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712" r:id="rId5"/>
    <p:sldMasterId id="2147483648" r:id="rId6"/>
  </p:sldMasterIdLst>
  <p:notesMasterIdLst>
    <p:notesMasterId r:id="rId55"/>
  </p:notesMasterIdLst>
  <p:sldIdLst>
    <p:sldId id="256" r:id="rId7"/>
    <p:sldId id="257" r:id="rId8"/>
    <p:sldId id="645" r:id="rId9"/>
    <p:sldId id="258" r:id="rId10"/>
    <p:sldId id="676" r:id="rId11"/>
    <p:sldId id="615" r:id="rId12"/>
    <p:sldId id="616" r:id="rId13"/>
    <p:sldId id="638" r:id="rId14"/>
    <p:sldId id="656" r:id="rId15"/>
    <p:sldId id="654" r:id="rId16"/>
    <p:sldId id="658" r:id="rId17"/>
    <p:sldId id="659" r:id="rId18"/>
    <p:sldId id="663" r:id="rId19"/>
    <p:sldId id="662" r:id="rId20"/>
    <p:sldId id="661" r:id="rId21"/>
    <p:sldId id="664" r:id="rId22"/>
    <p:sldId id="665" r:id="rId23"/>
    <p:sldId id="666" r:id="rId24"/>
    <p:sldId id="667" r:id="rId25"/>
    <p:sldId id="668" r:id="rId26"/>
    <p:sldId id="669" r:id="rId27"/>
    <p:sldId id="670" r:id="rId28"/>
    <p:sldId id="671" r:id="rId29"/>
    <p:sldId id="672" r:id="rId30"/>
    <p:sldId id="674" r:id="rId31"/>
    <p:sldId id="644" r:id="rId32"/>
    <p:sldId id="679" r:id="rId33"/>
    <p:sldId id="639" r:id="rId34"/>
    <p:sldId id="647" r:id="rId35"/>
    <p:sldId id="259" r:id="rId36"/>
    <p:sldId id="260" r:id="rId37"/>
    <p:sldId id="653" r:id="rId38"/>
    <p:sldId id="675" r:id="rId39"/>
    <p:sldId id="261" r:id="rId40"/>
    <p:sldId id="606" r:id="rId41"/>
    <p:sldId id="607" r:id="rId42"/>
    <p:sldId id="331" r:id="rId43"/>
    <p:sldId id="376" r:id="rId44"/>
    <p:sldId id="608" r:id="rId45"/>
    <p:sldId id="609" r:id="rId46"/>
    <p:sldId id="611" r:id="rId47"/>
    <p:sldId id="610" r:id="rId48"/>
    <p:sldId id="651" r:id="rId49"/>
    <p:sldId id="344" r:id="rId50"/>
    <p:sldId id="635" r:id="rId51"/>
    <p:sldId id="648" r:id="rId52"/>
    <p:sldId id="652" r:id="rId53"/>
    <p:sldId id="643" r:id="rId54"/>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ED3E78-B260-3FF6-E0E2-61546AF22A22}" name="Karin Whiteside" initials="KW" userId="S::pj908761@reading.ac.uk::d894a562-b930-47e1-9f78-74c8d743f1b8" providerId="AD"/>
  <p188:author id="{5773FECB-15B6-AAE3-9FF0-8DFA4A9E4D36}" name="Yakovchuk, Nadya Dr (Doctoral College)" initials="YC" userId="S::n.yakovchuk_surrey.ac.uk#ext#@livereadingac.onmicrosoft.com::a1565401-3608-40e1-b80b-c79b9f04eba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14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2994AA-A0BB-42E0-A041-5EB641A9E7AF}" type="doc">
      <dgm:prSet loTypeId="urn:microsoft.com/office/officeart/2005/8/layout/chevron1" loCatId="process" qsTypeId="urn:microsoft.com/office/officeart/2005/8/quickstyle/simple1" qsCatId="simple" csTypeId="urn:microsoft.com/office/officeart/2005/8/colors/accent1_2" csCatId="accent1" phldr="1"/>
      <dgm:spPr/>
    </dgm:pt>
    <dgm:pt modelId="{2D2E0E81-F737-47CA-9C8E-E57B6F5C4919}">
      <dgm:prSet phldrT="[Text]"/>
      <dgm:spPr/>
      <dgm:t>
        <a:bodyPr/>
        <a:lstStyle/>
        <a:p>
          <a:r>
            <a:rPr lang="en-GB"/>
            <a:t>Introduction</a:t>
          </a:r>
        </a:p>
      </dgm:t>
    </dgm:pt>
    <dgm:pt modelId="{175EDE28-07D3-4A6D-9CD1-97BF58CBD518}" type="parTrans" cxnId="{05F1443C-75AF-4222-885B-2FFA9FE7AB58}">
      <dgm:prSet/>
      <dgm:spPr/>
      <dgm:t>
        <a:bodyPr/>
        <a:lstStyle/>
        <a:p>
          <a:endParaRPr lang="en-GB"/>
        </a:p>
      </dgm:t>
    </dgm:pt>
    <dgm:pt modelId="{25B006F7-C2C2-4AD1-AD82-085A9E28D2FE}" type="sibTrans" cxnId="{05F1443C-75AF-4222-885B-2FFA9FE7AB58}">
      <dgm:prSet/>
      <dgm:spPr/>
      <dgm:t>
        <a:bodyPr/>
        <a:lstStyle/>
        <a:p>
          <a:endParaRPr lang="en-GB"/>
        </a:p>
      </dgm:t>
    </dgm:pt>
    <dgm:pt modelId="{4C4AC3D3-8BC6-4134-BB2B-605BAF84CE6C}">
      <dgm:prSet phldrT="[Text]"/>
      <dgm:spPr/>
      <dgm:t>
        <a:bodyPr/>
        <a:lstStyle/>
        <a:p>
          <a:r>
            <a:rPr lang="en-GB"/>
            <a:t>Literature Review</a:t>
          </a:r>
        </a:p>
      </dgm:t>
    </dgm:pt>
    <dgm:pt modelId="{301EF5A3-23CE-40BC-A754-D97D4CE56EC0}" type="parTrans" cxnId="{9E1B4120-7BB6-45A4-9688-698769D729B0}">
      <dgm:prSet/>
      <dgm:spPr/>
      <dgm:t>
        <a:bodyPr/>
        <a:lstStyle/>
        <a:p>
          <a:endParaRPr lang="en-GB"/>
        </a:p>
      </dgm:t>
    </dgm:pt>
    <dgm:pt modelId="{38115EB9-00F1-4969-B950-41B987F1F27A}" type="sibTrans" cxnId="{9E1B4120-7BB6-45A4-9688-698769D729B0}">
      <dgm:prSet/>
      <dgm:spPr/>
      <dgm:t>
        <a:bodyPr/>
        <a:lstStyle/>
        <a:p>
          <a:endParaRPr lang="en-GB"/>
        </a:p>
      </dgm:t>
    </dgm:pt>
    <dgm:pt modelId="{9BB5CFC5-F779-42CD-911E-C797ECA434A4}">
      <dgm:prSet phldrT="[Text]"/>
      <dgm:spPr/>
      <dgm:t>
        <a:bodyPr/>
        <a:lstStyle/>
        <a:p>
          <a:r>
            <a:rPr lang="en-GB"/>
            <a:t> Method</a:t>
          </a:r>
        </a:p>
      </dgm:t>
    </dgm:pt>
    <dgm:pt modelId="{43E4D03F-5B93-4427-A196-F99FA9E5CBA7}" type="parTrans" cxnId="{04701F08-6149-434B-BF41-27182645B282}">
      <dgm:prSet/>
      <dgm:spPr/>
      <dgm:t>
        <a:bodyPr/>
        <a:lstStyle/>
        <a:p>
          <a:endParaRPr lang="en-GB"/>
        </a:p>
      </dgm:t>
    </dgm:pt>
    <dgm:pt modelId="{C133E336-2B2E-4DA7-BBC2-A0BCDCC7A8E7}" type="sibTrans" cxnId="{04701F08-6149-434B-BF41-27182645B282}">
      <dgm:prSet/>
      <dgm:spPr/>
      <dgm:t>
        <a:bodyPr/>
        <a:lstStyle/>
        <a:p>
          <a:endParaRPr lang="en-GB"/>
        </a:p>
      </dgm:t>
    </dgm:pt>
    <dgm:pt modelId="{AB9A9B78-A593-417F-8858-D3E5D79E253E}">
      <dgm:prSet phldrT="[Text]"/>
      <dgm:spPr/>
      <dgm:t>
        <a:bodyPr/>
        <a:lstStyle/>
        <a:p>
          <a:r>
            <a:rPr lang="en-GB"/>
            <a:t>Results &amp; Discussion</a:t>
          </a:r>
        </a:p>
      </dgm:t>
    </dgm:pt>
    <dgm:pt modelId="{307C0CA9-78EC-47EE-9887-9E83F653EE15}" type="parTrans" cxnId="{DBC19DA9-B012-4B03-A124-CB3E494B83DA}">
      <dgm:prSet/>
      <dgm:spPr/>
      <dgm:t>
        <a:bodyPr/>
        <a:lstStyle/>
        <a:p>
          <a:endParaRPr lang="en-GB"/>
        </a:p>
      </dgm:t>
    </dgm:pt>
    <dgm:pt modelId="{B52633B7-8EE6-4B7F-9246-5D81172086C9}" type="sibTrans" cxnId="{DBC19DA9-B012-4B03-A124-CB3E494B83DA}">
      <dgm:prSet/>
      <dgm:spPr/>
      <dgm:t>
        <a:bodyPr/>
        <a:lstStyle/>
        <a:p>
          <a:endParaRPr lang="en-GB"/>
        </a:p>
      </dgm:t>
    </dgm:pt>
    <dgm:pt modelId="{C5B81C36-F112-4E8A-839D-BA29F520E097}" type="pres">
      <dgm:prSet presAssocID="{392994AA-A0BB-42E0-A041-5EB641A9E7AF}" presName="Name0" presStyleCnt="0">
        <dgm:presLayoutVars>
          <dgm:dir/>
          <dgm:animLvl val="lvl"/>
          <dgm:resizeHandles val="exact"/>
        </dgm:presLayoutVars>
      </dgm:prSet>
      <dgm:spPr/>
    </dgm:pt>
    <dgm:pt modelId="{765E84E2-5812-4904-AA27-7D6E594A829F}" type="pres">
      <dgm:prSet presAssocID="{2D2E0E81-F737-47CA-9C8E-E57B6F5C4919}" presName="parTxOnly" presStyleLbl="node1" presStyleIdx="0" presStyleCnt="4">
        <dgm:presLayoutVars>
          <dgm:chMax val="0"/>
          <dgm:chPref val="0"/>
          <dgm:bulletEnabled val="1"/>
        </dgm:presLayoutVars>
      </dgm:prSet>
      <dgm:spPr/>
    </dgm:pt>
    <dgm:pt modelId="{C9DFCE44-B0B7-4548-989E-4F6471C97577}" type="pres">
      <dgm:prSet presAssocID="{25B006F7-C2C2-4AD1-AD82-085A9E28D2FE}" presName="parTxOnlySpace" presStyleCnt="0"/>
      <dgm:spPr/>
    </dgm:pt>
    <dgm:pt modelId="{CA111E24-A74E-43DA-9231-C5A5D24217B6}" type="pres">
      <dgm:prSet presAssocID="{4C4AC3D3-8BC6-4134-BB2B-605BAF84CE6C}" presName="parTxOnly" presStyleLbl="node1" presStyleIdx="1" presStyleCnt="4">
        <dgm:presLayoutVars>
          <dgm:chMax val="0"/>
          <dgm:chPref val="0"/>
          <dgm:bulletEnabled val="1"/>
        </dgm:presLayoutVars>
      </dgm:prSet>
      <dgm:spPr/>
    </dgm:pt>
    <dgm:pt modelId="{9C28B56A-B494-4705-A902-3A7BBED65D93}" type="pres">
      <dgm:prSet presAssocID="{38115EB9-00F1-4969-B950-41B987F1F27A}" presName="parTxOnlySpace" presStyleCnt="0"/>
      <dgm:spPr/>
    </dgm:pt>
    <dgm:pt modelId="{8BEAA23F-63BE-4CB1-BC2E-823367DBB882}" type="pres">
      <dgm:prSet presAssocID="{9BB5CFC5-F779-42CD-911E-C797ECA434A4}" presName="parTxOnly" presStyleLbl="node1" presStyleIdx="2" presStyleCnt="4">
        <dgm:presLayoutVars>
          <dgm:chMax val="0"/>
          <dgm:chPref val="0"/>
          <dgm:bulletEnabled val="1"/>
        </dgm:presLayoutVars>
      </dgm:prSet>
      <dgm:spPr/>
    </dgm:pt>
    <dgm:pt modelId="{BE2193B7-5E25-4C25-A684-FED0571FD4DA}" type="pres">
      <dgm:prSet presAssocID="{C133E336-2B2E-4DA7-BBC2-A0BCDCC7A8E7}" presName="parTxOnlySpace" presStyleCnt="0"/>
      <dgm:spPr/>
    </dgm:pt>
    <dgm:pt modelId="{78E8BEDA-AF2C-4260-9995-5E277E92718F}" type="pres">
      <dgm:prSet presAssocID="{AB9A9B78-A593-417F-8858-D3E5D79E253E}" presName="parTxOnly" presStyleLbl="node1" presStyleIdx="3" presStyleCnt="4" custLinFactNeighborX="4251" custLinFactNeighborY="0">
        <dgm:presLayoutVars>
          <dgm:chMax val="0"/>
          <dgm:chPref val="0"/>
          <dgm:bulletEnabled val="1"/>
        </dgm:presLayoutVars>
      </dgm:prSet>
      <dgm:spPr/>
    </dgm:pt>
  </dgm:ptLst>
  <dgm:cxnLst>
    <dgm:cxn modelId="{04701F08-6149-434B-BF41-27182645B282}" srcId="{392994AA-A0BB-42E0-A041-5EB641A9E7AF}" destId="{9BB5CFC5-F779-42CD-911E-C797ECA434A4}" srcOrd="2" destOrd="0" parTransId="{43E4D03F-5B93-4427-A196-F99FA9E5CBA7}" sibTransId="{C133E336-2B2E-4DA7-BBC2-A0BCDCC7A8E7}"/>
    <dgm:cxn modelId="{9E1B4120-7BB6-45A4-9688-698769D729B0}" srcId="{392994AA-A0BB-42E0-A041-5EB641A9E7AF}" destId="{4C4AC3D3-8BC6-4134-BB2B-605BAF84CE6C}" srcOrd="1" destOrd="0" parTransId="{301EF5A3-23CE-40BC-A754-D97D4CE56EC0}" sibTransId="{38115EB9-00F1-4969-B950-41B987F1F27A}"/>
    <dgm:cxn modelId="{05F1443C-75AF-4222-885B-2FFA9FE7AB58}" srcId="{392994AA-A0BB-42E0-A041-5EB641A9E7AF}" destId="{2D2E0E81-F737-47CA-9C8E-E57B6F5C4919}" srcOrd="0" destOrd="0" parTransId="{175EDE28-07D3-4A6D-9CD1-97BF58CBD518}" sibTransId="{25B006F7-C2C2-4AD1-AD82-085A9E28D2FE}"/>
    <dgm:cxn modelId="{1091E363-940B-47DF-828C-02984D746050}" type="presOf" srcId="{392994AA-A0BB-42E0-A041-5EB641A9E7AF}" destId="{C5B81C36-F112-4E8A-839D-BA29F520E097}" srcOrd="0" destOrd="0" presId="urn:microsoft.com/office/officeart/2005/8/layout/chevron1"/>
    <dgm:cxn modelId="{EF16B06E-02C5-475B-97A5-EBE7C0BB9CDC}" type="presOf" srcId="{2D2E0E81-F737-47CA-9C8E-E57B6F5C4919}" destId="{765E84E2-5812-4904-AA27-7D6E594A829F}" srcOrd="0" destOrd="0" presId="urn:microsoft.com/office/officeart/2005/8/layout/chevron1"/>
    <dgm:cxn modelId="{87369F57-2A64-40A1-8D86-F4C265AD89D1}" type="presOf" srcId="{9BB5CFC5-F779-42CD-911E-C797ECA434A4}" destId="{8BEAA23F-63BE-4CB1-BC2E-823367DBB882}" srcOrd="0" destOrd="0" presId="urn:microsoft.com/office/officeart/2005/8/layout/chevron1"/>
    <dgm:cxn modelId="{F4084498-3039-40A6-A6A0-0D247F51665F}" type="presOf" srcId="{AB9A9B78-A593-417F-8858-D3E5D79E253E}" destId="{78E8BEDA-AF2C-4260-9995-5E277E92718F}" srcOrd="0" destOrd="0" presId="urn:microsoft.com/office/officeart/2005/8/layout/chevron1"/>
    <dgm:cxn modelId="{DBC19DA9-B012-4B03-A124-CB3E494B83DA}" srcId="{392994AA-A0BB-42E0-A041-5EB641A9E7AF}" destId="{AB9A9B78-A593-417F-8858-D3E5D79E253E}" srcOrd="3" destOrd="0" parTransId="{307C0CA9-78EC-47EE-9887-9E83F653EE15}" sibTransId="{B52633B7-8EE6-4B7F-9246-5D81172086C9}"/>
    <dgm:cxn modelId="{D89A13E8-9534-442D-A354-6C9DC3D682E4}" type="presOf" srcId="{4C4AC3D3-8BC6-4134-BB2B-605BAF84CE6C}" destId="{CA111E24-A74E-43DA-9231-C5A5D24217B6}" srcOrd="0" destOrd="0" presId="urn:microsoft.com/office/officeart/2005/8/layout/chevron1"/>
    <dgm:cxn modelId="{F8CD39F1-42C9-495C-8FEE-E2A4993A7DC1}" type="presParOf" srcId="{C5B81C36-F112-4E8A-839D-BA29F520E097}" destId="{765E84E2-5812-4904-AA27-7D6E594A829F}" srcOrd="0" destOrd="0" presId="urn:microsoft.com/office/officeart/2005/8/layout/chevron1"/>
    <dgm:cxn modelId="{43B66FFB-1AD0-4580-ADED-5B8D3309FD3F}" type="presParOf" srcId="{C5B81C36-F112-4E8A-839D-BA29F520E097}" destId="{C9DFCE44-B0B7-4548-989E-4F6471C97577}" srcOrd="1" destOrd="0" presId="urn:microsoft.com/office/officeart/2005/8/layout/chevron1"/>
    <dgm:cxn modelId="{9A5C56F5-9533-459C-9B4E-386B3D5692E4}" type="presParOf" srcId="{C5B81C36-F112-4E8A-839D-BA29F520E097}" destId="{CA111E24-A74E-43DA-9231-C5A5D24217B6}" srcOrd="2" destOrd="0" presId="urn:microsoft.com/office/officeart/2005/8/layout/chevron1"/>
    <dgm:cxn modelId="{769096E2-7A19-455B-A6F8-4CA84D76E28A}" type="presParOf" srcId="{C5B81C36-F112-4E8A-839D-BA29F520E097}" destId="{9C28B56A-B494-4705-A902-3A7BBED65D93}" srcOrd="3" destOrd="0" presId="urn:microsoft.com/office/officeart/2005/8/layout/chevron1"/>
    <dgm:cxn modelId="{EB034095-5402-4F0D-A00B-9F453BF661E3}" type="presParOf" srcId="{C5B81C36-F112-4E8A-839D-BA29F520E097}" destId="{8BEAA23F-63BE-4CB1-BC2E-823367DBB882}" srcOrd="4" destOrd="0" presId="urn:microsoft.com/office/officeart/2005/8/layout/chevron1"/>
    <dgm:cxn modelId="{5B3EE91B-BA6D-40B8-ADA9-DA751326E898}" type="presParOf" srcId="{C5B81C36-F112-4E8A-839D-BA29F520E097}" destId="{BE2193B7-5E25-4C25-A684-FED0571FD4DA}" srcOrd="5" destOrd="0" presId="urn:microsoft.com/office/officeart/2005/8/layout/chevron1"/>
    <dgm:cxn modelId="{AB363A50-7EC9-4721-8BD4-621688956008}" type="presParOf" srcId="{C5B81C36-F112-4E8A-839D-BA29F520E097}" destId="{78E8BEDA-AF2C-4260-9995-5E277E92718F}"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E84E2-5812-4904-AA27-7D6E594A829F}">
      <dsp:nvSpPr>
        <dsp:cNvPr id="0" name=""/>
        <dsp:cNvSpPr/>
      </dsp:nvSpPr>
      <dsp:spPr>
        <a:xfrm>
          <a:off x="5184" y="405859"/>
          <a:ext cx="3018009" cy="120720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GB" sz="2300" kern="1200"/>
            <a:t>Introduction</a:t>
          </a:r>
        </a:p>
      </dsp:txBody>
      <dsp:txXfrm>
        <a:off x="608786" y="405859"/>
        <a:ext cx="1810806" cy="1207203"/>
      </dsp:txXfrm>
    </dsp:sp>
    <dsp:sp modelId="{CA111E24-A74E-43DA-9231-C5A5D24217B6}">
      <dsp:nvSpPr>
        <dsp:cNvPr id="0" name=""/>
        <dsp:cNvSpPr/>
      </dsp:nvSpPr>
      <dsp:spPr>
        <a:xfrm>
          <a:off x="2721393" y="405859"/>
          <a:ext cx="3018009" cy="120720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GB" sz="2300" kern="1200"/>
            <a:t>Literature Review</a:t>
          </a:r>
        </a:p>
      </dsp:txBody>
      <dsp:txXfrm>
        <a:off x="3324995" y="405859"/>
        <a:ext cx="1810806" cy="1207203"/>
      </dsp:txXfrm>
    </dsp:sp>
    <dsp:sp modelId="{8BEAA23F-63BE-4CB1-BC2E-823367DBB882}">
      <dsp:nvSpPr>
        <dsp:cNvPr id="0" name=""/>
        <dsp:cNvSpPr/>
      </dsp:nvSpPr>
      <dsp:spPr>
        <a:xfrm>
          <a:off x="5437602" y="405859"/>
          <a:ext cx="3018009" cy="120720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GB" sz="2300" kern="1200"/>
            <a:t> Method</a:t>
          </a:r>
        </a:p>
      </dsp:txBody>
      <dsp:txXfrm>
        <a:off x="6041204" y="405859"/>
        <a:ext cx="1810806" cy="1207203"/>
      </dsp:txXfrm>
    </dsp:sp>
    <dsp:sp modelId="{78E8BEDA-AF2C-4260-9995-5E277E92718F}">
      <dsp:nvSpPr>
        <dsp:cNvPr id="0" name=""/>
        <dsp:cNvSpPr/>
      </dsp:nvSpPr>
      <dsp:spPr>
        <a:xfrm>
          <a:off x="8158996" y="405859"/>
          <a:ext cx="3018009" cy="120720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GB" sz="2300" kern="1200"/>
            <a:t>Results &amp; Discussion</a:t>
          </a:r>
        </a:p>
      </dsp:txBody>
      <dsp:txXfrm>
        <a:off x="8762598" y="405859"/>
        <a:ext cx="1810806" cy="120720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359785-32E1-44D4-97D7-87E59C22BE1C}" type="datetimeFigureOut">
              <a:rPr lang="en-GB" smtClean="0"/>
              <a:t>19/04/2023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E05E03-5F0E-4009-B84C-4D7D986D9DCB}" type="slidenum">
              <a:rPr lang="en-GB" smtClean="0"/>
              <a:t>‹#›</a:t>
            </a:fld>
            <a:endParaRPr lang="en-GB"/>
          </a:p>
        </p:txBody>
      </p:sp>
    </p:spTree>
    <p:extLst>
      <p:ext uri="{BB962C8B-B14F-4D97-AF65-F5344CB8AC3E}">
        <p14:creationId xmlns:p14="http://schemas.microsoft.com/office/powerpoint/2010/main" val="1720569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9D984D-4367-4C6E-AD93-F2A570C141DF}" type="slidenum">
              <a:rPr lang="en-GB" smtClean="0"/>
              <a:t>13</a:t>
            </a:fld>
            <a:endParaRPr lang="en-GB"/>
          </a:p>
        </p:txBody>
      </p:sp>
    </p:spTree>
    <p:extLst>
      <p:ext uri="{BB962C8B-B14F-4D97-AF65-F5344CB8AC3E}">
        <p14:creationId xmlns:p14="http://schemas.microsoft.com/office/powerpoint/2010/main" val="846752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9D984D-4367-4C6E-AD93-F2A570C141DF}" type="slidenum">
              <a:rPr lang="en-GB" smtClean="0"/>
              <a:t>14</a:t>
            </a:fld>
            <a:endParaRPr lang="en-GB"/>
          </a:p>
        </p:txBody>
      </p:sp>
    </p:spTree>
    <p:extLst>
      <p:ext uri="{BB962C8B-B14F-4D97-AF65-F5344CB8AC3E}">
        <p14:creationId xmlns:p14="http://schemas.microsoft.com/office/powerpoint/2010/main" val="594166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9D984D-4367-4C6E-AD93-F2A570C141DF}" type="slidenum">
              <a:rPr lang="en-GB" smtClean="0"/>
              <a:t>15</a:t>
            </a:fld>
            <a:endParaRPr lang="en-GB"/>
          </a:p>
        </p:txBody>
      </p:sp>
    </p:spTree>
    <p:extLst>
      <p:ext uri="{BB962C8B-B14F-4D97-AF65-F5344CB8AC3E}">
        <p14:creationId xmlns:p14="http://schemas.microsoft.com/office/powerpoint/2010/main" val="4210929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F6B335-7EA9-41B4-87A2-BC6EB356619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3948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F6B335-7EA9-41B4-87A2-BC6EB356619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6476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A5B0A250-5CC0-1746-B209-08E8B0DAE6AF}" type="datetimeFigureOut">
              <a:rPr lang="en-US" smtClean="0"/>
              <a:pPr algn="l"/>
              <a:t>4/19/2023</a:t>
            </a:fld>
            <a:endParaRPr lang="en-US"/>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9441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ED46EE4-CE67-DD46-A751-9FEA049A22B8}"/>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955C5B70-D34F-8A49-B220-808CE2BBB7F3}"/>
                </a:ext>
              </a:extLst>
            </p:cNvPr>
            <p:cNvSpPr/>
            <p:nvPr/>
          </p:nvSpPr>
          <p:spPr>
            <a:xfrm>
              <a:off x="8928528" y="491812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4BBFE624-6DBD-8541-B43B-180C0AFA21F0}"/>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6E01AC23-2120-A542-B140-5A29AA27A2C8}"/>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154689C0-9C35-9B4D-906B-DA287DA55A38}"/>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96570F0-11E0-6147-9053-E3A4B5DBA0E4}"/>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BDD97F6-A366-B54A-B889-42E97AFEDE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58E853BC-EE80-374B-B823-8D51A948C4CF}"/>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4B5B70B1-649D-9848-B5D4-6DE04D55F5F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46A2092A-2157-0A49-937F-BBAE14687DE7}"/>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F092371E-D526-AF43-816F-F7AEBA9FF16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06995714-B51E-E84A-9FD5-3AD33004E517}"/>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0FDB0CC5-76AA-6E44-8376-4EE649C1DE42}"/>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3D981F0B-8982-1C45-8D7C-30E744003823}"/>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76EEB7-1E87-0447-8CD6-DD220CF4EE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8AE526-3A03-9B41-8C9F-27156E701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08D72-182D-C947-B3F7-B74948D0849B}"/>
              </a:ext>
            </a:extLst>
          </p:cNvPr>
          <p:cNvSpPr>
            <a:spLocks noGrp="1"/>
          </p:cNvSpPr>
          <p:nvPr>
            <p:ph type="dt" sz="half" idx="10"/>
          </p:nvPr>
        </p:nvSpPr>
        <p:spPr/>
        <p:txBody>
          <a:bodyPr/>
          <a:lstStyle/>
          <a:p>
            <a:fld id="{A5B0A250-5CC0-1746-B209-08E8B0DAE6AF}" type="datetimeFigureOut">
              <a:rPr lang="en-US" smtClean="0"/>
              <a:t>4/19/2023</a:t>
            </a:fld>
            <a:endParaRPr lang="en-US"/>
          </a:p>
        </p:txBody>
      </p:sp>
      <p:sp>
        <p:nvSpPr>
          <p:cNvPr id="5" name="Footer Placeholder 4">
            <a:extLst>
              <a:ext uri="{FF2B5EF4-FFF2-40B4-BE49-F238E27FC236}">
                <a16:creationId xmlns:a16="http://schemas.microsoft.com/office/drawing/2014/main" id="{B076E396-D059-AF4D-A1D9-C1347978AA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8845B6-87C0-2F4A-8146-00E911CDF70D}"/>
              </a:ext>
            </a:extLst>
          </p:cNvPr>
          <p:cNvSpPr>
            <a:spLocks noGrp="1"/>
          </p:cNvSpPr>
          <p:nvPr>
            <p:ph type="sldNum" sz="quarter" idx="12"/>
          </p:nvPr>
        </p:nvSpPr>
        <p:spPr>
          <a:xfrm>
            <a:off x="7086480"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A78A912D-4325-C449-BF2E-F331A221C695}"/>
              </a:ext>
            </a:extLst>
          </p:cNvPr>
          <p:cNvCxnSpPr>
            <a:cxnSpLocks/>
          </p:cNvCxnSpPr>
          <p:nvPr/>
        </p:nvCxnSpPr>
        <p:spPr>
          <a:xfrm>
            <a:off x="565150" y="6087110"/>
            <a:ext cx="733514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4335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803ECC-8207-244B-8051-94AA5304EDD9}"/>
              </a:ext>
            </a:extLst>
          </p:cNvPr>
          <p:cNvGrpSpPr/>
          <p:nvPr/>
        </p:nvGrpSpPr>
        <p:grpSpPr>
          <a:xfrm>
            <a:off x="10290315" y="0"/>
            <a:ext cx="1901686" cy="6858000"/>
            <a:chOff x="10290315" y="0"/>
            <a:chExt cx="1901686" cy="6858000"/>
          </a:xfrm>
        </p:grpSpPr>
        <p:sp>
          <p:nvSpPr>
            <p:cNvPr id="17" name="Freeform 16">
              <a:extLst>
                <a:ext uri="{FF2B5EF4-FFF2-40B4-BE49-F238E27FC236}">
                  <a16:creationId xmlns:a16="http://schemas.microsoft.com/office/drawing/2014/main" id="{CF2E8536-821C-3846-A152-2001B7BA4BC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7A02781-FFB4-C04E-97FB-78D26A9E8F1C}"/>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4C29607-37D2-7A4B-98E2-2C851CD6776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12FC7BA-80CC-1C4E-B268-B3EEA08137F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BEBC8FB1-96B9-D84A-BD2A-BC8410EBE012}"/>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A8455B4-A778-B44D-A7E8-C45A4846D9F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B0407CCA-80EF-2B45-8F8C-7D5796A61BC0}"/>
              </a:ext>
            </a:extLst>
          </p:cNvPr>
          <p:cNvSpPr>
            <a:spLocks noGrp="1"/>
          </p:cNvSpPr>
          <p:nvPr>
            <p:ph type="title" orient="vert"/>
          </p:nvPr>
        </p:nvSpPr>
        <p:spPr>
          <a:xfrm>
            <a:off x="8950095" y="976630"/>
            <a:ext cx="2268507" cy="478459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A221C3-F2D3-FC4F-938B-4C4CAC7370B1}"/>
              </a:ext>
            </a:extLst>
          </p:cNvPr>
          <p:cNvSpPr>
            <a:spLocks noGrp="1"/>
          </p:cNvSpPr>
          <p:nvPr>
            <p:ph type="body" orient="vert" idx="1"/>
          </p:nvPr>
        </p:nvSpPr>
        <p:spPr>
          <a:xfrm>
            <a:off x="565150" y="976630"/>
            <a:ext cx="8264057" cy="47845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061B46-3E9A-AC48-8C84-5B46EA1EC583}"/>
              </a:ext>
            </a:extLst>
          </p:cNvPr>
          <p:cNvSpPr>
            <a:spLocks noGrp="1"/>
          </p:cNvSpPr>
          <p:nvPr>
            <p:ph type="dt" sz="half" idx="10"/>
          </p:nvPr>
        </p:nvSpPr>
        <p:spPr/>
        <p:txBody>
          <a:bodyPr/>
          <a:lstStyle/>
          <a:p>
            <a:fld id="{A5B0A250-5CC0-1746-B209-08E8B0DAE6AF}" type="datetimeFigureOut">
              <a:rPr lang="en-US" smtClean="0"/>
              <a:t>4/19/2023</a:t>
            </a:fld>
            <a:endParaRPr lang="en-US"/>
          </a:p>
        </p:txBody>
      </p:sp>
      <p:sp>
        <p:nvSpPr>
          <p:cNvPr id="5" name="Footer Placeholder 4">
            <a:extLst>
              <a:ext uri="{FF2B5EF4-FFF2-40B4-BE49-F238E27FC236}">
                <a16:creationId xmlns:a16="http://schemas.microsoft.com/office/drawing/2014/main" id="{369F8F49-5859-714C-8EE1-61A74F324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B6F69-3FFA-D94F-BA99-873D36F7F69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C31B40EC-87DB-A64F-9D4B-98A86F7CEFFF}"/>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5013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A531F66-5003-4A40-8C0B-D88841C072ED}" type="datetimeFigureOut">
              <a:rPr lang="en-GB" smtClean="0"/>
              <a:t>19/04/2023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A4B776-6C2C-44C3-A260-1148B5B0AF57}" type="slidenum">
              <a:rPr lang="en-GB" smtClean="0"/>
              <a:t>‹#›</a:t>
            </a:fld>
            <a:endParaRPr lang="en-GB"/>
          </a:p>
        </p:txBody>
      </p:sp>
    </p:spTree>
    <p:extLst>
      <p:ext uri="{BB962C8B-B14F-4D97-AF65-F5344CB8AC3E}">
        <p14:creationId xmlns:p14="http://schemas.microsoft.com/office/powerpoint/2010/main" val="1028856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531F66-5003-4A40-8C0B-D88841C072ED}" type="datetimeFigureOut">
              <a:rPr lang="en-GB" smtClean="0"/>
              <a:t>19/04/2023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A4B776-6C2C-44C3-A260-1148B5B0AF57}" type="slidenum">
              <a:rPr lang="en-GB" smtClean="0"/>
              <a:t>‹#›</a:t>
            </a:fld>
            <a:endParaRPr lang="en-GB"/>
          </a:p>
        </p:txBody>
      </p:sp>
    </p:spTree>
    <p:extLst>
      <p:ext uri="{BB962C8B-B14F-4D97-AF65-F5344CB8AC3E}">
        <p14:creationId xmlns:p14="http://schemas.microsoft.com/office/powerpoint/2010/main" val="739247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531F66-5003-4A40-8C0B-D88841C072ED}" type="datetimeFigureOut">
              <a:rPr lang="en-GB" smtClean="0"/>
              <a:t>19/04/2023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A4B776-6C2C-44C3-A260-1148B5B0AF57}" type="slidenum">
              <a:rPr lang="en-GB" smtClean="0"/>
              <a:t>‹#›</a:t>
            </a:fld>
            <a:endParaRPr lang="en-GB"/>
          </a:p>
        </p:txBody>
      </p:sp>
    </p:spTree>
    <p:extLst>
      <p:ext uri="{BB962C8B-B14F-4D97-AF65-F5344CB8AC3E}">
        <p14:creationId xmlns:p14="http://schemas.microsoft.com/office/powerpoint/2010/main" val="2565225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A531F66-5003-4A40-8C0B-D88841C072ED}" type="datetimeFigureOut">
              <a:rPr lang="en-GB" smtClean="0"/>
              <a:t>19/04/2023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A4B776-6C2C-44C3-A260-1148B5B0AF57}" type="slidenum">
              <a:rPr lang="en-GB" smtClean="0"/>
              <a:t>‹#›</a:t>
            </a:fld>
            <a:endParaRPr lang="en-GB"/>
          </a:p>
        </p:txBody>
      </p:sp>
    </p:spTree>
    <p:extLst>
      <p:ext uri="{BB962C8B-B14F-4D97-AF65-F5344CB8AC3E}">
        <p14:creationId xmlns:p14="http://schemas.microsoft.com/office/powerpoint/2010/main" val="4074370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A531F66-5003-4A40-8C0B-D88841C072ED}" type="datetimeFigureOut">
              <a:rPr lang="en-GB" smtClean="0"/>
              <a:t>19/04/2023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A4B776-6C2C-44C3-A260-1148B5B0AF57}" type="slidenum">
              <a:rPr lang="en-GB" smtClean="0"/>
              <a:t>‹#›</a:t>
            </a:fld>
            <a:endParaRPr lang="en-GB"/>
          </a:p>
        </p:txBody>
      </p:sp>
    </p:spTree>
    <p:extLst>
      <p:ext uri="{BB962C8B-B14F-4D97-AF65-F5344CB8AC3E}">
        <p14:creationId xmlns:p14="http://schemas.microsoft.com/office/powerpoint/2010/main" val="4005140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A531F66-5003-4A40-8C0B-D88841C072ED}" type="datetimeFigureOut">
              <a:rPr lang="en-GB" smtClean="0"/>
              <a:t>19/04/2023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A4B776-6C2C-44C3-A260-1148B5B0AF57}" type="slidenum">
              <a:rPr lang="en-GB" smtClean="0"/>
              <a:t>‹#›</a:t>
            </a:fld>
            <a:endParaRPr lang="en-GB"/>
          </a:p>
        </p:txBody>
      </p:sp>
    </p:spTree>
    <p:extLst>
      <p:ext uri="{BB962C8B-B14F-4D97-AF65-F5344CB8AC3E}">
        <p14:creationId xmlns:p14="http://schemas.microsoft.com/office/powerpoint/2010/main" val="3021459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531F66-5003-4A40-8C0B-D88841C072ED}" type="datetimeFigureOut">
              <a:rPr lang="en-GB" smtClean="0"/>
              <a:t>19/04/2023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A4B776-6C2C-44C3-A260-1148B5B0AF57}" type="slidenum">
              <a:rPr lang="en-GB" smtClean="0"/>
              <a:t>‹#›</a:t>
            </a:fld>
            <a:endParaRPr lang="en-GB"/>
          </a:p>
        </p:txBody>
      </p:sp>
    </p:spTree>
    <p:extLst>
      <p:ext uri="{BB962C8B-B14F-4D97-AF65-F5344CB8AC3E}">
        <p14:creationId xmlns:p14="http://schemas.microsoft.com/office/powerpoint/2010/main" val="4142456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531F66-5003-4A40-8C0B-D88841C072ED}" type="datetimeFigureOut">
              <a:rPr lang="en-GB" smtClean="0"/>
              <a:t>19/04/2023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A4B776-6C2C-44C3-A260-1148B5B0AF57}" type="slidenum">
              <a:rPr lang="en-GB" smtClean="0"/>
              <a:t>‹#›</a:t>
            </a:fld>
            <a:endParaRPr lang="en-GB"/>
          </a:p>
        </p:txBody>
      </p:sp>
    </p:spTree>
    <p:extLst>
      <p:ext uri="{BB962C8B-B14F-4D97-AF65-F5344CB8AC3E}">
        <p14:creationId xmlns:p14="http://schemas.microsoft.com/office/powerpoint/2010/main" val="1106266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2A1E4-52BA-534C-AECC-35C3CF44F8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A1E-2332-684F-BDD2-687C166BDEC0}"/>
              </a:ext>
            </a:extLst>
          </p:cNvPr>
          <p:cNvSpPr>
            <a:spLocks noGrp="1"/>
          </p:cNvSpPr>
          <p:nvPr>
            <p:ph type="dt" sz="half" idx="10"/>
          </p:nvPr>
        </p:nvSpPr>
        <p:spPr/>
        <p:txBody>
          <a:bodyPr/>
          <a:lstStyle/>
          <a:p>
            <a:fld id="{A5B0A250-5CC0-1746-B209-08E8B0DAE6AF}" type="datetimeFigureOut">
              <a:rPr lang="en-US" smtClean="0"/>
              <a:t>4/19/2023</a:t>
            </a:fld>
            <a:endParaRPr lang="en-US"/>
          </a:p>
        </p:txBody>
      </p:sp>
      <p:sp>
        <p:nvSpPr>
          <p:cNvPr id="5" name="Footer Placeholder 4">
            <a:extLst>
              <a:ext uri="{FF2B5EF4-FFF2-40B4-BE49-F238E27FC236}">
                <a16:creationId xmlns:a16="http://schemas.microsoft.com/office/drawing/2014/main" id="{22BB8CB0-B7BE-7D4F-B254-8A2F8AEC27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0211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531F66-5003-4A40-8C0B-D88841C072ED}" type="datetimeFigureOut">
              <a:rPr lang="en-GB" smtClean="0"/>
              <a:t>19/04/2023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A4B776-6C2C-44C3-A260-1148B5B0AF57}" type="slidenum">
              <a:rPr lang="en-GB" smtClean="0"/>
              <a:t>‹#›</a:t>
            </a:fld>
            <a:endParaRPr lang="en-GB"/>
          </a:p>
        </p:txBody>
      </p:sp>
    </p:spTree>
    <p:extLst>
      <p:ext uri="{BB962C8B-B14F-4D97-AF65-F5344CB8AC3E}">
        <p14:creationId xmlns:p14="http://schemas.microsoft.com/office/powerpoint/2010/main" val="1261032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531F66-5003-4A40-8C0B-D88841C072ED}" type="datetimeFigureOut">
              <a:rPr lang="en-GB" smtClean="0"/>
              <a:t>19/04/2023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A4B776-6C2C-44C3-A260-1148B5B0AF57}" type="slidenum">
              <a:rPr lang="en-GB" smtClean="0"/>
              <a:t>‹#›</a:t>
            </a:fld>
            <a:endParaRPr lang="en-GB"/>
          </a:p>
        </p:txBody>
      </p:sp>
    </p:spTree>
    <p:extLst>
      <p:ext uri="{BB962C8B-B14F-4D97-AF65-F5344CB8AC3E}">
        <p14:creationId xmlns:p14="http://schemas.microsoft.com/office/powerpoint/2010/main" val="2202738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531F66-5003-4A40-8C0B-D88841C072ED}" type="datetimeFigureOut">
              <a:rPr lang="en-GB" smtClean="0"/>
              <a:t>19/04/2023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A4B776-6C2C-44C3-A260-1148B5B0AF57}" type="slidenum">
              <a:rPr lang="en-GB" smtClean="0"/>
              <a:t>‹#›</a:t>
            </a:fld>
            <a:endParaRPr lang="en-GB"/>
          </a:p>
        </p:txBody>
      </p:sp>
    </p:spTree>
    <p:extLst>
      <p:ext uri="{BB962C8B-B14F-4D97-AF65-F5344CB8AC3E}">
        <p14:creationId xmlns:p14="http://schemas.microsoft.com/office/powerpoint/2010/main" val="75780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pic>
        <p:nvPicPr>
          <p:cNvPr id="670" name="Picture 669">
            <a:extLst>
              <a:ext uri="{FF2B5EF4-FFF2-40B4-BE49-F238E27FC236}">
                <a16:creationId xmlns:a16="http://schemas.microsoft.com/office/drawing/2014/main" id="{23DF643A-9DF9-40AC-B6E7-D477BF8E604F}"/>
              </a:ext>
            </a:extLst>
          </p:cNvPr>
          <p:cNvPicPr>
            <a:picLocks noChangeAspect="1"/>
          </p:cNvPicPr>
          <p:nvPr userDrawn="1"/>
        </p:nvPicPr>
        <p:blipFill rotWithShape="1">
          <a:blip r:embed="rId2" cstate="print">
            <a:duotone>
              <a:schemeClr val="accent1">
                <a:shade val="45000"/>
                <a:satMod val="135000"/>
              </a:schemeClr>
              <a:prstClr val="white"/>
            </a:duotone>
            <a:lum bright="-20000" contrast="40000"/>
            <a:extLst>
              <a:ext uri="{28A0092B-C50C-407E-A947-70E740481C1C}">
                <a14:useLocalDpi xmlns:a14="http://schemas.microsoft.com/office/drawing/2010/main" val="0"/>
              </a:ext>
            </a:extLst>
          </a:blip>
          <a:srcRect b="9365"/>
          <a:stretch/>
        </p:blipFill>
        <p:spPr>
          <a:xfrm>
            <a:off x="-4763" y="0"/>
            <a:ext cx="12195176" cy="6858000"/>
          </a:xfrm>
          <a:prstGeom prst="rect">
            <a:avLst/>
          </a:prstGeom>
        </p:spPr>
      </p:pic>
      <p:grpSp>
        <p:nvGrpSpPr>
          <p:cNvPr id="49" name="Group 48">
            <a:extLst>
              <a:ext uri="{FF2B5EF4-FFF2-40B4-BE49-F238E27FC236}">
                <a16:creationId xmlns:a16="http://schemas.microsoft.com/office/drawing/2014/main" id="{FAA48D8E-F457-4397-A640-CD4FB5DEB5B3}"/>
              </a:ext>
            </a:extLst>
          </p:cNvPr>
          <p:cNvGrpSpPr/>
          <p:nvPr userDrawn="1"/>
        </p:nvGrpSpPr>
        <p:grpSpPr>
          <a:xfrm>
            <a:off x="4903788" y="1766888"/>
            <a:ext cx="3525838" cy="1406525"/>
            <a:chOff x="4903788" y="1766888"/>
            <a:chExt cx="3525838" cy="1406525"/>
          </a:xfrm>
        </p:grpSpPr>
        <p:sp>
          <p:nvSpPr>
            <p:cNvPr id="14" name="Freeform 11">
              <a:extLst>
                <a:ext uri="{FF2B5EF4-FFF2-40B4-BE49-F238E27FC236}">
                  <a16:creationId xmlns:a16="http://schemas.microsoft.com/office/drawing/2014/main" id="{AEAD6649-CBAA-49EC-AE7C-D587673B31A4}"/>
                </a:ext>
              </a:extLst>
            </p:cNvPr>
            <p:cNvSpPr>
              <a:spLocks/>
            </p:cNvSpPr>
            <p:nvPr userDrawn="1"/>
          </p:nvSpPr>
          <p:spPr bwMode="auto">
            <a:xfrm>
              <a:off x="6286501" y="2546351"/>
              <a:ext cx="2143125" cy="327025"/>
            </a:xfrm>
            <a:custGeom>
              <a:avLst/>
              <a:gdLst>
                <a:gd name="T0" fmla="*/ 568 w 571"/>
                <a:gd name="T1" fmla="*/ 87 h 87"/>
                <a:gd name="T2" fmla="*/ 567 w 571"/>
                <a:gd name="T3" fmla="*/ 87 h 87"/>
                <a:gd name="T4" fmla="*/ 3 w 571"/>
                <a:gd name="T5" fmla="*/ 6 h 87"/>
                <a:gd name="T6" fmla="*/ 1 w 571"/>
                <a:gd name="T7" fmla="*/ 3 h 87"/>
                <a:gd name="T8" fmla="*/ 4 w 571"/>
                <a:gd name="T9" fmla="*/ 0 h 87"/>
                <a:gd name="T10" fmla="*/ 568 w 571"/>
                <a:gd name="T11" fmla="*/ 81 h 87"/>
                <a:gd name="T12" fmla="*/ 570 w 571"/>
                <a:gd name="T13" fmla="*/ 84 h 87"/>
                <a:gd name="T14" fmla="*/ 568 w 571"/>
                <a:gd name="T15" fmla="*/ 87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1" h="87">
                  <a:moveTo>
                    <a:pt x="568" y="87"/>
                  </a:moveTo>
                  <a:cubicBezTo>
                    <a:pt x="567" y="87"/>
                    <a:pt x="567" y="87"/>
                    <a:pt x="567" y="87"/>
                  </a:cubicBezTo>
                  <a:cubicBezTo>
                    <a:pt x="3" y="6"/>
                    <a:pt x="3" y="6"/>
                    <a:pt x="3" y="6"/>
                  </a:cubicBezTo>
                  <a:cubicBezTo>
                    <a:pt x="2" y="6"/>
                    <a:pt x="0" y="4"/>
                    <a:pt x="1" y="3"/>
                  </a:cubicBezTo>
                  <a:cubicBezTo>
                    <a:pt x="1" y="1"/>
                    <a:pt x="2" y="0"/>
                    <a:pt x="4" y="0"/>
                  </a:cubicBezTo>
                  <a:cubicBezTo>
                    <a:pt x="568" y="81"/>
                    <a:pt x="568" y="81"/>
                    <a:pt x="568" y="81"/>
                  </a:cubicBezTo>
                  <a:cubicBezTo>
                    <a:pt x="570" y="81"/>
                    <a:pt x="571" y="83"/>
                    <a:pt x="570" y="84"/>
                  </a:cubicBezTo>
                  <a:cubicBezTo>
                    <a:pt x="570" y="86"/>
                    <a:pt x="569" y="87"/>
                    <a:pt x="568" y="87"/>
                  </a:cubicBezTo>
                  <a:close/>
                </a:path>
              </a:pathLst>
            </a:custGeom>
            <a:solidFill>
              <a:srgbClr val="6AA5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Oval 16">
              <a:extLst>
                <a:ext uri="{FF2B5EF4-FFF2-40B4-BE49-F238E27FC236}">
                  <a16:creationId xmlns:a16="http://schemas.microsoft.com/office/drawing/2014/main" id="{46C47A53-822A-4D67-BBD4-F6BD3FE0F879}"/>
                </a:ext>
              </a:extLst>
            </p:cNvPr>
            <p:cNvSpPr>
              <a:spLocks noChangeArrowheads="1"/>
            </p:cNvSpPr>
            <p:nvPr userDrawn="1"/>
          </p:nvSpPr>
          <p:spPr bwMode="auto">
            <a:xfrm>
              <a:off x="4914901" y="1778001"/>
              <a:ext cx="1382713" cy="1384300"/>
            </a:xfrm>
            <a:prstGeom prst="ellipse">
              <a:avLst/>
            </a:prstGeom>
            <a:solidFill>
              <a:srgbClr val="003E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7">
              <a:extLst>
                <a:ext uri="{FF2B5EF4-FFF2-40B4-BE49-F238E27FC236}">
                  <a16:creationId xmlns:a16="http://schemas.microsoft.com/office/drawing/2014/main" id="{5AAFC145-3EE2-4612-AFB1-0461B3CDFCD2}"/>
                </a:ext>
              </a:extLst>
            </p:cNvPr>
            <p:cNvSpPr>
              <a:spLocks noEditPoints="1"/>
            </p:cNvSpPr>
            <p:nvPr userDrawn="1"/>
          </p:nvSpPr>
          <p:spPr bwMode="auto">
            <a:xfrm>
              <a:off x="4903788" y="1766888"/>
              <a:ext cx="1404938" cy="1406525"/>
            </a:xfrm>
            <a:custGeom>
              <a:avLst/>
              <a:gdLst>
                <a:gd name="T0" fmla="*/ 187 w 374"/>
                <a:gd name="T1" fmla="*/ 374 h 374"/>
                <a:gd name="T2" fmla="*/ 0 w 374"/>
                <a:gd name="T3" fmla="*/ 187 h 374"/>
                <a:gd name="T4" fmla="*/ 187 w 374"/>
                <a:gd name="T5" fmla="*/ 0 h 374"/>
                <a:gd name="T6" fmla="*/ 374 w 374"/>
                <a:gd name="T7" fmla="*/ 187 h 374"/>
                <a:gd name="T8" fmla="*/ 187 w 374"/>
                <a:gd name="T9" fmla="*/ 374 h 374"/>
                <a:gd name="T10" fmla="*/ 187 w 374"/>
                <a:gd name="T11" fmla="*/ 6 h 374"/>
                <a:gd name="T12" fmla="*/ 6 w 374"/>
                <a:gd name="T13" fmla="*/ 187 h 374"/>
                <a:gd name="T14" fmla="*/ 187 w 374"/>
                <a:gd name="T15" fmla="*/ 368 h 374"/>
                <a:gd name="T16" fmla="*/ 368 w 374"/>
                <a:gd name="T17" fmla="*/ 187 h 374"/>
                <a:gd name="T18" fmla="*/ 187 w 374"/>
                <a:gd name="T19" fmla="*/ 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4" h="374">
                  <a:moveTo>
                    <a:pt x="187" y="374"/>
                  </a:moveTo>
                  <a:cubicBezTo>
                    <a:pt x="84" y="374"/>
                    <a:pt x="0" y="291"/>
                    <a:pt x="0" y="187"/>
                  </a:cubicBezTo>
                  <a:cubicBezTo>
                    <a:pt x="0" y="84"/>
                    <a:pt x="84" y="0"/>
                    <a:pt x="187" y="0"/>
                  </a:cubicBezTo>
                  <a:cubicBezTo>
                    <a:pt x="290" y="0"/>
                    <a:pt x="374" y="84"/>
                    <a:pt x="374" y="187"/>
                  </a:cubicBezTo>
                  <a:cubicBezTo>
                    <a:pt x="374" y="291"/>
                    <a:pt x="290" y="374"/>
                    <a:pt x="187" y="374"/>
                  </a:cubicBezTo>
                  <a:close/>
                  <a:moveTo>
                    <a:pt x="187" y="6"/>
                  </a:moveTo>
                  <a:cubicBezTo>
                    <a:pt x="87" y="6"/>
                    <a:pt x="6" y="88"/>
                    <a:pt x="6" y="187"/>
                  </a:cubicBezTo>
                  <a:cubicBezTo>
                    <a:pt x="6" y="287"/>
                    <a:pt x="87" y="368"/>
                    <a:pt x="187" y="368"/>
                  </a:cubicBezTo>
                  <a:cubicBezTo>
                    <a:pt x="287" y="368"/>
                    <a:pt x="368" y="287"/>
                    <a:pt x="368" y="187"/>
                  </a:cubicBezTo>
                  <a:cubicBezTo>
                    <a:pt x="368" y="88"/>
                    <a:pt x="287" y="6"/>
                    <a:pt x="187" y="6"/>
                  </a:cubicBezTo>
                  <a:close/>
                </a:path>
              </a:pathLst>
            </a:custGeom>
            <a:solidFill>
              <a:srgbClr val="6AA5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0">
              <a:extLst>
                <a:ext uri="{FF2B5EF4-FFF2-40B4-BE49-F238E27FC236}">
                  <a16:creationId xmlns:a16="http://schemas.microsoft.com/office/drawing/2014/main" id="{D845568D-202F-49AC-845A-0FC706FC1747}"/>
                </a:ext>
              </a:extLst>
            </p:cNvPr>
            <p:cNvSpPr>
              <a:spLocks noEditPoints="1"/>
            </p:cNvSpPr>
            <p:nvPr userDrawn="1"/>
          </p:nvSpPr>
          <p:spPr bwMode="auto">
            <a:xfrm>
              <a:off x="5205413" y="1955801"/>
              <a:ext cx="941388" cy="1096963"/>
            </a:xfrm>
            <a:custGeom>
              <a:avLst/>
              <a:gdLst>
                <a:gd name="T0" fmla="*/ 247 w 251"/>
                <a:gd name="T1" fmla="*/ 75 h 292"/>
                <a:gd name="T2" fmla="*/ 239 w 251"/>
                <a:gd name="T3" fmla="*/ 96 h 292"/>
                <a:gd name="T4" fmla="*/ 218 w 251"/>
                <a:gd name="T5" fmla="*/ 87 h 292"/>
                <a:gd name="T6" fmla="*/ 227 w 251"/>
                <a:gd name="T7" fmla="*/ 67 h 292"/>
                <a:gd name="T8" fmla="*/ 247 w 251"/>
                <a:gd name="T9" fmla="*/ 75 h 292"/>
                <a:gd name="T10" fmla="*/ 209 w 251"/>
                <a:gd name="T11" fmla="*/ 113 h 292"/>
                <a:gd name="T12" fmla="*/ 197 w 251"/>
                <a:gd name="T13" fmla="*/ 96 h 292"/>
                <a:gd name="T14" fmla="*/ 194 w 251"/>
                <a:gd name="T15" fmla="*/ 79 h 292"/>
                <a:gd name="T16" fmla="*/ 214 w 251"/>
                <a:gd name="T17" fmla="*/ 80 h 292"/>
                <a:gd name="T18" fmla="*/ 165 w 251"/>
                <a:gd name="T19" fmla="*/ 32 h 292"/>
                <a:gd name="T20" fmla="*/ 133 w 251"/>
                <a:gd name="T21" fmla="*/ 123 h 292"/>
                <a:gd name="T22" fmla="*/ 220 w 251"/>
                <a:gd name="T23" fmla="*/ 164 h 292"/>
                <a:gd name="T24" fmla="*/ 221 w 251"/>
                <a:gd name="T25" fmla="*/ 97 h 292"/>
                <a:gd name="T26" fmla="*/ 209 w 251"/>
                <a:gd name="T27" fmla="*/ 113 h 292"/>
                <a:gd name="T28" fmla="*/ 127 w 251"/>
                <a:gd name="T29" fmla="*/ 164 h 292"/>
                <a:gd name="T30" fmla="*/ 135 w 251"/>
                <a:gd name="T31" fmla="*/ 183 h 292"/>
                <a:gd name="T32" fmla="*/ 80 w 251"/>
                <a:gd name="T33" fmla="*/ 183 h 292"/>
                <a:gd name="T34" fmla="*/ 88 w 251"/>
                <a:gd name="T35" fmla="*/ 202 h 292"/>
                <a:gd name="T36" fmla="*/ 95 w 251"/>
                <a:gd name="T37" fmla="*/ 88 h 292"/>
                <a:gd name="T38" fmla="*/ 103 w 251"/>
                <a:gd name="T39" fmla="*/ 107 h 292"/>
                <a:gd name="T40" fmla="*/ 49 w 251"/>
                <a:gd name="T41" fmla="*/ 107 h 292"/>
                <a:gd name="T42" fmla="*/ 57 w 251"/>
                <a:gd name="T43" fmla="*/ 127 h 292"/>
                <a:gd name="T44" fmla="*/ 170 w 251"/>
                <a:gd name="T45" fmla="*/ 30 h 292"/>
                <a:gd name="T46" fmla="*/ 187 w 251"/>
                <a:gd name="T47" fmla="*/ 100 h 292"/>
                <a:gd name="T48" fmla="*/ 225 w 251"/>
                <a:gd name="T49" fmla="*/ 162 h 292"/>
                <a:gd name="T50" fmla="*/ 133 w 251"/>
                <a:gd name="T51" fmla="*/ 123 h 292"/>
                <a:gd name="T52" fmla="*/ 127 w 251"/>
                <a:gd name="T53" fmla="*/ 98 h 292"/>
                <a:gd name="T54" fmla="*/ 29 w 251"/>
                <a:gd name="T55" fmla="*/ 139 h 292"/>
                <a:gd name="T56" fmla="*/ 52 w 251"/>
                <a:gd name="T57" fmla="*/ 195 h 292"/>
                <a:gd name="T58" fmla="*/ 153 w 251"/>
                <a:gd name="T59" fmla="*/ 153 h 292"/>
                <a:gd name="T60" fmla="*/ 152 w 251"/>
                <a:gd name="T61" fmla="*/ 150 h 292"/>
                <a:gd name="T62" fmla="*/ 133 w 251"/>
                <a:gd name="T63" fmla="*/ 123 h 292"/>
                <a:gd name="T64" fmla="*/ 181 w 251"/>
                <a:gd name="T65" fmla="*/ 262 h 292"/>
                <a:gd name="T66" fmla="*/ 109 w 251"/>
                <a:gd name="T67" fmla="*/ 292 h 292"/>
                <a:gd name="T68" fmla="*/ 74 w 251"/>
                <a:gd name="T69" fmla="*/ 209 h 292"/>
                <a:gd name="T70" fmla="*/ 147 w 251"/>
                <a:gd name="T71" fmla="*/ 178 h 292"/>
                <a:gd name="T72" fmla="*/ 181 w 251"/>
                <a:gd name="T73" fmla="*/ 262 h 292"/>
                <a:gd name="T74" fmla="*/ 107 w 251"/>
                <a:gd name="T75" fmla="*/ 83 h 292"/>
                <a:gd name="T76" fmla="*/ 34 w 251"/>
                <a:gd name="T77" fmla="*/ 114 h 292"/>
                <a:gd name="T78" fmla="*/ 0 w 251"/>
                <a:gd name="T79" fmla="*/ 30 h 292"/>
                <a:gd name="T80" fmla="*/ 72 w 251"/>
                <a:gd name="T81" fmla="*/ 0 h 292"/>
                <a:gd name="T82" fmla="*/ 107 w 251"/>
                <a:gd name="T83" fmla="*/ 8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292">
                  <a:moveTo>
                    <a:pt x="247" y="75"/>
                  </a:moveTo>
                  <a:cubicBezTo>
                    <a:pt x="251" y="83"/>
                    <a:pt x="247" y="92"/>
                    <a:pt x="239" y="96"/>
                  </a:cubicBezTo>
                  <a:cubicBezTo>
                    <a:pt x="231" y="99"/>
                    <a:pt x="222" y="95"/>
                    <a:pt x="218" y="87"/>
                  </a:cubicBezTo>
                  <a:cubicBezTo>
                    <a:pt x="215" y="79"/>
                    <a:pt x="219" y="70"/>
                    <a:pt x="227" y="67"/>
                  </a:cubicBezTo>
                  <a:cubicBezTo>
                    <a:pt x="235" y="63"/>
                    <a:pt x="244" y="67"/>
                    <a:pt x="247" y="75"/>
                  </a:cubicBezTo>
                  <a:moveTo>
                    <a:pt x="209" y="113"/>
                  </a:moveTo>
                  <a:cubicBezTo>
                    <a:pt x="209" y="113"/>
                    <a:pt x="202" y="108"/>
                    <a:pt x="197" y="96"/>
                  </a:cubicBezTo>
                  <a:cubicBezTo>
                    <a:pt x="192" y="84"/>
                    <a:pt x="194" y="79"/>
                    <a:pt x="194" y="79"/>
                  </a:cubicBezTo>
                  <a:cubicBezTo>
                    <a:pt x="214" y="80"/>
                    <a:pt x="214" y="80"/>
                    <a:pt x="214" y="80"/>
                  </a:cubicBezTo>
                  <a:cubicBezTo>
                    <a:pt x="200" y="50"/>
                    <a:pt x="180" y="26"/>
                    <a:pt x="165" y="32"/>
                  </a:cubicBezTo>
                  <a:cubicBezTo>
                    <a:pt x="132" y="46"/>
                    <a:pt x="118" y="86"/>
                    <a:pt x="133" y="123"/>
                  </a:cubicBezTo>
                  <a:cubicBezTo>
                    <a:pt x="148" y="159"/>
                    <a:pt x="187" y="178"/>
                    <a:pt x="220" y="164"/>
                  </a:cubicBezTo>
                  <a:cubicBezTo>
                    <a:pt x="235" y="158"/>
                    <a:pt x="232" y="127"/>
                    <a:pt x="221" y="97"/>
                  </a:cubicBezTo>
                  <a:lnTo>
                    <a:pt x="209" y="113"/>
                  </a:lnTo>
                  <a:close/>
                  <a:moveTo>
                    <a:pt x="127" y="164"/>
                  </a:moveTo>
                  <a:cubicBezTo>
                    <a:pt x="135" y="183"/>
                    <a:pt x="135" y="183"/>
                    <a:pt x="135" y="183"/>
                  </a:cubicBezTo>
                  <a:moveTo>
                    <a:pt x="80" y="183"/>
                  </a:moveTo>
                  <a:cubicBezTo>
                    <a:pt x="88" y="202"/>
                    <a:pt x="88" y="202"/>
                    <a:pt x="88" y="202"/>
                  </a:cubicBezTo>
                  <a:moveTo>
                    <a:pt x="95" y="88"/>
                  </a:moveTo>
                  <a:cubicBezTo>
                    <a:pt x="103" y="107"/>
                    <a:pt x="103" y="107"/>
                    <a:pt x="103" y="107"/>
                  </a:cubicBezTo>
                  <a:moveTo>
                    <a:pt x="49" y="107"/>
                  </a:moveTo>
                  <a:cubicBezTo>
                    <a:pt x="57" y="127"/>
                    <a:pt x="57" y="127"/>
                    <a:pt x="57" y="127"/>
                  </a:cubicBezTo>
                  <a:moveTo>
                    <a:pt x="170" y="30"/>
                  </a:moveTo>
                  <a:cubicBezTo>
                    <a:pt x="170" y="30"/>
                    <a:pt x="165" y="47"/>
                    <a:pt x="187" y="100"/>
                  </a:cubicBezTo>
                  <a:cubicBezTo>
                    <a:pt x="209" y="154"/>
                    <a:pt x="225" y="162"/>
                    <a:pt x="225" y="162"/>
                  </a:cubicBezTo>
                  <a:moveTo>
                    <a:pt x="133" y="123"/>
                  </a:moveTo>
                  <a:cubicBezTo>
                    <a:pt x="130" y="114"/>
                    <a:pt x="128" y="106"/>
                    <a:pt x="127" y="98"/>
                  </a:cubicBezTo>
                  <a:cubicBezTo>
                    <a:pt x="29" y="139"/>
                    <a:pt x="29" y="139"/>
                    <a:pt x="29" y="139"/>
                  </a:cubicBezTo>
                  <a:cubicBezTo>
                    <a:pt x="52" y="195"/>
                    <a:pt x="52" y="195"/>
                    <a:pt x="52" y="195"/>
                  </a:cubicBezTo>
                  <a:cubicBezTo>
                    <a:pt x="153" y="153"/>
                    <a:pt x="153" y="153"/>
                    <a:pt x="153" y="153"/>
                  </a:cubicBezTo>
                  <a:cubicBezTo>
                    <a:pt x="152" y="150"/>
                    <a:pt x="152" y="150"/>
                    <a:pt x="152" y="150"/>
                  </a:cubicBezTo>
                  <a:cubicBezTo>
                    <a:pt x="144" y="143"/>
                    <a:pt x="138" y="134"/>
                    <a:pt x="133" y="123"/>
                  </a:cubicBezTo>
                  <a:moveTo>
                    <a:pt x="181" y="262"/>
                  </a:moveTo>
                  <a:cubicBezTo>
                    <a:pt x="109" y="292"/>
                    <a:pt x="109" y="292"/>
                    <a:pt x="109" y="292"/>
                  </a:cubicBezTo>
                  <a:cubicBezTo>
                    <a:pt x="74" y="209"/>
                    <a:pt x="74" y="209"/>
                    <a:pt x="74" y="209"/>
                  </a:cubicBezTo>
                  <a:cubicBezTo>
                    <a:pt x="147" y="178"/>
                    <a:pt x="147" y="178"/>
                    <a:pt x="147" y="178"/>
                  </a:cubicBezTo>
                  <a:lnTo>
                    <a:pt x="181" y="262"/>
                  </a:lnTo>
                  <a:close/>
                  <a:moveTo>
                    <a:pt x="107" y="83"/>
                  </a:moveTo>
                  <a:cubicBezTo>
                    <a:pt x="34" y="114"/>
                    <a:pt x="34" y="114"/>
                    <a:pt x="34" y="114"/>
                  </a:cubicBezTo>
                  <a:cubicBezTo>
                    <a:pt x="0" y="30"/>
                    <a:pt x="0" y="30"/>
                    <a:pt x="0" y="30"/>
                  </a:cubicBezTo>
                  <a:cubicBezTo>
                    <a:pt x="72" y="0"/>
                    <a:pt x="72" y="0"/>
                    <a:pt x="72" y="0"/>
                  </a:cubicBezTo>
                  <a:lnTo>
                    <a:pt x="107" y="83"/>
                  </a:lnTo>
                  <a:close/>
                </a:path>
              </a:pathLst>
            </a:custGeom>
            <a:solidFill>
              <a:srgbClr val="003E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21">
              <a:extLst>
                <a:ext uri="{FF2B5EF4-FFF2-40B4-BE49-F238E27FC236}">
                  <a16:creationId xmlns:a16="http://schemas.microsoft.com/office/drawing/2014/main" id="{2862E78B-3EE9-4655-9950-22B31B9ECD6F}"/>
                </a:ext>
              </a:extLst>
            </p:cNvPr>
            <p:cNvSpPr>
              <a:spLocks noEditPoints="1"/>
            </p:cNvSpPr>
            <p:nvPr userDrawn="1"/>
          </p:nvSpPr>
          <p:spPr bwMode="auto">
            <a:xfrm>
              <a:off x="5189538" y="1944688"/>
              <a:ext cx="968375" cy="1120775"/>
            </a:xfrm>
            <a:custGeom>
              <a:avLst/>
              <a:gdLst>
                <a:gd name="T0" fmla="*/ 75 w 258"/>
                <a:gd name="T1" fmla="*/ 213 h 298"/>
                <a:gd name="T2" fmla="*/ 83 w 258"/>
                <a:gd name="T3" fmla="*/ 190 h 298"/>
                <a:gd name="T4" fmla="*/ 54 w 258"/>
                <a:gd name="T5" fmla="*/ 199 h 298"/>
                <a:gd name="T6" fmla="*/ 57 w 258"/>
                <a:gd name="T7" fmla="*/ 128 h 298"/>
                <a:gd name="T8" fmla="*/ 37 w 258"/>
                <a:gd name="T9" fmla="*/ 119 h 298"/>
                <a:gd name="T10" fmla="*/ 2 w 258"/>
                <a:gd name="T11" fmla="*/ 30 h 298"/>
                <a:gd name="T12" fmla="*/ 79 w 258"/>
                <a:gd name="T13" fmla="*/ 2 h 298"/>
                <a:gd name="T14" fmla="*/ 103 w 258"/>
                <a:gd name="T15" fmla="*/ 93 h 298"/>
                <a:gd name="T16" fmla="*/ 168 w 258"/>
                <a:gd name="T17" fmla="*/ 32 h 298"/>
                <a:gd name="T18" fmla="*/ 176 w 258"/>
                <a:gd name="T19" fmla="*/ 31 h 298"/>
                <a:gd name="T20" fmla="*/ 230 w 258"/>
                <a:gd name="T21" fmla="*/ 67 h 298"/>
                <a:gd name="T22" fmla="*/ 254 w 258"/>
                <a:gd name="T23" fmla="*/ 77 h 298"/>
                <a:gd name="T24" fmla="*/ 232 w 258"/>
                <a:gd name="T25" fmla="*/ 165 h 298"/>
                <a:gd name="T26" fmla="*/ 225 w 258"/>
                <a:gd name="T27" fmla="*/ 170 h 298"/>
                <a:gd name="T28" fmla="*/ 141 w 258"/>
                <a:gd name="T29" fmla="*/ 182 h 298"/>
                <a:gd name="T30" fmla="*/ 153 w 258"/>
                <a:gd name="T31" fmla="*/ 180 h 298"/>
                <a:gd name="T32" fmla="*/ 186 w 258"/>
                <a:gd name="T33" fmla="*/ 267 h 298"/>
                <a:gd name="T34" fmla="*/ 82 w 258"/>
                <a:gd name="T35" fmla="*/ 213 h 298"/>
                <a:gd name="T36" fmla="*/ 149 w 258"/>
                <a:gd name="T37" fmla="*/ 185 h 298"/>
                <a:gd name="T38" fmla="*/ 94 w 258"/>
                <a:gd name="T39" fmla="*/ 202 h 298"/>
                <a:gd name="T40" fmla="*/ 88 w 258"/>
                <a:gd name="T41" fmla="*/ 188 h 298"/>
                <a:gd name="T42" fmla="*/ 83 w 258"/>
                <a:gd name="T43" fmla="*/ 183 h 298"/>
                <a:gd name="T44" fmla="*/ 153 w 258"/>
                <a:gd name="T45" fmla="*/ 154 h 298"/>
                <a:gd name="T46" fmla="*/ 129 w 258"/>
                <a:gd name="T47" fmla="*/ 105 h 298"/>
                <a:gd name="T48" fmla="*/ 109 w 258"/>
                <a:gd name="T49" fmla="*/ 113 h 298"/>
                <a:gd name="T50" fmla="*/ 37 w 258"/>
                <a:gd name="T51" fmla="*/ 143 h 298"/>
                <a:gd name="T52" fmla="*/ 188 w 258"/>
                <a:gd name="T53" fmla="*/ 104 h 298"/>
                <a:gd name="T54" fmla="*/ 134 w 258"/>
                <a:gd name="T55" fmla="*/ 100 h 298"/>
                <a:gd name="T56" fmla="*/ 140 w 258"/>
                <a:gd name="T57" fmla="*/ 125 h 298"/>
                <a:gd name="T58" fmla="*/ 194 w 258"/>
                <a:gd name="T59" fmla="*/ 102 h 298"/>
                <a:gd name="T60" fmla="*/ 215 w 258"/>
                <a:gd name="T61" fmla="*/ 118 h 298"/>
                <a:gd name="T62" fmla="*/ 198 w 258"/>
                <a:gd name="T63" fmla="*/ 100 h 298"/>
                <a:gd name="T64" fmla="*/ 213 w 258"/>
                <a:gd name="T65" fmla="*/ 80 h 298"/>
                <a:gd name="T66" fmla="*/ 63 w 258"/>
                <a:gd name="T67" fmla="*/ 126 h 298"/>
                <a:gd name="T68" fmla="*/ 57 w 258"/>
                <a:gd name="T69" fmla="*/ 112 h 298"/>
                <a:gd name="T70" fmla="*/ 98 w 258"/>
                <a:gd name="T71" fmla="*/ 88 h 298"/>
                <a:gd name="T72" fmla="*/ 107 w 258"/>
                <a:gd name="T73" fmla="*/ 85 h 298"/>
                <a:gd name="T74" fmla="*/ 201 w 258"/>
                <a:gd name="T75" fmla="*/ 85 h 298"/>
                <a:gd name="T76" fmla="*/ 223 w 258"/>
                <a:gd name="T77" fmla="*/ 98 h 298"/>
                <a:gd name="T78" fmla="*/ 218 w 258"/>
                <a:gd name="T79" fmla="*/ 86 h 298"/>
                <a:gd name="T80" fmla="*/ 237 w 258"/>
                <a:gd name="T81" fmla="*/ 71 h 298"/>
                <a:gd name="T82" fmla="*/ 225 w 258"/>
                <a:gd name="T83" fmla="*/ 89 h 298"/>
                <a:gd name="T84" fmla="*/ 237 w 258"/>
                <a:gd name="T85" fmla="*/ 71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8" h="298">
                  <a:moveTo>
                    <a:pt x="113" y="298"/>
                  </a:moveTo>
                  <a:cubicBezTo>
                    <a:pt x="111" y="298"/>
                    <a:pt x="110" y="297"/>
                    <a:pt x="110" y="296"/>
                  </a:cubicBezTo>
                  <a:cubicBezTo>
                    <a:pt x="75" y="213"/>
                    <a:pt x="75" y="213"/>
                    <a:pt x="75" y="213"/>
                  </a:cubicBezTo>
                  <a:cubicBezTo>
                    <a:pt x="75" y="211"/>
                    <a:pt x="75" y="209"/>
                    <a:pt x="77" y="209"/>
                  </a:cubicBezTo>
                  <a:cubicBezTo>
                    <a:pt x="89" y="204"/>
                    <a:pt x="89" y="204"/>
                    <a:pt x="89" y="204"/>
                  </a:cubicBezTo>
                  <a:cubicBezTo>
                    <a:pt x="83" y="190"/>
                    <a:pt x="83" y="190"/>
                    <a:pt x="83" y="190"/>
                  </a:cubicBezTo>
                  <a:cubicBezTo>
                    <a:pt x="57" y="201"/>
                    <a:pt x="57" y="201"/>
                    <a:pt x="57" y="201"/>
                  </a:cubicBezTo>
                  <a:cubicBezTo>
                    <a:pt x="57" y="201"/>
                    <a:pt x="56" y="201"/>
                    <a:pt x="55" y="201"/>
                  </a:cubicBezTo>
                  <a:cubicBezTo>
                    <a:pt x="54" y="200"/>
                    <a:pt x="54" y="200"/>
                    <a:pt x="54" y="199"/>
                  </a:cubicBezTo>
                  <a:cubicBezTo>
                    <a:pt x="30" y="143"/>
                    <a:pt x="30" y="143"/>
                    <a:pt x="30" y="143"/>
                  </a:cubicBezTo>
                  <a:cubicBezTo>
                    <a:pt x="29" y="141"/>
                    <a:pt x="30" y="139"/>
                    <a:pt x="32" y="139"/>
                  </a:cubicBezTo>
                  <a:cubicBezTo>
                    <a:pt x="57" y="128"/>
                    <a:pt x="57" y="128"/>
                    <a:pt x="57" y="128"/>
                  </a:cubicBezTo>
                  <a:cubicBezTo>
                    <a:pt x="51" y="114"/>
                    <a:pt x="51" y="114"/>
                    <a:pt x="51" y="114"/>
                  </a:cubicBezTo>
                  <a:cubicBezTo>
                    <a:pt x="39" y="119"/>
                    <a:pt x="39" y="119"/>
                    <a:pt x="39" y="119"/>
                  </a:cubicBezTo>
                  <a:cubicBezTo>
                    <a:pt x="39" y="120"/>
                    <a:pt x="38" y="120"/>
                    <a:pt x="37" y="119"/>
                  </a:cubicBezTo>
                  <a:cubicBezTo>
                    <a:pt x="36" y="119"/>
                    <a:pt x="36" y="118"/>
                    <a:pt x="36" y="118"/>
                  </a:cubicBezTo>
                  <a:cubicBezTo>
                    <a:pt x="1" y="34"/>
                    <a:pt x="1" y="34"/>
                    <a:pt x="1" y="34"/>
                  </a:cubicBezTo>
                  <a:cubicBezTo>
                    <a:pt x="0" y="33"/>
                    <a:pt x="1" y="31"/>
                    <a:pt x="2" y="30"/>
                  </a:cubicBezTo>
                  <a:cubicBezTo>
                    <a:pt x="75" y="0"/>
                    <a:pt x="75" y="0"/>
                    <a:pt x="75" y="0"/>
                  </a:cubicBezTo>
                  <a:cubicBezTo>
                    <a:pt x="76" y="0"/>
                    <a:pt x="77" y="0"/>
                    <a:pt x="77" y="0"/>
                  </a:cubicBezTo>
                  <a:cubicBezTo>
                    <a:pt x="78" y="1"/>
                    <a:pt x="79" y="1"/>
                    <a:pt x="79" y="2"/>
                  </a:cubicBezTo>
                  <a:cubicBezTo>
                    <a:pt x="114" y="85"/>
                    <a:pt x="114" y="85"/>
                    <a:pt x="114" y="85"/>
                  </a:cubicBezTo>
                  <a:cubicBezTo>
                    <a:pt x="114" y="87"/>
                    <a:pt x="114" y="88"/>
                    <a:pt x="112" y="89"/>
                  </a:cubicBezTo>
                  <a:cubicBezTo>
                    <a:pt x="103" y="93"/>
                    <a:pt x="103" y="93"/>
                    <a:pt x="103" y="93"/>
                  </a:cubicBezTo>
                  <a:cubicBezTo>
                    <a:pt x="109" y="106"/>
                    <a:pt x="109" y="106"/>
                    <a:pt x="109" y="106"/>
                  </a:cubicBezTo>
                  <a:cubicBezTo>
                    <a:pt x="128" y="99"/>
                    <a:pt x="128" y="99"/>
                    <a:pt x="128" y="99"/>
                  </a:cubicBezTo>
                  <a:cubicBezTo>
                    <a:pt x="127" y="70"/>
                    <a:pt x="142" y="43"/>
                    <a:pt x="168" y="32"/>
                  </a:cubicBezTo>
                  <a:cubicBezTo>
                    <a:pt x="169" y="32"/>
                    <a:pt x="170" y="31"/>
                    <a:pt x="171" y="31"/>
                  </a:cubicBezTo>
                  <a:cubicBezTo>
                    <a:pt x="172" y="30"/>
                    <a:pt x="173" y="30"/>
                    <a:pt x="174" y="30"/>
                  </a:cubicBezTo>
                  <a:cubicBezTo>
                    <a:pt x="175" y="30"/>
                    <a:pt x="175" y="31"/>
                    <a:pt x="176" y="31"/>
                  </a:cubicBezTo>
                  <a:cubicBezTo>
                    <a:pt x="191" y="32"/>
                    <a:pt x="208" y="55"/>
                    <a:pt x="219" y="78"/>
                  </a:cubicBezTo>
                  <a:cubicBezTo>
                    <a:pt x="219" y="78"/>
                    <a:pt x="219" y="77"/>
                    <a:pt x="220" y="77"/>
                  </a:cubicBezTo>
                  <a:cubicBezTo>
                    <a:pt x="222" y="72"/>
                    <a:pt x="225" y="69"/>
                    <a:pt x="230" y="67"/>
                  </a:cubicBezTo>
                  <a:cubicBezTo>
                    <a:pt x="234" y="65"/>
                    <a:pt x="239" y="65"/>
                    <a:pt x="244" y="67"/>
                  </a:cubicBezTo>
                  <a:cubicBezTo>
                    <a:pt x="249" y="69"/>
                    <a:pt x="252" y="72"/>
                    <a:pt x="254" y="77"/>
                  </a:cubicBezTo>
                  <a:cubicBezTo>
                    <a:pt x="254" y="77"/>
                    <a:pt x="254" y="77"/>
                    <a:pt x="254" y="77"/>
                  </a:cubicBezTo>
                  <a:cubicBezTo>
                    <a:pt x="258" y="87"/>
                    <a:pt x="254" y="98"/>
                    <a:pt x="244" y="101"/>
                  </a:cubicBezTo>
                  <a:cubicBezTo>
                    <a:pt x="239" y="104"/>
                    <a:pt x="233" y="103"/>
                    <a:pt x="229" y="101"/>
                  </a:cubicBezTo>
                  <a:cubicBezTo>
                    <a:pt x="237" y="126"/>
                    <a:pt x="242" y="153"/>
                    <a:pt x="232" y="165"/>
                  </a:cubicBezTo>
                  <a:cubicBezTo>
                    <a:pt x="232" y="166"/>
                    <a:pt x="231" y="166"/>
                    <a:pt x="231" y="167"/>
                  </a:cubicBezTo>
                  <a:cubicBezTo>
                    <a:pt x="231" y="168"/>
                    <a:pt x="230" y="168"/>
                    <a:pt x="228" y="168"/>
                  </a:cubicBezTo>
                  <a:cubicBezTo>
                    <a:pt x="227" y="169"/>
                    <a:pt x="226" y="169"/>
                    <a:pt x="225" y="170"/>
                  </a:cubicBezTo>
                  <a:cubicBezTo>
                    <a:pt x="203" y="179"/>
                    <a:pt x="177" y="174"/>
                    <a:pt x="158" y="159"/>
                  </a:cubicBezTo>
                  <a:cubicBezTo>
                    <a:pt x="135" y="168"/>
                    <a:pt x="135" y="168"/>
                    <a:pt x="135" y="168"/>
                  </a:cubicBezTo>
                  <a:cubicBezTo>
                    <a:pt x="141" y="182"/>
                    <a:pt x="141" y="182"/>
                    <a:pt x="141" y="182"/>
                  </a:cubicBezTo>
                  <a:cubicBezTo>
                    <a:pt x="149" y="178"/>
                    <a:pt x="149" y="178"/>
                    <a:pt x="149" y="178"/>
                  </a:cubicBezTo>
                  <a:cubicBezTo>
                    <a:pt x="150" y="178"/>
                    <a:pt x="151" y="178"/>
                    <a:pt x="152" y="178"/>
                  </a:cubicBezTo>
                  <a:cubicBezTo>
                    <a:pt x="152" y="179"/>
                    <a:pt x="153" y="179"/>
                    <a:pt x="153" y="180"/>
                  </a:cubicBezTo>
                  <a:cubicBezTo>
                    <a:pt x="188" y="263"/>
                    <a:pt x="188" y="263"/>
                    <a:pt x="188" y="263"/>
                  </a:cubicBezTo>
                  <a:cubicBezTo>
                    <a:pt x="188" y="264"/>
                    <a:pt x="188" y="265"/>
                    <a:pt x="188" y="266"/>
                  </a:cubicBezTo>
                  <a:cubicBezTo>
                    <a:pt x="188" y="266"/>
                    <a:pt x="187" y="267"/>
                    <a:pt x="186" y="267"/>
                  </a:cubicBezTo>
                  <a:cubicBezTo>
                    <a:pt x="114" y="298"/>
                    <a:pt x="114" y="298"/>
                    <a:pt x="114" y="298"/>
                  </a:cubicBezTo>
                  <a:cubicBezTo>
                    <a:pt x="113" y="298"/>
                    <a:pt x="113" y="298"/>
                    <a:pt x="113" y="298"/>
                  </a:cubicBezTo>
                  <a:close/>
                  <a:moveTo>
                    <a:pt x="82" y="213"/>
                  </a:moveTo>
                  <a:cubicBezTo>
                    <a:pt x="114" y="291"/>
                    <a:pt x="114" y="291"/>
                    <a:pt x="114" y="291"/>
                  </a:cubicBezTo>
                  <a:cubicBezTo>
                    <a:pt x="181" y="263"/>
                    <a:pt x="181" y="263"/>
                    <a:pt x="181" y="263"/>
                  </a:cubicBezTo>
                  <a:cubicBezTo>
                    <a:pt x="149" y="185"/>
                    <a:pt x="149" y="185"/>
                    <a:pt x="149" y="185"/>
                  </a:cubicBezTo>
                  <a:lnTo>
                    <a:pt x="82" y="213"/>
                  </a:lnTo>
                  <a:close/>
                  <a:moveTo>
                    <a:pt x="88" y="188"/>
                  </a:moveTo>
                  <a:cubicBezTo>
                    <a:pt x="94" y="202"/>
                    <a:pt x="94" y="202"/>
                    <a:pt x="94" y="202"/>
                  </a:cubicBezTo>
                  <a:cubicBezTo>
                    <a:pt x="135" y="184"/>
                    <a:pt x="135" y="184"/>
                    <a:pt x="135" y="184"/>
                  </a:cubicBezTo>
                  <a:cubicBezTo>
                    <a:pt x="129" y="171"/>
                    <a:pt x="129" y="171"/>
                    <a:pt x="129" y="171"/>
                  </a:cubicBezTo>
                  <a:lnTo>
                    <a:pt x="88" y="188"/>
                  </a:lnTo>
                  <a:close/>
                  <a:moveTo>
                    <a:pt x="37" y="143"/>
                  </a:moveTo>
                  <a:cubicBezTo>
                    <a:pt x="58" y="194"/>
                    <a:pt x="58" y="194"/>
                    <a:pt x="58" y="194"/>
                  </a:cubicBezTo>
                  <a:cubicBezTo>
                    <a:pt x="83" y="183"/>
                    <a:pt x="83" y="183"/>
                    <a:pt x="83" y="183"/>
                  </a:cubicBezTo>
                  <a:cubicBezTo>
                    <a:pt x="83" y="183"/>
                    <a:pt x="83" y="183"/>
                    <a:pt x="83" y="183"/>
                  </a:cubicBezTo>
                  <a:cubicBezTo>
                    <a:pt x="83" y="183"/>
                    <a:pt x="83" y="183"/>
                    <a:pt x="83" y="183"/>
                  </a:cubicBezTo>
                  <a:cubicBezTo>
                    <a:pt x="153" y="154"/>
                    <a:pt x="153" y="154"/>
                    <a:pt x="153" y="154"/>
                  </a:cubicBezTo>
                  <a:cubicBezTo>
                    <a:pt x="146" y="147"/>
                    <a:pt x="140" y="139"/>
                    <a:pt x="135" y="130"/>
                  </a:cubicBezTo>
                  <a:cubicBezTo>
                    <a:pt x="135" y="129"/>
                    <a:pt x="135" y="128"/>
                    <a:pt x="134" y="127"/>
                  </a:cubicBezTo>
                  <a:cubicBezTo>
                    <a:pt x="131" y="120"/>
                    <a:pt x="129" y="112"/>
                    <a:pt x="129" y="105"/>
                  </a:cubicBezTo>
                  <a:cubicBezTo>
                    <a:pt x="109" y="113"/>
                    <a:pt x="109" y="113"/>
                    <a:pt x="109" y="113"/>
                  </a:cubicBezTo>
                  <a:cubicBezTo>
                    <a:pt x="109" y="113"/>
                    <a:pt x="109" y="113"/>
                    <a:pt x="109" y="113"/>
                  </a:cubicBezTo>
                  <a:cubicBezTo>
                    <a:pt x="109" y="113"/>
                    <a:pt x="109" y="113"/>
                    <a:pt x="109" y="113"/>
                  </a:cubicBezTo>
                  <a:cubicBezTo>
                    <a:pt x="62" y="133"/>
                    <a:pt x="62" y="133"/>
                    <a:pt x="62" y="133"/>
                  </a:cubicBezTo>
                  <a:cubicBezTo>
                    <a:pt x="62" y="133"/>
                    <a:pt x="62" y="133"/>
                    <a:pt x="62" y="133"/>
                  </a:cubicBezTo>
                  <a:lnTo>
                    <a:pt x="37" y="143"/>
                  </a:lnTo>
                  <a:close/>
                  <a:moveTo>
                    <a:pt x="141" y="127"/>
                  </a:moveTo>
                  <a:cubicBezTo>
                    <a:pt x="156" y="160"/>
                    <a:pt x="192" y="177"/>
                    <a:pt x="223" y="164"/>
                  </a:cubicBezTo>
                  <a:cubicBezTo>
                    <a:pt x="217" y="158"/>
                    <a:pt x="204" y="142"/>
                    <a:pt x="188" y="104"/>
                  </a:cubicBezTo>
                  <a:cubicBezTo>
                    <a:pt x="173" y="66"/>
                    <a:pt x="170" y="46"/>
                    <a:pt x="170" y="38"/>
                  </a:cubicBezTo>
                  <a:cubicBezTo>
                    <a:pt x="146" y="48"/>
                    <a:pt x="133" y="73"/>
                    <a:pt x="134" y="100"/>
                  </a:cubicBezTo>
                  <a:cubicBezTo>
                    <a:pt x="134" y="100"/>
                    <a:pt x="134" y="100"/>
                    <a:pt x="134" y="100"/>
                  </a:cubicBezTo>
                  <a:cubicBezTo>
                    <a:pt x="135" y="109"/>
                    <a:pt x="137" y="117"/>
                    <a:pt x="140" y="125"/>
                  </a:cubicBezTo>
                  <a:cubicBezTo>
                    <a:pt x="140" y="125"/>
                    <a:pt x="140" y="125"/>
                    <a:pt x="140" y="125"/>
                  </a:cubicBezTo>
                  <a:cubicBezTo>
                    <a:pt x="140" y="125"/>
                    <a:pt x="140" y="125"/>
                    <a:pt x="140" y="125"/>
                  </a:cubicBezTo>
                  <a:cubicBezTo>
                    <a:pt x="140" y="126"/>
                    <a:pt x="141" y="126"/>
                    <a:pt x="141" y="127"/>
                  </a:cubicBezTo>
                  <a:close/>
                  <a:moveTo>
                    <a:pt x="176" y="37"/>
                  </a:moveTo>
                  <a:cubicBezTo>
                    <a:pt x="176" y="44"/>
                    <a:pt x="178" y="63"/>
                    <a:pt x="194" y="102"/>
                  </a:cubicBezTo>
                  <a:cubicBezTo>
                    <a:pt x="210" y="141"/>
                    <a:pt x="222" y="156"/>
                    <a:pt x="228" y="160"/>
                  </a:cubicBezTo>
                  <a:cubicBezTo>
                    <a:pt x="233" y="152"/>
                    <a:pt x="232" y="131"/>
                    <a:pt x="224" y="106"/>
                  </a:cubicBezTo>
                  <a:cubicBezTo>
                    <a:pt x="215" y="118"/>
                    <a:pt x="215" y="118"/>
                    <a:pt x="215" y="118"/>
                  </a:cubicBezTo>
                  <a:cubicBezTo>
                    <a:pt x="215" y="119"/>
                    <a:pt x="214" y="119"/>
                    <a:pt x="213" y="119"/>
                  </a:cubicBezTo>
                  <a:cubicBezTo>
                    <a:pt x="212" y="119"/>
                    <a:pt x="211" y="119"/>
                    <a:pt x="211" y="119"/>
                  </a:cubicBezTo>
                  <a:cubicBezTo>
                    <a:pt x="211" y="118"/>
                    <a:pt x="203" y="112"/>
                    <a:pt x="198" y="100"/>
                  </a:cubicBezTo>
                  <a:cubicBezTo>
                    <a:pt x="193" y="88"/>
                    <a:pt x="195" y="82"/>
                    <a:pt x="195" y="81"/>
                  </a:cubicBezTo>
                  <a:cubicBezTo>
                    <a:pt x="196" y="80"/>
                    <a:pt x="197" y="79"/>
                    <a:pt x="198" y="79"/>
                  </a:cubicBezTo>
                  <a:cubicBezTo>
                    <a:pt x="213" y="80"/>
                    <a:pt x="213" y="80"/>
                    <a:pt x="213" y="80"/>
                  </a:cubicBezTo>
                  <a:cubicBezTo>
                    <a:pt x="201" y="55"/>
                    <a:pt x="187" y="39"/>
                    <a:pt x="176" y="37"/>
                  </a:cubicBezTo>
                  <a:close/>
                  <a:moveTo>
                    <a:pt x="57" y="112"/>
                  </a:moveTo>
                  <a:cubicBezTo>
                    <a:pt x="63" y="126"/>
                    <a:pt x="63" y="126"/>
                    <a:pt x="63" y="126"/>
                  </a:cubicBezTo>
                  <a:cubicBezTo>
                    <a:pt x="104" y="109"/>
                    <a:pt x="104" y="109"/>
                    <a:pt x="104" y="109"/>
                  </a:cubicBezTo>
                  <a:cubicBezTo>
                    <a:pt x="98" y="95"/>
                    <a:pt x="98" y="95"/>
                    <a:pt x="98" y="95"/>
                  </a:cubicBezTo>
                  <a:lnTo>
                    <a:pt x="57" y="112"/>
                  </a:lnTo>
                  <a:close/>
                  <a:moveTo>
                    <a:pt x="8" y="35"/>
                  </a:moveTo>
                  <a:cubicBezTo>
                    <a:pt x="40" y="113"/>
                    <a:pt x="40" y="113"/>
                    <a:pt x="40" y="113"/>
                  </a:cubicBezTo>
                  <a:cubicBezTo>
                    <a:pt x="98" y="88"/>
                    <a:pt x="98" y="88"/>
                    <a:pt x="98" y="88"/>
                  </a:cubicBezTo>
                  <a:cubicBezTo>
                    <a:pt x="98" y="88"/>
                    <a:pt x="98" y="88"/>
                    <a:pt x="98" y="88"/>
                  </a:cubicBezTo>
                  <a:cubicBezTo>
                    <a:pt x="98" y="88"/>
                    <a:pt x="98" y="88"/>
                    <a:pt x="98" y="88"/>
                  </a:cubicBezTo>
                  <a:cubicBezTo>
                    <a:pt x="107" y="85"/>
                    <a:pt x="107" y="85"/>
                    <a:pt x="107" y="85"/>
                  </a:cubicBezTo>
                  <a:cubicBezTo>
                    <a:pt x="75" y="7"/>
                    <a:pt x="75" y="7"/>
                    <a:pt x="75" y="7"/>
                  </a:cubicBezTo>
                  <a:lnTo>
                    <a:pt x="8" y="35"/>
                  </a:lnTo>
                  <a:close/>
                  <a:moveTo>
                    <a:pt x="201" y="85"/>
                  </a:moveTo>
                  <a:cubicBezTo>
                    <a:pt x="201" y="87"/>
                    <a:pt x="201" y="92"/>
                    <a:pt x="204" y="98"/>
                  </a:cubicBezTo>
                  <a:cubicBezTo>
                    <a:pt x="207" y="105"/>
                    <a:pt x="210" y="109"/>
                    <a:pt x="212" y="112"/>
                  </a:cubicBezTo>
                  <a:cubicBezTo>
                    <a:pt x="223" y="98"/>
                    <a:pt x="223" y="98"/>
                    <a:pt x="223" y="98"/>
                  </a:cubicBezTo>
                  <a:cubicBezTo>
                    <a:pt x="223" y="98"/>
                    <a:pt x="223" y="98"/>
                    <a:pt x="224" y="97"/>
                  </a:cubicBezTo>
                  <a:cubicBezTo>
                    <a:pt x="222" y="96"/>
                    <a:pt x="221" y="94"/>
                    <a:pt x="220" y="91"/>
                  </a:cubicBezTo>
                  <a:cubicBezTo>
                    <a:pt x="219" y="90"/>
                    <a:pt x="218" y="88"/>
                    <a:pt x="218" y="86"/>
                  </a:cubicBezTo>
                  <a:cubicBezTo>
                    <a:pt x="218" y="86"/>
                    <a:pt x="218" y="86"/>
                    <a:pt x="218" y="86"/>
                  </a:cubicBezTo>
                  <a:lnTo>
                    <a:pt x="201" y="85"/>
                  </a:lnTo>
                  <a:close/>
                  <a:moveTo>
                    <a:pt x="237" y="71"/>
                  </a:moveTo>
                  <a:cubicBezTo>
                    <a:pt x="235" y="71"/>
                    <a:pt x="234" y="72"/>
                    <a:pt x="232" y="72"/>
                  </a:cubicBezTo>
                  <a:cubicBezTo>
                    <a:pt x="229" y="74"/>
                    <a:pt x="226" y="76"/>
                    <a:pt x="225" y="79"/>
                  </a:cubicBezTo>
                  <a:cubicBezTo>
                    <a:pt x="224" y="82"/>
                    <a:pt x="224" y="86"/>
                    <a:pt x="225" y="89"/>
                  </a:cubicBezTo>
                  <a:cubicBezTo>
                    <a:pt x="228" y="96"/>
                    <a:pt x="235" y="99"/>
                    <a:pt x="242" y="96"/>
                  </a:cubicBezTo>
                  <a:cubicBezTo>
                    <a:pt x="248" y="93"/>
                    <a:pt x="251" y="86"/>
                    <a:pt x="249" y="79"/>
                  </a:cubicBezTo>
                  <a:cubicBezTo>
                    <a:pt x="247" y="74"/>
                    <a:pt x="242" y="71"/>
                    <a:pt x="237" y="71"/>
                  </a:cubicBezTo>
                  <a:close/>
                </a:path>
              </a:pathLst>
            </a:custGeom>
            <a:solidFill>
              <a:srgbClr val="6AA5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3" name="Group 52">
            <a:extLst>
              <a:ext uri="{FF2B5EF4-FFF2-40B4-BE49-F238E27FC236}">
                <a16:creationId xmlns:a16="http://schemas.microsoft.com/office/drawing/2014/main" id="{FE0CDBF7-B1E7-4556-92B6-CF311B928EC6}"/>
              </a:ext>
            </a:extLst>
          </p:cNvPr>
          <p:cNvGrpSpPr/>
          <p:nvPr userDrawn="1"/>
        </p:nvGrpSpPr>
        <p:grpSpPr>
          <a:xfrm>
            <a:off x="5329238" y="2857501"/>
            <a:ext cx="3100388" cy="2640012"/>
            <a:chOff x="5329238" y="2857501"/>
            <a:chExt cx="3100388" cy="2640012"/>
          </a:xfrm>
        </p:grpSpPr>
        <p:sp>
          <p:nvSpPr>
            <p:cNvPr id="12" name="Freeform 9">
              <a:extLst>
                <a:ext uri="{FF2B5EF4-FFF2-40B4-BE49-F238E27FC236}">
                  <a16:creationId xmlns:a16="http://schemas.microsoft.com/office/drawing/2014/main" id="{F4C32669-86FF-4D95-B1F0-35DFF4DED3AB}"/>
                </a:ext>
              </a:extLst>
            </p:cNvPr>
            <p:cNvSpPr>
              <a:spLocks/>
            </p:cNvSpPr>
            <p:nvPr userDrawn="1"/>
          </p:nvSpPr>
          <p:spPr bwMode="auto">
            <a:xfrm>
              <a:off x="6526213" y="2857501"/>
              <a:ext cx="1903413" cy="1466850"/>
            </a:xfrm>
            <a:custGeom>
              <a:avLst/>
              <a:gdLst>
                <a:gd name="T0" fmla="*/ 3 w 507"/>
                <a:gd name="T1" fmla="*/ 390 h 390"/>
                <a:gd name="T2" fmla="*/ 1 w 507"/>
                <a:gd name="T3" fmla="*/ 389 h 390"/>
                <a:gd name="T4" fmla="*/ 2 w 507"/>
                <a:gd name="T5" fmla="*/ 385 h 390"/>
                <a:gd name="T6" fmla="*/ 502 w 507"/>
                <a:gd name="T7" fmla="*/ 1 h 390"/>
                <a:gd name="T8" fmla="*/ 506 w 507"/>
                <a:gd name="T9" fmla="*/ 2 h 390"/>
                <a:gd name="T10" fmla="*/ 505 w 507"/>
                <a:gd name="T11" fmla="*/ 6 h 390"/>
                <a:gd name="T12" fmla="*/ 5 w 507"/>
                <a:gd name="T13" fmla="*/ 389 h 390"/>
                <a:gd name="T14" fmla="*/ 3 w 507"/>
                <a:gd name="T15" fmla="*/ 390 h 3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390">
                  <a:moveTo>
                    <a:pt x="3" y="390"/>
                  </a:moveTo>
                  <a:cubicBezTo>
                    <a:pt x="3" y="390"/>
                    <a:pt x="2" y="390"/>
                    <a:pt x="1" y="389"/>
                  </a:cubicBezTo>
                  <a:cubicBezTo>
                    <a:pt x="0" y="388"/>
                    <a:pt x="0" y="386"/>
                    <a:pt x="2" y="385"/>
                  </a:cubicBezTo>
                  <a:cubicBezTo>
                    <a:pt x="502" y="1"/>
                    <a:pt x="502" y="1"/>
                    <a:pt x="502" y="1"/>
                  </a:cubicBezTo>
                  <a:cubicBezTo>
                    <a:pt x="503" y="0"/>
                    <a:pt x="505" y="1"/>
                    <a:pt x="506" y="2"/>
                  </a:cubicBezTo>
                  <a:cubicBezTo>
                    <a:pt x="507" y="3"/>
                    <a:pt x="507" y="5"/>
                    <a:pt x="505" y="6"/>
                  </a:cubicBezTo>
                  <a:cubicBezTo>
                    <a:pt x="5" y="389"/>
                    <a:pt x="5" y="389"/>
                    <a:pt x="5" y="389"/>
                  </a:cubicBezTo>
                  <a:cubicBezTo>
                    <a:pt x="5" y="390"/>
                    <a:pt x="4" y="390"/>
                    <a:pt x="3" y="390"/>
                  </a:cubicBezTo>
                  <a:close/>
                </a:path>
              </a:pathLst>
            </a:custGeom>
            <a:solidFill>
              <a:srgbClr val="D11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Oval 18">
              <a:extLst>
                <a:ext uri="{FF2B5EF4-FFF2-40B4-BE49-F238E27FC236}">
                  <a16:creationId xmlns:a16="http://schemas.microsoft.com/office/drawing/2014/main" id="{31E6D77F-F729-4C57-8E39-D751A110A9C6}"/>
                </a:ext>
              </a:extLst>
            </p:cNvPr>
            <p:cNvSpPr>
              <a:spLocks noChangeArrowheads="1"/>
            </p:cNvSpPr>
            <p:nvPr userDrawn="1"/>
          </p:nvSpPr>
          <p:spPr bwMode="auto">
            <a:xfrm>
              <a:off x="5340351" y="4098926"/>
              <a:ext cx="1385888" cy="1387475"/>
            </a:xfrm>
            <a:prstGeom prst="ellipse">
              <a:avLst/>
            </a:prstGeom>
            <a:solidFill>
              <a:srgbClr val="003E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9">
              <a:extLst>
                <a:ext uri="{FF2B5EF4-FFF2-40B4-BE49-F238E27FC236}">
                  <a16:creationId xmlns:a16="http://schemas.microsoft.com/office/drawing/2014/main" id="{94A8601B-0118-40C3-9A13-12E1B133806A}"/>
                </a:ext>
              </a:extLst>
            </p:cNvPr>
            <p:cNvSpPr>
              <a:spLocks noEditPoints="1"/>
            </p:cNvSpPr>
            <p:nvPr userDrawn="1"/>
          </p:nvSpPr>
          <p:spPr bwMode="auto">
            <a:xfrm>
              <a:off x="5329238" y="4087813"/>
              <a:ext cx="1408113" cy="1409700"/>
            </a:xfrm>
            <a:custGeom>
              <a:avLst/>
              <a:gdLst>
                <a:gd name="T0" fmla="*/ 188 w 375"/>
                <a:gd name="T1" fmla="*/ 375 h 375"/>
                <a:gd name="T2" fmla="*/ 0 w 375"/>
                <a:gd name="T3" fmla="*/ 187 h 375"/>
                <a:gd name="T4" fmla="*/ 188 w 375"/>
                <a:gd name="T5" fmla="*/ 0 h 375"/>
                <a:gd name="T6" fmla="*/ 375 w 375"/>
                <a:gd name="T7" fmla="*/ 187 h 375"/>
                <a:gd name="T8" fmla="*/ 188 w 375"/>
                <a:gd name="T9" fmla="*/ 375 h 375"/>
                <a:gd name="T10" fmla="*/ 188 w 375"/>
                <a:gd name="T11" fmla="*/ 6 h 375"/>
                <a:gd name="T12" fmla="*/ 6 w 375"/>
                <a:gd name="T13" fmla="*/ 187 h 375"/>
                <a:gd name="T14" fmla="*/ 188 w 375"/>
                <a:gd name="T15" fmla="*/ 369 h 375"/>
                <a:gd name="T16" fmla="*/ 369 w 375"/>
                <a:gd name="T17" fmla="*/ 187 h 375"/>
                <a:gd name="T18" fmla="*/ 188 w 375"/>
                <a:gd name="T19" fmla="*/ 6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375">
                  <a:moveTo>
                    <a:pt x="188" y="375"/>
                  </a:moveTo>
                  <a:cubicBezTo>
                    <a:pt x="84" y="375"/>
                    <a:pt x="0" y="291"/>
                    <a:pt x="0" y="187"/>
                  </a:cubicBezTo>
                  <a:cubicBezTo>
                    <a:pt x="0" y="84"/>
                    <a:pt x="84" y="0"/>
                    <a:pt x="188" y="0"/>
                  </a:cubicBezTo>
                  <a:cubicBezTo>
                    <a:pt x="291" y="0"/>
                    <a:pt x="375" y="84"/>
                    <a:pt x="375" y="187"/>
                  </a:cubicBezTo>
                  <a:cubicBezTo>
                    <a:pt x="375" y="291"/>
                    <a:pt x="291" y="375"/>
                    <a:pt x="188" y="375"/>
                  </a:cubicBezTo>
                  <a:close/>
                  <a:moveTo>
                    <a:pt x="188" y="6"/>
                  </a:moveTo>
                  <a:cubicBezTo>
                    <a:pt x="88" y="6"/>
                    <a:pt x="6" y="88"/>
                    <a:pt x="6" y="187"/>
                  </a:cubicBezTo>
                  <a:cubicBezTo>
                    <a:pt x="6" y="287"/>
                    <a:pt x="88" y="369"/>
                    <a:pt x="188" y="369"/>
                  </a:cubicBezTo>
                  <a:cubicBezTo>
                    <a:pt x="287" y="369"/>
                    <a:pt x="369" y="287"/>
                    <a:pt x="369" y="187"/>
                  </a:cubicBezTo>
                  <a:cubicBezTo>
                    <a:pt x="369" y="88"/>
                    <a:pt x="287" y="6"/>
                    <a:pt x="188" y="6"/>
                  </a:cubicBezTo>
                  <a:close/>
                </a:path>
              </a:pathLst>
            </a:custGeom>
            <a:solidFill>
              <a:srgbClr val="D11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2">
              <a:extLst>
                <a:ext uri="{FF2B5EF4-FFF2-40B4-BE49-F238E27FC236}">
                  <a16:creationId xmlns:a16="http://schemas.microsoft.com/office/drawing/2014/main" id="{7C15E382-F34B-4703-A0AB-DF286554B311}"/>
                </a:ext>
              </a:extLst>
            </p:cNvPr>
            <p:cNvSpPr>
              <a:spLocks noEditPoints="1"/>
            </p:cNvSpPr>
            <p:nvPr userDrawn="1"/>
          </p:nvSpPr>
          <p:spPr bwMode="auto">
            <a:xfrm>
              <a:off x="5508626" y="4268788"/>
              <a:ext cx="1047750" cy="1049338"/>
            </a:xfrm>
            <a:custGeom>
              <a:avLst/>
              <a:gdLst>
                <a:gd name="T0" fmla="*/ 164 w 279"/>
                <a:gd name="T1" fmla="*/ 139 h 279"/>
                <a:gd name="T2" fmla="*/ 140 w 279"/>
                <a:gd name="T3" fmla="*/ 164 h 279"/>
                <a:gd name="T4" fmla="*/ 115 w 279"/>
                <a:gd name="T5" fmla="*/ 139 h 279"/>
                <a:gd name="T6" fmla="*/ 140 w 279"/>
                <a:gd name="T7" fmla="*/ 115 h 279"/>
                <a:gd name="T8" fmla="*/ 164 w 279"/>
                <a:gd name="T9" fmla="*/ 139 h 279"/>
                <a:gd name="T10" fmla="*/ 140 w 279"/>
                <a:gd name="T11" fmla="*/ 28 h 279"/>
                <a:gd name="T12" fmla="*/ 251 w 279"/>
                <a:gd name="T13" fmla="*/ 139 h 279"/>
                <a:gd name="T14" fmla="*/ 148 w 279"/>
                <a:gd name="T15" fmla="*/ 52 h 279"/>
                <a:gd name="T16" fmla="*/ 227 w 279"/>
                <a:gd name="T17" fmla="*/ 131 h 279"/>
                <a:gd name="T18" fmla="*/ 157 w 279"/>
                <a:gd name="T19" fmla="*/ 77 h 279"/>
                <a:gd name="T20" fmla="*/ 202 w 279"/>
                <a:gd name="T21" fmla="*/ 124 h 279"/>
                <a:gd name="T22" fmla="*/ 177 w 279"/>
                <a:gd name="T23" fmla="*/ 139 h 279"/>
                <a:gd name="T24" fmla="*/ 140 w 279"/>
                <a:gd name="T25" fmla="*/ 177 h 279"/>
                <a:gd name="T26" fmla="*/ 102 w 279"/>
                <a:gd name="T27" fmla="*/ 139 h 279"/>
                <a:gd name="T28" fmla="*/ 140 w 279"/>
                <a:gd name="T29" fmla="*/ 102 h 279"/>
                <a:gd name="T30" fmla="*/ 177 w 279"/>
                <a:gd name="T31" fmla="*/ 139 h 279"/>
                <a:gd name="T32" fmla="*/ 279 w 279"/>
                <a:gd name="T33" fmla="*/ 139 h 279"/>
                <a:gd name="T34" fmla="*/ 140 w 279"/>
                <a:gd name="T35" fmla="*/ 279 h 279"/>
                <a:gd name="T36" fmla="*/ 0 w 279"/>
                <a:gd name="T37" fmla="*/ 139 h 279"/>
                <a:gd name="T38" fmla="*/ 140 w 279"/>
                <a:gd name="T39" fmla="*/ 0 h 279"/>
                <a:gd name="T40" fmla="*/ 279 w 279"/>
                <a:gd name="T41" fmla="*/ 13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9" h="279">
                  <a:moveTo>
                    <a:pt x="164" y="139"/>
                  </a:moveTo>
                  <a:cubicBezTo>
                    <a:pt x="164" y="153"/>
                    <a:pt x="153" y="164"/>
                    <a:pt x="140" y="164"/>
                  </a:cubicBezTo>
                  <a:cubicBezTo>
                    <a:pt x="126" y="164"/>
                    <a:pt x="115" y="153"/>
                    <a:pt x="115" y="139"/>
                  </a:cubicBezTo>
                  <a:cubicBezTo>
                    <a:pt x="115" y="126"/>
                    <a:pt x="126" y="115"/>
                    <a:pt x="140" y="115"/>
                  </a:cubicBezTo>
                  <a:cubicBezTo>
                    <a:pt x="153" y="115"/>
                    <a:pt x="164" y="126"/>
                    <a:pt x="164" y="139"/>
                  </a:cubicBezTo>
                  <a:moveTo>
                    <a:pt x="140" y="28"/>
                  </a:moveTo>
                  <a:cubicBezTo>
                    <a:pt x="201" y="28"/>
                    <a:pt x="251" y="78"/>
                    <a:pt x="251" y="139"/>
                  </a:cubicBezTo>
                  <a:moveTo>
                    <a:pt x="148" y="52"/>
                  </a:moveTo>
                  <a:cubicBezTo>
                    <a:pt x="190" y="56"/>
                    <a:pt x="223" y="89"/>
                    <a:pt x="227" y="131"/>
                  </a:cubicBezTo>
                  <a:moveTo>
                    <a:pt x="157" y="77"/>
                  </a:moveTo>
                  <a:cubicBezTo>
                    <a:pt x="179" y="84"/>
                    <a:pt x="196" y="101"/>
                    <a:pt x="202" y="124"/>
                  </a:cubicBezTo>
                  <a:moveTo>
                    <a:pt x="177" y="139"/>
                  </a:moveTo>
                  <a:cubicBezTo>
                    <a:pt x="177" y="160"/>
                    <a:pt x="160" y="177"/>
                    <a:pt x="140" y="177"/>
                  </a:cubicBezTo>
                  <a:cubicBezTo>
                    <a:pt x="119" y="177"/>
                    <a:pt x="102" y="160"/>
                    <a:pt x="102" y="139"/>
                  </a:cubicBezTo>
                  <a:cubicBezTo>
                    <a:pt x="102" y="119"/>
                    <a:pt x="119" y="102"/>
                    <a:pt x="140" y="102"/>
                  </a:cubicBezTo>
                  <a:cubicBezTo>
                    <a:pt x="160" y="102"/>
                    <a:pt x="177" y="119"/>
                    <a:pt x="177" y="139"/>
                  </a:cubicBezTo>
                  <a:moveTo>
                    <a:pt x="279" y="139"/>
                  </a:moveTo>
                  <a:cubicBezTo>
                    <a:pt x="279" y="217"/>
                    <a:pt x="217" y="279"/>
                    <a:pt x="140" y="279"/>
                  </a:cubicBezTo>
                  <a:cubicBezTo>
                    <a:pt x="62" y="279"/>
                    <a:pt x="0" y="217"/>
                    <a:pt x="0" y="139"/>
                  </a:cubicBezTo>
                  <a:cubicBezTo>
                    <a:pt x="0" y="62"/>
                    <a:pt x="62" y="0"/>
                    <a:pt x="140" y="0"/>
                  </a:cubicBezTo>
                  <a:cubicBezTo>
                    <a:pt x="217" y="0"/>
                    <a:pt x="279" y="62"/>
                    <a:pt x="279" y="139"/>
                  </a:cubicBezTo>
                </a:path>
              </a:pathLst>
            </a:custGeom>
            <a:solidFill>
              <a:srgbClr val="003E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3">
              <a:extLst>
                <a:ext uri="{FF2B5EF4-FFF2-40B4-BE49-F238E27FC236}">
                  <a16:creationId xmlns:a16="http://schemas.microsoft.com/office/drawing/2014/main" id="{B124B898-65C1-45A3-97B2-B961C9E443AA}"/>
                </a:ext>
              </a:extLst>
            </p:cNvPr>
            <p:cNvSpPr>
              <a:spLocks noEditPoints="1"/>
            </p:cNvSpPr>
            <p:nvPr userDrawn="1"/>
          </p:nvSpPr>
          <p:spPr bwMode="auto">
            <a:xfrm>
              <a:off x="5497513" y="4257676"/>
              <a:ext cx="1069975" cy="1071563"/>
            </a:xfrm>
            <a:custGeom>
              <a:avLst/>
              <a:gdLst>
                <a:gd name="T0" fmla="*/ 143 w 285"/>
                <a:gd name="T1" fmla="*/ 285 h 285"/>
                <a:gd name="T2" fmla="*/ 0 w 285"/>
                <a:gd name="T3" fmla="*/ 142 h 285"/>
                <a:gd name="T4" fmla="*/ 143 w 285"/>
                <a:gd name="T5" fmla="*/ 0 h 285"/>
                <a:gd name="T6" fmla="*/ 285 w 285"/>
                <a:gd name="T7" fmla="*/ 142 h 285"/>
                <a:gd name="T8" fmla="*/ 143 w 285"/>
                <a:gd name="T9" fmla="*/ 285 h 285"/>
                <a:gd name="T10" fmla="*/ 143 w 285"/>
                <a:gd name="T11" fmla="*/ 6 h 285"/>
                <a:gd name="T12" fmla="*/ 6 w 285"/>
                <a:gd name="T13" fmla="*/ 142 h 285"/>
                <a:gd name="T14" fmla="*/ 143 w 285"/>
                <a:gd name="T15" fmla="*/ 279 h 285"/>
                <a:gd name="T16" fmla="*/ 279 w 285"/>
                <a:gd name="T17" fmla="*/ 142 h 285"/>
                <a:gd name="T18" fmla="*/ 143 w 285"/>
                <a:gd name="T19" fmla="*/ 6 h 285"/>
                <a:gd name="T20" fmla="*/ 143 w 285"/>
                <a:gd name="T21" fmla="*/ 183 h 285"/>
                <a:gd name="T22" fmla="*/ 102 w 285"/>
                <a:gd name="T23" fmla="*/ 142 h 285"/>
                <a:gd name="T24" fmla="*/ 143 w 285"/>
                <a:gd name="T25" fmla="*/ 102 h 285"/>
                <a:gd name="T26" fmla="*/ 183 w 285"/>
                <a:gd name="T27" fmla="*/ 142 h 285"/>
                <a:gd name="T28" fmla="*/ 143 w 285"/>
                <a:gd name="T29" fmla="*/ 183 h 285"/>
                <a:gd name="T30" fmla="*/ 143 w 285"/>
                <a:gd name="T31" fmla="*/ 108 h 285"/>
                <a:gd name="T32" fmla="*/ 108 w 285"/>
                <a:gd name="T33" fmla="*/ 142 h 285"/>
                <a:gd name="T34" fmla="*/ 143 w 285"/>
                <a:gd name="T35" fmla="*/ 177 h 285"/>
                <a:gd name="T36" fmla="*/ 177 w 285"/>
                <a:gd name="T37" fmla="*/ 142 h 285"/>
                <a:gd name="T38" fmla="*/ 143 w 285"/>
                <a:gd name="T39" fmla="*/ 108 h 285"/>
                <a:gd name="T40" fmla="*/ 143 w 285"/>
                <a:gd name="T41" fmla="*/ 170 h 285"/>
                <a:gd name="T42" fmla="*/ 115 w 285"/>
                <a:gd name="T43" fmla="*/ 142 h 285"/>
                <a:gd name="T44" fmla="*/ 143 w 285"/>
                <a:gd name="T45" fmla="*/ 115 h 285"/>
                <a:gd name="T46" fmla="*/ 170 w 285"/>
                <a:gd name="T47" fmla="*/ 142 h 285"/>
                <a:gd name="T48" fmla="*/ 143 w 285"/>
                <a:gd name="T49" fmla="*/ 170 h 285"/>
                <a:gd name="T50" fmla="*/ 143 w 285"/>
                <a:gd name="T51" fmla="*/ 121 h 285"/>
                <a:gd name="T52" fmla="*/ 121 w 285"/>
                <a:gd name="T53" fmla="*/ 142 h 285"/>
                <a:gd name="T54" fmla="*/ 143 w 285"/>
                <a:gd name="T55" fmla="*/ 164 h 285"/>
                <a:gd name="T56" fmla="*/ 164 w 285"/>
                <a:gd name="T57" fmla="*/ 142 h 285"/>
                <a:gd name="T58" fmla="*/ 143 w 285"/>
                <a:gd name="T59" fmla="*/ 121 h 285"/>
                <a:gd name="T60" fmla="*/ 257 w 285"/>
                <a:gd name="T61" fmla="*/ 142 h 285"/>
                <a:gd name="T62" fmla="*/ 251 w 285"/>
                <a:gd name="T63" fmla="*/ 142 h 285"/>
                <a:gd name="T64" fmla="*/ 143 w 285"/>
                <a:gd name="T65" fmla="*/ 34 h 285"/>
                <a:gd name="T66" fmla="*/ 143 w 285"/>
                <a:gd name="T67" fmla="*/ 28 h 285"/>
                <a:gd name="T68" fmla="*/ 257 w 285"/>
                <a:gd name="T69" fmla="*/ 142 h 285"/>
                <a:gd name="T70" fmla="*/ 227 w 285"/>
                <a:gd name="T71" fmla="*/ 134 h 285"/>
                <a:gd name="T72" fmla="*/ 150 w 285"/>
                <a:gd name="T73" fmla="*/ 58 h 285"/>
                <a:gd name="T74" fmla="*/ 151 w 285"/>
                <a:gd name="T75" fmla="*/ 52 h 285"/>
                <a:gd name="T76" fmla="*/ 233 w 285"/>
                <a:gd name="T77" fmla="*/ 133 h 285"/>
                <a:gd name="T78" fmla="*/ 227 w 285"/>
                <a:gd name="T79" fmla="*/ 134 h 285"/>
                <a:gd name="T80" fmla="*/ 202 w 285"/>
                <a:gd name="T81" fmla="*/ 127 h 285"/>
                <a:gd name="T82" fmla="*/ 159 w 285"/>
                <a:gd name="T83" fmla="*/ 83 h 285"/>
                <a:gd name="T84" fmla="*/ 161 w 285"/>
                <a:gd name="T85" fmla="*/ 78 h 285"/>
                <a:gd name="T86" fmla="*/ 208 w 285"/>
                <a:gd name="T87" fmla="*/ 126 h 285"/>
                <a:gd name="T88" fmla="*/ 202 w 285"/>
                <a:gd name="T89" fmla="*/ 12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5" h="285">
                  <a:moveTo>
                    <a:pt x="143" y="285"/>
                  </a:moveTo>
                  <a:cubicBezTo>
                    <a:pt x="64" y="285"/>
                    <a:pt x="0" y="221"/>
                    <a:pt x="0" y="142"/>
                  </a:cubicBezTo>
                  <a:cubicBezTo>
                    <a:pt x="0" y="64"/>
                    <a:pt x="64" y="0"/>
                    <a:pt x="143" y="0"/>
                  </a:cubicBezTo>
                  <a:cubicBezTo>
                    <a:pt x="221" y="0"/>
                    <a:pt x="285" y="64"/>
                    <a:pt x="285" y="142"/>
                  </a:cubicBezTo>
                  <a:cubicBezTo>
                    <a:pt x="285" y="221"/>
                    <a:pt x="221" y="285"/>
                    <a:pt x="143" y="285"/>
                  </a:cubicBezTo>
                  <a:close/>
                  <a:moveTo>
                    <a:pt x="143" y="6"/>
                  </a:moveTo>
                  <a:cubicBezTo>
                    <a:pt x="67" y="6"/>
                    <a:pt x="6" y="67"/>
                    <a:pt x="6" y="142"/>
                  </a:cubicBezTo>
                  <a:cubicBezTo>
                    <a:pt x="6" y="218"/>
                    <a:pt x="67" y="279"/>
                    <a:pt x="143" y="279"/>
                  </a:cubicBezTo>
                  <a:cubicBezTo>
                    <a:pt x="218" y="279"/>
                    <a:pt x="279" y="218"/>
                    <a:pt x="279" y="142"/>
                  </a:cubicBezTo>
                  <a:cubicBezTo>
                    <a:pt x="279" y="67"/>
                    <a:pt x="218" y="6"/>
                    <a:pt x="143" y="6"/>
                  </a:cubicBezTo>
                  <a:close/>
                  <a:moveTo>
                    <a:pt x="143" y="183"/>
                  </a:moveTo>
                  <a:cubicBezTo>
                    <a:pt x="120" y="183"/>
                    <a:pt x="102" y="165"/>
                    <a:pt x="102" y="142"/>
                  </a:cubicBezTo>
                  <a:cubicBezTo>
                    <a:pt x="102" y="120"/>
                    <a:pt x="120" y="102"/>
                    <a:pt x="143" y="102"/>
                  </a:cubicBezTo>
                  <a:cubicBezTo>
                    <a:pt x="165" y="102"/>
                    <a:pt x="183" y="120"/>
                    <a:pt x="183" y="142"/>
                  </a:cubicBezTo>
                  <a:cubicBezTo>
                    <a:pt x="183" y="165"/>
                    <a:pt x="165" y="183"/>
                    <a:pt x="143" y="183"/>
                  </a:cubicBezTo>
                  <a:close/>
                  <a:moveTo>
                    <a:pt x="143" y="108"/>
                  </a:moveTo>
                  <a:cubicBezTo>
                    <a:pt x="124" y="108"/>
                    <a:pt x="108" y="123"/>
                    <a:pt x="108" y="142"/>
                  </a:cubicBezTo>
                  <a:cubicBezTo>
                    <a:pt x="108" y="161"/>
                    <a:pt x="124" y="177"/>
                    <a:pt x="143" y="177"/>
                  </a:cubicBezTo>
                  <a:cubicBezTo>
                    <a:pt x="162" y="177"/>
                    <a:pt x="177" y="161"/>
                    <a:pt x="177" y="142"/>
                  </a:cubicBezTo>
                  <a:cubicBezTo>
                    <a:pt x="177" y="123"/>
                    <a:pt x="162" y="108"/>
                    <a:pt x="143" y="108"/>
                  </a:cubicBezTo>
                  <a:close/>
                  <a:moveTo>
                    <a:pt x="143" y="170"/>
                  </a:moveTo>
                  <a:cubicBezTo>
                    <a:pt x="128" y="170"/>
                    <a:pt x="115" y="157"/>
                    <a:pt x="115" y="142"/>
                  </a:cubicBezTo>
                  <a:cubicBezTo>
                    <a:pt x="115" y="127"/>
                    <a:pt x="128" y="115"/>
                    <a:pt x="143" y="115"/>
                  </a:cubicBezTo>
                  <a:cubicBezTo>
                    <a:pt x="158" y="115"/>
                    <a:pt x="170" y="127"/>
                    <a:pt x="170" y="142"/>
                  </a:cubicBezTo>
                  <a:cubicBezTo>
                    <a:pt x="170" y="157"/>
                    <a:pt x="158" y="170"/>
                    <a:pt x="143" y="170"/>
                  </a:cubicBezTo>
                  <a:close/>
                  <a:moveTo>
                    <a:pt x="143" y="121"/>
                  </a:moveTo>
                  <a:cubicBezTo>
                    <a:pt x="131" y="121"/>
                    <a:pt x="121" y="131"/>
                    <a:pt x="121" y="142"/>
                  </a:cubicBezTo>
                  <a:cubicBezTo>
                    <a:pt x="121" y="154"/>
                    <a:pt x="131" y="164"/>
                    <a:pt x="143" y="164"/>
                  </a:cubicBezTo>
                  <a:cubicBezTo>
                    <a:pt x="154" y="164"/>
                    <a:pt x="164" y="154"/>
                    <a:pt x="164" y="142"/>
                  </a:cubicBezTo>
                  <a:cubicBezTo>
                    <a:pt x="164" y="131"/>
                    <a:pt x="154" y="121"/>
                    <a:pt x="143" y="121"/>
                  </a:cubicBezTo>
                  <a:close/>
                  <a:moveTo>
                    <a:pt x="257" y="142"/>
                  </a:moveTo>
                  <a:cubicBezTo>
                    <a:pt x="251" y="142"/>
                    <a:pt x="251" y="142"/>
                    <a:pt x="251" y="142"/>
                  </a:cubicBezTo>
                  <a:cubicBezTo>
                    <a:pt x="251" y="82"/>
                    <a:pt x="202" y="34"/>
                    <a:pt x="143" y="34"/>
                  </a:cubicBezTo>
                  <a:cubicBezTo>
                    <a:pt x="143" y="28"/>
                    <a:pt x="143" y="28"/>
                    <a:pt x="143" y="28"/>
                  </a:cubicBezTo>
                  <a:cubicBezTo>
                    <a:pt x="206" y="28"/>
                    <a:pt x="257" y="79"/>
                    <a:pt x="257" y="142"/>
                  </a:cubicBezTo>
                  <a:close/>
                  <a:moveTo>
                    <a:pt x="227" y="134"/>
                  </a:moveTo>
                  <a:cubicBezTo>
                    <a:pt x="223" y="94"/>
                    <a:pt x="191" y="62"/>
                    <a:pt x="150" y="58"/>
                  </a:cubicBezTo>
                  <a:cubicBezTo>
                    <a:pt x="151" y="52"/>
                    <a:pt x="151" y="52"/>
                    <a:pt x="151" y="52"/>
                  </a:cubicBezTo>
                  <a:cubicBezTo>
                    <a:pt x="194" y="56"/>
                    <a:pt x="229" y="90"/>
                    <a:pt x="233" y="133"/>
                  </a:cubicBezTo>
                  <a:lnTo>
                    <a:pt x="227" y="134"/>
                  </a:lnTo>
                  <a:close/>
                  <a:moveTo>
                    <a:pt x="202" y="127"/>
                  </a:moveTo>
                  <a:cubicBezTo>
                    <a:pt x="197" y="106"/>
                    <a:pt x="180" y="89"/>
                    <a:pt x="159" y="83"/>
                  </a:cubicBezTo>
                  <a:cubicBezTo>
                    <a:pt x="161" y="78"/>
                    <a:pt x="161" y="78"/>
                    <a:pt x="161" y="78"/>
                  </a:cubicBezTo>
                  <a:cubicBezTo>
                    <a:pt x="184" y="84"/>
                    <a:pt x="202" y="103"/>
                    <a:pt x="208" y="126"/>
                  </a:cubicBezTo>
                  <a:lnTo>
                    <a:pt x="202" y="127"/>
                  </a:lnTo>
                  <a:close/>
                </a:path>
              </a:pathLst>
            </a:custGeom>
            <a:solidFill>
              <a:srgbClr val="D11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1" name="Group 50">
            <a:extLst>
              <a:ext uri="{FF2B5EF4-FFF2-40B4-BE49-F238E27FC236}">
                <a16:creationId xmlns:a16="http://schemas.microsoft.com/office/drawing/2014/main" id="{A4CB8E20-BF02-4D4E-A66B-858244E256B7}"/>
              </a:ext>
            </a:extLst>
          </p:cNvPr>
          <p:cNvGrpSpPr/>
          <p:nvPr userDrawn="1"/>
        </p:nvGrpSpPr>
        <p:grpSpPr>
          <a:xfrm>
            <a:off x="8404226" y="2857501"/>
            <a:ext cx="3097212" cy="2640012"/>
            <a:chOff x="8404226" y="2857501"/>
            <a:chExt cx="3097212" cy="2640012"/>
          </a:xfrm>
        </p:grpSpPr>
        <p:sp>
          <p:nvSpPr>
            <p:cNvPr id="13" name="Freeform 10">
              <a:extLst>
                <a:ext uri="{FF2B5EF4-FFF2-40B4-BE49-F238E27FC236}">
                  <a16:creationId xmlns:a16="http://schemas.microsoft.com/office/drawing/2014/main" id="{56F05470-5AF8-4B9D-8D66-B0C4367C3003}"/>
                </a:ext>
              </a:extLst>
            </p:cNvPr>
            <p:cNvSpPr>
              <a:spLocks/>
            </p:cNvSpPr>
            <p:nvPr userDrawn="1"/>
          </p:nvSpPr>
          <p:spPr bwMode="auto">
            <a:xfrm>
              <a:off x="8404226" y="2857501"/>
              <a:ext cx="1914525" cy="1455738"/>
            </a:xfrm>
            <a:custGeom>
              <a:avLst/>
              <a:gdLst>
                <a:gd name="T0" fmla="*/ 507 w 510"/>
                <a:gd name="T1" fmla="*/ 387 h 387"/>
                <a:gd name="T2" fmla="*/ 505 w 510"/>
                <a:gd name="T3" fmla="*/ 386 h 387"/>
                <a:gd name="T4" fmla="*/ 2 w 510"/>
                <a:gd name="T5" fmla="*/ 6 h 387"/>
                <a:gd name="T6" fmla="*/ 1 w 510"/>
                <a:gd name="T7" fmla="*/ 2 h 387"/>
                <a:gd name="T8" fmla="*/ 5 w 510"/>
                <a:gd name="T9" fmla="*/ 1 h 387"/>
                <a:gd name="T10" fmla="*/ 509 w 510"/>
                <a:gd name="T11" fmla="*/ 381 h 387"/>
                <a:gd name="T12" fmla="*/ 509 w 510"/>
                <a:gd name="T13" fmla="*/ 386 h 387"/>
                <a:gd name="T14" fmla="*/ 507 w 510"/>
                <a:gd name="T15" fmla="*/ 387 h 3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0" h="387">
                  <a:moveTo>
                    <a:pt x="507" y="387"/>
                  </a:moveTo>
                  <a:cubicBezTo>
                    <a:pt x="506" y="387"/>
                    <a:pt x="506" y="387"/>
                    <a:pt x="505" y="386"/>
                  </a:cubicBezTo>
                  <a:cubicBezTo>
                    <a:pt x="2" y="6"/>
                    <a:pt x="2" y="6"/>
                    <a:pt x="2" y="6"/>
                  </a:cubicBezTo>
                  <a:cubicBezTo>
                    <a:pt x="0" y="5"/>
                    <a:pt x="0" y="3"/>
                    <a:pt x="1" y="2"/>
                  </a:cubicBezTo>
                  <a:cubicBezTo>
                    <a:pt x="2" y="1"/>
                    <a:pt x="4" y="0"/>
                    <a:pt x="5" y="1"/>
                  </a:cubicBezTo>
                  <a:cubicBezTo>
                    <a:pt x="509" y="381"/>
                    <a:pt x="509" y="381"/>
                    <a:pt x="509" y="381"/>
                  </a:cubicBezTo>
                  <a:cubicBezTo>
                    <a:pt x="510" y="382"/>
                    <a:pt x="510" y="384"/>
                    <a:pt x="509" y="386"/>
                  </a:cubicBezTo>
                  <a:cubicBezTo>
                    <a:pt x="509" y="386"/>
                    <a:pt x="508" y="387"/>
                    <a:pt x="507" y="387"/>
                  </a:cubicBezTo>
                  <a:close/>
                </a:path>
              </a:pathLst>
            </a:custGeom>
            <a:solidFill>
              <a:srgbClr val="C2A2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Oval 24">
              <a:extLst>
                <a:ext uri="{FF2B5EF4-FFF2-40B4-BE49-F238E27FC236}">
                  <a16:creationId xmlns:a16="http://schemas.microsoft.com/office/drawing/2014/main" id="{DB45B56B-2163-46AD-8190-A34506583CBD}"/>
                </a:ext>
              </a:extLst>
            </p:cNvPr>
            <p:cNvSpPr>
              <a:spLocks noChangeArrowheads="1"/>
            </p:cNvSpPr>
            <p:nvPr userDrawn="1"/>
          </p:nvSpPr>
          <p:spPr bwMode="auto">
            <a:xfrm>
              <a:off x="10109201" y="4098926"/>
              <a:ext cx="1381125" cy="1387475"/>
            </a:xfrm>
            <a:prstGeom prst="ellipse">
              <a:avLst/>
            </a:prstGeom>
            <a:solidFill>
              <a:srgbClr val="003E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5">
              <a:extLst>
                <a:ext uri="{FF2B5EF4-FFF2-40B4-BE49-F238E27FC236}">
                  <a16:creationId xmlns:a16="http://schemas.microsoft.com/office/drawing/2014/main" id="{6FF9048E-6D35-478D-AA3E-C2FD2413FF1B}"/>
                </a:ext>
              </a:extLst>
            </p:cNvPr>
            <p:cNvSpPr>
              <a:spLocks noEditPoints="1"/>
            </p:cNvSpPr>
            <p:nvPr userDrawn="1"/>
          </p:nvSpPr>
          <p:spPr bwMode="auto">
            <a:xfrm>
              <a:off x="10098088" y="4087813"/>
              <a:ext cx="1403350" cy="1409700"/>
            </a:xfrm>
            <a:custGeom>
              <a:avLst/>
              <a:gdLst>
                <a:gd name="T0" fmla="*/ 187 w 374"/>
                <a:gd name="T1" fmla="*/ 375 h 375"/>
                <a:gd name="T2" fmla="*/ 0 w 374"/>
                <a:gd name="T3" fmla="*/ 187 h 375"/>
                <a:gd name="T4" fmla="*/ 187 w 374"/>
                <a:gd name="T5" fmla="*/ 0 h 375"/>
                <a:gd name="T6" fmla="*/ 374 w 374"/>
                <a:gd name="T7" fmla="*/ 187 h 375"/>
                <a:gd name="T8" fmla="*/ 187 w 374"/>
                <a:gd name="T9" fmla="*/ 375 h 375"/>
                <a:gd name="T10" fmla="*/ 187 w 374"/>
                <a:gd name="T11" fmla="*/ 6 h 375"/>
                <a:gd name="T12" fmla="*/ 6 w 374"/>
                <a:gd name="T13" fmla="*/ 187 h 375"/>
                <a:gd name="T14" fmla="*/ 187 w 374"/>
                <a:gd name="T15" fmla="*/ 369 h 375"/>
                <a:gd name="T16" fmla="*/ 368 w 374"/>
                <a:gd name="T17" fmla="*/ 187 h 375"/>
                <a:gd name="T18" fmla="*/ 187 w 374"/>
                <a:gd name="T19" fmla="*/ 6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4" h="375">
                  <a:moveTo>
                    <a:pt x="187" y="375"/>
                  </a:moveTo>
                  <a:cubicBezTo>
                    <a:pt x="84" y="375"/>
                    <a:pt x="0" y="291"/>
                    <a:pt x="0" y="187"/>
                  </a:cubicBezTo>
                  <a:cubicBezTo>
                    <a:pt x="0" y="84"/>
                    <a:pt x="84" y="0"/>
                    <a:pt x="187" y="0"/>
                  </a:cubicBezTo>
                  <a:cubicBezTo>
                    <a:pt x="290" y="0"/>
                    <a:pt x="374" y="84"/>
                    <a:pt x="374" y="187"/>
                  </a:cubicBezTo>
                  <a:cubicBezTo>
                    <a:pt x="374" y="291"/>
                    <a:pt x="290" y="375"/>
                    <a:pt x="187" y="375"/>
                  </a:cubicBezTo>
                  <a:close/>
                  <a:moveTo>
                    <a:pt x="187" y="6"/>
                  </a:moveTo>
                  <a:cubicBezTo>
                    <a:pt x="87" y="6"/>
                    <a:pt x="6" y="88"/>
                    <a:pt x="6" y="187"/>
                  </a:cubicBezTo>
                  <a:cubicBezTo>
                    <a:pt x="6" y="287"/>
                    <a:pt x="87" y="369"/>
                    <a:pt x="187" y="369"/>
                  </a:cubicBezTo>
                  <a:cubicBezTo>
                    <a:pt x="287" y="369"/>
                    <a:pt x="368" y="287"/>
                    <a:pt x="368" y="187"/>
                  </a:cubicBezTo>
                  <a:cubicBezTo>
                    <a:pt x="368" y="88"/>
                    <a:pt x="287" y="6"/>
                    <a:pt x="187" y="6"/>
                  </a:cubicBezTo>
                  <a:close/>
                </a:path>
              </a:pathLst>
            </a:custGeom>
            <a:solidFill>
              <a:srgbClr val="C2A2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6">
              <a:extLst>
                <a:ext uri="{FF2B5EF4-FFF2-40B4-BE49-F238E27FC236}">
                  <a16:creationId xmlns:a16="http://schemas.microsoft.com/office/drawing/2014/main" id="{467E85F4-7C96-4BBD-B70C-D1577668FBBF}"/>
                </a:ext>
              </a:extLst>
            </p:cNvPr>
            <p:cNvSpPr>
              <a:spLocks noEditPoints="1"/>
            </p:cNvSpPr>
            <p:nvPr userDrawn="1"/>
          </p:nvSpPr>
          <p:spPr bwMode="auto">
            <a:xfrm>
              <a:off x="10653713" y="4260851"/>
              <a:ext cx="292100" cy="1063625"/>
            </a:xfrm>
            <a:custGeom>
              <a:avLst/>
              <a:gdLst>
                <a:gd name="T0" fmla="*/ 24 w 78"/>
                <a:gd name="T1" fmla="*/ 236 h 283"/>
                <a:gd name="T2" fmla="*/ 19 w 78"/>
                <a:gd name="T3" fmla="*/ 191 h 283"/>
                <a:gd name="T4" fmla="*/ 17 w 78"/>
                <a:gd name="T5" fmla="*/ 166 h 283"/>
                <a:gd name="T6" fmla="*/ 14 w 78"/>
                <a:gd name="T7" fmla="*/ 121 h 283"/>
                <a:gd name="T8" fmla="*/ 15 w 78"/>
                <a:gd name="T9" fmla="*/ 109 h 283"/>
                <a:gd name="T10" fmla="*/ 27 w 78"/>
                <a:gd name="T11" fmla="*/ 37 h 283"/>
                <a:gd name="T12" fmla="*/ 56 w 78"/>
                <a:gd name="T13" fmla="*/ 20 h 283"/>
                <a:gd name="T14" fmla="*/ 65 w 78"/>
                <a:gd name="T15" fmla="*/ 48 h 283"/>
                <a:gd name="T16" fmla="*/ 64 w 78"/>
                <a:gd name="T17" fmla="*/ 116 h 283"/>
                <a:gd name="T18" fmla="*/ 65 w 78"/>
                <a:gd name="T19" fmla="*/ 141 h 283"/>
                <a:gd name="T20" fmla="*/ 58 w 78"/>
                <a:gd name="T21" fmla="*/ 182 h 283"/>
                <a:gd name="T22" fmla="*/ 53 w 78"/>
                <a:gd name="T23" fmla="*/ 224 h 283"/>
                <a:gd name="T24" fmla="*/ 78 w 78"/>
                <a:gd name="T25" fmla="*/ 271 h 283"/>
                <a:gd name="T26" fmla="*/ 72 w 78"/>
                <a:gd name="T27" fmla="*/ 261 h 283"/>
                <a:gd name="T28" fmla="*/ 6 w 78"/>
                <a:gd name="T29" fmla="*/ 252 h 283"/>
                <a:gd name="T30" fmla="*/ 63 w 78"/>
                <a:gd name="T31" fmla="*/ 249 h 283"/>
                <a:gd name="T32" fmla="*/ 39 w 78"/>
                <a:gd name="T33" fmla="*/ 254 h 283"/>
                <a:gd name="T34" fmla="*/ 15 w 78"/>
                <a:gd name="T35" fmla="*/ 253 h 283"/>
                <a:gd name="T36" fmla="*/ 24 w 78"/>
                <a:gd name="T37" fmla="*/ 254 h 283"/>
                <a:gd name="T38" fmla="*/ 20 w 78"/>
                <a:gd name="T39" fmla="*/ 121 h 283"/>
                <a:gd name="T40" fmla="*/ 21 w 78"/>
                <a:gd name="T41" fmla="*/ 158 h 283"/>
                <a:gd name="T42" fmla="*/ 32 w 78"/>
                <a:gd name="T43" fmla="*/ 186 h 283"/>
                <a:gd name="T44" fmla="*/ 25 w 78"/>
                <a:gd name="T45" fmla="*/ 196 h 283"/>
                <a:gd name="T46" fmla="*/ 29 w 78"/>
                <a:gd name="T47" fmla="*/ 240 h 283"/>
                <a:gd name="T48" fmla="*/ 52 w 78"/>
                <a:gd name="T49" fmla="*/ 252 h 283"/>
                <a:gd name="T50" fmla="*/ 49 w 78"/>
                <a:gd name="T51" fmla="*/ 241 h 283"/>
                <a:gd name="T52" fmla="*/ 53 w 78"/>
                <a:gd name="T53" fmla="*/ 196 h 283"/>
                <a:gd name="T54" fmla="*/ 45 w 78"/>
                <a:gd name="T55" fmla="*/ 186 h 283"/>
                <a:gd name="T56" fmla="*/ 57 w 78"/>
                <a:gd name="T57" fmla="*/ 158 h 283"/>
                <a:gd name="T58" fmla="*/ 58 w 78"/>
                <a:gd name="T59" fmla="*/ 121 h 283"/>
                <a:gd name="T60" fmla="*/ 31 w 78"/>
                <a:gd name="T61" fmla="*/ 126 h 283"/>
                <a:gd name="T62" fmla="*/ 29 w 78"/>
                <a:gd name="T63" fmla="*/ 113 h 283"/>
                <a:gd name="T64" fmla="*/ 20 w 78"/>
                <a:gd name="T65" fmla="*/ 112 h 283"/>
                <a:gd name="T66" fmla="*/ 58 w 78"/>
                <a:gd name="T67" fmla="*/ 114 h 283"/>
                <a:gd name="T68" fmla="*/ 48 w 78"/>
                <a:gd name="T69" fmla="*/ 113 h 283"/>
                <a:gd name="T70" fmla="*/ 38 w 78"/>
                <a:gd name="T71" fmla="*/ 108 h 283"/>
                <a:gd name="T72" fmla="*/ 59 w 78"/>
                <a:gd name="T73" fmla="*/ 105 h 283"/>
                <a:gd name="T74" fmla="*/ 60 w 78"/>
                <a:gd name="T75" fmla="*/ 58 h 283"/>
                <a:gd name="T76" fmla="*/ 66 w 78"/>
                <a:gd name="T77" fmla="*/ 77 h 283"/>
                <a:gd name="T78" fmla="*/ 35 w 78"/>
                <a:gd name="T79" fmla="*/ 97 h 283"/>
                <a:gd name="T80" fmla="*/ 23 w 78"/>
                <a:gd name="T81" fmla="*/ 104 h 283"/>
                <a:gd name="T82" fmla="*/ 45 w 78"/>
                <a:gd name="T83" fmla="*/ 91 h 283"/>
                <a:gd name="T84" fmla="*/ 34 w 78"/>
                <a:gd name="T85" fmla="*/ 80 h 283"/>
                <a:gd name="T86" fmla="*/ 18 w 78"/>
                <a:gd name="T87" fmla="*/ 90 h 283"/>
                <a:gd name="T88" fmla="*/ 16 w 78"/>
                <a:gd name="T89" fmla="*/ 90 h 283"/>
                <a:gd name="T90" fmla="*/ 14 w 78"/>
                <a:gd name="T91" fmla="*/ 65 h 283"/>
                <a:gd name="T92" fmla="*/ 11 w 78"/>
                <a:gd name="T93" fmla="*/ 96 h 283"/>
                <a:gd name="T94" fmla="*/ 57 w 78"/>
                <a:gd name="T95" fmla="*/ 90 h 283"/>
                <a:gd name="T96" fmla="*/ 51 w 78"/>
                <a:gd name="T97" fmla="*/ 91 h 283"/>
                <a:gd name="T98" fmla="*/ 20 w 78"/>
                <a:gd name="T99" fmla="*/ 80 h 283"/>
                <a:gd name="T100" fmla="*/ 60 w 78"/>
                <a:gd name="T101" fmla="*/ 68 h 283"/>
                <a:gd name="T102" fmla="*/ 43 w 78"/>
                <a:gd name="T103" fmla="*/ 69 h 283"/>
                <a:gd name="T104" fmla="*/ 19 w 78"/>
                <a:gd name="T105" fmla="*/ 74 h 283"/>
                <a:gd name="T106" fmla="*/ 37 w 78"/>
                <a:gd name="T107" fmla="*/ 69 h 283"/>
                <a:gd name="T108" fmla="*/ 19 w 78"/>
                <a:gd name="T109" fmla="*/ 68 h 283"/>
                <a:gd name="T110" fmla="*/ 50 w 78"/>
                <a:gd name="T111" fmla="*/ 54 h 283"/>
                <a:gd name="T112" fmla="*/ 39 w 78"/>
                <a:gd name="T113" fmla="*/ 45 h 283"/>
                <a:gd name="T114" fmla="*/ 29 w 78"/>
                <a:gd name="T115" fmla="*/ 54 h 283"/>
                <a:gd name="T116" fmla="*/ 48 w 78"/>
                <a:gd name="T117" fmla="*/ 27 h 283"/>
                <a:gd name="T118" fmla="*/ 32 w 78"/>
                <a:gd name="T119" fmla="*/ 3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 h="283">
                  <a:moveTo>
                    <a:pt x="39" y="283"/>
                  </a:moveTo>
                  <a:cubicBezTo>
                    <a:pt x="7" y="283"/>
                    <a:pt x="1" y="272"/>
                    <a:pt x="0" y="271"/>
                  </a:cubicBezTo>
                  <a:cubicBezTo>
                    <a:pt x="0" y="270"/>
                    <a:pt x="0" y="270"/>
                    <a:pt x="0" y="270"/>
                  </a:cubicBezTo>
                  <a:cubicBezTo>
                    <a:pt x="0" y="252"/>
                    <a:pt x="0" y="252"/>
                    <a:pt x="0" y="252"/>
                  </a:cubicBezTo>
                  <a:cubicBezTo>
                    <a:pt x="0" y="245"/>
                    <a:pt x="9" y="239"/>
                    <a:pt x="24" y="236"/>
                  </a:cubicBezTo>
                  <a:cubicBezTo>
                    <a:pt x="24" y="235"/>
                    <a:pt x="25" y="234"/>
                    <a:pt x="25" y="233"/>
                  </a:cubicBezTo>
                  <a:cubicBezTo>
                    <a:pt x="25" y="230"/>
                    <a:pt x="25" y="227"/>
                    <a:pt x="25" y="224"/>
                  </a:cubicBezTo>
                  <a:cubicBezTo>
                    <a:pt x="24" y="221"/>
                    <a:pt x="24" y="219"/>
                    <a:pt x="23" y="215"/>
                  </a:cubicBezTo>
                  <a:cubicBezTo>
                    <a:pt x="21" y="208"/>
                    <a:pt x="19" y="202"/>
                    <a:pt x="19" y="196"/>
                  </a:cubicBezTo>
                  <a:cubicBezTo>
                    <a:pt x="19" y="194"/>
                    <a:pt x="19" y="192"/>
                    <a:pt x="19" y="191"/>
                  </a:cubicBezTo>
                  <a:cubicBezTo>
                    <a:pt x="20" y="189"/>
                    <a:pt x="20" y="188"/>
                    <a:pt x="20" y="186"/>
                  </a:cubicBezTo>
                  <a:cubicBezTo>
                    <a:pt x="20" y="186"/>
                    <a:pt x="20" y="186"/>
                    <a:pt x="20" y="186"/>
                  </a:cubicBezTo>
                  <a:cubicBezTo>
                    <a:pt x="20" y="185"/>
                    <a:pt x="20" y="184"/>
                    <a:pt x="20" y="182"/>
                  </a:cubicBezTo>
                  <a:cubicBezTo>
                    <a:pt x="19" y="180"/>
                    <a:pt x="19" y="179"/>
                    <a:pt x="19" y="177"/>
                  </a:cubicBezTo>
                  <a:cubicBezTo>
                    <a:pt x="18" y="174"/>
                    <a:pt x="18" y="170"/>
                    <a:pt x="17" y="166"/>
                  </a:cubicBezTo>
                  <a:cubicBezTo>
                    <a:pt x="16" y="164"/>
                    <a:pt x="16" y="161"/>
                    <a:pt x="15" y="159"/>
                  </a:cubicBezTo>
                  <a:cubicBezTo>
                    <a:pt x="15" y="155"/>
                    <a:pt x="14" y="152"/>
                    <a:pt x="14" y="149"/>
                  </a:cubicBezTo>
                  <a:cubicBezTo>
                    <a:pt x="13" y="147"/>
                    <a:pt x="13" y="144"/>
                    <a:pt x="13" y="141"/>
                  </a:cubicBezTo>
                  <a:cubicBezTo>
                    <a:pt x="13" y="140"/>
                    <a:pt x="13" y="140"/>
                    <a:pt x="13" y="140"/>
                  </a:cubicBezTo>
                  <a:cubicBezTo>
                    <a:pt x="13" y="133"/>
                    <a:pt x="13" y="127"/>
                    <a:pt x="14" y="121"/>
                  </a:cubicBezTo>
                  <a:cubicBezTo>
                    <a:pt x="14" y="120"/>
                    <a:pt x="14" y="119"/>
                    <a:pt x="14" y="118"/>
                  </a:cubicBezTo>
                  <a:cubicBezTo>
                    <a:pt x="14" y="118"/>
                    <a:pt x="14" y="117"/>
                    <a:pt x="14" y="117"/>
                  </a:cubicBezTo>
                  <a:cubicBezTo>
                    <a:pt x="14" y="116"/>
                    <a:pt x="14" y="116"/>
                    <a:pt x="14" y="116"/>
                  </a:cubicBezTo>
                  <a:cubicBezTo>
                    <a:pt x="14" y="114"/>
                    <a:pt x="14" y="113"/>
                    <a:pt x="14" y="111"/>
                  </a:cubicBezTo>
                  <a:cubicBezTo>
                    <a:pt x="14" y="111"/>
                    <a:pt x="15" y="110"/>
                    <a:pt x="15" y="109"/>
                  </a:cubicBezTo>
                  <a:cubicBezTo>
                    <a:pt x="10" y="107"/>
                    <a:pt x="6" y="102"/>
                    <a:pt x="5" y="97"/>
                  </a:cubicBezTo>
                  <a:cubicBezTo>
                    <a:pt x="4" y="86"/>
                    <a:pt x="2" y="74"/>
                    <a:pt x="1" y="63"/>
                  </a:cubicBezTo>
                  <a:cubicBezTo>
                    <a:pt x="1" y="56"/>
                    <a:pt x="6" y="50"/>
                    <a:pt x="13" y="48"/>
                  </a:cubicBezTo>
                  <a:cubicBezTo>
                    <a:pt x="21" y="45"/>
                    <a:pt x="25" y="42"/>
                    <a:pt x="27" y="41"/>
                  </a:cubicBezTo>
                  <a:cubicBezTo>
                    <a:pt x="27" y="41"/>
                    <a:pt x="27" y="39"/>
                    <a:pt x="27" y="37"/>
                  </a:cubicBezTo>
                  <a:cubicBezTo>
                    <a:pt x="26" y="37"/>
                    <a:pt x="26" y="36"/>
                    <a:pt x="26" y="36"/>
                  </a:cubicBezTo>
                  <a:cubicBezTo>
                    <a:pt x="26" y="34"/>
                    <a:pt x="25" y="32"/>
                    <a:pt x="24" y="30"/>
                  </a:cubicBezTo>
                  <a:cubicBezTo>
                    <a:pt x="23" y="27"/>
                    <a:pt x="22" y="24"/>
                    <a:pt x="22" y="20"/>
                  </a:cubicBezTo>
                  <a:cubicBezTo>
                    <a:pt x="22" y="11"/>
                    <a:pt x="23" y="0"/>
                    <a:pt x="39" y="0"/>
                  </a:cubicBezTo>
                  <a:cubicBezTo>
                    <a:pt x="54" y="0"/>
                    <a:pt x="56" y="11"/>
                    <a:pt x="56" y="20"/>
                  </a:cubicBezTo>
                  <a:cubicBezTo>
                    <a:pt x="56" y="23"/>
                    <a:pt x="54" y="27"/>
                    <a:pt x="53" y="30"/>
                  </a:cubicBezTo>
                  <a:cubicBezTo>
                    <a:pt x="52" y="32"/>
                    <a:pt x="51" y="34"/>
                    <a:pt x="51" y="36"/>
                  </a:cubicBezTo>
                  <a:cubicBezTo>
                    <a:pt x="51" y="37"/>
                    <a:pt x="51" y="39"/>
                    <a:pt x="51" y="40"/>
                  </a:cubicBezTo>
                  <a:cubicBezTo>
                    <a:pt x="51" y="40"/>
                    <a:pt x="51" y="41"/>
                    <a:pt x="51" y="41"/>
                  </a:cubicBezTo>
                  <a:cubicBezTo>
                    <a:pt x="53" y="42"/>
                    <a:pt x="57" y="45"/>
                    <a:pt x="65" y="48"/>
                  </a:cubicBezTo>
                  <a:cubicBezTo>
                    <a:pt x="72" y="50"/>
                    <a:pt x="77" y="56"/>
                    <a:pt x="76" y="63"/>
                  </a:cubicBezTo>
                  <a:cubicBezTo>
                    <a:pt x="75" y="74"/>
                    <a:pt x="74" y="86"/>
                    <a:pt x="72" y="97"/>
                  </a:cubicBezTo>
                  <a:cubicBezTo>
                    <a:pt x="72" y="102"/>
                    <a:pt x="68" y="107"/>
                    <a:pt x="63" y="109"/>
                  </a:cubicBezTo>
                  <a:cubicBezTo>
                    <a:pt x="63" y="110"/>
                    <a:pt x="63" y="111"/>
                    <a:pt x="63" y="111"/>
                  </a:cubicBezTo>
                  <a:cubicBezTo>
                    <a:pt x="64" y="113"/>
                    <a:pt x="64" y="114"/>
                    <a:pt x="64" y="116"/>
                  </a:cubicBezTo>
                  <a:cubicBezTo>
                    <a:pt x="64" y="116"/>
                    <a:pt x="64" y="116"/>
                    <a:pt x="64" y="117"/>
                  </a:cubicBezTo>
                  <a:cubicBezTo>
                    <a:pt x="64" y="117"/>
                    <a:pt x="64" y="118"/>
                    <a:pt x="64" y="118"/>
                  </a:cubicBezTo>
                  <a:cubicBezTo>
                    <a:pt x="64" y="119"/>
                    <a:pt x="64" y="120"/>
                    <a:pt x="64" y="121"/>
                  </a:cubicBezTo>
                  <a:cubicBezTo>
                    <a:pt x="65" y="127"/>
                    <a:pt x="65" y="133"/>
                    <a:pt x="65" y="140"/>
                  </a:cubicBezTo>
                  <a:cubicBezTo>
                    <a:pt x="65" y="141"/>
                    <a:pt x="65" y="141"/>
                    <a:pt x="65" y="141"/>
                  </a:cubicBezTo>
                  <a:cubicBezTo>
                    <a:pt x="65" y="144"/>
                    <a:pt x="64" y="147"/>
                    <a:pt x="64" y="149"/>
                  </a:cubicBezTo>
                  <a:cubicBezTo>
                    <a:pt x="64" y="152"/>
                    <a:pt x="63" y="156"/>
                    <a:pt x="63" y="159"/>
                  </a:cubicBezTo>
                  <a:cubicBezTo>
                    <a:pt x="62" y="161"/>
                    <a:pt x="62" y="164"/>
                    <a:pt x="61" y="166"/>
                  </a:cubicBezTo>
                  <a:cubicBezTo>
                    <a:pt x="60" y="170"/>
                    <a:pt x="59" y="174"/>
                    <a:pt x="59" y="177"/>
                  </a:cubicBezTo>
                  <a:cubicBezTo>
                    <a:pt x="59" y="179"/>
                    <a:pt x="58" y="180"/>
                    <a:pt x="58" y="182"/>
                  </a:cubicBezTo>
                  <a:cubicBezTo>
                    <a:pt x="58" y="184"/>
                    <a:pt x="58" y="185"/>
                    <a:pt x="58" y="186"/>
                  </a:cubicBezTo>
                  <a:cubicBezTo>
                    <a:pt x="58" y="188"/>
                    <a:pt x="58" y="189"/>
                    <a:pt x="59" y="190"/>
                  </a:cubicBezTo>
                  <a:cubicBezTo>
                    <a:pt x="59" y="192"/>
                    <a:pt x="59" y="194"/>
                    <a:pt x="59" y="196"/>
                  </a:cubicBezTo>
                  <a:cubicBezTo>
                    <a:pt x="59" y="202"/>
                    <a:pt x="57" y="208"/>
                    <a:pt x="55" y="215"/>
                  </a:cubicBezTo>
                  <a:cubicBezTo>
                    <a:pt x="54" y="219"/>
                    <a:pt x="53" y="221"/>
                    <a:pt x="53" y="224"/>
                  </a:cubicBezTo>
                  <a:cubicBezTo>
                    <a:pt x="53" y="227"/>
                    <a:pt x="53" y="230"/>
                    <a:pt x="53" y="233"/>
                  </a:cubicBezTo>
                  <a:cubicBezTo>
                    <a:pt x="53" y="234"/>
                    <a:pt x="53" y="235"/>
                    <a:pt x="54" y="236"/>
                  </a:cubicBezTo>
                  <a:cubicBezTo>
                    <a:pt x="69" y="239"/>
                    <a:pt x="78" y="245"/>
                    <a:pt x="78" y="252"/>
                  </a:cubicBezTo>
                  <a:cubicBezTo>
                    <a:pt x="78" y="270"/>
                    <a:pt x="78" y="270"/>
                    <a:pt x="78" y="270"/>
                  </a:cubicBezTo>
                  <a:cubicBezTo>
                    <a:pt x="78" y="270"/>
                    <a:pt x="78" y="271"/>
                    <a:pt x="78" y="271"/>
                  </a:cubicBezTo>
                  <a:cubicBezTo>
                    <a:pt x="77" y="272"/>
                    <a:pt x="70" y="283"/>
                    <a:pt x="39" y="283"/>
                  </a:cubicBezTo>
                  <a:close/>
                  <a:moveTo>
                    <a:pt x="6" y="269"/>
                  </a:moveTo>
                  <a:cubicBezTo>
                    <a:pt x="7" y="270"/>
                    <a:pt x="15" y="277"/>
                    <a:pt x="39" y="277"/>
                  </a:cubicBezTo>
                  <a:cubicBezTo>
                    <a:pt x="63" y="277"/>
                    <a:pt x="70" y="270"/>
                    <a:pt x="72" y="269"/>
                  </a:cubicBezTo>
                  <a:cubicBezTo>
                    <a:pt x="72" y="261"/>
                    <a:pt x="72" y="261"/>
                    <a:pt x="72" y="261"/>
                  </a:cubicBezTo>
                  <a:cubicBezTo>
                    <a:pt x="65" y="266"/>
                    <a:pt x="52" y="268"/>
                    <a:pt x="39" y="268"/>
                  </a:cubicBezTo>
                  <a:cubicBezTo>
                    <a:pt x="26" y="268"/>
                    <a:pt x="13" y="266"/>
                    <a:pt x="6" y="261"/>
                  </a:cubicBezTo>
                  <a:lnTo>
                    <a:pt x="6" y="269"/>
                  </a:lnTo>
                  <a:close/>
                  <a:moveTo>
                    <a:pt x="20" y="243"/>
                  </a:moveTo>
                  <a:cubicBezTo>
                    <a:pt x="11" y="245"/>
                    <a:pt x="6" y="249"/>
                    <a:pt x="6" y="252"/>
                  </a:cubicBezTo>
                  <a:cubicBezTo>
                    <a:pt x="6" y="256"/>
                    <a:pt x="19" y="262"/>
                    <a:pt x="39" y="262"/>
                  </a:cubicBezTo>
                  <a:cubicBezTo>
                    <a:pt x="59" y="262"/>
                    <a:pt x="72" y="256"/>
                    <a:pt x="72" y="252"/>
                  </a:cubicBezTo>
                  <a:cubicBezTo>
                    <a:pt x="72" y="249"/>
                    <a:pt x="67" y="246"/>
                    <a:pt x="59" y="243"/>
                  </a:cubicBezTo>
                  <a:cubicBezTo>
                    <a:pt x="59" y="244"/>
                    <a:pt x="59" y="244"/>
                    <a:pt x="60" y="244"/>
                  </a:cubicBezTo>
                  <a:cubicBezTo>
                    <a:pt x="62" y="247"/>
                    <a:pt x="63" y="248"/>
                    <a:pt x="63" y="249"/>
                  </a:cubicBezTo>
                  <a:cubicBezTo>
                    <a:pt x="64" y="249"/>
                    <a:pt x="65" y="253"/>
                    <a:pt x="64" y="256"/>
                  </a:cubicBezTo>
                  <a:cubicBezTo>
                    <a:pt x="64" y="257"/>
                    <a:pt x="63" y="258"/>
                    <a:pt x="61" y="258"/>
                  </a:cubicBezTo>
                  <a:cubicBezTo>
                    <a:pt x="59" y="259"/>
                    <a:pt x="52" y="259"/>
                    <a:pt x="48" y="257"/>
                  </a:cubicBezTo>
                  <a:cubicBezTo>
                    <a:pt x="47" y="257"/>
                    <a:pt x="44" y="255"/>
                    <a:pt x="41" y="254"/>
                  </a:cubicBezTo>
                  <a:cubicBezTo>
                    <a:pt x="40" y="254"/>
                    <a:pt x="40" y="254"/>
                    <a:pt x="39" y="254"/>
                  </a:cubicBezTo>
                  <a:cubicBezTo>
                    <a:pt x="39" y="254"/>
                    <a:pt x="39" y="254"/>
                    <a:pt x="39" y="254"/>
                  </a:cubicBezTo>
                  <a:cubicBezTo>
                    <a:pt x="38" y="254"/>
                    <a:pt x="38" y="254"/>
                    <a:pt x="37" y="254"/>
                  </a:cubicBezTo>
                  <a:cubicBezTo>
                    <a:pt x="32" y="257"/>
                    <a:pt x="26" y="260"/>
                    <a:pt x="24" y="260"/>
                  </a:cubicBezTo>
                  <a:cubicBezTo>
                    <a:pt x="24" y="260"/>
                    <a:pt x="23" y="260"/>
                    <a:pt x="23" y="260"/>
                  </a:cubicBezTo>
                  <a:cubicBezTo>
                    <a:pt x="19" y="260"/>
                    <a:pt x="15" y="257"/>
                    <a:pt x="15" y="253"/>
                  </a:cubicBezTo>
                  <a:cubicBezTo>
                    <a:pt x="15" y="250"/>
                    <a:pt x="17" y="248"/>
                    <a:pt x="20" y="243"/>
                  </a:cubicBezTo>
                  <a:close/>
                  <a:moveTo>
                    <a:pt x="29" y="240"/>
                  </a:moveTo>
                  <a:cubicBezTo>
                    <a:pt x="28" y="242"/>
                    <a:pt x="27" y="244"/>
                    <a:pt x="26" y="246"/>
                  </a:cubicBezTo>
                  <a:cubicBezTo>
                    <a:pt x="24" y="248"/>
                    <a:pt x="21" y="252"/>
                    <a:pt x="21" y="253"/>
                  </a:cubicBezTo>
                  <a:cubicBezTo>
                    <a:pt x="21" y="253"/>
                    <a:pt x="21" y="254"/>
                    <a:pt x="24" y="254"/>
                  </a:cubicBezTo>
                  <a:cubicBezTo>
                    <a:pt x="25" y="254"/>
                    <a:pt x="31" y="251"/>
                    <a:pt x="35" y="248"/>
                  </a:cubicBezTo>
                  <a:cubicBezTo>
                    <a:pt x="36" y="248"/>
                    <a:pt x="36" y="248"/>
                    <a:pt x="36" y="248"/>
                  </a:cubicBezTo>
                  <a:cubicBezTo>
                    <a:pt x="34" y="139"/>
                    <a:pt x="34" y="139"/>
                    <a:pt x="34" y="139"/>
                  </a:cubicBezTo>
                  <a:cubicBezTo>
                    <a:pt x="30" y="137"/>
                    <a:pt x="26" y="133"/>
                    <a:pt x="25" y="128"/>
                  </a:cubicBezTo>
                  <a:cubicBezTo>
                    <a:pt x="24" y="124"/>
                    <a:pt x="22" y="122"/>
                    <a:pt x="20" y="121"/>
                  </a:cubicBezTo>
                  <a:cubicBezTo>
                    <a:pt x="20" y="121"/>
                    <a:pt x="20" y="121"/>
                    <a:pt x="20" y="121"/>
                  </a:cubicBezTo>
                  <a:cubicBezTo>
                    <a:pt x="19" y="127"/>
                    <a:pt x="19" y="133"/>
                    <a:pt x="19" y="140"/>
                  </a:cubicBezTo>
                  <a:cubicBezTo>
                    <a:pt x="19" y="141"/>
                    <a:pt x="19" y="141"/>
                    <a:pt x="19" y="141"/>
                  </a:cubicBezTo>
                  <a:cubicBezTo>
                    <a:pt x="19" y="144"/>
                    <a:pt x="19" y="146"/>
                    <a:pt x="20" y="149"/>
                  </a:cubicBezTo>
                  <a:cubicBezTo>
                    <a:pt x="20" y="152"/>
                    <a:pt x="20" y="155"/>
                    <a:pt x="21" y="158"/>
                  </a:cubicBezTo>
                  <a:cubicBezTo>
                    <a:pt x="22" y="160"/>
                    <a:pt x="22" y="162"/>
                    <a:pt x="23" y="165"/>
                  </a:cubicBezTo>
                  <a:cubicBezTo>
                    <a:pt x="23" y="168"/>
                    <a:pt x="24" y="172"/>
                    <a:pt x="25" y="177"/>
                  </a:cubicBezTo>
                  <a:cubicBezTo>
                    <a:pt x="25" y="178"/>
                    <a:pt x="25" y="180"/>
                    <a:pt x="26" y="181"/>
                  </a:cubicBezTo>
                  <a:cubicBezTo>
                    <a:pt x="26" y="182"/>
                    <a:pt x="26" y="183"/>
                    <a:pt x="26" y="184"/>
                  </a:cubicBezTo>
                  <a:cubicBezTo>
                    <a:pt x="28" y="185"/>
                    <a:pt x="30" y="185"/>
                    <a:pt x="32" y="186"/>
                  </a:cubicBezTo>
                  <a:cubicBezTo>
                    <a:pt x="34" y="186"/>
                    <a:pt x="35" y="187"/>
                    <a:pt x="34" y="189"/>
                  </a:cubicBezTo>
                  <a:cubicBezTo>
                    <a:pt x="34" y="191"/>
                    <a:pt x="33" y="192"/>
                    <a:pt x="31" y="191"/>
                  </a:cubicBezTo>
                  <a:cubicBezTo>
                    <a:pt x="31" y="191"/>
                    <a:pt x="28" y="191"/>
                    <a:pt x="25" y="190"/>
                  </a:cubicBezTo>
                  <a:cubicBezTo>
                    <a:pt x="25" y="191"/>
                    <a:pt x="25" y="191"/>
                    <a:pt x="25" y="191"/>
                  </a:cubicBezTo>
                  <a:cubicBezTo>
                    <a:pt x="25" y="193"/>
                    <a:pt x="25" y="194"/>
                    <a:pt x="25" y="196"/>
                  </a:cubicBezTo>
                  <a:cubicBezTo>
                    <a:pt x="25" y="201"/>
                    <a:pt x="26" y="207"/>
                    <a:pt x="28" y="213"/>
                  </a:cubicBezTo>
                  <a:cubicBezTo>
                    <a:pt x="29" y="217"/>
                    <a:pt x="30" y="220"/>
                    <a:pt x="31" y="223"/>
                  </a:cubicBezTo>
                  <a:cubicBezTo>
                    <a:pt x="31" y="227"/>
                    <a:pt x="31" y="230"/>
                    <a:pt x="31" y="233"/>
                  </a:cubicBezTo>
                  <a:cubicBezTo>
                    <a:pt x="31" y="236"/>
                    <a:pt x="30" y="238"/>
                    <a:pt x="29" y="240"/>
                  </a:cubicBezTo>
                  <a:cubicBezTo>
                    <a:pt x="29" y="240"/>
                    <a:pt x="29" y="240"/>
                    <a:pt x="29" y="240"/>
                  </a:cubicBezTo>
                  <a:cubicBezTo>
                    <a:pt x="29" y="240"/>
                    <a:pt x="29" y="240"/>
                    <a:pt x="29" y="240"/>
                  </a:cubicBezTo>
                  <a:cubicBezTo>
                    <a:pt x="29" y="240"/>
                    <a:pt x="29" y="240"/>
                    <a:pt x="29" y="240"/>
                  </a:cubicBezTo>
                  <a:cubicBezTo>
                    <a:pt x="29" y="240"/>
                    <a:pt x="29" y="240"/>
                    <a:pt x="29" y="240"/>
                  </a:cubicBezTo>
                  <a:close/>
                  <a:moveTo>
                    <a:pt x="42" y="248"/>
                  </a:moveTo>
                  <a:cubicBezTo>
                    <a:pt x="44" y="249"/>
                    <a:pt x="50" y="251"/>
                    <a:pt x="52" y="252"/>
                  </a:cubicBezTo>
                  <a:cubicBezTo>
                    <a:pt x="53" y="253"/>
                    <a:pt x="56" y="253"/>
                    <a:pt x="58" y="253"/>
                  </a:cubicBezTo>
                  <a:cubicBezTo>
                    <a:pt x="58" y="252"/>
                    <a:pt x="58" y="252"/>
                    <a:pt x="58" y="252"/>
                  </a:cubicBezTo>
                  <a:cubicBezTo>
                    <a:pt x="58" y="251"/>
                    <a:pt x="56" y="249"/>
                    <a:pt x="55" y="248"/>
                  </a:cubicBezTo>
                  <a:cubicBezTo>
                    <a:pt x="53" y="245"/>
                    <a:pt x="50" y="243"/>
                    <a:pt x="49" y="241"/>
                  </a:cubicBezTo>
                  <a:cubicBezTo>
                    <a:pt x="49" y="241"/>
                    <a:pt x="49" y="241"/>
                    <a:pt x="49" y="241"/>
                  </a:cubicBezTo>
                  <a:cubicBezTo>
                    <a:pt x="49" y="240"/>
                    <a:pt x="49" y="240"/>
                    <a:pt x="49" y="240"/>
                  </a:cubicBezTo>
                  <a:cubicBezTo>
                    <a:pt x="48" y="238"/>
                    <a:pt x="47" y="236"/>
                    <a:pt x="47" y="233"/>
                  </a:cubicBezTo>
                  <a:cubicBezTo>
                    <a:pt x="47" y="230"/>
                    <a:pt x="47" y="227"/>
                    <a:pt x="47" y="223"/>
                  </a:cubicBezTo>
                  <a:cubicBezTo>
                    <a:pt x="48" y="220"/>
                    <a:pt x="48" y="217"/>
                    <a:pt x="49" y="213"/>
                  </a:cubicBezTo>
                  <a:cubicBezTo>
                    <a:pt x="51" y="207"/>
                    <a:pt x="53" y="201"/>
                    <a:pt x="53" y="196"/>
                  </a:cubicBezTo>
                  <a:cubicBezTo>
                    <a:pt x="53" y="194"/>
                    <a:pt x="53" y="193"/>
                    <a:pt x="53" y="191"/>
                  </a:cubicBezTo>
                  <a:cubicBezTo>
                    <a:pt x="53" y="191"/>
                    <a:pt x="52" y="191"/>
                    <a:pt x="52" y="190"/>
                  </a:cubicBezTo>
                  <a:cubicBezTo>
                    <a:pt x="50" y="191"/>
                    <a:pt x="47" y="191"/>
                    <a:pt x="46" y="191"/>
                  </a:cubicBezTo>
                  <a:cubicBezTo>
                    <a:pt x="45" y="192"/>
                    <a:pt x="43" y="191"/>
                    <a:pt x="43" y="189"/>
                  </a:cubicBezTo>
                  <a:cubicBezTo>
                    <a:pt x="43" y="187"/>
                    <a:pt x="44" y="186"/>
                    <a:pt x="45" y="186"/>
                  </a:cubicBezTo>
                  <a:cubicBezTo>
                    <a:pt x="47" y="185"/>
                    <a:pt x="50" y="185"/>
                    <a:pt x="52" y="184"/>
                  </a:cubicBezTo>
                  <a:cubicBezTo>
                    <a:pt x="52" y="183"/>
                    <a:pt x="52" y="182"/>
                    <a:pt x="52" y="181"/>
                  </a:cubicBezTo>
                  <a:cubicBezTo>
                    <a:pt x="52" y="180"/>
                    <a:pt x="53" y="178"/>
                    <a:pt x="53" y="177"/>
                  </a:cubicBezTo>
                  <a:cubicBezTo>
                    <a:pt x="54" y="172"/>
                    <a:pt x="54" y="168"/>
                    <a:pt x="55" y="165"/>
                  </a:cubicBezTo>
                  <a:cubicBezTo>
                    <a:pt x="56" y="162"/>
                    <a:pt x="56" y="160"/>
                    <a:pt x="57" y="158"/>
                  </a:cubicBezTo>
                  <a:cubicBezTo>
                    <a:pt x="57" y="155"/>
                    <a:pt x="58" y="152"/>
                    <a:pt x="58" y="149"/>
                  </a:cubicBezTo>
                  <a:cubicBezTo>
                    <a:pt x="58" y="146"/>
                    <a:pt x="59" y="144"/>
                    <a:pt x="59" y="141"/>
                  </a:cubicBezTo>
                  <a:cubicBezTo>
                    <a:pt x="59" y="140"/>
                    <a:pt x="59" y="140"/>
                    <a:pt x="59" y="140"/>
                  </a:cubicBezTo>
                  <a:cubicBezTo>
                    <a:pt x="59" y="133"/>
                    <a:pt x="59" y="127"/>
                    <a:pt x="58" y="121"/>
                  </a:cubicBezTo>
                  <a:cubicBezTo>
                    <a:pt x="58" y="121"/>
                    <a:pt x="58" y="121"/>
                    <a:pt x="58" y="121"/>
                  </a:cubicBezTo>
                  <a:cubicBezTo>
                    <a:pt x="56" y="122"/>
                    <a:pt x="54" y="124"/>
                    <a:pt x="53" y="128"/>
                  </a:cubicBezTo>
                  <a:cubicBezTo>
                    <a:pt x="52" y="133"/>
                    <a:pt x="48" y="137"/>
                    <a:pt x="44" y="139"/>
                  </a:cubicBezTo>
                  <a:lnTo>
                    <a:pt x="42" y="248"/>
                  </a:lnTo>
                  <a:close/>
                  <a:moveTo>
                    <a:pt x="20" y="114"/>
                  </a:moveTo>
                  <a:cubicBezTo>
                    <a:pt x="25" y="116"/>
                    <a:pt x="29" y="120"/>
                    <a:pt x="31" y="126"/>
                  </a:cubicBezTo>
                  <a:cubicBezTo>
                    <a:pt x="31" y="129"/>
                    <a:pt x="33" y="131"/>
                    <a:pt x="34" y="132"/>
                  </a:cubicBezTo>
                  <a:cubicBezTo>
                    <a:pt x="34" y="118"/>
                    <a:pt x="34" y="118"/>
                    <a:pt x="34" y="118"/>
                  </a:cubicBezTo>
                  <a:cubicBezTo>
                    <a:pt x="31" y="118"/>
                    <a:pt x="31" y="118"/>
                    <a:pt x="31" y="118"/>
                  </a:cubicBezTo>
                  <a:cubicBezTo>
                    <a:pt x="29" y="118"/>
                    <a:pt x="28" y="118"/>
                    <a:pt x="28" y="116"/>
                  </a:cubicBezTo>
                  <a:cubicBezTo>
                    <a:pt x="27" y="115"/>
                    <a:pt x="28" y="114"/>
                    <a:pt x="29" y="113"/>
                  </a:cubicBezTo>
                  <a:cubicBezTo>
                    <a:pt x="29" y="113"/>
                    <a:pt x="30" y="112"/>
                    <a:pt x="30" y="112"/>
                  </a:cubicBezTo>
                  <a:cubicBezTo>
                    <a:pt x="28" y="111"/>
                    <a:pt x="26" y="110"/>
                    <a:pt x="25" y="110"/>
                  </a:cubicBezTo>
                  <a:cubicBezTo>
                    <a:pt x="24" y="110"/>
                    <a:pt x="23" y="111"/>
                    <a:pt x="22" y="111"/>
                  </a:cubicBezTo>
                  <a:cubicBezTo>
                    <a:pt x="22" y="111"/>
                    <a:pt x="21" y="111"/>
                    <a:pt x="20" y="111"/>
                  </a:cubicBezTo>
                  <a:cubicBezTo>
                    <a:pt x="20" y="111"/>
                    <a:pt x="20" y="112"/>
                    <a:pt x="20" y="112"/>
                  </a:cubicBezTo>
                  <a:cubicBezTo>
                    <a:pt x="20" y="113"/>
                    <a:pt x="20" y="114"/>
                    <a:pt x="20" y="114"/>
                  </a:cubicBezTo>
                  <a:close/>
                  <a:moveTo>
                    <a:pt x="44" y="118"/>
                  </a:moveTo>
                  <a:cubicBezTo>
                    <a:pt x="44" y="132"/>
                    <a:pt x="44" y="132"/>
                    <a:pt x="44" y="132"/>
                  </a:cubicBezTo>
                  <a:cubicBezTo>
                    <a:pt x="45" y="131"/>
                    <a:pt x="47" y="129"/>
                    <a:pt x="47" y="126"/>
                  </a:cubicBezTo>
                  <a:cubicBezTo>
                    <a:pt x="49" y="120"/>
                    <a:pt x="53" y="116"/>
                    <a:pt x="58" y="114"/>
                  </a:cubicBezTo>
                  <a:cubicBezTo>
                    <a:pt x="58" y="114"/>
                    <a:pt x="58" y="113"/>
                    <a:pt x="58" y="112"/>
                  </a:cubicBezTo>
                  <a:cubicBezTo>
                    <a:pt x="57" y="112"/>
                    <a:pt x="57" y="111"/>
                    <a:pt x="57" y="111"/>
                  </a:cubicBezTo>
                  <a:cubicBezTo>
                    <a:pt x="55" y="112"/>
                    <a:pt x="52" y="112"/>
                    <a:pt x="49" y="112"/>
                  </a:cubicBezTo>
                  <a:cubicBezTo>
                    <a:pt x="48" y="112"/>
                    <a:pt x="47" y="112"/>
                    <a:pt x="46" y="112"/>
                  </a:cubicBezTo>
                  <a:cubicBezTo>
                    <a:pt x="48" y="112"/>
                    <a:pt x="48" y="113"/>
                    <a:pt x="48" y="113"/>
                  </a:cubicBezTo>
                  <a:cubicBezTo>
                    <a:pt x="49" y="114"/>
                    <a:pt x="50" y="115"/>
                    <a:pt x="49" y="116"/>
                  </a:cubicBezTo>
                  <a:cubicBezTo>
                    <a:pt x="49" y="118"/>
                    <a:pt x="48" y="118"/>
                    <a:pt x="47" y="118"/>
                  </a:cubicBezTo>
                  <a:lnTo>
                    <a:pt x="44" y="118"/>
                  </a:lnTo>
                  <a:close/>
                  <a:moveTo>
                    <a:pt x="30" y="105"/>
                  </a:moveTo>
                  <a:cubicBezTo>
                    <a:pt x="32" y="106"/>
                    <a:pt x="34" y="107"/>
                    <a:pt x="38" y="108"/>
                  </a:cubicBezTo>
                  <a:cubicBezTo>
                    <a:pt x="38" y="108"/>
                    <a:pt x="39" y="107"/>
                    <a:pt x="40" y="107"/>
                  </a:cubicBezTo>
                  <a:cubicBezTo>
                    <a:pt x="41" y="106"/>
                    <a:pt x="42" y="106"/>
                    <a:pt x="44" y="106"/>
                  </a:cubicBezTo>
                  <a:cubicBezTo>
                    <a:pt x="46" y="106"/>
                    <a:pt x="47" y="106"/>
                    <a:pt x="49" y="106"/>
                  </a:cubicBezTo>
                  <a:cubicBezTo>
                    <a:pt x="53" y="106"/>
                    <a:pt x="56" y="105"/>
                    <a:pt x="59" y="105"/>
                  </a:cubicBezTo>
                  <a:cubicBezTo>
                    <a:pt x="59" y="105"/>
                    <a:pt x="59" y="105"/>
                    <a:pt x="59" y="105"/>
                  </a:cubicBezTo>
                  <a:cubicBezTo>
                    <a:pt x="59" y="105"/>
                    <a:pt x="59" y="105"/>
                    <a:pt x="59" y="105"/>
                  </a:cubicBezTo>
                  <a:cubicBezTo>
                    <a:pt x="63" y="103"/>
                    <a:pt x="66" y="100"/>
                    <a:pt x="66" y="96"/>
                  </a:cubicBezTo>
                  <a:cubicBezTo>
                    <a:pt x="68" y="85"/>
                    <a:pt x="69" y="73"/>
                    <a:pt x="70" y="62"/>
                  </a:cubicBezTo>
                  <a:cubicBezTo>
                    <a:pt x="71" y="59"/>
                    <a:pt x="68" y="56"/>
                    <a:pt x="65" y="55"/>
                  </a:cubicBezTo>
                  <a:cubicBezTo>
                    <a:pt x="60" y="58"/>
                    <a:pt x="60" y="58"/>
                    <a:pt x="60" y="58"/>
                  </a:cubicBezTo>
                  <a:cubicBezTo>
                    <a:pt x="62" y="59"/>
                    <a:pt x="63" y="61"/>
                    <a:pt x="64" y="62"/>
                  </a:cubicBezTo>
                  <a:cubicBezTo>
                    <a:pt x="64" y="63"/>
                    <a:pt x="65" y="64"/>
                    <a:pt x="65" y="65"/>
                  </a:cubicBezTo>
                  <a:cubicBezTo>
                    <a:pt x="67" y="67"/>
                    <a:pt x="67" y="69"/>
                    <a:pt x="67" y="72"/>
                  </a:cubicBezTo>
                  <a:cubicBezTo>
                    <a:pt x="66" y="73"/>
                    <a:pt x="66" y="75"/>
                    <a:pt x="66" y="77"/>
                  </a:cubicBezTo>
                  <a:cubicBezTo>
                    <a:pt x="66" y="77"/>
                    <a:pt x="66" y="77"/>
                    <a:pt x="66" y="77"/>
                  </a:cubicBezTo>
                  <a:cubicBezTo>
                    <a:pt x="65" y="84"/>
                    <a:pt x="63" y="92"/>
                    <a:pt x="63" y="92"/>
                  </a:cubicBezTo>
                  <a:cubicBezTo>
                    <a:pt x="63" y="92"/>
                    <a:pt x="63" y="92"/>
                    <a:pt x="63" y="93"/>
                  </a:cubicBezTo>
                  <a:cubicBezTo>
                    <a:pt x="62" y="93"/>
                    <a:pt x="59" y="98"/>
                    <a:pt x="48" y="96"/>
                  </a:cubicBezTo>
                  <a:cubicBezTo>
                    <a:pt x="47" y="97"/>
                    <a:pt x="46" y="97"/>
                    <a:pt x="44" y="97"/>
                  </a:cubicBezTo>
                  <a:cubicBezTo>
                    <a:pt x="35" y="97"/>
                    <a:pt x="35" y="97"/>
                    <a:pt x="35" y="97"/>
                  </a:cubicBezTo>
                  <a:cubicBezTo>
                    <a:pt x="34" y="99"/>
                    <a:pt x="32" y="102"/>
                    <a:pt x="30" y="105"/>
                  </a:cubicBezTo>
                  <a:close/>
                  <a:moveTo>
                    <a:pt x="20" y="105"/>
                  </a:moveTo>
                  <a:cubicBezTo>
                    <a:pt x="20" y="105"/>
                    <a:pt x="20" y="105"/>
                    <a:pt x="21" y="105"/>
                  </a:cubicBezTo>
                  <a:cubicBezTo>
                    <a:pt x="21" y="105"/>
                    <a:pt x="22" y="105"/>
                    <a:pt x="23" y="104"/>
                  </a:cubicBezTo>
                  <a:cubicBezTo>
                    <a:pt x="23" y="104"/>
                    <a:pt x="23" y="104"/>
                    <a:pt x="23" y="104"/>
                  </a:cubicBezTo>
                  <a:cubicBezTo>
                    <a:pt x="26" y="101"/>
                    <a:pt x="29" y="96"/>
                    <a:pt x="31" y="93"/>
                  </a:cubicBezTo>
                  <a:cubicBezTo>
                    <a:pt x="31" y="92"/>
                    <a:pt x="32" y="91"/>
                    <a:pt x="33" y="91"/>
                  </a:cubicBezTo>
                  <a:cubicBezTo>
                    <a:pt x="44" y="91"/>
                    <a:pt x="44" y="91"/>
                    <a:pt x="44" y="91"/>
                  </a:cubicBezTo>
                  <a:cubicBezTo>
                    <a:pt x="45" y="91"/>
                    <a:pt x="45" y="91"/>
                    <a:pt x="45" y="91"/>
                  </a:cubicBezTo>
                  <a:cubicBezTo>
                    <a:pt x="45" y="91"/>
                    <a:pt x="45" y="91"/>
                    <a:pt x="45" y="91"/>
                  </a:cubicBezTo>
                  <a:cubicBezTo>
                    <a:pt x="45" y="91"/>
                    <a:pt x="45" y="89"/>
                    <a:pt x="45" y="87"/>
                  </a:cubicBezTo>
                  <a:cubicBezTo>
                    <a:pt x="45" y="86"/>
                    <a:pt x="45" y="86"/>
                    <a:pt x="45" y="86"/>
                  </a:cubicBezTo>
                  <a:cubicBezTo>
                    <a:pt x="45" y="84"/>
                    <a:pt x="45" y="82"/>
                    <a:pt x="45" y="81"/>
                  </a:cubicBezTo>
                  <a:cubicBezTo>
                    <a:pt x="43" y="81"/>
                    <a:pt x="41" y="81"/>
                    <a:pt x="37" y="80"/>
                  </a:cubicBezTo>
                  <a:cubicBezTo>
                    <a:pt x="36" y="80"/>
                    <a:pt x="35" y="80"/>
                    <a:pt x="34" y="80"/>
                  </a:cubicBezTo>
                  <a:cubicBezTo>
                    <a:pt x="34" y="80"/>
                    <a:pt x="34" y="80"/>
                    <a:pt x="34" y="80"/>
                  </a:cubicBezTo>
                  <a:cubicBezTo>
                    <a:pt x="33" y="80"/>
                    <a:pt x="32" y="80"/>
                    <a:pt x="32" y="80"/>
                  </a:cubicBezTo>
                  <a:cubicBezTo>
                    <a:pt x="31" y="80"/>
                    <a:pt x="28" y="84"/>
                    <a:pt x="25" y="88"/>
                  </a:cubicBezTo>
                  <a:cubicBezTo>
                    <a:pt x="25" y="88"/>
                    <a:pt x="24" y="89"/>
                    <a:pt x="24" y="89"/>
                  </a:cubicBezTo>
                  <a:cubicBezTo>
                    <a:pt x="18" y="90"/>
                    <a:pt x="18" y="90"/>
                    <a:pt x="18" y="90"/>
                  </a:cubicBezTo>
                  <a:cubicBezTo>
                    <a:pt x="18" y="90"/>
                    <a:pt x="18" y="90"/>
                    <a:pt x="18" y="90"/>
                  </a:cubicBezTo>
                  <a:cubicBezTo>
                    <a:pt x="18" y="90"/>
                    <a:pt x="18" y="90"/>
                    <a:pt x="17" y="90"/>
                  </a:cubicBezTo>
                  <a:cubicBezTo>
                    <a:pt x="17" y="90"/>
                    <a:pt x="17" y="90"/>
                    <a:pt x="17" y="90"/>
                  </a:cubicBezTo>
                  <a:cubicBezTo>
                    <a:pt x="17" y="90"/>
                    <a:pt x="17" y="90"/>
                    <a:pt x="17" y="90"/>
                  </a:cubicBezTo>
                  <a:cubicBezTo>
                    <a:pt x="17" y="90"/>
                    <a:pt x="16" y="90"/>
                    <a:pt x="16" y="90"/>
                  </a:cubicBezTo>
                  <a:cubicBezTo>
                    <a:pt x="16" y="90"/>
                    <a:pt x="15" y="89"/>
                    <a:pt x="15" y="89"/>
                  </a:cubicBezTo>
                  <a:cubicBezTo>
                    <a:pt x="15" y="89"/>
                    <a:pt x="15" y="88"/>
                    <a:pt x="15" y="88"/>
                  </a:cubicBezTo>
                  <a:cubicBezTo>
                    <a:pt x="15" y="88"/>
                    <a:pt x="15" y="88"/>
                    <a:pt x="15" y="88"/>
                  </a:cubicBezTo>
                  <a:cubicBezTo>
                    <a:pt x="15" y="87"/>
                    <a:pt x="13" y="77"/>
                    <a:pt x="13" y="71"/>
                  </a:cubicBezTo>
                  <a:cubicBezTo>
                    <a:pt x="12" y="69"/>
                    <a:pt x="13" y="67"/>
                    <a:pt x="14" y="65"/>
                  </a:cubicBezTo>
                  <a:cubicBezTo>
                    <a:pt x="14" y="64"/>
                    <a:pt x="15" y="64"/>
                    <a:pt x="15" y="63"/>
                  </a:cubicBezTo>
                  <a:cubicBezTo>
                    <a:pt x="16" y="61"/>
                    <a:pt x="17" y="59"/>
                    <a:pt x="19" y="57"/>
                  </a:cubicBezTo>
                  <a:cubicBezTo>
                    <a:pt x="14" y="54"/>
                    <a:pt x="14" y="54"/>
                    <a:pt x="14" y="54"/>
                  </a:cubicBezTo>
                  <a:cubicBezTo>
                    <a:pt x="10" y="55"/>
                    <a:pt x="7" y="58"/>
                    <a:pt x="7" y="62"/>
                  </a:cubicBezTo>
                  <a:cubicBezTo>
                    <a:pt x="8" y="73"/>
                    <a:pt x="10" y="85"/>
                    <a:pt x="11" y="96"/>
                  </a:cubicBezTo>
                  <a:cubicBezTo>
                    <a:pt x="12" y="100"/>
                    <a:pt x="15" y="103"/>
                    <a:pt x="19" y="105"/>
                  </a:cubicBezTo>
                  <a:cubicBezTo>
                    <a:pt x="19" y="105"/>
                    <a:pt x="19" y="105"/>
                    <a:pt x="19" y="105"/>
                  </a:cubicBezTo>
                  <a:cubicBezTo>
                    <a:pt x="19" y="105"/>
                    <a:pt x="20" y="105"/>
                    <a:pt x="20" y="105"/>
                  </a:cubicBezTo>
                  <a:close/>
                  <a:moveTo>
                    <a:pt x="51" y="91"/>
                  </a:moveTo>
                  <a:cubicBezTo>
                    <a:pt x="55" y="91"/>
                    <a:pt x="57" y="90"/>
                    <a:pt x="57" y="90"/>
                  </a:cubicBezTo>
                  <a:cubicBezTo>
                    <a:pt x="58" y="88"/>
                    <a:pt x="58" y="84"/>
                    <a:pt x="59" y="80"/>
                  </a:cubicBezTo>
                  <a:cubicBezTo>
                    <a:pt x="56" y="80"/>
                    <a:pt x="53" y="80"/>
                    <a:pt x="51" y="80"/>
                  </a:cubicBezTo>
                  <a:cubicBezTo>
                    <a:pt x="51" y="82"/>
                    <a:pt x="51" y="85"/>
                    <a:pt x="51" y="86"/>
                  </a:cubicBezTo>
                  <a:cubicBezTo>
                    <a:pt x="51" y="87"/>
                    <a:pt x="51" y="87"/>
                    <a:pt x="51" y="87"/>
                  </a:cubicBezTo>
                  <a:cubicBezTo>
                    <a:pt x="51" y="89"/>
                    <a:pt x="51" y="90"/>
                    <a:pt x="51" y="91"/>
                  </a:cubicBezTo>
                  <a:close/>
                  <a:moveTo>
                    <a:pt x="20" y="80"/>
                  </a:moveTo>
                  <a:cubicBezTo>
                    <a:pt x="20" y="81"/>
                    <a:pt x="20" y="82"/>
                    <a:pt x="20" y="84"/>
                  </a:cubicBezTo>
                  <a:cubicBezTo>
                    <a:pt x="21" y="83"/>
                    <a:pt x="21" y="83"/>
                    <a:pt x="21" y="83"/>
                  </a:cubicBezTo>
                  <a:cubicBezTo>
                    <a:pt x="22" y="82"/>
                    <a:pt x="23" y="81"/>
                    <a:pt x="24" y="80"/>
                  </a:cubicBezTo>
                  <a:cubicBezTo>
                    <a:pt x="22" y="80"/>
                    <a:pt x="21" y="80"/>
                    <a:pt x="20" y="80"/>
                  </a:cubicBezTo>
                  <a:close/>
                  <a:moveTo>
                    <a:pt x="48" y="73"/>
                  </a:moveTo>
                  <a:cubicBezTo>
                    <a:pt x="51" y="74"/>
                    <a:pt x="56" y="74"/>
                    <a:pt x="60" y="74"/>
                  </a:cubicBezTo>
                  <a:cubicBezTo>
                    <a:pt x="60" y="74"/>
                    <a:pt x="60" y="74"/>
                    <a:pt x="60" y="74"/>
                  </a:cubicBezTo>
                  <a:cubicBezTo>
                    <a:pt x="60" y="72"/>
                    <a:pt x="61" y="71"/>
                    <a:pt x="61" y="70"/>
                  </a:cubicBezTo>
                  <a:cubicBezTo>
                    <a:pt x="61" y="70"/>
                    <a:pt x="61" y="69"/>
                    <a:pt x="60" y="68"/>
                  </a:cubicBezTo>
                  <a:cubicBezTo>
                    <a:pt x="60" y="67"/>
                    <a:pt x="59" y="66"/>
                    <a:pt x="58" y="65"/>
                  </a:cubicBezTo>
                  <a:cubicBezTo>
                    <a:pt x="57" y="63"/>
                    <a:pt x="56" y="61"/>
                    <a:pt x="54" y="61"/>
                  </a:cubicBezTo>
                  <a:cubicBezTo>
                    <a:pt x="54" y="61"/>
                    <a:pt x="54" y="61"/>
                    <a:pt x="54" y="61"/>
                  </a:cubicBezTo>
                  <a:cubicBezTo>
                    <a:pt x="53" y="60"/>
                    <a:pt x="52" y="60"/>
                    <a:pt x="50" y="60"/>
                  </a:cubicBezTo>
                  <a:cubicBezTo>
                    <a:pt x="43" y="60"/>
                    <a:pt x="43" y="67"/>
                    <a:pt x="43" y="69"/>
                  </a:cubicBezTo>
                  <a:cubicBezTo>
                    <a:pt x="43" y="70"/>
                    <a:pt x="43" y="70"/>
                    <a:pt x="43" y="70"/>
                  </a:cubicBezTo>
                  <a:cubicBezTo>
                    <a:pt x="45" y="70"/>
                    <a:pt x="45" y="70"/>
                    <a:pt x="45" y="70"/>
                  </a:cubicBezTo>
                  <a:cubicBezTo>
                    <a:pt x="46" y="70"/>
                    <a:pt x="48" y="71"/>
                    <a:pt x="48" y="73"/>
                  </a:cubicBezTo>
                  <a:close/>
                  <a:moveTo>
                    <a:pt x="19" y="74"/>
                  </a:moveTo>
                  <a:cubicBezTo>
                    <a:pt x="19" y="74"/>
                    <a:pt x="19" y="74"/>
                    <a:pt x="19" y="74"/>
                  </a:cubicBezTo>
                  <a:cubicBezTo>
                    <a:pt x="24" y="74"/>
                    <a:pt x="28" y="74"/>
                    <a:pt x="32" y="73"/>
                  </a:cubicBezTo>
                  <a:cubicBezTo>
                    <a:pt x="32" y="73"/>
                    <a:pt x="32" y="73"/>
                    <a:pt x="32" y="73"/>
                  </a:cubicBezTo>
                  <a:cubicBezTo>
                    <a:pt x="32" y="71"/>
                    <a:pt x="33" y="70"/>
                    <a:pt x="35" y="70"/>
                  </a:cubicBezTo>
                  <a:cubicBezTo>
                    <a:pt x="37" y="70"/>
                    <a:pt x="37" y="70"/>
                    <a:pt x="37" y="70"/>
                  </a:cubicBezTo>
                  <a:cubicBezTo>
                    <a:pt x="37" y="69"/>
                    <a:pt x="37" y="69"/>
                    <a:pt x="37" y="69"/>
                  </a:cubicBezTo>
                  <a:cubicBezTo>
                    <a:pt x="37" y="64"/>
                    <a:pt x="34" y="60"/>
                    <a:pt x="29" y="60"/>
                  </a:cubicBezTo>
                  <a:cubicBezTo>
                    <a:pt x="28" y="60"/>
                    <a:pt x="27" y="60"/>
                    <a:pt x="26" y="60"/>
                  </a:cubicBezTo>
                  <a:cubicBezTo>
                    <a:pt x="26" y="61"/>
                    <a:pt x="25" y="61"/>
                    <a:pt x="25" y="61"/>
                  </a:cubicBezTo>
                  <a:cubicBezTo>
                    <a:pt x="22" y="62"/>
                    <a:pt x="21" y="63"/>
                    <a:pt x="20" y="65"/>
                  </a:cubicBezTo>
                  <a:cubicBezTo>
                    <a:pt x="20" y="66"/>
                    <a:pt x="20" y="67"/>
                    <a:pt x="19" y="68"/>
                  </a:cubicBezTo>
                  <a:cubicBezTo>
                    <a:pt x="19" y="69"/>
                    <a:pt x="18" y="70"/>
                    <a:pt x="19" y="71"/>
                  </a:cubicBezTo>
                  <a:cubicBezTo>
                    <a:pt x="19" y="71"/>
                    <a:pt x="19" y="72"/>
                    <a:pt x="19" y="74"/>
                  </a:cubicBezTo>
                  <a:close/>
                  <a:moveTo>
                    <a:pt x="29" y="54"/>
                  </a:moveTo>
                  <a:cubicBezTo>
                    <a:pt x="34" y="54"/>
                    <a:pt x="37" y="56"/>
                    <a:pt x="40" y="59"/>
                  </a:cubicBezTo>
                  <a:cubicBezTo>
                    <a:pt x="42" y="56"/>
                    <a:pt x="46" y="54"/>
                    <a:pt x="50" y="54"/>
                  </a:cubicBezTo>
                  <a:cubicBezTo>
                    <a:pt x="52" y="54"/>
                    <a:pt x="53" y="54"/>
                    <a:pt x="54" y="55"/>
                  </a:cubicBezTo>
                  <a:cubicBezTo>
                    <a:pt x="58" y="52"/>
                    <a:pt x="58" y="52"/>
                    <a:pt x="58" y="52"/>
                  </a:cubicBezTo>
                  <a:cubicBezTo>
                    <a:pt x="48" y="47"/>
                    <a:pt x="47" y="46"/>
                    <a:pt x="47" y="46"/>
                  </a:cubicBezTo>
                  <a:cubicBezTo>
                    <a:pt x="46" y="45"/>
                    <a:pt x="45" y="44"/>
                    <a:pt x="45" y="43"/>
                  </a:cubicBezTo>
                  <a:cubicBezTo>
                    <a:pt x="43" y="44"/>
                    <a:pt x="40" y="45"/>
                    <a:pt x="39" y="45"/>
                  </a:cubicBezTo>
                  <a:cubicBezTo>
                    <a:pt x="37" y="45"/>
                    <a:pt x="35" y="44"/>
                    <a:pt x="33" y="42"/>
                  </a:cubicBezTo>
                  <a:cubicBezTo>
                    <a:pt x="33" y="44"/>
                    <a:pt x="32" y="45"/>
                    <a:pt x="31" y="46"/>
                  </a:cubicBezTo>
                  <a:cubicBezTo>
                    <a:pt x="31" y="46"/>
                    <a:pt x="30" y="47"/>
                    <a:pt x="21" y="51"/>
                  </a:cubicBezTo>
                  <a:cubicBezTo>
                    <a:pt x="25" y="55"/>
                    <a:pt x="25" y="55"/>
                    <a:pt x="25" y="55"/>
                  </a:cubicBezTo>
                  <a:cubicBezTo>
                    <a:pt x="26" y="54"/>
                    <a:pt x="28" y="54"/>
                    <a:pt x="29" y="54"/>
                  </a:cubicBezTo>
                  <a:close/>
                  <a:moveTo>
                    <a:pt x="32" y="35"/>
                  </a:moveTo>
                  <a:cubicBezTo>
                    <a:pt x="35" y="36"/>
                    <a:pt x="38" y="39"/>
                    <a:pt x="39" y="39"/>
                  </a:cubicBezTo>
                  <a:cubicBezTo>
                    <a:pt x="40" y="39"/>
                    <a:pt x="44" y="37"/>
                    <a:pt x="45" y="35"/>
                  </a:cubicBezTo>
                  <a:cubicBezTo>
                    <a:pt x="45" y="35"/>
                    <a:pt x="45" y="35"/>
                    <a:pt x="46" y="35"/>
                  </a:cubicBezTo>
                  <a:cubicBezTo>
                    <a:pt x="46" y="32"/>
                    <a:pt x="47" y="30"/>
                    <a:pt x="48" y="27"/>
                  </a:cubicBezTo>
                  <a:cubicBezTo>
                    <a:pt x="49" y="25"/>
                    <a:pt x="50" y="22"/>
                    <a:pt x="50" y="20"/>
                  </a:cubicBezTo>
                  <a:cubicBezTo>
                    <a:pt x="50" y="9"/>
                    <a:pt x="47" y="6"/>
                    <a:pt x="39" y="6"/>
                  </a:cubicBezTo>
                  <a:cubicBezTo>
                    <a:pt x="31" y="6"/>
                    <a:pt x="28" y="9"/>
                    <a:pt x="28" y="20"/>
                  </a:cubicBezTo>
                  <a:cubicBezTo>
                    <a:pt x="28" y="22"/>
                    <a:pt x="29" y="25"/>
                    <a:pt x="30" y="27"/>
                  </a:cubicBezTo>
                  <a:cubicBezTo>
                    <a:pt x="31" y="29"/>
                    <a:pt x="32" y="32"/>
                    <a:pt x="32" y="35"/>
                  </a:cubicBezTo>
                  <a:close/>
                </a:path>
              </a:pathLst>
            </a:custGeom>
            <a:solidFill>
              <a:srgbClr val="C2A2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0" name="Group 49">
            <a:extLst>
              <a:ext uri="{FF2B5EF4-FFF2-40B4-BE49-F238E27FC236}">
                <a16:creationId xmlns:a16="http://schemas.microsoft.com/office/drawing/2014/main" id="{EEB2EAB6-6C9D-43FC-8DA4-55124CBA908C}"/>
              </a:ext>
            </a:extLst>
          </p:cNvPr>
          <p:cNvGrpSpPr/>
          <p:nvPr userDrawn="1"/>
        </p:nvGrpSpPr>
        <p:grpSpPr>
          <a:xfrm>
            <a:off x="8415338" y="1766888"/>
            <a:ext cx="3511551" cy="1406525"/>
            <a:chOff x="8415338" y="1766888"/>
            <a:chExt cx="3511551" cy="1406525"/>
          </a:xfrm>
        </p:grpSpPr>
        <p:sp>
          <p:nvSpPr>
            <p:cNvPr id="8" name="Oval 5">
              <a:extLst>
                <a:ext uri="{FF2B5EF4-FFF2-40B4-BE49-F238E27FC236}">
                  <a16:creationId xmlns:a16="http://schemas.microsoft.com/office/drawing/2014/main" id="{63F0086C-DF66-4025-82B0-D480395F6EFC}"/>
                </a:ext>
              </a:extLst>
            </p:cNvPr>
            <p:cNvSpPr>
              <a:spLocks noChangeArrowheads="1"/>
            </p:cNvSpPr>
            <p:nvPr userDrawn="1"/>
          </p:nvSpPr>
          <p:spPr bwMode="auto">
            <a:xfrm>
              <a:off x="10533063" y="1778001"/>
              <a:ext cx="1382713" cy="1384300"/>
            </a:xfrm>
            <a:prstGeom prst="ellipse">
              <a:avLst/>
            </a:prstGeom>
            <a:solidFill>
              <a:srgbClr val="003E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70FE298A-E381-4394-BBAC-0B2EFA9EA644}"/>
                </a:ext>
              </a:extLst>
            </p:cNvPr>
            <p:cNvSpPr>
              <a:spLocks noEditPoints="1"/>
            </p:cNvSpPr>
            <p:nvPr userDrawn="1"/>
          </p:nvSpPr>
          <p:spPr bwMode="auto">
            <a:xfrm>
              <a:off x="10521951" y="1766888"/>
              <a:ext cx="1404938" cy="1406525"/>
            </a:xfrm>
            <a:custGeom>
              <a:avLst/>
              <a:gdLst>
                <a:gd name="T0" fmla="*/ 187 w 374"/>
                <a:gd name="T1" fmla="*/ 374 h 374"/>
                <a:gd name="T2" fmla="*/ 0 w 374"/>
                <a:gd name="T3" fmla="*/ 187 h 374"/>
                <a:gd name="T4" fmla="*/ 187 w 374"/>
                <a:gd name="T5" fmla="*/ 0 h 374"/>
                <a:gd name="T6" fmla="*/ 374 w 374"/>
                <a:gd name="T7" fmla="*/ 187 h 374"/>
                <a:gd name="T8" fmla="*/ 187 w 374"/>
                <a:gd name="T9" fmla="*/ 374 h 374"/>
                <a:gd name="T10" fmla="*/ 187 w 374"/>
                <a:gd name="T11" fmla="*/ 6 h 374"/>
                <a:gd name="T12" fmla="*/ 6 w 374"/>
                <a:gd name="T13" fmla="*/ 187 h 374"/>
                <a:gd name="T14" fmla="*/ 187 w 374"/>
                <a:gd name="T15" fmla="*/ 368 h 374"/>
                <a:gd name="T16" fmla="*/ 368 w 374"/>
                <a:gd name="T17" fmla="*/ 187 h 374"/>
                <a:gd name="T18" fmla="*/ 187 w 374"/>
                <a:gd name="T19" fmla="*/ 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4" h="374">
                  <a:moveTo>
                    <a:pt x="187" y="374"/>
                  </a:moveTo>
                  <a:cubicBezTo>
                    <a:pt x="84" y="374"/>
                    <a:pt x="0" y="291"/>
                    <a:pt x="0" y="187"/>
                  </a:cubicBezTo>
                  <a:cubicBezTo>
                    <a:pt x="0" y="84"/>
                    <a:pt x="84" y="0"/>
                    <a:pt x="187" y="0"/>
                  </a:cubicBezTo>
                  <a:cubicBezTo>
                    <a:pt x="290" y="0"/>
                    <a:pt x="374" y="84"/>
                    <a:pt x="374" y="187"/>
                  </a:cubicBezTo>
                  <a:cubicBezTo>
                    <a:pt x="374" y="291"/>
                    <a:pt x="290" y="374"/>
                    <a:pt x="187" y="374"/>
                  </a:cubicBezTo>
                  <a:close/>
                  <a:moveTo>
                    <a:pt x="187" y="6"/>
                  </a:moveTo>
                  <a:cubicBezTo>
                    <a:pt x="87" y="6"/>
                    <a:pt x="6" y="88"/>
                    <a:pt x="6" y="187"/>
                  </a:cubicBezTo>
                  <a:cubicBezTo>
                    <a:pt x="6" y="287"/>
                    <a:pt x="87" y="368"/>
                    <a:pt x="187" y="368"/>
                  </a:cubicBezTo>
                  <a:cubicBezTo>
                    <a:pt x="287" y="368"/>
                    <a:pt x="368" y="287"/>
                    <a:pt x="368" y="187"/>
                  </a:cubicBezTo>
                  <a:cubicBezTo>
                    <a:pt x="368" y="88"/>
                    <a:pt x="287" y="6"/>
                    <a:pt x="187" y="6"/>
                  </a:cubicBezTo>
                  <a:close/>
                </a:path>
              </a:pathLst>
            </a:custGeom>
            <a:solidFill>
              <a:srgbClr val="F58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D9B4A21F-5FC7-4AC4-A51B-9504BF55EED5}"/>
                </a:ext>
              </a:extLst>
            </p:cNvPr>
            <p:cNvSpPr>
              <a:spLocks/>
            </p:cNvSpPr>
            <p:nvPr userDrawn="1"/>
          </p:nvSpPr>
          <p:spPr bwMode="auto">
            <a:xfrm>
              <a:off x="8415338" y="2546351"/>
              <a:ext cx="2128838" cy="327025"/>
            </a:xfrm>
            <a:custGeom>
              <a:avLst/>
              <a:gdLst>
                <a:gd name="T0" fmla="*/ 4 w 567"/>
                <a:gd name="T1" fmla="*/ 87 h 87"/>
                <a:gd name="T2" fmla="*/ 1 w 567"/>
                <a:gd name="T3" fmla="*/ 84 h 87"/>
                <a:gd name="T4" fmla="*/ 3 w 567"/>
                <a:gd name="T5" fmla="*/ 81 h 87"/>
                <a:gd name="T6" fmla="*/ 563 w 567"/>
                <a:gd name="T7" fmla="*/ 0 h 87"/>
                <a:gd name="T8" fmla="*/ 566 w 567"/>
                <a:gd name="T9" fmla="*/ 3 h 87"/>
                <a:gd name="T10" fmla="*/ 564 w 567"/>
                <a:gd name="T11" fmla="*/ 6 h 87"/>
                <a:gd name="T12" fmla="*/ 4 w 567"/>
                <a:gd name="T13" fmla="*/ 87 h 87"/>
                <a:gd name="T14" fmla="*/ 4 w 567"/>
                <a:gd name="T15" fmla="*/ 87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7" h="87">
                  <a:moveTo>
                    <a:pt x="4" y="87"/>
                  </a:moveTo>
                  <a:cubicBezTo>
                    <a:pt x="2" y="87"/>
                    <a:pt x="1" y="86"/>
                    <a:pt x="1" y="84"/>
                  </a:cubicBezTo>
                  <a:cubicBezTo>
                    <a:pt x="0" y="83"/>
                    <a:pt x="1" y="81"/>
                    <a:pt x="3" y="81"/>
                  </a:cubicBezTo>
                  <a:cubicBezTo>
                    <a:pt x="563" y="0"/>
                    <a:pt x="563" y="0"/>
                    <a:pt x="563" y="0"/>
                  </a:cubicBezTo>
                  <a:cubicBezTo>
                    <a:pt x="565" y="0"/>
                    <a:pt x="566" y="1"/>
                    <a:pt x="566" y="3"/>
                  </a:cubicBezTo>
                  <a:cubicBezTo>
                    <a:pt x="567" y="4"/>
                    <a:pt x="565" y="6"/>
                    <a:pt x="564" y="6"/>
                  </a:cubicBezTo>
                  <a:cubicBezTo>
                    <a:pt x="4" y="87"/>
                    <a:pt x="4" y="87"/>
                    <a:pt x="4" y="87"/>
                  </a:cubicBezTo>
                  <a:cubicBezTo>
                    <a:pt x="4" y="87"/>
                    <a:pt x="4" y="87"/>
                    <a:pt x="4" y="87"/>
                  </a:cubicBezTo>
                  <a:close/>
                </a:path>
              </a:pathLst>
            </a:custGeom>
            <a:solidFill>
              <a:srgbClr val="F58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7">
              <a:extLst>
                <a:ext uri="{FF2B5EF4-FFF2-40B4-BE49-F238E27FC236}">
                  <a16:creationId xmlns:a16="http://schemas.microsoft.com/office/drawing/2014/main" id="{FCE78455-2633-4979-A063-7E2640AA80D5}"/>
                </a:ext>
              </a:extLst>
            </p:cNvPr>
            <p:cNvSpPr>
              <a:spLocks noEditPoints="1"/>
            </p:cNvSpPr>
            <p:nvPr userDrawn="1"/>
          </p:nvSpPr>
          <p:spPr bwMode="auto">
            <a:xfrm>
              <a:off x="10885488" y="2255838"/>
              <a:ext cx="676275" cy="301625"/>
            </a:xfrm>
            <a:custGeom>
              <a:avLst/>
              <a:gdLst>
                <a:gd name="T0" fmla="*/ 90 w 180"/>
                <a:gd name="T1" fmla="*/ 80 h 80"/>
                <a:gd name="T2" fmla="*/ 87 w 180"/>
                <a:gd name="T3" fmla="*/ 78 h 80"/>
                <a:gd name="T4" fmla="*/ 76 w 180"/>
                <a:gd name="T5" fmla="*/ 62 h 80"/>
                <a:gd name="T6" fmla="*/ 73 w 180"/>
                <a:gd name="T7" fmla="*/ 59 h 80"/>
                <a:gd name="T8" fmla="*/ 28 w 180"/>
                <a:gd name="T9" fmla="*/ 45 h 80"/>
                <a:gd name="T10" fmla="*/ 4 w 180"/>
                <a:gd name="T11" fmla="*/ 46 h 80"/>
                <a:gd name="T12" fmla="*/ 1 w 180"/>
                <a:gd name="T13" fmla="*/ 46 h 80"/>
                <a:gd name="T14" fmla="*/ 0 w 180"/>
                <a:gd name="T15" fmla="*/ 44 h 80"/>
                <a:gd name="T16" fmla="*/ 0 w 180"/>
                <a:gd name="T17" fmla="*/ 4 h 80"/>
                <a:gd name="T18" fmla="*/ 2 w 180"/>
                <a:gd name="T19" fmla="*/ 1 h 80"/>
                <a:gd name="T20" fmla="*/ 23 w 180"/>
                <a:gd name="T21" fmla="*/ 3 h 80"/>
                <a:gd name="T22" fmla="*/ 90 w 180"/>
                <a:gd name="T23" fmla="*/ 53 h 80"/>
                <a:gd name="T24" fmla="*/ 157 w 180"/>
                <a:gd name="T25" fmla="*/ 3 h 80"/>
                <a:gd name="T26" fmla="*/ 178 w 180"/>
                <a:gd name="T27" fmla="*/ 1 h 80"/>
                <a:gd name="T28" fmla="*/ 180 w 180"/>
                <a:gd name="T29" fmla="*/ 4 h 80"/>
                <a:gd name="T30" fmla="*/ 180 w 180"/>
                <a:gd name="T31" fmla="*/ 43 h 80"/>
                <a:gd name="T32" fmla="*/ 179 w 180"/>
                <a:gd name="T33" fmla="*/ 46 h 80"/>
                <a:gd name="T34" fmla="*/ 176 w 180"/>
                <a:gd name="T35" fmla="*/ 46 h 80"/>
                <a:gd name="T36" fmla="*/ 152 w 180"/>
                <a:gd name="T37" fmla="*/ 45 h 80"/>
                <a:gd name="T38" fmla="*/ 107 w 180"/>
                <a:gd name="T39" fmla="*/ 59 h 80"/>
                <a:gd name="T40" fmla="*/ 104 w 180"/>
                <a:gd name="T41" fmla="*/ 62 h 80"/>
                <a:gd name="T42" fmla="*/ 93 w 180"/>
                <a:gd name="T43" fmla="*/ 78 h 80"/>
                <a:gd name="T44" fmla="*/ 90 w 180"/>
                <a:gd name="T45" fmla="*/ 80 h 80"/>
                <a:gd name="T46" fmla="*/ 90 w 180"/>
                <a:gd name="T47" fmla="*/ 80 h 80"/>
                <a:gd name="T48" fmla="*/ 22 w 180"/>
                <a:gd name="T49" fmla="*/ 39 h 80"/>
                <a:gd name="T50" fmla="*/ 28 w 180"/>
                <a:gd name="T51" fmla="*/ 39 h 80"/>
                <a:gd name="T52" fmla="*/ 76 w 180"/>
                <a:gd name="T53" fmla="*/ 55 h 80"/>
                <a:gd name="T54" fmla="*/ 80 w 180"/>
                <a:gd name="T55" fmla="*/ 57 h 80"/>
                <a:gd name="T56" fmla="*/ 90 w 180"/>
                <a:gd name="T57" fmla="*/ 70 h 80"/>
                <a:gd name="T58" fmla="*/ 100 w 180"/>
                <a:gd name="T59" fmla="*/ 58 h 80"/>
                <a:gd name="T60" fmla="*/ 103 w 180"/>
                <a:gd name="T61" fmla="*/ 55 h 80"/>
                <a:gd name="T62" fmla="*/ 152 w 180"/>
                <a:gd name="T63" fmla="*/ 39 h 80"/>
                <a:gd name="T64" fmla="*/ 174 w 180"/>
                <a:gd name="T65" fmla="*/ 40 h 80"/>
                <a:gd name="T66" fmla="*/ 174 w 180"/>
                <a:gd name="T67" fmla="*/ 7 h 80"/>
                <a:gd name="T68" fmla="*/ 158 w 180"/>
                <a:gd name="T69" fmla="*/ 9 h 80"/>
                <a:gd name="T70" fmla="*/ 93 w 180"/>
                <a:gd name="T71" fmla="*/ 61 h 80"/>
                <a:gd name="T72" fmla="*/ 93 w 180"/>
                <a:gd name="T73" fmla="*/ 62 h 80"/>
                <a:gd name="T74" fmla="*/ 91 w 180"/>
                <a:gd name="T75" fmla="*/ 63 h 80"/>
                <a:gd name="T76" fmla="*/ 88 w 180"/>
                <a:gd name="T77" fmla="*/ 63 h 80"/>
                <a:gd name="T78" fmla="*/ 87 w 180"/>
                <a:gd name="T79" fmla="*/ 62 h 80"/>
                <a:gd name="T80" fmla="*/ 87 w 180"/>
                <a:gd name="T81" fmla="*/ 61 h 80"/>
                <a:gd name="T82" fmla="*/ 22 w 180"/>
                <a:gd name="T83" fmla="*/ 9 h 80"/>
                <a:gd name="T84" fmla="*/ 6 w 180"/>
                <a:gd name="T85" fmla="*/ 7 h 80"/>
                <a:gd name="T86" fmla="*/ 6 w 180"/>
                <a:gd name="T87" fmla="*/ 40 h 80"/>
                <a:gd name="T88" fmla="*/ 22 w 180"/>
                <a:gd name="T89" fmla="*/ 3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0" h="80">
                  <a:moveTo>
                    <a:pt x="90" y="80"/>
                  </a:moveTo>
                  <a:cubicBezTo>
                    <a:pt x="89" y="80"/>
                    <a:pt x="88" y="79"/>
                    <a:pt x="87" y="78"/>
                  </a:cubicBezTo>
                  <a:cubicBezTo>
                    <a:pt x="85" y="73"/>
                    <a:pt x="81" y="67"/>
                    <a:pt x="76" y="62"/>
                  </a:cubicBezTo>
                  <a:cubicBezTo>
                    <a:pt x="73" y="59"/>
                    <a:pt x="73" y="59"/>
                    <a:pt x="73" y="59"/>
                  </a:cubicBezTo>
                  <a:cubicBezTo>
                    <a:pt x="61" y="51"/>
                    <a:pt x="47" y="46"/>
                    <a:pt x="28" y="45"/>
                  </a:cubicBezTo>
                  <a:cubicBezTo>
                    <a:pt x="20" y="45"/>
                    <a:pt x="8" y="45"/>
                    <a:pt x="4" y="46"/>
                  </a:cubicBezTo>
                  <a:cubicBezTo>
                    <a:pt x="3" y="47"/>
                    <a:pt x="2" y="47"/>
                    <a:pt x="1" y="46"/>
                  </a:cubicBezTo>
                  <a:cubicBezTo>
                    <a:pt x="0" y="45"/>
                    <a:pt x="0" y="44"/>
                    <a:pt x="0" y="44"/>
                  </a:cubicBezTo>
                  <a:cubicBezTo>
                    <a:pt x="0" y="4"/>
                    <a:pt x="0" y="4"/>
                    <a:pt x="0" y="4"/>
                  </a:cubicBezTo>
                  <a:cubicBezTo>
                    <a:pt x="0" y="3"/>
                    <a:pt x="0" y="2"/>
                    <a:pt x="2" y="1"/>
                  </a:cubicBezTo>
                  <a:cubicBezTo>
                    <a:pt x="6" y="0"/>
                    <a:pt x="19" y="3"/>
                    <a:pt x="23" y="3"/>
                  </a:cubicBezTo>
                  <a:cubicBezTo>
                    <a:pt x="63" y="14"/>
                    <a:pt x="82" y="39"/>
                    <a:pt x="90" y="53"/>
                  </a:cubicBezTo>
                  <a:cubicBezTo>
                    <a:pt x="98" y="39"/>
                    <a:pt x="116" y="14"/>
                    <a:pt x="157" y="3"/>
                  </a:cubicBezTo>
                  <a:cubicBezTo>
                    <a:pt x="161" y="3"/>
                    <a:pt x="174" y="0"/>
                    <a:pt x="178" y="1"/>
                  </a:cubicBezTo>
                  <a:cubicBezTo>
                    <a:pt x="179" y="2"/>
                    <a:pt x="180" y="3"/>
                    <a:pt x="180" y="4"/>
                  </a:cubicBezTo>
                  <a:cubicBezTo>
                    <a:pt x="180" y="43"/>
                    <a:pt x="180" y="43"/>
                    <a:pt x="180" y="43"/>
                  </a:cubicBezTo>
                  <a:cubicBezTo>
                    <a:pt x="180" y="44"/>
                    <a:pt x="180" y="45"/>
                    <a:pt x="179" y="46"/>
                  </a:cubicBezTo>
                  <a:cubicBezTo>
                    <a:pt x="178" y="47"/>
                    <a:pt x="177" y="47"/>
                    <a:pt x="176" y="46"/>
                  </a:cubicBezTo>
                  <a:cubicBezTo>
                    <a:pt x="172" y="45"/>
                    <a:pt x="159" y="45"/>
                    <a:pt x="152" y="45"/>
                  </a:cubicBezTo>
                  <a:cubicBezTo>
                    <a:pt x="133" y="46"/>
                    <a:pt x="119" y="51"/>
                    <a:pt x="107" y="59"/>
                  </a:cubicBezTo>
                  <a:cubicBezTo>
                    <a:pt x="104" y="62"/>
                    <a:pt x="104" y="62"/>
                    <a:pt x="104" y="62"/>
                  </a:cubicBezTo>
                  <a:cubicBezTo>
                    <a:pt x="99" y="67"/>
                    <a:pt x="95" y="73"/>
                    <a:pt x="93" y="78"/>
                  </a:cubicBezTo>
                  <a:cubicBezTo>
                    <a:pt x="92" y="79"/>
                    <a:pt x="91" y="80"/>
                    <a:pt x="90" y="80"/>
                  </a:cubicBezTo>
                  <a:cubicBezTo>
                    <a:pt x="90" y="80"/>
                    <a:pt x="90" y="80"/>
                    <a:pt x="90" y="80"/>
                  </a:cubicBezTo>
                  <a:close/>
                  <a:moveTo>
                    <a:pt x="22" y="39"/>
                  </a:moveTo>
                  <a:cubicBezTo>
                    <a:pt x="25" y="39"/>
                    <a:pt x="27" y="39"/>
                    <a:pt x="28" y="39"/>
                  </a:cubicBezTo>
                  <a:cubicBezTo>
                    <a:pt x="48" y="40"/>
                    <a:pt x="64" y="45"/>
                    <a:pt x="76" y="55"/>
                  </a:cubicBezTo>
                  <a:cubicBezTo>
                    <a:pt x="80" y="57"/>
                    <a:pt x="80" y="57"/>
                    <a:pt x="80" y="57"/>
                  </a:cubicBezTo>
                  <a:cubicBezTo>
                    <a:pt x="84" y="61"/>
                    <a:pt x="87" y="66"/>
                    <a:pt x="90" y="70"/>
                  </a:cubicBezTo>
                  <a:cubicBezTo>
                    <a:pt x="93" y="66"/>
                    <a:pt x="96" y="61"/>
                    <a:pt x="100" y="58"/>
                  </a:cubicBezTo>
                  <a:cubicBezTo>
                    <a:pt x="103" y="55"/>
                    <a:pt x="103" y="55"/>
                    <a:pt x="103" y="55"/>
                  </a:cubicBezTo>
                  <a:cubicBezTo>
                    <a:pt x="116" y="45"/>
                    <a:pt x="132" y="40"/>
                    <a:pt x="152" y="39"/>
                  </a:cubicBezTo>
                  <a:cubicBezTo>
                    <a:pt x="154" y="39"/>
                    <a:pt x="166" y="39"/>
                    <a:pt x="174" y="40"/>
                  </a:cubicBezTo>
                  <a:cubicBezTo>
                    <a:pt x="174" y="7"/>
                    <a:pt x="174" y="7"/>
                    <a:pt x="174" y="7"/>
                  </a:cubicBezTo>
                  <a:cubicBezTo>
                    <a:pt x="171" y="7"/>
                    <a:pt x="164" y="8"/>
                    <a:pt x="158" y="9"/>
                  </a:cubicBezTo>
                  <a:cubicBezTo>
                    <a:pt x="115" y="20"/>
                    <a:pt x="98" y="49"/>
                    <a:pt x="93" y="61"/>
                  </a:cubicBezTo>
                  <a:cubicBezTo>
                    <a:pt x="93" y="62"/>
                    <a:pt x="93" y="62"/>
                    <a:pt x="93" y="62"/>
                  </a:cubicBezTo>
                  <a:cubicBezTo>
                    <a:pt x="92" y="62"/>
                    <a:pt x="92" y="63"/>
                    <a:pt x="91" y="63"/>
                  </a:cubicBezTo>
                  <a:cubicBezTo>
                    <a:pt x="90" y="63"/>
                    <a:pt x="89" y="63"/>
                    <a:pt x="88" y="63"/>
                  </a:cubicBezTo>
                  <a:cubicBezTo>
                    <a:pt x="88" y="62"/>
                    <a:pt x="87" y="62"/>
                    <a:pt x="87" y="62"/>
                  </a:cubicBezTo>
                  <a:cubicBezTo>
                    <a:pt x="87" y="61"/>
                    <a:pt x="87" y="61"/>
                    <a:pt x="87" y="61"/>
                  </a:cubicBezTo>
                  <a:cubicBezTo>
                    <a:pt x="82" y="49"/>
                    <a:pt x="65" y="20"/>
                    <a:pt x="22" y="9"/>
                  </a:cubicBezTo>
                  <a:cubicBezTo>
                    <a:pt x="16" y="8"/>
                    <a:pt x="9" y="7"/>
                    <a:pt x="6" y="7"/>
                  </a:cubicBezTo>
                  <a:cubicBezTo>
                    <a:pt x="6" y="40"/>
                    <a:pt x="6" y="40"/>
                    <a:pt x="6" y="40"/>
                  </a:cubicBezTo>
                  <a:cubicBezTo>
                    <a:pt x="11" y="39"/>
                    <a:pt x="17" y="39"/>
                    <a:pt x="22" y="39"/>
                  </a:cubicBezTo>
                  <a:close/>
                </a:path>
              </a:pathLst>
            </a:custGeom>
            <a:solidFill>
              <a:srgbClr val="F58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8">
              <a:extLst>
                <a:ext uri="{FF2B5EF4-FFF2-40B4-BE49-F238E27FC236}">
                  <a16:creationId xmlns:a16="http://schemas.microsoft.com/office/drawing/2014/main" id="{39468DF9-5155-43CF-9599-DBD315E677D2}"/>
                </a:ext>
              </a:extLst>
            </p:cNvPr>
            <p:cNvSpPr>
              <a:spLocks noEditPoints="1"/>
            </p:cNvSpPr>
            <p:nvPr userDrawn="1"/>
          </p:nvSpPr>
          <p:spPr bwMode="auto">
            <a:xfrm>
              <a:off x="10885488" y="2557463"/>
              <a:ext cx="681038" cy="296863"/>
            </a:xfrm>
            <a:custGeom>
              <a:avLst/>
              <a:gdLst>
                <a:gd name="T0" fmla="*/ 5 w 181"/>
                <a:gd name="T1" fmla="*/ 78 h 79"/>
                <a:gd name="T2" fmla="*/ 2 w 181"/>
                <a:gd name="T3" fmla="*/ 78 h 79"/>
                <a:gd name="T4" fmla="*/ 0 w 181"/>
                <a:gd name="T5" fmla="*/ 75 h 79"/>
                <a:gd name="T6" fmla="*/ 0 w 181"/>
                <a:gd name="T7" fmla="*/ 36 h 79"/>
                <a:gd name="T8" fmla="*/ 1 w 181"/>
                <a:gd name="T9" fmla="*/ 34 h 79"/>
                <a:gd name="T10" fmla="*/ 4 w 181"/>
                <a:gd name="T11" fmla="*/ 33 h 79"/>
                <a:gd name="T12" fmla="*/ 28 w 181"/>
                <a:gd name="T13" fmla="*/ 35 h 79"/>
                <a:gd name="T14" fmla="*/ 73 w 181"/>
                <a:gd name="T15" fmla="*/ 20 h 79"/>
                <a:gd name="T16" fmla="*/ 76 w 181"/>
                <a:gd name="T17" fmla="*/ 18 h 79"/>
                <a:gd name="T18" fmla="*/ 87 w 181"/>
                <a:gd name="T19" fmla="*/ 2 h 79"/>
                <a:gd name="T20" fmla="*/ 90 w 181"/>
                <a:gd name="T21" fmla="*/ 0 h 79"/>
                <a:gd name="T22" fmla="*/ 93 w 181"/>
                <a:gd name="T23" fmla="*/ 2 h 79"/>
                <a:gd name="T24" fmla="*/ 105 w 181"/>
                <a:gd name="T25" fmla="*/ 18 h 79"/>
                <a:gd name="T26" fmla="*/ 107 w 181"/>
                <a:gd name="T27" fmla="*/ 20 h 79"/>
                <a:gd name="T28" fmla="*/ 152 w 181"/>
                <a:gd name="T29" fmla="*/ 35 h 79"/>
                <a:gd name="T30" fmla="*/ 176 w 181"/>
                <a:gd name="T31" fmla="*/ 33 h 79"/>
                <a:gd name="T32" fmla="*/ 179 w 181"/>
                <a:gd name="T33" fmla="*/ 34 h 79"/>
                <a:gd name="T34" fmla="*/ 180 w 181"/>
                <a:gd name="T35" fmla="*/ 36 h 79"/>
                <a:gd name="T36" fmla="*/ 180 w 181"/>
                <a:gd name="T37" fmla="*/ 75 h 79"/>
                <a:gd name="T38" fmla="*/ 178 w 181"/>
                <a:gd name="T39" fmla="*/ 78 h 79"/>
                <a:gd name="T40" fmla="*/ 157 w 181"/>
                <a:gd name="T41" fmla="*/ 76 h 79"/>
                <a:gd name="T42" fmla="*/ 90 w 181"/>
                <a:gd name="T43" fmla="*/ 26 h 79"/>
                <a:gd name="T44" fmla="*/ 23 w 181"/>
                <a:gd name="T45" fmla="*/ 76 h 79"/>
                <a:gd name="T46" fmla="*/ 5 w 181"/>
                <a:gd name="T47" fmla="*/ 78 h 79"/>
                <a:gd name="T48" fmla="*/ 6 w 181"/>
                <a:gd name="T49" fmla="*/ 40 h 79"/>
                <a:gd name="T50" fmla="*/ 6 w 181"/>
                <a:gd name="T51" fmla="*/ 73 h 79"/>
                <a:gd name="T52" fmla="*/ 22 w 181"/>
                <a:gd name="T53" fmla="*/ 70 h 79"/>
                <a:gd name="T54" fmla="*/ 87 w 181"/>
                <a:gd name="T55" fmla="*/ 18 h 79"/>
                <a:gd name="T56" fmla="*/ 87 w 181"/>
                <a:gd name="T57" fmla="*/ 18 h 79"/>
                <a:gd name="T58" fmla="*/ 89 w 181"/>
                <a:gd name="T59" fmla="*/ 16 h 79"/>
                <a:gd name="T60" fmla="*/ 92 w 181"/>
                <a:gd name="T61" fmla="*/ 17 h 79"/>
                <a:gd name="T62" fmla="*/ 93 w 181"/>
                <a:gd name="T63" fmla="*/ 18 h 79"/>
                <a:gd name="T64" fmla="*/ 93 w 181"/>
                <a:gd name="T65" fmla="*/ 18 h 79"/>
                <a:gd name="T66" fmla="*/ 158 w 181"/>
                <a:gd name="T67" fmla="*/ 70 h 79"/>
                <a:gd name="T68" fmla="*/ 174 w 181"/>
                <a:gd name="T69" fmla="*/ 73 h 79"/>
                <a:gd name="T70" fmla="*/ 174 w 181"/>
                <a:gd name="T71" fmla="*/ 40 h 79"/>
                <a:gd name="T72" fmla="*/ 152 w 181"/>
                <a:gd name="T73" fmla="*/ 41 h 79"/>
                <a:gd name="T74" fmla="*/ 104 w 181"/>
                <a:gd name="T75" fmla="*/ 25 h 79"/>
                <a:gd name="T76" fmla="*/ 100 w 181"/>
                <a:gd name="T77" fmla="*/ 22 h 79"/>
                <a:gd name="T78" fmla="*/ 90 w 181"/>
                <a:gd name="T79" fmla="*/ 9 h 79"/>
                <a:gd name="T80" fmla="*/ 80 w 181"/>
                <a:gd name="T81" fmla="*/ 22 h 79"/>
                <a:gd name="T82" fmla="*/ 77 w 181"/>
                <a:gd name="T83" fmla="*/ 25 h 79"/>
                <a:gd name="T84" fmla="*/ 28 w 181"/>
                <a:gd name="T85" fmla="*/ 41 h 79"/>
                <a:gd name="T86" fmla="*/ 6 w 181"/>
                <a:gd name="T87"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 h="79">
                  <a:moveTo>
                    <a:pt x="5" y="78"/>
                  </a:moveTo>
                  <a:cubicBezTo>
                    <a:pt x="4" y="78"/>
                    <a:pt x="3" y="78"/>
                    <a:pt x="2" y="78"/>
                  </a:cubicBezTo>
                  <a:cubicBezTo>
                    <a:pt x="1" y="78"/>
                    <a:pt x="0" y="77"/>
                    <a:pt x="0" y="75"/>
                  </a:cubicBezTo>
                  <a:cubicBezTo>
                    <a:pt x="0" y="36"/>
                    <a:pt x="0" y="36"/>
                    <a:pt x="0" y="36"/>
                  </a:cubicBezTo>
                  <a:cubicBezTo>
                    <a:pt x="0" y="35"/>
                    <a:pt x="0" y="34"/>
                    <a:pt x="1" y="34"/>
                  </a:cubicBezTo>
                  <a:cubicBezTo>
                    <a:pt x="2" y="33"/>
                    <a:pt x="3" y="33"/>
                    <a:pt x="4" y="33"/>
                  </a:cubicBezTo>
                  <a:cubicBezTo>
                    <a:pt x="8" y="35"/>
                    <a:pt x="21" y="35"/>
                    <a:pt x="28" y="35"/>
                  </a:cubicBezTo>
                  <a:cubicBezTo>
                    <a:pt x="47" y="34"/>
                    <a:pt x="61" y="29"/>
                    <a:pt x="73" y="20"/>
                  </a:cubicBezTo>
                  <a:cubicBezTo>
                    <a:pt x="76" y="18"/>
                    <a:pt x="76" y="18"/>
                    <a:pt x="76" y="18"/>
                  </a:cubicBezTo>
                  <a:cubicBezTo>
                    <a:pt x="81" y="13"/>
                    <a:pt x="85" y="7"/>
                    <a:pt x="87" y="2"/>
                  </a:cubicBezTo>
                  <a:cubicBezTo>
                    <a:pt x="88" y="0"/>
                    <a:pt x="89" y="0"/>
                    <a:pt x="90" y="0"/>
                  </a:cubicBezTo>
                  <a:cubicBezTo>
                    <a:pt x="91" y="0"/>
                    <a:pt x="92" y="0"/>
                    <a:pt x="93" y="2"/>
                  </a:cubicBezTo>
                  <a:cubicBezTo>
                    <a:pt x="95" y="7"/>
                    <a:pt x="99" y="13"/>
                    <a:pt x="105" y="18"/>
                  </a:cubicBezTo>
                  <a:cubicBezTo>
                    <a:pt x="107" y="20"/>
                    <a:pt x="107" y="20"/>
                    <a:pt x="107" y="20"/>
                  </a:cubicBezTo>
                  <a:cubicBezTo>
                    <a:pt x="119" y="29"/>
                    <a:pt x="133" y="34"/>
                    <a:pt x="152" y="35"/>
                  </a:cubicBezTo>
                  <a:cubicBezTo>
                    <a:pt x="160" y="35"/>
                    <a:pt x="173" y="35"/>
                    <a:pt x="176" y="33"/>
                  </a:cubicBezTo>
                  <a:cubicBezTo>
                    <a:pt x="177" y="33"/>
                    <a:pt x="178" y="33"/>
                    <a:pt x="179" y="34"/>
                  </a:cubicBezTo>
                  <a:cubicBezTo>
                    <a:pt x="180" y="34"/>
                    <a:pt x="180" y="35"/>
                    <a:pt x="180" y="36"/>
                  </a:cubicBezTo>
                  <a:cubicBezTo>
                    <a:pt x="180" y="75"/>
                    <a:pt x="180" y="75"/>
                    <a:pt x="180" y="75"/>
                  </a:cubicBezTo>
                  <a:cubicBezTo>
                    <a:pt x="181" y="77"/>
                    <a:pt x="180" y="78"/>
                    <a:pt x="178" y="78"/>
                  </a:cubicBezTo>
                  <a:cubicBezTo>
                    <a:pt x="174" y="79"/>
                    <a:pt x="161" y="77"/>
                    <a:pt x="157" y="76"/>
                  </a:cubicBezTo>
                  <a:cubicBezTo>
                    <a:pt x="117" y="66"/>
                    <a:pt x="98" y="41"/>
                    <a:pt x="90" y="26"/>
                  </a:cubicBezTo>
                  <a:cubicBezTo>
                    <a:pt x="82" y="41"/>
                    <a:pt x="64" y="66"/>
                    <a:pt x="23" y="76"/>
                  </a:cubicBezTo>
                  <a:cubicBezTo>
                    <a:pt x="20" y="77"/>
                    <a:pt x="11" y="78"/>
                    <a:pt x="5" y="78"/>
                  </a:cubicBezTo>
                  <a:close/>
                  <a:moveTo>
                    <a:pt x="6" y="40"/>
                  </a:moveTo>
                  <a:cubicBezTo>
                    <a:pt x="6" y="73"/>
                    <a:pt x="6" y="73"/>
                    <a:pt x="6" y="73"/>
                  </a:cubicBezTo>
                  <a:cubicBezTo>
                    <a:pt x="9" y="72"/>
                    <a:pt x="16" y="71"/>
                    <a:pt x="22" y="70"/>
                  </a:cubicBezTo>
                  <a:cubicBezTo>
                    <a:pt x="65" y="59"/>
                    <a:pt x="82" y="30"/>
                    <a:pt x="87" y="18"/>
                  </a:cubicBezTo>
                  <a:cubicBezTo>
                    <a:pt x="87" y="18"/>
                    <a:pt x="87" y="18"/>
                    <a:pt x="87" y="18"/>
                  </a:cubicBezTo>
                  <a:cubicBezTo>
                    <a:pt x="88" y="17"/>
                    <a:pt x="88" y="16"/>
                    <a:pt x="89" y="16"/>
                  </a:cubicBezTo>
                  <a:cubicBezTo>
                    <a:pt x="90" y="16"/>
                    <a:pt x="91" y="16"/>
                    <a:pt x="92" y="17"/>
                  </a:cubicBezTo>
                  <a:cubicBezTo>
                    <a:pt x="92" y="17"/>
                    <a:pt x="93" y="18"/>
                    <a:pt x="93" y="18"/>
                  </a:cubicBezTo>
                  <a:cubicBezTo>
                    <a:pt x="93" y="18"/>
                    <a:pt x="93" y="18"/>
                    <a:pt x="93" y="18"/>
                  </a:cubicBezTo>
                  <a:cubicBezTo>
                    <a:pt x="98" y="30"/>
                    <a:pt x="115" y="59"/>
                    <a:pt x="158" y="70"/>
                  </a:cubicBezTo>
                  <a:cubicBezTo>
                    <a:pt x="164" y="71"/>
                    <a:pt x="171" y="72"/>
                    <a:pt x="174" y="73"/>
                  </a:cubicBezTo>
                  <a:cubicBezTo>
                    <a:pt x="174" y="40"/>
                    <a:pt x="174" y="40"/>
                    <a:pt x="174" y="40"/>
                  </a:cubicBezTo>
                  <a:cubicBezTo>
                    <a:pt x="167" y="41"/>
                    <a:pt x="154" y="41"/>
                    <a:pt x="152" y="41"/>
                  </a:cubicBezTo>
                  <a:cubicBezTo>
                    <a:pt x="132" y="39"/>
                    <a:pt x="116" y="34"/>
                    <a:pt x="104" y="25"/>
                  </a:cubicBezTo>
                  <a:cubicBezTo>
                    <a:pt x="100" y="22"/>
                    <a:pt x="100" y="22"/>
                    <a:pt x="100" y="22"/>
                  </a:cubicBezTo>
                  <a:cubicBezTo>
                    <a:pt x="96" y="18"/>
                    <a:pt x="93" y="14"/>
                    <a:pt x="90" y="9"/>
                  </a:cubicBezTo>
                  <a:cubicBezTo>
                    <a:pt x="87" y="14"/>
                    <a:pt x="84" y="18"/>
                    <a:pt x="80" y="22"/>
                  </a:cubicBezTo>
                  <a:cubicBezTo>
                    <a:pt x="77" y="25"/>
                    <a:pt x="77" y="25"/>
                    <a:pt x="77" y="25"/>
                  </a:cubicBezTo>
                  <a:cubicBezTo>
                    <a:pt x="64" y="34"/>
                    <a:pt x="48" y="40"/>
                    <a:pt x="28" y="41"/>
                  </a:cubicBezTo>
                  <a:cubicBezTo>
                    <a:pt x="26" y="41"/>
                    <a:pt x="14" y="41"/>
                    <a:pt x="6" y="40"/>
                  </a:cubicBezTo>
                  <a:close/>
                </a:path>
              </a:pathLst>
            </a:custGeom>
            <a:solidFill>
              <a:srgbClr val="F58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9">
              <a:extLst>
                <a:ext uri="{FF2B5EF4-FFF2-40B4-BE49-F238E27FC236}">
                  <a16:creationId xmlns:a16="http://schemas.microsoft.com/office/drawing/2014/main" id="{B9FC11A3-C893-40FE-AEC6-51EF8820FC67}"/>
                </a:ext>
              </a:extLst>
            </p:cNvPr>
            <p:cNvSpPr>
              <a:spLocks noEditPoints="1"/>
            </p:cNvSpPr>
            <p:nvPr userDrawn="1"/>
          </p:nvSpPr>
          <p:spPr bwMode="auto">
            <a:xfrm>
              <a:off x="11198226" y="1838326"/>
              <a:ext cx="52388" cy="79375"/>
            </a:xfrm>
            <a:custGeom>
              <a:avLst/>
              <a:gdLst>
                <a:gd name="T0" fmla="*/ 7 w 14"/>
                <a:gd name="T1" fmla="*/ 21 h 21"/>
                <a:gd name="T2" fmla="*/ 5 w 14"/>
                <a:gd name="T3" fmla="*/ 21 h 21"/>
                <a:gd name="T4" fmla="*/ 1 w 14"/>
                <a:gd name="T5" fmla="*/ 16 h 21"/>
                <a:gd name="T6" fmla="*/ 2 w 14"/>
                <a:gd name="T7" fmla="*/ 9 h 21"/>
                <a:gd name="T8" fmla="*/ 4 w 14"/>
                <a:gd name="T9" fmla="*/ 8 h 21"/>
                <a:gd name="T10" fmla="*/ 3 w 14"/>
                <a:gd name="T11" fmla="*/ 8 h 21"/>
                <a:gd name="T12" fmla="*/ 2 w 14"/>
                <a:gd name="T13" fmla="*/ 7 h 21"/>
                <a:gd name="T14" fmla="*/ 2 w 14"/>
                <a:gd name="T15" fmla="*/ 6 h 21"/>
                <a:gd name="T16" fmla="*/ 2 w 14"/>
                <a:gd name="T17" fmla="*/ 4 h 21"/>
                <a:gd name="T18" fmla="*/ 3 w 14"/>
                <a:gd name="T19" fmla="*/ 3 h 21"/>
                <a:gd name="T20" fmla="*/ 3 w 14"/>
                <a:gd name="T21" fmla="*/ 3 h 21"/>
                <a:gd name="T22" fmla="*/ 5 w 14"/>
                <a:gd name="T23" fmla="*/ 3 h 21"/>
                <a:gd name="T24" fmla="*/ 5 w 14"/>
                <a:gd name="T25" fmla="*/ 1 h 21"/>
                <a:gd name="T26" fmla="*/ 5 w 14"/>
                <a:gd name="T27" fmla="*/ 0 h 21"/>
                <a:gd name="T28" fmla="*/ 6 w 14"/>
                <a:gd name="T29" fmla="*/ 0 h 21"/>
                <a:gd name="T30" fmla="*/ 6 w 14"/>
                <a:gd name="T31" fmla="*/ 0 h 21"/>
                <a:gd name="T32" fmla="*/ 9 w 14"/>
                <a:gd name="T33" fmla="*/ 0 h 21"/>
                <a:gd name="T34" fmla="*/ 10 w 14"/>
                <a:gd name="T35" fmla="*/ 1 h 21"/>
                <a:gd name="T36" fmla="*/ 10 w 14"/>
                <a:gd name="T37" fmla="*/ 3 h 21"/>
                <a:gd name="T38" fmla="*/ 11 w 14"/>
                <a:gd name="T39" fmla="*/ 3 h 21"/>
                <a:gd name="T40" fmla="*/ 12 w 14"/>
                <a:gd name="T41" fmla="*/ 3 h 21"/>
                <a:gd name="T42" fmla="*/ 13 w 14"/>
                <a:gd name="T43" fmla="*/ 4 h 21"/>
                <a:gd name="T44" fmla="*/ 13 w 14"/>
                <a:gd name="T45" fmla="*/ 6 h 21"/>
                <a:gd name="T46" fmla="*/ 11 w 14"/>
                <a:gd name="T47" fmla="*/ 8 h 21"/>
                <a:gd name="T48" fmla="*/ 10 w 14"/>
                <a:gd name="T49" fmla="*/ 8 h 21"/>
                <a:gd name="T50" fmla="*/ 14 w 14"/>
                <a:gd name="T51" fmla="*/ 12 h 21"/>
                <a:gd name="T52" fmla="*/ 12 w 14"/>
                <a:gd name="T53" fmla="*/ 19 h 21"/>
                <a:gd name="T54" fmla="*/ 7 w 14"/>
                <a:gd name="T55" fmla="*/ 21 h 21"/>
                <a:gd name="T56" fmla="*/ 7 w 14"/>
                <a:gd name="T57" fmla="*/ 10 h 21"/>
                <a:gd name="T58" fmla="*/ 7 w 14"/>
                <a:gd name="T59" fmla="*/ 10 h 21"/>
                <a:gd name="T60" fmla="*/ 4 w 14"/>
                <a:gd name="T61" fmla="*/ 11 h 21"/>
                <a:gd name="T62" fmla="*/ 4 w 14"/>
                <a:gd name="T63" fmla="*/ 15 h 21"/>
                <a:gd name="T64" fmla="*/ 6 w 14"/>
                <a:gd name="T65" fmla="*/ 18 h 21"/>
                <a:gd name="T66" fmla="*/ 6 w 14"/>
                <a:gd name="T67" fmla="*/ 18 h 21"/>
                <a:gd name="T68" fmla="*/ 10 w 14"/>
                <a:gd name="T69" fmla="*/ 17 h 21"/>
                <a:gd name="T70" fmla="*/ 11 w 14"/>
                <a:gd name="T71" fmla="*/ 13 h 21"/>
                <a:gd name="T72" fmla="*/ 8 w 14"/>
                <a:gd name="T73" fmla="*/ 10 h 21"/>
                <a:gd name="T74" fmla="*/ 7 w 14"/>
                <a:gd name="T75" fmla="*/ 10 h 21"/>
                <a:gd name="T76" fmla="*/ 7 w 14"/>
                <a:gd name="T77" fmla="*/ 5 h 21"/>
                <a:gd name="T78" fmla="*/ 7 w 14"/>
                <a:gd name="T79" fmla="*/ 5 h 21"/>
                <a:gd name="T80" fmla="*/ 7 w 14"/>
                <a:gd name="T81" fmla="*/ 5 h 21"/>
                <a:gd name="T82" fmla="*/ 7 w 14"/>
                <a:gd name="T83" fmla="*/ 5 h 21"/>
                <a:gd name="T84" fmla="*/ 7 w 14"/>
                <a:gd name="T85"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 h="21">
                  <a:moveTo>
                    <a:pt x="7" y="21"/>
                  </a:moveTo>
                  <a:cubicBezTo>
                    <a:pt x="7" y="21"/>
                    <a:pt x="6" y="21"/>
                    <a:pt x="5" y="21"/>
                  </a:cubicBezTo>
                  <a:cubicBezTo>
                    <a:pt x="3" y="20"/>
                    <a:pt x="1" y="18"/>
                    <a:pt x="1" y="16"/>
                  </a:cubicBezTo>
                  <a:cubicBezTo>
                    <a:pt x="0" y="14"/>
                    <a:pt x="0" y="12"/>
                    <a:pt x="2" y="9"/>
                  </a:cubicBezTo>
                  <a:cubicBezTo>
                    <a:pt x="3" y="9"/>
                    <a:pt x="4" y="8"/>
                    <a:pt x="4" y="8"/>
                  </a:cubicBezTo>
                  <a:cubicBezTo>
                    <a:pt x="3" y="8"/>
                    <a:pt x="3" y="8"/>
                    <a:pt x="3" y="8"/>
                  </a:cubicBezTo>
                  <a:cubicBezTo>
                    <a:pt x="3" y="8"/>
                    <a:pt x="3" y="8"/>
                    <a:pt x="2" y="7"/>
                  </a:cubicBezTo>
                  <a:cubicBezTo>
                    <a:pt x="2" y="7"/>
                    <a:pt x="2" y="7"/>
                    <a:pt x="2" y="6"/>
                  </a:cubicBezTo>
                  <a:cubicBezTo>
                    <a:pt x="2" y="4"/>
                    <a:pt x="2" y="4"/>
                    <a:pt x="2" y="4"/>
                  </a:cubicBezTo>
                  <a:cubicBezTo>
                    <a:pt x="2" y="3"/>
                    <a:pt x="3" y="3"/>
                    <a:pt x="3" y="3"/>
                  </a:cubicBezTo>
                  <a:cubicBezTo>
                    <a:pt x="3" y="3"/>
                    <a:pt x="3" y="3"/>
                    <a:pt x="3" y="3"/>
                  </a:cubicBezTo>
                  <a:cubicBezTo>
                    <a:pt x="5" y="3"/>
                    <a:pt x="5" y="3"/>
                    <a:pt x="5" y="3"/>
                  </a:cubicBezTo>
                  <a:cubicBezTo>
                    <a:pt x="5" y="1"/>
                    <a:pt x="5" y="1"/>
                    <a:pt x="5" y="1"/>
                  </a:cubicBezTo>
                  <a:cubicBezTo>
                    <a:pt x="5" y="1"/>
                    <a:pt x="5" y="1"/>
                    <a:pt x="5" y="0"/>
                  </a:cubicBezTo>
                  <a:cubicBezTo>
                    <a:pt x="5" y="0"/>
                    <a:pt x="6" y="0"/>
                    <a:pt x="6" y="0"/>
                  </a:cubicBezTo>
                  <a:cubicBezTo>
                    <a:pt x="6" y="0"/>
                    <a:pt x="6" y="0"/>
                    <a:pt x="6" y="0"/>
                  </a:cubicBezTo>
                  <a:cubicBezTo>
                    <a:pt x="9" y="0"/>
                    <a:pt x="9" y="0"/>
                    <a:pt x="9" y="0"/>
                  </a:cubicBezTo>
                  <a:cubicBezTo>
                    <a:pt x="9" y="0"/>
                    <a:pt x="10" y="1"/>
                    <a:pt x="10" y="1"/>
                  </a:cubicBezTo>
                  <a:cubicBezTo>
                    <a:pt x="10" y="3"/>
                    <a:pt x="10" y="3"/>
                    <a:pt x="10" y="3"/>
                  </a:cubicBezTo>
                  <a:cubicBezTo>
                    <a:pt x="11" y="3"/>
                    <a:pt x="11" y="3"/>
                    <a:pt x="11" y="3"/>
                  </a:cubicBezTo>
                  <a:cubicBezTo>
                    <a:pt x="11" y="3"/>
                    <a:pt x="12" y="3"/>
                    <a:pt x="12" y="3"/>
                  </a:cubicBezTo>
                  <a:cubicBezTo>
                    <a:pt x="12" y="4"/>
                    <a:pt x="13" y="4"/>
                    <a:pt x="13" y="4"/>
                  </a:cubicBezTo>
                  <a:cubicBezTo>
                    <a:pt x="13" y="6"/>
                    <a:pt x="13" y="6"/>
                    <a:pt x="13" y="6"/>
                  </a:cubicBezTo>
                  <a:cubicBezTo>
                    <a:pt x="13" y="7"/>
                    <a:pt x="12" y="8"/>
                    <a:pt x="11" y="8"/>
                  </a:cubicBezTo>
                  <a:cubicBezTo>
                    <a:pt x="10" y="8"/>
                    <a:pt x="10" y="8"/>
                    <a:pt x="10" y="8"/>
                  </a:cubicBezTo>
                  <a:cubicBezTo>
                    <a:pt x="11" y="8"/>
                    <a:pt x="13" y="10"/>
                    <a:pt x="14" y="12"/>
                  </a:cubicBezTo>
                  <a:cubicBezTo>
                    <a:pt x="14" y="15"/>
                    <a:pt x="14" y="17"/>
                    <a:pt x="12" y="19"/>
                  </a:cubicBezTo>
                  <a:cubicBezTo>
                    <a:pt x="10" y="20"/>
                    <a:pt x="9" y="21"/>
                    <a:pt x="7" y="21"/>
                  </a:cubicBezTo>
                  <a:close/>
                  <a:moveTo>
                    <a:pt x="7" y="10"/>
                  </a:moveTo>
                  <a:cubicBezTo>
                    <a:pt x="7" y="10"/>
                    <a:pt x="7" y="10"/>
                    <a:pt x="7" y="10"/>
                  </a:cubicBezTo>
                  <a:cubicBezTo>
                    <a:pt x="6" y="10"/>
                    <a:pt x="5" y="11"/>
                    <a:pt x="4" y="11"/>
                  </a:cubicBezTo>
                  <a:cubicBezTo>
                    <a:pt x="4" y="12"/>
                    <a:pt x="3" y="14"/>
                    <a:pt x="4" y="15"/>
                  </a:cubicBezTo>
                  <a:cubicBezTo>
                    <a:pt x="4" y="16"/>
                    <a:pt x="5" y="17"/>
                    <a:pt x="6" y="18"/>
                  </a:cubicBezTo>
                  <a:cubicBezTo>
                    <a:pt x="6" y="18"/>
                    <a:pt x="6" y="18"/>
                    <a:pt x="6" y="18"/>
                  </a:cubicBezTo>
                  <a:cubicBezTo>
                    <a:pt x="7" y="18"/>
                    <a:pt x="9" y="18"/>
                    <a:pt x="10" y="17"/>
                  </a:cubicBezTo>
                  <a:cubicBezTo>
                    <a:pt x="11" y="16"/>
                    <a:pt x="11" y="14"/>
                    <a:pt x="11" y="13"/>
                  </a:cubicBezTo>
                  <a:cubicBezTo>
                    <a:pt x="10" y="11"/>
                    <a:pt x="8" y="10"/>
                    <a:pt x="8" y="10"/>
                  </a:cubicBezTo>
                  <a:cubicBezTo>
                    <a:pt x="8" y="10"/>
                    <a:pt x="7" y="10"/>
                    <a:pt x="7" y="10"/>
                  </a:cubicBezTo>
                  <a:close/>
                  <a:moveTo>
                    <a:pt x="7" y="5"/>
                  </a:moveTo>
                  <a:cubicBezTo>
                    <a:pt x="7" y="5"/>
                    <a:pt x="7" y="5"/>
                    <a:pt x="7" y="5"/>
                  </a:cubicBezTo>
                  <a:cubicBezTo>
                    <a:pt x="7" y="5"/>
                    <a:pt x="7" y="5"/>
                    <a:pt x="7" y="5"/>
                  </a:cubicBezTo>
                  <a:cubicBezTo>
                    <a:pt x="7" y="5"/>
                    <a:pt x="7" y="5"/>
                    <a:pt x="7" y="5"/>
                  </a:cubicBezTo>
                  <a:cubicBezTo>
                    <a:pt x="7" y="5"/>
                    <a:pt x="7" y="5"/>
                    <a:pt x="7" y="5"/>
                  </a:cubicBezTo>
                  <a:close/>
                </a:path>
              </a:pathLst>
            </a:custGeom>
            <a:solidFill>
              <a:srgbClr val="F58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0">
              <a:extLst>
                <a:ext uri="{FF2B5EF4-FFF2-40B4-BE49-F238E27FC236}">
                  <a16:creationId xmlns:a16="http://schemas.microsoft.com/office/drawing/2014/main" id="{23890D95-372D-426C-A513-DDCF78DE4F43}"/>
                </a:ext>
              </a:extLst>
            </p:cNvPr>
            <p:cNvSpPr>
              <a:spLocks noEditPoints="1"/>
            </p:cNvSpPr>
            <p:nvPr userDrawn="1"/>
          </p:nvSpPr>
          <p:spPr bwMode="auto">
            <a:xfrm>
              <a:off x="11107738" y="1909763"/>
              <a:ext cx="233363" cy="71438"/>
            </a:xfrm>
            <a:custGeom>
              <a:avLst/>
              <a:gdLst>
                <a:gd name="T0" fmla="*/ 57 w 62"/>
                <a:gd name="T1" fmla="*/ 19 h 19"/>
                <a:gd name="T2" fmla="*/ 56 w 62"/>
                <a:gd name="T3" fmla="*/ 19 h 19"/>
                <a:gd name="T4" fmla="*/ 44 w 62"/>
                <a:gd name="T5" fmla="*/ 10 h 19"/>
                <a:gd name="T6" fmla="*/ 37 w 62"/>
                <a:gd name="T7" fmla="*/ 9 h 19"/>
                <a:gd name="T8" fmla="*/ 36 w 62"/>
                <a:gd name="T9" fmla="*/ 10 h 19"/>
                <a:gd name="T10" fmla="*/ 35 w 62"/>
                <a:gd name="T11" fmla="*/ 15 h 19"/>
                <a:gd name="T12" fmla="*/ 34 w 62"/>
                <a:gd name="T13" fmla="*/ 16 h 19"/>
                <a:gd name="T14" fmla="*/ 33 w 62"/>
                <a:gd name="T15" fmla="*/ 16 h 19"/>
                <a:gd name="T16" fmla="*/ 31 w 62"/>
                <a:gd name="T17" fmla="*/ 14 h 19"/>
                <a:gd name="T18" fmla="*/ 31 w 62"/>
                <a:gd name="T19" fmla="*/ 15 h 19"/>
                <a:gd name="T20" fmla="*/ 29 w 62"/>
                <a:gd name="T21" fmla="*/ 15 h 19"/>
                <a:gd name="T22" fmla="*/ 28 w 62"/>
                <a:gd name="T23" fmla="*/ 15 h 19"/>
                <a:gd name="T24" fmla="*/ 27 w 62"/>
                <a:gd name="T25" fmla="*/ 14 h 19"/>
                <a:gd name="T26" fmla="*/ 27 w 62"/>
                <a:gd name="T27" fmla="*/ 13 h 19"/>
                <a:gd name="T28" fmla="*/ 26 w 62"/>
                <a:gd name="T29" fmla="*/ 9 h 19"/>
                <a:gd name="T30" fmla="*/ 7 w 62"/>
                <a:gd name="T31" fmla="*/ 19 h 19"/>
                <a:gd name="T32" fmla="*/ 5 w 62"/>
                <a:gd name="T33" fmla="*/ 19 h 19"/>
                <a:gd name="T34" fmla="*/ 2 w 62"/>
                <a:gd name="T35" fmla="*/ 17 h 19"/>
                <a:gd name="T36" fmla="*/ 1 w 62"/>
                <a:gd name="T37" fmla="*/ 17 h 19"/>
                <a:gd name="T38" fmla="*/ 0 w 62"/>
                <a:gd name="T39" fmla="*/ 15 h 19"/>
                <a:gd name="T40" fmla="*/ 2 w 62"/>
                <a:gd name="T41" fmla="*/ 12 h 19"/>
                <a:gd name="T42" fmla="*/ 3 w 62"/>
                <a:gd name="T43" fmla="*/ 11 h 19"/>
                <a:gd name="T44" fmla="*/ 31 w 62"/>
                <a:gd name="T45" fmla="*/ 0 h 19"/>
                <a:gd name="T46" fmla="*/ 59 w 62"/>
                <a:gd name="T47" fmla="*/ 11 h 19"/>
                <a:gd name="T48" fmla="*/ 60 w 62"/>
                <a:gd name="T49" fmla="*/ 12 h 19"/>
                <a:gd name="T50" fmla="*/ 62 w 62"/>
                <a:gd name="T51" fmla="*/ 15 h 19"/>
                <a:gd name="T52" fmla="*/ 61 w 62"/>
                <a:gd name="T53" fmla="*/ 17 h 19"/>
                <a:gd name="T54" fmla="*/ 58 w 62"/>
                <a:gd name="T55" fmla="*/ 19 h 19"/>
                <a:gd name="T56" fmla="*/ 57 w 62"/>
                <a:gd name="T57" fmla="*/ 19 h 19"/>
                <a:gd name="T58" fmla="*/ 36 w 62"/>
                <a:gd name="T59" fmla="*/ 5 h 19"/>
                <a:gd name="T60" fmla="*/ 36 w 62"/>
                <a:gd name="T61" fmla="*/ 5 h 19"/>
                <a:gd name="T62" fmla="*/ 45 w 62"/>
                <a:gd name="T63" fmla="*/ 7 h 19"/>
                <a:gd name="T64" fmla="*/ 57 w 62"/>
                <a:gd name="T65" fmla="*/ 16 h 19"/>
                <a:gd name="T66" fmla="*/ 59 w 62"/>
                <a:gd name="T67" fmla="*/ 15 h 19"/>
                <a:gd name="T68" fmla="*/ 57 w 62"/>
                <a:gd name="T69" fmla="*/ 13 h 19"/>
                <a:gd name="T70" fmla="*/ 57 w 62"/>
                <a:gd name="T71" fmla="*/ 13 h 19"/>
                <a:gd name="T72" fmla="*/ 31 w 62"/>
                <a:gd name="T73" fmla="*/ 3 h 19"/>
                <a:gd name="T74" fmla="*/ 5 w 62"/>
                <a:gd name="T75" fmla="*/ 13 h 19"/>
                <a:gd name="T76" fmla="*/ 5 w 62"/>
                <a:gd name="T77" fmla="*/ 14 h 19"/>
                <a:gd name="T78" fmla="*/ 4 w 62"/>
                <a:gd name="T79" fmla="*/ 15 h 19"/>
                <a:gd name="T80" fmla="*/ 4 w 62"/>
                <a:gd name="T81" fmla="*/ 15 h 19"/>
                <a:gd name="T82" fmla="*/ 5 w 62"/>
                <a:gd name="T83" fmla="*/ 16 h 19"/>
                <a:gd name="T84" fmla="*/ 27 w 62"/>
                <a:gd name="T85" fmla="*/ 5 h 19"/>
                <a:gd name="T86" fmla="*/ 28 w 62"/>
                <a:gd name="T87" fmla="*/ 7 h 19"/>
                <a:gd name="T88" fmla="*/ 29 w 62"/>
                <a:gd name="T89" fmla="*/ 12 h 19"/>
                <a:gd name="T90" fmla="*/ 31 w 62"/>
                <a:gd name="T91" fmla="*/ 11 h 19"/>
                <a:gd name="T92" fmla="*/ 32 w 62"/>
                <a:gd name="T93" fmla="*/ 11 h 19"/>
                <a:gd name="T94" fmla="*/ 33 w 62"/>
                <a:gd name="T95" fmla="*/ 12 h 19"/>
                <a:gd name="T96" fmla="*/ 33 w 62"/>
                <a:gd name="T97" fmla="*/ 10 h 19"/>
                <a:gd name="T98" fmla="*/ 34 w 62"/>
                <a:gd name="T99" fmla="*/ 7 h 19"/>
                <a:gd name="T100" fmla="*/ 35 w 62"/>
                <a:gd name="T101" fmla="*/ 6 h 19"/>
                <a:gd name="T102" fmla="*/ 36 w 62"/>
                <a:gd name="T103"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2" h="19">
                  <a:moveTo>
                    <a:pt x="57" y="19"/>
                  </a:moveTo>
                  <a:cubicBezTo>
                    <a:pt x="56" y="19"/>
                    <a:pt x="56" y="19"/>
                    <a:pt x="56" y="19"/>
                  </a:cubicBezTo>
                  <a:cubicBezTo>
                    <a:pt x="53" y="15"/>
                    <a:pt x="49" y="12"/>
                    <a:pt x="44" y="10"/>
                  </a:cubicBezTo>
                  <a:cubicBezTo>
                    <a:pt x="42" y="9"/>
                    <a:pt x="40" y="9"/>
                    <a:pt x="37" y="9"/>
                  </a:cubicBezTo>
                  <a:cubicBezTo>
                    <a:pt x="37" y="9"/>
                    <a:pt x="36" y="10"/>
                    <a:pt x="36" y="10"/>
                  </a:cubicBezTo>
                  <a:cubicBezTo>
                    <a:pt x="36" y="12"/>
                    <a:pt x="36" y="13"/>
                    <a:pt x="35" y="15"/>
                  </a:cubicBezTo>
                  <a:cubicBezTo>
                    <a:pt x="35" y="15"/>
                    <a:pt x="35" y="16"/>
                    <a:pt x="34" y="16"/>
                  </a:cubicBezTo>
                  <a:cubicBezTo>
                    <a:pt x="34" y="16"/>
                    <a:pt x="33" y="16"/>
                    <a:pt x="33" y="16"/>
                  </a:cubicBezTo>
                  <a:cubicBezTo>
                    <a:pt x="31" y="14"/>
                    <a:pt x="31" y="14"/>
                    <a:pt x="31" y="14"/>
                  </a:cubicBezTo>
                  <a:cubicBezTo>
                    <a:pt x="31" y="14"/>
                    <a:pt x="31" y="14"/>
                    <a:pt x="31" y="15"/>
                  </a:cubicBezTo>
                  <a:cubicBezTo>
                    <a:pt x="30" y="15"/>
                    <a:pt x="30" y="15"/>
                    <a:pt x="29" y="15"/>
                  </a:cubicBezTo>
                  <a:cubicBezTo>
                    <a:pt x="28" y="16"/>
                    <a:pt x="28" y="16"/>
                    <a:pt x="28" y="15"/>
                  </a:cubicBezTo>
                  <a:cubicBezTo>
                    <a:pt x="27" y="15"/>
                    <a:pt x="27" y="15"/>
                    <a:pt x="27" y="14"/>
                  </a:cubicBezTo>
                  <a:cubicBezTo>
                    <a:pt x="27" y="13"/>
                    <a:pt x="27" y="13"/>
                    <a:pt x="27" y="13"/>
                  </a:cubicBezTo>
                  <a:cubicBezTo>
                    <a:pt x="26" y="11"/>
                    <a:pt x="26" y="10"/>
                    <a:pt x="26" y="9"/>
                  </a:cubicBezTo>
                  <a:cubicBezTo>
                    <a:pt x="17" y="10"/>
                    <a:pt x="11" y="13"/>
                    <a:pt x="7" y="19"/>
                  </a:cubicBezTo>
                  <a:cubicBezTo>
                    <a:pt x="6" y="19"/>
                    <a:pt x="6" y="19"/>
                    <a:pt x="5" y="19"/>
                  </a:cubicBezTo>
                  <a:cubicBezTo>
                    <a:pt x="4" y="19"/>
                    <a:pt x="3" y="18"/>
                    <a:pt x="2" y="17"/>
                  </a:cubicBezTo>
                  <a:cubicBezTo>
                    <a:pt x="2" y="17"/>
                    <a:pt x="1" y="17"/>
                    <a:pt x="1" y="17"/>
                  </a:cubicBezTo>
                  <a:cubicBezTo>
                    <a:pt x="0" y="16"/>
                    <a:pt x="0" y="16"/>
                    <a:pt x="0" y="15"/>
                  </a:cubicBezTo>
                  <a:cubicBezTo>
                    <a:pt x="1" y="14"/>
                    <a:pt x="2" y="13"/>
                    <a:pt x="2" y="12"/>
                  </a:cubicBezTo>
                  <a:cubicBezTo>
                    <a:pt x="3" y="11"/>
                    <a:pt x="3" y="11"/>
                    <a:pt x="3" y="11"/>
                  </a:cubicBezTo>
                  <a:cubicBezTo>
                    <a:pt x="10" y="4"/>
                    <a:pt x="19" y="1"/>
                    <a:pt x="31" y="0"/>
                  </a:cubicBezTo>
                  <a:cubicBezTo>
                    <a:pt x="40" y="1"/>
                    <a:pt x="52" y="4"/>
                    <a:pt x="59" y="11"/>
                  </a:cubicBezTo>
                  <a:cubicBezTo>
                    <a:pt x="60" y="12"/>
                    <a:pt x="60" y="12"/>
                    <a:pt x="60" y="12"/>
                  </a:cubicBezTo>
                  <a:cubicBezTo>
                    <a:pt x="60" y="13"/>
                    <a:pt x="61" y="14"/>
                    <a:pt x="62" y="15"/>
                  </a:cubicBezTo>
                  <a:cubicBezTo>
                    <a:pt x="62" y="16"/>
                    <a:pt x="62" y="16"/>
                    <a:pt x="61" y="17"/>
                  </a:cubicBezTo>
                  <a:cubicBezTo>
                    <a:pt x="58" y="19"/>
                    <a:pt x="58" y="19"/>
                    <a:pt x="58" y="19"/>
                  </a:cubicBezTo>
                  <a:cubicBezTo>
                    <a:pt x="57" y="19"/>
                    <a:pt x="57" y="19"/>
                    <a:pt x="57" y="19"/>
                  </a:cubicBezTo>
                  <a:close/>
                  <a:moveTo>
                    <a:pt x="36" y="5"/>
                  </a:moveTo>
                  <a:cubicBezTo>
                    <a:pt x="36" y="5"/>
                    <a:pt x="36" y="5"/>
                    <a:pt x="36" y="5"/>
                  </a:cubicBezTo>
                  <a:cubicBezTo>
                    <a:pt x="39" y="6"/>
                    <a:pt x="42" y="6"/>
                    <a:pt x="45" y="7"/>
                  </a:cubicBezTo>
                  <a:cubicBezTo>
                    <a:pt x="50" y="9"/>
                    <a:pt x="54" y="12"/>
                    <a:pt x="57" y="16"/>
                  </a:cubicBezTo>
                  <a:cubicBezTo>
                    <a:pt x="59" y="15"/>
                    <a:pt x="59" y="15"/>
                    <a:pt x="59" y="15"/>
                  </a:cubicBezTo>
                  <a:cubicBezTo>
                    <a:pt x="58" y="15"/>
                    <a:pt x="58" y="14"/>
                    <a:pt x="57" y="13"/>
                  </a:cubicBezTo>
                  <a:cubicBezTo>
                    <a:pt x="57" y="13"/>
                    <a:pt x="57" y="13"/>
                    <a:pt x="57" y="13"/>
                  </a:cubicBezTo>
                  <a:cubicBezTo>
                    <a:pt x="51" y="6"/>
                    <a:pt x="39" y="4"/>
                    <a:pt x="31" y="3"/>
                  </a:cubicBezTo>
                  <a:cubicBezTo>
                    <a:pt x="20" y="4"/>
                    <a:pt x="11" y="7"/>
                    <a:pt x="5" y="13"/>
                  </a:cubicBezTo>
                  <a:cubicBezTo>
                    <a:pt x="5" y="14"/>
                    <a:pt x="5" y="14"/>
                    <a:pt x="5" y="14"/>
                  </a:cubicBezTo>
                  <a:cubicBezTo>
                    <a:pt x="4" y="14"/>
                    <a:pt x="4" y="15"/>
                    <a:pt x="4" y="15"/>
                  </a:cubicBezTo>
                  <a:cubicBezTo>
                    <a:pt x="4" y="15"/>
                    <a:pt x="4" y="15"/>
                    <a:pt x="4" y="15"/>
                  </a:cubicBezTo>
                  <a:cubicBezTo>
                    <a:pt x="4" y="15"/>
                    <a:pt x="5" y="16"/>
                    <a:pt x="5" y="16"/>
                  </a:cubicBezTo>
                  <a:cubicBezTo>
                    <a:pt x="10" y="10"/>
                    <a:pt x="17" y="7"/>
                    <a:pt x="27" y="5"/>
                  </a:cubicBezTo>
                  <a:cubicBezTo>
                    <a:pt x="28" y="5"/>
                    <a:pt x="28" y="6"/>
                    <a:pt x="28" y="7"/>
                  </a:cubicBezTo>
                  <a:cubicBezTo>
                    <a:pt x="29" y="8"/>
                    <a:pt x="29" y="10"/>
                    <a:pt x="29" y="12"/>
                  </a:cubicBezTo>
                  <a:cubicBezTo>
                    <a:pt x="30" y="11"/>
                    <a:pt x="30" y="11"/>
                    <a:pt x="31" y="11"/>
                  </a:cubicBezTo>
                  <a:cubicBezTo>
                    <a:pt x="32" y="11"/>
                    <a:pt x="32" y="11"/>
                    <a:pt x="32" y="11"/>
                  </a:cubicBezTo>
                  <a:cubicBezTo>
                    <a:pt x="33" y="12"/>
                    <a:pt x="33" y="12"/>
                    <a:pt x="33" y="12"/>
                  </a:cubicBezTo>
                  <a:cubicBezTo>
                    <a:pt x="33" y="11"/>
                    <a:pt x="33" y="11"/>
                    <a:pt x="33" y="10"/>
                  </a:cubicBezTo>
                  <a:cubicBezTo>
                    <a:pt x="34" y="9"/>
                    <a:pt x="34" y="8"/>
                    <a:pt x="34" y="7"/>
                  </a:cubicBezTo>
                  <a:cubicBezTo>
                    <a:pt x="34" y="6"/>
                    <a:pt x="34" y="6"/>
                    <a:pt x="35" y="6"/>
                  </a:cubicBezTo>
                  <a:cubicBezTo>
                    <a:pt x="35" y="6"/>
                    <a:pt x="35" y="5"/>
                    <a:pt x="36" y="5"/>
                  </a:cubicBezTo>
                  <a:close/>
                </a:path>
              </a:pathLst>
            </a:custGeom>
            <a:solidFill>
              <a:srgbClr val="F58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1">
              <a:extLst>
                <a:ext uri="{FF2B5EF4-FFF2-40B4-BE49-F238E27FC236}">
                  <a16:creationId xmlns:a16="http://schemas.microsoft.com/office/drawing/2014/main" id="{F988EB0F-DC34-41C3-A69C-0284100B064D}"/>
                </a:ext>
              </a:extLst>
            </p:cNvPr>
            <p:cNvSpPr>
              <a:spLocks noEditPoints="1"/>
            </p:cNvSpPr>
            <p:nvPr userDrawn="1"/>
          </p:nvSpPr>
          <p:spPr bwMode="auto">
            <a:xfrm>
              <a:off x="11099801" y="1966913"/>
              <a:ext cx="252413" cy="115888"/>
            </a:xfrm>
            <a:custGeom>
              <a:avLst/>
              <a:gdLst>
                <a:gd name="T0" fmla="*/ 9 w 67"/>
                <a:gd name="T1" fmla="*/ 31 h 31"/>
                <a:gd name="T2" fmla="*/ 1 w 67"/>
                <a:gd name="T3" fmla="*/ 2 h 31"/>
                <a:gd name="T4" fmla="*/ 8 w 67"/>
                <a:gd name="T5" fmla="*/ 6 h 31"/>
                <a:gd name="T6" fmla="*/ 13 w 67"/>
                <a:gd name="T7" fmla="*/ 7 h 31"/>
                <a:gd name="T8" fmla="*/ 16 w 67"/>
                <a:gd name="T9" fmla="*/ 6 h 31"/>
                <a:gd name="T10" fmla="*/ 17 w 67"/>
                <a:gd name="T11" fmla="*/ 0 h 31"/>
                <a:gd name="T12" fmla="*/ 21 w 67"/>
                <a:gd name="T13" fmla="*/ 1 h 31"/>
                <a:gd name="T14" fmla="*/ 28 w 67"/>
                <a:gd name="T15" fmla="*/ 6 h 31"/>
                <a:gd name="T16" fmla="*/ 31 w 67"/>
                <a:gd name="T17" fmla="*/ 1 h 31"/>
                <a:gd name="T18" fmla="*/ 34 w 67"/>
                <a:gd name="T19" fmla="*/ 0 h 31"/>
                <a:gd name="T20" fmla="*/ 38 w 67"/>
                <a:gd name="T21" fmla="*/ 6 h 31"/>
                <a:gd name="T22" fmla="*/ 45 w 67"/>
                <a:gd name="T23" fmla="*/ 6 h 31"/>
                <a:gd name="T24" fmla="*/ 50 w 67"/>
                <a:gd name="T25" fmla="*/ 0 h 31"/>
                <a:gd name="T26" fmla="*/ 51 w 67"/>
                <a:gd name="T27" fmla="*/ 7 h 31"/>
                <a:gd name="T28" fmla="*/ 58 w 67"/>
                <a:gd name="T29" fmla="*/ 7 h 31"/>
                <a:gd name="T30" fmla="*/ 62 w 67"/>
                <a:gd name="T31" fmla="*/ 4 h 31"/>
                <a:gd name="T32" fmla="*/ 66 w 67"/>
                <a:gd name="T33" fmla="*/ 2 h 31"/>
                <a:gd name="T34" fmla="*/ 57 w 67"/>
                <a:gd name="T35" fmla="*/ 31 h 31"/>
                <a:gd name="T36" fmla="*/ 63 w 67"/>
                <a:gd name="T37" fmla="*/ 6 h 31"/>
                <a:gd name="T38" fmla="*/ 60 w 67"/>
                <a:gd name="T39" fmla="*/ 11 h 31"/>
                <a:gd name="T40" fmla="*/ 57 w 67"/>
                <a:gd name="T41" fmla="*/ 10 h 31"/>
                <a:gd name="T42" fmla="*/ 52 w 67"/>
                <a:gd name="T43" fmla="*/ 12 h 31"/>
                <a:gd name="T44" fmla="*/ 57 w 67"/>
                <a:gd name="T45" fmla="*/ 12 h 31"/>
                <a:gd name="T46" fmla="*/ 59 w 67"/>
                <a:gd name="T47" fmla="*/ 14 h 31"/>
                <a:gd name="T48" fmla="*/ 48 w 67"/>
                <a:gd name="T49" fmla="*/ 18 h 31"/>
                <a:gd name="T50" fmla="*/ 48 w 67"/>
                <a:gd name="T51" fmla="*/ 10 h 31"/>
                <a:gd name="T52" fmla="*/ 48 w 67"/>
                <a:gd name="T53" fmla="*/ 7 h 31"/>
                <a:gd name="T54" fmla="*/ 46 w 67"/>
                <a:gd name="T55" fmla="*/ 8 h 31"/>
                <a:gd name="T56" fmla="*/ 46 w 67"/>
                <a:gd name="T57" fmla="*/ 10 h 31"/>
                <a:gd name="T58" fmla="*/ 35 w 67"/>
                <a:gd name="T59" fmla="*/ 20 h 31"/>
                <a:gd name="T60" fmla="*/ 38 w 67"/>
                <a:gd name="T61" fmla="*/ 12 h 31"/>
                <a:gd name="T62" fmla="*/ 40 w 67"/>
                <a:gd name="T63" fmla="*/ 15 h 31"/>
                <a:gd name="T64" fmla="*/ 38 w 67"/>
                <a:gd name="T65" fmla="*/ 9 h 31"/>
                <a:gd name="T66" fmla="*/ 34 w 67"/>
                <a:gd name="T67" fmla="*/ 10 h 31"/>
                <a:gd name="T68" fmla="*/ 33 w 67"/>
                <a:gd name="T69" fmla="*/ 3 h 31"/>
                <a:gd name="T70" fmla="*/ 32 w 67"/>
                <a:gd name="T71" fmla="*/ 7 h 31"/>
                <a:gd name="T72" fmla="*/ 30 w 67"/>
                <a:gd name="T73" fmla="*/ 11 h 31"/>
                <a:gd name="T74" fmla="*/ 26 w 67"/>
                <a:gd name="T75" fmla="*/ 10 h 31"/>
                <a:gd name="T76" fmla="*/ 28 w 67"/>
                <a:gd name="T77" fmla="*/ 12 h 31"/>
                <a:gd name="T78" fmla="*/ 26 w 67"/>
                <a:gd name="T79" fmla="*/ 21 h 31"/>
                <a:gd name="T80" fmla="*/ 22 w 67"/>
                <a:gd name="T81" fmla="*/ 9 h 31"/>
                <a:gd name="T82" fmla="*/ 19 w 67"/>
                <a:gd name="T83" fmla="*/ 5 h 31"/>
                <a:gd name="T84" fmla="*/ 17 w 67"/>
                <a:gd name="T85" fmla="*/ 9 h 31"/>
                <a:gd name="T86" fmla="*/ 20 w 67"/>
                <a:gd name="T87" fmla="*/ 11 h 31"/>
                <a:gd name="T88" fmla="*/ 8 w 67"/>
                <a:gd name="T89" fmla="*/ 18 h 31"/>
                <a:gd name="T90" fmla="*/ 14 w 67"/>
                <a:gd name="T91" fmla="*/ 15 h 31"/>
                <a:gd name="T92" fmla="*/ 10 w 67"/>
                <a:gd name="T93" fmla="*/ 10 h 31"/>
                <a:gd name="T94" fmla="*/ 7 w 67"/>
                <a:gd name="T95" fmla="*/ 12 h 31"/>
                <a:gd name="T96" fmla="*/ 6 w 67"/>
                <a:gd name="T97" fmla="*/ 8 h 31"/>
                <a:gd name="T98" fmla="*/ 10 w 67"/>
                <a:gd name="T99" fmla="*/ 15 h 31"/>
                <a:gd name="T100" fmla="*/ 11 w 67"/>
                <a:gd name="T101" fmla="*/ 17 h 31"/>
                <a:gd name="T102" fmla="*/ 56 w 67"/>
                <a:gd name="T103" fmla="*/ 15 h 31"/>
                <a:gd name="T104" fmla="*/ 55 w 67"/>
                <a:gd name="T105" fmla="*/ 18 h 31"/>
                <a:gd name="T106" fmla="*/ 56 w 67"/>
                <a:gd name="T107" fmla="*/ 15 h 31"/>
                <a:gd name="T108" fmla="*/ 29 w 67"/>
                <a:gd name="T109" fmla="*/ 17 h 31"/>
                <a:gd name="T110" fmla="*/ 29 w 67"/>
                <a:gd name="T111" fmla="*/ 15 h 31"/>
                <a:gd name="T112" fmla="*/ 37 w 67"/>
                <a:gd name="T113" fmla="*/ 15 h 31"/>
                <a:gd name="T114" fmla="*/ 37 w 67"/>
                <a:gd name="T115" fmla="*/ 16 h 31"/>
                <a:gd name="T116" fmla="*/ 11 w 67"/>
                <a:gd name="T117"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 h="31">
                  <a:moveTo>
                    <a:pt x="57" y="31"/>
                  </a:moveTo>
                  <a:cubicBezTo>
                    <a:pt x="57" y="31"/>
                    <a:pt x="57" y="31"/>
                    <a:pt x="57" y="31"/>
                  </a:cubicBezTo>
                  <a:cubicBezTo>
                    <a:pt x="9" y="31"/>
                    <a:pt x="9" y="31"/>
                    <a:pt x="9" y="31"/>
                  </a:cubicBezTo>
                  <a:cubicBezTo>
                    <a:pt x="8" y="31"/>
                    <a:pt x="8" y="31"/>
                    <a:pt x="8" y="30"/>
                  </a:cubicBezTo>
                  <a:cubicBezTo>
                    <a:pt x="0" y="4"/>
                    <a:pt x="0" y="4"/>
                    <a:pt x="0" y="4"/>
                  </a:cubicBezTo>
                  <a:cubicBezTo>
                    <a:pt x="0" y="3"/>
                    <a:pt x="0" y="2"/>
                    <a:pt x="1" y="2"/>
                  </a:cubicBezTo>
                  <a:cubicBezTo>
                    <a:pt x="1" y="2"/>
                    <a:pt x="1" y="2"/>
                    <a:pt x="1" y="2"/>
                  </a:cubicBezTo>
                  <a:cubicBezTo>
                    <a:pt x="1" y="2"/>
                    <a:pt x="2" y="2"/>
                    <a:pt x="2" y="2"/>
                  </a:cubicBezTo>
                  <a:cubicBezTo>
                    <a:pt x="8" y="6"/>
                    <a:pt x="8" y="6"/>
                    <a:pt x="8" y="6"/>
                  </a:cubicBezTo>
                  <a:cubicBezTo>
                    <a:pt x="8" y="6"/>
                    <a:pt x="8" y="6"/>
                    <a:pt x="8" y="6"/>
                  </a:cubicBezTo>
                  <a:cubicBezTo>
                    <a:pt x="9" y="7"/>
                    <a:pt x="9" y="7"/>
                    <a:pt x="9" y="7"/>
                  </a:cubicBezTo>
                  <a:cubicBezTo>
                    <a:pt x="10" y="6"/>
                    <a:pt x="12" y="6"/>
                    <a:pt x="13" y="7"/>
                  </a:cubicBezTo>
                  <a:cubicBezTo>
                    <a:pt x="14" y="7"/>
                    <a:pt x="14" y="7"/>
                    <a:pt x="15" y="7"/>
                  </a:cubicBezTo>
                  <a:cubicBezTo>
                    <a:pt x="15" y="7"/>
                    <a:pt x="15" y="7"/>
                    <a:pt x="15" y="7"/>
                  </a:cubicBezTo>
                  <a:cubicBezTo>
                    <a:pt x="15" y="7"/>
                    <a:pt x="16" y="6"/>
                    <a:pt x="16" y="6"/>
                  </a:cubicBezTo>
                  <a:cubicBezTo>
                    <a:pt x="16" y="5"/>
                    <a:pt x="15" y="4"/>
                    <a:pt x="15" y="2"/>
                  </a:cubicBezTo>
                  <a:cubicBezTo>
                    <a:pt x="15" y="2"/>
                    <a:pt x="15" y="1"/>
                    <a:pt x="16" y="1"/>
                  </a:cubicBezTo>
                  <a:cubicBezTo>
                    <a:pt x="16" y="1"/>
                    <a:pt x="16" y="0"/>
                    <a:pt x="17" y="0"/>
                  </a:cubicBezTo>
                  <a:cubicBezTo>
                    <a:pt x="19" y="0"/>
                    <a:pt x="19" y="0"/>
                    <a:pt x="19" y="0"/>
                  </a:cubicBezTo>
                  <a:cubicBezTo>
                    <a:pt x="19" y="0"/>
                    <a:pt x="19" y="0"/>
                    <a:pt x="19" y="0"/>
                  </a:cubicBezTo>
                  <a:cubicBezTo>
                    <a:pt x="20" y="0"/>
                    <a:pt x="21" y="1"/>
                    <a:pt x="21" y="1"/>
                  </a:cubicBezTo>
                  <a:cubicBezTo>
                    <a:pt x="22" y="6"/>
                    <a:pt x="22" y="6"/>
                    <a:pt x="22" y="6"/>
                  </a:cubicBezTo>
                  <a:cubicBezTo>
                    <a:pt x="23" y="6"/>
                    <a:pt x="24" y="7"/>
                    <a:pt x="24" y="8"/>
                  </a:cubicBezTo>
                  <a:cubicBezTo>
                    <a:pt x="26" y="6"/>
                    <a:pt x="28" y="6"/>
                    <a:pt x="28" y="6"/>
                  </a:cubicBezTo>
                  <a:cubicBezTo>
                    <a:pt x="29" y="6"/>
                    <a:pt x="29" y="6"/>
                    <a:pt x="29" y="6"/>
                  </a:cubicBezTo>
                  <a:cubicBezTo>
                    <a:pt x="29" y="6"/>
                    <a:pt x="29" y="6"/>
                    <a:pt x="29" y="6"/>
                  </a:cubicBezTo>
                  <a:cubicBezTo>
                    <a:pt x="29" y="4"/>
                    <a:pt x="30" y="2"/>
                    <a:pt x="31" y="1"/>
                  </a:cubicBezTo>
                  <a:cubicBezTo>
                    <a:pt x="31" y="1"/>
                    <a:pt x="32" y="0"/>
                    <a:pt x="32" y="0"/>
                  </a:cubicBezTo>
                  <a:cubicBezTo>
                    <a:pt x="32" y="0"/>
                    <a:pt x="33" y="0"/>
                    <a:pt x="33" y="0"/>
                  </a:cubicBezTo>
                  <a:cubicBezTo>
                    <a:pt x="34" y="0"/>
                    <a:pt x="34" y="0"/>
                    <a:pt x="34" y="0"/>
                  </a:cubicBezTo>
                  <a:cubicBezTo>
                    <a:pt x="34" y="0"/>
                    <a:pt x="34" y="0"/>
                    <a:pt x="35" y="0"/>
                  </a:cubicBezTo>
                  <a:cubicBezTo>
                    <a:pt x="35" y="1"/>
                    <a:pt x="35" y="1"/>
                    <a:pt x="35" y="1"/>
                  </a:cubicBezTo>
                  <a:cubicBezTo>
                    <a:pt x="36" y="2"/>
                    <a:pt x="38" y="4"/>
                    <a:pt x="38" y="6"/>
                  </a:cubicBezTo>
                  <a:cubicBezTo>
                    <a:pt x="39" y="6"/>
                    <a:pt x="41" y="6"/>
                    <a:pt x="42" y="7"/>
                  </a:cubicBezTo>
                  <a:cubicBezTo>
                    <a:pt x="42" y="7"/>
                    <a:pt x="43" y="7"/>
                    <a:pt x="43" y="7"/>
                  </a:cubicBezTo>
                  <a:cubicBezTo>
                    <a:pt x="43" y="6"/>
                    <a:pt x="44" y="6"/>
                    <a:pt x="45" y="6"/>
                  </a:cubicBezTo>
                  <a:cubicBezTo>
                    <a:pt x="45" y="2"/>
                    <a:pt x="45" y="2"/>
                    <a:pt x="45" y="2"/>
                  </a:cubicBezTo>
                  <a:cubicBezTo>
                    <a:pt x="46" y="1"/>
                    <a:pt x="46" y="0"/>
                    <a:pt x="47" y="0"/>
                  </a:cubicBezTo>
                  <a:cubicBezTo>
                    <a:pt x="50" y="0"/>
                    <a:pt x="50" y="0"/>
                    <a:pt x="50" y="0"/>
                  </a:cubicBezTo>
                  <a:cubicBezTo>
                    <a:pt x="50" y="0"/>
                    <a:pt x="51" y="1"/>
                    <a:pt x="51" y="1"/>
                  </a:cubicBezTo>
                  <a:cubicBezTo>
                    <a:pt x="51" y="1"/>
                    <a:pt x="51" y="2"/>
                    <a:pt x="51" y="2"/>
                  </a:cubicBezTo>
                  <a:cubicBezTo>
                    <a:pt x="51" y="7"/>
                    <a:pt x="51" y="7"/>
                    <a:pt x="51" y="7"/>
                  </a:cubicBezTo>
                  <a:cubicBezTo>
                    <a:pt x="51" y="7"/>
                    <a:pt x="51" y="7"/>
                    <a:pt x="52" y="7"/>
                  </a:cubicBezTo>
                  <a:cubicBezTo>
                    <a:pt x="52" y="7"/>
                    <a:pt x="53" y="7"/>
                    <a:pt x="54" y="6"/>
                  </a:cubicBezTo>
                  <a:cubicBezTo>
                    <a:pt x="55" y="6"/>
                    <a:pt x="57" y="6"/>
                    <a:pt x="58" y="7"/>
                  </a:cubicBezTo>
                  <a:cubicBezTo>
                    <a:pt x="58" y="7"/>
                    <a:pt x="58" y="6"/>
                    <a:pt x="58" y="6"/>
                  </a:cubicBezTo>
                  <a:cubicBezTo>
                    <a:pt x="58" y="6"/>
                    <a:pt x="58" y="5"/>
                    <a:pt x="59" y="5"/>
                  </a:cubicBezTo>
                  <a:cubicBezTo>
                    <a:pt x="60" y="5"/>
                    <a:pt x="61" y="4"/>
                    <a:pt x="62" y="4"/>
                  </a:cubicBezTo>
                  <a:cubicBezTo>
                    <a:pt x="62" y="3"/>
                    <a:pt x="63" y="3"/>
                    <a:pt x="64" y="2"/>
                  </a:cubicBezTo>
                  <a:cubicBezTo>
                    <a:pt x="65" y="2"/>
                    <a:pt x="65" y="2"/>
                    <a:pt x="65" y="2"/>
                  </a:cubicBezTo>
                  <a:cubicBezTo>
                    <a:pt x="66" y="2"/>
                    <a:pt x="66" y="2"/>
                    <a:pt x="66" y="2"/>
                  </a:cubicBezTo>
                  <a:cubicBezTo>
                    <a:pt x="67" y="3"/>
                    <a:pt x="67" y="3"/>
                    <a:pt x="67" y="4"/>
                  </a:cubicBezTo>
                  <a:cubicBezTo>
                    <a:pt x="59" y="30"/>
                    <a:pt x="59" y="30"/>
                    <a:pt x="59" y="30"/>
                  </a:cubicBezTo>
                  <a:cubicBezTo>
                    <a:pt x="58" y="31"/>
                    <a:pt x="58" y="31"/>
                    <a:pt x="57" y="31"/>
                  </a:cubicBezTo>
                  <a:close/>
                  <a:moveTo>
                    <a:pt x="10" y="28"/>
                  </a:moveTo>
                  <a:cubicBezTo>
                    <a:pt x="56" y="28"/>
                    <a:pt x="56" y="28"/>
                    <a:pt x="56" y="28"/>
                  </a:cubicBezTo>
                  <a:cubicBezTo>
                    <a:pt x="63" y="6"/>
                    <a:pt x="63" y="6"/>
                    <a:pt x="63" y="6"/>
                  </a:cubicBezTo>
                  <a:cubicBezTo>
                    <a:pt x="62" y="7"/>
                    <a:pt x="61" y="7"/>
                    <a:pt x="61" y="7"/>
                  </a:cubicBezTo>
                  <a:cubicBezTo>
                    <a:pt x="61" y="8"/>
                    <a:pt x="61" y="8"/>
                    <a:pt x="61" y="8"/>
                  </a:cubicBezTo>
                  <a:cubicBezTo>
                    <a:pt x="60" y="9"/>
                    <a:pt x="60" y="10"/>
                    <a:pt x="60" y="11"/>
                  </a:cubicBezTo>
                  <a:cubicBezTo>
                    <a:pt x="60" y="11"/>
                    <a:pt x="59" y="11"/>
                    <a:pt x="59" y="11"/>
                  </a:cubicBezTo>
                  <a:cubicBezTo>
                    <a:pt x="58" y="12"/>
                    <a:pt x="58" y="11"/>
                    <a:pt x="57" y="11"/>
                  </a:cubicBezTo>
                  <a:cubicBezTo>
                    <a:pt x="57" y="11"/>
                    <a:pt x="57" y="10"/>
                    <a:pt x="57" y="10"/>
                  </a:cubicBezTo>
                  <a:cubicBezTo>
                    <a:pt x="56" y="9"/>
                    <a:pt x="56" y="9"/>
                    <a:pt x="56" y="9"/>
                  </a:cubicBezTo>
                  <a:cubicBezTo>
                    <a:pt x="56" y="9"/>
                    <a:pt x="55" y="9"/>
                    <a:pt x="54" y="9"/>
                  </a:cubicBezTo>
                  <a:cubicBezTo>
                    <a:pt x="54" y="10"/>
                    <a:pt x="53" y="10"/>
                    <a:pt x="52" y="12"/>
                  </a:cubicBezTo>
                  <a:cubicBezTo>
                    <a:pt x="52" y="13"/>
                    <a:pt x="52" y="14"/>
                    <a:pt x="53" y="15"/>
                  </a:cubicBezTo>
                  <a:cubicBezTo>
                    <a:pt x="53" y="14"/>
                    <a:pt x="53" y="14"/>
                    <a:pt x="54" y="13"/>
                  </a:cubicBezTo>
                  <a:cubicBezTo>
                    <a:pt x="55" y="12"/>
                    <a:pt x="56" y="12"/>
                    <a:pt x="57" y="12"/>
                  </a:cubicBezTo>
                  <a:cubicBezTo>
                    <a:pt x="58" y="12"/>
                    <a:pt x="58" y="12"/>
                    <a:pt x="58" y="12"/>
                  </a:cubicBezTo>
                  <a:cubicBezTo>
                    <a:pt x="58" y="13"/>
                    <a:pt x="58" y="13"/>
                    <a:pt x="59" y="13"/>
                  </a:cubicBezTo>
                  <a:cubicBezTo>
                    <a:pt x="59" y="13"/>
                    <a:pt x="59" y="14"/>
                    <a:pt x="59" y="14"/>
                  </a:cubicBezTo>
                  <a:cubicBezTo>
                    <a:pt x="60" y="16"/>
                    <a:pt x="59" y="17"/>
                    <a:pt x="58" y="18"/>
                  </a:cubicBezTo>
                  <a:cubicBezTo>
                    <a:pt x="57" y="20"/>
                    <a:pt x="55" y="22"/>
                    <a:pt x="53" y="21"/>
                  </a:cubicBezTo>
                  <a:cubicBezTo>
                    <a:pt x="51" y="21"/>
                    <a:pt x="49" y="20"/>
                    <a:pt x="48" y="18"/>
                  </a:cubicBezTo>
                  <a:cubicBezTo>
                    <a:pt x="46" y="16"/>
                    <a:pt x="46" y="13"/>
                    <a:pt x="47" y="11"/>
                  </a:cubicBezTo>
                  <a:cubicBezTo>
                    <a:pt x="48" y="10"/>
                    <a:pt x="48" y="10"/>
                    <a:pt x="48" y="10"/>
                  </a:cubicBezTo>
                  <a:cubicBezTo>
                    <a:pt x="48" y="10"/>
                    <a:pt x="48" y="10"/>
                    <a:pt x="48" y="10"/>
                  </a:cubicBezTo>
                  <a:cubicBezTo>
                    <a:pt x="48" y="10"/>
                    <a:pt x="49" y="10"/>
                    <a:pt x="49" y="9"/>
                  </a:cubicBezTo>
                  <a:cubicBezTo>
                    <a:pt x="49" y="9"/>
                    <a:pt x="49" y="9"/>
                    <a:pt x="48" y="9"/>
                  </a:cubicBezTo>
                  <a:cubicBezTo>
                    <a:pt x="48" y="8"/>
                    <a:pt x="48" y="8"/>
                    <a:pt x="48" y="7"/>
                  </a:cubicBezTo>
                  <a:cubicBezTo>
                    <a:pt x="48" y="3"/>
                    <a:pt x="48" y="3"/>
                    <a:pt x="48" y="3"/>
                  </a:cubicBezTo>
                  <a:cubicBezTo>
                    <a:pt x="47" y="7"/>
                    <a:pt x="47" y="7"/>
                    <a:pt x="47" y="7"/>
                  </a:cubicBezTo>
                  <a:cubicBezTo>
                    <a:pt x="47" y="7"/>
                    <a:pt x="47" y="8"/>
                    <a:pt x="46" y="8"/>
                  </a:cubicBezTo>
                  <a:cubicBezTo>
                    <a:pt x="46" y="8"/>
                    <a:pt x="45" y="9"/>
                    <a:pt x="45" y="9"/>
                  </a:cubicBezTo>
                  <a:cubicBezTo>
                    <a:pt x="45" y="9"/>
                    <a:pt x="45" y="9"/>
                    <a:pt x="45" y="9"/>
                  </a:cubicBezTo>
                  <a:cubicBezTo>
                    <a:pt x="45" y="9"/>
                    <a:pt x="45" y="10"/>
                    <a:pt x="46" y="10"/>
                  </a:cubicBezTo>
                  <a:cubicBezTo>
                    <a:pt x="46" y="10"/>
                    <a:pt x="46" y="11"/>
                    <a:pt x="46" y="11"/>
                  </a:cubicBezTo>
                  <a:cubicBezTo>
                    <a:pt x="46" y="16"/>
                    <a:pt x="44" y="19"/>
                    <a:pt x="41" y="21"/>
                  </a:cubicBezTo>
                  <a:cubicBezTo>
                    <a:pt x="39" y="22"/>
                    <a:pt x="37" y="21"/>
                    <a:pt x="35" y="20"/>
                  </a:cubicBezTo>
                  <a:cubicBezTo>
                    <a:pt x="34" y="17"/>
                    <a:pt x="34" y="16"/>
                    <a:pt x="34" y="14"/>
                  </a:cubicBezTo>
                  <a:cubicBezTo>
                    <a:pt x="34" y="14"/>
                    <a:pt x="35" y="12"/>
                    <a:pt x="38" y="12"/>
                  </a:cubicBezTo>
                  <a:cubicBezTo>
                    <a:pt x="38" y="12"/>
                    <a:pt x="38" y="12"/>
                    <a:pt x="38" y="12"/>
                  </a:cubicBezTo>
                  <a:cubicBezTo>
                    <a:pt x="39" y="12"/>
                    <a:pt x="40" y="13"/>
                    <a:pt x="40" y="14"/>
                  </a:cubicBezTo>
                  <a:cubicBezTo>
                    <a:pt x="40" y="14"/>
                    <a:pt x="40" y="14"/>
                    <a:pt x="40" y="14"/>
                  </a:cubicBezTo>
                  <a:cubicBezTo>
                    <a:pt x="40" y="15"/>
                    <a:pt x="40" y="15"/>
                    <a:pt x="40" y="15"/>
                  </a:cubicBezTo>
                  <a:cubicBezTo>
                    <a:pt x="41" y="14"/>
                    <a:pt x="41" y="14"/>
                    <a:pt x="41" y="13"/>
                  </a:cubicBezTo>
                  <a:cubicBezTo>
                    <a:pt x="41" y="12"/>
                    <a:pt x="41" y="11"/>
                    <a:pt x="40" y="10"/>
                  </a:cubicBezTo>
                  <a:cubicBezTo>
                    <a:pt x="40" y="9"/>
                    <a:pt x="39" y="9"/>
                    <a:pt x="38" y="9"/>
                  </a:cubicBezTo>
                  <a:cubicBezTo>
                    <a:pt x="38" y="9"/>
                    <a:pt x="37" y="10"/>
                    <a:pt x="37" y="10"/>
                  </a:cubicBezTo>
                  <a:cubicBezTo>
                    <a:pt x="37" y="10"/>
                    <a:pt x="36" y="11"/>
                    <a:pt x="35" y="11"/>
                  </a:cubicBezTo>
                  <a:cubicBezTo>
                    <a:pt x="34" y="11"/>
                    <a:pt x="34" y="11"/>
                    <a:pt x="34" y="10"/>
                  </a:cubicBezTo>
                  <a:cubicBezTo>
                    <a:pt x="33" y="9"/>
                    <a:pt x="34" y="8"/>
                    <a:pt x="34" y="7"/>
                  </a:cubicBezTo>
                  <a:cubicBezTo>
                    <a:pt x="34" y="6"/>
                    <a:pt x="34" y="6"/>
                    <a:pt x="35" y="6"/>
                  </a:cubicBezTo>
                  <a:cubicBezTo>
                    <a:pt x="35" y="5"/>
                    <a:pt x="34" y="4"/>
                    <a:pt x="33" y="3"/>
                  </a:cubicBezTo>
                  <a:cubicBezTo>
                    <a:pt x="33" y="3"/>
                    <a:pt x="33" y="3"/>
                    <a:pt x="33" y="3"/>
                  </a:cubicBezTo>
                  <a:cubicBezTo>
                    <a:pt x="32" y="4"/>
                    <a:pt x="32" y="5"/>
                    <a:pt x="32" y="5"/>
                  </a:cubicBezTo>
                  <a:cubicBezTo>
                    <a:pt x="32" y="6"/>
                    <a:pt x="32" y="6"/>
                    <a:pt x="32" y="7"/>
                  </a:cubicBezTo>
                  <a:cubicBezTo>
                    <a:pt x="33" y="8"/>
                    <a:pt x="33" y="9"/>
                    <a:pt x="33" y="10"/>
                  </a:cubicBezTo>
                  <a:cubicBezTo>
                    <a:pt x="33" y="10"/>
                    <a:pt x="32" y="11"/>
                    <a:pt x="32" y="11"/>
                  </a:cubicBezTo>
                  <a:cubicBezTo>
                    <a:pt x="31" y="11"/>
                    <a:pt x="31" y="11"/>
                    <a:pt x="30" y="11"/>
                  </a:cubicBezTo>
                  <a:cubicBezTo>
                    <a:pt x="30" y="10"/>
                    <a:pt x="30" y="10"/>
                    <a:pt x="30" y="10"/>
                  </a:cubicBezTo>
                  <a:cubicBezTo>
                    <a:pt x="29" y="10"/>
                    <a:pt x="29" y="9"/>
                    <a:pt x="28" y="9"/>
                  </a:cubicBezTo>
                  <a:cubicBezTo>
                    <a:pt x="27" y="9"/>
                    <a:pt x="26" y="10"/>
                    <a:pt x="26" y="10"/>
                  </a:cubicBezTo>
                  <a:cubicBezTo>
                    <a:pt x="25" y="12"/>
                    <a:pt x="25" y="13"/>
                    <a:pt x="26" y="15"/>
                  </a:cubicBezTo>
                  <a:cubicBezTo>
                    <a:pt x="26" y="15"/>
                    <a:pt x="26" y="15"/>
                    <a:pt x="26" y="15"/>
                  </a:cubicBezTo>
                  <a:cubicBezTo>
                    <a:pt x="26" y="14"/>
                    <a:pt x="27" y="13"/>
                    <a:pt x="28" y="12"/>
                  </a:cubicBezTo>
                  <a:cubicBezTo>
                    <a:pt x="29" y="12"/>
                    <a:pt x="30" y="12"/>
                    <a:pt x="32" y="13"/>
                  </a:cubicBezTo>
                  <a:cubicBezTo>
                    <a:pt x="33" y="16"/>
                    <a:pt x="32" y="18"/>
                    <a:pt x="31" y="19"/>
                  </a:cubicBezTo>
                  <a:cubicBezTo>
                    <a:pt x="29" y="21"/>
                    <a:pt x="28" y="21"/>
                    <a:pt x="26" y="21"/>
                  </a:cubicBezTo>
                  <a:cubicBezTo>
                    <a:pt x="23" y="20"/>
                    <a:pt x="21" y="17"/>
                    <a:pt x="20" y="12"/>
                  </a:cubicBezTo>
                  <a:cubicBezTo>
                    <a:pt x="19" y="11"/>
                    <a:pt x="21" y="10"/>
                    <a:pt x="21" y="9"/>
                  </a:cubicBezTo>
                  <a:cubicBezTo>
                    <a:pt x="21" y="9"/>
                    <a:pt x="21" y="9"/>
                    <a:pt x="22" y="9"/>
                  </a:cubicBezTo>
                  <a:cubicBezTo>
                    <a:pt x="21" y="9"/>
                    <a:pt x="21" y="9"/>
                    <a:pt x="20" y="9"/>
                  </a:cubicBezTo>
                  <a:cubicBezTo>
                    <a:pt x="20" y="8"/>
                    <a:pt x="19" y="8"/>
                    <a:pt x="19" y="7"/>
                  </a:cubicBezTo>
                  <a:cubicBezTo>
                    <a:pt x="19" y="5"/>
                    <a:pt x="19" y="5"/>
                    <a:pt x="19" y="5"/>
                  </a:cubicBezTo>
                  <a:cubicBezTo>
                    <a:pt x="19" y="7"/>
                    <a:pt x="19" y="8"/>
                    <a:pt x="18" y="8"/>
                  </a:cubicBezTo>
                  <a:cubicBezTo>
                    <a:pt x="18" y="8"/>
                    <a:pt x="18" y="9"/>
                    <a:pt x="17" y="9"/>
                  </a:cubicBezTo>
                  <a:cubicBezTo>
                    <a:pt x="17" y="9"/>
                    <a:pt x="17" y="9"/>
                    <a:pt x="17" y="9"/>
                  </a:cubicBezTo>
                  <a:cubicBezTo>
                    <a:pt x="17" y="9"/>
                    <a:pt x="17" y="9"/>
                    <a:pt x="18" y="9"/>
                  </a:cubicBezTo>
                  <a:cubicBezTo>
                    <a:pt x="18" y="10"/>
                    <a:pt x="19" y="10"/>
                    <a:pt x="19" y="11"/>
                  </a:cubicBezTo>
                  <a:cubicBezTo>
                    <a:pt x="19" y="11"/>
                    <a:pt x="20" y="11"/>
                    <a:pt x="20" y="11"/>
                  </a:cubicBezTo>
                  <a:cubicBezTo>
                    <a:pt x="20" y="15"/>
                    <a:pt x="19" y="18"/>
                    <a:pt x="17" y="20"/>
                  </a:cubicBezTo>
                  <a:cubicBezTo>
                    <a:pt x="16" y="21"/>
                    <a:pt x="14" y="22"/>
                    <a:pt x="12" y="21"/>
                  </a:cubicBezTo>
                  <a:cubicBezTo>
                    <a:pt x="10" y="21"/>
                    <a:pt x="9" y="20"/>
                    <a:pt x="8" y="18"/>
                  </a:cubicBezTo>
                  <a:cubicBezTo>
                    <a:pt x="7" y="16"/>
                    <a:pt x="7" y="14"/>
                    <a:pt x="8" y="13"/>
                  </a:cubicBezTo>
                  <a:cubicBezTo>
                    <a:pt x="9" y="12"/>
                    <a:pt x="11" y="12"/>
                    <a:pt x="12" y="13"/>
                  </a:cubicBezTo>
                  <a:cubicBezTo>
                    <a:pt x="13" y="13"/>
                    <a:pt x="13" y="14"/>
                    <a:pt x="14" y="15"/>
                  </a:cubicBezTo>
                  <a:cubicBezTo>
                    <a:pt x="14" y="14"/>
                    <a:pt x="14" y="14"/>
                    <a:pt x="14" y="13"/>
                  </a:cubicBezTo>
                  <a:cubicBezTo>
                    <a:pt x="14" y="11"/>
                    <a:pt x="13" y="10"/>
                    <a:pt x="12" y="9"/>
                  </a:cubicBezTo>
                  <a:cubicBezTo>
                    <a:pt x="12" y="9"/>
                    <a:pt x="11" y="9"/>
                    <a:pt x="10" y="10"/>
                  </a:cubicBezTo>
                  <a:cubicBezTo>
                    <a:pt x="10" y="10"/>
                    <a:pt x="10" y="10"/>
                    <a:pt x="10" y="10"/>
                  </a:cubicBezTo>
                  <a:cubicBezTo>
                    <a:pt x="10" y="11"/>
                    <a:pt x="9" y="11"/>
                    <a:pt x="8" y="12"/>
                  </a:cubicBezTo>
                  <a:cubicBezTo>
                    <a:pt x="8" y="12"/>
                    <a:pt x="8" y="12"/>
                    <a:pt x="7" y="12"/>
                  </a:cubicBezTo>
                  <a:cubicBezTo>
                    <a:pt x="7" y="11"/>
                    <a:pt x="6" y="11"/>
                    <a:pt x="6" y="10"/>
                  </a:cubicBezTo>
                  <a:cubicBezTo>
                    <a:pt x="6" y="10"/>
                    <a:pt x="6" y="9"/>
                    <a:pt x="6" y="8"/>
                  </a:cubicBezTo>
                  <a:cubicBezTo>
                    <a:pt x="6" y="8"/>
                    <a:pt x="6" y="8"/>
                    <a:pt x="6" y="8"/>
                  </a:cubicBezTo>
                  <a:cubicBezTo>
                    <a:pt x="4" y="7"/>
                    <a:pt x="4" y="7"/>
                    <a:pt x="4" y="7"/>
                  </a:cubicBezTo>
                  <a:lnTo>
                    <a:pt x="10" y="28"/>
                  </a:lnTo>
                  <a:close/>
                  <a:moveTo>
                    <a:pt x="10" y="15"/>
                  </a:moveTo>
                  <a:cubicBezTo>
                    <a:pt x="10" y="16"/>
                    <a:pt x="10" y="16"/>
                    <a:pt x="10" y="17"/>
                  </a:cubicBezTo>
                  <a:cubicBezTo>
                    <a:pt x="11" y="17"/>
                    <a:pt x="11" y="17"/>
                    <a:pt x="11" y="18"/>
                  </a:cubicBezTo>
                  <a:cubicBezTo>
                    <a:pt x="11" y="18"/>
                    <a:pt x="11" y="17"/>
                    <a:pt x="11" y="17"/>
                  </a:cubicBezTo>
                  <a:cubicBezTo>
                    <a:pt x="11" y="16"/>
                    <a:pt x="11" y="15"/>
                    <a:pt x="10" y="15"/>
                  </a:cubicBezTo>
                  <a:close/>
                  <a:moveTo>
                    <a:pt x="56" y="15"/>
                  </a:moveTo>
                  <a:cubicBezTo>
                    <a:pt x="56" y="15"/>
                    <a:pt x="56" y="15"/>
                    <a:pt x="56" y="15"/>
                  </a:cubicBezTo>
                  <a:cubicBezTo>
                    <a:pt x="55" y="15"/>
                    <a:pt x="55" y="16"/>
                    <a:pt x="55" y="17"/>
                  </a:cubicBezTo>
                  <a:cubicBezTo>
                    <a:pt x="55" y="17"/>
                    <a:pt x="55" y="17"/>
                    <a:pt x="55" y="17"/>
                  </a:cubicBezTo>
                  <a:cubicBezTo>
                    <a:pt x="55" y="18"/>
                    <a:pt x="55" y="18"/>
                    <a:pt x="55" y="18"/>
                  </a:cubicBezTo>
                  <a:cubicBezTo>
                    <a:pt x="55" y="17"/>
                    <a:pt x="56" y="17"/>
                    <a:pt x="56" y="17"/>
                  </a:cubicBezTo>
                  <a:cubicBezTo>
                    <a:pt x="56" y="16"/>
                    <a:pt x="56" y="16"/>
                    <a:pt x="56" y="15"/>
                  </a:cubicBezTo>
                  <a:cubicBezTo>
                    <a:pt x="56" y="15"/>
                    <a:pt x="56" y="15"/>
                    <a:pt x="56" y="15"/>
                  </a:cubicBezTo>
                  <a:close/>
                  <a:moveTo>
                    <a:pt x="29" y="15"/>
                  </a:moveTo>
                  <a:cubicBezTo>
                    <a:pt x="29" y="15"/>
                    <a:pt x="29" y="16"/>
                    <a:pt x="29" y="16"/>
                  </a:cubicBezTo>
                  <a:cubicBezTo>
                    <a:pt x="29" y="16"/>
                    <a:pt x="29" y="17"/>
                    <a:pt x="29" y="17"/>
                  </a:cubicBezTo>
                  <a:cubicBezTo>
                    <a:pt x="29" y="17"/>
                    <a:pt x="29" y="17"/>
                    <a:pt x="29" y="17"/>
                  </a:cubicBezTo>
                  <a:cubicBezTo>
                    <a:pt x="29" y="17"/>
                    <a:pt x="30" y="16"/>
                    <a:pt x="29" y="15"/>
                  </a:cubicBezTo>
                  <a:cubicBezTo>
                    <a:pt x="29" y="15"/>
                    <a:pt x="29" y="15"/>
                    <a:pt x="29" y="15"/>
                  </a:cubicBezTo>
                  <a:cubicBezTo>
                    <a:pt x="29" y="15"/>
                    <a:pt x="29" y="15"/>
                    <a:pt x="29" y="16"/>
                  </a:cubicBezTo>
                  <a:cubicBezTo>
                    <a:pt x="29" y="15"/>
                    <a:pt x="29" y="15"/>
                    <a:pt x="29" y="15"/>
                  </a:cubicBezTo>
                  <a:close/>
                  <a:moveTo>
                    <a:pt x="37" y="15"/>
                  </a:moveTo>
                  <a:cubicBezTo>
                    <a:pt x="37" y="15"/>
                    <a:pt x="37" y="15"/>
                    <a:pt x="37" y="15"/>
                  </a:cubicBezTo>
                  <a:cubicBezTo>
                    <a:pt x="37" y="16"/>
                    <a:pt x="37" y="16"/>
                    <a:pt x="37" y="17"/>
                  </a:cubicBezTo>
                  <a:cubicBezTo>
                    <a:pt x="37" y="17"/>
                    <a:pt x="37" y="16"/>
                    <a:pt x="37" y="16"/>
                  </a:cubicBezTo>
                  <a:cubicBezTo>
                    <a:pt x="37" y="16"/>
                    <a:pt x="37" y="16"/>
                    <a:pt x="37" y="15"/>
                  </a:cubicBezTo>
                  <a:cubicBezTo>
                    <a:pt x="37" y="15"/>
                    <a:pt x="37" y="15"/>
                    <a:pt x="37" y="15"/>
                  </a:cubicBezTo>
                  <a:close/>
                  <a:moveTo>
                    <a:pt x="11" y="15"/>
                  </a:moveTo>
                  <a:cubicBezTo>
                    <a:pt x="11" y="15"/>
                    <a:pt x="11" y="15"/>
                    <a:pt x="11" y="15"/>
                  </a:cubicBezTo>
                  <a:cubicBezTo>
                    <a:pt x="11" y="15"/>
                    <a:pt x="11" y="15"/>
                    <a:pt x="11" y="15"/>
                  </a:cubicBezTo>
                  <a:close/>
                </a:path>
              </a:pathLst>
            </a:custGeom>
            <a:solidFill>
              <a:srgbClr val="F58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32">
              <a:extLst>
                <a:ext uri="{FF2B5EF4-FFF2-40B4-BE49-F238E27FC236}">
                  <a16:creationId xmlns:a16="http://schemas.microsoft.com/office/drawing/2014/main" id="{520803FA-BF81-4216-905A-3634F5B981D9}"/>
                </a:ext>
              </a:extLst>
            </p:cNvPr>
            <p:cNvSpPr>
              <a:spLocks noEditPoints="1"/>
            </p:cNvSpPr>
            <p:nvPr userDrawn="1"/>
          </p:nvSpPr>
          <p:spPr bwMode="auto">
            <a:xfrm>
              <a:off x="10826751" y="2151063"/>
              <a:ext cx="798513" cy="819150"/>
            </a:xfrm>
            <a:custGeom>
              <a:avLst/>
              <a:gdLst>
                <a:gd name="T0" fmla="*/ 94 w 213"/>
                <a:gd name="T1" fmla="*/ 168 h 218"/>
                <a:gd name="T2" fmla="*/ 23 w 213"/>
                <a:gd name="T3" fmla="*/ 126 h 218"/>
                <a:gd name="T4" fmla="*/ 48 w 213"/>
                <a:gd name="T5" fmla="*/ 96 h 218"/>
                <a:gd name="T6" fmla="*/ 90 w 213"/>
                <a:gd name="T7" fmla="*/ 21 h 218"/>
                <a:gd name="T8" fmla="*/ 116 w 213"/>
                <a:gd name="T9" fmla="*/ 56 h 218"/>
                <a:gd name="T10" fmla="*/ 145 w 213"/>
                <a:gd name="T11" fmla="*/ 105 h 218"/>
                <a:gd name="T12" fmla="*/ 211 w 213"/>
                <a:gd name="T13" fmla="*/ 106 h 218"/>
                <a:gd name="T14" fmla="*/ 148 w 213"/>
                <a:gd name="T15" fmla="*/ 116 h 218"/>
                <a:gd name="T16" fmla="*/ 112 w 213"/>
                <a:gd name="T17" fmla="*/ 155 h 218"/>
                <a:gd name="T18" fmla="*/ 106 w 213"/>
                <a:gd name="T19" fmla="*/ 218 h 218"/>
                <a:gd name="T20" fmla="*/ 105 w 213"/>
                <a:gd name="T21" fmla="*/ 150 h 218"/>
                <a:gd name="T22" fmla="*/ 96 w 213"/>
                <a:gd name="T23" fmla="*/ 209 h 218"/>
                <a:gd name="T24" fmla="*/ 109 w 213"/>
                <a:gd name="T25" fmla="*/ 156 h 218"/>
                <a:gd name="T26" fmla="*/ 110 w 213"/>
                <a:gd name="T27" fmla="*/ 151 h 218"/>
                <a:gd name="T28" fmla="*/ 163 w 213"/>
                <a:gd name="T29" fmla="*/ 119 h 218"/>
                <a:gd name="T30" fmla="*/ 196 w 213"/>
                <a:gd name="T31" fmla="*/ 98 h 218"/>
                <a:gd name="T32" fmla="*/ 107 w 213"/>
                <a:gd name="T33" fmla="*/ 69 h 218"/>
                <a:gd name="T34" fmla="*/ 113 w 213"/>
                <a:gd name="T35" fmla="*/ 55 h 218"/>
                <a:gd name="T36" fmla="*/ 93 w 213"/>
                <a:gd name="T37" fmla="*/ 21 h 218"/>
                <a:gd name="T38" fmla="*/ 65 w 213"/>
                <a:gd name="T39" fmla="*/ 106 h 218"/>
                <a:gd name="T40" fmla="*/ 8 w 213"/>
                <a:gd name="T41" fmla="*/ 102 h 218"/>
                <a:gd name="T42" fmla="*/ 67 w 213"/>
                <a:gd name="T43" fmla="*/ 111 h 218"/>
                <a:gd name="T44" fmla="*/ 106 w 213"/>
                <a:gd name="T45" fmla="*/ 214 h 218"/>
                <a:gd name="T46" fmla="*/ 106 w 213"/>
                <a:gd name="T47" fmla="*/ 158 h 218"/>
                <a:gd name="T48" fmla="*/ 111 w 213"/>
                <a:gd name="T49" fmla="*/ 163 h 218"/>
                <a:gd name="T50" fmla="*/ 113 w 213"/>
                <a:gd name="T51" fmla="*/ 211 h 218"/>
                <a:gd name="T52" fmla="*/ 101 w 213"/>
                <a:gd name="T53" fmla="*/ 202 h 218"/>
                <a:gd name="T54" fmla="*/ 111 w 213"/>
                <a:gd name="T55" fmla="*/ 209 h 218"/>
                <a:gd name="T56" fmla="*/ 108 w 213"/>
                <a:gd name="T57" fmla="*/ 162 h 218"/>
                <a:gd name="T58" fmla="*/ 105 w 213"/>
                <a:gd name="T59" fmla="*/ 147 h 218"/>
                <a:gd name="T60" fmla="*/ 71 w 213"/>
                <a:gd name="T61" fmla="*/ 108 h 218"/>
                <a:gd name="T62" fmla="*/ 106 w 213"/>
                <a:gd name="T63" fmla="*/ 71 h 218"/>
                <a:gd name="T64" fmla="*/ 142 w 213"/>
                <a:gd name="T65" fmla="*/ 110 h 218"/>
                <a:gd name="T66" fmla="*/ 106 w 213"/>
                <a:gd name="T67" fmla="*/ 148 h 218"/>
                <a:gd name="T68" fmla="*/ 138 w 213"/>
                <a:gd name="T69" fmla="*/ 110 h 218"/>
                <a:gd name="T70" fmla="*/ 187 w 213"/>
                <a:gd name="T71" fmla="*/ 123 h 218"/>
                <a:gd name="T72" fmla="*/ 152 w 213"/>
                <a:gd name="T73" fmla="*/ 113 h 218"/>
                <a:gd name="T74" fmla="*/ 199 w 213"/>
                <a:gd name="T75" fmla="*/ 103 h 218"/>
                <a:gd name="T76" fmla="*/ 208 w 213"/>
                <a:gd name="T77" fmla="*/ 113 h 218"/>
                <a:gd name="T78" fmla="*/ 156 w 213"/>
                <a:gd name="T79" fmla="*/ 112 h 218"/>
                <a:gd name="T80" fmla="*/ 204 w 213"/>
                <a:gd name="T81" fmla="*/ 110 h 218"/>
                <a:gd name="T82" fmla="*/ 206 w 213"/>
                <a:gd name="T83" fmla="*/ 113 h 218"/>
                <a:gd name="T84" fmla="*/ 12 w 213"/>
                <a:gd name="T85" fmla="*/ 115 h 218"/>
                <a:gd name="T86" fmla="*/ 60 w 213"/>
                <a:gd name="T87" fmla="*/ 106 h 218"/>
                <a:gd name="T88" fmla="*/ 27 w 213"/>
                <a:gd name="T89" fmla="*/ 118 h 218"/>
                <a:gd name="T90" fmla="*/ 8 w 213"/>
                <a:gd name="T91" fmla="*/ 108 h 218"/>
                <a:gd name="T92" fmla="*/ 25 w 213"/>
                <a:gd name="T93" fmla="*/ 99 h 218"/>
                <a:gd name="T94" fmla="*/ 104 w 213"/>
                <a:gd name="T95" fmla="*/ 61 h 218"/>
                <a:gd name="T96" fmla="*/ 93 w 213"/>
                <a:gd name="T97" fmla="*/ 23 h 218"/>
                <a:gd name="T98" fmla="*/ 111 w 213"/>
                <a:gd name="T99" fmla="*/ 9 h 218"/>
                <a:gd name="T100" fmla="*/ 106 w 213"/>
                <a:gd name="T101" fmla="*/ 60 h 218"/>
                <a:gd name="T102" fmla="*/ 104 w 213"/>
                <a:gd name="T103" fmla="*/ 56 h 218"/>
                <a:gd name="T104" fmla="*/ 108 w 213"/>
                <a:gd name="T105" fmla="*/ 10 h 218"/>
                <a:gd name="T106" fmla="*/ 96 w 213"/>
                <a:gd name="T107" fmla="*/ 2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3" h="218">
                  <a:moveTo>
                    <a:pt x="106" y="218"/>
                  </a:moveTo>
                  <a:cubicBezTo>
                    <a:pt x="101" y="218"/>
                    <a:pt x="97" y="216"/>
                    <a:pt x="94" y="211"/>
                  </a:cubicBezTo>
                  <a:cubicBezTo>
                    <a:pt x="87" y="201"/>
                    <a:pt x="88" y="186"/>
                    <a:pt x="94" y="168"/>
                  </a:cubicBezTo>
                  <a:cubicBezTo>
                    <a:pt x="96" y="162"/>
                    <a:pt x="99" y="156"/>
                    <a:pt x="102" y="151"/>
                  </a:cubicBezTo>
                  <a:cubicBezTo>
                    <a:pt x="92" y="135"/>
                    <a:pt x="80" y="122"/>
                    <a:pt x="67" y="114"/>
                  </a:cubicBezTo>
                  <a:cubicBezTo>
                    <a:pt x="53" y="122"/>
                    <a:pt x="38" y="126"/>
                    <a:pt x="23" y="126"/>
                  </a:cubicBezTo>
                  <a:cubicBezTo>
                    <a:pt x="11" y="124"/>
                    <a:pt x="4" y="120"/>
                    <a:pt x="1" y="113"/>
                  </a:cubicBezTo>
                  <a:cubicBezTo>
                    <a:pt x="0" y="108"/>
                    <a:pt x="2" y="103"/>
                    <a:pt x="6" y="99"/>
                  </a:cubicBezTo>
                  <a:cubicBezTo>
                    <a:pt x="17" y="90"/>
                    <a:pt x="33" y="93"/>
                    <a:pt x="48" y="96"/>
                  </a:cubicBezTo>
                  <a:cubicBezTo>
                    <a:pt x="53" y="98"/>
                    <a:pt x="58" y="100"/>
                    <a:pt x="64" y="103"/>
                  </a:cubicBezTo>
                  <a:cubicBezTo>
                    <a:pt x="79" y="93"/>
                    <a:pt x="91" y="79"/>
                    <a:pt x="100" y="64"/>
                  </a:cubicBezTo>
                  <a:cubicBezTo>
                    <a:pt x="95" y="53"/>
                    <a:pt x="89" y="38"/>
                    <a:pt x="90" y="21"/>
                  </a:cubicBezTo>
                  <a:cubicBezTo>
                    <a:pt x="92" y="9"/>
                    <a:pt x="97" y="2"/>
                    <a:pt x="104" y="1"/>
                  </a:cubicBezTo>
                  <a:cubicBezTo>
                    <a:pt x="111" y="0"/>
                    <a:pt x="116" y="5"/>
                    <a:pt x="119" y="10"/>
                  </a:cubicBezTo>
                  <a:cubicBezTo>
                    <a:pt x="125" y="22"/>
                    <a:pt x="124" y="37"/>
                    <a:pt x="116" y="56"/>
                  </a:cubicBezTo>
                  <a:cubicBezTo>
                    <a:pt x="116" y="57"/>
                    <a:pt x="115" y="59"/>
                    <a:pt x="115" y="60"/>
                  </a:cubicBezTo>
                  <a:cubicBezTo>
                    <a:pt x="113" y="63"/>
                    <a:pt x="112" y="65"/>
                    <a:pt x="110" y="68"/>
                  </a:cubicBezTo>
                  <a:cubicBezTo>
                    <a:pt x="119" y="84"/>
                    <a:pt x="132" y="97"/>
                    <a:pt x="145" y="105"/>
                  </a:cubicBezTo>
                  <a:cubicBezTo>
                    <a:pt x="158" y="99"/>
                    <a:pt x="176" y="90"/>
                    <a:pt x="197" y="95"/>
                  </a:cubicBezTo>
                  <a:cubicBezTo>
                    <a:pt x="201" y="96"/>
                    <a:pt x="209" y="99"/>
                    <a:pt x="211" y="106"/>
                  </a:cubicBezTo>
                  <a:cubicBezTo>
                    <a:pt x="211" y="106"/>
                    <a:pt x="211" y="106"/>
                    <a:pt x="211" y="106"/>
                  </a:cubicBezTo>
                  <a:cubicBezTo>
                    <a:pt x="213" y="110"/>
                    <a:pt x="211" y="116"/>
                    <a:pt x="208" y="119"/>
                  </a:cubicBezTo>
                  <a:cubicBezTo>
                    <a:pt x="195" y="131"/>
                    <a:pt x="174" y="125"/>
                    <a:pt x="162" y="122"/>
                  </a:cubicBezTo>
                  <a:cubicBezTo>
                    <a:pt x="157" y="120"/>
                    <a:pt x="152" y="118"/>
                    <a:pt x="148" y="116"/>
                  </a:cubicBezTo>
                  <a:cubicBezTo>
                    <a:pt x="135" y="125"/>
                    <a:pt x="124" y="137"/>
                    <a:pt x="113" y="153"/>
                  </a:cubicBezTo>
                  <a:cubicBezTo>
                    <a:pt x="113" y="153"/>
                    <a:pt x="113" y="154"/>
                    <a:pt x="112" y="154"/>
                  </a:cubicBezTo>
                  <a:cubicBezTo>
                    <a:pt x="112" y="154"/>
                    <a:pt x="112" y="154"/>
                    <a:pt x="112" y="155"/>
                  </a:cubicBezTo>
                  <a:cubicBezTo>
                    <a:pt x="118" y="169"/>
                    <a:pt x="125" y="186"/>
                    <a:pt x="121" y="204"/>
                  </a:cubicBezTo>
                  <a:cubicBezTo>
                    <a:pt x="119" y="208"/>
                    <a:pt x="116" y="217"/>
                    <a:pt x="107" y="218"/>
                  </a:cubicBezTo>
                  <a:cubicBezTo>
                    <a:pt x="107" y="218"/>
                    <a:pt x="106" y="218"/>
                    <a:pt x="106" y="218"/>
                  </a:cubicBezTo>
                  <a:close/>
                  <a:moveTo>
                    <a:pt x="67" y="111"/>
                  </a:moveTo>
                  <a:cubicBezTo>
                    <a:pt x="68" y="111"/>
                    <a:pt x="68" y="111"/>
                    <a:pt x="68" y="111"/>
                  </a:cubicBezTo>
                  <a:cubicBezTo>
                    <a:pt x="86" y="122"/>
                    <a:pt x="98" y="138"/>
                    <a:pt x="105" y="150"/>
                  </a:cubicBezTo>
                  <a:cubicBezTo>
                    <a:pt x="105" y="150"/>
                    <a:pt x="105" y="151"/>
                    <a:pt x="105" y="152"/>
                  </a:cubicBezTo>
                  <a:cubicBezTo>
                    <a:pt x="102" y="157"/>
                    <a:pt x="99" y="163"/>
                    <a:pt x="97" y="169"/>
                  </a:cubicBezTo>
                  <a:cubicBezTo>
                    <a:pt x="91" y="186"/>
                    <a:pt x="91" y="200"/>
                    <a:pt x="96" y="209"/>
                  </a:cubicBezTo>
                  <a:cubicBezTo>
                    <a:pt x="98" y="211"/>
                    <a:pt x="101" y="216"/>
                    <a:pt x="107" y="215"/>
                  </a:cubicBezTo>
                  <a:cubicBezTo>
                    <a:pt x="114" y="215"/>
                    <a:pt x="117" y="206"/>
                    <a:pt x="118" y="203"/>
                  </a:cubicBezTo>
                  <a:cubicBezTo>
                    <a:pt x="121" y="186"/>
                    <a:pt x="116" y="170"/>
                    <a:pt x="109" y="156"/>
                  </a:cubicBezTo>
                  <a:cubicBezTo>
                    <a:pt x="108" y="154"/>
                    <a:pt x="109" y="153"/>
                    <a:pt x="110" y="152"/>
                  </a:cubicBezTo>
                  <a:cubicBezTo>
                    <a:pt x="110" y="152"/>
                    <a:pt x="110" y="152"/>
                    <a:pt x="110" y="152"/>
                  </a:cubicBezTo>
                  <a:cubicBezTo>
                    <a:pt x="110" y="152"/>
                    <a:pt x="110" y="151"/>
                    <a:pt x="110" y="151"/>
                  </a:cubicBezTo>
                  <a:cubicBezTo>
                    <a:pt x="122" y="135"/>
                    <a:pt x="134" y="122"/>
                    <a:pt x="147" y="113"/>
                  </a:cubicBezTo>
                  <a:cubicBezTo>
                    <a:pt x="148" y="113"/>
                    <a:pt x="148" y="113"/>
                    <a:pt x="149" y="113"/>
                  </a:cubicBezTo>
                  <a:cubicBezTo>
                    <a:pt x="153" y="115"/>
                    <a:pt x="158" y="117"/>
                    <a:pt x="163" y="119"/>
                  </a:cubicBezTo>
                  <a:cubicBezTo>
                    <a:pt x="174" y="122"/>
                    <a:pt x="194" y="128"/>
                    <a:pt x="205" y="117"/>
                  </a:cubicBezTo>
                  <a:cubicBezTo>
                    <a:pt x="208" y="114"/>
                    <a:pt x="210" y="110"/>
                    <a:pt x="208" y="107"/>
                  </a:cubicBezTo>
                  <a:cubicBezTo>
                    <a:pt x="206" y="101"/>
                    <a:pt x="200" y="99"/>
                    <a:pt x="196" y="98"/>
                  </a:cubicBezTo>
                  <a:cubicBezTo>
                    <a:pt x="176" y="93"/>
                    <a:pt x="158" y="102"/>
                    <a:pt x="146" y="109"/>
                  </a:cubicBezTo>
                  <a:cubicBezTo>
                    <a:pt x="145" y="109"/>
                    <a:pt x="144" y="109"/>
                    <a:pt x="144" y="108"/>
                  </a:cubicBezTo>
                  <a:cubicBezTo>
                    <a:pt x="130" y="100"/>
                    <a:pt x="117" y="85"/>
                    <a:pt x="107" y="69"/>
                  </a:cubicBezTo>
                  <a:cubicBezTo>
                    <a:pt x="107" y="68"/>
                    <a:pt x="107" y="68"/>
                    <a:pt x="107" y="67"/>
                  </a:cubicBezTo>
                  <a:cubicBezTo>
                    <a:pt x="109" y="65"/>
                    <a:pt x="111" y="62"/>
                    <a:pt x="112" y="59"/>
                  </a:cubicBezTo>
                  <a:cubicBezTo>
                    <a:pt x="112" y="57"/>
                    <a:pt x="113" y="56"/>
                    <a:pt x="113" y="55"/>
                  </a:cubicBezTo>
                  <a:cubicBezTo>
                    <a:pt x="121" y="37"/>
                    <a:pt x="122" y="22"/>
                    <a:pt x="117" y="12"/>
                  </a:cubicBezTo>
                  <a:cubicBezTo>
                    <a:pt x="114" y="7"/>
                    <a:pt x="110" y="3"/>
                    <a:pt x="105" y="4"/>
                  </a:cubicBezTo>
                  <a:cubicBezTo>
                    <a:pt x="96" y="6"/>
                    <a:pt x="94" y="16"/>
                    <a:pt x="93" y="21"/>
                  </a:cubicBezTo>
                  <a:cubicBezTo>
                    <a:pt x="92" y="38"/>
                    <a:pt x="98" y="53"/>
                    <a:pt x="103" y="64"/>
                  </a:cubicBezTo>
                  <a:cubicBezTo>
                    <a:pt x="103" y="64"/>
                    <a:pt x="103" y="65"/>
                    <a:pt x="103" y="65"/>
                  </a:cubicBezTo>
                  <a:cubicBezTo>
                    <a:pt x="94" y="81"/>
                    <a:pt x="81" y="95"/>
                    <a:pt x="65" y="106"/>
                  </a:cubicBezTo>
                  <a:cubicBezTo>
                    <a:pt x="65" y="106"/>
                    <a:pt x="64" y="106"/>
                    <a:pt x="64" y="106"/>
                  </a:cubicBezTo>
                  <a:cubicBezTo>
                    <a:pt x="59" y="104"/>
                    <a:pt x="53" y="101"/>
                    <a:pt x="47" y="99"/>
                  </a:cubicBezTo>
                  <a:cubicBezTo>
                    <a:pt x="33" y="96"/>
                    <a:pt x="18" y="93"/>
                    <a:pt x="8" y="102"/>
                  </a:cubicBezTo>
                  <a:cubicBezTo>
                    <a:pt x="6" y="103"/>
                    <a:pt x="3" y="107"/>
                    <a:pt x="4" y="112"/>
                  </a:cubicBezTo>
                  <a:cubicBezTo>
                    <a:pt x="6" y="118"/>
                    <a:pt x="13" y="122"/>
                    <a:pt x="23" y="123"/>
                  </a:cubicBezTo>
                  <a:cubicBezTo>
                    <a:pt x="38" y="123"/>
                    <a:pt x="52" y="119"/>
                    <a:pt x="67" y="111"/>
                  </a:cubicBezTo>
                  <a:cubicBezTo>
                    <a:pt x="67" y="111"/>
                    <a:pt x="67" y="111"/>
                    <a:pt x="67" y="111"/>
                  </a:cubicBezTo>
                  <a:close/>
                  <a:moveTo>
                    <a:pt x="107" y="214"/>
                  </a:moveTo>
                  <a:cubicBezTo>
                    <a:pt x="107" y="214"/>
                    <a:pt x="106" y="214"/>
                    <a:pt x="106" y="214"/>
                  </a:cubicBezTo>
                  <a:cubicBezTo>
                    <a:pt x="101" y="212"/>
                    <a:pt x="100" y="207"/>
                    <a:pt x="99" y="203"/>
                  </a:cubicBezTo>
                  <a:cubicBezTo>
                    <a:pt x="98" y="202"/>
                    <a:pt x="98" y="202"/>
                    <a:pt x="98" y="202"/>
                  </a:cubicBezTo>
                  <a:cubicBezTo>
                    <a:pt x="96" y="189"/>
                    <a:pt x="99" y="174"/>
                    <a:pt x="106" y="158"/>
                  </a:cubicBezTo>
                  <a:cubicBezTo>
                    <a:pt x="107" y="158"/>
                    <a:pt x="107" y="158"/>
                    <a:pt x="108" y="158"/>
                  </a:cubicBezTo>
                  <a:cubicBezTo>
                    <a:pt x="108" y="158"/>
                    <a:pt x="109" y="158"/>
                    <a:pt x="109" y="158"/>
                  </a:cubicBezTo>
                  <a:cubicBezTo>
                    <a:pt x="110" y="160"/>
                    <a:pt x="111" y="161"/>
                    <a:pt x="111" y="163"/>
                  </a:cubicBezTo>
                  <a:cubicBezTo>
                    <a:pt x="112" y="164"/>
                    <a:pt x="112" y="165"/>
                    <a:pt x="112" y="165"/>
                  </a:cubicBezTo>
                  <a:cubicBezTo>
                    <a:pt x="112" y="165"/>
                    <a:pt x="112" y="165"/>
                    <a:pt x="112" y="165"/>
                  </a:cubicBezTo>
                  <a:cubicBezTo>
                    <a:pt x="116" y="174"/>
                    <a:pt x="124" y="196"/>
                    <a:pt x="113" y="211"/>
                  </a:cubicBezTo>
                  <a:cubicBezTo>
                    <a:pt x="111" y="213"/>
                    <a:pt x="109" y="214"/>
                    <a:pt x="107" y="214"/>
                  </a:cubicBezTo>
                  <a:close/>
                  <a:moveTo>
                    <a:pt x="108" y="162"/>
                  </a:moveTo>
                  <a:cubicBezTo>
                    <a:pt x="102" y="177"/>
                    <a:pt x="99" y="190"/>
                    <a:pt x="101" y="202"/>
                  </a:cubicBezTo>
                  <a:cubicBezTo>
                    <a:pt x="101" y="203"/>
                    <a:pt x="101" y="203"/>
                    <a:pt x="101" y="203"/>
                  </a:cubicBezTo>
                  <a:cubicBezTo>
                    <a:pt x="102" y="206"/>
                    <a:pt x="103" y="210"/>
                    <a:pt x="107" y="211"/>
                  </a:cubicBezTo>
                  <a:cubicBezTo>
                    <a:pt x="108" y="212"/>
                    <a:pt x="109" y="211"/>
                    <a:pt x="111" y="209"/>
                  </a:cubicBezTo>
                  <a:cubicBezTo>
                    <a:pt x="121" y="196"/>
                    <a:pt x="113" y="175"/>
                    <a:pt x="110" y="167"/>
                  </a:cubicBezTo>
                  <a:cubicBezTo>
                    <a:pt x="109" y="166"/>
                    <a:pt x="109" y="165"/>
                    <a:pt x="109" y="164"/>
                  </a:cubicBezTo>
                  <a:cubicBezTo>
                    <a:pt x="108" y="164"/>
                    <a:pt x="108" y="163"/>
                    <a:pt x="108" y="162"/>
                  </a:cubicBezTo>
                  <a:close/>
                  <a:moveTo>
                    <a:pt x="106" y="148"/>
                  </a:moveTo>
                  <a:cubicBezTo>
                    <a:pt x="106" y="148"/>
                    <a:pt x="106" y="148"/>
                    <a:pt x="106" y="148"/>
                  </a:cubicBezTo>
                  <a:cubicBezTo>
                    <a:pt x="106" y="148"/>
                    <a:pt x="105" y="148"/>
                    <a:pt x="105" y="147"/>
                  </a:cubicBezTo>
                  <a:cubicBezTo>
                    <a:pt x="95" y="131"/>
                    <a:pt x="84" y="119"/>
                    <a:pt x="71" y="111"/>
                  </a:cubicBezTo>
                  <a:cubicBezTo>
                    <a:pt x="71" y="110"/>
                    <a:pt x="71" y="110"/>
                    <a:pt x="71" y="110"/>
                  </a:cubicBezTo>
                  <a:cubicBezTo>
                    <a:pt x="71" y="109"/>
                    <a:pt x="71" y="109"/>
                    <a:pt x="71" y="108"/>
                  </a:cubicBezTo>
                  <a:cubicBezTo>
                    <a:pt x="84" y="99"/>
                    <a:pt x="95" y="87"/>
                    <a:pt x="104" y="73"/>
                  </a:cubicBezTo>
                  <a:cubicBezTo>
                    <a:pt x="105" y="72"/>
                    <a:pt x="105" y="72"/>
                    <a:pt x="105" y="72"/>
                  </a:cubicBezTo>
                  <a:cubicBezTo>
                    <a:pt x="105" y="72"/>
                    <a:pt x="105" y="71"/>
                    <a:pt x="106" y="71"/>
                  </a:cubicBezTo>
                  <a:cubicBezTo>
                    <a:pt x="106" y="71"/>
                    <a:pt x="107" y="72"/>
                    <a:pt x="107" y="72"/>
                  </a:cubicBezTo>
                  <a:cubicBezTo>
                    <a:pt x="116" y="88"/>
                    <a:pt x="128" y="100"/>
                    <a:pt x="141" y="109"/>
                  </a:cubicBezTo>
                  <a:cubicBezTo>
                    <a:pt x="141" y="109"/>
                    <a:pt x="142" y="110"/>
                    <a:pt x="142" y="110"/>
                  </a:cubicBezTo>
                  <a:cubicBezTo>
                    <a:pt x="142" y="111"/>
                    <a:pt x="141" y="111"/>
                    <a:pt x="141" y="111"/>
                  </a:cubicBezTo>
                  <a:cubicBezTo>
                    <a:pt x="128" y="121"/>
                    <a:pt x="117" y="133"/>
                    <a:pt x="107" y="147"/>
                  </a:cubicBezTo>
                  <a:cubicBezTo>
                    <a:pt x="107" y="148"/>
                    <a:pt x="107" y="148"/>
                    <a:pt x="106" y="148"/>
                  </a:cubicBezTo>
                  <a:close/>
                  <a:moveTo>
                    <a:pt x="75" y="109"/>
                  </a:moveTo>
                  <a:cubicBezTo>
                    <a:pt x="86" y="117"/>
                    <a:pt x="97" y="129"/>
                    <a:pt x="106" y="144"/>
                  </a:cubicBezTo>
                  <a:cubicBezTo>
                    <a:pt x="115" y="131"/>
                    <a:pt x="126" y="119"/>
                    <a:pt x="138" y="110"/>
                  </a:cubicBezTo>
                  <a:cubicBezTo>
                    <a:pt x="126" y="102"/>
                    <a:pt x="115" y="90"/>
                    <a:pt x="106" y="76"/>
                  </a:cubicBezTo>
                  <a:cubicBezTo>
                    <a:pt x="97" y="89"/>
                    <a:pt x="86" y="100"/>
                    <a:pt x="75" y="109"/>
                  </a:cubicBezTo>
                  <a:close/>
                  <a:moveTo>
                    <a:pt x="187" y="123"/>
                  </a:moveTo>
                  <a:cubicBezTo>
                    <a:pt x="175" y="123"/>
                    <a:pt x="164" y="119"/>
                    <a:pt x="155" y="115"/>
                  </a:cubicBezTo>
                  <a:cubicBezTo>
                    <a:pt x="154" y="114"/>
                    <a:pt x="154" y="114"/>
                    <a:pt x="153" y="114"/>
                  </a:cubicBezTo>
                  <a:cubicBezTo>
                    <a:pt x="152" y="113"/>
                    <a:pt x="152" y="113"/>
                    <a:pt x="152" y="113"/>
                  </a:cubicBezTo>
                  <a:cubicBezTo>
                    <a:pt x="152" y="113"/>
                    <a:pt x="151" y="112"/>
                    <a:pt x="151" y="112"/>
                  </a:cubicBezTo>
                  <a:cubicBezTo>
                    <a:pt x="151" y="111"/>
                    <a:pt x="152" y="111"/>
                    <a:pt x="152" y="111"/>
                  </a:cubicBezTo>
                  <a:cubicBezTo>
                    <a:pt x="164" y="105"/>
                    <a:pt x="181" y="99"/>
                    <a:pt x="199" y="103"/>
                  </a:cubicBezTo>
                  <a:cubicBezTo>
                    <a:pt x="202" y="104"/>
                    <a:pt x="204" y="106"/>
                    <a:pt x="206" y="107"/>
                  </a:cubicBezTo>
                  <a:cubicBezTo>
                    <a:pt x="208" y="109"/>
                    <a:pt x="208" y="111"/>
                    <a:pt x="208" y="113"/>
                  </a:cubicBezTo>
                  <a:cubicBezTo>
                    <a:pt x="208" y="113"/>
                    <a:pt x="208" y="113"/>
                    <a:pt x="208" y="113"/>
                  </a:cubicBezTo>
                  <a:cubicBezTo>
                    <a:pt x="205" y="120"/>
                    <a:pt x="197" y="122"/>
                    <a:pt x="191" y="123"/>
                  </a:cubicBezTo>
                  <a:cubicBezTo>
                    <a:pt x="190" y="123"/>
                    <a:pt x="188" y="123"/>
                    <a:pt x="187" y="123"/>
                  </a:cubicBezTo>
                  <a:close/>
                  <a:moveTo>
                    <a:pt x="156" y="112"/>
                  </a:moveTo>
                  <a:cubicBezTo>
                    <a:pt x="166" y="116"/>
                    <a:pt x="177" y="121"/>
                    <a:pt x="191" y="120"/>
                  </a:cubicBezTo>
                  <a:cubicBezTo>
                    <a:pt x="196" y="119"/>
                    <a:pt x="202" y="118"/>
                    <a:pt x="205" y="112"/>
                  </a:cubicBezTo>
                  <a:cubicBezTo>
                    <a:pt x="205" y="111"/>
                    <a:pt x="205" y="110"/>
                    <a:pt x="204" y="110"/>
                  </a:cubicBezTo>
                  <a:cubicBezTo>
                    <a:pt x="203" y="108"/>
                    <a:pt x="201" y="107"/>
                    <a:pt x="198" y="106"/>
                  </a:cubicBezTo>
                  <a:cubicBezTo>
                    <a:pt x="182" y="102"/>
                    <a:pt x="167" y="107"/>
                    <a:pt x="156" y="112"/>
                  </a:cubicBezTo>
                  <a:close/>
                  <a:moveTo>
                    <a:pt x="206" y="113"/>
                  </a:moveTo>
                  <a:cubicBezTo>
                    <a:pt x="206" y="113"/>
                    <a:pt x="206" y="113"/>
                    <a:pt x="206" y="113"/>
                  </a:cubicBezTo>
                  <a:close/>
                  <a:moveTo>
                    <a:pt x="27" y="118"/>
                  </a:moveTo>
                  <a:cubicBezTo>
                    <a:pt x="22" y="118"/>
                    <a:pt x="17" y="117"/>
                    <a:pt x="12" y="115"/>
                  </a:cubicBezTo>
                  <a:cubicBezTo>
                    <a:pt x="9" y="114"/>
                    <a:pt x="5" y="112"/>
                    <a:pt x="5" y="108"/>
                  </a:cubicBezTo>
                  <a:cubicBezTo>
                    <a:pt x="6" y="99"/>
                    <a:pt x="17" y="97"/>
                    <a:pt x="20" y="96"/>
                  </a:cubicBezTo>
                  <a:cubicBezTo>
                    <a:pt x="33" y="95"/>
                    <a:pt x="46" y="98"/>
                    <a:pt x="60" y="106"/>
                  </a:cubicBezTo>
                  <a:cubicBezTo>
                    <a:pt x="60" y="106"/>
                    <a:pt x="61" y="107"/>
                    <a:pt x="61" y="107"/>
                  </a:cubicBezTo>
                  <a:cubicBezTo>
                    <a:pt x="61" y="108"/>
                    <a:pt x="60" y="109"/>
                    <a:pt x="60" y="109"/>
                  </a:cubicBezTo>
                  <a:cubicBezTo>
                    <a:pt x="51" y="113"/>
                    <a:pt x="39" y="118"/>
                    <a:pt x="27" y="118"/>
                  </a:cubicBezTo>
                  <a:close/>
                  <a:moveTo>
                    <a:pt x="25" y="99"/>
                  </a:moveTo>
                  <a:cubicBezTo>
                    <a:pt x="24" y="99"/>
                    <a:pt x="22" y="99"/>
                    <a:pt x="20" y="99"/>
                  </a:cubicBezTo>
                  <a:cubicBezTo>
                    <a:pt x="13" y="101"/>
                    <a:pt x="9" y="104"/>
                    <a:pt x="8" y="108"/>
                  </a:cubicBezTo>
                  <a:cubicBezTo>
                    <a:pt x="8" y="110"/>
                    <a:pt x="10" y="111"/>
                    <a:pt x="13" y="112"/>
                  </a:cubicBezTo>
                  <a:cubicBezTo>
                    <a:pt x="28" y="118"/>
                    <a:pt x="44" y="113"/>
                    <a:pt x="56" y="107"/>
                  </a:cubicBezTo>
                  <a:cubicBezTo>
                    <a:pt x="45" y="102"/>
                    <a:pt x="35" y="99"/>
                    <a:pt x="25" y="99"/>
                  </a:cubicBezTo>
                  <a:close/>
                  <a:moveTo>
                    <a:pt x="59" y="108"/>
                  </a:moveTo>
                  <a:cubicBezTo>
                    <a:pt x="59" y="108"/>
                    <a:pt x="59" y="108"/>
                    <a:pt x="59" y="108"/>
                  </a:cubicBezTo>
                  <a:close/>
                  <a:moveTo>
                    <a:pt x="104" y="61"/>
                  </a:moveTo>
                  <a:cubicBezTo>
                    <a:pt x="104" y="61"/>
                    <a:pt x="103" y="61"/>
                    <a:pt x="103" y="60"/>
                  </a:cubicBezTo>
                  <a:cubicBezTo>
                    <a:pt x="98" y="51"/>
                    <a:pt x="93" y="38"/>
                    <a:pt x="93" y="23"/>
                  </a:cubicBezTo>
                  <a:cubicBezTo>
                    <a:pt x="93" y="23"/>
                    <a:pt x="93" y="23"/>
                    <a:pt x="93" y="23"/>
                  </a:cubicBezTo>
                  <a:cubicBezTo>
                    <a:pt x="94" y="17"/>
                    <a:pt x="95" y="11"/>
                    <a:pt x="101" y="6"/>
                  </a:cubicBezTo>
                  <a:cubicBezTo>
                    <a:pt x="102" y="5"/>
                    <a:pt x="104" y="5"/>
                    <a:pt x="106" y="5"/>
                  </a:cubicBezTo>
                  <a:cubicBezTo>
                    <a:pt x="108" y="6"/>
                    <a:pt x="110" y="7"/>
                    <a:pt x="111" y="9"/>
                  </a:cubicBezTo>
                  <a:cubicBezTo>
                    <a:pt x="117" y="20"/>
                    <a:pt x="114" y="36"/>
                    <a:pt x="111" y="47"/>
                  </a:cubicBezTo>
                  <a:cubicBezTo>
                    <a:pt x="110" y="49"/>
                    <a:pt x="110" y="49"/>
                    <a:pt x="110" y="49"/>
                  </a:cubicBezTo>
                  <a:cubicBezTo>
                    <a:pt x="109" y="53"/>
                    <a:pt x="107" y="57"/>
                    <a:pt x="106" y="60"/>
                  </a:cubicBezTo>
                  <a:cubicBezTo>
                    <a:pt x="105" y="61"/>
                    <a:pt x="105" y="61"/>
                    <a:pt x="104" y="61"/>
                  </a:cubicBezTo>
                  <a:close/>
                  <a:moveTo>
                    <a:pt x="96" y="23"/>
                  </a:moveTo>
                  <a:cubicBezTo>
                    <a:pt x="96" y="36"/>
                    <a:pt x="100" y="47"/>
                    <a:pt x="104" y="56"/>
                  </a:cubicBezTo>
                  <a:cubicBezTo>
                    <a:pt x="105" y="54"/>
                    <a:pt x="106" y="51"/>
                    <a:pt x="107" y="48"/>
                  </a:cubicBezTo>
                  <a:cubicBezTo>
                    <a:pt x="108" y="46"/>
                    <a:pt x="108" y="46"/>
                    <a:pt x="108" y="46"/>
                  </a:cubicBezTo>
                  <a:cubicBezTo>
                    <a:pt x="111" y="36"/>
                    <a:pt x="114" y="21"/>
                    <a:pt x="108" y="10"/>
                  </a:cubicBezTo>
                  <a:cubicBezTo>
                    <a:pt x="107" y="9"/>
                    <a:pt x="106" y="8"/>
                    <a:pt x="105" y="8"/>
                  </a:cubicBezTo>
                  <a:cubicBezTo>
                    <a:pt x="104" y="8"/>
                    <a:pt x="103" y="8"/>
                    <a:pt x="102" y="8"/>
                  </a:cubicBezTo>
                  <a:cubicBezTo>
                    <a:pt x="98" y="12"/>
                    <a:pt x="97" y="18"/>
                    <a:pt x="96" y="23"/>
                  </a:cubicBezTo>
                  <a:close/>
                </a:path>
              </a:pathLst>
            </a:custGeom>
            <a:solidFill>
              <a:srgbClr val="F58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33">
              <a:extLst>
                <a:ext uri="{FF2B5EF4-FFF2-40B4-BE49-F238E27FC236}">
                  <a16:creationId xmlns:a16="http://schemas.microsoft.com/office/drawing/2014/main" id="{F40EDB62-AF11-4CE5-BD60-5AA9FFA9E255}"/>
                </a:ext>
              </a:extLst>
            </p:cNvPr>
            <p:cNvSpPr>
              <a:spLocks noEditPoints="1"/>
            </p:cNvSpPr>
            <p:nvPr userDrawn="1"/>
          </p:nvSpPr>
          <p:spPr bwMode="auto">
            <a:xfrm>
              <a:off x="11176001" y="1887538"/>
              <a:ext cx="28575" cy="30163"/>
            </a:xfrm>
            <a:custGeom>
              <a:avLst/>
              <a:gdLst>
                <a:gd name="T0" fmla="*/ 4 w 8"/>
                <a:gd name="T1" fmla="*/ 8 h 8"/>
                <a:gd name="T2" fmla="*/ 0 w 8"/>
                <a:gd name="T3" fmla="*/ 4 h 8"/>
                <a:gd name="T4" fmla="*/ 4 w 8"/>
                <a:gd name="T5" fmla="*/ 0 h 8"/>
                <a:gd name="T6" fmla="*/ 8 w 8"/>
                <a:gd name="T7" fmla="*/ 4 h 8"/>
                <a:gd name="T8" fmla="*/ 4 w 8"/>
                <a:gd name="T9" fmla="*/ 8 h 8"/>
                <a:gd name="T10" fmla="*/ 4 w 8"/>
                <a:gd name="T11" fmla="*/ 3 h 8"/>
                <a:gd name="T12" fmla="*/ 3 w 8"/>
                <a:gd name="T13" fmla="*/ 4 h 8"/>
                <a:gd name="T14" fmla="*/ 5 w 8"/>
                <a:gd name="T15" fmla="*/ 4 h 8"/>
                <a:gd name="T16" fmla="*/ 4 w 8"/>
                <a:gd name="T1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8"/>
                  </a:moveTo>
                  <a:cubicBezTo>
                    <a:pt x="2" y="8"/>
                    <a:pt x="0" y="6"/>
                    <a:pt x="0" y="4"/>
                  </a:cubicBezTo>
                  <a:cubicBezTo>
                    <a:pt x="0" y="2"/>
                    <a:pt x="2" y="0"/>
                    <a:pt x="4" y="0"/>
                  </a:cubicBezTo>
                  <a:cubicBezTo>
                    <a:pt x="6" y="0"/>
                    <a:pt x="8" y="2"/>
                    <a:pt x="8" y="4"/>
                  </a:cubicBezTo>
                  <a:cubicBezTo>
                    <a:pt x="8" y="6"/>
                    <a:pt x="6" y="8"/>
                    <a:pt x="4" y="8"/>
                  </a:cubicBezTo>
                  <a:close/>
                  <a:moveTo>
                    <a:pt x="4" y="3"/>
                  </a:moveTo>
                  <a:cubicBezTo>
                    <a:pt x="4" y="3"/>
                    <a:pt x="3" y="4"/>
                    <a:pt x="3" y="4"/>
                  </a:cubicBezTo>
                  <a:cubicBezTo>
                    <a:pt x="3" y="5"/>
                    <a:pt x="5" y="5"/>
                    <a:pt x="5" y="4"/>
                  </a:cubicBezTo>
                  <a:cubicBezTo>
                    <a:pt x="5" y="4"/>
                    <a:pt x="5" y="3"/>
                    <a:pt x="4" y="3"/>
                  </a:cubicBezTo>
                  <a:close/>
                </a:path>
              </a:pathLst>
            </a:custGeom>
            <a:solidFill>
              <a:srgbClr val="F58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34">
              <a:extLst>
                <a:ext uri="{FF2B5EF4-FFF2-40B4-BE49-F238E27FC236}">
                  <a16:creationId xmlns:a16="http://schemas.microsoft.com/office/drawing/2014/main" id="{30664380-BC2A-45BC-8AD5-CD7B92B837B2}"/>
                </a:ext>
              </a:extLst>
            </p:cNvPr>
            <p:cNvSpPr>
              <a:spLocks noEditPoints="1"/>
            </p:cNvSpPr>
            <p:nvPr userDrawn="1"/>
          </p:nvSpPr>
          <p:spPr bwMode="auto">
            <a:xfrm>
              <a:off x="11152188" y="1895476"/>
              <a:ext cx="30163" cy="30163"/>
            </a:xfrm>
            <a:custGeom>
              <a:avLst/>
              <a:gdLst>
                <a:gd name="T0" fmla="*/ 4 w 8"/>
                <a:gd name="T1" fmla="*/ 8 h 8"/>
                <a:gd name="T2" fmla="*/ 0 w 8"/>
                <a:gd name="T3" fmla="*/ 4 h 8"/>
                <a:gd name="T4" fmla="*/ 4 w 8"/>
                <a:gd name="T5" fmla="*/ 0 h 8"/>
                <a:gd name="T6" fmla="*/ 8 w 8"/>
                <a:gd name="T7" fmla="*/ 4 h 8"/>
                <a:gd name="T8" fmla="*/ 4 w 8"/>
                <a:gd name="T9" fmla="*/ 8 h 8"/>
                <a:gd name="T10" fmla="*/ 4 w 8"/>
                <a:gd name="T11" fmla="*/ 3 h 8"/>
                <a:gd name="T12" fmla="*/ 3 w 8"/>
                <a:gd name="T13" fmla="*/ 4 h 8"/>
                <a:gd name="T14" fmla="*/ 5 w 8"/>
                <a:gd name="T15" fmla="*/ 4 h 8"/>
                <a:gd name="T16" fmla="*/ 4 w 8"/>
                <a:gd name="T1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8"/>
                  </a:moveTo>
                  <a:cubicBezTo>
                    <a:pt x="2" y="8"/>
                    <a:pt x="0" y="6"/>
                    <a:pt x="0" y="4"/>
                  </a:cubicBezTo>
                  <a:cubicBezTo>
                    <a:pt x="0" y="1"/>
                    <a:pt x="2" y="0"/>
                    <a:pt x="4" y="0"/>
                  </a:cubicBezTo>
                  <a:cubicBezTo>
                    <a:pt x="6" y="0"/>
                    <a:pt x="8" y="1"/>
                    <a:pt x="8" y="4"/>
                  </a:cubicBezTo>
                  <a:cubicBezTo>
                    <a:pt x="8" y="6"/>
                    <a:pt x="6" y="8"/>
                    <a:pt x="4" y="8"/>
                  </a:cubicBezTo>
                  <a:close/>
                  <a:moveTo>
                    <a:pt x="4" y="3"/>
                  </a:moveTo>
                  <a:cubicBezTo>
                    <a:pt x="4" y="3"/>
                    <a:pt x="3" y="3"/>
                    <a:pt x="3" y="4"/>
                  </a:cubicBezTo>
                  <a:cubicBezTo>
                    <a:pt x="3" y="5"/>
                    <a:pt x="5" y="5"/>
                    <a:pt x="5" y="4"/>
                  </a:cubicBezTo>
                  <a:cubicBezTo>
                    <a:pt x="5" y="3"/>
                    <a:pt x="5" y="3"/>
                    <a:pt x="4" y="3"/>
                  </a:cubicBezTo>
                  <a:close/>
                </a:path>
              </a:pathLst>
            </a:custGeom>
            <a:solidFill>
              <a:srgbClr val="F58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35">
              <a:extLst>
                <a:ext uri="{FF2B5EF4-FFF2-40B4-BE49-F238E27FC236}">
                  <a16:creationId xmlns:a16="http://schemas.microsoft.com/office/drawing/2014/main" id="{8DDDEF3A-8460-4942-A7ED-82228F2D8948}"/>
                </a:ext>
              </a:extLst>
            </p:cNvPr>
            <p:cNvSpPr>
              <a:spLocks noEditPoints="1"/>
            </p:cNvSpPr>
            <p:nvPr userDrawn="1"/>
          </p:nvSpPr>
          <p:spPr bwMode="auto">
            <a:xfrm>
              <a:off x="11134726" y="1903413"/>
              <a:ext cx="25400" cy="30163"/>
            </a:xfrm>
            <a:custGeom>
              <a:avLst/>
              <a:gdLst>
                <a:gd name="T0" fmla="*/ 4 w 7"/>
                <a:gd name="T1" fmla="*/ 8 h 8"/>
                <a:gd name="T2" fmla="*/ 0 w 7"/>
                <a:gd name="T3" fmla="*/ 4 h 8"/>
                <a:gd name="T4" fmla="*/ 4 w 7"/>
                <a:gd name="T5" fmla="*/ 0 h 8"/>
                <a:gd name="T6" fmla="*/ 7 w 7"/>
                <a:gd name="T7" fmla="*/ 4 h 8"/>
                <a:gd name="T8" fmla="*/ 4 w 7"/>
                <a:gd name="T9" fmla="*/ 8 h 8"/>
                <a:gd name="T10" fmla="*/ 4 w 7"/>
                <a:gd name="T11" fmla="*/ 3 h 8"/>
                <a:gd name="T12" fmla="*/ 3 w 7"/>
                <a:gd name="T13" fmla="*/ 4 h 8"/>
                <a:gd name="T14" fmla="*/ 4 w 7"/>
                <a:gd name="T15" fmla="*/ 4 h 8"/>
                <a:gd name="T16" fmla="*/ 4 w 7"/>
                <a:gd name="T1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4" y="8"/>
                  </a:moveTo>
                  <a:cubicBezTo>
                    <a:pt x="1" y="8"/>
                    <a:pt x="0" y="6"/>
                    <a:pt x="0" y="4"/>
                  </a:cubicBezTo>
                  <a:cubicBezTo>
                    <a:pt x="0" y="2"/>
                    <a:pt x="1" y="0"/>
                    <a:pt x="4" y="0"/>
                  </a:cubicBezTo>
                  <a:cubicBezTo>
                    <a:pt x="6" y="0"/>
                    <a:pt x="7" y="2"/>
                    <a:pt x="7" y="4"/>
                  </a:cubicBezTo>
                  <a:cubicBezTo>
                    <a:pt x="7" y="6"/>
                    <a:pt x="6" y="8"/>
                    <a:pt x="4" y="8"/>
                  </a:cubicBezTo>
                  <a:close/>
                  <a:moveTo>
                    <a:pt x="4" y="3"/>
                  </a:moveTo>
                  <a:cubicBezTo>
                    <a:pt x="3" y="3"/>
                    <a:pt x="3" y="4"/>
                    <a:pt x="3" y="4"/>
                  </a:cubicBezTo>
                  <a:cubicBezTo>
                    <a:pt x="3" y="5"/>
                    <a:pt x="4" y="5"/>
                    <a:pt x="4" y="4"/>
                  </a:cubicBezTo>
                  <a:cubicBezTo>
                    <a:pt x="4" y="4"/>
                    <a:pt x="4" y="3"/>
                    <a:pt x="4" y="3"/>
                  </a:cubicBezTo>
                  <a:close/>
                </a:path>
              </a:pathLst>
            </a:custGeom>
            <a:solidFill>
              <a:srgbClr val="F58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36">
              <a:extLst>
                <a:ext uri="{FF2B5EF4-FFF2-40B4-BE49-F238E27FC236}">
                  <a16:creationId xmlns:a16="http://schemas.microsoft.com/office/drawing/2014/main" id="{C41BEDA8-F7A5-432E-9634-161FDCC580CC}"/>
                </a:ext>
              </a:extLst>
            </p:cNvPr>
            <p:cNvSpPr>
              <a:spLocks noEditPoints="1"/>
            </p:cNvSpPr>
            <p:nvPr userDrawn="1"/>
          </p:nvSpPr>
          <p:spPr bwMode="auto">
            <a:xfrm>
              <a:off x="11110913" y="1914526"/>
              <a:ext cx="30163" cy="30163"/>
            </a:xfrm>
            <a:custGeom>
              <a:avLst/>
              <a:gdLst>
                <a:gd name="T0" fmla="*/ 4 w 8"/>
                <a:gd name="T1" fmla="*/ 8 h 8"/>
                <a:gd name="T2" fmla="*/ 0 w 8"/>
                <a:gd name="T3" fmla="*/ 4 h 8"/>
                <a:gd name="T4" fmla="*/ 4 w 8"/>
                <a:gd name="T5" fmla="*/ 0 h 8"/>
                <a:gd name="T6" fmla="*/ 8 w 8"/>
                <a:gd name="T7" fmla="*/ 4 h 8"/>
                <a:gd name="T8" fmla="*/ 4 w 8"/>
                <a:gd name="T9" fmla="*/ 8 h 8"/>
                <a:gd name="T10" fmla="*/ 4 w 8"/>
                <a:gd name="T11" fmla="*/ 3 h 8"/>
                <a:gd name="T12" fmla="*/ 3 w 8"/>
                <a:gd name="T13" fmla="*/ 4 h 8"/>
                <a:gd name="T14" fmla="*/ 5 w 8"/>
                <a:gd name="T15" fmla="*/ 4 h 8"/>
                <a:gd name="T16" fmla="*/ 4 w 8"/>
                <a:gd name="T1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8"/>
                  </a:moveTo>
                  <a:cubicBezTo>
                    <a:pt x="2" y="8"/>
                    <a:pt x="0" y="6"/>
                    <a:pt x="0" y="4"/>
                  </a:cubicBezTo>
                  <a:cubicBezTo>
                    <a:pt x="0" y="2"/>
                    <a:pt x="2" y="0"/>
                    <a:pt x="4" y="0"/>
                  </a:cubicBezTo>
                  <a:cubicBezTo>
                    <a:pt x="6" y="0"/>
                    <a:pt x="8" y="2"/>
                    <a:pt x="8" y="4"/>
                  </a:cubicBezTo>
                  <a:cubicBezTo>
                    <a:pt x="8" y="6"/>
                    <a:pt x="6" y="8"/>
                    <a:pt x="4" y="8"/>
                  </a:cubicBezTo>
                  <a:close/>
                  <a:moveTo>
                    <a:pt x="4" y="3"/>
                  </a:moveTo>
                  <a:cubicBezTo>
                    <a:pt x="4" y="3"/>
                    <a:pt x="3" y="4"/>
                    <a:pt x="3" y="4"/>
                  </a:cubicBezTo>
                  <a:cubicBezTo>
                    <a:pt x="3" y="5"/>
                    <a:pt x="5" y="5"/>
                    <a:pt x="5" y="4"/>
                  </a:cubicBezTo>
                  <a:cubicBezTo>
                    <a:pt x="5" y="4"/>
                    <a:pt x="5" y="3"/>
                    <a:pt x="4" y="3"/>
                  </a:cubicBezTo>
                  <a:close/>
                </a:path>
              </a:pathLst>
            </a:custGeom>
            <a:solidFill>
              <a:srgbClr val="F58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37">
              <a:extLst>
                <a:ext uri="{FF2B5EF4-FFF2-40B4-BE49-F238E27FC236}">
                  <a16:creationId xmlns:a16="http://schemas.microsoft.com/office/drawing/2014/main" id="{62C5D9B7-A0C0-4BBC-8640-E77CF736CBD2}"/>
                </a:ext>
              </a:extLst>
            </p:cNvPr>
            <p:cNvSpPr>
              <a:spLocks noEditPoints="1"/>
            </p:cNvSpPr>
            <p:nvPr userDrawn="1"/>
          </p:nvSpPr>
          <p:spPr bwMode="auto">
            <a:xfrm>
              <a:off x="11096626" y="1933576"/>
              <a:ext cx="30163" cy="25400"/>
            </a:xfrm>
            <a:custGeom>
              <a:avLst/>
              <a:gdLst>
                <a:gd name="T0" fmla="*/ 4 w 8"/>
                <a:gd name="T1" fmla="*/ 7 h 7"/>
                <a:gd name="T2" fmla="*/ 0 w 8"/>
                <a:gd name="T3" fmla="*/ 3 h 7"/>
                <a:gd name="T4" fmla="*/ 4 w 8"/>
                <a:gd name="T5" fmla="*/ 0 h 7"/>
                <a:gd name="T6" fmla="*/ 8 w 8"/>
                <a:gd name="T7" fmla="*/ 3 h 7"/>
                <a:gd name="T8" fmla="*/ 4 w 8"/>
                <a:gd name="T9" fmla="*/ 7 h 7"/>
                <a:gd name="T10" fmla="*/ 4 w 8"/>
                <a:gd name="T11" fmla="*/ 3 h 7"/>
                <a:gd name="T12" fmla="*/ 3 w 8"/>
                <a:gd name="T13" fmla="*/ 3 h 7"/>
                <a:gd name="T14" fmla="*/ 5 w 8"/>
                <a:gd name="T15" fmla="*/ 3 h 7"/>
                <a:gd name="T16" fmla="*/ 4 w 8"/>
                <a:gd name="T1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4" y="7"/>
                  </a:moveTo>
                  <a:cubicBezTo>
                    <a:pt x="2" y="7"/>
                    <a:pt x="0" y="6"/>
                    <a:pt x="0" y="3"/>
                  </a:cubicBezTo>
                  <a:cubicBezTo>
                    <a:pt x="0" y="1"/>
                    <a:pt x="2" y="0"/>
                    <a:pt x="4" y="0"/>
                  </a:cubicBezTo>
                  <a:cubicBezTo>
                    <a:pt x="6" y="0"/>
                    <a:pt x="8" y="1"/>
                    <a:pt x="8" y="3"/>
                  </a:cubicBezTo>
                  <a:cubicBezTo>
                    <a:pt x="8" y="6"/>
                    <a:pt x="6" y="7"/>
                    <a:pt x="4" y="7"/>
                  </a:cubicBezTo>
                  <a:close/>
                  <a:moveTo>
                    <a:pt x="4" y="3"/>
                  </a:moveTo>
                  <a:cubicBezTo>
                    <a:pt x="3" y="3"/>
                    <a:pt x="3" y="3"/>
                    <a:pt x="3" y="3"/>
                  </a:cubicBezTo>
                  <a:cubicBezTo>
                    <a:pt x="3" y="4"/>
                    <a:pt x="5" y="4"/>
                    <a:pt x="5" y="3"/>
                  </a:cubicBezTo>
                  <a:cubicBezTo>
                    <a:pt x="5" y="3"/>
                    <a:pt x="4" y="3"/>
                    <a:pt x="4" y="3"/>
                  </a:cubicBezTo>
                  <a:close/>
                </a:path>
              </a:pathLst>
            </a:custGeom>
            <a:solidFill>
              <a:srgbClr val="F58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38">
              <a:extLst>
                <a:ext uri="{FF2B5EF4-FFF2-40B4-BE49-F238E27FC236}">
                  <a16:creationId xmlns:a16="http://schemas.microsoft.com/office/drawing/2014/main" id="{F7A91769-7837-4D28-A536-7A259C63399B}"/>
                </a:ext>
              </a:extLst>
            </p:cNvPr>
            <p:cNvSpPr>
              <a:spLocks noEditPoints="1"/>
            </p:cNvSpPr>
            <p:nvPr userDrawn="1"/>
          </p:nvSpPr>
          <p:spPr bwMode="auto">
            <a:xfrm>
              <a:off x="11242676" y="1887538"/>
              <a:ext cx="30163" cy="30163"/>
            </a:xfrm>
            <a:custGeom>
              <a:avLst/>
              <a:gdLst>
                <a:gd name="T0" fmla="*/ 4 w 8"/>
                <a:gd name="T1" fmla="*/ 8 h 8"/>
                <a:gd name="T2" fmla="*/ 0 w 8"/>
                <a:gd name="T3" fmla="*/ 4 h 8"/>
                <a:gd name="T4" fmla="*/ 4 w 8"/>
                <a:gd name="T5" fmla="*/ 0 h 8"/>
                <a:gd name="T6" fmla="*/ 8 w 8"/>
                <a:gd name="T7" fmla="*/ 4 h 8"/>
                <a:gd name="T8" fmla="*/ 4 w 8"/>
                <a:gd name="T9" fmla="*/ 8 h 8"/>
                <a:gd name="T10" fmla="*/ 4 w 8"/>
                <a:gd name="T11" fmla="*/ 3 h 8"/>
                <a:gd name="T12" fmla="*/ 3 w 8"/>
                <a:gd name="T13" fmla="*/ 4 h 8"/>
                <a:gd name="T14" fmla="*/ 5 w 8"/>
                <a:gd name="T15" fmla="*/ 4 h 8"/>
                <a:gd name="T16" fmla="*/ 4 w 8"/>
                <a:gd name="T1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8"/>
                  </a:moveTo>
                  <a:cubicBezTo>
                    <a:pt x="2" y="8"/>
                    <a:pt x="0" y="7"/>
                    <a:pt x="0" y="4"/>
                  </a:cubicBezTo>
                  <a:cubicBezTo>
                    <a:pt x="0" y="2"/>
                    <a:pt x="2" y="0"/>
                    <a:pt x="4" y="0"/>
                  </a:cubicBezTo>
                  <a:cubicBezTo>
                    <a:pt x="6" y="0"/>
                    <a:pt x="8" y="2"/>
                    <a:pt x="8" y="4"/>
                  </a:cubicBezTo>
                  <a:cubicBezTo>
                    <a:pt x="8" y="7"/>
                    <a:pt x="6" y="8"/>
                    <a:pt x="4" y="8"/>
                  </a:cubicBezTo>
                  <a:close/>
                  <a:moveTo>
                    <a:pt x="4" y="3"/>
                  </a:moveTo>
                  <a:cubicBezTo>
                    <a:pt x="4" y="3"/>
                    <a:pt x="3" y="4"/>
                    <a:pt x="3" y="4"/>
                  </a:cubicBezTo>
                  <a:cubicBezTo>
                    <a:pt x="3" y="5"/>
                    <a:pt x="5" y="5"/>
                    <a:pt x="5" y="4"/>
                  </a:cubicBezTo>
                  <a:cubicBezTo>
                    <a:pt x="5" y="4"/>
                    <a:pt x="5" y="3"/>
                    <a:pt x="4" y="3"/>
                  </a:cubicBezTo>
                  <a:close/>
                </a:path>
              </a:pathLst>
            </a:custGeom>
            <a:solidFill>
              <a:srgbClr val="F58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39">
              <a:extLst>
                <a:ext uri="{FF2B5EF4-FFF2-40B4-BE49-F238E27FC236}">
                  <a16:creationId xmlns:a16="http://schemas.microsoft.com/office/drawing/2014/main" id="{572E86F5-C9B0-4D70-9A76-481A56E8A26D}"/>
                </a:ext>
              </a:extLst>
            </p:cNvPr>
            <p:cNvSpPr>
              <a:spLocks noEditPoints="1"/>
            </p:cNvSpPr>
            <p:nvPr userDrawn="1"/>
          </p:nvSpPr>
          <p:spPr bwMode="auto">
            <a:xfrm>
              <a:off x="11264901" y="1895476"/>
              <a:ext cx="30163" cy="30163"/>
            </a:xfrm>
            <a:custGeom>
              <a:avLst/>
              <a:gdLst>
                <a:gd name="T0" fmla="*/ 4 w 8"/>
                <a:gd name="T1" fmla="*/ 8 h 8"/>
                <a:gd name="T2" fmla="*/ 0 w 8"/>
                <a:gd name="T3" fmla="*/ 4 h 8"/>
                <a:gd name="T4" fmla="*/ 4 w 8"/>
                <a:gd name="T5" fmla="*/ 0 h 8"/>
                <a:gd name="T6" fmla="*/ 8 w 8"/>
                <a:gd name="T7" fmla="*/ 4 h 8"/>
                <a:gd name="T8" fmla="*/ 4 w 8"/>
                <a:gd name="T9" fmla="*/ 8 h 8"/>
                <a:gd name="T10" fmla="*/ 4 w 8"/>
                <a:gd name="T11" fmla="*/ 3 h 8"/>
                <a:gd name="T12" fmla="*/ 3 w 8"/>
                <a:gd name="T13" fmla="*/ 4 h 8"/>
                <a:gd name="T14" fmla="*/ 5 w 8"/>
                <a:gd name="T15" fmla="*/ 4 h 8"/>
                <a:gd name="T16" fmla="*/ 4 w 8"/>
                <a:gd name="T1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8"/>
                  </a:moveTo>
                  <a:cubicBezTo>
                    <a:pt x="2" y="8"/>
                    <a:pt x="0" y="6"/>
                    <a:pt x="0" y="4"/>
                  </a:cubicBezTo>
                  <a:cubicBezTo>
                    <a:pt x="0" y="2"/>
                    <a:pt x="2" y="0"/>
                    <a:pt x="4" y="0"/>
                  </a:cubicBezTo>
                  <a:cubicBezTo>
                    <a:pt x="7" y="0"/>
                    <a:pt x="8" y="2"/>
                    <a:pt x="8" y="4"/>
                  </a:cubicBezTo>
                  <a:cubicBezTo>
                    <a:pt x="8" y="6"/>
                    <a:pt x="7" y="8"/>
                    <a:pt x="4" y="8"/>
                  </a:cubicBezTo>
                  <a:close/>
                  <a:moveTo>
                    <a:pt x="4" y="3"/>
                  </a:moveTo>
                  <a:cubicBezTo>
                    <a:pt x="4" y="3"/>
                    <a:pt x="3" y="3"/>
                    <a:pt x="3" y="4"/>
                  </a:cubicBezTo>
                  <a:cubicBezTo>
                    <a:pt x="3" y="5"/>
                    <a:pt x="5" y="5"/>
                    <a:pt x="5" y="4"/>
                  </a:cubicBezTo>
                  <a:cubicBezTo>
                    <a:pt x="5" y="3"/>
                    <a:pt x="5" y="3"/>
                    <a:pt x="4" y="3"/>
                  </a:cubicBezTo>
                  <a:close/>
                </a:path>
              </a:pathLst>
            </a:custGeom>
            <a:solidFill>
              <a:srgbClr val="F58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40">
              <a:extLst>
                <a:ext uri="{FF2B5EF4-FFF2-40B4-BE49-F238E27FC236}">
                  <a16:creationId xmlns:a16="http://schemas.microsoft.com/office/drawing/2014/main" id="{A1397CA8-0821-4164-9FA9-945D95306ED7}"/>
                </a:ext>
              </a:extLst>
            </p:cNvPr>
            <p:cNvSpPr>
              <a:spLocks noEditPoints="1"/>
            </p:cNvSpPr>
            <p:nvPr userDrawn="1"/>
          </p:nvSpPr>
          <p:spPr bwMode="auto">
            <a:xfrm>
              <a:off x="11287126" y="1903413"/>
              <a:ext cx="30163" cy="30163"/>
            </a:xfrm>
            <a:custGeom>
              <a:avLst/>
              <a:gdLst>
                <a:gd name="T0" fmla="*/ 4 w 8"/>
                <a:gd name="T1" fmla="*/ 8 h 8"/>
                <a:gd name="T2" fmla="*/ 0 w 8"/>
                <a:gd name="T3" fmla="*/ 4 h 8"/>
                <a:gd name="T4" fmla="*/ 4 w 8"/>
                <a:gd name="T5" fmla="*/ 0 h 8"/>
                <a:gd name="T6" fmla="*/ 8 w 8"/>
                <a:gd name="T7" fmla="*/ 4 h 8"/>
                <a:gd name="T8" fmla="*/ 4 w 8"/>
                <a:gd name="T9" fmla="*/ 8 h 8"/>
                <a:gd name="T10" fmla="*/ 4 w 8"/>
                <a:gd name="T11" fmla="*/ 3 h 8"/>
                <a:gd name="T12" fmla="*/ 3 w 8"/>
                <a:gd name="T13" fmla="*/ 4 h 8"/>
                <a:gd name="T14" fmla="*/ 5 w 8"/>
                <a:gd name="T15" fmla="*/ 4 h 8"/>
                <a:gd name="T16" fmla="*/ 4 w 8"/>
                <a:gd name="T1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8"/>
                  </a:moveTo>
                  <a:cubicBezTo>
                    <a:pt x="2" y="8"/>
                    <a:pt x="0" y="7"/>
                    <a:pt x="0" y="4"/>
                  </a:cubicBezTo>
                  <a:cubicBezTo>
                    <a:pt x="0" y="2"/>
                    <a:pt x="2" y="0"/>
                    <a:pt x="4" y="0"/>
                  </a:cubicBezTo>
                  <a:cubicBezTo>
                    <a:pt x="6" y="0"/>
                    <a:pt x="8" y="2"/>
                    <a:pt x="8" y="4"/>
                  </a:cubicBezTo>
                  <a:cubicBezTo>
                    <a:pt x="8" y="7"/>
                    <a:pt x="6" y="8"/>
                    <a:pt x="4" y="8"/>
                  </a:cubicBezTo>
                  <a:close/>
                  <a:moveTo>
                    <a:pt x="4" y="3"/>
                  </a:moveTo>
                  <a:cubicBezTo>
                    <a:pt x="3" y="3"/>
                    <a:pt x="3" y="4"/>
                    <a:pt x="3" y="4"/>
                  </a:cubicBezTo>
                  <a:cubicBezTo>
                    <a:pt x="3" y="5"/>
                    <a:pt x="5" y="5"/>
                    <a:pt x="5" y="4"/>
                  </a:cubicBezTo>
                  <a:cubicBezTo>
                    <a:pt x="5" y="4"/>
                    <a:pt x="4" y="3"/>
                    <a:pt x="4" y="3"/>
                  </a:cubicBezTo>
                  <a:close/>
                </a:path>
              </a:pathLst>
            </a:custGeom>
            <a:solidFill>
              <a:srgbClr val="F58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41">
              <a:extLst>
                <a:ext uri="{FF2B5EF4-FFF2-40B4-BE49-F238E27FC236}">
                  <a16:creationId xmlns:a16="http://schemas.microsoft.com/office/drawing/2014/main" id="{05246689-388A-4D1D-A061-15D1641E10E8}"/>
                </a:ext>
              </a:extLst>
            </p:cNvPr>
            <p:cNvSpPr>
              <a:spLocks noEditPoints="1"/>
            </p:cNvSpPr>
            <p:nvPr userDrawn="1"/>
          </p:nvSpPr>
          <p:spPr bwMode="auto">
            <a:xfrm>
              <a:off x="11306176" y="1917701"/>
              <a:ext cx="30163" cy="26988"/>
            </a:xfrm>
            <a:custGeom>
              <a:avLst/>
              <a:gdLst>
                <a:gd name="T0" fmla="*/ 4 w 8"/>
                <a:gd name="T1" fmla="*/ 7 h 7"/>
                <a:gd name="T2" fmla="*/ 0 w 8"/>
                <a:gd name="T3" fmla="*/ 4 h 7"/>
                <a:gd name="T4" fmla="*/ 4 w 8"/>
                <a:gd name="T5" fmla="*/ 0 h 7"/>
                <a:gd name="T6" fmla="*/ 8 w 8"/>
                <a:gd name="T7" fmla="*/ 4 h 7"/>
                <a:gd name="T8" fmla="*/ 4 w 8"/>
                <a:gd name="T9" fmla="*/ 7 h 7"/>
                <a:gd name="T10" fmla="*/ 4 w 8"/>
                <a:gd name="T11" fmla="*/ 3 h 7"/>
                <a:gd name="T12" fmla="*/ 3 w 8"/>
                <a:gd name="T13" fmla="*/ 4 h 7"/>
                <a:gd name="T14" fmla="*/ 5 w 8"/>
                <a:gd name="T15" fmla="*/ 4 h 7"/>
                <a:gd name="T16" fmla="*/ 4 w 8"/>
                <a:gd name="T1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4" y="7"/>
                  </a:moveTo>
                  <a:cubicBezTo>
                    <a:pt x="2" y="7"/>
                    <a:pt x="0" y="6"/>
                    <a:pt x="0" y="4"/>
                  </a:cubicBezTo>
                  <a:cubicBezTo>
                    <a:pt x="0" y="1"/>
                    <a:pt x="2" y="0"/>
                    <a:pt x="4" y="0"/>
                  </a:cubicBezTo>
                  <a:cubicBezTo>
                    <a:pt x="6" y="0"/>
                    <a:pt x="8" y="1"/>
                    <a:pt x="8" y="4"/>
                  </a:cubicBezTo>
                  <a:cubicBezTo>
                    <a:pt x="8" y="6"/>
                    <a:pt x="6" y="7"/>
                    <a:pt x="4" y="7"/>
                  </a:cubicBezTo>
                  <a:close/>
                  <a:moveTo>
                    <a:pt x="4" y="3"/>
                  </a:moveTo>
                  <a:cubicBezTo>
                    <a:pt x="4" y="3"/>
                    <a:pt x="3" y="3"/>
                    <a:pt x="3" y="4"/>
                  </a:cubicBezTo>
                  <a:cubicBezTo>
                    <a:pt x="3" y="5"/>
                    <a:pt x="5" y="5"/>
                    <a:pt x="5" y="4"/>
                  </a:cubicBezTo>
                  <a:cubicBezTo>
                    <a:pt x="5" y="3"/>
                    <a:pt x="5" y="3"/>
                    <a:pt x="4" y="3"/>
                  </a:cubicBezTo>
                  <a:close/>
                </a:path>
              </a:pathLst>
            </a:custGeom>
            <a:solidFill>
              <a:srgbClr val="F58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42">
              <a:extLst>
                <a:ext uri="{FF2B5EF4-FFF2-40B4-BE49-F238E27FC236}">
                  <a16:creationId xmlns:a16="http://schemas.microsoft.com/office/drawing/2014/main" id="{A02E74A6-462A-466A-A504-06B59FBC89DD}"/>
                </a:ext>
              </a:extLst>
            </p:cNvPr>
            <p:cNvSpPr>
              <a:spLocks noEditPoints="1"/>
            </p:cNvSpPr>
            <p:nvPr userDrawn="1"/>
          </p:nvSpPr>
          <p:spPr bwMode="auto">
            <a:xfrm>
              <a:off x="11325226" y="1933576"/>
              <a:ext cx="30163" cy="30163"/>
            </a:xfrm>
            <a:custGeom>
              <a:avLst/>
              <a:gdLst>
                <a:gd name="T0" fmla="*/ 4 w 8"/>
                <a:gd name="T1" fmla="*/ 8 h 8"/>
                <a:gd name="T2" fmla="*/ 0 w 8"/>
                <a:gd name="T3" fmla="*/ 4 h 8"/>
                <a:gd name="T4" fmla="*/ 4 w 8"/>
                <a:gd name="T5" fmla="*/ 0 h 8"/>
                <a:gd name="T6" fmla="*/ 8 w 8"/>
                <a:gd name="T7" fmla="*/ 4 h 8"/>
                <a:gd name="T8" fmla="*/ 4 w 8"/>
                <a:gd name="T9" fmla="*/ 8 h 8"/>
                <a:gd name="T10" fmla="*/ 4 w 8"/>
                <a:gd name="T11" fmla="*/ 3 h 8"/>
                <a:gd name="T12" fmla="*/ 3 w 8"/>
                <a:gd name="T13" fmla="*/ 4 h 8"/>
                <a:gd name="T14" fmla="*/ 5 w 8"/>
                <a:gd name="T15" fmla="*/ 4 h 8"/>
                <a:gd name="T16" fmla="*/ 4 w 8"/>
                <a:gd name="T1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8"/>
                  </a:moveTo>
                  <a:cubicBezTo>
                    <a:pt x="2" y="8"/>
                    <a:pt x="0" y="6"/>
                    <a:pt x="0" y="4"/>
                  </a:cubicBezTo>
                  <a:cubicBezTo>
                    <a:pt x="0" y="2"/>
                    <a:pt x="2" y="0"/>
                    <a:pt x="4" y="0"/>
                  </a:cubicBezTo>
                  <a:cubicBezTo>
                    <a:pt x="6" y="0"/>
                    <a:pt x="8" y="2"/>
                    <a:pt x="8" y="4"/>
                  </a:cubicBezTo>
                  <a:cubicBezTo>
                    <a:pt x="8" y="6"/>
                    <a:pt x="6" y="8"/>
                    <a:pt x="4" y="8"/>
                  </a:cubicBezTo>
                  <a:close/>
                  <a:moveTo>
                    <a:pt x="4" y="3"/>
                  </a:moveTo>
                  <a:cubicBezTo>
                    <a:pt x="3" y="3"/>
                    <a:pt x="3" y="3"/>
                    <a:pt x="3" y="4"/>
                  </a:cubicBezTo>
                  <a:cubicBezTo>
                    <a:pt x="3" y="5"/>
                    <a:pt x="5" y="5"/>
                    <a:pt x="5" y="4"/>
                  </a:cubicBezTo>
                  <a:cubicBezTo>
                    <a:pt x="5" y="3"/>
                    <a:pt x="4" y="3"/>
                    <a:pt x="4" y="3"/>
                  </a:cubicBezTo>
                  <a:close/>
                </a:path>
              </a:pathLst>
            </a:custGeom>
            <a:solidFill>
              <a:srgbClr val="F58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2" name="Group 51">
            <a:extLst>
              <a:ext uri="{FF2B5EF4-FFF2-40B4-BE49-F238E27FC236}">
                <a16:creationId xmlns:a16="http://schemas.microsoft.com/office/drawing/2014/main" id="{1DFEE090-DA53-47FA-989A-772BB106B85A}"/>
              </a:ext>
            </a:extLst>
          </p:cNvPr>
          <p:cNvGrpSpPr/>
          <p:nvPr userDrawn="1"/>
        </p:nvGrpSpPr>
        <p:grpSpPr>
          <a:xfrm>
            <a:off x="7713663" y="2851151"/>
            <a:ext cx="1408113" cy="3538537"/>
            <a:chOff x="7713663" y="2851151"/>
            <a:chExt cx="1408113" cy="3538537"/>
          </a:xfrm>
        </p:grpSpPr>
        <p:sp>
          <p:nvSpPr>
            <p:cNvPr id="11" name="Freeform 8">
              <a:extLst>
                <a:ext uri="{FF2B5EF4-FFF2-40B4-BE49-F238E27FC236}">
                  <a16:creationId xmlns:a16="http://schemas.microsoft.com/office/drawing/2014/main" id="{53A3C675-F98C-498D-88CB-D3C8F7473C9D}"/>
                </a:ext>
              </a:extLst>
            </p:cNvPr>
            <p:cNvSpPr>
              <a:spLocks/>
            </p:cNvSpPr>
            <p:nvPr userDrawn="1"/>
          </p:nvSpPr>
          <p:spPr bwMode="auto">
            <a:xfrm>
              <a:off x="8407401" y="2851151"/>
              <a:ext cx="22225" cy="2143125"/>
            </a:xfrm>
            <a:custGeom>
              <a:avLst/>
              <a:gdLst>
                <a:gd name="T0" fmla="*/ 3 w 6"/>
                <a:gd name="T1" fmla="*/ 570 h 570"/>
                <a:gd name="T2" fmla="*/ 0 w 6"/>
                <a:gd name="T3" fmla="*/ 567 h 570"/>
                <a:gd name="T4" fmla="*/ 0 w 6"/>
                <a:gd name="T5" fmla="*/ 3 h 570"/>
                <a:gd name="T6" fmla="*/ 3 w 6"/>
                <a:gd name="T7" fmla="*/ 0 h 570"/>
                <a:gd name="T8" fmla="*/ 6 w 6"/>
                <a:gd name="T9" fmla="*/ 3 h 570"/>
                <a:gd name="T10" fmla="*/ 6 w 6"/>
                <a:gd name="T11" fmla="*/ 567 h 570"/>
                <a:gd name="T12" fmla="*/ 3 w 6"/>
                <a:gd name="T13" fmla="*/ 570 h 570"/>
              </a:gdLst>
              <a:ahLst/>
              <a:cxnLst>
                <a:cxn ang="0">
                  <a:pos x="T0" y="T1"/>
                </a:cxn>
                <a:cxn ang="0">
                  <a:pos x="T2" y="T3"/>
                </a:cxn>
                <a:cxn ang="0">
                  <a:pos x="T4" y="T5"/>
                </a:cxn>
                <a:cxn ang="0">
                  <a:pos x="T6" y="T7"/>
                </a:cxn>
                <a:cxn ang="0">
                  <a:pos x="T8" y="T9"/>
                </a:cxn>
                <a:cxn ang="0">
                  <a:pos x="T10" y="T11"/>
                </a:cxn>
                <a:cxn ang="0">
                  <a:pos x="T12" y="T13"/>
                </a:cxn>
              </a:cxnLst>
              <a:rect l="0" t="0" r="r" b="b"/>
              <a:pathLst>
                <a:path w="6" h="570">
                  <a:moveTo>
                    <a:pt x="3" y="570"/>
                  </a:moveTo>
                  <a:cubicBezTo>
                    <a:pt x="1" y="570"/>
                    <a:pt x="0" y="569"/>
                    <a:pt x="0" y="567"/>
                  </a:cubicBezTo>
                  <a:cubicBezTo>
                    <a:pt x="0" y="3"/>
                    <a:pt x="0" y="3"/>
                    <a:pt x="0" y="3"/>
                  </a:cubicBezTo>
                  <a:cubicBezTo>
                    <a:pt x="0" y="1"/>
                    <a:pt x="1" y="0"/>
                    <a:pt x="3" y="0"/>
                  </a:cubicBezTo>
                  <a:cubicBezTo>
                    <a:pt x="4" y="0"/>
                    <a:pt x="6" y="1"/>
                    <a:pt x="6" y="3"/>
                  </a:cubicBezTo>
                  <a:cubicBezTo>
                    <a:pt x="6" y="567"/>
                    <a:pt x="6" y="567"/>
                    <a:pt x="6" y="567"/>
                  </a:cubicBezTo>
                  <a:cubicBezTo>
                    <a:pt x="6" y="569"/>
                    <a:pt x="4" y="570"/>
                    <a:pt x="3" y="570"/>
                  </a:cubicBezTo>
                  <a:close/>
                </a:path>
              </a:pathLst>
            </a:custGeom>
            <a:solidFill>
              <a:srgbClr val="7AA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Oval 14">
              <a:extLst>
                <a:ext uri="{FF2B5EF4-FFF2-40B4-BE49-F238E27FC236}">
                  <a16:creationId xmlns:a16="http://schemas.microsoft.com/office/drawing/2014/main" id="{E0AAD3E1-124E-41F1-859D-BB152F119C0B}"/>
                </a:ext>
              </a:extLst>
            </p:cNvPr>
            <p:cNvSpPr>
              <a:spLocks noChangeArrowheads="1"/>
            </p:cNvSpPr>
            <p:nvPr userDrawn="1"/>
          </p:nvSpPr>
          <p:spPr bwMode="auto">
            <a:xfrm>
              <a:off x="7724776" y="4994276"/>
              <a:ext cx="1385888" cy="1384300"/>
            </a:xfrm>
            <a:prstGeom prst="ellipse">
              <a:avLst/>
            </a:prstGeom>
            <a:solidFill>
              <a:srgbClr val="003E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5">
              <a:extLst>
                <a:ext uri="{FF2B5EF4-FFF2-40B4-BE49-F238E27FC236}">
                  <a16:creationId xmlns:a16="http://schemas.microsoft.com/office/drawing/2014/main" id="{EAF0F9D7-1A8E-4CCD-83CF-6471B484863B}"/>
                </a:ext>
              </a:extLst>
            </p:cNvPr>
            <p:cNvSpPr>
              <a:spLocks noEditPoints="1"/>
            </p:cNvSpPr>
            <p:nvPr userDrawn="1"/>
          </p:nvSpPr>
          <p:spPr bwMode="auto">
            <a:xfrm>
              <a:off x="7713663" y="4983163"/>
              <a:ext cx="1408113" cy="1406525"/>
            </a:xfrm>
            <a:custGeom>
              <a:avLst/>
              <a:gdLst>
                <a:gd name="T0" fmla="*/ 188 w 375"/>
                <a:gd name="T1" fmla="*/ 374 h 374"/>
                <a:gd name="T2" fmla="*/ 0 w 375"/>
                <a:gd name="T3" fmla="*/ 187 h 374"/>
                <a:gd name="T4" fmla="*/ 188 w 375"/>
                <a:gd name="T5" fmla="*/ 0 h 374"/>
                <a:gd name="T6" fmla="*/ 375 w 375"/>
                <a:gd name="T7" fmla="*/ 187 h 374"/>
                <a:gd name="T8" fmla="*/ 188 w 375"/>
                <a:gd name="T9" fmla="*/ 374 h 374"/>
                <a:gd name="T10" fmla="*/ 188 w 375"/>
                <a:gd name="T11" fmla="*/ 6 h 374"/>
                <a:gd name="T12" fmla="*/ 6 w 375"/>
                <a:gd name="T13" fmla="*/ 187 h 374"/>
                <a:gd name="T14" fmla="*/ 188 w 375"/>
                <a:gd name="T15" fmla="*/ 368 h 374"/>
                <a:gd name="T16" fmla="*/ 369 w 375"/>
                <a:gd name="T17" fmla="*/ 187 h 374"/>
                <a:gd name="T18" fmla="*/ 188 w 375"/>
                <a:gd name="T19" fmla="*/ 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374">
                  <a:moveTo>
                    <a:pt x="188" y="374"/>
                  </a:moveTo>
                  <a:cubicBezTo>
                    <a:pt x="84" y="374"/>
                    <a:pt x="0" y="290"/>
                    <a:pt x="0" y="187"/>
                  </a:cubicBezTo>
                  <a:cubicBezTo>
                    <a:pt x="0" y="84"/>
                    <a:pt x="84" y="0"/>
                    <a:pt x="188" y="0"/>
                  </a:cubicBezTo>
                  <a:cubicBezTo>
                    <a:pt x="291" y="0"/>
                    <a:pt x="375" y="84"/>
                    <a:pt x="375" y="187"/>
                  </a:cubicBezTo>
                  <a:cubicBezTo>
                    <a:pt x="375" y="290"/>
                    <a:pt x="291" y="374"/>
                    <a:pt x="188" y="374"/>
                  </a:cubicBezTo>
                  <a:close/>
                  <a:moveTo>
                    <a:pt x="188" y="6"/>
                  </a:moveTo>
                  <a:cubicBezTo>
                    <a:pt x="88" y="6"/>
                    <a:pt x="6" y="87"/>
                    <a:pt x="6" y="187"/>
                  </a:cubicBezTo>
                  <a:cubicBezTo>
                    <a:pt x="6" y="287"/>
                    <a:pt x="88" y="368"/>
                    <a:pt x="188" y="368"/>
                  </a:cubicBezTo>
                  <a:cubicBezTo>
                    <a:pt x="287" y="368"/>
                    <a:pt x="369" y="287"/>
                    <a:pt x="369" y="187"/>
                  </a:cubicBezTo>
                  <a:cubicBezTo>
                    <a:pt x="369" y="87"/>
                    <a:pt x="287" y="6"/>
                    <a:pt x="188" y="6"/>
                  </a:cubicBezTo>
                  <a:close/>
                </a:path>
              </a:pathLst>
            </a:custGeom>
            <a:solidFill>
              <a:srgbClr val="7AA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43">
              <a:extLst>
                <a:ext uri="{FF2B5EF4-FFF2-40B4-BE49-F238E27FC236}">
                  <a16:creationId xmlns:a16="http://schemas.microsoft.com/office/drawing/2014/main" id="{55C8EFCB-52C1-4C41-BD6C-7C6ECF296826}"/>
                </a:ext>
              </a:extLst>
            </p:cNvPr>
            <p:cNvSpPr>
              <a:spLocks noEditPoints="1"/>
            </p:cNvSpPr>
            <p:nvPr userDrawn="1"/>
          </p:nvSpPr>
          <p:spPr bwMode="auto">
            <a:xfrm>
              <a:off x="7931151" y="5268913"/>
              <a:ext cx="979488" cy="835025"/>
            </a:xfrm>
            <a:custGeom>
              <a:avLst/>
              <a:gdLst>
                <a:gd name="T0" fmla="*/ 51 w 261"/>
                <a:gd name="T1" fmla="*/ 78 h 222"/>
                <a:gd name="T2" fmla="*/ 213 w 261"/>
                <a:gd name="T3" fmla="*/ 78 h 222"/>
                <a:gd name="T4" fmla="*/ 133 w 261"/>
                <a:gd name="T5" fmla="*/ 122 h 222"/>
                <a:gd name="T6" fmla="*/ 218 w 261"/>
                <a:gd name="T7" fmla="*/ 174 h 222"/>
                <a:gd name="T8" fmla="*/ 130 w 261"/>
                <a:gd name="T9" fmla="*/ 122 h 222"/>
                <a:gd name="T10" fmla="*/ 45 w 261"/>
                <a:gd name="T11" fmla="*/ 174 h 222"/>
                <a:gd name="T12" fmla="*/ 41 w 261"/>
                <a:gd name="T13" fmla="*/ 174 h 222"/>
                <a:gd name="T14" fmla="*/ 6 w 261"/>
                <a:gd name="T15" fmla="*/ 183 h 222"/>
                <a:gd name="T16" fmla="*/ 60 w 261"/>
                <a:gd name="T17" fmla="*/ 193 h 222"/>
                <a:gd name="T18" fmla="*/ 199 w 261"/>
                <a:gd name="T19" fmla="*/ 183 h 222"/>
                <a:gd name="T20" fmla="*/ 209 w 261"/>
                <a:gd name="T21" fmla="*/ 184 h 222"/>
                <a:gd name="T22" fmla="*/ 253 w 261"/>
                <a:gd name="T23" fmla="*/ 174 h 222"/>
                <a:gd name="T24" fmla="*/ 209 w 261"/>
                <a:gd name="T25" fmla="*/ 170 h 222"/>
                <a:gd name="T26" fmla="*/ 200 w 261"/>
                <a:gd name="T27" fmla="*/ 175 h 222"/>
                <a:gd name="T28" fmla="*/ 65 w 261"/>
                <a:gd name="T29" fmla="*/ 169 h 222"/>
                <a:gd name="T30" fmla="*/ 56 w 261"/>
                <a:gd name="T31" fmla="*/ 169 h 222"/>
                <a:gd name="T32" fmla="*/ 41 w 261"/>
                <a:gd name="T33" fmla="*/ 174 h 222"/>
                <a:gd name="T34" fmla="*/ 70 w 261"/>
                <a:gd name="T35" fmla="*/ 65 h 222"/>
                <a:gd name="T36" fmla="*/ 45 w 261"/>
                <a:gd name="T37" fmla="*/ 57 h 222"/>
                <a:gd name="T38" fmla="*/ 59 w 261"/>
                <a:gd name="T39" fmla="*/ 22 h 222"/>
                <a:gd name="T40" fmla="*/ 194 w 261"/>
                <a:gd name="T41" fmla="*/ 20 h 222"/>
                <a:gd name="T42" fmla="*/ 213 w 261"/>
                <a:gd name="T43" fmla="*/ 31 h 222"/>
                <a:gd name="T44" fmla="*/ 210 w 261"/>
                <a:gd name="T45" fmla="*/ 67 h 222"/>
                <a:gd name="T46" fmla="*/ 240 w 261"/>
                <a:gd name="T47" fmla="*/ 86 h 222"/>
                <a:gd name="T48" fmla="*/ 234 w 261"/>
                <a:gd name="T49" fmla="*/ 75 h 222"/>
                <a:gd name="T50" fmla="*/ 209 w 261"/>
                <a:gd name="T51" fmla="*/ 11 h 222"/>
                <a:gd name="T52" fmla="*/ 153 w 261"/>
                <a:gd name="T53" fmla="*/ 2 h 222"/>
                <a:gd name="T54" fmla="*/ 50 w 261"/>
                <a:gd name="T55" fmla="*/ 12 h 222"/>
                <a:gd name="T56" fmla="*/ 33 w 261"/>
                <a:gd name="T57" fmla="*/ 52 h 222"/>
                <a:gd name="T58" fmla="*/ 21 w 261"/>
                <a:gd name="T59" fmla="*/ 86 h 222"/>
                <a:gd name="T60" fmla="*/ 6 w 261"/>
                <a:gd name="T61" fmla="*/ 172 h 222"/>
                <a:gd name="T62" fmla="*/ 6 w 261"/>
                <a:gd name="T63" fmla="*/ 209 h 222"/>
                <a:gd name="T64" fmla="*/ 32 w 261"/>
                <a:gd name="T65" fmla="*/ 221 h 222"/>
                <a:gd name="T66" fmla="*/ 41 w 261"/>
                <a:gd name="T67" fmla="*/ 202 h 222"/>
                <a:gd name="T68" fmla="*/ 73 w 261"/>
                <a:gd name="T69" fmla="*/ 194 h 222"/>
                <a:gd name="T70" fmla="*/ 193 w 261"/>
                <a:gd name="T71" fmla="*/ 194 h 222"/>
                <a:gd name="T72" fmla="*/ 218 w 261"/>
                <a:gd name="T73" fmla="*/ 195 h 222"/>
                <a:gd name="T74" fmla="*/ 225 w 261"/>
                <a:gd name="T75" fmla="*/ 221 h 222"/>
                <a:gd name="T76" fmla="*/ 252 w 261"/>
                <a:gd name="T77" fmla="*/ 207 h 222"/>
                <a:gd name="T78" fmla="*/ 254 w 261"/>
                <a:gd name="T79" fmla="*/ 170 h 222"/>
                <a:gd name="T80" fmla="*/ 240 w 261"/>
                <a:gd name="T81" fmla="*/ 86 h 222"/>
                <a:gd name="T82" fmla="*/ 22 w 261"/>
                <a:gd name="T83" fmla="*/ 115 h 222"/>
                <a:gd name="T84" fmla="*/ 60 w 261"/>
                <a:gd name="T85" fmla="*/ 115 h 222"/>
                <a:gd name="T86" fmla="*/ 224 w 261"/>
                <a:gd name="T87" fmla="*/ 97 h 222"/>
                <a:gd name="T88" fmla="*/ 223 w 261"/>
                <a:gd name="T89" fmla="*/ 134 h 222"/>
                <a:gd name="T90" fmla="*/ 224 w 261"/>
                <a:gd name="T91" fmla="*/ 97 h 222"/>
                <a:gd name="T92" fmla="*/ 224 w 261"/>
                <a:gd name="T93" fmla="*/ 184 h 222"/>
                <a:gd name="T94" fmla="*/ 34 w 261"/>
                <a:gd name="T95" fmla="*/ 183 h 222"/>
                <a:gd name="T96" fmla="*/ 227 w 261"/>
                <a:gd name="T97" fmla="*/ 159 h 222"/>
                <a:gd name="T98" fmla="*/ 227 w 261"/>
                <a:gd name="T99" fmla="*/ 148 h 222"/>
                <a:gd name="T100" fmla="*/ 41 w 261"/>
                <a:gd name="T101" fmla="*/ 154 h 222"/>
                <a:gd name="T102" fmla="*/ 30 w 261"/>
                <a:gd name="T103" fmla="*/ 154 h 222"/>
                <a:gd name="T104" fmla="*/ 41 w 261"/>
                <a:gd name="T105" fmla="*/ 154 h 222"/>
                <a:gd name="T106" fmla="*/ 131 w 261"/>
                <a:gd name="T107" fmla="*/ 139 h 222"/>
                <a:gd name="T108" fmla="*/ 131 w 261"/>
                <a:gd name="T109" fmla="*/ 132 h 222"/>
                <a:gd name="T110" fmla="*/ 59 w 261"/>
                <a:gd name="T111" fmla="*/ 136 h 222"/>
                <a:gd name="T112" fmla="*/ 53 w 261"/>
                <a:gd name="T113" fmla="*/ 144 h 222"/>
                <a:gd name="T114" fmla="*/ 50 w 261"/>
                <a:gd name="T115" fmla="*/ 163 h 222"/>
                <a:gd name="T116" fmla="*/ 50 w 261"/>
                <a:gd name="T117" fmla="*/ 15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1" h="222">
                  <a:moveTo>
                    <a:pt x="81" y="122"/>
                  </a:moveTo>
                  <a:cubicBezTo>
                    <a:pt x="80" y="106"/>
                    <a:pt x="57" y="83"/>
                    <a:pt x="51" y="78"/>
                  </a:cubicBezTo>
                  <a:cubicBezTo>
                    <a:pt x="51" y="78"/>
                    <a:pt x="99" y="71"/>
                    <a:pt x="130" y="71"/>
                  </a:cubicBezTo>
                  <a:cubicBezTo>
                    <a:pt x="160" y="71"/>
                    <a:pt x="213" y="78"/>
                    <a:pt x="213" y="78"/>
                  </a:cubicBezTo>
                  <a:cubicBezTo>
                    <a:pt x="206" y="83"/>
                    <a:pt x="183" y="106"/>
                    <a:pt x="182" y="122"/>
                  </a:cubicBezTo>
                  <a:moveTo>
                    <a:pt x="133" y="122"/>
                  </a:moveTo>
                  <a:cubicBezTo>
                    <a:pt x="133" y="122"/>
                    <a:pt x="130" y="122"/>
                    <a:pt x="171" y="122"/>
                  </a:cubicBezTo>
                  <a:cubicBezTo>
                    <a:pt x="213" y="122"/>
                    <a:pt x="217" y="159"/>
                    <a:pt x="218" y="174"/>
                  </a:cubicBezTo>
                  <a:cubicBezTo>
                    <a:pt x="131" y="175"/>
                    <a:pt x="131" y="175"/>
                    <a:pt x="131" y="175"/>
                  </a:cubicBezTo>
                  <a:moveTo>
                    <a:pt x="130" y="122"/>
                  </a:moveTo>
                  <a:cubicBezTo>
                    <a:pt x="130" y="122"/>
                    <a:pt x="134" y="122"/>
                    <a:pt x="92" y="122"/>
                  </a:cubicBezTo>
                  <a:cubicBezTo>
                    <a:pt x="50" y="123"/>
                    <a:pt x="45" y="160"/>
                    <a:pt x="45" y="174"/>
                  </a:cubicBezTo>
                  <a:cubicBezTo>
                    <a:pt x="131" y="175"/>
                    <a:pt x="131" y="175"/>
                    <a:pt x="131" y="175"/>
                  </a:cubicBezTo>
                  <a:moveTo>
                    <a:pt x="41" y="174"/>
                  </a:moveTo>
                  <a:cubicBezTo>
                    <a:pt x="6" y="174"/>
                    <a:pt x="6" y="174"/>
                    <a:pt x="6" y="174"/>
                  </a:cubicBezTo>
                  <a:cubicBezTo>
                    <a:pt x="0" y="174"/>
                    <a:pt x="1" y="182"/>
                    <a:pt x="6" y="183"/>
                  </a:cubicBezTo>
                  <a:cubicBezTo>
                    <a:pt x="10" y="183"/>
                    <a:pt x="56" y="184"/>
                    <a:pt x="56" y="184"/>
                  </a:cubicBezTo>
                  <a:cubicBezTo>
                    <a:pt x="56" y="184"/>
                    <a:pt x="56" y="192"/>
                    <a:pt x="60" y="193"/>
                  </a:cubicBezTo>
                  <a:cubicBezTo>
                    <a:pt x="64" y="193"/>
                    <a:pt x="66" y="183"/>
                    <a:pt x="66" y="183"/>
                  </a:cubicBezTo>
                  <a:cubicBezTo>
                    <a:pt x="199" y="183"/>
                    <a:pt x="199" y="183"/>
                    <a:pt x="199" y="183"/>
                  </a:cubicBezTo>
                  <a:cubicBezTo>
                    <a:pt x="199" y="183"/>
                    <a:pt x="199" y="194"/>
                    <a:pt x="203" y="193"/>
                  </a:cubicBezTo>
                  <a:cubicBezTo>
                    <a:pt x="207" y="193"/>
                    <a:pt x="209" y="184"/>
                    <a:pt x="209" y="184"/>
                  </a:cubicBezTo>
                  <a:cubicBezTo>
                    <a:pt x="253" y="184"/>
                    <a:pt x="253" y="184"/>
                    <a:pt x="253" y="184"/>
                  </a:cubicBezTo>
                  <a:cubicBezTo>
                    <a:pt x="256" y="184"/>
                    <a:pt x="261" y="174"/>
                    <a:pt x="253" y="174"/>
                  </a:cubicBezTo>
                  <a:cubicBezTo>
                    <a:pt x="209" y="174"/>
                    <a:pt x="209" y="174"/>
                    <a:pt x="209" y="174"/>
                  </a:cubicBezTo>
                  <a:cubicBezTo>
                    <a:pt x="209" y="170"/>
                    <a:pt x="209" y="170"/>
                    <a:pt x="209" y="170"/>
                  </a:cubicBezTo>
                  <a:cubicBezTo>
                    <a:pt x="209" y="169"/>
                    <a:pt x="209" y="164"/>
                    <a:pt x="204" y="164"/>
                  </a:cubicBezTo>
                  <a:cubicBezTo>
                    <a:pt x="199" y="164"/>
                    <a:pt x="200" y="175"/>
                    <a:pt x="200" y="175"/>
                  </a:cubicBezTo>
                  <a:cubicBezTo>
                    <a:pt x="65" y="174"/>
                    <a:pt x="65" y="174"/>
                    <a:pt x="65" y="174"/>
                  </a:cubicBezTo>
                  <a:cubicBezTo>
                    <a:pt x="65" y="169"/>
                    <a:pt x="65" y="169"/>
                    <a:pt x="65" y="169"/>
                  </a:cubicBezTo>
                  <a:cubicBezTo>
                    <a:pt x="65" y="168"/>
                    <a:pt x="64" y="164"/>
                    <a:pt x="61" y="164"/>
                  </a:cubicBezTo>
                  <a:cubicBezTo>
                    <a:pt x="59" y="164"/>
                    <a:pt x="56" y="166"/>
                    <a:pt x="56" y="169"/>
                  </a:cubicBezTo>
                  <a:cubicBezTo>
                    <a:pt x="56" y="173"/>
                    <a:pt x="56" y="174"/>
                    <a:pt x="56" y="174"/>
                  </a:cubicBezTo>
                  <a:lnTo>
                    <a:pt x="41" y="174"/>
                  </a:lnTo>
                  <a:close/>
                  <a:moveTo>
                    <a:pt x="137" y="61"/>
                  </a:moveTo>
                  <a:cubicBezTo>
                    <a:pt x="110" y="60"/>
                    <a:pt x="97" y="62"/>
                    <a:pt x="70" y="65"/>
                  </a:cubicBezTo>
                  <a:cubicBezTo>
                    <a:pt x="65" y="65"/>
                    <a:pt x="59" y="66"/>
                    <a:pt x="54" y="67"/>
                  </a:cubicBezTo>
                  <a:cubicBezTo>
                    <a:pt x="46" y="68"/>
                    <a:pt x="44" y="67"/>
                    <a:pt x="45" y="57"/>
                  </a:cubicBezTo>
                  <a:cubicBezTo>
                    <a:pt x="46" y="49"/>
                    <a:pt x="48" y="38"/>
                    <a:pt x="52" y="28"/>
                  </a:cubicBezTo>
                  <a:cubicBezTo>
                    <a:pt x="53" y="25"/>
                    <a:pt x="56" y="23"/>
                    <a:pt x="59" y="22"/>
                  </a:cubicBezTo>
                  <a:cubicBezTo>
                    <a:pt x="63" y="21"/>
                    <a:pt x="67" y="20"/>
                    <a:pt x="71" y="20"/>
                  </a:cubicBezTo>
                  <a:cubicBezTo>
                    <a:pt x="117" y="20"/>
                    <a:pt x="148" y="20"/>
                    <a:pt x="194" y="20"/>
                  </a:cubicBezTo>
                  <a:cubicBezTo>
                    <a:pt x="196" y="20"/>
                    <a:pt x="199" y="20"/>
                    <a:pt x="201" y="21"/>
                  </a:cubicBezTo>
                  <a:cubicBezTo>
                    <a:pt x="207" y="22"/>
                    <a:pt x="211" y="24"/>
                    <a:pt x="213" y="31"/>
                  </a:cubicBezTo>
                  <a:cubicBezTo>
                    <a:pt x="215" y="40"/>
                    <a:pt x="218" y="48"/>
                    <a:pt x="220" y="57"/>
                  </a:cubicBezTo>
                  <a:cubicBezTo>
                    <a:pt x="222" y="66"/>
                    <a:pt x="219" y="69"/>
                    <a:pt x="210" y="67"/>
                  </a:cubicBezTo>
                  <a:cubicBezTo>
                    <a:pt x="186" y="63"/>
                    <a:pt x="161" y="62"/>
                    <a:pt x="137" y="61"/>
                  </a:cubicBezTo>
                  <a:moveTo>
                    <a:pt x="240" y="86"/>
                  </a:moveTo>
                  <a:cubicBezTo>
                    <a:pt x="238" y="83"/>
                    <a:pt x="236" y="77"/>
                    <a:pt x="235" y="77"/>
                  </a:cubicBezTo>
                  <a:cubicBezTo>
                    <a:pt x="235" y="77"/>
                    <a:pt x="235" y="76"/>
                    <a:pt x="234" y="75"/>
                  </a:cubicBezTo>
                  <a:cubicBezTo>
                    <a:pt x="231" y="59"/>
                    <a:pt x="226" y="44"/>
                    <a:pt x="223" y="28"/>
                  </a:cubicBezTo>
                  <a:cubicBezTo>
                    <a:pt x="222" y="19"/>
                    <a:pt x="217" y="14"/>
                    <a:pt x="209" y="11"/>
                  </a:cubicBezTo>
                  <a:cubicBezTo>
                    <a:pt x="208" y="11"/>
                    <a:pt x="207" y="10"/>
                    <a:pt x="206" y="10"/>
                  </a:cubicBezTo>
                  <a:cubicBezTo>
                    <a:pt x="189" y="5"/>
                    <a:pt x="171" y="3"/>
                    <a:pt x="153" y="2"/>
                  </a:cubicBezTo>
                  <a:cubicBezTo>
                    <a:pt x="123" y="0"/>
                    <a:pt x="107" y="0"/>
                    <a:pt x="77" y="5"/>
                  </a:cubicBezTo>
                  <a:cubicBezTo>
                    <a:pt x="67" y="6"/>
                    <a:pt x="58" y="8"/>
                    <a:pt x="50" y="12"/>
                  </a:cubicBezTo>
                  <a:cubicBezTo>
                    <a:pt x="46" y="14"/>
                    <a:pt x="44" y="16"/>
                    <a:pt x="43" y="19"/>
                  </a:cubicBezTo>
                  <a:cubicBezTo>
                    <a:pt x="40" y="30"/>
                    <a:pt x="37" y="41"/>
                    <a:pt x="33" y="52"/>
                  </a:cubicBezTo>
                  <a:cubicBezTo>
                    <a:pt x="31" y="60"/>
                    <a:pt x="29" y="69"/>
                    <a:pt x="26" y="77"/>
                  </a:cubicBezTo>
                  <a:cubicBezTo>
                    <a:pt x="26" y="77"/>
                    <a:pt x="22" y="85"/>
                    <a:pt x="21" y="86"/>
                  </a:cubicBezTo>
                  <a:cubicBezTo>
                    <a:pt x="16" y="93"/>
                    <a:pt x="11" y="101"/>
                    <a:pt x="10" y="110"/>
                  </a:cubicBezTo>
                  <a:cubicBezTo>
                    <a:pt x="6" y="130"/>
                    <a:pt x="5" y="151"/>
                    <a:pt x="6" y="172"/>
                  </a:cubicBezTo>
                  <a:cubicBezTo>
                    <a:pt x="6" y="173"/>
                    <a:pt x="6" y="188"/>
                    <a:pt x="6" y="191"/>
                  </a:cubicBezTo>
                  <a:cubicBezTo>
                    <a:pt x="6" y="197"/>
                    <a:pt x="5" y="203"/>
                    <a:pt x="6" y="209"/>
                  </a:cubicBezTo>
                  <a:cubicBezTo>
                    <a:pt x="6" y="216"/>
                    <a:pt x="9" y="220"/>
                    <a:pt x="17" y="221"/>
                  </a:cubicBezTo>
                  <a:cubicBezTo>
                    <a:pt x="22" y="222"/>
                    <a:pt x="27" y="222"/>
                    <a:pt x="32" y="221"/>
                  </a:cubicBezTo>
                  <a:cubicBezTo>
                    <a:pt x="38" y="220"/>
                    <a:pt x="41" y="217"/>
                    <a:pt x="41" y="211"/>
                  </a:cubicBezTo>
                  <a:cubicBezTo>
                    <a:pt x="41" y="208"/>
                    <a:pt x="41" y="205"/>
                    <a:pt x="41" y="202"/>
                  </a:cubicBezTo>
                  <a:cubicBezTo>
                    <a:pt x="40" y="198"/>
                    <a:pt x="41" y="194"/>
                    <a:pt x="41" y="190"/>
                  </a:cubicBezTo>
                  <a:cubicBezTo>
                    <a:pt x="46" y="192"/>
                    <a:pt x="71" y="194"/>
                    <a:pt x="73" y="194"/>
                  </a:cubicBezTo>
                  <a:cubicBezTo>
                    <a:pt x="93" y="194"/>
                    <a:pt x="113" y="195"/>
                    <a:pt x="133" y="195"/>
                  </a:cubicBezTo>
                  <a:cubicBezTo>
                    <a:pt x="158" y="195"/>
                    <a:pt x="168" y="194"/>
                    <a:pt x="193" y="194"/>
                  </a:cubicBezTo>
                  <a:cubicBezTo>
                    <a:pt x="195" y="194"/>
                    <a:pt x="213" y="193"/>
                    <a:pt x="218" y="190"/>
                  </a:cubicBezTo>
                  <a:cubicBezTo>
                    <a:pt x="218" y="193"/>
                    <a:pt x="218" y="194"/>
                    <a:pt x="218" y="195"/>
                  </a:cubicBezTo>
                  <a:cubicBezTo>
                    <a:pt x="218" y="201"/>
                    <a:pt x="218" y="206"/>
                    <a:pt x="218" y="212"/>
                  </a:cubicBezTo>
                  <a:cubicBezTo>
                    <a:pt x="218" y="217"/>
                    <a:pt x="221" y="220"/>
                    <a:pt x="225" y="221"/>
                  </a:cubicBezTo>
                  <a:cubicBezTo>
                    <a:pt x="230" y="221"/>
                    <a:pt x="234" y="222"/>
                    <a:pt x="238" y="221"/>
                  </a:cubicBezTo>
                  <a:cubicBezTo>
                    <a:pt x="248" y="220"/>
                    <a:pt x="252" y="217"/>
                    <a:pt x="252" y="207"/>
                  </a:cubicBezTo>
                  <a:cubicBezTo>
                    <a:pt x="252" y="201"/>
                    <a:pt x="252" y="194"/>
                    <a:pt x="253" y="187"/>
                  </a:cubicBezTo>
                  <a:cubicBezTo>
                    <a:pt x="253" y="186"/>
                    <a:pt x="254" y="172"/>
                    <a:pt x="254" y="170"/>
                  </a:cubicBezTo>
                  <a:cubicBezTo>
                    <a:pt x="254" y="156"/>
                    <a:pt x="255" y="142"/>
                    <a:pt x="255" y="129"/>
                  </a:cubicBezTo>
                  <a:cubicBezTo>
                    <a:pt x="255" y="113"/>
                    <a:pt x="250" y="99"/>
                    <a:pt x="240" y="86"/>
                  </a:cubicBezTo>
                  <a:moveTo>
                    <a:pt x="41" y="97"/>
                  </a:moveTo>
                  <a:cubicBezTo>
                    <a:pt x="30" y="97"/>
                    <a:pt x="22" y="105"/>
                    <a:pt x="22" y="115"/>
                  </a:cubicBezTo>
                  <a:cubicBezTo>
                    <a:pt x="22" y="126"/>
                    <a:pt x="30" y="134"/>
                    <a:pt x="41" y="134"/>
                  </a:cubicBezTo>
                  <a:cubicBezTo>
                    <a:pt x="51" y="134"/>
                    <a:pt x="60" y="125"/>
                    <a:pt x="60" y="115"/>
                  </a:cubicBezTo>
                  <a:cubicBezTo>
                    <a:pt x="60" y="105"/>
                    <a:pt x="51" y="97"/>
                    <a:pt x="41" y="97"/>
                  </a:cubicBezTo>
                  <a:moveTo>
                    <a:pt x="224" y="97"/>
                  </a:moveTo>
                  <a:cubicBezTo>
                    <a:pt x="214" y="97"/>
                    <a:pt x="205" y="105"/>
                    <a:pt x="205" y="115"/>
                  </a:cubicBezTo>
                  <a:cubicBezTo>
                    <a:pt x="205" y="125"/>
                    <a:pt x="213" y="133"/>
                    <a:pt x="223" y="134"/>
                  </a:cubicBezTo>
                  <a:cubicBezTo>
                    <a:pt x="234" y="134"/>
                    <a:pt x="243" y="126"/>
                    <a:pt x="243" y="116"/>
                  </a:cubicBezTo>
                  <a:cubicBezTo>
                    <a:pt x="243" y="106"/>
                    <a:pt x="235" y="98"/>
                    <a:pt x="224" y="97"/>
                  </a:cubicBezTo>
                  <a:moveTo>
                    <a:pt x="218" y="190"/>
                  </a:moveTo>
                  <a:cubicBezTo>
                    <a:pt x="224" y="184"/>
                    <a:pt x="224" y="184"/>
                    <a:pt x="224" y="184"/>
                  </a:cubicBezTo>
                  <a:moveTo>
                    <a:pt x="41" y="190"/>
                  </a:moveTo>
                  <a:cubicBezTo>
                    <a:pt x="34" y="183"/>
                    <a:pt x="34" y="183"/>
                    <a:pt x="34" y="183"/>
                  </a:cubicBezTo>
                  <a:moveTo>
                    <a:pt x="222" y="154"/>
                  </a:moveTo>
                  <a:cubicBezTo>
                    <a:pt x="222" y="156"/>
                    <a:pt x="224" y="159"/>
                    <a:pt x="227" y="159"/>
                  </a:cubicBezTo>
                  <a:cubicBezTo>
                    <a:pt x="230" y="159"/>
                    <a:pt x="232" y="156"/>
                    <a:pt x="232" y="154"/>
                  </a:cubicBezTo>
                  <a:cubicBezTo>
                    <a:pt x="232" y="151"/>
                    <a:pt x="230" y="148"/>
                    <a:pt x="227" y="148"/>
                  </a:cubicBezTo>
                  <a:cubicBezTo>
                    <a:pt x="224" y="148"/>
                    <a:pt x="222" y="151"/>
                    <a:pt x="222" y="154"/>
                  </a:cubicBezTo>
                  <a:moveTo>
                    <a:pt x="41" y="154"/>
                  </a:moveTo>
                  <a:cubicBezTo>
                    <a:pt x="41" y="156"/>
                    <a:pt x="39" y="159"/>
                    <a:pt x="36" y="159"/>
                  </a:cubicBezTo>
                  <a:cubicBezTo>
                    <a:pt x="33" y="159"/>
                    <a:pt x="30" y="156"/>
                    <a:pt x="30" y="154"/>
                  </a:cubicBezTo>
                  <a:cubicBezTo>
                    <a:pt x="30" y="151"/>
                    <a:pt x="33" y="148"/>
                    <a:pt x="36" y="148"/>
                  </a:cubicBezTo>
                  <a:cubicBezTo>
                    <a:pt x="39" y="148"/>
                    <a:pt x="41" y="151"/>
                    <a:pt x="41" y="154"/>
                  </a:cubicBezTo>
                  <a:moveTo>
                    <a:pt x="137" y="135"/>
                  </a:moveTo>
                  <a:cubicBezTo>
                    <a:pt x="137" y="137"/>
                    <a:pt x="135" y="139"/>
                    <a:pt x="131" y="139"/>
                  </a:cubicBezTo>
                  <a:cubicBezTo>
                    <a:pt x="128" y="139"/>
                    <a:pt x="126" y="137"/>
                    <a:pt x="126" y="135"/>
                  </a:cubicBezTo>
                  <a:cubicBezTo>
                    <a:pt x="126" y="134"/>
                    <a:pt x="128" y="132"/>
                    <a:pt x="131" y="132"/>
                  </a:cubicBezTo>
                  <a:cubicBezTo>
                    <a:pt x="135" y="132"/>
                    <a:pt x="137" y="134"/>
                    <a:pt x="137" y="135"/>
                  </a:cubicBezTo>
                  <a:moveTo>
                    <a:pt x="59" y="136"/>
                  </a:moveTo>
                  <a:cubicBezTo>
                    <a:pt x="203" y="136"/>
                    <a:pt x="203" y="136"/>
                    <a:pt x="203" y="136"/>
                  </a:cubicBezTo>
                  <a:moveTo>
                    <a:pt x="53" y="144"/>
                  </a:moveTo>
                  <a:cubicBezTo>
                    <a:pt x="209" y="144"/>
                    <a:pt x="209" y="144"/>
                    <a:pt x="209" y="144"/>
                  </a:cubicBezTo>
                  <a:moveTo>
                    <a:pt x="50" y="163"/>
                  </a:moveTo>
                  <a:cubicBezTo>
                    <a:pt x="213" y="163"/>
                    <a:pt x="213" y="163"/>
                    <a:pt x="213" y="163"/>
                  </a:cubicBezTo>
                  <a:moveTo>
                    <a:pt x="50" y="154"/>
                  </a:moveTo>
                  <a:cubicBezTo>
                    <a:pt x="213" y="154"/>
                    <a:pt x="213" y="154"/>
                    <a:pt x="213" y="154"/>
                  </a:cubicBezTo>
                </a:path>
              </a:pathLst>
            </a:custGeom>
            <a:solidFill>
              <a:srgbClr val="003E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44">
              <a:extLst>
                <a:ext uri="{FF2B5EF4-FFF2-40B4-BE49-F238E27FC236}">
                  <a16:creationId xmlns:a16="http://schemas.microsoft.com/office/drawing/2014/main" id="{B0ADA956-F768-43A9-A8C3-B6E4C237706E}"/>
                </a:ext>
              </a:extLst>
            </p:cNvPr>
            <p:cNvSpPr>
              <a:spLocks noEditPoints="1"/>
            </p:cNvSpPr>
            <p:nvPr userDrawn="1"/>
          </p:nvSpPr>
          <p:spPr bwMode="auto">
            <a:xfrm>
              <a:off x="7926388" y="5257801"/>
              <a:ext cx="981075" cy="857250"/>
            </a:xfrm>
            <a:custGeom>
              <a:avLst/>
              <a:gdLst>
                <a:gd name="T0" fmla="*/ 4 w 261"/>
                <a:gd name="T1" fmla="*/ 188 h 228"/>
                <a:gd name="T2" fmla="*/ 25 w 261"/>
                <a:gd name="T3" fmla="*/ 79 h 228"/>
                <a:gd name="T4" fmla="*/ 77 w 261"/>
                <a:gd name="T5" fmla="*/ 5 h 228"/>
                <a:gd name="T6" fmla="*/ 235 w 261"/>
                <a:gd name="T7" fmla="*/ 64 h 228"/>
                <a:gd name="T8" fmla="*/ 243 w 261"/>
                <a:gd name="T9" fmla="*/ 87 h 228"/>
                <a:gd name="T10" fmla="*/ 261 w 261"/>
                <a:gd name="T11" fmla="*/ 180 h 228"/>
                <a:gd name="T12" fmla="*/ 226 w 261"/>
                <a:gd name="T13" fmla="*/ 227 h 228"/>
                <a:gd name="T14" fmla="*/ 166 w 261"/>
                <a:gd name="T15" fmla="*/ 200 h 228"/>
                <a:gd name="T16" fmla="*/ 45 w 261"/>
                <a:gd name="T17" fmla="*/ 208 h 228"/>
                <a:gd name="T18" fmla="*/ 10 w 261"/>
                <a:gd name="T19" fmla="*/ 195 h 228"/>
                <a:gd name="T20" fmla="*/ 39 w 261"/>
                <a:gd name="T21" fmla="*/ 205 h 228"/>
                <a:gd name="T22" fmla="*/ 222 w 261"/>
                <a:gd name="T23" fmla="*/ 198 h 228"/>
                <a:gd name="T24" fmla="*/ 250 w 261"/>
                <a:gd name="T25" fmla="*/ 200 h 228"/>
                <a:gd name="T26" fmla="*/ 74 w 261"/>
                <a:gd name="T27" fmla="*/ 194 h 228"/>
                <a:gd name="T28" fmla="*/ 197 w 261"/>
                <a:gd name="T29" fmla="*/ 189 h 228"/>
                <a:gd name="T30" fmla="*/ 203 w 261"/>
                <a:gd name="T31" fmla="*/ 186 h 228"/>
                <a:gd name="T32" fmla="*/ 225 w 261"/>
                <a:gd name="T33" fmla="*/ 184 h 228"/>
                <a:gd name="T34" fmla="*/ 132 w 261"/>
                <a:gd name="T35" fmla="*/ 181 h 228"/>
                <a:gd name="T36" fmla="*/ 56 w 261"/>
                <a:gd name="T37" fmla="*/ 180 h 228"/>
                <a:gd name="T38" fmla="*/ 57 w 261"/>
                <a:gd name="T39" fmla="*/ 184 h 228"/>
                <a:gd name="T40" fmla="*/ 212 w 261"/>
                <a:gd name="T41" fmla="*/ 192 h 228"/>
                <a:gd name="T42" fmla="*/ 54 w 261"/>
                <a:gd name="T43" fmla="*/ 190 h 228"/>
                <a:gd name="T44" fmla="*/ 68 w 261"/>
                <a:gd name="T45" fmla="*/ 169 h 228"/>
                <a:gd name="T46" fmla="*/ 63 w 261"/>
                <a:gd name="T47" fmla="*/ 172 h 228"/>
                <a:gd name="T48" fmla="*/ 54 w 261"/>
                <a:gd name="T49" fmla="*/ 172 h 228"/>
                <a:gd name="T50" fmla="*/ 204 w 261"/>
                <a:gd name="T51" fmla="*/ 174 h 228"/>
                <a:gd name="T52" fmla="*/ 42 w 261"/>
                <a:gd name="T53" fmla="*/ 174 h 228"/>
                <a:gd name="T54" fmla="*/ 131 w 261"/>
                <a:gd name="T55" fmla="*/ 71 h 228"/>
                <a:gd name="T56" fmla="*/ 252 w 261"/>
                <a:gd name="T57" fmla="*/ 174 h 228"/>
                <a:gd name="T58" fmla="*/ 235 w 261"/>
                <a:gd name="T59" fmla="*/ 84 h 228"/>
                <a:gd name="T60" fmla="*/ 222 w 261"/>
                <a:gd name="T61" fmla="*/ 31 h 228"/>
                <a:gd name="T62" fmla="*/ 52 w 261"/>
                <a:gd name="T63" fmla="*/ 18 h 228"/>
                <a:gd name="T64" fmla="*/ 30 w 261"/>
                <a:gd name="T65" fmla="*/ 82 h 228"/>
                <a:gd name="T66" fmla="*/ 216 w 261"/>
                <a:gd name="T67" fmla="*/ 174 h 228"/>
                <a:gd name="T68" fmla="*/ 51 w 261"/>
                <a:gd name="T69" fmla="*/ 160 h 228"/>
                <a:gd name="T70" fmla="*/ 51 w 261"/>
                <a:gd name="T71" fmla="*/ 160 h 228"/>
                <a:gd name="T72" fmla="*/ 135 w 261"/>
                <a:gd name="T73" fmla="*/ 144 h 228"/>
                <a:gd name="T74" fmla="*/ 58 w 261"/>
                <a:gd name="T75" fmla="*/ 144 h 228"/>
                <a:gd name="T76" fmla="*/ 140 w 261"/>
                <a:gd name="T77" fmla="*/ 136 h 228"/>
                <a:gd name="T78" fmla="*/ 130 w 261"/>
                <a:gd name="T79" fmla="*/ 128 h 228"/>
                <a:gd name="T80" fmla="*/ 59 w 261"/>
                <a:gd name="T81" fmla="*/ 83 h 228"/>
                <a:gd name="T82" fmla="*/ 132 w 261"/>
                <a:gd name="T83" fmla="*/ 123 h 228"/>
                <a:gd name="T84" fmla="*/ 131 w 261"/>
                <a:gd name="T85" fmla="*/ 77 h 228"/>
                <a:gd name="T86" fmla="*/ 228 w 261"/>
                <a:gd name="T87" fmla="*/ 165 h 228"/>
                <a:gd name="T88" fmla="*/ 37 w 261"/>
                <a:gd name="T89" fmla="*/ 165 h 228"/>
                <a:gd name="T90" fmla="*/ 34 w 261"/>
                <a:gd name="T91" fmla="*/ 157 h 228"/>
                <a:gd name="T92" fmla="*/ 20 w 261"/>
                <a:gd name="T93" fmla="*/ 118 h 228"/>
                <a:gd name="T94" fmla="*/ 58 w 261"/>
                <a:gd name="T95" fmla="*/ 133 h 228"/>
                <a:gd name="T96" fmla="*/ 42 w 261"/>
                <a:gd name="T97" fmla="*/ 134 h 228"/>
                <a:gd name="T98" fmla="*/ 42 w 261"/>
                <a:gd name="T99" fmla="*/ 100 h 228"/>
                <a:gd name="T100" fmla="*/ 225 w 261"/>
                <a:gd name="T101" fmla="*/ 97 h 228"/>
                <a:gd name="T102" fmla="*/ 214 w 261"/>
                <a:gd name="T103" fmla="*/ 129 h 228"/>
                <a:gd name="T104" fmla="*/ 225 w 261"/>
                <a:gd name="T105" fmla="*/ 103 h 228"/>
                <a:gd name="T106" fmla="*/ 55 w 261"/>
                <a:gd name="T107" fmla="*/ 73 h 228"/>
                <a:gd name="T108" fmla="*/ 182 w 261"/>
                <a:gd name="T109" fmla="*/ 20 h 228"/>
                <a:gd name="T110" fmla="*/ 222 w 261"/>
                <a:gd name="T111" fmla="*/ 71 h 228"/>
                <a:gd name="T112" fmla="*/ 218 w 261"/>
                <a:gd name="T113" fmla="*/ 67 h 228"/>
                <a:gd name="T114" fmla="*/ 182 w 261"/>
                <a:gd name="T115" fmla="*/ 26 h 228"/>
                <a:gd name="T116" fmla="*/ 55 w 261"/>
                <a:gd name="T117" fmla="*/ 6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1" h="228">
                  <a:moveTo>
                    <a:pt x="25" y="227"/>
                  </a:moveTo>
                  <a:cubicBezTo>
                    <a:pt x="22" y="227"/>
                    <a:pt x="20" y="227"/>
                    <a:pt x="17" y="227"/>
                  </a:cubicBezTo>
                  <a:cubicBezTo>
                    <a:pt x="8" y="226"/>
                    <a:pt x="4" y="221"/>
                    <a:pt x="4" y="212"/>
                  </a:cubicBezTo>
                  <a:cubicBezTo>
                    <a:pt x="3" y="206"/>
                    <a:pt x="4" y="200"/>
                    <a:pt x="4" y="194"/>
                  </a:cubicBezTo>
                  <a:cubicBezTo>
                    <a:pt x="4" y="193"/>
                    <a:pt x="4" y="193"/>
                    <a:pt x="4" y="193"/>
                  </a:cubicBezTo>
                  <a:cubicBezTo>
                    <a:pt x="4" y="193"/>
                    <a:pt x="4" y="190"/>
                    <a:pt x="4" y="188"/>
                  </a:cubicBezTo>
                  <a:cubicBezTo>
                    <a:pt x="1" y="187"/>
                    <a:pt x="0" y="183"/>
                    <a:pt x="0" y="180"/>
                  </a:cubicBezTo>
                  <a:cubicBezTo>
                    <a:pt x="0" y="178"/>
                    <a:pt x="1" y="176"/>
                    <a:pt x="4" y="175"/>
                  </a:cubicBezTo>
                  <a:cubicBezTo>
                    <a:pt x="3" y="158"/>
                    <a:pt x="4" y="135"/>
                    <a:pt x="8" y="112"/>
                  </a:cubicBezTo>
                  <a:cubicBezTo>
                    <a:pt x="9" y="104"/>
                    <a:pt x="13" y="96"/>
                    <a:pt x="20" y="87"/>
                  </a:cubicBezTo>
                  <a:cubicBezTo>
                    <a:pt x="20" y="87"/>
                    <a:pt x="21" y="85"/>
                    <a:pt x="22" y="83"/>
                  </a:cubicBezTo>
                  <a:cubicBezTo>
                    <a:pt x="23" y="81"/>
                    <a:pt x="24" y="79"/>
                    <a:pt x="25" y="79"/>
                  </a:cubicBezTo>
                  <a:cubicBezTo>
                    <a:pt x="27" y="71"/>
                    <a:pt x="27" y="71"/>
                    <a:pt x="27" y="71"/>
                  </a:cubicBezTo>
                  <a:cubicBezTo>
                    <a:pt x="28" y="66"/>
                    <a:pt x="30" y="60"/>
                    <a:pt x="32" y="54"/>
                  </a:cubicBezTo>
                  <a:cubicBezTo>
                    <a:pt x="33" y="50"/>
                    <a:pt x="33" y="50"/>
                    <a:pt x="33" y="50"/>
                  </a:cubicBezTo>
                  <a:cubicBezTo>
                    <a:pt x="36" y="40"/>
                    <a:pt x="38" y="31"/>
                    <a:pt x="41" y="22"/>
                  </a:cubicBezTo>
                  <a:cubicBezTo>
                    <a:pt x="42" y="17"/>
                    <a:pt x="46" y="14"/>
                    <a:pt x="49" y="12"/>
                  </a:cubicBezTo>
                  <a:cubicBezTo>
                    <a:pt x="58" y="8"/>
                    <a:pt x="68" y="6"/>
                    <a:pt x="77" y="5"/>
                  </a:cubicBezTo>
                  <a:cubicBezTo>
                    <a:pt x="108" y="0"/>
                    <a:pt x="123" y="0"/>
                    <a:pt x="154" y="2"/>
                  </a:cubicBezTo>
                  <a:cubicBezTo>
                    <a:pt x="170" y="3"/>
                    <a:pt x="190" y="4"/>
                    <a:pt x="208" y="10"/>
                  </a:cubicBezTo>
                  <a:cubicBezTo>
                    <a:pt x="209" y="10"/>
                    <a:pt x="209" y="11"/>
                    <a:pt x="209" y="11"/>
                  </a:cubicBezTo>
                  <a:cubicBezTo>
                    <a:pt x="210" y="11"/>
                    <a:pt x="210" y="11"/>
                    <a:pt x="210" y="11"/>
                  </a:cubicBezTo>
                  <a:cubicBezTo>
                    <a:pt x="220" y="14"/>
                    <a:pt x="226" y="20"/>
                    <a:pt x="227" y="30"/>
                  </a:cubicBezTo>
                  <a:cubicBezTo>
                    <a:pt x="229" y="41"/>
                    <a:pt x="232" y="53"/>
                    <a:pt x="235" y="64"/>
                  </a:cubicBezTo>
                  <a:cubicBezTo>
                    <a:pt x="236" y="68"/>
                    <a:pt x="237" y="73"/>
                    <a:pt x="238" y="77"/>
                  </a:cubicBezTo>
                  <a:cubicBezTo>
                    <a:pt x="238" y="78"/>
                    <a:pt x="239" y="78"/>
                    <a:pt x="239" y="79"/>
                  </a:cubicBezTo>
                  <a:cubicBezTo>
                    <a:pt x="239" y="79"/>
                    <a:pt x="239" y="79"/>
                    <a:pt x="239" y="79"/>
                  </a:cubicBezTo>
                  <a:cubicBezTo>
                    <a:pt x="239" y="79"/>
                    <a:pt x="240" y="80"/>
                    <a:pt x="240" y="81"/>
                  </a:cubicBezTo>
                  <a:cubicBezTo>
                    <a:pt x="241" y="83"/>
                    <a:pt x="242" y="86"/>
                    <a:pt x="243" y="87"/>
                  </a:cubicBezTo>
                  <a:cubicBezTo>
                    <a:pt x="243" y="87"/>
                    <a:pt x="243" y="87"/>
                    <a:pt x="243" y="87"/>
                  </a:cubicBezTo>
                  <a:cubicBezTo>
                    <a:pt x="254" y="101"/>
                    <a:pt x="259" y="115"/>
                    <a:pt x="259" y="132"/>
                  </a:cubicBezTo>
                  <a:cubicBezTo>
                    <a:pt x="259" y="139"/>
                    <a:pt x="258" y="146"/>
                    <a:pt x="258" y="153"/>
                  </a:cubicBezTo>
                  <a:cubicBezTo>
                    <a:pt x="258" y="160"/>
                    <a:pt x="258" y="166"/>
                    <a:pt x="258" y="173"/>
                  </a:cubicBezTo>
                  <a:cubicBezTo>
                    <a:pt x="258" y="173"/>
                    <a:pt x="258" y="174"/>
                    <a:pt x="257" y="175"/>
                  </a:cubicBezTo>
                  <a:cubicBezTo>
                    <a:pt x="258" y="175"/>
                    <a:pt x="259" y="175"/>
                    <a:pt x="259" y="176"/>
                  </a:cubicBezTo>
                  <a:cubicBezTo>
                    <a:pt x="261" y="177"/>
                    <a:pt x="261" y="179"/>
                    <a:pt x="261" y="180"/>
                  </a:cubicBezTo>
                  <a:cubicBezTo>
                    <a:pt x="261" y="183"/>
                    <a:pt x="259" y="187"/>
                    <a:pt x="257" y="189"/>
                  </a:cubicBezTo>
                  <a:cubicBezTo>
                    <a:pt x="257" y="190"/>
                    <a:pt x="257" y="190"/>
                    <a:pt x="257" y="190"/>
                  </a:cubicBezTo>
                  <a:cubicBezTo>
                    <a:pt x="257" y="194"/>
                    <a:pt x="257" y="197"/>
                    <a:pt x="256" y="201"/>
                  </a:cubicBezTo>
                  <a:cubicBezTo>
                    <a:pt x="256" y="204"/>
                    <a:pt x="256" y="207"/>
                    <a:pt x="256" y="210"/>
                  </a:cubicBezTo>
                  <a:cubicBezTo>
                    <a:pt x="255" y="221"/>
                    <a:pt x="251" y="226"/>
                    <a:pt x="240" y="227"/>
                  </a:cubicBezTo>
                  <a:cubicBezTo>
                    <a:pt x="236" y="228"/>
                    <a:pt x="231" y="228"/>
                    <a:pt x="226" y="227"/>
                  </a:cubicBezTo>
                  <a:cubicBezTo>
                    <a:pt x="220" y="226"/>
                    <a:pt x="216" y="222"/>
                    <a:pt x="216" y="215"/>
                  </a:cubicBezTo>
                  <a:cubicBezTo>
                    <a:pt x="216" y="211"/>
                    <a:pt x="216" y="207"/>
                    <a:pt x="216" y="203"/>
                  </a:cubicBezTo>
                  <a:cubicBezTo>
                    <a:pt x="216" y="201"/>
                    <a:pt x="216" y="200"/>
                    <a:pt x="216" y="198"/>
                  </a:cubicBezTo>
                  <a:cubicBezTo>
                    <a:pt x="216" y="197"/>
                    <a:pt x="216" y="197"/>
                    <a:pt x="216" y="197"/>
                  </a:cubicBezTo>
                  <a:cubicBezTo>
                    <a:pt x="208" y="199"/>
                    <a:pt x="195" y="200"/>
                    <a:pt x="194" y="200"/>
                  </a:cubicBezTo>
                  <a:cubicBezTo>
                    <a:pt x="182" y="200"/>
                    <a:pt x="174" y="200"/>
                    <a:pt x="166" y="200"/>
                  </a:cubicBezTo>
                  <a:cubicBezTo>
                    <a:pt x="156" y="201"/>
                    <a:pt x="147" y="201"/>
                    <a:pt x="134" y="201"/>
                  </a:cubicBezTo>
                  <a:cubicBezTo>
                    <a:pt x="123" y="201"/>
                    <a:pt x="112" y="201"/>
                    <a:pt x="101" y="200"/>
                  </a:cubicBezTo>
                  <a:cubicBezTo>
                    <a:pt x="92" y="200"/>
                    <a:pt x="83" y="200"/>
                    <a:pt x="74" y="200"/>
                  </a:cubicBezTo>
                  <a:cubicBezTo>
                    <a:pt x="72" y="200"/>
                    <a:pt x="54" y="198"/>
                    <a:pt x="45" y="196"/>
                  </a:cubicBezTo>
                  <a:cubicBezTo>
                    <a:pt x="45" y="199"/>
                    <a:pt x="45" y="202"/>
                    <a:pt x="45" y="205"/>
                  </a:cubicBezTo>
                  <a:cubicBezTo>
                    <a:pt x="45" y="206"/>
                    <a:pt x="45" y="207"/>
                    <a:pt x="45" y="208"/>
                  </a:cubicBezTo>
                  <a:cubicBezTo>
                    <a:pt x="45" y="210"/>
                    <a:pt x="45" y="212"/>
                    <a:pt x="45" y="214"/>
                  </a:cubicBezTo>
                  <a:cubicBezTo>
                    <a:pt x="44" y="222"/>
                    <a:pt x="41" y="226"/>
                    <a:pt x="33" y="227"/>
                  </a:cubicBezTo>
                  <a:cubicBezTo>
                    <a:pt x="30" y="227"/>
                    <a:pt x="27" y="227"/>
                    <a:pt x="25" y="227"/>
                  </a:cubicBezTo>
                  <a:close/>
                  <a:moveTo>
                    <a:pt x="10" y="189"/>
                  </a:moveTo>
                  <a:cubicBezTo>
                    <a:pt x="10" y="191"/>
                    <a:pt x="10" y="193"/>
                    <a:pt x="10" y="194"/>
                  </a:cubicBezTo>
                  <a:cubicBezTo>
                    <a:pt x="10" y="195"/>
                    <a:pt x="10" y="195"/>
                    <a:pt x="10" y="195"/>
                  </a:cubicBezTo>
                  <a:cubicBezTo>
                    <a:pt x="10" y="200"/>
                    <a:pt x="9" y="206"/>
                    <a:pt x="10" y="212"/>
                  </a:cubicBezTo>
                  <a:cubicBezTo>
                    <a:pt x="10" y="218"/>
                    <a:pt x="12" y="220"/>
                    <a:pt x="18" y="221"/>
                  </a:cubicBezTo>
                  <a:cubicBezTo>
                    <a:pt x="23" y="222"/>
                    <a:pt x="27" y="222"/>
                    <a:pt x="33" y="221"/>
                  </a:cubicBezTo>
                  <a:cubicBezTo>
                    <a:pt x="37" y="220"/>
                    <a:pt x="39" y="219"/>
                    <a:pt x="39" y="214"/>
                  </a:cubicBezTo>
                  <a:cubicBezTo>
                    <a:pt x="39" y="212"/>
                    <a:pt x="39" y="211"/>
                    <a:pt x="39" y="209"/>
                  </a:cubicBezTo>
                  <a:cubicBezTo>
                    <a:pt x="39" y="208"/>
                    <a:pt x="39" y="206"/>
                    <a:pt x="39" y="205"/>
                  </a:cubicBezTo>
                  <a:cubicBezTo>
                    <a:pt x="39" y="202"/>
                    <a:pt x="39" y="199"/>
                    <a:pt x="39" y="196"/>
                  </a:cubicBezTo>
                  <a:cubicBezTo>
                    <a:pt x="39" y="194"/>
                    <a:pt x="39" y="194"/>
                    <a:pt x="39" y="194"/>
                  </a:cubicBezTo>
                  <a:cubicBezTo>
                    <a:pt x="34" y="189"/>
                    <a:pt x="34" y="189"/>
                    <a:pt x="34" y="189"/>
                  </a:cubicBezTo>
                  <a:cubicBezTo>
                    <a:pt x="25" y="189"/>
                    <a:pt x="15" y="189"/>
                    <a:pt x="10" y="189"/>
                  </a:cubicBezTo>
                  <a:close/>
                  <a:moveTo>
                    <a:pt x="222" y="195"/>
                  </a:moveTo>
                  <a:cubicBezTo>
                    <a:pt x="222" y="198"/>
                    <a:pt x="222" y="198"/>
                    <a:pt x="222" y="198"/>
                  </a:cubicBezTo>
                  <a:cubicBezTo>
                    <a:pt x="222" y="199"/>
                    <a:pt x="222" y="201"/>
                    <a:pt x="222" y="203"/>
                  </a:cubicBezTo>
                  <a:cubicBezTo>
                    <a:pt x="222" y="207"/>
                    <a:pt x="222" y="211"/>
                    <a:pt x="222" y="215"/>
                  </a:cubicBezTo>
                  <a:cubicBezTo>
                    <a:pt x="222" y="220"/>
                    <a:pt x="225" y="221"/>
                    <a:pt x="227" y="221"/>
                  </a:cubicBezTo>
                  <a:cubicBezTo>
                    <a:pt x="232" y="222"/>
                    <a:pt x="236" y="222"/>
                    <a:pt x="239" y="221"/>
                  </a:cubicBezTo>
                  <a:cubicBezTo>
                    <a:pt x="247" y="220"/>
                    <a:pt x="250" y="218"/>
                    <a:pt x="250" y="210"/>
                  </a:cubicBezTo>
                  <a:cubicBezTo>
                    <a:pt x="250" y="207"/>
                    <a:pt x="250" y="204"/>
                    <a:pt x="250" y="200"/>
                  </a:cubicBezTo>
                  <a:cubicBezTo>
                    <a:pt x="251" y="197"/>
                    <a:pt x="251" y="194"/>
                    <a:pt x="251" y="190"/>
                  </a:cubicBezTo>
                  <a:cubicBezTo>
                    <a:pt x="251" y="190"/>
                    <a:pt x="251" y="190"/>
                    <a:pt x="251" y="190"/>
                  </a:cubicBezTo>
                  <a:cubicBezTo>
                    <a:pt x="226" y="190"/>
                    <a:pt x="226" y="190"/>
                    <a:pt x="226" y="190"/>
                  </a:cubicBezTo>
                  <a:lnTo>
                    <a:pt x="222" y="195"/>
                  </a:lnTo>
                  <a:close/>
                  <a:moveTo>
                    <a:pt x="68" y="194"/>
                  </a:moveTo>
                  <a:cubicBezTo>
                    <a:pt x="71" y="194"/>
                    <a:pt x="73" y="194"/>
                    <a:pt x="74" y="194"/>
                  </a:cubicBezTo>
                  <a:cubicBezTo>
                    <a:pt x="83" y="194"/>
                    <a:pt x="92" y="194"/>
                    <a:pt x="101" y="194"/>
                  </a:cubicBezTo>
                  <a:cubicBezTo>
                    <a:pt x="112" y="195"/>
                    <a:pt x="123" y="195"/>
                    <a:pt x="134" y="195"/>
                  </a:cubicBezTo>
                  <a:cubicBezTo>
                    <a:pt x="147" y="195"/>
                    <a:pt x="156" y="195"/>
                    <a:pt x="166" y="194"/>
                  </a:cubicBezTo>
                  <a:cubicBezTo>
                    <a:pt x="174" y="194"/>
                    <a:pt x="182" y="194"/>
                    <a:pt x="194" y="194"/>
                  </a:cubicBezTo>
                  <a:cubicBezTo>
                    <a:pt x="195" y="194"/>
                    <a:pt x="196" y="194"/>
                    <a:pt x="198" y="194"/>
                  </a:cubicBezTo>
                  <a:cubicBezTo>
                    <a:pt x="197" y="192"/>
                    <a:pt x="197" y="191"/>
                    <a:pt x="197" y="189"/>
                  </a:cubicBezTo>
                  <a:cubicBezTo>
                    <a:pt x="69" y="189"/>
                    <a:pt x="69" y="189"/>
                    <a:pt x="69" y="189"/>
                  </a:cubicBezTo>
                  <a:cubicBezTo>
                    <a:pt x="69" y="191"/>
                    <a:pt x="68" y="192"/>
                    <a:pt x="68" y="194"/>
                  </a:cubicBezTo>
                  <a:close/>
                  <a:moveTo>
                    <a:pt x="67" y="183"/>
                  </a:moveTo>
                  <a:cubicBezTo>
                    <a:pt x="67" y="183"/>
                    <a:pt x="67" y="183"/>
                    <a:pt x="67" y="183"/>
                  </a:cubicBezTo>
                  <a:cubicBezTo>
                    <a:pt x="200" y="183"/>
                    <a:pt x="200" y="183"/>
                    <a:pt x="200" y="183"/>
                  </a:cubicBezTo>
                  <a:cubicBezTo>
                    <a:pt x="201" y="183"/>
                    <a:pt x="202" y="185"/>
                    <a:pt x="203" y="186"/>
                  </a:cubicBezTo>
                  <a:cubicBezTo>
                    <a:pt x="203" y="189"/>
                    <a:pt x="203" y="192"/>
                    <a:pt x="204" y="193"/>
                  </a:cubicBezTo>
                  <a:cubicBezTo>
                    <a:pt x="205" y="192"/>
                    <a:pt x="207" y="189"/>
                    <a:pt x="207" y="186"/>
                  </a:cubicBezTo>
                  <a:cubicBezTo>
                    <a:pt x="208" y="185"/>
                    <a:pt x="209" y="184"/>
                    <a:pt x="210" y="184"/>
                  </a:cubicBezTo>
                  <a:cubicBezTo>
                    <a:pt x="225" y="184"/>
                    <a:pt x="225" y="184"/>
                    <a:pt x="225" y="184"/>
                  </a:cubicBezTo>
                  <a:cubicBezTo>
                    <a:pt x="225" y="184"/>
                    <a:pt x="225" y="184"/>
                    <a:pt x="225" y="184"/>
                  </a:cubicBezTo>
                  <a:cubicBezTo>
                    <a:pt x="225" y="184"/>
                    <a:pt x="225" y="184"/>
                    <a:pt x="225" y="184"/>
                  </a:cubicBezTo>
                  <a:cubicBezTo>
                    <a:pt x="251" y="184"/>
                    <a:pt x="251" y="184"/>
                    <a:pt x="251" y="184"/>
                  </a:cubicBezTo>
                  <a:cubicBezTo>
                    <a:pt x="251" y="183"/>
                    <a:pt x="251" y="181"/>
                    <a:pt x="251" y="180"/>
                  </a:cubicBezTo>
                  <a:cubicBezTo>
                    <a:pt x="203" y="180"/>
                    <a:pt x="203" y="180"/>
                    <a:pt x="203" y="180"/>
                  </a:cubicBezTo>
                  <a:cubicBezTo>
                    <a:pt x="202" y="180"/>
                    <a:pt x="202" y="181"/>
                    <a:pt x="201" y="181"/>
                  </a:cubicBezTo>
                  <a:cubicBezTo>
                    <a:pt x="201" y="181"/>
                    <a:pt x="201" y="181"/>
                    <a:pt x="201" y="181"/>
                  </a:cubicBezTo>
                  <a:cubicBezTo>
                    <a:pt x="132" y="181"/>
                    <a:pt x="132" y="181"/>
                    <a:pt x="132" y="181"/>
                  </a:cubicBezTo>
                  <a:cubicBezTo>
                    <a:pt x="132" y="181"/>
                    <a:pt x="132" y="181"/>
                    <a:pt x="132" y="181"/>
                  </a:cubicBezTo>
                  <a:cubicBezTo>
                    <a:pt x="132" y="181"/>
                    <a:pt x="132" y="181"/>
                    <a:pt x="132" y="181"/>
                  </a:cubicBezTo>
                  <a:cubicBezTo>
                    <a:pt x="66" y="180"/>
                    <a:pt x="66" y="180"/>
                    <a:pt x="66" y="180"/>
                  </a:cubicBezTo>
                  <a:cubicBezTo>
                    <a:pt x="65" y="180"/>
                    <a:pt x="65" y="180"/>
                    <a:pt x="65" y="180"/>
                  </a:cubicBezTo>
                  <a:cubicBezTo>
                    <a:pt x="58" y="180"/>
                    <a:pt x="58" y="180"/>
                    <a:pt x="58" y="180"/>
                  </a:cubicBezTo>
                  <a:cubicBezTo>
                    <a:pt x="57" y="180"/>
                    <a:pt x="57" y="180"/>
                    <a:pt x="56" y="180"/>
                  </a:cubicBezTo>
                  <a:cubicBezTo>
                    <a:pt x="42" y="180"/>
                    <a:pt x="42" y="180"/>
                    <a:pt x="42" y="180"/>
                  </a:cubicBezTo>
                  <a:cubicBezTo>
                    <a:pt x="10" y="180"/>
                    <a:pt x="10" y="180"/>
                    <a:pt x="10" y="180"/>
                  </a:cubicBezTo>
                  <a:cubicBezTo>
                    <a:pt x="10" y="181"/>
                    <a:pt x="10" y="182"/>
                    <a:pt x="10" y="183"/>
                  </a:cubicBezTo>
                  <a:cubicBezTo>
                    <a:pt x="15" y="183"/>
                    <a:pt x="25" y="183"/>
                    <a:pt x="35" y="183"/>
                  </a:cubicBezTo>
                  <a:cubicBezTo>
                    <a:pt x="35" y="183"/>
                    <a:pt x="35" y="183"/>
                    <a:pt x="35" y="183"/>
                  </a:cubicBezTo>
                  <a:cubicBezTo>
                    <a:pt x="43" y="184"/>
                    <a:pt x="51" y="184"/>
                    <a:pt x="57" y="184"/>
                  </a:cubicBezTo>
                  <a:cubicBezTo>
                    <a:pt x="58" y="184"/>
                    <a:pt x="59" y="185"/>
                    <a:pt x="60" y="187"/>
                  </a:cubicBezTo>
                  <a:cubicBezTo>
                    <a:pt x="60" y="189"/>
                    <a:pt x="60" y="192"/>
                    <a:pt x="61" y="193"/>
                  </a:cubicBezTo>
                  <a:cubicBezTo>
                    <a:pt x="62" y="192"/>
                    <a:pt x="63" y="189"/>
                    <a:pt x="64" y="186"/>
                  </a:cubicBezTo>
                  <a:cubicBezTo>
                    <a:pt x="64" y="184"/>
                    <a:pt x="65" y="183"/>
                    <a:pt x="67" y="183"/>
                  </a:cubicBezTo>
                  <a:close/>
                  <a:moveTo>
                    <a:pt x="213" y="190"/>
                  </a:moveTo>
                  <a:cubicBezTo>
                    <a:pt x="212" y="190"/>
                    <a:pt x="212" y="191"/>
                    <a:pt x="212" y="192"/>
                  </a:cubicBezTo>
                  <a:cubicBezTo>
                    <a:pt x="214" y="192"/>
                    <a:pt x="216" y="191"/>
                    <a:pt x="217" y="191"/>
                  </a:cubicBezTo>
                  <a:cubicBezTo>
                    <a:pt x="218" y="190"/>
                    <a:pt x="218" y="190"/>
                    <a:pt x="218" y="190"/>
                  </a:cubicBezTo>
                  <a:lnTo>
                    <a:pt x="213" y="190"/>
                  </a:lnTo>
                  <a:close/>
                  <a:moveTo>
                    <a:pt x="43" y="190"/>
                  </a:moveTo>
                  <a:cubicBezTo>
                    <a:pt x="45" y="191"/>
                    <a:pt x="50" y="191"/>
                    <a:pt x="54" y="192"/>
                  </a:cubicBezTo>
                  <a:cubicBezTo>
                    <a:pt x="54" y="191"/>
                    <a:pt x="54" y="191"/>
                    <a:pt x="54" y="190"/>
                  </a:cubicBezTo>
                  <a:cubicBezTo>
                    <a:pt x="51" y="190"/>
                    <a:pt x="47" y="190"/>
                    <a:pt x="43" y="190"/>
                  </a:cubicBezTo>
                  <a:close/>
                  <a:moveTo>
                    <a:pt x="132" y="175"/>
                  </a:moveTo>
                  <a:cubicBezTo>
                    <a:pt x="133" y="175"/>
                    <a:pt x="133" y="175"/>
                    <a:pt x="133" y="175"/>
                  </a:cubicBezTo>
                  <a:cubicBezTo>
                    <a:pt x="198" y="174"/>
                    <a:pt x="198" y="174"/>
                    <a:pt x="198" y="174"/>
                  </a:cubicBezTo>
                  <a:cubicBezTo>
                    <a:pt x="198" y="172"/>
                    <a:pt x="198" y="170"/>
                    <a:pt x="199" y="169"/>
                  </a:cubicBezTo>
                  <a:cubicBezTo>
                    <a:pt x="68" y="169"/>
                    <a:pt x="68" y="169"/>
                    <a:pt x="68" y="169"/>
                  </a:cubicBezTo>
                  <a:cubicBezTo>
                    <a:pt x="68" y="170"/>
                    <a:pt x="69" y="171"/>
                    <a:pt x="69" y="172"/>
                  </a:cubicBezTo>
                  <a:cubicBezTo>
                    <a:pt x="69" y="174"/>
                    <a:pt x="69" y="174"/>
                    <a:pt x="69" y="174"/>
                  </a:cubicBezTo>
                  <a:lnTo>
                    <a:pt x="132" y="175"/>
                  </a:lnTo>
                  <a:close/>
                  <a:moveTo>
                    <a:pt x="60" y="174"/>
                  </a:moveTo>
                  <a:cubicBezTo>
                    <a:pt x="63" y="174"/>
                    <a:pt x="63" y="174"/>
                    <a:pt x="63" y="174"/>
                  </a:cubicBezTo>
                  <a:cubicBezTo>
                    <a:pt x="63" y="172"/>
                    <a:pt x="63" y="172"/>
                    <a:pt x="63" y="172"/>
                  </a:cubicBezTo>
                  <a:cubicBezTo>
                    <a:pt x="63" y="172"/>
                    <a:pt x="62" y="171"/>
                    <a:pt x="62" y="170"/>
                  </a:cubicBezTo>
                  <a:cubicBezTo>
                    <a:pt x="62" y="170"/>
                    <a:pt x="60" y="171"/>
                    <a:pt x="60" y="172"/>
                  </a:cubicBezTo>
                  <a:cubicBezTo>
                    <a:pt x="60" y="173"/>
                    <a:pt x="60" y="174"/>
                    <a:pt x="60" y="174"/>
                  </a:cubicBezTo>
                  <a:close/>
                  <a:moveTo>
                    <a:pt x="49" y="174"/>
                  </a:moveTo>
                  <a:cubicBezTo>
                    <a:pt x="54" y="174"/>
                    <a:pt x="54" y="174"/>
                    <a:pt x="54" y="174"/>
                  </a:cubicBezTo>
                  <a:cubicBezTo>
                    <a:pt x="54" y="174"/>
                    <a:pt x="54" y="173"/>
                    <a:pt x="54" y="172"/>
                  </a:cubicBezTo>
                  <a:cubicBezTo>
                    <a:pt x="54" y="171"/>
                    <a:pt x="54" y="170"/>
                    <a:pt x="55" y="169"/>
                  </a:cubicBezTo>
                  <a:cubicBezTo>
                    <a:pt x="51" y="169"/>
                    <a:pt x="51" y="169"/>
                    <a:pt x="51" y="169"/>
                  </a:cubicBezTo>
                  <a:cubicBezTo>
                    <a:pt x="50" y="169"/>
                    <a:pt x="50" y="168"/>
                    <a:pt x="49" y="168"/>
                  </a:cubicBezTo>
                  <a:cubicBezTo>
                    <a:pt x="49" y="170"/>
                    <a:pt x="49" y="172"/>
                    <a:pt x="49" y="174"/>
                  </a:cubicBezTo>
                  <a:close/>
                  <a:moveTo>
                    <a:pt x="205" y="170"/>
                  </a:moveTo>
                  <a:cubicBezTo>
                    <a:pt x="204" y="171"/>
                    <a:pt x="204" y="172"/>
                    <a:pt x="204" y="174"/>
                  </a:cubicBezTo>
                  <a:cubicBezTo>
                    <a:pt x="207" y="174"/>
                    <a:pt x="207" y="174"/>
                    <a:pt x="207" y="174"/>
                  </a:cubicBezTo>
                  <a:cubicBezTo>
                    <a:pt x="207" y="173"/>
                    <a:pt x="207" y="173"/>
                    <a:pt x="207" y="173"/>
                  </a:cubicBezTo>
                  <a:cubicBezTo>
                    <a:pt x="207" y="170"/>
                    <a:pt x="206" y="170"/>
                    <a:pt x="205" y="170"/>
                  </a:cubicBezTo>
                  <a:close/>
                  <a:moveTo>
                    <a:pt x="10" y="174"/>
                  </a:moveTo>
                  <a:cubicBezTo>
                    <a:pt x="42" y="174"/>
                    <a:pt x="42" y="174"/>
                    <a:pt x="42" y="174"/>
                  </a:cubicBezTo>
                  <a:cubicBezTo>
                    <a:pt x="42" y="174"/>
                    <a:pt x="42" y="174"/>
                    <a:pt x="42" y="174"/>
                  </a:cubicBezTo>
                  <a:cubicBezTo>
                    <a:pt x="43" y="174"/>
                    <a:pt x="43" y="174"/>
                    <a:pt x="43" y="174"/>
                  </a:cubicBezTo>
                  <a:cubicBezTo>
                    <a:pt x="43" y="162"/>
                    <a:pt x="48" y="132"/>
                    <a:pt x="79" y="124"/>
                  </a:cubicBezTo>
                  <a:cubicBezTo>
                    <a:pt x="77" y="110"/>
                    <a:pt x="56" y="88"/>
                    <a:pt x="50" y="83"/>
                  </a:cubicBezTo>
                  <a:cubicBezTo>
                    <a:pt x="49" y="83"/>
                    <a:pt x="48" y="81"/>
                    <a:pt x="49" y="80"/>
                  </a:cubicBezTo>
                  <a:cubicBezTo>
                    <a:pt x="49" y="79"/>
                    <a:pt x="50" y="78"/>
                    <a:pt x="51" y="78"/>
                  </a:cubicBezTo>
                  <a:cubicBezTo>
                    <a:pt x="52" y="78"/>
                    <a:pt x="100" y="71"/>
                    <a:pt x="131" y="71"/>
                  </a:cubicBezTo>
                  <a:cubicBezTo>
                    <a:pt x="161" y="71"/>
                    <a:pt x="214" y="78"/>
                    <a:pt x="214" y="78"/>
                  </a:cubicBezTo>
                  <a:cubicBezTo>
                    <a:pt x="215" y="78"/>
                    <a:pt x="216" y="79"/>
                    <a:pt x="217" y="80"/>
                  </a:cubicBezTo>
                  <a:cubicBezTo>
                    <a:pt x="217" y="81"/>
                    <a:pt x="216" y="83"/>
                    <a:pt x="215" y="83"/>
                  </a:cubicBezTo>
                  <a:cubicBezTo>
                    <a:pt x="209" y="88"/>
                    <a:pt x="189" y="110"/>
                    <a:pt x="186" y="124"/>
                  </a:cubicBezTo>
                  <a:cubicBezTo>
                    <a:pt x="216" y="131"/>
                    <a:pt x="220" y="160"/>
                    <a:pt x="222" y="174"/>
                  </a:cubicBezTo>
                  <a:cubicBezTo>
                    <a:pt x="252" y="174"/>
                    <a:pt x="252" y="174"/>
                    <a:pt x="252" y="174"/>
                  </a:cubicBezTo>
                  <a:cubicBezTo>
                    <a:pt x="252" y="173"/>
                    <a:pt x="252" y="173"/>
                    <a:pt x="252" y="173"/>
                  </a:cubicBezTo>
                  <a:cubicBezTo>
                    <a:pt x="252" y="166"/>
                    <a:pt x="252" y="159"/>
                    <a:pt x="252" y="153"/>
                  </a:cubicBezTo>
                  <a:cubicBezTo>
                    <a:pt x="252" y="146"/>
                    <a:pt x="253" y="139"/>
                    <a:pt x="253" y="132"/>
                  </a:cubicBezTo>
                  <a:cubicBezTo>
                    <a:pt x="253" y="117"/>
                    <a:pt x="248" y="103"/>
                    <a:pt x="239" y="91"/>
                  </a:cubicBezTo>
                  <a:cubicBezTo>
                    <a:pt x="239" y="91"/>
                    <a:pt x="239" y="91"/>
                    <a:pt x="239" y="91"/>
                  </a:cubicBezTo>
                  <a:cubicBezTo>
                    <a:pt x="237" y="89"/>
                    <a:pt x="235" y="86"/>
                    <a:pt x="235" y="84"/>
                  </a:cubicBezTo>
                  <a:cubicBezTo>
                    <a:pt x="234" y="83"/>
                    <a:pt x="234" y="83"/>
                    <a:pt x="234" y="82"/>
                  </a:cubicBezTo>
                  <a:cubicBezTo>
                    <a:pt x="234" y="82"/>
                    <a:pt x="233" y="82"/>
                    <a:pt x="233" y="81"/>
                  </a:cubicBezTo>
                  <a:cubicBezTo>
                    <a:pt x="233" y="81"/>
                    <a:pt x="233" y="81"/>
                    <a:pt x="233" y="81"/>
                  </a:cubicBezTo>
                  <a:cubicBezTo>
                    <a:pt x="233" y="80"/>
                    <a:pt x="233" y="79"/>
                    <a:pt x="233" y="79"/>
                  </a:cubicBezTo>
                  <a:cubicBezTo>
                    <a:pt x="231" y="74"/>
                    <a:pt x="230" y="70"/>
                    <a:pt x="229" y="65"/>
                  </a:cubicBezTo>
                  <a:cubicBezTo>
                    <a:pt x="226" y="54"/>
                    <a:pt x="224" y="42"/>
                    <a:pt x="222" y="31"/>
                  </a:cubicBezTo>
                  <a:cubicBezTo>
                    <a:pt x="220" y="23"/>
                    <a:pt x="216" y="19"/>
                    <a:pt x="209" y="17"/>
                  </a:cubicBezTo>
                  <a:cubicBezTo>
                    <a:pt x="208" y="17"/>
                    <a:pt x="208" y="16"/>
                    <a:pt x="207" y="16"/>
                  </a:cubicBezTo>
                  <a:cubicBezTo>
                    <a:pt x="207" y="16"/>
                    <a:pt x="207" y="16"/>
                    <a:pt x="206" y="16"/>
                  </a:cubicBezTo>
                  <a:cubicBezTo>
                    <a:pt x="189" y="10"/>
                    <a:pt x="170" y="9"/>
                    <a:pt x="154" y="8"/>
                  </a:cubicBezTo>
                  <a:cubicBezTo>
                    <a:pt x="123" y="6"/>
                    <a:pt x="108" y="6"/>
                    <a:pt x="78" y="11"/>
                  </a:cubicBezTo>
                  <a:cubicBezTo>
                    <a:pt x="69" y="12"/>
                    <a:pt x="60" y="13"/>
                    <a:pt x="52" y="18"/>
                  </a:cubicBezTo>
                  <a:cubicBezTo>
                    <a:pt x="49" y="19"/>
                    <a:pt x="47" y="21"/>
                    <a:pt x="47" y="23"/>
                  </a:cubicBezTo>
                  <a:cubicBezTo>
                    <a:pt x="44" y="33"/>
                    <a:pt x="41" y="42"/>
                    <a:pt x="39" y="51"/>
                  </a:cubicBezTo>
                  <a:cubicBezTo>
                    <a:pt x="37" y="56"/>
                    <a:pt x="37" y="56"/>
                    <a:pt x="37" y="56"/>
                  </a:cubicBezTo>
                  <a:cubicBezTo>
                    <a:pt x="36" y="62"/>
                    <a:pt x="34" y="67"/>
                    <a:pt x="32" y="73"/>
                  </a:cubicBezTo>
                  <a:cubicBezTo>
                    <a:pt x="30" y="81"/>
                    <a:pt x="30" y="81"/>
                    <a:pt x="30" y="81"/>
                  </a:cubicBezTo>
                  <a:cubicBezTo>
                    <a:pt x="30" y="81"/>
                    <a:pt x="30" y="82"/>
                    <a:pt x="30" y="82"/>
                  </a:cubicBezTo>
                  <a:cubicBezTo>
                    <a:pt x="29" y="83"/>
                    <a:pt x="28" y="85"/>
                    <a:pt x="27" y="86"/>
                  </a:cubicBezTo>
                  <a:cubicBezTo>
                    <a:pt x="26" y="89"/>
                    <a:pt x="25" y="90"/>
                    <a:pt x="24" y="91"/>
                  </a:cubicBezTo>
                  <a:cubicBezTo>
                    <a:pt x="18" y="99"/>
                    <a:pt x="15" y="106"/>
                    <a:pt x="14" y="113"/>
                  </a:cubicBezTo>
                  <a:cubicBezTo>
                    <a:pt x="10" y="135"/>
                    <a:pt x="9" y="157"/>
                    <a:pt x="10" y="174"/>
                  </a:cubicBezTo>
                  <a:close/>
                  <a:moveTo>
                    <a:pt x="213" y="174"/>
                  </a:moveTo>
                  <a:cubicBezTo>
                    <a:pt x="216" y="174"/>
                    <a:pt x="216" y="174"/>
                    <a:pt x="216" y="174"/>
                  </a:cubicBezTo>
                  <a:cubicBezTo>
                    <a:pt x="215" y="172"/>
                    <a:pt x="215" y="170"/>
                    <a:pt x="215" y="168"/>
                  </a:cubicBezTo>
                  <a:cubicBezTo>
                    <a:pt x="215" y="168"/>
                    <a:pt x="214" y="169"/>
                    <a:pt x="214" y="169"/>
                  </a:cubicBezTo>
                  <a:cubicBezTo>
                    <a:pt x="212" y="169"/>
                    <a:pt x="212" y="169"/>
                    <a:pt x="212" y="169"/>
                  </a:cubicBezTo>
                  <a:cubicBezTo>
                    <a:pt x="213" y="170"/>
                    <a:pt x="213" y="172"/>
                    <a:pt x="213" y="173"/>
                  </a:cubicBezTo>
                  <a:lnTo>
                    <a:pt x="213" y="174"/>
                  </a:lnTo>
                  <a:close/>
                  <a:moveTo>
                    <a:pt x="51" y="160"/>
                  </a:moveTo>
                  <a:cubicBezTo>
                    <a:pt x="51" y="161"/>
                    <a:pt x="51" y="162"/>
                    <a:pt x="50" y="163"/>
                  </a:cubicBezTo>
                  <a:cubicBezTo>
                    <a:pt x="50" y="163"/>
                    <a:pt x="51" y="163"/>
                    <a:pt x="51" y="163"/>
                  </a:cubicBezTo>
                  <a:cubicBezTo>
                    <a:pt x="214" y="163"/>
                    <a:pt x="214" y="163"/>
                    <a:pt x="214" y="163"/>
                  </a:cubicBezTo>
                  <a:cubicBezTo>
                    <a:pt x="214" y="163"/>
                    <a:pt x="214" y="163"/>
                    <a:pt x="214" y="163"/>
                  </a:cubicBezTo>
                  <a:cubicBezTo>
                    <a:pt x="214" y="162"/>
                    <a:pt x="213" y="161"/>
                    <a:pt x="213" y="160"/>
                  </a:cubicBezTo>
                  <a:lnTo>
                    <a:pt x="51" y="160"/>
                  </a:lnTo>
                  <a:close/>
                  <a:moveTo>
                    <a:pt x="53" y="154"/>
                  </a:moveTo>
                  <a:cubicBezTo>
                    <a:pt x="211" y="154"/>
                    <a:pt x="211" y="154"/>
                    <a:pt x="211" y="154"/>
                  </a:cubicBezTo>
                  <a:cubicBezTo>
                    <a:pt x="211" y="153"/>
                    <a:pt x="210" y="151"/>
                    <a:pt x="210" y="150"/>
                  </a:cubicBezTo>
                  <a:cubicBezTo>
                    <a:pt x="55" y="150"/>
                    <a:pt x="55" y="150"/>
                    <a:pt x="55" y="150"/>
                  </a:cubicBezTo>
                  <a:cubicBezTo>
                    <a:pt x="54" y="151"/>
                    <a:pt x="54" y="153"/>
                    <a:pt x="53" y="154"/>
                  </a:cubicBezTo>
                  <a:close/>
                  <a:moveTo>
                    <a:pt x="135" y="144"/>
                  </a:moveTo>
                  <a:cubicBezTo>
                    <a:pt x="206" y="144"/>
                    <a:pt x="206" y="144"/>
                    <a:pt x="206" y="144"/>
                  </a:cubicBezTo>
                  <a:cubicBezTo>
                    <a:pt x="206" y="144"/>
                    <a:pt x="205" y="143"/>
                    <a:pt x="204" y="142"/>
                  </a:cubicBezTo>
                  <a:cubicBezTo>
                    <a:pt x="204" y="142"/>
                    <a:pt x="204" y="142"/>
                    <a:pt x="204" y="142"/>
                  </a:cubicBezTo>
                  <a:cubicBezTo>
                    <a:pt x="140" y="142"/>
                    <a:pt x="140" y="142"/>
                    <a:pt x="140" y="142"/>
                  </a:cubicBezTo>
                  <a:cubicBezTo>
                    <a:pt x="139" y="143"/>
                    <a:pt x="137" y="144"/>
                    <a:pt x="135" y="144"/>
                  </a:cubicBezTo>
                  <a:close/>
                  <a:moveTo>
                    <a:pt x="58" y="144"/>
                  </a:moveTo>
                  <a:cubicBezTo>
                    <a:pt x="129" y="144"/>
                    <a:pt x="129" y="144"/>
                    <a:pt x="129" y="144"/>
                  </a:cubicBezTo>
                  <a:cubicBezTo>
                    <a:pt x="127" y="144"/>
                    <a:pt x="126" y="143"/>
                    <a:pt x="125" y="142"/>
                  </a:cubicBezTo>
                  <a:cubicBezTo>
                    <a:pt x="60" y="142"/>
                    <a:pt x="60" y="142"/>
                    <a:pt x="60" y="142"/>
                  </a:cubicBezTo>
                  <a:cubicBezTo>
                    <a:pt x="60" y="142"/>
                    <a:pt x="60" y="142"/>
                    <a:pt x="60" y="142"/>
                  </a:cubicBezTo>
                  <a:cubicBezTo>
                    <a:pt x="60" y="143"/>
                    <a:pt x="59" y="144"/>
                    <a:pt x="58" y="144"/>
                  </a:cubicBezTo>
                  <a:close/>
                  <a:moveTo>
                    <a:pt x="140" y="136"/>
                  </a:moveTo>
                  <a:cubicBezTo>
                    <a:pt x="198" y="136"/>
                    <a:pt x="198" y="136"/>
                    <a:pt x="198" y="136"/>
                  </a:cubicBezTo>
                  <a:cubicBezTo>
                    <a:pt x="192" y="131"/>
                    <a:pt x="183" y="128"/>
                    <a:pt x="172" y="128"/>
                  </a:cubicBezTo>
                  <a:cubicBezTo>
                    <a:pt x="154" y="128"/>
                    <a:pt x="144" y="128"/>
                    <a:pt x="139" y="128"/>
                  </a:cubicBezTo>
                  <a:cubicBezTo>
                    <a:pt x="136" y="128"/>
                    <a:pt x="134" y="128"/>
                    <a:pt x="133" y="128"/>
                  </a:cubicBezTo>
                  <a:cubicBezTo>
                    <a:pt x="132" y="128"/>
                    <a:pt x="132" y="128"/>
                    <a:pt x="132" y="128"/>
                  </a:cubicBezTo>
                  <a:cubicBezTo>
                    <a:pt x="131" y="128"/>
                    <a:pt x="131" y="128"/>
                    <a:pt x="130" y="128"/>
                  </a:cubicBezTo>
                  <a:cubicBezTo>
                    <a:pt x="128" y="128"/>
                    <a:pt x="121" y="128"/>
                    <a:pt x="93" y="128"/>
                  </a:cubicBezTo>
                  <a:cubicBezTo>
                    <a:pt x="82" y="129"/>
                    <a:pt x="73" y="131"/>
                    <a:pt x="67" y="136"/>
                  </a:cubicBezTo>
                  <a:cubicBezTo>
                    <a:pt x="124" y="136"/>
                    <a:pt x="124" y="136"/>
                    <a:pt x="124" y="136"/>
                  </a:cubicBezTo>
                  <a:cubicBezTo>
                    <a:pt x="126" y="133"/>
                    <a:pt x="129" y="132"/>
                    <a:pt x="132" y="132"/>
                  </a:cubicBezTo>
                  <a:cubicBezTo>
                    <a:pt x="136" y="132"/>
                    <a:pt x="139" y="133"/>
                    <a:pt x="140" y="136"/>
                  </a:cubicBezTo>
                  <a:close/>
                  <a:moveTo>
                    <a:pt x="59" y="83"/>
                  </a:moveTo>
                  <a:cubicBezTo>
                    <a:pt x="68" y="92"/>
                    <a:pt x="83" y="109"/>
                    <a:pt x="85" y="123"/>
                  </a:cubicBezTo>
                  <a:cubicBezTo>
                    <a:pt x="87" y="123"/>
                    <a:pt x="90" y="122"/>
                    <a:pt x="93" y="122"/>
                  </a:cubicBezTo>
                  <a:cubicBezTo>
                    <a:pt x="116" y="122"/>
                    <a:pt x="126" y="122"/>
                    <a:pt x="130" y="122"/>
                  </a:cubicBezTo>
                  <a:cubicBezTo>
                    <a:pt x="131" y="122"/>
                    <a:pt x="131" y="122"/>
                    <a:pt x="131" y="122"/>
                  </a:cubicBezTo>
                  <a:cubicBezTo>
                    <a:pt x="131" y="123"/>
                    <a:pt x="131" y="123"/>
                    <a:pt x="131" y="123"/>
                  </a:cubicBezTo>
                  <a:cubicBezTo>
                    <a:pt x="131" y="123"/>
                    <a:pt x="132" y="123"/>
                    <a:pt x="132" y="123"/>
                  </a:cubicBezTo>
                  <a:cubicBezTo>
                    <a:pt x="132" y="122"/>
                    <a:pt x="133" y="122"/>
                    <a:pt x="133" y="122"/>
                  </a:cubicBezTo>
                  <a:cubicBezTo>
                    <a:pt x="134" y="122"/>
                    <a:pt x="134" y="122"/>
                    <a:pt x="134" y="122"/>
                  </a:cubicBezTo>
                  <a:cubicBezTo>
                    <a:pt x="135" y="122"/>
                    <a:pt x="141" y="122"/>
                    <a:pt x="172" y="122"/>
                  </a:cubicBezTo>
                  <a:cubicBezTo>
                    <a:pt x="175" y="122"/>
                    <a:pt x="178" y="123"/>
                    <a:pt x="180" y="123"/>
                  </a:cubicBezTo>
                  <a:cubicBezTo>
                    <a:pt x="183" y="109"/>
                    <a:pt x="198" y="92"/>
                    <a:pt x="207" y="83"/>
                  </a:cubicBezTo>
                  <a:cubicBezTo>
                    <a:pt x="191" y="81"/>
                    <a:pt x="154" y="77"/>
                    <a:pt x="131" y="77"/>
                  </a:cubicBezTo>
                  <a:cubicBezTo>
                    <a:pt x="107" y="77"/>
                    <a:pt x="73" y="81"/>
                    <a:pt x="59" y="83"/>
                  </a:cubicBezTo>
                  <a:close/>
                  <a:moveTo>
                    <a:pt x="228" y="165"/>
                  </a:moveTo>
                  <a:cubicBezTo>
                    <a:pt x="224" y="165"/>
                    <a:pt x="220" y="161"/>
                    <a:pt x="220" y="157"/>
                  </a:cubicBezTo>
                  <a:cubicBezTo>
                    <a:pt x="220" y="152"/>
                    <a:pt x="224" y="148"/>
                    <a:pt x="228" y="148"/>
                  </a:cubicBezTo>
                  <a:cubicBezTo>
                    <a:pt x="233" y="148"/>
                    <a:pt x="236" y="152"/>
                    <a:pt x="236" y="157"/>
                  </a:cubicBezTo>
                  <a:cubicBezTo>
                    <a:pt x="236" y="161"/>
                    <a:pt x="233" y="165"/>
                    <a:pt x="228" y="165"/>
                  </a:cubicBezTo>
                  <a:close/>
                  <a:moveTo>
                    <a:pt x="228" y="154"/>
                  </a:moveTo>
                  <a:cubicBezTo>
                    <a:pt x="227" y="154"/>
                    <a:pt x="226" y="155"/>
                    <a:pt x="226" y="157"/>
                  </a:cubicBezTo>
                  <a:cubicBezTo>
                    <a:pt x="226" y="158"/>
                    <a:pt x="227" y="159"/>
                    <a:pt x="228" y="159"/>
                  </a:cubicBezTo>
                  <a:cubicBezTo>
                    <a:pt x="229" y="159"/>
                    <a:pt x="230" y="158"/>
                    <a:pt x="230" y="157"/>
                  </a:cubicBezTo>
                  <a:cubicBezTo>
                    <a:pt x="230" y="155"/>
                    <a:pt x="229" y="154"/>
                    <a:pt x="228" y="154"/>
                  </a:cubicBezTo>
                  <a:close/>
                  <a:moveTo>
                    <a:pt x="37" y="165"/>
                  </a:moveTo>
                  <a:cubicBezTo>
                    <a:pt x="32" y="165"/>
                    <a:pt x="28" y="161"/>
                    <a:pt x="28" y="157"/>
                  </a:cubicBezTo>
                  <a:cubicBezTo>
                    <a:pt x="28" y="152"/>
                    <a:pt x="32" y="148"/>
                    <a:pt x="37" y="148"/>
                  </a:cubicBezTo>
                  <a:cubicBezTo>
                    <a:pt x="41" y="148"/>
                    <a:pt x="45" y="152"/>
                    <a:pt x="45" y="157"/>
                  </a:cubicBezTo>
                  <a:cubicBezTo>
                    <a:pt x="45" y="161"/>
                    <a:pt x="41" y="165"/>
                    <a:pt x="37" y="165"/>
                  </a:cubicBezTo>
                  <a:close/>
                  <a:moveTo>
                    <a:pt x="37" y="154"/>
                  </a:moveTo>
                  <a:cubicBezTo>
                    <a:pt x="35" y="154"/>
                    <a:pt x="34" y="155"/>
                    <a:pt x="34" y="157"/>
                  </a:cubicBezTo>
                  <a:cubicBezTo>
                    <a:pt x="34" y="158"/>
                    <a:pt x="35" y="159"/>
                    <a:pt x="37" y="159"/>
                  </a:cubicBezTo>
                  <a:cubicBezTo>
                    <a:pt x="38" y="159"/>
                    <a:pt x="39" y="158"/>
                    <a:pt x="39" y="157"/>
                  </a:cubicBezTo>
                  <a:cubicBezTo>
                    <a:pt x="39" y="155"/>
                    <a:pt x="38" y="154"/>
                    <a:pt x="37" y="154"/>
                  </a:cubicBezTo>
                  <a:close/>
                  <a:moveTo>
                    <a:pt x="42" y="140"/>
                  </a:moveTo>
                  <a:cubicBezTo>
                    <a:pt x="42" y="140"/>
                    <a:pt x="42" y="140"/>
                    <a:pt x="42" y="140"/>
                  </a:cubicBezTo>
                  <a:cubicBezTo>
                    <a:pt x="30" y="140"/>
                    <a:pt x="20" y="130"/>
                    <a:pt x="20" y="118"/>
                  </a:cubicBezTo>
                  <a:cubicBezTo>
                    <a:pt x="20" y="113"/>
                    <a:pt x="22" y="108"/>
                    <a:pt x="26" y="104"/>
                  </a:cubicBezTo>
                  <a:cubicBezTo>
                    <a:pt x="30" y="100"/>
                    <a:pt x="36" y="97"/>
                    <a:pt x="42" y="97"/>
                  </a:cubicBezTo>
                  <a:cubicBezTo>
                    <a:pt x="42" y="97"/>
                    <a:pt x="42" y="97"/>
                    <a:pt x="42" y="97"/>
                  </a:cubicBezTo>
                  <a:cubicBezTo>
                    <a:pt x="42" y="97"/>
                    <a:pt x="42" y="97"/>
                    <a:pt x="42" y="97"/>
                  </a:cubicBezTo>
                  <a:cubicBezTo>
                    <a:pt x="54" y="97"/>
                    <a:pt x="64" y="107"/>
                    <a:pt x="64" y="118"/>
                  </a:cubicBezTo>
                  <a:cubicBezTo>
                    <a:pt x="64" y="124"/>
                    <a:pt x="62" y="129"/>
                    <a:pt x="58" y="133"/>
                  </a:cubicBezTo>
                  <a:cubicBezTo>
                    <a:pt x="54" y="137"/>
                    <a:pt x="48" y="140"/>
                    <a:pt x="42" y="140"/>
                  </a:cubicBezTo>
                  <a:close/>
                  <a:moveTo>
                    <a:pt x="42" y="103"/>
                  </a:moveTo>
                  <a:cubicBezTo>
                    <a:pt x="37" y="103"/>
                    <a:pt x="33" y="105"/>
                    <a:pt x="30" y="108"/>
                  </a:cubicBezTo>
                  <a:cubicBezTo>
                    <a:pt x="27" y="111"/>
                    <a:pt x="26" y="115"/>
                    <a:pt x="26" y="118"/>
                  </a:cubicBezTo>
                  <a:cubicBezTo>
                    <a:pt x="26" y="127"/>
                    <a:pt x="33" y="134"/>
                    <a:pt x="42" y="134"/>
                  </a:cubicBezTo>
                  <a:cubicBezTo>
                    <a:pt x="42" y="134"/>
                    <a:pt x="42" y="134"/>
                    <a:pt x="42" y="134"/>
                  </a:cubicBezTo>
                  <a:cubicBezTo>
                    <a:pt x="46" y="134"/>
                    <a:pt x="51" y="132"/>
                    <a:pt x="54" y="129"/>
                  </a:cubicBezTo>
                  <a:cubicBezTo>
                    <a:pt x="56" y="126"/>
                    <a:pt x="58" y="122"/>
                    <a:pt x="58" y="118"/>
                  </a:cubicBezTo>
                  <a:cubicBezTo>
                    <a:pt x="58" y="110"/>
                    <a:pt x="51" y="103"/>
                    <a:pt x="42" y="103"/>
                  </a:cubicBezTo>
                  <a:cubicBezTo>
                    <a:pt x="42" y="103"/>
                    <a:pt x="42" y="103"/>
                    <a:pt x="42" y="103"/>
                  </a:cubicBezTo>
                  <a:close/>
                  <a:moveTo>
                    <a:pt x="42" y="100"/>
                  </a:moveTo>
                  <a:cubicBezTo>
                    <a:pt x="42" y="100"/>
                    <a:pt x="42" y="100"/>
                    <a:pt x="42" y="100"/>
                  </a:cubicBezTo>
                  <a:close/>
                  <a:moveTo>
                    <a:pt x="225" y="140"/>
                  </a:moveTo>
                  <a:cubicBezTo>
                    <a:pt x="225" y="140"/>
                    <a:pt x="225" y="140"/>
                    <a:pt x="224" y="140"/>
                  </a:cubicBezTo>
                  <a:cubicBezTo>
                    <a:pt x="219" y="139"/>
                    <a:pt x="213" y="137"/>
                    <a:pt x="209" y="133"/>
                  </a:cubicBezTo>
                  <a:cubicBezTo>
                    <a:pt x="205" y="129"/>
                    <a:pt x="203" y="124"/>
                    <a:pt x="203" y="118"/>
                  </a:cubicBezTo>
                  <a:cubicBezTo>
                    <a:pt x="204" y="107"/>
                    <a:pt x="213" y="97"/>
                    <a:pt x="225" y="97"/>
                  </a:cubicBezTo>
                  <a:cubicBezTo>
                    <a:pt x="225" y="97"/>
                    <a:pt x="225" y="97"/>
                    <a:pt x="225" y="97"/>
                  </a:cubicBezTo>
                  <a:cubicBezTo>
                    <a:pt x="231" y="97"/>
                    <a:pt x="237" y="100"/>
                    <a:pt x="241" y="104"/>
                  </a:cubicBezTo>
                  <a:cubicBezTo>
                    <a:pt x="245" y="108"/>
                    <a:pt x="247" y="113"/>
                    <a:pt x="247" y="119"/>
                  </a:cubicBezTo>
                  <a:cubicBezTo>
                    <a:pt x="247" y="131"/>
                    <a:pt x="237" y="140"/>
                    <a:pt x="225" y="140"/>
                  </a:cubicBezTo>
                  <a:close/>
                  <a:moveTo>
                    <a:pt x="225" y="103"/>
                  </a:moveTo>
                  <a:cubicBezTo>
                    <a:pt x="216" y="103"/>
                    <a:pt x="209" y="110"/>
                    <a:pt x="209" y="118"/>
                  </a:cubicBezTo>
                  <a:cubicBezTo>
                    <a:pt x="209" y="122"/>
                    <a:pt x="211" y="126"/>
                    <a:pt x="214" y="129"/>
                  </a:cubicBezTo>
                  <a:cubicBezTo>
                    <a:pt x="216" y="132"/>
                    <a:pt x="220" y="133"/>
                    <a:pt x="225" y="134"/>
                  </a:cubicBezTo>
                  <a:cubicBezTo>
                    <a:pt x="234" y="134"/>
                    <a:pt x="241" y="127"/>
                    <a:pt x="241" y="119"/>
                  </a:cubicBezTo>
                  <a:cubicBezTo>
                    <a:pt x="241" y="115"/>
                    <a:pt x="240" y="111"/>
                    <a:pt x="237" y="108"/>
                  </a:cubicBezTo>
                  <a:cubicBezTo>
                    <a:pt x="234" y="105"/>
                    <a:pt x="230" y="103"/>
                    <a:pt x="225" y="103"/>
                  </a:cubicBezTo>
                  <a:cubicBezTo>
                    <a:pt x="225" y="103"/>
                    <a:pt x="225" y="103"/>
                    <a:pt x="225" y="103"/>
                  </a:cubicBezTo>
                  <a:cubicBezTo>
                    <a:pt x="225" y="103"/>
                    <a:pt x="225" y="103"/>
                    <a:pt x="225" y="103"/>
                  </a:cubicBezTo>
                  <a:close/>
                  <a:moveTo>
                    <a:pt x="215" y="74"/>
                  </a:moveTo>
                  <a:cubicBezTo>
                    <a:pt x="213" y="74"/>
                    <a:pt x="212" y="74"/>
                    <a:pt x="210" y="73"/>
                  </a:cubicBezTo>
                  <a:cubicBezTo>
                    <a:pt x="185" y="69"/>
                    <a:pt x="159" y="68"/>
                    <a:pt x="138" y="67"/>
                  </a:cubicBezTo>
                  <a:cubicBezTo>
                    <a:pt x="138" y="67"/>
                    <a:pt x="138" y="67"/>
                    <a:pt x="138" y="67"/>
                  </a:cubicBezTo>
                  <a:cubicBezTo>
                    <a:pt x="110" y="66"/>
                    <a:pt x="98" y="68"/>
                    <a:pt x="72" y="71"/>
                  </a:cubicBezTo>
                  <a:cubicBezTo>
                    <a:pt x="67" y="71"/>
                    <a:pt x="62" y="72"/>
                    <a:pt x="55" y="73"/>
                  </a:cubicBezTo>
                  <a:cubicBezTo>
                    <a:pt x="52" y="74"/>
                    <a:pt x="48" y="74"/>
                    <a:pt x="46" y="72"/>
                  </a:cubicBezTo>
                  <a:cubicBezTo>
                    <a:pt x="43" y="69"/>
                    <a:pt x="43" y="65"/>
                    <a:pt x="43" y="60"/>
                  </a:cubicBezTo>
                  <a:cubicBezTo>
                    <a:pt x="44" y="54"/>
                    <a:pt x="46" y="42"/>
                    <a:pt x="50" y="30"/>
                  </a:cubicBezTo>
                  <a:cubicBezTo>
                    <a:pt x="52" y="26"/>
                    <a:pt x="55" y="23"/>
                    <a:pt x="59" y="22"/>
                  </a:cubicBezTo>
                  <a:cubicBezTo>
                    <a:pt x="63" y="21"/>
                    <a:pt x="67" y="20"/>
                    <a:pt x="72" y="20"/>
                  </a:cubicBezTo>
                  <a:cubicBezTo>
                    <a:pt x="113" y="20"/>
                    <a:pt x="143" y="20"/>
                    <a:pt x="182" y="20"/>
                  </a:cubicBezTo>
                  <a:cubicBezTo>
                    <a:pt x="195" y="20"/>
                    <a:pt x="195" y="20"/>
                    <a:pt x="195" y="20"/>
                  </a:cubicBezTo>
                  <a:cubicBezTo>
                    <a:pt x="198" y="20"/>
                    <a:pt x="200" y="21"/>
                    <a:pt x="202" y="21"/>
                  </a:cubicBezTo>
                  <a:cubicBezTo>
                    <a:pt x="210" y="22"/>
                    <a:pt x="215" y="26"/>
                    <a:pt x="217" y="33"/>
                  </a:cubicBezTo>
                  <a:cubicBezTo>
                    <a:pt x="218" y="37"/>
                    <a:pt x="219" y="41"/>
                    <a:pt x="220" y="45"/>
                  </a:cubicBezTo>
                  <a:cubicBezTo>
                    <a:pt x="221" y="50"/>
                    <a:pt x="223" y="55"/>
                    <a:pt x="224" y="60"/>
                  </a:cubicBezTo>
                  <a:cubicBezTo>
                    <a:pt x="225" y="63"/>
                    <a:pt x="225" y="68"/>
                    <a:pt x="222" y="71"/>
                  </a:cubicBezTo>
                  <a:cubicBezTo>
                    <a:pt x="220" y="73"/>
                    <a:pt x="218" y="74"/>
                    <a:pt x="215" y="74"/>
                  </a:cubicBezTo>
                  <a:close/>
                  <a:moveTo>
                    <a:pt x="125" y="61"/>
                  </a:moveTo>
                  <a:cubicBezTo>
                    <a:pt x="129" y="61"/>
                    <a:pt x="133" y="61"/>
                    <a:pt x="138" y="61"/>
                  </a:cubicBezTo>
                  <a:cubicBezTo>
                    <a:pt x="138" y="61"/>
                    <a:pt x="138" y="61"/>
                    <a:pt x="138" y="61"/>
                  </a:cubicBezTo>
                  <a:cubicBezTo>
                    <a:pt x="160" y="62"/>
                    <a:pt x="185" y="63"/>
                    <a:pt x="211" y="67"/>
                  </a:cubicBezTo>
                  <a:cubicBezTo>
                    <a:pt x="216" y="68"/>
                    <a:pt x="218" y="67"/>
                    <a:pt x="218" y="67"/>
                  </a:cubicBezTo>
                  <a:cubicBezTo>
                    <a:pt x="218" y="67"/>
                    <a:pt x="219" y="65"/>
                    <a:pt x="218" y="61"/>
                  </a:cubicBezTo>
                  <a:cubicBezTo>
                    <a:pt x="217" y="56"/>
                    <a:pt x="216" y="51"/>
                    <a:pt x="214" y="47"/>
                  </a:cubicBezTo>
                  <a:cubicBezTo>
                    <a:pt x="213" y="43"/>
                    <a:pt x="212" y="39"/>
                    <a:pt x="211" y="34"/>
                  </a:cubicBezTo>
                  <a:cubicBezTo>
                    <a:pt x="210" y="30"/>
                    <a:pt x="207" y="28"/>
                    <a:pt x="201" y="27"/>
                  </a:cubicBezTo>
                  <a:cubicBezTo>
                    <a:pt x="200" y="26"/>
                    <a:pt x="197" y="26"/>
                    <a:pt x="195" y="26"/>
                  </a:cubicBezTo>
                  <a:cubicBezTo>
                    <a:pt x="182" y="26"/>
                    <a:pt x="182" y="26"/>
                    <a:pt x="182" y="26"/>
                  </a:cubicBezTo>
                  <a:cubicBezTo>
                    <a:pt x="143" y="26"/>
                    <a:pt x="113" y="26"/>
                    <a:pt x="72" y="26"/>
                  </a:cubicBezTo>
                  <a:cubicBezTo>
                    <a:pt x="68" y="26"/>
                    <a:pt x="65" y="27"/>
                    <a:pt x="61" y="28"/>
                  </a:cubicBezTo>
                  <a:cubicBezTo>
                    <a:pt x="58" y="29"/>
                    <a:pt x="57" y="30"/>
                    <a:pt x="56" y="32"/>
                  </a:cubicBezTo>
                  <a:cubicBezTo>
                    <a:pt x="52" y="44"/>
                    <a:pt x="50" y="55"/>
                    <a:pt x="49" y="60"/>
                  </a:cubicBezTo>
                  <a:cubicBezTo>
                    <a:pt x="49" y="65"/>
                    <a:pt x="49" y="67"/>
                    <a:pt x="50" y="67"/>
                  </a:cubicBezTo>
                  <a:cubicBezTo>
                    <a:pt x="50" y="67"/>
                    <a:pt x="51" y="68"/>
                    <a:pt x="55" y="67"/>
                  </a:cubicBezTo>
                  <a:cubicBezTo>
                    <a:pt x="61" y="66"/>
                    <a:pt x="66" y="65"/>
                    <a:pt x="71" y="65"/>
                  </a:cubicBezTo>
                  <a:cubicBezTo>
                    <a:pt x="93" y="62"/>
                    <a:pt x="105" y="61"/>
                    <a:pt x="125" y="61"/>
                  </a:cubicBezTo>
                  <a:close/>
                </a:path>
              </a:pathLst>
            </a:custGeom>
            <a:solidFill>
              <a:srgbClr val="7AA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5" name="Oval 12">
            <a:extLst>
              <a:ext uri="{FF2B5EF4-FFF2-40B4-BE49-F238E27FC236}">
                <a16:creationId xmlns:a16="http://schemas.microsoft.com/office/drawing/2014/main" id="{3C51FDA7-F478-4D43-B66E-E098059810A9}"/>
              </a:ext>
            </a:extLst>
          </p:cNvPr>
          <p:cNvSpPr>
            <a:spLocks noChangeArrowheads="1"/>
          </p:cNvSpPr>
          <p:nvPr userDrawn="1"/>
        </p:nvSpPr>
        <p:spPr bwMode="auto">
          <a:xfrm>
            <a:off x="6677026" y="1123951"/>
            <a:ext cx="3481388" cy="3482975"/>
          </a:xfrm>
          <a:prstGeom prst="ellipse">
            <a:avLst/>
          </a:prstGeom>
          <a:solidFill>
            <a:srgbClr val="003E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Picture Placeholder 4">
            <a:extLst>
              <a:ext uri="{FF2B5EF4-FFF2-40B4-BE49-F238E27FC236}">
                <a16:creationId xmlns:a16="http://schemas.microsoft.com/office/drawing/2014/main" id="{32620C64-76AD-4284-BCAE-C2C10AE40808}"/>
              </a:ext>
            </a:extLst>
          </p:cNvPr>
          <p:cNvSpPr>
            <a:spLocks noGrp="1"/>
          </p:cNvSpPr>
          <p:nvPr>
            <p:ph type="pic" sz="quarter" idx="10"/>
          </p:nvPr>
        </p:nvSpPr>
        <p:spPr>
          <a:xfrm>
            <a:off x="6777039" y="1226345"/>
            <a:ext cx="3279775" cy="3279775"/>
          </a:xfrm>
          <a:prstGeom prst="ellipse">
            <a:avLst/>
          </a:prstGeom>
          <a:solidFill>
            <a:schemeClr val="tx1">
              <a:lumMod val="75000"/>
              <a:lumOff val="25000"/>
            </a:schemeClr>
          </a:solidFill>
        </p:spPr>
        <p:txBody>
          <a:bodyPr/>
          <a:lstStyle>
            <a:lvl1pPr marL="0" indent="0" algn="ctr">
              <a:buFontTx/>
              <a:buNone/>
              <a:defRPr>
                <a:solidFill>
                  <a:schemeClr val="bg1"/>
                </a:solidFill>
              </a:defRPr>
            </a:lvl1pPr>
          </a:lstStyle>
          <a:p>
            <a:endParaRPr lang="en-GB"/>
          </a:p>
        </p:txBody>
      </p:sp>
      <p:sp>
        <p:nvSpPr>
          <p:cNvPr id="2" name="Title 1">
            <a:extLst>
              <a:ext uri="{FF2B5EF4-FFF2-40B4-BE49-F238E27FC236}">
                <a16:creationId xmlns:a16="http://schemas.microsoft.com/office/drawing/2014/main" id="{74C68458-71D0-4BA8-B619-42D1EE2DBB5F}"/>
              </a:ext>
            </a:extLst>
          </p:cNvPr>
          <p:cNvSpPr>
            <a:spLocks noGrp="1"/>
          </p:cNvSpPr>
          <p:nvPr>
            <p:ph type="ctrTitle"/>
          </p:nvPr>
        </p:nvSpPr>
        <p:spPr>
          <a:xfrm>
            <a:off x="497685" y="934065"/>
            <a:ext cx="4281026" cy="2531843"/>
          </a:xfrm>
        </p:spPr>
        <p:txBody>
          <a:bodyPr lIns="0" anchor="b">
            <a:noAutofit/>
          </a:bodyPr>
          <a:lstStyle>
            <a:lvl1pPr algn="l">
              <a:defRPr sz="36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88B1802C-E43F-4BA5-A59C-A109DCA9C844}"/>
              </a:ext>
            </a:extLst>
          </p:cNvPr>
          <p:cNvSpPr>
            <a:spLocks noGrp="1"/>
          </p:cNvSpPr>
          <p:nvPr>
            <p:ph type="subTitle" idx="1"/>
          </p:nvPr>
        </p:nvSpPr>
        <p:spPr>
          <a:xfrm>
            <a:off x="497685" y="3575504"/>
            <a:ext cx="4281026" cy="1317762"/>
          </a:xfrm>
        </p:spPr>
        <p:txBody>
          <a:bodyPr l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1874" name="Picture 1873">
            <a:extLst>
              <a:ext uri="{FF2B5EF4-FFF2-40B4-BE49-F238E27FC236}">
                <a16:creationId xmlns:a16="http://schemas.microsoft.com/office/drawing/2014/main" id="{B748398E-05FE-45FB-A6BE-AEDBE941501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08702" y="175147"/>
            <a:ext cx="1521933" cy="450000"/>
          </a:xfrm>
          <a:prstGeom prst="rect">
            <a:avLst/>
          </a:prstGeom>
        </p:spPr>
      </p:pic>
      <p:sp>
        <p:nvSpPr>
          <p:cNvPr id="16" name="Freeform 13">
            <a:extLst>
              <a:ext uri="{FF2B5EF4-FFF2-40B4-BE49-F238E27FC236}">
                <a16:creationId xmlns:a16="http://schemas.microsoft.com/office/drawing/2014/main" id="{640386F2-042A-4166-9157-525F91FC492F}"/>
              </a:ext>
            </a:extLst>
          </p:cNvPr>
          <p:cNvSpPr>
            <a:spLocks noEditPoints="1"/>
          </p:cNvSpPr>
          <p:nvPr userDrawn="1"/>
        </p:nvSpPr>
        <p:spPr bwMode="auto">
          <a:xfrm>
            <a:off x="6638926" y="1087438"/>
            <a:ext cx="3556000" cy="3557588"/>
          </a:xfrm>
          <a:custGeom>
            <a:avLst/>
            <a:gdLst>
              <a:gd name="T0" fmla="*/ 474 w 947"/>
              <a:gd name="T1" fmla="*/ 946 h 946"/>
              <a:gd name="T2" fmla="*/ 0 w 947"/>
              <a:gd name="T3" fmla="*/ 473 h 946"/>
              <a:gd name="T4" fmla="*/ 474 w 947"/>
              <a:gd name="T5" fmla="*/ 0 h 946"/>
              <a:gd name="T6" fmla="*/ 947 w 947"/>
              <a:gd name="T7" fmla="*/ 473 h 946"/>
              <a:gd name="T8" fmla="*/ 474 w 947"/>
              <a:gd name="T9" fmla="*/ 946 h 946"/>
              <a:gd name="T10" fmla="*/ 474 w 947"/>
              <a:gd name="T11" fmla="*/ 20 h 946"/>
              <a:gd name="T12" fmla="*/ 20 w 947"/>
              <a:gd name="T13" fmla="*/ 473 h 946"/>
              <a:gd name="T14" fmla="*/ 474 w 947"/>
              <a:gd name="T15" fmla="*/ 926 h 946"/>
              <a:gd name="T16" fmla="*/ 927 w 947"/>
              <a:gd name="T17" fmla="*/ 473 h 946"/>
              <a:gd name="T18" fmla="*/ 474 w 947"/>
              <a:gd name="T19" fmla="*/ 20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7" h="946">
                <a:moveTo>
                  <a:pt x="474" y="946"/>
                </a:moveTo>
                <a:cubicBezTo>
                  <a:pt x="212" y="946"/>
                  <a:pt x="0" y="734"/>
                  <a:pt x="0" y="473"/>
                </a:cubicBezTo>
                <a:cubicBezTo>
                  <a:pt x="0" y="212"/>
                  <a:pt x="212" y="0"/>
                  <a:pt x="474" y="0"/>
                </a:cubicBezTo>
                <a:cubicBezTo>
                  <a:pt x="735" y="0"/>
                  <a:pt x="947" y="212"/>
                  <a:pt x="947" y="473"/>
                </a:cubicBezTo>
                <a:cubicBezTo>
                  <a:pt x="947" y="734"/>
                  <a:pt x="735" y="946"/>
                  <a:pt x="474" y="946"/>
                </a:cubicBezTo>
                <a:close/>
                <a:moveTo>
                  <a:pt x="474" y="20"/>
                </a:moveTo>
                <a:cubicBezTo>
                  <a:pt x="223" y="20"/>
                  <a:pt x="20" y="223"/>
                  <a:pt x="20" y="473"/>
                </a:cubicBezTo>
                <a:cubicBezTo>
                  <a:pt x="20" y="723"/>
                  <a:pt x="223" y="926"/>
                  <a:pt x="474" y="926"/>
                </a:cubicBezTo>
                <a:cubicBezTo>
                  <a:pt x="724" y="926"/>
                  <a:pt x="927" y="723"/>
                  <a:pt x="927" y="473"/>
                </a:cubicBezTo>
                <a:cubicBezTo>
                  <a:pt x="927" y="223"/>
                  <a:pt x="724" y="20"/>
                  <a:pt x="474"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9117371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14487F"/>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7968D64-10E9-4037-93D3-1DB1348526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8" name="Group 4">
            <a:extLst>
              <a:ext uri="{FF2B5EF4-FFF2-40B4-BE49-F238E27FC236}">
                <a16:creationId xmlns:a16="http://schemas.microsoft.com/office/drawing/2014/main" id="{2625C8D2-7ECF-440F-B28A-E2DB97998499}"/>
              </a:ext>
            </a:extLst>
          </p:cNvPr>
          <p:cNvGrpSpPr>
            <a:grpSpLocks noChangeAspect="1"/>
          </p:cNvGrpSpPr>
          <p:nvPr userDrawn="1"/>
        </p:nvGrpSpPr>
        <p:grpSpPr bwMode="auto">
          <a:xfrm>
            <a:off x="4568825" y="2978150"/>
            <a:ext cx="3051174" cy="901700"/>
            <a:chOff x="2878" y="1848"/>
            <a:chExt cx="1922" cy="568"/>
          </a:xfrm>
        </p:grpSpPr>
        <p:sp>
          <p:nvSpPr>
            <p:cNvPr id="20" name="Freeform 5">
              <a:extLst>
                <a:ext uri="{FF2B5EF4-FFF2-40B4-BE49-F238E27FC236}">
                  <a16:creationId xmlns:a16="http://schemas.microsoft.com/office/drawing/2014/main" id="{A0D16DF2-6972-49EE-9CA6-D6CB1CAEC6EB}"/>
                </a:ext>
              </a:extLst>
            </p:cNvPr>
            <p:cNvSpPr>
              <a:spLocks/>
            </p:cNvSpPr>
            <p:nvPr userDrawn="1"/>
          </p:nvSpPr>
          <p:spPr bwMode="auto">
            <a:xfrm>
              <a:off x="4112" y="1928"/>
              <a:ext cx="94" cy="125"/>
            </a:xfrm>
            <a:custGeom>
              <a:avLst/>
              <a:gdLst>
                <a:gd name="T0" fmla="*/ 27 w 199"/>
                <a:gd name="T1" fmla="*/ 31 h 266"/>
                <a:gd name="T2" fmla="*/ 86 w 199"/>
                <a:gd name="T3" fmla="*/ 4 h 266"/>
                <a:gd name="T4" fmla="*/ 151 w 199"/>
                <a:gd name="T5" fmla="*/ 4 h 266"/>
                <a:gd name="T6" fmla="*/ 184 w 199"/>
                <a:gd name="T7" fmla="*/ 5 h 266"/>
                <a:gd name="T8" fmla="*/ 184 w 199"/>
                <a:gd name="T9" fmla="*/ 41 h 266"/>
                <a:gd name="T10" fmla="*/ 147 w 199"/>
                <a:gd name="T11" fmla="*/ 21 h 266"/>
                <a:gd name="T12" fmla="*/ 86 w 199"/>
                <a:gd name="T13" fmla="*/ 23 h 266"/>
                <a:gd name="T14" fmla="*/ 59 w 199"/>
                <a:gd name="T15" fmla="*/ 51 h 266"/>
                <a:gd name="T16" fmla="*/ 69 w 199"/>
                <a:gd name="T17" fmla="*/ 87 h 266"/>
                <a:gd name="T18" fmla="*/ 122 w 199"/>
                <a:gd name="T19" fmla="*/ 117 h 266"/>
                <a:gd name="T20" fmla="*/ 183 w 199"/>
                <a:gd name="T21" fmla="*/ 154 h 266"/>
                <a:gd name="T22" fmla="*/ 195 w 199"/>
                <a:gd name="T23" fmla="*/ 201 h 266"/>
                <a:gd name="T24" fmla="*/ 160 w 199"/>
                <a:gd name="T25" fmla="*/ 245 h 266"/>
                <a:gd name="T26" fmla="*/ 75 w 199"/>
                <a:gd name="T27" fmla="*/ 264 h 266"/>
                <a:gd name="T28" fmla="*/ 0 w 199"/>
                <a:gd name="T29" fmla="*/ 251 h 266"/>
                <a:gd name="T30" fmla="*/ 0 w 199"/>
                <a:gd name="T31" fmla="*/ 209 h 266"/>
                <a:gd name="T32" fmla="*/ 53 w 199"/>
                <a:gd name="T33" fmla="*/ 245 h 266"/>
                <a:gd name="T34" fmla="*/ 125 w 199"/>
                <a:gd name="T35" fmla="*/ 240 h 266"/>
                <a:gd name="T36" fmla="*/ 150 w 199"/>
                <a:gd name="T37" fmla="*/ 201 h 266"/>
                <a:gd name="T38" fmla="*/ 131 w 199"/>
                <a:gd name="T39" fmla="*/ 164 h 266"/>
                <a:gd name="T40" fmla="*/ 62 w 199"/>
                <a:gd name="T41" fmla="*/ 129 h 266"/>
                <a:gd name="T42" fmla="*/ 20 w 199"/>
                <a:gd name="T43" fmla="*/ 97 h 266"/>
                <a:gd name="T44" fmla="*/ 27 w 199"/>
                <a:gd name="T45" fmla="*/ 3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 h="266">
                  <a:moveTo>
                    <a:pt x="27" y="31"/>
                  </a:moveTo>
                  <a:cubicBezTo>
                    <a:pt x="42" y="15"/>
                    <a:pt x="65" y="7"/>
                    <a:pt x="86" y="4"/>
                  </a:cubicBezTo>
                  <a:cubicBezTo>
                    <a:pt x="108" y="0"/>
                    <a:pt x="129" y="3"/>
                    <a:pt x="151" y="4"/>
                  </a:cubicBezTo>
                  <a:cubicBezTo>
                    <a:pt x="162" y="4"/>
                    <a:pt x="173" y="4"/>
                    <a:pt x="184" y="5"/>
                  </a:cubicBezTo>
                  <a:cubicBezTo>
                    <a:pt x="184" y="17"/>
                    <a:pt x="184" y="29"/>
                    <a:pt x="184" y="41"/>
                  </a:cubicBezTo>
                  <a:cubicBezTo>
                    <a:pt x="173" y="32"/>
                    <a:pt x="161" y="24"/>
                    <a:pt x="147" y="21"/>
                  </a:cubicBezTo>
                  <a:cubicBezTo>
                    <a:pt x="127" y="17"/>
                    <a:pt x="106" y="16"/>
                    <a:pt x="86" y="23"/>
                  </a:cubicBezTo>
                  <a:cubicBezTo>
                    <a:pt x="73" y="27"/>
                    <a:pt x="62" y="37"/>
                    <a:pt x="59" y="51"/>
                  </a:cubicBezTo>
                  <a:cubicBezTo>
                    <a:pt x="56" y="64"/>
                    <a:pt x="59" y="78"/>
                    <a:pt x="69" y="87"/>
                  </a:cubicBezTo>
                  <a:cubicBezTo>
                    <a:pt x="84" y="102"/>
                    <a:pt x="104" y="109"/>
                    <a:pt x="122" y="117"/>
                  </a:cubicBezTo>
                  <a:cubicBezTo>
                    <a:pt x="144" y="127"/>
                    <a:pt x="167" y="136"/>
                    <a:pt x="183" y="154"/>
                  </a:cubicBezTo>
                  <a:cubicBezTo>
                    <a:pt x="194" y="166"/>
                    <a:pt x="199" y="185"/>
                    <a:pt x="195" y="201"/>
                  </a:cubicBezTo>
                  <a:cubicBezTo>
                    <a:pt x="190" y="220"/>
                    <a:pt x="176" y="235"/>
                    <a:pt x="160" y="245"/>
                  </a:cubicBezTo>
                  <a:cubicBezTo>
                    <a:pt x="135" y="260"/>
                    <a:pt x="104" y="266"/>
                    <a:pt x="75" y="264"/>
                  </a:cubicBezTo>
                  <a:cubicBezTo>
                    <a:pt x="50" y="263"/>
                    <a:pt x="24" y="258"/>
                    <a:pt x="0" y="251"/>
                  </a:cubicBezTo>
                  <a:cubicBezTo>
                    <a:pt x="0" y="237"/>
                    <a:pt x="0" y="223"/>
                    <a:pt x="0" y="209"/>
                  </a:cubicBezTo>
                  <a:cubicBezTo>
                    <a:pt x="14" y="226"/>
                    <a:pt x="32" y="239"/>
                    <a:pt x="53" y="245"/>
                  </a:cubicBezTo>
                  <a:cubicBezTo>
                    <a:pt x="76" y="250"/>
                    <a:pt x="103" y="251"/>
                    <a:pt x="125" y="240"/>
                  </a:cubicBezTo>
                  <a:cubicBezTo>
                    <a:pt x="140" y="233"/>
                    <a:pt x="150" y="218"/>
                    <a:pt x="150" y="201"/>
                  </a:cubicBezTo>
                  <a:cubicBezTo>
                    <a:pt x="151" y="186"/>
                    <a:pt x="143" y="172"/>
                    <a:pt x="131" y="164"/>
                  </a:cubicBezTo>
                  <a:cubicBezTo>
                    <a:pt x="110" y="148"/>
                    <a:pt x="85" y="140"/>
                    <a:pt x="62" y="129"/>
                  </a:cubicBezTo>
                  <a:cubicBezTo>
                    <a:pt x="46" y="121"/>
                    <a:pt x="30" y="112"/>
                    <a:pt x="20" y="97"/>
                  </a:cubicBezTo>
                  <a:cubicBezTo>
                    <a:pt x="7" y="77"/>
                    <a:pt x="11" y="48"/>
                    <a:pt x="27" y="3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6">
              <a:extLst>
                <a:ext uri="{FF2B5EF4-FFF2-40B4-BE49-F238E27FC236}">
                  <a16:creationId xmlns:a16="http://schemas.microsoft.com/office/drawing/2014/main" id="{AE311CB7-1A37-4AAB-A599-138E85A763C2}"/>
                </a:ext>
              </a:extLst>
            </p:cNvPr>
            <p:cNvSpPr>
              <a:spLocks/>
            </p:cNvSpPr>
            <p:nvPr userDrawn="1"/>
          </p:nvSpPr>
          <p:spPr bwMode="auto">
            <a:xfrm>
              <a:off x="4266" y="1931"/>
              <a:ext cx="234" cy="119"/>
            </a:xfrm>
            <a:custGeom>
              <a:avLst/>
              <a:gdLst>
                <a:gd name="T0" fmla="*/ 294 w 496"/>
                <a:gd name="T1" fmla="*/ 1 h 250"/>
                <a:gd name="T2" fmla="*/ 317 w 496"/>
                <a:gd name="T3" fmla="*/ 13 h 250"/>
                <a:gd name="T4" fmla="*/ 372 w 496"/>
                <a:gd name="T5" fmla="*/ 118 h 250"/>
                <a:gd name="T6" fmla="*/ 380 w 496"/>
                <a:gd name="T7" fmla="*/ 122 h 250"/>
                <a:gd name="T8" fmla="*/ 410 w 496"/>
                <a:gd name="T9" fmla="*/ 78 h 250"/>
                <a:gd name="T10" fmla="*/ 442 w 496"/>
                <a:gd name="T11" fmla="*/ 23 h 250"/>
                <a:gd name="T12" fmla="*/ 436 w 496"/>
                <a:gd name="T13" fmla="*/ 0 h 250"/>
                <a:gd name="T14" fmla="*/ 496 w 496"/>
                <a:gd name="T15" fmla="*/ 1 h 250"/>
                <a:gd name="T16" fmla="*/ 421 w 496"/>
                <a:gd name="T17" fmla="*/ 95 h 250"/>
                <a:gd name="T18" fmla="*/ 391 w 496"/>
                <a:gd name="T19" fmla="*/ 155 h 250"/>
                <a:gd name="T20" fmla="*/ 390 w 496"/>
                <a:gd name="T21" fmla="*/ 221 h 250"/>
                <a:gd name="T22" fmla="*/ 399 w 496"/>
                <a:gd name="T23" fmla="*/ 250 h 250"/>
                <a:gd name="T24" fmla="*/ 335 w 496"/>
                <a:gd name="T25" fmla="*/ 250 h 250"/>
                <a:gd name="T26" fmla="*/ 346 w 496"/>
                <a:gd name="T27" fmla="*/ 172 h 250"/>
                <a:gd name="T28" fmla="*/ 325 w 496"/>
                <a:gd name="T29" fmla="*/ 100 h 250"/>
                <a:gd name="T30" fmla="*/ 252 w 496"/>
                <a:gd name="T31" fmla="*/ 4 h 250"/>
                <a:gd name="T32" fmla="*/ 202 w 496"/>
                <a:gd name="T33" fmla="*/ 20 h 250"/>
                <a:gd name="T34" fmla="*/ 142 w 496"/>
                <a:gd name="T35" fmla="*/ 20 h 250"/>
                <a:gd name="T36" fmla="*/ 142 w 496"/>
                <a:gd name="T37" fmla="*/ 212 h 250"/>
                <a:gd name="T38" fmla="*/ 152 w 496"/>
                <a:gd name="T39" fmla="*/ 250 h 250"/>
                <a:gd name="T40" fmla="*/ 88 w 496"/>
                <a:gd name="T41" fmla="*/ 250 h 250"/>
                <a:gd name="T42" fmla="*/ 99 w 496"/>
                <a:gd name="T43" fmla="*/ 195 h 250"/>
                <a:gd name="T44" fmla="*/ 99 w 496"/>
                <a:gd name="T45" fmla="*/ 20 h 250"/>
                <a:gd name="T46" fmla="*/ 29 w 496"/>
                <a:gd name="T47" fmla="*/ 21 h 250"/>
                <a:gd name="T48" fmla="*/ 0 w 496"/>
                <a:gd name="T49" fmla="*/ 29 h 250"/>
                <a:gd name="T50" fmla="*/ 10 w 496"/>
                <a:gd name="T51" fmla="*/ 1 h 250"/>
                <a:gd name="T52" fmla="*/ 294 w 496"/>
                <a:gd name="T53"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6" h="250">
                  <a:moveTo>
                    <a:pt x="294" y="1"/>
                  </a:moveTo>
                  <a:cubicBezTo>
                    <a:pt x="304" y="0"/>
                    <a:pt x="312" y="5"/>
                    <a:pt x="317" y="13"/>
                  </a:cubicBezTo>
                  <a:cubicBezTo>
                    <a:pt x="341" y="45"/>
                    <a:pt x="359" y="81"/>
                    <a:pt x="372" y="118"/>
                  </a:cubicBezTo>
                  <a:cubicBezTo>
                    <a:pt x="372" y="122"/>
                    <a:pt x="377" y="126"/>
                    <a:pt x="380" y="122"/>
                  </a:cubicBezTo>
                  <a:cubicBezTo>
                    <a:pt x="390" y="107"/>
                    <a:pt x="400" y="92"/>
                    <a:pt x="410" y="78"/>
                  </a:cubicBezTo>
                  <a:cubicBezTo>
                    <a:pt x="422" y="60"/>
                    <a:pt x="436" y="43"/>
                    <a:pt x="442" y="23"/>
                  </a:cubicBezTo>
                  <a:cubicBezTo>
                    <a:pt x="444" y="15"/>
                    <a:pt x="441" y="7"/>
                    <a:pt x="436" y="0"/>
                  </a:cubicBezTo>
                  <a:cubicBezTo>
                    <a:pt x="456" y="1"/>
                    <a:pt x="476" y="0"/>
                    <a:pt x="496" y="1"/>
                  </a:cubicBezTo>
                  <a:cubicBezTo>
                    <a:pt x="471" y="32"/>
                    <a:pt x="446" y="64"/>
                    <a:pt x="421" y="95"/>
                  </a:cubicBezTo>
                  <a:cubicBezTo>
                    <a:pt x="407" y="113"/>
                    <a:pt x="395" y="133"/>
                    <a:pt x="391" y="155"/>
                  </a:cubicBezTo>
                  <a:cubicBezTo>
                    <a:pt x="388" y="177"/>
                    <a:pt x="388" y="199"/>
                    <a:pt x="390" y="221"/>
                  </a:cubicBezTo>
                  <a:cubicBezTo>
                    <a:pt x="390" y="231"/>
                    <a:pt x="394" y="241"/>
                    <a:pt x="399" y="250"/>
                  </a:cubicBezTo>
                  <a:cubicBezTo>
                    <a:pt x="378" y="250"/>
                    <a:pt x="357" y="250"/>
                    <a:pt x="335" y="250"/>
                  </a:cubicBezTo>
                  <a:cubicBezTo>
                    <a:pt x="350" y="227"/>
                    <a:pt x="345" y="198"/>
                    <a:pt x="346" y="172"/>
                  </a:cubicBezTo>
                  <a:cubicBezTo>
                    <a:pt x="347" y="147"/>
                    <a:pt x="337" y="122"/>
                    <a:pt x="325" y="100"/>
                  </a:cubicBezTo>
                  <a:cubicBezTo>
                    <a:pt x="305" y="65"/>
                    <a:pt x="283" y="30"/>
                    <a:pt x="252" y="4"/>
                  </a:cubicBezTo>
                  <a:cubicBezTo>
                    <a:pt x="239" y="17"/>
                    <a:pt x="219" y="19"/>
                    <a:pt x="202" y="20"/>
                  </a:cubicBezTo>
                  <a:cubicBezTo>
                    <a:pt x="182" y="20"/>
                    <a:pt x="162" y="20"/>
                    <a:pt x="142" y="20"/>
                  </a:cubicBezTo>
                  <a:cubicBezTo>
                    <a:pt x="142" y="84"/>
                    <a:pt x="142" y="148"/>
                    <a:pt x="142" y="212"/>
                  </a:cubicBezTo>
                  <a:cubicBezTo>
                    <a:pt x="142" y="225"/>
                    <a:pt x="145" y="239"/>
                    <a:pt x="152" y="250"/>
                  </a:cubicBezTo>
                  <a:cubicBezTo>
                    <a:pt x="131" y="250"/>
                    <a:pt x="110" y="250"/>
                    <a:pt x="88" y="250"/>
                  </a:cubicBezTo>
                  <a:cubicBezTo>
                    <a:pt x="99" y="234"/>
                    <a:pt x="99" y="214"/>
                    <a:pt x="99" y="195"/>
                  </a:cubicBezTo>
                  <a:cubicBezTo>
                    <a:pt x="99" y="20"/>
                    <a:pt x="99" y="20"/>
                    <a:pt x="99" y="20"/>
                  </a:cubicBezTo>
                  <a:cubicBezTo>
                    <a:pt x="75" y="20"/>
                    <a:pt x="52" y="20"/>
                    <a:pt x="29" y="21"/>
                  </a:cubicBezTo>
                  <a:cubicBezTo>
                    <a:pt x="19" y="21"/>
                    <a:pt x="9" y="24"/>
                    <a:pt x="0" y="29"/>
                  </a:cubicBezTo>
                  <a:cubicBezTo>
                    <a:pt x="3" y="19"/>
                    <a:pt x="6" y="10"/>
                    <a:pt x="10" y="1"/>
                  </a:cubicBezTo>
                  <a:cubicBezTo>
                    <a:pt x="104" y="1"/>
                    <a:pt x="199" y="0"/>
                    <a:pt x="294"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7">
              <a:extLst>
                <a:ext uri="{FF2B5EF4-FFF2-40B4-BE49-F238E27FC236}">
                  <a16:creationId xmlns:a16="http://schemas.microsoft.com/office/drawing/2014/main" id="{33D116A3-ECB6-4237-A64E-7A1ED359F0BE}"/>
                </a:ext>
              </a:extLst>
            </p:cNvPr>
            <p:cNvSpPr>
              <a:spLocks/>
            </p:cNvSpPr>
            <p:nvPr userDrawn="1"/>
          </p:nvSpPr>
          <p:spPr bwMode="auto">
            <a:xfrm>
              <a:off x="3420" y="1931"/>
              <a:ext cx="124" cy="124"/>
            </a:xfrm>
            <a:custGeom>
              <a:avLst/>
              <a:gdLst>
                <a:gd name="T0" fmla="*/ 0 w 262"/>
                <a:gd name="T1" fmla="*/ 0 h 261"/>
                <a:gd name="T2" fmla="*/ 64 w 262"/>
                <a:gd name="T3" fmla="*/ 0 h 261"/>
                <a:gd name="T4" fmla="*/ 54 w 262"/>
                <a:gd name="T5" fmla="*/ 38 h 261"/>
                <a:gd name="T6" fmla="*/ 54 w 262"/>
                <a:gd name="T7" fmla="*/ 152 h 261"/>
                <a:gd name="T8" fmla="*/ 67 w 262"/>
                <a:gd name="T9" fmla="*/ 210 h 261"/>
                <a:gd name="T10" fmla="*/ 128 w 262"/>
                <a:gd name="T11" fmla="*/ 234 h 261"/>
                <a:gd name="T12" fmla="*/ 189 w 262"/>
                <a:gd name="T13" fmla="*/ 213 h 261"/>
                <a:gd name="T14" fmla="*/ 206 w 262"/>
                <a:gd name="T15" fmla="*/ 152 h 261"/>
                <a:gd name="T16" fmla="*/ 208 w 262"/>
                <a:gd name="T17" fmla="*/ 48 h 261"/>
                <a:gd name="T18" fmla="*/ 198 w 262"/>
                <a:gd name="T19" fmla="*/ 1 h 261"/>
                <a:gd name="T20" fmla="*/ 262 w 262"/>
                <a:gd name="T21" fmla="*/ 1 h 261"/>
                <a:gd name="T22" fmla="*/ 251 w 262"/>
                <a:gd name="T23" fmla="*/ 45 h 261"/>
                <a:gd name="T24" fmla="*/ 251 w 262"/>
                <a:gd name="T25" fmla="*/ 205 h 261"/>
                <a:gd name="T26" fmla="*/ 262 w 262"/>
                <a:gd name="T27" fmla="*/ 250 h 261"/>
                <a:gd name="T28" fmla="*/ 205 w 262"/>
                <a:gd name="T29" fmla="*/ 252 h 261"/>
                <a:gd name="T30" fmla="*/ 206 w 262"/>
                <a:gd name="T31" fmla="*/ 224 h 261"/>
                <a:gd name="T32" fmla="*/ 77 w 262"/>
                <a:gd name="T33" fmla="*/ 255 h 261"/>
                <a:gd name="T34" fmla="*/ 20 w 262"/>
                <a:gd name="T35" fmla="*/ 225 h 261"/>
                <a:gd name="T36" fmla="*/ 10 w 262"/>
                <a:gd name="T37" fmla="*/ 177 h 261"/>
                <a:gd name="T38" fmla="*/ 10 w 262"/>
                <a:gd name="T39" fmla="*/ 45 h 261"/>
                <a:gd name="T40" fmla="*/ 0 w 262"/>
                <a:gd name="T4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261">
                  <a:moveTo>
                    <a:pt x="0" y="0"/>
                  </a:moveTo>
                  <a:cubicBezTo>
                    <a:pt x="22" y="1"/>
                    <a:pt x="43" y="1"/>
                    <a:pt x="64" y="0"/>
                  </a:cubicBezTo>
                  <a:cubicBezTo>
                    <a:pt x="57" y="12"/>
                    <a:pt x="54" y="25"/>
                    <a:pt x="54" y="38"/>
                  </a:cubicBezTo>
                  <a:cubicBezTo>
                    <a:pt x="54" y="76"/>
                    <a:pt x="54" y="114"/>
                    <a:pt x="54" y="152"/>
                  </a:cubicBezTo>
                  <a:cubicBezTo>
                    <a:pt x="54" y="172"/>
                    <a:pt x="54" y="193"/>
                    <a:pt x="67" y="210"/>
                  </a:cubicBezTo>
                  <a:cubicBezTo>
                    <a:pt x="81" y="228"/>
                    <a:pt x="106" y="233"/>
                    <a:pt x="128" y="234"/>
                  </a:cubicBezTo>
                  <a:cubicBezTo>
                    <a:pt x="150" y="234"/>
                    <a:pt x="174" y="230"/>
                    <a:pt x="189" y="213"/>
                  </a:cubicBezTo>
                  <a:cubicBezTo>
                    <a:pt x="204" y="196"/>
                    <a:pt x="206" y="173"/>
                    <a:pt x="206" y="152"/>
                  </a:cubicBezTo>
                  <a:cubicBezTo>
                    <a:pt x="209" y="117"/>
                    <a:pt x="207" y="82"/>
                    <a:pt x="208" y="48"/>
                  </a:cubicBezTo>
                  <a:cubicBezTo>
                    <a:pt x="208" y="31"/>
                    <a:pt x="206" y="15"/>
                    <a:pt x="198" y="1"/>
                  </a:cubicBezTo>
                  <a:cubicBezTo>
                    <a:pt x="219" y="1"/>
                    <a:pt x="240" y="1"/>
                    <a:pt x="262" y="1"/>
                  </a:cubicBezTo>
                  <a:cubicBezTo>
                    <a:pt x="253" y="14"/>
                    <a:pt x="251" y="30"/>
                    <a:pt x="251" y="45"/>
                  </a:cubicBezTo>
                  <a:cubicBezTo>
                    <a:pt x="251" y="98"/>
                    <a:pt x="251" y="152"/>
                    <a:pt x="251" y="205"/>
                  </a:cubicBezTo>
                  <a:cubicBezTo>
                    <a:pt x="251" y="221"/>
                    <a:pt x="253" y="237"/>
                    <a:pt x="262" y="250"/>
                  </a:cubicBezTo>
                  <a:cubicBezTo>
                    <a:pt x="243" y="251"/>
                    <a:pt x="224" y="252"/>
                    <a:pt x="205" y="252"/>
                  </a:cubicBezTo>
                  <a:cubicBezTo>
                    <a:pt x="205" y="243"/>
                    <a:pt x="206" y="234"/>
                    <a:pt x="206" y="224"/>
                  </a:cubicBezTo>
                  <a:cubicBezTo>
                    <a:pt x="170" y="252"/>
                    <a:pt x="121" y="261"/>
                    <a:pt x="77" y="255"/>
                  </a:cubicBezTo>
                  <a:cubicBezTo>
                    <a:pt x="55" y="252"/>
                    <a:pt x="32" y="244"/>
                    <a:pt x="20" y="225"/>
                  </a:cubicBezTo>
                  <a:cubicBezTo>
                    <a:pt x="11" y="211"/>
                    <a:pt x="10" y="193"/>
                    <a:pt x="10" y="177"/>
                  </a:cubicBezTo>
                  <a:cubicBezTo>
                    <a:pt x="10" y="133"/>
                    <a:pt x="10" y="89"/>
                    <a:pt x="10" y="45"/>
                  </a:cubicBezTo>
                  <a:cubicBezTo>
                    <a:pt x="10" y="30"/>
                    <a:pt x="9" y="14"/>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8">
              <a:extLst>
                <a:ext uri="{FF2B5EF4-FFF2-40B4-BE49-F238E27FC236}">
                  <a16:creationId xmlns:a16="http://schemas.microsoft.com/office/drawing/2014/main" id="{6537F13B-BBD8-47BE-85F1-31200E5A3EDF}"/>
                </a:ext>
              </a:extLst>
            </p:cNvPr>
            <p:cNvSpPr>
              <a:spLocks/>
            </p:cNvSpPr>
            <p:nvPr userDrawn="1"/>
          </p:nvSpPr>
          <p:spPr bwMode="auto">
            <a:xfrm>
              <a:off x="3565" y="1931"/>
              <a:ext cx="129" cy="120"/>
            </a:xfrm>
            <a:custGeom>
              <a:avLst/>
              <a:gdLst>
                <a:gd name="T0" fmla="*/ 2 w 273"/>
                <a:gd name="T1" fmla="*/ 1 h 252"/>
                <a:gd name="T2" fmla="*/ 57 w 273"/>
                <a:gd name="T3" fmla="*/ 1 h 252"/>
                <a:gd name="T4" fmla="*/ 74 w 273"/>
                <a:gd name="T5" fmla="*/ 12 h 252"/>
                <a:gd name="T6" fmla="*/ 123 w 273"/>
                <a:gd name="T7" fmla="*/ 74 h 252"/>
                <a:gd name="T8" fmla="*/ 218 w 273"/>
                <a:gd name="T9" fmla="*/ 183 h 252"/>
                <a:gd name="T10" fmla="*/ 234 w 273"/>
                <a:gd name="T11" fmla="*/ 196 h 252"/>
                <a:gd name="T12" fmla="*/ 235 w 273"/>
                <a:gd name="T13" fmla="*/ 48 h 252"/>
                <a:gd name="T14" fmla="*/ 224 w 273"/>
                <a:gd name="T15" fmla="*/ 1 h 252"/>
                <a:gd name="T16" fmla="*/ 273 w 273"/>
                <a:gd name="T17" fmla="*/ 1 h 252"/>
                <a:gd name="T18" fmla="*/ 259 w 273"/>
                <a:gd name="T19" fmla="*/ 61 h 252"/>
                <a:gd name="T20" fmla="*/ 260 w 273"/>
                <a:gd name="T21" fmla="*/ 252 h 252"/>
                <a:gd name="T22" fmla="*/ 226 w 273"/>
                <a:gd name="T23" fmla="*/ 252 h 252"/>
                <a:gd name="T24" fmla="*/ 62 w 273"/>
                <a:gd name="T25" fmla="*/ 63 h 252"/>
                <a:gd name="T26" fmla="*/ 42 w 273"/>
                <a:gd name="T27" fmla="*/ 42 h 252"/>
                <a:gd name="T28" fmla="*/ 41 w 273"/>
                <a:gd name="T29" fmla="*/ 71 h 252"/>
                <a:gd name="T30" fmla="*/ 41 w 273"/>
                <a:gd name="T31" fmla="*/ 173 h 252"/>
                <a:gd name="T32" fmla="*/ 55 w 273"/>
                <a:gd name="T33" fmla="*/ 250 h 252"/>
                <a:gd name="T34" fmla="*/ 0 w 273"/>
                <a:gd name="T35" fmla="*/ 250 h 252"/>
                <a:gd name="T36" fmla="*/ 16 w 273"/>
                <a:gd name="T37" fmla="*/ 172 h 252"/>
                <a:gd name="T38" fmla="*/ 17 w 273"/>
                <a:gd name="T39" fmla="*/ 50 h 252"/>
                <a:gd name="T40" fmla="*/ 2 w 273"/>
                <a:gd name="T4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3" h="252">
                  <a:moveTo>
                    <a:pt x="2" y="1"/>
                  </a:moveTo>
                  <a:cubicBezTo>
                    <a:pt x="20" y="1"/>
                    <a:pt x="39" y="0"/>
                    <a:pt x="57" y="1"/>
                  </a:cubicBezTo>
                  <a:cubicBezTo>
                    <a:pt x="64" y="1"/>
                    <a:pt x="69" y="7"/>
                    <a:pt x="74" y="12"/>
                  </a:cubicBezTo>
                  <a:cubicBezTo>
                    <a:pt x="91" y="32"/>
                    <a:pt x="106" y="54"/>
                    <a:pt x="123" y="74"/>
                  </a:cubicBezTo>
                  <a:cubicBezTo>
                    <a:pt x="155" y="110"/>
                    <a:pt x="186" y="146"/>
                    <a:pt x="218" y="183"/>
                  </a:cubicBezTo>
                  <a:cubicBezTo>
                    <a:pt x="223" y="188"/>
                    <a:pt x="227" y="195"/>
                    <a:pt x="234" y="196"/>
                  </a:cubicBezTo>
                  <a:cubicBezTo>
                    <a:pt x="235" y="147"/>
                    <a:pt x="234" y="97"/>
                    <a:pt x="235" y="48"/>
                  </a:cubicBezTo>
                  <a:cubicBezTo>
                    <a:pt x="235" y="31"/>
                    <a:pt x="232" y="15"/>
                    <a:pt x="224" y="1"/>
                  </a:cubicBezTo>
                  <a:cubicBezTo>
                    <a:pt x="240" y="0"/>
                    <a:pt x="257" y="0"/>
                    <a:pt x="273" y="1"/>
                  </a:cubicBezTo>
                  <a:cubicBezTo>
                    <a:pt x="262" y="19"/>
                    <a:pt x="259" y="40"/>
                    <a:pt x="259" y="61"/>
                  </a:cubicBezTo>
                  <a:cubicBezTo>
                    <a:pt x="260" y="125"/>
                    <a:pt x="258" y="188"/>
                    <a:pt x="260" y="252"/>
                  </a:cubicBezTo>
                  <a:cubicBezTo>
                    <a:pt x="249" y="252"/>
                    <a:pt x="237" y="252"/>
                    <a:pt x="226" y="252"/>
                  </a:cubicBezTo>
                  <a:cubicBezTo>
                    <a:pt x="171" y="189"/>
                    <a:pt x="117" y="126"/>
                    <a:pt x="62" y="63"/>
                  </a:cubicBezTo>
                  <a:cubicBezTo>
                    <a:pt x="56" y="56"/>
                    <a:pt x="50" y="48"/>
                    <a:pt x="42" y="42"/>
                  </a:cubicBezTo>
                  <a:cubicBezTo>
                    <a:pt x="41" y="52"/>
                    <a:pt x="41" y="61"/>
                    <a:pt x="41" y="71"/>
                  </a:cubicBezTo>
                  <a:cubicBezTo>
                    <a:pt x="41" y="105"/>
                    <a:pt x="41" y="139"/>
                    <a:pt x="41" y="173"/>
                  </a:cubicBezTo>
                  <a:cubicBezTo>
                    <a:pt x="41" y="199"/>
                    <a:pt x="44" y="226"/>
                    <a:pt x="55" y="250"/>
                  </a:cubicBezTo>
                  <a:cubicBezTo>
                    <a:pt x="37" y="250"/>
                    <a:pt x="18" y="250"/>
                    <a:pt x="0" y="250"/>
                  </a:cubicBezTo>
                  <a:cubicBezTo>
                    <a:pt x="12" y="226"/>
                    <a:pt x="15" y="199"/>
                    <a:pt x="16" y="172"/>
                  </a:cubicBezTo>
                  <a:cubicBezTo>
                    <a:pt x="17" y="132"/>
                    <a:pt x="16" y="91"/>
                    <a:pt x="17" y="50"/>
                  </a:cubicBezTo>
                  <a:cubicBezTo>
                    <a:pt x="17" y="32"/>
                    <a:pt x="15" y="13"/>
                    <a:pt x="2"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9">
              <a:extLst>
                <a:ext uri="{FF2B5EF4-FFF2-40B4-BE49-F238E27FC236}">
                  <a16:creationId xmlns:a16="http://schemas.microsoft.com/office/drawing/2014/main" id="{A854303A-1762-42CB-9FF4-943FFCF8A8D9}"/>
                </a:ext>
              </a:extLst>
            </p:cNvPr>
            <p:cNvSpPr>
              <a:spLocks/>
            </p:cNvSpPr>
            <p:nvPr userDrawn="1"/>
          </p:nvSpPr>
          <p:spPr bwMode="auto">
            <a:xfrm>
              <a:off x="3714" y="1931"/>
              <a:ext cx="30" cy="119"/>
            </a:xfrm>
            <a:custGeom>
              <a:avLst/>
              <a:gdLst>
                <a:gd name="T0" fmla="*/ 0 w 64"/>
                <a:gd name="T1" fmla="*/ 0 h 250"/>
                <a:gd name="T2" fmla="*/ 64 w 64"/>
                <a:gd name="T3" fmla="*/ 0 h 250"/>
                <a:gd name="T4" fmla="*/ 54 w 64"/>
                <a:gd name="T5" fmla="*/ 43 h 250"/>
                <a:gd name="T6" fmla="*/ 54 w 64"/>
                <a:gd name="T7" fmla="*/ 207 h 250"/>
                <a:gd name="T8" fmla="*/ 64 w 64"/>
                <a:gd name="T9" fmla="*/ 250 h 250"/>
                <a:gd name="T10" fmla="*/ 0 w 64"/>
                <a:gd name="T11" fmla="*/ 250 h 250"/>
                <a:gd name="T12" fmla="*/ 10 w 64"/>
                <a:gd name="T13" fmla="*/ 209 h 250"/>
                <a:gd name="T14" fmla="*/ 10 w 64"/>
                <a:gd name="T15" fmla="*/ 43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1" y="0"/>
                    <a:pt x="43" y="1"/>
                    <a:pt x="64" y="0"/>
                  </a:cubicBezTo>
                  <a:cubicBezTo>
                    <a:pt x="56" y="13"/>
                    <a:pt x="54" y="28"/>
                    <a:pt x="54" y="43"/>
                  </a:cubicBezTo>
                  <a:cubicBezTo>
                    <a:pt x="54" y="98"/>
                    <a:pt x="54" y="152"/>
                    <a:pt x="54" y="207"/>
                  </a:cubicBezTo>
                  <a:cubicBezTo>
                    <a:pt x="54" y="222"/>
                    <a:pt x="56" y="237"/>
                    <a:pt x="64" y="250"/>
                  </a:cubicBezTo>
                  <a:cubicBezTo>
                    <a:pt x="43" y="250"/>
                    <a:pt x="21" y="250"/>
                    <a:pt x="0" y="250"/>
                  </a:cubicBezTo>
                  <a:cubicBezTo>
                    <a:pt x="8" y="238"/>
                    <a:pt x="10" y="223"/>
                    <a:pt x="10" y="209"/>
                  </a:cubicBezTo>
                  <a:cubicBezTo>
                    <a:pt x="10" y="154"/>
                    <a:pt x="10" y="98"/>
                    <a:pt x="10" y="43"/>
                  </a:cubicBezTo>
                  <a:cubicBezTo>
                    <a:pt x="10" y="28"/>
                    <a:pt x="8" y="13"/>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0">
              <a:extLst>
                <a:ext uri="{FF2B5EF4-FFF2-40B4-BE49-F238E27FC236}">
                  <a16:creationId xmlns:a16="http://schemas.microsoft.com/office/drawing/2014/main" id="{F308F7DE-B97B-492B-B107-FD14EB9906DF}"/>
                </a:ext>
              </a:extLst>
            </p:cNvPr>
            <p:cNvSpPr>
              <a:spLocks/>
            </p:cNvSpPr>
            <p:nvPr userDrawn="1"/>
          </p:nvSpPr>
          <p:spPr bwMode="auto">
            <a:xfrm>
              <a:off x="3751" y="1931"/>
              <a:ext cx="131" cy="120"/>
            </a:xfrm>
            <a:custGeom>
              <a:avLst/>
              <a:gdLst>
                <a:gd name="T0" fmla="*/ 0 w 277"/>
                <a:gd name="T1" fmla="*/ 1 h 252"/>
                <a:gd name="T2" fmla="*/ 44 w 277"/>
                <a:gd name="T3" fmla="*/ 1 h 252"/>
                <a:gd name="T4" fmla="*/ 56 w 277"/>
                <a:gd name="T5" fmla="*/ 12 h 252"/>
                <a:gd name="T6" fmla="*/ 130 w 277"/>
                <a:gd name="T7" fmla="*/ 196 h 252"/>
                <a:gd name="T8" fmla="*/ 137 w 277"/>
                <a:gd name="T9" fmla="*/ 210 h 252"/>
                <a:gd name="T10" fmla="*/ 150 w 277"/>
                <a:gd name="T11" fmla="*/ 190 h 252"/>
                <a:gd name="T12" fmla="*/ 210 w 277"/>
                <a:gd name="T13" fmla="*/ 54 h 252"/>
                <a:gd name="T14" fmla="*/ 218 w 277"/>
                <a:gd name="T15" fmla="*/ 1 h 252"/>
                <a:gd name="T16" fmla="*/ 277 w 277"/>
                <a:gd name="T17" fmla="*/ 1 h 252"/>
                <a:gd name="T18" fmla="*/ 143 w 277"/>
                <a:gd name="T19" fmla="*/ 252 h 252"/>
                <a:gd name="T20" fmla="*/ 106 w 277"/>
                <a:gd name="T21" fmla="*/ 252 h 252"/>
                <a:gd name="T22" fmla="*/ 0 w 277"/>
                <a:gd name="T23"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52">
                  <a:moveTo>
                    <a:pt x="0" y="1"/>
                  </a:moveTo>
                  <a:cubicBezTo>
                    <a:pt x="15" y="1"/>
                    <a:pt x="30" y="0"/>
                    <a:pt x="44" y="1"/>
                  </a:cubicBezTo>
                  <a:cubicBezTo>
                    <a:pt x="51" y="1"/>
                    <a:pt x="54" y="7"/>
                    <a:pt x="56" y="12"/>
                  </a:cubicBezTo>
                  <a:cubicBezTo>
                    <a:pt x="81" y="73"/>
                    <a:pt x="109" y="133"/>
                    <a:pt x="130" y="196"/>
                  </a:cubicBezTo>
                  <a:cubicBezTo>
                    <a:pt x="132" y="201"/>
                    <a:pt x="134" y="206"/>
                    <a:pt x="137" y="210"/>
                  </a:cubicBezTo>
                  <a:cubicBezTo>
                    <a:pt x="145" y="206"/>
                    <a:pt x="146" y="197"/>
                    <a:pt x="150" y="190"/>
                  </a:cubicBezTo>
                  <a:cubicBezTo>
                    <a:pt x="170" y="145"/>
                    <a:pt x="193" y="100"/>
                    <a:pt x="210" y="54"/>
                  </a:cubicBezTo>
                  <a:cubicBezTo>
                    <a:pt x="216" y="37"/>
                    <a:pt x="223" y="19"/>
                    <a:pt x="218" y="1"/>
                  </a:cubicBezTo>
                  <a:cubicBezTo>
                    <a:pt x="237" y="1"/>
                    <a:pt x="257" y="0"/>
                    <a:pt x="277" y="1"/>
                  </a:cubicBezTo>
                  <a:cubicBezTo>
                    <a:pt x="222" y="78"/>
                    <a:pt x="182" y="166"/>
                    <a:pt x="143" y="252"/>
                  </a:cubicBezTo>
                  <a:cubicBezTo>
                    <a:pt x="130" y="252"/>
                    <a:pt x="118" y="252"/>
                    <a:pt x="106" y="252"/>
                  </a:cubicBezTo>
                  <a:cubicBezTo>
                    <a:pt x="74" y="167"/>
                    <a:pt x="46" y="79"/>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1">
              <a:extLst>
                <a:ext uri="{FF2B5EF4-FFF2-40B4-BE49-F238E27FC236}">
                  <a16:creationId xmlns:a16="http://schemas.microsoft.com/office/drawing/2014/main" id="{33F664FB-8853-48C0-97E8-EBCF64DB7CE1}"/>
                </a:ext>
              </a:extLst>
            </p:cNvPr>
            <p:cNvSpPr>
              <a:spLocks/>
            </p:cNvSpPr>
            <p:nvPr userDrawn="1"/>
          </p:nvSpPr>
          <p:spPr bwMode="auto">
            <a:xfrm>
              <a:off x="3890" y="1931"/>
              <a:ext cx="92" cy="119"/>
            </a:xfrm>
            <a:custGeom>
              <a:avLst/>
              <a:gdLst>
                <a:gd name="T0" fmla="*/ 1 w 194"/>
                <a:gd name="T1" fmla="*/ 1 h 251"/>
                <a:gd name="T2" fmla="*/ 169 w 194"/>
                <a:gd name="T3" fmla="*/ 1 h 251"/>
                <a:gd name="T4" fmla="*/ 171 w 194"/>
                <a:gd name="T5" fmla="*/ 31 h 251"/>
                <a:gd name="T6" fmla="*/ 109 w 194"/>
                <a:gd name="T7" fmla="*/ 16 h 251"/>
                <a:gd name="T8" fmla="*/ 55 w 194"/>
                <a:gd name="T9" fmla="*/ 16 h 251"/>
                <a:gd name="T10" fmla="*/ 55 w 194"/>
                <a:gd name="T11" fmla="*/ 109 h 251"/>
                <a:gd name="T12" fmla="*/ 169 w 194"/>
                <a:gd name="T13" fmla="*/ 107 h 251"/>
                <a:gd name="T14" fmla="*/ 138 w 194"/>
                <a:gd name="T15" fmla="*/ 124 h 251"/>
                <a:gd name="T16" fmla="*/ 55 w 194"/>
                <a:gd name="T17" fmla="*/ 129 h 251"/>
                <a:gd name="T18" fmla="*/ 55 w 194"/>
                <a:gd name="T19" fmla="*/ 234 h 251"/>
                <a:gd name="T20" fmla="*/ 158 w 194"/>
                <a:gd name="T21" fmla="*/ 228 h 251"/>
                <a:gd name="T22" fmla="*/ 194 w 194"/>
                <a:gd name="T23" fmla="*/ 212 h 251"/>
                <a:gd name="T24" fmla="*/ 185 w 194"/>
                <a:gd name="T25" fmla="*/ 248 h 251"/>
                <a:gd name="T26" fmla="*/ 110 w 194"/>
                <a:gd name="T27" fmla="*/ 250 h 251"/>
                <a:gd name="T28" fmla="*/ 0 w 194"/>
                <a:gd name="T29" fmla="*/ 250 h 251"/>
                <a:gd name="T30" fmla="*/ 11 w 194"/>
                <a:gd name="T31" fmla="*/ 196 h 251"/>
                <a:gd name="T32" fmla="*/ 11 w 194"/>
                <a:gd name="T33" fmla="*/ 59 h 251"/>
                <a:gd name="T34" fmla="*/ 1 w 194"/>
                <a:gd name="T35"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251">
                  <a:moveTo>
                    <a:pt x="1" y="1"/>
                  </a:moveTo>
                  <a:cubicBezTo>
                    <a:pt x="57" y="0"/>
                    <a:pt x="113" y="0"/>
                    <a:pt x="169" y="1"/>
                  </a:cubicBezTo>
                  <a:cubicBezTo>
                    <a:pt x="170" y="11"/>
                    <a:pt x="171" y="21"/>
                    <a:pt x="171" y="31"/>
                  </a:cubicBezTo>
                  <a:cubicBezTo>
                    <a:pt x="153" y="19"/>
                    <a:pt x="130" y="17"/>
                    <a:pt x="109" y="16"/>
                  </a:cubicBezTo>
                  <a:cubicBezTo>
                    <a:pt x="91" y="16"/>
                    <a:pt x="73" y="16"/>
                    <a:pt x="55" y="16"/>
                  </a:cubicBezTo>
                  <a:cubicBezTo>
                    <a:pt x="55" y="47"/>
                    <a:pt x="55" y="78"/>
                    <a:pt x="55" y="109"/>
                  </a:cubicBezTo>
                  <a:cubicBezTo>
                    <a:pt x="93" y="110"/>
                    <a:pt x="131" y="110"/>
                    <a:pt x="169" y="107"/>
                  </a:cubicBezTo>
                  <a:cubicBezTo>
                    <a:pt x="161" y="116"/>
                    <a:pt x="149" y="121"/>
                    <a:pt x="138" y="124"/>
                  </a:cubicBezTo>
                  <a:cubicBezTo>
                    <a:pt x="111" y="130"/>
                    <a:pt x="83" y="129"/>
                    <a:pt x="55" y="129"/>
                  </a:cubicBezTo>
                  <a:cubicBezTo>
                    <a:pt x="55" y="164"/>
                    <a:pt x="55" y="199"/>
                    <a:pt x="55" y="234"/>
                  </a:cubicBezTo>
                  <a:cubicBezTo>
                    <a:pt x="89" y="233"/>
                    <a:pt x="125" y="238"/>
                    <a:pt x="158" y="228"/>
                  </a:cubicBezTo>
                  <a:cubicBezTo>
                    <a:pt x="171" y="225"/>
                    <a:pt x="183" y="219"/>
                    <a:pt x="194" y="212"/>
                  </a:cubicBezTo>
                  <a:cubicBezTo>
                    <a:pt x="191" y="224"/>
                    <a:pt x="188" y="236"/>
                    <a:pt x="185" y="248"/>
                  </a:cubicBezTo>
                  <a:cubicBezTo>
                    <a:pt x="160" y="251"/>
                    <a:pt x="135" y="250"/>
                    <a:pt x="110" y="250"/>
                  </a:cubicBezTo>
                  <a:cubicBezTo>
                    <a:pt x="0" y="250"/>
                    <a:pt x="0" y="250"/>
                    <a:pt x="0" y="250"/>
                  </a:cubicBezTo>
                  <a:cubicBezTo>
                    <a:pt x="10" y="234"/>
                    <a:pt x="11" y="214"/>
                    <a:pt x="11" y="196"/>
                  </a:cubicBezTo>
                  <a:cubicBezTo>
                    <a:pt x="11" y="150"/>
                    <a:pt x="11" y="105"/>
                    <a:pt x="11" y="59"/>
                  </a:cubicBezTo>
                  <a:cubicBezTo>
                    <a:pt x="11" y="39"/>
                    <a:pt x="12" y="18"/>
                    <a:pt x="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2">
              <a:extLst>
                <a:ext uri="{FF2B5EF4-FFF2-40B4-BE49-F238E27FC236}">
                  <a16:creationId xmlns:a16="http://schemas.microsoft.com/office/drawing/2014/main" id="{4F4043FC-1B2D-4874-9DA9-2B33ABEBAE63}"/>
                </a:ext>
              </a:extLst>
            </p:cNvPr>
            <p:cNvSpPr>
              <a:spLocks/>
            </p:cNvSpPr>
            <p:nvPr userDrawn="1"/>
          </p:nvSpPr>
          <p:spPr bwMode="auto">
            <a:xfrm>
              <a:off x="4223" y="1931"/>
              <a:ext cx="30" cy="119"/>
            </a:xfrm>
            <a:custGeom>
              <a:avLst/>
              <a:gdLst>
                <a:gd name="T0" fmla="*/ 0 w 64"/>
                <a:gd name="T1" fmla="*/ 0 h 250"/>
                <a:gd name="T2" fmla="*/ 64 w 64"/>
                <a:gd name="T3" fmla="*/ 1 h 250"/>
                <a:gd name="T4" fmla="*/ 54 w 64"/>
                <a:gd name="T5" fmla="*/ 59 h 250"/>
                <a:gd name="T6" fmla="*/ 54 w 64"/>
                <a:gd name="T7" fmla="*/ 193 h 250"/>
                <a:gd name="T8" fmla="*/ 64 w 64"/>
                <a:gd name="T9" fmla="*/ 250 h 250"/>
                <a:gd name="T10" fmla="*/ 1 w 64"/>
                <a:gd name="T11" fmla="*/ 250 h 250"/>
                <a:gd name="T12" fmla="*/ 10 w 64"/>
                <a:gd name="T13" fmla="*/ 200 h 250"/>
                <a:gd name="T14" fmla="*/ 10 w 64"/>
                <a:gd name="T15" fmla="*/ 38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2" y="1"/>
                    <a:pt x="43" y="0"/>
                    <a:pt x="64" y="1"/>
                  </a:cubicBezTo>
                  <a:cubicBezTo>
                    <a:pt x="53" y="18"/>
                    <a:pt x="54" y="39"/>
                    <a:pt x="54" y="59"/>
                  </a:cubicBezTo>
                  <a:cubicBezTo>
                    <a:pt x="54" y="104"/>
                    <a:pt x="54" y="149"/>
                    <a:pt x="54" y="193"/>
                  </a:cubicBezTo>
                  <a:cubicBezTo>
                    <a:pt x="54" y="213"/>
                    <a:pt x="53" y="233"/>
                    <a:pt x="64" y="250"/>
                  </a:cubicBezTo>
                  <a:cubicBezTo>
                    <a:pt x="43" y="250"/>
                    <a:pt x="22" y="250"/>
                    <a:pt x="1" y="250"/>
                  </a:cubicBezTo>
                  <a:cubicBezTo>
                    <a:pt x="10" y="235"/>
                    <a:pt x="11" y="217"/>
                    <a:pt x="10" y="200"/>
                  </a:cubicBezTo>
                  <a:cubicBezTo>
                    <a:pt x="10" y="146"/>
                    <a:pt x="11" y="92"/>
                    <a:pt x="10" y="38"/>
                  </a:cubicBezTo>
                  <a:cubicBezTo>
                    <a:pt x="10" y="25"/>
                    <a:pt x="8" y="1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3">
              <a:extLst>
                <a:ext uri="{FF2B5EF4-FFF2-40B4-BE49-F238E27FC236}">
                  <a16:creationId xmlns:a16="http://schemas.microsoft.com/office/drawing/2014/main" id="{822CC5F4-1C01-4325-A774-506B33C90E27}"/>
                </a:ext>
              </a:extLst>
            </p:cNvPr>
            <p:cNvSpPr>
              <a:spLocks/>
            </p:cNvSpPr>
            <p:nvPr userDrawn="1"/>
          </p:nvSpPr>
          <p:spPr bwMode="auto">
            <a:xfrm>
              <a:off x="4718" y="1931"/>
              <a:ext cx="82" cy="119"/>
            </a:xfrm>
            <a:custGeom>
              <a:avLst/>
              <a:gdLst>
                <a:gd name="T0" fmla="*/ 1 w 173"/>
                <a:gd name="T1" fmla="*/ 1 h 251"/>
                <a:gd name="T2" fmla="*/ 123 w 173"/>
                <a:gd name="T3" fmla="*/ 1 h 251"/>
                <a:gd name="T4" fmla="*/ 173 w 173"/>
                <a:gd name="T5" fmla="*/ 3 h 251"/>
                <a:gd name="T6" fmla="*/ 173 w 173"/>
                <a:gd name="T7" fmla="*/ 37 h 251"/>
                <a:gd name="T8" fmla="*/ 132 w 173"/>
                <a:gd name="T9" fmla="*/ 19 h 251"/>
                <a:gd name="T10" fmla="*/ 54 w 173"/>
                <a:gd name="T11" fmla="*/ 17 h 251"/>
                <a:gd name="T12" fmla="*/ 54 w 173"/>
                <a:gd name="T13" fmla="*/ 118 h 251"/>
                <a:gd name="T14" fmla="*/ 168 w 173"/>
                <a:gd name="T15" fmla="*/ 115 h 251"/>
                <a:gd name="T16" fmla="*/ 125 w 173"/>
                <a:gd name="T17" fmla="*/ 134 h 251"/>
                <a:gd name="T18" fmla="*/ 54 w 173"/>
                <a:gd name="T19" fmla="*/ 137 h 251"/>
                <a:gd name="T20" fmla="*/ 54 w 173"/>
                <a:gd name="T21" fmla="*/ 213 h 251"/>
                <a:gd name="T22" fmla="*/ 64 w 173"/>
                <a:gd name="T23" fmla="*/ 251 h 251"/>
                <a:gd name="T24" fmla="*/ 0 w 173"/>
                <a:gd name="T25" fmla="*/ 251 h 251"/>
                <a:gd name="T26" fmla="*/ 11 w 173"/>
                <a:gd name="T27" fmla="*/ 192 h 251"/>
                <a:gd name="T28" fmla="*/ 11 w 173"/>
                <a:gd name="T29" fmla="*/ 46 h 251"/>
                <a:gd name="T30" fmla="*/ 1 w 173"/>
                <a:gd name="T31"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251">
                  <a:moveTo>
                    <a:pt x="1" y="1"/>
                  </a:moveTo>
                  <a:cubicBezTo>
                    <a:pt x="42" y="2"/>
                    <a:pt x="82" y="1"/>
                    <a:pt x="123" y="1"/>
                  </a:cubicBezTo>
                  <a:cubicBezTo>
                    <a:pt x="140" y="2"/>
                    <a:pt x="156" y="0"/>
                    <a:pt x="173" y="3"/>
                  </a:cubicBezTo>
                  <a:cubicBezTo>
                    <a:pt x="173" y="15"/>
                    <a:pt x="173" y="26"/>
                    <a:pt x="173" y="37"/>
                  </a:cubicBezTo>
                  <a:cubicBezTo>
                    <a:pt x="162" y="26"/>
                    <a:pt x="148" y="20"/>
                    <a:pt x="132" y="19"/>
                  </a:cubicBezTo>
                  <a:cubicBezTo>
                    <a:pt x="106" y="16"/>
                    <a:pt x="80" y="18"/>
                    <a:pt x="54" y="17"/>
                  </a:cubicBezTo>
                  <a:cubicBezTo>
                    <a:pt x="54" y="51"/>
                    <a:pt x="54" y="84"/>
                    <a:pt x="54" y="118"/>
                  </a:cubicBezTo>
                  <a:cubicBezTo>
                    <a:pt x="92" y="118"/>
                    <a:pt x="130" y="118"/>
                    <a:pt x="168" y="115"/>
                  </a:cubicBezTo>
                  <a:cubicBezTo>
                    <a:pt x="157" y="127"/>
                    <a:pt x="141" y="131"/>
                    <a:pt x="125" y="134"/>
                  </a:cubicBezTo>
                  <a:cubicBezTo>
                    <a:pt x="102" y="138"/>
                    <a:pt x="78" y="137"/>
                    <a:pt x="54" y="137"/>
                  </a:cubicBezTo>
                  <a:cubicBezTo>
                    <a:pt x="54" y="163"/>
                    <a:pt x="54" y="188"/>
                    <a:pt x="54" y="213"/>
                  </a:cubicBezTo>
                  <a:cubicBezTo>
                    <a:pt x="54" y="226"/>
                    <a:pt x="57" y="240"/>
                    <a:pt x="64" y="251"/>
                  </a:cubicBezTo>
                  <a:cubicBezTo>
                    <a:pt x="43" y="251"/>
                    <a:pt x="22" y="251"/>
                    <a:pt x="0" y="251"/>
                  </a:cubicBezTo>
                  <a:cubicBezTo>
                    <a:pt x="12" y="234"/>
                    <a:pt x="10" y="212"/>
                    <a:pt x="11" y="192"/>
                  </a:cubicBezTo>
                  <a:cubicBezTo>
                    <a:pt x="11" y="143"/>
                    <a:pt x="11" y="95"/>
                    <a:pt x="11" y="46"/>
                  </a:cubicBezTo>
                  <a:cubicBezTo>
                    <a:pt x="11" y="31"/>
                    <a:pt x="10" y="15"/>
                    <a:pt x="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4">
              <a:extLst>
                <a:ext uri="{FF2B5EF4-FFF2-40B4-BE49-F238E27FC236}">
                  <a16:creationId xmlns:a16="http://schemas.microsoft.com/office/drawing/2014/main" id="{5356DB8B-2732-4A48-93BD-43F0B7D7D0B1}"/>
                </a:ext>
              </a:extLst>
            </p:cNvPr>
            <p:cNvSpPr>
              <a:spLocks/>
            </p:cNvSpPr>
            <p:nvPr userDrawn="1"/>
          </p:nvSpPr>
          <p:spPr bwMode="auto">
            <a:xfrm>
              <a:off x="3415" y="2079"/>
              <a:ext cx="188" cy="279"/>
            </a:xfrm>
            <a:custGeom>
              <a:avLst/>
              <a:gdLst>
                <a:gd name="T0" fmla="*/ 87 w 398"/>
                <a:gd name="T1" fmla="*/ 35 h 589"/>
                <a:gd name="T2" fmla="*/ 218 w 398"/>
                <a:gd name="T3" fmla="*/ 0 h 589"/>
                <a:gd name="T4" fmla="*/ 367 w 398"/>
                <a:gd name="T5" fmla="*/ 6 h 589"/>
                <a:gd name="T6" fmla="*/ 367 w 398"/>
                <a:gd name="T7" fmla="*/ 87 h 589"/>
                <a:gd name="T8" fmla="*/ 314 w 398"/>
                <a:gd name="T9" fmla="*/ 48 h 589"/>
                <a:gd name="T10" fmla="*/ 248 w 398"/>
                <a:gd name="T11" fmla="*/ 36 h 589"/>
                <a:gd name="T12" fmla="*/ 150 w 398"/>
                <a:gd name="T13" fmla="*/ 59 h 589"/>
                <a:gd name="T14" fmla="*/ 133 w 398"/>
                <a:gd name="T15" fmla="*/ 184 h 589"/>
                <a:gd name="T16" fmla="*/ 195 w 398"/>
                <a:gd name="T17" fmla="*/ 233 h 589"/>
                <a:gd name="T18" fmla="*/ 326 w 398"/>
                <a:gd name="T19" fmla="*/ 303 h 589"/>
                <a:gd name="T20" fmla="*/ 384 w 398"/>
                <a:gd name="T21" fmla="*/ 372 h 589"/>
                <a:gd name="T22" fmla="*/ 369 w 398"/>
                <a:gd name="T23" fmla="*/ 493 h 589"/>
                <a:gd name="T24" fmla="*/ 287 w 398"/>
                <a:gd name="T25" fmla="*/ 561 h 589"/>
                <a:gd name="T26" fmla="*/ 149 w 398"/>
                <a:gd name="T27" fmla="*/ 587 h 589"/>
                <a:gd name="T28" fmla="*/ 1 w 398"/>
                <a:gd name="T29" fmla="*/ 557 h 589"/>
                <a:gd name="T30" fmla="*/ 1 w 398"/>
                <a:gd name="T31" fmla="*/ 464 h 589"/>
                <a:gd name="T32" fmla="*/ 75 w 398"/>
                <a:gd name="T33" fmla="*/ 531 h 589"/>
                <a:gd name="T34" fmla="*/ 188 w 398"/>
                <a:gd name="T35" fmla="*/ 551 h 589"/>
                <a:gd name="T36" fmla="*/ 279 w 398"/>
                <a:gd name="T37" fmla="*/ 509 h 589"/>
                <a:gd name="T38" fmla="*/ 297 w 398"/>
                <a:gd name="T39" fmla="*/ 414 h 589"/>
                <a:gd name="T40" fmla="*/ 241 w 398"/>
                <a:gd name="T41" fmla="*/ 346 h 589"/>
                <a:gd name="T42" fmla="*/ 109 w 398"/>
                <a:gd name="T43" fmla="*/ 275 h 589"/>
                <a:gd name="T44" fmla="*/ 40 w 398"/>
                <a:gd name="T45" fmla="*/ 211 h 589"/>
                <a:gd name="T46" fmla="*/ 30 w 398"/>
                <a:gd name="T47" fmla="*/ 113 h 589"/>
                <a:gd name="T48" fmla="*/ 87 w 398"/>
                <a:gd name="T49" fmla="*/ 3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 h="589">
                  <a:moveTo>
                    <a:pt x="87" y="35"/>
                  </a:moveTo>
                  <a:cubicBezTo>
                    <a:pt x="126" y="10"/>
                    <a:pt x="172" y="1"/>
                    <a:pt x="218" y="0"/>
                  </a:cubicBezTo>
                  <a:cubicBezTo>
                    <a:pt x="268" y="0"/>
                    <a:pt x="317" y="6"/>
                    <a:pt x="367" y="6"/>
                  </a:cubicBezTo>
                  <a:cubicBezTo>
                    <a:pt x="367" y="33"/>
                    <a:pt x="367" y="60"/>
                    <a:pt x="367" y="87"/>
                  </a:cubicBezTo>
                  <a:cubicBezTo>
                    <a:pt x="351" y="72"/>
                    <a:pt x="334" y="57"/>
                    <a:pt x="314" y="48"/>
                  </a:cubicBezTo>
                  <a:cubicBezTo>
                    <a:pt x="293" y="39"/>
                    <a:pt x="270" y="37"/>
                    <a:pt x="248" y="36"/>
                  </a:cubicBezTo>
                  <a:cubicBezTo>
                    <a:pt x="214" y="35"/>
                    <a:pt x="178" y="38"/>
                    <a:pt x="150" y="59"/>
                  </a:cubicBezTo>
                  <a:cubicBezTo>
                    <a:pt x="111" y="86"/>
                    <a:pt x="104" y="147"/>
                    <a:pt x="133" y="184"/>
                  </a:cubicBezTo>
                  <a:cubicBezTo>
                    <a:pt x="149" y="205"/>
                    <a:pt x="171" y="220"/>
                    <a:pt x="195" y="233"/>
                  </a:cubicBezTo>
                  <a:cubicBezTo>
                    <a:pt x="238" y="257"/>
                    <a:pt x="285" y="274"/>
                    <a:pt x="326" y="303"/>
                  </a:cubicBezTo>
                  <a:cubicBezTo>
                    <a:pt x="350" y="320"/>
                    <a:pt x="373" y="343"/>
                    <a:pt x="384" y="372"/>
                  </a:cubicBezTo>
                  <a:cubicBezTo>
                    <a:pt x="398" y="411"/>
                    <a:pt x="392" y="458"/>
                    <a:pt x="369" y="493"/>
                  </a:cubicBezTo>
                  <a:cubicBezTo>
                    <a:pt x="350" y="524"/>
                    <a:pt x="320" y="546"/>
                    <a:pt x="287" y="561"/>
                  </a:cubicBezTo>
                  <a:cubicBezTo>
                    <a:pt x="244" y="581"/>
                    <a:pt x="196" y="589"/>
                    <a:pt x="149" y="587"/>
                  </a:cubicBezTo>
                  <a:cubicBezTo>
                    <a:pt x="99" y="583"/>
                    <a:pt x="48" y="573"/>
                    <a:pt x="1" y="557"/>
                  </a:cubicBezTo>
                  <a:cubicBezTo>
                    <a:pt x="1" y="526"/>
                    <a:pt x="0" y="495"/>
                    <a:pt x="1" y="464"/>
                  </a:cubicBezTo>
                  <a:cubicBezTo>
                    <a:pt x="21" y="490"/>
                    <a:pt x="45" y="516"/>
                    <a:pt x="75" y="531"/>
                  </a:cubicBezTo>
                  <a:cubicBezTo>
                    <a:pt x="109" y="548"/>
                    <a:pt x="149" y="554"/>
                    <a:pt x="188" y="551"/>
                  </a:cubicBezTo>
                  <a:cubicBezTo>
                    <a:pt x="222" y="549"/>
                    <a:pt x="257" y="536"/>
                    <a:pt x="279" y="509"/>
                  </a:cubicBezTo>
                  <a:cubicBezTo>
                    <a:pt x="300" y="483"/>
                    <a:pt x="305" y="446"/>
                    <a:pt x="297" y="414"/>
                  </a:cubicBezTo>
                  <a:cubicBezTo>
                    <a:pt x="288" y="385"/>
                    <a:pt x="266" y="362"/>
                    <a:pt x="241" y="346"/>
                  </a:cubicBezTo>
                  <a:cubicBezTo>
                    <a:pt x="200" y="318"/>
                    <a:pt x="152" y="300"/>
                    <a:pt x="109" y="275"/>
                  </a:cubicBezTo>
                  <a:cubicBezTo>
                    <a:pt x="82" y="259"/>
                    <a:pt x="56" y="239"/>
                    <a:pt x="40" y="211"/>
                  </a:cubicBezTo>
                  <a:cubicBezTo>
                    <a:pt x="23" y="182"/>
                    <a:pt x="21" y="145"/>
                    <a:pt x="30" y="113"/>
                  </a:cubicBezTo>
                  <a:cubicBezTo>
                    <a:pt x="38" y="81"/>
                    <a:pt x="60" y="53"/>
                    <a:pt x="87" y="3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15">
              <a:extLst>
                <a:ext uri="{FF2B5EF4-FFF2-40B4-BE49-F238E27FC236}">
                  <a16:creationId xmlns:a16="http://schemas.microsoft.com/office/drawing/2014/main" id="{7B9DD75B-9E6B-4CD3-B01A-EFE21C61DBFD}"/>
                </a:ext>
              </a:extLst>
            </p:cNvPr>
            <p:cNvSpPr>
              <a:spLocks/>
            </p:cNvSpPr>
            <p:nvPr userDrawn="1"/>
          </p:nvSpPr>
          <p:spPr bwMode="auto">
            <a:xfrm>
              <a:off x="3625" y="2086"/>
              <a:ext cx="244" cy="272"/>
            </a:xfrm>
            <a:custGeom>
              <a:avLst/>
              <a:gdLst>
                <a:gd name="T0" fmla="*/ 0 w 516"/>
                <a:gd name="T1" fmla="*/ 0 h 576"/>
                <a:gd name="T2" fmla="*/ 129 w 516"/>
                <a:gd name="T3" fmla="*/ 0 h 576"/>
                <a:gd name="T4" fmla="*/ 108 w 516"/>
                <a:gd name="T5" fmla="*/ 110 h 576"/>
                <a:gd name="T6" fmla="*/ 108 w 516"/>
                <a:gd name="T7" fmla="*/ 325 h 576"/>
                <a:gd name="T8" fmla="*/ 113 w 516"/>
                <a:gd name="T9" fmla="*/ 418 h 576"/>
                <a:gd name="T10" fmla="*/ 158 w 516"/>
                <a:gd name="T11" fmla="*/ 494 h 576"/>
                <a:gd name="T12" fmla="*/ 260 w 516"/>
                <a:gd name="T13" fmla="*/ 522 h 576"/>
                <a:gd name="T14" fmla="*/ 352 w 516"/>
                <a:gd name="T15" fmla="*/ 499 h 576"/>
                <a:gd name="T16" fmla="*/ 394 w 516"/>
                <a:gd name="T17" fmla="*/ 434 h 576"/>
                <a:gd name="T18" fmla="*/ 405 w 516"/>
                <a:gd name="T19" fmla="*/ 325 h 576"/>
                <a:gd name="T20" fmla="*/ 408 w 516"/>
                <a:gd name="T21" fmla="*/ 152 h 576"/>
                <a:gd name="T22" fmla="*/ 407 w 516"/>
                <a:gd name="T23" fmla="*/ 82 h 576"/>
                <a:gd name="T24" fmla="*/ 387 w 516"/>
                <a:gd name="T25" fmla="*/ 0 h 576"/>
                <a:gd name="T26" fmla="*/ 516 w 516"/>
                <a:gd name="T27" fmla="*/ 0 h 576"/>
                <a:gd name="T28" fmla="*/ 498 w 516"/>
                <a:gd name="T29" fmla="*/ 51 h 576"/>
                <a:gd name="T30" fmla="*/ 495 w 516"/>
                <a:gd name="T31" fmla="*/ 149 h 576"/>
                <a:gd name="T32" fmla="*/ 495 w 516"/>
                <a:gd name="T33" fmla="*/ 464 h 576"/>
                <a:gd name="T34" fmla="*/ 516 w 516"/>
                <a:gd name="T35" fmla="*/ 559 h 576"/>
                <a:gd name="T36" fmla="*/ 401 w 516"/>
                <a:gd name="T37" fmla="*/ 564 h 576"/>
                <a:gd name="T38" fmla="*/ 404 w 516"/>
                <a:gd name="T39" fmla="*/ 504 h 576"/>
                <a:gd name="T40" fmla="*/ 399 w 516"/>
                <a:gd name="T41" fmla="*/ 504 h 576"/>
                <a:gd name="T42" fmla="*/ 291 w 516"/>
                <a:gd name="T43" fmla="*/ 563 h 576"/>
                <a:gd name="T44" fmla="*/ 160 w 516"/>
                <a:gd name="T45" fmla="*/ 570 h 576"/>
                <a:gd name="T46" fmla="*/ 56 w 516"/>
                <a:gd name="T47" fmla="*/ 524 h 576"/>
                <a:gd name="T48" fmla="*/ 21 w 516"/>
                <a:gd name="T49" fmla="*/ 422 h 576"/>
                <a:gd name="T50" fmla="*/ 21 w 516"/>
                <a:gd name="T51" fmla="*/ 105 h 576"/>
                <a:gd name="T52" fmla="*/ 0 w 516"/>
                <a:gd name="T5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6" h="576">
                  <a:moveTo>
                    <a:pt x="0" y="0"/>
                  </a:moveTo>
                  <a:cubicBezTo>
                    <a:pt x="43" y="0"/>
                    <a:pt x="86" y="0"/>
                    <a:pt x="129" y="0"/>
                  </a:cubicBezTo>
                  <a:cubicBezTo>
                    <a:pt x="108" y="33"/>
                    <a:pt x="108" y="73"/>
                    <a:pt x="108" y="110"/>
                  </a:cubicBezTo>
                  <a:cubicBezTo>
                    <a:pt x="108" y="182"/>
                    <a:pt x="108" y="253"/>
                    <a:pt x="108" y="325"/>
                  </a:cubicBezTo>
                  <a:cubicBezTo>
                    <a:pt x="108" y="356"/>
                    <a:pt x="106" y="387"/>
                    <a:pt x="113" y="418"/>
                  </a:cubicBezTo>
                  <a:cubicBezTo>
                    <a:pt x="119" y="447"/>
                    <a:pt x="134" y="475"/>
                    <a:pt x="158" y="494"/>
                  </a:cubicBezTo>
                  <a:cubicBezTo>
                    <a:pt x="187" y="516"/>
                    <a:pt x="224" y="522"/>
                    <a:pt x="260" y="522"/>
                  </a:cubicBezTo>
                  <a:cubicBezTo>
                    <a:pt x="292" y="522"/>
                    <a:pt x="326" y="518"/>
                    <a:pt x="352" y="499"/>
                  </a:cubicBezTo>
                  <a:cubicBezTo>
                    <a:pt x="374" y="484"/>
                    <a:pt x="387" y="459"/>
                    <a:pt x="394" y="434"/>
                  </a:cubicBezTo>
                  <a:cubicBezTo>
                    <a:pt x="404" y="398"/>
                    <a:pt x="403" y="361"/>
                    <a:pt x="405" y="325"/>
                  </a:cubicBezTo>
                  <a:cubicBezTo>
                    <a:pt x="409" y="267"/>
                    <a:pt x="408" y="209"/>
                    <a:pt x="408" y="152"/>
                  </a:cubicBezTo>
                  <a:cubicBezTo>
                    <a:pt x="408" y="128"/>
                    <a:pt x="409" y="105"/>
                    <a:pt x="407" y="82"/>
                  </a:cubicBezTo>
                  <a:cubicBezTo>
                    <a:pt x="406" y="54"/>
                    <a:pt x="402" y="25"/>
                    <a:pt x="387" y="0"/>
                  </a:cubicBezTo>
                  <a:cubicBezTo>
                    <a:pt x="430" y="0"/>
                    <a:pt x="473" y="0"/>
                    <a:pt x="516" y="0"/>
                  </a:cubicBezTo>
                  <a:cubicBezTo>
                    <a:pt x="506" y="16"/>
                    <a:pt x="501" y="33"/>
                    <a:pt x="498" y="51"/>
                  </a:cubicBezTo>
                  <a:cubicBezTo>
                    <a:pt x="494" y="84"/>
                    <a:pt x="495" y="117"/>
                    <a:pt x="495" y="149"/>
                  </a:cubicBezTo>
                  <a:cubicBezTo>
                    <a:pt x="495" y="254"/>
                    <a:pt x="495" y="359"/>
                    <a:pt x="495" y="464"/>
                  </a:cubicBezTo>
                  <a:cubicBezTo>
                    <a:pt x="496" y="496"/>
                    <a:pt x="497" y="531"/>
                    <a:pt x="516" y="559"/>
                  </a:cubicBezTo>
                  <a:cubicBezTo>
                    <a:pt x="478" y="561"/>
                    <a:pt x="439" y="563"/>
                    <a:pt x="401" y="564"/>
                  </a:cubicBezTo>
                  <a:cubicBezTo>
                    <a:pt x="402" y="544"/>
                    <a:pt x="405" y="524"/>
                    <a:pt x="404" y="504"/>
                  </a:cubicBezTo>
                  <a:cubicBezTo>
                    <a:pt x="403" y="504"/>
                    <a:pt x="400" y="504"/>
                    <a:pt x="399" y="504"/>
                  </a:cubicBezTo>
                  <a:cubicBezTo>
                    <a:pt x="368" y="531"/>
                    <a:pt x="331" y="552"/>
                    <a:pt x="291" y="563"/>
                  </a:cubicBezTo>
                  <a:cubicBezTo>
                    <a:pt x="249" y="575"/>
                    <a:pt x="204" y="576"/>
                    <a:pt x="160" y="570"/>
                  </a:cubicBezTo>
                  <a:cubicBezTo>
                    <a:pt x="122" y="565"/>
                    <a:pt x="83" y="552"/>
                    <a:pt x="56" y="524"/>
                  </a:cubicBezTo>
                  <a:cubicBezTo>
                    <a:pt x="31" y="497"/>
                    <a:pt x="21" y="459"/>
                    <a:pt x="21" y="422"/>
                  </a:cubicBezTo>
                  <a:cubicBezTo>
                    <a:pt x="21" y="105"/>
                    <a:pt x="21" y="105"/>
                    <a:pt x="21" y="105"/>
                  </a:cubicBezTo>
                  <a:cubicBezTo>
                    <a:pt x="20" y="70"/>
                    <a:pt x="19" y="3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6">
              <a:extLst>
                <a:ext uri="{FF2B5EF4-FFF2-40B4-BE49-F238E27FC236}">
                  <a16:creationId xmlns:a16="http://schemas.microsoft.com/office/drawing/2014/main" id="{F6F330A0-4113-4DF3-9F8D-095C8C9B2B67}"/>
                </a:ext>
              </a:extLst>
            </p:cNvPr>
            <p:cNvSpPr>
              <a:spLocks/>
            </p:cNvSpPr>
            <p:nvPr userDrawn="1"/>
          </p:nvSpPr>
          <p:spPr bwMode="auto">
            <a:xfrm>
              <a:off x="4373" y="2086"/>
              <a:ext cx="184" cy="264"/>
            </a:xfrm>
            <a:custGeom>
              <a:avLst/>
              <a:gdLst>
                <a:gd name="T0" fmla="*/ 3 w 389"/>
                <a:gd name="T1" fmla="*/ 0 h 559"/>
                <a:gd name="T2" fmla="*/ 340 w 389"/>
                <a:gd name="T3" fmla="*/ 0 h 559"/>
                <a:gd name="T4" fmla="*/ 344 w 389"/>
                <a:gd name="T5" fmla="*/ 68 h 559"/>
                <a:gd name="T6" fmla="*/ 225 w 389"/>
                <a:gd name="T7" fmla="*/ 36 h 559"/>
                <a:gd name="T8" fmla="*/ 111 w 389"/>
                <a:gd name="T9" fmla="*/ 35 h 559"/>
                <a:gd name="T10" fmla="*/ 111 w 389"/>
                <a:gd name="T11" fmla="*/ 245 h 559"/>
                <a:gd name="T12" fmla="*/ 338 w 389"/>
                <a:gd name="T13" fmla="*/ 239 h 559"/>
                <a:gd name="T14" fmla="*/ 277 w 389"/>
                <a:gd name="T15" fmla="*/ 276 h 559"/>
                <a:gd name="T16" fmla="*/ 111 w 389"/>
                <a:gd name="T17" fmla="*/ 289 h 559"/>
                <a:gd name="T18" fmla="*/ 111 w 389"/>
                <a:gd name="T19" fmla="*/ 524 h 559"/>
                <a:gd name="T20" fmla="*/ 210 w 389"/>
                <a:gd name="T21" fmla="*/ 524 h 559"/>
                <a:gd name="T22" fmla="*/ 268 w 389"/>
                <a:gd name="T23" fmla="*/ 521 h 559"/>
                <a:gd name="T24" fmla="*/ 389 w 389"/>
                <a:gd name="T25" fmla="*/ 474 h 559"/>
                <a:gd name="T26" fmla="*/ 372 w 389"/>
                <a:gd name="T27" fmla="*/ 555 h 559"/>
                <a:gd name="T28" fmla="*/ 291 w 389"/>
                <a:gd name="T29" fmla="*/ 559 h 559"/>
                <a:gd name="T30" fmla="*/ 0 w 389"/>
                <a:gd name="T31" fmla="*/ 559 h 559"/>
                <a:gd name="T32" fmla="*/ 24 w 389"/>
                <a:gd name="T33" fmla="*/ 429 h 559"/>
                <a:gd name="T34" fmla="*/ 24 w 389"/>
                <a:gd name="T35" fmla="*/ 108 h 559"/>
                <a:gd name="T36" fmla="*/ 3 w 389"/>
                <a:gd name="T3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559">
                  <a:moveTo>
                    <a:pt x="3" y="0"/>
                  </a:moveTo>
                  <a:cubicBezTo>
                    <a:pt x="115" y="0"/>
                    <a:pt x="228" y="0"/>
                    <a:pt x="340" y="0"/>
                  </a:cubicBezTo>
                  <a:cubicBezTo>
                    <a:pt x="341" y="23"/>
                    <a:pt x="343" y="45"/>
                    <a:pt x="344" y="68"/>
                  </a:cubicBezTo>
                  <a:cubicBezTo>
                    <a:pt x="310" y="43"/>
                    <a:pt x="266" y="38"/>
                    <a:pt x="225" y="36"/>
                  </a:cubicBezTo>
                  <a:cubicBezTo>
                    <a:pt x="187" y="35"/>
                    <a:pt x="149" y="36"/>
                    <a:pt x="111" y="35"/>
                  </a:cubicBezTo>
                  <a:cubicBezTo>
                    <a:pt x="111" y="105"/>
                    <a:pt x="111" y="175"/>
                    <a:pt x="111" y="245"/>
                  </a:cubicBezTo>
                  <a:cubicBezTo>
                    <a:pt x="187" y="245"/>
                    <a:pt x="263" y="245"/>
                    <a:pt x="338" y="239"/>
                  </a:cubicBezTo>
                  <a:cubicBezTo>
                    <a:pt x="324" y="259"/>
                    <a:pt x="300" y="269"/>
                    <a:pt x="277" y="276"/>
                  </a:cubicBezTo>
                  <a:cubicBezTo>
                    <a:pt x="223" y="290"/>
                    <a:pt x="167" y="289"/>
                    <a:pt x="111" y="289"/>
                  </a:cubicBezTo>
                  <a:cubicBezTo>
                    <a:pt x="111" y="367"/>
                    <a:pt x="111" y="445"/>
                    <a:pt x="111" y="524"/>
                  </a:cubicBezTo>
                  <a:cubicBezTo>
                    <a:pt x="144" y="524"/>
                    <a:pt x="177" y="524"/>
                    <a:pt x="210" y="524"/>
                  </a:cubicBezTo>
                  <a:cubicBezTo>
                    <a:pt x="229" y="523"/>
                    <a:pt x="249" y="524"/>
                    <a:pt x="268" y="521"/>
                  </a:cubicBezTo>
                  <a:cubicBezTo>
                    <a:pt x="311" y="516"/>
                    <a:pt x="355" y="502"/>
                    <a:pt x="389" y="474"/>
                  </a:cubicBezTo>
                  <a:cubicBezTo>
                    <a:pt x="383" y="501"/>
                    <a:pt x="378" y="528"/>
                    <a:pt x="372" y="555"/>
                  </a:cubicBezTo>
                  <a:cubicBezTo>
                    <a:pt x="345" y="557"/>
                    <a:pt x="318" y="559"/>
                    <a:pt x="291" y="559"/>
                  </a:cubicBezTo>
                  <a:cubicBezTo>
                    <a:pt x="194" y="559"/>
                    <a:pt x="97" y="559"/>
                    <a:pt x="0" y="559"/>
                  </a:cubicBezTo>
                  <a:cubicBezTo>
                    <a:pt x="25" y="521"/>
                    <a:pt x="24" y="473"/>
                    <a:pt x="24" y="429"/>
                  </a:cubicBezTo>
                  <a:cubicBezTo>
                    <a:pt x="24" y="322"/>
                    <a:pt x="24" y="215"/>
                    <a:pt x="24" y="108"/>
                  </a:cubicBezTo>
                  <a:cubicBezTo>
                    <a:pt x="24" y="71"/>
                    <a:pt x="24" y="32"/>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7">
              <a:extLst>
                <a:ext uri="{FF2B5EF4-FFF2-40B4-BE49-F238E27FC236}">
                  <a16:creationId xmlns:a16="http://schemas.microsoft.com/office/drawing/2014/main" id="{3DE42650-2150-49FE-8C70-FC71EDC77674}"/>
                </a:ext>
              </a:extLst>
            </p:cNvPr>
            <p:cNvSpPr>
              <a:spLocks/>
            </p:cNvSpPr>
            <p:nvPr userDrawn="1"/>
          </p:nvSpPr>
          <p:spPr bwMode="auto">
            <a:xfrm>
              <a:off x="4544" y="2086"/>
              <a:ext cx="234" cy="264"/>
            </a:xfrm>
            <a:custGeom>
              <a:avLst/>
              <a:gdLst>
                <a:gd name="T0" fmla="*/ 0 w 496"/>
                <a:gd name="T1" fmla="*/ 0 h 559"/>
                <a:gd name="T2" fmla="*/ 95 w 496"/>
                <a:gd name="T3" fmla="*/ 1 h 559"/>
                <a:gd name="T4" fmla="*/ 135 w 496"/>
                <a:gd name="T5" fmla="*/ 22 h 559"/>
                <a:gd name="T6" fmla="*/ 190 w 496"/>
                <a:gd name="T7" fmla="*/ 131 h 559"/>
                <a:gd name="T8" fmla="*/ 242 w 496"/>
                <a:gd name="T9" fmla="*/ 250 h 559"/>
                <a:gd name="T10" fmla="*/ 254 w 496"/>
                <a:gd name="T11" fmla="*/ 275 h 559"/>
                <a:gd name="T12" fmla="*/ 267 w 496"/>
                <a:gd name="T13" fmla="*/ 267 h 559"/>
                <a:gd name="T14" fmla="*/ 336 w 496"/>
                <a:gd name="T15" fmla="*/ 154 h 559"/>
                <a:gd name="T16" fmla="*/ 387 w 496"/>
                <a:gd name="T17" fmla="*/ 51 h 559"/>
                <a:gd name="T18" fmla="*/ 374 w 496"/>
                <a:gd name="T19" fmla="*/ 0 h 559"/>
                <a:gd name="T20" fmla="*/ 496 w 496"/>
                <a:gd name="T21" fmla="*/ 0 h 559"/>
                <a:gd name="T22" fmla="*/ 404 w 496"/>
                <a:gd name="T23" fmla="*/ 130 h 559"/>
                <a:gd name="T24" fmla="*/ 329 w 496"/>
                <a:gd name="T25" fmla="*/ 237 h 559"/>
                <a:gd name="T26" fmla="*/ 288 w 496"/>
                <a:gd name="T27" fmla="*/ 334 h 559"/>
                <a:gd name="T28" fmla="*/ 282 w 496"/>
                <a:gd name="T29" fmla="*/ 420 h 559"/>
                <a:gd name="T30" fmla="*/ 286 w 496"/>
                <a:gd name="T31" fmla="*/ 515 h 559"/>
                <a:gd name="T32" fmla="*/ 303 w 496"/>
                <a:gd name="T33" fmla="*/ 559 h 559"/>
                <a:gd name="T34" fmla="*/ 174 w 496"/>
                <a:gd name="T35" fmla="*/ 559 h 559"/>
                <a:gd name="T36" fmla="*/ 194 w 496"/>
                <a:gd name="T37" fmla="*/ 475 h 559"/>
                <a:gd name="T38" fmla="*/ 194 w 496"/>
                <a:gd name="T39" fmla="*/ 392 h 559"/>
                <a:gd name="T40" fmla="*/ 192 w 496"/>
                <a:gd name="T41" fmla="*/ 332 h 559"/>
                <a:gd name="T42" fmla="*/ 140 w 496"/>
                <a:gd name="T43" fmla="*/ 197 h 559"/>
                <a:gd name="T44" fmla="*/ 68 w 496"/>
                <a:gd name="T45" fmla="*/ 78 h 559"/>
                <a:gd name="T46" fmla="*/ 0 w 496"/>
                <a:gd name="T4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6" h="559">
                  <a:moveTo>
                    <a:pt x="0" y="0"/>
                  </a:moveTo>
                  <a:cubicBezTo>
                    <a:pt x="31" y="1"/>
                    <a:pt x="63" y="0"/>
                    <a:pt x="95" y="1"/>
                  </a:cubicBezTo>
                  <a:cubicBezTo>
                    <a:pt x="111" y="1"/>
                    <a:pt x="127" y="8"/>
                    <a:pt x="135" y="22"/>
                  </a:cubicBezTo>
                  <a:cubicBezTo>
                    <a:pt x="156" y="57"/>
                    <a:pt x="173" y="94"/>
                    <a:pt x="190" y="131"/>
                  </a:cubicBezTo>
                  <a:cubicBezTo>
                    <a:pt x="208" y="170"/>
                    <a:pt x="225" y="210"/>
                    <a:pt x="242" y="250"/>
                  </a:cubicBezTo>
                  <a:cubicBezTo>
                    <a:pt x="246" y="258"/>
                    <a:pt x="247" y="268"/>
                    <a:pt x="254" y="275"/>
                  </a:cubicBezTo>
                  <a:cubicBezTo>
                    <a:pt x="260" y="279"/>
                    <a:pt x="264" y="271"/>
                    <a:pt x="267" y="267"/>
                  </a:cubicBezTo>
                  <a:cubicBezTo>
                    <a:pt x="289" y="229"/>
                    <a:pt x="313" y="192"/>
                    <a:pt x="336" y="154"/>
                  </a:cubicBezTo>
                  <a:cubicBezTo>
                    <a:pt x="356" y="122"/>
                    <a:pt x="377" y="88"/>
                    <a:pt x="387" y="51"/>
                  </a:cubicBezTo>
                  <a:cubicBezTo>
                    <a:pt x="391" y="33"/>
                    <a:pt x="387" y="14"/>
                    <a:pt x="374" y="0"/>
                  </a:cubicBezTo>
                  <a:cubicBezTo>
                    <a:pt x="415" y="0"/>
                    <a:pt x="455" y="0"/>
                    <a:pt x="496" y="0"/>
                  </a:cubicBezTo>
                  <a:cubicBezTo>
                    <a:pt x="466" y="44"/>
                    <a:pt x="435" y="87"/>
                    <a:pt x="404" y="130"/>
                  </a:cubicBezTo>
                  <a:cubicBezTo>
                    <a:pt x="379" y="166"/>
                    <a:pt x="352" y="200"/>
                    <a:pt x="329" y="237"/>
                  </a:cubicBezTo>
                  <a:cubicBezTo>
                    <a:pt x="310" y="267"/>
                    <a:pt x="295" y="299"/>
                    <a:pt x="288" y="334"/>
                  </a:cubicBezTo>
                  <a:cubicBezTo>
                    <a:pt x="282" y="362"/>
                    <a:pt x="281" y="391"/>
                    <a:pt x="282" y="420"/>
                  </a:cubicBezTo>
                  <a:cubicBezTo>
                    <a:pt x="282" y="452"/>
                    <a:pt x="280" y="484"/>
                    <a:pt x="286" y="515"/>
                  </a:cubicBezTo>
                  <a:cubicBezTo>
                    <a:pt x="288" y="531"/>
                    <a:pt x="294" y="546"/>
                    <a:pt x="303" y="559"/>
                  </a:cubicBezTo>
                  <a:cubicBezTo>
                    <a:pt x="260" y="559"/>
                    <a:pt x="217" y="559"/>
                    <a:pt x="174" y="559"/>
                  </a:cubicBezTo>
                  <a:cubicBezTo>
                    <a:pt x="190" y="534"/>
                    <a:pt x="193" y="504"/>
                    <a:pt x="194" y="475"/>
                  </a:cubicBezTo>
                  <a:cubicBezTo>
                    <a:pt x="195" y="448"/>
                    <a:pt x="194" y="420"/>
                    <a:pt x="194" y="392"/>
                  </a:cubicBezTo>
                  <a:cubicBezTo>
                    <a:pt x="194" y="372"/>
                    <a:pt x="196" y="352"/>
                    <a:pt x="192" y="332"/>
                  </a:cubicBezTo>
                  <a:cubicBezTo>
                    <a:pt x="184" y="284"/>
                    <a:pt x="162" y="240"/>
                    <a:pt x="140" y="197"/>
                  </a:cubicBezTo>
                  <a:cubicBezTo>
                    <a:pt x="118" y="156"/>
                    <a:pt x="95" y="116"/>
                    <a:pt x="68" y="78"/>
                  </a:cubicBezTo>
                  <a:cubicBezTo>
                    <a:pt x="48" y="50"/>
                    <a:pt x="26" y="23"/>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18">
              <a:extLst>
                <a:ext uri="{FF2B5EF4-FFF2-40B4-BE49-F238E27FC236}">
                  <a16:creationId xmlns:a16="http://schemas.microsoft.com/office/drawing/2014/main" id="{DC5A5F2F-2DE1-4A5D-A477-15B9CE8F4F8B}"/>
                </a:ext>
              </a:extLst>
            </p:cNvPr>
            <p:cNvSpPr>
              <a:spLocks noEditPoints="1"/>
            </p:cNvSpPr>
            <p:nvPr userDrawn="1"/>
          </p:nvSpPr>
          <p:spPr bwMode="auto">
            <a:xfrm>
              <a:off x="3995" y="1929"/>
              <a:ext cx="116" cy="121"/>
            </a:xfrm>
            <a:custGeom>
              <a:avLst/>
              <a:gdLst>
                <a:gd name="T0" fmla="*/ 176 w 247"/>
                <a:gd name="T1" fmla="*/ 184 h 254"/>
                <a:gd name="T2" fmla="*/ 123 w 247"/>
                <a:gd name="T3" fmla="*/ 124 h 254"/>
                <a:gd name="T4" fmla="*/ 185 w 247"/>
                <a:gd name="T5" fmla="*/ 83 h 254"/>
                <a:gd name="T6" fmla="*/ 183 w 247"/>
                <a:gd name="T7" fmla="*/ 23 h 254"/>
                <a:gd name="T8" fmla="*/ 124 w 247"/>
                <a:gd name="T9" fmla="*/ 1 h 254"/>
                <a:gd name="T10" fmla="*/ 3 w 247"/>
                <a:gd name="T11" fmla="*/ 5 h 254"/>
                <a:gd name="T12" fmla="*/ 13 w 247"/>
                <a:gd name="T13" fmla="*/ 47 h 254"/>
                <a:gd name="T14" fmla="*/ 13 w 247"/>
                <a:gd name="T15" fmla="*/ 195 h 254"/>
                <a:gd name="T16" fmla="*/ 0 w 247"/>
                <a:gd name="T17" fmla="*/ 254 h 254"/>
                <a:gd name="T18" fmla="*/ 66 w 247"/>
                <a:gd name="T19" fmla="*/ 254 h 254"/>
                <a:gd name="T20" fmla="*/ 56 w 247"/>
                <a:gd name="T21" fmla="*/ 209 h 254"/>
                <a:gd name="T22" fmla="*/ 56 w 247"/>
                <a:gd name="T23" fmla="*/ 133 h 254"/>
                <a:gd name="T24" fmla="*/ 80 w 247"/>
                <a:gd name="T25" fmla="*/ 138 h 254"/>
                <a:gd name="T26" fmla="*/ 104 w 247"/>
                <a:gd name="T27" fmla="*/ 160 h 254"/>
                <a:gd name="T28" fmla="*/ 170 w 247"/>
                <a:gd name="T29" fmla="*/ 237 h 254"/>
                <a:gd name="T30" fmla="*/ 201 w 247"/>
                <a:gd name="T31" fmla="*/ 254 h 254"/>
                <a:gd name="T32" fmla="*/ 247 w 247"/>
                <a:gd name="T33" fmla="*/ 254 h 254"/>
                <a:gd name="T34" fmla="*/ 176 w 247"/>
                <a:gd name="T35" fmla="*/ 184 h 254"/>
                <a:gd name="T36" fmla="*/ 56 w 247"/>
                <a:gd name="T37" fmla="*/ 117 h 254"/>
                <a:gd name="T38" fmla="*/ 58 w 247"/>
                <a:gd name="T39" fmla="*/ 16 h 254"/>
                <a:gd name="T40" fmla="*/ 114 w 247"/>
                <a:gd name="T41" fmla="*/ 19 h 254"/>
                <a:gd name="T42" fmla="*/ 147 w 247"/>
                <a:gd name="T43" fmla="*/ 40 h 254"/>
                <a:gd name="T44" fmla="*/ 128 w 247"/>
                <a:gd name="T45" fmla="*/ 106 h 254"/>
                <a:gd name="T46" fmla="*/ 56 w 247"/>
                <a:gd name="T47" fmla="*/ 11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7" h="254">
                  <a:moveTo>
                    <a:pt x="176" y="184"/>
                  </a:moveTo>
                  <a:cubicBezTo>
                    <a:pt x="159" y="164"/>
                    <a:pt x="140" y="144"/>
                    <a:pt x="123" y="124"/>
                  </a:cubicBezTo>
                  <a:cubicBezTo>
                    <a:pt x="147" y="116"/>
                    <a:pt x="170" y="104"/>
                    <a:pt x="185" y="83"/>
                  </a:cubicBezTo>
                  <a:cubicBezTo>
                    <a:pt x="197" y="65"/>
                    <a:pt x="198" y="39"/>
                    <a:pt x="183" y="23"/>
                  </a:cubicBezTo>
                  <a:cubicBezTo>
                    <a:pt x="168" y="6"/>
                    <a:pt x="145" y="1"/>
                    <a:pt x="124" y="1"/>
                  </a:cubicBezTo>
                  <a:cubicBezTo>
                    <a:pt x="83" y="0"/>
                    <a:pt x="43" y="5"/>
                    <a:pt x="3" y="5"/>
                  </a:cubicBezTo>
                  <a:cubicBezTo>
                    <a:pt x="11" y="17"/>
                    <a:pt x="13" y="32"/>
                    <a:pt x="13" y="47"/>
                  </a:cubicBezTo>
                  <a:cubicBezTo>
                    <a:pt x="13" y="96"/>
                    <a:pt x="13" y="146"/>
                    <a:pt x="13" y="195"/>
                  </a:cubicBezTo>
                  <a:cubicBezTo>
                    <a:pt x="13" y="215"/>
                    <a:pt x="13" y="237"/>
                    <a:pt x="0" y="254"/>
                  </a:cubicBezTo>
                  <a:cubicBezTo>
                    <a:pt x="22" y="254"/>
                    <a:pt x="44" y="254"/>
                    <a:pt x="66" y="254"/>
                  </a:cubicBezTo>
                  <a:cubicBezTo>
                    <a:pt x="58" y="241"/>
                    <a:pt x="56" y="224"/>
                    <a:pt x="56" y="209"/>
                  </a:cubicBezTo>
                  <a:cubicBezTo>
                    <a:pt x="56" y="183"/>
                    <a:pt x="56" y="158"/>
                    <a:pt x="56" y="133"/>
                  </a:cubicBezTo>
                  <a:cubicBezTo>
                    <a:pt x="64" y="133"/>
                    <a:pt x="72" y="134"/>
                    <a:pt x="80" y="138"/>
                  </a:cubicBezTo>
                  <a:cubicBezTo>
                    <a:pt x="90" y="142"/>
                    <a:pt x="96" y="152"/>
                    <a:pt x="104" y="160"/>
                  </a:cubicBezTo>
                  <a:cubicBezTo>
                    <a:pt x="126" y="185"/>
                    <a:pt x="148" y="211"/>
                    <a:pt x="170" y="237"/>
                  </a:cubicBezTo>
                  <a:cubicBezTo>
                    <a:pt x="178" y="246"/>
                    <a:pt x="189" y="253"/>
                    <a:pt x="201" y="254"/>
                  </a:cubicBezTo>
                  <a:cubicBezTo>
                    <a:pt x="216" y="254"/>
                    <a:pt x="232" y="254"/>
                    <a:pt x="247" y="254"/>
                  </a:cubicBezTo>
                  <a:cubicBezTo>
                    <a:pt x="219" y="235"/>
                    <a:pt x="199" y="209"/>
                    <a:pt x="176" y="184"/>
                  </a:cubicBezTo>
                  <a:moveTo>
                    <a:pt x="56" y="117"/>
                  </a:moveTo>
                  <a:cubicBezTo>
                    <a:pt x="57" y="84"/>
                    <a:pt x="55" y="50"/>
                    <a:pt x="58" y="16"/>
                  </a:cubicBezTo>
                  <a:cubicBezTo>
                    <a:pt x="77" y="16"/>
                    <a:pt x="96" y="16"/>
                    <a:pt x="114" y="19"/>
                  </a:cubicBezTo>
                  <a:cubicBezTo>
                    <a:pt x="127" y="21"/>
                    <a:pt x="141" y="27"/>
                    <a:pt x="147" y="40"/>
                  </a:cubicBezTo>
                  <a:cubicBezTo>
                    <a:pt x="155" y="63"/>
                    <a:pt x="149" y="93"/>
                    <a:pt x="128" y="106"/>
                  </a:cubicBezTo>
                  <a:cubicBezTo>
                    <a:pt x="107" y="120"/>
                    <a:pt x="80" y="119"/>
                    <a:pt x="56" y="1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19">
              <a:extLst>
                <a:ext uri="{FF2B5EF4-FFF2-40B4-BE49-F238E27FC236}">
                  <a16:creationId xmlns:a16="http://schemas.microsoft.com/office/drawing/2014/main" id="{66F157E9-50F9-4736-9826-079A1783B01A}"/>
                </a:ext>
              </a:extLst>
            </p:cNvPr>
            <p:cNvSpPr>
              <a:spLocks noEditPoints="1"/>
            </p:cNvSpPr>
            <p:nvPr userDrawn="1"/>
          </p:nvSpPr>
          <p:spPr bwMode="auto">
            <a:xfrm>
              <a:off x="4555" y="1928"/>
              <a:ext cx="147" cy="127"/>
            </a:xfrm>
            <a:custGeom>
              <a:avLst/>
              <a:gdLst>
                <a:gd name="T0" fmla="*/ 272 w 313"/>
                <a:gd name="T1" fmla="*/ 39 h 269"/>
                <a:gd name="T2" fmla="*/ 148 w 313"/>
                <a:gd name="T3" fmla="*/ 3 h 269"/>
                <a:gd name="T4" fmla="*/ 35 w 313"/>
                <a:gd name="T5" fmla="*/ 56 h 269"/>
                <a:gd name="T6" fmla="*/ 20 w 313"/>
                <a:gd name="T7" fmla="*/ 196 h 269"/>
                <a:gd name="T8" fmla="*/ 109 w 313"/>
                <a:gd name="T9" fmla="*/ 260 h 269"/>
                <a:gd name="T10" fmla="*/ 245 w 313"/>
                <a:gd name="T11" fmla="*/ 242 h 269"/>
                <a:gd name="T12" fmla="*/ 305 w 313"/>
                <a:gd name="T13" fmla="*/ 155 h 269"/>
                <a:gd name="T14" fmla="*/ 272 w 313"/>
                <a:gd name="T15" fmla="*/ 39 h 269"/>
                <a:gd name="T16" fmla="*/ 256 w 313"/>
                <a:gd name="T17" fmla="*/ 155 h 269"/>
                <a:gd name="T18" fmla="*/ 227 w 313"/>
                <a:gd name="T19" fmla="*/ 221 h 269"/>
                <a:gd name="T20" fmla="*/ 165 w 313"/>
                <a:gd name="T21" fmla="*/ 247 h 269"/>
                <a:gd name="T22" fmla="*/ 104 w 313"/>
                <a:gd name="T23" fmla="*/ 232 h 269"/>
                <a:gd name="T24" fmla="*/ 59 w 313"/>
                <a:gd name="T25" fmla="*/ 130 h 269"/>
                <a:gd name="T26" fmla="*/ 82 w 313"/>
                <a:gd name="T27" fmla="*/ 53 h 269"/>
                <a:gd name="T28" fmla="*/ 140 w 313"/>
                <a:gd name="T29" fmla="*/ 21 h 269"/>
                <a:gd name="T30" fmla="*/ 203 w 313"/>
                <a:gd name="T31" fmla="*/ 30 h 269"/>
                <a:gd name="T32" fmla="*/ 243 w 313"/>
                <a:gd name="T33" fmla="*/ 72 h 269"/>
                <a:gd name="T34" fmla="*/ 256 w 313"/>
                <a:gd name="T35" fmla="*/ 15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269">
                  <a:moveTo>
                    <a:pt x="272" y="39"/>
                  </a:moveTo>
                  <a:cubicBezTo>
                    <a:pt x="239" y="8"/>
                    <a:pt x="191" y="0"/>
                    <a:pt x="148" y="3"/>
                  </a:cubicBezTo>
                  <a:cubicBezTo>
                    <a:pt x="106" y="5"/>
                    <a:pt x="62" y="21"/>
                    <a:pt x="35" y="56"/>
                  </a:cubicBezTo>
                  <a:cubicBezTo>
                    <a:pt x="5" y="95"/>
                    <a:pt x="0" y="151"/>
                    <a:pt x="20" y="196"/>
                  </a:cubicBezTo>
                  <a:cubicBezTo>
                    <a:pt x="36" y="231"/>
                    <a:pt x="72" y="253"/>
                    <a:pt x="109" y="260"/>
                  </a:cubicBezTo>
                  <a:cubicBezTo>
                    <a:pt x="154" y="269"/>
                    <a:pt x="204" y="266"/>
                    <a:pt x="245" y="242"/>
                  </a:cubicBezTo>
                  <a:cubicBezTo>
                    <a:pt x="276" y="224"/>
                    <a:pt x="299" y="191"/>
                    <a:pt x="305" y="155"/>
                  </a:cubicBezTo>
                  <a:cubicBezTo>
                    <a:pt x="313" y="114"/>
                    <a:pt x="303" y="68"/>
                    <a:pt x="272" y="39"/>
                  </a:cubicBezTo>
                  <a:moveTo>
                    <a:pt x="256" y="155"/>
                  </a:moveTo>
                  <a:cubicBezTo>
                    <a:pt x="254" y="180"/>
                    <a:pt x="245" y="204"/>
                    <a:pt x="227" y="221"/>
                  </a:cubicBezTo>
                  <a:cubicBezTo>
                    <a:pt x="211" y="238"/>
                    <a:pt x="188" y="246"/>
                    <a:pt x="165" y="247"/>
                  </a:cubicBezTo>
                  <a:cubicBezTo>
                    <a:pt x="144" y="248"/>
                    <a:pt x="122" y="244"/>
                    <a:pt x="104" y="232"/>
                  </a:cubicBezTo>
                  <a:cubicBezTo>
                    <a:pt x="71" y="210"/>
                    <a:pt x="59" y="168"/>
                    <a:pt x="59" y="130"/>
                  </a:cubicBezTo>
                  <a:cubicBezTo>
                    <a:pt x="58" y="103"/>
                    <a:pt x="65" y="75"/>
                    <a:pt x="82" y="53"/>
                  </a:cubicBezTo>
                  <a:cubicBezTo>
                    <a:pt x="96" y="35"/>
                    <a:pt x="117" y="24"/>
                    <a:pt x="140" y="21"/>
                  </a:cubicBezTo>
                  <a:cubicBezTo>
                    <a:pt x="161" y="18"/>
                    <a:pt x="184" y="20"/>
                    <a:pt x="203" y="30"/>
                  </a:cubicBezTo>
                  <a:cubicBezTo>
                    <a:pt x="221" y="38"/>
                    <a:pt x="235" y="54"/>
                    <a:pt x="243" y="72"/>
                  </a:cubicBezTo>
                  <a:cubicBezTo>
                    <a:pt x="255" y="98"/>
                    <a:pt x="259" y="127"/>
                    <a:pt x="256" y="15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20">
              <a:extLst>
                <a:ext uri="{FF2B5EF4-FFF2-40B4-BE49-F238E27FC236}">
                  <a16:creationId xmlns:a16="http://schemas.microsoft.com/office/drawing/2014/main" id="{B73CEF95-D6E2-4FF1-8B30-BD980AEC6059}"/>
                </a:ext>
              </a:extLst>
            </p:cNvPr>
            <p:cNvSpPr>
              <a:spLocks noEditPoints="1"/>
            </p:cNvSpPr>
            <p:nvPr userDrawn="1"/>
          </p:nvSpPr>
          <p:spPr bwMode="auto">
            <a:xfrm>
              <a:off x="3900" y="2081"/>
              <a:ext cx="233" cy="270"/>
            </a:xfrm>
            <a:custGeom>
              <a:avLst/>
              <a:gdLst>
                <a:gd name="T0" fmla="*/ 447 w 495"/>
                <a:gd name="T1" fmla="*/ 525 h 569"/>
                <a:gd name="T2" fmla="*/ 402 w 495"/>
                <a:gd name="T3" fmla="*/ 472 h 569"/>
                <a:gd name="T4" fmla="*/ 246 w 495"/>
                <a:gd name="T5" fmla="*/ 277 h 569"/>
                <a:gd name="T6" fmla="*/ 342 w 495"/>
                <a:gd name="T7" fmla="*/ 219 h 569"/>
                <a:gd name="T8" fmla="*/ 387 w 495"/>
                <a:gd name="T9" fmla="*/ 138 h 569"/>
                <a:gd name="T10" fmla="*/ 358 w 495"/>
                <a:gd name="T11" fmla="*/ 40 h 569"/>
                <a:gd name="T12" fmla="*/ 246 w 495"/>
                <a:gd name="T13" fmla="*/ 1 h 569"/>
                <a:gd name="T14" fmla="*/ 5 w 495"/>
                <a:gd name="T15" fmla="*/ 9 h 569"/>
                <a:gd name="T16" fmla="*/ 26 w 495"/>
                <a:gd name="T17" fmla="*/ 96 h 569"/>
                <a:gd name="T18" fmla="*/ 26 w 495"/>
                <a:gd name="T19" fmla="*/ 475 h 569"/>
                <a:gd name="T20" fmla="*/ 0 w 495"/>
                <a:gd name="T21" fmla="*/ 568 h 569"/>
                <a:gd name="T22" fmla="*/ 134 w 495"/>
                <a:gd name="T23" fmla="*/ 568 h 569"/>
                <a:gd name="T24" fmla="*/ 118 w 495"/>
                <a:gd name="T25" fmla="*/ 528 h 569"/>
                <a:gd name="T26" fmla="*/ 113 w 495"/>
                <a:gd name="T27" fmla="*/ 429 h 569"/>
                <a:gd name="T28" fmla="*/ 113 w 495"/>
                <a:gd name="T29" fmla="*/ 296 h 569"/>
                <a:gd name="T30" fmla="*/ 166 w 495"/>
                <a:gd name="T31" fmla="*/ 311 h 569"/>
                <a:gd name="T32" fmla="*/ 196 w 495"/>
                <a:gd name="T33" fmla="*/ 341 h 569"/>
                <a:gd name="T34" fmla="*/ 337 w 495"/>
                <a:gd name="T35" fmla="*/ 523 h 569"/>
                <a:gd name="T36" fmla="*/ 375 w 495"/>
                <a:gd name="T37" fmla="*/ 559 h 569"/>
                <a:gd name="T38" fmla="*/ 422 w 495"/>
                <a:gd name="T39" fmla="*/ 568 h 569"/>
                <a:gd name="T40" fmla="*/ 495 w 495"/>
                <a:gd name="T41" fmla="*/ 568 h 569"/>
                <a:gd name="T42" fmla="*/ 447 w 495"/>
                <a:gd name="T43" fmla="*/ 525 h 569"/>
                <a:gd name="T44" fmla="*/ 113 w 495"/>
                <a:gd name="T45" fmla="*/ 262 h 569"/>
                <a:gd name="T46" fmla="*/ 113 w 495"/>
                <a:gd name="T47" fmla="*/ 121 h 569"/>
                <a:gd name="T48" fmla="*/ 115 w 495"/>
                <a:gd name="T49" fmla="*/ 36 h 569"/>
                <a:gd name="T50" fmla="*/ 241 w 495"/>
                <a:gd name="T51" fmla="*/ 45 h 569"/>
                <a:gd name="T52" fmla="*/ 291 w 495"/>
                <a:gd name="T53" fmla="*/ 82 h 569"/>
                <a:gd name="T54" fmla="*/ 299 w 495"/>
                <a:gd name="T55" fmla="*/ 163 h 569"/>
                <a:gd name="T56" fmla="*/ 245 w 495"/>
                <a:gd name="T57" fmla="*/ 245 h 569"/>
                <a:gd name="T58" fmla="*/ 113 w 495"/>
                <a:gd name="T59" fmla="*/ 26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 h="569">
                  <a:moveTo>
                    <a:pt x="447" y="525"/>
                  </a:moveTo>
                  <a:cubicBezTo>
                    <a:pt x="431" y="508"/>
                    <a:pt x="416" y="490"/>
                    <a:pt x="402" y="472"/>
                  </a:cubicBezTo>
                  <a:cubicBezTo>
                    <a:pt x="350" y="407"/>
                    <a:pt x="298" y="342"/>
                    <a:pt x="246" y="277"/>
                  </a:cubicBezTo>
                  <a:cubicBezTo>
                    <a:pt x="281" y="264"/>
                    <a:pt x="315" y="245"/>
                    <a:pt x="342" y="219"/>
                  </a:cubicBezTo>
                  <a:cubicBezTo>
                    <a:pt x="365" y="198"/>
                    <a:pt x="382" y="169"/>
                    <a:pt x="387" y="138"/>
                  </a:cubicBezTo>
                  <a:cubicBezTo>
                    <a:pt x="392" y="103"/>
                    <a:pt x="383" y="65"/>
                    <a:pt x="358" y="40"/>
                  </a:cubicBezTo>
                  <a:cubicBezTo>
                    <a:pt x="328" y="11"/>
                    <a:pt x="286" y="2"/>
                    <a:pt x="246" y="1"/>
                  </a:cubicBezTo>
                  <a:cubicBezTo>
                    <a:pt x="166" y="0"/>
                    <a:pt x="86" y="10"/>
                    <a:pt x="5" y="9"/>
                  </a:cubicBezTo>
                  <a:cubicBezTo>
                    <a:pt x="22" y="35"/>
                    <a:pt x="25" y="67"/>
                    <a:pt x="26" y="96"/>
                  </a:cubicBezTo>
                  <a:cubicBezTo>
                    <a:pt x="26" y="223"/>
                    <a:pt x="26" y="349"/>
                    <a:pt x="26" y="475"/>
                  </a:cubicBezTo>
                  <a:cubicBezTo>
                    <a:pt x="26" y="508"/>
                    <a:pt x="19" y="541"/>
                    <a:pt x="0" y="568"/>
                  </a:cubicBezTo>
                  <a:cubicBezTo>
                    <a:pt x="45" y="568"/>
                    <a:pt x="90" y="568"/>
                    <a:pt x="134" y="568"/>
                  </a:cubicBezTo>
                  <a:cubicBezTo>
                    <a:pt x="127" y="556"/>
                    <a:pt x="121" y="542"/>
                    <a:pt x="118" y="528"/>
                  </a:cubicBezTo>
                  <a:cubicBezTo>
                    <a:pt x="112" y="496"/>
                    <a:pt x="114" y="462"/>
                    <a:pt x="113" y="429"/>
                  </a:cubicBezTo>
                  <a:cubicBezTo>
                    <a:pt x="113" y="385"/>
                    <a:pt x="113" y="340"/>
                    <a:pt x="113" y="296"/>
                  </a:cubicBezTo>
                  <a:cubicBezTo>
                    <a:pt x="132" y="298"/>
                    <a:pt x="151" y="300"/>
                    <a:pt x="166" y="311"/>
                  </a:cubicBezTo>
                  <a:cubicBezTo>
                    <a:pt x="178" y="319"/>
                    <a:pt x="187" y="330"/>
                    <a:pt x="196" y="341"/>
                  </a:cubicBezTo>
                  <a:cubicBezTo>
                    <a:pt x="243" y="402"/>
                    <a:pt x="290" y="462"/>
                    <a:pt x="337" y="523"/>
                  </a:cubicBezTo>
                  <a:cubicBezTo>
                    <a:pt x="347" y="537"/>
                    <a:pt x="359" y="551"/>
                    <a:pt x="375" y="559"/>
                  </a:cubicBezTo>
                  <a:cubicBezTo>
                    <a:pt x="389" y="567"/>
                    <a:pt x="406" y="569"/>
                    <a:pt x="422" y="568"/>
                  </a:cubicBezTo>
                  <a:cubicBezTo>
                    <a:pt x="446" y="568"/>
                    <a:pt x="470" y="568"/>
                    <a:pt x="495" y="568"/>
                  </a:cubicBezTo>
                  <a:cubicBezTo>
                    <a:pt x="478" y="554"/>
                    <a:pt x="462" y="540"/>
                    <a:pt x="447" y="525"/>
                  </a:cubicBezTo>
                  <a:moveTo>
                    <a:pt x="113" y="262"/>
                  </a:moveTo>
                  <a:cubicBezTo>
                    <a:pt x="113" y="121"/>
                    <a:pt x="113" y="121"/>
                    <a:pt x="113" y="121"/>
                  </a:cubicBezTo>
                  <a:cubicBezTo>
                    <a:pt x="113" y="93"/>
                    <a:pt x="113" y="65"/>
                    <a:pt x="115" y="36"/>
                  </a:cubicBezTo>
                  <a:cubicBezTo>
                    <a:pt x="157" y="37"/>
                    <a:pt x="200" y="34"/>
                    <a:pt x="241" y="45"/>
                  </a:cubicBezTo>
                  <a:cubicBezTo>
                    <a:pt x="261" y="50"/>
                    <a:pt x="281" y="62"/>
                    <a:pt x="291" y="82"/>
                  </a:cubicBezTo>
                  <a:cubicBezTo>
                    <a:pt x="303" y="107"/>
                    <a:pt x="303" y="136"/>
                    <a:pt x="299" y="163"/>
                  </a:cubicBezTo>
                  <a:cubicBezTo>
                    <a:pt x="295" y="197"/>
                    <a:pt x="275" y="228"/>
                    <a:pt x="245" y="245"/>
                  </a:cubicBezTo>
                  <a:cubicBezTo>
                    <a:pt x="205" y="267"/>
                    <a:pt x="157" y="267"/>
                    <a:pt x="113" y="26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21">
              <a:extLst>
                <a:ext uri="{FF2B5EF4-FFF2-40B4-BE49-F238E27FC236}">
                  <a16:creationId xmlns:a16="http://schemas.microsoft.com/office/drawing/2014/main" id="{5804317F-6CC3-4D12-B989-84436E5AA639}"/>
                </a:ext>
              </a:extLst>
            </p:cNvPr>
            <p:cNvSpPr>
              <a:spLocks noEditPoints="1"/>
            </p:cNvSpPr>
            <p:nvPr userDrawn="1"/>
          </p:nvSpPr>
          <p:spPr bwMode="auto">
            <a:xfrm>
              <a:off x="4136" y="2081"/>
              <a:ext cx="233" cy="269"/>
            </a:xfrm>
            <a:custGeom>
              <a:avLst/>
              <a:gdLst>
                <a:gd name="T0" fmla="*/ 450 w 494"/>
                <a:gd name="T1" fmla="*/ 529 h 569"/>
                <a:gd name="T2" fmla="*/ 405 w 494"/>
                <a:gd name="T3" fmla="*/ 477 h 569"/>
                <a:gd name="T4" fmla="*/ 246 w 494"/>
                <a:gd name="T5" fmla="*/ 278 h 569"/>
                <a:gd name="T6" fmla="*/ 363 w 494"/>
                <a:gd name="T7" fmla="*/ 196 h 569"/>
                <a:gd name="T8" fmla="*/ 381 w 494"/>
                <a:gd name="T9" fmla="*/ 78 h 569"/>
                <a:gd name="T10" fmla="*/ 326 w 494"/>
                <a:gd name="T11" fmla="*/ 19 h 569"/>
                <a:gd name="T12" fmla="*/ 202 w 494"/>
                <a:gd name="T13" fmla="*/ 2 h 569"/>
                <a:gd name="T14" fmla="*/ 5 w 494"/>
                <a:gd name="T15" fmla="*/ 10 h 569"/>
                <a:gd name="T16" fmla="*/ 26 w 494"/>
                <a:gd name="T17" fmla="*/ 113 h 569"/>
                <a:gd name="T18" fmla="*/ 26 w 494"/>
                <a:gd name="T19" fmla="*/ 430 h 569"/>
                <a:gd name="T20" fmla="*/ 24 w 494"/>
                <a:gd name="T21" fmla="*/ 502 h 569"/>
                <a:gd name="T22" fmla="*/ 0 w 494"/>
                <a:gd name="T23" fmla="*/ 569 h 569"/>
                <a:gd name="T24" fmla="*/ 134 w 494"/>
                <a:gd name="T25" fmla="*/ 569 h 569"/>
                <a:gd name="T26" fmla="*/ 113 w 494"/>
                <a:gd name="T27" fmla="*/ 472 h 569"/>
                <a:gd name="T28" fmla="*/ 113 w 494"/>
                <a:gd name="T29" fmla="*/ 297 h 569"/>
                <a:gd name="T30" fmla="*/ 153 w 494"/>
                <a:gd name="T31" fmla="*/ 305 h 569"/>
                <a:gd name="T32" fmla="*/ 194 w 494"/>
                <a:gd name="T33" fmla="*/ 341 h 569"/>
                <a:gd name="T34" fmla="*/ 323 w 494"/>
                <a:gd name="T35" fmla="*/ 507 h 569"/>
                <a:gd name="T36" fmla="*/ 365 w 494"/>
                <a:gd name="T37" fmla="*/ 554 h 569"/>
                <a:gd name="T38" fmla="*/ 415 w 494"/>
                <a:gd name="T39" fmla="*/ 569 h 569"/>
                <a:gd name="T40" fmla="*/ 494 w 494"/>
                <a:gd name="T41" fmla="*/ 569 h 569"/>
                <a:gd name="T42" fmla="*/ 450 w 494"/>
                <a:gd name="T43" fmla="*/ 529 h 569"/>
                <a:gd name="T44" fmla="*/ 160 w 494"/>
                <a:gd name="T45" fmla="*/ 265 h 569"/>
                <a:gd name="T46" fmla="*/ 105 w 494"/>
                <a:gd name="T47" fmla="*/ 263 h 569"/>
                <a:gd name="T48" fmla="*/ 105 w 494"/>
                <a:gd name="T49" fmla="*/ 81 h 569"/>
                <a:gd name="T50" fmla="*/ 107 w 494"/>
                <a:gd name="T51" fmla="*/ 37 h 569"/>
                <a:gd name="T52" fmla="*/ 213 w 494"/>
                <a:gd name="T53" fmla="*/ 41 h 569"/>
                <a:gd name="T54" fmla="*/ 271 w 494"/>
                <a:gd name="T55" fmla="*/ 67 h 569"/>
                <a:gd name="T56" fmla="*/ 293 w 494"/>
                <a:gd name="T57" fmla="*/ 125 h 569"/>
                <a:gd name="T58" fmla="*/ 262 w 494"/>
                <a:gd name="T59" fmla="*/ 227 h 569"/>
                <a:gd name="T60" fmla="*/ 160 w 494"/>
                <a:gd name="T61" fmla="*/ 265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4" h="569">
                  <a:moveTo>
                    <a:pt x="450" y="529"/>
                  </a:moveTo>
                  <a:cubicBezTo>
                    <a:pt x="434" y="513"/>
                    <a:pt x="419" y="495"/>
                    <a:pt x="405" y="477"/>
                  </a:cubicBezTo>
                  <a:cubicBezTo>
                    <a:pt x="352" y="411"/>
                    <a:pt x="298" y="344"/>
                    <a:pt x="246" y="278"/>
                  </a:cubicBezTo>
                  <a:cubicBezTo>
                    <a:pt x="291" y="261"/>
                    <a:pt x="334" y="235"/>
                    <a:pt x="363" y="196"/>
                  </a:cubicBezTo>
                  <a:cubicBezTo>
                    <a:pt x="387" y="162"/>
                    <a:pt x="395" y="117"/>
                    <a:pt x="381" y="78"/>
                  </a:cubicBezTo>
                  <a:cubicBezTo>
                    <a:pt x="372" y="52"/>
                    <a:pt x="351" y="31"/>
                    <a:pt x="326" y="19"/>
                  </a:cubicBezTo>
                  <a:cubicBezTo>
                    <a:pt x="287" y="0"/>
                    <a:pt x="244" y="1"/>
                    <a:pt x="202" y="2"/>
                  </a:cubicBezTo>
                  <a:cubicBezTo>
                    <a:pt x="136" y="4"/>
                    <a:pt x="71" y="11"/>
                    <a:pt x="5" y="10"/>
                  </a:cubicBezTo>
                  <a:cubicBezTo>
                    <a:pt x="25" y="41"/>
                    <a:pt x="26" y="78"/>
                    <a:pt x="26" y="113"/>
                  </a:cubicBezTo>
                  <a:cubicBezTo>
                    <a:pt x="26" y="219"/>
                    <a:pt x="26" y="324"/>
                    <a:pt x="26" y="430"/>
                  </a:cubicBezTo>
                  <a:cubicBezTo>
                    <a:pt x="25" y="454"/>
                    <a:pt x="27" y="478"/>
                    <a:pt x="24" y="502"/>
                  </a:cubicBezTo>
                  <a:cubicBezTo>
                    <a:pt x="22" y="526"/>
                    <a:pt x="13" y="549"/>
                    <a:pt x="0" y="569"/>
                  </a:cubicBezTo>
                  <a:cubicBezTo>
                    <a:pt x="45" y="569"/>
                    <a:pt x="89" y="569"/>
                    <a:pt x="134" y="569"/>
                  </a:cubicBezTo>
                  <a:cubicBezTo>
                    <a:pt x="115" y="541"/>
                    <a:pt x="113" y="505"/>
                    <a:pt x="113" y="472"/>
                  </a:cubicBezTo>
                  <a:cubicBezTo>
                    <a:pt x="113" y="413"/>
                    <a:pt x="113" y="355"/>
                    <a:pt x="113" y="297"/>
                  </a:cubicBezTo>
                  <a:cubicBezTo>
                    <a:pt x="126" y="298"/>
                    <a:pt x="140" y="300"/>
                    <a:pt x="153" y="305"/>
                  </a:cubicBezTo>
                  <a:cubicBezTo>
                    <a:pt x="170" y="312"/>
                    <a:pt x="183" y="326"/>
                    <a:pt x="194" y="341"/>
                  </a:cubicBezTo>
                  <a:cubicBezTo>
                    <a:pt x="237" y="396"/>
                    <a:pt x="280" y="452"/>
                    <a:pt x="323" y="507"/>
                  </a:cubicBezTo>
                  <a:cubicBezTo>
                    <a:pt x="336" y="524"/>
                    <a:pt x="348" y="542"/>
                    <a:pt x="365" y="554"/>
                  </a:cubicBezTo>
                  <a:cubicBezTo>
                    <a:pt x="379" y="565"/>
                    <a:pt x="397" y="569"/>
                    <a:pt x="415" y="569"/>
                  </a:cubicBezTo>
                  <a:cubicBezTo>
                    <a:pt x="441" y="569"/>
                    <a:pt x="468" y="569"/>
                    <a:pt x="494" y="569"/>
                  </a:cubicBezTo>
                  <a:cubicBezTo>
                    <a:pt x="479" y="556"/>
                    <a:pt x="464" y="543"/>
                    <a:pt x="450" y="529"/>
                  </a:cubicBezTo>
                  <a:moveTo>
                    <a:pt x="160" y="265"/>
                  </a:moveTo>
                  <a:cubicBezTo>
                    <a:pt x="142" y="266"/>
                    <a:pt x="124" y="265"/>
                    <a:pt x="105" y="263"/>
                  </a:cubicBezTo>
                  <a:cubicBezTo>
                    <a:pt x="105" y="202"/>
                    <a:pt x="105" y="141"/>
                    <a:pt x="105" y="81"/>
                  </a:cubicBezTo>
                  <a:cubicBezTo>
                    <a:pt x="105" y="66"/>
                    <a:pt x="106" y="52"/>
                    <a:pt x="107" y="37"/>
                  </a:cubicBezTo>
                  <a:cubicBezTo>
                    <a:pt x="143" y="38"/>
                    <a:pt x="178" y="36"/>
                    <a:pt x="213" y="41"/>
                  </a:cubicBezTo>
                  <a:cubicBezTo>
                    <a:pt x="234" y="45"/>
                    <a:pt x="256" y="51"/>
                    <a:pt x="271" y="67"/>
                  </a:cubicBezTo>
                  <a:cubicBezTo>
                    <a:pt x="286" y="82"/>
                    <a:pt x="292" y="104"/>
                    <a:pt x="293" y="125"/>
                  </a:cubicBezTo>
                  <a:cubicBezTo>
                    <a:pt x="296" y="161"/>
                    <a:pt x="288" y="200"/>
                    <a:pt x="262" y="227"/>
                  </a:cubicBezTo>
                  <a:cubicBezTo>
                    <a:pt x="236" y="254"/>
                    <a:pt x="197" y="264"/>
                    <a:pt x="160" y="26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22">
              <a:extLst>
                <a:ext uri="{FF2B5EF4-FFF2-40B4-BE49-F238E27FC236}">
                  <a16:creationId xmlns:a16="http://schemas.microsoft.com/office/drawing/2014/main" id="{4EBDCDD0-A403-478E-BA2D-EE0E19014675}"/>
                </a:ext>
              </a:extLst>
            </p:cNvPr>
            <p:cNvSpPr>
              <a:spLocks noEditPoints="1"/>
            </p:cNvSpPr>
            <p:nvPr userDrawn="1"/>
          </p:nvSpPr>
          <p:spPr bwMode="auto">
            <a:xfrm>
              <a:off x="2878" y="1848"/>
              <a:ext cx="435" cy="568"/>
            </a:xfrm>
            <a:custGeom>
              <a:avLst/>
              <a:gdLst>
                <a:gd name="T0" fmla="*/ 902 w 921"/>
                <a:gd name="T1" fmla="*/ 923 h 1202"/>
                <a:gd name="T2" fmla="*/ 875 w 921"/>
                <a:gd name="T3" fmla="*/ 781 h 1202"/>
                <a:gd name="T4" fmla="*/ 886 w 921"/>
                <a:gd name="T5" fmla="*/ 756 h 1202"/>
                <a:gd name="T6" fmla="*/ 808 w 921"/>
                <a:gd name="T7" fmla="*/ 530 h 1202"/>
                <a:gd name="T8" fmla="*/ 539 w 921"/>
                <a:gd name="T9" fmla="*/ 526 h 1202"/>
                <a:gd name="T10" fmla="*/ 405 w 921"/>
                <a:gd name="T11" fmla="*/ 396 h 1202"/>
                <a:gd name="T12" fmla="*/ 393 w 921"/>
                <a:gd name="T13" fmla="*/ 294 h 1202"/>
                <a:gd name="T14" fmla="*/ 328 w 921"/>
                <a:gd name="T15" fmla="*/ 274 h 1202"/>
                <a:gd name="T16" fmla="*/ 485 w 921"/>
                <a:gd name="T17" fmla="*/ 224 h 1202"/>
                <a:gd name="T18" fmla="*/ 604 w 921"/>
                <a:gd name="T19" fmla="*/ 104 h 1202"/>
                <a:gd name="T20" fmla="*/ 557 w 921"/>
                <a:gd name="T21" fmla="*/ 126 h 1202"/>
                <a:gd name="T22" fmla="*/ 592 w 921"/>
                <a:gd name="T23" fmla="*/ 32 h 1202"/>
                <a:gd name="T24" fmla="*/ 518 w 921"/>
                <a:gd name="T25" fmla="*/ 144 h 1202"/>
                <a:gd name="T26" fmla="*/ 500 w 921"/>
                <a:gd name="T27" fmla="*/ 122 h 1202"/>
                <a:gd name="T28" fmla="*/ 396 w 921"/>
                <a:gd name="T29" fmla="*/ 149 h 1202"/>
                <a:gd name="T30" fmla="*/ 311 w 921"/>
                <a:gd name="T31" fmla="*/ 239 h 1202"/>
                <a:gd name="T32" fmla="*/ 413 w 921"/>
                <a:gd name="T33" fmla="*/ 85 h 1202"/>
                <a:gd name="T34" fmla="*/ 422 w 921"/>
                <a:gd name="T35" fmla="*/ 10 h 1202"/>
                <a:gd name="T36" fmla="*/ 375 w 921"/>
                <a:gd name="T37" fmla="*/ 44 h 1202"/>
                <a:gd name="T38" fmla="*/ 355 w 921"/>
                <a:gd name="T39" fmla="*/ 67 h 1202"/>
                <a:gd name="T40" fmla="*/ 330 w 921"/>
                <a:gd name="T41" fmla="*/ 110 h 1202"/>
                <a:gd name="T42" fmla="*/ 300 w 921"/>
                <a:gd name="T43" fmla="*/ 146 h 1202"/>
                <a:gd name="T44" fmla="*/ 265 w 921"/>
                <a:gd name="T45" fmla="*/ 226 h 1202"/>
                <a:gd name="T46" fmla="*/ 267 w 921"/>
                <a:gd name="T47" fmla="*/ 149 h 1202"/>
                <a:gd name="T48" fmla="*/ 232 w 921"/>
                <a:gd name="T49" fmla="*/ 247 h 1202"/>
                <a:gd name="T50" fmla="*/ 208 w 921"/>
                <a:gd name="T51" fmla="*/ 240 h 1202"/>
                <a:gd name="T52" fmla="*/ 290 w 921"/>
                <a:gd name="T53" fmla="*/ 283 h 1202"/>
                <a:gd name="T54" fmla="*/ 143 w 921"/>
                <a:gd name="T55" fmla="*/ 345 h 1202"/>
                <a:gd name="T56" fmla="*/ 271 w 921"/>
                <a:gd name="T57" fmla="*/ 408 h 1202"/>
                <a:gd name="T58" fmla="*/ 268 w 921"/>
                <a:gd name="T59" fmla="*/ 591 h 1202"/>
                <a:gd name="T60" fmla="*/ 109 w 921"/>
                <a:gd name="T61" fmla="*/ 562 h 1202"/>
                <a:gd name="T62" fmla="*/ 33 w 921"/>
                <a:gd name="T63" fmla="*/ 710 h 1202"/>
                <a:gd name="T64" fmla="*/ 72 w 921"/>
                <a:gd name="T65" fmla="*/ 651 h 1202"/>
                <a:gd name="T66" fmla="*/ 131 w 921"/>
                <a:gd name="T67" fmla="*/ 691 h 1202"/>
                <a:gd name="T68" fmla="*/ 78 w 921"/>
                <a:gd name="T69" fmla="*/ 741 h 1202"/>
                <a:gd name="T70" fmla="*/ 72 w 921"/>
                <a:gd name="T71" fmla="*/ 786 h 1202"/>
                <a:gd name="T72" fmla="*/ 195 w 921"/>
                <a:gd name="T73" fmla="*/ 1056 h 1202"/>
                <a:gd name="T74" fmla="*/ 191 w 921"/>
                <a:gd name="T75" fmla="*/ 1202 h 1202"/>
                <a:gd name="T76" fmla="*/ 821 w 921"/>
                <a:gd name="T77" fmla="*/ 1124 h 1202"/>
                <a:gd name="T78" fmla="*/ 765 w 921"/>
                <a:gd name="T79" fmla="*/ 1094 h 1202"/>
                <a:gd name="T80" fmla="*/ 470 w 921"/>
                <a:gd name="T81" fmla="*/ 206 h 1202"/>
                <a:gd name="T82" fmla="*/ 403 w 921"/>
                <a:gd name="T83" fmla="*/ 199 h 1202"/>
                <a:gd name="T84" fmla="*/ 403 w 921"/>
                <a:gd name="T85" fmla="*/ 199 h 1202"/>
                <a:gd name="T86" fmla="*/ 263 w 921"/>
                <a:gd name="T87" fmla="*/ 984 h 1202"/>
                <a:gd name="T88" fmla="*/ 373 w 921"/>
                <a:gd name="T89" fmla="*/ 833 h 1202"/>
                <a:gd name="T90" fmla="*/ 353 w 921"/>
                <a:gd name="T91" fmla="*/ 984 h 1202"/>
                <a:gd name="T92" fmla="*/ 124 w 921"/>
                <a:gd name="T93" fmla="*/ 597 h 1202"/>
                <a:gd name="T94" fmla="*/ 211 w 921"/>
                <a:gd name="T95" fmla="*/ 609 h 1202"/>
                <a:gd name="T96" fmla="*/ 305 w 921"/>
                <a:gd name="T97" fmla="*/ 673 h 1202"/>
                <a:gd name="T98" fmla="*/ 370 w 921"/>
                <a:gd name="T99" fmla="*/ 752 h 1202"/>
                <a:gd name="T100" fmla="*/ 387 w 921"/>
                <a:gd name="T101" fmla="*/ 1061 h 1202"/>
                <a:gd name="T102" fmla="*/ 544 w 921"/>
                <a:gd name="T103" fmla="*/ 772 h 1202"/>
                <a:gd name="T104" fmla="*/ 704 w 921"/>
                <a:gd name="T105" fmla="*/ 886 h 1202"/>
                <a:gd name="T106" fmla="*/ 548 w 921"/>
                <a:gd name="T107" fmla="*/ 1060 h 1202"/>
                <a:gd name="T108" fmla="*/ 574 w 921"/>
                <a:gd name="T109" fmla="*/ 1062 h 1202"/>
                <a:gd name="T110" fmla="*/ 606 w 921"/>
                <a:gd name="T111" fmla="*/ 1047 h 1202"/>
                <a:gd name="T112" fmla="*/ 743 w 921"/>
                <a:gd name="T113" fmla="*/ 826 h 1202"/>
                <a:gd name="T114" fmla="*/ 672 w 921"/>
                <a:gd name="T115" fmla="*/ 621 h 1202"/>
                <a:gd name="T116" fmla="*/ 849 w 921"/>
                <a:gd name="T117" fmla="*/ 92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1" h="1202">
                  <a:moveTo>
                    <a:pt x="787" y="1083"/>
                  </a:moveTo>
                  <a:cubicBezTo>
                    <a:pt x="797" y="1066"/>
                    <a:pt x="809" y="1051"/>
                    <a:pt x="820" y="1035"/>
                  </a:cubicBezTo>
                  <a:cubicBezTo>
                    <a:pt x="848" y="998"/>
                    <a:pt x="876" y="961"/>
                    <a:pt x="902" y="923"/>
                  </a:cubicBezTo>
                  <a:cubicBezTo>
                    <a:pt x="908" y="914"/>
                    <a:pt x="915" y="905"/>
                    <a:pt x="919" y="895"/>
                  </a:cubicBezTo>
                  <a:cubicBezTo>
                    <a:pt x="921" y="891"/>
                    <a:pt x="918" y="887"/>
                    <a:pt x="917" y="883"/>
                  </a:cubicBezTo>
                  <a:cubicBezTo>
                    <a:pt x="904" y="849"/>
                    <a:pt x="888" y="816"/>
                    <a:pt x="875" y="781"/>
                  </a:cubicBezTo>
                  <a:cubicBezTo>
                    <a:pt x="871" y="771"/>
                    <a:pt x="871" y="760"/>
                    <a:pt x="872" y="750"/>
                  </a:cubicBezTo>
                  <a:cubicBezTo>
                    <a:pt x="873" y="721"/>
                    <a:pt x="875" y="692"/>
                    <a:pt x="877" y="663"/>
                  </a:cubicBezTo>
                  <a:cubicBezTo>
                    <a:pt x="881" y="694"/>
                    <a:pt x="882" y="725"/>
                    <a:pt x="886" y="756"/>
                  </a:cubicBezTo>
                  <a:cubicBezTo>
                    <a:pt x="897" y="736"/>
                    <a:pt x="901" y="714"/>
                    <a:pt x="904" y="692"/>
                  </a:cubicBezTo>
                  <a:cubicBezTo>
                    <a:pt x="909" y="659"/>
                    <a:pt x="907" y="624"/>
                    <a:pt x="892" y="594"/>
                  </a:cubicBezTo>
                  <a:cubicBezTo>
                    <a:pt x="876" y="561"/>
                    <a:pt x="843" y="537"/>
                    <a:pt x="808" y="530"/>
                  </a:cubicBezTo>
                  <a:cubicBezTo>
                    <a:pt x="791" y="527"/>
                    <a:pt x="774" y="528"/>
                    <a:pt x="758" y="530"/>
                  </a:cubicBezTo>
                  <a:cubicBezTo>
                    <a:pt x="718" y="535"/>
                    <a:pt x="677" y="534"/>
                    <a:pt x="636" y="533"/>
                  </a:cubicBezTo>
                  <a:cubicBezTo>
                    <a:pt x="604" y="534"/>
                    <a:pt x="571" y="534"/>
                    <a:pt x="539" y="526"/>
                  </a:cubicBezTo>
                  <a:cubicBezTo>
                    <a:pt x="517" y="521"/>
                    <a:pt x="496" y="511"/>
                    <a:pt x="480" y="494"/>
                  </a:cubicBezTo>
                  <a:cubicBezTo>
                    <a:pt x="465" y="480"/>
                    <a:pt x="455" y="461"/>
                    <a:pt x="443" y="444"/>
                  </a:cubicBezTo>
                  <a:cubicBezTo>
                    <a:pt x="431" y="427"/>
                    <a:pt x="418" y="412"/>
                    <a:pt x="405" y="396"/>
                  </a:cubicBezTo>
                  <a:cubicBezTo>
                    <a:pt x="390" y="375"/>
                    <a:pt x="377" y="353"/>
                    <a:pt x="366" y="330"/>
                  </a:cubicBezTo>
                  <a:cubicBezTo>
                    <a:pt x="377" y="325"/>
                    <a:pt x="391" y="321"/>
                    <a:pt x="398" y="310"/>
                  </a:cubicBezTo>
                  <a:cubicBezTo>
                    <a:pt x="402" y="305"/>
                    <a:pt x="400" y="296"/>
                    <a:pt x="393" y="294"/>
                  </a:cubicBezTo>
                  <a:cubicBezTo>
                    <a:pt x="377" y="287"/>
                    <a:pt x="359" y="288"/>
                    <a:pt x="341" y="290"/>
                  </a:cubicBezTo>
                  <a:cubicBezTo>
                    <a:pt x="336" y="286"/>
                    <a:pt x="331" y="283"/>
                    <a:pt x="325" y="280"/>
                  </a:cubicBezTo>
                  <a:cubicBezTo>
                    <a:pt x="326" y="278"/>
                    <a:pt x="327" y="276"/>
                    <a:pt x="328" y="274"/>
                  </a:cubicBezTo>
                  <a:cubicBezTo>
                    <a:pt x="348" y="284"/>
                    <a:pt x="373" y="287"/>
                    <a:pt x="392" y="274"/>
                  </a:cubicBezTo>
                  <a:cubicBezTo>
                    <a:pt x="413" y="262"/>
                    <a:pt x="424" y="238"/>
                    <a:pt x="423" y="215"/>
                  </a:cubicBezTo>
                  <a:cubicBezTo>
                    <a:pt x="440" y="229"/>
                    <a:pt x="464" y="234"/>
                    <a:pt x="485" y="224"/>
                  </a:cubicBezTo>
                  <a:cubicBezTo>
                    <a:pt x="506" y="214"/>
                    <a:pt x="514" y="191"/>
                    <a:pt x="517" y="169"/>
                  </a:cubicBezTo>
                  <a:cubicBezTo>
                    <a:pt x="535" y="165"/>
                    <a:pt x="554" y="159"/>
                    <a:pt x="568" y="147"/>
                  </a:cubicBezTo>
                  <a:cubicBezTo>
                    <a:pt x="581" y="134"/>
                    <a:pt x="593" y="119"/>
                    <a:pt x="604" y="104"/>
                  </a:cubicBezTo>
                  <a:cubicBezTo>
                    <a:pt x="610" y="94"/>
                    <a:pt x="618" y="83"/>
                    <a:pt x="620" y="71"/>
                  </a:cubicBezTo>
                  <a:cubicBezTo>
                    <a:pt x="608" y="67"/>
                    <a:pt x="600" y="77"/>
                    <a:pt x="594" y="85"/>
                  </a:cubicBezTo>
                  <a:cubicBezTo>
                    <a:pt x="584" y="101"/>
                    <a:pt x="571" y="114"/>
                    <a:pt x="557" y="126"/>
                  </a:cubicBezTo>
                  <a:cubicBezTo>
                    <a:pt x="553" y="98"/>
                    <a:pt x="564" y="69"/>
                    <a:pt x="587" y="53"/>
                  </a:cubicBezTo>
                  <a:cubicBezTo>
                    <a:pt x="593" y="49"/>
                    <a:pt x="602" y="44"/>
                    <a:pt x="601" y="35"/>
                  </a:cubicBezTo>
                  <a:cubicBezTo>
                    <a:pt x="601" y="30"/>
                    <a:pt x="595" y="30"/>
                    <a:pt x="592" y="32"/>
                  </a:cubicBezTo>
                  <a:cubicBezTo>
                    <a:pt x="570" y="43"/>
                    <a:pt x="551" y="61"/>
                    <a:pt x="542" y="84"/>
                  </a:cubicBezTo>
                  <a:cubicBezTo>
                    <a:pt x="535" y="101"/>
                    <a:pt x="535" y="120"/>
                    <a:pt x="539" y="137"/>
                  </a:cubicBezTo>
                  <a:cubicBezTo>
                    <a:pt x="532" y="140"/>
                    <a:pt x="525" y="142"/>
                    <a:pt x="518" y="144"/>
                  </a:cubicBezTo>
                  <a:cubicBezTo>
                    <a:pt x="517" y="135"/>
                    <a:pt x="516" y="126"/>
                    <a:pt x="515" y="118"/>
                  </a:cubicBezTo>
                  <a:cubicBezTo>
                    <a:pt x="513" y="117"/>
                    <a:pt x="510" y="115"/>
                    <a:pt x="509" y="114"/>
                  </a:cubicBezTo>
                  <a:cubicBezTo>
                    <a:pt x="506" y="117"/>
                    <a:pt x="503" y="120"/>
                    <a:pt x="500" y="122"/>
                  </a:cubicBezTo>
                  <a:cubicBezTo>
                    <a:pt x="502" y="131"/>
                    <a:pt x="503" y="139"/>
                    <a:pt x="503" y="148"/>
                  </a:cubicBezTo>
                  <a:cubicBezTo>
                    <a:pt x="473" y="156"/>
                    <a:pt x="441" y="159"/>
                    <a:pt x="411" y="168"/>
                  </a:cubicBezTo>
                  <a:cubicBezTo>
                    <a:pt x="406" y="161"/>
                    <a:pt x="405" y="149"/>
                    <a:pt x="396" y="149"/>
                  </a:cubicBezTo>
                  <a:cubicBezTo>
                    <a:pt x="386" y="156"/>
                    <a:pt x="393" y="166"/>
                    <a:pt x="396" y="174"/>
                  </a:cubicBezTo>
                  <a:cubicBezTo>
                    <a:pt x="370" y="187"/>
                    <a:pt x="345" y="204"/>
                    <a:pt x="327" y="228"/>
                  </a:cubicBezTo>
                  <a:cubicBezTo>
                    <a:pt x="323" y="233"/>
                    <a:pt x="317" y="236"/>
                    <a:pt x="311" y="239"/>
                  </a:cubicBezTo>
                  <a:cubicBezTo>
                    <a:pt x="314" y="217"/>
                    <a:pt x="320" y="195"/>
                    <a:pt x="331" y="176"/>
                  </a:cubicBezTo>
                  <a:cubicBezTo>
                    <a:pt x="340" y="162"/>
                    <a:pt x="353" y="150"/>
                    <a:pt x="364" y="137"/>
                  </a:cubicBezTo>
                  <a:cubicBezTo>
                    <a:pt x="380" y="119"/>
                    <a:pt x="398" y="104"/>
                    <a:pt x="413" y="85"/>
                  </a:cubicBezTo>
                  <a:cubicBezTo>
                    <a:pt x="424" y="70"/>
                    <a:pt x="429" y="52"/>
                    <a:pt x="433" y="35"/>
                  </a:cubicBezTo>
                  <a:cubicBezTo>
                    <a:pt x="435" y="24"/>
                    <a:pt x="436" y="12"/>
                    <a:pt x="434" y="1"/>
                  </a:cubicBezTo>
                  <a:cubicBezTo>
                    <a:pt x="428" y="0"/>
                    <a:pt x="423" y="4"/>
                    <a:pt x="422" y="10"/>
                  </a:cubicBezTo>
                  <a:cubicBezTo>
                    <a:pt x="419" y="26"/>
                    <a:pt x="416" y="42"/>
                    <a:pt x="409" y="57"/>
                  </a:cubicBezTo>
                  <a:cubicBezTo>
                    <a:pt x="402" y="70"/>
                    <a:pt x="392" y="81"/>
                    <a:pt x="382" y="93"/>
                  </a:cubicBezTo>
                  <a:cubicBezTo>
                    <a:pt x="372" y="79"/>
                    <a:pt x="369" y="60"/>
                    <a:pt x="375" y="44"/>
                  </a:cubicBezTo>
                  <a:cubicBezTo>
                    <a:pt x="377" y="36"/>
                    <a:pt x="384" y="30"/>
                    <a:pt x="388" y="23"/>
                  </a:cubicBezTo>
                  <a:cubicBezTo>
                    <a:pt x="389" y="18"/>
                    <a:pt x="386" y="12"/>
                    <a:pt x="380" y="13"/>
                  </a:cubicBezTo>
                  <a:cubicBezTo>
                    <a:pt x="364" y="26"/>
                    <a:pt x="353" y="47"/>
                    <a:pt x="355" y="67"/>
                  </a:cubicBezTo>
                  <a:cubicBezTo>
                    <a:pt x="356" y="81"/>
                    <a:pt x="363" y="93"/>
                    <a:pt x="370" y="104"/>
                  </a:cubicBezTo>
                  <a:cubicBezTo>
                    <a:pt x="352" y="122"/>
                    <a:pt x="333" y="137"/>
                    <a:pt x="318" y="158"/>
                  </a:cubicBezTo>
                  <a:cubicBezTo>
                    <a:pt x="314" y="141"/>
                    <a:pt x="318" y="122"/>
                    <a:pt x="330" y="110"/>
                  </a:cubicBezTo>
                  <a:cubicBezTo>
                    <a:pt x="334" y="107"/>
                    <a:pt x="333" y="99"/>
                    <a:pt x="329" y="96"/>
                  </a:cubicBezTo>
                  <a:cubicBezTo>
                    <a:pt x="324" y="94"/>
                    <a:pt x="321" y="99"/>
                    <a:pt x="317" y="102"/>
                  </a:cubicBezTo>
                  <a:cubicBezTo>
                    <a:pt x="306" y="114"/>
                    <a:pt x="299" y="130"/>
                    <a:pt x="300" y="146"/>
                  </a:cubicBezTo>
                  <a:cubicBezTo>
                    <a:pt x="300" y="156"/>
                    <a:pt x="304" y="166"/>
                    <a:pt x="308" y="176"/>
                  </a:cubicBezTo>
                  <a:cubicBezTo>
                    <a:pt x="297" y="197"/>
                    <a:pt x="289" y="219"/>
                    <a:pt x="288" y="243"/>
                  </a:cubicBezTo>
                  <a:cubicBezTo>
                    <a:pt x="278" y="242"/>
                    <a:pt x="268" y="236"/>
                    <a:pt x="265" y="226"/>
                  </a:cubicBezTo>
                  <a:cubicBezTo>
                    <a:pt x="258" y="205"/>
                    <a:pt x="264" y="182"/>
                    <a:pt x="275" y="164"/>
                  </a:cubicBezTo>
                  <a:cubicBezTo>
                    <a:pt x="277" y="159"/>
                    <a:pt x="281" y="154"/>
                    <a:pt x="278" y="148"/>
                  </a:cubicBezTo>
                  <a:cubicBezTo>
                    <a:pt x="276" y="143"/>
                    <a:pt x="269" y="144"/>
                    <a:pt x="267" y="149"/>
                  </a:cubicBezTo>
                  <a:cubicBezTo>
                    <a:pt x="253" y="172"/>
                    <a:pt x="241" y="199"/>
                    <a:pt x="244" y="227"/>
                  </a:cubicBezTo>
                  <a:cubicBezTo>
                    <a:pt x="246" y="239"/>
                    <a:pt x="254" y="249"/>
                    <a:pt x="262" y="257"/>
                  </a:cubicBezTo>
                  <a:cubicBezTo>
                    <a:pt x="251" y="259"/>
                    <a:pt x="239" y="257"/>
                    <a:pt x="232" y="247"/>
                  </a:cubicBezTo>
                  <a:cubicBezTo>
                    <a:pt x="218" y="228"/>
                    <a:pt x="219" y="202"/>
                    <a:pt x="225" y="181"/>
                  </a:cubicBezTo>
                  <a:cubicBezTo>
                    <a:pt x="228" y="174"/>
                    <a:pt x="221" y="169"/>
                    <a:pt x="215" y="169"/>
                  </a:cubicBezTo>
                  <a:cubicBezTo>
                    <a:pt x="206" y="191"/>
                    <a:pt x="202" y="216"/>
                    <a:pt x="208" y="240"/>
                  </a:cubicBezTo>
                  <a:cubicBezTo>
                    <a:pt x="213" y="262"/>
                    <a:pt x="234" y="280"/>
                    <a:pt x="257" y="279"/>
                  </a:cubicBezTo>
                  <a:cubicBezTo>
                    <a:pt x="268" y="279"/>
                    <a:pt x="278" y="274"/>
                    <a:pt x="288" y="269"/>
                  </a:cubicBezTo>
                  <a:cubicBezTo>
                    <a:pt x="289" y="274"/>
                    <a:pt x="289" y="278"/>
                    <a:pt x="290" y="283"/>
                  </a:cubicBezTo>
                  <a:cubicBezTo>
                    <a:pt x="271" y="292"/>
                    <a:pt x="252" y="302"/>
                    <a:pt x="231" y="309"/>
                  </a:cubicBezTo>
                  <a:cubicBezTo>
                    <a:pt x="205" y="318"/>
                    <a:pt x="179" y="328"/>
                    <a:pt x="152" y="338"/>
                  </a:cubicBezTo>
                  <a:cubicBezTo>
                    <a:pt x="149" y="339"/>
                    <a:pt x="144" y="340"/>
                    <a:pt x="143" y="345"/>
                  </a:cubicBezTo>
                  <a:cubicBezTo>
                    <a:pt x="143" y="351"/>
                    <a:pt x="141" y="360"/>
                    <a:pt x="146" y="365"/>
                  </a:cubicBezTo>
                  <a:cubicBezTo>
                    <a:pt x="152" y="373"/>
                    <a:pt x="159" y="380"/>
                    <a:pt x="169" y="382"/>
                  </a:cubicBezTo>
                  <a:cubicBezTo>
                    <a:pt x="203" y="391"/>
                    <a:pt x="237" y="400"/>
                    <a:pt x="271" y="408"/>
                  </a:cubicBezTo>
                  <a:cubicBezTo>
                    <a:pt x="274" y="409"/>
                    <a:pt x="279" y="410"/>
                    <a:pt x="279" y="414"/>
                  </a:cubicBezTo>
                  <a:cubicBezTo>
                    <a:pt x="282" y="443"/>
                    <a:pt x="274" y="472"/>
                    <a:pt x="267" y="500"/>
                  </a:cubicBezTo>
                  <a:cubicBezTo>
                    <a:pt x="258" y="529"/>
                    <a:pt x="255" y="562"/>
                    <a:pt x="268" y="591"/>
                  </a:cubicBezTo>
                  <a:cubicBezTo>
                    <a:pt x="248" y="577"/>
                    <a:pt x="228" y="563"/>
                    <a:pt x="208" y="549"/>
                  </a:cubicBezTo>
                  <a:cubicBezTo>
                    <a:pt x="197" y="541"/>
                    <a:pt x="184" y="542"/>
                    <a:pt x="172" y="543"/>
                  </a:cubicBezTo>
                  <a:cubicBezTo>
                    <a:pt x="150" y="546"/>
                    <a:pt x="129" y="554"/>
                    <a:pt x="109" y="562"/>
                  </a:cubicBezTo>
                  <a:cubicBezTo>
                    <a:pt x="79" y="576"/>
                    <a:pt x="50" y="592"/>
                    <a:pt x="24" y="611"/>
                  </a:cubicBezTo>
                  <a:cubicBezTo>
                    <a:pt x="10" y="621"/>
                    <a:pt x="0" y="641"/>
                    <a:pt x="9" y="657"/>
                  </a:cubicBezTo>
                  <a:cubicBezTo>
                    <a:pt x="18" y="675"/>
                    <a:pt x="26" y="692"/>
                    <a:pt x="33" y="710"/>
                  </a:cubicBezTo>
                  <a:cubicBezTo>
                    <a:pt x="42" y="705"/>
                    <a:pt x="50" y="701"/>
                    <a:pt x="59" y="696"/>
                  </a:cubicBezTo>
                  <a:cubicBezTo>
                    <a:pt x="51" y="690"/>
                    <a:pt x="43" y="683"/>
                    <a:pt x="43" y="673"/>
                  </a:cubicBezTo>
                  <a:cubicBezTo>
                    <a:pt x="42" y="659"/>
                    <a:pt x="58" y="646"/>
                    <a:pt x="72" y="651"/>
                  </a:cubicBezTo>
                  <a:cubicBezTo>
                    <a:pt x="83" y="653"/>
                    <a:pt x="88" y="663"/>
                    <a:pt x="90" y="673"/>
                  </a:cubicBezTo>
                  <a:cubicBezTo>
                    <a:pt x="93" y="667"/>
                    <a:pt x="99" y="662"/>
                    <a:pt x="107" y="661"/>
                  </a:cubicBezTo>
                  <a:cubicBezTo>
                    <a:pt x="123" y="658"/>
                    <a:pt x="137" y="676"/>
                    <a:pt x="131" y="691"/>
                  </a:cubicBezTo>
                  <a:cubicBezTo>
                    <a:pt x="128" y="701"/>
                    <a:pt x="119" y="706"/>
                    <a:pt x="109" y="708"/>
                  </a:cubicBezTo>
                  <a:cubicBezTo>
                    <a:pt x="118" y="715"/>
                    <a:pt x="121" y="729"/>
                    <a:pt x="114" y="739"/>
                  </a:cubicBezTo>
                  <a:cubicBezTo>
                    <a:pt x="107" y="751"/>
                    <a:pt x="87" y="753"/>
                    <a:pt x="78" y="741"/>
                  </a:cubicBezTo>
                  <a:cubicBezTo>
                    <a:pt x="72" y="736"/>
                    <a:pt x="73" y="727"/>
                    <a:pt x="73" y="720"/>
                  </a:cubicBezTo>
                  <a:cubicBezTo>
                    <a:pt x="64" y="724"/>
                    <a:pt x="55" y="728"/>
                    <a:pt x="46" y="732"/>
                  </a:cubicBezTo>
                  <a:cubicBezTo>
                    <a:pt x="54" y="750"/>
                    <a:pt x="64" y="768"/>
                    <a:pt x="72" y="786"/>
                  </a:cubicBezTo>
                  <a:cubicBezTo>
                    <a:pt x="98" y="774"/>
                    <a:pt x="123" y="761"/>
                    <a:pt x="149" y="749"/>
                  </a:cubicBezTo>
                  <a:cubicBezTo>
                    <a:pt x="176" y="814"/>
                    <a:pt x="203" y="879"/>
                    <a:pt x="230" y="944"/>
                  </a:cubicBezTo>
                  <a:cubicBezTo>
                    <a:pt x="218" y="981"/>
                    <a:pt x="207" y="1019"/>
                    <a:pt x="195" y="1056"/>
                  </a:cubicBezTo>
                  <a:cubicBezTo>
                    <a:pt x="223" y="1067"/>
                    <a:pt x="252" y="1077"/>
                    <a:pt x="280" y="1088"/>
                  </a:cubicBezTo>
                  <a:cubicBezTo>
                    <a:pt x="263" y="1096"/>
                    <a:pt x="247" y="1105"/>
                    <a:pt x="233" y="1118"/>
                  </a:cubicBezTo>
                  <a:cubicBezTo>
                    <a:pt x="209" y="1139"/>
                    <a:pt x="194" y="1170"/>
                    <a:pt x="191" y="1202"/>
                  </a:cubicBezTo>
                  <a:cubicBezTo>
                    <a:pt x="224" y="1173"/>
                    <a:pt x="265" y="1155"/>
                    <a:pt x="306" y="1140"/>
                  </a:cubicBezTo>
                  <a:cubicBezTo>
                    <a:pt x="364" y="1121"/>
                    <a:pt x="425" y="1111"/>
                    <a:pt x="486" y="1107"/>
                  </a:cubicBezTo>
                  <a:cubicBezTo>
                    <a:pt x="598" y="1100"/>
                    <a:pt x="710" y="1109"/>
                    <a:pt x="821" y="1124"/>
                  </a:cubicBezTo>
                  <a:cubicBezTo>
                    <a:pt x="852" y="1128"/>
                    <a:pt x="884" y="1134"/>
                    <a:pt x="915" y="1131"/>
                  </a:cubicBezTo>
                  <a:cubicBezTo>
                    <a:pt x="889" y="1124"/>
                    <a:pt x="862" y="1119"/>
                    <a:pt x="835" y="1112"/>
                  </a:cubicBezTo>
                  <a:cubicBezTo>
                    <a:pt x="812" y="1106"/>
                    <a:pt x="788" y="1100"/>
                    <a:pt x="765" y="1094"/>
                  </a:cubicBezTo>
                  <a:cubicBezTo>
                    <a:pt x="773" y="1092"/>
                    <a:pt x="782" y="1091"/>
                    <a:pt x="787" y="1083"/>
                  </a:cubicBezTo>
                  <a:moveTo>
                    <a:pt x="498" y="174"/>
                  </a:moveTo>
                  <a:cubicBezTo>
                    <a:pt x="493" y="188"/>
                    <a:pt x="485" y="203"/>
                    <a:pt x="470" y="206"/>
                  </a:cubicBezTo>
                  <a:cubicBezTo>
                    <a:pt x="455" y="209"/>
                    <a:pt x="440" y="200"/>
                    <a:pt x="430" y="190"/>
                  </a:cubicBezTo>
                  <a:cubicBezTo>
                    <a:pt x="452" y="184"/>
                    <a:pt x="475" y="178"/>
                    <a:pt x="498" y="174"/>
                  </a:cubicBezTo>
                  <a:moveTo>
                    <a:pt x="403" y="199"/>
                  </a:moveTo>
                  <a:cubicBezTo>
                    <a:pt x="405" y="217"/>
                    <a:pt x="403" y="239"/>
                    <a:pt x="388" y="251"/>
                  </a:cubicBezTo>
                  <a:cubicBezTo>
                    <a:pt x="374" y="262"/>
                    <a:pt x="355" y="259"/>
                    <a:pt x="340" y="254"/>
                  </a:cubicBezTo>
                  <a:cubicBezTo>
                    <a:pt x="356" y="230"/>
                    <a:pt x="377" y="210"/>
                    <a:pt x="403" y="199"/>
                  </a:cubicBezTo>
                  <a:moveTo>
                    <a:pt x="281" y="1045"/>
                  </a:moveTo>
                  <a:cubicBezTo>
                    <a:pt x="266" y="1050"/>
                    <a:pt x="250" y="1040"/>
                    <a:pt x="245" y="1026"/>
                  </a:cubicBezTo>
                  <a:cubicBezTo>
                    <a:pt x="238" y="1010"/>
                    <a:pt x="246" y="990"/>
                    <a:pt x="263" y="984"/>
                  </a:cubicBezTo>
                  <a:cubicBezTo>
                    <a:pt x="281" y="976"/>
                    <a:pt x="304" y="993"/>
                    <a:pt x="303" y="1013"/>
                  </a:cubicBezTo>
                  <a:cubicBezTo>
                    <a:pt x="304" y="1027"/>
                    <a:pt x="294" y="1041"/>
                    <a:pt x="281" y="1045"/>
                  </a:cubicBezTo>
                  <a:moveTo>
                    <a:pt x="373" y="833"/>
                  </a:moveTo>
                  <a:cubicBezTo>
                    <a:pt x="371" y="910"/>
                    <a:pt x="364" y="988"/>
                    <a:pt x="357" y="1065"/>
                  </a:cubicBezTo>
                  <a:cubicBezTo>
                    <a:pt x="345" y="1068"/>
                    <a:pt x="333" y="1070"/>
                    <a:pt x="321" y="1073"/>
                  </a:cubicBezTo>
                  <a:cubicBezTo>
                    <a:pt x="332" y="1043"/>
                    <a:pt x="343" y="1014"/>
                    <a:pt x="353" y="984"/>
                  </a:cubicBezTo>
                  <a:cubicBezTo>
                    <a:pt x="327" y="969"/>
                    <a:pt x="301" y="953"/>
                    <a:pt x="274" y="938"/>
                  </a:cubicBezTo>
                  <a:cubicBezTo>
                    <a:pt x="271" y="936"/>
                    <a:pt x="266" y="934"/>
                    <a:pt x="265" y="929"/>
                  </a:cubicBezTo>
                  <a:cubicBezTo>
                    <a:pt x="218" y="818"/>
                    <a:pt x="171" y="708"/>
                    <a:pt x="124" y="597"/>
                  </a:cubicBezTo>
                  <a:cubicBezTo>
                    <a:pt x="138" y="591"/>
                    <a:pt x="153" y="586"/>
                    <a:pt x="168" y="582"/>
                  </a:cubicBezTo>
                  <a:cubicBezTo>
                    <a:pt x="174" y="580"/>
                    <a:pt x="181" y="584"/>
                    <a:pt x="186" y="587"/>
                  </a:cubicBezTo>
                  <a:cubicBezTo>
                    <a:pt x="195" y="593"/>
                    <a:pt x="203" y="601"/>
                    <a:pt x="211" y="609"/>
                  </a:cubicBezTo>
                  <a:cubicBezTo>
                    <a:pt x="237" y="636"/>
                    <a:pt x="260" y="667"/>
                    <a:pt x="285" y="696"/>
                  </a:cubicBezTo>
                  <a:cubicBezTo>
                    <a:pt x="299" y="713"/>
                    <a:pt x="323" y="718"/>
                    <a:pt x="345" y="718"/>
                  </a:cubicBezTo>
                  <a:cubicBezTo>
                    <a:pt x="329" y="705"/>
                    <a:pt x="315" y="691"/>
                    <a:pt x="305" y="673"/>
                  </a:cubicBezTo>
                  <a:cubicBezTo>
                    <a:pt x="286" y="636"/>
                    <a:pt x="285" y="592"/>
                    <a:pt x="294" y="552"/>
                  </a:cubicBezTo>
                  <a:cubicBezTo>
                    <a:pt x="296" y="609"/>
                    <a:pt x="315" y="664"/>
                    <a:pt x="347" y="711"/>
                  </a:cubicBezTo>
                  <a:cubicBezTo>
                    <a:pt x="355" y="724"/>
                    <a:pt x="367" y="736"/>
                    <a:pt x="370" y="752"/>
                  </a:cubicBezTo>
                  <a:cubicBezTo>
                    <a:pt x="375" y="778"/>
                    <a:pt x="373" y="806"/>
                    <a:pt x="373" y="833"/>
                  </a:cubicBezTo>
                  <a:moveTo>
                    <a:pt x="548" y="1060"/>
                  </a:moveTo>
                  <a:cubicBezTo>
                    <a:pt x="495" y="1056"/>
                    <a:pt x="441" y="1055"/>
                    <a:pt x="387" y="1061"/>
                  </a:cubicBezTo>
                  <a:cubicBezTo>
                    <a:pt x="402" y="985"/>
                    <a:pt x="417" y="909"/>
                    <a:pt x="434" y="833"/>
                  </a:cubicBezTo>
                  <a:cubicBezTo>
                    <a:pt x="439" y="813"/>
                    <a:pt x="443" y="792"/>
                    <a:pt x="451" y="772"/>
                  </a:cubicBezTo>
                  <a:cubicBezTo>
                    <a:pt x="482" y="777"/>
                    <a:pt x="513" y="777"/>
                    <a:pt x="544" y="772"/>
                  </a:cubicBezTo>
                  <a:cubicBezTo>
                    <a:pt x="569" y="769"/>
                    <a:pt x="593" y="763"/>
                    <a:pt x="618" y="765"/>
                  </a:cubicBezTo>
                  <a:cubicBezTo>
                    <a:pt x="638" y="767"/>
                    <a:pt x="656" y="779"/>
                    <a:pt x="667" y="796"/>
                  </a:cubicBezTo>
                  <a:cubicBezTo>
                    <a:pt x="686" y="823"/>
                    <a:pt x="695" y="855"/>
                    <a:pt x="704" y="886"/>
                  </a:cubicBezTo>
                  <a:cubicBezTo>
                    <a:pt x="708" y="897"/>
                    <a:pt x="700" y="906"/>
                    <a:pt x="695" y="914"/>
                  </a:cubicBezTo>
                  <a:cubicBezTo>
                    <a:pt x="676" y="940"/>
                    <a:pt x="653" y="962"/>
                    <a:pt x="631" y="985"/>
                  </a:cubicBezTo>
                  <a:cubicBezTo>
                    <a:pt x="604" y="1011"/>
                    <a:pt x="576" y="1036"/>
                    <a:pt x="548" y="1060"/>
                  </a:cubicBezTo>
                  <a:moveTo>
                    <a:pt x="735" y="1087"/>
                  </a:moveTo>
                  <a:cubicBezTo>
                    <a:pt x="717" y="1084"/>
                    <a:pt x="698" y="1080"/>
                    <a:pt x="680" y="1077"/>
                  </a:cubicBezTo>
                  <a:cubicBezTo>
                    <a:pt x="645" y="1071"/>
                    <a:pt x="610" y="1066"/>
                    <a:pt x="574" y="1062"/>
                  </a:cubicBezTo>
                  <a:cubicBezTo>
                    <a:pt x="573" y="1065"/>
                    <a:pt x="573" y="1065"/>
                    <a:pt x="573" y="1065"/>
                  </a:cubicBezTo>
                  <a:cubicBezTo>
                    <a:pt x="573" y="1064"/>
                    <a:pt x="573" y="1063"/>
                    <a:pt x="573" y="1061"/>
                  </a:cubicBezTo>
                  <a:cubicBezTo>
                    <a:pt x="585" y="1060"/>
                    <a:pt x="596" y="1055"/>
                    <a:pt x="606" y="1047"/>
                  </a:cubicBezTo>
                  <a:cubicBezTo>
                    <a:pt x="638" y="1022"/>
                    <a:pt x="668" y="994"/>
                    <a:pt x="698" y="966"/>
                  </a:cubicBezTo>
                  <a:cubicBezTo>
                    <a:pt x="724" y="939"/>
                    <a:pt x="751" y="913"/>
                    <a:pt x="774" y="883"/>
                  </a:cubicBezTo>
                  <a:cubicBezTo>
                    <a:pt x="760" y="866"/>
                    <a:pt x="750" y="846"/>
                    <a:pt x="743" y="826"/>
                  </a:cubicBezTo>
                  <a:cubicBezTo>
                    <a:pt x="741" y="811"/>
                    <a:pt x="747" y="796"/>
                    <a:pt x="753" y="783"/>
                  </a:cubicBezTo>
                  <a:cubicBezTo>
                    <a:pt x="723" y="769"/>
                    <a:pt x="702" y="742"/>
                    <a:pt x="690" y="712"/>
                  </a:cubicBezTo>
                  <a:cubicBezTo>
                    <a:pt x="679" y="683"/>
                    <a:pt x="672" y="652"/>
                    <a:pt x="672" y="621"/>
                  </a:cubicBezTo>
                  <a:cubicBezTo>
                    <a:pt x="687" y="686"/>
                    <a:pt x="721" y="746"/>
                    <a:pt x="771" y="791"/>
                  </a:cubicBezTo>
                  <a:cubicBezTo>
                    <a:pt x="796" y="819"/>
                    <a:pt x="820" y="849"/>
                    <a:pt x="839" y="882"/>
                  </a:cubicBezTo>
                  <a:cubicBezTo>
                    <a:pt x="846" y="895"/>
                    <a:pt x="856" y="910"/>
                    <a:pt x="849" y="925"/>
                  </a:cubicBezTo>
                  <a:cubicBezTo>
                    <a:pt x="835" y="957"/>
                    <a:pt x="814" y="985"/>
                    <a:pt x="793" y="1013"/>
                  </a:cubicBezTo>
                  <a:cubicBezTo>
                    <a:pt x="775" y="1038"/>
                    <a:pt x="755" y="1063"/>
                    <a:pt x="735" y="108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67" name="Rectangle 666">
            <a:extLst>
              <a:ext uri="{FF2B5EF4-FFF2-40B4-BE49-F238E27FC236}">
                <a16:creationId xmlns:a16="http://schemas.microsoft.com/office/drawing/2014/main" id="{EBA9D255-923C-4F10-998A-691BCA14AFE5}"/>
              </a:ext>
            </a:extLst>
          </p:cNvPr>
          <p:cNvSpPr/>
          <p:nvPr userDrawn="1"/>
        </p:nvSpPr>
        <p:spPr>
          <a:xfrm>
            <a:off x="-4763" y="6858000"/>
            <a:ext cx="12195176" cy="64928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318357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tx1"/>
        </a:solidFill>
        <a:effectLst/>
      </p:bgPr>
    </p:bg>
    <p:spTree>
      <p:nvGrpSpPr>
        <p:cNvPr id="1" name=""/>
        <p:cNvGrpSpPr/>
        <p:nvPr/>
      </p:nvGrpSpPr>
      <p:grpSpPr>
        <a:xfrm>
          <a:off x="0" y="0"/>
          <a:ext cx="0" cy="0"/>
          <a:chOff x="0" y="0"/>
          <a:chExt cx="0" cy="0"/>
        </a:xfrm>
      </p:grpSpPr>
      <p:grpSp>
        <p:nvGrpSpPr>
          <p:cNvPr id="49" name="Group 19">
            <a:extLst>
              <a:ext uri="{FF2B5EF4-FFF2-40B4-BE49-F238E27FC236}">
                <a16:creationId xmlns:a16="http://schemas.microsoft.com/office/drawing/2014/main" id="{0AD74260-8678-4B97-99C1-9DCD09A4DE6F}"/>
              </a:ext>
            </a:extLst>
          </p:cNvPr>
          <p:cNvGrpSpPr>
            <a:grpSpLocks noChangeAspect="1"/>
          </p:cNvGrpSpPr>
          <p:nvPr userDrawn="1"/>
        </p:nvGrpSpPr>
        <p:grpSpPr bwMode="auto">
          <a:xfrm>
            <a:off x="5121275" y="0"/>
            <a:ext cx="7089775" cy="6858000"/>
            <a:chOff x="3226" y="0"/>
            <a:chExt cx="4466" cy="4320"/>
          </a:xfrm>
        </p:grpSpPr>
        <p:sp>
          <p:nvSpPr>
            <p:cNvPr id="54" name="AutoShape 18">
              <a:extLst>
                <a:ext uri="{FF2B5EF4-FFF2-40B4-BE49-F238E27FC236}">
                  <a16:creationId xmlns:a16="http://schemas.microsoft.com/office/drawing/2014/main" id="{EAE75C46-0FD9-41F6-9955-A0ACAAB6391D}"/>
                </a:ext>
              </a:extLst>
            </p:cNvPr>
            <p:cNvSpPr>
              <a:spLocks noChangeAspect="1" noChangeArrowheads="1" noTextEdit="1"/>
            </p:cNvSpPr>
            <p:nvPr userDrawn="1"/>
          </p:nvSpPr>
          <p:spPr bwMode="auto">
            <a:xfrm>
              <a:off x="3226" y="0"/>
              <a:ext cx="446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20">
              <a:extLst>
                <a:ext uri="{FF2B5EF4-FFF2-40B4-BE49-F238E27FC236}">
                  <a16:creationId xmlns:a16="http://schemas.microsoft.com/office/drawing/2014/main" id="{E1ABD657-6799-460C-952A-F234800C9774}"/>
                </a:ext>
              </a:extLst>
            </p:cNvPr>
            <p:cNvSpPr>
              <a:spLocks/>
            </p:cNvSpPr>
            <p:nvPr userDrawn="1"/>
          </p:nvSpPr>
          <p:spPr bwMode="auto">
            <a:xfrm>
              <a:off x="3225" y="1699"/>
              <a:ext cx="616" cy="1059"/>
            </a:xfrm>
            <a:custGeom>
              <a:avLst/>
              <a:gdLst>
                <a:gd name="T0" fmla="*/ 616 w 616"/>
                <a:gd name="T1" fmla="*/ 1059 h 1059"/>
                <a:gd name="T2" fmla="*/ 0 w 616"/>
                <a:gd name="T3" fmla="*/ 530 h 1059"/>
                <a:gd name="T4" fmla="*/ 616 w 616"/>
                <a:gd name="T5" fmla="*/ 0 h 1059"/>
                <a:gd name="T6" fmla="*/ 616 w 616"/>
                <a:gd name="T7" fmla="*/ 1059 h 1059"/>
              </a:gdLst>
              <a:ahLst/>
              <a:cxnLst>
                <a:cxn ang="0">
                  <a:pos x="T0" y="T1"/>
                </a:cxn>
                <a:cxn ang="0">
                  <a:pos x="T2" y="T3"/>
                </a:cxn>
                <a:cxn ang="0">
                  <a:pos x="T4" y="T5"/>
                </a:cxn>
                <a:cxn ang="0">
                  <a:pos x="T6" y="T7"/>
                </a:cxn>
              </a:cxnLst>
              <a:rect l="0" t="0" r="r" b="b"/>
              <a:pathLst>
                <a:path w="616" h="1059">
                  <a:moveTo>
                    <a:pt x="616" y="1059"/>
                  </a:moveTo>
                  <a:lnTo>
                    <a:pt x="0" y="530"/>
                  </a:lnTo>
                  <a:lnTo>
                    <a:pt x="616" y="0"/>
                  </a:lnTo>
                  <a:lnTo>
                    <a:pt x="616" y="1059"/>
                  </a:lnTo>
                  <a:close/>
                </a:path>
              </a:pathLst>
            </a:custGeom>
            <a:solidFill>
              <a:srgbClr val="BA9D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21">
              <a:extLst>
                <a:ext uri="{FF2B5EF4-FFF2-40B4-BE49-F238E27FC236}">
                  <a16:creationId xmlns:a16="http://schemas.microsoft.com/office/drawing/2014/main" id="{D56A1D83-0A9C-4265-B200-83FAC248EE01}"/>
                </a:ext>
              </a:extLst>
            </p:cNvPr>
            <p:cNvSpPr>
              <a:spLocks noEditPoints="1"/>
            </p:cNvSpPr>
            <p:nvPr userDrawn="1"/>
          </p:nvSpPr>
          <p:spPr bwMode="auto">
            <a:xfrm>
              <a:off x="3841" y="0"/>
              <a:ext cx="3851" cy="4320"/>
            </a:xfrm>
            <a:custGeom>
              <a:avLst/>
              <a:gdLst>
                <a:gd name="T0" fmla="*/ 0 w 3851"/>
                <a:gd name="T1" fmla="*/ 0 h 4320"/>
                <a:gd name="T2" fmla="*/ 3851 w 3851"/>
                <a:gd name="T3" fmla="*/ 0 h 4320"/>
                <a:gd name="T4" fmla="*/ 3851 w 3851"/>
                <a:gd name="T5" fmla="*/ 4320 h 4320"/>
                <a:gd name="T6" fmla="*/ 0 w 3851"/>
                <a:gd name="T7" fmla="*/ 4320 h 4320"/>
                <a:gd name="T8" fmla="*/ 0 w 3851"/>
                <a:gd name="T9" fmla="*/ 0 h 4320"/>
                <a:gd name="T10" fmla="*/ 3269 w 3851"/>
                <a:gd name="T11" fmla="*/ 2226 h 4320"/>
                <a:gd name="T12" fmla="*/ 3851 w 3851"/>
                <a:gd name="T13" fmla="*/ 2726 h 4320"/>
                <a:gd name="T14" fmla="*/ 3851 w 3851"/>
                <a:gd name="T15" fmla="*/ 1726 h 4320"/>
                <a:gd name="T16" fmla="*/ 3269 w 3851"/>
                <a:gd name="T17" fmla="*/ 2226 h 4320"/>
                <a:gd name="T18" fmla="*/ 0 w 3851"/>
                <a:gd name="T19" fmla="*/ 2757 h 4320"/>
                <a:gd name="T20" fmla="*/ 616 w 3851"/>
                <a:gd name="T21" fmla="*/ 2228 h 4320"/>
                <a:gd name="T22" fmla="*/ 0 w 3851"/>
                <a:gd name="T23" fmla="*/ 1699 h 4320"/>
                <a:gd name="T24" fmla="*/ 0 w 3851"/>
                <a:gd name="T25" fmla="*/ 2757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51" h="4320">
                  <a:moveTo>
                    <a:pt x="0" y="0"/>
                  </a:moveTo>
                  <a:lnTo>
                    <a:pt x="3851" y="0"/>
                  </a:lnTo>
                  <a:lnTo>
                    <a:pt x="3851" y="4320"/>
                  </a:lnTo>
                  <a:lnTo>
                    <a:pt x="0" y="4320"/>
                  </a:lnTo>
                  <a:lnTo>
                    <a:pt x="0" y="0"/>
                  </a:lnTo>
                  <a:close/>
                  <a:moveTo>
                    <a:pt x="3269" y="2226"/>
                  </a:moveTo>
                  <a:lnTo>
                    <a:pt x="3851" y="2726"/>
                  </a:lnTo>
                  <a:lnTo>
                    <a:pt x="3851" y="1726"/>
                  </a:lnTo>
                  <a:lnTo>
                    <a:pt x="3269" y="2226"/>
                  </a:lnTo>
                  <a:close/>
                  <a:moveTo>
                    <a:pt x="0" y="2757"/>
                  </a:moveTo>
                  <a:lnTo>
                    <a:pt x="616" y="2228"/>
                  </a:lnTo>
                  <a:lnTo>
                    <a:pt x="0" y="1699"/>
                  </a:lnTo>
                  <a:lnTo>
                    <a:pt x="0" y="275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67" name="Rectangle 666">
            <a:extLst>
              <a:ext uri="{FF2B5EF4-FFF2-40B4-BE49-F238E27FC236}">
                <a16:creationId xmlns:a16="http://schemas.microsoft.com/office/drawing/2014/main" id="{EBA9D255-923C-4F10-998A-691BCA14AFE5}"/>
              </a:ext>
            </a:extLst>
          </p:cNvPr>
          <p:cNvSpPr/>
          <p:nvPr userDrawn="1"/>
        </p:nvSpPr>
        <p:spPr>
          <a:xfrm>
            <a:off x="-4764" y="6858000"/>
            <a:ext cx="12300525" cy="64928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4C68458-71D0-4BA8-B619-42D1EE2DBB5F}"/>
              </a:ext>
            </a:extLst>
          </p:cNvPr>
          <p:cNvSpPr>
            <a:spLocks noGrp="1"/>
          </p:cNvSpPr>
          <p:nvPr>
            <p:ph type="ctrTitle"/>
          </p:nvPr>
        </p:nvSpPr>
        <p:spPr>
          <a:xfrm>
            <a:off x="7198468" y="1914178"/>
            <a:ext cx="4010870" cy="2453034"/>
          </a:xfrm>
        </p:spPr>
        <p:txBody>
          <a:bodyPr anchor="b">
            <a:normAutofit/>
          </a:bodyPr>
          <a:lstStyle>
            <a:lvl1pPr algn="l">
              <a:defRPr sz="4400">
                <a:solidFill>
                  <a:schemeClr val="accent3"/>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88B1802C-E43F-4BA5-A59C-A109DCA9C844}"/>
              </a:ext>
            </a:extLst>
          </p:cNvPr>
          <p:cNvSpPr>
            <a:spLocks noGrp="1"/>
          </p:cNvSpPr>
          <p:nvPr>
            <p:ph type="subTitle" idx="1"/>
          </p:nvPr>
        </p:nvSpPr>
        <p:spPr>
          <a:xfrm>
            <a:off x="7198468" y="4371974"/>
            <a:ext cx="4010870" cy="166970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52" name="Picture 51">
            <a:extLst>
              <a:ext uri="{FF2B5EF4-FFF2-40B4-BE49-F238E27FC236}">
                <a16:creationId xmlns:a16="http://schemas.microsoft.com/office/drawing/2014/main" id="{43A5C1C0-981A-4D52-9E48-006077FE59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08702" y="175147"/>
            <a:ext cx="1521933" cy="450000"/>
          </a:xfrm>
          <a:prstGeom prst="rect">
            <a:avLst/>
          </a:prstGeom>
        </p:spPr>
      </p:pic>
      <p:sp>
        <p:nvSpPr>
          <p:cNvPr id="60" name="Footer Placeholder 4">
            <a:extLst>
              <a:ext uri="{FF2B5EF4-FFF2-40B4-BE49-F238E27FC236}">
                <a16:creationId xmlns:a16="http://schemas.microsoft.com/office/drawing/2014/main" id="{C2BDD30E-5F8B-4E49-8205-EA89CC32995D}"/>
              </a:ext>
            </a:extLst>
          </p:cNvPr>
          <p:cNvSpPr>
            <a:spLocks noGrp="1"/>
          </p:cNvSpPr>
          <p:nvPr>
            <p:ph type="ftr" sz="quarter" idx="3"/>
          </p:nvPr>
        </p:nvSpPr>
        <p:spPr>
          <a:xfrm>
            <a:off x="192088" y="6597651"/>
            <a:ext cx="11161712" cy="260350"/>
          </a:xfrm>
          <a:prstGeom prst="rect">
            <a:avLst/>
          </a:prstGeom>
        </p:spPr>
        <p:txBody>
          <a:bodyPr vert="horz" lIns="91440" tIns="45720" rIns="91440" bIns="45720" rtlCol="0" anchor="ctr"/>
          <a:lstStyle>
            <a:lvl1pPr algn="l">
              <a:defRPr sz="900">
                <a:solidFill>
                  <a:schemeClr val="bg1"/>
                </a:solidFill>
                <a:latin typeface="Proxima Nova Lt" panose="02000506030000020004" pitchFamily="50" charset="0"/>
              </a:defRPr>
            </a:lvl1pPr>
          </a:lstStyle>
          <a:p>
            <a:r>
              <a:rPr lang="en-GB"/>
              <a:t>#universityofsurrey</a:t>
            </a:r>
          </a:p>
        </p:txBody>
      </p:sp>
      <p:sp>
        <p:nvSpPr>
          <p:cNvPr id="61" name="Slide Number Placeholder 5">
            <a:extLst>
              <a:ext uri="{FF2B5EF4-FFF2-40B4-BE49-F238E27FC236}">
                <a16:creationId xmlns:a16="http://schemas.microsoft.com/office/drawing/2014/main" id="{D2C5AAEC-CAD7-4FF1-A480-282AEE4762B1}"/>
              </a:ext>
            </a:extLst>
          </p:cNvPr>
          <p:cNvSpPr>
            <a:spLocks noGrp="1"/>
          </p:cNvSpPr>
          <p:nvPr>
            <p:ph type="sldNum" sz="quarter" idx="4"/>
          </p:nvPr>
        </p:nvSpPr>
        <p:spPr>
          <a:xfrm>
            <a:off x="11353800" y="6597651"/>
            <a:ext cx="646112" cy="260350"/>
          </a:xfrm>
          <a:prstGeom prst="rect">
            <a:avLst/>
          </a:prstGeom>
        </p:spPr>
        <p:txBody>
          <a:bodyPr vert="horz" lIns="91440" tIns="45720" rIns="91440" bIns="45720" rtlCol="0" anchor="ctr"/>
          <a:lstStyle>
            <a:lvl1pPr algn="r">
              <a:defRPr sz="900">
                <a:solidFill>
                  <a:schemeClr val="bg1"/>
                </a:solidFill>
                <a:latin typeface="Proxima Nova Lt" panose="02000506030000020004" pitchFamily="50" charset="0"/>
              </a:defRPr>
            </a:lvl1pPr>
          </a:lstStyle>
          <a:p>
            <a:fld id="{8B7390FE-2CFA-49B8-AE66-DBE4BCCAD6D5}" type="slidenum">
              <a:rPr lang="en-GB" smtClean="0"/>
              <a:pPr/>
              <a:t>‹#›</a:t>
            </a:fld>
            <a:endParaRPr lang="en-GB"/>
          </a:p>
        </p:txBody>
      </p:sp>
    </p:spTree>
    <p:extLst>
      <p:ext uri="{BB962C8B-B14F-4D97-AF65-F5344CB8AC3E}">
        <p14:creationId xmlns:p14="http://schemas.microsoft.com/office/powerpoint/2010/main" val="254565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p:ext uri="{DCECCB84-F9BA-43D5-87BE-67443E8EF086}">
      <p15:sldGuideLst xmlns:p15="http://schemas.microsoft.com/office/powerpoint/2012/main">
        <p15:guide id="1"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a:xfrm>
            <a:off x="192088" y="152400"/>
            <a:ext cx="11807825" cy="134210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73B1B7-2DFC-40FF-9C20-DFAD40E4CAD7}"/>
              </a:ext>
            </a:extLst>
          </p:cNvPr>
          <p:cNvSpPr>
            <a:spLocks noGrp="1"/>
          </p:cNvSpPr>
          <p:nvPr>
            <p:ph idx="1"/>
          </p:nvPr>
        </p:nvSpPr>
        <p:spPr>
          <a:xfrm>
            <a:off x="192088" y="1628776"/>
            <a:ext cx="11807824" cy="21148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p>
            <a:r>
              <a:rPr lang="en-GB"/>
              <a:t>#universityofsurrey</a:t>
            </a:r>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p>
            <a:fld id="{8B7390FE-2CFA-49B8-AE66-DBE4BCCAD6D5}" type="slidenum">
              <a:rPr lang="en-GB" smtClean="0"/>
              <a:t>‹#›</a:t>
            </a:fld>
            <a:endParaRPr lang="en-GB"/>
          </a:p>
        </p:txBody>
      </p:sp>
      <p:sp>
        <p:nvSpPr>
          <p:cNvPr id="29" name="Content Placeholder 2">
            <a:extLst>
              <a:ext uri="{FF2B5EF4-FFF2-40B4-BE49-F238E27FC236}">
                <a16:creationId xmlns:a16="http://schemas.microsoft.com/office/drawing/2014/main" id="{7460D74C-A6DA-4E0B-BA43-370227A10066}"/>
              </a:ext>
            </a:extLst>
          </p:cNvPr>
          <p:cNvSpPr>
            <a:spLocks noGrp="1"/>
          </p:cNvSpPr>
          <p:nvPr>
            <p:ph idx="13"/>
          </p:nvPr>
        </p:nvSpPr>
        <p:spPr>
          <a:xfrm>
            <a:off x="192088" y="3743662"/>
            <a:ext cx="11807824" cy="28539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398221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a:xfrm>
            <a:off x="192088" y="152400"/>
            <a:ext cx="11807825" cy="1342103"/>
          </a:xfrm>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p>
            <a:r>
              <a:rPr lang="en-GB"/>
              <a:t>#universityofsurrey</a:t>
            </a:r>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p>
            <a:fld id="{8B7390FE-2CFA-49B8-AE66-DBE4BCCAD6D5}" type="slidenum">
              <a:rPr lang="en-GB" smtClean="0"/>
              <a:t>‹#›</a:t>
            </a:fld>
            <a:endParaRPr lang="en-GB"/>
          </a:p>
        </p:txBody>
      </p:sp>
    </p:spTree>
    <p:extLst>
      <p:ext uri="{BB962C8B-B14F-4D97-AF65-F5344CB8AC3E}">
        <p14:creationId xmlns:p14="http://schemas.microsoft.com/office/powerpoint/2010/main" val="9664364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73B1B7-2DFC-40FF-9C20-DFAD40E4CAD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p>
            <a:r>
              <a:rPr lang="en-GB"/>
              <a:t>#universityofsurrey</a:t>
            </a:r>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p>
            <a:fld id="{8B7390FE-2CFA-49B8-AE66-DBE4BCCAD6D5}" type="slidenum">
              <a:rPr lang="en-GB" smtClean="0"/>
              <a:t>‹#›</a:t>
            </a:fld>
            <a:endParaRPr lang="en-GB"/>
          </a:p>
        </p:txBody>
      </p:sp>
    </p:spTree>
    <p:extLst>
      <p:ext uri="{BB962C8B-B14F-4D97-AF65-F5344CB8AC3E}">
        <p14:creationId xmlns:p14="http://schemas.microsoft.com/office/powerpoint/2010/main" val="30161933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73B1B7-2DFC-40FF-9C20-DFAD40E4CAD7}"/>
              </a:ext>
            </a:extLst>
          </p:cNvPr>
          <p:cNvSpPr>
            <a:spLocks noGrp="1"/>
          </p:cNvSpPr>
          <p:nvPr>
            <p:ph idx="1"/>
          </p:nvPr>
        </p:nvSpPr>
        <p:spPr>
          <a:xfrm>
            <a:off x="5614219" y="1646903"/>
            <a:ext cx="6385693" cy="3190568"/>
          </a:xfrm>
        </p:spPr>
        <p:txBody>
          <a:bodyPr anchor="b" anchorCtr="0">
            <a:normAutofit/>
          </a:bodyPr>
          <a:lstStyle>
            <a:lvl1pPr marL="0" indent="0">
              <a:buNone/>
              <a:defRPr sz="2800">
                <a:solidFill>
                  <a:schemeClr val="tx2"/>
                </a:solidFill>
                <a:latin typeface="+mj-lt"/>
              </a:defRPr>
            </a:lvl1pPr>
          </a:lstStyle>
          <a:p>
            <a:pPr lvl="0"/>
            <a:r>
              <a:rPr lang="en-US"/>
              <a:t>Edit Master text styles</a:t>
            </a:r>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p>
            <a:r>
              <a:rPr lang="en-GB"/>
              <a:t>#universityofsurrey</a:t>
            </a:r>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p>
            <a:fld id="{8B7390FE-2CFA-49B8-AE66-DBE4BCCAD6D5}" type="slidenum">
              <a:rPr lang="en-GB" smtClean="0"/>
              <a:t>‹#›</a:t>
            </a:fld>
            <a:endParaRPr lang="en-GB"/>
          </a:p>
        </p:txBody>
      </p:sp>
      <p:sp>
        <p:nvSpPr>
          <p:cNvPr id="7" name="Picture Placeholder 6">
            <a:extLst>
              <a:ext uri="{FF2B5EF4-FFF2-40B4-BE49-F238E27FC236}">
                <a16:creationId xmlns:a16="http://schemas.microsoft.com/office/drawing/2014/main" id="{7FB43673-2F68-4C6F-BC97-84C4A505C053}"/>
              </a:ext>
            </a:extLst>
          </p:cNvPr>
          <p:cNvSpPr>
            <a:spLocks noGrp="1"/>
          </p:cNvSpPr>
          <p:nvPr>
            <p:ph type="pic" sz="quarter" idx="13"/>
          </p:nvPr>
        </p:nvSpPr>
        <p:spPr>
          <a:xfrm>
            <a:off x="426266" y="1646902"/>
            <a:ext cx="4953776" cy="4950748"/>
          </a:xfrm>
          <a:prstGeom prst="diamond">
            <a:avLst/>
          </a:prstGeom>
          <a:solidFill>
            <a:schemeClr val="bg2"/>
          </a:solidFill>
        </p:spPr>
        <p:txBody>
          <a:bodyPr/>
          <a:lstStyle/>
          <a:p>
            <a:endParaRPr lang="en-GB"/>
          </a:p>
        </p:txBody>
      </p:sp>
      <p:grpSp>
        <p:nvGrpSpPr>
          <p:cNvPr id="8" name="Group 7">
            <a:extLst>
              <a:ext uri="{FF2B5EF4-FFF2-40B4-BE49-F238E27FC236}">
                <a16:creationId xmlns:a16="http://schemas.microsoft.com/office/drawing/2014/main" id="{79E04829-A3AC-4101-A31F-7FF164B962B4}"/>
              </a:ext>
            </a:extLst>
          </p:cNvPr>
          <p:cNvGrpSpPr/>
          <p:nvPr userDrawn="1"/>
        </p:nvGrpSpPr>
        <p:grpSpPr>
          <a:xfrm>
            <a:off x="192088" y="5722375"/>
            <a:ext cx="1228529" cy="486347"/>
            <a:chOff x="3350385" y="4690056"/>
            <a:chExt cx="674261" cy="266924"/>
          </a:xfrm>
        </p:grpSpPr>
        <p:sp>
          <p:nvSpPr>
            <p:cNvPr id="9" name="Freeform 23">
              <a:extLst>
                <a:ext uri="{FF2B5EF4-FFF2-40B4-BE49-F238E27FC236}">
                  <a16:creationId xmlns:a16="http://schemas.microsoft.com/office/drawing/2014/main" id="{A1C1C059-6DA6-473D-920C-D4333E795248}"/>
                </a:ext>
              </a:extLst>
            </p:cNvPr>
            <p:cNvSpPr>
              <a:spLocks/>
            </p:cNvSpPr>
            <p:nvPr/>
          </p:nvSpPr>
          <p:spPr bwMode="auto">
            <a:xfrm>
              <a:off x="3864769" y="4690056"/>
              <a:ext cx="159877" cy="266924"/>
            </a:xfrm>
            <a:custGeom>
              <a:avLst/>
              <a:gdLst>
                <a:gd name="T0" fmla="*/ 0 w 115"/>
                <a:gd name="T1" fmla="*/ 192 h 192"/>
                <a:gd name="T2" fmla="*/ 115 w 115"/>
                <a:gd name="T3" fmla="*/ 96 h 192"/>
                <a:gd name="T4" fmla="*/ 0 w 115"/>
                <a:gd name="T5" fmla="*/ 0 h 192"/>
                <a:gd name="T6" fmla="*/ 0 w 115"/>
                <a:gd name="T7" fmla="*/ 192 h 192"/>
              </a:gdLst>
              <a:ahLst/>
              <a:cxnLst>
                <a:cxn ang="0">
                  <a:pos x="T0" y="T1"/>
                </a:cxn>
                <a:cxn ang="0">
                  <a:pos x="T2" y="T3"/>
                </a:cxn>
                <a:cxn ang="0">
                  <a:pos x="T4" y="T5"/>
                </a:cxn>
                <a:cxn ang="0">
                  <a:pos x="T6" y="T7"/>
                </a:cxn>
              </a:cxnLst>
              <a:rect l="0" t="0" r="r" b="b"/>
              <a:pathLst>
                <a:path w="115" h="192">
                  <a:moveTo>
                    <a:pt x="0" y="192"/>
                  </a:moveTo>
                  <a:lnTo>
                    <a:pt x="115" y="96"/>
                  </a:lnTo>
                  <a:lnTo>
                    <a:pt x="0" y="0"/>
                  </a:lnTo>
                  <a:lnTo>
                    <a:pt x="0" y="192"/>
                  </a:lnTo>
                  <a:close/>
                </a:path>
              </a:pathLst>
            </a:custGeom>
            <a:solidFill>
              <a:srgbClr val="0070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4">
              <a:extLst>
                <a:ext uri="{FF2B5EF4-FFF2-40B4-BE49-F238E27FC236}">
                  <a16:creationId xmlns:a16="http://schemas.microsoft.com/office/drawing/2014/main" id="{A1BD8EA8-38C3-4154-A5F8-E965EF895B5C}"/>
                </a:ext>
              </a:extLst>
            </p:cNvPr>
            <p:cNvSpPr>
              <a:spLocks/>
            </p:cNvSpPr>
            <p:nvPr/>
          </p:nvSpPr>
          <p:spPr bwMode="auto">
            <a:xfrm>
              <a:off x="3607576" y="4690056"/>
              <a:ext cx="159877" cy="266924"/>
            </a:xfrm>
            <a:custGeom>
              <a:avLst/>
              <a:gdLst>
                <a:gd name="T0" fmla="*/ 0 w 115"/>
                <a:gd name="T1" fmla="*/ 192 h 192"/>
                <a:gd name="T2" fmla="*/ 115 w 115"/>
                <a:gd name="T3" fmla="*/ 96 h 192"/>
                <a:gd name="T4" fmla="*/ 0 w 115"/>
                <a:gd name="T5" fmla="*/ 0 h 192"/>
                <a:gd name="T6" fmla="*/ 0 w 115"/>
                <a:gd name="T7" fmla="*/ 192 h 192"/>
              </a:gdLst>
              <a:ahLst/>
              <a:cxnLst>
                <a:cxn ang="0">
                  <a:pos x="T0" y="T1"/>
                </a:cxn>
                <a:cxn ang="0">
                  <a:pos x="T2" y="T3"/>
                </a:cxn>
                <a:cxn ang="0">
                  <a:pos x="T4" y="T5"/>
                </a:cxn>
                <a:cxn ang="0">
                  <a:pos x="T6" y="T7"/>
                </a:cxn>
              </a:cxnLst>
              <a:rect l="0" t="0" r="r" b="b"/>
              <a:pathLst>
                <a:path w="115" h="192">
                  <a:moveTo>
                    <a:pt x="0" y="192"/>
                  </a:moveTo>
                  <a:lnTo>
                    <a:pt x="115" y="96"/>
                  </a:lnTo>
                  <a:lnTo>
                    <a:pt x="0" y="0"/>
                  </a:lnTo>
                  <a:lnTo>
                    <a:pt x="0" y="192"/>
                  </a:lnTo>
                  <a:close/>
                </a:path>
              </a:pathLst>
            </a:custGeom>
            <a:solidFill>
              <a:srgbClr val="8FD2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5">
              <a:extLst>
                <a:ext uri="{FF2B5EF4-FFF2-40B4-BE49-F238E27FC236}">
                  <a16:creationId xmlns:a16="http://schemas.microsoft.com/office/drawing/2014/main" id="{9F6A77FC-96F2-4D4B-83C2-0CBD60BF3BD5}"/>
                </a:ext>
              </a:extLst>
            </p:cNvPr>
            <p:cNvSpPr>
              <a:spLocks/>
            </p:cNvSpPr>
            <p:nvPr/>
          </p:nvSpPr>
          <p:spPr bwMode="auto">
            <a:xfrm>
              <a:off x="3350385" y="4690056"/>
              <a:ext cx="159877" cy="266924"/>
            </a:xfrm>
            <a:custGeom>
              <a:avLst/>
              <a:gdLst>
                <a:gd name="T0" fmla="*/ 0 w 115"/>
                <a:gd name="T1" fmla="*/ 192 h 192"/>
                <a:gd name="T2" fmla="*/ 115 w 115"/>
                <a:gd name="T3" fmla="*/ 96 h 192"/>
                <a:gd name="T4" fmla="*/ 0 w 115"/>
                <a:gd name="T5" fmla="*/ 0 h 192"/>
                <a:gd name="T6" fmla="*/ 0 w 115"/>
                <a:gd name="T7" fmla="*/ 192 h 192"/>
              </a:gdLst>
              <a:ahLst/>
              <a:cxnLst>
                <a:cxn ang="0">
                  <a:pos x="T0" y="T1"/>
                </a:cxn>
                <a:cxn ang="0">
                  <a:pos x="T2" y="T3"/>
                </a:cxn>
                <a:cxn ang="0">
                  <a:pos x="T4" y="T5"/>
                </a:cxn>
                <a:cxn ang="0">
                  <a:pos x="T6" y="T7"/>
                </a:cxn>
              </a:cxnLst>
              <a:rect l="0" t="0" r="r" b="b"/>
              <a:pathLst>
                <a:path w="115" h="192">
                  <a:moveTo>
                    <a:pt x="0" y="192"/>
                  </a:moveTo>
                  <a:lnTo>
                    <a:pt x="115" y="96"/>
                  </a:lnTo>
                  <a:lnTo>
                    <a:pt x="0" y="0"/>
                  </a:lnTo>
                  <a:lnTo>
                    <a:pt x="0" y="192"/>
                  </a:lnTo>
                  <a:close/>
                </a:path>
              </a:pathLst>
            </a:custGeom>
            <a:solidFill>
              <a:srgbClr val="1D4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2" name="Group 11">
            <a:extLst>
              <a:ext uri="{FF2B5EF4-FFF2-40B4-BE49-F238E27FC236}">
                <a16:creationId xmlns:a16="http://schemas.microsoft.com/office/drawing/2014/main" id="{4001248D-4EC2-4A38-A185-A6C90EB770F2}"/>
              </a:ext>
            </a:extLst>
          </p:cNvPr>
          <p:cNvGrpSpPr/>
          <p:nvPr userDrawn="1"/>
        </p:nvGrpSpPr>
        <p:grpSpPr>
          <a:xfrm flipH="1">
            <a:off x="4151513" y="2039541"/>
            <a:ext cx="1228529" cy="486347"/>
            <a:chOff x="3350385" y="4690056"/>
            <a:chExt cx="674261" cy="266924"/>
          </a:xfrm>
        </p:grpSpPr>
        <p:sp>
          <p:nvSpPr>
            <p:cNvPr id="13" name="Freeform 23">
              <a:extLst>
                <a:ext uri="{FF2B5EF4-FFF2-40B4-BE49-F238E27FC236}">
                  <a16:creationId xmlns:a16="http://schemas.microsoft.com/office/drawing/2014/main" id="{4C4AB55B-2BF2-46B8-ACA6-5AA26637118D}"/>
                </a:ext>
              </a:extLst>
            </p:cNvPr>
            <p:cNvSpPr>
              <a:spLocks/>
            </p:cNvSpPr>
            <p:nvPr/>
          </p:nvSpPr>
          <p:spPr bwMode="auto">
            <a:xfrm>
              <a:off x="3864769" y="4690056"/>
              <a:ext cx="159877" cy="266924"/>
            </a:xfrm>
            <a:custGeom>
              <a:avLst/>
              <a:gdLst>
                <a:gd name="T0" fmla="*/ 0 w 115"/>
                <a:gd name="T1" fmla="*/ 192 h 192"/>
                <a:gd name="T2" fmla="*/ 115 w 115"/>
                <a:gd name="T3" fmla="*/ 96 h 192"/>
                <a:gd name="T4" fmla="*/ 0 w 115"/>
                <a:gd name="T5" fmla="*/ 0 h 192"/>
                <a:gd name="T6" fmla="*/ 0 w 115"/>
                <a:gd name="T7" fmla="*/ 192 h 192"/>
              </a:gdLst>
              <a:ahLst/>
              <a:cxnLst>
                <a:cxn ang="0">
                  <a:pos x="T0" y="T1"/>
                </a:cxn>
                <a:cxn ang="0">
                  <a:pos x="T2" y="T3"/>
                </a:cxn>
                <a:cxn ang="0">
                  <a:pos x="T4" y="T5"/>
                </a:cxn>
                <a:cxn ang="0">
                  <a:pos x="T6" y="T7"/>
                </a:cxn>
              </a:cxnLst>
              <a:rect l="0" t="0" r="r" b="b"/>
              <a:pathLst>
                <a:path w="115" h="192">
                  <a:moveTo>
                    <a:pt x="0" y="192"/>
                  </a:moveTo>
                  <a:lnTo>
                    <a:pt x="115" y="96"/>
                  </a:lnTo>
                  <a:lnTo>
                    <a:pt x="0" y="0"/>
                  </a:lnTo>
                  <a:lnTo>
                    <a:pt x="0" y="192"/>
                  </a:lnTo>
                  <a:close/>
                </a:path>
              </a:pathLst>
            </a:custGeom>
            <a:solidFill>
              <a:srgbClr val="0070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24">
              <a:extLst>
                <a:ext uri="{FF2B5EF4-FFF2-40B4-BE49-F238E27FC236}">
                  <a16:creationId xmlns:a16="http://schemas.microsoft.com/office/drawing/2014/main" id="{49AFA640-4551-4C2C-965C-C5C8AF37DA2F}"/>
                </a:ext>
              </a:extLst>
            </p:cNvPr>
            <p:cNvSpPr>
              <a:spLocks/>
            </p:cNvSpPr>
            <p:nvPr/>
          </p:nvSpPr>
          <p:spPr bwMode="auto">
            <a:xfrm>
              <a:off x="3607576" y="4690056"/>
              <a:ext cx="159877" cy="266924"/>
            </a:xfrm>
            <a:custGeom>
              <a:avLst/>
              <a:gdLst>
                <a:gd name="T0" fmla="*/ 0 w 115"/>
                <a:gd name="T1" fmla="*/ 192 h 192"/>
                <a:gd name="T2" fmla="*/ 115 w 115"/>
                <a:gd name="T3" fmla="*/ 96 h 192"/>
                <a:gd name="T4" fmla="*/ 0 w 115"/>
                <a:gd name="T5" fmla="*/ 0 h 192"/>
                <a:gd name="T6" fmla="*/ 0 w 115"/>
                <a:gd name="T7" fmla="*/ 192 h 192"/>
              </a:gdLst>
              <a:ahLst/>
              <a:cxnLst>
                <a:cxn ang="0">
                  <a:pos x="T0" y="T1"/>
                </a:cxn>
                <a:cxn ang="0">
                  <a:pos x="T2" y="T3"/>
                </a:cxn>
                <a:cxn ang="0">
                  <a:pos x="T4" y="T5"/>
                </a:cxn>
                <a:cxn ang="0">
                  <a:pos x="T6" y="T7"/>
                </a:cxn>
              </a:cxnLst>
              <a:rect l="0" t="0" r="r" b="b"/>
              <a:pathLst>
                <a:path w="115" h="192">
                  <a:moveTo>
                    <a:pt x="0" y="192"/>
                  </a:moveTo>
                  <a:lnTo>
                    <a:pt x="115" y="96"/>
                  </a:lnTo>
                  <a:lnTo>
                    <a:pt x="0" y="0"/>
                  </a:lnTo>
                  <a:lnTo>
                    <a:pt x="0" y="192"/>
                  </a:lnTo>
                  <a:close/>
                </a:path>
              </a:pathLst>
            </a:custGeom>
            <a:solidFill>
              <a:srgbClr val="8FD2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25">
              <a:extLst>
                <a:ext uri="{FF2B5EF4-FFF2-40B4-BE49-F238E27FC236}">
                  <a16:creationId xmlns:a16="http://schemas.microsoft.com/office/drawing/2014/main" id="{651629F1-E25D-49AE-9866-7FC80A0EF05B}"/>
                </a:ext>
              </a:extLst>
            </p:cNvPr>
            <p:cNvSpPr>
              <a:spLocks/>
            </p:cNvSpPr>
            <p:nvPr/>
          </p:nvSpPr>
          <p:spPr bwMode="auto">
            <a:xfrm>
              <a:off x="3350385" y="4690056"/>
              <a:ext cx="159877" cy="266924"/>
            </a:xfrm>
            <a:custGeom>
              <a:avLst/>
              <a:gdLst>
                <a:gd name="T0" fmla="*/ 0 w 115"/>
                <a:gd name="T1" fmla="*/ 192 h 192"/>
                <a:gd name="T2" fmla="*/ 115 w 115"/>
                <a:gd name="T3" fmla="*/ 96 h 192"/>
                <a:gd name="T4" fmla="*/ 0 w 115"/>
                <a:gd name="T5" fmla="*/ 0 h 192"/>
                <a:gd name="T6" fmla="*/ 0 w 115"/>
                <a:gd name="T7" fmla="*/ 192 h 192"/>
              </a:gdLst>
              <a:ahLst/>
              <a:cxnLst>
                <a:cxn ang="0">
                  <a:pos x="T0" y="T1"/>
                </a:cxn>
                <a:cxn ang="0">
                  <a:pos x="T2" y="T3"/>
                </a:cxn>
                <a:cxn ang="0">
                  <a:pos x="T4" y="T5"/>
                </a:cxn>
                <a:cxn ang="0">
                  <a:pos x="T6" y="T7"/>
                </a:cxn>
              </a:cxnLst>
              <a:rect l="0" t="0" r="r" b="b"/>
              <a:pathLst>
                <a:path w="115" h="192">
                  <a:moveTo>
                    <a:pt x="0" y="192"/>
                  </a:moveTo>
                  <a:lnTo>
                    <a:pt x="115" y="96"/>
                  </a:lnTo>
                  <a:lnTo>
                    <a:pt x="0" y="0"/>
                  </a:lnTo>
                  <a:lnTo>
                    <a:pt x="0" y="192"/>
                  </a:lnTo>
                  <a:close/>
                </a:path>
              </a:pathLst>
            </a:custGeom>
            <a:solidFill>
              <a:srgbClr val="1D4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6" name="Content Placeholder 2">
            <a:extLst>
              <a:ext uri="{FF2B5EF4-FFF2-40B4-BE49-F238E27FC236}">
                <a16:creationId xmlns:a16="http://schemas.microsoft.com/office/drawing/2014/main" id="{E5E83F90-9673-4E90-8C1C-48C1AC05E8E5}"/>
              </a:ext>
            </a:extLst>
          </p:cNvPr>
          <p:cNvSpPr>
            <a:spLocks noGrp="1"/>
          </p:cNvSpPr>
          <p:nvPr>
            <p:ph idx="14"/>
          </p:nvPr>
        </p:nvSpPr>
        <p:spPr>
          <a:xfrm>
            <a:off x="5614219" y="4945626"/>
            <a:ext cx="6385693" cy="1052051"/>
          </a:xfrm>
        </p:spPr>
        <p:txBody>
          <a:bodyPr anchor="t" anchorCtr="0">
            <a:normAutofit/>
          </a:bodyPr>
          <a:lstStyle>
            <a:lvl1pPr marL="0" indent="0" algn="r">
              <a:buNone/>
              <a:defRPr sz="2400">
                <a:solidFill>
                  <a:schemeClr val="accent4"/>
                </a:solidFill>
                <a:latin typeface="+mn-lt"/>
              </a:defRPr>
            </a:lvl1pPr>
          </a:lstStyle>
          <a:p>
            <a:pPr lvl="0"/>
            <a:r>
              <a:rPr lang="en-US"/>
              <a:t>Edit Master text styles</a:t>
            </a:r>
          </a:p>
        </p:txBody>
      </p:sp>
    </p:spTree>
    <p:extLst>
      <p:ext uri="{BB962C8B-B14F-4D97-AF65-F5344CB8AC3E}">
        <p14:creationId xmlns:p14="http://schemas.microsoft.com/office/powerpoint/2010/main" val="2264654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ABDDED5-B489-454D-A72D-46C9473AB018}"/>
              </a:ext>
            </a:extLst>
          </p:cNvPr>
          <p:cNvGrpSpPr/>
          <p:nvPr/>
        </p:nvGrpSpPr>
        <p:grpSpPr>
          <a:xfrm>
            <a:off x="6201388" y="0"/>
            <a:ext cx="5990612" cy="6858001"/>
            <a:chOff x="6201388" y="0"/>
            <a:chExt cx="5990612" cy="6858001"/>
          </a:xfrm>
        </p:grpSpPr>
        <p:sp>
          <p:nvSpPr>
            <p:cNvPr id="40" name="Oval 39">
              <a:extLst>
                <a:ext uri="{FF2B5EF4-FFF2-40B4-BE49-F238E27FC236}">
                  <a16:creationId xmlns:a16="http://schemas.microsoft.com/office/drawing/2014/main" id="{E6338A9A-49A1-B04D-B479-43604A5CD6D5}"/>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3151B6D8-101B-F34D-992A-1668DB5D0067}"/>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21D4DE71-EB1A-E74C-9364-5FEC5377F4EF}"/>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42">
              <a:extLst>
                <a:ext uri="{FF2B5EF4-FFF2-40B4-BE49-F238E27FC236}">
                  <a16:creationId xmlns:a16="http://schemas.microsoft.com/office/drawing/2014/main" id="{BD99A5CD-9D3A-DA46-AD96-34B9DB522051}"/>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6537DF9-74F2-924C-9B63-22B100C80C92}"/>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655457-8E4D-F34C-A595-66A45E9C3A1F}"/>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a16="http://schemas.microsoft.com/office/drawing/2014/main" id="{FB0E8D2C-8947-E44C-BC5F-F81B083DAA3E}"/>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ED57F45D-85B8-AC49-A2BA-E941F1BE7F15}"/>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Oval 47">
              <a:extLst>
                <a:ext uri="{FF2B5EF4-FFF2-40B4-BE49-F238E27FC236}">
                  <a16:creationId xmlns:a16="http://schemas.microsoft.com/office/drawing/2014/main" id="{DA576359-CAE3-634C-8DF8-A834BCD7D668}"/>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6343F35-6601-BD4A-B9A5-25361D0453D2}"/>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ED1C169-DCD9-9C4B-91B1-519621155A64}"/>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2328AC7-E0BC-0E46-A25B-11D523EC8100}"/>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32BBE02A-588F-6C4D-B310-694098C6A340}"/>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751D5A0-C90A-0A44-8654-CFE1B719B35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Oval 53">
              <a:extLst>
                <a:ext uri="{FF2B5EF4-FFF2-40B4-BE49-F238E27FC236}">
                  <a16:creationId xmlns:a16="http://schemas.microsoft.com/office/drawing/2014/main" id="{0F0FA086-0D80-B74A-9B37-5EACDE30D61F}"/>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022E302-2A55-8844-A50B-DC16D075E16B}"/>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4B325F5-A048-2843-A40B-3B2B31ECED76}"/>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7707B616-7E85-5442-B46B-AF9426A7A0E9}"/>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57">
              <a:extLst>
                <a:ext uri="{FF2B5EF4-FFF2-40B4-BE49-F238E27FC236}">
                  <a16:creationId xmlns:a16="http://schemas.microsoft.com/office/drawing/2014/main" id="{08914A00-D181-5847-A150-77CE67F94369}"/>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a16="http://schemas.microsoft.com/office/drawing/2014/main" id="{DAF2D976-5F49-2848-B465-C85708A6D706}"/>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a16="http://schemas.microsoft.com/office/drawing/2014/main" id="{5E333474-B850-354C-A2E2-01735C948D47}"/>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a:extLst>
                <a:ext uri="{FF2B5EF4-FFF2-40B4-BE49-F238E27FC236}">
                  <a16:creationId xmlns:a16="http://schemas.microsoft.com/office/drawing/2014/main" id="{BC25646C-71B3-4A44-A4FE-C3CABE5580BB}"/>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61">
              <a:extLst>
                <a:ext uri="{FF2B5EF4-FFF2-40B4-BE49-F238E27FC236}">
                  <a16:creationId xmlns:a16="http://schemas.microsoft.com/office/drawing/2014/main" id="{B598CFE9-67EE-E342-9EF7-F40A1E0BE59E}"/>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62">
              <a:extLst>
                <a:ext uri="{FF2B5EF4-FFF2-40B4-BE49-F238E27FC236}">
                  <a16:creationId xmlns:a16="http://schemas.microsoft.com/office/drawing/2014/main" id="{1E29AD13-94FE-1349-A28E-10F6E780F510}"/>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0648E-B4D5-4145-84E7-46B5793EA68B}"/>
              </a:ext>
            </a:extLst>
          </p:cNvPr>
          <p:cNvSpPr>
            <a:spLocks noGrp="1"/>
          </p:cNvSpPr>
          <p:nvPr>
            <p:ph type="title"/>
          </p:nvPr>
        </p:nvSpPr>
        <p:spPr>
          <a:xfrm>
            <a:off x="565150" y="768351"/>
            <a:ext cx="5066001" cy="2334768"/>
          </a:xfrm>
        </p:spPr>
        <p:txBody>
          <a:bodyPr anchor="t"/>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3E3B92A6-7558-3148-B855-5BC58B4159C5}"/>
              </a:ext>
            </a:extLst>
          </p:cNvPr>
          <p:cNvSpPr>
            <a:spLocks noGrp="1"/>
          </p:cNvSpPr>
          <p:nvPr>
            <p:ph type="body" idx="1"/>
          </p:nvPr>
        </p:nvSpPr>
        <p:spPr>
          <a:xfrm>
            <a:off x="565150" y="4255453"/>
            <a:ext cx="5066001" cy="1500187"/>
          </a:xfrm>
        </p:spPr>
        <p:txBody>
          <a:bodyPr anchor="b"/>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A0B541-D211-974B-97FE-C1F9473ABE9D}"/>
              </a:ext>
            </a:extLst>
          </p:cNvPr>
          <p:cNvSpPr>
            <a:spLocks noGrp="1"/>
          </p:cNvSpPr>
          <p:nvPr>
            <p:ph type="dt" sz="half" idx="10"/>
          </p:nvPr>
        </p:nvSpPr>
        <p:spPr/>
        <p:txBody>
          <a:bodyPr/>
          <a:lstStyle/>
          <a:p>
            <a:fld id="{A5B0A250-5CC0-1746-B209-08E8B0DAE6AF}" type="datetimeFigureOut">
              <a:rPr lang="en-US" smtClean="0"/>
              <a:t>4/19/2023</a:t>
            </a:fld>
            <a:endParaRPr lang="en-US"/>
          </a:p>
        </p:txBody>
      </p:sp>
      <p:sp>
        <p:nvSpPr>
          <p:cNvPr id="5" name="Footer Placeholder 4">
            <a:extLst>
              <a:ext uri="{FF2B5EF4-FFF2-40B4-BE49-F238E27FC236}">
                <a16:creationId xmlns:a16="http://schemas.microsoft.com/office/drawing/2014/main" id="{A1727FB0-D95A-D543-8E29-6E5F22B491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9C4404-F49D-9F48-A10B-1F60870B4450}"/>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2D6A1FD1-D82F-3141-8687-8D7C0631C215}"/>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0181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73B1B7-2DFC-40FF-9C20-DFAD40E4CAD7}"/>
              </a:ext>
            </a:extLst>
          </p:cNvPr>
          <p:cNvSpPr>
            <a:spLocks noGrp="1"/>
          </p:cNvSpPr>
          <p:nvPr>
            <p:ph idx="1"/>
          </p:nvPr>
        </p:nvSpPr>
        <p:spPr>
          <a:xfrm>
            <a:off x="192088" y="1646903"/>
            <a:ext cx="5759450" cy="49507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p>
            <a:r>
              <a:rPr lang="en-GB"/>
              <a:t>#universityofsurrey</a:t>
            </a:r>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p>
            <a:fld id="{8B7390FE-2CFA-49B8-AE66-DBE4BCCAD6D5}" type="slidenum">
              <a:rPr lang="en-GB" smtClean="0"/>
              <a:t>‹#›</a:t>
            </a:fld>
            <a:endParaRPr lang="en-GB"/>
          </a:p>
        </p:txBody>
      </p:sp>
      <p:sp>
        <p:nvSpPr>
          <p:cNvPr id="7" name="Content Placeholder 2">
            <a:extLst>
              <a:ext uri="{FF2B5EF4-FFF2-40B4-BE49-F238E27FC236}">
                <a16:creationId xmlns:a16="http://schemas.microsoft.com/office/drawing/2014/main" id="{106530C6-4721-4223-9748-E80F7F63896B}"/>
              </a:ext>
            </a:extLst>
          </p:cNvPr>
          <p:cNvSpPr>
            <a:spLocks noGrp="1"/>
          </p:cNvSpPr>
          <p:nvPr>
            <p:ph idx="13"/>
          </p:nvPr>
        </p:nvSpPr>
        <p:spPr>
          <a:xfrm>
            <a:off x="6240464" y="1646903"/>
            <a:ext cx="5759450" cy="49507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289093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73B1B7-2DFC-40FF-9C20-DFAD40E4CAD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p>
            <a:r>
              <a:rPr lang="en-GB"/>
              <a:t>#universityofsurrey</a:t>
            </a:r>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p>
            <a:fld id="{8B7390FE-2CFA-49B8-AE66-DBE4BCCAD6D5}" type="slidenum">
              <a:rPr lang="en-GB" smtClean="0"/>
              <a:t>‹#›</a:t>
            </a:fld>
            <a:endParaRPr lang="en-GB"/>
          </a:p>
        </p:txBody>
      </p:sp>
      <p:grpSp>
        <p:nvGrpSpPr>
          <p:cNvPr id="7" name="Group 4">
            <a:extLst>
              <a:ext uri="{FF2B5EF4-FFF2-40B4-BE49-F238E27FC236}">
                <a16:creationId xmlns:a16="http://schemas.microsoft.com/office/drawing/2014/main" id="{FDE23FB1-9FDA-4124-ABD6-94C553DD900A}"/>
              </a:ext>
            </a:extLst>
          </p:cNvPr>
          <p:cNvGrpSpPr>
            <a:grpSpLocks noChangeAspect="1"/>
          </p:cNvGrpSpPr>
          <p:nvPr userDrawn="1"/>
        </p:nvGrpSpPr>
        <p:grpSpPr bwMode="auto">
          <a:xfrm>
            <a:off x="10403061" y="174625"/>
            <a:ext cx="1527006" cy="450849"/>
            <a:chOff x="4606" y="-364"/>
            <a:chExt cx="1558" cy="460"/>
          </a:xfrm>
          <a:solidFill>
            <a:schemeClr val="tx2"/>
          </a:solidFill>
        </p:grpSpPr>
        <p:sp>
          <p:nvSpPr>
            <p:cNvPr id="8" name="Freeform 5">
              <a:extLst>
                <a:ext uri="{FF2B5EF4-FFF2-40B4-BE49-F238E27FC236}">
                  <a16:creationId xmlns:a16="http://schemas.microsoft.com/office/drawing/2014/main" id="{306C581F-7984-483C-9789-8D522401BAD9}"/>
                </a:ext>
              </a:extLst>
            </p:cNvPr>
            <p:cNvSpPr>
              <a:spLocks/>
            </p:cNvSpPr>
            <p:nvPr/>
          </p:nvSpPr>
          <p:spPr bwMode="auto">
            <a:xfrm>
              <a:off x="5606" y="-300"/>
              <a:ext cx="76" cy="102"/>
            </a:xfrm>
            <a:custGeom>
              <a:avLst/>
              <a:gdLst>
                <a:gd name="T0" fmla="*/ 27 w 199"/>
                <a:gd name="T1" fmla="*/ 31 h 266"/>
                <a:gd name="T2" fmla="*/ 86 w 199"/>
                <a:gd name="T3" fmla="*/ 4 h 266"/>
                <a:gd name="T4" fmla="*/ 151 w 199"/>
                <a:gd name="T5" fmla="*/ 4 h 266"/>
                <a:gd name="T6" fmla="*/ 184 w 199"/>
                <a:gd name="T7" fmla="*/ 5 h 266"/>
                <a:gd name="T8" fmla="*/ 184 w 199"/>
                <a:gd name="T9" fmla="*/ 41 h 266"/>
                <a:gd name="T10" fmla="*/ 147 w 199"/>
                <a:gd name="T11" fmla="*/ 21 h 266"/>
                <a:gd name="T12" fmla="*/ 86 w 199"/>
                <a:gd name="T13" fmla="*/ 23 h 266"/>
                <a:gd name="T14" fmla="*/ 59 w 199"/>
                <a:gd name="T15" fmla="*/ 51 h 266"/>
                <a:gd name="T16" fmla="*/ 69 w 199"/>
                <a:gd name="T17" fmla="*/ 87 h 266"/>
                <a:gd name="T18" fmla="*/ 122 w 199"/>
                <a:gd name="T19" fmla="*/ 117 h 266"/>
                <a:gd name="T20" fmla="*/ 183 w 199"/>
                <a:gd name="T21" fmla="*/ 154 h 266"/>
                <a:gd name="T22" fmla="*/ 195 w 199"/>
                <a:gd name="T23" fmla="*/ 201 h 266"/>
                <a:gd name="T24" fmla="*/ 160 w 199"/>
                <a:gd name="T25" fmla="*/ 245 h 266"/>
                <a:gd name="T26" fmla="*/ 75 w 199"/>
                <a:gd name="T27" fmla="*/ 264 h 266"/>
                <a:gd name="T28" fmla="*/ 0 w 199"/>
                <a:gd name="T29" fmla="*/ 251 h 266"/>
                <a:gd name="T30" fmla="*/ 0 w 199"/>
                <a:gd name="T31" fmla="*/ 209 h 266"/>
                <a:gd name="T32" fmla="*/ 53 w 199"/>
                <a:gd name="T33" fmla="*/ 245 h 266"/>
                <a:gd name="T34" fmla="*/ 125 w 199"/>
                <a:gd name="T35" fmla="*/ 240 h 266"/>
                <a:gd name="T36" fmla="*/ 150 w 199"/>
                <a:gd name="T37" fmla="*/ 201 h 266"/>
                <a:gd name="T38" fmla="*/ 131 w 199"/>
                <a:gd name="T39" fmla="*/ 164 h 266"/>
                <a:gd name="T40" fmla="*/ 62 w 199"/>
                <a:gd name="T41" fmla="*/ 129 h 266"/>
                <a:gd name="T42" fmla="*/ 20 w 199"/>
                <a:gd name="T43" fmla="*/ 97 h 266"/>
                <a:gd name="T44" fmla="*/ 27 w 199"/>
                <a:gd name="T45" fmla="*/ 3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 h="266">
                  <a:moveTo>
                    <a:pt x="27" y="31"/>
                  </a:moveTo>
                  <a:cubicBezTo>
                    <a:pt x="42" y="15"/>
                    <a:pt x="65" y="7"/>
                    <a:pt x="86" y="4"/>
                  </a:cubicBezTo>
                  <a:cubicBezTo>
                    <a:pt x="108" y="0"/>
                    <a:pt x="129" y="3"/>
                    <a:pt x="151" y="4"/>
                  </a:cubicBezTo>
                  <a:cubicBezTo>
                    <a:pt x="162" y="4"/>
                    <a:pt x="173" y="4"/>
                    <a:pt x="184" y="5"/>
                  </a:cubicBezTo>
                  <a:cubicBezTo>
                    <a:pt x="184" y="17"/>
                    <a:pt x="184" y="29"/>
                    <a:pt x="184" y="41"/>
                  </a:cubicBezTo>
                  <a:cubicBezTo>
                    <a:pt x="173" y="32"/>
                    <a:pt x="161" y="24"/>
                    <a:pt x="147" y="21"/>
                  </a:cubicBezTo>
                  <a:cubicBezTo>
                    <a:pt x="127" y="17"/>
                    <a:pt x="106" y="16"/>
                    <a:pt x="86" y="23"/>
                  </a:cubicBezTo>
                  <a:cubicBezTo>
                    <a:pt x="73" y="27"/>
                    <a:pt x="62" y="37"/>
                    <a:pt x="59" y="51"/>
                  </a:cubicBezTo>
                  <a:cubicBezTo>
                    <a:pt x="56" y="64"/>
                    <a:pt x="59" y="78"/>
                    <a:pt x="69" y="87"/>
                  </a:cubicBezTo>
                  <a:cubicBezTo>
                    <a:pt x="84" y="102"/>
                    <a:pt x="104" y="109"/>
                    <a:pt x="122" y="117"/>
                  </a:cubicBezTo>
                  <a:cubicBezTo>
                    <a:pt x="144" y="127"/>
                    <a:pt x="167" y="136"/>
                    <a:pt x="183" y="154"/>
                  </a:cubicBezTo>
                  <a:cubicBezTo>
                    <a:pt x="194" y="166"/>
                    <a:pt x="199" y="185"/>
                    <a:pt x="195" y="201"/>
                  </a:cubicBezTo>
                  <a:cubicBezTo>
                    <a:pt x="190" y="220"/>
                    <a:pt x="176" y="235"/>
                    <a:pt x="160" y="245"/>
                  </a:cubicBezTo>
                  <a:cubicBezTo>
                    <a:pt x="135" y="260"/>
                    <a:pt x="104" y="266"/>
                    <a:pt x="75" y="264"/>
                  </a:cubicBezTo>
                  <a:cubicBezTo>
                    <a:pt x="50" y="263"/>
                    <a:pt x="24" y="258"/>
                    <a:pt x="0" y="251"/>
                  </a:cubicBezTo>
                  <a:cubicBezTo>
                    <a:pt x="0" y="237"/>
                    <a:pt x="0" y="223"/>
                    <a:pt x="0" y="209"/>
                  </a:cubicBezTo>
                  <a:cubicBezTo>
                    <a:pt x="14" y="226"/>
                    <a:pt x="32" y="239"/>
                    <a:pt x="53" y="245"/>
                  </a:cubicBezTo>
                  <a:cubicBezTo>
                    <a:pt x="76" y="250"/>
                    <a:pt x="103" y="251"/>
                    <a:pt x="125" y="240"/>
                  </a:cubicBezTo>
                  <a:cubicBezTo>
                    <a:pt x="140" y="233"/>
                    <a:pt x="150" y="218"/>
                    <a:pt x="150" y="201"/>
                  </a:cubicBezTo>
                  <a:cubicBezTo>
                    <a:pt x="151" y="186"/>
                    <a:pt x="143" y="172"/>
                    <a:pt x="131" y="164"/>
                  </a:cubicBezTo>
                  <a:cubicBezTo>
                    <a:pt x="110" y="148"/>
                    <a:pt x="85" y="140"/>
                    <a:pt x="62" y="129"/>
                  </a:cubicBezTo>
                  <a:cubicBezTo>
                    <a:pt x="46" y="121"/>
                    <a:pt x="30" y="112"/>
                    <a:pt x="20" y="97"/>
                  </a:cubicBezTo>
                  <a:cubicBezTo>
                    <a:pt x="7" y="77"/>
                    <a:pt x="11" y="48"/>
                    <a:pt x="27"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71A1A7D6-C420-4C74-82F1-E822FD2290F2}"/>
                </a:ext>
              </a:extLst>
            </p:cNvPr>
            <p:cNvSpPr>
              <a:spLocks/>
            </p:cNvSpPr>
            <p:nvPr/>
          </p:nvSpPr>
          <p:spPr bwMode="auto">
            <a:xfrm>
              <a:off x="5731" y="-297"/>
              <a:ext cx="189" cy="96"/>
            </a:xfrm>
            <a:custGeom>
              <a:avLst/>
              <a:gdLst>
                <a:gd name="T0" fmla="*/ 294 w 496"/>
                <a:gd name="T1" fmla="*/ 1 h 250"/>
                <a:gd name="T2" fmla="*/ 317 w 496"/>
                <a:gd name="T3" fmla="*/ 13 h 250"/>
                <a:gd name="T4" fmla="*/ 372 w 496"/>
                <a:gd name="T5" fmla="*/ 118 h 250"/>
                <a:gd name="T6" fmla="*/ 380 w 496"/>
                <a:gd name="T7" fmla="*/ 122 h 250"/>
                <a:gd name="T8" fmla="*/ 410 w 496"/>
                <a:gd name="T9" fmla="*/ 78 h 250"/>
                <a:gd name="T10" fmla="*/ 442 w 496"/>
                <a:gd name="T11" fmla="*/ 23 h 250"/>
                <a:gd name="T12" fmla="*/ 436 w 496"/>
                <a:gd name="T13" fmla="*/ 0 h 250"/>
                <a:gd name="T14" fmla="*/ 496 w 496"/>
                <a:gd name="T15" fmla="*/ 1 h 250"/>
                <a:gd name="T16" fmla="*/ 421 w 496"/>
                <a:gd name="T17" fmla="*/ 95 h 250"/>
                <a:gd name="T18" fmla="*/ 391 w 496"/>
                <a:gd name="T19" fmla="*/ 155 h 250"/>
                <a:gd name="T20" fmla="*/ 390 w 496"/>
                <a:gd name="T21" fmla="*/ 221 h 250"/>
                <a:gd name="T22" fmla="*/ 399 w 496"/>
                <a:gd name="T23" fmla="*/ 250 h 250"/>
                <a:gd name="T24" fmla="*/ 335 w 496"/>
                <a:gd name="T25" fmla="*/ 250 h 250"/>
                <a:gd name="T26" fmla="*/ 346 w 496"/>
                <a:gd name="T27" fmla="*/ 172 h 250"/>
                <a:gd name="T28" fmla="*/ 325 w 496"/>
                <a:gd name="T29" fmla="*/ 100 h 250"/>
                <a:gd name="T30" fmla="*/ 252 w 496"/>
                <a:gd name="T31" fmla="*/ 4 h 250"/>
                <a:gd name="T32" fmla="*/ 202 w 496"/>
                <a:gd name="T33" fmla="*/ 20 h 250"/>
                <a:gd name="T34" fmla="*/ 142 w 496"/>
                <a:gd name="T35" fmla="*/ 20 h 250"/>
                <a:gd name="T36" fmla="*/ 142 w 496"/>
                <a:gd name="T37" fmla="*/ 212 h 250"/>
                <a:gd name="T38" fmla="*/ 152 w 496"/>
                <a:gd name="T39" fmla="*/ 250 h 250"/>
                <a:gd name="T40" fmla="*/ 88 w 496"/>
                <a:gd name="T41" fmla="*/ 250 h 250"/>
                <a:gd name="T42" fmla="*/ 99 w 496"/>
                <a:gd name="T43" fmla="*/ 195 h 250"/>
                <a:gd name="T44" fmla="*/ 99 w 496"/>
                <a:gd name="T45" fmla="*/ 20 h 250"/>
                <a:gd name="T46" fmla="*/ 29 w 496"/>
                <a:gd name="T47" fmla="*/ 21 h 250"/>
                <a:gd name="T48" fmla="*/ 0 w 496"/>
                <a:gd name="T49" fmla="*/ 29 h 250"/>
                <a:gd name="T50" fmla="*/ 10 w 496"/>
                <a:gd name="T51" fmla="*/ 1 h 250"/>
                <a:gd name="T52" fmla="*/ 294 w 496"/>
                <a:gd name="T53"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6" h="250">
                  <a:moveTo>
                    <a:pt x="294" y="1"/>
                  </a:moveTo>
                  <a:cubicBezTo>
                    <a:pt x="304" y="0"/>
                    <a:pt x="312" y="5"/>
                    <a:pt x="317" y="13"/>
                  </a:cubicBezTo>
                  <a:cubicBezTo>
                    <a:pt x="341" y="45"/>
                    <a:pt x="359" y="81"/>
                    <a:pt x="372" y="118"/>
                  </a:cubicBezTo>
                  <a:cubicBezTo>
                    <a:pt x="372" y="122"/>
                    <a:pt x="377" y="126"/>
                    <a:pt x="380" y="122"/>
                  </a:cubicBezTo>
                  <a:cubicBezTo>
                    <a:pt x="390" y="107"/>
                    <a:pt x="400" y="92"/>
                    <a:pt x="410" y="78"/>
                  </a:cubicBezTo>
                  <a:cubicBezTo>
                    <a:pt x="422" y="60"/>
                    <a:pt x="436" y="43"/>
                    <a:pt x="442" y="23"/>
                  </a:cubicBezTo>
                  <a:cubicBezTo>
                    <a:pt x="444" y="15"/>
                    <a:pt x="441" y="7"/>
                    <a:pt x="436" y="0"/>
                  </a:cubicBezTo>
                  <a:cubicBezTo>
                    <a:pt x="456" y="1"/>
                    <a:pt x="476" y="0"/>
                    <a:pt x="496" y="1"/>
                  </a:cubicBezTo>
                  <a:cubicBezTo>
                    <a:pt x="471" y="32"/>
                    <a:pt x="446" y="64"/>
                    <a:pt x="421" y="95"/>
                  </a:cubicBezTo>
                  <a:cubicBezTo>
                    <a:pt x="407" y="113"/>
                    <a:pt x="395" y="133"/>
                    <a:pt x="391" y="155"/>
                  </a:cubicBezTo>
                  <a:cubicBezTo>
                    <a:pt x="388" y="177"/>
                    <a:pt x="388" y="199"/>
                    <a:pt x="390" y="221"/>
                  </a:cubicBezTo>
                  <a:cubicBezTo>
                    <a:pt x="390" y="231"/>
                    <a:pt x="394" y="241"/>
                    <a:pt x="399" y="250"/>
                  </a:cubicBezTo>
                  <a:cubicBezTo>
                    <a:pt x="378" y="250"/>
                    <a:pt x="357" y="250"/>
                    <a:pt x="335" y="250"/>
                  </a:cubicBezTo>
                  <a:cubicBezTo>
                    <a:pt x="350" y="227"/>
                    <a:pt x="345" y="198"/>
                    <a:pt x="346" y="172"/>
                  </a:cubicBezTo>
                  <a:cubicBezTo>
                    <a:pt x="347" y="147"/>
                    <a:pt x="337" y="122"/>
                    <a:pt x="325" y="100"/>
                  </a:cubicBezTo>
                  <a:cubicBezTo>
                    <a:pt x="305" y="65"/>
                    <a:pt x="283" y="30"/>
                    <a:pt x="252" y="4"/>
                  </a:cubicBezTo>
                  <a:cubicBezTo>
                    <a:pt x="239" y="17"/>
                    <a:pt x="219" y="19"/>
                    <a:pt x="202" y="20"/>
                  </a:cubicBezTo>
                  <a:cubicBezTo>
                    <a:pt x="182" y="20"/>
                    <a:pt x="162" y="20"/>
                    <a:pt x="142" y="20"/>
                  </a:cubicBezTo>
                  <a:cubicBezTo>
                    <a:pt x="142" y="84"/>
                    <a:pt x="142" y="148"/>
                    <a:pt x="142" y="212"/>
                  </a:cubicBezTo>
                  <a:cubicBezTo>
                    <a:pt x="142" y="225"/>
                    <a:pt x="145" y="239"/>
                    <a:pt x="152" y="250"/>
                  </a:cubicBezTo>
                  <a:cubicBezTo>
                    <a:pt x="131" y="250"/>
                    <a:pt x="110" y="250"/>
                    <a:pt x="88" y="250"/>
                  </a:cubicBezTo>
                  <a:cubicBezTo>
                    <a:pt x="99" y="234"/>
                    <a:pt x="99" y="214"/>
                    <a:pt x="99" y="195"/>
                  </a:cubicBezTo>
                  <a:cubicBezTo>
                    <a:pt x="99" y="20"/>
                    <a:pt x="99" y="20"/>
                    <a:pt x="99" y="20"/>
                  </a:cubicBezTo>
                  <a:cubicBezTo>
                    <a:pt x="75" y="20"/>
                    <a:pt x="52" y="20"/>
                    <a:pt x="29" y="21"/>
                  </a:cubicBezTo>
                  <a:cubicBezTo>
                    <a:pt x="19" y="21"/>
                    <a:pt x="9" y="24"/>
                    <a:pt x="0" y="29"/>
                  </a:cubicBezTo>
                  <a:cubicBezTo>
                    <a:pt x="3" y="19"/>
                    <a:pt x="6" y="10"/>
                    <a:pt x="10" y="1"/>
                  </a:cubicBezTo>
                  <a:cubicBezTo>
                    <a:pt x="104" y="1"/>
                    <a:pt x="199" y="0"/>
                    <a:pt x="294"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AF646B9E-A243-4185-B6AD-F8B54349365A}"/>
                </a:ext>
              </a:extLst>
            </p:cNvPr>
            <p:cNvSpPr>
              <a:spLocks/>
            </p:cNvSpPr>
            <p:nvPr/>
          </p:nvSpPr>
          <p:spPr bwMode="auto">
            <a:xfrm>
              <a:off x="5045" y="-297"/>
              <a:ext cx="100" cy="101"/>
            </a:xfrm>
            <a:custGeom>
              <a:avLst/>
              <a:gdLst>
                <a:gd name="T0" fmla="*/ 0 w 262"/>
                <a:gd name="T1" fmla="*/ 0 h 261"/>
                <a:gd name="T2" fmla="*/ 64 w 262"/>
                <a:gd name="T3" fmla="*/ 0 h 261"/>
                <a:gd name="T4" fmla="*/ 54 w 262"/>
                <a:gd name="T5" fmla="*/ 38 h 261"/>
                <a:gd name="T6" fmla="*/ 54 w 262"/>
                <a:gd name="T7" fmla="*/ 152 h 261"/>
                <a:gd name="T8" fmla="*/ 67 w 262"/>
                <a:gd name="T9" fmla="*/ 210 h 261"/>
                <a:gd name="T10" fmla="*/ 128 w 262"/>
                <a:gd name="T11" fmla="*/ 234 h 261"/>
                <a:gd name="T12" fmla="*/ 189 w 262"/>
                <a:gd name="T13" fmla="*/ 213 h 261"/>
                <a:gd name="T14" fmla="*/ 206 w 262"/>
                <a:gd name="T15" fmla="*/ 152 h 261"/>
                <a:gd name="T16" fmla="*/ 208 w 262"/>
                <a:gd name="T17" fmla="*/ 48 h 261"/>
                <a:gd name="T18" fmla="*/ 198 w 262"/>
                <a:gd name="T19" fmla="*/ 1 h 261"/>
                <a:gd name="T20" fmla="*/ 262 w 262"/>
                <a:gd name="T21" fmla="*/ 1 h 261"/>
                <a:gd name="T22" fmla="*/ 251 w 262"/>
                <a:gd name="T23" fmla="*/ 45 h 261"/>
                <a:gd name="T24" fmla="*/ 251 w 262"/>
                <a:gd name="T25" fmla="*/ 205 h 261"/>
                <a:gd name="T26" fmla="*/ 262 w 262"/>
                <a:gd name="T27" fmla="*/ 250 h 261"/>
                <a:gd name="T28" fmla="*/ 205 w 262"/>
                <a:gd name="T29" fmla="*/ 252 h 261"/>
                <a:gd name="T30" fmla="*/ 206 w 262"/>
                <a:gd name="T31" fmla="*/ 224 h 261"/>
                <a:gd name="T32" fmla="*/ 77 w 262"/>
                <a:gd name="T33" fmla="*/ 255 h 261"/>
                <a:gd name="T34" fmla="*/ 20 w 262"/>
                <a:gd name="T35" fmla="*/ 225 h 261"/>
                <a:gd name="T36" fmla="*/ 10 w 262"/>
                <a:gd name="T37" fmla="*/ 177 h 261"/>
                <a:gd name="T38" fmla="*/ 10 w 262"/>
                <a:gd name="T39" fmla="*/ 45 h 261"/>
                <a:gd name="T40" fmla="*/ 0 w 262"/>
                <a:gd name="T4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261">
                  <a:moveTo>
                    <a:pt x="0" y="0"/>
                  </a:moveTo>
                  <a:cubicBezTo>
                    <a:pt x="22" y="1"/>
                    <a:pt x="43" y="1"/>
                    <a:pt x="64" y="0"/>
                  </a:cubicBezTo>
                  <a:cubicBezTo>
                    <a:pt x="57" y="12"/>
                    <a:pt x="54" y="25"/>
                    <a:pt x="54" y="38"/>
                  </a:cubicBezTo>
                  <a:cubicBezTo>
                    <a:pt x="54" y="76"/>
                    <a:pt x="54" y="114"/>
                    <a:pt x="54" y="152"/>
                  </a:cubicBezTo>
                  <a:cubicBezTo>
                    <a:pt x="54" y="172"/>
                    <a:pt x="54" y="193"/>
                    <a:pt x="67" y="210"/>
                  </a:cubicBezTo>
                  <a:cubicBezTo>
                    <a:pt x="81" y="228"/>
                    <a:pt x="106" y="233"/>
                    <a:pt x="128" y="234"/>
                  </a:cubicBezTo>
                  <a:cubicBezTo>
                    <a:pt x="150" y="234"/>
                    <a:pt x="174" y="230"/>
                    <a:pt x="189" y="213"/>
                  </a:cubicBezTo>
                  <a:cubicBezTo>
                    <a:pt x="204" y="196"/>
                    <a:pt x="206" y="173"/>
                    <a:pt x="206" y="152"/>
                  </a:cubicBezTo>
                  <a:cubicBezTo>
                    <a:pt x="209" y="117"/>
                    <a:pt x="207" y="82"/>
                    <a:pt x="208" y="48"/>
                  </a:cubicBezTo>
                  <a:cubicBezTo>
                    <a:pt x="208" y="31"/>
                    <a:pt x="206" y="15"/>
                    <a:pt x="198" y="1"/>
                  </a:cubicBezTo>
                  <a:cubicBezTo>
                    <a:pt x="219" y="1"/>
                    <a:pt x="240" y="1"/>
                    <a:pt x="262" y="1"/>
                  </a:cubicBezTo>
                  <a:cubicBezTo>
                    <a:pt x="253" y="14"/>
                    <a:pt x="251" y="30"/>
                    <a:pt x="251" y="45"/>
                  </a:cubicBezTo>
                  <a:cubicBezTo>
                    <a:pt x="251" y="98"/>
                    <a:pt x="251" y="152"/>
                    <a:pt x="251" y="205"/>
                  </a:cubicBezTo>
                  <a:cubicBezTo>
                    <a:pt x="251" y="221"/>
                    <a:pt x="253" y="237"/>
                    <a:pt x="262" y="250"/>
                  </a:cubicBezTo>
                  <a:cubicBezTo>
                    <a:pt x="243" y="251"/>
                    <a:pt x="224" y="252"/>
                    <a:pt x="205" y="252"/>
                  </a:cubicBezTo>
                  <a:cubicBezTo>
                    <a:pt x="205" y="243"/>
                    <a:pt x="206" y="234"/>
                    <a:pt x="206" y="224"/>
                  </a:cubicBezTo>
                  <a:cubicBezTo>
                    <a:pt x="170" y="252"/>
                    <a:pt x="121" y="261"/>
                    <a:pt x="77" y="255"/>
                  </a:cubicBezTo>
                  <a:cubicBezTo>
                    <a:pt x="55" y="252"/>
                    <a:pt x="32" y="244"/>
                    <a:pt x="20" y="225"/>
                  </a:cubicBezTo>
                  <a:cubicBezTo>
                    <a:pt x="11" y="211"/>
                    <a:pt x="10" y="193"/>
                    <a:pt x="10" y="177"/>
                  </a:cubicBezTo>
                  <a:cubicBezTo>
                    <a:pt x="10" y="133"/>
                    <a:pt x="10" y="89"/>
                    <a:pt x="10" y="45"/>
                  </a:cubicBezTo>
                  <a:cubicBezTo>
                    <a:pt x="10" y="30"/>
                    <a:pt x="9" y="1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8">
              <a:extLst>
                <a:ext uri="{FF2B5EF4-FFF2-40B4-BE49-F238E27FC236}">
                  <a16:creationId xmlns:a16="http://schemas.microsoft.com/office/drawing/2014/main" id="{D1AF3B41-895C-400B-926F-5DB0C37D1B71}"/>
                </a:ext>
              </a:extLst>
            </p:cNvPr>
            <p:cNvSpPr>
              <a:spLocks/>
            </p:cNvSpPr>
            <p:nvPr/>
          </p:nvSpPr>
          <p:spPr bwMode="auto">
            <a:xfrm>
              <a:off x="5163" y="-297"/>
              <a:ext cx="104" cy="97"/>
            </a:xfrm>
            <a:custGeom>
              <a:avLst/>
              <a:gdLst>
                <a:gd name="T0" fmla="*/ 2 w 273"/>
                <a:gd name="T1" fmla="*/ 1 h 252"/>
                <a:gd name="T2" fmla="*/ 57 w 273"/>
                <a:gd name="T3" fmla="*/ 1 h 252"/>
                <a:gd name="T4" fmla="*/ 74 w 273"/>
                <a:gd name="T5" fmla="*/ 12 h 252"/>
                <a:gd name="T6" fmla="*/ 123 w 273"/>
                <a:gd name="T7" fmla="*/ 74 h 252"/>
                <a:gd name="T8" fmla="*/ 218 w 273"/>
                <a:gd name="T9" fmla="*/ 183 h 252"/>
                <a:gd name="T10" fmla="*/ 234 w 273"/>
                <a:gd name="T11" fmla="*/ 196 h 252"/>
                <a:gd name="T12" fmla="*/ 235 w 273"/>
                <a:gd name="T13" fmla="*/ 48 h 252"/>
                <a:gd name="T14" fmla="*/ 224 w 273"/>
                <a:gd name="T15" fmla="*/ 1 h 252"/>
                <a:gd name="T16" fmla="*/ 273 w 273"/>
                <a:gd name="T17" fmla="*/ 1 h 252"/>
                <a:gd name="T18" fmla="*/ 259 w 273"/>
                <a:gd name="T19" fmla="*/ 61 h 252"/>
                <a:gd name="T20" fmla="*/ 260 w 273"/>
                <a:gd name="T21" fmla="*/ 252 h 252"/>
                <a:gd name="T22" fmla="*/ 226 w 273"/>
                <a:gd name="T23" fmla="*/ 252 h 252"/>
                <a:gd name="T24" fmla="*/ 62 w 273"/>
                <a:gd name="T25" fmla="*/ 63 h 252"/>
                <a:gd name="T26" fmla="*/ 42 w 273"/>
                <a:gd name="T27" fmla="*/ 42 h 252"/>
                <a:gd name="T28" fmla="*/ 41 w 273"/>
                <a:gd name="T29" fmla="*/ 71 h 252"/>
                <a:gd name="T30" fmla="*/ 41 w 273"/>
                <a:gd name="T31" fmla="*/ 173 h 252"/>
                <a:gd name="T32" fmla="*/ 55 w 273"/>
                <a:gd name="T33" fmla="*/ 250 h 252"/>
                <a:gd name="T34" fmla="*/ 0 w 273"/>
                <a:gd name="T35" fmla="*/ 250 h 252"/>
                <a:gd name="T36" fmla="*/ 16 w 273"/>
                <a:gd name="T37" fmla="*/ 172 h 252"/>
                <a:gd name="T38" fmla="*/ 17 w 273"/>
                <a:gd name="T39" fmla="*/ 50 h 252"/>
                <a:gd name="T40" fmla="*/ 2 w 273"/>
                <a:gd name="T4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3" h="252">
                  <a:moveTo>
                    <a:pt x="2" y="1"/>
                  </a:moveTo>
                  <a:cubicBezTo>
                    <a:pt x="20" y="1"/>
                    <a:pt x="39" y="0"/>
                    <a:pt x="57" y="1"/>
                  </a:cubicBezTo>
                  <a:cubicBezTo>
                    <a:pt x="64" y="1"/>
                    <a:pt x="69" y="7"/>
                    <a:pt x="74" y="12"/>
                  </a:cubicBezTo>
                  <a:cubicBezTo>
                    <a:pt x="91" y="32"/>
                    <a:pt x="106" y="54"/>
                    <a:pt x="123" y="74"/>
                  </a:cubicBezTo>
                  <a:cubicBezTo>
                    <a:pt x="155" y="110"/>
                    <a:pt x="186" y="146"/>
                    <a:pt x="218" y="183"/>
                  </a:cubicBezTo>
                  <a:cubicBezTo>
                    <a:pt x="223" y="188"/>
                    <a:pt x="227" y="195"/>
                    <a:pt x="234" y="196"/>
                  </a:cubicBezTo>
                  <a:cubicBezTo>
                    <a:pt x="235" y="147"/>
                    <a:pt x="234" y="97"/>
                    <a:pt x="235" y="48"/>
                  </a:cubicBezTo>
                  <a:cubicBezTo>
                    <a:pt x="235" y="31"/>
                    <a:pt x="232" y="15"/>
                    <a:pt x="224" y="1"/>
                  </a:cubicBezTo>
                  <a:cubicBezTo>
                    <a:pt x="240" y="0"/>
                    <a:pt x="257" y="0"/>
                    <a:pt x="273" y="1"/>
                  </a:cubicBezTo>
                  <a:cubicBezTo>
                    <a:pt x="262" y="19"/>
                    <a:pt x="259" y="40"/>
                    <a:pt x="259" y="61"/>
                  </a:cubicBezTo>
                  <a:cubicBezTo>
                    <a:pt x="260" y="125"/>
                    <a:pt x="258" y="188"/>
                    <a:pt x="260" y="252"/>
                  </a:cubicBezTo>
                  <a:cubicBezTo>
                    <a:pt x="249" y="252"/>
                    <a:pt x="237" y="252"/>
                    <a:pt x="226" y="252"/>
                  </a:cubicBezTo>
                  <a:cubicBezTo>
                    <a:pt x="171" y="189"/>
                    <a:pt x="117" y="126"/>
                    <a:pt x="62" y="63"/>
                  </a:cubicBezTo>
                  <a:cubicBezTo>
                    <a:pt x="56" y="56"/>
                    <a:pt x="50" y="48"/>
                    <a:pt x="42" y="42"/>
                  </a:cubicBezTo>
                  <a:cubicBezTo>
                    <a:pt x="41" y="52"/>
                    <a:pt x="41" y="61"/>
                    <a:pt x="41" y="71"/>
                  </a:cubicBezTo>
                  <a:cubicBezTo>
                    <a:pt x="41" y="105"/>
                    <a:pt x="41" y="139"/>
                    <a:pt x="41" y="173"/>
                  </a:cubicBezTo>
                  <a:cubicBezTo>
                    <a:pt x="41" y="199"/>
                    <a:pt x="44" y="226"/>
                    <a:pt x="55" y="250"/>
                  </a:cubicBezTo>
                  <a:cubicBezTo>
                    <a:pt x="37" y="250"/>
                    <a:pt x="18" y="250"/>
                    <a:pt x="0" y="250"/>
                  </a:cubicBezTo>
                  <a:cubicBezTo>
                    <a:pt x="12" y="226"/>
                    <a:pt x="15" y="199"/>
                    <a:pt x="16" y="172"/>
                  </a:cubicBezTo>
                  <a:cubicBezTo>
                    <a:pt x="17" y="132"/>
                    <a:pt x="16" y="91"/>
                    <a:pt x="17" y="50"/>
                  </a:cubicBezTo>
                  <a:cubicBezTo>
                    <a:pt x="17" y="32"/>
                    <a:pt x="15" y="13"/>
                    <a:pt x="2"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9">
              <a:extLst>
                <a:ext uri="{FF2B5EF4-FFF2-40B4-BE49-F238E27FC236}">
                  <a16:creationId xmlns:a16="http://schemas.microsoft.com/office/drawing/2014/main" id="{ECBF33C2-6169-46EA-AACF-7659FA97A7A8}"/>
                </a:ext>
              </a:extLst>
            </p:cNvPr>
            <p:cNvSpPr>
              <a:spLocks/>
            </p:cNvSpPr>
            <p:nvPr/>
          </p:nvSpPr>
          <p:spPr bwMode="auto">
            <a:xfrm>
              <a:off x="5284" y="-297"/>
              <a:ext cx="24" cy="96"/>
            </a:xfrm>
            <a:custGeom>
              <a:avLst/>
              <a:gdLst>
                <a:gd name="T0" fmla="*/ 0 w 64"/>
                <a:gd name="T1" fmla="*/ 0 h 250"/>
                <a:gd name="T2" fmla="*/ 64 w 64"/>
                <a:gd name="T3" fmla="*/ 0 h 250"/>
                <a:gd name="T4" fmla="*/ 54 w 64"/>
                <a:gd name="T5" fmla="*/ 43 h 250"/>
                <a:gd name="T6" fmla="*/ 54 w 64"/>
                <a:gd name="T7" fmla="*/ 207 h 250"/>
                <a:gd name="T8" fmla="*/ 64 w 64"/>
                <a:gd name="T9" fmla="*/ 250 h 250"/>
                <a:gd name="T10" fmla="*/ 0 w 64"/>
                <a:gd name="T11" fmla="*/ 250 h 250"/>
                <a:gd name="T12" fmla="*/ 10 w 64"/>
                <a:gd name="T13" fmla="*/ 209 h 250"/>
                <a:gd name="T14" fmla="*/ 10 w 64"/>
                <a:gd name="T15" fmla="*/ 43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1" y="0"/>
                    <a:pt x="43" y="1"/>
                    <a:pt x="64" y="0"/>
                  </a:cubicBezTo>
                  <a:cubicBezTo>
                    <a:pt x="56" y="13"/>
                    <a:pt x="54" y="28"/>
                    <a:pt x="54" y="43"/>
                  </a:cubicBezTo>
                  <a:cubicBezTo>
                    <a:pt x="54" y="98"/>
                    <a:pt x="54" y="152"/>
                    <a:pt x="54" y="207"/>
                  </a:cubicBezTo>
                  <a:cubicBezTo>
                    <a:pt x="54" y="222"/>
                    <a:pt x="56" y="237"/>
                    <a:pt x="64" y="250"/>
                  </a:cubicBezTo>
                  <a:cubicBezTo>
                    <a:pt x="43" y="250"/>
                    <a:pt x="21" y="250"/>
                    <a:pt x="0" y="250"/>
                  </a:cubicBezTo>
                  <a:cubicBezTo>
                    <a:pt x="8" y="238"/>
                    <a:pt x="10" y="223"/>
                    <a:pt x="10" y="209"/>
                  </a:cubicBezTo>
                  <a:cubicBezTo>
                    <a:pt x="10" y="154"/>
                    <a:pt x="10" y="98"/>
                    <a:pt x="10" y="43"/>
                  </a:cubicBezTo>
                  <a:cubicBezTo>
                    <a:pt x="10" y="28"/>
                    <a:pt x="8" y="1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0">
              <a:extLst>
                <a:ext uri="{FF2B5EF4-FFF2-40B4-BE49-F238E27FC236}">
                  <a16:creationId xmlns:a16="http://schemas.microsoft.com/office/drawing/2014/main" id="{9F34AD33-1091-4A9C-A4EA-66DA1871045A}"/>
                </a:ext>
              </a:extLst>
            </p:cNvPr>
            <p:cNvSpPr>
              <a:spLocks/>
            </p:cNvSpPr>
            <p:nvPr/>
          </p:nvSpPr>
          <p:spPr bwMode="auto">
            <a:xfrm>
              <a:off x="5313" y="-297"/>
              <a:ext cx="106" cy="97"/>
            </a:xfrm>
            <a:custGeom>
              <a:avLst/>
              <a:gdLst>
                <a:gd name="T0" fmla="*/ 0 w 277"/>
                <a:gd name="T1" fmla="*/ 1 h 252"/>
                <a:gd name="T2" fmla="*/ 44 w 277"/>
                <a:gd name="T3" fmla="*/ 1 h 252"/>
                <a:gd name="T4" fmla="*/ 56 w 277"/>
                <a:gd name="T5" fmla="*/ 12 h 252"/>
                <a:gd name="T6" fmla="*/ 130 w 277"/>
                <a:gd name="T7" fmla="*/ 196 h 252"/>
                <a:gd name="T8" fmla="*/ 137 w 277"/>
                <a:gd name="T9" fmla="*/ 210 h 252"/>
                <a:gd name="T10" fmla="*/ 150 w 277"/>
                <a:gd name="T11" fmla="*/ 190 h 252"/>
                <a:gd name="T12" fmla="*/ 210 w 277"/>
                <a:gd name="T13" fmla="*/ 54 h 252"/>
                <a:gd name="T14" fmla="*/ 218 w 277"/>
                <a:gd name="T15" fmla="*/ 1 h 252"/>
                <a:gd name="T16" fmla="*/ 277 w 277"/>
                <a:gd name="T17" fmla="*/ 1 h 252"/>
                <a:gd name="T18" fmla="*/ 143 w 277"/>
                <a:gd name="T19" fmla="*/ 252 h 252"/>
                <a:gd name="T20" fmla="*/ 106 w 277"/>
                <a:gd name="T21" fmla="*/ 252 h 252"/>
                <a:gd name="T22" fmla="*/ 0 w 277"/>
                <a:gd name="T23"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52">
                  <a:moveTo>
                    <a:pt x="0" y="1"/>
                  </a:moveTo>
                  <a:cubicBezTo>
                    <a:pt x="15" y="1"/>
                    <a:pt x="30" y="0"/>
                    <a:pt x="44" y="1"/>
                  </a:cubicBezTo>
                  <a:cubicBezTo>
                    <a:pt x="51" y="1"/>
                    <a:pt x="54" y="7"/>
                    <a:pt x="56" y="12"/>
                  </a:cubicBezTo>
                  <a:cubicBezTo>
                    <a:pt x="81" y="73"/>
                    <a:pt x="109" y="133"/>
                    <a:pt x="130" y="196"/>
                  </a:cubicBezTo>
                  <a:cubicBezTo>
                    <a:pt x="132" y="201"/>
                    <a:pt x="134" y="206"/>
                    <a:pt x="137" y="210"/>
                  </a:cubicBezTo>
                  <a:cubicBezTo>
                    <a:pt x="145" y="206"/>
                    <a:pt x="146" y="197"/>
                    <a:pt x="150" y="190"/>
                  </a:cubicBezTo>
                  <a:cubicBezTo>
                    <a:pt x="170" y="145"/>
                    <a:pt x="193" y="100"/>
                    <a:pt x="210" y="54"/>
                  </a:cubicBezTo>
                  <a:cubicBezTo>
                    <a:pt x="216" y="37"/>
                    <a:pt x="223" y="19"/>
                    <a:pt x="218" y="1"/>
                  </a:cubicBezTo>
                  <a:cubicBezTo>
                    <a:pt x="237" y="1"/>
                    <a:pt x="257" y="0"/>
                    <a:pt x="277" y="1"/>
                  </a:cubicBezTo>
                  <a:cubicBezTo>
                    <a:pt x="222" y="78"/>
                    <a:pt x="182" y="166"/>
                    <a:pt x="143" y="252"/>
                  </a:cubicBezTo>
                  <a:cubicBezTo>
                    <a:pt x="130" y="252"/>
                    <a:pt x="118" y="252"/>
                    <a:pt x="106" y="252"/>
                  </a:cubicBezTo>
                  <a:cubicBezTo>
                    <a:pt x="74" y="167"/>
                    <a:pt x="46" y="79"/>
                    <a:pt x="0"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1">
              <a:extLst>
                <a:ext uri="{FF2B5EF4-FFF2-40B4-BE49-F238E27FC236}">
                  <a16:creationId xmlns:a16="http://schemas.microsoft.com/office/drawing/2014/main" id="{6D592758-2FA2-4B7E-AB13-C9FD48E4D94E}"/>
                </a:ext>
              </a:extLst>
            </p:cNvPr>
            <p:cNvSpPr>
              <a:spLocks/>
            </p:cNvSpPr>
            <p:nvPr/>
          </p:nvSpPr>
          <p:spPr bwMode="auto">
            <a:xfrm>
              <a:off x="5426" y="-297"/>
              <a:ext cx="74" cy="97"/>
            </a:xfrm>
            <a:custGeom>
              <a:avLst/>
              <a:gdLst>
                <a:gd name="T0" fmla="*/ 1 w 194"/>
                <a:gd name="T1" fmla="*/ 1 h 251"/>
                <a:gd name="T2" fmla="*/ 169 w 194"/>
                <a:gd name="T3" fmla="*/ 1 h 251"/>
                <a:gd name="T4" fmla="*/ 171 w 194"/>
                <a:gd name="T5" fmla="*/ 31 h 251"/>
                <a:gd name="T6" fmla="*/ 109 w 194"/>
                <a:gd name="T7" fmla="*/ 16 h 251"/>
                <a:gd name="T8" fmla="*/ 55 w 194"/>
                <a:gd name="T9" fmla="*/ 16 h 251"/>
                <a:gd name="T10" fmla="*/ 55 w 194"/>
                <a:gd name="T11" fmla="*/ 109 h 251"/>
                <a:gd name="T12" fmla="*/ 169 w 194"/>
                <a:gd name="T13" fmla="*/ 107 h 251"/>
                <a:gd name="T14" fmla="*/ 138 w 194"/>
                <a:gd name="T15" fmla="*/ 124 h 251"/>
                <a:gd name="T16" fmla="*/ 55 w 194"/>
                <a:gd name="T17" fmla="*/ 129 h 251"/>
                <a:gd name="T18" fmla="*/ 55 w 194"/>
                <a:gd name="T19" fmla="*/ 234 h 251"/>
                <a:gd name="T20" fmla="*/ 158 w 194"/>
                <a:gd name="T21" fmla="*/ 228 h 251"/>
                <a:gd name="T22" fmla="*/ 194 w 194"/>
                <a:gd name="T23" fmla="*/ 212 h 251"/>
                <a:gd name="T24" fmla="*/ 185 w 194"/>
                <a:gd name="T25" fmla="*/ 248 h 251"/>
                <a:gd name="T26" fmla="*/ 110 w 194"/>
                <a:gd name="T27" fmla="*/ 250 h 251"/>
                <a:gd name="T28" fmla="*/ 0 w 194"/>
                <a:gd name="T29" fmla="*/ 250 h 251"/>
                <a:gd name="T30" fmla="*/ 11 w 194"/>
                <a:gd name="T31" fmla="*/ 196 h 251"/>
                <a:gd name="T32" fmla="*/ 11 w 194"/>
                <a:gd name="T33" fmla="*/ 59 h 251"/>
                <a:gd name="T34" fmla="*/ 1 w 194"/>
                <a:gd name="T35"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251">
                  <a:moveTo>
                    <a:pt x="1" y="1"/>
                  </a:moveTo>
                  <a:cubicBezTo>
                    <a:pt x="57" y="0"/>
                    <a:pt x="113" y="0"/>
                    <a:pt x="169" y="1"/>
                  </a:cubicBezTo>
                  <a:cubicBezTo>
                    <a:pt x="170" y="11"/>
                    <a:pt x="171" y="21"/>
                    <a:pt x="171" y="31"/>
                  </a:cubicBezTo>
                  <a:cubicBezTo>
                    <a:pt x="153" y="19"/>
                    <a:pt x="130" y="17"/>
                    <a:pt x="109" y="16"/>
                  </a:cubicBezTo>
                  <a:cubicBezTo>
                    <a:pt x="91" y="16"/>
                    <a:pt x="73" y="16"/>
                    <a:pt x="55" y="16"/>
                  </a:cubicBezTo>
                  <a:cubicBezTo>
                    <a:pt x="55" y="47"/>
                    <a:pt x="55" y="78"/>
                    <a:pt x="55" y="109"/>
                  </a:cubicBezTo>
                  <a:cubicBezTo>
                    <a:pt x="93" y="110"/>
                    <a:pt x="131" y="110"/>
                    <a:pt x="169" y="107"/>
                  </a:cubicBezTo>
                  <a:cubicBezTo>
                    <a:pt x="161" y="116"/>
                    <a:pt x="149" y="121"/>
                    <a:pt x="138" y="124"/>
                  </a:cubicBezTo>
                  <a:cubicBezTo>
                    <a:pt x="111" y="130"/>
                    <a:pt x="83" y="129"/>
                    <a:pt x="55" y="129"/>
                  </a:cubicBezTo>
                  <a:cubicBezTo>
                    <a:pt x="55" y="164"/>
                    <a:pt x="55" y="199"/>
                    <a:pt x="55" y="234"/>
                  </a:cubicBezTo>
                  <a:cubicBezTo>
                    <a:pt x="89" y="233"/>
                    <a:pt x="125" y="238"/>
                    <a:pt x="158" y="228"/>
                  </a:cubicBezTo>
                  <a:cubicBezTo>
                    <a:pt x="171" y="225"/>
                    <a:pt x="183" y="219"/>
                    <a:pt x="194" y="212"/>
                  </a:cubicBezTo>
                  <a:cubicBezTo>
                    <a:pt x="191" y="224"/>
                    <a:pt x="188" y="236"/>
                    <a:pt x="185" y="248"/>
                  </a:cubicBezTo>
                  <a:cubicBezTo>
                    <a:pt x="160" y="251"/>
                    <a:pt x="135" y="250"/>
                    <a:pt x="110" y="250"/>
                  </a:cubicBezTo>
                  <a:cubicBezTo>
                    <a:pt x="0" y="250"/>
                    <a:pt x="0" y="250"/>
                    <a:pt x="0" y="250"/>
                  </a:cubicBezTo>
                  <a:cubicBezTo>
                    <a:pt x="10" y="234"/>
                    <a:pt x="11" y="214"/>
                    <a:pt x="11" y="196"/>
                  </a:cubicBezTo>
                  <a:cubicBezTo>
                    <a:pt x="11" y="150"/>
                    <a:pt x="11" y="105"/>
                    <a:pt x="11" y="59"/>
                  </a:cubicBezTo>
                  <a:cubicBezTo>
                    <a:pt x="11" y="39"/>
                    <a:pt x="12" y="18"/>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2">
              <a:extLst>
                <a:ext uri="{FF2B5EF4-FFF2-40B4-BE49-F238E27FC236}">
                  <a16:creationId xmlns:a16="http://schemas.microsoft.com/office/drawing/2014/main" id="{748DC253-B7AF-478B-97EF-CAD578E4BE53}"/>
                </a:ext>
              </a:extLst>
            </p:cNvPr>
            <p:cNvSpPr>
              <a:spLocks/>
            </p:cNvSpPr>
            <p:nvPr/>
          </p:nvSpPr>
          <p:spPr bwMode="auto">
            <a:xfrm>
              <a:off x="5696" y="-297"/>
              <a:ext cx="24" cy="96"/>
            </a:xfrm>
            <a:custGeom>
              <a:avLst/>
              <a:gdLst>
                <a:gd name="T0" fmla="*/ 0 w 64"/>
                <a:gd name="T1" fmla="*/ 0 h 250"/>
                <a:gd name="T2" fmla="*/ 64 w 64"/>
                <a:gd name="T3" fmla="*/ 1 h 250"/>
                <a:gd name="T4" fmla="*/ 54 w 64"/>
                <a:gd name="T5" fmla="*/ 59 h 250"/>
                <a:gd name="T6" fmla="*/ 54 w 64"/>
                <a:gd name="T7" fmla="*/ 193 h 250"/>
                <a:gd name="T8" fmla="*/ 64 w 64"/>
                <a:gd name="T9" fmla="*/ 250 h 250"/>
                <a:gd name="T10" fmla="*/ 1 w 64"/>
                <a:gd name="T11" fmla="*/ 250 h 250"/>
                <a:gd name="T12" fmla="*/ 10 w 64"/>
                <a:gd name="T13" fmla="*/ 200 h 250"/>
                <a:gd name="T14" fmla="*/ 10 w 64"/>
                <a:gd name="T15" fmla="*/ 38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2" y="1"/>
                    <a:pt x="43" y="0"/>
                    <a:pt x="64" y="1"/>
                  </a:cubicBezTo>
                  <a:cubicBezTo>
                    <a:pt x="53" y="18"/>
                    <a:pt x="54" y="39"/>
                    <a:pt x="54" y="59"/>
                  </a:cubicBezTo>
                  <a:cubicBezTo>
                    <a:pt x="54" y="104"/>
                    <a:pt x="54" y="149"/>
                    <a:pt x="54" y="193"/>
                  </a:cubicBezTo>
                  <a:cubicBezTo>
                    <a:pt x="54" y="213"/>
                    <a:pt x="53" y="233"/>
                    <a:pt x="64" y="250"/>
                  </a:cubicBezTo>
                  <a:cubicBezTo>
                    <a:pt x="43" y="250"/>
                    <a:pt x="22" y="250"/>
                    <a:pt x="1" y="250"/>
                  </a:cubicBezTo>
                  <a:cubicBezTo>
                    <a:pt x="10" y="235"/>
                    <a:pt x="11" y="217"/>
                    <a:pt x="10" y="200"/>
                  </a:cubicBezTo>
                  <a:cubicBezTo>
                    <a:pt x="10" y="146"/>
                    <a:pt x="11" y="92"/>
                    <a:pt x="10" y="38"/>
                  </a:cubicBezTo>
                  <a:cubicBezTo>
                    <a:pt x="10" y="25"/>
                    <a:pt x="8" y="12"/>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3">
              <a:extLst>
                <a:ext uri="{FF2B5EF4-FFF2-40B4-BE49-F238E27FC236}">
                  <a16:creationId xmlns:a16="http://schemas.microsoft.com/office/drawing/2014/main" id="{BE34CCF9-7AD9-4C6A-8B9C-EDE904AAF825}"/>
                </a:ext>
              </a:extLst>
            </p:cNvPr>
            <p:cNvSpPr>
              <a:spLocks/>
            </p:cNvSpPr>
            <p:nvPr/>
          </p:nvSpPr>
          <p:spPr bwMode="auto">
            <a:xfrm>
              <a:off x="6098" y="-297"/>
              <a:ext cx="66" cy="96"/>
            </a:xfrm>
            <a:custGeom>
              <a:avLst/>
              <a:gdLst>
                <a:gd name="T0" fmla="*/ 1 w 173"/>
                <a:gd name="T1" fmla="*/ 1 h 251"/>
                <a:gd name="T2" fmla="*/ 123 w 173"/>
                <a:gd name="T3" fmla="*/ 1 h 251"/>
                <a:gd name="T4" fmla="*/ 173 w 173"/>
                <a:gd name="T5" fmla="*/ 3 h 251"/>
                <a:gd name="T6" fmla="*/ 173 w 173"/>
                <a:gd name="T7" fmla="*/ 37 h 251"/>
                <a:gd name="T8" fmla="*/ 132 w 173"/>
                <a:gd name="T9" fmla="*/ 19 h 251"/>
                <a:gd name="T10" fmla="*/ 54 w 173"/>
                <a:gd name="T11" fmla="*/ 17 h 251"/>
                <a:gd name="T12" fmla="*/ 54 w 173"/>
                <a:gd name="T13" fmla="*/ 118 h 251"/>
                <a:gd name="T14" fmla="*/ 168 w 173"/>
                <a:gd name="T15" fmla="*/ 115 h 251"/>
                <a:gd name="T16" fmla="*/ 125 w 173"/>
                <a:gd name="T17" fmla="*/ 134 h 251"/>
                <a:gd name="T18" fmla="*/ 54 w 173"/>
                <a:gd name="T19" fmla="*/ 137 h 251"/>
                <a:gd name="T20" fmla="*/ 54 w 173"/>
                <a:gd name="T21" fmla="*/ 213 h 251"/>
                <a:gd name="T22" fmla="*/ 64 w 173"/>
                <a:gd name="T23" fmla="*/ 251 h 251"/>
                <a:gd name="T24" fmla="*/ 0 w 173"/>
                <a:gd name="T25" fmla="*/ 251 h 251"/>
                <a:gd name="T26" fmla="*/ 11 w 173"/>
                <a:gd name="T27" fmla="*/ 192 h 251"/>
                <a:gd name="T28" fmla="*/ 11 w 173"/>
                <a:gd name="T29" fmla="*/ 46 h 251"/>
                <a:gd name="T30" fmla="*/ 1 w 173"/>
                <a:gd name="T31"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251">
                  <a:moveTo>
                    <a:pt x="1" y="1"/>
                  </a:moveTo>
                  <a:cubicBezTo>
                    <a:pt x="42" y="2"/>
                    <a:pt x="82" y="1"/>
                    <a:pt x="123" y="1"/>
                  </a:cubicBezTo>
                  <a:cubicBezTo>
                    <a:pt x="140" y="2"/>
                    <a:pt x="156" y="0"/>
                    <a:pt x="173" y="3"/>
                  </a:cubicBezTo>
                  <a:cubicBezTo>
                    <a:pt x="173" y="15"/>
                    <a:pt x="173" y="26"/>
                    <a:pt x="173" y="37"/>
                  </a:cubicBezTo>
                  <a:cubicBezTo>
                    <a:pt x="162" y="26"/>
                    <a:pt x="148" y="20"/>
                    <a:pt x="132" y="19"/>
                  </a:cubicBezTo>
                  <a:cubicBezTo>
                    <a:pt x="106" y="16"/>
                    <a:pt x="80" y="18"/>
                    <a:pt x="54" y="17"/>
                  </a:cubicBezTo>
                  <a:cubicBezTo>
                    <a:pt x="54" y="51"/>
                    <a:pt x="54" y="84"/>
                    <a:pt x="54" y="118"/>
                  </a:cubicBezTo>
                  <a:cubicBezTo>
                    <a:pt x="92" y="118"/>
                    <a:pt x="130" y="118"/>
                    <a:pt x="168" y="115"/>
                  </a:cubicBezTo>
                  <a:cubicBezTo>
                    <a:pt x="157" y="127"/>
                    <a:pt x="141" y="131"/>
                    <a:pt x="125" y="134"/>
                  </a:cubicBezTo>
                  <a:cubicBezTo>
                    <a:pt x="102" y="138"/>
                    <a:pt x="78" y="137"/>
                    <a:pt x="54" y="137"/>
                  </a:cubicBezTo>
                  <a:cubicBezTo>
                    <a:pt x="54" y="163"/>
                    <a:pt x="54" y="188"/>
                    <a:pt x="54" y="213"/>
                  </a:cubicBezTo>
                  <a:cubicBezTo>
                    <a:pt x="54" y="226"/>
                    <a:pt x="57" y="240"/>
                    <a:pt x="64" y="251"/>
                  </a:cubicBezTo>
                  <a:cubicBezTo>
                    <a:pt x="43" y="251"/>
                    <a:pt x="22" y="251"/>
                    <a:pt x="0" y="251"/>
                  </a:cubicBezTo>
                  <a:cubicBezTo>
                    <a:pt x="12" y="234"/>
                    <a:pt x="10" y="212"/>
                    <a:pt x="11" y="192"/>
                  </a:cubicBezTo>
                  <a:cubicBezTo>
                    <a:pt x="11" y="143"/>
                    <a:pt x="11" y="95"/>
                    <a:pt x="11" y="46"/>
                  </a:cubicBezTo>
                  <a:cubicBezTo>
                    <a:pt x="11" y="31"/>
                    <a:pt x="10" y="15"/>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4">
              <a:extLst>
                <a:ext uri="{FF2B5EF4-FFF2-40B4-BE49-F238E27FC236}">
                  <a16:creationId xmlns:a16="http://schemas.microsoft.com/office/drawing/2014/main" id="{24C2F55B-4D26-4649-BC66-0E56696236F0}"/>
                </a:ext>
              </a:extLst>
            </p:cNvPr>
            <p:cNvSpPr>
              <a:spLocks/>
            </p:cNvSpPr>
            <p:nvPr/>
          </p:nvSpPr>
          <p:spPr bwMode="auto">
            <a:xfrm>
              <a:off x="5041" y="-177"/>
              <a:ext cx="152" cy="226"/>
            </a:xfrm>
            <a:custGeom>
              <a:avLst/>
              <a:gdLst>
                <a:gd name="T0" fmla="*/ 87 w 398"/>
                <a:gd name="T1" fmla="*/ 35 h 589"/>
                <a:gd name="T2" fmla="*/ 218 w 398"/>
                <a:gd name="T3" fmla="*/ 0 h 589"/>
                <a:gd name="T4" fmla="*/ 367 w 398"/>
                <a:gd name="T5" fmla="*/ 6 h 589"/>
                <a:gd name="T6" fmla="*/ 367 w 398"/>
                <a:gd name="T7" fmla="*/ 87 h 589"/>
                <a:gd name="T8" fmla="*/ 314 w 398"/>
                <a:gd name="T9" fmla="*/ 48 h 589"/>
                <a:gd name="T10" fmla="*/ 248 w 398"/>
                <a:gd name="T11" fmla="*/ 36 h 589"/>
                <a:gd name="T12" fmla="*/ 150 w 398"/>
                <a:gd name="T13" fmla="*/ 59 h 589"/>
                <a:gd name="T14" fmla="*/ 133 w 398"/>
                <a:gd name="T15" fmla="*/ 184 h 589"/>
                <a:gd name="T16" fmla="*/ 195 w 398"/>
                <a:gd name="T17" fmla="*/ 233 h 589"/>
                <a:gd name="T18" fmla="*/ 326 w 398"/>
                <a:gd name="T19" fmla="*/ 303 h 589"/>
                <a:gd name="T20" fmla="*/ 384 w 398"/>
                <a:gd name="T21" fmla="*/ 372 h 589"/>
                <a:gd name="T22" fmla="*/ 369 w 398"/>
                <a:gd name="T23" fmla="*/ 493 h 589"/>
                <a:gd name="T24" fmla="*/ 287 w 398"/>
                <a:gd name="T25" fmla="*/ 561 h 589"/>
                <a:gd name="T26" fmla="*/ 149 w 398"/>
                <a:gd name="T27" fmla="*/ 587 h 589"/>
                <a:gd name="T28" fmla="*/ 1 w 398"/>
                <a:gd name="T29" fmla="*/ 557 h 589"/>
                <a:gd name="T30" fmla="*/ 1 w 398"/>
                <a:gd name="T31" fmla="*/ 464 h 589"/>
                <a:gd name="T32" fmla="*/ 75 w 398"/>
                <a:gd name="T33" fmla="*/ 531 h 589"/>
                <a:gd name="T34" fmla="*/ 188 w 398"/>
                <a:gd name="T35" fmla="*/ 551 h 589"/>
                <a:gd name="T36" fmla="*/ 279 w 398"/>
                <a:gd name="T37" fmla="*/ 509 h 589"/>
                <a:gd name="T38" fmla="*/ 297 w 398"/>
                <a:gd name="T39" fmla="*/ 414 h 589"/>
                <a:gd name="T40" fmla="*/ 241 w 398"/>
                <a:gd name="T41" fmla="*/ 346 h 589"/>
                <a:gd name="T42" fmla="*/ 109 w 398"/>
                <a:gd name="T43" fmla="*/ 275 h 589"/>
                <a:gd name="T44" fmla="*/ 40 w 398"/>
                <a:gd name="T45" fmla="*/ 211 h 589"/>
                <a:gd name="T46" fmla="*/ 30 w 398"/>
                <a:gd name="T47" fmla="*/ 113 h 589"/>
                <a:gd name="T48" fmla="*/ 87 w 398"/>
                <a:gd name="T49" fmla="*/ 3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 h="589">
                  <a:moveTo>
                    <a:pt x="87" y="35"/>
                  </a:moveTo>
                  <a:cubicBezTo>
                    <a:pt x="126" y="10"/>
                    <a:pt x="172" y="1"/>
                    <a:pt x="218" y="0"/>
                  </a:cubicBezTo>
                  <a:cubicBezTo>
                    <a:pt x="268" y="0"/>
                    <a:pt x="317" y="6"/>
                    <a:pt x="367" y="6"/>
                  </a:cubicBezTo>
                  <a:cubicBezTo>
                    <a:pt x="367" y="33"/>
                    <a:pt x="367" y="60"/>
                    <a:pt x="367" y="87"/>
                  </a:cubicBezTo>
                  <a:cubicBezTo>
                    <a:pt x="351" y="72"/>
                    <a:pt x="334" y="57"/>
                    <a:pt x="314" y="48"/>
                  </a:cubicBezTo>
                  <a:cubicBezTo>
                    <a:pt x="293" y="39"/>
                    <a:pt x="270" y="37"/>
                    <a:pt x="248" y="36"/>
                  </a:cubicBezTo>
                  <a:cubicBezTo>
                    <a:pt x="214" y="35"/>
                    <a:pt x="178" y="38"/>
                    <a:pt x="150" y="59"/>
                  </a:cubicBezTo>
                  <a:cubicBezTo>
                    <a:pt x="111" y="86"/>
                    <a:pt x="104" y="147"/>
                    <a:pt x="133" y="184"/>
                  </a:cubicBezTo>
                  <a:cubicBezTo>
                    <a:pt x="149" y="205"/>
                    <a:pt x="171" y="220"/>
                    <a:pt x="195" y="233"/>
                  </a:cubicBezTo>
                  <a:cubicBezTo>
                    <a:pt x="238" y="257"/>
                    <a:pt x="285" y="274"/>
                    <a:pt x="326" y="303"/>
                  </a:cubicBezTo>
                  <a:cubicBezTo>
                    <a:pt x="350" y="320"/>
                    <a:pt x="373" y="343"/>
                    <a:pt x="384" y="372"/>
                  </a:cubicBezTo>
                  <a:cubicBezTo>
                    <a:pt x="398" y="411"/>
                    <a:pt x="392" y="458"/>
                    <a:pt x="369" y="493"/>
                  </a:cubicBezTo>
                  <a:cubicBezTo>
                    <a:pt x="350" y="524"/>
                    <a:pt x="320" y="546"/>
                    <a:pt x="287" y="561"/>
                  </a:cubicBezTo>
                  <a:cubicBezTo>
                    <a:pt x="244" y="581"/>
                    <a:pt x="196" y="589"/>
                    <a:pt x="149" y="587"/>
                  </a:cubicBezTo>
                  <a:cubicBezTo>
                    <a:pt x="99" y="583"/>
                    <a:pt x="48" y="573"/>
                    <a:pt x="1" y="557"/>
                  </a:cubicBezTo>
                  <a:cubicBezTo>
                    <a:pt x="1" y="526"/>
                    <a:pt x="0" y="495"/>
                    <a:pt x="1" y="464"/>
                  </a:cubicBezTo>
                  <a:cubicBezTo>
                    <a:pt x="21" y="490"/>
                    <a:pt x="45" y="516"/>
                    <a:pt x="75" y="531"/>
                  </a:cubicBezTo>
                  <a:cubicBezTo>
                    <a:pt x="109" y="548"/>
                    <a:pt x="149" y="554"/>
                    <a:pt x="188" y="551"/>
                  </a:cubicBezTo>
                  <a:cubicBezTo>
                    <a:pt x="222" y="549"/>
                    <a:pt x="257" y="536"/>
                    <a:pt x="279" y="509"/>
                  </a:cubicBezTo>
                  <a:cubicBezTo>
                    <a:pt x="300" y="483"/>
                    <a:pt x="305" y="446"/>
                    <a:pt x="297" y="414"/>
                  </a:cubicBezTo>
                  <a:cubicBezTo>
                    <a:pt x="288" y="385"/>
                    <a:pt x="266" y="362"/>
                    <a:pt x="241" y="346"/>
                  </a:cubicBezTo>
                  <a:cubicBezTo>
                    <a:pt x="200" y="318"/>
                    <a:pt x="152" y="300"/>
                    <a:pt x="109" y="275"/>
                  </a:cubicBezTo>
                  <a:cubicBezTo>
                    <a:pt x="82" y="259"/>
                    <a:pt x="56" y="239"/>
                    <a:pt x="40" y="211"/>
                  </a:cubicBezTo>
                  <a:cubicBezTo>
                    <a:pt x="23" y="182"/>
                    <a:pt x="21" y="145"/>
                    <a:pt x="30" y="113"/>
                  </a:cubicBezTo>
                  <a:cubicBezTo>
                    <a:pt x="38" y="81"/>
                    <a:pt x="60" y="53"/>
                    <a:pt x="87"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5">
              <a:extLst>
                <a:ext uri="{FF2B5EF4-FFF2-40B4-BE49-F238E27FC236}">
                  <a16:creationId xmlns:a16="http://schemas.microsoft.com/office/drawing/2014/main" id="{45BDB438-CA81-450A-81FF-957F5A808653}"/>
                </a:ext>
              </a:extLst>
            </p:cNvPr>
            <p:cNvSpPr>
              <a:spLocks/>
            </p:cNvSpPr>
            <p:nvPr/>
          </p:nvSpPr>
          <p:spPr bwMode="auto">
            <a:xfrm>
              <a:off x="5212" y="-172"/>
              <a:ext cx="197" cy="221"/>
            </a:xfrm>
            <a:custGeom>
              <a:avLst/>
              <a:gdLst>
                <a:gd name="T0" fmla="*/ 0 w 516"/>
                <a:gd name="T1" fmla="*/ 0 h 576"/>
                <a:gd name="T2" fmla="*/ 129 w 516"/>
                <a:gd name="T3" fmla="*/ 0 h 576"/>
                <a:gd name="T4" fmla="*/ 108 w 516"/>
                <a:gd name="T5" fmla="*/ 110 h 576"/>
                <a:gd name="T6" fmla="*/ 108 w 516"/>
                <a:gd name="T7" fmla="*/ 325 h 576"/>
                <a:gd name="T8" fmla="*/ 113 w 516"/>
                <a:gd name="T9" fmla="*/ 418 h 576"/>
                <a:gd name="T10" fmla="*/ 158 w 516"/>
                <a:gd name="T11" fmla="*/ 494 h 576"/>
                <a:gd name="T12" fmla="*/ 260 w 516"/>
                <a:gd name="T13" fmla="*/ 522 h 576"/>
                <a:gd name="T14" fmla="*/ 352 w 516"/>
                <a:gd name="T15" fmla="*/ 499 h 576"/>
                <a:gd name="T16" fmla="*/ 394 w 516"/>
                <a:gd name="T17" fmla="*/ 434 h 576"/>
                <a:gd name="T18" fmla="*/ 405 w 516"/>
                <a:gd name="T19" fmla="*/ 325 h 576"/>
                <a:gd name="T20" fmla="*/ 408 w 516"/>
                <a:gd name="T21" fmla="*/ 152 h 576"/>
                <a:gd name="T22" fmla="*/ 407 w 516"/>
                <a:gd name="T23" fmla="*/ 82 h 576"/>
                <a:gd name="T24" fmla="*/ 387 w 516"/>
                <a:gd name="T25" fmla="*/ 0 h 576"/>
                <a:gd name="T26" fmla="*/ 516 w 516"/>
                <a:gd name="T27" fmla="*/ 0 h 576"/>
                <a:gd name="T28" fmla="*/ 498 w 516"/>
                <a:gd name="T29" fmla="*/ 51 h 576"/>
                <a:gd name="T30" fmla="*/ 495 w 516"/>
                <a:gd name="T31" fmla="*/ 149 h 576"/>
                <a:gd name="T32" fmla="*/ 495 w 516"/>
                <a:gd name="T33" fmla="*/ 464 h 576"/>
                <a:gd name="T34" fmla="*/ 516 w 516"/>
                <a:gd name="T35" fmla="*/ 559 h 576"/>
                <a:gd name="T36" fmla="*/ 401 w 516"/>
                <a:gd name="T37" fmla="*/ 564 h 576"/>
                <a:gd name="T38" fmla="*/ 404 w 516"/>
                <a:gd name="T39" fmla="*/ 504 h 576"/>
                <a:gd name="T40" fmla="*/ 399 w 516"/>
                <a:gd name="T41" fmla="*/ 504 h 576"/>
                <a:gd name="T42" fmla="*/ 291 w 516"/>
                <a:gd name="T43" fmla="*/ 563 h 576"/>
                <a:gd name="T44" fmla="*/ 160 w 516"/>
                <a:gd name="T45" fmla="*/ 570 h 576"/>
                <a:gd name="T46" fmla="*/ 56 w 516"/>
                <a:gd name="T47" fmla="*/ 524 h 576"/>
                <a:gd name="T48" fmla="*/ 21 w 516"/>
                <a:gd name="T49" fmla="*/ 422 h 576"/>
                <a:gd name="T50" fmla="*/ 21 w 516"/>
                <a:gd name="T51" fmla="*/ 105 h 576"/>
                <a:gd name="T52" fmla="*/ 0 w 516"/>
                <a:gd name="T5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6" h="576">
                  <a:moveTo>
                    <a:pt x="0" y="0"/>
                  </a:moveTo>
                  <a:cubicBezTo>
                    <a:pt x="43" y="0"/>
                    <a:pt x="86" y="0"/>
                    <a:pt x="129" y="0"/>
                  </a:cubicBezTo>
                  <a:cubicBezTo>
                    <a:pt x="108" y="33"/>
                    <a:pt x="108" y="73"/>
                    <a:pt x="108" y="110"/>
                  </a:cubicBezTo>
                  <a:cubicBezTo>
                    <a:pt x="108" y="182"/>
                    <a:pt x="108" y="253"/>
                    <a:pt x="108" y="325"/>
                  </a:cubicBezTo>
                  <a:cubicBezTo>
                    <a:pt x="108" y="356"/>
                    <a:pt x="106" y="387"/>
                    <a:pt x="113" y="418"/>
                  </a:cubicBezTo>
                  <a:cubicBezTo>
                    <a:pt x="119" y="447"/>
                    <a:pt x="134" y="475"/>
                    <a:pt x="158" y="494"/>
                  </a:cubicBezTo>
                  <a:cubicBezTo>
                    <a:pt x="187" y="516"/>
                    <a:pt x="224" y="522"/>
                    <a:pt x="260" y="522"/>
                  </a:cubicBezTo>
                  <a:cubicBezTo>
                    <a:pt x="292" y="522"/>
                    <a:pt x="326" y="518"/>
                    <a:pt x="352" y="499"/>
                  </a:cubicBezTo>
                  <a:cubicBezTo>
                    <a:pt x="374" y="484"/>
                    <a:pt x="387" y="459"/>
                    <a:pt x="394" y="434"/>
                  </a:cubicBezTo>
                  <a:cubicBezTo>
                    <a:pt x="404" y="398"/>
                    <a:pt x="403" y="361"/>
                    <a:pt x="405" y="325"/>
                  </a:cubicBezTo>
                  <a:cubicBezTo>
                    <a:pt x="409" y="267"/>
                    <a:pt x="408" y="209"/>
                    <a:pt x="408" y="152"/>
                  </a:cubicBezTo>
                  <a:cubicBezTo>
                    <a:pt x="408" y="128"/>
                    <a:pt x="409" y="105"/>
                    <a:pt x="407" y="82"/>
                  </a:cubicBezTo>
                  <a:cubicBezTo>
                    <a:pt x="406" y="54"/>
                    <a:pt x="402" y="25"/>
                    <a:pt x="387" y="0"/>
                  </a:cubicBezTo>
                  <a:cubicBezTo>
                    <a:pt x="430" y="0"/>
                    <a:pt x="473" y="0"/>
                    <a:pt x="516" y="0"/>
                  </a:cubicBezTo>
                  <a:cubicBezTo>
                    <a:pt x="506" y="16"/>
                    <a:pt x="501" y="33"/>
                    <a:pt x="498" y="51"/>
                  </a:cubicBezTo>
                  <a:cubicBezTo>
                    <a:pt x="494" y="84"/>
                    <a:pt x="495" y="117"/>
                    <a:pt x="495" y="149"/>
                  </a:cubicBezTo>
                  <a:cubicBezTo>
                    <a:pt x="495" y="254"/>
                    <a:pt x="495" y="359"/>
                    <a:pt x="495" y="464"/>
                  </a:cubicBezTo>
                  <a:cubicBezTo>
                    <a:pt x="496" y="496"/>
                    <a:pt x="497" y="531"/>
                    <a:pt x="516" y="559"/>
                  </a:cubicBezTo>
                  <a:cubicBezTo>
                    <a:pt x="478" y="561"/>
                    <a:pt x="439" y="563"/>
                    <a:pt x="401" y="564"/>
                  </a:cubicBezTo>
                  <a:cubicBezTo>
                    <a:pt x="402" y="544"/>
                    <a:pt x="405" y="524"/>
                    <a:pt x="404" y="504"/>
                  </a:cubicBezTo>
                  <a:cubicBezTo>
                    <a:pt x="403" y="504"/>
                    <a:pt x="400" y="504"/>
                    <a:pt x="399" y="504"/>
                  </a:cubicBezTo>
                  <a:cubicBezTo>
                    <a:pt x="368" y="531"/>
                    <a:pt x="331" y="552"/>
                    <a:pt x="291" y="563"/>
                  </a:cubicBezTo>
                  <a:cubicBezTo>
                    <a:pt x="249" y="575"/>
                    <a:pt x="204" y="576"/>
                    <a:pt x="160" y="570"/>
                  </a:cubicBezTo>
                  <a:cubicBezTo>
                    <a:pt x="122" y="565"/>
                    <a:pt x="83" y="552"/>
                    <a:pt x="56" y="524"/>
                  </a:cubicBezTo>
                  <a:cubicBezTo>
                    <a:pt x="31" y="497"/>
                    <a:pt x="21" y="459"/>
                    <a:pt x="21" y="422"/>
                  </a:cubicBezTo>
                  <a:cubicBezTo>
                    <a:pt x="21" y="105"/>
                    <a:pt x="21" y="105"/>
                    <a:pt x="21" y="105"/>
                  </a:cubicBezTo>
                  <a:cubicBezTo>
                    <a:pt x="20" y="70"/>
                    <a:pt x="19" y="3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6">
              <a:extLst>
                <a:ext uri="{FF2B5EF4-FFF2-40B4-BE49-F238E27FC236}">
                  <a16:creationId xmlns:a16="http://schemas.microsoft.com/office/drawing/2014/main" id="{0D40556A-8E04-425A-B031-A53BA5E4A41F}"/>
                </a:ext>
              </a:extLst>
            </p:cNvPr>
            <p:cNvSpPr>
              <a:spLocks/>
            </p:cNvSpPr>
            <p:nvPr/>
          </p:nvSpPr>
          <p:spPr bwMode="auto">
            <a:xfrm>
              <a:off x="5818" y="-172"/>
              <a:ext cx="149" cy="215"/>
            </a:xfrm>
            <a:custGeom>
              <a:avLst/>
              <a:gdLst>
                <a:gd name="T0" fmla="*/ 3 w 389"/>
                <a:gd name="T1" fmla="*/ 0 h 559"/>
                <a:gd name="T2" fmla="*/ 340 w 389"/>
                <a:gd name="T3" fmla="*/ 0 h 559"/>
                <a:gd name="T4" fmla="*/ 344 w 389"/>
                <a:gd name="T5" fmla="*/ 68 h 559"/>
                <a:gd name="T6" fmla="*/ 225 w 389"/>
                <a:gd name="T7" fmla="*/ 36 h 559"/>
                <a:gd name="T8" fmla="*/ 111 w 389"/>
                <a:gd name="T9" fmla="*/ 35 h 559"/>
                <a:gd name="T10" fmla="*/ 111 w 389"/>
                <a:gd name="T11" fmla="*/ 245 h 559"/>
                <a:gd name="T12" fmla="*/ 338 w 389"/>
                <a:gd name="T13" fmla="*/ 239 h 559"/>
                <a:gd name="T14" fmla="*/ 277 w 389"/>
                <a:gd name="T15" fmla="*/ 276 h 559"/>
                <a:gd name="T16" fmla="*/ 111 w 389"/>
                <a:gd name="T17" fmla="*/ 289 h 559"/>
                <a:gd name="T18" fmla="*/ 111 w 389"/>
                <a:gd name="T19" fmla="*/ 524 h 559"/>
                <a:gd name="T20" fmla="*/ 210 w 389"/>
                <a:gd name="T21" fmla="*/ 524 h 559"/>
                <a:gd name="T22" fmla="*/ 268 w 389"/>
                <a:gd name="T23" fmla="*/ 521 h 559"/>
                <a:gd name="T24" fmla="*/ 389 w 389"/>
                <a:gd name="T25" fmla="*/ 474 h 559"/>
                <a:gd name="T26" fmla="*/ 372 w 389"/>
                <a:gd name="T27" fmla="*/ 555 h 559"/>
                <a:gd name="T28" fmla="*/ 291 w 389"/>
                <a:gd name="T29" fmla="*/ 559 h 559"/>
                <a:gd name="T30" fmla="*/ 0 w 389"/>
                <a:gd name="T31" fmla="*/ 559 h 559"/>
                <a:gd name="T32" fmla="*/ 24 w 389"/>
                <a:gd name="T33" fmla="*/ 429 h 559"/>
                <a:gd name="T34" fmla="*/ 24 w 389"/>
                <a:gd name="T35" fmla="*/ 108 h 559"/>
                <a:gd name="T36" fmla="*/ 3 w 389"/>
                <a:gd name="T3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559">
                  <a:moveTo>
                    <a:pt x="3" y="0"/>
                  </a:moveTo>
                  <a:cubicBezTo>
                    <a:pt x="115" y="0"/>
                    <a:pt x="228" y="0"/>
                    <a:pt x="340" y="0"/>
                  </a:cubicBezTo>
                  <a:cubicBezTo>
                    <a:pt x="341" y="23"/>
                    <a:pt x="343" y="45"/>
                    <a:pt x="344" y="68"/>
                  </a:cubicBezTo>
                  <a:cubicBezTo>
                    <a:pt x="310" y="43"/>
                    <a:pt x="266" y="38"/>
                    <a:pt x="225" y="36"/>
                  </a:cubicBezTo>
                  <a:cubicBezTo>
                    <a:pt x="187" y="35"/>
                    <a:pt x="149" y="36"/>
                    <a:pt x="111" y="35"/>
                  </a:cubicBezTo>
                  <a:cubicBezTo>
                    <a:pt x="111" y="105"/>
                    <a:pt x="111" y="175"/>
                    <a:pt x="111" y="245"/>
                  </a:cubicBezTo>
                  <a:cubicBezTo>
                    <a:pt x="187" y="245"/>
                    <a:pt x="263" y="245"/>
                    <a:pt x="338" y="239"/>
                  </a:cubicBezTo>
                  <a:cubicBezTo>
                    <a:pt x="324" y="259"/>
                    <a:pt x="300" y="269"/>
                    <a:pt x="277" y="276"/>
                  </a:cubicBezTo>
                  <a:cubicBezTo>
                    <a:pt x="223" y="290"/>
                    <a:pt x="167" y="289"/>
                    <a:pt x="111" y="289"/>
                  </a:cubicBezTo>
                  <a:cubicBezTo>
                    <a:pt x="111" y="367"/>
                    <a:pt x="111" y="445"/>
                    <a:pt x="111" y="524"/>
                  </a:cubicBezTo>
                  <a:cubicBezTo>
                    <a:pt x="144" y="524"/>
                    <a:pt x="177" y="524"/>
                    <a:pt x="210" y="524"/>
                  </a:cubicBezTo>
                  <a:cubicBezTo>
                    <a:pt x="229" y="523"/>
                    <a:pt x="249" y="524"/>
                    <a:pt x="268" y="521"/>
                  </a:cubicBezTo>
                  <a:cubicBezTo>
                    <a:pt x="311" y="516"/>
                    <a:pt x="355" y="502"/>
                    <a:pt x="389" y="474"/>
                  </a:cubicBezTo>
                  <a:cubicBezTo>
                    <a:pt x="383" y="501"/>
                    <a:pt x="378" y="528"/>
                    <a:pt x="372" y="555"/>
                  </a:cubicBezTo>
                  <a:cubicBezTo>
                    <a:pt x="345" y="557"/>
                    <a:pt x="318" y="559"/>
                    <a:pt x="291" y="559"/>
                  </a:cubicBezTo>
                  <a:cubicBezTo>
                    <a:pt x="194" y="559"/>
                    <a:pt x="97" y="559"/>
                    <a:pt x="0" y="559"/>
                  </a:cubicBezTo>
                  <a:cubicBezTo>
                    <a:pt x="25" y="521"/>
                    <a:pt x="24" y="473"/>
                    <a:pt x="24" y="429"/>
                  </a:cubicBezTo>
                  <a:cubicBezTo>
                    <a:pt x="24" y="322"/>
                    <a:pt x="24" y="215"/>
                    <a:pt x="24" y="108"/>
                  </a:cubicBezTo>
                  <a:cubicBezTo>
                    <a:pt x="24" y="71"/>
                    <a:pt x="24" y="32"/>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7">
              <a:extLst>
                <a:ext uri="{FF2B5EF4-FFF2-40B4-BE49-F238E27FC236}">
                  <a16:creationId xmlns:a16="http://schemas.microsoft.com/office/drawing/2014/main" id="{488C4A1E-66F1-4A5F-91DD-B292F68FCA45}"/>
                </a:ext>
              </a:extLst>
            </p:cNvPr>
            <p:cNvSpPr>
              <a:spLocks/>
            </p:cNvSpPr>
            <p:nvPr/>
          </p:nvSpPr>
          <p:spPr bwMode="auto">
            <a:xfrm>
              <a:off x="5956" y="-172"/>
              <a:ext cx="190" cy="215"/>
            </a:xfrm>
            <a:custGeom>
              <a:avLst/>
              <a:gdLst>
                <a:gd name="T0" fmla="*/ 0 w 496"/>
                <a:gd name="T1" fmla="*/ 0 h 559"/>
                <a:gd name="T2" fmla="*/ 95 w 496"/>
                <a:gd name="T3" fmla="*/ 1 h 559"/>
                <a:gd name="T4" fmla="*/ 135 w 496"/>
                <a:gd name="T5" fmla="*/ 22 h 559"/>
                <a:gd name="T6" fmla="*/ 190 w 496"/>
                <a:gd name="T7" fmla="*/ 131 h 559"/>
                <a:gd name="T8" fmla="*/ 242 w 496"/>
                <a:gd name="T9" fmla="*/ 250 h 559"/>
                <a:gd name="T10" fmla="*/ 254 w 496"/>
                <a:gd name="T11" fmla="*/ 275 h 559"/>
                <a:gd name="T12" fmla="*/ 267 w 496"/>
                <a:gd name="T13" fmla="*/ 267 h 559"/>
                <a:gd name="T14" fmla="*/ 336 w 496"/>
                <a:gd name="T15" fmla="*/ 154 h 559"/>
                <a:gd name="T16" fmla="*/ 387 w 496"/>
                <a:gd name="T17" fmla="*/ 51 h 559"/>
                <a:gd name="T18" fmla="*/ 374 w 496"/>
                <a:gd name="T19" fmla="*/ 0 h 559"/>
                <a:gd name="T20" fmla="*/ 496 w 496"/>
                <a:gd name="T21" fmla="*/ 0 h 559"/>
                <a:gd name="T22" fmla="*/ 404 w 496"/>
                <a:gd name="T23" fmla="*/ 130 h 559"/>
                <a:gd name="T24" fmla="*/ 329 w 496"/>
                <a:gd name="T25" fmla="*/ 237 h 559"/>
                <a:gd name="T26" fmla="*/ 288 w 496"/>
                <a:gd name="T27" fmla="*/ 334 h 559"/>
                <a:gd name="T28" fmla="*/ 282 w 496"/>
                <a:gd name="T29" fmla="*/ 420 h 559"/>
                <a:gd name="T30" fmla="*/ 286 w 496"/>
                <a:gd name="T31" fmla="*/ 515 h 559"/>
                <a:gd name="T32" fmla="*/ 303 w 496"/>
                <a:gd name="T33" fmla="*/ 559 h 559"/>
                <a:gd name="T34" fmla="*/ 174 w 496"/>
                <a:gd name="T35" fmla="*/ 559 h 559"/>
                <a:gd name="T36" fmla="*/ 194 w 496"/>
                <a:gd name="T37" fmla="*/ 475 h 559"/>
                <a:gd name="T38" fmla="*/ 194 w 496"/>
                <a:gd name="T39" fmla="*/ 392 h 559"/>
                <a:gd name="T40" fmla="*/ 192 w 496"/>
                <a:gd name="T41" fmla="*/ 332 h 559"/>
                <a:gd name="T42" fmla="*/ 140 w 496"/>
                <a:gd name="T43" fmla="*/ 197 h 559"/>
                <a:gd name="T44" fmla="*/ 68 w 496"/>
                <a:gd name="T45" fmla="*/ 78 h 559"/>
                <a:gd name="T46" fmla="*/ 0 w 496"/>
                <a:gd name="T4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6" h="559">
                  <a:moveTo>
                    <a:pt x="0" y="0"/>
                  </a:moveTo>
                  <a:cubicBezTo>
                    <a:pt x="31" y="1"/>
                    <a:pt x="63" y="0"/>
                    <a:pt x="95" y="1"/>
                  </a:cubicBezTo>
                  <a:cubicBezTo>
                    <a:pt x="111" y="1"/>
                    <a:pt x="127" y="8"/>
                    <a:pt x="135" y="22"/>
                  </a:cubicBezTo>
                  <a:cubicBezTo>
                    <a:pt x="156" y="57"/>
                    <a:pt x="173" y="94"/>
                    <a:pt x="190" y="131"/>
                  </a:cubicBezTo>
                  <a:cubicBezTo>
                    <a:pt x="208" y="170"/>
                    <a:pt x="225" y="210"/>
                    <a:pt x="242" y="250"/>
                  </a:cubicBezTo>
                  <a:cubicBezTo>
                    <a:pt x="246" y="258"/>
                    <a:pt x="247" y="268"/>
                    <a:pt x="254" y="275"/>
                  </a:cubicBezTo>
                  <a:cubicBezTo>
                    <a:pt x="260" y="279"/>
                    <a:pt x="264" y="271"/>
                    <a:pt x="267" y="267"/>
                  </a:cubicBezTo>
                  <a:cubicBezTo>
                    <a:pt x="289" y="229"/>
                    <a:pt x="313" y="192"/>
                    <a:pt x="336" y="154"/>
                  </a:cubicBezTo>
                  <a:cubicBezTo>
                    <a:pt x="356" y="122"/>
                    <a:pt x="377" y="88"/>
                    <a:pt x="387" y="51"/>
                  </a:cubicBezTo>
                  <a:cubicBezTo>
                    <a:pt x="391" y="33"/>
                    <a:pt x="387" y="14"/>
                    <a:pt x="374" y="0"/>
                  </a:cubicBezTo>
                  <a:cubicBezTo>
                    <a:pt x="415" y="0"/>
                    <a:pt x="455" y="0"/>
                    <a:pt x="496" y="0"/>
                  </a:cubicBezTo>
                  <a:cubicBezTo>
                    <a:pt x="466" y="44"/>
                    <a:pt x="435" y="87"/>
                    <a:pt x="404" y="130"/>
                  </a:cubicBezTo>
                  <a:cubicBezTo>
                    <a:pt x="379" y="166"/>
                    <a:pt x="352" y="200"/>
                    <a:pt x="329" y="237"/>
                  </a:cubicBezTo>
                  <a:cubicBezTo>
                    <a:pt x="310" y="267"/>
                    <a:pt x="295" y="299"/>
                    <a:pt x="288" y="334"/>
                  </a:cubicBezTo>
                  <a:cubicBezTo>
                    <a:pt x="282" y="362"/>
                    <a:pt x="281" y="391"/>
                    <a:pt x="282" y="420"/>
                  </a:cubicBezTo>
                  <a:cubicBezTo>
                    <a:pt x="282" y="452"/>
                    <a:pt x="280" y="484"/>
                    <a:pt x="286" y="515"/>
                  </a:cubicBezTo>
                  <a:cubicBezTo>
                    <a:pt x="288" y="531"/>
                    <a:pt x="294" y="546"/>
                    <a:pt x="303" y="559"/>
                  </a:cubicBezTo>
                  <a:cubicBezTo>
                    <a:pt x="260" y="559"/>
                    <a:pt x="217" y="559"/>
                    <a:pt x="174" y="559"/>
                  </a:cubicBezTo>
                  <a:cubicBezTo>
                    <a:pt x="190" y="534"/>
                    <a:pt x="193" y="504"/>
                    <a:pt x="194" y="475"/>
                  </a:cubicBezTo>
                  <a:cubicBezTo>
                    <a:pt x="195" y="448"/>
                    <a:pt x="194" y="420"/>
                    <a:pt x="194" y="392"/>
                  </a:cubicBezTo>
                  <a:cubicBezTo>
                    <a:pt x="194" y="372"/>
                    <a:pt x="196" y="352"/>
                    <a:pt x="192" y="332"/>
                  </a:cubicBezTo>
                  <a:cubicBezTo>
                    <a:pt x="184" y="284"/>
                    <a:pt x="162" y="240"/>
                    <a:pt x="140" y="197"/>
                  </a:cubicBezTo>
                  <a:cubicBezTo>
                    <a:pt x="118" y="156"/>
                    <a:pt x="95" y="116"/>
                    <a:pt x="68" y="78"/>
                  </a:cubicBezTo>
                  <a:cubicBezTo>
                    <a:pt x="48" y="50"/>
                    <a:pt x="26" y="2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8">
              <a:extLst>
                <a:ext uri="{FF2B5EF4-FFF2-40B4-BE49-F238E27FC236}">
                  <a16:creationId xmlns:a16="http://schemas.microsoft.com/office/drawing/2014/main" id="{34FA6941-ED70-45C1-AFB1-9A79B39872CF}"/>
                </a:ext>
              </a:extLst>
            </p:cNvPr>
            <p:cNvSpPr>
              <a:spLocks noEditPoints="1"/>
            </p:cNvSpPr>
            <p:nvPr/>
          </p:nvSpPr>
          <p:spPr bwMode="auto">
            <a:xfrm>
              <a:off x="5511" y="-298"/>
              <a:ext cx="95" cy="97"/>
            </a:xfrm>
            <a:custGeom>
              <a:avLst/>
              <a:gdLst>
                <a:gd name="T0" fmla="*/ 176 w 247"/>
                <a:gd name="T1" fmla="*/ 184 h 254"/>
                <a:gd name="T2" fmla="*/ 123 w 247"/>
                <a:gd name="T3" fmla="*/ 124 h 254"/>
                <a:gd name="T4" fmla="*/ 185 w 247"/>
                <a:gd name="T5" fmla="*/ 83 h 254"/>
                <a:gd name="T6" fmla="*/ 183 w 247"/>
                <a:gd name="T7" fmla="*/ 23 h 254"/>
                <a:gd name="T8" fmla="*/ 124 w 247"/>
                <a:gd name="T9" fmla="*/ 1 h 254"/>
                <a:gd name="T10" fmla="*/ 3 w 247"/>
                <a:gd name="T11" fmla="*/ 5 h 254"/>
                <a:gd name="T12" fmla="*/ 13 w 247"/>
                <a:gd name="T13" fmla="*/ 47 h 254"/>
                <a:gd name="T14" fmla="*/ 13 w 247"/>
                <a:gd name="T15" fmla="*/ 195 h 254"/>
                <a:gd name="T16" fmla="*/ 0 w 247"/>
                <a:gd name="T17" fmla="*/ 254 h 254"/>
                <a:gd name="T18" fmla="*/ 66 w 247"/>
                <a:gd name="T19" fmla="*/ 254 h 254"/>
                <a:gd name="T20" fmla="*/ 56 w 247"/>
                <a:gd name="T21" fmla="*/ 209 h 254"/>
                <a:gd name="T22" fmla="*/ 56 w 247"/>
                <a:gd name="T23" fmla="*/ 133 h 254"/>
                <a:gd name="T24" fmla="*/ 80 w 247"/>
                <a:gd name="T25" fmla="*/ 138 h 254"/>
                <a:gd name="T26" fmla="*/ 104 w 247"/>
                <a:gd name="T27" fmla="*/ 160 h 254"/>
                <a:gd name="T28" fmla="*/ 170 w 247"/>
                <a:gd name="T29" fmla="*/ 237 h 254"/>
                <a:gd name="T30" fmla="*/ 201 w 247"/>
                <a:gd name="T31" fmla="*/ 254 h 254"/>
                <a:gd name="T32" fmla="*/ 247 w 247"/>
                <a:gd name="T33" fmla="*/ 254 h 254"/>
                <a:gd name="T34" fmla="*/ 176 w 247"/>
                <a:gd name="T35" fmla="*/ 184 h 254"/>
                <a:gd name="T36" fmla="*/ 56 w 247"/>
                <a:gd name="T37" fmla="*/ 117 h 254"/>
                <a:gd name="T38" fmla="*/ 58 w 247"/>
                <a:gd name="T39" fmla="*/ 16 h 254"/>
                <a:gd name="T40" fmla="*/ 114 w 247"/>
                <a:gd name="T41" fmla="*/ 19 h 254"/>
                <a:gd name="T42" fmla="*/ 147 w 247"/>
                <a:gd name="T43" fmla="*/ 40 h 254"/>
                <a:gd name="T44" fmla="*/ 128 w 247"/>
                <a:gd name="T45" fmla="*/ 106 h 254"/>
                <a:gd name="T46" fmla="*/ 56 w 247"/>
                <a:gd name="T47" fmla="*/ 11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7" h="254">
                  <a:moveTo>
                    <a:pt x="176" y="184"/>
                  </a:moveTo>
                  <a:cubicBezTo>
                    <a:pt x="159" y="164"/>
                    <a:pt x="140" y="144"/>
                    <a:pt x="123" y="124"/>
                  </a:cubicBezTo>
                  <a:cubicBezTo>
                    <a:pt x="147" y="116"/>
                    <a:pt x="170" y="104"/>
                    <a:pt x="185" y="83"/>
                  </a:cubicBezTo>
                  <a:cubicBezTo>
                    <a:pt x="197" y="65"/>
                    <a:pt x="198" y="39"/>
                    <a:pt x="183" y="23"/>
                  </a:cubicBezTo>
                  <a:cubicBezTo>
                    <a:pt x="168" y="6"/>
                    <a:pt x="145" y="1"/>
                    <a:pt x="124" y="1"/>
                  </a:cubicBezTo>
                  <a:cubicBezTo>
                    <a:pt x="83" y="0"/>
                    <a:pt x="43" y="5"/>
                    <a:pt x="3" y="5"/>
                  </a:cubicBezTo>
                  <a:cubicBezTo>
                    <a:pt x="11" y="17"/>
                    <a:pt x="13" y="32"/>
                    <a:pt x="13" y="47"/>
                  </a:cubicBezTo>
                  <a:cubicBezTo>
                    <a:pt x="13" y="96"/>
                    <a:pt x="13" y="146"/>
                    <a:pt x="13" y="195"/>
                  </a:cubicBezTo>
                  <a:cubicBezTo>
                    <a:pt x="13" y="215"/>
                    <a:pt x="13" y="237"/>
                    <a:pt x="0" y="254"/>
                  </a:cubicBezTo>
                  <a:cubicBezTo>
                    <a:pt x="22" y="254"/>
                    <a:pt x="44" y="254"/>
                    <a:pt x="66" y="254"/>
                  </a:cubicBezTo>
                  <a:cubicBezTo>
                    <a:pt x="58" y="241"/>
                    <a:pt x="56" y="224"/>
                    <a:pt x="56" y="209"/>
                  </a:cubicBezTo>
                  <a:cubicBezTo>
                    <a:pt x="56" y="183"/>
                    <a:pt x="56" y="158"/>
                    <a:pt x="56" y="133"/>
                  </a:cubicBezTo>
                  <a:cubicBezTo>
                    <a:pt x="64" y="133"/>
                    <a:pt x="72" y="134"/>
                    <a:pt x="80" y="138"/>
                  </a:cubicBezTo>
                  <a:cubicBezTo>
                    <a:pt x="90" y="142"/>
                    <a:pt x="96" y="152"/>
                    <a:pt x="104" y="160"/>
                  </a:cubicBezTo>
                  <a:cubicBezTo>
                    <a:pt x="126" y="185"/>
                    <a:pt x="148" y="211"/>
                    <a:pt x="170" y="237"/>
                  </a:cubicBezTo>
                  <a:cubicBezTo>
                    <a:pt x="178" y="246"/>
                    <a:pt x="189" y="253"/>
                    <a:pt x="201" y="254"/>
                  </a:cubicBezTo>
                  <a:cubicBezTo>
                    <a:pt x="216" y="254"/>
                    <a:pt x="232" y="254"/>
                    <a:pt x="247" y="254"/>
                  </a:cubicBezTo>
                  <a:cubicBezTo>
                    <a:pt x="219" y="235"/>
                    <a:pt x="199" y="209"/>
                    <a:pt x="176" y="184"/>
                  </a:cubicBezTo>
                  <a:moveTo>
                    <a:pt x="56" y="117"/>
                  </a:moveTo>
                  <a:cubicBezTo>
                    <a:pt x="57" y="84"/>
                    <a:pt x="55" y="50"/>
                    <a:pt x="58" y="16"/>
                  </a:cubicBezTo>
                  <a:cubicBezTo>
                    <a:pt x="77" y="16"/>
                    <a:pt x="96" y="16"/>
                    <a:pt x="114" y="19"/>
                  </a:cubicBezTo>
                  <a:cubicBezTo>
                    <a:pt x="127" y="21"/>
                    <a:pt x="141" y="27"/>
                    <a:pt x="147" y="40"/>
                  </a:cubicBezTo>
                  <a:cubicBezTo>
                    <a:pt x="155" y="63"/>
                    <a:pt x="149" y="93"/>
                    <a:pt x="128" y="106"/>
                  </a:cubicBezTo>
                  <a:cubicBezTo>
                    <a:pt x="107" y="120"/>
                    <a:pt x="80" y="119"/>
                    <a:pt x="56"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9">
              <a:extLst>
                <a:ext uri="{FF2B5EF4-FFF2-40B4-BE49-F238E27FC236}">
                  <a16:creationId xmlns:a16="http://schemas.microsoft.com/office/drawing/2014/main" id="{46E942A1-368E-4F5B-A5C5-8E93BCD3EBDF}"/>
                </a:ext>
              </a:extLst>
            </p:cNvPr>
            <p:cNvSpPr>
              <a:spLocks noEditPoints="1"/>
            </p:cNvSpPr>
            <p:nvPr/>
          </p:nvSpPr>
          <p:spPr bwMode="auto">
            <a:xfrm>
              <a:off x="5965" y="-300"/>
              <a:ext cx="120" cy="104"/>
            </a:xfrm>
            <a:custGeom>
              <a:avLst/>
              <a:gdLst>
                <a:gd name="T0" fmla="*/ 272 w 313"/>
                <a:gd name="T1" fmla="*/ 39 h 269"/>
                <a:gd name="T2" fmla="*/ 148 w 313"/>
                <a:gd name="T3" fmla="*/ 3 h 269"/>
                <a:gd name="T4" fmla="*/ 35 w 313"/>
                <a:gd name="T5" fmla="*/ 56 h 269"/>
                <a:gd name="T6" fmla="*/ 20 w 313"/>
                <a:gd name="T7" fmla="*/ 196 h 269"/>
                <a:gd name="T8" fmla="*/ 109 w 313"/>
                <a:gd name="T9" fmla="*/ 260 h 269"/>
                <a:gd name="T10" fmla="*/ 245 w 313"/>
                <a:gd name="T11" fmla="*/ 242 h 269"/>
                <a:gd name="T12" fmla="*/ 305 w 313"/>
                <a:gd name="T13" fmla="*/ 155 h 269"/>
                <a:gd name="T14" fmla="*/ 272 w 313"/>
                <a:gd name="T15" fmla="*/ 39 h 269"/>
                <a:gd name="T16" fmla="*/ 256 w 313"/>
                <a:gd name="T17" fmla="*/ 155 h 269"/>
                <a:gd name="T18" fmla="*/ 227 w 313"/>
                <a:gd name="T19" fmla="*/ 221 h 269"/>
                <a:gd name="T20" fmla="*/ 165 w 313"/>
                <a:gd name="T21" fmla="*/ 247 h 269"/>
                <a:gd name="T22" fmla="*/ 104 w 313"/>
                <a:gd name="T23" fmla="*/ 232 h 269"/>
                <a:gd name="T24" fmla="*/ 59 w 313"/>
                <a:gd name="T25" fmla="*/ 130 h 269"/>
                <a:gd name="T26" fmla="*/ 82 w 313"/>
                <a:gd name="T27" fmla="*/ 53 h 269"/>
                <a:gd name="T28" fmla="*/ 140 w 313"/>
                <a:gd name="T29" fmla="*/ 21 h 269"/>
                <a:gd name="T30" fmla="*/ 203 w 313"/>
                <a:gd name="T31" fmla="*/ 30 h 269"/>
                <a:gd name="T32" fmla="*/ 243 w 313"/>
                <a:gd name="T33" fmla="*/ 72 h 269"/>
                <a:gd name="T34" fmla="*/ 256 w 313"/>
                <a:gd name="T35" fmla="*/ 15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269">
                  <a:moveTo>
                    <a:pt x="272" y="39"/>
                  </a:moveTo>
                  <a:cubicBezTo>
                    <a:pt x="239" y="8"/>
                    <a:pt x="191" y="0"/>
                    <a:pt x="148" y="3"/>
                  </a:cubicBezTo>
                  <a:cubicBezTo>
                    <a:pt x="106" y="5"/>
                    <a:pt x="62" y="21"/>
                    <a:pt x="35" y="56"/>
                  </a:cubicBezTo>
                  <a:cubicBezTo>
                    <a:pt x="5" y="95"/>
                    <a:pt x="0" y="151"/>
                    <a:pt x="20" y="196"/>
                  </a:cubicBezTo>
                  <a:cubicBezTo>
                    <a:pt x="36" y="231"/>
                    <a:pt x="72" y="253"/>
                    <a:pt x="109" y="260"/>
                  </a:cubicBezTo>
                  <a:cubicBezTo>
                    <a:pt x="154" y="269"/>
                    <a:pt x="204" y="266"/>
                    <a:pt x="245" y="242"/>
                  </a:cubicBezTo>
                  <a:cubicBezTo>
                    <a:pt x="276" y="224"/>
                    <a:pt x="299" y="191"/>
                    <a:pt x="305" y="155"/>
                  </a:cubicBezTo>
                  <a:cubicBezTo>
                    <a:pt x="313" y="114"/>
                    <a:pt x="303" y="68"/>
                    <a:pt x="272" y="39"/>
                  </a:cubicBezTo>
                  <a:moveTo>
                    <a:pt x="256" y="155"/>
                  </a:moveTo>
                  <a:cubicBezTo>
                    <a:pt x="254" y="180"/>
                    <a:pt x="245" y="204"/>
                    <a:pt x="227" y="221"/>
                  </a:cubicBezTo>
                  <a:cubicBezTo>
                    <a:pt x="211" y="238"/>
                    <a:pt x="188" y="246"/>
                    <a:pt x="165" y="247"/>
                  </a:cubicBezTo>
                  <a:cubicBezTo>
                    <a:pt x="144" y="248"/>
                    <a:pt x="122" y="244"/>
                    <a:pt x="104" y="232"/>
                  </a:cubicBezTo>
                  <a:cubicBezTo>
                    <a:pt x="71" y="210"/>
                    <a:pt x="59" y="168"/>
                    <a:pt x="59" y="130"/>
                  </a:cubicBezTo>
                  <a:cubicBezTo>
                    <a:pt x="58" y="103"/>
                    <a:pt x="65" y="75"/>
                    <a:pt x="82" y="53"/>
                  </a:cubicBezTo>
                  <a:cubicBezTo>
                    <a:pt x="96" y="35"/>
                    <a:pt x="117" y="24"/>
                    <a:pt x="140" y="21"/>
                  </a:cubicBezTo>
                  <a:cubicBezTo>
                    <a:pt x="161" y="18"/>
                    <a:pt x="184" y="20"/>
                    <a:pt x="203" y="30"/>
                  </a:cubicBezTo>
                  <a:cubicBezTo>
                    <a:pt x="221" y="38"/>
                    <a:pt x="235" y="54"/>
                    <a:pt x="243" y="72"/>
                  </a:cubicBezTo>
                  <a:cubicBezTo>
                    <a:pt x="255" y="98"/>
                    <a:pt x="259" y="127"/>
                    <a:pt x="256"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0">
              <a:extLst>
                <a:ext uri="{FF2B5EF4-FFF2-40B4-BE49-F238E27FC236}">
                  <a16:creationId xmlns:a16="http://schemas.microsoft.com/office/drawing/2014/main" id="{E5F8E355-43BF-430C-8184-57BCB2701C32}"/>
                </a:ext>
              </a:extLst>
            </p:cNvPr>
            <p:cNvSpPr>
              <a:spLocks noEditPoints="1"/>
            </p:cNvSpPr>
            <p:nvPr/>
          </p:nvSpPr>
          <p:spPr bwMode="auto">
            <a:xfrm>
              <a:off x="5434" y="-175"/>
              <a:ext cx="190" cy="218"/>
            </a:xfrm>
            <a:custGeom>
              <a:avLst/>
              <a:gdLst>
                <a:gd name="T0" fmla="*/ 447 w 495"/>
                <a:gd name="T1" fmla="*/ 525 h 569"/>
                <a:gd name="T2" fmla="*/ 402 w 495"/>
                <a:gd name="T3" fmla="*/ 472 h 569"/>
                <a:gd name="T4" fmla="*/ 246 w 495"/>
                <a:gd name="T5" fmla="*/ 277 h 569"/>
                <a:gd name="T6" fmla="*/ 342 w 495"/>
                <a:gd name="T7" fmla="*/ 219 h 569"/>
                <a:gd name="T8" fmla="*/ 387 w 495"/>
                <a:gd name="T9" fmla="*/ 138 h 569"/>
                <a:gd name="T10" fmla="*/ 358 w 495"/>
                <a:gd name="T11" fmla="*/ 40 h 569"/>
                <a:gd name="T12" fmla="*/ 246 w 495"/>
                <a:gd name="T13" fmla="*/ 1 h 569"/>
                <a:gd name="T14" fmla="*/ 5 w 495"/>
                <a:gd name="T15" fmla="*/ 9 h 569"/>
                <a:gd name="T16" fmla="*/ 26 w 495"/>
                <a:gd name="T17" fmla="*/ 96 h 569"/>
                <a:gd name="T18" fmla="*/ 26 w 495"/>
                <a:gd name="T19" fmla="*/ 475 h 569"/>
                <a:gd name="T20" fmla="*/ 0 w 495"/>
                <a:gd name="T21" fmla="*/ 568 h 569"/>
                <a:gd name="T22" fmla="*/ 134 w 495"/>
                <a:gd name="T23" fmla="*/ 568 h 569"/>
                <a:gd name="T24" fmla="*/ 118 w 495"/>
                <a:gd name="T25" fmla="*/ 528 h 569"/>
                <a:gd name="T26" fmla="*/ 113 w 495"/>
                <a:gd name="T27" fmla="*/ 429 h 569"/>
                <a:gd name="T28" fmla="*/ 113 w 495"/>
                <a:gd name="T29" fmla="*/ 296 h 569"/>
                <a:gd name="T30" fmla="*/ 166 w 495"/>
                <a:gd name="T31" fmla="*/ 311 h 569"/>
                <a:gd name="T32" fmla="*/ 196 w 495"/>
                <a:gd name="T33" fmla="*/ 341 h 569"/>
                <a:gd name="T34" fmla="*/ 337 w 495"/>
                <a:gd name="T35" fmla="*/ 523 h 569"/>
                <a:gd name="T36" fmla="*/ 375 w 495"/>
                <a:gd name="T37" fmla="*/ 559 h 569"/>
                <a:gd name="T38" fmla="*/ 422 w 495"/>
                <a:gd name="T39" fmla="*/ 568 h 569"/>
                <a:gd name="T40" fmla="*/ 495 w 495"/>
                <a:gd name="T41" fmla="*/ 568 h 569"/>
                <a:gd name="T42" fmla="*/ 447 w 495"/>
                <a:gd name="T43" fmla="*/ 525 h 569"/>
                <a:gd name="T44" fmla="*/ 113 w 495"/>
                <a:gd name="T45" fmla="*/ 262 h 569"/>
                <a:gd name="T46" fmla="*/ 113 w 495"/>
                <a:gd name="T47" fmla="*/ 121 h 569"/>
                <a:gd name="T48" fmla="*/ 115 w 495"/>
                <a:gd name="T49" fmla="*/ 36 h 569"/>
                <a:gd name="T50" fmla="*/ 241 w 495"/>
                <a:gd name="T51" fmla="*/ 45 h 569"/>
                <a:gd name="T52" fmla="*/ 291 w 495"/>
                <a:gd name="T53" fmla="*/ 82 h 569"/>
                <a:gd name="T54" fmla="*/ 299 w 495"/>
                <a:gd name="T55" fmla="*/ 163 h 569"/>
                <a:gd name="T56" fmla="*/ 245 w 495"/>
                <a:gd name="T57" fmla="*/ 245 h 569"/>
                <a:gd name="T58" fmla="*/ 113 w 495"/>
                <a:gd name="T59" fmla="*/ 26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 h="569">
                  <a:moveTo>
                    <a:pt x="447" y="525"/>
                  </a:moveTo>
                  <a:cubicBezTo>
                    <a:pt x="431" y="508"/>
                    <a:pt x="416" y="490"/>
                    <a:pt x="402" y="472"/>
                  </a:cubicBezTo>
                  <a:cubicBezTo>
                    <a:pt x="350" y="407"/>
                    <a:pt x="298" y="342"/>
                    <a:pt x="246" y="277"/>
                  </a:cubicBezTo>
                  <a:cubicBezTo>
                    <a:pt x="281" y="264"/>
                    <a:pt x="315" y="245"/>
                    <a:pt x="342" y="219"/>
                  </a:cubicBezTo>
                  <a:cubicBezTo>
                    <a:pt x="365" y="198"/>
                    <a:pt x="382" y="169"/>
                    <a:pt x="387" y="138"/>
                  </a:cubicBezTo>
                  <a:cubicBezTo>
                    <a:pt x="392" y="103"/>
                    <a:pt x="383" y="65"/>
                    <a:pt x="358" y="40"/>
                  </a:cubicBezTo>
                  <a:cubicBezTo>
                    <a:pt x="328" y="11"/>
                    <a:pt x="286" y="2"/>
                    <a:pt x="246" y="1"/>
                  </a:cubicBezTo>
                  <a:cubicBezTo>
                    <a:pt x="166" y="0"/>
                    <a:pt x="86" y="10"/>
                    <a:pt x="5" y="9"/>
                  </a:cubicBezTo>
                  <a:cubicBezTo>
                    <a:pt x="22" y="35"/>
                    <a:pt x="25" y="67"/>
                    <a:pt x="26" y="96"/>
                  </a:cubicBezTo>
                  <a:cubicBezTo>
                    <a:pt x="26" y="223"/>
                    <a:pt x="26" y="349"/>
                    <a:pt x="26" y="475"/>
                  </a:cubicBezTo>
                  <a:cubicBezTo>
                    <a:pt x="26" y="508"/>
                    <a:pt x="19" y="541"/>
                    <a:pt x="0" y="568"/>
                  </a:cubicBezTo>
                  <a:cubicBezTo>
                    <a:pt x="45" y="568"/>
                    <a:pt x="90" y="568"/>
                    <a:pt x="134" y="568"/>
                  </a:cubicBezTo>
                  <a:cubicBezTo>
                    <a:pt x="127" y="556"/>
                    <a:pt x="121" y="542"/>
                    <a:pt x="118" y="528"/>
                  </a:cubicBezTo>
                  <a:cubicBezTo>
                    <a:pt x="112" y="496"/>
                    <a:pt x="114" y="462"/>
                    <a:pt x="113" y="429"/>
                  </a:cubicBezTo>
                  <a:cubicBezTo>
                    <a:pt x="113" y="385"/>
                    <a:pt x="113" y="340"/>
                    <a:pt x="113" y="296"/>
                  </a:cubicBezTo>
                  <a:cubicBezTo>
                    <a:pt x="132" y="298"/>
                    <a:pt x="151" y="300"/>
                    <a:pt x="166" y="311"/>
                  </a:cubicBezTo>
                  <a:cubicBezTo>
                    <a:pt x="178" y="319"/>
                    <a:pt x="187" y="330"/>
                    <a:pt x="196" y="341"/>
                  </a:cubicBezTo>
                  <a:cubicBezTo>
                    <a:pt x="243" y="402"/>
                    <a:pt x="290" y="462"/>
                    <a:pt x="337" y="523"/>
                  </a:cubicBezTo>
                  <a:cubicBezTo>
                    <a:pt x="347" y="537"/>
                    <a:pt x="359" y="551"/>
                    <a:pt x="375" y="559"/>
                  </a:cubicBezTo>
                  <a:cubicBezTo>
                    <a:pt x="389" y="567"/>
                    <a:pt x="406" y="569"/>
                    <a:pt x="422" y="568"/>
                  </a:cubicBezTo>
                  <a:cubicBezTo>
                    <a:pt x="446" y="568"/>
                    <a:pt x="470" y="568"/>
                    <a:pt x="495" y="568"/>
                  </a:cubicBezTo>
                  <a:cubicBezTo>
                    <a:pt x="478" y="554"/>
                    <a:pt x="462" y="540"/>
                    <a:pt x="447" y="525"/>
                  </a:cubicBezTo>
                  <a:moveTo>
                    <a:pt x="113" y="262"/>
                  </a:moveTo>
                  <a:cubicBezTo>
                    <a:pt x="113" y="121"/>
                    <a:pt x="113" y="121"/>
                    <a:pt x="113" y="121"/>
                  </a:cubicBezTo>
                  <a:cubicBezTo>
                    <a:pt x="113" y="93"/>
                    <a:pt x="113" y="65"/>
                    <a:pt x="115" y="36"/>
                  </a:cubicBezTo>
                  <a:cubicBezTo>
                    <a:pt x="157" y="37"/>
                    <a:pt x="200" y="34"/>
                    <a:pt x="241" y="45"/>
                  </a:cubicBezTo>
                  <a:cubicBezTo>
                    <a:pt x="261" y="50"/>
                    <a:pt x="281" y="62"/>
                    <a:pt x="291" y="82"/>
                  </a:cubicBezTo>
                  <a:cubicBezTo>
                    <a:pt x="303" y="107"/>
                    <a:pt x="303" y="136"/>
                    <a:pt x="299" y="163"/>
                  </a:cubicBezTo>
                  <a:cubicBezTo>
                    <a:pt x="295" y="197"/>
                    <a:pt x="275" y="228"/>
                    <a:pt x="245" y="245"/>
                  </a:cubicBezTo>
                  <a:cubicBezTo>
                    <a:pt x="205" y="267"/>
                    <a:pt x="157" y="267"/>
                    <a:pt x="113" y="2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21">
              <a:extLst>
                <a:ext uri="{FF2B5EF4-FFF2-40B4-BE49-F238E27FC236}">
                  <a16:creationId xmlns:a16="http://schemas.microsoft.com/office/drawing/2014/main" id="{0A38F210-DCCC-4FCA-9128-63092B5428E2}"/>
                </a:ext>
              </a:extLst>
            </p:cNvPr>
            <p:cNvSpPr>
              <a:spLocks noEditPoints="1"/>
            </p:cNvSpPr>
            <p:nvPr/>
          </p:nvSpPr>
          <p:spPr bwMode="auto">
            <a:xfrm>
              <a:off x="5625" y="-175"/>
              <a:ext cx="189" cy="218"/>
            </a:xfrm>
            <a:custGeom>
              <a:avLst/>
              <a:gdLst>
                <a:gd name="T0" fmla="*/ 450 w 494"/>
                <a:gd name="T1" fmla="*/ 529 h 569"/>
                <a:gd name="T2" fmla="*/ 405 w 494"/>
                <a:gd name="T3" fmla="*/ 477 h 569"/>
                <a:gd name="T4" fmla="*/ 246 w 494"/>
                <a:gd name="T5" fmla="*/ 278 h 569"/>
                <a:gd name="T6" fmla="*/ 363 w 494"/>
                <a:gd name="T7" fmla="*/ 196 h 569"/>
                <a:gd name="T8" fmla="*/ 381 w 494"/>
                <a:gd name="T9" fmla="*/ 78 h 569"/>
                <a:gd name="T10" fmla="*/ 326 w 494"/>
                <a:gd name="T11" fmla="*/ 19 h 569"/>
                <a:gd name="T12" fmla="*/ 202 w 494"/>
                <a:gd name="T13" fmla="*/ 2 h 569"/>
                <a:gd name="T14" fmla="*/ 5 w 494"/>
                <a:gd name="T15" fmla="*/ 10 h 569"/>
                <a:gd name="T16" fmla="*/ 26 w 494"/>
                <a:gd name="T17" fmla="*/ 113 h 569"/>
                <a:gd name="T18" fmla="*/ 26 w 494"/>
                <a:gd name="T19" fmla="*/ 430 h 569"/>
                <a:gd name="T20" fmla="*/ 24 w 494"/>
                <a:gd name="T21" fmla="*/ 502 h 569"/>
                <a:gd name="T22" fmla="*/ 0 w 494"/>
                <a:gd name="T23" fmla="*/ 569 h 569"/>
                <a:gd name="T24" fmla="*/ 134 w 494"/>
                <a:gd name="T25" fmla="*/ 569 h 569"/>
                <a:gd name="T26" fmla="*/ 113 w 494"/>
                <a:gd name="T27" fmla="*/ 472 h 569"/>
                <a:gd name="T28" fmla="*/ 113 w 494"/>
                <a:gd name="T29" fmla="*/ 297 h 569"/>
                <a:gd name="T30" fmla="*/ 153 w 494"/>
                <a:gd name="T31" fmla="*/ 305 h 569"/>
                <a:gd name="T32" fmla="*/ 194 w 494"/>
                <a:gd name="T33" fmla="*/ 341 h 569"/>
                <a:gd name="T34" fmla="*/ 323 w 494"/>
                <a:gd name="T35" fmla="*/ 507 h 569"/>
                <a:gd name="T36" fmla="*/ 365 w 494"/>
                <a:gd name="T37" fmla="*/ 554 h 569"/>
                <a:gd name="T38" fmla="*/ 415 w 494"/>
                <a:gd name="T39" fmla="*/ 569 h 569"/>
                <a:gd name="T40" fmla="*/ 494 w 494"/>
                <a:gd name="T41" fmla="*/ 569 h 569"/>
                <a:gd name="T42" fmla="*/ 450 w 494"/>
                <a:gd name="T43" fmla="*/ 529 h 569"/>
                <a:gd name="T44" fmla="*/ 160 w 494"/>
                <a:gd name="T45" fmla="*/ 265 h 569"/>
                <a:gd name="T46" fmla="*/ 105 w 494"/>
                <a:gd name="T47" fmla="*/ 263 h 569"/>
                <a:gd name="T48" fmla="*/ 105 w 494"/>
                <a:gd name="T49" fmla="*/ 81 h 569"/>
                <a:gd name="T50" fmla="*/ 107 w 494"/>
                <a:gd name="T51" fmla="*/ 37 h 569"/>
                <a:gd name="T52" fmla="*/ 213 w 494"/>
                <a:gd name="T53" fmla="*/ 41 h 569"/>
                <a:gd name="T54" fmla="*/ 271 w 494"/>
                <a:gd name="T55" fmla="*/ 67 h 569"/>
                <a:gd name="T56" fmla="*/ 293 w 494"/>
                <a:gd name="T57" fmla="*/ 125 h 569"/>
                <a:gd name="T58" fmla="*/ 262 w 494"/>
                <a:gd name="T59" fmla="*/ 227 h 569"/>
                <a:gd name="T60" fmla="*/ 160 w 494"/>
                <a:gd name="T61" fmla="*/ 265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4" h="569">
                  <a:moveTo>
                    <a:pt x="450" y="529"/>
                  </a:moveTo>
                  <a:cubicBezTo>
                    <a:pt x="434" y="513"/>
                    <a:pt x="419" y="495"/>
                    <a:pt x="405" y="477"/>
                  </a:cubicBezTo>
                  <a:cubicBezTo>
                    <a:pt x="352" y="411"/>
                    <a:pt x="298" y="344"/>
                    <a:pt x="246" y="278"/>
                  </a:cubicBezTo>
                  <a:cubicBezTo>
                    <a:pt x="291" y="261"/>
                    <a:pt x="334" y="235"/>
                    <a:pt x="363" y="196"/>
                  </a:cubicBezTo>
                  <a:cubicBezTo>
                    <a:pt x="387" y="162"/>
                    <a:pt x="395" y="117"/>
                    <a:pt x="381" y="78"/>
                  </a:cubicBezTo>
                  <a:cubicBezTo>
                    <a:pt x="372" y="52"/>
                    <a:pt x="351" y="31"/>
                    <a:pt x="326" y="19"/>
                  </a:cubicBezTo>
                  <a:cubicBezTo>
                    <a:pt x="287" y="0"/>
                    <a:pt x="244" y="1"/>
                    <a:pt x="202" y="2"/>
                  </a:cubicBezTo>
                  <a:cubicBezTo>
                    <a:pt x="136" y="4"/>
                    <a:pt x="71" y="11"/>
                    <a:pt x="5" y="10"/>
                  </a:cubicBezTo>
                  <a:cubicBezTo>
                    <a:pt x="25" y="41"/>
                    <a:pt x="26" y="78"/>
                    <a:pt x="26" y="113"/>
                  </a:cubicBezTo>
                  <a:cubicBezTo>
                    <a:pt x="26" y="219"/>
                    <a:pt x="26" y="324"/>
                    <a:pt x="26" y="430"/>
                  </a:cubicBezTo>
                  <a:cubicBezTo>
                    <a:pt x="25" y="454"/>
                    <a:pt x="27" y="478"/>
                    <a:pt x="24" y="502"/>
                  </a:cubicBezTo>
                  <a:cubicBezTo>
                    <a:pt x="22" y="526"/>
                    <a:pt x="13" y="549"/>
                    <a:pt x="0" y="569"/>
                  </a:cubicBezTo>
                  <a:cubicBezTo>
                    <a:pt x="45" y="569"/>
                    <a:pt x="89" y="569"/>
                    <a:pt x="134" y="569"/>
                  </a:cubicBezTo>
                  <a:cubicBezTo>
                    <a:pt x="115" y="541"/>
                    <a:pt x="113" y="505"/>
                    <a:pt x="113" y="472"/>
                  </a:cubicBezTo>
                  <a:cubicBezTo>
                    <a:pt x="113" y="413"/>
                    <a:pt x="113" y="355"/>
                    <a:pt x="113" y="297"/>
                  </a:cubicBezTo>
                  <a:cubicBezTo>
                    <a:pt x="126" y="298"/>
                    <a:pt x="140" y="300"/>
                    <a:pt x="153" y="305"/>
                  </a:cubicBezTo>
                  <a:cubicBezTo>
                    <a:pt x="170" y="312"/>
                    <a:pt x="183" y="326"/>
                    <a:pt x="194" y="341"/>
                  </a:cubicBezTo>
                  <a:cubicBezTo>
                    <a:pt x="237" y="396"/>
                    <a:pt x="280" y="452"/>
                    <a:pt x="323" y="507"/>
                  </a:cubicBezTo>
                  <a:cubicBezTo>
                    <a:pt x="336" y="524"/>
                    <a:pt x="348" y="542"/>
                    <a:pt x="365" y="554"/>
                  </a:cubicBezTo>
                  <a:cubicBezTo>
                    <a:pt x="379" y="565"/>
                    <a:pt x="397" y="569"/>
                    <a:pt x="415" y="569"/>
                  </a:cubicBezTo>
                  <a:cubicBezTo>
                    <a:pt x="441" y="569"/>
                    <a:pt x="468" y="569"/>
                    <a:pt x="494" y="569"/>
                  </a:cubicBezTo>
                  <a:cubicBezTo>
                    <a:pt x="479" y="556"/>
                    <a:pt x="464" y="543"/>
                    <a:pt x="450" y="529"/>
                  </a:cubicBezTo>
                  <a:moveTo>
                    <a:pt x="160" y="265"/>
                  </a:moveTo>
                  <a:cubicBezTo>
                    <a:pt x="142" y="266"/>
                    <a:pt x="124" y="265"/>
                    <a:pt x="105" y="263"/>
                  </a:cubicBezTo>
                  <a:cubicBezTo>
                    <a:pt x="105" y="202"/>
                    <a:pt x="105" y="141"/>
                    <a:pt x="105" y="81"/>
                  </a:cubicBezTo>
                  <a:cubicBezTo>
                    <a:pt x="105" y="66"/>
                    <a:pt x="106" y="52"/>
                    <a:pt x="107" y="37"/>
                  </a:cubicBezTo>
                  <a:cubicBezTo>
                    <a:pt x="143" y="38"/>
                    <a:pt x="178" y="36"/>
                    <a:pt x="213" y="41"/>
                  </a:cubicBezTo>
                  <a:cubicBezTo>
                    <a:pt x="234" y="45"/>
                    <a:pt x="256" y="51"/>
                    <a:pt x="271" y="67"/>
                  </a:cubicBezTo>
                  <a:cubicBezTo>
                    <a:pt x="286" y="82"/>
                    <a:pt x="292" y="104"/>
                    <a:pt x="293" y="125"/>
                  </a:cubicBezTo>
                  <a:cubicBezTo>
                    <a:pt x="296" y="161"/>
                    <a:pt x="288" y="200"/>
                    <a:pt x="262" y="227"/>
                  </a:cubicBezTo>
                  <a:cubicBezTo>
                    <a:pt x="236" y="254"/>
                    <a:pt x="197" y="264"/>
                    <a:pt x="160"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2">
              <a:extLst>
                <a:ext uri="{FF2B5EF4-FFF2-40B4-BE49-F238E27FC236}">
                  <a16:creationId xmlns:a16="http://schemas.microsoft.com/office/drawing/2014/main" id="{C4105412-41E6-41DF-A40F-27B440BE6912}"/>
                </a:ext>
              </a:extLst>
            </p:cNvPr>
            <p:cNvSpPr>
              <a:spLocks noEditPoints="1"/>
            </p:cNvSpPr>
            <p:nvPr/>
          </p:nvSpPr>
          <p:spPr bwMode="auto">
            <a:xfrm>
              <a:off x="4606" y="-364"/>
              <a:ext cx="352" cy="460"/>
            </a:xfrm>
            <a:custGeom>
              <a:avLst/>
              <a:gdLst>
                <a:gd name="T0" fmla="*/ 902 w 921"/>
                <a:gd name="T1" fmla="*/ 923 h 1202"/>
                <a:gd name="T2" fmla="*/ 875 w 921"/>
                <a:gd name="T3" fmla="*/ 781 h 1202"/>
                <a:gd name="T4" fmla="*/ 886 w 921"/>
                <a:gd name="T5" fmla="*/ 756 h 1202"/>
                <a:gd name="T6" fmla="*/ 808 w 921"/>
                <a:gd name="T7" fmla="*/ 530 h 1202"/>
                <a:gd name="T8" fmla="*/ 539 w 921"/>
                <a:gd name="T9" fmla="*/ 526 h 1202"/>
                <a:gd name="T10" fmla="*/ 405 w 921"/>
                <a:gd name="T11" fmla="*/ 396 h 1202"/>
                <a:gd name="T12" fmla="*/ 393 w 921"/>
                <a:gd name="T13" fmla="*/ 294 h 1202"/>
                <a:gd name="T14" fmla="*/ 328 w 921"/>
                <a:gd name="T15" fmla="*/ 274 h 1202"/>
                <a:gd name="T16" fmla="*/ 485 w 921"/>
                <a:gd name="T17" fmla="*/ 224 h 1202"/>
                <a:gd name="T18" fmla="*/ 604 w 921"/>
                <a:gd name="T19" fmla="*/ 104 h 1202"/>
                <a:gd name="T20" fmla="*/ 557 w 921"/>
                <a:gd name="T21" fmla="*/ 126 h 1202"/>
                <a:gd name="T22" fmla="*/ 592 w 921"/>
                <a:gd name="T23" fmla="*/ 32 h 1202"/>
                <a:gd name="T24" fmla="*/ 518 w 921"/>
                <a:gd name="T25" fmla="*/ 144 h 1202"/>
                <a:gd name="T26" fmla="*/ 500 w 921"/>
                <a:gd name="T27" fmla="*/ 122 h 1202"/>
                <a:gd name="T28" fmla="*/ 396 w 921"/>
                <a:gd name="T29" fmla="*/ 149 h 1202"/>
                <a:gd name="T30" fmla="*/ 311 w 921"/>
                <a:gd name="T31" fmla="*/ 239 h 1202"/>
                <a:gd name="T32" fmla="*/ 413 w 921"/>
                <a:gd name="T33" fmla="*/ 85 h 1202"/>
                <a:gd name="T34" fmla="*/ 422 w 921"/>
                <a:gd name="T35" fmla="*/ 10 h 1202"/>
                <a:gd name="T36" fmla="*/ 375 w 921"/>
                <a:gd name="T37" fmla="*/ 44 h 1202"/>
                <a:gd name="T38" fmla="*/ 355 w 921"/>
                <a:gd name="T39" fmla="*/ 67 h 1202"/>
                <a:gd name="T40" fmla="*/ 330 w 921"/>
                <a:gd name="T41" fmla="*/ 110 h 1202"/>
                <a:gd name="T42" fmla="*/ 300 w 921"/>
                <a:gd name="T43" fmla="*/ 146 h 1202"/>
                <a:gd name="T44" fmla="*/ 265 w 921"/>
                <a:gd name="T45" fmla="*/ 226 h 1202"/>
                <a:gd name="T46" fmla="*/ 267 w 921"/>
                <a:gd name="T47" fmla="*/ 149 h 1202"/>
                <a:gd name="T48" fmla="*/ 232 w 921"/>
                <a:gd name="T49" fmla="*/ 247 h 1202"/>
                <a:gd name="T50" fmla="*/ 208 w 921"/>
                <a:gd name="T51" fmla="*/ 240 h 1202"/>
                <a:gd name="T52" fmla="*/ 290 w 921"/>
                <a:gd name="T53" fmla="*/ 283 h 1202"/>
                <a:gd name="T54" fmla="*/ 143 w 921"/>
                <a:gd name="T55" fmla="*/ 345 h 1202"/>
                <a:gd name="T56" fmla="*/ 271 w 921"/>
                <a:gd name="T57" fmla="*/ 408 h 1202"/>
                <a:gd name="T58" fmla="*/ 268 w 921"/>
                <a:gd name="T59" fmla="*/ 591 h 1202"/>
                <a:gd name="T60" fmla="*/ 109 w 921"/>
                <a:gd name="T61" fmla="*/ 562 h 1202"/>
                <a:gd name="T62" fmla="*/ 33 w 921"/>
                <a:gd name="T63" fmla="*/ 710 h 1202"/>
                <a:gd name="T64" fmla="*/ 72 w 921"/>
                <a:gd name="T65" fmla="*/ 651 h 1202"/>
                <a:gd name="T66" fmla="*/ 131 w 921"/>
                <a:gd name="T67" fmla="*/ 691 h 1202"/>
                <a:gd name="T68" fmla="*/ 78 w 921"/>
                <a:gd name="T69" fmla="*/ 741 h 1202"/>
                <a:gd name="T70" fmla="*/ 72 w 921"/>
                <a:gd name="T71" fmla="*/ 786 h 1202"/>
                <a:gd name="T72" fmla="*/ 195 w 921"/>
                <a:gd name="T73" fmla="*/ 1056 h 1202"/>
                <a:gd name="T74" fmla="*/ 191 w 921"/>
                <a:gd name="T75" fmla="*/ 1202 h 1202"/>
                <a:gd name="T76" fmla="*/ 821 w 921"/>
                <a:gd name="T77" fmla="*/ 1124 h 1202"/>
                <a:gd name="T78" fmla="*/ 765 w 921"/>
                <a:gd name="T79" fmla="*/ 1094 h 1202"/>
                <a:gd name="T80" fmla="*/ 470 w 921"/>
                <a:gd name="T81" fmla="*/ 206 h 1202"/>
                <a:gd name="T82" fmla="*/ 403 w 921"/>
                <a:gd name="T83" fmla="*/ 199 h 1202"/>
                <a:gd name="T84" fmla="*/ 403 w 921"/>
                <a:gd name="T85" fmla="*/ 199 h 1202"/>
                <a:gd name="T86" fmla="*/ 263 w 921"/>
                <a:gd name="T87" fmla="*/ 984 h 1202"/>
                <a:gd name="T88" fmla="*/ 373 w 921"/>
                <a:gd name="T89" fmla="*/ 833 h 1202"/>
                <a:gd name="T90" fmla="*/ 353 w 921"/>
                <a:gd name="T91" fmla="*/ 984 h 1202"/>
                <a:gd name="T92" fmla="*/ 124 w 921"/>
                <a:gd name="T93" fmla="*/ 597 h 1202"/>
                <a:gd name="T94" fmla="*/ 211 w 921"/>
                <a:gd name="T95" fmla="*/ 609 h 1202"/>
                <a:gd name="T96" fmla="*/ 305 w 921"/>
                <a:gd name="T97" fmla="*/ 673 h 1202"/>
                <a:gd name="T98" fmla="*/ 370 w 921"/>
                <a:gd name="T99" fmla="*/ 752 h 1202"/>
                <a:gd name="T100" fmla="*/ 387 w 921"/>
                <a:gd name="T101" fmla="*/ 1061 h 1202"/>
                <a:gd name="T102" fmla="*/ 544 w 921"/>
                <a:gd name="T103" fmla="*/ 772 h 1202"/>
                <a:gd name="T104" fmla="*/ 704 w 921"/>
                <a:gd name="T105" fmla="*/ 886 h 1202"/>
                <a:gd name="T106" fmla="*/ 548 w 921"/>
                <a:gd name="T107" fmla="*/ 1060 h 1202"/>
                <a:gd name="T108" fmla="*/ 574 w 921"/>
                <a:gd name="T109" fmla="*/ 1062 h 1202"/>
                <a:gd name="T110" fmla="*/ 606 w 921"/>
                <a:gd name="T111" fmla="*/ 1047 h 1202"/>
                <a:gd name="T112" fmla="*/ 743 w 921"/>
                <a:gd name="T113" fmla="*/ 826 h 1202"/>
                <a:gd name="T114" fmla="*/ 672 w 921"/>
                <a:gd name="T115" fmla="*/ 621 h 1202"/>
                <a:gd name="T116" fmla="*/ 849 w 921"/>
                <a:gd name="T117" fmla="*/ 92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1" h="1202">
                  <a:moveTo>
                    <a:pt x="787" y="1083"/>
                  </a:moveTo>
                  <a:cubicBezTo>
                    <a:pt x="797" y="1066"/>
                    <a:pt x="809" y="1051"/>
                    <a:pt x="820" y="1035"/>
                  </a:cubicBezTo>
                  <a:cubicBezTo>
                    <a:pt x="848" y="998"/>
                    <a:pt x="876" y="961"/>
                    <a:pt x="902" y="923"/>
                  </a:cubicBezTo>
                  <a:cubicBezTo>
                    <a:pt x="908" y="914"/>
                    <a:pt x="915" y="905"/>
                    <a:pt x="919" y="895"/>
                  </a:cubicBezTo>
                  <a:cubicBezTo>
                    <a:pt x="921" y="891"/>
                    <a:pt x="918" y="887"/>
                    <a:pt x="917" y="883"/>
                  </a:cubicBezTo>
                  <a:cubicBezTo>
                    <a:pt x="904" y="849"/>
                    <a:pt x="888" y="816"/>
                    <a:pt x="875" y="781"/>
                  </a:cubicBezTo>
                  <a:cubicBezTo>
                    <a:pt x="871" y="771"/>
                    <a:pt x="871" y="760"/>
                    <a:pt x="872" y="750"/>
                  </a:cubicBezTo>
                  <a:cubicBezTo>
                    <a:pt x="873" y="721"/>
                    <a:pt x="875" y="692"/>
                    <a:pt x="877" y="663"/>
                  </a:cubicBezTo>
                  <a:cubicBezTo>
                    <a:pt x="881" y="694"/>
                    <a:pt x="882" y="725"/>
                    <a:pt x="886" y="756"/>
                  </a:cubicBezTo>
                  <a:cubicBezTo>
                    <a:pt x="897" y="736"/>
                    <a:pt x="901" y="714"/>
                    <a:pt x="904" y="692"/>
                  </a:cubicBezTo>
                  <a:cubicBezTo>
                    <a:pt x="909" y="659"/>
                    <a:pt x="907" y="624"/>
                    <a:pt x="892" y="594"/>
                  </a:cubicBezTo>
                  <a:cubicBezTo>
                    <a:pt x="876" y="561"/>
                    <a:pt x="843" y="537"/>
                    <a:pt x="808" y="530"/>
                  </a:cubicBezTo>
                  <a:cubicBezTo>
                    <a:pt x="791" y="527"/>
                    <a:pt x="774" y="528"/>
                    <a:pt x="758" y="530"/>
                  </a:cubicBezTo>
                  <a:cubicBezTo>
                    <a:pt x="718" y="535"/>
                    <a:pt x="677" y="534"/>
                    <a:pt x="636" y="533"/>
                  </a:cubicBezTo>
                  <a:cubicBezTo>
                    <a:pt x="604" y="534"/>
                    <a:pt x="571" y="534"/>
                    <a:pt x="539" y="526"/>
                  </a:cubicBezTo>
                  <a:cubicBezTo>
                    <a:pt x="517" y="521"/>
                    <a:pt x="496" y="511"/>
                    <a:pt x="480" y="494"/>
                  </a:cubicBezTo>
                  <a:cubicBezTo>
                    <a:pt x="465" y="480"/>
                    <a:pt x="455" y="461"/>
                    <a:pt x="443" y="444"/>
                  </a:cubicBezTo>
                  <a:cubicBezTo>
                    <a:pt x="431" y="427"/>
                    <a:pt x="418" y="412"/>
                    <a:pt x="405" y="396"/>
                  </a:cubicBezTo>
                  <a:cubicBezTo>
                    <a:pt x="390" y="375"/>
                    <a:pt x="377" y="353"/>
                    <a:pt x="366" y="330"/>
                  </a:cubicBezTo>
                  <a:cubicBezTo>
                    <a:pt x="377" y="325"/>
                    <a:pt x="391" y="321"/>
                    <a:pt x="398" y="310"/>
                  </a:cubicBezTo>
                  <a:cubicBezTo>
                    <a:pt x="402" y="305"/>
                    <a:pt x="400" y="296"/>
                    <a:pt x="393" y="294"/>
                  </a:cubicBezTo>
                  <a:cubicBezTo>
                    <a:pt x="377" y="287"/>
                    <a:pt x="359" y="288"/>
                    <a:pt x="341" y="290"/>
                  </a:cubicBezTo>
                  <a:cubicBezTo>
                    <a:pt x="336" y="286"/>
                    <a:pt x="331" y="283"/>
                    <a:pt x="325" y="280"/>
                  </a:cubicBezTo>
                  <a:cubicBezTo>
                    <a:pt x="326" y="278"/>
                    <a:pt x="327" y="276"/>
                    <a:pt x="328" y="274"/>
                  </a:cubicBezTo>
                  <a:cubicBezTo>
                    <a:pt x="348" y="284"/>
                    <a:pt x="373" y="287"/>
                    <a:pt x="392" y="274"/>
                  </a:cubicBezTo>
                  <a:cubicBezTo>
                    <a:pt x="413" y="262"/>
                    <a:pt x="424" y="238"/>
                    <a:pt x="423" y="215"/>
                  </a:cubicBezTo>
                  <a:cubicBezTo>
                    <a:pt x="440" y="229"/>
                    <a:pt x="464" y="234"/>
                    <a:pt x="485" y="224"/>
                  </a:cubicBezTo>
                  <a:cubicBezTo>
                    <a:pt x="506" y="214"/>
                    <a:pt x="514" y="191"/>
                    <a:pt x="517" y="169"/>
                  </a:cubicBezTo>
                  <a:cubicBezTo>
                    <a:pt x="535" y="165"/>
                    <a:pt x="554" y="159"/>
                    <a:pt x="568" y="147"/>
                  </a:cubicBezTo>
                  <a:cubicBezTo>
                    <a:pt x="581" y="134"/>
                    <a:pt x="593" y="119"/>
                    <a:pt x="604" y="104"/>
                  </a:cubicBezTo>
                  <a:cubicBezTo>
                    <a:pt x="610" y="94"/>
                    <a:pt x="618" y="83"/>
                    <a:pt x="620" y="71"/>
                  </a:cubicBezTo>
                  <a:cubicBezTo>
                    <a:pt x="608" y="67"/>
                    <a:pt x="600" y="77"/>
                    <a:pt x="594" y="85"/>
                  </a:cubicBezTo>
                  <a:cubicBezTo>
                    <a:pt x="584" y="101"/>
                    <a:pt x="571" y="114"/>
                    <a:pt x="557" y="126"/>
                  </a:cubicBezTo>
                  <a:cubicBezTo>
                    <a:pt x="553" y="98"/>
                    <a:pt x="564" y="69"/>
                    <a:pt x="587" y="53"/>
                  </a:cubicBezTo>
                  <a:cubicBezTo>
                    <a:pt x="593" y="49"/>
                    <a:pt x="602" y="44"/>
                    <a:pt x="601" y="35"/>
                  </a:cubicBezTo>
                  <a:cubicBezTo>
                    <a:pt x="601" y="30"/>
                    <a:pt x="595" y="30"/>
                    <a:pt x="592" y="32"/>
                  </a:cubicBezTo>
                  <a:cubicBezTo>
                    <a:pt x="570" y="43"/>
                    <a:pt x="551" y="61"/>
                    <a:pt x="542" y="84"/>
                  </a:cubicBezTo>
                  <a:cubicBezTo>
                    <a:pt x="535" y="101"/>
                    <a:pt x="535" y="120"/>
                    <a:pt x="539" y="137"/>
                  </a:cubicBezTo>
                  <a:cubicBezTo>
                    <a:pt x="532" y="140"/>
                    <a:pt x="525" y="142"/>
                    <a:pt x="518" y="144"/>
                  </a:cubicBezTo>
                  <a:cubicBezTo>
                    <a:pt x="517" y="135"/>
                    <a:pt x="516" y="126"/>
                    <a:pt x="515" y="118"/>
                  </a:cubicBezTo>
                  <a:cubicBezTo>
                    <a:pt x="513" y="117"/>
                    <a:pt x="510" y="115"/>
                    <a:pt x="509" y="114"/>
                  </a:cubicBezTo>
                  <a:cubicBezTo>
                    <a:pt x="506" y="117"/>
                    <a:pt x="503" y="120"/>
                    <a:pt x="500" y="122"/>
                  </a:cubicBezTo>
                  <a:cubicBezTo>
                    <a:pt x="502" y="131"/>
                    <a:pt x="503" y="139"/>
                    <a:pt x="503" y="148"/>
                  </a:cubicBezTo>
                  <a:cubicBezTo>
                    <a:pt x="473" y="156"/>
                    <a:pt x="441" y="159"/>
                    <a:pt x="411" y="168"/>
                  </a:cubicBezTo>
                  <a:cubicBezTo>
                    <a:pt x="406" y="161"/>
                    <a:pt x="405" y="149"/>
                    <a:pt x="396" y="149"/>
                  </a:cubicBezTo>
                  <a:cubicBezTo>
                    <a:pt x="386" y="156"/>
                    <a:pt x="393" y="166"/>
                    <a:pt x="396" y="174"/>
                  </a:cubicBezTo>
                  <a:cubicBezTo>
                    <a:pt x="370" y="187"/>
                    <a:pt x="345" y="204"/>
                    <a:pt x="327" y="228"/>
                  </a:cubicBezTo>
                  <a:cubicBezTo>
                    <a:pt x="323" y="233"/>
                    <a:pt x="317" y="236"/>
                    <a:pt x="311" y="239"/>
                  </a:cubicBezTo>
                  <a:cubicBezTo>
                    <a:pt x="314" y="217"/>
                    <a:pt x="320" y="195"/>
                    <a:pt x="331" y="176"/>
                  </a:cubicBezTo>
                  <a:cubicBezTo>
                    <a:pt x="340" y="162"/>
                    <a:pt x="353" y="150"/>
                    <a:pt x="364" y="137"/>
                  </a:cubicBezTo>
                  <a:cubicBezTo>
                    <a:pt x="380" y="119"/>
                    <a:pt x="398" y="104"/>
                    <a:pt x="413" y="85"/>
                  </a:cubicBezTo>
                  <a:cubicBezTo>
                    <a:pt x="424" y="70"/>
                    <a:pt x="429" y="52"/>
                    <a:pt x="433" y="35"/>
                  </a:cubicBezTo>
                  <a:cubicBezTo>
                    <a:pt x="435" y="24"/>
                    <a:pt x="436" y="12"/>
                    <a:pt x="434" y="1"/>
                  </a:cubicBezTo>
                  <a:cubicBezTo>
                    <a:pt x="428" y="0"/>
                    <a:pt x="423" y="4"/>
                    <a:pt x="422" y="10"/>
                  </a:cubicBezTo>
                  <a:cubicBezTo>
                    <a:pt x="419" y="26"/>
                    <a:pt x="416" y="42"/>
                    <a:pt x="409" y="57"/>
                  </a:cubicBezTo>
                  <a:cubicBezTo>
                    <a:pt x="402" y="70"/>
                    <a:pt x="392" y="81"/>
                    <a:pt x="382" y="93"/>
                  </a:cubicBezTo>
                  <a:cubicBezTo>
                    <a:pt x="372" y="79"/>
                    <a:pt x="369" y="60"/>
                    <a:pt x="375" y="44"/>
                  </a:cubicBezTo>
                  <a:cubicBezTo>
                    <a:pt x="377" y="36"/>
                    <a:pt x="384" y="30"/>
                    <a:pt x="388" y="23"/>
                  </a:cubicBezTo>
                  <a:cubicBezTo>
                    <a:pt x="389" y="18"/>
                    <a:pt x="386" y="12"/>
                    <a:pt x="380" y="13"/>
                  </a:cubicBezTo>
                  <a:cubicBezTo>
                    <a:pt x="364" y="26"/>
                    <a:pt x="353" y="47"/>
                    <a:pt x="355" y="67"/>
                  </a:cubicBezTo>
                  <a:cubicBezTo>
                    <a:pt x="356" y="81"/>
                    <a:pt x="363" y="93"/>
                    <a:pt x="370" y="104"/>
                  </a:cubicBezTo>
                  <a:cubicBezTo>
                    <a:pt x="352" y="122"/>
                    <a:pt x="333" y="137"/>
                    <a:pt x="318" y="158"/>
                  </a:cubicBezTo>
                  <a:cubicBezTo>
                    <a:pt x="314" y="141"/>
                    <a:pt x="318" y="122"/>
                    <a:pt x="330" y="110"/>
                  </a:cubicBezTo>
                  <a:cubicBezTo>
                    <a:pt x="334" y="107"/>
                    <a:pt x="333" y="99"/>
                    <a:pt x="329" y="96"/>
                  </a:cubicBezTo>
                  <a:cubicBezTo>
                    <a:pt x="324" y="94"/>
                    <a:pt x="321" y="99"/>
                    <a:pt x="317" y="102"/>
                  </a:cubicBezTo>
                  <a:cubicBezTo>
                    <a:pt x="306" y="114"/>
                    <a:pt x="299" y="130"/>
                    <a:pt x="300" y="146"/>
                  </a:cubicBezTo>
                  <a:cubicBezTo>
                    <a:pt x="300" y="156"/>
                    <a:pt x="304" y="166"/>
                    <a:pt x="308" y="176"/>
                  </a:cubicBezTo>
                  <a:cubicBezTo>
                    <a:pt x="297" y="197"/>
                    <a:pt x="289" y="219"/>
                    <a:pt x="288" y="243"/>
                  </a:cubicBezTo>
                  <a:cubicBezTo>
                    <a:pt x="278" y="242"/>
                    <a:pt x="268" y="236"/>
                    <a:pt x="265" y="226"/>
                  </a:cubicBezTo>
                  <a:cubicBezTo>
                    <a:pt x="258" y="205"/>
                    <a:pt x="264" y="182"/>
                    <a:pt x="275" y="164"/>
                  </a:cubicBezTo>
                  <a:cubicBezTo>
                    <a:pt x="277" y="159"/>
                    <a:pt x="281" y="154"/>
                    <a:pt x="278" y="148"/>
                  </a:cubicBezTo>
                  <a:cubicBezTo>
                    <a:pt x="276" y="143"/>
                    <a:pt x="269" y="144"/>
                    <a:pt x="267" y="149"/>
                  </a:cubicBezTo>
                  <a:cubicBezTo>
                    <a:pt x="253" y="172"/>
                    <a:pt x="241" y="199"/>
                    <a:pt x="244" y="227"/>
                  </a:cubicBezTo>
                  <a:cubicBezTo>
                    <a:pt x="246" y="239"/>
                    <a:pt x="254" y="249"/>
                    <a:pt x="262" y="257"/>
                  </a:cubicBezTo>
                  <a:cubicBezTo>
                    <a:pt x="251" y="259"/>
                    <a:pt x="239" y="257"/>
                    <a:pt x="232" y="247"/>
                  </a:cubicBezTo>
                  <a:cubicBezTo>
                    <a:pt x="218" y="228"/>
                    <a:pt x="219" y="202"/>
                    <a:pt x="225" y="181"/>
                  </a:cubicBezTo>
                  <a:cubicBezTo>
                    <a:pt x="228" y="174"/>
                    <a:pt x="221" y="169"/>
                    <a:pt x="215" y="169"/>
                  </a:cubicBezTo>
                  <a:cubicBezTo>
                    <a:pt x="206" y="191"/>
                    <a:pt x="202" y="216"/>
                    <a:pt x="208" y="240"/>
                  </a:cubicBezTo>
                  <a:cubicBezTo>
                    <a:pt x="213" y="262"/>
                    <a:pt x="234" y="280"/>
                    <a:pt x="257" y="279"/>
                  </a:cubicBezTo>
                  <a:cubicBezTo>
                    <a:pt x="268" y="279"/>
                    <a:pt x="278" y="274"/>
                    <a:pt x="288" y="269"/>
                  </a:cubicBezTo>
                  <a:cubicBezTo>
                    <a:pt x="289" y="274"/>
                    <a:pt x="289" y="278"/>
                    <a:pt x="290" y="283"/>
                  </a:cubicBezTo>
                  <a:cubicBezTo>
                    <a:pt x="271" y="292"/>
                    <a:pt x="252" y="302"/>
                    <a:pt x="231" y="309"/>
                  </a:cubicBezTo>
                  <a:cubicBezTo>
                    <a:pt x="205" y="318"/>
                    <a:pt x="179" y="328"/>
                    <a:pt x="152" y="338"/>
                  </a:cubicBezTo>
                  <a:cubicBezTo>
                    <a:pt x="149" y="339"/>
                    <a:pt x="144" y="340"/>
                    <a:pt x="143" y="345"/>
                  </a:cubicBezTo>
                  <a:cubicBezTo>
                    <a:pt x="143" y="351"/>
                    <a:pt x="141" y="360"/>
                    <a:pt x="146" y="365"/>
                  </a:cubicBezTo>
                  <a:cubicBezTo>
                    <a:pt x="152" y="373"/>
                    <a:pt x="159" y="380"/>
                    <a:pt x="169" y="382"/>
                  </a:cubicBezTo>
                  <a:cubicBezTo>
                    <a:pt x="203" y="391"/>
                    <a:pt x="237" y="400"/>
                    <a:pt x="271" y="408"/>
                  </a:cubicBezTo>
                  <a:cubicBezTo>
                    <a:pt x="274" y="409"/>
                    <a:pt x="279" y="410"/>
                    <a:pt x="279" y="414"/>
                  </a:cubicBezTo>
                  <a:cubicBezTo>
                    <a:pt x="282" y="443"/>
                    <a:pt x="274" y="472"/>
                    <a:pt x="267" y="500"/>
                  </a:cubicBezTo>
                  <a:cubicBezTo>
                    <a:pt x="258" y="529"/>
                    <a:pt x="255" y="562"/>
                    <a:pt x="268" y="591"/>
                  </a:cubicBezTo>
                  <a:cubicBezTo>
                    <a:pt x="248" y="577"/>
                    <a:pt x="228" y="563"/>
                    <a:pt x="208" y="549"/>
                  </a:cubicBezTo>
                  <a:cubicBezTo>
                    <a:pt x="197" y="541"/>
                    <a:pt x="184" y="542"/>
                    <a:pt x="172" y="543"/>
                  </a:cubicBezTo>
                  <a:cubicBezTo>
                    <a:pt x="150" y="546"/>
                    <a:pt x="129" y="554"/>
                    <a:pt x="109" y="562"/>
                  </a:cubicBezTo>
                  <a:cubicBezTo>
                    <a:pt x="79" y="576"/>
                    <a:pt x="50" y="592"/>
                    <a:pt x="24" y="611"/>
                  </a:cubicBezTo>
                  <a:cubicBezTo>
                    <a:pt x="10" y="621"/>
                    <a:pt x="0" y="641"/>
                    <a:pt x="9" y="657"/>
                  </a:cubicBezTo>
                  <a:cubicBezTo>
                    <a:pt x="18" y="675"/>
                    <a:pt x="26" y="692"/>
                    <a:pt x="33" y="710"/>
                  </a:cubicBezTo>
                  <a:cubicBezTo>
                    <a:pt x="42" y="705"/>
                    <a:pt x="50" y="701"/>
                    <a:pt x="59" y="696"/>
                  </a:cubicBezTo>
                  <a:cubicBezTo>
                    <a:pt x="51" y="690"/>
                    <a:pt x="43" y="683"/>
                    <a:pt x="43" y="673"/>
                  </a:cubicBezTo>
                  <a:cubicBezTo>
                    <a:pt x="42" y="659"/>
                    <a:pt x="58" y="646"/>
                    <a:pt x="72" y="651"/>
                  </a:cubicBezTo>
                  <a:cubicBezTo>
                    <a:pt x="83" y="653"/>
                    <a:pt x="88" y="663"/>
                    <a:pt x="90" y="673"/>
                  </a:cubicBezTo>
                  <a:cubicBezTo>
                    <a:pt x="93" y="667"/>
                    <a:pt x="99" y="662"/>
                    <a:pt x="107" y="661"/>
                  </a:cubicBezTo>
                  <a:cubicBezTo>
                    <a:pt x="123" y="658"/>
                    <a:pt x="137" y="676"/>
                    <a:pt x="131" y="691"/>
                  </a:cubicBezTo>
                  <a:cubicBezTo>
                    <a:pt x="128" y="701"/>
                    <a:pt x="119" y="706"/>
                    <a:pt x="109" y="708"/>
                  </a:cubicBezTo>
                  <a:cubicBezTo>
                    <a:pt x="118" y="715"/>
                    <a:pt x="121" y="729"/>
                    <a:pt x="114" y="739"/>
                  </a:cubicBezTo>
                  <a:cubicBezTo>
                    <a:pt x="107" y="751"/>
                    <a:pt x="87" y="753"/>
                    <a:pt x="78" y="741"/>
                  </a:cubicBezTo>
                  <a:cubicBezTo>
                    <a:pt x="72" y="736"/>
                    <a:pt x="73" y="727"/>
                    <a:pt x="73" y="720"/>
                  </a:cubicBezTo>
                  <a:cubicBezTo>
                    <a:pt x="64" y="724"/>
                    <a:pt x="55" y="728"/>
                    <a:pt x="46" y="732"/>
                  </a:cubicBezTo>
                  <a:cubicBezTo>
                    <a:pt x="54" y="750"/>
                    <a:pt x="64" y="768"/>
                    <a:pt x="72" y="786"/>
                  </a:cubicBezTo>
                  <a:cubicBezTo>
                    <a:pt x="98" y="774"/>
                    <a:pt x="123" y="761"/>
                    <a:pt x="149" y="749"/>
                  </a:cubicBezTo>
                  <a:cubicBezTo>
                    <a:pt x="176" y="814"/>
                    <a:pt x="203" y="879"/>
                    <a:pt x="230" y="944"/>
                  </a:cubicBezTo>
                  <a:cubicBezTo>
                    <a:pt x="218" y="981"/>
                    <a:pt x="207" y="1019"/>
                    <a:pt x="195" y="1056"/>
                  </a:cubicBezTo>
                  <a:cubicBezTo>
                    <a:pt x="223" y="1067"/>
                    <a:pt x="252" y="1077"/>
                    <a:pt x="280" y="1088"/>
                  </a:cubicBezTo>
                  <a:cubicBezTo>
                    <a:pt x="263" y="1096"/>
                    <a:pt x="247" y="1105"/>
                    <a:pt x="233" y="1118"/>
                  </a:cubicBezTo>
                  <a:cubicBezTo>
                    <a:pt x="209" y="1139"/>
                    <a:pt x="194" y="1170"/>
                    <a:pt x="191" y="1202"/>
                  </a:cubicBezTo>
                  <a:cubicBezTo>
                    <a:pt x="224" y="1173"/>
                    <a:pt x="265" y="1155"/>
                    <a:pt x="306" y="1140"/>
                  </a:cubicBezTo>
                  <a:cubicBezTo>
                    <a:pt x="364" y="1121"/>
                    <a:pt x="425" y="1111"/>
                    <a:pt x="486" y="1107"/>
                  </a:cubicBezTo>
                  <a:cubicBezTo>
                    <a:pt x="598" y="1100"/>
                    <a:pt x="710" y="1109"/>
                    <a:pt x="821" y="1124"/>
                  </a:cubicBezTo>
                  <a:cubicBezTo>
                    <a:pt x="852" y="1128"/>
                    <a:pt x="884" y="1134"/>
                    <a:pt x="915" y="1131"/>
                  </a:cubicBezTo>
                  <a:cubicBezTo>
                    <a:pt x="889" y="1124"/>
                    <a:pt x="862" y="1119"/>
                    <a:pt x="835" y="1112"/>
                  </a:cubicBezTo>
                  <a:cubicBezTo>
                    <a:pt x="812" y="1106"/>
                    <a:pt x="788" y="1100"/>
                    <a:pt x="765" y="1094"/>
                  </a:cubicBezTo>
                  <a:cubicBezTo>
                    <a:pt x="773" y="1092"/>
                    <a:pt x="782" y="1091"/>
                    <a:pt x="787" y="1083"/>
                  </a:cubicBezTo>
                  <a:moveTo>
                    <a:pt x="498" y="174"/>
                  </a:moveTo>
                  <a:cubicBezTo>
                    <a:pt x="493" y="188"/>
                    <a:pt x="485" y="203"/>
                    <a:pt x="470" y="206"/>
                  </a:cubicBezTo>
                  <a:cubicBezTo>
                    <a:pt x="455" y="209"/>
                    <a:pt x="440" y="200"/>
                    <a:pt x="430" y="190"/>
                  </a:cubicBezTo>
                  <a:cubicBezTo>
                    <a:pt x="452" y="184"/>
                    <a:pt x="475" y="178"/>
                    <a:pt x="498" y="174"/>
                  </a:cubicBezTo>
                  <a:moveTo>
                    <a:pt x="403" y="199"/>
                  </a:moveTo>
                  <a:cubicBezTo>
                    <a:pt x="405" y="217"/>
                    <a:pt x="403" y="239"/>
                    <a:pt x="388" y="251"/>
                  </a:cubicBezTo>
                  <a:cubicBezTo>
                    <a:pt x="374" y="262"/>
                    <a:pt x="355" y="259"/>
                    <a:pt x="340" y="254"/>
                  </a:cubicBezTo>
                  <a:cubicBezTo>
                    <a:pt x="356" y="230"/>
                    <a:pt x="377" y="210"/>
                    <a:pt x="403" y="199"/>
                  </a:cubicBezTo>
                  <a:moveTo>
                    <a:pt x="281" y="1045"/>
                  </a:moveTo>
                  <a:cubicBezTo>
                    <a:pt x="266" y="1050"/>
                    <a:pt x="250" y="1040"/>
                    <a:pt x="245" y="1026"/>
                  </a:cubicBezTo>
                  <a:cubicBezTo>
                    <a:pt x="238" y="1010"/>
                    <a:pt x="246" y="990"/>
                    <a:pt x="263" y="984"/>
                  </a:cubicBezTo>
                  <a:cubicBezTo>
                    <a:pt x="281" y="976"/>
                    <a:pt x="304" y="993"/>
                    <a:pt x="303" y="1013"/>
                  </a:cubicBezTo>
                  <a:cubicBezTo>
                    <a:pt x="304" y="1027"/>
                    <a:pt x="294" y="1041"/>
                    <a:pt x="281" y="1045"/>
                  </a:cubicBezTo>
                  <a:moveTo>
                    <a:pt x="373" y="833"/>
                  </a:moveTo>
                  <a:cubicBezTo>
                    <a:pt x="371" y="910"/>
                    <a:pt x="364" y="988"/>
                    <a:pt x="357" y="1065"/>
                  </a:cubicBezTo>
                  <a:cubicBezTo>
                    <a:pt x="345" y="1068"/>
                    <a:pt x="333" y="1070"/>
                    <a:pt x="321" y="1073"/>
                  </a:cubicBezTo>
                  <a:cubicBezTo>
                    <a:pt x="332" y="1043"/>
                    <a:pt x="343" y="1014"/>
                    <a:pt x="353" y="984"/>
                  </a:cubicBezTo>
                  <a:cubicBezTo>
                    <a:pt x="327" y="969"/>
                    <a:pt x="301" y="953"/>
                    <a:pt x="274" y="938"/>
                  </a:cubicBezTo>
                  <a:cubicBezTo>
                    <a:pt x="271" y="936"/>
                    <a:pt x="266" y="934"/>
                    <a:pt x="265" y="929"/>
                  </a:cubicBezTo>
                  <a:cubicBezTo>
                    <a:pt x="218" y="818"/>
                    <a:pt x="171" y="708"/>
                    <a:pt x="124" y="597"/>
                  </a:cubicBezTo>
                  <a:cubicBezTo>
                    <a:pt x="138" y="591"/>
                    <a:pt x="153" y="586"/>
                    <a:pt x="168" y="582"/>
                  </a:cubicBezTo>
                  <a:cubicBezTo>
                    <a:pt x="174" y="580"/>
                    <a:pt x="181" y="584"/>
                    <a:pt x="186" y="587"/>
                  </a:cubicBezTo>
                  <a:cubicBezTo>
                    <a:pt x="195" y="593"/>
                    <a:pt x="203" y="601"/>
                    <a:pt x="211" y="609"/>
                  </a:cubicBezTo>
                  <a:cubicBezTo>
                    <a:pt x="237" y="636"/>
                    <a:pt x="260" y="667"/>
                    <a:pt x="285" y="696"/>
                  </a:cubicBezTo>
                  <a:cubicBezTo>
                    <a:pt x="299" y="713"/>
                    <a:pt x="323" y="718"/>
                    <a:pt x="345" y="718"/>
                  </a:cubicBezTo>
                  <a:cubicBezTo>
                    <a:pt x="329" y="705"/>
                    <a:pt x="315" y="691"/>
                    <a:pt x="305" y="673"/>
                  </a:cubicBezTo>
                  <a:cubicBezTo>
                    <a:pt x="286" y="636"/>
                    <a:pt x="285" y="592"/>
                    <a:pt x="294" y="552"/>
                  </a:cubicBezTo>
                  <a:cubicBezTo>
                    <a:pt x="296" y="609"/>
                    <a:pt x="315" y="664"/>
                    <a:pt x="347" y="711"/>
                  </a:cubicBezTo>
                  <a:cubicBezTo>
                    <a:pt x="355" y="724"/>
                    <a:pt x="367" y="736"/>
                    <a:pt x="370" y="752"/>
                  </a:cubicBezTo>
                  <a:cubicBezTo>
                    <a:pt x="375" y="778"/>
                    <a:pt x="373" y="806"/>
                    <a:pt x="373" y="833"/>
                  </a:cubicBezTo>
                  <a:moveTo>
                    <a:pt x="548" y="1060"/>
                  </a:moveTo>
                  <a:cubicBezTo>
                    <a:pt x="495" y="1056"/>
                    <a:pt x="441" y="1055"/>
                    <a:pt x="387" y="1061"/>
                  </a:cubicBezTo>
                  <a:cubicBezTo>
                    <a:pt x="402" y="985"/>
                    <a:pt x="417" y="909"/>
                    <a:pt x="434" y="833"/>
                  </a:cubicBezTo>
                  <a:cubicBezTo>
                    <a:pt x="439" y="813"/>
                    <a:pt x="443" y="792"/>
                    <a:pt x="451" y="772"/>
                  </a:cubicBezTo>
                  <a:cubicBezTo>
                    <a:pt x="482" y="777"/>
                    <a:pt x="513" y="777"/>
                    <a:pt x="544" y="772"/>
                  </a:cubicBezTo>
                  <a:cubicBezTo>
                    <a:pt x="569" y="769"/>
                    <a:pt x="593" y="763"/>
                    <a:pt x="618" y="765"/>
                  </a:cubicBezTo>
                  <a:cubicBezTo>
                    <a:pt x="638" y="767"/>
                    <a:pt x="656" y="779"/>
                    <a:pt x="667" y="796"/>
                  </a:cubicBezTo>
                  <a:cubicBezTo>
                    <a:pt x="686" y="823"/>
                    <a:pt x="695" y="855"/>
                    <a:pt x="704" y="886"/>
                  </a:cubicBezTo>
                  <a:cubicBezTo>
                    <a:pt x="708" y="897"/>
                    <a:pt x="700" y="906"/>
                    <a:pt x="695" y="914"/>
                  </a:cubicBezTo>
                  <a:cubicBezTo>
                    <a:pt x="676" y="940"/>
                    <a:pt x="653" y="962"/>
                    <a:pt x="631" y="985"/>
                  </a:cubicBezTo>
                  <a:cubicBezTo>
                    <a:pt x="604" y="1011"/>
                    <a:pt x="576" y="1036"/>
                    <a:pt x="548" y="1060"/>
                  </a:cubicBezTo>
                  <a:moveTo>
                    <a:pt x="735" y="1087"/>
                  </a:moveTo>
                  <a:cubicBezTo>
                    <a:pt x="717" y="1084"/>
                    <a:pt x="698" y="1080"/>
                    <a:pt x="680" y="1077"/>
                  </a:cubicBezTo>
                  <a:cubicBezTo>
                    <a:pt x="645" y="1071"/>
                    <a:pt x="610" y="1066"/>
                    <a:pt x="574" y="1062"/>
                  </a:cubicBezTo>
                  <a:cubicBezTo>
                    <a:pt x="573" y="1065"/>
                    <a:pt x="573" y="1065"/>
                    <a:pt x="573" y="1065"/>
                  </a:cubicBezTo>
                  <a:cubicBezTo>
                    <a:pt x="573" y="1064"/>
                    <a:pt x="573" y="1063"/>
                    <a:pt x="573" y="1061"/>
                  </a:cubicBezTo>
                  <a:cubicBezTo>
                    <a:pt x="585" y="1060"/>
                    <a:pt x="596" y="1055"/>
                    <a:pt x="606" y="1047"/>
                  </a:cubicBezTo>
                  <a:cubicBezTo>
                    <a:pt x="638" y="1022"/>
                    <a:pt x="668" y="994"/>
                    <a:pt x="698" y="966"/>
                  </a:cubicBezTo>
                  <a:cubicBezTo>
                    <a:pt x="724" y="939"/>
                    <a:pt x="751" y="913"/>
                    <a:pt x="774" y="883"/>
                  </a:cubicBezTo>
                  <a:cubicBezTo>
                    <a:pt x="760" y="866"/>
                    <a:pt x="750" y="846"/>
                    <a:pt x="743" y="826"/>
                  </a:cubicBezTo>
                  <a:cubicBezTo>
                    <a:pt x="741" y="811"/>
                    <a:pt x="747" y="796"/>
                    <a:pt x="753" y="783"/>
                  </a:cubicBezTo>
                  <a:cubicBezTo>
                    <a:pt x="723" y="769"/>
                    <a:pt x="702" y="742"/>
                    <a:pt x="690" y="712"/>
                  </a:cubicBezTo>
                  <a:cubicBezTo>
                    <a:pt x="679" y="683"/>
                    <a:pt x="672" y="652"/>
                    <a:pt x="672" y="621"/>
                  </a:cubicBezTo>
                  <a:cubicBezTo>
                    <a:pt x="687" y="686"/>
                    <a:pt x="721" y="746"/>
                    <a:pt x="771" y="791"/>
                  </a:cubicBezTo>
                  <a:cubicBezTo>
                    <a:pt x="796" y="819"/>
                    <a:pt x="820" y="849"/>
                    <a:pt x="839" y="882"/>
                  </a:cubicBezTo>
                  <a:cubicBezTo>
                    <a:pt x="846" y="895"/>
                    <a:pt x="856" y="910"/>
                    <a:pt x="849" y="925"/>
                  </a:cubicBezTo>
                  <a:cubicBezTo>
                    <a:pt x="835" y="957"/>
                    <a:pt x="814" y="985"/>
                    <a:pt x="793" y="1013"/>
                  </a:cubicBezTo>
                  <a:cubicBezTo>
                    <a:pt x="775" y="1038"/>
                    <a:pt x="755" y="1063"/>
                    <a:pt x="735" y="10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294153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1"/>
        </a:solidFill>
        <a:effectLst/>
      </p:bgPr>
    </p:bg>
    <p:spTree>
      <p:nvGrpSpPr>
        <p:cNvPr id="1" name=""/>
        <p:cNvGrpSpPr/>
        <p:nvPr/>
      </p:nvGrpSpPr>
      <p:grpSpPr>
        <a:xfrm>
          <a:off x="0" y="0"/>
          <a:ext cx="0" cy="0"/>
          <a:chOff x="0" y="0"/>
          <a:chExt cx="0" cy="0"/>
        </a:xfrm>
      </p:grpSpPr>
      <p:grpSp>
        <p:nvGrpSpPr>
          <p:cNvPr id="8" name="Group 19">
            <a:extLst>
              <a:ext uri="{FF2B5EF4-FFF2-40B4-BE49-F238E27FC236}">
                <a16:creationId xmlns:a16="http://schemas.microsoft.com/office/drawing/2014/main" id="{F94931B9-4111-4783-9CC4-AE56EF2D1B22}"/>
              </a:ext>
            </a:extLst>
          </p:cNvPr>
          <p:cNvGrpSpPr>
            <a:grpSpLocks noChangeAspect="1"/>
          </p:cNvGrpSpPr>
          <p:nvPr userDrawn="1"/>
        </p:nvGrpSpPr>
        <p:grpSpPr bwMode="auto">
          <a:xfrm>
            <a:off x="5121275" y="0"/>
            <a:ext cx="7089775" cy="6858000"/>
            <a:chOff x="3226" y="0"/>
            <a:chExt cx="4466" cy="4320"/>
          </a:xfrm>
        </p:grpSpPr>
        <p:sp>
          <p:nvSpPr>
            <p:cNvPr id="9" name="AutoShape 18">
              <a:extLst>
                <a:ext uri="{FF2B5EF4-FFF2-40B4-BE49-F238E27FC236}">
                  <a16:creationId xmlns:a16="http://schemas.microsoft.com/office/drawing/2014/main" id="{76D3E982-D7F3-4625-9DF0-2D919FE0D840}"/>
                </a:ext>
              </a:extLst>
            </p:cNvPr>
            <p:cNvSpPr>
              <a:spLocks noChangeAspect="1" noChangeArrowheads="1" noTextEdit="1"/>
            </p:cNvSpPr>
            <p:nvPr userDrawn="1"/>
          </p:nvSpPr>
          <p:spPr bwMode="auto">
            <a:xfrm>
              <a:off x="3226" y="0"/>
              <a:ext cx="446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0">
              <a:extLst>
                <a:ext uri="{FF2B5EF4-FFF2-40B4-BE49-F238E27FC236}">
                  <a16:creationId xmlns:a16="http://schemas.microsoft.com/office/drawing/2014/main" id="{45BBA174-800B-49C1-9A79-234AE44089AB}"/>
                </a:ext>
              </a:extLst>
            </p:cNvPr>
            <p:cNvSpPr>
              <a:spLocks/>
            </p:cNvSpPr>
            <p:nvPr userDrawn="1"/>
          </p:nvSpPr>
          <p:spPr bwMode="auto">
            <a:xfrm>
              <a:off x="3225" y="1699"/>
              <a:ext cx="616" cy="1059"/>
            </a:xfrm>
            <a:custGeom>
              <a:avLst/>
              <a:gdLst>
                <a:gd name="T0" fmla="*/ 616 w 616"/>
                <a:gd name="T1" fmla="*/ 1059 h 1059"/>
                <a:gd name="T2" fmla="*/ 0 w 616"/>
                <a:gd name="T3" fmla="*/ 530 h 1059"/>
                <a:gd name="T4" fmla="*/ 616 w 616"/>
                <a:gd name="T5" fmla="*/ 0 h 1059"/>
                <a:gd name="T6" fmla="*/ 616 w 616"/>
                <a:gd name="T7" fmla="*/ 1059 h 1059"/>
              </a:gdLst>
              <a:ahLst/>
              <a:cxnLst>
                <a:cxn ang="0">
                  <a:pos x="T0" y="T1"/>
                </a:cxn>
                <a:cxn ang="0">
                  <a:pos x="T2" y="T3"/>
                </a:cxn>
                <a:cxn ang="0">
                  <a:pos x="T4" y="T5"/>
                </a:cxn>
                <a:cxn ang="0">
                  <a:pos x="T6" y="T7"/>
                </a:cxn>
              </a:cxnLst>
              <a:rect l="0" t="0" r="r" b="b"/>
              <a:pathLst>
                <a:path w="616" h="1059">
                  <a:moveTo>
                    <a:pt x="616" y="1059"/>
                  </a:moveTo>
                  <a:lnTo>
                    <a:pt x="0" y="530"/>
                  </a:lnTo>
                  <a:lnTo>
                    <a:pt x="616" y="0"/>
                  </a:lnTo>
                  <a:lnTo>
                    <a:pt x="616" y="1059"/>
                  </a:lnTo>
                  <a:close/>
                </a:path>
              </a:pathLst>
            </a:custGeom>
            <a:solidFill>
              <a:srgbClr val="BA9D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1">
              <a:extLst>
                <a:ext uri="{FF2B5EF4-FFF2-40B4-BE49-F238E27FC236}">
                  <a16:creationId xmlns:a16="http://schemas.microsoft.com/office/drawing/2014/main" id="{ADE23DF6-251E-4A0A-B7B6-1B350AFC7174}"/>
                </a:ext>
              </a:extLst>
            </p:cNvPr>
            <p:cNvSpPr>
              <a:spLocks noEditPoints="1"/>
            </p:cNvSpPr>
            <p:nvPr userDrawn="1"/>
          </p:nvSpPr>
          <p:spPr bwMode="auto">
            <a:xfrm>
              <a:off x="3841" y="0"/>
              <a:ext cx="3851" cy="4320"/>
            </a:xfrm>
            <a:custGeom>
              <a:avLst/>
              <a:gdLst>
                <a:gd name="T0" fmla="*/ 0 w 3851"/>
                <a:gd name="T1" fmla="*/ 0 h 4320"/>
                <a:gd name="T2" fmla="*/ 3851 w 3851"/>
                <a:gd name="T3" fmla="*/ 0 h 4320"/>
                <a:gd name="T4" fmla="*/ 3851 w 3851"/>
                <a:gd name="T5" fmla="*/ 4320 h 4320"/>
                <a:gd name="T6" fmla="*/ 0 w 3851"/>
                <a:gd name="T7" fmla="*/ 4320 h 4320"/>
                <a:gd name="T8" fmla="*/ 0 w 3851"/>
                <a:gd name="T9" fmla="*/ 0 h 4320"/>
                <a:gd name="T10" fmla="*/ 3269 w 3851"/>
                <a:gd name="T11" fmla="*/ 2226 h 4320"/>
                <a:gd name="T12" fmla="*/ 3851 w 3851"/>
                <a:gd name="T13" fmla="*/ 2726 h 4320"/>
                <a:gd name="T14" fmla="*/ 3851 w 3851"/>
                <a:gd name="T15" fmla="*/ 1726 h 4320"/>
                <a:gd name="T16" fmla="*/ 3269 w 3851"/>
                <a:gd name="T17" fmla="*/ 2226 h 4320"/>
                <a:gd name="T18" fmla="*/ 0 w 3851"/>
                <a:gd name="T19" fmla="*/ 2757 h 4320"/>
                <a:gd name="T20" fmla="*/ 616 w 3851"/>
                <a:gd name="T21" fmla="*/ 2228 h 4320"/>
                <a:gd name="T22" fmla="*/ 0 w 3851"/>
                <a:gd name="T23" fmla="*/ 1699 h 4320"/>
                <a:gd name="T24" fmla="*/ 0 w 3851"/>
                <a:gd name="T25" fmla="*/ 2757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51" h="4320">
                  <a:moveTo>
                    <a:pt x="0" y="0"/>
                  </a:moveTo>
                  <a:lnTo>
                    <a:pt x="3851" y="0"/>
                  </a:lnTo>
                  <a:lnTo>
                    <a:pt x="3851" y="4320"/>
                  </a:lnTo>
                  <a:lnTo>
                    <a:pt x="0" y="4320"/>
                  </a:lnTo>
                  <a:lnTo>
                    <a:pt x="0" y="0"/>
                  </a:lnTo>
                  <a:close/>
                  <a:moveTo>
                    <a:pt x="3269" y="2226"/>
                  </a:moveTo>
                  <a:lnTo>
                    <a:pt x="3851" y="2726"/>
                  </a:lnTo>
                  <a:lnTo>
                    <a:pt x="3851" y="1726"/>
                  </a:lnTo>
                  <a:lnTo>
                    <a:pt x="3269" y="2226"/>
                  </a:lnTo>
                  <a:close/>
                  <a:moveTo>
                    <a:pt x="0" y="2757"/>
                  </a:moveTo>
                  <a:lnTo>
                    <a:pt x="616" y="2228"/>
                  </a:lnTo>
                  <a:lnTo>
                    <a:pt x="0" y="1699"/>
                  </a:lnTo>
                  <a:lnTo>
                    <a:pt x="0" y="275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2" name="Rectangle 11">
            <a:extLst>
              <a:ext uri="{FF2B5EF4-FFF2-40B4-BE49-F238E27FC236}">
                <a16:creationId xmlns:a16="http://schemas.microsoft.com/office/drawing/2014/main" id="{8E3A5A6C-8D21-4FFA-A577-9C596B439D44}"/>
              </a:ext>
            </a:extLst>
          </p:cNvPr>
          <p:cNvSpPr/>
          <p:nvPr userDrawn="1"/>
        </p:nvSpPr>
        <p:spPr>
          <a:xfrm>
            <a:off x="6094413" y="-10190"/>
            <a:ext cx="6113463" cy="1494503"/>
          </a:xfrm>
          <a:prstGeom prst="rect">
            <a:avLst/>
          </a:prstGeom>
          <a:solidFill>
            <a:srgbClr val="F4F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2E2E2"/>
              </a:solidFill>
            </a:endParaRPr>
          </a:p>
        </p:txBody>
      </p:sp>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a:xfrm>
            <a:off x="192088" y="152400"/>
            <a:ext cx="10140953" cy="1342103"/>
          </a:xfrm>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lvl1pPr>
              <a:defRPr>
                <a:solidFill>
                  <a:schemeClr val="bg1"/>
                </a:solidFill>
              </a:defRPr>
            </a:lvl1pPr>
          </a:lstStyle>
          <a:p>
            <a:r>
              <a:rPr lang="en-GB"/>
              <a:t>#universityofsurrey</a:t>
            </a:r>
          </a:p>
        </p:txBody>
      </p:sp>
      <p:sp>
        <p:nvSpPr>
          <p:cNvPr id="3" name="Content Placeholder 2">
            <a:extLst>
              <a:ext uri="{FF2B5EF4-FFF2-40B4-BE49-F238E27FC236}">
                <a16:creationId xmlns:a16="http://schemas.microsoft.com/office/drawing/2014/main" id="{8573B1B7-2DFC-40FF-9C20-DFAD40E4CAD7}"/>
              </a:ext>
            </a:extLst>
          </p:cNvPr>
          <p:cNvSpPr>
            <a:spLocks noGrp="1"/>
          </p:cNvSpPr>
          <p:nvPr>
            <p:ph idx="1"/>
          </p:nvPr>
        </p:nvSpPr>
        <p:spPr>
          <a:xfrm>
            <a:off x="7231633" y="2172929"/>
            <a:ext cx="3911028" cy="44247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p>
            <a:fld id="{8B7390FE-2CFA-49B8-AE66-DBE4BCCAD6D5}" type="slidenum">
              <a:rPr lang="en-GB" smtClean="0"/>
              <a:t>‹#›</a:t>
            </a:fld>
            <a:endParaRPr lang="en-GB"/>
          </a:p>
        </p:txBody>
      </p:sp>
      <p:grpSp>
        <p:nvGrpSpPr>
          <p:cNvPr id="14" name="Group 4">
            <a:extLst>
              <a:ext uri="{FF2B5EF4-FFF2-40B4-BE49-F238E27FC236}">
                <a16:creationId xmlns:a16="http://schemas.microsoft.com/office/drawing/2014/main" id="{CA8D2D91-0599-4E5F-8DFF-BC8B0A9057E7}"/>
              </a:ext>
            </a:extLst>
          </p:cNvPr>
          <p:cNvGrpSpPr>
            <a:grpSpLocks noChangeAspect="1"/>
          </p:cNvGrpSpPr>
          <p:nvPr userDrawn="1"/>
        </p:nvGrpSpPr>
        <p:grpSpPr bwMode="auto">
          <a:xfrm>
            <a:off x="10407654" y="174625"/>
            <a:ext cx="1522413" cy="450850"/>
            <a:chOff x="6556" y="110"/>
            <a:chExt cx="959" cy="284"/>
          </a:xfrm>
          <a:solidFill>
            <a:schemeClr val="tx2"/>
          </a:solidFill>
        </p:grpSpPr>
        <p:sp>
          <p:nvSpPr>
            <p:cNvPr id="15" name="Freeform 5">
              <a:extLst>
                <a:ext uri="{FF2B5EF4-FFF2-40B4-BE49-F238E27FC236}">
                  <a16:creationId xmlns:a16="http://schemas.microsoft.com/office/drawing/2014/main" id="{2BF06F3B-4636-4A63-BFB7-97EE87DFE76E}"/>
                </a:ext>
              </a:extLst>
            </p:cNvPr>
            <p:cNvSpPr>
              <a:spLocks/>
            </p:cNvSpPr>
            <p:nvPr userDrawn="1"/>
          </p:nvSpPr>
          <p:spPr bwMode="auto">
            <a:xfrm>
              <a:off x="7171" y="150"/>
              <a:ext cx="47" cy="63"/>
            </a:xfrm>
            <a:custGeom>
              <a:avLst/>
              <a:gdLst>
                <a:gd name="T0" fmla="*/ 27 w 199"/>
                <a:gd name="T1" fmla="*/ 31 h 266"/>
                <a:gd name="T2" fmla="*/ 86 w 199"/>
                <a:gd name="T3" fmla="*/ 4 h 266"/>
                <a:gd name="T4" fmla="*/ 151 w 199"/>
                <a:gd name="T5" fmla="*/ 4 h 266"/>
                <a:gd name="T6" fmla="*/ 184 w 199"/>
                <a:gd name="T7" fmla="*/ 5 h 266"/>
                <a:gd name="T8" fmla="*/ 184 w 199"/>
                <a:gd name="T9" fmla="*/ 41 h 266"/>
                <a:gd name="T10" fmla="*/ 147 w 199"/>
                <a:gd name="T11" fmla="*/ 21 h 266"/>
                <a:gd name="T12" fmla="*/ 86 w 199"/>
                <a:gd name="T13" fmla="*/ 23 h 266"/>
                <a:gd name="T14" fmla="*/ 59 w 199"/>
                <a:gd name="T15" fmla="*/ 51 h 266"/>
                <a:gd name="T16" fmla="*/ 69 w 199"/>
                <a:gd name="T17" fmla="*/ 87 h 266"/>
                <a:gd name="T18" fmla="*/ 122 w 199"/>
                <a:gd name="T19" fmla="*/ 117 h 266"/>
                <a:gd name="T20" fmla="*/ 183 w 199"/>
                <a:gd name="T21" fmla="*/ 154 h 266"/>
                <a:gd name="T22" fmla="*/ 195 w 199"/>
                <a:gd name="T23" fmla="*/ 201 h 266"/>
                <a:gd name="T24" fmla="*/ 160 w 199"/>
                <a:gd name="T25" fmla="*/ 245 h 266"/>
                <a:gd name="T26" fmla="*/ 75 w 199"/>
                <a:gd name="T27" fmla="*/ 264 h 266"/>
                <a:gd name="T28" fmla="*/ 0 w 199"/>
                <a:gd name="T29" fmla="*/ 251 h 266"/>
                <a:gd name="T30" fmla="*/ 0 w 199"/>
                <a:gd name="T31" fmla="*/ 209 h 266"/>
                <a:gd name="T32" fmla="*/ 53 w 199"/>
                <a:gd name="T33" fmla="*/ 245 h 266"/>
                <a:gd name="T34" fmla="*/ 125 w 199"/>
                <a:gd name="T35" fmla="*/ 240 h 266"/>
                <a:gd name="T36" fmla="*/ 150 w 199"/>
                <a:gd name="T37" fmla="*/ 201 h 266"/>
                <a:gd name="T38" fmla="*/ 131 w 199"/>
                <a:gd name="T39" fmla="*/ 164 h 266"/>
                <a:gd name="T40" fmla="*/ 62 w 199"/>
                <a:gd name="T41" fmla="*/ 129 h 266"/>
                <a:gd name="T42" fmla="*/ 20 w 199"/>
                <a:gd name="T43" fmla="*/ 97 h 266"/>
                <a:gd name="T44" fmla="*/ 27 w 199"/>
                <a:gd name="T45" fmla="*/ 3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 h="266">
                  <a:moveTo>
                    <a:pt x="27" y="31"/>
                  </a:moveTo>
                  <a:cubicBezTo>
                    <a:pt x="42" y="15"/>
                    <a:pt x="65" y="7"/>
                    <a:pt x="86" y="4"/>
                  </a:cubicBezTo>
                  <a:cubicBezTo>
                    <a:pt x="108" y="0"/>
                    <a:pt x="129" y="3"/>
                    <a:pt x="151" y="4"/>
                  </a:cubicBezTo>
                  <a:cubicBezTo>
                    <a:pt x="162" y="4"/>
                    <a:pt x="173" y="4"/>
                    <a:pt x="184" y="5"/>
                  </a:cubicBezTo>
                  <a:cubicBezTo>
                    <a:pt x="184" y="17"/>
                    <a:pt x="184" y="29"/>
                    <a:pt x="184" y="41"/>
                  </a:cubicBezTo>
                  <a:cubicBezTo>
                    <a:pt x="173" y="32"/>
                    <a:pt x="161" y="24"/>
                    <a:pt x="147" y="21"/>
                  </a:cubicBezTo>
                  <a:cubicBezTo>
                    <a:pt x="127" y="17"/>
                    <a:pt x="106" y="16"/>
                    <a:pt x="86" y="23"/>
                  </a:cubicBezTo>
                  <a:cubicBezTo>
                    <a:pt x="73" y="27"/>
                    <a:pt x="62" y="37"/>
                    <a:pt x="59" y="51"/>
                  </a:cubicBezTo>
                  <a:cubicBezTo>
                    <a:pt x="56" y="64"/>
                    <a:pt x="59" y="78"/>
                    <a:pt x="69" y="87"/>
                  </a:cubicBezTo>
                  <a:cubicBezTo>
                    <a:pt x="84" y="102"/>
                    <a:pt x="104" y="109"/>
                    <a:pt x="122" y="117"/>
                  </a:cubicBezTo>
                  <a:cubicBezTo>
                    <a:pt x="144" y="127"/>
                    <a:pt x="167" y="136"/>
                    <a:pt x="183" y="154"/>
                  </a:cubicBezTo>
                  <a:cubicBezTo>
                    <a:pt x="194" y="166"/>
                    <a:pt x="199" y="185"/>
                    <a:pt x="195" y="201"/>
                  </a:cubicBezTo>
                  <a:cubicBezTo>
                    <a:pt x="190" y="220"/>
                    <a:pt x="176" y="235"/>
                    <a:pt x="160" y="245"/>
                  </a:cubicBezTo>
                  <a:cubicBezTo>
                    <a:pt x="135" y="260"/>
                    <a:pt x="104" y="266"/>
                    <a:pt x="75" y="264"/>
                  </a:cubicBezTo>
                  <a:cubicBezTo>
                    <a:pt x="50" y="263"/>
                    <a:pt x="24" y="258"/>
                    <a:pt x="0" y="251"/>
                  </a:cubicBezTo>
                  <a:cubicBezTo>
                    <a:pt x="0" y="237"/>
                    <a:pt x="0" y="223"/>
                    <a:pt x="0" y="209"/>
                  </a:cubicBezTo>
                  <a:cubicBezTo>
                    <a:pt x="14" y="226"/>
                    <a:pt x="32" y="239"/>
                    <a:pt x="53" y="245"/>
                  </a:cubicBezTo>
                  <a:cubicBezTo>
                    <a:pt x="76" y="250"/>
                    <a:pt x="103" y="251"/>
                    <a:pt x="125" y="240"/>
                  </a:cubicBezTo>
                  <a:cubicBezTo>
                    <a:pt x="140" y="233"/>
                    <a:pt x="150" y="218"/>
                    <a:pt x="150" y="201"/>
                  </a:cubicBezTo>
                  <a:cubicBezTo>
                    <a:pt x="151" y="186"/>
                    <a:pt x="143" y="172"/>
                    <a:pt x="131" y="164"/>
                  </a:cubicBezTo>
                  <a:cubicBezTo>
                    <a:pt x="110" y="148"/>
                    <a:pt x="85" y="140"/>
                    <a:pt x="62" y="129"/>
                  </a:cubicBezTo>
                  <a:cubicBezTo>
                    <a:pt x="46" y="121"/>
                    <a:pt x="30" y="112"/>
                    <a:pt x="20" y="97"/>
                  </a:cubicBezTo>
                  <a:cubicBezTo>
                    <a:pt x="7" y="77"/>
                    <a:pt x="11" y="48"/>
                    <a:pt x="27"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BB75F998-3FFF-4225-9F49-C7F9C0EA40AB}"/>
                </a:ext>
              </a:extLst>
            </p:cNvPr>
            <p:cNvSpPr>
              <a:spLocks/>
            </p:cNvSpPr>
            <p:nvPr userDrawn="1"/>
          </p:nvSpPr>
          <p:spPr bwMode="auto">
            <a:xfrm>
              <a:off x="7248" y="152"/>
              <a:ext cx="117" cy="59"/>
            </a:xfrm>
            <a:custGeom>
              <a:avLst/>
              <a:gdLst>
                <a:gd name="T0" fmla="*/ 294 w 496"/>
                <a:gd name="T1" fmla="*/ 1 h 250"/>
                <a:gd name="T2" fmla="*/ 317 w 496"/>
                <a:gd name="T3" fmla="*/ 13 h 250"/>
                <a:gd name="T4" fmla="*/ 372 w 496"/>
                <a:gd name="T5" fmla="*/ 118 h 250"/>
                <a:gd name="T6" fmla="*/ 380 w 496"/>
                <a:gd name="T7" fmla="*/ 122 h 250"/>
                <a:gd name="T8" fmla="*/ 410 w 496"/>
                <a:gd name="T9" fmla="*/ 78 h 250"/>
                <a:gd name="T10" fmla="*/ 442 w 496"/>
                <a:gd name="T11" fmla="*/ 23 h 250"/>
                <a:gd name="T12" fmla="*/ 436 w 496"/>
                <a:gd name="T13" fmla="*/ 0 h 250"/>
                <a:gd name="T14" fmla="*/ 496 w 496"/>
                <a:gd name="T15" fmla="*/ 1 h 250"/>
                <a:gd name="T16" fmla="*/ 421 w 496"/>
                <a:gd name="T17" fmla="*/ 95 h 250"/>
                <a:gd name="T18" fmla="*/ 391 w 496"/>
                <a:gd name="T19" fmla="*/ 155 h 250"/>
                <a:gd name="T20" fmla="*/ 390 w 496"/>
                <a:gd name="T21" fmla="*/ 221 h 250"/>
                <a:gd name="T22" fmla="*/ 399 w 496"/>
                <a:gd name="T23" fmla="*/ 250 h 250"/>
                <a:gd name="T24" fmla="*/ 335 w 496"/>
                <a:gd name="T25" fmla="*/ 250 h 250"/>
                <a:gd name="T26" fmla="*/ 346 w 496"/>
                <a:gd name="T27" fmla="*/ 172 h 250"/>
                <a:gd name="T28" fmla="*/ 325 w 496"/>
                <a:gd name="T29" fmla="*/ 100 h 250"/>
                <a:gd name="T30" fmla="*/ 252 w 496"/>
                <a:gd name="T31" fmla="*/ 4 h 250"/>
                <a:gd name="T32" fmla="*/ 202 w 496"/>
                <a:gd name="T33" fmla="*/ 20 h 250"/>
                <a:gd name="T34" fmla="*/ 142 w 496"/>
                <a:gd name="T35" fmla="*/ 20 h 250"/>
                <a:gd name="T36" fmla="*/ 142 w 496"/>
                <a:gd name="T37" fmla="*/ 212 h 250"/>
                <a:gd name="T38" fmla="*/ 152 w 496"/>
                <a:gd name="T39" fmla="*/ 250 h 250"/>
                <a:gd name="T40" fmla="*/ 88 w 496"/>
                <a:gd name="T41" fmla="*/ 250 h 250"/>
                <a:gd name="T42" fmla="*/ 99 w 496"/>
                <a:gd name="T43" fmla="*/ 195 h 250"/>
                <a:gd name="T44" fmla="*/ 99 w 496"/>
                <a:gd name="T45" fmla="*/ 20 h 250"/>
                <a:gd name="T46" fmla="*/ 29 w 496"/>
                <a:gd name="T47" fmla="*/ 21 h 250"/>
                <a:gd name="T48" fmla="*/ 0 w 496"/>
                <a:gd name="T49" fmla="*/ 29 h 250"/>
                <a:gd name="T50" fmla="*/ 10 w 496"/>
                <a:gd name="T51" fmla="*/ 1 h 250"/>
                <a:gd name="T52" fmla="*/ 294 w 496"/>
                <a:gd name="T53"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6" h="250">
                  <a:moveTo>
                    <a:pt x="294" y="1"/>
                  </a:moveTo>
                  <a:cubicBezTo>
                    <a:pt x="304" y="0"/>
                    <a:pt x="312" y="5"/>
                    <a:pt x="317" y="13"/>
                  </a:cubicBezTo>
                  <a:cubicBezTo>
                    <a:pt x="341" y="45"/>
                    <a:pt x="359" y="81"/>
                    <a:pt x="372" y="118"/>
                  </a:cubicBezTo>
                  <a:cubicBezTo>
                    <a:pt x="372" y="122"/>
                    <a:pt x="377" y="126"/>
                    <a:pt x="380" y="122"/>
                  </a:cubicBezTo>
                  <a:cubicBezTo>
                    <a:pt x="390" y="107"/>
                    <a:pt x="400" y="92"/>
                    <a:pt x="410" y="78"/>
                  </a:cubicBezTo>
                  <a:cubicBezTo>
                    <a:pt x="422" y="60"/>
                    <a:pt x="436" y="43"/>
                    <a:pt x="442" y="23"/>
                  </a:cubicBezTo>
                  <a:cubicBezTo>
                    <a:pt x="444" y="15"/>
                    <a:pt x="441" y="7"/>
                    <a:pt x="436" y="0"/>
                  </a:cubicBezTo>
                  <a:cubicBezTo>
                    <a:pt x="456" y="1"/>
                    <a:pt x="476" y="0"/>
                    <a:pt x="496" y="1"/>
                  </a:cubicBezTo>
                  <a:cubicBezTo>
                    <a:pt x="471" y="32"/>
                    <a:pt x="446" y="64"/>
                    <a:pt x="421" y="95"/>
                  </a:cubicBezTo>
                  <a:cubicBezTo>
                    <a:pt x="407" y="113"/>
                    <a:pt x="395" y="133"/>
                    <a:pt x="391" y="155"/>
                  </a:cubicBezTo>
                  <a:cubicBezTo>
                    <a:pt x="388" y="177"/>
                    <a:pt x="388" y="199"/>
                    <a:pt x="390" y="221"/>
                  </a:cubicBezTo>
                  <a:cubicBezTo>
                    <a:pt x="390" y="231"/>
                    <a:pt x="394" y="241"/>
                    <a:pt x="399" y="250"/>
                  </a:cubicBezTo>
                  <a:cubicBezTo>
                    <a:pt x="378" y="250"/>
                    <a:pt x="357" y="250"/>
                    <a:pt x="335" y="250"/>
                  </a:cubicBezTo>
                  <a:cubicBezTo>
                    <a:pt x="350" y="227"/>
                    <a:pt x="345" y="198"/>
                    <a:pt x="346" y="172"/>
                  </a:cubicBezTo>
                  <a:cubicBezTo>
                    <a:pt x="347" y="147"/>
                    <a:pt x="337" y="122"/>
                    <a:pt x="325" y="100"/>
                  </a:cubicBezTo>
                  <a:cubicBezTo>
                    <a:pt x="305" y="65"/>
                    <a:pt x="283" y="30"/>
                    <a:pt x="252" y="4"/>
                  </a:cubicBezTo>
                  <a:cubicBezTo>
                    <a:pt x="239" y="17"/>
                    <a:pt x="219" y="19"/>
                    <a:pt x="202" y="20"/>
                  </a:cubicBezTo>
                  <a:cubicBezTo>
                    <a:pt x="182" y="20"/>
                    <a:pt x="162" y="20"/>
                    <a:pt x="142" y="20"/>
                  </a:cubicBezTo>
                  <a:cubicBezTo>
                    <a:pt x="142" y="84"/>
                    <a:pt x="142" y="148"/>
                    <a:pt x="142" y="212"/>
                  </a:cubicBezTo>
                  <a:cubicBezTo>
                    <a:pt x="142" y="225"/>
                    <a:pt x="145" y="239"/>
                    <a:pt x="152" y="250"/>
                  </a:cubicBezTo>
                  <a:cubicBezTo>
                    <a:pt x="131" y="250"/>
                    <a:pt x="110" y="250"/>
                    <a:pt x="88" y="250"/>
                  </a:cubicBezTo>
                  <a:cubicBezTo>
                    <a:pt x="99" y="234"/>
                    <a:pt x="99" y="214"/>
                    <a:pt x="99" y="195"/>
                  </a:cubicBezTo>
                  <a:cubicBezTo>
                    <a:pt x="99" y="20"/>
                    <a:pt x="99" y="20"/>
                    <a:pt x="99" y="20"/>
                  </a:cubicBezTo>
                  <a:cubicBezTo>
                    <a:pt x="75" y="20"/>
                    <a:pt x="52" y="20"/>
                    <a:pt x="29" y="21"/>
                  </a:cubicBezTo>
                  <a:cubicBezTo>
                    <a:pt x="19" y="21"/>
                    <a:pt x="9" y="24"/>
                    <a:pt x="0" y="29"/>
                  </a:cubicBezTo>
                  <a:cubicBezTo>
                    <a:pt x="3" y="19"/>
                    <a:pt x="6" y="10"/>
                    <a:pt x="10" y="1"/>
                  </a:cubicBezTo>
                  <a:cubicBezTo>
                    <a:pt x="104" y="1"/>
                    <a:pt x="199" y="0"/>
                    <a:pt x="294"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7">
              <a:extLst>
                <a:ext uri="{FF2B5EF4-FFF2-40B4-BE49-F238E27FC236}">
                  <a16:creationId xmlns:a16="http://schemas.microsoft.com/office/drawing/2014/main" id="{8A97CDD8-0B77-4E6E-98BC-93ECA585876E}"/>
                </a:ext>
              </a:extLst>
            </p:cNvPr>
            <p:cNvSpPr>
              <a:spLocks/>
            </p:cNvSpPr>
            <p:nvPr userDrawn="1"/>
          </p:nvSpPr>
          <p:spPr bwMode="auto">
            <a:xfrm>
              <a:off x="6826" y="152"/>
              <a:ext cx="62" cy="61"/>
            </a:xfrm>
            <a:custGeom>
              <a:avLst/>
              <a:gdLst>
                <a:gd name="T0" fmla="*/ 0 w 262"/>
                <a:gd name="T1" fmla="*/ 0 h 261"/>
                <a:gd name="T2" fmla="*/ 64 w 262"/>
                <a:gd name="T3" fmla="*/ 0 h 261"/>
                <a:gd name="T4" fmla="*/ 54 w 262"/>
                <a:gd name="T5" fmla="*/ 38 h 261"/>
                <a:gd name="T6" fmla="*/ 54 w 262"/>
                <a:gd name="T7" fmla="*/ 152 h 261"/>
                <a:gd name="T8" fmla="*/ 67 w 262"/>
                <a:gd name="T9" fmla="*/ 210 h 261"/>
                <a:gd name="T10" fmla="*/ 128 w 262"/>
                <a:gd name="T11" fmla="*/ 234 h 261"/>
                <a:gd name="T12" fmla="*/ 189 w 262"/>
                <a:gd name="T13" fmla="*/ 213 h 261"/>
                <a:gd name="T14" fmla="*/ 206 w 262"/>
                <a:gd name="T15" fmla="*/ 152 h 261"/>
                <a:gd name="T16" fmla="*/ 208 w 262"/>
                <a:gd name="T17" fmla="*/ 48 h 261"/>
                <a:gd name="T18" fmla="*/ 198 w 262"/>
                <a:gd name="T19" fmla="*/ 1 h 261"/>
                <a:gd name="T20" fmla="*/ 262 w 262"/>
                <a:gd name="T21" fmla="*/ 1 h 261"/>
                <a:gd name="T22" fmla="*/ 251 w 262"/>
                <a:gd name="T23" fmla="*/ 45 h 261"/>
                <a:gd name="T24" fmla="*/ 251 w 262"/>
                <a:gd name="T25" fmla="*/ 205 h 261"/>
                <a:gd name="T26" fmla="*/ 262 w 262"/>
                <a:gd name="T27" fmla="*/ 250 h 261"/>
                <a:gd name="T28" fmla="*/ 205 w 262"/>
                <a:gd name="T29" fmla="*/ 252 h 261"/>
                <a:gd name="T30" fmla="*/ 206 w 262"/>
                <a:gd name="T31" fmla="*/ 224 h 261"/>
                <a:gd name="T32" fmla="*/ 77 w 262"/>
                <a:gd name="T33" fmla="*/ 255 h 261"/>
                <a:gd name="T34" fmla="*/ 20 w 262"/>
                <a:gd name="T35" fmla="*/ 225 h 261"/>
                <a:gd name="T36" fmla="*/ 10 w 262"/>
                <a:gd name="T37" fmla="*/ 177 h 261"/>
                <a:gd name="T38" fmla="*/ 10 w 262"/>
                <a:gd name="T39" fmla="*/ 45 h 261"/>
                <a:gd name="T40" fmla="*/ 0 w 262"/>
                <a:gd name="T4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261">
                  <a:moveTo>
                    <a:pt x="0" y="0"/>
                  </a:moveTo>
                  <a:cubicBezTo>
                    <a:pt x="22" y="1"/>
                    <a:pt x="43" y="1"/>
                    <a:pt x="64" y="0"/>
                  </a:cubicBezTo>
                  <a:cubicBezTo>
                    <a:pt x="57" y="12"/>
                    <a:pt x="54" y="25"/>
                    <a:pt x="54" y="38"/>
                  </a:cubicBezTo>
                  <a:cubicBezTo>
                    <a:pt x="54" y="76"/>
                    <a:pt x="54" y="114"/>
                    <a:pt x="54" y="152"/>
                  </a:cubicBezTo>
                  <a:cubicBezTo>
                    <a:pt x="54" y="172"/>
                    <a:pt x="54" y="193"/>
                    <a:pt x="67" y="210"/>
                  </a:cubicBezTo>
                  <a:cubicBezTo>
                    <a:pt x="81" y="228"/>
                    <a:pt x="106" y="233"/>
                    <a:pt x="128" y="234"/>
                  </a:cubicBezTo>
                  <a:cubicBezTo>
                    <a:pt x="150" y="234"/>
                    <a:pt x="174" y="230"/>
                    <a:pt x="189" y="213"/>
                  </a:cubicBezTo>
                  <a:cubicBezTo>
                    <a:pt x="204" y="196"/>
                    <a:pt x="206" y="173"/>
                    <a:pt x="206" y="152"/>
                  </a:cubicBezTo>
                  <a:cubicBezTo>
                    <a:pt x="209" y="117"/>
                    <a:pt x="207" y="82"/>
                    <a:pt x="208" y="48"/>
                  </a:cubicBezTo>
                  <a:cubicBezTo>
                    <a:pt x="208" y="31"/>
                    <a:pt x="206" y="15"/>
                    <a:pt x="198" y="1"/>
                  </a:cubicBezTo>
                  <a:cubicBezTo>
                    <a:pt x="219" y="1"/>
                    <a:pt x="240" y="1"/>
                    <a:pt x="262" y="1"/>
                  </a:cubicBezTo>
                  <a:cubicBezTo>
                    <a:pt x="253" y="14"/>
                    <a:pt x="251" y="30"/>
                    <a:pt x="251" y="45"/>
                  </a:cubicBezTo>
                  <a:cubicBezTo>
                    <a:pt x="251" y="98"/>
                    <a:pt x="251" y="152"/>
                    <a:pt x="251" y="205"/>
                  </a:cubicBezTo>
                  <a:cubicBezTo>
                    <a:pt x="251" y="221"/>
                    <a:pt x="253" y="237"/>
                    <a:pt x="262" y="250"/>
                  </a:cubicBezTo>
                  <a:cubicBezTo>
                    <a:pt x="243" y="251"/>
                    <a:pt x="224" y="252"/>
                    <a:pt x="205" y="252"/>
                  </a:cubicBezTo>
                  <a:cubicBezTo>
                    <a:pt x="205" y="243"/>
                    <a:pt x="206" y="234"/>
                    <a:pt x="206" y="224"/>
                  </a:cubicBezTo>
                  <a:cubicBezTo>
                    <a:pt x="170" y="252"/>
                    <a:pt x="121" y="261"/>
                    <a:pt x="77" y="255"/>
                  </a:cubicBezTo>
                  <a:cubicBezTo>
                    <a:pt x="55" y="252"/>
                    <a:pt x="32" y="244"/>
                    <a:pt x="20" y="225"/>
                  </a:cubicBezTo>
                  <a:cubicBezTo>
                    <a:pt x="11" y="211"/>
                    <a:pt x="10" y="193"/>
                    <a:pt x="10" y="177"/>
                  </a:cubicBezTo>
                  <a:cubicBezTo>
                    <a:pt x="10" y="133"/>
                    <a:pt x="10" y="89"/>
                    <a:pt x="10" y="45"/>
                  </a:cubicBezTo>
                  <a:cubicBezTo>
                    <a:pt x="10" y="30"/>
                    <a:pt x="9" y="1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8">
              <a:extLst>
                <a:ext uri="{FF2B5EF4-FFF2-40B4-BE49-F238E27FC236}">
                  <a16:creationId xmlns:a16="http://schemas.microsoft.com/office/drawing/2014/main" id="{4E14386A-1EC4-44AD-9B06-222441600FBE}"/>
                </a:ext>
              </a:extLst>
            </p:cNvPr>
            <p:cNvSpPr>
              <a:spLocks/>
            </p:cNvSpPr>
            <p:nvPr userDrawn="1"/>
          </p:nvSpPr>
          <p:spPr bwMode="auto">
            <a:xfrm>
              <a:off x="6899" y="152"/>
              <a:ext cx="64" cy="59"/>
            </a:xfrm>
            <a:custGeom>
              <a:avLst/>
              <a:gdLst>
                <a:gd name="T0" fmla="*/ 2 w 273"/>
                <a:gd name="T1" fmla="*/ 1 h 252"/>
                <a:gd name="T2" fmla="*/ 57 w 273"/>
                <a:gd name="T3" fmla="*/ 1 h 252"/>
                <a:gd name="T4" fmla="*/ 74 w 273"/>
                <a:gd name="T5" fmla="*/ 12 h 252"/>
                <a:gd name="T6" fmla="*/ 123 w 273"/>
                <a:gd name="T7" fmla="*/ 74 h 252"/>
                <a:gd name="T8" fmla="*/ 218 w 273"/>
                <a:gd name="T9" fmla="*/ 183 h 252"/>
                <a:gd name="T10" fmla="*/ 234 w 273"/>
                <a:gd name="T11" fmla="*/ 196 h 252"/>
                <a:gd name="T12" fmla="*/ 235 w 273"/>
                <a:gd name="T13" fmla="*/ 48 h 252"/>
                <a:gd name="T14" fmla="*/ 224 w 273"/>
                <a:gd name="T15" fmla="*/ 1 h 252"/>
                <a:gd name="T16" fmla="*/ 273 w 273"/>
                <a:gd name="T17" fmla="*/ 1 h 252"/>
                <a:gd name="T18" fmla="*/ 259 w 273"/>
                <a:gd name="T19" fmla="*/ 61 h 252"/>
                <a:gd name="T20" fmla="*/ 260 w 273"/>
                <a:gd name="T21" fmla="*/ 252 h 252"/>
                <a:gd name="T22" fmla="*/ 226 w 273"/>
                <a:gd name="T23" fmla="*/ 252 h 252"/>
                <a:gd name="T24" fmla="*/ 62 w 273"/>
                <a:gd name="T25" fmla="*/ 63 h 252"/>
                <a:gd name="T26" fmla="*/ 42 w 273"/>
                <a:gd name="T27" fmla="*/ 42 h 252"/>
                <a:gd name="T28" fmla="*/ 41 w 273"/>
                <a:gd name="T29" fmla="*/ 71 h 252"/>
                <a:gd name="T30" fmla="*/ 41 w 273"/>
                <a:gd name="T31" fmla="*/ 173 h 252"/>
                <a:gd name="T32" fmla="*/ 55 w 273"/>
                <a:gd name="T33" fmla="*/ 250 h 252"/>
                <a:gd name="T34" fmla="*/ 0 w 273"/>
                <a:gd name="T35" fmla="*/ 250 h 252"/>
                <a:gd name="T36" fmla="*/ 16 w 273"/>
                <a:gd name="T37" fmla="*/ 172 h 252"/>
                <a:gd name="T38" fmla="*/ 17 w 273"/>
                <a:gd name="T39" fmla="*/ 50 h 252"/>
                <a:gd name="T40" fmla="*/ 2 w 273"/>
                <a:gd name="T4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3" h="252">
                  <a:moveTo>
                    <a:pt x="2" y="1"/>
                  </a:moveTo>
                  <a:cubicBezTo>
                    <a:pt x="20" y="1"/>
                    <a:pt x="39" y="0"/>
                    <a:pt x="57" y="1"/>
                  </a:cubicBezTo>
                  <a:cubicBezTo>
                    <a:pt x="64" y="1"/>
                    <a:pt x="69" y="7"/>
                    <a:pt x="74" y="12"/>
                  </a:cubicBezTo>
                  <a:cubicBezTo>
                    <a:pt x="91" y="32"/>
                    <a:pt x="106" y="54"/>
                    <a:pt x="123" y="74"/>
                  </a:cubicBezTo>
                  <a:cubicBezTo>
                    <a:pt x="155" y="110"/>
                    <a:pt x="186" y="146"/>
                    <a:pt x="218" y="183"/>
                  </a:cubicBezTo>
                  <a:cubicBezTo>
                    <a:pt x="223" y="188"/>
                    <a:pt x="227" y="195"/>
                    <a:pt x="234" y="196"/>
                  </a:cubicBezTo>
                  <a:cubicBezTo>
                    <a:pt x="235" y="147"/>
                    <a:pt x="234" y="97"/>
                    <a:pt x="235" y="48"/>
                  </a:cubicBezTo>
                  <a:cubicBezTo>
                    <a:pt x="235" y="31"/>
                    <a:pt x="232" y="15"/>
                    <a:pt x="224" y="1"/>
                  </a:cubicBezTo>
                  <a:cubicBezTo>
                    <a:pt x="240" y="0"/>
                    <a:pt x="257" y="0"/>
                    <a:pt x="273" y="1"/>
                  </a:cubicBezTo>
                  <a:cubicBezTo>
                    <a:pt x="262" y="19"/>
                    <a:pt x="259" y="40"/>
                    <a:pt x="259" y="61"/>
                  </a:cubicBezTo>
                  <a:cubicBezTo>
                    <a:pt x="260" y="125"/>
                    <a:pt x="258" y="188"/>
                    <a:pt x="260" y="252"/>
                  </a:cubicBezTo>
                  <a:cubicBezTo>
                    <a:pt x="249" y="252"/>
                    <a:pt x="237" y="252"/>
                    <a:pt x="226" y="252"/>
                  </a:cubicBezTo>
                  <a:cubicBezTo>
                    <a:pt x="171" y="189"/>
                    <a:pt x="117" y="126"/>
                    <a:pt x="62" y="63"/>
                  </a:cubicBezTo>
                  <a:cubicBezTo>
                    <a:pt x="56" y="56"/>
                    <a:pt x="50" y="48"/>
                    <a:pt x="42" y="42"/>
                  </a:cubicBezTo>
                  <a:cubicBezTo>
                    <a:pt x="41" y="52"/>
                    <a:pt x="41" y="61"/>
                    <a:pt x="41" y="71"/>
                  </a:cubicBezTo>
                  <a:cubicBezTo>
                    <a:pt x="41" y="105"/>
                    <a:pt x="41" y="139"/>
                    <a:pt x="41" y="173"/>
                  </a:cubicBezTo>
                  <a:cubicBezTo>
                    <a:pt x="41" y="199"/>
                    <a:pt x="44" y="226"/>
                    <a:pt x="55" y="250"/>
                  </a:cubicBezTo>
                  <a:cubicBezTo>
                    <a:pt x="37" y="250"/>
                    <a:pt x="18" y="250"/>
                    <a:pt x="0" y="250"/>
                  </a:cubicBezTo>
                  <a:cubicBezTo>
                    <a:pt x="12" y="226"/>
                    <a:pt x="15" y="199"/>
                    <a:pt x="16" y="172"/>
                  </a:cubicBezTo>
                  <a:cubicBezTo>
                    <a:pt x="17" y="132"/>
                    <a:pt x="16" y="91"/>
                    <a:pt x="17" y="50"/>
                  </a:cubicBezTo>
                  <a:cubicBezTo>
                    <a:pt x="17" y="32"/>
                    <a:pt x="15" y="13"/>
                    <a:pt x="2"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9">
              <a:extLst>
                <a:ext uri="{FF2B5EF4-FFF2-40B4-BE49-F238E27FC236}">
                  <a16:creationId xmlns:a16="http://schemas.microsoft.com/office/drawing/2014/main" id="{ACC7A2AC-96F3-471F-ACBC-02E3F05D4D43}"/>
                </a:ext>
              </a:extLst>
            </p:cNvPr>
            <p:cNvSpPr>
              <a:spLocks/>
            </p:cNvSpPr>
            <p:nvPr userDrawn="1"/>
          </p:nvSpPr>
          <p:spPr bwMode="auto">
            <a:xfrm>
              <a:off x="6973" y="152"/>
              <a:ext cx="15" cy="59"/>
            </a:xfrm>
            <a:custGeom>
              <a:avLst/>
              <a:gdLst>
                <a:gd name="T0" fmla="*/ 0 w 64"/>
                <a:gd name="T1" fmla="*/ 0 h 250"/>
                <a:gd name="T2" fmla="*/ 64 w 64"/>
                <a:gd name="T3" fmla="*/ 0 h 250"/>
                <a:gd name="T4" fmla="*/ 54 w 64"/>
                <a:gd name="T5" fmla="*/ 43 h 250"/>
                <a:gd name="T6" fmla="*/ 54 w 64"/>
                <a:gd name="T7" fmla="*/ 207 h 250"/>
                <a:gd name="T8" fmla="*/ 64 w 64"/>
                <a:gd name="T9" fmla="*/ 250 h 250"/>
                <a:gd name="T10" fmla="*/ 0 w 64"/>
                <a:gd name="T11" fmla="*/ 250 h 250"/>
                <a:gd name="T12" fmla="*/ 10 w 64"/>
                <a:gd name="T13" fmla="*/ 209 h 250"/>
                <a:gd name="T14" fmla="*/ 10 w 64"/>
                <a:gd name="T15" fmla="*/ 43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1" y="0"/>
                    <a:pt x="43" y="1"/>
                    <a:pt x="64" y="0"/>
                  </a:cubicBezTo>
                  <a:cubicBezTo>
                    <a:pt x="56" y="13"/>
                    <a:pt x="54" y="28"/>
                    <a:pt x="54" y="43"/>
                  </a:cubicBezTo>
                  <a:cubicBezTo>
                    <a:pt x="54" y="98"/>
                    <a:pt x="54" y="152"/>
                    <a:pt x="54" y="207"/>
                  </a:cubicBezTo>
                  <a:cubicBezTo>
                    <a:pt x="54" y="222"/>
                    <a:pt x="56" y="237"/>
                    <a:pt x="64" y="250"/>
                  </a:cubicBezTo>
                  <a:cubicBezTo>
                    <a:pt x="43" y="250"/>
                    <a:pt x="21" y="250"/>
                    <a:pt x="0" y="250"/>
                  </a:cubicBezTo>
                  <a:cubicBezTo>
                    <a:pt x="8" y="238"/>
                    <a:pt x="10" y="223"/>
                    <a:pt x="10" y="209"/>
                  </a:cubicBezTo>
                  <a:cubicBezTo>
                    <a:pt x="10" y="154"/>
                    <a:pt x="10" y="98"/>
                    <a:pt x="10" y="43"/>
                  </a:cubicBezTo>
                  <a:cubicBezTo>
                    <a:pt x="10" y="28"/>
                    <a:pt x="8" y="1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0">
              <a:extLst>
                <a:ext uri="{FF2B5EF4-FFF2-40B4-BE49-F238E27FC236}">
                  <a16:creationId xmlns:a16="http://schemas.microsoft.com/office/drawing/2014/main" id="{1EFFCD58-DD2A-40E1-B4A2-299051850FA5}"/>
                </a:ext>
              </a:extLst>
            </p:cNvPr>
            <p:cNvSpPr>
              <a:spLocks/>
            </p:cNvSpPr>
            <p:nvPr userDrawn="1"/>
          </p:nvSpPr>
          <p:spPr bwMode="auto">
            <a:xfrm>
              <a:off x="6991" y="152"/>
              <a:ext cx="66" cy="59"/>
            </a:xfrm>
            <a:custGeom>
              <a:avLst/>
              <a:gdLst>
                <a:gd name="T0" fmla="*/ 0 w 277"/>
                <a:gd name="T1" fmla="*/ 1 h 252"/>
                <a:gd name="T2" fmla="*/ 44 w 277"/>
                <a:gd name="T3" fmla="*/ 1 h 252"/>
                <a:gd name="T4" fmla="*/ 56 w 277"/>
                <a:gd name="T5" fmla="*/ 12 h 252"/>
                <a:gd name="T6" fmla="*/ 130 w 277"/>
                <a:gd name="T7" fmla="*/ 196 h 252"/>
                <a:gd name="T8" fmla="*/ 137 w 277"/>
                <a:gd name="T9" fmla="*/ 210 h 252"/>
                <a:gd name="T10" fmla="*/ 150 w 277"/>
                <a:gd name="T11" fmla="*/ 190 h 252"/>
                <a:gd name="T12" fmla="*/ 210 w 277"/>
                <a:gd name="T13" fmla="*/ 54 h 252"/>
                <a:gd name="T14" fmla="*/ 218 w 277"/>
                <a:gd name="T15" fmla="*/ 1 h 252"/>
                <a:gd name="T16" fmla="*/ 277 w 277"/>
                <a:gd name="T17" fmla="*/ 1 h 252"/>
                <a:gd name="T18" fmla="*/ 143 w 277"/>
                <a:gd name="T19" fmla="*/ 252 h 252"/>
                <a:gd name="T20" fmla="*/ 106 w 277"/>
                <a:gd name="T21" fmla="*/ 252 h 252"/>
                <a:gd name="T22" fmla="*/ 0 w 277"/>
                <a:gd name="T23"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52">
                  <a:moveTo>
                    <a:pt x="0" y="1"/>
                  </a:moveTo>
                  <a:cubicBezTo>
                    <a:pt x="15" y="1"/>
                    <a:pt x="30" y="0"/>
                    <a:pt x="44" y="1"/>
                  </a:cubicBezTo>
                  <a:cubicBezTo>
                    <a:pt x="51" y="1"/>
                    <a:pt x="54" y="7"/>
                    <a:pt x="56" y="12"/>
                  </a:cubicBezTo>
                  <a:cubicBezTo>
                    <a:pt x="81" y="73"/>
                    <a:pt x="109" y="133"/>
                    <a:pt x="130" y="196"/>
                  </a:cubicBezTo>
                  <a:cubicBezTo>
                    <a:pt x="132" y="201"/>
                    <a:pt x="134" y="206"/>
                    <a:pt x="137" y="210"/>
                  </a:cubicBezTo>
                  <a:cubicBezTo>
                    <a:pt x="145" y="206"/>
                    <a:pt x="146" y="197"/>
                    <a:pt x="150" y="190"/>
                  </a:cubicBezTo>
                  <a:cubicBezTo>
                    <a:pt x="170" y="145"/>
                    <a:pt x="193" y="100"/>
                    <a:pt x="210" y="54"/>
                  </a:cubicBezTo>
                  <a:cubicBezTo>
                    <a:pt x="216" y="37"/>
                    <a:pt x="223" y="19"/>
                    <a:pt x="218" y="1"/>
                  </a:cubicBezTo>
                  <a:cubicBezTo>
                    <a:pt x="237" y="1"/>
                    <a:pt x="257" y="0"/>
                    <a:pt x="277" y="1"/>
                  </a:cubicBezTo>
                  <a:cubicBezTo>
                    <a:pt x="222" y="78"/>
                    <a:pt x="182" y="166"/>
                    <a:pt x="143" y="252"/>
                  </a:cubicBezTo>
                  <a:cubicBezTo>
                    <a:pt x="130" y="252"/>
                    <a:pt x="118" y="252"/>
                    <a:pt x="106" y="252"/>
                  </a:cubicBezTo>
                  <a:cubicBezTo>
                    <a:pt x="74" y="167"/>
                    <a:pt x="46" y="79"/>
                    <a:pt x="0"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1">
              <a:extLst>
                <a:ext uri="{FF2B5EF4-FFF2-40B4-BE49-F238E27FC236}">
                  <a16:creationId xmlns:a16="http://schemas.microsoft.com/office/drawing/2014/main" id="{8AC0AF28-48D4-4C4A-B1F6-7EE418BC8164}"/>
                </a:ext>
              </a:extLst>
            </p:cNvPr>
            <p:cNvSpPr>
              <a:spLocks/>
            </p:cNvSpPr>
            <p:nvPr userDrawn="1"/>
          </p:nvSpPr>
          <p:spPr bwMode="auto">
            <a:xfrm>
              <a:off x="7061" y="152"/>
              <a:ext cx="45" cy="59"/>
            </a:xfrm>
            <a:custGeom>
              <a:avLst/>
              <a:gdLst>
                <a:gd name="T0" fmla="*/ 1 w 194"/>
                <a:gd name="T1" fmla="*/ 1 h 251"/>
                <a:gd name="T2" fmla="*/ 169 w 194"/>
                <a:gd name="T3" fmla="*/ 1 h 251"/>
                <a:gd name="T4" fmla="*/ 171 w 194"/>
                <a:gd name="T5" fmla="*/ 31 h 251"/>
                <a:gd name="T6" fmla="*/ 109 w 194"/>
                <a:gd name="T7" fmla="*/ 16 h 251"/>
                <a:gd name="T8" fmla="*/ 55 w 194"/>
                <a:gd name="T9" fmla="*/ 16 h 251"/>
                <a:gd name="T10" fmla="*/ 55 w 194"/>
                <a:gd name="T11" fmla="*/ 109 h 251"/>
                <a:gd name="T12" fmla="*/ 169 w 194"/>
                <a:gd name="T13" fmla="*/ 107 h 251"/>
                <a:gd name="T14" fmla="*/ 138 w 194"/>
                <a:gd name="T15" fmla="*/ 124 h 251"/>
                <a:gd name="T16" fmla="*/ 55 w 194"/>
                <a:gd name="T17" fmla="*/ 129 h 251"/>
                <a:gd name="T18" fmla="*/ 55 w 194"/>
                <a:gd name="T19" fmla="*/ 234 h 251"/>
                <a:gd name="T20" fmla="*/ 158 w 194"/>
                <a:gd name="T21" fmla="*/ 228 h 251"/>
                <a:gd name="T22" fmla="*/ 194 w 194"/>
                <a:gd name="T23" fmla="*/ 212 h 251"/>
                <a:gd name="T24" fmla="*/ 185 w 194"/>
                <a:gd name="T25" fmla="*/ 248 h 251"/>
                <a:gd name="T26" fmla="*/ 110 w 194"/>
                <a:gd name="T27" fmla="*/ 250 h 251"/>
                <a:gd name="T28" fmla="*/ 0 w 194"/>
                <a:gd name="T29" fmla="*/ 250 h 251"/>
                <a:gd name="T30" fmla="*/ 11 w 194"/>
                <a:gd name="T31" fmla="*/ 196 h 251"/>
                <a:gd name="T32" fmla="*/ 11 w 194"/>
                <a:gd name="T33" fmla="*/ 59 h 251"/>
                <a:gd name="T34" fmla="*/ 1 w 194"/>
                <a:gd name="T35"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251">
                  <a:moveTo>
                    <a:pt x="1" y="1"/>
                  </a:moveTo>
                  <a:cubicBezTo>
                    <a:pt x="57" y="0"/>
                    <a:pt x="113" y="0"/>
                    <a:pt x="169" y="1"/>
                  </a:cubicBezTo>
                  <a:cubicBezTo>
                    <a:pt x="170" y="11"/>
                    <a:pt x="171" y="21"/>
                    <a:pt x="171" y="31"/>
                  </a:cubicBezTo>
                  <a:cubicBezTo>
                    <a:pt x="153" y="19"/>
                    <a:pt x="130" y="17"/>
                    <a:pt x="109" y="16"/>
                  </a:cubicBezTo>
                  <a:cubicBezTo>
                    <a:pt x="91" y="16"/>
                    <a:pt x="73" y="16"/>
                    <a:pt x="55" y="16"/>
                  </a:cubicBezTo>
                  <a:cubicBezTo>
                    <a:pt x="55" y="47"/>
                    <a:pt x="55" y="78"/>
                    <a:pt x="55" y="109"/>
                  </a:cubicBezTo>
                  <a:cubicBezTo>
                    <a:pt x="93" y="110"/>
                    <a:pt x="131" y="110"/>
                    <a:pt x="169" y="107"/>
                  </a:cubicBezTo>
                  <a:cubicBezTo>
                    <a:pt x="161" y="116"/>
                    <a:pt x="149" y="121"/>
                    <a:pt x="138" y="124"/>
                  </a:cubicBezTo>
                  <a:cubicBezTo>
                    <a:pt x="111" y="130"/>
                    <a:pt x="83" y="129"/>
                    <a:pt x="55" y="129"/>
                  </a:cubicBezTo>
                  <a:cubicBezTo>
                    <a:pt x="55" y="164"/>
                    <a:pt x="55" y="199"/>
                    <a:pt x="55" y="234"/>
                  </a:cubicBezTo>
                  <a:cubicBezTo>
                    <a:pt x="89" y="233"/>
                    <a:pt x="125" y="238"/>
                    <a:pt x="158" y="228"/>
                  </a:cubicBezTo>
                  <a:cubicBezTo>
                    <a:pt x="171" y="225"/>
                    <a:pt x="183" y="219"/>
                    <a:pt x="194" y="212"/>
                  </a:cubicBezTo>
                  <a:cubicBezTo>
                    <a:pt x="191" y="224"/>
                    <a:pt x="188" y="236"/>
                    <a:pt x="185" y="248"/>
                  </a:cubicBezTo>
                  <a:cubicBezTo>
                    <a:pt x="160" y="251"/>
                    <a:pt x="135" y="250"/>
                    <a:pt x="110" y="250"/>
                  </a:cubicBezTo>
                  <a:cubicBezTo>
                    <a:pt x="0" y="250"/>
                    <a:pt x="0" y="250"/>
                    <a:pt x="0" y="250"/>
                  </a:cubicBezTo>
                  <a:cubicBezTo>
                    <a:pt x="10" y="234"/>
                    <a:pt x="11" y="214"/>
                    <a:pt x="11" y="196"/>
                  </a:cubicBezTo>
                  <a:cubicBezTo>
                    <a:pt x="11" y="150"/>
                    <a:pt x="11" y="105"/>
                    <a:pt x="11" y="59"/>
                  </a:cubicBezTo>
                  <a:cubicBezTo>
                    <a:pt x="11" y="39"/>
                    <a:pt x="12" y="18"/>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2">
              <a:extLst>
                <a:ext uri="{FF2B5EF4-FFF2-40B4-BE49-F238E27FC236}">
                  <a16:creationId xmlns:a16="http://schemas.microsoft.com/office/drawing/2014/main" id="{7EDFA357-5310-46C9-9831-8482E038EE83}"/>
                </a:ext>
              </a:extLst>
            </p:cNvPr>
            <p:cNvSpPr>
              <a:spLocks/>
            </p:cNvSpPr>
            <p:nvPr userDrawn="1"/>
          </p:nvSpPr>
          <p:spPr bwMode="auto">
            <a:xfrm>
              <a:off x="7227" y="152"/>
              <a:ext cx="15" cy="59"/>
            </a:xfrm>
            <a:custGeom>
              <a:avLst/>
              <a:gdLst>
                <a:gd name="T0" fmla="*/ 0 w 64"/>
                <a:gd name="T1" fmla="*/ 0 h 250"/>
                <a:gd name="T2" fmla="*/ 64 w 64"/>
                <a:gd name="T3" fmla="*/ 1 h 250"/>
                <a:gd name="T4" fmla="*/ 54 w 64"/>
                <a:gd name="T5" fmla="*/ 59 h 250"/>
                <a:gd name="T6" fmla="*/ 54 w 64"/>
                <a:gd name="T7" fmla="*/ 193 h 250"/>
                <a:gd name="T8" fmla="*/ 64 w 64"/>
                <a:gd name="T9" fmla="*/ 250 h 250"/>
                <a:gd name="T10" fmla="*/ 1 w 64"/>
                <a:gd name="T11" fmla="*/ 250 h 250"/>
                <a:gd name="T12" fmla="*/ 10 w 64"/>
                <a:gd name="T13" fmla="*/ 200 h 250"/>
                <a:gd name="T14" fmla="*/ 10 w 64"/>
                <a:gd name="T15" fmla="*/ 38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2" y="1"/>
                    <a:pt x="43" y="0"/>
                    <a:pt x="64" y="1"/>
                  </a:cubicBezTo>
                  <a:cubicBezTo>
                    <a:pt x="53" y="18"/>
                    <a:pt x="54" y="39"/>
                    <a:pt x="54" y="59"/>
                  </a:cubicBezTo>
                  <a:cubicBezTo>
                    <a:pt x="54" y="104"/>
                    <a:pt x="54" y="149"/>
                    <a:pt x="54" y="193"/>
                  </a:cubicBezTo>
                  <a:cubicBezTo>
                    <a:pt x="54" y="213"/>
                    <a:pt x="53" y="233"/>
                    <a:pt x="64" y="250"/>
                  </a:cubicBezTo>
                  <a:cubicBezTo>
                    <a:pt x="43" y="250"/>
                    <a:pt x="22" y="250"/>
                    <a:pt x="1" y="250"/>
                  </a:cubicBezTo>
                  <a:cubicBezTo>
                    <a:pt x="10" y="235"/>
                    <a:pt x="11" y="217"/>
                    <a:pt x="10" y="200"/>
                  </a:cubicBezTo>
                  <a:cubicBezTo>
                    <a:pt x="10" y="146"/>
                    <a:pt x="11" y="92"/>
                    <a:pt x="10" y="38"/>
                  </a:cubicBezTo>
                  <a:cubicBezTo>
                    <a:pt x="10" y="25"/>
                    <a:pt x="8" y="12"/>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3">
              <a:extLst>
                <a:ext uri="{FF2B5EF4-FFF2-40B4-BE49-F238E27FC236}">
                  <a16:creationId xmlns:a16="http://schemas.microsoft.com/office/drawing/2014/main" id="{9C8AE89A-7D2D-432E-998D-C15985278644}"/>
                </a:ext>
              </a:extLst>
            </p:cNvPr>
            <p:cNvSpPr>
              <a:spLocks/>
            </p:cNvSpPr>
            <p:nvPr userDrawn="1"/>
          </p:nvSpPr>
          <p:spPr bwMode="auto">
            <a:xfrm>
              <a:off x="7474" y="151"/>
              <a:ext cx="41" cy="60"/>
            </a:xfrm>
            <a:custGeom>
              <a:avLst/>
              <a:gdLst>
                <a:gd name="T0" fmla="*/ 1 w 173"/>
                <a:gd name="T1" fmla="*/ 1 h 251"/>
                <a:gd name="T2" fmla="*/ 123 w 173"/>
                <a:gd name="T3" fmla="*/ 1 h 251"/>
                <a:gd name="T4" fmla="*/ 173 w 173"/>
                <a:gd name="T5" fmla="*/ 3 h 251"/>
                <a:gd name="T6" fmla="*/ 173 w 173"/>
                <a:gd name="T7" fmla="*/ 37 h 251"/>
                <a:gd name="T8" fmla="*/ 132 w 173"/>
                <a:gd name="T9" fmla="*/ 19 h 251"/>
                <a:gd name="T10" fmla="*/ 54 w 173"/>
                <a:gd name="T11" fmla="*/ 17 h 251"/>
                <a:gd name="T12" fmla="*/ 54 w 173"/>
                <a:gd name="T13" fmla="*/ 118 h 251"/>
                <a:gd name="T14" fmla="*/ 168 w 173"/>
                <a:gd name="T15" fmla="*/ 115 h 251"/>
                <a:gd name="T16" fmla="*/ 125 w 173"/>
                <a:gd name="T17" fmla="*/ 134 h 251"/>
                <a:gd name="T18" fmla="*/ 54 w 173"/>
                <a:gd name="T19" fmla="*/ 137 h 251"/>
                <a:gd name="T20" fmla="*/ 54 w 173"/>
                <a:gd name="T21" fmla="*/ 213 h 251"/>
                <a:gd name="T22" fmla="*/ 64 w 173"/>
                <a:gd name="T23" fmla="*/ 251 h 251"/>
                <a:gd name="T24" fmla="*/ 0 w 173"/>
                <a:gd name="T25" fmla="*/ 251 h 251"/>
                <a:gd name="T26" fmla="*/ 11 w 173"/>
                <a:gd name="T27" fmla="*/ 192 h 251"/>
                <a:gd name="T28" fmla="*/ 11 w 173"/>
                <a:gd name="T29" fmla="*/ 46 h 251"/>
                <a:gd name="T30" fmla="*/ 1 w 173"/>
                <a:gd name="T31"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251">
                  <a:moveTo>
                    <a:pt x="1" y="1"/>
                  </a:moveTo>
                  <a:cubicBezTo>
                    <a:pt x="42" y="2"/>
                    <a:pt x="82" y="1"/>
                    <a:pt x="123" y="1"/>
                  </a:cubicBezTo>
                  <a:cubicBezTo>
                    <a:pt x="140" y="2"/>
                    <a:pt x="156" y="0"/>
                    <a:pt x="173" y="3"/>
                  </a:cubicBezTo>
                  <a:cubicBezTo>
                    <a:pt x="173" y="15"/>
                    <a:pt x="173" y="26"/>
                    <a:pt x="173" y="37"/>
                  </a:cubicBezTo>
                  <a:cubicBezTo>
                    <a:pt x="162" y="26"/>
                    <a:pt x="148" y="20"/>
                    <a:pt x="132" y="19"/>
                  </a:cubicBezTo>
                  <a:cubicBezTo>
                    <a:pt x="106" y="16"/>
                    <a:pt x="80" y="18"/>
                    <a:pt x="54" y="17"/>
                  </a:cubicBezTo>
                  <a:cubicBezTo>
                    <a:pt x="54" y="51"/>
                    <a:pt x="54" y="84"/>
                    <a:pt x="54" y="118"/>
                  </a:cubicBezTo>
                  <a:cubicBezTo>
                    <a:pt x="92" y="118"/>
                    <a:pt x="130" y="118"/>
                    <a:pt x="168" y="115"/>
                  </a:cubicBezTo>
                  <a:cubicBezTo>
                    <a:pt x="157" y="127"/>
                    <a:pt x="141" y="131"/>
                    <a:pt x="125" y="134"/>
                  </a:cubicBezTo>
                  <a:cubicBezTo>
                    <a:pt x="102" y="138"/>
                    <a:pt x="78" y="137"/>
                    <a:pt x="54" y="137"/>
                  </a:cubicBezTo>
                  <a:cubicBezTo>
                    <a:pt x="54" y="163"/>
                    <a:pt x="54" y="188"/>
                    <a:pt x="54" y="213"/>
                  </a:cubicBezTo>
                  <a:cubicBezTo>
                    <a:pt x="54" y="226"/>
                    <a:pt x="57" y="240"/>
                    <a:pt x="64" y="251"/>
                  </a:cubicBezTo>
                  <a:cubicBezTo>
                    <a:pt x="43" y="251"/>
                    <a:pt x="22" y="251"/>
                    <a:pt x="0" y="251"/>
                  </a:cubicBezTo>
                  <a:cubicBezTo>
                    <a:pt x="12" y="234"/>
                    <a:pt x="10" y="212"/>
                    <a:pt x="11" y="192"/>
                  </a:cubicBezTo>
                  <a:cubicBezTo>
                    <a:pt x="11" y="143"/>
                    <a:pt x="11" y="95"/>
                    <a:pt x="11" y="46"/>
                  </a:cubicBezTo>
                  <a:cubicBezTo>
                    <a:pt x="11" y="31"/>
                    <a:pt x="10" y="15"/>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4">
              <a:extLst>
                <a:ext uri="{FF2B5EF4-FFF2-40B4-BE49-F238E27FC236}">
                  <a16:creationId xmlns:a16="http://schemas.microsoft.com/office/drawing/2014/main" id="{B7F4D9EA-BA05-4D27-9EF1-989260A5BCCB}"/>
                </a:ext>
              </a:extLst>
            </p:cNvPr>
            <p:cNvSpPr>
              <a:spLocks/>
            </p:cNvSpPr>
            <p:nvPr userDrawn="1"/>
          </p:nvSpPr>
          <p:spPr bwMode="auto">
            <a:xfrm>
              <a:off x="6824" y="226"/>
              <a:ext cx="93" cy="139"/>
            </a:xfrm>
            <a:custGeom>
              <a:avLst/>
              <a:gdLst>
                <a:gd name="T0" fmla="*/ 87 w 398"/>
                <a:gd name="T1" fmla="*/ 35 h 589"/>
                <a:gd name="T2" fmla="*/ 218 w 398"/>
                <a:gd name="T3" fmla="*/ 0 h 589"/>
                <a:gd name="T4" fmla="*/ 367 w 398"/>
                <a:gd name="T5" fmla="*/ 6 h 589"/>
                <a:gd name="T6" fmla="*/ 367 w 398"/>
                <a:gd name="T7" fmla="*/ 87 h 589"/>
                <a:gd name="T8" fmla="*/ 314 w 398"/>
                <a:gd name="T9" fmla="*/ 48 h 589"/>
                <a:gd name="T10" fmla="*/ 248 w 398"/>
                <a:gd name="T11" fmla="*/ 36 h 589"/>
                <a:gd name="T12" fmla="*/ 150 w 398"/>
                <a:gd name="T13" fmla="*/ 59 h 589"/>
                <a:gd name="T14" fmla="*/ 133 w 398"/>
                <a:gd name="T15" fmla="*/ 184 h 589"/>
                <a:gd name="T16" fmla="*/ 195 w 398"/>
                <a:gd name="T17" fmla="*/ 233 h 589"/>
                <a:gd name="T18" fmla="*/ 326 w 398"/>
                <a:gd name="T19" fmla="*/ 303 h 589"/>
                <a:gd name="T20" fmla="*/ 384 w 398"/>
                <a:gd name="T21" fmla="*/ 372 h 589"/>
                <a:gd name="T22" fmla="*/ 369 w 398"/>
                <a:gd name="T23" fmla="*/ 493 h 589"/>
                <a:gd name="T24" fmla="*/ 287 w 398"/>
                <a:gd name="T25" fmla="*/ 561 h 589"/>
                <a:gd name="T26" fmla="*/ 149 w 398"/>
                <a:gd name="T27" fmla="*/ 587 h 589"/>
                <a:gd name="T28" fmla="*/ 1 w 398"/>
                <a:gd name="T29" fmla="*/ 557 h 589"/>
                <a:gd name="T30" fmla="*/ 1 w 398"/>
                <a:gd name="T31" fmla="*/ 464 h 589"/>
                <a:gd name="T32" fmla="*/ 75 w 398"/>
                <a:gd name="T33" fmla="*/ 531 h 589"/>
                <a:gd name="T34" fmla="*/ 188 w 398"/>
                <a:gd name="T35" fmla="*/ 551 h 589"/>
                <a:gd name="T36" fmla="*/ 279 w 398"/>
                <a:gd name="T37" fmla="*/ 509 h 589"/>
                <a:gd name="T38" fmla="*/ 297 w 398"/>
                <a:gd name="T39" fmla="*/ 414 h 589"/>
                <a:gd name="T40" fmla="*/ 241 w 398"/>
                <a:gd name="T41" fmla="*/ 346 h 589"/>
                <a:gd name="T42" fmla="*/ 109 w 398"/>
                <a:gd name="T43" fmla="*/ 275 h 589"/>
                <a:gd name="T44" fmla="*/ 40 w 398"/>
                <a:gd name="T45" fmla="*/ 211 h 589"/>
                <a:gd name="T46" fmla="*/ 30 w 398"/>
                <a:gd name="T47" fmla="*/ 113 h 589"/>
                <a:gd name="T48" fmla="*/ 87 w 398"/>
                <a:gd name="T49" fmla="*/ 3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 h="589">
                  <a:moveTo>
                    <a:pt x="87" y="35"/>
                  </a:moveTo>
                  <a:cubicBezTo>
                    <a:pt x="126" y="10"/>
                    <a:pt x="172" y="1"/>
                    <a:pt x="218" y="0"/>
                  </a:cubicBezTo>
                  <a:cubicBezTo>
                    <a:pt x="268" y="0"/>
                    <a:pt x="317" y="6"/>
                    <a:pt x="367" y="6"/>
                  </a:cubicBezTo>
                  <a:cubicBezTo>
                    <a:pt x="367" y="33"/>
                    <a:pt x="367" y="60"/>
                    <a:pt x="367" y="87"/>
                  </a:cubicBezTo>
                  <a:cubicBezTo>
                    <a:pt x="351" y="72"/>
                    <a:pt x="334" y="57"/>
                    <a:pt x="314" y="48"/>
                  </a:cubicBezTo>
                  <a:cubicBezTo>
                    <a:pt x="293" y="39"/>
                    <a:pt x="270" y="37"/>
                    <a:pt x="248" y="36"/>
                  </a:cubicBezTo>
                  <a:cubicBezTo>
                    <a:pt x="214" y="35"/>
                    <a:pt x="178" y="38"/>
                    <a:pt x="150" y="59"/>
                  </a:cubicBezTo>
                  <a:cubicBezTo>
                    <a:pt x="111" y="86"/>
                    <a:pt x="104" y="147"/>
                    <a:pt x="133" y="184"/>
                  </a:cubicBezTo>
                  <a:cubicBezTo>
                    <a:pt x="149" y="205"/>
                    <a:pt x="171" y="220"/>
                    <a:pt x="195" y="233"/>
                  </a:cubicBezTo>
                  <a:cubicBezTo>
                    <a:pt x="238" y="257"/>
                    <a:pt x="285" y="274"/>
                    <a:pt x="326" y="303"/>
                  </a:cubicBezTo>
                  <a:cubicBezTo>
                    <a:pt x="350" y="320"/>
                    <a:pt x="373" y="343"/>
                    <a:pt x="384" y="372"/>
                  </a:cubicBezTo>
                  <a:cubicBezTo>
                    <a:pt x="398" y="411"/>
                    <a:pt x="392" y="458"/>
                    <a:pt x="369" y="493"/>
                  </a:cubicBezTo>
                  <a:cubicBezTo>
                    <a:pt x="350" y="524"/>
                    <a:pt x="320" y="546"/>
                    <a:pt x="287" y="561"/>
                  </a:cubicBezTo>
                  <a:cubicBezTo>
                    <a:pt x="244" y="581"/>
                    <a:pt x="196" y="589"/>
                    <a:pt x="149" y="587"/>
                  </a:cubicBezTo>
                  <a:cubicBezTo>
                    <a:pt x="99" y="583"/>
                    <a:pt x="48" y="573"/>
                    <a:pt x="1" y="557"/>
                  </a:cubicBezTo>
                  <a:cubicBezTo>
                    <a:pt x="1" y="526"/>
                    <a:pt x="0" y="495"/>
                    <a:pt x="1" y="464"/>
                  </a:cubicBezTo>
                  <a:cubicBezTo>
                    <a:pt x="21" y="490"/>
                    <a:pt x="45" y="516"/>
                    <a:pt x="75" y="531"/>
                  </a:cubicBezTo>
                  <a:cubicBezTo>
                    <a:pt x="109" y="548"/>
                    <a:pt x="149" y="554"/>
                    <a:pt x="188" y="551"/>
                  </a:cubicBezTo>
                  <a:cubicBezTo>
                    <a:pt x="222" y="549"/>
                    <a:pt x="257" y="536"/>
                    <a:pt x="279" y="509"/>
                  </a:cubicBezTo>
                  <a:cubicBezTo>
                    <a:pt x="300" y="483"/>
                    <a:pt x="305" y="446"/>
                    <a:pt x="297" y="414"/>
                  </a:cubicBezTo>
                  <a:cubicBezTo>
                    <a:pt x="288" y="385"/>
                    <a:pt x="266" y="362"/>
                    <a:pt x="241" y="346"/>
                  </a:cubicBezTo>
                  <a:cubicBezTo>
                    <a:pt x="200" y="318"/>
                    <a:pt x="152" y="300"/>
                    <a:pt x="109" y="275"/>
                  </a:cubicBezTo>
                  <a:cubicBezTo>
                    <a:pt x="82" y="259"/>
                    <a:pt x="56" y="239"/>
                    <a:pt x="40" y="211"/>
                  </a:cubicBezTo>
                  <a:cubicBezTo>
                    <a:pt x="23" y="182"/>
                    <a:pt x="21" y="145"/>
                    <a:pt x="30" y="113"/>
                  </a:cubicBezTo>
                  <a:cubicBezTo>
                    <a:pt x="38" y="81"/>
                    <a:pt x="60" y="53"/>
                    <a:pt x="87"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5">
              <a:extLst>
                <a:ext uri="{FF2B5EF4-FFF2-40B4-BE49-F238E27FC236}">
                  <a16:creationId xmlns:a16="http://schemas.microsoft.com/office/drawing/2014/main" id="{FCCAC49F-4010-40C7-9791-DBDA3BC31D92}"/>
                </a:ext>
              </a:extLst>
            </p:cNvPr>
            <p:cNvSpPr>
              <a:spLocks/>
            </p:cNvSpPr>
            <p:nvPr userDrawn="1"/>
          </p:nvSpPr>
          <p:spPr bwMode="auto">
            <a:xfrm>
              <a:off x="6929" y="229"/>
              <a:ext cx="121" cy="136"/>
            </a:xfrm>
            <a:custGeom>
              <a:avLst/>
              <a:gdLst>
                <a:gd name="T0" fmla="*/ 0 w 516"/>
                <a:gd name="T1" fmla="*/ 0 h 576"/>
                <a:gd name="T2" fmla="*/ 129 w 516"/>
                <a:gd name="T3" fmla="*/ 0 h 576"/>
                <a:gd name="T4" fmla="*/ 108 w 516"/>
                <a:gd name="T5" fmla="*/ 110 h 576"/>
                <a:gd name="T6" fmla="*/ 108 w 516"/>
                <a:gd name="T7" fmla="*/ 325 h 576"/>
                <a:gd name="T8" fmla="*/ 113 w 516"/>
                <a:gd name="T9" fmla="*/ 418 h 576"/>
                <a:gd name="T10" fmla="*/ 158 w 516"/>
                <a:gd name="T11" fmla="*/ 494 h 576"/>
                <a:gd name="T12" fmla="*/ 260 w 516"/>
                <a:gd name="T13" fmla="*/ 522 h 576"/>
                <a:gd name="T14" fmla="*/ 352 w 516"/>
                <a:gd name="T15" fmla="*/ 499 h 576"/>
                <a:gd name="T16" fmla="*/ 394 w 516"/>
                <a:gd name="T17" fmla="*/ 434 h 576"/>
                <a:gd name="T18" fmla="*/ 405 w 516"/>
                <a:gd name="T19" fmla="*/ 325 h 576"/>
                <a:gd name="T20" fmla="*/ 408 w 516"/>
                <a:gd name="T21" fmla="*/ 152 h 576"/>
                <a:gd name="T22" fmla="*/ 407 w 516"/>
                <a:gd name="T23" fmla="*/ 82 h 576"/>
                <a:gd name="T24" fmla="*/ 387 w 516"/>
                <a:gd name="T25" fmla="*/ 0 h 576"/>
                <a:gd name="T26" fmla="*/ 516 w 516"/>
                <a:gd name="T27" fmla="*/ 0 h 576"/>
                <a:gd name="T28" fmla="*/ 498 w 516"/>
                <a:gd name="T29" fmla="*/ 51 h 576"/>
                <a:gd name="T30" fmla="*/ 495 w 516"/>
                <a:gd name="T31" fmla="*/ 149 h 576"/>
                <a:gd name="T32" fmla="*/ 495 w 516"/>
                <a:gd name="T33" fmla="*/ 464 h 576"/>
                <a:gd name="T34" fmla="*/ 516 w 516"/>
                <a:gd name="T35" fmla="*/ 559 h 576"/>
                <a:gd name="T36" fmla="*/ 401 w 516"/>
                <a:gd name="T37" fmla="*/ 564 h 576"/>
                <a:gd name="T38" fmla="*/ 404 w 516"/>
                <a:gd name="T39" fmla="*/ 504 h 576"/>
                <a:gd name="T40" fmla="*/ 399 w 516"/>
                <a:gd name="T41" fmla="*/ 504 h 576"/>
                <a:gd name="T42" fmla="*/ 291 w 516"/>
                <a:gd name="T43" fmla="*/ 563 h 576"/>
                <a:gd name="T44" fmla="*/ 160 w 516"/>
                <a:gd name="T45" fmla="*/ 570 h 576"/>
                <a:gd name="T46" fmla="*/ 56 w 516"/>
                <a:gd name="T47" fmla="*/ 524 h 576"/>
                <a:gd name="T48" fmla="*/ 21 w 516"/>
                <a:gd name="T49" fmla="*/ 422 h 576"/>
                <a:gd name="T50" fmla="*/ 21 w 516"/>
                <a:gd name="T51" fmla="*/ 105 h 576"/>
                <a:gd name="T52" fmla="*/ 0 w 516"/>
                <a:gd name="T5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6" h="576">
                  <a:moveTo>
                    <a:pt x="0" y="0"/>
                  </a:moveTo>
                  <a:cubicBezTo>
                    <a:pt x="43" y="0"/>
                    <a:pt x="86" y="0"/>
                    <a:pt x="129" y="0"/>
                  </a:cubicBezTo>
                  <a:cubicBezTo>
                    <a:pt x="108" y="33"/>
                    <a:pt x="108" y="73"/>
                    <a:pt x="108" y="110"/>
                  </a:cubicBezTo>
                  <a:cubicBezTo>
                    <a:pt x="108" y="182"/>
                    <a:pt x="108" y="253"/>
                    <a:pt x="108" y="325"/>
                  </a:cubicBezTo>
                  <a:cubicBezTo>
                    <a:pt x="108" y="356"/>
                    <a:pt x="106" y="387"/>
                    <a:pt x="113" y="418"/>
                  </a:cubicBezTo>
                  <a:cubicBezTo>
                    <a:pt x="119" y="447"/>
                    <a:pt x="134" y="475"/>
                    <a:pt x="158" y="494"/>
                  </a:cubicBezTo>
                  <a:cubicBezTo>
                    <a:pt x="187" y="516"/>
                    <a:pt x="224" y="522"/>
                    <a:pt x="260" y="522"/>
                  </a:cubicBezTo>
                  <a:cubicBezTo>
                    <a:pt x="292" y="522"/>
                    <a:pt x="326" y="518"/>
                    <a:pt x="352" y="499"/>
                  </a:cubicBezTo>
                  <a:cubicBezTo>
                    <a:pt x="374" y="484"/>
                    <a:pt x="387" y="459"/>
                    <a:pt x="394" y="434"/>
                  </a:cubicBezTo>
                  <a:cubicBezTo>
                    <a:pt x="404" y="398"/>
                    <a:pt x="403" y="361"/>
                    <a:pt x="405" y="325"/>
                  </a:cubicBezTo>
                  <a:cubicBezTo>
                    <a:pt x="409" y="267"/>
                    <a:pt x="408" y="209"/>
                    <a:pt x="408" y="152"/>
                  </a:cubicBezTo>
                  <a:cubicBezTo>
                    <a:pt x="408" y="128"/>
                    <a:pt x="409" y="105"/>
                    <a:pt x="407" y="82"/>
                  </a:cubicBezTo>
                  <a:cubicBezTo>
                    <a:pt x="406" y="54"/>
                    <a:pt x="402" y="25"/>
                    <a:pt x="387" y="0"/>
                  </a:cubicBezTo>
                  <a:cubicBezTo>
                    <a:pt x="430" y="0"/>
                    <a:pt x="473" y="0"/>
                    <a:pt x="516" y="0"/>
                  </a:cubicBezTo>
                  <a:cubicBezTo>
                    <a:pt x="506" y="16"/>
                    <a:pt x="501" y="33"/>
                    <a:pt x="498" y="51"/>
                  </a:cubicBezTo>
                  <a:cubicBezTo>
                    <a:pt x="494" y="84"/>
                    <a:pt x="495" y="117"/>
                    <a:pt x="495" y="149"/>
                  </a:cubicBezTo>
                  <a:cubicBezTo>
                    <a:pt x="495" y="254"/>
                    <a:pt x="495" y="359"/>
                    <a:pt x="495" y="464"/>
                  </a:cubicBezTo>
                  <a:cubicBezTo>
                    <a:pt x="496" y="496"/>
                    <a:pt x="497" y="531"/>
                    <a:pt x="516" y="559"/>
                  </a:cubicBezTo>
                  <a:cubicBezTo>
                    <a:pt x="478" y="561"/>
                    <a:pt x="439" y="563"/>
                    <a:pt x="401" y="564"/>
                  </a:cubicBezTo>
                  <a:cubicBezTo>
                    <a:pt x="402" y="544"/>
                    <a:pt x="405" y="524"/>
                    <a:pt x="404" y="504"/>
                  </a:cubicBezTo>
                  <a:cubicBezTo>
                    <a:pt x="403" y="504"/>
                    <a:pt x="400" y="504"/>
                    <a:pt x="399" y="504"/>
                  </a:cubicBezTo>
                  <a:cubicBezTo>
                    <a:pt x="368" y="531"/>
                    <a:pt x="331" y="552"/>
                    <a:pt x="291" y="563"/>
                  </a:cubicBezTo>
                  <a:cubicBezTo>
                    <a:pt x="249" y="575"/>
                    <a:pt x="204" y="576"/>
                    <a:pt x="160" y="570"/>
                  </a:cubicBezTo>
                  <a:cubicBezTo>
                    <a:pt x="122" y="565"/>
                    <a:pt x="83" y="552"/>
                    <a:pt x="56" y="524"/>
                  </a:cubicBezTo>
                  <a:cubicBezTo>
                    <a:pt x="31" y="497"/>
                    <a:pt x="21" y="459"/>
                    <a:pt x="21" y="422"/>
                  </a:cubicBezTo>
                  <a:cubicBezTo>
                    <a:pt x="21" y="105"/>
                    <a:pt x="21" y="105"/>
                    <a:pt x="21" y="105"/>
                  </a:cubicBezTo>
                  <a:cubicBezTo>
                    <a:pt x="20" y="70"/>
                    <a:pt x="19" y="3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6">
              <a:extLst>
                <a:ext uri="{FF2B5EF4-FFF2-40B4-BE49-F238E27FC236}">
                  <a16:creationId xmlns:a16="http://schemas.microsoft.com/office/drawing/2014/main" id="{B5B1F024-86CA-4A36-ABE9-30CDF6A94639}"/>
                </a:ext>
              </a:extLst>
            </p:cNvPr>
            <p:cNvSpPr>
              <a:spLocks/>
            </p:cNvSpPr>
            <p:nvPr userDrawn="1"/>
          </p:nvSpPr>
          <p:spPr bwMode="auto">
            <a:xfrm>
              <a:off x="7302" y="229"/>
              <a:ext cx="92" cy="132"/>
            </a:xfrm>
            <a:custGeom>
              <a:avLst/>
              <a:gdLst>
                <a:gd name="T0" fmla="*/ 3 w 389"/>
                <a:gd name="T1" fmla="*/ 0 h 559"/>
                <a:gd name="T2" fmla="*/ 340 w 389"/>
                <a:gd name="T3" fmla="*/ 0 h 559"/>
                <a:gd name="T4" fmla="*/ 344 w 389"/>
                <a:gd name="T5" fmla="*/ 68 h 559"/>
                <a:gd name="T6" fmla="*/ 225 w 389"/>
                <a:gd name="T7" fmla="*/ 36 h 559"/>
                <a:gd name="T8" fmla="*/ 111 w 389"/>
                <a:gd name="T9" fmla="*/ 35 h 559"/>
                <a:gd name="T10" fmla="*/ 111 w 389"/>
                <a:gd name="T11" fmla="*/ 245 h 559"/>
                <a:gd name="T12" fmla="*/ 338 w 389"/>
                <a:gd name="T13" fmla="*/ 239 h 559"/>
                <a:gd name="T14" fmla="*/ 277 w 389"/>
                <a:gd name="T15" fmla="*/ 276 h 559"/>
                <a:gd name="T16" fmla="*/ 111 w 389"/>
                <a:gd name="T17" fmla="*/ 289 h 559"/>
                <a:gd name="T18" fmla="*/ 111 w 389"/>
                <a:gd name="T19" fmla="*/ 524 h 559"/>
                <a:gd name="T20" fmla="*/ 210 w 389"/>
                <a:gd name="T21" fmla="*/ 524 h 559"/>
                <a:gd name="T22" fmla="*/ 268 w 389"/>
                <a:gd name="T23" fmla="*/ 521 h 559"/>
                <a:gd name="T24" fmla="*/ 389 w 389"/>
                <a:gd name="T25" fmla="*/ 474 h 559"/>
                <a:gd name="T26" fmla="*/ 372 w 389"/>
                <a:gd name="T27" fmla="*/ 555 h 559"/>
                <a:gd name="T28" fmla="*/ 291 w 389"/>
                <a:gd name="T29" fmla="*/ 559 h 559"/>
                <a:gd name="T30" fmla="*/ 0 w 389"/>
                <a:gd name="T31" fmla="*/ 559 h 559"/>
                <a:gd name="T32" fmla="*/ 24 w 389"/>
                <a:gd name="T33" fmla="*/ 429 h 559"/>
                <a:gd name="T34" fmla="*/ 24 w 389"/>
                <a:gd name="T35" fmla="*/ 108 h 559"/>
                <a:gd name="T36" fmla="*/ 3 w 389"/>
                <a:gd name="T3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559">
                  <a:moveTo>
                    <a:pt x="3" y="0"/>
                  </a:moveTo>
                  <a:cubicBezTo>
                    <a:pt x="115" y="0"/>
                    <a:pt x="228" y="0"/>
                    <a:pt x="340" y="0"/>
                  </a:cubicBezTo>
                  <a:cubicBezTo>
                    <a:pt x="341" y="23"/>
                    <a:pt x="343" y="45"/>
                    <a:pt x="344" y="68"/>
                  </a:cubicBezTo>
                  <a:cubicBezTo>
                    <a:pt x="310" y="43"/>
                    <a:pt x="266" y="38"/>
                    <a:pt x="225" y="36"/>
                  </a:cubicBezTo>
                  <a:cubicBezTo>
                    <a:pt x="187" y="35"/>
                    <a:pt x="149" y="36"/>
                    <a:pt x="111" y="35"/>
                  </a:cubicBezTo>
                  <a:cubicBezTo>
                    <a:pt x="111" y="105"/>
                    <a:pt x="111" y="175"/>
                    <a:pt x="111" y="245"/>
                  </a:cubicBezTo>
                  <a:cubicBezTo>
                    <a:pt x="187" y="245"/>
                    <a:pt x="263" y="245"/>
                    <a:pt x="338" y="239"/>
                  </a:cubicBezTo>
                  <a:cubicBezTo>
                    <a:pt x="324" y="259"/>
                    <a:pt x="300" y="269"/>
                    <a:pt x="277" y="276"/>
                  </a:cubicBezTo>
                  <a:cubicBezTo>
                    <a:pt x="223" y="290"/>
                    <a:pt x="167" y="289"/>
                    <a:pt x="111" y="289"/>
                  </a:cubicBezTo>
                  <a:cubicBezTo>
                    <a:pt x="111" y="367"/>
                    <a:pt x="111" y="445"/>
                    <a:pt x="111" y="524"/>
                  </a:cubicBezTo>
                  <a:cubicBezTo>
                    <a:pt x="144" y="524"/>
                    <a:pt x="177" y="524"/>
                    <a:pt x="210" y="524"/>
                  </a:cubicBezTo>
                  <a:cubicBezTo>
                    <a:pt x="229" y="523"/>
                    <a:pt x="249" y="524"/>
                    <a:pt x="268" y="521"/>
                  </a:cubicBezTo>
                  <a:cubicBezTo>
                    <a:pt x="311" y="516"/>
                    <a:pt x="355" y="502"/>
                    <a:pt x="389" y="474"/>
                  </a:cubicBezTo>
                  <a:cubicBezTo>
                    <a:pt x="383" y="501"/>
                    <a:pt x="378" y="528"/>
                    <a:pt x="372" y="555"/>
                  </a:cubicBezTo>
                  <a:cubicBezTo>
                    <a:pt x="345" y="557"/>
                    <a:pt x="318" y="559"/>
                    <a:pt x="291" y="559"/>
                  </a:cubicBezTo>
                  <a:cubicBezTo>
                    <a:pt x="194" y="559"/>
                    <a:pt x="97" y="559"/>
                    <a:pt x="0" y="559"/>
                  </a:cubicBezTo>
                  <a:cubicBezTo>
                    <a:pt x="25" y="521"/>
                    <a:pt x="24" y="473"/>
                    <a:pt x="24" y="429"/>
                  </a:cubicBezTo>
                  <a:cubicBezTo>
                    <a:pt x="24" y="322"/>
                    <a:pt x="24" y="215"/>
                    <a:pt x="24" y="108"/>
                  </a:cubicBezTo>
                  <a:cubicBezTo>
                    <a:pt x="24" y="71"/>
                    <a:pt x="24" y="32"/>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7">
              <a:extLst>
                <a:ext uri="{FF2B5EF4-FFF2-40B4-BE49-F238E27FC236}">
                  <a16:creationId xmlns:a16="http://schemas.microsoft.com/office/drawing/2014/main" id="{F92ADF2E-9F7C-4A53-8A57-3A012EE90FC0}"/>
                </a:ext>
              </a:extLst>
            </p:cNvPr>
            <p:cNvSpPr>
              <a:spLocks/>
            </p:cNvSpPr>
            <p:nvPr userDrawn="1"/>
          </p:nvSpPr>
          <p:spPr bwMode="auto">
            <a:xfrm>
              <a:off x="7387" y="229"/>
              <a:ext cx="117" cy="132"/>
            </a:xfrm>
            <a:custGeom>
              <a:avLst/>
              <a:gdLst>
                <a:gd name="T0" fmla="*/ 0 w 496"/>
                <a:gd name="T1" fmla="*/ 0 h 559"/>
                <a:gd name="T2" fmla="*/ 95 w 496"/>
                <a:gd name="T3" fmla="*/ 1 h 559"/>
                <a:gd name="T4" fmla="*/ 135 w 496"/>
                <a:gd name="T5" fmla="*/ 22 h 559"/>
                <a:gd name="T6" fmla="*/ 190 w 496"/>
                <a:gd name="T7" fmla="*/ 131 h 559"/>
                <a:gd name="T8" fmla="*/ 242 w 496"/>
                <a:gd name="T9" fmla="*/ 250 h 559"/>
                <a:gd name="T10" fmla="*/ 254 w 496"/>
                <a:gd name="T11" fmla="*/ 275 h 559"/>
                <a:gd name="T12" fmla="*/ 267 w 496"/>
                <a:gd name="T13" fmla="*/ 267 h 559"/>
                <a:gd name="T14" fmla="*/ 336 w 496"/>
                <a:gd name="T15" fmla="*/ 154 h 559"/>
                <a:gd name="T16" fmla="*/ 387 w 496"/>
                <a:gd name="T17" fmla="*/ 51 h 559"/>
                <a:gd name="T18" fmla="*/ 374 w 496"/>
                <a:gd name="T19" fmla="*/ 0 h 559"/>
                <a:gd name="T20" fmla="*/ 496 w 496"/>
                <a:gd name="T21" fmla="*/ 0 h 559"/>
                <a:gd name="T22" fmla="*/ 404 w 496"/>
                <a:gd name="T23" fmla="*/ 130 h 559"/>
                <a:gd name="T24" fmla="*/ 329 w 496"/>
                <a:gd name="T25" fmla="*/ 237 h 559"/>
                <a:gd name="T26" fmla="*/ 288 w 496"/>
                <a:gd name="T27" fmla="*/ 334 h 559"/>
                <a:gd name="T28" fmla="*/ 282 w 496"/>
                <a:gd name="T29" fmla="*/ 420 h 559"/>
                <a:gd name="T30" fmla="*/ 286 w 496"/>
                <a:gd name="T31" fmla="*/ 515 h 559"/>
                <a:gd name="T32" fmla="*/ 303 w 496"/>
                <a:gd name="T33" fmla="*/ 559 h 559"/>
                <a:gd name="T34" fmla="*/ 174 w 496"/>
                <a:gd name="T35" fmla="*/ 559 h 559"/>
                <a:gd name="T36" fmla="*/ 194 w 496"/>
                <a:gd name="T37" fmla="*/ 475 h 559"/>
                <a:gd name="T38" fmla="*/ 194 w 496"/>
                <a:gd name="T39" fmla="*/ 392 h 559"/>
                <a:gd name="T40" fmla="*/ 192 w 496"/>
                <a:gd name="T41" fmla="*/ 332 h 559"/>
                <a:gd name="T42" fmla="*/ 140 w 496"/>
                <a:gd name="T43" fmla="*/ 197 h 559"/>
                <a:gd name="T44" fmla="*/ 68 w 496"/>
                <a:gd name="T45" fmla="*/ 78 h 559"/>
                <a:gd name="T46" fmla="*/ 0 w 496"/>
                <a:gd name="T4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6" h="559">
                  <a:moveTo>
                    <a:pt x="0" y="0"/>
                  </a:moveTo>
                  <a:cubicBezTo>
                    <a:pt x="31" y="1"/>
                    <a:pt x="63" y="0"/>
                    <a:pt x="95" y="1"/>
                  </a:cubicBezTo>
                  <a:cubicBezTo>
                    <a:pt x="111" y="1"/>
                    <a:pt x="127" y="8"/>
                    <a:pt x="135" y="22"/>
                  </a:cubicBezTo>
                  <a:cubicBezTo>
                    <a:pt x="156" y="57"/>
                    <a:pt x="173" y="94"/>
                    <a:pt x="190" y="131"/>
                  </a:cubicBezTo>
                  <a:cubicBezTo>
                    <a:pt x="208" y="170"/>
                    <a:pt x="225" y="210"/>
                    <a:pt x="242" y="250"/>
                  </a:cubicBezTo>
                  <a:cubicBezTo>
                    <a:pt x="246" y="258"/>
                    <a:pt x="247" y="268"/>
                    <a:pt x="254" y="275"/>
                  </a:cubicBezTo>
                  <a:cubicBezTo>
                    <a:pt x="260" y="279"/>
                    <a:pt x="264" y="271"/>
                    <a:pt x="267" y="267"/>
                  </a:cubicBezTo>
                  <a:cubicBezTo>
                    <a:pt x="289" y="229"/>
                    <a:pt x="313" y="192"/>
                    <a:pt x="336" y="154"/>
                  </a:cubicBezTo>
                  <a:cubicBezTo>
                    <a:pt x="356" y="122"/>
                    <a:pt x="377" y="88"/>
                    <a:pt x="387" y="51"/>
                  </a:cubicBezTo>
                  <a:cubicBezTo>
                    <a:pt x="391" y="33"/>
                    <a:pt x="387" y="14"/>
                    <a:pt x="374" y="0"/>
                  </a:cubicBezTo>
                  <a:cubicBezTo>
                    <a:pt x="415" y="0"/>
                    <a:pt x="455" y="0"/>
                    <a:pt x="496" y="0"/>
                  </a:cubicBezTo>
                  <a:cubicBezTo>
                    <a:pt x="466" y="44"/>
                    <a:pt x="435" y="87"/>
                    <a:pt x="404" y="130"/>
                  </a:cubicBezTo>
                  <a:cubicBezTo>
                    <a:pt x="379" y="166"/>
                    <a:pt x="352" y="200"/>
                    <a:pt x="329" y="237"/>
                  </a:cubicBezTo>
                  <a:cubicBezTo>
                    <a:pt x="310" y="267"/>
                    <a:pt x="295" y="299"/>
                    <a:pt x="288" y="334"/>
                  </a:cubicBezTo>
                  <a:cubicBezTo>
                    <a:pt x="282" y="362"/>
                    <a:pt x="281" y="391"/>
                    <a:pt x="282" y="420"/>
                  </a:cubicBezTo>
                  <a:cubicBezTo>
                    <a:pt x="282" y="452"/>
                    <a:pt x="280" y="484"/>
                    <a:pt x="286" y="515"/>
                  </a:cubicBezTo>
                  <a:cubicBezTo>
                    <a:pt x="288" y="531"/>
                    <a:pt x="294" y="546"/>
                    <a:pt x="303" y="559"/>
                  </a:cubicBezTo>
                  <a:cubicBezTo>
                    <a:pt x="260" y="559"/>
                    <a:pt x="217" y="559"/>
                    <a:pt x="174" y="559"/>
                  </a:cubicBezTo>
                  <a:cubicBezTo>
                    <a:pt x="190" y="534"/>
                    <a:pt x="193" y="504"/>
                    <a:pt x="194" y="475"/>
                  </a:cubicBezTo>
                  <a:cubicBezTo>
                    <a:pt x="195" y="448"/>
                    <a:pt x="194" y="420"/>
                    <a:pt x="194" y="392"/>
                  </a:cubicBezTo>
                  <a:cubicBezTo>
                    <a:pt x="194" y="372"/>
                    <a:pt x="196" y="352"/>
                    <a:pt x="192" y="332"/>
                  </a:cubicBezTo>
                  <a:cubicBezTo>
                    <a:pt x="184" y="284"/>
                    <a:pt x="162" y="240"/>
                    <a:pt x="140" y="197"/>
                  </a:cubicBezTo>
                  <a:cubicBezTo>
                    <a:pt x="118" y="156"/>
                    <a:pt x="95" y="116"/>
                    <a:pt x="68" y="78"/>
                  </a:cubicBezTo>
                  <a:cubicBezTo>
                    <a:pt x="48" y="50"/>
                    <a:pt x="26" y="2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8">
              <a:extLst>
                <a:ext uri="{FF2B5EF4-FFF2-40B4-BE49-F238E27FC236}">
                  <a16:creationId xmlns:a16="http://schemas.microsoft.com/office/drawing/2014/main" id="{205C43EC-C1B6-41E9-9E75-48C8BC8C8A59}"/>
                </a:ext>
              </a:extLst>
            </p:cNvPr>
            <p:cNvSpPr>
              <a:spLocks noEditPoints="1"/>
            </p:cNvSpPr>
            <p:nvPr userDrawn="1"/>
          </p:nvSpPr>
          <p:spPr bwMode="auto">
            <a:xfrm>
              <a:off x="7113" y="151"/>
              <a:ext cx="58" cy="60"/>
            </a:xfrm>
            <a:custGeom>
              <a:avLst/>
              <a:gdLst>
                <a:gd name="T0" fmla="*/ 176 w 247"/>
                <a:gd name="T1" fmla="*/ 184 h 254"/>
                <a:gd name="T2" fmla="*/ 123 w 247"/>
                <a:gd name="T3" fmla="*/ 124 h 254"/>
                <a:gd name="T4" fmla="*/ 185 w 247"/>
                <a:gd name="T5" fmla="*/ 83 h 254"/>
                <a:gd name="T6" fmla="*/ 183 w 247"/>
                <a:gd name="T7" fmla="*/ 23 h 254"/>
                <a:gd name="T8" fmla="*/ 124 w 247"/>
                <a:gd name="T9" fmla="*/ 1 h 254"/>
                <a:gd name="T10" fmla="*/ 3 w 247"/>
                <a:gd name="T11" fmla="*/ 5 h 254"/>
                <a:gd name="T12" fmla="*/ 13 w 247"/>
                <a:gd name="T13" fmla="*/ 47 h 254"/>
                <a:gd name="T14" fmla="*/ 13 w 247"/>
                <a:gd name="T15" fmla="*/ 195 h 254"/>
                <a:gd name="T16" fmla="*/ 0 w 247"/>
                <a:gd name="T17" fmla="*/ 254 h 254"/>
                <a:gd name="T18" fmla="*/ 66 w 247"/>
                <a:gd name="T19" fmla="*/ 254 h 254"/>
                <a:gd name="T20" fmla="*/ 56 w 247"/>
                <a:gd name="T21" fmla="*/ 209 h 254"/>
                <a:gd name="T22" fmla="*/ 56 w 247"/>
                <a:gd name="T23" fmla="*/ 133 h 254"/>
                <a:gd name="T24" fmla="*/ 80 w 247"/>
                <a:gd name="T25" fmla="*/ 138 h 254"/>
                <a:gd name="T26" fmla="*/ 104 w 247"/>
                <a:gd name="T27" fmla="*/ 160 h 254"/>
                <a:gd name="T28" fmla="*/ 170 w 247"/>
                <a:gd name="T29" fmla="*/ 237 h 254"/>
                <a:gd name="T30" fmla="*/ 201 w 247"/>
                <a:gd name="T31" fmla="*/ 254 h 254"/>
                <a:gd name="T32" fmla="*/ 247 w 247"/>
                <a:gd name="T33" fmla="*/ 254 h 254"/>
                <a:gd name="T34" fmla="*/ 176 w 247"/>
                <a:gd name="T35" fmla="*/ 184 h 254"/>
                <a:gd name="T36" fmla="*/ 56 w 247"/>
                <a:gd name="T37" fmla="*/ 117 h 254"/>
                <a:gd name="T38" fmla="*/ 58 w 247"/>
                <a:gd name="T39" fmla="*/ 16 h 254"/>
                <a:gd name="T40" fmla="*/ 114 w 247"/>
                <a:gd name="T41" fmla="*/ 19 h 254"/>
                <a:gd name="T42" fmla="*/ 147 w 247"/>
                <a:gd name="T43" fmla="*/ 40 h 254"/>
                <a:gd name="T44" fmla="*/ 128 w 247"/>
                <a:gd name="T45" fmla="*/ 106 h 254"/>
                <a:gd name="T46" fmla="*/ 56 w 247"/>
                <a:gd name="T47" fmla="*/ 11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7" h="254">
                  <a:moveTo>
                    <a:pt x="176" y="184"/>
                  </a:moveTo>
                  <a:cubicBezTo>
                    <a:pt x="159" y="164"/>
                    <a:pt x="140" y="144"/>
                    <a:pt x="123" y="124"/>
                  </a:cubicBezTo>
                  <a:cubicBezTo>
                    <a:pt x="147" y="116"/>
                    <a:pt x="170" y="104"/>
                    <a:pt x="185" y="83"/>
                  </a:cubicBezTo>
                  <a:cubicBezTo>
                    <a:pt x="197" y="65"/>
                    <a:pt x="198" y="39"/>
                    <a:pt x="183" y="23"/>
                  </a:cubicBezTo>
                  <a:cubicBezTo>
                    <a:pt x="168" y="6"/>
                    <a:pt x="145" y="1"/>
                    <a:pt x="124" y="1"/>
                  </a:cubicBezTo>
                  <a:cubicBezTo>
                    <a:pt x="83" y="0"/>
                    <a:pt x="43" y="5"/>
                    <a:pt x="3" y="5"/>
                  </a:cubicBezTo>
                  <a:cubicBezTo>
                    <a:pt x="11" y="17"/>
                    <a:pt x="13" y="32"/>
                    <a:pt x="13" y="47"/>
                  </a:cubicBezTo>
                  <a:cubicBezTo>
                    <a:pt x="13" y="96"/>
                    <a:pt x="13" y="146"/>
                    <a:pt x="13" y="195"/>
                  </a:cubicBezTo>
                  <a:cubicBezTo>
                    <a:pt x="13" y="215"/>
                    <a:pt x="13" y="237"/>
                    <a:pt x="0" y="254"/>
                  </a:cubicBezTo>
                  <a:cubicBezTo>
                    <a:pt x="22" y="254"/>
                    <a:pt x="44" y="254"/>
                    <a:pt x="66" y="254"/>
                  </a:cubicBezTo>
                  <a:cubicBezTo>
                    <a:pt x="58" y="241"/>
                    <a:pt x="56" y="224"/>
                    <a:pt x="56" y="209"/>
                  </a:cubicBezTo>
                  <a:cubicBezTo>
                    <a:pt x="56" y="183"/>
                    <a:pt x="56" y="158"/>
                    <a:pt x="56" y="133"/>
                  </a:cubicBezTo>
                  <a:cubicBezTo>
                    <a:pt x="64" y="133"/>
                    <a:pt x="72" y="134"/>
                    <a:pt x="80" y="138"/>
                  </a:cubicBezTo>
                  <a:cubicBezTo>
                    <a:pt x="90" y="142"/>
                    <a:pt x="96" y="152"/>
                    <a:pt x="104" y="160"/>
                  </a:cubicBezTo>
                  <a:cubicBezTo>
                    <a:pt x="126" y="185"/>
                    <a:pt x="148" y="211"/>
                    <a:pt x="170" y="237"/>
                  </a:cubicBezTo>
                  <a:cubicBezTo>
                    <a:pt x="178" y="246"/>
                    <a:pt x="189" y="253"/>
                    <a:pt x="201" y="254"/>
                  </a:cubicBezTo>
                  <a:cubicBezTo>
                    <a:pt x="216" y="254"/>
                    <a:pt x="232" y="254"/>
                    <a:pt x="247" y="254"/>
                  </a:cubicBezTo>
                  <a:cubicBezTo>
                    <a:pt x="219" y="235"/>
                    <a:pt x="199" y="209"/>
                    <a:pt x="176" y="184"/>
                  </a:cubicBezTo>
                  <a:moveTo>
                    <a:pt x="56" y="117"/>
                  </a:moveTo>
                  <a:cubicBezTo>
                    <a:pt x="57" y="84"/>
                    <a:pt x="55" y="50"/>
                    <a:pt x="58" y="16"/>
                  </a:cubicBezTo>
                  <a:cubicBezTo>
                    <a:pt x="77" y="16"/>
                    <a:pt x="96" y="16"/>
                    <a:pt x="114" y="19"/>
                  </a:cubicBezTo>
                  <a:cubicBezTo>
                    <a:pt x="127" y="21"/>
                    <a:pt x="141" y="27"/>
                    <a:pt x="147" y="40"/>
                  </a:cubicBezTo>
                  <a:cubicBezTo>
                    <a:pt x="155" y="63"/>
                    <a:pt x="149" y="93"/>
                    <a:pt x="128" y="106"/>
                  </a:cubicBezTo>
                  <a:cubicBezTo>
                    <a:pt x="107" y="120"/>
                    <a:pt x="80" y="119"/>
                    <a:pt x="56"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9">
              <a:extLst>
                <a:ext uri="{FF2B5EF4-FFF2-40B4-BE49-F238E27FC236}">
                  <a16:creationId xmlns:a16="http://schemas.microsoft.com/office/drawing/2014/main" id="{1061B5B9-4D67-497F-82C7-F9A5BA0254A5}"/>
                </a:ext>
              </a:extLst>
            </p:cNvPr>
            <p:cNvSpPr>
              <a:spLocks noEditPoints="1"/>
            </p:cNvSpPr>
            <p:nvPr userDrawn="1"/>
          </p:nvSpPr>
          <p:spPr bwMode="auto">
            <a:xfrm>
              <a:off x="7393" y="150"/>
              <a:ext cx="73" cy="63"/>
            </a:xfrm>
            <a:custGeom>
              <a:avLst/>
              <a:gdLst>
                <a:gd name="T0" fmla="*/ 272 w 313"/>
                <a:gd name="T1" fmla="*/ 39 h 269"/>
                <a:gd name="T2" fmla="*/ 148 w 313"/>
                <a:gd name="T3" fmla="*/ 3 h 269"/>
                <a:gd name="T4" fmla="*/ 35 w 313"/>
                <a:gd name="T5" fmla="*/ 56 h 269"/>
                <a:gd name="T6" fmla="*/ 20 w 313"/>
                <a:gd name="T7" fmla="*/ 196 h 269"/>
                <a:gd name="T8" fmla="*/ 109 w 313"/>
                <a:gd name="T9" fmla="*/ 260 h 269"/>
                <a:gd name="T10" fmla="*/ 245 w 313"/>
                <a:gd name="T11" fmla="*/ 242 h 269"/>
                <a:gd name="T12" fmla="*/ 305 w 313"/>
                <a:gd name="T13" fmla="*/ 155 h 269"/>
                <a:gd name="T14" fmla="*/ 272 w 313"/>
                <a:gd name="T15" fmla="*/ 39 h 269"/>
                <a:gd name="T16" fmla="*/ 256 w 313"/>
                <a:gd name="T17" fmla="*/ 155 h 269"/>
                <a:gd name="T18" fmla="*/ 227 w 313"/>
                <a:gd name="T19" fmla="*/ 221 h 269"/>
                <a:gd name="T20" fmla="*/ 165 w 313"/>
                <a:gd name="T21" fmla="*/ 247 h 269"/>
                <a:gd name="T22" fmla="*/ 104 w 313"/>
                <a:gd name="T23" fmla="*/ 232 h 269"/>
                <a:gd name="T24" fmla="*/ 59 w 313"/>
                <a:gd name="T25" fmla="*/ 130 h 269"/>
                <a:gd name="T26" fmla="*/ 82 w 313"/>
                <a:gd name="T27" fmla="*/ 53 h 269"/>
                <a:gd name="T28" fmla="*/ 140 w 313"/>
                <a:gd name="T29" fmla="*/ 21 h 269"/>
                <a:gd name="T30" fmla="*/ 203 w 313"/>
                <a:gd name="T31" fmla="*/ 30 h 269"/>
                <a:gd name="T32" fmla="*/ 243 w 313"/>
                <a:gd name="T33" fmla="*/ 72 h 269"/>
                <a:gd name="T34" fmla="*/ 256 w 313"/>
                <a:gd name="T35" fmla="*/ 15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269">
                  <a:moveTo>
                    <a:pt x="272" y="39"/>
                  </a:moveTo>
                  <a:cubicBezTo>
                    <a:pt x="239" y="8"/>
                    <a:pt x="191" y="0"/>
                    <a:pt x="148" y="3"/>
                  </a:cubicBezTo>
                  <a:cubicBezTo>
                    <a:pt x="106" y="5"/>
                    <a:pt x="62" y="21"/>
                    <a:pt x="35" y="56"/>
                  </a:cubicBezTo>
                  <a:cubicBezTo>
                    <a:pt x="5" y="95"/>
                    <a:pt x="0" y="151"/>
                    <a:pt x="20" y="196"/>
                  </a:cubicBezTo>
                  <a:cubicBezTo>
                    <a:pt x="36" y="231"/>
                    <a:pt x="72" y="253"/>
                    <a:pt x="109" y="260"/>
                  </a:cubicBezTo>
                  <a:cubicBezTo>
                    <a:pt x="154" y="269"/>
                    <a:pt x="204" y="266"/>
                    <a:pt x="245" y="242"/>
                  </a:cubicBezTo>
                  <a:cubicBezTo>
                    <a:pt x="276" y="224"/>
                    <a:pt x="299" y="191"/>
                    <a:pt x="305" y="155"/>
                  </a:cubicBezTo>
                  <a:cubicBezTo>
                    <a:pt x="313" y="114"/>
                    <a:pt x="303" y="68"/>
                    <a:pt x="272" y="39"/>
                  </a:cubicBezTo>
                  <a:moveTo>
                    <a:pt x="256" y="155"/>
                  </a:moveTo>
                  <a:cubicBezTo>
                    <a:pt x="254" y="180"/>
                    <a:pt x="245" y="204"/>
                    <a:pt x="227" y="221"/>
                  </a:cubicBezTo>
                  <a:cubicBezTo>
                    <a:pt x="211" y="238"/>
                    <a:pt x="188" y="246"/>
                    <a:pt x="165" y="247"/>
                  </a:cubicBezTo>
                  <a:cubicBezTo>
                    <a:pt x="144" y="248"/>
                    <a:pt x="122" y="244"/>
                    <a:pt x="104" y="232"/>
                  </a:cubicBezTo>
                  <a:cubicBezTo>
                    <a:pt x="71" y="210"/>
                    <a:pt x="59" y="168"/>
                    <a:pt x="59" y="130"/>
                  </a:cubicBezTo>
                  <a:cubicBezTo>
                    <a:pt x="58" y="103"/>
                    <a:pt x="65" y="75"/>
                    <a:pt x="82" y="53"/>
                  </a:cubicBezTo>
                  <a:cubicBezTo>
                    <a:pt x="96" y="35"/>
                    <a:pt x="117" y="24"/>
                    <a:pt x="140" y="21"/>
                  </a:cubicBezTo>
                  <a:cubicBezTo>
                    <a:pt x="161" y="18"/>
                    <a:pt x="184" y="20"/>
                    <a:pt x="203" y="30"/>
                  </a:cubicBezTo>
                  <a:cubicBezTo>
                    <a:pt x="221" y="38"/>
                    <a:pt x="235" y="54"/>
                    <a:pt x="243" y="72"/>
                  </a:cubicBezTo>
                  <a:cubicBezTo>
                    <a:pt x="255" y="98"/>
                    <a:pt x="259" y="127"/>
                    <a:pt x="256"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0">
              <a:extLst>
                <a:ext uri="{FF2B5EF4-FFF2-40B4-BE49-F238E27FC236}">
                  <a16:creationId xmlns:a16="http://schemas.microsoft.com/office/drawing/2014/main" id="{1560E086-B136-422D-9AA5-8161EF81FD92}"/>
                </a:ext>
              </a:extLst>
            </p:cNvPr>
            <p:cNvSpPr>
              <a:spLocks noEditPoints="1"/>
            </p:cNvSpPr>
            <p:nvPr userDrawn="1"/>
          </p:nvSpPr>
          <p:spPr bwMode="auto">
            <a:xfrm>
              <a:off x="7066" y="227"/>
              <a:ext cx="116" cy="134"/>
            </a:xfrm>
            <a:custGeom>
              <a:avLst/>
              <a:gdLst>
                <a:gd name="T0" fmla="*/ 447 w 495"/>
                <a:gd name="T1" fmla="*/ 525 h 569"/>
                <a:gd name="T2" fmla="*/ 402 w 495"/>
                <a:gd name="T3" fmla="*/ 472 h 569"/>
                <a:gd name="T4" fmla="*/ 246 w 495"/>
                <a:gd name="T5" fmla="*/ 277 h 569"/>
                <a:gd name="T6" fmla="*/ 342 w 495"/>
                <a:gd name="T7" fmla="*/ 219 h 569"/>
                <a:gd name="T8" fmla="*/ 387 w 495"/>
                <a:gd name="T9" fmla="*/ 138 h 569"/>
                <a:gd name="T10" fmla="*/ 358 w 495"/>
                <a:gd name="T11" fmla="*/ 40 h 569"/>
                <a:gd name="T12" fmla="*/ 246 w 495"/>
                <a:gd name="T13" fmla="*/ 1 h 569"/>
                <a:gd name="T14" fmla="*/ 5 w 495"/>
                <a:gd name="T15" fmla="*/ 9 h 569"/>
                <a:gd name="T16" fmla="*/ 26 w 495"/>
                <a:gd name="T17" fmla="*/ 96 h 569"/>
                <a:gd name="T18" fmla="*/ 26 w 495"/>
                <a:gd name="T19" fmla="*/ 475 h 569"/>
                <a:gd name="T20" fmla="*/ 0 w 495"/>
                <a:gd name="T21" fmla="*/ 568 h 569"/>
                <a:gd name="T22" fmla="*/ 134 w 495"/>
                <a:gd name="T23" fmla="*/ 568 h 569"/>
                <a:gd name="T24" fmla="*/ 118 w 495"/>
                <a:gd name="T25" fmla="*/ 528 h 569"/>
                <a:gd name="T26" fmla="*/ 113 w 495"/>
                <a:gd name="T27" fmla="*/ 429 h 569"/>
                <a:gd name="T28" fmla="*/ 113 w 495"/>
                <a:gd name="T29" fmla="*/ 296 h 569"/>
                <a:gd name="T30" fmla="*/ 166 w 495"/>
                <a:gd name="T31" fmla="*/ 311 h 569"/>
                <a:gd name="T32" fmla="*/ 196 w 495"/>
                <a:gd name="T33" fmla="*/ 341 h 569"/>
                <a:gd name="T34" fmla="*/ 337 w 495"/>
                <a:gd name="T35" fmla="*/ 523 h 569"/>
                <a:gd name="T36" fmla="*/ 375 w 495"/>
                <a:gd name="T37" fmla="*/ 559 h 569"/>
                <a:gd name="T38" fmla="*/ 422 w 495"/>
                <a:gd name="T39" fmla="*/ 568 h 569"/>
                <a:gd name="T40" fmla="*/ 495 w 495"/>
                <a:gd name="T41" fmla="*/ 568 h 569"/>
                <a:gd name="T42" fmla="*/ 447 w 495"/>
                <a:gd name="T43" fmla="*/ 525 h 569"/>
                <a:gd name="T44" fmla="*/ 113 w 495"/>
                <a:gd name="T45" fmla="*/ 262 h 569"/>
                <a:gd name="T46" fmla="*/ 113 w 495"/>
                <a:gd name="T47" fmla="*/ 121 h 569"/>
                <a:gd name="T48" fmla="*/ 115 w 495"/>
                <a:gd name="T49" fmla="*/ 36 h 569"/>
                <a:gd name="T50" fmla="*/ 241 w 495"/>
                <a:gd name="T51" fmla="*/ 45 h 569"/>
                <a:gd name="T52" fmla="*/ 291 w 495"/>
                <a:gd name="T53" fmla="*/ 82 h 569"/>
                <a:gd name="T54" fmla="*/ 299 w 495"/>
                <a:gd name="T55" fmla="*/ 163 h 569"/>
                <a:gd name="T56" fmla="*/ 245 w 495"/>
                <a:gd name="T57" fmla="*/ 245 h 569"/>
                <a:gd name="T58" fmla="*/ 113 w 495"/>
                <a:gd name="T59" fmla="*/ 26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 h="569">
                  <a:moveTo>
                    <a:pt x="447" y="525"/>
                  </a:moveTo>
                  <a:cubicBezTo>
                    <a:pt x="431" y="508"/>
                    <a:pt x="416" y="490"/>
                    <a:pt x="402" y="472"/>
                  </a:cubicBezTo>
                  <a:cubicBezTo>
                    <a:pt x="350" y="407"/>
                    <a:pt x="298" y="342"/>
                    <a:pt x="246" y="277"/>
                  </a:cubicBezTo>
                  <a:cubicBezTo>
                    <a:pt x="281" y="264"/>
                    <a:pt x="315" y="245"/>
                    <a:pt x="342" y="219"/>
                  </a:cubicBezTo>
                  <a:cubicBezTo>
                    <a:pt x="365" y="198"/>
                    <a:pt x="382" y="169"/>
                    <a:pt x="387" y="138"/>
                  </a:cubicBezTo>
                  <a:cubicBezTo>
                    <a:pt x="392" y="103"/>
                    <a:pt x="383" y="65"/>
                    <a:pt x="358" y="40"/>
                  </a:cubicBezTo>
                  <a:cubicBezTo>
                    <a:pt x="328" y="11"/>
                    <a:pt x="286" y="2"/>
                    <a:pt x="246" y="1"/>
                  </a:cubicBezTo>
                  <a:cubicBezTo>
                    <a:pt x="166" y="0"/>
                    <a:pt x="86" y="10"/>
                    <a:pt x="5" y="9"/>
                  </a:cubicBezTo>
                  <a:cubicBezTo>
                    <a:pt x="22" y="35"/>
                    <a:pt x="25" y="67"/>
                    <a:pt x="26" y="96"/>
                  </a:cubicBezTo>
                  <a:cubicBezTo>
                    <a:pt x="26" y="223"/>
                    <a:pt x="26" y="349"/>
                    <a:pt x="26" y="475"/>
                  </a:cubicBezTo>
                  <a:cubicBezTo>
                    <a:pt x="26" y="508"/>
                    <a:pt x="19" y="541"/>
                    <a:pt x="0" y="568"/>
                  </a:cubicBezTo>
                  <a:cubicBezTo>
                    <a:pt x="45" y="568"/>
                    <a:pt x="90" y="568"/>
                    <a:pt x="134" y="568"/>
                  </a:cubicBezTo>
                  <a:cubicBezTo>
                    <a:pt x="127" y="556"/>
                    <a:pt x="121" y="542"/>
                    <a:pt x="118" y="528"/>
                  </a:cubicBezTo>
                  <a:cubicBezTo>
                    <a:pt x="112" y="496"/>
                    <a:pt x="114" y="462"/>
                    <a:pt x="113" y="429"/>
                  </a:cubicBezTo>
                  <a:cubicBezTo>
                    <a:pt x="113" y="385"/>
                    <a:pt x="113" y="340"/>
                    <a:pt x="113" y="296"/>
                  </a:cubicBezTo>
                  <a:cubicBezTo>
                    <a:pt x="132" y="298"/>
                    <a:pt x="151" y="300"/>
                    <a:pt x="166" y="311"/>
                  </a:cubicBezTo>
                  <a:cubicBezTo>
                    <a:pt x="178" y="319"/>
                    <a:pt x="187" y="330"/>
                    <a:pt x="196" y="341"/>
                  </a:cubicBezTo>
                  <a:cubicBezTo>
                    <a:pt x="243" y="402"/>
                    <a:pt x="290" y="462"/>
                    <a:pt x="337" y="523"/>
                  </a:cubicBezTo>
                  <a:cubicBezTo>
                    <a:pt x="347" y="537"/>
                    <a:pt x="359" y="551"/>
                    <a:pt x="375" y="559"/>
                  </a:cubicBezTo>
                  <a:cubicBezTo>
                    <a:pt x="389" y="567"/>
                    <a:pt x="406" y="569"/>
                    <a:pt x="422" y="568"/>
                  </a:cubicBezTo>
                  <a:cubicBezTo>
                    <a:pt x="446" y="568"/>
                    <a:pt x="470" y="568"/>
                    <a:pt x="495" y="568"/>
                  </a:cubicBezTo>
                  <a:cubicBezTo>
                    <a:pt x="478" y="554"/>
                    <a:pt x="462" y="540"/>
                    <a:pt x="447" y="525"/>
                  </a:cubicBezTo>
                  <a:moveTo>
                    <a:pt x="113" y="262"/>
                  </a:moveTo>
                  <a:cubicBezTo>
                    <a:pt x="113" y="121"/>
                    <a:pt x="113" y="121"/>
                    <a:pt x="113" y="121"/>
                  </a:cubicBezTo>
                  <a:cubicBezTo>
                    <a:pt x="113" y="93"/>
                    <a:pt x="113" y="65"/>
                    <a:pt x="115" y="36"/>
                  </a:cubicBezTo>
                  <a:cubicBezTo>
                    <a:pt x="157" y="37"/>
                    <a:pt x="200" y="34"/>
                    <a:pt x="241" y="45"/>
                  </a:cubicBezTo>
                  <a:cubicBezTo>
                    <a:pt x="261" y="50"/>
                    <a:pt x="281" y="62"/>
                    <a:pt x="291" y="82"/>
                  </a:cubicBezTo>
                  <a:cubicBezTo>
                    <a:pt x="303" y="107"/>
                    <a:pt x="303" y="136"/>
                    <a:pt x="299" y="163"/>
                  </a:cubicBezTo>
                  <a:cubicBezTo>
                    <a:pt x="295" y="197"/>
                    <a:pt x="275" y="228"/>
                    <a:pt x="245" y="245"/>
                  </a:cubicBezTo>
                  <a:cubicBezTo>
                    <a:pt x="205" y="267"/>
                    <a:pt x="157" y="267"/>
                    <a:pt x="113" y="2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1">
              <a:extLst>
                <a:ext uri="{FF2B5EF4-FFF2-40B4-BE49-F238E27FC236}">
                  <a16:creationId xmlns:a16="http://schemas.microsoft.com/office/drawing/2014/main" id="{1F20620D-5E0A-48FD-9A82-72E8A7697BFC}"/>
                </a:ext>
              </a:extLst>
            </p:cNvPr>
            <p:cNvSpPr>
              <a:spLocks noEditPoints="1"/>
            </p:cNvSpPr>
            <p:nvPr userDrawn="1"/>
          </p:nvSpPr>
          <p:spPr bwMode="auto">
            <a:xfrm>
              <a:off x="7183" y="226"/>
              <a:ext cx="117" cy="135"/>
            </a:xfrm>
            <a:custGeom>
              <a:avLst/>
              <a:gdLst>
                <a:gd name="T0" fmla="*/ 450 w 494"/>
                <a:gd name="T1" fmla="*/ 529 h 569"/>
                <a:gd name="T2" fmla="*/ 405 w 494"/>
                <a:gd name="T3" fmla="*/ 477 h 569"/>
                <a:gd name="T4" fmla="*/ 246 w 494"/>
                <a:gd name="T5" fmla="*/ 278 h 569"/>
                <a:gd name="T6" fmla="*/ 363 w 494"/>
                <a:gd name="T7" fmla="*/ 196 h 569"/>
                <a:gd name="T8" fmla="*/ 381 w 494"/>
                <a:gd name="T9" fmla="*/ 78 h 569"/>
                <a:gd name="T10" fmla="*/ 326 w 494"/>
                <a:gd name="T11" fmla="*/ 19 h 569"/>
                <a:gd name="T12" fmla="*/ 202 w 494"/>
                <a:gd name="T13" fmla="*/ 2 h 569"/>
                <a:gd name="T14" fmla="*/ 5 w 494"/>
                <a:gd name="T15" fmla="*/ 10 h 569"/>
                <a:gd name="T16" fmla="*/ 26 w 494"/>
                <a:gd name="T17" fmla="*/ 113 h 569"/>
                <a:gd name="T18" fmla="*/ 26 w 494"/>
                <a:gd name="T19" fmla="*/ 430 h 569"/>
                <a:gd name="T20" fmla="*/ 24 w 494"/>
                <a:gd name="T21" fmla="*/ 502 h 569"/>
                <a:gd name="T22" fmla="*/ 0 w 494"/>
                <a:gd name="T23" fmla="*/ 569 h 569"/>
                <a:gd name="T24" fmla="*/ 134 w 494"/>
                <a:gd name="T25" fmla="*/ 569 h 569"/>
                <a:gd name="T26" fmla="*/ 113 w 494"/>
                <a:gd name="T27" fmla="*/ 472 h 569"/>
                <a:gd name="T28" fmla="*/ 113 w 494"/>
                <a:gd name="T29" fmla="*/ 297 h 569"/>
                <a:gd name="T30" fmla="*/ 153 w 494"/>
                <a:gd name="T31" fmla="*/ 305 h 569"/>
                <a:gd name="T32" fmla="*/ 194 w 494"/>
                <a:gd name="T33" fmla="*/ 341 h 569"/>
                <a:gd name="T34" fmla="*/ 323 w 494"/>
                <a:gd name="T35" fmla="*/ 507 h 569"/>
                <a:gd name="T36" fmla="*/ 365 w 494"/>
                <a:gd name="T37" fmla="*/ 554 h 569"/>
                <a:gd name="T38" fmla="*/ 415 w 494"/>
                <a:gd name="T39" fmla="*/ 569 h 569"/>
                <a:gd name="T40" fmla="*/ 494 w 494"/>
                <a:gd name="T41" fmla="*/ 569 h 569"/>
                <a:gd name="T42" fmla="*/ 450 w 494"/>
                <a:gd name="T43" fmla="*/ 529 h 569"/>
                <a:gd name="T44" fmla="*/ 160 w 494"/>
                <a:gd name="T45" fmla="*/ 265 h 569"/>
                <a:gd name="T46" fmla="*/ 105 w 494"/>
                <a:gd name="T47" fmla="*/ 263 h 569"/>
                <a:gd name="T48" fmla="*/ 105 w 494"/>
                <a:gd name="T49" fmla="*/ 81 h 569"/>
                <a:gd name="T50" fmla="*/ 107 w 494"/>
                <a:gd name="T51" fmla="*/ 37 h 569"/>
                <a:gd name="T52" fmla="*/ 213 w 494"/>
                <a:gd name="T53" fmla="*/ 41 h 569"/>
                <a:gd name="T54" fmla="*/ 271 w 494"/>
                <a:gd name="T55" fmla="*/ 67 h 569"/>
                <a:gd name="T56" fmla="*/ 293 w 494"/>
                <a:gd name="T57" fmla="*/ 125 h 569"/>
                <a:gd name="T58" fmla="*/ 262 w 494"/>
                <a:gd name="T59" fmla="*/ 227 h 569"/>
                <a:gd name="T60" fmla="*/ 160 w 494"/>
                <a:gd name="T61" fmla="*/ 265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4" h="569">
                  <a:moveTo>
                    <a:pt x="450" y="529"/>
                  </a:moveTo>
                  <a:cubicBezTo>
                    <a:pt x="434" y="513"/>
                    <a:pt x="419" y="495"/>
                    <a:pt x="405" y="477"/>
                  </a:cubicBezTo>
                  <a:cubicBezTo>
                    <a:pt x="352" y="411"/>
                    <a:pt x="298" y="344"/>
                    <a:pt x="246" y="278"/>
                  </a:cubicBezTo>
                  <a:cubicBezTo>
                    <a:pt x="291" y="261"/>
                    <a:pt x="334" y="235"/>
                    <a:pt x="363" y="196"/>
                  </a:cubicBezTo>
                  <a:cubicBezTo>
                    <a:pt x="387" y="162"/>
                    <a:pt x="395" y="117"/>
                    <a:pt x="381" y="78"/>
                  </a:cubicBezTo>
                  <a:cubicBezTo>
                    <a:pt x="372" y="52"/>
                    <a:pt x="351" y="31"/>
                    <a:pt x="326" y="19"/>
                  </a:cubicBezTo>
                  <a:cubicBezTo>
                    <a:pt x="287" y="0"/>
                    <a:pt x="244" y="1"/>
                    <a:pt x="202" y="2"/>
                  </a:cubicBezTo>
                  <a:cubicBezTo>
                    <a:pt x="136" y="4"/>
                    <a:pt x="71" y="11"/>
                    <a:pt x="5" y="10"/>
                  </a:cubicBezTo>
                  <a:cubicBezTo>
                    <a:pt x="25" y="41"/>
                    <a:pt x="26" y="78"/>
                    <a:pt x="26" y="113"/>
                  </a:cubicBezTo>
                  <a:cubicBezTo>
                    <a:pt x="26" y="219"/>
                    <a:pt x="26" y="324"/>
                    <a:pt x="26" y="430"/>
                  </a:cubicBezTo>
                  <a:cubicBezTo>
                    <a:pt x="25" y="454"/>
                    <a:pt x="27" y="478"/>
                    <a:pt x="24" y="502"/>
                  </a:cubicBezTo>
                  <a:cubicBezTo>
                    <a:pt x="22" y="526"/>
                    <a:pt x="13" y="549"/>
                    <a:pt x="0" y="569"/>
                  </a:cubicBezTo>
                  <a:cubicBezTo>
                    <a:pt x="45" y="569"/>
                    <a:pt x="89" y="569"/>
                    <a:pt x="134" y="569"/>
                  </a:cubicBezTo>
                  <a:cubicBezTo>
                    <a:pt x="115" y="541"/>
                    <a:pt x="113" y="505"/>
                    <a:pt x="113" y="472"/>
                  </a:cubicBezTo>
                  <a:cubicBezTo>
                    <a:pt x="113" y="413"/>
                    <a:pt x="113" y="355"/>
                    <a:pt x="113" y="297"/>
                  </a:cubicBezTo>
                  <a:cubicBezTo>
                    <a:pt x="126" y="298"/>
                    <a:pt x="140" y="300"/>
                    <a:pt x="153" y="305"/>
                  </a:cubicBezTo>
                  <a:cubicBezTo>
                    <a:pt x="170" y="312"/>
                    <a:pt x="183" y="326"/>
                    <a:pt x="194" y="341"/>
                  </a:cubicBezTo>
                  <a:cubicBezTo>
                    <a:pt x="237" y="396"/>
                    <a:pt x="280" y="452"/>
                    <a:pt x="323" y="507"/>
                  </a:cubicBezTo>
                  <a:cubicBezTo>
                    <a:pt x="336" y="524"/>
                    <a:pt x="348" y="542"/>
                    <a:pt x="365" y="554"/>
                  </a:cubicBezTo>
                  <a:cubicBezTo>
                    <a:pt x="379" y="565"/>
                    <a:pt x="397" y="569"/>
                    <a:pt x="415" y="569"/>
                  </a:cubicBezTo>
                  <a:cubicBezTo>
                    <a:pt x="441" y="569"/>
                    <a:pt x="468" y="569"/>
                    <a:pt x="494" y="569"/>
                  </a:cubicBezTo>
                  <a:cubicBezTo>
                    <a:pt x="479" y="556"/>
                    <a:pt x="464" y="543"/>
                    <a:pt x="450" y="529"/>
                  </a:cubicBezTo>
                  <a:moveTo>
                    <a:pt x="160" y="265"/>
                  </a:moveTo>
                  <a:cubicBezTo>
                    <a:pt x="142" y="266"/>
                    <a:pt x="124" y="265"/>
                    <a:pt x="105" y="263"/>
                  </a:cubicBezTo>
                  <a:cubicBezTo>
                    <a:pt x="105" y="202"/>
                    <a:pt x="105" y="141"/>
                    <a:pt x="105" y="81"/>
                  </a:cubicBezTo>
                  <a:cubicBezTo>
                    <a:pt x="105" y="66"/>
                    <a:pt x="106" y="52"/>
                    <a:pt x="107" y="37"/>
                  </a:cubicBezTo>
                  <a:cubicBezTo>
                    <a:pt x="143" y="38"/>
                    <a:pt x="178" y="36"/>
                    <a:pt x="213" y="41"/>
                  </a:cubicBezTo>
                  <a:cubicBezTo>
                    <a:pt x="234" y="45"/>
                    <a:pt x="256" y="51"/>
                    <a:pt x="271" y="67"/>
                  </a:cubicBezTo>
                  <a:cubicBezTo>
                    <a:pt x="286" y="82"/>
                    <a:pt x="292" y="104"/>
                    <a:pt x="293" y="125"/>
                  </a:cubicBezTo>
                  <a:cubicBezTo>
                    <a:pt x="296" y="161"/>
                    <a:pt x="288" y="200"/>
                    <a:pt x="262" y="227"/>
                  </a:cubicBezTo>
                  <a:cubicBezTo>
                    <a:pt x="236" y="254"/>
                    <a:pt x="197" y="264"/>
                    <a:pt x="160"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2">
              <a:extLst>
                <a:ext uri="{FF2B5EF4-FFF2-40B4-BE49-F238E27FC236}">
                  <a16:creationId xmlns:a16="http://schemas.microsoft.com/office/drawing/2014/main" id="{31A02084-A3C1-4CD9-A55E-984B32A866C7}"/>
                </a:ext>
              </a:extLst>
            </p:cNvPr>
            <p:cNvSpPr>
              <a:spLocks noEditPoints="1"/>
            </p:cNvSpPr>
            <p:nvPr userDrawn="1"/>
          </p:nvSpPr>
          <p:spPr bwMode="auto">
            <a:xfrm>
              <a:off x="6556" y="110"/>
              <a:ext cx="217" cy="284"/>
            </a:xfrm>
            <a:custGeom>
              <a:avLst/>
              <a:gdLst>
                <a:gd name="T0" fmla="*/ 902 w 921"/>
                <a:gd name="T1" fmla="*/ 923 h 1202"/>
                <a:gd name="T2" fmla="*/ 875 w 921"/>
                <a:gd name="T3" fmla="*/ 781 h 1202"/>
                <a:gd name="T4" fmla="*/ 886 w 921"/>
                <a:gd name="T5" fmla="*/ 756 h 1202"/>
                <a:gd name="T6" fmla="*/ 808 w 921"/>
                <a:gd name="T7" fmla="*/ 530 h 1202"/>
                <a:gd name="T8" fmla="*/ 539 w 921"/>
                <a:gd name="T9" fmla="*/ 526 h 1202"/>
                <a:gd name="T10" fmla="*/ 405 w 921"/>
                <a:gd name="T11" fmla="*/ 396 h 1202"/>
                <a:gd name="T12" fmla="*/ 393 w 921"/>
                <a:gd name="T13" fmla="*/ 294 h 1202"/>
                <a:gd name="T14" fmla="*/ 328 w 921"/>
                <a:gd name="T15" fmla="*/ 274 h 1202"/>
                <a:gd name="T16" fmla="*/ 485 w 921"/>
                <a:gd name="T17" fmla="*/ 224 h 1202"/>
                <a:gd name="T18" fmla="*/ 604 w 921"/>
                <a:gd name="T19" fmla="*/ 104 h 1202"/>
                <a:gd name="T20" fmla="*/ 557 w 921"/>
                <a:gd name="T21" fmla="*/ 126 h 1202"/>
                <a:gd name="T22" fmla="*/ 592 w 921"/>
                <a:gd name="T23" fmla="*/ 32 h 1202"/>
                <a:gd name="T24" fmla="*/ 518 w 921"/>
                <a:gd name="T25" fmla="*/ 144 h 1202"/>
                <a:gd name="T26" fmla="*/ 500 w 921"/>
                <a:gd name="T27" fmla="*/ 122 h 1202"/>
                <a:gd name="T28" fmla="*/ 396 w 921"/>
                <a:gd name="T29" fmla="*/ 149 h 1202"/>
                <a:gd name="T30" fmla="*/ 311 w 921"/>
                <a:gd name="T31" fmla="*/ 239 h 1202"/>
                <a:gd name="T32" fmla="*/ 413 w 921"/>
                <a:gd name="T33" fmla="*/ 85 h 1202"/>
                <a:gd name="T34" fmla="*/ 422 w 921"/>
                <a:gd name="T35" fmla="*/ 10 h 1202"/>
                <a:gd name="T36" fmla="*/ 375 w 921"/>
                <a:gd name="T37" fmla="*/ 44 h 1202"/>
                <a:gd name="T38" fmla="*/ 355 w 921"/>
                <a:gd name="T39" fmla="*/ 67 h 1202"/>
                <a:gd name="T40" fmla="*/ 330 w 921"/>
                <a:gd name="T41" fmla="*/ 110 h 1202"/>
                <a:gd name="T42" fmla="*/ 300 w 921"/>
                <a:gd name="T43" fmla="*/ 146 h 1202"/>
                <a:gd name="T44" fmla="*/ 265 w 921"/>
                <a:gd name="T45" fmla="*/ 226 h 1202"/>
                <a:gd name="T46" fmla="*/ 267 w 921"/>
                <a:gd name="T47" fmla="*/ 149 h 1202"/>
                <a:gd name="T48" fmla="*/ 232 w 921"/>
                <a:gd name="T49" fmla="*/ 247 h 1202"/>
                <a:gd name="T50" fmla="*/ 208 w 921"/>
                <a:gd name="T51" fmla="*/ 240 h 1202"/>
                <a:gd name="T52" fmla="*/ 290 w 921"/>
                <a:gd name="T53" fmla="*/ 283 h 1202"/>
                <a:gd name="T54" fmla="*/ 143 w 921"/>
                <a:gd name="T55" fmla="*/ 345 h 1202"/>
                <a:gd name="T56" fmla="*/ 271 w 921"/>
                <a:gd name="T57" fmla="*/ 408 h 1202"/>
                <a:gd name="T58" fmla="*/ 268 w 921"/>
                <a:gd name="T59" fmla="*/ 591 h 1202"/>
                <a:gd name="T60" fmla="*/ 109 w 921"/>
                <a:gd name="T61" fmla="*/ 562 h 1202"/>
                <a:gd name="T62" fmla="*/ 33 w 921"/>
                <a:gd name="T63" fmla="*/ 710 h 1202"/>
                <a:gd name="T64" fmla="*/ 72 w 921"/>
                <a:gd name="T65" fmla="*/ 651 h 1202"/>
                <a:gd name="T66" fmla="*/ 131 w 921"/>
                <a:gd name="T67" fmla="*/ 691 h 1202"/>
                <a:gd name="T68" fmla="*/ 78 w 921"/>
                <a:gd name="T69" fmla="*/ 741 h 1202"/>
                <a:gd name="T70" fmla="*/ 72 w 921"/>
                <a:gd name="T71" fmla="*/ 786 h 1202"/>
                <a:gd name="T72" fmla="*/ 195 w 921"/>
                <a:gd name="T73" fmla="*/ 1056 h 1202"/>
                <a:gd name="T74" fmla="*/ 191 w 921"/>
                <a:gd name="T75" fmla="*/ 1202 h 1202"/>
                <a:gd name="T76" fmla="*/ 821 w 921"/>
                <a:gd name="T77" fmla="*/ 1124 h 1202"/>
                <a:gd name="T78" fmla="*/ 765 w 921"/>
                <a:gd name="T79" fmla="*/ 1094 h 1202"/>
                <a:gd name="T80" fmla="*/ 470 w 921"/>
                <a:gd name="T81" fmla="*/ 206 h 1202"/>
                <a:gd name="T82" fmla="*/ 403 w 921"/>
                <a:gd name="T83" fmla="*/ 199 h 1202"/>
                <a:gd name="T84" fmla="*/ 403 w 921"/>
                <a:gd name="T85" fmla="*/ 199 h 1202"/>
                <a:gd name="T86" fmla="*/ 263 w 921"/>
                <a:gd name="T87" fmla="*/ 984 h 1202"/>
                <a:gd name="T88" fmla="*/ 373 w 921"/>
                <a:gd name="T89" fmla="*/ 833 h 1202"/>
                <a:gd name="T90" fmla="*/ 353 w 921"/>
                <a:gd name="T91" fmla="*/ 984 h 1202"/>
                <a:gd name="T92" fmla="*/ 124 w 921"/>
                <a:gd name="T93" fmla="*/ 597 h 1202"/>
                <a:gd name="T94" fmla="*/ 211 w 921"/>
                <a:gd name="T95" fmla="*/ 609 h 1202"/>
                <a:gd name="T96" fmla="*/ 305 w 921"/>
                <a:gd name="T97" fmla="*/ 673 h 1202"/>
                <a:gd name="T98" fmla="*/ 370 w 921"/>
                <a:gd name="T99" fmla="*/ 752 h 1202"/>
                <a:gd name="T100" fmla="*/ 387 w 921"/>
                <a:gd name="T101" fmla="*/ 1061 h 1202"/>
                <a:gd name="T102" fmla="*/ 544 w 921"/>
                <a:gd name="T103" fmla="*/ 772 h 1202"/>
                <a:gd name="T104" fmla="*/ 704 w 921"/>
                <a:gd name="T105" fmla="*/ 886 h 1202"/>
                <a:gd name="T106" fmla="*/ 548 w 921"/>
                <a:gd name="T107" fmla="*/ 1060 h 1202"/>
                <a:gd name="T108" fmla="*/ 574 w 921"/>
                <a:gd name="T109" fmla="*/ 1062 h 1202"/>
                <a:gd name="T110" fmla="*/ 606 w 921"/>
                <a:gd name="T111" fmla="*/ 1047 h 1202"/>
                <a:gd name="T112" fmla="*/ 743 w 921"/>
                <a:gd name="T113" fmla="*/ 826 h 1202"/>
                <a:gd name="T114" fmla="*/ 672 w 921"/>
                <a:gd name="T115" fmla="*/ 621 h 1202"/>
                <a:gd name="T116" fmla="*/ 849 w 921"/>
                <a:gd name="T117" fmla="*/ 92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1" h="1202">
                  <a:moveTo>
                    <a:pt x="787" y="1083"/>
                  </a:moveTo>
                  <a:cubicBezTo>
                    <a:pt x="797" y="1066"/>
                    <a:pt x="809" y="1051"/>
                    <a:pt x="820" y="1035"/>
                  </a:cubicBezTo>
                  <a:cubicBezTo>
                    <a:pt x="848" y="998"/>
                    <a:pt x="876" y="961"/>
                    <a:pt x="902" y="923"/>
                  </a:cubicBezTo>
                  <a:cubicBezTo>
                    <a:pt x="908" y="914"/>
                    <a:pt x="915" y="905"/>
                    <a:pt x="919" y="895"/>
                  </a:cubicBezTo>
                  <a:cubicBezTo>
                    <a:pt x="921" y="891"/>
                    <a:pt x="918" y="887"/>
                    <a:pt x="917" y="883"/>
                  </a:cubicBezTo>
                  <a:cubicBezTo>
                    <a:pt x="904" y="849"/>
                    <a:pt x="888" y="816"/>
                    <a:pt x="875" y="781"/>
                  </a:cubicBezTo>
                  <a:cubicBezTo>
                    <a:pt x="871" y="771"/>
                    <a:pt x="871" y="760"/>
                    <a:pt x="872" y="750"/>
                  </a:cubicBezTo>
                  <a:cubicBezTo>
                    <a:pt x="873" y="721"/>
                    <a:pt x="875" y="692"/>
                    <a:pt x="877" y="663"/>
                  </a:cubicBezTo>
                  <a:cubicBezTo>
                    <a:pt x="881" y="694"/>
                    <a:pt x="882" y="725"/>
                    <a:pt x="886" y="756"/>
                  </a:cubicBezTo>
                  <a:cubicBezTo>
                    <a:pt x="897" y="736"/>
                    <a:pt x="901" y="714"/>
                    <a:pt x="904" y="692"/>
                  </a:cubicBezTo>
                  <a:cubicBezTo>
                    <a:pt x="909" y="659"/>
                    <a:pt x="907" y="624"/>
                    <a:pt x="892" y="594"/>
                  </a:cubicBezTo>
                  <a:cubicBezTo>
                    <a:pt x="876" y="561"/>
                    <a:pt x="843" y="537"/>
                    <a:pt x="808" y="530"/>
                  </a:cubicBezTo>
                  <a:cubicBezTo>
                    <a:pt x="791" y="527"/>
                    <a:pt x="774" y="528"/>
                    <a:pt x="758" y="530"/>
                  </a:cubicBezTo>
                  <a:cubicBezTo>
                    <a:pt x="718" y="535"/>
                    <a:pt x="677" y="534"/>
                    <a:pt x="636" y="533"/>
                  </a:cubicBezTo>
                  <a:cubicBezTo>
                    <a:pt x="604" y="534"/>
                    <a:pt x="571" y="534"/>
                    <a:pt x="539" y="526"/>
                  </a:cubicBezTo>
                  <a:cubicBezTo>
                    <a:pt x="517" y="521"/>
                    <a:pt x="496" y="511"/>
                    <a:pt x="480" y="494"/>
                  </a:cubicBezTo>
                  <a:cubicBezTo>
                    <a:pt x="465" y="480"/>
                    <a:pt x="455" y="461"/>
                    <a:pt x="443" y="444"/>
                  </a:cubicBezTo>
                  <a:cubicBezTo>
                    <a:pt x="431" y="427"/>
                    <a:pt x="418" y="412"/>
                    <a:pt x="405" y="396"/>
                  </a:cubicBezTo>
                  <a:cubicBezTo>
                    <a:pt x="390" y="375"/>
                    <a:pt x="377" y="353"/>
                    <a:pt x="366" y="330"/>
                  </a:cubicBezTo>
                  <a:cubicBezTo>
                    <a:pt x="377" y="325"/>
                    <a:pt x="391" y="321"/>
                    <a:pt x="398" y="310"/>
                  </a:cubicBezTo>
                  <a:cubicBezTo>
                    <a:pt x="402" y="305"/>
                    <a:pt x="400" y="296"/>
                    <a:pt x="393" y="294"/>
                  </a:cubicBezTo>
                  <a:cubicBezTo>
                    <a:pt x="377" y="287"/>
                    <a:pt x="359" y="288"/>
                    <a:pt x="341" y="290"/>
                  </a:cubicBezTo>
                  <a:cubicBezTo>
                    <a:pt x="336" y="286"/>
                    <a:pt x="331" y="283"/>
                    <a:pt x="325" y="280"/>
                  </a:cubicBezTo>
                  <a:cubicBezTo>
                    <a:pt x="326" y="278"/>
                    <a:pt x="327" y="276"/>
                    <a:pt x="328" y="274"/>
                  </a:cubicBezTo>
                  <a:cubicBezTo>
                    <a:pt x="348" y="284"/>
                    <a:pt x="373" y="287"/>
                    <a:pt x="392" y="274"/>
                  </a:cubicBezTo>
                  <a:cubicBezTo>
                    <a:pt x="413" y="262"/>
                    <a:pt x="424" y="238"/>
                    <a:pt x="423" y="215"/>
                  </a:cubicBezTo>
                  <a:cubicBezTo>
                    <a:pt x="440" y="229"/>
                    <a:pt x="464" y="234"/>
                    <a:pt x="485" y="224"/>
                  </a:cubicBezTo>
                  <a:cubicBezTo>
                    <a:pt x="506" y="214"/>
                    <a:pt x="514" y="191"/>
                    <a:pt x="517" y="169"/>
                  </a:cubicBezTo>
                  <a:cubicBezTo>
                    <a:pt x="535" y="165"/>
                    <a:pt x="554" y="159"/>
                    <a:pt x="568" y="147"/>
                  </a:cubicBezTo>
                  <a:cubicBezTo>
                    <a:pt x="581" y="134"/>
                    <a:pt x="593" y="119"/>
                    <a:pt x="604" y="104"/>
                  </a:cubicBezTo>
                  <a:cubicBezTo>
                    <a:pt x="610" y="94"/>
                    <a:pt x="618" y="83"/>
                    <a:pt x="620" y="71"/>
                  </a:cubicBezTo>
                  <a:cubicBezTo>
                    <a:pt x="608" y="67"/>
                    <a:pt x="600" y="77"/>
                    <a:pt x="594" y="85"/>
                  </a:cubicBezTo>
                  <a:cubicBezTo>
                    <a:pt x="584" y="101"/>
                    <a:pt x="571" y="114"/>
                    <a:pt x="557" y="126"/>
                  </a:cubicBezTo>
                  <a:cubicBezTo>
                    <a:pt x="553" y="98"/>
                    <a:pt x="564" y="69"/>
                    <a:pt x="587" y="53"/>
                  </a:cubicBezTo>
                  <a:cubicBezTo>
                    <a:pt x="593" y="49"/>
                    <a:pt x="602" y="44"/>
                    <a:pt x="601" y="35"/>
                  </a:cubicBezTo>
                  <a:cubicBezTo>
                    <a:pt x="601" y="30"/>
                    <a:pt x="595" y="30"/>
                    <a:pt x="592" y="32"/>
                  </a:cubicBezTo>
                  <a:cubicBezTo>
                    <a:pt x="570" y="43"/>
                    <a:pt x="551" y="61"/>
                    <a:pt x="542" y="84"/>
                  </a:cubicBezTo>
                  <a:cubicBezTo>
                    <a:pt x="535" y="101"/>
                    <a:pt x="535" y="120"/>
                    <a:pt x="539" y="137"/>
                  </a:cubicBezTo>
                  <a:cubicBezTo>
                    <a:pt x="532" y="140"/>
                    <a:pt x="525" y="142"/>
                    <a:pt x="518" y="144"/>
                  </a:cubicBezTo>
                  <a:cubicBezTo>
                    <a:pt x="517" y="135"/>
                    <a:pt x="516" y="126"/>
                    <a:pt x="515" y="118"/>
                  </a:cubicBezTo>
                  <a:cubicBezTo>
                    <a:pt x="513" y="117"/>
                    <a:pt x="510" y="115"/>
                    <a:pt x="509" y="114"/>
                  </a:cubicBezTo>
                  <a:cubicBezTo>
                    <a:pt x="506" y="117"/>
                    <a:pt x="503" y="120"/>
                    <a:pt x="500" y="122"/>
                  </a:cubicBezTo>
                  <a:cubicBezTo>
                    <a:pt x="502" y="131"/>
                    <a:pt x="503" y="139"/>
                    <a:pt x="503" y="148"/>
                  </a:cubicBezTo>
                  <a:cubicBezTo>
                    <a:pt x="473" y="156"/>
                    <a:pt x="441" y="159"/>
                    <a:pt x="411" y="168"/>
                  </a:cubicBezTo>
                  <a:cubicBezTo>
                    <a:pt x="406" y="161"/>
                    <a:pt x="405" y="149"/>
                    <a:pt x="396" y="149"/>
                  </a:cubicBezTo>
                  <a:cubicBezTo>
                    <a:pt x="386" y="156"/>
                    <a:pt x="393" y="166"/>
                    <a:pt x="396" y="174"/>
                  </a:cubicBezTo>
                  <a:cubicBezTo>
                    <a:pt x="370" y="187"/>
                    <a:pt x="345" y="204"/>
                    <a:pt x="327" y="228"/>
                  </a:cubicBezTo>
                  <a:cubicBezTo>
                    <a:pt x="323" y="233"/>
                    <a:pt x="317" y="236"/>
                    <a:pt x="311" y="239"/>
                  </a:cubicBezTo>
                  <a:cubicBezTo>
                    <a:pt x="314" y="217"/>
                    <a:pt x="320" y="195"/>
                    <a:pt x="331" y="176"/>
                  </a:cubicBezTo>
                  <a:cubicBezTo>
                    <a:pt x="340" y="162"/>
                    <a:pt x="353" y="150"/>
                    <a:pt x="364" y="137"/>
                  </a:cubicBezTo>
                  <a:cubicBezTo>
                    <a:pt x="380" y="119"/>
                    <a:pt x="398" y="104"/>
                    <a:pt x="413" y="85"/>
                  </a:cubicBezTo>
                  <a:cubicBezTo>
                    <a:pt x="424" y="70"/>
                    <a:pt x="429" y="52"/>
                    <a:pt x="433" y="35"/>
                  </a:cubicBezTo>
                  <a:cubicBezTo>
                    <a:pt x="435" y="24"/>
                    <a:pt x="436" y="12"/>
                    <a:pt x="434" y="1"/>
                  </a:cubicBezTo>
                  <a:cubicBezTo>
                    <a:pt x="428" y="0"/>
                    <a:pt x="423" y="4"/>
                    <a:pt x="422" y="10"/>
                  </a:cubicBezTo>
                  <a:cubicBezTo>
                    <a:pt x="419" y="26"/>
                    <a:pt x="416" y="42"/>
                    <a:pt x="409" y="57"/>
                  </a:cubicBezTo>
                  <a:cubicBezTo>
                    <a:pt x="402" y="70"/>
                    <a:pt x="392" y="81"/>
                    <a:pt x="382" y="93"/>
                  </a:cubicBezTo>
                  <a:cubicBezTo>
                    <a:pt x="372" y="79"/>
                    <a:pt x="369" y="60"/>
                    <a:pt x="375" y="44"/>
                  </a:cubicBezTo>
                  <a:cubicBezTo>
                    <a:pt x="377" y="36"/>
                    <a:pt x="384" y="30"/>
                    <a:pt x="388" y="23"/>
                  </a:cubicBezTo>
                  <a:cubicBezTo>
                    <a:pt x="389" y="18"/>
                    <a:pt x="386" y="12"/>
                    <a:pt x="380" y="13"/>
                  </a:cubicBezTo>
                  <a:cubicBezTo>
                    <a:pt x="364" y="26"/>
                    <a:pt x="353" y="47"/>
                    <a:pt x="355" y="67"/>
                  </a:cubicBezTo>
                  <a:cubicBezTo>
                    <a:pt x="356" y="81"/>
                    <a:pt x="363" y="93"/>
                    <a:pt x="370" y="104"/>
                  </a:cubicBezTo>
                  <a:cubicBezTo>
                    <a:pt x="352" y="122"/>
                    <a:pt x="333" y="137"/>
                    <a:pt x="318" y="158"/>
                  </a:cubicBezTo>
                  <a:cubicBezTo>
                    <a:pt x="314" y="141"/>
                    <a:pt x="318" y="122"/>
                    <a:pt x="330" y="110"/>
                  </a:cubicBezTo>
                  <a:cubicBezTo>
                    <a:pt x="334" y="107"/>
                    <a:pt x="333" y="99"/>
                    <a:pt x="329" y="96"/>
                  </a:cubicBezTo>
                  <a:cubicBezTo>
                    <a:pt x="324" y="94"/>
                    <a:pt x="321" y="99"/>
                    <a:pt x="317" y="102"/>
                  </a:cubicBezTo>
                  <a:cubicBezTo>
                    <a:pt x="306" y="114"/>
                    <a:pt x="299" y="130"/>
                    <a:pt x="300" y="146"/>
                  </a:cubicBezTo>
                  <a:cubicBezTo>
                    <a:pt x="300" y="156"/>
                    <a:pt x="304" y="166"/>
                    <a:pt x="308" y="176"/>
                  </a:cubicBezTo>
                  <a:cubicBezTo>
                    <a:pt x="297" y="197"/>
                    <a:pt x="289" y="219"/>
                    <a:pt x="288" y="243"/>
                  </a:cubicBezTo>
                  <a:cubicBezTo>
                    <a:pt x="278" y="242"/>
                    <a:pt x="268" y="236"/>
                    <a:pt x="265" y="226"/>
                  </a:cubicBezTo>
                  <a:cubicBezTo>
                    <a:pt x="258" y="205"/>
                    <a:pt x="264" y="182"/>
                    <a:pt x="275" y="164"/>
                  </a:cubicBezTo>
                  <a:cubicBezTo>
                    <a:pt x="277" y="159"/>
                    <a:pt x="281" y="154"/>
                    <a:pt x="278" y="148"/>
                  </a:cubicBezTo>
                  <a:cubicBezTo>
                    <a:pt x="276" y="143"/>
                    <a:pt x="269" y="144"/>
                    <a:pt x="267" y="149"/>
                  </a:cubicBezTo>
                  <a:cubicBezTo>
                    <a:pt x="253" y="172"/>
                    <a:pt x="241" y="199"/>
                    <a:pt x="244" y="227"/>
                  </a:cubicBezTo>
                  <a:cubicBezTo>
                    <a:pt x="246" y="239"/>
                    <a:pt x="254" y="249"/>
                    <a:pt x="262" y="257"/>
                  </a:cubicBezTo>
                  <a:cubicBezTo>
                    <a:pt x="251" y="259"/>
                    <a:pt x="239" y="257"/>
                    <a:pt x="232" y="247"/>
                  </a:cubicBezTo>
                  <a:cubicBezTo>
                    <a:pt x="218" y="228"/>
                    <a:pt x="219" y="202"/>
                    <a:pt x="225" y="181"/>
                  </a:cubicBezTo>
                  <a:cubicBezTo>
                    <a:pt x="228" y="174"/>
                    <a:pt x="221" y="169"/>
                    <a:pt x="215" y="169"/>
                  </a:cubicBezTo>
                  <a:cubicBezTo>
                    <a:pt x="206" y="191"/>
                    <a:pt x="202" y="216"/>
                    <a:pt x="208" y="240"/>
                  </a:cubicBezTo>
                  <a:cubicBezTo>
                    <a:pt x="213" y="262"/>
                    <a:pt x="234" y="280"/>
                    <a:pt x="257" y="279"/>
                  </a:cubicBezTo>
                  <a:cubicBezTo>
                    <a:pt x="268" y="279"/>
                    <a:pt x="278" y="274"/>
                    <a:pt x="288" y="269"/>
                  </a:cubicBezTo>
                  <a:cubicBezTo>
                    <a:pt x="289" y="274"/>
                    <a:pt x="289" y="278"/>
                    <a:pt x="290" y="283"/>
                  </a:cubicBezTo>
                  <a:cubicBezTo>
                    <a:pt x="271" y="292"/>
                    <a:pt x="252" y="302"/>
                    <a:pt x="231" y="309"/>
                  </a:cubicBezTo>
                  <a:cubicBezTo>
                    <a:pt x="205" y="318"/>
                    <a:pt x="179" y="328"/>
                    <a:pt x="152" y="338"/>
                  </a:cubicBezTo>
                  <a:cubicBezTo>
                    <a:pt x="149" y="339"/>
                    <a:pt x="144" y="340"/>
                    <a:pt x="143" y="345"/>
                  </a:cubicBezTo>
                  <a:cubicBezTo>
                    <a:pt x="143" y="351"/>
                    <a:pt x="141" y="360"/>
                    <a:pt x="146" y="365"/>
                  </a:cubicBezTo>
                  <a:cubicBezTo>
                    <a:pt x="152" y="373"/>
                    <a:pt x="159" y="380"/>
                    <a:pt x="169" y="382"/>
                  </a:cubicBezTo>
                  <a:cubicBezTo>
                    <a:pt x="203" y="391"/>
                    <a:pt x="237" y="400"/>
                    <a:pt x="271" y="408"/>
                  </a:cubicBezTo>
                  <a:cubicBezTo>
                    <a:pt x="274" y="409"/>
                    <a:pt x="279" y="410"/>
                    <a:pt x="279" y="414"/>
                  </a:cubicBezTo>
                  <a:cubicBezTo>
                    <a:pt x="282" y="443"/>
                    <a:pt x="274" y="472"/>
                    <a:pt x="267" y="500"/>
                  </a:cubicBezTo>
                  <a:cubicBezTo>
                    <a:pt x="258" y="529"/>
                    <a:pt x="255" y="562"/>
                    <a:pt x="268" y="591"/>
                  </a:cubicBezTo>
                  <a:cubicBezTo>
                    <a:pt x="248" y="577"/>
                    <a:pt x="228" y="563"/>
                    <a:pt x="208" y="549"/>
                  </a:cubicBezTo>
                  <a:cubicBezTo>
                    <a:pt x="197" y="541"/>
                    <a:pt x="184" y="542"/>
                    <a:pt x="172" y="543"/>
                  </a:cubicBezTo>
                  <a:cubicBezTo>
                    <a:pt x="150" y="546"/>
                    <a:pt x="129" y="554"/>
                    <a:pt x="109" y="562"/>
                  </a:cubicBezTo>
                  <a:cubicBezTo>
                    <a:pt x="79" y="576"/>
                    <a:pt x="50" y="592"/>
                    <a:pt x="24" y="611"/>
                  </a:cubicBezTo>
                  <a:cubicBezTo>
                    <a:pt x="10" y="621"/>
                    <a:pt x="0" y="641"/>
                    <a:pt x="9" y="657"/>
                  </a:cubicBezTo>
                  <a:cubicBezTo>
                    <a:pt x="18" y="675"/>
                    <a:pt x="26" y="692"/>
                    <a:pt x="33" y="710"/>
                  </a:cubicBezTo>
                  <a:cubicBezTo>
                    <a:pt x="42" y="705"/>
                    <a:pt x="50" y="701"/>
                    <a:pt x="59" y="696"/>
                  </a:cubicBezTo>
                  <a:cubicBezTo>
                    <a:pt x="51" y="690"/>
                    <a:pt x="43" y="683"/>
                    <a:pt x="43" y="673"/>
                  </a:cubicBezTo>
                  <a:cubicBezTo>
                    <a:pt x="42" y="659"/>
                    <a:pt x="58" y="646"/>
                    <a:pt x="72" y="651"/>
                  </a:cubicBezTo>
                  <a:cubicBezTo>
                    <a:pt x="83" y="653"/>
                    <a:pt x="88" y="663"/>
                    <a:pt x="90" y="673"/>
                  </a:cubicBezTo>
                  <a:cubicBezTo>
                    <a:pt x="93" y="667"/>
                    <a:pt x="99" y="662"/>
                    <a:pt x="107" y="661"/>
                  </a:cubicBezTo>
                  <a:cubicBezTo>
                    <a:pt x="123" y="658"/>
                    <a:pt x="137" y="676"/>
                    <a:pt x="131" y="691"/>
                  </a:cubicBezTo>
                  <a:cubicBezTo>
                    <a:pt x="128" y="701"/>
                    <a:pt x="119" y="706"/>
                    <a:pt x="109" y="708"/>
                  </a:cubicBezTo>
                  <a:cubicBezTo>
                    <a:pt x="118" y="715"/>
                    <a:pt x="121" y="729"/>
                    <a:pt x="114" y="739"/>
                  </a:cubicBezTo>
                  <a:cubicBezTo>
                    <a:pt x="107" y="751"/>
                    <a:pt x="87" y="753"/>
                    <a:pt x="78" y="741"/>
                  </a:cubicBezTo>
                  <a:cubicBezTo>
                    <a:pt x="72" y="736"/>
                    <a:pt x="73" y="727"/>
                    <a:pt x="73" y="720"/>
                  </a:cubicBezTo>
                  <a:cubicBezTo>
                    <a:pt x="64" y="724"/>
                    <a:pt x="55" y="728"/>
                    <a:pt x="46" y="732"/>
                  </a:cubicBezTo>
                  <a:cubicBezTo>
                    <a:pt x="54" y="750"/>
                    <a:pt x="64" y="768"/>
                    <a:pt x="72" y="786"/>
                  </a:cubicBezTo>
                  <a:cubicBezTo>
                    <a:pt x="98" y="774"/>
                    <a:pt x="123" y="761"/>
                    <a:pt x="149" y="749"/>
                  </a:cubicBezTo>
                  <a:cubicBezTo>
                    <a:pt x="176" y="814"/>
                    <a:pt x="203" y="879"/>
                    <a:pt x="230" y="944"/>
                  </a:cubicBezTo>
                  <a:cubicBezTo>
                    <a:pt x="218" y="981"/>
                    <a:pt x="207" y="1019"/>
                    <a:pt x="195" y="1056"/>
                  </a:cubicBezTo>
                  <a:cubicBezTo>
                    <a:pt x="223" y="1067"/>
                    <a:pt x="252" y="1077"/>
                    <a:pt x="280" y="1088"/>
                  </a:cubicBezTo>
                  <a:cubicBezTo>
                    <a:pt x="263" y="1096"/>
                    <a:pt x="247" y="1105"/>
                    <a:pt x="233" y="1118"/>
                  </a:cubicBezTo>
                  <a:cubicBezTo>
                    <a:pt x="209" y="1139"/>
                    <a:pt x="194" y="1170"/>
                    <a:pt x="191" y="1202"/>
                  </a:cubicBezTo>
                  <a:cubicBezTo>
                    <a:pt x="224" y="1173"/>
                    <a:pt x="265" y="1155"/>
                    <a:pt x="306" y="1140"/>
                  </a:cubicBezTo>
                  <a:cubicBezTo>
                    <a:pt x="364" y="1121"/>
                    <a:pt x="425" y="1111"/>
                    <a:pt x="486" y="1107"/>
                  </a:cubicBezTo>
                  <a:cubicBezTo>
                    <a:pt x="598" y="1100"/>
                    <a:pt x="710" y="1109"/>
                    <a:pt x="821" y="1124"/>
                  </a:cubicBezTo>
                  <a:cubicBezTo>
                    <a:pt x="852" y="1128"/>
                    <a:pt x="884" y="1134"/>
                    <a:pt x="915" y="1131"/>
                  </a:cubicBezTo>
                  <a:cubicBezTo>
                    <a:pt x="889" y="1124"/>
                    <a:pt x="862" y="1119"/>
                    <a:pt x="835" y="1112"/>
                  </a:cubicBezTo>
                  <a:cubicBezTo>
                    <a:pt x="812" y="1106"/>
                    <a:pt x="788" y="1100"/>
                    <a:pt x="765" y="1094"/>
                  </a:cubicBezTo>
                  <a:cubicBezTo>
                    <a:pt x="773" y="1092"/>
                    <a:pt x="782" y="1091"/>
                    <a:pt x="787" y="1083"/>
                  </a:cubicBezTo>
                  <a:moveTo>
                    <a:pt x="498" y="174"/>
                  </a:moveTo>
                  <a:cubicBezTo>
                    <a:pt x="493" y="188"/>
                    <a:pt x="485" y="203"/>
                    <a:pt x="470" y="206"/>
                  </a:cubicBezTo>
                  <a:cubicBezTo>
                    <a:pt x="455" y="209"/>
                    <a:pt x="440" y="200"/>
                    <a:pt x="430" y="190"/>
                  </a:cubicBezTo>
                  <a:cubicBezTo>
                    <a:pt x="452" y="184"/>
                    <a:pt x="475" y="178"/>
                    <a:pt x="498" y="174"/>
                  </a:cubicBezTo>
                  <a:moveTo>
                    <a:pt x="403" y="199"/>
                  </a:moveTo>
                  <a:cubicBezTo>
                    <a:pt x="405" y="217"/>
                    <a:pt x="403" y="239"/>
                    <a:pt x="388" y="251"/>
                  </a:cubicBezTo>
                  <a:cubicBezTo>
                    <a:pt x="374" y="262"/>
                    <a:pt x="355" y="259"/>
                    <a:pt x="340" y="254"/>
                  </a:cubicBezTo>
                  <a:cubicBezTo>
                    <a:pt x="356" y="230"/>
                    <a:pt x="377" y="210"/>
                    <a:pt x="403" y="199"/>
                  </a:cubicBezTo>
                  <a:moveTo>
                    <a:pt x="281" y="1045"/>
                  </a:moveTo>
                  <a:cubicBezTo>
                    <a:pt x="266" y="1050"/>
                    <a:pt x="250" y="1040"/>
                    <a:pt x="245" y="1026"/>
                  </a:cubicBezTo>
                  <a:cubicBezTo>
                    <a:pt x="238" y="1010"/>
                    <a:pt x="246" y="990"/>
                    <a:pt x="263" y="984"/>
                  </a:cubicBezTo>
                  <a:cubicBezTo>
                    <a:pt x="281" y="976"/>
                    <a:pt x="304" y="993"/>
                    <a:pt x="303" y="1013"/>
                  </a:cubicBezTo>
                  <a:cubicBezTo>
                    <a:pt x="304" y="1027"/>
                    <a:pt x="294" y="1041"/>
                    <a:pt x="281" y="1045"/>
                  </a:cubicBezTo>
                  <a:moveTo>
                    <a:pt x="373" y="833"/>
                  </a:moveTo>
                  <a:cubicBezTo>
                    <a:pt x="371" y="910"/>
                    <a:pt x="364" y="988"/>
                    <a:pt x="357" y="1065"/>
                  </a:cubicBezTo>
                  <a:cubicBezTo>
                    <a:pt x="345" y="1068"/>
                    <a:pt x="333" y="1070"/>
                    <a:pt x="321" y="1073"/>
                  </a:cubicBezTo>
                  <a:cubicBezTo>
                    <a:pt x="332" y="1043"/>
                    <a:pt x="343" y="1014"/>
                    <a:pt x="353" y="984"/>
                  </a:cubicBezTo>
                  <a:cubicBezTo>
                    <a:pt x="327" y="969"/>
                    <a:pt x="301" y="953"/>
                    <a:pt x="274" y="938"/>
                  </a:cubicBezTo>
                  <a:cubicBezTo>
                    <a:pt x="271" y="936"/>
                    <a:pt x="266" y="934"/>
                    <a:pt x="265" y="929"/>
                  </a:cubicBezTo>
                  <a:cubicBezTo>
                    <a:pt x="218" y="818"/>
                    <a:pt x="171" y="708"/>
                    <a:pt x="124" y="597"/>
                  </a:cubicBezTo>
                  <a:cubicBezTo>
                    <a:pt x="138" y="591"/>
                    <a:pt x="153" y="586"/>
                    <a:pt x="168" y="582"/>
                  </a:cubicBezTo>
                  <a:cubicBezTo>
                    <a:pt x="174" y="580"/>
                    <a:pt x="181" y="584"/>
                    <a:pt x="186" y="587"/>
                  </a:cubicBezTo>
                  <a:cubicBezTo>
                    <a:pt x="195" y="593"/>
                    <a:pt x="203" y="601"/>
                    <a:pt x="211" y="609"/>
                  </a:cubicBezTo>
                  <a:cubicBezTo>
                    <a:pt x="237" y="636"/>
                    <a:pt x="260" y="667"/>
                    <a:pt x="285" y="696"/>
                  </a:cubicBezTo>
                  <a:cubicBezTo>
                    <a:pt x="299" y="713"/>
                    <a:pt x="323" y="718"/>
                    <a:pt x="345" y="718"/>
                  </a:cubicBezTo>
                  <a:cubicBezTo>
                    <a:pt x="329" y="705"/>
                    <a:pt x="315" y="691"/>
                    <a:pt x="305" y="673"/>
                  </a:cubicBezTo>
                  <a:cubicBezTo>
                    <a:pt x="286" y="636"/>
                    <a:pt x="285" y="592"/>
                    <a:pt x="294" y="552"/>
                  </a:cubicBezTo>
                  <a:cubicBezTo>
                    <a:pt x="296" y="609"/>
                    <a:pt x="315" y="664"/>
                    <a:pt x="347" y="711"/>
                  </a:cubicBezTo>
                  <a:cubicBezTo>
                    <a:pt x="355" y="724"/>
                    <a:pt x="367" y="736"/>
                    <a:pt x="370" y="752"/>
                  </a:cubicBezTo>
                  <a:cubicBezTo>
                    <a:pt x="375" y="778"/>
                    <a:pt x="373" y="806"/>
                    <a:pt x="373" y="833"/>
                  </a:cubicBezTo>
                  <a:moveTo>
                    <a:pt x="548" y="1060"/>
                  </a:moveTo>
                  <a:cubicBezTo>
                    <a:pt x="495" y="1056"/>
                    <a:pt x="441" y="1055"/>
                    <a:pt x="387" y="1061"/>
                  </a:cubicBezTo>
                  <a:cubicBezTo>
                    <a:pt x="402" y="985"/>
                    <a:pt x="417" y="909"/>
                    <a:pt x="434" y="833"/>
                  </a:cubicBezTo>
                  <a:cubicBezTo>
                    <a:pt x="439" y="813"/>
                    <a:pt x="443" y="792"/>
                    <a:pt x="451" y="772"/>
                  </a:cubicBezTo>
                  <a:cubicBezTo>
                    <a:pt x="482" y="777"/>
                    <a:pt x="513" y="777"/>
                    <a:pt x="544" y="772"/>
                  </a:cubicBezTo>
                  <a:cubicBezTo>
                    <a:pt x="569" y="769"/>
                    <a:pt x="593" y="763"/>
                    <a:pt x="618" y="765"/>
                  </a:cubicBezTo>
                  <a:cubicBezTo>
                    <a:pt x="638" y="767"/>
                    <a:pt x="656" y="779"/>
                    <a:pt x="667" y="796"/>
                  </a:cubicBezTo>
                  <a:cubicBezTo>
                    <a:pt x="686" y="823"/>
                    <a:pt x="695" y="855"/>
                    <a:pt x="704" y="886"/>
                  </a:cubicBezTo>
                  <a:cubicBezTo>
                    <a:pt x="708" y="897"/>
                    <a:pt x="700" y="906"/>
                    <a:pt x="695" y="914"/>
                  </a:cubicBezTo>
                  <a:cubicBezTo>
                    <a:pt x="676" y="940"/>
                    <a:pt x="653" y="962"/>
                    <a:pt x="631" y="985"/>
                  </a:cubicBezTo>
                  <a:cubicBezTo>
                    <a:pt x="604" y="1011"/>
                    <a:pt x="576" y="1036"/>
                    <a:pt x="548" y="1060"/>
                  </a:cubicBezTo>
                  <a:moveTo>
                    <a:pt x="735" y="1087"/>
                  </a:moveTo>
                  <a:cubicBezTo>
                    <a:pt x="717" y="1084"/>
                    <a:pt x="698" y="1080"/>
                    <a:pt x="680" y="1077"/>
                  </a:cubicBezTo>
                  <a:cubicBezTo>
                    <a:pt x="645" y="1071"/>
                    <a:pt x="610" y="1066"/>
                    <a:pt x="574" y="1062"/>
                  </a:cubicBezTo>
                  <a:cubicBezTo>
                    <a:pt x="573" y="1065"/>
                    <a:pt x="573" y="1065"/>
                    <a:pt x="573" y="1065"/>
                  </a:cubicBezTo>
                  <a:cubicBezTo>
                    <a:pt x="573" y="1064"/>
                    <a:pt x="573" y="1063"/>
                    <a:pt x="573" y="1061"/>
                  </a:cubicBezTo>
                  <a:cubicBezTo>
                    <a:pt x="585" y="1060"/>
                    <a:pt x="596" y="1055"/>
                    <a:pt x="606" y="1047"/>
                  </a:cubicBezTo>
                  <a:cubicBezTo>
                    <a:pt x="638" y="1022"/>
                    <a:pt x="668" y="994"/>
                    <a:pt x="698" y="966"/>
                  </a:cubicBezTo>
                  <a:cubicBezTo>
                    <a:pt x="724" y="939"/>
                    <a:pt x="751" y="913"/>
                    <a:pt x="774" y="883"/>
                  </a:cubicBezTo>
                  <a:cubicBezTo>
                    <a:pt x="760" y="866"/>
                    <a:pt x="750" y="846"/>
                    <a:pt x="743" y="826"/>
                  </a:cubicBezTo>
                  <a:cubicBezTo>
                    <a:pt x="741" y="811"/>
                    <a:pt x="747" y="796"/>
                    <a:pt x="753" y="783"/>
                  </a:cubicBezTo>
                  <a:cubicBezTo>
                    <a:pt x="723" y="769"/>
                    <a:pt x="702" y="742"/>
                    <a:pt x="690" y="712"/>
                  </a:cubicBezTo>
                  <a:cubicBezTo>
                    <a:pt x="679" y="683"/>
                    <a:pt x="672" y="652"/>
                    <a:pt x="672" y="621"/>
                  </a:cubicBezTo>
                  <a:cubicBezTo>
                    <a:pt x="687" y="686"/>
                    <a:pt x="721" y="746"/>
                    <a:pt x="771" y="791"/>
                  </a:cubicBezTo>
                  <a:cubicBezTo>
                    <a:pt x="796" y="819"/>
                    <a:pt x="820" y="849"/>
                    <a:pt x="839" y="882"/>
                  </a:cubicBezTo>
                  <a:cubicBezTo>
                    <a:pt x="846" y="895"/>
                    <a:pt x="856" y="910"/>
                    <a:pt x="849" y="925"/>
                  </a:cubicBezTo>
                  <a:cubicBezTo>
                    <a:pt x="835" y="957"/>
                    <a:pt x="814" y="985"/>
                    <a:pt x="793" y="1013"/>
                  </a:cubicBezTo>
                  <a:cubicBezTo>
                    <a:pt x="775" y="1038"/>
                    <a:pt x="755" y="1063"/>
                    <a:pt x="735" y="10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58944943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5_Title and Content">
    <p:bg>
      <p:bgPr>
        <a:solidFill>
          <a:schemeClr val="tx2"/>
        </a:solidFill>
        <a:effectLst/>
      </p:bgPr>
    </p:bg>
    <p:spTree>
      <p:nvGrpSpPr>
        <p:cNvPr id="1" name=""/>
        <p:cNvGrpSpPr/>
        <p:nvPr/>
      </p:nvGrpSpPr>
      <p:grpSpPr>
        <a:xfrm>
          <a:off x="0" y="0"/>
          <a:ext cx="0" cy="0"/>
          <a:chOff x="0" y="0"/>
          <a:chExt cx="0" cy="0"/>
        </a:xfrm>
      </p:grpSpPr>
      <p:grpSp>
        <p:nvGrpSpPr>
          <p:cNvPr id="8" name="Group 19">
            <a:extLst>
              <a:ext uri="{FF2B5EF4-FFF2-40B4-BE49-F238E27FC236}">
                <a16:creationId xmlns:a16="http://schemas.microsoft.com/office/drawing/2014/main" id="{F94931B9-4111-4783-9CC4-AE56EF2D1B22}"/>
              </a:ext>
            </a:extLst>
          </p:cNvPr>
          <p:cNvGrpSpPr>
            <a:grpSpLocks noChangeAspect="1"/>
          </p:cNvGrpSpPr>
          <p:nvPr userDrawn="1"/>
        </p:nvGrpSpPr>
        <p:grpSpPr bwMode="auto">
          <a:xfrm>
            <a:off x="5121275" y="0"/>
            <a:ext cx="7089775" cy="6858000"/>
            <a:chOff x="3226" y="0"/>
            <a:chExt cx="4466" cy="4320"/>
          </a:xfrm>
        </p:grpSpPr>
        <p:sp>
          <p:nvSpPr>
            <p:cNvPr id="9" name="AutoShape 18">
              <a:extLst>
                <a:ext uri="{FF2B5EF4-FFF2-40B4-BE49-F238E27FC236}">
                  <a16:creationId xmlns:a16="http://schemas.microsoft.com/office/drawing/2014/main" id="{76D3E982-D7F3-4625-9DF0-2D919FE0D840}"/>
                </a:ext>
              </a:extLst>
            </p:cNvPr>
            <p:cNvSpPr>
              <a:spLocks noChangeAspect="1" noChangeArrowheads="1" noTextEdit="1"/>
            </p:cNvSpPr>
            <p:nvPr userDrawn="1"/>
          </p:nvSpPr>
          <p:spPr bwMode="auto">
            <a:xfrm>
              <a:off x="3226" y="0"/>
              <a:ext cx="446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0">
              <a:extLst>
                <a:ext uri="{FF2B5EF4-FFF2-40B4-BE49-F238E27FC236}">
                  <a16:creationId xmlns:a16="http://schemas.microsoft.com/office/drawing/2014/main" id="{45BBA174-800B-49C1-9A79-234AE44089AB}"/>
                </a:ext>
              </a:extLst>
            </p:cNvPr>
            <p:cNvSpPr>
              <a:spLocks/>
            </p:cNvSpPr>
            <p:nvPr userDrawn="1"/>
          </p:nvSpPr>
          <p:spPr bwMode="auto">
            <a:xfrm>
              <a:off x="3225" y="1699"/>
              <a:ext cx="616" cy="1059"/>
            </a:xfrm>
            <a:custGeom>
              <a:avLst/>
              <a:gdLst>
                <a:gd name="T0" fmla="*/ 616 w 616"/>
                <a:gd name="T1" fmla="*/ 1059 h 1059"/>
                <a:gd name="T2" fmla="*/ 0 w 616"/>
                <a:gd name="T3" fmla="*/ 530 h 1059"/>
                <a:gd name="T4" fmla="*/ 616 w 616"/>
                <a:gd name="T5" fmla="*/ 0 h 1059"/>
                <a:gd name="T6" fmla="*/ 616 w 616"/>
                <a:gd name="T7" fmla="*/ 1059 h 1059"/>
              </a:gdLst>
              <a:ahLst/>
              <a:cxnLst>
                <a:cxn ang="0">
                  <a:pos x="T0" y="T1"/>
                </a:cxn>
                <a:cxn ang="0">
                  <a:pos x="T2" y="T3"/>
                </a:cxn>
                <a:cxn ang="0">
                  <a:pos x="T4" y="T5"/>
                </a:cxn>
                <a:cxn ang="0">
                  <a:pos x="T6" y="T7"/>
                </a:cxn>
              </a:cxnLst>
              <a:rect l="0" t="0" r="r" b="b"/>
              <a:pathLst>
                <a:path w="616" h="1059">
                  <a:moveTo>
                    <a:pt x="616" y="1059"/>
                  </a:moveTo>
                  <a:lnTo>
                    <a:pt x="0" y="530"/>
                  </a:lnTo>
                  <a:lnTo>
                    <a:pt x="616" y="0"/>
                  </a:lnTo>
                  <a:lnTo>
                    <a:pt x="616" y="105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1">
              <a:extLst>
                <a:ext uri="{FF2B5EF4-FFF2-40B4-BE49-F238E27FC236}">
                  <a16:creationId xmlns:a16="http://schemas.microsoft.com/office/drawing/2014/main" id="{ADE23DF6-251E-4A0A-B7B6-1B350AFC7174}"/>
                </a:ext>
              </a:extLst>
            </p:cNvPr>
            <p:cNvSpPr>
              <a:spLocks noEditPoints="1"/>
            </p:cNvSpPr>
            <p:nvPr userDrawn="1"/>
          </p:nvSpPr>
          <p:spPr bwMode="auto">
            <a:xfrm>
              <a:off x="3841" y="0"/>
              <a:ext cx="3851" cy="4320"/>
            </a:xfrm>
            <a:custGeom>
              <a:avLst/>
              <a:gdLst>
                <a:gd name="T0" fmla="*/ 0 w 3851"/>
                <a:gd name="T1" fmla="*/ 0 h 4320"/>
                <a:gd name="T2" fmla="*/ 3851 w 3851"/>
                <a:gd name="T3" fmla="*/ 0 h 4320"/>
                <a:gd name="T4" fmla="*/ 3851 w 3851"/>
                <a:gd name="T5" fmla="*/ 4320 h 4320"/>
                <a:gd name="T6" fmla="*/ 0 w 3851"/>
                <a:gd name="T7" fmla="*/ 4320 h 4320"/>
                <a:gd name="T8" fmla="*/ 0 w 3851"/>
                <a:gd name="T9" fmla="*/ 0 h 4320"/>
                <a:gd name="T10" fmla="*/ 3269 w 3851"/>
                <a:gd name="T11" fmla="*/ 2226 h 4320"/>
                <a:gd name="T12" fmla="*/ 3851 w 3851"/>
                <a:gd name="T13" fmla="*/ 2726 h 4320"/>
                <a:gd name="T14" fmla="*/ 3851 w 3851"/>
                <a:gd name="T15" fmla="*/ 1726 h 4320"/>
                <a:gd name="T16" fmla="*/ 3269 w 3851"/>
                <a:gd name="T17" fmla="*/ 2226 h 4320"/>
                <a:gd name="T18" fmla="*/ 0 w 3851"/>
                <a:gd name="T19" fmla="*/ 2757 h 4320"/>
                <a:gd name="T20" fmla="*/ 616 w 3851"/>
                <a:gd name="T21" fmla="*/ 2228 h 4320"/>
                <a:gd name="T22" fmla="*/ 0 w 3851"/>
                <a:gd name="T23" fmla="*/ 1699 h 4320"/>
                <a:gd name="T24" fmla="*/ 0 w 3851"/>
                <a:gd name="T25" fmla="*/ 2757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51" h="4320">
                  <a:moveTo>
                    <a:pt x="0" y="0"/>
                  </a:moveTo>
                  <a:lnTo>
                    <a:pt x="3851" y="0"/>
                  </a:lnTo>
                  <a:lnTo>
                    <a:pt x="3851" y="4320"/>
                  </a:lnTo>
                  <a:lnTo>
                    <a:pt x="0" y="4320"/>
                  </a:lnTo>
                  <a:lnTo>
                    <a:pt x="0" y="0"/>
                  </a:lnTo>
                  <a:close/>
                  <a:moveTo>
                    <a:pt x="3269" y="2226"/>
                  </a:moveTo>
                  <a:lnTo>
                    <a:pt x="3851" y="2726"/>
                  </a:lnTo>
                  <a:lnTo>
                    <a:pt x="3851" y="1726"/>
                  </a:lnTo>
                  <a:lnTo>
                    <a:pt x="3269" y="2226"/>
                  </a:lnTo>
                  <a:close/>
                  <a:moveTo>
                    <a:pt x="0" y="2757"/>
                  </a:moveTo>
                  <a:lnTo>
                    <a:pt x="616" y="2228"/>
                  </a:lnTo>
                  <a:lnTo>
                    <a:pt x="0" y="1699"/>
                  </a:lnTo>
                  <a:lnTo>
                    <a:pt x="0" y="275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2" name="Rectangle 11">
            <a:extLst>
              <a:ext uri="{FF2B5EF4-FFF2-40B4-BE49-F238E27FC236}">
                <a16:creationId xmlns:a16="http://schemas.microsoft.com/office/drawing/2014/main" id="{8E3A5A6C-8D21-4FFA-A577-9C596B439D44}"/>
              </a:ext>
            </a:extLst>
          </p:cNvPr>
          <p:cNvSpPr/>
          <p:nvPr userDrawn="1"/>
        </p:nvSpPr>
        <p:spPr>
          <a:xfrm>
            <a:off x="6094413" y="-10190"/>
            <a:ext cx="6113463" cy="1494503"/>
          </a:xfrm>
          <a:prstGeom prst="rect">
            <a:avLst/>
          </a:prstGeom>
          <a:solidFill>
            <a:srgbClr val="F4F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2E2E2"/>
              </a:solidFill>
            </a:endParaRPr>
          </a:p>
        </p:txBody>
      </p:sp>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a:xfrm>
            <a:off x="192088" y="152400"/>
            <a:ext cx="10140953" cy="1342103"/>
          </a:xfrm>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lvl1pPr>
              <a:defRPr>
                <a:solidFill>
                  <a:schemeClr val="bg1"/>
                </a:solidFill>
              </a:defRPr>
            </a:lvl1pPr>
          </a:lstStyle>
          <a:p>
            <a:r>
              <a:rPr lang="en-GB"/>
              <a:t>#universityofsurrey</a:t>
            </a:r>
          </a:p>
        </p:txBody>
      </p:sp>
      <p:sp>
        <p:nvSpPr>
          <p:cNvPr id="3" name="Content Placeholder 2">
            <a:extLst>
              <a:ext uri="{FF2B5EF4-FFF2-40B4-BE49-F238E27FC236}">
                <a16:creationId xmlns:a16="http://schemas.microsoft.com/office/drawing/2014/main" id="{8573B1B7-2DFC-40FF-9C20-DFAD40E4CAD7}"/>
              </a:ext>
            </a:extLst>
          </p:cNvPr>
          <p:cNvSpPr>
            <a:spLocks noGrp="1"/>
          </p:cNvSpPr>
          <p:nvPr>
            <p:ph idx="1"/>
          </p:nvPr>
        </p:nvSpPr>
        <p:spPr>
          <a:xfrm>
            <a:off x="7231633" y="2172929"/>
            <a:ext cx="3911028" cy="44247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p>
            <a:fld id="{8B7390FE-2CFA-49B8-AE66-DBE4BCCAD6D5}" type="slidenum">
              <a:rPr lang="en-GB" smtClean="0"/>
              <a:t>‹#›</a:t>
            </a:fld>
            <a:endParaRPr lang="en-GB"/>
          </a:p>
        </p:txBody>
      </p:sp>
      <p:grpSp>
        <p:nvGrpSpPr>
          <p:cNvPr id="14" name="Group 4">
            <a:extLst>
              <a:ext uri="{FF2B5EF4-FFF2-40B4-BE49-F238E27FC236}">
                <a16:creationId xmlns:a16="http://schemas.microsoft.com/office/drawing/2014/main" id="{CA8D2D91-0599-4E5F-8DFF-BC8B0A9057E7}"/>
              </a:ext>
            </a:extLst>
          </p:cNvPr>
          <p:cNvGrpSpPr>
            <a:grpSpLocks noChangeAspect="1"/>
          </p:cNvGrpSpPr>
          <p:nvPr userDrawn="1"/>
        </p:nvGrpSpPr>
        <p:grpSpPr bwMode="auto">
          <a:xfrm>
            <a:off x="10407654" y="174625"/>
            <a:ext cx="1522413" cy="450850"/>
            <a:chOff x="6556" y="110"/>
            <a:chExt cx="959" cy="284"/>
          </a:xfrm>
          <a:solidFill>
            <a:schemeClr val="tx2"/>
          </a:solidFill>
        </p:grpSpPr>
        <p:sp>
          <p:nvSpPr>
            <p:cNvPr id="15" name="Freeform 5">
              <a:extLst>
                <a:ext uri="{FF2B5EF4-FFF2-40B4-BE49-F238E27FC236}">
                  <a16:creationId xmlns:a16="http://schemas.microsoft.com/office/drawing/2014/main" id="{2BF06F3B-4636-4A63-BFB7-97EE87DFE76E}"/>
                </a:ext>
              </a:extLst>
            </p:cNvPr>
            <p:cNvSpPr>
              <a:spLocks/>
            </p:cNvSpPr>
            <p:nvPr userDrawn="1"/>
          </p:nvSpPr>
          <p:spPr bwMode="auto">
            <a:xfrm>
              <a:off x="7171" y="150"/>
              <a:ext cx="47" cy="63"/>
            </a:xfrm>
            <a:custGeom>
              <a:avLst/>
              <a:gdLst>
                <a:gd name="T0" fmla="*/ 27 w 199"/>
                <a:gd name="T1" fmla="*/ 31 h 266"/>
                <a:gd name="T2" fmla="*/ 86 w 199"/>
                <a:gd name="T3" fmla="*/ 4 h 266"/>
                <a:gd name="T4" fmla="*/ 151 w 199"/>
                <a:gd name="T5" fmla="*/ 4 h 266"/>
                <a:gd name="T6" fmla="*/ 184 w 199"/>
                <a:gd name="T7" fmla="*/ 5 h 266"/>
                <a:gd name="T8" fmla="*/ 184 w 199"/>
                <a:gd name="T9" fmla="*/ 41 h 266"/>
                <a:gd name="T10" fmla="*/ 147 w 199"/>
                <a:gd name="T11" fmla="*/ 21 h 266"/>
                <a:gd name="T12" fmla="*/ 86 w 199"/>
                <a:gd name="T13" fmla="*/ 23 h 266"/>
                <a:gd name="T14" fmla="*/ 59 w 199"/>
                <a:gd name="T15" fmla="*/ 51 h 266"/>
                <a:gd name="T16" fmla="*/ 69 w 199"/>
                <a:gd name="T17" fmla="*/ 87 h 266"/>
                <a:gd name="T18" fmla="*/ 122 w 199"/>
                <a:gd name="T19" fmla="*/ 117 h 266"/>
                <a:gd name="T20" fmla="*/ 183 w 199"/>
                <a:gd name="T21" fmla="*/ 154 h 266"/>
                <a:gd name="T22" fmla="*/ 195 w 199"/>
                <a:gd name="T23" fmla="*/ 201 h 266"/>
                <a:gd name="T24" fmla="*/ 160 w 199"/>
                <a:gd name="T25" fmla="*/ 245 h 266"/>
                <a:gd name="T26" fmla="*/ 75 w 199"/>
                <a:gd name="T27" fmla="*/ 264 h 266"/>
                <a:gd name="T28" fmla="*/ 0 w 199"/>
                <a:gd name="T29" fmla="*/ 251 h 266"/>
                <a:gd name="T30" fmla="*/ 0 w 199"/>
                <a:gd name="T31" fmla="*/ 209 h 266"/>
                <a:gd name="T32" fmla="*/ 53 w 199"/>
                <a:gd name="T33" fmla="*/ 245 h 266"/>
                <a:gd name="T34" fmla="*/ 125 w 199"/>
                <a:gd name="T35" fmla="*/ 240 h 266"/>
                <a:gd name="T36" fmla="*/ 150 w 199"/>
                <a:gd name="T37" fmla="*/ 201 h 266"/>
                <a:gd name="T38" fmla="*/ 131 w 199"/>
                <a:gd name="T39" fmla="*/ 164 h 266"/>
                <a:gd name="T40" fmla="*/ 62 w 199"/>
                <a:gd name="T41" fmla="*/ 129 h 266"/>
                <a:gd name="T42" fmla="*/ 20 w 199"/>
                <a:gd name="T43" fmla="*/ 97 h 266"/>
                <a:gd name="T44" fmla="*/ 27 w 199"/>
                <a:gd name="T45" fmla="*/ 3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 h="266">
                  <a:moveTo>
                    <a:pt x="27" y="31"/>
                  </a:moveTo>
                  <a:cubicBezTo>
                    <a:pt x="42" y="15"/>
                    <a:pt x="65" y="7"/>
                    <a:pt x="86" y="4"/>
                  </a:cubicBezTo>
                  <a:cubicBezTo>
                    <a:pt x="108" y="0"/>
                    <a:pt x="129" y="3"/>
                    <a:pt x="151" y="4"/>
                  </a:cubicBezTo>
                  <a:cubicBezTo>
                    <a:pt x="162" y="4"/>
                    <a:pt x="173" y="4"/>
                    <a:pt x="184" y="5"/>
                  </a:cubicBezTo>
                  <a:cubicBezTo>
                    <a:pt x="184" y="17"/>
                    <a:pt x="184" y="29"/>
                    <a:pt x="184" y="41"/>
                  </a:cubicBezTo>
                  <a:cubicBezTo>
                    <a:pt x="173" y="32"/>
                    <a:pt x="161" y="24"/>
                    <a:pt x="147" y="21"/>
                  </a:cubicBezTo>
                  <a:cubicBezTo>
                    <a:pt x="127" y="17"/>
                    <a:pt x="106" y="16"/>
                    <a:pt x="86" y="23"/>
                  </a:cubicBezTo>
                  <a:cubicBezTo>
                    <a:pt x="73" y="27"/>
                    <a:pt x="62" y="37"/>
                    <a:pt x="59" y="51"/>
                  </a:cubicBezTo>
                  <a:cubicBezTo>
                    <a:pt x="56" y="64"/>
                    <a:pt x="59" y="78"/>
                    <a:pt x="69" y="87"/>
                  </a:cubicBezTo>
                  <a:cubicBezTo>
                    <a:pt x="84" y="102"/>
                    <a:pt x="104" y="109"/>
                    <a:pt x="122" y="117"/>
                  </a:cubicBezTo>
                  <a:cubicBezTo>
                    <a:pt x="144" y="127"/>
                    <a:pt x="167" y="136"/>
                    <a:pt x="183" y="154"/>
                  </a:cubicBezTo>
                  <a:cubicBezTo>
                    <a:pt x="194" y="166"/>
                    <a:pt x="199" y="185"/>
                    <a:pt x="195" y="201"/>
                  </a:cubicBezTo>
                  <a:cubicBezTo>
                    <a:pt x="190" y="220"/>
                    <a:pt x="176" y="235"/>
                    <a:pt x="160" y="245"/>
                  </a:cubicBezTo>
                  <a:cubicBezTo>
                    <a:pt x="135" y="260"/>
                    <a:pt x="104" y="266"/>
                    <a:pt x="75" y="264"/>
                  </a:cubicBezTo>
                  <a:cubicBezTo>
                    <a:pt x="50" y="263"/>
                    <a:pt x="24" y="258"/>
                    <a:pt x="0" y="251"/>
                  </a:cubicBezTo>
                  <a:cubicBezTo>
                    <a:pt x="0" y="237"/>
                    <a:pt x="0" y="223"/>
                    <a:pt x="0" y="209"/>
                  </a:cubicBezTo>
                  <a:cubicBezTo>
                    <a:pt x="14" y="226"/>
                    <a:pt x="32" y="239"/>
                    <a:pt x="53" y="245"/>
                  </a:cubicBezTo>
                  <a:cubicBezTo>
                    <a:pt x="76" y="250"/>
                    <a:pt x="103" y="251"/>
                    <a:pt x="125" y="240"/>
                  </a:cubicBezTo>
                  <a:cubicBezTo>
                    <a:pt x="140" y="233"/>
                    <a:pt x="150" y="218"/>
                    <a:pt x="150" y="201"/>
                  </a:cubicBezTo>
                  <a:cubicBezTo>
                    <a:pt x="151" y="186"/>
                    <a:pt x="143" y="172"/>
                    <a:pt x="131" y="164"/>
                  </a:cubicBezTo>
                  <a:cubicBezTo>
                    <a:pt x="110" y="148"/>
                    <a:pt x="85" y="140"/>
                    <a:pt x="62" y="129"/>
                  </a:cubicBezTo>
                  <a:cubicBezTo>
                    <a:pt x="46" y="121"/>
                    <a:pt x="30" y="112"/>
                    <a:pt x="20" y="97"/>
                  </a:cubicBezTo>
                  <a:cubicBezTo>
                    <a:pt x="7" y="77"/>
                    <a:pt x="11" y="48"/>
                    <a:pt x="27"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BB75F998-3FFF-4225-9F49-C7F9C0EA40AB}"/>
                </a:ext>
              </a:extLst>
            </p:cNvPr>
            <p:cNvSpPr>
              <a:spLocks/>
            </p:cNvSpPr>
            <p:nvPr userDrawn="1"/>
          </p:nvSpPr>
          <p:spPr bwMode="auto">
            <a:xfrm>
              <a:off x="7248" y="152"/>
              <a:ext cx="117" cy="59"/>
            </a:xfrm>
            <a:custGeom>
              <a:avLst/>
              <a:gdLst>
                <a:gd name="T0" fmla="*/ 294 w 496"/>
                <a:gd name="T1" fmla="*/ 1 h 250"/>
                <a:gd name="T2" fmla="*/ 317 w 496"/>
                <a:gd name="T3" fmla="*/ 13 h 250"/>
                <a:gd name="T4" fmla="*/ 372 w 496"/>
                <a:gd name="T5" fmla="*/ 118 h 250"/>
                <a:gd name="T6" fmla="*/ 380 w 496"/>
                <a:gd name="T7" fmla="*/ 122 h 250"/>
                <a:gd name="T8" fmla="*/ 410 w 496"/>
                <a:gd name="T9" fmla="*/ 78 h 250"/>
                <a:gd name="T10" fmla="*/ 442 w 496"/>
                <a:gd name="T11" fmla="*/ 23 h 250"/>
                <a:gd name="T12" fmla="*/ 436 w 496"/>
                <a:gd name="T13" fmla="*/ 0 h 250"/>
                <a:gd name="T14" fmla="*/ 496 w 496"/>
                <a:gd name="T15" fmla="*/ 1 h 250"/>
                <a:gd name="T16" fmla="*/ 421 w 496"/>
                <a:gd name="T17" fmla="*/ 95 h 250"/>
                <a:gd name="T18" fmla="*/ 391 w 496"/>
                <a:gd name="T19" fmla="*/ 155 h 250"/>
                <a:gd name="T20" fmla="*/ 390 w 496"/>
                <a:gd name="T21" fmla="*/ 221 h 250"/>
                <a:gd name="T22" fmla="*/ 399 w 496"/>
                <a:gd name="T23" fmla="*/ 250 h 250"/>
                <a:gd name="T24" fmla="*/ 335 w 496"/>
                <a:gd name="T25" fmla="*/ 250 h 250"/>
                <a:gd name="T26" fmla="*/ 346 w 496"/>
                <a:gd name="T27" fmla="*/ 172 h 250"/>
                <a:gd name="T28" fmla="*/ 325 w 496"/>
                <a:gd name="T29" fmla="*/ 100 h 250"/>
                <a:gd name="T30" fmla="*/ 252 w 496"/>
                <a:gd name="T31" fmla="*/ 4 h 250"/>
                <a:gd name="T32" fmla="*/ 202 w 496"/>
                <a:gd name="T33" fmla="*/ 20 h 250"/>
                <a:gd name="T34" fmla="*/ 142 w 496"/>
                <a:gd name="T35" fmla="*/ 20 h 250"/>
                <a:gd name="T36" fmla="*/ 142 w 496"/>
                <a:gd name="T37" fmla="*/ 212 h 250"/>
                <a:gd name="T38" fmla="*/ 152 w 496"/>
                <a:gd name="T39" fmla="*/ 250 h 250"/>
                <a:gd name="T40" fmla="*/ 88 w 496"/>
                <a:gd name="T41" fmla="*/ 250 h 250"/>
                <a:gd name="T42" fmla="*/ 99 w 496"/>
                <a:gd name="T43" fmla="*/ 195 h 250"/>
                <a:gd name="T44" fmla="*/ 99 w 496"/>
                <a:gd name="T45" fmla="*/ 20 h 250"/>
                <a:gd name="T46" fmla="*/ 29 w 496"/>
                <a:gd name="T47" fmla="*/ 21 h 250"/>
                <a:gd name="T48" fmla="*/ 0 w 496"/>
                <a:gd name="T49" fmla="*/ 29 h 250"/>
                <a:gd name="T50" fmla="*/ 10 w 496"/>
                <a:gd name="T51" fmla="*/ 1 h 250"/>
                <a:gd name="T52" fmla="*/ 294 w 496"/>
                <a:gd name="T53"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6" h="250">
                  <a:moveTo>
                    <a:pt x="294" y="1"/>
                  </a:moveTo>
                  <a:cubicBezTo>
                    <a:pt x="304" y="0"/>
                    <a:pt x="312" y="5"/>
                    <a:pt x="317" y="13"/>
                  </a:cubicBezTo>
                  <a:cubicBezTo>
                    <a:pt x="341" y="45"/>
                    <a:pt x="359" y="81"/>
                    <a:pt x="372" y="118"/>
                  </a:cubicBezTo>
                  <a:cubicBezTo>
                    <a:pt x="372" y="122"/>
                    <a:pt x="377" y="126"/>
                    <a:pt x="380" y="122"/>
                  </a:cubicBezTo>
                  <a:cubicBezTo>
                    <a:pt x="390" y="107"/>
                    <a:pt x="400" y="92"/>
                    <a:pt x="410" y="78"/>
                  </a:cubicBezTo>
                  <a:cubicBezTo>
                    <a:pt x="422" y="60"/>
                    <a:pt x="436" y="43"/>
                    <a:pt x="442" y="23"/>
                  </a:cubicBezTo>
                  <a:cubicBezTo>
                    <a:pt x="444" y="15"/>
                    <a:pt x="441" y="7"/>
                    <a:pt x="436" y="0"/>
                  </a:cubicBezTo>
                  <a:cubicBezTo>
                    <a:pt x="456" y="1"/>
                    <a:pt x="476" y="0"/>
                    <a:pt x="496" y="1"/>
                  </a:cubicBezTo>
                  <a:cubicBezTo>
                    <a:pt x="471" y="32"/>
                    <a:pt x="446" y="64"/>
                    <a:pt x="421" y="95"/>
                  </a:cubicBezTo>
                  <a:cubicBezTo>
                    <a:pt x="407" y="113"/>
                    <a:pt x="395" y="133"/>
                    <a:pt x="391" y="155"/>
                  </a:cubicBezTo>
                  <a:cubicBezTo>
                    <a:pt x="388" y="177"/>
                    <a:pt x="388" y="199"/>
                    <a:pt x="390" y="221"/>
                  </a:cubicBezTo>
                  <a:cubicBezTo>
                    <a:pt x="390" y="231"/>
                    <a:pt x="394" y="241"/>
                    <a:pt x="399" y="250"/>
                  </a:cubicBezTo>
                  <a:cubicBezTo>
                    <a:pt x="378" y="250"/>
                    <a:pt x="357" y="250"/>
                    <a:pt x="335" y="250"/>
                  </a:cubicBezTo>
                  <a:cubicBezTo>
                    <a:pt x="350" y="227"/>
                    <a:pt x="345" y="198"/>
                    <a:pt x="346" y="172"/>
                  </a:cubicBezTo>
                  <a:cubicBezTo>
                    <a:pt x="347" y="147"/>
                    <a:pt x="337" y="122"/>
                    <a:pt x="325" y="100"/>
                  </a:cubicBezTo>
                  <a:cubicBezTo>
                    <a:pt x="305" y="65"/>
                    <a:pt x="283" y="30"/>
                    <a:pt x="252" y="4"/>
                  </a:cubicBezTo>
                  <a:cubicBezTo>
                    <a:pt x="239" y="17"/>
                    <a:pt x="219" y="19"/>
                    <a:pt x="202" y="20"/>
                  </a:cubicBezTo>
                  <a:cubicBezTo>
                    <a:pt x="182" y="20"/>
                    <a:pt x="162" y="20"/>
                    <a:pt x="142" y="20"/>
                  </a:cubicBezTo>
                  <a:cubicBezTo>
                    <a:pt x="142" y="84"/>
                    <a:pt x="142" y="148"/>
                    <a:pt x="142" y="212"/>
                  </a:cubicBezTo>
                  <a:cubicBezTo>
                    <a:pt x="142" y="225"/>
                    <a:pt x="145" y="239"/>
                    <a:pt x="152" y="250"/>
                  </a:cubicBezTo>
                  <a:cubicBezTo>
                    <a:pt x="131" y="250"/>
                    <a:pt x="110" y="250"/>
                    <a:pt x="88" y="250"/>
                  </a:cubicBezTo>
                  <a:cubicBezTo>
                    <a:pt x="99" y="234"/>
                    <a:pt x="99" y="214"/>
                    <a:pt x="99" y="195"/>
                  </a:cubicBezTo>
                  <a:cubicBezTo>
                    <a:pt x="99" y="20"/>
                    <a:pt x="99" y="20"/>
                    <a:pt x="99" y="20"/>
                  </a:cubicBezTo>
                  <a:cubicBezTo>
                    <a:pt x="75" y="20"/>
                    <a:pt x="52" y="20"/>
                    <a:pt x="29" y="21"/>
                  </a:cubicBezTo>
                  <a:cubicBezTo>
                    <a:pt x="19" y="21"/>
                    <a:pt x="9" y="24"/>
                    <a:pt x="0" y="29"/>
                  </a:cubicBezTo>
                  <a:cubicBezTo>
                    <a:pt x="3" y="19"/>
                    <a:pt x="6" y="10"/>
                    <a:pt x="10" y="1"/>
                  </a:cubicBezTo>
                  <a:cubicBezTo>
                    <a:pt x="104" y="1"/>
                    <a:pt x="199" y="0"/>
                    <a:pt x="294"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7">
              <a:extLst>
                <a:ext uri="{FF2B5EF4-FFF2-40B4-BE49-F238E27FC236}">
                  <a16:creationId xmlns:a16="http://schemas.microsoft.com/office/drawing/2014/main" id="{8A97CDD8-0B77-4E6E-98BC-93ECA585876E}"/>
                </a:ext>
              </a:extLst>
            </p:cNvPr>
            <p:cNvSpPr>
              <a:spLocks/>
            </p:cNvSpPr>
            <p:nvPr userDrawn="1"/>
          </p:nvSpPr>
          <p:spPr bwMode="auto">
            <a:xfrm>
              <a:off x="6826" y="152"/>
              <a:ext cx="62" cy="61"/>
            </a:xfrm>
            <a:custGeom>
              <a:avLst/>
              <a:gdLst>
                <a:gd name="T0" fmla="*/ 0 w 262"/>
                <a:gd name="T1" fmla="*/ 0 h 261"/>
                <a:gd name="T2" fmla="*/ 64 w 262"/>
                <a:gd name="T3" fmla="*/ 0 h 261"/>
                <a:gd name="T4" fmla="*/ 54 w 262"/>
                <a:gd name="T5" fmla="*/ 38 h 261"/>
                <a:gd name="T6" fmla="*/ 54 w 262"/>
                <a:gd name="T7" fmla="*/ 152 h 261"/>
                <a:gd name="T8" fmla="*/ 67 w 262"/>
                <a:gd name="T9" fmla="*/ 210 h 261"/>
                <a:gd name="T10" fmla="*/ 128 w 262"/>
                <a:gd name="T11" fmla="*/ 234 h 261"/>
                <a:gd name="T12" fmla="*/ 189 w 262"/>
                <a:gd name="T13" fmla="*/ 213 h 261"/>
                <a:gd name="T14" fmla="*/ 206 w 262"/>
                <a:gd name="T15" fmla="*/ 152 h 261"/>
                <a:gd name="T16" fmla="*/ 208 w 262"/>
                <a:gd name="T17" fmla="*/ 48 h 261"/>
                <a:gd name="T18" fmla="*/ 198 w 262"/>
                <a:gd name="T19" fmla="*/ 1 h 261"/>
                <a:gd name="T20" fmla="*/ 262 w 262"/>
                <a:gd name="T21" fmla="*/ 1 h 261"/>
                <a:gd name="T22" fmla="*/ 251 w 262"/>
                <a:gd name="T23" fmla="*/ 45 h 261"/>
                <a:gd name="T24" fmla="*/ 251 w 262"/>
                <a:gd name="T25" fmla="*/ 205 h 261"/>
                <a:gd name="T26" fmla="*/ 262 w 262"/>
                <a:gd name="T27" fmla="*/ 250 h 261"/>
                <a:gd name="T28" fmla="*/ 205 w 262"/>
                <a:gd name="T29" fmla="*/ 252 h 261"/>
                <a:gd name="T30" fmla="*/ 206 w 262"/>
                <a:gd name="T31" fmla="*/ 224 h 261"/>
                <a:gd name="T32" fmla="*/ 77 w 262"/>
                <a:gd name="T33" fmla="*/ 255 h 261"/>
                <a:gd name="T34" fmla="*/ 20 w 262"/>
                <a:gd name="T35" fmla="*/ 225 h 261"/>
                <a:gd name="T36" fmla="*/ 10 w 262"/>
                <a:gd name="T37" fmla="*/ 177 h 261"/>
                <a:gd name="T38" fmla="*/ 10 w 262"/>
                <a:gd name="T39" fmla="*/ 45 h 261"/>
                <a:gd name="T40" fmla="*/ 0 w 262"/>
                <a:gd name="T4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261">
                  <a:moveTo>
                    <a:pt x="0" y="0"/>
                  </a:moveTo>
                  <a:cubicBezTo>
                    <a:pt x="22" y="1"/>
                    <a:pt x="43" y="1"/>
                    <a:pt x="64" y="0"/>
                  </a:cubicBezTo>
                  <a:cubicBezTo>
                    <a:pt x="57" y="12"/>
                    <a:pt x="54" y="25"/>
                    <a:pt x="54" y="38"/>
                  </a:cubicBezTo>
                  <a:cubicBezTo>
                    <a:pt x="54" y="76"/>
                    <a:pt x="54" y="114"/>
                    <a:pt x="54" y="152"/>
                  </a:cubicBezTo>
                  <a:cubicBezTo>
                    <a:pt x="54" y="172"/>
                    <a:pt x="54" y="193"/>
                    <a:pt x="67" y="210"/>
                  </a:cubicBezTo>
                  <a:cubicBezTo>
                    <a:pt x="81" y="228"/>
                    <a:pt x="106" y="233"/>
                    <a:pt x="128" y="234"/>
                  </a:cubicBezTo>
                  <a:cubicBezTo>
                    <a:pt x="150" y="234"/>
                    <a:pt x="174" y="230"/>
                    <a:pt x="189" y="213"/>
                  </a:cubicBezTo>
                  <a:cubicBezTo>
                    <a:pt x="204" y="196"/>
                    <a:pt x="206" y="173"/>
                    <a:pt x="206" y="152"/>
                  </a:cubicBezTo>
                  <a:cubicBezTo>
                    <a:pt x="209" y="117"/>
                    <a:pt x="207" y="82"/>
                    <a:pt x="208" y="48"/>
                  </a:cubicBezTo>
                  <a:cubicBezTo>
                    <a:pt x="208" y="31"/>
                    <a:pt x="206" y="15"/>
                    <a:pt x="198" y="1"/>
                  </a:cubicBezTo>
                  <a:cubicBezTo>
                    <a:pt x="219" y="1"/>
                    <a:pt x="240" y="1"/>
                    <a:pt x="262" y="1"/>
                  </a:cubicBezTo>
                  <a:cubicBezTo>
                    <a:pt x="253" y="14"/>
                    <a:pt x="251" y="30"/>
                    <a:pt x="251" y="45"/>
                  </a:cubicBezTo>
                  <a:cubicBezTo>
                    <a:pt x="251" y="98"/>
                    <a:pt x="251" y="152"/>
                    <a:pt x="251" y="205"/>
                  </a:cubicBezTo>
                  <a:cubicBezTo>
                    <a:pt x="251" y="221"/>
                    <a:pt x="253" y="237"/>
                    <a:pt x="262" y="250"/>
                  </a:cubicBezTo>
                  <a:cubicBezTo>
                    <a:pt x="243" y="251"/>
                    <a:pt x="224" y="252"/>
                    <a:pt x="205" y="252"/>
                  </a:cubicBezTo>
                  <a:cubicBezTo>
                    <a:pt x="205" y="243"/>
                    <a:pt x="206" y="234"/>
                    <a:pt x="206" y="224"/>
                  </a:cubicBezTo>
                  <a:cubicBezTo>
                    <a:pt x="170" y="252"/>
                    <a:pt x="121" y="261"/>
                    <a:pt x="77" y="255"/>
                  </a:cubicBezTo>
                  <a:cubicBezTo>
                    <a:pt x="55" y="252"/>
                    <a:pt x="32" y="244"/>
                    <a:pt x="20" y="225"/>
                  </a:cubicBezTo>
                  <a:cubicBezTo>
                    <a:pt x="11" y="211"/>
                    <a:pt x="10" y="193"/>
                    <a:pt x="10" y="177"/>
                  </a:cubicBezTo>
                  <a:cubicBezTo>
                    <a:pt x="10" y="133"/>
                    <a:pt x="10" y="89"/>
                    <a:pt x="10" y="45"/>
                  </a:cubicBezTo>
                  <a:cubicBezTo>
                    <a:pt x="10" y="30"/>
                    <a:pt x="9" y="1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8">
              <a:extLst>
                <a:ext uri="{FF2B5EF4-FFF2-40B4-BE49-F238E27FC236}">
                  <a16:creationId xmlns:a16="http://schemas.microsoft.com/office/drawing/2014/main" id="{4E14386A-1EC4-44AD-9B06-222441600FBE}"/>
                </a:ext>
              </a:extLst>
            </p:cNvPr>
            <p:cNvSpPr>
              <a:spLocks/>
            </p:cNvSpPr>
            <p:nvPr userDrawn="1"/>
          </p:nvSpPr>
          <p:spPr bwMode="auto">
            <a:xfrm>
              <a:off x="6899" y="152"/>
              <a:ext cx="64" cy="59"/>
            </a:xfrm>
            <a:custGeom>
              <a:avLst/>
              <a:gdLst>
                <a:gd name="T0" fmla="*/ 2 w 273"/>
                <a:gd name="T1" fmla="*/ 1 h 252"/>
                <a:gd name="T2" fmla="*/ 57 w 273"/>
                <a:gd name="T3" fmla="*/ 1 h 252"/>
                <a:gd name="T4" fmla="*/ 74 w 273"/>
                <a:gd name="T5" fmla="*/ 12 h 252"/>
                <a:gd name="T6" fmla="*/ 123 w 273"/>
                <a:gd name="T7" fmla="*/ 74 h 252"/>
                <a:gd name="T8" fmla="*/ 218 w 273"/>
                <a:gd name="T9" fmla="*/ 183 h 252"/>
                <a:gd name="T10" fmla="*/ 234 w 273"/>
                <a:gd name="T11" fmla="*/ 196 h 252"/>
                <a:gd name="T12" fmla="*/ 235 w 273"/>
                <a:gd name="T13" fmla="*/ 48 h 252"/>
                <a:gd name="T14" fmla="*/ 224 w 273"/>
                <a:gd name="T15" fmla="*/ 1 h 252"/>
                <a:gd name="T16" fmla="*/ 273 w 273"/>
                <a:gd name="T17" fmla="*/ 1 h 252"/>
                <a:gd name="T18" fmla="*/ 259 w 273"/>
                <a:gd name="T19" fmla="*/ 61 h 252"/>
                <a:gd name="T20" fmla="*/ 260 w 273"/>
                <a:gd name="T21" fmla="*/ 252 h 252"/>
                <a:gd name="T22" fmla="*/ 226 w 273"/>
                <a:gd name="T23" fmla="*/ 252 h 252"/>
                <a:gd name="T24" fmla="*/ 62 w 273"/>
                <a:gd name="T25" fmla="*/ 63 h 252"/>
                <a:gd name="T26" fmla="*/ 42 w 273"/>
                <a:gd name="T27" fmla="*/ 42 h 252"/>
                <a:gd name="T28" fmla="*/ 41 w 273"/>
                <a:gd name="T29" fmla="*/ 71 h 252"/>
                <a:gd name="T30" fmla="*/ 41 w 273"/>
                <a:gd name="T31" fmla="*/ 173 h 252"/>
                <a:gd name="T32" fmla="*/ 55 w 273"/>
                <a:gd name="T33" fmla="*/ 250 h 252"/>
                <a:gd name="T34" fmla="*/ 0 w 273"/>
                <a:gd name="T35" fmla="*/ 250 h 252"/>
                <a:gd name="T36" fmla="*/ 16 w 273"/>
                <a:gd name="T37" fmla="*/ 172 h 252"/>
                <a:gd name="T38" fmla="*/ 17 w 273"/>
                <a:gd name="T39" fmla="*/ 50 h 252"/>
                <a:gd name="T40" fmla="*/ 2 w 273"/>
                <a:gd name="T4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3" h="252">
                  <a:moveTo>
                    <a:pt x="2" y="1"/>
                  </a:moveTo>
                  <a:cubicBezTo>
                    <a:pt x="20" y="1"/>
                    <a:pt x="39" y="0"/>
                    <a:pt x="57" y="1"/>
                  </a:cubicBezTo>
                  <a:cubicBezTo>
                    <a:pt x="64" y="1"/>
                    <a:pt x="69" y="7"/>
                    <a:pt x="74" y="12"/>
                  </a:cubicBezTo>
                  <a:cubicBezTo>
                    <a:pt x="91" y="32"/>
                    <a:pt x="106" y="54"/>
                    <a:pt x="123" y="74"/>
                  </a:cubicBezTo>
                  <a:cubicBezTo>
                    <a:pt x="155" y="110"/>
                    <a:pt x="186" y="146"/>
                    <a:pt x="218" y="183"/>
                  </a:cubicBezTo>
                  <a:cubicBezTo>
                    <a:pt x="223" y="188"/>
                    <a:pt x="227" y="195"/>
                    <a:pt x="234" y="196"/>
                  </a:cubicBezTo>
                  <a:cubicBezTo>
                    <a:pt x="235" y="147"/>
                    <a:pt x="234" y="97"/>
                    <a:pt x="235" y="48"/>
                  </a:cubicBezTo>
                  <a:cubicBezTo>
                    <a:pt x="235" y="31"/>
                    <a:pt x="232" y="15"/>
                    <a:pt x="224" y="1"/>
                  </a:cubicBezTo>
                  <a:cubicBezTo>
                    <a:pt x="240" y="0"/>
                    <a:pt x="257" y="0"/>
                    <a:pt x="273" y="1"/>
                  </a:cubicBezTo>
                  <a:cubicBezTo>
                    <a:pt x="262" y="19"/>
                    <a:pt x="259" y="40"/>
                    <a:pt x="259" y="61"/>
                  </a:cubicBezTo>
                  <a:cubicBezTo>
                    <a:pt x="260" y="125"/>
                    <a:pt x="258" y="188"/>
                    <a:pt x="260" y="252"/>
                  </a:cubicBezTo>
                  <a:cubicBezTo>
                    <a:pt x="249" y="252"/>
                    <a:pt x="237" y="252"/>
                    <a:pt x="226" y="252"/>
                  </a:cubicBezTo>
                  <a:cubicBezTo>
                    <a:pt x="171" y="189"/>
                    <a:pt x="117" y="126"/>
                    <a:pt x="62" y="63"/>
                  </a:cubicBezTo>
                  <a:cubicBezTo>
                    <a:pt x="56" y="56"/>
                    <a:pt x="50" y="48"/>
                    <a:pt x="42" y="42"/>
                  </a:cubicBezTo>
                  <a:cubicBezTo>
                    <a:pt x="41" y="52"/>
                    <a:pt x="41" y="61"/>
                    <a:pt x="41" y="71"/>
                  </a:cubicBezTo>
                  <a:cubicBezTo>
                    <a:pt x="41" y="105"/>
                    <a:pt x="41" y="139"/>
                    <a:pt x="41" y="173"/>
                  </a:cubicBezTo>
                  <a:cubicBezTo>
                    <a:pt x="41" y="199"/>
                    <a:pt x="44" y="226"/>
                    <a:pt x="55" y="250"/>
                  </a:cubicBezTo>
                  <a:cubicBezTo>
                    <a:pt x="37" y="250"/>
                    <a:pt x="18" y="250"/>
                    <a:pt x="0" y="250"/>
                  </a:cubicBezTo>
                  <a:cubicBezTo>
                    <a:pt x="12" y="226"/>
                    <a:pt x="15" y="199"/>
                    <a:pt x="16" y="172"/>
                  </a:cubicBezTo>
                  <a:cubicBezTo>
                    <a:pt x="17" y="132"/>
                    <a:pt x="16" y="91"/>
                    <a:pt x="17" y="50"/>
                  </a:cubicBezTo>
                  <a:cubicBezTo>
                    <a:pt x="17" y="32"/>
                    <a:pt x="15" y="13"/>
                    <a:pt x="2"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9">
              <a:extLst>
                <a:ext uri="{FF2B5EF4-FFF2-40B4-BE49-F238E27FC236}">
                  <a16:creationId xmlns:a16="http://schemas.microsoft.com/office/drawing/2014/main" id="{ACC7A2AC-96F3-471F-ACBC-02E3F05D4D43}"/>
                </a:ext>
              </a:extLst>
            </p:cNvPr>
            <p:cNvSpPr>
              <a:spLocks/>
            </p:cNvSpPr>
            <p:nvPr userDrawn="1"/>
          </p:nvSpPr>
          <p:spPr bwMode="auto">
            <a:xfrm>
              <a:off x="6973" y="152"/>
              <a:ext cx="15" cy="59"/>
            </a:xfrm>
            <a:custGeom>
              <a:avLst/>
              <a:gdLst>
                <a:gd name="T0" fmla="*/ 0 w 64"/>
                <a:gd name="T1" fmla="*/ 0 h 250"/>
                <a:gd name="T2" fmla="*/ 64 w 64"/>
                <a:gd name="T3" fmla="*/ 0 h 250"/>
                <a:gd name="T4" fmla="*/ 54 w 64"/>
                <a:gd name="T5" fmla="*/ 43 h 250"/>
                <a:gd name="T6" fmla="*/ 54 w 64"/>
                <a:gd name="T7" fmla="*/ 207 h 250"/>
                <a:gd name="T8" fmla="*/ 64 w 64"/>
                <a:gd name="T9" fmla="*/ 250 h 250"/>
                <a:gd name="T10" fmla="*/ 0 w 64"/>
                <a:gd name="T11" fmla="*/ 250 h 250"/>
                <a:gd name="T12" fmla="*/ 10 w 64"/>
                <a:gd name="T13" fmla="*/ 209 h 250"/>
                <a:gd name="T14" fmla="*/ 10 w 64"/>
                <a:gd name="T15" fmla="*/ 43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1" y="0"/>
                    <a:pt x="43" y="1"/>
                    <a:pt x="64" y="0"/>
                  </a:cubicBezTo>
                  <a:cubicBezTo>
                    <a:pt x="56" y="13"/>
                    <a:pt x="54" y="28"/>
                    <a:pt x="54" y="43"/>
                  </a:cubicBezTo>
                  <a:cubicBezTo>
                    <a:pt x="54" y="98"/>
                    <a:pt x="54" y="152"/>
                    <a:pt x="54" y="207"/>
                  </a:cubicBezTo>
                  <a:cubicBezTo>
                    <a:pt x="54" y="222"/>
                    <a:pt x="56" y="237"/>
                    <a:pt x="64" y="250"/>
                  </a:cubicBezTo>
                  <a:cubicBezTo>
                    <a:pt x="43" y="250"/>
                    <a:pt x="21" y="250"/>
                    <a:pt x="0" y="250"/>
                  </a:cubicBezTo>
                  <a:cubicBezTo>
                    <a:pt x="8" y="238"/>
                    <a:pt x="10" y="223"/>
                    <a:pt x="10" y="209"/>
                  </a:cubicBezTo>
                  <a:cubicBezTo>
                    <a:pt x="10" y="154"/>
                    <a:pt x="10" y="98"/>
                    <a:pt x="10" y="43"/>
                  </a:cubicBezTo>
                  <a:cubicBezTo>
                    <a:pt x="10" y="28"/>
                    <a:pt x="8" y="1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0">
              <a:extLst>
                <a:ext uri="{FF2B5EF4-FFF2-40B4-BE49-F238E27FC236}">
                  <a16:creationId xmlns:a16="http://schemas.microsoft.com/office/drawing/2014/main" id="{1EFFCD58-DD2A-40E1-B4A2-299051850FA5}"/>
                </a:ext>
              </a:extLst>
            </p:cNvPr>
            <p:cNvSpPr>
              <a:spLocks/>
            </p:cNvSpPr>
            <p:nvPr userDrawn="1"/>
          </p:nvSpPr>
          <p:spPr bwMode="auto">
            <a:xfrm>
              <a:off x="6991" y="152"/>
              <a:ext cx="66" cy="59"/>
            </a:xfrm>
            <a:custGeom>
              <a:avLst/>
              <a:gdLst>
                <a:gd name="T0" fmla="*/ 0 w 277"/>
                <a:gd name="T1" fmla="*/ 1 h 252"/>
                <a:gd name="T2" fmla="*/ 44 w 277"/>
                <a:gd name="T3" fmla="*/ 1 h 252"/>
                <a:gd name="T4" fmla="*/ 56 w 277"/>
                <a:gd name="T5" fmla="*/ 12 h 252"/>
                <a:gd name="T6" fmla="*/ 130 w 277"/>
                <a:gd name="T7" fmla="*/ 196 h 252"/>
                <a:gd name="T8" fmla="*/ 137 w 277"/>
                <a:gd name="T9" fmla="*/ 210 h 252"/>
                <a:gd name="T10" fmla="*/ 150 w 277"/>
                <a:gd name="T11" fmla="*/ 190 h 252"/>
                <a:gd name="T12" fmla="*/ 210 w 277"/>
                <a:gd name="T13" fmla="*/ 54 h 252"/>
                <a:gd name="T14" fmla="*/ 218 w 277"/>
                <a:gd name="T15" fmla="*/ 1 h 252"/>
                <a:gd name="T16" fmla="*/ 277 w 277"/>
                <a:gd name="T17" fmla="*/ 1 h 252"/>
                <a:gd name="T18" fmla="*/ 143 w 277"/>
                <a:gd name="T19" fmla="*/ 252 h 252"/>
                <a:gd name="T20" fmla="*/ 106 w 277"/>
                <a:gd name="T21" fmla="*/ 252 h 252"/>
                <a:gd name="T22" fmla="*/ 0 w 277"/>
                <a:gd name="T23"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52">
                  <a:moveTo>
                    <a:pt x="0" y="1"/>
                  </a:moveTo>
                  <a:cubicBezTo>
                    <a:pt x="15" y="1"/>
                    <a:pt x="30" y="0"/>
                    <a:pt x="44" y="1"/>
                  </a:cubicBezTo>
                  <a:cubicBezTo>
                    <a:pt x="51" y="1"/>
                    <a:pt x="54" y="7"/>
                    <a:pt x="56" y="12"/>
                  </a:cubicBezTo>
                  <a:cubicBezTo>
                    <a:pt x="81" y="73"/>
                    <a:pt x="109" y="133"/>
                    <a:pt x="130" y="196"/>
                  </a:cubicBezTo>
                  <a:cubicBezTo>
                    <a:pt x="132" y="201"/>
                    <a:pt x="134" y="206"/>
                    <a:pt x="137" y="210"/>
                  </a:cubicBezTo>
                  <a:cubicBezTo>
                    <a:pt x="145" y="206"/>
                    <a:pt x="146" y="197"/>
                    <a:pt x="150" y="190"/>
                  </a:cubicBezTo>
                  <a:cubicBezTo>
                    <a:pt x="170" y="145"/>
                    <a:pt x="193" y="100"/>
                    <a:pt x="210" y="54"/>
                  </a:cubicBezTo>
                  <a:cubicBezTo>
                    <a:pt x="216" y="37"/>
                    <a:pt x="223" y="19"/>
                    <a:pt x="218" y="1"/>
                  </a:cubicBezTo>
                  <a:cubicBezTo>
                    <a:pt x="237" y="1"/>
                    <a:pt x="257" y="0"/>
                    <a:pt x="277" y="1"/>
                  </a:cubicBezTo>
                  <a:cubicBezTo>
                    <a:pt x="222" y="78"/>
                    <a:pt x="182" y="166"/>
                    <a:pt x="143" y="252"/>
                  </a:cubicBezTo>
                  <a:cubicBezTo>
                    <a:pt x="130" y="252"/>
                    <a:pt x="118" y="252"/>
                    <a:pt x="106" y="252"/>
                  </a:cubicBezTo>
                  <a:cubicBezTo>
                    <a:pt x="74" y="167"/>
                    <a:pt x="46" y="79"/>
                    <a:pt x="0"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1">
              <a:extLst>
                <a:ext uri="{FF2B5EF4-FFF2-40B4-BE49-F238E27FC236}">
                  <a16:creationId xmlns:a16="http://schemas.microsoft.com/office/drawing/2014/main" id="{8AC0AF28-48D4-4C4A-B1F6-7EE418BC8164}"/>
                </a:ext>
              </a:extLst>
            </p:cNvPr>
            <p:cNvSpPr>
              <a:spLocks/>
            </p:cNvSpPr>
            <p:nvPr userDrawn="1"/>
          </p:nvSpPr>
          <p:spPr bwMode="auto">
            <a:xfrm>
              <a:off x="7061" y="152"/>
              <a:ext cx="45" cy="59"/>
            </a:xfrm>
            <a:custGeom>
              <a:avLst/>
              <a:gdLst>
                <a:gd name="T0" fmla="*/ 1 w 194"/>
                <a:gd name="T1" fmla="*/ 1 h 251"/>
                <a:gd name="T2" fmla="*/ 169 w 194"/>
                <a:gd name="T3" fmla="*/ 1 h 251"/>
                <a:gd name="T4" fmla="*/ 171 w 194"/>
                <a:gd name="T5" fmla="*/ 31 h 251"/>
                <a:gd name="T6" fmla="*/ 109 w 194"/>
                <a:gd name="T7" fmla="*/ 16 h 251"/>
                <a:gd name="T8" fmla="*/ 55 w 194"/>
                <a:gd name="T9" fmla="*/ 16 h 251"/>
                <a:gd name="T10" fmla="*/ 55 w 194"/>
                <a:gd name="T11" fmla="*/ 109 h 251"/>
                <a:gd name="T12" fmla="*/ 169 w 194"/>
                <a:gd name="T13" fmla="*/ 107 h 251"/>
                <a:gd name="T14" fmla="*/ 138 w 194"/>
                <a:gd name="T15" fmla="*/ 124 h 251"/>
                <a:gd name="T16" fmla="*/ 55 w 194"/>
                <a:gd name="T17" fmla="*/ 129 h 251"/>
                <a:gd name="T18" fmla="*/ 55 w 194"/>
                <a:gd name="T19" fmla="*/ 234 h 251"/>
                <a:gd name="T20" fmla="*/ 158 w 194"/>
                <a:gd name="T21" fmla="*/ 228 h 251"/>
                <a:gd name="T22" fmla="*/ 194 w 194"/>
                <a:gd name="T23" fmla="*/ 212 h 251"/>
                <a:gd name="T24" fmla="*/ 185 w 194"/>
                <a:gd name="T25" fmla="*/ 248 h 251"/>
                <a:gd name="T26" fmla="*/ 110 w 194"/>
                <a:gd name="T27" fmla="*/ 250 h 251"/>
                <a:gd name="T28" fmla="*/ 0 w 194"/>
                <a:gd name="T29" fmla="*/ 250 h 251"/>
                <a:gd name="T30" fmla="*/ 11 w 194"/>
                <a:gd name="T31" fmla="*/ 196 h 251"/>
                <a:gd name="T32" fmla="*/ 11 w 194"/>
                <a:gd name="T33" fmla="*/ 59 h 251"/>
                <a:gd name="T34" fmla="*/ 1 w 194"/>
                <a:gd name="T35"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251">
                  <a:moveTo>
                    <a:pt x="1" y="1"/>
                  </a:moveTo>
                  <a:cubicBezTo>
                    <a:pt x="57" y="0"/>
                    <a:pt x="113" y="0"/>
                    <a:pt x="169" y="1"/>
                  </a:cubicBezTo>
                  <a:cubicBezTo>
                    <a:pt x="170" y="11"/>
                    <a:pt x="171" y="21"/>
                    <a:pt x="171" y="31"/>
                  </a:cubicBezTo>
                  <a:cubicBezTo>
                    <a:pt x="153" y="19"/>
                    <a:pt x="130" y="17"/>
                    <a:pt x="109" y="16"/>
                  </a:cubicBezTo>
                  <a:cubicBezTo>
                    <a:pt x="91" y="16"/>
                    <a:pt x="73" y="16"/>
                    <a:pt x="55" y="16"/>
                  </a:cubicBezTo>
                  <a:cubicBezTo>
                    <a:pt x="55" y="47"/>
                    <a:pt x="55" y="78"/>
                    <a:pt x="55" y="109"/>
                  </a:cubicBezTo>
                  <a:cubicBezTo>
                    <a:pt x="93" y="110"/>
                    <a:pt x="131" y="110"/>
                    <a:pt x="169" y="107"/>
                  </a:cubicBezTo>
                  <a:cubicBezTo>
                    <a:pt x="161" y="116"/>
                    <a:pt x="149" y="121"/>
                    <a:pt x="138" y="124"/>
                  </a:cubicBezTo>
                  <a:cubicBezTo>
                    <a:pt x="111" y="130"/>
                    <a:pt x="83" y="129"/>
                    <a:pt x="55" y="129"/>
                  </a:cubicBezTo>
                  <a:cubicBezTo>
                    <a:pt x="55" y="164"/>
                    <a:pt x="55" y="199"/>
                    <a:pt x="55" y="234"/>
                  </a:cubicBezTo>
                  <a:cubicBezTo>
                    <a:pt x="89" y="233"/>
                    <a:pt x="125" y="238"/>
                    <a:pt x="158" y="228"/>
                  </a:cubicBezTo>
                  <a:cubicBezTo>
                    <a:pt x="171" y="225"/>
                    <a:pt x="183" y="219"/>
                    <a:pt x="194" y="212"/>
                  </a:cubicBezTo>
                  <a:cubicBezTo>
                    <a:pt x="191" y="224"/>
                    <a:pt x="188" y="236"/>
                    <a:pt x="185" y="248"/>
                  </a:cubicBezTo>
                  <a:cubicBezTo>
                    <a:pt x="160" y="251"/>
                    <a:pt x="135" y="250"/>
                    <a:pt x="110" y="250"/>
                  </a:cubicBezTo>
                  <a:cubicBezTo>
                    <a:pt x="0" y="250"/>
                    <a:pt x="0" y="250"/>
                    <a:pt x="0" y="250"/>
                  </a:cubicBezTo>
                  <a:cubicBezTo>
                    <a:pt x="10" y="234"/>
                    <a:pt x="11" y="214"/>
                    <a:pt x="11" y="196"/>
                  </a:cubicBezTo>
                  <a:cubicBezTo>
                    <a:pt x="11" y="150"/>
                    <a:pt x="11" y="105"/>
                    <a:pt x="11" y="59"/>
                  </a:cubicBezTo>
                  <a:cubicBezTo>
                    <a:pt x="11" y="39"/>
                    <a:pt x="12" y="18"/>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2">
              <a:extLst>
                <a:ext uri="{FF2B5EF4-FFF2-40B4-BE49-F238E27FC236}">
                  <a16:creationId xmlns:a16="http://schemas.microsoft.com/office/drawing/2014/main" id="{7EDFA357-5310-46C9-9831-8482E038EE83}"/>
                </a:ext>
              </a:extLst>
            </p:cNvPr>
            <p:cNvSpPr>
              <a:spLocks/>
            </p:cNvSpPr>
            <p:nvPr userDrawn="1"/>
          </p:nvSpPr>
          <p:spPr bwMode="auto">
            <a:xfrm>
              <a:off x="7227" y="152"/>
              <a:ext cx="15" cy="59"/>
            </a:xfrm>
            <a:custGeom>
              <a:avLst/>
              <a:gdLst>
                <a:gd name="T0" fmla="*/ 0 w 64"/>
                <a:gd name="T1" fmla="*/ 0 h 250"/>
                <a:gd name="T2" fmla="*/ 64 w 64"/>
                <a:gd name="T3" fmla="*/ 1 h 250"/>
                <a:gd name="T4" fmla="*/ 54 w 64"/>
                <a:gd name="T5" fmla="*/ 59 h 250"/>
                <a:gd name="T6" fmla="*/ 54 w 64"/>
                <a:gd name="T7" fmla="*/ 193 h 250"/>
                <a:gd name="T8" fmla="*/ 64 w 64"/>
                <a:gd name="T9" fmla="*/ 250 h 250"/>
                <a:gd name="T10" fmla="*/ 1 w 64"/>
                <a:gd name="T11" fmla="*/ 250 h 250"/>
                <a:gd name="T12" fmla="*/ 10 w 64"/>
                <a:gd name="T13" fmla="*/ 200 h 250"/>
                <a:gd name="T14" fmla="*/ 10 w 64"/>
                <a:gd name="T15" fmla="*/ 38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2" y="1"/>
                    <a:pt x="43" y="0"/>
                    <a:pt x="64" y="1"/>
                  </a:cubicBezTo>
                  <a:cubicBezTo>
                    <a:pt x="53" y="18"/>
                    <a:pt x="54" y="39"/>
                    <a:pt x="54" y="59"/>
                  </a:cubicBezTo>
                  <a:cubicBezTo>
                    <a:pt x="54" y="104"/>
                    <a:pt x="54" y="149"/>
                    <a:pt x="54" y="193"/>
                  </a:cubicBezTo>
                  <a:cubicBezTo>
                    <a:pt x="54" y="213"/>
                    <a:pt x="53" y="233"/>
                    <a:pt x="64" y="250"/>
                  </a:cubicBezTo>
                  <a:cubicBezTo>
                    <a:pt x="43" y="250"/>
                    <a:pt x="22" y="250"/>
                    <a:pt x="1" y="250"/>
                  </a:cubicBezTo>
                  <a:cubicBezTo>
                    <a:pt x="10" y="235"/>
                    <a:pt x="11" y="217"/>
                    <a:pt x="10" y="200"/>
                  </a:cubicBezTo>
                  <a:cubicBezTo>
                    <a:pt x="10" y="146"/>
                    <a:pt x="11" y="92"/>
                    <a:pt x="10" y="38"/>
                  </a:cubicBezTo>
                  <a:cubicBezTo>
                    <a:pt x="10" y="25"/>
                    <a:pt x="8" y="12"/>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3">
              <a:extLst>
                <a:ext uri="{FF2B5EF4-FFF2-40B4-BE49-F238E27FC236}">
                  <a16:creationId xmlns:a16="http://schemas.microsoft.com/office/drawing/2014/main" id="{9C8AE89A-7D2D-432E-998D-C15985278644}"/>
                </a:ext>
              </a:extLst>
            </p:cNvPr>
            <p:cNvSpPr>
              <a:spLocks/>
            </p:cNvSpPr>
            <p:nvPr userDrawn="1"/>
          </p:nvSpPr>
          <p:spPr bwMode="auto">
            <a:xfrm>
              <a:off x="7474" y="151"/>
              <a:ext cx="41" cy="60"/>
            </a:xfrm>
            <a:custGeom>
              <a:avLst/>
              <a:gdLst>
                <a:gd name="T0" fmla="*/ 1 w 173"/>
                <a:gd name="T1" fmla="*/ 1 h 251"/>
                <a:gd name="T2" fmla="*/ 123 w 173"/>
                <a:gd name="T3" fmla="*/ 1 h 251"/>
                <a:gd name="T4" fmla="*/ 173 w 173"/>
                <a:gd name="T5" fmla="*/ 3 h 251"/>
                <a:gd name="T6" fmla="*/ 173 w 173"/>
                <a:gd name="T7" fmla="*/ 37 h 251"/>
                <a:gd name="T8" fmla="*/ 132 w 173"/>
                <a:gd name="T9" fmla="*/ 19 h 251"/>
                <a:gd name="T10" fmla="*/ 54 w 173"/>
                <a:gd name="T11" fmla="*/ 17 h 251"/>
                <a:gd name="T12" fmla="*/ 54 w 173"/>
                <a:gd name="T13" fmla="*/ 118 h 251"/>
                <a:gd name="T14" fmla="*/ 168 w 173"/>
                <a:gd name="T15" fmla="*/ 115 h 251"/>
                <a:gd name="T16" fmla="*/ 125 w 173"/>
                <a:gd name="T17" fmla="*/ 134 h 251"/>
                <a:gd name="T18" fmla="*/ 54 w 173"/>
                <a:gd name="T19" fmla="*/ 137 h 251"/>
                <a:gd name="T20" fmla="*/ 54 w 173"/>
                <a:gd name="T21" fmla="*/ 213 h 251"/>
                <a:gd name="T22" fmla="*/ 64 w 173"/>
                <a:gd name="T23" fmla="*/ 251 h 251"/>
                <a:gd name="T24" fmla="*/ 0 w 173"/>
                <a:gd name="T25" fmla="*/ 251 h 251"/>
                <a:gd name="T26" fmla="*/ 11 w 173"/>
                <a:gd name="T27" fmla="*/ 192 h 251"/>
                <a:gd name="T28" fmla="*/ 11 w 173"/>
                <a:gd name="T29" fmla="*/ 46 h 251"/>
                <a:gd name="T30" fmla="*/ 1 w 173"/>
                <a:gd name="T31"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251">
                  <a:moveTo>
                    <a:pt x="1" y="1"/>
                  </a:moveTo>
                  <a:cubicBezTo>
                    <a:pt x="42" y="2"/>
                    <a:pt x="82" y="1"/>
                    <a:pt x="123" y="1"/>
                  </a:cubicBezTo>
                  <a:cubicBezTo>
                    <a:pt x="140" y="2"/>
                    <a:pt x="156" y="0"/>
                    <a:pt x="173" y="3"/>
                  </a:cubicBezTo>
                  <a:cubicBezTo>
                    <a:pt x="173" y="15"/>
                    <a:pt x="173" y="26"/>
                    <a:pt x="173" y="37"/>
                  </a:cubicBezTo>
                  <a:cubicBezTo>
                    <a:pt x="162" y="26"/>
                    <a:pt x="148" y="20"/>
                    <a:pt x="132" y="19"/>
                  </a:cubicBezTo>
                  <a:cubicBezTo>
                    <a:pt x="106" y="16"/>
                    <a:pt x="80" y="18"/>
                    <a:pt x="54" y="17"/>
                  </a:cubicBezTo>
                  <a:cubicBezTo>
                    <a:pt x="54" y="51"/>
                    <a:pt x="54" y="84"/>
                    <a:pt x="54" y="118"/>
                  </a:cubicBezTo>
                  <a:cubicBezTo>
                    <a:pt x="92" y="118"/>
                    <a:pt x="130" y="118"/>
                    <a:pt x="168" y="115"/>
                  </a:cubicBezTo>
                  <a:cubicBezTo>
                    <a:pt x="157" y="127"/>
                    <a:pt x="141" y="131"/>
                    <a:pt x="125" y="134"/>
                  </a:cubicBezTo>
                  <a:cubicBezTo>
                    <a:pt x="102" y="138"/>
                    <a:pt x="78" y="137"/>
                    <a:pt x="54" y="137"/>
                  </a:cubicBezTo>
                  <a:cubicBezTo>
                    <a:pt x="54" y="163"/>
                    <a:pt x="54" y="188"/>
                    <a:pt x="54" y="213"/>
                  </a:cubicBezTo>
                  <a:cubicBezTo>
                    <a:pt x="54" y="226"/>
                    <a:pt x="57" y="240"/>
                    <a:pt x="64" y="251"/>
                  </a:cubicBezTo>
                  <a:cubicBezTo>
                    <a:pt x="43" y="251"/>
                    <a:pt x="22" y="251"/>
                    <a:pt x="0" y="251"/>
                  </a:cubicBezTo>
                  <a:cubicBezTo>
                    <a:pt x="12" y="234"/>
                    <a:pt x="10" y="212"/>
                    <a:pt x="11" y="192"/>
                  </a:cubicBezTo>
                  <a:cubicBezTo>
                    <a:pt x="11" y="143"/>
                    <a:pt x="11" y="95"/>
                    <a:pt x="11" y="46"/>
                  </a:cubicBezTo>
                  <a:cubicBezTo>
                    <a:pt x="11" y="31"/>
                    <a:pt x="10" y="15"/>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4">
              <a:extLst>
                <a:ext uri="{FF2B5EF4-FFF2-40B4-BE49-F238E27FC236}">
                  <a16:creationId xmlns:a16="http://schemas.microsoft.com/office/drawing/2014/main" id="{B7F4D9EA-BA05-4D27-9EF1-989260A5BCCB}"/>
                </a:ext>
              </a:extLst>
            </p:cNvPr>
            <p:cNvSpPr>
              <a:spLocks/>
            </p:cNvSpPr>
            <p:nvPr userDrawn="1"/>
          </p:nvSpPr>
          <p:spPr bwMode="auto">
            <a:xfrm>
              <a:off x="6824" y="226"/>
              <a:ext cx="93" cy="139"/>
            </a:xfrm>
            <a:custGeom>
              <a:avLst/>
              <a:gdLst>
                <a:gd name="T0" fmla="*/ 87 w 398"/>
                <a:gd name="T1" fmla="*/ 35 h 589"/>
                <a:gd name="T2" fmla="*/ 218 w 398"/>
                <a:gd name="T3" fmla="*/ 0 h 589"/>
                <a:gd name="T4" fmla="*/ 367 w 398"/>
                <a:gd name="T5" fmla="*/ 6 h 589"/>
                <a:gd name="T6" fmla="*/ 367 w 398"/>
                <a:gd name="T7" fmla="*/ 87 h 589"/>
                <a:gd name="T8" fmla="*/ 314 w 398"/>
                <a:gd name="T9" fmla="*/ 48 h 589"/>
                <a:gd name="T10" fmla="*/ 248 w 398"/>
                <a:gd name="T11" fmla="*/ 36 h 589"/>
                <a:gd name="T12" fmla="*/ 150 w 398"/>
                <a:gd name="T13" fmla="*/ 59 h 589"/>
                <a:gd name="T14" fmla="*/ 133 w 398"/>
                <a:gd name="T15" fmla="*/ 184 h 589"/>
                <a:gd name="T16" fmla="*/ 195 w 398"/>
                <a:gd name="T17" fmla="*/ 233 h 589"/>
                <a:gd name="T18" fmla="*/ 326 w 398"/>
                <a:gd name="T19" fmla="*/ 303 h 589"/>
                <a:gd name="T20" fmla="*/ 384 w 398"/>
                <a:gd name="T21" fmla="*/ 372 h 589"/>
                <a:gd name="T22" fmla="*/ 369 w 398"/>
                <a:gd name="T23" fmla="*/ 493 h 589"/>
                <a:gd name="T24" fmla="*/ 287 w 398"/>
                <a:gd name="T25" fmla="*/ 561 h 589"/>
                <a:gd name="T26" fmla="*/ 149 w 398"/>
                <a:gd name="T27" fmla="*/ 587 h 589"/>
                <a:gd name="T28" fmla="*/ 1 w 398"/>
                <a:gd name="T29" fmla="*/ 557 h 589"/>
                <a:gd name="T30" fmla="*/ 1 w 398"/>
                <a:gd name="T31" fmla="*/ 464 h 589"/>
                <a:gd name="T32" fmla="*/ 75 w 398"/>
                <a:gd name="T33" fmla="*/ 531 h 589"/>
                <a:gd name="T34" fmla="*/ 188 w 398"/>
                <a:gd name="T35" fmla="*/ 551 h 589"/>
                <a:gd name="T36" fmla="*/ 279 w 398"/>
                <a:gd name="T37" fmla="*/ 509 h 589"/>
                <a:gd name="T38" fmla="*/ 297 w 398"/>
                <a:gd name="T39" fmla="*/ 414 h 589"/>
                <a:gd name="T40" fmla="*/ 241 w 398"/>
                <a:gd name="T41" fmla="*/ 346 h 589"/>
                <a:gd name="T42" fmla="*/ 109 w 398"/>
                <a:gd name="T43" fmla="*/ 275 h 589"/>
                <a:gd name="T44" fmla="*/ 40 w 398"/>
                <a:gd name="T45" fmla="*/ 211 h 589"/>
                <a:gd name="T46" fmla="*/ 30 w 398"/>
                <a:gd name="T47" fmla="*/ 113 h 589"/>
                <a:gd name="T48" fmla="*/ 87 w 398"/>
                <a:gd name="T49" fmla="*/ 3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 h="589">
                  <a:moveTo>
                    <a:pt x="87" y="35"/>
                  </a:moveTo>
                  <a:cubicBezTo>
                    <a:pt x="126" y="10"/>
                    <a:pt x="172" y="1"/>
                    <a:pt x="218" y="0"/>
                  </a:cubicBezTo>
                  <a:cubicBezTo>
                    <a:pt x="268" y="0"/>
                    <a:pt x="317" y="6"/>
                    <a:pt x="367" y="6"/>
                  </a:cubicBezTo>
                  <a:cubicBezTo>
                    <a:pt x="367" y="33"/>
                    <a:pt x="367" y="60"/>
                    <a:pt x="367" y="87"/>
                  </a:cubicBezTo>
                  <a:cubicBezTo>
                    <a:pt x="351" y="72"/>
                    <a:pt x="334" y="57"/>
                    <a:pt x="314" y="48"/>
                  </a:cubicBezTo>
                  <a:cubicBezTo>
                    <a:pt x="293" y="39"/>
                    <a:pt x="270" y="37"/>
                    <a:pt x="248" y="36"/>
                  </a:cubicBezTo>
                  <a:cubicBezTo>
                    <a:pt x="214" y="35"/>
                    <a:pt x="178" y="38"/>
                    <a:pt x="150" y="59"/>
                  </a:cubicBezTo>
                  <a:cubicBezTo>
                    <a:pt x="111" y="86"/>
                    <a:pt x="104" y="147"/>
                    <a:pt x="133" y="184"/>
                  </a:cubicBezTo>
                  <a:cubicBezTo>
                    <a:pt x="149" y="205"/>
                    <a:pt x="171" y="220"/>
                    <a:pt x="195" y="233"/>
                  </a:cubicBezTo>
                  <a:cubicBezTo>
                    <a:pt x="238" y="257"/>
                    <a:pt x="285" y="274"/>
                    <a:pt x="326" y="303"/>
                  </a:cubicBezTo>
                  <a:cubicBezTo>
                    <a:pt x="350" y="320"/>
                    <a:pt x="373" y="343"/>
                    <a:pt x="384" y="372"/>
                  </a:cubicBezTo>
                  <a:cubicBezTo>
                    <a:pt x="398" y="411"/>
                    <a:pt x="392" y="458"/>
                    <a:pt x="369" y="493"/>
                  </a:cubicBezTo>
                  <a:cubicBezTo>
                    <a:pt x="350" y="524"/>
                    <a:pt x="320" y="546"/>
                    <a:pt x="287" y="561"/>
                  </a:cubicBezTo>
                  <a:cubicBezTo>
                    <a:pt x="244" y="581"/>
                    <a:pt x="196" y="589"/>
                    <a:pt x="149" y="587"/>
                  </a:cubicBezTo>
                  <a:cubicBezTo>
                    <a:pt x="99" y="583"/>
                    <a:pt x="48" y="573"/>
                    <a:pt x="1" y="557"/>
                  </a:cubicBezTo>
                  <a:cubicBezTo>
                    <a:pt x="1" y="526"/>
                    <a:pt x="0" y="495"/>
                    <a:pt x="1" y="464"/>
                  </a:cubicBezTo>
                  <a:cubicBezTo>
                    <a:pt x="21" y="490"/>
                    <a:pt x="45" y="516"/>
                    <a:pt x="75" y="531"/>
                  </a:cubicBezTo>
                  <a:cubicBezTo>
                    <a:pt x="109" y="548"/>
                    <a:pt x="149" y="554"/>
                    <a:pt x="188" y="551"/>
                  </a:cubicBezTo>
                  <a:cubicBezTo>
                    <a:pt x="222" y="549"/>
                    <a:pt x="257" y="536"/>
                    <a:pt x="279" y="509"/>
                  </a:cubicBezTo>
                  <a:cubicBezTo>
                    <a:pt x="300" y="483"/>
                    <a:pt x="305" y="446"/>
                    <a:pt x="297" y="414"/>
                  </a:cubicBezTo>
                  <a:cubicBezTo>
                    <a:pt x="288" y="385"/>
                    <a:pt x="266" y="362"/>
                    <a:pt x="241" y="346"/>
                  </a:cubicBezTo>
                  <a:cubicBezTo>
                    <a:pt x="200" y="318"/>
                    <a:pt x="152" y="300"/>
                    <a:pt x="109" y="275"/>
                  </a:cubicBezTo>
                  <a:cubicBezTo>
                    <a:pt x="82" y="259"/>
                    <a:pt x="56" y="239"/>
                    <a:pt x="40" y="211"/>
                  </a:cubicBezTo>
                  <a:cubicBezTo>
                    <a:pt x="23" y="182"/>
                    <a:pt x="21" y="145"/>
                    <a:pt x="30" y="113"/>
                  </a:cubicBezTo>
                  <a:cubicBezTo>
                    <a:pt x="38" y="81"/>
                    <a:pt x="60" y="53"/>
                    <a:pt x="87"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5">
              <a:extLst>
                <a:ext uri="{FF2B5EF4-FFF2-40B4-BE49-F238E27FC236}">
                  <a16:creationId xmlns:a16="http://schemas.microsoft.com/office/drawing/2014/main" id="{FCCAC49F-4010-40C7-9791-DBDA3BC31D92}"/>
                </a:ext>
              </a:extLst>
            </p:cNvPr>
            <p:cNvSpPr>
              <a:spLocks/>
            </p:cNvSpPr>
            <p:nvPr userDrawn="1"/>
          </p:nvSpPr>
          <p:spPr bwMode="auto">
            <a:xfrm>
              <a:off x="6929" y="229"/>
              <a:ext cx="121" cy="136"/>
            </a:xfrm>
            <a:custGeom>
              <a:avLst/>
              <a:gdLst>
                <a:gd name="T0" fmla="*/ 0 w 516"/>
                <a:gd name="T1" fmla="*/ 0 h 576"/>
                <a:gd name="T2" fmla="*/ 129 w 516"/>
                <a:gd name="T3" fmla="*/ 0 h 576"/>
                <a:gd name="T4" fmla="*/ 108 w 516"/>
                <a:gd name="T5" fmla="*/ 110 h 576"/>
                <a:gd name="T6" fmla="*/ 108 w 516"/>
                <a:gd name="T7" fmla="*/ 325 h 576"/>
                <a:gd name="T8" fmla="*/ 113 w 516"/>
                <a:gd name="T9" fmla="*/ 418 h 576"/>
                <a:gd name="T10" fmla="*/ 158 w 516"/>
                <a:gd name="T11" fmla="*/ 494 h 576"/>
                <a:gd name="T12" fmla="*/ 260 w 516"/>
                <a:gd name="T13" fmla="*/ 522 h 576"/>
                <a:gd name="T14" fmla="*/ 352 w 516"/>
                <a:gd name="T15" fmla="*/ 499 h 576"/>
                <a:gd name="T16" fmla="*/ 394 w 516"/>
                <a:gd name="T17" fmla="*/ 434 h 576"/>
                <a:gd name="T18" fmla="*/ 405 w 516"/>
                <a:gd name="T19" fmla="*/ 325 h 576"/>
                <a:gd name="T20" fmla="*/ 408 w 516"/>
                <a:gd name="T21" fmla="*/ 152 h 576"/>
                <a:gd name="T22" fmla="*/ 407 w 516"/>
                <a:gd name="T23" fmla="*/ 82 h 576"/>
                <a:gd name="T24" fmla="*/ 387 w 516"/>
                <a:gd name="T25" fmla="*/ 0 h 576"/>
                <a:gd name="T26" fmla="*/ 516 w 516"/>
                <a:gd name="T27" fmla="*/ 0 h 576"/>
                <a:gd name="T28" fmla="*/ 498 w 516"/>
                <a:gd name="T29" fmla="*/ 51 h 576"/>
                <a:gd name="T30" fmla="*/ 495 w 516"/>
                <a:gd name="T31" fmla="*/ 149 h 576"/>
                <a:gd name="T32" fmla="*/ 495 w 516"/>
                <a:gd name="T33" fmla="*/ 464 h 576"/>
                <a:gd name="T34" fmla="*/ 516 w 516"/>
                <a:gd name="T35" fmla="*/ 559 h 576"/>
                <a:gd name="T36" fmla="*/ 401 w 516"/>
                <a:gd name="T37" fmla="*/ 564 h 576"/>
                <a:gd name="T38" fmla="*/ 404 w 516"/>
                <a:gd name="T39" fmla="*/ 504 h 576"/>
                <a:gd name="T40" fmla="*/ 399 w 516"/>
                <a:gd name="T41" fmla="*/ 504 h 576"/>
                <a:gd name="T42" fmla="*/ 291 w 516"/>
                <a:gd name="T43" fmla="*/ 563 h 576"/>
                <a:gd name="T44" fmla="*/ 160 w 516"/>
                <a:gd name="T45" fmla="*/ 570 h 576"/>
                <a:gd name="T46" fmla="*/ 56 w 516"/>
                <a:gd name="T47" fmla="*/ 524 h 576"/>
                <a:gd name="T48" fmla="*/ 21 w 516"/>
                <a:gd name="T49" fmla="*/ 422 h 576"/>
                <a:gd name="T50" fmla="*/ 21 w 516"/>
                <a:gd name="T51" fmla="*/ 105 h 576"/>
                <a:gd name="T52" fmla="*/ 0 w 516"/>
                <a:gd name="T5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6" h="576">
                  <a:moveTo>
                    <a:pt x="0" y="0"/>
                  </a:moveTo>
                  <a:cubicBezTo>
                    <a:pt x="43" y="0"/>
                    <a:pt x="86" y="0"/>
                    <a:pt x="129" y="0"/>
                  </a:cubicBezTo>
                  <a:cubicBezTo>
                    <a:pt x="108" y="33"/>
                    <a:pt x="108" y="73"/>
                    <a:pt x="108" y="110"/>
                  </a:cubicBezTo>
                  <a:cubicBezTo>
                    <a:pt x="108" y="182"/>
                    <a:pt x="108" y="253"/>
                    <a:pt x="108" y="325"/>
                  </a:cubicBezTo>
                  <a:cubicBezTo>
                    <a:pt x="108" y="356"/>
                    <a:pt x="106" y="387"/>
                    <a:pt x="113" y="418"/>
                  </a:cubicBezTo>
                  <a:cubicBezTo>
                    <a:pt x="119" y="447"/>
                    <a:pt x="134" y="475"/>
                    <a:pt x="158" y="494"/>
                  </a:cubicBezTo>
                  <a:cubicBezTo>
                    <a:pt x="187" y="516"/>
                    <a:pt x="224" y="522"/>
                    <a:pt x="260" y="522"/>
                  </a:cubicBezTo>
                  <a:cubicBezTo>
                    <a:pt x="292" y="522"/>
                    <a:pt x="326" y="518"/>
                    <a:pt x="352" y="499"/>
                  </a:cubicBezTo>
                  <a:cubicBezTo>
                    <a:pt x="374" y="484"/>
                    <a:pt x="387" y="459"/>
                    <a:pt x="394" y="434"/>
                  </a:cubicBezTo>
                  <a:cubicBezTo>
                    <a:pt x="404" y="398"/>
                    <a:pt x="403" y="361"/>
                    <a:pt x="405" y="325"/>
                  </a:cubicBezTo>
                  <a:cubicBezTo>
                    <a:pt x="409" y="267"/>
                    <a:pt x="408" y="209"/>
                    <a:pt x="408" y="152"/>
                  </a:cubicBezTo>
                  <a:cubicBezTo>
                    <a:pt x="408" y="128"/>
                    <a:pt x="409" y="105"/>
                    <a:pt x="407" y="82"/>
                  </a:cubicBezTo>
                  <a:cubicBezTo>
                    <a:pt x="406" y="54"/>
                    <a:pt x="402" y="25"/>
                    <a:pt x="387" y="0"/>
                  </a:cubicBezTo>
                  <a:cubicBezTo>
                    <a:pt x="430" y="0"/>
                    <a:pt x="473" y="0"/>
                    <a:pt x="516" y="0"/>
                  </a:cubicBezTo>
                  <a:cubicBezTo>
                    <a:pt x="506" y="16"/>
                    <a:pt x="501" y="33"/>
                    <a:pt x="498" y="51"/>
                  </a:cubicBezTo>
                  <a:cubicBezTo>
                    <a:pt x="494" y="84"/>
                    <a:pt x="495" y="117"/>
                    <a:pt x="495" y="149"/>
                  </a:cubicBezTo>
                  <a:cubicBezTo>
                    <a:pt x="495" y="254"/>
                    <a:pt x="495" y="359"/>
                    <a:pt x="495" y="464"/>
                  </a:cubicBezTo>
                  <a:cubicBezTo>
                    <a:pt x="496" y="496"/>
                    <a:pt x="497" y="531"/>
                    <a:pt x="516" y="559"/>
                  </a:cubicBezTo>
                  <a:cubicBezTo>
                    <a:pt x="478" y="561"/>
                    <a:pt x="439" y="563"/>
                    <a:pt x="401" y="564"/>
                  </a:cubicBezTo>
                  <a:cubicBezTo>
                    <a:pt x="402" y="544"/>
                    <a:pt x="405" y="524"/>
                    <a:pt x="404" y="504"/>
                  </a:cubicBezTo>
                  <a:cubicBezTo>
                    <a:pt x="403" y="504"/>
                    <a:pt x="400" y="504"/>
                    <a:pt x="399" y="504"/>
                  </a:cubicBezTo>
                  <a:cubicBezTo>
                    <a:pt x="368" y="531"/>
                    <a:pt x="331" y="552"/>
                    <a:pt x="291" y="563"/>
                  </a:cubicBezTo>
                  <a:cubicBezTo>
                    <a:pt x="249" y="575"/>
                    <a:pt x="204" y="576"/>
                    <a:pt x="160" y="570"/>
                  </a:cubicBezTo>
                  <a:cubicBezTo>
                    <a:pt x="122" y="565"/>
                    <a:pt x="83" y="552"/>
                    <a:pt x="56" y="524"/>
                  </a:cubicBezTo>
                  <a:cubicBezTo>
                    <a:pt x="31" y="497"/>
                    <a:pt x="21" y="459"/>
                    <a:pt x="21" y="422"/>
                  </a:cubicBezTo>
                  <a:cubicBezTo>
                    <a:pt x="21" y="105"/>
                    <a:pt x="21" y="105"/>
                    <a:pt x="21" y="105"/>
                  </a:cubicBezTo>
                  <a:cubicBezTo>
                    <a:pt x="20" y="70"/>
                    <a:pt x="19" y="3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6">
              <a:extLst>
                <a:ext uri="{FF2B5EF4-FFF2-40B4-BE49-F238E27FC236}">
                  <a16:creationId xmlns:a16="http://schemas.microsoft.com/office/drawing/2014/main" id="{B5B1F024-86CA-4A36-ABE9-30CDF6A94639}"/>
                </a:ext>
              </a:extLst>
            </p:cNvPr>
            <p:cNvSpPr>
              <a:spLocks/>
            </p:cNvSpPr>
            <p:nvPr userDrawn="1"/>
          </p:nvSpPr>
          <p:spPr bwMode="auto">
            <a:xfrm>
              <a:off x="7302" y="229"/>
              <a:ext cx="92" cy="132"/>
            </a:xfrm>
            <a:custGeom>
              <a:avLst/>
              <a:gdLst>
                <a:gd name="T0" fmla="*/ 3 w 389"/>
                <a:gd name="T1" fmla="*/ 0 h 559"/>
                <a:gd name="T2" fmla="*/ 340 w 389"/>
                <a:gd name="T3" fmla="*/ 0 h 559"/>
                <a:gd name="T4" fmla="*/ 344 w 389"/>
                <a:gd name="T5" fmla="*/ 68 h 559"/>
                <a:gd name="T6" fmla="*/ 225 w 389"/>
                <a:gd name="T7" fmla="*/ 36 h 559"/>
                <a:gd name="T8" fmla="*/ 111 w 389"/>
                <a:gd name="T9" fmla="*/ 35 h 559"/>
                <a:gd name="T10" fmla="*/ 111 w 389"/>
                <a:gd name="T11" fmla="*/ 245 h 559"/>
                <a:gd name="T12" fmla="*/ 338 w 389"/>
                <a:gd name="T13" fmla="*/ 239 h 559"/>
                <a:gd name="T14" fmla="*/ 277 w 389"/>
                <a:gd name="T15" fmla="*/ 276 h 559"/>
                <a:gd name="T16" fmla="*/ 111 w 389"/>
                <a:gd name="T17" fmla="*/ 289 h 559"/>
                <a:gd name="T18" fmla="*/ 111 w 389"/>
                <a:gd name="T19" fmla="*/ 524 h 559"/>
                <a:gd name="T20" fmla="*/ 210 w 389"/>
                <a:gd name="T21" fmla="*/ 524 h 559"/>
                <a:gd name="T22" fmla="*/ 268 w 389"/>
                <a:gd name="T23" fmla="*/ 521 h 559"/>
                <a:gd name="T24" fmla="*/ 389 w 389"/>
                <a:gd name="T25" fmla="*/ 474 h 559"/>
                <a:gd name="T26" fmla="*/ 372 w 389"/>
                <a:gd name="T27" fmla="*/ 555 h 559"/>
                <a:gd name="T28" fmla="*/ 291 w 389"/>
                <a:gd name="T29" fmla="*/ 559 h 559"/>
                <a:gd name="T30" fmla="*/ 0 w 389"/>
                <a:gd name="T31" fmla="*/ 559 h 559"/>
                <a:gd name="T32" fmla="*/ 24 w 389"/>
                <a:gd name="T33" fmla="*/ 429 h 559"/>
                <a:gd name="T34" fmla="*/ 24 w 389"/>
                <a:gd name="T35" fmla="*/ 108 h 559"/>
                <a:gd name="T36" fmla="*/ 3 w 389"/>
                <a:gd name="T3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559">
                  <a:moveTo>
                    <a:pt x="3" y="0"/>
                  </a:moveTo>
                  <a:cubicBezTo>
                    <a:pt x="115" y="0"/>
                    <a:pt x="228" y="0"/>
                    <a:pt x="340" y="0"/>
                  </a:cubicBezTo>
                  <a:cubicBezTo>
                    <a:pt x="341" y="23"/>
                    <a:pt x="343" y="45"/>
                    <a:pt x="344" y="68"/>
                  </a:cubicBezTo>
                  <a:cubicBezTo>
                    <a:pt x="310" y="43"/>
                    <a:pt x="266" y="38"/>
                    <a:pt x="225" y="36"/>
                  </a:cubicBezTo>
                  <a:cubicBezTo>
                    <a:pt x="187" y="35"/>
                    <a:pt x="149" y="36"/>
                    <a:pt x="111" y="35"/>
                  </a:cubicBezTo>
                  <a:cubicBezTo>
                    <a:pt x="111" y="105"/>
                    <a:pt x="111" y="175"/>
                    <a:pt x="111" y="245"/>
                  </a:cubicBezTo>
                  <a:cubicBezTo>
                    <a:pt x="187" y="245"/>
                    <a:pt x="263" y="245"/>
                    <a:pt x="338" y="239"/>
                  </a:cubicBezTo>
                  <a:cubicBezTo>
                    <a:pt x="324" y="259"/>
                    <a:pt x="300" y="269"/>
                    <a:pt x="277" y="276"/>
                  </a:cubicBezTo>
                  <a:cubicBezTo>
                    <a:pt x="223" y="290"/>
                    <a:pt x="167" y="289"/>
                    <a:pt x="111" y="289"/>
                  </a:cubicBezTo>
                  <a:cubicBezTo>
                    <a:pt x="111" y="367"/>
                    <a:pt x="111" y="445"/>
                    <a:pt x="111" y="524"/>
                  </a:cubicBezTo>
                  <a:cubicBezTo>
                    <a:pt x="144" y="524"/>
                    <a:pt x="177" y="524"/>
                    <a:pt x="210" y="524"/>
                  </a:cubicBezTo>
                  <a:cubicBezTo>
                    <a:pt x="229" y="523"/>
                    <a:pt x="249" y="524"/>
                    <a:pt x="268" y="521"/>
                  </a:cubicBezTo>
                  <a:cubicBezTo>
                    <a:pt x="311" y="516"/>
                    <a:pt x="355" y="502"/>
                    <a:pt x="389" y="474"/>
                  </a:cubicBezTo>
                  <a:cubicBezTo>
                    <a:pt x="383" y="501"/>
                    <a:pt x="378" y="528"/>
                    <a:pt x="372" y="555"/>
                  </a:cubicBezTo>
                  <a:cubicBezTo>
                    <a:pt x="345" y="557"/>
                    <a:pt x="318" y="559"/>
                    <a:pt x="291" y="559"/>
                  </a:cubicBezTo>
                  <a:cubicBezTo>
                    <a:pt x="194" y="559"/>
                    <a:pt x="97" y="559"/>
                    <a:pt x="0" y="559"/>
                  </a:cubicBezTo>
                  <a:cubicBezTo>
                    <a:pt x="25" y="521"/>
                    <a:pt x="24" y="473"/>
                    <a:pt x="24" y="429"/>
                  </a:cubicBezTo>
                  <a:cubicBezTo>
                    <a:pt x="24" y="322"/>
                    <a:pt x="24" y="215"/>
                    <a:pt x="24" y="108"/>
                  </a:cubicBezTo>
                  <a:cubicBezTo>
                    <a:pt x="24" y="71"/>
                    <a:pt x="24" y="32"/>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7">
              <a:extLst>
                <a:ext uri="{FF2B5EF4-FFF2-40B4-BE49-F238E27FC236}">
                  <a16:creationId xmlns:a16="http://schemas.microsoft.com/office/drawing/2014/main" id="{F92ADF2E-9F7C-4A53-8A57-3A012EE90FC0}"/>
                </a:ext>
              </a:extLst>
            </p:cNvPr>
            <p:cNvSpPr>
              <a:spLocks/>
            </p:cNvSpPr>
            <p:nvPr userDrawn="1"/>
          </p:nvSpPr>
          <p:spPr bwMode="auto">
            <a:xfrm>
              <a:off x="7387" y="229"/>
              <a:ext cx="117" cy="132"/>
            </a:xfrm>
            <a:custGeom>
              <a:avLst/>
              <a:gdLst>
                <a:gd name="T0" fmla="*/ 0 w 496"/>
                <a:gd name="T1" fmla="*/ 0 h 559"/>
                <a:gd name="T2" fmla="*/ 95 w 496"/>
                <a:gd name="T3" fmla="*/ 1 h 559"/>
                <a:gd name="T4" fmla="*/ 135 w 496"/>
                <a:gd name="T5" fmla="*/ 22 h 559"/>
                <a:gd name="T6" fmla="*/ 190 w 496"/>
                <a:gd name="T7" fmla="*/ 131 h 559"/>
                <a:gd name="T8" fmla="*/ 242 w 496"/>
                <a:gd name="T9" fmla="*/ 250 h 559"/>
                <a:gd name="T10" fmla="*/ 254 w 496"/>
                <a:gd name="T11" fmla="*/ 275 h 559"/>
                <a:gd name="T12" fmla="*/ 267 w 496"/>
                <a:gd name="T13" fmla="*/ 267 h 559"/>
                <a:gd name="T14" fmla="*/ 336 w 496"/>
                <a:gd name="T15" fmla="*/ 154 h 559"/>
                <a:gd name="T16" fmla="*/ 387 w 496"/>
                <a:gd name="T17" fmla="*/ 51 h 559"/>
                <a:gd name="T18" fmla="*/ 374 w 496"/>
                <a:gd name="T19" fmla="*/ 0 h 559"/>
                <a:gd name="T20" fmla="*/ 496 w 496"/>
                <a:gd name="T21" fmla="*/ 0 h 559"/>
                <a:gd name="T22" fmla="*/ 404 w 496"/>
                <a:gd name="T23" fmla="*/ 130 h 559"/>
                <a:gd name="T24" fmla="*/ 329 w 496"/>
                <a:gd name="T25" fmla="*/ 237 h 559"/>
                <a:gd name="T26" fmla="*/ 288 w 496"/>
                <a:gd name="T27" fmla="*/ 334 h 559"/>
                <a:gd name="T28" fmla="*/ 282 w 496"/>
                <a:gd name="T29" fmla="*/ 420 h 559"/>
                <a:gd name="T30" fmla="*/ 286 w 496"/>
                <a:gd name="T31" fmla="*/ 515 h 559"/>
                <a:gd name="T32" fmla="*/ 303 w 496"/>
                <a:gd name="T33" fmla="*/ 559 h 559"/>
                <a:gd name="T34" fmla="*/ 174 w 496"/>
                <a:gd name="T35" fmla="*/ 559 h 559"/>
                <a:gd name="T36" fmla="*/ 194 w 496"/>
                <a:gd name="T37" fmla="*/ 475 h 559"/>
                <a:gd name="T38" fmla="*/ 194 w 496"/>
                <a:gd name="T39" fmla="*/ 392 h 559"/>
                <a:gd name="T40" fmla="*/ 192 w 496"/>
                <a:gd name="T41" fmla="*/ 332 h 559"/>
                <a:gd name="T42" fmla="*/ 140 w 496"/>
                <a:gd name="T43" fmla="*/ 197 h 559"/>
                <a:gd name="T44" fmla="*/ 68 w 496"/>
                <a:gd name="T45" fmla="*/ 78 h 559"/>
                <a:gd name="T46" fmla="*/ 0 w 496"/>
                <a:gd name="T4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6" h="559">
                  <a:moveTo>
                    <a:pt x="0" y="0"/>
                  </a:moveTo>
                  <a:cubicBezTo>
                    <a:pt x="31" y="1"/>
                    <a:pt x="63" y="0"/>
                    <a:pt x="95" y="1"/>
                  </a:cubicBezTo>
                  <a:cubicBezTo>
                    <a:pt x="111" y="1"/>
                    <a:pt x="127" y="8"/>
                    <a:pt x="135" y="22"/>
                  </a:cubicBezTo>
                  <a:cubicBezTo>
                    <a:pt x="156" y="57"/>
                    <a:pt x="173" y="94"/>
                    <a:pt x="190" y="131"/>
                  </a:cubicBezTo>
                  <a:cubicBezTo>
                    <a:pt x="208" y="170"/>
                    <a:pt x="225" y="210"/>
                    <a:pt x="242" y="250"/>
                  </a:cubicBezTo>
                  <a:cubicBezTo>
                    <a:pt x="246" y="258"/>
                    <a:pt x="247" y="268"/>
                    <a:pt x="254" y="275"/>
                  </a:cubicBezTo>
                  <a:cubicBezTo>
                    <a:pt x="260" y="279"/>
                    <a:pt x="264" y="271"/>
                    <a:pt x="267" y="267"/>
                  </a:cubicBezTo>
                  <a:cubicBezTo>
                    <a:pt x="289" y="229"/>
                    <a:pt x="313" y="192"/>
                    <a:pt x="336" y="154"/>
                  </a:cubicBezTo>
                  <a:cubicBezTo>
                    <a:pt x="356" y="122"/>
                    <a:pt x="377" y="88"/>
                    <a:pt x="387" y="51"/>
                  </a:cubicBezTo>
                  <a:cubicBezTo>
                    <a:pt x="391" y="33"/>
                    <a:pt x="387" y="14"/>
                    <a:pt x="374" y="0"/>
                  </a:cubicBezTo>
                  <a:cubicBezTo>
                    <a:pt x="415" y="0"/>
                    <a:pt x="455" y="0"/>
                    <a:pt x="496" y="0"/>
                  </a:cubicBezTo>
                  <a:cubicBezTo>
                    <a:pt x="466" y="44"/>
                    <a:pt x="435" y="87"/>
                    <a:pt x="404" y="130"/>
                  </a:cubicBezTo>
                  <a:cubicBezTo>
                    <a:pt x="379" y="166"/>
                    <a:pt x="352" y="200"/>
                    <a:pt x="329" y="237"/>
                  </a:cubicBezTo>
                  <a:cubicBezTo>
                    <a:pt x="310" y="267"/>
                    <a:pt x="295" y="299"/>
                    <a:pt x="288" y="334"/>
                  </a:cubicBezTo>
                  <a:cubicBezTo>
                    <a:pt x="282" y="362"/>
                    <a:pt x="281" y="391"/>
                    <a:pt x="282" y="420"/>
                  </a:cubicBezTo>
                  <a:cubicBezTo>
                    <a:pt x="282" y="452"/>
                    <a:pt x="280" y="484"/>
                    <a:pt x="286" y="515"/>
                  </a:cubicBezTo>
                  <a:cubicBezTo>
                    <a:pt x="288" y="531"/>
                    <a:pt x="294" y="546"/>
                    <a:pt x="303" y="559"/>
                  </a:cubicBezTo>
                  <a:cubicBezTo>
                    <a:pt x="260" y="559"/>
                    <a:pt x="217" y="559"/>
                    <a:pt x="174" y="559"/>
                  </a:cubicBezTo>
                  <a:cubicBezTo>
                    <a:pt x="190" y="534"/>
                    <a:pt x="193" y="504"/>
                    <a:pt x="194" y="475"/>
                  </a:cubicBezTo>
                  <a:cubicBezTo>
                    <a:pt x="195" y="448"/>
                    <a:pt x="194" y="420"/>
                    <a:pt x="194" y="392"/>
                  </a:cubicBezTo>
                  <a:cubicBezTo>
                    <a:pt x="194" y="372"/>
                    <a:pt x="196" y="352"/>
                    <a:pt x="192" y="332"/>
                  </a:cubicBezTo>
                  <a:cubicBezTo>
                    <a:pt x="184" y="284"/>
                    <a:pt x="162" y="240"/>
                    <a:pt x="140" y="197"/>
                  </a:cubicBezTo>
                  <a:cubicBezTo>
                    <a:pt x="118" y="156"/>
                    <a:pt x="95" y="116"/>
                    <a:pt x="68" y="78"/>
                  </a:cubicBezTo>
                  <a:cubicBezTo>
                    <a:pt x="48" y="50"/>
                    <a:pt x="26" y="2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8">
              <a:extLst>
                <a:ext uri="{FF2B5EF4-FFF2-40B4-BE49-F238E27FC236}">
                  <a16:creationId xmlns:a16="http://schemas.microsoft.com/office/drawing/2014/main" id="{205C43EC-C1B6-41E9-9E75-48C8BC8C8A59}"/>
                </a:ext>
              </a:extLst>
            </p:cNvPr>
            <p:cNvSpPr>
              <a:spLocks noEditPoints="1"/>
            </p:cNvSpPr>
            <p:nvPr userDrawn="1"/>
          </p:nvSpPr>
          <p:spPr bwMode="auto">
            <a:xfrm>
              <a:off x="7113" y="151"/>
              <a:ext cx="58" cy="60"/>
            </a:xfrm>
            <a:custGeom>
              <a:avLst/>
              <a:gdLst>
                <a:gd name="T0" fmla="*/ 176 w 247"/>
                <a:gd name="T1" fmla="*/ 184 h 254"/>
                <a:gd name="T2" fmla="*/ 123 w 247"/>
                <a:gd name="T3" fmla="*/ 124 h 254"/>
                <a:gd name="T4" fmla="*/ 185 w 247"/>
                <a:gd name="T5" fmla="*/ 83 h 254"/>
                <a:gd name="T6" fmla="*/ 183 w 247"/>
                <a:gd name="T7" fmla="*/ 23 h 254"/>
                <a:gd name="T8" fmla="*/ 124 w 247"/>
                <a:gd name="T9" fmla="*/ 1 h 254"/>
                <a:gd name="T10" fmla="*/ 3 w 247"/>
                <a:gd name="T11" fmla="*/ 5 h 254"/>
                <a:gd name="T12" fmla="*/ 13 w 247"/>
                <a:gd name="T13" fmla="*/ 47 h 254"/>
                <a:gd name="T14" fmla="*/ 13 w 247"/>
                <a:gd name="T15" fmla="*/ 195 h 254"/>
                <a:gd name="T16" fmla="*/ 0 w 247"/>
                <a:gd name="T17" fmla="*/ 254 h 254"/>
                <a:gd name="T18" fmla="*/ 66 w 247"/>
                <a:gd name="T19" fmla="*/ 254 h 254"/>
                <a:gd name="T20" fmla="*/ 56 w 247"/>
                <a:gd name="T21" fmla="*/ 209 h 254"/>
                <a:gd name="T22" fmla="*/ 56 w 247"/>
                <a:gd name="T23" fmla="*/ 133 h 254"/>
                <a:gd name="T24" fmla="*/ 80 w 247"/>
                <a:gd name="T25" fmla="*/ 138 h 254"/>
                <a:gd name="T26" fmla="*/ 104 w 247"/>
                <a:gd name="T27" fmla="*/ 160 h 254"/>
                <a:gd name="T28" fmla="*/ 170 w 247"/>
                <a:gd name="T29" fmla="*/ 237 h 254"/>
                <a:gd name="T30" fmla="*/ 201 w 247"/>
                <a:gd name="T31" fmla="*/ 254 h 254"/>
                <a:gd name="T32" fmla="*/ 247 w 247"/>
                <a:gd name="T33" fmla="*/ 254 h 254"/>
                <a:gd name="T34" fmla="*/ 176 w 247"/>
                <a:gd name="T35" fmla="*/ 184 h 254"/>
                <a:gd name="T36" fmla="*/ 56 w 247"/>
                <a:gd name="T37" fmla="*/ 117 h 254"/>
                <a:gd name="T38" fmla="*/ 58 w 247"/>
                <a:gd name="T39" fmla="*/ 16 h 254"/>
                <a:gd name="T40" fmla="*/ 114 w 247"/>
                <a:gd name="T41" fmla="*/ 19 h 254"/>
                <a:gd name="T42" fmla="*/ 147 w 247"/>
                <a:gd name="T43" fmla="*/ 40 h 254"/>
                <a:gd name="T44" fmla="*/ 128 w 247"/>
                <a:gd name="T45" fmla="*/ 106 h 254"/>
                <a:gd name="T46" fmla="*/ 56 w 247"/>
                <a:gd name="T47" fmla="*/ 11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7" h="254">
                  <a:moveTo>
                    <a:pt x="176" y="184"/>
                  </a:moveTo>
                  <a:cubicBezTo>
                    <a:pt x="159" y="164"/>
                    <a:pt x="140" y="144"/>
                    <a:pt x="123" y="124"/>
                  </a:cubicBezTo>
                  <a:cubicBezTo>
                    <a:pt x="147" y="116"/>
                    <a:pt x="170" y="104"/>
                    <a:pt x="185" y="83"/>
                  </a:cubicBezTo>
                  <a:cubicBezTo>
                    <a:pt x="197" y="65"/>
                    <a:pt x="198" y="39"/>
                    <a:pt x="183" y="23"/>
                  </a:cubicBezTo>
                  <a:cubicBezTo>
                    <a:pt x="168" y="6"/>
                    <a:pt x="145" y="1"/>
                    <a:pt x="124" y="1"/>
                  </a:cubicBezTo>
                  <a:cubicBezTo>
                    <a:pt x="83" y="0"/>
                    <a:pt x="43" y="5"/>
                    <a:pt x="3" y="5"/>
                  </a:cubicBezTo>
                  <a:cubicBezTo>
                    <a:pt x="11" y="17"/>
                    <a:pt x="13" y="32"/>
                    <a:pt x="13" y="47"/>
                  </a:cubicBezTo>
                  <a:cubicBezTo>
                    <a:pt x="13" y="96"/>
                    <a:pt x="13" y="146"/>
                    <a:pt x="13" y="195"/>
                  </a:cubicBezTo>
                  <a:cubicBezTo>
                    <a:pt x="13" y="215"/>
                    <a:pt x="13" y="237"/>
                    <a:pt x="0" y="254"/>
                  </a:cubicBezTo>
                  <a:cubicBezTo>
                    <a:pt x="22" y="254"/>
                    <a:pt x="44" y="254"/>
                    <a:pt x="66" y="254"/>
                  </a:cubicBezTo>
                  <a:cubicBezTo>
                    <a:pt x="58" y="241"/>
                    <a:pt x="56" y="224"/>
                    <a:pt x="56" y="209"/>
                  </a:cubicBezTo>
                  <a:cubicBezTo>
                    <a:pt x="56" y="183"/>
                    <a:pt x="56" y="158"/>
                    <a:pt x="56" y="133"/>
                  </a:cubicBezTo>
                  <a:cubicBezTo>
                    <a:pt x="64" y="133"/>
                    <a:pt x="72" y="134"/>
                    <a:pt x="80" y="138"/>
                  </a:cubicBezTo>
                  <a:cubicBezTo>
                    <a:pt x="90" y="142"/>
                    <a:pt x="96" y="152"/>
                    <a:pt x="104" y="160"/>
                  </a:cubicBezTo>
                  <a:cubicBezTo>
                    <a:pt x="126" y="185"/>
                    <a:pt x="148" y="211"/>
                    <a:pt x="170" y="237"/>
                  </a:cubicBezTo>
                  <a:cubicBezTo>
                    <a:pt x="178" y="246"/>
                    <a:pt x="189" y="253"/>
                    <a:pt x="201" y="254"/>
                  </a:cubicBezTo>
                  <a:cubicBezTo>
                    <a:pt x="216" y="254"/>
                    <a:pt x="232" y="254"/>
                    <a:pt x="247" y="254"/>
                  </a:cubicBezTo>
                  <a:cubicBezTo>
                    <a:pt x="219" y="235"/>
                    <a:pt x="199" y="209"/>
                    <a:pt x="176" y="184"/>
                  </a:cubicBezTo>
                  <a:moveTo>
                    <a:pt x="56" y="117"/>
                  </a:moveTo>
                  <a:cubicBezTo>
                    <a:pt x="57" y="84"/>
                    <a:pt x="55" y="50"/>
                    <a:pt x="58" y="16"/>
                  </a:cubicBezTo>
                  <a:cubicBezTo>
                    <a:pt x="77" y="16"/>
                    <a:pt x="96" y="16"/>
                    <a:pt x="114" y="19"/>
                  </a:cubicBezTo>
                  <a:cubicBezTo>
                    <a:pt x="127" y="21"/>
                    <a:pt x="141" y="27"/>
                    <a:pt x="147" y="40"/>
                  </a:cubicBezTo>
                  <a:cubicBezTo>
                    <a:pt x="155" y="63"/>
                    <a:pt x="149" y="93"/>
                    <a:pt x="128" y="106"/>
                  </a:cubicBezTo>
                  <a:cubicBezTo>
                    <a:pt x="107" y="120"/>
                    <a:pt x="80" y="119"/>
                    <a:pt x="56"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9">
              <a:extLst>
                <a:ext uri="{FF2B5EF4-FFF2-40B4-BE49-F238E27FC236}">
                  <a16:creationId xmlns:a16="http://schemas.microsoft.com/office/drawing/2014/main" id="{1061B5B9-4D67-497F-82C7-F9A5BA0254A5}"/>
                </a:ext>
              </a:extLst>
            </p:cNvPr>
            <p:cNvSpPr>
              <a:spLocks noEditPoints="1"/>
            </p:cNvSpPr>
            <p:nvPr userDrawn="1"/>
          </p:nvSpPr>
          <p:spPr bwMode="auto">
            <a:xfrm>
              <a:off x="7393" y="150"/>
              <a:ext cx="73" cy="63"/>
            </a:xfrm>
            <a:custGeom>
              <a:avLst/>
              <a:gdLst>
                <a:gd name="T0" fmla="*/ 272 w 313"/>
                <a:gd name="T1" fmla="*/ 39 h 269"/>
                <a:gd name="T2" fmla="*/ 148 w 313"/>
                <a:gd name="T3" fmla="*/ 3 h 269"/>
                <a:gd name="T4" fmla="*/ 35 w 313"/>
                <a:gd name="T5" fmla="*/ 56 h 269"/>
                <a:gd name="T6" fmla="*/ 20 w 313"/>
                <a:gd name="T7" fmla="*/ 196 h 269"/>
                <a:gd name="T8" fmla="*/ 109 w 313"/>
                <a:gd name="T9" fmla="*/ 260 h 269"/>
                <a:gd name="T10" fmla="*/ 245 w 313"/>
                <a:gd name="T11" fmla="*/ 242 h 269"/>
                <a:gd name="T12" fmla="*/ 305 w 313"/>
                <a:gd name="T13" fmla="*/ 155 h 269"/>
                <a:gd name="T14" fmla="*/ 272 w 313"/>
                <a:gd name="T15" fmla="*/ 39 h 269"/>
                <a:gd name="T16" fmla="*/ 256 w 313"/>
                <a:gd name="T17" fmla="*/ 155 h 269"/>
                <a:gd name="T18" fmla="*/ 227 w 313"/>
                <a:gd name="T19" fmla="*/ 221 h 269"/>
                <a:gd name="T20" fmla="*/ 165 w 313"/>
                <a:gd name="T21" fmla="*/ 247 h 269"/>
                <a:gd name="T22" fmla="*/ 104 w 313"/>
                <a:gd name="T23" fmla="*/ 232 h 269"/>
                <a:gd name="T24" fmla="*/ 59 w 313"/>
                <a:gd name="T25" fmla="*/ 130 h 269"/>
                <a:gd name="T26" fmla="*/ 82 w 313"/>
                <a:gd name="T27" fmla="*/ 53 h 269"/>
                <a:gd name="T28" fmla="*/ 140 w 313"/>
                <a:gd name="T29" fmla="*/ 21 h 269"/>
                <a:gd name="T30" fmla="*/ 203 w 313"/>
                <a:gd name="T31" fmla="*/ 30 h 269"/>
                <a:gd name="T32" fmla="*/ 243 w 313"/>
                <a:gd name="T33" fmla="*/ 72 h 269"/>
                <a:gd name="T34" fmla="*/ 256 w 313"/>
                <a:gd name="T35" fmla="*/ 15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269">
                  <a:moveTo>
                    <a:pt x="272" y="39"/>
                  </a:moveTo>
                  <a:cubicBezTo>
                    <a:pt x="239" y="8"/>
                    <a:pt x="191" y="0"/>
                    <a:pt x="148" y="3"/>
                  </a:cubicBezTo>
                  <a:cubicBezTo>
                    <a:pt x="106" y="5"/>
                    <a:pt x="62" y="21"/>
                    <a:pt x="35" y="56"/>
                  </a:cubicBezTo>
                  <a:cubicBezTo>
                    <a:pt x="5" y="95"/>
                    <a:pt x="0" y="151"/>
                    <a:pt x="20" y="196"/>
                  </a:cubicBezTo>
                  <a:cubicBezTo>
                    <a:pt x="36" y="231"/>
                    <a:pt x="72" y="253"/>
                    <a:pt x="109" y="260"/>
                  </a:cubicBezTo>
                  <a:cubicBezTo>
                    <a:pt x="154" y="269"/>
                    <a:pt x="204" y="266"/>
                    <a:pt x="245" y="242"/>
                  </a:cubicBezTo>
                  <a:cubicBezTo>
                    <a:pt x="276" y="224"/>
                    <a:pt x="299" y="191"/>
                    <a:pt x="305" y="155"/>
                  </a:cubicBezTo>
                  <a:cubicBezTo>
                    <a:pt x="313" y="114"/>
                    <a:pt x="303" y="68"/>
                    <a:pt x="272" y="39"/>
                  </a:cubicBezTo>
                  <a:moveTo>
                    <a:pt x="256" y="155"/>
                  </a:moveTo>
                  <a:cubicBezTo>
                    <a:pt x="254" y="180"/>
                    <a:pt x="245" y="204"/>
                    <a:pt x="227" y="221"/>
                  </a:cubicBezTo>
                  <a:cubicBezTo>
                    <a:pt x="211" y="238"/>
                    <a:pt x="188" y="246"/>
                    <a:pt x="165" y="247"/>
                  </a:cubicBezTo>
                  <a:cubicBezTo>
                    <a:pt x="144" y="248"/>
                    <a:pt x="122" y="244"/>
                    <a:pt x="104" y="232"/>
                  </a:cubicBezTo>
                  <a:cubicBezTo>
                    <a:pt x="71" y="210"/>
                    <a:pt x="59" y="168"/>
                    <a:pt x="59" y="130"/>
                  </a:cubicBezTo>
                  <a:cubicBezTo>
                    <a:pt x="58" y="103"/>
                    <a:pt x="65" y="75"/>
                    <a:pt x="82" y="53"/>
                  </a:cubicBezTo>
                  <a:cubicBezTo>
                    <a:pt x="96" y="35"/>
                    <a:pt x="117" y="24"/>
                    <a:pt x="140" y="21"/>
                  </a:cubicBezTo>
                  <a:cubicBezTo>
                    <a:pt x="161" y="18"/>
                    <a:pt x="184" y="20"/>
                    <a:pt x="203" y="30"/>
                  </a:cubicBezTo>
                  <a:cubicBezTo>
                    <a:pt x="221" y="38"/>
                    <a:pt x="235" y="54"/>
                    <a:pt x="243" y="72"/>
                  </a:cubicBezTo>
                  <a:cubicBezTo>
                    <a:pt x="255" y="98"/>
                    <a:pt x="259" y="127"/>
                    <a:pt x="256"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0">
              <a:extLst>
                <a:ext uri="{FF2B5EF4-FFF2-40B4-BE49-F238E27FC236}">
                  <a16:creationId xmlns:a16="http://schemas.microsoft.com/office/drawing/2014/main" id="{1560E086-B136-422D-9AA5-8161EF81FD92}"/>
                </a:ext>
              </a:extLst>
            </p:cNvPr>
            <p:cNvSpPr>
              <a:spLocks noEditPoints="1"/>
            </p:cNvSpPr>
            <p:nvPr userDrawn="1"/>
          </p:nvSpPr>
          <p:spPr bwMode="auto">
            <a:xfrm>
              <a:off x="7066" y="227"/>
              <a:ext cx="116" cy="134"/>
            </a:xfrm>
            <a:custGeom>
              <a:avLst/>
              <a:gdLst>
                <a:gd name="T0" fmla="*/ 447 w 495"/>
                <a:gd name="T1" fmla="*/ 525 h 569"/>
                <a:gd name="T2" fmla="*/ 402 w 495"/>
                <a:gd name="T3" fmla="*/ 472 h 569"/>
                <a:gd name="T4" fmla="*/ 246 w 495"/>
                <a:gd name="T5" fmla="*/ 277 h 569"/>
                <a:gd name="T6" fmla="*/ 342 w 495"/>
                <a:gd name="T7" fmla="*/ 219 h 569"/>
                <a:gd name="T8" fmla="*/ 387 w 495"/>
                <a:gd name="T9" fmla="*/ 138 h 569"/>
                <a:gd name="T10" fmla="*/ 358 w 495"/>
                <a:gd name="T11" fmla="*/ 40 h 569"/>
                <a:gd name="T12" fmla="*/ 246 w 495"/>
                <a:gd name="T13" fmla="*/ 1 h 569"/>
                <a:gd name="T14" fmla="*/ 5 w 495"/>
                <a:gd name="T15" fmla="*/ 9 h 569"/>
                <a:gd name="T16" fmla="*/ 26 w 495"/>
                <a:gd name="T17" fmla="*/ 96 h 569"/>
                <a:gd name="T18" fmla="*/ 26 w 495"/>
                <a:gd name="T19" fmla="*/ 475 h 569"/>
                <a:gd name="T20" fmla="*/ 0 w 495"/>
                <a:gd name="T21" fmla="*/ 568 h 569"/>
                <a:gd name="T22" fmla="*/ 134 w 495"/>
                <a:gd name="T23" fmla="*/ 568 h 569"/>
                <a:gd name="T24" fmla="*/ 118 w 495"/>
                <a:gd name="T25" fmla="*/ 528 h 569"/>
                <a:gd name="T26" fmla="*/ 113 w 495"/>
                <a:gd name="T27" fmla="*/ 429 h 569"/>
                <a:gd name="T28" fmla="*/ 113 w 495"/>
                <a:gd name="T29" fmla="*/ 296 h 569"/>
                <a:gd name="T30" fmla="*/ 166 w 495"/>
                <a:gd name="T31" fmla="*/ 311 h 569"/>
                <a:gd name="T32" fmla="*/ 196 w 495"/>
                <a:gd name="T33" fmla="*/ 341 h 569"/>
                <a:gd name="T34" fmla="*/ 337 w 495"/>
                <a:gd name="T35" fmla="*/ 523 h 569"/>
                <a:gd name="T36" fmla="*/ 375 w 495"/>
                <a:gd name="T37" fmla="*/ 559 h 569"/>
                <a:gd name="T38" fmla="*/ 422 w 495"/>
                <a:gd name="T39" fmla="*/ 568 h 569"/>
                <a:gd name="T40" fmla="*/ 495 w 495"/>
                <a:gd name="T41" fmla="*/ 568 h 569"/>
                <a:gd name="T42" fmla="*/ 447 w 495"/>
                <a:gd name="T43" fmla="*/ 525 h 569"/>
                <a:gd name="T44" fmla="*/ 113 w 495"/>
                <a:gd name="T45" fmla="*/ 262 h 569"/>
                <a:gd name="T46" fmla="*/ 113 w 495"/>
                <a:gd name="T47" fmla="*/ 121 h 569"/>
                <a:gd name="T48" fmla="*/ 115 w 495"/>
                <a:gd name="T49" fmla="*/ 36 h 569"/>
                <a:gd name="T50" fmla="*/ 241 w 495"/>
                <a:gd name="T51" fmla="*/ 45 h 569"/>
                <a:gd name="T52" fmla="*/ 291 w 495"/>
                <a:gd name="T53" fmla="*/ 82 h 569"/>
                <a:gd name="T54" fmla="*/ 299 w 495"/>
                <a:gd name="T55" fmla="*/ 163 h 569"/>
                <a:gd name="T56" fmla="*/ 245 w 495"/>
                <a:gd name="T57" fmla="*/ 245 h 569"/>
                <a:gd name="T58" fmla="*/ 113 w 495"/>
                <a:gd name="T59" fmla="*/ 26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 h="569">
                  <a:moveTo>
                    <a:pt x="447" y="525"/>
                  </a:moveTo>
                  <a:cubicBezTo>
                    <a:pt x="431" y="508"/>
                    <a:pt x="416" y="490"/>
                    <a:pt x="402" y="472"/>
                  </a:cubicBezTo>
                  <a:cubicBezTo>
                    <a:pt x="350" y="407"/>
                    <a:pt x="298" y="342"/>
                    <a:pt x="246" y="277"/>
                  </a:cubicBezTo>
                  <a:cubicBezTo>
                    <a:pt x="281" y="264"/>
                    <a:pt x="315" y="245"/>
                    <a:pt x="342" y="219"/>
                  </a:cubicBezTo>
                  <a:cubicBezTo>
                    <a:pt x="365" y="198"/>
                    <a:pt x="382" y="169"/>
                    <a:pt x="387" y="138"/>
                  </a:cubicBezTo>
                  <a:cubicBezTo>
                    <a:pt x="392" y="103"/>
                    <a:pt x="383" y="65"/>
                    <a:pt x="358" y="40"/>
                  </a:cubicBezTo>
                  <a:cubicBezTo>
                    <a:pt x="328" y="11"/>
                    <a:pt x="286" y="2"/>
                    <a:pt x="246" y="1"/>
                  </a:cubicBezTo>
                  <a:cubicBezTo>
                    <a:pt x="166" y="0"/>
                    <a:pt x="86" y="10"/>
                    <a:pt x="5" y="9"/>
                  </a:cubicBezTo>
                  <a:cubicBezTo>
                    <a:pt x="22" y="35"/>
                    <a:pt x="25" y="67"/>
                    <a:pt x="26" y="96"/>
                  </a:cubicBezTo>
                  <a:cubicBezTo>
                    <a:pt x="26" y="223"/>
                    <a:pt x="26" y="349"/>
                    <a:pt x="26" y="475"/>
                  </a:cubicBezTo>
                  <a:cubicBezTo>
                    <a:pt x="26" y="508"/>
                    <a:pt x="19" y="541"/>
                    <a:pt x="0" y="568"/>
                  </a:cubicBezTo>
                  <a:cubicBezTo>
                    <a:pt x="45" y="568"/>
                    <a:pt x="90" y="568"/>
                    <a:pt x="134" y="568"/>
                  </a:cubicBezTo>
                  <a:cubicBezTo>
                    <a:pt x="127" y="556"/>
                    <a:pt x="121" y="542"/>
                    <a:pt x="118" y="528"/>
                  </a:cubicBezTo>
                  <a:cubicBezTo>
                    <a:pt x="112" y="496"/>
                    <a:pt x="114" y="462"/>
                    <a:pt x="113" y="429"/>
                  </a:cubicBezTo>
                  <a:cubicBezTo>
                    <a:pt x="113" y="385"/>
                    <a:pt x="113" y="340"/>
                    <a:pt x="113" y="296"/>
                  </a:cubicBezTo>
                  <a:cubicBezTo>
                    <a:pt x="132" y="298"/>
                    <a:pt x="151" y="300"/>
                    <a:pt x="166" y="311"/>
                  </a:cubicBezTo>
                  <a:cubicBezTo>
                    <a:pt x="178" y="319"/>
                    <a:pt x="187" y="330"/>
                    <a:pt x="196" y="341"/>
                  </a:cubicBezTo>
                  <a:cubicBezTo>
                    <a:pt x="243" y="402"/>
                    <a:pt x="290" y="462"/>
                    <a:pt x="337" y="523"/>
                  </a:cubicBezTo>
                  <a:cubicBezTo>
                    <a:pt x="347" y="537"/>
                    <a:pt x="359" y="551"/>
                    <a:pt x="375" y="559"/>
                  </a:cubicBezTo>
                  <a:cubicBezTo>
                    <a:pt x="389" y="567"/>
                    <a:pt x="406" y="569"/>
                    <a:pt x="422" y="568"/>
                  </a:cubicBezTo>
                  <a:cubicBezTo>
                    <a:pt x="446" y="568"/>
                    <a:pt x="470" y="568"/>
                    <a:pt x="495" y="568"/>
                  </a:cubicBezTo>
                  <a:cubicBezTo>
                    <a:pt x="478" y="554"/>
                    <a:pt x="462" y="540"/>
                    <a:pt x="447" y="525"/>
                  </a:cubicBezTo>
                  <a:moveTo>
                    <a:pt x="113" y="262"/>
                  </a:moveTo>
                  <a:cubicBezTo>
                    <a:pt x="113" y="121"/>
                    <a:pt x="113" y="121"/>
                    <a:pt x="113" y="121"/>
                  </a:cubicBezTo>
                  <a:cubicBezTo>
                    <a:pt x="113" y="93"/>
                    <a:pt x="113" y="65"/>
                    <a:pt x="115" y="36"/>
                  </a:cubicBezTo>
                  <a:cubicBezTo>
                    <a:pt x="157" y="37"/>
                    <a:pt x="200" y="34"/>
                    <a:pt x="241" y="45"/>
                  </a:cubicBezTo>
                  <a:cubicBezTo>
                    <a:pt x="261" y="50"/>
                    <a:pt x="281" y="62"/>
                    <a:pt x="291" y="82"/>
                  </a:cubicBezTo>
                  <a:cubicBezTo>
                    <a:pt x="303" y="107"/>
                    <a:pt x="303" y="136"/>
                    <a:pt x="299" y="163"/>
                  </a:cubicBezTo>
                  <a:cubicBezTo>
                    <a:pt x="295" y="197"/>
                    <a:pt x="275" y="228"/>
                    <a:pt x="245" y="245"/>
                  </a:cubicBezTo>
                  <a:cubicBezTo>
                    <a:pt x="205" y="267"/>
                    <a:pt x="157" y="267"/>
                    <a:pt x="113" y="2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1">
              <a:extLst>
                <a:ext uri="{FF2B5EF4-FFF2-40B4-BE49-F238E27FC236}">
                  <a16:creationId xmlns:a16="http://schemas.microsoft.com/office/drawing/2014/main" id="{1F20620D-5E0A-48FD-9A82-72E8A7697BFC}"/>
                </a:ext>
              </a:extLst>
            </p:cNvPr>
            <p:cNvSpPr>
              <a:spLocks noEditPoints="1"/>
            </p:cNvSpPr>
            <p:nvPr userDrawn="1"/>
          </p:nvSpPr>
          <p:spPr bwMode="auto">
            <a:xfrm>
              <a:off x="7183" y="226"/>
              <a:ext cx="117" cy="135"/>
            </a:xfrm>
            <a:custGeom>
              <a:avLst/>
              <a:gdLst>
                <a:gd name="T0" fmla="*/ 450 w 494"/>
                <a:gd name="T1" fmla="*/ 529 h 569"/>
                <a:gd name="T2" fmla="*/ 405 w 494"/>
                <a:gd name="T3" fmla="*/ 477 h 569"/>
                <a:gd name="T4" fmla="*/ 246 w 494"/>
                <a:gd name="T5" fmla="*/ 278 h 569"/>
                <a:gd name="T6" fmla="*/ 363 w 494"/>
                <a:gd name="T7" fmla="*/ 196 h 569"/>
                <a:gd name="T8" fmla="*/ 381 w 494"/>
                <a:gd name="T9" fmla="*/ 78 h 569"/>
                <a:gd name="T10" fmla="*/ 326 w 494"/>
                <a:gd name="T11" fmla="*/ 19 h 569"/>
                <a:gd name="T12" fmla="*/ 202 w 494"/>
                <a:gd name="T13" fmla="*/ 2 h 569"/>
                <a:gd name="T14" fmla="*/ 5 w 494"/>
                <a:gd name="T15" fmla="*/ 10 h 569"/>
                <a:gd name="T16" fmla="*/ 26 w 494"/>
                <a:gd name="T17" fmla="*/ 113 h 569"/>
                <a:gd name="T18" fmla="*/ 26 w 494"/>
                <a:gd name="T19" fmla="*/ 430 h 569"/>
                <a:gd name="T20" fmla="*/ 24 w 494"/>
                <a:gd name="T21" fmla="*/ 502 h 569"/>
                <a:gd name="T22" fmla="*/ 0 w 494"/>
                <a:gd name="T23" fmla="*/ 569 h 569"/>
                <a:gd name="T24" fmla="*/ 134 w 494"/>
                <a:gd name="T25" fmla="*/ 569 h 569"/>
                <a:gd name="T26" fmla="*/ 113 w 494"/>
                <a:gd name="T27" fmla="*/ 472 h 569"/>
                <a:gd name="T28" fmla="*/ 113 w 494"/>
                <a:gd name="T29" fmla="*/ 297 h 569"/>
                <a:gd name="T30" fmla="*/ 153 w 494"/>
                <a:gd name="T31" fmla="*/ 305 h 569"/>
                <a:gd name="T32" fmla="*/ 194 w 494"/>
                <a:gd name="T33" fmla="*/ 341 h 569"/>
                <a:gd name="T34" fmla="*/ 323 w 494"/>
                <a:gd name="T35" fmla="*/ 507 h 569"/>
                <a:gd name="T36" fmla="*/ 365 w 494"/>
                <a:gd name="T37" fmla="*/ 554 h 569"/>
                <a:gd name="T38" fmla="*/ 415 w 494"/>
                <a:gd name="T39" fmla="*/ 569 h 569"/>
                <a:gd name="T40" fmla="*/ 494 w 494"/>
                <a:gd name="T41" fmla="*/ 569 h 569"/>
                <a:gd name="T42" fmla="*/ 450 w 494"/>
                <a:gd name="T43" fmla="*/ 529 h 569"/>
                <a:gd name="T44" fmla="*/ 160 w 494"/>
                <a:gd name="T45" fmla="*/ 265 h 569"/>
                <a:gd name="T46" fmla="*/ 105 w 494"/>
                <a:gd name="T47" fmla="*/ 263 h 569"/>
                <a:gd name="T48" fmla="*/ 105 w 494"/>
                <a:gd name="T49" fmla="*/ 81 h 569"/>
                <a:gd name="T50" fmla="*/ 107 w 494"/>
                <a:gd name="T51" fmla="*/ 37 h 569"/>
                <a:gd name="T52" fmla="*/ 213 w 494"/>
                <a:gd name="T53" fmla="*/ 41 h 569"/>
                <a:gd name="T54" fmla="*/ 271 w 494"/>
                <a:gd name="T55" fmla="*/ 67 h 569"/>
                <a:gd name="T56" fmla="*/ 293 w 494"/>
                <a:gd name="T57" fmla="*/ 125 h 569"/>
                <a:gd name="T58" fmla="*/ 262 w 494"/>
                <a:gd name="T59" fmla="*/ 227 h 569"/>
                <a:gd name="T60" fmla="*/ 160 w 494"/>
                <a:gd name="T61" fmla="*/ 265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4" h="569">
                  <a:moveTo>
                    <a:pt x="450" y="529"/>
                  </a:moveTo>
                  <a:cubicBezTo>
                    <a:pt x="434" y="513"/>
                    <a:pt x="419" y="495"/>
                    <a:pt x="405" y="477"/>
                  </a:cubicBezTo>
                  <a:cubicBezTo>
                    <a:pt x="352" y="411"/>
                    <a:pt x="298" y="344"/>
                    <a:pt x="246" y="278"/>
                  </a:cubicBezTo>
                  <a:cubicBezTo>
                    <a:pt x="291" y="261"/>
                    <a:pt x="334" y="235"/>
                    <a:pt x="363" y="196"/>
                  </a:cubicBezTo>
                  <a:cubicBezTo>
                    <a:pt x="387" y="162"/>
                    <a:pt x="395" y="117"/>
                    <a:pt x="381" y="78"/>
                  </a:cubicBezTo>
                  <a:cubicBezTo>
                    <a:pt x="372" y="52"/>
                    <a:pt x="351" y="31"/>
                    <a:pt x="326" y="19"/>
                  </a:cubicBezTo>
                  <a:cubicBezTo>
                    <a:pt x="287" y="0"/>
                    <a:pt x="244" y="1"/>
                    <a:pt x="202" y="2"/>
                  </a:cubicBezTo>
                  <a:cubicBezTo>
                    <a:pt x="136" y="4"/>
                    <a:pt x="71" y="11"/>
                    <a:pt x="5" y="10"/>
                  </a:cubicBezTo>
                  <a:cubicBezTo>
                    <a:pt x="25" y="41"/>
                    <a:pt x="26" y="78"/>
                    <a:pt x="26" y="113"/>
                  </a:cubicBezTo>
                  <a:cubicBezTo>
                    <a:pt x="26" y="219"/>
                    <a:pt x="26" y="324"/>
                    <a:pt x="26" y="430"/>
                  </a:cubicBezTo>
                  <a:cubicBezTo>
                    <a:pt x="25" y="454"/>
                    <a:pt x="27" y="478"/>
                    <a:pt x="24" y="502"/>
                  </a:cubicBezTo>
                  <a:cubicBezTo>
                    <a:pt x="22" y="526"/>
                    <a:pt x="13" y="549"/>
                    <a:pt x="0" y="569"/>
                  </a:cubicBezTo>
                  <a:cubicBezTo>
                    <a:pt x="45" y="569"/>
                    <a:pt x="89" y="569"/>
                    <a:pt x="134" y="569"/>
                  </a:cubicBezTo>
                  <a:cubicBezTo>
                    <a:pt x="115" y="541"/>
                    <a:pt x="113" y="505"/>
                    <a:pt x="113" y="472"/>
                  </a:cubicBezTo>
                  <a:cubicBezTo>
                    <a:pt x="113" y="413"/>
                    <a:pt x="113" y="355"/>
                    <a:pt x="113" y="297"/>
                  </a:cubicBezTo>
                  <a:cubicBezTo>
                    <a:pt x="126" y="298"/>
                    <a:pt x="140" y="300"/>
                    <a:pt x="153" y="305"/>
                  </a:cubicBezTo>
                  <a:cubicBezTo>
                    <a:pt x="170" y="312"/>
                    <a:pt x="183" y="326"/>
                    <a:pt x="194" y="341"/>
                  </a:cubicBezTo>
                  <a:cubicBezTo>
                    <a:pt x="237" y="396"/>
                    <a:pt x="280" y="452"/>
                    <a:pt x="323" y="507"/>
                  </a:cubicBezTo>
                  <a:cubicBezTo>
                    <a:pt x="336" y="524"/>
                    <a:pt x="348" y="542"/>
                    <a:pt x="365" y="554"/>
                  </a:cubicBezTo>
                  <a:cubicBezTo>
                    <a:pt x="379" y="565"/>
                    <a:pt x="397" y="569"/>
                    <a:pt x="415" y="569"/>
                  </a:cubicBezTo>
                  <a:cubicBezTo>
                    <a:pt x="441" y="569"/>
                    <a:pt x="468" y="569"/>
                    <a:pt x="494" y="569"/>
                  </a:cubicBezTo>
                  <a:cubicBezTo>
                    <a:pt x="479" y="556"/>
                    <a:pt x="464" y="543"/>
                    <a:pt x="450" y="529"/>
                  </a:cubicBezTo>
                  <a:moveTo>
                    <a:pt x="160" y="265"/>
                  </a:moveTo>
                  <a:cubicBezTo>
                    <a:pt x="142" y="266"/>
                    <a:pt x="124" y="265"/>
                    <a:pt x="105" y="263"/>
                  </a:cubicBezTo>
                  <a:cubicBezTo>
                    <a:pt x="105" y="202"/>
                    <a:pt x="105" y="141"/>
                    <a:pt x="105" y="81"/>
                  </a:cubicBezTo>
                  <a:cubicBezTo>
                    <a:pt x="105" y="66"/>
                    <a:pt x="106" y="52"/>
                    <a:pt x="107" y="37"/>
                  </a:cubicBezTo>
                  <a:cubicBezTo>
                    <a:pt x="143" y="38"/>
                    <a:pt x="178" y="36"/>
                    <a:pt x="213" y="41"/>
                  </a:cubicBezTo>
                  <a:cubicBezTo>
                    <a:pt x="234" y="45"/>
                    <a:pt x="256" y="51"/>
                    <a:pt x="271" y="67"/>
                  </a:cubicBezTo>
                  <a:cubicBezTo>
                    <a:pt x="286" y="82"/>
                    <a:pt x="292" y="104"/>
                    <a:pt x="293" y="125"/>
                  </a:cubicBezTo>
                  <a:cubicBezTo>
                    <a:pt x="296" y="161"/>
                    <a:pt x="288" y="200"/>
                    <a:pt x="262" y="227"/>
                  </a:cubicBezTo>
                  <a:cubicBezTo>
                    <a:pt x="236" y="254"/>
                    <a:pt x="197" y="264"/>
                    <a:pt x="160"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2">
              <a:extLst>
                <a:ext uri="{FF2B5EF4-FFF2-40B4-BE49-F238E27FC236}">
                  <a16:creationId xmlns:a16="http://schemas.microsoft.com/office/drawing/2014/main" id="{31A02084-A3C1-4CD9-A55E-984B32A866C7}"/>
                </a:ext>
              </a:extLst>
            </p:cNvPr>
            <p:cNvSpPr>
              <a:spLocks noEditPoints="1"/>
            </p:cNvSpPr>
            <p:nvPr userDrawn="1"/>
          </p:nvSpPr>
          <p:spPr bwMode="auto">
            <a:xfrm>
              <a:off x="6556" y="110"/>
              <a:ext cx="217" cy="284"/>
            </a:xfrm>
            <a:custGeom>
              <a:avLst/>
              <a:gdLst>
                <a:gd name="T0" fmla="*/ 902 w 921"/>
                <a:gd name="T1" fmla="*/ 923 h 1202"/>
                <a:gd name="T2" fmla="*/ 875 w 921"/>
                <a:gd name="T3" fmla="*/ 781 h 1202"/>
                <a:gd name="T4" fmla="*/ 886 w 921"/>
                <a:gd name="T5" fmla="*/ 756 h 1202"/>
                <a:gd name="T6" fmla="*/ 808 w 921"/>
                <a:gd name="T7" fmla="*/ 530 h 1202"/>
                <a:gd name="T8" fmla="*/ 539 w 921"/>
                <a:gd name="T9" fmla="*/ 526 h 1202"/>
                <a:gd name="T10" fmla="*/ 405 w 921"/>
                <a:gd name="T11" fmla="*/ 396 h 1202"/>
                <a:gd name="T12" fmla="*/ 393 w 921"/>
                <a:gd name="T13" fmla="*/ 294 h 1202"/>
                <a:gd name="T14" fmla="*/ 328 w 921"/>
                <a:gd name="T15" fmla="*/ 274 h 1202"/>
                <a:gd name="T16" fmla="*/ 485 w 921"/>
                <a:gd name="T17" fmla="*/ 224 h 1202"/>
                <a:gd name="T18" fmla="*/ 604 w 921"/>
                <a:gd name="T19" fmla="*/ 104 h 1202"/>
                <a:gd name="T20" fmla="*/ 557 w 921"/>
                <a:gd name="T21" fmla="*/ 126 h 1202"/>
                <a:gd name="T22" fmla="*/ 592 w 921"/>
                <a:gd name="T23" fmla="*/ 32 h 1202"/>
                <a:gd name="T24" fmla="*/ 518 w 921"/>
                <a:gd name="T25" fmla="*/ 144 h 1202"/>
                <a:gd name="T26" fmla="*/ 500 w 921"/>
                <a:gd name="T27" fmla="*/ 122 h 1202"/>
                <a:gd name="T28" fmla="*/ 396 w 921"/>
                <a:gd name="T29" fmla="*/ 149 h 1202"/>
                <a:gd name="T30" fmla="*/ 311 w 921"/>
                <a:gd name="T31" fmla="*/ 239 h 1202"/>
                <a:gd name="T32" fmla="*/ 413 w 921"/>
                <a:gd name="T33" fmla="*/ 85 h 1202"/>
                <a:gd name="T34" fmla="*/ 422 w 921"/>
                <a:gd name="T35" fmla="*/ 10 h 1202"/>
                <a:gd name="T36" fmla="*/ 375 w 921"/>
                <a:gd name="T37" fmla="*/ 44 h 1202"/>
                <a:gd name="T38" fmla="*/ 355 w 921"/>
                <a:gd name="T39" fmla="*/ 67 h 1202"/>
                <a:gd name="T40" fmla="*/ 330 w 921"/>
                <a:gd name="T41" fmla="*/ 110 h 1202"/>
                <a:gd name="T42" fmla="*/ 300 w 921"/>
                <a:gd name="T43" fmla="*/ 146 h 1202"/>
                <a:gd name="T44" fmla="*/ 265 w 921"/>
                <a:gd name="T45" fmla="*/ 226 h 1202"/>
                <a:gd name="T46" fmla="*/ 267 w 921"/>
                <a:gd name="T47" fmla="*/ 149 h 1202"/>
                <a:gd name="T48" fmla="*/ 232 w 921"/>
                <a:gd name="T49" fmla="*/ 247 h 1202"/>
                <a:gd name="T50" fmla="*/ 208 w 921"/>
                <a:gd name="T51" fmla="*/ 240 h 1202"/>
                <a:gd name="T52" fmla="*/ 290 w 921"/>
                <a:gd name="T53" fmla="*/ 283 h 1202"/>
                <a:gd name="T54" fmla="*/ 143 w 921"/>
                <a:gd name="T55" fmla="*/ 345 h 1202"/>
                <a:gd name="T56" fmla="*/ 271 w 921"/>
                <a:gd name="T57" fmla="*/ 408 h 1202"/>
                <a:gd name="T58" fmla="*/ 268 w 921"/>
                <a:gd name="T59" fmla="*/ 591 h 1202"/>
                <a:gd name="T60" fmla="*/ 109 w 921"/>
                <a:gd name="T61" fmla="*/ 562 h 1202"/>
                <a:gd name="T62" fmla="*/ 33 w 921"/>
                <a:gd name="T63" fmla="*/ 710 h 1202"/>
                <a:gd name="T64" fmla="*/ 72 w 921"/>
                <a:gd name="T65" fmla="*/ 651 h 1202"/>
                <a:gd name="T66" fmla="*/ 131 w 921"/>
                <a:gd name="T67" fmla="*/ 691 h 1202"/>
                <a:gd name="T68" fmla="*/ 78 w 921"/>
                <a:gd name="T69" fmla="*/ 741 h 1202"/>
                <a:gd name="T70" fmla="*/ 72 w 921"/>
                <a:gd name="T71" fmla="*/ 786 h 1202"/>
                <a:gd name="T72" fmla="*/ 195 w 921"/>
                <a:gd name="T73" fmla="*/ 1056 h 1202"/>
                <a:gd name="T74" fmla="*/ 191 w 921"/>
                <a:gd name="T75" fmla="*/ 1202 h 1202"/>
                <a:gd name="T76" fmla="*/ 821 w 921"/>
                <a:gd name="T77" fmla="*/ 1124 h 1202"/>
                <a:gd name="T78" fmla="*/ 765 w 921"/>
                <a:gd name="T79" fmla="*/ 1094 h 1202"/>
                <a:gd name="T80" fmla="*/ 470 w 921"/>
                <a:gd name="T81" fmla="*/ 206 h 1202"/>
                <a:gd name="T82" fmla="*/ 403 w 921"/>
                <a:gd name="T83" fmla="*/ 199 h 1202"/>
                <a:gd name="T84" fmla="*/ 403 w 921"/>
                <a:gd name="T85" fmla="*/ 199 h 1202"/>
                <a:gd name="T86" fmla="*/ 263 w 921"/>
                <a:gd name="T87" fmla="*/ 984 h 1202"/>
                <a:gd name="T88" fmla="*/ 373 w 921"/>
                <a:gd name="T89" fmla="*/ 833 h 1202"/>
                <a:gd name="T90" fmla="*/ 353 w 921"/>
                <a:gd name="T91" fmla="*/ 984 h 1202"/>
                <a:gd name="T92" fmla="*/ 124 w 921"/>
                <a:gd name="T93" fmla="*/ 597 h 1202"/>
                <a:gd name="T94" fmla="*/ 211 w 921"/>
                <a:gd name="T95" fmla="*/ 609 h 1202"/>
                <a:gd name="T96" fmla="*/ 305 w 921"/>
                <a:gd name="T97" fmla="*/ 673 h 1202"/>
                <a:gd name="T98" fmla="*/ 370 w 921"/>
                <a:gd name="T99" fmla="*/ 752 h 1202"/>
                <a:gd name="T100" fmla="*/ 387 w 921"/>
                <a:gd name="T101" fmla="*/ 1061 h 1202"/>
                <a:gd name="T102" fmla="*/ 544 w 921"/>
                <a:gd name="T103" fmla="*/ 772 h 1202"/>
                <a:gd name="T104" fmla="*/ 704 w 921"/>
                <a:gd name="T105" fmla="*/ 886 h 1202"/>
                <a:gd name="T106" fmla="*/ 548 w 921"/>
                <a:gd name="T107" fmla="*/ 1060 h 1202"/>
                <a:gd name="T108" fmla="*/ 574 w 921"/>
                <a:gd name="T109" fmla="*/ 1062 h 1202"/>
                <a:gd name="T110" fmla="*/ 606 w 921"/>
                <a:gd name="T111" fmla="*/ 1047 h 1202"/>
                <a:gd name="T112" fmla="*/ 743 w 921"/>
                <a:gd name="T113" fmla="*/ 826 h 1202"/>
                <a:gd name="T114" fmla="*/ 672 w 921"/>
                <a:gd name="T115" fmla="*/ 621 h 1202"/>
                <a:gd name="T116" fmla="*/ 849 w 921"/>
                <a:gd name="T117" fmla="*/ 92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1" h="1202">
                  <a:moveTo>
                    <a:pt x="787" y="1083"/>
                  </a:moveTo>
                  <a:cubicBezTo>
                    <a:pt x="797" y="1066"/>
                    <a:pt x="809" y="1051"/>
                    <a:pt x="820" y="1035"/>
                  </a:cubicBezTo>
                  <a:cubicBezTo>
                    <a:pt x="848" y="998"/>
                    <a:pt x="876" y="961"/>
                    <a:pt x="902" y="923"/>
                  </a:cubicBezTo>
                  <a:cubicBezTo>
                    <a:pt x="908" y="914"/>
                    <a:pt x="915" y="905"/>
                    <a:pt x="919" y="895"/>
                  </a:cubicBezTo>
                  <a:cubicBezTo>
                    <a:pt x="921" y="891"/>
                    <a:pt x="918" y="887"/>
                    <a:pt x="917" y="883"/>
                  </a:cubicBezTo>
                  <a:cubicBezTo>
                    <a:pt x="904" y="849"/>
                    <a:pt x="888" y="816"/>
                    <a:pt x="875" y="781"/>
                  </a:cubicBezTo>
                  <a:cubicBezTo>
                    <a:pt x="871" y="771"/>
                    <a:pt x="871" y="760"/>
                    <a:pt x="872" y="750"/>
                  </a:cubicBezTo>
                  <a:cubicBezTo>
                    <a:pt x="873" y="721"/>
                    <a:pt x="875" y="692"/>
                    <a:pt x="877" y="663"/>
                  </a:cubicBezTo>
                  <a:cubicBezTo>
                    <a:pt x="881" y="694"/>
                    <a:pt x="882" y="725"/>
                    <a:pt x="886" y="756"/>
                  </a:cubicBezTo>
                  <a:cubicBezTo>
                    <a:pt x="897" y="736"/>
                    <a:pt x="901" y="714"/>
                    <a:pt x="904" y="692"/>
                  </a:cubicBezTo>
                  <a:cubicBezTo>
                    <a:pt x="909" y="659"/>
                    <a:pt x="907" y="624"/>
                    <a:pt x="892" y="594"/>
                  </a:cubicBezTo>
                  <a:cubicBezTo>
                    <a:pt x="876" y="561"/>
                    <a:pt x="843" y="537"/>
                    <a:pt x="808" y="530"/>
                  </a:cubicBezTo>
                  <a:cubicBezTo>
                    <a:pt x="791" y="527"/>
                    <a:pt x="774" y="528"/>
                    <a:pt x="758" y="530"/>
                  </a:cubicBezTo>
                  <a:cubicBezTo>
                    <a:pt x="718" y="535"/>
                    <a:pt x="677" y="534"/>
                    <a:pt x="636" y="533"/>
                  </a:cubicBezTo>
                  <a:cubicBezTo>
                    <a:pt x="604" y="534"/>
                    <a:pt x="571" y="534"/>
                    <a:pt x="539" y="526"/>
                  </a:cubicBezTo>
                  <a:cubicBezTo>
                    <a:pt x="517" y="521"/>
                    <a:pt x="496" y="511"/>
                    <a:pt x="480" y="494"/>
                  </a:cubicBezTo>
                  <a:cubicBezTo>
                    <a:pt x="465" y="480"/>
                    <a:pt x="455" y="461"/>
                    <a:pt x="443" y="444"/>
                  </a:cubicBezTo>
                  <a:cubicBezTo>
                    <a:pt x="431" y="427"/>
                    <a:pt x="418" y="412"/>
                    <a:pt x="405" y="396"/>
                  </a:cubicBezTo>
                  <a:cubicBezTo>
                    <a:pt x="390" y="375"/>
                    <a:pt x="377" y="353"/>
                    <a:pt x="366" y="330"/>
                  </a:cubicBezTo>
                  <a:cubicBezTo>
                    <a:pt x="377" y="325"/>
                    <a:pt x="391" y="321"/>
                    <a:pt x="398" y="310"/>
                  </a:cubicBezTo>
                  <a:cubicBezTo>
                    <a:pt x="402" y="305"/>
                    <a:pt x="400" y="296"/>
                    <a:pt x="393" y="294"/>
                  </a:cubicBezTo>
                  <a:cubicBezTo>
                    <a:pt x="377" y="287"/>
                    <a:pt x="359" y="288"/>
                    <a:pt x="341" y="290"/>
                  </a:cubicBezTo>
                  <a:cubicBezTo>
                    <a:pt x="336" y="286"/>
                    <a:pt x="331" y="283"/>
                    <a:pt x="325" y="280"/>
                  </a:cubicBezTo>
                  <a:cubicBezTo>
                    <a:pt x="326" y="278"/>
                    <a:pt x="327" y="276"/>
                    <a:pt x="328" y="274"/>
                  </a:cubicBezTo>
                  <a:cubicBezTo>
                    <a:pt x="348" y="284"/>
                    <a:pt x="373" y="287"/>
                    <a:pt x="392" y="274"/>
                  </a:cubicBezTo>
                  <a:cubicBezTo>
                    <a:pt x="413" y="262"/>
                    <a:pt x="424" y="238"/>
                    <a:pt x="423" y="215"/>
                  </a:cubicBezTo>
                  <a:cubicBezTo>
                    <a:pt x="440" y="229"/>
                    <a:pt x="464" y="234"/>
                    <a:pt x="485" y="224"/>
                  </a:cubicBezTo>
                  <a:cubicBezTo>
                    <a:pt x="506" y="214"/>
                    <a:pt x="514" y="191"/>
                    <a:pt x="517" y="169"/>
                  </a:cubicBezTo>
                  <a:cubicBezTo>
                    <a:pt x="535" y="165"/>
                    <a:pt x="554" y="159"/>
                    <a:pt x="568" y="147"/>
                  </a:cubicBezTo>
                  <a:cubicBezTo>
                    <a:pt x="581" y="134"/>
                    <a:pt x="593" y="119"/>
                    <a:pt x="604" y="104"/>
                  </a:cubicBezTo>
                  <a:cubicBezTo>
                    <a:pt x="610" y="94"/>
                    <a:pt x="618" y="83"/>
                    <a:pt x="620" y="71"/>
                  </a:cubicBezTo>
                  <a:cubicBezTo>
                    <a:pt x="608" y="67"/>
                    <a:pt x="600" y="77"/>
                    <a:pt x="594" y="85"/>
                  </a:cubicBezTo>
                  <a:cubicBezTo>
                    <a:pt x="584" y="101"/>
                    <a:pt x="571" y="114"/>
                    <a:pt x="557" y="126"/>
                  </a:cubicBezTo>
                  <a:cubicBezTo>
                    <a:pt x="553" y="98"/>
                    <a:pt x="564" y="69"/>
                    <a:pt x="587" y="53"/>
                  </a:cubicBezTo>
                  <a:cubicBezTo>
                    <a:pt x="593" y="49"/>
                    <a:pt x="602" y="44"/>
                    <a:pt x="601" y="35"/>
                  </a:cubicBezTo>
                  <a:cubicBezTo>
                    <a:pt x="601" y="30"/>
                    <a:pt x="595" y="30"/>
                    <a:pt x="592" y="32"/>
                  </a:cubicBezTo>
                  <a:cubicBezTo>
                    <a:pt x="570" y="43"/>
                    <a:pt x="551" y="61"/>
                    <a:pt x="542" y="84"/>
                  </a:cubicBezTo>
                  <a:cubicBezTo>
                    <a:pt x="535" y="101"/>
                    <a:pt x="535" y="120"/>
                    <a:pt x="539" y="137"/>
                  </a:cubicBezTo>
                  <a:cubicBezTo>
                    <a:pt x="532" y="140"/>
                    <a:pt x="525" y="142"/>
                    <a:pt x="518" y="144"/>
                  </a:cubicBezTo>
                  <a:cubicBezTo>
                    <a:pt x="517" y="135"/>
                    <a:pt x="516" y="126"/>
                    <a:pt x="515" y="118"/>
                  </a:cubicBezTo>
                  <a:cubicBezTo>
                    <a:pt x="513" y="117"/>
                    <a:pt x="510" y="115"/>
                    <a:pt x="509" y="114"/>
                  </a:cubicBezTo>
                  <a:cubicBezTo>
                    <a:pt x="506" y="117"/>
                    <a:pt x="503" y="120"/>
                    <a:pt x="500" y="122"/>
                  </a:cubicBezTo>
                  <a:cubicBezTo>
                    <a:pt x="502" y="131"/>
                    <a:pt x="503" y="139"/>
                    <a:pt x="503" y="148"/>
                  </a:cubicBezTo>
                  <a:cubicBezTo>
                    <a:pt x="473" y="156"/>
                    <a:pt x="441" y="159"/>
                    <a:pt x="411" y="168"/>
                  </a:cubicBezTo>
                  <a:cubicBezTo>
                    <a:pt x="406" y="161"/>
                    <a:pt x="405" y="149"/>
                    <a:pt x="396" y="149"/>
                  </a:cubicBezTo>
                  <a:cubicBezTo>
                    <a:pt x="386" y="156"/>
                    <a:pt x="393" y="166"/>
                    <a:pt x="396" y="174"/>
                  </a:cubicBezTo>
                  <a:cubicBezTo>
                    <a:pt x="370" y="187"/>
                    <a:pt x="345" y="204"/>
                    <a:pt x="327" y="228"/>
                  </a:cubicBezTo>
                  <a:cubicBezTo>
                    <a:pt x="323" y="233"/>
                    <a:pt x="317" y="236"/>
                    <a:pt x="311" y="239"/>
                  </a:cubicBezTo>
                  <a:cubicBezTo>
                    <a:pt x="314" y="217"/>
                    <a:pt x="320" y="195"/>
                    <a:pt x="331" y="176"/>
                  </a:cubicBezTo>
                  <a:cubicBezTo>
                    <a:pt x="340" y="162"/>
                    <a:pt x="353" y="150"/>
                    <a:pt x="364" y="137"/>
                  </a:cubicBezTo>
                  <a:cubicBezTo>
                    <a:pt x="380" y="119"/>
                    <a:pt x="398" y="104"/>
                    <a:pt x="413" y="85"/>
                  </a:cubicBezTo>
                  <a:cubicBezTo>
                    <a:pt x="424" y="70"/>
                    <a:pt x="429" y="52"/>
                    <a:pt x="433" y="35"/>
                  </a:cubicBezTo>
                  <a:cubicBezTo>
                    <a:pt x="435" y="24"/>
                    <a:pt x="436" y="12"/>
                    <a:pt x="434" y="1"/>
                  </a:cubicBezTo>
                  <a:cubicBezTo>
                    <a:pt x="428" y="0"/>
                    <a:pt x="423" y="4"/>
                    <a:pt x="422" y="10"/>
                  </a:cubicBezTo>
                  <a:cubicBezTo>
                    <a:pt x="419" y="26"/>
                    <a:pt x="416" y="42"/>
                    <a:pt x="409" y="57"/>
                  </a:cubicBezTo>
                  <a:cubicBezTo>
                    <a:pt x="402" y="70"/>
                    <a:pt x="392" y="81"/>
                    <a:pt x="382" y="93"/>
                  </a:cubicBezTo>
                  <a:cubicBezTo>
                    <a:pt x="372" y="79"/>
                    <a:pt x="369" y="60"/>
                    <a:pt x="375" y="44"/>
                  </a:cubicBezTo>
                  <a:cubicBezTo>
                    <a:pt x="377" y="36"/>
                    <a:pt x="384" y="30"/>
                    <a:pt x="388" y="23"/>
                  </a:cubicBezTo>
                  <a:cubicBezTo>
                    <a:pt x="389" y="18"/>
                    <a:pt x="386" y="12"/>
                    <a:pt x="380" y="13"/>
                  </a:cubicBezTo>
                  <a:cubicBezTo>
                    <a:pt x="364" y="26"/>
                    <a:pt x="353" y="47"/>
                    <a:pt x="355" y="67"/>
                  </a:cubicBezTo>
                  <a:cubicBezTo>
                    <a:pt x="356" y="81"/>
                    <a:pt x="363" y="93"/>
                    <a:pt x="370" y="104"/>
                  </a:cubicBezTo>
                  <a:cubicBezTo>
                    <a:pt x="352" y="122"/>
                    <a:pt x="333" y="137"/>
                    <a:pt x="318" y="158"/>
                  </a:cubicBezTo>
                  <a:cubicBezTo>
                    <a:pt x="314" y="141"/>
                    <a:pt x="318" y="122"/>
                    <a:pt x="330" y="110"/>
                  </a:cubicBezTo>
                  <a:cubicBezTo>
                    <a:pt x="334" y="107"/>
                    <a:pt x="333" y="99"/>
                    <a:pt x="329" y="96"/>
                  </a:cubicBezTo>
                  <a:cubicBezTo>
                    <a:pt x="324" y="94"/>
                    <a:pt x="321" y="99"/>
                    <a:pt x="317" y="102"/>
                  </a:cubicBezTo>
                  <a:cubicBezTo>
                    <a:pt x="306" y="114"/>
                    <a:pt x="299" y="130"/>
                    <a:pt x="300" y="146"/>
                  </a:cubicBezTo>
                  <a:cubicBezTo>
                    <a:pt x="300" y="156"/>
                    <a:pt x="304" y="166"/>
                    <a:pt x="308" y="176"/>
                  </a:cubicBezTo>
                  <a:cubicBezTo>
                    <a:pt x="297" y="197"/>
                    <a:pt x="289" y="219"/>
                    <a:pt x="288" y="243"/>
                  </a:cubicBezTo>
                  <a:cubicBezTo>
                    <a:pt x="278" y="242"/>
                    <a:pt x="268" y="236"/>
                    <a:pt x="265" y="226"/>
                  </a:cubicBezTo>
                  <a:cubicBezTo>
                    <a:pt x="258" y="205"/>
                    <a:pt x="264" y="182"/>
                    <a:pt x="275" y="164"/>
                  </a:cubicBezTo>
                  <a:cubicBezTo>
                    <a:pt x="277" y="159"/>
                    <a:pt x="281" y="154"/>
                    <a:pt x="278" y="148"/>
                  </a:cubicBezTo>
                  <a:cubicBezTo>
                    <a:pt x="276" y="143"/>
                    <a:pt x="269" y="144"/>
                    <a:pt x="267" y="149"/>
                  </a:cubicBezTo>
                  <a:cubicBezTo>
                    <a:pt x="253" y="172"/>
                    <a:pt x="241" y="199"/>
                    <a:pt x="244" y="227"/>
                  </a:cubicBezTo>
                  <a:cubicBezTo>
                    <a:pt x="246" y="239"/>
                    <a:pt x="254" y="249"/>
                    <a:pt x="262" y="257"/>
                  </a:cubicBezTo>
                  <a:cubicBezTo>
                    <a:pt x="251" y="259"/>
                    <a:pt x="239" y="257"/>
                    <a:pt x="232" y="247"/>
                  </a:cubicBezTo>
                  <a:cubicBezTo>
                    <a:pt x="218" y="228"/>
                    <a:pt x="219" y="202"/>
                    <a:pt x="225" y="181"/>
                  </a:cubicBezTo>
                  <a:cubicBezTo>
                    <a:pt x="228" y="174"/>
                    <a:pt x="221" y="169"/>
                    <a:pt x="215" y="169"/>
                  </a:cubicBezTo>
                  <a:cubicBezTo>
                    <a:pt x="206" y="191"/>
                    <a:pt x="202" y="216"/>
                    <a:pt x="208" y="240"/>
                  </a:cubicBezTo>
                  <a:cubicBezTo>
                    <a:pt x="213" y="262"/>
                    <a:pt x="234" y="280"/>
                    <a:pt x="257" y="279"/>
                  </a:cubicBezTo>
                  <a:cubicBezTo>
                    <a:pt x="268" y="279"/>
                    <a:pt x="278" y="274"/>
                    <a:pt x="288" y="269"/>
                  </a:cubicBezTo>
                  <a:cubicBezTo>
                    <a:pt x="289" y="274"/>
                    <a:pt x="289" y="278"/>
                    <a:pt x="290" y="283"/>
                  </a:cubicBezTo>
                  <a:cubicBezTo>
                    <a:pt x="271" y="292"/>
                    <a:pt x="252" y="302"/>
                    <a:pt x="231" y="309"/>
                  </a:cubicBezTo>
                  <a:cubicBezTo>
                    <a:pt x="205" y="318"/>
                    <a:pt x="179" y="328"/>
                    <a:pt x="152" y="338"/>
                  </a:cubicBezTo>
                  <a:cubicBezTo>
                    <a:pt x="149" y="339"/>
                    <a:pt x="144" y="340"/>
                    <a:pt x="143" y="345"/>
                  </a:cubicBezTo>
                  <a:cubicBezTo>
                    <a:pt x="143" y="351"/>
                    <a:pt x="141" y="360"/>
                    <a:pt x="146" y="365"/>
                  </a:cubicBezTo>
                  <a:cubicBezTo>
                    <a:pt x="152" y="373"/>
                    <a:pt x="159" y="380"/>
                    <a:pt x="169" y="382"/>
                  </a:cubicBezTo>
                  <a:cubicBezTo>
                    <a:pt x="203" y="391"/>
                    <a:pt x="237" y="400"/>
                    <a:pt x="271" y="408"/>
                  </a:cubicBezTo>
                  <a:cubicBezTo>
                    <a:pt x="274" y="409"/>
                    <a:pt x="279" y="410"/>
                    <a:pt x="279" y="414"/>
                  </a:cubicBezTo>
                  <a:cubicBezTo>
                    <a:pt x="282" y="443"/>
                    <a:pt x="274" y="472"/>
                    <a:pt x="267" y="500"/>
                  </a:cubicBezTo>
                  <a:cubicBezTo>
                    <a:pt x="258" y="529"/>
                    <a:pt x="255" y="562"/>
                    <a:pt x="268" y="591"/>
                  </a:cubicBezTo>
                  <a:cubicBezTo>
                    <a:pt x="248" y="577"/>
                    <a:pt x="228" y="563"/>
                    <a:pt x="208" y="549"/>
                  </a:cubicBezTo>
                  <a:cubicBezTo>
                    <a:pt x="197" y="541"/>
                    <a:pt x="184" y="542"/>
                    <a:pt x="172" y="543"/>
                  </a:cubicBezTo>
                  <a:cubicBezTo>
                    <a:pt x="150" y="546"/>
                    <a:pt x="129" y="554"/>
                    <a:pt x="109" y="562"/>
                  </a:cubicBezTo>
                  <a:cubicBezTo>
                    <a:pt x="79" y="576"/>
                    <a:pt x="50" y="592"/>
                    <a:pt x="24" y="611"/>
                  </a:cubicBezTo>
                  <a:cubicBezTo>
                    <a:pt x="10" y="621"/>
                    <a:pt x="0" y="641"/>
                    <a:pt x="9" y="657"/>
                  </a:cubicBezTo>
                  <a:cubicBezTo>
                    <a:pt x="18" y="675"/>
                    <a:pt x="26" y="692"/>
                    <a:pt x="33" y="710"/>
                  </a:cubicBezTo>
                  <a:cubicBezTo>
                    <a:pt x="42" y="705"/>
                    <a:pt x="50" y="701"/>
                    <a:pt x="59" y="696"/>
                  </a:cubicBezTo>
                  <a:cubicBezTo>
                    <a:pt x="51" y="690"/>
                    <a:pt x="43" y="683"/>
                    <a:pt x="43" y="673"/>
                  </a:cubicBezTo>
                  <a:cubicBezTo>
                    <a:pt x="42" y="659"/>
                    <a:pt x="58" y="646"/>
                    <a:pt x="72" y="651"/>
                  </a:cubicBezTo>
                  <a:cubicBezTo>
                    <a:pt x="83" y="653"/>
                    <a:pt x="88" y="663"/>
                    <a:pt x="90" y="673"/>
                  </a:cubicBezTo>
                  <a:cubicBezTo>
                    <a:pt x="93" y="667"/>
                    <a:pt x="99" y="662"/>
                    <a:pt x="107" y="661"/>
                  </a:cubicBezTo>
                  <a:cubicBezTo>
                    <a:pt x="123" y="658"/>
                    <a:pt x="137" y="676"/>
                    <a:pt x="131" y="691"/>
                  </a:cubicBezTo>
                  <a:cubicBezTo>
                    <a:pt x="128" y="701"/>
                    <a:pt x="119" y="706"/>
                    <a:pt x="109" y="708"/>
                  </a:cubicBezTo>
                  <a:cubicBezTo>
                    <a:pt x="118" y="715"/>
                    <a:pt x="121" y="729"/>
                    <a:pt x="114" y="739"/>
                  </a:cubicBezTo>
                  <a:cubicBezTo>
                    <a:pt x="107" y="751"/>
                    <a:pt x="87" y="753"/>
                    <a:pt x="78" y="741"/>
                  </a:cubicBezTo>
                  <a:cubicBezTo>
                    <a:pt x="72" y="736"/>
                    <a:pt x="73" y="727"/>
                    <a:pt x="73" y="720"/>
                  </a:cubicBezTo>
                  <a:cubicBezTo>
                    <a:pt x="64" y="724"/>
                    <a:pt x="55" y="728"/>
                    <a:pt x="46" y="732"/>
                  </a:cubicBezTo>
                  <a:cubicBezTo>
                    <a:pt x="54" y="750"/>
                    <a:pt x="64" y="768"/>
                    <a:pt x="72" y="786"/>
                  </a:cubicBezTo>
                  <a:cubicBezTo>
                    <a:pt x="98" y="774"/>
                    <a:pt x="123" y="761"/>
                    <a:pt x="149" y="749"/>
                  </a:cubicBezTo>
                  <a:cubicBezTo>
                    <a:pt x="176" y="814"/>
                    <a:pt x="203" y="879"/>
                    <a:pt x="230" y="944"/>
                  </a:cubicBezTo>
                  <a:cubicBezTo>
                    <a:pt x="218" y="981"/>
                    <a:pt x="207" y="1019"/>
                    <a:pt x="195" y="1056"/>
                  </a:cubicBezTo>
                  <a:cubicBezTo>
                    <a:pt x="223" y="1067"/>
                    <a:pt x="252" y="1077"/>
                    <a:pt x="280" y="1088"/>
                  </a:cubicBezTo>
                  <a:cubicBezTo>
                    <a:pt x="263" y="1096"/>
                    <a:pt x="247" y="1105"/>
                    <a:pt x="233" y="1118"/>
                  </a:cubicBezTo>
                  <a:cubicBezTo>
                    <a:pt x="209" y="1139"/>
                    <a:pt x="194" y="1170"/>
                    <a:pt x="191" y="1202"/>
                  </a:cubicBezTo>
                  <a:cubicBezTo>
                    <a:pt x="224" y="1173"/>
                    <a:pt x="265" y="1155"/>
                    <a:pt x="306" y="1140"/>
                  </a:cubicBezTo>
                  <a:cubicBezTo>
                    <a:pt x="364" y="1121"/>
                    <a:pt x="425" y="1111"/>
                    <a:pt x="486" y="1107"/>
                  </a:cubicBezTo>
                  <a:cubicBezTo>
                    <a:pt x="598" y="1100"/>
                    <a:pt x="710" y="1109"/>
                    <a:pt x="821" y="1124"/>
                  </a:cubicBezTo>
                  <a:cubicBezTo>
                    <a:pt x="852" y="1128"/>
                    <a:pt x="884" y="1134"/>
                    <a:pt x="915" y="1131"/>
                  </a:cubicBezTo>
                  <a:cubicBezTo>
                    <a:pt x="889" y="1124"/>
                    <a:pt x="862" y="1119"/>
                    <a:pt x="835" y="1112"/>
                  </a:cubicBezTo>
                  <a:cubicBezTo>
                    <a:pt x="812" y="1106"/>
                    <a:pt x="788" y="1100"/>
                    <a:pt x="765" y="1094"/>
                  </a:cubicBezTo>
                  <a:cubicBezTo>
                    <a:pt x="773" y="1092"/>
                    <a:pt x="782" y="1091"/>
                    <a:pt x="787" y="1083"/>
                  </a:cubicBezTo>
                  <a:moveTo>
                    <a:pt x="498" y="174"/>
                  </a:moveTo>
                  <a:cubicBezTo>
                    <a:pt x="493" y="188"/>
                    <a:pt x="485" y="203"/>
                    <a:pt x="470" y="206"/>
                  </a:cubicBezTo>
                  <a:cubicBezTo>
                    <a:pt x="455" y="209"/>
                    <a:pt x="440" y="200"/>
                    <a:pt x="430" y="190"/>
                  </a:cubicBezTo>
                  <a:cubicBezTo>
                    <a:pt x="452" y="184"/>
                    <a:pt x="475" y="178"/>
                    <a:pt x="498" y="174"/>
                  </a:cubicBezTo>
                  <a:moveTo>
                    <a:pt x="403" y="199"/>
                  </a:moveTo>
                  <a:cubicBezTo>
                    <a:pt x="405" y="217"/>
                    <a:pt x="403" y="239"/>
                    <a:pt x="388" y="251"/>
                  </a:cubicBezTo>
                  <a:cubicBezTo>
                    <a:pt x="374" y="262"/>
                    <a:pt x="355" y="259"/>
                    <a:pt x="340" y="254"/>
                  </a:cubicBezTo>
                  <a:cubicBezTo>
                    <a:pt x="356" y="230"/>
                    <a:pt x="377" y="210"/>
                    <a:pt x="403" y="199"/>
                  </a:cubicBezTo>
                  <a:moveTo>
                    <a:pt x="281" y="1045"/>
                  </a:moveTo>
                  <a:cubicBezTo>
                    <a:pt x="266" y="1050"/>
                    <a:pt x="250" y="1040"/>
                    <a:pt x="245" y="1026"/>
                  </a:cubicBezTo>
                  <a:cubicBezTo>
                    <a:pt x="238" y="1010"/>
                    <a:pt x="246" y="990"/>
                    <a:pt x="263" y="984"/>
                  </a:cubicBezTo>
                  <a:cubicBezTo>
                    <a:pt x="281" y="976"/>
                    <a:pt x="304" y="993"/>
                    <a:pt x="303" y="1013"/>
                  </a:cubicBezTo>
                  <a:cubicBezTo>
                    <a:pt x="304" y="1027"/>
                    <a:pt x="294" y="1041"/>
                    <a:pt x="281" y="1045"/>
                  </a:cubicBezTo>
                  <a:moveTo>
                    <a:pt x="373" y="833"/>
                  </a:moveTo>
                  <a:cubicBezTo>
                    <a:pt x="371" y="910"/>
                    <a:pt x="364" y="988"/>
                    <a:pt x="357" y="1065"/>
                  </a:cubicBezTo>
                  <a:cubicBezTo>
                    <a:pt x="345" y="1068"/>
                    <a:pt x="333" y="1070"/>
                    <a:pt x="321" y="1073"/>
                  </a:cubicBezTo>
                  <a:cubicBezTo>
                    <a:pt x="332" y="1043"/>
                    <a:pt x="343" y="1014"/>
                    <a:pt x="353" y="984"/>
                  </a:cubicBezTo>
                  <a:cubicBezTo>
                    <a:pt x="327" y="969"/>
                    <a:pt x="301" y="953"/>
                    <a:pt x="274" y="938"/>
                  </a:cubicBezTo>
                  <a:cubicBezTo>
                    <a:pt x="271" y="936"/>
                    <a:pt x="266" y="934"/>
                    <a:pt x="265" y="929"/>
                  </a:cubicBezTo>
                  <a:cubicBezTo>
                    <a:pt x="218" y="818"/>
                    <a:pt x="171" y="708"/>
                    <a:pt x="124" y="597"/>
                  </a:cubicBezTo>
                  <a:cubicBezTo>
                    <a:pt x="138" y="591"/>
                    <a:pt x="153" y="586"/>
                    <a:pt x="168" y="582"/>
                  </a:cubicBezTo>
                  <a:cubicBezTo>
                    <a:pt x="174" y="580"/>
                    <a:pt x="181" y="584"/>
                    <a:pt x="186" y="587"/>
                  </a:cubicBezTo>
                  <a:cubicBezTo>
                    <a:pt x="195" y="593"/>
                    <a:pt x="203" y="601"/>
                    <a:pt x="211" y="609"/>
                  </a:cubicBezTo>
                  <a:cubicBezTo>
                    <a:pt x="237" y="636"/>
                    <a:pt x="260" y="667"/>
                    <a:pt x="285" y="696"/>
                  </a:cubicBezTo>
                  <a:cubicBezTo>
                    <a:pt x="299" y="713"/>
                    <a:pt x="323" y="718"/>
                    <a:pt x="345" y="718"/>
                  </a:cubicBezTo>
                  <a:cubicBezTo>
                    <a:pt x="329" y="705"/>
                    <a:pt x="315" y="691"/>
                    <a:pt x="305" y="673"/>
                  </a:cubicBezTo>
                  <a:cubicBezTo>
                    <a:pt x="286" y="636"/>
                    <a:pt x="285" y="592"/>
                    <a:pt x="294" y="552"/>
                  </a:cubicBezTo>
                  <a:cubicBezTo>
                    <a:pt x="296" y="609"/>
                    <a:pt x="315" y="664"/>
                    <a:pt x="347" y="711"/>
                  </a:cubicBezTo>
                  <a:cubicBezTo>
                    <a:pt x="355" y="724"/>
                    <a:pt x="367" y="736"/>
                    <a:pt x="370" y="752"/>
                  </a:cubicBezTo>
                  <a:cubicBezTo>
                    <a:pt x="375" y="778"/>
                    <a:pt x="373" y="806"/>
                    <a:pt x="373" y="833"/>
                  </a:cubicBezTo>
                  <a:moveTo>
                    <a:pt x="548" y="1060"/>
                  </a:moveTo>
                  <a:cubicBezTo>
                    <a:pt x="495" y="1056"/>
                    <a:pt x="441" y="1055"/>
                    <a:pt x="387" y="1061"/>
                  </a:cubicBezTo>
                  <a:cubicBezTo>
                    <a:pt x="402" y="985"/>
                    <a:pt x="417" y="909"/>
                    <a:pt x="434" y="833"/>
                  </a:cubicBezTo>
                  <a:cubicBezTo>
                    <a:pt x="439" y="813"/>
                    <a:pt x="443" y="792"/>
                    <a:pt x="451" y="772"/>
                  </a:cubicBezTo>
                  <a:cubicBezTo>
                    <a:pt x="482" y="777"/>
                    <a:pt x="513" y="777"/>
                    <a:pt x="544" y="772"/>
                  </a:cubicBezTo>
                  <a:cubicBezTo>
                    <a:pt x="569" y="769"/>
                    <a:pt x="593" y="763"/>
                    <a:pt x="618" y="765"/>
                  </a:cubicBezTo>
                  <a:cubicBezTo>
                    <a:pt x="638" y="767"/>
                    <a:pt x="656" y="779"/>
                    <a:pt x="667" y="796"/>
                  </a:cubicBezTo>
                  <a:cubicBezTo>
                    <a:pt x="686" y="823"/>
                    <a:pt x="695" y="855"/>
                    <a:pt x="704" y="886"/>
                  </a:cubicBezTo>
                  <a:cubicBezTo>
                    <a:pt x="708" y="897"/>
                    <a:pt x="700" y="906"/>
                    <a:pt x="695" y="914"/>
                  </a:cubicBezTo>
                  <a:cubicBezTo>
                    <a:pt x="676" y="940"/>
                    <a:pt x="653" y="962"/>
                    <a:pt x="631" y="985"/>
                  </a:cubicBezTo>
                  <a:cubicBezTo>
                    <a:pt x="604" y="1011"/>
                    <a:pt x="576" y="1036"/>
                    <a:pt x="548" y="1060"/>
                  </a:cubicBezTo>
                  <a:moveTo>
                    <a:pt x="735" y="1087"/>
                  </a:moveTo>
                  <a:cubicBezTo>
                    <a:pt x="717" y="1084"/>
                    <a:pt x="698" y="1080"/>
                    <a:pt x="680" y="1077"/>
                  </a:cubicBezTo>
                  <a:cubicBezTo>
                    <a:pt x="645" y="1071"/>
                    <a:pt x="610" y="1066"/>
                    <a:pt x="574" y="1062"/>
                  </a:cubicBezTo>
                  <a:cubicBezTo>
                    <a:pt x="573" y="1065"/>
                    <a:pt x="573" y="1065"/>
                    <a:pt x="573" y="1065"/>
                  </a:cubicBezTo>
                  <a:cubicBezTo>
                    <a:pt x="573" y="1064"/>
                    <a:pt x="573" y="1063"/>
                    <a:pt x="573" y="1061"/>
                  </a:cubicBezTo>
                  <a:cubicBezTo>
                    <a:pt x="585" y="1060"/>
                    <a:pt x="596" y="1055"/>
                    <a:pt x="606" y="1047"/>
                  </a:cubicBezTo>
                  <a:cubicBezTo>
                    <a:pt x="638" y="1022"/>
                    <a:pt x="668" y="994"/>
                    <a:pt x="698" y="966"/>
                  </a:cubicBezTo>
                  <a:cubicBezTo>
                    <a:pt x="724" y="939"/>
                    <a:pt x="751" y="913"/>
                    <a:pt x="774" y="883"/>
                  </a:cubicBezTo>
                  <a:cubicBezTo>
                    <a:pt x="760" y="866"/>
                    <a:pt x="750" y="846"/>
                    <a:pt x="743" y="826"/>
                  </a:cubicBezTo>
                  <a:cubicBezTo>
                    <a:pt x="741" y="811"/>
                    <a:pt x="747" y="796"/>
                    <a:pt x="753" y="783"/>
                  </a:cubicBezTo>
                  <a:cubicBezTo>
                    <a:pt x="723" y="769"/>
                    <a:pt x="702" y="742"/>
                    <a:pt x="690" y="712"/>
                  </a:cubicBezTo>
                  <a:cubicBezTo>
                    <a:pt x="679" y="683"/>
                    <a:pt x="672" y="652"/>
                    <a:pt x="672" y="621"/>
                  </a:cubicBezTo>
                  <a:cubicBezTo>
                    <a:pt x="687" y="686"/>
                    <a:pt x="721" y="746"/>
                    <a:pt x="771" y="791"/>
                  </a:cubicBezTo>
                  <a:cubicBezTo>
                    <a:pt x="796" y="819"/>
                    <a:pt x="820" y="849"/>
                    <a:pt x="839" y="882"/>
                  </a:cubicBezTo>
                  <a:cubicBezTo>
                    <a:pt x="846" y="895"/>
                    <a:pt x="856" y="910"/>
                    <a:pt x="849" y="925"/>
                  </a:cubicBezTo>
                  <a:cubicBezTo>
                    <a:pt x="835" y="957"/>
                    <a:pt x="814" y="985"/>
                    <a:pt x="793" y="1013"/>
                  </a:cubicBezTo>
                  <a:cubicBezTo>
                    <a:pt x="775" y="1038"/>
                    <a:pt x="755" y="1063"/>
                    <a:pt x="735" y="10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878013347"/>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reserve="1">
  <p:cSld name="10_Title and Content">
    <p:bg>
      <p:bgPr>
        <a:solidFill>
          <a:schemeClr val="tx2"/>
        </a:solidFill>
        <a:effectLst/>
      </p:bgPr>
    </p:bg>
    <p:spTree>
      <p:nvGrpSpPr>
        <p:cNvPr id="1" name=""/>
        <p:cNvGrpSpPr/>
        <p:nvPr/>
      </p:nvGrpSpPr>
      <p:grpSpPr>
        <a:xfrm>
          <a:off x="0" y="0"/>
          <a:ext cx="0" cy="0"/>
          <a:chOff x="0" y="0"/>
          <a:chExt cx="0" cy="0"/>
        </a:xfrm>
      </p:grpSpPr>
      <p:grpSp>
        <p:nvGrpSpPr>
          <p:cNvPr id="8" name="Group 19">
            <a:extLst>
              <a:ext uri="{FF2B5EF4-FFF2-40B4-BE49-F238E27FC236}">
                <a16:creationId xmlns:a16="http://schemas.microsoft.com/office/drawing/2014/main" id="{F94931B9-4111-4783-9CC4-AE56EF2D1B22}"/>
              </a:ext>
            </a:extLst>
          </p:cNvPr>
          <p:cNvGrpSpPr>
            <a:grpSpLocks noChangeAspect="1"/>
          </p:cNvGrpSpPr>
          <p:nvPr userDrawn="1"/>
        </p:nvGrpSpPr>
        <p:grpSpPr bwMode="auto">
          <a:xfrm>
            <a:off x="5121275" y="0"/>
            <a:ext cx="7089775" cy="6858000"/>
            <a:chOff x="3226" y="0"/>
            <a:chExt cx="4466" cy="4320"/>
          </a:xfrm>
        </p:grpSpPr>
        <p:sp>
          <p:nvSpPr>
            <p:cNvPr id="9" name="AutoShape 18">
              <a:extLst>
                <a:ext uri="{FF2B5EF4-FFF2-40B4-BE49-F238E27FC236}">
                  <a16:creationId xmlns:a16="http://schemas.microsoft.com/office/drawing/2014/main" id="{76D3E982-D7F3-4625-9DF0-2D919FE0D840}"/>
                </a:ext>
              </a:extLst>
            </p:cNvPr>
            <p:cNvSpPr>
              <a:spLocks noChangeAspect="1" noChangeArrowheads="1" noTextEdit="1"/>
            </p:cNvSpPr>
            <p:nvPr userDrawn="1"/>
          </p:nvSpPr>
          <p:spPr bwMode="auto">
            <a:xfrm>
              <a:off x="3226" y="0"/>
              <a:ext cx="446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0">
              <a:extLst>
                <a:ext uri="{FF2B5EF4-FFF2-40B4-BE49-F238E27FC236}">
                  <a16:creationId xmlns:a16="http://schemas.microsoft.com/office/drawing/2014/main" id="{45BBA174-800B-49C1-9A79-234AE44089AB}"/>
                </a:ext>
              </a:extLst>
            </p:cNvPr>
            <p:cNvSpPr>
              <a:spLocks/>
            </p:cNvSpPr>
            <p:nvPr userDrawn="1"/>
          </p:nvSpPr>
          <p:spPr bwMode="auto">
            <a:xfrm>
              <a:off x="3225" y="1699"/>
              <a:ext cx="616" cy="1059"/>
            </a:xfrm>
            <a:custGeom>
              <a:avLst/>
              <a:gdLst>
                <a:gd name="T0" fmla="*/ 616 w 616"/>
                <a:gd name="T1" fmla="*/ 1059 h 1059"/>
                <a:gd name="T2" fmla="*/ 0 w 616"/>
                <a:gd name="T3" fmla="*/ 530 h 1059"/>
                <a:gd name="T4" fmla="*/ 616 w 616"/>
                <a:gd name="T5" fmla="*/ 0 h 1059"/>
                <a:gd name="T6" fmla="*/ 616 w 616"/>
                <a:gd name="T7" fmla="*/ 1059 h 1059"/>
              </a:gdLst>
              <a:ahLst/>
              <a:cxnLst>
                <a:cxn ang="0">
                  <a:pos x="T0" y="T1"/>
                </a:cxn>
                <a:cxn ang="0">
                  <a:pos x="T2" y="T3"/>
                </a:cxn>
                <a:cxn ang="0">
                  <a:pos x="T4" y="T5"/>
                </a:cxn>
                <a:cxn ang="0">
                  <a:pos x="T6" y="T7"/>
                </a:cxn>
              </a:cxnLst>
              <a:rect l="0" t="0" r="r" b="b"/>
              <a:pathLst>
                <a:path w="616" h="1059">
                  <a:moveTo>
                    <a:pt x="616" y="1059"/>
                  </a:moveTo>
                  <a:lnTo>
                    <a:pt x="0" y="530"/>
                  </a:lnTo>
                  <a:lnTo>
                    <a:pt x="616" y="0"/>
                  </a:lnTo>
                  <a:lnTo>
                    <a:pt x="616" y="105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1">
              <a:extLst>
                <a:ext uri="{FF2B5EF4-FFF2-40B4-BE49-F238E27FC236}">
                  <a16:creationId xmlns:a16="http://schemas.microsoft.com/office/drawing/2014/main" id="{ADE23DF6-251E-4A0A-B7B6-1B350AFC7174}"/>
                </a:ext>
              </a:extLst>
            </p:cNvPr>
            <p:cNvSpPr>
              <a:spLocks noEditPoints="1"/>
            </p:cNvSpPr>
            <p:nvPr userDrawn="1"/>
          </p:nvSpPr>
          <p:spPr bwMode="auto">
            <a:xfrm>
              <a:off x="3841" y="0"/>
              <a:ext cx="3851" cy="4320"/>
            </a:xfrm>
            <a:custGeom>
              <a:avLst/>
              <a:gdLst>
                <a:gd name="T0" fmla="*/ 0 w 3851"/>
                <a:gd name="T1" fmla="*/ 0 h 4320"/>
                <a:gd name="T2" fmla="*/ 3851 w 3851"/>
                <a:gd name="T3" fmla="*/ 0 h 4320"/>
                <a:gd name="T4" fmla="*/ 3851 w 3851"/>
                <a:gd name="T5" fmla="*/ 4320 h 4320"/>
                <a:gd name="T6" fmla="*/ 0 w 3851"/>
                <a:gd name="T7" fmla="*/ 4320 h 4320"/>
                <a:gd name="T8" fmla="*/ 0 w 3851"/>
                <a:gd name="T9" fmla="*/ 0 h 4320"/>
                <a:gd name="T10" fmla="*/ 3269 w 3851"/>
                <a:gd name="T11" fmla="*/ 2226 h 4320"/>
                <a:gd name="T12" fmla="*/ 3851 w 3851"/>
                <a:gd name="T13" fmla="*/ 2726 h 4320"/>
                <a:gd name="T14" fmla="*/ 3851 w 3851"/>
                <a:gd name="T15" fmla="*/ 1726 h 4320"/>
                <a:gd name="T16" fmla="*/ 3269 w 3851"/>
                <a:gd name="T17" fmla="*/ 2226 h 4320"/>
                <a:gd name="T18" fmla="*/ 0 w 3851"/>
                <a:gd name="T19" fmla="*/ 2757 h 4320"/>
                <a:gd name="T20" fmla="*/ 616 w 3851"/>
                <a:gd name="T21" fmla="*/ 2228 h 4320"/>
                <a:gd name="T22" fmla="*/ 0 w 3851"/>
                <a:gd name="T23" fmla="*/ 1699 h 4320"/>
                <a:gd name="T24" fmla="*/ 0 w 3851"/>
                <a:gd name="T25" fmla="*/ 2757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51" h="4320">
                  <a:moveTo>
                    <a:pt x="0" y="0"/>
                  </a:moveTo>
                  <a:lnTo>
                    <a:pt x="3851" y="0"/>
                  </a:lnTo>
                  <a:lnTo>
                    <a:pt x="3851" y="4320"/>
                  </a:lnTo>
                  <a:lnTo>
                    <a:pt x="0" y="4320"/>
                  </a:lnTo>
                  <a:lnTo>
                    <a:pt x="0" y="0"/>
                  </a:lnTo>
                  <a:close/>
                  <a:moveTo>
                    <a:pt x="3269" y="2226"/>
                  </a:moveTo>
                  <a:lnTo>
                    <a:pt x="3851" y="2726"/>
                  </a:lnTo>
                  <a:lnTo>
                    <a:pt x="3851" y="1726"/>
                  </a:lnTo>
                  <a:lnTo>
                    <a:pt x="3269" y="2226"/>
                  </a:lnTo>
                  <a:close/>
                  <a:moveTo>
                    <a:pt x="0" y="2757"/>
                  </a:moveTo>
                  <a:lnTo>
                    <a:pt x="616" y="2228"/>
                  </a:lnTo>
                  <a:lnTo>
                    <a:pt x="0" y="1699"/>
                  </a:lnTo>
                  <a:lnTo>
                    <a:pt x="0" y="275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2" name="Rectangle 11">
            <a:extLst>
              <a:ext uri="{FF2B5EF4-FFF2-40B4-BE49-F238E27FC236}">
                <a16:creationId xmlns:a16="http://schemas.microsoft.com/office/drawing/2014/main" id="{8E3A5A6C-8D21-4FFA-A577-9C596B439D44}"/>
              </a:ext>
            </a:extLst>
          </p:cNvPr>
          <p:cNvSpPr/>
          <p:nvPr userDrawn="1"/>
        </p:nvSpPr>
        <p:spPr>
          <a:xfrm>
            <a:off x="6096000" y="-10190"/>
            <a:ext cx="6111876" cy="1494503"/>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2E2E2"/>
              </a:solidFill>
            </a:endParaRPr>
          </a:p>
        </p:txBody>
      </p:sp>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a:xfrm>
            <a:off x="6254750" y="152400"/>
            <a:ext cx="4078291" cy="1342103"/>
          </a:xfrm>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lvl1pPr>
              <a:defRPr>
                <a:solidFill>
                  <a:schemeClr val="bg1"/>
                </a:solidFill>
              </a:defRPr>
            </a:lvl1pPr>
          </a:lstStyle>
          <a:p>
            <a:r>
              <a:rPr lang="en-GB"/>
              <a:t>#universityofsurrey</a:t>
            </a:r>
          </a:p>
        </p:txBody>
      </p:sp>
      <p:sp>
        <p:nvSpPr>
          <p:cNvPr id="3" name="Content Placeholder 2">
            <a:extLst>
              <a:ext uri="{FF2B5EF4-FFF2-40B4-BE49-F238E27FC236}">
                <a16:creationId xmlns:a16="http://schemas.microsoft.com/office/drawing/2014/main" id="{8573B1B7-2DFC-40FF-9C20-DFAD40E4CAD7}"/>
              </a:ext>
            </a:extLst>
          </p:cNvPr>
          <p:cNvSpPr>
            <a:spLocks noGrp="1"/>
          </p:cNvSpPr>
          <p:nvPr>
            <p:ph idx="1"/>
          </p:nvPr>
        </p:nvSpPr>
        <p:spPr>
          <a:xfrm>
            <a:off x="7231633" y="2172929"/>
            <a:ext cx="3911028" cy="44247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p>
            <a:fld id="{8B7390FE-2CFA-49B8-AE66-DBE4BCCAD6D5}" type="slidenum">
              <a:rPr lang="en-GB" smtClean="0"/>
              <a:t>‹#›</a:t>
            </a:fld>
            <a:endParaRPr lang="en-GB"/>
          </a:p>
        </p:txBody>
      </p:sp>
      <p:grpSp>
        <p:nvGrpSpPr>
          <p:cNvPr id="14" name="Group 4">
            <a:extLst>
              <a:ext uri="{FF2B5EF4-FFF2-40B4-BE49-F238E27FC236}">
                <a16:creationId xmlns:a16="http://schemas.microsoft.com/office/drawing/2014/main" id="{CA8D2D91-0599-4E5F-8DFF-BC8B0A9057E7}"/>
              </a:ext>
            </a:extLst>
          </p:cNvPr>
          <p:cNvGrpSpPr>
            <a:grpSpLocks noChangeAspect="1"/>
          </p:cNvGrpSpPr>
          <p:nvPr userDrawn="1"/>
        </p:nvGrpSpPr>
        <p:grpSpPr bwMode="auto">
          <a:xfrm>
            <a:off x="10407654" y="174625"/>
            <a:ext cx="1522413" cy="450850"/>
            <a:chOff x="6556" y="110"/>
            <a:chExt cx="959" cy="284"/>
          </a:xfrm>
          <a:solidFill>
            <a:schemeClr val="tx2"/>
          </a:solidFill>
        </p:grpSpPr>
        <p:sp>
          <p:nvSpPr>
            <p:cNvPr id="15" name="Freeform 5">
              <a:extLst>
                <a:ext uri="{FF2B5EF4-FFF2-40B4-BE49-F238E27FC236}">
                  <a16:creationId xmlns:a16="http://schemas.microsoft.com/office/drawing/2014/main" id="{2BF06F3B-4636-4A63-BFB7-97EE87DFE76E}"/>
                </a:ext>
              </a:extLst>
            </p:cNvPr>
            <p:cNvSpPr>
              <a:spLocks/>
            </p:cNvSpPr>
            <p:nvPr userDrawn="1"/>
          </p:nvSpPr>
          <p:spPr bwMode="auto">
            <a:xfrm>
              <a:off x="7171" y="150"/>
              <a:ext cx="47" cy="63"/>
            </a:xfrm>
            <a:custGeom>
              <a:avLst/>
              <a:gdLst>
                <a:gd name="T0" fmla="*/ 27 w 199"/>
                <a:gd name="T1" fmla="*/ 31 h 266"/>
                <a:gd name="T2" fmla="*/ 86 w 199"/>
                <a:gd name="T3" fmla="*/ 4 h 266"/>
                <a:gd name="T4" fmla="*/ 151 w 199"/>
                <a:gd name="T5" fmla="*/ 4 h 266"/>
                <a:gd name="T6" fmla="*/ 184 w 199"/>
                <a:gd name="T7" fmla="*/ 5 h 266"/>
                <a:gd name="T8" fmla="*/ 184 w 199"/>
                <a:gd name="T9" fmla="*/ 41 h 266"/>
                <a:gd name="T10" fmla="*/ 147 w 199"/>
                <a:gd name="T11" fmla="*/ 21 h 266"/>
                <a:gd name="T12" fmla="*/ 86 w 199"/>
                <a:gd name="T13" fmla="*/ 23 h 266"/>
                <a:gd name="T14" fmla="*/ 59 w 199"/>
                <a:gd name="T15" fmla="*/ 51 h 266"/>
                <a:gd name="T16" fmla="*/ 69 w 199"/>
                <a:gd name="T17" fmla="*/ 87 h 266"/>
                <a:gd name="T18" fmla="*/ 122 w 199"/>
                <a:gd name="T19" fmla="*/ 117 h 266"/>
                <a:gd name="T20" fmla="*/ 183 w 199"/>
                <a:gd name="T21" fmla="*/ 154 h 266"/>
                <a:gd name="T22" fmla="*/ 195 w 199"/>
                <a:gd name="T23" fmla="*/ 201 h 266"/>
                <a:gd name="T24" fmla="*/ 160 w 199"/>
                <a:gd name="T25" fmla="*/ 245 h 266"/>
                <a:gd name="T26" fmla="*/ 75 w 199"/>
                <a:gd name="T27" fmla="*/ 264 h 266"/>
                <a:gd name="T28" fmla="*/ 0 w 199"/>
                <a:gd name="T29" fmla="*/ 251 h 266"/>
                <a:gd name="T30" fmla="*/ 0 w 199"/>
                <a:gd name="T31" fmla="*/ 209 h 266"/>
                <a:gd name="T32" fmla="*/ 53 w 199"/>
                <a:gd name="T33" fmla="*/ 245 h 266"/>
                <a:gd name="T34" fmla="*/ 125 w 199"/>
                <a:gd name="T35" fmla="*/ 240 h 266"/>
                <a:gd name="T36" fmla="*/ 150 w 199"/>
                <a:gd name="T37" fmla="*/ 201 h 266"/>
                <a:gd name="T38" fmla="*/ 131 w 199"/>
                <a:gd name="T39" fmla="*/ 164 h 266"/>
                <a:gd name="T40" fmla="*/ 62 w 199"/>
                <a:gd name="T41" fmla="*/ 129 h 266"/>
                <a:gd name="T42" fmla="*/ 20 w 199"/>
                <a:gd name="T43" fmla="*/ 97 h 266"/>
                <a:gd name="T44" fmla="*/ 27 w 199"/>
                <a:gd name="T45" fmla="*/ 3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 h="266">
                  <a:moveTo>
                    <a:pt x="27" y="31"/>
                  </a:moveTo>
                  <a:cubicBezTo>
                    <a:pt x="42" y="15"/>
                    <a:pt x="65" y="7"/>
                    <a:pt x="86" y="4"/>
                  </a:cubicBezTo>
                  <a:cubicBezTo>
                    <a:pt x="108" y="0"/>
                    <a:pt x="129" y="3"/>
                    <a:pt x="151" y="4"/>
                  </a:cubicBezTo>
                  <a:cubicBezTo>
                    <a:pt x="162" y="4"/>
                    <a:pt x="173" y="4"/>
                    <a:pt x="184" y="5"/>
                  </a:cubicBezTo>
                  <a:cubicBezTo>
                    <a:pt x="184" y="17"/>
                    <a:pt x="184" y="29"/>
                    <a:pt x="184" y="41"/>
                  </a:cubicBezTo>
                  <a:cubicBezTo>
                    <a:pt x="173" y="32"/>
                    <a:pt x="161" y="24"/>
                    <a:pt x="147" y="21"/>
                  </a:cubicBezTo>
                  <a:cubicBezTo>
                    <a:pt x="127" y="17"/>
                    <a:pt x="106" y="16"/>
                    <a:pt x="86" y="23"/>
                  </a:cubicBezTo>
                  <a:cubicBezTo>
                    <a:pt x="73" y="27"/>
                    <a:pt x="62" y="37"/>
                    <a:pt x="59" y="51"/>
                  </a:cubicBezTo>
                  <a:cubicBezTo>
                    <a:pt x="56" y="64"/>
                    <a:pt x="59" y="78"/>
                    <a:pt x="69" y="87"/>
                  </a:cubicBezTo>
                  <a:cubicBezTo>
                    <a:pt x="84" y="102"/>
                    <a:pt x="104" y="109"/>
                    <a:pt x="122" y="117"/>
                  </a:cubicBezTo>
                  <a:cubicBezTo>
                    <a:pt x="144" y="127"/>
                    <a:pt x="167" y="136"/>
                    <a:pt x="183" y="154"/>
                  </a:cubicBezTo>
                  <a:cubicBezTo>
                    <a:pt x="194" y="166"/>
                    <a:pt x="199" y="185"/>
                    <a:pt x="195" y="201"/>
                  </a:cubicBezTo>
                  <a:cubicBezTo>
                    <a:pt x="190" y="220"/>
                    <a:pt x="176" y="235"/>
                    <a:pt x="160" y="245"/>
                  </a:cubicBezTo>
                  <a:cubicBezTo>
                    <a:pt x="135" y="260"/>
                    <a:pt x="104" y="266"/>
                    <a:pt x="75" y="264"/>
                  </a:cubicBezTo>
                  <a:cubicBezTo>
                    <a:pt x="50" y="263"/>
                    <a:pt x="24" y="258"/>
                    <a:pt x="0" y="251"/>
                  </a:cubicBezTo>
                  <a:cubicBezTo>
                    <a:pt x="0" y="237"/>
                    <a:pt x="0" y="223"/>
                    <a:pt x="0" y="209"/>
                  </a:cubicBezTo>
                  <a:cubicBezTo>
                    <a:pt x="14" y="226"/>
                    <a:pt x="32" y="239"/>
                    <a:pt x="53" y="245"/>
                  </a:cubicBezTo>
                  <a:cubicBezTo>
                    <a:pt x="76" y="250"/>
                    <a:pt x="103" y="251"/>
                    <a:pt x="125" y="240"/>
                  </a:cubicBezTo>
                  <a:cubicBezTo>
                    <a:pt x="140" y="233"/>
                    <a:pt x="150" y="218"/>
                    <a:pt x="150" y="201"/>
                  </a:cubicBezTo>
                  <a:cubicBezTo>
                    <a:pt x="151" y="186"/>
                    <a:pt x="143" y="172"/>
                    <a:pt x="131" y="164"/>
                  </a:cubicBezTo>
                  <a:cubicBezTo>
                    <a:pt x="110" y="148"/>
                    <a:pt x="85" y="140"/>
                    <a:pt x="62" y="129"/>
                  </a:cubicBezTo>
                  <a:cubicBezTo>
                    <a:pt x="46" y="121"/>
                    <a:pt x="30" y="112"/>
                    <a:pt x="20" y="97"/>
                  </a:cubicBezTo>
                  <a:cubicBezTo>
                    <a:pt x="7" y="77"/>
                    <a:pt x="11" y="48"/>
                    <a:pt x="27"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BB75F998-3FFF-4225-9F49-C7F9C0EA40AB}"/>
                </a:ext>
              </a:extLst>
            </p:cNvPr>
            <p:cNvSpPr>
              <a:spLocks/>
            </p:cNvSpPr>
            <p:nvPr userDrawn="1"/>
          </p:nvSpPr>
          <p:spPr bwMode="auto">
            <a:xfrm>
              <a:off x="7248" y="152"/>
              <a:ext cx="117" cy="59"/>
            </a:xfrm>
            <a:custGeom>
              <a:avLst/>
              <a:gdLst>
                <a:gd name="T0" fmla="*/ 294 w 496"/>
                <a:gd name="T1" fmla="*/ 1 h 250"/>
                <a:gd name="T2" fmla="*/ 317 w 496"/>
                <a:gd name="T3" fmla="*/ 13 h 250"/>
                <a:gd name="T4" fmla="*/ 372 w 496"/>
                <a:gd name="T5" fmla="*/ 118 h 250"/>
                <a:gd name="T6" fmla="*/ 380 w 496"/>
                <a:gd name="T7" fmla="*/ 122 h 250"/>
                <a:gd name="T8" fmla="*/ 410 w 496"/>
                <a:gd name="T9" fmla="*/ 78 h 250"/>
                <a:gd name="T10" fmla="*/ 442 w 496"/>
                <a:gd name="T11" fmla="*/ 23 h 250"/>
                <a:gd name="T12" fmla="*/ 436 w 496"/>
                <a:gd name="T13" fmla="*/ 0 h 250"/>
                <a:gd name="T14" fmla="*/ 496 w 496"/>
                <a:gd name="T15" fmla="*/ 1 h 250"/>
                <a:gd name="T16" fmla="*/ 421 w 496"/>
                <a:gd name="T17" fmla="*/ 95 h 250"/>
                <a:gd name="T18" fmla="*/ 391 w 496"/>
                <a:gd name="T19" fmla="*/ 155 h 250"/>
                <a:gd name="T20" fmla="*/ 390 w 496"/>
                <a:gd name="T21" fmla="*/ 221 h 250"/>
                <a:gd name="T22" fmla="*/ 399 w 496"/>
                <a:gd name="T23" fmla="*/ 250 h 250"/>
                <a:gd name="T24" fmla="*/ 335 w 496"/>
                <a:gd name="T25" fmla="*/ 250 h 250"/>
                <a:gd name="T26" fmla="*/ 346 w 496"/>
                <a:gd name="T27" fmla="*/ 172 h 250"/>
                <a:gd name="T28" fmla="*/ 325 w 496"/>
                <a:gd name="T29" fmla="*/ 100 h 250"/>
                <a:gd name="T30" fmla="*/ 252 w 496"/>
                <a:gd name="T31" fmla="*/ 4 h 250"/>
                <a:gd name="T32" fmla="*/ 202 w 496"/>
                <a:gd name="T33" fmla="*/ 20 h 250"/>
                <a:gd name="T34" fmla="*/ 142 w 496"/>
                <a:gd name="T35" fmla="*/ 20 h 250"/>
                <a:gd name="T36" fmla="*/ 142 w 496"/>
                <a:gd name="T37" fmla="*/ 212 h 250"/>
                <a:gd name="T38" fmla="*/ 152 w 496"/>
                <a:gd name="T39" fmla="*/ 250 h 250"/>
                <a:gd name="T40" fmla="*/ 88 w 496"/>
                <a:gd name="T41" fmla="*/ 250 h 250"/>
                <a:gd name="T42" fmla="*/ 99 w 496"/>
                <a:gd name="T43" fmla="*/ 195 h 250"/>
                <a:gd name="T44" fmla="*/ 99 w 496"/>
                <a:gd name="T45" fmla="*/ 20 h 250"/>
                <a:gd name="T46" fmla="*/ 29 w 496"/>
                <a:gd name="T47" fmla="*/ 21 h 250"/>
                <a:gd name="T48" fmla="*/ 0 w 496"/>
                <a:gd name="T49" fmla="*/ 29 h 250"/>
                <a:gd name="T50" fmla="*/ 10 w 496"/>
                <a:gd name="T51" fmla="*/ 1 h 250"/>
                <a:gd name="T52" fmla="*/ 294 w 496"/>
                <a:gd name="T53"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6" h="250">
                  <a:moveTo>
                    <a:pt x="294" y="1"/>
                  </a:moveTo>
                  <a:cubicBezTo>
                    <a:pt x="304" y="0"/>
                    <a:pt x="312" y="5"/>
                    <a:pt x="317" y="13"/>
                  </a:cubicBezTo>
                  <a:cubicBezTo>
                    <a:pt x="341" y="45"/>
                    <a:pt x="359" y="81"/>
                    <a:pt x="372" y="118"/>
                  </a:cubicBezTo>
                  <a:cubicBezTo>
                    <a:pt x="372" y="122"/>
                    <a:pt x="377" y="126"/>
                    <a:pt x="380" y="122"/>
                  </a:cubicBezTo>
                  <a:cubicBezTo>
                    <a:pt x="390" y="107"/>
                    <a:pt x="400" y="92"/>
                    <a:pt x="410" y="78"/>
                  </a:cubicBezTo>
                  <a:cubicBezTo>
                    <a:pt x="422" y="60"/>
                    <a:pt x="436" y="43"/>
                    <a:pt x="442" y="23"/>
                  </a:cubicBezTo>
                  <a:cubicBezTo>
                    <a:pt x="444" y="15"/>
                    <a:pt x="441" y="7"/>
                    <a:pt x="436" y="0"/>
                  </a:cubicBezTo>
                  <a:cubicBezTo>
                    <a:pt x="456" y="1"/>
                    <a:pt x="476" y="0"/>
                    <a:pt x="496" y="1"/>
                  </a:cubicBezTo>
                  <a:cubicBezTo>
                    <a:pt x="471" y="32"/>
                    <a:pt x="446" y="64"/>
                    <a:pt x="421" y="95"/>
                  </a:cubicBezTo>
                  <a:cubicBezTo>
                    <a:pt x="407" y="113"/>
                    <a:pt x="395" y="133"/>
                    <a:pt x="391" y="155"/>
                  </a:cubicBezTo>
                  <a:cubicBezTo>
                    <a:pt x="388" y="177"/>
                    <a:pt x="388" y="199"/>
                    <a:pt x="390" y="221"/>
                  </a:cubicBezTo>
                  <a:cubicBezTo>
                    <a:pt x="390" y="231"/>
                    <a:pt x="394" y="241"/>
                    <a:pt x="399" y="250"/>
                  </a:cubicBezTo>
                  <a:cubicBezTo>
                    <a:pt x="378" y="250"/>
                    <a:pt x="357" y="250"/>
                    <a:pt x="335" y="250"/>
                  </a:cubicBezTo>
                  <a:cubicBezTo>
                    <a:pt x="350" y="227"/>
                    <a:pt x="345" y="198"/>
                    <a:pt x="346" y="172"/>
                  </a:cubicBezTo>
                  <a:cubicBezTo>
                    <a:pt x="347" y="147"/>
                    <a:pt x="337" y="122"/>
                    <a:pt x="325" y="100"/>
                  </a:cubicBezTo>
                  <a:cubicBezTo>
                    <a:pt x="305" y="65"/>
                    <a:pt x="283" y="30"/>
                    <a:pt x="252" y="4"/>
                  </a:cubicBezTo>
                  <a:cubicBezTo>
                    <a:pt x="239" y="17"/>
                    <a:pt x="219" y="19"/>
                    <a:pt x="202" y="20"/>
                  </a:cubicBezTo>
                  <a:cubicBezTo>
                    <a:pt x="182" y="20"/>
                    <a:pt x="162" y="20"/>
                    <a:pt x="142" y="20"/>
                  </a:cubicBezTo>
                  <a:cubicBezTo>
                    <a:pt x="142" y="84"/>
                    <a:pt x="142" y="148"/>
                    <a:pt x="142" y="212"/>
                  </a:cubicBezTo>
                  <a:cubicBezTo>
                    <a:pt x="142" y="225"/>
                    <a:pt x="145" y="239"/>
                    <a:pt x="152" y="250"/>
                  </a:cubicBezTo>
                  <a:cubicBezTo>
                    <a:pt x="131" y="250"/>
                    <a:pt x="110" y="250"/>
                    <a:pt x="88" y="250"/>
                  </a:cubicBezTo>
                  <a:cubicBezTo>
                    <a:pt x="99" y="234"/>
                    <a:pt x="99" y="214"/>
                    <a:pt x="99" y="195"/>
                  </a:cubicBezTo>
                  <a:cubicBezTo>
                    <a:pt x="99" y="20"/>
                    <a:pt x="99" y="20"/>
                    <a:pt x="99" y="20"/>
                  </a:cubicBezTo>
                  <a:cubicBezTo>
                    <a:pt x="75" y="20"/>
                    <a:pt x="52" y="20"/>
                    <a:pt x="29" y="21"/>
                  </a:cubicBezTo>
                  <a:cubicBezTo>
                    <a:pt x="19" y="21"/>
                    <a:pt x="9" y="24"/>
                    <a:pt x="0" y="29"/>
                  </a:cubicBezTo>
                  <a:cubicBezTo>
                    <a:pt x="3" y="19"/>
                    <a:pt x="6" y="10"/>
                    <a:pt x="10" y="1"/>
                  </a:cubicBezTo>
                  <a:cubicBezTo>
                    <a:pt x="104" y="1"/>
                    <a:pt x="199" y="0"/>
                    <a:pt x="294"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7">
              <a:extLst>
                <a:ext uri="{FF2B5EF4-FFF2-40B4-BE49-F238E27FC236}">
                  <a16:creationId xmlns:a16="http://schemas.microsoft.com/office/drawing/2014/main" id="{8A97CDD8-0B77-4E6E-98BC-93ECA585876E}"/>
                </a:ext>
              </a:extLst>
            </p:cNvPr>
            <p:cNvSpPr>
              <a:spLocks/>
            </p:cNvSpPr>
            <p:nvPr userDrawn="1"/>
          </p:nvSpPr>
          <p:spPr bwMode="auto">
            <a:xfrm>
              <a:off x="6826" y="152"/>
              <a:ext cx="62" cy="61"/>
            </a:xfrm>
            <a:custGeom>
              <a:avLst/>
              <a:gdLst>
                <a:gd name="T0" fmla="*/ 0 w 262"/>
                <a:gd name="T1" fmla="*/ 0 h 261"/>
                <a:gd name="T2" fmla="*/ 64 w 262"/>
                <a:gd name="T3" fmla="*/ 0 h 261"/>
                <a:gd name="T4" fmla="*/ 54 w 262"/>
                <a:gd name="T5" fmla="*/ 38 h 261"/>
                <a:gd name="T6" fmla="*/ 54 w 262"/>
                <a:gd name="T7" fmla="*/ 152 h 261"/>
                <a:gd name="T8" fmla="*/ 67 w 262"/>
                <a:gd name="T9" fmla="*/ 210 h 261"/>
                <a:gd name="T10" fmla="*/ 128 w 262"/>
                <a:gd name="T11" fmla="*/ 234 h 261"/>
                <a:gd name="T12" fmla="*/ 189 w 262"/>
                <a:gd name="T13" fmla="*/ 213 h 261"/>
                <a:gd name="T14" fmla="*/ 206 w 262"/>
                <a:gd name="T15" fmla="*/ 152 h 261"/>
                <a:gd name="T16" fmla="*/ 208 w 262"/>
                <a:gd name="T17" fmla="*/ 48 h 261"/>
                <a:gd name="T18" fmla="*/ 198 w 262"/>
                <a:gd name="T19" fmla="*/ 1 h 261"/>
                <a:gd name="T20" fmla="*/ 262 w 262"/>
                <a:gd name="T21" fmla="*/ 1 h 261"/>
                <a:gd name="T22" fmla="*/ 251 w 262"/>
                <a:gd name="T23" fmla="*/ 45 h 261"/>
                <a:gd name="T24" fmla="*/ 251 w 262"/>
                <a:gd name="T25" fmla="*/ 205 h 261"/>
                <a:gd name="T26" fmla="*/ 262 w 262"/>
                <a:gd name="T27" fmla="*/ 250 h 261"/>
                <a:gd name="T28" fmla="*/ 205 w 262"/>
                <a:gd name="T29" fmla="*/ 252 h 261"/>
                <a:gd name="T30" fmla="*/ 206 w 262"/>
                <a:gd name="T31" fmla="*/ 224 h 261"/>
                <a:gd name="T32" fmla="*/ 77 w 262"/>
                <a:gd name="T33" fmla="*/ 255 h 261"/>
                <a:gd name="T34" fmla="*/ 20 w 262"/>
                <a:gd name="T35" fmla="*/ 225 h 261"/>
                <a:gd name="T36" fmla="*/ 10 w 262"/>
                <a:gd name="T37" fmla="*/ 177 h 261"/>
                <a:gd name="T38" fmla="*/ 10 w 262"/>
                <a:gd name="T39" fmla="*/ 45 h 261"/>
                <a:gd name="T40" fmla="*/ 0 w 262"/>
                <a:gd name="T4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261">
                  <a:moveTo>
                    <a:pt x="0" y="0"/>
                  </a:moveTo>
                  <a:cubicBezTo>
                    <a:pt x="22" y="1"/>
                    <a:pt x="43" y="1"/>
                    <a:pt x="64" y="0"/>
                  </a:cubicBezTo>
                  <a:cubicBezTo>
                    <a:pt x="57" y="12"/>
                    <a:pt x="54" y="25"/>
                    <a:pt x="54" y="38"/>
                  </a:cubicBezTo>
                  <a:cubicBezTo>
                    <a:pt x="54" y="76"/>
                    <a:pt x="54" y="114"/>
                    <a:pt x="54" y="152"/>
                  </a:cubicBezTo>
                  <a:cubicBezTo>
                    <a:pt x="54" y="172"/>
                    <a:pt x="54" y="193"/>
                    <a:pt x="67" y="210"/>
                  </a:cubicBezTo>
                  <a:cubicBezTo>
                    <a:pt x="81" y="228"/>
                    <a:pt x="106" y="233"/>
                    <a:pt x="128" y="234"/>
                  </a:cubicBezTo>
                  <a:cubicBezTo>
                    <a:pt x="150" y="234"/>
                    <a:pt x="174" y="230"/>
                    <a:pt x="189" y="213"/>
                  </a:cubicBezTo>
                  <a:cubicBezTo>
                    <a:pt x="204" y="196"/>
                    <a:pt x="206" y="173"/>
                    <a:pt x="206" y="152"/>
                  </a:cubicBezTo>
                  <a:cubicBezTo>
                    <a:pt x="209" y="117"/>
                    <a:pt x="207" y="82"/>
                    <a:pt x="208" y="48"/>
                  </a:cubicBezTo>
                  <a:cubicBezTo>
                    <a:pt x="208" y="31"/>
                    <a:pt x="206" y="15"/>
                    <a:pt x="198" y="1"/>
                  </a:cubicBezTo>
                  <a:cubicBezTo>
                    <a:pt x="219" y="1"/>
                    <a:pt x="240" y="1"/>
                    <a:pt x="262" y="1"/>
                  </a:cubicBezTo>
                  <a:cubicBezTo>
                    <a:pt x="253" y="14"/>
                    <a:pt x="251" y="30"/>
                    <a:pt x="251" y="45"/>
                  </a:cubicBezTo>
                  <a:cubicBezTo>
                    <a:pt x="251" y="98"/>
                    <a:pt x="251" y="152"/>
                    <a:pt x="251" y="205"/>
                  </a:cubicBezTo>
                  <a:cubicBezTo>
                    <a:pt x="251" y="221"/>
                    <a:pt x="253" y="237"/>
                    <a:pt x="262" y="250"/>
                  </a:cubicBezTo>
                  <a:cubicBezTo>
                    <a:pt x="243" y="251"/>
                    <a:pt x="224" y="252"/>
                    <a:pt x="205" y="252"/>
                  </a:cubicBezTo>
                  <a:cubicBezTo>
                    <a:pt x="205" y="243"/>
                    <a:pt x="206" y="234"/>
                    <a:pt x="206" y="224"/>
                  </a:cubicBezTo>
                  <a:cubicBezTo>
                    <a:pt x="170" y="252"/>
                    <a:pt x="121" y="261"/>
                    <a:pt x="77" y="255"/>
                  </a:cubicBezTo>
                  <a:cubicBezTo>
                    <a:pt x="55" y="252"/>
                    <a:pt x="32" y="244"/>
                    <a:pt x="20" y="225"/>
                  </a:cubicBezTo>
                  <a:cubicBezTo>
                    <a:pt x="11" y="211"/>
                    <a:pt x="10" y="193"/>
                    <a:pt x="10" y="177"/>
                  </a:cubicBezTo>
                  <a:cubicBezTo>
                    <a:pt x="10" y="133"/>
                    <a:pt x="10" y="89"/>
                    <a:pt x="10" y="45"/>
                  </a:cubicBezTo>
                  <a:cubicBezTo>
                    <a:pt x="10" y="30"/>
                    <a:pt x="9" y="1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8">
              <a:extLst>
                <a:ext uri="{FF2B5EF4-FFF2-40B4-BE49-F238E27FC236}">
                  <a16:creationId xmlns:a16="http://schemas.microsoft.com/office/drawing/2014/main" id="{4E14386A-1EC4-44AD-9B06-222441600FBE}"/>
                </a:ext>
              </a:extLst>
            </p:cNvPr>
            <p:cNvSpPr>
              <a:spLocks/>
            </p:cNvSpPr>
            <p:nvPr userDrawn="1"/>
          </p:nvSpPr>
          <p:spPr bwMode="auto">
            <a:xfrm>
              <a:off x="6899" y="152"/>
              <a:ext cx="64" cy="59"/>
            </a:xfrm>
            <a:custGeom>
              <a:avLst/>
              <a:gdLst>
                <a:gd name="T0" fmla="*/ 2 w 273"/>
                <a:gd name="T1" fmla="*/ 1 h 252"/>
                <a:gd name="T2" fmla="*/ 57 w 273"/>
                <a:gd name="T3" fmla="*/ 1 h 252"/>
                <a:gd name="T4" fmla="*/ 74 w 273"/>
                <a:gd name="T5" fmla="*/ 12 h 252"/>
                <a:gd name="T6" fmla="*/ 123 w 273"/>
                <a:gd name="T7" fmla="*/ 74 h 252"/>
                <a:gd name="T8" fmla="*/ 218 w 273"/>
                <a:gd name="T9" fmla="*/ 183 h 252"/>
                <a:gd name="T10" fmla="*/ 234 w 273"/>
                <a:gd name="T11" fmla="*/ 196 h 252"/>
                <a:gd name="T12" fmla="*/ 235 w 273"/>
                <a:gd name="T13" fmla="*/ 48 h 252"/>
                <a:gd name="T14" fmla="*/ 224 w 273"/>
                <a:gd name="T15" fmla="*/ 1 h 252"/>
                <a:gd name="T16" fmla="*/ 273 w 273"/>
                <a:gd name="T17" fmla="*/ 1 h 252"/>
                <a:gd name="T18" fmla="*/ 259 w 273"/>
                <a:gd name="T19" fmla="*/ 61 h 252"/>
                <a:gd name="T20" fmla="*/ 260 w 273"/>
                <a:gd name="T21" fmla="*/ 252 h 252"/>
                <a:gd name="T22" fmla="*/ 226 w 273"/>
                <a:gd name="T23" fmla="*/ 252 h 252"/>
                <a:gd name="T24" fmla="*/ 62 w 273"/>
                <a:gd name="T25" fmla="*/ 63 h 252"/>
                <a:gd name="T26" fmla="*/ 42 w 273"/>
                <a:gd name="T27" fmla="*/ 42 h 252"/>
                <a:gd name="T28" fmla="*/ 41 w 273"/>
                <a:gd name="T29" fmla="*/ 71 h 252"/>
                <a:gd name="T30" fmla="*/ 41 w 273"/>
                <a:gd name="T31" fmla="*/ 173 h 252"/>
                <a:gd name="T32" fmla="*/ 55 w 273"/>
                <a:gd name="T33" fmla="*/ 250 h 252"/>
                <a:gd name="T34" fmla="*/ 0 w 273"/>
                <a:gd name="T35" fmla="*/ 250 h 252"/>
                <a:gd name="T36" fmla="*/ 16 w 273"/>
                <a:gd name="T37" fmla="*/ 172 h 252"/>
                <a:gd name="T38" fmla="*/ 17 w 273"/>
                <a:gd name="T39" fmla="*/ 50 h 252"/>
                <a:gd name="T40" fmla="*/ 2 w 273"/>
                <a:gd name="T4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3" h="252">
                  <a:moveTo>
                    <a:pt x="2" y="1"/>
                  </a:moveTo>
                  <a:cubicBezTo>
                    <a:pt x="20" y="1"/>
                    <a:pt x="39" y="0"/>
                    <a:pt x="57" y="1"/>
                  </a:cubicBezTo>
                  <a:cubicBezTo>
                    <a:pt x="64" y="1"/>
                    <a:pt x="69" y="7"/>
                    <a:pt x="74" y="12"/>
                  </a:cubicBezTo>
                  <a:cubicBezTo>
                    <a:pt x="91" y="32"/>
                    <a:pt x="106" y="54"/>
                    <a:pt x="123" y="74"/>
                  </a:cubicBezTo>
                  <a:cubicBezTo>
                    <a:pt x="155" y="110"/>
                    <a:pt x="186" y="146"/>
                    <a:pt x="218" y="183"/>
                  </a:cubicBezTo>
                  <a:cubicBezTo>
                    <a:pt x="223" y="188"/>
                    <a:pt x="227" y="195"/>
                    <a:pt x="234" y="196"/>
                  </a:cubicBezTo>
                  <a:cubicBezTo>
                    <a:pt x="235" y="147"/>
                    <a:pt x="234" y="97"/>
                    <a:pt x="235" y="48"/>
                  </a:cubicBezTo>
                  <a:cubicBezTo>
                    <a:pt x="235" y="31"/>
                    <a:pt x="232" y="15"/>
                    <a:pt x="224" y="1"/>
                  </a:cubicBezTo>
                  <a:cubicBezTo>
                    <a:pt x="240" y="0"/>
                    <a:pt x="257" y="0"/>
                    <a:pt x="273" y="1"/>
                  </a:cubicBezTo>
                  <a:cubicBezTo>
                    <a:pt x="262" y="19"/>
                    <a:pt x="259" y="40"/>
                    <a:pt x="259" y="61"/>
                  </a:cubicBezTo>
                  <a:cubicBezTo>
                    <a:pt x="260" y="125"/>
                    <a:pt x="258" y="188"/>
                    <a:pt x="260" y="252"/>
                  </a:cubicBezTo>
                  <a:cubicBezTo>
                    <a:pt x="249" y="252"/>
                    <a:pt x="237" y="252"/>
                    <a:pt x="226" y="252"/>
                  </a:cubicBezTo>
                  <a:cubicBezTo>
                    <a:pt x="171" y="189"/>
                    <a:pt x="117" y="126"/>
                    <a:pt x="62" y="63"/>
                  </a:cubicBezTo>
                  <a:cubicBezTo>
                    <a:pt x="56" y="56"/>
                    <a:pt x="50" y="48"/>
                    <a:pt x="42" y="42"/>
                  </a:cubicBezTo>
                  <a:cubicBezTo>
                    <a:pt x="41" y="52"/>
                    <a:pt x="41" y="61"/>
                    <a:pt x="41" y="71"/>
                  </a:cubicBezTo>
                  <a:cubicBezTo>
                    <a:pt x="41" y="105"/>
                    <a:pt x="41" y="139"/>
                    <a:pt x="41" y="173"/>
                  </a:cubicBezTo>
                  <a:cubicBezTo>
                    <a:pt x="41" y="199"/>
                    <a:pt x="44" y="226"/>
                    <a:pt x="55" y="250"/>
                  </a:cubicBezTo>
                  <a:cubicBezTo>
                    <a:pt x="37" y="250"/>
                    <a:pt x="18" y="250"/>
                    <a:pt x="0" y="250"/>
                  </a:cubicBezTo>
                  <a:cubicBezTo>
                    <a:pt x="12" y="226"/>
                    <a:pt x="15" y="199"/>
                    <a:pt x="16" y="172"/>
                  </a:cubicBezTo>
                  <a:cubicBezTo>
                    <a:pt x="17" y="132"/>
                    <a:pt x="16" y="91"/>
                    <a:pt x="17" y="50"/>
                  </a:cubicBezTo>
                  <a:cubicBezTo>
                    <a:pt x="17" y="32"/>
                    <a:pt x="15" y="13"/>
                    <a:pt x="2"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9">
              <a:extLst>
                <a:ext uri="{FF2B5EF4-FFF2-40B4-BE49-F238E27FC236}">
                  <a16:creationId xmlns:a16="http://schemas.microsoft.com/office/drawing/2014/main" id="{ACC7A2AC-96F3-471F-ACBC-02E3F05D4D43}"/>
                </a:ext>
              </a:extLst>
            </p:cNvPr>
            <p:cNvSpPr>
              <a:spLocks/>
            </p:cNvSpPr>
            <p:nvPr userDrawn="1"/>
          </p:nvSpPr>
          <p:spPr bwMode="auto">
            <a:xfrm>
              <a:off x="6973" y="152"/>
              <a:ext cx="15" cy="59"/>
            </a:xfrm>
            <a:custGeom>
              <a:avLst/>
              <a:gdLst>
                <a:gd name="T0" fmla="*/ 0 w 64"/>
                <a:gd name="T1" fmla="*/ 0 h 250"/>
                <a:gd name="T2" fmla="*/ 64 w 64"/>
                <a:gd name="T3" fmla="*/ 0 h 250"/>
                <a:gd name="T4" fmla="*/ 54 w 64"/>
                <a:gd name="T5" fmla="*/ 43 h 250"/>
                <a:gd name="T6" fmla="*/ 54 w 64"/>
                <a:gd name="T7" fmla="*/ 207 h 250"/>
                <a:gd name="T8" fmla="*/ 64 w 64"/>
                <a:gd name="T9" fmla="*/ 250 h 250"/>
                <a:gd name="T10" fmla="*/ 0 w 64"/>
                <a:gd name="T11" fmla="*/ 250 h 250"/>
                <a:gd name="T12" fmla="*/ 10 w 64"/>
                <a:gd name="T13" fmla="*/ 209 h 250"/>
                <a:gd name="T14" fmla="*/ 10 w 64"/>
                <a:gd name="T15" fmla="*/ 43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1" y="0"/>
                    <a:pt x="43" y="1"/>
                    <a:pt x="64" y="0"/>
                  </a:cubicBezTo>
                  <a:cubicBezTo>
                    <a:pt x="56" y="13"/>
                    <a:pt x="54" y="28"/>
                    <a:pt x="54" y="43"/>
                  </a:cubicBezTo>
                  <a:cubicBezTo>
                    <a:pt x="54" y="98"/>
                    <a:pt x="54" y="152"/>
                    <a:pt x="54" y="207"/>
                  </a:cubicBezTo>
                  <a:cubicBezTo>
                    <a:pt x="54" y="222"/>
                    <a:pt x="56" y="237"/>
                    <a:pt x="64" y="250"/>
                  </a:cubicBezTo>
                  <a:cubicBezTo>
                    <a:pt x="43" y="250"/>
                    <a:pt x="21" y="250"/>
                    <a:pt x="0" y="250"/>
                  </a:cubicBezTo>
                  <a:cubicBezTo>
                    <a:pt x="8" y="238"/>
                    <a:pt x="10" y="223"/>
                    <a:pt x="10" y="209"/>
                  </a:cubicBezTo>
                  <a:cubicBezTo>
                    <a:pt x="10" y="154"/>
                    <a:pt x="10" y="98"/>
                    <a:pt x="10" y="43"/>
                  </a:cubicBezTo>
                  <a:cubicBezTo>
                    <a:pt x="10" y="28"/>
                    <a:pt x="8" y="1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0">
              <a:extLst>
                <a:ext uri="{FF2B5EF4-FFF2-40B4-BE49-F238E27FC236}">
                  <a16:creationId xmlns:a16="http://schemas.microsoft.com/office/drawing/2014/main" id="{1EFFCD58-DD2A-40E1-B4A2-299051850FA5}"/>
                </a:ext>
              </a:extLst>
            </p:cNvPr>
            <p:cNvSpPr>
              <a:spLocks/>
            </p:cNvSpPr>
            <p:nvPr userDrawn="1"/>
          </p:nvSpPr>
          <p:spPr bwMode="auto">
            <a:xfrm>
              <a:off x="6991" y="152"/>
              <a:ext cx="66" cy="59"/>
            </a:xfrm>
            <a:custGeom>
              <a:avLst/>
              <a:gdLst>
                <a:gd name="T0" fmla="*/ 0 w 277"/>
                <a:gd name="T1" fmla="*/ 1 h 252"/>
                <a:gd name="T2" fmla="*/ 44 w 277"/>
                <a:gd name="T3" fmla="*/ 1 h 252"/>
                <a:gd name="T4" fmla="*/ 56 w 277"/>
                <a:gd name="T5" fmla="*/ 12 h 252"/>
                <a:gd name="T6" fmla="*/ 130 w 277"/>
                <a:gd name="T7" fmla="*/ 196 h 252"/>
                <a:gd name="T8" fmla="*/ 137 w 277"/>
                <a:gd name="T9" fmla="*/ 210 h 252"/>
                <a:gd name="T10" fmla="*/ 150 w 277"/>
                <a:gd name="T11" fmla="*/ 190 h 252"/>
                <a:gd name="T12" fmla="*/ 210 w 277"/>
                <a:gd name="T13" fmla="*/ 54 h 252"/>
                <a:gd name="T14" fmla="*/ 218 w 277"/>
                <a:gd name="T15" fmla="*/ 1 h 252"/>
                <a:gd name="T16" fmla="*/ 277 w 277"/>
                <a:gd name="T17" fmla="*/ 1 h 252"/>
                <a:gd name="T18" fmla="*/ 143 w 277"/>
                <a:gd name="T19" fmla="*/ 252 h 252"/>
                <a:gd name="T20" fmla="*/ 106 w 277"/>
                <a:gd name="T21" fmla="*/ 252 h 252"/>
                <a:gd name="T22" fmla="*/ 0 w 277"/>
                <a:gd name="T23"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52">
                  <a:moveTo>
                    <a:pt x="0" y="1"/>
                  </a:moveTo>
                  <a:cubicBezTo>
                    <a:pt x="15" y="1"/>
                    <a:pt x="30" y="0"/>
                    <a:pt x="44" y="1"/>
                  </a:cubicBezTo>
                  <a:cubicBezTo>
                    <a:pt x="51" y="1"/>
                    <a:pt x="54" y="7"/>
                    <a:pt x="56" y="12"/>
                  </a:cubicBezTo>
                  <a:cubicBezTo>
                    <a:pt x="81" y="73"/>
                    <a:pt x="109" y="133"/>
                    <a:pt x="130" y="196"/>
                  </a:cubicBezTo>
                  <a:cubicBezTo>
                    <a:pt x="132" y="201"/>
                    <a:pt x="134" y="206"/>
                    <a:pt x="137" y="210"/>
                  </a:cubicBezTo>
                  <a:cubicBezTo>
                    <a:pt x="145" y="206"/>
                    <a:pt x="146" y="197"/>
                    <a:pt x="150" y="190"/>
                  </a:cubicBezTo>
                  <a:cubicBezTo>
                    <a:pt x="170" y="145"/>
                    <a:pt x="193" y="100"/>
                    <a:pt x="210" y="54"/>
                  </a:cubicBezTo>
                  <a:cubicBezTo>
                    <a:pt x="216" y="37"/>
                    <a:pt x="223" y="19"/>
                    <a:pt x="218" y="1"/>
                  </a:cubicBezTo>
                  <a:cubicBezTo>
                    <a:pt x="237" y="1"/>
                    <a:pt x="257" y="0"/>
                    <a:pt x="277" y="1"/>
                  </a:cubicBezTo>
                  <a:cubicBezTo>
                    <a:pt x="222" y="78"/>
                    <a:pt x="182" y="166"/>
                    <a:pt x="143" y="252"/>
                  </a:cubicBezTo>
                  <a:cubicBezTo>
                    <a:pt x="130" y="252"/>
                    <a:pt x="118" y="252"/>
                    <a:pt x="106" y="252"/>
                  </a:cubicBezTo>
                  <a:cubicBezTo>
                    <a:pt x="74" y="167"/>
                    <a:pt x="46" y="79"/>
                    <a:pt x="0"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1">
              <a:extLst>
                <a:ext uri="{FF2B5EF4-FFF2-40B4-BE49-F238E27FC236}">
                  <a16:creationId xmlns:a16="http://schemas.microsoft.com/office/drawing/2014/main" id="{8AC0AF28-48D4-4C4A-B1F6-7EE418BC8164}"/>
                </a:ext>
              </a:extLst>
            </p:cNvPr>
            <p:cNvSpPr>
              <a:spLocks/>
            </p:cNvSpPr>
            <p:nvPr userDrawn="1"/>
          </p:nvSpPr>
          <p:spPr bwMode="auto">
            <a:xfrm>
              <a:off x="7061" y="152"/>
              <a:ext cx="45" cy="59"/>
            </a:xfrm>
            <a:custGeom>
              <a:avLst/>
              <a:gdLst>
                <a:gd name="T0" fmla="*/ 1 w 194"/>
                <a:gd name="T1" fmla="*/ 1 h 251"/>
                <a:gd name="T2" fmla="*/ 169 w 194"/>
                <a:gd name="T3" fmla="*/ 1 h 251"/>
                <a:gd name="T4" fmla="*/ 171 w 194"/>
                <a:gd name="T5" fmla="*/ 31 h 251"/>
                <a:gd name="T6" fmla="*/ 109 w 194"/>
                <a:gd name="T7" fmla="*/ 16 h 251"/>
                <a:gd name="T8" fmla="*/ 55 w 194"/>
                <a:gd name="T9" fmla="*/ 16 h 251"/>
                <a:gd name="T10" fmla="*/ 55 w 194"/>
                <a:gd name="T11" fmla="*/ 109 h 251"/>
                <a:gd name="T12" fmla="*/ 169 w 194"/>
                <a:gd name="T13" fmla="*/ 107 h 251"/>
                <a:gd name="T14" fmla="*/ 138 w 194"/>
                <a:gd name="T15" fmla="*/ 124 h 251"/>
                <a:gd name="T16" fmla="*/ 55 w 194"/>
                <a:gd name="T17" fmla="*/ 129 h 251"/>
                <a:gd name="T18" fmla="*/ 55 w 194"/>
                <a:gd name="T19" fmla="*/ 234 h 251"/>
                <a:gd name="T20" fmla="*/ 158 w 194"/>
                <a:gd name="T21" fmla="*/ 228 h 251"/>
                <a:gd name="T22" fmla="*/ 194 w 194"/>
                <a:gd name="T23" fmla="*/ 212 h 251"/>
                <a:gd name="T24" fmla="*/ 185 w 194"/>
                <a:gd name="T25" fmla="*/ 248 h 251"/>
                <a:gd name="T26" fmla="*/ 110 w 194"/>
                <a:gd name="T27" fmla="*/ 250 h 251"/>
                <a:gd name="T28" fmla="*/ 0 w 194"/>
                <a:gd name="T29" fmla="*/ 250 h 251"/>
                <a:gd name="T30" fmla="*/ 11 w 194"/>
                <a:gd name="T31" fmla="*/ 196 h 251"/>
                <a:gd name="T32" fmla="*/ 11 w 194"/>
                <a:gd name="T33" fmla="*/ 59 h 251"/>
                <a:gd name="T34" fmla="*/ 1 w 194"/>
                <a:gd name="T35"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251">
                  <a:moveTo>
                    <a:pt x="1" y="1"/>
                  </a:moveTo>
                  <a:cubicBezTo>
                    <a:pt x="57" y="0"/>
                    <a:pt x="113" y="0"/>
                    <a:pt x="169" y="1"/>
                  </a:cubicBezTo>
                  <a:cubicBezTo>
                    <a:pt x="170" y="11"/>
                    <a:pt x="171" y="21"/>
                    <a:pt x="171" y="31"/>
                  </a:cubicBezTo>
                  <a:cubicBezTo>
                    <a:pt x="153" y="19"/>
                    <a:pt x="130" y="17"/>
                    <a:pt x="109" y="16"/>
                  </a:cubicBezTo>
                  <a:cubicBezTo>
                    <a:pt x="91" y="16"/>
                    <a:pt x="73" y="16"/>
                    <a:pt x="55" y="16"/>
                  </a:cubicBezTo>
                  <a:cubicBezTo>
                    <a:pt x="55" y="47"/>
                    <a:pt x="55" y="78"/>
                    <a:pt x="55" y="109"/>
                  </a:cubicBezTo>
                  <a:cubicBezTo>
                    <a:pt x="93" y="110"/>
                    <a:pt x="131" y="110"/>
                    <a:pt x="169" y="107"/>
                  </a:cubicBezTo>
                  <a:cubicBezTo>
                    <a:pt x="161" y="116"/>
                    <a:pt x="149" y="121"/>
                    <a:pt x="138" y="124"/>
                  </a:cubicBezTo>
                  <a:cubicBezTo>
                    <a:pt x="111" y="130"/>
                    <a:pt x="83" y="129"/>
                    <a:pt x="55" y="129"/>
                  </a:cubicBezTo>
                  <a:cubicBezTo>
                    <a:pt x="55" y="164"/>
                    <a:pt x="55" y="199"/>
                    <a:pt x="55" y="234"/>
                  </a:cubicBezTo>
                  <a:cubicBezTo>
                    <a:pt x="89" y="233"/>
                    <a:pt x="125" y="238"/>
                    <a:pt x="158" y="228"/>
                  </a:cubicBezTo>
                  <a:cubicBezTo>
                    <a:pt x="171" y="225"/>
                    <a:pt x="183" y="219"/>
                    <a:pt x="194" y="212"/>
                  </a:cubicBezTo>
                  <a:cubicBezTo>
                    <a:pt x="191" y="224"/>
                    <a:pt x="188" y="236"/>
                    <a:pt x="185" y="248"/>
                  </a:cubicBezTo>
                  <a:cubicBezTo>
                    <a:pt x="160" y="251"/>
                    <a:pt x="135" y="250"/>
                    <a:pt x="110" y="250"/>
                  </a:cubicBezTo>
                  <a:cubicBezTo>
                    <a:pt x="0" y="250"/>
                    <a:pt x="0" y="250"/>
                    <a:pt x="0" y="250"/>
                  </a:cubicBezTo>
                  <a:cubicBezTo>
                    <a:pt x="10" y="234"/>
                    <a:pt x="11" y="214"/>
                    <a:pt x="11" y="196"/>
                  </a:cubicBezTo>
                  <a:cubicBezTo>
                    <a:pt x="11" y="150"/>
                    <a:pt x="11" y="105"/>
                    <a:pt x="11" y="59"/>
                  </a:cubicBezTo>
                  <a:cubicBezTo>
                    <a:pt x="11" y="39"/>
                    <a:pt x="12" y="18"/>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2">
              <a:extLst>
                <a:ext uri="{FF2B5EF4-FFF2-40B4-BE49-F238E27FC236}">
                  <a16:creationId xmlns:a16="http://schemas.microsoft.com/office/drawing/2014/main" id="{7EDFA357-5310-46C9-9831-8482E038EE83}"/>
                </a:ext>
              </a:extLst>
            </p:cNvPr>
            <p:cNvSpPr>
              <a:spLocks/>
            </p:cNvSpPr>
            <p:nvPr userDrawn="1"/>
          </p:nvSpPr>
          <p:spPr bwMode="auto">
            <a:xfrm>
              <a:off x="7227" y="152"/>
              <a:ext cx="15" cy="59"/>
            </a:xfrm>
            <a:custGeom>
              <a:avLst/>
              <a:gdLst>
                <a:gd name="T0" fmla="*/ 0 w 64"/>
                <a:gd name="T1" fmla="*/ 0 h 250"/>
                <a:gd name="T2" fmla="*/ 64 w 64"/>
                <a:gd name="T3" fmla="*/ 1 h 250"/>
                <a:gd name="T4" fmla="*/ 54 w 64"/>
                <a:gd name="T5" fmla="*/ 59 h 250"/>
                <a:gd name="T6" fmla="*/ 54 w 64"/>
                <a:gd name="T7" fmla="*/ 193 h 250"/>
                <a:gd name="T8" fmla="*/ 64 w 64"/>
                <a:gd name="T9" fmla="*/ 250 h 250"/>
                <a:gd name="T10" fmla="*/ 1 w 64"/>
                <a:gd name="T11" fmla="*/ 250 h 250"/>
                <a:gd name="T12" fmla="*/ 10 w 64"/>
                <a:gd name="T13" fmla="*/ 200 h 250"/>
                <a:gd name="T14" fmla="*/ 10 w 64"/>
                <a:gd name="T15" fmla="*/ 38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2" y="1"/>
                    <a:pt x="43" y="0"/>
                    <a:pt x="64" y="1"/>
                  </a:cubicBezTo>
                  <a:cubicBezTo>
                    <a:pt x="53" y="18"/>
                    <a:pt x="54" y="39"/>
                    <a:pt x="54" y="59"/>
                  </a:cubicBezTo>
                  <a:cubicBezTo>
                    <a:pt x="54" y="104"/>
                    <a:pt x="54" y="149"/>
                    <a:pt x="54" y="193"/>
                  </a:cubicBezTo>
                  <a:cubicBezTo>
                    <a:pt x="54" y="213"/>
                    <a:pt x="53" y="233"/>
                    <a:pt x="64" y="250"/>
                  </a:cubicBezTo>
                  <a:cubicBezTo>
                    <a:pt x="43" y="250"/>
                    <a:pt x="22" y="250"/>
                    <a:pt x="1" y="250"/>
                  </a:cubicBezTo>
                  <a:cubicBezTo>
                    <a:pt x="10" y="235"/>
                    <a:pt x="11" y="217"/>
                    <a:pt x="10" y="200"/>
                  </a:cubicBezTo>
                  <a:cubicBezTo>
                    <a:pt x="10" y="146"/>
                    <a:pt x="11" y="92"/>
                    <a:pt x="10" y="38"/>
                  </a:cubicBezTo>
                  <a:cubicBezTo>
                    <a:pt x="10" y="25"/>
                    <a:pt x="8" y="12"/>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3">
              <a:extLst>
                <a:ext uri="{FF2B5EF4-FFF2-40B4-BE49-F238E27FC236}">
                  <a16:creationId xmlns:a16="http://schemas.microsoft.com/office/drawing/2014/main" id="{9C8AE89A-7D2D-432E-998D-C15985278644}"/>
                </a:ext>
              </a:extLst>
            </p:cNvPr>
            <p:cNvSpPr>
              <a:spLocks/>
            </p:cNvSpPr>
            <p:nvPr userDrawn="1"/>
          </p:nvSpPr>
          <p:spPr bwMode="auto">
            <a:xfrm>
              <a:off x="7474" y="151"/>
              <a:ext cx="41" cy="60"/>
            </a:xfrm>
            <a:custGeom>
              <a:avLst/>
              <a:gdLst>
                <a:gd name="T0" fmla="*/ 1 w 173"/>
                <a:gd name="T1" fmla="*/ 1 h 251"/>
                <a:gd name="T2" fmla="*/ 123 w 173"/>
                <a:gd name="T3" fmla="*/ 1 h 251"/>
                <a:gd name="T4" fmla="*/ 173 w 173"/>
                <a:gd name="T5" fmla="*/ 3 h 251"/>
                <a:gd name="T6" fmla="*/ 173 w 173"/>
                <a:gd name="T7" fmla="*/ 37 h 251"/>
                <a:gd name="T8" fmla="*/ 132 w 173"/>
                <a:gd name="T9" fmla="*/ 19 h 251"/>
                <a:gd name="T10" fmla="*/ 54 w 173"/>
                <a:gd name="T11" fmla="*/ 17 h 251"/>
                <a:gd name="T12" fmla="*/ 54 w 173"/>
                <a:gd name="T13" fmla="*/ 118 h 251"/>
                <a:gd name="T14" fmla="*/ 168 w 173"/>
                <a:gd name="T15" fmla="*/ 115 h 251"/>
                <a:gd name="T16" fmla="*/ 125 w 173"/>
                <a:gd name="T17" fmla="*/ 134 h 251"/>
                <a:gd name="T18" fmla="*/ 54 w 173"/>
                <a:gd name="T19" fmla="*/ 137 h 251"/>
                <a:gd name="T20" fmla="*/ 54 w 173"/>
                <a:gd name="T21" fmla="*/ 213 h 251"/>
                <a:gd name="T22" fmla="*/ 64 w 173"/>
                <a:gd name="T23" fmla="*/ 251 h 251"/>
                <a:gd name="T24" fmla="*/ 0 w 173"/>
                <a:gd name="T25" fmla="*/ 251 h 251"/>
                <a:gd name="T26" fmla="*/ 11 w 173"/>
                <a:gd name="T27" fmla="*/ 192 h 251"/>
                <a:gd name="T28" fmla="*/ 11 w 173"/>
                <a:gd name="T29" fmla="*/ 46 h 251"/>
                <a:gd name="T30" fmla="*/ 1 w 173"/>
                <a:gd name="T31"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251">
                  <a:moveTo>
                    <a:pt x="1" y="1"/>
                  </a:moveTo>
                  <a:cubicBezTo>
                    <a:pt x="42" y="2"/>
                    <a:pt x="82" y="1"/>
                    <a:pt x="123" y="1"/>
                  </a:cubicBezTo>
                  <a:cubicBezTo>
                    <a:pt x="140" y="2"/>
                    <a:pt x="156" y="0"/>
                    <a:pt x="173" y="3"/>
                  </a:cubicBezTo>
                  <a:cubicBezTo>
                    <a:pt x="173" y="15"/>
                    <a:pt x="173" y="26"/>
                    <a:pt x="173" y="37"/>
                  </a:cubicBezTo>
                  <a:cubicBezTo>
                    <a:pt x="162" y="26"/>
                    <a:pt x="148" y="20"/>
                    <a:pt x="132" y="19"/>
                  </a:cubicBezTo>
                  <a:cubicBezTo>
                    <a:pt x="106" y="16"/>
                    <a:pt x="80" y="18"/>
                    <a:pt x="54" y="17"/>
                  </a:cubicBezTo>
                  <a:cubicBezTo>
                    <a:pt x="54" y="51"/>
                    <a:pt x="54" y="84"/>
                    <a:pt x="54" y="118"/>
                  </a:cubicBezTo>
                  <a:cubicBezTo>
                    <a:pt x="92" y="118"/>
                    <a:pt x="130" y="118"/>
                    <a:pt x="168" y="115"/>
                  </a:cubicBezTo>
                  <a:cubicBezTo>
                    <a:pt x="157" y="127"/>
                    <a:pt x="141" y="131"/>
                    <a:pt x="125" y="134"/>
                  </a:cubicBezTo>
                  <a:cubicBezTo>
                    <a:pt x="102" y="138"/>
                    <a:pt x="78" y="137"/>
                    <a:pt x="54" y="137"/>
                  </a:cubicBezTo>
                  <a:cubicBezTo>
                    <a:pt x="54" y="163"/>
                    <a:pt x="54" y="188"/>
                    <a:pt x="54" y="213"/>
                  </a:cubicBezTo>
                  <a:cubicBezTo>
                    <a:pt x="54" y="226"/>
                    <a:pt x="57" y="240"/>
                    <a:pt x="64" y="251"/>
                  </a:cubicBezTo>
                  <a:cubicBezTo>
                    <a:pt x="43" y="251"/>
                    <a:pt x="22" y="251"/>
                    <a:pt x="0" y="251"/>
                  </a:cubicBezTo>
                  <a:cubicBezTo>
                    <a:pt x="12" y="234"/>
                    <a:pt x="10" y="212"/>
                    <a:pt x="11" y="192"/>
                  </a:cubicBezTo>
                  <a:cubicBezTo>
                    <a:pt x="11" y="143"/>
                    <a:pt x="11" y="95"/>
                    <a:pt x="11" y="46"/>
                  </a:cubicBezTo>
                  <a:cubicBezTo>
                    <a:pt x="11" y="31"/>
                    <a:pt x="10" y="15"/>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4">
              <a:extLst>
                <a:ext uri="{FF2B5EF4-FFF2-40B4-BE49-F238E27FC236}">
                  <a16:creationId xmlns:a16="http://schemas.microsoft.com/office/drawing/2014/main" id="{B7F4D9EA-BA05-4D27-9EF1-989260A5BCCB}"/>
                </a:ext>
              </a:extLst>
            </p:cNvPr>
            <p:cNvSpPr>
              <a:spLocks/>
            </p:cNvSpPr>
            <p:nvPr userDrawn="1"/>
          </p:nvSpPr>
          <p:spPr bwMode="auto">
            <a:xfrm>
              <a:off x="6824" y="226"/>
              <a:ext cx="93" cy="139"/>
            </a:xfrm>
            <a:custGeom>
              <a:avLst/>
              <a:gdLst>
                <a:gd name="T0" fmla="*/ 87 w 398"/>
                <a:gd name="T1" fmla="*/ 35 h 589"/>
                <a:gd name="T2" fmla="*/ 218 w 398"/>
                <a:gd name="T3" fmla="*/ 0 h 589"/>
                <a:gd name="T4" fmla="*/ 367 w 398"/>
                <a:gd name="T5" fmla="*/ 6 h 589"/>
                <a:gd name="T6" fmla="*/ 367 w 398"/>
                <a:gd name="T7" fmla="*/ 87 h 589"/>
                <a:gd name="T8" fmla="*/ 314 w 398"/>
                <a:gd name="T9" fmla="*/ 48 h 589"/>
                <a:gd name="T10" fmla="*/ 248 w 398"/>
                <a:gd name="T11" fmla="*/ 36 h 589"/>
                <a:gd name="T12" fmla="*/ 150 w 398"/>
                <a:gd name="T13" fmla="*/ 59 h 589"/>
                <a:gd name="T14" fmla="*/ 133 w 398"/>
                <a:gd name="T15" fmla="*/ 184 h 589"/>
                <a:gd name="T16" fmla="*/ 195 w 398"/>
                <a:gd name="T17" fmla="*/ 233 h 589"/>
                <a:gd name="T18" fmla="*/ 326 w 398"/>
                <a:gd name="T19" fmla="*/ 303 h 589"/>
                <a:gd name="T20" fmla="*/ 384 w 398"/>
                <a:gd name="T21" fmla="*/ 372 h 589"/>
                <a:gd name="T22" fmla="*/ 369 w 398"/>
                <a:gd name="T23" fmla="*/ 493 h 589"/>
                <a:gd name="T24" fmla="*/ 287 w 398"/>
                <a:gd name="T25" fmla="*/ 561 h 589"/>
                <a:gd name="T26" fmla="*/ 149 w 398"/>
                <a:gd name="T27" fmla="*/ 587 h 589"/>
                <a:gd name="T28" fmla="*/ 1 w 398"/>
                <a:gd name="T29" fmla="*/ 557 h 589"/>
                <a:gd name="T30" fmla="*/ 1 w 398"/>
                <a:gd name="T31" fmla="*/ 464 h 589"/>
                <a:gd name="T32" fmla="*/ 75 w 398"/>
                <a:gd name="T33" fmla="*/ 531 h 589"/>
                <a:gd name="T34" fmla="*/ 188 w 398"/>
                <a:gd name="T35" fmla="*/ 551 h 589"/>
                <a:gd name="T36" fmla="*/ 279 w 398"/>
                <a:gd name="T37" fmla="*/ 509 h 589"/>
                <a:gd name="T38" fmla="*/ 297 w 398"/>
                <a:gd name="T39" fmla="*/ 414 h 589"/>
                <a:gd name="T40" fmla="*/ 241 w 398"/>
                <a:gd name="T41" fmla="*/ 346 h 589"/>
                <a:gd name="T42" fmla="*/ 109 w 398"/>
                <a:gd name="T43" fmla="*/ 275 h 589"/>
                <a:gd name="T44" fmla="*/ 40 w 398"/>
                <a:gd name="T45" fmla="*/ 211 h 589"/>
                <a:gd name="T46" fmla="*/ 30 w 398"/>
                <a:gd name="T47" fmla="*/ 113 h 589"/>
                <a:gd name="T48" fmla="*/ 87 w 398"/>
                <a:gd name="T49" fmla="*/ 3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 h="589">
                  <a:moveTo>
                    <a:pt x="87" y="35"/>
                  </a:moveTo>
                  <a:cubicBezTo>
                    <a:pt x="126" y="10"/>
                    <a:pt x="172" y="1"/>
                    <a:pt x="218" y="0"/>
                  </a:cubicBezTo>
                  <a:cubicBezTo>
                    <a:pt x="268" y="0"/>
                    <a:pt x="317" y="6"/>
                    <a:pt x="367" y="6"/>
                  </a:cubicBezTo>
                  <a:cubicBezTo>
                    <a:pt x="367" y="33"/>
                    <a:pt x="367" y="60"/>
                    <a:pt x="367" y="87"/>
                  </a:cubicBezTo>
                  <a:cubicBezTo>
                    <a:pt x="351" y="72"/>
                    <a:pt x="334" y="57"/>
                    <a:pt x="314" y="48"/>
                  </a:cubicBezTo>
                  <a:cubicBezTo>
                    <a:pt x="293" y="39"/>
                    <a:pt x="270" y="37"/>
                    <a:pt x="248" y="36"/>
                  </a:cubicBezTo>
                  <a:cubicBezTo>
                    <a:pt x="214" y="35"/>
                    <a:pt x="178" y="38"/>
                    <a:pt x="150" y="59"/>
                  </a:cubicBezTo>
                  <a:cubicBezTo>
                    <a:pt x="111" y="86"/>
                    <a:pt x="104" y="147"/>
                    <a:pt x="133" y="184"/>
                  </a:cubicBezTo>
                  <a:cubicBezTo>
                    <a:pt x="149" y="205"/>
                    <a:pt x="171" y="220"/>
                    <a:pt x="195" y="233"/>
                  </a:cubicBezTo>
                  <a:cubicBezTo>
                    <a:pt x="238" y="257"/>
                    <a:pt x="285" y="274"/>
                    <a:pt x="326" y="303"/>
                  </a:cubicBezTo>
                  <a:cubicBezTo>
                    <a:pt x="350" y="320"/>
                    <a:pt x="373" y="343"/>
                    <a:pt x="384" y="372"/>
                  </a:cubicBezTo>
                  <a:cubicBezTo>
                    <a:pt x="398" y="411"/>
                    <a:pt x="392" y="458"/>
                    <a:pt x="369" y="493"/>
                  </a:cubicBezTo>
                  <a:cubicBezTo>
                    <a:pt x="350" y="524"/>
                    <a:pt x="320" y="546"/>
                    <a:pt x="287" y="561"/>
                  </a:cubicBezTo>
                  <a:cubicBezTo>
                    <a:pt x="244" y="581"/>
                    <a:pt x="196" y="589"/>
                    <a:pt x="149" y="587"/>
                  </a:cubicBezTo>
                  <a:cubicBezTo>
                    <a:pt x="99" y="583"/>
                    <a:pt x="48" y="573"/>
                    <a:pt x="1" y="557"/>
                  </a:cubicBezTo>
                  <a:cubicBezTo>
                    <a:pt x="1" y="526"/>
                    <a:pt x="0" y="495"/>
                    <a:pt x="1" y="464"/>
                  </a:cubicBezTo>
                  <a:cubicBezTo>
                    <a:pt x="21" y="490"/>
                    <a:pt x="45" y="516"/>
                    <a:pt x="75" y="531"/>
                  </a:cubicBezTo>
                  <a:cubicBezTo>
                    <a:pt x="109" y="548"/>
                    <a:pt x="149" y="554"/>
                    <a:pt x="188" y="551"/>
                  </a:cubicBezTo>
                  <a:cubicBezTo>
                    <a:pt x="222" y="549"/>
                    <a:pt x="257" y="536"/>
                    <a:pt x="279" y="509"/>
                  </a:cubicBezTo>
                  <a:cubicBezTo>
                    <a:pt x="300" y="483"/>
                    <a:pt x="305" y="446"/>
                    <a:pt x="297" y="414"/>
                  </a:cubicBezTo>
                  <a:cubicBezTo>
                    <a:pt x="288" y="385"/>
                    <a:pt x="266" y="362"/>
                    <a:pt x="241" y="346"/>
                  </a:cubicBezTo>
                  <a:cubicBezTo>
                    <a:pt x="200" y="318"/>
                    <a:pt x="152" y="300"/>
                    <a:pt x="109" y="275"/>
                  </a:cubicBezTo>
                  <a:cubicBezTo>
                    <a:pt x="82" y="259"/>
                    <a:pt x="56" y="239"/>
                    <a:pt x="40" y="211"/>
                  </a:cubicBezTo>
                  <a:cubicBezTo>
                    <a:pt x="23" y="182"/>
                    <a:pt x="21" y="145"/>
                    <a:pt x="30" y="113"/>
                  </a:cubicBezTo>
                  <a:cubicBezTo>
                    <a:pt x="38" y="81"/>
                    <a:pt x="60" y="53"/>
                    <a:pt x="87"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5">
              <a:extLst>
                <a:ext uri="{FF2B5EF4-FFF2-40B4-BE49-F238E27FC236}">
                  <a16:creationId xmlns:a16="http://schemas.microsoft.com/office/drawing/2014/main" id="{FCCAC49F-4010-40C7-9791-DBDA3BC31D92}"/>
                </a:ext>
              </a:extLst>
            </p:cNvPr>
            <p:cNvSpPr>
              <a:spLocks/>
            </p:cNvSpPr>
            <p:nvPr userDrawn="1"/>
          </p:nvSpPr>
          <p:spPr bwMode="auto">
            <a:xfrm>
              <a:off x="6929" y="229"/>
              <a:ext cx="121" cy="136"/>
            </a:xfrm>
            <a:custGeom>
              <a:avLst/>
              <a:gdLst>
                <a:gd name="T0" fmla="*/ 0 w 516"/>
                <a:gd name="T1" fmla="*/ 0 h 576"/>
                <a:gd name="T2" fmla="*/ 129 w 516"/>
                <a:gd name="T3" fmla="*/ 0 h 576"/>
                <a:gd name="T4" fmla="*/ 108 w 516"/>
                <a:gd name="T5" fmla="*/ 110 h 576"/>
                <a:gd name="T6" fmla="*/ 108 w 516"/>
                <a:gd name="T7" fmla="*/ 325 h 576"/>
                <a:gd name="T8" fmla="*/ 113 w 516"/>
                <a:gd name="T9" fmla="*/ 418 h 576"/>
                <a:gd name="T10" fmla="*/ 158 w 516"/>
                <a:gd name="T11" fmla="*/ 494 h 576"/>
                <a:gd name="T12" fmla="*/ 260 w 516"/>
                <a:gd name="T13" fmla="*/ 522 h 576"/>
                <a:gd name="T14" fmla="*/ 352 w 516"/>
                <a:gd name="T15" fmla="*/ 499 h 576"/>
                <a:gd name="T16" fmla="*/ 394 w 516"/>
                <a:gd name="T17" fmla="*/ 434 h 576"/>
                <a:gd name="T18" fmla="*/ 405 w 516"/>
                <a:gd name="T19" fmla="*/ 325 h 576"/>
                <a:gd name="T20" fmla="*/ 408 w 516"/>
                <a:gd name="T21" fmla="*/ 152 h 576"/>
                <a:gd name="T22" fmla="*/ 407 w 516"/>
                <a:gd name="T23" fmla="*/ 82 h 576"/>
                <a:gd name="T24" fmla="*/ 387 w 516"/>
                <a:gd name="T25" fmla="*/ 0 h 576"/>
                <a:gd name="T26" fmla="*/ 516 w 516"/>
                <a:gd name="T27" fmla="*/ 0 h 576"/>
                <a:gd name="T28" fmla="*/ 498 w 516"/>
                <a:gd name="T29" fmla="*/ 51 h 576"/>
                <a:gd name="T30" fmla="*/ 495 w 516"/>
                <a:gd name="T31" fmla="*/ 149 h 576"/>
                <a:gd name="T32" fmla="*/ 495 w 516"/>
                <a:gd name="T33" fmla="*/ 464 h 576"/>
                <a:gd name="T34" fmla="*/ 516 w 516"/>
                <a:gd name="T35" fmla="*/ 559 h 576"/>
                <a:gd name="T36" fmla="*/ 401 w 516"/>
                <a:gd name="T37" fmla="*/ 564 h 576"/>
                <a:gd name="T38" fmla="*/ 404 w 516"/>
                <a:gd name="T39" fmla="*/ 504 h 576"/>
                <a:gd name="T40" fmla="*/ 399 w 516"/>
                <a:gd name="T41" fmla="*/ 504 h 576"/>
                <a:gd name="T42" fmla="*/ 291 w 516"/>
                <a:gd name="T43" fmla="*/ 563 h 576"/>
                <a:gd name="T44" fmla="*/ 160 w 516"/>
                <a:gd name="T45" fmla="*/ 570 h 576"/>
                <a:gd name="T46" fmla="*/ 56 w 516"/>
                <a:gd name="T47" fmla="*/ 524 h 576"/>
                <a:gd name="T48" fmla="*/ 21 w 516"/>
                <a:gd name="T49" fmla="*/ 422 h 576"/>
                <a:gd name="T50" fmla="*/ 21 w 516"/>
                <a:gd name="T51" fmla="*/ 105 h 576"/>
                <a:gd name="T52" fmla="*/ 0 w 516"/>
                <a:gd name="T5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6" h="576">
                  <a:moveTo>
                    <a:pt x="0" y="0"/>
                  </a:moveTo>
                  <a:cubicBezTo>
                    <a:pt x="43" y="0"/>
                    <a:pt x="86" y="0"/>
                    <a:pt x="129" y="0"/>
                  </a:cubicBezTo>
                  <a:cubicBezTo>
                    <a:pt x="108" y="33"/>
                    <a:pt x="108" y="73"/>
                    <a:pt x="108" y="110"/>
                  </a:cubicBezTo>
                  <a:cubicBezTo>
                    <a:pt x="108" y="182"/>
                    <a:pt x="108" y="253"/>
                    <a:pt x="108" y="325"/>
                  </a:cubicBezTo>
                  <a:cubicBezTo>
                    <a:pt x="108" y="356"/>
                    <a:pt x="106" y="387"/>
                    <a:pt x="113" y="418"/>
                  </a:cubicBezTo>
                  <a:cubicBezTo>
                    <a:pt x="119" y="447"/>
                    <a:pt x="134" y="475"/>
                    <a:pt x="158" y="494"/>
                  </a:cubicBezTo>
                  <a:cubicBezTo>
                    <a:pt x="187" y="516"/>
                    <a:pt x="224" y="522"/>
                    <a:pt x="260" y="522"/>
                  </a:cubicBezTo>
                  <a:cubicBezTo>
                    <a:pt x="292" y="522"/>
                    <a:pt x="326" y="518"/>
                    <a:pt x="352" y="499"/>
                  </a:cubicBezTo>
                  <a:cubicBezTo>
                    <a:pt x="374" y="484"/>
                    <a:pt x="387" y="459"/>
                    <a:pt x="394" y="434"/>
                  </a:cubicBezTo>
                  <a:cubicBezTo>
                    <a:pt x="404" y="398"/>
                    <a:pt x="403" y="361"/>
                    <a:pt x="405" y="325"/>
                  </a:cubicBezTo>
                  <a:cubicBezTo>
                    <a:pt x="409" y="267"/>
                    <a:pt x="408" y="209"/>
                    <a:pt x="408" y="152"/>
                  </a:cubicBezTo>
                  <a:cubicBezTo>
                    <a:pt x="408" y="128"/>
                    <a:pt x="409" y="105"/>
                    <a:pt x="407" y="82"/>
                  </a:cubicBezTo>
                  <a:cubicBezTo>
                    <a:pt x="406" y="54"/>
                    <a:pt x="402" y="25"/>
                    <a:pt x="387" y="0"/>
                  </a:cubicBezTo>
                  <a:cubicBezTo>
                    <a:pt x="430" y="0"/>
                    <a:pt x="473" y="0"/>
                    <a:pt x="516" y="0"/>
                  </a:cubicBezTo>
                  <a:cubicBezTo>
                    <a:pt x="506" y="16"/>
                    <a:pt x="501" y="33"/>
                    <a:pt x="498" y="51"/>
                  </a:cubicBezTo>
                  <a:cubicBezTo>
                    <a:pt x="494" y="84"/>
                    <a:pt x="495" y="117"/>
                    <a:pt x="495" y="149"/>
                  </a:cubicBezTo>
                  <a:cubicBezTo>
                    <a:pt x="495" y="254"/>
                    <a:pt x="495" y="359"/>
                    <a:pt x="495" y="464"/>
                  </a:cubicBezTo>
                  <a:cubicBezTo>
                    <a:pt x="496" y="496"/>
                    <a:pt x="497" y="531"/>
                    <a:pt x="516" y="559"/>
                  </a:cubicBezTo>
                  <a:cubicBezTo>
                    <a:pt x="478" y="561"/>
                    <a:pt x="439" y="563"/>
                    <a:pt x="401" y="564"/>
                  </a:cubicBezTo>
                  <a:cubicBezTo>
                    <a:pt x="402" y="544"/>
                    <a:pt x="405" y="524"/>
                    <a:pt x="404" y="504"/>
                  </a:cubicBezTo>
                  <a:cubicBezTo>
                    <a:pt x="403" y="504"/>
                    <a:pt x="400" y="504"/>
                    <a:pt x="399" y="504"/>
                  </a:cubicBezTo>
                  <a:cubicBezTo>
                    <a:pt x="368" y="531"/>
                    <a:pt x="331" y="552"/>
                    <a:pt x="291" y="563"/>
                  </a:cubicBezTo>
                  <a:cubicBezTo>
                    <a:pt x="249" y="575"/>
                    <a:pt x="204" y="576"/>
                    <a:pt x="160" y="570"/>
                  </a:cubicBezTo>
                  <a:cubicBezTo>
                    <a:pt x="122" y="565"/>
                    <a:pt x="83" y="552"/>
                    <a:pt x="56" y="524"/>
                  </a:cubicBezTo>
                  <a:cubicBezTo>
                    <a:pt x="31" y="497"/>
                    <a:pt x="21" y="459"/>
                    <a:pt x="21" y="422"/>
                  </a:cubicBezTo>
                  <a:cubicBezTo>
                    <a:pt x="21" y="105"/>
                    <a:pt x="21" y="105"/>
                    <a:pt x="21" y="105"/>
                  </a:cubicBezTo>
                  <a:cubicBezTo>
                    <a:pt x="20" y="70"/>
                    <a:pt x="19" y="3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6">
              <a:extLst>
                <a:ext uri="{FF2B5EF4-FFF2-40B4-BE49-F238E27FC236}">
                  <a16:creationId xmlns:a16="http://schemas.microsoft.com/office/drawing/2014/main" id="{B5B1F024-86CA-4A36-ABE9-30CDF6A94639}"/>
                </a:ext>
              </a:extLst>
            </p:cNvPr>
            <p:cNvSpPr>
              <a:spLocks/>
            </p:cNvSpPr>
            <p:nvPr userDrawn="1"/>
          </p:nvSpPr>
          <p:spPr bwMode="auto">
            <a:xfrm>
              <a:off x="7302" y="229"/>
              <a:ext cx="92" cy="132"/>
            </a:xfrm>
            <a:custGeom>
              <a:avLst/>
              <a:gdLst>
                <a:gd name="T0" fmla="*/ 3 w 389"/>
                <a:gd name="T1" fmla="*/ 0 h 559"/>
                <a:gd name="T2" fmla="*/ 340 w 389"/>
                <a:gd name="T3" fmla="*/ 0 h 559"/>
                <a:gd name="T4" fmla="*/ 344 w 389"/>
                <a:gd name="T5" fmla="*/ 68 h 559"/>
                <a:gd name="T6" fmla="*/ 225 w 389"/>
                <a:gd name="T7" fmla="*/ 36 h 559"/>
                <a:gd name="T8" fmla="*/ 111 w 389"/>
                <a:gd name="T9" fmla="*/ 35 h 559"/>
                <a:gd name="T10" fmla="*/ 111 w 389"/>
                <a:gd name="T11" fmla="*/ 245 h 559"/>
                <a:gd name="T12" fmla="*/ 338 w 389"/>
                <a:gd name="T13" fmla="*/ 239 h 559"/>
                <a:gd name="T14" fmla="*/ 277 w 389"/>
                <a:gd name="T15" fmla="*/ 276 h 559"/>
                <a:gd name="T16" fmla="*/ 111 w 389"/>
                <a:gd name="T17" fmla="*/ 289 h 559"/>
                <a:gd name="T18" fmla="*/ 111 w 389"/>
                <a:gd name="T19" fmla="*/ 524 h 559"/>
                <a:gd name="T20" fmla="*/ 210 w 389"/>
                <a:gd name="T21" fmla="*/ 524 h 559"/>
                <a:gd name="T22" fmla="*/ 268 w 389"/>
                <a:gd name="T23" fmla="*/ 521 h 559"/>
                <a:gd name="T24" fmla="*/ 389 w 389"/>
                <a:gd name="T25" fmla="*/ 474 h 559"/>
                <a:gd name="T26" fmla="*/ 372 w 389"/>
                <a:gd name="T27" fmla="*/ 555 h 559"/>
                <a:gd name="T28" fmla="*/ 291 w 389"/>
                <a:gd name="T29" fmla="*/ 559 h 559"/>
                <a:gd name="T30" fmla="*/ 0 w 389"/>
                <a:gd name="T31" fmla="*/ 559 h 559"/>
                <a:gd name="T32" fmla="*/ 24 w 389"/>
                <a:gd name="T33" fmla="*/ 429 h 559"/>
                <a:gd name="T34" fmla="*/ 24 w 389"/>
                <a:gd name="T35" fmla="*/ 108 h 559"/>
                <a:gd name="T36" fmla="*/ 3 w 389"/>
                <a:gd name="T3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559">
                  <a:moveTo>
                    <a:pt x="3" y="0"/>
                  </a:moveTo>
                  <a:cubicBezTo>
                    <a:pt x="115" y="0"/>
                    <a:pt x="228" y="0"/>
                    <a:pt x="340" y="0"/>
                  </a:cubicBezTo>
                  <a:cubicBezTo>
                    <a:pt x="341" y="23"/>
                    <a:pt x="343" y="45"/>
                    <a:pt x="344" y="68"/>
                  </a:cubicBezTo>
                  <a:cubicBezTo>
                    <a:pt x="310" y="43"/>
                    <a:pt x="266" y="38"/>
                    <a:pt x="225" y="36"/>
                  </a:cubicBezTo>
                  <a:cubicBezTo>
                    <a:pt x="187" y="35"/>
                    <a:pt x="149" y="36"/>
                    <a:pt x="111" y="35"/>
                  </a:cubicBezTo>
                  <a:cubicBezTo>
                    <a:pt x="111" y="105"/>
                    <a:pt x="111" y="175"/>
                    <a:pt x="111" y="245"/>
                  </a:cubicBezTo>
                  <a:cubicBezTo>
                    <a:pt x="187" y="245"/>
                    <a:pt x="263" y="245"/>
                    <a:pt x="338" y="239"/>
                  </a:cubicBezTo>
                  <a:cubicBezTo>
                    <a:pt x="324" y="259"/>
                    <a:pt x="300" y="269"/>
                    <a:pt x="277" y="276"/>
                  </a:cubicBezTo>
                  <a:cubicBezTo>
                    <a:pt x="223" y="290"/>
                    <a:pt x="167" y="289"/>
                    <a:pt x="111" y="289"/>
                  </a:cubicBezTo>
                  <a:cubicBezTo>
                    <a:pt x="111" y="367"/>
                    <a:pt x="111" y="445"/>
                    <a:pt x="111" y="524"/>
                  </a:cubicBezTo>
                  <a:cubicBezTo>
                    <a:pt x="144" y="524"/>
                    <a:pt x="177" y="524"/>
                    <a:pt x="210" y="524"/>
                  </a:cubicBezTo>
                  <a:cubicBezTo>
                    <a:pt x="229" y="523"/>
                    <a:pt x="249" y="524"/>
                    <a:pt x="268" y="521"/>
                  </a:cubicBezTo>
                  <a:cubicBezTo>
                    <a:pt x="311" y="516"/>
                    <a:pt x="355" y="502"/>
                    <a:pt x="389" y="474"/>
                  </a:cubicBezTo>
                  <a:cubicBezTo>
                    <a:pt x="383" y="501"/>
                    <a:pt x="378" y="528"/>
                    <a:pt x="372" y="555"/>
                  </a:cubicBezTo>
                  <a:cubicBezTo>
                    <a:pt x="345" y="557"/>
                    <a:pt x="318" y="559"/>
                    <a:pt x="291" y="559"/>
                  </a:cubicBezTo>
                  <a:cubicBezTo>
                    <a:pt x="194" y="559"/>
                    <a:pt x="97" y="559"/>
                    <a:pt x="0" y="559"/>
                  </a:cubicBezTo>
                  <a:cubicBezTo>
                    <a:pt x="25" y="521"/>
                    <a:pt x="24" y="473"/>
                    <a:pt x="24" y="429"/>
                  </a:cubicBezTo>
                  <a:cubicBezTo>
                    <a:pt x="24" y="322"/>
                    <a:pt x="24" y="215"/>
                    <a:pt x="24" y="108"/>
                  </a:cubicBezTo>
                  <a:cubicBezTo>
                    <a:pt x="24" y="71"/>
                    <a:pt x="24" y="32"/>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7">
              <a:extLst>
                <a:ext uri="{FF2B5EF4-FFF2-40B4-BE49-F238E27FC236}">
                  <a16:creationId xmlns:a16="http://schemas.microsoft.com/office/drawing/2014/main" id="{F92ADF2E-9F7C-4A53-8A57-3A012EE90FC0}"/>
                </a:ext>
              </a:extLst>
            </p:cNvPr>
            <p:cNvSpPr>
              <a:spLocks/>
            </p:cNvSpPr>
            <p:nvPr userDrawn="1"/>
          </p:nvSpPr>
          <p:spPr bwMode="auto">
            <a:xfrm>
              <a:off x="7387" y="229"/>
              <a:ext cx="117" cy="132"/>
            </a:xfrm>
            <a:custGeom>
              <a:avLst/>
              <a:gdLst>
                <a:gd name="T0" fmla="*/ 0 w 496"/>
                <a:gd name="T1" fmla="*/ 0 h 559"/>
                <a:gd name="T2" fmla="*/ 95 w 496"/>
                <a:gd name="T3" fmla="*/ 1 h 559"/>
                <a:gd name="T4" fmla="*/ 135 w 496"/>
                <a:gd name="T5" fmla="*/ 22 h 559"/>
                <a:gd name="T6" fmla="*/ 190 w 496"/>
                <a:gd name="T7" fmla="*/ 131 h 559"/>
                <a:gd name="T8" fmla="*/ 242 w 496"/>
                <a:gd name="T9" fmla="*/ 250 h 559"/>
                <a:gd name="T10" fmla="*/ 254 w 496"/>
                <a:gd name="T11" fmla="*/ 275 h 559"/>
                <a:gd name="T12" fmla="*/ 267 w 496"/>
                <a:gd name="T13" fmla="*/ 267 h 559"/>
                <a:gd name="T14" fmla="*/ 336 w 496"/>
                <a:gd name="T15" fmla="*/ 154 h 559"/>
                <a:gd name="T16" fmla="*/ 387 w 496"/>
                <a:gd name="T17" fmla="*/ 51 h 559"/>
                <a:gd name="T18" fmla="*/ 374 w 496"/>
                <a:gd name="T19" fmla="*/ 0 h 559"/>
                <a:gd name="T20" fmla="*/ 496 w 496"/>
                <a:gd name="T21" fmla="*/ 0 h 559"/>
                <a:gd name="T22" fmla="*/ 404 w 496"/>
                <a:gd name="T23" fmla="*/ 130 h 559"/>
                <a:gd name="T24" fmla="*/ 329 w 496"/>
                <a:gd name="T25" fmla="*/ 237 h 559"/>
                <a:gd name="T26" fmla="*/ 288 w 496"/>
                <a:gd name="T27" fmla="*/ 334 h 559"/>
                <a:gd name="T28" fmla="*/ 282 w 496"/>
                <a:gd name="T29" fmla="*/ 420 h 559"/>
                <a:gd name="T30" fmla="*/ 286 w 496"/>
                <a:gd name="T31" fmla="*/ 515 h 559"/>
                <a:gd name="T32" fmla="*/ 303 w 496"/>
                <a:gd name="T33" fmla="*/ 559 h 559"/>
                <a:gd name="T34" fmla="*/ 174 w 496"/>
                <a:gd name="T35" fmla="*/ 559 h 559"/>
                <a:gd name="T36" fmla="*/ 194 w 496"/>
                <a:gd name="T37" fmla="*/ 475 h 559"/>
                <a:gd name="T38" fmla="*/ 194 w 496"/>
                <a:gd name="T39" fmla="*/ 392 h 559"/>
                <a:gd name="T40" fmla="*/ 192 w 496"/>
                <a:gd name="T41" fmla="*/ 332 h 559"/>
                <a:gd name="T42" fmla="*/ 140 w 496"/>
                <a:gd name="T43" fmla="*/ 197 h 559"/>
                <a:gd name="T44" fmla="*/ 68 w 496"/>
                <a:gd name="T45" fmla="*/ 78 h 559"/>
                <a:gd name="T46" fmla="*/ 0 w 496"/>
                <a:gd name="T4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6" h="559">
                  <a:moveTo>
                    <a:pt x="0" y="0"/>
                  </a:moveTo>
                  <a:cubicBezTo>
                    <a:pt x="31" y="1"/>
                    <a:pt x="63" y="0"/>
                    <a:pt x="95" y="1"/>
                  </a:cubicBezTo>
                  <a:cubicBezTo>
                    <a:pt x="111" y="1"/>
                    <a:pt x="127" y="8"/>
                    <a:pt x="135" y="22"/>
                  </a:cubicBezTo>
                  <a:cubicBezTo>
                    <a:pt x="156" y="57"/>
                    <a:pt x="173" y="94"/>
                    <a:pt x="190" y="131"/>
                  </a:cubicBezTo>
                  <a:cubicBezTo>
                    <a:pt x="208" y="170"/>
                    <a:pt x="225" y="210"/>
                    <a:pt x="242" y="250"/>
                  </a:cubicBezTo>
                  <a:cubicBezTo>
                    <a:pt x="246" y="258"/>
                    <a:pt x="247" y="268"/>
                    <a:pt x="254" y="275"/>
                  </a:cubicBezTo>
                  <a:cubicBezTo>
                    <a:pt x="260" y="279"/>
                    <a:pt x="264" y="271"/>
                    <a:pt x="267" y="267"/>
                  </a:cubicBezTo>
                  <a:cubicBezTo>
                    <a:pt x="289" y="229"/>
                    <a:pt x="313" y="192"/>
                    <a:pt x="336" y="154"/>
                  </a:cubicBezTo>
                  <a:cubicBezTo>
                    <a:pt x="356" y="122"/>
                    <a:pt x="377" y="88"/>
                    <a:pt x="387" y="51"/>
                  </a:cubicBezTo>
                  <a:cubicBezTo>
                    <a:pt x="391" y="33"/>
                    <a:pt x="387" y="14"/>
                    <a:pt x="374" y="0"/>
                  </a:cubicBezTo>
                  <a:cubicBezTo>
                    <a:pt x="415" y="0"/>
                    <a:pt x="455" y="0"/>
                    <a:pt x="496" y="0"/>
                  </a:cubicBezTo>
                  <a:cubicBezTo>
                    <a:pt x="466" y="44"/>
                    <a:pt x="435" y="87"/>
                    <a:pt x="404" y="130"/>
                  </a:cubicBezTo>
                  <a:cubicBezTo>
                    <a:pt x="379" y="166"/>
                    <a:pt x="352" y="200"/>
                    <a:pt x="329" y="237"/>
                  </a:cubicBezTo>
                  <a:cubicBezTo>
                    <a:pt x="310" y="267"/>
                    <a:pt x="295" y="299"/>
                    <a:pt x="288" y="334"/>
                  </a:cubicBezTo>
                  <a:cubicBezTo>
                    <a:pt x="282" y="362"/>
                    <a:pt x="281" y="391"/>
                    <a:pt x="282" y="420"/>
                  </a:cubicBezTo>
                  <a:cubicBezTo>
                    <a:pt x="282" y="452"/>
                    <a:pt x="280" y="484"/>
                    <a:pt x="286" y="515"/>
                  </a:cubicBezTo>
                  <a:cubicBezTo>
                    <a:pt x="288" y="531"/>
                    <a:pt x="294" y="546"/>
                    <a:pt x="303" y="559"/>
                  </a:cubicBezTo>
                  <a:cubicBezTo>
                    <a:pt x="260" y="559"/>
                    <a:pt x="217" y="559"/>
                    <a:pt x="174" y="559"/>
                  </a:cubicBezTo>
                  <a:cubicBezTo>
                    <a:pt x="190" y="534"/>
                    <a:pt x="193" y="504"/>
                    <a:pt x="194" y="475"/>
                  </a:cubicBezTo>
                  <a:cubicBezTo>
                    <a:pt x="195" y="448"/>
                    <a:pt x="194" y="420"/>
                    <a:pt x="194" y="392"/>
                  </a:cubicBezTo>
                  <a:cubicBezTo>
                    <a:pt x="194" y="372"/>
                    <a:pt x="196" y="352"/>
                    <a:pt x="192" y="332"/>
                  </a:cubicBezTo>
                  <a:cubicBezTo>
                    <a:pt x="184" y="284"/>
                    <a:pt x="162" y="240"/>
                    <a:pt x="140" y="197"/>
                  </a:cubicBezTo>
                  <a:cubicBezTo>
                    <a:pt x="118" y="156"/>
                    <a:pt x="95" y="116"/>
                    <a:pt x="68" y="78"/>
                  </a:cubicBezTo>
                  <a:cubicBezTo>
                    <a:pt x="48" y="50"/>
                    <a:pt x="26" y="2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8">
              <a:extLst>
                <a:ext uri="{FF2B5EF4-FFF2-40B4-BE49-F238E27FC236}">
                  <a16:creationId xmlns:a16="http://schemas.microsoft.com/office/drawing/2014/main" id="{205C43EC-C1B6-41E9-9E75-48C8BC8C8A59}"/>
                </a:ext>
              </a:extLst>
            </p:cNvPr>
            <p:cNvSpPr>
              <a:spLocks noEditPoints="1"/>
            </p:cNvSpPr>
            <p:nvPr userDrawn="1"/>
          </p:nvSpPr>
          <p:spPr bwMode="auto">
            <a:xfrm>
              <a:off x="7113" y="151"/>
              <a:ext cx="58" cy="60"/>
            </a:xfrm>
            <a:custGeom>
              <a:avLst/>
              <a:gdLst>
                <a:gd name="T0" fmla="*/ 176 w 247"/>
                <a:gd name="T1" fmla="*/ 184 h 254"/>
                <a:gd name="T2" fmla="*/ 123 w 247"/>
                <a:gd name="T3" fmla="*/ 124 h 254"/>
                <a:gd name="T4" fmla="*/ 185 w 247"/>
                <a:gd name="T5" fmla="*/ 83 h 254"/>
                <a:gd name="T6" fmla="*/ 183 w 247"/>
                <a:gd name="T7" fmla="*/ 23 h 254"/>
                <a:gd name="T8" fmla="*/ 124 w 247"/>
                <a:gd name="T9" fmla="*/ 1 h 254"/>
                <a:gd name="T10" fmla="*/ 3 w 247"/>
                <a:gd name="T11" fmla="*/ 5 h 254"/>
                <a:gd name="T12" fmla="*/ 13 w 247"/>
                <a:gd name="T13" fmla="*/ 47 h 254"/>
                <a:gd name="T14" fmla="*/ 13 w 247"/>
                <a:gd name="T15" fmla="*/ 195 h 254"/>
                <a:gd name="T16" fmla="*/ 0 w 247"/>
                <a:gd name="T17" fmla="*/ 254 h 254"/>
                <a:gd name="T18" fmla="*/ 66 w 247"/>
                <a:gd name="T19" fmla="*/ 254 h 254"/>
                <a:gd name="T20" fmla="*/ 56 w 247"/>
                <a:gd name="T21" fmla="*/ 209 h 254"/>
                <a:gd name="T22" fmla="*/ 56 w 247"/>
                <a:gd name="T23" fmla="*/ 133 h 254"/>
                <a:gd name="T24" fmla="*/ 80 w 247"/>
                <a:gd name="T25" fmla="*/ 138 h 254"/>
                <a:gd name="T26" fmla="*/ 104 w 247"/>
                <a:gd name="T27" fmla="*/ 160 h 254"/>
                <a:gd name="T28" fmla="*/ 170 w 247"/>
                <a:gd name="T29" fmla="*/ 237 h 254"/>
                <a:gd name="T30" fmla="*/ 201 w 247"/>
                <a:gd name="T31" fmla="*/ 254 h 254"/>
                <a:gd name="T32" fmla="*/ 247 w 247"/>
                <a:gd name="T33" fmla="*/ 254 h 254"/>
                <a:gd name="T34" fmla="*/ 176 w 247"/>
                <a:gd name="T35" fmla="*/ 184 h 254"/>
                <a:gd name="T36" fmla="*/ 56 w 247"/>
                <a:gd name="T37" fmla="*/ 117 h 254"/>
                <a:gd name="T38" fmla="*/ 58 w 247"/>
                <a:gd name="T39" fmla="*/ 16 h 254"/>
                <a:gd name="T40" fmla="*/ 114 w 247"/>
                <a:gd name="T41" fmla="*/ 19 h 254"/>
                <a:gd name="T42" fmla="*/ 147 w 247"/>
                <a:gd name="T43" fmla="*/ 40 h 254"/>
                <a:gd name="T44" fmla="*/ 128 w 247"/>
                <a:gd name="T45" fmla="*/ 106 h 254"/>
                <a:gd name="T46" fmla="*/ 56 w 247"/>
                <a:gd name="T47" fmla="*/ 11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7" h="254">
                  <a:moveTo>
                    <a:pt x="176" y="184"/>
                  </a:moveTo>
                  <a:cubicBezTo>
                    <a:pt x="159" y="164"/>
                    <a:pt x="140" y="144"/>
                    <a:pt x="123" y="124"/>
                  </a:cubicBezTo>
                  <a:cubicBezTo>
                    <a:pt x="147" y="116"/>
                    <a:pt x="170" y="104"/>
                    <a:pt x="185" y="83"/>
                  </a:cubicBezTo>
                  <a:cubicBezTo>
                    <a:pt x="197" y="65"/>
                    <a:pt x="198" y="39"/>
                    <a:pt x="183" y="23"/>
                  </a:cubicBezTo>
                  <a:cubicBezTo>
                    <a:pt x="168" y="6"/>
                    <a:pt x="145" y="1"/>
                    <a:pt x="124" y="1"/>
                  </a:cubicBezTo>
                  <a:cubicBezTo>
                    <a:pt x="83" y="0"/>
                    <a:pt x="43" y="5"/>
                    <a:pt x="3" y="5"/>
                  </a:cubicBezTo>
                  <a:cubicBezTo>
                    <a:pt x="11" y="17"/>
                    <a:pt x="13" y="32"/>
                    <a:pt x="13" y="47"/>
                  </a:cubicBezTo>
                  <a:cubicBezTo>
                    <a:pt x="13" y="96"/>
                    <a:pt x="13" y="146"/>
                    <a:pt x="13" y="195"/>
                  </a:cubicBezTo>
                  <a:cubicBezTo>
                    <a:pt x="13" y="215"/>
                    <a:pt x="13" y="237"/>
                    <a:pt x="0" y="254"/>
                  </a:cubicBezTo>
                  <a:cubicBezTo>
                    <a:pt x="22" y="254"/>
                    <a:pt x="44" y="254"/>
                    <a:pt x="66" y="254"/>
                  </a:cubicBezTo>
                  <a:cubicBezTo>
                    <a:pt x="58" y="241"/>
                    <a:pt x="56" y="224"/>
                    <a:pt x="56" y="209"/>
                  </a:cubicBezTo>
                  <a:cubicBezTo>
                    <a:pt x="56" y="183"/>
                    <a:pt x="56" y="158"/>
                    <a:pt x="56" y="133"/>
                  </a:cubicBezTo>
                  <a:cubicBezTo>
                    <a:pt x="64" y="133"/>
                    <a:pt x="72" y="134"/>
                    <a:pt x="80" y="138"/>
                  </a:cubicBezTo>
                  <a:cubicBezTo>
                    <a:pt x="90" y="142"/>
                    <a:pt x="96" y="152"/>
                    <a:pt x="104" y="160"/>
                  </a:cubicBezTo>
                  <a:cubicBezTo>
                    <a:pt x="126" y="185"/>
                    <a:pt x="148" y="211"/>
                    <a:pt x="170" y="237"/>
                  </a:cubicBezTo>
                  <a:cubicBezTo>
                    <a:pt x="178" y="246"/>
                    <a:pt x="189" y="253"/>
                    <a:pt x="201" y="254"/>
                  </a:cubicBezTo>
                  <a:cubicBezTo>
                    <a:pt x="216" y="254"/>
                    <a:pt x="232" y="254"/>
                    <a:pt x="247" y="254"/>
                  </a:cubicBezTo>
                  <a:cubicBezTo>
                    <a:pt x="219" y="235"/>
                    <a:pt x="199" y="209"/>
                    <a:pt x="176" y="184"/>
                  </a:cubicBezTo>
                  <a:moveTo>
                    <a:pt x="56" y="117"/>
                  </a:moveTo>
                  <a:cubicBezTo>
                    <a:pt x="57" y="84"/>
                    <a:pt x="55" y="50"/>
                    <a:pt x="58" y="16"/>
                  </a:cubicBezTo>
                  <a:cubicBezTo>
                    <a:pt x="77" y="16"/>
                    <a:pt x="96" y="16"/>
                    <a:pt x="114" y="19"/>
                  </a:cubicBezTo>
                  <a:cubicBezTo>
                    <a:pt x="127" y="21"/>
                    <a:pt x="141" y="27"/>
                    <a:pt x="147" y="40"/>
                  </a:cubicBezTo>
                  <a:cubicBezTo>
                    <a:pt x="155" y="63"/>
                    <a:pt x="149" y="93"/>
                    <a:pt x="128" y="106"/>
                  </a:cubicBezTo>
                  <a:cubicBezTo>
                    <a:pt x="107" y="120"/>
                    <a:pt x="80" y="119"/>
                    <a:pt x="56"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9">
              <a:extLst>
                <a:ext uri="{FF2B5EF4-FFF2-40B4-BE49-F238E27FC236}">
                  <a16:creationId xmlns:a16="http://schemas.microsoft.com/office/drawing/2014/main" id="{1061B5B9-4D67-497F-82C7-F9A5BA0254A5}"/>
                </a:ext>
              </a:extLst>
            </p:cNvPr>
            <p:cNvSpPr>
              <a:spLocks noEditPoints="1"/>
            </p:cNvSpPr>
            <p:nvPr userDrawn="1"/>
          </p:nvSpPr>
          <p:spPr bwMode="auto">
            <a:xfrm>
              <a:off x="7393" y="150"/>
              <a:ext cx="73" cy="63"/>
            </a:xfrm>
            <a:custGeom>
              <a:avLst/>
              <a:gdLst>
                <a:gd name="T0" fmla="*/ 272 w 313"/>
                <a:gd name="T1" fmla="*/ 39 h 269"/>
                <a:gd name="T2" fmla="*/ 148 w 313"/>
                <a:gd name="T3" fmla="*/ 3 h 269"/>
                <a:gd name="T4" fmla="*/ 35 w 313"/>
                <a:gd name="T5" fmla="*/ 56 h 269"/>
                <a:gd name="T6" fmla="*/ 20 w 313"/>
                <a:gd name="T7" fmla="*/ 196 h 269"/>
                <a:gd name="T8" fmla="*/ 109 w 313"/>
                <a:gd name="T9" fmla="*/ 260 h 269"/>
                <a:gd name="T10" fmla="*/ 245 w 313"/>
                <a:gd name="T11" fmla="*/ 242 h 269"/>
                <a:gd name="T12" fmla="*/ 305 w 313"/>
                <a:gd name="T13" fmla="*/ 155 h 269"/>
                <a:gd name="T14" fmla="*/ 272 w 313"/>
                <a:gd name="T15" fmla="*/ 39 h 269"/>
                <a:gd name="T16" fmla="*/ 256 w 313"/>
                <a:gd name="T17" fmla="*/ 155 h 269"/>
                <a:gd name="T18" fmla="*/ 227 w 313"/>
                <a:gd name="T19" fmla="*/ 221 h 269"/>
                <a:gd name="T20" fmla="*/ 165 w 313"/>
                <a:gd name="T21" fmla="*/ 247 h 269"/>
                <a:gd name="T22" fmla="*/ 104 w 313"/>
                <a:gd name="T23" fmla="*/ 232 h 269"/>
                <a:gd name="T24" fmla="*/ 59 w 313"/>
                <a:gd name="T25" fmla="*/ 130 h 269"/>
                <a:gd name="T26" fmla="*/ 82 w 313"/>
                <a:gd name="T27" fmla="*/ 53 h 269"/>
                <a:gd name="T28" fmla="*/ 140 w 313"/>
                <a:gd name="T29" fmla="*/ 21 h 269"/>
                <a:gd name="T30" fmla="*/ 203 w 313"/>
                <a:gd name="T31" fmla="*/ 30 h 269"/>
                <a:gd name="T32" fmla="*/ 243 w 313"/>
                <a:gd name="T33" fmla="*/ 72 h 269"/>
                <a:gd name="T34" fmla="*/ 256 w 313"/>
                <a:gd name="T35" fmla="*/ 15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269">
                  <a:moveTo>
                    <a:pt x="272" y="39"/>
                  </a:moveTo>
                  <a:cubicBezTo>
                    <a:pt x="239" y="8"/>
                    <a:pt x="191" y="0"/>
                    <a:pt x="148" y="3"/>
                  </a:cubicBezTo>
                  <a:cubicBezTo>
                    <a:pt x="106" y="5"/>
                    <a:pt x="62" y="21"/>
                    <a:pt x="35" y="56"/>
                  </a:cubicBezTo>
                  <a:cubicBezTo>
                    <a:pt x="5" y="95"/>
                    <a:pt x="0" y="151"/>
                    <a:pt x="20" y="196"/>
                  </a:cubicBezTo>
                  <a:cubicBezTo>
                    <a:pt x="36" y="231"/>
                    <a:pt x="72" y="253"/>
                    <a:pt x="109" y="260"/>
                  </a:cubicBezTo>
                  <a:cubicBezTo>
                    <a:pt x="154" y="269"/>
                    <a:pt x="204" y="266"/>
                    <a:pt x="245" y="242"/>
                  </a:cubicBezTo>
                  <a:cubicBezTo>
                    <a:pt x="276" y="224"/>
                    <a:pt x="299" y="191"/>
                    <a:pt x="305" y="155"/>
                  </a:cubicBezTo>
                  <a:cubicBezTo>
                    <a:pt x="313" y="114"/>
                    <a:pt x="303" y="68"/>
                    <a:pt x="272" y="39"/>
                  </a:cubicBezTo>
                  <a:moveTo>
                    <a:pt x="256" y="155"/>
                  </a:moveTo>
                  <a:cubicBezTo>
                    <a:pt x="254" y="180"/>
                    <a:pt x="245" y="204"/>
                    <a:pt x="227" y="221"/>
                  </a:cubicBezTo>
                  <a:cubicBezTo>
                    <a:pt x="211" y="238"/>
                    <a:pt x="188" y="246"/>
                    <a:pt x="165" y="247"/>
                  </a:cubicBezTo>
                  <a:cubicBezTo>
                    <a:pt x="144" y="248"/>
                    <a:pt x="122" y="244"/>
                    <a:pt x="104" y="232"/>
                  </a:cubicBezTo>
                  <a:cubicBezTo>
                    <a:pt x="71" y="210"/>
                    <a:pt x="59" y="168"/>
                    <a:pt x="59" y="130"/>
                  </a:cubicBezTo>
                  <a:cubicBezTo>
                    <a:pt x="58" y="103"/>
                    <a:pt x="65" y="75"/>
                    <a:pt x="82" y="53"/>
                  </a:cubicBezTo>
                  <a:cubicBezTo>
                    <a:pt x="96" y="35"/>
                    <a:pt x="117" y="24"/>
                    <a:pt x="140" y="21"/>
                  </a:cubicBezTo>
                  <a:cubicBezTo>
                    <a:pt x="161" y="18"/>
                    <a:pt x="184" y="20"/>
                    <a:pt x="203" y="30"/>
                  </a:cubicBezTo>
                  <a:cubicBezTo>
                    <a:pt x="221" y="38"/>
                    <a:pt x="235" y="54"/>
                    <a:pt x="243" y="72"/>
                  </a:cubicBezTo>
                  <a:cubicBezTo>
                    <a:pt x="255" y="98"/>
                    <a:pt x="259" y="127"/>
                    <a:pt x="256"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0">
              <a:extLst>
                <a:ext uri="{FF2B5EF4-FFF2-40B4-BE49-F238E27FC236}">
                  <a16:creationId xmlns:a16="http://schemas.microsoft.com/office/drawing/2014/main" id="{1560E086-B136-422D-9AA5-8161EF81FD92}"/>
                </a:ext>
              </a:extLst>
            </p:cNvPr>
            <p:cNvSpPr>
              <a:spLocks noEditPoints="1"/>
            </p:cNvSpPr>
            <p:nvPr userDrawn="1"/>
          </p:nvSpPr>
          <p:spPr bwMode="auto">
            <a:xfrm>
              <a:off x="7066" y="227"/>
              <a:ext cx="116" cy="134"/>
            </a:xfrm>
            <a:custGeom>
              <a:avLst/>
              <a:gdLst>
                <a:gd name="T0" fmla="*/ 447 w 495"/>
                <a:gd name="T1" fmla="*/ 525 h 569"/>
                <a:gd name="T2" fmla="*/ 402 w 495"/>
                <a:gd name="T3" fmla="*/ 472 h 569"/>
                <a:gd name="T4" fmla="*/ 246 w 495"/>
                <a:gd name="T5" fmla="*/ 277 h 569"/>
                <a:gd name="T6" fmla="*/ 342 w 495"/>
                <a:gd name="T7" fmla="*/ 219 h 569"/>
                <a:gd name="T8" fmla="*/ 387 w 495"/>
                <a:gd name="T9" fmla="*/ 138 h 569"/>
                <a:gd name="T10" fmla="*/ 358 w 495"/>
                <a:gd name="T11" fmla="*/ 40 h 569"/>
                <a:gd name="T12" fmla="*/ 246 w 495"/>
                <a:gd name="T13" fmla="*/ 1 h 569"/>
                <a:gd name="T14" fmla="*/ 5 w 495"/>
                <a:gd name="T15" fmla="*/ 9 h 569"/>
                <a:gd name="T16" fmla="*/ 26 w 495"/>
                <a:gd name="T17" fmla="*/ 96 h 569"/>
                <a:gd name="T18" fmla="*/ 26 w 495"/>
                <a:gd name="T19" fmla="*/ 475 h 569"/>
                <a:gd name="T20" fmla="*/ 0 w 495"/>
                <a:gd name="T21" fmla="*/ 568 h 569"/>
                <a:gd name="T22" fmla="*/ 134 w 495"/>
                <a:gd name="T23" fmla="*/ 568 h 569"/>
                <a:gd name="T24" fmla="*/ 118 w 495"/>
                <a:gd name="T25" fmla="*/ 528 h 569"/>
                <a:gd name="T26" fmla="*/ 113 w 495"/>
                <a:gd name="T27" fmla="*/ 429 h 569"/>
                <a:gd name="T28" fmla="*/ 113 w 495"/>
                <a:gd name="T29" fmla="*/ 296 h 569"/>
                <a:gd name="T30" fmla="*/ 166 w 495"/>
                <a:gd name="T31" fmla="*/ 311 h 569"/>
                <a:gd name="T32" fmla="*/ 196 w 495"/>
                <a:gd name="T33" fmla="*/ 341 h 569"/>
                <a:gd name="T34" fmla="*/ 337 w 495"/>
                <a:gd name="T35" fmla="*/ 523 h 569"/>
                <a:gd name="T36" fmla="*/ 375 w 495"/>
                <a:gd name="T37" fmla="*/ 559 h 569"/>
                <a:gd name="T38" fmla="*/ 422 w 495"/>
                <a:gd name="T39" fmla="*/ 568 h 569"/>
                <a:gd name="T40" fmla="*/ 495 w 495"/>
                <a:gd name="T41" fmla="*/ 568 h 569"/>
                <a:gd name="T42" fmla="*/ 447 w 495"/>
                <a:gd name="T43" fmla="*/ 525 h 569"/>
                <a:gd name="T44" fmla="*/ 113 w 495"/>
                <a:gd name="T45" fmla="*/ 262 h 569"/>
                <a:gd name="T46" fmla="*/ 113 w 495"/>
                <a:gd name="T47" fmla="*/ 121 h 569"/>
                <a:gd name="T48" fmla="*/ 115 w 495"/>
                <a:gd name="T49" fmla="*/ 36 h 569"/>
                <a:gd name="T50" fmla="*/ 241 w 495"/>
                <a:gd name="T51" fmla="*/ 45 h 569"/>
                <a:gd name="T52" fmla="*/ 291 w 495"/>
                <a:gd name="T53" fmla="*/ 82 h 569"/>
                <a:gd name="T54" fmla="*/ 299 w 495"/>
                <a:gd name="T55" fmla="*/ 163 h 569"/>
                <a:gd name="T56" fmla="*/ 245 w 495"/>
                <a:gd name="T57" fmla="*/ 245 h 569"/>
                <a:gd name="T58" fmla="*/ 113 w 495"/>
                <a:gd name="T59" fmla="*/ 26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 h="569">
                  <a:moveTo>
                    <a:pt x="447" y="525"/>
                  </a:moveTo>
                  <a:cubicBezTo>
                    <a:pt x="431" y="508"/>
                    <a:pt x="416" y="490"/>
                    <a:pt x="402" y="472"/>
                  </a:cubicBezTo>
                  <a:cubicBezTo>
                    <a:pt x="350" y="407"/>
                    <a:pt x="298" y="342"/>
                    <a:pt x="246" y="277"/>
                  </a:cubicBezTo>
                  <a:cubicBezTo>
                    <a:pt x="281" y="264"/>
                    <a:pt x="315" y="245"/>
                    <a:pt x="342" y="219"/>
                  </a:cubicBezTo>
                  <a:cubicBezTo>
                    <a:pt x="365" y="198"/>
                    <a:pt x="382" y="169"/>
                    <a:pt x="387" y="138"/>
                  </a:cubicBezTo>
                  <a:cubicBezTo>
                    <a:pt x="392" y="103"/>
                    <a:pt x="383" y="65"/>
                    <a:pt x="358" y="40"/>
                  </a:cubicBezTo>
                  <a:cubicBezTo>
                    <a:pt x="328" y="11"/>
                    <a:pt x="286" y="2"/>
                    <a:pt x="246" y="1"/>
                  </a:cubicBezTo>
                  <a:cubicBezTo>
                    <a:pt x="166" y="0"/>
                    <a:pt x="86" y="10"/>
                    <a:pt x="5" y="9"/>
                  </a:cubicBezTo>
                  <a:cubicBezTo>
                    <a:pt x="22" y="35"/>
                    <a:pt x="25" y="67"/>
                    <a:pt x="26" y="96"/>
                  </a:cubicBezTo>
                  <a:cubicBezTo>
                    <a:pt x="26" y="223"/>
                    <a:pt x="26" y="349"/>
                    <a:pt x="26" y="475"/>
                  </a:cubicBezTo>
                  <a:cubicBezTo>
                    <a:pt x="26" y="508"/>
                    <a:pt x="19" y="541"/>
                    <a:pt x="0" y="568"/>
                  </a:cubicBezTo>
                  <a:cubicBezTo>
                    <a:pt x="45" y="568"/>
                    <a:pt x="90" y="568"/>
                    <a:pt x="134" y="568"/>
                  </a:cubicBezTo>
                  <a:cubicBezTo>
                    <a:pt x="127" y="556"/>
                    <a:pt x="121" y="542"/>
                    <a:pt x="118" y="528"/>
                  </a:cubicBezTo>
                  <a:cubicBezTo>
                    <a:pt x="112" y="496"/>
                    <a:pt x="114" y="462"/>
                    <a:pt x="113" y="429"/>
                  </a:cubicBezTo>
                  <a:cubicBezTo>
                    <a:pt x="113" y="385"/>
                    <a:pt x="113" y="340"/>
                    <a:pt x="113" y="296"/>
                  </a:cubicBezTo>
                  <a:cubicBezTo>
                    <a:pt x="132" y="298"/>
                    <a:pt x="151" y="300"/>
                    <a:pt x="166" y="311"/>
                  </a:cubicBezTo>
                  <a:cubicBezTo>
                    <a:pt x="178" y="319"/>
                    <a:pt x="187" y="330"/>
                    <a:pt x="196" y="341"/>
                  </a:cubicBezTo>
                  <a:cubicBezTo>
                    <a:pt x="243" y="402"/>
                    <a:pt x="290" y="462"/>
                    <a:pt x="337" y="523"/>
                  </a:cubicBezTo>
                  <a:cubicBezTo>
                    <a:pt x="347" y="537"/>
                    <a:pt x="359" y="551"/>
                    <a:pt x="375" y="559"/>
                  </a:cubicBezTo>
                  <a:cubicBezTo>
                    <a:pt x="389" y="567"/>
                    <a:pt x="406" y="569"/>
                    <a:pt x="422" y="568"/>
                  </a:cubicBezTo>
                  <a:cubicBezTo>
                    <a:pt x="446" y="568"/>
                    <a:pt x="470" y="568"/>
                    <a:pt x="495" y="568"/>
                  </a:cubicBezTo>
                  <a:cubicBezTo>
                    <a:pt x="478" y="554"/>
                    <a:pt x="462" y="540"/>
                    <a:pt x="447" y="525"/>
                  </a:cubicBezTo>
                  <a:moveTo>
                    <a:pt x="113" y="262"/>
                  </a:moveTo>
                  <a:cubicBezTo>
                    <a:pt x="113" y="121"/>
                    <a:pt x="113" y="121"/>
                    <a:pt x="113" y="121"/>
                  </a:cubicBezTo>
                  <a:cubicBezTo>
                    <a:pt x="113" y="93"/>
                    <a:pt x="113" y="65"/>
                    <a:pt x="115" y="36"/>
                  </a:cubicBezTo>
                  <a:cubicBezTo>
                    <a:pt x="157" y="37"/>
                    <a:pt x="200" y="34"/>
                    <a:pt x="241" y="45"/>
                  </a:cubicBezTo>
                  <a:cubicBezTo>
                    <a:pt x="261" y="50"/>
                    <a:pt x="281" y="62"/>
                    <a:pt x="291" y="82"/>
                  </a:cubicBezTo>
                  <a:cubicBezTo>
                    <a:pt x="303" y="107"/>
                    <a:pt x="303" y="136"/>
                    <a:pt x="299" y="163"/>
                  </a:cubicBezTo>
                  <a:cubicBezTo>
                    <a:pt x="295" y="197"/>
                    <a:pt x="275" y="228"/>
                    <a:pt x="245" y="245"/>
                  </a:cubicBezTo>
                  <a:cubicBezTo>
                    <a:pt x="205" y="267"/>
                    <a:pt x="157" y="267"/>
                    <a:pt x="113" y="2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1">
              <a:extLst>
                <a:ext uri="{FF2B5EF4-FFF2-40B4-BE49-F238E27FC236}">
                  <a16:creationId xmlns:a16="http://schemas.microsoft.com/office/drawing/2014/main" id="{1F20620D-5E0A-48FD-9A82-72E8A7697BFC}"/>
                </a:ext>
              </a:extLst>
            </p:cNvPr>
            <p:cNvSpPr>
              <a:spLocks noEditPoints="1"/>
            </p:cNvSpPr>
            <p:nvPr userDrawn="1"/>
          </p:nvSpPr>
          <p:spPr bwMode="auto">
            <a:xfrm>
              <a:off x="7183" y="226"/>
              <a:ext cx="117" cy="135"/>
            </a:xfrm>
            <a:custGeom>
              <a:avLst/>
              <a:gdLst>
                <a:gd name="T0" fmla="*/ 450 w 494"/>
                <a:gd name="T1" fmla="*/ 529 h 569"/>
                <a:gd name="T2" fmla="*/ 405 w 494"/>
                <a:gd name="T3" fmla="*/ 477 h 569"/>
                <a:gd name="T4" fmla="*/ 246 w 494"/>
                <a:gd name="T5" fmla="*/ 278 h 569"/>
                <a:gd name="T6" fmla="*/ 363 w 494"/>
                <a:gd name="T7" fmla="*/ 196 h 569"/>
                <a:gd name="T8" fmla="*/ 381 w 494"/>
                <a:gd name="T9" fmla="*/ 78 h 569"/>
                <a:gd name="T10" fmla="*/ 326 w 494"/>
                <a:gd name="T11" fmla="*/ 19 h 569"/>
                <a:gd name="T12" fmla="*/ 202 w 494"/>
                <a:gd name="T13" fmla="*/ 2 h 569"/>
                <a:gd name="T14" fmla="*/ 5 w 494"/>
                <a:gd name="T15" fmla="*/ 10 h 569"/>
                <a:gd name="T16" fmla="*/ 26 w 494"/>
                <a:gd name="T17" fmla="*/ 113 h 569"/>
                <a:gd name="T18" fmla="*/ 26 w 494"/>
                <a:gd name="T19" fmla="*/ 430 h 569"/>
                <a:gd name="T20" fmla="*/ 24 w 494"/>
                <a:gd name="T21" fmla="*/ 502 h 569"/>
                <a:gd name="T22" fmla="*/ 0 w 494"/>
                <a:gd name="T23" fmla="*/ 569 h 569"/>
                <a:gd name="T24" fmla="*/ 134 w 494"/>
                <a:gd name="T25" fmla="*/ 569 h 569"/>
                <a:gd name="T26" fmla="*/ 113 w 494"/>
                <a:gd name="T27" fmla="*/ 472 h 569"/>
                <a:gd name="T28" fmla="*/ 113 w 494"/>
                <a:gd name="T29" fmla="*/ 297 h 569"/>
                <a:gd name="T30" fmla="*/ 153 w 494"/>
                <a:gd name="T31" fmla="*/ 305 h 569"/>
                <a:gd name="T32" fmla="*/ 194 w 494"/>
                <a:gd name="T33" fmla="*/ 341 h 569"/>
                <a:gd name="T34" fmla="*/ 323 w 494"/>
                <a:gd name="T35" fmla="*/ 507 h 569"/>
                <a:gd name="T36" fmla="*/ 365 w 494"/>
                <a:gd name="T37" fmla="*/ 554 h 569"/>
                <a:gd name="T38" fmla="*/ 415 w 494"/>
                <a:gd name="T39" fmla="*/ 569 h 569"/>
                <a:gd name="T40" fmla="*/ 494 w 494"/>
                <a:gd name="T41" fmla="*/ 569 h 569"/>
                <a:gd name="T42" fmla="*/ 450 w 494"/>
                <a:gd name="T43" fmla="*/ 529 h 569"/>
                <a:gd name="T44" fmla="*/ 160 w 494"/>
                <a:gd name="T45" fmla="*/ 265 h 569"/>
                <a:gd name="T46" fmla="*/ 105 w 494"/>
                <a:gd name="T47" fmla="*/ 263 h 569"/>
                <a:gd name="T48" fmla="*/ 105 w 494"/>
                <a:gd name="T49" fmla="*/ 81 h 569"/>
                <a:gd name="T50" fmla="*/ 107 w 494"/>
                <a:gd name="T51" fmla="*/ 37 h 569"/>
                <a:gd name="T52" fmla="*/ 213 w 494"/>
                <a:gd name="T53" fmla="*/ 41 h 569"/>
                <a:gd name="T54" fmla="*/ 271 w 494"/>
                <a:gd name="T55" fmla="*/ 67 h 569"/>
                <a:gd name="T56" fmla="*/ 293 w 494"/>
                <a:gd name="T57" fmla="*/ 125 h 569"/>
                <a:gd name="T58" fmla="*/ 262 w 494"/>
                <a:gd name="T59" fmla="*/ 227 h 569"/>
                <a:gd name="T60" fmla="*/ 160 w 494"/>
                <a:gd name="T61" fmla="*/ 265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4" h="569">
                  <a:moveTo>
                    <a:pt x="450" y="529"/>
                  </a:moveTo>
                  <a:cubicBezTo>
                    <a:pt x="434" y="513"/>
                    <a:pt x="419" y="495"/>
                    <a:pt x="405" y="477"/>
                  </a:cubicBezTo>
                  <a:cubicBezTo>
                    <a:pt x="352" y="411"/>
                    <a:pt x="298" y="344"/>
                    <a:pt x="246" y="278"/>
                  </a:cubicBezTo>
                  <a:cubicBezTo>
                    <a:pt x="291" y="261"/>
                    <a:pt x="334" y="235"/>
                    <a:pt x="363" y="196"/>
                  </a:cubicBezTo>
                  <a:cubicBezTo>
                    <a:pt x="387" y="162"/>
                    <a:pt x="395" y="117"/>
                    <a:pt x="381" y="78"/>
                  </a:cubicBezTo>
                  <a:cubicBezTo>
                    <a:pt x="372" y="52"/>
                    <a:pt x="351" y="31"/>
                    <a:pt x="326" y="19"/>
                  </a:cubicBezTo>
                  <a:cubicBezTo>
                    <a:pt x="287" y="0"/>
                    <a:pt x="244" y="1"/>
                    <a:pt x="202" y="2"/>
                  </a:cubicBezTo>
                  <a:cubicBezTo>
                    <a:pt x="136" y="4"/>
                    <a:pt x="71" y="11"/>
                    <a:pt x="5" y="10"/>
                  </a:cubicBezTo>
                  <a:cubicBezTo>
                    <a:pt x="25" y="41"/>
                    <a:pt x="26" y="78"/>
                    <a:pt x="26" y="113"/>
                  </a:cubicBezTo>
                  <a:cubicBezTo>
                    <a:pt x="26" y="219"/>
                    <a:pt x="26" y="324"/>
                    <a:pt x="26" y="430"/>
                  </a:cubicBezTo>
                  <a:cubicBezTo>
                    <a:pt x="25" y="454"/>
                    <a:pt x="27" y="478"/>
                    <a:pt x="24" y="502"/>
                  </a:cubicBezTo>
                  <a:cubicBezTo>
                    <a:pt x="22" y="526"/>
                    <a:pt x="13" y="549"/>
                    <a:pt x="0" y="569"/>
                  </a:cubicBezTo>
                  <a:cubicBezTo>
                    <a:pt x="45" y="569"/>
                    <a:pt x="89" y="569"/>
                    <a:pt x="134" y="569"/>
                  </a:cubicBezTo>
                  <a:cubicBezTo>
                    <a:pt x="115" y="541"/>
                    <a:pt x="113" y="505"/>
                    <a:pt x="113" y="472"/>
                  </a:cubicBezTo>
                  <a:cubicBezTo>
                    <a:pt x="113" y="413"/>
                    <a:pt x="113" y="355"/>
                    <a:pt x="113" y="297"/>
                  </a:cubicBezTo>
                  <a:cubicBezTo>
                    <a:pt x="126" y="298"/>
                    <a:pt x="140" y="300"/>
                    <a:pt x="153" y="305"/>
                  </a:cubicBezTo>
                  <a:cubicBezTo>
                    <a:pt x="170" y="312"/>
                    <a:pt x="183" y="326"/>
                    <a:pt x="194" y="341"/>
                  </a:cubicBezTo>
                  <a:cubicBezTo>
                    <a:pt x="237" y="396"/>
                    <a:pt x="280" y="452"/>
                    <a:pt x="323" y="507"/>
                  </a:cubicBezTo>
                  <a:cubicBezTo>
                    <a:pt x="336" y="524"/>
                    <a:pt x="348" y="542"/>
                    <a:pt x="365" y="554"/>
                  </a:cubicBezTo>
                  <a:cubicBezTo>
                    <a:pt x="379" y="565"/>
                    <a:pt x="397" y="569"/>
                    <a:pt x="415" y="569"/>
                  </a:cubicBezTo>
                  <a:cubicBezTo>
                    <a:pt x="441" y="569"/>
                    <a:pt x="468" y="569"/>
                    <a:pt x="494" y="569"/>
                  </a:cubicBezTo>
                  <a:cubicBezTo>
                    <a:pt x="479" y="556"/>
                    <a:pt x="464" y="543"/>
                    <a:pt x="450" y="529"/>
                  </a:cubicBezTo>
                  <a:moveTo>
                    <a:pt x="160" y="265"/>
                  </a:moveTo>
                  <a:cubicBezTo>
                    <a:pt x="142" y="266"/>
                    <a:pt x="124" y="265"/>
                    <a:pt x="105" y="263"/>
                  </a:cubicBezTo>
                  <a:cubicBezTo>
                    <a:pt x="105" y="202"/>
                    <a:pt x="105" y="141"/>
                    <a:pt x="105" y="81"/>
                  </a:cubicBezTo>
                  <a:cubicBezTo>
                    <a:pt x="105" y="66"/>
                    <a:pt x="106" y="52"/>
                    <a:pt x="107" y="37"/>
                  </a:cubicBezTo>
                  <a:cubicBezTo>
                    <a:pt x="143" y="38"/>
                    <a:pt x="178" y="36"/>
                    <a:pt x="213" y="41"/>
                  </a:cubicBezTo>
                  <a:cubicBezTo>
                    <a:pt x="234" y="45"/>
                    <a:pt x="256" y="51"/>
                    <a:pt x="271" y="67"/>
                  </a:cubicBezTo>
                  <a:cubicBezTo>
                    <a:pt x="286" y="82"/>
                    <a:pt x="292" y="104"/>
                    <a:pt x="293" y="125"/>
                  </a:cubicBezTo>
                  <a:cubicBezTo>
                    <a:pt x="296" y="161"/>
                    <a:pt x="288" y="200"/>
                    <a:pt x="262" y="227"/>
                  </a:cubicBezTo>
                  <a:cubicBezTo>
                    <a:pt x="236" y="254"/>
                    <a:pt x="197" y="264"/>
                    <a:pt x="160"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2">
              <a:extLst>
                <a:ext uri="{FF2B5EF4-FFF2-40B4-BE49-F238E27FC236}">
                  <a16:creationId xmlns:a16="http://schemas.microsoft.com/office/drawing/2014/main" id="{31A02084-A3C1-4CD9-A55E-984B32A866C7}"/>
                </a:ext>
              </a:extLst>
            </p:cNvPr>
            <p:cNvSpPr>
              <a:spLocks noEditPoints="1"/>
            </p:cNvSpPr>
            <p:nvPr userDrawn="1"/>
          </p:nvSpPr>
          <p:spPr bwMode="auto">
            <a:xfrm>
              <a:off x="6556" y="110"/>
              <a:ext cx="217" cy="284"/>
            </a:xfrm>
            <a:custGeom>
              <a:avLst/>
              <a:gdLst>
                <a:gd name="T0" fmla="*/ 902 w 921"/>
                <a:gd name="T1" fmla="*/ 923 h 1202"/>
                <a:gd name="T2" fmla="*/ 875 w 921"/>
                <a:gd name="T3" fmla="*/ 781 h 1202"/>
                <a:gd name="T4" fmla="*/ 886 w 921"/>
                <a:gd name="T5" fmla="*/ 756 h 1202"/>
                <a:gd name="T6" fmla="*/ 808 w 921"/>
                <a:gd name="T7" fmla="*/ 530 h 1202"/>
                <a:gd name="T8" fmla="*/ 539 w 921"/>
                <a:gd name="T9" fmla="*/ 526 h 1202"/>
                <a:gd name="T10" fmla="*/ 405 w 921"/>
                <a:gd name="T11" fmla="*/ 396 h 1202"/>
                <a:gd name="T12" fmla="*/ 393 w 921"/>
                <a:gd name="T13" fmla="*/ 294 h 1202"/>
                <a:gd name="T14" fmla="*/ 328 w 921"/>
                <a:gd name="T15" fmla="*/ 274 h 1202"/>
                <a:gd name="T16" fmla="*/ 485 w 921"/>
                <a:gd name="T17" fmla="*/ 224 h 1202"/>
                <a:gd name="T18" fmla="*/ 604 w 921"/>
                <a:gd name="T19" fmla="*/ 104 h 1202"/>
                <a:gd name="T20" fmla="*/ 557 w 921"/>
                <a:gd name="T21" fmla="*/ 126 h 1202"/>
                <a:gd name="T22" fmla="*/ 592 w 921"/>
                <a:gd name="T23" fmla="*/ 32 h 1202"/>
                <a:gd name="T24" fmla="*/ 518 w 921"/>
                <a:gd name="T25" fmla="*/ 144 h 1202"/>
                <a:gd name="T26" fmla="*/ 500 w 921"/>
                <a:gd name="T27" fmla="*/ 122 h 1202"/>
                <a:gd name="T28" fmla="*/ 396 w 921"/>
                <a:gd name="T29" fmla="*/ 149 h 1202"/>
                <a:gd name="T30" fmla="*/ 311 w 921"/>
                <a:gd name="T31" fmla="*/ 239 h 1202"/>
                <a:gd name="T32" fmla="*/ 413 w 921"/>
                <a:gd name="T33" fmla="*/ 85 h 1202"/>
                <a:gd name="T34" fmla="*/ 422 w 921"/>
                <a:gd name="T35" fmla="*/ 10 h 1202"/>
                <a:gd name="T36" fmla="*/ 375 w 921"/>
                <a:gd name="T37" fmla="*/ 44 h 1202"/>
                <a:gd name="T38" fmla="*/ 355 w 921"/>
                <a:gd name="T39" fmla="*/ 67 h 1202"/>
                <a:gd name="T40" fmla="*/ 330 w 921"/>
                <a:gd name="T41" fmla="*/ 110 h 1202"/>
                <a:gd name="T42" fmla="*/ 300 w 921"/>
                <a:gd name="T43" fmla="*/ 146 h 1202"/>
                <a:gd name="T44" fmla="*/ 265 w 921"/>
                <a:gd name="T45" fmla="*/ 226 h 1202"/>
                <a:gd name="T46" fmla="*/ 267 w 921"/>
                <a:gd name="T47" fmla="*/ 149 h 1202"/>
                <a:gd name="T48" fmla="*/ 232 w 921"/>
                <a:gd name="T49" fmla="*/ 247 h 1202"/>
                <a:gd name="T50" fmla="*/ 208 w 921"/>
                <a:gd name="T51" fmla="*/ 240 h 1202"/>
                <a:gd name="T52" fmla="*/ 290 w 921"/>
                <a:gd name="T53" fmla="*/ 283 h 1202"/>
                <a:gd name="T54" fmla="*/ 143 w 921"/>
                <a:gd name="T55" fmla="*/ 345 h 1202"/>
                <a:gd name="T56" fmla="*/ 271 w 921"/>
                <a:gd name="T57" fmla="*/ 408 h 1202"/>
                <a:gd name="T58" fmla="*/ 268 w 921"/>
                <a:gd name="T59" fmla="*/ 591 h 1202"/>
                <a:gd name="T60" fmla="*/ 109 w 921"/>
                <a:gd name="T61" fmla="*/ 562 h 1202"/>
                <a:gd name="T62" fmla="*/ 33 w 921"/>
                <a:gd name="T63" fmla="*/ 710 h 1202"/>
                <a:gd name="T64" fmla="*/ 72 w 921"/>
                <a:gd name="T65" fmla="*/ 651 h 1202"/>
                <a:gd name="T66" fmla="*/ 131 w 921"/>
                <a:gd name="T67" fmla="*/ 691 h 1202"/>
                <a:gd name="T68" fmla="*/ 78 w 921"/>
                <a:gd name="T69" fmla="*/ 741 h 1202"/>
                <a:gd name="T70" fmla="*/ 72 w 921"/>
                <a:gd name="T71" fmla="*/ 786 h 1202"/>
                <a:gd name="T72" fmla="*/ 195 w 921"/>
                <a:gd name="T73" fmla="*/ 1056 h 1202"/>
                <a:gd name="T74" fmla="*/ 191 w 921"/>
                <a:gd name="T75" fmla="*/ 1202 h 1202"/>
                <a:gd name="T76" fmla="*/ 821 w 921"/>
                <a:gd name="T77" fmla="*/ 1124 h 1202"/>
                <a:gd name="T78" fmla="*/ 765 w 921"/>
                <a:gd name="T79" fmla="*/ 1094 h 1202"/>
                <a:gd name="T80" fmla="*/ 470 w 921"/>
                <a:gd name="T81" fmla="*/ 206 h 1202"/>
                <a:gd name="T82" fmla="*/ 403 w 921"/>
                <a:gd name="T83" fmla="*/ 199 h 1202"/>
                <a:gd name="T84" fmla="*/ 403 w 921"/>
                <a:gd name="T85" fmla="*/ 199 h 1202"/>
                <a:gd name="T86" fmla="*/ 263 w 921"/>
                <a:gd name="T87" fmla="*/ 984 h 1202"/>
                <a:gd name="T88" fmla="*/ 373 w 921"/>
                <a:gd name="T89" fmla="*/ 833 h 1202"/>
                <a:gd name="T90" fmla="*/ 353 w 921"/>
                <a:gd name="T91" fmla="*/ 984 h 1202"/>
                <a:gd name="T92" fmla="*/ 124 w 921"/>
                <a:gd name="T93" fmla="*/ 597 h 1202"/>
                <a:gd name="T94" fmla="*/ 211 w 921"/>
                <a:gd name="T95" fmla="*/ 609 h 1202"/>
                <a:gd name="T96" fmla="*/ 305 w 921"/>
                <a:gd name="T97" fmla="*/ 673 h 1202"/>
                <a:gd name="T98" fmla="*/ 370 w 921"/>
                <a:gd name="T99" fmla="*/ 752 h 1202"/>
                <a:gd name="T100" fmla="*/ 387 w 921"/>
                <a:gd name="T101" fmla="*/ 1061 h 1202"/>
                <a:gd name="T102" fmla="*/ 544 w 921"/>
                <a:gd name="T103" fmla="*/ 772 h 1202"/>
                <a:gd name="T104" fmla="*/ 704 w 921"/>
                <a:gd name="T105" fmla="*/ 886 h 1202"/>
                <a:gd name="T106" fmla="*/ 548 w 921"/>
                <a:gd name="T107" fmla="*/ 1060 h 1202"/>
                <a:gd name="T108" fmla="*/ 574 w 921"/>
                <a:gd name="T109" fmla="*/ 1062 h 1202"/>
                <a:gd name="T110" fmla="*/ 606 w 921"/>
                <a:gd name="T111" fmla="*/ 1047 h 1202"/>
                <a:gd name="T112" fmla="*/ 743 w 921"/>
                <a:gd name="T113" fmla="*/ 826 h 1202"/>
                <a:gd name="T114" fmla="*/ 672 w 921"/>
                <a:gd name="T115" fmla="*/ 621 h 1202"/>
                <a:gd name="T116" fmla="*/ 849 w 921"/>
                <a:gd name="T117" fmla="*/ 92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1" h="1202">
                  <a:moveTo>
                    <a:pt x="787" y="1083"/>
                  </a:moveTo>
                  <a:cubicBezTo>
                    <a:pt x="797" y="1066"/>
                    <a:pt x="809" y="1051"/>
                    <a:pt x="820" y="1035"/>
                  </a:cubicBezTo>
                  <a:cubicBezTo>
                    <a:pt x="848" y="998"/>
                    <a:pt x="876" y="961"/>
                    <a:pt x="902" y="923"/>
                  </a:cubicBezTo>
                  <a:cubicBezTo>
                    <a:pt x="908" y="914"/>
                    <a:pt x="915" y="905"/>
                    <a:pt x="919" y="895"/>
                  </a:cubicBezTo>
                  <a:cubicBezTo>
                    <a:pt x="921" y="891"/>
                    <a:pt x="918" y="887"/>
                    <a:pt x="917" y="883"/>
                  </a:cubicBezTo>
                  <a:cubicBezTo>
                    <a:pt x="904" y="849"/>
                    <a:pt x="888" y="816"/>
                    <a:pt x="875" y="781"/>
                  </a:cubicBezTo>
                  <a:cubicBezTo>
                    <a:pt x="871" y="771"/>
                    <a:pt x="871" y="760"/>
                    <a:pt x="872" y="750"/>
                  </a:cubicBezTo>
                  <a:cubicBezTo>
                    <a:pt x="873" y="721"/>
                    <a:pt x="875" y="692"/>
                    <a:pt x="877" y="663"/>
                  </a:cubicBezTo>
                  <a:cubicBezTo>
                    <a:pt x="881" y="694"/>
                    <a:pt x="882" y="725"/>
                    <a:pt x="886" y="756"/>
                  </a:cubicBezTo>
                  <a:cubicBezTo>
                    <a:pt x="897" y="736"/>
                    <a:pt x="901" y="714"/>
                    <a:pt x="904" y="692"/>
                  </a:cubicBezTo>
                  <a:cubicBezTo>
                    <a:pt x="909" y="659"/>
                    <a:pt x="907" y="624"/>
                    <a:pt x="892" y="594"/>
                  </a:cubicBezTo>
                  <a:cubicBezTo>
                    <a:pt x="876" y="561"/>
                    <a:pt x="843" y="537"/>
                    <a:pt x="808" y="530"/>
                  </a:cubicBezTo>
                  <a:cubicBezTo>
                    <a:pt x="791" y="527"/>
                    <a:pt x="774" y="528"/>
                    <a:pt x="758" y="530"/>
                  </a:cubicBezTo>
                  <a:cubicBezTo>
                    <a:pt x="718" y="535"/>
                    <a:pt x="677" y="534"/>
                    <a:pt x="636" y="533"/>
                  </a:cubicBezTo>
                  <a:cubicBezTo>
                    <a:pt x="604" y="534"/>
                    <a:pt x="571" y="534"/>
                    <a:pt x="539" y="526"/>
                  </a:cubicBezTo>
                  <a:cubicBezTo>
                    <a:pt x="517" y="521"/>
                    <a:pt x="496" y="511"/>
                    <a:pt x="480" y="494"/>
                  </a:cubicBezTo>
                  <a:cubicBezTo>
                    <a:pt x="465" y="480"/>
                    <a:pt x="455" y="461"/>
                    <a:pt x="443" y="444"/>
                  </a:cubicBezTo>
                  <a:cubicBezTo>
                    <a:pt x="431" y="427"/>
                    <a:pt x="418" y="412"/>
                    <a:pt x="405" y="396"/>
                  </a:cubicBezTo>
                  <a:cubicBezTo>
                    <a:pt x="390" y="375"/>
                    <a:pt x="377" y="353"/>
                    <a:pt x="366" y="330"/>
                  </a:cubicBezTo>
                  <a:cubicBezTo>
                    <a:pt x="377" y="325"/>
                    <a:pt x="391" y="321"/>
                    <a:pt x="398" y="310"/>
                  </a:cubicBezTo>
                  <a:cubicBezTo>
                    <a:pt x="402" y="305"/>
                    <a:pt x="400" y="296"/>
                    <a:pt x="393" y="294"/>
                  </a:cubicBezTo>
                  <a:cubicBezTo>
                    <a:pt x="377" y="287"/>
                    <a:pt x="359" y="288"/>
                    <a:pt x="341" y="290"/>
                  </a:cubicBezTo>
                  <a:cubicBezTo>
                    <a:pt x="336" y="286"/>
                    <a:pt x="331" y="283"/>
                    <a:pt x="325" y="280"/>
                  </a:cubicBezTo>
                  <a:cubicBezTo>
                    <a:pt x="326" y="278"/>
                    <a:pt x="327" y="276"/>
                    <a:pt x="328" y="274"/>
                  </a:cubicBezTo>
                  <a:cubicBezTo>
                    <a:pt x="348" y="284"/>
                    <a:pt x="373" y="287"/>
                    <a:pt x="392" y="274"/>
                  </a:cubicBezTo>
                  <a:cubicBezTo>
                    <a:pt x="413" y="262"/>
                    <a:pt x="424" y="238"/>
                    <a:pt x="423" y="215"/>
                  </a:cubicBezTo>
                  <a:cubicBezTo>
                    <a:pt x="440" y="229"/>
                    <a:pt x="464" y="234"/>
                    <a:pt x="485" y="224"/>
                  </a:cubicBezTo>
                  <a:cubicBezTo>
                    <a:pt x="506" y="214"/>
                    <a:pt x="514" y="191"/>
                    <a:pt x="517" y="169"/>
                  </a:cubicBezTo>
                  <a:cubicBezTo>
                    <a:pt x="535" y="165"/>
                    <a:pt x="554" y="159"/>
                    <a:pt x="568" y="147"/>
                  </a:cubicBezTo>
                  <a:cubicBezTo>
                    <a:pt x="581" y="134"/>
                    <a:pt x="593" y="119"/>
                    <a:pt x="604" y="104"/>
                  </a:cubicBezTo>
                  <a:cubicBezTo>
                    <a:pt x="610" y="94"/>
                    <a:pt x="618" y="83"/>
                    <a:pt x="620" y="71"/>
                  </a:cubicBezTo>
                  <a:cubicBezTo>
                    <a:pt x="608" y="67"/>
                    <a:pt x="600" y="77"/>
                    <a:pt x="594" y="85"/>
                  </a:cubicBezTo>
                  <a:cubicBezTo>
                    <a:pt x="584" y="101"/>
                    <a:pt x="571" y="114"/>
                    <a:pt x="557" y="126"/>
                  </a:cubicBezTo>
                  <a:cubicBezTo>
                    <a:pt x="553" y="98"/>
                    <a:pt x="564" y="69"/>
                    <a:pt x="587" y="53"/>
                  </a:cubicBezTo>
                  <a:cubicBezTo>
                    <a:pt x="593" y="49"/>
                    <a:pt x="602" y="44"/>
                    <a:pt x="601" y="35"/>
                  </a:cubicBezTo>
                  <a:cubicBezTo>
                    <a:pt x="601" y="30"/>
                    <a:pt x="595" y="30"/>
                    <a:pt x="592" y="32"/>
                  </a:cubicBezTo>
                  <a:cubicBezTo>
                    <a:pt x="570" y="43"/>
                    <a:pt x="551" y="61"/>
                    <a:pt x="542" y="84"/>
                  </a:cubicBezTo>
                  <a:cubicBezTo>
                    <a:pt x="535" y="101"/>
                    <a:pt x="535" y="120"/>
                    <a:pt x="539" y="137"/>
                  </a:cubicBezTo>
                  <a:cubicBezTo>
                    <a:pt x="532" y="140"/>
                    <a:pt x="525" y="142"/>
                    <a:pt x="518" y="144"/>
                  </a:cubicBezTo>
                  <a:cubicBezTo>
                    <a:pt x="517" y="135"/>
                    <a:pt x="516" y="126"/>
                    <a:pt x="515" y="118"/>
                  </a:cubicBezTo>
                  <a:cubicBezTo>
                    <a:pt x="513" y="117"/>
                    <a:pt x="510" y="115"/>
                    <a:pt x="509" y="114"/>
                  </a:cubicBezTo>
                  <a:cubicBezTo>
                    <a:pt x="506" y="117"/>
                    <a:pt x="503" y="120"/>
                    <a:pt x="500" y="122"/>
                  </a:cubicBezTo>
                  <a:cubicBezTo>
                    <a:pt x="502" y="131"/>
                    <a:pt x="503" y="139"/>
                    <a:pt x="503" y="148"/>
                  </a:cubicBezTo>
                  <a:cubicBezTo>
                    <a:pt x="473" y="156"/>
                    <a:pt x="441" y="159"/>
                    <a:pt x="411" y="168"/>
                  </a:cubicBezTo>
                  <a:cubicBezTo>
                    <a:pt x="406" y="161"/>
                    <a:pt x="405" y="149"/>
                    <a:pt x="396" y="149"/>
                  </a:cubicBezTo>
                  <a:cubicBezTo>
                    <a:pt x="386" y="156"/>
                    <a:pt x="393" y="166"/>
                    <a:pt x="396" y="174"/>
                  </a:cubicBezTo>
                  <a:cubicBezTo>
                    <a:pt x="370" y="187"/>
                    <a:pt x="345" y="204"/>
                    <a:pt x="327" y="228"/>
                  </a:cubicBezTo>
                  <a:cubicBezTo>
                    <a:pt x="323" y="233"/>
                    <a:pt x="317" y="236"/>
                    <a:pt x="311" y="239"/>
                  </a:cubicBezTo>
                  <a:cubicBezTo>
                    <a:pt x="314" y="217"/>
                    <a:pt x="320" y="195"/>
                    <a:pt x="331" y="176"/>
                  </a:cubicBezTo>
                  <a:cubicBezTo>
                    <a:pt x="340" y="162"/>
                    <a:pt x="353" y="150"/>
                    <a:pt x="364" y="137"/>
                  </a:cubicBezTo>
                  <a:cubicBezTo>
                    <a:pt x="380" y="119"/>
                    <a:pt x="398" y="104"/>
                    <a:pt x="413" y="85"/>
                  </a:cubicBezTo>
                  <a:cubicBezTo>
                    <a:pt x="424" y="70"/>
                    <a:pt x="429" y="52"/>
                    <a:pt x="433" y="35"/>
                  </a:cubicBezTo>
                  <a:cubicBezTo>
                    <a:pt x="435" y="24"/>
                    <a:pt x="436" y="12"/>
                    <a:pt x="434" y="1"/>
                  </a:cubicBezTo>
                  <a:cubicBezTo>
                    <a:pt x="428" y="0"/>
                    <a:pt x="423" y="4"/>
                    <a:pt x="422" y="10"/>
                  </a:cubicBezTo>
                  <a:cubicBezTo>
                    <a:pt x="419" y="26"/>
                    <a:pt x="416" y="42"/>
                    <a:pt x="409" y="57"/>
                  </a:cubicBezTo>
                  <a:cubicBezTo>
                    <a:pt x="402" y="70"/>
                    <a:pt x="392" y="81"/>
                    <a:pt x="382" y="93"/>
                  </a:cubicBezTo>
                  <a:cubicBezTo>
                    <a:pt x="372" y="79"/>
                    <a:pt x="369" y="60"/>
                    <a:pt x="375" y="44"/>
                  </a:cubicBezTo>
                  <a:cubicBezTo>
                    <a:pt x="377" y="36"/>
                    <a:pt x="384" y="30"/>
                    <a:pt x="388" y="23"/>
                  </a:cubicBezTo>
                  <a:cubicBezTo>
                    <a:pt x="389" y="18"/>
                    <a:pt x="386" y="12"/>
                    <a:pt x="380" y="13"/>
                  </a:cubicBezTo>
                  <a:cubicBezTo>
                    <a:pt x="364" y="26"/>
                    <a:pt x="353" y="47"/>
                    <a:pt x="355" y="67"/>
                  </a:cubicBezTo>
                  <a:cubicBezTo>
                    <a:pt x="356" y="81"/>
                    <a:pt x="363" y="93"/>
                    <a:pt x="370" y="104"/>
                  </a:cubicBezTo>
                  <a:cubicBezTo>
                    <a:pt x="352" y="122"/>
                    <a:pt x="333" y="137"/>
                    <a:pt x="318" y="158"/>
                  </a:cubicBezTo>
                  <a:cubicBezTo>
                    <a:pt x="314" y="141"/>
                    <a:pt x="318" y="122"/>
                    <a:pt x="330" y="110"/>
                  </a:cubicBezTo>
                  <a:cubicBezTo>
                    <a:pt x="334" y="107"/>
                    <a:pt x="333" y="99"/>
                    <a:pt x="329" y="96"/>
                  </a:cubicBezTo>
                  <a:cubicBezTo>
                    <a:pt x="324" y="94"/>
                    <a:pt x="321" y="99"/>
                    <a:pt x="317" y="102"/>
                  </a:cubicBezTo>
                  <a:cubicBezTo>
                    <a:pt x="306" y="114"/>
                    <a:pt x="299" y="130"/>
                    <a:pt x="300" y="146"/>
                  </a:cubicBezTo>
                  <a:cubicBezTo>
                    <a:pt x="300" y="156"/>
                    <a:pt x="304" y="166"/>
                    <a:pt x="308" y="176"/>
                  </a:cubicBezTo>
                  <a:cubicBezTo>
                    <a:pt x="297" y="197"/>
                    <a:pt x="289" y="219"/>
                    <a:pt x="288" y="243"/>
                  </a:cubicBezTo>
                  <a:cubicBezTo>
                    <a:pt x="278" y="242"/>
                    <a:pt x="268" y="236"/>
                    <a:pt x="265" y="226"/>
                  </a:cubicBezTo>
                  <a:cubicBezTo>
                    <a:pt x="258" y="205"/>
                    <a:pt x="264" y="182"/>
                    <a:pt x="275" y="164"/>
                  </a:cubicBezTo>
                  <a:cubicBezTo>
                    <a:pt x="277" y="159"/>
                    <a:pt x="281" y="154"/>
                    <a:pt x="278" y="148"/>
                  </a:cubicBezTo>
                  <a:cubicBezTo>
                    <a:pt x="276" y="143"/>
                    <a:pt x="269" y="144"/>
                    <a:pt x="267" y="149"/>
                  </a:cubicBezTo>
                  <a:cubicBezTo>
                    <a:pt x="253" y="172"/>
                    <a:pt x="241" y="199"/>
                    <a:pt x="244" y="227"/>
                  </a:cubicBezTo>
                  <a:cubicBezTo>
                    <a:pt x="246" y="239"/>
                    <a:pt x="254" y="249"/>
                    <a:pt x="262" y="257"/>
                  </a:cubicBezTo>
                  <a:cubicBezTo>
                    <a:pt x="251" y="259"/>
                    <a:pt x="239" y="257"/>
                    <a:pt x="232" y="247"/>
                  </a:cubicBezTo>
                  <a:cubicBezTo>
                    <a:pt x="218" y="228"/>
                    <a:pt x="219" y="202"/>
                    <a:pt x="225" y="181"/>
                  </a:cubicBezTo>
                  <a:cubicBezTo>
                    <a:pt x="228" y="174"/>
                    <a:pt x="221" y="169"/>
                    <a:pt x="215" y="169"/>
                  </a:cubicBezTo>
                  <a:cubicBezTo>
                    <a:pt x="206" y="191"/>
                    <a:pt x="202" y="216"/>
                    <a:pt x="208" y="240"/>
                  </a:cubicBezTo>
                  <a:cubicBezTo>
                    <a:pt x="213" y="262"/>
                    <a:pt x="234" y="280"/>
                    <a:pt x="257" y="279"/>
                  </a:cubicBezTo>
                  <a:cubicBezTo>
                    <a:pt x="268" y="279"/>
                    <a:pt x="278" y="274"/>
                    <a:pt x="288" y="269"/>
                  </a:cubicBezTo>
                  <a:cubicBezTo>
                    <a:pt x="289" y="274"/>
                    <a:pt x="289" y="278"/>
                    <a:pt x="290" y="283"/>
                  </a:cubicBezTo>
                  <a:cubicBezTo>
                    <a:pt x="271" y="292"/>
                    <a:pt x="252" y="302"/>
                    <a:pt x="231" y="309"/>
                  </a:cubicBezTo>
                  <a:cubicBezTo>
                    <a:pt x="205" y="318"/>
                    <a:pt x="179" y="328"/>
                    <a:pt x="152" y="338"/>
                  </a:cubicBezTo>
                  <a:cubicBezTo>
                    <a:pt x="149" y="339"/>
                    <a:pt x="144" y="340"/>
                    <a:pt x="143" y="345"/>
                  </a:cubicBezTo>
                  <a:cubicBezTo>
                    <a:pt x="143" y="351"/>
                    <a:pt x="141" y="360"/>
                    <a:pt x="146" y="365"/>
                  </a:cubicBezTo>
                  <a:cubicBezTo>
                    <a:pt x="152" y="373"/>
                    <a:pt x="159" y="380"/>
                    <a:pt x="169" y="382"/>
                  </a:cubicBezTo>
                  <a:cubicBezTo>
                    <a:pt x="203" y="391"/>
                    <a:pt x="237" y="400"/>
                    <a:pt x="271" y="408"/>
                  </a:cubicBezTo>
                  <a:cubicBezTo>
                    <a:pt x="274" y="409"/>
                    <a:pt x="279" y="410"/>
                    <a:pt x="279" y="414"/>
                  </a:cubicBezTo>
                  <a:cubicBezTo>
                    <a:pt x="282" y="443"/>
                    <a:pt x="274" y="472"/>
                    <a:pt x="267" y="500"/>
                  </a:cubicBezTo>
                  <a:cubicBezTo>
                    <a:pt x="258" y="529"/>
                    <a:pt x="255" y="562"/>
                    <a:pt x="268" y="591"/>
                  </a:cubicBezTo>
                  <a:cubicBezTo>
                    <a:pt x="248" y="577"/>
                    <a:pt x="228" y="563"/>
                    <a:pt x="208" y="549"/>
                  </a:cubicBezTo>
                  <a:cubicBezTo>
                    <a:pt x="197" y="541"/>
                    <a:pt x="184" y="542"/>
                    <a:pt x="172" y="543"/>
                  </a:cubicBezTo>
                  <a:cubicBezTo>
                    <a:pt x="150" y="546"/>
                    <a:pt x="129" y="554"/>
                    <a:pt x="109" y="562"/>
                  </a:cubicBezTo>
                  <a:cubicBezTo>
                    <a:pt x="79" y="576"/>
                    <a:pt x="50" y="592"/>
                    <a:pt x="24" y="611"/>
                  </a:cubicBezTo>
                  <a:cubicBezTo>
                    <a:pt x="10" y="621"/>
                    <a:pt x="0" y="641"/>
                    <a:pt x="9" y="657"/>
                  </a:cubicBezTo>
                  <a:cubicBezTo>
                    <a:pt x="18" y="675"/>
                    <a:pt x="26" y="692"/>
                    <a:pt x="33" y="710"/>
                  </a:cubicBezTo>
                  <a:cubicBezTo>
                    <a:pt x="42" y="705"/>
                    <a:pt x="50" y="701"/>
                    <a:pt x="59" y="696"/>
                  </a:cubicBezTo>
                  <a:cubicBezTo>
                    <a:pt x="51" y="690"/>
                    <a:pt x="43" y="683"/>
                    <a:pt x="43" y="673"/>
                  </a:cubicBezTo>
                  <a:cubicBezTo>
                    <a:pt x="42" y="659"/>
                    <a:pt x="58" y="646"/>
                    <a:pt x="72" y="651"/>
                  </a:cubicBezTo>
                  <a:cubicBezTo>
                    <a:pt x="83" y="653"/>
                    <a:pt x="88" y="663"/>
                    <a:pt x="90" y="673"/>
                  </a:cubicBezTo>
                  <a:cubicBezTo>
                    <a:pt x="93" y="667"/>
                    <a:pt x="99" y="662"/>
                    <a:pt x="107" y="661"/>
                  </a:cubicBezTo>
                  <a:cubicBezTo>
                    <a:pt x="123" y="658"/>
                    <a:pt x="137" y="676"/>
                    <a:pt x="131" y="691"/>
                  </a:cubicBezTo>
                  <a:cubicBezTo>
                    <a:pt x="128" y="701"/>
                    <a:pt x="119" y="706"/>
                    <a:pt x="109" y="708"/>
                  </a:cubicBezTo>
                  <a:cubicBezTo>
                    <a:pt x="118" y="715"/>
                    <a:pt x="121" y="729"/>
                    <a:pt x="114" y="739"/>
                  </a:cubicBezTo>
                  <a:cubicBezTo>
                    <a:pt x="107" y="751"/>
                    <a:pt x="87" y="753"/>
                    <a:pt x="78" y="741"/>
                  </a:cubicBezTo>
                  <a:cubicBezTo>
                    <a:pt x="72" y="736"/>
                    <a:pt x="73" y="727"/>
                    <a:pt x="73" y="720"/>
                  </a:cubicBezTo>
                  <a:cubicBezTo>
                    <a:pt x="64" y="724"/>
                    <a:pt x="55" y="728"/>
                    <a:pt x="46" y="732"/>
                  </a:cubicBezTo>
                  <a:cubicBezTo>
                    <a:pt x="54" y="750"/>
                    <a:pt x="64" y="768"/>
                    <a:pt x="72" y="786"/>
                  </a:cubicBezTo>
                  <a:cubicBezTo>
                    <a:pt x="98" y="774"/>
                    <a:pt x="123" y="761"/>
                    <a:pt x="149" y="749"/>
                  </a:cubicBezTo>
                  <a:cubicBezTo>
                    <a:pt x="176" y="814"/>
                    <a:pt x="203" y="879"/>
                    <a:pt x="230" y="944"/>
                  </a:cubicBezTo>
                  <a:cubicBezTo>
                    <a:pt x="218" y="981"/>
                    <a:pt x="207" y="1019"/>
                    <a:pt x="195" y="1056"/>
                  </a:cubicBezTo>
                  <a:cubicBezTo>
                    <a:pt x="223" y="1067"/>
                    <a:pt x="252" y="1077"/>
                    <a:pt x="280" y="1088"/>
                  </a:cubicBezTo>
                  <a:cubicBezTo>
                    <a:pt x="263" y="1096"/>
                    <a:pt x="247" y="1105"/>
                    <a:pt x="233" y="1118"/>
                  </a:cubicBezTo>
                  <a:cubicBezTo>
                    <a:pt x="209" y="1139"/>
                    <a:pt x="194" y="1170"/>
                    <a:pt x="191" y="1202"/>
                  </a:cubicBezTo>
                  <a:cubicBezTo>
                    <a:pt x="224" y="1173"/>
                    <a:pt x="265" y="1155"/>
                    <a:pt x="306" y="1140"/>
                  </a:cubicBezTo>
                  <a:cubicBezTo>
                    <a:pt x="364" y="1121"/>
                    <a:pt x="425" y="1111"/>
                    <a:pt x="486" y="1107"/>
                  </a:cubicBezTo>
                  <a:cubicBezTo>
                    <a:pt x="598" y="1100"/>
                    <a:pt x="710" y="1109"/>
                    <a:pt x="821" y="1124"/>
                  </a:cubicBezTo>
                  <a:cubicBezTo>
                    <a:pt x="852" y="1128"/>
                    <a:pt x="884" y="1134"/>
                    <a:pt x="915" y="1131"/>
                  </a:cubicBezTo>
                  <a:cubicBezTo>
                    <a:pt x="889" y="1124"/>
                    <a:pt x="862" y="1119"/>
                    <a:pt x="835" y="1112"/>
                  </a:cubicBezTo>
                  <a:cubicBezTo>
                    <a:pt x="812" y="1106"/>
                    <a:pt x="788" y="1100"/>
                    <a:pt x="765" y="1094"/>
                  </a:cubicBezTo>
                  <a:cubicBezTo>
                    <a:pt x="773" y="1092"/>
                    <a:pt x="782" y="1091"/>
                    <a:pt x="787" y="1083"/>
                  </a:cubicBezTo>
                  <a:moveTo>
                    <a:pt x="498" y="174"/>
                  </a:moveTo>
                  <a:cubicBezTo>
                    <a:pt x="493" y="188"/>
                    <a:pt x="485" y="203"/>
                    <a:pt x="470" y="206"/>
                  </a:cubicBezTo>
                  <a:cubicBezTo>
                    <a:pt x="455" y="209"/>
                    <a:pt x="440" y="200"/>
                    <a:pt x="430" y="190"/>
                  </a:cubicBezTo>
                  <a:cubicBezTo>
                    <a:pt x="452" y="184"/>
                    <a:pt x="475" y="178"/>
                    <a:pt x="498" y="174"/>
                  </a:cubicBezTo>
                  <a:moveTo>
                    <a:pt x="403" y="199"/>
                  </a:moveTo>
                  <a:cubicBezTo>
                    <a:pt x="405" y="217"/>
                    <a:pt x="403" y="239"/>
                    <a:pt x="388" y="251"/>
                  </a:cubicBezTo>
                  <a:cubicBezTo>
                    <a:pt x="374" y="262"/>
                    <a:pt x="355" y="259"/>
                    <a:pt x="340" y="254"/>
                  </a:cubicBezTo>
                  <a:cubicBezTo>
                    <a:pt x="356" y="230"/>
                    <a:pt x="377" y="210"/>
                    <a:pt x="403" y="199"/>
                  </a:cubicBezTo>
                  <a:moveTo>
                    <a:pt x="281" y="1045"/>
                  </a:moveTo>
                  <a:cubicBezTo>
                    <a:pt x="266" y="1050"/>
                    <a:pt x="250" y="1040"/>
                    <a:pt x="245" y="1026"/>
                  </a:cubicBezTo>
                  <a:cubicBezTo>
                    <a:pt x="238" y="1010"/>
                    <a:pt x="246" y="990"/>
                    <a:pt x="263" y="984"/>
                  </a:cubicBezTo>
                  <a:cubicBezTo>
                    <a:pt x="281" y="976"/>
                    <a:pt x="304" y="993"/>
                    <a:pt x="303" y="1013"/>
                  </a:cubicBezTo>
                  <a:cubicBezTo>
                    <a:pt x="304" y="1027"/>
                    <a:pt x="294" y="1041"/>
                    <a:pt x="281" y="1045"/>
                  </a:cubicBezTo>
                  <a:moveTo>
                    <a:pt x="373" y="833"/>
                  </a:moveTo>
                  <a:cubicBezTo>
                    <a:pt x="371" y="910"/>
                    <a:pt x="364" y="988"/>
                    <a:pt x="357" y="1065"/>
                  </a:cubicBezTo>
                  <a:cubicBezTo>
                    <a:pt x="345" y="1068"/>
                    <a:pt x="333" y="1070"/>
                    <a:pt x="321" y="1073"/>
                  </a:cubicBezTo>
                  <a:cubicBezTo>
                    <a:pt x="332" y="1043"/>
                    <a:pt x="343" y="1014"/>
                    <a:pt x="353" y="984"/>
                  </a:cubicBezTo>
                  <a:cubicBezTo>
                    <a:pt x="327" y="969"/>
                    <a:pt x="301" y="953"/>
                    <a:pt x="274" y="938"/>
                  </a:cubicBezTo>
                  <a:cubicBezTo>
                    <a:pt x="271" y="936"/>
                    <a:pt x="266" y="934"/>
                    <a:pt x="265" y="929"/>
                  </a:cubicBezTo>
                  <a:cubicBezTo>
                    <a:pt x="218" y="818"/>
                    <a:pt x="171" y="708"/>
                    <a:pt x="124" y="597"/>
                  </a:cubicBezTo>
                  <a:cubicBezTo>
                    <a:pt x="138" y="591"/>
                    <a:pt x="153" y="586"/>
                    <a:pt x="168" y="582"/>
                  </a:cubicBezTo>
                  <a:cubicBezTo>
                    <a:pt x="174" y="580"/>
                    <a:pt x="181" y="584"/>
                    <a:pt x="186" y="587"/>
                  </a:cubicBezTo>
                  <a:cubicBezTo>
                    <a:pt x="195" y="593"/>
                    <a:pt x="203" y="601"/>
                    <a:pt x="211" y="609"/>
                  </a:cubicBezTo>
                  <a:cubicBezTo>
                    <a:pt x="237" y="636"/>
                    <a:pt x="260" y="667"/>
                    <a:pt x="285" y="696"/>
                  </a:cubicBezTo>
                  <a:cubicBezTo>
                    <a:pt x="299" y="713"/>
                    <a:pt x="323" y="718"/>
                    <a:pt x="345" y="718"/>
                  </a:cubicBezTo>
                  <a:cubicBezTo>
                    <a:pt x="329" y="705"/>
                    <a:pt x="315" y="691"/>
                    <a:pt x="305" y="673"/>
                  </a:cubicBezTo>
                  <a:cubicBezTo>
                    <a:pt x="286" y="636"/>
                    <a:pt x="285" y="592"/>
                    <a:pt x="294" y="552"/>
                  </a:cubicBezTo>
                  <a:cubicBezTo>
                    <a:pt x="296" y="609"/>
                    <a:pt x="315" y="664"/>
                    <a:pt x="347" y="711"/>
                  </a:cubicBezTo>
                  <a:cubicBezTo>
                    <a:pt x="355" y="724"/>
                    <a:pt x="367" y="736"/>
                    <a:pt x="370" y="752"/>
                  </a:cubicBezTo>
                  <a:cubicBezTo>
                    <a:pt x="375" y="778"/>
                    <a:pt x="373" y="806"/>
                    <a:pt x="373" y="833"/>
                  </a:cubicBezTo>
                  <a:moveTo>
                    <a:pt x="548" y="1060"/>
                  </a:moveTo>
                  <a:cubicBezTo>
                    <a:pt x="495" y="1056"/>
                    <a:pt x="441" y="1055"/>
                    <a:pt x="387" y="1061"/>
                  </a:cubicBezTo>
                  <a:cubicBezTo>
                    <a:pt x="402" y="985"/>
                    <a:pt x="417" y="909"/>
                    <a:pt x="434" y="833"/>
                  </a:cubicBezTo>
                  <a:cubicBezTo>
                    <a:pt x="439" y="813"/>
                    <a:pt x="443" y="792"/>
                    <a:pt x="451" y="772"/>
                  </a:cubicBezTo>
                  <a:cubicBezTo>
                    <a:pt x="482" y="777"/>
                    <a:pt x="513" y="777"/>
                    <a:pt x="544" y="772"/>
                  </a:cubicBezTo>
                  <a:cubicBezTo>
                    <a:pt x="569" y="769"/>
                    <a:pt x="593" y="763"/>
                    <a:pt x="618" y="765"/>
                  </a:cubicBezTo>
                  <a:cubicBezTo>
                    <a:pt x="638" y="767"/>
                    <a:pt x="656" y="779"/>
                    <a:pt x="667" y="796"/>
                  </a:cubicBezTo>
                  <a:cubicBezTo>
                    <a:pt x="686" y="823"/>
                    <a:pt x="695" y="855"/>
                    <a:pt x="704" y="886"/>
                  </a:cubicBezTo>
                  <a:cubicBezTo>
                    <a:pt x="708" y="897"/>
                    <a:pt x="700" y="906"/>
                    <a:pt x="695" y="914"/>
                  </a:cubicBezTo>
                  <a:cubicBezTo>
                    <a:pt x="676" y="940"/>
                    <a:pt x="653" y="962"/>
                    <a:pt x="631" y="985"/>
                  </a:cubicBezTo>
                  <a:cubicBezTo>
                    <a:pt x="604" y="1011"/>
                    <a:pt x="576" y="1036"/>
                    <a:pt x="548" y="1060"/>
                  </a:cubicBezTo>
                  <a:moveTo>
                    <a:pt x="735" y="1087"/>
                  </a:moveTo>
                  <a:cubicBezTo>
                    <a:pt x="717" y="1084"/>
                    <a:pt x="698" y="1080"/>
                    <a:pt x="680" y="1077"/>
                  </a:cubicBezTo>
                  <a:cubicBezTo>
                    <a:pt x="645" y="1071"/>
                    <a:pt x="610" y="1066"/>
                    <a:pt x="574" y="1062"/>
                  </a:cubicBezTo>
                  <a:cubicBezTo>
                    <a:pt x="573" y="1065"/>
                    <a:pt x="573" y="1065"/>
                    <a:pt x="573" y="1065"/>
                  </a:cubicBezTo>
                  <a:cubicBezTo>
                    <a:pt x="573" y="1064"/>
                    <a:pt x="573" y="1063"/>
                    <a:pt x="573" y="1061"/>
                  </a:cubicBezTo>
                  <a:cubicBezTo>
                    <a:pt x="585" y="1060"/>
                    <a:pt x="596" y="1055"/>
                    <a:pt x="606" y="1047"/>
                  </a:cubicBezTo>
                  <a:cubicBezTo>
                    <a:pt x="638" y="1022"/>
                    <a:pt x="668" y="994"/>
                    <a:pt x="698" y="966"/>
                  </a:cubicBezTo>
                  <a:cubicBezTo>
                    <a:pt x="724" y="939"/>
                    <a:pt x="751" y="913"/>
                    <a:pt x="774" y="883"/>
                  </a:cubicBezTo>
                  <a:cubicBezTo>
                    <a:pt x="760" y="866"/>
                    <a:pt x="750" y="846"/>
                    <a:pt x="743" y="826"/>
                  </a:cubicBezTo>
                  <a:cubicBezTo>
                    <a:pt x="741" y="811"/>
                    <a:pt x="747" y="796"/>
                    <a:pt x="753" y="783"/>
                  </a:cubicBezTo>
                  <a:cubicBezTo>
                    <a:pt x="723" y="769"/>
                    <a:pt x="702" y="742"/>
                    <a:pt x="690" y="712"/>
                  </a:cubicBezTo>
                  <a:cubicBezTo>
                    <a:pt x="679" y="683"/>
                    <a:pt x="672" y="652"/>
                    <a:pt x="672" y="621"/>
                  </a:cubicBezTo>
                  <a:cubicBezTo>
                    <a:pt x="687" y="686"/>
                    <a:pt x="721" y="746"/>
                    <a:pt x="771" y="791"/>
                  </a:cubicBezTo>
                  <a:cubicBezTo>
                    <a:pt x="796" y="819"/>
                    <a:pt x="820" y="849"/>
                    <a:pt x="839" y="882"/>
                  </a:cubicBezTo>
                  <a:cubicBezTo>
                    <a:pt x="846" y="895"/>
                    <a:pt x="856" y="910"/>
                    <a:pt x="849" y="925"/>
                  </a:cubicBezTo>
                  <a:cubicBezTo>
                    <a:pt x="835" y="957"/>
                    <a:pt x="814" y="985"/>
                    <a:pt x="793" y="1013"/>
                  </a:cubicBezTo>
                  <a:cubicBezTo>
                    <a:pt x="775" y="1038"/>
                    <a:pt x="755" y="1063"/>
                    <a:pt x="735" y="10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348889202"/>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11_Title and Content">
    <p:bg>
      <p:bgPr>
        <a:solidFill>
          <a:schemeClr val="tx2"/>
        </a:solidFill>
        <a:effectLst/>
      </p:bgPr>
    </p:bg>
    <p:spTree>
      <p:nvGrpSpPr>
        <p:cNvPr id="1" name=""/>
        <p:cNvGrpSpPr/>
        <p:nvPr/>
      </p:nvGrpSpPr>
      <p:grpSpPr>
        <a:xfrm>
          <a:off x="0" y="0"/>
          <a:ext cx="0" cy="0"/>
          <a:chOff x="0" y="0"/>
          <a:chExt cx="0" cy="0"/>
        </a:xfrm>
      </p:grpSpPr>
      <p:grpSp>
        <p:nvGrpSpPr>
          <p:cNvPr id="8" name="Group 19">
            <a:extLst>
              <a:ext uri="{FF2B5EF4-FFF2-40B4-BE49-F238E27FC236}">
                <a16:creationId xmlns:a16="http://schemas.microsoft.com/office/drawing/2014/main" id="{F94931B9-4111-4783-9CC4-AE56EF2D1B22}"/>
              </a:ext>
            </a:extLst>
          </p:cNvPr>
          <p:cNvGrpSpPr>
            <a:grpSpLocks noChangeAspect="1"/>
          </p:cNvGrpSpPr>
          <p:nvPr userDrawn="1"/>
        </p:nvGrpSpPr>
        <p:grpSpPr bwMode="auto">
          <a:xfrm>
            <a:off x="5121275" y="0"/>
            <a:ext cx="7089775" cy="6858000"/>
            <a:chOff x="3226" y="0"/>
            <a:chExt cx="4466" cy="4320"/>
          </a:xfrm>
        </p:grpSpPr>
        <p:sp>
          <p:nvSpPr>
            <p:cNvPr id="9" name="AutoShape 18">
              <a:extLst>
                <a:ext uri="{FF2B5EF4-FFF2-40B4-BE49-F238E27FC236}">
                  <a16:creationId xmlns:a16="http://schemas.microsoft.com/office/drawing/2014/main" id="{76D3E982-D7F3-4625-9DF0-2D919FE0D840}"/>
                </a:ext>
              </a:extLst>
            </p:cNvPr>
            <p:cNvSpPr>
              <a:spLocks noChangeAspect="1" noChangeArrowheads="1" noTextEdit="1"/>
            </p:cNvSpPr>
            <p:nvPr userDrawn="1"/>
          </p:nvSpPr>
          <p:spPr bwMode="auto">
            <a:xfrm>
              <a:off x="3226" y="0"/>
              <a:ext cx="446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0">
              <a:extLst>
                <a:ext uri="{FF2B5EF4-FFF2-40B4-BE49-F238E27FC236}">
                  <a16:creationId xmlns:a16="http://schemas.microsoft.com/office/drawing/2014/main" id="{45BBA174-800B-49C1-9A79-234AE44089AB}"/>
                </a:ext>
              </a:extLst>
            </p:cNvPr>
            <p:cNvSpPr>
              <a:spLocks/>
            </p:cNvSpPr>
            <p:nvPr userDrawn="1"/>
          </p:nvSpPr>
          <p:spPr bwMode="auto">
            <a:xfrm>
              <a:off x="3225" y="1699"/>
              <a:ext cx="616" cy="1059"/>
            </a:xfrm>
            <a:custGeom>
              <a:avLst/>
              <a:gdLst>
                <a:gd name="T0" fmla="*/ 616 w 616"/>
                <a:gd name="T1" fmla="*/ 1059 h 1059"/>
                <a:gd name="T2" fmla="*/ 0 w 616"/>
                <a:gd name="T3" fmla="*/ 530 h 1059"/>
                <a:gd name="T4" fmla="*/ 616 w 616"/>
                <a:gd name="T5" fmla="*/ 0 h 1059"/>
                <a:gd name="T6" fmla="*/ 616 w 616"/>
                <a:gd name="T7" fmla="*/ 1059 h 1059"/>
              </a:gdLst>
              <a:ahLst/>
              <a:cxnLst>
                <a:cxn ang="0">
                  <a:pos x="T0" y="T1"/>
                </a:cxn>
                <a:cxn ang="0">
                  <a:pos x="T2" y="T3"/>
                </a:cxn>
                <a:cxn ang="0">
                  <a:pos x="T4" y="T5"/>
                </a:cxn>
                <a:cxn ang="0">
                  <a:pos x="T6" y="T7"/>
                </a:cxn>
              </a:cxnLst>
              <a:rect l="0" t="0" r="r" b="b"/>
              <a:pathLst>
                <a:path w="616" h="1059">
                  <a:moveTo>
                    <a:pt x="616" y="1059"/>
                  </a:moveTo>
                  <a:lnTo>
                    <a:pt x="0" y="530"/>
                  </a:lnTo>
                  <a:lnTo>
                    <a:pt x="616" y="0"/>
                  </a:lnTo>
                  <a:lnTo>
                    <a:pt x="616" y="105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1">
              <a:extLst>
                <a:ext uri="{FF2B5EF4-FFF2-40B4-BE49-F238E27FC236}">
                  <a16:creationId xmlns:a16="http://schemas.microsoft.com/office/drawing/2014/main" id="{ADE23DF6-251E-4A0A-B7B6-1B350AFC7174}"/>
                </a:ext>
              </a:extLst>
            </p:cNvPr>
            <p:cNvSpPr>
              <a:spLocks noEditPoints="1"/>
            </p:cNvSpPr>
            <p:nvPr userDrawn="1"/>
          </p:nvSpPr>
          <p:spPr bwMode="auto">
            <a:xfrm>
              <a:off x="3841" y="0"/>
              <a:ext cx="3851" cy="4320"/>
            </a:xfrm>
            <a:custGeom>
              <a:avLst/>
              <a:gdLst>
                <a:gd name="T0" fmla="*/ 0 w 3851"/>
                <a:gd name="T1" fmla="*/ 0 h 4320"/>
                <a:gd name="T2" fmla="*/ 3851 w 3851"/>
                <a:gd name="T3" fmla="*/ 0 h 4320"/>
                <a:gd name="T4" fmla="*/ 3851 w 3851"/>
                <a:gd name="T5" fmla="*/ 4320 h 4320"/>
                <a:gd name="T6" fmla="*/ 0 w 3851"/>
                <a:gd name="T7" fmla="*/ 4320 h 4320"/>
                <a:gd name="T8" fmla="*/ 0 w 3851"/>
                <a:gd name="T9" fmla="*/ 0 h 4320"/>
                <a:gd name="T10" fmla="*/ 3269 w 3851"/>
                <a:gd name="T11" fmla="*/ 2226 h 4320"/>
                <a:gd name="T12" fmla="*/ 3851 w 3851"/>
                <a:gd name="T13" fmla="*/ 2726 h 4320"/>
                <a:gd name="T14" fmla="*/ 3851 w 3851"/>
                <a:gd name="T15" fmla="*/ 1726 h 4320"/>
                <a:gd name="T16" fmla="*/ 3269 w 3851"/>
                <a:gd name="T17" fmla="*/ 2226 h 4320"/>
                <a:gd name="T18" fmla="*/ 0 w 3851"/>
                <a:gd name="T19" fmla="*/ 2757 h 4320"/>
                <a:gd name="T20" fmla="*/ 616 w 3851"/>
                <a:gd name="T21" fmla="*/ 2228 h 4320"/>
                <a:gd name="T22" fmla="*/ 0 w 3851"/>
                <a:gd name="T23" fmla="*/ 1699 h 4320"/>
                <a:gd name="T24" fmla="*/ 0 w 3851"/>
                <a:gd name="T25" fmla="*/ 2757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51" h="4320">
                  <a:moveTo>
                    <a:pt x="0" y="0"/>
                  </a:moveTo>
                  <a:lnTo>
                    <a:pt x="3851" y="0"/>
                  </a:lnTo>
                  <a:lnTo>
                    <a:pt x="3851" y="4320"/>
                  </a:lnTo>
                  <a:lnTo>
                    <a:pt x="0" y="4320"/>
                  </a:lnTo>
                  <a:lnTo>
                    <a:pt x="0" y="0"/>
                  </a:lnTo>
                  <a:close/>
                  <a:moveTo>
                    <a:pt x="3269" y="2226"/>
                  </a:moveTo>
                  <a:lnTo>
                    <a:pt x="3851" y="2726"/>
                  </a:lnTo>
                  <a:lnTo>
                    <a:pt x="3851" y="1726"/>
                  </a:lnTo>
                  <a:lnTo>
                    <a:pt x="3269" y="2226"/>
                  </a:lnTo>
                  <a:close/>
                  <a:moveTo>
                    <a:pt x="0" y="2757"/>
                  </a:moveTo>
                  <a:lnTo>
                    <a:pt x="616" y="2228"/>
                  </a:lnTo>
                  <a:lnTo>
                    <a:pt x="0" y="1699"/>
                  </a:lnTo>
                  <a:lnTo>
                    <a:pt x="0" y="275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2" name="Rectangle 11">
            <a:extLst>
              <a:ext uri="{FF2B5EF4-FFF2-40B4-BE49-F238E27FC236}">
                <a16:creationId xmlns:a16="http://schemas.microsoft.com/office/drawing/2014/main" id="{8E3A5A6C-8D21-4FFA-A577-9C596B439D44}"/>
              </a:ext>
            </a:extLst>
          </p:cNvPr>
          <p:cNvSpPr/>
          <p:nvPr userDrawn="1"/>
        </p:nvSpPr>
        <p:spPr>
          <a:xfrm>
            <a:off x="6096000" y="-10190"/>
            <a:ext cx="6111876" cy="1494503"/>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2E2E2"/>
              </a:solidFill>
            </a:endParaRPr>
          </a:p>
        </p:txBody>
      </p:sp>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a:xfrm>
            <a:off x="6254750" y="152400"/>
            <a:ext cx="4078291" cy="1342103"/>
          </a:xfrm>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lvl1pPr>
              <a:defRPr>
                <a:solidFill>
                  <a:schemeClr val="bg1"/>
                </a:solidFill>
              </a:defRPr>
            </a:lvl1pPr>
          </a:lstStyle>
          <a:p>
            <a:r>
              <a:rPr lang="en-GB"/>
              <a:t>#universityofsurrey</a:t>
            </a:r>
          </a:p>
        </p:txBody>
      </p:sp>
      <p:sp>
        <p:nvSpPr>
          <p:cNvPr id="3" name="Content Placeholder 2">
            <a:extLst>
              <a:ext uri="{FF2B5EF4-FFF2-40B4-BE49-F238E27FC236}">
                <a16:creationId xmlns:a16="http://schemas.microsoft.com/office/drawing/2014/main" id="{8573B1B7-2DFC-40FF-9C20-DFAD40E4CAD7}"/>
              </a:ext>
            </a:extLst>
          </p:cNvPr>
          <p:cNvSpPr>
            <a:spLocks noGrp="1"/>
          </p:cNvSpPr>
          <p:nvPr>
            <p:ph idx="1"/>
          </p:nvPr>
        </p:nvSpPr>
        <p:spPr>
          <a:xfrm>
            <a:off x="7231633" y="2172929"/>
            <a:ext cx="3911028" cy="44247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p>
            <a:fld id="{8B7390FE-2CFA-49B8-AE66-DBE4BCCAD6D5}" type="slidenum">
              <a:rPr lang="en-GB" smtClean="0"/>
              <a:t>‹#›</a:t>
            </a:fld>
            <a:endParaRPr lang="en-GB"/>
          </a:p>
        </p:txBody>
      </p:sp>
      <p:grpSp>
        <p:nvGrpSpPr>
          <p:cNvPr id="14" name="Group 4">
            <a:extLst>
              <a:ext uri="{FF2B5EF4-FFF2-40B4-BE49-F238E27FC236}">
                <a16:creationId xmlns:a16="http://schemas.microsoft.com/office/drawing/2014/main" id="{CA8D2D91-0599-4E5F-8DFF-BC8B0A9057E7}"/>
              </a:ext>
            </a:extLst>
          </p:cNvPr>
          <p:cNvGrpSpPr>
            <a:grpSpLocks noChangeAspect="1"/>
          </p:cNvGrpSpPr>
          <p:nvPr userDrawn="1"/>
        </p:nvGrpSpPr>
        <p:grpSpPr bwMode="auto">
          <a:xfrm>
            <a:off x="10407654" y="174625"/>
            <a:ext cx="1522413" cy="450850"/>
            <a:chOff x="6556" y="110"/>
            <a:chExt cx="959" cy="284"/>
          </a:xfrm>
          <a:solidFill>
            <a:schemeClr val="tx2"/>
          </a:solidFill>
        </p:grpSpPr>
        <p:sp>
          <p:nvSpPr>
            <p:cNvPr id="15" name="Freeform 5">
              <a:extLst>
                <a:ext uri="{FF2B5EF4-FFF2-40B4-BE49-F238E27FC236}">
                  <a16:creationId xmlns:a16="http://schemas.microsoft.com/office/drawing/2014/main" id="{2BF06F3B-4636-4A63-BFB7-97EE87DFE76E}"/>
                </a:ext>
              </a:extLst>
            </p:cNvPr>
            <p:cNvSpPr>
              <a:spLocks/>
            </p:cNvSpPr>
            <p:nvPr userDrawn="1"/>
          </p:nvSpPr>
          <p:spPr bwMode="auto">
            <a:xfrm>
              <a:off x="7171" y="150"/>
              <a:ext cx="47" cy="63"/>
            </a:xfrm>
            <a:custGeom>
              <a:avLst/>
              <a:gdLst>
                <a:gd name="T0" fmla="*/ 27 w 199"/>
                <a:gd name="T1" fmla="*/ 31 h 266"/>
                <a:gd name="T2" fmla="*/ 86 w 199"/>
                <a:gd name="T3" fmla="*/ 4 h 266"/>
                <a:gd name="T4" fmla="*/ 151 w 199"/>
                <a:gd name="T5" fmla="*/ 4 h 266"/>
                <a:gd name="T6" fmla="*/ 184 w 199"/>
                <a:gd name="T7" fmla="*/ 5 h 266"/>
                <a:gd name="T8" fmla="*/ 184 w 199"/>
                <a:gd name="T9" fmla="*/ 41 h 266"/>
                <a:gd name="T10" fmla="*/ 147 w 199"/>
                <a:gd name="T11" fmla="*/ 21 h 266"/>
                <a:gd name="T12" fmla="*/ 86 w 199"/>
                <a:gd name="T13" fmla="*/ 23 h 266"/>
                <a:gd name="T14" fmla="*/ 59 w 199"/>
                <a:gd name="T15" fmla="*/ 51 h 266"/>
                <a:gd name="T16" fmla="*/ 69 w 199"/>
                <a:gd name="T17" fmla="*/ 87 h 266"/>
                <a:gd name="T18" fmla="*/ 122 w 199"/>
                <a:gd name="T19" fmla="*/ 117 h 266"/>
                <a:gd name="T20" fmla="*/ 183 w 199"/>
                <a:gd name="T21" fmla="*/ 154 h 266"/>
                <a:gd name="T22" fmla="*/ 195 w 199"/>
                <a:gd name="T23" fmla="*/ 201 h 266"/>
                <a:gd name="T24" fmla="*/ 160 w 199"/>
                <a:gd name="T25" fmla="*/ 245 h 266"/>
                <a:gd name="T26" fmla="*/ 75 w 199"/>
                <a:gd name="T27" fmla="*/ 264 h 266"/>
                <a:gd name="T28" fmla="*/ 0 w 199"/>
                <a:gd name="T29" fmla="*/ 251 h 266"/>
                <a:gd name="T30" fmla="*/ 0 w 199"/>
                <a:gd name="T31" fmla="*/ 209 h 266"/>
                <a:gd name="T32" fmla="*/ 53 w 199"/>
                <a:gd name="T33" fmla="*/ 245 h 266"/>
                <a:gd name="T34" fmla="*/ 125 w 199"/>
                <a:gd name="T35" fmla="*/ 240 h 266"/>
                <a:gd name="T36" fmla="*/ 150 w 199"/>
                <a:gd name="T37" fmla="*/ 201 h 266"/>
                <a:gd name="T38" fmla="*/ 131 w 199"/>
                <a:gd name="T39" fmla="*/ 164 h 266"/>
                <a:gd name="T40" fmla="*/ 62 w 199"/>
                <a:gd name="T41" fmla="*/ 129 h 266"/>
                <a:gd name="T42" fmla="*/ 20 w 199"/>
                <a:gd name="T43" fmla="*/ 97 h 266"/>
                <a:gd name="T44" fmla="*/ 27 w 199"/>
                <a:gd name="T45" fmla="*/ 3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 h="266">
                  <a:moveTo>
                    <a:pt x="27" y="31"/>
                  </a:moveTo>
                  <a:cubicBezTo>
                    <a:pt x="42" y="15"/>
                    <a:pt x="65" y="7"/>
                    <a:pt x="86" y="4"/>
                  </a:cubicBezTo>
                  <a:cubicBezTo>
                    <a:pt x="108" y="0"/>
                    <a:pt x="129" y="3"/>
                    <a:pt x="151" y="4"/>
                  </a:cubicBezTo>
                  <a:cubicBezTo>
                    <a:pt x="162" y="4"/>
                    <a:pt x="173" y="4"/>
                    <a:pt x="184" y="5"/>
                  </a:cubicBezTo>
                  <a:cubicBezTo>
                    <a:pt x="184" y="17"/>
                    <a:pt x="184" y="29"/>
                    <a:pt x="184" y="41"/>
                  </a:cubicBezTo>
                  <a:cubicBezTo>
                    <a:pt x="173" y="32"/>
                    <a:pt x="161" y="24"/>
                    <a:pt x="147" y="21"/>
                  </a:cubicBezTo>
                  <a:cubicBezTo>
                    <a:pt x="127" y="17"/>
                    <a:pt x="106" y="16"/>
                    <a:pt x="86" y="23"/>
                  </a:cubicBezTo>
                  <a:cubicBezTo>
                    <a:pt x="73" y="27"/>
                    <a:pt x="62" y="37"/>
                    <a:pt x="59" y="51"/>
                  </a:cubicBezTo>
                  <a:cubicBezTo>
                    <a:pt x="56" y="64"/>
                    <a:pt x="59" y="78"/>
                    <a:pt x="69" y="87"/>
                  </a:cubicBezTo>
                  <a:cubicBezTo>
                    <a:pt x="84" y="102"/>
                    <a:pt x="104" y="109"/>
                    <a:pt x="122" y="117"/>
                  </a:cubicBezTo>
                  <a:cubicBezTo>
                    <a:pt x="144" y="127"/>
                    <a:pt x="167" y="136"/>
                    <a:pt x="183" y="154"/>
                  </a:cubicBezTo>
                  <a:cubicBezTo>
                    <a:pt x="194" y="166"/>
                    <a:pt x="199" y="185"/>
                    <a:pt x="195" y="201"/>
                  </a:cubicBezTo>
                  <a:cubicBezTo>
                    <a:pt x="190" y="220"/>
                    <a:pt x="176" y="235"/>
                    <a:pt x="160" y="245"/>
                  </a:cubicBezTo>
                  <a:cubicBezTo>
                    <a:pt x="135" y="260"/>
                    <a:pt x="104" y="266"/>
                    <a:pt x="75" y="264"/>
                  </a:cubicBezTo>
                  <a:cubicBezTo>
                    <a:pt x="50" y="263"/>
                    <a:pt x="24" y="258"/>
                    <a:pt x="0" y="251"/>
                  </a:cubicBezTo>
                  <a:cubicBezTo>
                    <a:pt x="0" y="237"/>
                    <a:pt x="0" y="223"/>
                    <a:pt x="0" y="209"/>
                  </a:cubicBezTo>
                  <a:cubicBezTo>
                    <a:pt x="14" y="226"/>
                    <a:pt x="32" y="239"/>
                    <a:pt x="53" y="245"/>
                  </a:cubicBezTo>
                  <a:cubicBezTo>
                    <a:pt x="76" y="250"/>
                    <a:pt x="103" y="251"/>
                    <a:pt x="125" y="240"/>
                  </a:cubicBezTo>
                  <a:cubicBezTo>
                    <a:pt x="140" y="233"/>
                    <a:pt x="150" y="218"/>
                    <a:pt x="150" y="201"/>
                  </a:cubicBezTo>
                  <a:cubicBezTo>
                    <a:pt x="151" y="186"/>
                    <a:pt x="143" y="172"/>
                    <a:pt x="131" y="164"/>
                  </a:cubicBezTo>
                  <a:cubicBezTo>
                    <a:pt x="110" y="148"/>
                    <a:pt x="85" y="140"/>
                    <a:pt x="62" y="129"/>
                  </a:cubicBezTo>
                  <a:cubicBezTo>
                    <a:pt x="46" y="121"/>
                    <a:pt x="30" y="112"/>
                    <a:pt x="20" y="97"/>
                  </a:cubicBezTo>
                  <a:cubicBezTo>
                    <a:pt x="7" y="77"/>
                    <a:pt x="11" y="48"/>
                    <a:pt x="27"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BB75F998-3FFF-4225-9F49-C7F9C0EA40AB}"/>
                </a:ext>
              </a:extLst>
            </p:cNvPr>
            <p:cNvSpPr>
              <a:spLocks/>
            </p:cNvSpPr>
            <p:nvPr userDrawn="1"/>
          </p:nvSpPr>
          <p:spPr bwMode="auto">
            <a:xfrm>
              <a:off x="7248" y="152"/>
              <a:ext cx="117" cy="59"/>
            </a:xfrm>
            <a:custGeom>
              <a:avLst/>
              <a:gdLst>
                <a:gd name="T0" fmla="*/ 294 w 496"/>
                <a:gd name="T1" fmla="*/ 1 h 250"/>
                <a:gd name="T2" fmla="*/ 317 w 496"/>
                <a:gd name="T3" fmla="*/ 13 h 250"/>
                <a:gd name="T4" fmla="*/ 372 w 496"/>
                <a:gd name="T5" fmla="*/ 118 h 250"/>
                <a:gd name="T6" fmla="*/ 380 w 496"/>
                <a:gd name="T7" fmla="*/ 122 h 250"/>
                <a:gd name="T8" fmla="*/ 410 w 496"/>
                <a:gd name="T9" fmla="*/ 78 h 250"/>
                <a:gd name="T10" fmla="*/ 442 w 496"/>
                <a:gd name="T11" fmla="*/ 23 h 250"/>
                <a:gd name="T12" fmla="*/ 436 w 496"/>
                <a:gd name="T13" fmla="*/ 0 h 250"/>
                <a:gd name="T14" fmla="*/ 496 w 496"/>
                <a:gd name="T15" fmla="*/ 1 h 250"/>
                <a:gd name="T16" fmla="*/ 421 w 496"/>
                <a:gd name="T17" fmla="*/ 95 h 250"/>
                <a:gd name="T18" fmla="*/ 391 w 496"/>
                <a:gd name="T19" fmla="*/ 155 h 250"/>
                <a:gd name="T20" fmla="*/ 390 w 496"/>
                <a:gd name="T21" fmla="*/ 221 h 250"/>
                <a:gd name="T22" fmla="*/ 399 w 496"/>
                <a:gd name="T23" fmla="*/ 250 h 250"/>
                <a:gd name="T24" fmla="*/ 335 w 496"/>
                <a:gd name="T25" fmla="*/ 250 h 250"/>
                <a:gd name="T26" fmla="*/ 346 w 496"/>
                <a:gd name="T27" fmla="*/ 172 h 250"/>
                <a:gd name="T28" fmla="*/ 325 w 496"/>
                <a:gd name="T29" fmla="*/ 100 h 250"/>
                <a:gd name="T30" fmla="*/ 252 w 496"/>
                <a:gd name="T31" fmla="*/ 4 h 250"/>
                <a:gd name="T32" fmla="*/ 202 w 496"/>
                <a:gd name="T33" fmla="*/ 20 h 250"/>
                <a:gd name="T34" fmla="*/ 142 w 496"/>
                <a:gd name="T35" fmla="*/ 20 h 250"/>
                <a:gd name="T36" fmla="*/ 142 w 496"/>
                <a:gd name="T37" fmla="*/ 212 h 250"/>
                <a:gd name="T38" fmla="*/ 152 w 496"/>
                <a:gd name="T39" fmla="*/ 250 h 250"/>
                <a:gd name="T40" fmla="*/ 88 w 496"/>
                <a:gd name="T41" fmla="*/ 250 h 250"/>
                <a:gd name="T42" fmla="*/ 99 w 496"/>
                <a:gd name="T43" fmla="*/ 195 h 250"/>
                <a:gd name="T44" fmla="*/ 99 w 496"/>
                <a:gd name="T45" fmla="*/ 20 h 250"/>
                <a:gd name="T46" fmla="*/ 29 w 496"/>
                <a:gd name="T47" fmla="*/ 21 h 250"/>
                <a:gd name="T48" fmla="*/ 0 w 496"/>
                <a:gd name="T49" fmla="*/ 29 h 250"/>
                <a:gd name="T50" fmla="*/ 10 w 496"/>
                <a:gd name="T51" fmla="*/ 1 h 250"/>
                <a:gd name="T52" fmla="*/ 294 w 496"/>
                <a:gd name="T53"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6" h="250">
                  <a:moveTo>
                    <a:pt x="294" y="1"/>
                  </a:moveTo>
                  <a:cubicBezTo>
                    <a:pt x="304" y="0"/>
                    <a:pt x="312" y="5"/>
                    <a:pt x="317" y="13"/>
                  </a:cubicBezTo>
                  <a:cubicBezTo>
                    <a:pt x="341" y="45"/>
                    <a:pt x="359" y="81"/>
                    <a:pt x="372" y="118"/>
                  </a:cubicBezTo>
                  <a:cubicBezTo>
                    <a:pt x="372" y="122"/>
                    <a:pt x="377" y="126"/>
                    <a:pt x="380" y="122"/>
                  </a:cubicBezTo>
                  <a:cubicBezTo>
                    <a:pt x="390" y="107"/>
                    <a:pt x="400" y="92"/>
                    <a:pt x="410" y="78"/>
                  </a:cubicBezTo>
                  <a:cubicBezTo>
                    <a:pt x="422" y="60"/>
                    <a:pt x="436" y="43"/>
                    <a:pt x="442" y="23"/>
                  </a:cubicBezTo>
                  <a:cubicBezTo>
                    <a:pt x="444" y="15"/>
                    <a:pt x="441" y="7"/>
                    <a:pt x="436" y="0"/>
                  </a:cubicBezTo>
                  <a:cubicBezTo>
                    <a:pt x="456" y="1"/>
                    <a:pt x="476" y="0"/>
                    <a:pt x="496" y="1"/>
                  </a:cubicBezTo>
                  <a:cubicBezTo>
                    <a:pt x="471" y="32"/>
                    <a:pt x="446" y="64"/>
                    <a:pt x="421" y="95"/>
                  </a:cubicBezTo>
                  <a:cubicBezTo>
                    <a:pt x="407" y="113"/>
                    <a:pt x="395" y="133"/>
                    <a:pt x="391" y="155"/>
                  </a:cubicBezTo>
                  <a:cubicBezTo>
                    <a:pt x="388" y="177"/>
                    <a:pt x="388" y="199"/>
                    <a:pt x="390" y="221"/>
                  </a:cubicBezTo>
                  <a:cubicBezTo>
                    <a:pt x="390" y="231"/>
                    <a:pt x="394" y="241"/>
                    <a:pt x="399" y="250"/>
                  </a:cubicBezTo>
                  <a:cubicBezTo>
                    <a:pt x="378" y="250"/>
                    <a:pt x="357" y="250"/>
                    <a:pt x="335" y="250"/>
                  </a:cubicBezTo>
                  <a:cubicBezTo>
                    <a:pt x="350" y="227"/>
                    <a:pt x="345" y="198"/>
                    <a:pt x="346" y="172"/>
                  </a:cubicBezTo>
                  <a:cubicBezTo>
                    <a:pt x="347" y="147"/>
                    <a:pt x="337" y="122"/>
                    <a:pt x="325" y="100"/>
                  </a:cubicBezTo>
                  <a:cubicBezTo>
                    <a:pt x="305" y="65"/>
                    <a:pt x="283" y="30"/>
                    <a:pt x="252" y="4"/>
                  </a:cubicBezTo>
                  <a:cubicBezTo>
                    <a:pt x="239" y="17"/>
                    <a:pt x="219" y="19"/>
                    <a:pt x="202" y="20"/>
                  </a:cubicBezTo>
                  <a:cubicBezTo>
                    <a:pt x="182" y="20"/>
                    <a:pt x="162" y="20"/>
                    <a:pt x="142" y="20"/>
                  </a:cubicBezTo>
                  <a:cubicBezTo>
                    <a:pt x="142" y="84"/>
                    <a:pt x="142" y="148"/>
                    <a:pt x="142" y="212"/>
                  </a:cubicBezTo>
                  <a:cubicBezTo>
                    <a:pt x="142" y="225"/>
                    <a:pt x="145" y="239"/>
                    <a:pt x="152" y="250"/>
                  </a:cubicBezTo>
                  <a:cubicBezTo>
                    <a:pt x="131" y="250"/>
                    <a:pt x="110" y="250"/>
                    <a:pt x="88" y="250"/>
                  </a:cubicBezTo>
                  <a:cubicBezTo>
                    <a:pt x="99" y="234"/>
                    <a:pt x="99" y="214"/>
                    <a:pt x="99" y="195"/>
                  </a:cubicBezTo>
                  <a:cubicBezTo>
                    <a:pt x="99" y="20"/>
                    <a:pt x="99" y="20"/>
                    <a:pt x="99" y="20"/>
                  </a:cubicBezTo>
                  <a:cubicBezTo>
                    <a:pt x="75" y="20"/>
                    <a:pt x="52" y="20"/>
                    <a:pt x="29" y="21"/>
                  </a:cubicBezTo>
                  <a:cubicBezTo>
                    <a:pt x="19" y="21"/>
                    <a:pt x="9" y="24"/>
                    <a:pt x="0" y="29"/>
                  </a:cubicBezTo>
                  <a:cubicBezTo>
                    <a:pt x="3" y="19"/>
                    <a:pt x="6" y="10"/>
                    <a:pt x="10" y="1"/>
                  </a:cubicBezTo>
                  <a:cubicBezTo>
                    <a:pt x="104" y="1"/>
                    <a:pt x="199" y="0"/>
                    <a:pt x="294"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7">
              <a:extLst>
                <a:ext uri="{FF2B5EF4-FFF2-40B4-BE49-F238E27FC236}">
                  <a16:creationId xmlns:a16="http://schemas.microsoft.com/office/drawing/2014/main" id="{8A97CDD8-0B77-4E6E-98BC-93ECA585876E}"/>
                </a:ext>
              </a:extLst>
            </p:cNvPr>
            <p:cNvSpPr>
              <a:spLocks/>
            </p:cNvSpPr>
            <p:nvPr userDrawn="1"/>
          </p:nvSpPr>
          <p:spPr bwMode="auto">
            <a:xfrm>
              <a:off x="6826" y="152"/>
              <a:ext cx="62" cy="61"/>
            </a:xfrm>
            <a:custGeom>
              <a:avLst/>
              <a:gdLst>
                <a:gd name="T0" fmla="*/ 0 w 262"/>
                <a:gd name="T1" fmla="*/ 0 h 261"/>
                <a:gd name="T2" fmla="*/ 64 w 262"/>
                <a:gd name="T3" fmla="*/ 0 h 261"/>
                <a:gd name="T4" fmla="*/ 54 w 262"/>
                <a:gd name="T5" fmla="*/ 38 h 261"/>
                <a:gd name="T6" fmla="*/ 54 w 262"/>
                <a:gd name="T7" fmla="*/ 152 h 261"/>
                <a:gd name="T8" fmla="*/ 67 w 262"/>
                <a:gd name="T9" fmla="*/ 210 h 261"/>
                <a:gd name="T10" fmla="*/ 128 w 262"/>
                <a:gd name="T11" fmla="*/ 234 h 261"/>
                <a:gd name="T12" fmla="*/ 189 w 262"/>
                <a:gd name="T13" fmla="*/ 213 h 261"/>
                <a:gd name="T14" fmla="*/ 206 w 262"/>
                <a:gd name="T15" fmla="*/ 152 h 261"/>
                <a:gd name="T16" fmla="*/ 208 w 262"/>
                <a:gd name="T17" fmla="*/ 48 h 261"/>
                <a:gd name="T18" fmla="*/ 198 w 262"/>
                <a:gd name="T19" fmla="*/ 1 h 261"/>
                <a:gd name="T20" fmla="*/ 262 w 262"/>
                <a:gd name="T21" fmla="*/ 1 h 261"/>
                <a:gd name="T22" fmla="*/ 251 w 262"/>
                <a:gd name="T23" fmla="*/ 45 h 261"/>
                <a:gd name="T24" fmla="*/ 251 w 262"/>
                <a:gd name="T25" fmla="*/ 205 h 261"/>
                <a:gd name="T26" fmla="*/ 262 w 262"/>
                <a:gd name="T27" fmla="*/ 250 h 261"/>
                <a:gd name="T28" fmla="*/ 205 w 262"/>
                <a:gd name="T29" fmla="*/ 252 h 261"/>
                <a:gd name="T30" fmla="*/ 206 w 262"/>
                <a:gd name="T31" fmla="*/ 224 h 261"/>
                <a:gd name="T32" fmla="*/ 77 w 262"/>
                <a:gd name="T33" fmla="*/ 255 h 261"/>
                <a:gd name="T34" fmla="*/ 20 w 262"/>
                <a:gd name="T35" fmla="*/ 225 h 261"/>
                <a:gd name="T36" fmla="*/ 10 w 262"/>
                <a:gd name="T37" fmla="*/ 177 h 261"/>
                <a:gd name="T38" fmla="*/ 10 w 262"/>
                <a:gd name="T39" fmla="*/ 45 h 261"/>
                <a:gd name="T40" fmla="*/ 0 w 262"/>
                <a:gd name="T4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261">
                  <a:moveTo>
                    <a:pt x="0" y="0"/>
                  </a:moveTo>
                  <a:cubicBezTo>
                    <a:pt x="22" y="1"/>
                    <a:pt x="43" y="1"/>
                    <a:pt x="64" y="0"/>
                  </a:cubicBezTo>
                  <a:cubicBezTo>
                    <a:pt x="57" y="12"/>
                    <a:pt x="54" y="25"/>
                    <a:pt x="54" y="38"/>
                  </a:cubicBezTo>
                  <a:cubicBezTo>
                    <a:pt x="54" y="76"/>
                    <a:pt x="54" y="114"/>
                    <a:pt x="54" y="152"/>
                  </a:cubicBezTo>
                  <a:cubicBezTo>
                    <a:pt x="54" y="172"/>
                    <a:pt x="54" y="193"/>
                    <a:pt x="67" y="210"/>
                  </a:cubicBezTo>
                  <a:cubicBezTo>
                    <a:pt x="81" y="228"/>
                    <a:pt x="106" y="233"/>
                    <a:pt x="128" y="234"/>
                  </a:cubicBezTo>
                  <a:cubicBezTo>
                    <a:pt x="150" y="234"/>
                    <a:pt x="174" y="230"/>
                    <a:pt x="189" y="213"/>
                  </a:cubicBezTo>
                  <a:cubicBezTo>
                    <a:pt x="204" y="196"/>
                    <a:pt x="206" y="173"/>
                    <a:pt x="206" y="152"/>
                  </a:cubicBezTo>
                  <a:cubicBezTo>
                    <a:pt x="209" y="117"/>
                    <a:pt x="207" y="82"/>
                    <a:pt x="208" y="48"/>
                  </a:cubicBezTo>
                  <a:cubicBezTo>
                    <a:pt x="208" y="31"/>
                    <a:pt x="206" y="15"/>
                    <a:pt x="198" y="1"/>
                  </a:cubicBezTo>
                  <a:cubicBezTo>
                    <a:pt x="219" y="1"/>
                    <a:pt x="240" y="1"/>
                    <a:pt x="262" y="1"/>
                  </a:cubicBezTo>
                  <a:cubicBezTo>
                    <a:pt x="253" y="14"/>
                    <a:pt x="251" y="30"/>
                    <a:pt x="251" y="45"/>
                  </a:cubicBezTo>
                  <a:cubicBezTo>
                    <a:pt x="251" y="98"/>
                    <a:pt x="251" y="152"/>
                    <a:pt x="251" y="205"/>
                  </a:cubicBezTo>
                  <a:cubicBezTo>
                    <a:pt x="251" y="221"/>
                    <a:pt x="253" y="237"/>
                    <a:pt x="262" y="250"/>
                  </a:cubicBezTo>
                  <a:cubicBezTo>
                    <a:pt x="243" y="251"/>
                    <a:pt x="224" y="252"/>
                    <a:pt x="205" y="252"/>
                  </a:cubicBezTo>
                  <a:cubicBezTo>
                    <a:pt x="205" y="243"/>
                    <a:pt x="206" y="234"/>
                    <a:pt x="206" y="224"/>
                  </a:cubicBezTo>
                  <a:cubicBezTo>
                    <a:pt x="170" y="252"/>
                    <a:pt x="121" y="261"/>
                    <a:pt x="77" y="255"/>
                  </a:cubicBezTo>
                  <a:cubicBezTo>
                    <a:pt x="55" y="252"/>
                    <a:pt x="32" y="244"/>
                    <a:pt x="20" y="225"/>
                  </a:cubicBezTo>
                  <a:cubicBezTo>
                    <a:pt x="11" y="211"/>
                    <a:pt x="10" y="193"/>
                    <a:pt x="10" y="177"/>
                  </a:cubicBezTo>
                  <a:cubicBezTo>
                    <a:pt x="10" y="133"/>
                    <a:pt x="10" y="89"/>
                    <a:pt x="10" y="45"/>
                  </a:cubicBezTo>
                  <a:cubicBezTo>
                    <a:pt x="10" y="30"/>
                    <a:pt x="9" y="1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8">
              <a:extLst>
                <a:ext uri="{FF2B5EF4-FFF2-40B4-BE49-F238E27FC236}">
                  <a16:creationId xmlns:a16="http://schemas.microsoft.com/office/drawing/2014/main" id="{4E14386A-1EC4-44AD-9B06-222441600FBE}"/>
                </a:ext>
              </a:extLst>
            </p:cNvPr>
            <p:cNvSpPr>
              <a:spLocks/>
            </p:cNvSpPr>
            <p:nvPr userDrawn="1"/>
          </p:nvSpPr>
          <p:spPr bwMode="auto">
            <a:xfrm>
              <a:off x="6899" y="152"/>
              <a:ext cx="64" cy="59"/>
            </a:xfrm>
            <a:custGeom>
              <a:avLst/>
              <a:gdLst>
                <a:gd name="T0" fmla="*/ 2 w 273"/>
                <a:gd name="T1" fmla="*/ 1 h 252"/>
                <a:gd name="T2" fmla="*/ 57 w 273"/>
                <a:gd name="T3" fmla="*/ 1 h 252"/>
                <a:gd name="T4" fmla="*/ 74 w 273"/>
                <a:gd name="T5" fmla="*/ 12 h 252"/>
                <a:gd name="T6" fmla="*/ 123 w 273"/>
                <a:gd name="T7" fmla="*/ 74 h 252"/>
                <a:gd name="T8" fmla="*/ 218 w 273"/>
                <a:gd name="T9" fmla="*/ 183 h 252"/>
                <a:gd name="T10" fmla="*/ 234 w 273"/>
                <a:gd name="T11" fmla="*/ 196 h 252"/>
                <a:gd name="T12" fmla="*/ 235 w 273"/>
                <a:gd name="T13" fmla="*/ 48 h 252"/>
                <a:gd name="T14" fmla="*/ 224 w 273"/>
                <a:gd name="T15" fmla="*/ 1 h 252"/>
                <a:gd name="T16" fmla="*/ 273 w 273"/>
                <a:gd name="T17" fmla="*/ 1 h 252"/>
                <a:gd name="T18" fmla="*/ 259 w 273"/>
                <a:gd name="T19" fmla="*/ 61 h 252"/>
                <a:gd name="T20" fmla="*/ 260 w 273"/>
                <a:gd name="T21" fmla="*/ 252 h 252"/>
                <a:gd name="T22" fmla="*/ 226 w 273"/>
                <a:gd name="T23" fmla="*/ 252 h 252"/>
                <a:gd name="T24" fmla="*/ 62 w 273"/>
                <a:gd name="T25" fmla="*/ 63 h 252"/>
                <a:gd name="T26" fmla="*/ 42 w 273"/>
                <a:gd name="T27" fmla="*/ 42 h 252"/>
                <a:gd name="T28" fmla="*/ 41 w 273"/>
                <a:gd name="T29" fmla="*/ 71 h 252"/>
                <a:gd name="T30" fmla="*/ 41 w 273"/>
                <a:gd name="T31" fmla="*/ 173 h 252"/>
                <a:gd name="T32" fmla="*/ 55 w 273"/>
                <a:gd name="T33" fmla="*/ 250 h 252"/>
                <a:gd name="T34" fmla="*/ 0 w 273"/>
                <a:gd name="T35" fmla="*/ 250 h 252"/>
                <a:gd name="T36" fmla="*/ 16 w 273"/>
                <a:gd name="T37" fmla="*/ 172 h 252"/>
                <a:gd name="T38" fmla="*/ 17 w 273"/>
                <a:gd name="T39" fmla="*/ 50 h 252"/>
                <a:gd name="T40" fmla="*/ 2 w 273"/>
                <a:gd name="T4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3" h="252">
                  <a:moveTo>
                    <a:pt x="2" y="1"/>
                  </a:moveTo>
                  <a:cubicBezTo>
                    <a:pt x="20" y="1"/>
                    <a:pt x="39" y="0"/>
                    <a:pt x="57" y="1"/>
                  </a:cubicBezTo>
                  <a:cubicBezTo>
                    <a:pt x="64" y="1"/>
                    <a:pt x="69" y="7"/>
                    <a:pt x="74" y="12"/>
                  </a:cubicBezTo>
                  <a:cubicBezTo>
                    <a:pt x="91" y="32"/>
                    <a:pt x="106" y="54"/>
                    <a:pt x="123" y="74"/>
                  </a:cubicBezTo>
                  <a:cubicBezTo>
                    <a:pt x="155" y="110"/>
                    <a:pt x="186" y="146"/>
                    <a:pt x="218" y="183"/>
                  </a:cubicBezTo>
                  <a:cubicBezTo>
                    <a:pt x="223" y="188"/>
                    <a:pt x="227" y="195"/>
                    <a:pt x="234" y="196"/>
                  </a:cubicBezTo>
                  <a:cubicBezTo>
                    <a:pt x="235" y="147"/>
                    <a:pt x="234" y="97"/>
                    <a:pt x="235" y="48"/>
                  </a:cubicBezTo>
                  <a:cubicBezTo>
                    <a:pt x="235" y="31"/>
                    <a:pt x="232" y="15"/>
                    <a:pt x="224" y="1"/>
                  </a:cubicBezTo>
                  <a:cubicBezTo>
                    <a:pt x="240" y="0"/>
                    <a:pt x="257" y="0"/>
                    <a:pt x="273" y="1"/>
                  </a:cubicBezTo>
                  <a:cubicBezTo>
                    <a:pt x="262" y="19"/>
                    <a:pt x="259" y="40"/>
                    <a:pt x="259" y="61"/>
                  </a:cubicBezTo>
                  <a:cubicBezTo>
                    <a:pt x="260" y="125"/>
                    <a:pt x="258" y="188"/>
                    <a:pt x="260" y="252"/>
                  </a:cubicBezTo>
                  <a:cubicBezTo>
                    <a:pt x="249" y="252"/>
                    <a:pt x="237" y="252"/>
                    <a:pt x="226" y="252"/>
                  </a:cubicBezTo>
                  <a:cubicBezTo>
                    <a:pt x="171" y="189"/>
                    <a:pt x="117" y="126"/>
                    <a:pt x="62" y="63"/>
                  </a:cubicBezTo>
                  <a:cubicBezTo>
                    <a:pt x="56" y="56"/>
                    <a:pt x="50" y="48"/>
                    <a:pt x="42" y="42"/>
                  </a:cubicBezTo>
                  <a:cubicBezTo>
                    <a:pt x="41" y="52"/>
                    <a:pt x="41" y="61"/>
                    <a:pt x="41" y="71"/>
                  </a:cubicBezTo>
                  <a:cubicBezTo>
                    <a:pt x="41" y="105"/>
                    <a:pt x="41" y="139"/>
                    <a:pt x="41" y="173"/>
                  </a:cubicBezTo>
                  <a:cubicBezTo>
                    <a:pt x="41" y="199"/>
                    <a:pt x="44" y="226"/>
                    <a:pt x="55" y="250"/>
                  </a:cubicBezTo>
                  <a:cubicBezTo>
                    <a:pt x="37" y="250"/>
                    <a:pt x="18" y="250"/>
                    <a:pt x="0" y="250"/>
                  </a:cubicBezTo>
                  <a:cubicBezTo>
                    <a:pt x="12" y="226"/>
                    <a:pt x="15" y="199"/>
                    <a:pt x="16" y="172"/>
                  </a:cubicBezTo>
                  <a:cubicBezTo>
                    <a:pt x="17" y="132"/>
                    <a:pt x="16" y="91"/>
                    <a:pt x="17" y="50"/>
                  </a:cubicBezTo>
                  <a:cubicBezTo>
                    <a:pt x="17" y="32"/>
                    <a:pt x="15" y="13"/>
                    <a:pt x="2"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9">
              <a:extLst>
                <a:ext uri="{FF2B5EF4-FFF2-40B4-BE49-F238E27FC236}">
                  <a16:creationId xmlns:a16="http://schemas.microsoft.com/office/drawing/2014/main" id="{ACC7A2AC-96F3-471F-ACBC-02E3F05D4D43}"/>
                </a:ext>
              </a:extLst>
            </p:cNvPr>
            <p:cNvSpPr>
              <a:spLocks/>
            </p:cNvSpPr>
            <p:nvPr userDrawn="1"/>
          </p:nvSpPr>
          <p:spPr bwMode="auto">
            <a:xfrm>
              <a:off x="6973" y="152"/>
              <a:ext cx="15" cy="59"/>
            </a:xfrm>
            <a:custGeom>
              <a:avLst/>
              <a:gdLst>
                <a:gd name="T0" fmla="*/ 0 w 64"/>
                <a:gd name="T1" fmla="*/ 0 h 250"/>
                <a:gd name="T2" fmla="*/ 64 w 64"/>
                <a:gd name="T3" fmla="*/ 0 h 250"/>
                <a:gd name="T4" fmla="*/ 54 w 64"/>
                <a:gd name="T5" fmla="*/ 43 h 250"/>
                <a:gd name="T6" fmla="*/ 54 w 64"/>
                <a:gd name="T7" fmla="*/ 207 h 250"/>
                <a:gd name="T8" fmla="*/ 64 w 64"/>
                <a:gd name="T9" fmla="*/ 250 h 250"/>
                <a:gd name="T10" fmla="*/ 0 w 64"/>
                <a:gd name="T11" fmla="*/ 250 h 250"/>
                <a:gd name="T12" fmla="*/ 10 w 64"/>
                <a:gd name="T13" fmla="*/ 209 h 250"/>
                <a:gd name="T14" fmla="*/ 10 w 64"/>
                <a:gd name="T15" fmla="*/ 43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1" y="0"/>
                    <a:pt x="43" y="1"/>
                    <a:pt x="64" y="0"/>
                  </a:cubicBezTo>
                  <a:cubicBezTo>
                    <a:pt x="56" y="13"/>
                    <a:pt x="54" y="28"/>
                    <a:pt x="54" y="43"/>
                  </a:cubicBezTo>
                  <a:cubicBezTo>
                    <a:pt x="54" y="98"/>
                    <a:pt x="54" y="152"/>
                    <a:pt x="54" y="207"/>
                  </a:cubicBezTo>
                  <a:cubicBezTo>
                    <a:pt x="54" y="222"/>
                    <a:pt x="56" y="237"/>
                    <a:pt x="64" y="250"/>
                  </a:cubicBezTo>
                  <a:cubicBezTo>
                    <a:pt x="43" y="250"/>
                    <a:pt x="21" y="250"/>
                    <a:pt x="0" y="250"/>
                  </a:cubicBezTo>
                  <a:cubicBezTo>
                    <a:pt x="8" y="238"/>
                    <a:pt x="10" y="223"/>
                    <a:pt x="10" y="209"/>
                  </a:cubicBezTo>
                  <a:cubicBezTo>
                    <a:pt x="10" y="154"/>
                    <a:pt x="10" y="98"/>
                    <a:pt x="10" y="43"/>
                  </a:cubicBezTo>
                  <a:cubicBezTo>
                    <a:pt x="10" y="28"/>
                    <a:pt x="8" y="1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0">
              <a:extLst>
                <a:ext uri="{FF2B5EF4-FFF2-40B4-BE49-F238E27FC236}">
                  <a16:creationId xmlns:a16="http://schemas.microsoft.com/office/drawing/2014/main" id="{1EFFCD58-DD2A-40E1-B4A2-299051850FA5}"/>
                </a:ext>
              </a:extLst>
            </p:cNvPr>
            <p:cNvSpPr>
              <a:spLocks/>
            </p:cNvSpPr>
            <p:nvPr userDrawn="1"/>
          </p:nvSpPr>
          <p:spPr bwMode="auto">
            <a:xfrm>
              <a:off x="6991" y="152"/>
              <a:ext cx="66" cy="59"/>
            </a:xfrm>
            <a:custGeom>
              <a:avLst/>
              <a:gdLst>
                <a:gd name="T0" fmla="*/ 0 w 277"/>
                <a:gd name="T1" fmla="*/ 1 h 252"/>
                <a:gd name="T2" fmla="*/ 44 w 277"/>
                <a:gd name="T3" fmla="*/ 1 h 252"/>
                <a:gd name="T4" fmla="*/ 56 w 277"/>
                <a:gd name="T5" fmla="*/ 12 h 252"/>
                <a:gd name="T6" fmla="*/ 130 w 277"/>
                <a:gd name="T7" fmla="*/ 196 h 252"/>
                <a:gd name="T8" fmla="*/ 137 w 277"/>
                <a:gd name="T9" fmla="*/ 210 h 252"/>
                <a:gd name="T10" fmla="*/ 150 w 277"/>
                <a:gd name="T11" fmla="*/ 190 h 252"/>
                <a:gd name="T12" fmla="*/ 210 w 277"/>
                <a:gd name="T13" fmla="*/ 54 h 252"/>
                <a:gd name="T14" fmla="*/ 218 w 277"/>
                <a:gd name="T15" fmla="*/ 1 h 252"/>
                <a:gd name="T16" fmla="*/ 277 w 277"/>
                <a:gd name="T17" fmla="*/ 1 h 252"/>
                <a:gd name="T18" fmla="*/ 143 w 277"/>
                <a:gd name="T19" fmla="*/ 252 h 252"/>
                <a:gd name="T20" fmla="*/ 106 w 277"/>
                <a:gd name="T21" fmla="*/ 252 h 252"/>
                <a:gd name="T22" fmla="*/ 0 w 277"/>
                <a:gd name="T23"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52">
                  <a:moveTo>
                    <a:pt x="0" y="1"/>
                  </a:moveTo>
                  <a:cubicBezTo>
                    <a:pt x="15" y="1"/>
                    <a:pt x="30" y="0"/>
                    <a:pt x="44" y="1"/>
                  </a:cubicBezTo>
                  <a:cubicBezTo>
                    <a:pt x="51" y="1"/>
                    <a:pt x="54" y="7"/>
                    <a:pt x="56" y="12"/>
                  </a:cubicBezTo>
                  <a:cubicBezTo>
                    <a:pt x="81" y="73"/>
                    <a:pt x="109" y="133"/>
                    <a:pt x="130" y="196"/>
                  </a:cubicBezTo>
                  <a:cubicBezTo>
                    <a:pt x="132" y="201"/>
                    <a:pt x="134" y="206"/>
                    <a:pt x="137" y="210"/>
                  </a:cubicBezTo>
                  <a:cubicBezTo>
                    <a:pt x="145" y="206"/>
                    <a:pt x="146" y="197"/>
                    <a:pt x="150" y="190"/>
                  </a:cubicBezTo>
                  <a:cubicBezTo>
                    <a:pt x="170" y="145"/>
                    <a:pt x="193" y="100"/>
                    <a:pt x="210" y="54"/>
                  </a:cubicBezTo>
                  <a:cubicBezTo>
                    <a:pt x="216" y="37"/>
                    <a:pt x="223" y="19"/>
                    <a:pt x="218" y="1"/>
                  </a:cubicBezTo>
                  <a:cubicBezTo>
                    <a:pt x="237" y="1"/>
                    <a:pt x="257" y="0"/>
                    <a:pt x="277" y="1"/>
                  </a:cubicBezTo>
                  <a:cubicBezTo>
                    <a:pt x="222" y="78"/>
                    <a:pt x="182" y="166"/>
                    <a:pt x="143" y="252"/>
                  </a:cubicBezTo>
                  <a:cubicBezTo>
                    <a:pt x="130" y="252"/>
                    <a:pt x="118" y="252"/>
                    <a:pt x="106" y="252"/>
                  </a:cubicBezTo>
                  <a:cubicBezTo>
                    <a:pt x="74" y="167"/>
                    <a:pt x="46" y="79"/>
                    <a:pt x="0"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1">
              <a:extLst>
                <a:ext uri="{FF2B5EF4-FFF2-40B4-BE49-F238E27FC236}">
                  <a16:creationId xmlns:a16="http://schemas.microsoft.com/office/drawing/2014/main" id="{8AC0AF28-48D4-4C4A-B1F6-7EE418BC8164}"/>
                </a:ext>
              </a:extLst>
            </p:cNvPr>
            <p:cNvSpPr>
              <a:spLocks/>
            </p:cNvSpPr>
            <p:nvPr userDrawn="1"/>
          </p:nvSpPr>
          <p:spPr bwMode="auto">
            <a:xfrm>
              <a:off x="7061" y="152"/>
              <a:ext cx="45" cy="59"/>
            </a:xfrm>
            <a:custGeom>
              <a:avLst/>
              <a:gdLst>
                <a:gd name="T0" fmla="*/ 1 w 194"/>
                <a:gd name="T1" fmla="*/ 1 h 251"/>
                <a:gd name="T2" fmla="*/ 169 w 194"/>
                <a:gd name="T3" fmla="*/ 1 h 251"/>
                <a:gd name="T4" fmla="*/ 171 w 194"/>
                <a:gd name="T5" fmla="*/ 31 h 251"/>
                <a:gd name="T6" fmla="*/ 109 w 194"/>
                <a:gd name="T7" fmla="*/ 16 h 251"/>
                <a:gd name="T8" fmla="*/ 55 w 194"/>
                <a:gd name="T9" fmla="*/ 16 h 251"/>
                <a:gd name="T10" fmla="*/ 55 w 194"/>
                <a:gd name="T11" fmla="*/ 109 h 251"/>
                <a:gd name="T12" fmla="*/ 169 w 194"/>
                <a:gd name="T13" fmla="*/ 107 h 251"/>
                <a:gd name="T14" fmla="*/ 138 w 194"/>
                <a:gd name="T15" fmla="*/ 124 h 251"/>
                <a:gd name="T16" fmla="*/ 55 w 194"/>
                <a:gd name="T17" fmla="*/ 129 h 251"/>
                <a:gd name="T18" fmla="*/ 55 w 194"/>
                <a:gd name="T19" fmla="*/ 234 h 251"/>
                <a:gd name="T20" fmla="*/ 158 w 194"/>
                <a:gd name="T21" fmla="*/ 228 h 251"/>
                <a:gd name="T22" fmla="*/ 194 w 194"/>
                <a:gd name="T23" fmla="*/ 212 h 251"/>
                <a:gd name="T24" fmla="*/ 185 w 194"/>
                <a:gd name="T25" fmla="*/ 248 h 251"/>
                <a:gd name="T26" fmla="*/ 110 w 194"/>
                <a:gd name="T27" fmla="*/ 250 h 251"/>
                <a:gd name="T28" fmla="*/ 0 w 194"/>
                <a:gd name="T29" fmla="*/ 250 h 251"/>
                <a:gd name="T30" fmla="*/ 11 w 194"/>
                <a:gd name="T31" fmla="*/ 196 h 251"/>
                <a:gd name="T32" fmla="*/ 11 w 194"/>
                <a:gd name="T33" fmla="*/ 59 h 251"/>
                <a:gd name="T34" fmla="*/ 1 w 194"/>
                <a:gd name="T35"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251">
                  <a:moveTo>
                    <a:pt x="1" y="1"/>
                  </a:moveTo>
                  <a:cubicBezTo>
                    <a:pt x="57" y="0"/>
                    <a:pt x="113" y="0"/>
                    <a:pt x="169" y="1"/>
                  </a:cubicBezTo>
                  <a:cubicBezTo>
                    <a:pt x="170" y="11"/>
                    <a:pt x="171" y="21"/>
                    <a:pt x="171" y="31"/>
                  </a:cubicBezTo>
                  <a:cubicBezTo>
                    <a:pt x="153" y="19"/>
                    <a:pt x="130" y="17"/>
                    <a:pt x="109" y="16"/>
                  </a:cubicBezTo>
                  <a:cubicBezTo>
                    <a:pt x="91" y="16"/>
                    <a:pt x="73" y="16"/>
                    <a:pt x="55" y="16"/>
                  </a:cubicBezTo>
                  <a:cubicBezTo>
                    <a:pt x="55" y="47"/>
                    <a:pt x="55" y="78"/>
                    <a:pt x="55" y="109"/>
                  </a:cubicBezTo>
                  <a:cubicBezTo>
                    <a:pt x="93" y="110"/>
                    <a:pt x="131" y="110"/>
                    <a:pt x="169" y="107"/>
                  </a:cubicBezTo>
                  <a:cubicBezTo>
                    <a:pt x="161" y="116"/>
                    <a:pt x="149" y="121"/>
                    <a:pt x="138" y="124"/>
                  </a:cubicBezTo>
                  <a:cubicBezTo>
                    <a:pt x="111" y="130"/>
                    <a:pt x="83" y="129"/>
                    <a:pt x="55" y="129"/>
                  </a:cubicBezTo>
                  <a:cubicBezTo>
                    <a:pt x="55" y="164"/>
                    <a:pt x="55" y="199"/>
                    <a:pt x="55" y="234"/>
                  </a:cubicBezTo>
                  <a:cubicBezTo>
                    <a:pt x="89" y="233"/>
                    <a:pt x="125" y="238"/>
                    <a:pt x="158" y="228"/>
                  </a:cubicBezTo>
                  <a:cubicBezTo>
                    <a:pt x="171" y="225"/>
                    <a:pt x="183" y="219"/>
                    <a:pt x="194" y="212"/>
                  </a:cubicBezTo>
                  <a:cubicBezTo>
                    <a:pt x="191" y="224"/>
                    <a:pt x="188" y="236"/>
                    <a:pt x="185" y="248"/>
                  </a:cubicBezTo>
                  <a:cubicBezTo>
                    <a:pt x="160" y="251"/>
                    <a:pt x="135" y="250"/>
                    <a:pt x="110" y="250"/>
                  </a:cubicBezTo>
                  <a:cubicBezTo>
                    <a:pt x="0" y="250"/>
                    <a:pt x="0" y="250"/>
                    <a:pt x="0" y="250"/>
                  </a:cubicBezTo>
                  <a:cubicBezTo>
                    <a:pt x="10" y="234"/>
                    <a:pt x="11" y="214"/>
                    <a:pt x="11" y="196"/>
                  </a:cubicBezTo>
                  <a:cubicBezTo>
                    <a:pt x="11" y="150"/>
                    <a:pt x="11" y="105"/>
                    <a:pt x="11" y="59"/>
                  </a:cubicBezTo>
                  <a:cubicBezTo>
                    <a:pt x="11" y="39"/>
                    <a:pt x="12" y="18"/>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2">
              <a:extLst>
                <a:ext uri="{FF2B5EF4-FFF2-40B4-BE49-F238E27FC236}">
                  <a16:creationId xmlns:a16="http://schemas.microsoft.com/office/drawing/2014/main" id="{7EDFA357-5310-46C9-9831-8482E038EE83}"/>
                </a:ext>
              </a:extLst>
            </p:cNvPr>
            <p:cNvSpPr>
              <a:spLocks/>
            </p:cNvSpPr>
            <p:nvPr userDrawn="1"/>
          </p:nvSpPr>
          <p:spPr bwMode="auto">
            <a:xfrm>
              <a:off x="7227" y="152"/>
              <a:ext cx="15" cy="59"/>
            </a:xfrm>
            <a:custGeom>
              <a:avLst/>
              <a:gdLst>
                <a:gd name="T0" fmla="*/ 0 w 64"/>
                <a:gd name="T1" fmla="*/ 0 h 250"/>
                <a:gd name="T2" fmla="*/ 64 w 64"/>
                <a:gd name="T3" fmla="*/ 1 h 250"/>
                <a:gd name="T4" fmla="*/ 54 w 64"/>
                <a:gd name="T5" fmla="*/ 59 h 250"/>
                <a:gd name="T6" fmla="*/ 54 w 64"/>
                <a:gd name="T7" fmla="*/ 193 h 250"/>
                <a:gd name="T8" fmla="*/ 64 w 64"/>
                <a:gd name="T9" fmla="*/ 250 h 250"/>
                <a:gd name="T10" fmla="*/ 1 w 64"/>
                <a:gd name="T11" fmla="*/ 250 h 250"/>
                <a:gd name="T12" fmla="*/ 10 w 64"/>
                <a:gd name="T13" fmla="*/ 200 h 250"/>
                <a:gd name="T14" fmla="*/ 10 w 64"/>
                <a:gd name="T15" fmla="*/ 38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2" y="1"/>
                    <a:pt x="43" y="0"/>
                    <a:pt x="64" y="1"/>
                  </a:cubicBezTo>
                  <a:cubicBezTo>
                    <a:pt x="53" y="18"/>
                    <a:pt x="54" y="39"/>
                    <a:pt x="54" y="59"/>
                  </a:cubicBezTo>
                  <a:cubicBezTo>
                    <a:pt x="54" y="104"/>
                    <a:pt x="54" y="149"/>
                    <a:pt x="54" y="193"/>
                  </a:cubicBezTo>
                  <a:cubicBezTo>
                    <a:pt x="54" y="213"/>
                    <a:pt x="53" y="233"/>
                    <a:pt x="64" y="250"/>
                  </a:cubicBezTo>
                  <a:cubicBezTo>
                    <a:pt x="43" y="250"/>
                    <a:pt x="22" y="250"/>
                    <a:pt x="1" y="250"/>
                  </a:cubicBezTo>
                  <a:cubicBezTo>
                    <a:pt x="10" y="235"/>
                    <a:pt x="11" y="217"/>
                    <a:pt x="10" y="200"/>
                  </a:cubicBezTo>
                  <a:cubicBezTo>
                    <a:pt x="10" y="146"/>
                    <a:pt x="11" y="92"/>
                    <a:pt x="10" y="38"/>
                  </a:cubicBezTo>
                  <a:cubicBezTo>
                    <a:pt x="10" y="25"/>
                    <a:pt x="8" y="12"/>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3">
              <a:extLst>
                <a:ext uri="{FF2B5EF4-FFF2-40B4-BE49-F238E27FC236}">
                  <a16:creationId xmlns:a16="http://schemas.microsoft.com/office/drawing/2014/main" id="{9C8AE89A-7D2D-432E-998D-C15985278644}"/>
                </a:ext>
              </a:extLst>
            </p:cNvPr>
            <p:cNvSpPr>
              <a:spLocks/>
            </p:cNvSpPr>
            <p:nvPr userDrawn="1"/>
          </p:nvSpPr>
          <p:spPr bwMode="auto">
            <a:xfrm>
              <a:off x="7474" y="151"/>
              <a:ext cx="41" cy="60"/>
            </a:xfrm>
            <a:custGeom>
              <a:avLst/>
              <a:gdLst>
                <a:gd name="T0" fmla="*/ 1 w 173"/>
                <a:gd name="T1" fmla="*/ 1 h 251"/>
                <a:gd name="T2" fmla="*/ 123 w 173"/>
                <a:gd name="T3" fmla="*/ 1 h 251"/>
                <a:gd name="T4" fmla="*/ 173 w 173"/>
                <a:gd name="T5" fmla="*/ 3 h 251"/>
                <a:gd name="T6" fmla="*/ 173 w 173"/>
                <a:gd name="T7" fmla="*/ 37 h 251"/>
                <a:gd name="T8" fmla="*/ 132 w 173"/>
                <a:gd name="T9" fmla="*/ 19 h 251"/>
                <a:gd name="T10" fmla="*/ 54 w 173"/>
                <a:gd name="T11" fmla="*/ 17 h 251"/>
                <a:gd name="T12" fmla="*/ 54 w 173"/>
                <a:gd name="T13" fmla="*/ 118 h 251"/>
                <a:gd name="T14" fmla="*/ 168 w 173"/>
                <a:gd name="T15" fmla="*/ 115 h 251"/>
                <a:gd name="T16" fmla="*/ 125 w 173"/>
                <a:gd name="T17" fmla="*/ 134 h 251"/>
                <a:gd name="T18" fmla="*/ 54 w 173"/>
                <a:gd name="T19" fmla="*/ 137 h 251"/>
                <a:gd name="T20" fmla="*/ 54 w 173"/>
                <a:gd name="T21" fmla="*/ 213 h 251"/>
                <a:gd name="T22" fmla="*/ 64 w 173"/>
                <a:gd name="T23" fmla="*/ 251 h 251"/>
                <a:gd name="T24" fmla="*/ 0 w 173"/>
                <a:gd name="T25" fmla="*/ 251 h 251"/>
                <a:gd name="T26" fmla="*/ 11 w 173"/>
                <a:gd name="T27" fmla="*/ 192 h 251"/>
                <a:gd name="T28" fmla="*/ 11 w 173"/>
                <a:gd name="T29" fmla="*/ 46 h 251"/>
                <a:gd name="T30" fmla="*/ 1 w 173"/>
                <a:gd name="T31"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251">
                  <a:moveTo>
                    <a:pt x="1" y="1"/>
                  </a:moveTo>
                  <a:cubicBezTo>
                    <a:pt x="42" y="2"/>
                    <a:pt x="82" y="1"/>
                    <a:pt x="123" y="1"/>
                  </a:cubicBezTo>
                  <a:cubicBezTo>
                    <a:pt x="140" y="2"/>
                    <a:pt x="156" y="0"/>
                    <a:pt x="173" y="3"/>
                  </a:cubicBezTo>
                  <a:cubicBezTo>
                    <a:pt x="173" y="15"/>
                    <a:pt x="173" y="26"/>
                    <a:pt x="173" y="37"/>
                  </a:cubicBezTo>
                  <a:cubicBezTo>
                    <a:pt x="162" y="26"/>
                    <a:pt x="148" y="20"/>
                    <a:pt x="132" y="19"/>
                  </a:cubicBezTo>
                  <a:cubicBezTo>
                    <a:pt x="106" y="16"/>
                    <a:pt x="80" y="18"/>
                    <a:pt x="54" y="17"/>
                  </a:cubicBezTo>
                  <a:cubicBezTo>
                    <a:pt x="54" y="51"/>
                    <a:pt x="54" y="84"/>
                    <a:pt x="54" y="118"/>
                  </a:cubicBezTo>
                  <a:cubicBezTo>
                    <a:pt x="92" y="118"/>
                    <a:pt x="130" y="118"/>
                    <a:pt x="168" y="115"/>
                  </a:cubicBezTo>
                  <a:cubicBezTo>
                    <a:pt x="157" y="127"/>
                    <a:pt x="141" y="131"/>
                    <a:pt x="125" y="134"/>
                  </a:cubicBezTo>
                  <a:cubicBezTo>
                    <a:pt x="102" y="138"/>
                    <a:pt x="78" y="137"/>
                    <a:pt x="54" y="137"/>
                  </a:cubicBezTo>
                  <a:cubicBezTo>
                    <a:pt x="54" y="163"/>
                    <a:pt x="54" y="188"/>
                    <a:pt x="54" y="213"/>
                  </a:cubicBezTo>
                  <a:cubicBezTo>
                    <a:pt x="54" y="226"/>
                    <a:pt x="57" y="240"/>
                    <a:pt x="64" y="251"/>
                  </a:cubicBezTo>
                  <a:cubicBezTo>
                    <a:pt x="43" y="251"/>
                    <a:pt x="22" y="251"/>
                    <a:pt x="0" y="251"/>
                  </a:cubicBezTo>
                  <a:cubicBezTo>
                    <a:pt x="12" y="234"/>
                    <a:pt x="10" y="212"/>
                    <a:pt x="11" y="192"/>
                  </a:cubicBezTo>
                  <a:cubicBezTo>
                    <a:pt x="11" y="143"/>
                    <a:pt x="11" y="95"/>
                    <a:pt x="11" y="46"/>
                  </a:cubicBezTo>
                  <a:cubicBezTo>
                    <a:pt x="11" y="31"/>
                    <a:pt x="10" y="15"/>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4">
              <a:extLst>
                <a:ext uri="{FF2B5EF4-FFF2-40B4-BE49-F238E27FC236}">
                  <a16:creationId xmlns:a16="http://schemas.microsoft.com/office/drawing/2014/main" id="{B7F4D9EA-BA05-4D27-9EF1-989260A5BCCB}"/>
                </a:ext>
              </a:extLst>
            </p:cNvPr>
            <p:cNvSpPr>
              <a:spLocks/>
            </p:cNvSpPr>
            <p:nvPr userDrawn="1"/>
          </p:nvSpPr>
          <p:spPr bwMode="auto">
            <a:xfrm>
              <a:off x="6824" y="226"/>
              <a:ext cx="93" cy="139"/>
            </a:xfrm>
            <a:custGeom>
              <a:avLst/>
              <a:gdLst>
                <a:gd name="T0" fmla="*/ 87 w 398"/>
                <a:gd name="T1" fmla="*/ 35 h 589"/>
                <a:gd name="T2" fmla="*/ 218 w 398"/>
                <a:gd name="T3" fmla="*/ 0 h 589"/>
                <a:gd name="T4" fmla="*/ 367 w 398"/>
                <a:gd name="T5" fmla="*/ 6 h 589"/>
                <a:gd name="T6" fmla="*/ 367 w 398"/>
                <a:gd name="T7" fmla="*/ 87 h 589"/>
                <a:gd name="T8" fmla="*/ 314 w 398"/>
                <a:gd name="T9" fmla="*/ 48 h 589"/>
                <a:gd name="T10" fmla="*/ 248 w 398"/>
                <a:gd name="T11" fmla="*/ 36 h 589"/>
                <a:gd name="T12" fmla="*/ 150 w 398"/>
                <a:gd name="T13" fmla="*/ 59 h 589"/>
                <a:gd name="T14" fmla="*/ 133 w 398"/>
                <a:gd name="T15" fmla="*/ 184 h 589"/>
                <a:gd name="T16" fmla="*/ 195 w 398"/>
                <a:gd name="T17" fmla="*/ 233 h 589"/>
                <a:gd name="T18" fmla="*/ 326 w 398"/>
                <a:gd name="T19" fmla="*/ 303 h 589"/>
                <a:gd name="T20" fmla="*/ 384 w 398"/>
                <a:gd name="T21" fmla="*/ 372 h 589"/>
                <a:gd name="T22" fmla="*/ 369 w 398"/>
                <a:gd name="T23" fmla="*/ 493 h 589"/>
                <a:gd name="T24" fmla="*/ 287 w 398"/>
                <a:gd name="T25" fmla="*/ 561 h 589"/>
                <a:gd name="T26" fmla="*/ 149 w 398"/>
                <a:gd name="T27" fmla="*/ 587 h 589"/>
                <a:gd name="T28" fmla="*/ 1 w 398"/>
                <a:gd name="T29" fmla="*/ 557 h 589"/>
                <a:gd name="T30" fmla="*/ 1 w 398"/>
                <a:gd name="T31" fmla="*/ 464 h 589"/>
                <a:gd name="T32" fmla="*/ 75 w 398"/>
                <a:gd name="T33" fmla="*/ 531 h 589"/>
                <a:gd name="T34" fmla="*/ 188 w 398"/>
                <a:gd name="T35" fmla="*/ 551 h 589"/>
                <a:gd name="T36" fmla="*/ 279 w 398"/>
                <a:gd name="T37" fmla="*/ 509 h 589"/>
                <a:gd name="T38" fmla="*/ 297 w 398"/>
                <a:gd name="T39" fmla="*/ 414 h 589"/>
                <a:gd name="T40" fmla="*/ 241 w 398"/>
                <a:gd name="T41" fmla="*/ 346 h 589"/>
                <a:gd name="T42" fmla="*/ 109 w 398"/>
                <a:gd name="T43" fmla="*/ 275 h 589"/>
                <a:gd name="T44" fmla="*/ 40 w 398"/>
                <a:gd name="T45" fmla="*/ 211 h 589"/>
                <a:gd name="T46" fmla="*/ 30 w 398"/>
                <a:gd name="T47" fmla="*/ 113 h 589"/>
                <a:gd name="T48" fmla="*/ 87 w 398"/>
                <a:gd name="T49" fmla="*/ 3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 h="589">
                  <a:moveTo>
                    <a:pt x="87" y="35"/>
                  </a:moveTo>
                  <a:cubicBezTo>
                    <a:pt x="126" y="10"/>
                    <a:pt x="172" y="1"/>
                    <a:pt x="218" y="0"/>
                  </a:cubicBezTo>
                  <a:cubicBezTo>
                    <a:pt x="268" y="0"/>
                    <a:pt x="317" y="6"/>
                    <a:pt x="367" y="6"/>
                  </a:cubicBezTo>
                  <a:cubicBezTo>
                    <a:pt x="367" y="33"/>
                    <a:pt x="367" y="60"/>
                    <a:pt x="367" y="87"/>
                  </a:cubicBezTo>
                  <a:cubicBezTo>
                    <a:pt x="351" y="72"/>
                    <a:pt x="334" y="57"/>
                    <a:pt x="314" y="48"/>
                  </a:cubicBezTo>
                  <a:cubicBezTo>
                    <a:pt x="293" y="39"/>
                    <a:pt x="270" y="37"/>
                    <a:pt x="248" y="36"/>
                  </a:cubicBezTo>
                  <a:cubicBezTo>
                    <a:pt x="214" y="35"/>
                    <a:pt x="178" y="38"/>
                    <a:pt x="150" y="59"/>
                  </a:cubicBezTo>
                  <a:cubicBezTo>
                    <a:pt x="111" y="86"/>
                    <a:pt x="104" y="147"/>
                    <a:pt x="133" y="184"/>
                  </a:cubicBezTo>
                  <a:cubicBezTo>
                    <a:pt x="149" y="205"/>
                    <a:pt x="171" y="220"/>
                    <a:pt x="195" y="233"/>
                  </a:cubicBezTo>
                  <a:cubicBezTo>
                    <a:pt x="238" y="257"/>
                    <a:pt x="285" y="274"/>
                    <a:pt x="326" y="303"/>
                  </a:cubicBezTo>
                  <a:cubicBezTo>
                    <a:pt x="350" y="320"/>
                    <a:pt x="373" y="343"/>
                    <a:pt x="384" y="372"/>
                  </a:cubicBezTo>
                  <a:cubicBezTo>
                    <a:pt x="398" y="411"/>
                    <a:pt x="392" y="458"/>
                    <a:pt x="369" y="493"/>
                  </a:cubicBezTo>
                  <a:cubicBezTo>
                    <a:pt x="350" y="524"/>
                    <a:pt x="320" y="546"/>
                    <a:pt x="287" y="561"/>
                  </a:cubicBezTo>
                  <a:cubicBezTo>
                    <a:pt x="244" y="581"/>
                    <a:pt x="196" y="589"/>
                    <a:pt x="149" y="587"/>
                  </a:cubicBezTo>
                  <a:cubicBezTo>
                    <a:pt x="99" y="583"/>
                    <a:pt x="48" y="573"/>
                    <a:pt x="1" y="557"/>
                  </a:cubicBezTo>
                  <a:cubicBezTo>
                    <a:pt x="1" y="526"/>
                    <a:pt x="0" y="495"/>
                    <a:pt x="1" y="464"/>
                  </a:cubicBezTo>
                  <a:cubicBezTo>
                    <a:pt x="21" y="490"/>
                    <a:pt x="45" y="516"/>
                    <a:pt x="75" y="531"/>
                  </a:cubicBezTo>
                  <a:cubicBezTo>
                    <a:pt x="109" y="548"/>
                    <a:pt x="149" y="554"/>
                    <a:pt x="188" y="551"/>
                  </a:cubicBezTo>
                  <a:cubicBezTo>
                    <a:pt x="222" y="549"/>
                    <a:pt x="257" y="536"/>
                    <a:pt x="279" y="509"/>
                  </a:cubicBezTo>
                  <a:cubicBezTo>
                    <a:pt x="300" y="483"/>
                    <a:pt x="305" y="446"/>
                    <a:pt x="297" y="414"/>
                  </a:cubicBezTo>
                  <a:cubicBezTo>
                    <a:pt x="288" y="385"/>
                    <a:pt x="266" y="362"/>
                    <a:pt x="241" y="346"/>
                  </a:cubicBezTo>
                  <a:cubicBezTo>
                    <a:pt x="200" y="318"/>
                    <a:pt x="152" y="300"/>
                    <a:pt x="109" y="275"/>
                  </a:cubicBezTo>
                  <a:cubicBezTo>
                    <a:pt x="82" y="259"/>
                    <a:pt x="56" y="239"/>
                    <a:pt x="40" y="211"/>
                  </a:cubicBezTo>
                  <a:cubicBezTo>
                    <a:pt x="23" y="182"/>
                    <a:pt x="21" y="145"/>
                    <a:pt x="30" y="113"/>
                  </a:cubicBezTo>
                  <a:cubicBezTo>
                    <a:pt x="38" y="81"/>
                    <a:pt x="60" y="53"/>
                    <a:pt x="87"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5">
              <a:extLst>
                <a:ext uri="{FF2B5EF4-FFF2-40B4-BE49-F238E27FC236}">
                  <a16:creationId xmlns:a16="http://schemas.microsoft.com/office/drawing/2014/main" id="{FCCAC49F-4010-40C7-9791-DBDA3BC31D92}"/>
                </a:ext>
              </a:extLst>
            </p:cNvPr>
            <p:cNvSpPr>
              <a:spLocks/>
            </p:cNvSpPr>
            <p:nvPr userDrawn="1"/>
          </p:nvSpPr>
          <p:spPr bwMode="auto">
            <a:xfrm>
              <a:off x="6929" y="229"/>
              <a:ext cx="121" cy="136"/>
            </a:xfrm>
            <a:custGeom>
              <a:avLst/>
              <a:gdLst>
                <a:gd name="T0" fmla="*/ 0 w 516"/>
                <a:gd name="T1" fmla="*/ 0 h 576"/>
                <a:gd name="T2" fmla="*/ 129 w 516"/>
                <a:gd name="T3" fmla="*/ 0 h 576"/>
                <a:gd name="T4" fmla="*/ 108 w 516"/>
                <a:gd name="T5" fmla="*/ 110 h 576"/>
                <a:gd name="T6" fmla="*/ 108 w 516"/>
                <a:gd name="T7" fmla="*/ 325 h 576"/>
                <a:gd name="T8" fmla="*/ 113 w 516"/>
                <a:gd name="T9" fmla="*/ 418 h 576"/>
                <a:gd name="T10" fmla="*/ 158 w 516"/>
                <a:gd name="T11" fmla="*/ 494 h 576"/>
                <a:gd name="T12" fmla="*/ 260 w 516"/>
                <a:gd name="T13" fmla="*/ 522 h 576"/>
                <a:gd name="T14" fmla="*/ 352 w 516"/>
                <a:gd name="T15" fmla="*/ 499 h 576"/>
                <a:gd name="T16" fmla="*/ 394 w 516"/>
                <a:gd name="T17" fmla="*/ 434 h 576"/>
                <a:gd name="T18" fmla="*/ 405 w 516"/>
                <a:gd name="T19" fmla="*/ 325 h 576"/>
                <a:gd name="T20" fmla="*/ 408 w 516"/>
                <a:gd name="T21" fmla="*/ 152 h 576"/>
                <a:gd name="T22" fmla="*/ 407 w 516"/>
                <a:gd name="T23" fmla="*/ 82 h 576"/>
                <a:gd name="T24" fmla="*/ 387 w 516"/>
                <a:gd name="T25" fmla="*/ 0 h 576"/>
                <a:gd name="T26" fmla="*/ 516 w 516"/>
                <a:gd name="T27" fmla="*/ 0 h 576"/>
                <a:gd name="T28" fmla="*/ 498 w 516"/>
                <a:gd name="T29" fmla="*/ 51 h 576"/>
                <a:gd name="T30" fmla="*/ 495 w 516"/>
                <a:gd name="T31" fmla="*/ 149 h 576"/>
                <a:gd name="T32" fmla="*/ 495 w 516"/>
                <a:gd name="T33" fmla="*/ 464 h 576"/>
                <a:gd name="T34" fmla="*/ 516 w 516"/>
                <a:gd name="T35" fmla="*/ 559 h 576"/>
                <a:gd name="T36" fmla="*/ 401 w 516"/>
                <a:gd name="T37" fmla="*/ 564 h 576"/>
                <a:gd name="T38" fmla="*/ 404 w 516"/>
                <a:gd name="T39" fmla="*/ 504 h 576"/>
                <a:gd name="T40" fmla="*/ 399 w 516"/>
                <a:gd name="T41" fmla="*/ 504 h 576"/>
                <a:gd name="T42" fmla="*/ 291 w 516"/>
                <a:gd name="T43" fmla="*/ 563 h 576"/>
                <a:gd name="T44" fmla="*/ 160 w 516"/>
                <a:gd name="T45" fmla="*/ 570 h 576"/>
                <a:gd name="T46" fmla="*/ 56 w 516"/>
                <a:gd name="T47" fmla="*/ 524 h 576"/>
                <a:gd name="T48" fmla="*/ 21 w 516"/>
                <a:gd name="T49" fmla="*/ 422 h 576"/>
                <a:gd name="T50" fmla="*/ 21 w 516"/>
                <a:gd name="T51" fmla="*/ 105 h 576"/>
                <a:gd name="T52" fmla="*/ 0 w 516"/>
                <a:gd name="T5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6" h="576">
                  <a:moveTo>
                    <a:pt x="0" y="0"/>
                  </a:moveTo>
                  <a:cubicBezTo>
                    <a:pt x="43" y="0"/>
                    <a:pt x="86" y="0"/>
                    <a:pt x="129" y="0"/>
                  </a:cubicBezTo>
                  <a:cubicBezTo>
                    <a:pt x="108" y="33"/>
                    <a:pt x="108" y="73"/>
                    <a:pt x="108" y="110"/>
                  </a:cubicBezTo>
                  <a:cubicBezTo>
                    <a:pt x="108" y="182"/>
                    <a:pt x="108" y="253"/>
                    <a:pt x="108" y="325"/>
                  </a:cubicBezTo>
                  <a:cubicBezTo>
                    <a:pt x="108" y="356"/>
                    <a:pt x="106" y="387"/>
                    <a:pt x="113" y="418"/>
                  </a:cubicBezTo>
                  <a:cubicBezTo>
                    <a:pt x="119" y="447"/>
                    <a:pt x="134" y="475"/>
                    <a:pt x="158" y="494"/>
                  </a:cubicBezTo>
                  <a:cubicBezTo>
                    <a:pt x="187" y="516"/>
                    <a:pt x="224" y="522"/>
                    <a:pt x="260" y="522"/>
                  </a:cubicBezTo>
                  <a:cubicBezTo>
                    <a:pt x="292" y="522"/>
                    <a:pt x="326" y="518"/>
                    <a:pt x="352" y="499"/>
                  </a:cubicBezTo>
                  <a:cubicBezTo>
                    <a:pt x="374" y="484"/>
                    <a:pt x="387" y="459"/>
                    <a:pt x="394" y="434"/>
                  </a:cubicBezTo>
                  <a:cubicBezTo>
                    <a:pt x="404" y="398"/>
                    <a:pt x="403" y="361"/>
                    <a:pt x="405" y="325"/>
                  </a:cubicBezTo>
                  <a:cubicBezTo>
                    <a:pt x="409" y="267"/>
                    <a:pt x="408" y="209"/>
                    <a:pt x="408" y="152"/>
                  </a:cubicBezTo>
                  <a:cubicBezTo>
                    <a:pt x="408" y="128"/>
                    <a:pt x="409" y="105"/>
                    <a:pt x="407" y="82"/>
                  </a:cubicBezTo>
                  <a:cubicBezTo>
                    <a:pt x="406" y="54"/>
                    <a:pt x="402" y="25"/>
                    <a:pt x="387" y="0"/>
                  </a:cubicBezTo>
                  <a:cubicBezTo>
                    <a:pt x="430" y="0"/>
                    <a:pt x="473" y="0"/>
                    <a:pt x="516" y="0"/>
                  </a:cubicBezTo>
                  <a:cubicBezTo>
                    <a:pt x="506" y="16"/>
                    <a:pt x="501" y="33"/>
                    <a:pt x="498" y="51"/>
                  </a:cubicBezTo>
                  <a:cubicBezTo>
                    <a:pt x="494" y="84"/>
                    <a:pt x="495" y="117"/>
                    <a:pt x="495" y="149"/>
                  </a:cubicBezTo>
                  <a:cubicBezTo>
                    <a:pt x="495" y="254"/>
                    <a:pt x="495" y="359"/>
                    <a:pt x="495" y="464"/>
                  </a:cubicBezTo>
                  <a:cubicBezTo>
                    <a:pt x="496" y="496"/>
                    <a:pt x="497" y="531"/>
                    <a:pt x="516" y="559"/>
                  </a:cubicBezTo>
                  <a:cubicBezTo>
                    <a:pt x="478" y="561"/>
                    <a:pt x="439" y="563"/>
                    <a:pt x="401" y="564"/>
                  </a:cubicBezTo>
                  <a:cubicBezTo>
                    <a:pt x="402" y="544"/>
                    <a:pt x="405" y="524"/>
                    <a:pt x="404" y="504"/>
                  </a:cubicBezTo>
                  <a:cubicBezTo>
                    <a:pt x="403" y="504"/>
                    <a:pt x="400" y="504"/>
                    <a:pt x="399" y="504"/>
                  </a:cubicBezTo>
                  <a:cubicBezTo>
                    <a:pt x="368" y="531"/>
                    <a:pt x="331" y="552"/>
                    <a:pt x="291" y="563"/>
                  </a:cubicBezTo>
                  <a:cubicBezTo>
                    <a:pt x="249" y="575"/>
                    <a:pt x="204" y="576"/>
                    <a:pt x="160" y="570"/>
                  </a:cubicBezTo>
                  <a:cubicBezTo>
                    <a:pt x="122" y="565"/>
                    <a:pt x="83" y="552"/>
                    <a:pt x="56" y="524"/>
                  </a:cubicBezTo>
                  <a:cubicBezTo>
                    <a:pt x="31" y="497"/>
                    <a:pt x="21" y="459"/>
                    <a:pt x="21" y="422"/>
                  </a:cubicBezTo>
                  <a:cubicBezTo>
                    <a:pt x="21" y="105"/>
                    <a:pt x="21" y="105"/>
                    <a:pt x="21" y="105"/>
                  </a:cubicBezTo>
                  <a:cubicBezTo>
                    <a:pt x="20" y="70"/>
                    <a:pt x="19" y="3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6">
              <a:extLst>
                <a:ext uri="{FF2B5EF4-FFF2-40B4-BE49-F238E27FC236}">
                  <a16:creationId xmlns:a16="http://schemas.microsoft.com/office/drawing/2014/main" id="{B5B1F024-86CA-4A36-ABE9-30CDF6A94639}"/>
                </a:ext>
              </a:extLst>
            </p:cNvPr>
            <p:cNvSpPr>
              <a:spLocks/>
            </p:cNvSpPr>
            <p:nvPr userDrawn="1"/>
          </p:nvSpPr>
          <p:spPr bwMode="auto">
            <a:xfrm>
              <a:off x="7302" y="229"/>
              <a:ext cx="92" cy="132"/>
            </a:xfrm>
            <a:custGeom>
              <a:avLst/>
              <a:gdLst>
                <a:gd name="T0" fmla="*/ 3 w 389"/>
                <a:gd name="T1" fmla="*/ 0 h 559"/>
                <a:gd name="T2" fmla="*/ 340 w 389"/>
                <a:gd name="T3" fmla="*/ 0 h 559"/>
                <a:gd name="T4" fmla="*/ 344 w 389"/>
                <a:gd name="T5" fmla="*/ 68 h 559"/>
                <a:gd name="T6" fmla="*/ 225 w 389"/>
                <a:gd name="T7" fmla="*/ 36 h 559"/>
                <a:gd name="T8" fmla="*/ 111 w 389"/>
                <a:gd name="T9" fmla="*/ 35 h 559"/>
                <a:gd name="T10" fmla="*/ 111 w 389"/>
                <a:gd name="T11" fmla="*/ 245 h 559"/>
                <a:gd name="T12" fmla="*/ 338 w 389"/>
                <a:gd name="T13" fmla="*/ 239 h 559"/>
                <a:gd name="T14" fmla="*/ 277 w 389"/>
                <a:gd name="T15" fmla="*/ 276 h 559"/>
                <a:gd name="T16" fmla="*/ 111 w 389"/>
                <a:gd name="T17" fmla="*/ 289 h 559"/>
                <a:gd name="T18" fmla="*/ 111 w 389"/>
                <a:gd name="T19" fmla="*/ 524 h 559"/>
                <a:gd name="T20" fmla="*/ 210 w 389"/>
                <a:gd name="T21" fmla="*/ 524 h 559"/>
                <a:gd name="T22" fmla="*/ 268 w 389"/>
                <a:gd name="T23" fmla="*/ 521 h 559"/>
                <a:gd name="T24" fmla="*/ 389 w 389"/>
                <a:gd name="T25" fmla="*/ 474 h 559"/>
                <a:gd name="T26" fmla="*/ 372 w 389"/>
                <a:gd name="T27" fmla="*/ 555 h 559"/>
                <a:gd name="T28" fmla="*/ 291 w 389"/>
                <a:gd name="T29" fmla="*/ 559 h 559"/>
                <a:gd name="T30" fmla="*/ 0 w 389"/>
                <a:gd name="T31" fmla="*/ 559 h 559"/>
                <a:gd name="T32" fmla="*/ 24 w 389"/>
                <a:gd name="T33" fmla="*/ 429 h 559"/>
                <a:gd name="T34" fmla="*/ 24 w 389"/>
                <a:gd name="T35" fmla="*/ 108 h 559"/>
                <a:gd name="T36" fmla="*/ 3 w 389"/>
                <a:gd name="T3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559">
                  <a:moveTo>
                    <a:pt x="3" y="0"/>
                  </a:moveTo>
                  <a:cubicBezTo>
                    <a:pt x="115" y="0"/>
                    <a:pt x="228" y="0"/>
                    <a:pt x="340" y="0"/>
                  </a:cubicBezTo>
                  <a:cubicBezTo>
                    <a:pt x="341" y="23"/>
                    <a:pt x="343" y="45"/>
                    <a:pt x="344" y="68"/>
                  </a:cubicBezTo>
                  <a:cubicBezTo>
                    <a:pt x="310" y="43"/>
                    <a:pt x="266" y="38"/>
                    <a:pt x="225" y="36"/>
                  </a:cubicBezTo>
                  <a:cubicBezTo>
                    <a:pt x="187" y="35"/>
                    <a:pt x="149" y="36"/>
                    <a:pt x="111" y="35"/>
                  </a:cubicBezTo>
                  <a:cubicBezTo>
                    <a:pt x="111" y="105"/>
                    <a:pt x="111" y="175"/>
                    <a:pt x="111" y="245"/>
                  </a:cubicBezTo>
                  <a:cubicBezTo>
                    <a:pt x="187" y="245"/>
                    <a:pt x="263" y="245"/>
                    <a:pt x="338" y="239"/>
                  </a:cubicBezTo>
                  <a:cubicBezTo>
                    <a:pt x="324" y="259"/>
                    <a:pt x="300" y="269"/>
                    <a:pt x="277" y="276"/>
                  </a:cubicBezTo>
                  <a:cubicBezTo>
                    <a:pt x="223" y="290"/>
                    <a:pt x="167" y="289"/>
                    <a:pt x="111" y="289"/>
                  </a:cubicBezTo>
                  <a:cubicBezTo>
                    <a:pt x="111" y="367"/>
                    <a:pt x="111" y="445"/>
                    <a:pt x="111" y="524"/>
                  </a:cubicBezTo>
                  <a:cubicBezTo>
                    <a:pt x="144" y="524"/>
                    <a:pt x="177" y="524"/>
                    <a:pt x="210" y="524"/>
                  </a:cubicBezTo>
                  <a:cubicBezTo>
                    <a:pt x="229" y="523"/>
                    <a:pt x="249" y="524"/>
                    <a:pt x="268" y="521"/>
                  </a:cubicBezTo>
                  <a:cubicBezTo>
                    <a:pt x="311" y="516"/>
                    <a:pt x="355" y="502"/>
                    <a:pt x="389" y="474"/>
                  </a:cubicBezTo>
                  <a:cubicBezTo>
                    <a:pt x="383" y="501"/>
                    <a:pt x="378" y="528"/>
                    <a:pt x="372" y="555"/>
                  </a:cubicBezTo>
                  <a:cubicBezTo>
                    <a:pt x="345" y="557"/>
                    <a:pt x="318" y="559"/>
                    <a:pt x="291" y="559"/>
                  </a:cubicBezTo>
                  <a:cubicBezTo>
                    <a:pt x="194" y="559"/>
                    <a:pt x="97" y="559"/>
                    <a:pt x="0" y="559"/>
                  </a:cubicBezTo>
                  <a:cubicBezTo>
                    <a:pt x="25" y="521"/>
                    <a:pt x="24" y="473"/>
                    <a:pt x="24" y="429"/>
                  </a:cubicBezTo>
                  <a:cubicBezTo>
                    <a:pt x="24" y="322"/>
                    <a:pt x="24" y="215"/>
                    <a:pt x="24" y="108"/>
                  </a:cubicBezTo>
                  <a:cubicBezTo>
                    <a:pt x="24" y="71"/>
                    <a:pt x="24" y="32"/>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7">
              <a:extLst>
                <a:ext uri="{FF2B5EF4-FFF2-40B4-BE49-F238E27FC236}">
                  <a16:creationId xmlns:a16="http://schemas.microsoft.com/office/drawing/2014/main" id="{F92ADF2E-9F7C-4A53-8A57-3A012EE90FC0}"/>
                </a:ext>
              </a:extLst>
            </p:cNvPr>
            <p:cNvSpPr>
              <a:spLocks/>
            </p:cNvSpPr>
            <p:nvPr userDrawn="1"/>
          </p:nvSpPr>
          <p:spPr bwMode="auto">
            <a:xfrm>
              <a:off x="7387" y="229"/>
              <a:ext cx="117" cy="132"/>
            </a:xfrm>
            <a:custGeom>
              <a:avLst/>
              <a:gdLst>
                <a:gd name="T0" fmla="*/ 0 w 496"/>
                <a:gd name="T1" fmla="*/ 0 h 559"/>
                <a:gd name="T2" fmla="*/ 95 w 496"/>
                <a:gd name="T3" fmla="*/ 1 h 559"/>
                <a:gd name="T4" fmla="*/ 135 w 496"/>
                <a:gd name="T5" fmla="*/ 22 h 559"/>
                <a:gd name="T6" fmla="*/ 190 w 496"/>
                <a:gd name="T7" fmla="*/ 131 h 559"/>
                <a:gd name="T8" fmla="*/ 242 w 496"/>
                <a:gd name="T9" fmla="*/ 250 h 559"/>
                <a:gd name="T10" fmla="*/ 254 w 496"/>
                <a:gd name="T11" fmla="*/ 275 h 559"/>
                <a:gd name="T12" fmla="*/ 267 w 496"/>
                <a:gd name="T13" fmla="*/ 267 h 559"/>
                <a:gd name="T14" fmla="*/ 336 w 496"/>
                <a:gd name="T15" fmla="*/ 154 h 559"/>
                <a:gd name="T16" fmla="*/ 387 w 496"/>
                <a:gd name="T17" fmla="*/ 51 h 559"/>
                <a:gd name="T18" fmla="*/ 374 w 496"/>
                <a:gd name="T19" fmla="*/ 0 h 559"/>
                <a:gd name="T20" fmla="*/ 496 w 496"/>
                <a:gd name="T21" fmla="*/ 0 h 559"/>
                <a:gd name="T22" fmla="*/ 404 w 496"/>
                <a:gd name="T23" fmla="*/ 130 h 559"/>
                <a:gd name="T24" fmla="*/ 329 w 496"/>
                <a:gd name="T25" fmla="*/ 237 h 559"/>
                <a:gd name="T26" fmla="*/ 288 w 496"/>
                <a:gd name="T27" fmla="*/ 334 h 559"/>
                <a:gd name="T28" fmla="*/ 282 w 496"/>
                <a:gd name="T29" fmla="*/ 420 h 559"/>
                <a:gd name="T30" fmla="*/ 286 w 496"/>
                <a:gd name="T31" fmla="*/ 515 h 559"/>
                <a:gd name="T32" fmla="*/ 303 w 496"/>
                <a:gd name="T33" fmla="*/ 559 h 559"/>
                <a:gd name="T34" fmla="*/ 174 w 496"/>
                <a:gd name="T35" fmla="*/ 559 h 559"/>
                <a:gd name="T36" fmla="*/ 194 w 496"/>
                <a:gd name="T37" fmla="*/ 475 h 559"/>
                <a:gd name="T38" fmla="*/ 194 w 496"/>
                <a:gd name="T39" fmla="*/ 392 h 559"/>
                <a:gd name="T40" fmla="*/ 192 w 496"/>
                <a:gd name="T41" fmla="*/ 332 h 559"/>
                <a:gd name="T42" fmla="*/ 140 w 496"/>
                <a:gd name="T43" fmla="*/ 197 h 559"/>
                <a:gd name="T44" fmla="*/ 68 w 496"/>
                <a:gd name="T45" fmla="*/ 78 h 559"/>
                <a:gd name="T46" fmla="*/ 0 w 496"/>
                <a:gd name="T4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6" h="559">
                  <a:moveTo>
                    <a:pt x="0" y="0"/>
                  </a:moveTo>
                  <a:cubicBezTo>
                    <a:pt x="31" y="1"/>
                    <a:pt x="63" y="0"/>
                    <a:pt x="95" y="1"/>
                  </a:cubicBezTo>
                  <a:cubicBezTo>
                    <a:pt x="111" y="1"/>
                    <a:pt x="127" y="8"/>
                    <a:pt x="135" y="22"/>
                  </a:cubicBezTo>
                  <a:cubicBezTo>
                    <a:pt x="156" y="57"/>
                    <a:pt x="173" y="94"/>
                    <a:pt x="190" y="131"/>
                  </a:cubicBezTo>
                  <a:cubicBezTo>
                    <a:pt x="208" y="170"/>
                    <a:pt x="225" y="210"/>
                    <a:pt x="242" y="250"/>
                  </a:cubicBezTo>
                  <a:cubicBezTo>
                    <a:pt x="246" y="258"/>
                    <a:pt x="247" y="268"/>
                    <a:pt x="254" y="275"/>
                  </a:cubicBezTo>
                  <a:cubicBezTo>
                    <a:pt x="260" y="279"/>
                    <a:pt x="264" y="271"/>
                    <a:pt x="267" y="267"/>
                  </a:cubicBezTo>
                  <a:cubicBezTo>
                    <a:pt x="289" y="229"/>
                    <a:pt x="313" y="192"/>
                    <a:pt x="336" y="154"/>
                  </a:cubicBezTo>
                  <a:cubicBezTo>
                    <a:pt x="356" y="122"/>
                    <a:pt x="377" y="88"/>
                    <a:pt x="387" y="51"/>
                  </a:cubicBezTo>
                  <a:cubicBezTo>
                    <a:pt x="391" y="33"/>
                    <a:pt x="387" y="14"/>
                    <a:pt x="374" y="0"/>
                  </a:cubicBezTo>
                  <a:cubicBezTo>
                    <a:pt x="415" y="0"/>
                    <a:pt x="455" y="0"/>
                    <a:pt x="496" y="0"/>
                  </a:cubicBezTo>
                  <a:cubicBezTo>
                    <a:pt x="466" y="44"/>
                    <a:pt x="435" y="87"/>
                    <a:pt x="404" y="130"/>
                  </a:cubicBezTo>
                  <a:cubicBezTo>
                    <a:pt x="379" y="166"/>
                    <a:pt x="352" y="200"/>
                    <a:pt x="329" y="237"/>
                  </a:cubicBezTo>
                  <a:cubicBezTo>
                    <a:pt x="310" y="267"/>
                    <a:pt x="295" y="299"/>
                    <a:pt x="288" y="334"/>
                  </a:cubicBezTo>
                  <a:cubicBezTo>
                    <a:pt x="282" y="362"/>
                    <a:pt x="281" y="391"/>
                    <a:pt x="282" y="420"/>
                  </a:cubicBezTo>
                  <a:cubicBezTo>
                    <a:pt x="282" y="452"/>
                    <a:pt x="280" y="484"/>
                    <a:pt x="286" y="515"/>
                  </a:cubicBezTo>
                  <a:cubicBezTo>
                    <a:pt x="288" y="531"/>
                    <a:pt x="294" y="546"/>
                    <a:pt x="303" y="559"/>
                  </a:cubicBezTo>
                  <a:cubicBezTo>
                    <a:pt x="260" y="559"/>
                    <a:pt x="217" y="559"/>
                    <a:pt x="174" y="559"/>
                  </a:cubicBezTo>
                  <a:cubicBezTo>
                    <a:pt x="190" y="534"/>
                    <a:pt x="193" y="504"/>
                    <a:pt x="194" y="475"/>
                  </a:cubicBezTo>
                  <a:cubicBezTo>
                    <a:pt x="195" y="448"/>
                    <a:pt x="194" y="420"/>
                    <a:pt x="194" y="392"/>
                  </a:cubicBezTo>
                  <a:cubicBezTo>
                    <a:pt x="194" y="372"/>
                    <a:pt x="196" y="352"/>
                    <a:pt x="192" y="332"/>
                  </a:cubicBezTo>
                  <a:cubicBezTo>
                    <a:pt x="184" y="284"/>
                    <a:pt x="162" y="240"/>
                    <a:pt x="140" y="197"/>
                  </a:cubicBezTo>
                  <a:cubicBezTo>
                    <a:pt x="118" y="156"/>
                    <a:pt x="95" y="116"/>
                    <a:pt x="68" y="78"/>
                  </a:cubicBezTo>
                  <a:cubicBezTo>
                    <a:pt x="48" y="50"/>
                    <a:pt x="26" y="2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8">
              <a:extLst>
                <a:ext uri="{FF2B5EF4-FFF2-40B4-BE49-F238E27FC236}">
                  <a16:creationId xmlns:a16="http://schemas.microsoft.com/office/drawing/2014/main" id="{205C43EC-C1B6-41E9-9E75-48C8BC8C8A59}"/>
                </a:ext>
              </a:extLst>
            </p:cNvPr>
            <p:cNvSpPr>
              <a:spLocks noEditPoints="1"/>
            </p:cNvSpPr>
            <p:nvPr userDrawn="1"/>
          </p:nvSpPr>
          <p:spPr bwMode="auto">
            <a:xfrm>
              <a:off x="7113" y="151"/>
              <a:ext cx="58" cy="60"/>
            </a:xfrm>
            <a:custGeom>
              <a:avLst/>
              <a:gdLst>
                <a:gd name="T0" fmla="*/ 176 w 247"/>
                <a:gd name="T1" fmla="*/ 184 h 254"/>
                <a:gd name="T2" fmla="*/ 123 w 247"/>
                <a:gd name="T3" fmla="*/ 124 h 254"/>
                <a:gd name="T4" fmla="*/ 185 w 247"/>
                <a:gd name="T5" fmla="*/ 83 h 254"/>
                <a:gd name="T6" fmla="*/ 183 w 247"/>
                <a:gd name="T7" fmla="*/ 23 h 254"/>
                <a:gd name="T8" fmla="*/ 124 w 247"/>
                <a:gd name="T9" fmla="*/ 1 h 254"/>
                <a:gd name="T10" fmla="*/ 3 w 247"/>
                <a:gd name="T11" fmla="*/ 5 h 254"/>
                <a:gd name="T12" fmla="*/ 13 w 247"/>
                <a:gd name="T13" fmla="*/ 47 h 254"/>
                <a:gd name="T14" fmla="*/ 13 w 247"/>
                <a:gd name="T15" fmla="*/ 195 h 254"/>
                <a:gd name="T16" fmla="*/ 0 w 247"/>
                <a:gd name="T17" fmla="*/ 254 h 254"/>
                <a:gd name="T18" fmla="*/ 66 w 247"/>
                <a:gd name="T19" fmla="*/ 254 h 254"/>
                <a:gd name="T20" fmla="*/ 56 w 247"/>
                <a:gd name="T21" fmla="*/ 209 h 254"/>
                <a:gd name="T22" fmla="*/ 56 w 247"/>
                <a:gd name="T23" fmla="*/ 133 h 254"/>
                <a:gd name="T24" fmla="*/ 80 w 247"/>
                <a:gd name="T25" fmla="*/ 138 h 254"/>
                <a:gd name="T26" fmla="*/ 104 w 247"/>
                <a:gd name="T27" fmla="*/ 160 h 254"/>
                <a:gd name="T28" fmla="*/ 170 w 247"/>
                <a:gd name="T29" fmla="*/ 237 h 254"/>
                <a:gd name="T30" fmla="*/ 201 w 247"/>
                <a:gd name="T31" fmla="*/ 254 h 254"/>
                <a:gd name="T32" fmla="*/ 247 w 247"/>
                <a:gd name="T33" fmla="*/ 254 h 254"/>
                <a:gd name="T34" fmla="*/ 176 w 247"/>
                <a:gd name="T35" fmla="*/ 184 h 254"/>
                <a:gd name="T36" fmla="*/ 56 w 247"/>
                <a:gd name="T37" fmla="*/ 117 h 254"/>
                <a:gd name="T38" fmla="*/ 58 w 247"/>
                <a:gd name="T39" fmla="*/ 16 h 254"/>
                <a:gd name="T40" fmla="*/ 114 w 247"/>
                <a:gd name="T41" fmla="*/ 19 h 254"/>
                <a:gd name="T42" fmla="*/ 147 w 247"/>
                <a:gd name="T43" fmla="*/ 40 h 254"/>
                <a:gd name="T44" fmla="*/ 128 w 247"/>
                <a:gd name="T45" fmla="*/ 106 h 254"/>
                <a:gd name="T46" fmla="*/ 56 w 247"/>
                <a:gd name="T47" fmla="*/ 11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7" h="254">
                  <a:moveTo>
                    <a:pt x="176" y="184"/>
                  </a:moveTo>
                  <a:cubicBezTo>
                    <a:pt x="159" y="164"/>
                    <a:pt x="140" y="144"/>
                    <a:pt x="123" y="124"/>
                  </a:cubicBezTo>
                  <a:cubicBezTo>
                    <a:pt x="147" y="116"/>
                    <a:pt x="170" y="104"/>
                    <a:pt x="185" y="83"/>
                  </a:cubicBezTo>
                  <a:cubicBezTo>
                    <a:pt x="197" y="65"/>
                    <a:pt x="198" y="39"/>
                    <a:pt x="183" y="23"/>
                  </a:cubicBezTo>
                  <a:cubicBezTo>
                    <a:pt x="168" y="6"/>
                    <a:pt x="145" y="1"/>
                    <a:pt x="124" y="1"/>
                  </a:cubicBezTo>
                  <a:cubicBezTo>
                    <a:pt x="83" y="0"/>
                    <a:pt x="43" y="5"/>
                    <a:pt x="3" y="5"/>
                  </a:cubicBezTo>
                  <a:cubicBezTo>
                    <a:pt x="11" y="17"/>
                    <a:pt x="13" y="32"/>
                    <a:pt x="13" y="47"/>
                  </a:cubicBezTo>
                  <a:cubicBezTo>
                    <a:pt x="13" y="96"/>
                    <a:pt x="13" y="146"/>
                    <a:pt x="13" y="195"/>
                  </a:cubicBezTo>
                  <a:cubicBezTo>
                    <a:pt x="13" y="215"/>
                    <a:pt x="13" y="237"/>
                    <a:pt x="0" y="254"/>
                  </a:cubicBezTo>
                  <a:cubicBezTo>
                    <a:pt x="22" y="254"/>
                    <a:pt x="44" y="254"/>
                    <a:pt x="66" y="254"/>
                  </a:cubicBezTo>
                  <a:cubicBezTo>
                    <a:pt x="58" y="241"/>
                    <a:pt x="56" y="224"/>
                    <a:pt x="56" y="209"/>
                  </a:cubicBezTo>
                  <a:cubicBezTo>
                    <a:pt x="56" y="183"/>
                    <a:pt x="56" y="158"/>
                    <a:pt x="56" y="133"/>
                  </a:cubicBezTo>
                  <a:cubicBezTo>
                    <a:pt x="64" y="133"/>
                    <a:pt x="72" y="134"/>
                    <a:pt x="80" y="138"/>
                  </a:cubicBezTo>
                  <a:cubicBezTo>
                    <a:pt x="90" y="142"/>
                    <a:pt x="96" y="152"/>
                    <a:pt x="104" y="160"/>
                  </a:cubicBezTo>
                  <a:cubicBezTo>
                    <a:pt x="126" y="185"/>
                    <a:pt x="148" y="211"/>
                    <a:pt x="170" y="237"/>
                  </a:cubicBezTo>
                  <a:cubicBezTo>
                    <a:pt x="178" y="246"/>
                    <a:pt x="189" y="253"/>
                    <a:pt x="201" y="254"/>
                  </a:cubicBezTo>
                  <a:cubicBezTo>
                    <a:pt x="216" y="254"/>
                    <a:pt x="232" y="254"/>
                    <a:pt x="247" y="254"/>
                  </a:cubicBezTo>
                  <a:cubicBezTo>
                    <a:pt x="219" y="235"/>
                    <a:pt x="199" y="209"/>
                    <a:pt x="176" y="184"/>
                  </a:cubicBezTo>
                  <a:moveTo>
                    <a:pt x="56" y="117"/>
                  </a:moveTo>
                  <a:cubicBezTo>
                    <a:pt x="57" y="84"/>
                    <a:pt x="55" y="50"/>
                    <a:pt x="58" y="16"/>
                  </a:cubicBezTo>
                  <a:cubicBezTo>
                    <a:pt x="77" y="16"/>
                    <a:pt x="96" y="16"/>
                    <a:pt x="114" y="19"/>
                  </a:cubicBezTo>
                  <a:cubicBezTo>
                    <a:pt x="127" y="21"/>
                    <a:pt x="141" y="27"/>
                    <a:pt x="147" y="40"/>
                  </a:cubicBezTo>
                  <a:cubicBezTo>
                    <a:pt x="155" y="63"/>
                    <a:pt x="149" y="93"/>
                    <a:pt x="128" y="106"/>
                  </a:cubicBezTo>
                  <a:cubicBezTo>
                    <a:pt x="107" y="120"/>
                    <a:pt x="80" y="119"/>
                    <a:pt x="56"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9">
              <a:extLst>
                <a:ext uri="{FF2B5EF4-FFF2-40B4-BE49-F238E27FC236}">
                  <a16:creationId xmlns:a16="http://schemas.microsoft.com/office/drawing/2014/main" id="{1061B5B9-4D67-497F-82C7-F9A5BA0254A5}"/>
                </a:ext>
              </a:extLst>
            </p:cNvPr>
            <p:cNvSpPr>
              <a:spLocks noEditPoints="1"/>
            </p:cNvSpPr>
            <p:nvPr userDrawn="1"/>
          </p:nvSpPr>
          <p:spPr bwMode="auto">
            <a:xfrm>
              <a:off x="7393" y="150"/>
              <a:ext cx="73" cy="63"/>
            </a:xfrm>
            <a:custGeom>
              <a:avLst/>
              <a:gdLst>
                <a:gd name="T0" fmla="*/ 272 w 313"/>
                <a:gd name="T1" fmla="*/ 39 h 269"/>
                <a:gd name="T2" fmla="*/ 148 w 313"/>
                <a:gd name="T3" fmla="*/ 3 h 269"/>
                <a:gd name="T4" fmla="*/ 35 w 313"/>
                <a:gd name="T5" fmla="*/ 56 h 269"/>
                <a:gd name="T6" fmla="*/ 20 w 313"/>
                <a:gd name="T7" fmla="*/ 196 h 269"/>
                <a:gd name="T8" fmla="*/ 109 w 313"/>
                <a:gd name="T9" fmla="*/ 260 h 269"/>
                <a:gd name="T10" fmla="*/ 245 w 313"/>
                <a:gd name="T11" fmla="*/ 242 h 269"/>
                <a:gd name="T12" fmla="*/ 305 w 313"/>
                <a:gd name="T13" fmla="*/ 155 h 269"/>
                <a:gd name="T14" fmla="*/ 272 w 313"/>
                <a:gd name="T15" fmla="*/ 39 h 269"/>
                <a:gd name="T16" fmla="*/ 256 w 313"/>
                <a:gd name="T17" fmla="*/ 155 h 269"/>
                <a:gd name="T18" fmla="*/ 227 w 313"/>
                <a:gd name="T19" fmla="*/ 221 h 269"/>
                <a:gd name="T20" fmla="*/ 165 w 313"/>
                <a:gd name="T21" fmla="*/ 247 h 269"/>
                <a:gd name="T22" fmla="*/ 104 w 313"/>
                <a:gd name="T23" fmla="*/ 232 h 269"/>
                <a:gd name="T24" fmla="*/ 59 w 313"/>
                <a:gd name="T25" fmla="*/ 130 h 269"/>
                <a:gd name="T26" fmla="*/ 82 w 313"/>
                <a:gd name="T27" fmla="*/ 53 h 269"/>
                <a:gd name="T28" fmla="*/ 140 w 313"/>
                <a:gd name="T29" fmla="*/ 21 h 269"/>
                <a:gd name="T30" fmla="*/ 203 w 313"/>
                <a:gd name="T31" fmla="*/ 30 h 269"/>
                <a:gd name="T32" fmla="*/ 243 w 313"/>
                <a:gd name="T33" fmla="*/ 72 h 269"/>
                <a:gd name="T34" fmla="*/ 256 w 313"/>
                <a:gd name="T35" fmla="*/ 15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269">
                  <a:moveTo>
                    <a:pt x="272" y="39"/>
                  </a:moveTo>
                  <a:cubicBezTo>
                    <a:pt x="239" y="8"/>
                    <a:pt x="191" y="0"/>
                    <a:pt x="148" y="3"/>
                  </a:cubicBezTo>
                  <a:cubicBezTo>
                    <a:pt x="106" y="5"/>
                    <a:pt x="62" y="21"/>
                    <a:pt x="35" y="56"/>
                  </a:cubicBezTo>
                  <a:cubicBezTo>
                    <a:pt x="5" y="95"/>
                    <a:pt x="0" y="151"/>
                    <a:pt x="20" y="196"/>
                  </a:cubicBezTo>
                  <a:cubicBezTo>
                    <a:pt x="36" y="231"/>
                    <a:pt x="72" y="253"/>
                    <a:pt x="109" y="260"/>
                  </a:cubicBezTo>
                  <a:cubicBezTo>
                    <a:pt x="154" y="269"/>
                    <a:pt x="204" y="266"/>
                    <a:pt x="245" y="242"/>
                  </a:cubicBezTo>
                  <a:cubicBezTo>
                    <a:pt x="276" y="224"/>
                    <a:pt x="299" y="191"/>
                    <a:pt x="305" y="155"/>
                  </a:cubicBezTo>
                  <a:cubicBezTo>
                    <a:pt x="313" y="114"/>
                    <a:pt x="303" y="68"/>
                    <a:pt x="272" y="39"/>
                  </a:cubicBezTo>
                  <a:moveTo>
                    <a:pt x="256" y="155"/>
                  </a:moveTo>
                  <a:cubicBezTo>
                    <a:pt x="254" y="180"/>
                    <a:pt x="245" y="204"/>
                    <a:pt x="227" y="221"/>
                  </a:cubicBezTo>
                  <a:cubicBezTo>
                    <a:pt x="211" y="238"/>
                    <a:pt x="188" y="246"/>
                    <a:pt x="165" y="247"/>
                  </a:cubicBezTo>
                  <a:cubicBezTo>
                    <a:pt x="144" y="248"/>
                    <a:pt x="122" y="244"/>
                    <a:pt x="104" y="232"/>
                  </a:cubicBezTo>
                  <a:cubicBezTo>
                    <a:pt x="71" y="210"/>
                    <a:pt x="59" y="168"/>
                    <a:pt x="59" y="130"/>
                  </a:cubicBezTo>
                  <a:cubicBezTo>
                    <a:pt x="58" y="103"/>
                    <a:pt x="65" y="75"/>
                    <a:pt x="82" y="53"/>
                  </a:cubicBezTo>
                  <a:cubicBezTo>
                    <a:pt x="96" y="35"/>
                    <a:pt x="117" y="24"/>
                    <a:pt x="140" y="21"/>
                  </a:cubicBezTo>
                  <a:cubicBezTo>
                    <a:pt x="161" y="18"/>
                    <a:pt x="184" y="20"/>
                    <a:pt x="203" y="30"/>
                  </a:cubicBezTo>
                  <a:cubicBezTo>
                    <a:pt x="221" y="38"/>
                    <a:pt x="235" y="54"/>
                    <a:pt x="243" y="72"/>
                  </a:cubicBezTo>
                  <a:cubicBezTo>
                    <a:pt x="255" y="98"/>
                    <a:pt x="259" y="127"/>
                    <a:pt x="256"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0">
              <a:extLst>
                <a:ext uri="{FF2B5EF4-FFF2-40B4-BE49-F238E27FC236}">
                  <a16:creationId xmlns:a16="http://schemas.microsoft.com/office/drawing/2014/main" id="{1560E086-B136-422D-9AA5-8161EF81FD92}"/>
                </a:ext>
              </a:extLst>
            </p:cNvPr>
            <p:cNvSpPr>
              <a:spLocks noEditPoints="1"/>
            </p:cNvSpPr>
            <p:nvPr userDrawn="1"/>
          </p:nvSpPr>
          <p:spPr bwMode="auto">
            <a:xfrm>
              <a:off x="7066" y="227"/>
              <a:ext cx="116" cy="134"/>
            </a:xfrm>
            <a:custGeom>
              <a:avLst/>
              <a:gdLst>
                <a:gd name="T0" fmla="*/ 447 w 495"/>
                <a:gd name="T1" fmla="*/ 525 h 569"/>
                <a:gd name="T2" fmla="*/ 402 w 495"/>
                <a:gd name="T3" fmla="*/ 472 h 569"/>
                <a:gd name="T4" fmla="*/ 246 w 495"/>
                <a:gd name="T5" fmla="*/ 277 h 569"/>
                <a:gd name="T6" fmla="*/ 342 w 495"/>
                <a:gd name="T7" fmla="*/ 219 h 569"/>
                <a:gd name="T8" fmla="*/ 387 w 495"/>
                <a:gd name="T9" fmla="*/ 138 h 569"/>
                <a:gd name="T10" fmla="*/ 358 w 495"/>
                <a:gd name="T11" fmla="*/ 40 h 569"/>
                <a:gd name="T12" fmla="*/ 246 w 495"/>
                <a:gd name="T13" fmla="*/ 1 h 569"/>
                <a:gd name="T14" fmla="*/ 5 w 495"/>
                <a:gd name="T15" fmla="*/ 9 h 569"/>
                <a:gd name="T16" fmla="*/ 26 w 495"/>
                <a:gd name="T17" fmla="*/ 96 h 569"/>
                <a:gd name="T18" fmla="*/ 26 w 495"/>
                <a:gd name="T19" fmla="*/ 475 h 569"/>
                <a:gd name="T20" fmla="*/ 0 w 495"/>
                <a:gd name="T21" fmla="*/ 568 h 569"/>
                <a:gd name="T22" fmla="*/ 134 w 495"/>
                <a:gd name="T23" fmla="*/ 568 h 569"/>
                <a:gd name="T24" fmla="*/ 118 w 495"/>
                <a:gd name="T25" fmla="*/ 528 h 569"/>
                <a:gd name="T26" fmla="*/ 113 w 495"/>
                <a:gd name="T27" fmla="*/ 429 h 569"/>
                <a:gd name="T28" fmla="*/ 113 w 495"/>
                <a:gd name="T29" fmla="*/ 296 h 569"/>
                <a:gd name="T30" fmla="*/ 166 w 495"/>
                <a:gd name="T31" fmla="*/ 311 h 569"/>
                <a:gd name="T32" fmla="*/ 196 w 495"/>
                <a:gd name="T33" fmla="*/ 341 h 569"/>
                <a:gd name="T34" fmla="*/ 337 w 495"/>
                <a:gd name="T35" fmla="*/ 523 h 569"/>
                <a:gd name="T36" fmla="*/ 375 w 495"/>
                <a:gd name="T37" fmla="*/ 559 h 569"/>
                <a:gd name="T38" fmla="*/ 422 w 495"/>
                <a:gd name="T39" fmla="*/ 568 h 569"/>
                <a:gd name="T40" fmla="*/ 495 w 495"/>
                <a:gd name="T41" fmla="*/ 568 h 569"/>
                <a:gd name="T42" fmla="*/ 447 w 495"/>
                <a:gd name="T43" fmla="*/ 525 h 569"/>
                <a:gd name="T44" fmla="*/ 113 w 495"/>
                <a:gd name="T45" fmla="*/ 262 h 569"/>
                <a:gd name="T46" fmla="*/ 113 w 495"/>
                <a:gd name="T47" fmla="*/ 121 h 569"/>
                <a:gd name="T48" fmla="*/ 115 w 495"/>
                <a:gd name="T49" fmla="*/ 36 h 569"/>
                <a:gd name="T50" fmla="*/ 241 w 495"/>
                <a:gd name="T51" fmla="*/ 45 h 569"/>
                <a:gd name="T52" fmla="*/ 291 w 495"/>
                <a:gd name="T53" fmla="*/ 82 h 569"/>
                <a:gd name="T54" fmla="*/ 299 w 495"/>
                <a:gd name="T55" fmla="*/ 163 h 569"/>
                <a:gd name="T56" fmla="*/ 245 w 495"/>
                <a:gd name="T57" fmla="*/ 245 h 569"/>
                <a:gd name="T58" fmla="*/ 113 w 495"/>
                <a:gd name="T59" fmla="*/ 26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 h="569">
                  <a:moveTo>
                    <a:pt x="447" y="525"/>
                  </a:moveTo>
                  <a:cubicBezTo>
                    <a:pt x="431" y="508"/>
                    <a:pt x="416" y="490"/>
                    <a:pt x="402" y="472"/>
                  </a:cubicBezTo>
                  <a:cubicBezTo>
                    <a:pt x="350" y="407"/>
                    <a:pt x="298" y="342"/>
                    <a:pt x="246" y="277"/>
                  </a:cubicBezTo>
                  <a:cubicBezTo>
                    <a:pt x="281" y="264"/>
                    <a:pt x="315" y="245"/>
                    <a:pt x="342" y="219"/>
                  </a:cubicBezTo>
                  <a:cubicBezTo>
                    <a:pt x="365" y="198"/>
                    <a:pt x="382" y="169"/>
                    <a:pt x="387" y="138"/>
                  </a:cubicBezTo>
                  <a:cubicBezTo>
                    <a:pt x="392" y="103"/>
                    <a:pt x="383" y="65"/>
                    <a:pt x="358" y="40"/>
                  </a:cubicBezTo>
                  <a:cubicBezTo>
                    <a:pt x="328" y="11"/>
                    <a:pt x="286" y="2"/>
                    <a:pt x="246" y="1"/>
                  </a:cubicBezTo>
                  <a:cubicBezTo>
                    <a:pt x="166" y="0"/>
                    <a:pt x="86" y="10"/>
                    <a:pt x="5" y="9"/>
                  </a:cubicBezTo>
                  <a:cubicBezTo>
                    <a:pt x="22" y="35"/>
                    <a:pt x="25" y="67"/>
                    <a:pt x="26" y="96"/>
                  </a:cubicBezTo>
                  <a:cubicBezTo>
                    <a:pt x="26" y="223"/>
                    <a:pt x="26" y="349"/>
                    <a:pt x="26" y="475"/>
                  </a:cubicBezTo>
                  <a:cubicBezTo>
                    <a:pt x="26" y="508"/>
                    <a:pt x="19" y="541"/>
                    <a:pt x="0" y="568"/>
                  </a:cubicBezTo>
                  <a:cubicBezTo>
                    <a:pt x="45" y="568"/>
                    <a:pt x="90" y="568"/>
                    <a:pt x="134" y="568"/>
                  </a:cubicBezTo>
                  <a:cubicBezTo>
                    <a:pt x="127" y="556"/>
                    <a:pt x="121" y="542"/>
                    <a:pt x="118" y="528"/>
                  </a:cubicBezTo>
                  <a:cubicBezTo>
                    <a:pt x="112" y="496"/>
                    <a:pt x="114" y="462"/>
                    <a:pt x="113" y="429"/>
                  </a:cubicBezTo>
                  <a:cubicBezTo>
                    <a:pt x="113" y="385"/>
                    <a:pt x="113" y="340"/>
                    <a:pt x="113" y="296"/>
                  </a:cubicBezTo>
                  <a:cubicBezTo>
                    <a:pt x="132" y="298"/>
                    <a:pt x="151" y="300"/>
                    <a:pt x="166" y="311"/>
                  </a:cubicBezTo>
                  <a:cubicBezTo>
                    <a:pt x="178" y="319"/>
                    <a:pt x="187" y="330"/>
                    <a:pt x="196" y="341"/>
                  </a:cubicBezTo>
                  <a:cubicBezTo>
                    <a:pt x="243" y="402"/>
                    <a:pt x="290" y="462"/>
                    <a:pt x="337" y="523"/>
                  </a:cubicBezTo>
                  <a:cubicBezTo>
                    <a:pt x="347" y="537"/>
                    <a:pt x="359" y="551"/>
                    <a:pt x="375" y="559"/>
                  </a:cubicBezTo>
                  <a:cubicBezTo>
                    <a:pt x="389" y="567"/>
                    <a:pt x="406" y="569"/>
                    <a:pt x="422" y="568"/>
                  </a:cubicBezTo>
                  <a:cubicBezTo>
                    <a:pt x="446" y="568"/>
                    <a:pt x="470" y="568"/>
                    <a:pt x="495" y="568"/>
                  </a:cubicBezTo>
                  <a:cubicBezTo>
                    <a:pt x="478" y="554"/>
                    <a:pt x="462" y="540"/>
                    <a:pt x="447" y="525"/>
                  </a:cubicBezTo>
                  <a:moveTo>
                    <a:pt x="113" y="262"/>
                  </a:moveTo>
                  <a:cubicBezTo>
                    <a:pt x="113" y="121"/>
                    <a:pt x="113" y="121"/>
                    <a:pt x="113" y="121"/>
                  </a:cubicBezTo>
                  <a:cubicBezTo>
                    <a:pt x="113" y="93"/>
                    <a:pt x="113" y="65"/>
                    <a:pt x="115" y="36"/>
                  </a:cubicBezTo>
                  <a:cubicBezTo>
                    <a:pt x="157" y="37"/>
                    <a:pt x="200" y="34"/>
                    <a:pt x="241" y="45"/>
                  </a:cubicBezTo>
                  <a:cubicBezTo>
                    <a:pt x="261" y="50"/>
                    <a:pt x="281" y="62"/>
                    <a:pt x="291" y="82"/>
                  </a:cubicBezTo>
                  <a:cubicBezTo>
                    <a:pt x="303" y="107"/>
                    <a:pt x="303" y="136"/>
                    <a:pt x="299" y="163"/>
                  </a:cubicBezTo>
                  <a:cubicBezTo>
                    <a:pt x="295" y="197"/>
                    <a:pt x="275" y="228"/>
                    <a:pt x="245" y="245"/>
                  </a:cubicBezTo>
                  <a:cubicBezTo>
                    <a:pt x="205" y="267"/>
                    <a:pt x="157" y="267"/>
                    <a:pt x="113" y="2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1">
              <a:extLst>
                <a:ext uri="{FF2B5EF4-FFF2-40B4-BE49-F238E27FC236}">
                  <a16:creationId xmlns:a16="http://schemas.microsoft.com/office/drawing/2014/main" id="{1F20620D-5E0A-48FD-9A82-72E8A7697BFC}"/>
                </a:ext>
              </a:extLst>
            </p:cNvPr>
            <p:cNvSpPr>
              <a:spLocks noEditPoints="1"/>
            </p:cNvSpPr>
            <p:nvPr userDrawn="1"/>
          </p:nvSpPr>
          <p:spPr bwMode="auto">
            <a:xfrm>
              <a:off x="7183" y="226"/>
              <a:ext cx="117" cy="135"/>
            </a:xfrm>
            <a:custGeom>
              <a:avLst/>
              <a:gdLst>
                <a:gd name="T0" fmla="*/ 450 w 494"/>
                <a:gd name="T1" fmla="*/ 529 h 569"/>
                <a:gd name="T2" fmla="*/ 405 w 494"/>
                <a:gd name="T3" fmla="*/ 477 h 569"/>
                <a:gd name="T4" fmla="*/ 246 w 494"/>
                <a:gd name="T5" fmla="*/ 278 h 569"/>
                <a:gd name="T6" fmla="*/ 363 w 494"/>
                <a:gd name="T7" fmla="*/ 196 h 569"/>
                <a:gd name="T8" fmla="*/ 381 w 494"/>
                <a:gd name="T9" fmla="*/ 78 h 569"/>
                <a:gd name="T10" fmla="*/ 326 w 494"/>
                <a:gd name="T11" fmla="*/ 19 h 569"/>
                <a:gd name="T12" fmla="*/ 202 w 494"/>
                <a:gd name="T13" fmla="*/ 2 h 569"/>
                <a:gd name="T14" fmla="*/ 5 w 494"/>
                <a:gd name="T15" fmla="*/ 10 h 569"/>
                <a:gd name="T16" fmla="*/ 26 w 494"/>
                <a:gd name="T17" fmla="*/ 113 h 569"/>
                <a:gd name="T18" fmla="*/ 26 w 494"/>
                <a:gd name="T19" fmla="*/ 430 h 569"/>
                <a:gd name="T20" fmla="*/ 24 w 494"/>
                <a:gd name="T21" fmla="*/ 502 h 569"/>
                <a:gd name="T22" fmla="*/ 0 w 494"/>
                <a:gd name="T23" fmla="*/ 569 h 569"/>
                <a:gd name="T24" fmla="*/ 134 w 494"/>
                <a:gd name="T25" fmla="*/ 569 h 569"/>
                <a:gd name="T26" fmla="*/ 113 w 494"/>
                <a:gd name="T27" fmla="*/ 472 h 569"/>
                <a:gd name="T28" fmla="*/ 113 w 494"/>
                <a:gd name="T29" fmla="*/ 297 h 569"/>
                <a:gd name="T30" fmla="*/ 153 w 494"/>
                <a:gd name="T31" fmla="*/ 305 h 569"/>
                <a:gd name="T32" fmla="*/ 194 w 494"/>
                <a:gd name="T33" fmla="*/ 341 h 569"/>
                <a:gd name="T34" fmla="*/ 323 w 494"/>
                <a:gd name="T35" fmla="*/ 507 h 569"/>
                <a:gd name="T36" fmla="*/ 365 w 494"/>
                <a:gd name="T37" fmla="*/ 554 h 569"/>
                <a:gd name="T38" fmla="*/ 415 w 494"/>
                <a:gd name="T39" fmla="*/ 569 h 569"/>
                <a:gd name="T40" fmla="*/ 494 w 494"/>
                <a:gd name="T41" fmla="*/ 569 h 569"/>
                <a:gd name="T42" fmla="*/ 450 w 494"/>
                <a:gd name="T43" fmla="*/ 529 h 569"/>
                <a:gd name="T44" fmla="*/ 160 w 494"/>
                <a:gd name="T45" fmla="*/ 265 h 569"/>
                <a:gd name="T46" fmla="*/ 105 w 494"/>
                <a:gd name="T47" fmla="*/ 263 h 569"/>
                <a:gd name="T48" fmla="*/ 105 w 494"/>
                <a:gd name="T49" fmla="*/ 81 h 569"/>
                <a:gd name="T50" fmla="*/ 107 w 494"/>
                <a:gd name="T51" fmla="*/ 37 h 569"/>
                <a:gd name="T52" fmla="*/ 213 w 494"/>
                <a:gd name="T53" fmla="*/ 41 h 569"/>
                <a:gd name="T54" fmla="*/ 271 w 494"/>
                <a:gd name="T55" fmla="*/ 67 h 569"/>
                <a:gd name="T56" fmla="*/ 293 w 494"/>
                <a:gd name="T57" fmla="*/ 125 h 569"/>
                <a:gd name="T58" fmla="*/ 262 w 494"/>
                <a:gd name="T59" fmla="*/ 227 h 569"/>
                <a:gd name="T60" fmla="*/ 160 w 494"/>
                <a:gd name="T61" fmla="*/ 265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4" h="569">
                  <a:moveTo>
                    <a:pt x="450" y="529"/>
                  </a:moveTo>
                  <a:cubicBezTo>
                    <a:pt x="434" y="513"/>
                    <a:pt x="419" y="495"/>
                    <a:pt x="405" y="477"/>
                  </a:cubicBezTo>
                  <a:cubicBezTo>
                    <a:pt x="352" y="411"/>
                    <a:pt x="298" y="344"/>
                    <a:pt x="246" y="278"/>
                  </a:cubicBezTo>
                  <a:cubicBezTo>
                    <a:pt x="291" y="261"/>
                    <a:pt x="334" y="235"/>
                    <a:pt x="363" y="196"/>
                  </a:cubicBezTo>
                  <a:cubicBezTo>
                    <a:pt x="387" y="162"/>
                    <a:pt x="395" y="117"/>
                    <a:pt x="381" y="78"/>
                  </a:cubicBezTo>
                  <a:cubicBezTo>
                    <a:pt x="372" y="52"/>
                    <a:pt x="351" y="31"/>
                    <a:pt x="326" y="19"/>
                  </a:cubicBezTo>
                  <a:cubicBezTo>
                    <a:pt x="287" y="0"/>
                    <a:pt x="244" y="1"/>
                    <a:pt x="202" y="2"/>
                  </a:cubicBezTo>
                  <a:cubicBezTo>
                    <a:pt x="136" y="4"/>
                    <a:pt x="71" y="11"/>
                    <a:pt x="5" y="10"/>
                  </a:cubicBezTo>
                  <a:cubicBezTo>
                    <a:pt x="25" y="41"/>
                    <a:pt x="26" y="78"/>
                    <a:pt x="26" y="113"/>
                  </a:cubicBezTo>
                  <a:cubicBezTo>
                    <a:pt x="26" y="219"/>
                    <a:pt x="26" y="324"/>
                    <a:pt x="26" y="430"/>
                  </a:cubicBezTo>
                  <a:cubicBezTo>
                    <a:pt x="25" y="454"/>
                    <a:pt x="27" y="478"/>
                    <a:pt x="24" y="502"/>
                  </a:cubicBezTo>
                  <a:cubicBezTo>
                    <a:pt x="22" y="526"/>
                    <a:pt x="13" y="549"/>
                    <a:pt x="0" y="569"/>
                  </a:cubicBezTo>
                  <a:cubicBezTo>
                    <a:pt x="45" y="569"/>
                    <a:pt x="89" y="569"/>
                    <a:pt x="134" y="569"/>
                  </a:cubicBezTo>
                  <a:cubicBezTo>
                    <a:pt x="115" y="541"/>
                    <a:pt x="113" y="505"/>
                    <a:pt x="113" y="472"/>
                  </a:cubicBezTo>
                  <a:cubicBezTo>
                    <a:pt x="113" y="413"/>
                    <a:pt x="113" y="355"/>
                    <a:pt x="113" y="297"/>
                  </a:cubicBezTo>
                  <a:cubicBezTo>
                    <a:pt x="126" y="298"/>
                    <a:pt x="140" y="300"/>
                    <a:pt x="153" y="305"/>
                  </a:cubicBezTo>
                  <a:cubicBezTo>
                    <a:pt x="170" y="312"/>
                    <a:pt x="183" y="326"/>
                    <a:pt x="194" y="341"/>
                  </a:cubicBezTo>
                  <a:cubicBezTo>
                    <a:pt x="237" y="396"/>
                    <a:pt x="280" y="452"/>
                    <a:pt x="323" y="507"/>
                  </a:cubicBezTo>
                  <a:cubicBezTo>
                    <a:pt x="336" y="524"/>
                    <a:pt x="348" y="542"/>
                    <a:pt x="365" y="554"/>
                  </a:cubicBezTo>
                  <a:cubicBezTo>
                    <a:pt x="379" y="565"/>
                    <a:pt x="397" y="569"/>
                    <a:pt x="415" y="569"/>
                  </a:cubicBezTo>
                  <a:cubicBezTo>
                    <a:pt x="441" y="569"/>
                    <a:pt x="468" y="569"/>
                    <a:pt x="494" y="569"/>
                  </a:cubicBezTo>
                  <a:cubicBezTo>
                    <a:pt x="479" y="556"/>
                    <a:pt x="464" y="543"/>
                    <a:pt x="450" y="529"/>
                  </a:cubicBezTo>
                  <a:moveTo>
                    <a:pt x="160" y="265"/>
                  </a:moveTo>
                  <a:cubicBezTo>
                    <a:pt x="142" y="266"/>
                    <a:pt x="124" y="265"/>
                    <a:pt x="105" y="263"/>
                  </a:cubicBezTo>
                  <a:cubicBezTo>
                    <a:pt x="105" y="202"/>
                    <a:pt x="105" y="141"/>
                    <a:pt x="105" y="81"/>
                  </a:cubicBezTo>
                  <a:cubicBezTo>
                    <a:pt x="105" y="66"/>
                    <a:pt x="106" y="52"/>
                    <a:pt x="107" y="37"/>
                  </a:cubicBezTo>
                  <a:cubicBezTo>
                    <a:pt x="143" y="38"/>
                    <a:pt x="178" y="36"/>
                    <a:pt x="213" y="41"/>
                  </a:cubicBezTo>
                  <a:cubicBezTo>
                    <a:pt x="234" y="45"/>
                    <a:pt x="256" y="51"/>
                    <a:pt x="271" y="67"/>
                  </a:cubicBezTo>
                  <a:cubicBezTo>
                    <a:pt x="286" y="82"/>
                    <a:pt x="292" y="104"/>
                    <a:pt x="293" y="125"/>
                  </a:cubicBezTo>
                  <a:cubicBezTo>
                    <a:pt x="296" y="161"/>
                    <a:pt x="288" y="200"/>
                    <a:pt x="262" y="227"/>
                  </a:cubicBezTo>
                  <a:cubicBezTo>
                    <a:pt x="236" y="254"/>
                    <a:pt x="197" y="264"/>
                    <a:pt x="160"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2">
              <a:extLst>
                <a:ext uri="{FF2B5EF4-FFF2-40B4-BE49-F238E27FC236}">
                  <a16:creationId xmlns:a16="http://schemas.microsoft.com/office/drawing/2014/main" id="{31A02084-A3C1-4CD9-A55E-984B32A866C7}"/>
                </a:ext>
              </a:extLst>
            </p:cNvPr>
            <p:cNvSpPr>
              <a:spLocks noEditPoints="1"/>
            </p:cNvSpPr>
            <p:nvPr userDrawn="1"/>
          </p:nvSpPr>
          <p:spPr bwMode="auto">
            <a:xfrm>
              <a:off x="6556" y="110"/>
              <a:ext cx="217" cy="284"/>
            </a:xfrm>
            <a:custGeom>
              <a:avLst/>
              <a:gdLst>
                <a:gd name="T0" fmla="*/ 902 w 921"/>
                <a:gd name="T1" fmla="*/ 923 h 1202"/>
                <a:gd name="T2" fmla="*/ 875 w 921"/>
                <a:gd name="T3" fmla="*/ 781 h 1202"/>
                <a:gd name="T4" fmla="*/ 886 w 921"/>
                <a:gd name="T5" fmla="*/ 756 h 1202"/>
                <a:gd name="T6" fmla="*/ 808 w 921"/>
                <a:gd name="T7" fmla="*/ 530 h 1202"/>
                <a:gd name="T8" fmla="*/ 539 w 921"/>
                <a:gd name="T9" fmla="*/ 526 h 1202"/>
                <a:gd name="T10" fmla="*/ 405 w 921"/>
                <a:gd name="T11" fmla="*/ 396 h 1202"/>
                <a:gd name="T12" fmla="*/ 393 w 921"/>
                <a:gd name="T13" fmla="*/ 294 h 1202"/>
                <a:gd name="T14" fmla="*/ 328 w 921"/>
                <a:gd name="T15" fmla="*/ 274 h 1202"/>
                <a:gd name="T16" fmla="*/ 485 w 921"/>
                <a:gd name="T17" fmla="*/ 224 h 1202"/>
                <a:gd name="T18" fmla="*/ 604 w 921"/>
                <a:gd name="T19" fmla="*/ 104 h 1202"/>
                <a:gd name="T20" fmla="*/ 557 w 921"/>
                <a:gd name="T21" fmla="*/ 126 h 1202"/>
                <a:gd name="T22" fmla="*/ 592 w 921"/>
                <a:gd name="T23" fmla="*/ 32 h 1202"/>
                <a:gd name="T24" fmla="*/ 518 w 921"/>
                <a:gd name="T25" fmla="*/ 144 h 1202"/>
                <a:gd name="T26" fmla="*/ 500 w 921"/>
                <a:gd name="T27" fmla="*/ 122 h 1202"/>
                <a:gd name="T28" fmla="*/ 396 w 921"/>
                <a:gd name="T29" fmla="*/ 149 h 1202"/>
                <a:gd name="T30" fmla="*/ 311 w 921"/>
                <a:gd name="T31" fmla="*/ 239 h 1202"/>
                <a:gd name="T32" fmla="*/ 413 w 921"/>
                <a:gd name="T33" fmla="*/ 85 h 1202"/>
                <a:gd name="T34" fmla="*/ 422 w 921"/>
                <a:gd name="T35" fmla="*/ 10 h 1202"/>
                <a:gd name="T36" fmla="*/ 375 w 921"/>
                <a:gd name="T37" fmla="*/ 44 h 1202"/>
                <a:gd name="T38" fmla="*/ 355 w 921"/>
                <a:gd name="T39" fmla="*/ 67 h 1202"/>
                <a:gd name="T40" fmla="*/ 330 w 921"/>
                <a:gd name="T41" fmla="*/ 110 h 1202"/>
                <a:gd name="T42" fmla="*/ 300 w 921"/>
                <a:gd name="T43" fmla="*/ 146 h 1202"/>
                <a:gd name="T44" fmla="*/ 265 w 921"/>
                <a:gd name="T45" fmla="*/ 226 h 1202"/>
                <a:gd name="T46" fmla="*/ 267 w 921"/>
                <a:gd name="T47" fmla="*/ 149 h 1202"/>
                <a:gd name="T48" fmla="*/ 232 w 921"/>
                <a:gd name="T49" fmla="*/ 247 h 1202"/>
                <a:gd name="T50" fmla="*/ 208 w 921"/>
                <a:gd name="T51" fmla="*/ 240 h 1202"/>
                <a:gd name="T52" fmla="*/ 290 w 921"/>
                <a:gd name="T53" fmla="*/ 283 h 1202"/>
                <a:gd name="T54" fmla="*/ 143 w 921"/>
                <a:gd name="T55" fmla="*/ 345 h 1202"/>
                <a:gd name="T56" fmla="*/ 271 w 921"/>
                <a:gd name="T57" fmla="*/ 408 h 1202"/>
                <a:gd name="T58" fmla="*/ 268 w 921"/>
                <a:gd name="T59" fmla="*/ 591 h 1202"/>
                <a:gd name="T60" fmla="*/ 109 w 921"/>
                <a:gd name="T61" fmla="*/ 562 h 1202"/>
                <a:gd name="T62" fmla="*/ 33 w 921"/>
                <a:gd name="T63" fmla="*/ 710 h 1202"/>
                <a:gd name="T64" fmla="*/ 72 w 921"/>
                <a:gd name="T65" fmla="*/ 651 h 1202"/>
                <a:gd name="T66" fmla="*/ 131 w 921"/>
                <a:gd name="T67" fmla="*/ 691 h 1202"/>
                <a:gd name="T68" fmla="*/ 78 w 921"/>
                <a:gd name="T69" fmla="*/ 741 h 1202"/>
                <a:gd name="T70" fmla="*/ 72 w 921"/>
                <a:gd name="T71" fmla="*/ 786 h 1202"/>
                <a:gd name="T72" fmla="*/ 195 w 921"/>
                <a:gd name="T73" fmla="*/ 1056 h 1202"/>
                <a:gd name="T74" fmla="*/ 191 w 921"/>
                <a:gd name="T75" fmla="*/ 1202 h 1202"/>
                <a:gd name="T76" fmla="*/ 821 w 921"/>
                <a:gd name="T77" fmla="*/ 1124 h 1202"/>
                <a:gd name="T78" fmla="*/ 765 w 921"/>
                <a:gd name="T79" fmla="*/ 1094 h 1202"/>
                <a:gd name="T80" fmla="*/ 470 w 921"/>
                <a:gd name="T81" fmla="*/ 206 h 1202"/>
                <a:gd name="T82" fmla="*/ 403 w 921"/>
                <a:gd name="T83" fmla="*/ 199 h 1202"/>
                <a:gd name="T84" fmla="*/ 403 w 921"/>
                <a:gd name="T85" fmla="*/ 199 h 1202"/>
                <a:gd name="T86" fmla="*/ 263 w 921"/>
                <a:gd name="T87" fmla="*/ 984 h 1202"/>
                <a:gd name="T88" fmla="*/ 373 w 921"/>
                <a:gd name="T89" fmla="*/ 833 h 1202"/>
                <a:gd name="T90" fmla="*/ 353 w 921"/>
                <a:gd name="T91" fmla="*/ 984 h 1202"/>
                <a:gd name="T92" fmla="*/ 124 w 921"/>
                <a:gd name="T93" fmla="*/ 597 h 1202"/>
                <a:gd name="T94" fmla="*/ 211 w 921"/>
                <a:gd name="T95" fmla="*/ 609 h 1202"/>
                <a:gd name="T96" fmla="*/ 305 w 921"/>
                <a:gd name="T97" fmla="*/ 673 h 1202"/>
                <a:gd name="T98" fmla="*/ 370 w 921"/>
                <a:gd name="T99" fmla="*/ 752 h 1202"/>
                <a:gd name="T100" fmla="*/ 387 w 921"/>
                <a:gd name="T101" fmla="*/ 1061 h 1202"/>
                <a:gd name="T102" fmla="*/ 544 w 921"/>
                <a:gd name="T103" fmla="*/ 772 h 1202"/>
                <a:gd name="T104" fmla="*/ 704 w 921"/>
                <a:gd name="T105" fmla="*/ 886 h 1202"/>
                <a:gd name="T106" fmla="*/ 548 w 921"/>
                <a:gd name="T107" fmla="*/ 1060 h 1202"/>
                <a:gd name="T108" fmla="*/ 574 w 921"/>
                <a:gd name="T109" fmla="*/ 1062 h 1202"/>
                <a:gd name="T110" fmla="*/ 606 w 921"/>
                <a:gd name="T111" fmla="*/ 1047 h 1202"/>
                <a:gd name="T112" fmla="*/ 743 w 921"/>
                <a:gd name="T113" fmla="*/ 826 h 1202"/>
                <a:gd name="T114" fmla="*/ 672 w 921"/>
                <a:gd name="T115" fmla="*/ 621 h 1202"/>
                <a:gd name="T116" fmla="*/ 849 w 921"/>
                <a:gd name="T117" fmla="*/ 92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1" h="1202">
                  <a:moveTo>
                    <a:pt x="787" y="1083"/>
                  </a:moveTo>
                  <a:cubicBezTo>
                    <a:pt x="797" y="1066"/>
                    <a:pt x="809" y="1051"/>
                    <a:pt x="820" y="1035"/>
                  </a:cubicBezTo>
                  <a:cubicBezTo>
                    <a:pt x="848" y="998"/>
                    <a:pt x="876" y="961"/>
                    <a:pt x="902" y="923"/>
                  </a:cubicBezTo>
                  <a:cubicBezTo>
                    <a:pt x="908" y="914"/>
                    <a:pt x="915" y="905"/>
                    <a:pt x="919" y="895"/>
                  </a:cubicBezTo>
                  <a:cubicBezTo>
                    <a:pt x="921" y="891"/>
                    <a:pt x="918" y="887"/>
                    <a:pt x="917" y="883"/>
                  </a:cubicBezTo>
                  <a:cubicBezTo>
                    <a:pt x="904" y="849"/>
                    <a:pt x="888" y="816"/>
                    <a:pt x="875" y="781"/>
                  </a:cubicBezTo>
                  <a:cubicBezTo>
                    <a:pt x="871" y="771"/>
                    <a:pt x="871" y="760"/>
                    <a:pt x="872" y="750"/>
                  </a:cubicBezTo>
                  <a:cubicBezTo>
                    <a:pt x="873" y="721"/>
                    <a:pt x="875" y="692"/>
                    <a:pt x="877" y="663"/>
                  </a:cubicBezTo>
                  <a:cubicBezTo>
                    <a:pt x="881" y="694"/>
                    <a:pt x="882" y="725"/>
                    <a:pt x="886" y="756"/>
                  </a:cubicBezTo>
                  <a:cubicBezTo>
                    <a:pt x="897" y="736"/>
                    <a:pt x="901" y="714"/>
                    <a:pt x="904" y="692"/>
                  </a:cubicBezTo>
                  <a:cubicBezTo>
                    <a:pt x="909" y="659"/>
                    <a:pt x="907" y="624"/>
                    <a:pt x="892" y="594"/>
                  </a:cubicBezTo>
                  <a:cubicBezTo>
                    <a:pt x="876" y="561"/>
                    <a:pt x="843" y="537"/>
                    <a:pt x="808" y="530"/>
                  </a:cubicBezTo>
                  <a:cubicBezTo>
                    <a:pt x="791" y="527"/>
                    <a:pt x="774" y="528"/>
                    <a:pt x="758" y="530"/>
                  </a:cubicBezTo>
                  <a:cubicBezTo>
                    <a:pt x="718" y="535"/>
                    <a:pt x="677" y="534"/>
                    <a:pt x="636" y="533"/>
                  </a:cubicBezTo>
                  <a:cubicBezTo>
                    <a:pt x="604" y="534"/>
                    <a:pt x="571" y="534"/>
                    <a:pt x="539" y="526"/>
                  </a:cubicBezTo>
                  <a:cubicBezTo>
                    <a:pt x="517" y="521"/>
                    <a:pt x="496" y="511"/>
                    <a:pt x="480" y="494"/>
                  </a:cubicBezTo>
                  <a:cubicBezTo>
                    <a:pt x="465" y="480"/>
                    <a:pt x="455" y="461"/>
                    <a:pt x="443" y="444"/>
                  </a:cubicBezTo>
                  <a:cubicBezTo>
                    <a:pt x="431" y="427"/>
                    <a:pt x="418" y="412"/>
                    <a:pt x="405" y="396"/>
                  </a:cubicBezTo>
                  <a:cubicBezTo>
                    <a:pt x="390" y="375"/>
                    <a:pt x="377" y="353"/>
                    <a:pt x="366" y="330"/>
                  </a:cubicBezTo>
                  <a:cubicBezTo>
                    <a:pt x="377" y="325"/>
                    <a:pt x="391" y="321"/>
                    <a:pt x="398" y="310"/>
                  </a:cubicBezTo>
                  <a:cubicBezTo>
                    <a:pt x="402" y="305"/>
                    <a:pt x="400" y="296"/>
                    <a:pt x="393" y="294"/>
                  </a:cubicBezTo>
                  <a:cubicBezTo>
                    <a:pt x="377" y="287"/>
                    <a:pt x="359" y="288"/>
                    <a:pt x="341" y="290"/>
                  </a:cubicBezTo>
                  <a:cubicBezTo>
                    <a:pt x="336" y="286"/>
                    <a:pt x="331" y="283"/>
                    <a:pt x="325" y="280"/>
                  </a:cubicBezTo>
                  <a:cubicBezTo>
                    <a:pt x="326" y="278"/>
                    <a:pt x="327" y="276"/>
                    <a:pt x="328" y="274"/>
                  </a:cubicBezTo>
                  <a:cubicBezTo>
                    <a:pt x="348" y="284"/>
                    <a:pt x="373" y="287"/>
                    <a:pt x="392" y="274"/>
                  </a:cubicBezTo>
                  <a:cubicBezTo>
                    <a:pt x="413" y="262"/>
                    <a:pt x="424" y="238"/>
                    <a:pt x="423" y="215"/>
                  </a:cubicBezTo>
                  <a:cubicBezTo>
                    <a:pt x="440" y="229"/>
                    <a:pt x="464" y="234"/>
                    <a:pt x="485" y="224"/>
                  </a:cubicBezTo>
                  <a:cubicBezTo>
                    <a:pt x="506" y="214"/>
                    <a:pt x="514" y="191"/>
                    <a:pt x="517" y="169"/>
                  </a:cubicBezTo>
                  <a:cubicBezTo>
                    <a:pt x="535" y="165"/>
                    <a:pt x="554" y="159"/>
                    <a:pt x="568" y="147"/>
                  </a:cubicBezTo>
                  <a:cubicBezTo>
                    <a:pt x="581" y="134"/>
                    <a:pt x="593" y="119"/>
                    <a:pt x="604" y="104"/>
                  </a:cubicBezTo>
                  <a:cubicBezTo>
                    <a:pt x="610" y="94"/>
                    <a:pt x="618" y="83"/>
                    <a:pt x="620" y="71"/>
                  </a:cubicBezTo>
                  <a:cubicBezTo>
                    <a:pt x="608" y="67"/>
                    <a:pt x="600" y="77"/>
                    <a:pt x="594" y="85"/>
                  </a:cubicBezTo>
                  <a:cubicBezTo>
                    <a:pt x="584" y="101"/>
                    <a:pt x="571" y="114"/>
                    <a:pt x="557" y="126"/>
                  </a:cubicBezTo>
                  <a:cubicBezTo>
                    <a:pt x="553" y="98"/>
                    <a:pt x="564" y="69"/>
                    <a:pt x="587" y="53"/>
                  </a:cubicBezTo>
                  <a:cubicBezTo>
                    <a:pt x="593" y="49"/>
                    <a:pt x="602" y="44"/>
                    <a:pt x="601" y="35"/>
                  </a:cubicBezTo>
                  <a:cubicBezTo>
                    <a:pt x="601" y="30"/>
                    <a:pt x="595" y="30"/>
                    <a:pt x="592" y="32"/>
                  </a:cubicBezTo>
                  <a:cubicBezTo>
                    <a:pt x="570" y="43"/>
                    <a:pt x="551" y="61"/>
                    <a:pt x="542" y="84"/>
                  </a:cubicBezTo>
                  <a:cubicBezTo>
                    <a:pt x="535" y="101"/>
                    <a:pt x="535" y="120"/>
                    <a:pt x="539" y="137"/>
                  </a:cubicBezTo>
                  <a:cubicBezTo>
                    <a:pt x="532" y="140"/>
                    <a:pt x="525" y="142"/>
                    <a:pt x="518" y="144"/>
                  </a:cubicBezTo>
                  <a:cubicBezTo>
                    <a:pt x="517" y="135"/>
                    <a:pt x="516" y="126"/>
                    <a:pt x="515" y="118"/>
                  </a:cubicBezTo>
                  <a:cubicBezTo>
                    <a:pt x="513" y="117"/>
                    <a:pt x="510" y="115"/>
                    <a:pt x="509" y="114"/>
                  </a:cubicBezTo>
                  <a:cubicBezTo>
                    <a:pt x="506" y="117"/>
                    <a:pt x="503" y="120"/>
                    <a:pt x="500" y="122"/>
                  </a:cubicBezTo>
                  <a:cubicBezTo>
                    <a:pt x="502" y="131"/>
                    <a:pt x="503" y="139"/>
                    <a:pt x="503" y="148"/>
                  </a:cubicBezTo>
                  <a:cubicBezTo>
                    <a:pt x="473" y="156"/>
                    <a:pt x="441" y="159"/>
                    <a:pt x="411" y="168"/>
                  </a:cubicBezTo>
                  <a:cubicBezTo>
                    <a:pt x="406" y="161"/>
                    <a:pt x="405" y="149"/>
                    <a:pt x="396" y="149"/>
                  </a:cubicBezTo>
                  <a:cubicBezTo>
                    <a:pt x="386" y="156"/>
                    <a:pt x="393" y="166"/>
                    <a:pt x="396" y="174"/>
                  </a:cubicBezTo>
                  <a:cubicBezTo>
                    <a:pt x="370" y="187"/>
                    <a:pt x="345" y="204"/>
                    <a:pt x="327" y="228"/>
                  </a:cubicBezTo>
                  <a:cubicBezTo>
                    <a:pt x="323" y="233"/>
                    <a:pt x="317" y="236"/>
                    <a:pt x="311" y="239"/>
                  </a:cubicBezTo>
                  <a:cubicBezTo>
                    <a:pt x="314" y="217"/>
                    <a:pt x="320" y="195"/>
                    <a:pt x="331" y="176"/>
                  </a:cubicBezTo>
                  <a:cubicBezTo>
                    <a:pt x="340" y="162"/>
                    <a:pt x="353" y="150"/>
                    <a:pt x="364" y="137"/>
                  </a:cubicBezTo>
                  <a:cubicBezTo>
                    <a:pt x="380" y="119"/>
                    <a:pt x="398" y="104"/>
                    <a:pt x="413" y="85"/>
                  </a:cubicBezTo>
                  <a:cubicBezTo>
                    <a:pt x="424" y="70"/>
                    <a:pt x="429" y="52"/>
                    <a:pt x="433" y="35"/>
                  </a:cubicBezTo>
                  <a:cubicBezTo>
                    <a:pt x="435" y="24"/>
                    <a:pt x="436" y="12"/>
                    <a:pt x="434" y="1"/>
                  </a:cubicBezTo>
                  <a:cubicBezTo>
                    <a:pt x="428" y="0"/>
                    <a:pt x="423" y="4"/>
                    <a:pt x="422" y="10"/>
                  </a:cubicBezTo>
                  <a:cubicBezTo>
                    <a:pt x="419" y="26"/>
                    <a:pt x="416" y="42"/>
                    <a:pt x="409" y="57"/>
                  </a:cubicBezTo>
                  <a:cubicBezTo>
                    <a:pt x="402" y="70"/>
                    <a:pt x="392" y="81"/>
                    <a:pt x="382" y="93"/>
                  </a:cubicBezTo>
                  <a:cubicBezTo>
                    <a:pt x="372" y="79"/>
                    <a:pt x="369" y="60"/>
                    <a:pt x="375" y="44"/>
                  </a:cubicBezTo>
                  <a:cubicBezTo>
                    <a:pt x="377" y="36"/>
                    <a:pt x="384" y="30"/>
                    <a:pt x="388" y="23"/>
                  </a:cubicBezTo>
                  <a:cubicBezTo>
                    <a:pt x="389" y="18"/>
                    <a:pt x="386" y="12"/>
                    <a:pt x="380" y="13"/>
                  </a:cubicBezTo>
                  <a:cubicBezTo>
                    <a:pt x="364" y="26"/>
                    <a:pt x="353" y="47"/>
                    <a:pt x="355" y="67"/>
                  </a:cubicBezTo>
                  <a:cubicBezTo>
                    <a:pt x="356" y="81"/>
                    <a:pt x="363" y="93"/>
                    <a:pt x="370" y="104"/>
                  </a:cubicBezTo>
                  <a:cubicBezTo>
                    <a:pt x="352" y="122"/>
                    <a:pt x="333" y="137"/>
                    <a:pt x="318" y="158"/>
                  </a:cubicBezTo>
                  <a:cubicBezTo>
                    <a:pt x="314" y="141"/>
                    <a:pt x="318" y="122"/>
                    <a:pt x="330" y="110"/>
                  </a:cubicBezTo>
                  <a:cubicBezTo>
                    <a:pt x="334" y="107"/>
                    <a:pt x="333" y="99"/>
                    <a:pt x="329" y="96"/>
                  </a:cubicBezTo>
                  <a:cubicBezTo>
                    <a:pt x="324" y="94"/>
                    <a:pt x="321" y="99"/>
                    <a:pt x="317" y="102"/>
                  </a:cubicBezTo>
                  <a:cubicBezTo>
                    <a:pt x="306" y="114"/>
                    <a:pt x="299" y="130"/>
                    <a:pt x="300" y="146"/>
                  </a:cubicBezTo>
                  <a:cubicBezTo>
                    <a:pt x="300" y="156"/>
                    <a:pt x="304" y="166"/>
                    <a:pt x="308" y="176"/>
                  </a:cubicBezTo>
                  <a:cubicBezTo>
                    <a:pt x="297" y="197"/>
                    <a:pt x="289" y="219"/>
                    <a:pt x="288" y="243"/>
                  </a:cubicBezTo>
                  <a:cubicBezTo>
                    <a:pt x="278" y="242"/>
                    <a:pt x="268" y="236"/>
                    <a:pt x="265" y="226"/>
                  </a:cubicBezTo>
                  <a:cubicBezTo>
                    <a:pt x="258" y="205"/>
                    <a:pt x="264" y="182"/>
                    <a:pt x="275" y="164"/>
                  </a:cubicBezTo>
                  <a:cubicBezTo>
                    <a:pt x="277" y="159"/>
                    <a:pt x="281" y="154"/>
                    <a:pt x="278" y="148"/>
                  </a:cubicBezTo>
                  <a:cubicBezTo>
                    <a:pt x="276" y="143"/>
                    <a:pt x="269" y="144"/>
                    <a:pt x="267" y="149"/>
                  </a:cubicBezTo>
                  <a:cubicBezTo>
                    <a:pt x="253" y="172"/>
                    <a:pt x="241" y="199"/>
                    <a:pt x="244" y="227"/>
                  </a:cubicBezTo>
                  <a:cubicBezTo>
                    <a:pt x="246" y="239"/>
                    <a:pt x="254" y="249"/>
                    <a:pt x="262" y="257"/>
                  </a:cubicBezTo>
                  <a:cubicBezTo>
                    <a:pt x="251" y="259"/>
                    <a:pt x="239" y="257"/>
                    <a:pt x="232" y="247"/>
                  </a:cubicBezTo>
                  <a:cubicBezTo>
                    <a:pt x="218" y="228"/>
                    <a:pt x="219" y="202"/>
                    <a:pt x="225" y="181"/>
                  </a:cubicBezTo>
                  <a:cubicBezTo>
                    <a:pt x="228" y="174"/>
                    <a:pt x="221" y="169"/>
                    <a:pt x="215" y="169"/>
                  </a:cubicBezTo>
                  <a:cubicBezTo>
                    <a:pt x="206" y="191"/>
                    <a:pt x="202" y="216"/>
                    <a:pt x="208" y="240"/>
                  </a:cubicBezTo>
                  <a:cubicBezTo>
                    <a:pt x="213" y="262"/>
                    <a:pt x="234" y="280"/>
                    <a:pt x="257" y="279"/>
                  </a:cubicBezTo>
                  <a:cubicBezTo>
                    <a:pt x="268" y="279"/>
                    <a:pt x="278" y="274"/>
                    <a:pt x="288" y="269"/>
                  </a:cubicBezTo>
                  <a:cubicBezTo>
                    <a:pt x="289" y="274"/>
                    <a:pt x="289" y="278"/>
                    <a:pt x="290" y="283"/>
                  </a:cubicBezTo>
                  <a:cubicBezTo>
                    <a:pt x="271" y="292"/>
                    <a:pt x="252" y="302"/>
                    <a:pt x="231" y="309"/>
                  </a:cubicBezTo>
                  <a:cubicBezTo>
                    <a:pt x="205" y="318"/>
                    <a:pt x="179" y="328"/>
                    <a:pt x="152" y="338"/>
                  </a:cubicBezTo>
                  <a:cubicBezTo>
                    <a:pt x="149" y="339"/>
                    <a:pt x="144" y="340"/>
                    <a:pt x="143" y="345"/>
                  </a:cubicBezTo>
                  <a:cubicBezTo>
                    <a:pt x="143" y="351"/>
                    <a:pt x="141" y="360"/>
                    <a:pt x="146" y="365"/>
                  </a:cubicBezTo>
                  <a:cubicBezTo>
                    <a:pt x="152" y="373"/>
                    <a:pt x="159" y="380"/>
                    <a:pt x="169" y="382"/>
                  </a:cubicBezTo>
                  <a:cubicBezTo>
                    <a:pt x="203" y="391"/>
                    <a:pt x="237" y="400"/>
                    <a:pt x="271" y="408"/>
                  </a:cubicBezTo>
                  <a:cubicBezTo>
                    <a:pt x="274" y="409"/>
                    <a:pt x="279" y="410"/>
                    <a:pt x="279" y="414"/>
                  </a:cubicBezTo>
                  <a:cubicBezTo>
                    <a:pt x="282" y="443"/>
                    <a:pt x="274" y="472"/>
                    <a:pt x="267" y="500"/>
                  </a:cubicBezTo>
                  <a:cubicBezTo>
                    <a:pt x="258" y="529"/>
                    <a:pt x="255" y="562"/>
                    <a:pt x="268" y="591"/>
                  </a:cubicBezTo>
                  <a:cubicBezTo>
                    <a:pt x="248" y="577"/>
                    <a:pt x="228" y="563"/>
                    <a:pt x="208" y="549"/>
                  </a:cubicBezTo>
                  <a:cubicBezTo>
                    <a:pt x="197" y="541"/>
                    <a:pt x="184" y="542"/>
                    <a:pt x="172" y="543"/>
                  </a:cubicBezTo>
                  <a:cubicBezTo>
                    <a:pt x="150" y="546"/>
                    <a:pt x="129" y="554"/>
                    <a:pt x="109" y="562"/>
                  </a:cubicBezTo>
                  <a:cubicBezTo>
                    <a:pt x="79" y="576"/>
                    <a:pt x="50" y="592"/>
                    <a:pt x="24" y="611"/>
                  </a:cubicBezTo>
                  <a:cubicBezTo>
                    <a:pt x="10" y="621"/>
                    <a:pt x="0" y="641"/>
                    <a:pt x="9" y="657"/>
                  </a:cubicBezTo>
                  <a:cubicBezTo>
                    <a:pt x="18" y="675"/>
                    <a:pt x="26" y="692"/>
                    <a:pt x="33" y="710"/>
                  </a:cubicBezTo>
                  <a:cubicBezTo>
                    <a:pt x="42" y="705"/>
                    <a:pt x="50" y="701"/>
                    <a:pt x="59" y="696"/>
                  </a:cubicBezTo>
                  <a:cubicBezTo>
                    <a:pt x="51" y="690"/>
                    <a:pt x="43" y="683"/>
                    <a:pt x="43" y="673"/>
                  </a:cubicBezTo>
                  <a:cubicBezTo>
                    <a:pt x="42" y="659"/>
                    <a:pt x="58" y="646"/>
                    <a:pt x="72" y="651"/>
                  </a:cubicBezTo>
                  <a:cubicBezTo>
                    <a:pt x="83" y="653"/>
                    <a:pt x="88" y="663"/>
                    <a:pt x="90" y="673"/>
                  </a:cubicBezTo>
                  <a:cubicBezTo>
                    <a:pt x="93" y="667"/>
                    <a:pt x="99" y="662"/>
                    <a:pt x="107" y="661"/>
                  </a:cubicBezTo>
                  <a:cubicBezTo>
                    <a:pt x="123" y="658"/>
                    <a:pt x="137" y="676"/>
                    <a:pt x="131" y="691"/>
                  </a:cubicBezTo>
                  <a:cubicBezTo>
                    <a:pt x="128" y="701"/>
                    <a:pt x="119" y="706"/>
                    <a:pt x="109" y="708"/>
                  </a:cubicBezTo>
                  <a:cubicBezTo>
                    <a:pt x="118" y="715"/>
                    <a:pt x="121" y="729"/>
                    <a:pt x="114" y="739"/>
                  </a:cubicBezTo>
                  <a:cubicBezTo>
                    <a:pt x="107" y="751"/>
                    <a:pt x="87" y="753"/>
                    <a:pt x="78" y="741"/>
                  </a:cubicBezTo>
                  <a:cubicBezTo>
                    <a:pt x="72" y="736"/>
                    <a:pt x="73" y="727"/>
                    <a:pt x="73" y="720"/>
                  </a:cubicBezTo>
                  <a:cubicBezTo>
                    <a:pt x="64" y="724"/>
                    <a:pt x="55" y="728"/>
                    <a:pt x="46" y="732"/>
                  </a:cubicBezTo>
                  <a:cubicBezTo>
                    <a:pt x="54" y="750"/>
                    <a:pt x="64" y="768"/>
                    <a:pt x="72" y="786"/>
                  </a:cubicBezTo>
                  <a:cubicBezTo>
                    <a:pt x="98" y="774"/>
                    <a:pt x="123" y="761"/>
                    <a:pt x="149" y="749"/>
                  </a:cubicBezTo>
                  <a:cubicBezTo>
                    <a:pt x="176" y="814"/>
                    <a:pt x="203" y="879"/>
                    <a:pt x="230" y="944"/>
                  </a:cubicBezTo>
                  <a:cubicBezTo>
                    <a:pt x="218" y="981"/>
                    <a:pt x="207" y="1019"/>
                    <a:pt x="195" y="1056"/>
                  </a:cubicBezTo>
                  <a:cubicBezTo>
                    <a:pt x="223" y="1067"/>
                    <a:pt x="252" y="1077"/>
                    <a:pt x="280" y="1088"/>
                  </a:cubicBezTo>
                  <a:cubicBezTo>
                    <a:pt x="263" y="1096"/>
                    <a:pt x="247" y="1105"/>
                    <a:pt x="233" y="1118"/>
                  </a:cubicBezTo>
                  <a:cubicBezTo>
                    <a:pt x="209" y="1139"/>
                    <a:pt x="194" y="1170"/>
                    <a:pt x="191" y="1202"/>
                  </a:cubicBezTo>
                  <a:cubicBezTo>
                    <a:pt x="224" y="1173"/>
                    <a:pt x="265" y="1155"/>
                    <a:pt x="306" y="1140"/>
                  </a:cubicBezTo>
                  <a:cubicBezTo>
                    <a:pt x="364" y="1121"/>
                    <a:pt x="425" y="1111"/>
                    <a:pt x="486" y="1107"/>
                  </a:cubicBezTo>
                  <a:cubicBezTo>
                    <a:pt x="598" y="1100"/>
                    <a:pt x="710" y="1109"/>
                    <a:pt x="821" y="1124"/>
                  </a:cubicBezTo>
                  <a:cubicBezTo>
                    <a:pt x="852" y="1128"/>
                    <a:pt x="884" y="1134"/>
                    <a:pt x="915" y="1131"/>
                  </a:cubicBezTo>
                  <a:cubicBezTo>
                    <a:pt x="889" y="1124"/>
                    <a:pt x="862" y="1119"/>
                    <a:pt x="835" y="1112"/>
                  </a:cubicBezTo>
                  <a:cubicBezTo>
                    <a:pt x="812" y="1106"/>
                    <a:pt x="788" y="1100"/>
                    <a:pt x="765" y="1094"/>
                  </a:cubicBezTo>
                  <a:cubicBezTo>
                    <a:pt x="773" y="1092"/>
                    <a:pt x="782" y="1091"/>
                    <a:pt x="787" y="1083"/>
                  </a:cubicBezTo>
                  <a:moveTo>
                    <a:pt x="498" y="174"/>
                  </a:moveTo>
                  <a:cubicBezTo>
                    <a:pt x="493" y="188"/>
                    <a:pt x="485" y="203"/>
                    <a:pt x="470" y="206"/>
                  </a:cubicBezTo>
                  <a:cubicBezTo>
                    <a:pt x="455" y="209"/>
                    <a:pt x="440" y="200"/>
                    <a:pt x="430" y="190"/>
                  </a:cubicBezTo>
                  <a:cubicBezTo>
                    <a:pt x="452" y="184"/>
                    <a:pt x="475" y="178"/>
                    <a:pt x="498" y="174"/>
                  </a:cubicBezTo>
                  <a:moveTo>
                    <a:pt x="403" y="199"/>
                  </a:moveTo>
                  <a:cubicBezTo>
                    <a:pt x="405" y="217"/>
                    <a:pt x="403" y="239"/>
                    <a:pt x="388" y="251"/>
                  </a:cubicBezTo>
                  <a:cubicBezTo>
                    <a:pt x="374" y="262"/>
                    <a:pt x="355" y="259"/>
                    <a:pt x="340" y="254"/>
                  </a:cubicBezTo>
                  <a:cubicBezTo>
                    <a:pt x="356" y="230"/>
                    <a:pt x="377" y="210"/>
                    <a:pt x="403" y="199"/>
                  </a:cubicBezTo>
                  <a:moveTo>
                    <a:pt x="281" y="1045"/>
                  </a:moveTo>
                  <a:cubicBezTo>
                    <a:pt x="266" y="1050"/>
                    <a:pt x="250" y="1040"/>
                    <a:pt x="245" y="1026"/>
                  </a:cubicBezTo>
                  <a:cubicBezTo>
                    <a:pt x="238" y="1010"/>
                    <a:pt x="246" y="990"/>
                    <a:pt x="263" y="984"/>
                  </a:cubicBezTo>
                  <a:cubicBezTo>
                    <a:pt x="281" y="976"/>
                    <a:pt x="304" y="993"/>
                    <a:pt x="303" y="1013"/>
                  </a:cubicBezTo>
                  <a:cubicBezTo>
                    <a:pt x="304" y="1027"/>
                    <a:pt x="294" y="1041"/>
                    <a:pt x="281" y="1045"/>
                  </a:cubicBezTo>
                  <a:moveTo>
                    <a:pt x="373" y="833"/>
                  </a:moveTo>
                  <a:cubicBezTo>
                    <a:pt x="371" y="910"/>
                    <a:pt x="364" y="988"/>
                    <a:pt x="357" y="1065"/>
                  </a:cubicBezTo>
                  <a:cubicBezTo>
                    <a:pt x="345" y="1068"/>
                    <a:pt x="333" y="1070"/>
                    <a:pt x="321" y="1073"/>
                  </a:cubicBezTo>
                  <a:cubicBezTo>
                    <a:pt x="332" y="1043"/>
                    <a:pt x="343" y="1014"/>
                    <a:pt x="353" y="984"/>
                  </a:cubicBezTo>
                  <a:cubicBezTo>
                    <a:pt x="327" y="969"/>
                    <a:pt x="301" y="953"/>
                    <a:pt x="274" y="938"/>
                  </a:cubicBezTo>
                  <a:cubicBezTo>
                    <a:pt x="271" y="936"/>
                    <a:pt x="266" y="934"/>
                    <a:pt x="265" y="929"/>
                  </a:cubicBezTo>
                  <a:cubicBezTo>
                    <a:pt x="218" y="818"/>
                    <a:pt x="171" y="708"/>
                    <a:pt x="124" y="597"/>
                  </a:cubicBezTo>
                  <a:cubicBezTo>
                    <a:pt x="138" y="591"/>
                    <a:pt x="153" y="586"/>
                    <a:pt x="168" y="582"/>
                  </a:cubicBezTo>
                  <a:cubicBezTo>
                    <a:pt x="174" y="580"/>
                    <a:pt x="181" y="584"/>
                    <a:pt x="186" y="587"/>
                  </a:cubicBezTo>
                  <a:cubicBezTo>
                    <a:pt x="195" y="593"/>
                    <a:pt x="203" y="601"/>
                    <a:pt x="211" y="609"/>
                  </a:cubicBezTo>
                  <a:cubicBezTo>
                    <a:pt x="237" y="636"/>
                    <a:pt x="260" y="667"/>
                    <a:pt x="285" y="696"/>
                  </a:cubicBezTo>
                  <a:cubicBezTo>
                    <a:pt x="299" y="713"/>
                    <a:pt x="323" y="718"/>
                    <a:pt x="345" y="718"/>
                  </a:cubicBezTo>
                  <a:cubicBezTo>
                    <a:pt x="329" y="705"/>
                    <a:pt x="315" y="691"/>
                    <a:pt x="305" y="673"/>
                  </a:cubicBezTo>
                  <a:cubicBezTo>
                    <a:pt x="286" y="636"/>
                    <a:pt x="285" y="592"/>
                    <a:pt x="294" y="552"/>
                  </a:cubicBezTo>
                  <a:cubicBezTo>
                    <a:pt x="296" y="609"/>
                    <a:pt x="315" y="664"/>
                    <a:pt x="347" y="711"/>
                  </a:cubicBezTo>
                  <a:cubicBezTo>
                    <a:pt x="355" y="724"/>
                    <a:pt x="367" y="736"/>
                    <a:pt x="370" y="752"/>
                  </a:cubicBezTo>
                  <a:cubicBezTo>
                    <a:pt x="375" y="778"/>
                    <a:pt x="373" y="806"/>
                    <a:pt x="373" y="833"/>
                  </a:cubicBezTo>
                  <a:moveTo>
                    <a:pt x="548" y="1060"/>
                  </a:moveTo>
                  <a:cubicBezTo>
                    <a:pt x="495" y="1056"/>
                    <a:pt x="441" y="1055"/>
                    <a:pt x="387" y="1061"/>
                  </a:cubicBezTo>
                  <a:cubicBezTo>
                    <a:pt x="402" y="985"/>
                    <a:pt x="417" y="909"/>
                    <a:pt x="434" y="833"/>
                  </a:cubicBezTo>
                  <a:cubicBezTo>
                    <a:pt x="439" y="813"/>
                    <a:pt x="443" y="792"/>
                    <a:pt x="451" y="772"/>
                  </a:cubicBezTo>
                  <a:cubicBezTo>
                    <a:pt x="482" y="777"/>
                    <a:pt x="513" y="777"/>
                    <a:pt x="544" y="772"/>
                  </a:cubicBezTo>
                  <a:cubicBezTo>
                    <a:pt x="569" y="769"/>
                    <a:pt x="593" y="763"/>
                    <a:pt x="618" y="765"/>
                  </a:cubicBezTo>
                  <a:cubicBezTo>
                    <a:pt x="638" y="767"/>
                    <a:pt x="656" y="779"/>
                    <a:pt x="667" y="796"/>
                  </a:cubicBezTo>
                  <a:cubicBezTo>
                    <a:pt x="686" y="823"/>
                    <a:pt x="695" y="855"/>
                    <a:pt x="704" y="886"/>
                  </a:cubicBezTo>
                  <a:cubicBezTo>
                    <a:pt x="708" y="897"/>
                    <a:pt x="700" y="906"/>
                    <a:pt x="695" y="914"/>
                  </a:cubicBezTo>
                  <a:cubicBezTo>
                    <a:pt x="676" y="940"/>
                    <a:pt x="653" y="962"/>
                    <a:pt x="631" y="985"/>
                  </a:cubicBezTo>
                  <a:cubicBezTo>
                    <a:pt x="604" y="1011"/>
                    <a:pt x="576" y="1036"/>
                    <a:pt x="548" y="1060"/>
                  </a:cubicBezTo>
                  <a:moveTo>
                    <a:pt x="735" y="1087"/>
                  </a:moveTo>
                  <a:cubicBezTo>
                    <a:pt x="717" y="1084"/>
                    <a:pt x="698" y="1080"/>
                    <a:pt x="680" y="1077"/>
                  </a:cubicBezTo>
                  <a:cubicBezTo>
                    <a:pt x="645" y="1071"/>
                    <a:pt x="610" y="1066"/>
                    <a:pt x="574" y="1062"/>
                  </a:cubicBezTo>
                  <a:cubicBezTo>
                    <a:pt x="573" y="1065"/>
                    <a:pt x="573" y="1065"/>
                    <a:pt x="573" y="1065"/>
                  </a:cubicBezTo>
                  <a:cubicBezTo>
                    <a:pt x="573" y="1064"/>
                    <a:pt x="573" y="1063"/>
                    <a:pt x="573" y="1061"/>
                  </a:cubicBezTo>
                  <a:cubicBezTo>
                    <a:pt x="585" y="1060"/>
                    <a:pt x="596" y="1055"/>
                    <a:pt x="606" y="1047"/>
                  </a:cubicBezTo>
                  <a:cubicBezTo>
                    <a:pt x="638" y="1022"/>
                    <a:pt x="668" y="994"/>
                    <a:pt x="698" y="966"/>
                  </a:cubicBezTo>
                  <a:cubicBezTo>
                    <a:pt x="724" y="939"/>
                    <a:pt x="751" y="913"/>
                    <a:pt x="774" y="883"/>
                  </a:cubicBezTo>
                  <a:cubicBezTo>
                    <a:pt x="760" y="866"/>
                    <a:pt x="750" y="846"/>
                    <a:pt x="743" y="826"/>
                  </a:cubicBezTo>
                  <a:cubicBezTo>
                    <a:pt x="741" y="811"/>
                    <a:pt x="747" y="796"/>
                    <a:pt x="753" y="783"/>
                  </a:cubicBezTo>
                  <a:cubicBezTo>
                    <a:pt x="723" y="769"/>
                    <a:pt x="702" y="742"/>
                    <a:pt x="690" y="712"/>
                  </a:cubicBezTo>
                  <a:cubicBezTo>
                    <a:pt x="679" y="683"/>
                    <a:pt x="672" y="652"/>
                    <a:pt x="672" y="621"/>
                  </a:cubicBezTo>
                  <a:cubicBezTo>
                    <a:pt x="687" y="686"/>
                    <a:pt x="721" y="746"/>
                    <a:pt x="771" y="791"/>
                  </a:cubicBezTo>
                  <a:cubicBezTo>
                    <a:pt x="796" y="819"/>
                    <a:pt x="820" y="849"/>
                    <a:pt x="839" y="882"/>
                  </a:cubicBezTo>
                  <a:cubicBezTo>
                    <a:pt x="846" y="895"/>
                    <a:pt x="856" y="910"/>
                    <a:pt x="849" y="925"/>
                  </a:cubicBezTo>
                  <a:cubicBezTo>
                    <a:pt x="835" y="957"/>
                    <a:pt x="814" y="985"/>
                    <a:pt x="793" y="1013"/>
                  </a:cubicBezTo>
                  <a:cubicBezTo>
                    <a:pt x="775" y="1038"/>
                    <a:pt x="755" y="1063"/>
                    <a:pt x="735" y="10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983685524"/>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12_Title and Content">
    <p:bg>
      <p:bgPr>
        <a:solidFill>
          <a:schemeClr val="bg1"/>
        </a:solidFill>
        <a:effectLst/>
      </p:bgPr>
    </p:bg>
    <p:spTree>
      <p:nvGrpSpPr>
        <p:cNvPr id="1" name=""/>
        <p:cNvGrpSpPr/>
        <p:nvPr/>
      </p:nvGrpSpPr>
      <p:grpSpPr>
        <a:xfrm>
          <a:off x="0" y="0"/>
          <a:ext cx="0" cy="0"/>
          <a:chOff x="0" y="0"/>
          <a:chExt cx="0" cy="0"/>
        </a:xfrm>
      </p:grpSpPr>
      <p:grpSp>
        <p:nvGrpSpPr>
          <p:cNvPr id="8" name="Group 19">
            <a:extLst>
              <a:ext uri="{FF2B5EF4-FFF2-40B4-BE49-F238E27FC236}">
                <a16:creationId xmlns:a16="http://schemas.microsoft.com/office/drawing/2014/main" id="{F94931B9-4111-4783-9CC4-AE56EF2D1B22}"/>
              </a:ext>
            </a:extLst>
          </p:cNvPr>
          <p:cNvGrpSpPr>
            <a:grpSpLocks noChangeAspect="1"/>
          </p:cNvGrpSpPr>
          <p:nvPr userDrawn="1"/>
        </p:nvGrpSpPr>
        <p:grpSpPr bwMode="auto">
          <a:xfrm flipH="1">
            <a:off x="-10676" y="20381"/>
            <a:ext cx="7089775" cy="6858000"/>
            <a:chOff x="3226" y="0"/>
            <a:chExt cx="4466" cy="4320"/>
          </a:xfrm>
        </p:grpSpPr>
        <p:sp>
          <p:nvSpPr>
            <p:cNvPr id="11" name="Freeform 21">
              <a:extLst>
                <a:ext uri="{FF2B5EF4-FFF2-40B4-BE49-F238E27FC236}">
                  <a16:creationId xmlns:a16="http://schemas.microsoft.com/office/drawing/2014/main" id="{ADE23DF6-251E-4A0A-B7B6-1B350AFC7174}"/>
                </a:ext>
              </a:extLst>
            </p:cNvPr>
            <p:cNvSpPr>
              <a:spLocks noEditPoints="1"/>
            </p:cNvSpPr>
            <p:nvPr userDrawn="1"/>
          </p:nvSpPr>
          <p:spPr bwMode="auto">
            <a:xfrm>
              <a:off x="3841" y="0"/>
              <a:ext cx="3851" cy="4320"/>
            </a:xfrm>
            <a:custGeom>
              <a:avLst/>
              <a:gdLst>
                <a:gd name="T0" fmla="*/ 0 w 3851"/>
                <a:gd name="T1" fmla="*/ 0 h 4320"/>
                <a:gd name="T2" fmla="*/ 3851 w 3851"/>
                <a:gd name="T3" fmla="*/ 0 h 4320"/>
                <a:gd name="T4" fmla="*/ 3851 w 3851"/>
                <a:gd name="T5" fmla="*/ 4320 h 4320"/>
                <a:gd name="T6" fmla="*/ 0 w 3851"/>
                <a:gd name="T7" fmla="*/ 4320 h 4320"/>
                <a:gd name="T8" fmla="*/ 0 w 3851"/>
                <a:gd name="T9" fmla="*/ 0 h 4320"/>
                <a:gd name="T10" fmla="*/ 3269 w 3851"/>
                <a:gd name="T11" fmla="*/ 2226 h 4320"/>
                <a:gd name="T12" fmla="*/ 3851 w 3851"/>
                <a:gd name="T13" fmla="*/ 2726 h 4320"/>
                <a:gd name="T14" fmla="*/ 3851 w 3851"/>
                <a:gd name="T15" fmla="*/ 1726 h 4320"/>
                <a:gd name="T16" fmla="*/ 3269 w 3851"/>
                <a:gd name="T17" fmla="*/ 2226 h 4320"/>
                <a:gd name="T18" fmla="*/ 0 w 3851"/>
                <a:gd name="T19" fmla="*/ 2757 h 4320"/>
                <a:gd name="T20" fmla="*/ 616 w 3851"/>
                <a:gd name="T21" fmla="*/ 2228 h 4320"/>
                <a:gd name="T22" fmla="*/ 0 w 3851"/>
                <a:gd name="T23" fmla="*/ 1699 h 4320"/>
                <a:gd name="T24" fmla="*/ 0 w 3851"/>
                <a:gd name="T25" fmla="*/ 2757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51" h="4320">
                  <a:moveTo>
                    <a:pt x="0" y="0"/>
                  </a:moveTo>
                  <a:lnTo>
                    <a:pt x="3851" y="0"/>
                  </a:lnTo>
                  <a:lnTo>
                    <a:pt x="3851" y="4320"/>
                  </a:lnTo>
                  <a:lnTo>
                    <a:pt x="0" y="4320"/>
                  </a:lnTo>
                  <a:lnTo>
                    <a:pt x="0" y="0"/>
                  </a:lnTo>
                  <a:close/>
                  <a:moveTo>
                    <a:pt x="3269" y="2226"/>
                  </a:moveTo>
                  <a:lnTo>
                    <a:pt x="3851" y="2726"/>
                  </a:lnTo>
                  <a:lnTo>
                    <a:pt x="3851" y="1726"/>
                  </a:lnTo>
                  <a:lnTo>
                    <a:pt x="3269" y="2226"/>
                  </a:lnTo>
                  <a:close/>
                  <a:moveTo>
                    <a:pt x="0" y="2757"/>
                  </a:moveTo>
                  <a:lnTo>
                    <a:pt x="616" y="2228"/>
                  </a:lnTo>
                  <a:lnTo>
                    <a:pt x="0" y="1699"/>
                  </a:lnTo>
                  <a:lnTo>
                    <a:pt x="0" y="2757"/>
                  </a:lnTo>
                  <a:close/>
                </a:path>
              </a:pathLst>
            </a:custGeom>
            <a:solidFill>
              <a:srgbClr val="E2DD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AutoShape 18">
              <a:extLst>
                <a:ext uri="{FF2B5EF4-FFF2-40B4-BE49-F238E27FC236}">
                  <a16:creationId xmlns:a16="http://schemas.microsoft.com/office/drawing/2014/main" id="{76D3E982-D7F3-4625-9DF0-2D919FE0D840}"/>
                </a:ext>
              </a:extLst>
            </p:cNvPr>
            <p:cNvSpPr>
              <a:spLocks noChangeAspect="1" noChangeArrowheads="1" noTextEdit="1"/>
            </p:cNvSpPr>
            <p:nvPr userDrawn="1"/>
          </p:nvSpPr>
          <p:spPr bwMode="auto">
            <a:xfrm>
              <a:off x="3226" y="0"/>
              <a:ext cx="446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0">
              <a:extLst>
                <a:ext uri="{FF2B5EF4-FFF2-40B4-BE49-F238E27FC236}">
                  <a16:creationId xmlns:a16="http://schemas.microsoft.com/office/drawing/2014/main" id="{45BBA174-800B-49C1-9A79-234AE44089AB}"/>
                </a:ext>
              </a:extLst>
            </p:cNvPr>
            <p:cNvSpPr>
              <a:spLocks/>
            </p:cNvSpPr>
            <p:nvPr userDrawn="1"/>
          </p:nvSpPr>
          <p:spPr bwMode="auto">
            <a:xfrm>
              <a:off x="3225" y="1699"/>
              <a:ext cx="616" cy="1059"/>
            </a:xfrm>
            <a:custGeom>
              <a:avLst/>
              <a:gdLst>
                <a:gd name="T0" fmla="*/ 616 w 616"/>
                <a:gd name="T1" fmla="*/ 1059 h 1059"/>
                <a:gd name="T2" fmla="*/ 0 w 616"/>
                <a:gd name="T3" fmla="*/ 530 h 1059"/>
                <a:gd name="T4" fmla="*/ 616 w 616"/>
                <a:gd name="T5" fmla="*/ 0 h 1059"/>
                <a:gd name="T6" fmla="*/ 616 w 616"/>
                <a:gd name="T7" fmla="*/ 1059 h 1059"/>
              </a:gdLst>
              <a:ahLst/>
              <a:cxnLst>
                <a:cxn ang="0">
                  <a:pos x="T0" y="T1"/>
                </a:cxn>
                <a:cxn ang="0">
                  <a:pos x="T2" y="T3"/>
                </a:cxn>
                <a:cxn ang="0">
                  <a:pos x="T4" y="T5"/>
                </a:cxn>
                <a:cxn ang="0">
                  <a:pos x="T6" y="T7"/>
                </a:cxn>
              </a:cxnLst>
              <a:rect l="0" t="0" r="r" b="b"/>
              <a:pathLst>
                <a:path w="616" h="1059">
                  <a:moveTo>
                    <a:pt x="616" y="1059"/>
                  </a:moveTo>
                  <a:lnTo>
                    <a:pt x="0" y="530"/>
                  </a:lnTo>
                  <a:lnTo>
                    <a:pt x="616" y="0"/>
                  </a:lnTo>
                  <a:lnTo>
                    <a:pt x="616" y="1059"/>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2" name="Rectangle 11">
            <a:extLst>
              <a:ext uri="{FF2B5EF4-FFF2-40B4-BE49-F238E27FC236}">
                <a16:creationId xmlns:a16="http://schemas.microsoft.com/office/drawing/2014/main" id="{8E3A5A6C-8D21-4FFA-A577-9C596B439D44}"/>
              </a:ext>
            </a:extLst>
          </p:cNvPr>
          <p:cNvSpPr/>
          <p:nvPr userDrawn="1"/>
        </p:nvSpPr>
        <p:spPr>
          <a:xfrm>
            <a:off x="-12263" y="-10190"/>
            <a:ext cx="12204264" cy="1494503"/>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2E2E2"/>
              </a:solidFill>
            </a:endParaRPr>
          </a:p>
        </p:txBody>
      </p:sp>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a:xfrm>
            <a:off x="192089" y="152400"/>
            <a:ext cx="10106028" cy="1342103"/>
          </a:xfrm>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p>
            <a:r>
              <a:rPr lang="en-GB"/>
              <a:t>#universityofsurrey</a:t>
            </a:r>
          </a:p>
        </p:txBody>
      </p:sp>
      <p:sp>
        <p:nvSpPr>
          <p:cNvPr id="3" name="Content Placeholder 2">
            <a:extLst>
              <a:ext uri="{FF2B5EF4-FFF2-40B4-BE49-F238E27FC236}">
                <a16:creationId xmlns:a16="http://schemas.microsoft.com/office/drawing/2014/main" id="{8573B1B7-2DFC-40FF-9C20-DFAD40E4CAD7}"/>
              </a:ext>
            </a:extLst>
          </p:cNvPr>
          <p:cNvSpPr>
            <a:spLocks noGrp="1"/>
          </p:cNvSpPr>
          <p:nvPr>
            <p:ph idx="1"/>
          </p:nvPr>
        </p:nvSpPr>
        <p:spPr>
          <a:xfrm>
            <a:off x="1084263" y="2172929"/>
            <a:ext cx="3825874" cy="44247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p>
            <a:fld id="{8B7390FE-2CFA-49B8-AE66-DBE4BCCAD6D5}" type="slidenum">
              <a:rPr lang="en-GB" smtClean="0"/>
              <a:t>‹#›</a:t>
            </a:fld>
            <a:endParaRPr lang="en-GB"/>
          </a:p>
        </p:txBody>
      </p:sp>
      <p:grpSp>
        <p:nvGrpSpPr>
          <p:cNvPr id="14" name="Group 4">
            <a:extLst>
              <a:ext uri="{FF2B5EF4-FFF2-40B4-BE49-F238E27FC236}">
                <a16:creationId xmlns:a16="http://schemas.microsoft.com/office/drawing/2014/main" id="{CA8D2D91-0599-4E5F-8DFF-BC8B0A9057E7}"/>
              </a:ext>
            </a:extLst>
          </p:cNvPr>
          <p:cNvGrpSpPr>
            <a:grpSpLocks noChangeAspect="1"/>
          </p:cNvGrpSpPr>
          <p:nvPr userDrawn="1"/>
        </p:nvGrpSpPr>
        <p:grpSpPr bwMode="auto">
          <a:xfrm>
            <a:off x="10407654" y="174625"/>
            <a:ext cx="1522413" cy="450850"/>
            <a:chOff x="6556" y="110"/>
            <a:chExt cx="959" cy="284"/>
          </a:xfrm>
          <a:solidFill>
            <a:schemeClr val="tx2"/>
          </a:solidFill>
        </p:grpSpPr>
        <p:sp>
          <p:nvSpPr>
            <p:cNvPr id="15" name="Freeform 5">
              <a:extLst>
                <a:ext uri="{FF2B5EF4-FFF2-40B4-BE49-F238E27FC236}">
                  <a16:creationId xmlns:a16="http://schemas.microsoft.com/office/drawing/2014/main" id="{2BF06F3B-4636-4A63-BFB7-97EE87DFE76E}"/>
                </a:ext>
              </a:extLst>
            </p:cNvPr>
            <p:cNvSpPr>
              <a:spLocks/>
            </p:cNvSpPr>
            <p:nvPr userDrawn="1"/>
          </p:nvSpPr>
          <p:spPr bwMode="auto">
            <a:xfrm>
              <a:off x="7171" y="150"/>
              <a:ext cx="47" cy="63"/>
            </a:xfrm>
            <a:custGeom>
              <a:avLst/>
              <a:gdLst>
                <a:gd name="T0" fmla="*/ 27 w 199"/>
                <a:gd name="T1" fmla="*/ 31 h 266"/>
                <a:gd name="T2" fmla="*/ 86 w 199"/>
                <a:gd name="T3" fmla="*/ 4 h 266"/>
                <a:gd name="T4" fmla="*/ 151 w 199"/>
                <a:gd name="T5" fmla="*/ 4 h 266"/>
                <a:gd name="T6" fmla="*/ 184 w 199"/>
                <a:gd name="T7" fmla="*/ 5 h 266"/>
                <a:gd name="T8" fmla="*/ 184 w 199"/>
                <a:gd name="T9" fmla="*/ 41 h 266"/>
                <a:gd name="T10" fmla="*/ 147 w 199"/>
                <a:gd name="T11" fmla="*/ 21 h 266"/>
                <a:gd name="T12" fmla="*/ 86 w 199"/>
                <a:gd name="T13" fmla="*/ 23 h 266"/>
                <a:gd name="T14" fmla="*/ 59 w 199"/>
                <a:gd name="T15" fmla="*/ 51 h 266"/>
                <a:gd name="T16" fmla="*/ 69 w 199"/>
                <a:gd name="T17" fmla="*/ 87 h 266"/>
                <a:gd name="T18" fmla="*/ 122 w 199"/>
                <a:gd name="T19" fmla="*/ 117 h 266"/>
                <a:gd name="T20" fmla="*/ 183 w 199"/>
                <a:gd name="T21" fmla="*/ 154 h 266"/>
                <a:gd name="T22" fmla="*/ 195 w 199"/>
                <a:gd name="T23" fmla="*/ 201 h 266"/>
                <a:gd name="T24" fmla="*/ 160 w 199"/>
                <a:gd name="T25" fmla="*/ 245 h 266"/>
                <a:gd name="T26" fmla="*/ 75 w 199"/>
                <a:gd name="T27" fmla="*/ 264 h 266"/>
                <a:gd name="T28" fmla="*/ 0 w 199"/>
                <a:gd name="T29" fmla="*/ 251 h 266"/>
                <a:gd name="T30" fmla="*/ 0 w 199"/>
                <a:gd name="T31" fmla="*/ 209 h 266"/>
                <a:gd name="T32" fmla="*/ 53 w 199"/>
                <a:gd name="T33" fmla="*/ 245 h 266"/>
                <a:gd name="T34" fmla="*/ 125 w 199"/>
                <a:gd name="T35" fmla="*/ 240 h 266"/>
                <a:gd name="T36" fmla="*/ 150 w 199"/>
                <a:gd name="T37" fmla="*/ 201 h 266"/>
                <a:gd name="T38" fmla="*/ 131 w 199"/>
                <a:gd name="T39" fmla="*/ 164 h 266"/>
                <a:gd name="T40" fmla="*/ 62 w 199"/>
                <a:gd name="T41" fmla="*/ 129 h 266"/>
                <a:gd name="T42" fmla="*/ 20 w 199"/>
                <a:gd name="T43" fmla="*/ 97 h 266"/>
                <a:gd name="T44" fmla="*/ 27 w 199"/>
                <a:gd name="T45" fmla="*/ 3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 h="266">
                  <a:moveTo>
                    <a:pt x="27" y="31"/>
                  </a:moveTo>
                  <a:cubicBezTo>
                    <a:pt x="42" y="15"/>
                    <a:pt x="65" y="7"/>
                    <a:pt x="86" y="4"/>
                  </a:cubicBezTo>
                  <a:cubicBezTo>
                    <a:pt x="108" y="0"/>
                    <a:pt x="129" y="3"/>
                    <a:pt x="151" y="4"/>
                  </a:cubicBezTo>
                  <a:cubicBezTo>
                    <a:pt x="162" y="4"/>
                    <a:pt x="173" y="4"/>
                    <a:pt x="184" y="5"/>
                  </a:cubicBezTo>
                  <a:cubicBezTo>
                    <a:pt x="184" y="17"/>
                    <a:pt x="184" y="29"/>
                    <a:pt x="184" y="41"/>
                  </a:cubicBezTo>
                  <a:cubicBezTo>
                    <a:pt x="173" y="32"/>
                    <a:pt x="161" y="24"/>
                    <a:pt x="147" y="21"/>
                  </a:cubicBezTo>
                  <a:cubicBezTo>
                    <a:pt x="127" y="17"/>
                    <a:pt x="106" y="16"/>
                    <a:pt x="86" y="23"/>
                  </a:cubicBezTo>
                  <a:cubicBezTo>
                    <a:pt x="73" y="27"/>
                    <a:pt x="62" y="37"/>
                    <a:pt x="59" y="51"/>
                  </a:cubicBezTo>
                  <a:cubicBezTo>
                    <a:pt x="56" y="64"/>
                    <a:pt x="59" y="78"/>
                    <a:pt x="69" y="87"/>
                  </a:cubicBezTo>
                  <a:cubicBezTo>
                    <a:pt x="84" y="102"/>
                    <a:pt x="104" y="109"/>
                    <a:pt x="122" y="117"/>
                  </a:cubicBezTo>
                  <a:cubicBezTo>
                    <a:pt x="144" y="127"/>
                    <a:pt x="167" y="136"/>
                    <a:pt x="183" y="154"/>
                  </a:cubicBezTo>
                  <a:cubicBezTo>
                    <a:pt x="194" y="166"/>
                    <a:pt x="199" y="185"/>
                    <a:pt x="195" y="201"/>
                  </a:cubicBezTo>
                  <a:cubicBezTo>
                    <a:pt x="190" y="220"/>
                    <a:pt x="176" y="235"/>
                    <a:pt x="160" y="245"/>
                  </a:cubicBezTo>
                  <a:cubicBezTo>
                    <a:pt x="135" y="260"/>
                    <a:pt x="104" y="266"/>
                    <a:pt x="75" y="264"/>
                  </a:cubicBezTo>
                  <a:cubicBezTo>
                    <a:pt x="50" y="263"/>
                    <a:pt x="24" y="258"/>
                    <a:pt x="0" y="251"/>
                  </a:cubicBezTo>
                  <a:cubicBezTo>
                    <a:pt x="0" y="237"/>
                    <a:pt x="0" y="223"/>
                    <a:pt x="0" y="209"/>
                  </a:cubicBezTo>
                  <a:cubicBezTo>
                    <a:pt x="14" y="226"/>
                    <a:pt x="32" y="239"/>
                    <a:pt x="53" y="245"/>
                  </a:cubicBezTo>
                  <a:cubicBezTo>
                    <a:pt x="76" y="250"/>
                    <a:pt x="103" y="251"/>
                    <a:pt x="125" y="240"/>
                  </a:cubicBezTo>
                  <a:cubicBezTo>
                    <a:pt x="140" y="233"/>
                    <a:pt x="150" y="218"/>
                    <a:pt x="150" y="201"/>
                  </a:cubicBezTo>
                  <a:cubicBezTo>
                    <a:pt x="151" y="186"/>
                    <a:pt x="143" y="172"/>
                    <a:pt x="131" y="164"/>
                  </a:cubicBezTo>
                  <a:cubicBezTo>
                    <a:pt x="110" y="148"/>
                    <a:pt x="85" y="140"/>
                    <a:pt x="62" y="129"/>
                  </a:cubicBezTo>
                  <a:cubicBezTo>
                    <a:pt x="46" y="121"/>
                    <a:pt x="30" y="112"/>
                    <a:pt x="20" y="97"/>
                  </a:cubicBezTo>
                  <a:cubicBezTo>
                    <a:pt x="7" y="77"/>
                    <a:pt x="11" y="48"/>
                    <a:pt x="27"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BB75F998-3FFF-4225-9F49-C7F9C0EA40AB}"/>
                </a:ext>
              </a:extLst>
            </p:cNvPr>
            <p:cNvSpPr>
              <a:spLocks/>
            </p:cNvSpPr>
            <p:nvPr userDrawn="1"/>
          </p:nvSpPr>
          <p:spPr bwMode="auto">
            <a:xfrm>
              <a:off x="7248" y="152"/>
              <a:ext cx="117" cy="59"/>
            </a:xfrm>
            <a:custGeom>
              <a:avLst/>
              <a:gdLst>
                <a:gd name="T0" fmla="*/ 294 w 496"/>
                <a:gd name="T1" fmla="*/ 1 h 250"/>
                <a:gd name="T2" fmla="*/ 317 w 496"/>
                <a:gd name="T3" fmla="*/ 13 h 250"/>
                <a:gd name="T4" fmla="*/ 372 w 496"/>
                <a:gd name="T5" fmla="*/ 118 h 250"/>
                <a:gd name="T6" fmla="*/ 380 w 496"/>
                <a:gd name="T7" fmla="*/ 122 h 250"/>
                <a:gd name="T8" fmla="*/ 410 w 496"/>
                <a:gd name="T9" fmla="*/ 78 h 250"/>
                <a:gd name="T10" fmla="*/ 442 w 496"/>
                <a:gd name="T11" fmla="*/ 23 h 250"/>
                <a:gd name="T12" fmla="*/ 436 w 496"/>
                <a:gd name="T13" fmla="*/ 0 h 250"/>
                <a:gd name="T14" fmla="*/ 496 w 496"/>
                <a:gd name="T15" fmla="*/ 1 h 250"/>
                <a:gd name="T16" fmla="*/ 421 w 496"/>
                <a:gd name="T17" fmla="*/ 95 h 250"/>
                <a:gd name="T18" fmla="*/ 391 w 496"/>
                <a:gd name="T19" fmla="*/ 155 h 250"/>
                <a:gd name="T20" fmla="*/ 390 w 496"/>
                <a:gd name="T21" fmla="*/ 221 h 250"/>
                <a:gd name="T22" fmla="*/ 399 w 496"/>
                <a:gd name="T23" fmla="*/ 250 h 250"/>
                <a:gd name="T24" fmla="*/ 335 w 496"/>
                <a:gd name="T25" fmla="*/ 250 h 250"/>
                <a:gd name="T26" fmla="*/ 346 w 496"/>
                <a:gd name="T27" fmla="*/ 172 h 250"/>
                <a:gd name="T28" fmla="*/ 325 w 496"/>
                <a:gd name="T29" fmla="*/ 100 h 250"/>
                <a:gd name="T30" fmla="*/ 252 w 496"/>
                <a:gd name="T31" fmla="*/ 4 h 250"/>
                <a:gd name="T32" fmla="*/ 202 w 496"/>
                <a:gd name="T33" fmla="*/ 20 h 250"/>
                <a:gd name="T34" fmla="*/ 142 w 496"/>
                <a:gd name="T35" fmla="*/ 20 h 250"/>
                <a:gd name="T36" fmla="*/ 142 w 496"/>
                <a:gd name="T37" fmla="*/ 212 h 250"/>
                <a:gd name="T38" fmla="*/ 152 w 496"/>
                <a:gd name="T39" fmla="*/ 250 h 250"/>
                <a:gd name="T40" fmla="*/ 88 w 496"/>
                <a:gd name="T41" fmla="*/ 250 h 250"/>
                <a:gd name="T42" fmla="*/ 99 w 496"/>
                <a:gd name="T43" fmla="*/ 195 h 250"/>
                <a:gd name="T44" fmla="*/ 99 w 496"/>
                <a:gd name="T45" fmla="*/ 20 h 250"/>
                <a:gd name="T46" fmla="*/ 29 w 496"/>
                <a:gd name="T47" fmla="*/ 21 h 250"/>
                <a:gd name="T48" fmla="*/ 0 w 496"/>
                <a:gd name="T49" fmla="*/ 29 h 250"/>
                <a:gd name="T50" fmla="*/ 10 w 496"/>
                <a:gd name="T51" fmla="*/ 1 h 250"/>
                <a:gd name="T52" fmla="*/ 294 w 496"/>
                <a:gd name="T53"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6" h="250">
                  <a:moveTo>
                    <a:pt x="294" y="1"/>
                  </a:moveTo>
                  <a:cubicBezTo>
                    <a:pt x="304" y="0"/>
                    <a:pt x="312" y="5"/>
                    <a:pt x="317" y="13"/>
                  </a:cubicBezTo>
                  <a:cubicBezTo>
                    <a:pt x="341" y="45"/>
                    <a:pt x="359" y="81"/>
                    <a:pt x="372" y="118"/>
                  </a:cubicBezTo>
                  <a:cubicBezTo>
                    <a:pt x="372" y="122"/>
                    <a:pt x="377" y="126"/>
                    <a:pt x="380" y="122"/>
                  </a:cubicBezTo>
                  <a:cubicBezTo>
                    <a:pt x="390" y="107"/>
                    <a:pt x="400" y="92"/>
                    <a:pt x="410" y="78"/>
                  </a:cubicBezTo>
                  <a:cubicBezTo>
                    <a:pt x="422" y="60"/>
                    <a:pt x="436" y="43"/>
                    <a:pt x="442" y="23"/>
                  </a:cubicBezTo>
                  <a:cubicBezTo>
                    <a:pt x="444" y="15"/>
                    <a:pt x="441" y="7"/>
                    <a:pt x="436" y="0"/>
                  </a:cubicBezTo>
                  <a:cubicBezTo>
                    <a:pt x="456" y="1"/>
                    <a:pt x="476" y="0"/>
                    <a:pt x="496" y="1"/>
                  </a:cubicBezTo>
                  <a:cubicBezTo>
                    <a:pt x="471" y="32"/>
                    <a:pt x="446" y="64"/>
                    <a:pt x="421" y="95"/>
                  </a:cubicBezTo>
                  <a:cubicBezTo>
                    <a:pt x="407" y="113"/>
                    <a:pt x="395" y="133"/>
                    <a:pt x="391" y="155"/>
                  </a:cubicBezTo>
                  <a:cubicBezTo>
                    <a:pt x="388" y="177"/>
                    <a:pt x="388" y="199"/>
                    <a:pt x="390" y="221"/>
                  </a:cubicBezTo>
                  <a:cubicBezTo>
                    <a:pt x="390" y="231"/>
                    <a:pt x="394" y="241"/>
                    <a:pt x="399" y="250"/>
                  </a:cubicBezTo>
                  <a:cubicBezTo>
                    <a:pt x="378" y="250"/>
                    <a:pt x="357" y="250"/>
                    <a:pt x="335" y="250"/>
                  </a:cubicBezTo>
                  <a:cubicBezTo>
                    <a:pt x="350" y="227"/>
                    <a:pt x="345" y="198"/>
                    <a:pt x="346" y="172"/>
                  </a:cubicBezTo>
                  <a:cubicBezTo>
                    <a:pt x="347" y="147"/>
                    <a:pt x="337" y="122"/>
                    <a:pt x="325" y="100"/>
                  </a:cubicBezTo>
                  <a:cubicBezTo>
                    <a:pt x="305" y="65"/>
                    <a:pt x="283" y="30"/>
                    <a:pt x="252" y="4"/>
                  </a:cubicBezTo>
                  <a:cubicBezTo>
                    <a:pt x="239" y="17"/>
                    <a:pt x="219" y="19"/>
                    <a:pt x="202" y="20"/>
                  </a:cubicBezTo>
                  <a:cubicBezTo>
                    <a:pt x="182" y="20"/>
                    <a:pt x="162" y="20"/>
                    <a:pt x="142" y="20"/>
                  </a:cubicBezTo>
                  <a:cubicBezTo>
                    <a:pt x="142" y="84"/>
                    <a:pt x="142" y="148"/>
                    <a:pt x="142" y="212"/>
                  </a:cubicBezTo>
                  <a:cubicBezTo>
                    <a:pt x="142" y="225"/>
                    <a:pt x="145" y="239"/>
                    <a:pt x="152" y="250"/>
                  </a:cubicBezTo>
                  <a:cubicBezTo>
                    <a:pt x="131" y="250"/>
                    <a:pt x="110" y="250"/>
                    <a:pt x="88" y="250"/>
                  </a:cubicBezTo>
                  <a:cubicBezTo>
                    <a:pt x="99" y="234"/>
                    <a:pt x="99" y="214"/>
                    <a:pt x="99" y="195"/>
                  </a:cubicBezTo>
                  <a:cubicBezTo>
                    <a:pt x="99" y="20"/>
                    <a:pt x="99" y="20"/>
                    <a:pt x="99" y="20"/>
                  </a:cubicBezTo>
                  <a:cubicBezTo>
                    <a:pt x="75" y="20"/>
                    <a:pt x="52" y="20"/>
                    <a:pt x="29" y="21"/>
                  </a:cubicBezTo>
                  <a:cubicBezTo>
                    <a:pt x="19" y="21"/>
                    <a:pt x="9" y="24"/>
                    <a:pt x="0" y="29"/>
                  </a:cubicBezTo>
                  <a:cubicBezTo>
                    <a:pt x="3" y="19"/>
                    <a:pt x="6" y="10"/>
                    <a:pt x="10" y="1"/>
                  </a:cubicBezTo>
                  <a:cubicBezTo>
                    <a:pt x="104" y="1"/>
                    <a:pt x="199" y="0"/>
                    <a:pt x="294"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7">
              <a:extLst>
                <a:ext uri="{FF2B5EF4-FFF2-40B4-BE49-F238E27FC236}">
                  <a16:creationId xmlns:a16="http://schemas.microsoft.com/office/drawing/2014/main" id="{8A97CDD8-0B77-4E6E-98BC-93ECA585876E}"/>
                </a:ext>
              </a:extLst>
            </p:cNvPr>
            <p:cNvSpPr>
              <a:spLocks/>
            </p:cNvSpPr>
            <p:nvPr userDrawn="1"/>
          </p:nvSpPr>
          <p:spPr bwMode="auto">
            <a:xfrm>
              <a:off x="6826" y="152"/>
              <a:ext cx="62" cy="61"/>
            </a:xfrm>
            <a:custGeom>
              <a:avLst/>
              <a:gdLst>
                <a:gd name="T0" fmla="*/ 0 w 262"/>
                <a:gd name="T1" fmla="*/ 0 h 261"/>
                <a:gd name="T2" fmla="*/ 64 w 262"/>
                <a:gd name="T3" fmla="*/ 0 h 261"/>
                <a:gd name="T4" fmla="*/ 54 w 262"/>
                <a:gd name="T5" fmla="*/ 38 h 261"/>
                <a:gd name="T6" fmla="*/ 54 w 262"/>
                <a:gd name="T7" fmla="*/ 152 h 261"/>
                <a:gd name="T8" fmla="*/ 67 w 262"/>
                <a:gd name="T9" fmla="*/ 210 h 261"/>
                <a:gd name="T10" fmla="*/ 128 w 262"/>
                <a:gd name="T11" fmla="*/ 234 h 261"/>
                <a:gd name="T12" fmla="*/ 189 w 262"/>
                <a:gd name="T13" fmla="*/ 213 h 261"/>
                <a:gd name="T14" fmla="*/ 206 w 262"/>
                <a:gd name="T15" fmla="*/ 152 h 261"/>
                <a:gd name="T16" fmla="*/ 208 w 262"/>
                <a:gd name="T17" fmla="*/ 48 h 261"/>
                <a:gd name="T18" fmla="*/ 198 w 262"/>
                <a:gd name="T19" fmla="*/ 1 h 261"/>
                <a:gd name="T20" fmla="*/ 262 w 262"/>
                <a:gd name="T21" fmla="*/ 1 h 261"/>
                <a:gd name="T22" fmla="*/ 251 w 262"/>
                <a:gd name="T23" fmla="*/ 45 h 261"/>
                <a:gd name="T24" fmla="*/ 251 w 262"/>
                <a:gd name="T25" fmla="*/ 205 h 261"/>
                <a:gd name="T26" fmla="*/ 262 w 262"/>
                <a:gd name="T27" fmla="*/ 250 h 261"/>
                <a:gd name="T28" fmla="*/ 205 w 262"/>
                <a:gd name="T29" fmla="*/ 252 h 261"/>
                <a:gd name="T30" fmla="*/ 206 w 262"/>
                <a:gd name="T31" fmla="*/ 224 h 261"/>
                <a:gd name="T32" fmla="*/ 77 w 262"/>
                <a:gd name="T33" fmla="*/ 255 h 261"/>
                <a:gd name="T34" fmla="*/ 20 w 262"/>
                <a:gd name="T35" fmla="*/ 225 h 261"/>
                <a:gd name="T36" fmla="*/ 10 w 262"/>
                <a:gd name="T37" fmla="*/ 177 h 261"/>
                <a:gd name="T38" fmla="*/ 10 w 262"/>
                <a:gd name="T39" fmla="*/ 45 h 261"/>
                <a:gd name="T40" fmla="*/ 0 w 262"/>
                <a:gd name="T4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261">
                  <a:moveTo>
                    <a:pt x="0" y="0"/>
                  </a:moveTo>
                  <a:cubicBezTo>
                    <a:pt x="22" y="1"/>
                    <a:pt x="43" y="1"/>
                    <a:pt x="64" y="0"/>
                  </a:cubicBezTo>
                  <a:cubicBezTo>
                    <a:pt x="57" y="12"/>
                    <a:pt x="54" y="25"/>
                    <a:pt x="54" y="38"/>
                  </a:cubicBezTo>
                  <a:cubicBezTo>
                    <a:pt x="54" y="76"/>
                    <a:pt x="54" y="114"/>
                    <a:pt x="54" y="152"/>
                  </a:cubicBezTo>
                  <a:cubicBezTo>
                    <a:pt x="54" y="172"/>
                    <a:pt x="54" y="193"/>
                    <a:pt x="67" y="210"/>
                  </a:cubicBezTo>
                  <a:cubicBezTo>
                    <a:pt x="81" y="228"/>
                    <a:pt x="106" y="233"/>
                    <a:pt x="128" y="234"/>
                  </a:cubicBezTo>
                  <a:cubicBezTo>
                    <a:pt x="150" y="234"/>
                    <a:pt x="174" y="230"/>
                    <a:pt x="189" y="213"/>
                  </a:cubicBezTo>
                  <a:cubicBezTo>
                    <a:pt x="204" y="196"/>
                    <a:pt x="206" y="173"/>
                    <a:pt x="206" y="152"/>
                  </a:cubicBezTo>
                  <a:cubicBezTo>
                    <a:pt x="209" y="117"/>
                    <a:pt x="207" y="82"/>
                    <a:pt x="208" y="48"/>
                  </a:cubicBezTo>
                  <a:cubicBezTo>
                    <a:pt x="208" y="31"/>
                    <a:pt x="206" y="15"/>
                    <a:pt x="198" y="1"/>
                  </a:cubicBezTo>
                  <a:cubicBezTo>
                    <a:pt x="219" y="1"/>
                    <a:pt x="240" y="1"/>
                    <a:pt x="262" y="1"/>
                  </a:cubicBezTo>
                  <a:cubicBezTo>
                    <a:pt x="253" y="14"/>
                    <a:pt x="251" y="30"/>
                    <a:pt x="251" y="45"/>
                  </a:cubicBezTo>
                  <a:cubicBezTo>
                    <a:pt x="251" y="98"/>
                    <a:pt x="251" y="152"/>
                    <a:pt x="251" y="205"/>
                  </a:cubicBezTo>
                  <a:cubicBezTo>
                    <a:pt x="251" y="221"/>
                    <a:pt x="253" y="237"/>
                    <a:pt x="262" y="250"/>
                  </a:cubicBezTo>
                  <a:cubicBezTo>
                    <a:pt x="243" y="251"/>
                    <a:pt x="224" y="252"/>
                    <a:pt x="205" y="252"/>
                  </a:cubicBezTo>
                  <a:cubicBezTo>
                    <a:pt x="205" y="243"/>
                    <a:pt x="206" y="234"/>
                    <a:pt x="206" y="224"/>
                  </a:cubicBezTo>
                  <a:cubicBezTo>
                    <a:pt x="170" y="252"/>
                    <a:pt x="121" y="261"/>
                    <a:pt x="77" y="255"/>
                  </a:cubicBezTo>
                  <a:cubicBezTo>
                    <a:pt x="55" y="252"/>
                    <a:pt x="32" y="244"/>
                    <a:pt x="20" y="225"/>
                  </a:cubicBezTo>
                  <a:cubicBezTo>
                    <a:pt x="11" y="211"/>
                    <a:pt x="10" y="193"/>
                    <a:pt x="10" y="177"/>
                  </a:cubicBezTo>
                  <a:cubicBezTo>
                    <a:pt x="10" y="133"/>
                    <a:pt x="10" y="89"/>
                    <a:pt x="10" y="45"/>
                  </a:cubicBezTo>
                  <a:cubicBezTo>
                    <a:pt x="10" y="30"/>
                    <a:pt x="9" y="1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8">
              <a:extLst>
                <a:ext uri="{FF2B5EF4-FFF2-40B4-BE49-F238E27FC236}">
                  <a16:creationId xmlns:a16="http://schemas.microsoft.com/office/drawing/2014/main" id="{4E14386A-1EC4-44AD-9B06-222441600FBE}"/>
                </a:ext>
              </a:extLst>
            </p:cNvPr>
            <p:cNvSpPr>
              <a:spLocks/>
            </p:cNvSpPr>
            <p:nvPr userDrawn="1"/>
          </p:nvSpPr>
          <p:spPr bwMode="auto">
            <a:xfrm>
              <a:off x="6899" y="152"/>
              <a:ext cx="64" cy="59"/>
            </a:xfrm>
            <a:custGeom>
              <a:avLst/>
              <a:gdLst>
                <a:gd name="T0" fmla="*/ 2 w 273"/>
                <a:gd name="T1" fmla="*/ 1 h 252"/>
                <a:gd name="T2" fmla="*/ 57 w 273"/>
                <a:gd name="T3" fmla="*/ 1 h 252"/>
                <a:gd name="T4" fmla="*/ 74 w 273"/>
                <a:gd name="T5" fmla="*/ 12 h 252"/>
                <a:gd name="T6" fmla="*/ 123 w 273"/>
                <a:gd name="T7" fmla="*/ 74 h 252"/>
                <a:gd name="T8" fmla="*/ 218 w 273"/>
                <a:gd name="T9" fmla="*/ 183 h 252"/>
                <a:gd name="T10" fmla="*/ 234 w 273"/>
                <a:gd name="T11" fmla="*/ 196 h 252"/>
                <a:gd name="T12" fmla="*/ 235 w 273"/>
                <a:gd name="T13" fmla="*/ 48 h 252"/>
                <a:gd name="T14" fmla="*/ 224 w 273"/>
                <a:gd name="T15" fmla="*/ 1 h 252"/>
                <a:gd name="T16" fmla="*/ 273 w 273"/>
                <a:gd name="T17" fmla="*/ 1 h 252"/>
                <a:gd name="T18" fmla="*/ 259 w 273"/>
                <a:gd name="T19" fmla="*/ 61 h 252"/>
                <a:gd name="T20" fmla="*/ 260 w 273"/>
                <a:gd name="T21" fmla="*/ 252 h 252"/>
                <a:gd name="T22" fmla="*/ 226 w 273"/>
                <a:gd name="T23" fmla="*/ 252 h 252"/>
                <a:gd name="T24" fmla="*/ 62 w 273"/>
                <a:gd name="T25" fmla="*/ 63 h 252"/>
                <a:gd name="T26" fmla="*/ 42 w 273"/>
                <a:gd name="T27" fmla="*/ 42 h 252"/>
                <a:gd name="T28" fmla="*/ 41 w 273"/>
                <a:gd name="T29" fmla="*/ 71 h 252"/>
                <a:gd name="T30" fmla="*/ 41 w 273"/>
                <a:gd name="T31" fmla="*/ 173 h 252"/>
                <a:gd name="T32" fmla="*/ 55 w 273"/>
                <a:gd name="T33" fmla="*/ 250 h 252"/>
                <a:gd name="T34" fmla="*/ 0 w 273"/>
                <a:gd name="T35" fmla="*/ 250 h 252"/>
                <a:gd name="T36" fmla="*/ 16 w 273"/>
                <a:gd name="T37" fmla="*/ 172 h 252"/>
                <a:gd name="T38" fmla="*/ 17 w 273"/>
                <a:gd name="T39" fmla="*/ 50 h 252"/>
                <a:gd name="T40" fmla="*/ 2 w 273"/>
                <a:gd name="T4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3" h="252">
                  <a:moveTo>
                    <a:pt x="2" y="1"/>
                  </a:moveTo>
                  <a:cubicBezTo>
                    <a:pt x="20" y="1"/>
                    <a:pt x="39" y="0"/>
                    <a:pt x="57" y="1"/>
                  </a:cubicBezTo>
                  <a:cubicBezTo>
                    <a:pt x="64" y="1"/>
                    <a:pt x="69" y="7"/>
                    <a:pt x="74" y="12"/>
                  </a:cubicBezTo>
                  <a:cubicBezTo>
                    <a:pt x="91" y="32"/>
                    <a:pt x="106" y="54"/>
                    <a:pt x="123" y="74"/>
                  </a:cubicBezTo>
                  <a:cubicBezTo>
                    <a:pt x="155" y="110"/>
                    <a:pt x="186" y="146"/>
                    <a:pt x="218" y="183"/>
                  </a:cubicBezTo>
                  <a:cubicBezTo>
                    <a:pt x="223" y="188"/>
                    <a:pt x="227" y="195"/>
                    <a:pt x="234" y="196"/>
                  </a:cubicBezTo>
                  <a:cubicBezTo>
                    <a:pt x="235" y="147"/>
                    <a:pt x="234" y="97"/>
                    <a:pt x="235" y="48"/>
                  </a:cubicBezTo>
                  <a:cubicBezTo>
                    <a:pt x="235" y="31"/>
                    <a:pt x="232" y="15"/>
                    <a:pt x="224" y="1"/>
                  </a:cubicBezTo>
                  <a:cubicBezTo>
                    <a:pt x="240" y="0"/>
                    <a:pt x="257" y="0"/>
                    <a:pt x="273" y="1"/>
                  </a:cubicBezTo>
                  <a:cubicBezTo>
                    <a:pt x="262" y="19"/>
                    <a:pt x="259" y="40"/>
                    <a:pt x="259" y="61"/>
                  </a:cubicBezTo>
                  <a:cubicBezTo>
                    <a:pt x="260" y="125"/>
                    <a:pt x="258" y="188"/>
                    <a:pt x="260" y="252"/>
                  </a:cubicBezTo>
                  <a:cubicBezTo>
                    <a:pt x="249" y="252"/>
                    <a:pt x="237" y="252"/>
                    <a:pt x="226" y="252"/>
                  </a:cubicBezTo>
                  <a:cubicBezTo>
                    <a:pt x="171" y="189"/>
                    <a:pt x="117" y="126"/>
                    <a:pt x="62" y="63"/>
                  </a:cubicBezTo>
                  <a:cubicBezTo>
                    <a:pt x="56" y="56"/>
                    <a:pt x="50" y="48"/>
                    <a:pt x="42" y="42"/>
                  </a:cubicBezTo>
                  <a:cubicBezTo>
                    <a:pt x="41" y="52"/>
                    <a:pt x="41" y="61"/>
                    <a:pt x="41" y="71"/>
                  </a:cubicBezTo>
                  <a:cubicBezTo>
                    <a:pt x="41" y="105"/>
                    <a:pt x="41" y="139"/>
                    <a:pt x="41" y="173"/>
                  </a:cubicBezTo>
                  <a:cubicBezTo>
                    <a:pt x="41" y="199"/>
                    <a:pt x="44" y="226"/>
                    <a:pt x="55" y="250"/>
                  </a:cubicBezTo>
                  <a:cubicBezTo>
                    <a:pt x="37" y="250"/>
                    <a:pt x="18" y="250"/>
                    <a:pt x="0" y="250"/>
                  </a:cubicBezTo>
                  <a:cubicBezTo>
                    <a:pt x="12" y="226"/>
                    <a:pt x="15" y="199"/>
                    <a:pt x="16" y="172"/>
                  </a:cubicBezTo>
                  <a:cubicBezTo>
                    <a:pt x="17" y="132"/>
                    <a:pt x="16" y="91"/>
                    <a:pt x="17" y="50"/>
                  </a:cubicBezTo>
                  <a:cubicBezTo>
                    <a:pt x="17" y="32"/>
                    <a:pt x="15" y="13"/>
                    <a:pt x="2"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9">
              <a:extLst>
                <a:ext uri="{FF2B5EF4-FFF2-40B4-BE49-F238E27FC236}">
                  <a16:creationId xmlns:a16="http://schemas.microsoft.com/office/drawing/2014/main" id="{ACC7A2AC-96F3-471F-ACBC-02E3F05D4D43}"/>
                </a:ext>
              </a:extLst>
            </p:cNvPr>
            <p:cNvSpPr>
              <a:spLocks/>
            </p:cNvSpPr>
            <p:nvPr userDrawn="1"/>
          </p:nvSpPr>
          <p:spPr bwMode="auto">
            <a:xfrm>
              <a:off x="6973" y="152"/>
              <a:ext cx="15" cy="59"/>
            </a:xfrm>
            <a:custGeom>
              <a:avLst/>
              <a:gdLst>
                <a:gd name="T0" fmla="*/ 0 w 64"/>
                <a:gd name="T1" fmla="*/ 0 h 250"/>
                <a:gd name="T2" fmla="*/ 64 w 64"/>
                <a:gd name="T3" fmla="*/ 0 h 250"/>
                <a:gd name="T4" fmla="*/ 54 w 64"/>
                <a:gd name="T5" fmla="*/ 43 h 250"/>
                <a:gd name="T6" fmla="*/ 54 w 64"/>
                <a:gd name="T7" fmla="*/ 207 h 250"/>
                <a:gd name="T8" fmla="*/ 64 w 64"/>
                <a:gd name="T9" fmla="*/ 250 h 250"/>
                <a:gd name="T10" fmla="*/ 0 w 64"/>
                <a:gd name="T11" fmla="*/ 250 h 250"/>
                <a:gd name="T12" fmla="*/ 10 w 64"/>
                <a:gd name="T13" fmla="*/ 209 h 250"/>
                <a:gd name="T14" fmla="*/ 10 w 64"/>
                <a:gd name="T15" fmla="*/ 43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1" y="0"/>
                    <a:pt x="43" y="1"/>
                    <a:pt x="64" y="0"/>
                  </a:cubicBezTo>
                  <a:cubicBezTo>
                    <a:pt x="56" y="13"/>
                    <a:pt x="54" y="28"/>
                    <a:pt x="54" y="43"/>
                  </a:cubicBezTo>
                  <a:cubicBezTo>
                    <a:pt x="54" y="98"/>
                    <a:pt x="54" y="152"/>
                    <a:pt x="54" y="207"/>
                  </a:cubicBezTo>
                  <a:cubicBezTo>
                    <a:pt x="54" y="222"/>
                    <a:pt x="56" y="237"/>
                    <a:pt x="64" y="250"/>
                  </a:cubicBezTo>
                  <a:cubicBezTo>
                    <a:pt x="43" y="250"/>
                    <a:pt x="21" y="250"/>
                    <a:pt x="0" y="250"/>
                  </a:cubicBezTo>
                  <a:cubicBezTo>
                    <a:pt x="8" y="238"/>
                    <a:pt x="10" y="223"/>
                    <a:pt x="10" y="209"/>
                  </a:cubicBezTo>
                  <a:cubicBezTo>
                    <a:pt x="10" y="154"/>
                    <a:pt x="10" y="98"/>
                    <a:pt x="10" y="43"/>
                  </a:cubicBezTo>
                  <a:cubicBezTo>
                    <a:pt x="10" y="28"/>
                    <a:pt x="8" y="1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0">
              <a:extLst>
                <a:ext uri="{FF2B5EF4-FFF2-40B4-BE49-F238E27FC236}">
                  <a16:creationId xmlns:a16="http://schemas.microsoft.com/office/drawing/2014/main" id="{1EFFCD58-DD2A-40E1-B4A2-299051850FA5}"/>
                </a:ext>
              </a:extLst>
            </p:cNvPr>
            <p:cNvSpPr>
              <a:spLocks/>
            </p:cNvSpPr>
            <p:nvPr userDrawn="1"/>
          </p:nvSpPr>
          <p:spPr bwMode="auto">
            <a:xfrm>
              <a:off x="6991" y="152"/>
              <a:ext cx="66" cy="59"/>
            </a:xfrm>
            <a:custGeom>
              <a:avLst/>
              <a:gdLst>
                <a:gd name="T0" fmla="*/ 0 w 277"/>
                <a:gd name="T1" fmla="*/ 1 h 252"/>
                <a:gd name="T2" fmla="*/ 44 w 277"/>
                <a:gd name="T3" fmla="*/ 1 h 252"/>
                <a:gd name="T4" fmla="*/ 56 w 277"/>
                <a:gd name="T5" fmla="*/ 12 h 252"/>
                <a:gd name="T6" fmla="*/ 130 w 277"/>
                <a:gd name="T7" fmla="*/ 196 h 252"/>
                <a:gd name="T8" fmla="*/ 137 w 277"/>
                <a:gd name="T9" fmla="*/ 210 h 252"/>
                <a:gd name="T10" fmla="*/ 150 w 277"/>
                <a:gd name="T11" fmla="*/ 190 h 252"/>
                <a:gd name="T12" fmla="*/ 210 w 277"/>
                <a:gd name="T13" fmla="*/ 54 h 252"/>
                <a:gd name="T14" fmla="*/ 218 w 277"/>
                <a:gd name="T15" fmla="*/ 1 h 252"/>
                <a:gd name="T16" fmla="*/ 277 w 277"/>
                <a:gd name="T17" fmla="*/ 1 h 252"/>
                <a:gd name="T18" fmla="*/ 143 w 277"/>
                <a:gd name="T19" fmla="*/ 252 h 252"/>
                <a:gd name="T20" fmla="*/ 106 w 277"/>
                <a:gd name="T21" fmla="*/ 252 h 252"/>
                <a:gd name="T22" fmla="*/ 0 w 277"/>
                <a:gd name="T23"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52">
                  <a:moveTo>
                    <a:pt x="0" y="1"/>
                  </a:moveTo>
                  <a:cubicBezTo>
                    <a:pt x="15" y="1"/>
                    <a:pt x="30" y="0"/>
                    <a:pt x="44" y="1"/>
                  </a:cubicBezTo>
                  <a:cubicBezTo>
                    <a:pt x="51" y="1"/>
                    <a:pt x="54" y="7"/>
                    <a:pt x="56" y="12"/>
                  </a:cubicBezTo>
                  <a:cubicBezTo>
                    <a:pt x="81" y="73"/>
                    <a:pt x="109" y="133"/>
                    <a:pt x="130" y="196"/>
                  </a:cubicBezTo>
                  <a:cubicBezTo>
                    <a:pt x="132" y="201"/>
                    <a:pt x="134" y="206"/>
                    <a:pt x="137" y="210"/>
                  </a:cubicBezTo>
                  <a:cubicBezTo>
                    <a:pt x="145" y="206"/>
                    <a:pt x="146" y="197"/>
                    <a:pt x="150" y="190"/>
                  </a:cubicBezTo>
                  <a:cubicBezTo>
                    <a:pt x="170" y="145"/>
                    <a:pt x="193" y="100"/>
                    <a:pt x="210" y="54"/>
                  </a:cubicBezTo>
                  <a:cubicBezTo>
                    <a:pt x="216" y="37"/>
                    <a:pt x="223" y="19"/>
                    <a:pt x="218" y="1"/>
                  </a:cubicBezTo>
                  <a:cubicBezTo>
                    <a:pt x="237" y="1"/>
                    <a:pt x="257" y="0"/>
                    <a:pt x="277" y="1"/>
                  </a:cubicBezTo>
                  <a:cubicBezTo>
                    <a:pt x="222" y="78"/>
                    <a:pt x="182" y="166"/>
                    <a:pt x="143" y="252"/>
                  </a:cubicBezTo>
                  <a:cubicBezTo>
                    <a:pt x="130" y="252"/>
                    <a:pt x="118" y="252"/>
                    <a:pt x="106" y="252"/>
                  </a:cubicBezTo>
                  <a:cubicBezTo>
                    <a:pt x="74" y="167"/>
                    <a:pt x="46" y="79"/>
                    <a:pt x="0"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1">
              <a:extLst>
                <a:ext uri="{FF2B5EF4-FFF2-40B4-BE49-F238E27FC236}">
                  <a16:creationId xmlns:a16="http://schemas.microsoft.com/office/drawing/2014/main" id="{8AC0AF28-48D4-4C4A-B1F6-7EE418BC8164}"/>
                </a:ext>
              </a:extLst>
            </p:cNvPr>
            <p:cNvSpPr>
              <a:spLocks/>
            </p:cNvSpPr>
            <p:nvPr userDrawn="1"/>
          </p:nvSpPr>
          <p:spPr bwMode="auto">
            <a:xfrm>
              <a:off x="7061" y="152"/>
              <a:ext cx="45" cy="59"/>
            </a:xfrm>
            <a:custGeom>
              <a:avLst/>
              <a:gdLst>
                <a:gd name="T0" fmla="*/ 1 w 194"/>
                <a:gd name="T1" fmla="*/ 1 h 251"/>
                <a:gd name="T2" fmla="*/ 169 w 194"/>
                <a:gd name="T3" fmla="*/ 1 h 251"/>
                <a:gd name="T4" fmla="*/ 171 w 194"/>
                <a:gd name="T5" fmla="*/ 31 h 251"/>
                <a:gd name="T6" fmla="*/ 109 w 194"/>
                <a:gd name="T7" fmla="*/ 16 h 251"/>
                <a:gd name="T8" fmla="*/ 55 w 194"/>
                <a:gd name="T9" fmla="*/ 16 h 251"/>
                <a:gd name="T10" fmla="*/ 55 w 194"/>
                <a:gd name="T11" fmla="*/ 109 h 251"/>
                <a:gd name="T12" fmla="*/ 169 w 194"/>
                <a:gd name="T13" fmla="*/ 107 h 251"/>
                <a:gd name="T14" fmla="*/ 138 w 194"/>
                <a:gd name="T15" fmla="*/ 124 h 251"/>
                <a:gd name="T16" fmla="*/ 55 w 194"/>
                <a:gd name="T17" fmla="*/ 129 h 251"/>
                <a:gd name="T18" fmla="*/ 55 w 194"/>
                <a:gd name="T19" fmla="*/ 234 h 251"/>
                <a:gd name="T20" fmla="*/ 158 w 194"/>
                <a:gd name="T21" fmla="*/ 228 h 251"/>
                <a:gd name="T22" fmla="*/ 194 w 194"/>
                <a:gd name="T23" fmla="*/ 212 h 251"/>
                <a:gd name="T24" fmla="*/ 185 w 194"/>
                <a:gd name="T25" fmla="*/ 248 h 251"/>
                <a:gd name="T26" fmla="*/ 110 w 194"/>
                <a:gd name="T27" fmla="*/ 250 h 251"/>
                <a:gd name="T28" fmla="*/ 0 w 194"/>
                <a:gd name="T29" fmla="*/ 250 h 251"/>
                <a:gd name="T30" fmla="*/ 11 w 194"/>
                <a:gd name="T31" fmla="*/ 196 h 251"/>
                <a:gd name="T32" fmla="*/ 11 w 194"/>
                <a:gd name="T33" fmla="*/ 59 h 251"/>
                <a:gd name="T34" fmla="*/ 1 w 194"/>
                <a:gd name="T35"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251">
                  <a:moveTo>
                    <a:pt x="1" y="1"/>
                  </a:moveTo>
                  <a:cubicBezTo>
                    <a:pt x="57" y="0"/>
                    <a:pt x="113" y="0"/>
                    <a:pt x="169" y="1"/>
                  </a:cubicBezTo>
                  <a:cubicBezTo>
                    <a:pt x="170" y="11"/>
                    <a:pt x="171" y="21"/>
                    <a:pt x="171" y="31"/>
                  </a:cubicBezTo>
                  <a:cubicBezTo>
                    <a:pt x="153" y="19"/>
                    <a:pt x="130" y="17"/>
                    <a:pt x="109" y="16"/>
                  </a:cubicBezTo>
                  <a:cubicBezTo>
                    <a:pt x="91" y="16"/>
                    <a:pt x="73" y="16"/>
                    <a:pt x="55" y="16"/>
                  </a:cubicBezTo>
                  <a:cubicBezTo>
                    <a:pt x="55" y="47"/>
                    <a:pt x="55" y="78"/>
                    <a:pt x="55" y="109"/>
                  </a:cubicBezTo>
                  <a:cubicBezTo>
                    <a:pt x="93" y="110"/>
                    <a:pt x="131" y="110"/>
                    <a:pt x="169" y="107"/>
                  </a:cubicBezTo>
                  <a:cubicBezTo>
                    <a:pt x="161" y="116"/>
                    <a:pt x="149" y="121"/>
                    <a:pt x="138" y="124"/>
                  </a:cubicBezTo>
                  <a:cubicBezTo>
                    <a:pt x="111" y="130"/>
                    <a:pt x="83" y="129"/>
                    <a:pt x="55" y="129"/>
                  </a:cubicBezTo>
                  <a:cubicBezTo>
                    <a:pt x="55" y="164"/>
                    <a:pt x="55" y="199"/>
                    <a:pt x="55" y="234"/>
                  </a:cubicBezTo>
                  <a:cubicBezTo>
                    <a:pt x="89" y="233"/>
                    <a:pt x="125" y="238"/>
                    <a:pt x="158" y="228"/>
                  </a:cubicBezTo>
                  <a:cubicBezTo>
                    <a:pt x="171" y="225"/>
                    <a:pt x="183" y="219"/>
                    <a:pt x="194" y="212"/>
                  </a:cubicBezTo>
                  <a:cubicBezTo>
                    <a:pt x="191" y="224"/>
                    <a:pt x="188" y="236"/>
                    <a:pt x="185" y="248"/>
                  </a:cubicBezTo>
                  <a:cubicBezTo>
                    <a:pt x="160" y="251"/>
                    <a:pt x="135" y="250"/>
                    <a:pt x="110" y="250"/>
                  </a:cubicBezTo>
                  <a:cubicBezTo>
                    <a:pt x="0" y="250"/>
                    <a:pt x="0" y="250"/>
                    <a:pt x="0" y="250"/>
                  </a:cubicBezTo>
                  <a:cubicBezTo>
                    <a:pt x="10" y="234"/>
                    <a:pt x="11" y="214"/>
                    <a:pt x="11" y="196"/>
                  </a:cubicBezTo>
                  <a:cubicBezTo>
                    <a:pt x="11" y="150"/>
                    <a:pt x="11" y="105"/>
                    <a:pt x="11" y="59"/>
                  </a:cubicBezTo>
                  <a:cubicBezTo>
                    <a:pt x="11" y="39"/>
                    <a:pt x="12" y="18"/>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2">
              <a:extLst>
                <a:ext uri="{FF2B5EF4-FFF2-40B4-BE49-F238E27FC236}">
                  <a16:creationId xmlns:a16="http://schemas.microsoft.com/office/drawing/2014/main" id="{7EDFA357-5310-46C9-9831-8482E038EE83}"/>
                </a:ext>
              </a:extLst>
            </p:cNvPr>
            <p:cNvSpPr>
              <a:spLocks/>
            </p:cNvSpPr>
            <p:nvPr userDrawn="1"/>
          </p:nvSpPr>
          <p:spPr bwMode="auto">
            <a:xfrm>
              <a:off x="7227" y="152"/>
              <a:ext cx="15" cy="59"/>
            </a:xfrm>
            <a:custGeom>
              <a:avLst/>
              <a:gdLst>
                <a:gd name="T0" fmla="*/ 0 w 64"/>
                <a:gd name="T1" fmla="*/ 0 h 250"/>
                <a:gd name="T2" fmla="*/ 64 w 64"/>
                <a:gd name="T3" fmla="*/ 1 h 250"/>
                <a:gd name="T4" fmla="*/ 54 w 64"/>
                <a:gd name="T5" fmla="*/ 59 h 250"/>
                <a:gd name="T6" fmla="*/ 54 w 64"/>
                <a:gd name="T7" fmla="*/ 193 h 250"/>
                <a:gd name="T8" fmla="*/ 64 w 64"/>
                <a:gd name="T9" fmla="*/ 250 h 250"/>
                <a:gd name="T10" fmla="*/ 1 w 64"/>
                <a:gd name="T11" fmla="*/ 250 h 250"/>
                <a:gd name="T12" fmla="*/ 10 w 64"/>
                <a:gd name="T13" fmla="*/ 200 h 250"/>
                <a:gd name="T14" fmla="*/ 10 w 64"/>
                <a:gd name="T15" fmla="*/ 38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2" y="1"/>
                    <a:pt x="43" y="0"/>
                    <a:pt x="64" y="1"/>
                  </a:cubicBezTo>
                  <a:cubicBezTo>
                    <a:pt x="53" y="18"/>
                    <a:pt x="54" y="39"/>
                    <a:pt x="54" y="59"/>
                  </a:cubicBezTo>
                  <a:cubicBezTo>
                    <a:pt x="54" y="104"/>
                    <a:pt x="54" y="149"/>
                    <a:pt x="54" y="193"/>
                  </a:cubicBezTo>
                  <a:cubicBezTo>
                    <a:pt x="54" y="213"/>
                    <a:pt x="53" y="233"/>
                    <a:pt x="64" y="250"/>
                  </a:cubicBezTo>
                  <a:cubicBezTo>
                    <a:pt x="43" y="250"/>
                    <a:pt x="22" y="250"/>
                    <a:pt x="1" y="250"/>
                  </a:cubicBezTo>
                  <a:cubicBezTo>
                    <a:pt x="10" y="235"/>
                    <a:pt x="11" y="217"/>
                    <a:pt x="10" y="200"/>
                  </a:cubicBezTo>
                  <a:cubicBezTo>
                    <a:pt x="10" y="146"/>
                    <a:pt x="11" y="92"/>
                    <a:pt x="10" y="38"/>
                  </a:cubicBezTo>
                  <a:cubicBezTo>
                    <a:pt x="10" y="25"/>
                    <a:pt x="8" y="12"/>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3">
              <a:extLst>
                <a:ext uri="{FF2B5EF4-FFF2-40B4-BE49-F238E27FC236}">
                  <a16:creationId xmlns:a16="http://schemas.microsoft.com/office/drawing/2014/main" id="{9C8AE89A-7D2D-432E-998D-C15985278644}"/>
                </a:ext>
              </a:extLst>
            </p:cNvPr>
            <p:cNvSpPr>
              <a:spLocks/>
            </p:cNvSpPr>
            <p:nvPr userDrawn="1"/>
          </p:nvSpPr>
          <p:spPr bwMode="auto">
            <a:xfrm>
              <a:off x="7474" y="151"/>
              <a:ext cx="41" cy="60"/>
            </a:xfrm>
            <a:custGeom>
              <a:avLst/>
              <a:gdLst>
                <a:gd name="T0" fmla="*/ 1 w 173"/>
                <a:gd name="T1" fmla="*/ 1 h 251"/>
                <a:gd name="T2" fmla="*/ 123 w 173"/>
                <a:gd name="T3" fmla="*/ 1 h 251"/>
                <a:gd name="T4" fmla="*/ 173 w 173"/>
                <a:gd name="T5" fmla="*/ 3 h 251"/>
                <a:gd name="T6" fmla="*/ 173 w 173"/>
                <a:gd name="T7" fmla="*/ 37 h 251"/>
                <a:gd name="T8" fmla="*/ 132 w 173"/>
                <a:gd name="T9" fmla="*/ 19 h 251"/>
                <a:gd name="T10" fmla="*/ 54 w 173"/>
                <a:gd name="T11" fmla="*/ 17 h 251"/>
                <a:gd name="T12" fmla="*/ 54 w 173"/>
                <a:gd name="T13" fmla="*/ 118 h 251"/>
                <a:gd name="T14" fmla="*/ 168 w 173"/>
                <a:gd name="T15" fmla="*/ 115 h 251"/>
                <a:gd name="T16" fmla="*/ 125 w 173"/>
                <a:gd name="T17" fmla="*/ 134 h 251"/>
                <a:gd name="T18" fmla="*/ 54 w 173"/>
                <a:gd name="T19" fmla="*/ 137 h 251"/>
                <a:gd name="T20" fmla="*/ 54 w 173"/>
                <a:gd name="T21" fmla="*/ 213 h 251"/>
                <a:gd name="T22" fmla="*/ 64 w 173"/>
                <a:gd name="T23" fmla="*/ 251 h 251"/>
                <a:gd name="T24" fmla="*/ 0 w 173"/>
                <a:gd name="T25" fmla="*/ 251 h 251"/>
                <a:gd name="T26" fmla="*/ 11 w 173"/>
                <a:gd name="T27" fmla="*/ 192 h 251"/>
                <a:gd name="T28" fmla="*/ 11 w 173"/>
                <a:gd name="T29" fmla="*/ 46 h 251"/>
                <a:gd name="T30" fmla="*/ 1 w 173"/>
                <a:gd name="T31"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251">
                  <a:moveTo>
                    <a:pt x="1" y="1"/>
                  </a:moveTo>
                  <a:cubicBezTo>
                    <a:pt x="42" y="2"/>
                    <a:pt x="82" y="1"/>
                    <a:pt x="123" y="1"/>
                  </a:cubicBezTo>
                  <a:cubicBezTo>
                    <a:pt x="140" y="2"/>
                    <a:pt x="156" y="0"/>
                    <a:pt x="173" y="3"/>
                  </a:cubicBezTo>
                  <a:cubicBezTo>
                    <a:pt x="173" y="15"/>
                    <a:pt x="173" y="26"/>
                    <a:pt x="173" y="37"/>
                  </a:cubicBezTo>
                  <a:cubicBezTo>
                    <a:pt x="162" y="26"/>
                    <a:pt x="148" y="20"/>
                    <a:pt x="132" y="19"/>
                  </a:cubicBezTo>
                  <a:cubicBezTo>
                    <a:pt x="106" y="16"/>
                    <a:pt x="80" y="18"/>
                    <a:pt x="54" y="17"/>
                  </a:cubicBezTo>
                  <a:cubicBezTo>
                    <a:pt x="54" y="51"/>
                    <a:pt x="54" y="84"/>
                    <a:pt x="54" y="118"/>
                  </a:cubicBezTo>
                  <a:cubicBezTo>
                    <a:pt x="92" y="118"/>
                    <a:pt x="130" y="118"/>
                    <a:pt x="168" y="115"/>
                  </a:cubicBezTo>
                  <a:cubicBezTo>
                    <a:pt x="157" y="127"/>
                    <a:pt x="141" y="131"/>
                    <a:pt x="125" y="134"/>
                  </a:cubicBezTo>
                  <a:cubicBezTo>
                    <a:pt x="102" y="138"/>
                    <a:pt x="78" y="137"/>
                    <a:pt x="54" y="137"/>
                  </a:cubicBezTo>
                  <a:cubicBezTo>
                    <a:pt x="54" y="163"/>
                    <a:pt x="54" y="188"/>
                    <a:pt x="54" y="213"/>
                  </a:cubicBezTo>
                  <a:cubicBezTo>
                    <a:pt x="54" y="226"/>
                    <a:pt x="57" y="240"/>
                    <a:pt x="64" y="251"/>
                  </a:cubicBezTo>
                  <a:cubicBezTo>
                    <a:pt x="43" y="251"/>
                    <a:pt x="22" y="251"/>
                    <a:pt x="0" y="251"/>
                  </a:cubicBezTo>
                  <a:cubicBezTo>
                    <a:pt x="12" y="234"/>
                    <a:pt x="10" y="212"/>
                    <a:pt x="11" y="192"/>
                  </a:cubicBezTo>
                  <a:cubicBezTo>
                    <a:pt x="11" y="143"/>
                    <a:pt x="11" y="95"/>
                    <a:pt x="11" y="46"/>
                  </a:cubicBezTo>
                  <a:cubicBezTo>
                    <a:pt x="11" y="31"/>
                    <a:pt x="10" y="15"/>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4">
              <a:extLst>
                <a:ext uri="{FF2B5EF4-FFF2-40B4-BE49-F238E27FC236}">
                  <a16:creationId xmlns:a16="http://schemas.microsoft.com/office/drawing/2014/main" id="{B7F4D9EA-BA05-4D27-9EF1-989260A5BCCB}"/>
                </a:ext>
              </a:extLst>
            </p:cNvPr>
            <p:cNvSpPr>
              <a:spLocks/>
            </p:cNvSpPr>
            <p:nvPr userDrawn="1"/>
          </p:nvSpPr>
          <p:spPr bwMode="auto">
            <a:xfrm>
              <a:off x="6824" y="226"/>
              <a:ext cx="93" cy="139"/>
            </a:xfrm>
            <a:custGeom>
              <a:avLst/>
              <a:gdLst>
                <a:gd name="T0" fmla="*/ 87 w 398"/>
                <a:gd name="T1" fmla="*/ 35 h 589"/>
                <a:gd name="T2" fmla="*/ 218 w 398"/>
                <a:gd name="T3" fmla="*/ 0 h 589"/>
                <a:gd name="T4" fmla="*/ 367 w 398"/>
                <a:gd name="T5" fmla="*/ 6 h 589"/>
                <a:gd name="T6" fmla="*/ 367 w 398"/>
                <a:gd name="T7" fmla="*/ 87 h 589"/>
                <a:gd name="T8" fmla="*/ 314 w 398"/>
                <a:gd name="T9" fmla="*/ 48 h 589"/>
                <a:gd name="T10" fmla="*/ 248 w 398"/>
                <a:gd name="T11" fmla="*/ 36 h 589"/>
                <a:gd name="T12" fmla="*/ 150 w 398"/>
                <a:gd name="T13" fmla="*/ 59 h 589"/>
                <a:gd name="T14" fmla="*/ 133 w 398"/>
                <a:gd name="T15" fmla="*/ 184 h 589"/>
                <a:gd name="T16" fmla="*/ 195 w 398"/>
                <a:gd name="T17" fmla="*/ 233 h 589"/>
                <a:gd name="T18" fmla="*/ 326 w 398"/>
                <a:gd name="T19" fmla="*/ 303 h 589"/>
                <a:gd name="T20" fmla="*/ 384 w 398"/>
                <a:gd name="T21" fmla="*/ 372 h 589"/>
                <a:gd name="T22" fmla="*/ 369 w 398"/>
                <a:gd name="T23" fmla="*/ 493 h 589"/>
                <a:gd name="T24" fmla="*/ 287 w 398"/>
                <a:gd name="T25" fmla="*/ 561 h 589"/>
                <a:gd name="T26" fmla="*/ 149 w 398"/>
                <a:gd name="T27" fmla="*/ 587 h 589"/>
                <a:gd name="T28" fmla="*/ 1 w 398"/>
                <a:gd name="T29" fmla="*/ 557 h 589"/>
                <a:gd name="T30" fmla="*/ 1 w 398"/>
                <a:gd name="T31" fmla="*/ 464 h 589"/>
                <a:gd name="T32" fmla="*/ 75 w 398"/>
                <a:gd name="T33" fmla="*/ 531 h 589"/>
                <a:gd name="T34" fmla="*/ 188 w 398"/>
                <a:gd name="T35" fmla="*/ 551 h 589"/>
                <a:gd name="T36" fmla="*/ 279 w 398"/>
                <a:gd name="T37" fmla="*/ 509 h 589"/>
                <a:gd name="T38" fmla="*/ 297 w 398"/>
                <a:gd name="T39" fmla="*/ 414 h 589"/>
                <a:gd name="T40" fmla="*/ 241 w 398"/>
                <a:gd name="T41" fmla="*/ 346 h 589"/>
                <a:gd name="T42" fmla="*/ 109 w 398"/>
                <a:gd name="T43" fmla="*/ 275 h 589"/>
                <a:gd name="T44" fmla="*/ 40 w 398"/>
                <a:gd name="T45" fmla="*/ 211 h 589"/>
                <a:gd name="T46" fmla="*/ 30 w 398"/>
                <a:gd name="T47" fmla="*/ 113 h 589"/>
                <a:gd name="T48" fmla="*/ 87 w 398"/>
                <a:gd name="T49" fmla="*/ 3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 h="589">
                  <a:moveTo>
                    <a:pt x="87" y="35"/>
                  </a:moveTo>
                  <a:cubicBezTo>
                    <a:pt x="126" y="10"/>
                    <a:pt x="172" y="1"/>
                    <a:pt x="218" y="0"/>
                  </a:cubicBezTo>
                  <a:cubicBezTo>
                    <a:pt x="268" y="0"/>
                    <a:pt x="317" y="6"/>
                    <a:pt x="367" y="6"/>
                  </a:cubicBezTo>
                  <a:cubicBezTo>
                    <a:pt x="367" y="33"/>
                    <a:pt x="367" y="60"/>
                    <a:pt x="367" y="87"/>
                  </a:cubicBezTo>
                  <a:cubicBezTo>
                    <a:pt x="351" y="72"/>
                    <a:pt x="334" y="57"/>
                    <a:pt x="314" y="48"/>
                  </a:cubicBezTo>
                  <a:cubicBezTo>
                    <a:pt x="293" y="39"/>
                    <a:pt x="270" y="37"/>
                    <a:pt x="248" y="36"/>
                  </a:cubicBezTo>
                  <a:cubicBezTo>
                    <a:pt x="214" y="35"/>
                    <a:pt x="178" y="38"/>
                    <a:pt x="150" y="59"/>
                  </a:cubicBezTo>
                  <a:cubicBezTo>
                    <a:pt x="111" y="86"/>
                    <a:pt x="104" y="147"/>
                    <a:pt x="133" y="184"/>
                  </a:cubicBezTo>
                  <a:cubicBezTo>
                    <a:pt x="149" y="205"/>
                    <a:pt x="171" y="220"/>
                    <a:pt x="195" y="233"/>
                  </a:cubicBezTo>
                  <a:cubicBezTo>
                    <a:pt x="238" y="257"/>
                    <a:pt x="285" y="274"/>
                    <a:pt x="326" y="303"/>
                  </a:cubicBezTo>
                  <a:cubicBezTo>
                    <a:pt x="350" y="320"/>
                    <a:pt x="373" y="343"/>
                    <a:pt x="384" y="372"/>
                  </a:cubicBezTo>
                  <a:cubicBezTo>
                    <a:pt x="398" y="411"/>
                    <a:pt x="392" y="458"/>
                    <a:pt x="369" y="493"/>
                  </a:cubicBezTo>
                  <a:cubicBezTo>
                    <a:pt x="350" y="524"/>
                    <a:pt x="320" y="546"/>
                    <a:pt x="287" y="561"/>
                  </a:cubicBezTo>
                  <a:cubicBezTo>
                    <a:pt x="244" y="581"/>
                    <a:pt x="196" y="589"/>
                    <a:pt x="149" y="587"/>
                  </a:cubicBezTo>
                  <a:cubicBezTo>
                    <a:pt x="99" y="583"/>
                    <a:pt x="48" y="573"/>
                    <a:pt x="1" y="557"/>
                  </a:cubicBezTo>
                  <a:cubicBezTo>
                    <a:pt x="1" y="526"/>
                    <a:pt x="0" y="495"/>
                    <a:pt x="1" y="464"/>
                  </a:cubicBezTo>
                  <a:cubicBezTo>
                    <a:pt x="21" y="490"/>
                    <a:pt x="45" y="516"/>
                    <a:pt x="75" y="531"/>
                  </a:cubicBezTo>
                  <a:cubicBezTo>
                    <a:pt x="109" y="548"/>
                    <a:pt x="149" y="554"/>
                    <a:pt x="188" y="551"/>
                  </a:cubicBezTo>
                  <a:cubicBezTo>
                    <a:pt x="222" y="549"/>
                    <a:pt x="257" y="536"/>
                    <a:pt x="279" y="509"/>
                  </a:cubicBezTo>
                  <a:cubicBezTo>
                    <a:pt x="300" y="483"/>
                    <a:pt x="305" y="446"/>
                    <a:pt x="297" y="414"/>
                  </a:cubicBezTo>
                  <a:cubicBezTo>
                    <a:pt x="288" y="385"/>
                    <a:pt x="266" y="362"/>
                    <a:pt x="241" y="346"/>
                  </a:cubicBezTo>
                  <a:cubicBezTo>
                    <a:pt x="200" y="318"/>
                    <a:pt x="152" y="300"/>
                    <a:pt x="109" y="275"/>
                  </a:cubicBezTo>
                  <a:cubicBezTo>
                    <a:pt x="82" y="259"/>
                    <a:pt x="56" y="239"/>
                    <a:pt x="40" y="211"/>
                  </a:cubicBezTo>
                  <a:cubicBezTo>
                    <a:pt x="23" y="182"/>
                    <a:pt x="21" y="145"/>
                    <a:pt x="30" y="113"/>
                  </a:cubicBezTo>
                  <a:cubicBezTo>
                    <a:pt x="38" y="81"/>
                    <a:pt x="60" y="53"/>
                    <a:pt x="87"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5">
              <a:extLst>
                <a:ext uri="{FF2B5EF4-FFF2-40B4-BE49-F238E27FC236}">
                  <a16:creationId xmlns:a16="http://schemas.microsoft.com/office/drawing/2014/main" id="{FCCAC49F-4010-40C7-9791-DBDA3BC31D92}"/>
                </a:ext>
              </a:extLst>
            </p:cNvPr>
            <p:cNvSpPr>
              <a:spLocks/>
            </p:cNvSpPr>
            <p:nvPr userDrawn="1"/>
          </p:nvSpPr>
          <p:spPr bwMode="auto">
            <a:xfrm>
              <a:off x="6929" y="229"/>
              <a:ext cx="121" cy="136"/>
            </a:xfrm>
            <a:custGeom>
              <a:avLst/>
              <a:gdLst>
                <a:gd name="T0" fmla="*/ 0 w 516"/>
                <a:gd name="T1" fmla="*/ 0 h 576"/>
                <a:gd name="T2" fmla="*/ 129 w 516"/>
                <a:gd name="T3" fmla="*/ 0 h 576"/>
                <a:gd name="T4" fmla="*/ 108 w 516"/>
                <a:gd name="T5" fmla="*/ 110 h 576"/>
                <a:gd name="T6" fmla="*/ 108 w 516"/>
                <a:gd name="T7" fmla="*/ 325 h 576"/>
                <a:gd name="T8" fmla="*/ 113 w 516"/>
                <a:gd name="T9" fmla="*/ 418 h 576"/>
                <a:gd name="T10" fmla="*/ 158 w 516"/>
                <a:gd name="T11" fmla="*/ 494 h 576"/>
                <a:gd name="T12" fmla="*/ 260 w 516"/>
                <a:gd name="T13" fmla="*/ 522 h 576"/>
                <a:gd name="T14" fmla="*/ 352 w 516"/>
                <a:gd name="T15" fmla="*/ 499 h 576"/>
                <a:gd name="T16" fmla="*/ 394 w 516"/>
                <a:gd name="T17" fmla="*/ 434 h 576"/>
                <a:gd name="T18" fmla="*/ 405 w 516"/>
                <a:gd name="T19" fmla="*/ 325 h 576"/>
                <a:gd name="T20" fmla="*/ 408 w 516"/>
                <a:gd name="T21" fmla="*/ 152 h 576"/>
                <a:gd name="T22" fmla="*/ 407 w 516"/>
                <a:gd name="T23" fmla="*/ 82 h 576"/>
                <a:gd name="T24" fmla="*/ 387 w 516"/>
                <a:gd name="T25" fmla="*/ 0 h 576"/>
                <a:gd name="T26" fmla="*/ 516 w 516"/>
                <a:gd name="T27" fmla="*/ 0 h 576"/>
                <a:gd name="T28" fmla="*/ 498 w 516"/>
                <a:gd name="T29" fmla="*/ 51 h 576"/>
                <a:gd name="T30" fmla="*/ 495 w 516"/>
                <a:gd name="T31" fmla="*/ 149 h 576"/>
                <a:gd name="T32" fmla="*/ 495 w 516"/>
                <a:gd name="T33" fmla="*/ 464 h 576"/>
                <a:gd name="T34" fmla="*/ 516 w 516"/>
                <a:gd name="T35" fmla="*/ 559 h 576"/>
                <a:gd name="T36" fmla="*/ 401 w 516"/>
                <a:gd name="T37" fmla="*/ 564 h 576"/>
                <a:gd name="T38" fmla="*/ 404 w 516"/>
                <a:gd name="T39" fmla="*/ 504 h 576"/>
                <a:gd name="T40" fmla="*/ 399 w 516"/>
                <a:gd name="T41" fmla="*/ 504 h 576"/>
                <a:gd name="T42" fmla="*/ 291 w 516"/>
                <a:gd name="T43" fmla="*/ 563 h 576"/>
                <a:gd name="T44" fmla="*/ 160 w 516"/>
                <a:gd name="T45" fmla="*/ 570 h 576"/>
                <a:gd name="T46" fmla="*/ 56 w 516"/>
                <a:gd name="T47" fmla="*/ 524 h 576"/>
                <a:gd name="T48" fmla="*/ 21 w 516"/>
                <a:gd name="T49" fmla="*/ 422 h 576"/>
                <a:gd name="T50" fmla="*/ 21 w 516"/>
                <a:gd name="T51" fmla="*/ 105 h 576"/>
                <a:gd name="T52" fmla="*/ 0 w 516"/>
                <a:gd name="T5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6" h="576">
                  <a:moveTo>
                    <a:pt x="0" y="0"/>
                  </a:moveTo>
                  <a:cubicBezTo>
                    <a:pt x="43" y="0"/>
                    <a:pt x="86" y="0"/>
                    <a:pt x="129" y="0"/>
                  </a:cubicBezTo>
                  <a:cubicBezTo>
                    <a:pt x="108" y="33"/>
                    <a:pt x="108" y="73"/>
                    <a:pt x="108" y="110"/>
                  </a:cubicBezTo>
                  <a:cubicBezTo>
                    <a:pt x="108" y="182"/>
                    <a:pt x="108" y="253"/>
                    <a:pt x="108" y="325"/>
                  </a:cubicBezTo>
                  <a:cubicBezTo>
                    <a:pt x="108" y="356"/>
                    <a:pt x="106" y="387"/>
                    <a:pt x="113" y="418"/>
                  </a:cubicBezTo>
                  <a:cubicBezTo>
                    <a:pt x="119" y="447"/>
                    <a:pt x="134" y="475"/>
                    <a:pt x="158" y="494"/>
                  </a:cubicBezTo>
                  <a:cubicBezTo>
                    <a:pt x="187" y="516"/>
                    <a:pt x="224" y="522"/>
                    <a:pt x="260" y="522"/>
                  </a:cubicBezTo>
                  <a:cubicBezTo>
                    <a:pt x="292" y="522"/>
                    <a:pt x="326" y="518"/>
                    <a:pt x="352" y="499"/>
                  </a:cubicBezTo>
                  <a:cubicBezTo>
                    <a:pt x="374" y="484"/>
                    <a:pt x="387" y="459"/>
                    <a:pt x="394" y="434"/>
                  </a:cubicBezTo>
                  <a:cubicBezTo>
                    <a:pt x="404" y="398"/>
                    <a:pt x="403" y="361"/>
                    <a:pt x="405" y="325"/>
                  </a:cubicBezTo>
                  <a:cubicBezTo>
                    <a:pt x="409" y="267"/>
                    <a:pt x="408" y="209"/>
                    <a:pt x="408" y="152"/>
                  </a:cubicBezTo>
                  <a:cubicBezTo>
                    <a:pt x="408" y="128"/>
                    <a:pt x="409" y="105"/>
                    <a:pt x="407" y="82"/>
                  </a:cubicBezTo>
                  <a:cubicBezTo>
                    <a:pt x="406" y="54"/>
                    <a:pt x="402" y="25"/>
                    <a:pt x="387" y="0"/>
                  </a:cubicBezTo>
                  <a:cubicBezTo>
                    <a:pt x="430" y="0"/>
                    <a:pt x="473" y="0"/>
                    <a:pt x="516" y="0"/>
                  </a:cubicBezTo>
                  <a:cubicBezTo>
                    <a:pt x="506" y="16"/>
                    <a:pt x="501" y="33"/>
                    <a:pt x="498" y="51"/>
                  </a:cubicBezTo>
                  <a:cubicBezTo>
                    <a:pt x="494" y="84"/>
                    <a:pt x="495" y="117"/>
                    <a:pt x="495" y="149"/>
                  </a:cubicBezTo>
                  <a:cubicBezTo>
                    <a:pt x="495" y="254"/>
                    <a:pt x="495" y="359"/>
                    <a:pt x="495" y="464"/>
                  </a:cubicBezTo>
                  <a:cubicBezTo>
                    <a:pt x="496" y="496"/>
                    <a:pt x="497" y="531"/>
                    <a:pt x="516" y="559"/>
                  </a:cubicBezTo>
                  <a:cubicBezTo>
                    <a:pt x="478" y="561"/>
                    <a:pt x="439" y="563"/>
                    <a:pt x="401" y="564"/>
                  </a:cubicBezTo>
                  <a:cubicBezTo>
                    <a:pt x="402" y="544"/>
                    <a:pt x="405" y="524"/>
                    <a:pt x="404" y="504"/>
                  </a:cubicBezTo>
                  <a:cubicBezTo>
                    <a:pt x="403" y="504"/>
                    <a:pt x="400" y="504"/>
                    <a:pt x="399" y="504"/>
                  </a:cubicBezTo>
                  <a:cubicBezTo>
                    <a:pt x="368" y="531"/>
                    <a:pt x="331" y="552"/>
                    <a:pt x="291" y="563"/>
                  </a:cubicBezTo>
                  <a:cubicBezTo>
                    <a:pt x="249" y="575"/>
                    <a:pt x="204" y="576"/>
                    <a:pt x="160" y="570"/>
                  </a:cubicBezTo>
                  <a:cubicBezTo>
                    <a:pt x="122" y="565"/>
                    <a:pt x="83" y="552"/>
                    <a:pt x="56" y="524"/>
                  </a:cubicBezTo>
                  <a:cubicBezTo>
                    <a:pt x="31" y="497"/>
                    <a:pt x="21" y="459"/>
                    <a:pt x="21" y="422"/>
                  </a:cubicBezTo>
                  <a:cubicBezTo>
                    <a:pt x="21" y="105"/>
                    <a:pt x="21" y="105"/>
                    <a:pt x="21" y="105"/>
                  </a:cubicBezTo>
                  <a:cubicBezTo>
                    <a:pt x="20" y="70"/>
                    <a:pt x="19" y="3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6">
              <a:extLst>
                <a:ext uri="{FF2B5EF4-FFF2-40B4-BE49-F238E27FC236}">
                  <a16:creationId xmlns:a16="http://schemas.microsoft.com/office/drawing/2014/main" id="{B5B1F024-86CA-4A36-ABE9-30CDF6A94639}"/>
                </a:ext>
              </a:extLst>
            </p:cNvPr>
            <p:cNvSpPr>
              <a:spLocks/>
            </p:cNvSpPr>
            <p:nvPr userDrawn="1"/>
          </p:nvSpPr>
          <p:spPr bwMode="auto">
            <a:xfrm>
              <a:off x="7302" y="229"/>
              <a:ext cx="92" cy="132"/>
            </a:xfrm>
            <a:custGeom>
              <a:avLst/>
              <a:gdLst>
                <a:gd name="T0" fmla="*/ 3 w 389"/>
                <a:gd name="T1" fmla="*/ 0 h 559"/>
                <a:gd name="T2" fmla="*/ 340 w 389"/>
                <a:gd name="T3" fmla="*/ 0 h 559"/>
                <a:gd name="T4" fmla="*/ 344 w 389"/>
                <a:gd name="T5" fmla="*/ 68 h 559"/>
                <a:gd name="T6" fmla="*/ 225 w 389"/>
                <a:gd name="T7" fmla="*/ 36 h 559"/>
                <a:gd name="T8" fmla="*/ 111 w 389"/>
                <a:gd name="T9" fmla="*/ 35 h 559"/>
                <a:gd name="T10" fmla="*/ 111 w 389"/>
                <a:gd name="T11" fmla="*/ 245 h 559"/>
                <a:gd name="T12" fmla="*/ 338 w 389"/>
                <a:gd name="T13" fmla="*/ 239 h 559"/>
                <a:gd name="T14" fmla="*/ 277 w 389"/>
                <a:gd name="T15" fmla="*/ 276 h 559"/>
                <a:gd name="T16" fmla="*/ 111 w 389"/>
                <a:gd name="T17" fmla="*/ 289 h 559"/>
                <a:gd name="T18" fmla="*/ 111 w 389"/>
                <a:gd name="T19" fmla="*/ 524 h 559"/>
                <a:gd name="T20" fmla="*/ 210 w 389"/>
                <a:gd name="T21" fmla="*/ 524 h 559"/>
                <a:gd name="T22" fmla="*/ 268 w 389"/>
                <a:gd name="T23" fmla="*/ 521 h 559"/>
                <a:gd name="T24" fmla="*/ 389 w 389"/>
                <a:gd name="T25" fmla="*/ 474 h 559"/>
                <a:gd name="T26" fmla="*/ 372 w 389"/>
                <a:gd name="T27" fmla="*/ 555 h 559"/>
                <a:gd name="T28" fmla="*/ 291 w 389"/>
                <a:gd name="T29" fmla="*/ 559 h 559"/>
                <a:gd name="T30" fmla="*/ 0 w 389"/>
                <a:gd name="T31" fmla="*/ 559 h 559"/>
                <a:gd name="T32" fmla="*/ 24 w 389"/>
                <a:gd name="T33" fmla="*/ 429 h 559"/>
                <a:gd name="T34" fmla="*/ 24 w 389"/>
                <a:gd name="T35" fmla="*/ 108 h 559"/>
                <a:gd name="T36" fmla="*/ 3 w 389"/>
                <a:gd name="T3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559">
                  <a:moveTo>
                    <a:pt x="3" y="0"/>
                  </a:moveTo>
                  <a:cubicBezTo>
                    <a:pt x="115" y="0"/>
                    <a:pt x="228" y="0"/>
                    <a:pt x="340" y="0"/>
                  </a:cubicBezTo>
                  <a:cubicBezTo>
                    <a:pt x="341" y="23"/>
                    <a:pt x="343" y="45"/>
                    <a:pt x="344" y="68"/>
                  </a:cubicBezTo>
                  <a:cubicBezTo>
                    <a:pt x="310" y="43"/>
                    <a:pt x="266" y="38"/>
                    <a:pt x="225" y="36"/>
                  </a:cubicBezTo>
                  <a:cubicBezTo>
                    <a:pt x="187" y="35"/>
                    <a:pt x="149" y="36"/>
                    <a:pt x="111" y="35"/>
                  </a:cubicBezTo>
                  <a:cubicBezTo>
                    <a:pt x="111" y="105"/>
                    <a:pt x="111" y="175"/>
                    <a:pt x="111" y="245"/>
                  </a:cubicBezTo>
                  <a:cubicBezTo>
                    <a:pt x="187" y="245"/>
                    <a:pt x="263" y="245"/>
                    <a:pt x="338" y="239"/>
                  </a:cubicBezTo>
                  <a:cubicBezTo>
                    <a:pt x="324" y="259"/>
                    <a:pt x="300" y="269"/>
                    <a:pt x="277" y="276"/>
                  </a:cubicBezTo>
                  <a:cubicBezTo>
                    <a:pt x="223" y="290"/>
                    <a:pt x="167" y="289"/>
                    <a:pt x="111" y="289"/>
                  </a:cubicBezTo>
                  <a:cubicBezTo>
                    <a:pt x="111" y="367"/>
                    <a:pt x="111" y="445"/>
                    <a:pt x="111" y="524"/>
                  </a:cubicBezTo>
                  <a:cubicBezTo>
                    <a:pt x="144" y="524"/>
                    <a:pt x="177" y="524"/>
                    <a:pt x="210" y="524"/>
                  </a:cubicBezTo>
                  <a:cubicBezTo>
                    <a:pt x="229" y="523"/>
                    <a:pt x="249" y="524"/>
                    <a:pt x="268" y="521"/>
                  </a:cubicBezTo>
                  <a:cubicBezTo>
                    <a:pt x="311" y="516"/>
                    <a:pt x="355" y="502"/>
                    <a:pt x="389" y="474"/>
                  </a:cubicBezTo>
                  <a:cubicBezTo>
                    <a:pt x="383" y="501"/>
                    <a:pt x="378" y="528"/>
                    <a:pt x="372" y="555"/>
                  </a:cubicBezTo>
                  <a:cubicBezTo>
                    <a:pt x="345" y="557"/>
                    <a:pt x="318" y="559"/>
                    <a:pt x="291" y="559"/>
                  </a:cubicBezTo>
                  <a:cubicBezTo>
                    <a:pt x="194" y="559"/>
                    <a:pt x="97" y="559"/>
                    <a:pt x="0" y="559"/>
                  </a:cubicBezTo>
                  <a:cubicBezTo>
                    <a:pt x="25" y="521"/>
                    <a:pt x="24" y="473"/>
                    <a:pt x="24" y="429"/>
                  </a:cubicBezTo>
                  <a:cubicBezTo>
                    <a:pt x="24" y="322"/>
                    <a:pt x="24" y="215"/>
                    <a:pt x="24" y="108"/>
                  </a:cubicBezTo>
                  <a:cubicBezTo>
                    <a:pt x="24" y="71"/>
                    <a:pt x="24" y="32"/>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7">
              <a:extLst>
                <a:ext uri="{FF2B5EF4-FFF2-40B4-BE49-F238E27FC236}">
                  <a16:creationId xmlns:a16="http://schemas.microsoft.com/office/drawing/2014/main" id="{F92ADF2E-9F7C-4A53-8A57-3A012EE90FC0}"/>
                </a:ext>
              </a:extLst>
            </p:cNvPr>
            <p:cNvSpPr>
              <a:spLocks/>
            </p:cNvSpPr>
            <p:nvPr userDrawn="1"/>
          </p:nvSpPr>
          <p:spPr bwMode="auto">
            <a:xfrm>
              <a:off x="7387" y="229"/>
              <a:ext cx="117" cy="132"/>
            </a:xfrm>
            <a:custGeom>
              <a:avLst/>
              <a:gdLst>
                <a:gd name="T0" fmla="*/ 0 w 496"/>
                <a:gd name="T1" fmla="*/ 0 h 559"/>
                <a:gd name="T2" fmla="*/ 95 w 496"/>
                <a:gd name="T3" fmla="*/ 1 h 559"/>
                <a:gd name="T4" fmla="*/ 135 w 496"/>
                <a:gd name="T5" fmla="*/ 22 h 559"/>
                <a:gd name="T6" fmla="*/ 190 w 496"/>
                <a:gd name="T7" fmla="*/ 131 h 559"/>
                <a:gd name="T8" fmla="*/ 242 w 496"/>
                <a:gd name="T9" fmla="*/ 250 h 559"/>
                <a:gd name="T10" fmla="*/ 254 w 496"/>
                <a:gd name="T11" fmla="*/ 275 h 559"/>
                <a:gd name="T12" fmla="*/ 267 w 496"/>
                <a:gd name="T13" fmla="*/ 267 h 559"/>
                <a:gd name="T14" fmla="*/ 336 w 496"/>
                <a:gd name="T15" fmla="*/ 154 h 559"/>
                <a:gd name="T16" fmla="*/ 387 w 496"/>
                <a:gd name="T17" fmla="*/ 51 h 559"/>
                <a:gd name="T18" fmla="*/ 374 w 496"/>
                <a:gd name="T19" fmla="*/ 0 h 559"/>
                <a:gd name="T20" fmla="*/ 496 w 496"/>
                <a:gd name="T21" fmla="*/ 0 h 559"/>
                <a:gd name="T22" fmla="*/ 404 w 496"/>
                <a:gd name="T23" fmla="*/ 130 h 559"/>
                <a:gd name="T24" fmla="*/ 329 w 496"/>
                <a:gd name="T25" fmla="*/ 237 h 559"/>
                <a:gd name="T26" fmla="*/ 288 w 496"/>
                <a:gd name="T27" fmla="*/ 334 h 559"/>
                <a:gd name="T28" fmla="*/ 282 w 496"/>
                <a:gd name="T29" fmla="*/ 420 h 559"/>
                <a:gd name="T30" fmla="*/ 286 w 496"/>
                <a:gd name="T31" fmla="*/ 515 h 559"/>
                <a:gd name="T32" fmla="*/ 303 w 496"/>
                <a:gd name="T33" fmla="*/ 559 h 559"/>
                <a:gd name="T34" fmla="*/ 174 w 496"/>
                <a:gd name="T35" fmla="*/ 559 h 559"/>
                <a:gd name="T36" fmla="*/ 194 w 496"/>
                <a:gd name="T37" fmla="*/ 475 h 559"/>
                <a:gd name="T38" fmla="*/ 194 w 496"/>
                <a:gd name="T39" fmla="*/ 392 h 559"/>
                <a:gd name="T40" fmla="*/ 192 w 496"/>
                <a:gd name="T41" fmla="*/ 332 h 559"/>
                <a:gd name="T42" fmla="*/ 140 w 496"/>
                <a:gd name="T43" fmla="*/ 197 h 559"/>
                <a:gd name="T44" fmla="*/ 68 w 496"/>
                <a:gd name="T45" fmla="*/ 78 h 559"/>
                <a:gd name="T46" fmla="*/ 0 w 496"/>
                <a:gd name="T4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6" h="559">
                  <a:moveTo>
                    <a:pt x="0" y="0"/>
                  </a:moveTo>
                  <a:cubicBezTo>
                    <a:pt x="31" y="1"/>
                    <a:pt x="63" y="0"/>
                    <a:pt x="95" y="1"/>
                  </a:cubicBezTo>
                  <a:cubicBezTo>
                    <a:pt x="111" y="1"/>
                    <a:pt x="127" y="8"/>
                    <a:pt x="135" y="22"/>
                  </a:cubicBezTo>
                  <a:cubicBezTo>
                    <a:pt x="156" y="57"/>
                    <a:pt x="173" y="94"/>
                    <a:pt x="190" y="131"/>
                  </a:cubicBezTo>
                  <a:cubicBezTo>
                    <a:pt x="208" y="170"/>
                    <a:pt x="225" y="210"/>
                    <a:pt x="242" y="250"/>
                  </a:cubicBezTo>
                  <a:cubicBezTo>
                    <a:pt x="246" y="258"/>
                    <a:pt x="247" y="268"/>
                    <a:pt x="254" y="275"/>
                  </a:cubicBezTo>
                  <a:cubicBezTo>
                    <a:pt x="260" y="279"/>
                    <a:pt x="264" y="271"/>
                    <a:pt x="267" y="267"/>
                  </a:cubicBezTo>
                  <a:cubicBezTo>
                    <a:pt x="289" y="229"/>
                    <a:pt x="313" y="192"/>
                    <a:pt x="336" y="154"/>
                  </a:cubicBezTo>
                  <a:cubicBezTo>
                    <a:pt x="356" y="122"/>
                    <a:pt x="377" y="88"/>
                    <a:pt x="387" y="51"/>
                  </a:cubicBezTo>
                  <a:cubicBezTo>
                    <a:pt x="391" y="33"/>
                    <a:pt x="387" y="14"/>
                    <a:pt x="374" y="0"/>
                  </a:cubicBezTo>
                  <a:cubicBezTo>
                    <a:pt x="415" y="0"/>
                    <a:pt x="455" y="0"/>
                    <a:pt x="496" y="0"/>
                  </a:cubicBezTo>
                  <a:cubicBezTo>
                    <a:pt x="466" y="44"/>
                    <a:pt x="435" y="87"/>
                    <a:pt x="404" y="130"/>
                  </a:cubicBezTo>
                  <a:cubicBezTo>
                    <a:pt x="379" y="166"/>
                    <a:pt x="352" y="200"/>
                    <a:pt x="329" y="237"/>
                  </a:cubicBezTo>
                  <a:cubicBezTo>
                    <a:pt x="310" y="267"/>
                    <a:pt x="295" y="299"/>
                    <a:pt x="288" y="334"/>
                  </a:cubicBezTo>
                  <a:cubicBezTo>
                    <a:pt x="282" y="362"/>
                    <a:pt x="281" y="391"/>
                    <a:pt x="282" y="420"/>
                  </a:cubicBezTo>
                  <a:cubicBezTo>
                    <a:pt x="282" y="452"/>
                    <a:pt x="280" y="484"/>
                    <a:pt x="286" y="515"/>
                  </a:cubicBezTo>
                  <a:cubicBezTo>
                    <a:pt x="288" y="531"/>
                    <a:pt x="294" y="546"/>
                    <a:pt x="303" y="559"/>
                  </a:cubicBezTo>
                  <a:cubicBezTo>
                    <a:pt x="260" y="559"/>
                    <a:pt x="217" y="559"/>
                    <a:pt x="174" y="559"/>
                  </a:cubicBezTo>
                  <a:cubicBezTo>
                    <a:pt x="190" y="534"/>
                    <a:pt x="193" y="504"/>
                    <a:pt x="194" y="475"/>
                  </a:cubicBezTo>
                  <a:cubicBezTo>
                    <a:pt x="195" y="448"/>
                    <a:pt x="194" y="420"/>
                    <a:pt x="194" y="392"/>
                  </a:cubicBezTo>
                  <a:cubicBezTo>
                    <a:pt x="194" y="372"/>
                    <a:pt x="196" y="352"/>
                    <a:pt x="192" y="332"/>
                  </a:cubicBezTo>
                  <a:cubicBezTo>
                    <a:pt x="184" y="284"/>
                    <a:pt x="162" y="240"/>
                    <a:pt x="140" y="197"/>
                  </a:cubicBezTo>
                  <a:cubicBezTo>
                    <a:pt x="118" y="156"/>
                    <a:pt x="95" y="116"/>
                    <a:pt x="68" y="78"/>
                  </a:cubicBezTo>
                  <a:cubicBezTo>
                    <a:pt x="48" y="50"/>
                    <a:pt x="26" y="2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8">
              <a:extLst>
                <a:ext uri="{FF2B5EF4-FFF2-40B4-BE49-F238E27FC236}">
                  <a16:creationId xmlns:a16="http://schemas.microsoft.com/office/drawing/2014/main" id="{205C43EC-C1B6-41E9-9E75-48C8BC8C8A59}"/>
                </a:ext>
              </a:extLst>
            </p:cNvPr>
            <p:cNvSpPr>
              <a:spLocks noEditPoints="1"/>
            </p:cNvSpPr>
            <p:nvPr userDrawn="1"/>
          </p:nvSpPr>
          <p:spPr bwMode="auto">
            <a:xfrm>
              <a:off x="7113" y="151"/>
              <a:ext cx="58" cy="60"/>
            </a:xfrm>
            <a:custGeom>
              <a:avLst/>
              <a:gdLst>
                <a:gd name="T0" fmla="*/ 176 w 247"/>
                <a:gd name="T1" fmla="*/ 184 h 254"/>
                <a:gd name="T2" fmla="*/ 123 w 247"/>
                <a:gd name="T3" fmla="*/ 124 h 254"/>
                <a:gd name="T4" fmla="*/ 185 w 247"/>
                <a:gd name="T5" fmla="*/ 83 h 254"/>
                <a:gd name="T6" fmla="*/ 183 w 247"/>
                <a:gd name="T7" fmla="*/ 23 h 254"/>
                <a:gd name="T8" fmla="*/ 124 w 247"/>
                <a:gd name="T9" fmla="*/ 1 h 254"/>
                <a:gd name="T10" fmla="*/ 3 w 247"/>
                <a:gd name="T11" fmla="*/ 5 h 254"/>
                <a:gd name="T12" fmla="*/ 13 w 247"/>
                <a:gd name="T13" fmla="*/ 47 h 254"/>
                <a:gd name="T14" fmla="*/ 13 w 247"/>
                <a:gd name="T15" fmla="*/ 195 h 254"/>
                <a:gd name="T16" fmla="*/ 0 w 247"/>
                <a:gd name="T17" fmla="*/ 254 h 254"/>
                <a:gd name="T18" fmla="*/ 66 w 247"/>
                <a:gd name="T19" fmla="*/ 254 h 254"/>
                <a:gd name="T20" fmla="*/ 56 w 247"/>
                <a:gd name="T21" fmla="*/ 209 h 254"/>
                <a:gd name="T22" fmla="*/ 56 w 247"/>
                <a:gd name="T23" fmla="*/ 133 h 254"/>
                <a:gd name="T24" fmla="*/ 80 w 247"/>
                <a:gd name="T25" fmla="*/ 138 h 254"/>
                <a:gd name="T26" fmla="*/ 104 w 247"/>
                <a:gd name="T27" fmla="*/ 160 h 254"/>
                <a:gd name="T28" fmla="*/ 170 w 247"/>
                <a:gd name="T29" fmla="*/ 237 h 254"/>
                <a:gd name="T30" fmla="*/ 201 w 247"/>
                <a:gd name="T31" fmla="*/ 254 h 254"/>
                <a:gd name="T32" fmla="*/ 247 w 247"/>
                <a:gd name="T33" fmla="*/ 254 h 254"/>
                <a:gd name="T34" fmla="*/ 176 w 247"/>
                <a:gd name="T35" fmla="*/ 184 h 254"/>
                <a:gd name="T36" fmla="*/ 56 w 247"/>
                <a:gd name="T37" fmla="*/ 117 h 254"/>
                <a:gd name="T38" fmla="*/ 58 w 247"/>
                <a:gd name="T39" fmla="*/ 16 h 254"/>
                <a:gd name="T40" fmla="*/ 114 w 247"/>
                <a:gd name="T41" fmla="*/ 19 h 254"/>
                <a:gd name="T42" fmla="*/ 147 w 247"/>
                <a:gd name="T43" fmla="*/ 40 h 254"/>
                <a:gd name="T44" fmla="*/ 128 w 247"/>
                <a:gd name="T45" fmla="*/ 106 h 254"/>
                <a:gd name="T46" fmla="*/ 56 w 247"/>
                <a:gd name="T47" fmla="*/ 11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7" h="254">
                  <a:moveTo>
                    <a:pt x="176" y="184"/>
                  </a:moveTo>
                  <a:cubicBezTo>
                    <a:pt x="159" y="164"/>
                    <a:pt x="140" y="144"/>
                    <a:pt x="123" y="124"/>
                  </a:cubicBezTo>
                  <a:cubicBezTo>
                    <a:pt x="147" y="116"/>
                    <a:pt x="170" y="104"/>
                    <a:pt x="185" y="83"/>
                  </a:cubicBezTo>
                  <a:cubicBezTo>
                    <a:pt x="197" y="65"/>
                    <a:pt x="198" y="39"/>
                    <a:pt x="183" y="23"/>
                  </a:cubicBezTo>
                  <a:cubicBezTo>
                    <a:pt x="168" y="6"/>
                    <a:pt x="145" y="1"/>
                    <a:pt x="124" y="1"/>
                  </a:cubicBezTo>
                  <a:cubicBezTo>
                    <a:pt x="83" y="0"/>
                    <a:pt x="43" y="5"/>
                    <a:pt x="3" y="5"/>
                  </a:cubicBezTo>
                  <a:cubicBezTo>
                    <a:pt x="11" y="17"/>
                    <a:pt x="13" y="32"/>
                    <a:pt x="13" y="47"/>
                  </a:cubicBezTo>
                  <a:cubicBezTo>
                    <a:pt x="13" y="96"/>
                    <a:pt x="13" y="146"/>
                    <a:pt x="13" y="195"/>
                  </a:cubicBezTo>
                  <a:cubicBezTo>
                    <a:pt x="13" y="215"/>
                    <a:pt x="13" y="237"/>
                    <a:pt x="0" y="254"/>
                  </a:cubicBezTo>
                  <a:cubicBezTo>
                    <a:pt x="22" y="254"/>
                    <a:pt x="44" y="254"/>
                    <a:pt x="66" y="254"/>
                  </a:cubicBezTo>
                  <a:cubicBezTo>
                    <a:pt x="58" y="241"/>
                    <a:pt x="56" y="224"/>
                    <a:pt x="56" y="209"/>
                  </a:cubicBezTo>
                  <a:cubicBezTo>
                    <a:pt x="56" y="183"/>
                    <a:pt x="56" y="158"/>
                    <a:pt x="56" y="133"/>
                  </a:cubicBezTo>
                  <a:cubicBezTo>
                    <a:pt x="64" y="133"/>
                    <a:pt x="72" y="134"/>
                    <a:pt x="80" y="138"/>
                  </a:cubicBezTo>
                  <a:cubicBezTo>
                    <a:pt x="90" y="142"/>
                    <a:pt x="96" y="152"/>
                    <a:pt x="104" y="160"/>
                  </a:cubicBezTo>
                  <a:cubicBezTo>
                    <a:pt x="126" y="185"/>
                    <a:pt x="148" y="211"/>
                    <a:pt x="170" y="237"/>
                  </a:cubicBezTo>
                  <a:cubicBezTo>
                    <a:pt x="178" y="246"/>
                    <a:pt x="189" y="253"/>
                    <a:pt x="201" y="254"/>
                  </a:cubicBezTo>
                  <a:cubicBezTo>
                    <a:pt x="216" y="254"/>
                    <a:pt x="232" y="254"/>
                    <a:pt x="247" y="254"/>
                  </a:cubicBezTo>
                  <a:cubicBezTo>
                    <a:pt x="219" y="235"/>
                    <a:pt x="199" y="209"/>
                    <a:pt x="176" y="184"/>
                  </a:cubicBezTo>
                  <a:moveTo>
                    <a:pt x="56" y="117"/>
                  </a:moveTo>
                  <a:cubicBezTo>
                    <a:pt x="57" y="84"/>
                    <a:pt x="55" y="50"/>
                    <a:pt x="58" y="16"/>
                  </a:cubicBezTo>
                  <a:cubicBezTo>
                    <a:pt x="77" y="16"/>
                    <a:pt x="96" y="16"/>
                    <a:pt x="114" y="19"/>
                  </a:cubicBezTo>
                  <a:cubicBezTo>
                    <a:pt x="127" y="21"/>
                    <a:pt x="141" y="27"/>
                    <a:pt x="147" y="40"/>
                  </a:cubicBezTo>
                  <a:cubicBezTo>
                    <a:pt x="155" y="63"/>
                    <a:pt x="149" y="93"/>
                    <a:pt x="128" y="106"/>
                  </a:cubicBezTo>
                  <a:cubicBezTo>
                    <a:pt x="107" y="120"/>
                    <a:pt x="80" y="119"/>
                    <a:pt x="56"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9">
              <a:extLst>
                <a:ext uri="{FF2B5EF4-FFF2-40B4-BE49-F238E27FC236}">
                  <a16:creationId xmlns:a16="http://schemas.microsoft.com/office/drawing/2014/main" id="{1061B5B9-4D67-497F-82C7-F9A5BA0254A5}"/>
                </a:ext>
              </a:extLst>
            </p:cNvPr>
            <p:cNvSpPr>
              <a:spLocks noEditPoints="1"/>
            </p:cNvSpPr>
            <p:nvPr userDrawn="1"/>
          </p:nvSpPr>
          <p:spPr bwMode="auto">
            <a:xfrm>
              <a:off x="7393" y="150"/>
              <a:ext cx="73" cy="63"/>
            </a:xfrm>
            <a:custGeom>
              <a:avLst/>
              <a:gdLst>
                <a:gd name="T0" fmla="*/ 272 w 313"/>
                <a:gd name="T1" fmla="*/ 39 h 269"/>
                <a:gd name="T2" fmla="*/ 148 w 313"/>
                <a:gd name="T3" fmla="*/ 3 h 269"/>
                <a:gd name="T4" fmla="*/ 35 w 313"/>
                <a:gd name="T5" fmla="*/ 56 h 269"/>
                <a:gd name="T6" fmla="*/ 20 w 313"/>
                <a:gd name="T7" fmla="*/ 196 h 269"/>
                <a:gd name="T8" fmla="*/ 109 w 313"/>
                <a:gd name="T9" fmla="*/ 260 h 269"/>
                <a:gd name="T10" fmla="*/ 245 w 313"/>
                <a:gd name="T11" fmla="*/ 242 h 269"/>
                <a:gd name="T12" fmla="*/ 305 w 313"/>
                <a:gd name="T13" fmla="*/ 155 h 269"/>
                <a:gd name="T14" fmla="*/ 272 w 313"/>
                <a:gd name="T15" fmla="*/ 39 h 269"/>
                <a:gd name="T16" fmla="*/ 256 w 313"/>
                <a:gd name="T17" fmla="*/ 155 h 269"/>
                <a:gd name="T18" fmla="*/ 227 w 313"/>
                <a:gd name="T19" fmla="*/ 221 h 269"/>
                <a:gd name="T20" fmla="*/ 165 w 313"/>
                <a:gd name="T21" fmla="*/ 247 h 269"/>
                <a:gd name="T22" fmla="*/ 104 w 313"/>
                <a:gd name="T23" fmla="*/ 232 h 269"/>
                <a:gd name="T24" fmla="*/ 59 w 313"/>
                <a:gd name="T25" fmla="*/ 130 h 269"/>
                <a:gd name="T26" fmla="*/ 82 w 313"/>
                <a:gd name="T27" fmla="*/ 53 h 269"/>
                <a:gd name="T28" fmla="*/ 140 w 313"/>
                <a:gd name="T29" fmla="*/ 21 h 269"/>
                <a:gd name="T30" fmla="*/ 203 w 313"/>
                <a:gd name="T31" fmla="*/ 30 h 269"/>
                <a:gd name="T32" fmla="*/ 243 w 313"/>
                <a:gd name="T33" fmla="*/ 72 h 269"/>
                <a:gd name="T34" fmla="*/ 256 w 313"/>
                <a:gd name="T35" fmla="*/ 15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269">
                  <a:moveTo>
                    <a:pt x="272" y="39"/>
                  </a:moveTo>
                  <a:cubicBezTo>
                    <a:pt x="239" y="8"/>
                    <a:pt x="191" y="0"/>
                    <a:pt x="148" y="3"/>
                  </a:cubicBezTo>
                  <a:cubicBezTo>
                    <a:pt x="106" y="5"/>
                    <a:pt x="62" y="21"/>
                    <a:pt x="35" y="56"/>
                  </a:cubicBezTo>
                  <a:cubicBezTo>
                    <a:pt x="5" y="95"/>
                    <a:pt x="0" y="151"/>
                    <a:pt x="20" y="196"/>
                  </a:cubicBezTo>
                  <a:cubicBezTo>
                    <a:pt x="36" y="231"/>
                    <a:pt x="72" y="253"/>
                    <a:pt x="109" y="260"/>
                  </a:cubicBezTo>
                  <a:cubicBezTo>
                    <a:pt x="154" y="269"/>
                    <a:pt x="204" y="266"/>
                    <a:pt x="245" y="242"/>
                  </a:cubicBezTo>
                  <a:cubicBezTo>
                    <a:pt x="276" y="224"/>
                    <a:pt x="299" y="191"/>
                    <a:pt x="305" y="155"/>
                  </a:cubicBezTo>
                  <a:cubicBezTo>
                    <a:pt x="313" y="114"/>
                    <a:pt x="303" y="68"/>
                    <a:pt x="272" y="39"/>
                  </a:cubicBezTo>
                  <a:moveTo>
                    <a:pt x="256" y="155"/>
                  </a:moveTo>
                  <a:cubicBezTo>
                    <a:pt x="254" y="180"/>
                    <a:pt x="245" y="204"/>
                    <a:pt x="227" y="221"/>
                  </a:cubicBezTo>
                  <a:cubicBezTo>
                    <a:pt x="211" y="238"/>
                    <a:pt x="188" y="246"/>
                    <a:pt x="165" y="247"/>
                  </a:cubicBezTo>
                  <a:cubicBezTo>
                    <a:pt x="144" y="248"/>
                    <a:pt x="122" y="244"/>
                    <a:pt x="104" y="232"/>
                  </a:cubicBezTo>
                  <a:cubicBezTo>
                    <a:pt x="71" y="210"/>
                    <a:pt x="59" y="168"/>
                    <a:pt x="59" y="130"/>
                  </a:cubicBezTo>
                  <a:cubicBezTo>
                    <a:pt x="58" y="103"/>
                    <a:pt x="65" y="75"/>
                    <a:pt x="82" y="53"/>
                  </a:cubicBezTo>
                  <a:cubicBezTo>
                    <a:pt x="96" y="35"/>
                    <a:pt x="117" y="24"/>
                    <a:pt x="140" y="21"/>
                  </a:cubicBezTo>
                  <a:cubicBezTo>
                    <a:pt x="161" y="18"/>
                    <a:pt x="184" y="20"/>
                    <a:pt x="203" y="30"/>
                  </a:cubicBezTo>
                  <a:cubicBezTo>
                    <a:pt x="221" y="38"/>
                    <a:pt x="235" y="54"/>
                    <a:pt x="243" y="72"/>
                  </a:cubicBezTo>
                  <a:cubicBezTo>
                    <a:pt x="255" y="98"/>
                    <a:pt x="259" y="127"/>
                    <a:pt x="256"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0">
              <a:extLst>
                <a:ext uri="{FF2B5EF4-FFF2-40B4-BE49-F238E27FC236}">
                  <a16:creationId xmlns:a16="http://schemas.microsoft.com/office/drawing/2014/main" id="{1560E086-B136-422D-9AA5-8161EF81FD92}"/>
                </a:ext>
              </a:extLst>
            </p:cNvPr>
            <p:cNvSpPr>
              <a:spLocks noEditPoints="1"/>
            </p:cNvSpPr>
            <p:nvPr userDrawn="1"/>
          </p:nvSpPr>
          <p:spPr bwMode="auto">
            <a:xfrm>
              <a:off x="7066" y="227"/>
              <a:ext cx="116" cy="134"/>
            </a:xfrm>
            <a:custGeom>
              <a:avLst/>
              <a:gdLst>
                <a:gd name="T0" fmla="*/ 447 w 495"/>
                <a:gd name="T1" fmla="*/ 525 h 569"/>
                <a:gd name="T2" fmla="*/ 402 w 495"/>
                <a:gd name="T3" fmla="*/ 472 h 569"/>
                <a:gd name="T4" fmla="*/ 246 w 495"/>
                <a:gd name="T5" fmla="*/ 277 h 569"/>
                <a:gd name="T6" fmla="*/ 342 w 495"/>
                <a:gd name="T7" fmla="*/ 219 h 569"/>
                <a:gd name="T8" fmla="*/ 387 w 495"/>
                <a:gd name="T9" fmla="*/ 138 h 569"/>
                <a:gd name="T10" fmla="*/ 358 w 495"/>
                <a:gd name="T11" fmla="*/ 40 h 569"/>
                <a:gd name="T12" fmla="*/ 246 w 495"/>
                <a:gd name="T13" fmla="*/ 1 h 569"/>
                <a:gd name="T14" fmla="*/ 5 w 495"/>
                <a:gd name="T15" fmla="*/ 9 h 569"/>
                <a:gd name="T16" fmla="*/ 26 w 495"/>
                <a:gd name="T17" fmla="*/ 96 h 569"/>
                <a:gd name="T18" fmla="*/ 26 w 495"/>
                <a:gd name="T19" fmla="*/ 475 h 569"/>
                <a:gd name="T20" fmla="*/ 0 w 495"/>
                <a:gd name="T21" fmla="*/ 568 h 569"/>
                <a:gd name="T22" fmla="*/ 134 w 495"/>
                <a:gd name="T23" fmla="*/ 568 h 569"/>
                <a:gd name="T24" fmla="*/ 118 w 495"/>
                <a:gd name="T25" fmla="*/ 528 h 569"/>
                <a:gd name="T26" fmla="*/ 113 w 495"/>
                <a:gd name="T27" fmla="*/ 429 h 569"/>
                <a:gd name="T28" fmla="*/ 113 w 495"/>
                <a:gd name="T29" fmla="*/ 296 h 569"/>
                <a:gd name="T30" fmla="*/ 166 w 495"/>
                <a:gd name="T31" fmla="*/ 311 h 569"/>
                <a:gd name="T32" fmla="*/ 196 w 495"/>
                <a:gd name="T33" fmla="*/ 341 h 569"/>
                <a:gd name="T34" fmla="*/ 337 w 495"/>
                <a:gd name="T35" fmla="*/ 523 h 569"/>
                <a:gd name="T36" fmla="*/ 375 w 495"/>
                <a:gd name="T37" fmla="*/ 559 h 569"/>
                <a:gd name="T38" fmla="*/ 422 w 495"/>
                <a:gd name="T39" fmla="*/ 568 h 569"/>
                <a:gd name="T40" fmla="*/ 495 w 495"/>
                <a:gd name="T41" fmla="*/ 568 h 569"/>
                <a:gd name="T42" fmla="*/ 447 w 495"/>
                <a:gd name="T43" fmla="*/ 525 h 569"/>
                <a:gd name="T44" fmla="*/ 113 w 495"/>
                <a:gd name="T45" fmla="*/ 262 h 569"/>
                <a:gd name="T46" fmla="*/ 113 w 495"/>
                <a:gd name="T47" fmla="*/ 121 h 569"/>
                <a:gd name="T48" fmla="*/ 115 w 495"/>
                <a:gd name="T49" fmla="*/ 36 h 569"/>
                <a:gd name="T50" fmla="*/ 241 w 495"/>
                <a:gd name="T51" fmla="*/ 45 h 569"/>
                <a:gd name="T52" fmla="*/ 291 w 495"/>
                <a:gd name="T53" fmla="*/ 82 h 569"/>
                <a:gd name="T54" fmla="*/ 299 w 495"/>
                <a:gd name="T55" fmla="*/ 163 h 569"/>
                <a:gd name="T56" fmla="*/ 245 w 495"/>
                <a:gd name="T57" fmla="*/ 245 h 569"/>
                <a:gd name="T58" fmla="*/ 113 w 495"/>
                <a:gd name="T59" fmla="*/ 26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 h="569">
                  <a:moveTo>
                    <a:pt x="447" y="525"/>
                  </a:moveTo>
                  <a:cubicBezTo>
                    <a:pt x="431" y="508"/>
                    <a:pt x="416" y="490"/>
                    <a:pt x="402" y="472"/>
                  </a:cubicBezTo>
                  <a:cubicBezTo>
                    <a:pt x="350" y="407"/>
                    <a:pt x="298" y="342"/>
                    <a:pt x="246" y="277"/>
                  </a:cubicBezTo>
                  <a:cubicBezTo>
                    <a:pt x="281" y="264"/>
                    <a:pt x="315" y="245"/>
                    <a:pt x="342" y="219"/>
                  </a:cubicBezTo>
                  <a:cubicBezTo>
                    <a:pt x="365" y="198"/>
                    <a:pt x="382" y="169"/>
                    <a:pt x="387" y="138"/>
                  </a:cubicBezTo>
                  <a:cubicBezTo>
                    <a:pt x="392" y="103"/>
                    <a:pt x="383" y="65"/>
                    <a:pt x="358" y="40"/>
                  </a:cubicBezTo>
                  <a:cubicBezTo>
                    <a:pt x="328" y="11"/>
                    <a:pt x="286" y="2"/>
                    <a:pt x="246" y="1"/>
                  </a:cubicBezTo>
                  <a:cubicBezTo>
                    <a:pt x="166" y="0"/>
                    <a:pt x="86" y="10"/>
                    <a:pt x="5" y="9"/>
                  </a:cubicBezTo>
                  <a:cubicBezTo>
                    <a:pt x="22" y="35"/>
                    <a:pt x="25" y="67"/>
                    <a:pt x="26" y="96"/>
                  </a:cubicBezTo>
                  <a:cubicBezTo>
                    <a:pt x="26" y="223"/>
                    <a:pt x="26" y="349"/>
                    <a:pt x="26" y="475"/>
                  </a:cubicBezTo>
                  <a:cubicBezTo>
                    <a:pt x="26" y="508"/>
                    <a:pt x="19" y="541"/>
                    <a:pt x="0" y="568"/>
                  </a:cubicBezTo>
                  <a:cubicBezTo>
                    <a:pt x="45" y="568"/>
                    <a:pt x="90" y="568"/>
                    <a:pt x="134" y="568"/>
                  </a:cubicBezTo>
                  <a:cubicBezTo>
                    <a:pt x="127" y="556"/>
                    <a:pt x="121" y="542"/>
                    <a:pt x="118" y="528"/>
                  </a:cubicBezTo>
                  <a:cubicBezTo>
                    <a:pt x="112" y="496"/>
                    <a:pt x="114" y="462"/>
                    <a:pt x="113" y="429"/>
                  </a:cubicBezTo>
                  <a:cubicBezTo>
                    <a:pt x="113" y="385"/>
                    <a:pt x="113" y="340"/>
                    <a:pt x="113" y="296"/>
                  </a:cubicBezTo>
                  <a:cubicBezTo>
                    <a:pt x="132" y="298"/>
                    <a:pt x="151" y="300"/>
                    <a:pt x="166" y="311"/>
                  </a:cubicBezTo>
                  <a:cubicBezTo>
                    <a:pt x="178" y="319"/>
                    <a:pt x="187" y="330"/>
                    <a:pt x="196" y="341"/>
                  </a:cubicBezTo>
                  <a:cubicBezTo>
                    <a:pt x="243" y="402"/>
                    <a:pt x="290" y="462"/>
                    <a:pt x="337" y="523"/>
                  </a:cubicBezTo>
                  <a:cubicBezTo>
                    <a:pt x="347" y="537"/>
                    <a:pt x="359" y="551"/>
                    <a:pt x="375" y="559"/>
                  </a:cubicBezTo>
                  <a:cubicBezTo>
                    <a:pt x="389" y="567"/>
                    <a:pt x="406" y="569"/>
                    <a:pt x="422" y="568"/>
                  </a:cubicBezTo>
                  <a:cubicBezTo>
                    <a:pt x="446" y="568"/>
                    <a:pt x="470" y="568"/>
                    <a:pt x="495" y="568"/>
                  </a:cubicBezTo>
                  <a:cubicBezTo>
                    <a:pt x="478" y="554"/>
                    <a:pt x="462" y="540"/>
                    <a:pt x="447" y="525"/>
                  </a:cubicBezTo>
                  <a:moveTo>
                    <a:pt x="113" y="262"/>
                  </a:moveTo>
                  <a:cubicBezTo>
                    <a:pt x="113" y="121"/>
                    <a:pt x="113" y="121"/>
                    <a:pt x="113" y="121"/>
                  </a:cubicBezTo>
                  <a:cubicBezTo>
                    <a:pt x="113" y="93"/>
                    <a:pt x="113" y="65"/>
                    <a:pt x="115" y="36"/>
                  </a:cubicBezTo>
                  <a:cubicBezTo>
                    <a:pt x="157" y="37"/>
                    <a:pt x="200" y="34"/>
                    <a:pt x="241" y="45"/>
                  </a:cubicBezTo>
                  <a:cubicBezTo>
                    <a:pt x="261" y="50"/>
                    <a:pt x="281" y="62"/>
                    <a:pt x="291" y="82"/>
                  </a:cubicBezTo>
                  <a:cubicBezTo>
                    <a:pt x="303" y="107"/>
                    <a:pt x="303" y="136"/>
                    <a:pt x="299" y="163"/>
                  </a:cubicBezTo>
                  <a:cubicBezTo>
                    <a:pt x="295" y="197"/>
                    <a:pt x="275" y="228"/>
                    <a:pt x="245" y="245"/>
                  </a:cubicBezTo>
                  <a:cubicBezTo>
                    <a:pt x="205" y="267"/>
                    <a:pt x="157" y="267"/>
                    <a:pt x="113" y="2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1">
              <a:extLst>
                <a:ext uri="{FF2B5EF4-FFF2-40B4-BE49-F238E27FC236}">
                  <a16:creationId xmlns:a16="http://schemas.microsoft.com/office/drawing/2014/main" id="{1F20620D-5E0A-48FD-9A82-72E8A7697BFC}"/>
                </a:ext>
              </a:extLst>
            </p:cNvPr>
            <p:cNvSpPr>
              <a:spLocks noEditPoints="1"/>
            </p:cNvSpPr>
            <p:nvPr userDrawn="1"/>
          </p:nvSpPr>
          <p:spPr bwMode="auto">
            <a:xfrm>
              <a:off x="7183" y="226"/>
              <a:ext cx="117" cy="135"/>
            </a:xfrm>
            <a:custGeom>
              <a:avLst/>
              <a:gdLst>
                <a:gd name="T0" fmla="*/ 450 w 494"/>
                <a:gd name="T1" fmla="*/ 529 h 569"/>
                <a:gd name="T2" fmla="*/ 405 w 494"/>
                <a:gd name="T3" fmla="*/ 477 h 569"/>
                <a:gd name="T4" fmla="*/ 246 w 494"/>
                <a:gd name="T5" fmla="*/ 278 h 569"/>
                <a:gd name="T6" fmla="*/ 363 w 494"/>
                <a:gd name="T7" fmla="*/ 196 h 569"/>
                <a:gd name="T8" fmla="*/ 381 w 494"/>
                <a:gd name="T9" fmla="*/ 78 h 569"/>
                <a:gd name="T10" fmla="*/ 326 w 494"/>
                <a:gd name="T11" fmla="*/ 19 h 569"/>
                <a:gd name="T12" fmla="*/ 202 w 494"/>
                <a:gd name="T13" fmla="*/ 2 h 569"/>
                <a:gd name="T14" fmla="*/ 5 w 494"/>
                <a:gd name="T15" fmla="*/ 10 h 569"/>
                <a:gd name="T16" fmla="*/ 26 w 494"/>
                <a:gd name="T17" fmla="*/ 113 h 569"/>
                <a:gd name="T18" fmla="*/ 26 w 494"/>
                <a:gd name="T19" fmla="*/ 430 h 569"/>
                <a:gd name="T20" fmla="*/ 24 w 494"/>
                <a:gd name="T21" fmla="*/ 502 h 569"/>
                <a:gd name="T22" fmla="*/ 0 w 494"/>
                <a:gd name="T23" fmla="*/ 569 h 569"/>
                <a:gd name="T24" fmla="*/ 134 w 494"/>
                <a:gd name="T25" fmla="*/ 569 h 569"/>
                <a:gd name="T26" fmla="*/ 113 w 494"/>
                <a:gd name="T27" fmla="*/ 472 h 569"/>
                <a:gd name="T28" fmla="*/ 113 w 494"/>
                <a:gd name="T29" fmla="*/ 297 h 569"/>
                <a:gd name="T30" fmla="*/ 153 w 494"/>
                <a:gd name="T31" fmla="*/ 305 h 569"/>
                <a:gd name="T32" fmla="*/ 194 w 494"/>
                <a:gd name="T33" fmla="*/ 341 h 569"/>
                <a:gd name="T34" fmla="*/ 323 w 494"/>
                <a:gd name="T35" fmla="*/ 507 h 569"/>
                <a:gd name="T36" fmla="*/ 365 w 494"/>
                <a:gd name="T37" fmla="*/ 554 h 569"/>
                <a:gd name="T38" fmla="*/ 415 w 494"/>
                <a:gd name="T39" fmla="*/ 569 h 569"/>
                <a:gd name="T40" fmla="*/ 494 w 494"/>
                <a:gd name="T41" fmla="*/ 569 h 569"/>
                <a:gd name="T42" fmla="*/ 450 w 494"/>
                <a:gd name="T43" fmla="*/ 529 h 569"/>
                <a:gd name="T44" fmla="*/ 160 w 494"/>
                <a:gd name="T45" fmla="*/ 265 h 569"/>
                <a:gd name="T46" fmla="*/ 105 w 494"/>
                <a:gd name="T47" fmla="*/ 263 h 569"/>
                <a:gd name="T48" fmla="*/ 105 w 494"/>
                <a:gd name="T49" fmla="*/ 81 h 569"/>
                <a:gd name="T50" fmla="*/ 107 w 494"/>
                <a:gd name="T51" fmla="*/ 37 h 569"/>
                <a:gd name="T52" fmla="*/ 213 w 494"/>
                <a:gd name="T53" fmla="*/ 41 h 569"/>
                <a:gd name="T54" fmla="*/ 271 w 494"/>
                <a:gd name="T55" fmla="*/ 67 h 569"/>
                <a:gd name="T56" fmla="*/ 293 w 494"/>
                <a:gd name="T57" fmla="*/ 125 h 569"/>
                <a:gd name="T58" fmla="*/ 262 w 494"/>
                <a:gd name="T59" fmla="*/ 227 h 569"/>
                <a:gd name="T60" fmla="*/ 160 w 494"/>
                <a:gd name="T61" fmla="*/ 265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4" h="569">
                  <a:moveTo>
                    <a:pt x="450" y="529"/>
                  </a:moveTo>
                  <a:cubicBezTo>
                    <a:pt x="434" y="513"/>
                    <a:pt x="419" y="495"/>
                    <a:pt x="405" y="477"/>
                  </a:cubicBezTo>
                  <a:cubicBezTo>
                    <a:pt x="352" y="411"/>
                    <a:pt x="298" y="344"/>
                    <a:pt x="246" y="278"/>
                  </a:cubicBezTo>
                  <a:cubicBezTo>
                    <a:pt x="291" y="261"/>
                    <a:pt x="334" y="235"/>
                    <a:pt x="363" y="196"/>
                  </a:cubicBezTo>
                  <a:cubicBezTo>
                    <a:pt x="387" y="162"/>
                    <a:pt x="395" y="117"/>
                    <a:pt x="381" y="78"/>
                  </a:cubicBezTo>
                  <a:cubicBezTo>
                    <a:pt x="372" y="52"/>
                    <a:pt x="351" y="31"/>
                    <a:pt x="326" y="19"/>
                  </a:cubicBezTo>
                  <a:cubicBezTo>
                    <a:pt x="287" y="0"/>
                    <a:pt x="244" y="1"/>
                    <a:pt x="202" y="2"/>
                  </a:cubicBezTo>
                  <a:cubicBezTo>
                    <a:pt x="136" y="4"/>
                    <a:pt x="71" y="11"/>
                    <a:pt x="5" y="10"/>
                  </a:cubicBezTo>
                  <a:cubicBezTo>
                    <a:pt x="25" y="41"/>
                    <a:pt x="26" y="78"/>
                    <a:pt x="26" y="113"/>
                  </a:cubicBezTo>
                  <a:cubicBezTo>
                    <a:pt x="26" y="219"/>
                    <a:pt x="26" y="324"/>
                    <a:pt x="26" y="430"/>
                  </a:cubicBezTo>
                  <a:cubicBezTo>
                    <a:pt x="25" y="454"/>
                    <a:pt x="27" y="478"/>
                    <a:pt x="24" y="502"/>
                  </a:cubicBezTo>
                  <a:cubicBezTo>
                    <a:pt x="22" y="526"/>
                    <a:pt x="13" y="549"/>
                    <a:pt x="0" y="569"/>
                  </a:cubicBezTo>
                  <a:cubicBezTo>
                    <a:pt x="45" y="569"/>
                    <a:pt x="89" y="569"/>
                    <a:pt x="134" y="569"/>
                  </a:cubicBezTo>
                  <a:cubicBezTo>
                    <a:pt x="115" y="541"/>
                    <a:pt x="113" y="505"/>
                    <a:pt x="113" y="472"/>
                  </a:cubicBezTo>
                  <a:cubicBezTo>
                    <a:pt x="113" y="413"/>
                    <a:pt x="113" y="355"/>
                    <a:pt x="113" y="297"/>
                  </a:cubicBezTo>
                  <a:cubicBezTo>
                    <a:pt x="126" y="298"/>
                    <a:pt x="140" y="300"/>
                    <a:pt x="153" y="305"/>
                  </a:cubicBezTo>
                  <a:cubicBezTo>
                    <a:pt x="170" y="312"/>
                    <a:pt x="183" y="326"/>
                    <a:pt x="194" y="341"/>
                  </a:cubicBezTo>
                  <a:cubicBezTo>
                    <a:pt x="237" y="396"/>
                    <a:pt x="280" y="452"/>
                    <a:pt x="323" y="507"/>
                  </a:cubicBezTo>
                  <a:cubicBezTo>
                    <a:pt x="336" y="524"/>
                    <a:pt x="348" y="542"/>
                    <a:pt x="365" y="554"/>
                  </a:cubicBezTo>
                  <a:cubicBezTo>
                    <a:pt x="379" y="565"/>
                    <a:pt x="397" y="569"/>
                    <a:pt x="415" y="569"/>
                  </a:cubicBezTo>
                  <a:cubicBezTo>
                    <a:pt x="441" y="569"/>
                    <a:pt x="468" y="569"/>
                    <a:pt x="494" y="569"/>
                  </a:cubicBezTo>
                  <a:cubicBezTo>
                    <a:pt x="479" y="556"/>
                    <a:pt x="464" y="543"/>
                    <a:pt x="450" y="529"/>
                  </a:cubicBezTo>
                  <a:moveTo>
                    <a:pt x="160" y="265"/>
                  </a:moveTo>
                  <a:cubicBezTo>
                    <a:pt x="142" y="266"/>
                    <a:pt x="124" y="265"/>
                    <a:pt x="105" y="263"/>
                  </a:cubicBezTo>
                  <a:cubicBezTo>
                    <a:pt x="105" y="202"/>
                    <a:pt x="105" y="141"/>
                    <a:pt x="105" y="81"/>
                  </a:cubicBezTo>
                  <a:cubicBezTo>
                    <a:pt x="105" y="66"/>
                    <a:pt x="106" y="52"/>
                    <a:pt x="107" y="37"/>
                  </a:cubicBezTo>
                  <a:cubicBezTo>
                    <a:pt x="143" y="38"/>
                    <a:pt x="178" y="36"/>
                    <a:pt x="213" y="41"/>
                  </a:cubicBezTo>
                  <a:cubicBezTo>
                    <a:pt x="234" y="45"/>
                    <a:pt x="256" y="51"/>
                    <a:pt x="271" y="67"/>
                  </a:cubicBezTo>
                  <a:cubicBezTo>
                    <a:pt x="286" y="82"/>
                    <a:pt x="292" y="104"/>
                    <a:pt x="293" y="125"/>
                  </a:cubicBezTo>
                  <a:cubicBezTo>
                    <a:pt x="296" y="161"/>
                    <a:pt x="288" y="200"/>
                    <a:pt x="262" y="227"/>
                  </a:cubicBezTo>
                  <a:cubicBezTo>
                    <a:pt x="236" y="254"/>
                    <a:pt x="197" y="264"/>
                    <a:pt x="160"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2">
              <a:extLst>
                <a:ext uri="{FF2B5EF4-FFF2-40B4-BE49-F238E27FC236}">
                  <a16:creationId xmlns:a16="http://schemas.microsoft.com/office/drawing/2014/main" id="{31A02084-A3C1-4CD9-A55E-984B32A866C7}"/>
                </a:ext>
              </a:extLst>
            </p:cNvPr>
            <p:cNvSpPr>
              <a:spLocks noEditPoints="1"/>
            </p:cNvSpPr>
            <p:nvPr userDrawn="1"/>
          </p:nvSpPr>
          <p:spPr bwMode="auto">
            <a:xfrm>
              <a:off x="6556" y="110"/>
              <a:ext cx="217" cy="284"/>
            </a:xfrm>
            <a:custGeom>
              <a:avLst/>
              <a:gdLst>
                <a:gd name="T0" fmla="*/ 902 w 921"/>
                <a:gd name="T1" fmla="*/ 923 h 1202"/>
                <a:gd name="T2" fmla="*/ 875 w 921"/>
                <a:gd name="T3" fmla="*/ 781 h 1202"/>
                <a:gd name="T4" fmla="*/ 886 w 921"/>
                <a:gd name="T5" fmla="*/ 756 h 1202"/>
                <a:gd name="T6" fmla="*/ 808 w 921"/>
                <a:gd name="T7" fmla="*/ 530 h 1202"/>
                <a:gd name="T8" fmla="*/ 539 w 921"/>
                <a:gd name="T9" fmla="*/ 526 h 1202"/>
                <a:gd name="T10" fmla="*/ 405 w 921"/>
                <a:gd name="T11" fmla="*/ 396 h 1202"/>
                <a:gd name="T12" fmla="*/ 393 w 921"/>
                <a:gd name="T13" fmla="*/ 294 h 1202"/>
                <a:gd name="T14" fmla="*/ 328 w 921"/>
                <a:gd name="T15" fmla="*/ 274 h 1202"/>
                <a:gd name="T16" fmla="*/ 485 w 921"/>
                <a:gd name="T17" fmla="*/ 224 h 1202"/>
                <a:gd name="T18" fmla="*/ 604 w 921"/>
                <a:gd name="T19" fmla="*/ 104 h 1202"/>
                <a:gd name="T20" fmla="*/ 557 w 921"/>
                <a:gd name="T21" fmla="*/ 126 h 1202"/>
                <a:gd name="T22" fmla="*/ 592 w 921"/>
                <a:gd name="T23" fmla="*/ 32 h 1202"/>
                <a:gd name="T24" fmla="*/ 518 w 921"/>
                <a:gd name="T25" fmla="*/ 144 h 1202"/>
                <a:gd name="T26" fmla="*/ 500 w 921"/>
                <a:gd name="T27" fmla="*/ 122 h 1202"/>
                <a:gd name="T28" fmla="*/ 396 w 921"/>
                <a:gd name="T29" fmla="*/ 149 h 1202"/>
                <a:gd name="T30" fmla="*/ 311 w 921"/>
                <a:gd name="T31" fmla="*/ 239 h 1202"/>
                <a:gd name="T32" fmla="*/ 413 w 921"/>
                <a:gd name="T33" fmla="*/ 85 h 1202"/>
                <a:gd name="T34" fmla="*/ 422 w 921"/>
                <a:gd name="T35" fmla="*/ 10 h 1202"/>
                <a:gd name="T36" fmla="*/ 375 w 921"/>
                <a:gd name="T37" fmla="*/ 44 h 1202"/>
                <a:gd name="T38" fmla="*/ 355 w 921"/>
                <a:gd name="T39" fmla="*/ 67 h 1202"/>
                <a:gd name="T40" fmla="*/ 330 w 921"/>
                <a:gd name="T41" fmla="*/ 110 h 1202"/>
                <a:gd name="T42" fmla="*/ 300 w 921"/>
                <a:gd name="T43" fmla="*/ 146 h 1202"/>
                <a:gd name="T44" fmla="*/ 265 w 921"/>
                <a:gd name="T45" fmla="*/ 226 h 1202"/>
                <a:gd name="T46" fmla="*/ 267 w 921"/>
                <a:gd name="T47" fmla="*/ 149 h 1202"/>
                <a:gd name="T48" fmla="*/ 232 w 921"/>
                <a:gd name="T49" fmla="*/ 247 h 1202"/>
                <a:gd name="T50" fmla="*/ 208 w 921"/>
                <a:gd name="T51" fmla="*/ 240 h 1202"/>
                <a:gd name="T52" fmla="*/ 290 w 921"/>
                <a:gd name="T53" fmla="*/ 283 h 1202"/>
                <a:gd name="T54" fmla="*/ 143 w 921"/>
                <a:gd name="T55" fmla="*/ 345 h 1202"/>
                <a:gd name="T56" fmla="*/ 271 w 921"/>
                <a:gd name="T57" fmla="*/ 408 h 1202"/>
                <a:gd name="T58" fmla="*/ 268 w 921"/>
                <a:gd name="T59" fmla="*/ 591 h 1202"/>
                <a:gd name="T60" fmla="*/ 109 w 921"/>
                <a:gd name="T61" fmla="*/ 562 h 1202"/>
                <a:gd name="T62" fmla="*/ 33 w 921"/>
                <a:gd name="T63" fmla="*/ 710 h 1202"/>
                <a:gd name="T64" fmla="*/ 72 w 921"/>
                <a:gd name="T65" fmla="*/ 651 h 1202"/>
                <a:gd name="T66" fmla="*/ 131 w 921"/>
                <a:gd name="T67" fmla="*/ 691 h 1202"/>
                <a:gd name="T68" fmla="*/ 78 w 921"/>
                <a:gd name="T69" fmla="*/ 741 h 1202"/>
                <a:gd name="T70" fmla="*/ 72 w 921"/>
                <a:gd name="T71" fmla="*/ 786 h 1202"/>
                <a:gd name="T72" fmla="*/ 195 w 921"/>
                <a:gd name="T73" fmla="*/ 1056 h 1202"/>
                <a:gd name="T74" fmla="*/ 191 w 921"/>
                <a:gd name="T75" fmla="*/ 1202 h 1202"/>
                <a:gd name="T76" fmla="*/ 821 w 921"/>
                <a:gd name="T77" fmla="*/ 1124 h 1202"/>
                <a:gd name="T78" fmla="*/ 765 w 921"/>
                <a:gd name="T79" fmla="*/ 1094 h 1202"/>
                <a:gd name="T80" fmla="*/ 470 w 921"/>
                <a:gd name="T81" fmla="*/ 206 h 1202"/>
                <a:gd name="T82" fmla="*/ 403 w 921"/>
                <a:gd name="T83" fmla="*/ 199 h 1202"/>
                <a:gd name="T84" fmla="*/ 403 w 921"/>
                <a:gd name="T85" fmla="*/ 199 h 1202"/>
                <a:gd name="T86" fmla="*/ 263 w 921"/>
                <a:gd name="T87" fmla="*/ 984 h 1202"/>
                <a:gd name="T88" fmla="*/ 373 w 921"/>
                <a:gd name="T89" fmla="*/ 833 h 1202"/>
                <a:gd name="T90" fmla="*/ 353 w 921"/>
                <a:gd name="T91" fmla="*/ 984 h 1202"/>
                <a:gd name="T92" fmla="*/ 124 w 921"/>
                <a:gd name="T93" fmla="*/ 597 h 1202"/>
                <a:gd name="T94" fmla="*/ 211 w 921"/>
                <a:gd name="T95" fmla="*/ 609 h 1202"/>
                <a:gd name="T96" fmla="*/ 305 w 921"/>
                <a:gd name="T97" fmla="*/ 673 h 1202"/>
                <a:gd name="T98" fmla="*/ 370 w 921"/>
                <a:gd name="T99" fmla="*/ 752 h 1202"/>
                <a:gd name="T100" fmla="*/ 387 w 921"/>
                <a:gd name="T101" fmla="*/ 1061 h 1202"/>
                <a:gd name="T102" fmla="*/ 544 w 921"/>
                <a:gd name="T103" fmla="*/ 772 h 1202"/>
                <a:gd name="T104" fmla="*/ 704 w 921"/>
                <a:gd name="T105" fmla="*/ 886 h 1202"/>
                <a:gd name="T106" fmla="*/ 548 w 921"/>
                <a:gd name="T107" fmla="*/ 1060 h 1202"/>
                <a:gd name="T108" fmla="*/ 574 w 921"/>
                <a:gd name="T109" fmla="*/ 1062 h 1202"/>
                <a:gd name="T110" fmla="*/ 606 w 921"/>
                <a:gd name="T111" fmla="*/ 1047 h 1202"/>
                <a:gd name="T112" fmla="*/ 743 w 921"/>
                <a:gd name="T113" fmla="*/ 826 h 1202"/>
                <a:gd name="T114" fmla="*/ 672 w 921"/>
                <a:gd name="T115" fmla="*/ 621 h 1202"/>
                <a:gd name="T116" fmla="*/ 849 w 921"/>
                <a:gd name="T117" fmla="*/ 92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1" h="1202">
                  <a:moveTo>
                    <a:pt x="787" y="1083"/>
                  </a:moveTo>
                  <a:cubicBezTo>
                    <a:pt x="797" y="1066"/>
                    <a:pt x="809" y="1051"/>
                    <a:pt x="820" y="1035"/>
                  </a:cubicBezTo>
                  <a:cubicBezTo>
                    <a:pt x="848" y="998"/>
                    <a:pt x="876" y="961"/>
                    <a:pt x="902" y="923"/>
                  </a:cubicBezTo>
                  <a:cubicBezTo>
                    <a:pt x="908" y="914"/>
                    <a:pt x="915" y="905"/>
                    <a:pt x="919" y="895"/>
                  </a:cubicBezTo>
                  <a:cubicBezTo>
                    <a:pt x="921" y="891"/>
                    <a:pt x="918" y="887"/>
                    <a:pt x="917" y="883"/>
                  </a:cubicBezTo>
                  <a:cubicBezTo>
                    <a:pt x="904" y="849"/>
                    <a:pt x="888" y="816"/>
                    <a:pt x="875" y="781"/>
                  </a:cubicBezTo>
                  <a:cubicBezTo>
                    <a:pt x="871" y="771"/>
                    <a:pt x="871" y="760"/>
                    <a:pt x="872" y="750"/>
                  </a:cubicBezTo>
                  <a:cubicBezTo>
                    <a:pt x="873" y="721"/>
                    <a:pt x="875" y="692"/>
                    <a:pt x="877" y="663"/>
                  </a:cubicBezTo>
                  <a:cubicBezTo>
                    <a:pt x="881" y="694"/>
                    <a:pt x="882" y="725"/>
                    <a:pt x="886" y="756"/>
                  </a:cubicBezTo>
                  <a:cubicBezTo>
                    <a:pt x="897" y="736"/>
                    <a:pt x="901" y="714"/>
                    <a:pt x="904" y="692"/>
                  </a:cubicBezTo>
                  <a:cubicBezTo>
                    <a:pt x="909" y="659"/>
                    <a:pt x="907" y="624"/>
                    <a:pt x="892" y="594"/>
                  </a:cubicBezTo>
                  <a:cubicBezTo>
                    <a:pt x="876" y="561"/>
                    <a:pt x="843" y="537"/>
                    <a:pt x="808" y="530"/>
                  </a:cubicBezTo>
                  <a:cubicBezTo>
                    <a:pt x="791" y="527"/>
                    <a:pt x="774" y="528"/>
                    <a:pt x="758" y="530"/>
                  </a:cubicBezTo>
                  <a:cubicBezTo>
                    <a:pt x="718" y="535"/>
                    <a:pt x="677" y="534"/>
                    <a:pt x="636" y="533"/>
                  </a:cubicBezTo>
                  <a:cubicBezTo>
                    <a:pt x="604" y="534"/>
                    <a:pt x="571" y="534"/>
                    <a:pt x="539" y="526"/>
                  </a:cubicBezTo>
                  <a:cubicBezTo>
                    <a:pt x="517" y="521"/>
                    <a:pt x="496" y="511"/>
                    <a:pt x="480" y="494"/>
                  </a:cubicBezTo>
                  <a:cubicBezTo>
                    <a:pt x="465" y="480"/>
                    <a:pt x="455" y="461"/>
                    <a:pt x="443" y="444"/>
                  </a:cubicBezTo>
                  <a:cubicBezTo>
                    <a:pt x="431" y="427"/>
                    <a:pt x="418" y="412"/>
                    <a:pt x="405" y="396"/>
                  </a:cubicBezTo>
                  <a:cubicBezTo>
                    <a:pt x="390" y="375"/>
                    <a:pt x="377" y="353"/>
                    <a:pt x="366" y="330"/>
                  </a:cubicBezTo>
                  <a:cubicBezTo>
                    <a:pt x="377" y="325"/>
                    <a:pt x="391" y="321"/>
                    <a:pt x="398" y="310"/>
                  </a:cubicBezTo>
                  <a:cubicBezTo>
                    <a:pt x="402" y="305"/>
                    <a:pt x="400" y="296"/>
                    <a:pt x="393" y="294"/>
                  </a:cubicBezTo>
                  <a:cubicBezTo>
                    <a:pt x="377" y="287"/>
                    <a:pt x="359" y="288"/>
                    <a:pt x="341" y="290"/>
                  </a:cubicBezTo>
                  <a:cubicBezTo>
                    <a:pt x="336" y="286"/>
                    <a:pt x="331" y="283"/>
                    <a:pt x="325" y="280"/>
                  </a:cubicBezTo>
                  <a:cubicBezTo>
                    <a:pt x="326" y="278"/>
                    <a:pt x="327" y="276"/>
                    <a:pt x="328" y="274"/>
                  </a:cubicBezTo>
                  <a:cubicBezTo>
                    <a:pt x="348" y="284"/>
                    <a:pt x="373" y="287"/>
                    <a:pt x="392" y="274"/>
                  </a:cubicBezTo>
                  <a:cubicBezTo>
                    <a:pt x="413" y="262"/>
                    <a:pt x="424" y="238"/>
                    <a:pt x="423" y="215"/>
                  </a:cubicBezTo>
                  <a:cubicBezTo>
                    <a:pt x="440" y="229"/>
                    <a:pt x="464" y="234"/>
                    <a:pt x="485" y="224"/>
                  </a:cubicBezTo>
                  <a:cubicBezTo>
                    <a:pt x="506" y="214"/>
                    <a:pt x="514" y="191"/>
                    <a:pt x="517" y="169"/>
                  </a:cubicBezTo>
                  <a:cubicBezTo>
                    <a:pt x="535" y="165"/>
                    <a:pt x="554" y="159"/>
                    <a:pt x="568" y="147"/>
                  </a:cubicBezTo>
                  <a:cubicBezTo>
                    <a:pt x="581" y="134"/>
                    <a:pt x="593" y="119"/>
                    <a:pt x="604" y="104"/>
                  </a:cubicBezTo>
                  <a:cubicBezTo>
                    <a:pt x="610" y="94"/>
                    <a:pt x="618" y="83"/>
                    <a:pt x="620" y="71"/>
                  </a:cubicBezTo>
                  <a:cubicBezTo>
                    <a:pt x="608" y="67"/>
                    <a:pt x="600" y="77"/>
                    <a:pt x="594" y="85"/>
                  </a:cubicBezTo>
                  <a:cubicBezTo>
                    <a:pt x="584" y="101"/>
                    <a:pt x="571" y="114"/>
                    <a:pt x="557" y="126"/>
                  </a:cubicBezTo>
                  <a:cubicBezTo>
                    <a:pt x="553" y="98"/>
                    <a:pt x="564" y="69"/>
                    <a:pt x="587" y="53"/>
                  </a:cubicBezTo>
                  <a:cubicBezTo>
                    <a:pt x="593" y="49"/>
                    <a:pt x="602" y="44"/>
                    <a:pt x="601" y="35"/>
                  </a:cubicBezTo>
                  <a:cubicBezTo>
                    <a:pt x="601" y="30"/>
                    <a:pt x="595" y="30"/>
                    <a:pt x="592" y="32"/>
                  </a:cubicBezTo>
                  <a:cubicBezTo>
                    <a:pt x="570" y="43"/>
                    <a:pt x="551" y="61"/>
                    <a:pt x="542" y="84"/>
                  </a:cubicBezTo>
                  <a:cubicBezTo>
                    <a:pt x="535" y="101"/>
                    <a:pt x="535" y="120"/>
                    <a:pt x="539" y="137"/>
                  </a:cubicBezTo>
                  <a:cubicBezTo>
                    <a:pt x="532" y="140"/>
                    <a:pt x="525" y="142"/>
                    <a:pt x="518" y="144"/>
                  </a:cubicBezTo>
                  <a:cubicBezTo>
                    <a:pt x="517" y="135"/>
                    <a:pt x="516" y="126"/>
                    <a:pt x="515" y="118"/>
                  </a:cubicBezTo>
                  <a:cubicBezTo>
                    <a:pt x="513" y="117"/>
                    <a:pt x="510" y="115"/>
                    <a:pt x="509" y="114"/>
                  </a:cubicBezTo>
                  <a:cubicBezTo>
                    <a:pt x="506" y="117"/>
                    <a:pt x="503" y="120"/>
                    <a:pt x="500" y="122"/>
                  </a:cubicBezTo>
                  <a:cubicBezTo>
                    <a:pt x="502" y="131"/>
                    <a:pt x="503" y="139"/>
                    <a:pt x="503" y="148"/>
                  </a:cubicBezTo>
                  <a:cubicBezTo>
                    <a:pt x="473" y="156"/>
                    <a:pt x="441" y="159"/>
                    <a:pt x="411" y="168"/>
                  </a:cubicBezTo>
                  <a:cubicBezTo>
                    <a:pt x="406" y="161"/>
                    <a:pt x="405" y="149"/>
                    <a:pt x="396" y="149"/>
                  </a:cubicBezTo>
                  <a:cubicBezTo>
                    <a:pt x="386" y="156"/>
                    <a:pt x="393" y="166"/>
                    <a:pt x="396" y="174"/>
                  </a:cubicBezTo>
                  <a:cubicBezTo>
                    <a:pt x="370" y="187"/>
                    <a:pt x="345" y="204"/>
                    <a:pt x="327" y="228"/>
                  </a:cubicBezTo>
                  <a:cubicBezTo>
                    <a:pt x="323" y="233"/>
                    <a:pt x="317" y="236"/>
                    <a:pt x="311" y="239"/>
                  </a:cubicBezTo>
                  <a:cubicBezTo>
                    <a:pt x="314" y="217"/>
                    <a:pt x="320" y="195"/>
                    <a:pt x="331" y="176"/>
                  </a:cubicBezTo>
                  <a:cubicBezTo>
                    <a:pt x="340" y="162"/>
                    <a:pt x="353" y="150"/>
                    <a:pt x="364" y="137"/>
                  </a:cubicBezTo>
                  <a:cubicBezTo>
                    <a:pt x="380" y="119"/>
                    <a:pt x="398" y="104"/>
                    <a:pt x="413" y="85"/>
                  </a:cubicBezTo>
                  <a:cubicBezTo>
                    <a:pt x="424" y="70"/>
                    <a:pt x="429" y="52"/>
                    <a:pt x="433" y="35"/>
                  </a:cubicBezTo>
                  <a:cubicBezTo>
                    <a:pt x="435" y="24"/>
                    <a:pt x="436" y="12"/>
                    <a:pt x="434" y="1"/>
                  </a:cubicBezTo>
                  <a:cubicBezTo>
                    <a:pt x="428" y="0"/>
                    <a:pt x="423" y="4"/>
                    <a:pt x="422" y="10"/>
                  </a:cubicBezTo>
                  <a:cubicBezTo>
                    <a:pt x="419" y="26"/>
                    <a:pt x="416" y="42"/>
                    <a:pt x="409" y="57"/>
                  </a:cubicBezTo>
                  <a:cubicBezTo>
                    <a:pt x="402" y="70"/>
                    <a:pt x="392" y="81"/>
                    <a:pt x="382" y="93"/>
                  </a:cubicBezTo>
                  <a:cubicBezTo>
                    <a:pt x="372" y="79"/>
                    <a:pt x="369" y="60"/>
                    <a:pt x="375" y="44"/>
                  </a:cubicBezTo>
                  <a:cubicBezTo>
                    <a:pt x="377" y="36"/>
                    <a:pt x="384" y="30"/>
                    <a:pt x="388" y="23"/>
                  </a:cubicBezTo>
                  <a:cubicBezTo>
                    <a:pt x="389" y="18"/>
                    <a:pt x="386" y="12"/>
                    <a:pt x="380" y="13"/>
                  </a:cubicBezTo>
                  <a:cubicBezTo>
                    <a:pt x="364" y="26"/>
                    <a:pt x="353" y="47"/>
                    <a:pt x="355" y="67"/>
                  </a:cubicBezTo>
                  <a:cubicBezTo>
                    <a:pt x="356" y="81"/>
                    <a:pt x="363" y="93"/>
                    <a:pt x="370" y="104"/>
                  </a:cubicBezTo>
                  <a:cubicBezTo>
                    <a:pt x="352" y="122"/>
                    <a:pt x="333" y="137"/>
                    <a:pt x="318" y="158"/>
                  </a:cubicBezTo>
                  <a:cubicBezTo>
                    <a:pt x="314" y="141"/>
                    <a:pt x="318" y="122"/>
                    <a:pt x="330" y="110"/>
                  </a:cubicBezTo>
                  <a:cubicBezTo>
                    <a:pt x="334" y="107"/>
                    <a:pt x="333" y="99"/>
                    <a:pt x="329" y="96"/>
                  </a:cubicBezTo>
                  <a:cubicBezTo>
                    <a:pt x="324" y="94"/>
                    <a:pt x="321" y="99"/>
                    <a:pt x="317" y="102"/>
                  </a:cubicBezTo>
                  <a:cubicBezTo>
                    <a:pt x="306" y="114"/>
                    <a:pt x="299" y="130"/>
                    <a:pt x="300" y="146"/>
                  </a:cubicBezTo>
                  <a:cubicBezTo>
                    <a:pt x="300" y="156"/>
                    <a:pt x="304" y="166"/>
                    <a:pt x="308" y="176"/>
                  </a:cubicBezTo>
                  <a:cubicBezTo>
                    <a:pt x="297" y="197"/>
                    <a:pt x="289" y="219"/>
                    <a:pt x="288" y="243"/>
                  </a:cubicBezTo>
                  <a:cubicBezTo>
                    <a:pt x="278" y="242"/>
                    <a:pt x="268" y="236"/>
                    <a:pt x="265" y="226"/>
                  </a:cubicBezTo>
                  <a:cubicBezTo>
                    <a:pt x="258" y="205"/>
                    <a:pt x="264" y="182"/>
                    <a:pt x="275" y="164"/>
                  </a:cubicBezTo>
                  <a:cubicBezTo>
                    <a:pt x="277" y="159"/>
                    <a:pt x="281" y="154"/>
                    <a:pt x="278" y="148"/>
                  </a:cubicBezTo>
                  <a:cubicBezTo>
                    <a:pt x="276" y="143"/>
                    <a:pt x="269" y="144"/>
                    <a:pt x="267" y="149"/>
                  </a:cubicBezTo>
                  <a:cubicBezTo>
                    <a:pt x="253" y="172"/>
                    <a:pt x="241" y="199"/>
                    <a:pt x="244" y="227"/>
                  </a:cubicBezTo>
                  <a:cubicBezTo>
                    <a:pt x="246" y="239"/>
                    <a:pt x="254" y="249"/>
                    <a:pt x="262" y="257"/>
                  </a:cubicBezTo>
                  <a:cubicBezTo>
                    <a:pt x="251" y="259"/>
                    <a:pt x="239" y="257"/>
                    <a:pt x="232" y="247"/>
                  </a:cubicBezTo>
                  <a:cubicBezTo>
                    <a:pt x="218" y="228"/>
                    <a:pt x="219" y="202"/>
                    <a:pt x="225" y="181"/>
                  </a:cubicBezTo>
                  <a:cubicBezTo>
                    <a:pt x="228" y="174"/>
                    <a:pt x="221" y="169"/>
                    <a:pt x="215" y="169"/>
                  </a:cubicBezTo>
                  <a:cubicBezTo>
                    <a:pt x="206" y="191"/>
                    <a:pt x="202" y="216"/>
                    <a:pt x="208" y="240"/>
                  </a:cubicBezTo>
                  <a:cubicBezTo>
                    <a:pt x="213" y="262"/>
                    <a:pt x="234" y="280"/>
                    <a:pt x="257" y="279"/>
                  </a:cubicBezTo>
                  <a:cubicBezTo>
                    <a:pt x="268" y="279"/>
                    <a:pt x="278" y="274"/>
                    <a:pt x="288" y="269"/>
                  </a:cubicBezTo>
                  <a:cubicBezTo>
                    <a:pt x="289" y="274"/>
                    <a:pt x="289" y="278"/>
                    <a:pt x="290" y="283"/>
                  </a:cubicBezTo>
                  <a:cubicBezTo>
                    <a:pt x="271" y="292"/>
                    <a:pt x="252" y="302"/>
                    <a:pt x="231" y="309"/>
                  </a:cubicBezTo>
                  <a:cubicBezTo>
                    <a:pt x="205" y="318"/>
                    <a:pt x="179" y="328"/>
                    <a:pt x="152" y="338"/>
                  </a:cubicBezTo>
                  <a:cubicBezTo>
                    <a:pt x="149" y="339"/>
                    <a:pt x="144" y="340"/>
                    <a:pt x="143" y="345"/>
                  </a:cubicBezTo>
                  <a:cubicBezTo>
                    <a:pt x="143" y="351"/>
                    <a:pt x="141" y="360"/>
                    <a:pt x="146" y="365"/>
                  </a:cubicBezTo>
                  <a:cubicBezTo>
                    <a:pt x="152" y="373"/>
                    <a:pt x="159" y="380"/>
                    <a:pt x="169" y="382"/>
                  </a:cubicBezTo>
                  <a:cubicBezTo>
                    <a:pt x="203" y="391"/>
                    <a:pt x="237" y="400"/>
                    <a:pt x="271" y="408"/>
                  </a:cubicBezTo>
                  <a:cubicBezTo>
                    <a:pt x="274" y="409"/>
                    <a:pt x="279" y="410"/>
                    <a:pt x="279" y="414"/>
                  </a:cubicBezTo>
                  <a:cubicBezTo>
                    <a:pt x="282" y="443"/>
                    <a:pt x="274" y="472"/>
                    <a:pt x="267" y="500"/>
                  </a:cubicBezTo>
                  <a:cubicBezTo>
                    <a:pt x="258" y="529"/>
                    <a:pt x="255" y="562"/>
                    <a:pt x="268" y="591"/>
                  </a:cubicBezTo>
                  <a:cubicBezTo>
                    <a:pt x="248" y="577"/>
                    <a:pt x="228" y="563"/>
                    <a:pt x="208" y="549"/>
                  </a:cubicBezTo>
                  <a:cubicBezTo>
                    <a:pt x="197" y="541"/>
                    <a:pt x="184" y="542"/>
                    <a:pt x="172" y="543"/>
                  </a:cubicBezTo>
                  <a:cubicBezTo>
                    <a:pt x="150" y="546"/>
                    <a:pt x="129" y="554"/>
                    <a:pt x="109" y="562"/>
                  </a:cubicBezTo>
                  <a:cubicBezTo>
                    <a:pt x="79" y="576"/>
                    <a:pt x="50" y="592"/>
                    <a:pt x="24" y="611"/>
                  </a:cubicBezTo>
                  <a:cubicBezTo>
                    <a:pt x="10" y="621"/>
                    <a:pt x="0" y="641"/>
                    <a:pt x="9" y="657"/>
                  </a:cubicBezTo>
                  <a:cubicBezTo>
                    <a:pt x="18" y="675"/>
                    <a:pt x="26" y="692"/>
                    <a:pt x="33" y="710"/>
                  </a:cubicBezTo>
                  <a:cubicBezTo>
                    <a:pt x="42" y="705"/>
                    <a:pt x="50" y="701"/>
                    <a:pt x="59" y="696"/>
                  </a:cubicBezTo>
                  <a:cubicBezTo>
                    <a:pt x="51" y="690"/>
                    <a:pt x="43" y="683"/>
                    <a:pt x="43" y="673"/>
                  </a:cubicBezTo>
                  <a:cubicBezTo>
                    <a:pt x="42" y="659"/>
                    <a:pt x="58" y="646"/>
                    <a:pt x="72" y="651"/>
                  </a:cubicBezTo>
                  <a:cubicBezTo>
                    <a:pt x="83" y="653"/>
                    <a:pt x="88" y="663"/>
                    <a:pt x="90" y="673"/>
                  </a:cubicBezTo>
                  <a:cubicBezTo>
                    <a:pt x="93" y="667"/>
                    <a:pt x="99" y="662"/>
                    <a:pt x="107" y="661"/>
                  </a:cubicBezTo>
                  <a:cubicBezTo>
                    <a:pt x="123" y="658"/>
                    <a:pt x="137" y="676"/>
                    <a:pt x="131" y="691"/>
                  </a:cubicBezTo>
                  <a:cubicBezTo>
                    <a:pt x="128" y="701"/>
                    <a:pt x="119" y="706"/>
                    <a:pt x="109" y="708"/>
                  </a:cubicBezTo>
                  <a:cubicBezTo>
                    <a:pt x="118" y="715"/>
                    <a:pt x="121" y="729"/>
                    <a:pt x="114" y="739"/>
                  </a:cubicBezTo>
                  <a:cubicBezTo>
                    <a:pt x="107" y="751"/>
                    <a:pt x="87" y="753"/>
                    <a:pt x="78" y="741"/>
                  </a:cubicBezTo>
                  <a:cubicBezTo>
                    <a:pt x="72" y="736"/>
                    <a:pt x="73" y="727"/>
                    <a:pt x="73" y="720"/>
                  </a:cubicBezTo>
                  <a:cubicBezTo>
                    <a:pt x="64" y="724"/>
                    <a:pt x="55" y="728"/>
                    <a:pt x="46" y="732"/>
                  </a:cubicBezTo>
                  <a:cubicBezTo>
                    <a:pt x="54" y="750"/>
                    <a:pt x="64" y="768"/>
                    <a:pt x="72" y="786"/>
                  </a:cubicBezTo>
                  <a:cubicBezTo>
                    <a:pt x="98" y="774"/>
                    <a:pt x="123" y="761"/>
                    <a:pt x="149" y="749"/>
                  </a:cubicBezTo>
                  <a:cubicBezTo>
                    <a:pt x="176" y="814"/>
                    <a:pt x="203" y="879"/>
                    <a:pt x="230" y="944"/>
                  </a:cubicBezTo>
                  <a:cubicBezTo>
                    <a:pt x="218" y="981"/>
                    <a:pt x="207" y="1019"/>
                    <a:pt x="195" y="1056"/>
                  </a:cubicBezTo>
                  <a:cubicBezTo>
                    <a:pt x="223" y="1067"/>
                    <a:pt x="252" y="1077"/>
                    <a:pt x="280" y="1088"/>
                  </a:cubicBezTo>
                  <a:cubicBezTo>
                    <a:pt x="263" y="1096"/>
                    <a:pt x="247" y="1105"/>
                    <a:pt x="233" y="1118"/>
                  </a:cubicBezTo>
                  <a:cubicBezTo>
                    <a:pt x="209" y="1139"/>
                    <a:pt x="194" y="1170"/>
                    <a:pt x="191" y="1202"/>
                  </a:cubicBezTo>
                  <a:cubicBezTo>
                    <a:pt x="224" y="1173"/>
                    <a:pt x="265" y="1155"/>
                    <a:pt x="306" y="1140"/>
                  </a:cubicBezTo>
                  <a:cubicBezTo>
                    <a:pt x="364" y="1121"/>
                    <a:pt x="425" y="1111"/>
                    <a:pt x="486" y="1107"/>
                  </a:cubicBezTo>
                  <a:cubicBezTo>
                    <a:pt x="598" y="1100"/>
                    <a:pt x="710" y="1109"/>
                    <a:pt x="821" y="1124"/>
                  </a:cubicBezTo>
                  <a:cubicBezTo>
                    <a:pt x="852" y="1128"/>
                    <a:pt x="884" y="1134"/>
                    <a:pt x="915" y="1131"/>
                  </a:cubicBezTo>
                  <a:cubicBezTo>
                    <a:pt x="889" y="1124"/>
                    <a:pt x="862" y="1119"/>
                    <a:pt x="835" y="1112"/>
                  </a:cubicBezTo>
                  <a:cubicBezTo>
                    <a:pt x="812" y="1106"/>
                    <a:pt x="788" y="1100"/>
                    <a:pt x="765" y="1094"/>
                  </a:cubicBezTo>
                  <a:cubicBezTo>
                    <a:pt x="773" y="1092"/>
                    <a:pt x="782" y="1091"/>
                    <a:pt x="787" y="1083"/>
                  </a:cubicBezTo>
                  <a:moveTo>
                    <a:pt x="498" y="174"/>
                  </a:moveTo>
                  <a:cubicBezTo>
                    <a:pt x="493" y="188"/>
                    <a:pt x="485" y="203"/>
                    <a:pt x="470" y="206"/>
                  </a:cubicBezTo>
                  <a:cubicBezTo>
                    <a:pt x="455" y="209"/>
                    <a:pt x="440" y="200"/>
                    <a:pt x="430" y="190"/>
                  </a:cubicBezTo>
                  <a:cubicBezTo>
                    <a:pt x="452" y="184"/>
                    <a:pt x="475" y="178"/>
                    <a:pt x="498" y="174"/>
                  </a:cubicBezTo>
                  <a:moveTo>
                    <a:pt x="403" y="199"/>
                  </a:moveTo>
                  <a:cubicBezTo>
                    <a:pt x="405" y="217"/>
                    <a:pt x="403" y="239"/>
                    <a:pt x="388" y="251"/>
                  </a:cubicBezTo>
                  <a:cubicBezTo>
                    <a:pt x="374" y="262"/>
                    <a:pt x="355" y="259"/>
                    <a:pt x="340" y="254"/>
                  </a:cubicBezTo>
                  <a:cubicBezTo>
                    <a:pt x="356" y="230"/>
                    <a:pt x="377" y="210"/>
                    <a:pt x="403" y="199"/>
                  </a:cubicBezTo>
                  <a:moveTo>
                    <a:pt x="281" y="1045"/>
                  </a:moveTo>
                  <a:cubicBezTo>
                    <a:pt x="266" y="1050"/>
                    <a:pt x="250" y="1040"/>
                    <a:pt x="245" y="1026"/>
                  </a:cubicBezTo>
                  <a:cubicBezTo>
                    <a:pt x="238" y="1010"/>
                    <a:pt x="246" y="990"/>
                    <a:pt x="263" y="984"/>
                  </a:cubicBezTo>
                  <a:cubicBezTo>
                    <a:pt x="281" y="976"/>
                    <a:pt x="304" y="993"/>
                    <a:pt x="303" y="1013"/>
                  </a:cubicBezTo>
                  <a:cubicBezTo>
                    <a:pt x="304" y="1027"/>
                    <a:pt x="294" y="1041"/>
                    <a:pt x="281" y="1045"/>
                  </a:cubicBezTo>
                  <a:moveTo>
                    <a:pt x="373" y="833"/>
                  </a:moveTo>
                  <a:cubicBezTo>
                    <a:pt x="371" y="910"/>
                    <a:pt x="364" y="988"/>
                    <a:pt x="357" y="1065"/>
                  </a:cubicBezTo>
                  <a:cubicBezTo>
                    <a:pt x="345" y="1068"/>
                    <a:pt x="333" y="1070"/>
                    <a:pt x="321" y="1073"/>
                  </a:cubicBezTo>
                  <a:cubicBezTo>
                    <a:pt x="332" y="1043"/>
                    <a:pt x="343" y="1014"/>
                    <a:pt x="353" y="984"/>
                  </a:cubicBezTo>
                  <a:cubicBezTo>
                    <a:pt x="327" y="969"/>
                    <a:pt x="301" y="953"/>
                    <a:pt x="274" y="938"/>
                  </a:cubicBezTo>
                  <a:cubicBezTo>
                    <a:pt x="271" y="936"/>
                    <a:pt x="266" y="934"/>
                    <a:pt x="265" y="929"/>
                  </a:cubicBezTo>
                  <a:cubicBezTo>
                    <a:pt x="218" y="818"/>
                    <a:pt x="171" y="708"/>
                    <a:pt x="124" y="597"/>
                  </a:cubicBezTo>
                  <a:cubicBezTo>
                    <a:pt x="138" y="591"/>
                    <a:pt x="153" y="586"/>
                    <a:pt x="168" y="582"/>
                  </a:cubicBezTo>
                  <a:cubicBezTo>
                    <a:pt x="174" y="580"/>
                    <a:pt x="181" y="584"/>
                    <a:pt x="186" y="587"/>
                  </a:cubicBezTo>
                  <a:cubicBezTo>
                    <a:pt x="195" y="593"/>
                    <a:pt x="203" y="601"/>
                    <a:pt x="211" y="609"/>
                  </a:cubicBezTo>
                  <a:cubicBezTo>
                    <a:pt x="237" y="636"/>
                    <a:pt x="260" y="667"/>
                    <a:pt x="285" y="696"/>
                  </a:cubicBezTo>
                  <a:cubicBezTo>
                    <a:pt x="299" y="713"/>
                    <a:pt x="323" y="718"/>
                    <a:pt x="345" y="718"/>
                  </a:cubicBezTo>
                  <a:cubicBezTo>
                    <a:pt x="329" y="705"/>
                    <a:pt x="315" y="691"/>
                    <a:pt x="305" y="673"/>
                  </a:cubicBezTo>
                  <a:cubicBezTo>
                    <a:pt x="286" y="636"/>
                    <a:pt x="285" y="592"/>
                    <a:pt x="294" y="552"/>
                  </a:cubicBezTo>
                  <a:cubicBezTo>
                    <a:pt x="296" y="609"/>
                    <a:pt x="315" y="664"/>
                    <a:pt x="347" y="711"/>
                  </a:cubicBezTo>
                  <a:cubicBezTo>
                    <a:pt x="355" y="724"/>
                    <a:pt x="367" y="736"/>
                    <a:pt x="370" y="752"/>
                  </a:cubicBezTo>
                  <a:cubicBezTo>
                    <a:pt x="375" y="778"/>
                    <a:pt x="373" y="806"/>
                    <a:pt x="373" y="833"/>
                  </a:cubicBezTo>
                  <a:moveTo>
                    <a:pt x="548" y="1060"/>
                  </a:moveTo>
                  <a:cubicBezTo>
                    <a:pt x="495" y="1056"/>
                    <a:pt x="441" y="1055"/>
                    <a:pt x="387" y="1061"/>
                  </a:cubicBezTo>
                  <a:cubicBezTo>
                    <a:pt x="402" y="985"/>
                    <a:pt x="417" y="909"/>
                    <a:pt x="434" y="833"/>
                  </a:cubicBezTo>
                  <a:cubicBezTo>
                    <a:pt x="439" y="813"/>
                    <a:pt x="443" y="792"/>
                    <a:pt x="451" y="772"/>
                  </a:cubicBezTo>
                  <a:cubicBezTo>
                    <a:pt x="482" y="777"/>
                    <a:pt x="513" y="777"/>
                    <a:pt x="544" y="772"/>
                  </a:cubicBezTo>
                  <a:cubicBezTo>
                    <a:pt x="569" y="769"/>
                    <a:pt x="593" y="763"/>
                    <a:pt x="618" y="765"/>
                  </a:cubicBezTo>
                  <a:cubicBezTo>
                    <a:pt x="638" y="767"/>
                    <a:pt x="656" y="779"/>
                    <a:pt x="667" y="796"/>
                  </a:cubicBezTo>
                  <a:cubicBezTo>
                    <a:pt x="686" y="823"/>
                    <a:pt x="695" y="855"/>
                    <a:pt x="704" y="886"/>
                  </a:cubicBezTo>
                  <a:cubicBezTo>
                    <a:pt x="708" y="897"/>
                    <a:pt x="700" y="906"/>
                    <a:pt x="695" y="914"/>
                  </a:cubicBezTo>
                  <a:cubicBezTo>
                    <a:pt x="676" y="940"/>
                    <a:pt x="653" y="962"/>
                    <a:pt x="631" y="985"/>
                  </a:cubicBezTo>
                  <a:cubicBezTo>
                    <a:pt x="604" y="1011"/>
                    <a:pt x="576" y="1036"/>
                    <a:pt x="548" y="1060"/>
                  </a:cubicBezTo>
                  <a:moveTo>
                    <a:pt x="735" y="1087"/>
                  </a:moveTo>
                  <a:cubicBezTo>
                    <a:pt x="717" y="1084"/>
                    <a:pt x="698" y="1080"/>
                    <a:pt x="680" y="1077"/>
                  </a:cubicBezTo>
                  <a:cubicBezTo>
                    <a:pt x="645" y="1071"/>
                    <a:pt x="610" y="1066"/>
                    <a:pt x="574" y="1062"/>
                  </a:cubicBezTo>
                  <a:cubicBezTo>
                    <a:pt x="573" y="1065"/>
                    <a:pt x="573" y="1065"/>
                    <a:pt x="573" y="1065"/>
                  </a:cubicBezTo>
                  <a:cubicBezTo>
                    <a:pt x="573" y="1064"/>
                    <a:pt x="573" y="1063"/>
                    <a:pt x="573" y="1061"/>
                  </a:cubicBezTo>
                  <a:cubicBezTo>
                    <a:pt x="585" y="1060"/>
                    <a:pt x="596" y="1055"/>
                    <a:pt x="606" y="1047"/>
                  </a:cubicBezTo>
                  <a:cubicBezTo>
                    <a:pt x="638" y="1022"/>
                    <a:pt x="668" y="994"/>
                    <a:pt x="698" y="966"/>
                  </a:cubicBezTo>
                  <a:cubicBezTo>
                    <a:pt x="724" y="939"/>
                    <a:pt x="751" y="913"/>
                    <a:pt x="774" y="883"/>
                  </a:cubicBezTo>
                  <a:cubicBezTo>
                    <a:pt x="760" y="866"/>
                    <a:pt x="750" y="846"/>
                    <a:pt x="743" y="826"/>
                  </a:cubicBezTo>
                  <a:cubicBezTo>
                    <a:pt x="741" y="811"/>
                    <a:pt x="747" y="796"/>
                    <a:pt x="753" y="783"/>
                  </a:cubicBezTo>
                  <a:cubicBezTo>
                    <a:pt x="723" y="769"/>
                    <a:pt x="702" y="742"/>
                    <a:pt x="690" y="712"/>
                  </a:cubicBezTo>
                  <a:cubicBezTo>
                    <a:pt x="679" y="683"/>
                    <a:pt x="672" y="652"/>
                    <a:pt x="672" y="621"/>
                  </a:cubicBezTo>
                  <a:cubicBezTo>
                    <a:pt x="687" y="686"/>
                    <a:pt x="721" y="746"/>
                    <a:pt x="771" y="791"/>
                  </a:cubicBezTo>
                  <a:cubicBezTo>
                    <a:pt x="796" y="819"/>
                    <a:pt x="820" y="849"/>
                    <a:pt x="839" y="882"/>
                  </a:cubicBezTo>
                  <a:cubicBezTo>
                    <a:pt x="846" y="895"/>
                    <a:pt x="856" y="910"/>
                    <a:pt x="849" y="925"/>
                  </a:cubicBezTo>
                  <a:cubicBezTo>
                    <a:pt x="835" y="957"/>
                    <a:pt x="814" y="985"/>
                    <a:pt x="793" y="1013"/>
                  </a:cubicBezTo>
                  <a:cubicBezTo>
                    <a:pt x="775" y="1038"/>
                    <a:pt x="755" y="1063"/>
                    <a:pt x="735" y="10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506266251"/>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14_Title and Content">
    <p:bg>
      <p:bgPr>
        <a:solidFill>
          <a:schemeClr val="bg1"/>
        </a:solidFill>
        <a:effectLst/>
      </p:bgPr>
    </p:bg>
    <p:spTree>
      <p:nvGrpSpPr>
        <p:cNvPr id="1" name=""/>
        <p:cNvGrpSpPr/>
        <p:nvPr/>
      </p:nvGrpSpPr>
      <p:grpSpPr>
        <a:xfrm>
          <a:off x="0" y="0"/>
          <a:ext cx="0" cy="0"/>
          <a:chOff x="0" y="0"/>
          <a:chExt cx="0" cy="0"/>
        </a:xfrm>
      </p:grpSpPr>
      <p:grpSp>
        <p:nvGrpSpPr>
          <p:cNvPr id="8" name="Group 19">
            <a:extLst>
              <a:ext uri="{FF2B5EF4-FFF2-40B4-BE49-F238E27FC236}">
                <a16:creationId xmlns:a16="http://schemas.microsoft.com/office/drawing/2014/main" id="{F94931B9-4111-4783-9CC4-AE56EF2D1B22}"/>
              </a:ext>
            </a:extLst>
          </p:cNvPr>
          <p:cNvGrpSpPr>
            <a:grpSpLocks noChangeAspect="1"/>
          </p:cNvGrpSpPr>
          <p:nvPr userDrawn="1"/>
        </p:nvGrpSpPr>
        <p:grpSpPr bwMode="auto">
          <a:xfrm flipH="1">
            <a:off x="-10676" y="20381"/>
            <a:ext cx="7089775" cy="6858000"/>
            <a:chOff x="3226" y="0"/>
            <a:chExt cx="4466" cy="4320"/>
          </a:xfrm>
        </p:grpSpPr>
        <p:sp>
          <p:nvSpPr>
            <p:cNvPr id="11" name="Freeform 21">
              <a:extLst>
                <a:ext uri="{FF2B5EF4-FFF2-40B4-BE49-F238E27FC236}">
                  <a16:creationId xmlns:a16="http://schemas.microsoft.com/office/drawing/2014/main" id="{ADE23DF6-251E-4A0A-B7B6-1B350AFC7174}"/>
                </a:ext>
              </a:extLst>
            </p:cNvPr>
            <p:cNvSpPr>
              <a:spLocks noEditPoints="1"/>
            </p:cNvSpPr>
            <p:nvPr userDrawn="1"/>
          </p:nvSpPr>
          <p:spPr bwMode="auto">
            <a:xfrm>
              <a:off x="3841" y="0"/>
              <a:ext cx="3851" cy="4320"/>
            </a:xfrm>
            <a:custGeom>
              <a:avLst/>
              <a:gdLst>
                <a:gd name="T0" fmla="*/ 0 w 3851"/>
                <a:gd name="T1" fmla="*/ 0 h 4320"/>
                <a:gd name="T2" fmla="*/ 3851 w 3851"/>
                <a:gd name="T3" fmla="*/ 0 h 4320"/>
                <a:gd name="T4" fmla="*/ 3851 w 3851"/>
                <a:gd name="T5" fmla="*/ 4320 h 4320"/>
                <a:gd name="T6" fmla="*/ 0 w 3851"/>
                <a:gd name="T7" fmla="*/ 4320 h 4320"/>
                <a:gd name="T8" fmla="*/ 0 w 3851"/>
                <a:gd name="T9" fmla="*/ 0 h 4320"/>
                <a:gd name="T10" fmla="*/ 3269 w 3851"/>
                <a:gd name="T11" fmla="*/ 2226 h 4320"/>
                <a:gd name="T12" fmla="*/ 3851 w 3851"/>
                <a:gd name="T13" fmla="*/ 2726 h 4320"/>
                <a:gd name="T14" fmla="*/ 3851 w 3851"/>
                <a:gd name="T15" fmla="*/ 1726 h 4320"/>
                <a:gd name="T16" fmla="*/ 3269 w 3851"/>
                <a:gd name="T17" fmla="*/ 2226 h 4320"/>
                <a:gd name="T18" fmla="*/ 0 w 3851"/>
                <a:gd name="T19" fmla="*/ 2757 h 4320"/>
                <a:gd name="T20" fmla="*/ 616 w 3851"/>
                <a:gd name="T21" fmla="*/ 2228 h 4320"/>
                <a:gd name="T22" fmla="*/ 0 w 3851"/>
                <a:gd name="T23" fmla="*/ 1699 h 4320"/>
                <a:gd name="T24" fmla="*/ 0 w 3851"/>
                <a:gd name="T25" fmla="*/ 2757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51" h="4320">
                  <a:moveTo>
                    <a:pt x="0" y="0"/>
                  </a:moveTo>
                  <a:lnTo>
                    <a:pt x="3851" y="0"/>
                  </a:lnTo>
                  <a:lnTo>
                    <a:pt x="3851" y="4320"/>
                  </a:lnTo>
                  <a:lnTo>
                    <a:pt x="0" y="4320"/>
                  </a:lnTo>
                  <a:lnTo>
                    <a:pt x="0" y="0"/>
                  </a:lnTo>
                  <a:close/>
                  <a:moveTo>
                    <a:pt x="3269" y="2226"/>
                  </a:moveTo>
                  <a:lnTo>
                    <a:pt x="3851" y="2726"/>
                  </a:lnTo>
                  <a:lnTo>
                    <a:pt x="3851" y="1726"/>
                  </a:lnTo>
                  <a:lnTo>
                    <a:pt x="3269" y="2226"/>
                  </a:lnTo>
                  <a:close/>
                  <a:moveTo>
                    <a:pt x="0" y="2757"/>
                  </a:moveTo>
                  <a:lnTo>
                    <a:pt x="616" y="2228"/>
                  </a:lnTo>
                  <a:lnTo>
                    <a:pt x="0" y="1699"/>
                  </a:lnTo>
                  <a:lnTo>
                    <a:pt x="0" y="2757"/>
                  </a:lnTo>
                  <a:close/>
                </a:path>
              </a:pathLst>
            </a:custGeom>
            <a:solidFill>
              <a:srgbClr val="E2DD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AutoShape 18">
              <a:extLst>
                <a:ext uri="{FF2B5EF4-FFF2-40B4-BE49-F238E27FC236}">
                  <a16:creationId xmlns:a16="http://schemas.microsoft.com/office/drawing/2014/main" id="{76D3E982-D7F3-4625-9DF0-2D919FE0D840}"/>
                </a:ext>
              </a:extLst>
            </p:cNvPr>
            <p:cNvSpPr>
              <a:spLocks noChangeAspect="1" noChangeArrowheads="1" noTextEdit="1"/>
            </p:cNvSpPr>
            <p:nvPr userDrawn="1"/>
          </p:nvSpPr>
          <p:spPr bwMode="auto">
            <a:xfrm>
              <a:off x="3226" y="0"/>
              <a:ext cx="446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0">
              <a:extLst>
                <a:ext uri="{FF2B5EF4-FFF2-40B4-BE49-F238E27FC236}">
                  <a16:creationId xmlns:a16="http://schemas.microsoft.com/office/drawing/2014/main" id="{45BBA174-800B-49C1-9A79-234AE44089AB}"/>
                </a:ext>
              </a:extLst>
            </p:cNvPr>
            <p:cNvSpPr>
              <a:spLocks/>
            </p:cNvSpPr>
            <p:nvPr userDrawn="1"/>
          </p:nvSpPr>
          <p:spPr bwMode="auto">
            <a:xfrm>
              <a:off x="3225" y="1699"/>
              <a:ext cx="616" cy="1059"/>
            </a:xfrm>
            <a:custGeom>
              <a:avLst/>
              <a:gdLst>
                <a:gd name="T0" fmla="*/ 616 w 616"/>
                <a:gd name="T1" fmla="*/ 1059 h 1059"/>
                <a:gd name="T2" fmla="*/ 0 w 616"/>
                <a:gd name="T3" fmla="*/ 530 h 1059"/>
                <a:gd name="T4" fmla="*/ 616 w 616"/>
                <a:gd name="T5" fmla="*/ 0 h 1059"/>
                <a:gd name="T6" fmla="*/ 616 w 616"/>
                <a:gd name="T7" fmla="*/ 1059 h 1059"/>
              </a:gdLst>
              <a:ahLst/>
              <a:cxnLst>
                <a:cxn ang="0">
                  <a:pos x="T0" y="T1"/>
                </a:cxn>
                <a:cxn ang="0">
                  <a:pos x="T2" y="T3"/>
                </a:cxn>
                <a:cxn ang="0">
                  <a:pos x="T4" y="T5"/>
                </a:cxn>
                <a:cxn ang="0">
                  <a:pos x="T6" y="T7"/>
                </a:cxn>
              </a:cxnLst>
              <a:rect l="0" t="0" r="r" b="b"/>
              <a:pathLst>
                <a:path w="616" h="1059">
                  <a:moveTo>
                    <a:pt x="616" y="1059"/>
                  </a:moveTo>
                  <a:lnTo>
                    <a:pt x="0" y="530"/>
                  </a:lnTo>
                  <a:lnTo>
                    <a:pt x="616" y="0"/>
                  </a:lnTo>
                  <a:lnTo>
                    <a:pt x="616" y="105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2" name="Rectangle 11">
            <a:extLst>
              <a:ext uri="{FF2B5EF4-FFF2-40B4-BE49-F238E27FC236}">
                <a16:creationId xmlns:a16="http://schemas.microsoft.com/office/drawing/2014/main" id="{8E3A5A6C-8D21-4FFA-A577-9C596B439D44}"/>
              </a:ext>
            </a:extLst>
          </p:cNvPr>
          <p:cNvSpPr/>
          <p:nvPr userDrawn="1"/>
        </p:nvSpPr>
        <p:spPr>
          <a:xfrm>
            <a:off x="-12263" y="-10190"/>
            <a:ext cx="12204264" cy="1494503"/>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2E2E2"/>
              </a:solidFill>
            </a:endParaRPr>
          </a:p>
        </p:txBody>
      </p:sp>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a:xfrm>
            <a:off x="192089" y="152400"/>
            <a:ext cx="10106028" cy="1342103"/>
          </a:xfrm>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p>
            <a:r>
              <a:rPr lang="en-GB"/>
              <a:t>#universityofsurrey</a:t>
            </a:r>
          </a:p>
        </p:txBody>
      </p:sp>
      <p:sp>
        <p:nvSpPr>
          <p:cNvPr id="3" name="Content Placeholder 2">
            <a:extLst>
              <a:ext uri="{FF2B5EF4-FFF2-40B4-BE49-F238E27FC236}">
                <a16:creationId xmlns:a16="http://schemas.microsoft.com/office/drawing/2014/main" id="{8573B1B7-2DFC-40FF-9C20-DFAD40E4CAD7}"/>
              </a:ext>
            </a:extLst>
          </p:cNvPr>
          <p:cNvSpPr>
            <a:spLocks noGrp="1"/>
          </p:cNvSpPr>
          <p:nvPr>
            <p:ph idx="1"/>
          </p:nvPr>
        </p:nvSpPr>
        <p:spPr>
          <a:xfrm>
            <a:off x="1084263" y="2172929"/>
            <a:ext cx="3825874" cy="44247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p>
            <a:fld id="{8B7390FE-2CFA-49B8-AE66-DBE4BCCAD6D5}" type="slidenum">
              <a:rPr lang="en-GB" smtClean="0"/>
              <a:t>‹#›</a:t>
            </a:fld>
            <a:endParaRPr lang="en-GB"/>
          </a:p>
        </p:txBody>
      </p:sp>
      <p:grpSp>
        <p:nvGrpSpPr>
          <p:cNvPr id="14" name="Group 4">
            <a:extLst>
              <a:ext uri="{FF2B5EF4-FFF2-40B4-BE49-F238E27FC236}">
                <a16:creationId xmlns:a16="http://schemas.microsoft.com/office/drawing/2014/main" id="{CA8D2D91-0599-4E5F-8DFF-BC8B0A9057E7}"/>
              </a:ext>
            </a:extLst>
          </p:cNvPr>
          <p:cNvGrpSpPr>
            <a:grpSpLocks noChangeAspect="1"/>
          </p:cNvGrpSpPr>
          <p:nvPr userDrawn="1"/>
        </p:nvGrpSpPr>
        <p:grpSpPr bwMode="auto">
          <a:xfrm>
            <a:off x="10407654" y="174625"/>
            <a:ext cx="1522413" cy="450850"/>
            <a:chOff x="6556" y="110"/>
            <a:chExt cx="959" cy="284"/>
          </a:xfrm>
          <a:solidFill>
            <a:schemeClr val="tx2"/>
          </a:solidFill>
        </p:grpSpPr>
        <p:sp>
          <p:nvSpPr>
            <p:cNvPr id="15" name="Freeform 5">
              <a:extLst>
                <a:ext uri="{FF2B5EF4-FFF2-40B4-BE49-F238E27FC236}">
                  <a16:creationId xmlns:a16="http://schemas.microsoft.com/office/drawing/2014/main" id="{2BF06F3B-4636-4A63-BFB7-97EE87DFE76E}"/>
                </a:ext>
              </a:extLst>
            </p:cNvPr>
            <p:cNvSpPr>
              <a:spLocks/>
            </p:cNvSpPr>
            <p:nvPr userDrawn="1"/>
          </p:nvSpPr>
          <p:spPr bwMode="auto">
            <a:xfrm>
              <a:off x="7171" y="150"/>
              <a:ext cx="47" cy="63"/>
            </a:xfrm>
            <a:custGeom>
              <a:avLst/>
              <a:gdLst>
                <a:gd name="T0" fmla="*/ 27 w 199"/>
                <a:gd name="T1" fmla="*/ 31 h 266"/>
                <a:gd name="T2" fmla="*/ 86 w 199"/>
                <a:gd name="T3" fmla="*/ 4 h 266"/>
                <a:gd name="T4" fmla="*/ 151 w 199"/>
                <a:gd name="T5" fmla="*/ 4 h 266"/>
                <a:gd name="T6" fmla="*/ 184 w 199"/>
                <a:gd name="T7" fmla="*/ 5 h 266"/>
                <a:gd name="T8" fmla="*/ 184 w 199"/>
                <a:gd name="T9" fmla="*/ 41 h 266"/>
                <a:gd name="T10" fmla="*/ 147 w 199"/>
                <a:gd name="T11" fmla="*/ 21 h 266"/>
                <a:gd name="T12" fmla="*/ 86 w 199"/>
                <a:gd name="T13" fmla="*/ 23 h 266"/>
                <a:gd name="T14" fmla="*/ 59 w 199"/>
                <a:gd name="T15" fmla="*/ 51 h 266"/>
                <a:gd name="T16" fmla="*/ 69 w 199"/>
                <a:gd name="T17" fmla="*/ 87 h 266"/>
                <a:gd name="T18" fmla="*/ 122 w 199"/>
                <a:gd name="T19" fmla="*/ 117 h 266"/>
                <a:gd name="T20" fmla="*/ 183 w 199"/>
                <a:gd name="T21" fmla="*/ 154 h 266"/>
                <a:gd name="T22" fmla="*/ 195 w 199"/>
                <a:gd name="T23" fmla="*/ 201 h 266"/>
                <a:gd name="T24" fmla="*/ 160 w 199"/>
                <a:gd name="T25" fmla="*/ 245 h 266"/>
                <a:gd name="T26" fmla="*/ 75 w 199"/>
                <a:gd name="T27" fmla="*/ 264 h 266"/>
                <a:gd name="T28" fmla="*/ 0 w 199"/>
                <a:gd name="T29" fmla="*/ 251 h 266"/>
                <a:gd name="T30" fmla="*/ 0 w 199"/>
                <a:gd name="T31" fmla="*/ 209 h 266"/>
                <a:gd name="T32" fmla="*/ 53 w 199"/>
                <a:gd name="T33" fmla="*/ 245 h 266"/>
                <a:gd name="T34" fmla="*/ 125 w 199"/>
                <a:gd name="T35" fmla="*/ 240 h 266"/>
                <a:gd name="T36" fmla="*/ 150 w 199"/>
                <a:gd name="T37" fmla="*/ 201 h 266"/>
                <a:gd name="T38" fmla="*/ 131 w 199"/>
                <a:gd name="T39" fmla="*/ 164 h 266"/>
                <a:gd name="T40" fmla="*/ 62 w 199"/>
                <a:gd name="T41" fmla="*/ 129 h 266"/>
                <a:gd name="T42" fmla="*/ 20 w 199"/>
                <a:gd name="T43" fmla="*/ 97 h 266"/>
                <a:gd name="T44" fmla="*/ 27 w 199"/>
                <a:gd name="T45" fmla="*/ 3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 h="266">
                  <a:moveTo>
                    <a:pt x="27" y="31"/>
                  </a:moveTo>
                  <a:cubicBezTo>
                    <a:pt x="42" y="15"/>
                    <a:pt x="65" y="7"/>
                    <a:pt x="86" y="4"/>
                  </a:cubicBezTo>
                  <a:cubicBezTo>
                    <a:pt x="108" y="0"/>
                    <a:pt x="129" y="3"/>
                    <a:pt x="151" y="4"/>
                  </a:cubicBezTo>
                  <a:cubicBezTo>
                    <a:pt x="162" y="4"/>
                    <a:pt x="173" y="4"/>
                    <a:pt x="184" y="5"/>
                  </a:cubicBezTo>
                  <a:cubicBezTo>
                    <a:pt x="184" y="17"/>
                    <a:pt x="184" y="29"/>
                    <a:pt x="184" y="41"/>
                  </a:cubicBezTo>
                  <a:cubicBezTo>
                    <a:pt x="173" y="32"/>
                    <a:pt x="161" y="24"/>
                    <a:pt x="147" y="21"/>
                  </a:cubicBezTo>
                  <a:cubicBezTo>
                    <a:pt x="127" y="17"/>
                    <a:pt x="106" y="16"/>
                    <a:pt x="86" y="23"/>
                  </a:cubicBezTo>
                  <a:cubicBezTo>
                    <a:pt x="73" y="27"/>
                    <a:pt x="62" y="37"/>
                    <a:pt x="59" y="51"/>
                  </a:cubicBezTo>
                  <a:cubicBezTo>
                    <a:pt x="56" y="64"/>
                    <a:pt x="59" y="78"/>
                    <a:pt x="69" y="87"/>
                  </a:cubicBezTo>
                  <a:cubicBezTo>
                    <a:pt x="84" y="102"/>
                    <a:pt x="104" y="109"/>
                    <a:pt x="122" y="117"/>
                  </a:cubicBezTo>
                  <a:cubicBezTo>
                    <a:pt x="144" y="127"/>
                    <a:pt x="167" y="136"/>
                    <a:pt x="183" y="154"/>
                  </a:cubicBezTo>
                  <a:cubicBezTo>
                    <a:pt x="194" y="166"/>
                    <a:pt x="199" y="185"/>
                    <a:pt x="195" y="201"/>
                  </a:cubicBezTo>
                  <a:cubicBezTo>
                    <a:pt x="190" y="220"/>
                    <a:pt x="176" y="235"/>
                    <a:pt x="160" y="245"/>
                  </a:cubicBezTo>
                  <a:cubicBezTo>
                    <a:pt x="135" y="260"/>
                    <a:pt x="104" y="266"/>
                    <a:pt x="75" y="264"/>
                  </a:cubicBezTo>
                  <a:cubicBezTo>
                    <a:pt x="50" y="263"/>
                    <a:pt x="24" y="258"/>
                    <a:pt x="0" y="251"/>
                  </a:cubicBezTo>
                  <a:cubicBezTo>
                    <a:pt x="0" y="237"/>
                    <a:pt x="0" y="223"/>
                    <a:pt x="0" y="209"/>
                  </a:cubicBezTo>
                  <a:cubicBezTo>
                    <a:pt x="14" y="226"/>
                    <a:pt x="32" y="239"/>
                    <a:pt x="53" y="245"/>
                  </a:cubicBezTo>
                  <a:cubicBezTo>
                    <a:pt x="76" y="250"/>
                    <a:pt x="103" y="251"/>
                    <a:pt x="125" y="240"/>
                  </a:cubicBezTo>
                  <a:cubicBezTo>
                    <a:pt x="140" y="233"/>
                    <a:pt x="150" y="218"/>
                    <a:pt x="150" y="201"/>
                  </a:cubicBezTo>
                  <a:cubicBezTo>
                    <a:pt x="151" y="186"/>
                    <a:pt x="143" y="172"/>
                    <a:pt x="131" y="164"/>
                  </a:cubicBezTo>
                  <a:cubicBezTo>
                    <a:pt x="110" y="148"/>
                    <a:pt x="85" y="140"/>
                    <a:pt x="62" y="129"/>
                  </a:cubicBezTo>
                  <a:cubicBezTo>
                    <a:pt x="46" y="121"/>
                    <a:pt x="30" y="112"/>
                    <a:pt x="20" y="97"/>
                  </a:cubicBezTo>
                  <a:cubicBezTo>
                    <a:pt x="7" y="77"/>
                    <a:pt x="11" y="48"/>
                    <a:pt x="27"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BB75F998-3FFF-4225-9F49-C7F9C0EA40AB}"/>
                </a:ext>
              </a:extLst>
            </p:cNvPr>
            <p:cNvSpPr>
              <a:spLocks/>
            </p:cNvSpPr>
            <p:nvPr userDrawn="1"/>
          </p:nvSpPr>
          <p:spPr bwMode="auto">
            <a:xfrm>
              <a:off x="7248" y="152"/>
              <a:ext cx="117" cy="59"/>
            </a:xfrm>
            <a:custGeom>
              <a:avLst/>
              <a:gdLst>
                <a:gd name="T0" fmla="*/ 294 w 496"/>
                <a:gd name="T1" fmla="*/ 1 h 250"/>
                <a:gd name="T2" fmla="*/ 317 w 496"/>
                <a:gd name="T3" fmla="*/ 13 h 250"/>
                <a:gd name="T4" fmla="*/ 372 w 496"/>
                <a:gd name="T5" fmla="*/ 118 h 250"/>
                <a:gd name="T6" fmla="*/ 380 w 496"/>
                <a:gd name="T7" fmla="*/ 122 h 250"/>
                <a:gd name="T8" fmla="*/ 410 w 496"/>
                <a:gd name="T9" fmla="*/ 78 h 250"/>
                <a:gd name="T10" fmla="*/ 442 w 496"/>
                <a:gd name="T11" fmla="*/ 23 h 250"/>
                <a:gd name="T12" fmla="*/ 436 w 496"/>
                <a:gd name="T13" fmla="*/ 0 h 250"/>
                <a:gd name="T14" fmla="*/ 496 w 496"/>
                <a:gd name="T15" fmla="*/ 1 h 250"/>
                <a:gd name="T16" fmla="*/ 421 w 496"/>
                <a:gd name="T17" fmla="*/ 95 h 250"/>
                <a:gd name="T18" fmla="*/ 391 w 496"/>
                <a:gd name="T19" fmla="*/ 155 h 250"/>
                <a:gd name="T20" fmla="*/ 390 w 496"/>
                <a:gd name="T21" fmla="*/ 221 h 250"/>
                <a:gd name="T22" fmla="*/ 399 w 496"/>
                <a:gd name="T23" fmla="*/ 250 h 250"/>
                <a:gd name="T24" fmla="*/ 335 w 496"/>
                <a:gd name="T25" fmla="*/ 250 h 250"/>
                <a:gd name="T26" fmla="*/ 346 w 496"/>
                <a:gd name="T27" fmla="*/ 172 h 250"/>
                <a:gd name="T28" fmla="*/ 325 w 496"/>
                <a:gd name="T29" fmla="*/ 100 h 250"/>
                <a:gd name="T30" fmla="*/ 252 w 496"/>
                <a:gd name="T31" fmla="*/ 4 h 250"/>
                <a:gd name="T32" fmla="*/ 202 w 496"/>
                <a:gd name="T33" fmla="*/ 20 h 250"/>
                <a:gd name="T34" fmla="*/ 142 w 496"/>
                <a:gd name="T35" fmla="*/ 20 h 250"/>
                <a:gd name="T36" fmla="*/ 142 w 496"/>
                <a:gd name="T37" fmla="*/ 212 h 250"/>
                <a:gd name="T38" fmla="*/ 152 w 496"/>
                <a:gd name="T39" fmla="*/ 250 h 250"/>
                <a:gd name="T40" fmla="*/ 88 w 496"/>
                <a:gd name="T41" fmla="*/ 250 h 250"/>
                <a:gd name="T42" fmla="*/ 99 w 496"/>
                <a:gd name="T43" fmla="*/ 195 h 250"/>
                <a:gd name="T44" fmla="*/ 99 w 496"/>
                <a:gd name="T45" fmla="*/ 20 h 250"/>
                <a:gd name="T46" fmla="*/ 29 w 496"/>
                <a:gd name="T47" fmla="*/ 21 h 250"/>
                <a:gd name="T48" fmla="*/ 0 w 496"/>
                <a:gd name="T49" fmla="*/ 29 h 250"/>
                <a:gd name="T50" fmla="*/ 10 w 496"/>
                <a:gd name="T51" fmla="*/ 1 h 250"/>
                <a:gd name="T52" fmla="*/ 294 w 496"/>
                <a:gd name="T53"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6" h="250">
                  <a:moveTo>
                    <a:pt x="294" y="1"/>
                  </a:moveTo>
                  <a:cubicBezTo>
                    <a:pt x="304" y="0"/>
                    <a:pt x="312" y="5"/>
                    <a:pt x="317" y="13"/>
                  </a:cubicBezTo>
                  <a:cubicBezTo>
                    <a:pt x="341" y="45"/>
                    <a:pt x="359" y="81"/>
                    <a:pt x="372" y="118"/>
                  </a:cubicBezTo>
                  <a:cubicBezTo>
                    <a:pt x="372" y="122"/>
                    <a:pt x="377" y="126"/>
                    <a:pt x="380" y="122"/>
                  </a:cubicBezTo>
                  <a:cubicBezTo>
                    <a:pt x="390" y="107"/>
                    <a:pt x="400" y="92"/>
                    <a:pt x="410" y="78"/>
                  </a:cubicBezTo>
                  <a:cubicBezTo>
                    <a:pt x="422" y="60"/>
                    <a:pt x="436" y="43"/>
                    <a:pt x="442" y="23"/>
                  </a:cubicBezTo>
                  <a:cubicBezTo>
                    <a:pt x="444" y="15"/>
                    <a:pt x="441" y="7"/>
                    <a:pt x="436" y="0"/>
                  </a:cubicBezTo>
                  <a:cubicBezTo>
                    <a:pt x="456" y="1"/>
                    <a:pt x="476" y="0"/>
                    <a:pt x="496" y="1"/>
                  </a:cubicBezTo>
                  <a:cubicBezTo>
                    <a:pt x="471" y="32"/>
                    <a:pt x="446" y="64"/>
                    <a:pt x="421" y="95"/>
                  </a:cubicBezTo>
                  <a:cubicBezTo>
                    <a:pt x="407" y="113"/>
                    <a:pt x="395" y="133"/>
                    <a:pt x="391" y="155"/>
                  </a:cubicBezTo>
                  <a:cubicBezTo>
                    <a:pt x="388" y="177"/>
                    <a:pt x="388" y="199"/>
                    <a:pt x="390" y="221"/>
                  </a:cubicBezTo>
                  <a:cubicBezTo>
                    <a:pt x="390" y="231"/>
                    <a:pt x="394" y="241"/>
                    <a:pt x="399" y="250"/>
                  </a:cubicBezTo>
                  <a:cubicBezTo>
                    <a:pt x="378" y="250"/>
                    <a:pt x="357" y="250"/>
                    <a:pt x="335" y="250"/>
                  </a:cubicBezTo>
                  <a:cubicBezTo>
                    <a:pt x="350" y="227"/>
                    <a:pt x="345" y="198"/>
                    <a:pt x="346" y="172"/>
                  </a:cubicBezTo>
                  <a:cubicBezTo>
                    <a:pt x="347" y="147"/>
                    <a:pt x="337" y="122"/>
                    <a:pt x="325" y="100"/>
                  </a:cubicBezTo>
                  <a:cubicBezTo>
                    <a:pt x="305" y="65"/>
                    <a:pt x="283" y="30"/>
                    <a:pt x="252" y="4"/>
                  </a:cubicBezTo>
                  <a:cubicBezTo>
                    <a:pt x="239" y="17"/>
                    <a:pt x="219" y="19"/>
                    <a:pt x="202" y="20"/>
                  </a:cubicBezTo>
                  <a:cubicBezTo>
                    <a:pt x="182" y="20"/>
                    <a:pt x="162" y="20"/>
                    <a:pt x="142" y="20"/>
                  </a:cubicBezTo>
                  <a:cubicBezTo>
                    <a:pt x="142" y="84"/>
                    <a:pt x="142" y="148"/>
                    <a:pt x="142" y="212"/>
                  </a:cubicBezTo>
                  <a:cubicBezTo>
                    <a:pt x="142" y="225"/>
                    <a:pt x="145" y="239"/>
                    <a:pt x="152" y="250"/>
                  </a:cubicBezTo>
                  <a:cubicBezTo>
                    <a:pt x="131" y="250"/>
                    <a:pt x="110" y="250"/>
                    <a:pt x="88" y="250"/>
                  </a:cubicBezTo>
                  <a:cubicBezTo>
                    <a:pt x="99" y="234"/>
                    <a:pt x="99" y="214"/>
                    <a:pt x="99" y="195"/>
                  </a:cubicBezTo>
                  <a:cubicBezTo>
                    <a:pt x="99" y="20"/>
                    <a:pt x="99" y="20"/>
                    <a:pt x="99" y="20"/>
                  </a:cubicBezTo>
                  <a:cubicBezTo>
                    <a:pt x="75" y="20"/>
                    <a:pt x="52" y="20"/>
                    <a:pt x="29" y="21"/>
                  </a:cubicBezTo>
                  <a:cubicBezTo>
                    <a:pt x="19" y="21"/>
                    <a:pt x="9" y="24"/>
                    <a:pt x="0" y="29"/>
                  </a:cubicBezTo>
                  <a:cubicBezTo>
                    <a:pt x="3" y="19"/>
                    <a:pt x="6" y="10"/>
                    <a:pt x="10" y="1"/>
                  </a:cubicBezTo>
                  <a:cubicBezTo>
                    <a:pt x="104" y="1"/>
                    <a:pt x="199" y="0"/>
                    <a:pt x="294"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7">
              <a:extLst>
                <a:ext uri="{FF2B5EF4-FFF2-40B4-BE49-F238E27FC236}">
                  <a16:creationId xmlns:a16="http://schemas.microsoft.com/office/drawing/2014/main" id="{8A97CDD8-0B77-4E6E-98BC-93ECA585876E}"/>
                </a:ext>
              </a:extLst>
            </p:cNvPr>
            <p:cNvSpPr>
              <a:spLocks/>
            </p:cNvSpPr>
            <p:nvPr userDrawn="1"/>
          </p:nvSpPr>
          <p:spPr bwMode="auto">
            <a:xfrm>
              <a:off x="6826" y="152"/>
              <a:ext cx="62" cy="61"/>
            </a:xfrm>
            <a:custGeom>
              <a:avLst/>
              <a:gdLst>
                <a:gd name="T0" fmla="*/ 0 w 262"/>
                <a:gd name="T1" fmla="*/ 0 h 261"/>
                <a:gd name="T2" fmla="*/ 64 w 262"/>
                <a:gd name="T3" fmla="*/ 0 h 261"/>
                <a:gd name="T4" fmla="*/ 54 w 262"/>
                <a:gd name="T5" fmla="*/ 38 h 261"/>
                <a:gd name="T6" fmla="*/ 54 w 262"/>
                <a:gd name="T7" fmla="*/ 152 h 261"/>
                <a:gd name="T8" fmla="*/ 67 w 262"/>
                <a:gd name="T9" fmla="*/ 210 h 261"/>
                <a:gd name="T10" fmla="*/ 128 w 262"/>
                <a:gd name="T11" fmla="*/ 234 h 261"/>
                <a:gd name="T12" fmla="*/ 189 w 262"/>
                <a:gd name="T13" fmla="*/ 213 h 261"/>
                <a:gd name="T14" fmla="*/ 206 w 262"/>
                <a:gd name="T15" fmla="*/ 152 h 261"/>
                <a:gd name="T16" fmla="*/ 208 w 262"/>
                <a:gd name="T17" fmla="*/ 48 h 261"/>
                <a:gd name="T18" fmla="*/ 198 w 262"/>
                <a:gd name="T19" fmla="*/ 1 h 261"/>
                <a:gd name="T20" fmla="*/ 262 w 262"/>
                <a:gd name="T21" fmla="*/ 1 h 261"/>
                <a:gd name="T22" fmla="*/ 251 w 262"/>
                <a:gd name="T23" fmla="*/ 45 h 261"/>
                <a:gd name="T24" fmla="*/ 251 w 262"/>
                <a:gd name="T25" fmla="*/ 205 h 261"/>
                <a:gd name="T26" fmla="*/ 262 w 262"/>
                <a:gd name="T27" fmla="*/ 250 h 261"/>
                <a:gd name="T28" fmla="*/ 205 w 262"/>
                <a:gd name="T29" fmla="*/ 252 h 261"/>
                <a:gd name="T30" fmla="*/ 206 w 262"/>
                <a:gd name="T31" fmla="*/ 224 h 261"/>
                <a:gd name="T32" fmla="*/ 77 w 262"/>
                <a:gd name="T33" fmla="*/ 255 h 261"/>
                <a:gd name="T34" fmla="*/ 20 w 262"/>
                <a:gd name="T35" fmla="*/ 225 h 261"/>
                <a:gd name="T36" fmla="*/ 10 w 262"/>
                <a:gd name="T37" fmla="*/ 177 h 261"/>
                <a:gd name="T38" fmla="*/ 10 w 262"/>
                <a:gd name="T39" fmla="*/ 45 h 261"/>
                <a:gd name="T40" fmla="*/ 0 w 262"/>
                <a:gd name="T4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261">
                  <a:moveTo>
                    <a:pt x="0" y="0"/>
                  </a:moveTo>
                  <a:cubicBezTo>
                    <a:pt x="22" y="1"/>
                    <a:pt x="43" y="1"/>
                    <a:pt x="64" y="0"/>
                  </a:cubicBezTo>
                  <a:cubicBezTo>
                    <a:pt x="57" y="12"/>
                    <a:pt x="54" y="25"/>
                    <a:pt x="54" y="38"/>
                  </a:cubicBezTo>
                  <a:cubicBezTo>
                    <a:pt x="54" y="76"/>
                    <a:pt x="54" y="114"/>
                    <a:pt x="54" y="152"/>
                  </a:cubicBezTo>
                  <a:cubicBezTo>
                    <a:pt x="54" y="172"/>
                    <a:pt x="54" y="193"/>
                    <a:pt x="67" y="210"/>
                  </a:cubicBezTo>
                  <a:cubicBezTo>
                    <a:pt x="81" y="228"/>
                    <a:pt x="106" y="233"/>
                    <a:pt x="128" y="234"/>
                  </a:cubicBezTo>
                  <a:cubicBezTo>
                    <a:pt x="150" y="234"/>
                    <a:pt x="174" y="230"/>
                    <a:pt x="189" y="213"/>
                  </a:cubicBezTo>
                  <a:cubicBezTo>
                    <a:pt x="204" y="196"/>
                    <a:pt x="206" y="173"/>
                    <a:pt x="206" y="152"/>
                  </a:cubicBezTo>
                  <a:cubicBezTo>
                    <a:pt x="209" y="117"/>
                    <a:pt x="207" y="82"/>
                    <a:pt x="208" y="48"/>
                  </a:cubicBezTo>
                  <a:cubicBezTo>
                    <a:pt x="208" y="31"/>
                    <a:pt x="206" y="15"/>
                    <a:pt x="198" y="1"/>
                  </a:cubicBezTo>
                  <a:cubicBezTo>
                    <a:pt x="219" y="1"/>
                    <a:pt x="240" y="1"/>
                    <a:pt x="262" y="1"/>
                  </a:cubicBezTo>
                  <a:cubicBezTo>
                    <a:pt x="253" y="14"/>
                    <a:pt x="251" y="30"/>
                    <a:pt x="251" y="45"/>
                  </a:cubicBezTo>
                  <a:cubicBezTo>
                    <a:pt x="251" y="98"/>
                    <a:pt x="251" y="152"/>
                    <a:pt x="251" y="205"/>
                  </a:cubicBezTo>
                  <a:cubicBezTo>
                    <a:pt x="251" y="221"/>
                    <a:pt x="253" y="237"/>
                    <a:pt x="262" y="250"/>
                  </a:cubicBezTo>
                  <a:cubicBezTo>
                    <a:pt x="243" y="251"/>
                    <a:pt x="224" y="252"/>
                    <a:pt x="205" y="252"/>
                  </a:cubicBezTo>
                  <a:cubicBezTo>
                    <a:pt x="205" y="243"/>
                    <a:pt x="206" y="234"/>
                    <a:pt x="206" y="224"/>
                  </a:cubicBezTo>
                  <a:cubicBezTo>
                    <a:pt x="170" y="252"/>
                    <a:pt x="121" y="261"/>
                    <a:pt x="77" y="255"/>
                  </a:cubicBezTo>
                  <a:cubicBezTo>
                    <a:pt x="55" y="252"/>
                    <a:pt x="32" y="244"/>
                    <a:pt x="20" y="225"/>
                  </a:cubicBezTo>
                  <a:cubicBezTo>
                    <a:pt x="11" y="211"/>
                    <a:pt x="10" y="193"/>
                    <a:pt x="10" y="177"/>
                  </a:cubicBezTo>
                  <a:cubicBezTo>
                    <a:pt x="10" y="133"/>
                    <a:pt x="10" y="89"/>
                    <a:pt x="10" y="45"/>
                  </a:cubicBezTo>
                  <a:cubicBezTo>
                    <a:pt x="10" y="30"/>
                    <a:pt x="9" y="1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8">
              <a:extLst>
                <a:ext uri="{FF2B5EF4-FFF2-40B4-BE49-F238E27FC236}">
                  <a16:creationId xmlns:a16="http://schemas.microsoft.com/office/drawing/2014/main" id="{4E14386A-1EC4-44AD-9B06-222441600FBE}"/>
                </a:ext>
              </a:extLst>
            </p:cNvPr>
            <p:cNvSpPr>
              <a:spLocks/>
            </p:cNvSpPr>
            <p:nvPr userDrawn="1"/>
          </p:nvSpPr>
          <p:spPr bwMode="auto">
            <a:xfrm>
              <a:off x="6899" y="152"/>
              <a:ext cx="64" cy="59"/>
            </a:xfrm>
            <a:custGeom>
              <a:avLst/>
              <a:gdLst>
                <a:gd name="T0" fmla="*/ 2 w 273"/>
                <a:gd name="T1" fmla="*/ 1 h 252"/>
                <a:gd name="T2" fmla="*/ 57 w 273"/>
                <a:gd name="T3" fmla="*/ 1 h 252"/>
                <a:gd name="T4" fmla="*/ 74 w 273"/>
                <a:gd name="T5" fmla="*/ 12 h 252"/>
                <a:gd name="T6" fmla="*/ 123 w 273"/>
                <a:gd name="T7" fmla="*/ 74 h 252"/>
                <a:gd name="T8" fmla="*/ 218 w 273"/>
                <a:gd name="T9" fmla="*/ 183 h 252"/>
                <a:gd name="T10" fmla="*/ 234 w 273"/>
                <a:gd name="T11" fmla="*/ 196 h 252"/>
                <a:gd name="T12" fmla="*/ 235 w 273"/>
                <a:gd name="T13" fmla="*/ 48 h 252"/>
                <a:gd name="T14" fmla="*/ 224 w 273"/>
                <a:gd name="T15" fmla="*/ 1 h 252"/>
                <a:gd name="T16" fmla="*/ 273 w 273"/>
                <a:gd name="T17" fmla="*/ 1 h 252"/>
                <a:gd name="T18" fmla="*/ 259 w 273"/>
                <a:gd name="T19" fmla="*/ 61 h 252"/>
                <a:gd name="T20" fmla="*/ 260 w 273"/>
                <a:gd name="T21" fmla="*/ 252 h 252"/>
                <a:gd name="T22" fmla="*/ 226 w 273"/>
                <a:gd name="T23" fmla="*/ 252 h 252"/>
                <a:gd name="T24" fmla="*/ 62 w 273"/>
                <a:gd name="T25" fmla="*/ 63 h 252"/>
                <a:gd name="T26" fmla="*/ 42 w 273"/>
                <a:gd name="T27" fmla="*/ 42 h 252"/>
                <a:gd name="T28" fmla="*/ 41 w 273"/>
                <a:gd name="T29" fmla="*/ 71 h 252"/>
                <a:gd name="T30" fmla="*/ 41 w 273"/>
                <a:gd name="T31" fmla="*/ 173 h 252"/>
                <a:gd name="T32" fmla="*/ 55 w 273"/>
                <a:gd name="T33" fmla="*/ 250 h 252"/>
                <a:gd name="T34" fmla="*/ 0 w 273"/>
                <a:gd name="T35" fmla="*/ 250 h 252"/>
                <a:gd name="T36" fmla="*/ 16 w 273"/>
                <a:gd name="T37" fmla="*/ 172 h 252"/>
                <a:gd name="T38" fmla="*/ 17 w 273"/>
                <a:gd name="T39" fmla="*/ 50 h 252"/>
                <a:gd name="T40" fmla="*/ 2 w 273"/>
                <a:gd name="T4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3" h="252">
                  <a:moveTo>
                    <a:pt x="2" y="1"/>
                  </a:moveTo>
                  <a:cubicBezTo>
                    <a:pt x="20" y="1"/>
                    <a:pt x="39" y="0"/>
                    <a:pt x="57" y="1"/>
                  </a:cubicBezTo>
                  <a:cubicBezTo>
                    <a:pt x="64" y="1"/>
                    <a:pt x="69" y="7"/>
                    <a:pt x="74" y="12"/>
                  </a:cubicBezTo>
                  <a:cubicBezTo>
                    <a:pt x="91" y="32"/>
                    <a:pt x="106" y="54"/>
                    <a:pt x="123" y="74"/>
                  </a:cubicBezTo>
                  <a:cubicBezTo>
                    <a:pt x="155" y="110"/>
                    <a:pt x="186" y="146"/>
                    <a:pt x="218" y="183"/>
                  </a:cubicBezTo>
                  <a:cubicBezTo>
                    <a:pt x="223" y="188"/>
                    <a:pt x="227" y="195"/>
                    <a:pt x="234" y="196"/>
                  </a:cubicBezTo>
                  <a:cubicBezTo>
                    <a:pt x="235" y="147"/>
                    <a:pt x="234" y="97"/>
                    <a:pt x="235" y="48"/>
                  </a:cubicBezTo>
                  <a:cubicBezTo>
                    <a:pt x="235" y="31"/>
                    <a:pt x="232" y="15"/>
                    <a:pt x="224" y="1"/>
                  </a:cubicBezTo>
                  <a:cubicBezTo>
                    <a:pt x="240" y="0"/>
                    <a:pt x="257" y="0"/>
                    <a:pt x="273" y="1"/>
                  </a:cubicBezTo>
                  <a:cubicBezTo>
                    <a:pt x="262" y="19"/>
                    <a:pt x="259" y="40"/>
                    <a:pt x="259" y="61"/>
                  </a:cubicBezTo>
                  <a:cubicBezTo>
                    <a:pt x="260" y="125"/>
                    <a:pt x="258" y="188"/>
                    <a:pt x="260" y="252"/>
                  </a:cubicBezTo>
                  <a:cubicBezTo>
                    <a:pt x="249" y="252"/>
                    <a:pt x="237" y="252"/>
                    <a:pt x="226" y="252"/>
                  </a:cubicBezTo>
                  <a:cubicBezTo>
                    <a:pt x="171" y="189"/>
                    <a:pt x="117" y="126"/>
                    <a:pt x="62" y="63"/>
                  </a:cubicBezTo>
                  <a:cubicBezTo>
                    <a:pt x="56" y="56"/>
                    <a:pt x="50" y="48"/>
                    <a:pt x="42" y="42"/>
                  </a:cubicBezTo>
                  <a:cubicBezTo>
                    <a:pt x="41" y="52"/>
                    <a:pt x="41" y="61"/>
                    <a:pt x="41" y="71"/>
                  </a:cubicBezTo>
                  <a:cubicBezTo>
                    <a:pt x="41" y="105"/>
                    <a:pt x="41" y="139"/>
                    <a:pt x="41" y="173"/>
                  </a:cubicBezTo>
                  <a:cubicBezTo>
                    <a:pt x="41" y="199"/>
                    <a:pt x="44" y="226"/>
                    <a:pt x="55" y="250"/>
                  </a:cubicBezTo>
                  <a:cubicBezTo>
                    <a:pt x="37" y="250"/>
                    <a:pt x="18" y="250"/>
                    <a:pt x="0" y="250"/>
                  </a:cubicBezTo>
                  <a:cubicBezTo>
                    <a:pt x="12" y="226"/>
                    <a:pt x="15" y="199"/>
                    <a:pt x="16" y="172"/>
                  </a:cubicBezTo>
                  <a:cubicBezTo>
                    <a:pt x="17" y="132"/>
                    <a:pt x="16" y="91"/>
                    <a:pt x="17" y="50"/>
                  </a:cubicBezTo>
                  <a:cubicBezTo>
                    <a:pt x="17" y="32"/>
                    <a:pt x="15" y="13"/>
                    <a:pt x="2"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9">
              <a:extLst>
                <a:ext uri="{FF2B5EF4-FFF2-40B4-BE49-F238E27FC236}">
                  <a16:creationId xmlns:a16="http://schemas.microsoft.com/office/drawing/2014/main" id="{ACC7A2AC-96F3-471F-ACBC-02E3F05D4D43}"/>
                </a:ext>
              </a:extLst>
            </p:cNvPr>
            <p:cNvSpPr>
              <a:spLocks/>
            </p:cNvSpPr>
            <p:nvPr userDrawn="1"/>
          </p:nvSpPr>
          <p:spPr bwMode="auto">
            <a:xfrm>
              <a:off x="6973" y="152"/>
              <a:ext cx="15" cy="59"/>
            </a:xfrm>
            <a:custGeom>
              <a:avLst/>
              <a:gdLst>
                <a:gd name="T0" fmla="*/ 0 w 64"/>
                <a:gd name="T1" fmla="*/ 0 h 250"/>
                <a:gd name="T2" fmla="*/ 64 w 64"/>
                <a:gd name="T3" fmla="*/ 0 h 250"/>
                <a:gd name="T4" fmla="*/ 54 w 64"/>
                <a:gd name="T5" fmla="*/ 43 h 250"/>
                <a:gd name="T6" fmla="*/ 54 w 64"/>
                <a:gd name="T7" fmla="*/ 207 h 250"/>
                <a:gd name="T8" fmla="*/ 64 w 64"/>
                <a:gd name="T9" fmla="*/ 250 h 250"/>
                <a:gd name="T10" fmla="*/ 0 w 64"/>
                <a:gd name="T11" fmla="*/ 250 h 250"/>
                <a:gd name="T12" fmla="*/ 10 w 64"/>
                <a:gd name="T13" fmla="*/ 209 h 250"/>
                <a:gd name="T14" fmla="*/ 10 w 64"/>
                <a:gd name="T15" fmla="*/ 43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1" y="0"/>
                    <a:pt x="43" y="1"/>
                    <a:pt x="64" y="0"/>
                  </a:cubicBezTo>
                  <a:cubicBezTo>
                    <a:pt x="56" y="13"/>
                    <a:pt x="54" y="28"/>
                    <a:pt x="54" y="43"/>
                  </a:cubicBezTo>
                  <a:cubicBezTo>
                    <a:pt x="54" y="98"/>
                    <a:pt x="54" y="152"/>
                    <a:pt x="54" y="207"/>
                  </a:cubicBezTo>
                  <a:cubicBezTo>
                    <a:pt x="54" y="222"/>
                    <a:pt x="56" y="237"/>
                    <a:pt x="64" y="250"/>
                  </a:cubicBezTo>
                  <a:cubicBezTo>
                    <a:pt x="43" y="250"/>
                    <a:pt x="21" y="250"/>
                    <a:pt x="0" y="250"/>
                  </a:cubicBezTo>
                  <a:cubicBezTo>
                    <a:pt x="8" y="238"/>
                    <a:pt x="10" y="223"/>
                    <a:pt x="10" y="209"/>
                  </a:cubicBezTo>
                  <a:cubicBezTo>
                    <a:pt x="10" y="154"/>
                    <a:pt x="10" y="98"/>
                    <a:pt x="10" y="43"/>
                  </a:cubicBezTo>
                  <a:cubicBezTo>
                    <a:pt x="10" y="28"/>
                    <a:pt x="8" y="1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0">
              <a:extLst>
                <a:ext uri="{FF2B5EF4-FFF2-40B4-BE49-F238E27FC236}">
                  <a16:creationId xmlns:a16="http://schemas.microsoft.com/office/drawing/2014/main" id="{1EFFCD58-DD2A-40E1-B4A2-299051850FA5}"/>
                </a:ext>
              </a:extLst>
            </p:cNvPr>
            <p:cNvSpPr>
              <a:spLocks/>
            </p:cNvSpPr>
            <p:nvPr userDrawn="1"/>
          </p:nvSpPr>
          <p:spPr bwMode="auto">
            <a:xfrm>
              <a:off x="6991" y="152"/>
              <a:ext cx="66" cy="59"/>
            </a:xfrm>
            <a:custGeom>
              <a:avLst/>
              <a:gdLst>
                <a:gd name="T0" fmla="*/ 0 w 277"/>
                <a:gd name="T1" fmla="*/ 1 h 252"/>
                <a:gd name="T2" fmla="*/ 44 w 277"/>
                <a:gd name="T3" fmla="*/ 1 h 252"/>
                <a:gd name="T4" fmla="*/ 56 w 277"/>
                <a:gd name="T5" fmla="*/ 12 h 252"/>
                <a:gd name="T6" fmla="*/ 130 w 277"/>
                <a:gd name="T7" fmla="*/ 196 h 252"/>
                <a:gd name="T8" fmla="*/ 137 w 277"/>
                <a:gd name="T9" fmla="*/ 210 h 252"/>
                <a:gd name="T10" fmla="*/ 150 w 277"/>
                <a:gd name="T11" fmla="*/ 190 h 252"/>
                <a:gd name="T12" fmla="*/ 210 w 277"/>
                <a:gd name="T13" fmla="*/ 54 h 252"/>
                <a:gd name="T14" fmla="*/ 218 w 277"/>
                <a:gd name="T15" fmla="*/ 1 h 252"/>
                <a:gd name="T16" fmla="*/ 277 w 277"/>
                <a:gd name="T17" fmla="*/ 1 h 252"/>
                <a:gd name="T18" fmla="*/ 143 w 277"/>
                <a:gd name="T19" fmla="*/ 252 h 252"/>
                <a:gd name="T20" fmla="*/ 106 w 277"/>
                <a:gd name="T21" fmla="*/ 252 h 252"/>
                <a:gd name="T22" fmla="*/ 0 w 277"/>
                <a:gd name="T23"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52">
                  <a:moveTo>
                    <a:pt x="0" y="1"/>
                  </a:moveTo>
                  <a:cubicBezTo>
                    <a:pt x="15" y="1"/>
                    <a:pt x="30" y="0"/>
                    <a:pt x="44" y="1"/>
                  </a:cubicBezTo>
                  <a:cubicBezTo>
                    <a:pt x="51" y="1"/>
                    <a:pt x="54" y="7"/>
                    <a:pt x="56" y="12"/>
                  </a:cubicBezTo>
                  <a:cubicBezTo>
                    <a:pt x="81" y="73"/>
                    <a:pt x="109" y="133"/>
                    <a:pt x="130" y="196"/>
                  </a:cubicBezTo>
                  <a:cubicBezTo>
                    <a:pt x="132" y="201"/>
                    <a:pt x="134" y="206"/>
                    <a:pt x="137" y="210"/>
                  </a:cubicBezTo>
                  <a:cubicBezTo>
                    <a:pt x="145" y="206"/>
                    <a:pt x="146" y="197"/>
                    <a:pt x="150" y="190"/>
                  </a:cubicBezTo>
                  <a:cubicBezTo>
                    <a:pt x="170" y="145"/>
                    <a:pt x="193" y="100"/>
                    <a:pt x="210" y="54"/>
                  </a:cubicBezTo>
                  <a:cubicBezTo>
                    <a:pt x="216" y="37"/>
                    <a:pt x="223" y="19"/>
                    <a:pt x="218" y="1"/>
                  </a:cubicBezTo>
                  <a:cubicBezTo>
                    <a:pt x="237" y="1"/>
                    <a:pt x="257" y="0"/>
                    <a:pt x="277" y="1"/>
                  </a:cubicBezTo>
                  <a:cubicBezTo>
                    <a:pt x="222" y="78"/>
                    <a:pt x="182" y="166"/>
                    <a:pt x="143" y="252"/>
                  </a:cubicBezTo>
                  <a:cubicBezTo>
                    <a:pt x="130" y="252"/>
                    <a:pt x="118" y="252"/>
                    <a:pt x="106" y="252"/>
                  </a:cubicBezTo>
                  <a:cubicBezTo>
                    <a:pt x="74" y="167"/>
                    <a:pt x="46" y="79"/>
                    <a:pt x="0"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1">
              <a:extLst>
                <a:ext uri="{FF2B5EF4-FFF2-40B4-BE49-F238E27FC236}">
                  <a16:creationId xmlns:a16="http://schemas.microsoft.com/office/drawing/2014/main" id="{8AC0AF28-48D4-4C4A-B1F6-7EE418BC8164}"/>
                </a:ext>
              </a:extLst>
            </p:cNvPr>
            <p:cNvSpPr>
              <a:spLocks/>
            </p:cNvSpPr>
            <p:nvPr userDrawn="1"/>
          </p:nvSpPr>
          <p:spPr bwMode="auto">
            <a:xfrm>
              <a:off x="7061" y="152"/>
              <a:ext cx="45" cy="59"/>
            </a:xfrm>
            <a:custGeom>
              <a:avLst/>
              <a:gdLst>
                <a:gd name="T0" fmla="*/ 1 w 194"/>
                <a:gd name="T1" fmla="*/ 1 h 251"/>
                <a:gd name="T2" fmla="*/ 169 w 194"/>
                <a:gd name="T3" fmla="*/ 1 h 251"/>
                <a:gd name="T4" fmla="*/ 171 w 194"/>
                <a:gd name="T5" fmla="*/ 31 h 251"/>
                <a:gd name="T6" fmla="*/ 109 w 194"/>
                <a:gd name="T7" fmla="*/ 16 h 251"/>
                <a:gd name="T8" fmla="*/ 55 w 194"/>
                <a:gd name="T9" fmla="*/ 16 h 251"/>
                <a:gd name="T10" fmla="*/ 55 w 194"/>
                <a:gd name="T11" fmla="*/ 109 h 251"/>
                <a:gd name="T12" fmla="*/ 169 w 194"/>
                <a:gd name="T13" fmla="*/ 107 h 251"/>
                <a:gd name="T14" fmla="*/ 138 w 194"/>
                <a:gd name="T15" fmla="*/ 124 h 251"/>
                <a:gd name="T16" fmla="*/ 55 w 194"/>
                <a:gd name="T17" fmla="*/ 129 h 251"/>
                <a:gd name="T18" fmla="*/ 55 w 194"/>
                <a:gd name="T19" fmla="*/ 234 h 251"/>
                <a:gd name="T20" fmla="*/ 158 w 194"/>
                <a:gd name="T21" fmla="*/ 228 h 251"/>
                <a:gd name="T22" fmla="*/ 194 w 194"/>
                <a:gd name="T23" fmla="*/ 212 h 251"/>
                <a:gd name="T24" fmla="*/ 185 w 194"/>
                <a:gd name="T25" fmla="*/ 248 h 251"/>
                <a:gd name="T26" fmla="*/ 110 w 194"/>
                <a:gd name="T27" fmla="*/ 250 h 251"/>
                <a:gd name="T28" fmla="*/ 0 w 194"/>
                <a:gd name="T29" fmla="*/ 250 h 251"/>
                <a:gd name="T30" fmla="*/ 11 w 194"/>
                <a:gd name="T31" fmla="*/ 196 h 251"/>
                <a:gd name="T32" fmla="*/ 11 w 194"/>
                <a:gd name="T33" fmla="*/ 59 h 251"/>
                <a:gd name="T34" fmla="*/ 1 w 194"/>
                <a:gd name="T35"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251">
                  <a:moveTo>
                    <a:pt x="1" y="1"/>
                  </a:moveTo>
                  <a:cubicBezTo>
                    <a:pt x="57" y="0"/>
                    <a:pt x="113" y="0"/>
                    <a:pt x="169" y="1"/>
                  </a:cubicBezTo>
                  <a:cubicBezTo>
                    <a:pt x="170" y="11"/>
                    <a:pt x="171" y="21"/>
                    <a:pt x="171" y="31"/>
                  </a:cubicBezTo>
                  <a:cubicBezTo>
                    <a:pt x="153" y="19"/>
                    <a:pt x="130" y="17"/>
                    <a:pt x="109" y="16"/>
                  </a:cubicBezTo>
                  <a:cubicBezTo>
                    <a:pt x="91" y="16"/>
                    <a:pt x="73" y="16"/>
                    <a:pt x="55" y="16"/>
                  </a:cubicBezTo>
                  <a:cubicBezTo>
                    <a:pt x="55" y="47"/>
                    <a:pt x="55" y="78"/>
                    <a:pt x="55" y="109"/>
                  </a:cubicBezTo>
                  <a:cubicBezTo>
                    <a:pt x="93" y="110"/>
                    <a:pt x="131" y="110"/>
                    <a:pt x="169" y="107"/>
                  </a:cubicBezTo>
                  <a:cubicBezTo>
                    <a:pt x="161" y="116"/>
                    <a:pt x="149" y="121"/>
                    <a:pt x="138" y="124"/>
                  </a:cubicBezTo>
                  <a:cubicBezTo>
                    <a:pt x="111" y="130"/>
                    <a:pt x="83" y="129"/>
                    <a:pt x="55" y="129"/>
                  </a:cubicBezTo>
                  <a:cubicBezTo>
                    <a:pt x="55" y="164"/>
                    <a:pt x="55" y="199"/>
                    <a:pt x="55" y="234"/>
                  </a:cubicBezTo>
                  <a:cubicBezTo>
                    <a:pt x="89" y="233"/>
                    <a:pt x="125" y="238"/>
                    <a:pt x="158" y="228"/>
                  </a:cubicBezTo>
                  <a:cubicBezTo>
                    <a:pt x="171" y="225"/>
                    <a:pt x="183" y="219"/>
                    <a:pt x="194" y="212"/>
                  </a:cubicBezTo>
                  <a:cubicBezTo>
                    <a:pt x="191" y="224"/>
                    <a:pt x="188" y="236"/>
                    <a:pt x="185" y="248"/>
                  </a:cubicBezTo>
                  <a:cubicBezTo>
                    <a:pt x="160" y="251"/>
                    <a:pt x="135" y="250"/>
                    <a:pt x="110" y="250"/>
                  </a:cubicBezTo>
                  <a:cubicBezTo>
                    <a:pt x="0" y="250"/>
                    <a:pt x="0" y="250"/>
                    <a:pt x="0" y="250"/>
                  </a:cubicBezTo>
                  <a:cubicBezTo>
                    <a:pt x="10" y="234"/>
                    <a:pt x="11" y="214"/>
                    <a:pt x="11" y="196"/>
                  </a:cubicBezTo>
                  <a:cubicBezTo>
                    <a:pt x="11" y="150"/>
                    <a:pt x="11" y="105"/>
                    <a:pt x="11" y="59"/>
                  </a:cubicBezTo>
                  <a:cubicBezTo>
                    <a:pt x="11" y="39"/>
                    <a:pt x="12" y="18"/>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2">
              <a:extLst>
                <a:ext uri="{FF2B5EF4-FFF2-40B4-BE49-F238E27FC236}">
                  <a16:creationId xmlns:a16="http://schemas.microsoft.com/office/drawing/2014/main" id="{7EDFA357-5310-46C9-9831-8482E038EE83}"/>
                </a:ext>
              </a:extLst>
            </p:cNvPr>
            <p:cNvSpPr>
              <a:spLocks/>
            </p:cNvSpPr>
            <p:nvPr userDrawn="1"/>
          </p:nvSpPr>
          <p:spPr bwMode="auto">
            <a:xfrm>
              <a:off x="7227" y="152"/>
              <a:ext cx="15" cy="59"/>
            </a:xfrm>
            <a:custGeom>
              <a:avLst/>
              <a:gdLst>
                <a:gd name="T0" fmla="*/ 0 w 64"/>
                <a:gd name="T1" fmla="*/ 0 h 250"/>
                <a:gd name="T2" fmla="*/ 64 w 64"/>
                <a:gd name="T3" fmla="*/ 1 h 250"/>
                <a:gd name="T4" fmla="*/ 54 w 64"/>
                <a:gd name="T5" fmla="*/ 59 h 250"/>
                <a:gd name="T6" fmla="*/ 54 w 64"/>
                <a:gd name="T7" fmla="*/ 193 h 250"/>
                <a:gd name="T8" fmla="*/ 64 w 64"/>
                <a:gd name="T9" fmla="*/ 250 h 250"/>
                <a:gd name="T10" fmla="*/ 1 w 64"/>
                <a:gd name="T11" fmla="*/ 250 h 250"/>
                <a:gd name="T12" fmla="*/ 10 w 64"/>
                <a:gd name="T13" fmla="*/ 200 h 250"/>
                <a:gd name="T14" fmla="*/ 10 w 64"/>
                <a:gd name="T15" fmla="*/ 38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2" y="1"/>
                    <a:pt x="43" y="0"/>
                    <a:pt x="64" y="1"/>
                  </a:cubicBezTo>
                  <a:cubicBezTo>
                    <a:pt x="53" y="18"/>
                    <a:pt x="54" y="39"/>
                    <a:pt x="54" y="59"/>
                  </a:cubicBezTo>
                  <a:cubicBezTo>
                    <a:pt x="54" y="104"/>
                    <a:pt x="54" y="149"/>
                    <a:pt x="54" y="193"/>
                  </a:cubicBezTo>
                  <a:cubicBezTo>
                    <a:pt x="54" y="213"/>
                    <a:pt x="53" y="233"/>
                    <a:pt x="64" y="250"/>
                  </a:cubicBezTo>
                  <a:cubicBezTo>
                    <a:pt x="43" y="250"/>
                    <a:pt x="22" y="250"/>
                    <a:pt x="1" y="250"/>
                  </a:cubicBezTo>
                  <a:cubicBezTo>
                    <a:pt x="10" y="235"/>
                    <a:pt x="11" y="217"/>
                    <a:pt x="10" y="200"/>
                  </a:cubicBezTo>
                  <a:cubicBezTo>
                    <a:pt x="10" y="146"/>
                    <a:pt x="11" y="92"/>
                    <a:pt x="10" y="38"/>
                  </a:cubicBezTo>
                  <a:cubicBezTo>
                    <a:pt x="10" y="25"/>
                    <a:pt x="8" y="12"/>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3">
              <a:extLst>
                <a:ext uri="{FF2B5EF4-FFF2-40B4-BE49-F238E27FC236}">
                  <a16:creationId xmlns:a16="http://schemas.microsoft.com/office/drawing/2014/main" id="{9C8AE89A-7D2D-432E-998D-C15985278644}"/>
                </a:ext>
              </a:extLst>
            </p:cNvPr>
            <p:cNvSpPr>
              <a:spLocks/>
            </p:cNvSpPr>
            <p:nvPr userDrawn="1"/>
          </p:nvSpPr>
          <p:spPr bwMode="auto">
            <a:xfrm>
              <a:off x="7474" y="151"/>
              <a:ext cx="41" cy="60"/>
            </a:xfrm>
            <a:custGeom>
              <a:avLst/>
              <a:gdLst>
                <a:gd name="T0" fmla="*/ 1 w 173"/>
                <a:gd name="T1" fmla="*/ 1 h 251"/>
                <a:gd name="T2" fmla="*/ 123 w 173"/>
                <a:gd name="T3" fmla="*/ 1 h 251"/>
                <a:gd name="T4" fmla="*/ 173 w 173"/>
                <a:gd name="T5" fmla="*/ 3 h 251"/>
                <a:gd name="T6" fmla="*/ 173 w 173"/>
                <a:gd name="T7" fmla="*/ 37 h 251"/>
                <a:gd name="T8" fmla="*/ 132 w 173"/>
                <a:gd name="T9" fmla="*/ 19 h 251"/>
                <a:gd name="T10" fmla="*/ 54 w 173"/>
                <a:gd name="T11" fmla="*/ 17 h 251"/>
                <a:gd name="T12" fmla="*/ 54 w 173"/>
                <a:gd name="T13" fmla="*/ 118 h 251"/>
                <a:gd name="T14" fmla="*/ 168 w 173"/>
                <a:gd name="T15" fmla="*/ 115 h 251"/>
                <a:gd name="T16" fmla="*/ 125 w 173"/>
                <a:gd name="T17" fmla="*/ 134 h 251"/>
                <a:gd name="T18" fmla="*/ 54 w 173"/>
                <a:gd name="T19" fmla="*/ 137 h 251"/>
                <a:gd name="T20" fmla="*/ 54 w 173"/>
                <a:gd name="T21" fmla="*/ 213 h 251"/>
                <a:gd name="T22" fmla="*/ 64 w 173"/>
                <a:gd name="T23" fmla="*/ 251 h 251"/>
                <a:gd name="T24" fmla="*/ 0 w 173"/>
                <a:gd name="T25" fmla="*/ 251 h 251"/>
                <a:gd name="T26" fmla="*/ 11 w 173"/>
                <a:gd name="T27" fmla="*/ 192 h 251"/>
                <a:gd name="T28" fmla="*/ 11 w 173"/>
                <a:gd name="T29" fmla="*/ 46 h 251"/>
                <a:gd name="T30" fmla="*/ 1 w 173"/>
                <a:gd name="T31"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251">
                  <a:moveTo>
                    <a:pt x="1" y="1"/>
                  </a:moveTo>
                  <a:cubicBezTo>
                    <a:pt x="42" y="2"/>
                    <a:pt x="82" y="1"/>
                    <a:pt x="123" y="1"/>
                  </a:cubicBezTo>
                  <a:cubicBezTo>
                    <a:pt x="140" y="2"/>
                    <a:pt x="156" y="0"/>
                    <a:pt x="173" y="3"/>
                  </a:cubicBezTo>
                  <a:cubicBezTo>
                    <a:pt x="173" y="15"/>
                    <a:pt x="173" y="26"/>
                    <a:pt x="173" y="37"/>
                  </a:cubicBezTo>
                  <a:cubicBezTo>
                    <a:pt x="162" y="26"/>
                    <a:pt x="148" y="20"/>
                    <a:pt x="132" y="19"/>
                  </a:cubicBezTo>
                  <a:cubicBezTo>
                    <a:pt x="106" y="16"/>
                    <a:pt x="80" y="18"/>
                    <a:pt x="54" y="17"/>
                  </a:cubicBezTo>
                  <a:cubicBezTo>
                    <a:pt x="54" y="51"/>
                    <a:pt x="54" y="84"/>
                    <a:pt x="54" y="118"/>
                  </a:cubicBezTo>
                  <a:cubicBezTo>
                    <a:pt x="92" y="118"/>
                    <a:pt x="130" y="118"/>
                    <a:pt x="168" y="115"/>
                  </a:cubicBezTo>
                  <a:cubicBezTo>
                    <a:pt x="157" y="127"/>
                    <a:pt x="141" y="131"/>
                    <a:pt x="125" y="134"/>
                  </a:cubicBezTo>
                  <a:cubicBezTo>
                    <a:pt x="102" y="138"/>
                    <a:pt x="78" y="137"/>
                    <a:pt x="54" y="137"/>
                  </a:cubicBezTo>
                  <a:cubicBezTo>
                    <a:pt x="54" y="163"/>
                    <a:pt x="54" y="188"/>
                    <a:pt x="54" y="213"/>
                  </a:cubicBezTo>
                  <a:cubicBezTo>
                    <a:pt x="54" y="226"/>
                    <a:pt x="57" y="240"/>
                    <a:pt x="64" y="251"/>
                  </a:cubicBezTo>
                  <a:cubicBezTo>
                    <a:pt x="43" y="251"/>
                    <a:pt x="22" y="251"/>
                    <a:pt x="0" y="251"/>
                  </a:cubicBezTo>
                  <a:cubicBezTo>
                    <a:pt x="12" y="234"/>
                    <a:pt x="10" y="212"/>
                    <a:pt x="11" y="192"/>
                  </a:cubicBezTo>
                  <a:cubicBezTo>
                    <a:pt x="11" y="143"/>
                    <a:pt x="11" y="95"/>
                    <a:pt x="11" y="46"/>
                  </a:cubicBezTo>
                  <a:cubicBezTo>
                    <a:pt x="11" y="31"/>
                    <a:pt x="10" y="15"/>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4">
              <a:extLst>
                <a:ext uri="{FF2B5EF4-FFF2-40B4-BE49-F238E27FC236}">
                  <a16:creationId xmlns:a16="http://schemas.microsoft.com/office/drawing/2014/main" id="{B7F4D9EA-BA05-4D27-9EF1-989260A5BCCB}"/>
                </a:ext>
              </a:extLst>
            </p:cNvPr>
            <p:cNvSpPr>
              <a:spLocks/>
            </p:cNvSpPr>
            <p:nvPr userDrawn="1"/>
          </p:nvSpPr>
          <p:spPr bwMode="auto">
            <a:xfrm>
              <a:off x="6824" y="226"/>
              <a:ext cx="93" cy="139"/>
            </a:xfrm>
            <a:custGeom>
              <a:avLst/>
              <a:gdLst>
                <a:gd name="T0" fmla="*/ 87 w 398"/>
                <a:gd name="T1" fmla="*/ 35 h 589"/>
                <a:gd name="T2" fmla="*/ 218 w 398"/>
                <a:gd name="T3" fmla="*/ 0 h 589"/>
                <a:gd name="T4" fmla="*/ 367 w 398"/>
                <a:gd name="T5" fmla="*/ 6 h 589"/>
                <a:gd name="T6" fmla="*/ 367 w 398"/>
                <a:gd name="T7" fmla="*/ 87 h 589"/>
                <a:gd name="T8" fmla="*/ 314 w 398"/>
                <a:gd name="T9" fmla="*/ 48 h 589"/>
                <a:gd name="T10" fmla="*/ 248 w 398"/>
                <a:gd name="T11" fmla="*/ 36 h 589"/>
                <a:gd name="T12" fmla="*/ 150 w 398"/>
                <a:gd name="T13" fmla="*/ 59 h 589"/>
                <a:gd name="T14" fmla="*/ 133 w 398"/>
                <a:gd name="T15" fmla="*/ 184 h 589"/>
                <a:gd name="T16" fmla="*/ 195 w 398"/>
                <a:gd name="T17" fmla="*/ 233 h 589"/>
                <a:gd name="T18" fmla="*/ 326 w 398"/>
                <a:gd name="T19" fmla="*/ 303 h 589"/>
                <a:gd name="T20" fmla="*/ 384 w 398"/>
                <a:gd name="T21" fmla="*/ 372 h 589"/>
                <a:gd name="T22" fmla="*/ 369 w 398"/>
                <a:gd name="T23" fmla="*/ 493 h 589"/>
                <a:gd name="T24" fmla="*/ 287 w 398"/>
                <a:gd name="T25" fmla="*/ 561 h 589"/>
                <a:gd name="T26" fmla="*/ 149 w 398"/>
                <a:gd name="T27" fmla="*/ 587 h 589"/>
                <a:gd name="T28" fmla="*/ 1 w 398"/>
                <a:gd name="T29" fmla="*/ 557 h 589"/>
                <a:gd name="T30" fmla="*/ 1 w 398"/>
                <a:gd name="T31" fmla="*/ 464 h 589"/>
                <a:gd name="T32" fmla="*/ 75 w 398"/>
                <a:gd name="T33" fmla="*/ 531 h 589"/>
                <a:gd name="T34" fmla="*/ 188 w 398"/>
                <a:gd name="T35" fmla="*/ 551 h 589"/>
                <a:gd name="T36" fmla="*/ 279 w 398"/>
                <a:gd name="T37" fmla="*/ 509 h 589"/>
                <a:gd name="T38" fmla="*/ 297 w 398"/>
                <a:gd name="T39" fmla="*/ 414 h 589"/>
                <a:gd name="T40" fmla="*/ 241 w 398"/>
                <a:gd name="T41" fmla="*/ 346 h 589"/>
                <a:gd name="T42" fmla="*/ 109 w 398"/>
                <a:gd name="T43" fmla="*/ 275 h 589"/>
                <a:gd name="T44" fmla="*/ 40 w 398"/>
                <a:gd name="T45" fmla="*/ 211 h 589"/>
                <a:gd name="T46" fmla="*/ 30 w 398"/>
                <a:gd name="T47" fmla="*/ 113 h 589"/>
                <a:gd name="T48" fmla="*/ 87 w 398"/>
                <a:gd name="T49" fmla="*/ 3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 h="589">
                  <a:moveTo>
                    <a:pt x="87" y="35"/>
                  </a:moveTo>
                  <a:cubicBezTo>
                    <a:pt x="126" y="10"/>
                    <a:pt x="172" y="1"/>
                    <a:pt x="218" y="0"/>
                  </a:cubicBezTo>
                  <a:cubicBezTo>
                    <a:pt x="268" y="0"/>
                    <a:pt x="317" y="6"/>
                    <a:pt x="367" y="6"/>
                  </a:cubicBezTo>
                  <a:cubicBezTo>
                    <a:pt x="367" y="33"/>
                    <a:pt x="367" y="60"/>
                    <a:pt x="367" y="87"/>
                  </a:cubicBezTo>
                  <a:cubicBezTo>
                    <a:pt x="351" y="72"/>
                    <a:pt x="334" y="57"/>
                    <a:pt x="314" y="48"/>
                  </a:cubicBezTo>
                  <a:cubicBezTo>
                    <a:pt x="293" y="39"/>
                    <a:pt x="270" y="37"/>
                    <a:pt x="248" y="36"/>
                  </a:cubicBezTo>
                  <a:cubicBezTo>
                    <a:pt x="214" y="35"/>
                    <a:pt x="178" y="38"/>
                    <a:pt x="150" y="59"/>
                  </a:cubicBezTo>
                  <a:cubicBezTo>
                    <a:pt x="111" y="86"/>
                    <a:pt x="104" y="147"/>
                    <a:pt x="133" y="184"/>
                  </a:cubicBezTo>
                  <a:cubicBezTo>
                    <a:pt x="149" y="205"/>
                    <a:pt x="171" y="220"/>
                    <a:pt x="195" y="233"/>
                  </a:cubicBezTo>
                  <a:cubicBezTo>
                    <a:pt x="238" y="257"/>
                    <a:pt x="285" y="274"/>
                    <a:pt x="326" y="303"/>
                  </a:cubicBezTo>
                  <a:cubicBezTo>
                    <a:pt x="350" y="320"/>
                    <a:pt x="373" y="343"/>
                    <a:pt x="384" y="372"/>
                  </a:cubicBezTo>
                  <a:cubicBezTo>
                    <a:pt x="398" y="411"/>
                    <a:pt x="392" y="458"/>
                    <a:pt x="369" y="493"/>
                  </a:cubicBezTo>
                  <a:cubicBezTo>
                    <a:pt x="350" y="524"/>
                    <a:pt x="320" y="546"/>
                    <a:pt x="287" y="561"/>
                  </a:cubicBezTo>
                  <a:cubicBezTo>
                    <a:pt x="244" y="581"/>
                    <a:pt x="196" y="589"/>
                    <a:pt x="149" y="587"/>
                  </a:cubicBezTo>
                  <a:cubicBezTo>
                    <a:pt x="99" y="583"/>
                    <a:pt x="48" y="573"/>
                    <a:pt x="1" y="557"/>
                  </a:cubicBezTo>
                  <a:cubicBezTo>
                    <a:pt x="1" y="526"/>
                    <a:pt x="0" y="495"/>
                    <a:pt x="1" y="464"/>
                  </a:cubicBezTo>
                  <a:cubicBezTo>
                    <a:pt x="21" y="490"/>
                    <a:pt x="45" y="516"/>
                    <a:pt x="75" y="531"/>
                  </a:cubicBezTo>
                  <a:cubicBezTo>
                    <a:pt x="109" y="548"/>
                    <a:pt x="149" y="554"/>
                    <a:pt x="188" y="551"/>
                  </a:cubicBezTo>
                  <a:cubicBezTo>
                    <a:pt x="222" y="549"/>
                    <a:pt x="257" y="536"/>
                    <a:pt x="279" y="509"/>
                  </a:cubicBezTo>
                  <a:cubicBezTo>
                    <a:pt x="300" y="483"/>
                    <a:pt x="305" y="446"/>
                    <a:pt x="297" y="414"/>
                  </a:cubicBezTo>
                  <a:cubicBezTo>
                    <a:pt x="288" y="385"/>
                    <a:pt x="266" y="362"/>
                    <a:pt x="241" y="346"/>
                  </a:cubicBezTo>
                  <a:cubicBezTo>
                    <a:pt x="200" y="318"/>
                    <a:pt x="152" y="300"/>
                    <a:pt x="109" y="275"/>
                  </a:cubicBezTo>
                  <a:cubicBezTo>
                    <a:pt x="82" y="259"/>
                    <a:pt x="56" y="239"/>
                    <a:pt x="40" y="211"/>
                  </a:cubicBezTo>
                  <a:cubicBezTo>
                    <a:pt x="23" y="182"/>
                    <a:pt x="21" y="145"/>
                    <a:pt x="30" y="113"/>
                  </a:cubicBezTo>
                  <a:cubicBezTo>
                    <a:pt x="38" y="81"/>
                    <a:pt x="60" y="53"/>
                    <a:pt x="87"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5">
              <a:extLst>
                <a:ext uri="{FF2B5EF4-FFF2-40B4-BE49-F238E27FC236}">
                  <a16:creationId xmlns:a16="http://schemas.microsoft.com/office/drawing/2014/main" id="{FCCAC49F-4010-40C7-9791-DBDA3BC31D92}"/>
                </a:ext>
              </a:extLst>
            </p:cNvPr>
            <p:cNvSpPr>
              <a:spLocks/>
            </p:cNvSpPr>
            <p:nvPr userDrawn="1"/>
          </p:nvSpPr>
          <p:spPr bwMode="auto">
            <a:xfrm>
              <a:off x="6929" y="229"/>
              <a:ext cx="121" cy="136"/>
            </a:xfrm>
            <a:custGeom>
              <a:avLst/>
              <a:gdLst>
                <a:gd name="T0" fmla="*/ 0 w 516"/>
                <a:gd name="T1" fmla="*/ 0 h 576"/>
                <a:gd name="T2" fmla="*/ 129 w 516"/>
                <a:gd name="T3" fmla="*/ 0 h 576"/>
                <a:gd name="T4" fmla="*/ 108 w 516"/>
                <a:gd name="T5" fmla="*/ 110 h 576"/>
                <a:gd name="T6" fmla="*/ 108 w 516"/>
                <a:gd name="T7" fmla="*/ 325 h 576"/>
                <a:gd name="T8" fmla="*/ 113 w 516"/>
                <a:gd name="T9" fmla="*/ 418 h 576"/>
                <a:gd name="T10" fmla="*/ 158 w 516"/>
                <a:gd name="T11" fmla="*/ 494 h 576"/>
                <a:gd name="T12" fmla="*/ 260 w 516"/>
                <a:gd name="T13" fmla="*/ 522 h 576"/>
                <a:gd name="T14" fmla="*/ 352 w 516"/>
                <a:gd name="T15" fmla="*/ 499 h 576"/>
                <a:gd name="T16" fmla="*/ 394 w 516"/>
                <a:gd name="T17" fmla="*/ 434 h 576"/>
                <a:gd name="T18" fmla="*/ 405 w 516"/>
                <a:gd name="T19" fmla="*/ 325 h 576"/>
                <a:gd name="T20" fmla="*/ 408 w 516"/>
                <a:gd name="T21" fmla="*/ 152 h 576"/>
                <a:gd name="T22" fmla="*/ 407 w 516"/>
                <a:gd name="T23" fmla="*/ 82 h 576"/>
                <a:gd name="T24" fmla="*/ 387 w 516"/>
                <a:gd name="T25" fmla="*/ 0 h 576"/>
                <a:gd name="T26" fmla="*/ 516 w 516"/>
                <a:gd name="T27" fmla="*/ 0 h 576"/>
                <a:gd name="T28" fmla="*/ 498 w 516"/>
                <a:gd name="T29" fmla="*/ 51 h 576"/>
                <a:gd name="T30" fmla="*/ 495 w 516"/>
                <a:gd name="T31" fmla="*/ 149 h 576"/>
                <a:gd name="T32" fmla="*/ 495 w 516"/>
                <a:gd name="T33" fmla="*/ 464 h 576"/>
                <a:gd name="T34" fmla="*/ 516 w 516"/>
                <a:gd name="T35" fmla="*/ 559 h 576"/>
                <a:gd name="T36" fmla="*/ 401 w 516"/>
                <a:gd name="T37" fmla="*/ 564 h 576"/>
                <a:gd name="T38" fmla="*/ 404 w 516"/>
                <a:gd name="T39" fmla="*/ 504 h 576"/>
                <a:gd name="T40" fmla="*/ 399 w 516"/>
                <a:gd name="T41" fmla="*/ 504 h 576"/>
                <a:gd name="T42" fmla="*/ 291 w 516"/>
                <a:gd name="T43" fmla="*/ 563 h 576"/>
                <a:gd name="T44" fmla="*/ 160 w 516"/>
                <a:gd name="T45" fmla="*/ 570 h 576"/>
                <a:gd name="T46" fmla="*/ 56 w 516"/>
                <a:gd name="T47" fmla="*/ 524 h 576"/>
                <a:gd name="T48" fmla="*/ 21 w 516"/>
                <a:gd name="T49" fmla="*/ 422 h 576"/>
                <a:gd name="T50" fmla="*/ 21 w 516"/>
                <a:gd name="T51" fmla="*/ 105 h 576"/>
                <a:gd name="T52" fmla="*/ 0 w 516"/>
                <a:gd name="T5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6" h="576">
                  <a:moveTo>
                    <a:pt x="0" y="0"/>
                  </a:moveTo>
                  <a:cubicBezTo>
                    <a:pt x="43" y="0"/>
                    <a:pt x="86" y="0"/>
                    <a:pt x="129" y="0"/>
                  </a:cubicBezTo>
                  <a:cubicBezTo>
                    <a:pt x="108" y="33"/>
                    <a:pt x="108" y="73"/>
                    <a:pt x="108" y="110"/>
                  </a:cubicBezTo>
                  <a:cubicBezTo>
                    <a:pt x="108" y="182"/>
                    <a:pt x="108" y="253"/>
                    <a:pt x="108" y="325"/>
                  </a:cubicBezTo>
                  <a:cubicBezTo>
                    <a:pt x="108" y="356"/>
                    <a:pt x="106" y="387"/>
                    <a:pt x="113" y="418"/>
                  </a:cubicBezTo>
                  <a:cubicBezTo>
                    <a:pt x="119" y="447"/>
                    <a:pt x="134" y="475"/>
                    <a:pt x="158" y="494"/>
                  </a:cubicBezTo>
                  <a:cubicBezTo>
                    <a:pt x="187" y="516"/>
                    <a:pt x="224" y="522"/>
                    <a:pt x="260" y="522"/>
                  </a:cubicBezTo>
                  <a:cubicBezTo>
                    <a:pt x="292" y="522"/>
                    <a:pt x="326" y="518"/>
                    <a:pt x="352" y="499"/>
                  </a:cubicBezTo>
                  <a:cubicBezTo>
                    <a:pt x="374" y="484"/>
                    <a:pt x="387" y="459"/>
                    <a:pt x="394" y="434"/>
                  </a:cubicBezTo>
                  <a:cubicBezTo>
                    <a:pt x="404" y="398"/>
                    <a:pt x="403" y="361"/>
                    <a:pt x="405" y="325"/>
                  </a:cubicBezTo>
                  <a:cubicBezTo>
                    <a:pt x="409" y="267"/>
                    <a:pt x="408" y="209"/>
                    <a:pt x="408" y="152"/>
                  </a:cubicBezTo>
                  <a:cubicBezTo>
                    <a:pt x="408" y="128"/>
                    <a:pt x="409" y="105"/>
                    <a:pt x="407" y="82"/>
                  </a:cubicBezTo>
                  <a:cubicBezTo>
                    <a:pt x="406" y="54"/>
                    <a:pt x="402" y="25"/>
                    <a:pt x="387" y="0"/>
                  </a:cubicBezTo>
                  <a:cubicBezTo>
                    <a:pt x="430" y="0"/>
                    <a:pt x="473" y="0"/>
                    <a:pt x="516" y="0"/>
                  </a:cubicBezTo>
                  <a:cubicBezTo>
                    <a:pt x="506" y="16"/>
                    <a:pt x="501" y="33"/>
                    <a:pt x="498" y="51"/>
                  </a:cubicBezTo>
                  <a:cubicBezTo>
                    <a:pt x="494" y="84"/>
                    <a:pt x="495" y="117"/>
                    <a:pt x="495" y="149"/>
                  </a:cubicBezTo>
                  <a:cubicBezTo>
                    <a:pt x="495" y="254"/>
                    <a:pt x="495" y="359"/>
                    <a:pt x="495" y="464"/>
                  </a:cubicBezTo>
                  <a:cubicBezTo>
                    <a:pt x="496" y="496"/>
                    <a:pt x="497" y="531"/>
                    <a:pt x="516" y="559"/>
                  </a:cubicBezTo>
                  <a:cubicBezTo>
                    <a:pt x="478" y="561"/>
                    <a:pt x="439" y="563"/>
                    <a:pt x="401" y="564"/>
                  </a:cubicBezTo>
                  <a:cubicBezTo>
                    <a:pt x="402" y="544"/>
                    <a:pt x="405" y="524"/>
                    <a:pt x="404" y="504"/>
                  </a:cubicBezTo>
                  <a:cubicBezTo>
                    <a:pt x="403" y="504"/>
                    <a:pt x="400" y="504"/>
                    <a:pt x="399" y="504"/>
                  </a:cubicBezTo>
                  <a:cubicBezTo>
                    <a:pt x="368" y="531"/>
                    <a:pt x="331" y="552"/>
                    <a:pt x="291" y="563"/>
                  </a:cubicBezTo>
                  <a:cubicBezTo>
                    <a:pt x="249" y="575"/>
                    <a:pt x="204" y="576"/>
                    <a:pt x="160" y="570"/>
                  </a:cubicBezTo>
                  <a:cubicBezTo>
                    <a:pt x="122" y="565"/>
                    <a:pt x="83" y="552"/>
                    <a:pt x="56" y="524"/>
                  </a:cubicBezTo>
                  <a:cubicBezTo>
                    <a:pt x="31" y="497"/>
                    <a:pt x="21" y="459"/>
                    <a:pt x="21" y="422"/>
                  </a:cubicBezTo>
                  <a:cubicBezTo>
                    <a:pt x="21" y="105"/>
                    <a:pt x="21" y="105"/>
                    <a:pt x="21" y="105"/>
                  </a:cubicBezTo>
                  <a:cubicBezTo>
                    <a:pt x="20" y="70"/>
                    <a:pt x="19" y="3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6">
              <a:extLst>
                <a:ext uri="{FF2B5EF4-FFF2-40B4-BE49-F238E27FC236}">
                  <a16:creationId xmlns:a16="http://schemas.microsoft.com/office/drawing/2014/main" id="{B5B1F024-86CA-4A36-ABE9-30CDF6A94639}"/>
                </a:ext>
              </a:extLst>
            </p:cNvPr>
            <p:cNvSpPr>
              <a:spLocks/>
            </p:cNvSpPr>
            <p:nvPr userDrawn="1"/>
          </p:nvSpPr>
          <p:spPr bwMode="auto">
            <a:xfrm>
              <a:off x="7302" y="229"/>
              <a:ext cx="92" cy="132"/>
            </a:xfrm>
            <a:custGeom>
              <a:avLst/>
              <a:gdLst>
                <a:gd name="T0" fmla="*/ 3 w 389"/>
                <a:gd name="T1" fmla="*/ 0 h 559"/>
                <a:gd name="T2" fmla="*/ 340 w 389"/>
                <a:gd name="T3" fmla="*/ 0 h 559"/>
                <a:gd name="T4" fmla="*/ 344 w 389"/>
                <a:gd name="T5" fmla="*/ 68 h 559"/>
                <a:gd name="T6" fmla="*/ 225 w 389"/>
                <a:gd name="T7" fmla="*/ 36 h 559"/>
                <a:gd name="T8" fmla="*/ 111 w 389"/>
                <a:gd name="T9" fmla="*/ 35 h 559"/>
                <a:gd name="T10" fmla="*/ 111 w 389"/>
                <a:gd name="T11" fmla="*/ 245 h 559"/>
                <a:gd name="T12" fmla="*/ 338 w 389"/>
                <a:gd name="T13" fmla="*/ 239 h 559"/>
                <a:gd name="T14" fmla="*/ 277 w 389"/>
                <a:gd name="T15" fmla="*/ 276 h 559"/>
                <a:gd name="T16" fmla="*/ 111 w 389"/>
                <a:gd name="T17" fmla="*/ 289 h 559"/>
                <a:gd name="T18" fmla="*/ 111 w 389"/>
                <a:gd name="T19" fmla="*/ 524 h 559"/>
                <a:gd name="T20" fmla="*/ 210 w 389"/>
                <a:gd name="T21" fmla="*/ 524 h 559"/>
                <a:gd name="T22" fmla="*/ 268 w 389"/>
                <a:gd name="T23" fmla="*/ 521 h 559"/>
                <a:gd name="T24" fmla="*/ 389 w 389"/>
                <a:gd name="T25" fmla="*/ 474 h 559"/>
                <a:gd name="T26" fmla="*/ 372 w 389"/>
                <a:gd name="T27" fmla="*/ 555 h 559"/>
                <a:gd name="T28" fmla="*/ 291 w 389"/>
                <a:gd name="T29" fmla="*/ 559 h 559"/>
                <a:gd name="T30" fmla="*/ 0 w 389"/>
                <a:gd name="T31" fmla="*/ 559 h 559"/>
                <a:gd name="T32" fmla="*/ 24 w 389"/>
                <a:gd name="T33" fmla="*/ 429 h 559"/>
                <a:gd name="T34" fmla="*/ 24 w 389"/>
                <a:gd name="T35" fmla="*/ 108 h 559"/>
                <a:gd name="T36" fmla="*/ 3 w 389"/>
                <a:gd name="T3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559">
                  <a:moveTo>
                    <a:pt x="3" y="0"/>
                  </a:moveTo>
                  <a:cubicBezTo>
                    <a:pt x="115" y="0"/>
                    <a:pt x="228" y="0"/>
                    <a:pt x="340" y="0"/>
                  </a:cubicBezTo>
                  <a:cubicBezTo>
                    <a:pt x="341" y="23"/>
                    <a:pt x="343" y="45"/>
                    <a:pt x="344" y="68"/>
                  </a:cubicBezTo>
                  <a:cubicBezTo>
                    <a:pt x="310" y="43"/>
                    <a:pt x="266" y="38"/>
                    <a:pt x="225" y="36"/>
                  </a:cubicBezTo>
                  <a:cubicBezTo>
                    <a:pt x="187" y="35"/>
                    <a:pt x="149" y="36"/>
                    <a:pt x="111" y="35"/>
                  </a:cubicBezTo>
                  <a:cubicBezTo>
                    <a:pt x="111" y="105"/>
                    <a:pt x="111" y="175"/>
                    <a:pt x="111" y="245"/>
                  </a:cubicBezTo>
                  <a:cubicBezTo>
                    <a:pt x="187" y="245"/>
                    <a:pt x="263" y="245"/>
                    <a:pt x="338" y="239"/>
                  </a:cubicBezTo>
                  <a:cubicBezTo>
                    <a:pt x="324" y="259"/>
                    <a:pt x="300" y="269"/>
                    <a:pt x="277" y="276"/>
                  </a:cubicBezTo>
                  <a:cubicBezTo>
                    <a:pt x="223" y="290"/>
                    <a:pt x="167" y="289"/>
                    <a:pt x="111" y="289"/>
                  </a:cubicBezTo>
                  <a:cubicBezTo>
                    <a:pt x="111" y="367"/>
                    <a:pt x="111" y="445"/>
                    <a:pt x="111" y="524"/>
                  </a:cubicBezTo>
                  <a:cubicBezTo>
                    <a:pt x="144" y="524"/>
                    <a:pt x="177" y="524"/>
                    <a:pt x="210" y="524"/>
                  </a:cubicBezTo>
                  <a:cubicBezTo>
                    <a:pt x="229" y="523"/>
                    <a:pt x="249" y="524"/>
                    <a:pt x="268" y="521"/>
                  </a:cubicBezTo>
                  <a:cubicBezTo>
                    <a:pt x="311" y="516"/>
                    <a:pt x="355" y="502"/>
                    <a:pt x="389" y="474"/>
                  </a:cubicBezTo>
                  <a:cubicBezTo>
                    <a:pt x="383" y="501"/>
                    <a:pt x="378" y="528"/>
                    <a:pt x="372" y="555"/>
                  </a:cubicBezTo>
                  <a:cubicBezTo>
                    <a:pt x="345" y="557"/>
                    <a:pt x="318" y="559"/>
                    <a:pt x="291" y="559"/>
                  </a:cubicBezTo>
                  <a:cubicBezTo>
                    <a:pt x="194" y="559"/>
                    <a:pt x="97" y="559"/>
                    <a:pt x="0" y="559"/>
                  </a:cubicBezTo>
                  <a:cubicBezTo>
                    <a:pt x="25" y="521"/>
                    <a:pt x="24" y="473"/>
                    <a:pt x="24" y="429"/>
                  </a:cubicBezTo>
                  <a:cubicBezTo>
                    <a:pt x="24" y="322"/>
                    <a:pt x="24" y="215"/>
                    <a:pt x="24" y="108"/>
                  </a:cubicBezTo>
                  <a:cubicBezTo>
                    <a:pt x="24" y="71"/>
                    <a:pt x="24" y="32"/>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7">
              <a:extLst>
                <a:ext uri="{FF2B5EF4-FFF2-40B4-BE49-F238E27FC236}">
                  <a16:creationId xmlns:a16="http://schemas.microsoft.com/office/drawing/2014/main" id="{F92ADF2E-9F7C-4A53-8A57-3A012EE90FC0}"/>
                </a:ext>
              </a:extLst>
            </p:cNvPr>
            <p:cNvSpPr>
              <a:spLocks/>
            </p:cNvSpPr>
            <p:nvPr userDrawn="1"/>
          </p:nvSpPr>
          <p:spPr bwMode="auto">
            <a:xfrm>
              <a:off x="7387" y="229"/>
              <a:ext cx="117" cy="132"/>
            </a:xfrm>
            <a:custGeom>
              <a:avLst/>
              <a:gdLst>
                <a:gd name="T0" fmla="*/ 0 w 496"/>
                <a:gd name="T1" fmla="*/ 0 h 559"/>
                <a:gd name="T2" fmla="*/ 95 w 496"/>
                <a:gd name="T3" fmla="*/ 1 h 559"/>
                <a:gd name="T4" fmla="*/ 135 w 496"/>
                <a:gd name="T5" fmla="*/ 22 h 559"/>
                <a:gd name="T6" fmla="*/ 190 w 496"/>
                <a:gd name="T7" fmla="*/ 131 h 559"/>
                <a:gd name="T8" fmla="*/ 242 w 496"/>
                <a:gd name="T9" fmla="*/ 250 h 559"/>
                <a:gd name="T10" fmla="*/ 254 w 496"/>
                <a:gd name="T11" fmla="*/ 275 h 559"/>
                <a:gd name="T12" fmla="*/ 267 w 496"/>
                <a:gd name="T13" fmla="*/ 267 h 559"/>
                <a:gd name="T14" fmla="*/ 336 w 496"/>
                <a:gd name="T15" fmla="*/ 154 h 559"/>
                <a:gd name="T16" fmla="*/ 387 w 496"/>
                <a:gd name="T17" fmla="*/ 51 h 559"/>
                <a:gd name="T18" fmla="*/ 374 w 496"/>
                <a:gd name="T19" fmla="*/ 0 h 559"/>
                <a:gd name="T20" fmla="*/ 496 w 496"/>
                <a:gd name="T21" fmla="*/ 0 h 559"/>
                <a:gd name="T22" fmla="*/ 404 w 496"/>
                <a:gd name="T23" fmla="*/ 130 h 559"/>
                <a:gd name="T24" fmla="*/ 329 w 496"/>
                <a:gd name="T25" fmla="*/ 237 h 559"/>
                <a:gd name="T26" fmla="*/ 288 w 496"/>
                <a:gd name="T27" fmla="*/ 334 h 559"/>
                <a:gd name="T28" fmla="*/ 282 w 496"/>
                <a:gd name="T29" fmla="*/ 420 h 559"/>
                <a:gd name="T30" fmla="*/ 286 w 496"/>
                <a:gd name="T31" fmla="*/ 515 h 559"/>
                <a:gd name="T32" fmla="*/ 303 w 496"/>
                <a:gd name="T33" fmla="*/ 559 h 559"/>
                <a:gd name="T34" fmla="*/ 174 w 496"/>
                <a:gd name="T35" fmla="*/ 559 h 559"/>
                <a:gd name="T36" fmla="*/ 194 w 496"/>
                <a:gd name="T37" fmla="*/ 475 h 559"/>
                <a:gd name="T38" fmla="*/ 194 w 496"/>
                <a:gd name="T39" fmla="*/ 392 h 559"/>
                <a:gd name="T40" fmla="*/ 192 w 496"/>
                <a:gd name="T41" fmla="*/ 332 h 559"/>
                <a:gd name="T42" fmla="*/ 140 w 496"/>
                <a:gd name="T43" fmla="*/ 197 h 559"/>
                <a:gd name="T44" fmla="*/ 68 w 496"/>
                <a:gd name="T45" fmla="*/ 78 h 559"/>
                <a:gd name="T46" fmla="*/ 0 w 496"/>
                <a:gd name="T4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6" h="559">
                  <a:moveTo>
                    <a:pt x="0" y="0"/>
                  </a:moveTo>
                  <a:cubicBezTo>
                    <a:pt x="31" y="1"/>
                    <a:pt x="63" y="0"/>
                    <a:pt x="95" y="1"/>
                  </a:cubicBezTo>
                  <a:cubicBezTo>
                    <a:pt x="111" y="1"/>
                    <a:pt x="127" y="8"/>
                    <a:pt x="135" y="22"/>
                  </a:cubicBezTo>
                  <a:cubicBezTo>
                    <a:pt x="156" y="57"/>
                    <a:pt x="173" y="94"/>
                    <a:pt x="190" y="131"/>
                  </a:cubicBezTo>
                  <a:cubicBezTo>
                    <a:pt x="208" y="170"/>
                    <a:pt x="225" y="210"/>
                    <a:pt x="242" y="250"/>
                  </a:cubicBezTo>
                  <a:cubicBezTo>
                    <a:pt x="246" y="258"/>
                    <a:pt x="247" y="268"/>
                    <a:pt x="254" y="275"/>
                  </a:cubicBezTo>
                  <a:cubicBezTo>
                    <a:pt x="260" y="279"/>
                    <a:pt x="264" y="271"/>
                    <a:pt x="267" y="267"/>
                  </a:cubicBezTo>
                  <a:cubicBezTo>
                    <a:pt x="289" y="229"/>
                    <a:pt x="313" y="192"/>
                    <a:pt x="336" y="154"/>
                  </a:cubicBezTo>
                  <a:cubicBezTo>
                    <a:pt x="356" y="122"/>
                    <a:pt x="377" y="88"/>
                    <a:pt x="387" y="51"/>
                  </a:cubicBezTo>
                  <a:cubicBezTo>
                    <a:pt x="391" y="33"/>
                    <a:pt x="387" y="14"/>
                    <a:pt x="374" y="0"/>
                  </a:cubicBezTo>
                  <a:cubicBezTo>
                    <a:pt x="415" y="0"/>
                    <a:pt x="455" y="0"/>
                    <a:pt x="496" y="0"/>
                  </a:cubicBezTo>
                  <a:cubicBezTo>
                    <a:pt x="466" y="44"/>
                    <a:pt x="435" y="87"/>
                    <a:pt x="404" y="130"/>
                  </a:cubicBezTo>
                  <a:cubicBezTo>
                    <a:pt x="379" y="166"/>
                    <a:pt x="352" y="200"/>
                    <a:pt x="329" y="237"/>
                  </a:cubicBezTo>
                  <a:cubicBezTo>
                    <a:pt x="310" y="267"/>
                    <a:pt x="295" y="299"/>
                    <a:pt x="288" y="334"/>
                  </a:cubicBezTo>
                  <a:cubicBezTo>
                    <a:pt x="282" y="362"/>
                    <a:pt x="281" y="391"/>
                    <a:pt x="282" y="420"/>
                  </a:cubicBezTo>
                  <a:cubicBezTo>
                    <a:pt x="282" y="452"/>
                    <a:pt x="280" y="484"/>
                    <a:pt x="286" y="515"/>
                  </a:cubicBezTo>
                  <a:cubicBezTo>
                    <a:pt x="288" y="531"/>
                    <a:pt x="294" y="546"/>
                    <a:pt x="303" y="559"/>
                  </a:cubicBezTo>
                  <a:cubicBezTo>
                    <a:pt x="260" y="559"/>
                    <a:pt x="217" y="559"/>
                    <a:pt x="174" y="559"/>
                  </a:cubicBezTo>
                  <a:cubicBezTo>
                    <a:pt x="190" y="534"/>
                    <a:pt x="193" y="504"/>
                    <a:pt x="194" y="475"/>
                  </a:cubicBezTo>
                  <a:cubicBezTo>
                    <a:pt x="195" y="448"/>
                    <a:pt x="194" y="420"/>
                    <a:pt x="194" y="392"/>
                  </a:cubicBezTo>
                  <a:cubicBezTo>
                    <a:pt x="194" y="372"/>
                    <a:pt x="196" y="352"/>
                    <a:pt x="192" y="332"/>
                  </a:cubicBezTo>
                  <a:cubicBezTo>
                    <a:pt x="184" y="284"/>
                    <a:pt x="162" y="240"/>
                    <a:pt x="140" y="197"/>
                  </a:cubicBezTo>
                  <a:cubicBezTo>
                    <a:pt x="118" y="156"/>
                    <a:pt x="95" y="116"/>
                    <a:pt x="68" y="78"/>
                  </a:cubicBezTo>
                  <a:cubicBezTo>
                    <a:pt x="48" y="50"/>
                    <a:pt x="26" y="2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8">
              <a:extLst>
                <a:ext uri="{FF2B5EF4-FFF2-40B4-BE49-F238E27FC236}">
                  <a16:creationId xmlns:a16="http://schemas.microsoft.com/office/drawing/2014/main" id="{205C43EC-C1B6-41E9-9E75-48C8BC8C8A59}"/>
                </a:ext>
              </a:extLst>
            </p:cNvPr>
            <p:cNvSpPr>
              <a:spLocks noEditPoints="1"/>
            </p:cNvSpPr>
            <p:nvPr userDrawn="1"/>
          </p:nvSpPr>
          <p:spPr bwMode="auto">
            <a:xfrm>
              <a:off x="7113" y="151"/>
              <a:ext cx="58" cy="60"/>
            </a:xfrm>
            <a:custGeom>
              <a:avLst/>
              <a:gdLst>
                <a:gd name="T0" fmla="*/ 176 w 247"/>
                <a:gd name="T1" fmla="*/ 184 h 254"/>
                <a:gd name="T2" fmla="*/ 123 w 247"/>
                <a:gd name="T3" fmla="*/ 124 h 254"/>
                <a:gd name="T4" fmla="*/ 185 w 247"/>
                <a:gd name="T5" fmla="*/ 83 h 254"/>
                <a:gd name="T6" fmla="*/ 183 w 247"/>
                <a:gd name="T7" fmla="*/ 23 h 254"/>
                <a:gd name="T8" fmla="*/ 124 w 247"/>
                <a:gd name="T9" fmla="*/ 1 h 254"/>
                <a:gd name="T10" fmla="*/ 3 w 247"/>
                <a:gd name="T11" fmla="*/ 5 h 254"/>
                <a:gd name="T12" fmla="*/ 13 w 247"/>
                <a:gd name="T13" fmla="*/ 47 h 254"/>
                <a:gd name="T14" fmla="*/ 13 w 247"/>
                <a:gd name="T15" fmla="*/ 195 h 254"/>
                <a:gd name="T16" fmla="*/ 0 w 247"/>
                <a:gd name="T17" fmla="*/ 254 h 254"/>
                <a:gd name="T18" fmla="*/ 66 w 247"/>
                <a:gd name="T19" fmla="*/ 254 h 254"/>
                <a:gd name="T20" fmla="*/ 56 w 247"/>
                <a:gd name="T21" fmla="*/ 209 h 254"/>
                <a:gd name="T22" fmla="*/ 56 w 247"/>
                <a:gd name="T23" fmla="*/ 133 h 254"/>
                <a:gd name="T24" fmla="*/ 80 w 247"/>
                <a:gd name="T25" fmla="*/ 138 h 254"/>
                <a:gd name="T26" fmla="*/ 104 w 247"/>
                <a:gd name="T27" fmla="*/ 160 h 254"/>
                <a:gd name="T28" fmla="*/ 170 w 247"/>
                <a:gd name="T29" fmla="*/ 237 h 254"/>
                <a:gd name="T30" fmla="*/ 201 w 247"/>
                <a:gd name="T31" fmla="*/ 254 h 254"/>
                <a:gd name="T32" fmla="*/ 247 w 247"/>
                <a:gd name="T33" fmla="*/ 254 h 254"/>
                <a:gd name="T34" fmla="*/ 176 w 247"/>
                <a:gd name="T35" fmla="*/ 184 h 254"/>
                <a:gd name="T36" fmla="*/ 56 w 247"/>
                <a:gd name="T37" fmla="*/ 117 h 254"/>
                <a:gd name="T38" fmla="*/ 58 w 247"/>
                <a:gd name="T39" fmla="*/ 16 h 254"/>
                <a:gd name="T40" fmla="*/ 114 w 247"/>
                <a:gd name="T41" fmla="*/ 19 h 254"/>
                <a:gd name="T42" fmla="*/ 147 w 247"/>
                <a:gd name="T43" fmla="*/ 40 h 254"/>
                <a:gd name="T44" fmla="*/ 128 w 247"/>
                <a:gd name="T45" fmla="*/ 106 h 254"/>
                <a:gd name="T46" fmla="*/ 56 w 247"/>
                <a:gd name="T47" fmla="*/ 11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7" h="254">
                  <a:moveTo>
                    <a:pt x="176" y="184"/>
                  </a:moveTo>
                  <a:cubicBezTo>
                    <a:pt x="159" y="164"/>
                    <a:pt x="140" y="144"/>
                    <a:pt x="123" y="124"/>
                  </a:cubicBezTo>
                  <a:cubicBezTo>
                    <a:pt x="147" y="116"/>
                    <a:pt x="170" y="104"/>
                    <a:pt x="185" y="83"/>
                  </a:cubicBezTo>
                  <a:cubicBezTo>
                    <a:pt x="197" y="65"/>
                    <a:pt x="198" y="39"/>
                    <a:pt x="183" y="23"/>
                  </a:cubicBezTo>
                  <a:cubicBezTo>
                    <a:pt x="168" y="6"/>
                    <a:pt x="145" y="1"/>
                    <a:pt x="124" y="1"/>
                  </a:cubicBezTo>
                  <a:cubicBezTo>
                    <a:pt x="83" y="0"/>
                    <a:pt x="43" y="5"/>
                    <a:pt x="3" y="5"/>
                  </a:cubicBezTo>
                  <a:cubicBezTo>
                    <a:pt x="11" y="17"/>
                    <a:pt x="13" y="32"/>
                    <a:pt x="13" y="47"/>
                  </a:cubicBezTo>
                  <a:cubicBezTo>
                    <a:pt x="13" y="96"/>
                    <a:pt x="13" y="146"/>
                    <a:pt x="13" y="195"/>
                  </a:cubicBezTo>
                  <a:cubicBezTo>
                    <a:pt x="13" y="215"/>
                    <a:pt x="13" y="237"/>
                    <a:pt x="0" y="254"/>
                  </a:cubicBezTo>
                  <a:cubicBezTo>
                    <a:pt x="22" y="254"/>
                    <a:pt x="44" y="254"/>
                    <a:pt x="66" y="254"/>
                  </a:cubicBezTo>
                  <a:cubicBezTo>
                    <a:pt x="58" y="241"/>
                    <a:pt x="56" y="224"/>
                    <a:pt x="56" y="209"/>
                  </a:cubicBezTo>
                  <a:cubicBezTo>
                    <a:pt x="56" y="183"/>
                    <a:pt x="56" y="158"/>
                    <a:pt x="56" y="133"/>
                  </a:cubicBezTo>
                  <a:cubicBezTo>
                    <a:pt x="64" y="133"/>
                    <a:pt x="72" y="134"/>
                    <a:pt x="80" y="138"/>
                  </a:cubicBezTo>
                  <a:cubicBezTo>
                    <a:pt x="90" y="142"/>
                    <a:pt x="96" y="152"/>
                    <a:pt x="104" y="160"/>
                  </a:cubicBezTo>
                  <a:cubicBezTo>
                    <a:pt x="126" y="185"/>
                    <a:pt x="148" y="211"/>
                    <a:pt x="170" y="237"/>
                  </a:cubicBezTo>
                  <a:cubicBezTo>
                    <a:pt x="178" y="246"/>
                    <a:pt x="189" y="253"/>
                    <a:pt x="201" y="254"/>
                  </a:cubicBezTo>
                  <a:cubicBezTo>
                    <a:pt x="216" y="254"/>
                    <a:pt x="232" y="254"/>
                    <a:pt x="247" y="254"/>
                  </a:cubicBezTo>
                  <a:cubicBezTo>
                    <a:pt x="219" y="235"/>
                    <a:pt x="199" y="209"/>
                    <a:pt x="176" y="184"/>
                  </a:cubicBezTo>
                  <a:moveTo>
                    <a:pt x="56" y="117"/>
                  </a:moveTo>
                  <a:cubicBezTo>
                    <a:pt x="57" y="84"/>
                    <a:pt x="55" y="50"/>
                    <a:pt x="58" y="16"/>
                  </a:cubicBezTo>
                  <a:cubicBezTo>
                    <a:pt x="77" y="16"/>
                    <a:pt x="96" y="16"/>
                    <a:pt x="114" y="19"/>
                  </a:cubicBezTo>
                  <a:cubicBezTo>
                    <a:pt x="127" y="21"/>
                    <a:pt x="141" y="27"/>
                    <a:pt x="147" y="40"/>
                  </a:cubicBezTo>
                  <a:cubicBezTo>
                    <a:pt x="155" y="63"/>
                    <a:pt x="149" y="93"/>
                    <a:pt x="128" y="106"/>
                  </a:cubicBezTo>
                  <a:cubicBezTo>
                    <a:pt x="107" y="120"/>
                    <a:pt x="80" y="119"/>
                    <a:pt x="56"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9">
              <a:extLst>
                <a:ext uri="{FF2B5EF4-FFF2-40B4-BE49-F238E27FC236}">
                  <a16:creationId xmlns:a16="http://schemas.microsoft.com/office/drawing/2014/main" id="{1061B5B9-4D67-497F-82C7-F9A5BA0254A5}"/>
                </a:ext>
              </a:extLst>
            </p:cNvPr>
            <p:cNvSpPr>
              <a:spLocks noEditPoints="1"/>
            </p:cNvSpPr>
            <p:nvPr userDrawn="1"/>
          </p:nvSpPr>
          <p:spPr bwMode="auto">
            <a:xfrm>
              <a:off x="7393" y="150"/>
              <a:ext cx="73" cy="63"/>
            </a:xfrm>
            <a:custGeom>
              <a:avLst/>
              <a:gdLst>
                <a:gd name="T0" fmla="*/ 272 w 313"/>
                <a:gd name="T1" fmla="*/ 39 h 269"/>
                <a:gd name="T2" fmla="*/ 148 w 313"/>
                <a:gd name="T3" fmla="*/ 3 h 269"/>
                <a:gd name="T4" fmla="*/ 35 w 313"/>
                <a:gd name="T5" fmla="*/ 56 h 269"/>
                <a:gd name="T6" fmla="*/ 20 w 313"/>
                <a:gd name="T7" fmla="*/ 196 h 269"/>
                <a:gd name="T8" fmla="*/ 109 w 313"/>
                <a:gd name="T9" fmla="*/ 260 h 269"/>
                <a:gd name="T10" fmla="*/ 245 w 313"/>
                <a:gd name="T11" fmla="*/ 242 h 269"/>
                <a:gd name="T12" fmla="*/ 305 w 313"/>
                <a:gd name="T13" fmla="*/ 155 h 269"/>
                <a:gd name="T14" fmla="*/ 272 w 313"/>
                <a:gd name="T15" fmla="*/ 39 h 269"/>
                <a:gd name="T16" fmla="*/ 256 w 313"/>
                <a:gd name="T17" fmla="*/ 155 h 269"/>
                <a:gd name="T18" fmla="*/ 227 w 313"/>
                <a:gd name="T19" fmla="*/ 221 h 269"/>
                <a:gd name="T20" fmla="*/ 165 w 313"/>
                <a:gd name="T21" fmla="*/ 247 h 269"/>
                <a:gd name="T22" fmla="*/ 104 w 313"/>
                <a:gd name="T23" fmla="*/ 232 h 269"/>
                <a:gd name="T24" fmla="*/ 59 w 313"/>
                <a:gd name="T25" fmla="*/ 130 h 269"/>
                <a:gd name="T26" fmla="*/ 82 w 313"/>
                <a:gd name="T27" fmla="*/ 53 h 269"/>
                <a:gd name="T28" fmla="*/ 140 w 313"/>
                <a:gd name="T29" fmla="*/ 21 h 269"/>
                <a:gd name="T30" fmla="*/ 203 w 313"/>
                <a:gd name="T31" fmla="*/ 30 h 269"/>
                <a:gd name="T32" fmla="*/ 243 w 313"/>
                <a:gd name="T33" fmla="*/ 72 h 269"/>
                <a:gd name="T34" fmla="*/ 256 w 313"/>
                <a:gd name="T35" fmla="*/ 15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269">
                  <a:moveTo>
                    <a:pt x="272" y="39"/>
                  </a:moveTo>
                  <a:cubicBezTo>
                    <a:pt x="239" y="8"/>
                    <a:pt x="191" y="0"/>
                    <a:pt x="148" y="3"/>
                  </a:cubicBezTo>
                  <a:cubicBezTo>
                    <a:pt x="106" y="5"/>
                    <a:pt x="62" y="21"/>
                    <a:pt x="35" y="56"/>
                  </a:cubicBezTo>
                  <a:cubicBezTo>
                    <a:pt x="5" y="95"/>
                    <a:pt x="0" y="151"/>
                    <a:pt x="20" y="196"/>
                  </a:cubicBezTo>
                  <a:cubicBezTo>
                    <a:pt x="36" y="231"/>
                    <a:pt x="72" y="253"/>
                    <a:pt x="109" y="260"/>
                  </a:cubicBezTo>
                  <a:cubicBezTo>
                    <a:pt x="154" y="269"/>
                    <a:pt x="204" y="266"/>
                    <a:pt x="245" y="242"/>
                  </a:cubicBezTo>
                  <a:cubicBezTo>
                    <a:pt x="276" y="224"/>
                    <a:pt x="299" y="191"/>
                    <a:pt x="305" y="155"/>
                  </a:cubicBezTo>
                  <a:cubicBezTo>
                    <a:pt x="313" y="114"/>
                    <a:pt x="303" y="68"/>
                    <a:pt x="272" y="39"/>
                  </a:cubicBezTo>
                  <a:moveTo>
                    <a:pt x="256" y="155"/>
                  </a:moveTo>
                  <a:cubicBezTo>
                    <a:pt x="254" y="180"/>
                    <a:pt x="245" y="204"/>
                    <a:pt x="227" y="221"/>
                  </a:cubicBezTo>
                  <a:cubicBezTo>
                    <a:pt x="211" y="238"/>
                    <a:pt x="188" y="246"/>
                    <a:pt x="165" y="247"/>
                  </a:cubicBezTo>
                  <a:cubicBezTo>
                    <a:pt x="144" y="248"/>
                    <a:pt x="122" y="244"/>
                    <a:pt x="104" y="232"/>
                  </a:cubicBezTo>
                  <a:cubicBezTo>
                    <a:pt x="71" y="210"/>
                    <a:pt x="59" y="168"/>
                    <a:pt x="59" y="130"/>
                  </a:cubicBezTo>
                  <a:cubicBezTo>
                    <a:pt x="58" y="103"/>
                    <a:pt x="65" y="75"/>
                    <a:pt x="82" y="53"/>
                  </a:cubicBezTo>
                  <a:cubicBezTo>
                    <a:pt x="96" y="35"/>
                    <a:pt x="117" y="24"/>
                    <a:pt x="140" y="21"/>
                  </a:cubicBezTo>
                  <a:cubicBezTo>
                    <a:pt x="161" y="18"/>
                    <a:pt x="184" y="20"/>
                    <a:pt x="203" y="30"/>
                  </a:cubicBezTo>
                  <a:cubicBezTo>
                    <a:pt x="221" y="38"/>
                    <a:pt x="235" y="54"/>
                    <a:pt x="243" y="72"/>
                  </a:cubicBezTo>
                  <a:cubicBezTo>
                    <a:pt x="255" y="98"/>
                    <a:pt x="259" y="127"/>
                    <a:pt x="256"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0">
              <a:extLst>
                <a:ext uri="{FF2B5EF4-FFF2-40B4-BE49-F238E27FC236}">
                  <a16:creationId xmlns:a16="http://schemas.microsoft.com/office/drawing/2014/main" id="{1560E086-B136-422D-9AA5-8161EF81FD92}"/>
                </a:ext>
              </a:extLst>
            </p:cNvPr>
            <p:cNvSpPr>
              <a:spLocks noEditPoints="1"/>
            </p:cNvSpPr>
            <p:nvPr userDrawn="1"/>
          </p:nvSpPr>
          <p:spPr bwMode="auto">
            <a:xfrm>
              <a:off x="7066" y="227"/>
              <a:ext cx="116" cy="134"/>
            </a:xfrm>
            <a:custGeom>
              <a:avLst/>
              <a:gdLst>
                <a:gd name="T0" fmla="*/ 447 w 495"/>
                <a:gd name="T1" fmla="*/ 525 h 569"/>
                <a:gd name="T2" fmla="*/ 402 w 495"/>
                <a:gd name="T3" fmla="*/ 472 h 569"/>
                <a:gd name="T4" fmla="*/ 246 w 495"/>
                <a:gd name="T5" fmla="*/ 277 h 569"/>
                <a:gd name="T6" fmla="*/ 342 w 495"/>
                <a:gd name="T7" fmla="*/ 219 h 569"/>
                <a:gd name="T8" fmla="*/ 387 w 495"/>
                <a:gd name="T9" fmla="*/ 138 h 569"/>
                <a:gd name="T10" fmla="*/ 358 w 495"/>
                <a:gd name="T11" fmla="*/ 40 h 569"/>
                <a:gd name="T12" fmla="*/ 246 w 495"/>
                <a:gd name="T13" fmla="*/ 1 h 569"/>
                <a:gd name="T14" fmla="*/ 5 w 495"/>
                <a:gd name="T15" fmla="*/ 9 h 569"/>
                <a:gd name="T16" fmla="*/ 26 w 495"/>
                <a:gd name="T17" fmla="*/ 96 h 569"/>
                <a:gd name="T18" fmla="*/ 26 w 495"/>
                <a:gd name="T19" fmla="*/ 475 h 569"/>
                <a:gd name="T20" fmla="*/ 0 w 495"/>
                <a:gd name="T21" fmla="*/ 568 h 569"/>
                <a:gd name="T22" fmla="*/ 134 w 495"/>
                <a:gd name="T23" fmla="*/ 568 h 569"/>
                <a:gd name="T24" fmla="*/ 118 w 495"/>
                <a:gd name="T25" fmla="*/ 528 h 569"/>
                <a:gd name="T26" fmla="*/ 113 w 495"/>
                <a:gd name="T27" fmla="*/ 429 h 569"/>
                <a:gd name="T28" fmla="*/ 113 w 495"/>
                <a:gd name="T29" fmla="*/ 296 h 569"/>
                <a:gd name="T30" fmla="*/ 166 w 495"/>
                <a:gd name="T31" fmla="*/ 311 h 569"/>
                <a:gd name="T32" fmla="*/ 196 w 495"/>
                <a:gd name="T33" fmla="*/ 341 h 569"/>
                <a:gd name="T34" fmla="*/ 337 w 495"/>
                <a:gd name="T35" fmla="*/ 523 h 569"/>
                <a:gd name="T36" fmla="*/ 375 w 495"/>
                <a:gd name="T37" fmla="*/ 559 h 569"/>
                <a:gd name="T38" fmla="*/ 422 w 495"/>
                <a:gd name="T39" fmla="*/ 568 h 569"/>
                <a:gd name="T40" fmla="*/ 495 w 495"/>
                <a:gd name="T41" fmla="*/ 568 h 569"/>
                <a:gd name="T42" fmla="*/ 447 w 495"/>
                <a:gd name="T43" fmla="*/ 525 h 569"/>
                <a:gd name="T44" fmla="*/ 113 w 495"/>
                <a:gd name="T45" fmla="*/ 262 h 569"/>
                <a:gd name="T46" fmla="*/ 113 w 495"/>
                <a:gd name="T47" fmla="*/ 121 h 569"/>
                <a:gd name="T48" fmla="*/ 115 w 495"/>
                <a:gd name="T49" fmla="*/ 36 h 569"/>
                <a:gd name="T50" fmla="*/ 241 w 495"/>
                <a:gd name="T51" fmla="*/ 45 h 569"/>
                <a:gd name="T52" fmla="*/ 291 w 495"/>
                <a:gd name="T53" fmla="*/ 82 h 569"/>
                <a:gd name="T54" fmla="*/ 299 w 495"/>
                <a:gd name="T55" fmla="*/ 163 h 569"/>
                <a:gd name="T56" fmla="*/ 245 w 495"/>
                <a:gd name="T57" fmla="*/ 245 h 569"/>
                <a:gd name="T58" fmla="*/ 113 w 495"/>
                <a:gd name="T59" fmla="*/ 26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 h="569">
                  <a:moveTo>
                    <a:pt x="447" y="525"/>
                  </a:moveTo>
                  <a:cubicBezTo>
                    <a:pt x="431" y="508"/>
                    <a:pt x="416" y="490"/>
                    <a:pt x="402" y="472"/>
                  </a:cubicBezTo>
                  <a:cubicBezTo>
                    <a:pt x="350" y="407"/>
                    <a:pt x="298" y="342"/>
                    <a:pt x="246" y="277"/>
                  </a:cubicBezTo>
                  <a:cubicBezTo>
                    <a:pt x="281" y="264"/>
                    <a:pt x="315" y="245"/>
                    <a:pt x="342" y="219"/>
                  </a:cubicBezTo>
                  <a:cubicBezTo>
                    <a:pt x="365" y="198"/>
                    <a:pt x="382" y="169"/>
                    <a:pt x="387" y="138"/>
                  </a:cubicBezTo>
                  <a:cubicBezTo>
                    <a:pt x="392" y="103"/>
                    <a:pt x="383" y="65"/>
                    <a:pt x="358" y="40"/>
                  </a:cubicBezTo>
                  <a:cubicBezTo>
                    <a:pt x="328" y="11"/>
                    <a:pt x="286" y="2"/>
                    <a:pt x="246" y="1"/>
                  </a:cubicBezTo>
                  <a:cubicBezTo>
                    <a:pt x="166" y="0"/>
                    <a:pt x="86" y="10"/>
                    <a:pt x="5" y="9"/>
                  </a:cubicBezTo>
                  <a:cubicBezTo>
                    <a:pt x="22" y="35"/>
                    <a:pt x="25" y="67"/>
                    <a:pt x="26" y="96"/>
                  </a:cubicBezTo>
                  <a:cubicBezTo>
                    <a:pt x="26" y="223"/>
                    <a:pt x="26" y="349"/>
                    <a:pt x="26" y="475"/>
                  </a:cubicBezTo>
                  <a:cubicBezTo>
                    <a:pt x="26" y="508"/>
                    <a:pt x="19" y="541"/>
                    <a:pt x="0" y="568"/>
                  </a:cubicBezTo>
                  <a:cubicBezTo>
                    <a:pt x="45" y="568"/>
                    <a:pt x="90" y="568"/>
                    <a:pt x="134" y="568"/>
                  </a:cubicBezTo>
                  <a:cubicBezTo>
                    <a:pt x="127" y="556"/>
                    <a:pt x="121" y="542"/>
                    <a:pt x="118" y="528"/>
                  </a:cubicBezTo>
                  <a:cubicBezTo>
                    <a:pt x="112" y="496"/>
                    <a:pt x="114" y="462"/>
                    <a:pt x="113" y="429"/>
                  </a:cubicBezTo>
                  <a:cubicBezTo>
                    <a:pt x="113" y="385"/>
                    <a:pt x="113" y="340"/>
                    <a:pt x="113" y="296"/>
                  </a:cubicBezTo>
                  <a:cubicBezTo>
                    <a:pt x="132" y="298"/>
                    <a:pt x="151" y="300"/>
                    <a:pt x="166" y="311"/>
                  </a:cubicBezTo>
                  <a:cubicBezTo>
                    <a:pt x="178" y="319"/>
                    <a:pt x="187" y="330"/>
                    <a:pt x="196" y="341"/>
                  </a:cubicBezTo>
                  <a:cubicBezTo>
                    <a:pt x="243" y="402"/>
                    <a:pt x="290" y="462"/>
                    <a:pt x="337" y="523"/>
                  </a:cubicBezTo>
                  <a:cubicBezTo>
                    <a:pt x="347" y="537"/>
                    <a:pt x="359" y="551"/>
                    <a:pt x="375" y="559"/>
                  </a:cubicBezTo>
                  <a:cubicBezTo>
                    <a:pt x="389" y="567"/>
                    <a:pt x="406" y="569"/>
                    <a:pt x="422" y="568"/>
                  </a:cubicBezTo>
                  <a:cubicBezTo>
                    <a:pt x="446" y="568"/>
                    <a:pt x="470" y="568"/>
                    <a:pt x="495" y="568"/>
                  </a:cubicBezTo>
                  <a:cubicBezTo>
                    <a:pt x="478" y="554"/>
                    <a:pt x="462" y="540"/>
                    <a:pt x="447" y="525"/>
                  </a:cubicBezTo>
                  <a:moveTo>
                    <a:pt x="113" y="262"/>
                  </a:moveTo>
                  <a:cubicBezTo>
                    <a:pt x="113" y="121"/>
                    <a:pt x="113" y="121"/>
                    <a:pt x="113" y="121"/>
                  </a:cubicBezTo>
                  <a:cubicBezTo>
                    <a:pt x="113" y="93"/>
                    <a:pt x="113" y="65"/>
                    <a:pt x="115" y="36"/>
                  </a:cubicBezTo>
                  <a:cubicBezTo>
                    <a:pt x="157" y="37"/>
                    <a:pt x="200" y="34"/>
                    <a:pt x="241" y="45"/>
                  </a:cubicBezTo>
                  <a:cubicBezTo>
                    <a:pt x="261" y="50"/>
                    <a:pt x="281" y="62"/>
                    <a:pt x="291" y="82"/>
                  </a:cubicBezTo>
                  <a:cubicBezTo>
                    <a:pt x="303" y="107"/>
                    <a:pt x="303" y="136"/>
                    <a:pt x="299" y="163"/>
                  </a:cubicBezTo>
                  <a:cubicBezTo>
                    <a:pt x="295" y="197"/>
                    <a:pt x="275" y="228"/>
                    <a:pt x="245" y="245"/>
                  </a:cubicBezTo>
                  <a:cubicBezTo>
                    <a:pt x="205" y="267"/>
                    <a:pt x="157" y="267"/>
                    <a:pt x="113" y="2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1">
              <a:extLst>
                <a:ext uri="{FF2B5EF4-FFF2-40B4-BE49-F238E27FC236}">
                  <a16:creationId xmlns:a16="http://schemas.microsoft.com/office/drawing/2014/main" id="{1F20620D-5E0A-48FD-9A82-72E8A7697BFC}"/>
                </a:ext>
              </a:extLst>
            </p:cNvPr>
            <p:cNvSpPr>
              <a:spLocks noEditPoints="1"/>
            </p:cNvSpPr>
            <p:nvPr userDrawn="1"/>
          </p:nvSpPr>
          <p:spPr bwMode="auto">
            <a:xfrm>
              <a:off x="7183" y="226"/>
              <a:ext cx="117" cy="135"/>
            </a:xfrm>
            <a:custGeom>
              <a:avLst/>
              <a:gdLst>
                <a:gd name="T0" fmla="*/ 450 w 494"/>
                <a:gd name="T1" fmla="*/ 529 h 569"/>
                <a:gd name="T2" fmla="*/ 405 w 494"/>
                <a:gd name="T3" fmla="*/ 477 h 569"/>
                <a:gd name="T4" fmla="*/ 246 w 494"/>
                <a:gd name="T5" fmla="*/ 278 h 569"/>
                <a:gd name="T6" fmla="*/ 363 w 494"/>
                <a:gd name="T7" fmla="*/ 196 h 569"/>
                <a:gd name="T8" fmla="*/ 381 w 494"/>
                <a:gd name="T9" fmla="*/ 78 h 569"/>
                <a:gd name="T10" fmla="*/ 326 w 494"/>
                <a:gd name="T11" fmla="*/ 19 h 569"/>
                <a:gd name="T12" fmla="*/ 202 w 494"/>
                <a:gd name="T13" fmla="*/ 2 h 569"/>
                <a:gd name="T14" fmla="*/ 5 w 494"/>
                <a:gd name="T15" fmla="*/ 10 h 569"/>
                <a:gd name="T16" fmla="*/ 26 w 494"/>
                <a:gd name="T17" fmla="*/ 113 h 569"/>
                <a:gd name="T18" fmla="*/ 26 w 494"/>
                <a:gd name="T19" fmla="*/ 430 h 569"/>
                <a:gd name="T20" fmla="*/ 24 w 494"/>
                <a:gd name="T21" fmla="*/ 502 h 569"/>
                <a:gd name="T22" fmla="*/ 0 w 494"/>
                <a:gd name="T23" fmla="*/ 569 h 569"/>
                <a:gd name="T24" fmla="*/ 134 w 494"/>
                <a:gd name="T25" fmla="*/ 569 h 569"/>
                <a:gd name="T26" fmla="*/ 113 w 494"/>
                <a:gd name="T27" fmla="*/ 472 h 569"/>
                <a:gd name="T28" fmla="*/ 113 w 494"/>
                <a:gd name="T29" fmla="*/ 297 h 569"/>
                <a:gd name="T30" fmla="*/ 153 w 494"/>
                <a:gd name="T31" fmla="*/ 305 h 569"/>
                <a:gd name="T32" fmla="*/ 194 w 494"/>
                <a:gd name="T33" fmla="*/ 341 h 569"/>
                <a:gd name="T34" fmla="*/ 323 w 494"/>
                <a:gd name="T35" fmla="*/ 507 h 569"/>
                <a:gd name="T36" fmla="*/ 365 w 494"/>
                <a:gd name="T37" fmla="*/ 554 h 569"/>
                <a:gd name="T38" fmla="*/ 415 w 494"/>
                <a:gd name="T39" fmla="*/ 569 h 569"/>
                <a:gd name="T40" fmla="*/ 494 w 494"/>
                <a:gd name="T41" fmla="*/ 569 h 569"/>
                <a:gd name="T42" fmla="*/ 450 w 494"/>
                <a:gd name="T43" fmla="*/ 529 h 569"/>
                <a:gd name="T44" fmla="*/ 160 w 494"/>
                <a:gd name="T45" fmla="*/ 265 h 569"/>
                <a:gd name="T46" fmla="*/ 105 w 494"/>
                <a:gd name="T47" fmla="*/ 263 h 569"/>
                <a:gd name="T48" fmla="*/ 105 w 494"/>
                <a:gd name="T49" fmla="*/ 81 h 569"/>
                <a:gd name="T50" fmla="*/ 107 w 494"/>
                <a:gd name="T51" fmla="*/ 37 h 569"/>
                <a:gd name="T52" fmla="*/ 213 w 494"/>
                <a:gd name="T53" fmla="*/ 41 h 569"/>
                <a:gd name="T54" fmla="*/ 271 w 494"/>
                <a:gd name="T55" fmla="*/ 67 h 569"/>
                <a:gd name="T56" fmla="*/ 293 w 494"/>
                <a:gd name="T57" fmla="*/ 125 h 569"/>
                <a:gd name="T58" fmla="*/ 262 w 494"/>
                <a:gd name="T59" fmla="*/ 227 h 569"/>
                <a:gd name="T60" fmla="*/ 160 w 494"/>
                <a:gd name="T61" fmla="*/ 265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4" h="569">
                  <a:moveTo>
                    <a:pt x="450" y="529"/>
                  </a:moveTo>
                  <a:cubicBezTo>
                    <a:pt x="434" y="513"/>
                    <a:pt x="419" y="495"/>
                    <a:pt x="405" y="477"/>
                  </a:cubicBezTo>
                  <a:cubicBezTo>
                    <a:pt x="352" y="411"/>
                    <a:pt x="298" y="344"/>
                    <a:pt x="246" y="278"/>
                  </a:cubicBezTo>
                  <a:cubicBezTo>
                    <a:pt x="291" y="261"/>
                    <a:pt x="334" y="235"/>
                    <a:pt x="363" y="196"/>
                  </a:cubicBezTo>
                  <a:cubicBezTo>
                    <a:pt x="387" y="162"/>
                    <a:pt x="395" y="117"/>
                    <a:pt x="381" y="78"/>
                  </a:cubicBezTo>
                  <a:cubicBezTo>
                    <a:pt x="372" y="52"/>
                    <a:pt x="351" y="31"/>
                    <a:pt x="326" y="19"/>
                  </a:cubicBezTo>
                  <a:cubicBezTo>
                    <a:pt x="287" y="0"/>
                    <a:pt x="244" y="1"/>
                    <a:pt x="202" y="2"/>
                  </a:cubicBezTo>
                  <a:cubicBezTo>
                    <a:pt x="136" y="4"/>
                    <a:pt x="71" y="11"/>
                    <a:pt x="5" y="10"/>
                  </a:cubicBezTo>
                  <a:cubicBezTo>
                    <a:pt x="25" y="41"/>
                    <a:pt x="26" y="78"/>
                    <a:pt x="26" y="113"/>
                  </a:cubicBezTo>
                  <a:cubicBezTo>
                    <a:pt x="26" y="219"/>
                    <a:pt x="26" y="324"/>
                    <a:pt x="26" y="430"/>
                  </a:cubicBezTo>
                  <a:cubicBezTo>
                    <a:pt x="25" y="454"/>
                    <a:pt x="27" y="478"/>
                    <a:pt x="24" y="502"/>
                  </a:cubicBezTo>
                  <a:cubicBezTo>
                    <a:pt x="22" y="526"/>
                    <a:pt x="13" y="549"/>
                    <a:pt x="0" y="569"/>
                  </a:cubicBezTo>
                  <a:cubicBezTo>
                    <a:pt x="45" y="569"/>
                    <a:pt x="89" y="569"/>
                    <a:pt x="134" y="569"/>
                  </a:cubicBezTo>
                  <a:cubicBezTo>
                    <a:pt x="115" y="541"/>
                    <a:pt x="113" y="505"/>
                    <a:pt x="113" y="472"/>
                  </a:cubicBezTo>
                  <a:cubicBezTo>
                    <a:pt x="113" y="413"/>
                    <a:pt x="113" y="355"/>
                    <a:pt x="113" y="297"/>
                  </a:cubicBezTo>
                  <a:cubicBezTo>
                    <a:pt x="126" y="298"/>
                    <a:pt x="140" y="300"/>
                    <a:pt x="153" y="305"/>
                  </a:cubicBezTo>
                  <a:cubicBezTo>
                    <a:pt x="170" y="312"/>
                    <a:pt x="183" y="326"/>
                    <a:pt x="194" y="341"/>
                  </a:cubicBezTo>
                  <a:cubicBezTo>
                    <a:pt x="237" y="396"/>
                    <a:pt x="280" y="452"/>
                    <a:pt x="323" y="507"/>
                  </a:cubicBezTo>
                  <a:cubicBezTo>
                    <a:pt x="336" y="524"/>
                    <a:pt x="348" y="542"/>
                    <a:pt x="365" y="554"/>
                  </a:cubicBezTo>
                  <a:cubicBezTo>
                    <a:pt x="379" y="565"/>
                    <a:pt x="397" y="569"/>
                    <a:pt x="415" y="569"/>
                  </a:cubicBezTo>
                  <a:cubicBezTo>
                    <a:pt x="441" y="569"/>
                    <a:pt x="468" y="569"/>
                    <a:pt x="494" y="569"/>
                  </a:cubicBezTo>
                  <a:cubicBezTo>
                    <a:pt x="479" y="556"/>
                    <a:pt x="464" y="543"/>
                    <a:pt x="450" y="529"/>
                  </a:cubicBezTo>
                  <a:moveTo>
                    <a:pt x="160" y="265"/>
                  </a:moveTo>
                  <a:cubicBezTo>
                    <a:pt x="142" y="266"/>
                    <a:pt x="124" y="265"/>
                    <a:pt x="105" y="263"/>
                  </a:cubicBezTo>
                  <a:cubicBezTo>
                    <a:pt x="105" y="202"/>
                    <a:pt x="105" y="141"/>
                    <a:pt x="105" y="81"/>
                  </a:cubicBezTo>
                  <a:cubicBezTo>
                    <a:pt x="105" y="66"/>
                    <a:pt x="106" y="52"/>
                    <a:pt x="107" y="37"/>
                  </a:cubicBezTo>
                  <a:cubicBezTo>
                    <a:pt x="143" y="38"/>
                    <a:pt x="178" y="36"/>
                    <a:pt x="213" y="41"/>
                  </a:cubicBezTo>
                  <a:cubicBezTo>
                    <a:pt x="234" y="45"/>
                    <a:pt x="256" y="51"/>
                    <a:pt x="271" y="67"/>
                  </a:cubicBezTo>
                  <a:cubicBezTo>
                    <a:pt x="286" y="82"/>
                    <a:pt x="292" y="104"/>
                    <a:pt x="293" y="125"/>
                  </a:cubicBezTo>
                  <a:cubicBezTo>
                    <a:pt x="296" y="161"/>
                    <a:pt x="288" y="200"/>
                    <a:pt x="262" y="227"/>
                  </a:cubicBezTo>
                  <a:cubicBezTo>
                    <a:pt x="236" y="254"/>
                    <a:pt x="197" y="264"/>
                    <a:pt x="160"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2">
              <a:extLst>
                <a:ext uri="{FF2B5EF4-FFF2-40B4-BE49-F238E27FC236}">
                  <a16:creationId xmlns:a16="http://schemas.microsoft.com/office/drawing/2014/main" id="{31A02084-A3C1-4CD9-A55E-984B32A866C7}"/>
                </a:ext>
              </a:extLst>
            </p:cNvPr>
            <p:cNvSpPr>
              <a:spLocks noEditPoints="1"/>
            </p:cNvSpPr>
            <p:nvPr userDrawn="1"/>
          </p:nvSpPr>
          <p:spPr bwMode="auto">
            <a:xfrm>
              <a:off x="6556" y="110"/>
              <a:ext cx="217" cy="284"/>
            </a:xfrm>
            <a:custGeom>
              <a:avLst/>
              <a:gdLst>
                <a:gd name="T0" fmla="*/ 902 w 921"/>
                <a:gd name="T1" fmla="*/ 923 h 1202"/>
                <a:gd name="T2" fmla="*/ 875 w 921"/>
                <a:gd name="T3" fmla="*/ 781 h 1202"/>
                <a:gd name="T4" fmla="*/ 886 w 921"/>
                <a:gd name="T5" fmla="*/ 756 h 1202"/>
                <a:gd name="T6" fmla="*/ 808 w 921"/>
                <a:gd name="T7" fmla="*/ 530 h 1202"/>
                <a:gd name="T8" fmla="*/ 539 w 921"/>
                <a:gd name="T9" fmla="*/ 526 h 1202"/>
                <a:gd name="T10" fmla="*/ 405 w 921"/>
                <a:gd name="T11" fmla="*/ 396 h 1202"/>
                <a:gd name="T12" fmla="*/ 393 w 921"/>
                <a:gd name="T13" fmla="*/ 294 h 1202"/>
                <a:gd name="T14" fmla="*/ 328 w 921"/>
                <a:gd name="T15" fmla="*/ 274 h 1202"/>
                <a:gd name="T16" fmla="*/ 485 w 921"/>
                <a:gd name="T17" fmla="*/ 224 h 1202"/>
                <a:gd name="T18" fmla="*/ 604 w 921"/>
                <a:gd name="T19" fmla="*/ 104 h 1202"/>
                <a:gd name="T20" fmla="*/ 557 w 921"/>
                <a:gd name="T21" fmla="*/ 126 h 1202"/>
                <a:gd name="T22" fmla="*/ 592 w 921"/>
                <a:gd name="T23" fmla="*/ 32 h 1202"/>
                <a:gd name="T24" fmla="*/ 518 w 921"/>
                <a:gd name="T25" fmla="*/ 144 h 1202"/>
                <a:gd name="T26" fmla="*/ 500 w 921"/>
                <a:gd name="T27" fmla="*/ 122 h 1202"/>
                <a:gd name="T28" fmla="*/ 396 w 921"/>
                <a:gd name="T29" fmla="*/ 149 h 1202"/>
                <a:gd name="T30" fmla="*/ 311 w 921"/>
                <a:gd name="T31" fmla="*/ 239 h 1202"/>
                <a:gd name="T32" fmla="*/ 413 w 921"/>
                <a:gd name="T33" fmla="*/ 85 h 1202"/>
                <a:gd name="T34" fmla="*/ 422 w 921"/>
                <a:gd name="T35" fmla="*/ 10 h 1202"/>
                <a:gd name="T36" fmla="*/ 375 w 921"/>
                <a:gd name="T37" fmla="*/ 44 h 1202"/>
                <a:gd name="T38" fmla="*/ 355 w 921"/>
                <a:gd name="T39" fmla="*/ 67 h 1202"/>
                <a:gd name="T40" fmla="*/ 330 w 921"/>
                <a:gd name="T41" fmla="*/ 110 h 1202"/>
                <a:gd name="T42" fmla="*/ 300 w 921"/>
                <a:gd name="T43" fmla="*/ 146 h 1202"/>
                <a:gd name="T44" fmla="*/ 265 w 921"/>
                <a:gd name="T45" fmla="*/ 226 h 1202"/>
                <a:gd name="T46" fmla="*/ 267 w 921"/>
                <a:gd name="T47" fmla="*/ 149 h 1202"/>
                <a:gd name="T48" fmla="*/ 232 w 921"/>
                <a:gd name="T49" fmla="*/ 247 h 1202"/>
                <a:gd name="T50" fmla="*/ 208 w 921"/>
                <a:gd name="T51" fmla="*/ 240 h 1202"/>
                <a:gd name="T52" fmla="*/ 290 w 921"/>
                <a:gd name="T53" fmla="*/ 283 h 1202"/>
                <a:gd name="T54" fmla="*/ 143 w 921"/>
                <a:gd name="T55" fmla="*/ 345 h 1202"/>
                <a:gd name="T56" fmla="*/ 271 w 921"/>
                <a:gd name="T57" fmla="*/ 408 h 1202"/>
                <a:gd name="T58" fmla="*/ 268 w 921"/>
                <a:gd name="T59" fmla="*/ 591 h 1202"/>
                <a:gd name="T60" fmla="*/ 109 w 921"/>
                <a:gd name="T61" fmla="*/ 562 h 1202"/>
                <a:gd name="T62" fmla="*/ 33 w 921"/>
                <a:gd name="T63" fmla="*/ 710 h 1202"/>
                <a:gd name="T64" fmla="*/ 72 w 921"/>
                <a:gd name="T65" fmla="*/ 651 h 1202"/>
                <a:gd name="T66" fmla="*/ 131 w 921"/>
                <a:gd name="T67" fmla="*/ 691 h 1202"/>
                <a:gd name="T68" fmla="*/ 78 w 921"/>
                <a:gd name="T69" fmla="*/ 741 h 1202"/>
                <a:gd name="T70" fmla="*/ 72 w 921"/>
                <a:gd name="T71" fmla="*/ 786 h 1202"/>
                <a:gd name="T72" fmla="*/ 195 w 921"/>
                <a:gd name="T73" fmla="*/ 1056 h 1202"/>
                <a:gd name="T74" fmla="*/ 191 w 921"/>
                <a:gd name="T75" fmla="*/ 1202 h 1202"/>
                <a:gd name="T76" fmla="*/ 821 w 921"/>
                <a:gd name="T77" fmla="*/ 1124 h 1202"/>
                <a:gd name="T78" fmla="*/ 765 w 921"/>
                <a:gd name="T79" fmla="*/ 1094 h 1202"/>
                <a:gd name="T80" fmla="*/ 470 w 921"/>
                <a:gd name="T81" fmla="*/ 206 h 1202"/>
                <a:gd name="T82" fmla="*/ 403 w 921"/>
                <a:gd name="T83" fmla="*/ 199 h 1202"/>
                <a:gd name="T84" fmla="*/ 403 w 921"/>
                <a:gd name="T85" fmla="*/ 199 h 1202"/>
                <a:gd name="T86" fmla="*/ 263 w 921"/>
                <a:gd name="T87" fmla="*/ 984 h 1202"/>
                <a:gd name="T88" fmla="*/ 373 w 921"/>
                <a:gd name="T89" fmla="*/ 833 h 1202"/>
                <a:gd name="T90" fmla="*/ 353 w 921"/>
                <a:gd name="T91" fmla="*/ 984 h 1202"/>
                <a:gd name="T92" fmla="*/ 124 w 921"/>
                <a:gd name="T93" fmla="*/ 597 h 1202"/>
                <a:gd name="T94" fmla="*/ 211 w 921"/>
                <a:gd name="T95" fmla="*/ 609 h 1202"/>
                <a:gd name="T96" fmla="*/ 305 w 921"/>
                <a:gd name="T97" fmla="*/ 673 h 1202"/>
                <a:gd name="T98" fmla="*/ 370 w 921"/>
                <a:gd name="T99" fmla="*/ 752 h 1202"/>
                <a:gd name="T100" fmla="*/ 387 w 921"/>
                <a:gd name="T101" fmla="*/ 1061 h 1202"/>
                <a:gd name="T102" fmla="*/ 544 w 921"/>
                <a:gd name="T103" fmla="*/ 772 h 1202"/>
                <a:gd name="T104" fmla="*/ 704 w 921"/>
                <a:gd name="T105" fmla="*/ 886 h 1202"/>
                <a:gd name="T106" fmla="*/ 548 w 921"/>
                <a:gd name="T107" fmla="*/ 1060 h 1202"/>
                <a:gd name="T108" fmla="*/ 574 w 921"/>
                <a:gd name="T109" fmla="*/ 1062 h 1202"/>
                <a:gd name="T110" fmla="*/ 606 w 921"/>
                <a:gd name="T111" fmla="*/ 1047 h 1202"/>
                <a:gd name="T112" fmla="*/ 743 w 921"/>
                <a:gd name="T113" fmla="*/ 826 h 1202"/>
                <a:gd name="T114" fmla="*/ 672 w 921"/>
                <a:gd name="T115" fmla="*/ 621 h 1202"/>
                <a:gd name="T116" fmla="*/ 849 w 921"/>
                <a:gd name="T117" fmla="*/ 92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1" h="1202">
                  <a:moveTo>
                    <a:pt x="787" y="1083"/>
                  </a:moveTo>
                  <a:cubicBezTo>
                    <a:pt x="797" y="1066"/>
                    <a:pt x="809" y="1051"/>
                    <a:pt x="820" y="1035"/>
                  </a:cubicBezTo>
                  <a:cubicBezTo>
                    <a:pt x="848" y="998"/>
                    <a:pt x="876" y="961"/>
                    <a:pt x="902" y="923"/>
                  </a:cubicBezTo>
                  <a:cubicBezTo>
                    <a:pt x="908" y="914"/>
                    <a:pt x="915" y="905"/>
                    <a:pt x="919" y="895"/>
                  </a:cubicBezTo>
                  <a:cubicBezTo>
                    <a:pt x="921" y="891"/>
                    <a:pt x="918" y="887"/>
                    <a:pt x="917" y="883"/>
                  </a:cubicBezTo>
                  <a:cubicBezTo>
                    <a:pt x="904" y="849"/>
                    <a:pt x="888" y="816"/>
                    <a:pt x="875" y="781"/>
                  </a:cubicBezTo>
                  <a:cubicBezTo>
                    <a:pt x="871" y="771"/>
                    <a:pt x="871" y="760"/>
                    <a:pt x="872" y="750"/>
                  </a:cubicBezTo>
                  <a:cubicBezTo>
                    <a:pt x="873" y="721"/>
                    <a:pt x="875" y="692"/>
                    <a:pt x="877" y="663"/>
                  </a:cubicBezTo>
                  <a:cubicBezTo>
                    <a:pt x="881" y="694"/>
                    <a:pt x="882" y="725"/>
                    <a:pt x="886" y="756"/>
                  </a:cubicBezTo>
                  <a:cubicBezTo>
                    <a:pt x="897" y="736"/>
                    <a:pt x="901" y="714"/>
                    <a:pt x="904" y="692"/>
                  </a:cubicBezTo>
                  <a:cubicBezTo>
                    <a:pt x="909" y="659"/>
                    <a:pt x="907" y="624"/>
                    <a:pt x="892" y="594"/>
                  </a:cubicBezTo>
                  <a:cubicBezTo>
                    <a:pt x="876" y="561"/>
                    <a:pt x="843" y="537"/>
                    <a:pt x="808" y="530"/>
                  </a:cubicBezTo>
                  <a:cubicBezTo>
                    <a:pt x="791" y="527"/>
                    <a:pt x="774" y="528"/>
                    <a:pt x="758" y="530"/>
                  </a:cubicBezTo>
                  <a:cubicBezTo>
                    <a:pt x="718" y="535"/>
                    <a:pt x="677" y="534"/>
                    <a:pt x="636" y="533"/>
                  </a:cubicBezTo>
                  <a:cubicBezTo>
                    <a:pt x="604" y="534"/>
                    <a:pt x="571" y="534"/>
                    <a:pt x="539" y="526"/>
                  </a:cubicBezTo>
                  <a:cubicBezTo>
                    <a:pt x="517" y="521"/>
                    <a:pt x="496" y="511"/>
                    <a:pt x="480" y="494"/>
                  </a:cubicBezTo>
                  <a:cubicBezTo>
                    <a:pt x="465" y="480"/>
                    <a:pt x="455" y="461"/>
                    <a:pt x="443" y="444"/>
                  </a:cubicBezTo>
                  <a:cubicBezTo>
                    <a:pt x="431" y="427"/>
                    <a:pt x="418" y="412"/>
                    <a:pt x="405" y="396"/>
                  </a:cubicBezTo>
                  <a:cubicBezTo>
                    <a:pt x="390" y="375"/>
                    <a:pt x="377" y="353"/>
                    <a:pt x="366" y="330"/>
                  </a:cubicBezTo>
                  <a:cubicBezTo>
                    <a:pt x="377" y="325"/>
                    <a:pt x="391" y="321"/>
                    <a:pt x="398" y="310"/>
                  </a:cubicBezTo>
                  <a:cubicBezTo>
                    <a:pt x="402" y="305"/>
                    <a:pt x="400" y="296"/>
                    <a:pt x="393" y="294"/>
                  </a:cubicBezTo>
                  <a:cubicBezTo>
                    <a:pt x="377" y="287"/>
                    <a:pt x="359" y="288"/>
                    <a:pt x="341" y="290"/>
                  </a:cubicBezTo>
                  <a:cubicBezTo>
                    <a:pt x="336" y="286"/>
                    <a:pt x="331" y="283"/>
                    <a:pt x="325" y="280"/>
                  </a:cubicBezTo>
                  <a:cubicBezTo>
                    <a:pt x="326" y="278"/>
                    <a:pt x="327" y="276"/>
                    <a:pt x="328" y="274"/>
                  </a:cubicBezTo>
                  <a:cubicBezTo>
                    <a:pt x="348" y="284"/>
                    <a:pt x="373" y="287"/>
                    <a:pt x="392" y="274"/>
                  </a:cubicBezTo>
                  <a:cubicBezTo>
                    <a:pt x="413" y="262"/>
                    <a:pt x="424" y="238"/>
                    <a:pt x="423" y="215"/>
                  </a:cubicBezTo>
                  <a:cubicBezTo>
                    <a:pt x="440" y="229"/>
                    <a:pt x="464" y="234"/>
                    <a:pt x="485" y="224"/>
                  </a:cubicBezTo>
                  <a:cubicBezTo>
                    <a:pt x="506" y="214"/>
                    <a:pt x="514" y="191"/>
                    <a:pt x="517" y="169"/>
                  </a:cubicBezTo>
                  <a:cubicBezTo>
                    <a:pt x="535" y="165"/>
                    <a:pt x="554" y="159"/>
                    <a:pt x="568" y="147"/>
                  </a:cubicBezTo>
                  <a:cubicBezTo>
                    <a:pt x="581" y="134"/>
                    <a:pt x="593" y="119"/>
                    <a:pt x="604" y="104"/>
                  </a:cubicBezTo>
                  <a:cubicBezTo>
                    <a:pt x="610" y="94"/>
                    <a:pt x="618" y="83"/>
                    <a:pt x="620" y="71"/>
                  </a:cubicBezTo>
                  <a:cubicBezTo>
                    <a:pt x="608" y="67"/>
                    <a:pt x="600" y="77"/>
                    <a:pt x="594" y="85"/>
                  </a:cubicBezTo>
                  <a:cubicBezTo>
                    <a:pt x="584" y="101"/>
                    <a:pt x="571" y="114"/>
                    <a:pt x="557" y="126"/>
                  </a:cubicBezTo>
                  <a:cubicBezTo>
                    <a:pt x="553" y="98"/>
                    <a:pt x="564" y="69"/>
                    <a:pt x="587" y="53"/>
                  </a:cubicBezTo>
                  <a:cubicBezTo>
                    <a:pt x="593" y="49"/>
                    <a:pt x="602" y="44"/>
                    <a:pt x="601" y="35"/>
                  </a:cubicBezTo>
                  <a:cubicBezTo>
                    <a:pt x="601" y="30"/>
                    <a:pt x="595" y="30"/>
                    <a:pt x="592" y="32"/>
                  </a:cubicBezTo>
                  <a:cubicBezTo>
                    <a:pt x="570" y="43"/>
                    <a:pt x="551" y="61"/>
                    <a:pt x="542" y="84"/>
                  </a:cubicBezTo>
                  <a:cubicBezTo>
                    <a:pt x="535" y="101"/>
                    <a:pt x="535" y="120"/>
                    <a:pt x="539" y="137"/>
                  </a:cubicBezTo>
                  <a:cubicBezTo>
                    <a:pt x="532" y="140"/>
                    <a:pt x="525" y="142"/>
                    <a:pt x="518" y="144"/>
                  </a:cubicBezTo>
                  <a:cubicBezTo>
                    <a:pt x="517" y="135"/>
                    <a:pt x="516" y="126"/>
                    <a:pt x="515" y="118"/>
                  </a:cubicBezTo>
                  <a:cubicBezTo>
                    <a:pt x="513" y="117"/>
                    <a:pt x="510" y="115"/>
                    <a:pt x="509" y="114"/>
                  </a:cubicBezTo>
                  <a:cubicBezTo>
                    <a:pt x="506" y="117"/>
                    <a:pt x="503" y="120"/>
                    <a:pt x="500" y="122"/>
                  </a:cubicBezTo>
                  <a:cubicBezTo>
                    <a:pt x="502" y="131"/>
                    <a:pt x="503" y="139"/>
                    <a:pt x="503" y="148"/>
                  </a:cubicBezTo>
                  <a:cubicBezTo>
                    <a:pt x="473" y="156"/>
                    <a:pt x="441" y="159"/>
                    <a:pt x="411" y="168"/>
                  </a:cubicBezTo>
                  <a:cubicBezTo>
                    <a:pt x="406" y="161"/>
                    <a:pt x="405" y="149"/>
                    <a:pt x="396" y="149"/>
                  </a:cubicBezTo>
                  <a:cubicBezTo>
                    <a:pt x="386" y="156"/>
                    <a:pt x="393" y="166"/>
                    <a:pt x="396" y="174"/>
                  </a:cubicBezTo>
                  <a:cubicBezTo>
                    <a:pt x="370" y="187"/>
                    <a:pt x="345" y="204"/>
                    <a:pt x="327" y="228"/>
                  </a:cubicBezTo>
                  <a:cubicBezTo>
                    <a:pt x="323" y="233"/>
                    <a:pt x="317" y="236"/>
                    <a:pt x="311" y="239"/>
                  </a:cubicBezTo>
                  <a:cubicBezTo>
                    <a:pt x="314" y="217"/>
                    <a:pt x="320" y="195"/>
                    <a:pt x="331" y="176"/>
                  </a:cubicBezTo>
                  <a:cubicBezTo>
                    <a:pt x="340" y="162"/>
                    <a:pt x="353" y="150"/>
                    <a:pt x="364" y="137"/>
                  </a:cubicBezTo>
                  <a:cubicBezTo>
                    <a:pt x="380" y="119"/>
                    <a:pt x="398" y="104"/>
                    <a:pt x="413" y="85"/>
                  </a:cubicBezTo>
                  <a:cubicBezTo>
                    <a:pt x="424" y="70"/>
                    <a:pt x="429" y="52"/>
                    <a:pt x="433" y="35"/>
                  </a:cubicBezTo>
                  <a:cubicBezTo>
                    <a:pt x="435" y="24"/>
                    <a:pt x="436" y="12"/>
                    <a:pt x="434" y="1"/>
                  </a:cubicBezTo>
                  <a:cubicBezTo>
                    <a:pt x="428" y="0"/>
                    <a:pt x="423" y="4"/>
                    <a:pt x="422" y="10"/>
                  </a:cubicBezTo>
                  <a:cubicBezTo>
                    <a:pt x="419" y="26"/>
                    <a:pt x="416" y="42"/>
                    <a:pt x="409" y="57"/>
                  </a:cubicBezTo>
                  <a:cubicBezTo>
                    <a:pt x="402" y="70"/>
                    <a:pt x="392" y="81"/>
                    <a:pt x="382" y="93"/>
                  </a:cubicBezTo>
                  <a:cubicBezTo>
                    <a:pt x="372" y="79"/>
                    <a:pt x="369" y="60"/>
                    <a:pt x="375" y="44"/>
                  </a:cubicBezTo>
                  <a:cubicBezTo>
                    <a:pt x="377" y="36"/>
                    <a:pt x="384" y="30"/>
                    <a:pt x="388" y="23"/>
                  </a:cubicBezTo>
                  <a:cubicBezTo>
                    <a:pt x="389" y="18"/>
                    <a:pt x="386" y="12"/>
                    <a:pt x="380" y="13"/>
                  </a:cubicBezTo>
                  <a:cubicBezTo>
                    <a:pt x="364" y="26"/>
                    <a:pt x="353" y="47"/>
                    <a:pt x="355" y="67"/>
                  </a:cubicBezTo>
                  <a:cubicBezTo>
                    <a:pt x="356" y="81"/>
                    <a:pt x="363" y="93"/>
                    <a:pt x="370" y="104"/>
                  </a:cubicBezTo>
                  <a:cubicBezTo>
                    <a:pt x="352" y="122"/>
                    <a:pt x="333" y="137"/>
                    <a:pt x="318" y="158"/>
                  </a:cubicBezTo>
                  <a:cubicBezTo>
                    <a:pt x="314" y="141"/>
                    <a:pt x="318" y="122"/>
                    <a:pt x="330" y="110"/>
                  </a:cubicBezTo>
                  <a:cubicBezTo>
                    <a:pt x="334" y="107"/>
                    <a:pt x="333" y="99"/>
                    <a:pt x="329" y="96"/>
                  </a:cubicBezTo>
                  <a:cubicBezTo>
                    <a:pt x="324" y="94"/>
                    <a:pt x="321" y="99"/>
                    <a:pt x="317" y="102"/>
                  </a:cubicBezTo>
                  <a:cubicBezTo>
                    <a:pt x="306" y="114"/>
                    <a:pt x="299" y="130"/>
                    <a:pt x="300" y="146"/>
                  </a:cubicBezTo>
                  <a:cubicBezTo>
                    <a:pt x="300" y="156"/>
                    <a:pt x="304" y="166"/>
                    <a:pt x="308" y="176"/>
                  </a:cubicBezTo>
                  <a:cubicBezTo>
                    <a:pt x="297" y="197"/>
                    <a:pt x="289" y="219"/>
                    <a:pt x="288" y="243"/>
                  </a:cubicBezTo>
                  <a:cubicBezTo>
                    <a:pt x="278" y="242"/>
                    <a:pt x="268" y="236"/>
                    <a:pt x="265" y="226"/>
                  </a:cubicBezTo>
                  <a:cubicBezTo>
                    <a:pt x="258" y="205"/>
                    <a:pt x="264" y="182"/>
                    <a:pt x="275" y="164"/>
                  </a:cubicBezTo>
                  <a:cubicBezTo>
                    <a:pt x="277" y="159"/>
                    <a:pt x="281" y="154"/>
                    <a:pt x="278" y="148"/>
                  </a:cubicBezTo>
                  <a:cubicBezTo>
                    <a:pt x="276" y="143"/>
                    <a:pt x="269" y="144"/>
                    <a:pt x="267" y="149"/>
                  </a:cubicBezTo>
                  <a:cubicBezTo>
                    <a:pt x="253" y="172"/>
                    <a:pt x="241" y="199"/>
                    <a:pt x="244" y="227"/>
                  </a:cubicBezTo>
                  <a:cubicBezTo>
                    <a:pt x="246" y="239"/>
                    <a:pt x="254" y="249"/>
                    <a:pt x="262" y="257"/>
                  </a:cubicBezTo>
                  <a:cubicBezTo>
                    <a:pt x="251" y="259"/>
                    <a:pt x="239" y="257"/>
                    <a:pt x="232" y="247"/>
                  </a:cubicBezTo>
                  <a:cubicBezTo>
                    <a:pt x="218" y="228"/>
                    <a:pt x="219" y="202"/>
                    <a:pt x="225" y="181"/>
                  </a:cubicBezTo>
                  <a:cubicBezTo>
                    <a:pt x="228" y="174"/>
                    <a:pt x="221" y="169"/>
                    <a:pt x="215" y="169"/>
                  </a:cubicBezTo>
                  <a:cubicBezTo>
                    <a:pt x="206" y="191"/>
                    <a:pt x="202" y="216"/>
                    <a:pt x="208" y="240"/>
                  </a:cubicBezTo>
                  <a:cubicBezTo>
                    <a:pt x="213" y="262"/>
                    <a:pt x="234" y="280"/>
                    <a:pt x="257" y="279"/>
                  </a:cubicBezTo>
                  <a:cubicBezTo>
                    <a:pt x="268" y="279"/>
                    <a:pt x="278" y="274"/>
                    <a:pt x="288" y="269"/>
                  </a:cubicBezTo>
                  <a:cubicBezTo>
                    <a:pt x="289" y="274"/>
                    <a:pt x="289" y="278"/>
                    <a:pt x="290" y="283"/>
                  </a:cubicBezTo>
                  <a:cubicBezTo>
                    <a:pt x="271" y="292"/>
                    <a:pt x="252" y="302"/>
                    <a:pt x="231" y="309"/>
                  </a:cubicBezTo>
                  <a:cubicBezTo>
                    <a:pt x="205" y="318"/>
                    <a:pt x="179" y="328"/>
                    <a:pt x="152" y="338"/>
                  </a:cubicBezTo>
                  <a:cubicBezTo>
                    <a:pt x="149" y="339"/>
                    <a:pt x="144" y="340"/>
                    <a:pt x="143" y="345"/>
                  </a:cubicBezTo>
                  <a:cubicBezTo>
                    <a:pt x="143" y="351"/>
                    <a:pt x="141" y="360"/>
                    <a:pt x="146" y="365"/>
                  </a:cubicBezTo>
                  <a:cubicBezTo>
                    <a:pt x="152" y="373"/>
                    <a:pt x="159" y="380"/>
                    <a:pt x="169" y="382"/>
                  </a:cubicBezTo>
                  <a:cubicBezTo>
                    <a:pt x="203" y="391"/>
                    <a:pt x="237" y="400"/>
                    <a:pt x="271" y="408"/>
                  </a:cubicBezTo>
                  <a:cubicBezTo>
                    <a:pt x="274" y="409"/>
                    <a:pt x="279" y="410"/>
                    <a:pt x="279" y="414"/>
                  </a:cubicBezTo>
                  <a:cubicBezTo>
                    <a:pt x="282" y="443"/>
                    <a:pt x="274" y="472"/>
                    <a:pt x="267" y="500"/>
                  </a:cubicBezTo>
                  <a:cubicBezTo>
                    <a:pt x="258" y="529"/>
                    <a:pt x="255" y="562"/>
                    <a:pt x="268" y="591"/>
                  </a:cubicBezTo>
                  <a:cubicBezTo>
                    <a:pt x="248" y="577"/>
                    <a:pt x="228" y="563"/>
                    <a:pt x="208" y="549"/>
                  </a:cubicBezTo>
                  <a:cubicBezTo>
                    <a:pt x="197" y="541"/>
                    <a:pt x="184" y="542"/>
                    <a:pt x="172" y="543"/>
                  </a:cubicBezTo>
                  <a:cubicBezTo>
                    <a:pt x="150" y="546"/>
                    <a:pt x="129" y="554"/>
                    <a:pt x="109" y="562"/>
                  </a:cubicBezTo>
                  <a:cubicBezTo>
                    <a:pt x="79" y="576"/>
                    <a:pt x="50" y="592"/>
                    <a:pt x="24" y="611"/>
                  </a:cubicBezTo>
                  <a:cubicBezTo>
                    <a:pt x="10" y="621"/>
                    <a:pt x="0" y="641"/>
                    <a:pt x="9" y="657"/>
                  </a:cubicBezTo>
                  <a:cubicBezTo>
                    <a:pt x="18" y="675"/>
                    <a:pt x="26" y="692"/>
                    <a:pt x="33" y="710"/>
                  </a:cubicBezTo>
                  <a:cubicBezTo>
                    <a:pt x="42" y="705"/>
                    <a:pt x="50" y="701"/>
                    <a:pt x="59" y="696"/>
                  </a:cubicBezTo>
                  <a:cubicBezTo>
                    <a:pt x="51" y="690"/>
                    <a:pt x="43" y="683"/>
                    <a:pt x="43" y="673"/>
                  </a:cubicBezTo>
                  <a:cubicBezTo>
                    <a:pt x="42" y="659"/>
                    <a:pt x="58" y="646"/>
                    <a:pt x="72" y="651"/>
                  </a:cubicBezTo>
                  <a:cubicBezTo>
                    <a:pt x="83" y="653"/>
                    <a:pt x="88" y="663"/>
                    <a:pt x="90" y="673"/>
                  </a:cubicBezTo>
                  <a:cubicBezTo>
                    <a:pt x="93" y="667"/>
                    <a:pt x="99" y="662"/>
                    <a:pt x="107" y="661"/>
                  </a:cubicBezTo>
                  <a:cubicBezTo>
                    <a:pt x="123" y="658"/>
                    <a:pt x="137" y="676"/>
                    <a:pt x="131" y="691"/>
                  </a:cubicBezTo>
                  <a:cubicBezTo>
                    <a:pt x="128" y="701"/>
                    <a:pt x="119" y="706"/>
                    <a:pt x="109" y="708"/>
                  </a:cubicBezTo>
                  <a:cubicBezTo>
                    <a:pt x="118" y="715"/>
                    <a:pt x="121" y="729"/>
                    <a:pt x="114" y="739"/>
                  </a:cubicBezTo>
                  <a:cubicBezTo>
                    <a:pt x="107" y="751"/>
                    <a:pt x="87" y="753"/>
                    <a:pt x="78" y="741"/>
                  </a:cubicBezTo>
                  <a:cubicBezTo>
                    <a:pt x="72" y="736"/>
                    <a:pt x="73" y="727"/>
                    <a:pt x="73" y="720"/>
                  </a:cubicBezTo>
                  <a:cubicBezTo>
                    <a:pt x="64" y="724"/>
                    <a:pt x="55" y="728"/>
                    <a:pt x="46" y="732"/>
                  </a:cubicBezTo>
                  <a:cubicBezTo>
                    <a:pt x="54" y="750"/>
                    <a:pt x="64" y="768"/>
                    <a:pt x="72" y="786"/>
                  </a:cubicBezTo>
                  <a:cubicBezTo>
                    <a:pt x="98" y="774"/>
                    <a:pt x="123" y="761"/>
                    <a:pt x="149" y="749"/>
                  </a:cubicBezTo>
                  <a:cubicBezTo>
                    <a:pt x="176" y="814"/>
                    <a:pt x="203" y="879"/>
                    <a:pt x="230" y="944"/>
                  </a:cubicBezTo>
                  <a:cubicBezTo>
                    <a:pt x="218" y="981"/>
                    <a:pt x="207" y="1019"/>
                    <a:pt x="195" y="1056"/>
                  </a:cubicBezTo>
                  <a:cubicBezTo>
                    <a:pt x="223" y="1067"/>
                    <a:pt x="252" y="1077"/>
                    <a:pt x="280" y="1088"/>
                  </a:cubicBezTo>
                  <a:cubicBezTo>
                    <a:pt x="263" y="1096"/>
                    <a:pt x="247" y="1105"/>
                    <a:pt x="233" y="1118"/>
                  </a:cubicBezTo>
                  <a:cubicBezTo>
                    <a:pt x="209" y="1139"/>
                    <a:pt x="194" y="1170"/>
                    <a:pt x="191" y="1202"/>
                  </a:cubicBezTo>
                  <a:cubicBezTo>
                    <a:pt x="224" y="1173"/>
                    <a:pt x="265" y="1155"/>
                    <a:pt x="306" y="1140"/>
                  </a:cubicBezTo>
                  <a:cubicBezTo>
                    <a:pt x="364" y="1121"/>
                    <a:pt x="425" y="1111"/>
                    <a:pt x="486" y="1107"/>
                  </a:cubicBezTo>
                  <a:cubicBezTo>
                    <a:pt x="598" y="1100"/>
                    <a:pt x="710" y="1109"/>
                    <a:pt x="821" y="1124"/>
                  </a:cubicBezTo>
                  <a:cubicBezTo>
                    <a:pt x="852" y="1128"/>
                    <a:pt x="884" y="1134"/>
                    <a:pt x="915" y="1131"/>
                  </a:cubicBezTo>
                  <a:cubicBezTo>
                    <a:pt x="889" y="1124"/>
                    <a:pt x="862" y="1119"/>
                    <a:pt x="835" y="1112"/>
                  </a:cubicBezTo>
                  <a:cubicBezTo>
                    <a:pt x="812" y="1106"/>
                    <a:pt x="788" y="1100"/>
                    <a:pt x="765" y="1094"/>
                  </a:cubicBezTo>
                  <a:cubicBezTo>
                    <a:pt x="773" y="1092"/>
                    <a:pt x="782" y="1091"/>
                    <a:pt x="787" y="1083"/>
                  </a:cubicBezTo>
                  <a:moveTo>
                    <a:pt x="498" y="174"/>
                  </a:moveTo>
                  <a:cubicBezTo>
                    <a:pt x="493" y="188"/>
                    <a:pt x="485" y="203"/>
                    <a:pt x="470" y="206"/>
                  </a:cubicBezTo>
                  <a:cubicBezTo>
                    <a:pt x="455" y="209"/>
                    <a:pt x="440" y="200"/>
                    <a:pt x="430" y="190"/>
                  </a:cubicBezTo>
                  <a:cubicBezTo>
                    <a:pt x="452" y="184"/>
                    <a:pt x="475" y="178"/>
                    <a:pt x="498" y="174"/>
                  </a:cubicBezTo>
                  <a:moveTo>
                    <a:pt x="403" y="199"/>
                  </a:moveTo>
                  <a:cubicBezTo>
                    <a:pt x="405" y="217"/>
                    <a:pt x="403" y="239"/>
                    <a:pt x="388" y="251"/>
                  </a:cubicBezTo>
                  <a:cubicBezTo>
                    <a:pt x="374" y="262"/>
                    <a:pt x="355" y="259"/>
                    <a:pt x="340" y="254"/>
                  </a:cubicBezTo>
                  <a:cubicBezTo>
                    <a:pt x="356" y="230"/>
                    <a:pt x="377" y="210"/>
                    <a:pt x="403" y="199"/>
                  </a:cubicBezTo>
                  <a:moveTo>
                    <a:pt x="281" y="1045"/>
                  </a:moveTo>
                  <a:cubicBezTo>
                    <a:pt x="266" y="1050"/>
                    <a:pt x="250" y="1040"/>
                    <a:pt x="245" y="1026"/>
                  </a:cubicBezTo>
                  <a:cubicBezTo>
                    <a:pt x="238" y="1010"/>
                    <a:pt x="246" y="990"/>
                    <a:pt x="263" y="984"/>
                  </a:cubicBezTo>
                  <a:cubicBezTo>
                    <a:pt x="281" y="976"/>
                    <a:pt x="304" y="993"/>
                    <a:pt x="303" y="1013"/>
                  </a:cubicBezTo>
                  <a:cubicBezTo>
                    <a:pt x="304" y="1027"/>
                    <a:pt x="294" y="1041"/>
                    <a:pt x="281" y="1045"/>
                  </a:cubicBezTo>
                  <a:moveTo>
                    <a:pt x="373" y="833"/>
                  </a:moveTo>
                  <a:cubicBezTo>
                    <a:pt x="371" y="910"/>
                    <a:pt x="364" y="988"/>
                    <a:pt x="357" y="1065"/>
                  </a:cubicBezTo>
                  <a:cubicBezTo>
                    <a:pt x="345" y="1068"/>
                    <a:pt x="333" y="1070"/>
                    <a:pt x="321" y="1073"/>
                  </a:cubicBezTo>
                  <a:cubicBezTo>
                    <a:pt x="332" y="1043"/>
                    <a:pt x="343" y="1014"/>
                    <a:pt x="353" y="984"/>
                  </a:cubicBezTo>
                  <a:cubicBezTo>
                    <a:pt x="327" y="969"/>
                    <a:pt x="301" y="953"/>
                    <a:pt x="274" y="938"/>
                  </a:cubicBezTo>
                  <a:cubicBezTo>
                    <a:pt x="271" y="936"/>
                    <a:pt x="266" y="934"/>
                    <a:pt x="265" y="929"/>
                  </a:cubicBezTo>
                  <a:cubicBezTo>
                    <a:pt x="218" y="818"/>
                    <a:pt x="171" y="708"/>
                    <a:pt x="124" y="597"/>
                  </a:cubicBezTo>
                  <a:cubicBezTo>
                    <a:pt x="138" y="591"/>
                    <a:pt x="153" y="586"/>
                    <a:pt x="168" y="582"/>
                  </a:cubicBezTo>
                  <a:cubicBezTo>
                    <a:pt x="174" y="580"/>
                    <a:pt x="181" y="584"/>
                    <a:pt x="186" y="587"/>
                  </a:cubicBezTo>
                  <a:cubicBezTo>
                    <a:pt x="195" y="593"/>
                    <a:pt x="203" y="601"/>
                    <a:pt x="211" y="609"/>
                  </a:cubicBezTo>
                  <a:cubicBezTo>
                    <a:pt x="237" y="636"/>
                    <a:pt x="260" y="667"/>
                    <a:pt x="285" y="696"/>
                  </a:cubicBezTo>
                  <a:cubicBezTo>
                    <a:pt x="299" y="713"/>
                    <a:pt x="323" y="718"/>
                    <a:pt x="345" y="718"/>
                  </a:cubicBezTo>
                  <a:cubicBezTo>
                    <a:pt x="329" y="705"/>
                    <a:pt x="315" y="691"/>
                    <a:pt x="305" y="673"/>
                  </a:cubicBezTo>
                  <a:cubicBezTo>
                    <a:pt x="286" y="636"/>
                    <a:pt x="285" y="592"/>
                    <a:pt x="294" y="552"/>
                  </a:cubicBezTo>
                  <a:cubicBezTo>
                    <a:pt x="296" y="609"/>
                    <a:pt x="315" y="664"/>
                    <a:pt x="347" y="711"/>
                  </a:cubicBezTo>
                  <a:cubicBezTo>
                    <a:pt x="355" y="724"/>
                    <a:pt x="367" y="736"/>
                    <a:pt x="370" y="752"/>
                  </a:cubicBezTo>
                  <a:cubicBezTo>
                    <a:pt x="375" y="778"/>
                    <a:pt x="373" y="806"/>
                    <a:pt x="373" y="833"/>
                  </a:cubicBezTo>
                  <a:moveTo>
                    <a:pt x="548" y="1060"/>
                  </a:moveTo>
                  <a:cubicBezTo>
                    <a:pt x="495" y="1056"/>
                    <a:pt x="441" y="1055"/>
                    <a:pt x="387" y="1061"/>
                  </a:cubicBezTo>
                  <a:cubicBezTo>
                    <a:pt x="402" y="985"/>
                    <a:pt x="417" y="909"/>
                    <a:pt x="434" y="833"/>
                  </a:cubicBezTo>
                  <a:cubicBezTo>
                    <a:pt x="439" y="813"/>
                    <a:pt x="443" y="792"/>
                    <a:pt x="451" y="772"/>
                  </a:cubicBezTo>
                  <a:cubicBezTo>
                    <a:pt x="482" y="777"/>
                    <a:pt x="513" y="777"/>
                    <a:pt x="544" y="772"/>
                  </a:cubicBezTo>
                  <a:cubicBezTo>
                    <a:pt x="569" y="769"/>
                    <a:pt x="593" y="763"/>
                    <a:pt x="618" y="765"/>
                  </a:cubicBezTo>
                  <a:cubicBezTo>
                    <a:pt x="638" y="767"/>
                    <a:pt x="656" y="779"/>
                    <a:pt x="667" y="796"/>
                  </a:cubicBezTo>
                  <a:cubicBezTo>
                    <a:pt x="686" y="823"/>
                    <a:pt x="695" y="855"/>
                    <a:pt x="704" y="886"/>
                  </a:cubicBezTo>
                  <a:cubicBezTo>
                    <a:pt x="708" y="897"/>
                    <a:pt x="700" y="906"/>
                    <a:pt x="695" y="914"/>
                  </a:cubicBezTo>
                  <a:cubicBezTo>
                    <a:pt x="676" y="940"/>
                    <a:pt x="653" y="962"/>
                    <a:pt x="631" y="985"/>
                  </a:cubicBezTo>
                  <a:cubicBezTo>
                    <a:pt x="604" y="1011"/>
                    <a:pt x="576" y="1036"/>
                    <a:pt x="548" y="1060"/>
                  </a:cubicBezTo>
                  <a:moveTo>
                    <a:pt x="735" y="1087"/>
                  </a:moveTo>
                  <a:cubicBezTo>
                    <a:pt x="717" y="1084"/>
                    <a:pt x="698" y="1080"/>
                    <a:pt x="680" y="1077"/>
                  </a:cubicBezTo>
                  <a:cubicBezTo>
                    <a:pt x="645" y="1071"/>
                    <a:pt x="610" y="1066"/>
                    <a:pt x="574" y="1062"/>
                  </a:cubicBezTo>
                  <a:cubicBezTo>
                    <a:pt x="573" y="1065"/>
                    <a:pt x="573" y="1065"/>
                    <a:pt x="573" y="1065"/>
                  </a:cubicBezTo>
                  <a:cubicBezTo>
                    <a:pt x="573" y="1064"/>
                    <a:pt x="573" y="1063"/>
                    <a:pt x="573" y="1061"/>
                  </a:cubicBezTo>
                  <a:cubicBezTo>
                    <a:pt x="585" y="1060"/>
                    <a:pt x="596" y="1055"/>
                    <a:pt x="606" y="1047"/>
                  </a:cubicBezTo>
                  <a:cubicBezTo>
                    <a:pt x="638" y="1022"/>
                    <a:pt x="668" y="994"/>
                    <a:pt x="698" y="966"/>
                  </a:cubicBezTo>
                  <a:cubicBezTo>
                    <a:pt x="724" y="939"/>
                    <a:pt x="751" y="913"/>
                    <a:pt x="774" y="883"/>
                  </a:cubicBezTo>
                  <a:cubicBezTo>
                    <a:pt x="760" y="866"/>
                    <a:pt x="750" y="846"/>
                    <a:pt x="743" y="826"/>
                  </a:cubicBezTo>
                  <a:cubicBezTo>
                    <a:pt x="741" y="811"/>
                    <a:pt x="747" y="796"/>
                    <a:pt x="753" y="783"/>
                  </a:cubicBezTo>
                  <a:cubicBezTo>
                    <a:pt x="723" y="769"/>
                    <a:pt x="702" y="742"/>
                    <a:pt x="690" y="712"/>
                  </a:cubicBezTo>
                  <a:cubicBezTo>
                    <a:pt x="679" y="683"/>
                    <a:pt x="672" y="652"/>
                    <a:pt x="672" y="621"/>
                  </a:cubicBezTo>
                  <a:cubicBezTo>
                    <a:pt x="687" y="686"/>
                    <a:pt x="721" y="746"/>
                    <a:pt x="771" y="791"/>
                  </a:cubicBezTo>
                  <a:cubicBezTo>
                    <a:pt x="796" y="819"/>
                    <a:pt x="820" y="849"/>
                    <a:pt x="839" y="882"/>
                  </a:cubicBezTo>
                  <a:cubicBezTo>
                    <a:pt x="846" y="895"/>
                    <a:pt x="856" y="910"/>
                    <a:pt x="849" y="925"/>
                  </a:cubicBezTo>
                  <a:cubicBezTo>
                    <a:pt x="835" y="957"/>
                    <a:pt x="814" y="985"/>
                    <a:pt x="793" y="1013"/>
                  </a:cubicBezTo>
                  <a:cubicBezTo>
                    <a:pt x="775" y="1038"/>
                    <a:pt x="755" y="1063"/>
                    <a:pt x="735" y="10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147190177"/>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chemeClr val="tx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5CCB3349-6592-4E45-A2C3-747A0547D850}"/>
              </a:ext>
            </a:extLst>
          </p:cNvPr>
          <p:cNvSpPr>
            <a:spLocks noGrp="1"/>
          </p:cNvSpPr>
          <p:nvPr>
            <p:ph type="pic" sz="quarter" idx="13"/>
          </p:nvPr>
        </p:nvSpPr>
        <p:spPr>
          <a:xfrm>
            <a:off x="5249862" y="1499266"/>
            <a:ext cx="6942138" cy="5373687"/>
          </a:xfrm>
          <a:solidFill>
            <a:schemeClr val="bg2">
              <a:lumMod val="90000"/>
            </a:schemeClr>
          </a:solidFill>
        </p:spPr>
        <p:txBody>
          <a:bodyPr/>
          <a:lstStyle/>
          <a:p>
            <a:endParaRPr lang="en-GB"/>
          </a:p>
        </p:txBody>
      </p:sp>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a:xfrm>
            <a:off x="192088" y="152400"/>
            <a:ext cx="10040939" cy="1342103"/>
          </a:xfrm>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lvl1pPr>
              <a:defRPr>
                <a:solidFill>
                  <a:schemeClr val="tx2"/>
                </a:solidFill>
              </a:defRPr>
            </a:lvl1pPr>
          </a:lstStyle>
          <a:p>
            <a:r>
              <a:rPr lang="en-GB"/>
              <a:t>#universityofsurrey</a:t>
            </a:r>
          </a:p>
        </p:txBody>
      </p:sp>
      <p:sp>
        <p:nvSpPr>
          <p:cNvPr id="3" name="Content Placeholder 2">
            <a:extLst>
              <a:ext uri="{FF2B5EF4-FFF2-40B4-BE49-F238E27FC236}">
                <a16:creationId xmlns:a16="http://schemas.microsoft.com/office/drawing/2014/main" id="{8573B1B7-2DFC-40FF-9C20-DFAD40E4CAD7}"/>
              </a:ext>
            </a:extLst>
          </p:cNvPr>
          <p:cNvSpPr>
            <a:spLocks noGrp="1"/>
          </p:cNvSpPr>
          <p:nvPr>
            <p:ph idx="1"/>
          </p:nvPr>
        </p:nvSpPr>
        <p:spPr>
          <a:xfrm>
            <a:off x="350556" y="1828800"/>
            <a:ext cx="4435200" cy="4434554"/>
          </a:xfrm>
          <a:prstGeom prst="ellipse">
            <a:avLst/>
          </a:prstGeom>
          <a:solidFill>
            <a:schemeClr val="accent4"/>
          </a:solidFill>
        </p:spPr>
        <p:txBody>
          <a:bodyPr anchor="ctr" anchorCtr="0"/>
          <a:lstStyle>
            <a:lvl1pPr>
              <a:defRPr>
                <a:solidFill>
                  <a:schemeClr val="tx2"/>
                </a:solidFill>
              </a:defRPr>
            </a:lvl1pPr>
          </a:lstStyle>
          <a:p>
            <a:pPr lvl="0"/>
            <a:r>
              <a:rPr lang="en-US"/>
              <a:t>Edit Master text styles</a:t>
            </a:r>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p>
            <a:fld id="{8B7390FE-2CFA-49B8-AE66-DBE4BCCAD6D5}" type="slidenum">
              <a:rPr lang="en-GB" smtClean="0"/>
              <a:t>‹#›</a:t>
            </a:fld>
            <a:endParaRPr lang="en-GB"/>
          </a:p>
        </p:txBody>
      </p:sp>
      <p:grpSp>
        <p:nvGrpSpPr>
          <p:cNvPr id="13" name="Group 4">
            <a:extLst>
              <a:ext uri="{FF2B5EF4-FFF2-40B4-BE49-F238E27FC236}">
                <a16:creationId xmlns:a16="http://schemas.microsoft.com/office/drawing/2014/main" id="{BE30C8C7-C3E4-4F62-AE27-B1E445EA5FF9}"/>
              </a:ext>
            </a:extLst>
          </p:cNvPr>
          <p:cNvGrpSpPr>
            <a:grpSpLocks noChangeAspect="1"/>
          </p:cNvGrpSpPr>
          <p:nvPr userDrawn="1"/>
        </p:nvGrpSpPr>
        <p:grpSpPr bwMode="auto">
          <a:xfrm>
            <a:off x="10407654" y="174625"/>
            <a:ext cx="1522413" cy="450850"/>
            <a:chOff x="6556" y="110"/>
            <a:chExt cx="959" cy="284"/>
          </a:xfrm>
          <a:solidFill>
            <a:schemeClr val="tx2"/>
          </a:solidFill>
        </p:grpSpPr>
        <p:sp>
          <p:nvSpPr>
            <p:cNvPr id="36" name="Freeform 5">
              <a:extLst>
                <a:ext uri="{FF2B5EF4-FFF2-40B4-BE49-F238E27FC236}">
                  <a16:creationId xmlns:a16="http://schemas.microsoft.com/office/drawing/2014/main" id="{A88BE043-1FBA-48A4-BD4D-092B2C50490D}"/>
                </a:ext>
              </a:extLst>
            </p:cNvPr>
            <p:cNvSpPr>
              <a:spLocks/>
            </p:cNvSpPr>
            <p:nvPr userDrawn="1"/>
          </p:nvSpPr>
          <p:spPr bwMode="auto">
            <a:xfrm>
              <a:off x="7171" y="150"/>
              <a:ext cx="47" cy="63"/>
            </a:xfrm>
            <a:custGeom>
              <a:avLst/>
              <a:gdLst>
                <a:gd name="T0" fmla="*/ 27 w 199"/>
                <a:gd name="T1" fmla="*/ 31 h 266"/>
                <a:gd name="T2" fmla="*/ 86 w 199"/>
                <a:gd name="T3" fmla="*/ 4 h 266"/>
                <a:gd name="T4" fmla="*/ 151 w 199"/>
                <a:gd name="T5" fmla="*/ 4 h 266"/>
                <a:gd name="T6" fmla="*/ 184 w 199"/>
                <a:gd name="T7" fmla="*/ 5 h 266"/>
                <a:gd name="T8" fmla="*/ 184 w 199"/>
                <a:gd name="T9" fmla="*/ 41 h 266"/>
                <a:gd name="T10" fmla="*/ 147 w 199"/>
                <a:gd name="T11" fmla="*/ 21 h 266"/>
                <a:gd name="T12" fmla="*/ 86 w 199"/>
                <a:gd name="T13" fmla="*/ 23 h 266"/>
                <a:gd name="T14" fmla="*/ 59 w 199"/>
                <a:gd name="T15" fmla="*/ 51 h 266"/>
                <a:gd name="T16" fmla="*/ 69 w 199"/>
                <a:gd name="T17" fmla="*/ 87 h 266"/>
                <a:gd name="T18" fmla="*/ 122 w 199"/>
                <a:gd name="T19" fmla="*/ 117 h 266"/>
                <a:gd name="T20" fmla="*/ 183 w 199"/>
                <a:gd name="T21" fmla="*/ 154 h 266"/>
                <a:gd name="T22" fmla="*/ 195 w 199"/>
                <a:gd name="T23" fmla="*/ 201 h 266"/>
                <a:gd name="T24" fmla="*/ 160 w 199"/>
                <a:gd name="T25" fmla="*/ 245 h 266"/>
                <a:gd name="T26" fmla="*/ 75 w 199"/>
                <a:gd name="T27" fmla="*/ 264 h 266"/>
                <a:gd name="T28" fmla="*/ 0 w 199"/>
                <a:gd name="T29" fmla="*/ 251 h 266"/>
                <a:gd name="T30" fmla="*/ 0 w 199"/>
                <a:gd name="T31" fmla="*/ 209 h 266"/>
                <a:gd name="T32" fmla="*/ 53 w 199"/>
                <a:gd name="T33" fmla="*/ 245 h 266"/>
                <a:gd name="T34" fmla="*/ 125 w 199"/>
                <a:gd name="T35" fmla="*/ 240 h 266"/>
                <a:gd name="T36" fmla="*/ 150 w 199"/>
                <a:gd name="T37" fmla="*/ 201 h 266"/>
                <a:gd name="T38" fmla="*/ 131 w 199"/>
                <a:gd name="T39" fmla="*/ 164 h 266"/>
                <a:gd name="T40" fmla="*/ 62 w 199"/>
                <a:gd name="T41" fmla="*/ 129 h 266"/>
                <a:gd name="T42" fmla="*/ 20 w 199"/>
                <a:gd name="T43" fmla="*/ 97 h 266"/>
                <a:gd name="T44" fmla="*/ 27 w 199"/>
                <a:gd name="T45" fmla="*/ 3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 h="266">
                  <a:moveTo>
                    <a:pt x="27" y="31"/>
                  </a:moveTo>
                  <a:cubicBezTo>
                    <a:pt x="42" y="15"/>
                    <a:pt x="65" y="7"/>
                    <a:pt x="86" y="4"/>
                  </a:cubicBezTo>
                  <a:cubicBezTo>
                    <a:pt x="108" y="0"/>
                    <a:pt x="129" y="3"/>
                    <a:pt x="151" y="4"/>
                  </a:cubicBezTo>
                  <a:cubicBezTo>
                    <a:pt x="162" y="4"/>
                    <a:pt x="173" y="4"/>
                    <a:pt x="184" y="5"/>
                  </a:cubicBezTo>
                  <a:cubicBezTo>
                    <a:pt x="184" y="17"/>
                    <a:pt x="184" y="29"/>
                    <a:pt x="184" y="41"/>
                  </a:cubicBezTo>
                  <a:cubicBezTo>
                    <a:pt x="173" y="32"/>
                    <a:pt x="161" y="24"/>
                    <a:pt x="147" y="21"/>
                  </a:cubicBezTo>
                  <a:cubicBezTo>
                    <a:pt x="127" y="17"/>
                    <a:pt x="106" y="16"/>
                    <a:pt x="86" y="23"/>
                  </a:cubicBezTo>
                  <a:cubicBezTo>
                    <a:pt x="73" y="27"/>
                    <a:pt x="62" y="37"/>
                    <a:pt x="59" y="51"/>
                  </a:cubicBezTo>
                  <a:cubicBezTo>
                    <a:pt x="56" y="64"/>
                    <a:pt x="59" y="78"/>
                    <a:pt x="69" y="87"/>
                  </a:cubicBezTo>
                  <a:cubicBezTo>
                    <a:pt x="84" y="102"/>
                    <a:pt x="104" y="109"/>
                    <a:pt x="122" y="117"/>
                  </a:cubicBezTo>
                  <a:cubicBezTo>
                    <a:pt x="144" y="127"/>
                    <a:pt x="167" y="136"/>
                    <a:pt x="183" y="154"/>
                  </a:cubicBezTo>
                  <a:cubicBezTo>
                    <a:pt x="194" y="166"/>
                    <a:pt x="199" y="185"/>
                    <a:pt x="195" y="201"/>
                  </a:cubicBezTo>
                  <a:cubicBezTo>
                    <a:pt x="190" y="220"/>
                    <a:pt x="176" y="235"/>
                    <a:pt x="160" y="245"/>
                  </a:cubicBezTo>
                  <a:cubicBezTo>
                    <a:pt x="135" y="260"/>
                    <a:pt x="104" y="266"/>
                    <a:pt x="75" y="264"/>
                  </a:cubicBezTo>
                  <a:cubicBezTo>
                    <a:pt x="50" y="263"/>
                    <a:pt x="24" y="258"/>
                    <a:pt x="0" y="251"/>
                  </a:cubicBezTo>
                  <a:cubicBezTo>
                    <a:pt x="0" y="237"/>
                    <a:pt x="0" y="223"/>
                    <a:pt x="0" y="209"/>
                  </a:cubicBezTo>
                  <a:cubicBezTo>
                    <a:pt x="14" y="226"/>
                    <a:pt x="32" y="239"/>
                    <a:pt x="53" y="245"/>
                  </a:cubicBezTo>
                  <a:cubicBezTo>
                    <a:pt x="76" y="250"/>
                    <a:pt x="103" y="251"/>
                    <a:pt x="125" y="240"/>
                  </a:cubicBezTo>
                  <a:cubicBezTo>
                    <a:pt x="140" y="233"/>
                    <a:pt x="150" y="218"/>
                    <a:pt x="150" y="201"/>
                  </a:cubicBezTo>
                  <a:cubicBezTo>
                    <a:pt x="151" y="186"/>
                    <a:pt x="143" y="172"/>
                    <a:pt x="131" y="164"/>
                  </a:cubicBezTo>
                  <a:cubicBezTo>
                    <a:pt x="110" y="148"/>
                    <a:pt x="85" y="140"/>
                    <a:pt x="62" y="129"/>
                  </a:cubicBezTo>
                  <a:cubicBezTo>
                    <a:pt x="46" y="121"/>
                    <a:pt x="30" y="112"/>
                    <a:pt x="20" y="97"/>
                  </a:cubicBezTo>
                  <a:cubicBezTo>
                    <a:pt x="7" y="77"/>
                    <a:pt x="11" y="48"/>
                    <a:pt x="27"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6">
              <a:extLst>
                <a:ext uri="{FF2B5EF4-FFF2-40B4-BE49-F238E27FC236}">
                  <a16:creationId xmlns:a16="http://schemas.microsoft.com/office/drawing/2014/main" id="{2B44C4A6-2179-4CE1-880E-893D27DC7366}"/>
                </a:ext>
              </a:extLst>
            </p:cNvPr>
            <p:cNvSpPr>
              <a:spLocks/>
            </p:cNvSpPr>
            <p:nvPr userDrawn="1"/>
          </p:nvSpPr>
          <p:spPr bwMode="auto">
            <a:xfrm>
              <a:off x="7248" y="152"/>
              <a:ext cx="117" cy="59"/>
            </a:xfrm>
            <a:custGeom>
              <a:avLst/>
              <a:gdLst>
                <a:gd name="T0" fmla="*/ 294 w 496"/>
                <a:gd name="T1" fmla="*/ 1 h 250"/>
                <a:gd name="T2" fmla="*/ 317 w 496"/>
                <a:gd name="T3" fmla="*/ 13 h 250"/>
                <a:gd name="T4" fmla="*/ 372 w 496"/>
                <a:gd name="T5" fmla="*/ 118 h 250"/>
                <a:gd name="T6" fmla="*/ 380 w 496"/>
                <a:gd name="T7" fmla="*/ 122 h 250"/>
                <a:gd name="T8" fmla="*/ 410 w 496"/>
                <a:gd name="T9" fmla="*/ 78 h 250"/>
                <a:gd name="T10" fmla="*/ 442 w 496"/>
                <a:gd name="T11" fmla="*/ 23 h 250"/>
                <a:gd name="T12" fmla="*/ 436 w 496"/>
                <a:gd name="T13" fmla="*/ 0 h 250"/>
                <a:gd name="T14" fmla="*/ 496 w 496"/>
                <a:gd name="T15" fmla="*/ 1 h 250"/>
                <a:gd name="T16" fmla="*/ 421 w 496"/>
                <a:gd name="T17" fmla="*/ 95 h 250"/>
                <a:gd name="T18" fmla="*/ 391 w 496"/>
                <a:gd name="T19" fmla="*/ 155 h 250"/>
                <a:gd name="T20" fmla="*/ 390 w 496"/>
                <a:gd name="T21" fmla="*/ 221 h 250"/>
                <a:gd name="T22" fmla="*/ 399 w 496"/>
                <a:gd name="T23" fmla="*/ 250 h 250"/>
                <a:gd name="T24" fmla="*/ 335 w 496"/>
                <a:gd name="T25" fmla="*/ 250 h 250"/>
                <a:gd name="T26" fmla="*/ 346 w 496"/>
                <a:gd name="T27" fmla="*/ 172 h 250"/>
                <a:gd name="T28" fmla="*/ 325 w 496"/>
                <a:gd name="T29" fmla="*/ 100 h 250"/>
                <a:gd name="T30" fmla="*/ 252 w 496"/>
                <a:gd name="T31" fmla="*/ 4 h 250"/>
                <a:gd name="T32" fmla="*/ 202 w 496"/>
                <a:gd name="T33" fmla="*/ 20 h 250"/>
                <a:gd name="T34" fmla="*/ 142 w 496"/>
                <a:gd name="T35" fmla="*/ 20 h 250"/>
                <a:gd name="T36" fmla="*/ 142 w 496"/>
                <a:gd name="T37" fmla="*/ 212 h 250"/>
                <a:gd name="T38" fmla="*/ 152 w 496"/>
                <a:gd name="T39" fmla="*/ 250 h 250"/>
                <a:gd name="T40" fmla="*/ 88 w 496"/>
                <a:gd name="T41" fmla="*/ 250 h 250"/>
                <a:gd name="T42" fmla="*/ 99 w 496"/>
                <a:gd name="T43" fmla="*/ 195 h 250"/>
                <a:gd name="T44" fmla="*/ 99 w 496"/>
                <a:gd name="T45" fmla="*/ 20 h 250"/>
                <a:gd name="T46" fmla="*/ 29 w 496"/>
                <a:gd name="T47" fmla="*/ 21 h 250"/>
                <a:gd name="T48" fmla="*/ 0 w 496"/>
                <a:gd name="T49" fmla="*/ 29 h 250"/>
                <a:gd name="T50" fmla="*/ 10 w 496"/>
                <a:gd name="T51" fmla="*/ 1 h 250"/>
                <a:gd name="T52" fmla="*/ 294 w 496"/>
                <a:gd name="T53"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6" h="250">
                  <a:moveTo>
                    <a:pt x="294" y="1"/>
                  </a:moveTo>
                  <a:cubicBezTo>
                    <a:pt x="304" y="0"/>
                    <a:pt x="312" y="5"/>
                    <a:pt x="317" y="13"/>
                  </a:cubicBezTo>
                  <a:cubicBezTo>
                    <a:pt x="341" y="45"/>
                    <a:pt x="359" y="81"/>
                    <a:pt x="372" y="118"/>
                  </a:cubicBezTo>
                  <a:cubicBezTo>
                    <a:pt x="372" y="122"/>
                    <a:pt x="377" y="126"/>
                    <a:pt x="380" y="122"/>
                  </a:cubicBezTo>
                  <a:cubicBezTo>
                    <a:pt x="390" y="107"/>
                    <a:pt x="400" y="92"/>
                    <a:pt x="410" y="78"/>
                  </a:cubicBezTo>
                  <a:cubicBezTo>
                    <a:pt x="422" y="60"/>
                    <a:pt x="436" y="43"/>
                    <a:pt x="442" y="23"/>
                  </a:cubicBezTo>
                  <a:cubicBezTo>
                    <a:pt x="444" y="15"/>
                    <a:pt x="441" y="7"/>
                    <a:pt x="436" y="0"/>
                  </a:cubicBezTo>
                  <a:cubicBezTo>
                    <a:pt x="456" y="1"/>
                    <a:pt x="476" y="0"/>
                    <a:pt x="496" y="1"/>
                  </a:cubicBezTo>
                  <a:cubicBezTo>
                    <a:pt x="471" y="32"/>
                    <a:pt x="446" y="64"/>
                    <a:pt x="421" y="95"/>
                  </a:cubicBezTo>
                  <a:cubicBezTo>
                    <a:pt x="407" y="113"/>
                    <a:pt x="395" y="133"/>
                    <a:pt x="391" y="155"/>
                  </a:cubicBezTo>
                  <a:cubicBezTo>
                    <a:pt x="388" y="177"/>
                    <a:pt x="388" y="199"/>
                    <a:pt x="390" y="221"/>
                  </a:cubicBezTo>
                  <a:cubicBezTo>
                    <a:pt x="390" y="231"/>
                    <a:pt x="394" y="241"/>
                    <a:pt x="399" y="250"/>
                  </a:cubicBezTo>
                  <a:cubicBezTo>
                    <a:pt x="378" y="250"/>
                    <a:pt x="357" y="250"/>
                    <a:pt x="335" y="250"/>
                  </a:cubicBezTo>
                  <a:cubicBezTo>
                    <a:pt x="350" y="227"/>
                    <a:pt x="345" y="198"/>
                    <a:pt x="346" y="172"/>
                  </a:cubicBezTo>
                  <a:cubicBezTo>
                    <a:pt x="347" y="147"/>
                    <a:pt x="337" y="122"/>
                    <a:pt x="325" y="100"/>
                  </a:cubicBezTo>
                  <a:cubicBezTo>
                    <a:pt x="305" y="65"/>
                    <a:pt x="283" y="30"/>
                    <a:pt x="252" y="4"/>
                  </a:cubicBezTo>
                  <a:cubicBezTo>
                    <a:pt x="239" y="17"/>
                    <a:pt x="219" y="19"/>
                    <a:pt x="202" y="20"/>
                  </a:cubicBezTo>
                  <a:cubicBezTo>
                    <a:pt x="182" y="20"/>
                    <a:pt x="162" y="20"/>
                    <a:pt x="142" y="20"/>
                  </a:cubicBezTo>
                  <a:cubicBezTo>
                    <a:pt x="142" y="84"/>
                    <a:pt x="142" y="148"/>
                    <a:pt x="142" y="212"/>
                  </a:cubicBezTo>
                  <a:cubicBezTo>
                    <a:pt x="142" y="225"/>
                    <a:pt x="145" y="239"/>
                    <a:pt x="152" y="250"/>
                  </a:cubicBezTo>
                  <a:cubicBezTo>
                    <a:pt x="131" y="250"/>
                    <a:pt x="110" y="250"/>
                    <a:pt x="88" y="250"/>
                  </a:cubicBezTo>
                  <a:cubicBezTo>
                    <a:pt x="99" y="234"/>
                    <a:pt x="99" y="214"/>
                    <a:pt x="99" y="195"/>
                  </a:cubicBezTo>
                  <a:cubicBezTo>
                    <a:pt x="99" y="20"/>
                    <a:pt x="99" y="20"/>
                    <a:pt x="99" y="20"/>
                  </a:cubicBezTo>
                  <a:cubicBezTo>
                    <a:pt x="75" y="20"/>
                    <a:pt x="52" y="20"/>
                    <a:pt x="29" y="21"/>
                  </a:cubicBezTo>
                  <a:cubicBezTo>
                    <a:pt x="19" y="21"/>
                    <a:pt x="9" y="24"/>
                    <a:pt x="0" y="29"/>
                  </a:cubicBezTo>
                  <a:cubicBezTo>
                    <a:pt x="3" y="19"/>
                    <a:pt x="6" y="10"/>
                    <a:pt x="10" y="1"/>
                  </a:cubicBezTo>
                  <a:cubicBezTo>
                    <a:pt x="104" y="1"/>
                    <a:pt x="199" y="0"/>
                    <a:pt x="294"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7">
              <a:extLst>
                <a:ext uri="{FF2B5EF4-FFF2-40B4-BE49-F238E27FC236}">
                  <a16:creationId xmlns:a16="http://schemas.microsoft.com/office/drawing/2014/main" id="{47FD0097-7C93-4341-B7DF-C3C371602B31}"/>
                </a:ext>
              </a:extLst>
            </p:cNvPr>
            <p:cNvSpPr>
              <a:spLocks/>
            </p:cNvSpPr>
            <p:nvPr userDrawn="1"/>
          </p:nvSpPr>
          <p:spPr bwMode="auto">
            <a:xfrm>
              <a:off x="6826" y="152"/>
              <a:ext cx="62" cy="61"/>
            </a:xfrm>
            <a:custGeom>
              <a:avLst/>
              <a:gdLst>
                <a:gd name="T0" fmla="*/ 0 w 262"/>
                <a:gd name="T1" fmla="*/ 0 h 261"/>
                <a:gd name="T2" fmla="*/ 64 w 262"/>
                <a:gd name="T3" fmla="*/ 0 h 261"/>
                <a:gd name="T4" fmla="*/ 54 w 262"/>
                <a:gd name="T5" fmla="*/ 38 h 261"/>
                <a:gd name="T6" fmla="*/ 54 w 262"/>
                <a:gd name="T7" fmla="*/ 152 h 261"/>
                <a:gd name="T8" fmla="*/ 67 w 262"/>
                <a:gd name="T9" fmla="*/ 210 h 261"/>
                <a:gd name="T10" fmla="*/ 128 w 262"/>
                <a:gd name="T11" fmla="*/ 234 h 261"/>
                <a:gd name="T12" fmla="*/ 189 w 262"/>
                <a:gd name="T13" fmla="*/ 213 h 261"/>
                <a:gd name="T14" fmla="*/ 206 w 262"/>
                <a:gd name="T15" fmla="*/ 152 h 261"/>
                <a:gd name="T16" fmla="*/ 208 w 262"/>
                <a:gd name="T17" fmla="*/ 48 h 261"/>
                <a:gd name="T18" fmla="*/ 198 w 262"/>
                <a:gd name="T19" fmla="*/ 1 h 261"/>
                <a:gd name="T20" fmla="*/ 262 w 262"/>
                <a:gd name="T21" fmla="*/ 1 h 261"/>
                <a:gd name="T22" fmla="*/ 251 w 262"/>
                <a:gd name="T23" fmla="*/ 45 h 261"/>
                <a:gd name="T24" fmla="*/ 251 w 262"/>
                <a:gd name="T25" fmla="*/ 205 h 261"/>
                <a:gd name="T26" fmla="*/ 262 w 262"/>
                <a:gd name="T27" fmla="*/ 250 h 261"/>
                <a:gd name="T28" fmla="*/ 205 w 262"/>
                <a:gd name="T29" fmla="*/ 252 h 261"/>
                <a:gd name="T30" fmla="*/ 206 w 262"/>
                <a:gd name="T31" fmla="*/ 224 h 261"/>
                <a:gd name="T32" fmla="*/ 77 w 262"/>
                <a:gd name="T33" fmla="*/ 255 h 261"/>
                <a:gd name="T34" fmla="*/ 20 w 262"/>
                <a:gd name="T35" fmla="*/ 225 h 261"/>
                <a:gd name="T36" fmla="*/ 10 w 262"/>
                <a:gd name="T37" fmla="*/ 177 h 261"/>
                <a:gd name="T38" fmla="*/ 10 w 262"/>
                <a:gd name="T39" fmla="*/ 45 h 261"/>
                <a:gd name="T40" fmla="*/ 0 w 262"/>
                <a:gd name="T4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261">
                  <a:moveTo>
                    <a:pt x="0" y="0"/>
                  </a:moveTo>
                  <a:cubicBezTo>
                    <a:pt x="22" y="1"/>
                    <a:pt x="43" y="1"/>
                    <a:pt x="64" y="0"/>
                  </a:cubicBezTo>
                  <a:cubicBezTo>
                    <a:pt x="57" y="12"/>
                    <a:pt x="54" y="25"/>
                    <a:pt x="54" y="38"/>
                  </a:cubicBezTo>
                  <a:cubicBezTo>
                    <a:pt x="54" y="76"/>
                    <a:pt x="54" y="114"/>
                    <a:pt x="54" y="152"/>
                  </a:cubicBezTo>
                  <a:cubicBezTo>
                    <a:pt x="54" y="172"/>
                    <a:pt x="54" y="193"/>
                    <a:pt x="67" y="210"/>
                  </a:cubicBezTo>
                  <a:cubicBezTo>
                    <a:pt x="81" y="228"/>
                    <a:pt x="106" y="233"/>
                    <a:pt x="128" y="234"/>
                  </a:cubicBezTo>
                  <a:cubicBezTo>
                    <a:pt x="150" y="234"/>
                    <a:pt x="174" y="230"/>
                    <a:pt x="189" y="213"/>
                  </a:cubicBezTo>
                  <a:cubicBezTo>
                    <a:pt x="204" y="196"/>
                    <a:pt x="206" y="173"/>
                    <a:pt x="206" y="152"/>
                  </a:cubicBezTo>
                  <a:cubicBezTo>
                    <a:pt x="209" y="117"/>
                    <a:pt x="207" y="82"/>
                    <a:pt x="208" y="48"/>
                  </a:cubicBezTo>
                  <a:cubicBezTo>
                    <a:pt x="208" y="31"/>
                    <a:pt x="206" y="15"/>
                    <a:pt x="198" y="1"/>
                  </a:cubicBezTo>
                  <a:cubicBezTo>
                    <a:pt x="219" y="1"/>
                    <a:pt x="240" y="1"/>
                    <a:pt x="262" y="1"/>
                  </a:cubicBezTo>
                  <a:cubicBezTo>
                    <a:pt x="253" y="14"/>
                    <a:pt x="251" y="30"/>
                    <a:pt x="251" y="45"/>
                  </a:cubicBezTo>
                  <a:cubicBezTo>
                    <a:pt x="251" y="98"/>
                    <a:pt x="251" y="152"/>
                    <a:pt x="251" y="205"/>
                  </a:cubicBezTo>
                  <a:cubicBezTo>
                    <a:pt x="251" y="221"/>
                    <a:pt x="253" y="237"/>
                    <a:pt x="262" y="250"/>
                  </a:cubicBezTo>
                  <a:cubicBezTo>
                    <a:pt x="243" y="251"/>
                    <a:pt x="224" y="252"/>
                    <a:pt x="205" y="252"/>
                  </a:cubicBezTo>
                  <a:cubicBezTo>
                    <a:pt x="205" y="243"/>
                    <a:pt x="206" y="234"/>
                    <a:pt x="206" y="224"/>
                  </a:cubicBezTo>
                  <a:cubicBezTo>
                    <a:pt x="170" y="252"/>
                    <a:pt x="121" y="261"/>
                    <a:pt x="77" y="255"/>
                  </a:cubicBezTo>
                  <a:cubicBezTo>
                    <a:pt x="55" y="252"/>
                    <a:pt x="32" y="244"/>
                    <a:pt x="20" y="225"/>
                  </a:cubicBezTo>
                  <a:cubicBezTo>
                    <a:pt x="11" y="211"/>
                    <a:pt x="10" y="193"/>
                    <a:pt x="10" y="177"/>
                  </a:cubicBezTo>
                  <a:cubicBezTo>
                    <a:pt x="10" y="133"/>
                    <a:pt x="10" y="89"/>
                    <a:pt x="10" y="45"/>
                  </a:cubicBezTo>
                  <a:cubicBezTo>
                    <a:pt x="10" y="30"/>
                    <a:pt x="9" y="1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8">
              <a:extLst>
                <a:ext uri="{FF2B5EF4-FFF2-40B4-BE49-F238E27FC236}">
                  <a16:creationId xmlns:a16="http://schemas.microsoft.com/office/drawing/2014/main" id="{98CF8607-3EC5-4EB7-A541-A0377D8BD670}"/>
                </a:ext>
              </a:extLst>
            </p:cNvPr>
            <p:cNvSpPr>
              <a:spLocks/>
            </p:cNvSpPr>
            <p:nvPr userDrawn="1"/>
          </p:nvSpPr>
          <p:spPr bwMode="auto">
            <a:xfrm>
              <a:off x="6899" y="152"/>
              <a:ext cx="64" cy="59"/>
            </a:xfrm>
            <a:custGeom>
              <a:avLst/>
              <a:gdLst>
                <a:gd name="T0" fmla="*/ 2 w 273"/>
                <a:gd name="T1" fmla="*/ 1 h 252"/>
                <a:gd name="T2" fmla="*/ 57 w 273"/>
                <a:gd name="T3" fmla="*/ 1 h 252"/>
                <a:gd name="T4" fmla="*/ 74 w 273"/>
                <a:gd name="T5" fmla="*/ 12 h 252"/>
                <a:gd name="T6" fmla="*/ 123 w 273"/>
                <a:gd name="T7" fmla="*/ 74 h 252"/>
                <a:gd name="T8" fmla="*/ 218 w 273"/>
                <a:gd name="T9" fmla="*/ 183 h 252"/>
                <a:gd name="T10" fmla="*/ 234 w 273"/>
                <a:gd name="T11" fmla="*/ 196 h 252"/>
                <a:gd name="T12" fmla="*/ 235 w 273"/>
                <a:gd name="T13" fmla="*/ 48 h 252"/>
                <a:gd name="T14" fmla="*/ 224 w 273"/>
                <a:gd name="T15" fmla="*/ 1 h 252"/>
                <a:gd name="T16" fmla="*/ 273 w 273"/>
                <a:gd name="T17" fmla="*/ 1 h 252"/>
                <a:gd name="T18" fmla="*/ 259 w 273"/>
                <a:gd name="T19" fmla="*/ 61 h 252"/>
                <a:gd name="T20" fmla="*/ 260 w 273"/>
                <a:gd name="T21" fmla="*/ 252 h 252"/>
                <a:gd name="T22" fmla="*/ 226 w 273"/>
                <a:gd name="T23" fmla="*/ 252 h 252"/>
                <a:gd name="T24" fmla="*/ 62 w 273"/>
                <a:gd name="T25" fmla="*/ 63 h 252"/>
                <a:gd name="T26" fmla="*/ 42 w 273"/>
                <a:gd name="T27" fmla="*/ 42 h 252"/>
                <a:gd name="T28" fmla="*/ 41 w 273"/>
                <a:gd name="T29" fmla="*/ 71 h 252"/>
                <a:gd name="T30" fmla="*/ 41 w 273"/>
                <a:gd name="T31" fmla="*/ 173 h 252"/>
                <a:gd name="T32" fmla="*/ 55 w 273"/>
                <a:gd name="T33" fmla="*/ 250 h 252"/>
                <a:gd name="T34" fmla="*/ 0 w 273"/>
                <a:gd name="T35" fmla="*/ 250 h 252"/>
                <a:gd name="T36" fmla="*/ 16 w 273"/>
                <a:gd name="T37" fmla="*/ 172 h 252"/>
                <a:gd name="T38" fmla="*/ 17 w 273"/>
                <a:gd name="T39" fmla="*/ 50 h 252"/>
                <a:gd name="T40" fmla="*/ 2 w 273"/>
                <a:gd name="T4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3" h="252">
                  <a:moveTo>
                    <a:pt x="2" y="1"/>
                  </a:moveTo>
                  <a:cubicBezTo>
                    <a:pt x="20" y="1"/>
                    <a:pt x="39" y="0"/>
                    <a:pt x="57" y="1"/>
                  </a:cubicBezTo>
                  <a:cubicBezTo>
                    <a:pt x="64" y="1"/>
                    <a:pt x="69" y="7"/>
                    <a:pt x="74" y="12"/>
                  </a:cubicBezTo>
                  <a:cubicBezTo>
                    <a:pt x="91" y="32"/>
                    <a:pt x="106" y="54"/>
                    <a:pt x="123" y="74"/>
                  </a:cubicBezTo>
                  <a:cubicBezTo>
                    <a:pt x="155" y="110"/>
                    <a:pt x="186" y="146"/>
                    <a:pt x="218" y="183"/>
                  </a:cubicBezTo>
                  <a:cubicBezTo>
                    <a:pt x="223" y="188"/>
                    <a:pt x="227" y="195"/>
                    <a:pt x="234" y="196"/>
                  </a:cubicBezTo>
                  <a:cubicBezTo>
                    <a:pt x="235" y="147"/>
                    <a:pt x="234" y="97"/>
                    <a:pt x="235" y="48"/>
                  </a:cubicBezTo>
                  <a:cubicBezTo>
                    <a:pt x="235" y="31"/>
                    <a:pt x="232" y="15"/>
                    <a:pt x="224" y="1"/>
                  </a:cubicBezTo>
                  <a:cubicBezTo>
                    <a:pt x="240" y="0"/>
                    <a:pt x="257" y="0"/>
                    <a:pt x="273" y="1"/>
                  </a:cubicBezTo>
                  <a:cubicBezTo>
                    <a:pt x="262" y="19"/>
                    <a:pt x="259" y="40"/>
                    <a:pt x="259" y="61"/>
                  </a:cubicBezTo>
                  <a:cubicBezTo>
                    <a:pt x="260" y="125"/>
                    <a:pt x="258" y="188"/>
                    <a:pt x="260" y="252"/>
                  </a:cubicBezTo>
                  <a:cubicBezTo>
                    <a:pt x="249" y="252"/>
                    <a:pt x="237" y="252"/>
                    <a:pt x="226" y="252"/>
                  </a:cubicBezTo>
                  <a:cubicBezTo>
                    <a:pt x="171" y="189"/>
                    <a:pt x="117" y="126"/>
                    <a:pt x="62" y="63"/>
                  </a:cubicBezTo>
                  <a:cubicBezTo>
                    <a:pt x="56" y="56"/>
                    <a:pt x="50" y="48"/>
                    <a:pt x="42" y="42"/>
                  </a:cubicBezTo>
                  <a:cubicBezTo>
                    <a:pt x="41" y="52"/>
                    <a:pt x="41" y="61"/>
                    <a:pt x="41" y="71"/>
                  </a:cubicBezTo>
                  <a:cubicBezTo>
                    <a:pt x="41" y="105"/>
                    <a:pt x="41" y="139"/>
                    <a:pt x="41" y="173"/>
                  </a:cubicBezTo>
                  <a:cubicBezTo>
                    <a:pt x="41" y="199"/>
                    <a:pt x="44" y="226"/>
                    <a:pt x="55" y="250"/>
                  </a:cubicBezTo>
                  <a:cubicBezTo>
                    <a:pt x="37" y="250"/>
                    <a:pt x="18" y="250"/>
                    <a:pt x="0" y="250"/>
                  </a:cubicBezTo>
                  <a:cubicBezTo>
                    <a:pt x="12" y="226"/>
                    <a:pt x="15" y="199"/>
                    <a:pt x="16" y="172"/>
                  </a:cubicBezTo>
                  <a:cubicBezTo>
                    <a:pt x="17" y="132"/>
                    <a:pt x="16" y="91"/>
                    <a:pt x="17" y="50"/>
                  </a:cubicBezTo>
                  <a:cubicBezTo>
                    <a:pt x="17" y="32"/>
                    <a:pt x="15" y="13"/>
                    <a:pt x="2"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9">
              <a:extLst>
                <a:ext uri="{FF2B5EF4-FFF2-40B4-BE49-F238E27FC236}">
                  <a16:creationId xmlns:a16="http://schemas.microsoft.com/office/drawing/2014/main" id="{76752CE6-07D9-460A-B361-A0AE931AFC9D}"/>
                </a:ext>
              </a:extLst>
            </p:cNvPr>
            <p:cNvSpPr>
              <a:spLocks/>
            </p:cNvSpPr>
            <p:nvPr userDrawn="1"/>
          </p:nvSpPr>
          <p:spPr bwMode="auto">
            <a:xfrm>
              <a:off x="6973" y="152"/>
              <a:ext cx="15" cy="59"/>
            </a:xfrm>
            <a:custGeom>
              <a:avLst/>
              <a:gdLst>
                <a:gd name="T0" fmla="*/ 0 w 64"/>
                <a:gd name="T1" fmla="*/ 0 h 250"/>
                <a:gd name="T2" fmla="*/ 64 w 64"/>
                <a:gd name="T3" fmla="*/ 0 h 250"/>
                <a:gd name="T4" fmla="*/ 54 w 64"/>
                <a:gd name="T5" fmla="*/ 43 h 250"/>
                <a:gd name="T6" fmla="*/ 54 w 64"/>
                <a:gd name="T7" fmla="*/ 207 h 250"/>
                <a:gd name="T8" fmla="*/ 64 w 64"/>
                <a:gd name="T9" fmla="*/ 250 h 250"/>
                <a:gd name="T10" fmla="*/ 0 w 64"/>
                <a:gd name="T11" fmla="*/ 250 h 250"/>
                <a:gd name="T12" fmla="*/ 10 w 64"/>
                <a:gd name="T13" fmla="*/ 209 h 250"/>
                <a:gd name="T14" fmla="*/ 10 w 64"/>
                <a:gd name="T15" fmla="*/ 43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1" y="0"/>
                    <a:pt x="43" y="1"/>
                    <a:pt x="64" y="0"/>
                  </a:cubicBezTo>
                  <a:cubicBezTo>
                    <a:pt x="56" y="13"/>
                    <a:pt x="54" y="28"/>
                    <a:pt x="54" y="43"/>
                  </a:cubicBezTo>
                  <a:cubicBezTo>
                    <a:pt x="54" y="98"/>
                    <a:pt x="54" y="152"/>
                    <a:pt x="54" y="207"/>
                  </a:cubicBezTo>
                  <a:cubicBezTo>
                    <a:pt x="54" y="222"/>
                    <a:pt x="56" y="237"/>
                    <a:pt x="64" y="250"/>
                  </a:cubicBezTo>
                  <a:cubicBezTo>
                    <a:pt x="43" y="250"/>
                    <a:pt x="21" y="250"/>
                    <a:pt x="0" y="250"/>
                  </a:cubicBezTo>
                  <a:cubicBezTo>
                    <a:pt x="8" y="238"/>
                    <a:pt x="10" y="223"/>
                    <a:pt x="10" y="209"/>
                  </a:cubicBezTo>
                  <a:cubicBezTo>
                    <a:pt x="10" y="154"/>
                    <a:pt x="10" y="98"/>
                    <a:pt x="10" y="43"/>
                  </a:cubicBezTo>
                  <a:cubicBezTo>
                    <a:pt x="10" y="28"/>
                    <a:pt x="8" y="1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10">
              <a:extLst>
                <a:ext uri="{FF2B5EF4-FFF2-40B4-BE49-F238E27FC236}">
                  <a16:creationId xmlns:a16="http://schemas.microsoft.com/office/drawing/2014/main" id="{A02BAD9F-A582-4FA5-931B-F20AB5B63007}"/>
                </a:ext>
              </a:extLst>
            </p:cNvPr>
            <p:cNvSpPr>
              <a:spLocks/>
            </p:cNvSpPr>
            <p:nvPr userDrawn="1"/>
          </p:nvSpPr>
          <p:spPr bwMode="auto">
            <a:xfrm>
              <a:off x="6991" y="152"/>
              <a:ext cx="66" cy="59"/>
            </a:xfrm>
            <a:custGeom>
              <a:avLst/>
              <a:gdLst>
                <a:gd name="T0" fmla="*/ 0 w 277"/>
                <a:gd name="T1" fmla="*/ 1 h 252"/>
                <a:gd name="T2" fmla="*/ 44 w 277"/>
                <a:gd name="T3" fmla="*/ 1 h 252"/>
                <a:gd name="T4" fmla="*/ 56 w 277"/>
                <a:gd name="T5" fmla="*/ 12 h 252"/>
                <a:gd name="T6" fmla="*/ 130 w 277"/>
                <a:gd name="T7" fmla="*/ 196 h 252"/>
                <a:gd name="T8" fmla="*/ 137 w 277"/>
                <a:gd name="T9" fmla="*/ 210 h 252"/>
                <a:gd name="T10" fmla="*/ 150 w 277"/>
                <a:gd name="T11" fmla="*/ 190 h 252"/>
                <a:gd name="T12" fmla="*/ 210 w 277"/>
                <a:gd name="T13" fmla="*/ 54 h 252"/>
                <a:gd name="T14" fmla="*/ 218 w 277"/>
                <a:gd name="T15" fmla="*/ 1 h 252"/>
                <a:gd name="T16" fmla="*/ 277 w 277"/>
                <a:gd name="T17" fmla="*/ 1 h 252"/>
                <a:gd name="T18" fmla="*/ 143 w 277"/>
                <a:gd name="T19" fmla="*/ 252 h 252"/>
                <a:gd name="T20" fmla="*/ 106 w 277"/>
                <a:gd name="T21" fmla="*/ 252 h 252"/>
                <a:gd name="T22" fmla="*/ 0 w 277"/>
                <a:gd name="T23"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52">
                  <a:moveTo>
                    <a:pt x="0" y="1"/>
                  </a:moveTo>
                  <a:cubicBezTo>
                    <a:pt x="15" y="1"/>
                    <a:pt x="30" y="0"/>
                    <a:pt x="44" y="1"/>
                  </a:cubicBezTo>
                  <a:cubicBezTo>
                    <a:pt x="51" y="1"/>
                    <a:pt x="54" y="7"/>
                    <a:pt x="56" y="12"/>
                  </a:cubicBezTo>
                  <a:cubicBezTo>
                    <a:pt x="81" y="73"/>
                    <a:pt x="109" y="133"/>
                    <a:pt x="130" y="196"/>
                  </a:cubicBezTo>
                  <a:cubicBezTo>
                    <a:pt x="132" y="201"/>
                    <a:pt x="134" y="206"/>
                    <a:pt x="137" y="210"/>
                  </a:cubicBezTo>
                  <a:cubicBezTo>
                    <a:pt x="145" y="206"/>
                    <a:pt x="146" y="197"/>
                    <a:pt x="150" y="190"/>
                  </a:cubicBezTo>
                  <a:cubicBezTo>
                    <a:pt x="170" y="145"/>
                    <a:pt x="193" y="100"/>
                    <a:pt x="210" y="54"/>
                  </a:cubicBezTo>
                  <a:cubicBezTo>
                    <a:pt x="216" y="37"/>
                    <a:pt x="223" y="19"/>
                    <a:pt x="218" y="1"/>
                  </a:cubicBezTo>
                  <a:cubicBezTo>
                    <a:pt x="237" y="1"/>
                    <a:pt x="257" y="0"/>
                    <a:pt x="277" y="1"/>
                  </a:cubicBezTo>
                  <a:cubicBezTo>
                    <a:pt x="222" y="78"/>
                    <a:pt x="182" y="166"/>
                    <a:pt x="143" y="252"/>
                  </a:cubicBezTo>
                  <a:cubicBezTo>
                    <a:pt x="130" y="252"/>
                    <a:pt x="118" y="252"/>
                    <a:pt x="106" y="252"/>
                  </a:cubicBezTo>
                  <a:cubicBezTo>
                    <a:pt x="74" y="167"/>
                    <a:pt x="46" y="79"/>
                    <a:pt x="0"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1">
              <a:extLst>
                <a:ext uri="{FF2B5EF4-FFF2-40B4-BE49-F238E27FC236}">
                  <a16:creationId xmlns:a16="http://schemas.microsoft.com/office/drawing/2014/main" id="{961EFC21-AA3B-4575-BA03-D8ADE0091244}"/>
                </a:ext>
              </a:extLst>
            </p:cNvPr>
            <p:cNvSpPr>
              <a:spLocks/>
            </p:cNvSpPr>
            <p:nvPr userDrawn="1"/>
          </p:nvSpPr>
          <p:spPr bwMode="auto">
            <a:xfrm>
              <a:off x="7061" y="152"/>
              <a:ext cx="45" cy="59"/>
            </a:xfrm>
            <a:custGeom>
              <a:avLst/>
              <a:gdLst>
                <a:gd name="T0" fmla="*/ 1 w 194"/>
                <a:gd name="T1" fmla="*/ 1 h 251"/>
                <a:gd name="T2" fmla="*/ 169 w 194"/>
                <a:gd name="T3" fmla="*/ 1 h 251"/>
                <a:gd name="T4" fmla="*/ 171 w 194"/>
                <a:gd name="T5" fmla="*/ 31 h 251"/>
                <a:gd name="T6" fmla="*/ 109 w 194"/>
                <a:gd name="T7" fmla="*/ 16 h 251"/>
                <a:gd name="T8" fmla="*/ 55 w 194"/>
                <a:gd name="T9" fmla="*/ 16 h 251"/>
                <a:gd name="T10" fmla="*/ 55 w 194"/>
                <a:gd name="T11" fmla="*/ 109 h 251"/>
                <a:gd name="T12" fmla="*/ 169 w 194"/>
                <a:gd name="T13" fmla="*/ 107 h 251"/>
                <a:gd name="T14" fmla="*/ 138 w 194"/>
                <a:gd name="T15" fmla="*/ 124 h 251"/>
                <a:gd name="T16" fmla="*/ 55 w 194"/>
                <a:gd name="T17" fmla="*/ 129 h 251"/>
                <a:gd name="T18" fmla="*/ 55 w 194"/>
                <a:gd name="T19" fmla="*/ 234 h 251"/>
                <a:gd name="T20" fmla="*/ 158 w 194"/>
                <a:gd name="T21" fmla="*/ 228 h 251"/>
                <a:gd name="T22" fmla="*/ 194 w 194"/>
                <a:gd name="T23" fmla="*/ 212 h 251"/>
                <a:gd name="T24" fmla="*/ 185 w 194"/>
                <a:gd name="T25" fmla="*/ 248 h 251"/>
                <a:gd name="T26" fmla="*/ 110 w 194"/>
                <a:gd name="T27" fmla="*/ 250 h 251"/>
                <a:gd name="T28" fmla="*/ 0 w 194"/>
                <a:gd name="T29" fmla="*/ 250 h 251"/>
                <a:gd name="T30" fmla="*/ 11 w 194"/>
                <a:gd name="T31" fmla="*/ 196 h 251"/>
                <a:gd name="T32" fmla="*/ 11 w 194"/>
                <a:gd name="T33" fmla="*/ 59 h 251"/>
                <a:gd name="T34" fmla="*/ 1 w 194"/>
                <a:gd name="T35"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251">
                  <a:moveTo>
                    <a:pt x="1" y="1"/>
                  </a:moveTo>
                  <a:cubicBezTo>
                    <a:pt x="57" y="0"/>
                    <a:pt x="113" y="0"/>
                    <a:pt x="169" y="1"/>
                  </a:cubicBezTo>
                  <a:cubicBezTo>
                    <a:pt x="170" y="11"/>
                    <a:pt x="171" y="21"/>
                    <a:pt x="171" y="31"/>
                  </a:cubicBezTo>
                  <a:cubicBezTo>
                    <a:pt x="153" y="19"/>
                    <a:pt x="130" y="17"/>
                    <a:pt x="109" y="16"/>
                  </a:cubicBezTo>
                  <a:cubicBezTo>
                    <a:pt x="91" y="16"/>
                    <a:pt x="73" y="16"/>
                    <a:pt x="55" y="16"/>
                  </a:cubicBezTo>
                  <a:cubicBezTo>
                    <a:pt x="55" y="47"/>
                    <a:pt x="55" y="78"/>
                    <a:pt x="55" y="109"/>
                  </a:cubicBezTo>
                  <a:cubicBezTo>
                    <a:pt x="93" y="110"/>
                    <a:pt x="131" y="110"/>
                    <a:pt x="169" y="107"/>
                  </a:cubicBezTo>
                  <a:cubicBezTo>
                    <a:pt x="161" y="116"/>
                    <a:pt x="149" y="121"/>
                    <a:pt x="138" y="124"/>
                  </a:cubicBezTo>
                  <a:cubicBezTo>
                    <a:pt x="111" y="130"/>
                    <a:pt x="83" y="129"/>
                    <a:pt x="55" y="129"/>
                  </a:cubicBezTo>
                  <a:cubicBezTo>
                    <a:pt x="55" y="164"/>
                    <a:pt x="55" y="199"/>
                    <a:pt x="55" y="234"/>
                  </a:cubicBezTo>
                  <a:cubicBezTo>
                    <a:pt x="89" y="233"/>
                    <a:pt x="125" y="238"/>
                    <a:pt x="158" y="228"/>
                  </a:cubicBezTo>
                  <a:cubicBezTo>
                    <a:pt x="171" y="225"/>
                    <a:pt x="183" y="219"/>
                    <a:pt x="194" y="212"/>
                  </a:cubicBezTo>
                  <a:cubicBezTo>
                    <a:pt x="191" y="224"/>
                    <a:pt x="188" y="236"/>
                    <a:pt x="185" y="248"/>
                  </a:cubicBezTo>
                  <a:cubicBezTo>
                    <a:pt x="160" y="251"/>
                    <a:pt x="135" y="250"/>
                    <a:pt x="110" y="250"/>
                  </a:cubicBezTo>
                  <a:cubicBezTo>
                    <a:pt x="0" y="250"/>
                    <a:pt x="0" y="250"/>
                    <a:pt x="0" y="250"/>
                  </a:cubicBezTo>
                  <a:cubicBezTo>
                    <a:pt x="10" y="234"/>
                    <a:pt x="11" y="214"/>
                    <a:pt x="11" y="196"/>
                  </a:cubicBezTo>
                  <a:cubicBezTo>
                    <a:pt x="11" y="150"/>
                    <a:pt x="11" y="105"/>
                    <a:pt x="11" y="59"/>
                  </a:cubicBezTo>
                  <a:cubicBezTo>
                    <a:pt x="11" y="39"/>
                    <a:pt x="12" y="18"/>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12">
              <a:extLst>
                <a:ext uri="{FF2B5EF4-FFF2-40B4-BE49-F238E27FC236}">
                  <a16:creationId xmlns:a16="http://schemas.microsoft.com/office/drawing/2014/main" id="{C3C1DA4A-308C-455B-96B0-584718CB0E59}"/>
                </a:ext>
              </a:extLst>
            </p:cNvPr>
            <p:cNvSpPr>
              <a:spLocks/>
            </p:cNvSpPr>
            <p:nvPr userDrawn="1"/>
          </p:nvSpPr>
          <p:spPr bwMode="auto">
            <a:xfrm>
              <a:off x="7227" y="152"/>
              <a:ext cx="15" cy="59"/>
            </a:xfrm>
            <a:custGeom>
              <a:avLst/>
              <a:gdLst>
                <a:gd name="T0" fmla="*/ 0 w 64"/>
                <a:gd name="T1" fmla="*/ 0 h 250"/>
                <a:gd name="T2" fmla="*/ 64 w 64"/>
                <a:gd name="T3" fmla="*/ 1 h 250"/>
                <a:gd name="T4" fmla="*/ 54 w 64"/>
                <a:gd name="T5" fmla="*/ 59 h 250"/>
                <a:gd name="T6" fmla="*/ 54 w 64"/>
                <a:gd name="T7" fmla="*/ 193 h 250"/>
                <a:gd name="T8" fmla="*/ 64 w 64"/>
                <a:gd name="T9" fmla="*/ 250 h 250"/>
                <a:gd name="T10" fmla="*/ 1 w 64"/>
                <a:gd name="T11" fmla="*/ 250 h 250"/>
                <a:gd name="T12" fmla="*/ 10 w 64"/>
                <a:gd name="T13" fmla="*/ 200 h 250"/>
                <a:gd name="T14" fmla="*/ 10 w 64"/>
                <a:gd name="T15" fmla="*/ 38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2" y="1"/>
                    <a:pt x="43" y="0"/>
                    <a:pt x="64" y="1"/>
                  </a:cubicBezTo>
                  <a:cubicBezTo>
                    <a:pt x="53" y="18"/>
                    <a:pt x="54" y="39"/>
                    <a:pt x="54" y="59"/>
                  </a:cubicBezTo>
                  <a:cubicBezTo>
                    <a:pt x="54" y="104"/>
                    <a:pt x="54" y="149"/>
                    <a:pt x="54" y="193"/>
                  </a:cubicBezTo>
                  <a:cubicBezTo>
                    <a:pt x="54" y="213"/>
                    <a:pt x="53" y="233"/>
                    <a:pt x="64" y="250"/>
                  </a:cubicBezTo>
                  <a:cubicBezTo>
                    <a:pt x="43" y="250"/>
                    <a:pt x="22" y="250"/>
                    <a:pt x="1" y="250"/>
                  </a:cubicBezTo>
                  <a:cubicBezTo>
                    <a:pt x="10" y="235"/>
                    <a:pt x="11" y="217"/>
                    <a:pt x="10" y="200"/>
                  </a:cubicBezTo>
                  <a:cubicBezTo>
                    <a:pt x="10" y="146"/>
                    <a:pt x="11" y="92"/>
                    <a:pt x="10" y="38"/>
                  </a:cubicBezTo>
                  <a:cubicBezTo>
                    <a:pt x="10" y="25"/>
                    <a:pt x="8" y="12"/>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13">
              <a:extLst>
                <a:ext uri="{FF2B5EF4-FFF2-40B4-BE49-F238E27FC236}">
                  <a16:creationId xmlns:a16="http://schemas.microsoft.com/office/drawing/2014/main" id="{097513AD-A098-4FDF-9617-4768B11F3EA7}"/>
                </a:ext>
              </a:extLst>
            </p:cNvPr>
            <p:cNvSpPr>
              <a:spLocks/>
            </p:cNvSpPr>
            <p:nvPr userDrawn="1"/>
          </p:nvSpPr>
          <p:spPr bwMode="auto">
            <a:xfrm>
              <a:off x="7474" y="151"/>
              <a:ext cx="41" cy="60"/>
            </a:xfrm>
            <a:custGeom>
              <a:avLst/>
              <a:gdLst>
                <a:gd name="T0" fmla="*/ 1 w 173"/>
                <a:gd name="T1" fmla="*/ 1 h 251"/>
                <a:gd name="T2" fmla="*/ 123 w 173"/>
                <a:gd name="T3" fmla="*/ 1 h 251"/>
                <a:gd name="T4" fmla="*/ 173 w 173"/>
                <a:gd name="T5" fmla="*/ 3 h 251"/>
                <a:gd name="T6" fmla="*/ 173 w 173"/>
                <a:gd name="T7" fmla="*/ 37 h 251"/>
                <a:gd name="T8" fmla="*/ 132 w 173"/>
                <a:gd name="T9" fmla="*/ 19 h 251"/>
                <a:gd name="T10" fmla="*/ 54 w 173"/>
                <a:gd name="T11" fmla="*/ 17 h 251"/>
                <a:gd name="T12" fmla="*/ 54 w 173"/>
                <a:gd name="T13" fmla="*/ 118 h 251"/>
                <a:gd name="T14" fmla="*/ 168 w 173"/>
                <a:gd name="T15" fmla="*/ 115 h 251"/>
                <a:gd name="T16" fmla="*/ 125 w 173"/>
                <a:gd name="T17" fmla="*/ 134 h 251"/>
                <a:gd name="T18" fmla="*/ 54 w 173"/>
                <a:gd name="T19" fmla="*/ 137 h 251"/>
                <a:gd name="T20" fmla="*/ 54 w 173"/>
                <a:gd name="T21" fmla="*/ 213 h 251"/>
                <a:gd name="T22" fmla="*/ 64 w 173"/>
                <a:gd name="T23" fmla="*/ 251 h 251"/>
                <a:gd name="T24" fmla="*/ 0 w 173"/>
                <a:gd name="T25" fmla="*/ 251 h 251"/>
                <a:gd name="T26" fmla="*/ 11 w 173"/>
                <a:gd name="T27" fmla="*/ 192 h 251"/>
                <a:gd name="T28" fmla="*/ 11 w 173"/>
                <a:gd name="T29" fmla="*/ 46 h 251"/>
                <a:gd name="T30" fmla="*/ 1 w 173"/>
                <a:gd name="T31"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251">
                  <a:moveTo>
                    <a:pt x="1" y="1"/>
                  </a:moveTo>
                  <a:cubicBezTo>
                    <a:pt x="42" y="2"/>
                    <a:pt x="82" y="1"/>
                    <a:pt x="123" y="1"/>
                  </a:cubicBezTo>
                  <a:cubicBezTo>
                    <a:pt x="140" y="2"/>
                    <a:pt x="156" y="0"/>
                    <a:pt x="173" y="3"/>
                  </a:cubicBezTo>
                  <a:cubicBezTo>
                    <a:pt x="173" y="15"/>
                    <a:pt x="173" y="26"/>
                    <a:pt x="173" y="37"/>
                  </a:cubicBezTo>
                  <a:cubicBezTo>
                    <a:pt x="162" y="26"/>
                    <a:pt x="148" y="20"/>
                    <a:pt x="132" y="19"/>
                  </a:cubicBezTo>
                  <a:cubicBezTo>
                    <a:pt x="106" y="16"/>
                    <a:pt x="80" y="18"/>
                    <a:pt x="54" y="17"/>
                  </a:cubicBezTo>
                  <a:cubicBezTo>
                    <a:pt x="54" y="51"/>
                    <a:pt x="54" y="84"/>
                    <a:pt x="54" y="118"/>
                  </a:cubicBezTo>
                  <a:cubicBezTo>
                    <a:pt x="92" y="118"/>
                    <a:pt x="130" y="118"/>
                    <a:pt x="168" y="115"/>
                  </a:cubicBezTo>
                  <a:cubicBezTo>
                    <a:pt x="157" y="127"/>
                    <a:pt x="141" y="131"/>
                    <a:pt x="125" y="134"/>
                  </a:cubicBezTo>
                  <a:cubicBezTo>
                    <a:pt x="102" y="138"/>
                    <a:pt x="78" y="137"/>
                    <a:pt x="54" y="137"/>
                  </a:cubicBezTo>
                  <a:cubicBezTo>
                    <a:pt x="54" y="163"/>
                    <a:pt x="54" y="188"/>
                    <a:pt x="54" y="213"/>
                  </a:cubicBezTo>
                  <a:cubicBezTo>
                    <a:pt x="54" y="226"/>
                    <a:pt x="57" y="240"/>
                    <a:pt x="64" y="251"/>
                  </a:cubicBezTo>
                  <a:cubicBezTo>
                    <a:pt x="43" y="251"/>
                    <a:pt x="22" y="251"/>
                    <a:pt x="0" y="251"/>
                  </a:cubicBezTo>
                  <a:cubicBezTo>
                    <a:pt x="12" y="234"/>
                    <a:pt x="10" y="212"/>
                    <a:pt x="11" y="192"/>
                  </a:cubicBezTo>
                  <a:cubicBezTo>
                    <a:pt x="11" y="143"/>
                    <a:pt x="11" y="95"/>
                    <a:pt x="11" y="46"/>
                  </a:cubicBezTo>
                  <a:cubicBezTo>
                    <a:pt x="11" y="31"/>
                    <a:pt x="10" y="15"/>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14">
              <a:extLst>
                <a:ext uri="{FF2B5EF4-FFF2-40B4-BE49-F238E27FC236}">
                  <a16:creationId xmlns:a16="http://schemas.microsoft.com/office/drawing/2014/main" id="{E50FF4CA-7D53-4DCB-8A6D-87F0AF70396C}"/>
                </a:ext>
              </a:extLst>
            </p:cNvPr>
            <p:cNvSpPr>
              <a:spLocks/>
            </p:cNvSpPr>
            <p:nvPr userDrawn="1"/>
          </p:nvSpPr>
          <p:spPr bwMode="auto">
            <a:xfrm>
              <a:off x="6824" y="226"/>
              <a:ext cx="93" cy="139"/>
            </a:xfrm>
            <a:custGeom>
              <a:avLst/>
              <a:gdLst>
                <a:gd name="T0" fmla="*/ 87 w 398"/>
                <a:gd name="T1" fmla="*/ 35 h 589"/>
                <a:gd name="T2" fmla="*/ 218 w 398"/>
                <a:gd name="T3" fmla="*/ 0 h 589"/>
                <a:gd name="T4" fmla="*/ 367 w 398"/>
                <a:gd name="T5" fmla="*/ 6 h 589"/>
                <a:gd name="T6" fmla="*/ 367 w 398"/>
                <a:gd name="T7" fmla="*/ 87 h 589"/>
                <a:gd name="T8" fmla="*/ 314 w 398"/>
                <a:gd name="T9" fmla="*/ 48 h 589"/>
                <a:gd name="T10" fmla="*/ 248 w 398"/>
                <a:gd name="T11" fmla="*/ 36 h 589"/>
                <a:gd name="T12" fmla="*/ 150 w 398"/>
                <a:gd name="T13" fmla="*/ 59 h 589"/>
                <a:gd name="T14" fmla="*/ 133 w 398"/>
                <a:gd name="T15" fmla="*/ 184 h 589"/>
                <a:gd name="T16" fmla="*/ 195 w 398"/>
                <a:gd name="T17" fmla="*/ 233 h 589"/>
                <a:gd name="T18" fmla="*/ 326 w 398"/>
                <a:gd name="T19" fmla="*/ 303 h 589"/>
                <a:gd name="T20" fmla="*/ 384 w 398"/>
                <a:gd name="T21" fmla="*/ 372 h 589"/>
                <a:gd name="T22" fmla="*/ 369 w 398"/>
                <a:gd name="T23" fmla="*/ 493 h 589"/>
                <a:gd name="T24" fmla="*/ 287 w 398"/>
                <a:gd name="T25" fmla="*/ 561 h 589"/>
                <a:gd name="T26" fmla="*/ 149 w 398"/>
                <a:gd name="T27" fmla="*/ 587 h 589"/>
                <a:gd name="T28" fmla="*/ 1 w 398"/>
                <a:gd name="T29" fmla="*/ 557 h 589"/>
                <a:gd name="T30" fmla="*/ 1 w 398"/>
                <a:gd name="T31" fmla="*/ 464 h 589"/>
                <a:gd name="T32" fmla="*/ 75 w 398"/>
                <a:gd name="T33" fmla="*/ 531 h 589"/>
                <a:gd name="T34" fmla="*/ 188 w 398"/>
                <a:gd name="T35" fmla="*/ 551 h 589"/>
                <a:gd name="T36" fmla="*/ 279 w 398"/>
                <a:gd name="T37" fmla="*/ 509 h 589"/>
                <a:gd name="T38" fmla="*/ 297 w 398"/>
                <a:gd name="T39" fmla="*/ 414 h 589"/>
                <a:gd name="T40" fmla="*/ 241 w 398"/>
                <a:gd name="T41" fmla="*/ 346 h 589"/>
                <a:gd name="T42" fmla="*/ 109 w 398"/>
                <a:gd name="T43" fmla="*/ 275 h 589"/>
                <a:gd name="T44" fmla="*/ 40 w 398"/>
                <a:gd name="T45" fmla="*/ 211 h 589"/>
                <a:gd name="T46" fmla="*/ 30 w 398"/>
                <a:gd name="T47" fmla="*/ 113 h 589"/>
                <a:gd name="T48" fmla="*/ 87 w 398"/>
                <a:gd name="T49" fmla="*/ 3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 h="589">
                  <a:moveTo>
                    <a:pt x="87" y="35"/>
                  </a:moveTo>
                  <a:cubicBezTo>
                    <a:pt x="126" y="10"/>
                    <a:pt x="172" y="1"/>
                    <a:pt x="218" y="0"/>
                  </a:cubicBezTo>
                  <a:cubicBezTo>
                    <a:pt x="268" y="0"/>
                    <a:pt x="317" y="6"/>
                    <a:pt x="367" y="6"/>
                  </a:cubicBezTo>
                  <a:cubicBezTo>
                    <a:pt x="367" y="33"/>
                    <a:pt x="367" y="60"/>
                    <a:pt x="367" y="87"/>
                  </a:cubicBezTo>
                  <a:cubicBezTo>
                    <a:pt x="351" y="72"/>
                    <a:pt x="334" y="57"/>
                    <a:pt x="314" y="48"/>
                  </a:cubicBezTo>
                  <a:cubicBezTo>
                    <a:pt x="293" y="39"/>
                    <a:pt x="270" y="37"/>
                    <a:pt x="248" y="36"/>
                  </a:cubicBezTo>
                  <a:cubicBezTo>
                    <a:pt x="214" y="35"/>
                    <a:pt x="178" y="38"/>
                    <a:pt x="150" y="59"/>
                  </a:cubicBezTo>
                  <a:cubicBezTo>
                    <a:pt x="111" y="86"/>
                    <a:pt x="104" y="147"/>
                    <a:pt x="133" y="184"/>
                  </a:cubicBezTo>
                  <a:cubicBezTo>
                    <a:pt x="149" y="205"/>
                    <a:pt x="171" y="220"/>
                    <a:pt x="195" y="233"/>
                  </a:cubicBezTo>
                  <a:cubicBezTo>
                    <a:pt x="238" y="257"/>
                    <a:pt x="285" y="274"/>
                    <a:pt x="326" y="303"/>
                  </a:cubicBezTo>
                  <a:cubicBezTo>
                    <a:pt x="350" y="320"/>
                    <a:pt x="373" y="343"/>
                    <a:pt x="384" y="372"/>
                  </a:cubicBezTo>
                  <a:cubicBezTo>
                    <a:pt x="398" y="411"/>
                    <a:pt x="392" y="458"/>
                    <a:pt x="369" y="493"/>
                  </a:cubicBezTo>
                  <a:cubicBezTo>
                    <a:pt x="350" y="524"/>
                    <a:pt x="320" y="546"/>
                    <a:pt x="287" y="561"/>
                  </a:cubicBezTo>
                  <a:cubicBezTo>
                    <a:pt x="244" y="581"/>
                    <a:pt x="196" y="589"/>
                    <a:pt x="149" y="587"/>
                  </a:cubicBezTo>
                  <a:cubicBezTo>
                    <a:pt x="99" y="583"/>
                    <a:pt x="48" y="573"/>
                    <a:pt x="1" y="557"/>
                  </a:cubicBezTo>
                  <a:cubicBezTo>
                    <a:pt x="1" y="526"/>
                    <a:pt x="0" y="495"/>
                    <a:pt x="1" y="464"/>
                  </a:cubicBezTo>
                  <a:cubicBezTo>
                    <a:pt x="21" y="490"/>
                    <a:pt x="45" y="516"/>
                    <a:pt x="75" y="531"/>
                  </a:cubicBezTo>
                  <a:cubicBezTo>
                    <a:pt x="109" y="548"/>
                    <a:pt x="149" y="554"/>
                    <a:pt x="188" y="551"/>
                  </a:cubicBezTo>
                  <a:cubicBezTo>
                    <a:pt x="222" y="549"/>
                    <a:pt x="257" y="536"/>
                    <a:pt x="279" y="509"/>
                  </a:cubicBezTo>
                  <a:cubicBezTo>
                    <a:pt x="300" y="483"/>
                    <a:pt x="305" y="446"/>
                    <a:pt x="297" y="414"/>
                  </a:cubicBezTo>
                  <a:cubicBezTo>
                    <a:pt x="288" y="385"/>
                    <a:pt x="266" y="362"/>
                    <a:pt x="241" y="346"/>
                  </a:cubicBezTo>
                  <a:cubicBezTo>
                    <a:pt x="200" y="318"/>
                    <a:pt x="152" y="300"/>
                    <a:pt x="109" y="275"/>
                  </a:cubicBezTo>
                  <a:cubicBezTo>
                    <a:pt x="82" y="259"/>
                    <a:pt x="56" y="239"/>
                    <a:pt x="40" y="211"/>
                  </a:cubicBezTo>
                  <a:cubicBezTo>
                    <a:pt x="23" y="182"/>
                    <a:pt x="21" y="145"/>
                    <a:pt x="30" y="113"/>
                  </a:cubicBezTo>
                  <a:cubicBezTo>
                    <a:pt x="38" y="81"/>
                    <a:pt x="60" y="53"/>
                    <a:pt x="87"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5">
              <a:extLst>
                <a:ext uri="{FF2B5EF4-FFF2-40B4-BE49-F238E27FC236}">
                  <a16:creationId xmlns:a16="http://schemas.microsoft.com/office/drawing/2014/main" id="{5D571578-40D2-4CC4-A61F-4BBF368D8324}"/>
                </a:ext>
              </a:extLst>
            </p:cNvPr>
            <p:cNvSpPr>
              <a:spLocks/>
            </p:cNvSpPr>
            <p:nvPr userDrawn="1"/>
          </p:nvSpPr>
          <p:spPr bwMode="auto">
            <a:xfrm>
              <a:off x="6929" y="229"/>
              <a:ext cx="121" cy="136"/>
            </a:xfrm>
            <a:custGeom>
              <a:avLst/>
              <a:gdLst>
                <a:gd name="T0" fmla="*/ 0 w 516"/>
                <a:gd name="T1" fmla="*/ 0 h 576"/>
                <a:gd name="T2" fmla="*/ 129 w 516"/>
                <a:gd name="T3" fmla="*/ 0 h 576"/>
                <a:gd name="T4" fmla="*/ 108 w 516"/>
                <a:gd name="T5" fmla="*/ 110 h 576"/>
                <a:gd name="T6" fmla="*/ 108 w 516"/>
                <a:gd name="T7" fmla="*/ 325 h 576"/>
                <a:gd name="T8" fmla="*/ 113 w 516"/>
                <a:gd name="T9" fmla="*/ 418 h 576"/>
                <a:gd name="T10" fmla="*/ 158 w 516"/>
                <a:gd name="T11" fmla="*/ 494 h 576"/>
                <a:gd name="T12" fmla="*/ 260 w 516"/>
                <a:gd name="T13" fmla="*/ 522 h 576"/>
                <a:gd name="T14" fmla="*/ 352 w 516"/>
                <a:gd name="T15" fmla="*/ 499 h 576"/>
                <a:gd name="T16" fmla="*/ 394 w 516"/>
                <a:gd name="T17" fmla="*/ 434 h 576"/>
                <a:gd name="T18" fmla="*/ 405 w 516"/>
                <a:gd name="T19" fmla="*/ 325 h 576"/>
                <a:gd name="T20" fmla="*/ 408 w 516"/>
                <a:gd name="T21" fmla="*/ 152 h 576"/>
                <a:gd name="T22" fmla="*/ 407 w 516"/>
                <a:gd name="T23" fmla="*/ 82 h 576"/>
                <a:gd name="T24" fmla="*/ 387 w 516"/>
                <a:gd name="T25" fmla="*/ 0 h 576"/>
                <a:gd name="T26" fmla="*/ 516 w 516"/>
                <a:gd name="T27" fmla="*/ 0 h 576"/>
                <a:gd name="T28" fmla="*/ 498 w 516"/>
                <a:gd name="T29" fmla="*/ 51 h 576"/>
                <a:gd name="T30" fmla="*/ 495 w 516"/>
                <a:gd name="T31" fmla="*/ 149 h 576"/>
                <a:gd name="T32" fmla="*/ 495 w 516"/>
                <a:gd name="T33" fmla="*/ 464 h 576"/>
                <a:gd name="T34" fmla="*/ 516 w 516"/>
                <a:gd name="T35" fmla="*/ 559 h 576"/>
                <a:gd name="T36" fmla="*/ 401 w 516"/>
                <a:gd name="T37" fmla="*/ 564 h 576"/>
                <a:gd name="T38" fmla="*/ 404 w 516"/>
                <a:gd name="T39" fmla="*/ 504 h 576"/>
                <a:gd name="T40" fmla="*/ 399 w 516"/>
                <a:gd name="T41" fmla="*/ 504 h 576"/>
                <a:gd name="T42" fmla="*/ 291 w 516"/>
                <a:gd name="T43" fmla="*/ 563 h 576"/>
                <a:gd name="T44" fmla="*/ 160 w 516"/>
                <a:gd name="T45" fmla="*/ 570 h 576"/>
                <a:gd name="T46" fmla="*/ 56 w 516"/>
                <a:gd name="T47" fmla="*/ 524 h 576"/>
                <a:gd name="T48" fmla="*/ 21 w 516"/>
                <a:gd name="T49" fmla="*/ 422 h 576"/>
                <a:gd name="T50" fmla="*/ 21 w 516"/>
                <a:gd name="T51" fmla="*/ 105 h 576"/>
                <a:gd name="T52" fmla="*/ 0 w 516"/>
                <a:gd name="T5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6" h="576">
                  <a:moveTo>
                    <a:pt x="0" y="0"/>
                  </a:moveTo>
                  <a:cubicBezTo>
                    <a:pt x="43" y="0"/>
                    <a:pt x="86" y="0"/>
                    <a:pt x="129" y="0"/>
                  </a:cubicBezTo>
                  <a:cubicBezTo>
                    <a:pt x="108" y="33"/>
                    <a:pt x="108" y="73"/>
                    <a:pt x="108" y="110"/>
                  </a:cubicBezTo>
                  <a:cubicBezTo>
                    <a:pt x="108" y="182"/>
                    <a:pt x="108" y="253"/>
                    <a:pt x="108" y="325"/>
                  </a:cubicBezTo>
                  <a:cubicBezTo>
                    <a:pt x="108" y="356"/>
                    <a:pt x="106" y="387"/>
                    <a:pt x="113" y="418"/>
                  </a:cubicBezTo>
                  <a:cubicBezTo>
                    <a:pt x="119" y="447"/>
                    <a:pt x="134" y="475"/>
                    <a:pt x="158" y="494"/>
                  </a:cubicBezTo>
                  <a:cubicBezTo>
                    <a:pt x="187" y="516"/>
                    <a:pt x="224" y="522"/>
                    <a:pt x="260" y="522"/>
                  </a:cubicBezTo>
                  <a:cubicBezTo>
                    <a:pt x="292" y="522"/>
                    <a:pt x="326" y="518"/>
                    <a:pt x="352" y="499"/>
                  </a:cubicBezTo>
                  <a:cubicBezTo>
                    <a:pt x="374" y="484"/>
                    <a:pt x="387" y="459"/>
                    <a:pt x="394" y="434"/>
                  </a:cubicBezTo>
                  <a:cubicBezTo>
                    <a:pt x="404" y="398"/>
                    <a:pt x="403" y="361"/>
                    <a:pt x="405" y="325"/>
                  </a:cubicBezTo>
                  <a:cubicBezTo>
                    <a:pt x="409" y="267"/>
                    <a:pt x="408" y="209"/>
                    <a:pt x="408" y="152"/>
                  </a:cubicBezTo>
                  <a:cubicBezTo>
                    <a:pt x="408" y="128"/>
                    <a:pt x="409" y="105"/>
                    <a:pt x="407" y="82"/>
                  </a:cubicBezTo>
                  <a:cubicBezTo>
                    <a:pt x="406" y="54"/>
                    <a:pt x="402" y="25"/>
                    <a:pt x="387" y="0"/>
                  </a:cubicBezTo>
                  <a:cubicBezTo>
                    <a:pt x="430" y="0"/>
                    <a:pt x="473" y="0"/>
                    <a:pt x="516" y="0"/>
                  </a:cubicBezTo>
                  <a:cubicBezTo>
                    <a:pt x="506" y="16"/>
                    <a:pt x="501" y="33"/>
                    <a:pt x="498" y="51"/>
                  </a:cubicBezTo>
                  <a:cubicBezTo>
                    <a:pt x="494" y="84"/>
                    <a:pt x="495" y="117"/>
                    <a:pt x="495" y="149"/>
                  </a:cubicBezTo>
                  <a:cubicBezTo>
                    <a:pt x="495" y="254"/>
                    <a:pt x="495" y="359"/>
                    <a:pt x="495" y="464"/>
                  </a:cubicBezTo>
                  <a:cubicBezTo>
                    <a:pt x="496" y="496"/>
                    <a:pt x="497" y="531"/>
                    <a:pt x="516" y="559"/>
                  </a:cubicBezTo>
                  <a:cubicBezTo>
                    <a:pt x="478" y="561"/>
                    <a:pt x="439" y="563"/>
                    <a:pt x="401" y="564"/>
                  </a:cubicBezTo>
                  <a:cubicBezTo>
                    <a:pt x="402" y="544"/>
                    <a:pt x="405" y="524"/>
                    <a:pt x="404" y="504"/>
                  </a:cubicBezTo>
                  <a:cubicBezTo>
                    <a:pt x="403" y="504"/>
                    <a:pt x="400" y="504"/>
                    <a:pt x="399" y="504"/>
                  </a:cubicBezTo>
                  <a:cubicBezTo>
                    <a:pt x="368" y="531"/>
                    <a:pt x="331" y="552"/>
                    <a:pt x="291" y="563"/>
                  </a:cubicBezTo>
                  <a:cubicBezTo>
                    <a:pt x="249" y="575"/>
                    <a:pt x="204" y="576"/>
                    <a:pt x="160" y="570"/>
                  </a:cubicBezTo>
                  <a:cubicBezTo>
                    <a:pt x="122" y="565"/>
                    <a:pt x="83" y="552"/>
                    <a:pt x="56" y="524"/>
                  </a:cubicBezTo>
                  <a:cubicBezTo>
                    <a:pt x="31" y="497"/>
                    <a:pt x="21" y="459"/>
                    <a:pt x="21" y="422"/>
                  </a:cubicBezTo>
                  <a:cubicBezTo>
                    <a:pt x="21" y="105"/>
                    <a:pt x="21" y="105"/>
                    <a:pt x="21" y="105"/>
                  </a:cubicBezTo>
                  <a:cubicBezTo>
                    <a:pt x="20" y="70"/>
                    <a:pt x="19" y="3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16">
              <a:extLst>
                <a:ext uri="{FF2B5EF4-FFF2-40B4-BE49-F238E27FC236}">
                  <a16:creationId xmlns:a16="http://schemas.microsoft.com/office/drawing/2014/main" id="{FBEE1390-403F-4D38-B92A-A0287B6E8DBA}"/>
                </a:ext>
              </a:extLst>
            </p:cNvPr>
            <p:cNvSpPr>
              <a:spLocks/>
            </p:cNvSpPr>
            <p:nvPr userDrawn="1"/>
          </p:nvSpPr>
          <p:spPr bwMode="auto">
            <a:xfrm>
              <a:off x="7302" y="229"/>
              <a:ext cx="92" cy="132"/>
            </a:xfrm>
            <a:custGeom>
              <a:avLst/>
              <a:gdLst>
                <a:gd name="T0" fmla="*/ 3 w 389"/>
                <a:gd name="T1" fmla="*/ 0 h 559"/>
                <a:gd name="T2" fmla="*/ 340 w 389"/>
                <a:gd name="T3" fmla="*/ 0 h 559"/>
                <a:gd name="T4" fmla="*/ 344 w 389"/>
                <a:gd name="T5" fmla="*/ 68 h 559"/>
                <a:gd name="T6" fmla="*/ 225 w 389"/>
                <a:gd name="T7" fmla="*/ 36 h 559"/>
                <a:gd name="T8" fmla="*/ 111 w 389"/>
                <a:gd name="T9" fmla="*/ 35 h 559"/>
                <a:gd name="T10" fmla="*/ 111 w 389"/>
                <a:gd name="T11" fmla="*/ 245 h 559"/>
                <a:gd name="T12" fmla="*/ 338 w 389"/>
                <a:gd name="T13" fmla="*/ 239 h 559"/>
                <a:gd name="T14" fmla="*/ 277 w 389"/>
                <a:gd name="T15" fmla="*/ 276 h 559"/>
                <a:gd name="T16" fmla="*/ 111 w 389"/>
                <a:gd name="T17" fmla="*/ 289 h 559"/>
                <a:gd name="T18" fmla="*/ 111 w 389"/>
                <a:gd name="T19" fmla="*/ 524 h 559"/>
                <a:gd name="T20" fmla="*/ 210 w 389"/>
                <a:gd name="T21" fmla="*/ 524 h 559"/>
                <a:gd name="T22" fmla="*/ 268 w 389"/>
                <a:gd name="T23" fmla="*/ 521 h 559"/>
                <a:gd name="T24" fmla="*/ 389 w 389"/>
                <a:gd name="T25" fmla="*/ 474 h 559"/>
                <a:gd name="T26" fmla="*/ 372 w 389"/>
                <a:gd name="T27" fmla="*/ 555 h 559"/>
                <a:gd name="T28" fmla="*/ 291 w 389"/>
                <a:gd name="T29" fmla="*/ 559 h 559"/>
                <a:gd name="T30" fmla="*/ 0 w 389"/>
                <a:gd name="T31" fmla="*/ 559 h 559"/>
                <a:gd name="T32" fmla="*/ 24 w 389"/>
                <a:gd name="T33" fmla="*/ 429 h 559"/>
                <a:gd name="T34" fmla="*/ 24 w 389"/>
                <a:gd name="T35" fmla="*/ 108 h 559"/>
                <a:gd name="T36" fmla="*/ 3 w 389"/>
                <a:gd name="T3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559">
                  <a:moveTo>
                    <a:pt x="3" y="0"/>
                  </a:moveTo>
                  <a:cubicBezTo>
                    <a:pt x="115" y="0"/>
                    <a:pt x="228" y="0"/>
                    <a:pt x="340" y="0"/>
                  </a:cubicBezTo>
                  <a:cubicBezTo>
                    <a:pt x="341" y="23"/>
                    <a:pt x="343" y="45"/>
                    <a:pt x="344" y="68"/>
                  </a:cubicBezTo>
                  <a:cubicBezTo>
                    <a:pt x="310" y="43"/>
                    <a:pt x="266" y="38"/>
                    <a:pt x="225" y="36"/>
                  </a:cubicBezTo>
                  <a:cubicBezTo>
                    <a:pt x="187" y="35"/>
                    <a:pt x="149" y="36"/>
                    <a:pt x="111" y="35"/>
                  </a:cubicBezTo>
                  <a:cubicBezTo>
                    <a:pt x="111" y="105"/>
                    <a:pt x="111" y="175"/>
                    <a:pt x="111" y="245"/>
                  </a:cubicBezTo>
                  <a:cubicBezTo>
                    <a:pt x="187" y="245"/>
                    <a:pt x="263" y="245"/>
                    <a:pt x="338" y="239"/>
                  </a:cubicBezTo>
                  <a:cubicBezTo>
                    <a:pt x="324" y="259"/>
                    <a:pt x="300" y="269"/>
                    <a:pt x="277" y="276"/>
                  </a:cubicBezTo>
                  <a:cubicBezTo>
                    <a:pt x="223" y="290"/>
                    <a:pt x="167" y="289"/>
                    <a:pt x="111" y="289"/>
                  </a:cubicBezTo>
                  <a:cubicBezTo>
                    <a:pt x="111" y="367"/>
                    <a:pt x="111" y="445"/>
                    <a:pt x="111" y="524"/>
                  </a:cubicBezTo>
                  <a:cubicBezTo>
                    <a:pt x="144" y="524"/>
                    <a:pt x="177" y="524"/>
                    <a:pt x="210" y="524"/>
                  </a:cubicBezTo>
                  <a:cubicBezTo>
                    <a:pt x="229" y="523"/>
                    <a:pt x="249" y="524"/>
                    <a:pt x="268" y="521"/>
                  </a:cubicBezTo>
                  <a:cubicBezTo>
                    <a:pt x="311" y="516"/>
                    <a:pt x="355" y="502"/>
                    <a:pt x="389" y="474"/>
                  </a:cubicBezTo>
                  <a:cubicBezTo>
                    <a:pt x="383" y="501"/>
                    <a:pt x="378" y="528"/>
                    <a:pt x="372" y="555"/>
                  </a:cubicBezTo>
                  <a:cubicBezTo>
                    <a:pt x="345" y="557"/>
                    <a:pt x="318" y="559"/>
                    <a:pt x="291" y="559"/>
                  </a:cubicBezTo>
                  <a:cubicBezTo>
                    <a:pt x="194" y="559"/>
                    <a:pt x="97" y="559"/>
                    <a:pt x="0" y="559"/>
                  </a:cubicBezTo>
                  <a:cubicBezTo>
                    <a:pt x="25" y="521"/>
                    <a:pt x="24" y="473"/>
                    <a:pt x="24" y="429"/>
                  </a:cubicBezTo>
                  <a:cubicBezTo>
                    <a:pt x="24" y="322"/>
                    <a:pt x="24" y="215"/>
                    <a:pt x="24" y="108"/>
                  </a:cubicBezTo>
                  <a:cubicBezTo>
                    <a:pt x="24" y="71"/>
                    <a:pt x="24" y="32"/>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17">
              <a:extLst>
                <a:ext uri="{FF2B5EF4-FFF2-40B4-BE49-F238E27FC236}">
                  <a16:creationId xmlns:a16="http://schemas.microsoft.com/office/drawing/2014/main" id="{5267BF97-5FEC-4E19-9233-CBA97D7D7E15}"/>
                </a:ext>
              </a:extLst>
            </p:cNvPr>
            <p:cNvSpPr>
              <a:spLocks/>
            </p:cNvSpPr>
            <p:nvPr userDrawn="1"/>
          </p:nvSpPr>
          <p:spPr bwMode="auto">
            <a:xfrm>
              <a:off x="7387" y="229"/>
              <a:ext cx="117" cy="132"/>
            </a:xfrm>
            <a:custGeom>
              <a:avLst/>
              <a:gdLst>
                <a:gd name="T0" fmla="*/ 0 w 496"/>
                <a:gd name="T1" fmla="*/ 0 h 559"/>
                <a:gd name="T2" fmla="*/ 95 w 496"/>
                <a:gd name="T3" fmla="*/ 1 h 559"/>
                <a:gd name="T4" fmla="*/ 135 w 496"/>
                <a:gd name="T5" fmla="*/ 22 h 559"/>
                <a:gd name="T6" fmla="*/ 190 w 496"/>
                <a:gd name="T7" fmla="*/ 131 h 559"/>
                <a:gd name="T8" fmla="*/ 242 w 496"/>
                <a:gd name="T9" fmla="*/ 250 h 559"/>
                <a:gd name="T10" fmla="*/ 254 w 496"/>
                <a:gd name="T11" fmla="*/ 275 h 559"/>
                <a:gd name="T12" fmla="*/ 267 w 496"/>
                <a:gd name="T13" fmla="*/ 267 h 559"/>
                <a:gd name="T14" fmla="*/ 336 w 496"/>
                <a:gd name="T15" fmla="*/ 154 h 559"/>
                <a:gd name="T16" fmla="*/ 387 w 496"/>
                <a:gd name="T17" fmla="*/ 51 h 559"/>
                <a:gd name="T18" fmla="*/ 374 w 496"/>
                <a:gd name="T19" fmla="*/ 0 h 559"/>
                <a:gd name="T20" fmla="*/ 496 w 496"/>
                <a:gd name="T21" fmla="*/ 0 h 559"/>
                <a:gd name="T22" fmla="*/ 404 w 496"/>
                <a:gd name="T23" fmla="*/ 130 h 559"/>
                <a:gd name="T24" fmla="*/ 329 w 496"/>
                <a:gd name="T25" fmla="*/ 237 h 559"/>
                <a:gd name="T26" fmla="*/ 288 w 496"/>
                <a:gd name="T27" fmla="*/ 334 h 559"/>
                <a:gd name="T28" fmla="*/ 282 w 496"/>
                <a:gd name="T29" fmla="*/ 420 h 559"/>
                <a:gd name="T30" fmla="*/ 286 w 496"/>
                <a:gd name="T31" fmla="*/ 515 h 559"/>
                <a:gd name="T32" fmla="*/ 303 w 496"/>
                <a:gd name="T33" fmla="*/ 559 h 559"/>
                <a:gd name="T34" fmla="*/ 174 w 496"/>
                <a:gd name="T35" fmla="*/ 559 h 559"/>
                <a:gd name="T36" fmla="*/ 194 w 496"/>
                <a:gd name="T37" fmla="*/ 475 h 559"/>
                <a:gd name="T38" fmla="*/ 194 w 496"/>
                <a:gd name="T39" fmla="*/ 392 h 559"/>
                <a:gd name="T40" fmla="*/ 192 w 496"/>
                <a:gd name="T41" fmla="*/ 332 h 559"/>
                <a:gd name="T42" fmla="*/ 140 w 496"/>
                <a:gd name="T43" fmla="*/ 197 h 559"/>
                <a:gd name="T44" fmla="*/ 68 w 496"/>
                <a:gd name="T45" fmla="*/ 78 h 559"/>
                <a:gd name="T46" fmla="*/ 0 w 496"/>
                <a:gd name="T4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6" h="559">
                  <a:moveTo>
                    <a:pt x="0" y="0"/>
                  </a:moveTo>
                  <a:cubicBezTo>
                    <a:pt x="31" y="1"/>
                    <a:pt x="63" y="0"/>
                    <a:pt x="95" y="1"/>
                  </a:cubicBezTo>
                  <a:cubicBezTo>
                    <a:pt x="111" y="1"/>
                    <a:pt x="127" y="8"/>
                    <a:pt x="135" y="22"/>
                  </a:cubicBezTo>
                  <a:cubicBezTo>
                    <a:pt x="156" y="57"/>
                    <a:pt x="173" y="94"/>
                    <a:pt x="190" y="131"/>
                  </a:cubicBezTo>
                  <a:cubicBezTo>
                    <a:pt x="208" y="170"/>
                    <a:pt x="225" y="210"/>
                    <a:pt x="242" y="250"/>
                  </a:cubicBezTo>
                  <a:cubicBezTo>
                    <a:pt x="246" y="258"/>
                    <a:pt x="247" y="268"/>
                    <a:pt x="254" y="275"/>
                  </a:cubicBezTo>
                  <a:cubicBezTo>
                    <a:pt x="260" y="279"/>
                    <a:pt x="264" y="271"/>
                    <a:pt x="267" y="267"/>
                  </a:cubicBezTo>
                  <a:cubicBezTo>
                    <a:pt x="289" y="229"/>
                    <a:pt x="313" y="192"/>
                    <a:pt x="336" y="154"/>
                  </a:cubicBezTo>
                  <a:cubicBezTo>
                    <a:pt x="356" y="122"/>
                    <a:pt x="377" y="88"/>
                    <a:pt x="387" y="51"/>
                  </a:cubicBezTo>
                  <a:cubicBezTo>
                    <a:pt x="391" y="33"/>
                    <a:pt x="387" y="14"/>
                    <a:pt x="374" y="0"/>
                  </a:cubicBezTo>
                  <a:cubicBezTo>
                    <a:pt x="415" y="0"/>
                    <a:pt x="455" y="0"/>
                    <a:pt x="496" y="0"/>
                  </a:cubicBezTo>
                  <a:cubicBezTo>
                    <a:pt x="466" y="44"/>
                    <a:pt x="435" y="87"/>
                    <a:pt x="404" y="130"/>
                  </a:cubicBezTo>
                  <a:cubicBezTo>
                    <a:pt x="379" y="166"/>
                    <a:pt x="352" y="200"/>
                    <a:pt x="329" y="237"/>
                  </a:cubicBezTo>
                  <a:cubicBezTo>
                    <a:pt x="310" y="267"/>
                    <a:pt x="295" y="299"/>
                    <a:pt x="288" y="334"/>
                  </a:cubicBezTo>
                  <a:cubicBezTo>
                    <a:pt x="282" y="362"/>
                    <a:pt x="281" y="391"/>
                    <a:pt x="282" y="420"/>
                  </a:cubicBezTo>
                  <a:cubicBezTo>
                    <a:pt x="282" y="452"/>
                    <a:pt x="280" y="484"/>
                    <a:pt x="286" y="515"/>
                  </a:cubicBezTo>
                  <a:cubicBezTo>
                    <a:pt x="288" y="531"/>
                    <a:pt x="294" y="546"/>
                    <a:pt x="303" y="559"/>
                  </a:cubicBezTo>
                  <a:cubicBezTo>
                    <a:pt x="260" y="559"/>
                    <a:pt x="217" y="559"/>
                    <a:pt x="174" y="559"/>
                  </a:cubicBezTo>
                  <a:cubicBezTo>
                    <a:pt x="190" y="534"/>
                    <a:pt x="193" y="504"/>
                    <a:pt x="194" y="475"/>
                  </a:cubicBezTo>
                  <a:cubicBezTo>
                    <a:pt x="195" y="448"/>
                    <a:pt x="194" y="420"/>
                    <a:pt x="194" y="392"/>
                  </a:cubicBezTo>
                  <a:cubicBezTo>
                    <a:pt x="194" y="372"/>
                    <a:pt x="196" y="352"/>
                    <a:pt x="192" y="332"/>
                  </a:cubicBezTo>
                  <a:cubicBezTo>
                    <a:pt x="184" y="284"/>
                    <a:pt x="162" y="240"/>
                    <a:pt x="140" y="197"/>
                  </a:cubicBezTo>
                  <a:cubicBezTo>
                    <a:pt x="118" y="156"/>
                    <a:pt x="95" y="116"/>
                    <a:pt x="68" y="78"/>
                  </a:cubicBezTo>
                  <a:cubicBezTo>
                    <a:pt x="48" y="50"/>
                    <a:pt x="26" y="2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18">
              <a:extLst>
                <a:ext uri="{FF2B5EF4-FFF2-40B4-BE49-F238E27FC236}">
                  <a16:creationId xmlns:a16="http://schemas.microsoft.com/office/drawing/2014/main" id="{2EC0BB8C-37D4-4658-9E45-5D42B8354404}"/>
                </a:ext>
              </a:extLst>
            </p:cNvPr>
            <p:cNvSpPr>
              <a:spLocks noEditPoints="1"/>
            </p:cNvSpPr>
            <p:nvPr userDrawn="1"/>
          </p:nvSpPr>
          <p:spPr bwMode="auto">
            <a:xfrm>
              <a:off x="7113" y="151"/>
              <a:ext cx="58" cy="60"/>
            </a:xfrm>
            <a:custGeom>
              <a:avLst/>
              <a:gdLst>
                <a:gd name="T0" fmla="*/ 176 w 247"/>
                <a:gd name="T1" fmla="*/ 184 h 254"/>
                <a:gd name="T2" fmla="*/ 123 w 247"/>
                <a:gd name="T3" fmla="*/ 124 h 254"/>
                <a:gd name="T4" fmla="*/ 185 w 247"/>
                <a:gd name="T5" fmla="*/ 83 h 254"/>
                <a:gd name="T6" fmla="*/ 183 w 247"/>
                <a:gd name="T7" fmla="*/ 23 h 254"/>
                <a:gd name="T8" fmla="*/ 124 w 247"/>
                <a:gd name="T9" fmla="*/ 1 h 254"/>
                <a:gd name="T10" fmla="*/ 3 w 247"/>
                <a:gd name="T11" fmla="*/ 5 h 254"/>
                <a:gd name="T12" fmla="*/ 13 w 247"/>
                <a:gd name="T13" fmla="*/ 47 h 254"/>
                <a:gd name="T14" fmla="*/ 13 w 247"/>
                <a:gd name="T15" fmla="*/ 195 h 254"/>
                <a:gd name="T16" fmla="*/ 0 w 247"/>
                <a:gd name="T17" fmla="*/ 254 h 254"/>
                <a:gd name="T18" fmla="*/ 66 w 247"/>
                <a:gd name="T19" fmla="*/ 254 h 254"/>
                <a:gd name="T20" fmla="*/ 56 w 247"/>
                <a:gd name="T21" fmla="*/ 209 h 254"/>
                <a:gd name="T22" fmla="*/ 56 w 247"/>
                <a:gd name="T23" fmla="*/ 133 h 254"/>
                <a:gd name="T24" fmla="*/ 80 w 247"/>
                <a:gd name="T25" fmla="*/ 138 h 254"/>
                <a:gd name="T26" fmla="*/ 104 w 247"/>
                <a:gd name="T27" fmla="*/ 160 h 254"/>
                <a:gd name="T28" fmla="*/ 170 w 247"/>
                <a:gd name="T29" fmla="*/ 237 h 254"/>
                <a:gd name="T30" fmla="*/ 201 w 247"/>
                <a:gd name="T31" fmla="*/ 254 h 254"/>
                <a:gd name="T32" fmla="*/ 247 w 247"/>
                <a:gd name="T33" fmla="*/ 254 h 254"/>
                <a:gd name="T34" fmla="*/ 176 w 247"/>
                <a:gd name="T35" fmla="*/ 184 h 254"/>
                <a:gd name="T36" fmla="*/ 56 w 247"/>
                <a:gd name="T37" fmla="*/ 117 h 254"/>
                <a:gd name="T38" fmla="*/ 58 w 247"/>
                <a:gd name="T39" fmla="*/ 16 h 254"/>
                <a:gd name="T40" fmla="*/ 114 w 247"/>
                <a:gd name="T41" fmla="*/ 19 h 254"/>
                <a:gd name="T42" fmla="*/ 147 w 247"/>
                <a:gd name="T43" fmla="*/ 40 h 254"/>
                <a:gd name="T44" fmla="*/ 128 w 247"/>
                <a:gd name="T45" fmla="*/ 106 h 254"/>
                <a:gd name="T46" fmla="*/ 56 w 247"/>
                <a:gd name="T47" fmla="*/ 11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7" h="254">
                  <a:moveTo>
                    <a:pt x="176" y="184"/>
                  </a:moveTo>
                  <a:cubicBezTo>
                    <a:pt x="159" y="164"/>
                    <a:pt x="140" y="144"/>
                    <a:pt x="123" y="124"/>
                  </a:cubicBezTo>
                  <a:cubicBezTo>
                    <a:pt x="147" y="116"/>
                    <a:pt x="170" y="104"/>
                    <a:pt x="185" y="83"/>
                  </a:cubicBezTo>
                  <a:cubicBezTo>
                    <a:pt x="197" y="65"/>
                    <a:pt x="198" y="39"/>
                    <a:pt x="183" y="23"/>
                  </a:cubicBezTo>
                  <a:cubicBezTo>
                    <a:pt x="168" y="6"/>
                    <a:pt x="145" y="1"/>
                    <a:pt x="124" y="1"/>
                  </a:cubicBezTo>
                  <a:cubicBezTo>
                    <a:pt x="83" y="0"/>
                    <a:pt x="43" y="5"/>
                    <a:pt x="3" y="5"/>
                  </a:cubicBezTo>
                  <a:cubicBezTo>
                    <a:pt x="11" y="17"/>
                    <a:pt x="13" y="32"/>
                    <a:pt x="13" y="47"/>
                  </a:cubicBezTo>
                  <a:cubicBezTo>
                    <a:pt x="13" y="96"/>
                    <a:pt x="13" y="146"/>
                    <a:pt x="13" y="195"/>
                  </a:cubicBezTo>
                  <a:cubicBezTo>
                    <a:pt x="13" y="215"/>
                    <a:pt x="13" y="237"/>
                    <a:pt x="0" y="254"/>
                  </a:cubicBezTo>
                  <a:cubicBezTo>
                    <a:pt x="22" y="254"/>
                    <a:pt x="44" y="254"/>
                    <a:pt x="66" y="254"/>
                  </a:cubicBezTo>
                  <a:cubicBezTo>
                    <a:pt x="58" y="241"/>
                    <a:pt x="56" y="224"/>
                    <a:pt x="56" y="209"/>
                  </a:cubicBezTo>
                  <a:cubicBezTo>
                    <a:pt x="56" y="183"/>
                    <a:pt x="56" y="158"/>
                    <a:pt x="56" y="133"/>
                  </a:cubicBezTo>
                  <a:cubicBezTo>
                    <a:pt x="64" y="133"/>
                    <a:pt x="72" y="134"/>
                    <a:pt x="80" y="138"/>
                  </a:cubicBezTo>
                  <a:cubicBezTo>
                    <a:pt x="90" y="142"/>
                    <a:pt x="96" y="152"/>
                    <a:pt x="104" y="160"/>
                  </a:cubicBezTo>
                  <a:cubicBezTo>
                    <a:pt x="126" y="185"/>
                    <a:pt x="148" y="211"/>
                    <a:pt x="170" y="237"/>
                  </a:cubicBezTo>
                  <a:cubicBezTo>
                    <a:pt x="178" y="246"/>
                    <a:pt x="189" y="253"/>
                    <a:pt x="201" y="254"/>
                  </a:cubicBezTo>
                  <a:cubicBezTo>
                    <a:pt x="216" y="254"/>
                    <a:pt x="232" y="254"/>
                    <a:pt x="247" y="254"/>
                  </a:cubicBezTo>
                  <a:cubicBezTo>
                    <a:pt x="219" y="235"/>
                    <a:pt x="199" y="209"/>
                    <a:pt x="176" y="184"/>
                  </a:cubicBezTo>
                  <a:moveTo>
                    <a:pt x="56" y="117"/>
                  </a:moveTo>
                  <a:cubicBezTo>
                    <a:pt x="57" y="84"/>
                    <a:pt x="55" y="50"/>
                    <a:pt x="58" y="16"/>
                  </a:cubicBezTo>
                  <a:cubicBezTo>
                    <a:pt x="77" y="16"/>
                    <a:pt x="96" y="16"/>
                    <a:pt x="114" y="19"/>
                  </a:cubicBezTo>
                  <a:cubicBezTo>
                    <a:pt x="127" y="21"/>
                    <a:pt x="141" y="27"/>
                    <a:pt x="147" y="40"/>
                  </a:cubicBezTo>
                  <a:cubicBezTo>
                    <a:pt x="155" y="63"/>
                    <a:pt x="149" y="93"/>
                    <a:pt x="128" y="106"/>
                  </a:cubicBezTo>
                  <a:cubicBezTo>
                    <a:pt x="107" y="120"/>
                    <a:pt x="80" y="119"/>
                    <a:pt x="56"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19">
              <a:extLst>
                <a:ext uri="{FF2B5EF4-FFF2-40B4-BE49-F238E27FC236}">
                  <a16:creationId xmlns:a16="http://schemas.microsoft.com/office/drawing/2014/main" id="{27638F20-CBF8-48F4-A4E7-0CBB23FE5484}"/>
                </a:ext>
              </a:extLst>
            </p:cNvPr>
            <p:cNvSpPr>
              <a:spLocks noEditPoints="1"/>
            </p:cNvSpPr>
            <p:nvPr userDrawn="1"/>
          </p:nvSpPr>
          <p:spPr bwMode="auto">
            <a:xfrm>
              <a:off x="7393" y="150"/>
              <a:ext cx="73" cy="63"/>
            </a:xfrm>
            <a:custGeom>
              <a:avLst/>
              <a:gdLst>
                <a:gd name="T0" fmla="*/ 272 w 313"/>
                <a:gd name="T1" fmla="*/ 39 h 269"/>
                <a:gd name="T2" fmla="*/ 148 w 313"/>
                <a:gd name="T3" fmla="*/ 3 h 269"/>
                <a:gd name="T4" fmla="*/ 35 w 313"/>
                <a:gd name="T5" fmla="*/ 56 h 269"/>
                <a:gd name="T6" fmla="*/ 20 w 313"/>
                <a:gd name="T7" fmla="*/ 196 h 269"/>
                <a:gd name="T8" fmla="*/ 109 w 313"/>
                <a:gd name="T9" fmla="*/ 260 h 269"/>
                <a:gd name="T10" fmla="*/ 245 w 313"/>
                <a:gd name="T11" fmla="*/ 242 h 269"/>
                <a:gd name="T12" fmla="*/ 305 w 313"/>
                <a:gd name="T13" fmla="*/ 155 h 269"/>
                <a:gd name="T14" fmla="*/ 272 w 313"/>
                <a:gd name="T15" fmla="*/ 39 h 269"/>
                <a:gd name="T16" fmla="*/ 256 w 313"/>
                <a:gd name="T17" fmla="*/ 155 h 269"/>
                <a:gd name="T18" fmla="*/ 227 w 313"/>
                <a:gd name="T19" fmla="*/ 221 h 269"/>
                <a:gd name="T20" fmla="*/ 165 w 313"/>
                <a:gd name="T21" fmla="*/ 247 h 269"/>
                <a:gd name="T22" fmla="*/ 104 w 313"/>
                <a:gd name="T23" fmla="*/ 232 h 269"/>
                <a:gd name="T24" fmla="*/ 59 w 313"/>
                <a:gd name="T25" fmla="*/ 130 h 269"/>
                <a:gd name="T26" fmla="*/ 82 w 313"/>
                <a:gd name="T27" fmla="*/ 53 h 269"/>
                <a:gd name="T28" fmla="*/ 140 w 313"/>
                <a:gd name="T29" fmla="*/ 21 h 269"/>
                <a:gd name="T30" fmla="*/ 203 w 313"/>
                <a:gd name="T31" fmla="*/ 30 h 269"/>
                <a:gd name="T32" fmla="*/ 243 w 313"/>
                <a:gd name="T33" fmla="*/ 72 h 269"/>
                <a:gd name="T34" fmla="*/ 256 w 313"/>
                <a:gd name="T35" fmla="*/ 15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269">
                  <a:moveTo>
                    <a:pt x="272" y="39"/>
                  </a:moveTo>
                  <a:cubicBezTo>
                    <a:pt x="239" y="8"/>
                    <a:pt x="191" y="0"/>
                    <a:pt x="148" y="3"/>
                  </a:cubicBezTo>
                  <a:cubicBezTo>
                    <a:pt x="106" y="5"/>
                    <a:pt x="62" y="21"/>
                    <a:pt x="35" y="56"/>
                  </a:cubicBezTo>
                  <a:cubicBezTo>
                    <a:pt x="5" y="95"/>
                    <a:pt x="0" y="151"/>
                    <a:pt x="20" y="196"/>
                  </a:cubicBezTo>
                  <a:cubicBezTo>
                    <a:pt x="36" y="231"/>
                    <a:pt x="72" y="253"/>
                    <a:pt x="109" y="260"/>
                  </a:cubicBezTo>
                  <a:cubicBezTo>
                    <a:pt x="154" y="269"/>
                    <a:pt x="204" y="266"/>
                    <a:pt x="245" y="242"/>
                  </a:cubicBezTo>
                  <a:cubicBezTo>
                    <a:pt x="276" y="224"/>
                    <a:pt x="299" y="191"/>
                    <a:pt x="305" y="155"/>
                  </a:cubicBezTo>
                  <a:cubicBezTo>
                    <a:pt x="313" y="114"/>
                    <a:pt x="303" y="68"/>
                    <a:pt x="272" y="39"/>
                  </a:cubicBezTo>
                  <a:moveTo>
                    <a:pt x="256" y="155"/>
                  </a:moveTo>
                  <a:cubicBezTo>
                    <a:pt x="254" y="180"/>
                    <a:pt x="245" y="204"/>
                    <a:pt x="227" y="221"/>
                  </a:cubicBezTo>
                  <a:cubicBezTo>
                    <a:pt x="211" y="238"/>
                    <a:pt x="188" y="246"/>
                    <a:pt x="165" y="247"/>
                  </a:cubicBezTo>
                  <a:cubicBezTo>
                    <a:pt x="144" y="248"/>
                    <a:pt x="122" y="244"/>
                    <a:pt x="104" y="232"/>
                  </a:cubicBezTo>
                  <a:cubicBezTo>
                    <a:pt x="71" y="210"/>
                    <a:pt x="59" y="168"/>
                    <a:pt x="59" y="130"/>
                  </a:cubicBezTo>
                  <a:cubicBezTo>
                    <a:pt x="58" y="103"/>
                    <a:pt x="65" y="75"/>
                    <a:pt x="82" y="53"/>
                  </a:cubicBezTo>
                  <a:cubicBezTo>
                    <a:pt x="96" y="35"/>
                    <a:pt x="117" y="24"/>
                    <a:pt x="140" y="21"/>
                  </a:cubicBezTo>
                  <a:cubicBezTo>
                    <a:pt x="161" y="18"/>
                    <a:pt x="184" y="20"/>
                    <a:pt x="203" y="30"/>
                  </a:cubicBezTo>
                  <a:cubicBezTo>
                    <a:pt x="221" y="38"/>
                    <a:pt x="235" y="54"/>
                    <a:pt x="243" y="72"/>
                  </a:cubicBezTo>
                  <a:cubicBezTo>
                    <a:pt x="255" y="98"/>
                    <a:pt x="259" y="127"/>
                    <a:pt x="256"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20">
              <a:extLst>
                <a:ext uri="{FF2B5EF4-FFF2-40B4-BE49-F238E27FC236}">
                  <a16:creationId xmlns:a16="http://schemas.microsoft.com/office/drawing/2014/main" id="{85CD9CEF-295B-4EE6-8B38-3E66172BD11E}"/>
                </a:ext>
              </a:extLst>
            </p:cNvPr>
            <p:cNvSpPr>
              <a:spLocks noEditPoints="1"/>
            </p:cNvSpPr>
            <p:nvPr userDrawn="1"/>
          </p:nvSpPr>
          <p:spPr bwMode="auto">
            <a:xfrm>
              <a:off x="7066" y="227"/>
              <a:ext cx="116" cy="134"/>
            </a:xfrm>
            <a:custGeom>
              <a:avLst/>
              <a:gdLst>
                <a:gd name="T0" fmla="*/ 447 w 495"/>
                <a:gd name="T1" fmla="*/ 525 h 569"/>
                <a:gd name="T2" fmla="*/ 402 w 495"/>
                <a:gd name="T3" fmla="*/ 472 h 569"/>
                <a:gd name="T4" fmla="*/ 246 w 495"/>
                <a:gd name="T5" fmla="*/ 277 h 569"/>
                <a:gd name="T6" fmla="*/ 342 w 495"/>
                <a:gd name="T7" fmla="*/ 219 h 569"/>
                <a:gd name="T8" fmla="*/ 387 w 495"/>
                <a:gd name="T9" fmla="*/ 138 h 569"/>
                <a:gd name="T10" fmla="*/ 358 w 495"/>
                <a:gd name="T11" fmla="*/ 40 h 569"/>
                <a:gd name="T12" fmla="*/ 246 w 495"/>
                <a:gd name="T13" fmla="*/ 1 h 569"/>
                <a:gd name="T14" fmla="*/ 5 w 495"/>
                <a:gd name="T15" fmla="*/ 9 h 569"/>
                <a:gd name="T16" fmla="*/ 26 w 495"/>
                <a:gd name="T17" fmla="*/ 96 h 569"/>
                <a:gd name="T18" fmla="*/ 26 w 495"/>
                <a:gd name="T19" fmla="*/ 475 h 569"/>
                <a:gd name="T20" fmla="*/ 0 w 495"/>
                <a:gd name="T21" fmla="*/ 568 h 569"/>
                <a:gd name="T22" fmla="*/ 134 w 495"/>
                <a:gd name="T23" fmla="*/ 568 h 569"/>
                <a:gd name="T24" fmla="*/ 118 w 495"/>
                <a:gd name="T25" fmla="*/ 528 h 569"/>
                <a:gd name="T26" fmla="*/ 113 w 495"/>
                <a:gd name="T27" fmla="*/ 429 h 569"/>
                <a:gd name="T28" fmla="*/ 113 w 495"/>
                <a:gd name="T29" fmla="*/ 296 h 569"/>
                <a:gd name="T30" fmla="*/ 166 w 495"/>
                <a:gd name="T31" fmla="*/ 311 h 569"/>
                <a:gd name="T32" fmla="*/ 196 w 495"/>
                <a:gd name="T33" fmla="*/ 341 h 569"/>
                <a:gd name="T34" fmla="*/ 337 w 495"/>
                <a:gd name="T35" fmla="*/ 523 h 569"/>
                <a:gd name="T36" fmla="*/ 375 w 495"/>
                <a:gd name="T37" fmla="*/ 559 h 569"/>
                <a:gd name="T38" fmla="*/ 422 w 495"/>
                <a:gd name="T39" fmla="*/ 568 h 569"/>
                <a:gd name="T40" fmla="*/ 495 w 495"/>
                <a:gd name="T41" fmla="*/ 568 h 569"/>
                <a:gd name="T42" fmla="*/ 447 w 495"/>
                <a:gd name="T43" fmla="*/ 525 h 569"/>
                <a:gd name="T44" fmla="*/ 113 w 495"/>
                <a:gd name="T45" fmla="*/ 262 h 569"/>
                <a:gd name="T46" fmla="*/ 113 w 495"/>
                <a:gd name="T47" fmla="*/ 121 h 569"/>
                <a:gd name="T48" fmla="*/ 115 w 495"/>
                <a:gd name="T49" fmla="*/ 36 h 569"/>
                <a:gd name="T50" fmla="*/ 241 w 495"/>
                <a:gd name="T51" fmla="*/ 45 h 569"/>
                <a:gd name="T52" fmla="*/ 291 w 495"/>
                <a:gd name="T53" fmla="*/ 82 h 569"/>
                <a:gd name="T54" fmla="*/ 299 w 495"/>
                <a:gd name="T55" fmla="*/ 163 h 569"/>
                <a:gd name="T56" fmla="*/ 245 w 495"/>
                <a:gd name="T57" fmla="*/ 245 h 569"/>
                <a:gd name="T58" fmla="*/ 113 w 495"/>
                <a:gd name="T59" fmla="*/ 26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 h="569">
                  <a:moveTo>
                    <a:pt x="447" y="525"/>
                  </a:moveTo>
                  <a:cubicBezTo>
                    <a:pt x="431" y="508"/>
                    <a:pt x="416" y="490"/>
                    <a:pt x="402" y="472"/>
                  </a:cubicBezTo>
                  <a:cubicBezTo>
                    <a:pt x="350" y="407"/>
                    <a:pt x="298" y="342"/>
                    <a:pt x="246" y="277"/>
                  </a:cubicBezTo>
                  <a:cubicBezTo>
                    <a:pt x="281" y="264"/>
                    <a:pt x="315" y="245"/>
                    <a:pt x="342" y="219"/>
                  </a:cubicBezTo>
                  <a:cubicBezTo>
                    <a:pt x="365" y="198"/>
                    <a:pt x="382" y="169"/>
                    <a:pt x="387" y="138"/>
                  </a:cubicBezTo>
                  <a:cubicBezTo>
                    <a:pt x="392" y="103"/>
                    <a:pt x="383" y="65"/>
                    <a:pt x="358" y="40"/>
                  </a:cubicBezTo>
                  <a:cubicBezTo>
                    <a:pt x="328" y="11"/>
                    <a:pt x="286" y="2"/>
                    <a:pt x="246" y="1"/>
                  </a:cubicBezTo>
                  <a:cubicBezTo>
                    <a:pt x="166" y="0"/>
                    <a:pt x="86" y="10"/>
                    <a:pt x="5" y="9"/>
                  </a:cubicBezTo>
                  <a:cubicBezTo>
                    <a:pt x="22" y="35"/>
                    <a:pt x="25" y="67"/>
                    <a:pt x="26" y="96"/>
                  </a:cubicBezTo>
                  <a:cubicBezTo>
                    <a:pt x="26" y="223"/>
                    <a:pt x="26" y="349"/>
                    <a:pt x="26" y="475"/>
                  </a:cubicBezTo>
                  <a:cubicBezTo>
                    <a:pt x="26" y="508"/>
                    <a:pt x="19" y="541"/>
                    <a:pt x="0" y="568"/>
                  </a:cubicBezTo>
                  <a:cubicBezTo>
                    <a:pt x="45" y="568"/>
                    <a:pt x="90" y="568"/>
                    <a:pt x="134" y="568"/>
                  </a:cubicBezTo>
                  <a:cubicBezTo>
                    <a:pt x="127" y="556"/>
                    <a:pt x="121" y="542"/>
                    <a:pt x="118" y="528"/>
                  </a:cubicBezTo>
                  <a:cubicBezTo>
                    <a:pt x="112" y="496"/>
                    <a:pt x="114" y="462"/>
                    <a:pt x="113" y="429"/>
                  </a:cubicBezTo>
                  <a:cubicBezTo>
                    <a:pt x="113" y="385"/>
                    <a:pt x="113" y="340"/>
                    <a:pt x="113" y="296"/>
                  </a:cubicBezTo>
                  <a:cubicBezTo>
                    <a:pt x="132" y="298"/>
                    <a:pt x="151" y="300"/>
                    <a:pt x="166" y="311"/>
                  </a:cubicBezTo>
                  <a:cubicBezTo>
                    <a:pt x="178" y="319"/>
                    <a:pt x="187" y="330"/>
                    <a:pt x="196" y="341"/>
                  </a:cubicBezTo>
                  <a:cubicBezTo>
                    <a:pt x="243" y="402"/>
                    <a:pt x="290" y="462"/>
                    <a:pt x="337" y="523"/>
                  </a:cubicBezTo>
                  <a:cubicBezTo>
                    <a:pt x="347" y="537"/>
                    <a:pt x="359" y="551"/>
                    <a:pt x="375" y="559"/>
                  </a:cubicBezTo>
                  <a:cubicBezTo>
                    <a:pt x="389" y="567"/>
                    <a:pt x="406" y="569"/>
                    <a:pt x="422" y="568"/>
                  </a:cubicBezTo>
                  <a:cubicBezTo>
                    <a:pt x="446" y="568"/>
                    <a:pt x="470" y="568"/>
                    <a:pt x="495" y="568"/>
                  </a:cubicBezTo>
                  <a:cubicBezTo>
                    <a:pt x="478" y="554"/>
                    <a:pt x="462" y="540"/>
                    <a:pt x="447" y="525"/>
                  </a:cubicBezTo>
                  <a:moveTo>
                    <a:pt x="113" y="262"/>
                  </a:moveTo>
                  <a:cubicBezTo>
                    <a:pt x="113" y="121"/>
                    <a:pt x="113" y="121"/>
                    <a:pt x="113" y="121"/>
                  </a:cubicBezTo>
                  <a:cubicBezTo>
                    <a:pt x="113" y="93"/>
                    <a:pt x="113" y="65"/>
                    <a:pt x="115" y="36"/>
                  </a:cubicBezTo>
                  <a:cubicBezTo>
                    <a:pt x="157" y="37"/>
                    <a:pt x="200" y="34"/>
                    <a:pt x="241" y="45"/>
                  </a:cubicBezTo>
                  <a:cubicBezTo>
                    <a:pt x="261" y="50"/>
                    <a:pt x="281" y="62"/>
                    <a:pt x="291" y="82"/>
                  </a:cubicBezTo>
                  <a:cubicBezTo>
                    <a:pt x="303" y="107"/>
                    <a:pt x="303" y="136"/>
                    <a:pt x="299" y="163"/>
                  </a:cubicBezTo>
                  <a:cubicBezTo>
                    <a:pt x="295" y="197"/>
                    <a:pt x="275" y="228"/>
                    <a:pt x="245" y="245"/>
                  </a:cubicBezTo>
                  <a:cubicBezTo>
                    <a:pt x="205" y="267"/>
                    <a:pt x="157" y="267"/>
                    <a:pt x="113" y="2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21">
              <a:extLst>
                <a:ext uri="{FF2B5EF4-FFF2-40B4-BE49-F238E27FC236}">
                  <a16:creationId xmlns:a16="http://schemas.microsoft.com/office/drawing/2014/main" id="{41226223-1A8F-4CE7-BB16-D0416B9351AC}"/>
                </a:ext>
              </a:extLst>
            </p:cNvPr>
            <p:cNvSpPr>
              <a:spLocks noEditPoints="1"/>
            </p:cNvSpPr>
            <p:nvPr userDrawn="1"/>
          </p:nvSpPr>
          <p:spPr bwMode="auto">
            <a:xfrm>
              <a:off x="7183" y="226"/>
              <a:ext cx="117" cy="135"/>
            </a:xfrm>
            <a:custGeom>
              <a:avLst/>
              <a:gdLst>
                <a:gd name="T0" fmla="*/ 450 w 494"/>
                <a:gd name="T1" fmla="*/ 529 h 569"/>
                <a:gd name="T2" fmla="*/ 405 w 494"/>
                <a:gd name="T3" fmla="*/ 477 h 569"/>
                <a:gd name="T4" fmla="*/ 246 w 494"/>
                <a:gd name="T5" fmla="*/ 278 h 569"/>
                <a:gd name="T6" fmla="*/ 363 w 494"/>
                <a:gd name="T7" fmla="*/ 196 h 569"/>
                <a:gd name="T8" fmla="*/ 381 w 494"/>
                <a:gd name="T9" fmla="*/ 78 h 569"/>
                <a:gd name="T10" fmla="*/ 326 w 494"/>
                <a:gd name="T11" fmla="*/ 19 h 569"/>
                <a:gd name="T12" fmla="*/ 202 w 494"/>
                <a:gd name="T13" fmla="*/ 2 h 569"/>
                <a:gd name="T14" fmla="*/ 5 w 494"/>
                <a:gd name="T15" fmla="*/ 10 h 569"/>
                <a:gd name="T16" fmla="*/ 26 w 494"/>
                <a:gd name="T17" fmla="*/ 113 h 569"/>
                <a:gd name="T18" fmla="*/ 26 w 494"/>
                <a:gd name="T19" fmla="*/ 430 h 569"/>
                <a:gd name="T20" fmla="*/ 24 w 494"/>
                <a:gd name="T21" fmla="*/ 502 h 569"/>
                <a:gd name="T22" fmla="*/ 0 w 494"/>
                <a:gd name="T23" fmla="*/ 569 h 569"/>
                <a:gd name="T24" fmla="*/ 134 w 494"/>
                <a:gd name="T25" fmla="*/ 569 h 569"/>
                <a:gd name="T26" fmla="*/ 113 w 494"/>
                <a:gd name="T27" fmla="*/ 472 h 569"/>
                <a:gd name="T28" fmla="*/ 113 w 494"/>
                <a:gd name="T29" fmla="*/ 297 h 569"/>
                <a:gd name="T30" fmla="*/ 153 w 494"/>
                <a:gd name="T31" fmla="*/ 305 h 569"/>
                <a:gd name="T32" fmla="*/ 194 w 494"/>
                <a:gd name="T33" fmla="*/ 341 h 569"/>
                <a:gd name="T34" fmla="*/ 323 w 494"/>
                <a:gd name="T35" fmla="*/ 507 h 569"/>
                <a:gd name="T36" fmla="*/ 365 w 494"/>
                <a:gd name="T37" fmla="*/ 554 h 569"/>
                <a:gd name="T38" fmla="*/ 415 w 494"/>
                <a:gd name="T39" fmla="*/ 569 h 569"/>
                <a:gd name="T40" fmla="*/ 494 w 494"/>
                <a:gd name="T41" fmla="*/ 569 h 569"/>
                <a:gd name="T42" fmla="*/ 450 w 494"/>
                <a:gd name="T43" fmla="*/ 529 h 569"/>
                <a:gd name="T44" fmla="*/ 160 w 494"/>
                <a:gd name="T45" fmla="*/ 265 h 569"/>
                <a:gd name="T46" fmla="*/ 105 w 494"/>
                <a:gd name="T47" fmla="*/ 263 h 569"/>
                <a:gd name="T48" fmla="*/ 105 w 494"/>
                <a:gd name="T49" fmla="*/ 81 h 569"/>
                <a:gd name="T50" fmla="*/ 107 w 494"/>
                <a:gd name="T51" fmla="*/ 37 h 569"/>
                <a:gd name="T52" fmla="*/ 213 w 494"/>
                <a:gd name="T53" fmla="*/ 41 h 569"/>
                <a:gd name="T54" fmla="*/ 271 w 494"/>
                <a:gd name="T55" fmla="*/ 67 h 569"/>
                <a:gd name="T56" fmla="*/ 293 w 494"/>
                <a:gd name="T57" fmla="*/ 125 h 569"/>
                <a:gd name="T58" fmla="*/ 262 w 494"/>
                <a:gd name="T59" fmla="*/ 227 h 569"/>
                <a:gd name="T60" fmla="*/ 160 w 494"/>
                <a:gd name="T61" fmla="*/ 265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4" h="569">
                  <a:moveTo>
                    <a:pt x="450" y="529"/>
                  </a:moveTo>
                  <a:cubicBezTo>
                    <a:pt x="434" y="513"/>
                    <a:pt x="419" y="495"/>
                    <a:pt x="405" y="477"/>
                  </a:cubicBezTo>
                  <a:cubicBezTo>
                    <a:pt x="352" y="411"/>
                    <a:pt x="298" y="344"/>
                    <a:pt x="246" y="278"/>
                  </a:cubicBezTo>
                  <a:cubicBezTo>
                    <a:pt x="291" y="261"/>
                    <a:pt x="334" y="235"/>
                    <a:pt x="363" y="196"/>
                  </a:cubicBezTo>
                  <a:cubicBezTo>
                    <a:pt x="387" y="162"/>
                    <a:pt x="395" y="117"/>
                    <a:pt x="381" y="78"/>
                  </a:cubicBezTo>
                  <a:cubicBezTo>
                    <a:pt x="372" y="52"/>
                    <a:pt x="351" y="31"/>
                    <a:pt x="326" y="19"/>
                  </a:cubicBezTo>
                  <a:cubicBezTo>
                    <a:pt x="287" y="0"/>
                    <a:pt x="244" y="1"/>
                    <a:pt x="202" y="2"/>
                  </a:cubicBezTo>
                  <a:cubicBezTo>
                    <a:pt x="136" y="4"/>
                    <a:pt x="71" y="11"/>
                    <a:pt x="5" y="10"/>
                  </a:cubicBezTo>
                  <a:cubicBezTo>
                    <a:pt x="25" y="41"/>
                    <a:pt x="26" y="78"/>
                    <a:pt x="26" y="113"/>
                  </a:cubicBezTo>
                  <a:cubicBezTo>
                    <a:pt x="26" y="219"/>
                    <a:pt x="26" y="324"/>
                    <a:pt x="26" y="430"/>
                  </a:cubicBezTo>
                  <a:cubicBezTo>
                    <a:pt x="25" y="454"/>
                    <a:pt x="27" y="478"/>
                    <a:pt x="24" y="502"/>
                  </a:cubicBezTo>
                  <a:cubicBezTo>
                    <a:pt x="22" y="526"/>
                    <a:pt x="13" y="549"/>
                    <a:pt x="0" y="569"/>
                  </a:cubicBezTo>
                  <a:cubicBezTo>
                    <a:pt x="45" y="569"/>
                    <a:pt x="89" y="569"/>
                    <a:pt x="134" y="569"/>
                  </a:cubicBezTo>
                  <a:cubicBezTo>
                    <a:pt x="115" y="541"/>
                    <a:pt x="113" y="505"/>
                    <a:pt x="113" y="472"/>
                  </a:cubicBezTo>
                  <a:cubicBezTo>
                    <a:pt x="113" y="413"/>
                    <a:pt x="113" y="355"/>
                    <a:pt x="113" y="297"/>
                  </a:cubicBezTo>
                  <a:cubicBezTo>
                    <a:pt x="126" y="298"/>
                    <a:pt x="140" y="300"/>
                    <a:pt x="153" y="305"/>
                  </a:cubicBezTo>
                  <a:cubicBezTo>
                    <a:pt x="170" y="312"/>
                    <a:pt x="183" y="326"/>
                    <a:pt x="194" y="341"/>
                  </a:cubicBezTo>
                  <a:cubicBezTo>
                    <a:pt x="237" y="396"/>
                    <a:pt x="280" y="452"/>
                    <a:pt x="323" y="507"/>
                  </a:cubicBezTo>
                  <a:cubicBezTo>
                    <a:pt x="336" y="524"/>
                    <a:pt x="348" y="542"/>
                    <a:pt x="365" y="554"/>
                  </a:cubicBezTo>
                  <a:cubicBezTo>
                    <a:pt x="379" y="565"/>
                    <a:pt x="397" y="569"/>
                    <a:pt x="415" y="569"/>
                  </a:cubicBezTo>
                  <a:cubicBezTo>
                    <a:pt x="441" y="569"/>
                    <a:pt x="468" y="569"/>
                    <a:pt x="494" y="569"/>
                  </a:cubicBezTo>
                  <a:cubicBezTo>
                    <a:pt x="479" y="556"/>
                    <a:pt x="464" y="543"/>
                    <a:pt x="450" y="529"/>
                  </a:cubicBezTo>
                  <a:moveTo>
                    <a:pt x="160" y="265"/>
                  </a:moveTo>
                  <a:cubicBezTo>
                    <a:pt x="142" y="266"/>
                    <a:pt x="124" y="265"/>
                    <a:pt x="105" y="263"/>
                  </a:cubicBezTo>
                  <a:cubicBezTo>
                    <a:pt x="105" y="202"/>
                    <a:pt x="105" y="141"/>
                    <a:pt x="105" y="81"/>
                  </a:cubicBezTo>
                  <a:cubicBezTo>
                    <a:pt x="105" y="66"/>
                    <a:pt x="106" y="52"/>
                    <a:pt x="107" y="37"/>
                  </a:cubicBezTo>
                  <a:cubicBezTo>
                    <a:pt x="143" y="38"/>
                    <a:pt x="178" y="36"/>
                    <a:pt x="213" y="41"/>
                  </a:cubicBezTo>
                  <a:cubicBezTo>
                    <a:pt x="234" y="45"/>
                    <a:pt x="256" y="51"/>
                    <a:pt x="271" y="67"/>
                  </a:cubicBezTo>
                  <a:cubicBezTo>
                    <a:pt x="286" y="82"/>
                    <a:pt x="292" y="104"/>
                    <a:pt x="293" y="125"/>
                  </a:cubicBezTo>
                  <a:cubicBezTo>
                    <a:pt x="296" y="161"/>
                    <a:pt x="288" y="200"/>
                    <a:pt x="262" y="227"/>
                  </a:cubicBezTo>
                  <a:cubicBezTo>
                    <a:pt x="236" y="254"/>
                    <a:pt x="197" y="264"/>
                    <a:pt x="160"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22">
              <a:extLst>
                <a:ext uri="{FF2B5EF4-FFF2-40B4-BE49-F238E27FC236}">
                  <a16:creationId xmlns:a16="http://schemas.microsoft.com/office/drawing/2014/main" id="{A6083645-504F-4D06-8DB8-97A955327C47}"/>
                </a:ext>
              </a:extLst>
            </p:cNvPr>
            <p:cNvSpPr>
              <a:spLocks noEditPoints="1"/>
            </p:cNvSpPr>
            <p:nvPr userDrawn="1"/>
          </p:nvSpPr>
          <p:spPr bwMode="auto">
            <a:xfrm>
              <a:off x="6556" y="110"/>
              <a:ext cx="217" cy="284"/>
            </a:xfrm>
            <a:custGeom>
              <a:avLst/>
              <a:gdLst>
                <a:gd name="T0" fmla="*/ 902 w 921"/>
                <a:gd name="T1" fmla="*/ 923 h 1202"/>
                <a:gd name="T2" fmla="*/ 875 w 921"/>
                <a:gd name="T3" fmla="*/ 781 h 1202"/>
                <a:gd name="T4" fmla="*/ 886 w 921"/>
                <a:gd name="T5" fmla="*/ 756 h 1202"/>
                <a:gd name="T6" fmla="*/ 808 w 921"/>
                <a:gd name="T7" fmla="*/ 530 h 1202"/>
                <a:gd name="T8" fmla="*/ 539 w 921"/>
                <a:gd name="T9" fmla="*/ 526 h 1202"/>
                <a:gd name="T10" fmla="*/ 405 w 921"/>
                <a:gd name="T11" fmla="*/ 396 h 1202"/>
                <a:gd name="T12" fmla="*/ 393 w 921"/>
                <a:gd name="T13" fmla="*/ 294 h 1202"/>
                <a:gd name="T14" fmla="*/ 328 w 921"/>
                <a:gd name="T15" fmla="*/ 274 h 1202"/>
                <a:gd name="T16" fmla="*/ 485 w 921"/>
                <a:gd name="T17" fmla="*/ 224 h 1202"/>
                <a:gd name="T18" fmla="*/ 604 w 921"/>
                <a:gd name="T19" fmla="*/ 104 h 1202"/>
                <a:gd name="T20" fmla="*/ 557 w 921"/>
                <a:gd name="T21" fmla="*/ 126 h 1202"/>
                <a:gd name="T22" fmla="*/ 592 w 921"/>
                <a:gd name="T23" fmla="*/ 32 h 1202"/>
                <a:gd name="T24" fmla="*/ 518 w 921"/>
                <a:gd name="T25" fmla="*/ 144 h 1202"/>
                <a:gd name="T26" fmla="*/ 500 w 921"/>
                <a:gd name="T27" fmla="*/ 122 h 1202"/>
                <a:gd name="T28" fmla="*/ 396 w 921"/>
                <a:gd name="T29" fmla="*/ 149 h 1202"/>
                <a:gd name="T30" fmla="*/ 311 w 921"/>
                <a:gd name="T31" fmla="*/ 239 h 1202"/>
                <a:gd name="T32" fmla="*/ 413 w 921"/>
                <a:gd name="T33" fmla="*/ 85 h 1202"/>
                <a:gd name="T34" fmla="*/ 422 w 921"/>
                <a:gd name="T35" fmla="*/ 10 h 1202"/>
                <a:gd name="T36" fmla="*/ 375 w 921"/>
                <a:gd name="T37" fmla="*/ 44 h 1202"/>
                <a:gd name="T38" fmla="*/ 355 w 921"/>
                <a:gd name="T39" fmla="*/ 67 h 1202"/>
                <a:gd name="T40" fmla="*/ 330 w 921"/>
                <a:gd name="T41" fmla="*/ 110 h 1202"/>
                <a:gd name="T42" fmla="*/ 300 w 921"/>
                <a:gd name="T43" fmla="*/ 146 h 1202"/>
                <a:gd name="T44" fmla="*/ 265 w 921"/>
                <a:gd name="T45" fmla="*/ 226 h 1202"/>
                <a:gd name="T46" fmla="*/ 267 w 921"/>
                <a:gd name="T47" fmla="*/ 149 h 1202"/>
                <a:gd name="T48" fmla="*/ 232 w 921"/>
                <a:gd name="T49" fmla="*/ 247 h 1202"/>
                <a:gd name="T50" fmla="*/ 208 w 921"/>
                <a:gd name="T51" fmla="*/ 240 h 1202"/>
                <a:gd name="T52" fmla="*/ 290 w 921"/>
                <a:gd name="T53" fmla="*/ 283 h 1202"/>
                <a:gd name="T54" fmla="*/ 143 w 921"/>
                <a:gd name="T55" fmla="*/ 345 h 1202"/>
                <a:gd name="T56" fmla="*/ 271 w 921"/>
                <a:gd name="T57" fmla="*/ 408 h 1202"/>
                <a:gd name="T58" fmla="*/ 268 w 921"/>
                <a:gd name="T59" fmla="*/ 591 h 1202"/>
                <a:gd name="T60" fmla="*/ 109 w 921"/>
                <a:gd name="T61" fmla="*/ 562 h 1202"/>
                <a:gd name="T62" fmla="*/ 33 w 921"/>
                <a:gd name="T63" fmla="*/ 710 h 1202"/>
                <a:gd name="T64" fmla="*/ 72 w 921"/>
                <a:gd name="T65" fmla="*/ 651 h 1202"/>
                <a:gd name="T66" fmla="*/ 131 w 921"/>
                <a:gd name="T67" fmla="*/ 691 h 1202"/>
                <a:gd name="T68" fmla="*/ 78 w 921"/>
                <a:gd name="T69" fmla="*/ 741 h 1202"/>
                <a:gd name="T70" fmla="*/ 72 w 921"/>
                <a:gd name="T71" fmla="*/ 786 h 1202"/>
                <a:gd name="T72" fmla="*/ 195 w 921"/>
                <a:gd name="T73" fmla="*/ 1056 h 1202"/>
                <a:gd name="T74" fmla="*/ 191 w 921"/>
                <a:gd name="T75" fmla="*/ 1202 h 1202"/>
                <a:gd name="T76" fmla="*/ 821 w 921"/>
                <a:gd name="T77" fmla="*/ 1124 h 1202"/>
                <a:gd name="T78" fmla="*/ 765 w 921"/>
                <a:gd name="T79" fmla="*/ 1094 h 1202"/>
                <a:gd name="T80" fmla="*/ 470 w 921"/>
                <a:gd name="T81" fmla="*/ 206 h 1202"/>
                <a:gd name="T82" fmla="*/ 403 w 921"/>
                <a:gd name="T83" fmla="*/ 199 h 1202"/>
                <a:gd name="T84" fmla="*/ 403 w 921"/>
                <a:gd name="T85" fmla="*/ 199 h 1202"/>
                <a:gd name="T86" fmla="*/ 263 w 921"/>
                <a:gd name="T87" fmla="*/ 984 h 1202"/>
                <a:gd name="T88" fmla="*/ 373 w 921"/>
                <a:gd name="T89" fmla="*/ 833 h 1202"/>
                <a:gd name="T90" fmla="*/ 353 w 921"/>
                <a:gd name="T91" fmla="*/ 984 h 1202"/>
                <a:gd name="T92" fmla="*/ 124 w 921"/>
                <a:gd name="T93" fmla="*/ 597 h 1202"/>
                <a:gd name="T94" fmla="*/ 211 w 921"/>
                <a:gd name="T95" fmla="*/ 609 h 1202"/>
                <a:gd name="T96" fmla="*/ 305 w 921"/>
                <a:gd name="T97" fmla="*/ 673 h 1202"/>
                <a:gd name="T98" fmla="*/ 370 w 921"/>
                <a:gd name="T99" fmla="*/ 752 h 1202"/>
                <a:gd name="T100" fmla="*/ 387 w 921"/>
                <a:gd name="T101" fmla="*/ 1061 h 1202"/>
                <a:gd name="T102" fmla="*/ 544 w 921"/>
                <a:gd name="T103" fmla="*/ 772 h 1202"/>
                <a:gd name="T104" fmla="*/ 704 w 921"/>
                <a:gd name="T105" fmla="*/ 886 h 1202"/>
                <a:gd name="T106" fmla="*/ 548 w 921"/>
                <a:gd name="T107" fmla="*/ 1060 h 1202"/>
                <a:gd name="T108" fmla="*/ 574 w 921"/>
                <a:gd name="T109" fmla="*/ 1062 h 1202"/>
                <a:gd name="T110" fmla="*/ 606 w 921"/>
                <a:gd name="T111" fmla="*/ 1047 h 1202"/>
                <a:gd name="T112" fmla="*/ 743 w 921"/>
                <a:gd name="T113" fmla="*/ 826 h 1202"/>
                <a:gd name="T114" fmla="*/ 672 w 921"/>
                <a:gd name="T115" fmla="*/ 621 h 1202"/>
                <a:gd name="T116" fmla="*/ 849 w 921"/>
                <a:gd name="T117" fmla="*/ 92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1" h="1202">
                  <a:moveTo>
                    <a:pt x="787" y="1083"/>
                  </a:moveTo>
                  <a:cubicBezTo>
                    <a:pt x="797" y="1066"/>
                    <a:pt x="809" y="1051"/>
                    <a:pt x="820" y="1035"/>
                  </a:cubicBezTo>
                  <a:cubicBezTo>
                    <a:pt x="848" y="998"/>
                    <a:pt x="876" y="961"/>
                    <a:pt x="902" y="923"/>
                  </a:cubicBezTo>
                  <a:cubicBezTo>
                    <a:pt x="908" y="914"/>
                    <a:pt x="915" y="905"/>
                    <a:pt x="919" y="895"/>
                  </a:cubicBezTo>
                  <a:cubicBezTo>
                    <a:pt x="921" y="891"/>
                    <a:pt x="918" y="887"/>
                    <a:pt x="917" y="883"/>
                  </a:cubicBezTo>
                  <a:cubicBezTo>
                    <a:pt x="904" y="849"/>
                    <a:pt x="888" y="816"/>
                    <a:pt x="875" y="781"/>
                  </a:cubicBezTo>
                  <a:cubicBezTo>
                    <a:pt x="871" y="771"/>
                    <a:pt x="871" y="760"/>
                    <a:pt x="872" y="750"/>
                  </a:cubicBezTo>
                  <a:cubicBezTo>
                    <a:pt x="873" y="721"/>
                    <a:pt x="875" y="692"/>
                    <a:pt x="877" y="663"/>
                  </a:cubicBezTo>
                  <a:cubicBezTo>
                    <a:pt x="881" y="694"/>
                    <a:pt x="882" y="725"/>
                    <a:pt x="886" y="756"/>
                  </a:cubicBezTo>
                  <a:cubicBezTo>
                    <a:pt x="897" y="736"/>
                    <a:pt x="901" y="714"/>
                    <a:pt x="904" y="692"/>
                  </a:cubicBezTo>
                  <a:cubicBezTo>
                    <a:pt x="909" y="659"/>
                    <a:pt x="907" y="624"/>
                    <a:pt x="892" y="594"/>
                  </a:cubicBezTo>
                  <a:cubicBezTo>
                    <a:pt x="876" y="561"/>
                    <a:pt x="843" y="537"/>
                    <a:pt x="808" y="530"/>
                  </a:cubicBezTo>
                  <a:cubicBezTo>
                    <a:pt x="791" y="527"/>
                    <a:pt x="774" y="528"/>
                    <a:pt x="758" y="530"/>
                  </a:cubicBezTo>
                  <a:cubicBezTo>
                    <a:pt x="718" y="535"/>
                    <a:pt x="677" y="534"/>
                    <a:pt x="636" y="533"/>
                  </a:cubicBezTo>
                  <a:cubicBezTo>
                    <a:pt x="604" y="534"/>
                    <a:pt x="571" y="534"/>
                    <a:pt x="539" y="526"/>
                  </a:cubicBezTo>
                  <a:cubicBezTo>
                    <a:pt x="517" y="521"/>
                    <a:pt x="496" y="511"/>
                    <a:pt x="480" y="494"/>
                  </a:cubicBezTo>
                  <a:cubicBezTo>
                    <a:pt x="465" y="480"/>
                    <a:pt x="455" y="461"/>
                    <a:pt x="443" y="444"/>
                  </a:cubicBezTo>
                  <a:cubicBezTo>
                    <a:pt x="431" y="427"/>
                    <a:pt x="418" y="412"/>
                    <a:pt x="405" y="396"/>
                  </a:cubicBezTo>
                  <a:cubicBezTo>
                    <a:pt x="390" y="375"/>
                    <a:pt x="377" y="353"/>
                    <a:pt x="366" y="330"/>
                  </a:cubicBezTo>
                  <a:cubicBezTo>
                    <a:pt x="377" y="325"/>
                    <a:pt x="391" y="321"/>
                    <a:pt x="398" y="310"/>
                  </a:cubicBezTo>
                  <a:cubicBezTo>
                    <a:pt x="402" y="305"/>
                    <a:pt x="400" y="296"/>
                    <a:pt x="393" y="294"/>
                  </a:cubicBezTo>
                  <a:cubicBezTo>
                    <a:pt x="377" y="287"/>
                    <a:pt x="359" y="288"/>
                    <a:pt x="341" y="290"/>
                  </a:cubicBezTo>
                  <a:cubicBezTo>
                    <a:pt x="336" y="286"/>
                    <a:pt x="331" y="283"/>
                    <a:pt x="325" y="280"/>
                  </a:cubicBezTo>
                  <a:cubicBezTo>
                    <a:pt x="326" y="278"/>
                    <a:pt x="327" y="276"/>
                    <a:pt x="328" y="274"/>
                  </a:cubicBezTo>
                  <a:cubicBezTo>
                    <a:pt x="348" y="284"/>
                    <a:pt x="373" y="287"/>
                    <a:pt x="392" y="274"/>
                  </a:cubicBezTo>
                  <a:cubicBezTo>
                    <a:pt x="413" y="262"/>
                    <a:pt x="424" y="238"/>
                    <a:pt x="423" y="215"/>
                  </a:cubicBezTo>
                  <a:cubicBezTo>
                    <a:pt x="440" y="229"/>
                    <a:pt x="464" y="234"/>
                    <a:pt x="485" y="224"/>
                  </a:cubicBezTo>
                  <a:cubicBezTo>
                    <a:pt x="506" y="214"/>
                    <a:pt x="514" y="191"/>
                    <a:pt x="517" y="169"/>
                  </a:cubicBezTo>
                  <a:cubicBezTo>
                    <a:pt x="535" y="165"/>
                    <a:pt x="554" y="159"/>
                    <a:pt x="568" y="147"/>
                  </a:cubicBezTo>
                  <a:cubicBezTo>
                    <a:pt x="581" y="134"/>
                    <a:pt x="593" y="119"/>
                    <a:pt x="604" y="104"/>
                  </a:cubicBezTo>
                  <a:cubicBezTo>
                    <a:pt x="610" y="94"/>
                    <a:pt x="618" y="83"/>
                    <a:pt x="620" y="71"/>
                  </a:cubicBezTo>
                  <a:cubicBezTo>
                    <a:pt x="608" y="67"/>
                    <a:pt x="600" y="77"/>
                    <a:pt x="594" y="85"/>
                  </a:cubicBezTo>
                  <a:cubicBezTo>
                    <a:pt x="584" y="101"/>
                    <a:pt x="571" y="114"/>
                    <a:pt x="557" y="126"/>
                  </a:cubicBezTo>
                  <a:cubicBezTo>
                    <a:pt x="553" y="98"/>
                    <a:pt x="564" y="69"/>
                    <a:pt x="587" y="53"/>
                  </a:cubicBezTo>
                  <a:cubicBezTo>
                    <a:pt x="593" y="49"/>
                    <a:pt x="602" y="44"/>
                    <a:pt x="601" y="35"/>
                  </a:cubicBezTo>
                  <a:cubicBezTo>
                    <a:pt x="601" y="30"/>
                    <a:pt x="595" y="30"/>
                    <a:pt x="592" y="32"/>
                  </a:cubicBezTo>
                  <a:cubicBezTo>
                    <a:pt x="570" y="43"/>
                    <a:pt x="551" y="61"/>
                    <a:pt x="542" y="84"/>
                  </a:cubicBezTo>
                  <a:cubicBezTo>
                    <a:pt x="535" y="101"/>
                    <a:pt x="535" y="120"/>
                    <a:pt x="539" y="137"/>
                  </a:cubicBezTo>
                  <a:cubicBezTo>
                    <a:pt x="532" y="140"/>
                    <a:pt x="525" y="142"/>
                    <a:pt x="518" y="144"/>
                  </a:cubicBezTo>
                  <a:cubicBezTo>
                    <a:pt x="517" y="135"/>
                    <a:pt x="516" y="126"/>
                    <a:pt x="515" y="118"/>
                  </a:cubicBezTo>
                  <a:cubicBezTo>
                    <a:pt x="513" y="117"/>
                    <a:pt x="510" y="115"/>
                    <a:pt x="509" y="114"/>
                  </a:cubicBezTo>
                  <a:cubicBezTo>
                    <a:pt x="506" y="117"/>
                    <a:pt x="503" y="120"/>
                    <a:pt x="500" y="122"/>
                  </a:cubicBezTo>
                  <a:cubicBezTo>
                    <a:pt x="502" y="131"/>
                    <a:pt x="503" y="139"/>
                    <a:pt x="503" y="148"/>
                  </a:cubicBezTo>
                  <a:cubicBezTo>
                    <a:pt x="473" y="156"/>
                    <a:pt x="441" y="159"/>
                    <a:pt x="411" y="168"/>
                  </a:cubicBezTo>
                  <a:cubicBezTo>
                    <a:pt x="406" y="161"/>
                    <a:pt x="405" y="149"/>
                    <a:pt x="396" y="149"/>
                  </a:cubicBezTo>
                  <a:cubicBezTo>
                    <a:pt x="386" y="156"/>
                    <a:pt x="393" y="166"/>
                    <a:pt x="396" y="174"/>
                  </a:cubicBezTo>
                  <a:cubicBezTo>
                    <a:pt x="370" y="187"/>
                    <a:pt x="345" y="204"/>
                    <a:pt x="327" y="228"/>
                  </a:cubicBezTo>
                  <a:cubicBezTo>
                    <a:pt x="323" y="233"/>
                    <a:pt x="317" y="236"/>
                    <a:pt x="311" y="239"/>
                  </a:cubicBezTo>
                  <a:cubicBezTo>
                    <a:pt x="314" y="217"/>
                    <a:pt x="320" y="195"/>
                    <a:pt x="331" y="176"/>
                  </a:cubicBezTo>
                  <a:cubicBezTo>
                    <a:pt x="340" y="162"/>
                    <a:pt x="353" y="150"/>
                    <a:pt x="364" y="137"/>
                  </a:cubicBezTo>
                  <a:cubicBezTo>
                    <a:pt x="380" y="119"/>
                    <a:pt x="398" y="104"/>
                    <a:pt x="413" y="85"/>
                  </a:cubicBezTo>
                  <a:cubicBezTo>
                    <a:pt x="424" y="70"/>
                    <a:pt x="429" y="52"/>
                    <a:pt x="433" y="35"/>
                  </a:cubicBezTo>
                  <a:cubicBezTo>
                    <a:pt x="435" y="24"/>
                    <a:pt x="436" y="12"/>
                    <a:pt x="434" y="1"/>
                  </a:cubicBezTo>
                  <a:cubicBezTo>
                    <a:pt x="428" y="0"/>
                    <a:pt x="423" y="4"/>
                    <a:pt x="422" y="10"/>
                  </a:cubicBezTo>
                  <a:cubicBezTo>
                    <a:pt x="419" y="26"/>
                    <a:pt x="416" y="42"/>
                    <a:pt x="409" y="57"/>
                  </a:cubicBezTo>
                  <a:cubicBezTo>
                    <a:pt x="402" y="70"/>
                    <a:pt x="392" y="81"/>
                    <a:pt x="382" y="93"/>
                  </a:cubicBezTo>
                  <a:cubicBezTo>
                    <a:pt x="372" y="79"/>
                    <a:pt x="369" y="60"/>
                    <a:pt x="375" y="44"/>
                  </a:cubicBezTo>
                  <a:cubicBezTo>
                    <a:pt x="377" y="36"/>
                    <a:pt x="384" y="30"/>
                    <a:pt x="388" y="23"/>
                  </a:cubicBezTo>
                  <a:cubicBezTo>
                    <a:pt x="389" y="18"/>
                    <a:pt x="386" y="12"/>
                    <a:pt x="380" y="13"/>
                  </a:cubicBezTo>
                  <a:cubicBezTo>
                    <a:pt x="364" y="26"/>
                    <a:pt x="353" y="47"/>
                    <a:pt x="355" y="67"/>
                  </a:cubicBezTo>
                  <a:cubicBezTo>
                    <a:pt x="356" y="81"/>
                    <a:pt x="363" y="93"/>
                    <a:pt x="370" y="104"/>
                  </a:cubicBezTo>
                  <a:cubicBezTo>
                    <a:pt x="352" y="122"/>
                    <a:pt x="333" y="137"/>
                    <a:pt x="318" y="158"/>
                  </a:cubicBezTo>
                  <a:cubicBezTo>
                    <a:pt x="314" y="141"/>
                    <a:pt x="318" y="122"/>
                    <a:pt x="330" y="110"/>
                  </a:cubicBezTo>
                  <a:cubicBezTo>
                    <a:pt x="334" y="107"/>
                    <a:pt x="333" y="99"/>
                    <a:pt x="329" y="96"/>
                  </a:cubicBezTo>
                  <a:cubicBezTo>
                    <a:pt x="324" y="94"/>
                    <a:pt x="321" y="99"/>
                    <a:pt x="317" y="102"/>
                  </a:cubicBezTo>
                  <a:cubicBezTo>
                    <a:pt x="306" y="114"/>
                    <a:pt x="299" y="130"/>
                    <a:pt x="300" y="146"/>
                  </a:cubicBezTo>
                  <a:cubicBezTo>
                    <a:pt x="300" y="156"/>
                    <a:pt x="304" y="166"/>
                    <a:pt x="308" y="176"/>
                  </a:cubicBezTo>
                  <a:cubicBezTo>
                    <a:pt x="297" y="197"/>
                    <a:pt x="289" y="219"/>
                    <a:pt x="288" y="243"/>
                  </a:cubicBezTo>
                  <a:cubicBezTo>
                    <a:pt x="278" y="242"/>
                    <a:pt x="268" y="236"/>
                    <a:pt x="265" y="226"/>
                  </a:cubicBezTo>
                  <a:cubicBezTo>
                    <a:pt x="258" y="205"/>
                    <a:pt x="264" y="182"/>
                    <a:pt x="275" y="164"/>
                  </a:cubicBezTo>
                  <a:cubicBezTo>
                    <a:pt x="277" y="159"/>
                    <a:pt x="281" y="154"/>
                    <a:pt x="278" y="148"/>
                  </a:cubicBezTo>
                  <a:cubicBezTo>
                    <a:pt x="276" y="143"/>
                    <a:pt x="269" y="144"/>
                    <a:pt x="267" y="149"/>
                  </a:cubicBezTo>
                  <a:cubicBezTo>
                    <a:pt x="253" y="172"/>
                    <a:pt x="241" y="199"/>
                    <a:pt x="244" y="227"/>
                  </a:cubicBezTo>
                  <a:cubicBezTo>
                    <a:pt x="246" y="239"/>
                    <a:pt x="254" y="249"/>
                    <a:pt x="262" y="257"/>
                  </a:cubicBezTo>
                  <a:cubicBezTo>
                    <a:pt x="251" y="259"/>
                    <a:pt x="239" y="257"/>
                    <a:pt x="232" y="247"/>
                  </a:cubicBezTo>
                  <a:cubicBezTo>
                    <a:pt x="218" y="228"/>
                    <a:pt x="219" y="202"/>
                    <a:pt x="225" y="181"/>
                  </a:cubicBezTo>
                  <a:cubicBezTo>
                    <a:pt x="228" y="174"/>
                    <a:pt x="221" y="169"/>
                    <a:pt x="215" y="169"/>
                  </a:cubicBezTo>
                  <a:cubicBezTo>
                    <a:pt x="206" y="191"/>
                    <a:pt x="202" y="216"/>
                    <a:pt x="208" y="240"/>
                  </a:cubicBezTo>
                  <a:cubicBezTo>
                    <a:pt x="213" y="262"/>
                    <a:pt x="234" y="280"/>
                    <a:pt x="257" y="279"/>
                  </a:cubicBezTo>
                  <a:cubicBezTo>
                    <a:pt x="268" y="279"/>
                    <a:pt x="278" y="274"/>
                    <a:pt x="288" y="269"/>
                  </a:cubicBezTo>
                  <a:cubicBezTo>
                    <a:pt x="289" y="274"/>
                    <a:pt x="289" y="278"/>
                    <a:pt x="290" y="283"/>
                  </a:cubicBezTo>
                  <a:cubicBezTo>
                    <a:pt x="271" y="292"/>
                    <a:pt x="252" y="302"/>
                    <a:pt x="231" y="309"/>
                  </a:cubicBezTo>
                  <a:cubicBezTo>
                    <a:pt x="205" y="318"/>
                    <a:pt x="179" y="328"/>
                    <a:pt x="152" y="338"/>
                  </a:cubicBezTo>
                  <a:cubicBezTo>
                    <a:pt x="149" y="339"/>
                    <a:pt x="144" y="340"/>
                    <a:pt x="143" y="345"/>
                  </a:cubicBezTo>
                  <a:cubicBezTo>
                    <a:pt x="143" y="351"/>
                    <a:pt x="141" y="360"/>
                    <a:pt x="146" y="365"/>
                  </a:cubicBezTo>
                  <a:cubicBezTo>
                    <a:pt x="152" y="373"/>
                    <a:pt x="159" y="380"/>
                    <a:pt x="169" y="382"/>
                  </a:cubicBezTo>
                  <a:cubicBezTo>
                    <a:pt x="203" y="391"/>
                    <a:pt x="237" y="400"/>
                    <a:pt x="271" y="408"/>
                  </a:cubicBezTo>
                  <a:cubicBezTo>
                    <a:pt x="274" y="409"/>
                    <a:pt x="279" y="410"/>
                    <a:pt x="279" y="414"/>
                  </a:cubicBezTo>
                  <a:cubicBezTo>
                    <a:pt x="282" y="443"/>
                    <a:pt x="274" y="472"/>
                    <a:pt x="267" y="500"/>
                  </a:cubicBezTo>
                  <a:cubicBezTo>
                    <a:pt x="258" y="529"/>
                    <a:pt x="255" y="562"/>
                    <a:pt x="268" y="591"/>
                  </a:cubicBezTo>
                  <a:cubicBezTo>
                    <a:pt x="248" y="577"/>
                    <a:pt x="228" y="563"/>
                    <a:pt x="208" y="549"/>
                  </a:cubicBezTo>
                  <a:cubicBezTo>
                    <a:pt x="197" y="541"/>
                    <a:pt x="184" y="542"/>
                    <a:pt x="172" y="543"/>
                  </a:cubicBezTo>
                  <a:cubicBezTo>
                    <a:pt x="150" y="546"/>
                    <a:pt x="129" y="554"/>
                    <a:pt x="109" y="562"/>
                  </a:cubicBezTo>
                  <a:cubicBezTo>
                    <a:pt x="79" y="576"/>
                    <a:pt x="50" y="592"/>
                    <a:pt x="24" y="611"/>
                  </a:cubicBezTo>
                  <a:cubicBezTo>
                    <a:pt x="10" y="621"/>
                    <a:pt x="0" y="641"/>
                    <a:pt x="9" y="657"/>
                  </a:cubicBezTo>
                  <a:cubicBezTo>
                    <a:pt x="18" y="675"/>
                    <a:pt x="26" y="692"/>
                    <a:pt x="33" y="710"/>
                  </a:cubicBezTo>
                  <a:cubicBezTo>
                    <a:pt x="42" y="705"/>
                    <a:pt x="50" y="701"/>
                    <a:pt x="59" y="696"/>
                  </a:cubicBezTo>
                  <a:cubicBezTo>
                    <a:pt x="51" y="690"/>
                    <a:pt x="43" y="683"/>
                    <a:pt x="43" y="673"/>
                  </a:cubicBezTo>
                  <a:cubicBezTo>
                    <a:pt x="42" y="659"/>
                    <a:pt x="58" y="646"/>
                    <a:pt x="72" y="651"/>
                  </a:cubicBezTo>
                  <a:cubicBezTo>
                    <a:pt x="83" y="653"/>
                    <a:pt x="88" y="663"/>
                    <a:pt x="90" y="673"/>
                  </a:cubicBezTo>
                  <a:cubicBezTo>
                    <a:pt x="93" y="667"/>
                    <a:pt x="99" y="662"/>
                    <a:pt x="107" y="661"/>
                  </a:cubicBezTo>
                  <a:cubicBezTo>
                    <a:pt x="123" y="658"/>
                    <a:pt x="137" y="676"/>
                    <a:pt x="131" y="691"/>
                  </a:cubicBezTo>
                  <a:cubicBezTo>
                    <a:pt x="128" y="701"/>
                    <a:pt x="119" y="706"/>
                    <a:pt x="109" y="708"/>
                  </a:cubicBezTo>
                  <a:cubicBezTo>
                    <a:pt x="118" y="715"/>
                    <a:pt x="121" y="729"/>
                    <a:pt x="114" y="739"/>
                  </a:cubicBezTo>
                  <a:cubicBezTo>
                    <a:pt x="107" y="751"/>
                    <a:pt x="87" y="753"/>
                    <a:pt x="78" y="741"/>
                  </a:cubicBezTo>
                  <a:cubicBezTo>
                    <a:pt x="72" y="736"/>
                    <a:pt x="73" y="727"/>
                    <a:pt x="73" y="720"/>
                  </a:cubicBezTo>
                  <a:cubicBezTo>
                    <a:pt x="64" y="724"/>
                    <a:pt x="55" y="728"/>
                    <a:pt x="46" y="732"/>
                  </a:cubicBezTo>
                  <a:cubicBezTo>
                    <a:pt x="54" y="750"/>
                    <a:pt x="64" y="768"/>
                    <a:pt x="72" y="786"/>
                  </a:cubicBezTo>
                  <a:cubicBezTo>
                    <a:pt x="98" y="774"/>
                    <a:pt x="123" y="761"/>
                    <a:pt x="149" y="749"/>
                  </a:cubicBezTo>
                  <a:cubicBezTo>
                    <a:pt x="176" y="814"/>
                    <a:pt x="203" y="879"/>
                    <a:pt x="230" y="944"/>
                  </a:cubicBezTo>
                  <a:cubicBezTo>
                    <a:pt x="218" y="981"/>
                    <a:pt x="207" y="1019"/>
                    <a:pt x="195" y="1056"/>
                  </a:cubicBezTo>
                  <a:cubicBezTo>
                    <a:pt x="223" y="1067"/>
                    <a:pt x="252" y="1077"/>
                    <a:pt x="280" y="1088"/>
                  </a:cubicBezTo>
                  <a:cubicBezTo>
                    <a:pt x="263" y="1096"/>
                    <a:pt x="247" y="1105"/>
                    <a:pt x="233" y="1118"/>
                  </a:cubicBezTo>
                  <a:cubicBezTo>
                    <a:pt x="209" y="1139"/>
                    <a:pt x="194" y="1170"/>
                    <a:pt x="191" y="1202"/>
                  </a:cubicBezTo>
                  <a:cubicBezTo>
                    <a:pt x="224" y="1173"/>
                    <a:pt x="265" y="1155"/>
                    <a:pt x="306" y="1140"/>
                  </a:cubicBezTo>
                  <a:cubicBezTo>
                    <a:pt x="364" y="1121"/>
                    <a:pt x="425" y="1111"/>
                    <a:pt x="486" y="1107"/>
                  </a:cubicBezTo>
                  <a:cubicBezTo>
                    <a:pt x="598" y="1100"/>
                    <a:pt x="710" y="1109"/>
                    <a:pt x="821" y="1124"/>
                  </a:cubicBezTo>
                  <a:cubicBezTo>
                    <a:pt x="852" y="1128"/>
                    <a:pt x="884" y="1134"/>
                    <a:pt x="915" y="1131"/>
                  </a:cubicBezTo>
                  <a:cubicBezTo>
                    <a:pt x="889" y="1124"/>
                    <a:pt x="862" y="1119"/>
                    <a:pt x="835" y="1112"/>
                  </a:cubicBezTo>
                  <a:cubicBezTo>
                    <a:pt x="812" y="1106"/>
                    <a:pt x="788" y="1100"/>
                    <a:pt x="765" y="1094"/>
                  </a:cubicBezTo>
                  <a:cubicBezTo>
                    <a:pt x="773" y="1092"/>
                    <a:pt x="782" y="1091"/>
                    <a:pt x="787" y="1083"/>
                  </a:cubicBezTo>
                  <a:moveTo>
                    <a:pt x="498" y="174"/>
                  </a:moveTo>
                  <a:cubicBezTo>
                    <a:pt x="493" y="188"/>
                    <a:pt x="485" y="203"/>
                    <a:pt x="470" y="206"/>
                  </a:cubicBezTo>
                  <a:cubicBezTo>
                    <a:pt x="455" y="209"/>
                    <a:pt x="440" y="200"/>
                    <a:pt x="430" y="190"/>
                  </a:cubicBezTo>
                  <a:cubicBezTo>
                    <a:pt x="452" y="184"/>
                    <a:pt x="475" y="178"/>
                    <a:pt x="498" y="174"/>
                  </a:cubicBezTo>
                  <a:moveTo>
                    <a:pt x="403" y="199"/>
                  </a:moveTo>
                  <a:cubicBezTo>
                    <a:pt x="405" y="217"/>
                    <a:pt x="403" y="239"/>
                    <a:pt x="388" y="251"/>
                  </a:cubicBezTo>
                  <a:cubicBezTo>
                    <a:pt x="374" y="262"/>
                    <a:pt x="355" y="259"/>
                    <a:pt x="340" y="254"/>
                  </a:cubicBezTo>
                  <a:cubicBezTo>
                    <a:pt x="356" y="230"/>
                    <a:pt x="377" y="210"/>
                    <a:pt x="403" y="199"/>
                  </a:cubicBezTo>
                  <a:moveTo>
                    <a:pt x="281" y="1045"/>
                  </a:moveTo>
                  <a:cubicBezTo>
                    <a:pt x="266" y="1050"/>
                    <a:pt x="250" y="1040"/>
                    <a:pt x="245" y="1026"/>
                  </a:cubicBezTo>
                  <a:cubicBezTo>
                    <a:pt x="238" y="1010"/>
                    <a:pt x="246" y="990"/>
                    <a:pt x="263" y="984"/>
                  </a:cubicBezTo>
                  <a:cubicBezTo>
                    <a:pt x="281" y="976"/>
                    <a:pt x="304" y="993"/>
                    <a:pt x="303" y="1013"/>
                  </a:cubicBezTo>
                  <a:cubicBezTo>
                    <a:pt x="304" y="1027"/>
                    <a:pt x="294" y="1041"/>
                    <a:pt x="281" y="1045"/>
                  </a:cubicBezTo>
                  <a:moveTo>
                    <a:pt x="373" y="833"/>
                  </a:moveTo>
                  <a:cubicBezTo>
                    <a:pt x="371" y="910"/>
                    <a:pt x="364" y="988"/>
                    <a:pt x="357" y="1065"/>
                  </a:cubicBezTo>
                  <a:cubicBezTo>
                    <a:pt x="345" y="1068"/>
                    <a:pt x="333" y="1070"/>
                    <a:pt x="321" y="1073"/>
                  </a:cubicBezTo>
                  <a:cubicBezTo>
                    <a:pt x="332" y="1043"/>
                    <a:pt x="343" y="1014"/>
                    <a:pt x="353" y="984"/>
                  </a:cubicBezTo>
                  <a:cubicBezTo>
                    <a:pt x="327" y="969"/>
                    <a:pt x="301" y="953"/>
                    <a:pt x="274" y="938"/>
                  </a:cubicBezTo>
                  <a:cubicBezTo>
                    <a:pt x="271" y="936"/>
                    <a:pt x="266" y="934"/>
                    <a:pt x="265" y="929"/>
                  </a:cubicBezTo>
                  <a:cubicBezTo>
                    <a:pt x="218" y="818"/>
                    <a:pt x="171" y="708"/>
                    <a:pt x="124" y="597"/>
                  </a:cubicBezTo>
                  <a:cubicBezTo>
                    <a:pt x="138" y="591"/>
                    <a:pt x="153" y="586"/>
                    <a:pt x="168" y="582"/>
                  </a:cubicBezTo>
                  <a:cubicBezTo>
                    <a:pt x="174" y="580"/>
                    <a:pt x="181" y="584"/>
                    <a:pt x="186" y="587"/>
                  </a:cubicBezTo>
                  <a:cubicBezTo>
                    <a:pt x="195" y="593"/>
                    <a:pt x="203" y="601"/>
                    <a:pt x="211" y="609"/>
                  </a:cubicBezTo>
                  <a:cubicBezTo>
                    <a:pt x="237" y="636"/>
                    <a:pt x="260" y="667"/>
                    <a:pt x="285" y="696"/>
                  </a:cubicBezTo>
                  <a:cubicBezTo>
                    <a:pt x="299" y="713"/>
                    <a:pt x="323" y="718"/>
                    <a:pt x="345" y="718"/>
                  </a:cubicBezTo>
                  <a:cubicBezTo>
                    <a:pt x="329" y="705"/>
                    <a:pt x="315" y="691"/>
                    <a:pt x="305" y="673"/>
                  </a:cubicBezTo>
                  <a:cubicBezTo>
                    <a:pt x="286" y="636"/>
                    <a:pt x="285" y="592"/>
                    <a:pt x="294" y="552"/>
                  </a:cubicBezTo>
                  <a:cubicBezTo>
                    <a:pt x="296" y="609"/>
                    <a:pt x="315" y="664"/>
                    <a:pt x="347" y="711"/>
                  </a:cubicBezTo>
                  <a:cubicBezTo>
                    <a:pt x="355" y="724"/>
                    <a:pt x="367" y="736"/>
                    <a:pt x="370" y="752"/>
                  </a:cubicBezTo>
                  <a:cubicBezTo>
                    <a:pt x="375" y="778"/>
                    <a:pt x="373" y="806"/>
                    <a:pt x="373" y="833"/>
                  </a:cubicBezTo>
                  <a:moveTo>
                    <a:pt x="548" y="1060"/>
                  </a:moveTo>
                  <a:cubicBezTo>
                    <a:pt x="495" y="1056"/>
                    <a:pt x="441" y="1055"/>
                    <a:pt x="387" y="1061"/>
                  </a:cubicBezTo>
                  <a:cubicBezTo>
                    <a:pt x="402" y="985"/>
                    <a:pt x="417" y="909"/>
                    <a:pt x="434" y="833"/>
                  </a:cubicBezTo>
                  <a:cubicBezTo>
                    <a:pt x="439" y="813"/>
                    <a:pt x="443" y="792"/>
                    <a:pt x="451" y="772"/>
                  </a:cubicBezTo>
                  <a:cubicBezTo>
                    <a:pt x="482" y="777"/>
                    <a:pt x="513" y="777"/>
                    <a:pt x="544" y="772"/>
                  </a:cubicBezTo>
                  <a:cubicBezTo>
                    <a:pt x="569" y="769"/>
                    <a:pt x="593" y="763"/>
                    <a:pt x="618" y="765"/>
                  </a:cubicBezTo>
                  <a:cubicBezTo>
                    <a:pt x="638" y="767"/>
                    <a:pt x="656" y="779"/>
                    <a:pt x="667" y="796"/>
                  </a:cubicBezTo>
                  <a:cubicBezTo>
                    <a:pt x="686" y="823"/>
                    <a:pt x="695" y="855"/>
                    <a:pt x="704" y="886"/>
                  </a:cubicBezTo>
                  <a:cubicBezTo>
                    <a:pt x="708" y="897"/>
                    <a:pt x="700" y="906"/>
                    <a:pt x="695" y="914"/>
                  </a:cubicBezTo>
                  <a:cubicBezTo>
                    <a:pt x="676" y="940"/>
                    <a:pt x="653" y="962"/>
                    <a:pt x="631" y="985"/>
                  </a:cubicBezTo>
                  <a:cubicBezTo>
                    <a:pt x="604" y="1011"/>
                    <a:pt x="576" y="1036"/>
                    <a:pt x="548" y="1060"/>
                  </a:cubicBezTo>
                  <a:moveTo>
                    <a:pt x="735" y="1087"/>
                  </a:moveTo>
                  <a:cubicBezTo>
                    <a:pt x="717" y="1084"/>
                    <a:pt x="698" y="1080"/>
                    <a:pt x="680" y="1077"/>
                  </a:cubicBezTo>
                  <a:cubicBezTo>
                    <a:pt x="645" y="1071"/>
                    <a:pt x="610" y="1066"/>
                    <a:pt x="574" y="1062"/>
                  </a:cubicBezTo>
                  <a:cubicBezTo>
                    <a:pt x="573" y="1065"/>
                    <a:pt x="573" y="1065"/>
                    <a:pt x="573" y="1065"/>
                  </a:cubicBezTo>
                  <a:cubicBezTo>
                    <a:pt x="573" y="1064"/>
                    <a:pt x="573" y="1063"/>
                    <a:pt x="573" y="1061"/>
                  </a:cubicBezTo>
                  <a:cubicBezTo>
                    <a:pt x="585" y="1060"/>
                    <a:pt x="596" y="1055"/>
                    <a:pt x="606" y="1047"/>
                  </a:cubicBezTo>
                  <a:cubicBezTo>
                    <a:pt x="638" y="1022"/>
                    <a:pt x="668" y="994"/>
                    <a:pt x="698" y="966"/>
                  </a:cubicBezTo>
                  <a:cubicBezTo>
                    <a:pt x="724" y="939"/>
                    <a:pt x="751" y="913"/>
                    <a:pt x="774" y="883"/>
                  </a:cubicBezTo>
                  <a:cubicBezTo>
                    <a:pt x="760" y="866"/>
                    <a:pt x="750" y="846"/>
                    <a:pt x="743" y="826"/>
                  </a:cubicBezTo>
                  <a:cubicBezTo>
                    <a:pt x="741" y="811"/>
                    <a:pt x="747" y="796"/>
                    <a:pt x="753" y="783"/>
                  </a:cubicBezTo>
                  <a:cubicBezTo>
                    <a:pt x="723" y="769"/>
                    <a:pt x="702" y="742"/>
                    <a:pt x="690" y="712"/>
                  </a:cubicBezTo>
                  <a:cubicBezTo>
                    <a:pt x="679" y="683"/>
                    <a:pt x="672" y="652"/>
                    <a:pt x="672" y="621"/>
                  </a:cubicBezTo>
                  <a:cubicBezTo>
                    <a:pt x="687" y="686"/>
                    <a:pt x="721" y="746"/>
                    <a:pt x="771" y="791"/>
                  </a:cubicBezTo>
                  <a:cubicBezTo>
                    <a:pt x="796" y="819"/>
                    <a:pt x="820" y="849"/>
                    <a:pt x="839" y="882"/>
                  </a:cubicBezTo>
                  <a:cubicBezTo>
                    <a:pt x="846" y="895"/>
                    <a:pt x="856" y="910"/>
                    <a:pt x="849" y="925"/>
                  </a:cubicBezTo>
                  <a:cubicBezTo>
                    <a:pt x="835" y="957"/>
                    <a:pt x="814" y="985"/>
                    <a:pt x="793" y="1013"/>
                  </a:cubicBezTo>
                  <a:cubicBezTo>
                    <a:pt x="775" y="1038"/>
                    <a:pt x="755" y="1063"/>
                    <a:pt x="735" y="10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6" name="Group 25">
            <a:extLst>
              <a:ext uri="{FF2B5EF4-FFF2-40B4-BE49-F238E27FC236}">
                <a16:creationId xmlns:a16="http://schemas.microsoft.com/office/drawing/2014/main" id="{840CCE4F-3F86-4F89-A7EF-8241541CED2E}"/>
              </a:ext>
            </a:extLst>
          </p:cNvPr>
          <p:cNvGrpSpPr/>
          <p:nvPr userDrawn="1"/>
        </p:nvGrpSpPr>
        <p:grpSpPr>
          <a:xfrm>
            <a:off x="4075863" y="1649783"/>
            <a:ext cx="1007932" cy="399016"/>
            <a:chOff x="4113213" y="5141913"/>
            <a:chExt cx="769938" cy="304800"/>
          </a:xfrm>
        </p:grpSpPr>
        <p:sp>
          <p:nvSpPr>
            <p:cNvPr id="27" name="Freeform 17">
              <a:extLst>
                <a:ext uri="{FF2B5EF4-FFF2-40B4-BE49-F238E27FC236}">
                  <a16:creationId xmlns:a16="http://schemas.microsoft.com/office/drawing/2014/main" id="{97BBC693-F869-4A55-9859-226FDD2C10C9}"/>
                </a:ext>
              </a:extLst>
            </p:cNvPr>
            <p:cNvSpPr>
              <a:spLocks/>
            </p:cNvSpPr>
            <p:nvPr userDrawn="1"/>
          </p:nvSpPr>
          <p:spPr bwMode="auto">
            <a:xfrm>
              <a:off x="4700588" y="5141913"/>
              <a:ext cx="182563" cy="304800"/>
            </a:xfrm>
            <a:custGeom>
              <a:avLst/>
              <a:gdLst>
                <a:gd name="T0" fmla="*/ 0 w 115"/>
                <a:gd name="T1" fmla="*/ 192 h 192"/>
                <a:gd name="T2" fmla="*/ 115 w 115"/>
                <a:gd name="T3" fmla="*/ 96 h 192"/>
                <a:gd name="T4" fmla="*/ 0 w 115"/>
                <a:gd name="T5" fmla="*/ 0 h 192"/>
                <a:gd name="T6" fmla="*/ 0 w 115"/>
                <a:gd name="T7" fmla="*/ 192 h 192"/>
              </a:gdLst>
              <a:ahLst/>
              <a:cxnLst>
                <a:cxn ang="0">
                  <a:pos x="T0" y="T1"/>
                </a:cxn>
                <a:cxn ang="0">
                  <a:pos x="T2" y="T3"/>
                </a:cxn>
                <a:cxn ang="0">
                  <a:pos x="T4" y="T5"/>
                </a:cxn>
                <a:cxn ang="0">
                  <a:pos x="T6" y="T7"/>
                </a:cxn>
              </a:cxnLst>
              <a:rect l="0" t="0" r="r" b="b"/>
              <a:pathLst>
                <a:path w="115" h="192">
                  <a:moveTo>
                    <a:pt x="0" y="192"/>
                  </a:moveTo>
                  <a:lnTo>
                    <a:pt x="115" y="96"/>
                  </a:lnTo>
                  <a:lnTo>
                    <a:pt x="0" y="0"/>
                  </a:lnTo>
                  <a:lnTo>
                    <a:pt x="0" y="192"/>
                  </a:lnTo>
                  <a:close/>
                </a:path>
              </a:pathLst>
            </a:custGeom>
            <a:solidFill>
              <a:srgbClr val="E2D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a:p>
          </p:txBody>
        </p:sp>
        <p:sp>
          <p:nvSpPr>
            <p:cNvPr id="28" name="Freeform 18">
              <a:extLst>
                <a:ext uri="{FF2B5EF4-FFF2-40B4-BE49-F238E27FC236}">
                  <a16:creationId xmlns:a16="http://schemas.microsoft.com/office/drawing/2014/main" id="{38D35287-B605-48F3-9B7A-5D58C6355498}"/>
                </a:ext>
              </a:extLst>
            </p:cNvPr>
            <p:cNvSpPr>
              <a:spLocks/>
            </p:cNvSpPr>
            <p:nvPr userDrawn="1"/>
          </p:nvSpPr>
          <p:spPr bwMode="auto">
            <a:xfrm>
              <a:off x="4406900" y="5141913"/>
              <a:ext cx="180975" cy="304800"/>
            </a:xfrm>
            <a:custGeom>
              <a:avLst/>
              <a:gdLst>
                <a:gd name="T0" fmla="*/ 0 w 114"/>
                <a:gd name="T1" fmla="*/ 192 h 192"/>
                <a:gd name="T2" fmla="*/ 114 w 114"/>
                <a:gd name="T3" fmla="*/ 96 h 192"/>
                <a:gd name="T4" fmla="*/ 0 w 114"/>
                <a:gd name="T5" fmla="*/ 0 h 192"/>
                <a:gd name="T6" fmla="*/ 0 w 114"/>
                <a:gd name="T7" fmla="*/ 192 h 192"/>
              </a:gdLst>
              <a:ahLst/>
              <a:cxnLst>
                <a:cxn ang="0">
                  <a:pos x="T0" y="T1"/>
                </a:cxn>
                <a:cxn ang="0">
                  <a:pos x="T2" y="T3"/>
                </a:cxn>
                <a:cxn ang="0">
                  <a:pos x="T4" y="T5"/>
                </a:cxn>
                <a:cxn ang="0">
                  <a:pos x="T6" y="T7"/>
                </a:cxn>
              </a:cxnLst>
              <a:rect l="0" t="0" r="r" b="b"/>
              <a:pathLst>
                <a:path w="114" h="192">
                  <a:moveTo>
                    <a:pt x="0" y="192"/>
                  </a:moveTo>
                  <a:lnTo>
                    <a:pt x="114" y="96"/>
                  </a:lnTo>
                  <a:lnTo>
                    <a:pt x="0" y="0"/>
                  </a:lnTo>
                  <a:lnTo>
                    <a:pt x="0" y="192"/>
                  </a:lnTo>
                  <a:close/>
                </a:path>
              </a:pathLst>
            </a:custGeom>
            <a:solidFill>
              <a:srgbClr val="C0A2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a:p>
          </p:txBody>
        </p:sp>
        <p:sp>
          <p:nvSpPr>
            <p:cNvPr id="29" name="Freeform 19">
              <a:extLst>
                <a:ext uri="{FF2B5EF4-FFF2-40B4-BE49-F238E27FC236}">
                  <a16:creationId xmlns:a16="http://schemas.microsoft.com/office/drawing/2014/main" id="{02B10716-AB97-4DBB-BE07-F748341C4DC9}"/>
                </a:ext>
              </a:extLst>
            </p:cNvPr>
            <p:cNvSpPr>
              <a:spLocks/>
            </p:cNvSpPr>
            <p:nvPr userDrawn="1"/>
          </p:nvSpPr>
          <p:spPr bwMode="auto">
            <a:xfrm>
              <a:off x="4113213" y="5141913"/>
              <a:ext cx="180975" cy="304800"/>
            </a:xfrm>
            <a:custGeom>
              <a:avLst/>
              <a:gdLst>
                <a:gd name="T0" fmla="*/ 0 w 114"/>
                <a:gd name="T1" fmla="*/ 0 h 192"/>
                <a:gd name="T2" fmla="*/ 114 w 114"/>
                <a:gd name="T3" fmla="*/ 96 h 192"/>
                <a:gd name="T4" fmla="*/ 0 w 114"/>
                <a:gd name="T5" fmla="*/ 192 h 192"/>
                <a:gd name="T6" fmla="*/ 0 w 114"/>
                <a:gd name="T7" fmla="*/ 0 h 192"/>
              </a:gdLst>
              <a:ahLst/>
              <a:cxnLst>
                <a:cxn ang="0">
                  <a:pos x="T0" y="T1"/>
                </a:cxn>
                <a:cxn ang="0">
                  <a:pos x="T2" y="T3"/>
                </a:cxn>
                <a:cxn ang="0">
                  <a:pos x="T4" y="T5"/>
                </a:cxn>
                <a:cxn ang="0">
                  <a:pos x="T6" y="T7"/>
                </a:cxn>
              </a:cxnLst>
              <a:rect l="0" t="0" r="r" b="b"/>
              <a:pathLst>
                <a:path w="114" h="192">
                  <a:moveTo>
                    <a:pt x="0" y="0"/>
                  </a:moveTo>
                  <a:lnTo>
                    <a:pt x="114" y="96"/>
                  </a:lnTo>
                  <a:lnTo>
                    <a:pt x="0" y="19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a:p>
          </p:txBody>
        </p:sp>
      </p:grpSp>
      <p:grpSp>
        <p:nvGrpSpPr>
          <p:cNvPr id="30" name="Group 29">
            <a:extLst>
              <a:ext uri="{FF2B5EF4-FFF2-40B4-BE49-F238E27FC236}">
                <a16:creationId xmlns:a16="http://schemas.microsoft.com/office/drawing/2014/main" id="{28DBE0E9-CE63-4863-867E-26267DBEC8A6}"/>
              </a:ext>
            </a:extLst>
          </p:cNvPr>
          <p:cNvGrpSpPr/>
          <p:nvPr userDrawn="1"/>
        </p:nvGrpSpPr>
        <p:grpSpPr>
          <a:xfrm flipH="1">
            <a:off x="218108" y="6183683"/>
            <a:ext cx="1007932" cy="399016"/>
            <a:chOff x="4113213" y="5141913"/>
            <a:chExt cx="769938" cy="304800"/>
          </a:xfrm>
        </p:grpSpPr>
        <p:sp>
          <p:nvSpPr>
            <p:cNvPr id="31" name="Freeform 17">
              <a:extLst>
                <a:ext uri="{FF2B5EF4-FFF2-40B4-BE49-F238E27FC236}">
                  <a16:creationId xmlns:a16="http://schemas.microsoft.com/office/drawing/2014/main" id="{302E2CB4-DB37-445D-8894-D4FA6CFEAA58}"/>
                </a:ext>
              </a:extLst>
            </p:cNvPr>
            <p:cNvSpPr>
              <a:spLocks/>
            </p:cNvSpPr>
            <p:nvPr userDrawn="1"/>
          </p:nvSpPr>
          <p:spPr bwMode="auto">
            <a:xfrm>
              <a:off x="4700588" y="5141913"/>
              <a:ext cx="182563" cy="304800"/>
            </a:xfrm>
            <a:custGeom>
              <a:avLst/>
              <a:gdLst>
                <a:gd name="T0" fmla="*/ 0 w 115"/>
                <a:gd name="T1" fmla="*/ 192 h 192"/>
                <a:gd name="T2" fmla="*/ 115 w 115"/>
                <a:gd name="T3" fmla="*/ 96 h 192"/>
                <a:gd name="T4" fmla="*/ 0 w 115"/>
                <a:gd name="T5" fmla="*/ 0 h 192"/>
                <a:gd name="T6" fmla="*/ 0 w 115"/>
                <a:gd name="T7" fmla="*/ 192 h 192"/>
              </a:gdLst>
              <a:ahLst/>
              <a:cxnLst>
                <a:cxn ang="0">
                  <a:pos x="T0" y="T1"/>
                </a:cxn>
                <a:cxn ang="0">
                  <a:pos x="T2" y="T3"/>
                </a:cxn>
                <a:cxn ang="0">
                  <a:pos x="T4" y="T5"/>
                </a:cxn>
                <a:cxn ang="0">
                  <a:pos x="T6" y="T7"/>
                </a:cxn>
              </a:cxnLst>
              <a:rect l="0" t="0" r="r" b="b"/>
              <a:pathLst>
                <a:path w="115" h="192">
                  <a:moveTo>
                    <a:pt x="0" y="192"/>
                  </a:moveTo>
                  <a:lnTo>
                    <a:pt x="115" y="96"/>
                  </a:lnTo>
                  <a:lnTo>
                    <a:pt x="0" y="0"/>
                  </a:lnTo>
                  <a:lnTo>
                    <a:pt x="0" y="192"/>
                  </a:lnTo>
                  <a:close/>
                </a:path>
              </a:pathLst>
            </a:custGeom>
            <a:solidFill>
              <a:srgbClr val="E2D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8">
              <a:extLst>
                <a:ext uri="{FF2B5EF4-FFF2-40B4-BE49-F238E27FC236}">
                  <a16:creationId xmlns:a16="http://schemas.microsoft.com/office/drawing/2014/main" id="{82A81F55-A1FF-42E1-B942-58A2D019BCF1}"/>
                </a:ext>
              </a:extLst>
            </p:cNvPr>
            <p:cNvSpPr>
              <a:spLocks/>
            </p:cNvSpPr>
            <p:nvPr userDrawn="1"/>
          </p:nvSpPr>
          <p:spPr bwMode="auto">
            <a:xfrm>
              <a:off x="4406900" y="5141913"/>
              <a:ext cx="180975" cy="304800"/>
            </a:xfrm>
            <a:custGeom>
              <a:avLst/>
              <a:gdLst>
                <a:gd name="T0" fmla="*/ 0 w 114"/>
                <a:gd name="T1" fmla="*/ 192 h 192"/>
                <a:gd name="T2" fmla="*/ 114 w 114"/>
                <a:gd name="T3" fmla="*/ 96 h 192"/>
                <a:gd name="T4" fmla="*/ 0 w 114"/>
                <a:gd name="T5" fmla="*/ 0 h 192"/>
                <a:gd name="T6" fmla="*/ 0 w 114"/>
                <a:gd name="T7" fmla="*/ 192 h 192"/>
              </a:gdLst>
              <a:ahLst/>
              <a:cxnLst>
                <a:cxn ang="0">
                  <a:pos x="T0" y="T1"/>
                </a:cxn>
                <a:cxn ang="0">
                  <a:pos x="T2" y="T3"/>
                </a:cxn>
                <a:cxn ang="0">
                  <a:pos x="T4" y="T5"/>
                </a:cxn>
                <a:cxn ang="0">
                  <a:pos x="T6" y="T7"/>
                </a:cxn>
              </a:cxnLst>
              <a:rect l="0" t="0" r="r" b="b"/>
              <a:pathLst>
                <a:path w="114" h="192">
                  <a:moveTo>
                    <a:pt x="0" y="192"/>
                  </a:moveTo>
                  <a:lnTo>
                    <a:pt x="114" y="96"/>
                  </a:lnTo>
                  <a:lnTo>
                    <a:pt x="0" y="0"/>
                  </a:lnTo>
                  <a:lnTo>
                    <a:pt x="0" y="192"/>
                  </a:lnTo>
                  <a:close/>
                </a:path>
              </a:pathLst>
            </a:custGeom>
            <a:solidFill>
              <a:srgbClr val="C0A2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19">
              <a:extLst>
                <a:ext uri="{FF2B5EF4-FFF2-40B4-BE49-F238E27FC236}">
                  <a16:creationId xmlns:a16="http://schemas.microsoft.com/office/drawing/2014/main" id="{073ECB2F-E41A-41A5-A6E3-63794C0B0F0E}"/>
                </a:ext>
              </a:extLst>
            </p:cNvPr>
            <p:cNvSpPr>
              <a:spLocks/>
            </p:cNvSpPr>
            <p:nvPr userDrawn="1"/>
          </p:nvSpPr>
          <p:spPr bwMode="auto">
            <a:xfrm>
              <a:off x="4113213" y="5141913"/>
              <a:ext cx="180975" cy="304800"/>
            </a:xfrm>
            <a:custGeom>
              <a:avLst/>
              <a:gdLst>
                <a:gd name="T0" fmla="*/ 0 w 114"/>
                <a:gd name="T1" fmla="*/ 0 h 192"/>
                <a:gd name="T2" fmla="*/ 114 w 114"/>
                <a:gd name="T3" fmla="*/ 96 h 192"/>
                <a:gd name="T4" fmla="*/ 0 w 114"/>
                <a:gd name="T5" fmla="*/ 192 h 192"/>
                <a:gd name="T6" fmla="*/ 0 w 114"/>
                <a:gd name="T7" fmla="*/ 0 h 192"/>
              </a:gdLst>
              <a:ahLst/>
              <a:cxnLst>
                <a:cxn ang="0">
                  <a:pos x="T0" y="T1"/>
                </a:cxn>
                <a:cxn ang="0">
                  <a:pos x="T2" y="T3"/>
                </a:cxn>
                <a:cxn ang="0">
                  <a:pos x="T4" y="T5"/>
                </a:cxn>
                <a:cxn ang="0">
                  <a:pos x="T6" y="T7"/>
                </a:cxn>
              </a:cxnLst>
              <a:rect l="0" t="0" r="r" b="b"/>
              <a:pathLst>
                <a:path w="114" h="192">
                  <a:moveTo>
                    <a:pt x="0" y="0"/>
                  </a:moveTo>
                  <a:lnTo>
                    <a:pt x="114" y="96"/>
                  </a:lnTo>
                  <a:lnTo>
                    <a:pt x="0" y="19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655625080"/>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5CCB3349-6592-4E45-A2C3-747A0547D850}"/>
              </a:ext>
            </a:extLst>
          </p:cNvPr>
          <p:cNvSpPr>
            <a:spLocks noGrp="1"/>
          </p:cNvSpPr>
          <p:nvPr>
            <p:ph type="pic" sz="quarter" idx="13"/>
          </p:nvPr>
        </p:nvSpPr>
        <p:spPr>
          <a:xfrm>
            <a:off x="0" y="1499266"/>
            <a:ext cx="12192000" cy="5373687"/>
          </a:xfrm>
          <a:solidFill>
            <a:schemeClr val="bg2">
              <a:lumMod val="90000"/>
            </a:schemeClr>
          </a:solidFill>
        </p:spPr>
        <p:txBody>
          <a:bodyPr/>
          <a:lstStyle/>
          <a:p>
            <a:endParaRPr lang="en-GB"/>
          </a:p>
        </p:txBody>
      </p:sp>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a:xfrm>
            <a:off x="192088" y="152400"/>
            <a:ext cx="10040939" cy="1342103"/>
          </a:xfrm>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lvl1pPr>
              <a:defRPr>
                <a:solidFill>
                  <a:schemeClr val="tx2"/>
                </a:solidFill>
              </a:defRPr>
            </a:lvl1pPr>
          </a:lstStyle>
          <a:p>
            <a:r>
              <a:rPr lang="en-GB"/>
              <a:t>#universityofsurrey</a:t>
            </a:r>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p>
            <a:fld id="{8B7390FE-2CFA-49B8-AE66-DBE4BCCAD6D5}" type="slidenum">
              <a:rPr lang="en-GB" smtClean="0"/>
              <a:t>‹#›</a:t>
            </a:fld>
            <a:endParaRPr lang="en-GB"/>
          </a:p>
        </p:txBody>
      </p:sp>
      <p:grpSp>
        <p:nvGrpSpPr>
          <p:cNvPr id="13" name="Group 4">
            <a:extLst>
              <a:ext uri="{FF2B5EF4-FFF2-40B4-BE49-F238E27FC236}">
                <a16:creationId xmlns:a16="http://schemas.microsoft.com/office/drawing/2014/main" id="{BE30C8C7-C3E4-4F62-AE27-B1E445EA5FF9}"/>
              </a:ext>
            </a:extLst>
          </p:cNvPr>
          <p:cNvGrpSpPr>
            <a:grpSpLocks noChangeAspect="1"/>
          </p:cNvGrpSpPr>
          <p:nvPr userDrawn="1"/>
        </p:nvGrpSpPr>
        <p:grpSpPr bwMode="auto">
          <a:xfrm>
            <a:off x="10407654" y="174625"/>
            <a:ext cx="1522413" cy="450850"/>
            <a:chOff x="6556" y="110"/>
            <a:chExt cx="959" cy="284"/>
          </a:xfrm>
          <a:solidFill>
            <a:schemeClr val="tx2"/>
          </a:solidFill>
        </p:grpSpPr>
        <p:sp>
          <p:nvSpPr>
            <p:cNvPr id="36" name="Freeform 5">
              <a:extLst>
                <a:ext uri="{FF2B5EF4-FFF2-40B4-BE49-F238E27FC236}">
                  <a16:creationId xmlns:a16="http://schemas.microsoft.com/office/drawing/2014/main" id="{A88BE043-1FBA-48A4-BD4D-092B2C50490D}"/>
                </a:ext>
              </a:extLst>
            </p:cNvPr>
            <p:cNvSpPr>
              <a:spLocks/>
            </p:cNvSpPr>
            <p:nvPr userDrawn="1"/>
          </p:nvSpPr>
          <p:spPr bwMode="auto">
            <a:xfrm>
              <a:off x="7171" y="150"/>
              <a:ext cx="47" cy="63"/>
            </a:xfrm>
            <a:custGeom>
              <a:avLst/>
              <a:gdLst>
                <a:gd name="T0" fmla="*/ 27 w 199"/>
                <a:gd name="T1" fmla="*/ 31 h 266"/>
                <a:gd name="T2" fmla="*/ 86 w 199"/>
                <a:gd name="T3" fmla="*/ 4 h 266"/>
                <a:gd name="T4" fmla="*/ 151 w 199"/>
                <a:gd name="T5" fmla="*/ 4 h 266"/>
                <a:gd name="T6" fmla="*/ 184 w 199"/>
                <a:gd name="T7" fmla="*/ 5 h 266"/>
                <a:gd name="T8" fmla="*/ 184 w 199"/>
                <a:gd name="T9" fmla="*/ 41 h 266"/>
                <a:gd name="T10" fmla="*/ 147 w 199"/>
                <a:gd name="T11" fmla="*/ 21 h 266"/>
                <a:gd name="T12" fmla="*/ 86 w 199"/>
                <a:gd name="T13" fmla="*/ 23 h 266"/>
                <a:gd name="T14" fmla="*/ 59 w 199"/>
                <a:gd name="T15" fmla="*/ 51 h 266"/>
                <a:gd name="T16" fmla="*/ 69 w 199"/>
                <a:gd name="T17" fmla="*/ 87 h 266"/>
                <a:gd name="T18" fmla="*/ 122 w 199"/>
                <a:gd name="T19" fmla="*/ 117 h 266"/>
                <a:gd name="T20" fmla="*/ 183 w 199"/>
                <a:gd name="T21" fmla="*/ 154 h 266"/>
                <a:gd name="T22" fmla="*/ 195 w 199"/>
                <a:gd name="T23" fmla="*/ 201 h 266"/>
                <a:gd name="T24" fmla="*/ 160 w 199"/>
                <a:gd name="T25" fmla="*/ 245 h 266"/>
                <a:gd name="T26" fmla="*/ 75 w 199"/>
                <a:gd name="T27" fmla="*/ 264 h 266"/>
                <a:gd name="T28" fmla="*/ 0 w 199"/>
                <a:gd name="T29" fmla="*/ 251 h 266"/>
                <a:gd name="T30" fmla="*/ 0 w 199"/>
                <a:gd name="T31" fmla="*/ 209 h 266"/>
                <a:gd name="T32" fmla="*/ 53 w 199"/>
                <a:gd name="T33" fmla="*/ 245 h 266"/>
                <a:gd name="T34" fmla="*/ 125 w 199"/>
                <a:gd name="T35" fmla="*/ 240 h 266"/>
                <a:gd name="T36" fmla="*/ 150 w 199"/>
                <a:gd name="T37" fmla="*/ 201 h 266"/>
                <a:gd name="T38" fmla="*/ 131 w 199"/>
                <a:gd name="T39" fmla="*/ 164 h 266"/>
                <a:gd name="T40" fmla="*/ 62 w 199"/>
                <a:gd name="T41" fmla="*/ 129 h 266"/>
                <a:gd name="T42" fmla="*/ 20 w 199"/>
                <a:gd name="T43" fmla="*/ 97 h 266"/>
                <a:gd name="T44" fmla="*/ 27 w 199"/>
                <a:gd name="T45" fmla="*/ 3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 h="266">
                  <a:moveTo>
                    <a:pt x="27" y="31"/>
                  </a:moveTo>
                  <a:cubicBezTo>
                    <a:pt x="42" y="15"/>
                    <a:pt x="65" y="7"/>
                    <a:pt x="86" y="4"/>
                  </a:cubicBezTo>
                  <a:cubicBezTo>
                    <a:pt x="108" y="0"/>
                    <a:pt x="129" y="3"/>
                    <a:pt x="151" y="4"/>
                  </a:cubicBezTo>
                  <a:cubicBezTo>
                    <a:pt x="162" y="4"/>
                    <a:pt x="173" y="4"/>
                    <a:pt x="184" y="5"/>
                  </a:cubicBezTo>
                  <a:cubicBezTo>
                    <a:pt x="184" y="17"/>
                    <a:pt x="184" y="29"/>
                    <a:pt x="184" y="41"/>
                  </a:cubicBezTo>
                  <a:cubicBezTo>
                    <a:pt x="173" y="32"/>
                    <a:pt x="161" y="24"/>
                    <a:pt x="147" y="21"/>
                  </a:cubicBezTo>
                  <a:cubicBezTo>
                    <a:pt x="127" y="17"/>
                    <a:pt x="106" y="16"/>
                    <a:pt x="86" y="23"/>
                  </a:cubicBezTo>
                  <a:cubicBezTo>
                    <a:pt x="73" y="27"/>
                    <a:pt x="62" y="37"/>
                    <a:pt x="59" y="51"/>
                  </a:cubicBezTo>
                  <a:cubicBezTo>
                    <a:pt x="56" y="64"/>
                    <a:pt x="59" y="78"/>
                    <a:pt x="69" y="87"/>
                  </a:cubicBezTo>
                  <a:cubicBezTo>
                    <a:pt x="84" y="102"/>
                    <a:pt x="104" y="109"/>
                    <a:pt x="122" y="117"/>
                  </a:cubicBezTo>
                  <a:cubicBezTo>
                    <a:pt x="144" y="127"/>
                    <a:pt x="167" y="136"/>
                    <a:pt x="183" y="154"/>
                  </a:cubicBezTo>
                  <a:cubicBezTo>
                    <a:pt x="194" y="166"/>
                    <a:pt x="199" y="185"/>
                    <a:pt x="195" y="201"/>
                  </a:cubicBezTo>
                  <a:cubicBezTo>
                    <a:pt x="190" y="220"/>
                    <a:pt x="176" y="235"/>
                    <a:pt x="160" y="245"/>
                  </a:cubicBezTo>
                  <a:cubicBezTo>
                    <a:pt x="135" y="260"/>
                    <a:pt x="104" y="266"/>
                    <a:pt x="75" y="264"/>
                  </a:cubicBezTo>
                  <a:cubicBezTo>
                    <a:pt x="50" y="263"/>
                    <a:pt x="24" y="258"/>
                    <a:pt x="0" y="251"/>
                  </a:cubicBezTo>
                  <a:cubicBezTo>
                    <a:pt x="0" y="237"/>
                    <a:pt x="0" y="223"/>
                    <a:pt x="0" y="209"/>
                  </a:cubicBezTo>
                  <a:cubicBezTo>
                    <a:pt x="14" y="226"/>
                    <a:pt x="32" y="239"/>
                    <a:pt x="53" y="245"/>
                  </a:cubicBezTo>
                  <a:cubicBezTo>
                    <a:pt x="76" y="250"/>
                    <a:pt x="103" y="251"/>
                    <a:pt x="125" y="240"/>
                  </a:cubicBezTo>
                  <a:cubicBezTo>
                    <a:pt x="140" y="233"/>
                    <a:pt x="150" y="218"/>
                    <a:pt x="150" y="201"/>
                  </a:cubicBezTo>
                  <a:cubicBezTo>
                    <a:pt x="151" y="186"/>
                    <a:pt x="143" y="172"/>
                    <a:pt x="131" y="164"/>
                  </a:cubicBezTo>
                  <a:cubicBezTo>
                    <a:pt x="110" y="148"/>
                    <a:pt x="85" y="140"/>
                    <a:pt x="62" y="129"/>
                  </a:cubicBezTo>
                  <a:cubicBezTo>
                    <a:pt x="46" y="121"/>
                    <a:pt x="30" y="112"/>
                    <a:pt x="20" y="97"/>
                  </a:cubicBezTo>
                  <a:cubicBezTo>
                    <a:pt x="7" y="77"/>
                    <a:pt x="11" y="48"/>
                    <a:pt x="27"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6">
              <a:extLst>
                <a:ext uri="{FF2B5EF4-FFF2-40B4-BE49-F238E27FC236}">
                  <a16:creationId xmlns:a16="http://schemas.microsoft.com/office/drawing/2014/main" id="{2B44C4A6-2179-4CE1-880E-893D27DC7366}"/>
                </a:ext>
              </a:extLst>
            </p:cNvPr>
            <p:cNvSpPr>
              <a:spLocks/>
            </p:cNvSpPr>
            <p:nvPr userDrawn="1"/>
          </p:nvSpPr>
          <p:spPr bwMode="auto">
            <a:xfrm>
              <a:off x="7248" y="152"/>
              <a:ext cx="117" cy="59"/>
            </a:xfrm>
            <a:custGeom>
              <a:avLst/>
              <a:gdLst>
                <a:gd name="T0" fmla="*/ 294 w 496"/>
                <a:gd name="T1" fmla="*/ 1 h 250"/>
                <a:gd name="T2" fmla="*/ 317 w 496"/>
                <a:gd name="T3" fmla="*/ 13 h 250"/>
                <a:gd name="T4" fmla="*/ 372 w 496"/>
                <a:gd name="T5" fmla="*/ 118 h 250"/>
                <a:gd name="T6" fmla="*/ 380 w 496"/>
                <a:gd name="T7" fmla="*/ 122 h 250"/>
                <a:gd name="T8" fmla="*/ 410 w 496"/>
                <a:gd name="T9" fmla="*/ 78 h 250"/>
                <a:gd name="T10" fmla="*/ 442 w 496"/>
                <a:gd name="T11" fmla="*/ 23 h 250"/>
                <a:gd name="T12" fmla="*/ 436 w 496"/>
                <a:gd name="T13" fmla="*/ 0 h 250"/>
                <a:gd name="T14" fmla="*/ 496 w 496"/>
                <a:gd name="T15" fmla="*/ 1 h 250"/>
                <a:gd name="T16" fmla="*/ 421 w 496"/>
                <a:gd name="T17" fmla="*/ 95 h 250"/>
                <a:gd name="T18" fmla="*/ 391 w 496"/>
                <a:gd name="T19" fmla="*/ 155 h 250"/>
                <a:gd name="T20" fmla="*/ 390 w 496"/>
                <a:gd name="T21" fmla="*/ 221 h 250"/>
                <a:gd name="T22" fmla="*/ 399 w 496"/>
                <a:gd name="T23" fmla="*/ 250 h 250"/>
                <a:gd name="T24" fmla="*/ 335 w 496"/>
                <a:gd name="T25" fmla="*/ 250 h 250"/>
                <a:gd name="T26" fmla="*/ 346 w 496"/>
                <a:gd name="T27" fmla="*/ 172 h 250"/>
                <a:gd name="T28" fmla="*/ 325 w 496"/>
                <a:gd name="T29" fmla="*/ 100 h 250"/>
                <a:gd name="T30" fmla="*/ 252 w 496"/>
                <a:gd name="T31" fmla="*/ 4 h 250"/>
                <a:gd name="T32" fmla="*/ 202 w 496"/>
                <a:gd name="T33" fmla="*/ 20 h 250"/>
                <a:gd name="T34" fmla="*/ 142 w 496"/>
                <a:gd name="T35" fmla="*/ 20 h 250"/>
                <a:gd name="T36" fmla="*/ 142 w 496"/>
                <a:gd name="T37" fmla="*/ 212 h 250"/>
                <a:gd name="T38" fmla="*/ 152 w 496"/>
                <a:gd name="T39" fmla="*/ 250 h 250"/>
                <a:gd name="T40" fmla="*/ 88 w 496"/>
                <a:gd name="T41" fmla="*/ 250 h 250"/>
                <a:gd name="T42" fmla="*/ 99 w 496"/>
                <a:gd name="T43" fmla="*/ 195 h 250"/>
                <a:gd name="T44" fmla="*/ 99 w 496"/>
                <a:gd name="T45" fmla="*/ 20 h 250"/>
                <a:gd name="T46" fmla="*/ 29 w 496"/>
                <a:gd name="T47" fmla="*/ 21 h 250"/>
                <a:gd name="T48" fmla="*/ 0 w 496"/>
                <a:gd name="T49" fmla="*/ 29 h 250"/>
                <a:gd name="T50" fmla="*/ 10 w 496"/>
                <a:gd name="T51" fmla="*/ 1 h 250"/>
                <a:gd name="T52" fmla="*/ 294 w 496"/>
                <a:gd name="T53"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6" h="250">
                  <a:moveTo>
                    <a:pt x="294" y="1"/>
                  </a:moveTo>
                  <a:cubicBezTo>
                    <a:pt x="304" y="0"/>
                    <a:pt x="312" y="5"/>
                    <a:pt x="317" y="13"/>
                  </a:cubicBezTo>
                  <a:cubicBezTo>
                    <a:pt x="341" y="45"/>
                    <a:pt x="359" y="81"/>
                    <a:pt x="372" y="118"/>
                  </a:cubicBezTo>
                  <a:cubicBezTo>
                    <a:pt x="372" y="122"/>
                    <a:pt x="377" y="126"/>
                    <a:pt x="380" y="122"/>
                  </a:cubicBezTo>
                  <a:cubicBezTo>
                    <a:pt x="390" y="107"/>
                    <a:pt x="400" y="92"/>
                    <a:pt x="410" y="78"/>
                  </a:cubicBezTo>
                  <a:cubicBezTo>
                    <a:pt x="422" y="60"/>
                    <a:pt x="436" y="43"/>
                    <a:pt x="442" y="23"/>
                  </a:cubicBezTo>
                  <a:cubicBezTo>
                    <a:pt x="444" y="15"/>
                    <a:pt x="441" y="7"/>
                    <a:pt x="436" y="0"/>
                  </a:cubicBezTo>
                  <a:cubicBezTo>
                    <a:pt x="456" y="1"/>
                    <a:pt x="476" y="0"/>
                    <a:pt x="496" y="1"/>
                  </a:cubicBezTo>
                  <a:cubicBezTo>
                    <a:pt x="471" y="32"/>
                    <a:pt x="446" y="64"/>
                    <a:pt x="421" y="95"/>
                  </a:cubicBezTo>
                  <a:cubicBezTo>
                    <a:pt x="407" y="113"/>
                    <a:pt x="395" y="133"/>
                    <a:pt x="391" y="155"/>
                  </a:cubicBezTo>
                  <a:cubicBezTo>
                    <a:pt x="388" y="177"/>
                    <a:pt x="388" y="199"/>
                    <a:pt x="390" y="221"/>
                  </a:cubicBezTo>
                  <a:cubicBezTo>
                    <a:pt x="390" y="231"/>
                    <a:pt x="394" y="241"/>
                    <a:pt x="399" y="250"/>
                  </a:cubicBezTo>
                  <a:cubicBezTo>
                    <a:pt x="378" y="250"/>
                    <a:pt x="357" y="250"/>
                    <a:pt x="335" y="250"/>
                  </a:cubicBezTo>
                  <a:cubicBezTo>
                    <a:pt x="350" y="227"/>
                    <a:pt x="345" y="198"/>
                    <a:pt x="346" y="172"/>
                  </a:cubicBezTo>
                  <a:cubicBezTo>
                    <a:pt x="347" y="147"/>
                    <a:pt x="337" y="122"/>
                    <a:pt x="325" y="100"/>
                  </a:cubicBezTo>
                  <a:cubicBezTo>
                    <a:pt x="305" y="65"/>
                    <a:pt x="283" y="30"/>
                    <a:pt x="252" y="4"/>
                  </a:cubicBezTo>
                  <a:cubicBezTo>
                    <a:pt x="239" y="17"/>
                    <a:pt x="219" y="19"/>
                    <a:pt x="202" y="20"/>
                  </a:cubicBezTo>
                  <a:cubicBezTo>
                    <a:pt x="182" y="20"/>
                    <a:pt x="162" y="20"/>
                    <a:pt x="142" y="20"/>
                  </a:cubicBezTo>
                  <a:cubicBezTo>
                    <a:pt x="142" y="84"/>
                    <a:pt x="142" y="148"/>
                    <a:pt x="142" y="212"/>
                  </a:cubicBezTo>
                  <a:cubicBezTo>
                    <a:pt x="142" y="225"/>
                    <a:pt x="145" y="239"/>
                    <a:pt x="152" y="250"/>
                  </a:cubicBezTo>
                  <a:cubicBezTo>
                    <a:pt x="131" y="250"/>
                    <a:pt x="110" y="250"/>
                    <a:pt x="88" y="250"/>
                  </a:cubicBezTo>
                  <a:cubicBezTo>
                    <a:pt x="99" y="234"/>
                    <a:pt x="99" y="214"/>
                    <a:pt x="99" y="195"/>
                  </a:cubicBezTo>
                  <a:cubicBezTo>
                    <a:pt x="99" y="20"/>
                    <a:pt x="99" y="20"/>
                    <a:pt x="99" y="20"/>
                  </a:cubicBezTo>
                  <a:cubicBezTo>
                    <a:pt x="75" y="20"/>
                    <a:pt x="52" y="20"/>
                    <a:pt x="29" y="21"/>
                  </a:cubicBezTo>
                  <a:cubicBezTo>
                    <a:pt x="19" y="21"/>
                    <a:pt x="9" y="24"/>
                    <a:pt x="0" y="29"/>
                  </a:cubicBezTo>
                  <a:cubicBezTo>
                    <a:pt x="3" y="19"/>
                    <a:pt x="6" y="10"/>
                    <a:pt x="10" y="1"/>
                  </a:cubicBezTo>
                  <a:cubicBezTo>
                    <a:pt x="104" y="1"/>
                    <a:pt x="199" y="0"/>
                    <a:pt x="294"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7">
              <a:extLst>
                <a:ext uri="{FF2B5EF4-FFF2-40B4-BE49-F238E27FC236}">
                  <a16:creationId xmlns:a16="http://schemas.microsoft.com/office/drawing/2014/main" id="{47FD0097-7C93-4341-B7DF-C3C371602B31}"/>
                </a:ext>
              </a:extLst>
            </p:cNvPr>
            <p:cNvSpPr>
              <a:spLocks/>
            </p:cNvSpPr>
            <p:nvPr userDrawn="1"/>
          </p:nvSpPr>
          <p:spPr bwMode="auto">
            <a:xfrm>
              <a:off x="6826" y="152"/>
              <a:ext cx="62" cy="61"/>
            </a:xfrm>
            <a:custGeom>
              <a:avLst/>
              <a:gdLst>
                <a:gd name="T0" fmla="*/ 0 w 262"/>
                <a:gd name="T1" fmla="*/ 0 h 261"/>
                <a:gd name="T2" fmla="*/ 64 w 262"/>
                <a:gd name="T3" fmla="*/ 0 h 261"/>
                <a:gd name="T4" fmla="*/ 54 w 262"/>
                <a:gd name="T5" fmla="*/ 38 h 261"/>
                <a:gd name="T6" fmla="*/ 54 w 262"/>
                <a:gd name="T7" fmla="*/ 152 h 261"/>
                <a:gd name="T8" fmla="*/ 67 w 262"/>
                <a:gd name="T9" fmla="*/ 210 h 261"/>
                <a:gd name="T10" fmla="*/ 128 w 262"/>
                <a:gd name="T11" fmla="*/ 234 h 261"/>
                <a:gd name="T12" fmla="*/ 189 w 262"/>
                <a:gd name="T13" fmla="*/ 213 h 261"/>
                <a:gd name="T14" fmla="*/ 206 w 262"/>
                <a:gd name="T15" fmla="*/ 152 h 261"/>
                <a:gd name="T16" fmla="*/ 208 w 262"/>
                <a:gd name="T17" fmla="*/ 48 h 261"/>
                <a:gd name="T18" fmla="*/ 198 w 262"/>
                <a:gd name="T19" fmla="*/ 1 h 261"/>
                <a:gd name="T20" fmla="*/ 262 w 262"/>
                <a:gd name="T21" fmla="*/ 1 h 261"/>
                <a:gd name="T22" fmla="*/ 251 w 262"/>
                <a:gd name="T23" fmla="*/ 45 h 261"/>
                <a:gd name="T24" fmla="*/ 251 w 262"/>
                <a:gd name="T25" fmla="*/ 205 h 261"/>
                <a:gd name="T26" fmla="*/ 262 w 262"/>
                <a:gd name="T27" fmla="*/ 250 h 261"/>
                <a:gd name="T28" fmla="*/ 205 w 262"/>
                <a:gd name="T29" fmla="*/ 252 h 261"/>
                <a:gd name="T30" fmla="*/ 206 w 262"/>
                <a:gd name="T31" fmla="*/ 224 h 261"/>
                <a:gd name="T32" fmla="*/ 77 w 262"/>
                <a:gd name="T33" fmla="*/ 255 h 261"/>
                <a:gd name="T34" fmla="*/ 20 w 262"/>
                <a:gd name="T35" fmla="*/ 225 h 261"/>
                <a:gd name="T36" fmla="*/ 10 w 262"/>
                <a:gd name="T37" fmla="*/ 177 h 261"/>
                <a:gd name="T38" fmla="*/ 10 w 262"/>
                <a:gd name="T39" fmla="*/ 45 h 261"/>
                <a:gd name="T40" fmla="*/ 0 w 262"/>
                <a:gd name="T4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261">
                  <a:moveTo>
                    <a:pt x="0" y="0"/>
                  </a:moveTo>
                  <a:cubicBezTo>
                    <a:pt x="22" y="1"/>
                    <a:pt x="43" y="1"/>
                    <a:pt x="64" y="0"/>
                  </a:cubicBezTo>
                  <a:cubicBezTo>
                    <a:pt x="57" y="12"/>
                    <a:pt x="54" y="25"/>
                    <a:pt x="54" y="38"/>
                  </a:cubicBezTo>
                  <a:cubicBezTo>
                    <a:pt x="54" y="76"/>
                    <a:pt x="54" y="114"/>
                    <a:pt x="54" y="152"/>
                  </a:cubicBezTo>
                  <a:cubicBezTo>
                    <a:pt x="54" y="172"/>
                    <a:pt x="54" y="193"/>
                    <a:pt x="67" y="210"/>
                  </a:cubicBezTo>
                  <a:cubicBezTo>
                    <a:pt x="81" y="228"/>
                    <a:pt x="106" y="233"/>
                    <a:pt x="128" y="234"/>
                  </a:cubicBezTo>
                  <a:cubicBezTo>
                    <a:pt x="150" y="234"/>
                    <a:pt x="174" y="230"/>
                    <a:pt x="189" y="213"/>
                  </a:cubicBezTo>
                  <a:cubicBezTo>
                    <a:pt x="204" y="196"/>
                    <a:pt x="206" y="173"/>
                    <a:pt x="206" y="152"/>
                  </a:cubicBezTo>
                  <a:cubicBezTo>
                    <a:pt x="209" y="117"/>
                    <a:pt x="207" y="82"/>
                    <a:pt x="208" y="48"/>
                  </a:cubicBezTo>
                  <a:cubicBezTo>
                    <a:pt x="208" y="31"/>
                    <a:pt x="206" y="15"/>
                    <a:pt x="198" y="1"/>
                  </a:cubicBezTo>
                  <a:cubicBezTo>
                    <a:pt x="219" y="1"/>
                    <a:pt x="240" y="1"/>
                    <a:pt x="262" y="1"/>
                  </a:cubicBezTo>
                  <a:cubicBezTo>
                    <a:pt x="253" y="14"/>
                    <a:pt x="251" y="30"/>
                    <a:pt x="251" y="45"/>
                  </a:cubicBezTo>
                  <a:cubicBezTo>
                    <a:pt x="251" y="98"/>
                    <a:pt x="251" y="152"/>
                    <a:pt x="251" y="205"/>
                  </a:cubicBezTo>
                  <a:cubicBezTo>
                    <a:pt x="251" y="221"/>
                    <a:pt x="253" y="237"/>
                    <a:pt x="262" y="250"/>
                  </a:cubicBezTo>
                  <a:cubicBezTo>
                    <a:pt x="243" y="251"/>
                    <a:pt x="224" y="252"/>
                    <a:pt x="205" y="252"/>
                  </a:cubicBezTo>
                  <a:cubicBezTo>
                    <a:pt x="205" y="243"/>
                    <a:pt x="206" y="234"/>
                    <a:pt x="206" y="224"/>
                  </a:cubicBezTo>
                  <a:cubicBezTo>
                    <a:pt x="170" y="252"/>
                    <a:pt x="121" y="261"/>
                    <a:pt x="77" y="255"/>
                  </a:cubicBezTo>
                  <a:cubicBezTo>
                    <a:pt x="55" y="252"/>
                    <a:pt x="32" y="244"/>
                    <a:pt x="20" y="225"/>
                  </a:cubicBezTo>
                  <a:cubicBezTo>
                    <a:pt x="11" y="211"/>
                    <a:pt x="10" y="193"/>
                    <a:pt x="10" y="177"/>
                  </a:cubicBezTo>
                  <a:cubicBezTo>
                    <a:pt x="10" y="133"/>
                    <a:pt x="10" y="89"/>
                    <a:pt x="10" y="45"/>
                  </a:cubicBezTo>
                  <a:cubicBezTo>
                    <a:pt x="10" y="30"/>
                    <a:pt x="9" y="1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8">
              <a:extLst>
                <a:ext uri="{FF2B5EF4-FFF2-40B4-BE49-F238E27FC236}">
                  <a16:creationId xmlns:a16="http://schemas.microsoft.com/office/drawing/2014/main" id="{98CF8607-3EC5-4EB7-A541-A0377D8BD670}"/>
                </a:ext>
              </a:extLst>
            </p:cNvPr>
            <p:cNvSpPr>
              <a:spLocks/>
            </p:cNvSpPr>
            <p:nvPr userDrawn="1"/>
          </p:nvSpPr>
          <p:spPr bwMode="auto">
            <a:xfrm>
              <a:off x="6899" y="152"/>
              <a:ext cx="64" cy="59"/>
            </a:xfrm>
            <a:custGeom>
              <a:avLst/>
              <a:gdLst>
                <a:gd name="T0" fmla="*/ 2 w 273"/>
                <a:gd name="T1" fmla="*/ 1 h 252"/>
                <a:gd name="T2" fmla="*/ 57 w 273"/>
                <a:gd name="T3" fmla="*/ 1 h 252"/>
                <a:gd name="T4" fmla="*/ 74 w 273"/>
                <a:gd name="T5" fmla="*/ 12 h 252"/>
                <a:gd name="T6" fmla="*/ 123 w 273"/>
                <a:gd name="T7" fmla="*/ 74 h 252"/>
                <a:gd name="T8" fmla="*/ 218 w 273"/>
                <a:gd name="T9" fmla="*/ 183 h 252"/>
                <a:gd name="T10" fmla="*/ 234 w 273"/>
                <a:gd name="T11" fmla="*/ 196 h 252"/>
                <a:gd name="T12" fmla="*/ 235 w 273"/>
                <a:gd name="T13" fmla="*/ 48 h 252"/>
                <a:gd name="T14" fmla="*/ 224 w 273"/>
                <a:gd name="T15" fmla="*/ 1 h 252"/>
                <a:gd name="T16" fmla="*/ 273 w 273"/>
                <a:gd name="T17" fmla="*/ 1 h 252"/>
                <a:gd name="T18" fmla="*/ 259 w 273"/>
                <a:gd name="T19" fmla="*/ 61 h 252"/>
                <a:gd name="T20" fmla="*/ 260 w 273"/>
                <a:gd name="T21" fmla="*/ 252 h 252"/>
                <a:gd name="T22" fmla="*/ 226 w 273"/>
                <a:gd name="T23" fmla="*/ 252 h 252"/>
                <a:gd name="T24" fmla="*/ 62 w 273"/>
                <a:gd name="T25" fmla="*/ 63 h 252"/>
                <a:gd name="T26" fmla="*/ 42 w 273"/>
                <a:gd name="T27" fmla="*/ 42 h 252"/>
                <a:gd name="T28" fmla="*/ 41 w 273"/>
                <a:gd name="T29" fmla="*/ 71 h 252"/>
                <a:gd name="T30" fmla="*/ 41 w 273"/>
                <a:gd name="T31" fmla="*/ 173 h 252"/>
                <a:gd name="T32" fmla="*/ 55 w 273"/>
                <a:gd name="T33" fmla="*/ 250 h 252"/>
                <a:gd name="T34" fmla="*/ 0 w 273"/>
                <a:gd name="T35" fmla="*/ 250 h 252"/>
                <a:gd name="T36" fmla="*/ 16 w 273"/>
                <a:gd name="T37" fmla="*/ 172 h 252"/>
                <a:gd name="T38" fmla="*/ 17 w 273"/>
                <a:gd name="T39" fmla="*/ 50 h 252"/>
                <a:gd name="T40" fmla="*/ 2 w 273"/>
                <a:gd name="T4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3" h="252">
                  <a:moveTo>
                    <a:pt x="2" y="1"/>
                  </a:moveTo>
                  <a:cubicBezTo>
                    <a:pt x="20" y="1"/>
                    <a:pt x="39" y="0"/>
                    <a:pt x="57" y="1"/>
                  </a:cubicBezTo>
                  <a:cubicBezTo>
                    <a:pt x="64" y="1"/>
                    <a:pt x="69" y="7"/>
                    <a:pt x="74" y="12"/>
                  </a:cubicBezTo>
                  <a:cubicBezTo>
                    <a:pt x="91" y="32"/>
                    <a:pt x="106" y="54"/>
                    <a:pt x="123" y="74"/>
                  </a:cubicBezTo>
                  <a:cubicBezTo>
                    <a:pt x="155" y="110"/>
                    <a:pt x="186" y="146"/>
                    <a:pt x="218" y="183"/>
                  </a:cubicBezTo>
                  <a:cubicBezTo>
                    <a:pt x="223" y="188"/>
                    <a:pt x="227" y="195"/>
                    <a:pt x="234" y="196"/>
                  </a:cubicBezTo>
                  <a:cubicBezTo>
                    <a:pt x="235" y="147"/>
                    <a:pt x="234" y="97"/>
                    <a:pt x="235" y="48"/>
                  </a:cubicBezTo>
                  <a:cubicBezTo>
                    <a:pt x="235" y="31"/>
                    <a:pt x="232" y="15"/>
                    <a:pt x="224" y="1"/>
                  </a:cubicBezTo>
                  <a:cubicBezTo>
                    <a:pt x="240" y="0"/>
                    <a:pt x="257" y="0"/>
                    <a:pt x="273" y="1"/>
                  </a:cubicBezTo>
                  <a:cubicBezTo>
                    <a:pt x="262" y="19"/>
                    <a:pt x="259" y="40"/>
                    <a:pt x="259" y="61"/>
                  </a:cubicBezTo>
                  <a:cubicBezTo>
                    <a:pt x="260" y="125"/>
                    <a:pt x="258" y="188"/>
                    <a:pt x="260" y="252"/>
                  </a:cubicBezTo>
                  <a:cubicBezTo>
                    <a:pt x="249" y="252"/>
                    <a:pt x="237" y="252"/>
                    <a:pt x="226" y="252"/>
                  </a:cubicBezTo>
                  <a:cubicBezTo>
                    <a:pt x="171" y="189"/>
                    <a:pt x="117" y="126"/>
                    <a:pt x="62" y="63"/>
                  </a:cubicBezTo>
                  <a:cubicBezTo>
                    <a:pt x="56" y="56"/>
                    <a:pt x="50" y="48"/>
                    <a:pt x="42" y="42"/>
                  </a:cubicBezTo>
                  <a:cubicBezTo>
                    <a:pt x="41" y="52"/>
                    <a:pt x="41" y="61"/>
                    <a:pt x="41" y="71"/>
                  </a:cubicBezTo>
                  <a:cubicBezTo>
                    <a:pt x="41" y="105"/>
                    <a:pt x="41" y="139"/>
                    <a:pt x="41" y="173"/>
                  </a:cubicBezTo>
                  <a:cubicBezTo>
                    <a:pt x="41" y="199"/>
                    <a:pt x="44" y="226"/>
                    <a:pt x="55" y="250"/>
                  </a:cubicBezTo>
                  <a:cubicBezTo>
                    <a:pt x="37" y="250"/>
                    <a:pt x="18" y="250"/>
                    <a:pt x="0" y="250"/>
                  </a:cubicBezTo>
                  <a:cubicBezTo>
                    <a:pt x="12" y="226"/>
                    <a:pt x="15" y="199"/>
                    <a:pt x="16" y="172"/>
                  </a:cubicBezTo>
                  <a:cubicBezTo>
                    <a:pt x="17" y="132"/>
                    <a:pt x="16" y="91"/>
                    <a:pt x="17" y="50"/>
                  </a:cubicBezTo>
                  <a:cubicBezTo>
                    <a:pt x="17" y="32"/>
                    <a:pt x="15" y="13"/>
                    <a:pt x="2"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9">
              <a:extLst>
                <a:ext uri="{FF2B5EF4-FFF2-40B4-BE49-F238E27FC236}">
                  <a16:creationId xmlns:a16="http://schemas.microsoft.com/office/drawing/2014/main" id="{76752CE6-07D9-460A-B361-A0AE931AFC9D}"/>
                </a:ext>
              </a:extLst>
            </p:cNvPr>
            <p:cNvSpPr>
              <a:spLocks/>
            </p:cNvSpPr>
            <p:nvPr userDrawn="1"/>
          </p:nvSpPr>
          <p:spPr bwMode="auto">
            <a:xfrm>
              <a:off x="6973" y="152"/>
              <a:ext cx="15" cy="59"/>
            </a:xfrm>
            <a:custGeom>
              <a:avLst/>
              <a:gdLst>
                <a:gd name="T0" fmla="*/ 0 w 64"/>
                <a:gd name="T1" fmla="*/ 0 h 250"/>
                <a:gd name="T2" fmla="*/ 64 w 64"/>
                <a:gd name="T3" fmla="*/ 0 h 250"/>
                <a:gd name="T4" fmla="*/ 54 w 64"/>
                <a:gd name="T5" fmla="*/ 43 h 250"/>
                <a:gd name="T6" fmla="*/ 54 w 64"/>
                <a:gd name="T7" fmla="*/ 207 h 250"/>
                <a:gd name="T8" fmla="*/ 64 w 64"/>
                <a:gd name="T9" fmla="*/ 250 h 250"/>
                <a:gd name="T10" fmla="*/ 0 w 64"/>
                <a:gd name="T11" fmla="*/ 250 h 250"/>
                <a:gd name="T12" fmla="*/ 10 w 64"/>
                <a:gd name="T13" fmla="*/ 209 h 250"/>
                <a:gd name="T14" fmla="*/ 10 w 64"/>
                <a:gd name="T15" fmla="*/ 43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1" y="0"/>
                    <a:pt x="43" y="1"/>
                    <a:pt x="64" y="0"/>
                  </a:cubicBezTo>
                  <a:cubicBezTo>
                    <a:pt x="56" y="13"/>
                    <a:pt x="54" y="28"/>
                    <a:pt x="54" y="43"/>
                  </a:cubicBezTo>
                  <a:cubicBezTo>
                    <a:pt x="54" y="98"/>
                    <a:pt x="54" y="152"/>
                    <a:pt x="54" y="207"/>
                  </a:cubicBezTo>
                  <a:cubicBezTo>
                    <a:pt x="54" y="222"/>
                    <a:pt x="56" y="237"/>
                    <a:pt x="64" y="250"/>
                  </a:cubicBezTo>
                  <a:cubicBezTo>
                    <a:pt x="43" y="250"/>
                    <a:pt x="21" y="250"/>
                    <a:pt x="0" y="250"/>
                  </a:cubicBezTo>
                  <a:cubicBezTo>
                    <a:pt x="8" y="238"/>
                    <a:pt x="10" y="223"/>
                    <a:pt x="10" y="209"/>
                  </a:cubicBezTo>
                  <a:cubicBezTo>
                    <a:pt x="10" y="154"/>
                    <a:pt x="10" y="98"/>
                    <a:pt x="10" y="43"/>
                  </a:cubicBezTo>
                  <a:cubicBezTo>
                    <a:pt x="10" y="28"/>
                    <a:pt x="8" y="1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10">
              <a:extLst>
                <a:ext uri="{FF2B5EF4-FFF2-40B4-BE49-F238E27FC236}">
                  <a16:creationId xmlns:a16="http://schemas.microsoft.com/office/drawing/2014/main" id="{A02BAD9F-A582-4FA5-931B-F20AB5B63007}"/>
                </a:ext>
              </a:extLst>
            </p:cNvPr>
            <p:cNvSpPr>
              <a:spLocks/>
            </p:cNvSpPr>
            <p:nvPr userDrawn="1"/>
          </p:nvSpPr>
          <p:spPr bwMode="auto">
            <a:xfrm>
              <a:off x="6991" y="152"/>
              <a:ext cx="66" cy="59"/>
            </a:xfrm>
            <a:custGeom>
              <a:avLst/>
              <a:gdLst>
                <a:gd name="T0" fmla="*/ 0 w 277"/>
                <a:gd name="T1" fmla="*/ 1 h 252"/>
                <a:gd name="T2" fmla="*/ 44 w 277"/>
                <a:gd name="T3" fmla="*/ 1 h 252"/>
                <a:gd name="T4" fmla="*/ 56 w 277"/>
                <a:gd name="T5" fmla="*/ 12 h 252"/>
                <a:gd name="T6" fmla="*/ 130 w 277"/>
                <a:gd name="T7" fmla="*/ 196 h 252"/>
                <a:gd name="T8" fmla="*/ 137 w 277"/>
                <a:gd name="T9" fmla="*/ 210 h 252"/>
                <a:gd name="T10" fmla="*/ 150 w 277"/>
                <a:gd name="T11" fmla="*/ 190 h 252"/>
                <a:gd name="T12" fmla="*/ 210 w 277"/>
                <a:gd name="T13" fmla="*/ 54 h 252"/>
                <a:gd name="T14" fmla="*/ 218 w 277"/>
                <a:gd name="T15" fmla="*/ 1 h 252"/>
                <a:gd name="T16" fmla="*/ 277 w 277"/>
                <a:gd name="T17" fmla="*/ 1 h 252"/>
                <a:gd name="T18" fmla="*/ 143 w 277"/>
                <a:gd name="T19" fmla="*/ 252 h 252"/>
                <a:gd name="T20" fmla="*/ 106 w 277"/>
                <a:gd name="T21" fmla="*/ 252 h 252"/>
                <a:gd name="T22" fmla="*/ 0 w 277"/>
                <a:gd name="T23"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52">
                  <a:moveTo>
                    <a:pt x="0" y="1"/>
                  </a:moveTo>
                  <a:cubicBezTo>
                    <a:pt x="15" y="1"/>
                    <a:pt x="30" y="0"/>
                    <a:pt x="44" y="1"/>
                  </a:cubicBezTo>
                  <a:cubicBezTo>
                    <a:pt x="51" y="1"/>
                    <a:pt x="54" y="7"/>
                    <a:pt x="56" y="12"/>
                  </a:cubicBezTo>
                  <a:cubicBezTo>
                    <a:pt x="81" y="73"/>
                    <a:pt x="109" y="133"/>
                    <a:pt x="130" y="196"/>
                  </a:cubicBezTo>
                  <a:cubicBezTo>
                    <a:pt x="132" y="201"/>
                    <a:pt x="134" y="206"/>
                    <a:pt x="137" y="210"/>
                  </a:cubicBezTo>
                  <a:cubicBezTo>
                    <a:pt x="145" y="206"/>
                    <a:pt x="146" y="197"/>
                    <a:pt x="150" y="190"/>
                  </a:cubicBezTo>
                  <a:cubicBezTo>
                    <a:pt x="170" y="145"/>
                    <a:pt x="193" y="100"/>
                    <a:pt x="210" y="54"/>
                  </a:cubicBezTo>
                  <a:cubicBezTo>
                    <a:pt x="216" y="37"/>
                    <a:pt x="223" y="19"/>
                    <a:pt x="218" y="1"/>
                  </a:cubicBezTo>
                  <a:cubicBezTo>
                    <a:pt x="237" y="1"/>
                    <a:pt x="257" y="0"/>
                    <a:pt x="277" y="1"/>
                  </a:cubicBezTo>
                  <a:cubicBezTo>
                    <a:pt x="222" y="78"/>
                    <a:pt x="182" y="166"/>
                    <a:pt x="143" y="252"/>
                  </a:cubicBezTo>
                  <a:cubicBezTo>
                    <a:pt x="130" y="252"/>
                    <a:pt x="118" y="252"/>
                    <a:pt x="106" y="252"/>
                  </a:cubicBezTo>
                  <a:cubicBezTo>
                    <a:pt x="74" y="167"/>
                    <a:pt x="46" y="79"/>
                    <a:pt x="0"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1">
              <a:extLst>
                <a:ext uri="{FF2B5EF4-FFF2-40B4-BE49-F238E27FC236}">
                  <a16:creationId xmlns:a16="http://schemas.microsoft.com/office/drawing/2014/main" id="{961EFC21-AA3B-4575-BA03-D8ADE0091244}"/>
                </a:ext>
              </a:extLst>
            </p:cNvPr>
            <p:cNvSpPr>
              <a:spLocks/>
            </p:cNvSpPr>
            <p:nvPr userDrawn="1"/>
          </p:nvSpPr>
          <p:spPr bwMode="auto">
            <a:xfrm>
              <a:off x="7061" y="152"/>
              <a:ext cx="45" cy="59"/>
            </a:xfrm>
            <a:custGeom>
              <a:avLst/>
              <a:gdLst>
                <a:gd name="T0" fmla="*/ 1 w 194"/>
                <a:gd name="T1" fmla="*/ 1 h 251"/>
                <a:gd name="T2" fmla="*/ 169 w 194"/>
                <a:gd name="T3" fmla="*/ 1 h 251"/>
                <a:gd name="T4" fmla="*/ 171 w 194"/>
                <a:gd name="T5" fmla="*/ 31 h 251"/>
                <a:gd name="T6" fmla="*/ 109 w 194"/>
                <a:gd name="T7" fmla="*/ 16 h 251"/>
                <a:gd name="T8" fmla="*/ 55 w 194"/>
                <a:gd name="T9" fmla="*/ 16 h 251"/>
                <a:gd name="T10" fmla="*/ 55 w 194"/>
                <a:gd name="T11" fmla="*/ 109 h 251"/>
                <a:gd name="T12" fmla="*/ 169 w 194"/>
                <a:gd name="T13" fmla="*/ 107 h 251"/>
                <a:gd name="T14" fmla="*/ 138 w 194"/>
                <a:gd name="T15" fmla="*/ 124 h 251"/>
                <a:gd name="T16" fmla="*/ 55 w 194"/>
                <a:gd name="T17" fmla="*/ 129 h 251"/>
                <a:gd name="T18" fmla="*/ 55 w 194"/>
                <a:gd name="T19" fmla="*/ 234 h 251"/>
                <a:gd name="T20" fmla="*/ 158 w 194"/>
                <a:gd name="T21" fmla="*/ 228 h 251"/>
                <a:gd name="T22" fmla="*/ 194 w 194"/>
                <a:gd name="T23" fmla="*/ 212 h 251"/>
                <a:gd name="T24" fmla="*/ 185 w 194"/>
                <a:gd name="T25" fmla="*/ 248 h 251"/>
                <a:gd name="T26" fmla="*/ 110 w 194"/>
                <a:gd name="T27" fmla="*/ 250 h 251"/>
                <a:gd name="T28" fmla="*/ 0 w 194"/>
                <a:gd name="T29" fmla="*/ 250 h 251"/>
                <a:gd name="T30" fmla="*/ 11 w 194"/>
                <a:gd name="T31" fmla="*/ 196 h 251"/>
                <a:gd name="T32" fmla="*/ 11 w 194"/>
                <a:gd name="T33" fmla="*/ 59 h 251"/>
                <a:gd name="T34" fmla="*/ 1 w 194"/>
                <a:gd name="T35"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251">
                  <a:moveTo>
                    <a:pt x="1" y="1"/>
                  </a:moveTo>
                  <a:cubicBezTo>
                    <a:pt x="57" y="0"/>
                    <a:pt x="113" y="0"/>
                    <a:pt x="169" y="1"/>
                  </a:cubicBezTo>
                  <a:cubicBezTo>
                    <a:pt x="170" y="11"/>
                    <a:pt x="171" y="21"/>
                    <a:pt x="171" y="31"/>
                  </a:cubicBezTo>
                  <a:cubicBezTo>
                    <a:pt x="153" y="19"/>
                    <a:pt x="130" y="17"/>
                    <a:pt x="109" y="16"/>
                  </a:cubicBezTo>
                  <a:cubicBezTo>
                    <a:pt x="91" y="16"/>
                    <a:pt x="73" y="16"/>
                    <a:pt x="55" y="16"/>
                  </a:cubicBezTo>
                  <a:cubicBezTo>
                    <a:pt x="55" y="47"/>
                    <a:pt x="55" y="78"/>
                    <a:pt x="55" y="109"/>
                  </a:cubicBezTo>
                  <a:cubicBezTo>
                    <a:pt x="93" y="110"/>
                    <a:pt x="131" y="110"/>
                    <a:pt x="169" y="107"/>
                  </a:cubicBezTo>
                  <a:cubicBezTo>
                    <a:pt x="161" y="116"/>
                    <a:pt x="149" y="121"/>
                    <a:pt x="138" y="124"/>
                  </a:cubicBezTo>
                  <a:cubicBezTo>
                    <a:pt x="111" y="130"/>
                    <a:pt x="83" y="129"/>
                    <a:pt x="55" y="129"/>
                  </a:cubicBezTo>
                  <a:cubicBezTo>
                    <a:pt x="55" y="164"/>
                    <a:pt x="55" y="199"/>
                    <a:pt x="55" y="234"/>
                  </a:cubicBezTo>
                  <a:cubicBezTo>
                    <a:pt x="89" y="233"/>
                    <a:pt x="125" y="238"/>
                    <a:pt x="158" y="228"/>
                  </a:cubicBezTo>
                  <a:cubicBezTo>
                    <a:pt x="171" y="225"/>
                    <a:pt x="183" y="219"/>
                    <a:pt x="194" y="212"/>
                  </a:cubicBezTo>
                  <a:cubicBezTo>
                    <a:pt x="191" y="224"/>
                    <a:pt x="188" y="236"/>
                    <a:pt x="185" y="248"/>
                  </a:cubicBezTo>
                  <a:cubicBezTo>
                    <a:pt x="160" y="251"/>
                    <a:pt x="135" y="250"/>
                    <a:pt x="110" y="250"/>
                  </a:cubicBezTo>
                  <a:cubicBezTo>
                    <a:pt x="0" y="250"/>
                    <a:pt x="0" y="250"/>
                    <a:pt x="0" y="250"/>
                  </a:cubicBezTo>
                  <a:cubicBezTo>
                    <a:pt x="10" y="234"/>
                    <a:pt x="11" y="214"/>
                    <a:pt x="11" y="196"/>
                  </a:cubicBezTo>
                  <a:cubicBezTo>
                    <a:pt x="11" y="150"/>
                    <a:pt x="11" y="105"/>
                    <a:pt x="11" y="59"/>
                  </a:cubicBezTo>
                  <a:cubicBezTo>
                    <a:pt x="11" y="39"/>
                    <a:pt x="12" y="18"/>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12">
              <a:extLst>
                <a:ext uri="{FF2B5EF4-FFF2-40B4-BE49-F238E27FC236}">
                  <a16:creationId xmlns:a16="http://schemas.microsoft.com/office/drawing/2014/main" id="{C3C1DA4A-308C-455B-96B0-584718CB0E59}"/>
                </a:ext>
              </a:extLst>
            </p:cNvPr>
            <p:cNvSpPr>
              <a:spLocks/>
            </p:cNvSpPr>
            <p:nvPr userDrawn="1"/>
          </p:nvSpPr>
          <p:spPr bwMode="auto">
            <a:xfrm>
              <a:off x="7227" y="152"/>
              <a:ext cx="15" cy="59"/>
            </a:xfrm>
            <a:custGeom>
              <a:avLst/>
              <a:gdLst>
                <a:gd name="T0" fmla="*/ 0 w 64"/>
                <a:gd name="T1" fmla="*/ 0 h 250"/>
                <a:gd name="T2" fmla="*/ 64 w 64"/>
                <a:gd name="T3" fmla="*/ 1 h 250"/>
                <a:gd name="T4" fmla="*/ 54 w 64"/>
                <a:gd name="T5" fmla="*/ 59 h 250"/>
                <a:gd name="T6" fmla="*/ 54 w 64"/>
                <a:gd name="T7" fmla="*/ 193 h 250"/>
                <a:gd name="T8" fmla="*/ 64 w 64"/>
                <a:gd name="T9" fmla="*/ 250 h 250"/>
                <a:gd name="T10" fmla="*/ 1 w 64"/>
                <a:gd name="T11" fmla="*/ 250 h 250"/>
                <a:gd name="T12" fmla="*/ 10 w 64"/>
                <a:gd name="T13" fmla="*/ 200 h 250"/>
                <a:gd name="T14" fmla="*/ 10 w 64"/>
                <a:gd name="T15" fmla="*/ 38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2" y="1"/>
                    <a:pt x="43" y="0"/>
                    <a:pt x="64" y="1"/>
                  </a:cubicBezTo>
                  <a:cubicBezTo>
                    <a:pt x="53" y="18"/>
                    <a:pt x="54" y="39"/>
                    <a:pt x="54" y="59"/>
                  </a:cubicBezTo>
                  <a:cubicBezTo>
                    <a:pt x="54" y="104"/>
                    <a:pt x="54" y="149"/>
                    <a:pt x="54" y="193"/>
                  </a:cubicBezTo>
                  <a:cubicBezTo>
                    <a:pt x="54" y="213"/>
                    <a:pt x="53" y="233"/>
                    <a:pt x="64" y="250"/>
                  </a:cubicBezTo>
                  <a:cubicBezTo>
                    <a:pt x="43" y="250"/>
                    <a:pt x="22" y="250"/>
                    <a:pt x="1" y="250"/>
                  </a:cubicBezTo>
                  <a:cubicBezTo>
                    <a:pt x="10" y="235"/>
                    <a:pt x="11" y="217"/>
                    <a:pt x="10" y="200"/>
                  </a:cubicBezTo>
                  <a:cubicBezTo>
                    <a:pt x="10" y="146"/>
                    <a:pt x="11" y="92"/>
                    <a:pt x="10" y="38"/>
                  </a:cubicBezTo>
                  <a:cubicBezTo>
                    <a:pt x="10" y="25"/>
                    <a:pt x="8" y="12"/>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13">
              <a:extLst>
                <a:ext uri="{FF2B5EF4-FFF2-40B4-BE49-F238E27FC236}">
                  <a16:creationId xmlns:a16="http://schemas.microsoft.com/office/drawing/2014/main" id="{097513AD-A098-4FDF-9617-4768B11F3EA7}"/>
                </a:ext>
              </a:extLst>
            </p:cNvPr>
            <p:cNvSpPr>
              <a:spLocks/>
            </p:cNvSpPr>
            <p:nvPr userDrawn="1"/>
          </p:nvSpPr>
          <p:spPr bwMode="auto">
            <a:xfrm>
              <a:off x="7474" y="151"/>
              <a:ext cx="41" cy="60"/>
            </a:xfrm>
            <a:custGeom>
              <a:avLst/>
              <a:gdLst>
                <a:gd name="T0" fmla="*/ 1 w 173"/>
                <a:gd name="T1" fmla="*/ 1 h 251"/>
                <a:gd name="T2" fmla="*/ 123 w 173"/>
                <a:gd name="T3" fmla="*/ 1 h 251"/>
                <a:gd name="T4" fmla="*/ 173 w 173"/>
                <a:gd name="T5" fmla="*/ 3 h 251"/>
                <a:gd name="T6" fmla="*/ 173 w 173"/>
                <a:gd name="T7" fmla="*/ 37 h 251"/>
                <a:gd name="T8" fmla="*/ 132 w 173"/>
                <a:gd name="T9" fmla="*/ 19 h 251"/>
                <a:gd name="T10" fmla="*/ 54 w 173"/>
                <a:gd name="T11" fmla="*/ 17 h 251"/>
                <a:gd name="T12" fmla="*/ 54 w 173"/>
                <a:gd name="T13" fmla="*/ 118 h 251"/>
                <a:gd name="T14" fmla="*/ 168 w 173"/>
                <a:gd name="T15" fmla="*/ 115 h 251"/>
                <a:gd name="T16" fmla="*/ 125 w 173"/>
                <a:gd name="T17" fmla="*/ 134 h 251"/>
                <a:gd name="T18" fmla="*/ 54 w 173"/>
                <a:gd name="T19" fmla="*/ 137 h 251"/>
                <a:gd name="T20" fmla="*/ 54 w 173"/>
                <a:gd name="T21" fmla="*/ 213 h 251"/>
                <a:gd name="T22" fmla="*/ 64 w 173"/>
                <a:gd name="T23" fmla="*/ 251 h 251"/>
                <a:gd name="T24" fmla="*/ 0 w 173"/>
                <a:gd name="T25" fmla="*/ 251 h 251"/>
                <a:gd name="T26" fmla="*/ 11 w 173"/>
                <a:gd name="T27" fmla="*/ 192 h 251"/>
                <a:gd name="T28" fmla="*/ 11 w 173"/>
                <a:gd name="T29" fmla="*/ 46 h 251"/>
                <a:gd name="T30" fmla="*/ 1 w 173"/>
                <a:gd name="T31"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251">
                  <a:moveTo>
                    <a:pt x="1" y="1"/>
                  </a:moveTo>
                  <a:cubicBezTo>
                    <a:pt x="42" y="2"/>
                    <a:pt x="82" y="1"/>
                    <a:pt x="123" y="1"/>
                  </a:cubicBezTo>
                  <a:cubicBezTo>
                    <a:pt x="140" y="2"/>
                    <a:pt x="156" y="0"/>
                    <a:pt x="173" y="3"/>
                  </a:cubicBezTo>
                  <a:cubicBezTo>
                    <a:pt x="173" y="15"/>
                    <a:pt x="173" y="26"/>
                    <a:pt x="173" y="37"/>
                  </a:cubicBezTo>
                  <a:cubicBezTo>
                    <a:pt x="162" y="26"/>
                    <a:pt x="148" y="20"/>
                    <a:pt x="132" y="19"/>
                  </a:cubicBezTo>
                  <a:cubicBezTo>
                    <a:pt x="106" y="16"/>
                    <a:pt x="80" y="18"/>
                    <a:pt x="54" y="17"/>
                  </a:cubicBezTo>
                  <a:cubicBezTo>
                    <a:pt x="54" y="51"/>
                    <a:pt x="54" y="84"/>
                    <a:pt x="54" y="118"/>
                  </a:cubicBezTo>
                  <a:cubicBezTo>
                    <a:pt x="92" y="118"/>
                    <a:pt x="130" y="118"/>
                    <a:pt x="168" y="115"/>
                  </a:cubicBezTo>
                  <a:cubicBezTo>
                    <a:pt x="157" y="127"/>
                    <a:pt x="141" y="131"/>
                    <a:pt x="125" y="134"/>
                  </a:cubicBezTo>
                  <a:cubicBezTo>
                    <a:pt x="102" y="138"/>
                    <a:pt x="78" y="137"/>
                    <a:pt x="54" y="137"/>
                  </a:cubicBezTo>
                  <a:cubicBezTo>
                    <a:pt x="54" y="163"/>
                    <a:pt x="54" y="188"/>
                    <a:pt x="54" y="213"/>
                  </a:cubicBezTo>
                  <a:cubicBezTo>
                    <a:pt x="54" y="226"/>
                    <a:pt x="57" y="240"/>
                    <a:pt x="64" y="251"/>
                  </a:cubicBezTo>
                  <a:cubicBezTo>
                    <a:pt x="43" y="251"/>
                    <a:pt x="22" y="251"/>
                    <a:pt x="0" y="251"/>
                  </a:cubicBezTo>
                  <a:cubicBezTo>
                    <a:pt x="12" y="234"/>
                    <a:pt x="10" y="212"/>
                    <a:pt x="11" y="192"/>
                  </a:cubicBezTo>
                  <a:cubicBezTo>
                    <a:pt x="11" y="143"/>
                    <a:pt x="11" y="95"/>
                    <a:pt x="11" y="46"/>
                  </a:cubicBezTo>
                  <a:cubicBezTo>
                    <a:pt x="11" y="31"/>
                    <a:pt x="10" y="15"/>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14">
              <a:extLst>
                <a:ext uri="{FF2B5EF4-FFF2-40B4-BE49-F238E27FC236}">
                  <a16:creationId xmlns:a16="http://schemas.microsoft.com/office/drawing/2014/main" id="{E50FF4CA-7D53-4DCB-8A6D-87F0AF70396C}"/>
                </a:ext>
              </a:extLst>
            </p:cNvPr>
            <p:cNvSpPr>
              <a:spLocks/>
            </p:cNvSpPr>
            <p:nvPr userDrawn="1"/>
          </p:nvSpPr>
          <p:spPr bwMode="auto">
            <a:xfrm>
              <a:off x="6824" y="226"/>
              <a:ext cx="93" cy="139"/>
            </a:xfrm>
            <a:custGeom>
              <a:avLst/>
              <a:gdLst>
                <a:gd name="T0" fmla="*/ 87 w 398"/>
                <a:gd name="T1" fmla="*/ 35 h 589"/>
                <a:gd name="T2" fmla="*/ 218 w 398"/>
                <a:gd name="T3" fmla="*/ 0 h 589"/>
                <a:gd name="T4" fmla="*/ 367 w 398"/>
                <a:gd name="T5" fmla="*/ 6 h 589"/>
                <a:gd name="T6" fmla="*/ 367 w 398"/>
                <a:gd name="T7" fmla="*/ 87 h 589"/>
                <a:gd name="T8" fmla="*/ 314 w 398"/>
                <a:gd name="T9" fmla="*/ 48 h 589"/>
                <a:gd name="T10" fmla="*/ 248 w 398"/>
                <a:gd name="T11" fmla="*/ 36 h 589"/>
                <a:gd name="T12" fmla="*/ 150 w 398"/>
                <a:gd name="T13" fmla="*/ 59 h 589"/>
                <a:gd name="T14" fmla="*/ 133 w 398"/>
                <a:gd name="T15" fmla="*/ 184 h 589"/>
                <a:gd name="T16" fmla="*/ 195 w 398"/>
                <a:gd name="T17" fmla="*/ 233 h 589"/>
                <a:gd name="T18" fmla="*/ 326 w 398"/>
                <a:gd name="T19" fmla="*/ 303 h 589"/>
                <a:gd name="T20" fmla="*/ 384 w 398"/>
                <a:gd name="T21" fmla="*/ 372 h 589"/>
                <a:gd name="T22" fmla="*/ 369 w 398"/>
                <a:gd name="T23" fmla="*/ 493 h 589"/>
                <a:gd name="T24" fmla="*/ 287 w 398"/>
                <a:gd name="T25" fmla="*/ 561 h 589"/>
                <a:gd name="T26" fmla="*/ 149 w 398"/>
                <a:gd name="T27" fmla="*/ 587 h 589"/>
                <a:gd name="T28" fmla="*/ 1 w 398"/>
                <a:gd name="T29" fmla="*/ 557 h 589"/>
                <a:gd name="T30" fmla="*/ 1 w 398"/>
                <a:gd name="T31" fmla="*/ 464 h 589"/>
                <a:gd name="T32" fmla="*/ 75 w 398"/>
                <a:gd name="T33" fmla="*/ 531 h 589"/>
                <a:gd name="T34" fmla="*/ 188 w 398"/>
                <a:gd name="T35" fmla="*/ 551 h 589"/>
                <a:gd name="T36" fmla="*/ 279 w 398"/>
                <a:gd name="T37" fmla="*/ 509 h 589"/>
                <a:gd name="T38" fmla="*/ 297 w 398"/>
                <a:gd name="T39" fmla="*/ 414 h 589"/>
                <a:gd name="T40" fmla="*/ 241 w 398"/>
                <a:gd name="T41" fmla="*/ 346 h 589"/>
                <a:gd name="T42" fmla="*/ 109 w 398"/>
                <a:gd name="T43" fmla="*/ 275 h 589"/>
                <a:gd name="T44" fmla="*/ 40 w 398"/>
                <a:gd name="T45" fmla="*/ 211 h 589"/>
                <a:gd name="T46" fmla="*/ 30 w 398"/>
                <a:gd name="T47" fmla="*/ 113 h 589"/>
                <a:gd name="T48" fmla="*/ 87 w 398"/>
                <a:gd name="T49" fmla="*/ 3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 h="589">
                  <a:moveTo>
                    <a:pt x="87" y="35"/>
                  </a:moveTo>
                  <a:cubicBezTo>
                    <a:pt x="126" y="10"/>
                    <a:pt x="172" y="1"/>
                    <a:pt x="218" y="0"/>
                  </a:cubicBezTo>
                  <a:cubicBezTo>
                    <a:pt x="268" y="0"/>
                    <a:pt x="317" y="6"/>
                    <a:pt x="367" y="6"/>
                  </a:cubicBezTo>
                  <a:cubicBezTo>
                    <a:pt x="367" y="33"/>
                    <a:pt x="367" y="60"/>
                    <a:pt x="367" y="87"/>
                  </a:cubicBezTo>
                  <a:cubicBezTo>
                    <a:pt x="351" y="72"/>
                    <a:pt x="334" y="57"/>
                    <a:pt x="314" y="48"/>
                  </a:cubicBezTo>
                  <a:cubicBezTo>
                    <a:pt x="293" y="39"/>
                    <a:pt x="270" y="37"/>
                    <a:pt x="248" y="36"/>
                  </a:cubicBezTo>
                  <a:cubicBezTo>
                    <a:pt x="214" y="35"/>
                    <a:pt x="178" y="38"/>
                    <a:pt x="150" y="59"/>
                  </a:cubicBezTo>
                  <a:cubicBezTo>
                    <a:pt x="111" y="86"/>
                    <a:pt x="104" y="147"/>
                    <a:pt x="133" y="184"/>
                  </a:cubicBezTo>
                  <a:cubicBezTo>
                    <a:pt x="149" y="205"/>
                    <a:pt x="171" y="220"/>
                    <a:pt x="195" y="233"/>
                  </a:cubicBezTo>
                  <a:cubicBezTo>
                    <a:pt x="238" y="257"/>
                    <a:pt x="285" y="274"/>
                    <a:pt x="326" y="303"/>
                  </a:cubicBezTo>
                  <a:cubicBezTo>
                    <a:pt x="350" y="320"/>
                    <a:pt x="373" y="343"/>
                    <a:pt x="384" y="372"/>
                  </a:cubicBezTo>
                  <a:cubicBezTo>
                    <a:pt x="398" y="411"/>
                    <a:pt x="392" y="458"/>
                    <a:pt x="369" y="493"/>
                  </a:cubicBezTo>
                  <a:cubicBezTo>
                    <a:pt x="350" y="524"/>
                    <a:pt x="320" y="546"/>
                    <a:pt x="287" y="561"/>
                  </a:cubicBezTo>
                  <a:cubicBezTo>
                    <a:pt x="244" y="581"/>
                    <a:pt x="196" y="589"/>
                    <a:pt x="149" y="587"/>
                  </a:cubicBezTo>
                  <a:cubicBezTo>
                    <a:pt x="99" y="583"/>
                    <a:pt x="48" y="573"/>
                    <a:pt x="1" y="557"/>
                  </a:cubicBezTo>
                  <a:cubicBezTo>
                    <a:pt x="1" y="526"/>
                    <a:pt x="0" y="495"/>
                    <a:pt x="1" y="464"/>
                  </a:cubicBezTo>
                  <a:cubicBezTo>
                    <a:pt x="21" y="490"/>
                    <a:pt x="45" y="516"/>
                    <a:pt x="75" y="531"/>
                  </a:cubicBezTo>
                  <a:cubicBezTo>
                    <a:pt x="109" y="548"/>
                    <a:pt x="149" y="554"/>
                    <a:pt x="188" y="551"/>
                  </a:cubicBezTo>
                  <a:cubicBezTo>
                    <a:pt x="222" y="549"/>
                    <a:pt x="257" y="536"/>
                    <a:pt x="279" y="509"/>
                  </a:cubicBezTo>
                  <a:cubicBezTo>
                    <a:pt x="300" y="483"/>
                    <a:pt x="305" y="446"/>
                    <a:pt x="297" y="414"/>
                  </a:cubicBezTo>
                  <a:cubicBezTo>
                    <a:pt x="288" y="385"/>
                    <a:pt x="266" y="362"/>
                    <a:pt x="241" y="346"/>
                  </a:cubicBezTo>
                  <a:cubicBezTo>
                    <a:pt x="200" y="318"/>
                    <a:pt x="152" y="300"/>
                    <a:pt x="109" y="275"/>
                  </a:cubicBezTo>
                  <a:cubicBezTo>
                    <a:pt x="82" y="259"/>
                    <a:pt x="56" y="239"/>
                    <a:pt x="40" y="211"/>
                  </a:cubicBezTo>
                  <a:cubicBezTo>
                    <a:pt x="23" y="182"/>
                    <a:pt x="21" y="145"/>
                    <a:pt x="30" y="113"/>
                  </a:cubicBezTo>
                  <a:cubicBezTo>
                    <a:pt x="38" y="81"/>
                    <a:pt x="60" y="53"/>
                    <a:pt x="87"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5">
              <a:extLst>
                <a:ext uri="{FF2B5EF4-FFF2-40B4-BE49-F238E27FC236}">
                  <a16:creationId xmlns:a16="http://schemas.microsoft.com/office/drawing/2014/main" id="{5D571578-40D2-4CC4-A61F-4BBF368D8324}"/>
                </a:ext>
              </a:extLst>
            </p:cNvPr>
            <p:cNvSpPr>
              <a:spLocks/>
            </p:cNvSpPr>
            <p:nvPr userDrawn="1"/>
          </p:nvSpPr>
          <p:spPr bwMode="auto">
            <a:xfrm>
              <a:off x="6929" y="229"/>
              <a:ext cx="121" cy="136"/>
            </a:xfrm>
            <a:custGeom>
              <a:avLst/>
              <a:gdLst>
                <a:gd name="T0" fmla="*/ 0 w 516"/>
                <a:gd name="T1" fmla="*/ 0 h 576"/>
                <a:gd name="T2" fmla="*/ 129 w 516"/>
                <a:gd name="T3" fmla="*/ 0 h 576"/>
                <a:gd name="T4" fmla="*/ 108 w 516"/>
                <a:gd name="T5" fmla="*/ 110 h 576"/>
                <a:gd name="T6" fmla="*/ 108 w 516"/>
                <a:gd name="T7" fmla="*/ 325 h 576"/>
                <a:gd name="T8" fmla="*/ 113 w 516"/>
                <a:gd name="T9" fmla="*/ 418 h 576"/>
                <a:gd name="T10" fmla="*/ 158 w 516"/>
                <a:gd name="T11" fmla="*/ 494 h 576"/>
                <a:gd name="T12" fmla="*/ 260 w 516"/>
                <a:gd name="T13" fmla="*/ 522 h 576"/>
                <a:gd name="T14" fmla="*/ 352 w 516"/>
                <a:gd name="T15" fmla="*/ 499 h 576"/>
                <a:gd name="T16" fmla="*/ 394 w 516"/>
                <a:gd name="T17" fmla="*/ 434 h 576"/>
                <a:gd name="T18" fmla="*/ 405 w 516"/>
                <a:gd name="T19" fmla="*/ 325 h 576"/>
                <a:gd name="T20" fmla="*/ 408 w 516"/>
                <a:gd name="T21" fmla="*/ 152 h 576"/>
                <a:gd name="T22" fmla="*/ 407 w 516"/>
                <a:gd name="T23" fmla="*/ 82 h 576"/>
                <a:gd name="T24" fmla="*/ 387 w 516"/>
                <a:gd name="T25" fmla="*/ 0 h 576"/>
                <a:gd name="T26" fmla="*/ 516 w 516"/>
                <a:gd name="T27" fmla="*/ 0 h 576"/>
                <a:gd name="T28" fmla="*/ 498 w 516"/>
                <a:gd name="T29" fmla="*/ 51 h 576"/>
                <a:gd name="T30" fmla="*/ 495 w 516"/>
                <a:gd name="T31" fmla="*/ 149 h 576"/>
                <a:gd name="T32" fmla="*/ 495 w 516"/>
                <a:gd name="T33" fmla="*/ 464 h 576"/>
                <a:gd name="T34" fmla="*/ 516 w 516"/>
                <a:gd name="T35" fmla="*/ 559 h 576"/>
                <a:gd name="T36" fmla="*/ 401 w 516"/>
                <a:gd name="T37" fmla="*/ 564 h 576"/>
                <a:gd name="T38" fmla="*/ 404 w 516"/>
                <a:gd name="T39" fmla="*/ 504 h 576"/>
                <a:gd name="T40" fmla="*/ 399 w 516"/>
                <a:gd name="T41" fmla="*/ 504 h 576"/>
                <a:gd name="T42" fmla="*/ 291 w 516"/>
                <a:gd name="T43" fmla="*/ 563 h 576"/>
                <a:gd name="T44" fmla="*/ 160 w 516"/>
                <a:gd name="T45" fmla="*/ 570 h 576"/>
                <a:gd name="T46" fmla="*/ 56 w 516"/>
                <a:gd name="T47" fmla="*/ 524 h 576"/>
                <a:gd name="T48" fmla="*/ 21 w 516"/>
                <a:gd name="T49" fmla="*/ 422 h 576"/>
                <a:gd name="T50" fmla="*/ 21 w 516"/>
                <a:gd name="T51" fmla="*/ 105 h 576"/>
                <a:gd name="T52" fmla="*/ 0 w 516"/>
                <a:gd name="T5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6" h="576">
                  <a:moveTo>
                    <a:pt x="0" y="0"/>
                  </a:moveTo>
                  <a:cubicBezTo>
                    <a:pt x="43" y="0"/>
                    <a:pt x="86" y="0"/>
                    <a:pt x="129" y="0"/>
                  </a:cubicBezTo>
                  <a:cubicBezTo>
                    <a:pt x="108" y="33"/>
                    <a:pt x="108" y="73"/>
                    <a:pt x="108" y="110"/>
                  </a:cubicBezTo>
                  <a:cubicBezTo>
                    <a:pt x="108" y="182"/>
                    <a:pt x="108" y="253"/>
                    <a:pt x="108" y="325"/>
                  </a:cubicBezTo>
                  <a:cubicBezTo>
                    <a:pt x="108" y="356"/>
                    <a:pt x="106" y="387"/>
                    <a:pt x="113" y="418"/>
                  </a:cubicBezTo>
                  <a:cubicBezTo>
                    <a:pt x="119" y="447"/>
                    <a:pt x="134" y="475"/>
                    <a:pt x="158" y="494"/>
                  </a:cubicBezTo>
                  <a:cubicBezTo>
                    <a:pt x="187" y="516"/>
                    <a:pt x="224" y="522"/>
                    <a:pt x="260" y="522"/>
                  </a:cubicBezTo>
                  <a:cubicBezTo>
                    <a:pt x="292" y="522"/>
                    <a:pt x="326" y="518"/>
                    <a:pt x="352" y="499"/>
                  </a:cubicBezTo>
                  <a:cubicBezTo>
                    <a:pt x="374" y="484"/>
                    <a:pt x="387" y="459"/>
                    <a:pt x="394" y="434"/>
                  </a:cubicBezTo>
                  <a:cubicBezTo>
                    <a:pt x="404" y="398"/>
                    <a:pt x="403" y="361"/>
                    <a:pt x="405" y="325"/>
                  </a:cubicBezTo>
                  <a:cubicBezTo>
                    <a:pt x="409" y="267"/>
                    <a:pt x="408" y="209"/>
                    <a:pt x="408" y="152"/>
                  </a:cubicBezTo>
                  <a:cubicBezTo>
                    <a:pt x="408" y="128"/>
                    <a:pt x="409" y="105"/>
                    <a:pt x="407" y="82"/>
                  </a:cubicBezTo>
                  <a:cubicBezTo>
                    <a:pt x="406" y="54"/>
                    <a:pt x="402" y="25"/>
                    <a:pt x="387" y="0"/>
                  </a:cubicBezTo>
                  <a:cubicBezTo>
                    <a:pt x="430" y="0"/>
                    <a:pt x="473" y="0"/>
                    <a:pt x="516" y="0"/>
                  </a:cubicBezTo>
                  <a:cubicBezTo>
                    <a:pt x="506" y="16"/>
                    <a:pt x="501" y="33"/>
                    <a:pt x="498" y="51"/>
                  </a:cubicBezTo>
                  <a:cubicBezTo>
                    <a:pt x="494" y="84"/>
                    <a:pt x="495" y="117"/>
                    <a:pt x="495" y="149"/>
                  </a:cubicBezTo>
                  <a:cubicBezTo>
                    <a:pt x="495" y="254"/>
                    <a:pt x="495" y="359"/>
                    <a:pt x="495" y="464"/>
                  </a:cubicBezTo>
                  <a:cubicBezTo>
                    <a:pt x="496" y="496"/>
                    <a:pt x="497" y="531"/>
                    <a:pt x="516" y="559"/>
                  </a:cubicBezTo>
                  <a:cubicBezTo>
                    <a:pt x="478" y="561"/>
                    <a:pt x="439" y="563"/>
                    <a:pt x="401" y="564"/>
                  </a:cubicBezTo>
                  <a:cubicBezTo>
                    <a:pt x="402" y="544"/>
                    <a:pt x="405" y="524"/>
                    <a:pt x="404" y="504"/>
                  </a:cubicBezTo>
                  <a:cubicBezTo>
                    <a:pt x="403" y="504"/>
                    <a:pt x="400" y="504"/>
                    <a:pt x="399" y="504"/>
                  </a:cubicBezTo>
                  <a:cubicBezTo>
                    <a:pt x="368" y="531"/>
                    <a:pt x="331" y="552"/>
                    <a:pt x="291" y="563"/>
                  </a:cubicBezTo>
                  <a:cubicBezTo>
                    <a:pt x="249" y="575"/>
                    <a:pt x="204" y="576"/>
                    <a:pt x="160" y="570"/>
                  </a:cubicBezTo>
                  <a:cubicBezTo>
                    <a:pt x="122" y="565"/>
                    <a:pt x="83" y="552"/>
                    <a:pt x="56" y="524"/>
                  </a:cubicBezTo>
                  <a:cubicBezTo>
                    <a:pt x="31" y="497"/>
                    <a:pt x="21" y="459"/>
                    <a:pt x="21" y="422"/>
                  </a:cubicBezTo>
                  <a:cubicBezTo>
                    <a:pt x="21" y="105"/>
                    <a:pt x="21" y="105"/>
                    <a:pt x="21" y="105"/>
                  </a:cubicBezTo>
                  <a:cubicBezTo>
                    <a:pt x="20" y="70"/>
                    <a:pt x="19" y="3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16">
              <a:extLst>
                <a:ext uri="{FF2B5EF4-FFF2-40B4-BE49-F238E27FC236}">
                  <a16:creationId xmlns:a16="http://schemas.microsoft.com/office/drawing/2014/main" id="{FBEE1390-403F-4D38-B92A-A0287B6E8DBA}"/>
                </a:ext>
              </a:extLst>
            </p:cNvPr>
            <p:cNvSpPr>
              <a:spLocks/>
            </p:cNvSpPr>
            <p:nvPr userDrawn="1"/>
          </p:nvSpPr>
          <p:spPr bwMode="auto">
            <a:xfrm>
              <a:off x="7302" y="229"/>
              <a:ext cx="92" cy="132"/>
            </a:xfrm>
            <a:custGeom>
              <a:avLst/>
              <a:gdLst>
                <a:gd name="T0" fmla="*/ 3 w 389"/>
                <a:gd name="T1" fmla="*/ 0 h 559"/>
                <a:gd name="T2" fmla="*/ 340 w 389"/>
                <a:gd name="T3" fmla="*/ 0 h 559"/>
                <a:gd name="T4" fmla="*/ 344 w 389"/>
                <a:gd name="T5" fmla="*/ 68 h 559"/>
                <a:gd name="T6" fmla="*/ 225 w 389"/>
                <a:gd name="T7" fmla="*/ 36 h 559"/>
                <a:gd name="T8" fmla="*/ 111 w 389"/>
                <a:gd name="T9" fmla="*/ 35 h 559"/>
                <a:gd name="T10" fmla="*/ 111 w 389"/>
                <a:gd name="T11" fmla="*/ 245 h 559"/>
                <a:gd name="T12" fmla="*/ 338 w 389"/>
                <a:gd name="T13" fmla="*/ 239 h 559"/>
                <a:gd name="T14" fmla="*/ 277 w 389"/>
                <a:gd name="T15" fmla="*/ 276 h 559"/>
                <a:gd name="T16" fmla="*/ 111 w 389"/>
                <a:gd name="T17" fmla="*/ 289 h 559"/>
                <a:gd name="T18" fmla="*/ 111 w 389"/>
                <a:gd name="T19" fmla="*/ 524 h 559"/>
                <a:gd name="T20" fmla="*/ 210 w 389"/>
                <a:gd name="T21" fmla="*/ 524 h 559"/>
                <a:gd name="T22" fmla="*/ 268 w 389"/>
                <a:gd name="T23" fmla="*/ 521 h 559"/>
                <a:gd name="T24" fmla="*/ 389 w 389"/>
                <a:gd name="T25" fmla="*/ 474 h 559"/>
                <a:gd name="T26" fmla="*/ 372 w 389"/>
                <a:gd name="T27" fmla="*/ 555 h 559"/>
                <a:gd name="T28" fmla="*/ 291 w 389"/>
                <a:gd name="T29" fmla="*/ 559 h 559"/>
                <a:gd name="T30" fmla="*/ 0 w 389"/>
                <a:gd name="T31" fmla="*/ 559 h 559"/>
                <a:gd name="T32" fmla="*/ 24 w 389"/>
                <a:gd name="T33" fmla="*/ 429 h 559"/>
                <a:gd name="T34" fmla="*/ 24 w 389"/>
                <a:gd name="T35" fmla="*/ 108 h 559"/>
                <a:gd name="T36" fmla="*/ 3 w 389"/>
                <a:gd name="T3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559">
                  <a:moveTo>
                    <a:pt x="3" y="0"/>
                  </a:moveTo>
                  <a:cubicBezTo>
                    <a:pt x="115" y="0"/>
                    <a:pt x="228" y="0"/>
                    <a:pt x="340" y="0"/>
                  </a:cubicBezTo>
                  <a:cubicBezTo>
                    <a:pt x="341" y="23"/>
                    <a:pt x="343" y="45"/>
                    <a:pt x="344" y="68"/>
                  </a:cubicBezTo>
                  <a:cubicBezTo>
                    <a:pt x="310" y="43"/>
                    <a:pt x="266" y="38"/>
                    <a:pt x="225" y="36"/>
                  </a:cubicBezTo>
                  <a:cubicBezTo>
                    <a:pt x="187" y="35"/>
                    <a:pt x="149" y="36"/>
                    <a:pt x="111" y="35"/>
                  </a:cubicBezTo>
                  <a:cubicBezTo>
                    <a:pt x="111" y="105"/>
                    <a:pt x="111" y="175"/>
                    <a:pt x="111" y="245"/>
                  </a:cubicBezTo>
                  <a:cubicBezTo>
                    <a:pt x="187" y="245"/>
                    <a:pt x="263" y="245"/>
                    <a:pt x="338" y="239"/>
                  </a:cubicBezTo>
                  <a:cubicBezTo>
                    <a:pt x="324" y="259"/>
                    <a:pt x="300" y="269"/>
                    <a:pt x="277" y="276"/>
                  </a:cubicBezTo>
                  <a:cubicBezTo>
                    <a:pt x="223" y="290"/>
                    <a:pt x="167" y="289"/>
                    <a:pt x="111" y="289"/>
                  </a:cubicBezTo>
                  <a:cubicBezTo>
                    <a:pt x="111" y="367"/>
                    <a:pt x="111" y="445"/>
                    <a:pt x="111" y="524"/>
                  </a:cubicBezTo>
                  <a:cubicBezTo>
                    <a:pt x="144" y="524"/>
                    <a:pt x="177" y="524"/>
                    <a:pt x="210" y="524"/>
                  </a:cubicBezTo>
                  <a:cubicBezTo>
                    <a:pt x="229" y="523"/>
                    <a:pt x="249" y="524"/>
                    <a:pt x="268" y="521"/>
                  </a:cubicBezTo>
                  <a:cubicBezTo>
                    <a:pt x="311" y="516"/>
                    <a:pt x="355" y="502"/>
                    <a:pt x="389" y="474"/>
                  </a:cubicBezTo>
                  <a:cubicBezTo>
                    <a:pt x="383" y="501"/>
                    <a:pt x="378" y="528"/>
                    <a:pt x="372" y="555"/>
                  </a:cubicBezTo>
                  <a:cubicBezTo>
                    <a:pt x="345" y="557"/>
                    <a:pt x="318" y="559"/>
                    <a:pt x="291" y="559"/>
                  </a:cubicBezTo>
                  <a:cubicBezTo>
                    <a:pt x="194" y="559"/>
                    <a:pt x="97" y="559"/>
                    <a:pt x="0" y="559"/>
                  </a:cubicBezTo>
                  <a:cubicBezTo>
                    <a:pt x="25" y="521"/>
                    <a:pt x="24" y="473"/>
                    <a:pt x="24" y="429"/>
                  </a:cubicBezTo>
                  <a:cubicBezTo>
                    <a:pt x="24" y="322"/>
                    <a:pt x="24" y="215"/>
                    <a:pt x="24" y="108"/>
                  </a:cubicBezTo>
                  <a:cubicBezTo>
                    <a:pt x="24" y="71"/>
                    <a:pt x="24" y="32"/>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17">
              <a:extLst>
                <a:ext uri="{FF2B5EF4-FFF2-40B4-BE49-F238E27FC236}">
                  <a16:creationId xmlns:a16="http://schemas.microsoft.com/office/drawing/2014/main" id="{5267BF97-5FEC-4E19-9233-CBA97D7D7E15}"/>
                </a:ext>
              </a:extLst>
            </p:cNvPr>
            <p:cNvSpPr>
              <a:spLocks/>
            </p:cNvSpPr>
            <p:nvPr userDrawn="1"/>
          </p:nvSpPr>
          <p:spPr bwMode="auto">
            <a:xfrm>
              <a:off x="7387" y="229"/>
              <a:ext cx="117" cy="132"/>
            </a:xfrm>
            <a:custGeom>
              <a:avLst/>
              <a:gdLst>
                <a:gd name="T0" fmla="*/ 0 w 496"/>
                <a:gd name="T1" fmla="*/ 0 h 559"/>
                <a:gd name="T2" fmla="*/ 95 w 496"/>
                <a:gd name="T3" fmla="*/ 1 h 559"/>
                <a:gd name="T4" fmla="*/ 135 w 496"/>
                <a:gd name="T5" fmla="*/ 22 h 559"/>
                <a:gd name="T6" fmla="*/ 190 w 496"/>
                <a:gd name="T7" fmla="*/ 131 h 559"/>
                <a:gd name="T8" fmla="*/ 242 w 496"/>
                <a:gd name="T9" fmla="*/ 250 h 559"/>
                <a:gd name="T10" fmla="*/ 254 w 496"/>
                <a:gd name="T11" fmla="*/ 275 h 559"/>
                <a:gd name="T12" fmla="*/ 267 w 496"/>
                <a:gd name="T13" fmla="*/ 267 h 559"/>
                <a:gd name="T14" fmla="*/ 336 w 496"/>
                <a:gd name="T15" fmla="*/ 154 h 559"/>
                <a:gd name="T16" fmla="*/ 387 w 496"/>
                <a:gd name="T17" fmla="*/ 51 h 559"/>
                <a:gd name="T18" fmla="*/ 374 w 496"/>
                <a:gd name="T19" fmla="*/ 0 h 559"/>
                <a:gd name="T20" fmla="*/ 496 w 496"/>
                <a:gd name="T21" fmla="*/ 0 h 559"/>
                <a:gd name="T22" fmla="*/ 404 w 496"/>
                <a:gd name="T23" fmla="*/ 130 h 559"/>
                <a:gd name="T24" fmla="*/ 329 w 496"/>
                <a:gd name="T25" fmla="*/ 237 h 559"/>
                <a:gd name="T26" fmla="*/ 288 w 496"/>
                <a:gd name="T27" fmla="*/ 334 h 559"/>
                <a:gd name="T28" fmla="*/ 282 w 496"/>
                <a:gd name="T29" fmla="*/ 420 h 559"/>
                <a:gd name="T30" fmla="*/ 286 w 496"/>
                <a:gd name="T31" fmla="*/ 515 h 559"/>
                <a:gd name="T32" fmla="*/ 303 w 496"/>
                <a:gd name="T33" fmla="*/ 559 h 559"/>
                <a:gd name="T34" fmla="*/ 174 w 496"/>
                <a:gd name="T35" fmla="*/ 559 h 559"/>
                <a:gd name="T36" fmla="*/ 194 w 496"/>
                <a:gd name="T37" fmla="*/ 475 h 559"/>
                <a:gd name="T38" fmla="*/ 194 w 496"/>
                <a:gd name="T39" fmla="*/ 392 h 559"/>
                <a:gd name="T40" fmla="*/ 192 w 496"/>
                <a:gd name="T41" fmla="*/ 332 h 559"/>
                <a:gd name="T42" fmla="*/ 140 w 496"/>
                <a:gd name="T43" fmla="*/ 197 h 559"/>
                <a:gd name="T44" fmla="*/ 68 w 496"/>
                <a:gd name="T45" fmla="*/ 78 h 559"/>
                <a:gd name="T46" fmla="*/ 0 w 496"/>
                <a:gd name="T4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6" h="559">
                  <a:moveTo>
                    <a:pt x="0" y="0"/>
                  </a:moveTo>
                  <a:cubicBezTo>
                    <a:pt x="31" y="1"/>
                    <a:pt x="63" y="0"/>
                    <a:pt x="95" y="1"/>
                  </a:cubicBezTo>
                  <a:cubicBezTo>
                    <a:pt x="111" y="1"/>
                    <a:pt x="127" y="8"/>
                    <a:pt x="135" y="22"/>
                  </a:cubicBezTo>
                  <a:cubicBezTo>
                    <a:pt x="156" y="57"/>
                    <a:pt x="173" y="94"/>
                    <a:pt x="190" y="131"/>
                  </a:cubicBezTo>
                  <a:cubicBezTo>
                    <a:pt x="208" y="170"/>
                    <a:pt x="225" y="210"/>
                    <a:pt x="242" y="250"/>
                  </a:cubicBezTo>
                  <a:cubicBezTo>
                    <a:pt x="246" y="258"/>
                    <a:pt x="247" y="268"/>
                    <a:pt x="254" y="275"/>
                  </a:cubicBezTo>
                  <a:cubicBezTo>
                    <a:pt x="260" y="279"/>
                    <a:pt x="264" y="271"/>
                    <a:pt x="267" y="267"/>
                  </a:cubicBezTo>
                  <a:cubicBezTo>
                    <a:pt x="289" y="229"/>
                    <a:pt x="313" y="192"/>
                    <a:pt x="336" y="154"/>
                  </a:cubicBezTo>
                  <a:cubicBezTo>
                    <a:pt x="356" y="122"/>
                    <a:pt x="377" y="88"/>
                    <a:pt x="387" y="51"/>
                  </a:cubicBezTo>
                  <a:cubicBezTo>
                    <a:pt x="391" y="33"/>
                    <a:pt x="387" y="14"/>
                    <a:pt x="374" y="0"/>
                  </a:cubicBezTo>
                  <a:cubicBezTo>
                    <a:pt x="415" y="0"/>
                    <a:pt x="455" y="0"/>
                    <a:pt x="496" y="0"/>
                  </a:cubicBezTo>
                  <a:cubicBezTo>
                    <a:pt x="466" y="44"/>
                    <a:pt x="435" y="87"/>
                    <a:pt x="404" y="130"/>
                  </a:cubicBezTo>
                  <a:cubicBezTo>
                    <a:pt x="379" y="166"/>
                    <a:pt x="352" y="200"/>
                    <a:pt x="329" y="237"/>
                  </a:cubicBezTo>
                  <a:cubicBezTo>
                    <a:pt x="310" y="267"/>
                    <a:pt x="295" y="299"/>
                    <a:pt x="288" y="334"/>
                  </a:cubicBezTo>
                  <a:cubicBezTo>
                    <a:pt x="282" y="362"/>
                    <a:pt x="281" y="391"/>
                    <a:pt x="282" y="420"/>
                  </a:cubicBezTo>
                  <a:cubicBezTo>
                    <a:pt x="282" y="452"/>
                    <a:pt x="280" y="484"/>
                    <a:pt x="286" y="515"/>
                  </a:cubicBezTo>
                  <a:cubicBezTo>
                    <a:pt x="288" y="531"/>
                    <a:pt x="294" y="546"/>
                    <a:pt x="303" y="559"/>
                  </a:cubicBezTo>
                  <a:cubicBezTo>
                    <a:pt x="260" y="559"/>
                    <a:pt x="217" y="559"/>
                    <a:pt x="174" y="559"/>
                  </a:cubicBezTo>
                  <a:cubicBezTo>
                    <a:pt x="190" y="534"/>
                    <a:pt x="193" y="504"/>
                    <a:pt x="194" y="475"/>
                  </a:cubicBezTo>
                  <a:cubicBezTo>
                    <a:pt x="195" y="448"/>
                    <a:pt x="194" y="420"/>
                    <a:pt x="194" y="392"/>
                  </a:cubicBezTo>
                  <a:cubicBezTo>
                    <a:pt x="194" y="372"/>
                    <a:pt x="196" y="352"/>
                    <a:pt x="192" y="332"/>
                  </a:cubicBezTo>
                  <a:cubicBezTo>
                    <a:pt x="184" y="284"/>
                    <a:pt x="162" y="240"/>
                    <a:pt x="140" y="197"/>
                  </a:cubicBezTo>
                  <a:cubicBezTo>
                    <a:pt x="118" y="156"/>
                    <a:pt x="95" y="116"/>
                    <a:pt x="68" y="78"/>
                  </a:cubicBezTo>
                  <a:cubicBezTo>
                    <a:pt x="48" y="50"/>
                    <a:pt x="26" y="2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18">
              <a:extLst>
                <a:ext uri="{FF2B5EF4-FFF2-40B4-BE49-F238E27FC236}">
                  <a16:creationId xmlns:a16="http://schemas.microsoft.com/office/drawing/2014/main" id="{2EC0BB8C-37D4-4658-9E45-5D42B8354404}"/>
                </a:ext>
              </a:extLst>
            </p:cNvPr>
            <p:cNvSpPr>
              <a:spLocks noEditPoints="1"/>
            </p:cNvSpPr>
            <p:nvPr userDrawn="1"/>
          </p:nvSpPr>
          <p:spPr bwMode="auto">
            <a:xfrm>
              <a:off x="7113" y="151"/>
              <a:ext cx="58" cy="60"/>
            </a:xfrm>
            <a:custGeom>
              <a:avLst/>
              <a:gdLst>
                <a:gd name="T0" fmla="*/ 176 w 247"/>
                <a:gd name="T1" fmla="*/ 184 h 254"/>
                <a:gd name="T2" fmla="*/ 123 w 247"/>
                <a:gd name="T3" fmla="*/ 124 h 254"/>
                <a:gd name="T4" fmla="*/ 185 w 247"/>
                <a:gd name="T5" fmla="*/ 83 h 254"/>
                <a:gd name="T6" fmla="*/ 183 w 247"/>
                <a:gd name="T7" fmla="*/ 23 h 254"/>
                <a:gd name="T8" fmla="*/ 124 w 247"/>
                <a:gd name="T9" fmla="*/ 1 h 254"/>
                <a:gd name="T10" fmla="*/ 3 w 247"/>
                <a:gd name="T11" fmla="*/ 5 h 254"/>
                <a:gd name="T12" fmla="*/ 13 w 247"/>
                <a:gd name="T13" fmla="*/ 47 h 254"/>
                <a:gd name="T14" fmla="*/ 13 w 247"/>
                <a:gd name="T15" fmla="*/ 195 h 254"/>
                <a:gd name="T16" fmla="*/ 0 w 247"/>
                <a:gd name="T17" fmla="*/ 254 h 254"/>
                <a:gd name="T18" fmla="*/ 66 w 247"/>
                <a:gd name="T19" fmla="*/ 254 h 254"/>
                <a:gd name="T20" fmla="*/ 56 w 247"/>
                <a:gd name="T21" fmla="*/ 209 h 254"/>
                <a:gd name="T22" fmla="*/ 56 w 247"/>
                <a:gd name="T23" fmla="*/ 133 h 254"/>
                <a:gd name="T24" fmla="*/ 80 w 247"/>
                <a:gd name="T25" fmla="*/ 138 h 254"/>
                <a:gd name="T26" fmla="*/ 104 w 247"/>
                <a:gd name="T27" fmla="*/ 160 h 254"/>
                <a:gd name="T28" fmla="*/ 170 w 247"/>
                <a:gd name="T29" fmla="*/ 237 h 254"/>
                <a:gd name="T30" fmla="*/ 201 w 247"/>
                <a:gd name="T31" fmla="*/ 254 h 254"/>
                <a:gd name="T32" fmla="*/ 247 w 247"/>
                <a:gd name="T33" fmla="*/ 254 h 254"/>
                <a:gd name="T34" fmla="*/ 176 w 247"/>
                <a:gd name="T35" fmla="*/ 184 h 254"/>
                <a:gd name="T36" fmla="*/ 56 w 247"/>
                <a:gd name="T37" fmla="*/ 117 h 254"/>
                <a:gd name="T38" fmla="*/ 58 w 247"/>
                <a:gd name="T39" fmla="*/ 16 h 254"/>
                <a:gd name="T40" fmla="*/ 114 w 247"/>
                <a:gd name="T41" fmla="*/ 19 h 254"/>
                <a:gd name="T42" fmla="*/ 147 w 247"/>
                <a:gd name="T43" fmla="*/ 40 h 254"/>
                <a:gd name="T44" fmla="*/ 128 w 247"/>
                <a:gd name="T45" fmla="*/ 106 h 254"/>
                <a:gd name="T46" fmla="*/ 56 w 247"/>
                <a:gd name="T47" fmla="*/ 11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7" h="254">
                  <a:moveTo>
                    <a:pt x="176" y="184"/>
                  </a:moveTo>
                  <a:cubicBezTo>
                    <a:pt x="159" y="164"/>
                    <a:pt x="140" y="144"/>
                    <a:pt x="123" y="124"/>
                  </a:cubicBezTo>
                  <a:cubicBezTo>
                    <a:pt x="147" y="116"/>
                    <a:pt x="170" y="104"/>
                    <a:pt x="185" y="83"/>
                  </a:cubicBezTo>
                  <a:cubicBezTo>
                    <a:pt x="197" y="65"/>
                    <a:pt x="198" y="39"/>
                    <a:pt x="183" y="23"/>
                  </a:cubicBezTo>
                  <a:cubicBezTo>
                    <a:pt x="168" y="6"/>
                    <a:pt x="145" y="1"/>
                    <a:pt x="124" y="1"/>
                  </a:cubicBezTo>
                  <a:cubicBezTo>
                    <a:pt x="83" y="0"/>
                    <a:pt x="43" y="5"/>
                    <a:pt x="3" y="5"/>
                  </a:cubicBezTo>
                  <a:cubicBezTo>
                    <a:pt x="11" y="17"/>
                    <a:pt x="13" y="32"/>
                    <a:pt x="13" y="47"/>
                  </a:cubicBezTo>
                  <a:cubicBezTo>
                    <a:pt x="13" y="96"/>
                    <a:pt x="13" y="146"/>
                    <a:pt x="13" y="195"/>
                  </a:cubicBezTo>
                  <a:cubicBezTo>
                    <a:pt x="13" y="215"/>
                    <a:pt x="13" y="237"/>
                    <a:pt x="0" y="254"/>
                  </a:cubicBezTo>
                  <a:cubicBezTo>
                    <a:pt x="22" y="254"/>
                    <a:pt x="44" y="254"/>
                    <a:pt x="66" y="254"/>
                  </a:cubicBezTo>
                  <a:cubicBezTo>
                    <a:pt x="58" y="241"/>
                    <a:pt x="56" y="224"/>
                    <a:pt x="56" y="209"/>
                  </a:cubicBezTo>
                  <a:cubicBezTo>
                    <a:pt x="56" y="183"/>
                    <a:pt x="56" y="158"/>
                    <a:pt x="56" y="133"/>
                  </a:cubicBezTo>
                  <a:cubicBezTo>
                    <a:pt x="64" y="133"/>
                    <a:pt x="72" y="134"/>
                    <a:pt x="80" y="138"/>
                  </a:cubicBezTo>
                  <a:cubicBezTo>
                    <a:pt x="90" y="142"/>
                    <a:pt x="96" y="152"/>
                    <a:pt x="104" y="160"/>
                  </a:cubicBezTo>
                  <a:cubicBezTo>
                    <a:pt x="126" y="185"/>
                    <a:pt x="148" y="211"/>
                    <a:pt x="170" y="237"/>
                  </a:cubicBezTo>
                  <a:cubicBezTo>
                    <a:pt x="178" y="246"/>
                    <a:pt x="189" y="253"/>
                    <a:pt x="201" y="254"/>
                  </a:cubicBezTo>
                  <a:cubicBezTo>
                    <a:pt x="216" y="254"/>
                    <a:pt x="232" y="254"/>
                    <a:pt x="247" y="254"/>
                  </a:cubicBezTo>
                  <a:cubicBezTo>
                    <a:pt x="219" y="235"/>
                    <a:pt x="199" y="209"/>
                    <a:pt x="176" y="184"/>
                  </a:cubicBezTo>
                  <a:moveTo>
                    <a:pt x="56" y="117"/>
                  </a:moveTo>
                  <a:cubicBezTo>
                    <a:pt x="57" y="84"/>
                    <a:pt x="55" y="50"/>
                    <a:pt x="58" y="16"/>
                  </a:cubicBezTo>
                  <a:cubicBezTo>
                    <a:pt x="77" y="16"/>
                    <a:pt x="96" y="16"/>
                    <a:pt x="114" y="19"/>
                  </a:cubicBezTo>
                  <a:cubicBezTo>
                    <a:pt x="127" y="21"/>
                    <a:pt x="141" y="27"/>
                    <a:pt x="147" y="40"/>
                  </a:cubicBezTo>
                  <a:cubicBezTo>
                    <a:pt x="155" y="63"/>
                    <a:pt x="149" y="93"/>
                    <a:pt x="128" y="106"/>
                  </a:cubicBezTo>
                  <a:cubicBezTo>
                    <a:pt x="107" y="120"/>
                    <a:pt x="80" y="119"/>
                    <a:pt x="56"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19">
              <a:extLst>
                <a:ext uri="{FF2B5EF4-FFF2-40B4-BE49-F238E27FC236}">
                  <a16:creationId xmlns:a16="http://schemas.microsoft.com/office/drawing/2014/main" id="{27638F20-CBF8-48F4-A4E7-0CBB23FE5484}"/>
                </a:ext>
              </a:extLst>
            </p:cNvPr>
            <p:cNvSpPr>
              <a:spLocks noEditPoints="1"/>
            </p:cNvSpPr>
            <p:nvPr userDrawn="1"/>
          </p:nvSpPr>
          <p:spPr bwMode="auto">
            <a:xfrm>
              <a:off x="7393" y="150"/>
              <a:ext cx="73" cy="63"/>
            </a:xfrm>
            <a:custGeom>
              <a:avLst/>
              <a:gdLst>
                <a:gd name="T0" fmla="*/ 272 w 313"/>
                <a:gd name="T1" fmla="*/ 39 h 269"/>
                <a:gd name="T2" fmla="*/ 148 w 313"/>
                <a:gd name="T3" fmla="*/ 3 h 269"/>
                <a:gd name="T4" fmla="*/ 35 w 313"/>
                <a:gd name="T5" fmla="*/ 56 h 269"/>
                <a:gd name="T6" fmla="*/ 20 w 313"/>
                <a:gd name="T7" fmla="*/ 196 h 269"/>
                <a:gd name="T8" fmla="*/ 109 w 313"/>
                <a:gd name="T9" fmla="*/ 260 h 269"/>
                <a:gd name="T10" fmla="*/ 245 w 313"/>
                <a:gd name="T11" fmla="*/ 242 h 269"/>
                <a:gd name="T12" fmla="*/ 305 w 313"/>
                <a:gd name="T13" fmla="*/ 155 h 269"/>
                <a:gd name="T14" fmla="*/ 272 w 313"/>
                <a:gd name="T15" fmla="*/ 39 h 269"/>
                <a:gd name="T16" fmla="*/ 256 w 313"/>
                <a:gd name="T17" fmla="*/ 155 h 269"/>
                <a:gd name="T18" fmla="*/ 227 w 313"/>
                <a:gd name="T19" fmla="*/ 221 h 269"/>
                <a:gd name="T20" fmla="*/ 165 w 313"/>
                <a:gd name="T21" fmla="*/ 247 h 269"/>
                <a:gd name="T22" fmla="*/ 104 w 313"/>
                <a:gd name="T23" fmla="*/ 232 h 269"/>
                <a:gd name="T24" fmla="*/ 59 w 313"/>
                <a:gd name="T25" fmla="*/ 130 h 269"/>
                <a:gd name="T26" fmla="*/ 82 w 313"/>
                <a:gd name="T27" fmla="*/ 53 h 269"/>
                <a:gd name="T28" fmla="*/ 140 w 313"/>
                <a:gd name="T29" fmla="*/ 21 h 269"/>
                <a:gd name="T30" fmla="*/ 203 w 313"/>
                <a:gd name="T31" fmla="*/ 30 h 269"/>
                <a:gd name="T32" fmla="*/ 243 w 313"/>
                <a:gd name="T33" fmla="*/ 72 h 269"/>
                <a:gd name="T34" fmla="*/ 256 w 313"/>
                <a:gd name="T35" fmla="*/ 15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269">
                  <a:moveTo>
                    <a:pt x="272" y="39"/>
                  </a:moveTo>
                  <a:cubicBezTo>
                    <a:pt x="239" y="8"/>
                    <a:pt x="191" y="0"/>
                    <a:pt x="148" y="3"/>
                  </a:cubicBezTo>
                  <a:cubicBezTo>
                    <a:pt x="106" y="5"/>
                    <a:pt x="62" y="21"/>
                    <a:pt x="35" y="56"/>
                  </a:cubicBezTo>
                  <a:cubicBezTo>
                    <a:pt x="5" y="95"/>
                    <a:pt x="0" y="151"/>
                    <a:pt x="20" y="196"/>
                  </a:cubicBezTo>
                  <a:cubicBezTo>
                    <a:pt x="36" y="231"/>
                    <a:pt x="72" y="253"/>
                    <a:pt x="109" y="260"/>
                  </a:cubicBezTo>
                  <a:cubicBezTo>
                    <a:pt x="154" y="269"/>
                    <a:pt x="204" y="266"/>
                    <a:pt x="245" y="242"/>
                  </a:cubicBezTo>
                  <a:cubicBezTo>
                    <a:pt x="276" y="224"/>
                    <a:pt x="299" y="191"/>
                    <a:pt x="305" y="155"/>
                  </a:cubicBezTo>
                  <a:cubicBezTo>
                    <a:pt x="313" y="114"/>
                    <a:pt x="303" y="68"/>
                    <a:pt x="272" y="39"/>
                  </a:cubicBezTo>
                  <a:moveTo>
                    <a:pt x="256" y="155"/>
                  </a:moveTo>
                  <a:cubicBezTo>
                    <a:pt x="254" y="180"/>
                    <a:pt x="245" y="204"/>
                    <a:pt x="227" y="221"/>
                  </a:cubicBezTo>
                  <a:cubicBezTo>
                    <a:pt x="211" y="238"/>
                    <a:pt x="188" y="246"/>
                    <a:pt x="165" y="247"/>
                  </a:cubicBezTo>
                  <a:cubicBezTo>
                    <a:pt x="144" y="248"/>
                    <a:pt x="122" y="244"/>
                    <a:pt x="104" y="232"/>
                  </a:cubicBezTo>
                  <a:cubicBezTo>
                    <a:pt x="71" y="210"/>
                    <a:pt x="59" y="168"/>
                    <a:pt x="59" y="130"/>
                  </a:cubicBezTo>
                  <a:cubicBezTo>
                    <a:pt x="58" y="103"/>
                    <a:pt x="65" y="75"/>
                    <a:pt x="82" y="53"/>
                  </a:cubicBezTo>
                  <a:cubicBezTo>
                    <a:pt x="96" y="35"/>
                    <a:pt x="117" y="24"/>
                    <a:pt x="140" y="21"/>
                  </a:cubicBezTo>
                  <a:cubicBezTo>
                    <a:pt x="161" y="18"/>
                    <a:pt x="184" y="20"/>
                    <a:pt x="203" y="30"/>
                  </a:cubicBezTo>
                  <a:cubicBezTo>
                    <a:pt x="221" y="38"/>
                    <a:pt x="235" y="54"/>
                    <a:pt x="243" y="72"/>
                  </a:cubicBezTo>
                  <a:cubicBezTo>
                    <a:pt x="255" y="98"/>
                    <a:pt x="259" y="127"/>
                    <a:pt x="256"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20">
              <a:extLst>
                <a:ext uri="{FF2B5EF4-FFF2-40B4-BE49-F238E27FC236}">
                  <a16:creationId xmlns:a16="http://schemas.microsoft.com/office/drawing/2014/main" id="{85CD9CEF-295B-4EE6-8B38-3E66172BD11E}"/>
                </a:ext>
              </a:extLst>
            </p:cNvPr>
            <p:cNvSpPr>
              <a:spLocks noEditPoints="1"/>
            </p:cNvSpPr>
            <p:nvPr userDrawn="1"/>
          </p:nvSpPr>
          <p:spPr bwMode="auto">
            <a:xfrm>
              <a:off x="7066" y="227"/>
              <a:ext cx="116" cy="134"/>
            </a:xfrm>
            <a:custGeom>
              <a:avLst/>
              <a:gdLst>
                <a:gd name="T0" fmla="*/ 447 w 495"/>
                <a:gd name="T1" fmla="*/ 525 h 569"/>
                <a:gd name="T2" fmla="*/ 402 w 495"/>
                <a:gd name="T3" fmla="*/ 472 h 569"/>
                <a:gd name="T4" fmla="*/ 246 w 495"/>
                <a:gd name="T5" fmla="*/ 277 h 569"/>
                <a:gd name="T6" fmla="*/ 342 w 495"/>
                <a:gd name="T7" fmla="*/ 219 h 569"/>
                <a:gd name="T8" fmla="*/ 387 w 495"/>
                <a:gd name="T9" fmla="*/ 138 h 569"/>
                <a:gd name="T10" fmla="*/ 358 w 495"/>
                <a:gd name="T11" fmla="*/ 40 h 569"/>
                <a:gd name="T12" fmla="*/ 246 w 495"/>
                <a:gd name="T13" fmla="*/ 1 h 569"/>
                <a:gd name="T14" fmla="*/ 5 w 495"/>
                <a:gd name="T15" fmla="*/ 9 h 569"/>
                <a:gd name="T16" fmla="*/ 26 w 495"/>
                <a:gd name="T17" fmla="*/ 96 h 569"/>
                <a:gd name="T18" fmla="*/ 26 w 495"/>
                <a:gd name="T19" fmla="*/ 475 h 569"/>
                <a:gd name="T20" fmla="*/ 0 w 495"/>
                <a:gd name="T21" fmla="*/ 568 h 569"/>
                <a:gd name="T22" fmla="*/ 134 w 495"/>
                <a:gd name="T23" fmla="*/ 568 h 569"/>
                <a:gd name="T24" fmla="*/ 118 w 495"/>
                <a:gd name="T25" fmla="*/ 528 h 569"/>
                <a:gd name="T26" fmla="*/ 113 w 495"/>
                <a:gd name="T27" fmla="*/ 429 h 569"/>
                <a:gd name="T28" fmla="*/ 113 w 495"/>
                <a:gd name="T29" fmla="*/ 296 h 569"/>
                <a:gd name="T30" fmla="*/ 166 w 495"/>
                <a:gd name="T31" fmla="*/ 311 h 569"/>
                <a:gd name="T32" fmla="*/ 196 w 495"/>
                <a:gd name="T33" fmla="*/ 341 h 569"/>
                <a:gd name="T34" fmla="*/ 337 w 495"/>
                <a:gd name="T35" fmla="*/ 523 h 569"/>
                <a:gd name="T36" fmla="*/ 375 w 495"/>
                <a:gd name="T37" fmla="*/ 559 h 569"/>
                <a:gd name="T38" fmla="*/ 422 w 495"/>
                <a:gd name="T39" fmla="*/ 568 h 569"/>
                <a:gd name="T40" fmla="*/ 495 w 495"/>
                <a:gd name="T41" fmla="*/ 568 h 569"/>
                <a:gd name="T42" fmla="*/ 447 w 495"/>
                <a:gd name="T43" fmla="*/ 525 h 569"/>
                <a:gd name="T44" fmla="*/ 113 w 495"/>
                <a:gd name="T45" fmla="*/ 262 h 569"/>
                <a:gd name="T46" fmla="*/ 113 w 495"/>
                <a:gd name="T47" fmla="*/ 121 h 569"/>
                <a:gd name="T48" fmla="*/ 115 w 495"/>
                <a:gd name="T49" fmla="*/ 36 h 569"/>
                <a:gd name="T50" fmla="*/ 241 w 495"/>
                <a:gd name="T51" fmla="*/ 45 h 569"/>
                <a:gd name="T52" fmla="*/ 291 w 495"/>
                <a:gd name="T53" fmla="*/ 82 h 569"/>
                <a:gd name="T54" fmla="*/ 299 w 495"/>
                <a:gd name="T55" fmla="*/ 163 h 569"/>
                <a:gd name="T56" fmla="*/ 245 w 495"/>
                <a:gd name="T57" fmla="*/ 245 h 569"/>
                <a:gd name="T58" fmla="*/ 113 w 495"/>
                <a:gd name="T59" fmla="*/ 26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 h="569">
                  <a:moveTo>
                    <a:pt x="447" y="525"/>
                  </a:moveTo>
                  <a:cubicBezTo>
                    <a:pt x="431" y="508"/>
                    <a:pt x="416" y="490"/>
                    <a:pt x="402" y="472"/>
                  </a:cubicBezTo>
                  <a:cubicBezTo>
                    <a:pt x="350" y="407"/>
                    <a:pt x="298" y="342"/>
                    <a:pt x="246" y="277"/>
                  </a:cubicBezTo>
                  <a:cubicBezTo>
                    <a:pt x="281" y="264"/>
                    <a:pt x="315" y="245"/>
                    <a:pt x="342" y="219"/>
                  </a:cubicBezTo>
                  <a:cubicBezTo>
                    <a:pt x="365" y="198"/>
                    <a:pt x="382" y="169"/>
                    <a:pt x="387" y="138"/>
                  </a:cubicBezTo>
                  <a:cubicBezTo>
                    <a:pt x="392" y="103"/>
                    <a:pt x="383" y="65"/>
                    <a:pt x="358" y="40"/>
                  </a:cubicBezTo>
                  <a:cubicBezTo>
                    <a:pt x="328" y="11"/>
                    <a:pt x="286" y="2"/>
                    <a:pt x="246" y="1"/>
                  </a:cubicBezTo>
                  <a:cubicBezTo>
                    <a:pt x="166" y="0"/>
                    <a:pt x="86" y="10"/>
                    <a:pt x="5" y="9"/>
                  </a:cubicBezTo>
                  <a:cubicBezTo>
                    <a:pt x="22" y="35"/>
                    <a:pt x="25" y="67"/>
                    <a:pt x="26" y="96"/>
                  </a:cubicBezTo>
                  <a:cubicBezTo>
                    <a:pt x="26" y="223"/>
                    <a:pt x="26" y="349"/>
                    <a:pt x="26" y="475"/>
                  </a:cubicBezTo>
                  <a:cubicBezTo>
                    <a:pt x="26" y="508"/>
                    <a:pt x="19" y="541"/>
                    <a:pt x="0" y="568"/>
                  </a:cubicBezTo>
                  <a:cubicBezTo>
                    <a:pt x="45" y="568"/>
                    <a:pt x="90" y="568"/>
                    <a:pt x="134" y="568"/>
                  </a:cubicBezTo>
                  <a:cubicBezTo>
                    <a:pt x="127" y="556"/>
                    <a:pt x="121" y="542"/>
                    <a:pt x="118" y="528"/>
                  </a:cubicBezTo>
                  <a:cubicBezTo>
                    <a:pt x="112" y="496"/>
                    <a:pt x="114" y="462"/>
                    <a:pt x="113" y="429"/>
                  </a:cubicBezTo>
                  <a:cubicBezTo>
                    <a:pt x="113" y="385"/>
                    <a:pt x="113" y="340"/>
                    <a:pt x="113" y="296"/>
                  </a:cubicBezTo>
                  <a:cubicBezTo>
                    <a:pt x="132" y="298"/>
                    <a:pt x="151" y="300"/>
                    <a:pt x="166" y="311"/>
                  </a:cubicBezTo>
                  <a:cubicBezTo>
                    <a:pt x="178" y="319"/>
                    <a:pt x="187" y="330"/>
                    <a:pt x="196" y="341"/>
                  </a:cubicBezTo>
                  <a:cubicBezTo>
                    <a:pt x="243" y="402"/>
                    <a:pt x="290" y="462"/>
                    <a:pt x="337" y="523"/>
                  </a:cubicBezTo>
                  <a:cubicBezTo>
                    <a:pt x="347" y="537"/>
                    <a:pt x="359" y="551"/>
                    <a:pt x="375" y="559"/>
                  </a:cubicBezTo>
                  <a:cubicBezTo>
                    <a:pt x="389" y="567"/>
                    <a:pt x="406" y="569"/>
                    <a:pt x="422" y="568"/>
                  </a:cubicBezTo>
                  <a:cubicBezTo>
                    <a:pt x="446" y="568"/>
                    <a:pt x="470" y="568"/>
                    <a:pt x="495" y="568"/>
                  </a:cubicBezTo>
                  <a:cubicBezTo>
                    <a:pt x="478" y="554"/>
                    <a:pt x="462" y="540"/>
                    <a:pt x="447" y="525"/>
                  </a:cubicBezTo>
                  <a:moveTo>
                    <a:pt x="113" y="262"/>
                  </a:moveTo>
                  <a:cubicBezTo>
                    <a:pt x="113" y="121"/>
                    <a:pt x="113" y="121"/>
                    <a:pt x="113" y="121"/>
                  </a:cubicBezTo>
                  <a:cubicBezTo>
                    <a:pt x="113" y="93"/>
                    <a:pt x="113" y="65"/>
                    <a:pt x="115" y="36"/>
                  </a:cubicBezTo>
                  <a:cubicBezTo>
                    <a:pt x="157" y="37"/>
                    <a:pt x="200" y="34"/>
                    <a:pt x="241" y="45"/>
                  </a:cubicBezTo>
                  <a:cubicBezTo>
                    <a:pt x="261" y="50"/>
                    <a:pt x="281" y="62"/>
                    <a:pt x="291" y="82"/>
                  </a:cubicBezTo>
                  <a:cubicBezTo>
                    <a:pt x="303" y="107"/>
                    <a:pt x="303" y="136"/>
                    <a:pt x="299" y="163"/>
                  </a:cubicBezTo>
                  <a:cubicBezTo>
                    <a:pt x="295" y="197"/>
                    <a:pt x="275" y="228"/>
                    <a:pt x="245" y="245"/>
                  </a:cubicBezTo>
                  <a:cubicBezTo>
                    <a:pt x="205" y="267"/>
                    <a:pt x="157" y="267"/>
                    <a:pt x="113" y="2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21">
              <a:extLst>
                <a:ext uri="{FF2B5EF4-FFF2-40B4-BE49-F238E27FC236}">
                  <a16:creationId xmlns:a16="http://schemas.microsoft.com/office/drawing/2014/main" id="{41226223-1A8F-4CE7-BB16-D0416B9351AC}"/>
                </a:ext>
              </a:extLst>
            </p:cNvPr>
            <p:cNvSpPr>
              <a:spLocks noEditPoints="1"/>
            </p:cNvSpPr>
            <p:nvPr userDrawn="1"/>
          </p:nvSpPr>
          <p:spPr bwMode="auto">
            <a:xfrm>
              <a:off x="7183" y="226"/>
              <a:ext cx="117" cy="135"/>
            </a:xfrm>
            <a:custGeom>
              <a:avLst/>
              <a:gdLst>
                <a:gd name="T0" fmla="*/ 450 w 494"/>
                <a:gd name="T1" fmla="*/ 529 h 569"/>
                <a:gd name="T2" fmla="*/ 405 w 494"/>
                <a:gd name="T3" fmla="*/ 477 h 569"/>
                <a:gd name="T4" fmla="*/ 246 w 494"/>
                <a:gd name="T5" fmla="*/ 278 h 569"/>
                <a:gd name="T6" fmla="*/ 363 w 494"/>
                <a:gd name="T7" fmla="*/ 196 h 569"/>
                <a:gd name="T8" fmla="*/ 381 w 494"/>
                <a:gd name="T9" fmla="*/ 78 h 569"/>
                <a:gd name="T10" fmla="*/ 326 w 494"/>
                <a:gd name="T11" fmla="*/ 19 h 569"/>
                <a:gd name="T12" fmla="*/ 202 w 494"/>
                <a:gd name="T13" fmla="*/ 2 h 569"/>
                <a:gd name="T14" fmla="*/ 5 w 494"/>
                <a:gd name="T15" fmla="*/ 10 h 569"/>
                <a:gd name="T16" fmla="*/ 26 w 494"/>
                <a:gd name="T17" fmla="*/ 113 h 569"/>
                <a:gd name="T18" fmla="*/ 26 w 494"/>
                <a:gd name="T19" fmla="*/ 430 h 569"/>
                <a:gd name="T20" fmla="*/ 24 w 494"/>
                <a:gd name="T21" fmla="*/ 502 h 569"/>
                <a:gd name="T22" fmla="*/ 0 w 494"/>
                <a:gd name="T23" fmla="*/ 569 h 569"/>
                <a:gd name="T24" fmla="*/ 134 w 494"/>
                <a:gd name="T25" fmla="*/ 569 h 569"/>
                <a:gd name="T26" fmla="*/ 113 w 494"/>
                <a:gd name="T27" fmla="*/ 472 h 569"/>
                <a:gd name="T28" fmla="*/ 113 w 494"/>
                <a:gd name="T29" fmla="*/ 297 h 569"/>
                <a:gd name="T30" fmla="*/ 153 w 494"/>
                <a:gd name="T31" fmla="*/ 305 h 569"/>
                <a:gd name="T32" fmla="*/ 194 w 494"/>
                <a:gd name="T33" fmla="*/ 341 h 569"/>
                <a:gd name="T34" fmla="*/ 323 w 494"/>
                <a:gd name="T35" fmla="*/ 507 h 569"/>
                <a:gd name="T36" fmla="*/ 365 w 494"/>
                <a:gd name="T37" fmla="*/ 554 h 569"/>
                <a:gd name="T38" fmla="*/ 415 w 494"/>
                <a:gd name="T39" fmla="*/ 569 h 569"/>
                <a:gd name="T40" fmla="*/ 494 w 494"/>
                <a:gd name="T41" fmla="*/ 569 h 569"/>
                <a:gd name="T42" fmla="*/ 450 w 494"/>
                <a:gd name="T43" fmla="*/ 529 h 569"/>
                <a:gd name="T44" fmla="*/ 160 w 494"/>
                <a:gd name="T45" fmla="*/ 265 h 569"/>
                <a:gd name="T46" fmla="*/ 105 w 494"/>
                <a:gd name="T47" fmla="*/ 263 h 569"/>
                <a:gd name="T48" fmla="*/ 105 w 494"/>
                <a:gd name="T49" fmla="*/ 81 h 569"/>
                <a:gd name="T50" fmla="*/ 107 w 494"/>
                <a:gd name="T51" fmla="*/ 37 h 569"/>
                <a:gd name="T52" fmla="*/ 213 w 494"/>
                <a:gd name="T53" fmla="*/ 41 h 569"/>
                <a:gd name="T54" fmla="*/ 271 w 494"/>
                <a:gd name="T55" fmla="*/ 67 h 569"/>
                <a:gd name="T56" fmla="*/ 293 w 494"/>
                <a:gd name="T57" fmla="*/ 125 h 569"/>
                <a:gd name="T58" fmla="*/ 262 w 494"/>
                <a:gd name="T59" fmla="*/ 227 h 569"/>
                <a:gd name="T60" fmla="*/ 160 w 494"/>
                <a:gd name="T61" fmla="*/ 265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4" h="569">
                  <a:moveTo>
                    <a:pt x="450" y="529"/>
                  </a:moveTo>
                  <a:cubicBezTo>
                    <a:pt x="434" y="513"/>
                    <a:pt x="419" y="495"/>
                    <a:pt x="405" y="477"/>
                  </a:cubicBezTo>
                  <a:cubicBezTo>
                    <a:pt x="352" y="411"/>
                    <a:pt x="298" y="344"/>
                    <a:pt x="246" y="278"/>
                  </a:cubicBezTo>
                  <a:cubicBezTo>
                    <a:pt x="291" y="261"/>
                    <a:pt x="334" y="235"/>
                    <a:pt x="363" y="196"/>
                  </a:cubicBezTo>
                  <a:cubicBezTo>
                    <a:pt x="387" y="162"/>
                    <a:pt x="395" y="117"/>
                    <a:pt x="381" y="78"/>
                  </a:cubicBezTo>
                  <a:cubicBezTo>
                    <a:pt x="372" y="52"/>
                    <a:pt x="351" y="31"/>
                    <a:pt x="326" y="19"/>
                  </a:cubicBezTo>
                  <a:cubicBezTo>
                    <a:pt x="287" y="0"/>
                    <a:pt x="244" y="1"/>
                    <a:pt x="202" y="2"/>
                  </a:cubicBezTo>
                  <a:cubicBezTo>
                    <a:pt x="136" y="4"/>
                    <a:pt x="71" y="11"/>
                    <a:pt x="5" y="10"/>
                  </a:cubicBezTo>
                  <a:cubicBezTo>
                    <a:pt x="25" y="41"/>
                    <a:pt x="26" y="78"/>
                    <a:pt x="26" y="113"/>
                  </a:cubicBezTo>
                  <a:cubicBezTo>
                    <a:pt x="26" y="219"/>
                    <a:pt x="26" y="324"/>
                    <a:pt x="26" y="430"/>
                  </a:cubicBezTo>
                  <a:cubicBezTo>
                    <a:pt x="25" y="454"/>
                    <a:pt x="27" y="478"/>
                    <a:pt x="24" y="502"/>
                  </a:cubicBezTo>
                  <a:cubicBezTo>
                    <a:pt x="22" y="526"/>
                    <a:pt x="13" y="549"/>
                    <a:pt x="0" y="569"/>
                  </a:cubicBezTo>
                  <a:cubicBezTo>
                    <a:pt x="45" y="569"/>
                    <a:pt x="89" y="569"/>
                    <a:pt x="134" y="569"/>
                  </a:cubicBezTo>
                  <a:cubicBezTo>
                    <a:pt x="115" y="541"/>
                    <a:pt x="113" y="505"/>
                    <a:pt x="113" y="472"/>
                  </a:cubicBezTo>
                  <a:cubicBezTo>
                    <a:pt x="113" y="413"/>
                    <a:pt x="113" y="355"/>
                    <a:pt x="113" y="297"/>
                  </a:cubicBezTo>
                  <a:cubicBezTo>
                    <a:pt x="126" y="298"/>
                    <a:pt x="140" y="300"/>
                    <a:pt x="153" y="305"/>
                  </a:cubicBezTo>
                  <a:cubicBezTo>
                    <a:pt x="170" y="312"/>
                    <a:pt x="183" y="326"/>
                    <a:pt x="194" y="341"/>
                  </a:cubicBezTo>
                  <a:cubicBezTo>
                    <a:pt x="237" y="396"/>
                    <a:pt x="280" y="452"/>
                    <a:pt x="323" y="507"/>
                  </a:cubicBezTo>
                  <a:cubicBezTo>
                    <a:pt x="336" y="524"/>
                    <a:pt x="348" y="542"/>
                    <a:pt x="365" y="554"/>
                  </a:cubicBezTo>
                  <a:cubicBezTo>
                    <a:pt x="379" y="565"/>
                    <a:pt x="397" y="569"/>
                    <a:pt x="415" y="569"/>
                  </a:cubicBezTo>
                  <a:cubicBezTo>
                    <a:pt x="441" y="569"/>
                    <a:pt x="468" y="569"/>
                    <a:pt x="494" y="569"/>
                  </a:cubicBezTo>
                  <a:cubicBezTo>
                    <a:pt x="479" y="556"/>
                    <a:pt x="464" y="543"/>
                    <a:pt x="450" y="529"/>
                  </a:cubicBezTo>
                  <a:moveTo>
                    <a:pt x="160" y="265"/>
                  </a:moveTo>
                  <a:cubicBezTo>
                    <a:pt x="142" y="266"/>
                    <a:pt x="124" y="265"/>
                    <a:pt x="105" y="263"/>
                  </a:cubicBezTo>
                  <a:cubicBezTo>
                    <a:pt x="105" y="202"/>
                    <a:pt x="105" y="141"/>
                    <a:pt x="105" y="81"/>
                  </a:cubicBezTo>
                  <a:cubicBezTo>
                    <a:pt x="105" y="66"/>
                    <a:pt x="106" y="52"/>
                    <a:pt x="107" y="37"/>
                  </a:cubicBezTo>
                  <a:cubicBezTo>
                    <a:pt x="143" y="38"/>
                    <a:pt x="178" y="36"/>
                    <a:pt x="213" y="41"/>
                  </a:cubicBezTo>
                  <a:cubicBezTo>
                    <a:pt x="234" y="45"/>
                    <a:pt x="256" y="51"/>
                    <a:pt x="271" y="67"/>
                  </a:cubicBezTo>
                  <a:cubicBezTo>
                    <a:pt x="286" y="82"/>
                    <a:pt x="292" y="104"/>
                    <a:pt x="293" y="125"/>
                  </a:cubicBezTo>
                  <a:cubicBezTo>
                    <a:pt x="296" y="161"/>
                    <a:pt x="288" y="200"/>
                    <a:pt x="262" y="227"/>
                  </a:cubicBezTo>
                  <a:cubicBezTo>
                    <a:pt x="236" y="254"/>
                    <a:pt x="197" y="264"/>
                    <a:pt x="160"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22">
              <a:extLst>
                <a:ext uri="{FF2B5EF4-FFF2-40B4-BE49-F238E27FC236}">
                  <a16:creationId xmlns:a16="http://schemas.microsoft.com/office/drawing/2014/main" id="{A6083645-504F-4D06-8DB8-97A955327C47}"/>
                </a:ext>
              </a:extLst>
            </p:cNvPr>
            <p:cNvSpPr>
              <a:spLocks noEditPoints="1"/>
            </p:cNvSpPr>
            <p:nvPr userDrawn="1"/>
          </p:nvSpPr>
          <p:spPr bwMode="auto">
            <a:xfrm>
              <a:off x="6556" y="110"/>
              <a:ext cx="217" cy="284"/>
            </a:xfrm>
            <a:custGeom>
              <a:avLst/>
              <a:gdLst>
                <a:gd name="T0" fmla="*/ 902 w 921"/>
                <a:gd name="T1" fmla="*/ 923 h 1202"/>
                <a:gd name="T2" fmla="*/ 875 w 921"/>
                <a:gd name="T3" fmla="*/ 781 h 1202"/>
                <a:gd name="T4" fmla="*/ 886 w 921"/>
                <a:gd name="T5" fmla="*/ 756 h 1202"/>
                <a:gd name="T6" fmla="*/ 808 w 921"/>
                <a:gd name="T7" fmla="*/ 530 h 1202"/>
                <a:gd name="T8" fmla="*/ 539 w 921"/>
                <a:gd name="T9" fmla="*/ 526 h 1202"/>
                <a:gd name="T10" fmla="*/ 405 w 921"/>
                <a:gd name="T11" fmla="*/ 396 h 1202"/>
                <a:gd name="T12" fmla="*/ 393 w 921"/>
                <a:gd name="T13" fmla="*/ 294 h 1202"/>
                <a:gd name="T14" fmla="*/ 328 w 921"/>
                <a:gd name="T15" fmla="*/ 274 h 1202"/>
                <a:gd name="T16" fmla="*/ 485 w 921"/>
                <a:gd name="T17" fmla="*/ 224 h 1202"/>
                <a:gd name="T18" fmla="*/ 604 w 921"/>
                <a:gd name="T19" fmla="*/ 104 h 1202"/>
                <a:gd name="T20" fmla="*/ 557 w 921"/>
                <a:gd name="T21" fmla="*/ 126 h 1202"/>
                <a:gd name="T22" fmla="*/ 592 w 921"/>
                <a:gd name="T23" fmla="*/ 32 h 1202"/>
                <a:gd name="T24" fmla="*/ 518 w 921"/>
                <a:gd name="T25" fmla="*/ 144 h 1202"/>
                <a:gd name="T26" fmla="*/ 500 w 921"/>
                <a:gd name="T27" fmla="*/ 122 h 1202"/>
                <a:gd name="T28" fmla="*/ 396 w 921"/>
                <a:gd name="T29" fmla="*/ 149 h 1202"/>
                <a:gd name="T30" fmla="*/ 311 w 921"/>
                <a:gd name="T31" fmla="*/ 239 h 1202"/>
                <a:gd name="T32" fmla="*/ 413 w 921"/>
                <a:gd name="T33" fmla="*/ 85 h 1202"/>
                <a:gd name="T34" fmla="*/ 422 w 921"/>
                <a:gd name="T35" fmla="*/ 10 h 1202"/>
                <a:gd name="T36" fmla="*/ 375 w 921"/>
                <a:gd name="T37" fmla="*/ 44 h 1202"/>
                <a:gd name="T38" fmla="*/ 355 w 921"/>
                <a:gd name="T39" fmla="*/ 67 h 1202"/>
                <a:gd name="T40" fmla="*/ 330 w 921"/>
                <a:gd name="T41" fmla="*/ 110 h 1202"/>
                <a:gd name="T42" fmla="*/ 300 w 921"/>
                <a:gd name="T43" fmla="*/ 146 h 1202"/>
                <a:gd name="T44" fmla="*/ 265 w 921"/>
                <a:gd name="T45" fmla="*/ 226 h 1202"/>
                <a:gd name="T46" fmla="*/ 267 w 921"/>
                <a:gd name="T47" fmla="*/ 149 h 1202"/>
                <a:gd name="T48" fmla="*/ 232 w 921"/>
                <a:gd name="T49" fmla="*/ 247 h 1202"/>
                <a:gd name="T50" fmla="*/ 208 w 921"/>
                <a:gd name="T51" fmla="*/ 240 h 1202"/>
                <a:gd name="T52" fmla="*/ 290 w 921"/>
                <a:gd name="T53" fmla="*/ 283 h 1202"/>
                <a:gd name="T54" fmla="*/ 143 w 921"/>
                <a:gd name="T55" fmla="*/ 345 h 1202"/>
                <a:gd name="T56" fmla="*/ 271 w 921"/>
                <a:gd name="T57" fmla="*/ 408 h 1202"/>
                <a:gd name="T58" fmla="*/ 268 w 921"/>
                <a:gd name="T59" fmla="*/ 591 h 1202"/>
                <a:gd name="T60" fmla="*/ 109 w 921"/>
                <a:gd name="T61" fmla="*/ 562 h 1202"/>
                <a:gd name="T62" fmla="*/ 33 w 921"/>
                <a:gd name="T63" fmla="*/ 710 h 1202"/>
                <a:gd name="T64" fmla="*/ 72 w 921"/>
                <a:gd name="T65" fmla="*/ 651 h 1202"/>
                <a:gd name="T66" fmla="*/ 131 w 921"/>
                <a:gd name="T67" fmla="*/ 691 h 1202"/>
                <a:gd name="T68" fmla="*/ 78 w 921"/>
                <a:gd name="T69" fmla="*/ 741 h 1202"/>
                <a:gd name="T70" fmla="*/ 72 w 921"/>
                <a:gd name="T71" fmla="*/ 786 h 1202"/>
                <a:gd name="T72" fmla="*/ 195 w 921"/>
                <a:gd name="T73" fmla="*/ 1056 h 1202"/>
                <a:gd name="T74" fmla="*/ 191 w 921"/>
                <a:gd name="T75" fmla="*/ 1202 h 1202"/>
                <a:gd name="T76" fmla="*/ 821 w 921"/>
                <a:gd name="T77" fmla="*/ 1124 h 1202"/>
                <a:gd name="T78" fmla="*/ 765 w 921"/>
                <a:gd name="T79" fmla="*/ 1094 h 1202"/>
                <a:gd name="T80" fmla="*/ 470 w 921"/>
                <a:gd name="T81" fmla="*/ 206 h 1202"/>
                <a:gd name="T82" fmla="*/ 403 w 921"/>
                <a:gd name="T83" fmla="*/ 199 h 1202"/>
                <a:gd name="T84" fmla="*/ 403 w 921"/>
                <a:gd name="T85" fmla="*/ 199 h 1202"/>
                <a:gd name="T86" fmla="*/ 263 w 921"/>
                <a:gd name="T87" fmla="*/ 984 h 1202"/>
                <a:gd name="T88" fmla="*/ 373 w 921"/>
                <a:gd name="T89" fmla="*/ 833 h 1202"/>
                <a:gd name="T90" fmla="*/ 353 w 921"/>
                <a:gd name="T91" fmla="*/ 984 h 1202"/>
                <a:gd name="T92" fmla="*/ 124 w 921"/>
                <a:gd name="T93" fmla="*/ 597 h 1202"/>
                <a:gd name="T94" fmla="*/ 211 w 921"/>
                <a:gd name="T95" fmla="*/ 609 h 1202"/>
                <a:gd name="T96" fmla="*/ 305 w 921"/>
                <a:gd name="T97" fmla="*/ 673 h 1202"/>
                <a:gd name="T98" fmla="*/ 370 w 921"/>
                <a:gd name="T99" fmla="*/ 752 h 1202"/>
                <a:gd name="T100" fmla="*/ 387 w 921"/>
                <a:gd name="T101" fmla="*/ 1061 h 1202"/>
                <a:gd name="T102" fmla="*/ 544 w 921"/>
                <a:gd name="T103" fmla="*/ 772 h 1202"/>
                <a:gd name="T104" fmla="*/ 704 w 921"/>
                <a:gd name="T105" fmla="*/ 886 h 1202"/>
                <a:gd name="T106" fmla="*/ 548 w 921"/>
                <a:gd name="T107" fmla="*/ 1060 h 1202"/>
                <a:gd name="T108" fmla="*/ 574 w 921"/>
                <a:gd name="T109" fmla="*/ 1062 h 1202"/>
                <a:gd name="T110" fmla="*/ 606 w 921"/>
                <a:gd name="T111" fmla="*/ 1047 h 1202"/>
                <a:gd name="T112" fmla="*/ 743 w 921"/>
                <a:gd name="T113" fmla="*/ 826 h 1202"/>
                <a:gd name="T114" fmla="*/ 672 w 921"/>
                <a:gd name="T115" fmla="*/ 621 h 1202"/>
                <a:gd name="T116" fmla="*/ 849 w 921"/>
                <a:gd name="T117" fmla="*/ 92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1" h="1202">
                  <a:moveTo>
                    <a:pt x="787" y="1083"/>
                  </a:moveTo>
                  <a:cubicBezTo>
                    <a:pt x="797" y="1066"/>
                    <a:pt x="809" y="1051"/>
                    <a:pt x="820" y="1035"/>
                  </a:cubicBezTo>
                  <a:cubicBezTo>
                    <a:pt x="848" y="998"/>
                    <a:pt x="876" y="961"/>
                    <a:pt x="902" y="923"/>
                  </a:cubicBezTo>
                  <a:cubicBezTo>
                    <a:pt x="908" y="914"/>
                    <a:pt x="915" y="905"/>
                    <a:pt x="919" y="895"/>
                  </a:cubicBezTo>
                  <a:cubicBezTo>
                    <a:pt x="921" y="891"/>
                    <a:pt x="918" y="887"/>
                    <a:pt x="917" y="883"/>
                  </a:cubicBezTo>
                  <a:cubicBezTo>
                    <a:pt x="904" y="849"/>
                    <a:pt x="888" y="816"/>
                    <a:pt x="875" y="781"/>
                  </a:cubicBezTo>
                  <a:cubicBezTo>
                    <a:pt x="871" y="771"/>
                    <a:pt x="871" y="760"/>
                    <a:pt x="872" y="750"/>
                  </a:cubicBezTo>
                  <a:cubicBezTo>
                    <a:pt x="873" y="721"/>
                    <a:pt x="875" y="692"/>
                    <a:pt x="877" y="663"/>
                  </a:cubicBezTo>
                  <a:cubicBezTo>
                    <a:pt x="881" y="694"/>
                    <a:pt x="882" y="725"/>
                    <a:pt x="886" y="756"/>
                  </a:cubicBezTo>
                  <a:cubicBezTo>
                    <a:pt x="897" y="736"/>
                    <a:pt x="901" y="714"/>
                    <a:pt x="904" y="692"/>
                  </a:cubicBezTo>
                  <a:cubicBezTo>
                    <a:pt x="909" y="659"/>
                    <a:pt x="907" y="624"/>
                    <a:pt x="892" y="594"/>
                  </a:cubicBezTo>
                  <a:cubicBezTo>
                    <a:pt x="876" y="561"/>
                    <a:pt x="843" y="537"/>
                    <a:pt x="808" y="530"/>
                  </a:cubicBezTo>
                  <a:cubicBezTo>
                    <a:pt x="791" y="527"/>
                    <a:pt x="774" y="528"/>
                    <a:pt x="758" y="530"/>
                  </a:cubicBezTo>
                  <a:cubicBezTo>
                    <a:pt x="718" y="535"/>
                    <a:pt x="677" y="534"/>
                    <a:pt x="636" y="533"/>
                  </a:cubicBezTo>
                  <a:cubicBezTo>
                    <a:pt x="604" y="534"/>
                    <a:pt x="571" y="534"/>
                    <a:pt x="539" y="526"/>
                  </a:cubicBezTo>
                  <a:cubicBezTo>
                    <a:pt x="517" y="521"/>
                    <a:pt x="496" y="511"/>
                    <a:pt x="480" y="494"/>
                  </a:cubicBezTo>
                  <a:cubicBezTo>
                    <a:pt x="465" y="480"/>
                    <a:pt x="455" y="461"/>
                    <a:pt x="443" y="444"/>
                  </a:cubicBezTo>
                  <a:cubicBezTo>
                    <a:pt x="431" y="427"/>
                    <a:pt x="418" y="412"/>
                    <a:pt x="405" y="396"/>
                  </a:cubicBezTo>
                  <a:cubicBezTo>
                    <a:pt x="390" y="375"/>
                    <a:pt x="377" y="353"/>
                    <a:pt x="366" y="330"/>
                  </a:cubicBezTo>
                  <a:cubicBezTo>
                    <a:pt x="377" y="325"/>
                    <a:pt x="391" y="321"/>
                    <a:pt x="398" y="310"/>
                  </a:cubicBezTo>
                  <a:cubicBezTo>
                    <a:pt x="402" y="305"/>
                    <a:pt x="400" y="296"/>
                    <a:pt x="393" y="294"/>
                  </a:cubicBezTo>
                  <a:cubicBezTo>
                    <a:pt x="377" y="287"/>
                    <a:pt x="359" y="288"/>
                    <a:pt x="341" y="290"/>
                  </a:cubicBezTo>
                  <a:cubicBezTo>
                    <a:pt x="336" y="286"/>
                    <a:pt x="331" y="283"/>
                    <a:pt x="325" y="280"/>
                  </a:cubicBezTo>
                  <a:cubicBezTo>
                    <a:pt x="326" y="278"/>
                    <a:pt x="327" y="276"/>
                    <a:pt x="328" y="274"/>
                  </a:cubicBezTo>
                  <a:cubicBezTo>
                    <a:pt x="348" y="284"/>
                    <a:pt x="373" y="287"/>
                    <a:pt x="392" y="274"/>
                  </a:cubicBezTo>
                  <a:cubicBezTo>
                    <a:pt x="413" y="262"/>
                    <a:pt x="424" y="238"/>
                    <a:pt x="423" y="215"/>
                  </a:cubicBezTo>
                  <a:cubicBezTo>
                    <a:pt x="440" y="229"/>
                    <a:pt x="464" y="234"/>
                    <a:pt x="485" y="224"/>
                  </a:cubicBezTo>
                  <a:cubicBezTo>
                    <a:pt x="506" y="214"/>
                    <a:pt x="514" y="191"/>
                    <a:pt x="517" y="169"/>
                  </a:cubicBezTo>
                  <a:cubicBezTo>
                    <a:pt x="535" y="165"/>
                    <a:pt x="554" y="159"/>
                    <a:pt x="568" y="147"/>
                  </a:cubicBezTo>
                  <a:cubicBezTo>
                    <a:pt x="581" y="134"/>
                    <a:pt x="593" y="119"/>
                    <a:pt x="604" y="104"/>
                  </a:cubicBezTo>
                  <a:cubicBezTo>
                    <a:pt x="610" y="94"/>
                    <a:pt x="618" y="83"/>
                    <a:pt x="620" y="71"/>
                  </a:cubicBezTo>
                  <a:cubicBezTo>
                    <a:pt x="608" y="67"/>
                    <a:pt x="600" y="77"/>
                    <a:pt x="594" y="85"/>
                  </a:cubicBezTo>
                  <a:cubicBezTo>
                    <a:pt x="584" y="101"/>
                    <a:pt x="571" y="114"/>
                    <a:pt x="557" y="126"/>
                  </a:cubicBezTo>
                  <a:cubicBezTo>
                    <a:pt x="553" y="98"/>
                    <a:pt x="564" y="69"/>
                    <a:pt x="587" y="53"/>
                  </a:cubicBezTo>
                  <a:cubicBezTo>
                    <a:pt x="593" y="49"/>
                    <a:pt x="602" y="44"/>
                    <a:pt x="601" y="35"/>
                  </a:cubicBezTo>
                  <a:cubicBezTo>
                    <a:pt x="601" y="30"/>
                    <a:pt x="595" y="30"/>
                    <a:pt x="592" y="32"/>
                  </a:cubicBezTo>
                  <a:cubicBezTo>
                    <a:pt x="570" y="43"/>
                    <a:pt x="551" y="61"/>
                    <a:pt x="542" y="84"/>
                  </a:cubicBezTo>
                  <a:cubicBezTo>
                    <a:pt x="535" y="101"/>
                    <a:pt x="535" y="120"/>
                    <a:pt x="539" y="137"/>
                  </a:cubicBezTo>
                  <a:cubicBezTo>
                    <a:pt x="532" y="140"/>
                    <a:pt x="525" y="142"/>
                    <a:pt x="518" y="144"/>
                  </a:cubicBezTo>
                  <a:cubicBezTo>
                    <a:pt x="517" y="135"/>
                    <a:pt x="516" y="126"/>
                    <a:pt x="515" y="118"/>
                  </a:cubicBezTo>
                  <a:cubicBezTo>
                    <a:pt x="513" y="117"/>
                    <a:pt x="510" y="115"/>
                    <a:pt x="509" y="114"/>
                  </a:cubicBezTo>
                  <a:cubicBezTo>
                    <a:pt x="506" y="117"/>
                    <a:pt x="503" y="120"/>
                    <a:pt x="500" y="122"/>
                  </a:cubicBezTo>
                  <a:cubicBezTo>
                    <a:pt x="502" y="131"/>
                    <a:pt x="503" y="139"/>
                    <a:pt x="503" y="148"/>
                  </a:cubicBezTo>
                  <a:cubicBezTo>
                    <a:pt x="473" y="156"/>
                    <a:pt x="441" y="159"/>
                    <a:pt x="411" y="168"/>
                  </a:cubicBezTo>
                  <a:cubicBezTo>
                    <a:pt x="406" y="161"/>
                    <a:pt x="405" y="149"/>
                    <a:pt x="396" y="149"/>
                  </a:cubicBezTo>
                  <a:cubicBezTo>
                    <a:pt x="386" y="156"/>
                    <a:pt x="393" y="166"/>
                    <a:pt x="396" y="174"/>
                  </a:cubicBezTo>
                  <a:cubicBezTo>
                    <a:pt x="370" y="187"/>
                    <a:pt x="345" y="204"/>
                    <a:pt x="327" y="228"/>
                  </a:cubicBezTo>
                  <a:cubicBezTo>
                    <a:pt x="323" y="233"/>
                    <a:pt x="317" y="236"/>
                    <a:pt x="311" y="239"/>
                  </a:cubicBezTo>
                  <a:cubicBezTo>
                    <a:pt x="314" y="217"/>
                    <a:pt x="320" y="195"/>
                    <a:pt x="331" y="176"/>
                  </a:cubicBezTo>
                  <a:cubicBezTo>
                    <a:pt x="340" y="162"/>
                    <a:pt x="353" y="150"/>
                    <a:pt x="364" y="137"/>
                  </a:cubicBezTo>
                  <a:cubicBezTo>
                    <a:pt x="380" y="119"/>
                    <a:pt x="398" y="104"/>
                    <a:pt x="413" y="85"/>
                  </a:cubicBezTo>
                  <a:cubicBezTo>
                    <a:pt x="424" y="70"/>
                    <a:pt x="429" y="52"/>
                    <a:pt x="433" y="35"/>
                  </a:cubicBezTo>
                  <a:cubicBezTo>
                    <a:pt x="435" y="24"/>
                    <a:pt x="436" y="12"/>
                    <a:pt x="434" y="1"/>
                  </a:cubicBezTo>
                  <a:cubicBezTo>
                    <a:pt x="428" y="0"/>
                    <a:pt x="423" y="4"/>
                    <a:pt x="422" y="10"/>
                  </a:cubicBezTo>
                  <a:cubicBezTo>
                    <a:pt x="419" y="26"/>
                    <a:pt x="416" y="42"/>
                    <a:pt x="409" y="57"/>
                  </a:cubicBezTo>
                  <a:cubicBezTo>
                    <a:pt x="402" y="70"/>
                    <a:pt x="392" y="81"/>
                    <a:pt x="382" y="93"/>
                  </a:cubicBezTo>
                  <a:cubicBezTo>
                    <a:pt x="372" y="79"/>
                    <a:pt x="369" y="60"/>
                    <a:pt x="375" y="44"/>
                  </a:cubicBezTo>
                  <a:cubicBezTo>
                    <a:pt x="377" y="36"/>
                    <a:pt x="384" y="30"/>
                    <a:pt x="388" y="23"/>
                  </a:cubicBezTo>
                  <a:cubicBezTo>
                    <a:pt x="389" y="18"/>
                    <a:pt x="386" y="12"/>
                    <a:pt x="380" y="13"/>
                  </a:cubicBezTo>
                  <a:cubicBezTo>
                    <a:pt x="364" y="26"/>
                    <a:pt x="353" y="47"/>
                    <a:pt x="355" y="67"/>
                  </a:cubicBezTo>
                  <a:cubicBezTo>
                    <a:pt x="356" y="81"/>
                    <a:pt x="363" y="93"/>
                    <a:pt x="370" y="104"/>
                  </a:cubicBezTo>
                  <a:cubicBezTo>
                    <a:pt x="352" y="122"/>
                    <a:pt x="333" y="137"/>
                    <a:pt x="318" y="158"/>
                  </a:cubicBezTo>
                  <a:cubicBezTo>
                    <a:pt x="314" y="141"/>
                    <a:pt x="318" y="122"/>
                    <a:pt x="330" y="110"/>
                  </a:cubicBezTo>
                  <a:cubicBezTo>
                    <a:pt x="334" y="107"/>
                    <a:pt x="333" y="99"/>
                    <a:pt x="329" y="96"/>
                  </a:cubicBezTo>
                  <a:cubicBezTo>
                    <a:pt x="324" y="94"/>
                    <a:pt x="321" y="99"/>
                    <a:pt x="317" y="102"/>
                  </a:cubicBezTo>
                  <a:cubicBezTo>
                    <a:pt x="306" y="114"/>
                    <a:pt x="299" y="130"/>
                    <a:pt x="300" y="146"/>
                  </a:cubicBezTo>
                  <a:cubicBezTo>
                    <a:pt x="300" y="156"/>
                    <a:pt x="304" y="166"/>
                    <a:pt x="308" y="176"/>
                  </a:cubicBezTo>
                  <a:cubicBezTo>
                    <a:pt x="297" y="197"/>
                    <a:pt x="289" y="219"/>
                    <a:pt x="288" y="243"/>
                  </a:cubicBezTo>
                  <a:cubicBezTo>
                    <a:pt x="278" y="242"/>
                    <a:pt x="268" y="236"/>
                    <a:pt x="265" y="226"/>
                  </a:cubicBezTo>
                  <a:cubicBezTo>
                    <a:pt x="258" y="205"/>
                    <a:pt x="264" y="182"/>
                    <a:pt x="275" y="164"/>
                  </a:cubicBezTo>
                  <a:cubicBezTo>
                    <a:pt x="277" y="159"/>
                    <a:pt x="281" y="154"/>
                    <a:pt x="278" y="148"/>
                  </a:cubicBezTo>
                  <a:cubicBezTo>
                    <a:pt x="276" y="143"/>
                    <a:pt x="269" y="144"/>
                    <a:pt x="267" y="149"/>
                  </a:cubicBezTo>
                  <a:cubicBezTo>
                    <a:pt x="253" y="172"/>
                    <a:pt x="241" y="199"/>
                    <a:pt x="244" y="227"/>
                  </a:cubicBezTo>
                  <a:cubicBezTo>
                    <a:pt x="246" y="239"/>
                    <a:pt x="254" y="249"/>
                    <a:pt x="262" y="257"/>
                  </a:cubicBezTo>
                  <a:cubicBezTo>
                    <a:pt x="251" y="259"/>
                    <a:pt x="239" y="257"/>
                    <a:pt x="232" y="247"/>
                  </a:cubicBezTo>
                  <a:cubicBezTo>
                    <a:pt x="218" y="228"/>
                    <a:pt x="219" y="202"/>
                    <a:pt x="225" y="181"/>
                  </a:cubicBezTo>
                  <a:cubicBezTo>
                    <a:pt x="228" y="174"/>
                    <a:pt x="221" y="169"/>
                    <a:pt x="215" y="169"/>
                  </a:cubicBezTo>
                  <a:cubicBezTo>
                    <a:pt x="206" y="191"/>
                    <a:pt x="202" y="216"/>
                    <a:pt x="208" y="240"/>
                  </a:cubicBezTo>
                  <a:cubicBezTo>
                    <a:pt x="213" y="262"/>
                    <a:pt x="234" y="280"/>
                    <a:pt x="257" y="279"/>
                  </a:cubicBezTo>
                  <a:cubicBezTo>
                    <a:pt x="268" y="279"/>
                    <a:pt x="278" y="274"/>
                    <a:pt x="288" y="269"/>
                  </a:cubicBezTo>
                  <a:cubicBezTo>
                    <a:pt x="289" y="274"/>
                    <a:pt x="289" y="278"/>
                    <a:pt x="290" y="283"/>
                  </a:cubicBezTo>
                  <a:cubicBezTo>
                    <a:pt x="271" y="292"/>
                    <a:pt x="252" y="302"/>
                    <a:pt x="231" y="309"/>
                  </a:cubicBezTo>
                  <a:cubicBezTo>
                    <a:pt x="205" y="318"/>
                    <a:pt x="179" y="328"/>
                    <a:pt x="152" y="338"/>
                  </a:cubicBezTo>
                  <a:cubicBezTo>
                    <a:pt x="149" y="339"/>
                    <a:pt x="144" y="340"/>
                    <a:pt x="143" y="345"/>
                  </a:cubicBezTo>
                  <a:cubicBezTo>
                    <a:pt x="143" y="351"/>
                    <a:pt x="141" y="360"/>
                    <a:pt x="146" y="365"/>
                  </a:cubicBezTo>
                  <a:cubicBezTo>
                    <a:pt x="152" y="373"/>
                    <a:pt x="159" y="380"/>
                    <a:pt x="169" y="382"/>
                  </a:cubicBezTo>
                  <a:cubicBezTo>
                    <a:pt x="203" y="391"/>
                    <a:pt x="237" y="400"/>
                    <a:pt x="271" y="408"/>
                  </a:cubicBezTo>
                  <a:cubicBezTo>
                    <a:pt x="274" y="409"/>
                    <a:pt x="279" y="410"/>
                    <a:pt x="279" y="414"/>
                  </a:cubicBezTo>
                  <a:cubicBezTo>
                    <a:pt x="282" y="443"/>
                    <a:pt x="274" y="472"/>
                    <a:pt x="267" y="500"/>
                  </a:cubicBezTo>
                  <a:cubicBezTo>
                    <a:pt x="258" y="529"/>
                    <a:pt x="255" y="562"/>
                    <a:pt x="268" y="591"/>
                  </a:cubicBezTo>
                  <a:cubicBezTo>
                    <a:pt x="248" y="577"/>
                    <a:pt x="228" y="563"/>
                    <a:pt x="208" y="549"/>
                  </a:cubicBezTo>
                  <a:cubicBezTo>
                    <a:pt x="197" y="541"/>
                    <a:pt x="184" y="542"/>
                    <a:pt x="172" y="543"/>
                  </a:cubicBezTo>
                  <a:cubicBezTo>
                    <a:pt x="150" y="546"/>
                    <a:pt x="129" y="554"/>
                    <a:pt x="109" y="562"/>
                  </a:cubicBezTo>
                  <a:cubicBezTo>
                    <a:pt x="79" y="576"/>
                    <a:pt x="50" y="592"/>
                    <a:pt x="24" y="611"/>
                  </a:cubicBezTo>
                  <a:cubicBezTo>
                    <a:pt x="10" y="621"/>
                    <a:pt x="0" y="641"/>
                    <a:pt x="9" y="657"/>
                  </a:cubicBezTo>
                  <a:cubicBezTo>
                    <a:pt x="18" y="675"/>
                    <a:pt x="26" y="692"/>
                    <a:pt x="33" y="710"/>
                  </a:cubicBezTo>
                  <a:cubicBezTo>
                    <a:pt x="42" y="705"/>
                    <a:pt x="50" y="701"/>
                    <a:pt x="59" y="696"/>
                  </a:cubicBezTo>
                  <a:cubicBezTo>
                    <a:pt x="51" y="690"/>
                    <a:pt x="43" y="683"/>
                    <a:pt x="43" y="673"/>
                  </a:cubicBezTo>
                  <a:cubicBezTo>
                    <a:pt x="42" y="659"/>
                    <a:pt x="58" y="646"/>
                    <a:pt x="72" y="651"/>
                  </a:cubicBezTo>
                  <a:cubicBezTo>
                    <a:pt x="83" y="653"/>
                    <a:pt x="88" y="663"/>
                    <a:pt x="90" y="673"/>
                  </a:cubicBezTo>
                  <a:cubicBezTo>
                    <a:pt x="93" y="667"/>
                    <a:pt x="99" y="662"/>
                    <a:pt x="107" y="661"/>
                  </a:cubicBezTo>
                  <a:cubicBezTo>
                    <a:pt x="123" y="658"/>
                    <a:pt x="137" y="676"/>
                    <a:pt x="131" y="691"/>
                  </a:cubicBezTo>
                  <a:cubicBezTo>
                    <a:pt x="128" y="701"/>
                    <a:pt x="119" y="706"/>
                    <a:pt x="109" y="708"/>
                  </a:cubicBezTo>
                  <a:cubicBezTo>
                    <a:pt x="118" y="715"/>
                    <a:pt x="121" y="729"/>
                    <a:pt x="114" y="739"/>
                  </a:cubicBezTo>
                  <a:cubicBezTo>
                    <a:pt x="107" y="751"/>
                    <a:pt x="87" y="753"/>
                    <a:pt x="78" y="741"/>
                  </a:cubicBezTo>
                  <a:cubicBezTo>
                    <a:pt x="72" y="736"/>
                    <a:pt x="73" y="727"/>
                    <a:pt x="73" y="720"/>
                  </a:cubicBezTo>
                  <a:cubicBezTo>
                    <a:pt x="64" y="724"/>
                    <a:pt x="55" y="728"/>
                    <a:pt x="46" y="732"/>
                  </a:cubicBezTo>
                  <a:cubicBezTo>
                    <a:pt x="54" y="750"/>
                    <a:pt x="64" y="768"/>
                    <a:pt x="72" y="786"/>
                  </a:cubicBezTo>
                  <a:cubicBezTo>
                    <a:pt x="98" y="774"/>
                    <a:pt x="123" y="761"/>
                    <a:pt x="149" y="749"/>
                  </a:cubicBezTo>
                  <a:cubicBezTo>
                    <a:pt x="176" y="814"/>
                    <a:pt x="203" y="879"/>
                    <a:pt x="230" y="944"/>
                  </a:cubicBezTo>
                  <a:cubicBezTo>
                    <a:pt x="218" y="981"/>
                    <a:pt x="207" y="1019"/>
                    <a:pt x="195" y="1056"/>
                  </a:cubicBezTo>
                  <a:cubicBezTo>
                    <a:pt x="223" y="1067"/>
                    <a:pt x="252" y="1077"/>
                    <a:pt x="280" y="1088"/>
                  </a:cubicBezTo>
                  <a:cubicBezTo>
                    <a:pt x="263" y="1096"/>
                    <a:pt x="247" y="1105"/>
                    <a:pt x="233" y="1118"/>
                  </a:cubicBezTo>
                  <a:cubicBezTo>
                    <a:pt x="209" y="1139"/>
                    <a:pt x="194" y="1170"/>
                    <a:pt x="191" y="1202"/>
                  </a:cubicBezTo>
                  <a:cubicBezTo>
                    <a:pt x="224" y="1173"/>
                    <a:pt x="265" y="1155"/>
                    <a:pt x="306" y="1140"/>
                  </a:cubicBezTo>
                  <a:cubicBezTo>
                    <a:pt x="364" y="1121"/>
                    <a:pt x="425" y="1111"/>
                    <a:pt x="486" y="1107"/>
                  </a:cubicBezTo>
                  <a:cubicBezTo>
                    <a:pt x="598" y="1100"/>
                    <a:pt x="710" y="1109"/>
                    <a:pt x="821" y="1124"/>
                  </a:cubicBezTo>
                  <a:cubicBezTo>
                    <a:pt x="852" y="1128"/>
                    <a:pt x="884" y="1134"/>
                    <a:pt x="915" y="1131"/>
                  </a:cubicBezTo>
                  <a:cubicBezTo>
                    <a:pt x="889" y="1124"/>
                    <a:pt x="862" y="1119"/>
                    <a:pt x="835" y="1112"/>
                  </a:cubicBezTo>
                  <a:cubicBezTo>
                    <a:pt x="812" y="1106"/>
                    <a:pt x="788" y="1100"/>
                    <a:pt x="765" y="1094"/>
                  </a:cubicBezTo>
                  <a:cubicBezTo>
                    <a:pt x="773" y="1092"/>
                    <a:pt x="782" y="1091"/>
                    <a:pt x="787" y="1083"/>
                  </a:cubicBezTo>
                  <a:moveTo>
                    <a:pt x="498" y="174"/>
                  </a:moveTo>
                  <a:cubicBezTo>
                    <a:pt x="493" y="188"/>
                    <a:pt x="485" y="203"/>
                    <a:pt x="470" y="206"/>
                  </a:cubicBezTo>
                  <a:cubicBezTo>
                    <a:pt x="455" y="209"/>
                    <a:pt x="440" y="200"/>
                    <a:pt x="430" y="190"/>
                  </a:cubicBezTo>
                  <a:cubicBezTo>
                    <a:pt x="452" y="184"/>
                    <a:pt x="475" y="178"/>
                    <a:pt x="498" y="174"/>
                  </a:cubicBezTo>
                  <a:moveTo>
                    <a:pt x="403" y="199"/>
                  </a:moveTo>
                  <a:cubicBezTo>
                    <a:pt x="405" y="217"/>
                    <a:pt x="403" y="239"/>
                    <a:pt x="388" y="251"/>
                  </a:cubicBezTo>
                  <a:cubicBezTo>
                    <a:pt x="374" y="262"/>
                    <a:pt x="355" y="259"/>
                    <a:pt x="340" y="254"/>
                  </a:cubicBezTo>
                  <a:cubicBezTo>
                    <a:pt x="356" y="230"/>
                    <a:pt x="377" y="210"/>
                    <a:pt x="403" y="199"/>
                  </a:cubicBezTo>
                  <a:moveTo>
                    <a:pt x="281" y="1045"/>
                  </a:moveTo>
                  <a:cubicBezTo>
                    <a:pt x="266" y="1050"/>
                    <a:pt x="250" y="1040"/>
                    <a:pt x="245" y="1026"/>
                  </a:cubicBezTo>
                  <a:cubicBezTo>
                    <a:pt x="238" y="1010"/>
                    <a:pt x="246" y="990"/>
                    <a:pt x="263" y="984"/>
                  </a:cubicBezTo>
                  <a:cubicBezTo>
                    <a:pt x="281" y="976"/>
                    <a:pt x="304" y="993"/>
                    <a:pt x="303" y="1013"/>
                  </a:cubicBezTo>
                  <a:cubicBezTo>
                    <a:pt x="304" y="1027"/>
                    <a:pt x="294" y="1041"/>
                    <a:pt x="281" y="1045"/>
                  </a:cubicBezTo>
                  <a:moveTo>
                    <a:pt x="373" y="833"/>
                  </a:moveTo>
                  <a:cubicBezTo>
                    <a:pt x="371" y="910"/>
                    <a:pt x="364" y="988"/>
                    <a:pt x="357" y="1065"/>
                  </a:cubicBezTo>
                  <a:cubicBezTo>
                    <a:pt x="345" y="1068"/>
                    <a:pt x="333" y="1070"/>
                    <a:pt x="321" y="1073"/>
                  </a:cubicBezTo>
                  <a:cubicBezTo>
                    <a:pt x="332" y="1043"/>
                    <a:pt x="343" y="1014"/>
                    <a:pt x="353" y="984"/>
                  </a:cubicBezTo>
                  <a:cubicBezTo>
                    <a:pt x="327" y="969"/>
                    <a:pt x="301" y="953"/>
                    <a:pt x="274" y="938"/>
                  </a:cubicBezTo>
                  <a:cubicBezTo>
                    <a:pt x="271" y="936"/>
                    <a:pt x="266" y="934"/>
                    <a:pt x="265" y="929"/>
                  </a:cubicBezTo>
                  <a:cubicBezTo>
                    <a:pt x="218" y="818"/>
                    <a:pt x="171" y="708"/>
                    <a:pt x="124" y="597"/>
                  </a:cubicBezTo>
                  <a:cubicBezTo>
                    <a:pt x="138" y="591"/>
                    <a:pt x="153" y="586"/>
                    <a:pt x="168" y="582"/>
                  </a:cubicBezTo>
                  <a:cubicBezTo>
                    <a:pt x="174" y="580"/>
                    <a:pt x="181" y="584"/>
                    <a:pt x="186" y="587"/>
                  </a:cubicBezTo>
                  <a:cubicBezTo>
                    <a:pt x="195" y="593"/>
                    <a:pt x="203" y="601"/>
                    <a:pt x="211" y="609"/>
                  </a:cubicBezTo>
                  <a:cubicBezTo>
                    <a:pt x="237" y="636"/>
                    <a:pt x="260" y="667"/>
                    <a:pt x="285" y="696"/>
                  </a:cubicBezTo>
                  <a:cubicBezTo>
                    <a:pt x="299" y="713"/>
                    <a:pt x="323" y="718"/>
                    <a:pt x="345" y="718"/>
                  </a:cubicBezTo>
                  <a:cubicBezTo>
                    <a:pt x="329" y="705"/>
                    <a:pt x="315" y="691"/>
                    <a:pt x="305" y="673"/>
                  </a:cubicBezTo>
                  <a:cubicBezTo>
                    <a:pt x="286" y="636"/>
                    <a:pt x="285" y="592"/>
                    <a:pt x="294" y="552"/>
                  </a:cubicBezTo>
                  <a:cubicBezTo>
                    <a:pt x="296" y="609"/>
                    <a:pt x="315" y="664"/>
                    <a:pt x="347" y="711"/>
                  </a:cubicBezTo>
                  <a:cubicBezTo>
                    <a:pt x="355" y="724"/>
                    <a:pt x="367" y="736"/>
                    <a:pt x="370" y="752"/>
                  </a:cubicBezTo>
                  <a:cubicBezTo>
                    <a:pt x="375" y="778"/>
                    <a:pt x="373" y="806"/>
                    <a:pt x="373" y="833"/>
                  </a:cubicBezTo>
                  <a:moveTo>
                    <a:pt x="548" y="1060"/>
                  </a:moveTo>
                  <a:cubicBezTo>
                    <a:pt x="495" y="1056"/>
                    <a:pt x="441" y="1055"/>
                    <a:pt x="387" y="1061"/>
                  </a:cubicBezTo>
                  <a:cubicBezTo>
                    <a:pt x="402" y="985"/>
                    <a:pt x="417" y="909"/>
                    <a:pt x="434" y="833"/>
                  </a:cubicBezTo>
                  <a:cubicBezTo>
                    <a:pt x="439" y="813"/>
                    <a:pt x="443" y="792"/>
                    <a:pt x="451" y="772"/>
                  </a:cubicBezTo>
                  <a:cubicBezTo>
                    <a:pt x="482" y="777"/>
                    <a:pt x="513" y="777"/>
                    <a:pt x="544" y="772"/>
                  </a:cubicBezTo>
                  <a:cubicBezTo>
                    <a:pt x="569" y="769"/>
                    <a:pt x="593" y="763"/>
                    <a:pt x="618" y="765"/>
                  </a:cubicBezTo>
                  <a:cubicBezTo>
                    <a:pt x="638" y="767"/>
                    <a:pt x="656" y="779"/>
                    <a:pt x="667" y="796"/>
                  </a:cubicBezTo>
                  <a:cubicBezTo>
                    <a:pt x="686" y="823"/>
                    <a:pt x="695" y="855"/>
                    <a:pt x="704" y="886"/>
                  </a:cubicBezTo>
                  <a:cubicBezTo>
                    <a:pt x="708" y="897"/>
                    <a:pt x="700" y="906"/>
                    <a:pt x="695" y="914"/>
                  </a:cubicBezTo>
                  <a:cubicBezTo>
                    <a:pt x="676" y="940"/>
                    <a:pt x="653" y="962"/>
                    <a:pt x="631" y="985"/>
                  </a:cubicBezTo>
                  <a:cubicBezTo>
                    <a:pt x="604" y="1011"/>
                    <a:pt x="576" y="1036"/>
                    <a:pt x="548" y="1060"/>
                  </a:cubicBezTo>
                  <a:moveTo>
                    <a:pt x="735" y="1087"/>
                  </a:moveTo>
                  <a:cubicBezTo>
                    <a:pt x="717" y="1084"/>
                    <a:pt x="698" y="1080"/>
                    <a:pt x="680" y="1077"/>
                  </a:cubicBezTo>
                  <a:cubicBezTo>
                    <a:pt x="645" y="1071"/>
                    <a:pt x="610" y="1066"/>
                    <a:pt x="574" y="1062"/>
                  </a:cubicBezTo>
                  <a:cubicBezTo>
                    <a:pt x="573" y="1065"/>
                    <a:pt x="573" y="1065"/>
                    <a:pt x="573" y="1065"/>
                  </a:cubicBezTo>
                  <a:cubicBezTo>
                    <a:pt x="573" y="1064"/>
                    <a:pt x="573" y="1063"/>
                    <a:pt x="573" y="1061"/>
                  </a:cubicBezTo>
                  <a:cubicBezTo>
                    <a:pt x="585" y="1060"/>
                    <a:pt x="596" y="1055"/>
                    <a:pt x="606" y="1047"/>
                  </a:cubicBezTo>
                  <a:cubicBezTo>
                    <a:pt x="638" y="1022"/>
                    <a:pt x="668" y="994"/>
                    <a:pt x="698" y="966"/>
                  </a:cubicBezTo>
                  <a:cubicBezTo>
                    <a:pt x="724" y="939"/>
                    <a:pt x="751" y="913"/>
                    <a:pt x="774" y="883"/>
                  </a:cubicBezTo>
                  <a:cubicBezTo>
                    <a:pt x="760" y="866"/>
                    <a:pt x="750" y="846"/>
                    <a:pt x="743" y="826"/>
                  </a:cubicBezTo>
                  <a:cubicBezTo>
                    <a:pt x="741" y="811"/>
                    <a:pt x="747" y="796"/>
                    <a:pt x="753" y="783"/>
                  </a:cubicBezTo>
                  <a:cubicBezTo>
                    <a:pt x="723" y="769"/>
                    <a:pt x="702" y="742"/>
                    <a:pt x="690" y="712"/>
                  </a:cubicBezTo>
                  <a:cubicBezTo>
                    <a:pt x="679" y="683"/>
                    <a:pt x="672" y="652"/>
                    <a:pt x="672" y="621"/>
                  </a:cubicBezTo>
                  <a:cubicBezTo>
                    <a:pt x="687" y="686"/>
                    <a:pt x="721" y="746"/>
                    <a:pt x="771" y="791"/>
                  </a:cubicBezTo>
                  <a:cubicBezTo>
                    <a:pt x="796" y="819"/>
                    <a:pt x="820" y="849"/>
                    <a:pt x="839" y="882"/>
                  </a:cubicBezTo>
                  <a:cubicBezTo>
                    <a:pt x="846" y="895"/>
                    <a:pt x="856" y="910"/>
                    <a:pt x="849" y="925"/>
                  </a:cubicBezTo>
                  <a:cubicBezTo>
                    <a:pt x="835" y="957"/>
                    <a:pt x="814" y="985"/>
                    <a:pt x="793" y="1013"/>
                  </a:cubicBezTo>
                  <a:cubicBezTo>
                    <a:pt x="775" y="1038"/>
                    <a:pt x="755" y="1063"/>
                    <a:pt x="735" y="10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62039396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42ECFEB-12CF-4C4F-BC8A-5816C27CA565}"/>
              </a:ext>
            </a:extLst>
          </p:cNvPr>
          <p:cNvGrpSpPr/>
          <p:nvPr/>
        </p:nvGrpSpPr>
        <p:grpSpPr>
          <a:xfrm>
            <a:off x="10290315" y="0"/>
            <a:ext cx="1901686" cy="6858000"/>
            <a:chOff x="10290315" y="0"/>
            <a:chExt cx="1901686" cy="6858000"/>
          </a:xfrm>
        </p:grpSpPr>
        <p:sp>
          <p:nvSpPr>
            <p:cNvPr id="18" name="Oval 17">
              <a:extLst>
                <a:ext uri="{FF2B5EF4-FFF2-40B4-BE49-F238E27FC236}">
                  <a16:creationId xmlns:a16="http://schemas.microsoft.com/office/drawing/2014/main" id="{626C9482-2804-144B-88B2-0AF191BD757D}"/>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71363F79-96BD-9240-86E2-DF26C9C2437D}"/>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153F0BF1-DA57-1D49-82F0-802F4D385A85}"/>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8CD42A1B-A03A-C946-8A2A-CE437EA433FD}"/>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591FE00-3AAF-9B4B-8107-E94D50828227}"/>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49E92E9-89A7-4842-B271-411C7DF75D2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C29C99-0841-9F46-AB1A-E9751DFE448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E0AB684-BDA8-014B-8DCC-125F8B8DC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540E05-0F5F-6243-AD57-66BFC33ADBAC}"/>
              </a:ext>
            </a:extLst>
          </p:cNvPr>
          <p:cNvSpPr>
            <a:spLocks noGrp="1"/>
          </p:cNvSpPr>
          <p:nvPr>
            <p:ph sz="half" idx="1"/>
          </p:nvPr>
        </p:nvSpPr>
        <p:spPr>
          <a:xfrm>
            <a:off x="562851"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70B3A4-11FE-D94C-9B93-255E36231064}"/>
              </a:ext>
            </a:extLst>
          </p:cNvPr>
          <p:cNvSpPr>
            <a:spLocks noGrp="1"/>
          </p:cNvSpPr>
          <p:nvPr>
            <p:ph sz="half" idx="2"/>
          </p:nvPr>
        </p:nvSpPr>
        <p:spPr>
          <a:xfrm>
            <a:off x="6389638"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7BEEAF-F881-6E48-84AF-E5CEEF1C7167}"/>
              </a:ext>
            </a:extLst>
          </p:cNvPr>
          <p:cNvSpPr>
            <a:spLocks noGrp="1"/>
          </p:cNvSpPr>
          <p:nvPr>
            <p:ph type="dt" sz="half" idx="10"/>
          </p:nvPr>
        </p:nvSpPr>
        <p:spPr/>
        <p:txBody>
          <a:bodyPr/>
          <a:lstStyle/>
          <a:p>
            <a:fld id="{A5B0A250-5CC0-1746-B209-08E8B0DAE6AF}" type="datetimeFigureOut">
              <a:rPr lang="en-US" smtClean="0"/>
              <a:t>4/19/2023</a:t>
            </a:fld>
            <a:endParaRPr lang="en-US"/>
          </a:p>
        </p:txBody>
      </p:sp>
      <p:sp>
        <p:nvSpPr>
          <p:cNvPr id="6" name="Footer Placeholder 5">
            <a:extLst>
              <a:ext uri="{FF2B5EF4-FFF2-40B4-BE49-F238E27FC236}">
                <a16:creationId xmlns:a16="http://schemas.microsoft.com/office/drawing/2014/main" id="{9C472753-1CC3-9244-9AF0-6927018A64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D55D0-FCC7-AC42-9810-9B49E3348958}"/>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FC736C3-88FB-244C-83B8-B2856998D22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5084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674F10F-59A4-4235-89F0-9549D227548C}"/>
              </a:ext>
            </a:extLst>
          </p:cNvPr>
          <p:cNvSpPr/>
          <p:nvPr userDrawn="1"/>
        </p:nvSpPr>
        <p:spPr>
          <a:xfrm>
            <a:off x="3840480" y="0"/>
            <a:ext cx="835152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lvl1pPr>
              <a:defRPr>
                <a:solidFill>
                  <a:schemeClr val="bg1"/>
                </a:solidFill>
              </a:defRPr>
            </a:lvl1pPr>
          </a:lstStyle>
          <a:p>
            <a:r>
              <a:rPr lang="en-GB"/>
              <a:t>#universityofsurrey</a:t>
            </a:r>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lvl1pPr>
              <a:defRPr>
                <a:solidFill>
                  <a:schemeClr val="bg1"/>
                </a:solidFill>
              </a:defRPr>
            </a:lvl1pPr>
          </a:lstStyle>
          <a:p>
            <a:fld id="{8B7390FE-2CFA-49B8-AE66-DBE4BCCAD6D5}" type="slidenum">
              <a:rPr lang="en-GB" smtClean="0"/>
              <a:pPr/>
              <a:t>‹#›</a:t>
            </a:fld>
            <a:endParaRPr lang="en-GB"/>
          </a:p>
        </p:txBody>
      </p:sp>
      <p:grpSp>
        <p:nvGrpSpPr>
          <p:cNvPr id="14" name="Group 4">
            <a:extLst>
              <a:ext uri="{FF2B5EF4-FFF2-40B4-BE49-F238E27FC236}">
                <a16:creationId xmlns:a16="http://schemas.microsoft.com/office/drawing/2014/main" id="{CA8D2D91-0599-4E5F-8DFF-BC8B0A9057E7}"/>
              </a:ext>
            </a:extLst>
          </p:cNvPr>
          <p:cNvGrpSpPr>
            <a:grpSpLocks noChangeAspect="1"/>
          </p:cNvGrpSpPr>
          <p:nvPr userDrawn="1"/>
        </p:nvGrpSpPr>
        <p:grpSpPr bwMode="auto">
          <a:xfrm>
            <a:off x="10407654" y="174625"/>
            <a:ext cx="1522413" cy="450850"/>
            <a:chOff x="6556" y="110"/>
            <a:chExt cx="959" cy="284"/>
          </a:xfrm>
          <a:solidFill>
            <a:schemeClr val="bg1"/>
          </a:solidFill>
        </p:grpSpPr>
        <p:sp>
          <p:nvSpPr>
            <p:cNvPr id="15" name="Freeform 5">
              <a:extLst>
                <a:ext uri="{FF2B5EF4-FFF2-40B4-BE49-F238E27FC236}">
                  <a16:creationId xmlns:a16="http://schemas.microsoft.com/office/drawing/2014/main" id="{2BF06F3B-4636-4A63-BFB7-97EE87DFE76E}"/>
                </a:ext>
              </a:extLst>
            </p:cNvPr>
            <p:cNvSpPr>
              <a:spLocks/>
            </p:cNvSpPr>
            <p:nvPr userDrawn="1"/>
          </p:nvSpPr>
          <p:spPr bwMode="auto">
            <a:xfrm>
              <a:off x="7171" y="150"/>
              <a:ext cx="47" cy="63"/>
            </a:xfrm>
            <a:custGeom>
              <a:avLst/>
              <a:gdLst>
                <a:gd name="T0" fmla="*/ 27 w 199"/>
                <a:gd name="T1" fmla="*/ 31 h 266"/>
                <a:gd name="T2" fmla="*/ 86 w 199"/>
                <a:gd name="T3" fmla="*/ 4 h 266"/>
                <a:gd name="T4" fmla="*/ 151 w 199"/>
                <a:gd name="T5" fmla="*/ 4 h 266"/>
                <a:gd name="T6" fmla="*/ 184 w 199"/>
                <a:gd name="T7" fmla="*/ 5 h 266"/>
                <a:gd name="T8" fmla="*/ 184 w 199"/>
                <a:gd name="T9" fmla="*/ 41 h 266"/>
                <a:gd name="T10" fmla="*/ 147 w 199"/>
                <a:gd name="T11" fmla="*/ 21 h 266"/>
                <a:gd name="T12" fmla="*/ 86 w 199"/>
                <a:gd name="T13" fmla="*/ 23 h 266"/>
                <a:gd name="T14" fmla="*/ 59 w 199"/>
                <a:gd name="T15" fmla="*/ 51 h 266"/>
                <a:gd name="T16" fmla="*/ 69 w 199"/>
                <a:gd name="T17" fmla="*/ 87 h 266"/>
                <a:gd name="T18" fmla="*/ 122 w 199"/>
                <a:gd name="T19" fmla="*/ 117 h 266"/>
                <a:gd name="T20" fmla="*/ 183 w 199"/>
                <a:gd name="T21" fmla="*/ 154 h 266"/>
                <a:gd name="T22" fmla="*/ 195 w 199"/>
                <a:gd name="T23" fmla="*/ 201 h 266"/>
                <a:gd name="T24" fmla="*/ 160 w 199"/>
                <a:gd name="T25" fmla="*/ 245 h 266"/>
                <a:gd name="T26" fmla="*/ 75 w 199"/>
                <a:gd name="T27" fmla="*/ 264 h 266"/>
                <a:gd name="T28" fmla="*/ 0 w 199"/>
                <a:gd name="T29" fmla="*/ 251 h 266"/>
                <a:gd name="T30" fmla="*/ 0 w 199"/>
                <a:gd name="T31" fmla="*/ 209 h 266"/>
                <a:gd name="T32" fmla="*/ 53 w 199"/>
                <a:gd name="T33" fmla="*/ 245 h 266"/>
                <a:gd name="T34" fmla="*/ 125 w 199"/>
                <a:gd name="T35" fmla="*/ 240 h 266"/>
                <a:gd name="T36" fmla="*/ 150 w 199"/>
                <a:gd name="T37" fmla="*/ 201 h 266"/>
                <a:gd name="T38" fmla="*/ 131 w 199"/>
                <a:gd name="T39" fmla="*/ 164 h 266"/>
                <a:gd name="T40" fmla="*/ 62 w 199"/>
                <a:gd name="T41" fmla="*/ 129 h 266"/>
                <a:gd name="T42" fmla="*/ 20 w 199"/>
                <a:gd name="T43" fmla="*/ 97 h 266"/>
                <a:gd name="T44" fmla="*/ 27 w 199"/>
                <a:gd name="T45" fmla="*/ 3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 h="266">
                  <a:moveTo>
                    <a:pt x="27" y="31"/>
                  </a:moveTo>
                  <a:cubicBezTo>
                    <a:pt x="42" y="15"/>
                    <a:pt x="65" y="7"/>
                    <a:pt x="86" y="4"/>
                  </a:cubicBezTo>
                  <a:cubicBezTo>
                    <a:pt x="108" y="0"/>
                    <a:pt x="129" y="3"/>
                    <a:pt x="151" y="4"/>
                  </a:cubicBezTo>
                  <a:cubicBezTo>
                    <a:pt x="162" y="4"/>
                    <a:pt x="173" y="4"/>
                    <a:pt x="184" y="5"/>
                  </a:cubicBezTo>
                  <a:cubicBezTo>
                    <a:pt x="184" y="17"/>
                    <a:pt x="184" y="29"/>
                    <a:pt x="184" y="41"/>
                  </a:cubicBezTo>
                  <a:cubicBezTo>
                    <a:pt x="173" y="32"/>
                    <a:pt x="161" y="24"/>
                    <a:pt x="147" y="21"/>
                  </a:cubicBezTo>
                  <a:cubicBezTo>
                    <a:pt x="127" y="17"/>
                    <a:pt x="106" y="16"/>
                    <a:pt x="86" y="23"/>
                  </a:cubicBezTo>
                  <a:cubicBezTo>
                    <a:pt x="73" y="27"/>
                    <a:pt x="62" y="37"/>
                    <a:pt x="59" y="51"/>
                  </a:cubicBezTo>
                  <a:cubicBezTo>
                    <a:pt x="56" y="64"/>
                    <a:pt x="59" y="78"/>
                    <a:pt x="69" y="87"/>
                  </a:cubicBezTo>
                  <a:cubicBezTo>
                    <a:pt x="84" y="102"/>
                    <a:pt x="104" y="109"/>
                    <a:pt x="122" y="117"/>
                  </a:cubicBezTo>
                  <a:cubicBezTo>
                    <a:pt x="144" y="127"/>
                    <a:pt x="167" y="136"/>
                    <a:pt x="183" y="154"/>
                  </a:cubicBezTo>
                  <a:cubicBezTo>
                    <a:pt x="194" y="166"/>
                    <a:pt x="199" y="185"/>
                    <a:pt x="195" y="201"/>
                  </a:cubicBezTo>
                  <a:cubicBezTo>
                    <a:pt x="190" y="220"/>
                    <a:pt x="176" y="235"/>
                    <a:pt x="160" y="245"/>
                  </a:cubicBezTo>
                  <a:cubicBezTo>
                    <a:pt x="135" y="260"/>
                    <a:pt x="104" y="266"/>
                    <a:pt x="75" y="264"/>
                  </a:cubicBezTo>
                  <a:cubicBezTo>
                    <a:pt x="50" y="263"/>
                    <a:pt x="24" y="258"/>
                    <a:pt x="0" y="251"/>
                  </a:cubicBezTo>
                  <a:cubicBezTo>
                    <a:pt x="0" y="237"/>
                    <a:pt x="0" y="223"/>
                    <a:pt x="0" y="209"/>
                  </a:cubicBezTo>
                  <a:cubicBezTo>
                    <a:pt x="14" y="226"/>
                    <a:pt x="32" y="239"/>
                    <a:pt x="53" y="245"/>
                  </a:cubicBezTo>
                  <a:cubicBezTo>
                    <a:pt x="76" y="250"/>
                    <a:pt x="103" y="251"/>
                    <a:pt x="125" y="240"/>
                  </a:cubicBezTo>
                  <a:cubicBezTo>
                    <a:pt x="140" y="233"/>
                    <a:pt x="150" y="218"/>
                    <a:pt x="150" y="201"/>
                  </a:cubicBezTo>
                  <a:cubicBezTo>
                    <a:pt x="151" y="186"/>
                    <a:pt x="143" y="172"/>
                    <a:pt x="131" y="164"/>
                  </a:cubicBezTo>
                  <a:cubicBezTo>
                    <a:pt x="110" y="148"/>
                    <a:pt x="85" y="140"/>
                    <a:pt x="62" y="129"/>
                  </a:cubicBezTo>
                  <a:cubicBezTo>
                    <a:pt x="46" y="121"/>
                    <a:pt x="30" y="112"/>
                    <a:pt x="20" y="97"/>
                  </a:cubicBezTo>
                  <a:cubicBezTo>
                    <a:pt x="7" y="77"/>
                    <a:pt x="11" y="48"/>
                    <a:pt x="27"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BB75F998-3FFF-4225-9F49-C7F9C0EA40AB}"/>
                </a:ext>
              </a:extLst>
            </p:cNvPr>
            <p:cNvSpPr>
              <a:spLocks/>
            </p:cNvSpPr>
            <p:nvPr userDrawn="1"/>
          </p:nvSpPr>
          <p:spPr bwMode="auto">
            <a:xfrm>
              <a:off x="7248" y="152"/>
              <a:ext cx="117" cy="59"/>
            </a:xfrm>
            <a:custGeom>
              <a:avLst/>
              <a:gdLst>
                <a:gd name="T0" fmla="*/ 294 w 496"/>
                <a:gd name="T1" fmla="*/ 1 h 250"/>
                <a:gd name="T2" fmla="*/ 317 w 496"/>
                <a:gd name="T3" fmla="*/ 13 h 250"/>
                <a:gd name="T4" fmla="*/ 372 w 496"/>
                <a:gd name="T5" fmla="*/ 118 h 250"/>
                <a:gd name="T6" fmla="*/ 380 w 496"/>
                <a:gd name="T7" fmla="*/ 122 h 250"/>
                <a:gd name="T8" fmla="*/ 410 w 496"/>
                <a:gd name="T9" fmla="*/ 78 h 250"/>
                <a:gd name="T10" fmla="*/ 442 w 496"/>
                <a:gd name="T11" fmla="*/ 23 h 250"/>
                <a:gd name="T12" fmla="*/ 436 w 496"/>
                <a:gd name="T13" fmla="*/ 0 h 250"/>
                <a:gd name="T14" fmla="*/ 496 w 496"/>
                <a:gd name="T15" fmla="*/ 1 h 250"/>
                <a:gd name="T16" fmla="*/ 421 w 496"/>
                <a:gd name="T17" fmla="*/ 95 h 250"/>
                <a:gd name="T18" fmla="*/ 391 w 496"/>
                <a:gd name="T19" fmla="*/ 155 h 250"/>
                <a:gd name="T20" fmla="*/ 390 w 496"/>
                <a:gd name="T21" fmla="*/ 221 h 250"/>
                <a:gd name="T22" fmla="*/ 399 w 496"/>
                <a:gd name="T23" fmla="*/ 250 h 250"/>
                <a:gd name="T24" fmla="*/ 335 w 496"/>
                <a:gd name="T25" fmla="*/ 250 h 250"/>
                <a:gd name="T26" fmla="*/ 346 w 496"/>
                <a:gd name="T27" fmla="*/ 172 h 250"/>
                <a:gd name="T28" fmla="*/ 325 w 496"/>
                <a:gd name="T29" fmla="*/ 100 h 250"/>
                <a:gd name="T30" fmla="*/ 252 w 496"/>
                <a:gd name="T31" fmla="*/ 4 h 250"/>
                <a:gd name="T32" fmla="*/ 202 w 496"/>
                <a:gd name="T33" fmla="*/ 20 h 250"/>
                <a:gd name="T34" fmla="*/ 142 w 496"/>
                <a:gd name="T35" fmla="*/ 20 h 250"/>
                <a:gd name="T36" fmla="*/ 142 w 496"/>
                <a:gd name="T37" fmla="*/ 212 h 250"/>
                <a:gd name="T38" fmla="*/ 152 w 496"/>
                <a:gd name="T39" fmla="*/ 250 h 250"/>
                <a:gd name="T40" fmla="*/ 88 w 496"/>
                <a:gd name="T41" fmla="*/ 250 h 250"/>
                <a:gd name="T42" fmla="*/ 99 w 496"/>
                <a:gd name="T43" fmla="*/ 195 h 250"/>
                <a:gd name="T44" fmla="*/ 99 w 496"/>
                <a:gd name="T45" fmla="*/ 20 h 250"/>
                <a:gd name="T46" fmla="*/ 29 w 496"/>
                <a:gd name="T47" fmla="*/ 21 h 250"/>
                <a:gd name="T48" fmla="*/ 0 w 496"/>
                <a:gd name="T49" fmla="*/ 29 h 250"/>
                <a:gd name="T50" fmla="*/ 10 w 496"/>
                <a:gd name="T51" fmla="*/ 1 h 250"/>
                <a:gd name="T52" fmla="*/ 294 w 496"/>
                <a:gd name="T53"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6" h="250">
                  <a:moveTo>
                    <a:pt x="294" y="1"/>
                  </a:moveTo>
                  <a:cubicBezTo>
                    <a:pt x="304" y="0"/>
                    <a:pt x="312" y="5"/>
                    <a:pt x="317" y="13"/>
                  </a:cubicBezTo>
                  <a:cubicBezTo>
                    <a:pt x="341" y="45"/>
                    <a:pt x="359" y="81"/>
                    <a:pt x="372" y="118"/>
                  </a:cubicBezTo>
                  <a:cubicBezTo>
                    <a:pt x="372" y="122"/>
                    <a:pt x="377" y="126"/>
                    <a:pt x="380" y="122"/>
                  </a:cubicBezTo>
                  <a:cubicBezTo>
                    <a:pt x="390" y="107"/>
                    <a:pt x="400" y="92"/>
                    <a:pt x="410" y="78"/>
                  </a:cubicBezTo>
                  <a:cubicBezTo>
                    <a:pt x="422" y="60"/>
                    <a:pt x="436" y="43"/>
                    <a:pt x="442" y="23"/>
                  </a:cubicBezTo>
                  <a:cubicBezTo>
                    <a:pt x="444" y="15"/>
                    <a:pt x="441" y="7"/>
                    <a:pt x="436" y="0"/>
                  </a:cubicBezTo>
                  <a:cubicBezTo>
                    <a:pt x="456" y="1"/>
                    <a:pt x="476" y="0"/>
                    <a:pt x="496" y="1"/>
                  </a:cubicBezTo>
                  <a:cubicBezTo>
                    <a:pt x="471" y="32"/>
                    <a:pt x="446" y="64"/>
                    <a:pt x="421" y="95"/>
                  </a:cubicBezTo>
                  <a:cubicBezTo>
                    <a:pt x="407" y="113"/>
                    <a:pt x="395" y="133"/>
                    <a:pt x="391" y="155"/>
                  </a:cubicBezTo>
                  <a:cubicBezTo>
                    <a:pt x="388" y="177"/>
                    <a:pt x="388" y="199"/>
                    <a:pt x="390" y="221"/>
                  </a:cubicBezTo>
                  <a:cubicBezTo>
                    <a:pt x="390" y="231"/>
                    <a:pt x="394" y="241"/>
                    <a:pt x="399" y="250"/>
                  </a:cubicBezTo>
                  <a:cubicBezTo>
                    <a:pt x="378" y="250"/>
                    <a:pt x="357" y="250"/>
                    <a:pt x="335" y="250"/>
                  </a:cubicBezTo>
                  <a:cubicBezTo>
                    <a:pt x="350" y="227"/>
                    <a:pt x="345" y="198"/>
                    <a:pt x="346" y="172"/>
                  </a:cubicBezTo>
                  <a:cubicBezTo>
                    <a:pt x="347" y="147"/>
                    <a:pt x="337" y="122"/>
                    <a:pt x="325" y="100"/>
                  </a:cubicBezTo>
                  <a:cubicBezTo>
                    <a:pt x="305" y="65"/>
                    <a:pt x="283" y="30"/>
                    <a:pt x="252" y="4"/>
                  </a:cubicBezTo>
                  <a:cubicBezTo>
                    <a:pt x="239" y="17"/>
                    <a:pt x="219" y="19"/>
                    <a:pt x="202" y="20"/>
                  </a:cubicBezTo>
                  <a:cubicBezTo>
                    <a:pt x="182" y="20"/>
                    <a:pt x="162" y="20"/>
                    <a:pt x="142" y="20"/>
                  </a:cubicBezTo>
                  <a:cubicBezTo>
                    <a:pt x="142" y="84"/>
                    <a:pt x="142" y="148"/>
                    <a:pt x="142" y="212"/>
                  </a:cubicBezTo>
                  <a:cubicBezTo>
                    <a:pt x="142" y="225"/>
                    <a:pt x="145" y="239"/>
                    <a:pt x="152" y="250"/>
                  </a:cubicBezTo>
                  <a:cubicBezTo>
                    <a:pt x="131" y="250"/>
                    <a:pt x="110" y="250"/>
                    <a:pt x="88" y="250"/>
                  </a:cubicBezTo>
                  <a:cubicBezTo>
                    <a:pt x="99" y="234"/>
                    <a:pt x="99" y="214"/>
                    <a:pt x="99" y="195"/>
                  </a:cubicBezTo>
                  <a:cubicBezTo>
                    <a:pt x="99" y="20"/>
                    <a:pt x="99" y="20"/>
                    <a:pt x="99" y="20"/>
                  </a:cubicBezTo>
                  <a:cubicBezTo>
                    <a:pt x="75" y="20"/>
                    <a:pt x="52" y="20"/>
                    <a:pt x="29" y="21"/>
                  </a:cubicBezTo>
                  <a:cubicBezTo>
                    <a:pt x="19" y="21"/>
                    <a:pt x="9" y="24"/>
                    <a:pt x="0" y="29"/>
                  </a:cubicBezTo>
                  <a:cubicBezTo>
                    <a:pt x="3" y="19"/>
                    <a:pt x="6" y="10"/>
                    <a:pt x="10" y="1"/>
                  </a:cubicBezTo>
                  <a:cubicBezTo>
                    <a:pt x="104" y="1"/>
                    <a:pt x="199" y="0"/>
                    <a:pt x="294"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7">
              <a:extLst>
                <a:ext uri="{FF2B5EF4-FFF2-40B4-BE49-F238E27FC236}">
                  <a16:creationId xmlns:a16="http://schemas.microsoft.com/office/drawing/2014/main" id="{8A97CDD8-0B77-4E6E-98BC-93ECA585876E}"/>
                </a:ext>
              </a:extLst>
            </p:cNvPr>
            <p:cNvSpPr>
              <a:spLocks/>
            </p:cNvSpPr>
            <p:nvPr userDrawn="1"/>
          </p:nvSpPr>
          <p:spPr bwMode="auto">
            <a:xfrm>
              <a:off x="6826" y="152"/>
              <a:ext cx="62" cy="61"/>
            </a:xfrm>
            <a:custGeom>
              <a:avLst/>
              <a:gdLst>
                <a:gd name="T0" fmla="*/ 0 w 262"/>
                <a:gd name="T1" fmla="*/ 0 h 261"/>
                <a:gd name="T2" fmla="*/ 64 w 262"/>
                <a:gd name="T3" fmla="*/ 0 h 261"/>
                <a:gd name="T4" fmla="*/ 54 w 262"/>
                <a:gd name="T5" fmla="*/ 38 h 261"/>
                <a:gd name="T6" fmla="*/ 54 w 262"/>
                <a:gd name="T7" fmla="*/ 152 h 261"/>
                <a:gd name="T8" fmla="*/ 67 w 262"/>
                <a:gd name="T9" fmla="*/ 210 h 261"/>
                <a:gd name="T10" fmla="*/ 128 w 262"/>
                <a:gd name="T11" fmla="*/ 234 h 261"/>
                <a:gd name="T12" fmla="*/ 189 w 262"/>
                <a:gd name="T13" fmla="*/ 213 h 261"/>
                <a:gd name="T14" fmla="*/ 206 w 262"/>
                <a:gd name="T15" fmla="*/ 152 h 261"/>
                <a:gd name="T16" fmla="*/ 208 w 262"/>
                <a:gd name="T17" fmla="*/ 48 h 261"/>
                <a:gd name="T18" fmla="*/ 198 w 262"/>
                <a:gd name="T19" fmla="*/ 1 h 261"/>
                <a:gd name="T20" fmla="*/ 262 w 262"/>
                <a:gd name="T21" fmla="*/ 1 h 261"/>
                <a:gd name="T22" fmla="*/ 251 w 262"/>
                <a:gd name="T23" fmla="*/ 45 h 261"/>
                <a:gd name="T24" fmla="*/ 251 w 262"/>
                <a:gd name="T25" fmla="*/ 205 h 261"/>
                <a:gd name="T26" fmla="*/ 262 w 262"/>
                <a:gd name="T27" fmla="*/ 250 h 261"/>
                <a:gd name="T28" fmla="*/ 205 w 262"/>
                <a:gd name="T29" fmla="*/ 252 h 261"/>
                <a:gd name="T30" fmla="*/ 206 w 262"/>
                <a:gd name="T31" fmla="*/ 224 h 261"/>
                <a:gd name="T32" fmla="*/ 77 w 262"/>
                <a:gd name="T33" fmla="*/ 255 h 261"/>
                <a:gd name="T34" fmla="*/ 20 w 262"/>
                <a:gd name="T35" fmla="*/ 225 h 261"/>
                <a:gd name="T36" fmla="*/ 10 w 262"/>
                <a:gd name="T37" fmla="*/ 177 h 261"/>
                <a:gd name="T38" fmla="*/ 10 w 262"/>
                <a:gd name="T39" fmla="*/ 45 h 261"/>
                <a:gd name="T40" fmla="*/ 0 w 262"/>
                <a:gd name="T4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261">
                  <a:moveTo>
                    <a:pt x="0" y="0"/>
                  </a:moveTo>
                  <a:cubicBezTo>
                    <a:pt x="22" y="1"/>
                    <a:pt x="43" y="1"/>
                    <a:pt x="64" y="0"/>
                  </a:cubicBezTo>
                  <a:cubicBezTo>
                    <a:pt x="57" y="12"/>
                    <a:pt x="54" y="25"/>
                    <a:pt x="54" y="38"/>
                  </a:cubicBezTo>
                  <a:cubicBezTo>
                    <a:pt x="54" y="76"/>
                    <a:pt x="54" y="114"/>
                    <a:pt x="54" y="152"/>
                  </a:cubicBezTo>
                  <a:cubicBezTo>
                    <a:pt x="54" y="172"/>
                    <a:pt x="54" y="193"/>
                    <a:pt x="67" y="210"/>
                  </a:cubicBezTo>
                  <a:cubicBezTo>
                    <a:pt x="81" y="228"/>
                    <a:pt x="106" y="233"/>
                    <a:pt x="128" y="234"/>
                  </a:cubicBezTo>
                  <a:cubicBezTo>
                    <a:pt x="150" y="234"/>
                    <a:pt x="174" y="230"/>
                    <a:pt x="189" y="213"/>
                  </a:cubicBezTo>
                  <a:cubicBezTo>
                    <a:pt x="204" y="196"/>
                    <a:pt x="206" y="173"/>
                    <a:pt x="206" y="152"/>
                  </a:cubicBezTo>
                  <a:cubicBezTo>
                    <a:pt x="209" y="117"/>
                    <a:pt x="207" y="82"/>
                    <a:pt x="208" y="48"/>
                  </a:cubicBezTo>
                  <a:cubicBezTo>
                    <a:pt x="208" y="31"/>
                    <a:pt x="206" y="15"/>
                    <a:pt x="198" y="1"/>
                  </a:cubicBezTo>
                  <a:cubicBezTo>
                    <a:pt x="219" y="1"/>
                    <a:pt x="240" y="1"/>
                    <a:pt x="262" y="1"/>
                  </a:cubicBezTo>
                  <a:cubicBezTo>
                    <a:pt x="253" y="14"/>
                    <a:pt x="251" y="30"/>
                    <a:pt x="251" y="45"/>
                  </a:cubicBezTo>
                  <a:cubicBezTo>
                    <a:pt x="251" y="98"/>
                    <a:pt x="251" y="152"/>
                    <a:pt x="251" y="205"/>
                  </a:cubicBezTo>
                  <a:cubicBezTo>
                    <a:pt x="251" y="221"/>
                    <a:pt x="253" y="237"/>
                    <a:pt x="262" y="250"/>
                  </a:cubicBezTo>
                  <a:cubicBezTo>
                    <a:pt x="243" y="251"/>
                    <a:pt x="224" y="252"/>
                    <a:pt x="205" y="252"/>
                  </a:cubicBezTo>
                  <a:cubicBezTo>
                    <a:pt x="205" y="243"/>
                    <a:pt x="206" y="234"/>
                    <a:pt x="206" y="224"/>
                  </a:cubicBezTo>
                  <a:cubicBezTo>
                    <a:pt x="170" y="252"/>
                    <a:pt x="121" y="261"/>
                    <a:pt x="77" y="255"/>
                  </a:cubicBezTo>
                  <a:cubicBezTo>
                    <a:pt x="55" y="252"/>
                    <a:pt x="32" y="244"/>
                    <a:pt x="20" y="225"/>
                  </a:cubicBezTo>
                  <a:cubicBezTo>
                    <a:pt x="11" y="211"/>
                    <a:pt x="10" y="193"/>
                    <a:pt x="10" y="177"/>
                  </a:cubicBezTo>
                  <a:cubicBezTo>
                    <a:pt x="10" y="133"/>
                    <a:pt x="10" y="89"/>
                    <a:pt x="10" y="45"/>
                  </a:cubicBezTo>
                  <a:cubicBezTo>
                    <a:pt x="10" y="30"/>
                    <a:pt x="9" y="1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8">
              <a:extLst>
                <a:ext uri="{FF2B5EF4-FFF2-40B4-BE49-F238E27FC236}">
                  <a16:creationId xmlns:a16="http://schemas.microsoft.com/office/drawing/2014/main" id="{4E14386A-1EC4-44AD-9B06-222441600FBE}"/>
                </a:ext>
              </a:extLst>
            </p:cNvPr>
            <p:cNvSpPr>
              <a:spLocks/>
            </p:cNvSpPr>
            <p:nvPr userDrawn="1"/>
          </p:nvSpPr>
          <p:spPr bwMode="auto">
            <a:xfrm>
              <a:off x="6899" y="152"/>
              <a:ext cx="64" cy="59"/>
            </a:xfrm>
            <a:custGeom>
              <a:avLst/>
              <a:gdLst>
                <a:gd name="T0" fmla="*/ 2 w 273"/>
                <a:gd name="T1" fmla="*/ 1 h 252"/>
                <a:gd name="T2" fmla="*/ 57 w 273"/>
                <a:gd name="T3" fmla="*/ 1 h 252"/>
                <a:gd name="T4" fmla="*/ 74 w 273"/>
                <a:gd name="T5" fmla="*/ 12 h 252"/>
                <a:gd name="T6" fmla="*/ 123 w 273"/>
                <a:gd name="T7" fmla="*/ 74 h 252"/>
                <a:gd name="T8" fmla="*/ 218 w 273"/>
                <a:gd name="T9" fmla="*/ 183 h 252"/>
                <a:gd name="T10" fmla="*/ 234 w 273"/>
                <a:gd name="T11" fmla="*/ 196 h 252"/>
                <a:gd name="T12" fmla="*/ 235 w 273"/>
                <a:gd name="T13" fmla="*/ 48 h 252"/>
                <a:gd name="T14" fmla="*/ 224 w 273"/>
                <a:gd name="T15" fmla="*/ 1 h 252"/>
                <a:gd name="T16" fmla="*/ 273 w 273"/>
                <a:gd name="T17" fmla="*/ 1 h 252"/>
                <a:gd name="T18" fmla="*/ 259 w 273"/>
                <a:gd name="T19" fmla="*/ 61 h 252"/>
                <a:gd name="T20" fmla="*/ 260 w 273"/>
                <a:gd name="T21" fmla="*/ 252 h 252"/>
                <a:gd name="T22" fmla="*/ 226 w 273"/>
                <a:gd name="T23" fmla="*/ 252 h 252"/>
                <a:gd name="T24" fmla="*/ 62 w 273"/>
                <a:gd name="T25" fmla="*/ 63 h 252"/>
                <a:gd name="T26" fmla="*/ 42 w 273"/>
                <a:gd name="T27" fmla="*/ 42 h 252"/>
                <a:gd name="T28" fmla="*/ 41 w 273"/>
                <a:gd name="T29" fmla="*/ 71 h 252"/>
                <a:gd name="T30" fmla="*/ 41 w 273"/>
                <a:gd name="T31" fmla="*/ 173 h 252"/>
                <a:gd name="T32" fmla="*/ 55 w 273"/>
                <a:gd name="T33" fmla="*/ 250 h 252"/>
                <a:gd name="T34" fmla="*/ 0 w 273"/>
                <a:gd name="T35" fmla="*/ 250 h 252"/>
                <a:gd name="T36" fmla="*/ 16 w 273"/>
                <a:gd name="T37" fmla="*/ 172 h 252"/>
                <a:gd name="T38" fmla="*/ 17 w 273"/>
                <a:gd name="T39" fmla="*/ 50 h 252"/>
                <a:gd name="T40" fmla="*/ 2 w 273"/>
                <a:gd name="T4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3" h="252">
                  <a:moveTo>
                    <a:pt x="2" y="1"/>
                  </a:moveTo>
                  <a:cubicBezTo>
                    <a:pt x="20" y="1"/>
                    <a:pt x="39" y="0"/>
                    <a:pt x="57" y="1"/>
                  </a:cubicBezTo>
                  <a:cubicBezTo>
                    <a:pt x="64" y="1"/>
                    <a:pt x="69" y="7"/>
                    <a:pt x="74" y="12"/>
                  </a:cubicBezTo>
                  <a:cubicBezTo>
                    <a:pt x="91" y="32"/>
                    <a:pt x="106" y="54"/>
                    <a:pt x="123" y="74"/>
                  </a:cubicBezTo>
                  <a:cubicBezTo>
                    <a:pt x="155" y="110"/>
                    <a:pt x="186" y="146"/>
                    <a:pt x="218" y="183"/>
                  </a:cubicBezTo>
                  <a:cubicBezTo>
                    <a:pt x="223" y="188"/>
                    <a:pt x="227" y="195"/>
                    <a:pt x="234" y="196"/>
                  </a:cubicBezTo>
                  <a:cubicBezTo>
                    <a:pt x="235" y="147"/>
                    <a:pt x="234" y="97"/>
                    <a:pt x="235" y="48"/>
                  </a:cubicBezTo>
                  <a:cubicBezTo>
                    <a:pt x="235" y="31"/>
                    <a:pt x="232" y="15"/>
                    <a:pt x="224" y="1"/>
                  </a:cubicBezTo>
                  <a:cubicBezTo>
                    <a:pt x="240" y="0"/>
                    <a:pt x="257" y="0"/>
                    <a:pt x="273" y="1"/>
                  </a:cubicBezTo>
                  <a:cubicBezTo>
                    <a:pt x="262" y="19"/>
                    <a:pt x="259" y="40"/>
                    <a:pt x="259" y="61"/>
                  </a:cubicBezTo>
                  <a:cubicBezTo>
                    <a:pt x="260" y="125"/>
                    <a:pt x="258" y="188"/>
                    <a:pt x="260" y="252"/>
                  </a:cubicBezTo>
                  <a:cubicBezTo>
                    <a:pt x="249" y="252"/>
                    <a:pt x="237" y="252"/>
                    <a:pt x="226" y="252"/>
                  </a:cubicBezTo>
                  <a:cubicBezTo>
                    <a:pt x="171" y="189"/>
                    <a:pt x="117" y="126"/>
                    <a:pt x="62" y="63"/>
                  </a:cubicBezTo>
                  <a:cubicBezTo>
                    <a:pt x="56" y="56"/>
                    <a:pt x="50" y="48"/>
                    <a:pt x="42" y="42"/>
                  </a:cubicBezTo>
                  <a:cubicBezTo>
                    <a:pt x="41" y="52"/>
                    <a:pt x="41" y="61"/>
                    <a:pt x="41" y="71"/>
                  </a:cubicBezTo>
                  <a:cubicBezTo>
                    <a:pt x="41" y="105"/>
                    <a:pt x="41" y="139"/>
                    <a:pt x="41" y="173"/>
                  </a:cubicBezTo>
                  <a:cubicBezTo>
                    <a:pt x="41" y="199"/>
                    <a:pt x="44" y="226"/>
                    <a:pt x="55" y="250"/>
                  </a:cubicBezTo>
                  <a:cubicBezTo>
                    <a:pt x="37" y="250"/>
                    <a:pt x="18" y="250"/>
                    <a:pt x="0" y="250"/>
                  </a:cubicBezTo>
                  <a:cubicBezTo>
                    <a:pt x="12" y="226"/>
                    <a:pt x="15" y="199"/>
                    <a:pt x="16" y="172"/>
                  </a:cubicBezTo>
                  <a:cubicBezTo>
                    <a:pt x="17" y="132"/>
                    <a:pt x="16" y="91"/>
                    <a:pt x="17" y="50"/>
                  </a:cubicBezTo>
                  <a:cubicBezTo>
                    <a:pt x="17" y="32"/>
                    <a:pt x="15" y="13"/>
                    <a:pt x="2"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9">
              <a:extLst>
                <a:ext uri="{FF2B5EF4-FFF2-40B4-BE49-F238E27FC236}">
                  <a16:creationId xmlns:a16="http://schemas.microsoft.com/office/drawing/2014/main" id="{ACC7A2AC-96F3-471F-ACBC-02E3F05D4D43}"/>
                </a:ext>
              </a:extLst>
            </p:cNvPr>
            <p:cNvSpPr>
              <a:spLocks/>
            </p:cNvSpPr>
            <p:nvPr userDrawn="1"/>
          </p:nvSpPr>
          <p:spPr bwMode="auto">
            <a:xfrm>
              <a:off x="6973" y="152"/>
              <a:ext cx="15" cy="59"/>
            </a:xfrm>
            <a:custGeom>
              <a:avLst/>
              <a:gdLst>
                <a:gd name="T0" fmla="*/ 0 w 64"/>
                <a:gd name="T1" fmla="*/ 0 h 250"/>
                <a:gd name="T2" fmla="*/ 64 w 64"/>
                <a:gd name="T3" fmla="*/ 0 h 250"/>
                <a:gd name="T4" fmla="*/ 54 w 64"/>
                <a:gd name="T5" fmla="*/ 43 h 250"/>
                <a:gd name="T6" fmla="*/ 54 w 64"/>
                <a:gd name="T7" fmla="*/ 207 h 250"/>
                <a:gd name="T8" fmla="*/ 64 w 64"/>
                <a:gd name="T9" fmla="*/ 250 h 250"/>
                <a:gd name="T10" fmla="*/ 0 w 64"/>
                <a:gd name="T11" fmla="*/ 250 h 250"/>
                <a:gd name="T12" fmla="*/ 10 w 64"/>
                <a:gd name="T13" fmla="*/ 209 h 250"/>
                <a:gd name="T14" fmla="*/ 10 w 64"/>
                <a:gd name="T15" fmla="*/ 43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1" y="0"/>
                    <a:pt x="43" y="1"/>
                    <a:pt x="64" y="0"/>
                  </a:cubicBezTo>
                  <a:cubicBezTo>
                    <a:pt x="56" y="13"/>
                    <a:pt x="54" y="28"/>
                    <a:pt x="54" y="43"/>
                  </a:cubicBezTo>
                  <a:cubicBezTo>
                    <a:pt x="54" y="98"/>
                    <a:pt x="54" y="152"/>
                    <a:pt x="54" y="207"/>
                  </a:cubicBezTo>
                  <a:cubicBezTo>
                    <a:pt x="54" y="222"/>
                    <a:pt x="56" y="237"/>
                    <a:pt x="64" y="250"/>
                  </a:cubicBezTo>
                  <a:cubicBezTo>
                    <a:pt x="43" y="250"/>
                    <a:pt x="21" y="250"/>
                    <a:pt x="0" y="250"/>
                  </a:cubicBezTo>
                  <a:cubicBezTo>
                    <a:pt x="8" y="238"/>
                    <a:pt x="10" y="223"/>
                    <a:pt x="10" y="209"/>
                  </a:cubicBezTo>
                  <a:cubicBezTo>
                    <a:pt x="10" y="154"/>
                    <a:pt x="10" y="98"/>
                    <a:pt x="10" y="43"/>
                  </a:cubicBezTo>
                  <a:cubicBezTo>
                    <a:pt x="10" y="28"/>
                    <a:pt x="8" y="1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0">
              <a:extLst>
                <a:ext uri="{FF2B5EF4-FFF2-40B4-BE49-F238E27FC236}">
                  <a16:creationId xmlns:a16="http://schemas.microsoft.com/office/drawing/2014/main" id="{1EFFCD58-DD2A-40E1-B4A2-299051850FA5}"/>
                </a:ext>
              </a:extLst>
            </p:cNvPr>
            <p:cNvSpPr>
              <a:spLocks/>
            </p:cNvSpPr>
            <p:nvPr userDrawn="1"/>
          </p:nvSpPr>
          <p:spPr bwMode="auto">
            <a:xfrm>
              <a:off x="6991" y="152"/>
              <a:ext cx="66" cy="59"/>
            </a:xfrm>
            <a:custGeom>
              <a:avLst/>
              <a:gdLst>
                <a:gd name="T0" fmla="*/ 0 w 277"/>
                <a:gd name="T1" fmla="*/ 1 h 252"/>
                <a:gd name="T2" fmla="*/ 44 w 277"/>
                <a:gd name="T3" fmla="*/ 1 h 252"/>
                <a:gd name="T4" fmla="*/ 56 w 277"/>
                <a:gd name="T5" fmla="*/ 12 h 252"/>
                <a:gd name="T6" fmla="*/ 130 w 277"/>
                <a:gd name="T7" fmla="*/ 196 h 252"/>
                <a:gd name="T8" fmla="*/ 137 w 277"/>
                <a:gd name="T9" fmla="*/ 210 h 252"/>
                <a:gd name="T10" fmla="*/ 150 w 277"/>
                <a:gd name="T11" fmla="*/ 190 h 252"/>
                <a:gd name="T12" fmla="*/ 210 w 277"/>
                <a:gd name="T13" fmla="*/ 54 h 252"/>
                <a:gd name="T14" fmla="*/ 218 w 277"/>
                <a:gd name="T15" fmla="*/ 1 h 252"/>
                <a:gd name="T16" fmla="*/ 277 w 277"/>
                <a:gd name="T17" fmla="*/ 1 h 252"/>
                <a:gd name="T18" fmla="*/ 143 w 277"/>
                <a:gd name="T19" fmla="*/ 252 h 252"/>
                <a:gd name="T20" fmla="*/ 106 w 277"/>
                <a:gd name="T21" fmla="*/ 252 h 252"/>
                <a:gd name="T22" fmla="*/ 0 w 277"/>
                <a:gd name="T23"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52">
                  <a:moveTo>
                    <a:pt x="0" y="1"/>
                  </a:moveTo>
                  <a:cubicBezTo>
                    <a:pt x="15" y="1"/>
                    <a:pt x="30" y="0"/>
                    <a:pt x="44" y="1"/>
                  </a:cubicBezTo>
                  <a:cubicBezTo>
                    <a:pt x="51" y="1"/>
                    <a:pt x="54" y="7"/>
                    <a:pt x="56" y="12"/>
                  </a:cubicBezTo>
                  <a:cubicBezTo>
                    <a:pt x="81" y="73"/>
                    <a:pt x="109" y="133"/>
                    <a:pt x="130" y="196"/>
                  </a:cubicBezTo>
                  <a:cubicBezTo>
                    <a:pt x="132" y="201"/>
                    <a:pt x="134" y="206"/>
                    <a:pt x="137" y="210"/>
                  </a:cubicBezTo>
                  <a:cubicBezTo>
                    <a:pt x="145" y="206"/>
                    <a:pt x="146" y="197"/>
                    <a:pt x="150" y="190"/>
                  </a:cubicBezTo>
                  <a:cubicBezTo>
                    <a:pt x="170" y="145"/>
                    <a:pt x="193" y="100"/>
                    <a:pt x="210" y="54"/>
                  </a:cubicBezTo>
                  <a:cubicBezTo>
                    <a:pt x="216" y="37"/>
                    <a:pt x="223" y="19"/>
                    <a:pt x="218" y="1"/>
                  </a:cubicBezTo>
                  <a:cubicBezTo>
                    <a:pt x="237" y="1"/>
                    <a:pt x="257" y="0"/>
                    <a:pt x="277" y="1"/>
                  </a:cubicBezTo>
                  <a:cubicBezTo>
                    <a:pt x="222" y="78"/>
                    <a:pt x="182" y="166"/>
                    <a:pt x="143" y="252"/>
                  </a:cubicBezTo>
                  <a:cubicBezTo>
                    <a:pt x="130" y="252"/>
                    <a:pt x="118" y="252"/>
                    <a:pt x="106" y="252"/>
                  </a:cubicBezTo>
                  <a:cubicBezTo>
                    <a:pt x="74" y="167"/>
                    <a:pt x="46" y="79"/>
                    <a:pt x="0"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1">
              <a:extLst>
                <a:ext uri="{FF2B5EF4-FFF2-40B4-BE49-F238E27FC236}">
                  <a16:creationId xmlns:a16="http://schemas.microsoft.com/office/drawing/2014/main" id="{8AC0AF28-48D4-4C4A-B1F6-7EE418BC8164}"/>
                </a:ext>
              </a:extLst>
            </p:cNvPr>
            <p:cNvSpPr>
              <a:spLocks/>
            </p:cNvSpPr>
            <p:nvPr userDrawn="1"/>
          </p:nvSpPr>
          <p:spPr bwMode="auto">
            <a:xfrm>
              <a:off x="7061" y="152"/>
              <a:ext cx="45" cy="59"/>
            </a:xfrm>
            <a:custGeom>
              <a:avLst/>
              <a:gdLst>
                <a:gd name="T0" fmla="*/ 1 w 194"/>
                <a:gd name="T1" fmla="*/ 1 h 251"/>
                <a:gd name="T2" fmla="*/ 169 w 194"/>
                <a:gd name="T3" fmla="*/ 1 h 251"/>
                <a:gd name="T4" fmla="*/ 171 w 194"/>
                <a:gd name="T5" fmla="*/ 31 h 251"/>
                <a:gd name="T6" fmla="*/ 109 w 194"/>
                <a:gd name="T7" fmla="*/ 16 h 251"/>
                <a:gd name="T8" fmla="*/ 55 w 194"/>
                <a:gd name="T9" fmla="*/ 16 h 251"/>
                <a:gd name="T10" fmla="*/ 55 w 194"/>
                <a:gd name="T11" fmla="*/ 109 h 251"/>
                <a:gd name="T12" fmla="*/ 169 w 194"/>
                <a:gd name="T13" fmla="*/ 107 h 251"/>
                <a:gd name="T14" fmla="*/ 138 w 194"/>
                <a:gd name="T15" fmla="*/ 124 h 251"/>
                <a:gd name="T16" fmla="*/ 55 w 194"/>
                <a:gd name="T17" fmla="*/ 129 h 251"/>
                <a:gd name="T18" fmla="*/ 55 w 194"/>
                <a:gd name="T19" fmla="*/ 234 h 251"/>
                <a:gd name="T20" fmla="*/ 158 w 194"/>
                <a:gd name="T21" fmla="*/ 228 h 251"/>
                <a:gd name="T22" fmla="*/ 194 w 194"/>
                <a:gd name="T23" fmla="*/ 212 h 251"/>
                <a:gd name="T24" fmla="*/ 185 w 194"/>
                <a:gd name="T25" fmla="*/ 248 h 251"/>
                <a:gd name="T26" fmla="*/ 110 w 194"/>
                <a:gd name="T27" fmla="*/ 250 h 251"/>
                <a:gd name="T28" fmla="*/ 0 w 194"/>
                <a:gd name="T29" fmla="*/ 250 h 251"/>
                <a:gd name="T30" fmla="*/ 11 w 194"/>
                <a:gd name="T31" fmla="*/ 196 h 251"/>
                <a:gd name="T32" fmla="*/ 11 w 194"/>
                <a:gd name="T33" fmla="*/ 59 h 251"/>
                <a:gd name="T34" fmla="*/ 1 w 194"/>
                <a:gd name="T35"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251">
                  <a:moveTo>
                    <a:pt x="1" y="1"/>
                  </a:moveTo>
                  <a:cubicBezTo>
                    <a:pt x="57" y="0"/>
                    <a:pt x="113" y="0"/>
                    <a:pt x="169" y="1"/>
                  </a:cubicBezTo>
                  <a:cubicBezTo>
                    <a:pt x="170" y="11"/>
                    <a:pt x="171" y="21"/>
                    <a:pt x="171" y="31"/>
                  </a:cubicBezTo>
                  <a:cubicBezTo>
                    <a:pt x="153" y="19"/>
                    <a:pt x="130" y="17"/>
                    <a:pt x="109" y="16"/>
                  </a:cubicBezTo>
                  <a:cubicBezTo>
                    <a:pt x="91" y="16"/>
                    <a:pt x="73" y="16"/>
                    <a:pt x="55" y="16"/>
                  </a:cubicBezTo>
                  <a:cubicBezTo>
                    <a:pt x="55" y="47"/>
                    <a:pt x="55" y="78"/>
                    <a:pt x="55" y="109"/>
                  </a:cubicBezTo>
                  <a:cubicBezTo>
                    <a:pt x="93" y="110"/>
                    <a:pt x="131" y="110"/>
                    <a:pt x="169" y="107"/>
                  </a:cubicBezTo>
                  <a:cubicBezTo>
                    <a:pt x="161" y="116"/>
                    <a:pt x="149" y="121"/>
                    <a:pt x="138" y="124"/>
                  </a:cubicBezTo>
                  <a:cubicBezTo>
                    <a:pt x="111" y="130"/>
                    <a:pt x="83" y="129"/>
                    <a:pt x="55" y="129"/>
                  </a:cubicBezTo>
                  <a:cubicBezTo>
                    <a:pt x="55" y="164"/>
                    <a:pt x="55" y="199"/>
                    <a:pt x="55" y="234"/>
                  </a:cubicBezTo>
                  <a:cubicBezTo>
                    <a:pt x="89" y="233"/>
                    <a:pt x="125" y="238"/>
                    <a:pt x="158" y="228"/>
                  </a:cubicBezTo>
                  <a:cubicBezTo>
                    <a:pt x="171" y="225"/>
                    <a:pt x="183" y="219"/>
                    <a:pt x="194" y="212"/>
                  </a:cubicBezTo>
                  <a:cubicBezTo>
                    <a:pt x="191" y="224"/>
                    <a:pt x="188" y="236"/>
                    <a:pt x="185" y="248"/>
                  </a:cubicBezTo>
                  <a:cubicBezTo>
                    <a:pt x="160" y="251"/>
                    <a:pt x="135" y="250"/>
                    <a:pt x="110" y="250"/>
                  </a:cubicBezTo>
                  <a:cubicBezTo>
                    <a:pt x="0" y="250"/>
                    <a:pt x="0" y="250"/>
                    <a:pt x="0" y="250"/>
                  </a:cubicBezTo>
                  <a:cubicBezTo>
                    <a:pt x="10" y="234"/>
                    <a:pt x="11" y="214"/>
                    <a:pt x="11" y="196"/>
                  </a:cubicBezTo>
                  <a:cubicBezTo>
                    <a:pt x="11" y="150"/>
                    <a:pt x="11" y="105"/>
                    <a:pt x="11" y="59"/>
                  </a:cubicBezTo>
                  <a:cubicBezTo>
                    <a:pt x="11" y="39"/>
                    <a:pt x="12" y="18"/>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2">
              <a:extLst>
                <a:ext uri="{FF2B5EF4-FFF2-40B4-BE49-F238E27FC236}">
                  <a16:creationId xmlns:a16="http://schemas.microsoft.com/office/drawing/2014/main" id="{7EDFA357-5310-46C9-9831-8482E038EE83}"/>
                </a:ext>
              </a:extLst>
            </p:cNvPr>
            <p:cNvSpPr>
              <a:spLocks/>
            </p:cNvSpPr>
            <p:nvPr userDrawn="1"/>
          </p:nvSpPr>
          <p:spPr bwMode="auto">
            <a:xfrm>
              <a:off x="7227" y="152"/>
              <a:ext cx="15" cy="59"/>
            </a:xfrm>
            <a:custGeom>
              <a:avLst/>
              <a:gdLst>
                <a:gd name="T0" fmla="*/ 0 w 64"/>
                <a:gd name="T1" fmla="*/ 0 h 250"/>
                <a:gd name="T2" fmla="*/ 64 w 64"/>
                <a:gd name="T3" fmla="*/ 1 h 250"/>
                <a:gd name="T4" fmla="*/ 54 w 64"/>
                <a:gd name="T5" fmla="*/ 59 h 250"/>
                <a:gd name="T6" fmla="*/ 54 w 64"/>
                <a:gd name="T7" fmla="*/ 193 h 250"/>
                <a:gd name="T8" fmla="*/ 64 w 64"/>
                <a:gd name="T9" fmla="*/ 250 h 250"/>
                <a:gd name="T10" fmla="*/ 1 w 64"/>
                <a:gd name="T11" fmla="*/ 250 h 250"/>
                <a:gd name="T12" fmla="*/ 10 w 64"/>
                <a:gd name="T13" fmla="*/ 200 h 250"/>
                <a:gd name="T14" fmla="*/ 10 w 64"/>
                <a:gd name="T15" fmla="*/ 38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2" y="1"/>
                    <a:pt x="43" y="0"/>
                    <a:pt x="64" y="1"/>
                  </a:cubicBezTo>
                  <a:cubicBezTo>
                    <a:pt x="53" y="18"/>
                    <a:pt x="54" y="39"/>
                    <a:pt x="54" y="59"/>
                  </a:cubicBezTo>
                  <a:cubicBezTo>
                    <a:pt x="54" y="104"/>
                    <a:pt x="54" y="149"/>
                    <a:pt x="54" y="193"/>
                  </a:cubicBezTo>
                  <a:cubicBezTo>
                    <a:pt x="54" y="213"/>
                    <a:pt x="53" y="233"/>
                    <a:pt x="64" y="250"/>
                  </a:cubicBezTo>
                  <a:cubicBezTo>
                    <a:pt x="43" y="250"/>
                    <a:pt x="22" y="250"/>
                    <a:pt x="1" y="250"/>
                  </a:cubicBezTo>
                  <a:cubicBezTo>
                    <a:pt x="10" y="235"/>
                    <a:pt x="11" y="217"/>
                    <a:pt x="10" y="200"/>
                  </a:cubicBezTo>
                  <a:cubicBezTo>
                    <a:pt x="10" y="146"/>
                    <a:pt x="11" y="92"/>
                    <a:pt x="10" y="38"/>
                  </a:cubicBezTo>
                  <a:cubicBezTo>
                    <a:pt x="10" y="25"/>
                    <a:pt x="8" y="12"/>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3">
              <a:extLst>
                <a:ext uri="{FF2B5EF4-FFF2-40B4-BE49-F238E27FC236}">
                  <a16:creationId xmlns:a16="http://schemas.microsoft.com/office/drawing/2014/main" id="{9C8AE89A-7D2D-432E-998D-C15985278644}"/>
                </a:ext>
              </a:extLst>
            </p:cNvPr>
            <p:cNvSpPr>
              <a:spLocks/>
            </p:cNvSpPr>
            <p:nvPr userDrawn="1"/>
          </p:nvSpPr>
          <p:spPr bwMode="auto">
            <a:xfrm>
              <a:off x="7474" y="151"/>
              <a:ext cx="41" cy="60"/>
            </a:xfrm>
            <a:custGeom>
              <a:avLst/>
              <a:gdLst>
                <a:gd name="T0" fmla="*/ 1 w 173"/>
                <a:gd name="T1" fmla="*/ 1 h 251"/>
                <a:gd name="T2" fmla="*/ 123 w 173"/>
                <a:gd name="T3" fmla="*/ 1 h 251"/>
                <a:gd name="T4" fmla="*/ 173 w 173"/>
                <a:gd name="T5" fmla="*/ 3 h 251"/>
                <a:gd name="T6" fmla="*/ 173 w 173"/>
                <a:gd name="T7" fmla="*/ 37 h 251"/>
                <a:gd name="T8" fmla="*/ 132 w 173"/>
                <a:gd name="T9" fmla="*/ 19 h 251"/>
                <a:gd name="T10" fmla="*/ 54 w 173"/>
                <a:gd name="T11" fmla="*/ 17 h 251"/>
                <a:gd name="T12" fmla="*/ 54 w 173"/>
                <a:gd name="T13" fmla="*/ 118 h 251"/>
                <a:gd name="T14" fmla="*/ 168 w 173"/>
                <a:gd name="T15" fmla="*/ 115 h 251"/>
                <a:gd name="T16" fmla="*/ 125 w 173"/>
                <a:gd name="T17" fmla="*/ 134 h 251"/>
                <a:gd name="T18" fmla="*/ 54 w 173"/>
                <a:gd name="T19" fmla="*/ 137 h 251"/>
                <a:gd name="T20" fmla="*/ 54 w 173"/>
                <a:gd name="T21" fmla="*/ 213 h 251"/>
                <a:gd name="T22" fmla="*/ 64 w 173"/>
                <a:gd name="T23" fmla="*/ 251 h 251"/>
                <a:gd name="T24" fmla="*/ 0 w 173"/>
                <a:gd name="T25" fmla="*/ 251 h 251"/>
                <a:gd name="T26" fmla="*/ 11 w 173"/>
                <a:gd name="T27" fmla="*/ 192 h 251"/>
                <a:gd name="T28" fmla="*/ 11 w 173"/>
                <a:gd name="T29" fmla="*/ 46 h 251"/>
                <a:gd name="T30" fmla="*/ 1 w 173"/>
                <a:gd name="T31"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251">
                  <a:moveTo>
                    <a:pt x="1" y="1"/>
                  </a:moveTo>
                  <a:cubicBezTo>
                    <a:pt x="42" y="2"/>
                    <a:pt x="82" y="1"/>
                    <a:pt x="123" y="1"/>
                  </a:cubicBezTo>
                  <a:cubicBezTo>
                    <a:pt x="140" y="2"/>
                    <a:pt x="156" y="0"/>
                    <a:pt x="173" y="3"/>
                  </a:cubicBezTo>
                  <a:cubicBezTo>
                    <a:pt x="173" y="15"/>
                    <a:pt x="173" y="26"/>
                    <a:pt x="173" y="37"/>
                  </a:cubicBezTo>
                  <a:cubicBezTo>
                    <a:pt x="162" y="26"/>
                    <a:pt x="148" y="20"/>
                    <a:pt x="132" y="19"/>
                  </a:cubicBezTo>
                  <a:cubicBezTo>
                    <a:pt x="106" y="16"/>
                    <a:pt x="80" y="18"/>
                    <a:pt x="54" y="17"/>
                  </a:cubicBezTo>
                  <a:cubicBezTo>
                    <a:pt x="54" y="51"/>
                    <a:pt x="54" y="84"/>
                    <a:pt x="54" y="118"/>
                  </a:cubicBezTo>
                  <a:cubicBezTo>
                    <a:pt x="92" y="118"/>
                    <a:pt x="130" y="118"/>
                    <a:pt x="168" y="115"/>
                  </a:cubicBezTo>
                  <a:cubicBezTo>
                    <a:pt x="157" y="127"/>
                    <a:pt x="141" y="131"/>
                    <a:pt x="125" y="134"/>
                  </a:cubicBezTo>
                  <a:cubicBezTo>
                    <a:pt x="102" y="138"/>
                    <a:pt x="78" y="137"/>
                    <a:pt x="54" y="137"/>
                  </a:cubicBezTo>
                  <a:cubicBezTo>
                    <a:pt x="54" y="163"/>
                    <a:pt x="54" y="188"/>
                    <a:pt x="54" y="213"/>
                  </a:cubicBezTo>
                  <a:cubicBezTo>
                    <a:pt x="54" y="226"/>
                    <a:pt x="57" y="240"/>
                    <a:pt x="64" y="251"/>
                  </a:cubicBezTo>
                  <a:cubicBezTo>
                    <a:pt x="43" y="251"/>
                    <a:pt x="22" y="251"/>
                    <a:pt x="0" y="251"/>
                  </a:cubicBezTo>
                  <a:cubicBezTo>
                    <a:pt x="12" y="234"/>
                    <a:pt x="10" y="212"/>
                    <a:pt x="11" y="192"/>
                  </a:cubicBezTo>
                  <a:cubicBezTo>
                    <a:pt x="11" y="143"/>
                    <a:pt x="11" y="95"/>
                    <a:pt x="11" y="46"/>
                  </a:cubicBezTo>
                  <a:cubicBezTo>
                    <a:pt x="11" y="31"/>
                    <a:pt x="10" y="15"/>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4">
              <a:extLst>
                <a:ext uri="{FF2B5EF4-FFF2-40B4-BE49-F238E27FC236}">
                  <a16:creationId xmlns:a16="http://schemas.microsoft.com/office/drawing/2014/main" id="{B7F4D9EA-BA05-4D27-9EF1-989260A5BCCB}"/>
                </a:ext>
              </a:extLst>
            </p:cNvPr>
            <p:cNvSpPr>
              <a:spLocks/>
            </p:cNvSpPr>
            <p:nvPr userDrawn="1"/>
          </p:nvSpPr>
          <p:spPr bwMode="auto">
            <a:xfrm>
              <a:off x="6824" y="226"/>
              <a:ext cx="93" cy="139"/>
            </a:xfrm>
            <a:custGeom>
              <a:avLst/>
              <a:gdLst>
                <a:gd name="T0" fmla="*/ 87 w 398"/>
                <a:gd name="T1" fmla="*/ 35 h 589"/>
                <a:gd name="T2" fmla="*/ 218 w 398"/>
                <a:gd name="T3" fmla="*/ 0 h 589"/>
                <a:gd name="T4" fmla="*/ 367 w 398"/>
                <a:gd name="T5" fmla="*/ 6 h 589"/>
                <a:gd name="T6" fmla="*/ 367 w 398"/>
                <a:gd name="T7" fmla="*/ 87 h 589"/>
                <a:gd name="T8" fmla="*/ 314 w 398"/>
                <a:gd name="T9" fmla="*/ 48 h 589"/>
                <a:gd name="T10" fmla="*/ 248 w 398"/>
                <a:gd name="T11" fmla="*/ 36 h 589"/>
                <a:gd name="T12" fmla="*/ 150 w 398"/>
                <a:gd name="T13" fmla="*/ 59 h 589"/>
                <a:gd name="T14" fmla="*/ 133 w 398"/>
                <a:gd name="T15" fmla="*/ 184 h 589"/>
                <a:gd name="T16" fmla="*/ 195 w 398"/>
                <a:gd name="T17" fmla="*/ 233 h 589"/>
                <a:gd name="T18" fmla="*/ 326 w 398"/>
                <a:gd name="T19" fmla="*/ 303 h 589"/>
                <a:gd name="T20" fmla="*/ 384 w 398"/>
                <a:gd name="T21" fmla="*/ 372 h 589"/>
                <a:gd name="T22" fmla="*/ 369 w 398"/>
                <a:gd name="T23" fmla="*/ 493 h 589"/>
                <a:gd name="T24" fmla="*/ 287 w 398"/>
                <a:gd name="T25" fmla="*/ 561 h 589"/>
                <a:gd name="T26" fmla="*/ 149 w 398"/>
                <a:gd name="T27" fmla="*/ 587 h 589"/>
                <a:gd name="T28" fmla="*/ 1 w 398"/>
                <a:gd name="T29" fmla="*/ 557 h 589"/>
                <a:gd name="T30" fmla="*/ 1 w 398"/>
                <a:gd name="T31" fmla="*/ 464 h 589"/>
                <a:gd name="T32" fmla="*/ 75 w 398"/>
                <a:gd name="T33" fmla="*/ 531 h 589"/>
                <a:gd name="T34" fmla="*/ 188 w 398"/>
                <a:gd name="T35" fmla="*/ 551 h 589"/>
                <a:gd name="T36" fmla="*/ 279 w 398"/>
                <a:gd name="T37" fmla="*/ 509 h 589"/>
                <a:gd name="T38" fmla="*/ 297 w 398"/>
                <a:gd name="T39" fmla="*/ 414 h 589"/>
                <a:gd name="T40" fmla="*/ 241 w 398"/>
                <a:gd name="T41" fmla="*/ 346 h 589"/>
                <a:gd name="T42" fmla="*/ 109 w 398"/>
                <a:gd name="T43" fmla="*/ 275 h 589"/>
                <a:gd name="T44" fmla="*/ 40 w 398"/>
                <a:gd name="T45" fmla="*/ 211 h 589"/>
                <a:gd name="T46" fmla="*/ 30 w 398"/>
                <a:gd name="T47" fmla="*/ 113 h 589"/>
                <a:gd name="T48" fmla="*/ 87 w 398"/>
                <a:gd name="T49" fmla="*/ 3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 h="589">
                  <a:moveTo>
                    <a:pt x="87" y="35"/>
                  </a:moveTo>
                  <a:cubicBezTo>
                    <a:pt x="126" y="10"/>
                    <a:pt x="172" y="1"/>
                    <a:pt x="218" y="0"/>
                  </a:cubicBezTo>
                  <a:cubicBezTo>
                    <a:pt x="268" y="0"/>
                    <a:pt x="317" y="6"/>
                    <a:pt x="367" y="6"/>
                  </a:cubicBezTo>
                  <a:cubicBezTo>
                    <a:pt x="367" y="33"/>
                    <a:pt x="367" y="60"/>
                    <a:pt x="367" y="87"/>
                  </a:cubicBezTo>
                  <a:cubicBezTo>
                    <a:pt x="351" y="72"/>
                    <a:pt x="334" y="57"/>
                    <a:pt x="314" y="48"/>
                  </a:cubicBezTo>
                  <a:cubicBezTo>
                    <a:pt x="293" y="39"/>
                    <a:pt x="270" y="37"/>
                    <a:pt x="248" y="36"/>
                  </a:cubicBezTo>
                  <a:cubicBezTo>
                    <a:pt x="214" y="35"/>
                    <a:pt x="178" y="38"/>
                    <a:pt x="150" y="59"/>
                  </a:cubicBezTo>
                  <a:cubicBezTo>
                    <a:pt x="111" y="86"/>
                    <a:pt x="104" y="147"/>
                    <a:pt x="133" y="184"/>
                  </a:cubicBezTo>
                  <a:cubicBezTo>
                    <a:pt x="149" y="205"/>
                    <a:pt x="171" y="220"/>
                    <a:pt x="195" y="233"/>
                  </a:cubicBezTo>
                  <a:cubicBezTo>
                    <a:pt x="238" y="257"/>
                    <a:pt x="285" y="274"/>
                    <a:pt x="326" y="303"/>
                  </a:cubicBezTo>
                  <a:cubicBezTo>
                    <a:pt x="350" y="320"/>
                    <a:pt x="373" y="343"/>
                    <a:pt x="384" y="372"/>
                  </a:cubicBezTo>
                  <a:cubicBezTo>
                    <a:pt x="398" y="411"/>
                    <a:pt x="392" y="458"/>
                    <a:pt x="369" y="493"/>
                  </a:cubicBezTo>
                  <a:cubicBezTo>
                    <a:pt x="350" y="524"/>
                    <a:pt x="320" y="546"/>
                    <a:pt x="287" y="561"/>
                  </a:cubicBezTo>
                  <a:cubicBezTo>
                    <a:pt x="244" y="581"/>
                    <a:pt x="196" y="589"/>
                    <a:pt x="149" y="587"/>
                  </a:cubicBezTo>
                  <a:cubicBezTo>
                    <a:pt x="99" y="583"/>
                    <a:pt x="48" y="573"/>
                    <a:pt x="1" y="557"/>
                  </a:cubicBezTo>
                  <a:cubicBezTo>
                    <a:pt x="1" y="526"/>
                    <a:pt x="0" y="495"/>
                    <a:pt x="1" y="464"/>
                  </a:cubicBezTo>
                  <a:cubicBezTo>
                    <a:pt x="21" y="490"/>
                    <a:pt x="45" y="516"/>
                    <a:pt x="75" y="531"/>
                  </a:cubicBezTo>
                  <a:cubicBezTo>
                    <a:pt x="109" y="548"/>
                    <a:pt x="149" y="554"/>
                    <a:pt x="188" y="551"/>
                  </a:cubicBezTo>
                  <a:cubicBezTo>
                    <a:pt x="222" y="549"/>
                    <a:pt x="257" y="536"/>
                    <a:pt x="279" y="509"/>
                  </a:cubicBezTo>
                  <a:cubicBezTo>
                    <a:pt x="300" y="483"/>
                    <a:pt x="305" y="446"/>
                    <a:pt x="297" y="414"/>
                  </a:cubicBezTo>
                  <a:cubicBezTo>
                    <a:pt x="288" y="385"/>
                    <a:pt x="266" y="362"/>
                    <a:pt x="241" y="346"/>
                  </a:cubicBezTo>
                  <a:cubicBezTo>
                    <a:pt x="200" y="318"/>
                    <a:pt x="152" y="300"/>
                    <a:pt x="109" y="275"/>
                  </a:cubicBezTo>
                  <a:cubicBezTo>
                    <a:pt x="82" y="259"/>
                    <a:pt x="56" y="239"/>
                    <a:pt x="40" y="211"/>
                  </a:cubicBezTo>
                  <a:cubicBezTo>
                    <a:pt x="23" y="182"/>
                    <a:pt x="21" y="145"/>
                    <a:pt x="30" y="113"/>
                  </a:cubicBezTo>
                  <a:cubicBezTo>
                    <a:pt x="38" y="81"/>
                    <a:pt x="60" y="53"/>
                    <a:pt x="87"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5">
              <a:extLst>
                <a:ext uri="{FF2B5EF4-FFF2-40B4-BE49-F238E27FC236}">
                  <a16:creationId xmlns:a16="http://schemas.microsoft.com/office/drawing/2014/main" id="{FCCAC49F-4010-40C7-9791-DBDA3BC31D92}"/>
                </a:ext>
              </a:extLst>
            </p:cNvPr>
            <p:cNvSpPr>
              <a:spLocks/>
            </p:cNvSpPr>
            <p:nvPr userDrawn="1"/>
          </p:nvSpPr>
          <p:spPr bwMode="auto">
            <a:xfrm>
              <a:off x="6929" y="229"/>
              <a:ext cx="121" cy="136"/>
            </a:xfrm>
            <a:custGeom>
              <a:avLst/>
              <a:gdLst>
                <a:gd name="T0" fmla="*/ 0 w 516"/>
                <a:gd name="T1" fmla="*/ 0 h 576"/>
                <a:gd name="T2" fmla="*/ 129 w 516"/>
                <a:gd name="T3" fmla="*/ 0 h 576"/>
                <a:gd name="T4" fmla="*/ 108 w 516"/>
                <a:gd name="T5" fmla="*/ 110 h 576"/>
                <a:gd name="T6" fmla="*/ 108 w 516"/>
                <a:gd name="T7" fmla="*/ 325 h 576"/>
                <a:gd name="T8" fmla="*/ 113 w 516"/>
                <a:gd name="T9" fmla="*/ 418 h 576"/>
                <a:gd name="T10" fmla="*/ 158 w 516"/>
                <a:gd name="T11" fmla="*/ 494 h 576"/>
                <a:gd name="T12" fmla="*/ 260 w 516"/>
                <a:gd name="T13" fmla="*/ 522 h 576"/>
                <a:gd name="T14" fmla="*/ 352 w 516"/>
                <a:gd name="T15" fmla="*/ 499 h 576"/>
                <a:gd name="T16" fmla="*/ 394 w 516"/>
                <a:gd name="T17" fmla="*/ 434 h 576"/>
                <a:gd name="T18" fmla="*/ 405 w 516"/>
                <a:gd name="T19" fmla="*/ 325 h 576"/>
                <a:gd name="T20" fmla="*/ 408 w 516"/>
                <a:gd name="T21" fmla="*/ 152 h 576"/>
                <a:gd name="T22" fmla="*/ 407 w 516"/>
                <a:gd name="T23" fmla="*/ 82 h 576"/>
                <a:gd name="T24" fmla="*/ 387 w 516"/>
                <a:gd name="T25" fmla="*/ 0 h 576"/>
                <a:gd name="T26" fmla="*/ 516 w 516"/>
                <a:gd name="T27" fmla="*/ 0 h 576"/>
                <a:gd name="T28" fmla="*/ 498 w 516"/>
                <a:gd name="T29" fmla="*/ 51 h 576"/>
                <a:gd name="T30" fmla="*/ 495 w 516"/>
                <a:gd name="T31" fmla="*/ 149 h 576"/>
                <a:gd name="T32" fmla="*/ 495 w 516"/>
                <a:gd name="T33" fmla="*/ 464 h 576"/>
                <a:gd name="T34" fmla="*/ 516 w 516"/>
                <a:gd name="T35" fmla="*/ 559 h 576"/>
                <a:gd name="T36" fmla="*/ 401 w 516"/>
                <a:gd name="T37" fmla="*/ 564 h 576"/>
                <a:gd name="T38" fmla="*/ 404 w 516"/>
                <a:gd name="T39" fmla="*/ 504 h 576"/>
                <a:gd name="T40" fmla="*/ 399 w 516"/>
                <a:gd name="T41" fmla="*/ 504 h 576"/>
                <a:gd name="T42" fmla="*/ 291 w 516"/>
                <a:gd name="T43" fmla="*/ 563 h 576"/>
                <a:gd name="T44" fmla="*/ 160 w 516"/>
                <a:gd name="T45" fmla="*/ 570 h 576"/>
                <a:gd name="T46" fmla="*/ 56 w 516"/>
                <a:gd name="T47" fmla="*/ 524 h 576"/>
                <a:gd name="T48" fmla="*/ 21 w 516"/>
                <a:gd name="T49" fmla="*/ 422 h 576"/>
                <a:gd name="T50" fmla="*/ 21 w 516"/>
                <a:gd name="T51" fmla="*/ 105 h 576"/>
                <a:gd name="T52" fmla="*/ 0 w 516"/>
                <a:gd name="T5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6" h="576">
                  <a:moveTo>
                    <a:pt x="0" y="0"/>
                  </a:moveTo>
                  <a:cubicBezTo>
                    <a:pt x="43" y="0"/>
                    <a:pt x="86" y="0"/>
                    <a:pt x="129" y="0"/>
                  </a:cubicBezTo>
                  <a:cubicBezTo>
                    <a:pt x="108" y="33"/>
                    <a:pt x="108" y="73"/>
                    <a:pt x="108" y="110"/>
                  </a:cubicBezTo>
                  <a:cubicBezTo>
                    <a:pt x="108" y="182"/>
                    <a:pt x="108" y="253"/>
                    <a:pt x="108" y="325"/>
                  </a:cubicBezTo>
                  <a:cubicBezTo>
                    <a:pt x="108" y="356"/>
                    <a:pt x="106" y="387"/>
                    <a:pt x="113" y="418"/>
                  </a:cubicBezTo>
                  <a:cubicBezTo>
                    <a:pt x="119" y="447"/>
                    <a:pt x="134" y="475"/>
                    <a:pt x="158" y="494"/>
                  </a:cubicBezTo>
                  <a:cubicBezTo>
                    <a:pt x="187" y="516"/>
                    <a:pt x="224" y="522"/>
                    <a:pt x="260" y="522"/>
                  </a:cubicBezTo>
                  <a:cubicBezTo>
                    <a:pt x="292" y="522"/>
                    <a:pt x="326" y="518"/>
                    <a:pt x="352" y="499"/>
                  </a:cubicBezTo>
                  <a:cubicBezTo>
                    <a:pt x="374" y="484"/>
                    <a:pt x="387" y="459"/>
                    <a:pt x="394" y="434"/>
                  </a:cubicBezTo>
                  <a:cubicBezTo>
                    <a:pt x="404" y="398"/>
                    <a:pt x="403" y="361"/>
                    <a:pt x="405" y="325"/>
                  </a:cubicBezTo>
                  <a:cubicBezTo>
                    <a:pt x="409" y="267"/>
                    <a:pt x="408" y="209"/>
                    <a:pt x="408" y="152"/>
                  </a:cubicBezTo>
                  <a:cubicBezTo>
                    <a:pt x="408" y="128"/>
                    <a:pt x="409" y="105"/>
                    <a:pt x="407" y="82"/>
                  </a:cubicBezTo>
                  <a:cubicBezTo>
                    <a:pt x="406" y="54"/>
                    <a:pt x="402" y="25"/>
                    <a:pt x="387" y="0"/>
                  </a:cubicBezTo>
                  <a:cubicBezTo>
                    <a:pt x="430" y="0"/>
                    <a:pt x="473" y="0"/>
                    <a:pt x="516" y="0"/>
                  </a:cubicBezTo>
                  <a:cubicBezTo>
                    <a:pt x="506" y="16"/>
                    <a:pt x="501" y="33"/>
                    <a:pt x="498" y="51"/>
                  </a:cubicBezTo>
                  <a:cubicBezTo>
                    <a:pt x="494" y="84"/>
                    <a:pt x="495" y="117"/>
                    <a:pt x="495" y="149"/>
                  </a:cubicBezTo>
                  <a:cubicBezTo>
                    <a:pt x="495" y="254"/>
                    <a:pt x="495" y="359"/>
                    <a:pt x="495" y="464"/>
                  </a:cubicBezTo>
                  <a:cubicBezTo>
                    <a:pt x="496" y="496"/>
                    <a:pt x="497" y="531"/>
                    <a:pt x="516" y="559"/>
                  </a:cubicBezTo>
                  <a:cubicBezTo>
                    <a:pt x="478" y="561"/>
                    <a:pt x="439" y="563"/>
                    <a:pt x="401" y="564"/>
                  </a:cubicBezTo>
                  <a:cubicBezTo>
                    <a:pt x="402" y="544"/>
                    <a:pt x="405" y="524"/>
                    <a:pt x="404" y="504"/>
                  </a:cubicBezTo>
                  <a:cubicBezTo>
                    <a:pt x="403" y="504"/>
                    <a:pt x="400" y="504"/>
                    <a:pt x="399" y="504"/>
                  </a:cubicBezTo>
                  <a:cubicBezTo>
                    <a:pt x="368" y="531"/>
                    <a:pt x="331" y="552"/>
                    <a:pt x="291" y="563"/>
                  </a:cubicBezTo>
                  <a:cubicBezTo>
                    <a:pt x="249" y="575"/>
                    <a:pt x="204" y="576"/>
                    <a:pt x="160" y="570"/>
                  </a:cubicBezTo>
                  <a:cubicBezTo>
                    <a:pt x="122" y="565"/>
                    <a:pt x="83" y="552"/>
                    <a:pt x="56" y="524"/>
                  </a:cubicBezTo>
                  <a:cubicBezTo>
                    <a:pt x="31" y="497"/>
                    <a:pt x="21" y="459"/>
                    <a:pt x="21" y="422"/>
                  </a:cubicBezTo>
                  <a:cubicBezTo>
                    <a:pt x="21" y="105"/>
                    <a:pt x="21" y="105"/>
                    <a:pt x="21" y="105"/>
                  </a:cubicBezTo>
                  <a:cubicBezTo>
                    <a:pt x="20" y="70"/>
                    <a:pt x="19" y="3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6">
              <a:extLst>
                <a:ext uri="{FF2B5EF4-FFF2-40B4-BE49-F238E27FC236}">
                  <a16:creationId xmlns:a16="http://schemas.microsoft.com/office/drawing/2014/main" id="{B5B1F024-86CA-4A36-ABE9-30CDF6A94639}"/>
                </a:ext>
              </a:extLst>
            </p:cNvPr>
            <p:cNvSpPr>
              <a:spLocks/>
            </p:cNvSpPr>
            <p:nvPr userDrawn="1"/>
          </p:nvSpPr>
          <p:spPr bwMode="auto">
            <a:xfrm>
              <a:off x="7302" y="229"/>
              <a:ext cx="92" cy="132"/>
            </a:xfrm>
            <a:custGeom>
              <a:avLst/>
              <a:gdLst>
                <a:gd name="T0" fmla="*/ 3 w 389"/>
                <a:gd name="T1" fmla="*/ 0 h 559"/>
                <a:gd name="T2" fmla="*/ 340 w 389"/>
                <a:gd name="T3" fmla="*/ 0 h 559"/>
                <a:gd name="T4" fmla="*/ 344 w 389"/>
                <a:gd name="T5" fmla="*/ 68 h 559"/>
                <a:gd name="T6" fmla="*/ 225 w 389"/>
                <a:gd name="T7" fmla="*/ 36 h 559"/>
                <a:gd name="T8" fmla="*/ 111 w 389"/>
                <a:gd name="T9" fmla="*/ 35 h 559"/>
                <a:gd name="T10" fmla="*/ 111 w 389"/>
                <a:gd name="T11" fmla="*/ 245 h 559"/>
                <a:gd name="T12" fmla="*/ 338 w 389"/>
                <a:gd name="T13" fmla="*/ 239 h 559"/>
                <a:gd name="T14" fmla="*/ 277 w 389"/>
                <a:gd name="T15" fmla="*/ 276 h 559"/>
                <a:gd name="T16" fmla="*/ 111 w 389"/>
                <a:gd name="T17" fmla="*/ 289 h 559"/>
                <a:gd name="T18" fmla="*/ 111 w 389"/>
                <a:gd name="T19" fmla="*/ 524 h 559"/>
                <a:gd name="T20" fmla="*/ 210 w 389"/>
                <a:gd name="T21" fmla="*/ 524 h 559"/>
                <a:gd name="T22" fmla="*/ 268 w 389"/>
                <a:gd name="T23" fmla="*/ 521 h 559"/>
                <a:gd name="T24" fmla="*/ 389 w 389"/>
                <a:gd name="T25" fmla="*/ 474 h 559"/>
                <a:gd name="T26" fmla="*/ 372 w 389"/>
                <a:gd name="T27" fmla="*/ 555 h 559"/>
                <a:gd name="T28" fmla="*/ 291 w 389"/>
                <a:gd name="T29" fmla="*/ 559 h 559"/>
                <a:gd name="T30" fmla="*/ 0 w 389"/>
                <a:gd name="T31" fmla="*/ 559 h 559"/>
                <a:gd name="T32" fmla="*/ 24 w 389"/>
                <a:gd name="T33" fmla="*/ 429 h 559"/>
                <a:gd name="T34" fmla="*/ 24 w 389"/>
                <a:gd name="T35" fmla="*/ 108 h 559"/>
                <a:gd name="T36" fmla="*/ 3 w 389"/>
                <a:gd name="T3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559">
                  <a:moveTo>
                    <a:pt x="3" y="0"/>
                  </a:moveTo>
                  <a:cubicBezTo>
                    <a:pt x="115" y="0"/>
                    <a:pt x="228" y="0"/>
                    <a:pt x="340" y="0"/>
                  </a:cubicBezTo>
                  <a:cubicBezTo>
                    <a:pt x="341" y="23"/>
                    <a:pt x="343" y="45"/>
                    <a:pt x="344" y="68"/>
                  </a:cubicBezTo>
                  <a:cubicBezTo>
                    <a:pt x="310" y="43"/>
                    <a:pt x="266" y="38"/>
                    <a:pt x="225" y="36"/>
                  </a:cubicBezTo>
                  <a:cubicBezTo>
                    <a:pt x="187" y="35"/>
                    <a:pt x="149" y="36"/>
                    <a:pt x="111" y="35"/>
                  </a:cubicBezTo>
                  <a:cubicBezTo>
                    <a:pt x="111" y="105"/>
                    <a:pt x="111" y="175"/>
                    <a:pt x="111" y="245"/>
                  </a:cubicBezTo>
                  <a:cubicBezTo>
                    <a:pt x="187" y="245"/>
                    <a:pt x="263" y="245"/>
                    <a:pt x="338" y="239"/>
                  </a:cubicBezTo>
                  <a:cubicBezTo>
                    <a:pt x="324" y="259"/>
                    <a:pt x="300" y="269"/>
                    <a:pt x="277" y="276"/>
                  </a:cubicBezTo>
                  <a:cubicBezTo>
                    <a:pt x="223" y="290"/>
                    <a:pt x="167" y="289"/>
                    <a:pt x="111" y="289"/>
                  </a:cubicBezTo>
                  <a:cubicBezTo>
                    <a:pt x="111" y="367"/>
                    <a:pt x="111" y="445"/>
                    <a:pt x="111" y="524"/>
                  </a:cubicBezTo>
                  <a:cubicBezTo>
                    <a:pt x="144" y="524"/>
                    <a:pt x="177" y="524"/>
                    <a:pt x="210" y="524"/>
                  </a:cubicBezTo>
                  <a:cubicBezTo>
                    <a:pt x="229" y="523"/>
                    <a:pt x="249" y="524"/>
                    <a:pt x="268" y="521"/>
                  </a:cubicBezTo>
                  <a:cubicBezTo>
                    <a:pt x="311" y="516"/>
                    <a:pt x="355" y="502"/>
                    <a:pt x="389" y="474"/>
                  </a:cubicBezTo>
                  <a:cubicBezTo>
                    <a:pt x="383" y="501"/>
                    <a:pt x="378" y="528"/>
                    <a:pt x="372" y="555"/>
                  </a:cubicBezTo>
                  <a:cubicBezTo>
                    <a:pt x="345" y="557"/>
                    <a:pt x="318" y="559"/>
                    <a:pt x="291" y="559"/>
                  </a:cubicBezTo>
                  <a:cubicBezTo>
                    <a:pt x="194" y="559"/>
                    <a:pt x="97" y="559"/>
                    <a:pt x="0" y="559"/>
                  </a:cubicBezTo>
                  <a:cubicBezTo>
                    <a:pt x="25" y="521"/>
                    <a:pt x="24" y="473"/>
                    <a:pt x="24" y="429"/>
                  </a:cubicBezTo>
                  <a:cubicBezTo>
                    <a:pt x="24" y="322"/>
                    <a:pt x="24" y="215"/>
                    <a:pt x="24" y="108"/>
                  </a:cubicBezTo>
                  <a:cubicBezTo>
                    <a:pt x="24" y="71"/>
                    <a:pt x="24" y="32"/>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7">
              <a:extLst>
                <a:ext uri="{FF2B5EF4-FFF2-40B4-BE49-F238E27FC236}">
                  <a16:creationId xmlns:a16="http://schemas.microsoft.com/office/drawing/2014/main" id="{F92ADF2E-9F7C-4A53-8A57-3A012EE90FC0}"/>
                </a:ext>
              </a:extLst>
            </p:cNvPr>
            <p:cNvSpPr>
              <a:spLocks/>
            </p:cNvSpPr>
            <p:nvPr userDrawn="1"/>
          </p:nvSpPr>
          <p:spPr bwMode="auto">
            <a:xfrm>
              <a:off x="7387" y="229"/>
              <a:ext cx="117" cy="132"/>
            </a:xfrm>
            <a:custGeom>
              <a:avLst/>
              <a:gdLst>
                <a:gd name="T0" fmla="*/ 0 w 496"/>
                <a:gd name="T1" fmla="*/ 0 h 559"/>
                <a:gd name="T2" fmla="*/ 95 w 496"/>
                <a:gd name="T3" fmla="*/ 1 h 559"/>
                <a:gd name="T4" fmla="*/ 135 w 496"/>
                <a:gd name="T5" fmla="*/ 22 h 559"/>
                <a:gd name="T6" fmla="*/ 190 w 496"/>
                <a:gd name="T7" fmla="*/ 131 h 559"/>
                <a:gd name="T8" fmla="*/ 242 w 496"/>
                <a:gd name="T9" fmla="*/ 250 h 559"/>
                <a:gd name="T10" fmla="*/ 254 w 496"/>
                <a:gd name="T11" fmla="*/ 275 h 559"/>
                <a:gd name="T12" fmla="*/ 267 w 496"/>
                <a:gd name="T13" fmla="*/ 267 h 559"/>
                <a:gd name="T14" fmla="*/ 336 w 496"/>
                <a:gd name="T15" fmla="*/ 154 h 559"/>
                <a:gd name="T16" fmla="*/ 387 w 496"/>
                <a:gd name="T17" fmla="*/ 51 h 559"/>
                <a:gd name="T18" fmla="*/ 374 w 496"/>
                <a:gd name="T19" fmla="*/ 0 h 559"/>
                <a:gd name="T20" fmla="*/ 496 w 496"/>
                <a:gd name="T21" fmla="*/ 0 h 559"/>
                <a:gd name="T22" fmla="*/ 404 w 496"/>
                <a:gd name="T23" fmla="*/ 130 h 559"/>
                <a:gd name="T24" fmla="*/ 329 w 496"/>
                <a:gd name="T25" fmla="*/ 237 h 559"/>
                <a:gd name="T26" fmla="*/ 288 w 496"/>
                <a:gd name="T27" fmla="*/ 334 h 559"/>
                <a:gd name="T28" fmla="*/ 282 w 496"/>
                <a:gd name="T29" fmla="*/ 420 h 559"/>
                <a:gd name="T30" fmla="*/ 286 w 496"/>
                <a:gd name="T31" fmla="*/ 515 h 559"/>
                <a:gd name="T32" fmla="*/ 303 w 496"/>
                <a:gd name="T33" fmla="*/ 559 h 559"/>
                <a:gd name="T34" fmla="*/ 174 w 496"/>
                <a:gd name="T35" fmla="*/ 559 h 559"/>
                <a:gd name="T36" fmla="*/ 194 w 496"/>
                <a:gd name="T37" fmla="*/ 475 h 559"/>
                <a:gd name="T38" fmla="*/ 194 w 496"/>
                <a:gd name="T39" fmla="*/ 392 h 559"/>
                <a:gd name="T40" fmla="*/ 192 w 496"/>
                <a:gd name="T41" fmla="*/ 332 h 559"/>
                <a:gd name="T42" fmla="*/ 140 w 496"/>
                <a:gd name="T43" fmla="*/ 197 h 559"/>
                <a:gd name="T44" fmla="*/ 68 w 496"/>
                <a:gd name="T45" fmla="*/ 78 h 559"/>
                <a:gd name="T46" fmla="*/ 0 w 496"/>
                <a:gd name="T4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6" h="559">
                  <a:moveTo>
                    <a:pt x="0" y="0"/>
                  </a:moveTo>
                  <a:cubicBezTo>
                    <a:pt x="31" y="1"/>
                    <a:pt x="63" y="0"/>
                    <a:pt x="95" y="1"/>
                  </a:cubicBezTo>
                  <a:cubicBezTo>
                    <a:pt x="111" y="1"/>
                    <a:pt x="127" y="8"/>
                    <a:pt x="135" y="22"/>
                  </a:cubicBezTo>
                  <a:cubicBezTo>
                    <a:pt x="156" y="57"/>
                    <a:pt x="173" y="94"/>
                    <a:pt x="190" y="131"/>
                  </a:cubicBezTo>
                  <a:cubicBezTo>
                    <a:pt x="208" y="170"/>
                    <a:pt x="225" y="210"/>
                    <a:pt x="242" y="250"/>
                  </a:cubicBezTo>
                  <a:cubicBezTo>
                    <a:pt x="246" y="258"/>
                    <a:pt x="247" y="268"/>
                    <a:pt x="254" y="275"/>
                  </a:cubicBezTo>
                  <a:cubicBezTo>
                    <a:pt x="260" y="279"/>
                    <a:pt x="264" y="271"/>
                    <a:pt x="267" y="267"/>
                  </a:cubicBezTo>
                  <a:cubicBezTo>
                    <a:pt x="289" y="229"/>
                    <a:pt x="313" y="192"/>
                    <a:pt x="336" y="154"/>
                  </a:cubicBezTo>
                  <a:cubicBezTo>
                    <a:pt x="356" y="122"/>
                    <a:pt x="377" y="88"/>
                    <a:pt x="387" y="51"/>
                  </a:cubicBezTo>
                  <a:cubicBezTo>
                    <a:pt x="391" y="33"/>
                    <a:pt x="387" y="14"/>
                    <a:pt x="374" y="0"/>
                  </a:cubicBezTo>
                  <a:cubicBezTo>
                    <a:pt x="415" y="0"/>
                    <a:pt x="455" y="0"/>
                    <a:pt x="496" y="0"/>
                  </a:cubicBezTo>
                  <a:cubicBezTo>
                    <a:pt x="466" y="44"/>
                    <a:pt x="435" y="87"/>
                    <a:pt x="404" y="130"/>
                  </a:cubicBezTo>
                  <a:cubicBezTo>
                    <a:pt x="379" y="166"/>
                    <a:pt x="352" y="200"/>
                    <a:pt x="329" y="237"/>
                  </a:cubicBezTo>
                  <a:cubicBezTo>
                    <a:pt x="310" y="267"/>
                    <a:pt x="295" y="299"/>
                    <a:pt x="288" y="334"/>
                  </a:cubicBezTo>
                  <a:cubicBezTo>
                    <a:pt x="282" y="362"/>
                    <a:pt x="281" y="391"/>
                    <a:pt x="282" y="420"/>
                  </a:cubicBezTo>
                  <a:cubicBezTo>
                    <a:pt x="282" y="452"/>
                    <a:pt x="280" y="484"/>
                    <a:pt x="286" y="515"/>
                  </a:cubicBezTo>
                  <a:cubicBezTo>
                    <a:pt x="288" y="531"/>
                    <a:pt x="294" y="546"/>
                    <a:pt x="303" y="559"/>
                  </a:cubicBezTo>
                  <a:cubicBezTo>
                    <a:pt x="260" y="559"/>
                    <a:pt x="217" y="559"/>
                    <a:pt x="174" y="559"/>
                  </a:cubicBezTo>
                  <a:cubicBezTo>
                    <a:pt x="190" y="534"/>
                    <a:pt x="193" y="504"/>
                    <a:pt x="194" y="475"/>
                  </a:cubicBezTo>
                  <a:cubicBezTo>
                    <a:pt x="195" y="448"/>
                    <a:pt x="194" y="420"/>
                    <a:pt x="194" y="392"/>
                  </a:cubicBezTo>
                  <a:cubicBezTo>
                    <a:pt x="194" y="372"/>
                    <a:pt x="196" y="352"/>
                    <a:pt x="192" y="332"/>
                  </a:cubicBezTo>
                  <a:cubicBezTo>
                    <a:pt x="184" y="284"/>
                    <a:pt x="162" y="240"/>
                    <a:pt x="140" y="197"/>
                  </a:cubicBezTo>
                  <a:cubicBezTo>
                    <a:pt x="118" y="156"/>
                    <a:pt x="95" y="116"/>
                    <a:pt x="68" y="78"/>
                  </a:cubicBezTo>
                  <a:cubicBezTo>
                    <a:pt x="48" y="50"/>
                    <a:pt x="26" y="2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8">
              <a:extLst>
                <a:ext uri="{FF2B5EF4-FFF2-40B4-BE49-F238E27FC236}">
                  <a16:creationId xmlns:a16="http://schemas.microsoft.com/office/drawing/2014/main" id="{205C43EC-C1B6-41E9-9E75-48C8BC8C8A59}"/>
                </a:ext>
              </a:extLst>
            </p:cNvPr>
            <p:cNvSpPr>
              <a:spLocks noEditPoints="1"/>
            </p:cNvSpPr>
            <p:nvPr userDrawn="1"/>
          </p:nvSpPr>
          <p:spPr bwMode="auto">
            <a:xfrm>
              <a:off x="7113" y="151"/>
              <a:ext cx="58" cy="60"/>
            </a:xfrm>
            <a:custGeom>
              <a:avLst/>
              <a:gdLst>
                <a:gd name="T0" fmla="*/ 176 w 247"/>
                <a:gd name="T1" fmla="*/ 184 h 254"/>
                <a:gd name="T2" fmla="*/ 123 w 247"/>
                <a:gd name="T3" fmla="*/ 124 h 254"/>
                <a:gd name="T4" fmla="*/ 185 w 247"/>
                <a:gd name="T5" fmla="*/ 83 h 254"/>
                <a:gd name="T6" fmla="*/ 183 w 247"/>
                <a:gd name="T7" fmla="*/ 23 h 254"/>
                <a:gd name="T8" fmla="*/ 124 w 247"/>
                <a:gd name="T9" fmla="*/ 1 h 254"/>
                <a:gd name="T10" fmla="*/ 3 w 247"/>
                <a:gd name="T11" fmla="*/ 5 h 254"/>
                <a:gd name="T12" fmla="*/ 13 w 247"/>
                <a:gd name="T13" fmla="*/ 47 h 254"/>
                <a:gd name="T14" fmla="*/ 13 w 247"/>
                <a:gd name="T15" fmla="*/ 195 h 254"/>
                <a:gd name="T16" fmla="*/ 0 w 247"/>
                <a:gd name="T17" fmla="*/ 254 h 254"/>
                <a:gd name="T18" fmla="*/ 66 w 247"/>
                <a:gd name="T19" fmla="*/ 254 h 254"/>
                <a:gd name="T20" fmla="*/ 56 w 247"/>
                <a:gd name="T21" fmla="*/ 209 h 254"/>
                <a:gd name="T22" fmla="*/ 56 w 247"/>
                <a:gd name="T23" fmla="*/ 133 h 254"/>
                <a:gd name="T24" fmla="*/ 80 w 247"/>
                <a:gd name="T25" fmla="*/ 138 h 254"/>
                <a:gd name="T26" fmla="*/ 104 w 247"/>
                <a:gd name="T27" fmla="*/ 160 h 254"/>
                <a:gd name="T28" fmla="*/ 170 w 247"/>
                <a:gd name="T29" fmla="*/ 237 h 254"/>
                <a:gd name="T30" fmla="*/ 201 w 247"/>
                <a:gd name="T31" fmla="*/ 254 h 254"/>
                <a:gd name="T32" fmla="*/ 247 w 247"/>
                <a:gd name="T33" fmla="*/ 254 h 254"/>
                <a:gd name="T34" fmla="*/ 176 w 247"/>
                <a:gd name="T35" fmla="*/ 184 h 254"/>
                <a:gd name="T36" fmla="*/ 56 w 247"/>
                <a:gd name="T37" fmla="*/ 117 h 254"/>
                <a:gd name="T38" fmla="*/ 58 w 247"/>
                <a:gd name="T39" fmla="*/ 16 h 254"/>
                <a:gd name="T40" fmla="*/ 114 w 247"/>
                <a:gd name="T41" fmla="*/ 19 h 254"/>
                <a:gd name="T42" fmla="*/ 147 w 247"/>
                <a:gd name="T43" fmla="*/ 40 h 254"/>
                <a:gd name="T44" fmla="*/ 128 w 247"/>
                <a:gd name="T45" fmla="*/ 106 h 254"/>
                <a:gd name="T46" fmla="*/ 56 w 247"/>
                <a:gd name="T47" fmla="*/ 11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7" h="254">
                  <a:moveTo>
                    <a:pt x="176" y="184"/>
                  </a:moveTo>
                  <a:cubicBezTo>
                    <a:pt x="159" y="164"/>
                    <a:pt x="140" y="144"/>
                    <a:pt x="123" y="124"/>
                  </a:cubicBezTo>
                  <a:cubicBezTo>
                    <a:pt x="147" y="116"/>
                    <a:pt x="170" y="104"/>
                    <a:pt x="185" y="83"/>
                  </a:cubicBezTo>
                  <a:cubicBezTo>
                    <a:pt x="197" y="65"/>
                    <a:pt x="198" y="39"/>
                    <a:pt x="183" y="23"/>
                  </a:cubicBezTo>
                  <a:cubicBezTo>
                    <a:pt x="168" y="6"/>
                    <a:pt x="145" y="1"/>
                    <a:pt x="124" y="1"/>
                  </a:cubicBezTo>
                  <a:cubicBezTo>
                    <a:pt x="83" y="0"/>
                    <a:pt x="43" y="5"/>
                    <a:pt x="3" y="5"/>
                  </a:cubicBezTo>
                  <a:cubicBezTo>
                    <a:pt x="11" y="17"/>
                    <a:pt x="13" y="32"/>
                    <a:pt x="13" y="47"/>
                  </a:cubicBezTo>
                  <a:cubicBezTo>
                    <a:pt x="13" y="96"/>
                    <a:pt x="13" y="146"/>
                    <a:pt x="13" y="195"/>
                  </a:cubicBezTo>
                  <a:cubicBezTo>
                    <a:pt x="13" y="215"/>
                    <a:pt x="13" y="237"/>
                    <a:pt x="0" y="254"/>
                  </a:cubicBezTo>
                  <a:cubicBezTo>
                    <a:pt x="22" y="254"/>
                    <a:pt x="44" y="254"/>
                    <a:pt x="66" y="254"/>
                  </a:cubicBezTo>
                  <a:cubicBezTo>
                    <a:pt x="58" y="241"/>
                    <a:pt x="56" y="224"/>
                    <a:pt x="56" y="209"/>
                  </a:cubicBezTo>
                  <a:cubicBezTo>
                    <a:pt x="56" y="183"/>
                    <a:pt x="56" y="158"/>
                    <a:pt x="56" y="133"/>
                  </a:cubicBezTo>
                  <a:cubicBezTo>
                    <a:pt x="64" y="133"/>
                    <a:pt x="72" y="134"/>
                    <a:pt x="80" y="138"/>
                  </a:cubicBezTo>
                  <a:cubicBezTo>
                    <a:pt x="90" y="142"/>
                    <a:pt x="96" y="152"/>
                    <a:pt x="104" y="160"/>
                  </a:cubicBezTo>
                  <a:cubicBezTo>
                    <a:pt x="126" y="185"/>
                    <a:pt x="148" y="211"/>
                    <a:pt x="170" y="237"/>
                  </a:cubicBezTo>
                  <a:cubicBezTo>
                    <a:pt x="178" y="246"/>
                    <a:pt x="189" y="253"/>
                    <a:pt x="201" y="254"/>
                  </a:cubicBezTo>
                  <a:cubicBezTo>
                    <a:pt x="216" y="254"/>
                    <a:pt x="232" y="254"/>
                    <a:pt x="247" y="254"/>
                  </a:cubicBezTo>
                  <a:cubicBezTo>
                    <a:pt x="219" y="235"/>
                    <a:pt x="199" y="209"/>
                    <a:pt x="176" y="184"/>
                  </a:cubicBezTo>
                  <a:moveTo>
                    <a:pt x="56" y="117"/>
                  </a:moveTo>
                  <a:cubicBezTo>
                    <a:pt x="57" y="84"/>
                    <a:pt x="55" y="50"/>
                    <a:pt x="58" y="16"/>
                  </a:cubicBezTo>
                  <a:cubicBezTo>
                    <a:pt x="77" y="16"/>
                    <a:pt x="96" y="16"/>
                    <a:pt x="114" y="19"/>
                  </a:cubicBezTo>
                  <a:cubicBezTo>
                    <a:pt x="127" y="21"/>
                    <a:pt x="141" y="27"/>
                    <a:pt x="147" y="40"/>
                  </a:cubicBezTo>
                  <a:cubicBezTo>
                    <a:pt x="155" y="63"/>
                    <a:pt x="149" y="93"/>
                    <a:pt x="128" y="106"/>
                  </a:cubicBezTo>
                  <a:cubicBezTo>
                    <a:pt x="107" y="120"/>
                    <a:pt x="80" y="119"/>
                    <a:pt x="56"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9">
              <a:extLst>
                <a:ext uri="{FF2B5EF4-FFF2-40B4-BE49-F238E27FC236}">
                  <a16:creationId xmlns:a16="http://schemas.microsoft.com/office/drawing/2014/main" id="{1061B5B9-4D67-497F-82C7-F9A5BA0254A5}"/>
                </a:ext>
              </a:extLst>
            </p:cNvPr>
            <p:cNvSpPr>
              <a:spLocks noEditPoints="1"/>
            </p:cNvSpPr>
            <p:nvPr userDrawn="1"/>
          </p:nvSpPr>
          <p:spPr bwMode="auto">
            <a:xfrm>
              <a:off x="7393" y="150"/>
              <a:ext cx="73" cy="63"/>
            </a:xfrm>
            <a:custGeom>
              <a:avLst/>
              <a:gdLst>
                <a:gd name="T0" fmla="*/ 272 w 313"/>
                <a:gd name="T1" fmla="*/ 39 h 269"/>
                <a:gd name="T2" fmla="*/ 148 w 313"/>
                <a:gd name="T3" fmla="*/ 3 h 269"/>
                <a:gd name="T4" fmla="*/ 35 w 313"/>
                <a:gd name="T5" fmla="*/ 56 h 269"/>
                <a:gd name="T6" fmla="*/ 20 w 313"/>
                <a:gd name="T7" fmla="*/ 196 h 269"/>
                <a:gd name="T8" fmla="*/ 109 w 313"/>
                <a:gd name="T9" fmla="*/ 260 h 269"/>
                <a:gd name="T10" fmla="*/ 245 w 313"/>
                <a:gd name="T11" fmla="*/ 242 h 269"/>
                <a:gd name="T12" fmla="*/ 305 w 313"/>
                <a:gd name="T13" fmla="*/ 155 h 269"/>
                <a:gd name="T14" fmla="*/ 272 w 313"/>
                <a:gd name="T15" fmla="*/ 39 h 269"/>
                <a:gd name="T16" fmla="*/ 256 w 313"/>
                <a:gd name="T17" fmla="*/ 155 h 269"/>
                <a:gd name="T18" fmla="*/ 227 w 313"/>
                <a:gd name="T19" fmla="*/ 221 h 269"/>
                <a:gd name="T20" fmla="*/ 165 w 313"/>
                <a:gd name="T21" fmla="*/ 247 h 269"/>
                <a:gd name="T22" fmla="*/ 104 w 313"/>
                <a:gd name="T23" fmla="*/ 232 h 269"/>
                <a:gd name="T24" fmla="*/ 59 w 313"/>
                <a:gd name="T25" fmla="*/ 130 h 269"/>
                <a:gd name="T26" fmla="*/ 82 w 313"/>
                <a:gd name="T27" fmla="*/ 53 h 269"/>
                <a:gd name="T28" fmla="*/ 140 w 313"/>
                <a:gd name="T29" fmla="*/ 21 h 269"/>
                <a:gd name="T30" fmla="*/ 203 w 313"/>
                <a:gd name="T31" fmla="*/ 30 h 269"/>
                <a:gd name="T32" fmla="*/ 243 w 313"/>
                <a:gd name="T33" fmla="*/ 72 h 269"/>
                <a:gd name="T34" fmla="*/ 256 w 313"/>
                <a:gd name="T35" fmla="*/ 15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269">
                  <a:moveTo>
                    <a:pt x="272" y="39"/>
                  </a:moveTo>
                  <a:cubicBezTo>
                    <a:pt x="239" y="8"/>
                    <a:pt x="191" y="0"/>
                    <a:pt x="148" y="3"/>
                  </a:cubicBezTo>
                  <a:cubicBezTo>
                    <a:pt x="106" y="5"/>
                    <a:pt x="62" y="21"/>
                    <a:pt x="35" y="56"/>
                  </a:cubicBezTo>
                  <a:cubicBezTo>
                    <a:pt x="5" y="95"/>
                    <a:pt x="0" y="151"/>
                    <a:pt x="20" y="196"/>
                  </a:cubicBezTo>
                  <a:cubicBezTo>
                    <a:pt x="36" y="231"/>
                    <a:pt x="72" y="253"/>
                    <a:pt x="109" y="260"/>
                  </a:cubicBezTo>
                  <a:cubicBezTo>
                    <a:pt x="154" y="269"/>
                    <a:pt x="204" y="266"/>
                    <a:pt x="245" y="242"/>
                  </a:cubicBezTo>
                  <a:cubicBezTo>
                    <a:pt x="276" y="224"/>
                    <a:pt x="299" y="191"/>
                    <a:pt x="305" y="155"/>
                  </a:cubicBezTo>
                  <a:cubicBezTo>
                    <a:pt x="313" y="114"/>
                    <a:pt x="303" y="68"/>
                    <a:pt x="272" y="39"/>
                  </a:cubicBezTo>
                  <a:moveTo>
                    <a:pt x="256" y="155"/>
                  </a:moveTo>
                  <a:cubicBezTo>
                    <a:pt x="254" y="180"/>
                    <a:pt x="245" y="204"/>
                    <a:pt x="227" y="221"/>
                  </a:cubicBezTo>
                  <a:cubicBezTo>
                    <a:pt x="211" y="238"/>
                    <a:pt x="188" y="246"/>
                    <a:pt x="165" y="247"/>
                  </a:cubicBezTo>
                  <a:cubicBezTo>
                    <a:pt x="144" y="248"/>
                    <a:pt x="122" y="244"/>
                    <a:pt x="104" y="232"/>
                  </a:cubicBezTo>
                  <a:cubicBezTo>
                    <a:pt x="71" y="210"/>
                    <a:pt x="59" y="168"/>
                    <a:pt x="59" y="130"/>
                  </a:cubicBezTo>
                  <a:cubicBezTo>
                    <a:pt x="58" y="103"/>
                    <a:pt x="65" y="75"/>
                    <a:pt x="82" y="53"/>
                  </a:cubicBezTo>
                  <a:cubicBezTo>
                    <a:pt x="96" y="35"/>
                    <a:pt x="117" y="24"/>
                    <a:pt x="140" y="21"/>
                  </a:cubicBezTo>
                  <a:cubicBezTo>
                    <a:pt x="161" y="18"/>
                    <a:pt x="184" y="20"/>
                    <a:pt x="203" y="30"/>
                  </a:cubicBezTo>
                  <a:cubicBezTo>
                    <a:pt x="221" y="38"/>
                    <a:pt x="235" y="54"/>
                    <a:pt x="243" y="72"/>
                  </a:cubicBezTo>
                  <a:cubicBezTo>
                    <a:pt x="255" y="98"/>
                    <a:pt x="259" y="127"/>
                    <a:pt x="256"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0">
              <a:extLst>
                <a:ext uri="{FF2B5EF4-FFF2-40B4-BE49-F238E27FC236}">
                  <a16:creationId xmlns:a16="http://schemas.microsoft.com/office/drawing/2014/main" id="{1560E086-B136-422D-9AA5-8161EF81FD92}"/>
                </a:ext>
              </a:extLst>
            </p:cNvPr>
            <p:cNvSpPr>
              <a:spLocks noEditPoints="1"/>
            </p:cNvSpPr>
            <p:nvPr userDrawn="1"/>
          </p:nvSpPr>
          <p:spPr bwMode="auto">
            <a:xfrm>
              <a:off x="7066" y="227"/>
              <a:ext cx="116" cy="134"/>
            </a:xfrm>
            <a:custGeom>
              <a:avLst/>
              <a:gdLst>
                <a:gd name="T0" fmla="*/ 447 w 495"/>
                <a:gd name="T1" fmla="*/ 525 h 569"/>
                <a:gd name="T2" fmla="*/ 402 w 495"/>
                <a:gd name="T3" fmla="*/ 472 h 569"/>
                <a:gd name="T4" fmla="*/ 246 w 495"/>
                <a:gd name="T5" fmla="*/ 277 h 569"/>
                <a:gd name="T6" fmla="*/ 342 w 495"/>
                <a:gd name="T7" fmla="*/ 219 h 569"/>
                <a:gd name="T8" fmla="*/ 387 w 495"/>
                <a:gd name="T9" fmla="*/ 138 h 569"/>
                <a:gd name="T10" fmla="*/ 358 w 495"/>
                <a:gd name="T11" fmla="*/ 40 h 569"/>
                <a:gd name="T12" fmla="*/ 246 w 495"/>
                <a:gd name="T13" fmla="*/ 1 h 569"/>
                <a:gd name="T14" fmla="*/ 5 w 495"/>
                <a:gd name="T15" fmla="*/ 9 h 569"/>
                <a:gd name="T16" fmla="*/ 26 w 495"/>
                <a:gd name="T17" fmla="*/ 96 h 569"/>
                <a:gd name="T18" fmla="*/ 26 w 495"/>
                <a:gd name="T19" fmla="*/ 475 h 569"/>
                <a:gd name="T20" fmla="*/ 0 w 495"/>
                <a:gd name="T21" fmla="*/ 568 h 569"/>
                <a:gd name="T22" fmla="*/ 134 w 495"/>
                <a:gd name="T23" fmla="*/ 568 h 569"/>
                <a:gd name="T24" fmla="*/ 118 w 495"/>
                <a:gd name="T25" fmla="*/ 528 h 569"/>
                <a:gd name="T26" fmla="*/ 113 w 495"/>
                <a:gd name="T27" fmla="*/ 429 h 569"/>
                <a:gd name="T28" fmla="*/ 113 w 495"/>
                <a:gd name="T29" fmla="*/ 296 h 569"/>
                <a:gd name="T30" fmla="*/ 166 w 495"/>
                <a:gd name="T31" fmla="*/ 311 h 569"/>
                <a:gd name="T32" fmla="*/ 196 w 495"/>
                <a:gd name="T33" fmla="*/ 341 h 569"/>
                <a:gd name="T34" fmla="*/ 337 w 495"/>
                <a:gd name="T35" fmla="*/ 523 h 569"/>
                <a:gd name="T36" fmla="*/ 375 w 495"/>
                <a:gd name="T37" fmla="*/ 559 h 569"/>
                <a:gd name="T38" fmla="*/ 422 w 495"/>
                <a:gd name="T39" fmla="*/ 568 h 569"/>
                <a:gd name="T40" fmla="*/ 495 w 495"/>
                <a:gd name="T41" fmla="*/ 568 h 569"/>
                <a:gd name="T42" fmla="*/ 447 w 495"/>
                <a:gd name="T43" fmla="*/ 525 h 569"/>
                <a:gd name="T44" fmla="*/ 113 w 495"/>
                <a:gd name="T45" fmla="*/ 262 h 569"/>
                <a:gd name="T46" fmla="*/ 113 w 495"/>
                <a:gd name="T47" fmla="*/ 121 h 569"/>
                <a:gd name="T48" fmla="*/ 115 w 495"/>
                <a:gd name="T49" fmla="*/ 36 h 569"/>
                <a:gd name="T50" fmla="*/ 241 w 495"/>
                <a:gd name="T51" fmla="*/ 45 h 569"/>
                <a:gd name="T52" fmla="*/ 291 w 495"/>
                <a:gd name="T53" fmla="*/ 82 h 569"/>
                <a:gd name="T54" fmla="*/ 299 w 495"/>
                <a:gd name="T55" fmla="*/ 163 h 569"/>
                <a:gd name="T56" fmla="*/ 245 w 495"/>
                <a:gd name="T57" fmla="*/ 245 h 569"/>
                <a:gd name="T58" fmla="*/ 113 w 495"/>
                <a:gd name="T59" fmla="*/ 26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 h="569">
                  <a:moveTo>
                    <a:pt x="447" y="525"/>
                  </a:moveTo>
                  <a:cubicBezTo>
                    <a:pt x="431" y="508"/>
                    <a:pt x="416" y="490"/>
                    <a:pt x="402" y="472"/>
                  </a:cubicBezTo>
                  <a:cubicBezTo>
                    <a:pt x="350" y="407"/>
                    <a:pt x="298" y="342"/>
                    <a:pt x="246" y="277"/>
                  </a:cubicBezTo>
                  <a:cubicBezTo>
                    <a:pt x="281" y="264"/>
                    <a:pt x="315" y="245"/>
                    <a:pt x="342" y="219"/>
                  </a:cubicBezTo>
                  <a:cubicBezTo>
                    <a:pt x="365" y="198"/>
                    <a:pt x="382" y="169"/>
                    <a:pt x="387" y="138"/>
                  </a:cubicBezTo>
                  <a:cubicBezTo>
                    <a:pt x="392" y="103"/>
                    <a:pt x="383" y="65"/>
                    <a:pt x="358" y="40"/>
                  </a:cubicBezTo>
                  <a:cubicBezTo>
                    <a:pt x="328" y="11"/>
                    <a:pt x="286" y="2"/>
                    <a:pt x="246" y="1"/>
                  </a:cubicBezTo>
                  <a:cubicBezTo>
                    <a:pt x="166" y="0"/>
                    <a:pt x="86" y="10"/>
                    <a:pt x="5" y="9"/>
                  </a:cubicBezTo>
                  <a:cubicBezTo>
                    <a:pt x="22" y="35"/>
                    <a:pt x="25" y="67"/>
                    <a:pt x="26" y="96"/>
                  </a:cubicBezTo>
                  <a:cubicBezTo>
                    <a:pt x="26" y="223"/>
                    <a:pt x="26" y="349"/>
                    <a:pt x="26" y="475"/>
                  </a:cubicBezTo>
                  <a:cubicBezTo>
                    <a:pt x="26" y="508"/>
                    <a:pt x="19" y="541"/>
                    <a:pt x="0" y="568"/>
                  </a:cubicBezTo>
                  <a:cubicBezTo>
                    <a:pt x="45" y="568"/>
                    <a:pt x="90" y="568"/>
                    <a:pt x="134" y="568"/>
                  </a:cubicBezTo>
                  <a:cubicBezTo>
                    <a:pt x="127" y="556"/>
                    <a:pt x="121" y="542"/>
                    <a:pt x="118" y="528"/>
                  </a:cubicBezTo>
                  <a:cubicBezTo>
                    <a:pt x="112" y="496"/>
                    <a:pt x="114" y="462"/>
                    <a:pt x="113" y="429"/>
                  </a:cubicBezTo>
                  <a:cubicBezTo>
                    <a:pt x="113" y="385"/>
                    <a:pt x="113" y="340"/>
                    <a:pt x="113" y="296"/>
                  </a:cubicBezTo>
                  <a:cubicBezTo>
                    <a:pt x="132" y="298"/>
                    <a:pt x="151" y="300"/>
                    <a:pt x="166" y="311"/>
                  </a:cubicBezTo>
                  <a:cubicBezTo>
                    <a:pt x="178" y="319"/>
                    <a:pt x="187" y="330"/>
                    <a:pt x="196" y="341"/>
                  </a:cubicBezTo>
                  <a:cubicBezTo>
                    <a:pt x="243" y="402"/>
                    <a:pt x="290" y="462"/>
                    <a:pt x="337" y="523"/>
                  </a:cubicBezTo>
                  <a:cubicBezTo>
                    <a:pt x="347" y="537"/>
                    <a:pt x="359" y="551"/>
                    <a:pt x="375" y="559"/>
                  </a:cubicBezTo>
                  <a:cubicBezTo>
                    <a:pt x="389" y="567"/>
                    <a:pt x="406" y="569"/>
                    <a:pt x="422" y="568"/>
                  </a:cubicBezTo>
                  <a:cubicBezTo>
                    <a:pt x="446" y="568"/>
                    <a:pt x="470" y="568"/>
                    <a:pt x="495" y="568"/>
                  </a:cubicBezTo>
                  <a:cubicBezTo>
                    <a:pt x="478" y="554"/>
                    <a:pt x="462" y="540"/>
                    <a:pt x="447" y="525"/>
                  </a:cubicBezTo>
                  <a:moveTo>
                    <a:pt x="113" y="262"/>
                  </a:moveTo>
                  <a:cubicBezTo>
                    <a:pt x="113" y="121"/>
                    <a:pt x="113" y="121"/>
                    <a:pt x="113" y="121"/>
                  </a:cubicBezTo>
                  <a:cubicBezTo>
                    <a:pt x="113" y="93"/>
                    <a:pt x="113" y="65"/>
                    <a:pt x="115" y="36"/>
                  </a:cubicBezTo>
                  <a:cubicBezTo>
                    <a:pt x="157" y="37"/>
                    <a:pt x="200" y="34"/>
                    <a:pt x="241" y="45"/>
                  </a:cubicBezTo>
                  <a:cubicBezTo>
                    <a:pt x="261" y="50"/>
                    <a:pt x="281" y="62"/>
                    <a:pt x="291" y="82"/>
                  </a:cubicBezTo>
                  <a:cubicBezTo>
                    <a:pt x="303" y="107"/>
                    <a:pt x="303" y="136"/>
                    <a:pt x="299" y="163"/>
                  </a:cubicBezTo>
                  <a:cubicBezTo>
                    <a:pt x="295" y="197"/>
                    <a:pt x="275" y="228"/>
                    <a:pt x="245" y="245"/>
                  </a:cubicBezTo>
                  <a:cubicBezTo>
                    <a:pt x="205" y="267"/>
                    <a:pt x="157" y="267"/>
                    <a:pt x="113" y="2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1">
              <a:extLst>
                <a:ext uri="{FF2B5EF4-FFF2-40B4-BE49-F238E27FC236}">
                  <a16:creationId xmlns:a16="http://schemas.microsoft.com/office/drawing/2014/main" id="{1F20620D-5E0A-48FD-9A82-72E8A7697BFC}"/>
                </a:ext>
              </a:extLst>
            </p:cNvPr>
            <p:cNvSpPr>
              <a:spLocks noEditPoints="1"/>
            </p:cNvSpPr>
            <p:nvPr userDrawn="1"/>
          </p:nvSpPr>
          <p:spPr bwMode="auto">
            <a:xfrm>
              <a:off x="7183" y="226"/>
              <a:ext cx="117" cy="135"/>
            </a:xfrm>
            <a:custGeom>
              <a:avLst/>
              <a:gdLst>
                <a:gd name="T0" fmla="*/ 450 w 494"/>
                <a:gd name="T1" fmla="*/ 529 h 569"/>
                <a:gd name="T2" fmla="*/ 405 w 494"/>
                <a:gd name="T3" fmla="*/ 477 h 569"/>
                <a:gd name="T4" fmla="*/ 246 w 494"/>
                <a:gd name="T5" fmla="*/ 278 h 569"/>
                <a:gd name="T6" fmla="*/ 363 w 494"/>
                <a:gd name="T7" fmla="*/ 196 h 569"/>
                <a:gd name="T8" fmla="*/ 381 w 494"/>
                <a:gd name="T9" fmla="*/ 78 h 569"/>
                <a:gd name="T10" fmla="*/ 326 w 494"/>
                <a:gd name="T11" fmla="*/ 19 h 569"/>
                <a:gd name="T12" fmla="*/ 202 w 494"/>
                <a:gd name="T13" fmla="*/ 2 h 569"/>
                <a:gd name="T14" fmla="*/ 5 w 494"/>
                <a:gd name="T15" fmla="*/ 10 h 569"/>
                <a:gd name="T16" fmla="*/ 26 w 494"/>
                <a:gd name="T17" fmla="*/ 113 h 569"/>
                <a:gd name="T18" fmla="*/ 26 w 494"/>
                <a:gd name="T19" fmla="*/ 430 h 569"/>
                <a:gd name="T20" fmla="*/ 24 w 494"/>
                <a:gd name="T21" fmla="*/ 502 h 569"/>
                <a:gd name="T22" fmla="*/ 0 w 494"/>
                <a:gd name="T23" fmla="*/ 569 h 569"/>
                <a:gd name="T24" fmla="*/ 134 w 494"/>
                <a:gd name="T25" fmla="*/ 569 h 569"/>
                <a:gd name="T26" fmla="*/ 113 w 494"/>
                <a:gd name="T27" fmla="*/ 472 h 569"/>
                <a:gd name="T28" fmla="*/ 113 w 494"/>
                <a:gd name="T29" fmla="*/ 297 h 569"/>
                <a:gd name="T30" fmla="*/ 153 w 494"/>
                <a:gd name="T31" fmla="*/ 305 h 569"/>
                <a:gd name="T32" fmla="*/ 194 w 494"/>
                <a:gd name="T33" fmla="*/ 341 h 569"/>
                <a:gd name="T34" fmla="*/ 323 w 494"/>
                <a:gd name="T35" fmla="*/ 507 h 569"/>
                <a:gd name="T36" fmla="*/ 365 w 494"/>
                <a:gd name="T37" fmla="*/ 554 h 569"/>
                <a:gd name="T38" fmla="*/ 415 w 494"/>
                <a:gd name="T39" fmla="*/ 569 h 569"/>
                <a:gd name="T40" fmla="*/ 494 w 494"/>
                <a:gd name="T41" fmla="*/ 569 h 569"/>
                <a:gd name="T42" fmla="*/ 450 w 494"/>
                <a:gd name="T43" fmla="*/ 529 h 569"/>
                <a:gd name="T44" fmla="*/ 160 w 494"/>
                <a:gd name="T45" fmla="*/ 265 h 569"/>
                <a:gd name="T46" fmla="*/ 105 w 494"/>
                <a:gd name="T47" fmla="*/ 263 h 569"/>
                <a:gd name="T48" fmla="*/ 105 w 494"/>
                <a:gd name="T49" fmla="*/ 81 h 569"/>
                <a:gd name="T50" fmla="*/ 107 w 494"/>
                <a:gd name="T51" fmla="*/ 37 h 569"/>
                <a:gd name="T52" fmla="*/ 213 w 494"/>
                <a:gd name="T53" fmla="*/ 41 h 569"/>
                <a:gd name="T54" fmla="*/ 271 w 494"/>
                <a:gd name="T55" fmla="*/ 67 h 569"/>
                <a:gd name="T56" fmla="*/ 293 w 494"/>
                <a:gd name="T57" fmla="*/ 125 h 569"/>
                <a:gd name="T58" fmla="*/ 262 w 494"/>
                <a:gd name="T59" fmla="*/ 227 h 569"/>
                <a:gd name="T60" fmla="*/ 160 w 494"/>
                <a:gd name="T61" fmla="*/ 265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4" h="569">
                  <a:moveTo>
                    <a:pt x="450" y="529"/>
                  </a:moveTo>
                  <a:cubicBezTo>
                    <a:pt x="434" y="513"/>
                    <a:pt x="419" y="495"/>
                    <a:pt x="405" y="477"/>
                  </a:cubicBezTo>
                  <a:cubicBezTo>
                    <a:pt x="352" y="411"/>
                    <a:pt x="298" y="344"/>
                    <a:pt x="246" y="278"/>
                  </a:cubicBezTo>
                  <a:cubicBezTo>
                    <a:pt x="291" y="261"/>
                    <a:pt x="334" y="235"/>
                    <a:pt x="363" y="196"/>
                  </a:cubicBezTo>
                  <a:cubicBezTo>
                    <a:pt x="387" y="162"/>
                    <a:pt x="395" y="117"/>
                    <a:pt x="381" y="78"/>
                  </a:cubicBezTo>
                  <a:cubicBezTo>
                    <a:pt x="372" y="52"/>
                    <a:pt x="351" y="31"/>
                    <a:pt x="326" y="19"/>
                  </a:cubicBezTo>
                  <a:cubicBezTo>
                    <a:pt x="287" y="0"/>
                    <a:pt x="244" y="1"/>
                    <a:pt x="202" y="2"/>
                  </a:cubicBezTo>
                  <a:cubicBezTo>
                    <a:pt x="136" y="4"/>
                    <a:pt x="71" y="11"/>
                    <a:pt x="5" y="10"/>
                  </a:cubicBezTo>
                  <a:cubicBezTo>
                    <a:pt x="25" y="41"/>
                    <a:pt x="26" y="78"/>
                    <a:pt x="26" y="113"/>
                  </a:cubicBezTo>
                  <a:cubicBezTo>
                    <a:pt x="26" y="219"/>
                    <a:pt x="26" y="324"/>
                    <a:pt x="26" y="430"/>
                  </a:cubicBezTo>
                  <a:cubicBezTo>
                    <a:pt x="25" y="454"/>
                    <a:pt x="27" y="478"/>
                    <a:pt x="24" y="502"/>
                  </a:cubicBezTo>
                  <a:cubicBezTo>
                    <a:pt x="22" y="526"/>
                    <a:pt x="13" y="549"/>
                    <a:pt x="0" y="569"/>
                  </a:cubicBezTo>
                  <a:cubicBezTo>
                    <a:pt x="45" y="569"/>
                    <a:pt x="89" y="569"/>
                    <a:pt x="134" y="569"/>
                  </a:cubicBezTo>
                  <a:cubicBezTo>
                    <a:pt x="115" y="541"/>
                    <a:pt x="113" y="505"/>
                    <a:pt x="113" y="472"/>
                  </a:cubicBezTo>
                  <a:cubicBezTo>
                    <a:pt x="113" y="413"/>
                    <a:pt x="113" y="355"/>
                    <a:pt x="113" y="297"/>
                  </a:cubicBezTo>
                  <a:cubicBezTo>
                    <a:pt x="126" y="298"/>
                    <a:pt x="140" y="300"/>
                    <a:pt x="153" y="305"/>
                  </a:cubicBezTo>
                  <a:cubicBezTo>
                    <a:pt x="170" y="312"/>
                    <a:pt x="183" y="326"/>
                    <a:pt x="194" y="341"/>
                  </a:cubicBezTo>
                  <a:cubicBezTo>
                    <a:pt x="237" y="396"/>
                    <a:pt x="280" y="452"/>
                    <a:pt x="323" y="507"/>
                  </a:cubicBezTo>
                  <a:cubicBezTo>
                    <a:pt x="336" y="524"/>
                    <a:pt x="348" y="542"/>
                    <a:pt x="365" y="554"/>
                  </a:cubicBezTo>
                  <a:cubicBezTo>
                    <a:pt x="379" y="565"/>
                    <a:pt x="397" y="569"/>
                    <a:pt x="415" y="569"/>
                  </a:cubicBezTo>
                  <a:cubicBezTo>
                    <a:pt x="441" y="569"/>
                    <a:pt x="468" y="569"/>
                    <a:pt x="494" y="569"/>
                  </a:cubicBezTo>
                  <a:cubicBezTo>
                    <a:pt x="479" y="556"/>
                    <a:pt x="464" y="543"/>
                    <a:pt x="450" y="529"/>
                  </a:cubicBezTo>
                  <a:moveTo>
                    <a:pt x="160" y="265"/>
                  </a:moveTo>
                  <a:cubicBezTo>
                    <a:pt x="142" y="266"/>
                    <a:pt x="124" y="265"/>
                    <a:pt x="105" y="263"/>
                  </a:cubicBezTo>
                  <a:cubicBezTo>
                    <a:pt x="105" y="202"/>
                    <a:pt x="105" y="141"/>
                    <a:pt x="105" y="81"/>
                  </a:cubicBezTo>
                  <a:cubicBezTo>
                    <a:pt x="105" y="66"/>
                    <a:pt x="106" y="52"/>
                    <a:pt x="107" y="37"/>
                  </a:cubicBezTo>
                  <a:cubicBezTo>
                    <a:pt x="143" y="38"/>
                    <a:pt x="178" y="36"/>
                    <a:pt x="213" y="41"/>
                  </a:cubicBezTo>
                  <a:cubicBezTo>
                    <a:pt x="234" y="45"/>
                    <a:pt x="256" y="51"/>
                    <a:pt x="271" y="67"/>
                  </a:cubicBezTo>
                  <a:cubicBezTo>
                    <a:pt x="286" y="82"/>
                    <a:pt x="292" y="104"/>
                    <a:pt x="293" y="125"/>
                  </a:cubicBezTo>
                  <a:cubicBezTo>
                    <a:pt x="296" y="161"/>
                    <a:pt x="288" y="200"/>
                    <a:pt x="262" y="227"/>
                  </a:cubicBezTo>
                  <a:cubicBezTo>
                    <a:pt x="236" y="254"/>
                    <a:pt x="197" y="264"/>
                    <a:pt x="160"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2">
              <a:extLst>
                <a:ext uri="{FF2B5EF4-FFF2-40B4-BE49-F238E27FC236}">
                  <a16:creationId xmlns:a16="http://schemas.microsoft.com/office/drawing/2014/main" id="{31A02084-A3C1-4CD9-A55E-984B32A866C7}"/>
                </a:ext>
              </a:extLst>
            </p:cNvPr>
            <p:cNvSpPr>
              <a:spLocks noEditPoints="1"/>
            </p:cNvSpPr>
            <p:nvPr userDrawn="1"/>
          </p:nvSpPr>
          <p:spPr bwMode="auto">
            <a:xfrm>
              <a:off x="6556" y="110"/>
              <a:ext cx="217" cy="284"/>
            </a:xfrm>
            <a:custGeom>
              <a:avLst/>
              <a:gdLst>
                <a:gd name="T0" fmla="*/ 902 w 921"/>
                <a:gd name="T1" fmla="*/ 923 h 1202"/>
                <a:gd name="T2" fmla="*/ 875 w 921"/>
                <a:gd name="T3" fmla="*/ 781 h 1202"/>
                <a:gd name="T4" fmla="*/ 886 w 921"/>
                <a:gd name="T5" fmla="*/ 756 h 1202"/>
                <a:gd name="T6" fmla="*/ 808 w 921"/>
                <a:gd name="T7" fmla="*/ 530 h 1202"/>
                <a:gd name="T8" fmla="*/ 539 w 921"/>
                <a:gd name="T9" fmla="*/ 526 h 1202"/>
                <a:gd name="T10" fmla="*/ 405 w 921"/>
                <a:gd name="T11" fmla="*/ 396 h 1202"/>
                <a:gd name="T12" fmla="*/ 393 w 921"/>
                <a:gd name="T13" fmla="*/ 294 h 1202"/>
                <a:gd name="T14" fmla="*/ 328 w 921"/>
                <a:gd name="T15" fmla="*/ 274 h 1202"/>
                <a:gd name="T16" fmla="*/ 485 w 921"/>
                <a:gd name="T17" fmla="*/ 224 h 1202"/>
                <a:gd name="T18" fmla="*/ 604 w 921"/>
                <a:gd name="T19" fmla="*/ 104 h 1202"/>
                <a:gd name="T20" fmla="*/ 557 w 921"/>
                <a:gd name="T21" fmla="*/ 126 h 1202"/>
                <a:gd name="T22" fmla="*/ 592 w 921"/>
                <a:gd name="T23" fmla="*/ 32 h 1202"/>
                <a:gd name="T24" fmla="*/ 518 w 921"/>
                <a:gd name="T25" fmla="*/ 144 h 1202"/>
                <a:gd name="T26" fmla="*/ 500 w 921"/>
                <a:gd name="T27" fmla="*/ 122 h 1202"/>
                <a:gd name="T28" fmla="*/ 396 w 921"/>
                <a:gd name="T29" fmla="*/ 149 h 1202"/>
                <a:gd name="T30" fmla="*/ 311 w 921"/>
                <a:gd name="T31" fmla="*/ 239 h 1202"/>
                <a:gd name="T32" fmla="*/ 413 w 921"/>
                <a:gd name="T33" fmla="*/ 85 h 1202"/>
                <a:gd name="T34" fmla="*/ 422 w 921"/>
                <a:gd name="T35" fmla="*/ 10 h 1202"/>
                <a:gd name="T36" fmla="*/ 375 w 921"/>
                <a:gd name="T37" fmla="*/ 44 h 1202"/>
                <a:gd name="T38" fmla="*/ 355 w 921"/>
                <a:gd name="T39" fmla="*/ 67 h 1202"/>
                <a:gd name="T40" fmla="*/ 330 w 921"/>
                <a:gd name="T41" fmla="*/ 110 h 1202"/>
                <a:gd name="T42" fmla="*/ 300 w 921"/>
                <a:gd name="T43" fmla="*/ 146 h 1202"/>
                <a:gd name="T44" fmla="*/ 265 w 921"/>
                <a:gd name="T45" fmla="*/ 226 h 1202"/>
                <a:gd name="T46" fmla="*/ 267 w 921"/>
                <a:gd name="T47" fmla="*/ 149 h 1202"/>
                <a:gd name="T48" fmla="*/ 232 w 921"/>
                <a:gd name="T49" fmla="*/ 247 h 1202"/>
                <a:gd name="T50" fmla="*/ 208 w 921"/>
                <a:gd name="T51" fmla="*/ 240 h 1202"/>
                <a:gd name="T52" fmla="*/ 290 w 921"/>
                <a:gd name="T53" fmla="*/ 283 h 1202"/>
                <a:gd name="T54" fmla="*/ 143 w 921"/>
                <a:gd name="T55" fmla="*/ 345 h 1202"/>
                <a:gd name="T56" fmla="*/ 271 w 921"/>
                <a:gd name="T57" fmla="*/ 408 h 1202"/>
                <a:gd name="T58" fmla="*/ 268 w 921"/>
                <a:gd name="T59" fmla="*/ 591 h 1202"/>
                <a:gd name="T60" fmla="*/ 109 w 921"/>
                <a:gd name="T61" fmla="*/ 562 h 1202"/>
                <a:gd name="T62" fmla="*/ 33 w 921"/>
                <a:gd name="T63" fmla="*/ 710 h 1202"/>
                <a:gd name="T64" fmla="*/ 72 w 921"/>
                <a:gd name="T65" fmla="*/ 651 h 1202"/>
                <a:gd name="T66" fmla="*/ 131 w 921"/>
                <a:gd name="T67" fmla="*/ 691 h 1202"/>
                <a:gd name="T68" fmla="*/ 78 w 921"/>
                <a:gd name="T69" fmla="*/ 741 h 1202"/>
                <a:gd name="T70" fmla="*/ 72 w 921"/>
                <a:gd name="T71" fmla="*/ 786 h 1202"/>
                <a:gd name="T72" fmla="*/ 195 w 921"/>
                <a:gd name="T73" fmla="*/ 1056 h 1202"/>
                <a:gd name="T74" fmla="*/ 191 w 921"/>
                <a:gd name="T75" fmla="*/ 1202 h 1202"/>
                <a:gd name="T76" fmla="*/ 821 w 921"/>
                <a:gd name="T77" fmla="*/ 1124 h 1202"/>
                <a:gd name="T78" fmla="*/ 765 w 921"/>
                <a:gd name="T79" fmla="*/ 1094 h 1202"/>
                <a:gd name="T80" fmla="*/ 470 w 921"/>
                <a:gd name="T81" fmla="*/ 206 h 1202"/>
                <a:gd name="T82" fmla="*/ 403 w 921"/>
                <a:gd name="T83" fmla="*/ 199 h 1202"/>
                <a:gd name="T84" fmla="*/ 403 w 921"/>
                <a:gd name="T85" fmla="*/ 199 h 1202"/>
                <a:gd name="T86" fmla="*/ 263 w 921"/>
                <a:gd name="T87" fmla="*/ 984 h 1202"/>
                <a:gd name="T88" fmla="*/ 373 w 921"/>
                <a:gd name="T89" fmla="*/ 833 h 1202"/>
                <a:gd name="T90" fmla="*/ 353 w 921"/>
                <a:gd name="T91" fmla="*/ 984 h 1202"/>
                <a:gd name="T92" fmla="*/ 124 w 921"/>
                <a:gd name="T93" fmla="*/ 597 h 1202"/>
                <a:gd name="T94" fmla="*/ 211 w 921"/>
                <a:gd name="T95" fmla="*/ 609 h 1202"/>
                <a:gd name="T96" fmla="*/ 305 w 921"/>
                <a:gd name="T97" fmla="*/ 673 h 1202"/>
                <a:gd name="T98" fmla="*/ 370 w 921"/>
                <a:gd name="T99" fmla="*/ 752 h 1202"/>
                <a:gd name="T100" fmla="*/ 387 w 921"/>
                <a:gd name="T101" fmla="*/ 1061 h 1202"/>
                <a:gd name="T102" fmla="*/ 544 w 921"/>
                <a:gd name="T103" fmla="*/ 772 h 1202"/>
                <a:gd name="T104" fmla="*/ 704 w 921"/>
                <a:gd name="T105" fmla="*/ 886 h 1202"/>
                <a:gd name="T106" fmla="*/ 548 w 921"/>
                <a:gd name="T107" fmla="*/ 1060 h 1202"/>
                <a:gd name="T108" fmla="*/ 574 w 921"/>
                <a:gd name="T109" fmla="*/ 1062 h 1202"/>
                <a:gd name="T110" fmla="*/ 606 w 921"/>
                <a:gd name="T111" fmla="*/ 1047 h 1202"/>
                <a:gd name="T112" fmla="*/ 743 w 921"/>
                <a:gd name="T113" fmla="*/ 826 h 1202"/>
                <a:gd name="T114" fmla="*/ 672 w 921"/>
                <a:gd name="T115" fmla="*/ 621 h 1202"/>
                <a:gd name="T116" fmla="*/ 849 w 921"/>
                <a:gd name="T117" fmla="*/ 92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1" h="1202">
                  <a:moveTo>
                    <a:pt x="787" y="1083"/>
                  </a:moveTo>
                  <a:cubicBezTo>
                    <a:pt x="797" y="1066"/>
                    <a:pt x="809" y="1051"/>
                    <a:pt x="820" y="1035"/>
                  </a:cubicBezTo>
                  <a:cubicBezTo>
                    <a:pt x="848" y="998"/>
                    <a:pt x="876" y="961"/>
                    <a:pt x="902" y="923"/>
                  </a:cubicBezTo>
                  <a:cubicBezTo>
                    <a:pt x="908" y="914"/>
                    <a:pt x="915" y="905"/>
                    <a:pt x="919" y="895"/>
                  </a:cubicBezTo>
                  <a:cubicBezTo>
                    <a:pt x="921" y="891"/>
                    <a:pt x="918" y="887"/>
                    <a:pt x="917" y="883"/>
                  </a:cubicBezTo>
                  <a:cubicBezTo>
                    <a:pt x="904" y="849"/>
                    <a:pt x="888" y="816"/>
                    <a:pt x="875" y="781"/>
                  </a:cubicBezTo>
                  <a:cubicBezTo>
                    <a:pt x="871" y="771"/>
                    <a:pt x="871" y="760"/>
                    <a:pt x="872" y="750"/>
                  </a:cubicBezTo>
                  <a:cubicBezTo>
                    <a:pt x="873" y="721"/>
                    <a:pt x="875" y="692"/>
                    <a:pt x="877" y="663"/>
                  </a:cubicBezTo>
                  <a:cubicBezTo>
                    <a:pt x="881" y="694"/>
                    <a:pt x="882" y="725"/>
                    <a:pt x="886" y="756"/>
                  </a:cubicBezTo>
                  <a:cubicBezTo>
                    <a:pt x="897" y="736"/>
                    <a:pt x="901" y="714"/>
                    <a:pt x="904" y="692"/>
                  </a:cubicBezTo>
                  <a:cubicBezTo>
                    <a:pt x="909" y="659"/>
                    <a:pt x="907" y="624"/>
                    <a:pt x="892" y="594"/>
                  </a:cubicBezTo>
                  <a:cubicBezTo>
                    <a:pt x="876" y="561"/>
                    <a:pt x="843" y="537"/>
                    <a:pt x="808" y="530"/>
                  </a:cubicBezTo>
                  <a:cubicBezTo>
                    <a:pt x="791" y="527"/>
                    <a:pt x="774" y="528"/>
                    <a:pt x="758" y="530"/>
                  </a:cubicBezTo>
                  <a:cubicBezTo>
                    <a:pt x="718" y="535"/>
                    <a:pt x="677" y="534"/>
                    <a:pt x="636" y="533"/>
                  </a:cubicBezTo>
                  <a:cubicBezTo>
                    <a:pt x="604" y="534"/>
                    <a:pt x="571" y="534"/>
                    <a:pt x="539" y="526"/>
                  </a:cubicBezTo>
                  <a:cubicBezTo>
                    <a:pt x="517" y="521"/>
                    <a:pt x="496" y="511"/>
                    <a:pt x="480" y="494"/>
                  </a:cubicBezTo>
                  <a:cubicBezTo>
                    <a:pt x="465" y="480"/>
                    <a:pt x="455" y="461"/>
                    <a:pt x="443" y="444"/>
                  </a:cubicBezTo>
                  <a:cubicBezTo>
                    <a:pt x="431" y="427"/>
                    <a:pt x="418" y="412"/>
                    <a:pt x="405" y="396"/>
                  </a:cubicBezTo>
                  <a:cubicBezTo>
                    <a:pt x="390" y="375"/>
                    <a:pt x="377" y="353"/>
                    <a:pt x="366" y="330"/>
                  </a:cubicBezTo>
                  <a:cubicBezTo>
                    <a:pt x="377" y="325"/>
                    <a:pt x="391" y="321"/>
                    <a:pt x="398" y="310"/>
                  </a:cubicBezTo>
                  <a:cubicBezTo>
                    <a:pt x="402" y="305"/>
                    <a:pt x="400" y="296"/>
                    <a:pt x="393" y="294"/>
                  </a:cubicBezTo>
                  <a:cubicBezTo>
                    <a:pt x="377" y="287"/>
                    <a:pt x="359" y="288"/>
                    <a:pt x="341" y="290"/>
                  </a:cubicBezTo>
                  <a:cubicBezTo>
                    <a:pt x="336" y="286"/>
                    <a:pt x="331" y="283"/>
                    <a:pt x="325" y="280"/>
                  </a:cubicBezTo>
                  <a:cubicBezTo>
                    <a:pt x="326" y="278"/>
                    <a:pt x="327" y="276"/>
                    <a:pt x="328" y="274"/>
                  </a:cubicBezTo>
                  <a:cubicBezTo>
                    <a:pt x="348" y="284"/>
                    <a:pt x="373" y="287"/>
                    <a:pt x="392" y="274"/>
                  </a:cubicBezTo>
                  <a:cubicBezTo>
                    <a:pt x="413" y="262"/>
                    <a:pt x="424" y="238"/>
                    <a:pt x="423" y="215"/>
                  </a:cubicBezTo>
                  <a:cubicBezTo>
                    <a:pt x="440" y="229"/>
                    <a:pt x="464" y="234"/>
                    <a:pt x="485" y="224"/>
                  </a:cubicBezTo>
                  <a:cubicBezTo>
                    <a:pt x="506" y="214"/>
                    <a:pt x="514" y="191"/>
                    <a:pt x="517" y="169"/>
                  </a:cubicBezTo>
                  <a:cubicBezTo>
                    <a:pt x="535" y="165"/>
                    <a:pt x="554" y="159"/>
                    <a:pt x="568" y="147"/>
                  </a:cubicBezTo>
                  <a:cubicBezTo>
                    <a:pt x="581" y="134"/>
                    <a:pt x="593" y="119"/>
                    <a:pt x="604" y="104"/>
                  </a:cubicBezTo>
                  <a:cubicBezTo>
                    <a:pt x="610" y="94"/>
                    <a:pt x="618" y="83"/>
                    <a:pt x="620" y="71"/>
                  </a:cubicBezTo>
                  <a:cubicBezTo>
                    <a:pt x="608" y="67"/>
                    <a:pt x="600" y="77"/>
                    <a:pt x="594" y="85"/>
                  </a:cubicBezTo>
                  <a:cubicBezTo>
                    <a:pt x="584" y="101"/>
                    <a:pt x="571" y="114"/>
                    <a:pt x="557" y="126"/>
                  </a:cubicBezTo>
                  <a:cubicBezTo>
                    <a:pt x="553" y="98"/>
                    <a:pt x="564" y="69"/>
                    <a:pt x="587" y="53"/>
                  </a:cubicBezTo>
                  <a:cubicBezTo>
                    <a:pt x="593" y="49"/>
                    <a:pt x="602" y="44"/>
                    <a:pt x="601" y="35"/>
                  </a:cubicBezTo>
                  <a:cubicBezTo>
                    <a:pt x="601" y="30"/>
                    <a:pt x="595" y="30"/>
                    <a:pt x="592" y="32"/>
                  </a:cubicBezTo>
                  <a:cubicBezTo>
                    <a:pt x="570" y="43"/>
                    <a:pt x="551" y="61"/>
                    <a:pt x="542" y="84"/>
                  </a:cubicBezTo>
                  <a:cubicBezTo>
                    <a:pt x="535" y="101"/>
                    <a:pt x="535" y="120"/>
                    <a:pt x="539" y="137"/>
                  </a:cubicBezTo>
                  <a:cubicBezTo>
                    <a:pt x="532" y="140"/>
                    <a:pt x="525" y="142"/>
                    <a:pt x="518" y="144"/>
                  </a:cubicBezTo>
                  <a:cubicBezTo>
                    <a:pt x="517" y="135"/>
                    <a:pt x="516" y="126"/>
                    <a:pt x="515" y="118"/>
                  </a:cubicBezTo>
                  <a:cubicBezTo>
                    <a:pt x="513" y="117"/>
                    <a:pt x="510" y="115"/>
                    <a:pt x="509" y="114"/>
                  </a:cubicBezTo>
                  <a:cubicBezTo>
                    <a:pt x="506" y="117"/>
                    <a:pt x="503" y="120"/>
                    <a:pt x="500" y="122"/>
                  </a:cubicBezTo>
                  <a:cubicBezTo>
                    <a:pt x="502" y="131"/>
                    <a:pt x="503" y="139"/>
                    <a:pt x="503" y="148"/>
                  </a:cubicBezTo>
                  <a:cubicBezTo>
                    <a:pt x="473" y="156"/>
                    <a:pt x="441" y="159"/>
                    <a:pt x="411" y="168"/>
                  </a:cubicBezTo>
                  <a:cubicBezTo>
                    <a:pt x="406" y="161"/>
                    <a:pt x="405" y="149"/>
                    <a:pt x="396" y="149"/>
                  </a:cubicBezTo>
                  <a:cubicBezTo>
                    <a:pt x="386" y="156"/>
                    <a:pt x="393" y="166"/>
                    <a:pt x="396" y="174"/>
                  </a:cubicBezTo>
                  <a:cubicBezTo>
                    <a:pt x="370" y="187"/>
                    <a:pt x="345" y="204"/>
                    <a:pt x="327" y="228"/>
                  </a:cubicBezTo>
                  <a:cubicBezTo>
                    <a:pt x="323" y="233"/>
                    <a:pt x="317" y="236"/>
                    <a:pt x="311" y="239"/>
                  </a:cubicBezTo>
                  <a:cubicBezTo>
                    <a:pt x="314" y="217"/>
                    <a:pt x="320" y="195"/>
                    <a:pt x="331" y="176"/>
                  </a:cubicBezTo>
                  <a:cubicBezTo>
                    <a:pt x="340" y="162"/>
                    <a:pt x="353" y="150"/>
                    <a:pt x="364" y="137"/>
                  </a:cubicBezTo>
                  <a:cubicBezTo>
                    <a:pt x="380" y="119"/>
                    <a:pt x="398" y="104"/>
                    <a:pt x="413" y="85"/>
                  </a:cubicBezTo>
                  <a:cubicBezTo>
                    <a:pt x="424" y="70"/>
                    <a:pt x="429" y="52"/>
                    <a:pt x="433" y="35"/>
                  </a:cubicBezTo>
                  <a:cubicBezTo>
                    <a:pt x="435" y="24"/>
                    <a:pt x="436" y="12"/>
                    <a:pt x="434" y="1"/>
                  </a:cubicBezTo>
                  <a:cubicBezTo>
                    <a:pt x="428" y="0"/>
                    <a:pt x="423" y="4"/>
                    <a:pt x="422" y="10"/>
                  </a:cubicBezTo>
                  <a:cubicBezTo>
                    <a:pt x="419" y="26"/>
                    <a:pt x="416" y="42"/>
                    <a:pt x="409" y="57"/>
                  </a:cubicBezTo>
                  <a:cubicBezTo>
                    <a:pt x="402" y="70"/>
                    <a:pt x="392" y="81"/>
                    <a:pt x="382" y="93"/>
                  </a:cubicBezTo>
                  <a:cubicBezTo>
                    <a:pt x="372" y="79"/>
                    <a:pt x="369" y="60"/>
                    <a:pt x="375" y="44"/>
                  </a:cubicBezTo>
                  <a:cubicBezTo>
                    <a:pt x="377" y="36"/>
                    <a:pt x="384" y="30"/>
                    <a:pt x="388" y="23"/>
                  </a:cubicBezTo>
                  <a:cubicBezTo>
                    <a:pt x="389" y="18"/>
                    <a:pt x="386" y="12"/>
                    <a:pt x="380" y="13"/>
                  </a:cubicBezTo>
                  <a:cubicBezTo>
                    <a:pt x="364" y="26"/>
                    <a:pt x="353" y="47"/>
                    <a:pt x="355" y="67"/>
                  </a:cubicBezTo>
                  <a:cubicBezTo>
                    <a:pt x="356" y="81"/>
                    <a:pt x="363" y="93"/>
                    <a:pt x="370" y="104"/>
                  </a:cubicBezTo>
                  <a:cubicBezTo>
                    <a:pt x="352" y="122"/>
                    <a:pt x="333" y="137"/>
                    <a:pt x="318" y="158"/>
                  </a:cubicBezTo>
                  <a:cubicBezTo>
                    <a:pt x="314" y="141"/>
                    <a:pt x="318" y="122"/>
                    <a:pt x="330" y="110"/>
                  </a:cubicBezTo>
                  <a:cubicBezTo>
                    <a:pt x="334" y="107"/>
                    <a:pt x="333" y="99"/>
                    <a:pt x="329" y="96"/>
                  </a:cubicBezTo>
                  <a:cubicBezTo>
                    <a:pt x="324" y="94"/>
                    <a:pt x="321" y="99"/>
                    <a:pt x="317" y="102"/>
                  </a:cubicBezTo>
                  <a:cubicBezTo>
                    <a:pt x="306" y="114"/>
                    <a:pt x="299" y="130"/>
                    <a:pt x="300" y="146"/>
                  </a:cubicBezTo>
                  <a:cubicBezTo>
                    <a:pt x="300" y="156"/>
                    <a:pt x="304" y="166"/>
                    <a:pt x="308" y="176"/>
                  </a:cubicBezTo>
                  <a:cubicBezTo>
                    <a:pt x="297" y="197"/>
                    <a:pt x="289" y="219"/>
                    <a:pt x="288" y="243"/>
                  </a:cubicBezTo>
                  <a:cubicBezTo>
                    <a:pt x="278" y="242"/>
                    <a:pt x="268" y="236"/>
                    <a:pt x="265" y="226"/>
                  </a:cubicBezTo>
                  <a:cubicBezTo>
                    <a:pt x="258" y="205"/>
                    <a:pt x="264" y="182"/>
                    <a:pt x="275" y="164"/>
                  </a:cubicBezTo>
                  <a:cubicBezTo>
                    <a:pt x="277" y="159"/>
                    <a:pt x="281" y="154"/>
                    <a:pt x="278" y="148"/>
                  </a:cubicBezTo>
                  <a:cubicBezTo>
                    <a:pt x="276" y="143"/>
                    <a:pt x="269" y="144"/>
                    <a:pt x="267" y="149"/>
                  </a:cubicBezTo>
                  <a:cubicBezTo>
                    <a:pt x="253" y="172"/>
                    <a:pt x="241" y="199"/>
                    <a:pt x="244" y="227"/>
                  </a:cubicBezTo>
                  <a:cubicBezTo>
                    <a:pt x="246" y="239"/>
                    <a:pt x="254" y="249"/>
                    <a:pt x="262" y="257"/>
                  </a:cubicBezTo>
                  <a:cubicBezTo>
                    <a:pt x="251" y="259"/>
                    <a:pt x="239" y="257"/>
                    <a:pt x="232" y="247"/>
                  </a:cubicBezTo>
                  <a:cubicBezTo>
                    <a:pt x="218" y="228"/>
                    <a:pt x="219" y="202"/>
                    <a:pt x="225" y="181"/>
                  </a:cubicBezTo>
                  <a:cubicBezTo>
                    <a:pt x="228" y="174"/>
                    <a:pt x="221" y="169"/>
                    <a:pt x="215" y="169"/>
                  </a:cubicBezTo>
                  <a:cubicBezTo>
                    <a:pt x="206" y="191"/>
                    <a:pt x="202" y="216"/>
                    <a:pt x="208" y="240"/>
                  </a:cubicBezTo>
                  <a:cubicBezTo>
                    <a:pt x="213" y="262"/>
                    <a:pt x="234" y="280"/>
                    <a:pt x="257" y="279"/>
                  </a:cubicBezTo>
                  <a:cubicBezTo>
                    <a:pt x="268" y="279"/>
                    <a:pt x="278" y="274"/>
                    <a:pt x="288" y="269"/>
                  </a:cubicBezTo>
                  <a:cubicBezTo>
                    <a:pt x="289" y="274"/>
                    <a:pt x="289" y="278"/>
                    <a:pt x="290" y="283"/>
                  </a:cubicBezTo>
                  <a:cubicBezTo>
                    <a:pt x="271" y="292"/>
                    <a:pt x="252" y="302"/>
                    <a:pt x="231" y="309"/>
                  </a:cubicBezTo>
                  <a:cubicBezTo>
                    <a:pt x="205" y="318"/>
                    <a:pt x="179" y="328"/>
                    <a:pt x="152" y="338"/>
                  </a:cubicBezTo>
                  <a:cubicBezTo>
                    <a:pt x="149" y="339"/>
                    <a:pt x="144" y="340"/>
                    <a:pt x="143" y="345"/>
                  </a:cubicBezTo>
                  <a:cubicBezTo>
                    <a:pt x="143" y="351"/>
                    <a:pt x="141" y="360"/>
                    <a:pt x="146" y="365"/>
                  </a:cubicBezTo>
                  <a:cubicBezTo>
                    <a:pt x="152" y="373"/>
                    <a:pt x="159" y="380"/>
                    <a:pt x="169" y="382"/>
                  </a:cubicBezTo>
                  <a:cubicBezTo>
                    <a:pt x="203" y="391"/>
                    <a:pt x="237" y="400"/>
                    <a:pt x="271" y="408"/>
                  </a:cubicBezTo>
                  <a:cubicBezTo>
                    <a:pt x="274" y="409"/>
                    <a:pt x="279" y="410"/>
                    <a:pt x="279" y="414"/>
                  </a:cubicBezTo>
                  <a:cubicBezTo>
                    <a:pt x="282" y="443"/>
                    <a:pt x="274" y="472"/>
                    <a:pt x="267" y="500"/>
                  </a:cubicBezTo>
                  <a:cubicBezTo>
                    <a:pt x="258" y="529"/>
                    <a:pt x="255" y="562"/>
                    <a:pt x="268" y="591"/>
                  </a:cubicBezTo>
                  <a:cubicBezTo>
                    <a:pt x="248" y="577"/>
                    <a:pt x="228" y="563"/>
                    <a:pt x="208" y="549"/>
                  </a:cubicBezTo>
                  <a:cubicBezTo>
                    <a:pt x="197" y="541"/>
                    <a:pt x="184" y="542"/>
                    <a:pt x="172" y="543"/>
                  </a:cubicBezTo>
                  <a:cubicBezTo>
                    <a:pt x="150" y="546"/>
                    <a:pt x="129" y="554"/>
                    <a:pt x="109" y="562"/>
                  </a:cubicBezTo>
                  <a:cubicBezTo>
                    <a:pt x="79" y="576"/>
                    <a:pt x="50" y="592"/>
                    <a:pt x="24" y="611"/>
                  </a:cubicBezTo>
                  <a:cubicBezTo>
                    <a:pt x="10" y="621"/>
                    <a:pt x="0" y="641"/>
                    <a:pt x="9" y="657"/>
                  </a:cubicBezTo>
                  <a:cubicBezTo>
                    <a:pt x="18" y="675"/>
                    <a:pt x="26" y="692"/>
                    <a:pt x="33" y="710"/>
                  </a:cubicBezTo>
                  <a:cubicBezTo>
                    <a:pt x="42" y="705"/>
                    <a:pt x="50" y="701"/>
                    <a:pt x="59" y="696"/>
                  </a:cubicBezTo>
                  <a:cubicBezTo>
                    <a:pt x="51" y="690"/>
                    <a:pt x="43" y="683"/>
                    <a:pt x="43" y="673"/>
                  </a:cubicBezTo>
                  <a:cubicBezTo>
                    <a:pt x="42" y="659"/>
                    <a:pt x="58" y="646"/>
                    <a:pt x="72" y="651"/>
                  </a:cubicBezTo>
                  <a:cubicBezTo>
                    <a:pt x="83" y="653"/>
                    <a:pt x="88" y="663"/>
                    <a:pt x="90" y="673"/>
                  </a:cubicBezTo>
                  <a:cubicBezTo>
                    <a:pt x="93" y="667"/>
                    <a:pt x="99" y="662"/>
                    <a:pt x="107" y="661"/>
                  </a:cubicBezTo>
                  <a:cubicBezTo>
                    <a:pt x="123" y="658"/>
                    <a:pt x="137" y="676"/>
                    <a:pt x="131" y="691"/>
                  </a:cubicBezTo>
                  <a:cubicBezTo>
                    <a:pt x="128" y="701"/>
                    <a:pt x="119" y="706"/>
                    <a:pt x="109" y="708"/>
                  </a:cubicBezTo>
                  <a:cubicBezTo>
                    <a:pt x="118" y="715"/>
                    <a:pt x="121" y="729"/>
                    <a:pt x="114" y="739"/>
                  </a:cubicBezTo>
                  <a:cubicBezTo>
                    <a:pt x="107" y="751"/>
                    <a:pt x="87" y="753"/>
                    <a:pt x="78" y="741"/>
                  </a:cubicBezTo>
                  <a:cubicBezTo>
                    <a:pt x="72" y="736"/>
                    <a:pt x="73" y="727"/>
                    <a:pt x="73" y="720"/>
                  </a:cubicBezTo>
                  <a:cubicBezTo>
                    <a:pt x="64" y="724"/>
                    <a:pt x="55" y="728"/>
                    <a:pt x="46" y="732"/>
                  </a:cubicBezTo>
                  <a:cubicBezTo>
                    <a:pt x="54" y="750"/>
                    <a:pt x="64" y="768"/>
                    <a:pt x="72" y="786"/>
                  </a:cubicBezTo>
                  <a:cubicBezTo>
                    <a:pt x="98" y="774"/>
                    <a:pt x="123" y="761"/>
                    <a:pt x="149" y="749"/>
                  </a:cubicBezTo>
                  <a:cubicBezTo>
                    <a:pt x="176" y="814"/>
                    <a:pt x="203" y="879"/>
                    <a:pt x="230" y="944"/>
                  </a:cubicBezTo>
                  <a:cubicBezTo>
                    <a:pt x="218" y="981"/>
                    <a:pt x="207" y="1019"/>
                    <a:pt x="195" y="1056"/>
                  </a:cubicBezTo>
                  <a:cubicBezTo>
                    <a:pt x="223" y="1067"/>
                    <a:pt x="252" y="1077"/>
                    <a:pt x="280" y="1088"/>
                  </a:cubicBezTo>
                  <a:cubicBezTo>
                    <a:pt x="263" y="1096"/>
                    <a:pt x="247" y="1105"/>
                    <a:pt x="233" y="1118"/>
                  </a:cubicBezTo>
                  <a:cubicBezTo>
                    <a:pt x="209" y="1139"/>
                    <a:pt x="194" y="1170"/>
                    <a:pt x="191" y="1202"/>
                  </a:cubicBezTo>
                  <a:cubicBezTo>
                    <a:pt x="224" y="1173"/>
                    <a:pt x="265" y="1155"/>
                    <a:pt x="306" y="1140"/>
                  </a:cubicBezTo>
                  <a:cubicBezTo>
                    <a:pt x="364" y="1121"/>
                    <a:pt x="425" y="1111"/>
                    <a:pt x="486" y="1107"/>
                  </a:cubicBezTo>
                  <a:cubicBezTo>
                    <a:pt x="598" y="1100"/>
                    <a:pt x="710" y="1109"/>
                    <a:pt x="821" y="1124"/>
                  </a:cubicBezTo>
                  <a:cubicBezTo>
                    <a:pt x="852" y="1128"/>
                    <a:pt x="884" y="1134"/>
                    <a:pt x="915" y="1131"/>
                  </a:cubicBezTo>
                  <a:cubicBezTo>
                    <a:pt x="889" y="1124"/>
                    <a:pt x="862" y="1119"/>
                    <a:pt x="835" y="1112"/>
                  </a:cubicBezTo>
                  <a:cubicBezTo>
                    <a:pt x="812" y="1106"/>
                    <a:pt x="788" y="1100"/>
                    <a:pt x="765" y="1094"/>
                  </a:cubicBezTo>
                  <a:cubicBezTo>
                    <a:pt x="773" y="1092"/>
                    <a:pt x="782" y="1091"/>
                    <a:pt x="787" y="1083"/>
                  </a:cubicBezTo>
                  <a:moveTo>
                    <a:pt x="498" y="174"/>
                  </a:moveTo>
                  <a:cubicBezTo>
                    <a:pt x="493" y="188"/>
                    <a:pt x="485" y="203"/>
                    <a:pt x="470" y="206"/>
                  </a:cubicBezTo>
                  <a:cubicBezTo>
                    <a:pt x="455" y="209"/>
                    <a:pt x="440" y="200"/>
                    <a:pt x="430" y="190"/>
                  </a:cubicBezTo>
                  <a:cubicBezTo>
                    <a:pt x="452" y="184"/>
                    <a:pt x="475" y="178"/>
                    <a:pt x="498" y="174"/>
                  </a:cubicBezTo>
                  <a:moveTo>
                    <a:pt x="403" y="199"/>
                  </a:moveTo>
                  <a:cubicBezTo>
                    <a:pt x="405" y="217"/>
                    <a:pt x="403" y="239"/>
                    <a:pt x="388" y="251"/>
                  </a:cubicBezTo>
                  <a:cubicBezTo>
                    <a:pt x="374" y="262"/>
                    <a:pt x="355" y="259"/>
                    <a:pt x="340" y="254"/>
                  </a:cubicBezTo>
                  <a:cubicBezTo>
                    <a:pt x="356" y="230"/>
                    <a:pt x="377" y="210"/>
                    <a:pt x="403" y="199"/>
                  </a:cubicBezTo>
                  <a:moveTo>
                    <a:pt x="281" y="1045"/>
                  </a:moveTo>
                  <a:cubicBezTo>
                    <a:pt x="266" y="1050"/>
                    <a:pt x="250" y="1040"/>
                    <a:pt x="245" y="1026"/>
                  </a:cubicBezTo>
                  <a:cubicBezTo>
                    <a:pt x="238" y="1010"/>
                    <a:pt x="246" y="990"/>
                    <a:pt x="263" y="984"/>
                  </a:cubicBezTo>
                  <a:cubicBezTo>
                    <a:pt x="281" y="976"/>
                    <a:pt x="304" y="993"/>
                    <a:pt x="303" y="1013"/>
                  </a:cubicBezTo>
                  <a:cubicBezTo>
                    <a:pt x="304" y="1027"/>
                    <a:pt x="294" y="1041"/>
                    <a:pt x="281" y="1045"/>
                  </a:cubicBezTo>
                  <a:moveTo>
                    <a:pt x="373" y="833"/>
                  </a:moveTo>
                  <a:cubicBezTo>
                    <a:pt x="371" y="910"/>
                    <a:pt x="364" y="988"/>
                    <a:pt x="357" y="1065"/>
                  </a:cubicBezTo>
                  <a:cubicBezTo>
                    <a:pt x="345" y="1068"/>
                    <a:pt x="333" y="1070"/>
                    <a:pt x="321" y="1073"/>
                  </a:cubicBezTo>
                  <a:cubicBezTo>
                    <a:pt x="332" y="1043"/>
                    <a:pt x="343" y="1014"/>
                    <a:pt x="353" y="984"/>
                  </a:cubicBezTo>
                  <a:cubicBezTo>
                    <a:pt x="327" y="969"/>
                    <a:pt x="301" y="953"/>
                    <a:pt x="274" y="938"/>
                  </a:cubicBezTo>
                  <a:cubicBezTo>
                    <a:pt x="271" y="936"/>
                    <a:pt x="266" y="934"/>
                    <a:pt x="265" y="929"/>
                  </a:cubicBezTo>
                  <a:cubicBezTo>
                    <a:pt x="218" y="818"/>
                    <a:pt x="171" y="708"/>
                    <a:pt x="124" y="597"/>
                  </a:cubicBezTo>
                  <a:cubicBezTo>
                    <a:pt x="138" y="591"/>
                    <a:pt x="153" y="586"/>
                    <a:pt x="168" y="582"/>
                  </a:cubicBezTo>
                  <a:cubicBezTo>
                    <a:pt x="174" y="580"/>
                    <a:pt x="181" y="584"/>
                    <a:pt x="186" y="587"/>
                  </a:cubicBezTo>
                  <a:cubicBezTo>
                    <a:pt x="195" y="593"/>
                    <a:pt x="203" y="601"/>
                    <a:pt x="211" y="609"/>
                  </a:cubicBezTo>
                  <a:cubicBezTo>
                    <a:pt x="237" y="636"/>
                    <a:pt x="260" y="667"/>
                    <a:pt x="285" y="696"/>
                  </a:cubicBezTo>
                  <a:cubicBezTo>
                    <a:pt x="299" y="713"/>
                    <a:pt x="323" y="718"/>
                    <a:pt x="345" y="718"/>
                  </a:cubicBezTo>
                  <a:cubicBezTo>
                    <a:pt x="329" y="705"/>
                    <a:pt x="315" y="691"/>
                    <a:pt x="305" y="673"/>
                  </a:cubicBezTo>
                  <a:cubicBezTo>
                    <a:pt x="286" y="636"/>
                    <a:pt x="285" y="592"/>
                    <a:pt x="294" y="552"/>
                  </a:cubicBezTo>
                  <a:cubicBezTo>
                    <a:pt x="296" y="609"/>
                    <a:pt x="315" y="664"/>
                    <a:pt x="347" y="711"/>
                  </a:cubicBezTo>
                  <a:cubicBezTo>
                    <a:pt x="355" y="724"/>
                    <a:pt x="367" y="736"/>
                    <a:pt x="370" y="752"/>
                  </a:cubicBezTo>
                  <a:cubicBezTo>
                    <a:pt x="375" y="778"/>
                    <a:pt x="373" y="806"/>
                    <a:pt x="373" y="833"/>
                  </a:cubicBezTo>
                  <a:moveTo>
                    <a:pt x="548" y="1060"/>
                  </a:moveTo>
                  <a:cubicBezTo>
                    <a:pt x="495" y="1056"/>
                    <a:pt x="441" y="1055"/>
                    <a:pt x="387" y="1061"/>
                  </a:cubicBezTo>
                  <a:cubicBezTo>
                    <a:pt x="402" y="985"/>
                    <a:pt x="417" y="909"/>
                    <a:pt x="434" y="833"/>
                  </a:cubicBezTo>
                  <a:cubicBezTo>
                    <a:pt x="439" y="813"/>
                    <a:pt x="443" y="792"/>
                    <a:pt x="451" y="772"/>
                  </a:cubicBezTo>
                  <a:cubicBezTo>
                    <a:pt x="482" y="777"/>
                    <a:pt x="513" y="777"/>
                    <a:pt x="544" y="772"/>
                  </a:cubicBezTo>
                  <a:cubicBezTo>
                    <a:pt x="569" y="769"/>
                    <a:pt x="593" y="763"/>
                    <a:pt x="618" y="765"/>
                  </a:cubicBezTo>
                  <a:cubicBezTo>
                    <a:pt x="638" y="767"/>
                    <a:pt x="656" y="779"/>
                    <a:pt x="667" y="796"/>
                  </a:cubicBezTo>
                  <a:cubicBezTo>
                    <a:pt x="686" y="823"/>
                    <a:pt x="695" y="855"/>
                    <a:pt x="704" y="886"/>
                  </a:cubicBezTo>
                  <a:cubicBezTo>
                    <a:pt x="708" y="897"/>
                    <a:pt x="700" y="906"/>
                    <a:pt x="695" y="914"/>
                  </a:cubicBezTo>
                  <a:cubicBezTo>
                    <a:pt x="676" y="940"/>
                    <a:pt x="653" y="962"/>
                    <a:pt x="631" y="985"/>
                  </a:cubicBezTo>
                  <a:cubicBezTo>
                    <a:pt x="604" y="1011"/>
                    <a:pt x="576" y="1036"/>
                    <a:pt x="548" y="1060"/>
                  </a:cubicBezTo>
                  <a:moveTo>
                    <a:pt x="735" y="1087"/>
                  </a:moveTo>
                  <a:cubicBezTo>
                    <a:pt x="717" y="1084"/>
                    <a:pt x="698" y="1080"/>
                    <a:pt x="680" y="1077"/>
                  </a:cubicBezTo>
                  <a:cubicBezTo>
                    <a:pt x="645" y="1071"/>
                    <a:pt x="610" y="1066"/>
                    <a:pt x="574" y="1062"/>
                  </a:cubicBezTo>
                  <a:cubicBezTo>
                    <a:pt x="573" y="1065"/>
                    <a:pt x="573" y="1065"/>
                    <a:pt x="573" y="1065"/>
                  </a:cubicBezTo>
                  <a:cubicBezTo>
                    <a:pt x="573" y="1064"/>
                    <a:pt x="573" y="1063"/>
                    <a:pt x="573" y="1061"/>
                  </a:cubicBezTo>
                  <a:cubicBezTo>
                    <a:pt x="585" y="1060"/>
                    <a:pt x="596" y="1055"/>
                    <a:pt x="606" y="1047"/>
                  </a:cubicBezTo>
                  <a:cubicBezTo>
                    <a:pt x="638" y="1022"/>
                    <a:pt x="668" y="994"/>
                    <a:pt x="698" y="966"/>
                  </a:cubicBezTo>
                  <a:cubicBezTo>
                    <a:pt x="724" y="939"/>
                    <a:pt x="751" y="913"/>
                    <a:pt x="774" y="883"/>
                  </a:cubicBezTo>
                  <a:cubicBezTo>
                    <a:pt x="760" y="866"/>
                    <a:pt x="750" y="846"/>
                    <a:pt x="743" y="826"/>
                  </a:cubicBezTo>
                  <a:cubicBezTo>
                    <a:pt x="741" y="811"/>
                    <a:pt x="747" y="796"/>
                    <a:pt x="753" y="783"/>
                  </a:cubicBezTo>
                  <a:cubicBezTo>
                    <a:pt x="723" y="769"/>
                    <a:pt x="702" y="742"/>
                    <a:pt x="690" y="712"/>
                  </a:cubicBezTo>
                  <a:cubicBezTo>
                    <a:pt x="679" y="683"/>
                    <a:pt x="672" y="652"/>
                    <a:pt x="672" y="621"/>
                  </a:cubicBezTo>
                  <a:cubicBezTo>
                    <a:pt x="687" y="686"/>
                    <a:pt x="721" y="746"/>
                    <a:pt x="771" y="791"/>
                  </a:cubicBezTo>
                  <a:cubicBezTo>
                    <a:pt x="796" y="819"/>
                    <a:pt x="820" y="849"/>
                    <a:pt x="839" y="882"/>
                  </a:cubicBezTo>
                  <a:cubicBezTo>
                    <a:pt x="846" y="895"/>
                    <a:pt x="856" y="910"/>
                    <a:pt x="849" y="925"/>
                  </a:cubicBezTo>
                  <a:cubicBezTo>
                    <a:pt x="835" y="957"/>
                    <a:pt x="814" y="985"/>
                    <a:pt x="793" y="1013"/>
                  </a:cubicBezTo>
                  <a:cubicBezTo>
                    <a:pt x="775" y="1038"/>
                    <a:pt x="755" y="1063"/>
                    <a:pt x="735" y="10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3" name="Oval 32">
            <a:extLst>
              <a:ext uri="{FF2B5EF4-FFF2-40B4-BE49-F238E27FC236}">
                <a16:creationId xmlns:a16="http://schemas.microsoft.com/office/drawing/2014/main" id="{A1E00D89-6BEE-4370-9C72-1CF2713E97BE}"/>
              </a:ext>
            </a:extLst>
          </p:cNvPr>
          <p:cNvSpPr/>
          <p:nvPr userDrawn="1"/>
        </p:nvSpPr>
        <p:spPr>
          <a:xfrm>
            <a:off x="1793924" y="1411940"/>
            <a:ext cx="4042649" cy="404264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Freeform 20">
            <a:extLst>
              <a:ext uri="{FF2B5EF4-FFF2-40B4-BE49-F238E27FC236}">
                <a16:creationId xmlns:a16="http://schemas.microsoft.com/office/drawing/2014/main" id="{401C8495-0195-4E7E-93E8-AC0577010D4A}"/>
              </a:ext>
            </a:extLst>
          </p:cNvPr>
          <p:cNvSpPr>
            <a:spLocks/>
          </p:cNvSpPr>
          <p:nvPr userDrawn="1"/>
        </p:nvSpPr>
        <p:spPr bwMode="auto">
          <a:xfrm flipH="1">
            <a:off x="0" y="586295"/>
            <a:ext cx="522360" cy="898018"/>
          </a:xfrm>
          <a:custGeom>
            <a:avLst/>
            <a:gdLst>
              <a:gd name="T0" fmla="*/ 616 w 616"/>
              <a:gd name="T1" fmla="*/ 1059 h 1059"/>
              <a:gd name="T2" fmla="*/ 0 w 616"/>
              <a:gd name="T3" fmla="*/ 530 h 1059"/>
              <a:gd name="T4" fmla="*/ 616 w 616"/>
              <a:gd name="T5" fmla="*/ 0 h 1059"/>
              <a:gd name="T6" fmla="*/ 616 w 616"/>
              <a:gd name="T7" fmla="*/ 1059 h 1059"/>
            </a:gdLst>
            <a:ahLst/>
            <a:cxnLst>
              <a:cxn ang="0">
                <a:pos x="T0" y="T1"/>
              </a:cxn>
              <a:cxn ang="0">
                <a:pos x="T2" y="T3"/>
              </a:cxn>
              <a:cxn ang="0">
                <a:pos x="T4" y="T5"/>
              </a:cxn>
              <a:cxn ang="0">
                <a:pos x="T6" y="T7"/>
              </a:cxn>
            </a:cxnLst>
            <a:rect l="0" t="0" r="r" b="b"/>
            <a:pathLst>
              <a:path w="616" h="1059">
                <a:moveTo>
                  <a:pt x="616" y="1059"/>
                </a:moveTo>
                <a:lnTo>
                  <a:pt x="0" y="530"/>
                </a:lnTo>
                <a:lnTo>
                  <a:pt x="616" y="0"/>
                </a:lnTo>
                <a:lnTo>
                  <a:pt x="616" y="105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47" name="Subtitle 2">
            <a:extLst>
              <a:ext uri="{FF2B5EF4-FFF2-40B4-BE49-F238E27FC236}">
                <a16:creationId xmlns:a16="http://schemas.microsoft.com/office/drawing/2014/main" id="{C47CA9D2-BBAD-4CDC-84F8-53052F31F8DE}"/>
              </a:ext>
            </a:extLst>
          </p:cNvPr>
          <p:cNvSpPr>
            <a:spLocks noGrp="1"/>
          </p:cNvSpPr>
          <p:nvPr>
            <p:ph type="subTitle" idx="1"/>
          </p:nvPr>
        </p:nvSpPr>
        <p:spPr>
          <a:xfrm>
            <a:off x="4021411" y="4760455"/>
            <a:ext cx="7706785" cy="1669705"/>
          </a:xfrm>
        </p:spPr>
        <p:txBody>
          <a:bodyPr/>
          <a:lstStyle>
            <a:lvl1pPr marL="0" indent="0" algn="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52" name="Group 51">
            <a:extLst>
              <a:ext uri="{FF2B5EF4-FFF2-40B4-BE49-F238E27FC236}">
                <a16:creationId xmlns:a16="http://schemas.microsoft.com/office/drawing/2014/main" id="{7E632E23-8274-4DD8-8697-DE32087F1C3C}"/>
              </a:ext>
            </a:extLst>
          </p:cNvPr>
          <p:cNvGrpSpPr/>
          <p:nvPr userDrawn="1"/>
        </p:nvGrpSpPr>
        <p:grpSpPr>
          <a:xfrm>
            <a:off x="4170752" y="729671"/>
            <a:ext cx="1007932" cy="399016"/>
            <a:chOff x="4113213" y="5141913"/>
            <a:chExt cx="769938" cy="304800"/>
          </a:xfrm>
        </p:grpSpPr>
        <p:sp>
          <p:nvSpPr>
            <p:cNvPr id="53" name="Freeform 17">
              <a:extLst>
                <a:ext uri="{FF2B5EF4-FFF2-40B4-BE49-F238E27FC236}">
                  <a16:creationId xmlns:a16="http://schemas.microsoft.com/office/drawing/2014/main" id="{48774CE3-7B76-4665-BF4B-472A5EDF2FBE}"/>
                </a:ext>
              </a:extLst>
            </p:cNvPr>
            <p:cNvSpPr>
              <a:spLocks/>
            </p:cNvSpPr>
            <p:nvPr userDrawn="1"/>
          </p:nvSpPr>
          <p:spPr bwMode="auto">
            <a:xfrm>
              <a:off x="4700588" y="5141913"/>
              <a:ext cx="182563" cy="304800"/>
            </a:xfrm>
            <a:custGeom>
              <a:avLst/>
              <a:gdLst>
                <a:gd name="T0" fmla="*/ 0 w 115"/>
                <a:gd name="T1" fmla="*/ 192 h 192"/>
                <a:gd name="T2" fmla="*/ 115 w 115"/>
                <a:gd name="T3" fmla="*/ 96 h 192"/>
                <a:gd name="T4" fmla="*/ 0 w 115"/>
                <a:gd name="T5" fmla="*/ 0 h 192"/>
                <a:gd name="T6" fmla="*/ 0 w 115"/>
                <a:gd name="T7" fmla="*/ 192 h 192"/>
              </a:gdLst>
              <a:ahLst/>
              <a:cxnLst>
                <a:cxn ang="0">
                  <a:pos x="T0" y="T1"/>
                </a:cxn>
                <a:cxn ang="0">
                  <a:pos x="T2" y="T3"/>
                </a:cxn>
                <a:cxn ang="0">
                  <a:pos x="T4" y="T5"/>
                </a:cxn>
                <a:cxn ang="0">
                  <a:pos x="T6" y="T7"/>
                </a:cxn>
              </a:cxnLst>
              <a:rect l="0" t="0" r="r" b="b"/>
              <a:pathLst>
                <a:path w="115" h="192">
                  <a:moveTo>
                    <a:pt x="0" y="192"/>
                  </a:moveTo>
                  <a:lnTo>
                    <a:pt x="115" y="96"/>
                  </a:lnTo>
                  <a:lnTo>
                    <a:pt x="0" y="0"/>
                  </a:lnTo>
                  <a:lnTo>
                    <a:pt x="0" y="192"/>
                  </a:lnTo>
                  <a:close/>
                </a:path>
              </a:pathLst>
            </a:custGeom>
            <a:solidFill>
              <a:srgbClr val="E2D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18">
              <a:extLst>
                <a:ext uri="{FF2B5EF4-FFF2-40B4-BE49-F238E27FC236}">
                  <a16:creationId xmlns:a16="http://schemas.microsoft.com/office/drawing/2014/main" id="{29099D54-C490-4F34-9FD5-8310CAAA270B}"/>
                </a:ext>
              </a:extLst>
            </p:cNvPr>
            <p:cNvSpPr>
              <a:spLocks/>
            </p:cNvSpPr>
            <p:nvPr userDrawn="1"/>
          </p:nvSpPr>
          <p:spPr bwMode="auto">
            <a:xfrm>
              <a:off x="4406900" y="5141913"/>
              <a:ext cx="180975" cy="304800"/>
            </a:xfrm>
            <a:custGeom>
              <a:avLst/>
              <a:gdLst>
                <a:gd name="T0" fmla="*/ 0 w 114"/>
                <a:gd name="T1" fmla="*/ 192 h 192"/>
                <a:gd name="T2" fmla="*/ 114 w 114"/>
                <a:gd name="T3" fmla="*/ 96 h 192"/>
                <a:gd name="T4" fmla="*/ 0 w 114"/>
                <a:gd name="T5" fmla="*/ 0 h 192"/>
                <a:gd name="T6" fmla="*/ 0 w 114"/>
                <a:gd name="T7" fmla="*/ 192 h 192"/>
              </a:gdLst>
              <a:ahLst/>
              <a:cxnLst>
                <a:cxn ang="0">
                  <a:pos x="T0" y="T1"/>
                </a:cxn>
                <a:cxn ang="0">
                  <a:pos x="T2" y="T3"/>
                </a:cxn>
                <a:cxn ang="0">
                  <a:pos x="T4" y="T5"/>
                </a:cxn>
                <a:cxn ang="0">
                  <a:pos x="T6" y="T7"/>
                </a:cxn>
              </a:cxnLst>
              <a:rect l="0" t="0" r="r" b="b"/>
              <a:pathLst>
                <a:path w="114" h="192">
                  <a:moveTo>
                    <a:pt x="0" y="192"/>
                  </a:moveTo>
                  <a:lnTo>
                    <a:pt x="114" y="96"/>
                  </a:lnTo>
                  <a:lnTo>
                    <a:pt x="0" y="0"/>
                  </a:lnTo>
                  <a:lnTo>
                    <a:pt x="0" y="192"/>
                  </a:lnTo>
                  <a:close/>
                </a:path>
              </a:pathLst>
            </a:custGeom>
            <a:solidFill>
              <a:srgbClr val="C0A2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19">
              <a:extLst>
                <a:ext uri="{FF2B5EF4-FFF2-40B4-BE49-F238E27FC236}">
                  <a16:creationId xmlns:a16="http://schemas.microsoft.com/office/drawing/2014/main" id="{61D6121C-8559-42C8-A86B-505937515CD0}"/>
                </a:ext>
              </a:extLst>
            </p:cNvPr>
            <p:cNvSpPr>
              <a:spLocks/>
            </p:cNvSpPr>
            <p:nvPr userDrawn="1"/>
          </p:nvSpPr>
          <p:spPr bwMode="auto">
            <a:xfrm>
              <a:off x="4113213" y="5141913"/>
              <a:ext cx="180975" cy="304800"/>
            </a:xfrm>
            <a:custGeom>
              <a:avLst/>
              <a:gdLst>
                <a:gd name="T0" fmla="*/ 0 w 114"/>
                <a:gd name="T1" fmla="*/ 0 h 192"/>
                <a:gd name="T2" fmla="*/ 114 w 114"/>
                <a:gd name="T3" fmla="*/ 96 h 192"/>
                <a:gd name="T4" fmla="*/ 0 w 114"/>
                <a:gd name="T5" fmla="*/ 192 h 192"/>
                <a:gd name="T6" fmla="*/ 0 w 114"/>
                <a:gd name="T7" fmla="*/ 0 h 192"/>
              </a:gdLst>
              <a:ahLst/>
              <a:cxnLst>
                <a:cxn ang="0">
                  <a:pos x="T0" y="T1"/>
                </a:cxn>
                <a:cxn ang="0">
                  <a:pos x="T2" y="T3"/>
                </a:cxn>
                <a:cxn ang="0">
                  <a:pos x="T4" y="T5"/>
                </a:cxn>
                <a:cxn ang="0">
                  <a:pos x="T6" y="T7"/>
                </a:cxn>
              </a:cxnLst>
              <a:rect l="0" t="0" r="r" b="b"/>
              <a:pathLst>
                <a:path w="114" h="192">
                  <a:moveTo>
                    <a:pt x="0" y="0"/>
                  </a:moveTo>
                  <a:lnTo>
                    <a:pt x="114" y="96"/>
                  </a:lnTo>
                  <a:lnTo>
                    <a:pt x="0" y="19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0" name="Group 59">
            <a:extLst>
              <a:ext uri="{FF2B5EF4-FFF2-40B4-BE49-F238E27FC236}">
                <a16:creationId xmlns:a16="http://schemas.microsoft.com/office/drawing/2014/main" id="{A365DE4F-C47C-40F3-9324-A4BC51B8C15C}"/>
              </a:ext>
            </a:extLst>
          </p:cNvPr>
          <p:cNvGrpSpPr/>
          <p:nvPr userDrawn="1"/>
        </p:nvGrpSpPr>
        <p:grpSpPr>
          <a:xfrm>
            <a:off x="2009566" y="5446056"/>
            <a:ext cx="1007932" cy="399016"/>
            <a:chOff x="4113213" y="5141913"/>
            <a:chExt cx="769938" cy="304800"/>
          </a:xfrm>
        </p:grpSpPr>
        <p:sp>
          <p:nvSpPr>
            <p:cNvPr id="61" name="Freeform 17">
              <a:extLst>
                <a:ext uri="{FF2B5EF4-FFF2-40B4-BE49-F238E27FC236}">
                  <a16:creationId xmlns:a16="http://schemas.microsoft.com/office/drawing/2014/main" id="{8772456D-EA14-4E96-8748-CCAFFCBB9D7C}"/>
                </a:ext>
              </a:extLst>
            </p:cNvPr>
            <p:cNvSpPr>
              <a:spLocks/>
            </p:cNvSpPr>
            <p:nvPr userDrawn="1"/>
          </p:nvSpPr>
          <p:spPr bwMode="auto">
            <a:xfrm>
              <a:off x="4700588" y="5141913"/>
              <a:ext cx="182563" cy="304800"/>
            </a:xfrm>
            <a:custGeom>
              <a:avLst/>
              <a:gdLst>
                <a:gd name="T0" fmla="*/ 0 w 115"/>
                <a:gd name="T1" fmla="*/ 192 h 192"/>
                <a:gd name="T2" fmla="*/ 115 w 115"/>
                <a:gd name="T3" fmla="*/ 96 h 192"/>
                <a:gd name="T4" fmla="*/ 0 w 115"/>
                <a:gd name="T5" fmla="*/ 0 h 192"/>
                <a:gd name="T6" fmla="*/ 0 w 115"/>
                <a:gd name="T7" fmla="*/ 192 h 192"/>
              </a:gdLst>
              <a:ahLst/>
              <a:cxnLst>
                <a:cxn ang="0">
                  <a:pos x="T0" y="T1"/>
                </a:cxn>
                <a:cxn ang="0">
                  <a:pos x="T2" y="T3"/>
                </a:cxn>
                <a:cxn ang="0">
                  <a:pos x="T4" y="T5"/>
                </a:cxn>
                <a:cxn ang="0">
                  <a:pos x="T6" y="T7"/>
                </a:cxn>
              </a:cxnLst>
              <a:rect l="0" t="0" r="r" b="b"/>
              <a:pathLst>
                <a:path w="115" h="192">
                  <a:moveTo>
                    <a:pt x="0" y="192"/>
                  </a:moveTo>
                  <a:lnTo>
                    <a:pt x="115" y="96"/>
                  </a:lnTo>
                  <a:lnTo>
                    <a:pt x="0" y="0"/>
                  </a:lnTo>
                  <a:lnTo>
                    <a:pt x="0" y="192"/>
                  </a:lnTo>
                  <a:close/>
                </a:path>
              </a:pathLst>
            </a:custGeom>
            <a:solidFill>
              <a:srgbClr val="E2D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18">
              <a:extLst>
                <a:ext uri="{FF2B5EF4-FFF2-40B4-BE49-F238E27FC236}">
                  <a16:creationId xmlns:a16="http://schemas.microsoft.com/office/drawing/2014/main" id="{E90D342E-BE8A-46FA-9C90-DB0557867168}"/>
                </a:ext>
              </a:extLst>
            </p:cNvPr>
            <p:cNvSpPr>
              <a:spLocks/>
            </p:cNvSpPr>
            <p:nvPr userDrawn="1"/>
          </p:nvSpPr>
          <p:spPr bwMode="auto">
            <a:xfrm>
              <a:off x="4406900" y="5141913"/>
              <a:ext cx="180975" cy="304800"/>
            </a:xfrm>
            <a:custGeom>
              <a:avLst/>
              <a:gdLst>
                <a:gd name="T0" fmla="*/ 0 w 114"/>
                <a:gd name="T1" fmla="*/ 192 h 192"/>
                <a:gd name="T2" fmla="*/ 114 w 114"/>
                <a:gd name="T3" fmla="*/ 96 h 192"/>
                <a:gd name="T4" fmla="*/ 0 w 114"/>
                <a:gd name="T5" fmla="*/ 0 h 192"/>
                <a:gd name="T6" fmla="*/ 0 w 114"/>
                <a:gd name="T7" fmla="*/ 192 h 192"/>
              </a:gdLst>
              <a:ahLst/>
              <a:cxnLst>
                <a:cxn ang="0">
                  <a:pos x="T0" y="T1"/>
                </a:cxn>
                <a:cxn ang="0">
                  <a:pos x="T2" y="T3"/>
                </a:cxn>
                <a:cxn ang="0">
                  <a:pos x="T4" y="T5"/>
                </a:cxn>
                <a:cxn ang="0">
                  <a:pos x="T6" y="T7"/>
                </a:cxn>
              </a:cxnLst>
              <a:rect l="0" t="0" r="r" b="b"/>
              <a:pathLst>
                <a:path w="114" h="192">
                  <a:moveTo>
                    <a:pt x="0" y="192"/>
                  </a:moveTo>
                  <a:lnTo>
                    <a:pt x="114" y="96"/>
                  </a:lnTo>
                  <a:lnTo>
                    <a:pt x="0" y="0"/>
                  </a:lnTo>
                  <a:lnTo>
                    <a:pt x="0" y="192"/>
                  </a:lnTo>
                  <a:close/>
                </a:path>
              </a:pathLst>
            </a:custGeom>
            <a:solidFill>
              <a:srgbClr val="C0A2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19">
              <a:extLst>
                <a:ext uri="{FF2B5EF4-FFF2-40B4-BE49-F238E27FC236}">
                  <a16:creationId xmlns:a16="http://schemas.microsoft.com/office/drawing/2014/main" id="{968A9B37-843C-4E99-BA7E-AF317F4A08A0}"/>
                </a:ext>
              </a:extLst>
            </p:cNvPr>
            <p:cNvSpPr>
              <a:spLocks/>
            </p:cNvSpPr>
            <p:nvPr userDrawn="1"/>
          </p:nvSpPr>
          <p:spPr bwMode="auto">
            <a:xfrm>
              <a:off x="4113213" y="5141913"/>
              <a:ext cx="180975" cy="304800"/>
            </a:xfrm>
            <a:custGeom>
              <a:avLst/>
              <a:gdLst>
                <a:gd name="T0" fmla="*/ 0 w 114"/>
                <a:gd name="T1" fmla="*/ 0 h 192"/>
                <a:gd name="T2" fmla="*/ 114 w 114"/>
                <a:gd name="T3" fmla="*/ 96 h 192"/>
                <a:gd name="T4" fmla="*/ 0 w 114"/>
                <a:gd name="T5" fmla="*/ 192 h 192"/>
                <a:gd name="T6" fmla="*/ 0 w 114"/>
                <a:gd name="T7" fmla="*/ 0 h 192"/>
              </a:gdLst>
              <a:ahLst/>
              <a:cxnLst>
                <a:cxn ang="0">
                  <a:pos x="T0" y="T1"/>
                </a:cxn>
                <a:cxn ang="0">
                  <a:pos x="T2" y="T3"/>
                </a:cxn>
                <a:cxn ang="0">
                  <a:pos x="T4" y="T5"/>
                </a:cxn>
                <a:cxn ang="0">
                  <a:pos x="T6" y="T7"/>
                </a:cxn>
              </a:cxnLst>
              <a:rect l="0" t="0" r="r" b="b"/>
              <a:pathLst>
                <a:path w="114" h="192">
                  <a:moveTo>
                    <a:pt x="0" y="0"/>
                  </a:moveTo>
                  <a:lnTo>
                    <a:pt x="114" y="96"/>
                  </a:lnTo>
                  <a:lnTo>
                    <a:pt x="0" y="192"/>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7" name="Picture Placeholder 35">
            <a:extLst>
              <a:ext uri="{FF2B5EF4-FFF2-40B4-BE49-F238E27FC236}">
                <a16:creationId xmlns:a16="http://schemas.microsoft.com/office/drawing/2014/main" id="{EF90CB2B-E940-42B0-ACC9-4F318C293EB6}"/>
              </a:ext>
            </a:extLst>
          </p:cNvPr>
          <p:cNvSpPr>
            <a:spLocks noGrp="1"/>
          </p:cNvSpPr>
          <p:nvPr>
            <p:ph type="pic" sz="quarter" idx="13"/>
          </p:nvPr>
        </p:nvSpPr>
        <p:spPr>
          <a:xfrm>
            <a:off x="1793924" y="1420472"/>
            <a:ext cx="4072146" cy="4034118"/>
          </a:xfrm>
          <a:prstGeom prst="pie">
            <a:avLst>
              <a:gd name="adj1" fmla="val 5412068"/>
              <a:gd name="adj2" fmla="val 16183488"/>
            </a:avLst>
          </a:prstGeom>
          <a:solidFill>
            <a:schemeClr val="bg2">
              <a:lumMod val="25000"/>
            </a:schemeClr>
          </a:solidFill>
        </p:spPr>
        <p:txBody>
          <a:bodyPr/>
          <a:lstStyle/>
          <a:p>
            <a:endParaRPr lang="en-GB"/>
          </a:p>
        </p:txBody>
      </p:sp>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a:xfrm>
            <a:off x="4021394" y="1628775"/>
            <a:ext cx="7705473" cy="3126105"/>
          </a:xfrm>
        </p:spPr>
        <p:txBody>
          <a:bodyPr anchor="ctr" anchorCtr="0">
            <a:noAutofit/>
          </a:bodyPr>
          <a:lstStyle>
            <a:lvl1pPr>
              <a:defRPr sz="36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010001346"/>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9ED5F-F7C4-471B-B34F-8387A068B1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E57B67-42B1-478E-A5A4-F8341A79C612}"/>
              </a:ext>
            </a:extLst>
          </p:cNvPr>
          <p:cNvSpPr>
            <a:spLocks noGrp="1"/>
          </p:cNvSpPr>
          <p:nvPr>
            <p:ph sz="half" idx="1"/>
          </p:nvPr>
        </p:nvSpPr>
        <p:spPr>
          <a:xfrm>
            <a:off x="192088" y="1628775"/>
            <a:ext cx="5759450" cy="49688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C7BEEF6-0AD7-4F2C-8DB5-6F142159D05A}"/>
              </a:ext>
            </a:extLst>
          </p:cNvPr>
          <p:cNvSpPr>
            <a:spLocks noGrp="1"/>
          </p:cNvSpPr>
          <p:nvPr>
            <p:ph sz="half" idx="2"/>
          </p:nvPr>
        </p:nvSpPr>
        <p:spPr>
          <a:xfrm>
            <a:off x="6254750" y="1628774"/>
            <a:ext cx="5653965" cy="4968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BA1FD4FA-747F-4390-83EA-CAAA8958D724}"/>
              </a:ext>
            </a:extLst>
          </p:cNvPr>
          <p:cNvSpPr>
            <a:spLocks noGrp="1"/>
          </p:cNvSpPr>
          <p:nvPr>
            <p:ph type="ftr" sz="quarter" idx="11"/>
          </p:nvPr>
        </p:nvSpPr>
        <p:spPr/>
        <p:txBody>
          <a:bodyPr/>
          <a:lstStyle/>
          <a:p>
            <a:r>
              <a:rPr lang="en-GB"/>
              <a:t>#universityofsurrey</a:t>
            </a:r>
          </a:p>
        </p:txBody>
      </p:sp>
      <p:sp>
        <p:nvSpPr>
          <p:cNvPr id="7" name="Slide Number Placeholder 6">
            <a:extLst>
              <a:ext uri="{FF2B5EF4-FFF2-40B4-BE49-F238E27FC236}">
                <a16:creationId xmlns:a16="http://schemas.microsoft.com/office/drawing/2014/main" id="{5772F170-D16C-4D0C-8062-C998625A11CB}"/>
              </a:ext>
            </a:extLst>
          </p:cNvPr>
          <p:cNvSpPr>
            <a:spLocks noGrp="1"/>
          </p:cNvSpPr>
          <p:nvPr>
            <p:ph type="sldNum" sz="quarter" idx="12"/>
          </p:nvPr>
        </p:nvSpPr>
        <p:spPr/>
        <p:txBody>
          <a:bodyPr/>
          <a:lstStyle/>
          <a:p>
            <a:fld id="{8B7390FE-2CFA-49B8-AE66-DBE4BCCAD6D5}" type="slidenum">
              <a:rPr lang="en-GB" smtClean="0"/>
              <a:t>‹#›</a:t>
            </a:fld>
            <a:endParaRPr lang="en-GB"/>
          </a:p>
        </p:txBody>
      </p:sp>
    </p:spTree>
    <p:extLst>
      <p:ext uri="{BB962C8B-B14F-4D97-AF65-F5344CB8AC3E}">
        <p14:creationId xmlns:p14="http://schemas.microsoft.com/office/powerpoint/2010/main" val="3261099616"/>
      </p:ext>
    </p:extLst>
  </p:cSld>
  <p:clrMapOvr>
    <a:masterClrMapping/>
  </p:clrMapOvr>
  <p:extLst>
    <p:ext uri="{DCECCB84-F9BA-43D5-87BE-67443E8EF086}">
      <p15:sldGuideLst xmlns:p15="http://schemas.microsoft.com/office/powerpoint/2012/main">
        <p15:guide id="1" pos="751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694B2BAA-8AE5-4581-B72C-BE84BFCB0A47}"/>
              </a:ext>
            </a:extLst>
          </p:cNvPr>
          <p:cNvSpPr>
            <a:spLocks noGrp="1"/>
          </p:cNvSpPr>
          <p:nvPr>
            <p:ph type="pic" sz="quarter" idx="14"/>
          </p:nvPr>
        </p:nvSpPr>
        <p:spPr>
          <a:xfrm>
            <a:off x="0" y="1494500"/>
            <a:ext cx="6096000" cy="2334547"/>
          </a:xfrm>
          <a:solidFill>
            <a:schemeClr val="bg2">
              <a:lumMod val="90000"/>
            </a:schemeClr>
          </a:solidFill>
        </p:spPr>
        <p:txBody>
          <a:bodyPr/>
          <a:lstStyle>
            <a:lvl1pPr marL="0" indent="0">
              <a:buFontTx/>
              <a:buNone/>
              <a:defRPr/>
            </a:lvl1pPr>
          </a:lstStyle>
          <a:p>
            <a:endParaRPr lang="en-GB"/>
          </a:p>
        </p:txBody>
      </p:sp>
      <p:sp>
        <p:nvSpPr>
          <p:cNvPr id="8" name="Picture Placeholder 7">
            <a:extLst>
              <a:ext uri="{FF2B5EF4-FFF2-40B4-BE49-F238E27FC236}">
                <a16:creationId xmlns:a16="http://schemas.microsoft.com/office/drawing/2014/main" id="{CBFB6ED2-EC24-42AF-8045-5D57ACBC351C}"/>
              </a:ext>
            </a:extLst>
          </p:cNvPr>
          <p:cNvSpPr>
            <a:spLocks noGrp="1"/>
          </p:cNvSpPr>
          <p:nvPr>
            <p:ph type="pic" sz="quarter" idx="13"/>
          </p:nvPr>
        </p:nvSpPr>
        <p:spPr>
          <a:xfrm>
            <a:off x="6096000" y="1494502"/>
            <a:ext cx="6096000" cy="2334547"/>
          </a:xfrm>
          <a:solidFill>
            <a:schemeClr val="bg2">
              <a:lumMod val="90000"/>
            </a:schemeClr>
          </a:solidFill>
        </p:spPr>
        <p:txBody>
          <a:bodyPr/>
          <a:lstStyle>
            <a:lvl1pPr marL="0" indent="0">
              <a:buFontTx/>
              <a:buNone/>
              <a:defRPr/>
            </a:lvl1pPr>
          </a:lstStyle>
          <a:p>
            <a:endParaRPr lang="en-GB"/>
          </a:p>
        </p:txBody>
      </p:sp>
      <p:sp>
        <p:nvSpPr>
          <p:cNvPr id="2" name="Title 1">
            <a:extLst>
              <a:ext uri="{FF2B5EF4-FFF2-40B4-BE49-F238E27FC236}">
                <a16:creationId xmlns:a16="http://schemas.microsoft.com/office/drawing/2014/main" id="{F079ED5F-F7C4-471B-B34F-8387A068B1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E57B67-42B1-478E-A5A4-F8341A79C612}"/>
              </a:ext>
            </a:extLst>
          </p:cNvPr>
          <p:cNvSpPr>
            <a:spLocks noGrp="1"/>
          </p:cNvSpPr>
          <p:nvPr>
            <p:ph sz="half" idx="1"/>
          </p:nvPr>
        </p:nvSpPr>
        <p:spPr>
          <a:xfrm flipH="1">
            <a:off x="228085" y="3948057"/>
            <a:ext cx="5796475" cy="2649592"/>
          </a:xfrm>
        </p:spPr>
        <p:txBody>
          <a:bodyPr>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C7BEEF6-0AD7-4F2C-8DB5-6F142159D05A}"/>
              </a:ext>
            </a:extLst>
          </p:cNvPr>
          <p:cNvSpPr>
            <a:spLocks noGrp="1"/>
          </p:cNvSpPr>
          <p:nvPr>
            <p:ph sz="half" idx="2"/>
          </p:nvPr>
        </p:nvSpPr>
        <p:spPr>
          <a:xfrm flipH="1">
            <a:off x="6131997" y="3948056"/>
            <a:ext cx="5796475" cy="2649593"/>
          </a:xfrm>
        </p:spPr>
        <p:txBody>
          <a:bodyPr>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BA1FD4FA-747F-4390-83EA-CAAA8958D724}"/>
              </a:ext>
            </a:extLst>
          </p:cNvPr>
          <p:cNvSpPr>
            <a:spLocks noGrp="1"/>
          </p:cNvSpPr>
          <p:nvPr>
            <p:ph type="ftr" sz="quarter" idx="11"/>
          </p:nvPr>
        </p:nvSpPr>
        <p:spPr/>
        <p:txBody>
          <a:bodyPr/>
          <a:lstStyle/>
          <a:p>
            <a:r>
              <a:rPr lang="en-GB"/>
              <a:t>#universityofsurrey</a:t>
            </a:r>
          </a:p>
        </p:txBody>
      </p:sp>
      <p:sp>
        <p:nvSpPr>
          <p:cNvPr id="7" name="Slide Number Placeholder 6">
            <a:extLst>
              <a:ext uri="{FF2B5EF4-FFF2-40B4-BE49-F238E27FC236}">
                <a16:creationId xmlns:a16="http://schemas.microsoft.com/office/drawing/2014/main" id="{5772F170-D16C-4D0C-8062-C998625A11CB}"/>
              </a:ext>
            </a:extLst>
          </p:cNvPr>
          <p:cNvSpPr>
            <a:spLocks noGrp="1"/>
          </p:cNvSpPr>
          <p:nvPr>
            <p:ph type="sldNum" sz="quarter" idx="12"/>
          </p:nvPr>
        </p:nvSpPr>
        <p:spPr/>
        <p:txBody>
          <a:bodyPr/>
          <a:lstStyle/>
          <a:p>
            <a:fld id="{8B7390FE-2CFA-49B8-AE66-DBE4BCCAD6D5}" type="slidenum">
              <a:rPr lang="en-GB" smtClean="0"/>
              <a:t>‹#›</a:t>
            </a:fld>
            <a:endParaRPr lang="en-GB"/>
          </a:p>
        </p:txBody>
      </p:sp>
      <p:pic>
        <p:nvPicPr>
          <p:cNvPr id="34" name="Graphic 33">
            <a:extLst>
              <a:ext uri="{FF2B5EF4-FFF2-40B4-BE49-F238E27FC236}">
                <a16:creationId xmlns:a16="http://schemas.microsoft.com/office/drawing/2014/main" id="{79B6F11D-FF73-4691-98D3-869F366D33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606" y="2388426"/>
            <a:ext cx="1384861" cy="1299639"/>
          </a:xfrm>
          <a:prstGeom prst="rect">
            <a:avLst/>
          </a:prstGeom>
        </p:spPr>
      </p:pic>
    </p:spTree>
    <p:extLst>
      <p:ext uri="{BB962C8B-B14F-4D97-AF65-F5344CB8AC3E}">
        <p14:creationId xmlns:p14="http://schemas.microsoft.com/office/powerpoint/2010/main" val="1869593736"/>
      </p:ext>
    </p:extLst>
  </p:cSld>
  <p:clrMapOvr>
    <a:masterClrMapping/>
  </p:clrMapOvr>
  <p:extLst>
    <p:ext uri="{DCECCB84-F9BA-43D5-87BE-67443E8EF086}">
      <p15:sldGuideLst xmlns:p15="http://schemas.microsoft.com/office/powerpoint/2012/main">
        <p15:guide id="1" pos="751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694B2BAA-8AE5-4581-B72C-BE84BFCB0A47}"/>
              </a:ext>
            </a:extLst>
          </p:cNvPr>
          <p:cNvSpPr>
            <a:spLocks noGrp="1"/>
          </p:cNvSpPr>
          <p:nvPr>
            <p:ph type="pic" sz="quarter" idx="14"/>
          </p:nvPr>
        </p:nvSpPr>
        <p:spPr>
          <a:xfrm>
            <a:off x="0" y="1494500"/>
            <a:ext cx="6096000" cy="2334547"/>
          </a:xfrm>
          <a:solidFill>
            <a:schemeClr val="bg2">
              <a:lumMod val="90000"/>
            </a:schemeClr>
          </a:solidFill>
        </p:spPr>
        <p:txBody>
          <a:bodyPr/>
          <a:lstStyle>
            <a:lvl1pPr marL="0" indent="0">
              <a:buFontTx/>
              <a:buNone/>
              <a:defRPr/>
            </a:lvl1pPr>
          </a:lstStyle>
          <a:p>
            <a:endParaRPr lang="en-GB"/>
          </a:p>
        </p:txBody>
      </p:sp>
      <p:sp>
        <p:nvSpPr>
          <p:cNvPr id="8" name="Picture Placeholder 7">
            <a:extLst>
              <a:ext uri="{FF2B5EF4-FFF2-40B4-BE49-F238E27FC236}">
                <a16:creationId xmlns:a16="http://schemas.microsoft.com/office/drawing/2014/main" id="{CBFB6ED2-EC24-42AF-8045-5D57ACBC351C}"/>
              </a:ext>
            </a:extLst>
          </p:cNvPr>
          <p:cNvSpPr>
            <a:spLocks noGrp="1"/>
          </p:cNvSpPr>
          <p:nvPr>
            <p:ph type="pic" sz="quarter" idx="13"/>
          </p:nvPr>
        </p:nvSpPr>
        <p:spPr>
          <a:xfrm>
            <a:off x="6096000" y="1494502"/>
            <a:ext cx="6096000" cy="2334547"/>
          </a:xfrm>
          <a:solidFill>
            <a:schemeClr val="bg2">
              <a:lumMod val="90000"/>
            </a:schemeClr>
          </a:solidFill>
        </p:spPr>
        <p:txBody>
          <a:bodyPr/>
          <a:lstStyle>
            <a:lvl1pPr marL="0" indent="0">
              <a:buFontTx/>
              <a:buNone/>
              <a:defRPr/>
            </a:lvl1pPr>
          </a:lstStyle>
          <a:p>
            <a:endParaRPr lang="en-GB"/>
          </a:p>
        </p:txBody>
      </p:sp>
      <p:sp>
        <p:nvSpPr>
          <p:cNvPr id="2" name="Title 1">
            <a:extLst>
              <a:ext uri="{FF2B5EF4-FFF2-40B4-BE49-F238E27FC236}">
                <a16:creationId xmlns:a16="http://schemas.microsoft.com/office/drawing/2014/main" id="{F079ED5F-F7C4-471B-B34F-8387A068B1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E57B67-42B1-478E-A5A4-F8341A79C612}"/>
              </a:ext>
            </a:extLst>
          </p:cNvPr>
          <p:cNvSpPr>
            <a:spLocks noGrp="1"/>
          </p:cNvSpPr>
          <p:nvPr>
            <p:ph sz="half" idx="1"/>
          </p:nvPr>
        </p:nvSpPr>
        <p:spPr>
          <a:xfrm flipH="1">
            <a:off x="228085" y="3948057"/>
            <a:ext cx="5796475" cy="2649592"/>
          </a:xfrm>
        </p:spPr>
        <p:txBody>
          <a:bodyPr>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C7BEEF6-0AD7-4F2C-8DB5-6F142159D05A}"/>
              </a:ext>
            </a:extLst>
          </p:cNvPr>
          <p:cNvSpPr>
            <a:spLocks noGrp="1"/>
          </p:cNvSpPr>
          <p:nvPr>
            <p:ph sz="half" idx="2"/>
          </p:nvPr>
        </p:nvSpPr>
        <p:spPr>
          <a:xfrm flipH="1">
            <a:off x="6131997" y="3948056"/>
            <a:ext cx="5796475" cy="2649593"/>
          </a:xfrm>
        </p:spPr>
        <p:txBody>
          <a:bodyPr>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BA1FD4FA-747F-4390-83EA-CAAA8958D724}"/>
              </a:ext>
            </a:extLst>
          </p:cNvPr>
          <p:cNvSpPr>
            <a:spLocks noGrp="1"/>
          </p:cNvSpPr>
          <p:nvPr>
            <p:ph type="ftr" sz="quarter" idx="11"/>
          </p:nvPr>
        </p:nvSpPr>
        <p:spPr/>
        <p:txBody>
          <a:bodyPr/>
          <a:lstStyle/>
          <a:p>
            <a:r>
              <a:rPr lang="en-GB"/>
              <a:t>#universityofsurrey</a:t>
            </a:r>
          </a:p>
        </p:txBody>
      </p:sp>
      <p:sp>
        <p:nvSpPr>
          <p:cNvPr id="7" name="Slide Number Placeholder 6">
            <a:extLst>
              <a:ext uri="{FF2B5EF4-FFF2-40B4-BE49-F238E27FC236}">
                <a16:creationId xmlns:a16="http://schemas.microsoft.com/office/drawing/2014/main" id="{5772F170-D16C-4D0C-8062-C998625A11CB}"/>
              </a:ext>
            </a:extLst>
          </p:cNvPr>
          <p:cNvSpPr>
            <a:spLocks noGrp="1"/>
          </p:cNvSpPr>
          <p:nvPr>
            <p:ph type="sldNum" sz="quarter" idx="12"/>
          </p:nvPr>
        </p:nvSpPr>
        <p:spPr/>
        <p:txBody>
          <a:bodyPr/>
          <a:lstStyle/>
          <a:p>
            <a:fld id="{8B7390FE-2CFA-49B8-AE66-DBE4BCCAD6D5}" type="slidenum">
              <a:rPr lang="en-GB" smtClean="0"/>
              <a:t>‹#›</a:t>
            </a:fld>
            <a:endParaRPr lang="en-GB"/>
          </a:p>
        </p:txBody>
      </p:sp>
      <p:pic>
        <p:nvPicPr>
          <p:cNvPr id="34" name="Graphic 33">
            <a:extLst>
              <a:ext uri="{FF2B5EF4-FFF2-40B4-BE49-F238E27FC236}">
                <a16:creationId xmlns:a16="http://schemas.microsoft.com/office/drawing/2014/main" id="{79B6F11D-FF73-4691-98D3-869F366D33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606" y="2388426"/>
            <a:ext cx="1384861" cy="1299639"/>
          </a:xfrm>
          <a:prstGeom prst="rect">
            <a:avLst/>
          </a:prstGeom>
        </p:spPr>
      </p:pic>
    </p:spTree>
    <p:extLst>
      <p:ext uri="{BB962C8B-B14F-4D97-AF65-F5344CB8AC3E}">
        <p14:creationId xmlns:p14="http://schemas.microsoft.com/office/powerpoint/2010/main" val="1869593736"/>
      </p:ext>
    </p:extLst>
  </p:cSld>
  <p:clrMapOvr>
    <a:masterClrMapping/>
  </p:clrMapOvr>
  <p:extLst>
    <p:ext uri="{DCECCB84-F9BA-43D5-87BE-67443E8EF086}">
      <p15:sldGuideLst xmlns:p15="http://schemas.microsoft.com/office/powerpoint/2012/main">
        <p15:guide id="1" pos="751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694B2BAA-8AE5-4581-B72C-BE84BFCB0A47}"/>
              </a:ext>
            </a:extLst>
          </p:cNvPr>
          <p:cNvSpPr>
            <a:spLocks noGrp="1"/>
          </p:cNvSpPr>
          <p:nvPr>
            <p:ph type="pic" sz="quarter" idx="14"/>
          </p:nvPr>
        </p:nvSpPr>
        <p:spPr>
          <a:xfrm>
            <a:off x="0" y="1494500"/>
            <a:ext cx="6096000" cy="2334547"/>
          </a:xfrm>
          <a:solidFill>
            <a:schemeClr val="bg2">
              <a:lumMod val="90000"/>
            </a:schemeClr>
          </a:solidFill>
        </p:spPr>
        <p:txBody>
          <a:bodyPr/>
          <a:lstStyle>
            <a:lvl1pPr marL="0" indent="0">
              <a:buFontTx/>
              <a:buNone/>
              <a:defRPr/>
            </a:lvl1pPr>
          </a:lstStyle>
          <a:p>
            <a:endParaRPr lang="en-GB"/>
          </a:p>
        </p:txBody>
      </p:sp>
      <p:sp>
        <p:nvSpPr>
          <p:cNvPr id="8" name="Picture Placeholder 7">
            <a:extLst>
              <a:ext uri="{FF2B5EF4-FFF2-40B4-BE49-F238E27FC236}">
                <a16:creationId xmlns:a16="http://schemas.microsoft.com/office/drawing/2014/main" id="{CBFB6ED2-EC24-42AF-8045-5D57ACBC351C}"/>
              </a:ext>
            </a:extLst>
          </p:cNvPr>
          <p:cNvSpPr>
            <a:spLocks noGrp="1"/>
          </p:cNvSpPr>
          <p:nvPr>
            <p:ph type="pic" sz="quarter" idx="13"/>
          </p:nvPr>
        </p:nvSpPr>
        <p:spPr>
          <a:xfrm>
            <a:off x="6096000" y="1494502"/>
            <a:ext cx="6096000" cy="2334547"/>
          </a:xfrm>
          <a:solidFill>
            <a:schemeClr val="bg2">
              <a:lumMod val="90000"/>
            </a:schemeClr>
          </a:solidFill>
        </p:spPr>
        <p:txBody>
          <a:bodyPr/>
          <a:lstStyle>
            <a:lvl1pPr marL="0" indent="0">
              <a:buFontTx/>
              <a:buNone/>
              <a:defRPr/>
            </a:lvl1pPr>
          </a:lstStyle>
          <a:p>
            <a:endParaRPr lang="en-GB"/>
          </a:p>
        </p:txBody>
      </p:sp>
      <p:sp>
        <p:nvSpPr>
          <p:cNvPr id="2" name="Title 1">
            <a:extLst>
              <a:ext uri="{FF2B5EF4-FFF2-40B4-BE49-F238E27FC236}">
                <a16:creationId xmlns:a16="http://schemas.microsoft.com/office/drawing/2014/main" id="{F079ED5F-F7C4-471B-B34F-8387A068B1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E57B67-42B1-478E-A5A4-F8341A79C612}"/>
              </a:ext>
            </a:extLst>
          </p:cNvPr>
          <p:cNvSpPr>
            <a:spLocks noGrp="1"/>
          </p:cNvSpPr>
          <p:nvPr>
            <p:ph sz="half" idx="1"/>
          </p:nvPr>
        </p:nvSpPr>
        <p:spPr>
          <a:xfrm flipH="1">
            <a:off x="228085" y="3948057"/>
            <a:ext cx="5796475" cy="2649592"/>
          </a:xfrm>
        </p:spPr>
        <p:txBody>
          <a:bodyPr>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C7BEEF6-0AD7-4F2C-8DB5-6F142159D05A}"/>
              </a:ext>
            </a:extLst>
          </p:cNvPr>
          <p:cNvSpPr>
            <a:spLocks noGrp="1"/>
          </p:cNvSpPr>
          <p:nvPr>
            <p:ph sz="half" idx="2"/>
          </p:nvPr>
        </p:nvSpPr>
        <p:spPr>
          <a:xfrm flipH="1">
            <a:off x="6131997" y="3948056"/>
            <a:ext cx="5796475" cy="2649593"/>
          </a:xfrm>
        </p:spPr>
        <p:txBody>
          <a:bodyPr>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BA1FD4FA-747F-4390-83EA-CAAA8958D724}"/>
              </a:ext>
            </a:extLst>
          </p:cNvPr>
          <p:cNvSpPr>
            <a:spLocks noGrp="1"/>
          </p:cNvSpPr>
          <p:nvPr>
            <p:ph type="ftr" sz="quarter" idx="11"/>
          </p:nvPr>
        </p:nvSpPr>
        <p:spPr/>
        <p:txBody>
          <a:bodyPr/>
          <a:lstStyle/>
          <a:p>
            <a:r>
              <a:rPr lang="en-GB"/>
              <a:t>#universityofsurrey</a:t>
            </a:r>
          </a:p>
        </p:txBody>
      </p:sp>
      <p:sp>
        <p:nvSpPr>
          <p:cNvPr id="7" name="Slide Number Placeholder 6">
            <a:extLst>
              <a:ext uri="{FF2B5EF4-FFF2-40B4-BE49-F238E27FC236}">
                <a16:creationId xmlns:a16="http://schemas.microsoft.com/office/drawing/2014/main" id="{5772F170-D16C-4D0C-8062-C998625A11CB}"/>
              </a:ext>
            </a:extLst>
          </p:cNvPr>
          <p:cNvSpPr>
            <a:spLocks noGrp="1"/>
          </p:cNvSpPr>
          <p:nvPr>
            <p:ph type="sldNum" sz="quarter" idx="12"/>
          </p:nvPr>
        </p:nvSpPr>
        <p:spPr/>
        <p:txBody>
          <a:bodyPr/>
          <a:lstStyle/>
          <a:p>
            <a:fld id="{8B7390FE-2CFA-49B8-AE66-DBE4BCCAD6D5}" type="slidenum">
              <a:rPr lang="en-GB" smtClean="0"/>
              <a:t>‹#›</a:t>
            </a:fld>
            <a:endParaRPr lang="en-GB"/>
          </a:p>
        </p:txBody>
      </p:sp>
      <p:pic>
        <p:nvPicPr>
          <p:cNvPr id="34" name="Graphic 33">
            <a:extLst>
              <a:ext uri="{FF2B5EF4-FFF2-40B4-BE49-F238E27FC236}">
                <a16:creationId xmlns:a16="http://schemas.microsoft.com/office/drawing/2014/main" id="{79B6F11D-FF73-4691-98D3-869F366D33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606" y="2388426"/>
            <a:ext cx="1384861" cy="1299639"/>
          </a:xfrm>
          <a:prstGeom prst="rect">
            <a:avLst/>
          </a:prstGeom>
        </p:spPr>
      </p:pic>
    </p:spTree>
    <p:extLst>
      <p:ext uri="{BB962C8B-B14F-4D97-AF65-F5344CB8AC3E}">
        <p14:creationId xmlns:p14="http://schemas.microsoft.com/office/powerpoint/2010/main" val="1869593736"/>
      </p:ext>
    </p:extLst>
  </p:cSld>
  <p:clrMapOvr>
    <a:masterClrMapping/>
  </p:clrMapOvr>
  <p:extLst>
    <p:ext uri="{DCECCB84-F9BA-43D5-87BE-67443E8EF086}">
      <p15:sldGuideLst xmlns:p15="http://schemas.microsoft.com/office/powerpoint/2012/main">
        <p15:guide id="1" pos="751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694B2BAA-8AE5-4581-B72C-BE84BFCB0A47}"/>
              </a:ext>
            </a:extLst>
          </p:cNvPr>
          <p:cNvSpPr>
            <a:spLocks noGrp="1"/>
          </p:cNvSpPr>
          <p:nvPr>
            <p:ph type="pic" sz="quarter" idx="14"/>
          </p:nvPr>
        </p:nvSpPr>
        <p:spPr>
          <a:xfrm>
            <a:off x="0" y="1494500"/>
            <a:ext cx="6096000" cy="2334547"/>
          </a:xfrm>
          <a:solidFill>
            <a:schemeClr val="bg2">
              <a:lumMod val="90000"/>
            </a:schemeClr>
          </a:solidFill>
        </p:spPr>
        <p:txBody>
          <a:bodyPr/>
          <a:lstStyle>
            <a:lvl1pPr marL="0" indent="0">
              <a:buFontTx/>
              <a:buNone/>
              <a:defRPr/>
            </a:lvl1pPr>
          </a:lstStyle>
          <a:p>
            <a:endParaRPr lang="en-GB"/>
          </a:p>
        </p:txBody>
      </p:sp>
      <p:sp>
        <p:nvSpPr>
          <p:cNvPr id="8" name="Picture Placeholder 7">
            <a:extLst>
              <a:ext uri="{FF2B5EF4-FFF2-40B4-BE49-F238E27FC236}">
                <a16:creationId xmlns:a16="http://schemas.microsoft.com/office/drawing/2014/main" id="{CBFB6ED2-EC24-42AF-8045-5D57ACBC351C}"/>
              </a:ext>
            </a:extLst>
          </p:cNvPr>
          <p:cNvSpPr>
            <a:spLocks noGrp="1"/>
          </p:cNvSpPr>
          <p:nvPr>
            <p:ph type="pic" sz="quarter" idx="13"/>
          </p:nvPr>
        </p:nvSpPr>
        <p:spPr>
          <a:xfrm>
            <a:off x="6096000" y="1494502"/>
            <a:ext cx="6096000" cy="2334547"/>
          </a:xfrm>
          <a:solidFill>
            <a:schemeClr val="bg2">
              <a:lumMod val="90000"/>
            </a:schemeClr>
          </a:solidFill>
        </p:spPr>
        <p:txBody>
          <a:bodyPr/>
          <a:lstStyle>
            <a:lvl1pPr marL="0" indent="0">
              <a:buFontTx/>
              <a:buNone/>
              <a:defRPr/>
            </a:lvl1pPr>
          </a:lstStyle>
          <a:p>
            <a:endParaRPr lang="en-GB"/>
          </a:p>
        </p:txBody>
      </p:sp>
      <p:sp>
        <p:nvSpPr>
          <p:cNvPr id="2" name="Title 1">
            <a:extLst>
              <a:ext uri="{FF2B5EF4-FFF2-40B4-BE49-F238E27FC236}">
                <a16:creationId xmlns:a16="http://schemas.microsoft.com/office/drawing/2014/main" id="{F079ED5F-F7C4-471B-B34F-8387A068B1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E57B67-42B1-478E-A5A4-F8341A79C612}"/>
              </a:ext>
            </a:extLst>
          </p:cNvPr>
          <p:cNvSpPr>
            <a:spLocks noGrp="1"/>
          </p:cNvSpPr>
          <p:nvPr>
            <p:ph sz="half" idx="1"/>
          </p:nvPr>
        </p:nvSpPr>
        <p:spPr>
          <a:xfrm flipH="1">
            <a:off x="228085" y="3948057"/>
            <a:ext cx="5796475" cy="2649592"/>
          </a:xfrm>
        </p:spPr>
        <p:txBody>
          <a:bodyPr>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C7BEEF6-0AD7-4F2C-8DB5-6F142159D05A}"/>
              </a:ext>
            </a:extLst>
          </p:cNvPr>
          <p:cNvSpPr>
            <a:spLocks noGrp="1"/>
          </p:cNvSpPr>
          <p:nvPr>
            <p:ph sz="half" idx="2"/>
          </p:nvPr>
        </p:nvSpPr>
        <p:spPr>
          <a:xfrm flipH="1">
            <a:off x="6131997" y="3948056"/>
            <a:ext cx="5796475" cy="2649593"/>
          </a:xfrm>
        </p:spPr>
        <p:txBody>
          <a:bodyPr>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BA1FD4FA-747F-4390-83EA-CAAA8958D724}"/>
              </a:ext>
            </a:extLst>
          </p:cNvPr>
          <p:cNvSpPr>
            <a:spLocks noGrp="1"/>
          </p:cNvSpPr>
          <p:nvPr>
            <p:ph type="ftr" sz="quarter" idx="11"/>
          </p:nvPr>
        </p:nvSpPr>
        <p:spPr/>
        <p:txBody>
          <a:bodyPr/>
          <a:lstStyle/>
          <a:p>
            <a:r>
              <a:rPr lang="en-GB"/>
              <a:t>#universityofsurrey</a:t>
            </a:r>
          </a:p>
        </p:txBody>
      </p:sp>
      <p:sp>
        <p:nvSpPr>
          <p:cNvPr id="7" name="Slide Number Placeholder 6">
            <a:extLst>
              <a:ext uri="{FF2B5EF4-FFF2-40B4-BE49-F238E27FC236}">
                <a16:creationId xmlns:a16="http://schemas.microsoft.com/office/drawing/2014/main" id="{5772F170-D16C-4D0C-8062-C998625A11CB}"/>
              </a:ext>
            </a:extLst>
          </p:cNvPr>
          <p:cNvSpPr>
            <a:spLocks noGrp="1"/>
          </p:cNvSpPr>
          <p:nvPr>
            <p:ph type="sldNum" sz="quarter" idx="12"/>
          </p:nvPr>
        </p:nvSpPr>
        <p:spPr/>
        <p:txBody>
          <a:bodyPr/>
          <a:lstStyle/>
          <a:p>
            <a:fld id="{8B7390FE-2CFA-49B8-AE66-DBE4BCCAD6D5}" type="slidenum">
              <a:rPr lang="en-GB" smtClean="0"/>
              <a:t>‹#›</a:t>
            </a:fld>
            <a:endParaRPr lang="en-GB"/>
          </a:p>
        </p:txBody>
      </p:sp>
      <p:pic>
        <p:nvPicPr>
          <p:cNvPr id="34" name="Graphic 33">
            <a:extLst>
              <a:ext uri="{FF2B5EF4-FFF2-40B4-BE49-F238E27FC236}">
                <a16:creationId xmlns:a16="http://schemas.microsoft.com/office/drawing/2014/main" id="{79B6F11D-FF73-4691-98D3-869F366D33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606" y="2388426"/>
            <a:ext cx="1384861" cy="1299639"/>
          </a:xfrm>
          <a:prstGeom prst="rect">
            <a:avLst/>
          </a:prstGeom>
        </p:spPr>
      </p:pic>
    </p:spTree>
    <p:extLst>
      <p:ext uri="{BB962C8B-B14F-4D97-AF65-F5344CB8AC3E}">
        <p14:creationId xmlns:p14="http://schemas.microsoft.com/office/powerpoint/2010/main" val="1869593736"/>
      </p:ext>
    </p:extLst>
  </p:cSld>
  <p:clrMapOvr>
    <a:masterClrMapping/>
  </p:clrMapOvr>
  <p:extLst>
    <p:ext uri="{DCECCB84-F9BA-43D5-87BE-67443E8EF086}">
      <p15:sldGuideLst xmlns:p15="http://schemas.microsoft.com/office/powerpoint/2012/main">
        <p15:guide id="1" pos="751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694B2BAA-8AE5-4581-B72C-BE84BFCB0A47}"/>
              </a:ext>
            </a:extLst>
          </p:cNvPr>
          <p:cNvSpPr>
            <a:spLocks noGrp="1"/>
          </p:cNvSpPr>
          <p:nvPr>
            <p:ph type="pic" sz="quarter" idx="14"/>
          </p:nvPr>
        </p:nvSpPr>
        <p:spPr>
          <a:xfrm>
            <a:off x="0" y="1494500"/>
            <a:ext cx="6096000" cy="2334547"/>
          </a:xfrm>
          <a:solidFill>
            <a:schemeClr val="bg2">
              <a:lumMod val="90000"/>
            </a:schemeClr>
          </a:solidFill>
        </p:spPr>
        <p:txBody>
          <a:bodyPr/>
          <a:lstStyle>
            <a:lvl1pPr marL="0" indent="0">
              <a:buFontTx/>
              <a:buNone/>
              <a:defRPr/>
            </a:lvl1pPr>
          </a:lstStyle>
          <a:p>
            <a:endParaRPr lang="en-GB"/>
          </a:p>
        </p:txBody>
      </p:sp>
      <p:sp>
        <p:nvSpPr>
          <p:cNvPr id="8" name="Picture Placeholder 7">
            <a:extLst>
              <a:ext uri="{FF2B5EF4-FFF2-40B4-BE49-F238E27FC236}">
                <a16:creationId xmlns:a16="http://schemas.microsoft.com/office/drawing/2014/main" id="{CBFB6ED2-EC24-42AF-8045-5D57ACBC351C}"/>
              </a:ext>
            </a:extLst>
          </p:cNvPr>
          <p:cNvSpPr>
            <a:spLocks noGrp="1"/>
          </p:cNvSpPr>
          <p:nvPr>
            <p:ph type="pic" sz="quarter" idx="13"/>
          </p:nvPr>
        </p:nvSpPr>
        <p:spPr>
          <a:xfrm>
            <a:off x="6096000" y="1494502"/>
            <a:ext cx="6096000" cy="2334547"/>
          </a:xfrm>
          <a:solidFill>
            <a:schemeClr val="bg2">
              <a:lumMod val="90000"/>
            </a:schemeClr>
          </a:solidFill>
        </p:spPr>
        <p:txBody>
          <a:bodyPr/>
          <a:lstStyle>
            <a:lvl1pPr marL="0" indent="0">
              <a:buFontTx/>
              <a:buNone/>
              <a:defRPr/>
            </a:lvl1pPr>
          </a:lstStyle>
          <a:p>
            <a:endParaRPr lang="en-GB"/>
          </a:p>
        </p:txBody>
      </p:sp>
      <p:sp>
        <p:nvSpPr>
          <p:cNvPr id="2" name="Title 1">
            <a:extLst>
              <a:ext uri="{FF2B5EF4-FFF2-40B4-BE49-F238E27FC236}">
                <a16:creationId xmlns:a16="http://schemas.microsoft.com/office/drawing/2014/main" id="{F079ED5F-F7C4-471B-B34F-8387A068B1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E57B67-42B1-478E-A5A4-F8341A79C612}"/>
              </a:ext>
            </a:extLst>
          </p:cNvPr>
          <p:cNvSpPr>
            <a:spLocks noGrp="1"/>
          </p:cNvSpPr>
          <p:nvPr>
            <p:ph sz="half" idx="1"/>
          </p:nvPr>
        </p:nvSpPr>
        <p:spPr>
          <a:xfrm flipH="1">
            <a:off x="228085" y="3948057"/>
            <a:ext cx="5796475" cy="2649592"/>
          </a:xfrm>
        </p:spPr>
        <p:txBody>
          <a:bodyPr>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C7BEEF6-0AD7-4F2C-8DB5-6F142159D05A}"/>
              </a:ext>
            </a:extLst>
          </p:cNvPr>
          <p:cNvSpPr>
            <a:spLocks noGrp="1"/>
          </p:cNvSpPr>
          <p:nvPr>
            <p:ph sz="half" idx="2"/>
          </p:nvPr>
        </p:nvSpPr>
        <p:spPr>
          <a:xfrm flipH="1">
            <a:off x="6131997" y="3948056"/>
            <a:ext cx="5796475" cy="2649593"/>
          </a:xfrm>
        </p:spPr>
        <p:txBody>
          <a:bodyPr>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BA1FD4FA-747F-4390-83EA-CAAA8958D724}"/>
              </a:ext>
            </a:extLst>
          </p:cNvPr>
          <p:cNvSpPr>
            <a:spLocks noGrp="1"/>
          </p:cNvSpPr>
          <p:nvPr>
            <p:ph type="ftr" sz="quarter" idx="11"/>
          </p:nvPr>
        </p:nvSpPr>
        <p:spPr/>
        <p:txBody>
          <a:bodyPr/>
          <a:lstStyle/>
          <a:p>
            <a:r>
              <a:rPr lang="en-GB"/>
              <a:t>#universityofsurrey</a:t>
            </a:r>
          </a:p>
        </p:txBody>
      </p:sp>
      <p:sp>
        <p:nvSpPr>
          <p:cNvPr id="7" name="Slide Number Placeholder 6">
            <a:extLst>
              <a:ext uri="{FF2B5EF4-FFF2-40B4-BE49-F238E27FC236}">
                <a16:creationId xmlns:a16="http://schemas.microsoft.com/office/drawing/2014/main" id="{5772F170-D16C-4D0C-8062-C998625A11CB}"/>
              </a:ext>
            </a:extLst>
          </p:cNvPr>
          <p:cNvSpPr>
            <a:spLocks noGrp="1"/>
          </p:cNvSpPr>
          <p:nvPr>
            <p:ph type="sldNum" sz="quarter" idx="12"/>
          </p:nvPr>
        </p:nvSpPr>
        <p:spPr/>
        <p:txBody>
          <a:bodyPr/>
          <a:lstStyle/>
          <a:p>
            <a:fld id="{8B7390FE-2CFA-49B8-AE66-DBE4BCCAD6D5}" type="slidenum">
              <a:rPr lang="en-GB" smtClean="0"/>
              <a:t>‹#›</a:t>
            </a:fld>
            <a:endParaRPr lang="en-GB"/>
          </a:p>
        </p:txBody>
      </p:sp>
      <p:pic>
        <p:nvPicPr>
          <p:cNvPr id="34" name="Graphic 33">
            <a:extLst>
              <a:ext uri="{FF2B5EF4-FFF2-40B4-BE49-F238E27FC236}">
                <a16:creationId xmlns:a16="http://schemas.microsoft.com/office/drawing/2014/main" id="{79B6F11D-FF73-4691-98D3-869F366D33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606" y="2388426"/>
            <a:ext cx="1384861" cy="1299639"/>
          </a:xfrm>
          <a:prstGeom prst="rect">
            <a:avLst/>
          </a:prstGeom>
        </p:spPr>
      </p:pic>
    </p:spTree>
    <p:extLst>
      <p:ext uri="{BB962C8B-B14F-4D97-AF65-F5344CB8AC3E}">
        <p14:creationId xmlns:p14="http://schemas.microsoft.com/office/powerpoint/2010/main" val="1869593736"/>
      </p:ext>
    </p:extLst>
  </p:cSld>
  <p:clrMapOvr>
    <a:masterClrMapping/>
  </p:clrMapOvr>
  <p:extLst>
    <p:ext uri="{DCECCB84-F9BA-43D5-87BE-67443E8EF086}">
      <p15:sldGuideLst xmlns:p15="http://schemas.microsoft.com/office/powerpoint/2012/main">
        <p15:guide id="1" pos="7514">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694B2BAA-8AE5-4581-B72C-BE84BFCB0A47}"/>
              </a:ext>
            </a:extLst>
          </p:cNvPr>
          <p:cNvSpPr>
            <a:spLocks noGrp="1"/>
          </p:cNvSpPr>
          <p:nvPr>
            <p:ph type="pic" sz="quarter" idx="14"/>
          </p:nvPr>
        </p:nvSpPr>
        <p:spPr>
          <a:xfrm>
            <a:off x="0" y="1494500"/>
            <a:ext cx="6096000" cy="2334547"/>
          </a:xfrm>
          <a:solidFill>
            <a:schemeClr val="bg2">
              <a:lumMod val="90000"/>
            </a:schemeClr>
          </a:solidFill>
        </p:spPr>
        <p:txBody>
          <a:bodyPr/>
          <a:lstStyle>
            <a:lvl1pPr marL="0" indent="0">
              <a:buFontTx/>
              <a:buNone/>
              <a:defRPr/>
            </a:lvl1pPr>
          </a:lstStyle>
          <a:p>
            <a:endParaRPr lang="en-GB"/>
          </a:p>
        </p:txBody>
      </p:sp>
      <p:sp>
        <p:nvSpPr>
          <p:cNvPr id="8" name="Picture Placeholder 7">
            <a:extLst>
              <a:ext uri="{FF2B5EF4-FFF2-40B4-BE49-F238E27FC236}">
                <a16:creationId xmlns:a16="http://schemas.microsoft.com/office/drawing/2014/main" id="{CBFB6ED2-EC24-42AF-8045-5D57ACBC351C}"/>
              </a:ext>
            </a:extLst>
          </p:cNvPr>
          <p:cNvSpPr>
            <a:spLocks noGrp="1"/>
          </p:cNvSpPr>
          <p:nvPr>
            <p:ph type="pic" sz="quarter" idx="13"/>
          </p:nvPr>
        </p:nvSpPr>
        <p:spPr>
          <a:xfrm>
            <a:off x="6096000" y="1494502"/>
            <a:ext cx="6096000" cy="2334547"/>
          </a:xfrm>
          <a:solidFill>
            <a:schemeClr val="bg2">
              <a:lumMod val="90000"/>
            </a:schemeClr>
          </a:solidFill>
        </p:spPr>
        <p:txBody>
          <a:bodyPr/>
          <a:lstStyle>
            <a:lvl1pPr marL="0" indent="0">
              <a:buFontTx/>
              <a:buNone/>
              <a:defRPr/>
            </a:lvl1pPr>
          </a:lstStyle>
          <a:p>
            <a:endParaRPr lang="en-GB"/>
          </a:p>
        </p:txBody>
      </p:sp>
      <p:sp>
        <p:nvSpPr>
          <p:cNvPr id="2" name="Title 1">
            <a:extLst>
              <a:ext uri="{FF2B5EF4-FFF2-40B4-BE49-F238E27FC236}">
                <a16:creationId xmlns:a16="http://schemas.microsoft.com/office/drawing/2014/main" id="{F079ED5F-F7C4-471B-B34F-8387A068B1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E57B67-42B1-478E-A5A4-F8341A79C612}"/>
              </a:ext>
            </a:extLst>
          </p:cNvPr>
          <p:cNvSpPr>
            <a:spLocks noGrp="1"/>
          </p:cNvSpPr>
          <p:nvPr>
            <p:ph sz="half" idx="1"/>
          </p:nvPr>
        </p:nvSpPr>
        <p:spPr>
          <a:xfrm flipH="1">
            <a:off x="228085" y="3948057"/>
            <a:ext cx="5796475" cy="2649592"/>
          </a:xfrm>
        </p:spPr>
        <p:txBody>
          <a:bodyPr>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C7BEEF6-0AD7-4F2C-8DB5-6F142159D05A}"/>
              </a:ext>
            </a:extLst>
          </p:cNvPr>
          <p:cNvSpPr>
            <a:spLocks noGrp="1"/>
          </p:cNvSpPr>
          <p:nvPr>
            <p:ph sz="half" idx="2"/>
          </p:nvPr>
        </p:nvSpPr>
        <p:spPr>
          <a:xfrm flipH="1">
            <a:off x="6131997" y="3948056"/>
            <a:ext cx="5796475" cy="2649593"/>
          </a:xfrm>
        </p:spPr>
        <p:txBody>
          <a:bodyPr>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BA1FD4FA-747F-4390-83EA-CAAA8958D724}"/>
              </a:ext>
            </a:extLst>
          </p:cNvPr>
          <p:cNvSpPr>
            <a:spLocks noGrp="1"/>
          </p:cNvSpPr>
          <p:nvPr>
            <p:ph type="ftr" sz="quarter" idx="11"/>
          </p:nvPr>
        </p:nvSpPr>
        <p:spPr/>
        <p:txBody>
          <a:bodyPr/>
          <a:lstStyle/>
          <a:p>
            <a:r>
              <a:rPr lang="en-GB"/>
              <a:t>#universityofsurrey</a:t>
            </a:r>
          </a:p>
        </p:txBody>
      </p:sp>
      <p:sp>
        <p:nvSpPr>
          <p:cNvPr id="7" name="Slide Number Placeholder 6">
            <a:extLst>
              <a:ext uri="{FF2B5EF4-FFF2-40B4-BE49-F238E27FC236}">
                <a16:creationId xmlns:a16="http://schemas.microsoft.com/office/drawing/2014/main" id="{5772F170-D16C-4D0C-8062-C998625A11CB}"/>
              </a:ext>
            </a:extLst>
          </p:cNvPr>
          <p:cNvSpPr>
            <a:spLocks noGrp="1"/>
          </p:cNvSpPr>
          <p:nvPr>
            <p:ph type="sldNum" sz="quarter" idx="12"/>
          </p:nvPr>
        </p:nvSpPr>
        <p:spPr/>
        <p:txBody>
          <a:bodyPr/>
          <a:lstStyle/>
          <a:p>
            <a:fld id="{8B7390FE-2CFA-49B8-AE66-DBE4BCCAD6D5}" type="slidenum">
              <a:rPr lang="en-GB" smtClean="0"/>
              <a:t>‹#›</a:t>
            </a:fld>
            <a:endParaRPr lang="en-GB"/>
          </a:p>
        </p:txBody>
      </p:sp>
      <p:pic>
        <p:nvPicPr>
          <p:cNvPr id="34" name="Graphic 33">
            <a:extLst>
              <a:ext uri="{FF2B5EF4-FFF2-40B4-BE49-F238E27FC236}">
                <a16:creationId xmlns:a16="http://schemas.microsoft.com/office/drawing/2014/main" id="{79B6F11D-FF73-4691-98D3-869F366D33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606" y="2388426"/>
            <a:ext cx="1384861" cy="1299639"/>
          </a:xfrm>
          <a:prstGeom prst="rect">
            <a:avLst/>
          </a:prstGeom>
        </p:spPr>
      </p:pic>
    </p:spTree>
    <p:extLst>
      <p:ext uri="{BB962C8B-B14F-4D97-AF65-F5344CB8AC3E}">
        <p14:creationId xmlns:p14="http://schemas.microsoft.com/office/powerpoint/2010/main" val="1869593736"/>
      </p:ext>
    </p:extLst>
  </p:cSld>
  <p:clrMapOvr>
    <a:masterClrMapping/>
  </p:clrMapOvr>
  <p:extLst>
    <p:ext uri="{DCECCB84-F9BA-43D5-87BE-67443E8EF086}">
      <p15:sldGuideLst xmlns:p15="http://schemas.microsoft.com/office/powerpoint/2012/main">
        <p15:guide id="1" pos="751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BFF91-2DA0-4DEA-BFAE-04FC983A4DE6}"/>
              </a:ext>
            </a:extLst>
          </p:cNvPr>
          <p:cNvSpPr>
            <a:spLocks noGrp="1"/>
          </p:cNvSpPr>
          <p:nvPr>
            <p:ph type="title"/>
          </p:nvPr>
        </p:nvSpPr>
        <p:spPr>
          <a:xfrm>
            <a:off x="192088" y="152401"/>
            <a:ext cx="11807824" cy="133191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7CD2660-E01E-463B-8A73-C83CA0C924A4}"/>
              </a:ext>
            </a:extLst>
          </p:cNvPr>
          <p:cNvSpPr>
            <a:spLocks noGrp="1"/>
          </p:cNvSpPr>
          <p:nvPr>
            <p:ph type="body" idx="1" hasCustomPrompt="1"/>
          </p:nvPr>
        </p:nvSpPr>
        <p:spPr>
          <a:xfrm>
            <a:off x="192088" y="1484313"/>
            <a:ext cx="5805487" cy="816435"/>
          </a:xfrm>
        </p:spPr>
        <p:txBody>
          <a:bodyPr anchor="b">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6CD89F-BBC7-4A77-A04C-686A9A60BC34}"/>
              </a:ext>
            </a:extLst>
          </p:cNvPr>
          <p:cNvSpPr>
            <a:spLocks noGrp="1"/>
          </p:cNvSpPr>
          <p:nvPr>
            <p:ph sz="half" idx="2"/>
          </p:nvPr>
        </p:nvSpPr>
        <p:spPr>
          <a:xfrm>
            <a:off x="214314" y="2300748"/>
            <a:ext cx="5783261" cy="42969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A80EBDB-35ED-4870-B392-8FB2EAA54EC9}"/>
              </a:ext>
            </a:extLst>
          </p:cNvPr>
          <p:cNvSpPr>
            <a:spLocks noGrp="1"/>
          </p:cNvSpPr>
          <p:nvPr>
            <p:ph type="body" sz="quarter" idx="3" hasCustomPrompt="1"/>
          </p:nvPr>
        </p:nvSpPr>
        <p:spPr>
          <a:xfrm>
            <a:off x="6172200" y="1484313"/>
            <a:ext cx="5805486" cy="816435"/>
          </a:xfrm>
        </p:spPr>
        <p:txBody>
          <a:bodyPr anchor="b">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85A7C0F-9E76-494C-B626-298C61B24FD3}"/>
              </a:ext>
            </a:extLst>
          </p:cNvPr>
          <p:cNvSpPr>
            <a:spLocks noGrp="1"/>
          </p:cNvSpPr>
          <p:nvPr>
            <p:ph sz="quarter" idx="4"/>
          </p:nvPr>
        </p:nvSpPr>
        <p:spPr>
          <a:xfrm>
            <a:off x="6172199" y="2300748"/>
            <a:ext cx="5827714" cy="42969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a:extLst>
              <a:ext uri="{FF2B5EF4-FFF2-40B4-BE49-F238E27FC236}">
                <a16:creationId xmlns:a16="http://schemas.microsoft.com/office/drawing/2014/main" id="{251EC7FF-C796-4C80-B6C6-5D08890206BC}"/>
              </a:ext>
            </a:extLst>
          </p:cNvPr>
          <p:cNvSpPr>
            <a:spLocks noGrp="1"/>
          </p:cNvSpPr>
          <p:nvPr>
            <p:ph type="ftr" sz="quarter" idx="11"/>
          </p:nvPr>
        </p:nvSpPr>
        <p:spPr/>
        <p:txBody>
          <a:bodyPr/>
          <a:lstStyle/>
          <a:p>
            <a:r>
              <a:rPr lang="en-GB"/>
              <a:t>#universityofsurrey</a:t>
            </a:r>
          </a:p>
        </p:txBody>
      </p:sp>
      <p:sp>
        <p:nvSpPr>
          <p:cNvPr id="9" name="Slide Number Placeholder 8">
            <a:extLst>
              <a:ext uri="{FF2B5EF4-FFF2-40B4-BE49-F238E27FC236}">
                <a16:creationId xmlns:a16="http://schemas.microsoft.com/office/drawing/2014/main" id="{817E77B7-263C-4877-AE6F-464066D29A41}"/>
              </a:ext>
            </a:extLst>
          </p:cNvPr>
          <p:cNvSpPr>
            <a:spLocks noGrp="1"/>
          </p:cNvSpPr>
          <p:nvPr>
            <p:ph type="sldNum" sz="quarter" idx="12"/>
          </p:nvPr>
        </p:nvSpPr>
        <p:spPr/>
        <p:txBody>
          <a:bodyPr/>
          <a:lstStyle/>
          <a:p>
            <a:fld id="{8B7390FE-2CFA-49B8-AE66-DBE4BCCAD6D5}" type="slidenum">
              <a:rPr lang="en-GB" smtClean="0"/>
              <a:t>‹#›</a:t>
            </a:fld>
            <a:endParaRPr lang="en-GB"/>
          </a:p>
        </p:txBody>
      </p:sp>
    </p:spTree>
    <p:extLst>
      <p:ext uri="{BB962C8B-B14F-4D97-AF65-F5344CB8AC3E}">
        <p14:creationId xmlns:p14="http://schemas.microsoft.com/office/powerpoint/2010/main" val="38951696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ext slide no logo">
    <p:spTree>
      <p:nvGrpSpPr>
        <p:cNvPr id="1" name=""/>
        <p:cNvGrpSpPr/>
        <p:nvPr/>
      </p:nvGrpSpPr>
      <p:grpSpPr>
        <a:xfrm>
          <a:off x="0" y="0"/>
          <a:ext cx="0" cy="0"/>
          <a:chOff x="0" y="0"/>
          <a:chExt cx="0" cy="0"/>
        </a:xfrm>
      </p:grpSpPr>
      <p:sp>
        <p:nvSpPr>
          <p:cNvPr id="4" name="Title 1"/>
          <p:cNvSpPr>
            <a:spLocks noGrp="1"/>
          </p:cNvSpPr>
          <p:nvPr>
            <p:ph type="title"/>
          </p:nvPr>
        </p:nvSpPr>
        <p:spPr>
          <a:xfrm>
            <a:off x="841899" y="167775"/>
            <a:ext cx="10515600" cy="1325563"/>
          </a:xfrm>
        </p:spPr>
        <p:txBody>
          <a:bodyPr/>
          <a:lstStyle>
            <a:lvl1pPr defTabSz="917575">
              <a:defRPr/>
            </a:lvl1pPr>
          </a:lstStyle>
          <a:p>
            <a:r>
              <a:rPr lang="en-US"/>
              <a:t>Click to edit Master title style</a:t>
            </a:r>
            <a:endParaRPr lang="en-GB"/>
          </a:p>
        </p:txBody>
      </p:sp>
      <p:sp>
        <p:nvSpPr>
          <p:cNvPr id="3" name="Text Placeholder 3"/>
          <p:cNvSpPr>
            <a:spLocks noGrp="1"/>
          </p:cNvSpPr>
          <p:nvPr>
            <p:ph type="body" sz="quarter" idx="12"/>
          </p:nvPr>
        </p:nvSpPr>
        <p:spPr>
          <a:xfrm>
            <a:off x="831851" y="2092327"/>
            <a:ext cx="10513811" cy="4441638"/>
          </a:xfrm>
        </p:spPr>
        <p:txBody>
          <a:bodyPr/>
          <a:lstStyle>
            <a:lvl1pPr>
              <a:defRPr>
                <a:solidFill>
                  <a:srgbClr val="18654D"/>
                </a:solidFill>
                <a:latin typeface="Arial" panose="020B0604020202020204" pitchFamily="34" charset="0"/>
                <a:cs typeface="Arial" panose="020B0604020202020204" pitchFamily="34" charset="0"/>
              </a:defRPr>
            </a:lvl1pPr>
            <a:lvl2pPr>
              <a:defRPr>
                <a:solidFill>
                  <a:srgbClr val="18654D"/>
                </a:solidFill>
                <a:latin typeface="Arial" panose="020B0604020202020204" pitchFamily="34" charset="0"/>
                <a:cs typeface="Arial" panose="020B0604020202020204" pitchFamily="34" charset="0"/>
              </a:defRPr>
            </a:lvl2pPr>
            <a:lvl3pPr>
              <a:defRPr>
                <a:solidFill>
                  <a:srgbClr val="18654D"/>
                </a:solidFill>
                <a:latin typeface="Arial" panose="020B0604020202020204" pitchFamily="34" charset="0"/>
                <a:cs typeface="Arial" panose="020B0604020202020204" pitchFamily="34" charset="0"/>
              </a:defRPr>
            </a:lvl3pPr>
            <a:lvl4pPr>
              <a:defRPr>
                <a:solidFill>
                  <a:srgbClr val="18654D"/>
                </a:solidFill>
                <a:latin typeface="Arial" panose="020B0604020202020204" pitchFamily="34" charset="0"/>
                <a:cs typeface="Arial" panose="020B0604020202020204" pitchFamily="34" charset="0"/>
              </a:defRPr>
            </a:lvl4pPr>
            <a:lvl5pPr>
              <a:defRPr>
                <a:solidFill>
                  <a:srgbClr val="18654D"/>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4552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D16A9C-7411-5242-A59C-816B8907E3BE}"/>
              </a:ext>
            </a:extLst>
          </p:cNvPr>
          <p:cNvGrpSpPr/>
          <p:nvPr/>
        </p:nvGrpSpPr>
        <p:grpSpPr>
          <a:xfrm>
            <a:off x="10290315" y="0"/>
            <a:ext cx="1901686" cy="6858000"/>
            <a:chOff x="10290315" y="0"/>
            <a:chExt cx="1901686" cy="6858000"/>
          </a:xfrm>
        </p:grpSpPr>
        <p:sp>
          <p:nvSpPr>
            <p:cNvPr id="20" name="Oval 19">
              <a:extLst>
                <a:ext uri="{FF2B5EF4-FFF2-40B4-BE49-F238E27FC236}">
                  <a16:creationId xmlns:a16="http://schemas.microsoft.com/office/drawing/2014/main" id="{A997260B-7D44-7049-B605-7FD6E6CE5612}"/>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5D6AF601-77C3-D74A-B1E5-7F33703A6927}"/>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4DFCA921-0F9E-2E41-A285-75409E25501A}"/>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20B9E03-438B-FC42-9DA1-835D5BC3FE8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670E1F-61CD-8940-A898-6D5092A78BB9}"/>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080C64CF-0C6A-3449-9709-AE038C4A7995}"/>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FEC46D5B-957F-A24C-8E36-CC71F660EC8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058182F-7B5E-FD42-AFC6-A3848D8332AC}"/>
              </a:ext>
            </a:extLst>
          </p:cNvPr>
          <p:cNvSpPr>
            <a:spLocks noGrp="1"/>
          </p:cNvSpPr>
          <p:nvPr>
            <p:ph type="title"/>
          </p:nvPr>
        </p:nvSpPr>
        <p:spPr>
          <a:xfrm>
            <a:off x="566928" y="768096"/>
            <a:ext cx="7333488" cy="1271016"/>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D9E4DE-75C0-C841-A68D-9D7BBAD76C5E}"/>
              </a:ext>
            </a:extLst>
          </p:cNvPr>
          <p:cNvSpPr>
            <a:spLocks noGrp="1"/>
          </p:cNvSpPr>
          <p:nvPr>
            <p:ph type="body" idx="1"/>
          </p:nvPr>
        </p:nvSpPr>
        <p:spPr>
          <a:xfrm>
            <a:off x="562149"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5C87F7-356E-9E43-97A0-D972B22853DA}"/>
              </a:ext>
            </a:extLst>
          </p:cNvPr>
          <p:cNvSpPr>
            <a:spLocks noGrp="1"/>
          </p:cNvSpPr>
          <p:nvPr>
            <p:ph sz="half" idx="2"/>
          </p:nvPr>
        </p:nvSpPr>
        <p:spPr>
          <a:xfrm>
            <a:off x="562149" y="3189668"/>
            <a:ext cx="5239512" cy="2571557"/>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AB4C28-30CB-CC4E-A25E-F4FEFA49BCA5}"/>
              </a:ext>
            </a:extLst>
          </p:cNvPr>
          <p:cNvSpPr>
            <a:spLocks noGrp="1"/>
          </p:cNvSpPr>
          <p:nvPr>
            <p:ph type="body" sz="quarter" idx="3"/>
          </p:nvPr>
        </p:nvSpPr>
        <p:spPr>
          <a:xfrm>
            <a:off x="6383066"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ED0191-963B-1E4C-BEC5-9B42E39514A3}"/>
              </a:ext>
            </a:extLst>
          </p:cNvPr>
          <p:cNvSpPr>
            <a:spLocks noGrp="1"/>
          </p:cNvSpPr>
          <p:nvPr>
            <p:ph sz="quarter" idx="4"/>
          </p:nvPr>
        </p:nvSpPr>
        <p:spPr>
          <a:xfrm>
            <a:off x="6383066" y="3189668"/>
            <a:ext cx="5239512" cy="2571557"/>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0E0BED-3EB7-BB4A-A556-FA967FB0115F}"/>
              </a:ext>
            </a:extLst>
          </p:cNvPr>
          <p:cNvSpPr>
            <a:spLocks noGrp="1"/>
          </p:cNvSpPr>
          <p:nvPr>
            <p:ph type="dt" sz="half" idx="10"/>
          </p:nvPr>
        </p:nvSpPr>
        <p:spPr/>
        <p:txBody>
          <a:bodyPr/>
          <a:lstStyle/>
          <a:p>
            <a:fld id="{A5B0A250-5CC0-1746-B209-08E8B0DAE6AF}" type="datetimeFigureOut">
              <a:rPr lang="en-US" smtClean="0"/>
              <a:t>4/19/2023</a:t>
            </a:fld>
            <a:endParaRPr lang="en-US"/>
          </a:p>
        </p:txBody>
      </p:sp>
      <p:sp>
        <p:nvSpPr>
          <p:cNvPr id="8" name="Footer Placeholder 7">
            <a:extLst>
              <a:ext uri="{FF2B5EF4-FFF2-40B4-BE49-F238E27FC236}">
                <a16:creationId xmlns:a16="http://schemas.microsoft.com/office/drawing/2014/main" id="{B6A2466A-4D90-174C-B382-AC4674D721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EADE49-8082-214B-9742-5EE8DA2E9FFE}"/>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10" name="Straight Connector 9">
            <a:extLst>
              <a:ext uri="{FF2B5EF4-FFF2-40B4-BE49-F238E27FC236}">
                <a16:creationId xmlns:a16="http://schemas.microsoft.com/office/drawing/2014/main" id="{75E39200-18D5-014B-BAB8-FF5D0BA15E0C}"/>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67849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ext slide with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E6DBE00-B3C9-2842-A6C2-99ED6D033CD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2123440"/>
          </a:xfrm>
          <a:prstGeom prst="rect">
            <a:avLst/>
          </a:prstGeom>
        </p:spPr>
      </p:pic>
      <p:pic>
        <p:nvPicPr>
          <p:cNvPr id="14" name="Picture 13">
            <a:extLst>
              <a:ext uri="{FF2B5EF4-FFF2-40B4-BE49-F238E27FC236}">
                <a16:creationId xmlns:a16="http://schemas.microsoft.com/office/drawing/2014/main" id="{F29FC66A-8E6F-B54C-896C-49AFC5E48E8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75750" y="457201"/>
            <a:ext cx="2870200" cy="711200"/>
          </a:xfrm>
          <a:prstGeom prst="rect">
            <a:avLst/>
          </a:prstGeom>
        </p:spPr>
      </p:pic>
      <p:sp>
        <p:nvSpPr>
          <p:cNvPr id="4" name="Text Placeholder 3"/>
          <p:cNvSpPr>
            <a:spLocks noGrp="1"/>
          </p:cNvSpPr>
          <p:nvPr>
            <p:ph type="body" sz="quarter" idx="12"/>
          </p:nvPr>
        </p:nvSpPr>
        <p:spPr>
          <a:xfrm>
            <a:off x="831851" y="2092327"/>
            <a:ext cx="10513811" cy="4441638"/>
          </a:xfrm>
        </p:spPr>
        <p:txBody>
          <a:bodyPr/>
          <a:lstStyle>
            <a:lvl1pPr>
              <a:defRPr>
                <a:solidFill>
                  <a:srgbClr val="18654D"/>
                </a:solidFill>
                <a:latin typeface="Arial" panose="020B0604020202020204" pitchFamily="34" charset="0"/>
                <a:cs typeface="Arial" panose="020B0604020202020204" pitchFamily="34" charset="0"/>
              </a:defRPr>
            </a:lvl1pPr>
            <a:lvl2pPr>
              <a:defRPr>
                <a:solidFill>
                  <a:srgbClr val="18654D"/>
                </a:solidFill>
                <a:latin typeface="Arial" panose="020B0604020202020204" pitchFamily="34" charset="0"/>
                <a:cs typeface="Arial" panose="020B0604020202020204" pitchFamily="34" charset="0"/>
              </a:defRPr>
            </a:lvl2pPr>
            <a:lvl3pPr>
              <a:defRPr>
                <a:solidFill>
                  <a:srgbClr val="18654D"/>
                </a:solidFill>
                <a:latin typeface="Arial" panose="020B0604020202020204" pitchFamily="34" charset="0"/>
                <a:cs typeface="Arial" panose="020B0604020202020204" pitchFamily="34" charset="0"/>
              </a:defRPr>
            </a:lvl3pPr>
            <a:lvl4pPr>
              <a:defRPr>
                <a:solidFill>
                  <a:srgbClr val="18654D"/>
                </a:solidFill>
                <a:latin typeface="Arial" panose="020B0604020202020204" pitchFamily="34" charset="0"/>
                <a:cs typeface="Arial" panose="020B0604020202020204" pitchFamily="34" charset="0"/>
              </a:defRPr>
            </a:lvl4pPr>
            <a:lvl5pPr>
              <a:defRPr>
                <a:solidFill>
                  <a:srgbClr val="18654D"/>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841899" y="167775"/>
            <a:ext cx="10515600" cy="1325563"/>
          </a:xfrm>
        </p:spPr>
        <p:txBody>
          <a:bodyPr/>
          <a:lstStyle>
            <a:lvl1pPr defTabSz="917575">
              <a:defRPr/>
            </a:lvl1pPr>
          </a:lstStyle>
          <a:p>
            <a:r>
              <a:rPr lang="en-US"/>
              <a:t>Click to edit Master title style</a:t>
            </a:r>
            <a:endParaRPr lang="en-GB"/>
          </a:p>
        </p:txBody>
      </p:sp>
    </p:spTree>
    <p:extLst>
      <p:ext uri="{BB962C8B-B14F-4D97-AF65-F5344CB8AC3E}">
        <p14:creationId xmlns:p14="http://schemas.microsoft.com/office/powerpoint/2010/main" val="3788033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DF52F6-A06E-0343-95B8-DAAC38DB4B8C}"/>
              </a:ext>
            </a:extLst>
          </p:cNvPr>
          <p:cNvGrpSpPr/>
          <p:nvPr/>
        </p:nvGrpSpPr>
        <p:grpSpPr>
          <a:xfrm>
            <a:off x="10290315" y="0"/>
            <a:ext cx="1901686" cy="6858000"/>
            <a:chOff x="10290315" y="0"/>
            <a:chExt cx="1901686" cy="6858000"/>
          </a:xfrm>
        </p:grpSpPr>
        <p:sp>
          <p:nvSpPr>
            <p:cNvPr id="16" name="Oval 15">
              <a:extLst>
                <a:ext uri="{FF2B5EF4-FFF2-40B4-BE49-F238E27FC236}">
                  <a16:creationId xmlns:a16="http://schemas.microsoft.com/office/drawing/2014/main" id="{67092C52-7052-0749-9DA0-9374DBF495AE}"/>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C64E1C2F-81E1-C44D-859C-946596C950F2}"/>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3626485-4263-0A44-9561-E278A7056C33}"/>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7D45AAB5-3CCC-DE4A-A962-3702911B55C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8CAFB16F-8EDE-D44F-A51E-34EDC41E7404}"/>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DCD51329-732C-BB4C-98E5-715BAF9F8853}"/>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192B5D44-BC55-AF4C-984D-C8231B22F80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A1E9E2-564E-7049-A22F-BB5B876BAB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359D05-C08D-7747-B2FC-3F62B3357315}"/>
              </a:ext>
            </a:extLst>
          </p:cNvPr>
          <p:cNvSpPr>
            <a:spLocks noGrp="1"/>
          </p:cNvSpPr>
          <p:nvPr>
            <p:ph type="dt" sz="half" idx="10"/>
          </p:nvPr>
        </p:nvSpPr>
        <p:spPr/>
        <p:txBody>
          <a:bodyPr/>
          <a:lstStyle/>
          <a:p>
            <a:fld id="{A5B0A250-5CC0-1746-B209-08E8B0DAE6AF}" type="datetimeFigureOut">
              <a:rPr lang="en-US" smtClean="0"/>
              <a:t>4/19/2023</a:t>
            </a:fld>
            <a:endParaRPr lang="en-US"/>
          </a:p>
        </p:txBody>
      </p:sp>
      <p:sp>
        <p:nvSpPr>
          <p:cNvPr id="4" name="Footer Placeholder 3">
            <a:extLst>
              <a:ext uri="{FF2B5EF4-FFF2-40B4-BE49-F238E27FC236}">
                <a16:creationId xmlns:a16="http://schemas.microsoft.com/office/drawing/2014/main" id="{8E2FF615-BB08-A844-B689-BAA7C5040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3A67D-F96F-4849-8C83-49CC3A6539BB}"/>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6" name="Straight Connector 5">
            <a:extLst>
              <a:ext uri="{FF2B5EF4-FFF2-40B4-BE49-F238E27FC236}">
                <a16:creationId xmlns:a16="http://schemas.microsoft.com/office/drawing/2014/main" id="{1DCFAAB9-2B6B-8D4C-A748-433E2C393EA6}"/>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5971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98BCA70-D63D-40F6-B9B3-4E49B96E27FB}"/>
              </a:ext>
            </a:extLst>
          </p:cNvPr>
          <p:cNvSpPr>
            <a:spLocks noGrp="1"/>
          </p:cNvSpPr>
          <p:nvPr>
            <p:ph type="dt" sz="half" idx="10"/>
          </p:nvPr>
        </p:nvSpPr>
        <p:spPr/>
        <p:txBody>
          <a:bodyPr/>
          <a:lstStyle/>
          <a:p>
            <a:fld id="{A5B0A250-5CC0-1746-B209-08E8B0DAE6AF}" type="datetimeFigureOut">
              <a:rPr lang="en-US" smtClean="0"/>
              <a:pPr/>
              <a:t>4/19/2023</a:t>
            </a:fld>
            <a:endParaRPr lang="en-US"/>
          </a:p>
        </p:txBody>
      </p:sp>
      <p:sp>
        <p:nvSpPr>
          <p:cNvPr id="6" name="Footer Placeholder 5">
            <a:extLst>
              <a:ext uri="{FF2B5EF4-FFF2-40B4-BE49-F238E27FC236}">
                <a16:creationId xmlns:a16="http://schemas.microsoft.com/office/drawing/2014/main" id="{72F12559-BD91-4904-A24A-0CF0A2324A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658BB7-74A5-4A6F-A0FF-021E68F02BFF}"/>
              </a:ext>
            </a:extLst>
          </p:cNvPr>
          <p:cNvSpPr>
            <a:spLocks noGrp="1"/>
          </p:cNvSpPr>
          <p:nvPr>
            <p:ph type="sldNum" sz="quarter" idx="12"/>
          </p:nvPr>
        </p:nvSpPr>
        <p:spPr/>
        <p:txBody>
          <a:bodyPr/>
          <a:lstStyle/>
          <a:p>
            <a:fld id="{49ABCAEC-7D34-E549-A96E-FCEDAADBE4B0}" type="slidenum">
              <a:rPr lang="en-US" smtClean="0"/>
              <a:pPr/>
              <a:t>‹#›</a:t>
            </a:fld>
            <a:endParaRPr lang="en-US"/>
          </a:p>
        </p:txBody>
      </p:sp>
    </p:spTree>
    <p:extLst>
      <p:ext uri="{BB962C8B-B14F-4D97-AF65-F5344CB8AC3E}">
        <p14:creationId xmlns:p14="http://schemas.microsoft.com/office/powerpoint/2010/main" val="3292959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0914A35-7AAF-4B42-9C68-47A633EFD9D0}"/>
              </a:ext>
            </a:extLst>
          </p:cNvPr>
          <p:cNvGrpSpPr/>
          <p:nvPr/>
        </p:nvGrpSpPr>
        <p:grpSpPr>
          <a:xfrm>
            <a:off x="10290315" y="0"/>
            <a:ext cx="1901686" cy="6858000"/>
            <a:chOff x="10290315" y="0"/>
            <a:chExt cx="1901686" cy="6858000"/>
          </a:xfrm>
        </p:grpSpPr>
        <p:sp>
          <p:nvSpPr>
            <p:cNvPr id="18" name="Freeform 17">
              <a:extLst>
                <a:ext uri="{FF2B5EF4-FFF2-40B4-BE49-F238E27FC236}">
                  <a16:creationId xmlns:a16="http://schemas.microsoft.com/office/drawing/2014/main" id="{DABCED79-0E70-FB4D-ABF2-D859BF5556E4}"/>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8364885D-A3A4-5144-AB4E-7624F27287E6}"/>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22073D5-CC72-0549-BD26-F7AF9851BE45}"/>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1827A049-C9FD-554E-9B01-F151B0D9E86B}"/>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832559-4D18-8744-AB91-9FCFAB732477}"/>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BF97A623-E5DC-1B44-B687-8643B9F0D741}"/>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637BBE1-2C82-4E45-B5C5-35E07B05EA4E}"/>
              </a:ext>
            </a:extLst>
          </p:cNvPr>
          <p:cNvSpPr>
            <a:spLocks noGrp="1"/>
          </p:cNvSpPr>
          <p:nvPr>
            <p:ph type="title"/>
          </p:nvPr>
        </p:nvSpPr>
        <p:spPr>
          <a:xfrm>
            <a:off x="565151" y="764973"/>
            <a:ext cx="3609982" cy="1395043"/>
          </a:xfrm>
        </p:spPr>
        <p:txBody>
          <a:bodyPr anchor="t"/>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201F2E-A734-364B-8A7D-990D6B8893D0}"/>
              </a:ext>
            </a:extLst>
          </p:cNvPr>
          <p:cNvSpPr>
            <a:spLocks noGrp="1"/>
          </p:cNvSpPr>
          <p:nvPr>
            <p:ph idx="1"/>
          </p:nvPr>
        </p:nvSpPr>
        <p:spPr>
          <a:xfrm>
            <a:off x="5104832" y="770890"/>
            <a:ext cx="6112517" cy="480057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7CBAD9-5515-1748-8E77-F48160F4ED1C}"/>
              </a:ext>
            </a:extLst>
          </p:cNvPr>
          <p:cNvSpPr>
            <a:spLocks noGrp="1"/>
          </p:cNvSpPr>
          <p:nvPr>
            <p:ph type="body" sz="half" idx="2"/>
          </p:nvPr>
        </p:nvSpPr>
        <p:spPr>
          <a:xfrm>
            <a:off x="565150" y="2160016"/>
            <a:ext cx="3609983" cy="37089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6C22B-80D4-AA42-9999-401E37B469C0}"/>
              </a:ext>
            </a:extLst>
          </p:cNvPr>
          <p:cNvSpPr>
            <a:spLocks noGrp="1"/>
          </p:cNvSpPr>
          <p:nvPr>
            <p:ph type="dt" sz="half" idx="10"/>
          </p:nvPr>
        </p:nvSpPr>
        <p:spPr/>
        <p:txBody>
          <a:bodyPr/>
          <a:lstStyle/>
          <a:p>
            <a:fld id="{A5B0A250-5CC0-1746-B209-08E8B0DAE6AF}" type="datetimeFigureOut">
              <a:rPr lang="en-US" smtClean="0"/>
              <a:t>4/19/2023</a:t>
            </a:fld>
            <a:endParaRPr lang="en-US"/>
          </a:p>
        </p:txBody>
      </p:sp>
      <p:sp>
        <p:nvSpPr>
          <p:cNvPr id="6" name="Footer Placeholder 5">
            <a:extLst>
              <a:ext uri="{FF2B5EF4-FFF2-40B4-BE49-F238E27FC236}">
                <a16:creationId xmlns:a16="http://schemas.microsoft.com/office/drawing/2014/main" id="{03055DE4-33E8-7F4B-9334-95EA60845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70FA5-21EE-D742-8F01-C1BAE0FDB064}"/>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BEF966AA-D7DF-F84D-80D4-E216A641B005}"/>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8270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0D391A-F01E-4947-8A01-95438AA0B323}"/>
              </a:ext>
            </a:extLst>
          </p:cNvPr>
          <p:cNvGrpSpPr/>
          <p:nvPr/>
        </p:nvGrpSpPr>
        <p:grpSpPr>
          <a:xfrm>
            <a:off x="10290315" y="0"/>
            <a:ext cx="1901686" cy="6858000"/>
            <a:chOff x="10290315" y="0"/>
            <a:chExt cx="1901686" cy="6858000"/>
          </a:xfrm>
        </p:grpSpPr>
        <p:sp>
          <p:nvSpPr>
            <p:cNvPr id="17" name="Oval 16">
              <a:extLst>
                <a:ext uri="{FF2B5EF4-FFF2-40B4-BE49-F238E27FC236}">
                  <a16:creationId xmlns:a16="http://schemas.microsoft.com/office/drawing/2014/main" id="{7D499306-B4E0-064D-8F6C-96E9C4BD04DA}"/>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AF3D0241-0A21-8047-8CE3-B3FDD5FDF71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3083F97-6891-0447-957C-AB0834B826D2}"/>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2EF7D75-E7C1-5147-A03B-3EC641CF3B0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A6D7CA94-94B4-C140-8C68-01C0ADFA1C7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11CD629-C318-A848-BDDE-BBA9465EBF9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2A5AC1F8-1370-E946-977E-E4CFC6947BA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4CEE63B-B967-0A48-9623-2203767609F4}"/>
              </a:ext>
            </a:extLst>
          </p:cNvPr>
          <p:cNvSpPr>
            <a:spLocks noGrp="1"/>
          </p:cNvSpPr>
          <p:nvPr>
            <p:ph type="title"/>
          </p:nvPr>
        </p:nvSpPr>
        <p:spPr>
          <a:xfrm>
            <a:off x="565150" y="770889"/>
            <a:ext cx="3609983" cy="1389127"/>
          </a:xfrm>
        </p:spPr>
        <p:txBody>
          <a:bodyPr anchor="t"/>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11F680-28C8-FA44-9CD5-20709DA02EA0}"/>
              </a:ext>
            </a:extLst>
          </p:cNvPr>
          <p:cNvSpPr>
            <a:spLocks noGrp="1"/>
          </p:cNvSpPr>
          <p:nvPr>
            <p:ph type="pic" idx="1"/>
          </p:nvPr>
        </p:nvSpPr>
        <p:spPr>
          <a:xfrm>
            <a:off x="5223838" y="890816"/>
            <a:ext cx="6060136" cy="487041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D507CD-197E-BB4C-83A6-DA3FC97A22C2}"/>
              </a:ext>
            </a:extLst>
          </p:cNvPr>
          <p:cNvSpPr>
            <a:spLocks noGrp="1"/>
          </p:cNvSpPr>
          <p:nvPr>
            <p:ph type="body" sz="half" idx="2"/>
          </p:nvPr>
        </p:nvSpPr>
        <p:spPr>
          <a:xfrm>
            <a:off x="565150" y="2160016"/>
            <a:ext cx="3609983" cy="36012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9E00AC-DF6C-D548-8A06-D6269BDB0A41}"/>
              </a:ext>
            </a:extLst>
          </p:cNvPr>
          <p:cNvSpPr>
            <a:spLocks noGrp="1"/>
          </p:cNvSpPr>
          <p:nvPr>
            <p:ph type="dt" sz="half" idx="10"/>
          </p:nvPr>
        </p:nvSpPr>
        <p:spPr/>
        <p:txBody>
          <a:bodyPr/>
          <a:lstStyle/>
          <a:p>
            <a:fld id="{A5B0A250-5CC0-1746-B209-08E8B0DAE6AF}" type="datetimeFigureOut">
              <a:rPr lang="en-US" smtClean="0"/>
              <a:t>4/19/2023</a:t>
            </a:fld>
            <a:endParaRPr lang="en-US"/>
          </a:p>
        </p:txBody>
      </p:sp>
      <p:sp>
        <p:nvSpPr>
          <p:cNvPr id="6" name="Footer Placeholder 5">
            <a:extLst>
              <a:ext uri="{FF2B5EF4-FFF2-40B4-BE49-F238E27FC236}">
                <a16:creationId xmlns:a16="http://schemas.microsoft.com/office/drawing/2014/main" id="{F8ED113B-57D4-9A4F-BFE0-2A3963B42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D9954-FA18-8948-AA52-21CED059476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E3EB25D-2379-5040-B990-1C99B0B7D93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104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565150" y="770890"/>
            <a:ext cx="7335835" cy="1268984"/>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565150" y="2160016"/>
            <a:ext cx="7335835" cy="36012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566928" y="457200"/>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fld id="{A5B0A250-5CC0-1746-B209-08E8B0DAE6AF}" type="datetimeFigureOut">
              <a:rPr lang="en-US" smtClean="0"/>
              <a:pPr/>
              <a:t>4/19/2023</a:t>
            </a:fld>
            <a:endParaRPr lang="en-US"/>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565150" y="6141085"/>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10809678" y="6141085"/>
            <a:ext cx="813816"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49ABCAEC-7D34-E549-A96E-FCEDAADBE4B0}" type="slidenum">
              <a:rPr lang="en-US" smtClean="0"/>
              <a:pPr/>
              <a:t>‹#›</a:t>
            </a:fld>
            <a:endParaRPr lang="en-US"/>
          </a:p>
        </p:txBody>
      </p:sp>
    </p:spTree>
    <p:extLst>
      <p:ext uri="{BB962C8B-B14F-4D97-AF65-F5344CB8AC3E}">
        <p14:creationId xmlns:p14="http://schemas.microsoft.com/office/powerpoint/2010/main" val="234410396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531F66-5003-4A40-8C0B-D88841C072ED}" type="datetimeFigureOut">
              <a:rPr lang="en-GB" smtClean="0"/>
              <a:t>19/04/2023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A4B776-6C2C-44C3-A260-1148B5B0AF57}" type="slidenum">
              <a:rPr lang="en-GB" smtClean="0"/>
              <a:t>‹#›</a:t>
            </a:fld>
            <a:endParaRPr lang="en-GB"/>
          </a:p>
        </p:txBody>
      </p:sp>
    </p:spTree>
    <p:extLst>
      <p:ext uri="{BB962C8B-B14F-4D97-AF65-F5344CB8AC3E}">
        <p14:creationId xmlns:p14="http://schemas.microsoft.com/office/powerpoint/2010/main" val="1533433249"/>
      </p:ext>
    </p:extLst>
  </p:cSld>
  <p:clrMap bg1="lt1" tx1="dk1" bg2="lt2" tx2="dk2" accent1="accent1" accent2="accent2" accent3="accent3" accent4="accent4" accent5="accent5" accent6="accent6" hlink="hlink" folHlink="folHlink"/>
  <p:sldLayoutIdLst>
    <p:sldLayoutId id="2147483713" r:id="rId1"/>
    <p:sldLayoutId id="2147483732" r:id="rId2"/>
    <p:sldLayoutId id="2147483731" r:id="rId3"/>
    <p:sldLayoutId id="2147483734" r:id="rId4"/>
    <p:sldLayoutId id="2147483717" r:id="rId5"/>
    <p:sldLayoutId id="2147483735" r:id="rId6"/>
    <p:sldLayoutId id="2147483719" r:id="rId7"/>
    <p:sldLayoutId id="2147483736" r:id="rId8"/>
    <p:sldLayoutId id="2147483740" r:id="rId9"/>
    <p:sldLayoutId id="2147483737" r:id="rId10"/>
    <p:sldLayoutId id="21474837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728C82-1672-410C-9D2D-55AC57838ABD}"/>
              </a:ext>
            </a:extLst>
          </p:cNvPr>
          <p:cNvSpPr/>
          <p:nvPr userDrawn="1"/>
        </p:nvSpPr>
        <p:spPr>
          <a:xfrm>
            <a:off x="0" y="0"/>
            <a:ext cx="12192000" cy="1494503"/>
          </a:xfrm>
          <a:prstGeom prst="rect">
            <a:avLst/>
          </a:prstGeom>
          <a:solidFill>
            <a:srgbClr val="F4F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2E2E2"/>
              </a:solidFill>
            </a:endParaRPr>
          </a:p>
        </p:txBody>
      </p:sp>
      <p:sp>
        <p:nvSpPr>
          <p:cNvPr id="2" name="Title Placeholder 1">
            <a:extLst>
              <a:ext uri="{FF2B5EF4-FFF2-40B4-BE49-F238E27FC236}">
                <a16:creationId xmlns:a16="http://schemas.microsoft.com/office/drawing/2014/main" id="{BE821EDE-3679-4F2A-AE56-287EF74F2347}"/>
              </a:ext>
            </a:extLst>
          </p:cNvPr>
          <p:cNvSpPr>
            <a:spLocks noGrp="1"/>
          </p:cNvSpPr>
          <p:nvPr>
            <p:ph type="title"/>
          </p:nvPr>
        </p:nvSpPr>
        <p:spPr>
          <a:xfrm>
            <a:off x="192088" y="152400"/>
            <a:ext cx="10106029" cy="134210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CC3BB1-CA07-4BD6-92A1-BC3691123E78}"/>
              </a:ext>
            </a:extLst>
          </p:cNvPr>
          <p:cNvSpPr>
            <a:spLocks noGrp="1"/>
          </p:cNvSpPr>
          <p:nvPr>
            <p:ph type="body" idx="1"/>
          </p:nvPr>
        </p:nvSpPr>
        <p:spPr>
          <a:xfrm>
            <a:off x="192088" y="1646903"/>
            <a:ext cx="11807824" cy="495074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6CD5B07F-A930-4851-9867-D044ADD9EE80}"/>
              </a:ext>
            </a:extLst>
          </p:cNvPr>
          <p:cNvSpPr>
            <a:spLocks noGrp="1"/>
          </p:cNvSpPr>
          <p:nvPr>
            <p:ph type="ftr" sz="quarter" idx="3"/>
          </p:nvPr>
        </p:nvSpPr>
        <p:spPr>
          <a:xfrm>
            <a:off x="192088" y="6597651"/>
            <a:ext cx="11161712" cy="260350"/>
          </a:xfrm>
          <a:prstGeom prst="rect">
            <a:avLst/>
          </a:prstGeom>
        </p:spPr>
        <p:txBody>
          <a:bodyPr vert="horz" lIns="91440" tIns="45720" rIns="91440" bIns="45720" rtlCol="0" anchor="ctr"/>
          <a:lstStyle>
            <a:lvl1pPr algn="l">
              <a:defRPr sz="900">
                <a:solidFill>
                  <a:schemeClr val="tx2"/>
                </a:solidFill>
                <a:latin typeface="+mn-lt"/>
              </a:defRPr>
            </a:lvl1pPr>
          </a:lstStyle>
          <a:p>
            <a:r>
              <a:rPr lang="en-GB"/>
              <a:t>#universityofsurrey</a:t>
            </a:r>
          </a:p>
        </p:txBody>
      </p:sp>
      <p:sp>
        <p:nvSpPr>
          <p:cNvPr id="6" name="Slide Number Placeholder 5">
            <a:extLst>
              <a:ext uri="{FF2B5EF4-FFF2-40B4-BE49-F238E27FC236}">
                <a16:creationId xmlns:a16="http://schemas.microsoft.com/office/drawing/2014/main" id="{7E438119-8A7D-4502-B2BD-DF30DF8C08B2}"/>
              </a:ext>
            </a:extLst>
          </p:cNvPr>
          <p:cNvSpPr>
            <a:spLocks noGrp="1"/>
          </p:cNvSpPr>
          <p:nvPr>
            <p:ph type="sldNum" sz="quarter" idx="4"/>
          </p:nvPr>
        </p:nvSpPr>
        <p:spPr>
          <a:xfrm>
            <a:off x="11353800" y="6597651"/>
            <a:ext cx="646112" cy="260350"/>
          </a:xfrm>
          <a:prstGeom prst="rect">
            <a:avLst/>
          </a:prstGeom>
        </p:spPr>
        <p:txBody>
          <a:bodyPr vert="horz" lIns="91440" tIns="45720" rIns="91440" bIns="45720" rtlCol="0" anchor="ctr"/>
          <a:lstStyle>
            <a:lvl1pPr algn="r">
              <a:defRPr sz="900">
                <a:solidFill>
                  <a:schemeClr val="tx2"/>
                </a:solidFill>
                <a:latin typeface="+mn-lt"/>
              </a:defRPr>
            </a:lvl1pPr>
          </a:lstStyle>
          <a:p>
            <a:fld id="{8B7390FE-2CFA-49B8-AE66-DBE4BCCAD6D5}" type="slidenum">
              <a:rPr lang="en-GB" smtClean="0"/>
              <a:pPr/>
              <a:t>‹#›</a:t>
            </a:fld>
            <a:endParaRPr lang="en-GB"/>
          </a:p>
        </p:txBody>
      </p:sp>
      <p:grpSp>
        <p:nvGrpSpPr>
          <p:cNvPr id="48" name="Group 4">
            <a:extLst>
              <a:ext uri="{FF2B5EF4-FFF2-40B4-BE49-F238E27FC236}">
                <a16:creationId xmlns:a16="http://schemas.microsoft.com/office/drawing/2014/main" id="{4FBBD7EC-15CD-4047-AA51-394A37FC88A5}"/>
              </a:ext>
            </a:extLst>
          </p:cNvPr>
          <p:cNvGrpSpPr>
            <a:grpSpLocks noChangeAspect="1"/>
          </p:cNvGrpSpPr>
          <p:nvPr userDrawn="1"/>
        </p:nvGrpSpPr>
        <p:grpSpPr bwMode="auto">
          <a:xfrm>
            <a:off x="10403061" y="174625"/>
            <a:ext cx="1527006" cy="450849"/>
            <a:chOff x="4606" y="-364"/>
            <a:chExt cx="1558" cy="460"/>
          </a:xfrm>
          <a:solidFill>
            <a:schemeClr val="tx2"/>
          </a:solidFill>
        </p:grpSpPr>
        <p:sp>
          <p:nvSpPr>
            <p:cNvPr id="49" name="Freeform 5">
              <a:extLst>
                <a:ext uri="{FF2B5EF4-FFF2-40B4-BE49-F238E27FC236}">
                  <a16:creationId xmlns:a16="http://schemas.microsoft.com/office/drawing/2014/main" id="{233F7F97-872E-4837-9E38-19BD316C12F9}"/>
                </a:ext>
              </a:extLst>
            </p:cNvPr>
            <p:cNvSpPr>
              <a:spLocks/>
            </p:cNvSpPr>
            <p:nvPr/>
          </p:nvSpPr>
          <p:spPr bwMode="auto">
            <a:xfrm>
              <a:off x="5606" y="-300"/>
              <a:ext cx="76" cy="102"/>
            </a:xfrm>
            <a:custGeom>
              <a:avLst/>
              <a:gdLst>
                <a:gd name="T0" fmla="*/ 27 w 199"/>
                <a:gd name="T1" fmla="*/ 31 h 266"/>
                <a:gd name="T2" fmla="*/ 86 w 199"/>
                <a:gd name="T3" fmla="*/ 4 h 266"/>
                <a:gd name="T4" fmla="*/ 151 w 199"/>
                <a:gd name="T5" fmla="*/ 4 h 266"/>
                <a:gd name="T6" fmla="*/ 184 w 199"/>
                <a:gd name="T7" fmla="*/ 5 h 266"/>
                <a:gd name="T8" fmla="*/ 184 w 199"/>
                <a:gd name="T9" fmla="*/ 41 h 266"/>
                <a:gd name="T10" fmla="*/ 147 w 199"/>
                <a:gd name="T11" fmla="*/ 21 h 266"/>
                <a:gd name="T12" fmla="*/ 86 w 199"/>
                <a:gd name="T13" fmla="*/ 23 h 266"/>
                <a:gd name="T14" fmla="*/ 59 w 199"/>
                <a:gd name="T15" fmla="*/ 51 h 266"/>
                <a:gd name="T16" fmla="*/ 69 w 199"/>
                <a:gd name="T17" fmla="*/ 87 h 266"/>
                <a:gd name="T18" fmla="*/ 122 w 199"/>
                <a:gd name="T19" fmla="*/ 117 h 266"/>
                <a:gd name="T20" fmla="*/ 183 w 199"/>
                <a:gd name="T21" fmla="*/ 154 h 266"/>
                <a:gd name="T22" fmla="*/ 195 w 199"/>
                <a:gd name="T23" fmla="*/ 201 h 266"/>
                <a:gd name="T24" fmla="*/ 160 w 199"/>
                <a:gd name="T25" fmla="*/ 245 h 266"/>
                <a:gd name="T26" fmla="*/ 75 w 199"/>
                <a:gd name="T27" fmla="*/ 264 h 266"/>
                <a:gd name="T28" fmla="*/ 0 w 199"/>
                <a:gd name="T29" fmla="*/ 251 h 266"/>
                <a:gd name="T30" fmla="*/ 0 w 199"/>
                <a:gd name="T31" fmla="*/ 209 h 266"/>
                <a:gd name="T32" fmla="*/ 53 w 199"/>
                <a:gd name="T33" fmla="*/ 245 h 266"/>
                <a:gd name="T34" fmla="*/ 125 w 199"/>
                <a:gd name="T35" fmla="*/ 240 h 266"/>
                <a:gd name="T36" fmla="*/ 150 w 199"/>
                <a:gd name="T37" fmla="*/ 201 h 266"/>
                <a:gd name="T38" fmla="*/ 131 w 199"/>
                <a:gd name="T39" fmla="*/ 164 h 266"/>
                <a:gd name="T40" fmla="*/ 62 w 199"/>
                <a:gd name="T41" fmla="*/ 129 h 266"/>
                <a:gd name="T42" fmla="*/ 20 w 199"/>
                <a:gd name="T43" fmla="*/ 97 h 266"/>
                <a:gd name="T44" fmla="*/ 27 w 199"/>
                <a:gd name="T45" fmla="*/ 3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 h="266">
                  <a:moveTo>
                    <a:pt x="27" y="31"/>
                  </a:moveTo>
                  <a:cubicBezTo>
                    <a:pt x="42" y="15"/>
                    <a:pt x="65" y="7"/>
                    <a:pt x="86" y="4"/>
                  </a:cubicBezTo>
                  <a:cubicBezTo>
                    <a:pt x="108" y="0"/>
                    <a:pt x="129" y="3"/>
                    <a:pt x="151" y="4"/>
                  </a:cubicBezTo>
                  <a:cubicBezTo>
                    <a:pt x="162" y="4"/>
                    <a:pt x="173" y="4"/>
                    <a:pt x="184" y="5"/>
                  </a:cubicBezTo>
                  <a:cubicBezTo>
                    <a:pt x="184" y="17"/>
                    <a:pt x="184" y="29"/>
                    <a:pt x="184" y="41"/>
                  </a:cubicBezTo>
                  <a:cubicBezTo>
                    <a:pt x="173" y="32"/>
                    <a:pt x="161" y="24"/>
                    <a:pt x="147" y="21"/>
                  </a:cubicBezTo>
                  <a:cubicBezTo>
                    <a:pt x="127" y="17"/>
                    <a:pt x="106" y="16"/>
                    <a:pt x="86" y="23"/>
                  </a:cubicBezTo>
                  <a:cubicBezTo>
                    <a:pt x="73" y="27"/>
                    <a:pt x="62" y="37"/>
                    <a:pt x="59" y="51"/>
                  </a:cubicBezTo>
                  <a:cubicBezTo>
                    <a:pt x="56" y="64"/>
                    <a:pt x="59" y="78"/>
                    <a:pt x="69" y="87"/>
                  </a:cubicBezTo>
                  <a:cubicBezTo>
                    <a:pt x="84" y="102"/>
                    <a:pt x="104" y="109"/>
                    <a:pt x="122" y="117"/>
                  </a:cubicBezTo>
                  <a:cubicBezTo>
                    <a:pt x="144" y="127"/>
                    <a:pt x="167" y="136"/>
                    <a:pt x="183" y="154"/>
                  </a:cubicBezTo>
                  <a:cubicBezTo>
                    <a:pt x="194" y="166"/>
                    <a:pt x="199" y="185"/>
                    <a:pt x="195" y="201"/>
                  </a:cubicBezTo>
                  <a:cubicBezTo>
                    <a:pt x="190" y="220"/>
                    <a:pt x="176" y="235"/>
                    <a:pt x="160" y="245"/>
                  </a:cubicBezTo>
                  <a:cubicBezTo>
                    <a:pt x="135" y="260"/>
                    <a:pt x="104" y="266"/>
                    <a:pt x="75" y="264"/>
                  </a:cubicBezTo>
                  <a:cubicBezTo>
                    <a:pt x="50" y="263"/>
                    <a:pt x="24" y="258"/>
                    <a:pt x="0" y="251"/>
                  </a:cubicBezTo>
                  <a:cubicBezTo>
                    <a:pt x="0" y="237"/>
                    <a:pt x="0" y="223"/>
                    <a:pt x="0" y="209"/>
                  </a:cubicBezTo>
                  <a:cubicBezTo>
                    <a:pt x="14" y="226"/>
                    <a:pt x="32" y="239"/>
                    <a:pt x="53" y="245"/>
                  </a:cubicBezTo>
                  <a:cubicBezTo>
                    <a:pt x="76" y="250"/>
                    <a:pt x="103" y="251"/>
                    <a:pt x="125" y="240"/>
                  </a:cubicBezTo>
                  <a:cubicBezTo>
                    <a:pt x="140" y="233"/>
                    <a:pt x="150" y="218"/>
                    <a:pt x="150" y="201"/>
                  </a:cubicBezTo>
                  <a:cubicBezTo>
                    <a:pt x="151" y="186"/>
                    <a:pt x="143" y="172"/>
                    <a:pt x="131" y="164"/>
                  </a:cubicBezTo>
                  <a:cubicBezTo>
                    <a:pt x="110" y="148"/>
                    <a:pt x="85" y="140"/>
                    <a:pt x="62" y="129"/>
                  </a:cubicBezTo>
                  <a:cubicBezTo>
                    <a:pt x="46" y="121"/>
                    <a:pt x="30" y="112"/>
                    <a:pt x="20" y="97"/>
                  </a:cubicBezTo>
                  <a:cubicBezTo>
                    <a:pt x="7" y="77"/>
                    <a:pt x="11" y="48"/>
                    <a:pt x="27"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6">
              <a:extLst>
                <a:ext uri="{FF2B5EF4-FFF2-40B4-BE49-F238E27FC236}">
                  <a16:creationId xmlns:a16="http://schemas.microsoft.com/office/drawing/2014/main" id="{4821E872-61FA-45D0-BB43-E455E33C1F86}"/>
                </a:ext>
              </a:extLst>
            </p:cNvPr>
            <p:cNvSpPr>
              <a:spLocks/>
            </p:cNvSpPr>
            <p:nvPr/>
          </p:nvSpPr>
          <p:spPr bwMode="auto">
            <a:xfrm>
              <a:off x="5731" y="-297"/>
              <a:ext cx="189" cy="96"/>
            </a:xfrm>
            <a:custGeom>
              <a:avLst/>
              <a:gdLst>
                <a:gd name="T0" fmla="*/ 294 w 496"/>
                <a:gd name="T1" fmla="*/ 1 h 250"/>
                <a:gd name="T2" fmla="*/ 317 w 496"/>
                <a:gd name="T3" fmla="*/ 13 h 250"/>
                <a:gd name="T4" fmla="*/ 372 w 496"/>
                <a:gd name="T5" fmla="*/ 118 h 250"/>
                <a:gd name="T6" fmla="*/ 380 w 496"/>
                <a:gd name="T7" fmla="*/ 122 h 250"/>
                <a:gd name="T8" fmla="*/ 410 w 496"/>
                <a:gd name="T9" fmla="*/ 78 h 250"/>
                <a:gd name="T10" fmla="*/ 442 w 496"/>
                <a:gd name="T11" fmla="*/ 23 h 250"/>
                <a:gd name="T12" fmla="*/ 436 w 496"/>
                <a:gd name="T13" fmla="*/ 0 h 250"/>
                <a:gd name="T14" fmla="*/ 496 w 496"/>
                <a:gd name="T15" fmla="*/ 1 h 250"/>
                <a:gd name="T16" fmla="*/ 421 w 496"/>
                <a:gd name="T17" fmla="*/ 95 h 250"/>
                <a:gd name="T18" fmla="*/ 391 w 496"/>
                <a:gd name="T19" fmla="*/ 155 h 250"/>
                <a:gd name="T20" fmla="*/ 390 w 496"/>
                <a:gd name="T21" fmla="*/ 221 h 250"/>
                <a:gd name="T22" fmla="*/ 399 w 496"/>
                <a:gd name="T23" fmla="*/ 250 h 250"/>
                <a:gd name="T24" fmla="*/ 335 w 496"/>
                <a:gd name="T25" fmla="*/ 250 h 250"/>
                <a:gd name="T26" fmla="*/ 346 w 496"/>
                <a:gd name="T27" fmla="*/ 172 h 250"/>
                <a:gd name="T28" fmla="*/ 325 w 496"/>
                <a:gd name="T29" fmla="*/ 100 h 250"/>
                <a:gd name="T30" fmla="*/ 252 w 496"/>
                <a:gd name="T31" fmla="*/ 4 h 250"/>
                <a:gd name="T32" fmla="*/ 202 w 496"/>
                <a:gd name="T33" fmla="*/ 20 h 250"/>
                <a:gd name="T34" fmla="*/ 142 w 496"/>
                <a:gd name="T35" fmla="*/ 20 h 250"/>
                <a:gd name="T36" fmla="*/ 142 w 496"/>
                <a:gd name="T37" fmla="*/ 212 h 250"/>
                <a:gd name="T38" fmla="*/ 152 w 496"/>
                <a:gd name="T39" fmla="*/ 250 h 250"/>
                <a:gd name="T40" fmla="*/ 88 w 496"/>
                <a:gd name="T41" fmla="*/ 250 h 250"/>
                <a:gd name="T42" fmla="*/ 99 w 496"/>
                <a:gd name="T43" fmla="*/ 195 h 250"/>
                <a:gd name="T44" fmla="*/ 99 w 496"/>
                <a:gd name="T45" fmla="*/ 20 h 250"/>
                <a:gd name="T46" fmla="*/ 29 w 496"/>
                <a:gd name="T47" fmla="*/ 21 h 250"/>
                <a:gd name="T48" fmla="*/ 0 w 496"/>
                <a:gd name="T49" fmla="*/ 29 h 250"/>
                <a:gd name="T50" fmla="*/ 10 w 496"/>
                <a:gd name="T51" fmla="*/ 1 h 250"/>
                <a:gd name="T52" fmla="*/ 294 w 496"/>
                <a:gd name="T53"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6" h="250">
                  <a:moveTo>
                    <a:pt x="294" y="1"/>
                  </a:moveTo>
                  <a:cubicBezTo>
                    <a:pt x="304" y="0"/>
                    <a:pt x="312" y="5"/>
                    <a:pt x="317" y="13"/>
                  </a:cubicBezTo>
                  <a:cubicBezTo>
                    <a:pt x="341" y="45"/>
                    <a:pt x="359" y="81"/>
                    <a:pt x="372" y="118"/>
                  </a:cubicBezTo>
                  <a:cubicBezTo>
                    <a:pt x="372" y="122"/>
                    <a:pt x="377" y="126"/>
                    <a:pt x="380" y="122"/>
                  </a:cubicBezTo>
                  <a:cubicBezTo>
                    <a:pt x="390" y="107"/>
                    <a:pt x="400" y="92"/>
                    <a:pt x="410" y="78"/>
                  </a:cubicBezTo>
                  <a:cubicBezTo>
                    <a:pt x="422" y="60"/>
                    <a:pt x="436" y="43"/>
                    <a:pt x="442" y="23"/>
                  </a:cubicBezTo>
                  <a:cubicBezTo>
                    <a:pt x="444" y="15"/>
                    <a:pt x="441" y="7"/>
                    <a:pt x="436" y="0"/>
                  </a:cubicBezTo>
                  <a:cubicBezTo>
                    <a:pt x="456" y="1"/>
                    <a:pt x="476" y="0"/>
                    <a:pt x="496" y="1"/>
                  </a:cubicBezTo>
                  <a:cubicBezTo>
                    <a:pt x="471" y="32"/>
                    <a:pt x="446" y="64"/>
                    <a:pt x="421" y="95"/>
                  </a:cubicBezTo>
                  <a:cubicBezTo>
                    <a:pt x="407" y="113"/>
                    <a:pt x="395" y="133"/>
                    <a:pt x="391" y="155"/>
                  </a:cubicBezTo>
                  <a:cubicBezTo>
                    <a:pt x="388" y="177"/>
                    <a:pt x="388" y="199"/>
                    <a:pt x="390" y="221"/>
                  </a:cubicBezTo>
                  <a:cubicBezTo>
                    <a:pt x="390" y="231"/>
                    <a:pt x="394" y="241"/>
                    <a:pt x="399" y="250"/>
                  </a:cubicBezTo>
                  <a:cubicBezTo>
                    <a:pt x="378" y="250"/>
                    <a:pt x="357" y="250"/>
                    <a:pt x="335" y="250"/>
                  </a:cubicBezTo>
                  <a:cubicBezTo>
                    <a:pt x="350" y="227"/>
                    <a:pt x="345" y="198"/>
                    <a:pt x="346" y="172"/>
                  </a:cubicBezTo>
                  <a:cubicBezTo>
                    <a:pt x="347" y="147"/>
                    <a:pt x="337" y="122"/>
                    <a:pt x="325" y="100"/>
                  </a:cubicBezTo>
                  <a:cubicBezTo>
                    <a:pt x="305" y="65"/>
                    <a:pt x="283" y="30"/>
                    <a:pt x="252" y="4"/>
                  </a:cubicBezTo>
                  <a:cubicBezTo>
                    <a:pt x="239" y="17"/>
                    <a:pt x="219" y="19"/>
                    <a:pt x="202" y="20"/>
                  </a:cubicBezTo>
                  <a:cubicBezTo>
                    <a:pt x="182" y="20"/>
                    <a:pt x="162" y="20"/>
                    <a:pt x="142" y="20"/>
                  </a:cubicBezTo>
                  <a:cubicBezTo>
                    <a:pt x="142" y="84"/>
                    <a:pt x="142" y="148"/>
                    <a:pt x="142" y="212"/>
                  </a:cubicBezTo>
                  <a:cubicBezTo>
                    <a:pt x="142" y="225"/>
                    <a:pt x="145" y="239"/>
                    <a:pt x="152" y="250"/>
                  </a:cubicBezTo>
                  <a:cubicBezTo>
                    <a:pt x="131" y="250"/>
                    <a:pt x="110" y="250"/>
                    <a:pt x="88" y="250"/>
                  </a:cubicBezTo>
                  <a:cubicBezTo>
                    <a:pt x="99" y="234"/>
                    <a:pt x="99" y="214"/>
                    <a:pt x="99" y="195"/>
                  </a:cubicBezTo>
                  <a:cubicBezTo>
                    <a:pt x="99" y="20"/>
                    <a:pt x="99" y="20"/>
                    <a:pt x="99" y="20"/>
                  </a:cubicBezTo>
                  <a:cubicBezTo>
                    <a:pt x="75" y="20"/>
                    <a:pt x="52" y="20"/>
                    <a:pt x="29" y="21"/>
                  </a:cubicBezTo>
                  <a:cubicBezTo>
                    <a:pt x="19" y="21"/>
                    <a:pt x="9" y="24"/>
                    <a:pt x="0" y="29"/>
                  </a:cubicBezTo>
                  <a:cubicBezTo>
                    <a:pt x="3" y="19"/>
                    <a:pt x="6" y="10"/>
                    <a:pt x="10" y="1"/>
                  </a:cubicBezTo>
                  <a:cubicBezTo>
                    <a:pt x="104" y="1"/>
                    <a:pt x="199" y="0"/>
                    <a:pt x="294"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7">
              <a:extLst>
                <a:ext uri="{FF2B5EF4-FFF2-40B4-BE49-F238E27FC236}">
                  <a16:creationId xmlns:a16="http://schemas.microsoft.com/office/drawing/2014/main" id="{FFBE571D-B106-4572-85FF-09354A739D8D}"/>
                </a:ext>
              </a:extLst>
            </p:cNvPr>
            <p:cNvSpPr>
              <a:spLocks/>
            </p:cNvSpPr>
            <p:nvPr/>
          </p:nvSpPr>
          <p:spPr bwMode="auto">
            <a:xfrm>
              <a:off x="5045" y="-297"/>
              <a:ext cx="100" cy="101"/>
            </a:xfrm>
            <a:custGeom>
              <a:avLst/>
              <a:gdLst>
                <a:gd name="T0" fmla="*/ 0 w 262"/>
                <a:gd name="T1" fmla="*/ 0 h 261"/>
                <a:gd name="T2" fmla="*/ 64 w 262"/>
                <a:gd name="T3" fmla="*/ 0 h 261"/>
                <a:gd name="T4" fmla="*/ 54 w 262"/>
                <a:gd name="T5" fmla="*/ 38 h 261"/>
                <a:gd name="T6" fmla="*/ 54 w 262"/>
                <a:gd name="T7" fmla="*/ 152 h 261"/>
                <a:gd name="T8" fmla="*/ 67 w 262"/>
                <a:gd name="T9" fmla="*/ 210 h 261"/>
                <a:gd name="T10" fmla="*/ 128 w 262"/>
                <a:gd name="T11" fmla="*/ 234 h 261"/>
                <a:gd name="T12" fmla="*/ 189 w 262"/>
                <a:gd name="T13" fmla="*/ 213 h 261"/>
                <a:gd name="T14" fmla="*/ 206 w 262"/>
                <a:gd name="T15" fmla="*/ 152 h 261"/>
                <a:gd name="T16" fmla="*/ 208 w 262"/>
                <a:gd name="T17" fmla="*/ 48 h 261"/>
                <a:gd name="T18" fmla="*/ 198 w 262"/>
                <a:gd name="T19" fmla="*/ 1 h 261"/>
                <a:gd name="T20" fmla="*/ 262 w 262"/>
                <a:gd name="T21" fmla="*/ 1 h 261"/>
                <a:gd name="T22" fmla="*/ 251 w 262"/>
                <a:gd name="T23" fmla="*/ 45 h 261"/>
                <a:gd name="T24" fmla="*/ 251 w 262"/>
                <a:gd name="T25" fmla="*/ 205 h 261"/>
                <a:gd name="T26" fmla="*/ 262 w 262"/>
                <a:gd name="T27" fmla="*/ 250 h 261"/>
                <a:gd name="T28" fmla="*/ 205 w 262"/>
                <a:gd name="T29" fmla="*/ 252 h 261"/>
                <a:gd name="T30" fmla="*/ 206 w 262"/>
                <a:gd name="T31" fmla="*/ 224 h 261"/>
                <a:gd name="T32" fmla="*/ 77 w 262"/>
                <a:gd name="T33" fmla="*/ 255 h 261"/>
                <a:gd name="T34" fmla="*/ 20 w 262"/>
                <a:gd name="T35" fmla="*/ 225 h 261"/>
                <a:gd name="T36" fmla="*/ 10 w 262"/>
                <a:gd name="T37" fmla="*/ 177 h 261"/>
                <a:gd name="T38" fmla="*/ 10 w 262"/>
                <a:gd name="T39" fmla="*/ 45 h 261"/>
                <a:gd name="T40" fmla="*/ 0 w 262"/>
                <a:gd name="T4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261">
                  <a:moveTo>
                    <a:pt x="0" y="0"/>
                  </a:moveTo>
                  <a:cubicBezTo>
                    <a:pt x="22" y="1"/>
                    <a:pt x="43" y="1"/>
                    <a:pt x="64" y="0"/>
                  </a:cubicBezTo>
                  <a:cubicBezTo>
                    <a:pt x="57" y="12"/>
                    <a:pt x="54" y="25"/>
                    <a:pt x="54" y="38"/>
                  </a:cubicBezTo>
                  <a:cubicBezTo>
                    <a:pt x="54" y="76"/>
                    <a:pt x="54" y="114"/>
                    <a:pt x="54" y="152"/>
                  </a:cubicBezTo>
                  <a:cubicBezTo>
                    <a:pt x="54" y="172"/>
                    <a:pt x="54" y="193"/>
                    <a:pt x="67" y="210"/>
                  </a:cubicBezTo>
                  <a:cubicBezTo>
                    <a:pt x="81" y="228"/>
                    <a:pt x="106" y="233"/>
                    <a:pt x="128" y="234"/>
                  </a:cubicBezTo>
                  <a:cubicBezTo>
                    <a:pt x="150" y="234"/>
                    <a:pt x="174" y="230"/>
                    <a:pt x="189" y="213"/>
                  </a:cubicBezTo>
                  <a:cubicBezTo>
                    <a:pt x="204" y="196"/>
                    <a:pt x="206" y="173"/>
                    <a:pt x="206" y="152"/>
                  </a:cubicBezTo>
                  <a:cubicBezTo>
                    <a:pt x="209" y="117"/>
                    <a:pt x="207" y="82"/>
                    <a:pt x="208" y="48"/>
                  </a:cubicBezTo>
                  <a:cubicBezTo>
                    <a:pt x="208" y="31"/>
                    <a:pt x="206" y="15"/>
                    <a:pt x="198" y="1"/>
                  </a:cubicBezTo>
                  <a:cubicBezTo>
                    <a:pt x="219" y="1"/>
                    <a:pt x="240" y="1"/>
                    <a:pt x="262" y="1"/>
                  </a:cubicBezTo>
                  <a:cubicBezTo>
                    <a:pt x="253" y="14"/>
                    <a:pt x="251" y="30"/>
                    <a:pt x="251" y="45"/>
                  </a:cubicBezTo>
                  <a:cubicBezTo>
                    <a:pt x="251" y="98"/>
                    <a:pt x="251" y="152"/>
                    <a:pt x="251" y="205"/>
                  </a:cubicBezTo>
                  <a:cubicBezTo>
                    <a:pt x="251" y="221"/>
                    <a:pt x="253" y="237"/>
                    <a:pt x="262" y="250"/>
                  </a:cubicBezTo>
                  <a:cubicBezTo>
                    <a:pt x="243" y="251"/>
                    <a:pt x="224" y="252"/>
                    <a:pt x="205" y="252"/>
                  </a:cubicBezTo>
                  <a:cubicBezTo>
                    <a:pt x="205" y="243"/>
                    <a:pt x="206" y="234"/>
                    <a:pt x="206" y="224"/>
                  </a:cubicBezTo>
                  <a:cubicBezTo>
                    <a:pt x="170" y="252"/>
                    <a:pt x="121" y="261"/>
                    <a:pt x="77" y="255"/>
                  </a:cubicBezTo>
                  <a:cubicBezTo>
                    <a:pt x="55" y="252"/>
                    <a:pt x="32" y="244"/>
                    <a:pt x="20" y="225"/>
                  </a:cubicBezTo>
                  <a:cubicBezTo>
                    <a:pt x="11" y="211"/>
                    <a:pt x="10" y="193"/>
                    <a:pt x="10" y="177"/>
                  </a:cubicBezTo>
                  <a:cubicBezTo>
                    <a:pt x="10" y="133"/>
                    <a:pt x="10" y="89"/>
                    <a:pt x="10" y="45"/>
                  </a:cubicBezTo>
                  <a:cubicBezTo>
                    <a:pt x="10" y="30"/>
                    <a:pt x="9" y="1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8">
              <a:extLst>
                <a:ext uri="{FF2B5EF4-FFF2-40B4-BE49-F238E27FC236}">
                  <a16:creationId xmlns:a16="http://schemas.microsoft.com/office/drawing/2014/main" id="{0ED3FC7A-FA75-44C9-B537-C526E6D38C42}"/>
                </a:ext>
              </a:extLst>
            </p:cNvPr>
            <p:cNvSpPr>
              <a:spLocks/>
            </p:cNvSpPr>
            <p:nvPr/>
          </p:nvSpPr>
          <p:spPr bwMode="auto">
            <a:xfrm>
              <a:off x="5163" y="-297"/>
              <a:ext cx="104" cy="97"/>
            </a:xfrm>
            <a:custGeom>
              <a:avLst/>
              <a:gdLst>
                <a:gd name="T0" fmla="*/ 2 w 273"/>
                <a:gd name="T1" fmla="*/ 1 h 252"/>
                <a:gd name="T2" fmla="*/ 57 w 273"/>
                <a:gd name="T3" fmla="*/ 1 h 252"/>
                <a:gd name="T4" fmla="*/ 74 w 273"/>
                <a:gd name="T5" fmla="*/ 12 h 252"/>
                <a:gd name="T6" fmla="*/ 123 w 273"/>
                <a:gd name="T7" fmla="*/ 74 h 252"/>
                <a:gd name="T8" fmla="*/ 218 w 273"/>
                <a:gd name="T9" fmla="*/ 183 h 252"/>
                <a:gd name="T10" fmla="*/ 234 w 273"/>
                <a:gd name="T11" fmla="*/ 196 h 252"/>
                <a:gd name="T12" fmla="*/ 235 w 273"/>
                <a:gd name="T13" fmla="*/ 48 h 252"/>
                <a:gd name="T14" fmla="*/ 224 w 273"/>
                <a:gd name="T15" fmla="*/ 1 h 252"/>
                <a:gd name="T16" fmla="*/ 273 w 273"/>
                <a:gd name="T17" fmla="*/ 1 h 252"/>
                <a:gd name="T18" fmla="*/ 259 w 273"/>
                <a:gd name="T19" fmla="*/ 61 h 252"/>
                <a:gd name="T20" fmla="*/ 260 w 273"/>
                <a:gd name="T21" fmla="*/ 252 h 252"/>
                <a:gd name="T22" fmla="*/ 226 w 273"/>
                <a:gd name="T23" fmla="*/ 252 h 252"/>
                <a:gd name="T24" fmla="*/ 62 w 273"/>
                <a:gd name="T25" fmla="*/ 63 h 252"/>
                <a:gd name="T26" fmla="*/ 42 w 273"/>
                <a:gd name="T27" fmla="*/ 42 h 252"/>
                <a:gd name="T28" fmla="*/ 41 w 273"/>
                <a:gd name="T29" fmla="*/ 71 h 252"/>
                <a:gd name="T30" fmla="*/ 41 w 273"/>
                <a:gd name="T31" fmla="*/ 173 h 252"/>
                <a:gd name="T32" fmla="*/ 55 w 273"/>
                <a:gd name="T33" fmla="*/ 250 h 252"/>
                <a:gd name="T34" fmla="*/ 0 w 273"/>
                <a:gd name="T35" fmla="*/ 250 h 252"/>
                <a:gd name="T36" fmla="*/ 16 w 273"/>
                <a:gd name="T37" fmla="*/ 172 h 252"/>
                <a:gd name="T38" fmla="*/ 17 w 273"/>
                <a:gd name="T39" fmla="*/ 50 h 252"/>
                <a:gd name="T40" fmla="*/ 2 w 273"/>
                <a:gd name="T4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3" h="252">
                  <a:moveTo>
                    <a:pt x="2" y="1"/>
                  </a:moveTo>
                  <a:cubicBezTo>
                    <a:pt x="20" y="1"/>
                    <a:pt x="39" y="0"/>
                    <a:pt x="57" y="1"/>
                  </a:cubicBezTo>
                  <a:cubicBezTo>
                    <a:pt x="64" y="1"/>
                    <a:pt x="69" y="7"/>
                    <a:pt x="74" y="12"/>
                  </a:cubicBezTo>
                  <a:cubicBezTo>
                    <a:pt x="91" y="32"/>
                    <a:pt x="106" y="54"/>
                    <a:pt x="123" y="74"/>
                  </a:cubicBezTo>
                  <a:cubicBezTo>
                    <a:pt x="155" y="110"/>
                    <a:pt x="186" y="146"/>
                    <a:pt x="218" y="183"/>
                  </a:cubicBezTo>
                  <a:cubicBezTo>
                    <a:pt x="223" y="188"/>
                    <a:pt x="227" y="195"/>
                    <a:pt x="234" y="196"/>
                  </a:cubicBezTo>
                  <a:cubicBezTo>
                    <a:pt x="235" y="147"/>
                    <a:pt x="234" y="97"/>
                    <a:pt x="235" y="48"/>
                  </a:cubicBezTo>
                  <a:cubicBezTo>
                    <a:pt x="235" y="31"/>
                    <a:pt x="232" y="15"/>
                    <a:pt x="224" y="1"/>
                  </a:cubicBezTo>
                  <a:cubicBezTo>
                    <a:pt x="240" y="0"/>
                    <a:pt x="257" y="0"/>
                    <a:pt x="273" y="1"/>
                  </a:cubicBezTo>
                  <a:cubicBezTo>
                    <a:pt x="262" y="19"/>
                    <a:pt x="259" y="40"/>
                    <a:pt x="259" y="61"/>
                  </a:cubicBezTo>
                  <a:cubicBezTo>
                    <a:pt x="260" y="125"/>
                    <a:pt x="258" y="188"/>
                    <a:pt x="260" y="252"/>
                  </a:cubicBezTo>
                  <a:cubicBezTo>
                    <a:pt x="249" y="252"/>
                    <a:pt x="237" y="252"/>
                    <a:pt x="226" y="252"/>
                  </a:cubicBezTo>
                  <a:cubicBezTo>
                    <a:pt x="171" y="189"/>
                    <a:pt x="117" y="126"/>
                    <a:pt x="62" y="63"/>
                  </a:cubicBezTo>
                  <a:cubicBezTo>
                    <a:pt x="56" y="56"/>
                    <a:pt x="50" y="48"/>
                    <a:pt x="42" y="42"/>
                  </a:cubicBezTo>
                  <a:cubicBezTo>
                    <a:pt x="41" y="52"/>
                    <a:pt x="41" y="61"/>
                    <a:pt x="41" y="71"/>
                  </a:cubicBezTo>
                  <a:cubicBezTo>
                    <a:pt x="41" y="105"/>
                    <a:pt x="41" y="139"/>
                    <a:pt x="41" y="173"/>
                  </a:cubicBezTo>
                  <a:cubicBezTo>
                    <a:pt x="41" y="199"/>
                    <a:pt x="44" y="226"/>
                    <a:pt x="55" y="250"/>
                  </a:cubicBezTo>
                  <a:cubicBezTo>
                    <a:pt x="37" y="250"/>
                    <a:pt x="18" y="250"/>
                    <a:pt x="0" y="250"/>
                  </a:cubicBezTo>
                  <a:cubicBezTo>
                    <a:pt x="12" y="226"/>
                    <a:pt x="15" y="199"/>
                    <a:pt x="16" y="172"/>
                  </a:cubicBezTo>
                  <a:cubicBezTo>
                    <a:pt x="17" y="132"/>
                    <a:pt x="16" y="91"/>
                    <a:pt x="17" y="50"/>
                  </a:cubicBezTo>
                  <a:cubicBezTo>
                    <a:pt x="17" y="32"/>
                    <a:pt x="15" y="13"/>
                    <a:pt x="2"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9">
              <a:extLst>
                <a:ext uri="{FF2B5EF4-FFF2-40B4-BE49-F238E27FC236}">
                  <a16:creationId xmlns:a16="http://schemas.microsoft.com/office/drawing/2014/main" id="{AF6065D3-9FD6-4BF2-9BFD-5630C1D41ACD}"/>
                </a:ext>
              </a:extLst>
            </p:cNvPr>
            <p:cNvSpPr>
              <a:spLocks/>
            </p:cNvSpPr>
            <p:nvPr/>
          </p:nvSpPr>
          <p:spPr bwMode="auto">
            <a:xfrm>
              <a:off x="5284" y="-297"/>
              <a:ext cx="24" cy="96"/>
            </a:xfrm>
            <a:custGeom>
              <a:avLst/>
              <a:gdLst>
                <a:gd name="T0" fmla="*/ 0 w 64"/>
                <a:gd name="T1" fmla="*/ 0 h 250"/>
                <a:gd name="T2" fmla="*/ 64 w 64"/>
                <a:gd name="T3" fmla="*/ 0 h 250"/>
                <a:gd name="T4" fmla="*/ 54 w 64"/>
                <a:gd name="T5" fmla="*/ 43 h 250"/>
                <a:gd name="T6" fmla="*/ 54 w 64"/>
                <a:gd name="T7" fmla="*/ 207 h 250"/>
                <a:gd name="T8" fmla="*/ 64 w 64"/>
                <a:gd name="T9" fmla="*/ 250 h 250"/>
                <a:gd name="T10" fmla="*/ 0 w 64"/>
                <a:gd name="T11" fmla="*/ 250 h 250"/>
                <a:gd name="T12" fmla="*/ 10 w 64"/>
                <a:gd name="T13" fmla="*/ 209 h 250"/>
                <a:gd name="T14" fmla="*/ 10 w 64"/>
                <a:gd name="T15" fmla="*/ 43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1" y="0"/>
                    <a:pt x="43" y="1"/>
                    <a:pt x="64" y="0"/>
                  </a:cubicBezTo>
                  <a:cubicBezTo>
                    <a:pt x="56" y="13"/>
                    <a:pt x="54" y="28"/>
                    <a:pt x="54" y="43"/>
                  </a:cubicBezTo>
                  <a:cubicBezTo>
                    <a:pt x="54" y="98"/>
                    <a:pt x="54" y="152"/>
                    <a:pt x="54" y="207"/>
                  </a:cubicBezTo>
                  <a:cubicBezTo>
                    <a:pt x="54" y="222"/>
                    <a:pt x="56" y="237"/>
                    <a:pt x="64" y="250"/>
                  </a:cubicBezTo>
                  <a:cubicBezTo>
                    <a:pt x="43" y="250"/>
                    <a:pt x="21" y="250"/>
                    <a:pt x="0" y="250"/>
                  </a:cubicBezTo>
                  <a:cubicBezTo>
                    <a:pt x="8" y="238"/>
                    <a:pt x="10" y="223"/>
                    <a:pt x="10" y="209"/>
                  </a:cubicBezTo>
                  <a:cubicBezTo>
                    <a:pt x="10" y="154"/>
                    <a:pt x="10" y="98"/>
                    <a:pt x="10" y="43"/>
                  </a:cubicBezTo>
                  <a:cubicBezTo>
                    <a:pt x="10" y="28"/>
                    <a:pt x="8" y="1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10">
              <a:extLst>
                <a:ext uri="{FF2B5EF4-FFF2-40B4-BE49-F238E27FC236}">
                  <a16:creationId xmlns:a16="http://schemas.microsoft.com/office/drawing/2014/main" id="{17A11287-4BFB-439F-9A33-3022C270D600}"/>
                </a:ext>
              </a:extLst>
            </p:cNvPr>
            <p:cNvSpPr>
              <a:spLocks/>
            </p:cNvSpPr>
            <p:nvPr/>
          </p:nvSpPr>
          <p:spPr bwMode="auto">
            <a:xfrm>
              <a:off x="5313" y="-297"/>
              <a:ext cx="106" cy="97"/>
            </a:xfrm>
            <a:custGeom>
              <a:avLst/>
              <a:gdLst>
                <a:gd name="T0" fmla="*/ 0 w 277"/>
                <a:gd name="T1" fmla="*/ 1 h 252"/>
                <a:gd name="T2" fmla="*/ 44 w 277"/>
                <a:gd name="T3" fmla="*/ 1 h 252"/>
                <a:gd name="T4" fmla="*/ 56 w 277"/>
                <a:gd name="T5" fmla="*/ 12 h 252"/>
                <a:gd name="T6" fmla="*/ 130 w 277"/>
                <a:gd name="T7" fmla="*/ 196 h 252"/>
                <a:gd name="T8" fmla="*/ 137 w 277"/>
                <a:gd name="T9" fmla="*/ 210 h 252"/>
                <a:gd name="T10" fmla="*/ 150 w 277"/>
                <a:gd name="T11" fmla="*/ 190 h 252"/>
                <a:gd name="T12" fmla="*/ 210 w 277"/>
                <a:gd name="T13" fmla="*/ 54 h 252"/>
                <a:gd name="T14" fmla="*/ 218 w 277"/>
                <a:gd name="T15" fmla="*/ 1 h 252"/>
                <a:gd name="T16" fmla="*/ 277 w 277"/>
                <a:gd name="T17" fmla="*/ 1 h 252"/>
                <a:gd name="T18" fmla="*/ 143 w 277"/>
                <a:gd name="T19" fmla="*/ 252 h 252"/>
                <a:gd name="T20" fmla="*/ 106 w 277"/>
                <a:gd name="T21" fmla="*/ 252 h 252"/>
                <a:gd name="T22" fmla="*/ 0 w 277"/>
                <a:gd name="T23"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52">
                  <a:moveTo>
                    <a:pt x="0" y="1"/>
                  </a:moveTo>
                  <a:cubicBezTo>
                    <a:pt x="15" y="1"/>
                    <a:pt x="30" y="0"/>
                    <a:pt x="44" y="1"/>
                  </a:cubicBezTo>
                  <a:cubicBezTo>
                    <a:pt x="51" y="1"/>
                    <a:pt x="54" y="7"/>
                    <a:pt x="56" y="12"/>
                  </a:cubicBezTo>
                  <a:cubicBezTo>
                    <a:pt x="81" y="73"/>
                    <a:pt x="109" y="133"/>
                    <a:pt x="130" y="196"/>
                  </a:cubicBezTo>
                  <a:cubicBezTo>
                    <a:pt x="132" y="201"/>
                    <a:pt x="134" y="206"/>
                    <a:pt x="137" y="210"/>
                  </a:cubicBezTo>
                  <a:cubicBezTo>
                    <a:pt x="145" y="206"/>
                    <a:pt x="146" y="197"/>
                    <a:pt x="150" y="190"/>
                  </a:cubicBezTo>
                  <a:cubicBezTo>
                    <a:pt x="170" y="145"/>
                    <a:pt x="193" y="100"/>
                    <a:pt x="210" y="54"/>
                  </a:cubicBezTo>
                  <a:cubicBezTo>
                    <a:pt x="216" y="37"/>
                    <a:pt x="223" y="19"/>
                    <a:pt x="218" y="1"/>
                  </a:cubicBezTo>
                  <a:cubicBezTo>
                    <a:pt x="237" y="1"/>
                    <a:pt x="257" y="0"/>
                    <a:pt x="277" y="1"/>
                  </a:cubicBezTo>
                  <a:cubicBezTo>
                    <a:pt x="222" y="78"/>
                    <a:pt x="182" y="166"/>
                    <a:pt x="143" y="252"/>
                  </a:cubicBezTo>
                  <a:cubicBezTo>
                    <a:pt x="130" y="252"/>
                    <a:pt x="118" y="252"/>
                    <a:pt x="106" y="252"/>
                  </a:cubicBezTo>
                  <a:cubicBezTo>
                    <a:pt x="74" y="167"/>
                    <a:pt x="46" y="79"/>
                    <a:pt x="0"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11">
              <a:extLst>
                <a:ext uri="{FF2B5EF4-FFF2-40B4-BE49-F238E27FC236}">
                  <a16:creationId xmlns:a16="http://schemas.microsoft.com/office/drawing/2014/main" id="{539E04E0-FF3F-4A22-8452-081756F24B77}"/>
                </a:ext>
              </a:extLst>
            </p:cNvPr>
            <p:cNvSpPr>
              <a:spLocks/>
            </p:cNvSpPr>
            <p:nvPr/>
          </p:nvSpPr>
          <p:spPr bwMode="auto">
            <a:xfrm>
              <a:off x="5426" y="-297"/>
              <a:ext cx="74" cy="97"/>
            </a:xfrm>
            <a:custGeom>
              <a:avLst/>
              <a:gdLst>
                <a:gd name="T0" fmla="*/ 1 w 194"/>
                <a:gd name="T1" fmla="*/ 1 h 251"/>
                <a:gd name="T2" fmla="*/ 169 w 194"/>
                <a:gd name="T3" fmla="*/ 1 h 251"/>
                <a:gd name="T4" fmla="*/ 171 w 194"/>
                <a:gd name="T5" fmla="*/ 31 h 251"/>
                <a:gd name="T6" fmla="*/ 109 w 194"/>
                <a:gd name="T7" fmla="*/ 16 h 251"/>
                <a:gd name="T8" fmla="*/ 55 w 194"/>
                <a:gd name="T9" fmla="*/ 16 h 251"/>
                <a:gd name="T10" fmla="*/ 55 w 194"/>
                <a:gd name="T11" fmla="*/ 109 h 251"/>
                <a:gd name="T12" fmla="*/ 169 w 194"/>
                <a:gd name="T13" fmla="*/ 107 h 251"/>
                <a:gd name="T14" fmla="*/ 138 w 194"/>
                <a:gd name="T15" fmla="*/ 124 h 251"/>
                <a:gd name="T16" fmla="*/ 55 w 194"/>
                <a:gd name="T17" fmla="*/ 129 h 251"/>
                <a:gd name="T18" fmla="*/ 55 w 194"/>
                <a:gd name="T19" fmla="*/ 234 h 251"/>
                <a:gd name="T20" fmla="*/ 158 w 194"/>
                <a:gd name="T21" fmla="*/ 228 h 251"/>
                <a:gd name="T22" fmla="*/ 194 w 194"/>
                <a:gd name="T23" fmla="*/ 212 h 251"/>
                <a:gd name="T24" fmla="*/ 185 w 194"/>
                <a:gd name="T25" fmla="*/ 248 h 251"/>
                <a:gd name="T26" fmla="*/ 110 w 194"/>
                <a:gd name="T27" fmla="*/ 250 h 251"/>
                <a:gd name="T28" fmla="*/ 0 w 194"/>
                <a:gd name="T29" fmla="*/ 250 h 251"/>
                <a:gd name="T30" fmla="*/ 11 w 194"/>
                <a:gd name="T31" fmla="*/ 196 h 251"/>
                <a:gd name="T32" fmla="*/ 11 w 194"/>
                <a:gd name="T33" fmla="*/ 59 h 251"/>
                <a:gd name="T34" fmla="*/ 1 w 194"/>
                <a:gd name="T35"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251">
                  <a:moveTo>
                    <a:pt x="1" y="1"/>
                  </a:moveTo>
                  <a:cubicBezTo>
                    <a:pt x="57" y="0"/>
                    <a:pt x="113" y="0"/>
                    <a:pt x="169" y="1"/>
                  </a:cubicBezTo>
                  <a:cubicBezTo>
                    <a:pt x="170" y="11"/>
                    <a:pt x="171" y="21"/>
                    <a:pt x="171" y="31"/>
                  </a:cubicBezTo>
                  <a:cubicBezTo>
                    <a:pt x="153" y="19"/>
                    <a:pt x="130" y="17"/>
                    <a:pt x="109" y="16"/>
                  </a:cubicBezTo>
                  <a:cubicBezTo>
                    <a:pt x="91" y="16"/>
                    <a:pt x="73" y="16"/>
                    <a:pt x="55" y="16"/>
                  </a:cubicBezTo>
                  <a:cubicBezTo>
                    <a:pt x="55" y="47"/>
                    <a:pt x="55" y="78"/>
                    <a:pt x="55" y="109"/>
                  </a:cubicBezTo>
                  <a:cubicBezTo>
                    <a:pt x="93" y="110"/>
                    <a:pt x="131" y="110"/>
                    <a:pt x="169" y="107"/>
                  </a:cubicBezTo>
                  <a:cubicBezTo>
                    <a:pt x="161" y="116"/>
                    <a:pt x="149" y="121"/>
                    <a:pt x="138" y="124"/>
                  </a:cubicBezTo>
                  <a:cubicBezTo>
                    <a:pt x="111" y="130"/>
                    <a:pt x="83" y="129"/>
                    <a:pt x="55" y="129"/>
                  </a:cubicBezTo>
                  <a:cubicBezTo>
                    <a:pt x="55" y="164"/>
                    <a:pt x="55" y="199"/>
                    <a:pt x="55" y="234"/>
                  </a:cubicBezTo>
                  <a:cubicBezTo>
                    <a:pt x="89" y="233"/>
                    <a:pt x="125" y="238"/>
                    <a:pt x="158" y="228"/>
                  </a:cubicBezTo>
                  <a:cubicBezTo>
                    <a:pt x="171" y="225"/>
                    <a:pt x="183" y="219"/>
                    <a:pt x="194" y="212"/>
                  </a:cubicBezTo>
                  <a:cubicBezTo>
                    <a:pt x="191" y="224"/>
                    <a:pt x="188" y="236"/>
                    <a:pt x="185" y="248"/>
                  </a:cubicBezTo>
                  <a:cubicBezTo>
                    <a:pt x="160" y="251"/>
                    <a:pt x="135" y="250"/>
                    <a:pt x="110" y="250"/>
                  </a:cubicBezTo>
                  <a:cubicBezTo>
                    <a:pt x="0" y="250"/>
                    <a:pt x="0" y="250"/>
                    <a:pt x="0" y="250"/>
                  </a:cubicBezTo>
                  <a:cubicBezTo>
                    <a:pt x="10" y="234"/>
                    <a:pt x="11" y="214"/>
                    <a:pt x="11" y="196"/>
                  </a:cubicBezTo>
                  <a:cubicBezTo>
                    <a:pt x="11" y="150"/>
                    <a:pt x="11" y="105"/>
                    <a:pt x="11" y="59"/>
                  </a:cubicBezTo>
                  <a:cubicBezTo>
                    <a:pt x="11" y="39"/>
                    <a:pt x="12" y="18"/>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12">
              <a:extLst>
                <a:ext uri="{FF2B5EF4-FFF2-40B4-BE49-F238E27FC236}">
                  <a16:creationId xmlns:a16="http://schemas.microsoft.com/office/drawing/2014/main" id="{5AF6D39B-B098-4841-911C-7703FB883EA3}"/>
                </a:ext>
              </a:extLst>
            </p:cNvPr>
            <p:cNvSpPr>
              <a:spLocks/>
            </p:cNvSpPr>
            <p:nvPr/>
          </p:nvSpPr>
          <p:spPr bwMode="auto">
            <a:xfrm>
              <a:off x="5696" y="-297"/>
              <a:ext cx="24" cy="96"/>
            </a:xfrm>
            <a:custGeom>
              <a:avLst/>
              <a:gdLst>
                <a:gd name="T0" fmla="*/ 0 w 64"/>
                <a:gd name="T1" fmla="*/ 0 h 250"/>
                <a:gd name="T2" fmla="*/ 64 w 64"/>
                <a:gd name="T3" fmla="*/ 1 h 250"/>
                <a:gd name="T4" fmla="*/ 54 w 64"/>
                <a:gd name="T5" fmla="*/ 59 h 250"/>
                <a:gd name="T6" fmla="*/ 54 w 64"/>
                <a:gd name="T7" fmla="*/ 193 h 250"/>
                <a:gd name="T8" fmla="*/ 64 w 64"/>
                <a:gd name="T9" fmla="*/ 250 h 250"/>
                <a:gd name="T10" fmla="*/ 1 w 64"/>
                <a:gd name="T11" fmla="*/ 250 h 250"/>
                <a:gd name="T12" fmla="*/ 10 w 64"/>
                <a:gd name="T13" fmla="*/ 200 h 250"/>
                <a:gd name="T14" fmla="*/ 10 w 64"/>
                <a:gd name="T15" fmla="*/ 38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2" y="1"/>
                    <a:pt x="43" y="0"/>
                    <a:pt x="64" y="1"/>
                  </a:cubicBezTo>
                  <a:cubicBezTo>
                    <a:pt x="53" y="18"/>
                    <a:pt x="54" y="39"/>
                    <a:pt x="54" y="59"/>
                  </a:cubicBezTo>
                  <a:cubicBezTo>
                    <a:pt x="54" y="104"/>
                    <a:pt x="54" y="149"/>
                    <a:pt x="54" y="193"/>
                  </a:cubicBezTo>
                  <a:cubicBezTo>
                    <a:pt x="54" y="213"/>
                    <a:pt x="53" y="233"/>
                    <a:pt x="64" y="250"/>
                  </a:cubicBezTo>
                  <a:cubicBezTo>
                    <a:pt x="43" y="250"/>
                    <a:pt x="22" y="250"/>
                    <a:pt x="1" y="250"/>
                  </a:cubicBezTo>
                  <a:cubicBezTo>
                    <a:pt x="10" y="235"/>
                    <a:pt x="11" y="217"/>
                    <a:pt x="10" y="200"/>
                  </a:cubicBezTo>
                  <a:cubicBezTo>
                    <a:pt x="10" y="146"/>
                    <a:pt x="11" y="92"/>
                    <a:pt x="10" y="38"/>
                  </a:cubicBezTo>
                  <a:cubicBezTo>
                    <a:pt x="10" y="25"/>
                    <a:pt x="8" y="12"/>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13">
              <a:extLst>
                <a:ext uri="{FF2B5EF4-FFF2-40B4-BE49-F238E27FC236}">
                  <a16:creationId xmlns:a16="http://schemas.microsoft.com/office/drawing/2014/main" id="{4C43D159-59C8-48D3-822E-DBF84B16CF7B}"/>
                </a:ext>
              </a:extLst>
            </p:cNvPr>
            <p:cNvSpPr>
              <a:spLocks/>
            </p:cNvSpPr>
            <p:nvPr/>
          </p:nvSpPr>
          <p:spPr bwMode="auto">
            <a:xfrm>
              <a:off x="6098" y="-297"/>
              <a:ext cx="66" cy="96"/>
            </a:xfrm>
            <a:custGeom>
              <a:avLst/>
              <a:gdLst>
                <a:gd name="T0" fmla="*/ 1 w 173"/>
                <a:gd name="T1" fmla="*/ 1 h 251"/>
                <a:gd name="T2" fmla="*/ 123 w 173"/>
                <a:gd name="T3" fmla="*/ 1 h 251"/>
                <a:gd name="T4" fmla="*/ 173 w 173"/>
                <a:gd name="T5" fmla="*/ 3 h 251"/>
                <a:gd name="T6" fmla="*/ 173 w 173"/>
                <a:gd name="T7" fmla="*/ 37 h 251"/>
                <a:gd name="T8" fmla="*/ 132 w 173"/>
                <a:gd name="T9" fmla="*/ 19 h 251"/>
                <a:gd name="T10" fmla="*/ 54 w 173"/>
                <a:gd name="T11" fmla="*/ 17 h 251"/>
                <a:gd name="T12" fmla="*/ 54 w 173"/>
                <a:gd name="T13" fmla="*/ 118 h 251"/>
                <a:gd name="T14" fmla="*/ 168 w 173"/>
                <a:gd name="T15" fmla="*/ 115 h 251"/>
                <a:gd name="T16" fmla="*/ 125 w 173"/>
                <a:gd name="T17" fmla="*/ 134 h 251"/>
                <a:gd name="T18" fmla="*/ 54 w 173"/>
                <a:gd name="T19" fmla="*/ 137 h 251"/>
                <a:gd name="T20" fmla="*/ 54 w 173"/>
                <a:gd name="T21" fmla="*/ 213 h 251"/>
                <a:gd name="T22" fmla="*/ 64 w 173"/>
                <a:gd name="T23" fmla="*/ 251 h 251"/>
                <a:gd name="T24" fmla="*/ 0 w 173"/>
                <a:gd name="T25" fmla="*/ 251 h 251"/>
                <a:gd name="T26" fmla="*/ 11 w 173"/>
                <a:gd name="T27" fmla="*/ 192 h 251"/>
                <a:gd name="T28" fmla="*/ 11 w 173"/>
                <a:gd name="T29" fmla="*/ 46 h 251"/>
                <a:gd name="T30" fmla="*/ 1 w 173"/>
                <a:gd name="T31"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251">
                  <a:moveTo>
                    <a:pt x="1" y="1"/>
                  </a:moveTo>
                  <a:cubicBezTo>
                    <a:pt x="42" y="2"/>
                    <a:pt x="82" y="1"/>
                    <a:pt x="123" y="1"/>
                  </a:cubicBezTo>
                  <a:cubicBezTo>
                    <a:pt x="140" y="2"/>
                    <a:pt x="156" y="0"/>
                    <a:pt x="173" y="3"/>
                  </a:cubicBezTo>
                  <a:cubicBezTo>
                    <a:pt x="173" y="15"/>
                    <a:pt x="173" y="26"/>
                    <a:pt x="173" y="37"/>
                  </a:cubicBezTo>
                  <a:cubicBezTo>
                    <a:pt x="162" y="26"/>
                    <a:pt x="148" y="20"/>
                    <a:pt x="132" y="19"/>
                  </a:cubicBezTo>
                  <a:cubicBezTo>
                    <a:pt x="106" y="16"/>
                    <a:pt x="80" y="18"/>
                    <a:pt x="54" y="17"/>
                  </a:cubicBezTo>
                  <a:cubicBezTo>
                    <a:pt x="54" y="51"/>
                    <a:pt x="54" y="84"/>
                    <a:pt x="54" y="118"/>
                  </a:cubicBezTo>
                  <a:cubicBezTo>
                    <a:pt x="92" y="118"/>
                    <a:pt x="130" y="118"/>
                    <a:pt x="168" y="115"/>
                  </a:cubicBezTo>
                  <a:cubicBezTo>
                    <a:pt x="157" y="127"/>
                    <a:pt x="141" y="131"/>
                    <a:pt x="125" y="134"/>
                  </a:cubicBezTo>
                  <a:cubicBezTo>
                    <a:pt x="102" y="138"/>
                    <a:pt x="78" y="137"/>
                    <a:pt x="54" y="137"/>
                  </a:cubicBezTo>
                  <a:cubicBezTo>
                    <a:pt x="54" y="163"/>
                    <a:pt x="54" y="188"/>
                    <a:pt x="54" y="213"/>
                  </a:cubicBezTo>
                  <a:cubicBezTo>
                    <a:pt x="54" y="226"/>
                    <a:pt x="57" y="240"/>
                    <a:pt x="64" y="251"/>
                  </a:cubicBezTo>
                  <a:cubicBezTo>
                    <a:pt x="43" y="251"/>
                    <a:pt x="22" y="251"/>
                    <a:pt x="0" y="251"/>
                  </a:cubicBezTo>
                  <a:cubicBezTo>
                    <a:pt x="12" y="234"/>
                    <a:pt x="10" y="212"/>
                    <a:pt x="11" y="192"/>
                  </a:cubicBezTo>
                  <a:cubicBezTo>
                    <a:pt x="11" y="143"/>
                    <a:pt x="11" y="95"/>
                    <a:pt x="11" y="46"/>
                  </a:cubicBezTo>
                  <a:cubicBezTo>
                    <a:pt x="11" y="31"/>
                    <a:pt x="10" y="15"/>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14">
              <a:extLst>
                <a:ext uri="{FF2B5EF4-FFF2-40B4-BE49-F238E27FC236}">
                  <a16:creationId xmlns:a16="http://schemas.microsoft.com/office/drawing/2014/main" id="{9C984F74-DE97-4DF8-894E-D801EB5254EF}"/>
                </a:ext>
              </a:extLst>
            </p:cNvPr>
            <p:cNvSpPr>
              <a:spLocks/>
            </p:cNvSpPr>
            <p:nvPr/>
          </p:nvSpPr>
          <p:spPr bwMode="auto">
            <a:xfrm>
              <a:off x="5041" y="-177"/>
              <a:ext cx="152" cy="226"/>
            </a:xfrm>
            <a:custGeom>
              <a:avLst/>
              <a:gdLst>
                <a:gd name="T0" fmla="*/ 87 w 398"/>
                <a:gd name="T1" fmla="*/ 35 h 589"/>
                <a:gd name="T2" fmla="*/ 218 w 398"/>
                <a:gd name="T3" fmla="*/ 0 h 589"/>
                <a:gd name="T4" fmla="*/ 367 w 398"/>
                <a:gd name="T5" fmla="*/ 6 h 589"/>
                <a:gd name="T6" fmla="*/ 367 w 398"/>
                <a:gd name="T7" fmla="*/ 87 h 589"/>
                <a:gd name="T8" fmla="*/ 314 w 398"/>
                <a:gd name="T9" fmla="*/ 48 h 589"/>
                <a:gd name="T10" fmla="*/ 248 w 398"/>
                <a:gd name="T11" fmla="*/ 36 h 589"/>
                <a:gd name="T12" fmla="*/ 150 w 398"/>
                <a:gd name="T13" fmla="*/ 59 h 589"/>
                <a:gd name="T14" fmla="*/ 133 w 398"/>
                <a:gd name="T15" fmla="*/ 184 h 589"/>
                <a:gd name="T16" fmla="*/ 195 w 398"/>
                <a:gd name="T17" fmla="*/ 233 h 589"/>
                <a:gd name="T18" fmla="*/ 326 w 398"/>
                <a:gd name="T19" fmla="*/ 303 h 589"/>
                <a:gd name="T20" fmla="*/ 384 w 398"/>
                <a:gd name="T21" fmla="*/ 372 h 589"/>
                <a:gd name="T22" fmla="*/ 369 w 398"/>
                <a:gd name="T23" fmla="*/ 493 h 589"/>
                <a:gd name="T24" fmla="*/ 287 w 398"/>
                <a:gd name="T25" fmla="*/ 561 h 589"/>
                <a:gd name="T26" fmla="*/ 149 w 398"/>
                <a:gd name="T27" fmla="*/ 587 h 589"/>
                <a:gd name="T28" fmla="*/ 1 w 398"/>
                <a:gd name="T29" fmla="*/ 557 h 589"/>
                <a:gd name="T30" fmla="*/ 1 w 398"/>
                <a:gd name="T31" fmla="*/ 464 h 589"/>
                <a:gd name="T32" fmla="*/ 75 w 398"/>
                <a:gd name="T33" fmla="*/ 531 h 589"/>
                <a:gd name="T34" fmla="*/ 188 w 398"/>
                <a:gd name="T35" fmla="*/ 551 h 589"/>
                <a:gd name="T36" fmla="*/ 279 w 398"/>
                <a:gd name="T37" fmla="*/ 509 h 589"/>
                <a:gd name="T38" fmla="*/ 297 w 398"/>
                <a:gd name="T39" fmla="*/ 414 h 589"/>
                <a:gd name="T40" fmla="*/ 241 w 398"/>
                <a:gd name="T41" fmla="*/ 346 h 589"/>
                <a:gd name="T42" fmla="*/ 109 w 398"/>
                <a:gd name="T43" fmla="*/ 275 h 589"/>
                <a:gd name="T44" fmla="*/ 40 w 398"/>
                <a:gd name="T45" fmla="*/ 211 h 589"/>
                <a:gd name="T46" fmla="*/ 30 w 398"/>
                <a:gd name="T47" fmla="*/ 113 h 589"/>
                <a:gd name="T48" fmla="*/ 87 w 398"/>
                <a:gd name="T49" fmla="*/ 3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 h="589">
                  <a:moveTo>
                    <a:pt x="87" y="35"/>
                  </a:moveTo>
                  <a:cubicBezTo>
                    <a:pt x="126" y="10"/>
                    <a:pt x="172" y="1"/>
                    <a:pt x="218" y="0"/>
                  </a:cubicBezTo>
                  <a:cubicBezTo>
                    <a:pt x="268" y="0"/>
                    <a:pt x="317" y="6"/>
                    <a:pt x="367" y="6"/>
                  </a:cubicBezTo>
                  <a:cubicBezTo>
                    <a:pt x="367" y="33"/>
                    <a:pt x="367" y="60"/>
                    <a:pt x="367" y="87"/>
                  </a:cubicBezTo>
                  <a:cubicBezTo>
                    <a:pt x="351" y="72"/>
                    <a:pt x="334" y="57"/>
                    <a:pt x="314" y="48"/>
                  </a:cubicBezTo>
                  <a:cubicBezTo>
                    <a:pt x="293" y="39"/>
                    <a:pt x="270" y="37"/>
                    <a:pt x="248" y="36"/>
                  </a:cubicBezTo>
                  <a:cubicBezTo>
                    <a:pt x="214" y="35"/>
                    <a:pt x="178" y="38"/>
                    <a:pt x="150" y="59"/>
                  </a:cubicBezTo>
                  <a:cubicBezTo>
                    <a:pt x="111" y="86"/>
                    <a:pt x="104" y="147"/>
                    <a:pt x="133" y="184"/>
                  </a:cubicBezTo>
                  <a:cubicBezTo>
                    <a:pt x="149" y="205"/>
                    <a:pt x="171" y="220"/>
                    <a:pt x="195" y="233"/>
                  </a:cubicBezTo>
                  <a:cubicBezTo>
                    <a:pt x="238" y="257"/>
                    <a:pt x="285" y="274"/>
                    <a:pt x="326" y="303"/>
                  </a:cubicBezTo>
                  <a:cubicBezTo>
                    <a:pt x="350" y="320"/>
                    <a:pt x="373" y="343"/>
                    <a:pt x="384" y="372"/>
                  </a:cubicBezTo>
                  <a:cubicBezTo>
                    <a:pt x="398" y="411"/>
                    <a:pt x="392" y="458"/>
                    <a:pt x="369" y="493"/>
                  </a:cubicBezTo>
                  <a:cubicBezTo>
                    <a:pt x="350" y="524"/>
                    <a:pt x="320" y="546"/>
                    <a:pt x="287" y="561"/>
                  </a:cubicBezTo>
                  <a:cubicBezTo>
                    <a:pt x="244" y="581"/>
                    <a:pt x="196" y="589"/>
                    <a:pt x="149" y="587"/>
                  </a:cubicBezTo>
                  <a:cubicBezTo>
                    <a:pt x="99" y="583"/>
                    <a:pt x="48" y="573"/>
                    <a:pt x="1" y="557"/>
                  </a:cubicBezTo>
                  <a:cubicBezTo>
                    <a:pt x="1" y="526"/>
                    <a:pt x="0" y="495"/>
                    <a:pt x="1" y="464"/>
                  </a:cubicBezTo>
                  <a:cubicBezTo>
                    <a:pt x="21" y="490"/>
                    <a:pt x="45" y="516"/>
                    <a:pt x="75" y="531"/>
                  </a:cubicBezTo>
                  <a:cubicBezTo>
                    <a:pt x="109" y="548"/>
                    <a:pt x="149" y="554"/>
                    <a:pt x="188" y="551"/>
                  </a:cubicBezTo>
                  <a:cubicBezTo>
                    <a:pt x="222" y="549"/>
                    <a:pt x="257" y="536"/>
                    <a:pt x="279" y="509"/>
                  </a:cubicBezTo>
                  <a:cubicBezTo>
                    <a:pt x="300" y="483"/>
                    <a:pt x="305" y="446"/>
                    <a:pt x="297" y="414"/>
                  </a:cubicBezTo>
                  <a:cubicBezTo>
                    <a:pt x="288" y="385"/>
                    <a:pt x="266" y="362"/>
                    <a:pt x="241" y="346"/>
                  </a:cubicBezTo>
                  <a:cubicBezTo>
                    <a:pt x="200" y="318"/>
                    <a:pt x="152" y="300"/>
                    <a:pt x="109" y="275"/>
                  </a:cubicBezTo>
                  <a:cubicBezTo>
                    <a:pt x="82" y="259"/>
                    <a:pt x="56" y="239"/>
                    <a:pt x="40" y="211"/>
                  </a:cubicBezTo>
                  <a:cubicBezTo>
                    <a:pt x="23" y="182"/>
                    <a:pt x="21" y="145"/>
                    <a:pt x="30" y="113"/>
                  </a:cubicBezTo>
                  <a:cubicBezTo>
                    <a:pt x="38" y="81"/>
                    <a:pt x="60" y="53"/>
                    <a:pt x="87"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5">
              <a:extLst>
                <a:ext uri="{FF2B5EF4-FFF2-40B4-BE49-F238E27FC236}">
                  <a16:creationId xmlns:a16="http://schemas.microsoft.com/office/drawing/2014/main" id="{4E5B30CA-3661-4AF5-9135-7D017F163E3B}"/>
                </a:ext>
              </a:extLst>
            </p:cNvPr>
            <p:cNvSpPr>
              <a:spLocks/>
            </p:cNvSpPr>
            <p:nvPr/>
          </p:nvSpPr>
          <p:spPr bwMode="auto">
            <a:xfrm>
              <a:off x="5212" y="-172"/>
              <a:ext cx="197" cy="221"/>
            </a:xfrm>
            <a:custGeom>
              <a:avLst/>
              <a:gdLst>
                <a:gd name="T0" fmla="*/ 0 w 516"/>
                <a:gd name="T1" fmla="*/ 0 h 576"/>
                <a:gd name="T2" fmla="*/ 129 w 516"/>
                <a:gd name="T3" fmla="*/ 0 h 576"/>
                <a:gd name="T4" fmla="*/ 108 w 516"/>
                <a:gd name="T5" fmla="*/ 110 h 576"/>
                <a:gd name="T6" fmla="*/ 108 w 516"/>
                <a:gd name="T7" fmla="*/ 325 h 576"/>
                <a:gd name="T8" fmla="*/ 113 w 516"/>
                <a:gd name="T9" fmla="*/ 418 h 576"/>
                <a:gd name="T10" fmla="*/ 158 w 516"/>
                <a:gd name="T11" fmla="*/ 494 h 576"/>
                <a:gd name="T12" fmla="*/ 260 w 516"/>
                <a:gd name="T13" fmla="*/ 522 h 576"/>
                <a:gd name="T14" fmla="*/ 352 w 516"/>
                <a:gd name="T15" fmla="*/ 499 h 576"/>
                <a:gd name="T16" fmla="*/ 394 w 516"/>
                <a:gd name="T17" fmla="*/ 434 h 576"/>
                <a:gd name="T18" fmla="*/ 405 w 516"/>
                <a:gd name="T19" fmla="*/ 325 h 576"/>
                <a:gd name="T20" fmla="*/ 408 w 516"/>
                <a:gd name="T21" fmla="*/ 152 h 576"/>
                <a:gd name="T22" fmla="*/ 407 w 516"/>
                <a:gd name="T23" fmla="*/ 82 h 576"/>
                <a:gd name="T24" fmla="*/ 387 w 516"/>
                <a:gd name="T25" fmla="*/ 0 h 576"/>
                <a:gd name="T26" fmla="*/ 516 w 516"/>
                <a:gd name="T27" fmla="*/ 0 h 576"/>
                <a:gd name="T28" fmla="*/ 498 w 516"/>
                <a:gd name="T29" fmla="*/ 51 h 576"/>
                <a:gd name="T30" fmla="*/ 495 w 516"/>
                <a:gd name="T31" fmla="*/ 149 h 576"/>
                <a:gd name="T32" fmla="*/ 495 w 516"/>
                <a:gd name="T33" fmla="*/ 464 h 576"/>
                <a:gd name="T34" fmla="*/ 516 w 516"/>
                <a:gd name="T35" fmla="*/ 559 h 576"/>
                <a:gd name="T36" fmla="*/ 401 w 516"/>
                <a:gd name="T37" fmla="*/ 564 h 576"/>
                <a:gd name="T38" fmla="*/ 404 w 516"/>
                <a:gd name="T39" fmla="*/ 504 h 576"/>
                <a:gd name="T40" fmla="*/ 399 w 516"/>
                <a:gd name="T41" fmla="*/ 504 h 576"/>
                <a:gd name="T42" fmla="*/ 291 w 516"/>
                <a:gd name="T43" fmla="*/ 563 h 576"/>
                <a:gd name="T44" fmla="*/ 160 w 516"/>
                <a:gd name="T45" fmla="*/ 570 h 576"/>
                <a:gd name="T46" fmla="*/ 56 w 516"/>
                <a:gd name="T47" fmla="*/ 524 h 576"/>
                <a:gd name="T48" fmla="*/ 21 w 516"/>
                <a:gd name="T49" fmla="*/ 422 h 576"/>
                <a:gd name="T50" fmla="*/ 21 w 516"/>
                <a:gd name="T51" fmla="*/ 105 h 576"/>
                <a:gd name="T52" fmla="*/ 0 w 516"/>
                <a:gd name="T5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6" h="576">
                  <a:moveTo>
                    <a:pt x="0" y="0"/>
                  </a:moveTo>
                  <a:cubicBezTo>
                    <a:pt x="43" y="0"/>
                    <a:pt x="86" y="0"/>
                    <a:pt x="129" y="0"/>
                  </a:cubicBezTo>
                  <a:cubicBezTo>
                    <a:pt x="108" y="33"/>
                    <a:pt x="108" y="73"/>
                    <a:pt x="108" y="110"/>
                  </a:cubicBezTo>
                  <a:cubicBezTo>
                    <a:pt x="108" y="182"/>
                    <a:pt x="108" y="253"/>
                    <a:pt x="108" y="325"/>
                  </a:cubicBezTo>
                  <a:cubicBezTo>
                    <a:pt x="108" y="356"/>
                    <a:pt x="106" y="387"/>
                    <a:pt x="113" y="418"/>
                  </a:cubicBezTo>
                  <a:cubicBezTo>
                    <a:pt x="119" y="447"/>
                    <a:pt x="134" y="475"/>
                    <a:pt x="158" y="494"/>
                  </a:cubicBezTo>
                  <a:cubicBezTo>
                    <a:pt x="187" y="516"/>
                    <a:pt x="224" y="522"/>
                    <a:pt x="260" y="522"/>
                  </a:cubicBezTo>
                  <a:cubicBezTo>
                    <a:pt x="292" y="522"/>
                    <a:pt x="326" y="518"/>
                    <a:pt x="352" y="499"/>
                  </a:cubicBezTo>
                  <a:cubicBezTo>
                    <a:pt x="374" y="484"/>
                    <a:pt x="387" y="459"/>
                    <a:pt x="394" y="434"/>
                  </a:cubicBezTo>
                  <a:cubicBezTo>
                    <a:pt x="404" y="398"/>
                    <a:pt x="403" y="361"/>
                    <a:pt x="405" y="325"/>
                  </a:cubicBezTo>
                  <a:cubicBezTo>
                    <a:pt x="409" y="267"/>
                    <a:pt x="408" y="209"/>
                    <a:pt x="408" y="152"/>
                  </a:cubicBezTo>
                  <a:cubicBezTo>
                    <a:pt x="408" y="128"/>
                    <a:pt x="409" y="105"/>
                    <a:pt x="407" y="82"/>
                  </a:cubicBezTo>
                  <a:cubicBezTo>
                    <a:pt x="406" y="54"/>
                    <a:pt x="402" y="25"/>
                    <a:pt x="387" y="0"/>
                  </a:cubicBezTo>
                  <a:cubicBezTo>
                    <a:pt x="430" y="0"/>
                    <a:pt x="473" y="0"/>
                    <a:pt x="516" y="0"/>
                  </a:cubicBezTo>
                  <a:cubicBezTo>
                    <a:pt x="506" y="16"/>
                    <a:pt x="501" y="33"/>
                    <a:pt x="498" y="51"/>
                  </a:cubicBezTo>
                  <a:cubicBezTo>
                    <a:pt x="494" y="84"/>
                    <a:pt x="495" y="117"/>
                    <a:pt x="495" y="149"/>
                  </a:cubicBezTo>
                  <a:cubicBezTo>
                    <a:pt x="495" y="254"/>
                    <a:pt x="495" y="359"/>
                    <a:pt x="495" y="464"/>
                  </a:cubicBezTo>
                  <a:cubicBezTo>
                    <a:pt x="496" y="496"/>
                    <a:pt x="497" y="531"/>
                    <a:pt x="516" y="559"/>
                  </a:cubicBezTo>
                  <a:cubicBezTo>
                    <a:pt x="478" y="561"/>
                    <a:pt x="439" y="563"/>
                    <a:pt x="401" y="564"/>
                  </a:cubicBezTo>
                  <a:cubicBezTo>
                    <a:pt x="402" y="544"/>
                    <a:pt x="405" y="524"/>
                    <a:pt x="404" y="504"/>
                  </a:cubicBezTo>
                  <a:cubicBezTo>
                    <a:pt x="403" y="504"/>
                    <a:pt x="400" y="504"/>
                    <a:pt x="399" y="504"/>
                  </a:cubicBezTo>
                  <a:cubicBezTo>
                    <a:pt x="368" y="531"/>
                    <a:pt x="331" y="552"/>
                    <a:pt x="291" y="563"/>
                  </a:cubicBezTo>
                  <a:cubicBezTo>
                    <a:pt x="249" y="575"/>
                    <a:pt x="204" y="576"/>
                    <a:pt x="160" y="570"/>
                  </a:cubicBezTo>
                  <a:cubicBezTo>
                    <a:pt x="122" y="565"/>
                    <a:pt x="83" y="552"/>
                    <a:pt x="56" y="524"/>
                  </a:cubicBezTo>
                  <a:cubicBezTo>
                    <a:pt x="31" y="497"/>
                    <a:pt x="21" y="459"/>
                    <a:pt x="21" y="422"/>
                  </a:cubicBezTo>
                  <a:cubicBezTo>
                    <a:pt x="21" y="105"/>
                    <a:pt x="21" y="105"/>
                    <a:pt x="21" y="105"/>
                  </a:cubicBezTo>
                  <a:cubicBezTo>
                    <a:pt x="20" y="70"/>
                    <a:pt x="19" y="3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16">
              <a:extLst>
                <a:ext uri="{FF2B5EF4-FFF2-40B4-BE49-F238E27FC236}">
                  <a16:creationId xmlns:a16="http://schemas.microsoft.com/office/drawing/2014/main" id="{36B1E9FC-03CD-4238-93FD-278306D3022B}"/>
                </a:ext>
              </a:extLst>
            </p:cNvPr>
            <p:cNvSpPr>
              <a:spLocks/>
            </p:cNvSpPr>
            <p:nvPr/>
          </p:nvSpPr>
          <p:spPr bwMode="auto">
            <a:xfrm>
              <a:off x="5818" y="-172"/>
              <a:ext cx="149" cy="215"/>
            </a:xfrm>
            <a:custGeom>
              <a:avLst/>
              <a:gdLst>
                <a:gd name="T0" fmla="*/ 3 w 389"/>
                <a:gd name="T1" fmla="*/ 0 h 559"/>
                <a:gd name="T2" fmla="*/ 340 w 389"/>
                <a:gd name="T3" fmla="*/ 0 h 559"/>
                <a:gd name="T4" fmla="*/ 344 w 389"/>
                <a:gd name="T5" fmla="*/ 68 h 559"/>
                <a:gd name="T6" fmla="*/ 225 w 389"/>
                <a:gd name="T7" fmla="*/ 36 h 559"/>
                <a:gd name="T8" fmla="*/ 111 w 389"/>
                <a:gd name="T9" fmla="*/ 35 h 559"/>
                <a:gd name="T10" fmla="*/ 111 w 389"/>
                <a:gd name="T11" fmla="*/ 245 h 559"/>
                <a:gd name="T12" fmla="*/ 338 w 389"/>
                <a:gd name="T13" fmla="*/ 239 h 559"/>
                <a:gd name="T14" fmla="*/ 277 w 389"/>
                <a:gd name="T15" fmla="*/ 276 h 559"/>
                <a:gd name="T16" fmla="*/ 111 w 389"/>
                <a:gd name="T17" fmla="*/ 289 h 559"/>
                <a:gd name="T18" fmla="*/ 111 w 389"/>
                <a:gd name="T19" fmla="*/ 524 h 559"/>
                <a:gd name="T20" fmla="*/ 210 w 389"/>
                <a:gd name="T21" fmla="*/ 524 h 559"/>
                <a:gd name="T22" fmla="*/ 268 w 389"/>
                <a:gd name="T23" fmla="*/ 521 h 559"/>
                <a:gd name="T24" fmla="*/ 389 w 389"/>
                <a:gd name="T25" fmla="*/ 474 h 559"/>
                <a:gd name="T26" fmla="*/ 372 w 389"/>
                <a:gd name="T27" fmla="*/ 555 h 559"/>
                <a:gd name="T28" fmla="*/ 291 w 389"/>
                <a:gd name="T29" fmla="*/ 559 h 559"/>
                <a:gd name="T30" fmla="*/ 0 w 389"/>
                <a:gd name="T31" fmla="*/ 559 h 559"/>
                <a:gd name="T32" fmla="*/ 24 w 389"/>
                <a:gd name="T33" fmla="*/ 429 h 559"/>
                <a:gd name="T34" fmla="*/ 24 w 389"/>
                <a:gd name="T35" fmla="*/ 108 h 559"/>
                <a:gd name="T36" fmla="*/ 3 w 389"/>
                <a:gd name="T3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559">
                  <a:moveTo>
                    <a:pt x="3" y="0"/>
                  </a:moveTo>
                  <a:cubicBezTo>
                    <a:pt x="115" y="0"/>
                    <a:pt x="228" y="0"/>
                    <a:pt x="340" y="0"/>
                  </a:cubicBezTo>
                  <a:cubicBezTo>
                    <a:pt x="341" y="23"/>
                    <a:pt x="343" y="45"/>
                    <a:pt x="344" y="68"/>
                  </a:cubicBezTo>
                  <a:cubicBezTo>
                    <a:pt x="310" y="43"/>
                    <a:pt x="266" y="38"/>
                    <a:pt x="225" y="36"/>
                  </a:cubicBezTo>
                  <a:cubicBezTo>
                    <a:pt x="187" y="35"/>
                    <a:pt x="149" y="36"/>
                    <a:pt x="111" y="35"/>
                  </a:cubicBezTo>
                  <a:cubicBezTo>
                    <a:pt x="111" y="105"/>
                    <a:pt x="111" y="175"/>
                    <a:pt x="111" y="245"/>
                  </a:cubicBezTo>
                  <a:cubicBezTo>
                    <a:pt x="187" y="245"/>
                    <a:pt x="263" y="245"/>
                    <a:pt x="338" y="239"/>
                  </a:cubicBezTo>
                  <a:cubicBezTo>
                    <a:pt x="324" y="259"/>
                    <a:pt x="300" y="269"/>
                    <a:pt x="277" y="276"/>
                  </a:cubicBezTo>
                  <a:cubicBezTo>
                    <a:pt x="223" y="290"/>
                    <a:pt x="167" y="289"/>
                    <a:pt x="111" y="289"/>
                  </a:cubicBezTo>
                  <a:cubicBezTo>
                    <a:pt x="111" y="367"/>
                    <a:pt x="111" y="445"/>
                    <a:pt x="111" y="524"/>
                  </a:cubicBezTo>
                  <a:cubicBezTo>
                    <a:pt x="144" y="524"/>
                    <a:pt x="177" y="524"/>
                    <a:pt x="210" y="524"/>
                  </a:cubicBezTo>
                  <a:cubicBezTo>
                    <a:pt x="229" y="523"/>
                    <a:pt x="249" y="524"/>
                    <a:pt x="268" y="521"/>
                  </a:cubicBezTo>
                  <a:cubicBezTo>
                    <a:pt x="311" y="516"/>
                    <a:pt x="355" y="502"/>
                    <a:pt x="389" y="474"/>
                  </a:cubicBezTo>
                  <a:cubicBezTo>
                    <a:pt x="383" y="501"/>
                    <a:pt x="378" y="528"/>
                    <a:pt x="372" y="555"/>
                  </a:cubicBezTo>
                  <a:cubicBezTo>
                    <a:pt x="345" y="557"/>
                    <a:pt x="318" y="559"/>
                    <a:pt x="291" y="559"/>
                  </a:cubicBezTo>
                  <a:cubicBezTo>
                    <a:pt x="194" y="559"/>
                    <a:pt x="97" y="559"/>
                    <a:pt x="0" y="559"/>
                  </a:cubicBezTo>
                  <a:cubicBezTo>
                    <a:pt x="25" y="521"/>
                    <a:pt x="24" y="473"/>
                    <a:pt x="24" y="429"/>
                  </a:cubicBezTo>
                  <a:cubicBezTo>
                    <a:pt x="24" y="322"/>
                    <a:pt x="24" y="215"/>
                    <a:pt x="24" y="108"/>
                  </a:cubicBezTo>
                  <a:cubicBezTo>
                    <a:pt x="24" y="71"/>
                    <a:pt x="24" y="32"/>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17">
              <a:extLst>
                <a:ext uri="{FF2B5EF4-FFF2-40B4-BE49-F238E27FC236}">
                  <a16:creationId xmlns:a16="http://schemas.microsoft.com/office/drawing/2014/main" id="{BC999F9C-83AD-478E-9F4A-24C73D9F1DB0}"/>
                </a:ext>
              </a:extLst>
            </p:cNvPr>
            <p:cNvSpPr>
              <a:spLocks/>
            </p:cNvSpPr>
            <p:nvPr/>
          </p:nvSpPr>
          <p:spPr bwMode="auto">
            <a:xfrm>
              <a:off x="5956" y="-172"/>
              <a:ext cx="190" cy="215"/>
            </a:xfrm>
            <a:custGeom>
              <a:avLst/>
              <a:gdLst>
                <a:gd name="T0" fmla="*/ 0 w 496"/>
                <a:gd name="T1" fmla="*/ 0 h 559"/>
                <a:gd name="T2" fmla="*/ 95 w 496"/>
                <a:gd name="T3" fmla="*/ 1 h 559"/>
                <a:gd name="T4" fmla="*/ 135 w 496"/>
                <a:gd name="T5" fmla="*/ 22 h 559"/>
                <a:gd name="T6" fmla="*/ 190 w 496"/>
                <a:gd name="T7" fmla="*/ 131 h 559"/>
                <a:gd name="T8" fmla="*/ 242 w 496"/>
                <a:gd name="T9" fmla="*/ 250 h 559"/>
                <a:gd name="T10" fmla="*/ 254 w 496"/>
                <a:gd name="T11" fmla="*/ 275 h 559"/>
                <a:gd name="T12" fmla="*/ 267 w 496"/>
                <a:gd name="T13" fmla="*/ 267 h 559"/>
                <a:gd name="T14" fmla="*/ 336 w 496"/>
                <a:gd name="T15" fmla="*/ 154 h 559"/>
                <a:gd name="T16" fmla="*/ 387 w 496"/>
                <a:gd name="T17" fmla="*/ 51 h 559"/>
                <a:gd name="T18" fmla="*/ 374 w 496"/>
                <a:gd name="T19" fmla="*/ 0 h 559"/>
                <a:gd name="T20" fmla="*/ 496 w 496"/>
                <a:gd name="T21" fmla="*/ 0 h 559"/>
                <a:gd name="T22" fmla="*/ 404 w 496"/>
                <a:gd name="T23" fmla="*/ 130 h 559"/>
                <a:gd name="T24" fmla="*/ 329 w 496"/>
                <a:gd name="T25" fmla="*/ 237 h 559"/>
                <a:gd name="T26" fmla="*/ 288 w 496"/>
                <a:gd name="T27" fmla="*/ 334 h 559"/>
                <a:gd name="T28" fmla="*/ 282 w 496"/>
                <a:gd name="T29" fmla="*/ 420 h 559"/>
                <a:gd name="T30" fmla="*/ 286 w 496"/>
                <a:gd name="T31" fmla="*/ 515 h 559"/>
                <a:gd name="T32" fmla="*/ 303 w 496"/>
                <a:gd name="T33" fmla="*/ 559 h 559"/>
                <a:gd name="T34" fmla="*/ 174 w 496"/>
                <a:gd name="T35" fmla="*/ 559 h 559"/>
                <a:gd name="T36" fmla="*/ 194 w 496"/>
                <a:gd name="T37" fmla="*/ 475 h 559"/>
                <a:gd name="T38" fmla="*/ 194 w 496"/>
                <a:gd name="T39" fmla="*/ 392 h 559"/>
                <a:gd name="T40" fmla="*/ 192 w 496"/>
                <a:gd name="T41" fmla="*/ 332 h 559"/>
                <a:gd name="T42" fmla="*/ 140 w 496"/>
                <a:gd name="T43" fmla="*/ 197 h 559"/>
                <a:gd name="T44" fmla="*/ 68 w 496"/>
                <a:gd name="T45" fmla="*/ 78 h 559"/>
                <a:gd name="T46" fmla="*/ 0 w 496"/>
                <a:gd name="T4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6" h="559">
                  <a:moveTo>
                    <a:pt x="0" y="0"/>
                  </a:moveTo>
                  <a:cubicBezTo>
                    <a:pt x="31" y="1"/>
                    <a:pt x="63" y="0"/>
                    <a:pt x="95" y="1"/>
                  </a:cubicBezTo>
                  <a:cubicBezTo>
                    <a:pt x="111" y="1"/>
                    <a:pt x="127" y="8"/>
                    <a:pt x="135" y="22"/>
                  </a:cubicBezTo>
                  <a:cubicBezTo>
                    <a:pt x="156" y="57"/>
                    <a:pt x="173" y="94"/>
                    <a:pt x="190" y="131"/>
                  </a:cubicBezTo>
                  <a:cubicBezTo>
                    <a:pt x="208" y="170"/>
                    <a:pt x="225" y="210"/>
                    <a:pt x="242" y="250"/>
                  </a:cubicBezTo>
                  <a:cubicBezTo>
                    <a:pt x="246" y="258"/>
                    <a:pt x="247" y="268"/>
                    <a:pt x="254" y="275"/>
                  </a:cubicBezTo>
                  <a:cubicBezTo>
                    <a:pt x="260" y="279"/>
                    <a:pt x="264" y="271"/>
                    <a:pt x="267" y="267"/>
                  </a:cubicBezTo>
                  <a:cubicBezTo>
                    <a:pt x="289" y="229"/>
                    <a:pt x="313" y="192"/>
                    <a:pt x="336" y="154"/>
                  </a:cubicBezTo>
                  <a:cubicBezTo>
                    <a:pt x="356" y="122"/>
                    <a:pt x="377" y="88"/>
                    <a:pt x="387" y="51"/>
                  </a:cubicBezTo>
                  <a:cubicBezTo>
                    <a:pt x="391" y="33"/>
                    <a:pt x="387" y="14"/>
                    <a:pt x="374" y="0"/>
                  </a:cubicBezTo>
                  <a:cubicBezTo>
                    <a:pt x="415" y="0"/>
                    <a:pt x="455" y="0"/>
                    <a:pt x="496" y="0"/>
                  </a:cubicBezTo>
                  <a:cubicBezTo>
                    <a:pt x="466" y="44"/>
                    <a:pt x="435" y="87"/>
                    <a:pt x="404" y="130"/>
                  </a:cubicBezTo>
                  <a:cubicBezTo>
                    <a:pt x="379" y="166"/>
                    <a:pt x="352" y="200"/>
                    <a:pt x="329" y="237"/>
                  </a:cubicBezTo>
                  <a:cubicBezTo>
                    <a:pt x="310" y="267"/>
                    <a:pt x="295" y="299"/>
                    <a:pt x="288" y="334"/>
                  </a:cubicBezTo>
                  <a:cubicBezTo>
                    <a:pt x="282" y="362"/>
                    <a:pt x="281" y="391"/>
                    <a:pt x="282" y="420"/>
                  </a:cubicBezTo>
                  <a:cubicBezTo>
                    <a:pt x="282" y="452"/>
                    <a:pt x="280" y="484"/>
                    <a:pt x="286" y="515"/>
                  </a:cubicBezTo>
                  <a:cubicBezTo>
                    <a:pt x="288" y="531"/>
                    <a:pt x="294" y="546"/>
                    <a:pt x="303" y="559"/>
                  </a:cubicBezTo>
                  <a:cubicBezTo>
                    <a:pt x="260" y="559"/>
                    <a:pt x="217" y="559"/>
                    <a:pt x="174" y="559"/>
                  </a:cubicBezTo>
                  <a:cubicBezTo>
                    <a:pt x="190" y="534"/>
                    <a:pt x="193" y="504"/>
                    <a:pt x="194" y="475"/>
                  </a:cubicBezTo>
                  <a:cubicBezTo>
                    <a:pt x="195" y="448"/>
                    <a:pt x="194" y="420"/>
                    <a:pt x="194" y="392"/>
                  </a:cubicBezTo>
                  <a:cubicBezTo>
                    <a:pt x="194" y="372"/>
                    <a:pt x="196" y="352"/>
                    <a:pt x="192" y="332"/>
                  </a:cubicBezTo>
                  <a:cubicBezTo>
                    <a:pt x="184" y="284"/>
                    <a:pt x="162" y="240"/>
                    <a:pt x="140" y="197"/>
                  </a:cubicBezTo>
                  <a:cubicBezTo>
                    <a:pt x="118" y="156"/>
                    <a:pt x="95" y="116"/>
                    <a:pt x="68" y="78"/>
                  </a:cubicBezTo>
                  <a:cubicBezTo>
                    <a:pt x="48" y="50"/>
                    <a:pt x="26" y="2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18">
              <a:extLst>
                <a:ext uri="{FF2B5EF4-FFF2-40B4-BE49-F238E27FC236}">
                  <a16:creationId xmlns:a16="http://schemas.microsoft.com/office/drawing/2014/main" id="{5AAE930E-B165-4028-B266-B3C89DD1673A}"/>
                </a:ext>
              </a:extLst>
            </p:cNvPr>
            <p:cNvSpPr>
              <a:spLocks noEditPoints="1"/>
            </p:cNvSpPr>
            <p:nvPr/>
          </p:nvSpPr>
          <p:spPr bwMode="auto">
            <a:xfrm>
              <a:off x="5511" y="-298"/>
              <a:ext cx="95" cy="97"/>
            </a:xfrm>
            <a:custGeom>
              <a:avLst/>
              <a:gdLst>
                <a:gd name="T0" fmla="*/ 176 w 247"/>
                <a:gd name="T1" fmla="*/ 184 h 254"/>
                <a:gd name="T2" fmla="*/ 123 w 247"/>
                <a:gd name="T3" fmla="*/ 124 h 254"/>
                <a:gd name="T4" fmla="*/ 185 w 247"/>
                <a:gd name="T5" fmla="*/ 83 h 254"/>
                <a:gd name="T6" fmla="*/ 183 w 247"/>
                <a:gd name="T7" fmla="*/ 23 h 254"/>
                <a:gd name="T8" fmla="*/ 124 w 247"/>
                <a:gd name="T9" fmla="*/ 1 h 254"/>
                <a:gd name="T10" fmla="*/ 3 w 247"/>
                <a:gd name="T11" fmla="*/ 5 h 254"/>
                <a:gd name="T12" fmla="*/ 13 w 247"/>
                <a:gd name="T13" fmla="*/ 47 h 254"/>
                <a:gd name="T14" fmla="*/ 13 w 247"/>
                <a:gd name="T15" fmla="*/ 195 h 254"/>
                <a:gd name="T16" fmla="*/ 0 w 247"/>
                <a:gd name="T17" fmla="*/ 254 h 254"/>
                <a:gd name="T18" fmla="*/ 66 w 247"/>
                <a:gd name="T19" fmla="*/ 254 h 254"/>
                <a:gd name="T20" fmla="*/ 56 w 247"/>
                <a:gd name="T21" fmla="*/ 209 h 254"/>
                <a:gd name="T22" fmla="*/ 56 w 247"/>
                <a:gd name="T23" fmla="*/ 133 h 254"/>
                <a:gd name="T24" fmla="*/ 80 w 247"/>
                <a:gd name="T25" fmla="*/ 138 h 254"/>
                <a:gd name="T26" fmla="*/ 104 w 247"/>
                <a:gd name="T27" fmla="*/ 160 h 254"/>
                <a:gd name="T28" fmla="*/ 170 w 247"/>
                <a:gd name="T29" fmla="*/ 237 h 254"/>
                <a:gd name="T30" fmla="*/ 201 w 247"/>
                <a:gd name="T31" fmla="*/ 254 h 254"/>
                <a:gd name="T32" fmla="*/ 247 w 247"/>
                <a:gd name="T33" fmla="*/ 254 h 254"/>
                <a:gd name="T34" fmla="*/ 176 w 247"/>
                <a:gd name="T35" fmla="*/ 184 h 254"/>
                <a:gd name="T36" fmla="*/ 56 w 247"/>
                <a:gd name="T37" fmla="*/ 117 h 254"/>
                <a:gd name="T38" fmla="*/ 58 w 247"/>
                <a:gd name="T39" fmla="*/ 16 h 254"/>
                <a:gd name="T40" fmla="*/ 114 w 247"/>
                <a:gd name="T41" fmla="*/ 19 h 254"/>
                <a:gd name="T42" fmla="*/ 147 w 247"/>
                <a:gd name="T43" fmla="*/ 40 h 254"/>
                <a:gd name="T44" fmla="*/ 128 w 247"/>
                <a:gd name="T45" fmla="*/ 106 h 254"/>
                <a:gd name="T46" fmla="*/ 56 w 247"/>
                <a:gd name="T47" fmla="*/ 11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7" h="254">
                  <a:moveTo>
                    <a:pt x="176" y="184"/>
                  </a:moveTo>
                  <a:cubicBezTo>
                    <a:pt x="159" y="164"/>
                    <a:pt x="140" y="144"/>
                    <a:pt x="123" y="124"/>
                  </a:cubicBezTo>
                  <a:cubicBezTo>
                    <a:pt x="147" y="116"/>
                    <a:pt x="170" y="104"/>
                    <a:pt x="185" y="83"/>
                  </a:cubicBezTo>
                  <a:cubicBezTo>
                    <a:pt x="197" y="65"/>
                    <a:pt x="198" y="39"/>
                    <a:pt x="183" y="23"/>
                  </a:cubicBezTo>
                  <a:cubicBezTo>
                    <a:pt x="168" y="6"/>
                    <a:pt x="145" y="1"/>
                    <a:pt x="124" y="1"/>
                  </a:cubicBezTo>
                  <a:cubicBezTo>
                    <a:pt x="83" y="0"/>
                    <a:pt x="43" y="5"/>
                    <a:pt x="3" y="5"/>
                  </a:cubicBezTo>
                  <a:cubicBezTo>
                    <a:pt x="11" y="17"/>
                    <a:pt x="13" y="32"/>
                    <a:pt x="13" y="47"/>
                  </a:cubicBezTo>
                  <a:cubicBezTo>
                    <a:pt x="13" y="96"/>
                    <a:pt x="13" y="146"/>
                    <a:pt x="13" y="195"/>
                  </a:cubicBezTo>
                  <a:cubicBezTo>
                    <a:pt x="13" y="215"/>
                    <a:pt x="13" y="237"/>
                    <a:pt x="0" y="254"/>
                  </a:cubicBezTo>
                  <a:cubicBezTo>
                    <a:pt x="22" y="254"/>
                    <a:pt x="44" y="254"/>
                    <a:pt x="66" y="254"/>
                  </a:cubicBezTo>
                  <a:cubicBezTo>
                    <a:pt x="58" y="241"/>
                    <a:pt x="56" y="224"/>
                    <a:pt x="56" y="209"/>
                  </a:cubicBezTo>
                  <a:cubicBezTo>
                    <a:pt x="56" y="183"/>
                    <a:pt x="56" y="158"/>
                    <a:pt x="56" y="133"/>
                  </a:cubicBezTo>
                  <a:cubicBezTo>
                    <a:pt x="64" y="133"/>
                    <a:pt x="72" y="134"/>
                    <a:pt x="80" y="138"/>
                  </a:cubicBezTo>
                  <a:cubicBezTo>
                    <a:pt x="90" y="142"/>
                    <a:pt x="96" y="152"/>
                    <a:pt x="104" y="160"/>
                  </a:cubicBezTo>
                  <a:cubicBezTo>
                    <a:pt x="126" y="185"/>
                    <a:pt x="148" y="211"/>
                    <a:pt x="170" y="237"/>
                  </a:cubicBezTo>
                  <a:cubicBezTo>
                    <a:pt x="178" y="246"/>
                    <a:pt x="189" y="253"/>
                    <a:pt x="201" y="254"/>
                  </a:cubicBezTo>
                  <a:cubicBezTo>
                    <a:pt x="216" y="254"/>
                    <a:pt x="232" y="254"/>
                    <a:pt x="247" y="254"/>
                  </a:cubicBezTo>
                  <a:cubicBezTo>
                    <a:pt x="219" y="235"/>
                    <a:pt x="199" y="209"/>
                    <a:pt x="176" y="184"/>
                  </a:cubicBezTo>
                  <a:moveTo>
                    <a:pt x="56" y="117"/>
                  </a:moveTo>
                  <a:cubicBezTo>
                    <a:pt x="57" y="84"/>
                    <a:pt x="55" y="50"/>
                    <a:pt x="58" y="16"/>
                  </a:cubicBezTo>
                  <a:cubicBezTo>
                    <a:pt x="77" y="16"/>
                    <a:pt x="96" y="16"/>
                    <a:pt x="114" y="19"/>
                  </a:cubicBezTo>
                  <a:cubicBezTo>
                    <a:pt x="127" y="21"/>
                    <a:pt x="141" y="27"/>
                    <a:pt x="147" y="40"/>
                  </a:cubicBezTo>
                  <a:cubicBezTo>
                    <a:pt x="155" y="63"/>
                    <a:pt x="149" y="93"/>
                    <a:pt x="128" y="106"/>
                  </a:cubicBezTo>
                  <a:cubicBezTo>
                    <a:pt x="107" y="120"/>
                    <a:pt x="80" y="119"/>
                    <a:pt x="56"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19">
              <a:extLst>
                <a:ext uri="{FF2B5EF4-FFF2-40B4-BE49-F238E27FC236}">
                  <a16:creationId xmlns:a16="http://schemas.microsoft.com/office/drawing/2014/main" id="{AE45879E-EE01-46AD-B410-F881A7D3AFA4}"/>
                </a:ext>
              </a:extLst>
            </p:cNvPr>
            <p:cNvSpPr>
              <a:spLocks noEditPoints="1"/>
            </p:cNvSpPr>
            <p:nvPr/>
          </p:nvSpPr>
          <p:spPr bwMode="auto">
            <a:xfrm>
              <a:off x="5965" y="-300"/>
              <a:ext cx="120" cy="104"/>
            </a:xfrm>
            <a:custGeom>
              <a:avLst/>
              <a:gdLst>
                <a:gd name="T0" fmla="*/ 272 w 313"/>
                <a:gd name="T1" fmla="*/ 39 h 269"/>
                <a:gd name="T2" fmla="*/ 148 w 313"/>
                <a:gd name="T3" fmla="*/ 3 h 269"/>
                <a:gd name="T4" fmla="*/ 35 w 313"/>
                <a:gd name="T5" fmla="*/ 56 h 269"/>
                <a:gd name="T6" fmla="*/ 20 w 313"/>
                <a:gd name="T7" fmla="*/ 196 h 269"/>
                <a:gd name="T8" fmla="*/ 109 w 313"/>
                <a:gd name="T9" fmla="*/ 260 h 269"/>
                <a:gd name="T10" fmla="*/ 245 w 313"/>
                <a:gd name="T11" fmla="*/ 242 h 269"/>
                <a:gd name="T12" fmla="*/ 305 w 313"/>
                <a:gd name="T13" fmla="*/ 155 h 269"/>
                <a:gd name="T14" fmla="*/ 272 w 313"/>
                <a:gd name="T15" fmla="*/ 39 h 269"/>
                <a:gd name="T16" fmla="*/ 256 w 313"/>
                <a:gd name="T17" fmla="*/ 155 h 269"/>
                <a:gd name="T18" fmla="*/ 227 w 313"/>
                <a:gd name="T19" fmla="*/ 221 h 269"/>
                <a:gd name="T20" fmla="*/ 165 w 313"/>
                <a:gd name="T21" fmla="*/ 247 h 269"/>
                <a:gd name="T22" fmla="*/ 104 w 313"/>
                <a:gd name="T23" fmla="*/ 232 h 269"/>
                <a:gd name="T24" fmla="*/ 59 w 313"/>
                <a:gd name="T25" fmla="*/ 130 h 269"/>
                <a:gd name="T26" fmla="*/ 82 w 313"/>
                <a:gd name="T27" fmla="*/ 53 h 269"/>
                <a:gd name="T28" fmla="*/ 140 w 313"/>
                <a:gd name="T29" fmla="*/ 21 h 269"/>
                <a:gd name="T30" fmla="*/ 203 w 313"/>
                <a:gd name="T31" fmla="*/ 30 h 269"/>
                <a:gd name="T32" fmla="*/ 243 w 313"/>
                <a:gd name="T33" fmla="*/ 72 h 269"/>
                <a:gd name="T34" fmla="*/ 256 w 313"/>
                <a:gd name="T35" fmla="*/ 15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269">
                  <a:moveTo>
                    <a:pt x="272" y="39"/>
                  </a:moveTo>
                  <a:cubicBezTo>
                    <a:pt x="239" y="8"/>
                    <a:pt x="191" y="0"/>
                    <a:pt x="148" y="3"/>
                  </a:cubicBezTo>
                  <a:cubicBezTo>
                    <a:pt x="106" y="5"/>
                    <a:pt x="62" y="21"/>
                    <a:pt x="35" y="56"/>
                  </a:cubicBezTo>
                  <a:cubicBezTo>
                    <a:pt x="5" y="95"/>
                    <a:pt x="0" y="151"/>
                    <a:pt x="20" y="196"/>
                  </a:cubicBezTo>
                  <a:cubicBezTo>
                    <a:pt x="36" y="231"/>
                    <a:pt x="72" y="253"/>
                    <a:pt x="109" y="260"/>
                  </a:cubicBezTo>
                  <a:cubicBezTo>
                    <a:pt x="154" y="269"/>
                    <a:pt x="204" y="266"/>
                    <a:pt x="245" y="242"/>
                  </a:cubicBezTo>
                  <a:cubicBezTo>
                    <a:pt x="276" y="224"/>
                    <a:pt x="299" y="191"/>
                    <a:pt x="305" y="155"/>
                  </a:cubicBezTo>
                  <a:cubicBezTo>
                    <a:pt x="313" y="114"/>
                    <a:pt x="303" y="68"/>
                    <a:pt x="272" y="39"/>
                  </a:cubicBezTo>
                  <a:moveTo>
                    <a:pt x="256" y="155"/>
                  </a:moveTo>
                  <a:cubicBezTo>
                    <a:pt x="254" y="180"/>
                    <a:pt x="245" y="204"/>
                    <a:pt x="227" y="221"/>
                  </a:cubicBezTo>
                  <a:cubicBezTo>
                    <a:pt x="211" y="238"/>
                    <a:pt x="188" y="246"/>
                    <a:pt x="165" y="247"/>
                  </a:cubicBezTo>
                  <a:cubicBezTo>
                    <a:pt x="144" y="248"/>
                    <a:pt x="122" y="244"/>
                    <a:pt x="104" y="232"/>
                  </a:cubicBezTo>
                  <a:cubicBezTo>
                    <a:pt x="71" y="210"/>
                    <a:pt x="59" y="168"/>
                    <a:pt x="59" y="130"/>
                  </a:cubicBezTo>
                  <a:cubicBezTo>
                    <a:pt x="58" y="103"/>
                    <a:pt x="65" y="75"/>
                    <a:pt x="82" y="53"/>
                  </a:cubicBezTo>
                  <a:cubicBezTo>
                    <a:pt x="96" y="35"/>
                    <a:pt x="117" y="24"/>
                    <a:pt x="140" y="21"/>
                  </a:cubicBezTo>
                  <a:cubicBezTo>
                    <a:pt x="161" y="18"/>
                    <a:pt x="184" y="20"/>
                    <a:pt x="203" y="30"/>
                  </a:cubicBezTo>
                  <a:cubicBezTo>
                    <a:pt x="221" y="38"/>
                    <a:pt x="235" y="54"/>
                    <a:pt x="243" y="72"/>
                  </a:cubicBezTo>
                  <a:cubicBezTo>
                    <a:pt x="255" y="98"/>
                    <a:pt x="259" y="127"/>
                    <a:pt x="256"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20">
              <a:extLst>
                <a:ext uri="{FF2B5EF4-FFF2-40B4-BE49-F238E27FC236}">
                  <a16:creationId xmlns:a16="http://schemas.microsoft.com/office/drawing/2014/main" id="{B995D210-94A9-49D3-B41D-29592F318F5E}"/>
                </a:ext>
              </a:extLst>
            </p:cNvPr>
            <p:cNvSpPr>
              <a:spLocks noEditPoints="1"/>
            </p:cNvSpPr>
            <p:nvPr/>
          </p:nvSpPr>
          <p:spPr bwMode="auto">
            <a:xfrm>
              <a:off x="5434" y="-175"/>
              <a:ext cx="190" cy="218"/>
            </a:xfrm>
            <a:custGeom>
              <a:avLst/>
              <a:gdLst>
                <a:gd name="T0" fmla="*/ 447 w 495"/>
                <a:gd name="T1" fmla="*/ 525 h 569"/>
                <a:gd name="T2" fmla="*/ 402 w 495"/>
                <a:gd name="T3" fmla="*/ 472 h 569"/>
                <a:gd name="T4" fmla="*/ 246 w 495"/>
                <a:gd name="T5" fmla="*/ 277 h 569"/>
                <a:gd name="T6" fmla="*/ 342 w 495"/>
                <a:gd name="T7" fmla="*/ 219 h 569"/>
                <a:gd name="T8" fmla="*/ 387 w 495"/>
                <a:gd name="T9" fmla="*/ 138 h 569"/>
                <a:gd name="T10" fmla="*/ 358 w 495"/>
                <a:gd name="T11" fmla="*/ 40 h 569"/>
                <a:gd name="T12" fmla="*/ 246 w 495"/>
                <a:gd name="T13" fmla="*/ 1 h 569"/>
                <a:gd name="T14" fmla="*/ 5 w 495"/>
                <a:gd name="T15" fmla="*/ 9 h 569"/>
                <a:gd name="T16" fmla="*/ 26 w 495"/>
                <a:gd name="T17" fmla="*/ 96 h 569"/>
                <a:gd name="T18" fmla="*/ 26 w 495"/>
                <a:gd name="T19" fmla="*/ 475 h 569"/>
                <a:gd name="T20" fmla="*/ 0 w 495"/>
                <a:gd name="T21" fmla="*/ 568 h 569"/>
                <a:gd name="T22" fmla="*/ 134 w 495"/>
                <a:gd name="T23" fmla="*/ 568 h 569"/>
                <a:gd name="T24" fmla="*/ 118 w 495"/>
                <a:gd name="T25" fmla="*/ 528 h 569"/>
                <a:gd name="T26" fmla="*/ 113 w 495"/>
                <a:gd name="T27" fmla="*/ 429 h 569"/>
                <a:gd name="T28" fmla="*/ 113 w 495"/>
                <a:gd name="T29" fmla="*/ 296 h 569"/>
                <a:gd name="T30" fmla="*/ 166 w 495"/>
                <a:gd name="T31" fmla="*/ 311 h 569"/>
                <a:gd name="T32" fmla="*/ 196 w 495"/>
                <a:gd name="T33" fmla="*/ 341 h 569"/>
                <a:gd name="T34" fmla="*/ 337 w 495"/>
                <a:gd name="T35" fmla="*/ 523 h 569"/>
                <a:gd name="T36" fmla="*/ 375 w 495"/>
                <a:gd name="T37" fmla="*/ 559 h 569"/>
                <a:gd name="T38" fmla="*/ 422 w 495"/>
                <a:gd name="T39" fmla="*/ 568 h 569"/>
                <a:gd name="T40" fmla="*/ 495 w 495"/>
                <a:gd name="T41" fmla="*/ 568 h 569"/>
                <a:gd name="T42" fmla="*/ 447 w 495"/>
                <a:gd name="T43" fmla="*/ 525 h 569"/>
                <a:gd name="T44" fmla="*/ 113 w 495"/>
                <a:gd name="T45" fmla="*/ 262 h 569"/>
                <a:gd name="T46" fmla="*/ 113 w 495"/>
                <a:gd name="T47" fmla="*/ 121 h 569"/>
                <a:gd name="T48" fmla="*/ 115 w 495"/>
                <a:gd name="T49" fmla="*/ 36 h 569"/>
                <a:gd name="T50" fmla="*/ 241 w 495"/>
                <a:gd name="T51" fmla="*/ 45 h 569"/>
                <a:gd name="T52" fmla="*/ 291 w 495"/>
                <a:gd name="T53" fmla="*/ 82 h 569"/>
                <a:gd name="T54" fmla="*/ 299 w 495"/>
                <a:gd name="T55" fmla="*/ 163 h 569"/>
                <a:gd name="T56" fmla="*/ 245 w 495"/>
                <a:gd name="T57" fmla="*/ 245 h 569"/>
                <a:gd name="T58" fmla="*/ 113 w 495"/>
                <a:gd name="T59" fmla="*/ 26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 h="569">
                  <a:moveTo>
                    <a:pt x="447" y="525"/>
                  </a:moveTo>
                  <a:cubicBezTo>
                    <a:pt x="431" y="508"/>
                    <a:pt x="416" y="490"/>
                    <a:pt x="402" y="472"/>
                  </a:cubicBezTo>
                  <a:cubicBezTo>
                    <a:pt x="350" y="407"/>
                    <a:pt x="298" y="342"/>
                    <a:pt x="246" y="277"/>
                  </a:cubicBezTo>
                  <a:cubicBezTo>
                    <a:pt x="281" y="264"/>
                    <a:pt x="315" y="245"/>
                    <a:pt x="342" y="219"/>
                  </a:cubicBezTo>
                  <a:cubicBezTo>
                    <a:pt x="365" y="198"/>
                    <a:pt x="382" y="169"/>
                    <a:pt x="387" y="138"/>
                  </a:cubicBezTo>
                  <a:cubicBezTo>
                    <a:pt x="392" y="103"/>
                    <a:pt x="383" y="65"/>
                    <a:pt x="358" y="40"/>
                  </a:cubicBezTo>
                  <a:cubicBezTo>
                    <a:pt x="328" y="11"/>
                    <a:pt x="286" y="2"/>
                    <a:pt x="246" y="1"/>
                  </a:cubicBezTo>
                  <a:cubicBezTo>
                    <a:pt x="166" y="0"/>
                    <a:pt x="86" y="10"/>
                    <a:pt x="5" y="9"/>
                  </a:cubicBezTo>
                  <a:cubicBezTo>
                    <a:pt x="22" y="35"/>
                    <a:pt x="25" y="67"/>
                    <a:pt x="26" y="96"/>
                  </a:cubicBezTo>
                  <a:cubicBezTo>
                    <a:pt x="26" y="223"/>
                    <a:pt x="26" y="349"/>
                    <a:pt x="26" y="475"/>
                  </a:cubicBezTo>
                  <a:cubicBezTo>
                    <a:pt x="26" y="508"/>
                    <a:pt x="19" y="541"/>
                    <a:pt x="0" y="568"/>
                  </a:cubicBezTo>
                  <a:cubicBezTo>
                    <a:pt x="45" y="568"/>
                    <a:pt x="90" y="568"/>
                    <a:pt x="134" y="568"/>
                  </a:cubicBezTo>
                  <a:cubicBezTo>
                    <a:pt x="127" y="556"/>
                    <a:pt x="121" y="542"/>
                    <a:pt x="118" y="528"/>
                  </a:cubicBezTo>
                  <a:cubicBezTo>
                    <a:pt x="112" y="496"/>
                    <a:pt x="114" y="462"/>
                    <a:pt x="113" y="429"/>
                  </a:cubicBezTo>
                  <a:cubicBezTo>
                    <a:pt x="113" y="385"/>
                    <a:pt x="113" y="340"/>
                    <a:pt x="113" y="296"/>
                  </a:cubicBezTo>
                  <a:cubicBezTo>
                    <a:pt x="132" y="298"/>
                    <a:pt x="151" y="300"/>
                    <a:pt x="166" y="311"/>
                  </a:cubicBezTo>
                  <a:cubicBezTo>
                    <a:pt x="178" y="319"/>
                    <a:pt x="187" y="330"/>
                    <a:pt x="196" y="341"/>
                  </a:cubicBezTo>
                  <a:cubicBezTo>
                    <a:pt x="243" y="402"/>
                    <a:pt x="290" y="462"/>
                    <a:pt x="337" y="523"/>
                  </a:cubicBezTo>
                  <a:cubicBezTo>
                    <a:pt x="347" y="537"/>
                    <a:pt x="359" y="551"/>
                    <a:pt x="375" y="559"/>
                  </a:cubicBezTo>
                  <a:cubicBezTo>
                    <a:pt x="389" y="567"/>
                    <a:pt x="406" y="569"/>
                    <a:pt x="422" y="568"/>
                  </a:cubicBezTo>
                  <a:cubicBezTo>
                    <a:pt x="446" y="568"/>
                    <a:pt x="470" y="568"/>
                    <a:pt x="495" y="568"/>
                  </a:cubicBezTo>
                  <a:cubicBezTo>
                    <a:pt x="478" y="554"/>
                    <a:pt x="462" y="540"/>
                    <a:pt x="447" y="525"/>
                  </a:cubicBezTo>
                  <a:moveTo>
                    <a:pt x="113" y="262"/>
                  </a:moveTo>
                  <a:cubicBezTo>
                    <a:pt x="113" y="121"/>
                    <a:pt x="113" y="121"/>
                    <a:pt x="113" y="121"/>
                  </a:cubicBezTo>
                  <a:cubicBezTo>
                    <a:pt x="113" y="93"/>
                    <a:pt x="113" y="65"/>
                    <a:pt x="115" y="36"/>
                  </a:cubicBezTo>
                  <a:cubicBezTo>
                    <a:pt x="157" y="37"/>
                    <a:pt x="200" y="34"/>
                    <a:pt x="241" y="45"/>
                  </a:cubicBezTo>
                  <a:cubicBezTo>
                    <a:pt x="261" y="50"/>
                    <a:pt x="281" y="62"/>
                    <a:pt x="291" y="82"/>
                  </a:cubicBezTo>
                  <a:cubicBezTo>
                    <a:pt x="303" y="107"/>
                    <a:pt x="303" y="136"/>
                    <a:pt x="299" y="163"/>
                  </a:cubicBezTo>
                  <a:cubicBezTo>
                    <a:pt x="295" y="197"/>
                    <a:pt x="275" y="228"/>
                    <a:pt x="245" y="245"/>
                  </a:cubicBezTo>
                  <a:cubicBezTo>
                    <a:pt x="205" y="267"/>
                    <a:pt x="157" y="267"/>
                    <a:pt x="113" y="2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21">
              <a:extLst>
                <a:ext uri="{FF2B5EF4-FFF2-40B4-BE49-F238E27FC236}">
                  <a16:creationId xmlns:a16="http://schemas.microsoft.com/office/drawing/2014/main" id="{1B05997C-EC6B-421D-81EB-8EE6DB176677}"/>
                </a:ext>
              </a:extLst>
            </p:cNvPr>
            <p:cNvSpPr>
              <a:spLocks noEditPoints="1"/>
            </p:cNvSpPr>
            <p:nvPr/>
          </p:nvSpPr>
          <p:spPr bwMode="auto">
            <a:xfrm>
              <a:off x="5625" y="-175"/>
              <a:ext cx="189" cy="218"/>
            </a:xfrm>
            <a:custGeom>
              <a:avLst/>
              <a:gdLst>
                <a:gd name="T0" fmla="*/ 450 w 494"/>
                <a:gd name="T1" fmla="*/ 529 h 569"/>
                <a:gd name="T2" fmla="*/ 405 w 494"/>
                <a:gd name="T3" fmla="*/ 477 h 569"/>
                <a:gd name="T4" fmla="*/ 246 w 494"/>
                <a:gd name="T5" fmla="*/ 278 h 569"/>
                <a:gd name="T6" fmla="*/ 363 w 494"/>
                <a:gd name="T7" fmla="*/ 196 h 569"/>
                <a:gd name="T8" fmla="*/ 381 w 494"/>
                <a:gd name="T9" fmla="*/ 78 h 569"/>
                <a:gd name="T10" fmla="*/ 326 w 494"/>
                <a:gd name="T11" fmla="*/ 19 h 569"/>
                <a:gd name="T12" fmla="*/ 202 w 494"/>
                <a:gd name="T13" fmla="*/ 2 h 569"/>
                <a:gd name="T14" fmla="*/ 5 w 494"/>
                <a:gd name="T15" fmla="*/ 10 h 569"/>
                <a:gd name="T16" fmla="*/ 26 w 494"/>
                <a:gd name="T17" fmla="*/ 113 h 569"/>
                <a:gd name="T18" fmla="*/ 26 w 494"/>
                <a:gd name="T19" fmla="*/ 430 h 569"/>
                <a:gd name="T20" fmla="*/ 24 w 494"/>
                <a:gd name="T21" fmla="*/ 502 h 569"/>
                <a:gd name="T22" fmla="*/ 0 w 494"/>
                <a:gd name="T23" fmla="*/ 569 h 569"/>
                <a:gd name="T24" fmla="*/ 134 w 494"/>
                <a:gd name="T25" fmla="*/ 569 h 569"/>
                <a:gd name="T26" fmla="*/ 113 w 494"/>
                <a:gd name="T27" fmla="*/ 472 h 569"/>
                <a:gd name="T28" fmla="*/ 113 w 494"/>
                <a:gd name="T29" fmla="*/ 297 h 569"/>
                <a:gd name="T30" fmla="*/ 153 w 494"/>
                <a:gd name="T31" fmla="*/ 305 h 569"/>
                <a:gd name="T32" fmla="*/ 194 w 494"/>
                <a:gd name="T33" fmla="*/ 341 h 569"/>
                <a:gd name="T34" fmla="*/ 323 w 494"/>
                <a:gd name="T35" fmla="*/ 507 h 569"/>
                <a:gd name="T36" fmla="*/ 365 w 494"/>
                <a:gd name="T37" fmla="*/ 554 h 569"/>
                <a:gd name="T38" fmla="*/ 415 w 494"/>
                <a:gd name="T39" fmla="*/ 569 h 569"/>
                <a:gd name="T40" fmla="*/ 494 w 494"/>
                <a:gd name="T41" fmla="*/ 569 h 569"/>
                <a:gd name="T42" fmla="*/ 450 w 494"/>
                <a:gd name="T43" fmla="*/ 529 h 569"/>
                <a:gd name="T44" fmla="*/ 160 w 494"/>
                <a:gd name="T45" fmla="*/ 265 h 569"/>
                <a:gd name="T46" fmla="*/ 105 w 494"/>
                <a:gd name="T47" fmla="*/ 263 h 569"/>
                <a:gd name="T48" fmla="*/ 105 w 494"/>
                <a:gd name="T49" fmla="*/ 81 h 569"/>
                <a:gd name="T50" fmla="*/ 107 w 494"/>
                <a:gd name="T51" fmla="*/ 37 h 569"/>
                <a:gd name="T52" fmla="*/ 213 w 494"/>
                <a:gd name="T53" fmla="*/ 41 h 569"/>
                <a:gd name="T54" fmla="*/ 271 w 494"/>
                <a:gd name="T55" fmla="*/ 67 h 569"/>
                <a:gd name="T56" fmla="*/ 293 w 494"/>
                <a:gd name="T57" fmla="*/ 125 h 569"/>
                <a:gd name="T58" fmla="*/ 262 w 494"/>
                <a:gd name="T59" fmla="*/ 227 h 569"/>
                <a:gd name="T60" fmla="*/ 160 w 494"/>
                <a:gd name="T61" fmla="*/ 265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4" h="569">
                  <a:moveTo>
                    <a:pt x="450" y="529"/>
                  </a:moveTo>
                  <a:cubicBezTo>
                    <a:pt x="434" y="513"/>
                    <a:pt x="419" y="495"/>
                    <a:pt x="405" y="477"/>
                  </a:cubicBezTo>
                  <a:cubicBezTo>
                    <a:pt x="352" y="411"/>
                    <a:pt x="298" y="344"/>
                    <a:pt x="246" y="278"/>
                  </a:cubicBezTo>
                  <a:cubicBezTo>
                    <a:pt x="291" y="261"/>
                    <a:pt x="334" y="235"/>
                    <a:pt x="363" y="196"/>
                  </a:cubicBezTo>
                  <a:cubicBezTo>
                    <a:pt x="387" y="162"/>
                    <a:pt x="395" y="117"/>
                    <a:pt x="381" y="78"/>
                  </a:cubicBezTo>
                  <a:cubicBezTo>
                    <a:pt x="372" y="52"/>
                    <a:pt x="351" y="31"/>
                    <a:pt x="326" y="19"/>
                  </a:cubicBezTo>
                  <a:cubicBezTo>
                    <a:pt x="287" y="0"/>
                    <a:pt x="244" y="1"/>
                    <a:pt x="202" y="2"/>
                  </a:cubicBezTo>
                  <a:cubicBezTo>
                    <a:pt x="136" y="4"/>
                    <a:pt x="71" y="11"/>
                    <a:pt x="5" y="10"/>
                  </a:cubicBezTo>
                  <a:cubicBezTo>
                    <a:pt x="25" y="41"/>
                    <a:pt x="26" y="78"/>
                    <a:pt x="26" y="113"/>
                  </a:cubicBezTo>
                  <a:cubicBezTo>
                    <a:pt x="26" y="219"/>
                    <a:pt x="26" y="324"/>
                    <a:pt x="26" y="430"/>
                  </a:cubicBezTo>
                  <a:cubicBezTo>
                    <a:pt x="25" y="454"/>
                    <a:pt x="27" y="478"/>
                    <a:pt x="24" y="502"/>
                  </a:cubicBezTo>
                  <a:cubicBezTo>
                    <a:pt x="22" y="526"/>
                    <a:pt x="13" y="549"/>
                    <a:pt x="0" y="569"/>
                  </a:cubicBezTo>
                  <a:cubicBezTo>
                    <a:pt x="45" y="569"/>
                    <a:pt x="89" y="569"/>
                    <a:pt x="134" y="569"/>
                  </a:cubicBezTo>
                  <a:cubicBezTo>
                    <a:pt x="115" y="541"/>
                    <a:pt x="113" y="505"/>
                    <a:pt x="113" y="472"/>
                  </a:cubicBezTo>
                  <a:cubicBezTo>
                    <a:pt x="113" y="413"/>
                    <a:pt x="113" y="355"/>
                    <a:pt x="113" y="297"/>
                  </a:cubicBezTo>
                  <a:cubicBezTo>
                    <a:pt x="126" y="298"/>
                    <a:pt x="140" y="300"/>
                    <a:pt x="153" y="305"/>
                  </a:cubicBezTo>
                  <a:cubicBezTo>
                    <a:pt x="170" y="312"/>
                    <a:pt x="183" y="326"/>
                    <a:pt x="194" y="341"/>
                  </a:cubicBezTo>
                  <a:cubicBezTo>
                    <a:pt x="237" y="396"/>
                    <a:pt x="280" y="452"/>
                    <a:pt x="323" y="507"/>
                  </a:cubicBezTo>
                  <a:cubicBezTo>
                    <a:pt x="336" y="524"/>
                    <a:pt x="348" y="542"/>
                    <a:pt x="365" y="554"/>
                  </a:cubicBezTo>
                  <a:cubicBezTo>
                    <a:pt x="379" y="565"/>
                    <a:pt x="397" y="569"/>
                    <a:pt x="415" y="569"/>
                  </a:cubicBezTo>
                  <a:cubicBezTo>
                    <a:pt x="441" y="569"/>
                    <a:pt x="468" y="569"/>
                    <a:pt x="494" y="569"/>
                  </a:cubicBezTo>
                  <a:cubicBezTo>
                    <a:pt x="479" y="556"/>
                    <a:pt x="464" y="543"/>
                    <a:pt x="450" y="529"/>
                  </a:cubicBezTo>
                  <a:moveTo>
                    <a:pt x="160" y="265"/>
                  </a:moveTo>
                  <a:cubicBezTo>
                    <a:pt x="142" y="266"/>
                    <a:pt x="124" y="265"/>
                    <a:pt x="105" y="263"/>
                  </a:cubicBezTo>
                  <a:cubicBezTo>
                    <a:pt x="105" y="202"/>
                    <a:pt x="105" y="141"/>
                    <a:pt x="105" y="81"/>
                  </a:cubicBezTo>
                  <a:cubicBezTo>
                    <a:pt x="105" y="66"/>
                    <a:pt x="106" y="52"/>
                    <a:pt x="107" y="37"/>
                  </a:cubicBezTo>
                  <a:cubicBezTo>
                    <a:pt x="143" y="38"/>
                    <a:pt x="178" y="36"/>
                    <a:pt x="213" y="41"/>
                  </a:cubicBezTo>
                  <a:cubicBezTo>
                    <a:pt x="234" y="45"/>
                    <a:pt x="256" y="51"/>
                    <a:pt x="271" y="67"/>
                  </a:cubicBezTo>
                  <a:cubicBezTo>
                    <a:pt x="286" y="82"/>
                    <a:pt x="292" y="104"/>
                    <a:pt x="293" y="125"/>
                  </a:cubicBezTo>
                  <a:cubicBezTo>
                    <a:pt x="296" y="161"/>
                    <a:pt x="288" y="200"/>
                    <a:pt x="262" y="227"/>
                  </a:cubicBezTo>
                  <a:cubicBezTo>
                    <a:pt x="236" y="254"/>
                    <a:pt x="197" y="264"/>
                    <a:pt x="160"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22">
              <a:extLst>
                <a:ext uri="{FF2B5EF4-FFF2-40B4-BE49-F238E27FC236}">
                  <a16:creationId xmlns:a16="http://schemas.microsoft.com/office/drawing/2014/main" id="{1A13F9CC-E7D5-44EC-B211-CCB70D744248}"/>
                </a:ext>
              </a:extLst>
            </p:cNvPr>
            <p:cNvSpPr>
              <a:spLocks noEditPoints="1"/>
            </p:cNvSpPr>
            <p:nvPr/>
          </p:nvSpPr>
          <p:spPr bwMode="auto">
            <a:xfrm>
              <a:off x="4606" y="-364"/>
              <a:ext cx="352" cy="460"/>
            </a:xfrm>
            <a:custGeom>
              <a:avLst/>
              <a:gdLst>
                <a:gd name="T0" fmla="*/ 902 w 921"/>
                <a:gd name="T1" fmla="*/ 923 h 1202"/>
                <a:gd name="T2" fmla="*/ 875 w 921"/>
                <a:gd name="T3" fmla="*/ 781 h 1202"/>
                <a:gd name="T4" fmla="*/ 886 w 921"/>
                <a:gd name="T5" fmla="*/ 756 h 1202"/>
                <a:gd name="T6" fmla="*/ 808 w 921"/>
                <a:gd name="T7" fmla="*/ 530 h 1202"/>
                <a:gd name="T8" fmla="*/ 539 w 921"/>
                <a:gd name="T9" fmla="*/ 526 h 1202"/>
                <a:gd name="T10" fmla="*/ 405 w 921"/>
                <a:gd name="T11" fmla="*/ 396 h 1202"/>
                <a:gd name="T12" fmla="*/ 393 w 921"/>
                <a:gd name="T13" fmla="*/ 294 h 1202"/>
                <a:gd name="T14" fmla="*/ 328 w 921"/>
                <a:gd name="T15" fmla="*/ 274 h 1202"/>
                <a:gd name="T16" fmla="*/ 485 w 921"/>
                <a:gd name="T17" fmla="*/ 224 h 1202"/>
                <a:gd name="T18" fmla="*/ 604 w 921"/>
                <a:gd name="T19" fmla="*/ 104 h 1202"/>
                <a:gd name="T20" fmla="*/ 557 w 921"/>
                <a:gd name="T21" fmla="*/ 126 h 1202"/>
                <a:gd name="T22" fmla="*/ 592 w 921"/>
                <a:gd name="T23" fmla="*/ 32 h 1202"/>
                <a:gd name="T24" fmla="*/ 518 w 921"/>
                <a:gd name="T25" fmla="*/ 144 h 1202"/>
                <a:gd name="T26" fmla="*/ 500 w 921"/>
                <a:gd name="T27" fmla="*/ 122 h 1202"/>
                <a:gd name="T28" fmla="*/ 396 w 921"/>
                <a:gd name="T29" fmla="*/ 149 h 1202"/>
                <a:gd name="T30" fmla="*/ 311 w 921"/>
                <a:gd name="T31" fmla="*/ 239 h 1202"/>
                <a:gd name="T32" fmla="*/ 413 w 921"/>
                <a:gd name="T33" fmla="*/ 85 h 1202"/>
                <a:gd name="T34" fmla="*/ 422 w 921"/>
                <a:gd name="T35" fmla="*/ 10 h 1202"/>
                <a:gd name="T36" fmla="*/ 375 w 921"/>
                <a:gd name="T37" fmla="*/ 44 h 1202"/>
                <a:gd name="T38" fmla="*/ 355 w 921"/>
                <a:gd name="T39" fmla="*/ 67 h 1202"/>
                <a:gd name="T40" fmla="*/ 330 w 921"/>
                <a:gd name="T41" fmla="*/ 110 h 1202"/>
                <a:gd name="T42" fmla="*/ 300 w 921"/>
                <a:gd name="T43" fmla="*/ 146 h 1202"/>
                <a:gd name="T44" fmla="*/ 265 w 921"/>
                <a:gd name="T45" fmla="*/ 226 h 1202"/>
                <a:gd name="T46" fmla="*/ 267 w 921"/>
                <a:gd name="T47" fmla="*/ 149 h 1202"/>
                <a:gd name="T48" fmla="*/ 232 w 921"/>
                <a:gd name="T49" fmla="*/ 247 h 1202"/>
                <a:gd name="T50" fmla="*/ 208 w 921"/>
                <a:gd name="T51" fmla="*/ 240 h 1202"/>
                <a:gd name="T52" fmla="*/ 290 w 921"/>
                <a:gd name="T53" fmla="*/ 283 h 1202"/>
                <a:gd name="T54" fmla="*/ 143 w 921"/>
                <a:gd name="T55" fmla="*/ 345 h 1202"/>
                <a:gd name="T56" fmla="*/ 271 w 921"/>
                <a:gd name="T57" fmla="*/ 408 h 1202"/>
                <a:gd name="T58" fmla="*/ 268 w 921"/>
                <a:gd name="T59" fmla="*/ 591 h 1202"/>
                <a:gd name="T60" fmla="*/ 109 w 921"/>
                <a:gd name="T61" fmla="*/ 562 h 1202"/>
                <a:gd name="T62" fmla="*/ 33 w 921"/>
                <a:gd name="T63" fmla="*/ 710 h 1202"/>
                <a:gd name="T64" fmla="*/ 72 w 921"/>
                <a:gd name="T65" fmla="*/ 651 h 1202"/>
                <a:gd name="T66" fmla="*/ 131 w 921"/>
                <a:gd name="T67" fmla="*/ 691 h 1202"/>
                <a:gd name="T68" fmla="*/ 78 w 921"/>
                <a:gd name="T69" fmla="*/ 741 h 1202"/>
                <a:gd name="T70" fmla="*/ 72 w 921"/>
                <a:gd name="T71" fmla="*/ 786 h 1202"/>
                <a:gd name="T72" fmla="*/ 195 w 921"/>
                <a:gd name="T73" fmla="*/ 1056 h 1202"/>
                <a:gd name="T74" fmla="*/ 191 w 921"/>
                <a:gd name="T75" fmla="*/ 1202 h 1202"/>
                <a:gd name="T76" fmla="*/ 821 w 921"/>
                <a:gd name="T77" fmla="*/ 1124 h 1202"/>
                <a:gd name="T78" fmla="*/ 765 w 921"/>
                <a:gd name="T79" fmla="*/ 1094 h 1202"/>
                <a:gd name="T80" fmla="*/ 470 w 921"/>
                <a:gd name="T81" fmla="*/ 206 h 1202"/>
                <a:gd name="T82" fmla="*/ 403 w 921"/>
                <a:gd name="T83" fmla="*/ 199 h 1202"/>
                <a:gd name="T84" fmla="*/ 403 w 921"/>
                <a:gd name="T85" fmla="*/ 199 h 1202"/>
                <a:gd name="T86" fmla="*/ 263 w 921"/>
                <a:gd name="T87" fmla="*/ 984 h 1202"/>
                <a:gd name="T88" fmla="*/ 373 w 921"/>
                <a:gd name="T89" fmla="*/ 833 h 1202"/>
                <a:gd name="T90" fmla="*/ 353 w 921"/>
                <a:gd name="T91" fmla="*/ 984 h 1202"/>
                <a:gd name="T92" fmla="*/ 124 w 921"/>
                <a:gd name="T93" fmla="*/ 597 h 1202"/>
                <a:gd name="T94" fmla="*/ 211 w 921"/>
                <a:gd name="T95" fmla="*/ 609 h 1202"/>
                <a:gd name="T96" fmla="*/ 305 w 921"/>
                <a:gd name="T97" fmla="*/ 673 h 1202"/>
                <a:gd name="T98" fmla="*/ 370 w 921"/>
                <a:gd name="T99" fmla="*/ 752 h 1202"/>
                <a:gd name="T100" fmla="*/ 387 w 921"/>
                <a:gd name="T101" fmla="*/ 1061 h 1202"/>
                <a:gd name="T102" fmla="*/ 544 w 921"/>
                <a:gd name="T103" fmla="*/ 772 h 1202"/>
                <a:gd name="T104" fmla="*/ 704 w 921"/>
                <a:gd name="T105" fmla="*/ 886 h 1202"/>
                <a:gd name="T106" fmla="*/ 548 w 921"/>
                <a:gd name="T107" fmla="*/ 1060 h 1202"/>
                <a:gd name="T108" fmla="*/ 574 w 921"/>
                <a:gd name="T109" fmla="*/ 1062 h 1202"/>
                <a:gd name="T110" fmla="*/ 606 w 921"/>
                <a:gd name="T111" fmla="*/ 1047 h 1202"/>
                <a:gd name="T112" fmla="*/ 743 w 921"/>
                <a:gd name="T113" fmla="*/ 826 h 1202"/>
                <a:gd name="T114" fmla="*/ 672 w 921"/>
                <a:gd name="T115" fmla="*/ 621 h 1202"/>
                <a:gd name="T116" fmla="*/ 849 w 921"/>
                <a:gd name="T117" fmla="*/ 92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1" h="1202">
                  <a:moveTo>
                    <a:pt x="787" y="1083"/>
                  </a:moveTo>
                  <a:cubicBezTo>
                    <a:pt x="797" y="1066"/>
                    <a:pt x="809" y="1051"/>
                    <a:pt x="820" y="1035"/>
                  </a:cubicBezTo>
                  <a:cubicBezTo>
                    <a:pt x="848" y="998"/>
                    <a:pt x="876" y="961"/>
                    <a:pt x="902" y="923"/>
                  </a:cubicBezTo>
                  <a:cubicBezTo>
                    <a:pt x="908" y="914"/>
                    <a:pt x="915" y="905"/>
                    <a:pt x="919" y="895"/>
                  </a:cubicBezTo>
                  <a:cubicBezTo>
                    <a:pt x="921" y="891"/>
                    <a:pt x="918" y="887"/>
                    <a:pt x="917" y="883"/>
                  </a:cubicBezTo>
                  <a:cubicBezTo>
                    <a:pt x="904" y="849"/>
                    <a:pt x="888" y="816"/>
                    <a:pt x="875" y="781"/>
                  </a:cubicBezTo>
                  <a:cubicBezTo>
                    <a:pt x="871" y="771"/>
                    <a:pt x="871" y="760"/>
                    <a:pt x="872" y="750"/>
                  </a:cubicBezTo>
                  <a:cubicBezTo>
                    <a:pt x="873" y="721"/>
                    <a:pt x="875" y="692"/>
                    <a:pt x="877" y="663"/>
                  </a:cubicBezTo>
                  <a:cubicBezTo>
                    <a:pt x="881" y="694"/>
                    <a:pt x="882" y="725"/>
                    <a:pt x="886" y="756"/>
                  </a:cubicBezTo>
                  <a:cubicBezTo>
                    <a:pt x="897" y="736"/>
                    <a:pt x="901" y="714"/>
                    <a:pt x="904" y="692"/>
                  </a:cubicBezTo>
                  <a:cubicBezTo>
                    <a:pt x="909" y="659"/>
                    <a:pt x="907" y="624"/>
                    <a:pt x="892" y="594"/>
                  </a:cubicBezTo>
                  <a:cubicBezTo>
                    <a:pt x="876" y="561"/>
                    <a:pt x="843" y="537"/>
                    <a:pt x="808" y="530"/>
                  </a:cubicBezTo>
                  <a:cubicBezTo>
                    <a:pt x="791" y="527"/>
                    <a:pt x="774" y="528"/>
                    <a:pt x="758" y="530"/>
                  </a:cubicBezTo>
                  <a:cubicBezTo>
                    <a:pt x="718" y="535"/>
                    <a:pt x="677" y="534"/>
                    <a:pt x="636" y="533"/>
                  </a:cubicBezTo>
                  <a:cubicBezTo>
                    <a:pt x="604" y="534"/>
                    <a:pt x="571" y="534"/>
                    <a:pt x="539" y="526"/>
                  </a:cubicBezTo>
                  <a:cubicBezTo>
                    <a:pt x="517" y="521"/>
                    <a:pt x="496" y="511"/>
                    <a:pt x="480" y="494"/>
                  </a:cubicBezTo>
                  <a:cubicBezTo>
                    <a:pt x="465" y="480"/>
                    <a:pt x="455" y="461"/>
                    <a:pt x="443" y="444"/>
                  </a:cubicBezTo>
                  <a:cubicBezTo>
                    <a:pt x="431" y="427"/>
                    <a:pt x="418" y="412"/>
                    <a:pt x="405" y="396"/>
                  </a:cubicBezTo>
                  <a:cubicBezTo>
                    <a:pt x="390" y="375"/>
                    <a:pt x="377" y="353"/>
                    <a:pt x="366" y="330"/>
                  </a:cubicBezTo>
                  <a:cubicBezTo>
                    <a:pt x="377" y="325"/>
                    <a:pt x="391" y="321"/>
                    <a:pt x="398" y="310"/>
                  </a:cubicBezTo>
                  <a:cubicBezTo>
                    <a:pt x="402" y="305"/>
                    <a:pt x="400" y="296"/>
                    <a:pt x="393" y="294"/>
                  </a:cubicBezTo>
                  <a:cubicBezTo>
                    <a:pt x="377" y="287"/>
                    <a:pt x="359" y="288"/>
                    <a:pt x="341" y="290"/>
                  </a:cubicBezTo>
                  <a:cubicBezTo>
                    <a:pt x="336" y="286"/>
                    <a:pt x="331" y="283"/>
                    <a:pt x="325" y="280"/>
                  </a:cubicBezTo>
                  <a:cubicBezTo>
                    <a:pt x="326" y="278"/>
                    <a:pt x="327" y="276"/>
                    <a:pt x="328" y="274"/>
                  </a:cubicBezTo>
                  <a:cubicBezTo>
                    <a:pt x="348" y="284"/>
                    <a:pt x="373" y="287"/>
                    <a:pt x="392" y="274"/>
                  </a:cubicBezTo>
                  <a:cubicBezTo>
                    <a:pt x="413" y="262"/>
                    <a:pt x="424" y="238"/>
                    <a:pt x="423" y="215"/>
                  </a:cubicBezTo>
                  <a:cubicBezTo>
                    <a:pt x="440" y="229"/>
                    <a:pt x="464" y="234"/>
                    <a:pt x="485" y="224"/>
                  </a:cubicBezTo>
                  <a:cubicBezTo>
                    <a:pt x="506" y="214"/>
                    <a:pt x="514" y="191"/>
                    <a:pt x="517" y="169"/>
                  </a:cubicBezTo>
                  <a:cubicBezTo>
                    <a:pt x="535" y="165"/>
                    <a:pt x="554" y="159"/>
                    <a:pt x="568" y="147"/>
                  </a:cubicBezTo>
                  <a:cubicBezTo>
                    <a:pt x="581" y="134"/>
                    <a:pt x="593" y="119"/>
                    <a:pt x="604" y="104"/>
                  </a:cubicBezTo>
                  <a:cubicBezTo>
                    <a:pt x="610" y="94"/>
                    <a:pt x="618" y="83"/>
                    <a:pt x="620" y="71"/>
                  </a:cubicBezTo>
                  <a:cubicBezTo>
                    <a:pt x="608" y="67"/>
                    <a:pt x="600" y="77"/>
                    <a:pt x="594" y="85"/>
                  </a:cubicBezTo>
                  <a:cubicBezTo>
                    <a:pt x="584" y="101"/>
                    <a:pt x="571" y="114"/>
                    <a:pt x="557" y="126"/>
                  </a:cubicBezTo>
                  <a:cubicBezTo>
                    <a:pt x="553" y="98"/>
                    <a:pt x="564" y="69"/>
                    <a:pt x="587" y="53"/>
                  </a:cubicBezTo>
                  <a:cubicBezTo>
                    <a:pt x="593" y="49"/>
                    <a:pt x="602" y="44"/>
                    <a:pt x="601" y="35"/>
                  </a:cubicBezTo>
                  <a:cubicBezTo>
                    <a:pt x="601" y="30"/>
                    <a:pt x="595" y="30"/>
                    <a:pt x="592" y="32"/>
                  </a:cubicBezTo>
                  <a:cubicBezTo>
                    <a:pt x="570" y="43"/>
                    <a:pt x="551" y="61"/>
                    <a:pt x="542" y="84"/>
                  </a:cubicBezTo>
                  <a:cubicBezTo>
                    <a:pt x="535" y="101"/>
                    <a:pt x="535" y="120"/>
                    <a:pt x="539" y="137"/>
                  </a:cubicBezTo>
                  <a:cubicBezTo>
                    <a:pt x="532" y="140"/>
                    <a:pt x="525" y="142"/>
                    <a:pt x="518" y="144"/>
                  </a:cubicBezTo>
                  <a:cubicBezTo>
                    <a:pt x="517" y="135"/>
                    <a:pt x="516" y="126"/>
                    <a:pt x="515" y="118"/>
                  </a:cubicBezTo>
                  <a:cubicBezTo>
                    <a:pt x="513" y="117"/>
                    <a:pt x="510" y="115"/>
                    <a:pt x="509" y="114"/>
                  </a:cubicBezTo>
                  <a:cubicBezTo>
                    <a:pt x="506" y="117"/>
                    <a:pt x="503" y="120"/>
                    <a:pt x="500" y="122"/>
                  </a:cubicBezTo>
                  <a:cubicBezTo>
                    <a:pt x="502" y="131"/>
                    <a:pt x="503" y="139"/>
                    <a:pt x="503" y="148"/>
                  </a:cubicBezTo>
                  <a:cubicBezTo>
                    <a:pt x="473" y="156"/>
                    <a:pt x="441" y="159"/>
                    <a:pt x="411" y="168"/>
                  </a:cubicBezTo>
                  <a:cubicBezTo>
                    <a:pt x="406" y="161"/>
                    <a:pt x="405" y="149"/>
                    <a:pt x="396" y="149"/>
                  </a:cubicBezTo>
                  <a:cubicBezTo>
                    <a:pt x="386" y="156"/>
                    <a:pt x="393" y="166"/>
                    <a:pt x="396" y="174"/>
                  </a:cubicBezTo>
                  <a:cubicBezTo>
                    <a:pt x="370" y="187"/>
                    <a:pt x="345" y="204"/>
                    <a:pt x="327" y="228"/>
                  </a:cubicBezTo>
                  <a:cubicBezTo>
                    <a:pt x="323" y="233"/>
                    <a:pt x="317" y="236"/>
                    <a:pt x="311" y="239"/>
                  </a:cubicBezTo>
                  <a:cubicBezTo>
                    <a:pt x="314" y="217"/>
                    <a:pt x="320" y="195"/>
                    <a:pt x="331" y="176"/>
                  </a:cubicBezTo>
                  <a:cubicBezTo>
                    <a:pt x="340" y="162"/>
                    <a:pt x="353" y="150"/>
                    <a:pt x="364" y="137"/>
                  </a:cubicBezTo>
                  <a:cubicBezTo>
                    <a:pt x="380" y="119"/>
                    <a:pt x="398" y="104"/>
                    <a:pt x="413" y="85"/>
                  </a:cubicBezTo>
                  <a:cubicBezTo>
                    <a:pt x="424" y="70"/>
                    <a:pt x="429" y="52"/>
                    <a:pt x="433" y="35"/>
                  </a:cubicBezTo>
                  <a:cubicBezTo>
                    <a:pt x="435" y="24"/>
                    <a:pt x="436" y="12"/>
                    <a:pt x="434" y="1"/>
                  </a:cubicBezTo>
                  <a:cubicBezTo>
                    <a:pt x="428" y="0"/>
                    <a:pt x="423" y="4"/>
                    <a:pt x="422" y="10"/>
                  </a:cubicBezTo>
                  <a:cubicBezTo>
                    <a:pt x="419" y="26"/>
                    <a:pt x="416" y="42"/>
                    <a:pt x="409" y="57"/>
                  </a:cubicBezTo>
                  <a:cubicBezTo>
                    <a:pt x="402" y="70"/>
                    <a:pt x="392" y="81"/>
                    <a:pt x="382" y="93"/>
                  </a:cubicBezTo>
                  <a:cubicBezTo>
                    <a:pt x="372" y="79"/>
                    <a:pt x="369" y="60"/>
                    <a:pt x="375" y="44"/>
                  </a:cubicBezTo>
                  <a:cubicBezTo>
                    <a:pt x="377" y="36"/>
                    <a:pt x="384" y="30"/>
                    <a:pt x="388" y="23"/>
                  </a:cubicBezTo>
                  <a:cubicBezTo>
                    <a:pt x="389" y="18"/>
                    <a:pt x="386" y="12"/>
                    <a:pt x="380" y="13"/>
                  </a:cubicBezTo>
                  <a:cubicBezTo>
                    <a:pt x="364" y="26"/>
                    <a:pt x="353" y="47"/>
                    <a:pt x="355" y="67"/>
                  </a:cubicBezTo>
                  <a:cubicBezTo>
                    <a:pt x="356" y="81"/>
                    <a:pt x="363" y="93"/>
                    <a:pt x="370" y="104"/>
                  </a:cubicBezTo>
                  <a:cubicBezTo>
                    <a:pt x="352" y="122"/>
                    <a:pt x="333" y="137"/>
                    <a:pt x="318" y="158"/>
                  </a:cubicBezTo>
                  <a:cubicBezTo>
                    <a:pt x="314" y="141"/>
                    <a:pt x="318" y="122"/>
                    <a:pt x="330" y="110"/>
                  </a:cubicBezTo>
                  <a:cubicBezTo>
                    <a:pt x="334" y="107"/>
                    <a:pt x="333" y="99"/>
                    <a:pt x="329" y="96"/>
                  </a:cubicBezTo>
                  <a:cubicBezTo>
                    <a:pt x="324" y="94"/>
                    <a:pt x="321" y="99"/>
                    <a:pt x="317" y="102"/>
                  </a:cubicBezTo>
                  <a:cubicBezTo>
                    <a:pt x="306" y="114"/>
                    <a:pt x="299" y="130"/>
                    <a:pt x="300" y="146"/>
                  </a:cubicBezTo>
                  <a:cubicBezTo>
                    <a:pt x="300" y="156"/>
                    <a:pt x="304" y="166"/>
                    <a:pt x="308" y="176"/>
                  </a:cubicBezTo>
                  <a:cubicBezTo>
                    <a:pt x="297" y="197"/>
                    <a:pt x="289" y="219"/>
                    <a:pt x="288" y="243"/>
                  </a:cubicBezTo>
                  <a:cubicBezTo>
                    <a:pt x="278" y="242"/>
                    <a:pt x="268" y="236"/>
                    <a:pt x="265" y="226"/>
                  </a:cubicBezTo>
                  <a:cubicBezTo>
                    <a:pt x="258" y="205"/>
                    <a:pt x="264" y="182"/>
                    <a:pt x="275" y="164"/>
                  </a:cubicBezTo>
                  <a:cubicBezTo>
                    <a:pt x="277" y="159"/>
                    <a:pt x="281" y="154"/>
                    <a:pt x="278" y="148"/>
                  </a:cubicBezTo>
                  <a:cubicBezTo>
                    <a:pt x="276" y="143"/>
                    <a:pt x="269" y="144"/>
                    <a:pt x="267" y="149"/>
                  </a:cubicBezTo>
                  <a:cubicBezTo>
                    <a:pt x="253" y="172"/>
                    <a:pt x="241" y="199"/>
                    <a:pt x="244" y="227"/>
                  </a:cubicBezTo>
                  <a:cubicBezTo>
                    <a:pt x="246" y="239"/>
                    <a:pt x="254" y="249"/>
                    <a:pt x="262" y="257"/>
                  </a:cubicBezTo>
                  <a:cubicBezTo>
                    <a:pt x="251" y="259"/>
                    <a:pt x="239" y="257"/>
                    <a:pt x="232" y="247"/>
                  </a:cubicBezTo>
                  <a:cubicBezTo>
                    <a:pt x="218" y="228"/>
                    <a:pt x="219" y="202"/>
                    <a:pt x="225" y="181"/>
                  </a:cubicBezTo>
                  <a:cubicBezTo>
                    <a:pt x="228" y="174"/>
                    <a:pt x="221" y="169"/>
                    <a:pt x="215" y="169"/>
                  </a:cubicBezTo>
                  <a:cubicBezTo>
                    <a:pt x="206" y="191"/>
                    <a:pt x="202" y="216"/>
                    <a:pt x="208" y="240"/>
                  </a:cubicBezTo>
                  <a:cubicBezTo>
                    <a:pt x="213" y="262"/>
                    <a:pt x="234" y="280"/>
                    <a:pt x="257" y="279"/>
                  </a:cubicBezTo>
                  <a:cubicBezTo>
                    <a:pt x="268" y="279"/>
                    <a:pt x="278" y="274"/>
                    <a:pt x="288" y="269"/>
                  </a:cubicBezTo>
                  <a:cubicBezTo>
                    <a:pt x="289" y="274"/>
                    <a:pt x="289" y="278"/>
                    <a:pt x="290" y="283"/>
                  </a:cubicBezTo>
                  <a:cubicBezTo>
                    <a:pt x="271" y="292"/>
                    <a:pt x="252" y="302"/>
                    <a:pt x="231" y="309"/>
                  </a:cubicBezTo>
                  <a:cubicBezTo>
                    <a:pt x="205" y="318"/>
                    <a:pt x="179" y="328"/>
                    <a:pt x="152" y="338"/>
                  </a:cubicBezTo>
                  <a:cubicBezTo>
                    <a:pt x="149" y="339"/>
                    <a:pt x="144" y="340"/>
                    <a:pt x="143" y="345"/>
                  </a:cubicBezTo>
                  <a:cubicBezTo>
                    <a:pt x="143" y="351"/>
                    <a:pt x="141" y="360"/>
                    <a:pt x="146" y="365"/>
                  </a:cubicBezTo>
                  <a:cubicBezTo>
                    <a:pt x="152" y="373"/>
                    <a:pt x="159" y="380"/>
                    <a:pt x="169" y="382"/>
                  </a:cubicBezTo>
                  <a:cubicBezTo>
                    <a:pt x="203" y="391"/>
                    <a:pt x="237" y="400"/>
                    <a:pt x="271" y="408"/>
                  </a:cubicBezTo>
                  <a:cubicBezTo>
                    <a:pt x="274" y="409"/>
                    <a:pt x="279" y="410"/>
                    <a:pt x="279" y="414"/>
                  </a:cubicBezTo>
                  <a:cubicBezTo>
                    <a:pt x="282" y="443"/>
                    <a:pt x="274" y="472"/>
                    <a:pt x="267" y="500"/>
                  </a:cubicBezTo>
                  <a:cubicBezTo>
                    <a:pt x="258" y="529"/>
                    <a:pt x="255" y="562"/>
                    <a:pt x="268" y="591"/>
                  </a:cubicBezTo>
                  <a:cubicBezTo>
                    <a:pt x="248" y="577"/>
                    <a:pt x="228" y="563"/>
                    <a:pt x="208" y="549"/>
                  </a:cubicBezTo>
                  <a:cubicBezTo>
                    <a:pt x="197" y="541"/>
                    <a:pt x="184" y="542"/>
                    <a:pt x="172" y="543"/>
                  </a:cubicBezTo>
                  <a:cubicBezTo>
                    <a:pt x="150" y="546"/>
                    <a:pt x="129" y="554"/>
                    <a:pt x="109" y="562"/>
                  </a:cubicBezTo>
                  <a:cubicBezTo>
                    <a:pt x="79" y="576"/>
                    <a:pt x="50" y="592"/>
                    <a:pt x="24" y="611"/>
                  </a:cubicBezTo>
                  <a:cubicBezTo>
                    <a:pt x="10" y="621"/>
                    <a:pt x="0" y="641"/>
                    <a:pt x="9" y="657"/>
                  </a:cubicBezTo>
                  <a:cubicBezTo>
                    <a:pt x="18" y="675"/>
                    <a:pt x="26" y="692"/>
                    <a:pt x="33" y="710"/>
                  </a:cubicBezTo>
                  <a:cubicBezTo>
                    <a:pt x="42" y="705"/>
                    <a:pt x="50" y="701"/>
                    <a:pt x="59" y="696"/>
                  </a:cubicBezTo>
                  <a:cubicBezTo>
                    <a:pt x="51" y="690"/>
                    <a:pt x="43" y="683"/>
                    <a:pt x="43" y="673"/>
                  </a:cubicBezTo>
                  <a:cubicBezTo>
                    <a:pt x="42" y="659"/>
                    <a:pt x="58" y="646"/>
                    <a:pt x="72" y="651"/>
                  </a:cubicBezTo>
                  <a:cubicBezTo>
                    <a:pt x="83" y="653"/>
                    <a:pt x="88" y="663"/>
                    <a:pt x="90" y="673"/>
                  </a:cubicBezTo>
                  <a:cubicBezTo>
                    <a:pt x="93" y="667"/>
                    <a:pt x="99" y="662"/>
                    <a:pt x="107" y="661"/>
                  </a:cubicBezTo>
                  <a:cubicBezTo>
                    <a:pt x="123" y="658"/>
                    <a:pt x="137" y="676"/>
                    <a:pt x="131" y="691"/>
                  </a:cubicBezTo>
                  <a:cubicBezTo>
                    <a:pt x="128" y="701"/>
                    <a:pt x="119" y="706"/>
                    <a:pt x="109" y="708"/>
                  </a:cubicBezTo>
                  <a:cubicBezTo>
                    <a:pt x="118" y="715"/>
                    <a:pt x="121" y="729"/>
                    <a:pt x="114" y="739"/>
                  </a:cubicBezTo>
                  <a:cubicBezTo>
                    <a:pt x="107" y="751"/>
                    <a:pt x="87" y="753"/>
                    <a:pt x="78" y="741"/>
                  </a:cubicBezTo>
                  <a:cubicBezTo>
                    <a:pt x="72" y="736"/>
                    <a:pt x="73" y="727"/>
                    <a:pt x="73" y="720"/>
                  </a:cubicBezTo>
                  <a:cubicBezTo>
                    <a:pt x="64" y="724"/>
                    <a:pt x="55" y="728"/>
                    <a:pt x="46" y="732"/>
                  </a:cubicBezTo>
                  <a:cubicBezTo>
                    <a:pt x="54" y="750"/>
                    <a:pt x="64" y="768"/>
                    <a:pt x="72" y="786"/>
                  </a:cubicBezTo>
                  <a:cubicBezTo>
                    <a:pt x="98" y="774"/>
                    <a:pt x="123" y="761"/>
                    <a:pt x="149" y="749"/>
                  </a:cubicBezTo>
                  <a:cubicBezTo>
                    <a:pt x="176" y="814"/>
                    <a:pt x="203" y="879"/>
                    <a:pt x="230" y="944"/>
                  </a:cubicBezTo>
                  <a:cubicBezTo>
                    <a:pt x="218" y="981"/>
                    <a:pt x="207" y="1019"/>
                    <a:pt x="195" y="1056"/>
                  </a:cubicBezTo>
                  <a:cubicBezTo>
                    <a:pt x="223" y="1067"/>
                    <a:pt x="252" y="1077"/>
                    <a:pt x="280" y="1088"/>
                  </a:cubicBezTo>
                  <a:cubicBezTo>
                    <a:pt x="263" y="1096"/>
                    <a:pt x="247" y="1105"/>
                    <a:pt x="233" y="1118"/>
                  </a:cubicBezTo>
                  <a:cubicBezTo>
                    <a:pt x="209" y="1139"/>
                    <a:pt x="194" y="1170"/>
                    <a:pt x="191" y="1202"/>
                  </a:cubicBezTo>
                  <a:cubicBezTo>
                    <a:pt x="224" y="1173"/>
                    <a:pt x="265" y="1155"/>
                    <a:pt x="306" y="1140"/>
                  </a:cubicBezTo>
                  <a:cubicBezTo>
                    <a:pt x="364" y="1121"/>
                    <a:pt x="425" y="1111"/>
                    <a:pt x="486" y="1107"/>
                  </a:cubicBezTo>
                  <a:cubicBezTo>
                    <a:pt x="598" y="1100"/>
                    <a:pt x="710" y="1109"/>
                    <a:pt x="821" y="1124"/>
                  </a:cubicBezTo>
                  <a:cubicBezTo>
                    <a:pt x="852" y="1128"/>
                    <a:pt x="884" y="1134"/>
                    <a:pt x="915" y="1131"/>
                  </a:cubicBezTo>
                  <a:cubicBezTo>
                    <a:pt x="889" y="1124"/>
                    <a:pt x="862" y="1119"/>
                    <a:pt x="835" y="1112"/>
                  </a:cubicBezTo>
                  <a:cubicBezTo>
                    <a:pt x="812" y="1106"/>
                    <a:pt x="788" y="1100"/>
                    <a:pt x="765" y="1094"/>
                  </a:cubicBezTo>
                  <a:cubicBezTo>
                    <a:pt x="773" y="1092"/>
                    <a:pt x="782" y="1091"/>
                    <a:pt x="787" y="1083"/>
                  </a:cubicBezTo>
                  <a:moveTo>
                    <a:pt x="498" y="174"/>
                  </a:moveTo>
                  <a:cubicBezTo>
                    <a:pt x="493" y="188"/>
                    <a:pt x="485" y="203"/>
                    <a:pt x="470" y="206"/>
                  </a:cubicBezTo>
                  <a:cubicBezTo>
                    <a:pt x="455" y="209"/>
                    <a:pt x="440" y="200"/>
                    <a:pt x="430" y="190"/>
                  </a:cubicBezTo>
                  <a:cubicBezTo>
                    <a:pt x="452" y="184"/>
                    <a:pt x="475" y="178"/>
                    <a:pt x="498" y="174"/>
                  </a:cubicBezTo>
                  <a:moveTo>
                    <a:pt x="403" y="199"/>
                  </a:moveTo>
                  <a:cubicBezTo>
                    <a:pt x="405" y="217"/>
                    <a:pt x="403" y="239"/>
                    <a:pt x="388" y="251"/>
                  </a:cubicBezTo>
                  <a:cubicBezTo>
                    <a:pt x="374" y="262"/>
                    <a:pt x="355" y="259"/>
                    <a:pt x="340" y="254"/>
                  </a:cubicBezTo>
                  <a:cubicBezTo>
                    <a:pt x="356" y="230"/>
                    <a:pt x="377" y="210"/>
                    <a:pt x="403" y="199"/>
                  </a:cubicBezTo>
                  <a:moveTo>
                    <a:pt x="281" y="1045"/>
                  </a:moveTo>
                  <a:cubicBezTo>
                    <a:pt x="266" y="1050"/>
                    <a:pt x="250" y="1040"/>
                    <a:pt x="245" y="1026"/>
                  </a:cubicBezTo>
                  <a:cubicBezTo>
                    <a:pt x="238" y="1010"/>
                    <a:pt x="246" y="990"/>
                    <a:pt x="263" y="984"/>
                  </a:cubicBezTo>
                  <a:cubicBezTo>
                    <a:pt x="281" y="976"/>
                    <a:pt x="304" y="993"/>
                    <a:pt x="303" y="1013"/>
                  </a:cubicBezTo>
                  <a:cubicBezTo>
                    <a:pt x="304" y="1027"/>
                    <a:pt x="294" y="1041"/>
                    <a:pt x="281" y="1045"/>
                  </a:cubicBezTo>
                  <a:moveTo>
                    <a:pt x="373" y="833"/>
                  </a:moveTo>
                  <a:cubicBezTo>
                    <a:pt x="371" y="910"/>
                    <a:pt x="364" y="988"/>
                    <a:pt x="357" y="1065"/>
                  </a:cubicBezTo>
                  <a:cubicBezTo>
                    <a:pt x="345" y="1068"/>
                    <a:pt x="333" y="1070"/>
                    <a:pt x="321" y="1073"/>
                  </a:cubicBezTo>
                  <a:cubicBezTo>
                    <a:pt x="332" y="1043"/>
                    <a:pt x="343" y="1014"/>
                    <a:pt x="353" y="984"/>
                  </a:cubicBezTo>
                  <a:cubicBezTo>
                    <a:pt x="327" y="969"/>
                    <a:pt x="301" y="953"/>
                    <a:pt x="274" y="938"/>
                  </a:cubicBezTo>
                  <a:cubicBezTo>
                    <a:pt x="271" y="936"/>
                    <a:pt x="266" y="934"/>
                    <a:pt x="265" y="929"/>
                  </a:cubicBezTo>
                  <a:cubicBezTo>
                    <a:pt x="218" y="818"/>
                    <a:pt x="171" y="708"/>
                    <a:pt x="124" y="597"/>
                  </a:cubicBezTo>
                  <a:cubicBezTo>
                    <a:pt x="138" y="591"/>
                    <a:pt x="153" y="586"/>
                    <a:pt x="168" y="582"/>
                  </a:cubicBezTo>
                  <a:cubicBezTo>
                    <a:pt x="174" y="580"/>
                    <a:pt x="181" y="584"/>
                    <a:pt x="186" y="587"/>
                  </a:cubicBezTo>
                  <a:cubicBezTo>
                    <a:pt x="195" y="593"/>
                    <a:pt x="203" y="601"/>
                    <a:pt x="211" y="609"/>
                  </a:cubicBezTo>
                  <a:cubicBezTo>
                    <a:pt x="237" y="636"/>
                    <a:pt x="260" y="667"/>
                    <a:pt x="285" y="696"/>
                  </a:cubicBezTo>
                  <a:cubicBezTo>
                    <a:pt x="299" y="713"/>
                    <a:pt x="323" y="718"/>
                    <a:pt x="345" y="718"/>
                  </a:cubicBezTo>
                  <a:cubicBezTo>
                    <a:pt x="329" y="705"/>
                    <a:pt x="315" y="691"/>
                    <a:pt x="305" y="673"/>
                  </a:cubicBezTo>
                  <a:cubicBezTo>
                    <a:pt x="286" y="636"/>
                    <a:pt x="285" y="592"/>
                    <a:pt x="294" y="552"/>
                  </a:cubicBezTo>
                  <a:cubicBezTo>
                    <a:pt x="296" y="609"/>
                    <a:pt x="315" y="664"/>
                    <a:pt x="347" y="711"/>
                  </a:cubicBezTo>
                  <a:cubicBezTo>
                    <a:pt x="355" y="724"/>
                    <a:pt x="367" y="736"/>
                    <a:pt x="370" y="752"/>
                  </a:cubicBezTo>
                  <a:cubicBezTo>
                    <a:pt x="375" y="778"/>
                    <a:pt x="373" y="806"/>
                    <a:pt x="373" y="833"/>
                  </a:cubicBezTo>
                  <a:moveTo>
                    <a:pt x="548" y="1060"/>
                  </a:moveTo>
                  <a:cubicBezTo>
                    <a:pt x="495" y="1056"/>
                    <a:pt x="441" y="1055"/>
                    <a:pt x="387" y="1061"/>
                  </a:cubicBezTo>
                  <a:cubicBezTo>
                    <a:pt x="402" y="985"/>
                    <a:pt x="417" y="909"/>
                    <a:pt x="434" y="833"/>
                  </a:cubicBezTo>
                  <a:cubicBezTo>
                    <a:pt x="439" y="813"/>
                    <a:pt x="443" y="792"/>
                    <a:pt x="451" y="772"/>
                  </a:cubicBezTo>
                  <a:cubicBezTo>
                    <a:pt x="482" y="777"/>
                    <a:pt x="513" y="777"/>
                    <a:pt x="544" y="772"/>
                  </a:cubicBezTo>
                  <a:cubicBezTo>
                    <a:pt x="569" y="769"/>
                    <a:pt x="593" y="763"/>
                    <a:pt x="618" y="765"/>
                  </a:cubicBezTo>
                  <a:cubicBezTo>
                    <a:pt x="638" y="767"/>
                    <a:pt x="656" y="779"/>
                    <a:pt x="667" y="796"/>
                  </a:cubicBezTo>
                  <a:cubicBezTo>
                    <a:pt x="686" y="823"/>
                    <a:pt x="695" y="855"/>
                    <a:pt x="704" y="886"/>
                  </a:cubicBezTo>
                  <a:cubicBezTo>
                    <a:pt x="708" y="897"/>
                    <a:pt x="700" y="906"/>
                    <a:pt x="695" y="914"/>
                  </a:cubicBezTo>
                  <a:cubicBezTo>
                    <a:pt x="676" y="940"/>
                    <a:pt x="653" y="962"/>
                    <a:pt x="631" y="985"/>
                  </a:cubicBezTo>
                  <a:cubicBezTo>
                    <a:pt x="604" y="1011"/>
                    <a:pt x="576" y="1036"/>
                    <a:pt x="548" y="1060"/>
                  </a:cubicBezTo>
                  <a:moveTo>
                    <a:pt x="735" y="1087"/>
                  </a:moveTo>
                  <a:cubicBezTo>
                    <a:pt x="717" y="1084"/>
                    <a:pt x="698" y="1080"/>
                    <a:pt x="680" y="1077"/>
                  </a:cubicBezTo>
                  <a:cubicBezTo>
                    <a:pt x="645" y="1071"/>
                    <a:pt x="610" y="1066"/>
                    <a:pt x="574" y="1062"/>
                  </a:cubicBezTo>
                  <a:cubicBezTo>
                    <a:pt x="573" y="1065"/>
                    <a:pt x="573" y="1065"/>
                    <a:pt x="573" y="1065"/>
                  </a:cubicBezTo>
                  <a:cubicBezTo>
                    <a:pt x="573" y="1064"/>
                    <a:pt x="573" y="1063"/>
                    <a:pt x="573" y="1061"/>
                  </a:cubicBezTo>
                  <a:cubicBezTo>
                    <a:pt x="585" y="1060"/>
                    <a:pt x="596" y="1055"/>
                    <a:pt x="606" y="1047"/>
                  </a:cubicBezTo>
                  <a:cubicBezTo>
                    <a:pt x="638" y="1022"/>
                    <a:pt x="668" y="994"/>
                    <a:pt x="698" y="966"/>
                  </a:cubicBezTo>
                  <a:cubicBezTo>
                    <a:pt x="724" y="939"/>
                    <a:pt x="751" y="913"/>
                    <a:pt x="774" y="883"/>
                  </a:cubicBezTo>
                  <a:cubicBezTo>
                    <a:pt x="760" y="866"/>
                    <a:pt x="750" y="846"/>
                    <a:pt x="743" y="826"/>
                  </a:cubicBezTo>
                  <a:cubicBezTo>
                    <a:pt x="741" y="811"/>
                    <a:pt x="747" y="796"/>
                    <a:pt x="753" y="783"/>
                  </a:cubicBezTo>
                  <a:cubicBezTo>
                    <a:pt x="723" y="769"/>
                    <a:pt x="702" y="742"/>
                    <a:pt x="690" y="712"/>
                  </a:cubicBezTo>
                  <a:cubicBezTo>
                    <a:pt x="679" y="683"/>
                    <a:pt x="672" y="652"/>
                    <a:pt x="672" y="621"/>
                  </a:cubicBezTo>
                  <a:cubicBezTo>
                    <a:pt x="687" y="686"/>
                    <a:pt x="721" y="746"/>
                    <a:pt x="771" y="791"/>
                  </a:cubicBezTo>
                  <a:cubicBezTo>
                    <a:pt x="796" y="819"/>
                    <a:pt x="820" y="849"/>
                    <a:pt x="839" y="882"/>
                  </a:cubicBezTo>
                  <a:cubicBezTo>
                    <a:pt x="846" y="895"/>
                    <a:pt x="856" y="910"/>
                    <a:pt x="849" y="925"/>
                  </a:cubicBezTo>
                  <a:cubicBezTo>
                    <a:pt x="835" y="957"/>
                    <a:pt x="814" y="985"/>
                    <a:pt x="793" y="1013"/>
                  </a:cubicBezTo>
                  <a:cubicBezTo>
                    <a:pt x="775" y="1038"/>
                    <a:pt x="755" y="1063"/>
                    <a:pt x="735" y="10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536701498"/>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61" r:id="rId3"/>
    <p:sldLayoutId id="2147483650" r:id="rId4"/>
    <p:sldLayoutId id="2147483715" r:id="rId5"/>
    <p:sldLayoutId id="2147483677" r:id="rId6"/>
    <p:sldLayoutId id="2147483724" r:id="rId7"/>
    <p:sldLayoutId id="2147483714" r:id="rId8"/>
    <p:sldLayoutId id="2147483684" r:id="rId9"/>
    <p:sldLayoutId id="2147483663" r:id="rId10"/>
    <p:sldLayoutId id="2147483674" r:id="rId11"/>
    <p:sldLayoutId id="2147483679" r:id="rId12"/>
    <p:sldLayoutId id="2147483716" r:id="rId13"/>
    <p:sldLayoutId id="2147483718" r:id="rId14"/>
    <p:sldLayoutId id="2147483720" r:id="rId15"/>
    <p:sldLayoutId id="2147483722" r:id="rId16"/>
    <p:sldLayoutId id="2147483723" r:id="rId17"/>
    <p:sldLayoutId id="2147483665" r:id="rId18"/>
    <p:sldLayoutId id="2147483721" r:id="rId19"/>
    <p:sldLayoutId id="2147483773" r:id="rId20"/>
    <p:sldLayoutId id="2147483772" r:id="rId21"/>
    <p:sldLayoutId id="2147483744" r:id="rId22"/>
    <p:sldLayoutId id="2147483743" r:id="rId23"/>
    <p:sldLayoutId id="2147483742" r:id="rId24"/>
    <p:sldLayoutId id="2147483666" r:id="rId25"/>
    <p:sldLayoutId id="2147483653" r:id="rId26"/>
    <p:sldLayoutId id="2147483725" r:id="rId27"/>
    <p:sldLayoutId id="2147483726" r:id="rId28"/>
  </p:sldLayoutIdLst>
  <p:hf hd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Proxima Nova Lt" panose="02000506030000020004" pitchFamily="50"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1" userDrawn="1">
          <p15:clr>
            <a:srgbClr val="F26B43"/>
          </p15:clr>
        </p15:guide>
        <p15:guide id="2" orient="horz" pos="96" userDrawn="1">
          <p15:clr>
            <a:srgbClr val="F26B43"/>
          </p15:clr>
        </p15:guide>
        <p15:guide id="3" pos="7559" userDrawn="1">
          <p15:clr>
            <a:srgbClr val="F26B43"/>
          </p15:clr>
        </p15:guide>
        <p15:guide id="4" orient="horz" pos="4156" userDrawn="1">
          <p15:clr>
            <a:srgbClr val="F26B43"/>
          </p15:clr>
        </p15:guide>
        <p15:guide id="5" orient="horz" pos="1026" userDrawn="1">
          <p15:clr>
            <a:srgbClr val="F26B43"/>
          </p15:clr>
        </p15:guide>
        <p15:guide id="6" orient="horz" pos="935" userDrawn="1">
          <p15:clr>
            <a:srgbClr val="F26B43"/>
          </p15:clr>
        </p15:guide>
        <p15:guide id="7" pos="3840" userDrawn="1">
          <p15:clr>
            <a:srgbClr val="F26B43"/>
          </p15:clr>
        </p15:guide>
        <p15:guide id="8" pos="3940" userDrawn="1">
          <p15:clr>
            <a:srgbClr val="F26B43"/>
          </p15:clr>
        </p15:guide>
        <p15:guide id="9" pos="3749" userDrawn="1">
          <p15:clr>
            <a:srgbClr val="F26B43"/>
          </p15:clr>
        </p15:guide>
        <p15:guide id="10"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hyperlink" Target="https://blogs.surrey.ac.uk/politics/2020/01/23/the-brexit-cold-war/" TargetMode="External"/><Relationship Id="rId2" Type="http://schemas.openxmlformats.org/officeDocument/2006/relationships/notesSlide" Target="../notesSlides/notesSlide2.xml"/><Relationship Id="rId1" Type="http://schemas.openxmlformats.org/officeDocument/2006/relationships/slideLayout" Target="../slideLayouts/slideLayout30.xml"/><Relationship Id="rId5" Type="http://schemas.openxmlformats.org/officeDocument/2006/relationships/hyperlink" Target="https://www.bbc.co.uk/newsround/13865002" TargetMode="Externa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hyperlink" Target="https://blogs.surrey.ac.uk/politics/2020/01/23/the-brexit-cold-war/" TargetMode="External"/><Relationship Id="rId2" Type="http://schemas.openxmlformats.org/officeDocument/2006/relationships/notesSlide" Target="../notesSlides/notesSlide3.xml"/><Relationship Id="rId1" Type="http://schemas.openxmlformats.org/officeDocument/2006/relationships/slideLayout" Target="../slideLayouts/slideLayout30.xml"/><Relationship Id="rId5" Type="http://schemas.openxmlformats.org/officeDocument/2006/relationships/hyperlink" Target="https://www.bbc.co.uk/newsround/13865002" TargetMode="Externa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apa.org/monitor/2019/01/break" TargetMode="External"/><Relationship Id="rId2" Type="http://schemas.openxmlformats.org/officeDocument/2006/relationships/hyperlink" Target="https://doi.org/10.1002/acp.3334"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Layout" Target="../diagrams/layout1.xml"/><Relationship Id="rId7" Type="http://schemas.openxmlformats.org/officeDocument/2006/relationships/image" Target="../media/image31.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DB66C4E-9041-6E5B-8810-2FD3521EA144}"/>
              </a:ext>
            </a:extLst>
          </p:cNvPr>
          <p:cNvPicPr>
            <a:picLocks noChangeAspect="1"/>
          </p:cNvPicPr>
          <p:nvPr/>
        </p:nvPicPr>
        <p:blipFill rotWithShape="1">
          <a:blip r:embed="rId2"/>
          <a:srcRect/>
          <a:stretch/>
        </p:blipFill>
        <p:spPr>
          <a:xfrm>
            <a:off x="20" y="1"/>
            <a:ext cx="12191980" cy="6857999"/>
          </a:xfrm>
          <a:prstGeom prst="rect">
            <a:avLst/>
          </a:prstGeom>
        </p:spPr>
      </p:pic>
      <p:sp>
        <p:nvSpPr>
          <p:cNvPr id="11" name="Rectangle">
            <a:extLst>
              <a:ext uri="{FF2B5EF4-FFF2-40B4-BE49-F238E27FC236}">
                <a16:creationId xmlns:a16="http://schemas.microsoft.com/office/drawing/2014/main" id="{B4F75AE3-A3AC-DE4C-98FE-EC9DC3BF8D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67217" cy="6858000"/>
          </a:xfrm>
          <a:prstGeom prst="rect">
            <a:avLst/>
          </a:prstGeom>
          <a:gradFill flip="none" rotWithShape="1">
            <a:gsLst>
              <a:gs pos="31000">
                <a:schemeClr val="bg1">
                  <a:alpha val="80000"/>
                </a:schemeClr>
              </a:gs>
              <a:gs pos="0">
                <a:schemeClr val="bg1"/>
              </a:gs>
              <a:gs pos="100000">
                <a:schemeClr val="bg1">
                  <a:alpha val="34000"/>
                </a:schemeClr>
              </a:gs>
            </a:gsLst>
            <a:path path="circle">
              <a:fillToRect r="100000" b="100000"/>
            </a:path>
            <a:tileRect l="-100000" t="-100000"/>
          </a:gradFill>
          <a:ln w="12700">
            <a:miter lim="400000"/>
          </a:ln>
        </p:spPr>
        <p:txBody>
          <a:bodyPr lIns="50800" tIns="50800" rIns="50800" bIns="50800" anchor="ctr"/>
          <a:lstStyle/>
          <a:p>
            <a:pPr algn="ctr"/>
            <a:endParaRPr sz="2600" cap="all">
              <a:solidFill>
                <a:srgbClr val="FFFFFF"/>
              </a:solidFill>
              <a:sym typeface="Avenir Next"/>
            </a:endParaRPr>
          </a:p>
        </p:txBody>
      </p:sp>
      <p:sp>
        <p:nvSpPr>
          <p:cNvPr id="2" name="Title 1"/>
          <p:cNvSpPr>
            <a:spLocks noGrp="1"/>
          </p:cNvSpPr>
          <p:nvPr>
            <p:ph type="ctrTitle"/>
          </p:nvPr>
        </p:nvSpPr>
        <p:spPr>
          <a:xfrm>
            <a:off x="565151" y="768334"/>
            <a:ext cx="4134538" cy="2866405"/>
          </a:xfrm>
        </p:spPr>
        <p:txBody>
          <a:bodyPr>
            <a:normAutofit fontScale="90000"/>
          </a:bodyPr>
          <a:lstStyle/>
          <a:p>
            <a:pPr>
              <a:lnSpc>
                <a:spcPct val="90000"/>
              </a:lnSpc>
            </a:pPr>
            <a:r>
              <a:rPr lang="en-GB" sz="3400" b="1" i="0">
                <a:effectLst/>
              </a:rPr>
              <a:t>Deconstructing Pedagogic Practices: Peer Reflections on Using SFL in Doctoral Writing Instruction</a:t>
            </a:r>
            <a:r>
              <a:rPr lang="en-GB" sz="3400" b="0" i="0">
                <a:effectLst/>
              </a:rPr>
              <a:t> </a:t>
            </a:r>
            <a:endParaRPr lang="en-GB" sz="3400"/>
          </a:p>
        </p:txBody>
      </p:sp>
      <p:sp>
        <p:nvSpPr>
          <p:cNvPr id="3" name="Subtitle 2"/>
          <p:cNvSpPr>
            <a:spLocks noGrp="1"/>
          </p:cNvSpPr>
          <p:nvPr>
            <p:ph type="subTitle" idx="1"/>
          </p:nvPr>
        </p:nvSpPr>
        <p:spPr>
          <a:xfrm>
            <a:off x="565151" y="4283239"/>
            <a:ext cx="4134538" cy="1475177"/>
          </a:xfrm>
        </p:spPr>
        <p:txBody>
          <a:bodyPr>
            <a:normAutofit/>
          </a:bodyPr>
          <a:lstStyle/>
          <a:p>
            <a:r>
              <a:rPr lang="en-GB" i="0" dirty="0">
                <a:effectLst/>
              </a:rPr>
              <a:t>Dr Nadya Yakovchuk , University of Surrey, UK</a:t>
            </a:r>
          </a:p>
          <a:p>
            <a:r>
              <a:rPr lang="en-GB" i="0" dirty="0">
                <a:effectLst/>
              </a:rPr>
              <a:t>Dr Karin Whiteside </a:t>
            </a:r>
            <a:r>
              <a:rPr lang="en-GB" dirty="0"/>
              <a:t>, University of Reading, UK</a:t>
            </a:r>
          </a:p>
        </p:txBody>
      </p:sp>
      <p:cxnSp>
        <p:nvCxnSpPr>
          <p:cNvPr id="13" name="Straight Connector 12">
            <a:extLst>
              <a:ext uri="{FF2B5EF4-FFF2-40B4-BE49-F238E27FC236}">
                <a16:creationId xmlns:a16="http://schemas.microsoft.com/office/drawing/2014/main" id="{41C79BB7-CCAB-2243-9830-5569626C4D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413453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44406D7A-DB1A-D940-8AD1-93FAF9DD71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16" name="Freeform 40">
              <a:extLst>
                <a:ext uri="{FF2B5EF4-FFF2-40B4-BE49-F238E27FC236}">
                  <a16:creationId xmlns:a16="http://schemas.microsoft.com/office/drawing/2014/main" id="{D0F85DF7-431B-BE45-B932-0E22FC3F8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41">
              <a:extLst>
                <a:ext uri="{FF2B5EF4-FFF2-40B4-BE49-F238E27FC236}">
                  <a16:creationId xmlns:a16="http://schemas.microsoft.com/office/drawing/2014/main" id="{BEA0AA89-2965-2A44-B84E-51C748B2D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42">
              <a:extLst>
                <a:ext uri="{FF2B5EF4-FFF2-40B4-BE49-F238E27FC236}">
                  <a16:creationId xmlns:a16="http://schemas.microsoft.com/office/drawing/2014/main" id="{7EC47259-887A-FD48-989C-42BC5A3C98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43">
              <a:extLst>
                <a:ext uri="{FF2B5EF4-FFF2-40B4-BE49-F238E27FC236}">
                  <a16:creationId xmlns:a16="http://schemas.microsoft.com/office/drawing/2014/main" id="{16E261C3-18BE-934F-8A2B-59BE70AE2F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44">
              <a:extLst>
                <a:ext uri="{FF2B5EF4-FFF2-40B4-BE49-F238E27FC236}">
                  <a16:creationId xmlns:a16="http://schemas.microsoft.com/office/drawing/2014/main" id="{35A2267B-0862-A24E-87D2-6CE5187CF9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45">
              <a:extLst>
                <a:ext uri="{FF2B5EF4-FFF2-40B4-BE49-F238E27FC236}">
                  <a16:creationId xmlns:a16="http://schemas.microsoft.com/office/drawing/2014/main" id="{A404A0DE-A076-8C4E-B8D4-EBC9453377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53">
              <a:extLst>
                <a:ext uri="{FF2B5EF4-FFF2-40B4-BE49-F238E27FC236}">
                  <a16:creationId xmlns:a16="http://schemas.microsoft.com/office/drawing/2014/main" id="{9EED6D73-C275-3347-BB66-C839642572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B815B-2B5B-4F1B-AFEA-5B1C9E03070F}"/>
              </a:ext>
            </a:extLst>
          </p:cNvPr>
          <p:cNvSpPr>
            <a:spLocks noGrp="1"/>
          </p:cNvSpPr>
          <p:nvPr>
            <p:ph type="title"/>
          </p:nvPr>
        </p:nvSpPr>
        <p:spPr/>
        <p:txBody>
          <a:bodyPr/>
          <a:lstStyle/>
          <a:p>
            <a:r>
              <a:rPr lang="en-GB"/>
              <a:t>Development</a:t>
            </a:r>
          </a:p>
        </p:txBody>
      </p:sp>
      <p:sp>
        <p:nvSpPr>
          <p:cNvPr id="3" name="Content Placeholder 2">
            <a:extLst>
              <a:ext uri="{FF2B5EF4-FFF2-40B4-BE49-F238E27FC236}">
                <a16:creationId xmlns:a16="http://schemas.microsoft.com/office/drawing/2014/main" id="{5C0EB490-630D-1EB7-6B27-158A0A694D18}"/>
              </a:ext>
            </a:extLst>
          </p:cNvPr>
          <p:cNvSpPr>
            <a:spLocks noGrp="1"/>
          </p:cNvSpPr>
          <p:nvPr>
            <p:ph idx="1"/>
          </p:nvPr>
        </p:nvSpPr>
        <p:spPr>
          <a:xfrm>
            <a:off x="565150" y="1912881"/>
            <a:ext cx="7933078" cy="3601212"/>
          </a:xfrm>
        </p:spPr>
        <p:txBody>
          <a:bodyPr vert="horz" lIns="91440" tIns="45720" rIns="91440" bIns="45720" rtlCol="0" anchor="t">
            <a:normAutofit/>
          </a:bodyPr>
          <a:lstStyle/>
          <a:p>
            <a:r>
              <a:rPr lang="en-GB" sz="1800">
                <a:latin typeface="Neue Haas Grotesk Text Pro"/>
              </a:rPr>
              <a:t>Drive</a:t>
            </a:r>
            <a:r>
              <a:rPr lang="en-GB" sz="1800">
                <a:ea typeface="+mn-lt"/>
                <a:cs typeface="+mn-lt"/>
              </a:rPr>
              <a:t> for researchers to communicate science to professional audiences and wider society</a:t>
            </a:r>
            <a:endParaRPr lang="en-GB"/>
          </a:p>
          <a:p>
            <a:endParaRPr lang="en-GB" sz="1800">
              <a:ea typeface="+mn-lt"/>
              <a:cs typeface="+mn-lt"/>
            </a:endParaRPr>
          </a:p>
          <a:p>
            <a:r>
              <a:rPr lang="en-GB" sz="1800">
                <a:ea typeface="+mn-lt"/>
                <a:cs typeface="+mn-lt"/>
              </a:rPr>
              <a:t>‘Writing for Public Engagement’ - 'Writing for Professional Audiences' - 'Writing with Impact for Broader Audiences'</a:t>
            </a:r>
            <a:endParaRPr lang="en-GB"/>
          </a:p>
          <a:p>
            <a:endParaRPr lang="en-GB" sz="1800"/>
          </a:p>
          <a:p>
            <a:r>
              <a:rPr lang="en-GB" sz="1800">
                <a:ea typeface="+mn-lt"/>
                <a:cs typeface="+mn-lt"/>
              </a:rPr>
              <a:t>A pedagogical tool that would allow researchers to</a:t>
            </a:r>
            <a:endParaRPr lang="en-GB" sz="1800"/>
          </a:p>
          <a:p>
            <a:pPr lvl="1"/>
            <a:r>
              <a:rPr lang="en-GB" sz="1400">
                <a:ea typeface="+mn-lt"/>
                <a:cs typeface="+mn-lt"/>
              </a:rPr>
              <a:t>Develop their awareness of rhetorical situations</a:t>
            </a:r>
            <a:endParaRPr lang="en-GB" sz="1400"/>
          </a:p>
          <a:p>
            <a:pPr lvl="1"/>
            <a:r>
              <a:rPr lang="en-GB" sz="1400">
                <a:ea typeface="+mn-lt"/>
                <a:cs typeface="+mn-lt"/>
              </a:rPr>
              <a:t>Develop their ability to analyse the target genre </a:t>
            </a:r>
            <a:endParaRPr lang="en-GB" sz="1400"/>
          </a:p>
          <a:p>
            <a:pPr lvl="1"/>
            <a:r>
              <a:rPr lang="en-GB" sz="1400">
                <a:ea typeface="+mn-lt"/>
                <a:cs typeface="+mn-lt"/>
              </a:rPr>
              <a:t>Become more confident in writing for the genre </a:t>
            </a:r>
            <a:endParaRPr lang="en-GB" sz="1400"/>
          </a:p>
          <a:p>
            <a:endParaRPr lang="en-GB" sz="1800"/>
          </a:p>
          <a:p>
            <a:endParaRPr lang="en-GB"/>
          </a:p>
        </p:txBody>
      </p:sp>
    </p:spTree>
    <p:extLst>
      <p:ext uri="{BB962C8B-B14F-4D97-AF65-F5344CB8AC3E}">
        <p14:creationId xmlns:p14="http://schemas.microsoft.com/office/powerpoint/2010/main" val="3306470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CC2BD-0BAD-5353-1DC7-7F9B30905271}"/>
              </a:ext>
            </a:extLst>
          </p:cNvPr>
          <p:cNvSpPr>
            <a:spLocks noGrp="1"/>
          </p:cNvSpPr>
          <p:nvPr>
            <p:ph type="title"/>
          </p:nvPr>
        </p:nvSpPr>
        <p:spPr/>
        <p:txBody>
          <a:bodyPr/>
          <a:lstStyle/>
          <a:p>
            <a:r>
              <a:rPr lang="en-GB"/>
              <a:t>Theoretical underpinnings</a:t>
            </a:r>
          </a:p>
        </p:txBody>
      </p:sp>
      <p:sp>
        <p:nvSpPr>
          <p:cNvPr id="3" name="Content Placeholder 2">
            <a:extLst>
              <a:ext uri="{FF2B5EF4-FFF2-40B4-BE49-F238E27FC236}">
                <a16:creationId xmlns:a16="http://schemas.microsoft.com/office/drawing/2014/main" id="{BE48ADC2-B167-61D0-AEB4-198055ECC566}"/>
              </a:ext>
            </a:extLst>
          </p:cNvPr>
          <p:cNvSpPr>
            <a:spLocks noGrp="1"/>
          </p:cNvSpPr>
          <p:nvPr>
            <p:ph idx="1"/>
          </p:nvPr>
        </p:nvSpPr>
        <p:spPr>
          <a:xfrm>
            <a:off x="565150" y="2160016"/>
            <a:ext cx="6465268" cy="3601212"/>
          </a:xfrm>
        </p:spPr>
        <p:txBody>
          <a:bodyPr vert="horz" lIns="91440" tIns="45720" rIns="91440" bIns="45720" rtlCol="0" anchor="t">
            <a:normAutofit/>
          </a:bodyPr>
          <a:lstStyle/>
          <a:p>
            <a:pPr>
              <a:lnSpc>
                <a:spcPct val="90000"/>
              </a:lnSpc>
              <a:spcBef>
                <a:spcPts val="1000"/>
              </a:spcBef>
            </a:pPr>
            <a:r>
              <a:rPr lang="en-GB" sz="2000" dirty="0">
                <a:latin typeface="Arial"/>
                <a:cs typeface="Arial"/>
              </a:rPr>
              <a:t>Genre teaching / learning cycle (Rothery, 1994) </a:t>
            </a:r>
            <a:endParaRPr lang="en-US" sz="2000" dirty="0">
              <a:latin typeface="Arial"/>
              <a:cs typeface="Arial"/>
            </a:endParaRPr>
          </a:p>
          <a:p>
            <a:pPr>
              <a:lnSpc>
                <a:spcPct val="90000"/>
              </a:lnSpc>
              <a:spcBef>
                <a:spcPts val="1000"/>
              </a:spcBef>
            </a:pPr>
            <a:r>
              <a:rPr lang="en-GB" sz="2000" dirty="0">
                <a:latin typeface="Arial"/>
                <a:cs typeface="Arial"/>
              </a:rPr>
              <a:t>The Rhetorical Triangle (McGrath, 2020)</a:t>
            </a:r>
            <a:endParaRPr lang="en-US" sz="2000" dirty="0">
              <a:latin typeface="Arial"/>
              <a:cs typeface="Arial"/>
            </a:endParaRPr>
          </a:p>
          <a:p>
            <a:pPr>
              <a:lnSpc>
                <a:spcPct val="90000"/>
              </a:lnSpc>
              <a:spcBef>
                <a:spcPts val="1000"/>
              </a:spcBef>
            </a:pPr>
            <a:r>
              <a:rPr lang="en-GB" sz="2000" dirty="0">
                <a:latin typeface="Arial"/>
                <a:cs typeface="Arial"/>
              </a:rPr>
              <a:t>SFL (Eggins, 1994; </a:t>
            </a:r>
            <a:r>
              <a:rPr lang="cs-CZ" sz="2000" dirty="0" err="1">
                <a:latin typeface="Arial"/>
                <a:cs typeface="Arial"/>
              </a:rPr>
              <a:t>Halliday</a:t>
            </a:r>
            <a:r>
              <a:rPr lang="cs-CZ" sz="2000" dirty="0">
                <a:latin typeface="Arial"/>
                <a:cs typeface="Arial"/>
              </a:rPr>
              <a:t> &amp; </a:t>
            </a:r>
            <a:r>
              <a:rPr lang="cs-CZ" sz="2000" dirty="0" err="1">
                <a:latin typeface="Arial"/>
                <a:cs typeface="Arial"/>
              </a:rPr>
              <a:t>Matthiessen</a:t>
            </a:r>
            <a:r>
              <a:rPr lang="cs-CZ" sz="2000" dirty="0">
                <a:latin typeface="Arial"/>
                <a:cs typeface="Arial"/>
              </a:rPr>
              <a:t>, 2014</a:t>
            </a:r>
            <a:r>
              <a:rPr lang="en-GB" sz="2000" dirty="0">
                <a:latin typeface="Arial"/>
                <a:cs typeface="Arial"/>
              </a:rPr>
              <a:t>; Thomson, 2014)</a:t>
            </a:r>
            <a:endParaRPr lang="en-US" sz="2000" dirty="0">
              <a:latin typeface="Arial"/>
              <a:cs typeface="Arial"/>
            </a:endParaRPr>
          </a:p>
          <a:p>
            <a:pPr>
              <a:lnSpc>
                <a:spcPct val="90000"/>
              </a:lnSpc>
              <a:spcBef>
                <a:spcPts val="1000"/>
              </a:spcBef>
            </a:pPr>
            <a:r>
              <a:rPr lang="en-GB" sz="2000" dirty="0">
                <a:latin typeface="Arial"/>
                <a:cs typeface="Arial"/>
              </a:rPr>
              <a:t>Instantiation table (</a:t>
            </a:r>
            <a:r>
              <a:rPr lang="en-GB" sz="2000" dirty="0" err="1">
                <a:latin typeface="Arial"/>
                <a:cs typeface="Arial"/>
              </a:rPr>
              <a:t>Monbec</a:t>
            </a:r>
            <a:r>
              <a:rPr lang="en-GB" sz="2000" dirty="0">
                <a:latin typeface="Arial"/>
                <a:cs typeface="Arial"/>
              </a:rPr>
              <a:t>, 2020)</a:t>
            </a:r>
            <a:endParaRPr lang="en-US" sz="2000" dirty="0">
              <a:latin typeface="Arial"/>
              <a:cs typeface="Arial"/>
            </a:endParaRPr>
          </a:p>
          <a:p>
            <a:endParaRPr lang="en-GB"/>
          </a:p>
        </p:txBody>
      </p:sp>
      <p:pic>
        <p:nvPicPr>
          <p:cNvPr id="4" name="Picture 4" descr="A picture containing text, device, barometer, fan&#10;&#10;Description automatically generated">
            <a:extLst>
              <a:ext uri="{FF2B5EF4-FFF2-40B4-BE49-F238E27FC236}">
                <a16:creationId xmlns:a16="http://schemas.microsoft.com/office/drawing/2014/main" id="{D807FB70-CCE0-F30E-6678-57AAA044FEFC}"/>
              </a:ext>
            </a:extLst>
          </p:cNvPr>
          <p:cNvPicPr>
            <a:picLocks noChangeAspect="1"/>
          </p:cNvPicPr>
          <p:nvPr/>
        </p:nvPicPr>
        <p:blipFill>
          <a:blip r:embed="rId2"/>
          <a:stretch>
            <a:fillRect/>
          </a:stretch>
        </p:blipFill>
        <p:spPr>
          <a:xfrm>
            <a:off x="7491999" y="2128146"/>
            <a:ext cx="2743200" cy="2727343"/>
          </a:xfrm>
          <a:prstGeom prst="rect">
            <a:avLst/>
          </a:prstGeom>
        </p:spPr>
      </p:pic>
    </p:spTree>
    <p:extLst>
      <p:ext uri="{BB962C8B-B14F-4D97-AF65-F5344CB8AC3E}">
        <p14:creationId xmlns:p14="http://schemas.microsoft.com/office/powerpoint/2010/main" val="3642216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D4F24-F167-831C-A1DE-EC5688FFB1A2}"/>
              </a:ext>
            </a:extLst>
          </p:cNvPr>
          <p:cNvSpPr>
            <a:spLocks noGrp="1"/>
          </p:cNvSpPr>
          <p:nvPr>
            <p:ph type="title"/>
          </p:nvPr>
        </p:nvSpPr>
        <p:spPr/>
        <p:txBody>
          <a:bodyPr/>
          <a:lstStyle/>
          <a:p>
            <a:r>
              <a:rPr lang="en-GB"/>
              <a:t>Teaching sequence</a:t>
            </a:r>
          </a:p>
        </p:txBody>
      </p:sp>
      <p:sp>
        <p:nvSpPr>
          <p:cNvPr id="3" name="Content Placeholder 2">
            <a:extLst>
              <a:ext uri="{FF2B5EF4-FFF2-40B4-BE49-F238E27FC236}">
                <a16:creationId xmlns:a16="http://schemas.microsoft.com/office/drawing/2014/main" id="{E6BCED25-1290-E41B-E298-3DDD283C5A37}"/>
              </a:ext>
            </a:extLst>
          </p:cNvPr>
          <p:cNvSpPr>
            <a:spLocks noGrp="1"/>
          </p:cNvSpPr>
          <p:nvPr>
            <p:ph idx="1"/>
          </p:nvPr>
        </p:nvSpPr>
        <p:spPr/>
        <p:txBody>
          <a:bodyPr vert="horz" lIns="91440" tIns="45720" rIns="91440" bIns="45720" rtlCol="0" anchor="t">
            <a:normAutofit/>
          </a:bodyPr>
          <a:lstStyle/>
          <a:p>
            <a:pPr>
              <a:lnSpc>
                <a:spcPct val="90000"/>
              </a:lnSpc>
              <a:spcBef>
                <a:spcPts val="1000"/>
              </a:spcBef>
            </a:pPr>
            <a:r>
              <a:rPr lang="en-GB" sz="2000" dirty="0">
                <a:latin typeface="Arial"/>
                <a:cs typeface="Arial"/>
              </a:rPr>
              <a:t>Step 1. Introducing the Rhetorical Triangle</a:t>
            </a:r>
            <a:endParaRPr lang="en-US" sz="2000" dirty="0">
              <a:latin typeface="Arial"/>
              <a:cs typeface="Arial"/>
            </a:endParaRPr>
          </a:p>
          <a:p>
            <a:pPr>
              <a:lnSpc>
                <a:spcPct val="90000"/>
              </a:lnSpc>
              <a:spcBef>
                <a:spcPts val="1000"/>
              </a:spcBef>
            </a:pPr>
            <a:r>
              <a:rPr lang="en-GB" sz="2000" dirty="0">
                <a:latin typeface="Arial"/>
                <a:cs typeface="Arial"/>
              </a:rPr>
              <a:t>Step 2. Introducing the ‘Genre Analysis Tool’</a:t>
            </a:r>
            <a:endParaRPr lang="en-US" sz="2000" dirty="0">
              <a:latin typeface="Arial"/>
              <a:cs typeface="Arial"/>
            </a:endParaRPr>
          </a:p>
          <a:p>
            <a:pPr>
              <a:lnSpc>
                <a:spcPct val="90000"/>
              </a:lnSpc>
              <a:spcBef>
                <a:spcPts val="1000"/>
              </a:spcBef>
            </a:pPr>
            <a:r>
              <a:rPr lang="en-GB" sz="2000" dirty="0">
                <a:latin typeface="Arial"/>
                <a:cs typeface="Arial"/>
              </a:rPr>
              <a:t>Step 3. Genre deconstruction </a:t>
            </a:r>
            <a:endParaRPr lang="en-US" sz="2000">
              <a:latin typeface="Arial"/>
              <a:cs typeface="Arial"/>
            </a:endParaRPr>
          </a:p>
          <a:p>
            <a:pPr>
              <a:lnSpc>
                <a:spcPct val="90000"/>
              </a:lnSpc>
              <a:spcBef>
                <a:spcPts val="1000"/>
              </a:spcBef>
            </a:pPr>
            <a:r>
              <a:rPr lang="en-GB" sz="2000" dirty="0">
                <a:latin typeface="Arial"/>
                <a:cs typeface="Arial"/>
              </a:rPr>
              <a:t>Step 4. Joint / independent construction</a:t>
            </a:r>
            <a:endParaRPr lang="en-GB" dirty="0"/>
          </a:p>
        </p:txBody>
      </p:sp>
    </p:spTree>
    <p:extLst>
      <p:ext uri="{BB962C8B-B14F-4D97-AF65-F5344CB8AC3E}">
        <p14:creationId xmlns:p14="http://schemas.microsoft.com/office/powerpoint/2010/main" val="3226212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CE43F-A47B-4763-8317-46AAA9FC6FDC}"/>
              </a:ext>
            </a:extLst>
          </p:cNvPr>
          <p:cNvSpPr>
            <a:spLocks noGrp="1"/>
          </p:cNvSpPr>
          <p:nvPr>
            <p:ph type="title"/>
          </p:nvPr>
        </p:nvSpPr>
        <p:spPr>
          <a:xfrm>
            <a:off x="820109" y="228011"/>
            <a:ext cx="9291215" cy="1049235"/>
          </a:xfrm>
        </p:spPr>
        <p:txBody>
          <a:bodyPr>
            <a:normAutofit/>
          </a:bodyPr>
          <a:lstStyle/>
          <a:p>
            <a:r>
              <a:rPr lang="en-GB" sz="3600" b="1" dirty="0">
                <a:solidFill>
                  <a:schemeClr val="tx1"/>
                </a:solidFill>
                <a:latin typeface="Neue Haas Grotesk Text Pro"/>
              </a:rPr>
              <a:t>The Rhetorical Triangle</a:t>
            </a:r>
            <a:r>
              <a:rPr lang="en-GB" sz="3600" i="1" dirty="0">
                <a:latin typeface="Neue Haas Grotesk Text Pro"/>
              </a:rPr>
              <a:t> </a:t>
            </a:r>
          </a:p>
        </p:txBody>
      </p:sp>
      <p:sp>
        <p:nvSpPr>
          <p:cNvPr id="4" name="Isosceles Triangle 3">
            <a:extLst>
              <a:ext uri="{FF2B5EF4-FFF2-40B4-BE49-F238E27FC236}">
                <a16:creationId xmlns:a16="http://schemas.microsoft.com/office/drawing/2014/main" id="{0A6B1552-D017-42E4-97A8-41FE87C52F14}"/>
              </a:ext>
            </a:extLst>
          </p:cNvPr>
          <p:cNvSpPr/>
          <p:nvPr/>
        </p:nvSpPr>
        <p:spPr>
          <a:xfrm>
            <a:off x="4426788" y="2124834"/>
            <a:ext cx="3338424" cy="3088257"/>
          </a:xfrm>
          <a:prstGeom prst="triangle">
            <a:avLst/>
          </a:prstGeom>
          <a:solidFill>
            <a:schemeClr val="accent3">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latin typeface="Arial" panose="020B0604020202020204" pitchFamily="34" charset="0"/>
                <a:cs typeface="Arial" panose="020B0604020202020204" pitchFamily="34" charset="0"/>
              </a:rPr>
              <a:t>Structure</a:t>
            </a:r>
          </a:p>
          <a:p>
            <a:pPr algn="ctr"/>
            <a:r>
              <a:rPr lang="en-GB" sz="2400" b="1">
                <a:solidFill>
                  <a:schemeClr val="tx1"/>
                </a:solidFill>
                <a:latin typeface="Arial" panose="020B0604020202020204" pitchFamily="34" charset="0"/>
                <a:cs typeface="Arial" panose="020B0604020202020204" pitchFamily="34" charset="0"/>
              </a:rPr>
              <a:t>Form</a:t>
            </a:r>
          </a:p>
          <a:p>
            <a:pPr algn="ctr"/>
            <a:r>
              <a:rPr lang="en-GB" sz="2400" b="1">
                <a:solidFill>
                  <a:schemeClr val="tx1"/>
                </a:solidFill>
                <a:latin typeface="Arial" panose="020B0604020202020204" pitchFamily="34" charset="0"/>
                <a:cs typeface="Arial" panose="020B0604020202020204" pitchFamily="34" charset="0"/>
              </a:rPr>
              <a:t>Style</a:t>
            </a:r>
          </a:p>
        </p:txBody>
      </p:sp>
      <p:sp>
        <p:nvSpPr>
          <p:cNvPr id="5" name="Text Placeholder 3">
            <a:extLst>
              <a:ext uri="{FF2B5EF4-FFF2-40B4-BE49-F238E27FC236}">
                <a16:creationId xmlns:a16="http://schemas.microsoft.com/office/drawing/2014/main" id="{ECF90612-F128-4B7F-81B5-ADA5C7D44EA4}"/>
              </a:ext>
            </a:extLst>
          </p:cNvPr>
          <p:cNvSpPr txBox="1">
            <a:spLocks/>
          </p:cNvSpPr>
          <p:nvPr/>
        </p:nvSpPr>
        <p:spPr>
          <a:xfrm>
            <a:off x="8110300" y="4817437"/>
            <a:ext cx="1850964" cy="9699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8654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865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8654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8654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8654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accent4"/>
                </a:solidFill>
                <a:latin typeface="+mn-lt"/>
                <a:cs typeface="+mn-cs"/>
              </a:rPr>
              <a:t>Purpose</a:t>
            </a:r>
          </a:p>
        </p:txBody>
      </p:sp>
      <p:sp>
        <p:nvSpPr>
          <p:cNvPr id="6" name="Text Placeholder 3">
            <a:extLst>
              <a:ext uri="{FF2B5EF4-FFF2-40B4-BE49-F238E27FC236}">
                <a16:creationId xmlns:a16="http://schemas.microsoft.com/office/drawing/2014/main" id="{407F44BC-6B04-42A5-AD18-B2FB818B46CE}"/>
              </a:ext>
            </a:extLst>
          </p:cNvPr>
          <p:cNvSpPr txBox="1">
            <a:spLocks/>
          </p:cNvSpPr>
          <p:nvPr/>
        </p:nvSpPr>
        <p:spPr>
          <a:xfrm>
            <a:off x="2036443" y="4905360"/>
            <a:ext cx="2178235" cy="9699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8654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865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8654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8654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8654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accent4"/>
                </a:solidFill>
                <a:latin typeface="+mn-lt"/>
                <a:cs typeface="+mn-cs"/>
              </a:rPr>
              <a:t>Audience</a:t>
            </a:r>
          </a:p>
        </p:txBody>
      </p:sp>
      <p:sp>
        <p:nvSpPr>
          <p:cNvPr id="7" name="Text Placeholder 3">
            <a:extLst>
              <a:ext uri="{FF2B5EF4-FFF2-40B4-BE49-F238E27FC236}">
                <a16:creationId xmlns:a16="http://schemas.microsoft.com/office/drawing/2014/main" id="{A4992BE4-3FDA-4896-AA56-7C612FA4F2BF}"/>
              </a:ext>
            </a:extLst>
          </p:cNvPr>
          <p:cNvSpPr txBox="1">
            <a:spLocks/>
          </p:cNvSpPr>
          <p:nvPr/>
        </p:nvSpPr>
        <p:spPr>
          <a:xfrm>
            <a:off x="5227325" y="1478892"/>
            <a:ext cx="1462774" cy="969927"/>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b="1" dirty="0">
                <a:solidFill>
                  <a:schemeClr val="accent4"/>
                </a:solidFill>
              </a:rPr>
              <a:t>Author</a:t>
            </a:r>
          </a:p>
        </p:txBody>
      </p:sp>
    </p:spTree>
    <p:extLst>
      <p:ext uri="{BB962C8B-B14F-4D97-AF65-F5344CB8AC3E}">
        <p14:creationId xmlns:p14="http://schemas.microsoft.com/office/powerpoint/2010/main" val="3995652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FB4244-772E-481C-8B8F-9D2C110946CF}"/>
              </a:ext>
            </a:extLst>
          </p:cNvPr>
          <p:cNvSpPr>
            <a:spLocks noGrp="1"/>
          </p:cNvSpPr>
          <p:nvPr>
            <p:ph idx="1"/>
          </p:nvPr>
        </p:nvSpPr>
        <p:spPr>
          <a:xfrm>
            <a:off x="453597" y="4714415"/>
            <a:ext cx="11284805" cy="1971052"/>
          </a:xfrm>
          <a:ln w="19050">
            <a:solidFill>
              <a:schemeClr val="accent2"/>
            </a:solidFill>
          </a:ln>
        </p:spPr>
        <p:txBody>
          <a:bodyPr wrap="square">
            <a:spAutoFit/>
          </a:bodyPr>
          <a:lstStyle/>
          <a:p>
            <a:pPr marL="0" indent="0" algn="ctr" fontAlgn="t">
              <a:buNone/>
            </a:pPr>
            <a:r>
              <a:rPr lang="en-GB" sz="1400" b="1"/>
              <a:t>Text 3</a:t>
            </a:r>
          </a:p>
          <a:p>
            <a:pPr marL="0" indent="0" fontAlgn="t">
              <a:buNone/>
            </a:pPr>
            <a:r>
              <a:rPr lang="en-GB" sz="1400"/>
              <a:t>One possibility that would allow for this would be wormholes, hypothetical tubes of space-time that might connect different regions of space and time. The idea is that you step into one mouth of the wormhole and step out of the other in a different place and at a different time. Wormholes, if they exist, would be ideal for rapid space travel. You might go through a wormhole to the other side of the galaxy and be back in time for dinner. However, one can show that if wormholes exist, you could also use them to get back before you set out. One would then think that you could do something like blow up your own spaceship on its original launch pad to prevent you from setting out in the first place. This is a variation of the so-called grandfather paradox: What happens if you go back in time and kill your grandfather before your father was conceived? Would you then exist in the current present? If not, you wouldn’t exist to go back and kill your grandfather. Of course, this is a paradox only if you believe you have the free will to do what you like and change history when you go back in time.</a:t>
            </a:r>
            <a:endParaRPr lang="en-GB" sz="1200" b="1"/>
          </a:p>
        </p:txBody>
      </p:sp>
      <p:sp>
        <p:nvSpPr>
          <p:cNvPr id="5" name="Slide Number Placeholder 4">
            <a:extLst>
              <a:ext uri="{FF2B5EF4-FFF2-40B4-BE49-F238E27FC236}">
                <a16:creationId xmlns:a16="http://schemas.microsoft.com/office/drawing/2014/main" id="{B50A108C-3717-4124-949E-BE5B9D3A2A11}"/>
              </a:ext>
            </a:extLst>
          </p:cNvPr>
          <p:cNvSpPr>
            <a:spLocks noGrp="1"/>
          </p:cNvSpPr>
          <p:nvPr>
            <p:ph type="sldNum" sz="quarter" idx="12"/>
          </p:nvPr>
        </p:nvSpPr>
        <p:spPr/>
        <p:txBody>
          <a:bodyPr/>
          <a:lstStyle/>
          <a:p>
            <a:fld id="{8B7390FE-2CFA-49B8-AE66-DBE4BCCAD6D5}" type="slidenum">
              <a:rPr lang="en-GB" smtClean="0"/>
              <a:t>14</a:t>
            </a:fld>
            <a:endParaRPr lang="en-GB"/>
          </a:p>
        </p:txBody>
      </p:sp>
      <p:sp>
        <p:nvSpPr>
          <p:cNvPr id="6" name="Content Placeholder 5">
            <a:extLst>
              <a:ext uri="{FF2B5EF4-FFF2-40B4-BE49-F238E27FC236}">
                <a16:creationId xmlns:a16="http://schemas.microsoft.com/office/drawing/2014/main" id="{02B67E8F-D647-49B5-9ADC-6B66391D18E2}"/>
              </a:ext>
            </a:extLst>
          </p:cNvPr>
          <p:cNvSpPr>
            <a:spLocks noGrp="1"/>
          </p:cNvSpPr>
          <p:nvPr>
            <p:ph idx="13"/>
          </p:nvPr>
        </p:nvSpPr>
        <p:spPr>
          <a:xfrm>
            <a:off x="6307054" y="707963"/>
            <a:ext cx="5759450" cy="3880293"/>
          </a:xfrm>
          <a:ln w="19050">
            <a:solidFill>
              <a:schemeClr val="accent2"/>
            </a:solidFill>
          </a:ln>
        </p:spPr>
        <p:txBody>
          <a:bodyPr wrap="square">
            <a:spAutoFit/>
          </a:bodyPr>
          <a:lstStyle/>
          <a:p>
            <a:pPr marL="0" indent="0" algn="ctr" fontAlgn="t">
              <a:buNone/>
            </a:pPr>
            <a:r>
              <a:rPr lang="en-GB" sz="1400" b="1"/>
              <a:t>Text 2</a:t>
            </a:r>
          </a:p>
          <a:p>
            <a:pPr marL="0" algn="ctr" fontAlgn="t"/>
            <a:endParaRPr lang="en-GB" sz="1200" b="1"/>
          </a:p>
          <a:p>
            <a:pPr marL="0" algn="ctr" fontAlgn="t"/>
            <a:endParaRPr lang="en-GB" sz="1200" b="1"/>
          </a:p>
          <a:p>
            <a:pPr marL="0" indent="0" fontAlgn="t">
              <a:buNone/>
            </a:pPr>
            <a:r>
              <a:rPr lang="en-GB" sz="1000"/>
              <a:t>A breakfast, not mine</a:t>
            </a:r>
          </a:p>
          <a:p>
            <a:pPr marL="0" indent="0" fontAlgn="t">
              <a:buNone/>
            </a:pPr>
            <a:r>
              <a:rPr lang="en-GB" sz="1400"/>
              <a:t>Maybe it’s the coronavirus, maybe it’s the floods, maybe it’s the excitement around the Prime Minister’s engagement/child-to-be, but we seem to have largely given up talking about Brexit any more.</a:t>
            </a:r>
          </a:p>
          <a:p>
            <a:pPr marL="0" indent="0" fontAlgn="t">
              <a:lnSpc>
                <a:spcPct val="100000"/>
              </a:lnSpc>
              <a:spcBef>
                <a:spcPts val="0"/>
              </a:spcBef>
              <a:buNone/>
            </a:pPr>
            <a:endParaRPr lang="en-GB" sz="1400"/>
          </a:p>
          <a:p>
            <a:pPr marL="0" indent="0" fontAlgn="t">
              <a:buNone/>
            </a:pPr>
            <a:r>
              <a:rPr lang="en-GB" sz="1400"/>
              <a:t>Sure, there’s debate if you want it, tucked away in the Westminster/Brussels bubble and deep in the inside sections of the paper, but it’s a small fraction of what it was before.</a:t>
            </a:r>
          </a:p>
          <a:p>
            <a:pPr marL="0" indent="0" fontAlgn="t">
              <a:spcBef>
                <a:spcPts val="0"/>
              </a:spcBef>
              <a:buNone/>
            </a:pPr>
            <a:endParaRPr lang="en-GB" sz="1400"/>
          </a:p>
          <a:p>
            <a:pPr marL="0" indent="0" fontAlgn="t">
              <a:buNone/>
            </a:pPr>
            <a:r>
              <a:rPr lang="en-GB" sz="1400"/>
              <a:t>Partly this is about the churn of people that I’ve </a:t>
            </a:r>
            <a:r>
              <a:rPr lang="en-GB" sz="1400">
                <a:hlinkClick r:id="rId3"/>
              </a:rPr>
              <a:t>written </a:t>
            </a:r>
            <a:r>
              <a:rPr lang="en-GB" sz="1400"/>
              <a:t>about before, but equally it’s about the other stuff that clamours for our attention. Stockpiling for a virus is newer/more engaging than boring old stockpiling for a no-deal.</a:t>
            </a:r>
            <a:endParaRPr lang="en-GB" sz="1400" b="1"/>
          </a:p>
        </p:txBody>
      </p:sp>
      <p:pic>
        <p:nvPicPr>
          <p:cNvPr id="8" name="Picture 7" descr="https://blogs.surrey.ac.uk/politics/wp-content/uploads/sites/9/2020/03/English_breakfast_2.jpg">
            <a:extLst>
              <a:ext uri="{FF2B5EF4-FFF2-40B4-BE49-F238E27FC236}">
                <a16:creationId xmlns:a16="http://schemas.microsoft.com/office/drawing/2014/main" id="{8211F423-C5FE-415F-9C07-9E9FA5912CA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2863" y="797169"/>
            <a:ext cx="1250583" cy="880066"/>
          </a:xfrm>
          <a:prstGeom prst="rect">
            <a:avLst/>
          </a:prstGeom>
          <a:noFill/>
          <a:ln>
            <a:noFill/>
          </a:ln>
        </p:spPr>
      </p:pic>
      <p:sp>
        <p:nvSpPr>
          <p:cNvPr id="7" name="Rectangle 6">
            <a:extLst>
              <a:ext uri="{FF2B5EF4-FFF2-40B4-BE49-F238E27FC236}">
                <a16:creationId xmlns:a16="http://schemas.microsoft.com/office/drawing/2014/main" id="{E9A4B9E6-1C4A-4E46-A5B2-7283D0941451}"/>
              </a:ext>
            </a:extLst>
          </p:cNvPr>
          <p:cNvSpPr/>
          <p:nvPr/>
        </p:nvSpPr>
        <p:spPr>
          <a:xfrm>
            <a:off x="321042" y="307985"/>
            <a:ext cx="5692860" cy="3948773"/>
          </a:xfrm>
          <a:prstGeom prst="rect">
            <a:avLst/>
          </a:prstGeom>
          <a:ln w="19050">
            <a:solidFill>
              <a:schemeClr val="accent2"/>
            </a:solidFill>
          </a:ln>
        </p:spPr>
        <p:txBody>
          <a:bodyPr wrap="square">
            <a:spAutoFit/>
          </a:bodyPr>
          <a:lstStyle/>
          <a:p>
            <a:pPr algn="ctr" fontAlgn="t">
              <a:lnSpc>
                <a:spcPct val="90000"/>
              </a:lnSpc>
              <a:spcBef>
                <a:spcPts val="1000"/>
              </a:spcBef>
              <a:buClr>
                <a:schemeClr val="tx2"/>
              </a:buClr>
            </a:pPr>
            <a:r>
              <a:rPr lang="en-GB" sz="1400" b="1"/>
              <a:t>Text 1</a:t>
            </a:r>
          </a:p>
          <a:p>
            <a:pPr fontAlgn="t"/>
            <a:r>
              <a:rPr lang="en-GB" sz="1400"/>
              <a:t>Some UK schools have closed, or asked some teachers and pupils to stay home, to stop the spread of the disease - although the official guidance from health bosses is that this is not always necessary.</a:t>
            </a:r>
          </a:p>
          <a:p>
            <a:pPr fontAlgn="t"/>
            <a:endParaRPr lang="en-GB" sz="1400"/>
          </a:p>
          <a:p>
            <a:pPr fontAlgn="t"/>
            <a:r>
              <a:rPr lang="en-GB" sz="1400"/>
              <a:t>Here's what you need to know:</a:t>
            </a:r>
          </a:p>
          <a:p>
            <a:pPr fontAlgn="t"/>
            <a:endParaRPr lang="en-GB" sz="1400"/>
          </a:p>
          <a:p>
            <a:pPr fontAlgn="t"/>
            <a:r>
              <a:rPr lang="en-GB" sz="1400" b="1" u="sng">
                <a:solidFill>
                  <a:srgbClr val="FFC000"/>
                </a:solidFill>
                <a:hlinkClick r:id="rId5"/>
              </a:rPr>
              <a:t>Advice if you're upset by the news</a:t>
            </a:r>
            <a:endParaRPr lang="en-GB" sz="1400" b="1" u="sng">
              <a:solidFill>
                <a:srgbClr val="FFC000"/>
              </a:solidFill>
            </a:endParaRPr>
          </a:p>
          <a:p>
            <a:pPr fontAlgn="t"/>
            <a:endParaRPr lang="en-GB" sz="1400"/>
          </a:p>
          <a:p>
            <a:pPr fontAlgn="t"/>
            <a:r>
              <a:rPr lang="en-GB" sz="1400" b="1"/>
              <a:t>What is this virus and where has it come from?</a:t>
            </a:r>
          </a:p>
          <a:p>
            <a:pPr fontAlgn="t"/>
            <a:endParaRPr lang="en-GB" sz="1400"/>
          </a:p>
          <a:p>
            <a:pPr fontAlgn="t"/>
            <a:r>
              <a:rPr lang="en-GB" sz="1400"/>
              <a:t>It's a well-known type of a virus called a coronavirus, although this is a new variation of it. It was first spotted in a city called Wuhan in China.</a:t>
            </a:r>
          </a:p>
          <a:p>
            <a:pPr fontAlgn="t"/>
            <a:endParaRPr lang="en-GB" sz="1400"/>
          </a:p>
          <a:p>
            <a:pPr fontAlgn="t"/>
            <a:r>
              <a:rPr lang="en-GB" sz="1400"/>
              <a:t>It's called a coronavirus because, under the microscope, it looks like lots of little crowns</a:t>
            </a:r>
          </a:p>
          <a:p>
            <a:pPr fontAlgn="t"/>
            <a:r>
              <a:rPr lang="en-GB" sz="1400"/>
              <a:t>The disease was first discovered in Wuhan and initially the majority of cases were there. The virus then spread out across the country.</a:t>
            </a:r>
          </a:p>
        </p:txBody>
      </p:sp>
    </p:spTree>
    <p:extLst>
      <p:ext uri="{BB962C8B-B14F-4D97-AF65-F5344CB8AC3E}">
        <p14:creationId xmlns:p14="http://schemas.microsoft.com/office/powerpoint/2010/main" val="3242704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FB4244-772E-481C-8B8F-9D2C110946CF}"/>
              </a:ext>
            </a:extLst>
          </p:cNvPr>
          <p:cNvSpPr>
            <a:spLocks noGrp="1"/>
          </p:cNvSpPr>
          <p:nvPr>
            <p:ph idx="1"/>
          </p:nvPr>
        </p:nvSpPr>
        <p:spPr>
          <a:xfrm>
            <a:off x="453597" y="4714415"/>
            <a:ext cx="11284805" cy="1971052"/>
          </a:xfrm>
          <a:ln w="19050">
            <a:solidFill>
              <a:schemeClr val="accent2"/>
            </a:solidFill>
          </a:ln>
        </p:spPr>
        <p:txBody>
          <a:bodyPr wrap="square">
            <a:spAutoFit/>
          </a:bodyPr>
          <a:lstStyle/>
          <a:p>
            <a:pPr marL="0" indent="0" algn="ctr" fontAlgn="t">
              <a:buNone/>
            </a:pPr>
            <a:r>
              <a:rPr lang="en-GB" sz="1400" b="1"/>
              <a:t>Text 3</a:t>
            </a:r>
          </a:p>
          <a:p>
            <a:pPr marL="0" indent="0" fontAlgn="t">
              <a:buNone/>
            </a:pPr>
            <a:r>
              <a:rPr lang="en-GB" sz="1400"/>
              <a:t>One possibility that would allow for this would be wormholes, hypothetical </a:t>
            </a:r>
            <a:r>
              <a:rPr lang="en-GB" sz="1400">
                <a:highlight>
                  <a:srgbClr val="C6AA7C"/>
                </a:highlight>
              </a:rPr>
              <a:t>tubes</a:t>
            </a:r>
            <a:r>
              <a:rPr lang="en-GB" sz="1400"/>
              <a:t> of space-time that might connect different regions of space and time. The idea is that </a:t>
            </a:r>
            <a:r>
              <a:rPr lang="en-GB" sz="1400">
                <a:highlight>
                  <a:srgbClr val="C6AA7C"/>
                </a:highlight>
              </a:rPr>
              <a:t>you</a:t>
            </a:r>
            <a:r>
              <a:rPr lang="en-GB" sz="1400"/>
              <a:t> step into one mouth of the wormhole and step out of the other in a different place and at a different time. Wormholes, if they exist, would be ideal for rapid space travel. </a:t>
            </a:r>
            <a:r>
              <a:rPr lang="en-GB" sz="1400">
                <a:highlight>
                  <a:srgbClr val="C6AA7C"/>
                </a:highlight>
              </a:rPr>
              <a:t>You</a:t>
            </a:r>
            <a:r>
              <a:rPr lang="en-GB" sz="1400"/>
              <a:t> might go through a wormhole to the other side of the galaxy and be </a:t>
            </a:r>
            <a:r>
              <a:rPr lang="en-GB" sz="1400">
                <a:highlight>
                  <a:srgbClr val="C6AA7C"/>
                </a:highlight>
              </a:rPr>
              <a:t>back in time for dinner.</a:t>
            </a:r>
            <a:r>
              <a:rPr lang="en-GB" sz="1400"/>
              <a:t> However, one can show that if wormholes exist, </a:t>
            </a:r>
            <a:r>
              <a:rPr lang="en-GB" sz="1400">
                <a:highlight>
                  <a:srgbClr val="C6AA7C"/>
                </a:highlight>
              </a:rPr>
              <a:t>you</a:t>
            </a:r>
            <a:r>
              <a:rPr lang="en-GB" sz="1400"/>
              <a:t> could also use them to </a:t>
            </a:r>
            <a:r>
              <a:rPr lang="en-GB" sz="1400">
                <a:highlight>
                  <a:srgbClr val="C6AA7C"/>
                </a:highlight>
              </a:rPr>
              <a:t>get back </a:t>
            </a:r>
            <a:r>
              <a:rPr lang="en-GB" sz="1400"/>
              <a:t>before you </a:t>
            </a:r>
            <a:r>
              <a:rPr lang="en-GB" sz="1400">
                <a:highlight>
                  <a:srgbClr val="C6AA7C"/>
                </a:highlight>
              </a:rPr>
              <a:t>set out</a:t>
            </a:r>
            <a:r>
              <a:rPr lang="en-GB" sz="1400"/>
              <a:t>. One would then think that </a:t>
            </a:r>
            <a:r>
              <a:rPr lang="en-GB" sz="1400">
                <a:highlight>
                  <a:srgbClr val="C6AA7C"/>
                </a:highlight>
              </a:rPr>
              <a:t>you </a:t>
            </a:r>
            <a:r>
              <a:rPr lang="en-GB" sz="1400"/>
              <a:t>could do something </a:t>
            </a:r>
            <a:r>
              <a:rPr lang="en-GB" sz="1400">
                <a:highlight>
                  <a:srgbClr val="C6AA7C"/>
                </a:highlight>
              </a:rPr>
              <a:t>like blow up your </a:t>
            </a:r>
            <a:r>
              <a:rPr lang="en-GB" sz="1400"/>
              <a:t>own spaceship on its original launch pad to prevent you from setting out in the first place. This is a variation of the so-called </a:t>
            </a:r>
            <a:r>
              <a:rPr lang="en-GB" sz="1400">
                <a:highlight>
                  <a:srgbClr val="C6AA7C"/>
                </a:highlight>
              </a:rPr>
              <a:t>grandfather paradox</a:t>
            </a:r>
            <a:r>
              <a:rPr lang="en-GB" sz="1400"/>
              <a:t>: What happens if </a:t>
            </a:r>
            <a:r>
              <a:rPr lang="en-GB" sz="1400">
                <a:highlight>
                  <a:srgbClr val="C6AA7C"/>
                </a:highlight>
              </a:rPr>
              <a:t>you</a:t>
            </a:r>
            <a:r>
              <a:rPr lang="en-GB" sz="1400"/>
              <a:t> go back in time and kill </a:t>
            </a:r>
            <a:r>
              <a:rPr lang="en-GB" sz="1400">
                <a:highlight>
                  <a:srgbClr val="C6AA7C"/>
                </a:highlight>
              </a:rPr>
              <a:t>your</a:t>
            </a:r>
            <a:r>
              <a:rPr lang="en-GB" sz="1400"/>
              <a:t> grandfather before </a:t>
            </a:r>
            <a:r>
              <a:rPr lang="en-GB" sz="1400">
                <a:highlight>
                  <a:srgbClr val="C6AA7C"/>
                </a:highlight>
              </a:rPr>
              <a:t>your</a:t>
            </a:r>
            <a:r>
              <a:rPr lang="en-GB" sz="1400"/>
              <a:t> father was conceived</a:t>
            </a:r>
            <a:r>
              <a:rPr lang="en-GB" sz="1400">
                <a:highlight>
                  <a:srgbClr val="C6AA7C"/>
                </a:highlight>
              </a:rPr>
              <a:t>?</a:t>
            </a:r>
            <a:r>
              <a:rPr lang="en-GB" sz="1400"/>
              <a:t> Would you then exist in the current present</a:t>
            </a:r>
            <a:r>
              <a:rPr lang="en-GB" sz="1400">
                <a:highlight>
                  <a:srgbClr val="C6AA7C"/>
                </a:highlight>
              </a:rPr>
              <a:t>?</a:t>
            </a:r>
            <a:r>
              <a:rPr lang="en-GB" sz="1400"/>
              <a:t> If not, </a:t>
            </a:r>
            <a:r>
              <a:rPr lang="en-GB" sz="1400">
                <a:highlight>
                  <a:srgbClr val="C6AA7C"/>
                </a:highlight>
              </a:rPr>
              <a:t>you wouldn’t </a:t>
            </a:r>
            <a:r>
              <a:rPr lang="en-GB" sz="1400"/>
              <a:t>exist to go back and kill your grandfather. </a:t>
            </a:r>
            <a:r>
              <a:rPr lang="en-GB" sz="1400">
                <a:highlight>
                  <a:srgbClr val="C6AA7C"/>
                </a:highlight>
              </a:rPr>
              <a:t>Of course</a:t>
            </a:r>
            <a:r>
              <a:rPr lang="en-GB" sz="1400"/>
              <a:t>, this is a paradox only if </a:t>
            </a:r>
            <a:r>
              <a:rPr lang="en-GB" sz="1400">
                <a:highlight>
                  <a:srgbClr val="C6AA7C"/>
                </a:highlight>
              </a:rPr>
              <a:t>you</a:t>
            </a:r>
            <a:r>
              <a:rPr lang="en-GB" sz="1400"/>
              <a:t> believe </a:t>
            </a:r>
            <a:r>
              <a:rPr lang="en-GB" sz="1400">
                <a:highlight>
                  <a:srgbClr val="C6AA7C"/>
                </a:highlight>
              </a:rPr>
              <a:t>you</a:t>
            </a:r>
            <a:r>
              <a:rPr lang="en-GB" sz="1400"/>
              <a:t> have the free will to do what </a:t>
            </a:r>
            <a:r>
              <a:rPr lang="en-GB" sz="1400">
                <a:highlight>
                  <a:srgbClr val="C6AA7C"/>
                </a:highlight>
              </a:rPr>
              <a:t>you</a:t>
            </a:r>
            <a:r>
              <a:rPr lang="en-GB" sz="1400"/>
              <a:t> like and change history when </a:t>
            </a:r>
            <a:r>
              <a:rPr lang="en-GB" sz="1400">
                <a:highlight>
                  <a:srgbClr val="C6AA7C"/>
                </a:highlight>
              </a:rPr>
              <a:t>you</a:t>
            </a:r>
            <a:r>
              <a:rPr lang="en-GB" sz="1400"/>
              <a:t> go back in time.</a:t>
            </a:r>
            <a:endParaRPr lang="en-GB" sz="1200" b="1"/>
          </a:p>
        </p:txBody>
      </p:sp>
      <p:sp>
        <p:nvSpPr>
          <p:cNvPr id="5" name="Slide Number Placeholder 4">
            <a:extLst>
              <a:ext uri="{FF2B5EF4-FFF2-40B4-BE49-F238E27FC236}">
                <a16:creationId xmlns:a16="http://schemas.microsoft.com/office/drawing/2014/main" id="{B50A108C-3717-4124-949E-BE5B9D3A2A11}"/>
              </a:ext>
            </a:extLst>
          </p:cNvPr>
          <p:cNvSpPr>
            <a:spLocks noGrp="1"/>
          </p:cNvSpPr>
          <p:nvPr>
            <p:ph type="sldNum" sz="quarter" idx="12"/>
          </p:nvPr>
        </p:nvSpPr>
        <p:spPr/>
        <p:txBody>
          <a:bodyPr/>
          <a:lstStyle/>
          <a:p>
            <a:fld id="{8B7390FE-2CFA-49B8-AE66-DBE4BCCAD6D5}" type="slidenum">
              <a:rPr lang="en-GB" smtClean="0"/>
              <a:t>15</a:t>
            </a:fld>
            <a:endParaRPr lang="en-GB"/>
          </a:p>
        </p:txBody>
      </p:sp>
      <p:sp>
        <p:nvSpPr>
          <p:cNvPr id="6" name="Content Placeholder 5">
            <a:extLst>
              <a:ext uri="{FF2B5EF4-FFF2-40B4-BE49-F238E27FC236}">
                <a16:creationId xmlns:a16="http://schemas.microsoft.com/office/drawing/2014/main" id="{02B67E8F-D647-49B5-9ADC-6B66391D18E2}"/>
              </a:ext>
            </a:extLst>
          </p:cNvPr>
          <p:cNvSpPr>
            <a:spLocks noGrp="1"/>
          </p:cNvSpPr>
          <p:nvPr>
            <p:ph idx="13"/>
          </p:nvPr>
        </p:nvSpPr>
        <p:spPr>
          <a:xfrm>
            <a:off x="6307054" y="707963"/>
            <a:ext cx="5759450" cy="3880293"/>
          </a:xfrm>
          <a:ln w="19050">
            <a:solidFill>
              <a:schemeClr val="accent2"/>
            </a:solidFill>
          </a:ln>
        </p:spPr>
        <p:txBody>
          <a:bodyPr wrap="square">
            <a:spAutoFit/>
          </a:bodyPr>
          <a:lstStyle/>
          <a:p>
            <a:pPr marL="0" indent="0" algn="ctr" fontAlgn="t">
              <a:buNone/>
            </a:pPr>
            <a:r>
              <a:rPr lang="en-GB" sz="1400" b="1"/>
              <a:t>Text 2</a:t>
            </a:r>
          </a:p>
          <a:p>
            <a:pPr marL="0" algn="ctr" fontAlgn="t"/>
            <a:endParaRPr lang="en-GB" sz="1200" b="1"/>
          </a:p>
          <a:p>
            <a:pPr marL="0" algn="ctr" fontAlgn="t"/>
            <a:endParaRPr lang="en-GB" sz="1200" b="1"/>
          </a:p>
          <a:p>
            <a:pPr marL="0" indent="0" fontAlgn="t">
              <a:buNone/>
            </a:pPr>
            <a:r>
              <a:rPr lang="en-GB" sz="1000"/>
              <a:t>A breakfast, not mine</a:t>
            </a:r>
          </a:p>
          <a:p>
            <a:pPr marL="0" indent="0" fontAlgn="t">
              <a:buNone/>
            </a:pPr>
            <a:r>
              <a:rPr lang="en-GB" sz="1400">
                <a:highlight>
                  <a:srgbClr val="C6AA7C"/>
                </a:highlight>
              </a:rPr>
              <a:t>Maybe it’s </a:t>
            </a:r>
            <a:r>
              <a:rPr lang="en-GB" sz="1400"/>
              <a:t>the coronavirus, </a:t>
            </a:r>
            <a:r>
              <a:rPr lang="en-GB" sz="1400">
                <a:highlight>
                  <a:srgbClr val="C6AA7C"/>
                </a:highlight>
              </a:rPr>
              <a:t>maybe it’s </a:t>
            </a:r>
            <a:r>
              <a:rPr lang="en-GB" sz="1400"/>
              <a:t>the floods, </a:t>
            </a:r>
            <a:r>
              <a:rPr lang="en-GB" sz="1400">
                <a:highlight>
                  <a:srgbClr val="C6AA7C"/>
                </a:highlight>
              </a:rPr>
              <a:t>maybe it’s </a:t>
            </a:r>
            <a:r>
              <a:rPr lang="en-GB" sz="1400"/>
              <a:t>the excitement around the Prime Minister’s engagement/child-to-be, but </a:t>
            </a:r>
            <a:r>
              <a:rPr lang="en-GB" sz="1400">
                <a:highlight>
                  <a:srgbClr val="C6AA7C"/>
                </a:highlight>
              </a:rPr>
              <a:t>we</a:t>
            </a:r>
            <a:r>
              <a:rPr lang="en-GB" sz="1400"/>
              <a:t> seem to have largely </a:t>
            </a:r>
            <a:r>
              <a:rPr lang="en-GB" sz="1400">
                <a:highlight>
                  <a:srgbClr val="C6AA7C"/>
                </a:highlight>
              </a:rPr>
              <a:t>given up </a:t>
            </a:r>
            <a:r>
              <a:rPr lang="en-GB" sz="1400"/>
              <a:t>talking about Brexit any more.</a:t>
            </a:r>
          </a:p>
          <a:p>
            <a:pPr marL="0" indent="0" fontAlgn="t">
              <a:lnSpc>
                <a:spcPct val="100000"/>
              </a:lnSpc>
              <a:spcBef>
                <a:spcPts val="0"/>
              </a:spcBef>
              <a:buNone/>
            </a:pPr>
            <a:endParaRPr lang="en-GB" sz="1400"/>
          </a:p>
          <a:p>
            <a:pPr marL="0" indent="0" fontAlgn="t">
              <a:buNone/>
            </a:pPr>
            <a:r>
              <a:rPr lang="en-GB" sz="1400">
                <a:highlight>
                  <a:srgbClr val="C6AA7C"/>
                </a:highlight>
              </a:rPr>
              <a:t>Sure</a:t>
            </a:r>
            <a:r>
              <a:rPr lang="en-GB" sz="1400"/>
              <a:t>, </a:t>
            </a:r>
            <a:r>
              <a:rPr lang="en-GB" sz="1400">
                <a:highlight>
                  <a:srgbClr val="C6AA7C"/>
                </a:highlight>
              </a:rPr>
              <a:t>there’s</a:t>
            </a:r>
            <a:r>
              <a:rPr lang="en-GB" sz="1400"/>
              <a:t> debate if </a:t>
            </a:r>
            <a:r>
              <a:rPr lang="en-GB" sz="1400">
                <a:highlight>
                  <a:srgbClr val="C6AA7C"/>
                </a:highlight>
              </a:rPr>
              <a:t>you</a:t>
            </a:r>
            <a:r>
              <a:rPr lang="en-GB" sz="1400"/>
              <a:t> want it, </a:t>
            </a:r>
            <a:r>
              <a:rPr lang="en-GB" sz="1400">
                <a:highlight>
                  <a:srgbClr val="C6AA7C"/>
                </a:highlight>
              </a:rPr>
              <a:t>tucked away i</a:t>
            </a:r>
            <a:r>
              <a:rPr lang="en-GB" sz="1400"/>
              <a:t>n the Westminster/Brussels bubble and deep in the inside sections of the paper, but </a:t>
            </a:r>
            <a:r>
              <a:rPr lang="en-GB" sz="1400">
                <a:highlight>
                  <a:srgbClr val="C6AA7C"/>
                </a:highlight>
              </a:rPr>
              <a:t>it’s</a:t>
            </a:r>
            <a:r>
              <a:rPr lang="en-GB" sz="1400"/>
              <a:t> a small fraction of what it was before.</a:t>
            </a:r>
          </a:p>
          <a:p>
            <a:pPr marL="0" indent="0" fontAlgn="t">
              <a:spcBef>
                <a:spcPts val="0"/>
              </a:spcBef>
              <a:buNone/>
            </a:pPr>
            <a:endParaRPr lang="en-GB" sz="1400"/>
          </a:p>
          <a:p>
            <a:pPr marL="0" indent="0" fontAlgn="t">
              <a:buNone/>
            </a:pPr>
            <a:r>
              <a:rPr lang="en-GB" sz="1400"/>
              <a:t>Partly this is about the churn of people that </a:t>
            </a:r>
            <a:r>
              <a:rPr lang="en-GB" sz="1400">
                <a:highlight>
                  <a:srgbClr val="C6AA7C"/>
                </a:highlight>
              </a:rPr>
              <a:t>I’ve </a:t>
            </a:r>
            <a:r>
              <a:rPr lang="en-GB" sz="1400" b="1" u="sng">
                <a:solidFill>
                  <a:srgbClr val="00674E"/>
                </a:solidFill>
                <a:hlinkClick r:id="rId3">
                  <a:extLst>
                    <a:ext uri="{A12FA001-AC4F-418D-AE19-62706E023703}">
                      <ahyp:hlinkClr xmlns:ahyp="http://schemas.microsoft.com/office/drawing/2018/hyperlinkcolor" val="tx"/>
                    </a:ext>
                  </a:extLst>
                </a:hlinkClick>
              </a:rPr>
              <a:t>written </a:t>
            </a:r>
            <a:r>
              <a:rPr lang="en-GB" sz="1400"/>
              <a:t>about before, but equally </a:t>
            </a:r>
            <a:r>
              <a:rPr lang="en-GB" sz="1400">
                <a:highlight>
                  <a:srgbClr val="C6AA7C"/>
                </a:highlight>
              </a:rPr>
              <a:t>it’s</a:t>
            </a:r>
            <a:r>
              <a:rPr lang="en-GB" sz="1400"/>
              <a:t> about the other stuff that </a:t>
            </a:r>
            <a:r>
              <a:rPr lang="en-GB" sz="1400">
                <a:highlight>
                  <a:srgbClr val="C6AA7C"/>
                </a:highlight>
              </a:rPr>
              <a:t>clamours for our attention</a:t>
            </a:r>
            <a:r>
              <a:rPr lang="en-GB" sz="1400"/>
              <a:t>. Stockpiling for a virus is newer/more engaging than </a:t>
            </a:r>
            <a:r>
              <a:rPr lang="en-GB" sz="1400">
                <a:highlight>
                  <a:srgbClr val="C6AA7C"/>
                </a:highlight>
              </a:rPr>
              <a:t>boring old </a:t>
            </a:r>
            <a:r>
              <a:rPr lang="en-GB" sz="1400"/>
              <a:t>stockpiling for a no-deal.</a:t>
            </a:r>
            <a:endParaRPr lang="en-GB" sz="1400" b="1"/>
          </a:p>
        </p:txBody>
      </p:sp>
      <p:pic>
        <p:nvPicPr>
          <p:cNvPr id="8" name="Picture 7" descr="https://blogs.surrey.ac.uk/politics/wp-content/uploads/sites/9/2020/03/English_breakfast_2.jpg">
            <a:extLst>
              <a:ext uri="{FF2B5EF4-FFF2-40B4-BE49-F238E27FC236}">
                <a16:creationId xmlns:a16="http://schemas.microsoft.com/office/drawing/2014/main" id="{8211F423-C5FE-415F-9C07-9E9FA5912CA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2863" y="797169"/>
            <a:ext cx="1250583" cy="880066"/>
          </a:xfrm>
          <a:prstGeom prst="rect">
            <a:avLst/>
          </a:prstGeom>
          <a:noFill/>
          <a:ln>
            <a:noFill/>
          </a:ln>
        </p:spPr>
      </p:pic>
      <p:sp>
        <p:nvSpPr>
          <p:cNvPr id="7" name="Rectangle 6">
            <a:extLst>
              <a:ext uri="{FF2B5EF4-FFF2-40B4-BE49-F238E27FC236}">
                <a16:creationId xmlns:a16="http://schemas.microsoft.com/office/drawing/2014/main" id="{E9A4B9E6-1C4A-4E46-A5B2-7283D0941451}"/>
              </a:ext>
            </a:extLst>
          </p:cNvPr>
          <p:cNvSpPr/>
          <p:nvPr/>
        </p:nvSpPr>
        <p:spPr>
          <a:xfrm>
            <a:off x="321042" y="307985"/>
            <a:ext cx="5692860" cy="3948773"/>
          </a:xfrm>
          <a:prstGeom prst="rect">
            <a:avLst/>
          </a:prstGeom>
          <a:ln w="19050">
            <a:solidFill>
              <a:schemeClr val="accent2"/>
            </a:solidFill>
          </a:ln>
        </p:spPr>
        <p:txBody>
          <a:bodyPr wrap="square">
            <a:spAutoFit/>
          </a:bodyPr>
          <a:lstStyle/>
          <a:p>
            <a:pPr algn="ctr" fontAlgn="t">
              <a:lnSpc>
                <a:spcPct val="90000"/>
              </a:lnSpc>
              <a:spcBef>
                <a:spcPts val="1000"/>
              </a:spcBef>
              <a:buClr>
                <a:schemeClr val="tx2"/>
              </a:buClr>
            </a:pPr>
            <a:r>
              <a:rPr lang="en-GB" sz="1400" b="1"/>
              <a:t>Text 1</a:t>
            </a:r>
          </a:p>
          <a:p>
            <a:pPr fontAlgn="t"/>
            <a:r>
              <a:rPr lang="en-GB" sz="1400"/>
              <a:t>Some UK schools have closed, or asked some teachers and pupils to stay home, to stop the spread of the disease - although the official guidance from </a:t>
            </a:r>
            <a:r>
              <a:rPr lang="en-GB" sz="1400">
                <a:highlight>
                  <a:srgbClr val="C6AA7C"/>
                </a:highlight>
              </a:rPr>
              <a:t>health bosses </a:t>
            </a:r>
            <a:r>
              <a:rPr lang="en-GB" sz="1400"/>
              <a:t>is that this is not always necessary.</a:t>
            </a:r>
          </a:p>
          <a:p>
            <a:pPr fontAlgn="t"/>
            <a:endParaRPr lang="en-GB" sz="1400"/>
          </a:p>
          <a:p>
            <a:pPr fontAlgn="t"/>
            <a:r>
              <a:rPr lang="en-GB" sz="1400">
                <a:highlight>
                  <a:srgbClr val="C6AA7C"/>
                </a:highlight>
              </a:rPr>
              <a:t>Here's</a:t>
            </a:r>
            <a:r>
              <a:rPr lang="en-GB" sz="1400"/>
              <a:t> what </a:t>
            </a:r>
            <a:r>
              <a:rPr lang="en-GB" sz="1400">
                <a:highlight>
                  <a:srgbClr val="C6AA7C"/>
                </a:highlight>
              </a:rPr>
              <a:t>you</a:t>
            </a:r>
            <a:r>
              <a:rPr lang="en-GB" sz="1400"/>
              <a:t> need to know:</a:t>
            </a:r>
          </a:p>
          <a:p>
            <a:pPr fontAlgn="t"/>
            <a:endParaRPr lang="en-GB" sz="1400"/>
          </a:p>
          <a:p>
            <a:pPr fontAlgn="t"/>
            <a:r>
              <a:rPr lang="en-GB" sz="1400" b="1" u="sng">
                <a:solidFill>
                  <a:srgbClr val="FFC000"/>
                </a:solidFill>
                <a:hlinkClick r:id="rId5"/>
              </a:rPr>
              <a:t>Advice if you're upset by the news</a:t>
            </a:r>
            <a:endParaRPr lang="en-GB" sz="1400" b="1" u="sng">
              <a:solidFill>
                <a:srgbClr val="FFC000"/>
              </a:solidFill>
            </a:endParaRPr>
          </a:p>
          <a:p>
            <a:pPr fontAlgn="t"/>
            <a:endParaRPr lang="en-GB" sz="1400"/>
          </a:p>
          <a:p>
            <a:pPr fontAlgn="t"/>
            <a:r>
              <a:rPr lang="en-GB" sz="1400" b="1"/>
              <a:t>What is this virus and where has it come from</a:t>
            </a:r>
            <a:r>
              <a:rPr lang="en-GB" sz="1400">
                <a:highlight>
                  <a:srgbClr val="C6AA7C"/>
                </a:highlight>
              </a:rPr>
              <a:t>?</a:t>
            </a:r>
          </a:p>
          <a:p>
            <a:pPr fontAlgn="t"/>
            <a:endParaRPr lang="en-GB" sz="1400"/>
          </a:p>
          <a:p>
            <a:pPr fontAlgn="t"/>
            <a:r>
              <a:rPr lang="en-GB" sz="1400">
                <a:highlight>
                  <a:srgbClr val="C6AA7C"/>
                </a:highlight>
              </a:rPr>
              <a:t>It's</a:t>
            </a:r>
            <a:r>
              <a:rPr lang="en-GB" sz="1400"/>
              <a:t> a well-known type of a virus called a coronavirus, although this is a new variation of it. It was first </a:t>
            </a:r>
            <a:r>
              <a:rPr lang="en-GB" sz="1400">
                <a:highlight>
                  <a:srgbClr val="C6AA7C"/>
                </a:highlight>
              </a:rPr>
              <a:t>spotted</a:t>
            </a:r>
            <a:r>
              <a:rPr lang="en-GB" sz="1400"/>
              <a:t> in </a:t>
            </a:r>
            <a:r>
              <a:rPr lang="en-GB" sz="1400">
                <a:highlight>
                  <a:srgbClr val="C6AA7C"/>
                </a:highlight>
              </a:rPr>
              <a:t>a city called Wuhan in China</a:t>
            </a:r>
            <a:r>
              <a:rPr lang="en-GB" sz="1400"/>
              <a:t>.</a:t>
            </a:r>
          </a:p>
          <a:p>
            <a:pPr fontAlgn="t"/>
            <a:endParaRPr lang="en-GB" sz="1400"/>
          </a:p>
          <a:p>
            <a:pPr fontAlgn="t"/>
            <a:r>
              <a:rPr lang="en-GB" sz="1400">
                <a:highlight>
                  <a:srgbClr val="C6AA7C"/>
                </a:highlight>
              </a:rPr>
              <a:t>It's</a:t>
            </a:r>
            <a:r>
              <a:rPr lang="en-GB" sz="1400"/>
              <a:t> called a coronavirus because, under the microscope, it </a:t>
            </a:r>
            <a:r>
              <a:rPr lang="en-GB" sz="1400">
                <a:highlight>
                  <a:srgbClr val="C6AA7C"/>
                </a:highlight>
              </a:rPr>
              <a:t>looks like lots of </a:t>
            </a:r>
            <a:r>
              <a:rPr lang="en-GB" sz="1400"/>
              <a:t>little crowns.</a:t>
            </a:r>
          </a:p>
          <a:p>
            <a:pPr fontAlgn="t"/>
            <a:r>
              <a:rPr lang="en-GB" sz="1400"/>
              <a:t>The disease was first discovered in Wuhan and initially the majority of cases were there. The virus then spread out across the country.</a:t>
            </a:r>
          </a:p>
        </p:txBody>
      </p:sp>
    </p:spTree>
    <p:extLst>
      <p:ext uri="{BB962C8B-B14F-4D97-AF65-F5344CB8AC3E}">
        <p14:creationId xmlns:p14="http://schemas.microsoft.com/office/powerpoint/2010/main" val="874316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B56F6-E85B-0BED-F548-091441DB662D}"/>
              </a:ext>
            </a:extLst>
          </p:cNvPr>
          <p:cNvSpPr>
            <a:spLocks noGrp="1"/>
          </p:cNvSpPr>
          <p:nvPr>
            <p:ph type="title"/>
          </p:nvPr>
        </p:nvSpPr>
        <p:spPr/>
        <p:txBody>
          <a:bodyPr/>
          <a:lstStyle/>
          <a:p>
            <a:r>
              <a:rPr lang="en-GB"/>
              <a:t>Original table</a:t>
            </a:r>
          </a:p>
        </p:txBody>
      </p:sp>
      <p:pic>
        <p:nvPicPr>
          <p:cNvPr id="7" name="Picture 7" descr="Table&#10;&#10;Description automatically generated">
            <a:extLst>
              <a:ext uri="{FF2B5EF4-FFF2-40B4-BE49-F238E27FC236}">
                <a16:creationId xmlns:a16="http://schemas.microsoft.com/office/drawing/2014/main" id="{CAA90CB0-36FF-4EDC-14E7-569A6A52CEFB}"/>
              </a:ext>
            </a:extLst>
          </p:cNvPr>
          <p:cNvPicPr>
            <a:picLocks noChangeAspect="1"/>
          </p:cNvPicPr>
          <p:nvPr/>
        </p:nvPicPr>
        <p:blipFill>
          <a:blip r:embed="rId2"/>
          <a:stretch>
            <a:fillRect/>
          </a:stretch>
        </p:blipFill>
        <p:spPr>
          <a:xfrm>
            <a:off x="4536556" y="351152"/>
            <a:ext cx="5606844" cy="6160400"/>
          </a:xfrm>
          <a:prstGeom prst="rect">
            <a:avLst/>
          </a:prstGeom>
        </p:spPr>
      </p:pic>
    </p:spTree>
    <p:extLst>
      <p:ext uri="{BB962C8B-B14F-4D97-AF65-F5344CB8AC3E}">
        <p14:creationId xmlns:p14="http://schemas.microsoft.com/office/powerpoint/2010/main" val="2011103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D4F24-F167-831C-A1DE-EC5688FFB1A2}"/>
              </a:ext>
            </a:extLst>
          </p:cNvPr>
          <p:cNvSpPr>
            <a:spLocks noGrp="1"/>
          </p:cNvSpPr>
          <p:nvPr>
            <p:ph type="title"/>
          </p:nvPr>
        </p:nvSpPr>
        <p:spPr/>
        <p:txBody>
          <a:bodyPr/>
          <a:lstStyle/>
          <a:p>
            <a:r>
              <a:rPr lang="en-GB"/>
              <a:t>Teaching sequence</a:t>
            </a:r>
          </a:p>
        </p:txBody>
      </p:sp>
      <p:sp>
        <p:nvSpPr>
          <p:cNvPr id="3" name="Content Placeholder 2">
            <a:extLst>
              <a:ext uri="{FF2B5EF4-FFF2-40B4-BE49-F238E27FC236}">
                <a16:creationId xmlns:a16="http://schemas.microsoft.com/office/drawing/2014/main" id="{E6BCED25-1290-E41B-E298-3DDD283C5A37}"/>
              </a:ext>
            </a:extLst>
          </p:cNvPr>
          <p:cNvSpPr>
            <a:spLocks noGrp="1"/>
          </p:cNvSpPr>
          <p:nvPr>
            <p:ph idx="1"/>
          </p:nvPr>
        </p:nvSpPr>
        <p:spPr/>
        <p:txBody>
          <a:bodyPr vert="horz" lIns="91440" tIns="45720" rIns="91440" bIns="45720" rtlCol="0" anchor="t">
            <a:normAutofit/>
          </a:bodyPr>
          <a:lstStyle/>
          <a:p>
            <a:pPr>
              <a:lnSpc>
                <a:spcPct val="90000"/>
              </a:lnSpc>
              <a:spcBef>
                <a:spcPts val="1000"/>
              </a:spcBef>
            </a:pPr>
            <a:r>
              <a:rPr lang="en-GB" sz="2000" dirty="0">
                <a:latin typeface="Arial"/>
                <a:cs typeface="Arial"/>
              </a:rPr>
              <a:t>Step 1. Introducing the Rhetorical Triangle</a:t>
            </a:r>
            <a:endParaRPr lang="en-US" sz="2000" dirty="0">
              <a:latin typeface="Arial"/>
              <a:cs typeface="Arial"/>
            </a:endParaRPr>
          </a:p>
          <a:p>
            <a:pPr>
              <a:lnSpc>
                <a:spcPct val="90000"/>
              </a:lnSpc>
              <a:spcBef>
                <a:spcPts val="1000"/>
              </a:spcBef>
            </a:pPr>
            <a:r>
              <a:rPr lang="en-GB" sz="2000" dirty="0">
                <a:latin typeface="Arial"/>
                <a:cs typeface="Arial"/>
              </a:rPr>
              <a:t>Step 2. Introducing the ‘Genre Analysis Tool’</a:t>
            </a:r>
            <a:endParaRPr lang="en-US" sz="2000" dirty="0">
              <a:latin typeface="Arial"/>
              <a:cs typeface="Arial"/>
            </a:endParaRPr>
          </a:p>
          <a:p>
            <a:pPr>
              <a:lnSpc>
                <a:spcPct val="90000"/>
              </a:lnSpc>
              <a:spcBef>
                <a:spcPts val="1000"/>
              </a:spcBef>
            </a:pPr>
            <a:r>
              <a:rPr lang="en-GB" sz="2000" dirty="0">
                <a:latin typeface="Arial"/>
                <a:cs typeface="Arial"/>
              </a:rPr>
              <a:t>Step 3. Genre deconstruction </a:t>
            </a:r>
            <a:endParaRPr lang="en-US" sz="2000">
              <a:latin typeface="Arial"/>
              <a:cs typeface="Arial"/>
            </a:endParaRPr>
          </a:p>
          <a:p>
            <a:pPr>
              <a:lnSpc>
                <a:spcPct val="90000"/>
              </a:lnSpc>
              <a:spcBef>
                <a:spcPts val="1000"/>
              </a:spcBef>
            </a:pPr>
            <a:r>
              <a:rPr lang="en-GB" sz="2000" dirty="0">
                <a:latin typeface="Arial"/>
                <a:cs typeface="Arial"/>
              </a:rPr>
              <a:t>Step 4. Joint / independent construction</a:t>
            </a:r>
            <a:endParaRPr lang="en-GB" dirty="0"/>
          </a:p>
        </p:txBody>
      </p:sp>
    </p:spTree>
    <p:extLst>
      <p:ext uri="{BB962C8B-B14F-4D97-AF65-F5344CB8AC3E}">
        <p14:creationId xmlns:p14="http://schemas.microsoft.com/office/powerpoint/2010/main" val="2545106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8C621-5FB4-F8DC-0B6F-8DB0F6614C7A}"/>
              </a:ext>
            </a:extLst>
          </p:cNvPr>
          <p:cNvSpPr>
            <a:spLocks noGrp="1"/>
          </p:cNvSpPr>
          <p:nvPr>
            <p:ph type="title"/>
          </p:nvPr>
        </p:nvSpPr>
        <p:spPr>
          <a:xfrm>
            <a:off x="565150" y="770890"/>
            <a:ext cx="9762945" cy="1268984"/>
          </a:xfrm>
        </p:spPr>
        <p:txBody>
          <a:bodyPr>
            <a:noAutofit/>
          </a:bodyPr>
          <a:lstStyle/>
          <a:p>
            <a:r>
              <a:rPr lang="en-US" sz="3200"/>
              <a:t>IDENTIFY STYLISTIC DIFFERENCES </a:t>
            </a:r>
            <a:br>
              <a:rPr lang="en-US" sz="3200"/>
            </a:br>
            <a:r>
              <a:rPr lang="en-US" sz="3200"/>
              <a:t>BETWEEN THESE EXTRACTS</a:t>
            </a:r>
          </a:p>
        </p:txBody>
      </p:sp>
      <p:sp>
        <p:nvSpPr>
          <p:cNvPr id="3" name="Content Placeholder 2">
            <a:extLst>
              <a:ext uri="{FF2B5EF4-FFF2-40B4-BE49-F238E27FC236}">
                <a16:creationId xmlns:a16="http://schemas.microsoft.com/office/drawing/2014/main" id="{861D7021-2E81-DE20-E057-CE55A0B6648B}"/>
              </a:ext>
            </a:extLst>
          </p:cNvPr>
          <p:cNvSpPr>
            <a:spLocks noGrp="1"/>
          </p:cNvSpPr>
          <p:nvPr>
            <p:ph sz="half" idx="1"/>
          </p:nvPr>
        </p:nvSpPr>
        <p:spPr>
          <a:xfrm>
            <a:off x="562851" y="1951830"/>
            <a:ext cx="5380623" cy="3809398"/>
          </a:xfrm>
        </p:spPr>
        <p:txBody>
          <a:bodyPr vert="horz" lIns="91440" tIns="45720" rIns="91440" bIns="45720" rtlCol="0" anchor="t">
            <a:normAutofit fontScale="85000" lnSpcReduction="10000"/>
          </a:bodyPr>
          <a:lstStyle/>
          <a:p>
            <a:pPr marL="0" indent="0">
              <a:lnSpc>
                <a:spcPct val="120000"/>
              </a:lnSpc>
              <a:spcBef>
                <a:spcPts val="1000"/>
              </a:spcBef>
              <a:buNone/>
            </a:pPr>
            <a:r>
              <a:rPr lang="en-US" sz="1400" b="1">
                <a:latin typeface="Arial"/>
                <a:cs typeface="Arial"/>
              </a:rPr>
              <a:t>EXTRACT 1 (Scholarly journal)</a:t>
            </a:r>
            <a:endParaRPr lang="en-US" sz="1400">
              <a:latin typeface="Arial"/>
              <a:cs typeface="Arial"/>
            </a:endParaRPr>
          </a:p>
          <a:p>
            <a:pPr marL="0" indent="0" algn="just">
              <a:lnSpc>
                <a:spcPct val="120000"/>
              </a:lnSpc>
              <a:spcBef>
                <a:spcPts val="1000"/>
              </a:spcBef>
              <a:buNone/>
            </a:pPr>
            <a:r>
              <a:rPr lang="en-US" sz="1400">
                <a:latin typeface="Arial"/>
                <a:cs typeface="Arial"/>
              </a:rPr>
              <a:t>Sustained attention is a factor in many work environments where operators intervene on a regular basis to ensure the safety and security of a system. Different types of activity during break periods may facilitate different levels of performance following extended periods of attention in these environments. The impact of five different breaks from task activity was assessed against the performance of a no‐break control group during a simulated, high signal probability rail control task. A total of 87 university students were assigned to a no‐break control condition, or one of five break activity conditions that occurred between two, 20‐minute periods of simulated rail control. Post‐break, the analysis revealed that, in comparison to the control condition, performance was greater in all of the five break conditions. Any activity that drew operators' attention from the primary rail control task enabled improvements in performance beyond a no‐break control task.</a:t>
            </a:r>
            <a:endParaRPr lang="en-GB"/>
          </a:p>
        </p:txBody>
      </p:sp>
      <p:sp>
        <p:nvSpPr>
          <p:cNvPr id="4" name="Content Placeholder 3">
            <a:extLst>
              <a:ext uri="{FF2B5EF4-FFF2-40B4-BE49-F238E27FC236}">
                <a16:creationId xmlns:a16="http://schemas.microsoft.com/office/drawing/2014/main" id="{3304D46B-4DFF-FEB9-CB39-31E4EE608C62}"/>
              </a:ext>
            </a:extLst>
          </p:cNvPr>
          <p:cNvSpPr>
            <a:spLocks noGrp="1"/>
          </p:cNvSpPr>
          <p:nvPr>
            <p:ph sz="half" idx="2"/>
          </p:nvPr>
        </p:nvSpPr>
        <p:spPr>
          <a:xfrm>
            <a:off x="6248527" y="1951830"/>
            <a:ext cx="5380623" cy="3809398"/>
          </a:xfrm>
        </p:spPr>
        <p:txBody>
          <a:bodyPr vert="horz" lIns="91440" tIns="45720" rIns="91440" bIns="45720" rtlCol="0" anchor="t">
            <a:normAutofit fontScale="85000" lnSpcReduction="10000"/>
          </a:bodyPr>
          <a:lstStyle/>
          <a:p>
            <a:pPr marL="0" indent="0">
              <a:lnSpc>
                <a:spcPct val="120000"/>
              </a:lnSpc>
              <a:spcBef>
                <a:spcPts val="1000"/>
              </a:spcBef>
              <a:buNone/>
            </a:pPr>
            <a:r>
              <a:rPr lang="en-US" sz="1400" b="1">
                <a:latin typeface="Arial"/>
                <a:cs typeface="Arial"/>
              </a:rPr>
              <a:t>EXTRACT 2 (Trade magazine)</a:t>
            </a:r>
            <a:endParaRPr lang="en-US" sz="1400">
              <a:latin typeface="Arial"/>
              <a:cs typeface="Arial"/>
            </a:endParaRPr>
          </a:p>
          <a:p>
            <a:pPr marL="0" indent="0" algn="just">
              <a:lnSpc>
                <a:spcPct val="120000"/>
              </a:lnSpc>
              <a:spcBef>
                <a:spcPts val="1000"/>
              </a:spcBef>
              <a:buNone/>
            </a:pPr>
            <a:r>
              <a:rPr lang="en-US" sz="1400">
                <a:latin typeface="Arial"/>
                <a:cs typeface="Arial"/>
              </a:rPr>
              <a:t>In our busy-loving modern society, too many of us have had the experience of eating lunch at our desks—or even working straight through the noon hour without sustenance, all in the name of tackling the items on our to-do lists. Unfortunately, powering through without a pause can do more harm than good, psychologists say.</a:t>
            </a:r>
          </a:p>
          <a:p>
            <a:pPr marL="0" indent="0" algn="just">
              <a:lnSpc>
                <a:spcPct val="120000"/>
              </a:lnSpc>
              <a:spcBef>
                <a:spcPts val="1000"/>
              </a:spcBef>
              <a:buNone/>
            </a:pPr>
            <a:r>
              <a:rPr lang="en-US" sz="1400">
                <a:latin typeface="Arial"/>
                <a:cs typeface="Arial"/>
              </a:rPr>
              <a:t>Breaks can improve our moods, overall well-being and performance capacity, says Charlotte Fritz, PhD, an associate professor in industrial/organizational (I/O) psychology at Portland State University in Oregon.</a:t>
            </a:r>
          </a:p>
          <a:p>
            <a:pPr marL="0" indent="0" algn="just">
              <a:lnSpc>
                <a:spcPct val="120000"/>
              </a:lnSpc>
              <a:spcBef>
                <a:spcPts val="1000"/>
              </a:spcBef>
              <a:buNone/>
            </a:pPr>
            <a:r>
              <a:rPr lang="en-US" sz="1400">
                <a:latin typeface="Arial"/>
                <a:cs typeface="Arial"/>
              </a:rPr>
              <a:t>While it might seem obvious that breaks are refreshing, it’s less clear how to maximize their benefit. How frequently you should break from work, how long breaks should last and what activities you should engage in will differ from person to person and job to job. But research is giving us a deeper understanding of breaks, revealing that regularly detaching from your work tasks—both during the workday and in your off-hours—can help restore energy in the short term and prevent burnout in the long term.</a:t>
            </a:r>
            <a:endParaRPr lang="en-GB"/>
          </a:p>
        </p:txBody>
      </p:sp>
      <p:sp>
        <p:nvSpPr>
          <p:cNvPr id="6" name="Rectangle 5">
            <a:extLst>
              <a:ext uri="{FF2B5EF4-FFF2-40B4-BE49-F238E27FC236}">
                <a16:creationId xmlns:a16="http://schemas.microsoft.com/office/drawing/2014/main" id="{DBADCA47-72CD-21E5-3CD8-02EE4F2B49B7}"/>
              </a:ext>
            </a:extLst>
          </p:cNvPr>
          <p:cNvSpPr/>
          <p:nvPr/>
        </p:nvSpPr>
        <p:spPr>
          <a:xfrm>
            <a:off x="6656167" y="6363816"/>
            <a:ext cx="7593146" cy="492443"/>
          </a:xfrm>
          <a:prstGeom prst="rect">
            <a:avLst/>
          </a:prstGeom>
        </p:spPr>
        <p:txBody>
          <a:bodyPr wrap="square" lIns="91440" tIns="45720" rIns="91440" bIns="45720" anchor="t">
            <a:spAutoFit/>
          </a:bodyPr>
          <a:lstStyle/>
          <a:p>
            <a:r>
              <a:rPr lang="en-GB" sz="800" b="1">
                <a:latin typeface="Calibri"/>
                <a:cs typeface="Calibri"/>
              </a:rPr>
              <a:t>Sources: </a:t>
            </a:r>
            <a:r>
              <a:rPr lang="en-GB" sz="800">
                <a:latin typeface="Calibri"/>
                <a:cs typeface="Calibri"/>
              </a:rPr>
              <a:t>Extract 1:  Rees, A., Wiggins, M.W., Helton, W.S., Loveday, T., O’Hare, D. (07 June 2017) </a:t>
            </a:r>
            <a:r>
              <a:rPr lang="en-GB" sz="800">
                <a:solidFill>
                  <a:srgbClr val="767676"/>
                </a:solidFill>
                <a:latin typeface="Calibri"/>
                <a:cs typeface="Calibri"/>
              </a:rPr>
              <a:t> </a:t>
            </a:r>
            <a:r>
              <a:rPr lang="en-GB" sz="800">
                <a:solidFill>
                  <a:srgbClr val="005274"/>
                </a:solidFill>
                <a:latin typeface="Calibri"/>
                <a:cs typeface="Calibri"/>
                <a:hlinkClick r:id="rId2"/>
              </a:rPr>
              <a:t>https://doi.org/10.1002/acp.3334</a:t>
            </a:r>
            <a:r>
              <a:rPr lang="en-GB" sz="800" b="1">
                <a:latin typeface="Calibri"/>
                <a:cs typeface="Calibri"/>
              </a:rPr>
              <a:t> </a:t>
            </a:r>
            <a:br>
              <a:rPr lang="en-GB" sz="800" b="1">
                <a:latin typeface="Calibri"/>
              </a:rPr>
            </a:br>
            <a:r>
              <a:rPr lang="en-GB" sz="800" b="1">
                <a:latin typeface="Calibri"/>
                <a:cs typeface="Calibri"/>
              </a:rPr>
              <a:t>	    </a:t>
            </a:r>
            <a:r>
              <a:rPr lang="en-GB" sz="800">
                <a:latin typeface="Calibri"/>
                <a:cs typeface="Calibri"/>
              </a:rPr>
              <a:t>Extract 2: </a:t>
            </a:r>
            <a:r>
              <a:rPr lang="en-GB" sz="800">
                <a:latin typeface="Calibri"/>
                <a:cs typeface="Calibri"/>
                <a:hlinkClick r:id="rId3"/>
              </a:rPr>
              <a:t>https://www.apa.org/monitor/2019/01/break</a:t>
            </a:r>
            <a:r>
              <a:rPr lang="en-GB" sz="800">
                <a:latin typeface="Calibri"/>
                <a:cs typeface="Calibri"/>
              </a:rPr>
              <a:t> Vol.50, No.1</a:t>
            </a:r>
          </a:p>
          <a:p>
            <a:r>
              <a:rPr lang="en-GB" sz="1000"/>
              <a:t>                </a:t>
            </a:r>
            <a:endParaRPr lang="en-GB" sz="1000">
              <a:solidFill>
                <a:srgbClr val="767676"/>
              </a:solidFill>
              <a:latin typeface="Open Sans"/>
            </a:endParaRPr>
          </a:p>
        </p:txBody>
      </p:sp>
    </p:spTree>
    <p:extLst>
      <p:ext uri="{BB962C8B-B14F-4D97-AF65-F5344CB8AC3E}">
        <p14:creationId xmlns:p14="http://schemas.microsoft.com/office/powerpoint/2010/main" val="3073039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2E80F-6584-055E-63D5-E8224D27CBE2}"/>
              </a:ext>
            </a:extLst>
          </p:cNvPr>
          <p:cNvSpPr>
            <a:spLocks noGrp="1"/>
          </p:cNvSpPr>
          <p:nvPr>
            <p:ph type="title"/>
          </p:nvPr>
        </p:nvSpPr>
        <p:spPr/>
        <p:txBody>
          <a:bodyPr/>
          <a:lstStyle/>
          <a:p>
            <a:pPr algn="ctr"/>
            <a:r>
              <a:rPr lang="en-GB" sz="3200"/>
              <a:t>OUR CHOICES AS WRITERS</a:t>
            </a:r>
          </a:p>
          <a:p>
            <a:endParaRPr lang="en-GB"/>
          </a:p>
        </p:txBody>
      </p:sp>
      <p:sp>
        <p:nvSpPr>
          <p:cNvPr id="5" name="Content Placeholder 3">
            <a:extLst>
              <a:ext uri="{FF2B5EF4-FFF2-40B4-BE49-F238E27FC236}">
                <a16:creationId xmlns:a16="http://schemas.microsoft.com/office/drawing/2014/main" id="{13565B20-2B87-3C80-F910-3F4FF4766CDF}"/>
              </a:ext>
            </a:extLst>
          </p:cNvPr>
          <p:cNvSpPr txBox="1">
            <a:spLocks/>
          </p:cNvSpPr>
          <p:nvPr/>
        </p:nvSpPr>
        <p:spPr>
          <a:xfrm>
            <a:off x="169376" y="2601797"/>
            <a:ext cx="3498097" cy="2883487"/>
          </a:xfrm>
          <a:prstGeom prst="hexagon">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lt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lt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lt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lt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GB"/>
              <a:t>How we represent ideas, events or experiences</a:t>
            </a:r>
          </a:p>
        </p:txBody>
      </p:sp>
      <p:sp>
        <p:nvSpPr>
          <p:cNvPr id="7" name="Content Placeholder 3">
            <a:extLst>
              <a:ext uri="{FF2B5EF4-FFF2-40B4-BE49-F238E27FC236}">
                <a16:creationId xmlns:a16="http://schemas.microsoft.com/office/drawing/2014/main" id="{0F188EE7-2FBB-9888-DC1B-447F7558FD8B}"/>
              </a:ext>
            </a:extLst>
          </p:cNvPr>
          <p:cNvSpPr txBox="1">
            <a:spLocks/>
          </p:cNvSpPr>
          <p:nvPr/>
        </p:nvSpPr>
        <p:spPr>
          <a:xfrm>
            <a:off x="3971849" y="2603678"/>
            <a:ext cx="3498097" cy="2883487"/>
          </a:xfrm>
          <a:prstGeom prst="hexagon">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lt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lt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lt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lt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buNone/>
            </a:pPr>
            <a:r>
              <a:rPr lang="en-GB" dirty="0">
                <a:latin typeface="Arial"/>
                <a:cs typeface="Arial"/>
              </a:rPr>
              <a:t>How we engage with our readers</a:t>
            </a:r>
            <a:endParaRPr lang="en-US" dirty="0"/>
          </a:p>
          <a:p>
            <a:pPr marL="0" indent="0" algn="ctr">
              <a:buFont typeface="Arial" panose="020B0604020202020204" pitchFamily="34" charset="0"/>
              <a:buNone/>
            </a:pPr>
            <a:endParaRPr lang="en-GB" dirty="0"/>
          </a:p>
        </p:txBody>
      </p:sp>
      <p:sp>
        <p:nvSpPr>
          <p:cNvPr id="9" name="Content Placeholder 3">
            <a:extLst>
              <a:ext uri="{FF2B5EF4-FFF2-40B4-BE49-F238E27FC236}">
                <a16:creationId xmlns:a16="http://schemas.microsoft.com/office/drawing/2014/main" id="{0CF4BD47-84D9-CBB1-4D7F-5F44BDDD0748}"/>
              </a:ext>
            </a:extLst>
          </p:cNvPr>
          <p:cNvSpPr txBox="1">
            <a:spLocks/>
          </p:cNvSpPr>
          <p:nvPr/>
        </p:nvSpPr>
        <p:spPr>
          <a:xfrm>
            <a:off x="7623805" y="2605560"/>
            <a:ext cx="3498097" cy="2883487"/>
          </a:xfrm>
          <a:prstGeom prst="hexagon">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lt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lt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lt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lt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buNone/>
            </a:pPr>
            <a:r>
              <a:rPr lang="en-GB" dirty="0">
                <a:latin typeface="Arial"/>
                <a:cs typeface="Arial"/>
              </a:rPr>
              <a:t>How we organise and package information</a:t>
            </a:r>
            <a:endParaRPr lang="en-US" dirty="0"/>
          </a:p>
          <a:p>
            <a:pPr marL="0" indent="0" algn="ctr">
              <a:buFont typeface="Arial" panose="020B0604020202020204" pitchFamily="34" charset="0"/>
              <a:buNone/>
            </a:pPr>
            <a:endParaRPr lang="en-GB" dirty="0"/>
          </a:p>
        </p:txBody>
      </p:sp>
    </p:spTree>
    <p:extLst>
      <p:ext uri="{BB962C8B-B14F-4D97-AF65-F5344CB8AC3E}">
        <p14:creationId xmlns:p14="http://schemas.microsoft.com/office/powerpoint/2010/main" val="3215417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5436A-0FDE-701B-54BC-08CA7715B97D}"/>
              </a:ext>
            </a:extLst>
          </p:cNvPr>
          <p:cNvSpPr>
            <a:spLocks noGrp="1"/>
          </p:cNvSpPr>
          <p:nvPr>
            <p:ph type="title"/>
          </p:nvPr>
        </p:nvSpPr>
        <p:spPr/>
        <p:txBody>
          <a:bodyPr/>
          <a:lstStyle/>
          <a:p>
            <a:r>
              <a:rPr lang="en-GB"/>
              <a:t>Outline</a:t>
            </a:r>
          </a:p>
        </p:txBody>
      </p:sp>
      <p:sp>
        <p:nvSpPr>
          <p:cNvPr id="3" name="Content Placeholder 2">
            <a:extLst>
              <a:ext uri="{FF2B5EF4-FFF2-40B4-BE49-F238E27FC236}">
                <a16:creationId xmlns:a16="http://schemas.microsoft.com/office/drawing/2014/main" id="{6204D3A0-84D8-010C-6CF6-32EDC807E319}"/>
              </a:ext>
            </a:extLst>
          </p:cNvPr>
          <p:cNvSpPr>
            <a:spLocks noGrp="1"/>
          </p:cNvSpPr>
          <p:nvPr>
            <p:ph idx="1"/>
          </p:nvPr>
        </p:nvSpPr>
        <p:spPr/>
        <p:txBody>
          <a:bodyPr vert="horz" lIns="91440" tIns="45720" rIns="91440" bIns="45720" rtlCol="0" anchor="t">
            <a:normAutofit/>
          </a:bodyPr>
          <a:lstStyle/>
          <a:p>
            <a:r>
              <a:rPr lang="en-GB"/>
              <a:t>Our contexts</a:t>
            </a:r>
          </a:p>
          <a:p>
            <a:r>
              <a:rPr lang="en-GB"/>
              <a:t>SFL as an 'appliable' theory</a:t>
            </a:r>
          </a:p>
          <a:p>
            <a:r>
              <a:rPr lang="en-GB"/>
              <a:t>Our reflective process</a:t>
            </a:r>
          </a:p>
          <a:p>
            <a:r>
              <a:rPr lang="en-GB"/>
              <a:t>Examples from our contexts</a:t>
            </a:r>
          </a:p>
        </p:txBody>
      </p:sp>
    </p:spTree>
    <p:extLst>
      <p:ext uri="{BB962C8B-B14F-4D97-AF65-F5344CB8AC3E}">
        <p14:creationId xmlns:p14="http://schemas.microsoft.com/office/powerpoint/2010/main" val="1201274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9283D-C2CB-D240-E62B-95762F14E047}"/>
              </a:ext>
            </a:extLst>
          </p:cNvPr>
          <p:cNvSpPr>
            <a:spLocks noGrp="1"/>
          </p:cNvSpPr>
          <p:nvPr>
            <p:ph type="title"/>
          </p:nvPr>
        </p:nvSpPr>
        <p:spPr>
          <a:xfrm>
            <a:off x="377002" y="319334"/>
            <a:ext cx="9687686" cy="1268984"/>
          </a:xfrm>
        </p:spPr>
        <p:txBody>
          <a:bodyPr/>
          <a:lstStyle/>
          <a:p>
            <a:r>
              <a:rPr lang="en-GB" sz="3200"/>
              <a:t>REPRESENTING IDEAS / EVENTS / EXPERIENCES</a:t>
            </a:r>
          </a:p>
        </p:txBody>
      </p:sp>
      <p:graphicFrame>
        <p:nvGraphicFramePr>
          <p:cNvPr id="7" name="Table 7">
            <a:extLst>
              <a:ext uri="{FF2B5EF4-FFF2-40B4-BE49-F238E27FC236}">
                <a16:creationId xmlns:a16="http://schemas.microsoft.com/office/drawing/2014/main" id="{371D14DF-55E7-2126-693C-F616988EF513}"/>
              </a:ext>
            </a:extLst>
          </p:cNvPr>
          <p:cNvGraphicFramePr>
            <a:graphicFrameLocks noGrp="1"/>
          </p:cNvGraphicFramePr>
          <p:nvPr>
            <p:extLst>
              <p:ext uri="{D42A27DB-BD31-4B8C-83A1-F6EECF244321}">
                <p14:modId xmlns:p14="http://schemas.microsoft.com/office/powerpoint/2010/main" val="548999130"/>
              </p:ext>
            </p:extLst>
          </p:nvPr>
        </p:nvGraphicFramePr>
        <p:xfrm>
          <a:off x="432740" y="1571037"/>
          <a:ext cx="10570830" cy="5090160"/>
        </p:xfrm>
        <a:graphic>
          <a:graphicData uri="http://schemas.openxmlformats.org/drawingml/2006/table">
            <a:tbl>
              <a:tblPr firstRow="1" bandRow="1">
                <a:tableStyleId>{5C22544A-7EE6-4342-B048-85BDC9FD1C3A}</a:tableStyleId>
              </a:tblPr>
              <a:tblGrid>
                <a:gridCol w="3094778">
                  <a:extLst>
                    <a:ext uri="{9D8B030D-6E8A-4147-A177-3AD203B41FA5}">
                      <a16:colId xmlns:a16="http://schemas.microsoft.com/office/drawing/2014/main" val="3745580844"/>
                    </a:ext>
                  </a:extLst>
                </a:gridCol>
                <a:gridCol w="3535605">
                  <a:extLst>
                    <a:ext uri="{9D8B030D-6E8A-4147-A177-3AD203B41FA5}">
                      <a16:colId xmlns:a16="http://schemas.microsoft.com/office/drawing/2014/main" val="2975969119"/>
                    </a:ext>
                  </a:extLst>
                </a:gridCol>
                <a:gridCol w="3940447">
                  <a:extLst>
                    <a:ext uri="{9D8B030D-6E8A-4147-A177-3AD203B41FA5}">
                      <a16:colId xmlns:a16="http://schemas.microsoft.com/office/drawing/2014/main" val="1268094243"/>
                    </a:ext>
                  </a:extLst>
                </a:gridCol>
              </a:tblGrid>
              <a:tr h="253698">
                <a:tc>
                  <a:txBody>
                    <a:bodyPr/>
                    <a:lstStyle/>
                    <a:p>
                      <a:endParaRPr lang="en-GB">
                        <a:latin typeface="+mn-lt"/>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tc>
                  <a:txBody>
                    <a:bodyPr/>
                    <a:lstStyle/>
                    <a:p>
                      <a:pPr algn="ctr"/>
                      <a:r>
                        <a:rPr lang="en-GB">
                          <a:solidFill>
                            <a:schemeClr val="bg1"/>
                          </a:solidFill>
                          <a:latin typeface="+mn-lt"/>
                        </a:rPr>
                        <a:t>EXTRACT 1 (academic)</a:t>
                      </a: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tc>
                  <a:txBody>
                    <a:bodyPr/>
                    <a:lstStyle/>
                    <a:p>
                      <a:pPr algn="ctr"/>
                      <a:r>
                        <a:rPr lang="en-GB">
                          <a:solidFill>
                            <a:schemeClr val="bg1"/>
                          </a:solidFill>
                          <a:latin typeface="+mn-lt"/>
                        </a:rPr>
                        <a:t>EXTRACT 2 (non-academic)</a:t>
                      </a: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extLst>
                  <a:ext uri="{0D108BD9-81ED-4DB2-BD59-A6C34878D82A}">
                    <a16:rowId xmlns:a16="http://schemas.microsoft.com/office/drawing/2014/main" val="4100114099"/>
                  </a:ext>
                </a:extLst>
              </a:tr>
              <a:tr h="665959">
                <a:tc>
                  <a:txBody>
                    <a:bodyPr/>
                    <a:lstStyle/>
                    <a:p>
                      <a:pPr marL="0" marR="0" lvl="0" indent="0" algn="l" rtl="0" eaLnBrk="1" fontAlgn="auto" latinLnBrk="0" hangingPunct="1">
                        <a:lnSpc>
                          <a:spcPct val="100000"/>
                        </a:lnSpc>
                        <a:spcBef>
                          <a:spcPts val="0"/>
                        </a:spcBef>
                        <a:spcAft>
                          <a:spcPts val="0"/>
                        </a:spcAft>
                        <a:buClrTx/>
                        <a:buSzTx/>
                        <a:buFontTx/>
                        <a:buNone/>
                      </a:pPr>
                      <a:r>
                        <a:rPr lang="en-GB" sz="1600" b="1">
                          <a:latin typeface="+mn-lt"/>
                        </a:rPr>
                        <a:t>Lexical choices (</a:t>
                      </a:r>
                      <a:r>
                        <a:rPr lang="en-GB" sz="1600" b="1">
                          <a:effectLst/>
                          <a:latin typeface="+mn-lt"/>
                        </a:rPr>
                        <a:t>e.g. use of standard/colloquial language) </a:t>
                      </a:r>
                      <a:endParaRPr lang="en-GB" sz="1600" b="1">
                        <a:latin typeface="+mn-lt"/>
                      </a:endParaRPr>
                    </a:p>
                    <a:p>
                      <a:endParaRPr lang="en-GB" sz="1600" b="1">
                        <a:latin typeface="+mn-lt"/>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500" b="0" i="1">
                          <a:effectLst/>
                        </a:rPr>
                        <a:t>Sustained attention is a factor in many work environments where operators intervene on a regular basis to ensure the safety and security of a system. </a:t>
                      </a:r>
                      <a:endParaRPr lang="en-GB" sz="1500" i="1">
                        <a:latin typeface="+mn-lt"/>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i="1" kern="1200">
                          <a:solidFill>
                            <a:schemeClr val="dk1"/>
                          </a:solidFill>
                          <a:effectLst/>
                          <a:highlight>
                            <a:srgbClr val="66FFFF"/>
                          </a:highlight>
                          <a:latin typeface="+mn-lt"/>
                          <a:ea typeface="+mn-ea"/>
                          <a:cs typeface="Arial"/>
                        </a:rPr>
                        <a:t>Powering through </a:t>
                      </a:r>
                      <a:r>
                        <a:rPr lang="en-US" sz="1500" b="0" i="1" kern="1200">
                          <a:solidFill>
                            <a:schemeClr val="dk1"/>
                          </a:solidFill>
                          <a:effectLst/>
                          <a:latin typeface="+mn-lt"/>
                          <a:ea typeface="+mn-ea"/>
                          <a:cs typeface="Arial"/>
                        </a:rPr>
                        <a:t>without a pause can do </a:t>
                      </a:r>
                      <a:r>
                        <a:rPr lang="en-US" sz="1500" b="0" i="1" kern="1200">
                          <a:solidFill>
                            <a:schemeClr val="dk1"/>
                          </a:solidFill>
                          <a:effectLst/>
                          <a:highlight>
                            <a:srgbClr val="66FFFF"/>
                          </a:highlight>
                          <a:latin typeface="+mn-lt"/>
                          <a:ea typeface="+mn-ea"/>
                          <a:cs typeface="Arial"/>
                        </a:rPr>
                        <a:t>more harm than good</a:t>
                      </a:r>
                      <a:r>
                        <a:rPr lang="en-US" sz="1500" b="0" i="1" kern="1200">
                          <a:solidFill>
                            <a:schemeClr val="dk1"/>
                          </a:solidFill>
                          <a:effectLst/>
                          <a:latin typeface="+mn-lt"/>
                          <a:ea typeface="+mn-ea"/>
                          <a:cs typeface="Arial"/>
                        </a:rPr>
                        <a:t>; tackling the items on our </a:t>
                      </a:r>
                      <a:r>
                        <a:rPr lang="en-US" sz="1500" b="0" i="1" kern="1200">
                          <a:solidFill>
                            <a:schemeClr val="dk1"/>
                          </a:solidFill>
                          <a:effectLst/>
                          <a:highlight>
                            <a:srgbClr val="66FFFF"/>
                          </a:highlight>
                          <a:latin typeface="+mn-lt"/>
                          <a:ea typeface="+mn-ea"/>
                          <a:cs typeface="Arial"/>
                        </a:rPr>
                        <a:t>to-do lists; too many of us.</a:t>
                      </a:r>
                      <a:endParaRPr lang="en-GB" sz="1500" b="0" i="1" kern="1200">
                        <a:solidFill>
                          <a:schemeClr val="dk1"/>
                        </a:solidFill>
                        <a:effectLst/>
                        <a:latin typeface="+mn-lt"/>
                        <a:ea typeface="+mn-ea"/>
                        <a:cs typeface="Arial"/>
                      </a:endParaRPr>
                    </a:p>
                    <a:p>
                      <a:endParaRPr lang="en-GB" sz="1500" i="1">
                        <a:latin typeface="+mn-lt"/>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extLst>
                  <a:ext uri="{0D108BD9-81ED-4DB2-BD59-A6C34878D82A}">
                    <a16:rowId xmlns:a16="http://schemas.microsoft.com/office/drawing/2014/main" val="3934314084"/>
                  </a:ext>
                </a:extLst>
              </a:tr>
              <a:tr h="4043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latin typeface="+mn-lt"/>
                        </a:rPr>
                        <a:t>Use of specialist terms</a:t>
                      </a:r>
                    </a:p>
                    <a:p>
                      <a:endParaRPr lang="en-GB" sz="1600" b="1">
                        <a:latin typeface="+mn-lt"/>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i="1">
                          <a:effectLst/>
                          <a:latin typeface="+mn-lt"/>
                          <a:cs typeface="Arial"/>
                        </a:rPr>
                        <a:t>High signal probability rail control task; control condition.</a:t>
                      </a:r>
                      <a:endParaRPr lang="en-GB" sz="1500" i="1">
                        <a:latin typeface="+mn-lt"/>
                        <a:cs typeface="Arial"/>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tc>
                  <a:txBody>
                    <a:bodyPr/>
                    <a:lstStyle/>
                    <a:p>
                      <a:endParaRPr lang="en-GB" sz="1500" i="1">
                        <a:latin typeface="+mn-lt"/>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extLst>
                  <a:ext uri="{0D108BD9-81ED-4DB2-BD59-A6C34878D82A}">
                    <a16:rowId xmlns:a16="http://schemas.microsoft.com/office/drawing/2014/main" val="625727847"/>
                  </a:ext>
                </a:extLst>
              </a:tr>
              <a:tr h="4043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latin typeface="+mn-lt"/>
                        </a:rPr>
                        <a:t>Definitions and explanations</a:t>
                      </a:r>
                    </a:p>
                    <a:p>
                      <a:endParaRPr lang="en-GB" sz="1600" b="1">
                        <a:latin typeface="+mn-lt"/>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i="1">
                        <a:latin typeface="+mn-lt"/>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tc>
                  <a:txBody>
                    <a:bodyPr/>
                    <a:lstStyle/>
                    <a:p>
                      <a:endParaRPr lang="en-GB" sz="1500" i="1">
                        <a:latin typeface="+mn-lt"/>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extLst>
                  <a:ext uri="{0D108BD9-81ED-4DB2-BD59-A6C34878D82A}">
                    <a16:rowId xmlns:a16="http://schemas.microsoft.com/office/drawing/2014/main" val="2613859921"/>
                  </a:ext>
                </a:extLst>
              </a:tr>
              <a:tr h="412260">
                <a:tc>
                  <a:txBody>
                    <a:bodyPr/>
                    <a:lstStyle/>
                    <a:p>
                      <a:r>
                        <a:rPr lang="en-GB" sz="1600" b="1">
                          <a:latin typeface="+mn-lt"/>
                        </a:rPr>
                        <a:t>Abstract / concrete language </a:t>
                      </a: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i="1">
                          <a:effectLst/>
                          <a:latin typeface="+mn-lt"/>
                          <a:cs typeface="Arial"/>
                        </a:rPr>
                        <a:t>Impact, performance, safety, security.</a:t>
                      </a:r>
                      <a:endParaRPr lang="en-GB" sz="1500" i="1">
                        <a:latin typeface="+mn-lt"/>
                        <a:cs typeface="Arial"/>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tc>
                  <a:txBody>
                    <a:bodyPr/>
                    <a:lstStyle/>
                    <a:p>
                      <a:r>
                        <a:rPr lang="en-US" sz="1500" b="0" i="1">
                          <a:effectLst/>
                          <a:latin typeface="+mn-lt"/>
                          <a:cs typeface="Arial"/>
                        </a:rPr>
                        <a:t>Eating lunch at </a:t>
                      </a:r>
                      <a:r>
                        <a:rPr lang="en-US" sz="1500" i="1">
                          <a:solidFill>
                            <a:schemeClr val="bg1"/>
                          </a:solidFill>
                          <a:latin typeface="+mn-lt"/>
                          <a:cs typeface="Arial"/>
                        </a:rPr>
                        <a:t>our</a:t>
                      </a:r>
                      <a:r>
                        <a:rPr lang="en-US" sz="1500" b="0" i="1">
                          <a:effectLst/>
                          <a:latin typeface="+mn-lt"/>
                          <a:cs typeface="Arial"/>
                        </a:rPr>
                        <a:t> desks; </a:t>
                      </a:r>
                      <a:r>
                        <a:rPr lang="en-US" sz="1500" b="0" i="1">
                          <a:effectLst/>
                          <a:latin typeface="Arial"/>
                          <a:cs typeface="Arial"/>
                        </a:rPr>
                        <a:t>working straight through the noon hour.</a:t>
                      </a:r>
                      <a:r>
                        <a:rPr lang="en-US" sz="1500" b="0" i="1">
                          <a:effectLst/>
                          <a:latin typeface="+mn-lt"/>
                          <a:cs typeface="Arial"/>
                        </a:rPr>
                        <a:t> </a:t>
                      </a:r>
                      <a:endParaRPr lang="en-GB" sz="1500" i="1">
                        <a:latin typeface="+mn-lt"/>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extLst>
                  <a:ext uri="{0D108BD9-81ED-4DB2-BD59-A6C34878D82A}">
                    <a16:rowId xmlns:a16="http://schemas.microsoft.com/office/drawing/2014/main" val="3922838875"/>
                  </a:ext>
                </a:extLst>
              </a:tr>
              <a:tr h="4043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latin typeface="+mn-lt"/>
                        </a:rPr>
                        <a:t>Use of examples, stories, metaphors, humour</a:t>
                      </a: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tc>
                  <a:txBody>
                    <a:bodyPr/>
                    <a:lstStyle/>
                    <a:p>
                      <a:endParaRPr lang="en-GB" sz="1500" i="1">
                        <a:latin typeface="+mn-lt"/>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tc>
                  <a:txBody>
                    <a:bodyPr/>
                    <a:lstStyle/>
                    <a:p>
                      <a:endParaRPr lang="en-GB" sz="1500" i="1">
                        <a:latin typeface="+mn-lt"/>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extLst>
                  <a:ext uri="{0D108BD9-81ED-4DB2-BD59-A6C34878D82A}">
                    <a16:rowId xmlns:a16="http://schemas.microsoft.com/office/drawing/2014/main" val="1351663907"/>
                  </a:ext>
                </a:extLst>
              </a:tr>
              <a:tr h="665959">
                <a:tc>
                  <a:txBody>
                    <a:bodyPr/>
                    <a:lstStyle/>
                    <a:p>
                      <a:pPr marL="0" marR="0" lvl="0" indent="0" algn="l" rtl="0" eaLnBrk="1" fontAlgn="auto" latinLnBrk="0" hangingPunct="1">
                        <a:lnSpc>
                          <a:spcPct val="100000"/>
                        </a:lnSpc>
                        <a:spcBef>
                          <a:spcPts val="0"/>
                        </a:spcBef>
                        <a:spcAft>
                          <a:spcPts val="0"/>
                        </a:spcAft>
                        <a:buClrTx/>
                        <a:buSzTx/>
                        <a:buFontTx/>
                        <a:buNone/>
                      </a:pPr>
                      <a:r>
                        <a:rPr lang="en-GB" sz="1600" b="1">
                          <a:effectLst/>
                          <a:latin typeface="+mn-lt"/>
                          <a:ea typeface="Calibri" panose="020F0502020204030204" pitchFamily="34" charset="0"/>
                        </a:rPr>
                        <a:t>Active/Passive Voice </a:t>
                      </a:r>
                      <a:endParaRPr lang="en-GB" sz="1600" b="1">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a:latin typeface="+mn-lt"/>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i="1" kern="1200">
                          <a:solidFill>
                            <a:schemeClr val="dk1"/>
                          </a:solidFill>
                          <a:effectLst/>
                          <a:latin typeface="+mn-lt"/>
                          <a:ea typeface="+mn-ea"/>
                          <a:cs typeface="Arial"/>
                        </a:rPr>
                        <a:t>The impact of five different breaks from task activity </a:t>
                      </a:r>
                      <a:r>
                        <a:rPr lang="en-US" sz="1500" b="0" i="1" kern="1200">
                          <a:solidFill>
                            <a:schemeClr val="dk1"/>
                          </a:solidFill>
                          <a:effectLst/>
                          <a:highlight>
                            <a:srgbClr val="66FFFF"/>
                          </a:highlight>
                          <a:latin typeface="+mn-lt"/>
                          <a:ea typeface="+mn-ea"/>
                          <a:cs typeface="Arial"/>
                        </a:rPr>
                        <a:t>was assessed</a:t>
                      </a:r>
                      <a:r>
                        <a:rPr lang="en-US" sz="1500" b="0" i="1" kern="1200">
                          <a:solidFill>
                            <a:schemeClr val="dk1"/>
                          </a:solidFill>
                          <a:effectLst/>
                          <a:latin typeface="+mn-lt"/>
                          <a:ea typeface="+mn-ea"/>
                          <a:cs typeface="Arial"/>
                        </a:rPr>
                        <a:t>; a total of 87 university students </a:t>
                      </a:r>
                      <a:r>
                        <a:rPr lang="en-US" sz="1500" b="0" i="1" kern="1200">
                          <a:solidFill>
                            <a:schemeClr val="dk1"/>
                          </a:solidFill>
                          <a:effectLst/>
                          <a:highlight>
                            <a:srgbClr val="66FFFF"/>
                          </a:highlight>
                          <a:latin typeface="+mn-lt"/>
                          <a:ea typeface="+mn-ea"/>
                          <a:cs typeface="Arial"/>
                        </a:rPr>
                        <a:t>were assigned</a:t>
                      </a:r>
                      <a:r>
                        <a:rPr lang="en-US" sz="1500" b="0" i="1" kern="1200">
                          <a:solidFill>
                            <a:schemeClr val="dk1"/>
                          </a:solidFill>
                          <a:effectLst/>
                          <a:latin typeface="+mn-lt"/>
                          <a:ea typeface="+mn-ea"/>
                          <a:cs typeface="Arial"/>
                        </a:rPr>
                        <a:t>…</a:t>
                      </a:r>
                      <a:endParaRPr lang="en-GB" sz="1500" i="1">
                        <a:latin typeface="+mn-lt"/>
                        <a:cs typeface="Arial"/>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i="1" kern="1200">
                          <a:solidFill>
                            <a:schemeClr val="dk1"/>
                          </a:solidFill>
                          <a:effectLst/>
                          <a:latin typeface="+mn-lt"/>
                          <a:ea typeface="+mn-ea"/>
                          <a:cs typeface="Arial"/>
                        </a:rPr>
                        <a:t>Breaks </a:t>
                      </a:r>
                      <a:r>
                        <a:rPr lang="en-US" sz="1500" b="0" i="1" kern="1200">
                          <a:solidFill>
                            <a:schemeClr val="dk1"/>
                          </a:solidFill>
                          <a:effectLst/>
                          <a:highlight>
                            <a:srgbClr val="66FFFF"/>
                          </a:highlight>
                          <a:latin typeface="+mn-lt"/>
                          <a:ea typeface="+mn-ea"/>
                          <a:cs typeface="Arial"/>
                        </a:rPr>
                        <a:t>can improve </a:t>
                      </a:r>
                      <a:r>
                        <a:rPr lang="en-US" sz="1500" b="0" i="1" kern="1200">
                          <a:solidFill>
                            <a:schemeClr val="dk1"/>
                          </a:solidFill>
                          <a:effectLst/>
                          <a:latin typeface="+mn-lt"/>
                          <a:ea typeface="+mn-ea"/>
                          <a:cs typeface="Arial"/>
                        </a:rPr>
                        <a:t>our moods; how frequently you </a:t>
                      </a:r>
                      <a:r>
                        <a:rPr lang="en-US" sz="1500" b="0" i="1" kern="1200">
                          <a:solidFill>
                            <a:schemeClr val="dk1"/>
                          </a:solidFill>
                          <a:effectLst/>
                          <a:highlight>
                            <a:srgbClr val="66FFFF"/>
                          </a:highlight>
                          <a:latin typeface="+mn-lt"/>
                          <a:ea typeface="+mn-ea"/>
                          <a:cs typeface="Arial"/>
                        </a:rPr>
                        <a:t>should break </a:t>
                      </a:r>
                      <a:r>
                        <a:rPr lang="en-US" sz="1500" b="0" i="1" kern="1200">
                          <a:solidFill>
                            <a:schemeClr val="dk1"/>
                          </a:solidFill>
                          <a:effectLst/>
                          <a:latin typeface="+mn-lt"/>
                          <a:ea typeface="+mn-ea"/>
                          <a:cs typeface="Arial"/>
                        </a:rPr>
                        <a:t>from work; research </a:t>
                      </a:r>
                      <a:r>
                        <a:rPr lang="en-US" sz="1500" b="0" i="1" kern="1200">
                          <a:solidFill>
                            <a:schemeClr val="dk1"/>
                          </a:solidFill>
                          <a:effectLst/>
                          <a:highlight>
                            <a:srgbClr val="66FFFF"/>
                          </a:highlight>
                          <a:latin typeface="+mn-lt"/>
                          <a:ea typeface="+mn-ea"/>
                          <a:cs typeface="Arial"/>
                        </a:rPr>
                        <a:t>is giving us </a:t>
                      </a:r>
                      <a:r>
                        <a:rPr lang="en-US" sz="1500" b="0" i="1" kern="1200">
                          <a:solidFill>
                            <a:schemeClr val="dk1"/>
                          </a:solidFill>
                          <a:effectLst/>
                          <a:latin typeface="+mn-lt"/>
                          <a:ea typeface="+mn-ea"/>
                          <a:cs typeface="Arial"/>
                        </a:rPr>
                        <a:t>a deeper understanding of breaks.</a:t>
                      </a:r>
                      <a:endParaRPr lang="en-GB" sz="1500" b="0" i="1" kern="1200">
                        <a:solidFill>
                          <a:schemeClr val="dk1"/>
                        </a:solidFill>
                        <a:effectLst/>
                        <a:latin typeface="+mn-lt"/>
                        <a:ea typeface="+mn-ea"/>
                        <a:cs typeface="Arial"/>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extLst>
                  <a:ext uri="{0D108BD9-81ED-4DB2-BD59-A6C34878D82A}">
                    <a16:rowId xmlns:a16="http://schemas.microsoft.com/office/drawing/2014/main" val="778363983"/>
                  </a:ext>
                </a:extLst>
              </a:tr>
              <a:tr h="2536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latin typeface="+mn-lt"/>
                        </a:rPr>
                        <a:t>Use of visuals</a:t>
                      </a: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tc>
                  <a:txBody>
                    <a:bodyPr/>
                    <a:lstStyle/>
                    <a:p>
                      <a:endParaRPr lang="en-GB" sz="1600">
                        <a:latin typeface="+mn-lt"/>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tc>
                  <a:txBody>
                    <a:bodyPr/>
                    <a:lstStyle/>
                    <a:p>
                      <a:endParaRPr lang="en-GB" sz="1600">
                        <a:latin typeface="+mn-lt"/>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extLst>
                  <a:ext uri="{0D108BD9-81ED-4DB2-BD59-A6C34878D82A}">
                    <a16:rowId xmlns:a16="http://schemas.microsoft.com/office/drawing/2014/main" val="1004244746"/>
                  </a:ext>
                </a:extLst>
              </a:tr>
            </a:tbl>
          </a:graphicData>
        </a:graphic>
      </p:graphicFrame>
    </p:spTree>
    <p:extLst>
      <p:ext uri="{BB962C8B-B14F-4D97-AF65-F5344CB8AC3E}">
        <p14:creationId xmlns:p14="http://schemas.microsoft.com/office/powerpoint/2010/main" val="4281102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5D591-DF87-D0B7-7893-8DC7ABD84438}"/>
              </a:ext>
            </a:extLst>
          </p:cNvPr>
          <p:cNvSpPr>
            <a:spLocks noGrp="1"/>
          </p:cNvSpPr>
          <p:nvPr>
            <p:ph type="title"/>
          </p:nvPr>
        </p:nvSpPr>
        <p:spPr>
          <a:xfrm>
            <a:off x="480483" y="84150"/>
            <a:ext cx="7335835" cy="817429"/>
          </a:xfrm>
        </p:spPr>
        <p:txBody>
          <a:bodyPr/>
          <a:lstStyle/>
          <a:p>
            <a:r>
              <a:rPr lang="en-GB" sz="3200" dirty="0"/>
              <a:t>ENGAGING WITH THE READERS</a:t>
            </a:r>
            <a:endParaRPr lang="en-US" sz="3200" dirty="0"/>
          </a:p>
        </p:txBody>
      </p:sp>
      <p:graphicFrame>
        <p:nvGraphicFramePr>
          <p:cNvPr id="5" name="Table 7">
            <a:extLst>
              <a:ext uri="{FF2B5EF4-FFF2-40B4-BE49-F238E27FC236}">
                <a16:creationId xmlns:a16="http://schemas.microsoft.com/office/drawing/2014/main" id="{391B6FA3-C0C3-1079-39FC-C06B1F1F3122}"/>
              </a:ext>
            </a:extLst>
          </p:cNvPr>
          <p:cNvGraphicFramePr>
            <a:graphicFrameLocks noGrp="1"/>
          </p:cNvGraphicFramePr>
          <p:nvPr>
            <p:extLst>
              <p:ext uri="{D42A27DB-BD31-4B8C-83A1-F6EECF244321}">
                <p14:modId xmlns:p14="http://schemas.microsoft.com/office/powerpoint/2010/main" val="3716131365"/>
              </p:ext>
            </p:extLst>
          </p:nvPr>
        </p:nvGraphicFramePr>
        <p:xfrm>
          <a:off x="263407" y="602073"/>
          <a:ext cx="11111775" cy="6238078"/>
        </p:xfrm>
        <a:graphic>
          <a:graphicData uri="http://schemas.openxmlformats.org/drawingml/2006/table">
            <a:tbl>
              <a:tblPr firstRow="1" bandRow="1">
                <a:tableStyleId>{5C22544A-7EE6-4342-B048-85BDC9FD1C3A}</a:tableStyleId>
              </a:tblPr>
              <a:tblGrid>
                <a:gridCol w="3716534">
                  <a:extLst>
                    <a:ext uri="{9D8B030D-6E8A-4147-A177-3AD203B41FA5}">
                      <a16:colId xmlns:a16="http://schemas.microsoft.com/office/drawing/2014/main" val="3745580844"/>
                    </a:ext>
                  </a:extLst>
                </a:gridCol>
                <a:gridCol w="3016729">
                  <a:extLst>
                    <a:ext uri="{9D8B030D-6E8A-4147-A177-3AD203B41FA5}">
                      <a16:colId xmlns:a16="http://schemas.microsoft.com/office/drawing/2014/main" val="2975969119"/>
                    </a:ext>
                  </a:extLst>
                </a:gridCol>
                <a:gridCol w="4378512">
                  <a:extLst>
                    <a:ext uri="{9D8B030D-6E8A-4147-A177-3AD203B41FA5}">
                      <a16:colId xmlns:a16="http://schemas.microsoft.com/office/drawing/2014/main" val="2117646436"/>
                    </a:ext>
                  </a:extLst>
                </a:gridCol>
              </a:tblGrid>
              <a:tr h="352956">
                <a:tc>
                  <a:txBody>
                    <a:bodyPr/>
                    <a:lstStyle/>
                    <a:p>
                      <a:endParaRPr lang="en-GB">
                        <a:latin typeface="+mn-lt"/>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tc>
                  <a:txBody>
                    <a:bodyPr/>
                    <a:lstStyle/>
                    <a:p>
                      <a:pPr algn="ctr"/>
                      <a:r>
                        <a:rPr lang="en-GB">
                          <a:solidFill>
                            <a:schemeClr val="bg1"/>
                          </a:solidFill>
                          <a:latin typeface="+mn-lt"/>
                        </a:rPr>
                        <a:t>EXTRACT 1 (academic)</a:t>
                      </a: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tc>
                  <a:txBody>
                    <a:bodyPr/>
                    <a:lstStyle/>
                    <a:p>
                      <a:pPr algn="ctr"/>
                      <a:r>
                        <a:rPr lang="en-GB">
                          <a:solidFill>
                            <a:schemeClr val="bg1"/>
                          </a:solidFill>
                          <a:latin typeface="+mn-lt"/>
                        </a:rPr>
                        <a:t>EXTRACT 2 (non-academic)</a:t>
                      </a: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extLst>
                  <a:ext uri="{0D108BD9-81ED-4DB2-BD59-A6C34878D82A}">
                    <a16:rowId xmlns:a16="http://schemas.microsoft.com/office/drawing/2014/main" val="4100114099"/>
                  </a:ext>
                </a:extLst>
              </a:tr>
              <a:tr h="341571">
                <a:tc gridSpan="3">
                  <a:txBody>
                    <a:bodyPr/>
                    <a:lstStyle/>
                    <a:p>
                      <a:pPr marL="0" indent="0" algn="ctr">
                        <a:lnSpc>
                          <a:spcPct val="107000"/>
                        </a:lnSpc>
                        <a:spcAft>
                          <a:spcPts val="800"/>
                        </a:spcAft>
                        <a:buNone/>
                      </a:pPr>
                      <a:r>
                        <a:rPr lang="en-GB" sz="1600" b="1" i="1" u="none">
                          <a:solidFill>
                            <a:schemeClr val="tx1"/>
                          </a:solidFill>
                          <a:effectLst/>
                          <a:highlight>
                            <a:srgbClr val="008080"/>
                          </a:highlight>
                          <a:ea typeface="Calibri" panose="020F0502020204030204" pitchFamily="34" charset="0"/>
                        </a:rPr>
                        <a:t>SOCIAL DISTANCE:</a:t>
                      </a:r>
                      <a:endParaRPr lang="en-GB" sz="1600" b="1" u="none">
                        <a:solidFill>
                          <a:schemeClr val="tx1"/>
                        </a:solidFill>
                        <a:highlight>
                          <a:srgbClr val="008080"/>
                        </a:highlight>
                        <a:latin typeface="+mn-lt"/>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a:latin typeface="+mn-lt"/>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tc hMerge="1">
                  <a:txBody>
                    <a:bodyPr/>
                    <a:lstStyle/>
                    <a:p>
                      <a:endParaRPr lang="en-GB"/>
                    </a:p>
                  </a:txBody>
                  <a:tcPr/>
                </a:tc>
                <a:extLst>
                  <a:ext uri="{0D108BD9-81ED-4DB2-BD59-A6C34878D82A}">
                    <a16:rowId xmlns:a16="http://schemas.microsoft.com/office/drawing/2014/main" val="3934314084"/>
                  </a:ext>
                </a:extLst>
              </a:tr>
              <a:tr h="1172727">
                <a:tc>
                  <a:txBody>
                    <a:bodyPr/>
                    <a:lstStyle/>
                    <a:p>
                      <a:pPr marL="0" lvl="0" indent="0">
                        <a:lnSpc>
                          <a:spcPct val="107000"/>
                        </a:lnSpc>
                        <a:spcAft>
                          <a:spcPts val="800"/>
                        </a:spcAft>
                        <a:buFont typeface="Arial" panose="020B0604020202020204" pitchFamily="34" charset="0"/>
                        <a:buNone/>
                        <a:tabLst>
                          <a:tab pos="457200" algn="l"/>
                        </a:tabLst>
                      </a:pPr>
                      <a:r>
                        <a:rPr lang="en-GB" sz="1600" b="1" kern="1200">
                          <a:solidFill>
                            <a:schemeClr val="dk1"/>
                          </a:solidFill>
                          <a:effectLst/>
                          <a:latin typeface="+mn-lt"/>
                          <a:ea typeface="Calibri" panose="020F0502020204030204" pitchFamily="34" charset="0"/>
                          <a:cs typeface="+mn-cs"/>
                        </a:rPr>
                        <a:t>Formal / informal language</a:t>
                      </a:r>
                    </a:p>
                    <a:p>
                      <a:pPr marL="0" indent="0">
                        <a:buFont typeface="Arial" panose="020B0604020202020204" pitchFamily="34" charset="0"/>
                        <a:buNone/>
                      </a:pPr>
                      <a:endParaRPr lang="en-GB" sz="1600" b="1">
                        <a:latin typeface="+mn-lt"/>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tc>
                  <a:txBody>
                    <a:bodyPr/>
                    <a:lstStyle/>
                    <a:p>
                      <a:r>
                        <a:rPr lang="en-US" sz="1500" b="0" i="1" kern="1200">
                          <a:solidFill>
                            <a:schemeClr val="dk1"/>
                          </a:solidFill>
                          <a:effectLst/>
                          <a:latin typeface="+mn-lt"/>
                          <a:ea typeface="+mn-ea"/>
                          <a:cs typeface="Arial"/>
                        </a:rPr>
                        <a:t>Different types of activity; facilitate different levels of performance; extended periods of attention in these environments. </a:t>
                      </a:r>
                      <a:endParaRPr lang="en-GB" sz="1500" b="0" i="1" kern="1200">
                        <a:solidFill>
                          <a:schemeClr val="dk1"/>
                        </a:solidFill>
                        <a:effectLst/>
                        <a:latin typeface="+mn-lt"/>
                        <a:ea typeface="+mn-ea"/>
                        <a:cs typeface="Arial" panose="020B0604020202020204" pitchFamily="34" charset="0"/>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tc>
                  <a:txBody>
                    <a:bodyPr/>
                    <a:lstStyle/>
                    <a:p>
                      <a:r>
                        <a:rPr lang="en-US" sz="1500" b="0" i="1">
                          <a:effectLst/>
                          <a:highlight>
                            <a:srgbClr val="00FFFF"/>
                          </a:highlight>
                          <a:latin typeface="+mn-lt"/>
                          <a:cs typeface="Arial"/>
                        </a:rPr>
                        <a:t>But </a:t>
                      </a:r>
                      <a:r>
                        <a:rPr lang="en-US" sz="1500" b="0" i="1">
                          <a:effectLst/>
                          <a:latin typeface="+mn-lt"/>
                          <a:cs typeface="Arial"/>
                        </a:rPr>
                        <a:t>research is giving us; </a:t>
                      </a:r>
                      <a:r>
                        <a:rPr lang="en-US" sz="1500" b="0" i="1">
                          <a:effectLst/>
                          <a:highlight>
                            <a:srgbClr val="00FFFF"/>
                          </a:highlight>
                          <a:latin typeface="+mn-lt"/>
                          <a:cs typeface="Arial"/>
                        </a:rPr>
                        <a:t>it’s</a:t>
                      </a:r>
                      <a:r>
                        <a:rPr lang="en-US" sz="1500" b="0" i="1">
                          <a:effectLst/>
                          <a:latin typeface="+mn-lt"/>
                          <a:cs typeface="Arial"/>
                        </a:rPr>
                        <a:t> less clear how to maximize their benefit; </a:t>
                      </a:r>
                      <a:r>
                        <a:rPr lang="en-US" sz="1500" b="0" i="1" kern="1200">
                          <a:solidFill>
                            <a:schemeClr val="dk1"/>
                          </a:solidFill>
                          <a:effectLst/>
                          <a:highlight>
                            <a:srgbClr val="00FFFF"/>
                          </a:highlight>
                          <a:latin typeface="+mn-lt"/>
                          <a:ea typeface="+mn-ea"/>
                          <a:cs typeface="Arial"/>
                        </a:rPr>
                        <a:t>can do more harm than good</a:t>
                      </a:r>
                      <a:r>
                        <a:rPr lang="en-US" sz="1500" b="0" i="1" kern="1200">
                          <a:solidFill>
                            <a:schemeClr val="dk1"/>
                          </a:solidFill>
                          <a:effectLst/>
                          <a:latin typeface="+mn-lt"/>
                          <a:ea typeface="+mn-ea"/>
                          <a:cs typeface="Arial"/>
                        </a:rPr>
                        <a:t>.</a:t>
                      </a:r>
                      <a:r>
                        <a:rPr lang="en-US" sz="1500" b="0" i="1">
                          <a:effectLst/>
                          <a:latin typeface="+mn-lt"/>
                          <a:cs typeface="Arial"/>
                        </a:rPr>
                        <a:t> </a:t>
                      </a:r>
                      <a:endParaRPr lang="en-GB" sz="1500" b="0" i="1" kern="1200">
                        <a:solidFill>
                          <a:schemeClr val="dk1"/>
                        </a:solidFill>
                        <a:effectLst/>
                        <a:latin typeface="+mn-lt"/>
                        <a:ea typeface="+mn-ea"/>
                        <a:cs typeface="Arial" panose="020B0604020202020204" pitchFamily="34" charset="0"/>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extLst>
                  <a:ext uri="{0D108BD9-81ED-4DB2-BD59-A6C34878D82A}">
                    <a16:rowId xmlns:a16="http://schemas.microsoft.com/office/drawing/2014/main" val="625727847"/>
                  </a:ext>
                </a:extLst>
              </a:tr>
              <a:tr h="95639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1">
                          <a:effectLst/>
                          <a:ea typeface="Calibri" panose="020F0502020204030204" pitchFamily="34" charset="0"/>
                        </a:rPr>
                        <a:t>Writing in the 3</a:t>
                      </a:r>
                      <a:r>
                        <a:rPr lang="en-GB" sz="1600" b="1" baseline="30000">
                          <a:effectLst/>
                          <a:ea typeface="Calibri" panose="020F0502020204030204" pitchFamily="34" charset="0"/>
                        </a:rPr>
                        <a:t>rd</a:t>
                      </a:r>
                      <a:r>
                        <a:rPr lang="en-GB" sz="1600" b="1">
                          <a:effectLst/>
                          <a:ea typeface="Calibri" panose="020F0502020204030204" pitchFamily="34" charset="0"/>
                        </a:rPr>
                        <a:t> person vs. using 1</a:t>
                      </a:r>
                      <a:r>
                        <a:rPr lang="en-GB" sz="1600" b="1" baseline="30000">
                          <a:effectLst/>
                          <a:ea typeface="Calibri" panose="020F0502020204030204" pitchFamily="34" charset="0"/>
                        </a:rPr>
                        <a:t>st</a:t>
                      </a:r>
                      <a:r>
                        <a:rPr lang="en-GB" sz="1600" b="1">
                          <a:effectLst/>
                          <a:ea typeface="Calibri" panose="020F0502020204030204" pitchFamily="34" charset="0"/>
                        </a:rPr>
                        <a:t> /2</a:t>
                      </a:r>
                      <a:r>
                        <a:rPr lang="en-GB" sz="1600" b="1" baseline="30000">
                          <a:effectLst/>
                          <a:ea typeface="Calibri" panose="020F0502020204030204" pitchFamily="34" charset="0"/>
                        </a:rPr>
                        <a:t>nd</a:t>
                      </a:r>
                      <a:r>
                        <a:rPr lang="en-GB" sz="1600" b="1">
                          <a:effectLst/>
                          <a:ea typeface="Calibri" panose="020F0502020204030204" pitchFamily="34" charset="0"/>
                        </a:rPr>
                        <a:t> person pronouns </a:t>
                      </a:r>
                      <a:r>
                        <a:rPr lang="en-GB" sz="1600">
                          <a:effectLst/>
                          <a:ea typeface="Calibri" panose="020F0502020204030204" pitchFamily="34" charset="0"/>
                        </a:rPr>
                        <a:t>(e.g. </a:t>
                      </a:r>
                      <a:r>
                        <a:rPr lang="en-GB" sz="1600" b="1" i="1">
                          <a:solidFill>
                            <a:srgbClr val="E6AF00"/>
                          </a:solidFill>
                        </a:rPr>
                        <a:t>It is argued that </a:t>
                      </a:r>
                      <a:r>
                        <a:rPr lang="en-GB" sz="1600">
                          <a:effectLst/>
                          <a:ea typeface="Calibri" panose="020F0502020204030204" pitchFamily="34" charset="0"/>
                        </a:rPr>
                        <a:t>vs. </a:t>
                      </a:r>
                      <a:r>
                        <a:rPr lang="en-GB" sz="1600" b="1" i="1">
                          <a:solidFill>
                            <a:srgbClr val="E6AF00"/>
                          </a:solidFill>
                        </a:rPr>
                        <a:t>I explore how</a:t>
                      </a:r>
                      <a:r>
                        <a:rPr lang="en-GB" sz="1600">
                          <a:effectLst/>
                          <a:ea typeface="Calibri" panose="020F0502020204030204" pitchFamily="34" charset="0"/>
                        </a:rPr>
                        <a:t>)</a:t>
                      </a:r>
                      <a:endParaRPr lang="en-GB" sz="1600" b="1">
                        <a:latin typeface="+mn-lt"/>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500" b="0" i="1">
                          <a:effectLst/>
                          <a:latin typeface="+mn-lt"/>
                          <a:cs typeface="Arial"/>
                        </a:rPr>
                        <a:t>Sustained attention is a factor; </a:t>
                      </a:r>
                      <a:r>
                        <a:rPr lang="en-US" sz="1500" b="0" i="1" kern="1200">
                          <a:solidFill>
                            <a:schemeClr val="dk1"/>
                          </a:solidFill>
                          <a:effectLst/>
                          <a:latin typeface="+mn-lt"/>
                          <a:ea typeface="+mn-ea"/>
                          <a:cs typeface="Arial"/>
                        </a:rPr>
                        <a:t>Different types of activity </a:t>
                      </a:r>
                      <a:r>
                        <a:rPr lang="en-US" sz="1500" b="0" i="1">
                          <a:effectLst/>
                          <a:latin typeface="+mn-lt"/>
                          <a:cs typeface="Arial"/>
                        </a:rPr>
                        <a:t>during break periods may facilitate  </a:t>
                      </a:r>
                      <a:endParaRPr lang="en-GB" sz="1500" i="1">
                        <a:latin typeface="+mn-lt"/>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i="1">
                          <a:effectLst/>
                          <a:latin typeface="+mn-lt"/>
                          <a:cs typeface="Arial"/>
                        </a:rPr>
                        <a:t>Too many of </a:t>
                      </a:r>
                      <a:r>
                        <a:rPr lang="en-US" sz="1500" b="0" i="1" kern="1200">
                          <a:solidFill>
                            <a:schemeClr val="dk1"/>
                          </a:solidFill>
                          <a:effectLst/>
                          <a:highlight>
                            <a:srgbClr val="00FFFF"/>
                          </a:highlight>
                          <a:latin typeface="+mn-lt"/>
                          <a:ea typeface="+mn-ea"/>
                          <a:cs typeface="Arial"/>
                        </a:rPr>
                        <a:t>us</a:t>
                      </a:r>
                      <a:r>
                        <a:rPr lang="en-US" sz="1500" b="0" i="1">
                          <a:effectLst/>
                          <a:latin typeface="+mn-lt"/>
                          <a:cs typeface="Arial"/>
                        </a:rPr>
                        <a:t> have had the experience of eating lunch at </a:t>
                      </a:r>
                      <a:r>
                        <a:rPr lang="en-US" sz="1500" i="1">
                          <a:solidFill>
                            <a:schemeClr val="tx1"/>
                          </a:solidFill>
                          <a:highlight>
                            <a:srgbClr val="00FFFF"/>
                          </a:highlight>
                          <a:latin typeface="+mn-lt"/>
                          <a:cs typeface="Arial"/>
                        </a:rPr>
                        <a:t>our</a:t>
                      </a:r>
                      <a:r>
                        <a:rPr lang="en-US" sz="1500" b="0" i="1">
                          <a:solidFill>
                            <a:schemeClr val="bg1"/>
                          </a:solidFill>
                          <a:effectLst/>
                          <a:latin typeface="+mn-lt"/>
                          <a:cs typeface="Arial"/>
                        </a:rPr>
                        <a:t> </a:t>
                      </a:r>
                      <a:r>
                        <a:rPr lang="en-US" sz="1500" b="0" i="1">
                          <a:effectLst/>
                          <a:latin typeface="+mn-lt"/>
                          <a:cs typeface="Arial"/>
                        </a:rPr>
                        <a:t>desks; research is giving </a:t>
                      </a:r>
                      <a:r>
                        <a:rPr lang="en-US" sz="1500" b="0" i="1">
                          <a:effectLst/>
                          <a:highlight>
                            <a:srgbClr val="00FFFF"/>
                          </a:highlight>
                          <a:latin typeface="+mn-lt"/>
                          <a:cs typeface="Arial"/>
                        </a:rPr>
                        <a:t>us</a:t>
                      </a:r>
                      <a:r>
                        <a:rPr lang="en-US" sz="1500" b="0" i="1">
                          <a:effectLst/>
                          <a:latin typeface="+mn-lt"/>
                          <a:cs typeface="Arial"/>
                        </a:rPr>
                        <a:t> a deeper understanding of breaks; how frequently </a:t>
                      </a:r>
                      <a:r>
                        <a:rPr lang="en-US" sz="1500" b="0" i="1">
                          <a:effectLst/>
                          <a:highlight>
                            <a:srgbClr val="00FFFF"/>
                          </a:highlight>
                          <a:latin typeface="+mn-lt"/>
                          <a:cs typeface="Arial"/>
                        </a:rPr>
                        <a:t>you</a:t>
                      </a:r>
                      <a:r>
                        <a:rPr lang="en-US" sz="1500" b="0" i="1">
                          <a:effectLst/>
                          <a:latin typeface="+mn-lt"/>
                          <a:cs typeface="Arial"/>
                        </a:rPr>
                        <a:t> should break from work.</a:t>
                      </a:r>
                      <a:endParaRPr lang="en-GB" sz="1500" i="1">
                        <a:latin typeface="+mn-lt"/>
                        <a:cs typeface="Arial"/>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extLst>
                  <a:ext uri="{0D108BD9-81ED-4DB2-BD59-A6C34878D82A}">
                    <a16:rowId xmlns:a16="http://schemas.microsoft.com/office/drawing/2014/main" val="2613859921"/>
                  </a:ext>
                </a:extLst>
              </a:tr>
              <a:tr h="341571">
                <a:tc>
                  <a:txBody>
                    <a:bodyPr/>
                    <a:lstStyle/>
                    <a:p>
                      <a:pPr marL="0" lvl="0" indent="0">
                        <a:lnSpc>
                          <a:spcPct val="107000"/>
                        </a:lnSpc>
                        <a:spcAft>
                          <a:spcPts val="800"/>
                        </a:spcAft>
                        <a:buFont typeface="Arial" panose="020B0604020202020204" pitchFamily="34" charset="0"/>
                        <a:buNone/>
                        <a:tabLst>
                          <a:tab pos="457200" algn="l"/>
                        </a:tabLst>
                      </a:pPr>
                      <a:r>
                        <a:rPr lang="en-GB" sz="1600" b="1">
                          <a:effectLst/>
                          <a:ea typeface="Calibri" panose="020F0502020204030204" pitchFamily="34" charset="0"/>
                        </a:rPr>
                        <a:t>Use of direct questions, directives</a:t>
                      </a: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tc>
                  <a:txBody>
                    <a:bodyPr/>
                    <a:lstStyle/>
                    <a:p>
                      <a:endParaRPr lang="en-GB" sz="1500" i="1">
                        <a:latin typeface="+mn-lt"/>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tc>
                  <a:txBody>
                    <a:bodyPr/>
                    <a:lstStyle/>
                    <a:p>
                      <a:endParaRPr lang="en-GB" sz="1500" i="1">
                        <a:latin typeface="+mn-lt"/>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extLst>
                  <a:ext uri="{0D108BD9-81ED-4DB2-BD59-A6C34878D82A}">
                    <a16:rowId xmlns:a16="http://schemas.microsoft.com/office/drawing/2014/main" val="3922838875"/>
                  </a:ext>
                </a:extLst>
              </a:tr>
              <a:tr h="341571">
                <a:tc gridSpan="3">
                  <a:txBody>
                    <a:bodyPr/>
                    <a:lstStyle/>
                    <a:p>
                      <a:pPr marL="0" indent="0" algn="ctr">
                        <a:lnSpc>
                          <a:spcPct val="107000"/>
                        </a:lnSpc>
                        <a:spcAft>
                          <a:spcPts val="800"/>
                        </a:spcAft>
                        <a:buNone/>
                      </a:pPr>
                      <a:r>
                        <a:rPr lang="en-GB" sz="1600" b="1" i="1" u="none">
                          <a:effectLst/>
                          <a:highlight>
                            <a:srgbClr val="008080"/>
                          </a:highlight>
                          <a:latin typeface="+mn-lt"/>
                          <a:ea typeface="Calibri" panose="020F0502020204030204" pitchFamily="34" charset="0"/>
                        </a:rPr>
                        <a:t>EXPRESSING EVALUATION AND STANCE:</a:t>
                      </a:r>
                      <a:endParaRPr lang="en-GB" sz="1600" b="1" u="none">
                        <a:highlight>
                          <a:srgbClr val="008080"/>
                        </a:highlight>
                        <a:latin typeface="+mn-lt"/>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tc hMerge="1">
                  <a:txBody>
                    <a:bodyPr/>
                    <a:lstStyle/>
                    <a:p>
                      <a:endParaRPr lang="en-GB" sz="1600">
                        <a:latin typeface="+mn-lt"/>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tc hMerge="1">
                  <a:txBody>
                    <a:bodyPr/>
                    <a:lstStyle/>
                    <a:p>
                      <a:endParaRPr lang="en-GB"/>
                    </a:p>
                  </a:txBody>
                  <a:tcPr/>
                </a:tc>
                <a:extLst>
                  <a:ext uri="{0D108BD9-81ED-4DB2-BD59-A6C34878D82A}">
                    <a16:rowId xmlns:a16="http://schemas.microsoft.com/office/drawing/2014/main" val="1351663907"/>
                  </a:ext>
                </a:extLst>
              </a:tr>
              <a:tr h="7856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effectLst/>
                          <a:ea typeface="Calibri" panose="020F0502020204030204" pitchFamily="34" charset="0"/>
                        </a:rPr>
                        <a:t>Degree of hedging </a:t>
                      </a:r>
                      <a:r>
                        <a:rPr lang="en-GB" sz="1400">
                          <a:effectLst/>
                          <a:ea typeface="Calibri" panose="020F0502020204030204" pitchFamily="34" charset="0"/>
                        </a:rPr>
                        <a:t>(e.g. </a:t>
                      </a:r>
                      <a:r>
                        <a:rPr lang="en-GB" sz="1600" b="1" i="1">
                          <a:solidFill>
                            <a:srgbClr val="E6AF00"/>
                          </a:solidFill>
                        </a:rPr>
                        <a:t>may, can, some, appears to</a:t>
                      </a:r>
                      <a:r>
                        <a:rPr lang="en-GB" sz="1600" b="0" i="1">
                          <a:solidFill>
                            <a:schemeClr val="bg1"/>
                          </a:solidFill>
                        </a:rPr>
                        <a:t>)</a:t>
                      </a:r>
                      <a:endParaRPr lang="en-GB" sz="1600" b="0">
                        <a:solidFill>
                          <a:schemeClr val="bg1"/>
                        </a:solidFill>
                        <a:latin typeface="+mn-lt"/>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tc>
                  <a:txBody>
                    <a:bodyPr/>
                    <a:lstStyle/>
                    <a:p>
                      <a:r>
                        <a:rPr lang="en-US" sz="1500" b="0" i="1">
                          <a:effectLst/>
                          <a:latin typeface="+mn-lt"/>
                        </a:rPr>
                        <a:t>Different types of activity during break periods </a:t>
                      </a:r>
                      <a:r>
                        <a:rPr lang="en-US" sz="1500" b="0" i="1">
                          <a:effectLst/>
                          <a:highlight>
                            <a:srgbClr val="66FFFF"/>
                          </a:highlight>
                          <a:latin typeface="+mn-lt"/>
                        </a:rPr>
                        <a:t>may</a:t>
                      </a:r>
                      <a:r>
                        <a:rPr lang="en-US" sz="1500" b="0" i="1">
                          <a:effectLst/>
                          <a:latin typeface="+mn-lt"/>
                        </a:rPr>
                        <a:t> facilitate different levels of performance</a:t>
                      </a:r>
                      <a:endParaRPr lang="en-GB" sz="1500" i="1">
                        <a:latin typeface="+mn-lt"/>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tc>
                  <a:txBody>
                    <a:bodyPr/>
                    <a:lstStyle/>
                    <a:p>
                      <a:r>
                        <a:rPr lang="en-US" sz="1500" b="0" i="1">
                          <a:effectLst/>
                          <a:latin typeface="+mn-lt"/>
                          <a:cs typeface="Arial"/>
                        </a:rPr>
                        <a:t>Breaks </a:t>
                      </a:r>
                      <a:r>
                        <a:rPr lang="en-US" sz="1500" b="0" i="1" kern="1200">
                          <a:solidFill>
                            <a:schemeClr val="dk1"/>
                          </a:solidFill>
                          <a:effectLst/>
                          <a:highlight>
                            <a:srgbClr val="66FFFF"/>
                          </a:highlight>
                          <a:latin typeface="+mn-lt"/>
                          <a:ea typeface="+mn-ea"/>
                          <a:cs typeface="Arial"/>
                        </a:rPr>
                        <a:t>can</a:t>
                      </a:r>
                      <a:r>
                        <a:rPr lang="en-US" sz="1500" b="0" i="1" kern="1200">
                          <a:solidFill>
                            <a:schemeClr val="dk1"/>
                          </a:solidFill>
                          <a:effectLst/>
                          <a:latin typeface="+mn-lt"/>
                          <a:ea typeface="+mn-ea"/>
                          <a:cs typeface="Arial"/>
                        </a:rPr>
                        <a:t> improve our moods; while it </a:t>
                      </a:r>
                      <a:r>
                        <a:rPr lang="en-US" sz="1500" b="0" i="1" kern="1200">
                          <a:solidFill>
                            <a:schemeClr val="dk1"/>
                          </a:solidFill>
                          <a:effectLst/>
                          <a:highlight>
                            <a:srgbClr val="66FFFF"/>
                          </a:highlight>
                          <a:latin typeface="+mn-lt"/>
                          <a:ea typeface="+mn-ea"/>
                          <a:cs typeface="Arial"/>
                        </a:rPr>
                        <a:t>might seem obvious </a:t>
                      </a:r>
                      <a:r>
                        <a:rPr lang="en-US" sz="1500" b="0" i="1" kern="1200">
                          <a:solidFill>
                            <a:schemeClr val="dk1"/>
                          </a:solidFill>
                          <a:effectLst/>
                          <a:latin typeface="+mn-lt"/>
                          <a:ea typeface="+mn-ea"/>
                          <a:cs typeface="Arial"/>
                        </a:rPr>
                        <a:t>that breaks are refreshing.</a:t>
                      </a:r>
                      <a:endParaRPr lang="en-GB" sz="1500" i="1">
                        <a:latin typeface="+mn-lt"/>
                        <a:cs typeface="Arial"/>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extLst>
                  <a:ext uri="{0D108BD9-81ED-4DB2-BD59-A6C34878D82A}">
                    <a16:rowId xmlns:a16="http://schemas.microsoft.com/office/drawing/2014/main" val="778363983"/>
                  </a:ext>
                </a:extLst>
              </a:tr>
              <a:tr h="9563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latin typeface="+mn-lt"/>
                        </a:rPr>
                        <a:t>Use of citations</a:t>
                      </a: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tc>
                  <a:txBody>
                    <a:bodyPr/>
                    <a:lstStyle/>
                    <a:p>
                      <a:endParaRPr lang="en-GB" sz="1500" i="1">
                        <a:latin typeface="+mn-lt"/>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tc>
                  <a:txBody>
                    <a:bodyPr/>
                    <a:lstStyle/>
                    <a:p>
                      <a:r>
                        <a:rPr lang="en-US" sz="1500" b="0" i="1" kern="1200">
                          <a:solidFill>
                            <a:schemeClr val="dk1"/>
                          </a:solidFill>
                          <a:effectLst/>
                          <a:latin typeface="+mn-lt"/>
                          <a:ea typeface="+mn-ea"/>
                          <a:cs typeface="+mn-cs"/>
                        </a:rPr>
                        <a:t>Says Charlotte Fritz, PhD, an associate professor in industrial/organizational psychology at Portland State University in Oregon.</a:t>
                      </a:r>
                      <a:endParaRPr lang="en-GB" sz="1500" i="1">
                        <a:latin typeface="+mn-lt"/>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extLst>
                  <a:ext uri="{0D108BD9-81ED-4DB2-BD59-A6C34878D82A}">
                    <a16:rowId xmlns:a16="http://schemas.microsoft.com/office/drawing/2014/main" val="1031119969"/>
                  </a:ext>
                </a:extLst>
              </a:tr>
              <a:tr h="8653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effectLst/>
                          <a:ea typeface="+mn-ea"/>
                        </a:rPr>
                        <a:t>Use of evaluative language </a:t>
                      </a:r>
                      <a:r>
                        <a:rPr lang="en-GB" sz="1600" b="0">
                          <a:effectLst/>
                          <a:ea typeface="+mn-ea"/>
                        </a:rPr>
                        <a:t>(</a:t>
                      </a:r>
                      <a:r>
                        <a:rPr lang="en-GB" sz="1400">
                          <a:effectLst/>
                          <a:ea typeface="+mn-ea"/>
                        </a:rPr>
                        <a:t>e.g. </a:t>
                      </a:r>
                      <a:r>
                        <a:rPr lang="en-GB" sz="1600"/>
                        <a:t>intensifying adverbs </a:t>
                      </a:r>
                      <a:r>
                        <a:rPr lang="en-GB" sz="1600" b="1" i="1">
                          <a:solidFill>
                            <a:srgbClr val="E6AF00"/>
                          </a:solidFill>
                        </a:rPr>
                        <a:t>clearly, strongly </a:t>
                      </a:r>
                      <a:r>
                        <a:rPr lang="en-GB" sz="1600"/>
                        <a:t>vs. limiting adverbs</a:t>
                      </a:r>
                      <a:r>
                        <a:rPr lang="en-GB" sz="1600" b="1" i="1">
                          <a:solidFill>
                            <a:srgbClr val="E6AF00"/>
                          </a:solidFill>
                        </a:rPr>
                        <a:t> somewhat</a:t>
                      </a:r>
                      <a:r>
                        <a:rPr lang="en-GB" sz="1400">
                          <a:effectLst/>
                          <a:ea typeface="+mn-ea"/>
                        </a:rPr>
                        <a:t>)</a:t>
                      </a:r>
                      <a:endParaRPr lang="en-GB" sz="1600" b="1">
                        <a:latin typeface="+mn-lt"/>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tc>
                  <a:txBody>
                    <a:bodyPr/>
                    <a:lstStyle/>
                    <a:p>
                      <a:endParaRPr lang="en-GB" sz="1500" i="1">
                        <a:latin typeface="+mn-lt"/>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tc>
                  <a:txBody>
                    <a:bodyPr/>
                    <a:lstStyle/>
                    <a:p>
                      <a:r>
                        <a:rPr lang="en-US" sz="1500" b="0" i="1" kern="1200">
                          <a:solidFill>
                            <a:schemeClr val="dk1"/>
                          </a:solidFill>
                          <a:effectLst/>
                          <a:latin typeface="+mn-lt"/>
                          <a:ea typeface="+mn-ea"/>
                          <a:cs typeface="Arial"/>
                        </a:rPr>
                        <a:t>In our </a:t>
                      </a:r>
                      <a:r>
                        <a:rPr lang="en-US" sz="1500" b="0" i="1" kern="1200">
                          <a:solidFill>
                            <a:schemeClr val="dk1"/>
                          </a:solidFill>
                          <a:effectLst/>
                          <a:highlight>
                            <a:srgbClr val="00FFFF"/>
                          </a:highlight>
                          <a:latin typeface="+mn-lt"/>
                          <a:ea typeface="+mn-ea"/>
                          <a:cs typeface="Arial"/>
                        </a:rPr>
                        <a:t>busy-loving </a:t>
                      </a:r>
                      <a:r>
                        <a:rPr lang="en-US" sz="1500" b="0" i="1" kern="1200">
                          <a:solidFill>
                            <a:schemeClr val="dk1"/>
                          </a:solidFill>
                          <a:effectLst/>
                          <a:latin typeface="+mn-lt"/>
                          <a:ea typeface="+mn-ea"/>
                          <a:cs typeface="Arial"/>
                        </a:rPr>
                        <a:t>modern society; </a:t>
                      </a:r>
                      <a:r>
                        <a:rPr lang="en-US" sz="1500" b="0" i="1" kern="1200">
                          <a:solidFill>
                            <a:schemeClr val="dk1"/>
                          </a:solidFill>
                          <a:effectLst/>
                          <a:highlight>
                            <a:srgbClr val="00FFFF"/>
                          </a:highlight>
                          <a:latin typeface="+mn-lt"/>
                          <a:ea typeface="+mn-ea"/>
                          <a:cs typeface="Arial"/>
                        </a:rPr>
                        <a:t>unfortunately, </a:t>
                      </a:r>
                      <a:r>
                        <a:rPr lang="en-US" sz="1500" b="0" i="1" kern="1200">
                          <a:solidFill>
                            <a:schemeClr val="dk1"/>
                          </a:solidFill>
                          <a:effectLst/>
                          <a:latin typeface="+mn-lt"/>
                          <a:ea typeface="+mn-ea"/>
                          <a:cs typeface="Arial"/>
                        </a:rPr>
                        <a:t>powering through without a pause can do more harm than good.</a:t>
                      </a:r>
                      <a:endParaRPr lang="en-GB" sz="1500" b="0" i="1" kern="1200">
                        <a:solidFill>
                          <a:schemeClr val="dk1"/>
                        </a:solidFill>
                        <a:effectLst/>
                        <a:latin typeface="+mn-lt"/>
                        <a:ea typeface="+mn-ea"/>
                        <a:cs typeface="Arial"/>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extLst>
                  <a:ext uri="{0D108BD9-81ED-4DB2-BD59-A6C34878D82A}">
                    <a16:rowId xmlns:a16="http://schemas.microsoft.com/office/drawing/2014/main" val="1004244746"/>
                  </a:ext>
                </a:extLst>
              </a:tr>
            </a:tbl>
          </a:graphicData>
        </a:graphic>
      </p:graphicFrame>
    </p:spTree>
    <p:extLst>
      <p:ext uri="{BB962C8B-B14F-4D97-AF65-F5344CB8AC3E}">
        <p14:creationId xmlns:p14="http://schemas.microsoft.com/office/powerpoint/2010/main" val="1218031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405BA-BD46-5BA2-7E7C-C2B932ABD3D3}"/>
              </a:ext>
            </a:extLst>
          </p:cNvPr>
          <p:cNvSpPr>
            <a:spLocks noGrp="1"/>
          </p:cNvSpPr>
          <p:nvPr>
            <p:ph type="title"/>
          </p:nvPr>
        </p:nvSpPr>
        <p:spPr>
          <a:xfrm>
            <a:off x="94780" y="65334"/>
            <a:ext cx="9847612" cy="601059"/>
          </a:xfrm>
        </p:spPr>
        <p:txBody>
          <a:bodyPr>
            <a:normAutofit/>
          </a:bodyPr>
          <a:lstStyle/>
          <a:p>
            <a:r>
              <a:rPr lang="en-GB" sz="3200"/>
              <a:t>ORGANISING AND PACKAGING INFORMATION</a:t>
            </a:r>
            <a:endParaRPr lang="en-US" sz="3200"/>
          </a:p>
        </p:txBody>
      </p:sp>
      <p:graphicFrame>
        <p:nvGraphicFramePr>
          <p:cNvPr id="5" name="Table 7">
            <a:extLst>
              <a:ext uri="{FF2B5EF4-FFF2-40B4-BE49-F238E27FC236}">
                <a16:creationId xmlns:a16="http://schemas.microsoft.com/office/drawing/2014/main" id="{917732FD-2B7F-7DD1-C49D-3561045B16D5}"/>
              </a:ext>
            </a:extLst>
          </p:cNvPr>
          <p:cNvGraphicFramePr>
            <a:graphicFrameLocks noGrp="1"/>
          </p:cNvGraphicFramePr>
          <p:nvPr>
            <p:extLst>
              <p:ext uri="{D42A27DB-BD31-4B8C-83A1-F6EECF244321}">
                <p14:modId xmlns:p14="http://schemas.microsoft.com/office/powerpoint/2010/main" val="1930840732"/>
              </p:ext>
            </p:extLst>
          </p:nvPr>
        </p:nvGraphicFramePr>
        <p:xfrm>
          <a:off x="190863" y="667120"/>
          <a:ext cx="11076496" cy="6099282"/>
        </p:xfrm>
        <a:graphic>
          <a:graphicData uri="http://schemas.openxmlformats.org/drawingml/2006/table">
            <a:tbl>
              <a:tblPr firstRow="1" bandRow="1">
                <a:tableStyleId>{5C22544A-7EE6-4342-B048-85BDC9FD1C3A}</a:tableStyleId>
              </a:tblPr>
              <a:tblGrid>
                <a:gridCol w="3203543">
                  <a:extLst>
                    <a:ext uri="{9D8B030D-6E8A-4147-A177-3AD203B41FA5}">
                      <a16:colId xmlns:a16="http://schemas.microsoft.com/office/drawing/2014/main" val="3745580844"/>
                    </a:ext>
                  </a:extLst>
                </a:gridCol>
                <a:gridCol w="4176074">
                  <a:extLst>
                    <a:ext uri="{9D8B030D-6E8A-4147-A177-3AD203B41FA5}">
                      <a16:colId xmlns:a16="http://schemas.microsoft.com/office/drawing/2014/main" val="1948304612"/>
                    </a:ext>
                  </a:extLst>
                </a:gridCol>
                <a:gridCol w="3696879">
                  <a:extLst>
                    <a:ext uri="{9D8B030D-6E8A-4147-A177-3AD203B41FA5}">
                      <a16:colId xmlns:a16="http://schemas.microsoft.com/office/drawing/2014/main" val="4205577460"/>
                    </a:ext>
                  </a:extLst>
                </a:gridCol>
              </a:tblGrid>
              <a:tr h="381329">
                <a:tc>
                  <a:txBody>
                    <a:bodyPr/>
                    <a:lstStyle/>
                    <a:p>
                      <a:endParaRPr lang="en-GB">
                        <a:latin typeface="+mn-lt"/>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tc>
                  <a:txBody>
                    <a:bodyPr/>
                    <a:lstStyle/>
                    <a:p>
                      <a:r>
                        <a:rPr lang="en-GB">
                          <a:solidFill>
                            <a:schemeClr val="bg1"/>
                          </a:solidFill>
                          <a:latin typeface="+mn-lt"/>
                        </a:rPr>
                        <a:t>EXTRACT 1 (academic)</a:t>
                      </a:r>
                      <a:endParaRPr lang="en-GB">
                        <a:latin typeface="+mn-lt"/>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tc>
                  <a:txBody>
                    <a:bodyPr/>
                    <a:lstStyle/>
                    <a:p>
                      <a:pPr algn="ctr"/>
                      <a:r>
                        <a:rPr lang="en-GB">
                          <a:solidFill>
                            <a:schemeClr val="bg1"/>
                          </a:solidFill>
                          <a:latin typeface="+mn-lt"/>
                        </a:rPr>
                        <a:t>EXTRACT 2 (non-academic)</a:t>
                      </a: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extLst>
                  <a:ext uri="{0D108BD9-81ED-4DB2-BD59-A6C34878D82A}">
                    <a16:rowId xmlns:a16="http://schemas.microsoft.com/office/drawing/2014/main" val="4100114099"/>
                  </a:ext>
                </a:extLst>
              </a:tr>
              <a:tr h="422306">
                <a:tc gridSpan="3">
                  <a:txBody>
                    <a:bodyPr/>
                    <a:lstStyle/>
                    <a:p>
                      <a:pPr marL="0" indent="0" algn="ctr">
                        <a:lnSpc>
                          <a:spcPct val="107000"/>
                        </a:lnSpc>
                        <a:spcAft>
                          <a:spcPts val="800"/>
                        </a:spcAft>
                        <a:buNone/>
                      </a:pPr>
                      <a:r>
                        <a:rPr lang="en-GB" sz="1600" b="1" i="1" u="none">
                          <a:highlight>
                            <a:srgbClr val="008080"/>
                          </a:highlight>
                        </a:rPr>
                        <a:t>ORGANISING TEXT AND EXPRESSING LOGICAL LINKS:</a:t>
                      </a: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tc hMerge="1">
                  <a:txBody>
                    <a:bodyPr/>
                    <a:lstStyle/>
                    <a:p>
                      <a:endParaRPr lang="en-GB"/>
                    </a:p>
                  </a:txBody>
                  <a:tcPr/>
                </a:tc>
                <a:tc hMerge="1">
                  <a:txBody>
                    <a:bodyPr/>
                    <a:lstStyle/>
                    <a:p>
                      <a:pPr marL="0" indent="0" algn="ctr">
                        <a:lnSpc>
                          <a:spcPct val="107000"/>
                        </a:lnSpc>
                        <a:spcAft>
                          <a:spcPts val="800"/>
                        </a:spcAft>
                        <a:buNone/>
                      </a:pPr>
                      <a:endParaRPr lang="en-GB" sz="1600" b="1" i="1" u="none">
                        <a:highlight>
                          <a:srgbClr val="00FF00"/>
                        </a:highlight>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extLst>
                  <a:ext uri="{0D108BD9-81ED-4DB2-BD59-A6C34878D82A}">
                    <a16:rowId xmlns:a16="http://schemas.microsoft.com/office/drawing/2014/main" val="3934314084"/>
                  </a:ext>
                </a:extLst>
              </a:tr>
              <a:tr h="0">
                <a:tc>
                  <a:txBody>
                    <a:bodyPr/>
                    <a:lstStyle/>
                    <a:p>
                      <a:pPr>
                        <a:lnSpc>
                          <a:spcPct val="107000"/>
                        </a:lnSpc>
                        <a:spcAft>
                          <a:spcPts val="800"/>
                        </a:spcAft>
                      </a:pPr>
                      <a:r>
                        <a:rPr lang="en-GB" sz="1600" b="1"/>
                        <a:t>Overall text structure, paragraph length</a:t>
                      </a:r>
                      <a:endParaRPr lang="en-GB" sz="1600" b="1">
                        <a:latin typeface="+mn-lt"/>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tc>
                  <a:txBody>
                    <a:bodyPr/>
                    <a:lstStyle/>
                    <a:p>
                      <a:pPr>
                        <a:lnSpc>
                          <a:spcPct val="107000"/>
                        </a:lnSpc>
                        <a:spcAft>
                          <a:spcPts val="800"/>
                        </a:spcAft>
                      </a:pPr>
                      <a:endParaRPr lang="en-GB" sz="1600" b="1">
                        <a:latin typeface="+mn-lt"/>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tc>
                  <a:txBody>
                    <a:bodyPr/>
                    <a:lstStyle/>
                    <a:p>
                      <a:r>
                        <a:rPr lang="en-GB" sz="1500" i="1">
                          <a:latin typeface="+mn-lt"/>
                        </a:rPr>
                        <a:t>Shorter paragraphs.</a:t>
                      </a: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extLst>
                  <a:ext uri="{0D108BD9-81ED-4DB2-BD59-A6C34878D82A}">
                    <a16:rowId xmlns:a16="http://schemas.microsoft.com/office/drawing/2014/main" val="625727847"/>
                  </a:ext>
                </a:extLst>
              </a:tr>
              <a:tr h="595501">
                <a:tc>
                  <a:txBody>
                    <a:bodyPr/>
                    <a:lstStyle/>
                    <a:p>
                      <a:pPr>
                        <a:lnSpc>
                          <a:spcPct val="107000"/>
                        </a:lnSpc>
                        <a:spcAft>
                          <a:spcPts val="800"/>
                        </a:spcAft>
                      </a:pPr>
                      <a:r>
                        <a:rPr lang="en-GB" sz="1600" b="1"/>
                        <a:t>Organising text visually, hyperlinks (if applicable) </a:t>
                      </a: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tc>
                  <a:txBody>
                    <a:bodyPr/>
                    <a:lstStyle/>
                    <a:p>
                      <a:pPr>
                        <a:lnSpc>
                          <a:spcPct val="107000"/>
                        </a:lnSpc>
                        <a:spcAft>
                          <a:spcPts val="800"/>
                        </a:spcAft>
                      </a:pPr>
                      <a:endParaRPr lang="en-GB" sz="1600" b="1"/>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tc>
                  <a:txBody>
                    <a:bodyPr/>
                    <a:lstStyle/>
                    <a:p>
                      <a:endParaRPr lang="en-GB" sz="1500" i="1">
                        <a:latin typeface="+mn-lt"/>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extLst>
                  <a:ext uri="{0D108BD9-81ED-4DB2-BD59-A6C34878D82A}">
                    <a16:rowId xmlns:a16="http://schemas.microsoft.com/office/drawing/2014/main" val="2613859921"/>
                  </a:ext>
                </a:extLst>
              </a:tr>
              <a:tr h="686600">
                <a:tc>
                  <a:txBody>
                    <a:bodyPr/>
                    <a:lstStyle/>
                    <a:p>
                      <a:pPr>
                        <a:lnSpc>
                          <a:spcPct val="107000"/>
                        </a:lnSpc>
                        <a:spcAft>
                          <a:spcPts val="800"/>
                        </a:spcAft>
                      </a:pPr>
                      <a:r>
                        <a:rPr lang="en-GB" sz="1600" b="1"/>
                        <a:t>How ideas are linked</a:t>
                      </a:r>
                      <a:endParaRPr lang="en-GB" sz="1600" b="1">
                        <a:effectLst/>
                        <a:ea typeface="Calibri" panose="020F0502020204030204" pitchFamily="34" charset="0"/>
                        <a:cs typeface="Times New Roman" panose="02020603050405020304" pitchFamily="18" charset="0"/>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tc>
                  <a:txBody>
                    <a:bodyPr/>
                    <a:lstStyle/>
                    <a:p>
                      <a:pPr>
                        <a:lnSpc>
                          <a:spcPct val="107000"/>
                        </a:lnSpc>
                        <a:spcAft>
                          <a:spcPts val="800"/>
                        </a:spcAft>
                      </a:pPr>
                      <a:endParaRPr lang="en-GB" sz="1600" b="1">
                        <a:effectLst/>
                        <a:ea typeface="Calibri" panose="020F0502020204030204" pitchFamily="34" charset="0"/>
                        <a:cs typeface="Times New Roman" panose="02020603050405020304" pitchFamily="18" charset="0"/>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i="1">
                          <a:effectLst/>
                          <a:latin typeface="Arial"/>
                          <a:cs typeface="Arial"/>
                        </a:rPr>
                        <a:t>…</a:t>
                      </a:r>
                      <a:r>
                        <a:rPr lang="en-US" sz="1500" b="0" i="1" kern="1200">
                          <a:solidFill>
                            <a:schemeClr val="dk1"/>
                          </a:solidFill>
                          <a:effectLst/>
                          <a:latin typeface="Arial"/>
                          <a:ea typeface="+mn-ea"/>
                          <a:cs typeface="Arial"/>
                        </a:rPr>
                        <a:t>what activities you should engage in will differ from person to person and job to job. </a:t>
                      </a:r>
                      <a:r>
                        <a:rPr lang="en-US" sz="1500" b="0" i="1" kern="1200">
                          <a:solidFill>
                            <a:schemeClr val="dk1"/>
                          </a:solidFill>
                          <a:effectLst/>
                          <a:highlight>
                            <a:srgbClr val="00FFFF"/>
                          </a:highlight>
                          <a:latin typeface="Arial"/>
                          <a:ea typeface="+mn-ea"/>
                          <a:cs typeface="Arial"/>
                        </a:rPr>
                        <a:t>But</a:t>
                      </a:r>
                      <a:r>
                        <a:rPr lang="en-US" sz="1500" b="0" i="1" kern="1200">
                          <a:solidFill>
                            <a:schemeClr val="dk1"/>
                          </a:solidFill>
                          <a:effectLst/>
                          <a:latin typeface="Arial"/>
                          <a:ea typeface="+mn-ea"/>
                          <a:cs typeface="Arial"/>
                        </a:rPr>
                        <a:t> research is giving us a deeper understanding of breaks…</a:t>
                      </a:r>
                      <a:endParaRPr lang="en-GB" sz="1500" b="0" i="1" kern="1200">
                        <a:solidFill>
                          <a:schemeClr val="dk1"/>
                        </a:solidFill>
                        <a:effectLst/>
                        <a:latin typeface="Arial"/>
                        <a:ea typeface="+mn-ea"/>
                        <a:cs typeface="Arial"/>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extLst>
                  <a:ext uri="{0D108BD9-81ED-4DB2-BD59-A6C34878D82A}">
                    <a16:rowId xmlns:a16="http://schemas.microsoft.com/office/drawing/2014/main" val="3922838875"/>
                  </a:ext>
                </a:extLst>
              </a:tr>
              <a:tr h="191744">
                <a:tc gridSpan="3">
                  <a:txBody>
                    <a:bodyPr/>
                    <a:lstStyle/>
                    <a:p>
                      <a:pPr marL="0" indent="0" algn="ctr">
                        <a:lnSpc>
                          <a:spcPct val="107000"/>
                        </a:lnSpc>
                        <a:spcAft>
                          <a:spcPts val="800"/>
                        </a:spcAft>
                        <a:buNone/>
                      </a:pPr>
                      <a:r>
                        <a:rPr lang="en-GB" sz="1600" b="1" i="1" u="none">
                          <a:highlight>
                            <a:srgbClr val="008080"/>
                          </a:highlight>
                        </a:rPr>
                        <a:t>PACKAGING INFORMATION:</a:t>
                      </a: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tc hMerge="1">
                  <a:txBody>
                    <a:bodyPr/>
                    <a:lstStyle/>
                    <a:p>
                      <a:endParaRPr lang="en-GB"/>
                    </a:p>
                  </a:txBody>
                  <a:tcPr/>
                </a:tc>
                <a:tc hMerge="1">
                  <a:txBody>
                    <a:bodyPr/>
                    <a:lstStyle/>
                    <a:p>
                      <a:pPr marL="0" indent="0" algn="ctr">
                        <a:lnSpc>
                          <a:spcPct val="107000"/>
                        </a:lnSpc>
                        <a:spcAft>
                          <a:spcPts val="800"/>
                        </a:spcAft>
                        <a:buNone/>
                      </a:pPr>
                      <a:endParaRPr lang="en-GB" sz="1600" b="1" i="1" u="none">
                        <a:highlight>
                          <a:srgbClr val="00FF00"/>
                        </a:highlight>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extLst>
                  <a:ext uri="{0D108BD9-81ED-4DB2-BD59-A6C34878D82A}">
                    <a16:rowId xmlns:a16="http://schemas.microsoft.com/office/drawing/2014/main" val="1351663907"/>
                  </a:ext>
                </a:extLst>
              </a:tr>
              <a:tr h="5955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t>Nominalisation </a:t>
                      </a:r>
                      <a:r>
                        <a:rPr lang="en-GB" sz="1600" b="0"/>
                        <a:t>(e.g. </a:t>
                      </a:r>
                      <a:r>
                        <a:rPr lang="en-GB" sz="1600" b="0">
                          <a:effectLst/>
                        </a:rPr>
                        <a:t>to </a:t>
                      </a:r>
                      <a:r>
                        <a:rPr lang="en-GB" sz="1600">
                          <a:effectLst/>
                        </a:rPr>
                        <a:t>formulate → formulation, complex → complexity)</a:t>
                      </a:r>
                    </a:p>
                    <a:p>
                      <a:pPr lvl="0"/>
                      <a:endParaRPr lang="en-GB" sz="1600" b="1"/>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tc>
                  <a:txBody>
                    <a:bodyPr/>
                    <a:lstStyle/>
                    <a:p>
                      <a:r>
                        <a:rPr lang="en-GB" sz="1500" b="0" i="1">
                          <a:solidFill>
                            <a:schemeClr val="bg1"/>
                          </a:solidFill>
                          <a:latin typeface="+mn-lt"/>
                        </a:rPr>
                        <a:t>Attention, activity, performance, impact, safety, security.</a:t>
                      </a:r>
                    </a:p>
                    <a:p>
                      <a:r>
                        <a:rPr lang="en-US" sz="1500" b="0" i="1">
                          <a:solidFill>
                            <a:schemeClr val="bg1"/>
                          </a:solidFill>
                          <a:latin typeface="Arial"/>
                          <a:cs typeface="Arial"/>
                        </a:rPr>
                        <a:t>- The impact of five different breaks from task activity </a:t>
                      </a:r>
                      <a:r>
                        <a:rPr lang="en-US" sz="1500" b="0" i="1" kern="1200">
                          <a:solidFill>
                            <a:schemeClr val="dk1"/>
                          </a:solidFill>
                          <a:effectLst/>
                          <a:highlight>
                            <a:srgbClr val="00FFFF"/>
                          </a:highlight>
                          <a:latin typeface="Arial"/>
                          <a:ea typeface="+mn-ea"/>
                          <a:cs typeface="Arial"/>
                        </a:rPr>
                        <a:t>was assessed </a:t>
                      </a:r>
                      <a:r>
                        <a:rPr lang="en-US" sz="1500" b="0" i="1">
                          <a:solidFill>
                            <a:schemeClr val="bg1"/>
                          </a:solidFill>
                          <a:effectLst/>
                          <a:latin typeface="Arial"/>
                          <a:cs typeface="Arial"/>
                        </a:rPr>
                        <a:t>against the </a:t>
                      </a:r>
                      <a:r>
                        <a:rPr lang="en-US" sz="1500" b="0" i="1" u="none">
                          <a:solidFill>
                            <a:schemeClr val="bg1"/>
                          </a:solidFill>
                          <a:latin typeface="Arial"/>
                          <a:cs typeface="Arial"/>
                        </a:rPr>
                        <a:t>performance </a:t>
                      </a:r>
                      <a:r>
                        <a:rPr lang="en-US" sz="1500" b="0" i="1">
                          <a:solidFill>
                            <a:schemeClr val="bg1"/>
                          </a:solidFill>
                          <a:latin typeface="Arial"/>
                          <a:cs typeface="Arial"/>
                        </a:rPr>
                        <a:t>of a no‐break control group </a:t>
                      </a:r>
                      <a:r>
                        <a:rPr lang="en-US" sz="1500" b="0" i="1">
                          <a:solidFill>
                            <a:schemeClr val="bg1"/>
                          </a:solidFill>
                          <a:effectLst/>
                          <a:latin typeface="Arial"/>
                          <a:cs typeface="Arial"/>
                        </a:rPr>
                        <a:t>during a simulated, high signal probability rail control task (28 words).</a:t>
                      </a:r>
                      <a:endParaRPr lang="en-GB" sz="1600" b="1">
                        <a:latin typeface="Arial"/>
                        <a:cs typeface="Arial"/>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tc>
                  <a:txBody>
                    <a:bodyPr/>
                    <a:lstStyle/>
                    <a:p>
                      <a:endParaRPr lang="en-US" sz="1500" b="0" i="1" kern="1200">
                        <a:solidFill>
                          <a:schemeClr val="bg1"/>
                        </a:solidFill>
                        <a:latin typeface="Arial" panose="020B0604020202020204" pitchFamily="34" charset="0"/>
                        <a:ea typeface="+mn-ea"/>
                        <a:cs typeface="Arial" panose="020B0604020202020204" pitchFamily="34" charset="0"/>
                      </a:endParaRPr>
                    </a:p>
                    <a:p>
                      <a:endParaRPr lang="en-US" sz="1500" b="0" i="1" kern="1200">
                        <a:solidFill>
                          <a:schemeClr val="bg1"/>
                        </a:solidFill>
                        <a:latin typeface="Arial" panose="020B0604020202020204" pitchFamily="34" charset="0"/>
                        <a:ea typeface="+mn-ea"/>
                        <a:cs typeface="Arial" panose="020B0604020202020204" pitchFamily="34" charset="0"/>
                      </a:endParaRPr>
                    </a:p>
                    <a:p>
                      <a:r>
                        <a:rPr lang="en-US" sz="1500" b="0" i="1" kern="1200">
                          <a:solidFill>
                            <a:schemeClr val="bg1"/>
                          </a:solidFill>
                          <a:latin typeface="Arial"/>
                          <a:ea typeface="+mn-ea"/>
                          <a:cs typeface="Arial"/>
                        </a:rPr>
                        <a:t>How frequently you </a:t>
                      </a:r>
                      <a:r>
                        <a:rPr lang="en-US" sz="1500" b="0" i="1" kern="1200">
                          <a:solidFill>
                            <a:schemeClr val="dk1"/>
                          </a:solidFill>
                          <a:effectLst/>
                          <a:highlight>
                            <a:srgbClr val="00FFFF"/>
                          </a:highlight>
                          <a:latin typeface="Arial"/>
                          <a:ea typeface="+mn-ea"/>
                          <a:cs typeface="Arial"/>
                        </a:rPr>
                        <a:t>should break </a:t>
                      </a:r>
                      <a:r>
                        <a:rPr lang="en-US" sz="1500" b="0" i="1" kern="1200">
                          <a:solidFill>
                            <a:schemeClr val="bg1"/>
                          </a:solidFill>
                          <a:latin typeface="Arial"/>
                          <a:ea typeface="+mn-ea"/>
                          <a:cs typeface="Arial"/>
                        </a:rPr>
                        <a:t>from work, how long breaks </a:t>
                      </a:r>
                      <a:r>
                        <a:rPr lang="en-US" sz="1500" b="0" i="1" kern="1200">
                          <a:solidFill>
                            <a:schemeClr val="dk1"/>
                          </a:solidFill>
                          <a:effectLst/>
                          <a:highlight>
                            <a:srgbClr val="00FFFF"/>
                          </a:highlight>
                          <a:latin typeface="Arial"/>
                          <a:ea typeface="+mn-ea"/>
                          <a:cs typeface="Arial"/>
                        </a:rPr>
                        <a:t>should last </a:t>
                      </a:r>
                      <a:r>
                        <a:rPr lang="en-US" sz="1500" b="0" i="1" kern="1200">
                          <a:solidFill>
                            <a:schemeClr val="bg1"/>
                          </a:solidFill>
                          <a:latin typeface="Arial"/>
                          <a:ea typeface="+mn-ea"/>
                          <a:cs typeface="Arial"/>
                        </a:rPr>
                        <a:t>and what activities you </a:t>
                      </a:r>
                      <a:r>
                        <a:rPr lang="en-US" sz="1500" b="0" i="1" kern="1200">
                          <a:solidFill>
                            <a:schemeClr val="dk1"/>
                          </a:solidFill>
                          <a:effectLst/>
                          <a:highlight>
                            <a:srgbClr val="00FFFF"/>
                          </a:highlight>
                          <a:latin typeface="Arial"/>
                          <a:ea typeface="+mn-ea"/>
                          <a:cs typeface="Arial"/>
                        </a:rPr>
                        <a:t>should engage in </a:t>
                      </a:r>
                      <a:r>
                        <a:rPr lang="en-US" sz="1500" b="0" i="1" kern="1200">
                          <a:solidFill>
                            <a:schemeClr val="bg1"/>
                          </a:solidFill>
                          <a:latin typeface="Arial"/>
                          <a:ea typeface="+mn-ea"/>
                          <a:cs typeface="Arial"/>
                        </a:rPr>
                        <a:t>will </a:t>
                      </a:r>
                      <a:r>
                        <a:rPr lang="en-US" sz="1500" b="0" i="1" kern="1200">
                          <a:solidFill>
                            <a:schemeClr val="dk1"/>
                          </a:solidFill>
                          <a:effectLst/>
                          <a:highlight>
                            <a:srgbClr val="00FFFF"/>
                          </a:highlight>
                          <a:latin typeface="Arial"/>
                          <a:ea typeface="+mn-ea"/>
                          <a:cs typeface="Arial"/>
                        </a:rPr>
                        <a:t>differ </a:t>
                      </a:r>
                      <a:r>
                        <a:rPr lang="en-US" sz="1500" b="0" i="1" kern="1200">
                          <a:solidFill>
                            <a:schemeClr val="bg1"/>
                          </a:solidFill>
                          <a:latin typeface="Arial"/>
                          <a:ea typeface="+mn-ea"/>
                          <a:cs typeface="Arial"/>
                        </a:rPr>
                        <a:t>from person to person and job to job (29 words). </a:t>
                      </a:r>
                      <a:endParaRPr lang="en-GB" sz="1500" b="0" i="1" kern="1200">
                        <a:solidFill>
                          <a:schemeClr val="bg1"/>
                        </a:solidFill>
                        <a:latin typeface="Arial" panose="020B0604020202020204" pitchFamily="34" charset="0"/>
                        <a:ea typeface="+mn-ea"/>
                        <a:cs typeface="Arial" panose="020B0604020202020204" pitchFamily="34" charset="0"/>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extLst>
                  <a:ext uri="{0D108BD9-81ED-4DB2-BD59-A6C34878D82A}">
                    <a16:rowId xmlns:a16="http://schemas.microsoft.com/office/drawing/2014/main" val="778363983"/>
                  </a:ext>
                </a:extLst>
              </a:tr>
              <a:tr h="3813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t>Complexity of noun phrases </a:t>
                      </a:r>
                      <a:r>
                        <a:rPr lang="en-GB" sz="1600" b="0"/>
                        <a:t>(longer or shorter ‘strings’ of nouns).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a:latin typeface="+mn-lt"/>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500" b="0" i="1" kern="1200">
                          <a:solidFill>
                            <a:schemeClr val="bg1"/>
                          </a:solidFill>
                          <a:effectLst/>
                          <a:latin typeface="Arial"/>
                          <a:ea typeface="+mn-ea"/>
                          <a:cs typeface="Arial"/>
                        </a:rPr>
                        <a:t>Different </a:t>
                      </a:r>
                      <a:r>
                        <a:rPr lang="en-US" sz="1500" b="1" i="1" kern="1200">
                          <a:solidFill>
                            <a:schemeClr val="bg1"/>
                          </a:solidFill>
                          <a:effectLst/>
                          <a:latin typeface="Arial"/>
                          <a:ea typeface="+mn-ea"/>
                          <a:cs typeface="Arial"/>
                        </a:rPr>
                        <a:t>types</a:t>
                      </a:r>
                      <a:r>
                        <a:rPr lang="en-US" sz="1500" b="0" i="1" kern="1200">
                          <a:solidFill>
                            <a:schemeClr val="bg1"/>
                          </a:solidFill>
                          <a:effectLst/>
                          <a:latin typeface="Arial"/>
                          <a:ea typeface="+mn-ea"/>
                          <a:cs typeface="Arial"/>
                        </a:rPr>
                        <a:t> of activity during break periods; extended </a:t>
                      </a:r>
                      <a:r>
                        <a:rPr lang="en-US" sz="1500" b="1" i="1" kern="1200">
                          <a:solidFill>
                            <a:schemeClr val="bg1"/>
                          </a:solidFill>
                          <a:effectLst/>
                          <a:latin typeface="Arial"/>
                          <a:ea typeface="+mn-ea"/>
                          <a:cs typeface="Arial"/>
                        </a:rPr>
                        <a:t>periods</a:t>
                      </a:r>
                      <a:r>
                        <a:rPr lang="en-US" sz="1500" b="0" i="1" kern="1200">
                          <a:solidFill>
                            <a:schemeClr val="bg1"/>
                          </a:solidFill>
                          <a:effectLst/>
                          <a:latin typeface="Arial"/>
                          <a:ea typeface="+mn-ea"/>
                          <a:cs typeface="Arial"/>
                        </a:rPr>
                        <a:t> of attention in these environments; the </a:t>
                      </a:r>
                      <a:r>
                        <a:rPr lang="en-US" sz="1500" b="1" i="1" kern="1200">
                          <a:solidFill>
                            <a:schemeClr val="bg1"/>
                          </a:solidFill>
                          <a:effectLst/>
                          <a:latin typeface="Arial"/>
                          <a:ea typeface="+mn-ea"/>
                          <a:cs typeface="Arial"/>
                        </a:rPr>
                        <a:t>impact</a:t>
                      </a:r>
                      <a:r>
                        <a:rPr lang="en-US" sz="1500" b="0" i="1" kern="1200">
                          <a:solidFill>
                            <a:schemeClr val="bg1"/>
                          </a:solidFill>
                          <a:effectLst/>
                          <a:latin typeface="Arial"/>
                          <a:ea typeface="+mn-ea"/>
                          <a:cs typeface="Arial"/>
                        </a:rPr>
                        <a:t> of five different breaks from task activity. </a:t>
                      </a:r>
                      <a:endParaRPr lang="en-GB" sz="1500" b="0" i="1" kern="1200">
                        <a:solidFill>
                          <a:schemeClr val="bg1"/>
                        </a:solidFill>
                        <a:effectLst/>
                        <a:latin typeface="Arial" panose="020B0604020202020204" pitchFamily="34" charset="0"/>
                        <a:ea typeface="+mn-ea"/>
                        <a:cs typeface="Arial" panose="020B0604020202020204" pitchFamily="34" charset="0"/>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tc>
                  <a:txBody>
                    <a:bodyPr/>
                    <a:lstStyle/>
                    <a:p>
                      <a:r>
                        <a:rPr lang="en-GB" sz="1500" i="1">
                          <a:latin typeface="+mn-lt"/>
                        </a:rPr>
                        <a:t>Our </a:t>
                      </a:r>
                      <a:r>
                        <a:rPr lang="en-GB" sz="1500" b="1" i="1">
                          <a:latin typeface="+mn-lt"/>
                        </a:rPr>
                        <a:t>desks</a:t>
                      </a:r>
                      <a:r>
                        <a:rPr lang="en-GB" sz="1500" i="1">
                          <a:latin typeface="+mn-lt"/>
                        </a:rPr>
                        <a:t>, the noon </a:t>
                      </a:r>
                      <a:r>
                        <a:rPr lang="en-GB" sz="1500" b="1" i="1">
                          <a:latin typeface="+mn-lt"/>
                        </a:rPr>
                        <a:t>hour</a:t>
                      </a:r>
                      <a:r>
                        <a:rPr lang="en-GB" sz="1500" i="1">
                          <a:latin typeface="+mn-lt"/>
                        </a:rPr>
                        <a:t>, their </a:t>
                      </a:r>
                      <a:r>
                        <a:rPr lang="en-GB" sz="1500" b="1" i="1">
                          <a:latin typeface="+mn-lt"/>
                        </a:rPr>
                        <a:t>benefit</a:t>
                      </a:r>
                      <a:r>
                        <a:rPr lang="en-GB" sz="1500" i="1">
                          <a:latin typeface="+mn-lt"/>
                        </a:rPr>
                        <a:t>, long </a:t>
                      </a:r>
                      <a:r>
                        <a:rPr lang="en-GB" sz="1500" b="1" i="1">
                          <a:latin typeface="+mn-lt"/>
                        </a:rPr>
                        <a:t>breaks</a:t>
                      </a:r>
                      <a:r>
                        <a:rPr lang="en-GB" sz="1500" i="1">
                          <a:latin typeface="+mn-lt"/>
                        </a:rPr>
                        <a:t>. </a:t>
                      </a: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a:tcPr>
                </a:tc>
                <a:extLst>
                  <a:ext uri="{0D108BD9-81ED-4DB2-BD59-A6C34878D82A}">
                    <a16:rowId xmlns:a16="http://schemas.microsoft.com/office/drawing/2014/main" val="3469897097"/>
                  </a:ext>
                </a:extLst>
              </a:tr>
            </a:tbl>
          </a:graphicData>
        </a:graphic>
      </p:graphicFrame>
    </p:spTree>
    <p:extLst>
      <p:ext uri="{BB962C8B-B14F-4D97-AF65-F5344CB8AC3E}">
        <p14:creationId xmlns:p14="http://schemas.microsoft.com/office/powerpoint/2010/main" val="2563349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D3281-0D88-6BFD-15E0-0F3A4BFE19F3}"/>
              </a:ext>
            </a:extLst>
          </p:cNvPr>
          <p:cNvSpPr>
            <a:spLocks noGrp="1"/>
          </p:cNvSpPr>
          <p:nvPr>
            <p:ph type="title"/>
          </p:nvPr>
        </p:nvSpPr>
        <p:spPr>
          <a:xfrm>
            <a:off x="621594" y="225260"/>
            <a:ext cx="7335835" cy="1268984"/>
          </a:xfrm>
        </p:spPr>
        <p:txBody>
          <a:bodyPr/>
          <a:lstStyle/>
          <a:p>
            <a:r>
              <a:rPr lang="en-GB"/>
              <a:t>GENRE ANALYSIS TOOL</a:t>
            </a:r>
          </a:p>
        </p:txBody>
      </p:sp>
      <p:graphicFrame>
        <p:nvGraphicFramePr>
          <p:cNvPr id="5" name="Content Placeholder 3">
            <a:extLst>
              <a:ext uri="{FF2B5EF4-FFF2-40B4-BE49-F238E27FC236}">
                <a16:creationId xmlns:a16="http://schemas.microsoft.com/office/drawing/2014/main" id="{0E9A5176-EFEB-0BF7-4C3E-0E8322C8B954}"/>
              </a:ext>
            </a:extLst>
          </p:cNvPr>
          <p:cNvGraphicFramePr>
            <a:graphicFrameLocks/>
          </p:cNvGraphicFramePr>
          <p:nvPr>
            <p:extLst>
              <p:ext uri="{D42A27DB-BD31-4B8C-83A1-F6EECF244321}">
                <p14:modId xmlns:p14="http://schemas.microsoft.com/office/powerpoint/2010/main" val="1743480467"/>
              </p:ext>
            </p:extLst>
          </p:nvPr>
        </p:nvGraphicFramePr>
        <p:xfrm>
          <a:off x="562911" y="1284834"/>
          <a:ext cx="9426102" cy="5258880"/>
        </p:xfrm>
        <a:graphic>
          <a:graphicData uri="http://schemas.openxmlformats.org/drawingml/2006/table">
            <a:tbl>
              <a:tblPr firstRow="1" firstCol="1" bandRow="1">
                <a:tableStyleId>{5C22544A-7EE6-4342-B048-85BDC9FD1C3A}</a:tableStyleId>
              </a:tblPr>
              <a:tblGrid>
                <a:gridCol w="1861329">
                  <a:extLst>
                    <a:ext uri="{9D8B030D-6E8A-4147-A177-3AD203B41FA5}">
                      <a16:colId xmlns:a16="http://schemas.microsoft.com/office/drawing/2014/main" val="1847024853"/>
                    </a:ext>
                  </a:extLst>
                </a:gridCol>
                <a:gridCol w="7564773">
                  <a:extLst>
                    <a:ext uri="{9D8B030D-6E8A-4147-A177-3AD203B41FA5}">
                      <a16:colId xmlns:a16="http://schemas.microsoft.com/office/drawing/2014/main" val="2232468073"/>
                    </a:ext>
                  </a:extLst>
                </a:gridCol>
              </a:tblGrid>
              <a:tr h="491306">
                <a:tc>
                  <a:txBody>
                    <a:bodyPr/>
                    <a:lstStyle/>
                    <a:p>
                      <a:pPr algn="ctr">
                        <a:lnSpc>
                          <a:spcPct val="107000"/>
                        </a:lnSpc>
                        <a:spcAft>
                          <a:spcPts val="800"/>
                        </a:spcAft>
                      </a:pPr>
                      <a:r>
                        <a:rPr lang="en-GB" sz="1600">
                          <a:solidFill>
                            <a:schemeClr val="bg1"/>
                          </a:solidFill>
                          <a:effectLst/>
                        </a:rPr>
                        <a:t>Language functions </a:t>
                      </a:r>
                      <a:endParaRPr lang="en-GB"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10" marR="31510" marT="0" marB="0">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l="100000" t="100000"/>
                      </a:path>
                      <a:tileRect r="-100000" b="-100000"/>
                    </a:gradFill>
                  </a:tcPr>
                </a:tc>
                <a:tc>
                  <a:txBody>
                    <a:bodyPr/>
                    <a:lstStyle/>
                    <a:p>
                      <a:pPr algn="ctr">
                        <a:lnSpc>
                          <a:spcPct val="107000"/>
                        </a:lnSpc>
                        <a:spcAft>
                          <a:spcPts val="800"/>
                        </a:spcAft>
                      </a:pPr>
                      <a:r>
                        <a:rPr lang="en-GB" sz="1600">
                          <a:solidFill>
                            <a:schemeClr val="bg1"/>
                          </a:solidFill>
                          <a:effectLst/>
                        </a:rPr>
                        <a:t>Language choices </a:t>
                      </a:r>
                      <a:endParaRPr lang="en-GB"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10" marR="31510" marT="0" marB="0">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l="100000" t="100000"/>
                      </a:path>
                      <a:tileRect r="-100000" b="-100000"/>
                    </a:gradFill>
                  </a:tcPr>
                </a:tc>
                <a:extLst>
                  <a:ext uri="{0D108BD9-81ED-4DB2-BD59-A6C34878D82A}">
                    <a16:rowId xmlns:a16="http://schemas.microsoft.com/office/drawing/2014/main" val="888460685"/>
                  </a:ext>
                </a:extLst>
              </a:tr>
              <a:tr h="1265986">
                <a:tc>
                  <a:txBody>
                    <a:bodyPr/>
                    <a:lstStyle/>
                    <a:p>
                      <a:pPr>
                        <a:lnSpc>
                          <a:spcPct val="107000"/>
                        </a:lnSpc>
                        <a:spcAft>
                          <a:spcPts val="800"/>
                        </a:spcAft>
                      </a:pPr>
                      <a:endParaRPr lang="en-GB" sz="1600">
                        <a:solidFill>
                          <a:schemeClr val="bg1"/>
                        </a:solidFill>
                        <a:effectLst/>
                      </a:endParaRPr>
                    </a:p>
                    <a:p>
                      <a:pPr>
                        <a:lnSpc>
                          <a:spcPct val="107000"/>
                        </a:lnSpc>
                        <a:spcAft>
                          <a:spcPts val="800"/>
                        </a:spcAft>
                      </a:pPr>
                      <a:r>
                        <a:rPr lang="en-GB" sz="1600">
                          <a:solidFill>
                            <a:schemeClr val="bg1"/>
                          </a:solidFill>
                          <a:effectLst/>
                        </a:rPr>
                        <a:t>Representing ideas, events or experiences</a:t>
                      </a:r>
                      <a:endParaRPr lang="en-GB"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10" marR="31510" marT="0" marB="0">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l="100000" t="100000"/>
                      </a:path>
                      <a:tileRect r="-100000" b="-100000"/>
                    </a:gradFill>
                  </a:tcPr>
                </a:tc>
                <a:tc>
                  <a:txBody>
                    <a:bodyPr/>
                    <a:lstStyle/>
                    <a:p>
                      <a:pPr>
                        <a:lnSpc>
                          <a:spcPct val="100000"/>
                        </a:lnSpc>
                        <a:spcAft>
                          <a:spcPts val="800"/>
                        </a:spcAft>
                      </a:pPr>
                      <a:endParaRPr lang="en-GB" sz="1100" b="1">
                        <a:effectLst/>
                      </a:endParaRPr>
                    </a:p>
                    <a:p>
                      <a:pPr>
                        <a:lnSpc>
                          <a:spcPct val="100000"/>
                        </a:lnSpc>
                        <a:spcAft>
                          <a:spcPts val="800"/>
                        </a:spcAft>
                      </a:pPr>
                      <a:r>
                        <a:rPr lang="en-GB" sz="1100" b="1">
                          <a:effectLst/>
                        </a:rPr>
                        <a:t>Expressing the subject matter </a:t>
                      </a:r>
                    </a:p>
                    <a:p>
                      <a:pPr>
                        <a:lnSpc>
                          <a:spcPct val="100000"/>
                        </a:lnSpc>
                        <a:spcAft>
                          <a:spcPts val="800"/>
                        </a:spcAft>
                      </a:pPr>
                      <a:r>
                        <a:rPr lang="en-GB" sz="1100">
                          <a:effectLst/>
                        </a:rPr>
                        <a:t>Lexical choice (e.g. standard / colloquial language), use of specialist / non-specialist terms, explanations, agency (e.g. passive/active voice), abstract / concrete language, use of examples and stories, metaphorical language, humour, use of visuals.</a:t>
                      </a:r>
                    </a:p>
                    <a:p>
                      <a:pPr>
                        <a:lnSpc>
                          <a:spcPct val="100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1510" marR="31510" marT="0" marB="0">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l="100000" t="100000"/>
                      </a:path>
                      <a:tileRect r="-100000" b="-100000"/>
                    </a:gradFill>
                  </a:tcPr>
                </a:tc>
                <a:extLst>
                  <a:ext uri="{0D108BD9-81ED-4DB2-BD59-A6C34878D82A}">
                    <a16:rowId xmlns:a16="http://schemas.microsoft.com/office/drawing/2014/main" val="499863038"/>
                  </a:ext>
                </a:extLst>
              </a:tr>
              <a:tr h="1526053">
                <a:tc>
                  <a:txBody>
                    <a:bodyPr/>
                    <a:lstStyle/>
                    <a:p>
                      <a:pPr>
                        <a:lnSpc>
                          <a:spcPct val="107000"/>
                        </a:lnSpc>
                        <a:spcAft>
                          <a:spcPts val="800"/>
                        </a:spcAft>
                      </a:pPr>
                      <a:endParaRPr lang="en-GB" sz="1600">
                        <a:solidFill>
                          <a:schemeClr val="bg1"/>
                        </a:solidFill>
                        <a:effectLst/>
                      </a:endParaRPr>
                    </a:p>
                    <a:p>
                      <a:pPr>
                        <a:lnSpc>
                          <a:spcPct val="107000"/>
                        </a:lnSpc>
                        <a:spcAft>
                          <a:spcPts val="800"/>
                        </a:spcAft>
                      </a:pPr>
                      <a:r>
                        <a:rPr lang="en-GB" sz="1600">
                          <a:solidFill>
                            <a:schemeClr val="bg1"/>
                          </a:solidFill>
                          <a:effectLst/>
                        </a:rPr>
                        <a:t>Engaging with the reader</a:t>
                      </a:r>
                    </a:p>
                    <a:p>
                      <a:pPr>
                        <a:lnSpc>
                          <a:spcPct val="107000"/>
                        </a:lnSpc>
                        <a:spcAft>
                          <a:spcPts val="800"/>
                        </a:spcAft>
                      </a:pPr>
                      <a:endParaRPr lang="en-GB"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10" marR="31510" marT="0" marB="0">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l="100000" t="100000"/>
                      </a:path>
                      <a:tileRect r="-100000" b="-100000"/>
                    </a:gradFill>
                  </a:tcPr>
                </a:tc>
                <a:tc>
                  <a:txBody>
                    <a:bodyPr/>
                    <a:lstStyle/>
                    <a:p>
                      <a:pPr>
                        <a:lnSpc>
                          <a:spcPct val="100000"/>
                        </a:lnSpc>
                        <a:spcAft>
                          <a:spcPts val="800"/>
                        </a:spcAft>
                      </a:pPr>
                      <a:endParaRPr lang="en-GB" sz="1100" b="1">
                        <a:effectLst/>
                      </a:endParaRPr>
                    </a:p>
                    <a:p>
                      <a:pPr>
                        <a:lnSpc>
                          <a:spcPct val="100000"/>
                        </a:lnSpc>
                        <a:spcAft>
                          <a:spcPts val="800"/>
                        </a:spcAft>
                      </a:pPr>
                      <a:r>
                        <a:rPr lang="en-GB" sz="1100" b="1">
                          <a:effectLst/>
                        </a:rPr>
                        <a:t>Social distance </a:t>
                      </a:r>
                    </a:p>
                    <a:p>
                      <a:pPr>
                        <a:lnSpc>
                          <a:spcPct val="100000"/>
                        </a:lnSpc>
                        <a:spcAft>
                          <a:spcPts val="800"/>
                        </a:spcAft>
                      </a:pPr>
                      <a:r>
                        <a:rPr lang="en-GB" sz="1100">
                          <a:effectLst/>
                        </a:rPr>
                        <a:t>Formal / informal language, 1</a:t>
                      </a:r>
                      <a:r>
                        <a:rPr lang="en-GB" sz="1100" baseline="30000">
                          <a:effectLst/>
                        </a:rPr>
                        <a:t>st</a:t>
                      </a:r>
                      <a:r>
                        <a:rPr lang="en-GB" sz="1100">
                          <a:effectLst/>
                        </a:rPr>
                        <a:t> and 2</a:t>
                      </a:r>
                      <a:r>
                        <a:rPr lang="en-GB" sz="1100" baseline="30000">
                          <a:effectLst/>
                        </a:rPr>
                        <a:t>nd</a:t>
                      </a:r>
                      <a:r>
                        <a:rPr lang="en-GB" sz="1100">
                          <a:effectLst/>
                        </a:rPr>
                        <a:t> person pronouns vs. anticipatory ‘it’ (</a:t>
                      </a:r>
                      <a:r>
                        <a:rPr lang="en-GB" sz="1100" i="1">
                          <a:effectLst/>
                        </a:rPr>
                        <a:t>e.g. it has been argued that</a:t>
                      </a:r>
                      <a:r>
                        <a:rPr lang="en-GB" sz="1100">
                          <a:effectLst/>
                        </a:rPr>
                        <a:t>), directives, rhetorical questions. </a:t>
                      </a:r>
                    </a:p>
                    <a:p>
                      <a:pPr>
                        <a:lnSpc>
                          <a:spcPct val="100000"/>
                        </a:lnSpc>
                        <a:spcAft>
                          <a:spcPts val="800"/>
                        </a:spcAft>
                      </a:pPr>
                      <a:r>
                        <a:rPr lang="en-GB" sz="1100" b="1">
                          <a:effectLst/>
                        </a:rPr>
                        <a:t>Expressing evaluation and stance</a:t>
                      </a:r>
                    </a:p>
                    <a:p>
                      <a:pPr>
                        <a:lnSpc>
                          <a:spcPct val="100000"/>
                        </a:lnSpc>
                        <a:spcAft>
                          <a:spcPts val="800"/>
                        </a:spcAft>
                      </a:pPr>
                      <a:r>
                        <a:rPr lang="en-GB" sz="1100">
                          <a:effectLst/>
                        </a:rPr>
                        <a:t>Degree of hedging (</a:t>
                      </a:r>
                      <a:r>
                        <a:rPr lang="en-GB" sz="1100" i="1">
                          <a:effectLst/>
                        </a:rPr>
                        <a:t>may, might, could, probably, some, appears to, there’s a tendency for X to</a:t>
                      </a:r>
                      <a:r>
                        <a:rPr lang="en-GB" sz="1100">
                          <a:effectLst/>
                        </a:rPr>
                        <a:t>), use of citations, evaluative language (e.g. intensifying adverbs (</a:t>
                      </a:r>
                      <a:r>
                        <a:rPr lang="en-GB" sz="1100" i="1">
                          <a:effectLst/>
                        </a:rPr>
                        <a:t>clearly, strongly</a:t>
                      </a:r>
                      <a:r>
                        <a:rPr lang="en-GB" sz="1100">
                          <a:effectLst/>
                        </a:rPr>
                        <a:t>) vs. limiting adverbs (</a:t>
                      </a:r>
                      <a:r>
                        <a:rPr lang="en-GB" sz="1100" i="1">
                          <a:effectLst/>
                        </a:rPr>
                        <a:t>somewhat</a:t>
                      </a: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1510" marR="31510" marT="0" marB="0">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l="100000" t="100000"/>
                      </a:path>
                      <a:tileRect r="-100000" b="-100000"/>
                    </a:gradFill>
                  </a:tcPr>
                </a:tc>
                <a:extLst>
                  <a:ext uri="{0D108BD9-81ED-4DB2-BD59-A6C34878D82A}">
                    <a16:rowId xmlns:a16="http://schemas.microsoft.com/office/drawing/2014/main" val="3992473046"/>
                  </a:ext>
                </a:extLst>
              </a:tr>
              <a:tr h="1793848">
                <a:tc>
                  <a:txBody>
                    <a:bodyPr/>
                    <a:lstStyle/>
                    <a:p>
                      <a:pPr>
                        <a:lnSpc>
                          <a:spcPct val="107000"/>
                        </a:lnSpc>
                        <a:spcAft>
                          <a:spcPts val="800"/>
                        </a:spcAft>
                      </a:pPr>
                      <a:endParaRPr lang="en-GB" sz="1600">
                        <a:solidFill>
                          <a:schemeClr val="bg1"/>
                        </a:solidFill>
                        <a:effectLst/>
                      </a:endParaRPr>
                    </a:p>
                    <a:p>
                      <a:pPr>
                        <a:lnSpc>
                          <a:spcPct val="107000"/>
                        </a:lnSpc>
                        <a:spcAft>
                          <a:spcPts val="800"/>
                        </a:spcAft>
                      </a:pPr>
                      <a:r>
                        <a:rPr lang="en-GB" sz="1600">
                          <a:solidFill>
                            <a:schemeClr val="bg1"/>
                          </a:solidFill>
                          <a:effectLst/>
                        </a:rPr>
                        <a:t>Organising and packaging information</a:t>
                      </a:r>
                    </a:p>
                    <a:p>
                      <a:pPr>
                        <a:lnSpc>
                          <a:spcPct val="107000"/>
                        </a:lnSpc>
                        <a:spcAft>
                          <a:spcPts val="800"/>
                        </a:spcAft>
                      </a:pPr>
                      <a:endParaRPr lang="en-GB" sz="1600">
                        <a:solidFill>
                          <a:schemeClr val="bg1"/>
                        </a:solidFill>
                        <a:effectLst/>
                      </a:endParaRPr>
                    </a:p>
                    <a:p>
                      <a:pPr>
                        <a:lnSpc>
                          <a:spcPct val="107000"/>
                        </a:lnSpc>
                        <a:spcAft>
                          <a:spcPts val="800"/>
                        </a:spcAft>
                      </a:pPr>
                      <a:endParaRPr lang="en-GB"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10" marR="31510" marT="0" marB="0">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l="100000" t="100000"/>
                      </a:path>
                      <a:tileRect r="-100000" b="-100000"/>
                    </a:gradFill>
                  </a:tcPr>
                </a:tc>
                <a:tc>
                  <a:txBody>
                    <a:bodyPr/>
                    <a:lstStyle/>
                    <a:p>
                      <a:pPr>
                        <a:lnSpc>
                          <a:spcPct val="100000"/>
                        </a:lnSpc>
                        <a:spcAft>
                          <a:spcPts val="800"/>
                        </a:spcAft>
                      </a:pPr>
                      <a:endParaRPr lang="en-GB" sz="1100">
                        <a:effectLst/>
                      </a:endParaRPr>
                    </a:p>
                    <a:p>
                      <a:pPr>
                        <a:lnSpc>
                          <a:spcPct val="100000"/>
                        </a:lnSpc>
                        <a:spcAft>
                          <a:spcPts val="800"/>
                        </a:spcAft>
                      </a:pPr>
                      <a:r>
                        <a:rPr lang="en-GB" sz="1100" b="1">
                          <a:effectLst/>
                        </a:rPr>
                        <a:t>Organising text and expressing logical links</a:t>
                      </a:r>
                    </a:p>
                    <a:p>
                      <a:pPr>
                        <a:lnSpc>
                          <a:spcPct val="100000"/>
                        </a:lnSpc>
                        <a:spcAft>
                          <a:spcPts val="800"/>
                        </a:spcAft>
                      </a:pPr>
                      <a:r>
                        <a:rPr lang="en-GB" sz="1100">
                          <a:effectLst/>
                        </a:rPr>
                        <a:t>Overall text structure, paragraph length; organising text visually, hyperlinks (if applicable); how ideas are linked.</a:t>
                      </a:r>
                    </a:p>
                    <a:p>
                      <a:pPr>
                        <a:lnSpc>
                          <a:spcPct val="100000"/>
                        </a:lnSpc>
                        <a:spcAft>
                          <a:spcPts val="800"/>
                        </a:spcAft>
                      </a:pPr>
                      <a:r>
                        <a:rPr lang="en-GB" sz="1100" b="1">
                          <a:effectLst/>
                        </a:rPr>
                        <a:t>Packaging information</a:t>
                      </a:r>
                    </a:p>
                    <a:p>
                      <a:pPr marL="0" marR="0" lvl="0" indent="0" algn="l" defTabSz="914400" rtl="0" eaLnBrk="1" fontAlgn="auto" latinLnBrk="0" hangingPunct="1">
                        <a:lnSpc>
                          <a:spcPct val="100000"/>
                        </a:lnSpc>
                        <a:spcBef>
                          <a:spcPts val="0"/>
                        </a:spcBef>
                        <a:spcAft>
                          <a:spcPts val="800"/>
                        </a:spcAft>
                        <a:buClrTx/>
                        <a:buSzTx/>
                        <a:buFontTx/>
                        <a:buNone/>
                        <a:tabLst/>
                        <a:defRPr/>
                      </a:pPr>
                      <a:r>
                        <a:rPr lang="en-GB" sz="1100">
                          <a:effectLst/>
                        </a:rPr>
                        <a:t>Nominalisation (</a:t>
                      </a:r>
                      <a:r>
                        <a:rPr lang="en-GB" sz="1100" i="1">
                          <a:effectLst/>
                        </a:rPr>
                        <a:t>to formulate → formulation, complex → complexity</a:t>
                      </a:r>
                      <a:r>
                        <a:rPr lang="en-GB" sz="1100">
                          <a:effectLst/>
                        </a:rPr>
                        <a:t>); complexity of noun phrases (longer or shorter ‘strings’ of nouns); sentence complexity.</a:t>
                      </a:r>
                    </a:p>
                    <a:p>
                      <a:pPr>
                        <a:lnSpc>
                          <a:spcPct val="100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1510" marR="31510" marT="0" marB="0">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l="100000" t="100000"/>
                      </a:path>
                      <a:tileRect r="-100000" b="-100000"/>
                    </a:gradFill>
                  </a:tcPr>
                </a:tc>
                <a:extLst>
                  <a:ext uri="{0D108BD9-81ED-4DB2-BD59-A6C34878D82A}">
                    <a16:rowId xmlns:a16="http://schemas.microsoft.com/office/drawing/2014/main" val="202943104"/>
                  </a:ext>
                </a:extLst>
              </a:tr>
            </a:tbl>
          </a:graphicData>
        </a:graphic>
      </p:graphicFrame>
    </p:spTree>
    <p:extLst>
      <p:ext uri="{BB962C8B-B14F-4D97-AF65-F5344CB8AC3E}">
        <p14:creationId xmlns:p14="http://schemas.microsoft.com/office/powerpoint/2010/main" val="915287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14064-E429-1BFB-4D83-70D544097005}"/>
              </a:ext>
            </a:extLst>
          </p:cNvPr>
          <p:cNvSpPr>
            <a:spLocks noGrp="1"/>
          </p:cNvSpPr>
          <p:nvPr>
            <p:ph type="title"/>
          </p:nvPr>
        </p:nvSpPr>
        <p:spPr>
          <a:xfrm>
            <a:off x="565150" y="319334"/>
            <a:ext cx="7335835" cy="1268984"/>
          </a:xfrm>
        </p:spPr>
        <p:txBody>
          <a:bodyPr/>
          <a:lstStyle/>
          <a:p>
            <a:r>
              <a:rPr lang="en-GB"/>
              <a:t>GENRE DECONSTRUCTION</a:t>
            </a:r>
          </a:p>
        </p:txBody>
      </p:sp>
      <p:sp>
        <p:nvSpPr>
          <p:cNvPr id="5" name="Content Placeholder 2">
            <a:extLst>
              <a:ext uri="{FF2B5EF4-FFF2-40B4-BE49-F238E27FC236}">
                <a16:creationId xmlns:a16="http://schemas.microsoft.com/office/drawing/2014/main" id="{2314C356-B3C9-A706-5C72-D2674384E972}"/>
              </a:ext>
            </a:extLst>
          </p:cNvPr>
          <p:cNvSpPr>
            <a:spLocks noGrp="1"/>
          </p:cNvSpPr>
          <p:nvPr>
            <p:ph idx="1"/>
          </p:nvPr>
        </p:nvSpPr>
        <p:spPr>
          <a:xfrm>
            <a:off x="366203" y="1637591"/>
            <a:ext cx="10026130" cy="4271036"/>
          </a:xfrm>
        </p:spPr>
        <p:txBody>
          <a:bodyPr vert="horz" lIns="91440" tIns="45720" rIns="91440" bIns="45720" rtlCol="0" anchor="t">
            <a:normAutofit fontScale="92500" lnSpcReduction="10000"/>
          </a:bodyPr>
          <a:lstStyle/>
          <a:p>
            <a:pPr lvl="1"/>
            <a:endParaRPr lang="en-US">
              <a:latin typeface="Neue Haas Grotesk Text Pro"/>
              <a:cs typeface="Arial"/>
            </a:endParaRPr>
          </a:p>
          <a:p>
            <a:pPr lvl="1"/>
            <a:endParaRPr lang="en-US" dirty="0">
              <a:latin typeface="Neue Haas Grotesk Text Pro"/>
              <a:cs typeface="Arial"/>
            </a:endParaRPr>
          </a:p>
          <a:p>
            <a:pPr lvl="1"/>
            <a:endParaRPr lang="en-US" dirty="0">
              <a:latin typeface="Neue Haas Grotesk Text Pro"/>
              <a:cs typeface="Arial"/>
            </a:endParaRPr>
          </a:p>
          <a:p>
            <a:pPr lvl="1"/>
            <a:endParaRPr lang="en-US" dirty="0">
              <a:latin typeface="Neue Haas Grotesk Text Pro"/>
              <a:cs typeface="Arial"/>
            </a:endParaRPr>
          </a:p>
          <a:p>
            <a:pPr lvl="1"/>
            <a:endParaRPr lang="en-US" dirty="0">
              <a:latin typeface="Neue Haas Grotesk Text Pro"/>
              <a:cs typeface="Arial"/>
            </a:endParaRPr>
          </a:p>
          <a:p>
            <a:pPr marL="0" indent="0">
              <a:lnSpc>
                <a:spcPct val="90000"/>
              </a:lnSpc>
              <a:spcBef>
                <a:spcPts val="1000"/>
              </a:spcBef>
              <a:buNone/>
            </a:pPr>
            <a:endParaRPr lang="en-GB" dirty="0">
              <a:latin typeface="Arial"/>
              <a:cs typeface="Arial"/>
            </a:endParaRPr>
          </a:p>
          <a:p>
            <a:pPr marL="0" indent="0">
              <a:lnSpc>
                <a:spcPct val="90000"/>
              </a:lnSpc>
              <a:spcBef>
                <a:spcPts val="1000"/>
              </a:spcBef>
              <a:buNone/>
            </a:pPr>
            <a:r>
              <a:rPr lang="en-GB" dirty="0">
                <a:latin typeface="Arial"/>
                <a:cs typeface="Arial"/>
              </a:rPr>
              <a:t>Variations:</a:t>
            </a:r>
            <a:endParaRPr lang="en-US" dirty="0">
              <a:latin typeface="Arial"/>
              <a:cs typeface="Arial"/>
            </a:endParaRPr>
          </a:p>
          <a:p>
            <a:pPr>
              <a:lnSpc>
                <a:spcPct val="90000"/>
              </a:lnSpc>
              <a:spcBef>
                <a:spcPts val="1000"/>
              </a:spcBef>
            </a:pPr>
            <a:r>
              <a:rPr lang="en-GB" sz="1800" i="1" dirty="0">
                <a:latin typeface="Arial"/>
                <a:cs typeface="Arial"/>
              </a:rPr>
              <a:t>With others in your group, analyse the given text using the ‘Genre Analysis Tool’. How many different features can you identify? How does their use help the writer/s achieve their purposes?</a:t>
            </a:r>
            <a:endParaRPr lang="en-US" sz="1800" dirty="0">
              <a:latin typeface="Arial"/>
              <a:cs typeface="Arial"/>
            </a:endParaRPr>
          </a:p>
          <a:p>
            <a:pPr>
              <a:lnSpc>
                <a:spcPct val="90000"/>
              </a:lnSpc>
              <a:spcBef>
                <a:spcPts val="1000"/>
              </a:spcBef>
            </a:pPr>
            <a:r>
              <a:rPr lang="en-GB" sz="1800" i="1" dirty="0">
                <a:latin typeface="Arial"/>
                <a:cs typeface="Arial"/>
              </a:rPr>
              <a:t>Find several examples of texts in the target genre and, using the ‘Genre Analysis Tool’, come up with some guidance on writing in this genre. How much variation between the texts have you found? </a:t>
            </a:r>
            <a:endParaRPr lang="en-US" sz="1800" dirty="0">
              <a:latin typeface="Arial"/>
              <a:cs typeface="Arial"/>
            </a:endParaRPr>
          </a:p>
          <a:p>
            <a:pPr>
              <a:lnSpc>
                <a:spcPct val="90000"/>
              </a:lnSpc>
              <a:spcBef>
                <a:spcPts val="1000"/>
              </a:spcBef>
            </a:pPr>
            <a:endParaRPr lang="en-US" sz="1800" i="1">
              <a:latin typeface="Arial"/>
              <a:cs typeface="Arial"/>
            </a:endParaRPr>
          </a:p>
          <a:p>
            <a:endParaRPr lang="en-US"/>
          </a:p>
        </p:txBody>
      </p:sp>
      <p:sp>
        <p:nvSpPr>
          <p:cNvPr id="3" name="Rectangle: Rounded Corners 2">
            <a:extLst>
              <a:ext uri="{FF2B5EF4-FFF2-40B4-BE49-F238E27FC236}">
                <a16:creationId xmlns:a16="http://schemas.microsoft.com/office/drawing/2014/main" id="{B4A9671E-0663-3B27-D0B2-F1AFA433EFE7}"/>
              </a:ext>
            </a:extLst>
          </p:cNvPr>
          <p:cNvSpPr/>
          <p:nvPr/>
        </p:nvSpPr>
        <p:spPr>
          <a:xfrm>
            <a:off x="632648" y="1401704"/>
            <a:ext cx="8739480" cy="2370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900"/>
              </a:spcBef>
            </a:pPr>
            <a:r>
              <a:rPr lang="en-US" dirty="0">
                <a:solidFill>
                  <a:srgbClr val="000000"/>
                </a:solidFill>
                <a:latin typeface="Arial"/>
                <a:cs typeface="Arial"/>
              </a:rPr>
              <a:t>You’ll be working in groups with </a:t>
            </a:r>
            <a:r>
              <a:rPr lang="en-GB" dirty="0">
                <a:solidFill>
                  <a:srgbClr val="000000"/>
                </a:solidFill>
                <a:latin typeface="Arial"/>
                <a:cs typeface="Arial"/>
              </a:rPr>
              <a:t>different texts.</a:t>
            </a:r>
            <a:endParaRPr lang="en-US" dirty="0">
              <a:solidFill>
                <a:srgbClr val="000000"/>
              </a:solidFill>
              <a:latin typeface="Arial"/>
              <a:cs typeface="Arial"/>
            </a:endParaRPr>
          </a:p>
          <a:p>
            <a:pPr>
              <a:spcBef>
                <a:spcPts val="900"/>
              </a:spcBef>
            </a:pPr>
            <a:r>
              <a:rPr lang="en-US" dirty="0">
                <a:solidFill>
                  <a:srgbClr val="000000"/>
                </a:solidFill>
                <a:latin typeface="Arial"/>
                <a:cs typeface="Arial"/>
              </a:rPr>
              <a:t>With others in your group, choose some </a:t>
            </a:r>
            <a:r>
              <a:rPr lang="en-US" b="1" dirty="0">
                <a:solidFill>
                  <a:srgbClr val="000000"/>
                </a:solidFill>
                <a:latin typeface="Arial"/>
                <a:cs typeface="Arial"/>
              </a:rPr>
              <a:t>language features </a:t>
            </a:r>
            <a:r>
              <a:rPr lang="en-US" dirty="0">
                <a:solidFill>
                  <a:srgbClr val="000000"/>
                </a:solidFill>
                <a:latin typeface="Arial"/>
                <a:cs typeface="Arial"/>
              </a:rPr>
              <a:t>for each of the three aspects from the table that make a particular text effective and impactful. </a:t>
            </a:r>
          </a:p>
          <a:p>
            <a:pPr marL="742950" lvl="1" indent="-285750">
              <a:spcBef>
                <a:spcPts val="900"/>
              </a:spcBef>
              <a:buFont typeface="Arial"/>
              <a:buChar char="•"/>
            </a:pPr>
            <a:r>
              <a:rPr lang="en-US" dirty="0">
                <a:solidFill>
                  <a:srgbClr val="000000"/>
                </a:solidFill>
                <a:latin typeface="Arial"/>
                <a:cs typeface="Arial"/>
              </a:rPr>
              <a:t>What effect do your chosen features have on the intended readership?</a:t>
            </a:r>
          </a:p>
          <a:p>
            <a:pPr marL="742950" lvl="1" indent="-285750">
              <a:spcBef>
                <a:spcPts val="900"/>
              </a:spcBef>
              <a:buFont typeface="Arial"/>
              <a:buChar char="•"/>
            </a:pPr>
            <a:r>
              <a:rPr lang="en-US" dirty="0">
                <a:solidFill>
                  <a:srgbClr val="000000"/>
                </a:solidFill>
                <a:latin typeface="Arial"/>
                <a:cs typeface="Arial"/>
              </a:rPr>
              <a:t>What can you say about the Author, Audience and Purpose of this text?</a:t>
            </a:r>
          </a:p>
          <a:p>
            <a:pPr algn="ctr"/>
            <a:endParaRPr lang="en-GB" dirty="0"/>
          </a:p>
        </p:txBody>
      </p:sp>
    </p:spTree>
    <p:extLst>
      <p:ext uri="{BB962C8B-B14F-4D97-AF65-F5344CB8AC3E}">
        <p14:creationId xmlns:p14="http://schemas.microsoft.com/office/powerpoint/2010/main" val="2019893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3C74E-124E-4B68-8763-22FD46C0D327}"/>
              </a:ext>
            </a:extLst>
          </p:cNvPr>
          <p:cNvSpPr>
            <a:spLocks noGrp="1"/>
          </p:cNvSpPr>
          <p:nvPr>
            <p:ph type="title"/>
          </p:nvPr>
        </p:nvSpPr>
        <p:spPr>
          <a:xfrm>
            <a:off x="565150" y="46520"/>
            <a:ext cx="7335835" cy="1268984"/>
          </a:xfrm>
        </p:spPr>
        <p:txBody>
          <a:bodyPr>
            <a:normAutofit fontScale="90000"/>
          </a:bodyPr>
          <a:lstStyle/>
          <a:p>
            <a:r>
              <a:rPr lang="en-GB" dirty="0"/>
              <a:t>'Writing a Conference Abstract': Abstract Evaluation Table</a:t>
            </a:r>
          </a:p>
        </p:txBody>
      </p:sp>
      <p:graphicFrame>
        <p:nvGraphicFramePr>
          <p:cNvPr id="5" name="Table 4">
            <a:extLst>
              <a:ext uri="{FF2B5EF4-FFF2-40B4-BE49-F238E27FC236}">
                <a16:creationId xmlns:a16="http://schemas.microsoft.com/office/drawing/2014/main" id="{ED2E1D49-5F1C-69DE-CAB8-8A38AE0C0097}"/>
              </a:ext>
            </a:extLst>
          </p:cNvPr>
          <p:cNvGraphicFramePr>
            <a:graphicFrameLocks noGrp="1"/>
          </p:cNvGraphicFramePr>
          <p:nvPr>
            <p:extLst>
              <p:ext uri="{D42A27DB-BD31-4B8C-83A1-F6EECF244321}">
                <p14:modId xmlns:p14="http://schemas.microsoft.com/office/powerpoint/2010/main" val="4258776677"/>
              </p:ext>
            </p:extLst>
          </p:nvPr>
        </p:nvGraphicFramePr>
        <p:xfrm>
          <a:off x="574207" y="1278739"/>
          <a:ext cx="9648593" cy="5422168"/>
        </p:xfrm>
        <a:graphic>
          <a:graphicData uri="http://schemas.openxmlformats.org/drawingml/2006/table">
            <a:tbl>
              <a:tblPr firstRow="1" firstCol="1" bandRow="1">
                <a:tableStyleId>{5C22544A-7EE6-4342-B048-85BDC9FD1C3A}</a:tableStyleId>
              </a:tblPr>
              <a:tblGrid>
                <a:gridCol w="3059358">
                  <a:extLst>
                    <a:ext uri="{9D8B030D-6E8A-4147-A177-3AD203B41FA5}">
                      <a16:colId xmlns:a16="http://schemas.microsoft.com/office/drawing/2014/main" val="696821755"/>
                    </a:ext>
                  </a:extLst>
                </a:gridCol>
                <a:gridCol w="6589235">
                  <a:extLst>
                    <a:ext uri="{9D8B030D-6E8A-4147-A177-3AD203B41FA5}">
                      <a16:colId xmlns:a16="http://schemas.microsoft.com/office/drawing/2014/main" val="2930936687"/>
                    </a:ext>
                  </a:extLst>
                </a:gridCol>
              </a:tblGrid>
              <a:tr h="729680">
                <a:tc>
                  <a:txBody>
                    <a:bodyPr/>
                    <a:lstStyle/>
                    <a:p>
                      <a:pPr algn="ctr">
                        <a:lnSpc>
                          <a:spcPct val="107000"/>
                        </a:lnSpc>
                        <a:spcAft>
                          <a:spcPts val="0"/>
                        </a:spcAft>
                      </a:pPr>
                      <a:endParaRPr lang="en-GB" sz="1600">
                        <a:solidFill>
                          <a:schemeClr val="tx1"/>
                        </a:solidFill>
                        <a:effectLst/>
                      </a:endParaRPr>
                    </a:p>
                    <a:p>
                      <a:pPr algn="ctr">
                        <a:lnSpc>
                          <a:spcPct val="107000"/>
                        </a:lnSpc>
                        <a:spcAft>
                          <a:spcPts val="0"/>
                        </a:spcAft>
                      </a:pPr>
                      <a:r>
                        <a:rPr lang="en-GB" sz="1600">
                          <a:solidFill>
                            <a:schemeClr val="tx1"/>
                          </a:solidFill>
                          <a:effectLst/>
                        </a:rPr>
                        <a:t>FUNCTIONS OF COMMUNICATION</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89" marR="44289" marT="0" marB="0">
                    <a:solidFill>
                      <a:srgbClr val="C3BFAD"/>
                    </a:solidFill>
                  </a:tcPr>
                </a:tc>
                <a:tc>
                  <a:txBody>
                    <a:bodyPr/>
                    <a:lstStyle/>
                    <a:p>
                      <a:pPr algn="ctr">
                        <a:lnSpc>
                          <a:spcPct val="107000"/>
                        </a:lnSpc>
                        <a:spcAft>
                          <a:spcPts val="0"/>
                        </a:spcAft>
                      </a:pPr>
                      <a:r>
                        <a:rPr lang="en-GB" sz="1200">
                          <a:solidFill>
                            <a:schemeClr val="bg1"/>
                          </a:solidFill>
                          <a:effectLst/>
                        </a:rPr>
                        <a:t> </a:t>
                      </a:r>
                    </a:p>
                    <a:p>
                      <a:pPr algn="ctr">
                        <a:lnSpc>
                          <a:spcPct val="107000"/>
                        </a:lnSpc>
                        <a:spcAft>
                          <a:spcPts val="0"/>
                        </a:spcAft>
                      </a:pPr>
                      <a:r>
                        <a:rPr lang="en-GB" sz="1600">
                          <a:solidFill>
                            <a:schemeClr val="tx1"/>
                          </a:solidFill>
                          <a:effectLst/>
                        </a:rPr>
                        <a:t>LANGUAGE FEATURES</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89" marR="44289" marT="0" marB="0">
                    <a:solidFill>
                      <a:srgbClr val="C3BFAD"/>
                    </a:solidFill>
                  </a:tcPr>
                </a:tc>
                <a:extLst>
                  <a:ext uri="{0D108BD9-81ED-4DB2-BD59-A6C34878D82A}">
                    <a16:rowId xmlns:a16="http://schemas.microsoft.com/office/drawing/2014/main" val="1549158037"/>
                  </a:ext>
                </a:extLst>
              </a:tr>
              <a:tr h="1328251">
                <a:tc>
                  <a:txBody>
                    <a:bodyPr/>
                    <a:lstStyle/>
                    <a:p>
                      <a:pPr>
                        <a:lnSpc>
                          <a:spcPct val="107000"/>
                        </a:lnSpc>
                        <a:spcAft>
                          <a:spcPts val="0"/>
                        </a:spcAft>
                      </a:pPr>
                      <a:endParaRPr lang="en-GB" sz="1600">
                        <a:solidFill>
                          <a:srgbClr val="18654D"/>
                        </a:solidFill>
                        <a:effectLst/>
                      </a:endParaRPr>
                    </a:p>
                    <a:p>
                      <a:pPr>
                        <a:lnSpc>
                          <a:spcPct val="107000"/>
                        </a:lnSpc>
                        <a:spcAft>
                          <a:spcPts val="0"/>
                        </a:spcAft>
                      </a:pPr>
                      <a:r>
                        <a:rPr lang="en-GB" sz="1600">
                          <a:solidFill>
                            <a:srgbClr val="7030A0"/>
                          </a:solidFill>
                          <a:effectLst/>
                        </a:rPr>
                        <a:t>How effectively do the following abstracts </a:t>
                      </a:r>
                      <a:r>
                        <a:rPr lang="en-GB" sz="1600" u="sng">
                          <a:solidFill>
                            <a:srgbClr val="7030A0"/>
                          </a:solidFill>
                          <a:effectLst/>
                        </a:rPr>
                        <a:t>communicate the subject matter</a:t>
                      </a:r>
                      <a:r>
                        <a:rPr lang="en-GB" sz="1600">
                          <a:solidFill>
                            <a:srgbClr val="7030A0"/>
                          </a:solidFill>
                          <a:effectLst/>
                        </a:rPr>
                        <a:t>?</a:t>
                      </a:r>
                      <a:endParaRPr lang="en-GB" sz="16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89" marR="44289" marT="0" marB="0" anchor="ctr">
                    <a:solidFill>
                      <a:srgbClr val="C3BFAD"/>
                    </a:solidFill>
                  </a:tcPr>
                </a:tc>
                <a:tc>
                  <a:txBody>
                    <a:bodyPr/>
                    <a:lstStyle/>
                    <a:p>
                      <a:pPr>
                        <a:lnSpc>
                          <a:spcPct val="107000"/>
                        </a:lnSpc>
                        <a:spcAft>
                          <a:spcPts val="0"/>
                        </a:spcAft>
                      </a:pPr>
                      <a:r>
                        <a:rPr lang="en-GB" sz="1200">
                          <a:solidFill>
                            <a:schemeClr val="tx1"/>
                          </a:solidFill>
                          <a:effectLst/>
                        </a:rPr>
                        <a:t> </a:t>
                      </a:r>
                    </a:p>
                    <a:p>
                      <a:pPr>
                        <a:lnSpc>
                          <a:spcPct val="107000"/>
                        </a:lnSpc>
                        <a:spcAft>
                          <a:spcPts val="0"/>
                        </a:spcAft>
                      </a:pPr>
                      <a:r>
                        <a:rPr lang="en-GB" sz="1600">
                          <a:solidFill>
                            <a:schemeClr val="tx1"/>
                          </a:solidFill>
                          <a:effectLst/>
                        </a:rPr>
                        <a:t>E.g. use of specialist / non-specialist terms, explanations, abstract / concrete language, use of examples, metaphorical language, humour.</a:t>
                      </a:r>
                    </a:p>
                    <a:p>
                      <a:pPr>
                        <a:lnSpc>
                          <a:spcPct val="107000"/>
                        </a:lnSpc>
                        <a:spcAft>
                          <a:spcPts val="0"/>
                        </a:spcAft>
                      </a:pPr>
                      <a:r>
                        <a:rPr lang="en-GB" sz="12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89" marR="44289" marT="0" marB="0" anchor="ctr">
                    <a:solidFill>
                      <a:srgbClr val="C3BFAD"/>
                    </a:solidFill>
                  </a:tcPr>
                </a:tc>
                <a:extLst>
                  <a:ext uri="{0D108BD9-81ED-4DB2-BD59-A6C34878D82A}">
                    <a16:rowId xmlns:a16="http://schemas.microsoft.com/office/drawing/2014/main" val="3597307568"/>
                  </a:ext>
                </a:extLst>
              </a:tr>
              <a:tr h="1629153">
                <a:tc>
                  <a:txBody>
                    <a:bodyPr/>
                    <a:lstStyle/>
                    <a:p>
                      <a:pPr>
                        <a:lnSpc>
                          <a:spcPct val="107000"/>
                        </a:lnSpc>
                        <a:spcAft>
                          <a:spcPts val="0"/>
                        </a:spcAft>
                      </a:pPr>
                      <a:endParaRPr lang="en-GB" sz="1600">
                        <a:solidFill>
                          <a:srgbClr val="18654D"/>
                        </a:solidFill>
                        <a:effectLst/>
                      </a:endParaRPr>
                    </a:p>
                    <a:p>
                      <a:pPr>
                        <a:lnSpc>
                          <a:spcPct val="107000"/>
                        </a:lnSpc>
                        <a:spcAft>
                          <a:spcPts val="0"/>
                        </a:spcAft>
                      </a:pPr>
                      <a:r>
                        <a:rPr lang="en-GB" sz="1600">
                          <a:solidFill>
                            <a:srgbClr val="7030A0"/>
                          </a:solidFill>
                          <a:effectLst/>
                        </a:rPr>
                        <a:t>How effectively do the following abstracts </a:t>
                      </a:r>
                      <a:r>
                        <a:rPr lang="en-GB" sz="1600" u="sng">
                          <a:solidFill>
                            <a:srgbClr val="7030A0"/>
                          </a:solidFill>
                          <a:effectLst/>
                        </a:rPr>
                        <a:t>engage with their reader</a:t>
                      </a:r>
                      <a:r>
                        <a:rPr lang="en-GB" sz="1600">
                          <a:solidFill>
                            <a:srgbClr val="7030A0"/>
                          </a:solidFill>
                          <a:effectLst/>
                        </a:rPr>
                        <a:t>?</a:t>
                      </a:r>
                    </a:p>
                    <a:p>
                      <a:pPr>
                        <a:lnSpc>
                          <a:spcPct val="107000"/>
                        </a:lnSpc>
                        <a:spcAft>
                          <a:spcPts val="0"/>
                        </a:spcAft>
                      </a:pPr>
                      <a:endParaRPr lang="en-GB" sz="16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89" marR="44289" marT="0" marB="0" anchor="ctr">
                    <a:solidFill>
                      <a:srgbClr val="C3BFAD"/>
                    </a:solidFill>
                  </a:tcPr>
                </a:tc>
                <a:tc>
                  <a:txBody>
                    <a:bodyPr/>
                    <a:lstStyle/>
                    <a:p>
                      <a:pPr>
                        <a:lnSpc>
                          <a:spcPct val="107000"/>
                        </a:lnSpc>
                        <a:spcAft>
                          <a:spcPts val="0"/>
                        </a:spcAft>
                      </a:pPr>
                      <a:r>
                        <a:rPr lang="en-GB" sz="1200">
                          <a:solidFill>
                            <a:schemeClr val="tx1"/>
                          </a:solidFill>
                          <a:effectLst/>
                        </a:rPr>
                        <a:t> </a:t>
                      </a:r>
                      <a:r>
                        <a:rPr lang="en-GB" sz="1600">
                          <a:solidFill>
                            <a:schemeClr val="tx1"/>
                          </a:solidFill>
                          <a:effectLst/>
                        </a:rPr>
                        <a:t>1</a:t>
                      </a:r>
                      <a:r>
                        <a:rPr lang="en-GB" sz="1600" baseline="30000">
                          <a:solidFill>
                            <a:schemeClr val="tx1"/>
                          </a:solidFill>
                          <a:effectLst/>
                        </a:rPr>
                        <a:t>st</a:t>
                      </a:r>
                      <a:r>
                        <a:rPr lang="en-GB" sz="1600">
                          <a:solidFill>
                            <a:schemeClr val="tx1"/>
                          </a:solidFill>
                          <a:effectLst/>
                        </a:rPr>
                        <a:t> and 2</a:t>
                      </a:r>
                      <a:r>
                        <a:rPr lang="en-GB" sz="1600" baseline="30000">
                          <a:solidFill>
                            <a:schemeClr val="tx1"/>
                          </a:solidFill>
                          <a:effectLst/>
                        </a:rPr>
                        <a:t>nd</a:t>
                      </a:r>
                      <a:r>
                        <a:rPr lang="en-GB" sz="1600">
                          <a:solidFill>
                            <a:schemeClr val="tx1"/>
                          </a:solidFill>
                          <a:effectLst/>
                        </a:rPr>
                        <a:t> person pronouns vs. writing in the 3</a:t>
                      </a:r>
                      <a:r>
                        <a:rPr lang="en-GB" sz="1600" baseline="30000">
                          <a:solidFill>
                            <a:schemeClr val="tx1"/>
                          </a:solidFill>
                          <a:effectLst/>
                        </a:rPr>
                        <a:t>rd</a:t>
                      </a:r>
                      <a:r>
                        <a:rPr lang="en-GB" sz="1600">
                          <a:solidFill>
                            <a:schemeClr val="tx1"/>
                          </a:solidFill>
                          <a:effectLst/>
                        </a:rPr>
                        <a:t> person and using anticipatory ‘it’ (e.g. </a:t>
                      </a:r>
                      <a:r>
                        <a:rPr lang="en-GB" sz="1600" i="1">
                          <a:solidFill>
                            <a:schemeClr val="tx1"/>
                          </a:solidFill>
                          <a:effectLst/>
                        </a:rPr>
                        <a:t>‘it has been argued that</a:t>
                      </a:r>
                      <a:r>
                        <a:rPr lang="en-GB" sz="1600">
                          <a:solidFill>
                            <a:schemeClr val="tx1"/>
                          </a:solidFill>
                          <a:effectLst/>
                        </a:rPr>
                        <a:t>’), directives (e.g. ‘</a:t>
                      </a:r>
                      <a:r>
                        <a:rPr lang="en-GB" sz="1600" i="1">
                          <a:solidFill>
                            <a:schemeClr val="tx1"/>
                          </a:solidFill>
                          <a:effectLst/>
                        </a:rPr>
                        <a:t>Think about this</a:t>
                      </a:r>
                      <a:r>
                        <a:rPr lang="en-GB" sz="1600">
                          <a:solidFill>
                            <a:schemeClr val="tx1"/>
                          </a:solidFill>
                          <a:effectLst/>
                        </a:rPr>
                        <a:t>’), rhetorical questions, evaluative language.</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89" marR="44289" marT="0" marB="0" anchor="ctr">
                    <a:solidFill>
                      <a:srgbClr val="C3BFAD"/>
                    </a:solidFill>
                  </a:tcPr>
                </a:tc>
                <a:extLst>
                  <a:ext uri="{0D108BD9-81ED-4DB2-BD59-A6C34878D82A}">
                    <a16:rowId xmlns:a16="http://schemas.microsoft.com/office/drawing/2014/main" val="832049118"/>
                  </a:ext>
                </a:extLst>
              </a:tr>
              <a:tr h="1694191">
                <a:tc>
                  <a:txBody>
                    <a:bodyPr/>
                    <a:lstStyle/>
                    <a:p>
                      <a:pPr>
                        <a:lnSpc>
                          <a:spcPct val="107000"/>
                        </a:lnSpc>
                        <a:spcAft>
                          <a:spcPts val="0"/>
                        </a:spcAft>
                      </a:pPr>
                      <a:r>
                        <a:rPr lang="en-GB" sz="1600">
                          <a:solidFill>
                            <a:srgbClr val="7030A0"/>
                          </a:solidFill>
                          <a:effectLst/>
                        </a:rPr>
                        <a:t>How effectively is the </a:t>
                      </a:r>
                      <a:r>
                        <a:rPr lang="en-GB" sz="1600" u="sng">
                          <a:solidFill>
                            <a:srgbClr val="7030A0"/>
                          </a:solidFill>
                          <a:effectLst/>
                        </a:rPr>
                        <a:t>information organised</a:t>
                      </a:r>
                      <a:r>
                        <a:rPr lang="en-GB" sz="1600">
                          <a:solidFill>
                            <a:srgbClr val="7030A0"/>
                          </a:solidFill>
                          <a:effectLst/>
                        </a:rPr>
                        <a:t> in the following abstracts?  </a:t>
                      </a:r>
                      <a:endParaRPr lang="en-GB" sz="16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89" marR="44289" marT="0" marB="0" anchor="ctr">
                    <a:solidFill>
                      <a:srgbClr val="C3BFAD"/>
                    </a:solidFill>
                  </a:tcPr>
                </a:tc>
                <a:tc>
                  <a:txBody>
                    <a:bodyPr/>
                    <a:lstStyle/>
                    <a:p>
                      <a:pPr>
                        <a:lnSpc>
                          <a:spcPct val="107000"/>
                        </a:lnSpc>
                        <a:spcAft>
                          <a:spcPts val="0"/>
                        </a:spcAft>
                      </a:pPr>
                      <a:endParaRPr lang="en-GB" sz="1200">
                        <a:solidFill>
                          <a:schemeClr val="tx1"/>
                        </a:solidFill>
                        <a:effectLst/>
                      </a:endParaRPr>
                    </a:p>
                    <a:p>
                      <a:pPr>
                        <a:lnSpc>
                          <a:spcPct val="107000"/>
                        </a:lnSpc>
                        <a:spcAft>
                          <a:spcPts val="0"/>
                        </a:spcAft>
                      </a:pPr>
                      <a:r>
                        <a:rPr lang="en-GB" sz="1600">
                          <a:solidFill>
                            <a:schemeClr val="tx1"/>
                          </a:solidFill>
                          <a:effectLst/>
                        </a:rPr>
                        <a:t>Overall structure and flow, paragraph length, linking words and phrases, sentence complexity, length of noun phrases.</a:t>
                      </a:r>
                      <a:r>
                        <a:rPr lang="en-GB" sz="1200">
                          <a:solidFill>
                            <a:schemeClr val="tx1"/>
                          </a:solidFill>
                          <a:effectLst/>
                        </a:rPr>
                        <a:t> </a:t>
                      </a:r>
                    </a:p>
                    <a:p>
                      <a:pPr>
                        <a:lnSpc>
                          <a:spcPct val="107000"/>
                        </a:lnSpc>
                        <a:spcAft>
                          <a:spcPts val="0"/>
                        </a:spcAft>
                      </a:pP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89" marR="44289" marT="0" marB="0" anchor="ctr">
                    <a:solidFill>
                      <a:srgbClr val="C3BFAD"/>
                    </a:solidFill>
                  </a:tcPr>
                </a:tc>
                <a:extLst>
                  <a:ext uri="{0D108BD9-81ED-4DB2-BD59-A6C34878D82A}">
                    <a16:rowId xmlns:a16="http://schemas.microsoft.com/office/drawing/2014/main" val="3183333364"/>
                  </a:ext>
                </a:extLst>
              </a:tr>
            </a:tbl>
          </a:graphicData>
        </a:graphic>
      </p:graphicFrame>
    </p:spTree>
    <p:extLst>
      <p:ext uri="{BB962C8B-B14F-4D97-AF65-F5344CB8AC3E}">
        <p14:creationId xmlns:p14="http://schemas.microsoft.com/office/powerpoint/2010/main" val="727730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964C5-8FD1-A367-8ACE-A144C42732B2}"/>
              </a:ext>
            </a:extLst>
          </p:cNvPr>
          <p:cNvSpPr>
            <a:spLocks noGrp="1"/>
          </p:cNvSpPr>
          <p:nvPr>
            <p:ph type="title"/>
          </p:nvPr>
        </p:nvSpPr>
        <p:spPr/>
        <p:txBody>
          <a:bodyPr>
            <a:normAutofit/>
          </a:bodyPr>
          <a:lstStyle/>
          <a:p>
            <a:r>
              <a:rPr lang="en-GB" dirty="0"/>
              <a:t>Reflections / lessons learnt </a:t>
            </a:r>
          </a:p>
        </p:txBody>
      </p:sp>
      <p:sp>
        <p:nvSpPr>
          <p:cNvPr id="3" name="Content Placeholder 2">
            <a:extLst>
              <a:ext uri="{FF2B5EF4-FFF2-40B4-BE49-F238E27FC236}">
                <a16:creationId xmlns:a16="http://schemas.microsoft.com/office/drawing/2014/main" id="{93F7BDCA-6080-F470-BDC0-BD9230FD4928}"/>
              </a:ext>
            </a:extLst>
          </p:cNvPr>
          <p:cNvSpPr>
            <a:spLocks noGrp="1"/>
          </p:cNvSpPr>
          <p:nvPr>
            <p:ph idx="1"/>
          </p:nvPr>
        </p:nvSpPr>
        <p:spPr/>
        <p:txBody>
          <a:bodyPr vert="horz" lIns="91440" tIns="45720" rIns="91440" bIns="45720" rtlCol="0" anchor="t">
            <a:normAutofit/>
          </a:bodyPr>
          <a:lstStyle/>
          <a:p>
            <a:r>
              <a:rPr lang="en-GB" dirty="0"/>
              <a:t>An ever-evolving tool</a:t>
            </a:r>
            <a:endParaRPr lang="en-US" dirty="0"/>
          </a:p>
          <a:p>
            <a:r>
              <a:rPr lang="en-GB" dirty="0"/>
              <a:t>Flexibility</a:t>
            </a:r>
          </a:p>
          <a:p>
            <a:r>
              <a:rPr lang="en-GB" dirty="0"/>
              <a:t>Focus: what's helpful to students</a:t>
            </a:r>
          </a:p>
          <a:p>
            <a:r>
              <a:rPr lang="en-GB" dirty="0"/>
              <a:t>Using accessible language</a:t>
            </a:r>
          </a:p>
        </p:txBody>
      </p:sp>
    </p:spTree>
    <p:extLst>
      <p:ext uri="{BB962C8B-B14F-4D97-AF65-F5344CB8AC3E}">
        <p14:creationId xmlns:p14="http://schemas.microsoft.com/office/powerpoint/2010/main" val="3484307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21237B8-578C-7DBF-2702-70D2D8353570}"/>
              </a:ext>
            </a:extLst>
          </p:cNvPr>
          <p:cNvSpPr txBox="1"/>
          <p:nvPr/>
        </p:nvSpPr>
        <p:spPr>
          <a:xfrm>
            <a:off x="3868326" y="933215"/>
            <a:ext cx="27432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Calibri"/>
                <a:cs typeface="Calibri"/>
              </a:rPr>
              <a:t>.</a:t>
            </a:r>
            <a:endParaRPr lang="en-US"/>
          </a:p>
        </p:txBody>
      </p:sp>
      <p:sp>
        <p:nvSpPr>
          <p:cNvPr id="6" name="Rectangle: Rounded Corners 5">
            <a:extLst>
              <a:ext uri="{FF2B5EF4-FFF2-40B4-BE49-F238E27FC236}">
                <a16:creationId xmlns:a16="http://schemas.microsoft.com/office/drawing/2014/main" id="{B8B70E66-2F5B-0766-301C-381061F9F8D2}"/>
              </a:ext>
            </a:extLst>
          </p:cNvPr>
          <p:cNvSpPr/>
          <p:nvPr/>
        </p:nvSpPr>
        <p:spPr>
          <a:xfrm>
            <a:off x="2542351" y="552686"/>
            <a:ext cx="6970887" cy="528696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just"/>
            <a:r>
              <a:rPr lang="en-US" i="1" dirty="0">
                <a:solidFill>
                  <a:schemeClr val="accent2"/>
                </a:solidFill>
                <a:latin typeface="Neue Haas Grotesk Text Pro"/>
              </a:rPr>
              <a:t>"From the point of </a:t>
            </a:r>
            <a:r>
              <a:rPr lang="en-US" i="1" dirty="0" err="1">
                <a:solidFill>
                  <a:schemeClr val="accent2"/>
                </a:solidFill>
                <a:latin typeface="Neue Haas Grotesk Text Pro"/>
              </a:rPr>
              <a:t>legitimising</a:t>
            </a:r>
            <a:r>
              <a:rPr lang="en-US" i="1" dirty="0">
                <a:solidFill>
                  <a:schemeClr val="accent2"/>
                </a:solidFill>
                <a:latin typeface="Neue Haas Grotesk Text Pro"/>
              </a:rPr>
              <a:t> academic writing as a profession and as a field of study, having conceptual and theoretical instruments to define it is crucial. If we want our students, especially PhD students,  to be serious about academic writing and not merely see it as ‘formulaic’ - as a skill to learn, as an ‘add-on’ - we need to show them that we’re also serious about it, that we can understand and </a:t>
            </a:r>
            <a:r>
              <a:rPr lang="en-US" i="1" dirty="0" err="1">
                <a:solidFill>
                  <a:schemeClr val="accent2"/>
                </a:solidFill>
                <a:latin typeface="Neue Haas Grotesk Text Pro"/>
              </a:rPr>
              <a:t>theorise</a:t>
            </a:r>
            <a:r>
              <a:rPr lang="en-US" i="1" dirty="0">
                <a:solidFill>
                  <a:schemeClr val="accent2"/>
                </a:solidFill>
                <a:latin typeface="Neue Haas Grotesk Text Pro"/>
              </a:rPr>
              <a:t> our field, and that we have a repertoire of instruments, theories and frameworks to help us make sense of it, study it systematically, and help our students make sense of it too. This is where my desire to apply theoretical instruments from writing studies and linguistics comes from – they are useful to us as specialists to understand what’s going on, and hence they’ll be useful to our students to do the same in order to become proficient writers in their disciplines". (NY)</a:t>
            </a:r>
            <a:endParaRPr lang="en-GB" i="1" dirty="0">
              <a:solidFill>
                <a:schemeClr val="accent2"/>
              </a:solidFill>
              <a:latin typeface="Neue Haas Grotesk Text Pro"/>
            </a:endParaRPr>
          </a:p>
        </p:txBody>
      </p:sp>
      <p:pic>
        <p:nvPicPr>
          <p:cNvPr id="8" name="Picture 8" descr="Writing Write Writer · Free vector graphic on Pixabay">
            <a:extLst>
              <a:ext uri="{FF2B5EF4-FFF2-40B4-BE49-F238E27FC236}">
                <a16:creationId xmlns:a16="http://schemas.microsoft.com/office/drawing/2014/main" id="{53A5CCC3-3EE2-C83F-21C7-064E470FF52F}"/>
              </a:ext>
            </a:extLst>
          </p:cNvPr>
          <p:cNvPicPr>
            <a:picLocks noChangeAspect="1"/>
          </p:cNvPicPr>
          <p:nvPr/>
        </p:nvPicPr>
        <p:blipFill>
          <a:blip r:embed="rId2"/>
          <a:stretch>
            <a:fillRect/>
          </a:stretch>
        </p:blipFill>
        <p:spPr>
          <a:xfrm>
            <a:off x="679215" y="2495604"/>
            <a:ext cx="1294460" cy="1866793"/>
          </a:xfrm>
          <a:prstGeom prst="rect">
            <a:avLst/>
          </a:prstGeom>
        </p:spPr>
      </p:pic>
    </p:spTree>
    <p:extLst>
      <p:ext uri="{BB962C8B-B14F-4D97-AF65-F5344CB8AC3E}">
        <p14:creationId xmlns:p14="http://schemas.microsoft.com/office/powerpoint/2010/main" val="2198394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id="{EB46B8FB-F6A2-5F47-A6CD-A7E17E6927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01388" y="0"/>
            <a:ext cx="5990612" cy="6858001"/>
            <a:chOff x="6201388" y="0"/>
            <a:chExt cx="5990612" cy="6858001"/>
          </a:xfrm>
        </p:grpSpPr>
        <p:sp>
          <p:nvSpPr>
            <p:cNvPr id="71" name="Oval 70">
              <a:extLst>
                <a:ext uri="{FF2B5EF4-FFF2-40B4-BE49-F238E27FC236}">
                  <a16:creationId xmlns:a16="http://schemas.microsoft.com/office/drawing/2014/main" id="{419BDE93-3EC2-4E4D-BC0B-417378F49E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46">
              <a:extLst>
                <a:ext uri="{FF2B5EF4-FFF2-40B4-BE49-F238E27FC236}">
                  <a16:creationId xmlns:a16="http://schemas.microsoft.com/office/drawing/2014/main" id="{FE21F82F-1EE5-8240-97F8-387DF0253F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48">
              <a:extLst>
                <a:ext uri="{FF2B5EF4-FFF2-40B4-BE49-F238E27FC236}">
                  <a16:creationId xmlns:a16="http://schemas.microsoft.com/office/drawing/2014/main" id="{AE1903E3-6B5F-6B4C-9A1F-62628A050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 name="Oval 73">
              <a:extLst>
                <a:ext uri="{FF2B5EF4-FFF2-40B4-BE49-F238E27FC236}">
                  <a16:creationId xmlns:a16="http://schemas.microsoft.com/office/drawing/2014/main" id="{F7C55863-3B37-0743-B001-1A970033F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32B4C24-3A58-924C-B79A-D961EF7C2C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21EF52E0-D2CF-544F-93A6-4D7B45A048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63">
              <a:extLst>
                <a:ext uri="{FF2B5EF4-FFF2-40B4-BE49-F238E27FC236}">
                  <a16:creationId xmlns:a16="http://schemas.microsoft.com/office/drawing/2014/main" id="{6966CFE5-1C8C-2E4F-9B2D-A8438F5A53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64">
              <a:extLst>
                <a:ext uri="{FF2B5EF4-FFF2-40B4-BE49-F238E27FC236}">
                  <a16:creationId xmlns:a16="http://schemas.microsoft.com/office/drawing/2014/main" id="{9FD29EF3-A5B2-554A-A307-6BE1BCE8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Oval 78">
              <a:extLst>
                <a:ext uri="{FF2B5EF4-FFF2-40B4-BE49-F238E27FC236}">
                  <a16:creationId xmlns:a16="http://schemas.microsoft.com/office/drawing/2014/main" id="{AC1ECAD8-0CF2-934D-AA1E-C108208CD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DB14DED1-3A58-8C4D-902E-2A9F34043F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65D65157-5719-0341-A807-A8956595F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A7F23F74-B777-2A4C-8EF9-E798880D5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70">
              <a:extLst>
                <a:ext uri="{FF2B5EF4-FFF2-40B4-BE49-F238E27FC236}">
                  <a16:creationId xmlns:a16="http://schemas.microsoft.com/office/drawing/2014/main" id="{E3B9A050-0AE1-1D4B-A2AC-6EEF64B10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71">
              <a:extLst>
                <a:ext uri="{FF2B5EF4-FFF2-40B4-BE49-F238E27FC236}">
                  <a16:creationId xmlns:a16="http://schemas.microsoft.com/office/drawing/2014/main" id="{C424FE38-F803-8D47-BF56-1B18EC2B1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5" name="Oval 84">
              <a:extLst>
                <a:ext uri="{FF2B5EF4-FFF2-40B4-BE49-F238E27FC236}">
                  <a16:creationId xmlns:a16="http://schemas.microsoft.com/office/drawing/2014/main" id="{E37187F2-9212-0641-97D0-1ACD50B74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C760C651-2AC4-564E-BEAA-AB7FAFE7F7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58B0A1B8-5BA3-3548-9511-B4904D052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75">
              <a:extLst>
                <a:ext uri="{FF2B5EF4-FFF2-40B4-BE49-F238E27FC236}">
                  <a16:creationId xmlns:a16="http://schemas.microsoft.com/office/drawing/2014/main" id="{424CD779-EE9A-214D-9488-767327E37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 name="Freeform 76">
              <a:extLst>
                <a:ext uri="{FF2B5EF4-FFF2-40B4-BE49-F238E27FC236}">
                  <a16:creationId xmlns:a16="http://schemas.microsoft.com/office/drawing/2014/main" id="{630D08C6-9EFB-8540-875F-2A55DED2A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77">
              <a:extLst>
                <a:ext uri="{FF2B5EF4-FFF2-40B4-BE49-F238E27FC236}">
                  <a16:creationId xmlns:a16="http://schemas.microsoft.com/office/drawing/2014/main" id="{D7E8DA86-1294-4641-9C52-6E15315064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78">
              <a:extLst>
                <a:ext uri="{FF2B5EF4-FFF2-40B4-BE49-F238E27FC236}">
                  <a16:creationId xmlns:a16="http://schemas.microsoft.com/office/drawing/2014/main" id="{011063C9-2A43-3348-A018-F27FACAA77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2" name="Freeform 79">
              <a:extLst>
                <a:ext uri="{FF2B5EF4-FFF2-40B4-BE49-F238E27FC236}">
                  <a16:creationId xmlns:a16="http://schemas.microsoft.com/office/drawing/2014/main" id="{EE85C7DE-D965-244F-BD95-3A05FF4AA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80">
              <a:extLst>
                <a:ext uri="{FF2B5EF4-FFF2-40B4-BE49-F238E27FC236}">
                  <a16:creationId xmlns:a16="http://schemas.microsoft.com/office/drawing/2014/main" id="{315A1389-149A-3342-A863-637D42FDB2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Freeform 81">
              <a:extLst>
                <a:ext uri="{FF2B5EF4-FFF2-40B4-BE49-F238E27FC236}">
                  <a16:creationId xmlns:a16="http://schemas.microsoft.com/office/drawing/2014/main" id="{B149CC6F-B6C6-BE46-B451-1BF7D47A8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96" name="Straight Connector 95">
            <a:extLst>
              <a:ext uri="{FF2B5EF4-FFF2-40B4-BE49-F238E27FC236}">
                <a16:creationId xmlns:a16="http://schemas.microsoft.com/office/drawing/2014/main" id="{D33A3282-0389-C547-8CA6-7F3E7F27B3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98" name="Rectangle 97">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5">
            <a:extLst>
              <a:ext uri="{FF2B5EF4-FFF2-40B4-BE49-F238E27FC236}">
                <a16:creationId xmlns:a16="http://schemas.microsoft.com/office/drawing/2014/main" id="{3A0CB800-EE1B-AFA2-15A8-BEB63F0C4EA7}"/>
              </a:ext>
            </a:extLst>
          </p:cNvPr>
          <p:cNvPicPr>
            <a:picLocks noChangeAspect="1"/>
          </p:cNvPicPr>
          <p:nvPr/>
        </p:nvPicPr>
        <p:blipFill rotWithShape="1">
          <a:blip r:embed="rId2"/>
          <a:srcRect t="8690" b="11805"/>
          <a:stretch/>
        </p:blipFill>
        <p:spPr>
          <a:xfrm>
            <a:off x="20" y="1"/>
            <a:ext cx="12191980" cy="6857999"/>
          </a:xfrm>
          <a:prstGeom prst="rect">
            <a:avLst/>
          </a:prstGeom>
        </p:spPr>
      </p:pic>
      <p:sp>
        <p:nvSpPr>
          <p:cNvPr id="100" name="Rectangle">
            <a:extLst>
              <a:ext uri="{FF2B5EF4-FFF2-40B4-BE49-F238E27FC236}">
                <a16:creationId xmlns:a16="http://schemas.microsoft.com/office/drawing/2014/main" id="{B4F75AE3-A3AC-DE4C-98FE-EC9DC3BF8D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28393"/>
            <a:ext cx="6155707" cy="3601213"/>
          </a:xfrm>
          <a:prstGeom prst="rect">
            <a:avLst/>
          </a:prstGeom>
          <a:gradFill flip="none" rotWithShape="1">
            <a:gsLst>
              <a:gs pos="31000">
                <a:schemeClr val="bg1">
                  <a:alpha val="80000"/>
                </a:schemeClr>
              </a:gs>
              <a:gs pos="0">
                <a:schemeClr val="bg1"/>
              </a:gs>
              <a:gs pos="100000">
                <a:schemeClr val="bg1">
                  <a:alpha val="34000"/>
                </a:schemeClr>
              </a:gs>
            </a:gsLst>
            <a:path path="circle">
              <a:fillToRect r="100000" b="100000"/>
            </a:path>
            <a:tileRect l="-100000" t="-100000"/>
          </a:gradFill>
          <a:ln w="12700">
            <a:miter lim="400000"/>
          </a:ln>
        </p:spPr>
        <p:txBody>
          <a:bodyPr lIns="50800" tIns="50800" rIns="50800" bIns="50800" anchor="ctr"/>
          <a:lstStyle/>
          <a:p>
            <a:pPr algn="ctr"/>
            <a:endParaRPr sz="2600" cap="all">
              <a:solidFill>
                <a:srgbClr val="FFFFFF"/>
              </a:solidFill>
              <a:sym typeface="Avenir Next"/>
            </a:endParaRPr>
          </a:p>
        </p:txBody>
      </p:sp>
      <p:sp>
        <p:nvSpPr>
          <p:cNvPr id="2" name="Title 1">
            <a:extLst>
              <a:ext uri="{FF2B5EF4-FFF2-40B4-BE49-F238E27FC236}">
                <a16:creationId xmlns:a16="http://schemas.microsoft.com/office/drawing/2014/main" id="{0507665E-B7ED-2B29-BCC0-40E503F2925F}"/>
              </a:ext>
            </a:extLst>
          </p:cNvPr>
          <p:cNvSpPr>
            <a:spLocks noGrp="1"/>
          </p:cNvSpPr>
          <p:nvPr>
            <p:ph type="title"/>
          </p:nvPr>
        </p:nvSpPr>
        <p:spPr>
          <a:xfrm>
            <a:off x="565150" y="2035840"/>
            <a:ext cx="5022050" cy="1718589"/>
          </a:xfrm>
        </p:spPr>
        <p:txBody>
          <a:bodyPr vert="horz" lIns="91440" tIns="45720" rIns="91440" bIns="45720" rtlCol="0" anchor="t">
            <a:normAutofit/>
          </a:bodyPr>
          <a:lstStyle/>
          <a:p>
            <a:pPr>
              <a:lnSpc>
                <a:spcPct val="90000"/>
              </a:lnSpc>
            </a:pPr>
            <a:r>
              <a:rPr lang="en-US" sz="5400"/>
              <a:t>Example 2: </a:t>
            </a:r>
            <a:br>
              <a:rPr lang="en-US" sz="5400"/>
            </a:br>
            <a:endParaRPr lang="en-US" sz="5400"/>
          </a:p>
        </p:txBody>
      </p:sp>
      <p:sp>
        <p:nvSpPr>
          <p:cNvPr id="3" name="Text Placeholder 2">
            <a:extLst>
              <a:ext uri="{FF2B5EF4-FFF2-40B4-BE49-F238E27FC236}">
                <a16:creationId xmlns:a16="http://schemas.microsoft.com/office/drawing/2014/main" id="{F536FF33-0974-BF6E-2B98-A8CC502E9250}"/>
              </a:ext>
            </a:extLst>
          </p:cNvPr>
          <p:cNvSpPr>
            <a:spLocks noGrp="1"/>
          </p:cNvSpPr>
          <p:nvPr>
            <p:ph type="body" idx="1"/>
          </p:nvPr>
        </p:nvSpPr>
        <p:spPr>
          <a:xfrm>
            <a:off x="565150" y="3754429"/>
            <a:ext cx="5022049" cy="1063471"/>
          </a:xfrm>
        </p:spPr>
        <p:txBody>
          <a:bodyPr vert="horz" lIns="91440" tIns="45720" rIns="91440" bIns="45720" rtlCol="0" anchor="b">
            <a:normAutofit/>
          </a:bodyPr>
          <a:lstStyle/>
          <a:p>
            <a:r>
              <a:rPr lang="en-US" sz="2000">
                <a:solidFill>
                  <a:schemeClr val="tx1"/>
                </a:solidFill>
              </a:rPr>
              <a:t>Appraisal Framework - Engagement Resources (Martin &amp; White, 2005)</a:t>
            </a:r>
          </a:p>
          <a:p>
            <a:endParaRPr lang="en-US" sz="2000">
              <a:solidFill>
                <a:schemeClr val="tx1"/>
              </a:solidFill>
            </a:endParaRPr>
          </a:p>
        </p:txBody>
      </p:sp>
      <p:grpSp>
        <p:nvGrpSpPr>
          <p:cNvPr id="102" name="Group 101">
            <a:extLst>
              <a:ext uri="{FF2B5EF4-FFF2-40B4-BE49-F238E27FC236}">
                <a16:creationId xmlns:a16="http://schemas.microsoft.com/office/drawing/2014/main" id="{44406D7A-DB1A-D940-8AD1-93FAF9DD71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103" name="Freeform 40">
              <a:extLst>
                <a:ext uri="{FF2B5EF4-FFF2-40B4-BE49-F238E27FC236}">
                  <a16:creationId xmlns:a16="http://schemas.microsoft.com/office/drawing/2014/main" id="{D0F85DF7-431B-BE45-B932-0E22FC3F8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 name="Freeform 41">
              <a:extLst>
                <a:ext uri="{FF2B5EF4-FFF2-40B4-BE49-F238E27FC236}">
                  <a16:creationId xmlns:a16="http://schemas.microsoft.com/office/drawing/2014/main" id="{BEA0AA89-2965-2A44-B84E-51C748B2D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5" name="Freeform 42">
              <a:extLst>
                <a:ext uri="{FF2B5EF4-FFF2-40B4-BE49-F238E27FC236}">
                  <a16:creationId xmlns:a16="http://schemas.microsoft.com/office/drawing/2014/main" id="{7EC47259-887A-FD48-989C-42BC5A3C98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6" name="Freeform 43">
              <a:extLst>
                <a:ext uri="{FF2B5EF4-FFF2-40B4-BE49-F238E27FC236}">
                  <a16:creationId xmlns:a16="http://schemas.microsoft.com/office/drawing/2014/main" id="{16E261C3-18BE-934F-8A2B-59BE70AE2F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44">
              <a:extLst>
                <a:ext uri="{FF2B5EF4-FFF2-40B4-BE49-F238E27FC236}">
                  <a16:creationId xmlns:a16="http://schemas.microsoft.com/office/drawing/2014/main" id="{35A2267B-0862-A24E-87D2-6CE5187CF9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Freeform 45">
              <a:extLst>
                <a:ext uri="{FF2B5EF4-FFF2-40B4-BE49-F238E27FC236}">
                  <a16:creationId xmlns:a16="http://schemas.microsoft.com/office/drawing/2014/main" id="{A404A0DE-A076-8C4E-B8D4-EBC9453377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9" name="Freeform 53">
              <a:extLst>
                <a:ext uri="{FF2B5EF4-FFF2-40B4-BE49-F238E27FC236}">
                  <a16:creationId xmlns:a16="http://schemas.microsoft.com/office/drawing/2014/main" id="{9EED6D73-C275-3347-BB66-C839642572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893873742"/>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0CABBC3-78E1-B555-DD0B-3F9BB23A100F}"/>
              </a:ext>
            </a:extLst>
          </p:cNvPr>
          <p:cNvSpPr/>
          <p:nvPr/>
        </p:nvSpPr>
        <p:spPr>
          <a:xfrm>
            <a:off x="417247" y="2761308"/>
            <a:ext cx="516047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Academic English Programme </a:t>
            </a:r>
            <a:r>
              <a:rPr lang="en-GB" b="1"/>
              <a:t>courses</a:t>
            </a:r>
          </a:p>
          <a:p>
            <a:pPr algn="ctr"/>
            <a:r>
              <a:rPr lang="en-GB"/>
              <a:t>(enrolment via the Graduate School)</a:t>
            </a:r>
          </a:p>
          <a:p>
            <a:pPr algn="ctr"/>
            <a:r>
              <a:rPr lang="en-GB"/>
              <a:t>L2 audience</a:t>
            </a:r>
          </a:p>
        </p:txBody>
      </p:sp>
      <p:sp>
        <p:nvSpPr>
          <p:cNvPr id="5" name="Rectangle: Rounded Corners 4">
            <a:extLst>
              <a:ext uri="{FF2B5EF4-FFF2-40B4-BE49-F238E27FC236}">
                <a16:creationId xmlns:a16="http://schemas.microsoft.com/office/drawing/2014/main" id="{F4A15F45-2F83-E394-2C46-3D1286D61D96}"/>
              </a:ext>
            </a:extLst>
          </p:cNvPr>
          <p:cNvSpPr/>
          <p:nvPr/>
        </p:nvSpPr>
        <p:spPr>
          <a:xfrm>
            <a:off x="6550904" y="2761308"/>
            <a:ext cx="5160475"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a:t>Reading Researcher Development Programme (RRDP)</a:t>
            </a:r>
          </a:p>
          <a:p>
            <a:pPr algn="ctr"/>
            <a:r>
              <a:rPr lang="en-GB"/>
              <a:t>L1 &amp; L2 audience</a:t>
            </a:r>
          </a:p>
        </p:txBody>
      </p:sp>
      <p:pic>
        <p:nvPicPr>
          <p:cNvPr id="10" name="Picture 9">
            <a:extLst>
              <a:ext uri="{FF2B5EF4-FFF2-40B4-BE49-F238E27FC236}">
                <a16:creationId xmlns:a16="http://schemas.microsoft.com/office/drawing/2014/main" id="{406939F5-20BA-B799-7422-5126D3CB3393}"/>
              </a:ext>
            </a:extLst>
          </p:cNvPr>
          <p:cNvPicPr>
            <a:picLocks noChangeAspect="1"/>
          </p:cNvPicPr>
          <p:nvPr/>
        </p:nvPicPr>
        <p:blipFill>
          <a:blip r:embed="rId2"/>
          <a:stretch>
            <a:fillRect/>
          </a:stretch>
        </p:blipFill>
        <p:spPr>
          <a:xfrm>
            <a:off x="0" y="0"/>
            <a:ext cx="5857592" cy="2627302"/>
          </a:xfrm>
          <a:prstGeom prst="rect">
            <a:avLst/>
          </a:prstGeom>
        </p:spPr>
      </p:pic>
      <p:pic>
        <p:nvPicPr>
          <p:cNvPr id="12" name="Picture 11">
            <a:extLst>
              <a:ext uri="{FF2B5EF4-FFF2-40B4-BE49-F238E27FC236}">
                <a16:creationId xmlns:a16="http://schemas.microsoft.com/office/drawing/2014/main" id="{97143FC1-755A-BAB5-B1C8-5930E2CBB92B}"/>
              </a:ext>
            </a:extLst>
          </p:cNvPr>
          <p:cNvPicPr>
            <a:picLocks noChangeAspect="1"/>
          </p:cNvPicPr>
          <p:nvPr/>
        </p:nvPicPr>
        <p:blipFill>
          <a:blip r:embed="rId3"/>
          <a:stretch>
            <a:fillRect/>
          </a:stretch>
        </p:blipFill>
        <p:spPr>
          <a:xfrm>
            <a:off x="6090820" y="0"/>
            <a:ext cx="6101179" cy="2627302"/>
          </a:xfrm>
          <a:prstGeom prst="rect">
            <a:avLst/>
          </a:prstGeom>
        </p:spPr>
      </p:pic>
      <p:sp>
        <p:nvSpPr>
          <p:cNvPr id="13" name="Rectangle 12">
            <a:extLst>
              <a:ext uri="{FF2B5EF4-FFF2-40B4-BE49-F238E27FC236}">
                <a16:creationId xmlns:a16="http://schemas.microsoft.com/office/drawing/2014/main" id="{846805A4-EF55-E58A-651B-D0BDC23D2EBF}"/>
              </a:ext>
            </a:extLst>
          </p:cNvPr>
          <p:cNvSpPr/>
          <p:nvPr/>
        </p:nvSpPr>
        <p:spPr>
          <a:xfrm>
            <a:off x="417243" y="3843187"/>
            <a:ext cx="5160475" cy="6246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a:t>Core Language Skills for Research Writing</a:t>
            </a:r>
          </a:p>
        </p:txBody>
      </p:sp>
      <p:sp>
        <p:nvSpPr>
          <p:cNvPr id="14" name="Rectangle 13">
            <a:extLst>
              <a:ext uri="{FF2B5EF4-FFF2-40B4-BE49-F238E27FC236}">
                <a16:creationId xmlns:a16="http://schemas.microsoft.com/office/drawing/2014/main" id="{30AFD067-2259-281E-A969-81B036EB482B}"/>
              </a:ext>
            </a:extLst>
          </p:cNvPr>
          <p:cNvSpPr/>
          <p:nvPr/>
        </p:nvSpPr>
        <p:spPr>
          <a:xfrm>
            <a:off x="417245" y="4545775"/>
            <a:ext cx="5160475" cy="6246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a:t>Doctoral Thesis Writing: Structure &amp; Language</a:t>
            </a:r>
          </a:p>
        </p:txBody>
      </p:sp>
      <p:sp>
        <p:nvSpPr>
          <p:cNvPr id="15" name="Rectangle 14">
            <a:extLst>
              <a:ext uri="{FF2B5EF4-FFF2-40B4-BE49-F238E27FC236}">
                <a16:creationId xmlns:a16="http://schemas.microsoft.com/office/drawing/2014/main" id="{45C1500A-E274-A3CB-6D28-DD4C6441F798}"/>
              </a:ext>
            </a:extLst>
          </p:cNvPr>
          <p:cNvSpPr/>
          <p:nvPr/>
        </p:nvSpPr>
        <p:spPr>
          <a:xfrm>
            <a:off x="417244" y="5260046"/>
            <a:ext cx="5160475" cy="6246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a:t>Writing &amp; Editing your Thesis with Corpora (Charles, 2018)</a:t>
            </a:r>
          </a:p>
        </p:txBody>
      </p:sp>
      <p:sp>
        <p:nvSpPr>
          <p:cNvPr id="16" name="Rectangle 15">
            <a:extLst>
              <a:ext uri="{FF2B5EF4-FFF2-40B4-BE49-F238E27FC236}">
                <a16:creationId xmlns:a16="http://schemas.microsoft.com/office/drawing/2014/main" id="{0CD0E753-C297-5529-9C60-1949107193F4}"/>
              </a:ext>
            </a:extLst>
          </p:cNvPr>
          <p:cNvSpPr/>
          <p:nvPr/>
        </p:nvSpPr>
        <p:spPr>
          <a:xfrm>
            <a:off x="6550904" y="3989886"/>
            <a:ext cx="2286001" cy="14684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a:t>Doctoral Thesis Writing: Structure &amp; Genre-specific Language Features</a:t>
            </a:r>
          </a:p>
          <a:p>
            <a:pPr algn="ctr"/>
            <a:r>
              <a:rPr lang="en-GB"/>
              <a:t>(2 x 3 hrs)</a:t>
            </a:r>
          </a:p>
        </p:txBody>
      </p:sp>
      <p:sp>
        <p:nvSpPr>
          <p:cNvPr id="17" name="Rectangle: Single Corner Snipped 16">
            <a:extLst>
              <a:ext uri="{FF2B5EF4-FFF2-40B4-BE49-F238E27FC236}">
                <a16:creationId xmlns:a16="http://schemas.microsoft.com/office/drawing/2014/main" id="{31EF8C11-A937-D376-3722-949C96A6BDA9}"/>
              </a:ext>
            </a:extLst>
          </p:cNvPr>
          <p:cNvSpPr/>
          <p:nvPr/>
        </p:nvSpPr>
        <p:spPr>
          <a:xfrm>
            <a:off x="8944823" y="3809714"/>
            <a:ext cx="2766556" cy="914400"/>
          </a:xfrm>
          <a:prstGeom prst="snip1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a:t>Language for Voice, Stance &amp; Critical Evaluation (2 hrs)</a:t>
            </a:r>
          </a:p>
        </p:txBody>
      </p:sp>
      <p:sp>
        <p:nvSpPr>
          <p:cNvPr id="18" name="Rectangle: Single Corner Snipped 17">
            <a:extLst>
              <a:ext uri="{FF2B5EF4-FFF2-40B4-BE49-F238E27FC236}">
                <a16:creationId xmlns:a16="http://schemas.microsoft.com/office/drawing/2014/main" id="{376A8912-23D6-B4E3-7CD7-5CC3DDB5B3DA}"/>
              </a:ext>
            </a:extLst>
          </p:cNvPr>
          <p:cNvSpPr/>
          <p:nvPr/>
        </p:nvSpPr>
        <p:spPr>
          <a:xfrm>
            <a:off x="8944823" y="4777864"/>
            <a:ext cx="2766556" cy="914400"/>
          </a:xfrm>
          <a:prstGeom prst="snip1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a:t>Language for Reviewing the Literature (2 hrs)</a:t>
            </a:r>
          </a:p>
        </p:txBody>
      </p:sp>
      <p:sp>
        <p:nvSpPr>
          <p:cNvPr id="19" name="Rectangle: Single Corner Snipped 18">
            <a:extLst>
              <a:ext uri="{FF2B5EF4-FFF2-40B4-BE49-F238E27FC236}">
                <a16:creationId xmlns:a16="http://schemas.microsoft.com/office/drawing/2014/main" id="{AC254ECC-67CE-E4F9-7A56-6FE911876A94}"/>
              </a:ext>
            </a:extLst>
          </p:cNvPr>
          <p:cNvSpPr/>
          <p:nvPr/>
        </p:nvSpPr>
        <p:spPr>
          <a:xfrm>
            <a:off x="8944823" y="5746014"/>
            <a:ext cx="2766556" cy="914400"/>
          </a:xfrm>
          <a:prstGeom prst="snip1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a:t>Language for Discussion (2 hrs)</a:t>
            </a:r>
          </a:p>
        </p:txBody>
      </p:sp>
    </p:spTree>
    <p:extLst>
      <p:ext uri="{BB962C8B-B14F-4D97-AF65-F5344CB8AC3E}">
        <p14:creationId xmlns:p14="http://schemas.microsoft.com/office/powerpoint/2010/main" val="1313525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AD078-94A1-A226-2D21-7BC2FFE65FF8}"/>
              </a:ext>
            </a:extLst>
          </p:cNvPr>
          <p:cNvSpPr>
            <a:spLocks noGrp="1"/>
          </p:cNvSpPr>
          <p:nvPr>
            <p:ph type="title"/>
          </p:nvPr>
        </p:nvSpPr>
        <p:spPr>
          <a:xfrm>
            <a:off x="565150" y="307818"/>
            <a:ext cx="7335835" cy="632647"/>
          </a:xfrm>
        </p:spPr>
        <p:txBody>
          <a:bodyPr>
            <a:normAutofit fontScale="90000"/>
          </a:bodyPr>
          <a:lstStyle/>
          <a:p>
            <a:r>
              <a:rPr lang="en-GB" sz="4000" b="1"/>
              <a:t>Our contexts</a:t>
            </a:r>
          </a:p>
        </p:txBody>
      </p:sp>
      <p:graphicFrame>
        <p:nvGraphicFramePr>
          <p:cNvPr id="7" name="Table 7">
            <a:extLst>
              <a:ext uri="{FF2B5EF4-FFF2-40B4-BE49-F238E27FC236}">
                <a16:creationId xmlns:a16="http://schemas.microsoft.com/office/drawing/2014/main" id="{81ABA80D-96E3-9DF8-F5A2-2DDED83A5EB2}"/>
              </a:ext>
            </a:extLst>
          </p:cNvPr>
          <p:cNvGraphicFramePr>
            <a:graphicFrameLocks noGrp="1"/>
          </p:cNvGraphicFramePr>
          <p:nvPr>
            <p:extLst>
              <p:ext uri="{D42A27DB-BD31-4B8C-83A1-F6EECF244321}">
                <p14:modId xmlns:p14="http://schemas.microsoft.com/office/powerpoint/2010/main" val="633807070"/>
              </p:ext>
            </p:extLst>
          </p:nvPr>
        </p:nvGraphicFramePr>
        <p:xfrm>
          <a:off x="568168" y="2239615"/>
          <a:ext cx="10561370" cy="3677920"/>
        </p:xfrm>
        <a:graphic>
          <a:graphicData uri="http://schemas.openxmlformats.org/drawingml/2006/table">
            <a:tbl>
              <a:tblPr firstRow="1" bandRow="1">
                <a:tableStyleId>{5C22544A-7EE6-4342-B048-85BDC9FD1C3A}</a:tableStyleId>
              </a:tblPr>
              <a:tblGrid>
                <a:gridCol w="5280685">
                  <a:extLst>
                    <a:ext uri="{9D8B030D-6E8A-4147-A177-3AD203B41FA5}">
                      <a16:colId xmlns:a16="http://schemas.microsoft.com/office/drawing/2014/main" val="3915497466"/>
                    </a:ext>
                  </a:extLst>
                </a:gridCol>
                <a:gridCol w="5280685">
                  <a:extLst>
                    <a:ext uri="{9D8B030D-6E8A-4147-A177-3AD203B41FA5}">
                      <a16:colId xmlns:a16="http://schemas.microsoft.com/office/drawing/2014/main" val="410992246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latin typeface="+mn-lt"/>
                          <a:cs typeface="Calibri"/>
                        </a:rPr>
                        <a:t>Doctoral College</a:t>
                      </a:r>
                      <a:endParaRPr lang="en-GB" sz="180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ISLI (EAP provision) &amp; Graduate School</a:t>
                      </a:r>
                    </a:p>
                  </a:txBody>
                  <a:tcPr/>
                </a:tc>
                <a:extLst>
                  <a:ext uri="{0D108BD9-81ED-4DB2-BD59-A6C34878D82A}">
                    <a16:rowId xmlns:a16="http://schemas.microsoft.com/office/drawing/2014/main" val="374856546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mn-lt"/>
                          <a:ea typeface="+mn-lt"/>
                          <a:cs typeface="+mn-lt"/>
                        </a:rPr>
                        <a:t>Writing Development Programme</a:t>
                      </a:r>
                      <a:endParaRPr lang="en-US" sz="1800" dirty="0">
                        <a:latin typeface="+mn-lt"/>
                        <a:ea typeface="+mn-lt"/>
                        <a:cs typeface="+mn-lt"/>
                      </a:endParaRP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latin typeface="+mn-lt"/>
                          <a:ea typeface="+mn-lt"/>
                          <a:cs typeface="+mn-lt"/>
                        </a:rPr>
                        <a:t>Academic English Programme (AEP) &amp; Reading Researcher Development Programme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latin typeface="+mn-lt"/>
                          <a:ea typeface="+mn-lt"/>
                          <a:cs typeface="+mn-lt"/>
                        </a:rPr>
                        <a:t>(RRDP)</a:t>
                      </a:r>
                      <a:endParaRPr lang="en-GB"/>
                    </a:p>
                  </a:txBody>
                  <a:tcPr/>
                </a:tc>
                <a:extLst>
                  <a:ext uri="{0D108BD9-81ED-4DB2-BD59-A6C34878D82A}">
                    <a16:rowId xmlns:a16="http://schemas.microsoft.com/office/drawing/2014/main" val="14760376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latin typeface="+mn-lt"/>
                          <a:ea typeface="+mn-lt"/>
                          <a:cs typeface="+mn-lt"/>
                        </a:rPr>
                        <a:t>Focus: doctoral students and early career researchers </a:t>
                      </a:r>
                      <a:endParaRPr lang="en-US" sz="1800">
                        <a:latin typeface="+mn-lt"/>
                        <a:ea typeface="+mn-lt"/>
                        <a:cs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latin typeface="+mn-lt"/>
                          <a:ea typeface="+mn-lt"/>
                          <a:cs typeface="+mn-lt"/>
                        </a:rPr>
                        <a:t>Focus: doctoral students and early career researchers </a:t>
                      </a:r>
                      <a:endParaRPr lang="en-US" sz="1800">
                        <a:latin typeface="+mn-lt"/>
                        <a:ea typeface="+mn-lt"/>
                        <a:cs typeface="+mn-lt"/>
                      </a:endParaRPr>
                    </a:p>
                  </a:txBody>
                  <a:tcPr/>
                </a:tc>
                <a:extLst>
                  <a:ext uri="{0D108BD9-81ED-4DB2-BD59-A6C34878D82A}">
                    <a16:rowId xmlns:a16="http://schemas.microsoft.com/office/drawing/2014/main" val="26339794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latin typeface="+mn-lt"/>
                          <a:ea typeface="+mn-lt"/>
                          <a:cs typeface="+mn-lt"/>
                        </a:rPr>
                        <a:t>Interdisciplinary groups</a:t>
                      </a:r>
                    </a:p>
                  </a:txBody>
                  <a:tcPr/>
                </a:tc>
                <a:tc>
                  <a:txBody>
                    <a:bodyPr/>
                    <a:lstStyle/>
                    <a:p>
                      <a:r>
                        <a:rPr lang="en-GB"/>
                        <a:t>Broad disciplinary streams (AEP) &amp; interdisciplinary (RRDP)</a:t>
                      </a:r>
                    </a:p>
                  </a:txBody>
                  <a:tcPr/>
                </a:tc>
                <a:extLst>
                  <a:ext uri="{0D108BD9-81ED-4DB2-BD59-A6C34878D82A}">
                    <a16:rowId xmlns:a16="http://schemas.microsoft.com/office/drawing/2014/main" val="23727702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latin typeface="+mn-lt"/>
                          <a:ea typeface="+mn-lt"/>
                          <a:cs typeface="+mn-lt"/>
                        </a:rPr>
                        <a:t>Users of English as L1 and L2/EAL</a:t>
                      </a:r>
                    </a:p>
                  </a:txBody>
                  <a:tcPr/>
                </a:tc>
                <a:tc>
                  <a:txBody>
                    <a:bodyPr/>
                    <a:lstStyle/>
                    <a:p>
                      <a:r>
                        <a:rPr lang="en-GB"/>
                        <a:t>L2 (AEP); L1 &amp; L2 (RRDP)</a:t>
                      </a:r>
                    </a:p>
                  </a:txBody>
                  <a:tcPr/>
                </a:tc>
                <a:extLst>
                  <a:ext uri="{0D108BD9-81ED-4DB2-BD59-A6C34878D82A}">
                    <a16:rowId xmlns:a16="http://schemas.microsoft.com/office/drawing/2014/main" val="2236086810"/>
                  </a:ext>
                </a:extLst>
              </a:tr>
              <a:tr h="7416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latin typeface="+mn-lt"/>
                          <a:ea typeface="+mn-lt"/>
                          <a:cs typeface="+mn-lt"/>
                        </a:rPr>
                        <a:t>Stand-alone workshops (usually 2 hrs long)</a:t>
                      </a:r>
                      <a:endParaRPr lang="en-GB" sz="1800">
                        <a:latin typeface="+mn-lt"/>
                      </a:endParaRPr>
                    </a:p>
                  </a:txBody>
                  <a:tcPr/>
                </a:tc>
                <a:tc>
                  <a:txBody>
                    <a:bodyPr/>
                    <a:lstStyle/>
                    <a:p>
                      <a:r>
                        <a:rPr lang="en-GB" dirty="0"/>
                        <a:t>Courses (AEP); Intensive course &amp; 2-hour sessions (RRDP)</a:t>
                      </a:r>
                    </a:p>
                  </a:txBody>
                  <a:tcPr/>
                </a:tc>
                <a:extLst>
                  <a:ext uri="{0D108BD9-81ED-4DB2-BD59-A6C34878D82A}">
                    <a16:rowId xmlns:a16="http://schemas.microsoft.com/office/drawing/2014/main" val="1164693927"/>
                  </a:ext>
                </a:extLst>
              </a:tr>
            </a:tbl>
          </a:graphicData>
        </a:graphic>
      </p:graphicFrame>
      <p:pic>
        <p:nvPicPr>
          <p:cNvPr id="8" name="Picture 7">
            <a:extLst>
              <a:ext uri="{FF2B5EF4-FFF2-40B4-BE49-F238E27FC236}">
                <a16:creationId xmlns:a16="http://schemas.microsoft.com/office/drawing/2014/main" id="{963B609D-4BFB-1FE4-A610-890FB08BCDCC}"/>
              </a:ext>
            </a:extLst>
          </p:cNvPr>
          <p:cNvPicPr>
            <a:picLocks noChangeAspect="1"/>
          </p:cNvPicPr>
          <p:nvPr/>
        </p:nvPicPr>
        <p:blipFill>
          <a:blip r:embed="rId2"/>
          <a:stretch>
            <a:fillRect/>
          </a:stretch>
        </p:blipFill>
        <p:spPr>
          <a:xfrm>
            <a:off x="1790231" y="1426317"/>
            <a:ext cx="2442836" cy="713428"/>
          </a:xfrm>
          <a:prstGeom prst="rect">
            <a:avLst/>
          </a:prstGeom>
        </p:spPr>
      </p:pic>
      <p:pic>
        <p:nvPicPr>
          <p:cNvPr id="9" name="Picture 8">
            <a:extLst>
              <a:ext uri="{FF2B5EF4-FFF2-40B4-BE49-F238E27FC236}">
                <a16:creationId xmlns:a16="http://schemas.microsoft.com/office/drawing/2014/main" id="{74487E3E-1858-7E3A-C1DF-B02C1125FCE5}"/>
              </a:ext>
            </a:extLst>
          </p:cNvPr>
          <p:cNvPicPr>
            <a:picLocks noChangeAspect="1"/>
          </p:cNvPicPr>
          <p:nvPr/>
        </p:nvPicPr>
        <p:blipFill>
          <a:blip r:embed="rId3"/>
          <a:stretch>
            <a:fillRect/>
          </a:stretch>
        </p:blipFill>
        <p:spPr>
          <a:xfrm>
            <a:off x="7323977" y="1285593"/>
            <a:ext cx="2043100" cy="904088"/>
          </a:xfrm>
          <a:prstGeom prst="rect">
            <a:avLst/>
          </a:prstGeom>
        </p:spPr>
      </p:pic>
    </p:spTree>
    <p:extLst>
      <p:ext uri="{BB962C8B-B14F-4D97-AF65-F5344CB8AC3E}">
        <p14:creationId xmlns:p14="http://schemas.microsoft.com/office/powerpoint/2010/main" val="1448610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16000" y="310006"/>
            <a:ext cx="5541818" cy="6064348"/>
          </a:xfrm>
          <a:prstGeom prst="rect">
            <a:avLst/>
          </a:prstGeom>
        </p:spPr>
      </p:pic>
      <p:sp>
        <p:nvSpPr>
          <p:cNvPr id="5" name="Rectangular Callout 4"/>
          <p:cNvSpPr/>
          <p:nvPr/>
        </p:nvSpPr>
        <p:spPr>
          <a:xfrm>
            <a:off x="6022109" y="293255"/>
            <a:ext cx="4922980" cy="591127"/>
          </a:xfrm>
          <a:prstGeom prst="wedgeRectCallout">
            <a:avLst>
              <a:gd name="adj1" fmla="val -62934"/>
              <a:gd name="adj2" fmla="val 3404"/>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a:solidFill>
                  <a:schemeClr val="tx1"/>
                </a:solidFill>
              </a:rPr>
              <a:t>“No recognition of dialogistic alternatives” (Martin &amp; White, 2005, p100)</a:t>
            </a:r>
          </a:p>
        </p:txBody>
      </p:sp>
      <p:sp>
        <p:nvSpPr>
          <p:cNvPr id="6" name="Rectangular Callout 5"/>
          <p:cNvSpPr/>
          <p:nvPr/>
        </p:nvSpPr>
        <p:spPr>
          <a:xfrm>
            <a:off x="6022109" y="1043316"/>
            <a:ext cx="4922981" cy="599775"/>
          </a:xfrm>
          <a:prstGeom prst="wedgeRectCallout">
            <a:avLst>
              <a:gd name="adj1" fmla="val -59662"/>
              <a:gd name="adj2" fmla="val 20458"/>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a:solidFill>
                  <a:schemeClr val="tx1"/>
                </a:solidFill>
              </a:rPr>
              <a:t>“Recognition of dialogistic alternatives” (Martin &amp; White, 2005, p100)</a:t>
            </a:r>
          </a:p>
        </p:txBody>
      </p:sp>
      <p:sp>
        <p:nvSpPr>
          <p:cNvPr id="7" name="Rectangular Callout 6"/>
          <p:cNvSpPr/>
          <p:nvPr/>
        </p:nvSpPr>
        <p:spPr>
          <a:xfrm>
            <a:off x="6165273" y="1915130"/>
            <a:ext cx="2193636" cy="447375"/>
          </a:xfrm>
          <a:prstGeom prst="wedgeRectCallout">
            <a:avLst>
              <a:gd name="adj1" fmla="val -93767"/>
              <a:gd name="adj2" fmla="val -14640"/>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a:solidFill>
                  <a:schemeClr val="tx1"/>
                </a:solidFill>
              </a:rPr>
              <a:t>e.g. </a:t>
            </a:r>
            <a:r>
              <a:rPr lang="en-GB" sz="1600" i="1">
                <a:solidFill>
                  <a:schemeClr val="tx1"/>
                </a:solidFill>
              </a:rPr>
              <a:t>happy</a:t>
            </a:r>
            <a:r>
              <a:rPr lang="en-GB" sz="1600">
                <a:solidFill>
                  <a:schemeClr val="tx1"/>
                </a:solidFill>
              </a:rPr>
              <a:t>, </a:t>
            </a:r>
            <a:r>
              <a:rPr lang="en-GB" sz="1600" i="1">
                <a:solidFill>
                  <a:schemeClr val="tx1"/>
                </a:solidFill>
              </a:rPr>
              <a:t>sad</a:t>
            </a:r>
          </a:p>
        </p:txBody>
      </p:sp>
      <p:sp>
        <p:nvSpPr>
          <p:cNvPr id="8" name="Rectangular Callout 7"/>
          <p:cNvSpPr/>
          <p:nvPr/>
        </p:nvSpPr>
        <p:spPr>
          <a:xfrm>
            <a:off x="6165273" y="2462090"/>
            <a:ext cx="2193636" cy="447375"/>
          </a:xfrm>
          <a:prstGeom prst="wedgeRectCallout">
            <a:avLst>
              <a:gd name="adj1" fmla="val -86610"/>
              <a:gd name="adj2" fmla="val -14640"/>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a:solidFill>
                  <a:schemeClr val="tx1"/>
                </a:solidFill>
              </a:rPr>
              <a:t>e.g. </a:t>
            </a:r>
            <a:r>
              <a:rPr lang="en-GB" sz="1600" i="1">
                <a:solidFill>
                  <a:schemeClr val="tx1"/>
                </a:solidFill>
              </a:rPr>
              <a:t>powerful</a:t>
            </a:r>
            <a:r>
              <a:rPr lang="en-GB" sz="1600">
                <a:solidFill>
                  <a:schemeClr val="tx1"/>
                </a:solidFill>
              </a:rPr>
              <a:t>, </a:t>
            </a:r>
            <a:r>
              <a:rPr lang="en-GB" sz="1600" i="1">
                <a:solidFill>
                  <a:schemeClr val="tx1"/>
                </a:solidFill>
              </a:rPr>
              <a:t>weak</a:t>
            </a:r>
          </a:p>
          <a:p>
            <a:pPr algn="ctr"/>
            <a:r>
              <a:rPr lang="en-GB" sz="1600" i="1">
                <a:solidFill>
                  <a:schemeClr val="tx1"/>
                </a:solidFill>
              </a:rPr>
              <a:t>moral</a:t>
            </a:r>
            <a:r>
              <a:rPr lang="en-GB" sz="1600">
                <a:solidFill>
                  <a:schemeClr val="tx1"/>
                </a:solidFill>
              </a:rPr>
              <a:t>, </a:t>
            </a:r>
            <a:r>
              <a:rPr lang="en-GB" sz="1600" i="1" u="sng">
                <a:solidFill>
                  <a:schemeClr val="tx1"/>
                </a:solidFill>
              </a:rPr>
              <a:t>immoral</a:t>
            </a:r>
          </a:p>
        </p:txBody>
      </p:sp>
      <p:sp>
        <p:nvSpPr>
          <p:cNvPr id="9" name="Rectangular Callout 8"/>
          <p:cNvSpPr/>
          <p:nvPr/>
        </p:nvSpPr>
        <p:spPr>
          <a:xfrm>
            <a:off x="6165273" y="3014238"/>
            <a:ext cx="2193636" cy="447375"/>
          </a:xfrm>
          <a:prstGeom prst="wedgeRectCallout">
            <a:avLst>
              <a:gd name="adj1" fmla="val -74399"/>
              <a:gd name="adj2" fmla="val 6006"/>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a:solidFill>
                  <a:schemeClr val="tx1"/>
                </a:solidFill>
              </a:rPr>
              <a:t>e.g. </a:t>
            </a:r>
            <a:r>
              <a:rPr lang="en-GB" sz="1600" i="1">
                <a:solidFill>
                  <a:schemeClr val="tx1"/>
                </a:solidFill>
              </a:rPr>
              <a:t>captivating</a:t>
            </a:r>
            <a:r>
              <a:rPr lang="en-GB" sz="1600">
                <a:solidFill>
                  <a:schemeClr val="tx1"/>
                </a:solidFill>
              </a:rPr>
              <a:t>, </a:t>
            </a:r>
            <a:r>
              <a:rPr lang="en-GB" sz="1600" i="1">
                <a:solidFill>
                  <a:schemeClr val="tx1"/>
                </a:solidFill>
              </a:rPr>
              <a:t>boring</a:t>
            </a:r>
          </a:p>
        </p:txBody>
      </p:sp>
      <p:sp>
        <p:nvSpPr>
          <p:cNvPr id="10" name="Rectangular Callout 9"/>
          <p:cNvSpPr/>
          <p:nvPr/>
        </p:nvSpPr>
        <p:spPr>
          <a:xfrm>
            <a:off x="6754091" y="3686104"/>
            <a:ext cx="2193636" cy="447375"/>
          </a:xfrm>
          <a:prstGeom prst="wedgeRectCallout">
            <a:avLst>
              <a:gd name="adj1" fmla="val -67662"/>
              <a:gd name="adj2" fmla="val 20458"/>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a:solidFill>
                  <a:schemeClr val="tx1"/>
                </a:solidFill>
              </a:rPr>
              <a:t>e.g. </a:t>
            </a:r>
            <a:r>
              <a:rPr lang="en-GB" sz="1600" i="1">
                <a:solidFill>
                  <a:schemeClr val="tx1"/>
                </a:solidFill>
              </a:rPr>
              <a:t>extremely</a:t>
            </a:r>
          </a:p>
        </p:txBody>
      </p:sp>
      <p:sp>
        <p:nvSpPr>
          <p:cNvPr id="11" name="Rectangular Callout 10"/>
          <p:cNvSpPr/>
          <p:nvPr/>
        </p:nvSpPr>
        <p:spPr>
          <a:xfrm>
            <a:off x="6754091" y="4224203"/>
            <a:ext cx="2193636" cy="447375"/>
          </a:xfrm>
          <a:prstGeom prst="wedgeRectCallout">
            <a:avLst>
              <a:gd name="adj1" fmla="val -72714"/>
              <a:gd name="adj2" fmla="val 18394"/>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a:solidFill>
                  <a:schemeClr val="tx1"/>
                </a:solidFill>
              </a:rPr>
              <a:t>e.g. </a:t>
            </a:r>
            <a:r>
              <a:rPr lang="en-GB" sz="1600" i="1">
                <a:solidFill>
                  <a:schemeClr val="tx1"/>
                </a:solidFill>
              </a:rPr>
              <a:t>reasonably</a:t>
            </a:r>
          </a:p>
        </p:txBody>
      </p:sp>
      <p:sp>
        <p:nvSpPr>
          <p:cNvPr id="12" name="Rectangular Callout 11"/>
          <p:cNvSpPr/>
          <p:nvPr/>
        </p:nvSpPr>
        <p:spPr>
          <a:xfrm>
            <a:off x="6754091" y="4760778"/>
            <a:ext cx="2193636" cy="447375"/>
          </a:xfrm>
          <a:prstGeom prst="wedgeRectCallout">
            <a:avLst>
              <a:gd name="adj1" fmla="val -60505"/>
              <a:gd name="adj2" fmla="val -16703"/>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a:solidFill>
                  <a:schemeClr val="tx1"/>
                </a:solidFill>
              </a:rPr>
              <a:t>e.g. </a:t>
            </a:r>
            <a:r>
              <a:rPr lang="en-GB" sz="1600" i="1">
                <a:solidFill>
                  <a:schemeClr val="tx1"/>
                </a:solidFill>
              </a:rPr>
              <a:t>a </a:t>
            </a:r>
            <a:r>
              <a:rPr lang="en-GB" sz="1600" i="1" u="sng">
                <a:solidFill>
                  <a:schemeClr val="tx1"/>
                </a:solidFill>
              </a:rPr>
              <a:t>true</a:t>
            </a:r>
            <a:r>
              <a:rPr lang="en-GB" sz="1600" i="1">
                <a:solidFill>
                  <a:schemeClr val="tx1"/>
                </a:solidFill>
              </a:rPr>
              <a:t> father</a:t>
            </a:r>
          </a:p>
        </p:txBody>
      </p:sp>
      <p:sp>
        <p:nvSpPr>
          <p:cNvPr id="13" name="Rectangular Callout 12"/>
          <p:cNvSpPr/>
          <p:nvPr/>
        </p:nvSpPr>
        <p:spPr>
          <a:xfrm>
            <a:off x="6754091" y="5343869"/>
            <a:ext cx="2193636" cy="447375"/>
          </a:xfrm>
          <a:prstGeom prst="wedgeRectCallout">
            <a:avLst>
              <a:gd name="adj1" fmla="val -68505"/>
              <a:gd name="adj2" fmla="val -20832"/>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a:solidFill>
                  <a:schemeClr val="tx1"/>
                </a:solidFill>
              </a:rPr>
              <a:t>e.g. </a:t>
            </a:r>
            <a:r>
              <a:rPr lang="en-GB" sz="1600" i="1">
                <a:solidFill>
                  <a:schemeClr val="tx1"/>
                </a:solidFill>
              </a:rPr>
              <a:t>an apology </a:t>
            </a:r>
            <a:r>
              <a:rPr lang="en-GB" sz="1600" i="1" u="sng">
                <a:solidFill>
                  <a:schemeClr val="tx1"/>
                </a:solidFill>
              </a:rPr>
              <a:t>of sorts</a:t>
            </a:r>
          </a:p>
        </p:txBody>
      </p:sp>
      <p:sp>
        <p:nvSpPr>
          <p:cNvPr id="14" name="Rectangle 13"/>
          <p:cNvSpPr/>
          <p:nvPr/>
        </p:nvSpPr>
        <p:spPr>
          <a:xfrm>
            <a:off x="1256146" y="6391105"/>
            <a:ext cx="5301672" cy="36483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a:ln>
                  <a:noFill/>
                </a:ln>
                <a:solidFill>
                  <a:prstClr val="black"/>
                </a:solidFill>
                <a:effectLst/>
                <a:uLnTx/>
                <a:uFillTx/>
                <a:ea typeface="+mn-ea"/>
                <a:cs typeface="+mn-cs"/>
              </a:rPr>
              <a:t>Martin &amp; White (2005, p38)</a:t>
            </a:r>
          </a:p>
        </p:txBody>
      </p:sp>
      <p:sp>
        <p:nvSpPr>
          <p:cNvPr id="15" name="Oval 14"/>
          <p:cNvSpPr/>
          <p:nvPr/>
        </p:nvSpPr>
        <p:spPr>
          <a:xfrm>
            <a:off x="4064000" y="1163782"/>
            <a:ext cx="1554017" cy="540914"/>
          </a:xfrm>
          <a:prstGeom prst="ellipse">
            <a:avLst/>
          </a:prstGeom>
          <a:solidFill>
            <a:schemeClr val="lt1">
              <a:alpha val="0"/>
            </a:schemeClr>
          </a:solidFill>
          <a:ln w="38100">
            <a:solidFill>
              <a:srgbClr val="CC00CC"/>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252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24000" contrast="36000"/>
          </a:blip>
          <a:stretch>
            <a:fillRect/>
          </a:stretch>
        </p:blipFill>
        <p:spPr>
          <a:xfrm>
            <a:off x="2049947" y="526472"/>
            <a:ext cx="5449979" cy="5801027"/>
          </a:xfrm>
          <a:prstGeom prst="rect">
            <a:avLst/>
          </a:prstGeom>
        </p:spPr>
      </p:pic>
      <p:sp>
        <p:nvSpPr>
          <p:cNvPr id="3" name="Rectangle 2"/>
          <p:cNvSpPr/>
          <p:nvPr/>
        </p:nvSpPr>
        <p:spPr>
          <a:xfrm>
            <a:off x="2049947" y="6327499"/>
            <a:ext cx="5301672" cy="36483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a:ln>
                  <a:noFill/>
                </a:ln>
                <a:solidFill>
                  <a:prstClr val="black"/>
                </a:solidFill>
                <a:effectLst/>
                <a:uLnTx/>
                <a:uFillTx/>
                <a:ea typeface="+mn-ea"/>
                <a:cs typeface="+mn-cs"/>
              </a:rPr>
              <a:t>Martin &amp; White (2005, p134)</a:t>
            </a:r>
          </a:p>
        </p:txBody>
      </p:sp>
      <p:sp>
        <p:nvSpPr>
          <p:cNvPr id="11" name="Rectangle 10"/>
          <p:cNvSpPr/>
          <p:nvPr/>
        </p:nvSpPr>
        <p:spPr>
          <a:xfrm>
            <a:off x="432441" y="2838184"/>
            <a:ext cx="1459686" cy="36483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err="1">
                <a:ln>
                  <a:noFill/>
                </a:ln>
                <a:solidFill>
                  <a:prstClr val="black"/>
                </a:solidFill>
                <a:effectLst/>
                <a:uLnTx/>
                <a:uFillTx/>
                <a:latin typeface="Candara" panose="020E0502030303020204" pitchFamily="34" charset="0"/>
                <a:ea typeface="+mn-ea"/>
                <a:cs typeface="+mn-cs"/>
              </a:rPr>
              <a:t>heterogloss</a:t>
            </a:r>
            <a:endParaRPr kumimoji="0" lang="en-GB" sz="1800" b="0" i="0" u="none" strike="noStrike" kern="1200" cap="none" spc="0" normalizeH="0" baseline="0" noProof="0">
              <a:ln>
                <a:noFill/>
              </a:ln>
              <a:solidFill>
                <a:prstClr val="black"/>
              </a:solidFill>
              <a:effectLst/>
              <a:uLnTx/>
              <a:uFillTx/>
              <a:latin typeface="Candara" panose="020E0502030303020204" pitchFamily="34" charset="0"/>
              <a:ea typeface="+mn-ea"/>
              <a:cs typeface="+mn-cs"/>
            </a:endParaRPr>
          </a:p>
        </p:txBody>
      </p:sp>
      <p:sp>
        <p:nvSpPr>
          <p:cNvPr id="8" name="Left Bracket 7">
            <a:extLst>
              <a:ext uri="{FF2B5EF4-FFF2-40B4-BE49-F238E27FC236}">
                <a16:creationId xmlns:a16="http://schemas.microsoft.com/office/drawing/2014/main" id="{D043CB42-990B-9494-9C08-C2A608E839B6}"/>
              </a:ext>
            </a:extLst>
          </p:cNvPr>
          <p:cNvSpPr/>
          <p:nvPr/>
        </p:nvSpPr>
        <p:spPr>
          <a:xfrm>
            <a:off x="51979" y="228600"/>
            <a:ext cx="509675" cy="2792002"/>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9" name="Rectangle 8">
            <a:extLst>
              <a:ext uri="{FF2B5EF4-FFF2-40B4-BE49-F238E27FC236}">
                <a16:creationId xmlns:a16="http://schemas.microsoft.com/office/drawing/2014/main" id="{183EBCD7-740A-0911-20DC-87FE1D394DB4}"/>
              </a:ext>
            </a:extLst>
          </p:cNvPr>
          <p:cNvSpPr/>
          <p:nvPr/>
        </p:nvSpPr>
        <p:spPr>
          <a:xfrm>
            <a:off x="321120" y="46182"/>
            <a:ext cx="1459686" cy="36483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err="1">
                <a:ln>
                  <a:noFill/>
                </a:ln>
                <a:solidFill>
                  <a:prstClr val="black"/>
                </a:solidFill>
                <a:effectLst/>
                <a:uLnTx/>
                <a:uFillTx/>
                <a:ea typeface="+mn-ea"/>
                <a:cs typeface="+mn-cs"/>
              </a:rPr>
              <a:t>monogloss</a:t>
            </a:r>
            <a:endParaRPr kumimoji="0" lang="en-GB" sz="1800" b="0" i="0" u="none" strike="noStrike" kern="1200" cap="none" spc="0" normalizeH="0" baseline="0" noProof="0">
              <a:ln>
                <a:noFill/>
              </a:ln>
              <a:solidFill>
                <a:prstClr val="black"/>
              </a:solidFill>
              <a:effectLst/>
              <a:uLnTx/>
              <a:uFillTx/>
              <a:ea typeface="+mn-ea"/>
              <a:cs typeface="+mn-cs"/>
            </a:endParaRPr>
          </a:p>
        </p:txBody>
      </p:sp>
      <p:sp>
        <p:nvSpPr>
          <p:cNvPr id="4" name="Oval 3">
            <a:extLst>
              <a:ext uri="{FF2B5EF4-FFF2-40B4-BE49-F238E27FC236}">
                <a16:creationId xmlns:a16="http://schemas.microsoft.com/office/drawing/2014/main" id="{86815D18-3110-2822-9CB7-418560A1C856}"/>
              </a:ext>
            </a:extLst>
          </p:cNvPr>
          <p:cNvSpPr/>
          <p:nvPr/>
        </p:nvSpPr>
        <p:spPr>
          <a:xfrm>
            <a:off x="385275" y="2750145"/>
            <a:ext cx="1554017" cy="540914"/>
          </a:xfrm>
          <a:prstGeom prst="ellipse">
            <a:avLst/>
          </a:prstGeom>
          <a:solidFill>
            <a:schemeClr val="lt1">
              <a:alpha val="0"/>
            </a:schemeClr>
          </a:solidFill>
          <a:ln w="38100">
            <a:solidFill>
              <a:srgbClr val="CC00CC"/>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2749837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21237B8-578C-7DBF-2702-70D2D8353570}"/>
              </a:ext>
            </a:extLst>
          </p:cNvPr>
          <p:cNvSpPr txBox="1"/>
          <p:nvPr/>
        </p:nvSpPr>
        <p:spPr>
          <a:xfrm>
            <a:off x="3868326" y="933215"/>
            <a:ext cx="27432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a:ea typeface="+mn-ea"/>
                <a:cs typeface="Calibri"/>
              </a:rPr>
              <a:t>.</a:t>
            </a:r>
            <a:endParaRPr kumimoji="0" lang="en-US" sz="1800" b="0" i="0" u="none" strike="noStrike" kern="1200" cap="none" spc="0" normalizeH="0" baseline="0" noProof="0">
              <a:ln>
                <a:noFill/>
              </a:ln>
              <a:solidFill>
                <a:srgbClr val="000000"/>
              </a:solidFill>
              <a:effectLst/>
              <a:uLnTx/>
              <a:uFillTx/>
              <a:latin typeface="Neue Haas Grotesk Text Pro"/>
              <a:ea typeface="+mn-ea"/>
              <a:cs typeface="+mn-cs"/>
            </a:endParaRPr>
          </a:p>
        </p:txBody>
      </p:sp>
      <p:sp>
        <p:nvSpPr>
          <p:cNvPr id="6" name="Rectangle: Rounded Corners 5">
            <a:extLst>
              <a:ext uri="{FF2B5EF4-FFF2-40B4-BE49-F238E27FC236}">
                <a16:creationId xmlns:a16="http://schemas.microsoft.com/office/drawing/2014/main" id="{B8B70E66-2F5B-0766-301C-381061F9F8D2}"/>
              </a:ext>
            </a:extLst>
          </p:cNvPr>
          <p:cNvSpPr/>
          <p:nvPr/>
        </p:nvSpPr>
        <p:spPr>
          <a:xfrm>
            <a:off x="1909118" y="402110"/>
            <a:ext cx="4319723" cy="6049249"/>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700" b="0" i="1" u="none" strike="noStrike" kern="1200" cap="none" spc="0" normalizeH="0" baseline="0" noProof="0">
                <a:ln>
                  <a:noFill/>
                </a:ln>
                <a:solidFill>
                  <a:srgbClr val="993BB1"/>
                </a:solidFill>
                <a:effectLst/>
                <a:uLnTx/>
                <a:uFillTx/>
                <a:latin typeface="Neue Haas Grotesk Text Pro"/>
                <a:ea typeface="+mn-ea"/>
                <a:cs typeface="+mn-cs"/>
              </a:rPr>
              <a:t>“I was very interested in exploring its potential, particularly the Engagement Resources strand, when I started teaching doctoral level research writing. I was already in a loose way using the ‘contributing to a debate’/’entering a conversation with your research community’-type metaphor with students to help them understand the purpose of what they were doing within … a research text, but this wasn’t an explicit, concrete part of my teaching materials. The Engagement Resources framework … feels like a fuller … explanation of ‘positioning’ in a text which connects different [linguistic] elements of this … rather than looking at elements as separate, less-fully-connected strands of what is going on. …”(KW)</a:t>
            </a:r>
          </a:p>
        </p:txBody>
      </p:sp>
      <p:pic>
        <p:nvPicPr>
          <p:cNvPr id="8" name="Picture 8" descr="Writing Write Writer · Free vector graphic on Pixabay">
            <a:extLst>
              <a:ext uri="{FF2B5EF4-FFF2-40B4-BE49-F238E27FC236}">
                <a16:creationId xmlns:a16="http://schemas.microsoft.com/office/drawing/2014/main" id="{53A5CCC3-3EE2-C83F-21C7-064E470FF52F}"/>
              </a:ext>
            </a:extLst>
          </p:cNvPr>
          <p:cNvPicPr>
            <a:picLocks noChangeAspect="1"/>
          </p:cNvPicPr>
          <p:nvPr/>
        </p:nvPicPr>
        <p:blipFill>
          <a:blip r:embed="rId2"/>
          <a:stretch>
            <a:fillRect/>
          </a:stretch>
        </p:blipFill>
        <p:spPr>
          <a:xfrm>
            <a:off x="340616" y="2493339"/>
            <a:ext cx="1294460" cy="1866793"/>
          </a:xfrm>
          <a:prstGeom prst="rect">
            <a:avLst/>
          </a:prstGeom>
        </p:spPr>
      </p:pic>
      <p:sp>
        <p:nvSpPr>
          <p:cNvPr id="3" name="Rectangle: Rounded Corners 2">
            <a:extLst>
              <a:ext uri="{FF2B5EF4-FFF2-40B4-BE49-F238E27FC236}">
                <a16:creationId xmlns:a16="http://schemas.microsoft.com/office/drawing/2014/main" id="{07B22E70-1D54-8056-D954-1E4F3AC900E6}"/>
              </a:ext>
            </a:extLst>
          </p:cNvPr>
          <p:cNvSpPr/>
          <p:nvPr/>
        </p:nvSpPr>
        <p:spPr>
          <a:xfrm>
            <a:off x="6440477" y="189941"/>
            <a:ext cx="4089907" cy="647358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i="1">
                <a:solidFill>
                  <a:srgbClr val="993BB1"/>
                </a:solidFill>
                <a:latin typeface="Neue Haas Grotesk Text Pro"/>
              </a:rPr>
              <a:t>“Over several iterations I have gone from using the framework ‘raw’ to adapting it slightly, then more so with student-friendlier labels replacing much of the terminology, back to slightly more closely following original terminology, then back further the other way … The expanding/contracting concept has been (over?)simplified in the context of the Literature Review to the idea of ‘developing your position’ either cautiously or more confidently … My ‘student-friendly’ labels have some overlap with the actual Appraisal labels where these make sense to students, and some departures/my own labelling – this needs review – how pedagogically effective is it and have I oversimplified?”(KW)</a:t>
            </a:r>
          </a:p>
        </p:txBody>
      </p:sp>
    </p:spTree>
    <p:extLst>
      <p:ext uri="{BB962C8B-B14F-4D97-AF65-F5344CB8AC3E}">
        <p14:creationId xmlns:p14="http://schemas.microsoft.com/office/powerpoint/2010/main" val="2368001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00B9CCD-EB2D-0806-436F-A4EB95C10227}"/>
              </a:ext>
            </a:extLst>
          </p:cNvPr>
          <p:cNvGraphicFramePr>
            <a:graphicFrameLocks noGrp="1"/>
          </p:cNvGraphicFramePr>
          <p:nvPr>
            <p:extLst>
              <p:ext uri="{D42A27DB-BD31-4B8C-83A1-F6EECF244321}">
                <p14:modId xmlns:p14="http://schemas.microsoft.com/office/powerpoint/2010/main" val="2982281952"/>
              </p:ext>
            </p:extLst>
          </p:nvPr>
        </p:nvGraphicFramePr>
        <p:xfrm>
          <a:off x="1487837" y="1356399"/>
          <a:ext cx="9763932" cy="4679182"/>
        </p:xfrm>
        <a:graphic>
          <a:graphicData uri="http://schemas.openxmlformats.org/drawingml/2006/table">
            <a:tbl>
              <a:tblPr/>
              <a:tblGrid>
                <a:gridCol w="4839513">
                  <a:extLst>
                    <a:ext uri="{9D8B030D-6E8A-4147-A177-3AD203B41FA5}">
                      <a16:colId xmlns:a16="http://schemas.microsoft.com/office/drawing/2014/main" val="1548221547"/>
                    </a:ext>
                  </a:extLst>
                </a:gridCol>
                <a:gridCol w="4924419">
                  <a:extLst>
                    <a:ext uri="{9D8B030D-6E8A-4147-A177-3AD203B41FA5}">
                      <a16:colId xmlns:a16="http://schemas.microsoft.com/office/drawing/2014/main" val="3505326097"/>
                    </a:ext>
                  </a:extLst>
                </a:gridCol>
              </a:tblGrid>
              <a:tr h="436041">
                <a:tc>
                  <a:txBody>
                    <a:bodyPr/>
                    <a:lstStyle/>
                    <a:p>
                      <a:pPr fontAlgn="t"/>
                      <a:endParaRPr lang="en-GB" sz="1600">
                        <a:effectLst/>
                        <a:latin typeface="+mn-lt"/>
                      </a:endParaRPr>
                    </a:p>
                    <a:p>
                      <a:pPr algn="l" rtl="0" fontAlgn="base"/>
                      <a:r>
                        <a:rPr lang="en-GB" sz="1600" b="1" i="0">
                          <a:effectLst/>
                          <a:latin typeface="+mn-lt"/>
                        </a:rPr>
                        <a:t>Appraisal – Engagement Resources label</a:t>
                      </a:r>
                      <a:r>
                        <a:rPr lang="en-GB" sz="1600" b="0" i="0">
                          <a:effectLst/>
                          <a:latin typeface="+mn-lt"/>
                        </a:rPr>
                        <a:t> </a:t>
                      </a:r>
                    </a:p>
                  </a:txBody>
                  <a:tcPr marL="74750" marR="74750" marT="37375" marB="373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t"/>
                      <a:endParaRPr lang="en-GB" sz="1600">
                        <a:effectLst/>
                        <a:latin typeface="+mn-lt"/>
                      </a:endParaRPr>
                    </a:p>
                    <a:p>
                      <a:pPr algn="l" rtl="0" fontAlgn="base"/>
                      <a:r>
                        <a:rPr lang="en-GB" sz="1600" b="1" i="0">
                          <a:effectLst/>
                          <a:latin typeface="+mn-lt"/>
                        </a:rPr>
                        <a:t>Label in my materials</a:t>
                      </a:r>
                      <a:r>
                        <a:rPr lang="en-GB" sz="1600" b="0" i="0">
                          <a:effectLst/>
                          <a:latin typeface="+mn-lt"/>
                        </a:rPr>
                        <a:t> </a:t>
                      </a:r>
                    </a:p>
                  </a:txBody>
                  <a:tcPr marL="74750" marR="74750" marT="37375" marB="373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79825418"/>
                  </a:ext>
                </a:extLst>
              </a:tr>
              <a:tr h="436041">
                <a:tc>
                  <a:txBody>
                    <a:bodyPr/>
                    <a:lstStyle/>
                    <a:p>
                      <a:pPr fontAlgn="t"/>
                      <a:endParaRPr lang="en-GB" sz="1600">
                        <a:effectLst/>
                        <a:latin typeface="+mn-lt"/>
                      </a:endParaRPr>
                    </a:p>
                    <a:p>
                      <a:pPr algn="l" rtl="0" fontAlgn="base"/>
                      <a:r>
                        <a:rPr lang="en-GB" sz="1600" b="0" i="0">
                          <a:effectLst/>
                          <a:latin typeface="+mn-lt"/>
                        </a:rPr>
                        <a:t>Expand </a:t>
                      </a:r>
                      <a:r>
                        <a:rPr lang="en-GB" sz="1600" b="0" i="0">
                          <a:effectLst/>
                          <a:latin typeface="+mn-lt"/>
                          <a:sym typeface="Wingdings" panose="05000000000000000000" pitchFamily="2" charset="2"/>
                        </a:rPr>
                        <a:t></a:t>
                      </a:r>
                      <a:r>
                        <a:rPr lang="en-GB" sz="1600" b="0" i="0">
                          <a:effectLst/>
                          <a:latin typeface="+mn-lt"/>
                        </a:rPr>
                        <a:t> entertain  </a:t>
                      </a:r>
                    </a:p>
                  </a:txBody>
                  <a:tcPr marL="74750" marR="74750" marT="37375" marB="373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endParaRPr lang="en-GB" sz="1600">
                        <a:effectLst/>
                        <a:latin typeface="+mn-lt"/>
                      </a:endParaRPr>
                    </a:p>
                    <a:p>
                      <a:pPr algn="l" rtl="0" fontAlgn="base"/>
                      <a:r>
                        <a:rPr lang="en-GB" sz="1600" b="0" i="0">
                          <a:solidFill>
                            <a:srgbClr val="00B050"/>
                          </a:solidFill>
                          <a:effectLst/>
                          <a:latin typeface="+mn-lt"/>
                        </a:rPr>
                        <a:t>Make arguments cautiously </a:t>
                      </a:r>
                      <a:endParaRPr lang="en-GB" sz="1600" b="0" i="0">
                        <a:effectLst/>
                        <a:latin typeface="+mn-lt"/>
                      </a:endParaRPr>
                    </a:p>
                  </a:txBody>
                  <a:tcPr marL="74750" marR="74750" marT="37375" marB="373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40818167"/>
                  </a:ext>
                </a:extLst>
              </a:tr>
              <a:tr h="573082">
                <a:tc>
                  <a:txBody>
                    <a:bodyPr/>
                    <a:lstStyle/>
                    <a:p>
                      <a:pPr fontAlgn="t"/>
                      <a:endParaRPr lang="en-GB" sz="1600">
                        <a:effectLst/>
                        <a:latin typeface="+mn-lt"/>
                      </a:endParaRPr>
                    </a:p>
                    <a:p>
                      <a:pPr algn="l" rtl="0" fontAlgn="base"/>
                      <a:r>
                        <a:rPr lang="en-GB" sz="1600" b="0" i="0">
                          <a:effectLst/>
                          <a:latin typeface="+mn-lt"/>
                        </a:rPr>
                        <a:t>Expand </a:t>
                      </a:r>
                      <a:r>
                        <a:rPr lang="en-GB" sz="1600" b="0" i="0">
                          <a:effectLst/>
                          <a:latin typeface="+mn-lt"/>
                          <a:sym typeface="Wingdings" panose="05000000000000000000" pitchFamily="2" charset="2"/>
                        </a:rPr>
                        <a:t></a:t>
                      </a:r>
                      <a:r>
                        <a:rPr lang="en-GB" sz="1600" b="0" i="0">
                          <a:effectLst/>
                          <a:latin typeface="+mn-lt"/>
                        </a:rPr>
                        <a:t> Attribute </a:t>
                      </a:r>
                      <a:r>
                        <a:rPr lang="en-GB" sz="1600" b="0" i="0">
                          <a:effectLst/>
                          <a:latin typeface="+mn-lt"/>
                          <a:sym typeface="Wingdings" panose="05000000000000000000" pitchFamily="2" charset="2"/>
                        </a:rPr>
                        <a:t> </a:t>
                      </a:r>
                      <a:r>
                        <a:rPr lang="en-GB" sz="1600" b="0" i="0">
                          <a:solidFill>
                            <a:srgbClr val="FF0000"/>
                          </a:solidFill>
                          <a:effectLst/>
                          <a:latin typeface="+mn-lt"/>
                        </a:rPr>
                        <a:t>Acknowledge</a:t>
                      </a:r>
                      <a:r>
                        <a:rPr lang="en-GB" sz="1600" b="0" i="0">
                          <a:effectLst/>
                          <a:latin typeface="+mn-lt"/>
                        </a:rPr>
                        <a:t>  </a:t>
                      </a:r>
                    </a:p>
                  </a:txBody>
                  <a:tcPr marL="74750" marR="74750" marT="37375" marB="373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endParaRPr lang="en-GB" sz="1600">
                        <a:effectLst/>
                        <a:latin typeface="+mn-lt"/>
                      </a:endParaRPr>
                    </a:p>
                    <a:p>
                      <a:pPr algn="l" rtl="0" fontAlgn="base"/>
                      <a:r>
                        <a:rPr lang="en-GB" sz="1600" b="0" i="0">
                          <a:effectLst/>
                          <a:latin typeface="+mn-lt"/>
                        </a:rPr>
                        <a:t>Neutral </a:t>
                      </a:r>
                      <a:r>
                        <a:rPr lang="en-GB" sz="1600" b="0" i="0">
                          <a:solidFill>
                            <a:srgbClr val="FF0000"/>
                          </a:solidFill>
                          <a:effectLst/>
                          <a:latin typeface="+mn-lt"/>
                        </a:rPr>
                        <a:t>acknowledgemen</a:t>
                      </a:r>
                      <a:r>
                        <a:rPr lang="en-GB" sz="1600" b="0" i="0">
                          <a:effectLst/>
                          <a:latin typeface="+mn-lt"/>
                        </a:rPr>
                        <a:t>t of others’ findings/ideas (position)  </a:t>
                      </a:r>
                    </a:p>
                  </a:txBody>
                  <a:tcPr marL="74750" marR="74750" marT="37375" marB="373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03697478"/>
                  </a:ext>
                </a:extLst>
              </a:tr>
              <a:tr h="573082">
                <a:tc>
                  <a:txBody>
                    <a:bodyPr/>
                    <a:lstStyle/>
                    <a:p>
                      <a:pPr fontAlgn="t"/>
                      <a:endParaRPr lang="fr-FR" sz="1600">
                        <a:effectLst/>
                        <a:latin typeface="+mn-lt"/>
                      </a:endParaRPr>
                    </a:p>
                    <a:p>
                      <a:pPr algn="l" rtl="0" fontAlgn="base"/>
                      <a:r>
                        <a:rPr lang="fr-FR" sz="1600" b="0" i="0">
                          <a:effectLst/>
                          <a:latin typeface="+mn-lt"/>
                        </a:rPr>
                        <a:t>Expand </a:t>
                      </a:r>
                      <a:r>
                        <a:rPr lang="en-GB" sz="1600" b="0" i="0">
                          <a:effectLst/>
                          <a:latin typeface="+mn-lt"/>
                          <a:sym typeface="Wingdings" panose="05000000000000000000" pitchFamily="2" charset="2"/>
                        </a:rPr>
                        <a:t></a:t>
                      </a:r>
                      <a:r>
                        <a:rPr lang="fr-FR" sz="1600" b="0" i="0">
                          <a:effectLst/>
                          <a:latin typeface="+mn-lt"/>
                        </a:rPr>
                        <a:t> </a:t>
                      </a:r>
                      <a:r>
                        <a:rPr lang="fr-FR" sz="1600" b="0" i="0" err="1">
                          <a:effectLst/>
                          <a:latin typeface="+mn-lt"/>
                        </a:rPr>
                        <a:t>Attribute</a:t>
                      </a:r>
                      <a:r>
                        <a:rPr lang="fr-FR" sz="1600" b="0" i="0">
                          <a:effectLst/>
                          <a:latin typeface="+mn-lt"/>
                        </a:rPr>
                        <a:t> </a:t>
                      </a:r>
                      <a:r>
                        <a:rPr lang="en-GB" sz="1600" b="0" i="0">
                          <a:effectLst/>
                          <a:latin typeface="+mn-lt"/>
                          <a:sym typeface="Wingdings" panose="05000000000000000000" pitchFamily="2" charset="2"/>
                        </a:rPr>
                        <a:t></a:t>
                      </a:r>
                      <a:r>
                        <a:rPr lang="fr-FR" sz="1600" b="0" i="0">
                          <a:effectLst/>
                          <a:latin typeface="+mn-lt"/>
                        </a:rPr>
                        <a:t> </a:t>
                      </a:r>
                      <a:r>
                        <a:rPr lang="fr-FR" sz="1600" b="0" i="0">
                          <a:solidFill>
                            <a:srgbClr val="FF0000"/>
                          </a:solidFill>
                          <a:effectLst/>
                          <a:latin typeface="+mn-lt"/>
                        </a:rPr>
                        <a:t>Distance </a:t>
                      </a:r>
                      <a:endParaRPr lang="fr-FR" sz="1600" b="0" i="0">
                        <a:effectLst/>
                        <a:latin typeface="+mn-lt"/>
                      </a:endParaRPr>
                    </a:p>
                  </a:txBody>
                  <a:tcPr marL="74750" marR="74750" marT="37375" marB="373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endParaRPr lang="en-GB" sz="1600">
                        <a:effectLst/>
                        <a:latin typeface="+mn-lt"/>
                      </a:endParaRPr>
                    </a:p>
                    <a:p>
                      <a:pPr algn="l" rtl="0" fontAlgn="base"/>
                      <a:r>
                        <a:rPr lang="en-GB" sz="1600" b="0" i="0">
                          <a:solidFill>
                            <a:srgbClr val="FF0000"/>
                          </a:solidFill>
                          <a:effectLst/>
                          <a:latin typeface="+mn-lt"/>
                        </a:rPr>
                        <a:t>Distancing</a:t>
                      </a:r>
                      <a:r>
                        <a:rPr lang="en-GB" sz="1600" b="0" i="0">
                          <a:effectLst/>
                          <a:latin typeface="+mn-lt"/>
                        </a:rPr>
                        <a:t> yourself from someone else’s position </a:t>
                      </a:r>
                    </a:p>
                  </a:txBody>
                  <a:tcPr marL="74750" marR="74750" marT="37375" marB="373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16288127"/>
                  </a:ext>
                </a:extLst>
              </a:tr>
              <a:tr h="573082">
                <a:tc>
                  <a:txBody>
                    <a:bodyPr/>
                    <a:lstStyle/>
                    <a:p>
                      <a:pPr fontAlgn="t"/>
                      <a:endParaRPr lang="fr-FR" sz="1600">
                        <a:effectLst/>
                        <a:latin typeface="+mn-lt"/>
                      </a:endParaRPr>
                    </a:p>
                    <a:p>
                      <a:pPr algn="l" rtl="0" fontAlgn="base"/>
                      <a:r>
                        <a:rPr lang="fr-FR" sz="1600" b="0" i="0" err="1">
                          <a:effectLst/>
                          <a:latin typeface="+mn-lt"/>
                        </a:rPr>
                        <a:t>Contract</a:t>
                      </a:r>
                      <a:r>
                        <a:rPr lang="fr-FR" sz="1600" b="0" i="0">
                          <a:effectLst/>
                          <a:latin typeface="+mn-lt"/>
                        </a:rPr>
                        <a:t> </a:t>
                      </a:r>
                      <a:r>
                        <a:rPr lang="en-GB" sz="1600" b="0" i="0">
                          <a:effectLst/>
                          <a:latin typeface="+mn-lt"/>
                          <a:sym typeface="Wingdings" panose="05000000000000000000" pitchFamily="2" charset="2"/>
                        </a:rPr>
                        <a:t> </a:t>
                      </a:r>
                      <a:r>
                        <a:rPr lang="fr-FR" sz="1600" b="0" i="0" err="1">
                          <a:effectLst/>
                          <a:latin typeface="+mn-lt"/>
                        </a:rPr>
                        <a:t>Disclaim</a:t>
                      </a:r>
                      <a:r>
                        <a:rPr lang="fr-FR" sz="1600" b="0" i="0">
                          <a:effectLst/>
                          <a:latin typeface="+mn-lt"/>
                        </a:rPr>
                        <a:t> </a:t>
                      </a:r>
                      <a:r>
                        <a:rPr lang="en-GB" sz="1600" b="0" i="0">
                          <a:effectLst/>
                          <a:latin typeface="+mn-lt"/>
                          <a:sym typeface="Wingdings" panose="05000000000000000000" pitchFamily="2" charset="2"/>
                        </a:rPr>
                        <a:t></a:t>
                      </a:r>
                      <a:r>
                        <a:rPr lang="fr-FR" sz="1600" b="0" i="0">
                          <a:effectLst/>
                          <a:latin typeface="+mn-lt"/>
                        </a:rPr>
                        <a:t> </a:t>
                      </a:r>
                      <a:r>
                        <a:rPr lang="fr-FR" sz="1600" b="0" i="0" err="1">
                          <a:effectLst/>
                          <a:latin typeface="+mn-lt"/>
                        </a:rPr>
                        <a:t>Deny</a:t>
                      </a:r>
                      <a:r>
                        <a:rPr lang="fr-FR" sz="1600" b="0" i="0">
                          <a:effectLst/>
                          <a:latin typeface="+mn-lt"/>
                        </a:rPr>
                        <a:t>  </a:t>
                      </a:r>
                    </a:p>
                    <a:p>
                      <a:pPr algn="l" rtl="0" fontAlgn="base"/>
                      <a:r>
                        <a:rPr lang="fr-FR" sz="1600" b="0" i="0" err="1">
                          <a:effectLst/>
                          <a:latin typeface="+mn-lt"/>
                        </a:rPr>
                        <a:t>Contract</a:t>
                      </a:r>
                      <a:r>
                        <a:rPr lang="fr-FR" sz="1600" b="0" i="0">
                          <a:effectLst/>
                          <a:latin typeface="+mn-lt"/>
                        </a:rPr>
                        <a:t> </a:t>
                      </a:r>
                      <a:r>
                        <a:rPr lang="en-GB" sz="1600" b="0" i="0">
                          <a:effectLst/>
                          <a:latin typeface="+mn-lt"/>
                          <a:sym typeface="Wingdings" panose="05000000000000000000" pitchFamily="2" charset="2"/>
                        </a:rPr>
                        <a:t></a:t>
                      </a:r>
                      <a:r>
                        <a:rPr lang="fr-FR" sz="1600" b="0" i="0">
                          <a:effectLst/>
                          <a:latin typeface="+mn-lt"/>
                        </a:rPr>
                        <a:t> </a:t>
                      </a:r>
                      <a:r>
                        <a:rPr lang="fr-FR" sz="1600" b="0" i="0" err="1">
                          <a:effectLst/>
                          <a:latin typeface="+mn-lt"/>
                        </a:rPr>
                        <a:t>Disclaim</a:t>
                      </a:r>
                      <a:r>
                        <a:rPr lang="fr-FR" sz="1600" b="0" i="0">
                          <a:effectLst/>
                          <a:latin typeface="+mn-lt"/>
                        </a:rPr>
                        <a:t> </a:t>
                      </a:r>
                      <a:r>
                        <a:rPr lang="en-GB" sz="1600" b="0" i="0">
                          <a:effectLst/>
                          <a:latin typeface="+mn-lt"/>
                          <a:sym typeface="Wingdings" panose="05000000000000000000" pitchFamily="2" charset="2"/>
                        </a:rPr>
                        <a:t></a:t>
                      </a:r>
                      <a:r>
                        <a:rPr lang="fr-FR" sz="1600" b="0" i="0">
                          <a:effectLst/>
                          <a:latin typeface="+mn-lt"/>
                        </a:rPr>
                        <a:t> Counter </a:t>
                      </a:r>
                    </a:p>
                  </a:txBody>
                  <a:tcPr marL="74750" marR="74750" marT="37375" marB="373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endParaRPr lang="en-GB" sz="1600">
                        <a:effectLst/>
                        <a:latin typeface="+mn-lt"/>
                      </a:endParaRPr>
                    </a:p>
                    <a:p>
                      <a:pPr algn="l" rtl="0" fontAlgn="base"/>
                      <a:r>
                        <a:rPr lang="en-GB" sz="1600" b="0" i="0">
                          <a:solidFill>
                            <a:srgbClr val="00B050"/>
                          </a:solidFill>
                          <a:effectLst/>
                          <a:latin typeface="+mn-lt"/>
                        </a:rPr>
                        <a:t>Dis-alignment </a:t>
                      </a:r>
                      <a:r>
                        <a:rPr lang="en-GB" sz="1600" b="0" i="0">
                          <a:effectLst/>
                          <a:latin typeface="+mn-lt"/>
                        </a:rPr>
                        <a:t>with someone else’s position (e.g. disagreeing, rejecting, refuting) </a:t>
                      </a:r>
                    </a:p>
                  </a:txBody>
                  <a:tcPr marL="74750" marR="74750" marT="37375" marB="373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24903823"/>
                  </a:ext>
                </a:extLst>
              </a:tr>
              <a:tr h="573082">
                <a:tc>
                  <a:txBody>
                    <a:bodyPr/>
                    <a:lstStyle/>
                    <a:p>
                      <a:pPr fontAlgn="t"/>
                      <a:endParaRPr lang="fr-FR" sz="1600">
                        <a:effectLst/>
                        <a:latin typeface="+mn-lt"/>
                      </a:endParaRPr>
                    </a:p>
                    <a:p>
                      <a:pPr algn="l" rtl="0" fontAlgn="base"/>
                      <a:r>
                        <a:rPr lang="fr-FR" sz="1600" b="0" i="0" err="1">
                          <a:effectLst/>
                          <a:latin typeface="+mn-lt"/>
                        </a:rPr>
                        <a:t>Contract</a:t>
                      </a:r>
                      <a:r>
                        <a:rPr lang="fr-FR" sz="1600" b="0" i="0">
                          <a:effectLst/>
                          <a:latin typeface="+mn-lt"/>
                        </a:rPr>
                        <a:t> </a:t>
                      </a:r>
                      <a:r>
                        <a:rPr lang="en-GB" sz="1600" b="0" i="0">
                          <a:effectLst/>
                          <a:latin typeface="+mn-lt"/>
                          <a:sym typeface="Wingdings" panose="05000000000000000000" pitchFamily="2" charset="2"/>
                        </a:rPr>
                        <a:t></a:t>
                      </a:r>
                      <a:r>
                        <a:rPr lang="fr-FR" sz="1600" b="0" i="0">
                          <a:effectLst/>
                          <a:latin typeface="+mn-lt"/>
                        </a:rPr>
                        <a:t> </a:t>
                      </a:r>
                      <a:r>
                        <a:rPr lang="fr-FR" sz="1600" b="0" i="0" err="1">
                          <a:effectLst/>
                          <a:latin typeface="+mn-lt"/>
                        </a:rPr>
                        <a:t>Proclaim</a:t>
                      </a:r>
                      <a:r>
                        <a:rPr lang="fr-FR" sz="1600" b="0" i="0">
                          <a:effectLst/>
                          <a:latin typeface="+mn-lt"/>
                        </a:rPr>
                        <a:t> </a:t>
                      </a:r>
                      <a:r>
                        <a:rPr lang="en-GB" sz="1600" b="0" i="0">
                          <a:effectLst/>
                          <a:latin typeface="+mn-lt"/>
                          <a:sym typeface="Wingdings" panose="05000000000000000000" pitchFamily="2" charset="2"/>
                        </a:rPr>
                        <a:t></a:t>
                      </a:r>
                      <a:r>
                        <a:rPr lang="fr-FR" sz="1600" b="0" i="0">
                          <a:effectLst/>
                          <a:latin typeface="+mn-lt"/>
                        </a:rPr>
                        <a:t> Concur  </a:t>
                      </a:r>
                    </a:p>
                    <a:p>
                      <a:pPr algn="l" rtl="0" fontAlgn="base"/>
                      <a:r>
                        <a:rPr lang="fr-FR" sz="1600" b="0" i="0" err="1">
                          <a:effectLst/>
                          <a:latin typeface="+mn-lt"/>
                        </a:rPr>
                        <a:t>Contract</a:t>
                      </a:r>
                      <a:r>
                        <a:rPr lang="fr-FR" sz="1600" b="0" i="0">
                          <a:effectLst/>
                          <a:latin typeface="+mn-lt"/>
                        </a:rPr>
                        <a:t> </a:t>
                      </a:r>
                      <a:r>
                        <a:rPr lang="en-GB" sz="1600" b="0" i="0">
                          <a:effectLst/>
                          <a:latin typeface="+mn-lt"/>
                          <a:sym typeface="Wingdings" panose="05000000000000000000" pitchFamily="2" charset="2"/>
                        </a:rPr>
                        <a:t></a:t>
                      </a:r>
                      <a:r>
                        <a:rPr lang="fr-FR" sz="1600" b="0" i="0">
                          <a:effectLst/>
                          <a:latin typeface="+mn-lt"/>
                        </a:rPr>
                        <a:t> </a:t>
                      </a:r>
                      <a:r>
                        <a:rPr lang="fr-FR" sz="1600" b="0" i="0" err="1">
                          <a:effectLst/>
                          <a:latin typeface="+mn-lt"/>
                        </a:rPr>
                        <a:t>Proclaim</a:t>
                      </a:r>
                      <a:r>
                        <a:rPr lang="fr-FR" sz="1600" b="0" i="0">
                          <a:effectLst/>
                          <a:latin typeface="+mn-lt"/>
                        </a:rPr>
                        <a:t> </a:t>
                      </a:r>
                      <a:r>
                        <a:rPr lang="en-GB" sz="1600" b="0" i="0">
                          <a:effectLst/>
                          <a:latin typeface="+mn-lt"/>
                          <a:sym typeface="Wingdings" panose="05000000000000000000" pitchFamily="2" charset="2"/>
                        </a:rPr>
                        <a:t></a:t>
                      </a:r>
                      <a:r>
                        <a:rPr lang="fr-FR" sz="1600" b="0" i="0">
                          <a:effectLst/>
                          <a:latin typeface="+mn-lt"/>
                        </a:rPr>
                        <a:t> </a:t>
                      </a:r>
                      <a:r>
                        <a:rPr lang="fr-FR" sz="1600" b="0" i="0" err="1">
                          <a:solidFill>
                            <a:srgbClr val="FF0000"/>
                          </a:solidFill>
                          <a:effectLst/>
                          <a:latin typeface="+mn-lt"/>
                        </a:rPr>
                        <a:t>Endorse</a:t>
                      </a:r>
                      <a:r>
                        <a:rPr lang="fr-FR" sz="1600" b="0" i="0">
                          <a:solidFill>
                            <a:srgbClr val="FF0000"/>
                          </a:solidFill>
                          <a:effectLst/>
                          <a:latin typeface="+mn-lt"/>
                        </a:rPr>
                        <a:t> </a:t>
                      </a:r>
                      <a:endParaRPr lang="fr-FR" sz="1600" b="0" i="0">
                        <a:effectLst/>
                        <a:latin typeface="+mn-lt"/>
                      </a:endParaRPr>
                    </a:p>
                  </a:txBody>
                  <a:tcPr marL="74750" marR="74750" marT="37375" marB="373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endParaRPr lang="en-GB" sz="1600">
                        <a:effectLst/>
                        <a:latin typeface="+mn-lt"/>
                      </a:endParaRPr>
                    </a:p>
                    <a:p>
                      <a:pPr algn="l" rtl="0" fontAlgn="base"/>
                      <a:r>
                        <a:rPr lang="en-GB" sz="1600" b="0" i="0">
                          <a:effectLst/>
                          <a:latin typeface="+mn-lt"/>
                        </a:rPr>
                        <a:t>Positive stance – </a:t>
                      </a:r>
                      <a:r>
                        <a:rPr lang="en-GB" sz="1600" b="0" i="0">
                          <a:solidFill>
                            <a:srgbClr val="00B050"/>
                          </a:solidFill>
                          <a:effectLst/>
                          <a:latin typeface="+mn-lt"/>
                        </a:rPr>
                        <a:t>alignment with </a:t>
                      </a:r>
                      <a:r>
                        <a:rPr lang="en-GB" sz="1600" b="0" i="0">
                          <a:effectLst/>
                          <a:latin typeface="+mn-lt"/>
                        </a:rPr>
                        <a:t>or active </a:t>
                      </a:r>
                      <a:r>
                        <a:rPr lang="en-GB" sz="1600" b="0" i="0">
                          <a:solidFill>
                            <a:srgbClr val="FF0000"/>
                          </a:solidFill>
                          <a:effectLst/>
                          <a:latin typeface="+mn-lt"/>
                        </a:rPr>
                        <a:t>endorsement</a:t>
                      </a:r>
                      <a:r>
                        <a:rPr lang="en-GB" sz="1600" b="0" i="0">
                          <a:effectLst/>
                          <a:latin typeface="+mn-lt"/>
                        </a:rPr>
                        <a:t> of others’ position </a:t>
                      </a:r>
                    </a:p>
                  </a:txBody>
                  <a:tcPr marL="74750" marR="74750" marT="37375" marB="373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29433615"/>
                  </a:ext>
                </a:extLst>
              </a:tr>
              <a:tr h="436041">
                <a:tc>
                  <a:txBody>
                    <a:bodyPr/>
                    <a:lstStyle/>
                    <a:p>
                      <a:pPr fontAlgn="t"/>
                      <a:endParaRPr lang="fr-FR" sz="1600">
                        <a:effectLst/>
                        <a:latin typeface="+mn-lt"/>
                      </a:endParaRPr>
                    </a:p>
                    <a:p>
                      <a:pPr algn="l" rtl="0" fontAlgn="base"/>
                      <a:r>
                        <a:rPr lang="fr-FR" sz="1600" b="0" i="0" err="1">
                          <a:effectLst/>
                          <a:latin typeface="+mn-lt"/>
                        </a:rPr>
                        <a:t>Contract</a:t>
                      </a:r>
                      <a:r>
                        <a:rPr lang="fr-FR" sz="1600" b="0" i="0">
                          <a:effectLst/>
                          <a:latin typeface="+mn-lt"/>
                        </a:rPr>
                        <a:t> </a:t>
                      </a:r>
                      <a:r>
                        <a:rPr lang="en-GB" sz="1600" b="0" i="0">
                          <a:effectLst/>
                          <a:latin typeface="+mn-lt"/>
                          <a:sym typeface="Wingdings" panose="05000000000000000000" pitchFamily="2" charset="2"/>
                        </a:rPr>
                        <a:t> </a:t>
                      </a:r>
                      <a:r>
                        <a:rPr lang="fr-FR" sz="1600" b="0" i="0" err="1">
                          <a:effectLst/>
                          <a:latin typeface="+mn-lt"/>
                        </a:rPr>
                        <a:t>Proclaim</a:t>
                      </a:r>
                      <a:r>
                        <a:rPr lang="fr-FR" sz="1600" b="0" i="0">
                          <a:effectLst/>
                          <a:latin typeface="+mn-lt"/>
                        </a:rPr>
                        <a:t> </a:t>
                      </a:r>
                      <a:r>
                        <a:rPr lang="en-GB" sz="1600" b="0" i="0">
                          <a:effectLst/>
                          <a:latin typeface="+mn-lt"/>
                          <a:sym typeface="Wingdings" panose="05000000000000000000" pitchFamily="2" charset="2"/>
                        </a:rPr>
                        <a:t></a:t>
                      </a:r>
                      <a:r>
                        <a:rPr lang="fr-FR" sz="1600" b="0" i="0">
                          <a:effectLst/>
                          <a:latin typeface="+mn-lt"/>
                        </a:rPr>
                        <a:t> </a:t>
                      </a:r>
                      <a:r>
                        <a:rPr lang="fr-FR" sz="1600" b="0" i="0" err="1">
                          <a:effectLst/>
                          <a:latin typeface="+mn-lt"/>
                        </a:rPr>
                        <a:t>Pronounce</a:t>
                      </a:r>
                      <a:r>
                        <a:rPr lang="fr-FR" sz="1600" b="0" i="0">
                          <a:effectLst/>
                          <a:latin typeface="+mn-lt"/>
                        </a:rPr>
                        <a:t> </a:t>
                      </a:r>
                    </a:p>
                  </a:txBody>
                  <a:tcPr marL="74750" marR="74750" marT="37375" marB="373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endParaRPr lang="en-GB" sz="1600">
                        <a:effectLst/>
                        <a:latin typeface="+mn-lt"/>
                      </a:endParaRPr>
                    </a:p>
                    <a:p>
                      <a:pPr algn="l" rtl="0" fontAlgn="base"/>
                      <a:r>
                        <a:rPr lang="en-GB" sz="1600" b="0" i="0">
                          <a:solidFill>
                            <a:srgbClr val="00B050"/>
                          </a:solidFill>
                          <a:effectLst/>
                          <a:latin typeface="+mn-lt"/>
                        </a:rPr>
                        <a:t>Making arguments strongly/confidently  </a:t>
                      </a:r>
                      <a:endParaRPr lang="en-GB" sz="1600" b="0" i="0">
                        <a:effectLst/>
                        <a:latin typeface="+mn-lt"/>
                      </a:endParaRPr>
                    </a:p>
                  </a:txBody>
                  <a:tcPr marL="74750" marR="74750" marT="37375" marB="373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71307130"/>
                  </a:ext>
                </a:extLst>
              </a:tr>
            </a:tbl>
          </a:graphicData>
        </a:graphic>
      </p:graphicFrame>
      <p:sp>
        <p:nvSpPr>
          <p:cNvPr id="6" name="TextBox 5">
            <a:extLst>
              <a:ext uri="{FF2B5EF4-FFF2-40B4-BE49-F238E27FC236}">
                <a16:creationId xmlns:a16="http://schemas.microsoft.com/office/drawing/2014/main" id="{D046F04E-8F4F-55A4-2588-A5E4B4730897}"/>
              </a:ext>
            </a:extLst>
          </p:cNvPr>
          <p:cNvSpPr txBox="1"/>
          <p:nvPr/>
        </p:nvSpPr>
        <p:spPr>
          <a:xfrm>
            <a:off x="604434" y="511444"/>
            <a:ext cx="1168910" cy="353943"/>
          </a:xfrm>
          <a:prstGeom prst="rect">
            <a:avLst/>
          </a:prstGeom>
          <a:noFill/>
        </p:spPr>
        <p:txBody>
          <a:bodyPr wrap="none" rtlCol="0">
            <a:spAutoFit/>
          </a:bodyPr>
          <a:lstStyle/>
          <a:p>
            <a:r>
              <a:rPr lang="en-GB" sz="1700" i="1">
                <a:solidFill>
                  <a:srgbClr val="993BB1"/>
                </a:solidFill>
                <a:latin typeface="Neue Haas Grotesk Text Pro"/>
              </a:rPr>
              <a:t>In 2021 … </a:t>
            </a:r>
          </a:p>
        </p:txBody>
      </p:sp>
    </p:spTree>
    <p:extLst>
      <p:ext uri="{BB962C8B-B14F-4D97-AF65-F5344CB8AC3E}">
        <p14:creationId xmlns:p14="http://schemas.microsoft.com/office/powerpoint/2010/main" val="3387998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24000" contrast="36000"/>
          </a:blip>
          <a:stretch>
            <a:fillRect/>
          </a:stretch>
        </p:blipFill>
        <p:spPr>
          <a:xfrm>
            <a:off x="2049947" y="575274"/>
            <a:ext cx="5449979" cy="5801027"/>
          </a:xfrm>
          <a:prstGeom prst="rect">
            <a:avLst/>
          </a:prstGeom>
        </p:spPr>
      </p:pic>
      <p:sp>
        <p:nvSpPr>
          <p:cNvPr id="3" name="Rectangle 2"/>
          <p:cNvSpPr/>
          <p:nvPr/>
        </p:nvSpPr>
        <p:spPr>
          <a:xfrm>
            <a:off x="2049947" y="6391079"/>
            <a:ext cx="5301672" cy="36483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a:ln>
                  <a:noFill/>
                </a:ln>
                <a:solidFill>
                  <a:prstClr val="black"/>
                </a:solidFill>
                <a:effectLst/>
                <a:uLnTx/>
                <a:uFillTx/>
                <a:ea typeface="+mn-ea"/>
                <a:cs typeface="+mn-cs"/>
              </a:rPr>
              <a:t>Martin &amp; White (2005, p134)</a:t>
            </a:r>
          </a:p>
        </p:txBody>
      </p:sp>
      <p:sp>
        <p:nvSpPr>
          <p:cNvPr id="11" name="Rectangle 10"/>
          <p:cNvSpPr/>
          <p:nvPr/>
        </p:nvSpPr>
        <p:spPr>
          <a:xfrm>
            <a:off x="432441" y="2838184"/>
            <a:ext cx="1459686" cy="36483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err="1">
                <a:ln>
                  <a:noFill/>
                </a:ln>
                <a:solidFill>
                  <a:prstClr val="black"/>
                </a:solidFill>
                <a:effectLst/>
                <a:uLnTx/>
                <a:uFillTx/>
                <a:ea typeface="+mn-ea"/>
                <a:cs typeface="+mn-cs"/>
              </a:rPr>
              <a:t>heterogloss</a:t>
            </a:r>
            <a:endParaRPr kumimoji="0" lang="en-GB" sz="1800" b="0" i="0" u="none" strike="noStrike" kern="1200" cap="none" spc="0" normalizeH="0" baseline="0" noProof="0">
              <a:ln>
                <a:noFill/>
              </a:ln>
              <a:solidFill>
                <a:prstClr val="black"/>
              </a:solidFill>
              <a:effectLst/>
              <a:uLnTx/>
              <a:uFillTx/>
              <a:ea typeface="+mn-ea"/>
              <a:cs typeface="+mn-cs"/>
            </a:endParaRPr>
          </a:p>
        </p:txBody>
      </p:sp>
      <p:sp>
        <p:nvSpPr>
          <p:cNvPr id="8" name="Left Bracket 7">
            <a:extLst>
              <a:ext uri="{FF2B5EF4-FFF2-40B4-BE49-F238E27FC236}">
                <a16:creationId xmlns:a16="http://schemas.microsoft.com/office/drawing/2014/main" id="{D043CB42-990B-9494-9C08-C2A608E839B6}"/>
              </a:ext>
            </a:extLst>
          </p:cNvPr>
          <p:cNvSpPr/>
          <p:nvPr/>
        </p:nvSpPr>
        <p:spPr>
          <a:xfrm>
            <a:off x="51979" y="228600"/>
            <a:ext cx="509675" cy="2792002"/>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83EBCD7-740A-0911-20DC-87FE1D394DB4}"/>
              </a:ext>
            </a:extLst>
          </p:cNvPr>
          <p:cNvSpPr/>
          <p:nvPr/>
        </p:nvSpPr>
        <p:spPr>
          <a:xfrm>
            <a:off x="321120" y="46182"/>
            <a:ext cx="1459686" cy="36483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err="1">
                <a:ln>
                  <a:noFill/>
                </a:ln>
                <a:solidFill>
                  <a:prstClr val="black"/>
                </a:solidFill>
                <a:effectLst/>
                <a:uLnTx/>
                <a:uFillTx/>
                <a:ea typeface="+mn-ea"/>
                <a:cs typeface="+mn-cs"/>
              </a:rPr>
              <a:t>monogloss</a:t>
            </a:r>
            <a:endParaRPr kumimoji="0" lang="en-GB" sz="1800" b="0" i="0" u="none" strike="noStrike" kern="1200" cap="none" spc="0" normalizeH="0" baseline="0" noProof="0">
              <a:ln>
                <a:noFill/>
              </a:ln>
              <a:solidFill>
                <a:prstClr val="black"/>
              </a:solidFill>
              <a:effectLst/>
              <a:uLnTx/>
              <a:uFillTx/>
              <a:ea typeface="+mn-ea"/>
              <a:cs typeface="+mn-cs"/>
            </a:endParaRPr>
          </a:p>
        </p:txBody>
      </p:sp>
      <p:sp>
        <p:nvSpPr>
          <p:cNvPr id="4" name="Multiplication Sign 3">
            <a:extLst>
              <a:ext uri="{FF2B5EF4-FFF2-40B4-BE49-F238E27FC236}">
                <a16:creationId xmlns:a16="http://schemas.microsoft.com/office/drawing/2014/main" id="{1B9D1F7B-7A3F-30DD-AE5E-DEBD1908A481}"/>
              </a:ext>
            </a:extLst>
          </p:cNvPr>
          <p:cNvSpPr/>
          <p:nvPr/>
        </p:nvSpPr>
        <p:spPr>
          <a:xfrm>
            <a:off x="2334985" y="996042"/>
            <a:ext cx="629361" cy="644703"/>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Multiplication Sign 4">
            <a:extLst>
              <a:ext uri="{FF2B5EF4-FFF2-40B4-BE49-F238E27FC236}">
                <a16:creationId xmlns:a16="http://schemas.microsoft.com/office/drawing/2014/main" id="{A5037E99-2DBD-7731-0A6D-980E112C1DA5}"/>
              </a:ext>
            </a:extLst>
          </p:cNvPr>
          <p:cNvSpPr/>
          <p:nvPr/>
        </p:nvSpPr>
        <p:spPr>
          <a:xfrm>
            <a:off x="2242456" y="3940627"/>
            <a:ext cx="629361" cy="644703"/>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Connector 5">
            <a:extLst>
              <a:ext uri="{FF2B5EF4-FFF2-40B4-BE49-F238E27FC236}">
                <a16:creationId xmlns:a16="http://schemas.microsoft.com/office/drawing/2014/main" id="{F6A56169-6090-7401-B2CF-C6F9CF22E02D}"/>
              </a:ext>
            </a:extLst>
          </p:cNvPr>
          <p:cNvSpPr/>
          <p:nvPr/>
        </p:nvSpPr>
        <p:spPr>
          <a:xfrm>
            <a:off x="3085210" y="228599"/>
            <a:ext cx="2482833" cy="1224643"/>
          </a:xfrm>
          <a:prstGeom prst="flowChartConnector">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030A0"/>
              </a:solidFill>
            </a:endParaRPr>
          </a:p>
        </p:txBody>
      </p:sp>
      <p:sp>
        <p:nvSpPr>
          <p:cNvPr id="7" name="Speech Bubble: Rectangle 6">
            <a:extLst>
              <a:ext uri="{FF2B5EF4-FFF2-40B4-BE49-F238E27FC236}">
                <a16:creationId xmlns:a16="http://schemas.microsoft.com/office/drawing/2014/main" id="{3B05352B-9635-EE5D-067A-FD8D57BA434F}"/>
              </a:ext>
            </a:extLst>
          </p:cNvPr>
          <p:cNvSpPr/>
          <p:nvPr/>
        </p:nvSpPr>
        <p:spPr>
          <a:xfrm>
            <a:off x="6096001" y="71212"/>
            <a:ext cx="1725386" cy="540542"/>
          </a:xfrm>
          <a:prstGeom prst="wedgeRectCallout">
            <a:avLst>
              <a:gd name="adj1" fmla="val -85452"/>
              <a:gd name="adj2" fmla="val 62053"/>
            </a:avLst>
          </a:prstGeom>
          <a:ln>
            <a:solidFill>
              <a:srgbClr val="7030A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a:solidFill>
                  <a:srgbClr val="7030A0"/>
                </a:solidFill>
              </a:rPr>
              <a:t>still conflated</a:t>
            </a:r>
          </a:p>
        </p:txBody>
      </p:sp>
      <p:sp>
        <p:nvSpPr>
          <p:cNvPr id="12" name="Flowchart: Connector 11">
            <a:extLst>
              <a:ext uri="{FF2B5EF4-FFF2-40B4-BE49-F238E27FC236}">
                <a16:creationId xmlns:a16="http://schemas.microsoft.com/office/drawing/2014/main" id="{7DB87755-4346-95CC-312F-7FA1E6E28960}"/>
              </a:ext>
            </a:extLst>
          </p:cNvPr>
          <p:cNvSpPr/>
          <p:nvPr/>
        </p:nvSpPr>
        <p:spPr>
          <a:xfrm>
            <a:off x="3689490" y="3294051"/>
            <a:ext cx="1274272" cy="357227"/>
          </a:xfrm>
          <a:prstGeom prst="flowChartConnector">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lowchart: Connector 12">
            <a:extLst>
              <a:ext uri="{FF2B5EF4-FFF2-40B4-BE49-F238E27FC236}">
                <a16:creationId xmlns:a16="http://schemas.microsoft.com/office/drawing/2014/main" id="{51709D02-1487-94E0-0945-E4AB3F95A508}"/>
              </a:ext>
            </a:extLst>
          </p:cNvPr>
          <p:cNvSpPr/>
          <p:nvPr/>
        </p:nvSpPr>
        <p:spPr>
          <a:xfrm rot="20982876">
            <a:off x="3703875" y="1434974"/>
            <a:ext cx="1649953" cy="483554"/>
          </a:xfrm>
          <a:prstGeom prst="flowChartConnector">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lowchart: Connector 13">
            <a:extLst>
              <a:ext uri="{FF2B5EF4-FFF2-40B4-BE49-F238E27FC236}">
                <a16:creationId xmlns:a16="http://schemas.microsoft.com/office/drawing/2014/main" id="{2DA31C63-38B8-8524-5DD3-1B8D7DB459A9}"/>
              </a:ext>
            </a:extLst>
          </p:cNvPr>
          <p:cNvSpPr/>
          <p:nvPr/>
        </p:nvSpPr>
        <p:spPr>
          <a:xfrm>
            <a:off x="4406423" y="4576738"/>
            <a:ext cx="1274272" cy="357227"/>
          </a:xfrm>
          <a:prstGeom prst="flowChartConnector">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lowchart: Connector 14">
            <a:extLst>
              <a:ext uri="{FF2B5EF4-FFF2-40B4-BE49-F238E27FC236}">
                <a16:creationId xmlns:a16="http://schemas.microsoft.com/office/drawing/2014/main" id="{2DB8D1BB-4B2D-8A95-4FC5-4546B751ADE3}"/>
              </a:ext>
            </a:extLst>
          </p:cNvPr>
          <p:cNvSpPr/>
          <p:nvPr/>
        </p:nvSpPr>
        <p:spPr>
          <a:xfrm>
            <a:off x="4406423" y="5564059"/>
            <a:ext cx="1274272" cy="357227"/>
          </a:xfrm>
          <a:prstGeom prst="flowChartConnector">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a:extLst>
              <a:ext uri="{FF2B5EF4-FFF2-40B4-BE49-F238E27FC236}">
                <a16:creationId xmlns:a16="http://schemas.microsoft.com/office/drawing/2014/main" id="{B6125BD4-BF94-E129-A303-8BE4796A8D36}"/>
              </a:ext>
            </a:extLst>
          </p:cNvPr>
          <p:cNvCxnSpPr>
            <a:cxnSpLocks/>
          </p:cNvCxnSpPr>
          <p:nvPr/>
        </p:nvCxnSpPr>
        <p:spPr>
          <a:xfrm>
            <a:off x="4049486" y="2397393"/>
            <a:ext cx="651297" cy="236352"/>
          </a:xfrm>
          <a:prstGeom prst="line">
            <a:avLst/>
          </a:prstGeom>
          <a:ln w="34925">
            <a:solidFill>
              <a:srgbClr val="7030A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EC09A17A-0D91-02FC-D9A4-4232C60FFBA0}"/>
              </a:ext>
            </a:extLst>
          </p:cNvPr>
          <p:cNvSpPr/>
          <p:nvPr/>
        </p:nvSpPr>
        <p:spPr>
          <a:xfrm>
            <a:off x="4774937" y="2299121"/>
            <a:ext cx="1925386" cy="28100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7030A0"/>
                </a:solidFill>
                <a:effectLst/>
                <a:uLnTx/>
                <a:uFillTx/>
                <a:latin typeface="Candara" panose="020E0502030303020204" pitchFamily="34" charset="0"/>
                <a:ea typeface="+mn-ea"/>
                <a:cs typeface="+mn-cs"/>
              </a:rPr>
              <a:t>argue </a:t>
            </a:r>
            <a:r>
              <a:rPr kumimoji="0" lang="en-GB" sz="1800" b="0" i="1" u="none" strike="noStrike" kern="1200" cap="none" spc="0" normalizeH="0" baseline="0" noProof="0">
                <a:ln>
                  <a:noFill/>
                </a:ln>
                <a:solidFill>
                  <a:srgbClr val="7030A0"/>
                </a:solidFill>
                <a:effectLst/>
                <a:uLnTx/>
                <a:uFillTx/>
                <a:latin typeface="Candara" panose="020E0502030303020204" pitchFamily="34" charset="0"/>
                <a:ea typeface="+mn-ea"/>
                <a:cs typeface="+mn-cs"/>
              </a:rPr>
              <a:t>confidently</a:t>
            </a:r>
          </a:p>
        </p:txBody>
      </p:sp>
      <p:cxnSp>
        <p:nvCxnSpPr>
          <p:cNvPr id="20" name="Straight Connector 19">
            <a:extLst>
              <a:ext uri="{FF2B5EF4-FFF2-40B4-BE49-F238E27FC236}">
                <a16:creationId xmlns:a16="http://schemas.microsoft.com/office/drawing/2014/main" id="{2C5E39E5-2405-089A-2EEB-5EFEF4AA37FA}"/>
              </a:ext>
            </a:extLst>
          </p:cNvPr>
          <p:cNvCxnSpPr>
            <a:cxnSpLocks/>
          </p:cNvCxnSpPr>
          <p:nvPr/>
        </p:nvCxnSpPr>
        <p:spPr>
          <a:xfrm>
            <a:off x="3314057" y="3841170"/>
            <a:ext cx="651297" cy="236352"/>
          </a:xfrm>
          <a:prstGeom prst="line">
            <a:avLst/>
          </a:prstGeom>
          <a:ln w="34925">
            <a:solidFill>
              <a:srgbClr val="7030A0"/>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67FE11C4-32C8-3F11-2E92-49BAD0346C6D}"/>
              </a:ext>
            </a:extLst>
          </p:cNvPr>
          <p:cNvSpPr/>
          <p:nvPr/>
        </p:nvSpPr>
        <p:spPr>
          <a:xfrm>
            <a:off x="4105265" y="3825178"/>
            <a:ext cx="1925386" cy="30428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7030A0"/>
                </a:solidFill>
                <a:effectLst/>
                <a:uLnTx/>
                <a:uFillTx/>
                <a:latin typeface="Candara" panose="020E0502030303020204" pitchFamily="34" charset="0"/>
                <a:ea typeface="+mn-ea"/>
                <a:cs typeface="+mn-cs"/>
              </a:rPr>
              <a:t>argue </a:t>
            </a:r>
            <a:r>
              <a:rPr kumimoji="0" lang="en-GB" sz="1800" b="0" i="1" u="none" strike="noStrike" kern="1200" cap="none" spc="0" normalizeH="0" baseline="0" noProof="0">
                <a:ln>
                  <a:noFill/>
                </a:ln>
                <a:solidFill>
                  <a:srgbClr val="7030A0"/>
                </a:solidFill>
                <a:effectLst/>
                <a:uLnTx/>
                <a:uFillTx/>
                <a:latin typeface="Candara" panose="020E0502030303020204" pitchFamily="34" charset="0"/>
                <a:ea typeface="+mn-ea"/>
                <a:cs typeface="+mn-cs"/>
              </a:rPr>
              <a:t>cautiously</a:t>
            </a:r>
          </a:p>
        </p:txBody>
      </p:sp>
      <p:sp>
        <p:nvSpPr>
          <p:cNvPr id="22" name="Flowchart: Connector 21">
            <a:extLst>
              <a:ext uri="{FF2B5EF4-FFF2-40B4-BE49-F238E27FC236}">
                <a16:creationId xmlns:a16="http://schemas.microsoft.com/office/drawing/2014/main" id="{1F159A38-8729-66D2-B666-F54E86BE5114}"/>
              </a:ext>
            </a:extLst>
          </p:cNvPr>
          <p:cNvSpPr/>
          <p:nvPr/>
        </p:nvSpPr>
        <p:spPr>
          <a:xfrm>
            <a:off x="4700783" y="1758580"/>
            <a:ext cx="2615819" cy="540542"/>
          </a:xfrm>
          <a:prstGeom prst="flowChartConnector">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peech Bubble: Rectangle 22">
            <a:extLst>
              <a:ext uri="{FF2B5EF4-FFF2-40B4-BE49-F238E27FC236}">
                <a16:creationId xmlns:a16="http://schemas.microsoft.com/office/drawing/2014/main" id="{9A57F4B5-39FD-FC6E-71FA-0164CC79D98F}"/>
              </a:ext>
            </a:extLst>
          </p:cNvPr>
          <p:cNvSpPr/>
          <p:nvPr/>
        </p:nvSpPr>
        <p:spPr>
          <a:xfrm>
            <a:off x="7062809" y="2496318"/>
            <a:ext cx="3850820" cy="683731"/>
          </a:xfrm>
          <a:prstGeom prst="wedgeRectCallout">
            <a:avLst>
              <a:gd name="adj1" fmla="val -49108"/>
              <a:gd name="adj2" fmla="val -97354"/>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a:t>a particularly useful focus for the Methods sub-genre</a:t>
            </a:r>
          </a:p>
        </p:txBody>
      </p:sp>
      <p:sp>
        <p:nvSpPr>
          <p:cNvPr id="16" name="Speech Bubble: Rectangle 15">
            <a:extLst>
              <a:ext uri="{FF2B5EF4-FFF2-40B4-BE49-F238E27FC236}">
                <a16:creationId xmlns:a16="http://schemas.microsoft.com/office/drawing/2014/main" id="{20211B94-A681-8A50-B6BD-1432A57F848E}"/>
              </a:ext>
            </a:extLst>
          </p:cNvPr>
          <p:cNvSpPr/>
          <p:nvPr/>
        </p:nvSpPr>
        <p:spPr>
          <a:xfrm>
            <a:off x="5870493" y="777850"/>
            <a:ext cx="1446110" cy="540542"/>
          </a:xfrm>
          <a:prstGeom prst="wedgeRectCallout">
            <a:avLst>
              <a:gd name="adj1" fmla="val -93888"/>
              <a:gd name="adj2" fmla="val 79256"/>
            </a:avLst>
          </a:prstGeom>
          <a:ln>
            <a:solidFill>
              <a:srgbClr val="7030A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a:solidFill>
                  <a:srgbClr val="7030A0"/>
                </a:solidFill>
              </a:rPr>
              <a:t>conflated</a:t>
            </a:r>
          </a:p>
        </p:txBody>
      </p:sp>
      <p:sp>
        <p:nvSpPr>
          <p:cNvPr id="10" name="Oval 9">
            <a:extLst>
              <a:ext uri="{FF2B5EF4-FFF2-40B4-BE49-F238E27FC236}">
                <a16:creationId xmlns:a16="http://schemas.microsoft.com/office/drawing/2014/main" id="{601DC3E5-89DB-9FCD-1792-185138753C10}"/>
              </a:ext>
            </a:extLst>
          </p:cNvPr>
          <p:cNvSpPr/>
          <p:nvPr/>
        </p:nvSpPr>
        <p:spPr>
          <a:xfrm>
            <a:off x="406051" y="2753137"/>
            <a:ext cx="1554017" cy="540914"/>
          </a:xfrm>
          <a:prstGeom prst="ellipse">
            <a:avLst/>
          </a:prstGeom>
          <a:solidFill>
            <a:schemeClr val="lt1">
              <a:alpha val="0"/>
            </a:schemeClr>
          </a:solidFill>
          <a:ln w="38100">
            <a:solidFill>
              <a:srgbClr val="CC00CC"/>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E3BFB26F-A2C3-F0DB-E23B-05099E23364B}"/>
              </a:ext>
            </a:extLst>
          </p:cNvPr>
          <p:cNvSpPr txBox="1"/>
          <p:nvPr/>
        </p:nvSpPr>
        <p:spPr>
          <a:xfrm>
            <a:off x="10142053" y="257811"/>
            <a:ext cx="1337226" cy="353943"/>
          </a:xfrm>
          <a:prstGeom prst="rect">
            <a:avLst/>
          </a:prstGeom>
          <a:noFill/>
        </p:spPr>
        <p:txBody>
          <a:bodyPr wrap="none" rtlCol="0">
            <a:spAutoFit/>
          </a:bodyPr>
          <a:lstStyle/>
          <a:p>
            <a:r>
              <a:rPr lang="en-GB" sz="1700" i="1">
                <a:solidFill>
                  <a:srgbClr val="993BB1"/>
                </a:solidFill>
                <a:latin typeface="Neue Haas Grotesk Text Pro"/>
              </a:rPr>
              <a:t>… currently!</a:t>
            </a:r>
          </a:p>
        </p:txBody>
      </p:sp>
    </p:spTree>
    <p:extLst>
      <p:ext uri="{BB962C8B-B14F-4D97-AF65-F5344CB8AC3E}">
        <p14:creationId xmlns:p14="http://schemas.microsoft.com/office/powerpoint/2010/main" val="427848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0747" y="85439"/>
            <a:ext cx="5436000" cy="6858000"/>
          </a:xfrm>
          <a:prstGeom prst="rect">
            <a:avLst/>
          </a:prstGeom>
        </p:spPr>
      </p:pic>
    </p:spTree>
    <p:extLst>
      <p:ext uri="{BB962C8B-B14F-4D97-AF65-F5344CB8AC3E}">
        <p14:creationId xmlns:p14="http://schemas.microsoft.com/office/powerpoint/2010/main" val="965094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2">
            <a:extLst>
              <a:ext uri="{FF2B5EF4-FFF2-40B4-BE49-F238E27FC236}">
                <a16:creationId xmlns:a16="http://schemas.microsoft.com/office/drawing/2014/main" id="{3C2F169B-A781-482A-9027-6732A83D7E58}"/>
              </a:ext>
            </a:extLst>
          </p:cNvPr>
          <p:cNvSpPr txBox="1">
            <a:spLocks noChangeArrowheads="1"/>
          </p:cNvSpPr>
          <p:nvPr/>
        </p:nvSpPr>
        <p:spPr bwMode="auto">
          <a:xfrm>
            <a:off x="8600121" y="1767617"/>
            <a:ext cx="4038600" cy="4286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100" b="1" i="1" u="none" strike="noStrike" kern="1200" cap="none" spc="0" normalizeH="0" baseline="0" noProof="0">
                <a:ln>
                  <a:noFill/>
                </a:ln>
                <a:solidFill>
                  <a:prstClr val="black"/>
                </a:solidFill>
                <a:effectLst/>
                <a:highlight>
                  <a:srgbClr val="FFFF00"/>
                </a:highlight>
                <a:uLnTx/>
                <a:uFillTx/>
                <a:latin typeface="Candara" panose="020E0502030303020204" pitchFamily="34" charset="0"/>
                <a:ea typeface="Calibri" panose="020F0502020204030204" pitchFamily="34" charset="0"/>
                <a:cs typeface="Times New Roman" panose="02020603050405020304" pitchFamily="18" charset="0"/>
              </a:rPr>
              <a:t>As</a:t>
            </a:r>
            <a:r>
              <a:rPr kumimoji="0" lang="en-GB" sz="1100" b="1" i="0" u="none" strike="noStrike" kern="1200" cap="none" spc="0" normalizeH="0" baseline="0" noProof="0">
                <a:ln>
                  <a:noFill/>
                </a:ln>
                <a:solidFill>
                  <a:prstClr val="black"/>
                </a:solidFill>
                <a:effectLst/>
                <a:highlight>
                  <a:srgbClr val="FFFF00"/>
                </a:highlight>
                <a:uLnTx/>
                <a:uFillTx/>
                <a:latin typeface="Candara" panose="020E0502030303020204" pitchFamily="34" charset="0"/>
                <a:ea typeface="Calibri" panose="020F0502020204030204" pitchFamily="34" charset="0"/>
                <a:cs typeface="Times New Roman" panose="02020603050405020304" pitchFamily="18" charset="0"/>
              </a:rPr>
              <a:t> </a:t>
            </a:r>
            <a:r>
              <a:rPr kumimoji="0" lang="en-GB" sz="1100" b="1" i="0" u="none" strike="noStrike" kern="1200" cap="none" spc="0" normalizeH="0" baseline="0" noProof="0">
                <a:ln>
                  <a:noFill/>
                </a:ln>
                <a:solidFill>
                  <a:prstClr val="black"/>
                </a:solidFill>
                <a:effectLst/>
                <a:uLnTx/>
                <a:uFillTx/>
                <a:latin typeface="Candara" panose="020E0502030303020204" pitchFamily="34" charset="0"/>
                <a:ea typeface="Calibri" panose="020F0502020204030204" pitchFamily="34" charset="0"/>
                <a:cs typeface="Times New Roman" panose="02020603050405020304" pitchFamily="18" charset="0"/>
              </a:rPr>
              <a:t>Smith (2019) has observed …</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Candara"/>
                <a:ea typeface="Calibri" panose="020F0502020204030204" pitchFamily="34" charset="0"/>
                <a:cs typeface="Times New Roman"/>
              </a:rPr>
              <a:t>Lee (2019) </a:t>
            </a:r>
            <a:r>
              <a:rPr kumimoji="0" lang="en-GB" sz="1100" b="1" i="0" u="none" strike="noStrike" kern="1200" cap="none" spc="0" normalizeH="0" baseline="0" noProof="0">
                <a:ln>
                  <a:noFill/>
                </a:ln>
                <a:solidFill>
                  <a:prstClr val="black"/>
                </a:solidFill>
                <a:effectLst/>
                <a:highlight>
                  <a:srgbClr val="FFFF00"/>
                </a:highlight>
                <a:uLnTx/>
                <a:uFillTx/>
                <a:latin typeface="Candara"/>
                <a:ea typeface="Calibri" panose="020F0502020204030204" pitchFamily="34" charset="0"/>
                <a:cs typeface="Times New Roman"/>
              </a:rPr>
              <a:t>shows/demonstrates</a:t>
            </a:r>
            <a:r>
              <a:rPr kumimoji="0" lang="en-GB" sz="1100" b="1" i="0" u="none" strike="noStrike" kern="1200" cap="none" spc="0" normalizeH="0" baseline="0" noProof="0">
                <a:ln>
                  <a:noFill/>
                </a:ln>
                <a:solidFill>
                  <a:prstClr val="black"/>
                </a:solidFill>
                <a:effectLst/>
                <a:uLnTx/>
                <a:uFillTx/>
                <a:latin typeface="Candara"/>
                <a:ea typeface="Calibri" panose="020F0502020204030204" pitchFamily="34" charset="0"/>
                <a:cs typeface="Times New Roman"/>
              </a:rPr>
              <a:t> that </a:t>
            </a:r>
            <a:endParaRPr kumimoji="0" lang="en-GB" sz="11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ular Callout 7">
            <a:extLst>
              <a:ext uri="{FF2B5EF4-FFF2-40B4-BE49-F238E27FC236}">
                <a16:creationId xmlns:a16="http://schemas.microsoft.com/office/drawing/2014/main" id="{3AC6CA61-DA87-449B-8673-7A575A21CAB4}"/>
              </a:ext>
            </a:extLst>
          </p:cNvPr>
          <p:cNvSpPr/>
          <p:nvPr/>
        </p:nvSpPr>
        <p:spPr>
          <a:xfrm>
            <a:off x="6827122" y="4181518"/>
            <a:ext cx="5364878" cy="664845"/>
          </a:xfrm>
          <a:prstGeom prst="wedgeRectCallout">
            <a:avLst>
              <a:gd name="adj1" fmla="val -70677"/>
              <a:gd name="adj2" fmla="val -112503"/>
            </a:avLst>
          </a:prstGeom>
          <a:solidFill>
            <a:sysClr val="window" lastClr="FFFFFF"/>
          </a:solidFill>
          <a:ln w="12700" cap="flat" cmpd="sng" algn="ctr">
            <a:solidFill>
              <a:srgbClr val="5B9BD5">
                <a:shade val="50000"/>
              </a:srgbClr>
            </a:solidFill>
            <a:prstDash val="solid"/>
            <a:miter lim="800000"/>
          </a:ln>
          <a:effectLst/>
        </p:spPr>
        <p:txBody>
          <a:bodyPr wrap="square" lIns="91440" tIns="45720" rIns="91440" bIns="45720" rtlCol="0" anchor="ctr">
            <a:no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GB" sz="1600" b="1" i="0" u="none" strike="noStrike" kern="1200" cap="none" spc="0" normalizeH="0" baseline="0" noProof="0">
                <a:ln>
                  <a:noFill/>
                </a:ln>
                <a:solidFill>
                  <a:srgbClr val="A50021"/>
                </a:solidFill>
                <a:effectLst/>
                <a:uLnTx/>
                <a:uFillTx/>
                <a:latin typeface="Candara"/>
                <a:ea typeface="+mn-ea"/>
                <a:cs typeface="+mn-cs"/>
              </a:rPr>
              <a:t>--</a:t>
            </a:r>
            <a:r>
              <a:rPr kumimoji="0" lang="en-GB" sz="1600" b="1" i="0" u="none" strike="noStrike" kern="1200" cap="none" spc="0" normalizeH="0" baseline="0" noProof="0">
                <a:ln>
                  <a:noFill/>
                </a:ln>
                <a:solidFill>
                  <a:srgbClr val="FFFFFF"/>
                </a:solidFill>
                <a:effectLst/>
                <a:uLnTx/>
                <a:uFillTx/>
                <a:latin typeface="Candara"/>
                <a:ea typeface="+mn-ea"/>
                <a:cs typeface="+mn-cs"/>
              </a:rPr>
              <a:t> </a:t>
            </a:r>
            <a:r>
              <a:rPr kumimoji="0" lang="en-GB" sz="1600" b="1" i="0" u="none" strike="noStrike" kern="1200" cap="none" spc="0" normalizeH="0" baseline="0" noProof="0">
                <a:ln>
                  <a:noFill/>
                </a:ln>
                <a:solidFill>
                  <a:srgbClr val="A50021"/>
                </a:solidFill>
                <a:effectLst/>
                <a:uLnTx/>
                <a:uFillTx/>
                <a:latin typeface="Candara"/>
                <a:ea typeface="+mn-ea"/>
                <a:cs typeface="+mn-cs"/>
              </a:rPr>
              <a:t>Countering </a:t>
            </a:r>
            <a:r>
              <a:rPr kumimoji="0" lang="en-GB" sz="1600" b="0" i="0" u="none" strike="noStrike" kern="1200" cap="none" spc="0" normalizeH="0" baseline="0" noProof="0">
                <a:ln>
                  <a:noFill/>
                </a:ln>
                <a:solidFill>
                  <a:srgbClr val="A50021"/>
                </a:solidFill>
                <a:effectLst/>
                <a:uLnTx/>
                <a:uFillTx/>
                <a:latin typeface="Candara"/>
                <a:ea typeface="+mn-ea"/>
                <a:cs typeface="+mn-cs"/>
              </a:rPr>
              <a:t>(e.g. </a:t>
            </a:r>
            <a:r>
              <a:rPr kumimoji="0" lang="en-GB" sz="1600" b="1" i="1" u="none" strike="noStrike" kern="1200" cap="none" spc="0" normalizeH="0" baseline="0" noProof="0">
                <a:ln>
                  <a:noFill/>
                </a:ln>
                <a:solidFill>
                  <a:srgbClr val="A50021"/>
                </a:solidFill>
                <a:effectLst/>
                <a:uLnTx/>
                <a:uFillTx/>
                <a:latin typeface="Candara"/>
                <a:ea typeface="+mn-ea"/>
                <a:cs typeface="+mn-cs"/>
              </a:rPr>
              <a:t>disagreeing</a:t>
            </a:r>
            <a:r>
              <a:rPr kumimoji="0" lang="en-GB" sz="1600" b="0" i="1" u="none" strike="noStrike" kern="1200" cap="none" spc="0" normalizeH="0" baseline="0" noProof="0">
                <a:ln>
                  <a:noFill/>
                </a:ln>
                <a:solidFill>
                  <a:srgbClr val="A50021"/>
                </a:solidFill>
                <a:effectLst/>
                <a:uLnTx/>
                <a:uFillTx/>
                <a:latin typeface="Candara"/>
                <a:ea typeface="+mn-ea"/>
                <a:cs typeface="+mn-cs"/>
              </a:rPr>
              <a:t>,</a:t>
            </a:r>
            <a:r>
              <a:rPr kumimoji="0" lang="en-GB" sz="1600" b="1" i="1" u="none" strike="noStrike" kern="1200" cap="none" spc="0" normalizeH="0" baseline="0" noProof="0">
                <a:ln>
                  <a:noFill/>
                </a:ln>
                <a:solidFill>
                  <a:srgbClr val="A50021"/>
                </a:solidFill>
                <a:effectLst/>
                <a:uLnTx/>
                <a:uFillTx/>
                <a:latin typeface="Candara"/>
                <a:ea typeface="+mn-ea"/>
                <a:cs typeface="+mn-cs"/>
              </a:rPr>
              <a:t> rejecting</a:t>
            </a:r>
            <a:r>
              <a:rPr kumimoji="0" lang="en-GB" sz="1600" b="0" i="1" u="none" strike="noStrike" kern="1200" cap="none" spc="0" normalizeH="0" baseline="0" noProof="0">
                <a:ln>
                  <a:noFill/>
                </a:ln>
                <a:solidFill>
                  <a:srgbClr val="A50021"/>
                </a:solidFill>
                <a:effectLst/>
                <a:uLnTx/>
                <a:uFillTx/>
                <a:latin typeface="Candara"/>
                <a:ea typeface="+mn-ea"/>
                <a:cs typeface="+mn-cs"/>
              </a:rPr>
              <a:t>,</a:t>
            </a:r>
            <a:r>
              <a:rPr kumimoji="0" lang="en-GB" sz="1600" b="1" i="1" u="none" strike="noStrike" kern="1200" cap="none" spc="0" normalizeH="0" baseline="0" noProof="0">
                <a:ln>
                  <a:noFill/>
                </a:ln>
                <a:solidFill>
                  <a:srgbClr val="A50021"/>
                </a:solidFill>
                <a:effectLst/>
                <a:uLnTx/>
                <a:uFillTx/>
                <a:latin typeface="Candara"/>
                <a:ea typeface="+mn-ea"/>
                <a:cs typeface="+mn-cs"/>
              </a:rPr>
              <a:t> refuting</a:t>
            </a:r>
            <a:r>
              <a:rPr kumimoji="0" lang="en-GB" sz="1600" b="0" i="0" u="none" strike="noStrike" kern="1200" cap="none" spc="0" normalizeH="0" baseline="0" noProof="0">
                <a:ln>
                  <a:noFill/>
                </a:ln>
                <a:solidFill>
                  <a:srgbClr val="A50021"/>
                </a:solidFill>
                <a:effectLst/>
                <a:uLnTx/>
                <a:uFillTx/>
                <a:latin typeface="Candara"/>
                <a:ea typeface="+mn-ea"/>
                <a:cs typeface="+mn-cs"/>
              </a:rPr>
              <a:t>)</a:t>
            </a:r>
            <a:r>
              <a:rPr kumimoji="0" lang="en-GB" sz="1600" b="1" i="0" u="none" strike="noStrike" kern="1200" cap="none" spc="0" normalizeH="0" baseline="0" noProof="0">
                <a:ln>
                  <a:noFill/>
                </a:ln>
                <a:solidFill>
                  <a:srgbClr val="A50021"/>
                </a:solidFill>
                <a:effectLst/>
                <a:uLnTx/>
                <a:uFillTx/>
                <a:latin typeface="Candara"/>
                <a:ea typeface="+mn-ea"/>
                <a:cs typeface="+mn-cs"/>
              </a:rPr>
              <a:t> </a:t>
            </a:r>
            <a:r>
              <a:rPr kumimoji="0" lang="en-GB" sz="1600" b="0" i="0" u="none" strike="noStrike" kern="1200" cap="none" spc="0" normalizeH="0" baseline="0" noProof="0">
                <a:ln>
                  <a:noFill/>
                </a:ln>
                <a:solidFill>
                  <a:srgbClr val="A50021"/>
                </a:solidFill>
                <a:effectLst/>
                <a:uLnTx/>
                <a:uFillTx/>
                <a:latin typeface="Candara"/>
                <a:ea typeface="+mn-ea"/>
                <a:cs typeface="+mn-cs"/>
              </a:rPr>
              <a:t>someone else’s position</a:t>
            </a:r>
            <a:endParaRPr kumimoji="0" lang="en-GB" sz="1100" b="0" i="0" u="none" strike="noStrike" kern="1200" cap="none" spc="0" normalizeH="0" baseline="0" noProof="0">
              <a:ln>
                <a:noFill/>
              </a:ln>
              <a:solidFill>
                <a:prstClr val="black"/>
              </a:solidFill>
              <a:effectLst/>
              <a:uLnTx/>
              <a:uFillTx/>
              <a:latin typeface="Candara"/>
              <a:ea typeface="Calibri" panose="020F0502020204030204" pitchFamily="34" charset="0"/>
              <a:cs typeface="Times New Roman" panose="02020603050405020304" pitchFamily="18" charset="0"/>
            </a:endParaRPr>
          </a:p>
        </p:txBody>
      </p:sp>
      <p:sp>
        <p:nvSpPr>
          <p:cNvPr id="13" name="Rectangular Callout 7">
            <a:extLst>
              <a:ext uri="{FF2B5EF4-FFF2-40B4-BE49-F238E27FC236}">
                <a16:creationId xmlns:a16="http://schemas.microsoft.com/office/drawing/2014/main" id="{879A595B-0145-4268-8A71-2DD76A066461}"/>
              </a:ext>
            </a:extLst>
          </p:cNvPr>
          <p:cNvSpPr/>
          <p:nvPr/>
        </p:nvSpPr>
        <p:spPr>
          <a:xfrm>
            <a:off x="5798134" y="5533168"/>
            <a:ext cx="6315075" cy="638175"/>
          </a:xfrm>
          <a:prstGeom prst="wedgeRectCallout">
            <a:avLst>
              <a:gd name="adj1" fmla="val -57117"/>
              <a:gd name="adj2" fmla="val -304720"/>
            </a:avLst>
          </a:prstGeom>
          <a:solidFill>
            <a:sysClr val="window" lastClr="FFFFFF"/>
          </a:solidFill>
          <a:ln w="12700" cap="flat" cmpd="sng" algn="ctr">
            <a:solidFill>
              <a:srgbClr val="5B9BD5">
                <a:shade val="50000"/>
              </a:srgbClr>
            </a:solidFill>
            <a:prstDash val="solid"/>
            <a:miter lim="800000"/>
          </a:ln>
          <a:effectLst/>
        </p:spPr>
        <p:txBody>
          <a:bodyPr wrap="square" rtlCol="0" anchor="ctr">
            <a:no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GB" sz="1600" b="1" i="0" u="none" strike="noStrike" kern="1200" cap="none" spc="0" normalizeH="0" baseline="0" noProof="0">
                <a:ln>
                  <a:noFill/>
                </a:ln>
                <a:solidFill>
                  <a:srgbClr val="7030A0"/>
                </a:solidFill>
                <a:effectLst/>
                <a:uLnTx/>
                <a:uFillTx/>
                <a:latin typeface="Candara" panose="020E0502030303020204" pitchFamily="34" charset="0"/>
                <a:ea typeface="+mn-ea"/>
                <a:cs typeface="+mn-cs"/>
              </a:rPr>
              <a:t>Developing your position</a:t>
            </a:r>
            <a:r>
              <a:rPr kumimoji="0" lang="en-GB" sz="1600" b="0" i="0" u="none" strike="noStrike" kern="1200" cap="none" spc="0" normalizeH="0" baseline="0" noProof="0">
                <a:ln>
                  <a:noFill/>
                </a:ln>
                <a:solidFill>
                  <a:srgbClr val="7030A0"/>
                </a:solidFill>
                <a:effectLst/>
                <a:uLnTx/>
                <a:uFillTx/>
                <a:latin typeface="Candara" panose="020E0502030303020204" pitchFamily="34" charset="0"/>
                <a:ea typeface="+mn-ea"/>
                <a:cs typeface="+mn-cs"/>
              </a:rPr>
              <a:t> by making arguments and expressing opinions </a:t>
            </a:r>
            <a:r>
              <a:rPr kumimoji="0" lang="en-GB" sz="1600" b="1" i="1" u="none" strike="noStrike" kern="1200" cap="none" spc="0" normalizeH="0" baseline="0" noProof="0">
                <a:ln>
                  <a:noFill/>
                </a:ln>
                <a:solidFill>
                  <a:srgbClr val="7030A0"/>
                </a:solidFill>
                <a:effectLst/>
                <a:uLnTx/>
                <a:uFillTx/>
                <a:latin typeface="Candara" panose="020E0502030303020204" pitchFamily="34" charset="0"/>
                <a:ea typeface="+mn-ea"/>
                <a:cs typeface="+mn-cs"/>
              </a:rPr>
              <a:t>cautiously</a:t>
            </a:r>
            <a:r>
              <a:rPr kumimoji="0" lang="en-GB" sz="1600" b="0" i="1" u="none" strike="noStrike" kern="1200" cap="none" spc="0" normalizeH="0" baseline="0" noProof="0">
                <a:ln>
                  <a:noFill/>
                </a:ln>
                <a:solidFill>
                  <a:srgbClr val="7030A0"/>
                </a:solidFill>
                <a:effectLst/>
                <a:uLnTx/>
                <a:uFillTx/>
                <a:latin typeface="Candara" panose="020E0502030303020204" pitchFamily="34" charset="0"/>
                <a:ea typeface="+mn-ea"/>
                <a:cs typeface="+mn-cs"/>
              </a:rPr>
              <a:t> or </a:t>
            </a:r>
            <a:r>
              <a:rPr kumimoji="0" lang="en-GB" sz="1600" b="1" i="0" u="sng" strike="noStrike" kern="1200" cap="none" spc="0" normalizeH="0" baseline="0" noProof="0">
                <a:ln>
                  <a:noFill/>
                </a:ln>
                <a:solidFill>
                  <a:srgbClr val="7030A0"/>
                </a:solidFill>
                <a:effectLst/>
                <a:uLnTx/>
                <a:uFillTx/>
                <a:latin typeface="Candara" panose="020E0502030303020204" pitchFamily="34" charset="0"/>
                <a:ea typeface="+mn-ea"/>
                <a:cs typeface="+mn-cs"/>
              </a:rPr>
              <a:t>more strongly</a:t>
            </a:r>
            <a:endParaRPr kumimoji="0" lang="en-GB" sz="1100" b="0" i="0" u="sng"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20747" y="85439"/>
            <a:ext cx="5436000" cy="6858000"/>
          </a:xfrm>
          <a:prstGeom prst="rect">
            <a:avLst/>
          </a:prstGeom>
        </p:spPr>
      </p:pic>
      <p:sp>
        <p:nvSpPr>
          <p:cNvPr id="9" name="Rectangular Callout 3">
            <a:extLst>
              <a:ext uri="{FF2B5EF4-FFF2-40B4-BE49-F238E27FC236}">
                <a16:creationId xmlns:a16="http://schemas.microsoft.com/office/drawing/2014/main" id="{6649FF73-E259-4D8E-A3F9-5CEEAE0293C3}"/>
              </a:ext>
            </a:extLst>
          </p:cNvPr>
          <p:cNvSpPr/>
          <p:nvPr/>
        </p:nvSpPr>
        <p:spPr>
          <a:xfrm>
            <a:off x="6756000" y="69345"/>
            <a:ext cx="5436000" cy="428625"/>
          </a:xfrm>
          <a:prstGeom prst="wedgeRectCallout">
            <a:avLst>
              <a:gd name="adj1" fmla="val -76316"/>
              <a:gd name="adj2" fmla="val 533543"/>
            </a:avLst>
          </a:prstGeom>
          <a:solidFill>
            <a:sysClr val="window" lastClr="FFFFFF"/>
          </a:solidFill>
          <a:ln w="12700" cap="flat" cmpd="sng" algn="ctr">
            <a:solidFill>
              <a:srgbClr val="5B9BD5">
                <a:shade val="50000"/>
              </a:srgbClr>
            </a:solidFill>
            <a:prstDash val="solid"/>
            <a:miter lim="800000"/>
          </a:ln>
          <a:effectLst/>
        </p:spPr>
        <p:txBody>
          <a:bodyPr wrap="square" rtlCol="0" anchor="ctr">
            <a:no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GB" sz="1600" b="1" i="0" u="none" strike="noStrike" kern="1200" cap="none" spc="0" normalizeH="0" baseline="0" noProof="0">
                <a:ln>
                  <a:noFill/>
                </a:ln>
                <a:solidFill>
                  <a:srgbClr val="3333FF"/>
                </a:solidFill>
                <a:effectLst/>
                <a:uLnTx/>
                <a:uFillTx/>
                <a:latin typeface="Candara" panose="020E0502030303020204" pitchFamily="34" charset="0"/>
                <a:ea typeface="+mn-ea"/>
                <a:cs typeface="+mn-cs"/>
              </a:rPr>
              <a:t>Acknowledgment</a:t>
            </a:r>
            <a:r>
              <a:rPr kumimoji="0" lang="en-GB" sz="1600" b="0" i="0" u="none" strike="noStrike" kern="1200" cap="none" spc="0" normalizeH="0" baseline="0" noProof="0">
                <a:ln>
                  <a:noFill/>
                </a:ln>
                <a:solidFill>
                  <a:srgbClr val="FFFFFF"/>
                </a:solidFill>
                <a:effectLst/>
                <a:uLnTx/>
                <a:uFillTx/>
                <a:latin typeface="Candara" panose="020E0502030303020204" pitchFamily="34" charset="0"/>
                <a:ea typeface="+mn-ea"/>
                <a:cs typeface="+mn-cs"/>
              </a:rPr>
              <a:t> </a:t>
            </a:r>
            <a:r>
              <a:rPr kumimoji="0" lang="en-GB" sz="1600" b="0" i="0" u="none" strike="noStrike" kern="1200" cap="none" spc="0" normalizeH="0" baseline="0" noProof="0">
                <a:ln>
                  <a:noFill/>
                </a:ln>
                <a:solidFill>
                  <a:srgbClr val="FF0000"/>
                </a:solidFill>
                <a:effectLst/>
                <a:uLnTx/>
                <a:uFillTx/>
                <a:latin typeface="Candara" panose="020E0502030303020204" pitchFamily="34" charset="0"/>
                <a:ea typeface="+mn-ea"/>
                <a:cs typeface="+mn-cs"/>
              </a:rPr>
              <a:t>(neutral) </a:t>
            </a:r>
            <a:r>
              <a:rPr kumimoji="0" lang="en-GB" sz="1600" b="0" i="0" u="none" strike="noStrike" kern="1200" cap="none" spc="0" normalizeH="0" baseline="0" noProof="0">
                <a:ln>
                  <a:noFill/>
                </a:ln>
                <a:solidFill>
                  <a:srgbClr val="3333FF"/>
                </a:solidFill>
                <a:effectLst/>
                <a:uLnTx/>
                <a:uFillTx/>
                <a:latin typeface="Candara" panose="020E0502030303020204" pitchFamily="34" charset="0"/>
                <a:ea typeface="+mn-ea"/>
                <a:cs typeface="+mn-cs"/>
              </a:rPr>
              <a:t>other’s findings/arguments</a:t>
            </a:r>
            <a:endParaRPr kumimoji="0" lang="en-GB"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ular Callout 4">
            <a:extLst>
              <a:ext uri="{FF2B5EF4-FFF2-40B4-BE49-F238E27FC236}">
                <a16:creationId xmlns:a16="http://schemas.microsoft.com/office/drawing/2014/main" id="{800A51B6-A891-432F-A52A-B59C1F61244E}"/>
              </a:ext>
            </a:extLst>
          </p:cNvPr>
          <p:cNvSpPr/>
          <p:nvPr/>
        </p:nvSpPr>
        <p:spPr>
          <a:xfrm>
            <a:off x="6775333" y="1049428"/>
            <a:ext cx="5436000" cy="666750"/>
          </a:xfrm>
          <a:prstGeom prst="wedgeRectCallout">
            <a:avLst>
              <a:gd name="adj1" fmla="val -76220"/>
              <a:gd name="adj2" fmla="val 156750"/>
            </a:avLst>
          </a:prstGeom>
          <a:solidFill>
            <a:sysClr val="window" lastClr="FFFFFF"/>
          </a:solidFill>
          <a:ln w="12700" cap="flat" cmpd="sng" algn="ctr">
            <a:solidFill>
              <a:srgbClr val="5B9BD5">
                <a:shade val="50000"/>
              </a:srgbClr>
            </a:solidFill>
            <a:prstDash val="solid"/>
            <a:miter lim="800000"/>
          </a:ln>
          <a:effectLst/>
        </p:spPr>
        <p:txBody>
          <a:bodyPr wrap="square" lIns="91440" tIns="45720" rIns="91440" bIns="45720" rtlCol="0" anchor="ctr">
            <a:no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GB" sz="1600" b="1" i="0" u="none" strike="noStrike" kern="1200" cap="none" spc="0" normalizeH="0" baseline="0" noProof="0">
                <a:ln>
                  <a:noFill/>
                </a:ln>
                <a:solidFill>
                  <a:srgbClr val="FF0000"/>
                </a:solidFill>
                <a:effectLst/>
                <a:uLnTx/>
                <a:uFillTx/>
                <a:latin typeface="Candara"/>
                <a:ea typeface="+mn-ea"/>
                <a:cs typeface="+mn-cs"/>
              </a:rPr>
              <a:t>+ </a:t>
            </a:r>
            <a:r>
              <a:rPr kumimoji="0" lang="en-GB" sz="1600" b="0" i="0" u="none" strike="noStrike" kern="1200" cap="none" spc="0" normalizeH="0" baseline="0" noProof="0">
                <a:ln>
                  <a:noFill/>
                </a:ln>
                <a:solidFill>
                  <a:srgbClr val="00B050"/>
                </a:solidFill>
                <a:effectLst/>
                <a:uLnTx/>
                <a:uFillTx/>
                <a:latin typeface="Candara"/>
                <a:ea typeface="+mn-ea"/>
                <a:cs typeface="+mn-cs"/>
              </a:rPr>
              <a:t>A positive stance towards </a:t>
            </a:r>
            <a:r>
              <a:rPr kumimoji="0" lang="en-GB" sz="1600" b="1" i="0" u="none" strike="noStrike" kern="1200" cap="none" spc="0" normalizeH="0" baseline="0" noProof="0">
                <a:ln>
                  <a:noFill/>
                </a:ln>
                <a:solidFill>
                  <a:srgbClr val="00B050"/>
                </a:solidFill>
                <a:effectLst/>
                <a:uLnTx/>
                <a:uFillTx/>
                <a:latin typeface="Candara"/>
                <a:ea typeface="+mn-ea"/>
                <a:cs typeface="+mn-cs"/>
              </a:rPr>
              <a:t>(concurring with) </a:t>
            </a:r>
            <a:r>
              <a:rPr kumimoji="0" lang="en-GB" sz="1600" b="0" i="0" u="none" strike="noStrike" kern="1200" cap="none" spc="0" normalizeH="0" baseline="0" noProof="0">
                <a:ln>
                  <a:noFill/>
                </a:ln>
                <a:solidFill>
                  <a:srgbClr val="00B050"/>
                </a:solidFill>
                <a:effectLst/>
                <a:uLnTx/>
                <a:uFillTx/>
                <a:latin typeface="Candara"/>
                <a:ea typeface="+mn-ea"/>
                <a:cs typeface="+mn-cs"/>
              </a:rPr>
              <a:t>other’s findings and arguments</a:t>
            </a:r>
            <a:endParaRPr kumimoji="0" lang="en-GB" sz="1100" b="0" i="0" u="none" strike="noStrike" kern="1200" cap="none" spc="0" normalizeH="0" baseline="0" noProof="0">
              <a:ln>
                <a:noFill/>
              </a:ln>
              <a:solidFill>
                <a:prstClr val="black"/>
              </a:solidFill>
              <a:effectLst/>
              <a:uLnTx/>
              <a:uFillTx/>
              <a:latin typeface="Candara"/>
              <a:ea typeface="Calibri" panose="020F0502020204030204" pitchFamily="34" charset="0"/>
              <a:cs typeface="Times New Roman" panose="02020603050405020304" pitchFamily="18" charset="0"/>
            </a:endParaRPr>
          </a:p>
        </p:txBody>
      </p:sp>
      <p:sp>
        <p:nvSpPr>
          <p:cNvPr id="15" name="Text Box 2">
            <a:extLst>
              <a:ext uri="{FF2B5EF4-FFF2-40B4-BE49-F238E27FC236}">
                <a16:creationId xmlns:a16="http://schemas.microsoft.com/office/drawing/2014/main" id="{DCB21045-D16E-4D13-8BEE-3A6EF2FF9DAA}"/>
              </a:ext>
            </a:extLst>
          </p:cNvPr>
          <p:cNvSpPr txBox="1">
            <a:spLocks noChangeArrowheads="1"/>
          </p:cNvSpPr>
          <p:nvPr/>
        </p:nvSpPr>
        <p:spPr bwMode="auto">
          <a:xfrm>
            <a:off x="8998901" y="579184"/>
            <a:ext cx="3639820" cy="42862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Candara" panose="020E0502030303020204" pitchFamily="34" charset="0"/>
                <a:ea typeface="Calibri" panose="020F0502020204030204" pitchFamily="34" charset="0"/>
                <a:cs typeface="Times New Roman" panose="02020603050405020304" pitchFamily="18" charset="0"/>
              </a:rPr>
              <a:t>Smith (2019)  </a:t>
            </a:r>
            <a:r>
              <a:rPr kumimoji="0" lang="en-GB" sz="1100" b="1" i="0" u="none" strike="noStrike" kern="1200" cap="none" spc="0" normalizeH="0" baseline="0" noProof="0">
                <a:ln>
                  <a:noFill/>
                </a:ln>
                <a:solidFill>
                  <a:prstClr val="black"/>
                </a:solidFill>
                <a:effectLst/>
                <a:highlight>
                  <a:srgbClr val="FFFF00"/>
                </a:highlight>
                <a:uLnTx/>
                <a:uFillTx/>
                <a:latin typeface="Candara" panose="020E0502030303020204" pitchFamily="34" charset="0"/>
                <a:ea typeface="Calibri" panose="020F0502020204030204" pitchFamily="34" charset="0"/>
                <a:cs typeface="Times New Roman" panose="02020603050405020304" pitchFamily="18" charset="0"/>
              </a:rPr>
              <a:t>finds/states/argues </a:t>
            </a:r>
            <a:r>
              <a:rPr kumimoji="0" lang="en-GB" sz="1100" b="1" i="0" u="none" strike="noStrike" kern="1200" cap="none" spc="0" normalizeH="0" baseline="0" noProof="0">
                <a:ln>
                  <a:noFill/>
                </a:ln>
                <a:solidFill>
                  <a:prstClr val="black"/>
                </a:solidFill>
                <a:effectLst/>
                <a:uLnTx/>
                <a:uFillTx/>
                <a:latin typeface="Candara" panose="020E0502030303020204" pitchFamily="34" charset="0"/>
                <a:ea typeface="Calibri" panose="020F0502020204030204" pitchFamily="34" charset="0"/>
                <a:cs typeface="Times New Roman" panose="02020603050405020304" pitchFamily="18" charset="0"/>
              </a:rPr>
              <a:t>that …</a:t>
            </a:r>
            <a:endParaRPr kumimoji="0" lang="en-GB"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highlight>
                  <a:srgbClr val="FFFF00"/>
                </a:highlight>
                <a:uLnTx/>
                <a:uFillTx/>
                <a:latin typeface="Candara" panose="020E0502030303020204" pitchFamily="34" charset="0"/>
                <a:ea typeface="Calibri" panose="020F0502020204030204" pitchFamily="34" charset="0"/>
                <a:cs typeface="Times New Roman" panose="02020603050405020304" pitchFamily="18" charset="0"/>
              </a:rPr>
              <a:t>According to </a:t>
            </a:r>
            <a:r>
              <a:rPr kumimoji="0" lang="en-GB" sz="1100" b="1" i="0" u="none" strike="noStrike" kern="1200" cap="none" spc="0" normalizeH="0" baseline="0" noProof="0">
                <a:ln>
                  <a:noFill/>
                </a:ln>
                <a:solidFill>
                  <a:prstClr val="black"/>
                </a:solidFill>
                <a:effectLst/>
                <a:uLnTx/>
                <a:uFillTx/>
                <a:latin typeface="Candara" panose="020E0502030303020204" pitchFamily="34" charset="0"/>
                <a:ea typeface="Calibri" panose="020F0502020204030204" pitchFamily="34" charset="0"/>
                <a:cs typeface="Times New Roman" panose="02020603050405020304" pitchFamily="18" charset="0"/>
              </a:rPr>
              <a:t>Zhu (2019) …</a:t>
            </a:r>
            <a:endParaRPr kumimoji="0" lang="en-GB"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16" name="Text Box 2">
            <a:extLst>
              <a:ext uri="{FF2B5EF4-FFF2-40B4-BE49-F238E27FC236}">
                <a16:creationId xmlns:a16="http://schemas.microsoft.com/office/drawing/2014/main" id="{67E78BD2-EB14-47E5-9127-8FE8F8F41C7D}"/>
              </a:ext>
            </a:extLst>
          </p:cNvPr>
          <p:cNvSpPr txBox="1">
            <a:spLocks noChangeArrowheads="1"/>
          </p:cNvSpPr>
          <p:nvPr/>
        </p:nvSpPr>
        <p:spPr bwMode="auto">
          <a:xfrm>
            <a:off x="8537821" y="3620387"/>
            <a:ext cx="3971925" cy="4572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Candara" panose="020E0502030303020204" pitchFamily="34" charset="0"/>
                <a:ea typeface="Calibri" panose="020F0502020204030204" pitchFamily="34" charset="0"/>
                <a:cs typeface="Times New Roman" panose="02020603050405020304" pitchFamily="18" charset="0"/>
              </a:rPr>
              <a:t>Smith (2019) </a:t>
            </a:r>
            <a:r>
              <a:rPr kumimoji="0" lang="en-GB" sz="1100" b="1" i="1" u="none" strike="noStrike" kern="1200" cap="none" spc="0" normalizeH="0" baseline="0" noProof="0">
                <a:ln>
                  <a:noFill/>
                </a:ln>
                <a:solidFill>
                  <a:prstClr val="black"/>
                </a:solidFill>
                <a:effectLst/>
                <a:highlight>
                  <a:srgbClr val="FFFF00"/>
                </a:highlight>
                <a:uLnTx/>
                <a:uFillTx/>
                <a:latin typeface="Candara" panose="020E0502030303020204" pitchFamily="34" charset="0"/>
                <a:ea typeface="Calibri" panose="020F0502020204030204" pitchFamily="34" charset="0"/>
                <a:cs typeface="Times New Roman" panose="02020603050405020304" pitchFamily="18" charset="0"/>
              </a:rPr>
              <a:t>claims</a:t>
            </a:r>
            <a:r>
              <a:rPr kumimoji="0" lang="en-GB" sz="1100" b="1" i="0" u="none" strike="noStrike" kern="1200" cap="none" spc="0" normalizeH="0" baseline="0" noProof="0">
                <a:ln>
                  <a:noFill/>
                </a:ln>
                <a:solidFill>
                  <a:prstClr val="black"/>
                </a:solidFill>
                <a:effectLst/>
                <a:highlight>
                  <a:srgbClr val="FFFF00"/>
                </a:highlight>
                <a:uLnTx/>
                <a:uFillTx/>
                <a:latin typeface="Candara" panose="020E0502030303020204" pitchFamily="34" charset="0"/>
                <a:ea typeface="Calibri" panose="020F0502020204030204" pitchFamily="34" charset="0"/>
                <a:cs typeface="Times New Roman" panose="02020603050405020304" pitchFamily="18" charset="0"/>
              </a:rPr>
              <a:t> </a:t>
            </a:r>
            <a:r>
              <a:rPr kumimoji="0" lang="en-GB" sz="1100" b="1" i="0" u="none" strike="noStrike" kern="1200" cap="none" spc="0" normalizeH="0" baseline="0" noProof="0">
                <a:ln>
                  <a:noFill/>
                </a:ln>
                <a:solidFill>
                  <a:prstClr val="black"/>
                </a:solidFill>
                <a:effectLst/>
                <a:uLnTx/>
                <a:uFillTx/>
                <a:latin typeface="Candara" panose="020E0502030303020204" pitchFamily="34" charset="0"/>
                <a:ea typeface="Calibri" panose="020F0502020204030204" pitchFamily="34" charset="0"/>
                <a:cs typeface="Times New Roman" panose="02020603050405020304" pitchFamily="18" charset="0"/>
              </a:rPr>
              <a:t>that …</a:t>
            </a:r>
            <a:endParaRPr kumimoji="0" lang="en-GB"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Candara" panose="020E0502030303020204" pitchFamily="34" charset="0"/>
                <a:ea typeface="Calibri" panose="020F0502020204030204" pitchFamily="34" charset="0"/>
                <a:cs typeface="Times New Roman" panose="02020603050405020304" pitchFamily="18" charset="0"/>
              </a:rPr>
              <a:t>This</a:t>
            </a:r>
            <a:r>
              <a:rPr kumimoji="0" lang="en-GB" sz="1100" b="1" i="0" u="none" strike="noStrike" kern="1200" cap="none" spc="0" normalizeH="0" baseline="0" noProof="0">
                <a:ln>
                  <a:noFill/>
                </a:ln>
                <a:solidFill>
                  <a:prstClr val="black"/>
                </a:solidFill>
                <a:effectLst/>
                <a:highlight>
                  <a:srgbClr val="FFFF00"/>
                </a:highlight>
                <a:uLnTx/>
                <a:uFillTx/>
                <a:latin typeface="Candara" panose="020E0502030303020204" pitchFamily="34" charset="0"/>
                <a:ea typeface="Calibri" panose="020F0502020204030204" pitchFamily="34" charset="0"/>
                <a:cs typeface="Times New Roman" panose="02020603050405020304" pitchFamily="18" charset="0"/>
              </a:rPr>
              <a:t> </a:t>
            </a:r>
            <a:r>
              <a:rPr kumimoji="0" lang="en-GB" sz="1100" b="1" i="1" u="none" strike="noStrike" kern="1200" cap="none" spc="0" normalizeH="0" baseline="0" noProof="0">
                <a:ln>
                  <a:noFill/>
                </a:ln>
                <a:solidFill>
                  <a:prstClr val="black"/>
                </a:solidFill>
                <a:effectLst/>
                <a:highlight>
                  <a:srgbClr val="FFFF00"/>
                </a:highlight>
                <a:uLnTx/>
                <a:uFillTx/>
                <a:latin typeface="Candara" panose="020E0502030303020204" pitchFamily="34" charset="0"/>
                <a:ea typeface="Calibri" panose="020F0502020204030204" pitchFamily="34" charset="0"/>
                <a:cs typeface="Times New Roman" panose="02020603050405020304" pitchFamily="18" charset="0"/>
              </a:rPr>
              <a:t>assumption</a:t>
            </a:r>
            <a:r>
              <a:rPr kumimoji="0" lang="en-GB" sz="1100" b="1" i="0" u="none" strike="noStrike" kern="1200" cap="none" spc="0" normalizeH="0" baseline="0" noProof="0">
                <a:ln>
                  <a:noFill/>
                </a:ln>
                <a:solidFill>
                  <a:prstClr val="black"/>
                </a:solidFill>
                <a:effectLst/>
                <a:highlight>
                  <a:srgbClr val="FFFF00"/>
                </a:highlight>
                <a:uLnTx/>
                <a:uFillTx/>
                <a:latin typeface="Candara" panose="020E0502030303020204" pitchFamily="34" charset="0"/>
                <a:ea typeface="Calibri" panose="020F0502020204030204" pitchFamily="34" charset="0"/>
                <a:cs typeface="Times New Roman" panose="02020603050405020304" pitchFamily="18" charset="0"/>
              </a:rPr>
              <a:t> </a:t>
            </a:r>
            <a:r>
              <a:rPr kumimoji="0" lang="en-GB" sz="1100" b="1" i="0" u="none" strike="noStrike" kern="1200" cap="none" spc="0" normalizeH="0" baseline="0" noProof="0">
                <a:ln>
                  <a:noFill/>
                </a:ln>
                <a:solidFill>
                  <a:prstClr val="black"/>
                </a:solidFill>
                <a:effectLst/>
                <a:uLnTx/>
                <a:uFillTx/>
                <a:latin typeface="Candara" panose="020E0502030303020204" pitchFamily="34" charset="0"/>
                <a:ea typeface="Calibri" panose="020F0502020204030204" pitchFamily="34" charset="0"/>
                <a:cs typeface="Times New Roman" panose="02020603050405020304" pitchFamily="18" charset="0"/>
              </a:rPr>
              <a:t>goes largely uncontested in the literature …</a:t>
            </a:r>
            <a:endParaRPr kumimoji="0" lang="en-GB"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ular Callout 6">
            <a:extLst>
              <a:ext uri="{FF2B5EF4-FFF2-40B4-BE49-F238E27FC236}">
                <a16:creationId xmlns:a16="http://schemas.microsoft.com/office/drawing/2014/main" id="{6D31BB54-6BC6-4BA2-BB49-BF090C8A8697}"/>
              </a:ext>
            </a:extLst>
          </p:cNvPr>
          <p:cNvSpPr/>
          <p:nvPr/>
        </p:nvSpPr>
        <p:spPr>
          <a:xfrm>
            <a:off x="6736666" y="3104931"/>
            <a:ext cx="5474667" cy="457200"/>
          </a:xfrm>
          <a:prstGeom prst="wedgeRectCallout">
            <a:avLst>
              <a:gd name="adj1" fmla="val -71323"/>
              <a:gd name="adj2" fmla="val -60409"/>
            </a:avLst>
          </a:prstGeom>
          <a:solidFill>
            <a:sysClr val="window" lastClr="FFFFFF"/>
          </a:solidFill>
          <a:ln w="12700" cap="flat" cmpd="sng" algn="ctr">
            <a:solidFill>
              <a:srgbClr val="5B9BD5">
                <a:shade val="50000"/>
              </a:srgbClr>
            </a:solidFill>
            <a:prstDash val="solid"/>
            <a:miter lim="800000"/>
          </a:ln>
          <a:effectLst/>
        </p:spPr>
        <p:txBody>
          <a:bodyPr wrap="square" rtlCol="0" anchor="ctr">
            <a:no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GB" sz="1600" b="1" i="0" u="none" strike="noStrike" kern="1200" cap="none" spc="0" normalizeH="0" baseline="0" noProof="0">
                <a:ln>
                  <a:noFill/>
                </a:ln>
                <a:solidFill>
                  <a:srgbClr val="FF0000"/>
                </a:solidFill>
                <a:effectLst/>
                <a:uLnTx/>
                <a:uFillTx/>
                <a:latin typeface="Candara" panose="020E0502030303020204" pitchFamily="34" charset="0"/>
                <a:ea typeface="+mn-ea"/>
                <a:cs typeface="+mn-cs"/>
              </a:rPr>
              <a:t>-</a:t>
            </a:r>
            <a:r>
              <a:rPr kumimoji="0" lang="en-GB" sz="1600" b="1" i="0" u="none" strike="noStrike" kern="1200" cap="none" spc="0" normalizeH="0" baseline="0" noProof="0">
                <a:ln>
                  <a:noFill/>
                </a:ln>
                <a:solidFill>
                  <a:srgbClr val="FFFFFF"/>
                </a:solidFill>
                <a:effectLst/>
                <a:uLnTx/>
                <a:uFillTx/>
                <a:latin typeface="Candara" panose="020E0502030303020204" pitchFamily="34" charset="0"/>
                <a:ea typeface="+mn-ea"/>
                <a:cs typeface="+mn-cs"/>
              </a:rPr>
              <a:t> </a:t>
            </a:r>
            <a:r>
              <a:rPr kumimoji="0" lang="en-GB" sz="1600" b="1" i="0" u="none" strike="noStrike" kern="1200" cap="none" spc="0" normalizeH="0" baseline="0" noProof="0">
                <a:ln>
                  <a:noFill/>
                </a:ln>
                <a:solidFill>
                  <a:srgbClr val="FF6600"/>
                </a:solidFill>
                <a:effectLst/>
                <a:uLnTx/>
                <a:uFillTx/>
                <a:latin typeface="Candara" panose="020E0502030303020204" pitchFamily="34" charset="0"/>
                <a:ea typeface="+mn-ea"/>
                <a:cs typeface="+mn-cs"/>
              </a:rPr>
              <a:t>Distancing</a:t>
            </a:r>
            <a:r>
              <a:rPr kumimoji="0" lang="en-GB" sz="1600" b="0" i="0" u="none" strike="noStrike" kern="1200" cap="none" spc="0" normalizeH="0" baseline="0" noProof="0">
                <a:ln>
                  <a:noFill/>
                </a:ln>
                <a:solidFill>
                  <a:srgbClr val="FF6600"/>
                </a:solidFill>
                <a:effectLst/>
                <a:uLnTx/>
                <a:uFillTx/>
                <a:latin typeface="Candara" panose="020E0502030303020204" pitchFamily="34" charset="0"/>
                <a:ea typeface="+mn-ea"/>
                <a:cs typeface="+mn-cs"/>
              </a:rPr>
              <a:t> yourself from someone else’s position</a:t>
            </a:r>
            <a:endParaRPr kumimoji="0" lang="en-GB"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 Box 2">
            <a:extLst>
              <a:ext uri="{FF2B5EF4-FFF2-40B4-BE49-F238E27FC236}">
                <a16:creationId xmlns:a16="http://schemas.microsoft.com/office/drawing/2014/main" id="{CFECFB11-91F4-4939-A172-19BAF61CE5D2}"/>
              </a:ext>
            </a:extLst>
          </p:cNvPr>
          <p:cNvSpPr txBox="1">
            <a:spLocks noChangeArrowheads="1"/>
          </p:cNvSpPr>
          <p:nvPr/>
        </p:nvSpPr>
        <p:spPr bwMode="auto">
          <a:xfrm>
            <a:off x="8537821" y="4976909"/>
            <a:ext cx="3886200" cy="472844"/>
          </a:xfrm>
          <a:prstGeom prst="rect">
            <a:avLst/>
          </a:prstGeom>
          <a:solidFill>
            <a:srgbClr val="FFFFFF"/>
          </a:solidFill>
          <a:ln w="9525">
            <a:noFill/>
            <a:miter lim="800000"/>
            <a:headEnd/>
            <a:tailEnd/>
          </a:ln>
        </p:spPr>
        <p:txBody>
          <a:bodyPr rot="0" vert="horz" wrap="square" lIns="91440" tIns="45720" rIns="91440" bIns="45720" anchor="t" anchorCtr="0">
            <a:noAutofit/>
          </a:bodyPr>
          <a:lstStyle>
            <a:defPPr>
              <a:defRPr lang="en-US"/>
            </a:defPPr>
            <a:lvl1pPr>
              <a:lnSpc>
                <a:spcPct val="110000"/>
              </a:lnSpc>
              <a:defRPr sz="1100" b="1">
                <a:effectLst/>
                <a:latin typeface="Candara" panose="020E0502030303020204" pitchFamily="34" charset="0"/>
                <a:ea typeface="Calibri" panose="020F0502020204030204" pitchFamily="34" charset="0"/>
                <a:cs typeface="Times New Roman" panose="02020603050405020304" pitchFamily="18"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Candara" panose="020E0502030303020204" pitchFamily="34" charset="0"/>
                <a:cs typeface="Times New Roman" panose="02020603050405020304" pitchFamily="18" charset="0"/>
              </a:rPr>
              <a:t>Smith (2019) claims … . </a:t>
            </a:r>
            <a:r>
              <a:rPr kumimoji="0" lang="en-GB" sz="1100" b="1" i="0" u="none" strike="noStrike" kern="1200" cap="none" spc="0" normalizeH="0" baseline="0" noProof="0">
                <a:ln>
                  <a:noFill/>
                </a:ln>
                <a:solidFill>
                  <a:prstClr val="black"/>
                </a:solidFill>
                <a:effectLst/>
                <a:highlight>
                  <a:srgbClr val="FFFF00"/>
                </a:highlight>
                <a:uLnTx/>
                <a:uFillTx/>
                <a:latin typeface="Candara" panose="020E0502030303020204" pitchFamily="34" charset="0"/>
                <a:cs typeface="Times New Roman" panose="02020603050405020304" pitchFamily="18" charset="0"/>
              </a:rPr>
              <a:t>However, </a:t>
            </a:r>
            <a:r>
              <a:rPr kumimoji="0" lang="en-GB" sz="1100" b="1" i="0" u="none" strike="noStrike" kern="1200" cap="none" spc="0" normalizeH="0" baseline="0" noProof="0">
                <a:ln>
                  <a:noFill/>
                </a:ln>
                <a:solidFill>
                  <a:prstClr val="black"/>
                </a:solidFill>
                <a:effectLst/>
                <a:uLnTx/>
                <a:uFillTx/>
                <a:latin typeface="Candara" panose="020E0502030303020204" pitchFamily="34" charset="0"/>
                <a:cs typeface="Times New Roman" panose="02020603050405020304" pitchFamily="18" charset="0"/>
              </a:rPr>
              <a:t>…</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Candara" panose="020E0502030303020204" pitchFamily="34" charset="0"/>
                <a:cs typeface="Times New Roman" panose="02020603050405020304" pitchFamily="18" charset="0"/>
              </a:rPr>
              <a:t>Previous researchers </a:t>
            </a:r>
            <a:r>
              <a:rPr kumimoji="0" lang="en-GB" sz="1100" b="1" i="0" u="none" strike="noStrike" kern="1200" cap="none" spc="0" normalizeH="0" baseline="0" noProof="0">
                <a:ln>
                  <a:noFill/>
                </a:ln>
                <a:solidFill>
                  <a:prstClr val="black"/>
                </a:solidFill>
                <a:effectLst/>
                <a:highlight>
                  <a:srgbClr val="FFFF00"/>
                </a:highlight>
                <a:uLnTx/>
                <a:uFillTx/>
                <a:latin typeface="Candara" panose="020E0502030303020204" pitchFamily="34" charset="0"/>
                <a:cs typeface="Times New Roman" panose="02020603050405020304" pitchFamily="18" charset="0"/>
              </a:rPr>
              <a:t>have failed to </a:t>
            </a:r>
            <a:r>
              <a:rPr kumimoji="0" lang="en-GB" sz="1100" b="1" i="0" u="none" strike="noStrike" kern="1200" cap="none" spc="0" normalizeH="0" baseline="0" noProof="0">
                <a:ln>
                  <a:noFill/>
                </a:ln>
                <a:solidFill>
                  <a:prstClr val="black"/>
                </a:solidFill>
                <a:effectLst/>
                <a:uLnTx/>
                <a:uFillTx/>
                <a:latin typeface="Candara" panose="020E0502030303020204" pitchFamily="34" charset="0"/>
                <a:cs typeface="Times New Roman" panose="02020603050405020304" pitchFamily="18" charset="0"/>
              </a:rPr>
              <a:t>recognise … </a:t>
            </a:r>
          </a:p>
        </p:txBody>
      </p:sp>
      <p:sp>
        <p:nvSpPr>
          <p:cNvPr id="18" name="Text Box 2">
            <a:extLst>
              <a:ext uri="{FF2B5EF4-FFF2-40B4-BE49-F238E27FC236}">
                <a16:creationId xmlns:a16="http://schemas.microsoft.com/office/drawing/2014/main" id="{8F3D6726-8ACB-4EE5-84D7-CA363A034AB9}"/>
              </a:ext>
            </a:extLst>
          </p:cNvPr>
          <p:cNvSpPr txBox="1">
            <a:spLocks noChangeArrowheads="1"/>
          </p:cNvSpPr>
          <p:nvPr/>
        </p:nvSpPr>
        <p:spPr bwMode="auto">
          <a:xfrm>
            <a:off x="8703873" y="6214332"/>
            <a:ext cx="3639820" cy="472844"/>
          </a:xfrm>
          <a:prstGeom prst="rect">
            <a:avLst/>
          </a:prstGeom>
          <a:solidFill>
            <a:srgbClr val="FFFFFF"/>
          </a:solidFill>
          <a:ln w="9525">
            <a:noFill/>
            <a:miter lim="800000"/>
            <a:headEnd/>
            <a:tailEnd/>
          </a:ln>
        </p:spPr>
        <p:txBody>
          <a:bodyPr rot="0" vert="horz" wrap="square" lIns="91440" tIns="45720" rIns="91440" bIns="45720" anchor="t" anchorCtr="0">
            <a:noAutofit/>
          </a:bodyPr>
          <a:lstStyle>
            <a:defPPr>
              <a:defRPr lang="en-US"/>
            </a:defPPr>
            <a:lvl1pPr>
              <a:lnSpc>
                <a:spcPct val="110000"/>
              </a:lnSpc>
              <a:defRPr sz="1100" b="1">
                <a:effectLst/>
                <a:latin typeface="Candara" panose="020E0502030303020204" pitchFamily="34" charset="0"/>
                <a:ea typeface="Calibri" panose="020F0502020204030204" pitchFamily="34" charset="0"/>
                <a:cs typeface="Times New Roman" panose="02020603050405020304" pitchFamily="18"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Candara" panose="020E0502030303020204" pitchFamily="34" charset="0"/>
                <a:cs typeface="Times New Roman" panose="02020603050405020304" pitchFamily="18" charset="0"/>
              </a:rPr>
              <a:t>It </a:t>
            </a:r>
            <a:r>
              <a:rPr kumimoji="0" lang="en-GB" sz="1100" b="1" i="1" u="none" strike="noStrike" kern="1200" cap="none" spc="0" normalizeH="0" baseline="0" noProof="0">
                <a:ln>
                  <a:noFill/>
                </a:ln>
                <a:solidFill>
                  <a:prstClr val="black"/>
                </a:solidFill>
                <a:effectLst/>
                <a:highlight>
                  <a:srgbClr val="FFFF00"/>
                </a:highlight>
                <a:uLnTx/>
                <a:uFillTx/>
                <a:latin typeface="Candara" panose="020E0502030303020204" pitchFamily="34" charset="0"/>
                <a:cs typeface="Times New Roman" panose="02020603050405020304" pitchFamily="18" charset="0"/>
              </a:rPr>
              <a:t>could be suggested </a:t>
            </a:r>
            <a:r>
              <a:rPr kumimoji="0" lang="en-GB" sz="1100" b="1" i="0" u="none" strike="noStrike" kern="1200" cap="none" spc="0" normalizeH="0" baseline="0" noProof="0">
                <a:ln>
                  <a:noFill/>
                </a:ln>
                <a:solidFill>
                  <a:prstClr val="black"/>
                </a:solidFill>
                <a:effectLst/>
                <a:uLnTx/>
                <a:uFillTx/>
                <a:latin typeface="Candara" panose="020E0502030303020204" pitchFamily="34" charset="0"/>
                <a:cs typeface="Times New Roman" panose="02020603050405020304" pitchFamily="18" charset="0"/>
              </a:rPr>
              <a:t>that … </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Candara" panose="020E0502030303020204" pitchFamily="34" charset="0"/>
                <a:cs typeface="Times New Roman" panose="02020603050405020304" pitchFamily="18" charset="0"/>
              </a:rPr>
              <a:t>It is </a:t>
            </a:r>
            <a:r>
              <a:rPr kumimoji="0" lang="en-GB" sz="1100" b="1" i="0" u="sng" strike="noStrike" kern="1200" cap="none" spc="0" normalizeH="0" baseline="0" noProof="0">
                <a:ln>
                  <a:noFill/>
                </a:ln>
                <a:solidFill>
                  <a:prstClr val="black"/>
                </a:solidFill>
                <a:effectLst/>
                <a:highlight>
                  <a:srgbClr val="FFFF00"/>
                </a:highlight>
                <a:uLnTx/>
                <a:uFillTx/>
                <a:latin typeface="Candara" panose="020E0502030303020204" pitchFamily="34" charset="0"/>
                <a:cs typeface="Times New Roman" panose="02020603050405020304" pitchFamily="18" charset="0"/>
              </a:rPr>
              <a:t>clear</a:t>
            </a:r>
            <a:r>
              <a:rPr kumimoji="0" lang="en-GB" sz="1100" b="1" i="0" u="none" strike="noStrike" kern="1200" cap="none" spc="0" normalizeH="0" baseline="0" noProof="0">
                <a:ln>
                  <a:noFill/>
                </a:ln>
                <a:solidFill>
                  <a:prstClr val="black"/>
                </a:solidFill>
                <a:effectLst/>
                <a:uLnTx/>
                <a:uFillTx/>
                <a:latin typeface="Candara" panose="020E0502030303020204" pitchFamily="34" charset="0"/>
                <a:cs typeface="Times New Roman" panose="02020603050405020304" pitchFamily="18" charset="0"/>
              </a:rPr>
              <a:t> that …</a:t>
            </a:r>
          </a:p>
        </p:txBody>
      </p:sp>
      <p:sp>
        <p:nvSpPr>
          <p:cNvPr id="20" name="Text Box 2">
            <a:extLst>
              <a:ext uri="{FF2B5EF4-FFF2-40B4-BE49-F238E27FC236}">
                <a16:creationId xmlns:a16="http://schemas.microsoft.com/office/drawing/2014/main" id="{3DB6E851-E9EA-4C1A-9319-229693645CB4}"/>
              </a:ext>
            </a:extLst>
          </p:cNvPr>
          <p:cNvSpPr txBox="1">
            <a:spLocks noChangeArrowheads="1"/>
          </p:cNvSpPr>
          <p:nvPr/>
        </p:nvSpPr>
        <p:spPr bwMode="auto">
          <a:xfrm>
            <a:off x="8537821" y="2607811"/>
            <a:ext cx="4038600" cy="42614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Candara" panose="020E0502030303020204" pitchFamily="34" charset="0"/>
                <a:ea typeface="Calibri" panose="020F0502020204030204" pitchFamily="34" charset="0"/>
                <a:cs typeface="Times New Roman" panose="02020603050405020304" pitchFamily="18" charset="0"/>
              </a:rPr>
              <a:t>Lee and Smith (2019) are providing </a:t>
            </a:r>
            <a:r>
              <a:rPr kumimoji="0" lang="en-GB" sz="1100" b="1" i="1" u="none" strike="noStrike" kern="1200" cap="none" spc="0" normalizeH="0" baseline="0" noProof="0">
                <a:ln>
                  <a:noFill/>
                </a:ln>
                <a:solidFill>
                  <a:prstClr val="black"/>
                </a:solidFill>
                <a:effectLst/>
                <a:highlight>
                  <a:srgbClr val="FFFF00"/>
                </a:highlight>
                <a:uLnTx/>
                <a:uFillTx/>
                <a:latin typeface="Candara" panose="020E0502030303020204" pitchFamily="34" charset="0"/>
                <a:ea typeface="Calibri" panose="020F0502020204030204" pitchFamily="34" charset="0"/>
                <a:cs typeface="Times New Roman" panose="02020603050405020304" pitchFamily="18" charset="0"/>
              </a:rPr>
              <a:t>promising</a:t>
            </a:r>
            <a:r>
              <a:rPr kumimoji="0" lang="en-GB" sz="1100" b="1" i="0" u="none" strike="noStrike" kern="1200" cap="none" spc="0" normalizeH="0" baseline="0" noProof="0">
                <a:ln>
                  <a:noFill/>
                </a:ln>
                <a:solidFill>
                  <a:prstClr val="black"/>
                </a:solidFill>
                <a:effectLst/>
                <a:uLnTx/>
                <a:uFillTx/>
                <a:latin typeface="Candara" panose="020E0502030303020204" pitchFamily="34" charset="0"/>
                <a:ea typeface="Calibri" panose="020F0502020204030204" pitchFamily="34" charset="0"/>
                <a:cs typeface="Times New Roman" panose="02020603050405020304" pitchFamily="18" charset="0"/>
              </a:rPr>
              <a:t> evidence that ...</a:t>
            </a:r>
            <a:endParaRPr kumimoji="0" lang="en-GB"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Candara" panose="020E0502030303020204" pitchFamily="34" charset="0"/>
                <a:ea typeface="Calibri" panose="020F0502020204030204" pitchFamily="34" charset="0"/>
                <a:cs typeface="Times New Roman" panose="02020603050405020304" pitchFamily="18" charset="0"/>
              </a:rPr>
              <a:t> The</a:t>
            </a:r>
            <a:r>
              <a:rPr kumimoji="0" lang="en-GB" sz="1100" b="1" i="0" u="none" strike="noStrike" kern="1200" cap="none" spc="0" normalizeH="0" baseline="0" noProof="0">
                <a:ln>
                  <a:noFill/>
                </a:ln>
                <a:solidFill>
                  <a:prstClr val="black"/>
                </a:solidFill>
                <a:effectLst/>
                <a:highlight>
                  <a:srgbClr val="FFFF00"/>
                </a:highlight>
                <a:uLnTx/>
                <a:uFillTx/>
                <a:latin typeface="Candara" panose="020E0502030303020204" pitchFamily="34" charset="0"/>
                <a:ea typeface="Calibri" panose="020F0502020204030204" pitchFamily="34" charset="0"/>
                <a:cs typeface="Times New Roman" panose="02020603050405020304" pitchFamily="18" charset="0"/>
              </a:rPr>
              <a:t> </a:t>
            </a:r>
            <a:r>
              <a:rPr kumimoji="0" lang="en-GB" sz="1100" b="1" i="1" u="none" strike="noStrike" kern="1200" cap="none" spc="0" normalizeH="0" baseline="0" noProof="0">
                <a:ln>
                  <a:noFill/>
                </a:ln>
                <a:solidFill>
                  <a:prstClr val="black"/>
                </a:solidFill>
                <a:effectLst/>
                <a:highlight>
                  <a:srgbClr val="FFFF00"/>
                </a:highlight>
                <a:uLnTx/>
                <a:uFillTx/>
                <a:latin typeface="Candara" panose="020E0502030303020204" pitchFamily="34" charset="0"/>
                <a:ea typeface="Calibri" panose="020F0502020204030204" pitchFamily="34" charset="0"/>
                <a:cs typeface="Times New Roman" panose="02020603050405020304" pitchFamily="18" charset="0"/>
              </a:rPr>
              <a:t>importance</a:t>
            </a:r>
            <a:r>
              <a:rPr kumimoji="0" lang="en-GB" sz="1100" b="1" i="0" u="none" strike="noStrike" kern="1200" cap="none" spc="0" normalizeH="0" baseline="0" noProof="0">
                <a:ln>
                  <a:noFill/>
                </a:ln>
                <a:solidFill>
                  <a:prstClr val="black"/>
                </a:solidFill>
                <a:effectLst/>
                <a:highlight>
                  <a:srgbClr val="FFFF00"/>
                </a:highlight>
                <a:uLnTx/>
                <a:uFillTx/>
                <a:latin typeface="Candara" panose="020E0502030303020204" pitchFamily="34" charset="0"/>
                <a:ea typeface="Calibri" panose="020F0502020204030204" pitchFamily="34" charset="0"/>
                <a:cs typeface="Times New Roman" panose="02020603050405020304" pitchFamily="18" charset="0"/>
              </a:rPr>
              <a:t> </a:t>
            </a:r>
            <a:r>
              <a:rPr kumimoji="0" lang="en-GB" sz="1100" b="1" i="0" u="none" strike="noStrike" kern="1200" cap="none" spc="0" normalizeH="0" baseline="0" noProof="0">
                <a:ln>
                  <a:noFill/>
                </a:ln>
                <a:solidFill>
                  <a:prstClr val="black"/>
                </a:solidFill>
                <a:effectLst/>
                <a:uLnTx/>
                <a:uFillTx/>
                <a:latin typeface="Candara" panose="020E0502030303020204" pitchFamily="34" charset="0"/>
                <a:ea typeface="Calibri" panose="020F0502020204030204" pitchFamily="34" charset="0"/>
                <a:cs typeface="Times New Roman" panose="02020603050405020304" pitchFamily="18" charset="0"/>
              </a:rPr>
              <a:t>of the Lee at al. (2019) study is supported by …</a:t>
            </a:r>
            <a:endParaRPr kumimoji="0" lang="en-GB"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21" name="Rectangular Callout 4">
            <a:extLst>
              <a:ext uri="{FF2B5EF4-FFF2-40B4-BE49-F238E27FC236}">
                <a16:creationId xmlns:a16="http://schemas.microsoft.com/office/drawing/2014/main" id="{4C835CF6-D937-4D11-BF7C-18A9185E37C1}"/>
              </a:ext>
            </a:extLst>
          </p:cNvPr>
          <p:cNvSpPr/>
          <p:nvPr/>
        </p:nvSpPr>
        <p:spPr>
          <a:xfrm>
            <a:off x="6791561" y="2203653"/>
            <a:ext cx="5436000" cy="327069"/>
          </a:xfrm>
          <a:prstGeom prst="wedgeRectCallout">
            <a:avLst>
              <a:gd name="adj1" fmla="val -72460"/>
              <a:gd name="adj2" fmla="val 104124"/>
            </a:avLst>
          </a:prstGeom>
          <a:solidFill>
            <a:sysClr val="window" lastClr="FFFFFF"/>
          </a:solidFill>
          <a:ln w="12700" cap="flat" cmpd="sng" algn="ctr">
            <a:solidFill>
              <a:srgbClr val="5B9BD5">
                <a:shade val="50000"/>
              </a:srgbClr>
            </a:solidFill>
            <a:prstDash val="solid"/>
            <a:miter lim="800000"/>
          </a:ln>
          <a:effectLst/>
        </p:spPr>
        <p:txBody>
          <a:bodyPr wrap="square" lIns="91440" tIns="45720" rIns="91440" bIns="45720" rtlCol="0" anchor="ctr">
            <a:no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GB" sz="1600" b="1" i="0" u="none" strike="noStrike" kern="1200" cap="none" spc="0" normalizeH="0" baseline="0" noProof="0">
                <a:ln>
                  <a:noFill/>
                </a:ln>
                <a:solidFill>
                  <a:srgbClr val="FF0000"/>
                </a:solidFill>
                <a:effectLst/>
                <a:uLnTx/>
                <a:uFillTx/>
                <a:latin typeface="Candara"/>
                <a:ea typeface="+mn-ea"/>
                <a:cs typeface="+mn-cs"/>
              </a:rPr>
              <a:t>++</a:t>
            </a:r>
            <a:r>
              <a:rPr kumimoji="0" lang="en-GB" sz="1600" b="0" i="0" u="none" strike="noStrike" kern="1200" cap="none" spc="0" normalizeH="0" baseline="0" noProof="0">
                <a:ln>
                  <a:noFill/>
                </a:ln>
                <a:solidFill>
                  <a:srgbClr val="008000"/>
                </a:solidFill>
                <a:effectLst/>
                <a:uLnTx/>
                <a:uFillTx/>
                <a:latin typeface="Candara"/>
                <a:ea typeface="+mn-ea"/>
                <a:cs typeface="+mn-cs"/>
              </a:rPr>
              <a:t> </a:t>
            </a:r>
            <a:r>
              <a:rPr kumimoji="0" lang="en-GB" sz="1600" b="0" i="0" u="none" strike="noStrike" kern="1200" cap="none" spc="0" normalizeH="0" baseline="0" noProof="0">
                <a:ln>
                  <a:noFill/>
                </a:ln>
                <a:solidFill>
                  <a:srgbClr val="336600"/>
                </a:solidFill>
                <a:effectLst/>
                <a:uLnTx/>
                <a:uFillTx/>
                <a:latin typeface="Candara"/>
                <a:ea typeface="+mn-ea"/>
                <a:cs typeface="+mn-cs"/>
              </a:rPr>
              <a:t>explicit</a:t>
            </a:r>
            <a:r>
              <a:rPr kumimoji="0" lang="en-GB" sz="1600" b="1" i="0" u="none" strike="noStrike" kern="1200" cap="none" spc="0" normalizeH="0" baseline="0" noProof="0">
                <a:ln>
                  <a:noFill/>
                </a:ln>
                <a:solidFill>
                  <a:srgbClr val="336600"/>
                </a:solidFill>
                <a:effectLst/>
                <a:uLnTx/>
                <a:uFillTx/>
                <a:latin typeface="Candara"/>
                <a:ea typeface="+mn-ea"/>
                <a:cs typeface="+mn-cs"/>
              </a:rPr>
              <a:t> </a:t>
            </a:r>
            <a:r>
              <a:rPr kumimoji="0" lang="en-GB" sz="1600" b="1" i="1" u="none" strike="noStrike" kern="1200" cap="none" spc="0" normalizeH="0" baseline="0" noProof="0">
                <a:ln>
                  <a:noFill/>
                </a:ln>
                <a:solidFill>
                  <a:srgbClr val="336600"/>
                </a:solidFill>
                <a:effectLst/>
                <a:uLnTx/>
                <a:uFillTx/>
                <a:latin typeface="Candara"/>
                <a:ea typeface="+mn-ea"/>
                <a:cs typeface="+mn-cs"/>
              </a:rPr>
              <a:t>endorsement </a:t>
            </a:r>
            <a:r>
              <a:rPr kumimoji="0" lang="en-GB" sz="1600" b="0" i="0" u="none" strike="noStrike" kern="1200" cap="none" spc="0" normalizeH="0" baseline="0" noProof="0">
                <a:ln>
                  <a:noFill/>
                </a:ln>
                <a:solidFill>
                  <a:srgbClr val="336600"/>
                </a:solidFill>
                <a:effectLst/>
                <a:uLnTx/>
                <a:uFillTx/>
                <a:latin typeface="Candara"/>
                <a:ea typeface="+mn-ea"/>
                <a:cs typeface="+mn-cs"/>
              </a:rPr>
              <a:t>of others’ findings/arguments</a:t>
            </a:r>
            <a:endParaRPr kumimoji="0" lang="en-GB" sz="1100" b="0" i="0" u="none" strike="noStrike" kern="1200" cap="none" spc="0" normalizeH="0" baseline="0" noProof="0">
              <a:ln>
                <a:noFill/>
              </a:ln>
              <a:solidFill>
                <a:prstClr val="black"/>
              </a:solidFill>
              <a:effectLst/>
              <a:uLnTx/>
              <a:uFillTx/>
              <a:latin typeface="Candara"/>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C96B4B80-9710-49D8-9651-365D8CA6EF66}"/>
              </a:ext>
            </a:extLst>
          </p:cNvPr>
          <p:cNvSpPr txBox="1"/>
          <p:nvPr/>
        </p:nvSpPr>
        <p:spPr>
          <a:xfrm>
            <a:off x="3716391" y="6607054"/>
            <a:ext cx="4862228" cy="246221"/>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7E6E6">
                    <a:lumMod val="75000"/>
                  </a:srgbClr>
                </a:solidFill>
                <a:effectLst/>
                <a:uLnTx/>
                <a:uFillTx/>
                <a:latin typeface="Rdg Vesta"/>
                <a:ea typeface="+mn-ea"/>
                <a:cs typeface="+mn-cs"/>
              </a:rPr>
              <a:t>Adapted from </a:t>
            </a:r>
            <a:r>
              <a:rPr kumimoji="0" lang="en-US" sz="1000" b="1" i="1" u="none" strike="noStrike" kern="1200" cap="none" spc="0" normalizeH="0" baseline="0" noProof="0">
                <a:ln>
                  <a:noFill/>
                </a:ln>
                <a:solidFill>
                  <a:srgbClr val="E7E6E6">
                    <a:lumMod val="75000"/>
                  </a:srgbClr>
                </a:solidFill>
                <a:effectLst/>
                <a:uLnTx/>
                <a:uFillTx/>
                <a:latin typeface="Rdg Vesta"/>
                <a:ea typeface="+mn-ea"/>
                <a:cs typeface="+mn-cs"/>
              </a:rPr>
              <a:t>Engagement resources </a:t>
            </a:r>
            <a:r>
              <a:rPr kumimoji="0" lang="en-US" sz="1000" b="1" i="0" u="none" strike="noStrike" kern="1200" cap="none" spc="0" normalizeH="0" baseline="0" noProof="0">
                <a:ln>
                  <a:noFill/>
                </a:ln>
                <a:solidFill>
                  <a:srgbClr val="E7E6E6">
                    <a:lumMod val="75000"/>
                  </a:srgbClr>
                </a:solidFill>
                <a:effectLst/>
                <a:uLnTx/>
                <a:uFillTx/>
                <a:latin typeface="Rdg Vesta"/>
                <a:ea typeface="+mn-ea"/>
                <a:cs typeface="+mn-cs"/>
              </a:rPr>
              <a:t>in Martin and White’s (2005) Appraisal Framework</a:t>
            </a:r>
            <a:endParaRPr kumimoji="0" lang="en-GB" sz="1000" b="0" i="0" u="none" strike="noStrike" kern="1200" cap="none" spc="0" normalizeH="0" baseline="0" noProof="0">
              <a:ln>
                <a:noFill/>
              </a:ln>
              <a:solidFill>
                <a:srgbClr val="E7E6E6">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33161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3">
            <a:extLst>
              <a:ext uri="{FF2B5EF4-FFF2-40B4-BE49-F238E27FC236}">
                <a16:creationId xmlns:a16="http://schemas.microsoft.com/office/drawing/2014/main" id="{CDCEAB4A-0265-2263-3B81-03A784CE16B4}"/>
              </a:ext>
            </a:extLst>
          </p:cNvPr>
          <p:cNvSpPr/>
          <p:nvPr/>
        </p:nvSpPr>
        <p:spPr>
          <a:xfrm>
            <a:off x="6686261" y="4201059"/>
            <a:ext cx="2107232" cy="372055"/>
          </a:xfrm>
          <a:prstGeom prst="wedgeRectCallout">
            <a:avLst>
              <a:gd name="adj1" fmla="val -53412"/>
              <a:gd name="adj2" fmla="val -344292"/>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small" spc="0" normalizeH="0" baseline="0" noProof="0">
                <a:ln>
                  <a:noFill/>
                </a:ln>
                <a:solidFill>
                  <a:srgbClr val="7030A0"/>
                </a:solidFill>
                <a:effectLst/>
                <a:uLnTx/>
                <a:uFillTx/>
                <a:latin typeface="Calibri" panose="020F0502020204030204"/>
                <a:ea typeface="+mn-ea"/>
                <a:cs typeface="+mn-cs"/>
              </a:rPr>
              <a:t>cautiously arguing</a:t>
            </a:r>
            <a:endParaRPr kumimoji="0" lang="en-GB" sz="1800" b="1" i="0" u="none" strike="noStrike" kern="1200" cap="small" spc="0" normalizeH="0" baseline="0" noProof="0">
              <a:ln>
                <a:noFill/>
              </a:ln>
              <a:solidFill>
                <a:srgbClr val="7030A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38E665E-302D-4E80-A6EC-4BBCD4E6EA30}"/>
              </a:ext>
            </a:extLst>
          </p:cNvPr>
          <p:cNvSpPr txBox="1"/>
          <p:nvPr/>
        </p:nvSpPr>
        <p:spPr>
          <a:xfrm>
            <a:off x="535620" y="1435445"/>
            <a:ext cx="8697898" cy="2951642"/>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a:ln>
                  <a:noFill/>
                </a:ln>
                <a:solidFill>
                  <a:prstClr val="black"/>
                </a:solidFill>
                <a:effectLst/>
                <a:uLnTx/>
                <a:uFillTx/>
                <a:latin typeface="Rdg Vesta" panose="02000503060000020004"/>
                <a:ea typeface="MS Mincho" panose="02020609040205080304" pitchFamily="49" charset="-128"/>
                <a:cs typeface="Times New Roman" panose="02020603050405020304" pitchFamily="18" charset="0"/>
              </a:rPr>
              <a:t>Products, ‘things’, technologies</a:t>
            </a: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a:ln>
                  <a:noFill/>
                </a:ln>
                <a:solidFill>
                  <a:srgbClr val="0000CC"/>
                </a:solidFill>
                <a:effectLst/>
                <a:uLnTx/>
                <a:uFillTx/>
                <a:latin typeface="Rdg Vesta" panose="02000503060000020004"/>
                <a:ea typeface="MS Mincho"/>
                <a:cs typeface="Times New Roman"/>
              </a:rPr>
              <a:t>Schatzki explicitly </a:t>
            </a:r>
            <a:r>
              <a:rPr kumimoji="0" lang="en-GB" sz="1800" b="0" i="0" u="sng" strike="noStrike" kern="1200" cap="none" spc="0" normalizeH="0" baseline="0" noProof="0">
                <a:ln>
                  <a:noFill/>
                </a:ln>
                <a:solidFill>
                  <a:srgbClr val="0000CC"/>
                </a:solidFill>
                <a:effectLst/>
                <a:uLnTx/>
                <a:uFillTx/>
                <a:latin typeface="Rdg Vesta" panose="02000503060000020004"/>
                <a:ea typeface="MS Mincho"/>
                <a:cs typeface="Times New Roman"/>
              </a:rPr>
              <a:t>does not consider</a:t>
            </a:r>
            <a:r>
              <a:rPr kumimoji="0" lang="en-GB" sz="1800" b="0" i="0" strike="noStrike" kern="1200" cap="none" spc="0" normalizeH="0" baseline="0" noProof="0">
                <a:ln>
                  <a:noFill/>
                </a:ln>
                <a:solidFill>
                  <a:srgbClr val="0000CC"/>
                </a:solidFill>
                <a:effectLst/>
                <a:uLnTx/>
                <a:uFillTx/>
                <a:latin typeface="Rdg Vesta" panose="02000503060000020004"/>
                <a:ea typeface="MS Mincho"/>
                <a:cs typeface="Times New Roman"/>
              </a:rPr>
              <a:t> </a:t>
            </a:r>
            <a:r>
              <a:rPr kumimoji="0" lang="en-GB" sz="1800" b="0" i="0" u="none" strike="noStrike" kern="1200" cap="none" spc="0" normalizeH="0" baseline="0" noProof="0">
                <a:ln>
                  <a:noFill/>
                </a:ln>
                <a:solidFill>
                  <a:srgbClr val="0000CC"/>
                </a:solidFill>
                <a:effectLst/>
                <a:uLnTx/>
                <a:uFillTx/>
                <a:latin typeface="Rdg Vesta" panose="02000503060000020004"/>
                <a:ea typeface="MS Mincho"/>
                <a:cs typeface="Times New Roman"/>
              </a:rPr>
              <a:t>the material structure, ‘things’ or </a:t>
            </a:r>
            <a:r>
              <a:rPr kumimoji="0" lang="en-GB" sz="1800" b="0" i="0" u="sng" strike="noStrike" kern="1200" cap="none" spc="0" normalizeH="0" baseline="0" noProof="0">
                <a:ln>
                  <a:noFill/>
                </a:ln>
                <a:solidFill>
                  <a:srgbClr val="0000CC"/>
                </a:solidFill>
                <a:effectLst/>
                <a:uLnTx/>
                <a:uFillTx/>
                <a:latin typeface="Rdg Vesta" panose="02000503060000020004"/>
                <a:ea typeface="MS Mincho"/>
                <a:cs typeface="Times New Roman"/>
              </a:rPr>
              <a:t>technologies as important in holding practices together</a:t>
            </a:r>
            <a:r>
              <a:rPr kumimoji="0" lang="en-GB" sz="1800" b="0" i="0" u="none" strike="noStrike" kern="1200" cap="none" spc="0" normalizeH="0" baseline="0" noProof="0">
                <a:ln>
                  <a:noFill/>
                </a:ln>
                <a:solidFill>
                  <a:srgbClr val="0000CC"/>
                </a:solidFill>
                <a:effectLst/>
                <a:uLnTx/>
                <a:uFillTx/>
                <a:latin typeface="Rdg Vesta" panose="02000503060000020004"/>
                <a:ea typeface="MS Mincho"/>
                <a:cs typeface="Times New Roman"/>
              </a:rPr>
              <a:t>; rather, he considers them a result of social practices. </a:t>
            </a:r>
            <a:r>
              <a:rPr kumimoji="0" lang="en-GB" sz="1800" b="0" i="0" u="none" strike="noStrike" kern="1200" cap="none" spc="0" normalizeH="0" baseline="0" noProof="0">
                <a:ln>
                  <a:noFill/>
                </a:ln>
                <a:solidFill>
                  <a:srgbClr val="FF6600"/>
                </a:solidFill>
                <a:effectLst/>
                <a:uLnTx/>
                <a:uFillTx/>
                <a:latin typeface="Rdg Vesta" panose="02000503060000020004"/>
                <a:ea typeface="MS Mincho"/>
                <a:cs typeface="Times New Roman"/>
              </a:rPr>
              <a:t>As argued elsewhere (Gram-Hanssen, 2007), this </a:t>
            </a:r>
            <a:r>
              <a:rPr kumimoji="0" lang="en-GB" sz="1800" b="1" i="1" u="none" strike="noStrike" kern="1200" cap="none" spc="0" normalizeH="0" baseline="0" noProof="0">
                <a:ln>
                  <a:noFill/>
                </a:ln>
                <a:solidFill>
                  <a:srgbClr val="7030A0"/>
                </a:solidFill>
                <a:effectLst/>
                <a:uLnTx/>
                <a:uFillTx/>
                <a:latin typeface="Rdg Vesta" panose="02000503060000020004"/>
                <a:ea typeface="MS Mincho"/>
                <a:cs typeface="Times New Roman"/>
              </a:rPr>
              <a:t>can be </a:t>
            </a:r>
            <a:r>
              <a:rPr kumimoji="0" lang="en-GB" sz="1800" b="0" i="0" u="none" strike="noStrike" kern="1200" cap="none" spc="0" normalizeH="0" baseline="0" noProof="0">
                <a:ln>
                  <a:noFill/>
                </a:ln>
                <a:solidFill>
                  <a:srgbClr val="FF6600"/>
                </a:solidFill>
                <a:effectLst/>
                <a:highlight>
                  <a:srgbClr val="FFFF00"/>
                </a:highlight>
                <a:uLnTx/>
                <a:uFillTx/>
                <a:latin typeface="Rdg Vesta" panose="02000503060000020004"/>
                <a:ea typeface="MS Mincho"/>
                <a:cs typeface="Times New Roman"/>
              </a:rPr>
              <a:t>problematic</a:t>
            </a:r>
            <a:r>
              <a:rPr kumimoji="0" lang="en-GB" sz="1800" b="0" i="0" u="none" strike="noStrike" kern="1200" cap="none" spc="0" normalizeH="0" baseline="0" noProof="0">
                <a:ln>
                  <a:noFill/>
                </a:ln>
                <a:solidFill>
                  <a:srgbClr val="A50021"/>
                </a:solidFill>
                <a:effectLst/>
                <a:uLnTx/>
                <a:uFillTx/>
                <a:latin typeface="Rdg Vesta" panose="02000503060000020004"/>
                <a:ea typeface="MS Mincho"/>
                <a:cs typeface="Times New Roman"/>
              </a:rPr>
              <a:t>. Several socio-technical studies have </a:t>
            </a:r>
            <a:r>
              <a:rPr kumimoji="0" lang="en-GB" sz="1800" b="0" i="0" u="none" strike="noStrike" kern="1200" cap="none" spc="0" normalizeH="0" baseline="0" noProof="0">
                <a:ln>
                  <a:noFill/>
                </a:ln>
                <a:solidFill>
                  <a:srgbClr val="A50021"/>
                </a:solidFill>
                <a:effectLst/>
                <a:highlight>
                  <a:srgbClr val="FFFF00"/>
                </a:highlight>
                <a:uLnTx/>
                <a:uFillTx/>
                <a:latin typeface="Rdg Vesta" panose="02000503060000020004"/>
                <a:ea typeface="MS Mincho"/>
                <a:cs typeface="Times New Roman"/>
              </a:rPr>
              <a:t>shown</a:t>
            </a:r>
            <a:r>
              <a:rPr kumimoji="0" lang="en-GB" sz="1800" b="0" i="0" u="none" strike="noStrike" kern="1200" cap="none" spc="0" normalizeH="0" baseline="0" noProof="0">
                <a:ln>
                  <a:noFill/>
                </a:ln>
                <a:solidFill>
                  <a:srgbClr val="A50021"/>
                </a:solidFill>
                <a:effectLst/>
                <a:uLnTx/>
                <a:uFillTx/>
                <a:latin typeface="Rdg Vesta" panose="02000503060000020004"/>
                <a:ea typeface="MS Mincho"/>
                <a:cs typeface="Times New Roman"/>
              </a:rPr>
              <a:t> how </a:t>
            </a:r>
            <a:r>
              <a:rPr kumimoji="0" lang="en-GB" sz="1800" b="0" i="0" u="sng" strike="noStrike" kern="1200" cap="none" spc="0" normalizeH="0" baseline="0" noProof="0">
                <a:ln>
                  <a:noFill/>
                </a:ln>
                <a:solidFill>
                  <a:srgbClr val="A50021"/>
                </a:solidFill>
                <a:effectLst/>
                <a:uLnTx/>
                <a:uFillTx/>
                <a:latin typeface="Rdg Vesta" panose="02000503060000020004"/>
                <a:ea typeface="MS Mincho"/>
                <a:cs typeface="Times New Roman"/>
              </a:rPr>
              <a:t>technology takes part in structuring practices</a:t>
            </a:r>
            <a:r>
              <a:rPr kumimoji="0" lang="en-GB" sz="1800" b="0" i="0" u="none" strike="noStrike" kern="1200" cap="none" spc="0" normalizeH="0" baseline="0" noProof="0">
                <a:ln>
                  <a:noFill/>
                </a:ln>
                <a:solidFill>
                  <a:srgbClr val="A50021"/>
                </a:solidFill>
                <a:effectLst/>
                <a:uLnTx/>
                <a:uFillTx/>
                <a:latin typeface="Rdg Vesta" panose="02000503060000020004"/>
                <a:ea typeface="MS Mincho"/>
                <a:cs typeface="Times New Roman"/>
              </a:rPr>
              <a:t>. </a:t>
            </a:r>
            <a:r>
              <a:rPr kumimoji="0" lang="en-GB" sz="1800" b="0" i="0" u="none" strike="noStrike" kern="1200" cap="none" spc="0" normalizeH="0" baseline="0" noProof="0" err="1">
                <a:ln>
                  <a:noFill/>
                </a:ln>
                <a:solidFill>
                  <a:srgbClr val="00B050"/>
                </a:solidFill>
                <a:effectLst/>
                <a:uLnTx/>
                <a:uFillTx/>
                <a:latin typeface="Rdg Vesta" panose="02000503060000020004"/>
                <a:ea typeface="MS Mincho"/>
                <a:cs typeface="Times New Roman"/>
              </a:rPr>
              <a:t>Warde</a:t>
            </a:r>
            <a:r>
              <a:rPr kumimoji="0" lang="en-GB" sz="1800" b="0" i="0" u="none" strike="noStrike" kern="1200" cap="none" spc="0" normalizeH="0" baseline="0" noProof="0">
                <a:ln>
                  <a:noFill/>
                </a:ln>
                <a:solidFill>
                  <a:srgbClr val="00B050"/>
                </a:solidFill>
                <a:effectLst/>
                <a:uLnTx/>
                <a:uFillTx/>
                <a:latin typeface="Rdg Vesta" panose="02000503060000020004"/>
                <a:ea typeface="MS Mincho"/>
                <a:cs typeface="Times New Roman"/>
              </a:rPr>
              <a:t> focuses on ‘things’ (e.g. items of consumption during participation in practices). </a:t>
            </a:r>
            <a:r>
              <a:rPr kumimoji="0" lang="en-GB" sz="1800" b="0" i="0" u="none" strike="noStrike" kern="1200" cap="none" spc="0" normalizeH="0" baseline="0" noProof="0" err="1">
                <a:ln>
                  <a:noFill/>
                </a:ln>
                <a:solidFill>
                  <a:srgbClr val="00B050"/>
                </a:solidFill>
                <a:effectLst/>
                <a:uLnTx/>
                <a:uFillTx/>
                <a:latin typeface="Rdg Vesta" panose="02000503060000020004"/>
                <a:ea typeface="MS Mincho"/>
                <a:cs typeface="Times New Roman"/>
              </a:rPr>
              <a:t>Reckwitz</a:t>
            </a:r>
            <a:r>
              <a:rPr kumimoji="0" lang="en-GB" sz="1800" b="0" i="0" u="none" strike="noStrike" kern="1200" cap="none" spc="0" normalizeH="0" baseline="0" noProof="0">
                <a:ln>
                  <a:noFill/>
                </a:ln>
                <a:solidFill>
                  <a:srgbClr val="00B050"/>
                </a:solidFill>
                <a:effectLst/>
                <a:uLnTx/>
                <a:uFillTx/>
                <a:latin typeface="Rdg Vesta" panose="02000503060000020004"/>
                <a:ea typeface="MS Mincho"/>
                <a:cs typeface="Times New Roman"/>
              </a:rPr>
              <a:t> and Shove and </a:t>
            </a:r>
            <a:r>
              <a:rPr kumimoji="0" lang="en-GB" sz="1800" b="0" i="0" u="none" strike="noStrike" kern="1200" cap="none" spc="0" normalizeH="0" baseline="0" noProof="0" err="1">
                <a:ln>
                  <a:noFill/>
                </a:ln>
                <a:solidFill>
                  <a:srgbClr val="00B050"/>
                </a:solidFill>
                <a:effectLst/>
                <a:uLnTx/>
                <a:uFillTx/>
                <a:latin typeface="Rdg Vesta" panose="02000503060000020004"/>
                <a:ea typeface="MS Mincho"/>
                <a:cs typeface="Times New Roman"/>
              </a:rPr>
              <a:t>Pantzar</a:t>
            </a:r>
            <a:r>
              <a:rPr kumimoji="0" lang="en-GB" sz="1800" b="0" i="0" u="none" strike="noStrike" kern="1200" cap="none" spc="0" normalizeH="0" baseline="0" noProof="0">
                <a:ln>
                  <a:noFill/>
                </a:ln>
                <a:solidFill>
                  <a:srgbClr val="00B050"/>
                </a:solidFill>
                <a:effectLst/>
                <a:uLnTx/>
                <a:uFillTx/>
                <a:latin typeface="Rdg Vesta" panose="02000503060000020004"/>
                <a:ea typeface="MS Mincho"/>
                <a:cs typeface="Times New Roman"/>
              </a:rPr>
              <a:t> use the concept of ‘things’ and technologies as much more important elements for holding practices together.</a:t>
            </a:r>
            <a:endParaRPr kumimoji="0" lang="en-GB" sz="1800" b="0" i="0" u="none" strike="noStrike" kern="1200" cap="none" spc="0" normalizeH="0" baseline="0" noProof="0">
              <a:ln>
                <a:noFill/>
              </a:ln>
              <a:solidFill>
                <a:srgbClr val="00B050"/>
              </a:solidFill>
              <a:effectLst/>
              <a:uLnTx/>
              <a:uFillTx/>
              <a:latin typeface="Calibri" panose="020F0502020204030204" pitchFamily="34" charset="0"/>
              <a:ea typeface="MS Mincho"/>
              <a:cs typeface="Times New Roman"/>
            </a:endParaRPr>
          </a:p>
        </p:txBody>
      </p:sp>
      <p:sp>
        <p:nvSpPr>
          <p:cNvPr id="5" name="TextBox 4">
            <a:extLst>
              <a:ext uri="{FF2B5EF4-FFF2-40B4-BE49-F238E27FC236}">
                <a16:creationId xmlns:a16="http://schemas.microsoft.com/office/drawing/2014/main" id="{CE833EAC-E9CD-4E20-85A3-34576FD646B2}"/>
              </a:ext>
            </a:extLst>
          </p:cNvPr>
          <p:cNvSpPr txBox="1"/>
          <p:nvPr/>
        </p:nvSpPr>
        <p:spPr>
          <a:xfrm>
            <a:off x="135384" y="127369"/>
            <a:ext cx="6094520" cy="543162"/>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1" i="0" u="none" strike="noStrike" kern="1200" cap="none" spc="0" normalizeH="0" baseline="0" noProof="0">
                <a:ln>
                  <a:noFill/>
                </a:ln>
                <a:solidFill>
                  <a:prstClr val="black"/>
                </a:solidFill>
                <a:effectLst/>
                <a:uLnTx/>
                <a:uFillTx/>
                <a:latin typeface="Rdg Vesta" panose="02000503060000020004"/>
                <a:ea typeface="MS Mincho" panose="02020609040205080304" pitchFamily="49" charset="-128"/>
                <a:cs typeface="Times New Roman" panose="02020603050405020304" pitchFamily="18" charset="0"/>
              </a:rPr>
              <a:t>Extract 3 </a:t>
            </a:r>
            <a:r>
              <a:rPr kumimoji="0" lang="en-GB" sz="1400" b="0" i="0" u="none" strike="noStrike" kern="1200" cap="none" spc="0" normalizeH="0" baseline="0" noProof="0">
                <a:ln>
                  <a:noFill/>
                </a:ln>
                <a:solidFill>
                  <a:prstClr val="black"/>
                </a:solidFill>
                <a:effectLst/>
                <a:uLnTx/>
                <a:uFillTx/>
                <a:latin typeface="Rdg Vesta" panose="02000503060000020004"/>
                <a:ea typeface="MS Mincho" panose="02020609040205080304" pitchFamily="49" charset="-128"/>
                <a:cs typeface="Times New Roman" panose="02020603050405020304" pitchFamily="18" charset="0"/>
              </a:rPr>
              <a:t>- Gram-</a:t>
            </a:r>
            <a:r>
              <a:rPr kumimoji="0" lang="en-GB" sz="1400" b="0" i="0" u="none" strike="noStrike" kern="1200" cap="none" spc="0" normalizeH="0" baseline="0" noProof="0" err="1">
                <a:ln>
                  <a:noFill/>
                </a:ln>
                <a:solidFill>
                  <a:prstClr val="black"/>
                </a:solidFill>
                <a:effectLst/>
                <a:uLnTx/>
                <a:uFillTx/>
                <a:latin typeface="Rdg Vesta" panose="02000503060000020004"/>
                <a:ea typeface="MS Mincho" panose="02020609040205080304" pitchFamily="49" charset="-128"/>
                <a:cs typeface="Times New Roman" panose="02020603050405020304" pitchFamily="18" charset="0"/>
              </a:rPr>
              <a:t>Hanseen</a:t>
            </a:r>
            <a:r>
              <a:rPr kumimoji="0" lang="en-GB" sz="1400" b="0" i="0" u="none" strike="noStrike" kern="1200" cap="none" spc="0" normalizeH="0" baseline="0" noProof="0">
                <a:ln>
                  <a:noFill/>
                </a:ln>
                <a:solidFill>
                  <a:prstClr val="black"/>
                </a:solidFill>
                <a:effectLst/>
                <a:uLnTx/>
                <a:uFillTx/>
                <a:latin typeface="Rdg Vesta" panose="02000503060000020004"/>
                <a:ea typeface="MS Mincho" panose="02020609040205080304" pitchFamily="49" charset="-128"/>
                <a:cs typeface="Times New Roman" panose="02020603050405020304" pitchFamily="18" charset="0"/>
              </a:rPr>
              <a:t>, K. (2010). Residential heat comfort practices: understanding users. </a:t>
            </a:r>
            <a:r>
              <a:rPr kumimoji="0" lang="en-GB" sz="1400" b="0" i="1" u="none" strike="noStrike" kern="1200" cap="none" spc="0" normalizeH="0" baseline="0" noProof="0">
                <a:ln>
                  <a:noFill/>
                </a:ln>
                <a:solidFill>
                  <a:prstClr val="black"/>
                </a:solidFill>
                <a:effectLst/>
                <a:uLnTx/>
                <a:uFillTx/>
                <a:latin typeface="Rdg Vesta" panose="02000503060000020004"/>
                <a:ea typeface="MS Mincho" panose="02020609040205080304" pitchFamily="49" charset="-128"/>
                <a:cs typeface="Times New Roman" panose="02020603050405020304" pitchFamily="18" charset="0"/>
              </a:rPr>
              <a:t>Building Research &amp; Information. </a:t>
            </a:r>
            <a:r>
              <a:rPr kumimoji="0" lang="en-GB" sz="1400" b="1" i="0" u="none" strike="noStrike" kern="1200" cap="none" spc="0" normalizeH="0" baseline="0" noProof="0">
                <a:ln>
                  <a:noFill/>
                </a:ln>
                <a:solidFill>
                  <a:prstClr val="black"/>
                </a:solidFill>
                <a:effectLst/>
                <a:uLnTx/>
                <a:uFillTx/>
                <a:latin typeface="Rdg Vesta" panose="02000503060000020004"/>
                <a:ea typeface="MS Mincho" panose="02020609040205080304" pitchFamily="49" charset="-128"/>
                <a:cs typeface="Times New Roman" panose="02020603050405020304" pitchFamily="18" charset="0"/>
              </a:rPr>
              <a:t>38</a:t>
            </a:r>
            <a:r>
              <a:rPr kumimoji="0" lang="en-GB" sz="1400" b="0" i="0" u="none" strike="noStrike" kern="1200" cap="none" spc="0" normalizeH="0" baseline="0" noProof="0">
                <a:ln>
                  <a:noFill/>
                </a:ln>
                <a:solidFill>
                  <a:prstClr val="black"/>
                </a:solidFill>
                <a:effectLst/>
                <a:uLnTx/>
                <a:uFillTx/>
                <a:latin typeface="Rdg Vesta" panose="02000503060000020004"/>
                <a:ea typeface="MS Mincho" panose="02020609040205080304" pitchFamily="49" charset="-128"/>
                <a:cs typeface="Times New Roman" panose="02020603050405020304" pitchFamily="18" charset="0"/>
              </a:rPr>
              <a:t>(2).</a:t>
            </a:r>
            <a:endParaRPr kumimoji="0" lang="en-GB" sz="1400" b="0" i="0" u="none" strike="noStrike" kern="1200" cap="none" spc="0" normalizeH="0" baseline="0" noProof="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p:txBody>
      </p:sp>
      <p:sp>
        <p:nvSpPr>
          <p:cNvPr id="2" name="Speech Bubble: Rectangle 3">
            <a:extLst>
              <a:ext uri="{FF2B5EF4-FFF2-40B4-BE49-F238E27FC236}">
                <a16:creationId xmlns:a16="http://schemas.microsoft.com/office/drawing/2014/main" id="{3AC73807-D94B-472E-820A-6D43EB0709FE}"/>
              </a:ext>
            </a:extLst>
          </p:cNvPr>
          <p:cNvSpPr/>
          <p:nvPr/>
        </p:nvSpPr>
        <p:spPr>
          <a:xfrm>
            <a:off x="9549148" y="1829606"/>
            <a:ext cx="2107232" cy="372055"/>
          </a:xfrm>
          <a:prstGeom prst="wedgeRectCallout">
            <a:avLst>
              <a:gd name="adj1" fmla="val -71234"/>
              <a:gd name="adj2" fmla="val 81417"/>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small" spc="0" normalizeH="0" baseline="0" noProof="0">
                <a:ln>
                  <a:noFill/>
                </a:ln>
                <a:solidFill>
                  <a:srgbClr val="0000CC"/>
                </a:solidFill>
                <a:effectLst/>
                <a:uLnTx/>
                <a:uFillTx/>
                <a:latin typeface="Calibri" panose="020F0502020204030204"/>
                <a:ea typeface="+mn-ea"/>
                <a:cs typeface="+mn-cs"/>
              </a:rPr>
              <a:t>acknowledging</a:t>
            </a:r>
            <a:endParaRPr kumimoji="0" lang="en-GB" sz="1800" b="0" i="0" u="none" strike="noStrike" kern="1200" cap="small" spc="0" normalizeH="0" baseline="0" noProof="0">
              <a:ln>
                <a:noFill/>
              </a:ln>
              <a:solidFill>
                <a:srgbClr val="0000CC"/>
              </a:solidFill>
              <a:effectLst/>
              <a:uLnTx/>
              <a:uFillTx/>
              <a:latin typeface="Calibri" panose="020F0502020204030204"/>
              <a:ea typeface="+mn-ea"/>
              <a:cs typeface="+mn-cs"/>
            </a:endParaRPr>
          </a:p>
        </p:txBody>
      </p:sp>
      <p:sp>
        <p:nvSpPr>
          <p:cNvPr id="7" name="Speech Bubble: Rectangle 3">
            <a:extLst>
              <a:ext uri="{FF2B5EF4-FFF2-40B4-BE49-F238E27FC236}">
                <a16:creationId xmlns:a16="http://schemas.microsoft.com/office/drawing/2014/main" id="{47DD119F-49A0-4227-BF15-5F075722A0C9}"/>
              </a:ext>
            </a:extLst>
          </p:cNvPr>
          <p:cNvSpPr/>
          <p:nvPr/>
        </p:nvSpPr>
        <p:spPr>
          <a:xfrm>
            <a:off x="9549148" y="2911266"/>
            <a:ext cx="2107232" cy="443761"/>
          </a:xfrm>
          <a:prstGeom prst="wedgeRectCallout">
            <a:avLst>
              <a:gd name="adj1" fmla="val -79869"/>
              <a:gd name="adj2" fmla="val -22480"/>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small" spc="0" normalizeH="0" baseline="0" noProof="0">
                <a:ln>
                  <a:noFill/>
                </a:ln>
                <a:solidFill>
                  <a:srgbClr val="A50021"/>
                </a:solidFill>
                <a:effectLst/>
                <a:uLnTx/>
                <a:uFillTx/>
                <a:latin typeface="Calibri" panose="020F0502020204030204"/>
                <a:ea typeface="+mn-ea"/>
                <a:cs typeface="+mn-cs"/>
              </a:rPr>
              <a:t>countering</a:t>
            </a:r>
            <a:endParaRPr kumimoji="0" lang="en-GB" sz="1800" b="0" i="0" u="none" strike="noStrike" kern="1200" cap="small" spc="0" normalizeH="0" baseline="0" noProof="0">
              <a:ln>
                <a:noFill/>
              </a:ln>
              <a:solidFill>
                <a:srgbClr val="A50021"/>
              </a:solidFill>
              <a:effectLst/>
              <a:uLnTx/>
              <a:uFillTx/>
              <a:latin typeface="Calibri" panose="020F0502020204030204"/>
              <a:ea typeface="+mn-ea"/>
              <a:cs typeface="+mn-cs"/>
            </a:endParaRPr>
          </a:p>
        </p:txBody>
      </p:sp>
      <p:sp>
        <p:nvSpPr>
          <p:cNvPr id="9" name="Speech Bubble: Rectangle 3">
            <a:extLst>
              <a:ext uri="{FF2B5EF4-FFF2-40B4-BE49-F238E27FC236}">
                <a16:creationId xmlns:a16="http://schemas.microsoft.com/office/drawing/2014/main" id="{EFFE270B-84A3-40C2-8672-1521B8FE89F5}"/>
              </a:ext>
            </a:extLst>
          </p:cNvPr>
          <p:cNvSpPr/>
          <p:nvPr/>
        </p:nvSpPr>
        <p:spPr>
          <a:xfrm>
            <a:off x="9549148" y="3463813"/>
            <a:ext cx="2107232" cy="372055"/>
          </a:xfrm>
          <a:prstGeom prst="wedgeRectCallout">
            <a:avLst>
              <a:gd name="adj1" fmla="val -78773"/>
              <a:gd name="adj2" fmla="val -39701"/>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small" spc="0" normalizeH="0" baseline="0" noProof="0">
                <a:ln>
                  <a:noFill/>
                </a:ln>
                <a:solidFill>
                  <a:srgbClr val="00B050"/>
                </a:solidFill>
                <a:effectLst/>
                <a:uLnTx/>
                <a:uFillTx/>
                <a:latin typeface="Calibri" panose="020F0502020204030204"/>
                <a:ea typeface="+mn-ea"/>
                <a:cs typeface="+mn-cs"/>
              </a:rPr>
              <a:t>concurring</a:t>
            </a:r>
            <a:endParaRPr kumimoji="0" lang="en-GB" sz="1800" b="0" i="0" u="none" strike="noStrike" kern="1200" cap="small" spc="0" normalizeH="0" baseline="0" noProof="0">
              <a:ln>
                <a:noFill/>
              </a:ln>
              <a:solidFill>
                <a:srgbClr val="00B050"/>
              </a:solidFill>
              <a:effectLst/>
              <a:uLnTx/>
              <a:uFillTx/>
              <a:latin typeface="Calibri" panose="020F0502020204030204"/>
              <a:ea typeface="+mn-ea"/>
              <a:cs typeface="+mn-cs"/>
            </a:endParaRPr>
          </a:p>
        </p:txBody>
      </p:sp>
      <p:sp>
        <p:nvSpPr>
          <p:cNvPr id="8" name="Speech Bubble: Rectangle 3">
            <a:extLst>
              <a:ext uri="{FF2B5EF4-FFF2-40B4-BE49-F238E27FC236}">
                <a16:creationId xmlns:a16="http://schemas.microsoft.com/office/drawing/2014/main" id="{70F75B04-6302-4EB3-86B6-28C38D430C08}"/>
              </a:ext>
            </a:extLst>
          </p:cNvPr>
          <p:cNvSpPr/>
          <p:nvPr/>
        </p:nvSpPr>
        <p:spPr>
          <a:xfrm>
            <a:off x="9549148" y="2358719"/>
            <a:ext cx="2107232" cy="443761"/>
          </a:xfrm>
          <a:prstGeom prst="wedgeRectCallout">
            <a:avLst>
              <a:gd name="adj1" fmla="val -118107"/>
              <a:gd name="adj2" fmla="val 69327"/>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small" spc="0" normalizeH="0" baseline="0" noProof="0">
                <a:ln>
                  <a:noFill/>
                </a:ln>
                <a:solidFill>
                  <a:srgbClr val="FF6600"/>
                </a:solidFill>
                <a:effectLst/>
                <a:uLnTx/>
                <a:uFillTx/>
                <a:latin typeface="Calibri" panose="020F0502020204030204"/>
                <a:ea typeface="+mn-ea"/>
                <a:cs typeface="+mn-cs"/>
              </a:rPr>
              <a:t>distancing</a:t>
            </a:r>
            <a:endParaRPr kumimoji="0" lang="en-GB" sz="1800" b="0" i="0" u="none" strike="noStrike" kern="1200" cap="small" spc="0" normalizeH="0" baseline="0" noProof="0">
              <a:ln>
                <a:noFill/>
              </a:ln>
              <a:solidFill>
                <a:srgbClr val="FF660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CC7956D-6CDA-985A-BA53-1B037E8404A0}"/>
              </a:ext>
            </a:extLst>
          </p:cNvPr>
          <p:cNvSpPr txBox="1"/>
          <p:nvPr/>
        </p:nvSpPr>
        <p:spPr>
          <a:xfrm>
            <a:off x="930729" y="5666014"/>
            <a:ext cx="4843121" cy="369332"/>
          </a:xfrm>
          <a:prstGeom prst="rect">
            <a:avLst/>
          </a:prstGeom>
          <a:noFill/>
        </p:spPr>
        <p:txBody>
          <a:bodyPr wrap="none" rtlCol="0">
            <a:spAutoFit/>
          </a:bodyPr>
          <a:lstStyle/>
          <a:p>
            <a:r>
              <a:rPr lang="en-GB">
                <a:highlight>
                  <a:srgbClr val="FFFF00"/>
                </a:highlight>
              </a:rPr>
              <a:t>other Appraisal resources – Attitude, Graduation  </a:t>
            </a:r>
          </a:p>
        </p:txBody>
      </p:sp>
    </p:spTree>
    <p:extLst>
      <p:ext uri="{BB962C8B-B14F-4D97-AF65-F5344CB8AC3E}">
        <p14:creationId xmlns:p14="http://schemas.microsoft.com/office/powerpoint/2010/main" val="26744657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0" y="233618"/>
            <a:ext cx="3488131" cy="5787225"/>
          </a:xfrm>
          <a:prstGeom prst="rect">
            <a:avLst/>
          </a:prstGeom>
        </p:spPr>
        <p:txBody>
          <a:bodyPr wrap="square" lIns="91440" tIns="45720" rIns="91440" bIns="45720" anchor="t">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1200" b="0" i="0" u="none" strike="noStrike" kern="1200" cap="none" spc="0" normalizeH="0" baseline="0" noProof="0">
                <a:ln>
                  <a:noFill/>
                </a:ln>
                <a:solidFill>
                  <a:srgbClr val="FF6600"/>
                </a:solidFill>
                <a:effectLst/>
                <a:uLnTx/>
                <a:uFillTx/>
                <a:latin typeface="Rdg Vesta"/>
                <a:ea typeface="Calibri" panose="020F0502020204030204" pitchFamily="34" charset="0"/>
                <a:cs typeface="Times New Roman"/>
              </a:rPr>
              <a:t>… Since the confirmation of the existence of 4-mercaptobutyl-GSL (glucosativin), the presence of dimeric GSLs have often been </a:t>
            </a:r>
            <a:r>
              <a:rPr kumimoji="0" lang="en-US" sz="1200" b="1" i="0" u="none" strike="noStrike" kern="1200" cap="none" spc="0" normalizeH="0" baseline="0" noProof="0">
                <a:ln>
                  <a:noFill/>
                </a:ln>
                <a:solidFill>
                  <a:srgbClr val="FF6600"/>
                </a:solidFill>
                <a:effectLst/>
                <a:highlight>
                  <a:srgbClr val="FFFF00"/>
                </a:highlight>
                <a:uLnTx/>
                <a:uFillTx/>
                <a:latin typeface="Rdg Vesta"/>
                <a:ea typeface="Calibri" panose="020F0502020204030204" pitchFamily="34" charset="0"/>
                <a:cs typeface="Times New Roman"/>
              </a:rPr>
              <a:t>dismissed</a:t>
            </a:r>
            <a:r>
              <a:rPr kumimoji="0" lang="en-US" sz="1200" b="0" i="0" u="none" strike="noStrike" kern="1200" cap="none" spc="0" normalizeH="0" baseline="0" noProof="0">
                <a:ln>
                  <a:noFill/>
                </a:ln>
                <a:solidFill>
                  <a:srgbClr val="FF6600"/>
                </a:solidFill>
                <a:effectLst/>
                <a:uLnTx/>
                <a:uFillTx/>
                <a:latin typeface="Rdg Vesta"/>
                <a:ea typeface="Calibri" panose="020F0502020204030204" pitchFamily="34" charset="0"/>
                <a:cs typeface="Times New Roman"/>
              </a:rPr>
              <a:t> as products of extraction, and </a:t>
            </a:r>
            <a:r>
              <a:rPr kumimoji="0" lang="en-US" sz="1200" b="1" i="0" u="none" strike="noStrike" kern="1200" cap="none" spc="0" normalizeH="0" baseline="0" noProof="0">
                <a:ln>
                  <a:noFill/>
                </a:ln>
                <a:solidFill>
                  <a:srgbClr val="FF6600"/>
                </a:solidFill>
                <a:effectLst/>
                <a:highlight>
                  <a:srgbClr val="FFFF00"/>
                </a:highlight>
                <a:uLnTx/>
                <a:uFillTx/>
                <a:latin typeface="Rdg Vesta"/>
                <a:ea typeface="Calibri" panose="020F0502020204030204" pitchFamily="34" charset="0"/>
                <a:cs typeface="Times New Roman"/>
              </a:rPr>
              <a:t>discounted</a:t>
            </a:r>
            <a:r>
              <a:rPr kumimoji="0" lang="en-US" sz="1200" b="0" i="0" u="none" strike="noStrike" kern="1200" cap="none" spc="0" normalizeH="0" baseline="0" noProof="0">
                <a:ln>
                  <a:noFill/>
                </a:ln>
                <a:solidFill>
                  <a:srgbClr val="FF6600"/>
                </a:solidFill>
                <a:effectLst/>
                <a:uLnTx/>
                <a:uFillTx/>
                <a:latin typeface="Rdg Vesta"/>
                <a:ea typeface="Calibri" panose="020F0502020204030204" pitchFamily="34" charset="0"/>
                <a:cs typeface="Times New Roman"/>
              </a:rPr>
              <a:t> as being naturally produced (Bennett et al., 2002). </a:t>
            </a:r>
            <a:r>
              <a:rPr kumimoji="0" lang="en-GB" sz="1200" b="0" i="0" u="none" strike="noStrike" kern="1200" cap="none" spc="0" normalizeH="0" baseline="0" noProof="0">
                <a:ln>
                  <a:noFill/>
                </a:ln>
                <a:solidFill>
                  <a:srgbClr val="006600"/>
                </a:solidFill>
                <a:effectLst/>
                <a:uLnTx/>
                <a:uFillTx/>
                <a:latin typeface="Rdg Vesta"/>
                <a:ea typeface="Calibri" panose="020F0502020204030204" pitchFamily="34" charset="0"/>
                <a:cs typeface="Times New Roman"/>
              </a:rPr>
              <a:t>An </a:t>
            </a:r>
            <a:r>
              <a:rPr kumimoji="0" lang="en-GB" sz="1200" b="0" i="0" u="none" strike="noStrike" kern="1200" cap="none" spc="0" normalizeH="0" baseline="0" noProof="0">
                <a:ln>
                  <a:noFill/>
                </a:ln>
                <a:solidFill>
                  <a:srgbClr val="006600"/>
                </a:solidFill>
                <a:effectLst/>
                <a:highlight>
                  <a:srgbClr val="FFFF00"/>
                </a:highlight>
                <a:uLnTx/>
                <a:uFillTx/>
                <a:latin typeface="Rdg Vesta"/>
                <a:ea typeface="Calibri" panose="020F0502020204030204" pitchFamily="34" charset="0"/>
                <a:cs typeface="Times New Roman"/>
              </a:rPr>
              <a:t>excellent</a:t>
            </a:r>
            <a:r>
              <a:rPr kumimoji="0" lang="en-GB" sz="1200" b="0" i="0" u="none" strike="noStrike" kern="1200" cap="none" spc="0" normalizeH="0" baseline="0" noProof="0">
                <a:ln>
                  <a:noFill/>
                </a:ln>
                <a:solidFill>
                  <a:srgbClr val="006600"/>
                </a:solidFill>
                <a:effectLst/>
                <a:uLnTx/>
                <a:uFillTx/>
                <a:latin typeface="Rdg Vesta"/>
                <a:ea typeface="Calibri" panose="020F0502020204030204" pitchFamily="34" charset="0"/>
                <a:cs typeface="Times New Roman"/>
              </a:rPr>
              <a:t> paper by Cataldi, Rubino, Lelario, &amp; Bufo (2007) </a:t>
            </a:r>
            <a:r>
              <a:rPr kumimoji="0" lang="en-GB" sz="1200" b="0" i="0" u="none" strike="noStrike" kern="1200" cap="none" spc="0" normalizeH="0" baseline="0" noProof="0">
                <a:ln>
                  <a:noFill/>
                </a:ln>
                <a:solidFill>
                  <a:srgbClr val="006600"/>
                </a:solidFill>
                <a:effectLst/>
                <a:highlight>
                  <a:srgbClr val="FFFF00"/>
                </a:highlight>
                <a:uLnTx/>
                <a:uFillTx/>
                <a:latin typeface="Rdg Vesta"/>
                <a:ea typeface="Calibri" panose="020F0502020204030204" pitchFamily="34" charset="0"/>
                <a:cs typeface="Times New Roman"/>
              </a:rPr>
              <a:t>convincingly demonstrated </a:t>
            </a:r>
            <a:r>
              <a:rPr kumimoji="0" lang="en-GB" sz="1200" b="0" i="0" u="none" strike="noStrike" kern="1200" cap="none" spc="0" normalizeH="0" baseline="0" noProof="0">
                <a:ln>
                  <a:noFill/>
                </a:ln>
                <a:solidFill>
                  <a:srgbClr val="A50021"/>
                </a:solidFill>
                <a:effectLst/>
                <a:uLnTx/>
                <a:uFillTx/>
                <a:latin typeface="Rdg Vesta"/>
                <a:ea typeface="Calibri" panose="020F0502020204030204" pitchFamily="34" charset="0"/>
                <a:cs typeface="Times New Roman"/>
              </a:rPr>
              <a:t>that this was </a:t>
            </a:r>
            <a:r>
              <a:rPr kumimoji="0" lang="en-GB" sz="1200" b="1" i="0" u="none" strike="noStrike" kern="1200" cap="none" spc="0" normalizeH="0" baseline="0" noProof="0">
                <a:ln>
                  <a:noFill/>
                </a:ln>
                <a:solidFill>
                  <a:srgbClr val="A50021"/>
                </a:solidFill>
                <a:effectLst/>
                <a:uLnTx/>
                <a:uFillTx/>
                <a:latin typeface="Rdg Vesta"/>
                <a:ea typeface="Calibri" panose="020F0502020204030204" pitchFamily="34" charset="0"/>
                <a:cs typeface="Times New Roman"/>
              </a:rPr>
              <a:t>not the case</a:t>
            </a:r>
            <a:r>
              <a:rPr kumimoji="0" lang="en-GB" sz="1200" b="0" i="0" u="none" strike="noStrike" kern="1200" cap="none" spc="0" normalizeH="0" baseline="0" noProof="0">
                <a:ln>
                  <a:noFill/>
                </a:ln>
                <a:solidFill>
                  <a:srgbClr val="A50021"/>
                </a:solidFill>
                <a:effectLst/>
                <a:uLnTx/>
                <a:uFillTx/>
                <a:latin typeface="Rdg Vesta"/>
                <a:ea typeface="Calibri" panose="020F0502020204030204" pitchFamily="34" charset="0"/>
                <a:cs typeface="Times New Roman"/>
              </a:rPr>
              <a:t>, and that dimeric-4-mercaptobutyl-GSL (DMB) and diglucothiobeinin are in fact naturally occurring within the leaves of rocket species. </a:t>
            </a:r>
            <a:r>
              <a:rPr kumimoji="0" lang="en-GB" sz="1200" b="0" i="0" u="none" strike="noStrike" kern="1200" cap="none" spc="0" normalizeH="0" baseline="0" noProof="0">
                <a:ln>
                  <a:noFill/>
                </a:ln>
                <a:solidFill>
                  <a:srgbClr val="006600"/>
                </a:solidFill>
                <a:effectLst/>
                <a:uLnTx/>
                <a:uFillTx/>
                <a:latin typeface="Rdg Vesta"/>
                <a:ea typeface="Calibri" panose="020F0502020204030204" pitchFamily="34" charset="0"/>
                <a:cs typeface="Times New Roman"/>
              </a:rPr>
              <a:t>Despite this </a:t>
            </a:r>
            <a:r>
              <a:rPr kumimoji="0" lang="en-GB" sz="1200" b="0" i="0" u="none" strike="noStrike" kern="1200" cap="none" spc="0" normalizeH="0" baseline="0" noProof="0">
                <a:ln>
                  <a:noFill/>
                </a:ln>
                <a:solidFill>
                  <a:srgbClr val="006600"/>
                </a:solidFill>
                <a:effectLst/>
                <a:highlight>
                  <a:srgbClr val="FFFF00"/>
                </a:highlight>
                <a:uLnTx/>
                <a:uFillTx/>
                <a:latin typeface="Rdg Vesta"/>
                <a:ea typeface="Calibri" panose="020F0502020204030204" pitchFamily="34" charset="0"/>
                <a:cs typeface="Times New Roman"/>
              </a:rPr>
              <a:t>significant </a:t>
            </a:r>
            <a:r>
              <a:rPr kumimoji="0" lang="en-GB" sz="1200" b="0" i="0" u="none" strike="noStrike" kern="1200" cap="none" spc="0" normalizeH="0" baseline="0" noProof="0">
                <a:ln>
                  <a:noFill/>
                </a:ln>
                <a:solidFill>
                  <a:srgbClr val="006600"/>
                </a:solidFill>
                <a:effectLst/>
                <a:uLnTx/>
                <a:uFillTx/>
                <a:latin typeface="Rdg Vesta"/>
                <a:ea typeface="Calibri" panose="020F0502020204030204" pitchFamily="34" charset="0"/>
                <a:cs typeface="Times New Roman"/>
              </a:rPr>
              <a:t>result, </a:t>
            </a:r>
            <a:r>
              <a:rPr kumimoji="0" lang="en-GB" sz="1200" b="0" i="0" u="none" strike="noStrike" kern="1200" cap="none" spc="0" normalizeH="0" baseline="0" noProof="0">
                <a:ln>
                  <a:noFill/>
                </a:ln>
                <a:solidFill>
                  <a:srgbClr val="FF6600"/>
                </a:solidFill>
                <a:effectLst/>
                <a:uLnTx/>
                <a:uFillTx/>
                <a:latin typeface="Rdg Vesta"/>
                <a:ea typeface="Calibri" panose="020F0502020204030204" pitchFamily="34" charset="0"/>
                <a:cs typeface="Times New Roman"/>
              </a:rPr>
              <a:t>very </a:t>
            </a:r>
            <a:r>
              <a:rPr kumimoji="0" lang="en-GB" sz="1200" b="0" i="0" u="none" strike="noStrike" kern="1200" cap="none" spc="0" normalizeH="0" baseline="0" noProof="0">
                <a:ln>
                  <a:noFill/>
                </a:ln>
                <a:solidFill>
                  <a:srgbClr val="FF6600"/>
                </a:solidFill>
                <a:effectLst/>
                <a:highlight>
                  <a:srgbClr val="FFFF00"/>
                </a:highlight>
                <a:uLnTx/>
                <a:uFillTx/>
                <a:latin typeface="Rdg Vesta"/>
                <a:ea typeface="Calibri" panose="020F0502020204030204" pitchFamily="34" charset="0"/>
                <a:cs typeface="Times New Roman"/>
              </a:rPr>
              <a:t>few</a:t>
            </a:r>
            <a:r>
              <a:rPr kumimoji="0" lang="en-GB" sz="1200" b="0" i="0" u="none" strike="noStrike" kern="1200" cap="none" spc="0" normalizeH="0" baseline="0" noProof="0">
                <a:ln>
                  <a:noFill/>
                </a:ln>
                <a:solidFill>
                  <a:srgbClr val="FF6600"/>
                </a:solidFill>
                <a:effectLst/>
                <a:uLnTx/>
                <a:uFillTx/>
                <a:latin typeface="Rdg Vesta"/>
                <a:ea typeface="Calibri" panose="020F0502020204030204" pitchFamily="34" charset="0"/>
                <a:cs typeface="Times New Roman"/>
              </a:rPr>
              <a:t> research papers have since cited or acknowledged </a:t>
            </a:r>
            <a:r>
              <a:rPr kumimoji="0" lang="en-GB" sz="1200" b="0" i="0" u="none" strike="noStrike" kern="1200" cap="none" spc="0" normalizeH="0" baseline="0" noProof="0">
                <a:ln>
                  <a:noFill/>
                </a:ln>
                <a:solidFill>
                  <a:srgbClr val="006600"/>
                </a:solidFill>
                <a:effectLst/>
                <a:uLnTx/>
                <a:uFillTx/>
                <a:latin typeface="Rdg Vesta"/>
                <a:ea typeface="+mn-ea"/>
                <a:cs typeface="Times New Roman"/>
              </a:rPr>
              <a:t>this </a:t>
            </a:r>
            <a:r>
              <a:rPr kumimoji="0" lang="en-GB" sz="1200" b="0" i="0" u="none" strike="noStrike" kern="1200" cap="none" spc="0" normalizeH="0" baseline="0" noProof="0">
                <a:ln>
                  <a:noFill/>
                </a:ln>
                <a:solidFill>
                  <a:srgbClr val="006600"/>
                </a:solidFill>
                <a:effectLst/>
                <a:highlight>
                  <a:srgbClr val="FFFF00"/>
                </a:highlight>
                <a:uLnTx/>
                <a:uFillTx/>
                <a:latin typeface="Rdg Vesta"/>
                <a:ea typeface="+mn-ea"/>
                <a:cs typeface="Times New Roman"/>
              </a:rPr>
              <a:t>key</a:t>
            </a:r>
            <a:r>
              <a:rPr kumimoji="0" lang="en-GB" sz="1200" b="0" i="0" u="none" strike="noStrike" kern="1200" cap="none" spc="0" normalizeH="0" baseline="0" noProof="0">
                <a:ln>
                  <a:noFill/>
                </a:ln>
                <a:solidFill>
                  <a:srgbClr val="006600"/>
                </a:solidFill>
                <a:effectLst/>
                <a:uLnTx/>
                <a:uFillTx/>
                <a:latin typeface="Rdg Vesta"/>
                <a:ea typeface="+mn-ea"/>
                <a:cs typeface="Times New Roman"/>
              </a:rPr>
              <a:t> outcome</a:t>
            </a:r>
            <a:r>
              <a:rPr kumimoji="0" lang="en-GB" sz="1200" b="0" i="0" u="none" strike="noStrike" kern="1200" cap="none" spc="0" normalizeH="0" baseline="0" noProof="0">
                <a:ln>
                  <a:noFill/>
                </a:ln>
                <a:solidFill>
                  <a:srgbClr val="FF6600"/>
                </a:solidFill>
                <a:effectLst/>
                <a:uLnTx/>
                <a:uFillTx/>
                <a:latin typeface="Rdg Vesta"/>
                <a:ea typeface="Calibri" panose="020F0502020204030204" pitchFamily="34" charset="0"/>
                <a:cs typeface="Times New Roman"/>
              </a:rPr>
              <a:t>. Several subsequent papers </a:t>
            </a:r>
            <a:r>
              <a:rPr kumimoji="0" lang="en-GB" sz="1200" b="0" i="0" u="none" strike="noStrike" kern="1200" cap="none" spc="0" normalizeH="0" baseline="0" noProof="0">
                <a:ln>
                  <a:noFill/>
                </a:ln>
                <a:solidFill>
                  <a:srgbClr val="FF6600"/>
                </a:solidFill>
                <a:effectLst/>
                <a:highlight>
                  <a:srgbClr val="FFFF00"/>
                </a:highlight>
                <a:uLnTx/>
                <a:uFillTx/>
                <a:latin typeface="Rdg Vesta"/>
                <a:ea typeface="Calibri" panose="020F0502020204030204" pitchFamily="34" charset="0"/>
                <a:cs typeface="Times New Roman"/>
              </a:rPr>
              <a:t>disregarded</a:t>
            </a:r>
            <a:r>
              <a:rPr kumimoji="0" lang="en-GB" sz="1200" b="0" i="0" u="none" strike="noStrike" kern="1200" cap="none" spc="0" normalizeH="0" baseline="0" noProof="0">
                <a:ln>
                  <a:noFill/>
                </a:ln>
                <a:solidFill>
                  <a:srgbClr val="FF6600"/>
                </a:solidFill>
                <a:effectLst/>
                <a:uLnTx/>
                <a:uFillTx/>
                <a:latin typeface="Rdg Vesta"/>
                <a:ea typeface="Calibri" panose="020F0502020204030204" pitchFamily="34" charset="0"/>
                <a:cs typeface="Times New Roman"/>
              </a:rPr>
              <a:t> detections of monomeric glucosativin on the basis of previous </a:t>
            </a:r>
            <a:r>
              <a:rPr kumimoji="0" lang="en-GB" sz="1200" b="0" i="0" u="none" strike="noStrike" kern="1200" cap="none" spc="0" normalizeH="0" baseline="0" noProof="0">
                <a:ln>
                  <a:noFill/>
                </a:ln>
                <a:solidFill>
                  <a:srgbClr val="FF6600"/>
                </a:solidFill>
                <a:effectLst/>
                <a:highlight>
                  <a:srgbClr val="FFFF00"/>
                </a:highlight>
                <a:uLnTx/>
                <a:uFillTx/>
                <a:latin typeface="Rdg Vesta"/>
                <a:ea typeface="Calibri" panose="020F0502020204030204" pitchFamily="34" charset="0"/>
                <a:cs typeface="Times New Roman"/>
              </a:rPr>
              <a:t>speculations and assumptions</a:t>
            </a:r>
            <a:r>
              <a:rPr kumimoji="0" lang="en-GB" sz="1200" b="0" i="0" u="none" strike="noStrike" kern="1200" cap="none" spc="0" normalizeH="0" baseline="0" noProof="0">
                <a:ln>
                  <a:noFill/>
                </a:ln>
                <a:solidFill>
                  <a:srgbClr val="FF6600"/>
                </a:solidFill>
                <a:effectLst/>
                <a:uLnTx/>
                <a:uFillTx/>
                <a:latin typeface="Rdg Vesta"/>
                <a:ea typeface="Calibri" panose="020F0502020204030204" pitchFamily="34" charset="0"/>
                <a:cs typeface="Times New Roman"/>
              </a:rPr>
              <a:t>, and </a:t>
            </a:r>
            <a:r>
              <a:rPr kumimoji="0" lang="en-GB" sz="1200" b="0" i="0" u="none" strike="noStrike" kern="1200" cap="none" spc="0" normalizeH="0" baseline="0" noProof="0">
                <a:ln>
                  <a:noFill/>
                </a:ln>
                <a:solidFill>
                  <a:srgbClr val="C00000"/>
                </a:solidFill>
                <a:effectLst/>
                <a:uLnTx/>
                <a:uFillTx/>
                <a:latin typeface="Rdg Vesta"/>
                <a:ea typeface="Calibri" panose="020F0502020204030204" pitchFamily="34" charset="0"/>
                <a:cs typeface="Times New Roman"/>
              </a:rPr>
              <a:t>potentially </a:t>
            </a:r>
            <a:r>
              <a:rPr kumimoji="0" lang="en-GB" sz="1200" b="1" i="0" u="none" strike="noStrike" kern="1200" cap="none" spc="0" normalizeH="0" baseline="0" noProof="0">
                <a:ln>
                  <a:noFill/>
                </a:ln>
                <a:solidFill>
                  <a:srgbClr val="C00000"/>
                </a:solidFill>
                <a:effectLst/>
                <a:uLnTx/>
                <a:uFillTx/>
                <a:latin typeface="Rdg Vesta"/>
                <a:ea typeface="Calibri" panose="020F0502020204030204" pitchFamily="34" charset="0"/>
                <a:cs typeface="Times New Roman"/>
              </a:rPr>
              <a:t>missed </a:t>
            </a:r>
            <a:r>
              <a:rPr kumimoji="0" lang="en-GB" sz="1200" b="1" i="0" u="none" strike="noStrike" kern="1200" cap="none" spc="0" normalizeH="0" baseline="0" noProof="0">
                <a:ln>
                  <a:noFill/>
                </a:ln>
                <a:solidFill>
                  <a:srgbClr val="C00000"/>
                </a:solidFill>
                <a:effectLst/>
                <a:highlight>
                  <a:srgbClr val="FFFF00"/>
                </a:highlight>
                <a:uLnTx/>
                <a:uFillTx/>
                <a:latin typeface="Rdg Vesta"/>
                <a:ea typeface="Calibri" panose="020F0502020204030204" pitchFamily="34" charset="0"/>
                <a:cs typeface="Times New Roman"/>
              </a:rPr>
              <a:t>important</a:t>
            </a:r>
            <a:r>
              <a:rPr kumimoji="0" lang="en-GB" sz="1200" b="1" i="0" u="none" strike="noStrike" kern="1200" cap="none" spc="0" normalizeH="0" baseline="0" noProof="0">
                <a:ln>
                  <a:noFill/>
                </a:ln>
                <a:solidFill>
                  <a:srgbClr val="C00000"/>
                </a:solidFill>
                <a:effectLst/>
                <a:uLnTx/>
                <a:uFillTx/>
                <a:latin typeface="Rdg Vesta"/>
                <a:ea typeface="Calibri" panose="020F0502020204030204" pitchFamily="34" charset="0"/>
                <a:cs typeface="Times New Roman"/>
              </a:rPr>
              <a:t> details in </a:t>
            </a:r>
            <a:r>
              <a:rPr kumimoji="0" lang="en-GB" sz="1200" b="0" i="0" u="none" strike="noStrike" kern="1200" cap="none" spc="0" normalizeH="0" baseline="0" noProof="0">
                <a:ln>
                  <a:noFill/>
                </a:ln>
                <a:solidFill>
                  <a:srgbClr val="C00000"/>
                </a:solidFill>
                <a:effectLst/>
                <a:uLnTx/>
                <a:uFillTx/>
                <a:latin typeface="Rdg Vesta"/>
                <a:ea typeface="Calibri" panose="020F0502020204030204" pitchFamily="34" charset="0"/>
                <a:cs typeface="Times New Roman"/>
              </a:rPr>
              <a:t>the variability of GSL profiles between cultivars (Bennett et al., 2007; Chun et al. 2013; D’Antuono et al. 2008; Pasini et al. 2012; Villatoro-Pulido et al., 2013). Some of the aforementioned papers </a:t>
            </a:r>
            <a:r>
              <a:rPr kumimoji="0" lang="en-GB" sz="1200" b="0" i="0" u="none" strike="noStrike" kern="1200" cap="none" spc="0" normalizeH="0" baseline="0" noProof="0">
                <a:ln>
                  <a:noFill/>
                </a:ln>
                <a:solidFill>
                  <a:srgbClr val="C00000"/>
                </a:solidFill>
                <a:effectLst/>
                <a:highlight>
                  <a:srgbClr val="FFFF00"/>
                </a:highlight>
                <a:uLnTx/>
                <a:uFillTx/>
                <a:latin typeface="Rdg Vesta"/>
                <a:ea typeface="Calibri" panose="020F0502020204030204" pitchFamily="34" charset="0"/>
                <a:cs typeface="Times New Roman"/>
              </a:rPr>
              <a:t>actually</a:t>
            </a:r>
            <a:r>
              <a:rPr kumimoji="0" lang="en-GB" sz="1200" b="0" i="0" u="none" strike="noStrike" kern="1200" cap="none" spc="0" normalizeH="0" baseline="0" noProof="0">
                <a:ln>
                  <a:noFill/>
                </a:ln>
                <a:solidFill>
                  <a:srgbClr val="FF6600"/>
                </a:solidFill>
                <a:effectLst/>
                <a:uLnTx/>
                <a:uFillTx/>
                <a:latin typeface="Rdg Vesta"/>
                <a:ea typeface="Calibri" panose="020F0502020204030204" pitchFamily="34" charset="0"/>
                <a:cs typeface="Times New Roman"/>
              </a:rPr>
              <a:t> </a:t>
            </a:r>
            <a:r>
              <a:rPr kumimoji="0" lang="en-GB" sz="1200" b="0" i="0" u="none" strike="noStrike" kern="1200" cap="none" spc="0" normalizeH="0" baseline="0" noProof="0">
                <a:ln>
                  <a:noFill/>
                </a:ln>
                <a:solidFill>
                  <a:srgbClr val="C00000"/>
                </a:solidFill>
                <a:effectLst/>
                <a:uLnTx/>
                <a:uFillTx/>
                <a:latin typeface="Rdg Vesta"/>
                <a:ea typeface="Calibri" panose="020F0502020204030204" pitchFamily="34" charset="0"/>
                <a:cs typeface="Times New Roman"/>
              </a:rPr>
              <a:t>cite Cataldi et al. (2007), yet still </a:t>
            </a:r>
            <a:r>
              <a:rPr kumimoji="0" lang="en-GB" sz="1200" b="1" i="0" u="none" strike="noStrike" kern="1200" cap="none" spc="0" normalizeH="0" baseline="0" noProof="0">
                <a:ln>
                  <a:noFill/>
                </a:ln>
                <a:solidFill>
                  <a:srgbClr val="C00000"/>
                </a:solidFill>
                <a:effectLst/>
                <a:uLnTx/>
                <a:uFillTx/>
                <a:latin typeface="Rdg Vesta"/>
                <a:ea typeface="Calibri" panose="020F0502020204030204" pitchFamily="34" charset="0"/>
                <a:cs typeface="Times New Roman"/>
              </a:rPr>
              <a:t>did </a:t>
            </a:r>
            <a:r>
              <a:rPr kumimoji="0" lang="en-GB" sz="1200" b="1" i="0" u="none" strike="noStrike" kern="1200" cap="none" spc="0" normalizeH="0" baseline="0" noProof="0">
                <a:ln>
                  <a:noFill/>
                </a:ln>
                <a:solidFill>
                  <a:srgbClr val="C00000"/>
                </a:solidFill>
                <a:effectLst/>
                <a:highlight>
                  <a:srgbClr val="FFFF00"/>
                </a:highlight>
                <a:uLnTx/>
                <a:uFillTx/>
                <a:latin typeface="Rdg Vesta"/>
                <a:ea typeface="Calibri" panose="020F0502020204030204" pitchFamily="34" charset="0"/>
                <a:cs typeface="Times New Roman"/>
              </a:rPr>
              <a:t>not properly</a:t>
            </a:r>
            <a:r>
              <a:rPr kumimoji="0" lang="en-GB" sz="1200" b="1" i="0" u="none" strike="noStrike" kern="1200" cap="none" spc="0" normalizeH="0" baseline="0" noProof="0">
                <a:ln>
                  <a:noFill/>
                </a:ln>
                <a:solidFill>
                  <a:srgbClr val="C00000"/>
                </a:solidFill>
                <a:effectLst/>
                <a:uLnTx/>
                <a:uFillTx/>
                <a:latin typeface="Rdg Vesta"/>
                <a:ea typeface="Calibri" panose="020F0502020204030204" pitchFamily="34" charset="0"/>
                <a:cs typeface="Times New Roman"/>
              </a:rPr>
              <a:t> quantify </a:t>
            </a:r>
            <a:r>
              <a:rPr kumimoji="0" lang="en-GB" sz="1200" b="0" i="0" u="none" strike="noStrike" kern="1200" cap="none" spc="0" normalizeH="0" baseline="0" noProof="0">
                <a:ln>
                  <a:noFill/>
                </a:ln>
                <a:solidFill>
                  <a:srgbClr val="C00000"/>
                </a:solidFill>
                <a:effectLst/>
                <a:uLnTx/>
                <a:uFillTx/>
                <a:latin typeface="Rdg Vesta"/>
                <a:ea typeface="Calibri" panose="020F0502020204030204" pitchFamily="34" charset="0"/>
                <a:cs typeface="Times New Roman"/>
              </a:rPr>
              <a:t>the monomer and dimer separately.</a:t>
            </a:r>
          </a:p>
          <a:p>
            <a:pPr marL="0" marR="0" lvl="0" indent="0" algn="just" defTabSz="914400" rtl="0" eaLnBrk="1" fontAlgn="auto" latinLnBrk="0" hangingPunct="1">
              <a:lnSpc>
                <a:spcPct val="115000"/>
              </a:lnSpc>
              <a:spcBef>
                <a:spcPts val="0"/>
              </a:spcBef>
              <a:spcAft>
                <a:spcPts val="1000"/>
              </a:spcAft>
              <a:buClrTx/>
              <a:buSzTx/>
              <a:buFontTx/>
              <a:buNone/>
              <a:tabLst/>
              <a:defRPr/>
            </a:pPr>
            <a:endParaRPr kumimoji="0" lang="en-GB" sz="1200" b="0" i="0" u="none" strike="noStrike" kern="1200" cap="none" spc="0" normalizeH="0" baseline="0" noProof="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6600"/>
                </a:solidFill>
                <a:effectLst/>
                <a:uLnTx/>
                <a:uFillTx/>
                <a:latin typeface="Rdg Vesta"/>
                <a:ea typeface="Calibri" panose="020F0502020204030204" pitchFamily="34" charset="0"/>
                <a:cs typeface="Times New Roman"/>
              </a:rPr>
              <a:t>The </a:t>
            </a:r>
            <a:r>
              <a:rPr kumimoji="0" lang="en-GB" sz="1200" b="0" i="0" u="none" strike="noStrike" kern="1200" cap="none" spc="0" normalizeH="0" baseline="0" noProof="0">
                <a:ln>
                  <a:noFill/>
                </a:ln>
                <a:solidFill>
                  <a:srgbClr val="006600"/>
                </a:solidFill>
                <a:effectLst/>
                <a:highlight>
                  <a:srgbClr val="FFFF00"/>
                </a:highlight>
                <a:uLnTx/>
                <a:uFillTx/>
                <a:latin typeface="Rdg Vesta"/>
                <a:ea typeface="Calibri" panose="020F0502020204030204" pitchFamily="34" charset="0"/>
                <a:cs typeface="Times New Roman"/>
              </a:rPr>
              <a:t>importance</a:t>
            </a:r>
            <a:r>
              <a:rPr kumimoji="0" lang="en-GB" sz="1200" b="0" i="0" u="none" strike="noStrike" kern="1200" cap="none" spc="0" normalizeH="0" baseline="0" noProof="0">
                <a:ln>
                  <a:noFill/>
                </a:ln>
                <a:solidFill>
                  <a:srgbClr val="006600"/>
                </a:solidFill>
                <a:effectLst/>
                <a:uLnTx/>
                <a:uFillTx/>
                <a:latin typeface="Rdg Vesta"/>
                <a:ea typeface="Calibri" panose="020F0502020204030204" pitchFamily="34" charset="0"/>
                <a:cs typeface="Times New Roman"/>
              </a:rPr>
              <a:t> of the Cataldi et al. (2007) paper and its findings </a:t>
            </a:r>
            <a:r>
              <a:rPr kumimoji="0" lang="en-GB" sz="1200" b="1" i="0" u="none" strike="noStrike" kern="1200" cap="none" spc="0" normalizeH="0" baseline="0" noProof="0">
                <a:ln>
                  <a:noFill/>
                </a:ln>
                <a:solidFill>
                  <a:srgbClr val="006600"/>
                </a:solidFill>
                <a:effectLst/>
                <a:uLnTx/>
                <a:uFillTx/>
                <a:latin typeface="Rdg Vesta"/>
                <a:ea typeface="Calibri" panose="020F0502020204030204" pitchFamily="34" charset="0"/>
                <a:cs typeface="Times New Roman"/>
              </a:rPr>
              <a:t>is supported </a:t>
            </a:r>
            <a:r>
              <a:rPr kumimoji="0" lang="en-GB" sz="1200" b="0" i="0" u="none" strike="noStrike" kern="1200" cap="none" spc="0" normalizeH="0" baseline="0" noProof="0">
                <a:ln>
                  <a:noFill/>
                </a:ln>
                <a:solidFill>
                  <a:srgbClr val="006600"/>
                </a:solidFill>
                <a:effectLst/>
                <a:uLnTx/>
                <a:uFillTx/>
                <a:latin typeface="Rdg Vesta"/>
                <a:ea typeface="Calibri" panose="020F0502020204030204" pitchFamily="34" charset="0"/>
                <a:cs typeface="Times New Roman"/>
              </a:rPr>
              <a:t>by many of the results presented in this thesis; …</a:t>
            </a:r>
          </a:p>
        </p:txBody>
      </p:sp>
      <p:sp>
        <p:nvSpPr>
          <p:cNvPr id="10" name="Rectangular Callout 6">
            <a:extLst>
              <a:ext uri="{FF2B5EF4-FFF2-40B4-BE49-F238E27FC236}">
                <a16:creationId xmlns:a16="http://schemas.microsoft.com/office/drawing/2014/main" id="{EE728631-DA10-49F7-9F35-7E133E7338B4}"/>
              </a:ext>
            </a:extLst>
          </p:cNvPr>
          <p:cNvSpPr/>
          <p:nvPr/>
        </p:nvSpPr>
        <p:spPr>
          <a:xfrm>
            <a:off x="10140042" y="2305684"/>
            <a:ext cx="1894233" cy="474664"/>
          </a:xfrm>
          <a:prstGeom prst="wedgeRectCallout">
            <a:avLst>
              <a:gd name="adj1" fmla="val -74396"/>
              <a:gd name="adj2" fmla="val -17520"/>
            </a:avLst>
          </a:prstGeom>
          <a:noFill/>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small" spc="0" normalizeH="0" baseline="0" noProof="0">
              <a:ln>
                <a:noFill/>
              </a:ln>
              <a:solidFill>
                <a:srgbClr val="FF6600"/>
              </a:solidFill>
              <a:effectLst/>
              <a:uLnTx/>
              <a:uFillTx/>
              <a:latin typeface="Candara" panose="020E0502030303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small" spc="0" normalizeH="0" baseline="0" noProof="0">
                <a:ln>
                  <a:noFill/>
                </a:ln>
                <a:solidFill>
                  <a:srgbClr val="FF6600"/>
                </a:solidFill>
                <a:effectLst/>
                <a:uLnTx/>
                <a:uFillTx/>
                <a:latin typeface="Candara"/>
                <a:ea typeface="+mn-ea"/>
                <a:cs typeface="+mn-cs"/>
              </a:rPr>
              <a:t>Distancing</a:t>
            </a:r>
            <a:endParaRPr kumimoji="0" lang="en-GB" sz="1800" b="1" i="0" u="none" strike="noStrike" kern="1200" cap="small" spc="0" normalizeH="0" baseline="0" noProof="0">
              <a:ln>
                <a:noFill/>
              </a:ln>
              <a:solidFill>
                <a:srgbClr val="C00000"/>
              </a:solidFill>
              <a:effectLst/>
              <a:uLnTx/>
              <a:uFillTx/>
              <a:latin typeface="Candara" panose="020E0502030303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small" spc="0" normalizeH="0" baseline="0" noProof="0">
              <a:ln>
                <a:noFill/>
              </a:ln>
              <a:solidFill>
                <a:srgbClr val="FF6600"/>
              </a:solidFill>
              <a:effectLst/>
              <a:uLnTx/>
              <a:uFillTx/>
              <a:latin typeface="Candara" panose="020E0502030303020204" pitchFamily="34" charset="0"/>
              <a:ea typeface="+mn-ea"/>
              <a:cs typeface="+mn-cs"/>
            </a:endParaRPr>
          </a:p>
        </p:txBody>
      </p:sp>
      <p:sp>
        <p:nvSpPr>
          <p:cNvPr id="12" name="Rectangular Callout 6">
            <a:extLst>
              <a:ext uri="{FF2B5EF4-FFF2-40B4-BE49-F238E27FC236}">
                <a16:creationId xmlns:a16="http://schemas.microsoft.com/office/drawing/2014/main" id="{BDD74C44-808B-4634-9D66-ECF28BCFE40B}"/>
              </a:ext>
            </a:extLst>
          </p:cNvPr>
          <p:cNvSpPr/>
          <p:nvPr/>
        </p:nvSpPr>
        <p:spPr>
          <a:xfrm>
            <a:off x="10140042" y="952389"/>
            <a:ext cx="1894522" cy="474664"/>
          </a:xfrm>
          <a:prstGeom prst="wedgeRectCallout">
            <a:avLst>
              <a:gd name="adj1" fmla="val -71870"/>
              <a:gd name="adj2" fmla="val 882"/>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small" spc="0" normalizeH="0" baseline="0" noProof="0">
                <a:ln>
                  <a:noFill/>
                </a:ln>
                <a:solidFill>
                  <a:srgbClr val="003300"/>
                </a:solidFill>
                <a:effectLst/>
                <a:uLnTx/>
                <a:uFillTx/>
                <a:latin typeface="Candara" panose="020E0502030303020204" pitchFamily="34" charset="0"/>
                <a:ea typeface="+mn-ea"/>
                <a:cs typeface="+mn-cs"/>
              </a:rPr>
              <a:t>endorsing</a:t>
            </a:r>
          </a:p>
        </p:txBody>
      </p:sp>
      <p:sp>
        <p:nvSpPr>
          <p:cNvPr id="13" name="Rectangular Callout 6">
            <a:extLst>
              <a:ext uri="{FF2B5EF4-FFF2-40B4-BE49-F238E27FC236}">
                <a16:creationId xmlns:a16="http://schemas.microsoft.com/office/drawing/2014/main" id="{68C68C4B-ED27-4665-B9E0-66527F1B42DE}"/>
              </a:ext>
            </a:extLst>
          </p:cNvPr>
          <p:cNvSpPr/>
          <p:nvPr/>
        </p:nvSpPr>
        <p:spPr>
          <a:xfrm>
            <a:off x="10075483" y="5307047"/>
            <a:ext cx="2023349" cy="400110"/>
          </a:xfrm>
          <a:prstGeom prst="wedgeRectCallout">
            <a:avLst>
              <a:gd name="adj1" fmla="val -77486"/>
              <a:gd name="adj2" fmla="val 6793"/>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small" spc="0" normalizeH="0" baseline="0" noProof="0">
                <a:ln>
                  <a:noFill/>
                </a:ln>
                <a:solidFill>
                  <a:srgbClr val="003300"/>
                </a:solidFill>
                <a:effectLst/>
                <a:uLnTx/>
                <a:uFillTx/>
                <a:latin typeface="Candara" panose="020E0502030303020204" pitchFamily="34" charset="0"/>
                <a:ea typeface="+mn-ea"/>
                <a:cs typeface="+mn-cs"/>
              </a:rPr>
              <a:t>endorsing</a:t>
            </a:r>
          </a:p>
        </p:txBody>
      </p:sp>
      <p:sp>
        <p:nvSpPr>
          <p:cNvPr id="14" name="Rectangle 13">
            <a:extLst>
              <a:ext uri="{FF2B5EF4-FFF2-40B4-BE49-F238E27FC236}">
                <a16:creationId xmlns:a16="http://schemas.microsoft.com/office/drawing/2014/main" id="{35357CE7-89B4-4DD4-84D3-74B988E23ED4}"/>
              </a:ext>
            </a:extLst>
          </p:cNvPr>
          <p:cNvSpPr/>
          <p:nvPr/>
        </p:nvSpPr>
        <p:spPr>
          <a:xfrm>
            <a:off x="6455439" y="6438395"/>
            <a:ext cx="4631717"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Bell, L. 2016. </a:t>
            </a:r>
            <a:r>
              <a:rPr kumimoji="0" lang="en-US" sz="1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Rocket Science: Phytochemical, Postharvest, Shelf-life &amp; Sensory Attributes Of Rocket Species. PhD Thesis, </a:t>
            </a:r>
            <a:r>
              <a:rPr kumimoji="0" lang="en-GB" sz="1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University of Reading</a:t>
            </a:r>
            <a:endParaRPr kumimoji="0" lang="en-GB"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ular Callout 6">
            <a:extLst>
              <a:ext uri="{FF2B5EF4-FFF2-40B4-BE49-F238E27FC236}">
                <a16:creationId xmlns:a16="http://schemas.microsoft.com/office/drawing/2014/main" id="{17F65CB0-593B-4115-9999-7A94CB8A86F2}"/>
              </a:ext>
            </a:extLst>
          </p:cNvPr>
          <p:cNvSpPr/>
          <p:nvPr/>
        </p:nvSpPr>
        <p:spPr>
          <a:xfrm>
            <a:off x="10075484" y="3026144"/>
            <a:ext cx="2023348" cy="474664"/>
          </a:xfrm>
          <a:prstGeom prst="wedgeRectCallout">
            <a:avLst>
              <a:gd name="adj1" fmla="val -68192"/>
              <a:gd name="adj2" fmla="val 37391"/>
            </a:avLst>
          </a:prstGeom>
          <a:noFill/>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small" spc="0" normalizeH="0" baseline="0" noProof="0">
                <a:ln>
                  <a:noFill/>
                </a:ln>
                <a:solidFill>
                  <a:srgbClr val="C00000"/>
                </a:solidFill>
                <a:effectLst/>
                <a:uLnTx/>
                <a:uFillTx/>
                <a:latin typeface="Candara"/>
                <a:ea typeface="+mn-ea"/>
                <a:cs typeface="+mn-cs"/>
              </a:rPr>
              <a:t>countering</a:t>
            </a:r>
            <a:endParaRPr kumimoji="0" lang="en-GB" sz="1800" b="1" i="0" u="none" strike="noStrike" kern="1200" cap="small" spc="0" normalizeH="0" baseline="0" noProof="0">
              <a:ln>
                <a:noFill/>
              </a:ln>
              <a:solidFill>
                <a:srgbClr val="C00000"/>
              </a:solidFill>
              <a:effectLst/>
              <a:uLnTx/>
              <a:uFillTx/>
              <a:latin typeface="Candara" panose="020E0502030303020204" pitchFamily="34" charset="0"/>
              <a:ea typeface="+mn-ea"/>
              <a:cs typeface="+mn-cs"/>
            </a:endParaRPr>
          </a:p>
        </p:txBody>
      </p:sp>
      <p:sp>
        <p:nvSpPr>
          <p:cNvPr id="9" name="Rectangular Callout 6">
            <a:extLst>
              <a:ext uri="{FF2B5EF4-FFF2-40B4-BE49-F238E27FC236}">
                <a16:creationId xmlns:a16="http://schemas.microsoft.com/office/drawing/2014/main" id="{29149FB8-4C43-4EFA-B60E-8925393ADBCA}"/>
              </a:ext>
            </a:extLst>
          </p:cNvPr>
          <p:cNvSpPr/>
          <p:nvPr/>
        </p:nvSpPr>
        <p:spPr>
          <a:xfrm>
            <a:off x="10140042" y="1592441"/>
            <a:ext cx="1958790" cy="474664"/>
          </a:xfrm>
          <a:prstGeom prst="wedgeRectCallout">
            <a:avLst>
              <a:gd name="adj1" fmla="val -72396"/>
              <a:gd name="adj2" fmla="val -43329"/>
            </a:avLst>
          </a:prstGeom>
          <a:noFill/>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small" spc="0" normalizeH="0" baseline="0" noProof="0">
                <a:ln>
                  <a:noFill/>
                </a:ln>
                <a:solidFill>
                  <a:srgbClr val="C00000"/>
                </a:solidFill>
                <a:effectLst/>
                <a:uLnTx/>
                <a:uFillTx/>
                <a:latin typeface="Candara"/>
                <a:ea typeface="+mn-ea"/>
                <a:cs typeface="+mn-cs"/>
              </a:rPr>
              <a:t>Countering</a:t>
            </a:r>
            <a:endParaRPr kumimoji="0" lang="en-GB" sz="1800" b="0" i="0" u="none" strike="noStrike" kern="1200" cap="small" spc="0" normalizeH="0" baseline="0" noProof="0">
              <a:ln>
                <a:noFill/>
              </a:ln>
              <a:solidFill>
                <a:srgbClr val="C00000"/>
              </a:solidFill>
              <a:effectLst/>
              <a:uLnTx/>
              <a:uFillTx/>
              <a:latin typeface="Candara" panose="020E0502030303020204" pitchFamily="34" charset="0"/>
              <a:ea typeface="+mn-ea"/>
              <a:cs typeface="+mn-cs"/>
            </a:endParaRPr>
          </a:p>
        </p:txBody>
      </p:sp>
      <p:sp>
        <p:nvSpPr>
          <p:cNvPr id="16" name="Rectangular Callout 6">
            <a:extLst>
              <a:ext uri="{FF2B5EF4-FFF2-40B4-BE49-F238E27FC236}">
                <a16:creationId xmlns:a16="http://schemas.microsoft.com/office/drawing/2014/main" id="{60F0B45E-B59C-4684-950D-C54DB6F25A91}"/>
              </a:ext>
            </a:extLst>
          </p:cNvPr>
          <p:cNvSpPr/>
          <p:nvPr/>
        </p:nvSpPr>
        <p:spPr>
          <a:xfrm>
            <a:off x="10140042" y="233618"/>
            <a:ext cx="1894521" cy="399783"/>
          </a:xfrm>
          <a:prstGeom prst="wedgeRectCallout">
            <a:avLst>
              <a:gd name="adj1" fmla="val -71970"/>
              <a:gd name="adj2" fmla="val -5029"/>
            </a:avLst>
          </a:prstGeom>
          <a:noFill/>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small" spc="0" normalizeH="0" baseline="0" noProof="0">
              <a:ln>
                <a:noFill/>
              </a:ln>
              <a:solidFill>
                <a:srgbClr val="FF6600"/>
              </a:solidFill>
              <a:effectLst/>
              <a:uLnTx/>
              <a:uFillTx/>
              <a:latin typeface="Candara" panose="020E0502030303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small" spc="0" normalizeH="0" baseline="0" noProof="0">
                <a:ln>
                  <a:noFill/>
                </a:ln>
                <a:solidFill>
                  <a:srgbClr val="FF6600"/>
                </a:solidFill>
                <a:effectLst/>
                <a:uLnTx/>
                <a:uFillTx/>
                <a:latin typeface="Candara"/>
                <a:ea typeface="+mn-ea"/>
                <a:cs typeface="+mn-cs"/>
              </a:rPr>
              <a:t>Distancing</a:t>
            </a:r>
            <a:endParaRPr kumimoji="0" lang="en-GB" sz="1800" b="1" i="0" u="none" strike="noStrike" kern="1200" cap="small" spc="0" normalizeH="0" baseline="0" noProof="0">
              <a:ln>
                <a:noFill/>
              </a:ln>
              <a:solidFill>
                <a:srgbClr val="C00000"/>
              </a:solidFill>
              <a:effectLst/>
              <a:uLnTx/>
              <a:uFillTx/>
              <a:latin typeface="Candara" panose="020E0502030303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small" spc="0" normalizeH="0" baseline="0" noProof="0">
              <a:ln>
                <a:noFill/>
              </a:ln>
              <a:solidFill>
                <a:srgbClr val="FF6600"/>
              </a:solidFill>
              <a:effectLst/>
              <a:uLnTx/>
              <a:uFillTx/>
              <a:latin typeface="Candara" panose="020E0502030303020204" pitchFamily="34" charset="0"/>
              <a:ea typeface="+mn-ea"/>
              <a:cs typeface="+mn-cs"/>
            </a:endParaRPr>
          </a:p>
        </p:txBody>
      </p:sp>
      <p:sp>
        <p:nvSpPr>
          <p:cNvPr id="4" name="TextBox 3">
            <a:extLst>
              <a:ext uri="{FF2B5EF4-FFF2-40B4-BE49-F238E27FC236}">
                <a16:creationId xmlns:a16="http://schemas.microsoft.com/office/drawing/2014/main" id="{9B514C55-CBF2-9258-F401-8D5C3DEC4FFB}"/>
              </a:ext>
            </a:extLst>
          </p:cNvPr>
          <p:cNvSpPr txBox="1"/>
          <p:nvPr/>
        </p:nvSpPr>
        <p:spPr>
          <a:xfrm>
            <a:off x="319297" y="106994"/>
            <a:ext cx="3488131" cy="6481903"/>
          </a:xfrm>
          <a:prstGeom prst="rect">
            <a:avLst/>
          </a:prstGeom>
          <a:noFill/>
        </p:spPr>
        <p:txBody>
          <a:bodyPr wrap="square">
            <a:spAutoFit/>
          </a:bodyPr>
          <a:lstStyle/>
          <a:p>
            <a:pPr algn="just">
              <a:lnSpc>
                <a:spcPct val="110000"/>
              </a:lnSpc>
              <a:spcAft>
                <a:spcPts val="800"/>
              </a:spcAft>
            </a:pPr>
            <a:r>
              <a:rPr lang="en-GB" sz="1200">
                <a:solidFill>
                  <a:srgbClr val="00B05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Significantly</a:t>
            </a:r>
            <a:r>
              <a:rPr lang="en-GB" sz="12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for this study, Hargreaves et al. (2002) differentiate between two notions: identities </a:t>
            </a:r>
            <a:r>
              <a:rPr lang="en-GB" sz="1200" i="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in music</a:t>
            </a:r>
            <a:r>
              <a:rPr lang="en-GB" sz="12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and music </a:t>
            </a:r>
            <a:r>
              <a:rPr lang="en-GB" sz="1200" i="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in identities</a:t>
            </a:r>
            <a:r>
              <a:rPr lang="en-GB" sz="12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each distinct and potentially applicable when considering the musical lives of retired amateurs. </a:t>
            </a:r>
            <a:r>
              <a:rPr lang="en-GB" sz="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The former, identities </a:t>
            </a:r>
            <a:r>
              <a:rPr lang="en-GB" sz="1200" i="1">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in music</a:t>
            </a:r>
            <a:r>
              <a:rPr lang="en-GB" sz="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 (author’s italics) are considered as being defined by social and cultural roles within music (Hargreaves et al., 2002, p.12), incorporating the ways individuals view themselves in relation to socio-culturally defined roles core to their musical sense-of-self (e.g.: I as music teacher; I as band-member).  The second concept, music in identities (author’s italics), explains how music can influence and channel non-musical aspects of a life, as in personal, relational and therapeutic applications of music experience. </a:t>
            </a:r>
            <a:r>
              <a:rPr lang="en-GB"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Relating to this specific aspect, research identifying the positive relationships between music participation and an older individual’s sense of psychological well-being, reduced sense of isolation, lack of social confidence and loneliness (Hallam et al., 2012; Creech et al., 2014a) and a resource for health (Gembris, 2008) provide </a:t>
            </a:r>
            <a:r>
              <a:rPr lang="en-GB" sz="1200">
                <a:solidFill>
                  <a:srgbClr val="0066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compelling</a:t>
            </a:r>
            <a:r>
              <a:rPr lang="en-GB"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 evidence of this concept of musical influence on non-musical aspects of individual identity.   </a:t>
            </a:r>
          </a:p>
          <a:p>
            <a:pPr algn="just">
              <a:lnSpc>
                <a:spcPct val="110000"/>
              </a:lnSpc>
              <a:spcAft>
                <a:spcPts val="800"/>
              </a:spcAft>
            </a:pPr>
            <a:r>
              <a:rPr lang="en-GB" sz="12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Viewing lifespan musical trajectories through this dual framework (Hargreaves et al; 2002) </a:t>
            </a:r>
            <a:r>
              <a:rPr lang="en-GB" sz="120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could prove </a:t>
            </a:r>
            <a:r>
              <a:rPr lang="en-GB" sz="1200">
                <a:solidFill>
                  <a:srgbClr val="7030A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analytically enlightening </a:t>
            </a:r>
            <a:r>
              <a:rPr lang="en-GB" sz="120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when considering the inter-relationships between the study’s core concepts, deepening understanding of complex identity processes embedded within retiree amateur instrumentalists’ post-school learning pathways.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ular Callout 6">
            <a:extLst>
              <a:ext uri="{FF2B5EF4-FFF2-40B4-BE49-F238E27FC236}">
                <a16:creationId xmlns:a16="http://schemas.microsoft.com/office/drawing/2014/main" id="{5EF80096-F0C3-70AD-F638-0217ADF60DB8}"/>
              </a:ext>
            </a:extLst>
          </p:cNvPr>
          <p:cNvSpPr/>
          <p:nvPr/>
        </p:nvSpPr>
        <p:spPr>
          <a:xfrm>
            <a:off x="3893766" y="311848"/>
            <a:ext cx="1956558" cy="399783"/>
          </a:xfrm>
          <a:prstGeom prst="wedgeRectCallout">
            <a:avLst>
              <a:gd name="adj1" fmla="val -59904"/>
              <a:gd name="adj2" fmla="val -37704"/>
            </a:avLst>
          </a:prstGeom>
          <a:noFill/>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small" spc="0" normalizeH="0" baseline="0" noProof="0">
              <a:ln>
                <a:noFill/>
              </a:ln>
              <a:solidFill>
                <a:srgbClr val="00B050"/>
              </a:solidFill>
              <a:effectLst/>
              <a:uLnTx/>
              <a:uFillTx/>
              <a:latin typeface="Candara" panose="020E0502030303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small" spc="0" normalizeH="0" baseline="0" noProof="0">
                <a:ln>
                  <a:noFill/>
                </a:ln>
                <a:solidFill>
                  <a:srgbClr val="00B050"/>
                </a:solidFill>
                <a:effectLst/>
                <a:uLnTx/>
                <a:uFillTx/>
                <a:latin typeface="Candara"/>
                <a:ea typeface="+mn-ea"/>
                <a:cs typeface="+mn-cs"/>
              </a:rPr>
              <a:t>Concuring</a:t>
            </a:r>
            <a:endParaRPr kumimoji="0" lang="en-GB" sz="1800" b="1" i="0" u="none" strike="noStrike" kern="1200" cap="small" spc="0" normalizeH="0" baseline="0" noProof="0">
              <a:ln>
                <a:noFill/>
              </a:ln>
              <a:solidFill>
                <a:srgbClr val="00B050"/>
              </a:solidFill>
              <a:effectLst/>
              <a:uLnTx/>
              <a:uFillTx/>
              <a:latin typeface="Candara" panose="020E0502030303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small" spc="0" normalizeH="0" baseline="0" noProof="0">
              <a:ln>
                <a:noFill/>
              </a:ln>
              <a:solidFill>
                <a:srgbClr val="00B050"/>
              </a:solidFill>
              <a:effectLst/>
              <a:uLnTx/>
              <a:uFillTx/>
              <a:latin typeface="Candara" panose="020E0502030303020204" pitchFamily="34" charset="0"/>
              <a:ea typeface="+mn-ea"/>
              <a:cs typeface="+mn-cs"/>
            </a:endParaRPr>
          </a:p>
        </p:txBody>
      </p:sp>
      <p:sp>
        <p:nvSpPr>
          <p:cNvPr id="6" name="Rectangular Callout 6">
            <a:extLst>
              <a:ext uri="{FF2B5EF4-FFF2-40B4-BE49-F238E27FC236}">
                <a16:creationId xmlns:a16="http://schemas.microsoft.com/office/drawing/2014/main" id="{A9A07CB0-5E9B-E4FB-934E-03D9613C2B91}"/>
              </a:ext>
            </a:extLst>
          </p:cNvPr>
          <p:cNvSpPr/>
          <p:nvPr/>
        </p:nvSpPr>
        <p:spPr>
          <a:xfrm>
            <a:off x="3955803" y="1027270"/>
            <a:ext cx="1894521" cy="399783"/>
          </a:xfrm>
          <a:prstGeom prst="wedgeRectCallout">
            <a:avLst>
              <a:gd name="adj1" fmla="val -59904"/>
              <a:gd name="adj2" fmla="val -17282"/>
            </a:avLst>
          </a:prstGeom>
          <a:noFill/>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small" spc="0" normalizeH="0" baseline="0" noProof="0">
              <a:ln>
                <a:noFill/>
              </a:ln>
              <a:solidFill>
                <a:srgbClr val="0000CC"/>
              </a:solidFill>
              <a:effectLst/>
              <a:uLnTx/>
              <a:uFillTx/>
              <a:latin typeface="Candara" panose="020E0502030303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cap="small">
                <a:solidFill>
                  <a:srgbClr val="0000CC"/>
                </a:solidFill>
                <a:latin typeface="Candara"/>
              </a:rPr>
              <a:t>Acknowledging</a:t>
            </a:r>
            <a:endParaRPr kumimoji="0" lang="en-GB" sz="1800" b="1" i="0" u="none" strike="noStrike" kern="1200" cap="small" spc="0" normalizeH="0" baseline="0" noProof="0">
              <a:ln>
                <a:noFill/>
              </a:ln>
              <a:solidFill>
                <a:srgbClr val="0000CC"/>
              </a:solidFill>
              <a:effectLst/>
              <a:uLnTx/>
              <a:uFillTx/>
              <a:latin typeface="Candara" panose="020E05020303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small" spc="0" normalizeH="0" baseline="0" noProof="0">
              <a:ln>
                <a:noFill/>
              </a:ln>
              <a:solidFill>
                <a:srgbClr val="0000CC"/>
              </a:solidFill>
              <a:effectLst/>
              <a:uLnTx/>
              <a:uFillTx/>
              <a:latin typeface="Candara" panose="020E0502030303020204" pitchFamily="34" charset="0"/>
              <a:ea typeface="+mn-ea"/>
              <a:cs typeface="+mn-cs"/>
            </a:endParaRPr>
          </a:p>
        </p:txBody>
      </p:sp>
      <p:sp>
        <p:nvSpPr>
          <p:cNvPr id="7" name="Rectangular Callout 6">
            <a:extLst>
              <a:ext uri="{FF2B5EF4-FFF2-40B4-BE49-F238E27FC236}">
                <a16:creationId xmlns:a16="http://schemas.microsoft.com/office/drawing/2014/main" id="{DD44E36D-FF93-3462-4808-D42D07E9A11B}"/>
              </a:ext>
            </a:extLst>
          </p:cNvPr>
          <p:cNvSpPr/>
          <p:nvPr/>
        </p:nvSpPr>
        <p:spPr>
          <a:xfrm>
            <a:off x="3955802" y="3263476"/>
            <a:ext cx="1894522" cy="474664"/>
          </a:xfrm>
          <a:prstGeom prst="wedgeRectCallout">
            <a:avLst>
              <a:gd name="adj1" fmla="val -58080"/>
              <a:gd name="adj2" fmla="val -40398"/>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small" spc="0" normalizeH="0" baseline="0" noProof="0">
                <a:ln>
                  <a:noFill/>
                </a:ln>
                <a:solidFill>
                  <a:srgbClr val="003300"/>
                </a:solidFill>
                <a:effectLst/>
                <a:uLnTx/>
                <a:uFillTx/>
                <a:latin typeface="Candara" panose="020E0502030303020204" pitchFamily="34" charset="0"/>
                <a:ea typeface="+mn-ea"/>
                <a:cs typeface="+mn-cs"/>
              </a:rPr>
              <a:t>endorsing</a:t>
            </a:r>
          </a:p>
        </p:txBody>
      </p:sp>
      <p:sp>
        <p:nvSpPr>
          <p:cNvPr id="8" name="Rectangular Callout 6">
            <a:extLst>
              <a:ext uri="{FF2B5EF4-FFF2-40B4-BE49-F238E27FC236}">
                <a16:creationId xmlns:a16="http://schemas.microsoft.com/office/drawing/2014/main" id="{BDE560AD-2A2E-D614-FC64-42D03D5CFAAC}"/>
              </a:ext>
            </a:extLst>
          </p:cNvPr>
          <p:cNvSpPr/>
          <p:nvPr/>
        </p:nvSpPr>
        <p:spPr>
          <a:xfrm>
            <a:off x="4004453" y="4907264"/>
            <a:ext cx="1894521" cy="399783"/>
          </a:xfrm>
          <a:prstGeom prst="wedgeRectCallout">
            <a:avLst>
              <a:gd name="adj1" fmla="val -60766"/>
              <a:gd name="adj2" fmla="val 23561"/>
            </a:avLst>
          </a:prstGeom>
          <a:noFill/>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small" spc="0" normalizeH="0" baseline="0" noProof="0">
              <a:ln>
                <a:noFill/>
              </a:ln>
              <a:solidFill>
                <a:srgbClr val="00B050"/>
              </a:solidFill>
              <a:effectLst/>
              <a:uLnTx/>
              <a:uFillTx/>
              <a:latin typeface="Candara" panose="020E0502030303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small" spc="0" normalizeH="0" baseline="0" noProof="0">
                <a:ln>
                  <a:noFill/>
                </a:ln>
                <a:solidFill>
                  <a:srgbClr val="00B050"/>
                </a:solidFill>
                <a:effectLst/>
                <a:uLnTx/>
                <a:uFillTx/>
                <a:latin typeface="Candara"/>
                <a:ea typeface="+mn-ea"/>
                <a:cs typeface="+mn-cs"/>
              </a:rPr>
              <a:t>Concuring</a:t>
            </a:r>
            <a:endParaRPr kumimoji="0" lang="en-GB" sz="1800" b="1" i="0" u="none" strike="noStrike" kern="1200" cap="small" spc="0" normalizeH="0" baseline="0" noProof="0">
              <a:ln>
                <a:noFill/>
              </a:ln>
              <a:solidFill>
                <a:srgbClr val="00B050"/>
              </a:solidFill>
              <a:effectLst/>
              <a:uLnTx/>
              <a:uFillTx/>
              <a:latin typeface="Candara" panose="020E0502030303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small" spc="0" normalizeH="0" baseline="0" noProof="0">
              <a:ln>
                <a:noFill/>
              </a:ln>
              <a:solidFill>
                <a:srgbClr val="00B050"/>
              </a:solidFill>
              <a:effectLst/>
              <a:uLnTx/>
              <a:uFillTx/>
              <a:latin typeface="Candara" panose="020E0502030303020204" pitchFamily="34" charset="0"/>
              <a:ea typeface="+mn-ea"/>
              <a:cs typeface="+mn-cs"/>
            </a:endParaRPr>
          </a:p>
        </p:txBody>
      </p:sp>
      <p:sp>
        <p:nvSpPr>
          <p:cNvPr id="11" name="Rectangular Callout 6">
            <a:extLst>
              <a:ext uri="{FF2B5EF4-FFF2-40B4-BE49-F238E27FC236}">
                <a16:creationId xmlns:a16="http://schemas.microsoft.com/office/drawing/2014/main" id="{E6E3EA3B-5CC8-9F3A-F068-8F350E5D1D7E}"/>
              </a:ext>
            </a:extLst>
          </p:cNvPr>
          <p:cNvSpPr/>
          <p:nvPr/>
        </p:nvSpPr>
        <p:spPr>
          <a:xfrm>
            <a:off x="3992154" y="5430946"/>
            <a:ext cx="1894521" cy="561639"/>
          </a:xfrm>
          <a:prstGeom prst="wedgeRectCallout">
            <a:avLst>
              <a:gd name="adj1" fmla="val -60766"/>
              <a:gd name="adj2" fmla="val -39505"/>
            </a:avLst>
          </a:prstGeom>
          <a:noFill/>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small" spc="0" normalizeH="0" baseline="0" noProof="0">
              <a:ln>
                <a:noFill/>
              </a:ln>
              <a:solidFill>
                <a:srgbClr val="7030A0"/>
              </a:solidFill>
              <a:effectLst/>
              <a:uLnTx/>
              <a:uFillTx/>
              <a:latin typeface="Candara" panose="020E0502030303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small" spc="0" normalizeH="0" baseline="0" noProof="0">
                <a:ln>
                  <a:noFill/>
                </a:ln>
                <a:solidFill>
                  <a:srgbClr val="7030A0"/>
                </a:solidFill>
                <a:effectLst/>
                <a:uLnTx/>
                <a:uFillTx/>
                <a:latin typeface="Candara"/>
                <a:ea typeface="+mn-ea"/>
                <a:cs typeface="+mn-cs"/>
              </a:rPr>
              <a:t>Cautiously arguing</a:t>
            </a:r>
            <a:endParaRPr kumimoji="0" lang="en-GB" sz="1800" b="1" i="0" u="none" strike="noStrike" kern="1200" cap="small" spc="0" normalizeH="0" baseline="0" noProof="0">
              <a:ln>
                <a:noFill/>
              </a:ln>
              <a:solidFill>
                <a:srgbClr val="7030A0"/>
              </a:solidFill>
              <a:effectLst/>
              <a:uLnTx/>
              <a:uFillTx/>
              <a:latin typeface="Candara" panose="020E0502030303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small" spc="0" normalizeH="0" baseline="0" noProof="0">
              <a:ln>
                <a:noFill/>
              </a:ln>
              <a:solidFill>
                <a:srgbClr val="7030A0"/>
              </a:solidFill>
              <a:effectLst/>
              <a:uLnTx/>
              <a:uFillTx/>
              <a:latin typeface="Candara" panose="020E0502030303020204" pitchFamily="34" charset="0"/>
              <a:ea typeface="+mn-ea"/>
              <a:cs typeface="+mn-cs"/>
            </a:endParaRPr>
          </a:p>
        </p:txBody>
      </p:sp>
      <p:sp>
        <p:nvSpPr>
          <p:cNvPr id="15" name="Rectangle 14">
            <a:extLst>
              <a:ext uri="{FF2B5EF4-FFF2-40B4-BE49-F238E27FC236}">
                <a16:creationId xmlns:a16="http://schemas.microsoft.com/office/drawing/2014/main" id="{B9C75419-E5BF-DA11-A0AF-34432ED5C184}"/>
              </a:ext>
            </a:extLst>
          </p:cNvPr>
          <p:cNvSpPr/>
          <p:nvPr/>
        </p:nvSpPr>
        <p:spPr>
          <a:xfrm>
            <a:off x="0" y="6476171"/>
            <a:ext cx="5384284"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Jolly, J. 2016. ‘Never too late’ – life histories of retirement transition amateur instrumentalists: Music education, lifelong learning and identity</a:t>
            </a:r>
            <a:r>
              <a:rPr kumimoji="0" lang="en-US" sz="1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EdD Thesis, </a:t>
            </a:r>
            <a:r>
              <a:rPr kumimoji="0" lang="en-GB" sz="1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University of Reading</a:t>
            </a:r>
            <a:endParaRPr kumimoji="0" lang="en-GB"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686058988"/>
      </p:ext>
    </p:extLst>
  </p:cSld>
  <p:clrMapOvr>
    <a:masterClrMapping/>
  </p:clrMapOvr>
  <mc:AlternateContent xmlns:mc="http://schemas.openxmlformats.org/markup-compatibility/2006" xmlns:p14="http://schemas.microsoft.com/office/powerpoint/2010/main">
    <mc:Choice Requires="p14">
      <p:transition spd="slow" p14:dur="2000" advTm="70442"/>
    </mc:Choice>
    <mc:Fallback xmlns="">
      <p:transition spd="slow" advTm="70442"/>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A6A4B18-EC83-6FBC-2808-E39869F4CFF1}"/>
              </a:ext>
            </a:extLst>
          </p:cNvPr>
          <p:cNvPicPr>
            <a:picLocks noChangeAspect="1"/>
          </p:cNvPicPr>
          <p:nvPr/>
        </p:nvPicPr>
        <p:blipFill>
          <a:blip r:embed="rId2"/>
          <a:stretch>
            <a:fillRect/>
          </a:stretch>
        </p:blipFill>
        <p:spPr>
          <a:xfrm>
            <a:off x="4219575" y="-239397"/>
            <a:ext cx="3035990" cy="7192647"/>
          </a:xfrm>
          <a:prstGeom prst="rect">
            <a:avLst/>
          </a:prstGeom>
        </p:spPr>
      </p:pic>
    </p:spTree>
    <p:extLst>
      <p:ext uri="{BB962C8B-B14F-4D97-AF65-F5344CB8AC3E}">
        <p14:creationId xmlns:p14="http://schemas.microsoft.com/office/powerpoint/2010/main" val="548869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9" name="Group 9">
            <a:extLst>
              <a:ext uri="{FF2B5EF4-FFF2-40B4-BE49-F238E27FC236}">
                <a16:creationId xmlns:a16="http://schemas.microsoft.com/office/drawing/2014/main" id="{F0CAFDA3-320A-C24D-A7A1-20C1267EC9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28528" y="0"/>
            <a:ext cx="3263472" cy="6858000"/>
            <a:chOff x="8928528" y="0"/>
            <a:chExt cx="3263472" cy="6858000"/>
          </a:xfrm>
        </p:grpSpPr>
        <p:sp>
          <p:nvSpPr>
            <p:cNvPr id="60" name="Oval 10">
              <a:extLst>
                <a:ext uri="{FF2B5EF4-FFF2-40B4-BE49-F238E27FC236}">
                  <a16:creationId xmlns:a16="http://schemas.microsoft.com/office/drawing/2014/main" id="{D2411669-6E2C-2243-99CD-6BC9D724F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3">
              <a:extLst>
                <a:ext uri="{FF2B5EF4-FFF2-40B4-BE49-F238E27FC236}">
                  <a16:creationId xmlns:a16="http://schemas.microsoft.com/office/drawing/2014/main" id="{C4E0C522-0F40-ED44-A700-F1BCD1CF74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24">
              <a:extLst>
                <a:ext uri="{FF2B5EF4-FFF2-40B4-BE49-F238E27FC236}">
                  <a16:creationId xmlns:a16="http://schemas.microsoft.com/office/drawing/2014/main" id="{B79B4380-CBEC-C341-A10E-5EF9A8597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Oval 13">
              <a:extLst>
                <a:ext uri="{FF2B5EF4-FFF2-40B4-BE49-F238E27FC236}">
                  <a16:creationId xmlns:a16="http://schemas.microsoft.com/office/drawing/2014/main" id="{F04AD70E-5490-4C4E-A05D-D67949C51A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14">
              <a:extLst>
                <a:ext uri="{FF2B5EF4-FFF2-40B4-BE49-F238E27FC236}">
                  <a16:creationId xmlns:a16="http://schemas.microsoft.com/office/drawing/2014/main" id="{128A8883-9F24-0047-92B7-45B3D2E7D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15">
              <a:extLst>
                <a:ext uri="{FF2B5EF4-FFF2-40B4-BE49-F238E27FC236}">
                  <a16:creationId xmlns:a16="http://schemas.microsoft.com/office/drawing/2014/main" id="{AAC3A3BB-FD2C-FB44-9478-FA87EF229D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28">
              <a:extLst>
                <a:ext uri="{FF2B5EF4-FFF2-40B4-BE49-F238E27FC236}">
                  <a16:creationId xmlns:a16="http://schemas.microsoft.com/office/drawing/2014/main" id="{BF46B3B1-E981-BB40-B916-51A6D38519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Freeform 29">
              <a:extLst>
                <a:ext uri="{FF2B5EF4-FFF2-40B4-BE49-F238E27FC236}">
                  <a16:creationId xmlns:a16="http://schemas.microsoft.com/office/drawing/2014/main" id="{EA7DAE92-7D6B-B042-83BE-047C8EC322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8" name="Freeform 30">
              <a:extLst>
                <a:ext uri="{FF2B5EF4-FFF2-40B4-BE49-F238E27FC236}">
                  <a16:creationId xmlns:a16="http://schemas.microsoft.com/office/drawing/2014/main" id="{06AADCE6-4277-EA49-AF23-63B53CA67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31">
              <a:extLst>
                <a:ext uri="{FF2B5EF4-FFF2-40B4-BE49-F238E27FC236}">
                  <a16:creationId xmlns:a16="http://schemas.microsoft.com/office/drawing/2014/main" id="{58CEA343-047B-DF4E-A7A8-881C7740E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32">
              <a:extLst>
                <a:ext uri="{FF2B5EF4-FFF2-40B4-BE49-F238E27FC236}">
                  <a16:creationId xmlns:a16="http://schemas.microsoft.com/office/drawing/2014/main" id="{FCCBAA07-17CE-2740-AA04-AEDA5EAD27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33">
              <a:extLst>
                <a:ext uri="{FF2B5EF4-FFF2-40B4-BE49-F238E27FC236}">
                  <a16:creationId xmlns:a16="http://schemas.microsoft.com/office/drawing/2014/main" id="{BF15C430-7951-6040-BD4C-4E996E944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34">
              <a:extLst>
                <a:ext uri="{FF2B5EF4-FFF2-40B4-BE49-F238E27FC236}">
                  <a16:creationId xmlns:a16="http://schemas.microsoft.com/office/drawing/2014/main" id="{0B3467F9-370D-5C4C-9EDE-E0CA0E4015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74" name="Straight Connector 24">
            <a:extLst>
              <a:ext uri="{FF2B5EF4-FFF2-40B4-BE49-F238E27FC236}">
                <a16:creationId xmlns:a16="http://schemas.microsoft.com/office/drawing/2014/main" id="{8231D73A-BA91-794F-8C09-4F4B41A6D0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75" name="Rectangle 26">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0496FF9-2953-EDC8-BC50-D38B3FDF0C6D}"/>
              </a:ext>
            </a:extLst>
          </p:cNvPr>
          <p:cNvSpPr>
            <a:spLocks noGrp="1"/>
          </p:cNvSpPr>
          <p:nvPr>
            <p:ph type="title"/>
          </p:nvPr>
        </p:nvSpPr>
        <p:spPr>
          <a:xfrm>
            <a:off x="565150" y="770890"/>
            <a:ext cx="9198761" cy="565573"/>
          </a:xfrm>
        </p:spPr>
        <p:txBody>
          <a:bodyPr vert="horz" lIns="91440" tIns="45720" rIns="91440" bIns="45720" rtlCol="0" anchor="t">
            <a:normAutofit fontScale="90000"/>
          </a:bodyPr>
          <a:lstStyle/>
          <a:p>
            <a:r>
              <a:rPr lang="en-US"/>
              <a:t>When SFL meets teachers &amp; students ...</a:t>
            </a:r>
          </a:p>
        </p:txBody>
      </p:sp>
      <p:sp>
        <p:nvSpPr>
          <p:cNvPr id="5" name="TextBox 1">
            <a:extLst>
              <a:ext uri="{FF2B5EF4-FFF2-40B4-BE49-F238E27FC236}">
                <a16:creationId xmlns:a16="http://schemas.microsoft.com/office/drawing/2014/main" id="{D893AE8E-72F9-3828-1DED-C6E4E5705C4D}"/>
              </a:ext>
            </a:extLst>
          </p:cNvPr>
          <p:cNvSpPr txBox="1"/>
          <p:nvPr/>
        </p:nvSpPr>
        <p:spPr>
          <a:xfrm>
            <a:off x="565150" y="2122967"/>
            <a:ext cx="8210549" cy="3601212"/>
          </a:xfrm>
          <a:prstGeom prst="rect">
            <a:avLst/>
          </a:prstGeom>
        </p:spPr>
        <p:txBody>
          <a:bodyPr vert="horz" lIns="91440" tIns="45720" rIns="91440" bIns="45720" rtlCol="0" anchor="t">
            <a:norm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900"/>
              </a:spcBef>
            </a:pPr>
            <a:r>
              <a:rPr lang="en-US"/>
              <a:t>“The table of instantiation looked very different years ago. Several iterations later, and in another setting, </a:t>
            </a:r>
            <a:r>
              <a:rPr lang="en-US">
                <a:highlight>
                  <a:srgbClr val="FFFF00"/>
                </a:highlight>
              </a:rPr>
              <a:t>the current version is still evolving</a:t>
            </a:r>
            <a:r>
              <a:rPr lang="en-US"/>
              <a:t>. While it has achieved the aim of making visible some functional knowledge about language, </a:t>
            </a:r>
            <a:r>
              <a:rPr lang="en-US">
                <a:highlight>
                  <a:srgbClr val="FFFF00"/>
                </a:highlight>
              </a:rPr>
              <a:t>some elements remain subjective in its design, linked to my own perception of what resources students need </a:t>
            </a:r>
            <a:r>
              <a:rPr lang="en-US"/>
              <a:t>and of how ready tutors are to deliver this curriculum. This provides additional reasons to explore recontextualization more systematically. </a:t>
            </a:r>
            <a:r>
              <a:rPr lang="en-US">
                <a:highlight>
                  <a:srgbClr val="FFFF00"/>
                </a:highlight>
              </a:rPr>
              <a:t>Addressing the concrete and context-tied needs of the students I interact with has been giving meaning to the engagement with the theory</a:t>
            </a:r>
            <a:r>
              <a:rPr lang="en-US"/>
              <a:t>. In this way, my engagement with SFL theory is </a:t>
            </a:r>
            <a:r>
              <a:rPr lang="en-US">
                <a:highlight>
                  <a:srgbClr val="FFFF00"/>
                </a:highlight>
              </a:rPr>
              <a:t>consistent with its purpose to be appliable</a:t>
            </a:r>
            <a:r>
              <a:rPr lang="en-US"/>
              <a:t>, dedicated to solving problems and empowering its users.” (</a:t>
            </a:r>
            <a:r>
              <a:rPr lang="en-US" err="1"/>
              <a:t>Monbec</a:t>
            </a:r>
            <a:r>
              <a:rPr lang="en-US"/>
              <a:t>, 2020)</a:t>
            </a:r>
          </a:p>
        </p:txBody>
      </p:sp>
      <p:cxnSp>
        <p:nvCxnSpPr>
          <p:cNvPr id="76" name="Straight Connector 28">
            <a:extLst>
              <a:ext uri="{FF2B5EF4-FFF2-40B4-BE49-F238E27FC236}">
                <a16:creationId xmlns:a16="http://schemas.microsoft.com/office/drawing/2014/main" id="{BA7C2670-8081-9C42-82A1-23BBFAEAAA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919876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7" name="Group 30">
            <a:extLst>
              <a:ext uri="{FF2B5EF4-FFF2-40B4-BE49-F238E27FC236}">
                <a16:creationId xmlns:a16="http://schemas.microsoft.com/office/drawing/2014/main" id="{75BEF7CB-BB00-3345-8542-8F0FAFE1C4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78" name="Oval 31">
              <a:extLst>
                <a:ext uri="{FF2B5EF4-FFF2-40B4-BE49-F238E27FC236}">
                  <a16:creationId xmlns:a16="http://schemas.microsoft.com/office/drawing/2014/main" id="{4E633967-4EB4-9A43-9984-7E0C7DCE8F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24">
              <a:extLst>
                <a:ext uri="{FF2B5EF4-FFF2-40B4-BE49-F238E27FC236}">
                  <a16:creationId xmlns:a16="http://schemas.microsoft.com/office/drawing/2014/main" id="{80BB32CE-B79D-9449-AEBB-EC9F56A9A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25">
              <a:extLst>
                <a:ext uri="{FF2B5EF4-FFF2-40B4-BE49-F238E27FC236}">
                  <a16:creationId xmlns:a16="http://schemas.microsoft.com/office/drawing/2014/main" id="{AFE8EC8C-9217-6E47-ACFA-7B2148F1B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26">
              <a:extLst>
                <a:ext uri="{FF2B5EF4-FFF2-40B4-BE49-F238E27FC236}">
                  <a16:creationId xmlns:a16="http://schemas.microsoft.com/office/drawing/2014/main" id="{8BEA612E-5CC4-DA4D-8A68-0598644399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27">
              <a:extLst>
                <a:ext uri="{FF2B5EF4-FFF2-40B4-BE49-F238E27FC236}">
                  <a16:creationId xmlns:a16="http://schemas.microsoft.com/office/drawing/2014/main" id="{59DC8CDB-7B92-E848-AA26-43105184E7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 name="Freeform 28">
              <a:extLst>
                <a:ext uri="{FF2B5EF4-FFF2-40B4-BE49-F238E27FC236}">
                  <a16:creationId xmlns:a16="http://schemas.microsoft.com/office/drawing/2014/main" id="{876EC8B8-C9EB-A84A-858B-ADF81A5B76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29">
              <a:extLst>
                <a:ext uri="{FF2B5EF4-FFF2-40B4-BE49-F238E27FC236}">
                  <a16:creationId xmlns:a16="http://schemas.microsoft.com/office/drawing/2014/main" id="{078C5DEE-08C1-D546-BF9B-933B8419E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 name="Speech Bubble: Rectangle 8">
            <a:extLst>
              <a:ext uri="{FF2B5EF4-FFF2-40B4-BE49-F238E27FC236}">
                <a16:creationId xmlns:a16="http://schemas.microsoft.com/office/drawing/2014/main" id="{84CD47F3-09A9-F323-1C66-B7017B425516}"/>
              </a:ext>
            </a:extLst>
          </p:cNvPr>
          <p:cNvSpPr/>
          <p:nvPr/>
        </p:nvSpPr>
        <p:spPr>
          <a:xfrm>
            <a:off x="3661407" y="1519977"/>
            <a:ext cx="7992311" cy="555992"/>
          </a:xfrm>
          <a:prstGeom prst="wedgeRectCallout">
            <a:avLst>
              <a:gd name="adj1" fmla="val 4591"/>
              <a:gd name="adj2" fmla="val 10361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a:t>Developing theoretically-underpinned practice is an iterative process!</a:t>
            </a:r>
          </a:p>
        </p:txBody>
      </p:sp>
      <p:sp>
        <p:nvSpPr>
          <p:cNvPr id="10" name="Speech Bubble: Rectangle 9">
            <a:extLst>
              <a:ext uri="{FF2B5EF4-FFF2-40B4-BE49-F238E27FC236}">
                <a16:creationId xmlns:a16="http://schemas.microsoft.com/office/drawing/2014/main" id="{C68A76A4-70AF-4D1F-AAFE-BF05B98885F4}"/>
              </a:ext>
            </a:extLst>
          </p:cNvPr>
          <p:cNvSpPr/>
          <p:nvPr/>
        </p:nvSpPr>
        <p:spPr>
          <a:xfrm>
            <a:off x="5563850" y="5333393"/>
            <a:ext cx="6361450" cy="958970"/>
          </a:xfrm>
          <a:prstGeom prst="wedgeRectCallout">
            <a:avLst>
              <a:gd name="adj1" fmla="val -36621"/>
              <a:gd name="adj2" fmla="val -84468"/>
            </a:avLst>
          </a:prstGeom>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en-GB"/>
              <a:t>Or, should we actually be working through a student-friendly way to stay as true as possible  to theoretical frameworks?</a:t>
            </a:r>
          </a:p>
        </p:txBody>
      </p:sp>
      <p:sp>
        <p:nvSpPr>
          <p:cNvPr id="11" name="Speech Bubble: Rectangle 10">
            <a:extLst>
              <a:ext uri="{FF2B5EF4-FFF2-40B4-BE49-F238E27FC236}">
                <a16:creationId xmlns:a16="http://schemas.microsoft.com/office/drawing/2014/main" id="{2B4C63F8-7C44-2738-DF00-36A91562142E}"/>
              </a:ext>
            </a:extLst>
          </p:cNvPr>
          <p:cNvSpPr/>
          <p:nvPr/>
        </p:nvSpPr>
        <p:spPr>
          <a:xfrm>
            <a:off x="9340849" y="2517793"/>
            <a:ext cx="2776207" cy="2073891"/>
          </a:xfrm>
          <a:prstGeom prst="wedgeRectCallout">
            <a:avLst>
              <a:gd name="adj1" fmla="val -70440"/>
              <a:gd name="adj2" fmla="val -22848"/>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a:t>Should we adapt or depart from the theory (and how far) to make things more teachable and/or practically useful? </a:t>
            </a:r>
          </a:p>
        </p:txBody>
      </p:sp>
    </p:spTree>
    <p:extLst>
      <p:ext uri="{BB962C8B-B14F-4D97-AF65-F5344CB8AC3E}">
        <p14:creationId xmlns:p14="http://schemas.microsoft.com/office/powerpoint/2010/main" val="23970546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E588CC-046C-49DB-9C65-0692B4B6EC07}"/>
              </a:ext>
            </a:extLst>
          </p:cNvPr>
          <p:cNvPicPr>
            <a:picLocks noChangeAspect="1"/>
          </p:cNvPicPr>
          <p:nvPr/>
        </p:nvPicPr>
        <p:blipFill>
          <a:blip r:embed="rId2"/>
          <a:stretch>
            <a:fillRect/>
          </a:stretch>
        </p:blipFill>
        <p:spPr>
          <a:xfrm>
            <a:off x="0" y="609546"/>
            <a:ext cx="12192000" cy="5638907"/>
          </a:xfrm>
          <a:prstGeom prst="rect">
            <a:avLst/>
          </a:prstGeom>
        </p:spPr>
      </p:pic>
      <p:sp>
        <p:nvSpPr>
          <p:cNvPr id="2" name="Flowchart: Connector 1">
            <a:extLst>
              <a:ext uri="{FF2B5EF4-FFF2-40B4-BE49-F238E27FC236}">
                <a16:creationId xmlns:a16="http://schemas.microsoft.com/office/drawing/2014/main" id="{5776F348-5228-DE9D-680F-878B227AE437}"/>
              </a:ext>
            </a:extLst>
          </p:cNvPr>
          <p:cNvSpPr/>
          <p:nvPr/>
        </p:nvSpPr>
        <p:spPr>
          <a:xfrm>
            <a:off x="2592583" y="4870080"/>
            <a:ext cx="2385817" cy="540542"/>
          </a:xfrm>
          <a:prstGeom prst="flowChartConnector">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52150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24000" contrast="36000"/>
          </a:blip>
          <a:stretch>
            <a:fillRect/>
          </a:stretch>
        </p:blipFill>
        <p:spPr>
          <a:xfrm>
            <a:off x="2049947" y="575274"/>
            <a:ext cx="5449979" cy="5801027"/>
          </a:xfrm>
          <a:prstGeom prst="rect">
            <a:avLst/>
          </a:prstGeom>
        </p:spPr>
      </p:pic>
      <p:sp>
        <p:nvSpPr>
          <p:cNvPr id="3" name="Rectangle 2"/>
          <p:cNvSpPr/>
          <p:nvPr/>
        </p:nvSpPr>
        <p:spPr>
          <a:xfrm>
            <a:off x="2049947" y="6327499"/>
            <a:ext cx="5301672" cy="36483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ndara" panose="020E0502030303020204" pitchFamily="34" charset="0"/>
                <a:ea typeface="+mn-ea"/>
                <a:cs typeface="+mn-cs"/>
              </a:rPr>
              <a:t>Martin &amp; White (2005, p134)</a:t>
            </a:r>
          </a:p>
        </p:txBody>
      </p:sp>
      <p:sp>
        <p:nvSpPr>
          <p:cNvPr id="11" name="Rectangle 10"/>
          <p:cNvSpPr/>
          <p:nvPr/>
        </p:nvSpPr>
        <p:spPr>
          <a:xfrm>
            <a:off x="432441" y="2838184"/>
            <a:ext cx="1459686" cy="36483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err="1">
                <a:ln>
                  <a:noFill/>
                </a:ln>
                <a:solidFill>
                  <a:prstClr val="black"/>
                </a:solidFill>
                <a:effectLst/>
                <a:uLnTx/>
                <a:uFillTx/>
                <a:latin typeface="Candara" panose="020E0502030303020204" pitchFamily="34" charset="0"/>
                <a:ea typeface="+mn-ea"/>
                <a:cs typeface="+mn-cs"/>
              </a:rPr>
              <a:t>heterogloss</a:t>
            </a:r>
            <a:endParaRPr kumimoji="0" lang="en-GB" sz="1800" b="0" i="0" u="none" strike="noStrike" kern="1200" cap="none" spc="0" normalizeH="0" baseline="0" noProof="0">
              <a:ln>
                <a:noFill/>
              </a:ln>
              <a:solidFill>
                <a:prstClr val="black"/>
              </a:solidFill>
              <a:effectLst/>
              <a:uLnTx/>
              <a:uFillTx/>
              <a:latin typeface="Candara" panose="020E0502030303020204" pitchFamily="34" charset="0"/>
              <a:ea typeface="+mn-ea"/>
              <a:cs typeface="+mn-cs"/>
            </a:endParaRPr>
          </a:p>
        </p:txBody>
      </p:sp>
      <p:sp>
        <p:nvSpPr>
          <p:cNvPr id="8" name="Left Bracket 7">
            <a:extLst>
              <a:ext uri="{FF2B5EF4-FFF2-40B4-BE49-F238E27FC236}">
                <a16:creationId xmlns:a16="http://schemas.microsoft.com/office/drawing/2014/main" id="{D043CB42-990B-9494-9C08-C2A608E839B6}"/>
              </a:ext>
            </a:extLst>
          </p:cNvPr>
          <p:cNvSpPr/>
          <p:nvPr/>
        </p:nvSpPr>
        <p:spPr>
          <a:xfrm>
            <a:off x="51979" y="228600"/>
            <a:ext cx="509675" cy="2792002"/>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83EBCD7-740A-0911-20DC-87FE1D394DB4}"/>
              </a:ext>
            </a:extLst>
          </p:cNvPr>
          <p:cNvSpPr/>
          <p:nvPr/>
        </p:nvSpPr>
        <p:spPr>
          <a:xfrm>
            <a:off x="321120" y="46182"/>
            <a:ext cx="1459686" cy="36483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err="1">
                <a:ln>
                  <a:noFill/>
                </a:ln>
                <a:solidFill>
                  <a:prstClr val="black"/>
                </a:solidFill>
                <a:effectLst/>
                <a:uLnTx/>
                <a:uFillTx/>
                <a:latin typeface="Candara" panose="020E0502030303020204" pitchFamily="34" charset="0"/>
                <a:ea typeface="+mn-ea"/>
                <a:cs typeface="+mn-cs"/>
              </a:rPr>
              <a:t>monogloss</a:t>
            </a:r>
            <a:endParaRPr kumimoji="0" lang="en-GB" sz="1800" b="0" i="0" u="none" strike="noStrike" kern="1200" cap="none" spc="0" normalizeH="0" baseline="0" noProof="0">
              <a:ln>
                <a:noFill/>
              </a:ln>
              <a:solidFill>
                <a:prstClr val="black"/>
              </a:solidFill>
              <a:effectLst/>
              <a:uLnTx/>
              <a:uFillTx/>
              <a:latin typeface="Candara" panose="020E0502030303020204" pitchFamily="34" charset="0"/>
              <a:ea typeface="+mn-ea"/>
              <a:cs typeface="+mn-cs"/>
            </a:endParaRPr>
          </a:p>
        </p:txBody>
      </p:sp>
      <p:sp>
        <p:nvSpPr>
          <p:cNvPr id="22" name="Flowchart: Connector 21">
            <a:extLst>
              <a:ext uri="{FF2B5EF4-FFF2-40B4-BE49-F238E27FC236}">
                <a16:creationId xmlns:a16="http://schemas.microsoft.com/office/drawing/2014/main" id="{1F159A38-8729-66D2-B666-F54E86BE5114}"/>
              </a:ext>
            </a:extLst>
          </p:cNvPr>
          <p:cNvSpPr/>
          <p:nvPr/>
        </p:nvSpPr>
        <p:spPr>
          <a:xfrm>
            <a:off x="4700783" y="1758580"/>
            <a:ext cx="2615819" cy="540542"/>
          </a:xfrm>
          <a:prstGeom prst="flowChartConnector">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Speech Bubble: Rectangle 22">
            <a:extLst>
              <a:ext uri="{FF2B5EF4-FFF2-40B4-BE49-F238E27FC236}">
                <a16:creationId xmlns:a16="http://schemas.microsoft.com/office/drawing/2014/main" id="{9A57F4B5-39FD-FC6E-71FA-0164CC79D98F}"/>
              </a:ext>
            </a:extLst>
          </p:cNvPr>
          <p:cNvSpPr/>
          <p:nvPr/>
        </p:nvSpPr>
        <p:spPr>
          <a:xfrm>
            <a:off x="7108973" y="1318393"/>
            <a:ext cx="5031048" cy="455260"/>
          </a:xfrm>
          <a:prstGeom prst="wedgeRectCallout">
            <a:avLst>
              <a:gd name="adj1" fmla="val -48210"/>
              <a:gd name="adj2" fmla="val 92738"/>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a particularly useful focus for Methods sub-genre</a:t>
            </a:r>
          </a:p>
        </p:txBody>
      </p:sp>
      <p:sp>
        <p:nvSpPr>
          <p:cNvPr id="4" name="Flowchart: Connector 3">
            <a:extLst>
              <a:ext uri="{FF2B5EF4-FFF2-40B4-BE49-F238E27FC236}">
                <a16:creationId xmlns:a16="http://schemas.microsoft.com/office/drawing/2014/main" id="{49218933-3E64-5DF6-205F-2E7AB4CC1B3F}"/>
              </a:ext>
            </a:extLst>
          </p:cNvPr>
          <p:cNvSpPr/>
          <p:nvPr/>
        </p:nvSpPr>
        <p:spPr>
          <a:xfrm>
            <a:off x="3480181" y="2469038"/>
            <a:ext cx="2615819" cy="540542"/>
          </a:xfrm>
          <a:prstGeom prst="flowChartConnector">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Arrow: Down 4">
            <a:extLst>
              <a:ext uri="{FF2B5EF4-FFF2-40B4-BE49-F238E27FC236}">
                <a16:creationId xmlns:a16="http://schemas.microsoft.com/office/drawing/2014/main" id="{A6C0C131-DD3C-3083-22DC-9C986B8F2C94}"/>
              </a:ext>
            </a:extLst>
          </p:cNvPr>
          <p:cNvSpPr/>
          <p:nvPr/>
        </p:nvSpPr>
        <p:spPr>
          <a:xfrm>
            <a:off x="5054600" y="2186868"/>
            <a:ext cx="317500" cy="378532"/>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42647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58B892D-211E-7502-79A7-CD0C02E4A461}"/>
              </a:ext>
            </a:extLst>
          </p:cNvPr>
          <p:cNvPicPr>
            <a:picLocks noChangeAspect="1"/>
          </p:cNvPicPr>
          <p:nvPr/>
        </p:nvPicPr>
        <p:blipFill>
          <a:blip r:embed="rId2"/>
          <a:stretch>
            <a:fillRect/>
          </a:stretch>
        </p:blipFill>
        <p:spPr>
          <a:xfrm>
            <a:off x="643467" y="2714212"/>
            <a:ext cx="5294716" cy="1429573"/>
          </a:xfrm>
          <a:prstGeom prst="rect">
            <a:avLst/>
          </a:prstGeom>
        </p:spPr>
      </p:pic>
      <p:cxnSp>
        <p:nvCxnSpPr>
          <p:cNvPr id="15" name="Straight Connector 14">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5CE4461-3262-C236-3C42-A0F8B51642E4}"/>
              </a:ext>
            </a:extLst>
          </p:cNvPr>
          <p:cNvPicPr>
            <a:picLocks noChangeAspect="1"/>
          </p:cNvPicPr>
          <p:nvPr/>
        </p:nvPicPr>
        <p:blipFill>
          <a:blip r:embed="rId3"/>
          <a:stretch>
            <a:fillRect/>
          </a:stretch>
        </p:blipFill>
        <p:spPr>
          <a:xfrm>
            <a:off x="6253817" y="1860441"/>
            <a:ext cx="5294715" cy="3137118"/>
          </a:xfrm>
          <a:prstGeom prst="rect">
            <a:avLst/>
          </a:prstGeom>
        </p:spPr>
      </p:pic>
    </p:spTree>
    <p:extLst>
      <p:ext uri="{BB962C8B-B14F-4D97-AF65-F5344CB8AC3E}">
        <p14:creationId xmlns:p14="http://schemas.microsoft.com/office/powerpoint/2010/main" val="18541037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16000" y="310006"/>
            <a:ext cx="5541818" cy="6064348"/>
          </a:xfrm>
          <a:prstGeom prst="rect">
            <a:avLst/>
          </a:prstGeom>
        </p:spPr>
      </p:pic>
      <p:sp>
        <p:nvSpPr>
          <p:cNvPr id="5" name="Rectangular Callout 4"/>
          <p:cNvSpPr/>
          <p:nvPr/>
        </p:nvSpPr>
        <p:spPr>
          <a:xfrm>
            <a:off x="6022109" y="293255"/>
            <a:ext cx="4922980" cy="591127"/>
          </a:xfrm>
          <a:prstGeom prst="wedgeRectCallout">
            <a:avLst>
              <a:gd name="adj1" fmla="val -62934"/>
              <a:gd name="adj2" fmla="val 3404"/>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Neue Haas Grotesk Text Pro"/>
                <a:ea typeface="+mn-ea"/>
                <a:cs typeface="+mn-cs"/>
              </a:rPr>
              <a:t>“No recognition of dialogistic alternatives” (Martin &amp; White, 2005, p100)</a:t>
            </a:r>
          </a:p>
        </p:txBody>
      </p:sp>
      <p:sp>
        <p:nvSpPr>
          <p:cNvPr id="6" name="Rectangular Callout 5"/>
          <p:cNvSpPr/>
          <p:nvPr/>
        </p:nvSpPr>
        <p:spPr>
          <a:xfrm>
            <a:off x="6022109" y="1043316"/>
            <a:ext cx="4922981" cy="599775"/>
          </a:xfrm>
          <a:prstGeom prst="wedgeRectCallout">
            <a:avLst>
              <a:gd name="adj1" fmla="val -59662"/>
              <a:gd name="adj2" fmla="val 20458"/>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Neue Haas Grotesk Text Pro"/>
                <a:ea typeface="+mn-ea"/>
                <a:cs typeface="+mn-cs"/>
              </a:rPr>
              <a:t>“Recognition of dialogistic alternatives” (Martin &amp; White, 2005, p100)</a:t>
            </a:r>
          </a:p>
        </p:txBody>
      </p:sp>
      <p:sp>
        <p:nvSpPr>
          <p:cNvPr id="7" name="Rectangular Callout 6"/>
          <p:cNvSpPr/>
          <p:nvPr/>
        </p:nvSpPr>
        <p:spPr>
          <a:xfrm>
            <a:off x="6165273" y="1915130"/>
            <a:ext cx="2193636" cy="447375"/>
          </a:xfrm>
          <a:prstGeom prst="wedgeRectCallout">
            <a:avLst>
              <a:gd name="adj1" fmla="val -93767"/>
              <a:gd name="adj2" fmla="val -14640"/>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Neue Haas Grotesk Text Pro"/>
                <a:ea typeface="+mn-ea"/>
                <a:cs typeface="+mn-cs"/>
              </a:rPr>
              <a:t>e.g. </a:t>
            </a:r>
            <a:r>
              <a:rPr kumimoji="0" lang="en-GB" sz="1600" b="0" i="1" u="none" strike="noStrike" kern="1200" cap="none" spc="0" normalizeH="0" baseline="0" noProof="0">
                <a:ln>
                  <a:noFill/>
                </a:ln>
                <a:solidFill>
                  <a:srgbClr val="000000"/>
                </a:solidFill>
                <a:effectLst/>
                <a:uLnTx/>
                <a:uFillTx/>
                <a:latin typeface="Neue Haas Grotesk Text Pro"/>
                <a:ea typeface="+mn-ea"/>
                <a:cs typeface="+mn-cs"/>
              </a:rPr>
              <a:t>happy</a:t>
            </a:r>
            <a:r>
              <a:rPr kumimoji="0" lang="en-GB" sz="1600" b="0" i="0" u="none" strike="noStrike" kern="1200" cap="none" spc="0" normalizeH="0" baseline="0" noProof="0">
                <a:ln>
                  <a:noFill/>
                </a:ln>
                <a:solidFill>
                  <a:srgbClr val="000000"/>
                </a:solidFill>
                <a:effectLst/>
                <a:uLnTx/>
                <a:uFillTx/>
                <a:latin typeface="Neue Haas Grotesk Text Pro"/>
                <a:ea typeface="+mn-ea"/>
                <a:cs typeface="+mn-cs"/>
              </a:rPr>
              <a:t>, </a:t>
            </a:r>
            <a:r>
              <a:rPr kumimoji="0" lang="en-GB" sz="1600" b="0" i="1" u="none" strike="noStrike" kern="1200" cap="none" spc="0" normalizeH="0" baseline="0" noProof="0">
                <a:ln>
                  <a:noFill/>
                </a:ln>
                <a:solidFill>
                  <a:srgbClr val="000000"/>
                </a:solidFill>
                <a:effectLst/>
                <a:uLnTx/>
                <a:uFillTx/>
                <a:latin typeface="Neue Haas Grotesk Text Pro"/>
                <a:ea typeface="+mn-ea"/>
                <a:cs typeface="+mn-cs"/>
              </a:rPr>
              <a:t>sad</a:t>
            </a:r>
          </a:p>
        </p:txBody>
      </p:sp>
      <p:sp>
        <p:nvSpPr>
          <p:cNvPr id="8" name="Rectangular Callout 7"/>
          <p:cNvSpPr/>
          <p:nvPr/>
        </p:nvSpPr>
        <p:spPr>
          <a:xfrm>
            <a:off x="6165273" y="2462090"/>
            <a:ext cx="2193636" cy="504600"/>
          </a:xfrm>
          <a:prstGeom prst="wedgeRectCallout">
            <a:avLst>
              <a:gd name="adj1" fmla="val -86610"/>
              <a:gd name="adj2" fmla="val -14640"/>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Neue Haas Grotesk Text Pro"/>
                <a:ea typeface="+mn-ea"/>
                <a:cs typeface="+mn-cs"/>
              </a:rPr>
              <a:t>e.g. </a:t>
            </a:r>
            <a:r>
              <a:rPr kumimoji="0" lang="en-GB" sz="1600" b="0" i="1" u="none" strike="noStrike" kern="1200" cap="none" spc="0" normalizeH="0" baseline="0" noProof="0">
                <a:ln>
                  <a:noFill/>
                </a:ln>
                <a:solidFill>
                  <a:srgbClr val="000000"/>
                </a:solidFill>
                <a:effectLst/>
                <a:uLnTx/>
                <a:uFillTx/>
                <a:latin typeface="Neue Haas Grotesk Text Pro"/>
                <a:ea typeface="+mn-ea"/>
                <a:cs typeface="+mn-cs"/>
              </a:rPr>
              <a:t>powerful</a:t>
            </a:r>
            <a:r>
              <a:rPr kumimoji="0" lang="en-GB" sz="1600" b="0" i="0" u="none" strike="noStrike" kern="1200" cap="none" spc="0" normalizeH="0" baseline="0" noProof="0">
                <a:ln>
                  <a:noFill/>
                </a:ln>
                <a:solidFill>
                  <a:srgbClr val="000000"/>
                </a:solidFill>
                <a:effectLst/>
                <a:uLnTx/>
                <a:uFillTx/>
                <a:latin typeface="Neue Haas Grotesk Text Pro"/>
                <a:ea typeface="+mn-ea"/>
                <a:cs typeface="+mn-cs"/>
              </a:rPr>
              <a:t>, </a:t>
            </a:r>
            <a:r>
              <a:rPr kumimoji="0" lang="en-GB" sz="1600" b="0" i="1" u="none" strike="noStrike" kern="1200" cap="none" spc="0" normalizeH="0" baseline="0" noProof="0">
                <a:ln>
                  <a:noFill/>
                </a:ln>
                <a:solidFill>
                  <a:srgbClr val="000000"/>
                </a:solidFill>
                <a:effectLst/>
                <a:uLnTx/>
                <a:uFillTx/>
                <a:latin typeface="Neue Haas Grotesk Text Pro"/>
                <a:ea typeface="+mn-ea"/>
                <a:cs typeface="+mn-cs"/>
              </a:rPr>
              <a:t>weak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a:ln>
                  <a:noFill/>
                </a:ln>
                <a:solidFill>
                  <a:srgbClr val="000000"/>
                </a:solidFill>
                <a:effectLst/>
                <a:uLnTx/>
                <a:uFillTx/>
                <a:latin typeface="Neue Haas Grotesk Text Pro"/>
                <a:ea typeface="+mn-ea"/>
                <a:cs typeface="+mn-cs"/>
              </a:rPr>
              <a:t>moral</a:t>
            </a:r>
            <a:r>
              <a:rPr kumimoji="0" lang="en-GB" sz="1600" b="0" i="0" u="none" strike="noStrike" kern="1200" cap="none" spc="0" normalizeH="0" baseline="0" noProof="0">
                <a:ln>
                  <a:noFill/>
                </a:ln>
                <a:solidFill>
                  <a:srgbClr val="000000"/>
                </a:solidFill>
                <a:effectLst/>
                <a:uLnTx/>
                <a:uFillTx/>
                <a:latin typeface="Neue Haas Grotesk Text Pro"/>
                <a:ea typeface="+mn-ea"/>
                <a:cs typeface="+mn-cs"/>
              </a:rPr>
              <a:t>, </a:t>
            </a:r>
            <a:r>
              <a:rPr kumimoji="0" lang="en-GB" sz="1600" b="0" i="1" strike="noStrike" kern="1200" cap="none" spc="0" normalizeH="0" baseline="0" noProof="0">
                <a:ln>
                  <a:noFill/>
                </a:ln>
                <a:solidFill>
                  <a:srgbClr val="000000"/>
                </a:solidFill>
                <a:effectLst/>
                <a:uLnTx/>
                <a:uFillTx/>
                <a:latin typeface="Neue Haas Grotesk Text Pro"/>
                <a:ea typeface="+mn-ea"/>
                <a:cs typeface="+mn-cs"/>
              </a:rPr>
              <a:t>immoral</a:t>
            </a:r>
          </a:p>
        </p:txBody>
      </p:sp>
      <p:sp>
        <p:nvSpPr>
          <p:cNvPr id="9" name="Rectangular Callout 8"/>
          <p:cNvSpPr/>
          <p:nvPr/>
        </p:nvSpPr>
        <p:spPr>
          <a:xfrm>
            <a:off x="6165273" y="3014238"/>
            <a:ext cx="2193636" cy="536150"/>
          </a:xfrm>
          <a:prstGeom prst="wedgeRectCallout">
            <a:avLst>
              <a:gd name="adj1" fmla="val -74399"/>
              <a:gd name="adj2" fmla="val 6006"/>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Neue Haas Grotesk Text Pro"/>
                <a:ea typeface="+mn-ea"/>
                <a:cs typeface="+mn-cs"/>
              </a:rPr>
              <a:t>e.g. </a:t>
            </a:r>
            <a:r>
              <a:rPr kumimoji="0" lang="en-GB" sz="1600" b="0" i="1" u="none" strike="noStrike" kern="1200" cap="none" spc="0" normalizeH="0" baseline="0" noProof="0">
                <a:ln>
                  <a:noFill/>
                </a:ln>
                <a:solidFill>
                  <a:srgbClr val="000000"/>
                </a:solidFill>
                <a:effectLst/>
                <a:uLnTx/>
                <a:uFillTx/>
                <a:latin typeface="Neue Haas Grotesk Text Pro"/>
                <a:ea typeface="+mn-ea"/>
                <a:cs typeface="+mn-cs"/>
              </a:rPr>
              <a:t>captivating</a:t>
            </a:r>
            <a:r>
              <a:rPr kumimoji="0" lang="en-GB" sz="1600" b="0" i="0" u="none" strike="noStrike" kern="1200" cap="none" spc="0" normalizeH="0" baseline="0" noProof="0">
                <a:ln>
                  <a:noFill/>
                </a:ln>
                <a:solidFill>
                  <a:srgbClr val="000000"/>
                </a:solidFill>
                <a:effectLst/>
                <a:uLnTx/>
                <a:uFillTx/>
                <a:latin typeface="Neue Haas Grotesk Text Pro"/>
                <a:ea typeface="+mn-ea"/>
                <a:cs typeface="+mn-cs"/>
              </a:rPr>
              <a:t>, </a:t>
            </a:r>
            <a:r>
              <a:rPr kumimoji="0" lang="en-GB" sz="1600" b="0" i="1" u="none" strike="noStrike" kern="1200" cap="none" spc="0" normalizeH="0" baseline="0" noProof="0">
                <a:ln>
                  <a:noFill/>
                </a:ln>
                <a:solidFill>
                  <a:srgbClr val="000000"/>
                </a:solidFill>
                <a:effectLst/>
                <a:uLnTx/>
                <a:uFillTx/>
                <a:latin typeface="Neue Haas Grotesk Text Pro"/>
                <a:ea typeface="+mn-ea"/>
                <a:cs typeface="+mn-cs"/>
              </a:rPr>
              <a:t>boring</a:t>
            </a:r>
          </a:p>
        </p:txBody>
      </p:sp>
      <p:sp>
        <p:nvSpPr>
          <p:cNvPr id="10" name="Rectangular Callout 9"/>
          <p:cNvSpPr/>
          <p:nvPr/>
        </p:nvSpPr>
        <p:spPr>
          <a:xfrm>
            <a:off x="6754091" y="3686104"/>
            <a:ext cx="2193636" cy="447375"/>
          </a:xfrm>
          <a:prstGeom prst="wedgeRectCallout">
            <a:avLst>
              <a:gd name="adj1" fmla="val -67662"/>
              <a:gd name="adj2" fmla="val 20458"/>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Neue Haas Grotesk Text Pro"/>
                <a:ea typeface="+mn-ea"/>
                <a:cs typeface="+mn-cs"/>
              </a:rPr>
              <a:t>e.g. </a:t>
            </a:r>
            <a:r>
              <a:rPr kumimoji="0" lang="en-GB" sz="1600" b="0" i="1" u="none" strike="noStrike" kern="1200" cap="none" spc="0" normalizeH="0" baseline="0" noProof="0">
                <a:ln>
                  <a:noFill/>
                </a:ln>
                <a:solidFill>
                  <a:srgbClr val="000000"/>
                </a:solidFill>
                <a:effectLst/>
                <a:uLnTx/>
                <a:uFillTx/>
                <a:latin typeface="Neue Haas Grotesk Text Pro"/>
                <a:ea typeface="+mn-ea"/>
                <a:cs typeface="+mn-cs"/>
              </a:rPr>
              <a:t>extremely</a:t>
            </a:r>
          </a:p>
        </p:txBody>
      </p:sp>
      <p:sp>
        <p:nvSpPr>
          <p:cNvPr id="11" name="Rectangular Callout 10"/>
          <p:cNvSpPr/>
          <p:nvPr/>
        </p:nvSpPr>
        <p:spPr>
          <a:xfrm>
            <a:off x="6754091" y="4224203"/>
            <a:ext cx="2193636" cy="447375"/>
          </a:xfrm>
          <a:prstGeom prst="wedgeRectCallout">
            <a:avLst>
              <a:gd name="adj1" fmla="val -72714"/>
              <a:gd name="adj2" fmla="val 18394"/>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Neue Haas Grotesk Text Pro"/>
                <a:ea typeface="+mn-ea"/>
                <a:cs typeface="+mn-cs"/>
              </a:rPr>
              <a:t>e.g. </a:t>
            </a:r>
            <a:r>
              <a:rPr kumimoji="0" lang="en-GB" sz="1600" b="0" i="1" u="none" strike="noStrike" kern="1200" cap="none" spc="0" normalizeH="0" baseline="0" noProof="0">
                <a:ln>
                  <a:noFill/>
                </a:ln>
                <a:solidFill>
                  <a:srgbClr val="000000"/>
                </a:solidFill>
                <a:effectLst/>
                <a:uLnTx/>
                <a:uFillTx/>
                <a:latin typeface="Neue Haas Grotesk Text Pro"/>
                <a:ea typeface="+mn-ea"/>
                <a:cs typeface="+mn-cs"/>
              </a:rPr>
              <a:t>reasonably</a:t>
            </a:r>
          </a:p>
        </p:txBody>
      </p:sp>
      <p:sp>
        <p:nvSpPr>
          <p:cNvPr id="12" name="Rectangular Callout 11"/>
          <p:cNvSpPr/>
          <p:nvPr/>
        </p:nvSpPr>
        <p:spPr>
          <a:xfrm>
            <a:off x="6754091" y="4760778"/>
            <a:ext cx="2193636" cy="447375"/>
          </a:xfrm>
          <a:prstGeom prst="wedgeRectCallout">
            <a:avLst>
              <a:gd name="adj1" fmla="val -60505"/>
              <a:gd name="adj2" fmla="val -16703"/>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Neue Haas Grotesk Text Pro"/>
                <a:ea typeface="+mn-ea"/>
                <a:cs typeface="+mn-cs"/>
              </a:rPr>
              <a:t>e.g. </a:t>
            </a:r>
            <a:r>
              <a:rPr kumimoji="0" lang="en-GB" sz="1600" b="0" i="1" u="none" strike="noStrike" kern="1200" cap="none" spc="0" normalizeH="0" baseline="0" noProof="0">
                <a:ln>
                  <a:noFill/>
                </a:ln>
                <a:solidFill>
                  <a:srgbClr val="000000"/>
                </a:solidFill>
                <a:effectLst/>
                <a:uLnTx/>
                <a:uFillTx/>
                <a:latin typeface="Neue Haas Grotesk Text Pro"/>
                <a:ea typeface="+mn-ea"/>
                <a:cs typeface="+mn-cs"/>
              </a:rPr>
              <a:t>a </a:t>
            </a:r>
            <a:r>
              <a:rPr kumimoji="0" lang="en-GB" sz="1600" b="0" i="1" u="sng" strike="noStrike" kern="1200" cap="none" spc="0" normalizeH="0" baseline="0" noProof="0">
                <a:ln>
                  <a:noFill/>
                </a:ln>
                <a:solidFill>
                  <a:srgbClr val="000000"/>
                </a:solidFill>
                <a:effectLst/>
                <a:uLnTx/>
                <a:uFillTx/>
                <a:latin typeface="Neue Haas Grotesk Text Pro"/>
                <a:ea typeface="+mn-ea"/>
                <a:cs typeface="+mn-cs"/>
              </a:rPr>
              <a:t>true</a:t>
            </a:r>
            <a:r>
              <a:rPr kumimoji="0" lang="en-GB" sz="1600" b="0" i="1" u="none" strike="noStrike" kern="1200" cap="none" spc="0" normalizeH="0" baseline="0" noProof="0">
                <a:ln>
                  <a:noFill/>
                </a:ln>
                <a:solidFill>
                  <a:srgbClr val="000000"/>
                </a:solidFill>
                <a:effectLst/>
                <a:uLnTx/>
                <a:uFillTx/>
                <a:latin typeface="Neue Haas Grotesk Text Pro"/>
                <a:ea typeface="+mn-ea"/>
                <a:cs typeface="+mn-cs"/>
              </a:rPr>
              <a:t> father</a:t>
            </a:r>
          </a:p>
        </p:txBody>
      </p:sp>
      <p:sp>
        <p:nvSpPr>
          <p:cNvPr id="13" name="Rectangular Callout 12"/>
          <p:cNvSpPr/>
          <p:nvPr/>
        </p:nvSpPr>
        <p:spPr>
          <a:xfrm>
            <a:off x="6754091" y="5343869"/>
            <a:ext cx="2193636" cy="447375"/>
          </a:xfrm>
          <a:prstGeom prst="wedgeRectCallout">
            <a:avLst>
              <a:gd name="adj1" fmla="val -68505"/>
              <a:gd name="adj2" fmla="val -20832"/>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Neue Haas Grotesk Text Pro"/>
                <a:ea typeface="+mn-ea"/>
                <a:cs typeface="+mn-cs"/>
              </a:rPr>
              <a:t>e.g. </a:t>
            </a:r>
            <a:r>
              <a:rPr kumimoji="0" lang="en-GB" sz="1600" b="0" i="1" u="none" strike="noStrike" kern="1200" cap="none" spc="0" normalizeH="0" baseline="0" noProof="0">
                <a:ln>
                  <a:noFill/>
                </a:ln>
                <a:solidFill>
                  <a:srgbClr val="000000"/>
                </a:solidFill>
                <a:effectLst/>
                <a:uLnTx/>
                <a:uFillTx/>
                <a:latin typeface="Neue Haas Grotesk Text Pro"/>
                <a:ea typeface="+mn-ea"/>
                <a:cs typeface="+mn-cs"/>
              </a:rPr>
              <a:t>an apology </a:t>
            </a:r>
            <a:r>
              <a:rPr kumimoji="0" lang="en-GB" sz="1600" b="0" i="1" u="sng" strike="noStrike" kern="1200" cap="none" spc="0" normalizeH="0" baseline="0" noProof="0">
                <a:ln>
                  <a:noFill/>
                </a:ln>
                <a:solidFill>
                  <a:srgbClr val="000000"/>
                </a:solidFill>
                <a:effectLst/>
                <a:uLnTx/>
                <a:uFillTx/>
                <a:latin typeface="Neue Haas Grotesk Text Pro"/>
                <a:ea typeface="+mn-ea"/>
                <a:cs typeface="+mn-cs"/>
              </a:rPr>
              <a:t>of sorts</a:t>
            </a:r>
          </a:p>
        </p:txBody>
      </p:sp>
      <p:sp>
        <p:nvSpPr>
          <p:cNvPr id="14" name="Rectangle 13"/>
          <p:cNvSpPr/>
          <p:nvPr/>
        </p:nvSpPr>
        <p:spPr>
          <a:xfrm>
            <a:off x="1256146" y="6391105"/>
            <a:ext cx="5301672" cy="36483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Neue Haas Grotesk Text Pro"/>
                <a:ea typeface="+mn-ea"/>
                <a:cs typeface="+mn-cs"/>
              </a:rPr>
              <a:t>Martin &amp; White (2005, p38)</a:t>
            </a:r>
          </a:p>
        </p:txBody>
      </p:sp>
      <p:sp>
        <p:nvSpPr>
          <p:cNvPr id="15" name="Oval 14"/>
          <p:cNvSpPr/>
          <p:nvPr/>
        </p:nvSpPr>
        <p:spPr>
          <a:xfrm>
            <a:off x="4064000" y="1163782"/>
            <a:ext cx="1554017" cy="540914"/>
          </a:xfrm>
          <a:prstGeom prst="ellipse">
            <a:avLst/>
          </a:prstGeom>
          <a:solidFill>
            <a:schemeClr val="lt1">
              <a:alpha val="0"/>
            </a:schemeClr>
          </a:solidFill>
          <a:ln w="38100">
            <a:solidFill>
              <a:srgbClr val="CC00CC"/>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id="{72386485-CD11-8CD4-80CA-78923A0F57F9}"/>
              </a:ext>
            </a:extLst>
          </p:cNvPr>
          <p:cNvSpPr/>
          <p:nvPr/>
        </p:nvSpPr>
        <p:spPr>
          <a:xfrm>
            <a:off x="1369908" y="2152070"/>
            <a:ext cx="1970191" cy="3082157"/>
          </a:xfrm>
          <a:prstGeom prst="ellipse">
            <a:avLst/>
          </a:prstGeom>
          <a:solidFill>
            <a:schemeClr val="lt1">
              <a:alpha val="0"/>
            </a:schemeClr>
          </a:solidFill>
          <a:ln w="38100">
            <a:solidFill>
              <a:srgbClr val="CC00CC"/>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solidFill>
                <a:prstClr val="black"/>
              </a:solidFill>
              <a:latin typeface="Calibri" panose="020F0502020204030204"/>
            </a:endParaRPr>
          </a:p>
        </p:txBody>
      </p:sp>
      <p:sp>
        <p:nvSpPr>
          <p:cNvPr id="3" name="Speech Bubble: Rectangle 2">
            <a:extLst>
              <a:ext uri="{FF2B5EF4-FFF2-40B4-BE49-F238E27FC236}">
                <a16:creationId xmlns:a16="http://schemas.microsoft.com/office/drawing/2014/main" id="{9EE42F54-6BA2-17BC-A0E2-C4C3961F9665}"/>
              </a:ext>
            </a:extLst>
          </p:cNvPr>
          <p:cNvSpPr/>
          <p:nvPr/>
        </p:nvSpPr>
        <p:spPr>
          <a:xfrm>
            <a:off x="112528" y="4485844"/>
            <a:ext cx="1257380" cy="765134"/>
          </a:xfrm>
          <a:prstGeom prst="wedgeRectCallout">
            <a:avLst>
              <a:gd name="adj1" fmla="val 80204"/>
              <a:gd name="adj2" fmla="val -79250"/>
            </a:avLst>
          </a:prstGeom>
          <a:solidFill>
            <a:schemeClr val="lt1">
              <a:alpha val="0"/>
            </a:schemeClr>
          </a:solidFill>
          <a:ln w="9525">
            <a:solidFill>
              <a:srgbClr val="CC00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a:solidFill>
                  <a:prstClr val="black"/>
                </a:solidFill>
                <a:latin typeface="Calibri" panose="020F0502020204030204"/>
              </a:rPr>
              <a:t>the next step …</a:t>
            </a:r>
          </a:p>
        </p:txBody>
      </p:sp>
    </p:spTree>
    <p:extLst>
      <p:ext uri="{BB962C8B-B14F-4D97-AF65-F5344CB8AC3E}">
        <p14:creationId xmlns:p14="http://schemas.microsoft.com/office/powerpoint/2010/main" val="329787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8287" y="856648"/>
            <a:ext cx="9326880" cy="478387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b="1" i="0" u="none" strike="noStrike" kern="1200" cap="none" spc="0" normalizeH="0" baseline="0" noProof="0">
                <a:ln>
                  <a:noFill/>
                </a:ln>
                <a:solidFill>
                  <a:prstClr val="black"/>
                </a:solidFill>
                <a:effectLst/>
                <a:uLnTx/>
                <a:uFillTx/>
                <a:latin typeface="Rdg Vesta" panose="02000503060000020004" pitchFamily="2" charset="0"/>
                <a:ea typeface="MS Mincho"/>
                <a:cs typeface="Times New Roman" panose="02020603050405020304" pitchFamily="18" charset="0"/>
              </a:rPr>
              <a:t>Extract 1 (Wright, 2008)</a:t>
            </a:r>
            <a:endParaRPr kumimoji="0" lang="en-GB" sz="2000" b="0" i="0" u="none" strike="noStrike" kern="1200" cap="none" spc="0" normalizeH="0" baseline="0" noProof="0">
              <a:ln>
                <a:noFill/>
              </a:ln>
              <a:solidFill>
                <a:prstClr val="black"/>
              </a:solidFill>
              <a:effectLst/>
              <a:uLnTx/>
              <a:uFillTx/>
              <a:latin typeface="Calibri" panose="020F0502020204030204" pitchFamily="34" charset="0"/>
              <a:ea typeface="MS Mincho"/>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b="0" i="0" u="none" strike="noStrike" kern="1200" cap="none" spc="0" normalizeH="0" baseline="0" noProof="0">
                <a:ln>
                  <a:noFill/>
                </a:ln>
                <a:solidFill>
                  <a:prstClr val="black"/>
                </a:solidFill>
                <a:effectLst/>
                <a:uLnTx/>
                <a:uFillTx/>
                <a:latin typeface="Rdg Vesta" panose="02000503060000020004" pitchFamily="2" charset="0"/>
                <a:ea typeface="MS Mincho"/>
                <a:cs typeface="Times New Roman" panose="02020603050405020304" pitchFamily="18" charset="0"/>
              </a:rPr>
              <a:t>While </a:t>
            </a:r>
            <a:r>
              <a:rPr kumimoji="0" lang="en-GB" sz="2000" b="1" i="0" u="sng" strike="noStrike" kern="1200" cap="none" spc="0" normalizeH="0" baseline="0" noProof="0">
                <a:ln>
                  <a:noFill/>
                </a:ln>
                <a:solidFill>
                  <a:srgbClr val="FF0000"/>
                </a:solidFill>
                <a:effectLst/>
                <a:uLnTx/>
                <a:uFillTx/>
                <a:latin typeface="Rdg Vesta" panose="02000503060000020004" pitchFamily="2" charset="0"/>
                <a:ea typeface="MS Mincho"/>
                <a:cs typeface="Times New Roman" panose="02020603050405020304" pitchFamily="18" charset="0"/>
              </a:rPr>
              <a:t>many</a:t>
            </a:r>
            <a:r>
              <a:rPr kumimoji="0" lang="en-GB" sz="2000" b="0" i="0" u="none" strike="noStrike" kern="1200" cap="none" spc="0" normalizeH="0" baseline="0" noProof="0">
                <a:ln>
                  <a:noFill/>
                </a:ln>
                <a:solidFill>
                  <a:prstClr val="black"/>
                </a:solidFill>
                <a:effectLst/>
                <a:uLnTx/>
                <a:uFillTx/>
                <a:latin typeface="Rdg Vesta" panose="02000503060000020004" pitchFamily="2" charset="0"/>
                <a:ea typeface="MS Mincho"/>
                <a:cs typeface="Times New Roman" panose="02020603050405020304" pitchFamily="18" charset="0"/>
              </a:rPr>
              <a:t> researchers have theorized about the importance of writing, … </a:t>
            </a:r>
            <a:r>
              <a:rPr kumimoji="0" lang="en-GB" sz="2000" b="1" i="0" u="sng" strike="noStrike" kern="1200" cap="none" spc="0" normalizeH="0" baseline="0" noProof="0">
                <a:ln>
                  <a:noFill/>
                </a:ln>
                <a:solidFill>
                  <a:srgbClr val="FF0000"/>
                </a:solidFill>
                <a:effectLst/>
                <a:uLnTx/>
                <a:uFillTx/>
                <a:latin typeface="Rdg Vesta" panose="02000503060000020004" pitchFamily="2" charset="0"/>
                <a:ea typeface="MS Mincho"/>
                <a:cs typeface="Times New Roman" panose="02020603050405020304" pitchFamily="18" charset="0"/>
              </a:rPr>
              <a:t>few</a:t>
            </a:r>
            <a:r>
              <a:rPr kumimoji="0" lang="en-GB" sz="2000" b="0" i="0" u="none" strike="noStrike" kern="1200" cap="none" spc="0" normalizeH="0" baseline="0" noProof="0">
                <a:ln>
                  <a:noFill/>
                </a:ln>
                <a:solidFill>
                  <a:prstClr val="black"/>
                </a:solidFill>
                <a:effectLst/>
                <a:uLnTx/>
                <a:uFillTx/>
                <a:latin typeface="Rdg Vesta" panose="02000503060000020004" pitchFamily="2" charset="0"/>
                <a:ea typeface="MS Mincho"/>
                <a:cs typeface="Times New Roman" panose="02020603050405020304" pitchFamily="18" charset="0"/>
              </a:rPr>
              <a:t> have taken an empirical approach to </a:t>
            </a:r>
            <a:r>
              <a:rPr kumimoji="0" lang="en-GB" sz="2000" b="1" i="0" u="sng" strike="noStrike" kern="1200" cap="none" spc="0" normalizeH="0" baseline="0" noProof="0">
                <a:ln>
                  <a:noFill/>
                </a:ln>
                <a:solidFill>
                  <a:srgbClr val="3333FF"/>
                </a:solidFill>
                <a:effectLst/>
                <a:uLnTx/>
                <a:uFillTx/>
                <a:latin typeface="Rdg Vesta" panose="02000503060000020004" pitchFamily="2" charset="0"/>
                <a:ea typeface="MS Mincho"/>
                <a:cs typeface="Times New Roman" panose="02020603050405020304" pitchFamily="18" charset="0"/>
              </a:rPr>
              <a:t>examining</a:t>
            </a:r>
            <a:r>
              <a:rPr kumimoji="0" lang="en-GB" sz="2000" b="0" i="0" u="none" strike="noStrike" kern="1200" cap="none" spc="0" normalizeH="0" baseline="0" noProof="0">
                <a:ln>
                  <a:noFill/>
                </a:ln>
                <a:solidFill>
                  <a:prstClr val="black"/>
                </a:solidFill>
                <a:effectLst/>
                <a:uLnTx/>
                <a:uFillTx/>
                <a:latin typeface="Rdg Vesta" panose="02000503060000020004" pitchFamily="2" charset="0"/>
                <a:ea typeface="MS Mincho"/>
                <a:cs typeface="Times New Roman" panose="02020603050405020304" pitchFamily="18" charset="0"/>
              </a:rPr>
              <a:t> the purpose of children’s every day writing practices and written work in school settings. In </a:t>
            </a:r>
            <a:r>
              <a:rPr kumimoji="0" lang="en-GB" sz="2000" b="1" i="0" u="sng" strike="noStrike" kern="1200" cap="none" spc="0" normalizeH="0" baseline="0" noProof="0">
                <a:ln>
                  <a:noFill/>
                </a:ln>
                <a:solidFill>
                  <a:srgbClr val="740000"/>
                </a:solidFill>
                <a:effectLst/>
                <a:uLnTx/>
                <a:uFillTx/>
                <a:latin typeface="Rdg Vesta" panose="02000503060000020004" pitchFamily="2" charset="0"/>
                <a:ea typeface="MS Mincho"/>
                <a:cs typeface="Times New Roman" panose="02020603050405020304" pitchFamily="18" charset="0"/>
              </a:rPr>
              <a:t>attempting</a:t>
            </a:r>
            <a:r>
              <a:rPr kumimoji="0" lang="en-GB" sz="2000" b="0" i="0" u="none" strike="noStrike" kern="1200" cap="none" spc="0" normalizeH="0" baseline="0" noProof="0">
                <a:ln>
                  <a:noFill/>
                </a:ln>
                <a:solidFill>
                  <a:prstClr val="black"/>
                </a:solidFill>
                <a:effectLst/>
                <a:uLnTx/>
                <a:uFillTx/>
                <a:latin typeface="Rdg Vesta" panose="02000503060000020004" pitchFamily="2" charset="0"/>
                <a:ea typeface="MS Mincho"/>
                <a:cs typeface="Times New Roman" panose="02020603050405020304" pitchFamily="18" charset="0"/>
              </a:rPr>
              <a:t> to fill this gap in research, they </a:t>
            </a:r>
            <a:r>
              <a:rPr kumimoji="0" lang="en-GB" sz="2000" b="1" i="0" u="sng" strike="noStrike" kern="1200" cap="none" spc="0" normalizeH="0" baseline="0" noProof="0">
                <a:ln>
                  <a:noFill/>
                </a:ln>
                <a:solidFill>
                  <a:srgbClr val="FFC000">
                    <a:lumMod val="75000"/>
                  </a:srgbClr>
                </a:solidFill>
                <a:effectLst/>
                <a:uLnTx/>
                <a:uFillTx/>
                <a:latin typeface="Rdg Vesta" panose="02000503060000020004" pitchFamily="2" charset="0"/>
                <a:ea typeface="MS Mincho"/>
                <a:cs typeface="Times New Roman" panose="02020603050405020304" pitchFamily="18" charset="0"/>
              </a:rPr>
              <a:t>show</a:t>
            </a:r>
            <a:r>
              <a:rPr kumimoji="0" lang="en-GB" sz="2000" b="0" i="0" u="none" strike="noStrike" kern="1200" cap="none" spc="0" normalizeH="0" baseline="0" noProof="0">
                <a:ln>
                  <a:noFill/>
                </a:ln>
                <a:solidFill>
                  <a:prstClr val="black"/>
                </a:solidFill>
                <a:effectLst/>
                <a:uLnTx/>
                <a:uFillTx/>
                <a:latin typeface="Rdg Vesta" panose="02000503060000020004" pitchFamily="2" charset="0"/>
                <a:ea typeface="MS Mincho"/>
                <a:cs typeface="Times New Roman" panose="02020603050405020304" pitchFamily="18" charset="0"/>
              </a:rPr>
              <a:t> that teachers are the primary audience for students’ writing and that students seek to please the teacher by choosing topics and language that they think will be favoured. </a:t>
            </a:r>
            <a:endParaRPr kumimoji="0" lang="en-GB" sz="2000" b="0" i="0" u="none" strike="noStrike" kern="1200" cap="none" spc="0" normalizeH="0" baseline="0" noProof="0">
              <a:ln>
                <a:noFill/>
              </a:ln>
              <a:solidFill>
                <a:prstClr val="black"/>
              </a:solidFill>
              <a:effectLst/>
              <a:uLnTx/>
              <a:uFillTx/>
              <a:latin typeface="Calibri" panose="020F0502020204030204" pitchFamily="34" charset="0"/>
              <a:ea typeface="MS Mincho"/>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b="0" i="0" u="none" strike="noStrike" kern="1200" cap="none" spc="0" normalizeH="0" baseline="0" noProof="0">
                <a:ln>
                  <a:noFill/>
                </a:ln>
                <a:solidFill>
                  <a:prstClr val="black"/>
                </a:solidFill>
                <a:effectLst/>
                <a:uLnTx/>
                <a:uFillTx/>
                <a:latin typeface="Rdg Vesta" panose="02000503060000020004" pitchFamily="2" charset="0"/>
                <a:ea typeface="MS Mincho"/>
                <a:cs typeface="Times New Roman" panose="02020603050405020304" pitchFamily="18" charset="0"/>
              </a:rPr>
              <a:t> </a:t>
            </a:r>
            <a:endParaRPr kumimoji="0" lang="en-GB" sz="2000" b="0" i="0" u="none" strike="noStrike" kern="1200" cap="none" spc="0" normalizeH="0" baseline="0" noProof="0">
              <a:ln>
                <a:noFill/>
              </a:ln>
              <a:solidFill>
                <a:prstClr val="black"/>
              </a:solidFill>
              <a:effectLst/>
              <a:uLnTx/>
              <a:uFillTx/>
              <a:latin typeface="Calibri" panose="020F0502020204030204" pitchFamily="34" charset="0"/>
              <a:ea typeface="MS Mincho"/>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b="1" i="0" u="none" strike="noStrike" kern="1200" cap="none" spc="0" normalizeH="0" baseline="0" noProof="0">
                <a:ln>
                  <a:noFill/>
                </a:ln>
                <a:solidFill>
                  <a:prstClr val="black"/>
                </a:solidFill>
                <a:effectLst/>
                <a:uLnTx/>
                <a:uFillTx/>
                <a:latin typeface="Rdg Vesta" panose="02000503060000020004" pitchFamily="2" charset="0"/>
                <a:ea typeface="MS Mincho"/>
                <a:cs typeface="Times New Roman" panose="02020603050405020304" pitchFamily="18" charset="0"/>
              </a:rPr>
              <a:t>Extract 2 (Yates, 1999)</a:t>
            </a:r>
            <a:endParaRPr kumimoji="0" lang="en-GB" sz="2000" b="0" i="0" u="none" strike="noStrike" kern="1200" cap="none" spc="0" normalizeH="0" baseline="0" noProof="0">
              <a:ln>
                <a:noFill/>
              </a:ln>
              <a:solidFill>
                <a:prstClr val="black"/>
              </a:solidFill>
              <a:effectLst/>
              <a:uLnTx/>
              <a:uFillTx/>
              <a:latin typeface="Calibri" panose="020F0502020204030204" pitchFamily="34" charset="0"/>
              <a:ea typeface="MS Mincho"/>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b="0" i="0" u="none" strike="noStrike" kern="1200" cap="none" spc="0" normalizeH="0" baseline="0" noProof="0">
                <a:ln>
                  <a:noFill/>
                </a:ln>
                <a:solidFill>
                  <a:prstClr val="black"/>
                </a:solidFill>
                <a:effectLst/>
                <a:uLnTx/>
                <a:uFillTx/>
                <a:latin typeface="Rdg Vesta" panose="02000503060000020004" pitchFamily="2" charset="0"/>
                <a:ea typeface="MS Mincho"/>
                <a:cs typeface="Times New Roman" panose="02020603050405020304" pitchFamily="18" charset="0"/>
              </a:rPr>
              <a:t>Green’s study offers a case study </a:t>
            </a:r>
            <a:r>
              <a:rPr kumimoji="0" lang="en-GB" sz="2000" b="1" i="0" u="sng" strike="noStrike" kern="1200" cap="none" spc="0" normalizeH="0" baseline="0" noProof="0">
                <a:ln>
                  <a:noFill/>
                </a:ln>
                <a:solidFill>
                  <a:srgbClr val="3333FF"/>
                </a:solidFill>
                <a:effectLst/>
                <a:uLnTx/>
                <a:uFillTx/>
                <a:latin typeface="Rdg Vesta" panose="02000503060000020004" pitchFamily="2" charset="0"/>
                <a:ea typeface="MS Mincho"/>
                <a:cs typeface="Times New Roman" panose="02020603050405020304" pitchFamily="18" charset="0"/>
              </a:rPr>
              <a:t>exploration</a:t>
            </a:r>
            <a:r>
              <a:rPr kumimoji="0" lang="en-GB" sz="2000" b="0" i="0" u="none" strike="noStrike" kern="1200" cap="none" spc="0" normalizeH="0" baseline="0" noProof="0">
                <a:ln>
                  <a:noFill/>
                </a:ln>
                <a:solidFill>
                  <a:prstClr val="black"/>
                </a:solidFill>
                <a:effectLst/>
                <a:uLnTx/>
                <a:uFillTx/>
                <a:latin typeface="Rdg Vesta" panose="02000503060000020004" pitchFamily="2" charset="0"/>
                <a:ea typeface="MS Mincho"/>
                <a:cs typeface="Times New Roman" panose="02020603050405020304" pitchFamily="18" charset="0"/>
              </a:rPr>
              <a:t> of the experiences of </a:t>
            </a:r>
            <a:r>
              <a:rPr kumimoji="0" lang="en-GB" sz="2000" b="1" i="0" u="sng" strike="noStrike" kern="1200" cap="none" spc="0" normalizeH="0" baseline="0" noProof="0">
                <a:ln>
                  <a:noFill/>
                </a:ln>
                <a:solidFill>
                  <a:srgbClr val="00B050"/>
                </a:solidFill>
                <a:effectLst/>
                <a:uLnTx/>
                <a:uFillTx/>
                <a:latin typeface="Rdg Vesta" panose="02000503060000020004" pitchFamily="2" charset="0"/>
                <a:ea typeface="MS Mincho"/>
                <a:cs typeface="Times New Roman" panose="02020603050405020304" pitchFamily="18" charset="0"/>
              </a:rPr>
              <a:t>ten different</a:t>
            </a:r>
            <a:r>
              <a:rPr kumimoji="0" lang="en-GB" sz="2000" b="1" i="0" u="none" strike="noStrike" kern="1200" cap="none" spc="0" normalizeH="0" baseline="0" noProof="0">
                <a:ln>
                  <a:noFill/>
                </a:ln>
                <a:solidFill>
                  <a:srgbClr val="00B050"/>
                </a:solidFill>
                <a:effectLst/>
                <a:uLnTx/>
                <a:uFillTx/>
                <a:latin typeface="Rdg Vesta" panose="02000503060000020004" pitchFamily="2" charset="0"/>
                <a:ea typeface="MS Mincho"/>
                <a:cs typeface="Times New Roman" panose="02020603050405020304" pitchFamily="18" charset="0"/>
              </a:rPr>
              <a:t> </a:t>
            </a:r>
            <a:r>
              <a:rPr kumimoji="0" lang="en-GB" sz="2000" b="0" i="0" u="none" strike="noStrike" kern="1200" cap="none" spc="0" normalizeH="0" baseline="0" noProof="0">
                <a:ln>
                  <a:noFill/>
                </a:ln>
                <a:solidFill>
                  <a:prstClr val="black"/>
                </a:solidFill>
                <a:effectLst/>
                <a:uLnTx/>
                <a:uFillTx/>
                <a:latin typeface="Rdg Vesta" panose="02000503060000020004" pitchFamily="2" charset="0"/>
                <a:ea typeface="MS Mincho"/>
                <a:cs typeface="Times New Roman" panose="02020603050405020304" pitchFamily="18" charset="0"/>
              </a:rPr>
              <a:t>students, and in doing so </a:t>
            </a:r>
            <a:r>
              <a:rPr kumimoji="0" lang="en-GB" sz="2000" b="1" i="0" u="sng" strike="noStrike" kern="1200" cap="none" spc="0" normalizeH="0" baseline="0" noProof="0">
                <a:ln>
                  <a:noFill/>
                </a:ln>
                <a:solidFill>
                  <a:srgbClr val="9900CC"/>
                </a:solidFill>
                <a:effectLst/>
                <a:uLnTx/>
                <a:uFillTx/>
                <a:latin typeface="Rdg Vesta" panose="02000503060000020004" pitchFamily="2" charset="0"/>
                <a:ea typeface="MS Mincho"/>
                <a:cs typeface="Times New Roman" panose="02020603050405020304" pitchFamily="18" charset="0"/>
              </a:rPr>
              <a:t>moves on from</a:t>
            </a:r>
            <a:r>
              <a:rPr kumimoji="0" lang="en-GB" sz="2000" b="1" i="0" u="none" strike="noStrike" kern="1200" cap="none" spc="0" normalizeH="0" baseline="0" noProof="0">
                <a:ln>
                  <a:noFill/>
                </a:ln>
                <a:solidFill>
                  <a:srgbClr val="9900CC"/>
                </a:solidFill>
                <a:effectLst/>
                <a:uLnTx/>
                <a:uFillTx/>
                <a:latin typeface="Rdg Vesta" panose="02000503060000020004" pitchFamily="2" charset="0"/>
                <a:ea typeface="MS Mincho"/>
                <a:cs typeface="Times New Roman" panose="02020603050405020304" pitchFamily="18" charset="0"/>
              </a:rPr>
              <a:t> </a:t>
            </a:r>
            <a:r>
              <a:rPr kumimoji="0" lang="en-GB" sz="2000" b="1" i="0" u="sng" strike="noStrike" kern="1200" cap="none" spc="0" normalizeH="0" baseline="0" noProof="0">
                <a:ln>
                  <a:noFill/>
                </a:ln>
                <a:solidFill>
                  <a:srgbClr val="00B050"/>
                </a:solidFill>
                <a:effectLst/>
                <a:uLnTx/>
                <a:uFillTx/>
                <a:latin typeface="Rdg Vesta" panose="02000503060000020004" pitchFamily="2" charset="0"/>
                <a:ea typeface="MS Mincho"/>
                <a:cs typeface="Times New Roman" panose="02020603050405020304" pitchFamily="18" charset="0"/>
              </a:rPr>
              <a:t>narrowly</a:t>
            </a:r>
            <a:r>
              <a:rPr kumimoji="0" lang="en-GB" sz="2000" b="1" i="0" u="none" strike="noStrike" kern="1200" cap="none" spc="0" normalizeH="0" baseline="0" noProof="0">
                <a:ln>
                  <a:noFill/>
                </a:ln>
                <a:solidFill>
                  <a:prstClr val="black"/>
                </a:solidFill>
                <a:effectLst/>
                <a:uLnTx/>
                <a:uFillTx/>
                <a:latin typeface="Rdg Vesta" panose="02000503060000020004" pitchFamily="2" charset="0"/>
                <a:ea typeface="MS Mincho"/>
                <a:cs typeface="Times New Roman" panose="02020603050405020304" pitchFamily="18" charset="0"/>
              </a:rPr>
              <a:t> </a:t>
            </a:r>
            <a:r>
              <a:rPr kumimoji="0" lang="en-GB" sz="2000" b="0" i="0" u="none" strike="noStrike" kern="1200" cap="none" spc="0" normalizeH="0" baseline="0" noProof="0">
                <a:ln>
                  <a:noFill/>
                </a:ln>
                <a:solidFill>
                  <a:prstClr val="black"/>
                </a:solidFill>
                <a:effectLst/>
                <a:uLnTx/>
                <a:uFillTx/>
                <a:latin typeface="Rdg Vesta" panose="02000503060000020004" pitchFamily="2" charset="0"/>
                <a:ea typeface="MS Mincho"/>
                <a:cs typeface="Times New Roman" panose="02020603050405020304" pitchFamily="18" charset="0"/>
              </a:rPr>
              <a:t>defined ‘literacy practices’ to uncover </a:t>
            </a:r>
            <a:r>
              <a:rPr kumimoji="0" lang="en-GB" sz="2000" b="1" i="0" u="sng" strike="noStrike" kern="1200" cap="none" spc="0" normalizeH="0" baseline="0" noProof="0">
                <a:ln>
                  <a:noFill/>
                </a:ln>
                <a:solidFill>
                  <a:srgbClr val="FF0000"/>
                </a:solidFill>
                <a:effectLst/>
                <a:uLnTx/>
                <a:uFillTx/>
                <a:latin typeface="Rdg Vesta" panose="02000503060000020004" pitchFamily="2" charset="0"/>
                <a:ea typeface="MS Mincho"/>
                <a:cs typeface="Times New Roman" panose="02020603050405020304" pitchFamily="18" charset="0"/>
              </a:rPr>
              <a:t>a number of </a:t>
            </a:r>
            <a:r>
              <a:rPr kumimoji="0" lang="en-GB" sz="2000" b="1" i="0" u="sng" strike="noStrike" kern="1200" cap="none" spc="0" normalizeH="0" baseline="0" noProof="0">
                <a:ln>
                  <a:noFill/>
                </a:ln>
                <a:solidFill>
                  <a:srgbClr val="00B050"/>
                </a:solidFill>
                <a:effectLst/>
                <a:uLnTx/>
                <a:uFillTx/>
                <a:latin typeface="Rdg Vesta" panose="02000503060000020004" pitchFamily="2" charset="0"/>
                <a:ea typeface="MS Mincho"/>
                <a:cs typeface="Times New Roman" panose="02020603050405020304" pitchFamily="18" charset="0"/>
              </a:rPr>
              <a:t>broader</a:t>
            </a:r>
            <a:r>
              <a:rPr kumimoji="0" lang="en-GB" sz="2000" b="0" i="0" u="none" strike="noStrike" kern="1200" cap="none" spc="0" normalizeH="0" baseline="0" noProof="0">
                <a:ln>
                  <a:noFill/>
                </a:ln>
                <a:solidFill>
                  <a:prstClr val="black"/>
                </a:solidFill>
                <a:effectLst/>
                <a:uLnTx/>
                <a:uFillTx/>
                <a:latin typeface="Rdg Vesta" panose="02000503060000020004" pitchFamily="2" charset="0"/>
                <a:ea typeface="MS Mincho"/>
                <a:cs typeface="Times New Roman" panose="02020603050405020304" pitchFamily="18" charset="0"/>
              </a:rPr>
              <a:t> issues which make up theses students’ school literacy experiences.</a:t>
            </a:r>
            <a:endParaRPr kumimoji="0" lang="en-GB" sz="2000" b="0" i="0" u="none" strike="noStrike" kern="1200" cap="none" spc="0" normalizeH="0" baseline="0" noProof="0">
              <a:ln>
                <a:noFill/>
              </a:ln>
              <a:solidFill>
                <a:prstClr val="black"/>
              </a:solidFill>
              <a:effectLst/>
              <a:uLnTx/>
              <a:uFillTx/>
              <a:latin typeface="Calibri" panose="020F0502020204030204" pitchFamily="34" charset="0"/>
              <a:ea typeface="MS Mincho"/>
              <a:cs typeface="Times New Roman" panose="02020603050405020304" pitchFamily="18" charset="0"/>
            </a:endParaRPr>
          </a:p>
        </p:txBody>
      </p:sp>
      <p:sp>
        <p:nvSpPr>
          <p:cNvPr id="3" name="Rectangular Callout 2"/>
          <p:cNvSpPr/>
          <p:nvPr/>
        </p:nvSpPr>
        <p:spPr>
          <a:xfrm>
            <a:off x="4745255" y="356135"/>
            <a:ext cx="2213810" cy="612648"/>
          </a:xfrm>
          <a:prstGeom prst="wedgeRectCallout">
            <a:avLst>
              <a:gd name="adj1" fmla="val -140833"/>
              <a:gd name="adj2" fmla="val 126915"/>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0000"/>
                </a:solidFill>
                <a:effectLst/>
                <a:uLnTx/>
                <a:uFillTx/>
                <a:latin typeface="Candara" panose="020E0502030303020204" pitchFamily="34" charset="0"/>
                <a:ea typeface="+mn-ea"/>
                <a:cs typeface="+mn-cs"/>
              </a:rPr>
              <a:t>graduation of </a:t>
            </a:r>
            <a:r>
              <a:rPr kumimoji="0" lang="en-GB" sz="1800" b="1" i="0" u="sng" strike="noStrike" kern="1200" cap="none" spc="0" normalizeH="0" baseline="0" noProof="0">
                <a:ln>
                  <a:noFill/>
                </a:ln>
                <a:solidFill>
                  <a:srgbClr val="FF0000"/>
                </a:solidFill>
                <a:effectLst/>
                <a:uLnTx/>
                <a:uFillTx/>
                <a:latin typeface="Candara" panose="020E0502030303020204" pitchFamily="34" charset="0"/>
                <a:ea typeface="+mn-ea"/>
                <a:cs typeface="+mn-cs"/>
              </a:rPr>
              <a:t>quantity</a:t>
            </a:r>
          </a:p>
        </p:txBody>
      </p:sp>
      <p:sp>
        <p:nvSpPr>
          <p:cNvPr id="4" name="Rectangular Callout 3"/>
          <p:cNvSpPr/>
          <p:nvPr/>
        </p:nvSpPr>
        <p:spPr>
          <a:xfrm>
            <a:off x="7823735" y="259882"/>
            <a:ext cx="2213810" cy="903090"/>
          </a:xfrm>
          <a:prstGeom prst="wedgeRectCallout">
            <a:avLst>
              <a:gd name="adj1" fmla="val -112572"/>
              <a:gd name="adj2" fmla="val 116991"/>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3333FF"/>
                </a:solidFill>
                <a:effectLst/>
                <a:uLnTx/>
                <a:uFillTx/>
                <a:latin typeface="Candara" panose="020E0502030303020204" pitchFamily="34" charset="0"/>
                <a:ea typeface="+mn-ea"/>
                <a:cs typeface="+mn-cs"/>
              </a:rPr>
              <a:t>graduation of </a:t>
            </a:r>
            <a:r>
              <a:rPr kumimoji="0" lang="en-GB" sz="1800" b="1" i="0" u="sng" strike="noStrike" kern="1200" cap="none" spc="0" normalizeH="0" baseline="0" noProof="0">
                <a:ln>
                  <a:noFill/>
                </a:ln>
                <a:solidFill>
                  <a:srgbClr val="3333FF"/>
                </a:solidFill>
                <a:effectLst/>
                <a:uLnTx/>
                <a:uFillTx/>
                <a:latin typeface="Candara" panose="020E0502030303020204" pitchFamily="34" charset="0"/>
                <a:ea typeface="+mn-ea"/>
                <a:cs typeface="+mn-cs"/>
              </a:rPr>
              <a:t>‘vigour’</a:t>
            </a:r>
            <a:r>
              <a:rPr kumimoji="0" lang="en-GB" sz="1800" b="1" i="0" u="none" strike="noStrike" kern="1200" cap="none" spc="0" normalizeH="0" baseline="0" noProof="0">
                <a:ln>
                  <a:noFill/>
                </a:ln>
                <a:solidFill>
                  <a:srgbClr val="3333FF"/>
                </a:solidFill>
                <a:effectLst/>
                <a:uLnTx/>
                <a:uFillTx/>
                <a:latin typeface="Candara" panose="020E0502030303020204" pitchFamily="34" charset="0"/>
                <a:ea typeface="+mn-ea"/>
                <a:cs typeface="+mn-cs"/>
              </a:rPr>
              <a:t> </a:t>
            </a:r>
            <a:r>
              <a:rPr kumimoji="0" lang="en-GB" sz="1800" b="0" i="0" u="none" strike="noStrike" kern="1200" cap="none" spc="0" normalizeH="0" baseline="0" noProof="0">
                <a:ln>
                  <a:noFill/>
                </a:ln>
                <a:solidFill>
                  <a:srgbClr val="3333FF"/>
                </a:solidFill>
                <a:effectLst/>
                <a:uLnTx/>
                <a:uFillTx/>
                <a:latin typeface="Candara" panose="020E0502030303020204" pitchFamily="34" charset="0"/>
                <a:ea typeface="+mn-ea"/>
                <a:cs typeface="+mn-cs"/>
              </a:rPr>
              <a:t>of approach</a:t>
            </a:r>
            <a:endParaRPr kumimoji="0" lang="en-GB" sz="1800" b="0" i="0" u="sng" strike="noStrike" kern="1200" cap="none" spc="0" normalizeH="0" baseline="0" noProof="0">
              <a:ln>
                <a:noFill/>
              </a:ln>
              <a:solidFill>
                <a:srgbClr val="3333FF"/>
              </a:solidFill>
              <a:effectLst/>
              <a:uLnTx/>
              <a:uFillTx/>
              <a:latin typeface="Candara" panose="020E0502030303020204" pitchFamily="34" charset="0"/>
              <a:ea typeface="+mn-ea"/>
              <a:cs typeface="+mn-cs"/>
            </a:endParaRPr>
          </a:p>
        </p:txBody>
      </p:sp>
      <p:sp>
        <p:nvSpPr>
          <p:cNvPr id="5" name="Rectangular Callout 4"/>
          <p:cNvSpPr/>
          <p:nvPr/>
        </p:nvSpPr>
        <p:spPr>
          <a:xfrm>
            <a:off x="9294796" y="3095423"/>
            <a:ext cx="2213810" cy="612648"/>
          </a:xfrm>
          <a:prstGeom prst="wedgeRectCallout">
            <a:avLst>
              <a:gd name="adj1" fmla="val -57355"/>
              <a:gd name="adj2" fmla="val 139484"/>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B050"/>
                </a:solidFill>
                <a:effectLst/>
                <a:uLnTx/>
                <a:uFillTx/>
                <a:latin typeface="Candara" panose="020E0502030303020204" pitchFamily="34" charset="0"/>
                <a:ea typeface="+mn-ea"/>
                <a:cs typeface="+mn-cs"/>
              </a:rPr>
              <a:t>graduation of </a:t>
            </a:r>
            <a:r>
              <a:rPr kumimoji="0" lang="en-GB" sz="1800" b="1" i="0" u="sng" strike="noStrike" kern="1200" cap="none" spc="0" normalizeH="0" baseline="0" noProof="0">
                <a:ln>
                  <a:noFill/>
                </a:ln>
                <a:solidFill>
                  <a:srgbClr val="00B050"/>
                </a:solidFill>
                <a:effectLst/>
                <a:uLnTx/>
                <a:uFillTx/>
                <a:latin typeface="Candara" panose="020E0502030303020204" pitchFamily="34" charset="0"/>
                <a:ea typeface="+mn-ea"/>
                <a:cs typeface="+mn-cs"/>
              </a:rPr>
              <a:t>scope</a:t>
            </a:r>
          </a:p>
        </p:txBody>
      </p:sp>
      <p:sp>
        <p:nvSpPr>
          <p:cNvPr id="6" name="Rectangular Callout 5"/>
          <p:cNvSpPr/>
          <p:nvPr/>
        </p:nvSpPr>
        <p:spPr>
          <a:xfrm>
            <a:off x="19250" y="3240467"/>
            <a:ext cx="1328287" cy="747153"/>
          </a:xfrm>
          <a:prstGeom prst="wedgeRectCallout">
            <a:avLst>
              <a:gd name="adj1" fmla="val 252551"/>
              <a:gd name="adj2" fmla="val 146029"/>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9900CC"/>
                </a:solidFill>
                <a:effectLst/>
                <a:uLnTx/>
                <a:uFillTx/>
                <a:latin typeface="Candara" panose="020E0502030303020204" pitchFamily="34" charset="0"/>
                <a:ea typeface="+mn-ea"/>
                <a:cs typeface="+mn-cs"/>
              </a:rPr>
              <a:t>graduation of </a:t>
            </a:r>
            <a:r>
              <a:rPr kumimoji="0" lang="en-GB" sz="1800" b="1" i="0" u="sng" strike="noStrike" kern="1200" cap="none" spc="0" normalizeH="0" baseline="0" noProof="0">
                <a:ln>
                  <a:noFill/>
                </a:ln>
                <a:solidFill>
                  <a:srgbClr val="9900CC"/>
                </a:solidFill>
                <a:effectLst/>
                <a:uLnTx/>
                <a:uFillTx/>
                <a:latin typeface="Candara" panose="020E0502030303020204" pitchFamily="34" charset="0"/>
                <a:ea typeface="+mn-ea"/>
                <a:cs typeface="+mn-cs"/>
              </a:rPr>
              <a:t>distance</a:t>
            </a:r>
          </a:p>
        </p:txBody>
      </p:sp>
      <p:sp>
        <p:nvSpPr>
          <p:cNvPr id="7" name="Rectangular Callout 6"/>
          <p:cNvSpPr/>
          <p:nvPr/>
        </p:nvSpPr>
        <p:spPr>
          <a:xfrm>
            <a:off x="10376033" y="510139"/>
            <a:ext cx="1694850" cy="903090"/>
          </a:xfrm>
          <a:prstGeom prst="wedgeRectCallout">
            <a:avLst>
              <a:gd name="adj1" fmla="val -155733"/>
              <a:gd name="adj2" fmla="val 125518"/>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740000"/>
                </a:solidFill>
                <a:effectLst/>
                <a:uLnTx/>
                <a:uFillTx/>
                <a:latin typeface="Candara" panose="020E0502030303020204" pitchFamily="34" charset="0"/>
                <a:ea typeface="MS Mincho"/>
                <a:cs typeface="Times New Roman" panose="02020603050405020304" pitchFamily="18" charset="0"/>
              </a:rPr>
              <a:t>degree of </a:t>
            </a:r>
            <a:r>
              <a:rPr kumimoji="0" lang="en-GB" sz="1800" b="1" i="0" u="sng" strike="noStrike" kern="1200" cap="none" spc="0" normalizeH="0" baseline="0" noProof="0">
                <a:ln>
                  <a:noFill/>
                </a:ln>
                <a:solidFill>
                  <a:srgbClr val="740000"/>
                </a:solidFill>
                <a:effectLst/>
                <a:uLnTx/>
                <a:uFillTx/>
                <a:latin typeface="Candara" panose="020E0502030303020204" pitchFamily="34" charset="0"/>
                <a:ea typeface="MS Mincho"/>
                <a:cs typeface="Times New Roman" panose="02020603050405020304" pitchFamily="18" charset="0"/>
              </a:rPr>
              <a:t>completion</a:t>
            </a:r>
          </a:p>
        </p:txBody>
      </p:sp>
      <p:sp>
        <p:nvSpPr>
          <p:cNvPr id="8" name="Rectangular Callout 7"/>
          <p:cNvSpPr/>
          <p:nvPr/>
        </p:nvSpPr>
        <p:spPr>
          <a:xfrm>
            <a:off x="3897830" y="2977455"/>
            <a:ext cx="1694850" cy="903090"/>
          </a:xfrm>
          <a:prstGeom prst="wedgeRectCallout">
            <a:avLst>
              <a:gd name="adj1" fmla="val -120522"/>
              <a:gd name="adj2" fmla="val -92974"/>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C000">
                    <a:lumMod val="75000"/>
                  </a:srgbClr>
                </a:solidFill>
                <a:effectLst/>
                <a:uLnTx/>
                <a:uFillTx/>
                <a:latin typeface="Candara" panose="020E0502030303020204" pitchFamily="34" charset="0"/>
                <a:ea typeface="+mn-ea"/>
                <a:cs typeface="+mn-cs"/>
              </a:rPr>
              <a:t>degree of </a:t>
            </a:r>
            <a:r>
              <a:rPr kumimoji="0" lang="en-GB" sz="1800" b="1" i="0" u="sng" strike="noStrike" kern="1200" cap="none" spc="0" normalizeH="0" baseline="0" noProof="0">
                <a:ln>
                  <a:noFill/>
                </a:ln>
                <a:solidFill>
                  <a:srgbClr val="FFC000">
                    <a:lumMod val="75000"/>
                  </a:srgbClr>
                </a:solidFill>
                <a:effectLst/>
                <a:uLnTx/>
                <a:uFillTx/>
                <a:latin typeface="Candara" panose="020E0502030303020204" pitchFamily="34" charset="0"/>
                <a:ea typeface="+mn-ea"/>
                <a:cs typeface="+mn-cs"/>
              </a:rPr>
              <a:t>confidence</a:t>
            </a:r>
          </a:p>
        </p:txBody>
      </p:sp>
      <p:sp>
        <p:nvSpPr>
          <p:cNvPr id="10" name="TextBox 9">
            <a:extLst>
              <a:ext uri="{FF2B5EF4-FFF2-40B4-BE49-F238E27FC236}">
                <a16:creationId xmlns:a16="http://schemas.microsoft.com/office/drawing/2014/main" id="{DA44CFB2-E760-7D5E-A6C8-628B5E9AF251}"/>
              </a:ext>
            </a:extLst>
          </p:cNvPr>
          <p:cNvSpPr txBox="1"/>
          <p:nvPr/>
        </p:nvSpPr>
        <p:spPr>
          <a:xfrm>
            <a:off x="8643867" y="6237415"/>
            <a:ext cx="3207096" cy="369332"/>
          </a:xfrm>
          <a:prstGeom prst="rect">
            <a:avLst/>
          </a:prstGeom>
          <a:noFill/>
        </p:spPr>
        <p:txBody>
          <a:bodyPr wrap="none" rtlCol="0">
            <a:spAutoFit/>
          </a:bodyPr>
          <a:lstStyle/>
          <a:p>
            <a:r>
              <a:rPr lang="en-GB"/>
              <a:t>Adapted from Hood, 2012, p. 59</a:t>
            </a:r>
          </a:p>
        </p:txBody>
      </p:sp>
    </p:spTree>
    <p:extLst>
      <p:ext uri="{BB962C8B-B14F-4D97-AF65-F5344CB8AC3E}">
        <p14:creationId xmlns:p14="http://schemas.microsoft.com/office/powerpoint/2010/main" val="24864029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EB46B8FB-F6A2-5F47-A6CD-A7E17E6927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01388" y="0"/>
            <a:ext cx="5990612" cy="6858001"/>
            <a:chOff x="6201388" y="0"/>
            <a:chExt cx="5990612" cy="6858001"/>
          </a:xfrm>
        </p:grpSpPr>
        <p:sp>
          <p:nvSpPr>
            <p:cNvPr id="55" name="Oval 54">
              <a:extLst>
                <a:ext uri="{FF2B5EF4-FFF2-40B4-BE49-F238E27FC236}">
                  <a16:creationId xmlns:a16="http://schemas.microsoft.com/office/drawing/2014/main" id="{419BDE93-3EC2-4E4D-BC0B-417378F49E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46">
              <a:extLst>
                <a:ext uri="{FF2B5EF4-FFF2-40B4-BE49-F238E27FC236}">
                  <a16:creationId xmlns:a16="http://schemas.microsoft.com/office/drawing/2014/main" id="{FE21F82F-1EE5-8240-97F8-387DF0253F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48">
              <a:extLst>
                <a:ext uri="{FF2B5EF4-FFF2-40B4-BE49-F238E27FC236}">
                  <a16:creationId xmlns:a16="http://schemas.microsoft.com/office/drawing/2014/main" id="{AE1903E3-6B5F-6B4C-9A1F-62628A050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Oval 57">
              <a:extLst>
                <a:ext uri="{FF2B5EF4-FFF2-40B4-BE49-F238E27FC236}">
                  <a16:creationId xmlns:a16="http://schemas.microsoft.com/office/drawing/2014/main" id="{F7C55863-3B37-0743-B001-1A970033F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932B4C24-3A58-924C-B79A-D961EF7C2C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21EF52E0-D2CF-544F-93A6-4D7B45A048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3">
              <a:extLst>
                <a:ext uri="{FF2B5EF4-FFF2-40B4-BE49-F238E27FC236}">
                  <a16:creationId xmlns:a16="http://schemas.microsoft.com/office/drawing/2014/main" id="{6966CFE5-1C8C-2E4F-9B2D-A8438F5A53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64">
              <a:extLst>
                <a:ext uri="{FF2B5EF4-FFF2-40B4-BE49-F238E27FC236}">
                  <a16:creationId xmlns:a16="http://schemas.microsoft.com/office/drawing/2014/main" id="{9FD29EF3-A5B2-554A-A307-6BE1BCE8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Oval 62">
              <a:extLst>
                <a:ext uri="{FF2B5EF4-FFF2-40B4-BE49-F238E27FC236}">
                  <a16:creationId xmlns:a16="http://schemas.microsoft.com/office/drawing/2014/main" id="{AC1ECAD8-0CF2-934D-AA1E-C108208CD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DB14DED1-3A58-8C4D-902E-2A9F34043F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65D65157-5719-0341-A807-A8956595F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A7F23F74-B777-2A4C-8EF9-E798880D5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70">
              <a:extLst>
                <a:ext uri="{FF2B5EF4-FFF2-40B4-BE49-F238E27FC236}">
                  <a16:creationId xmlns:a16="http://schemas.microsoft.com/office/drawing/2014/main" id="{E3B9A050-0AE1-1D4B-A2AC-6EEF64B10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8" name="Freeform 71">
              <a:extLst>
                <a:ext uri="{FF2B5EF4-FFF2-40B4-BE49-F238E27FC236}">
                  <a16:creationId xmlns:a16="http://schemas.microsoft.com/office/drawing/2014/main" id="{C424FE38-F803-8D47-BF56-1B18EC2B1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Oval 68">
              <a:extLst>
                <a:ext uri="{FF2B5EF4-FFF2-40B4-BE49-F238E27FC236}">
                  <a16:creationId xmlns:a16="http://schemas.microsoft.com/office/drawing/2014/main" id="{E37187F2-9212-0641-97D0-1ACD50B74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760C651-2AC4-564E-BEAA-AB7FAFE7F7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58B0A1B8-5BA3-3548-9511-B4904D052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5">
              <a:extLst>
                <a:ext uri="{FF2B5EF4-FFF2-40B4-BE49-F238E27FC236}">
                  <a16:creationId xmlns:a16="http://schemas.microsoft.com/office/drawing/2014/main" id="{424CD779-EE9A-214D-9488-767327E37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76">
              <a:extLst>
                <a:ext uri="{FF2B5EF4-FFF2-40B4-BE49-F238E27FC236}">
                  <a16:creationId xmlns:a16="http://schemas.microsoft.com/office/drawing/2014/main" id="{630D08C6-9EFB-8540-875F-2A55DED2A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 name="Freeform 77">
              <a:extLst>
                <a:ext uri="{FF2B5EF4-FFF2-40B4-BE49-F238E27FC236}">
                  <a16:creationId xmlns:a16="http://schemas.microsoft.com/office/drawing/2014/main" id="{D7E8DA86-1294-4641-9C52-6E15315064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78">
              <a:extLst>
                <a:ext uri="{FF2B5EF4-FFF2-40B4-BE49-F238E27FC236}">
                  <a16:creationId xmlns:a16="http://schemas.microsoft.com/office/drawing/2014/main" id="{011063C9-2A43-3348-A018-F27FACAA77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Freeform 79">
              <a:extLst>
                <a:ext uri="{FF2B5EF4-FFF2-40B4-BE49-F238E27FC236}">
                  <a16:creationId xmlns:a16="http://schemas.microsoft.com/office/drawing/2014/main" id="{EE85C7DE-D965-244F-BD95-3A05FF4AA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80">
              <a:extLst>
                <a:ext uri="{FF2B5EF4-FFF2-40B4-BE49-F238E27FC236}">
                  <a16:creationId xmlns:a16="http://schemas.microsoft.com/office/drawing/2014/main" id="{315A1389-149A-3342-A863-637D42FDB2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81">
              <a:extLst>
                <a:ext uri="{FF2B5EF4-FFF2-40B4-BE49-F238E27FC236}">
                  <a16:creationId xmlns:a16="http://schemas.microsoft.com/office/drawing/2014/main" id="{B149CC6F-B6C6-BE46-B451-1BF7D47A8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80" name="Straight Connector 79">
            <a:extLst>
              <a:ext uri="{FF2B5EF4-FFF2-40B4-BE49-F238E27FC236}">
                <a16:creationId xmlns:a16="http://schemas.microsoft.com/office/drawing/2014/main" id="{D33A3282-0389-C547-8CA6-7F3E7F27B3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82" name="Rectangle 81">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ake and mountain">
            <a:extLst>
              <a:ext uri="{FF2B5EF4-FFF2-40B4-BE49-F238E27FC236}">
                <a16:creationId xmlns:a16="http://schemas.microsoft.com/office/drawing/2014/main" id="{0E7B92DC-2844-A3EC-CF31-9BAD06768212}"/>
              </a:ext>
            </a:extLst>
          </p:cNvPr>
          <p:cNvPicPr>
            <a:picLocks noChangeAspect="1"/>
          </p:cNvPicPr>
          <p:nvPr/>
        </p:nvPicPr>
        <p:blipFill rotWithShape="1">
          <a:blip r:embed="rId2"/>
          <a:srcRect b="15730"/>
          <a:stretch/>
        </p:blipFill>
        <p:spPr>
          <a:xfrm>
            <a:off x="20" y="1"/>
            <a:ext cx="12191980" cy="6857999"/>
          </a:xfrm>
          <a:prstGeom prst="rect">
            <a:avLst/>
          </a:prstGeom>
        </p:spPr>
      </p:pic>
      <p:sp>
        <p:nvSpPr>
          <p:cNvPr id="84" name="Rectangle">
            <a:extLst>
              <a:ext uri="{FF2B5EF4-FFF2-40B4-BE49-F238E27FC236}">
                <a16:creationId xmlns:a16="http://schemas.microsoft.com/office/drawing/2014/main" id="{B4F75AE3-A3AC-DE4C-98FE-EC9DC3BF8D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28393"/>
            <a:ext cx="6155707" cy="3601213"/>
          </a:xfrm>
          <a:prstGeom prst="rect">
            <a:avLst/>
          </a:prstGeom>
          <a:gradFill flip="none" rotWithShape="1">
            <a:gsLst>
              <a:gs pos="31000">
                <a:schemeClr val="bg1">
                  <a:alpha val="80000"/>
                </a:schemeClr>
              </a:gs>
              <a:gs pos="0">
                <a:schemeClr val="bg1"/>
              </a:gs>
              <a:gs pos="100000">
                <a:schemeClr val="bg1">
                  <a:alpha val="34000"/>
                </a:schemeClr>
              </a:gs>
            </a:gsLst>
            <a:path path="circle">
              <a:fillToRect r="100000" b="100000"/>
            </a:path>
            <a:tileRect l="-100000" t="-100000"/>
          </a:gradFill>
          <a:ln w="12700">
            <a:miter lim="400000"/>
          </a:ln>
        </p:spPr>
        <p:txBody>
          <a:bodyPr lIns="50800" tIns="50800" rIns="50800" bIns="50800" anchor="ctr"/>
          <a:lstStyle/>
          <a:p>
            <a:pPr algn="ctr"/>
            <a:endParaRPr sz="2600" cap="all">
              <a:solidFill>
                <a:srgbClr val="FFFFFF"/>
              </a:solidFill>
              <a:sym typeface="Avenir Next"/>
            </a:endParaRPr>
          </a:p>
        </p:txBody>
      </p:sp>
      <p:sp>
        <p:nvSpPr>
          <p:cNvPr id="2" name="Title 1">
            <a:extLst>
              <a:ext uri="{FF2B5EF4-FFF2-40B4-BE49-F238E27FC236}">
                <a16:creationId xmlns:a16="http://schemas.microsoft.com/office/drawing/2014/main" id="{35E964C5-8FD1-A367-8ACE-A144C42732B2}"/>
              </a:ext>
            </a:extLst>
          </p:cNvPr>
          <p:cNvSpPr>
            <a:spLocks noGrp="1"/>
          </p:cNvSpPr>
          <p:nvPr>
            <p:ph type="title"/>
          </p:nvPr>
        </p:nvSpPr>
        <p:spPr>
          <a:xfrm>
            <a:off x="565150" y="2035840"/>
            <a:ext cx="5022050" cy="1718589"/>
          </a:xfrm>
        </p:spPr>
        <p:txBody>
          <a:bodyPr vert="horz" lIns="91440" tIns="45720" rIns="91440" bIns="45720" rtlCol="0" anchor="t">
            <a:normAutofit/>
          </a:bodyPr>
          <a:lstStyle/>
          <a:p>
            <a:pPr>
              <a:lnSpc>
                <a:spcPct val="90000"/>
              </a:lnSpc>
            </a:pPr>
            <a:r>
              <a:rPr lang="en-US" sz="4200"/>
              <a:t>Reflections / lessons learnt … </a:t>
            </a:r>
          </a:p>
        </p:txBody>
      </p:sp>
      <p:grpSp>
        <p:nvGrpSpPr>
          <p:cNvPr id="86" name="Group 85">
            <a:extLst>
              <a:ext uri="{FF2B5EF4-FFF2-40B4-BE49-F238E27FC236}">
                <a16:creationId xmlns:a16="http://schemas.microsoft.com/office/drawing/2014/main" id="{44406D7A-DB1A-D940-8AD1-93FAF9DD71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87" name="Freeform 40">
              <a:extLst>
                <a:ext uri="{FF2B5EF4-FFF2-40B4-BE49-F238E27FC236}">
                  <a16:creationId xmlns:a16="http://schemas.microsoft.com/office/drawing/2014/main" id="{D0F85DF7-431B-BE45-B932-0E22FC3F8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41">
              <a:extLst>
                <a:ext uri="{FF2B5EF4-FFF2-40B4-BE49-F238E27FC236}">
                  <a16:creationId xmlns:a16="http://schemas.microsoft.com/office/drawing/2014/main" id="{BEA0AA89-2965-2A44-B84E-51C748B2D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 name="Freeform 42">
              <a:extLst>
                <a:ext uri="{FF2B5EF4-FFF2-40B4-BE49-F238E27FC236}">
                  <a16:creationId xmlns:a16="http://schemas.microsoft.com/office/drawing/2014/main" id="{7EC47259-887A-FD48-989C-42BC5A3C98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43">
              <a:extLst>
                <a:ext uri="{FF2B5EF4-FFF2-40B4-BE49-F238E27FC236}">
                  <a16:creationId xmlns:a16="http://schemas.microsoft.com/office/drawing/2014/main" id="{16E261C3-18BE-934F-8A2B-59BE70AE2F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44">
              <a:extLst>
                <a:ext uri="{FF2B5EF4-FFF2-40B4-BE49-F238E27FC236}">
                  <a16:creationId xmlns:a16="http://schemas.microsoft.com/office/drawing/2014/main" id="{35A2267B-0862-A24E-87D2-6CE5187CF9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2" name="Freeform 45">
              <a:extLst>
                <a:ext uri="{FF2B5EF4-FFF2-40B4-BE49-F238E27FC236}">
                  <a16:creationId xmlns:a16="http://schemas.microsoft.com/office/drawing/2014/main" id="{A404A0DE-A076-8C4E-B8D4-EBC9453377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53">
              <a:extLst>
                <a:ext uri="{FF2B5EF4-FFF2-40B4-BE49-F238E27FC236}">
                  <a16:creationId xmlns:a16="http://schemas.microsoft.com/office/drawing/2014/main" id="{9EED6D73-C275-3347-BB66-C839642572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476421394"/>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DFCE026-7E27-3B10-AA89-CEAD5C3D247E}"/>
              </a:ext>
            </a:extLst>
          </p:cNvPr>
          <p:cNvGraphicFramePr/>
          <p:nvPr>
            <p:extLst>
              <p:ext uri="{D42A27DB-BD31-4B8C-83A1-F6EECF244321}">
                <p14:modId xmlns:p14="http://schemas.microsoft.com/office/powerpoint/2010/main" val="2286296600"/>
              </p:ext>
            </p:extLst>
          </p:nvPr>
        </p:nvGraphicFramePr>
        <p:xfrm>
          <a:off x="1850931" y="1801640"/>
          <a:ext cx="11177006" cy="2018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Notched Right 4">
            <a:extLst>
              <a:ext uri="{FF2B5EF4-FFF2-40B4-BE49-F238E27FC236}">
                <a16:creationId xmlns:a16="http://schemas.microsoft.com/office/drawing/2014/main" id="{E6AA756C-AE14-C82A-39E1-43E4C3F65540}"/>
              </a:ext>
            </a:extLst>
          </p:cNvPr>
          <p:cNvSpPr/>
          <p:nvPr/>
        </p:nvSpPr>
        <p:spPr>
          <a:xfrm rot="1820387">
            <a:off x="-447534" y="-393657"/>
            <a:ext cx="3486898" cy="3335794"/>
          </a:xfrm>
          <a:prstGeom prst="notchedRightArrow">
            <a:avLst/>
          </a:prstGeom>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US"/>
              <a:t>ESP ‘genre’ rhetorical Moves &amp; Steps – a lens for interrogating purposes</a:t>
            </a:r>
            <a:endParaRPr lang="en-GB"/>
          </a:p>
        </p:txBody>
      </p:sp>
      <p:sp>
        <p:nvSpPr>
          <p:cNvPr id="11" name="TextBox 10">
            <a:extLst>
              <a:ext uri="{FF2B5EF4-FFF2-40B4-BE49-F238E27FC236}">
                <a16:creationId xmlns:a16="http://schemas.microsoft.com/office/drawing/2014/main" id="{ECB7022A-1D6A-0B53-FF7A-755B59E1C5FB}"/>
              </a:ext>
            </a:extLst>
          </p:cNvPr>
          <p:cNvSpPr txBox="1"/>
          <p:nvPr/>
        </p:nvSpPr>
        <p:spPr>
          <a:xfrm>
            <a:off x="3642049" y="1298084"/>
            <a:ext cx="2453951" cy="830997"/>
          </a:xfrm>
          <a:prstGeom prst="rect">
            <a:avLst/>
          </a:prstGeom>
          <a:noFill/>
        </p:spPr>
        <p:txBody>
          <a:bodyPr wrap="square">
            <a:spAutoFit/>
          </a:bodyPr>
          <a:lstStyle/>
          <a:p>
            <a:pPr algn="ctr"/>
            <a:r>
              <a:rPr lang="en-US" sz="1600"/>
              <a:t>e.g. Creating a Research Space (CARS) Swales, 1990</a:t>
            </a:r>
            <a:endParaRPr lang="en-GB" sz="1600"/>
          </a:p>
        </p:txBody>
      </p:sp>
      <p:sp>
        <p:nvSpPr>
          <p:cNvPr id="13" name="TextBox 12">
            <a:extLst>
              <a:ext uri="{FF2B5EF4-FFF2-40B4-BE49-F238E27FC236}">
                <a16:creationId xmlns:a16="http://schemas.microsoft.com/office/drawing/2014/main" id="{91567CFD-0E51-BACA-1031-F31AE8365AA5}"/>
              </a:ext>
            </a:extLst>
          </p:cNvPr>
          <p:cNvSpPr txBox="1"/>
          <p:nvPr/>
        </p:nvSpPr>
        <p:spPr>
          <a:xfrm>
            <a:off x="6940757" y="1298084"/>
            <a:ext cx="3216310" cy="830997"/>
          </a:xfrm>
          <a:prstGeom prst="rect">
            <a:avLst/>
          </a:prstGeom>
          <a:noFill/>
        </p:spPr>
        <p:txBody>
          <a:bodyPr wrap="square">
            <a:spAutoFit/>
          </a:bodyPr>
          <a:lstStyle/>
          <a:p>
            <a:pPr algn="ctr"/>
            <a:r>
              <a:rPr lang="en-GB" sz="1600"/>
              <a:t>e.g. Demonstrating Rigour &amp; Credibility (</a:t>
            </a:r>
            <a:r>
              <a:rPr lang="en-GB" sz="1600" err="1"/>
              <a:t>DRaC</a:t>
            </a:r>
            <a:r>
              <a:rPr lang="en-GB" sz="1600"/>
              <a:t>)</a:t>
            </a:r>
          </a:p>
          <a:p>
            <a:pPr algn="ctr"/>
            <a:r>
              <a:rPr lang="en-GB" sz="1600" err="1"/>
              <a:t>Cotos</a:t>
            </a:r>
            <a:r>
              <a:rPr lang="en-GB" sz="1600"/>
              <a:t> et. al., 2019</a:t>
            </a:r>
          </a:p>
        </p:txBody>
      </p:sp>
      <p:sp>
        <p:nvSpPr>
          <p:cNvPr id="14" name="Speech Bubble: Oval 13">
            <a:extLst>
              <a:ext uri="{FF2B5EF4-FFF2-40B4-BE49-F238E27FC236}">
                <a16:creationId xmlns:a16="http://schemas.microsoft.com/office/drawing/2014/main" id="{BC9A651F-9E05-7504-0BF7-6A10BE251206}"/>
              </a:ext>
            </a:extLst>
          </p:cNvPr>
          <p:cNvSpPr/>
          <p:nvPr/>
        </p:nvSpPr>
        <p:spPr>
          <a:xfrm>
            <a:off x="3281177" y="630890"/>
            <a:ext cx="7822252" cy="612648"/>
          </a:xfrm>
          <a:prstGeom prst="wedgeEllipseCallout">
            <a:avLst>
              <a:gd name="adj1" fmla="val 70657"/>
              <a:gd name="adj2" fmla="val -4715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N.B. these remain extremely useful!</a:t>
            </a:r>
            <a:endParaRPr lang="en-GB"/>
          </a:p>
        </p:txBody>
      </p:sp>
      <p:pic>
        <p:nvPicPr>
          <p:cNvPr id="15" name="Picture 14">
            <a:extLst>
              <a:ext uri="{FF2B5EF4-FFF2-40B4-BE49-F238E27FC236}">
                <a16:creationId xmlns:a16="http://schemas.microsoft.com/office/drawing/2014/main" id="{0713E583-0218-F1F9-0AED-BF27AD0F2BCA}"/>
              </a:ext>
            </a:extLst>
          </p:cNvPr>
          <p:cNvPicPr>
            <a:picLocks noChangeAspect="1"/>
          </p:cNvPicPr>
          <p:nvPr/>
        </p:nvPicPr>
        <p:blipFill>
          <a:blip r:embed="rId7"/>
          <a:stretch>
            <a:fillRect/>
          </a:stretch>
        </p:blipFill>
        <p:spPr>
          <a:xfrm>
            <a:off x="3355603" y="3634303"/>
            <a:ext cx="3555096" cy="1942225"/>
          </a:xfrm>
          <a:prstGeom prst="rect">
            <a:avLst/>
          </a:prstGeom>
        </p:spPr>
      </p:pic>
      <p:pic>
        <p:nvPicPr>
          <p:cNvPr id="16" name="Picture 15">
            <a:extLst>
              <a:ext uri="{FF2B5EF4-FFF2-40B4-BE49-F238E27FC236}">
                <a16:creationId xmlns:a16="http://schemas.microsoft.com/office/drawing/2014/main" id="{C73D3647-6647-51C1-5431-7D40E39EEF19}"/>
              </a:ext>
            </a:extLst>
          </p:cNvPr>
          <p:cNvPicPr>
            <a:picLocks noChangeAspect="1"/>
          </p:cNvPicPr>
          <p:nvPr/>
        </p:nvPicPr>
        <p:blipFill>
          <a:blip r:embed="rId8"/>
          <a:stretch>
            <a:fillRect/>
          </a:stretch>
        </p:blipFill>
        <p:spPr>
          <a:xfrm>
            <a:off x="7575846" y="3594374"/>
            <a:ext cx="2944386" cy="1746580"/>
          </a:xfrm>
          <a:prstGeom prst="rect">
            <a:avLst/>
          </a:prstGeom>
        </p:spPr>
      </p:pic>
      <p:sp>
        <p:nvSpPr>
          <p:cNvPr id="9" name="Arrow: Notched Right 8">
            <a:extLst>
              <a:ext uri="{FF2B5EF4-FFF2-40B4-BE49-F238E27FC236}">
                <a16:creationId xmlns:a16="http://schemas.microsoft.com/office/drawing/2014/main" id="{14E571D0-26F7-6AC1-6CC9-CB782EDE1C70}"/>
              </a:ext>
            </a:extLst>
          </p:cNvPr>
          <p:cNvSpPr/>
          <p:nvPr/>
        </p:nvSpPr>
        <p:spPr>
          <a:xfrm rot="20325685">
            <a:off x="-475237" y="3316073"/>
            <a:ext cx="4359711" cy="3379626"/>
          </a:xfrm>
          <a:prstGeom prst="notch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a:t>Engagement Resources as starting point to prioritise/systematise focus on language for dialogue &amp; criticality … </a:t>
            </a:r>
          </a:p>
        </p:txBody>
      </p:sp>
      <p:sp>
        <p:nvSpPr>
          <p:cNvPr id="17" name="Speech Bubble: Oval 16">
            <a:extLst>
              <a:ext uri="{FF2B5EF4-FFF2-40B4-BE49-F238E27FC236}">
                <a16:creationId xmlns:a16="http://schemas.microsoft.com/office/drawing/2014/main" id="{2187ACE4-4C18-C45C-ABE2-3CD819A2F0FB}"/>
              </a:ext>
            </a:extLst>
          </p:cNvPr>
          <p:cNvSpPr/>
          <p:nvPr/>
        </p:nvSpPr>
        <p:spPr>
          <a:xfrm>
            <a:off x="3770662" y="4569773"/>
            <a:ext cx="8145563" cy="1083452"/>
          </a:xfrm>
          <a:prstGeom prst="wedgeEllipseCallout">
            <a:avLst>
              <a:gd name="adj1" fmla="val 71691"/>
              <a:gd name="adj2" fmla="val 30758"/>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a:t>… ever more consistently a principle of the course’s design, but  still a bit top-down - used selectively and adapted</a:t>
            </a:r>
            <a:endParaRPr lang="en-GB"/>
          </a:p>
        </p:txBody>
      </p:sp>
      <p:sp>
        <p:nvSpPr>
          <p:cNvPr id="18" name="Speech Bubble: Oval 17">
            <a:extLst>
              <a:ext uri="{FF2B5EF4-FFF2-40B4-BE49-F238E27FC236}">
                <a16:creationId xmlns:a16="http://schemas.microsoft.com/office/drawing/2014/main" id="{BA4D9B87-FE5E-3ABD-DABD-EA4E0F245A4D}"/>
              </a:ext>
            </a:extLst>
          </p:cNvPr>
          <p:cNvSpPr/>
          <p:nvPr/>
        </p:nvSpPr>
        <p:spPr>
          <a:xfrm>
            <a:off x="3770662" y="5607465"/>
            <a:ext cx="8145563" cy="1083452"/>
          </a:xfrm>
          <a:prstGeom prst="wedgeEllipseCallout">
            <a:avLst>
              <a:gd name="adj1" fmla="val 71691"/>
              <a:gd name="adj2" fmla="val 30758"/>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a:t>… ongoing journey towards more systematic application, but, pedagogically, the ‘ideal’ still </a:t>
            </a:r>
            <a:r>
              <a:rPr lang="en-US" i="1"/>
              <a:t>possibly somewhere on a cline </a:t>
            </a:r>
            <a:r>
              <a:rPr lang="en-US"/>
              <a:t>between selective and systematic? </a:t>
            </a:r>
            <a:endParaRPr lang="en-GB"/>
          </a:p>
        </p:txBody>
      </p:sp>
    </p:spTree>
    <p:extLst>
      <p:ext uri="{BB962C8B-B14F-4D97-AF65-F5344CB8AC3E}">
        <p14:creationId xmlns:p14="http://schemas.microsoft.com/office/powerpoint/2010/main" val="42863581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B46B8FB-F6A2-5F47-A6CD-A7E17E6927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01388" y="0"/>
            <a:ext cx="5990612" cy="6858001"/>
            <a:chOff x="6201388" y="0"/>
            <a:chExt cx="5990612" cy="6858001"/>
          </a:xfrm>
        </p:grpSpPr>
        <p:sp>
          <p:nvSpPr>
            <p:cNvPr id="9" name="Oval 8">
              <a:extLst>
                <a:ext uri="{FF2B5EF4-FFF2-40B4-BE49-F238E27FC236}">
                  <a16:creationId xmlns:a16="http://schemas.microsoft.com/office/drawing/2014/main" id="{419BDE93-3EC2-4E4D-BC0B-417378F49E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6">
              <a:extLst>
                <a:ext uri="{FF2B5EF4-FFF2-40B4-BE49-F238E27FC236}">
                  <a16:creationId xmlns:a16="http://schemas.microsoft.com/office/drawing/2014/main" id="{FE21F82F-1EE5-8240-97F8-387DF0253F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48">
              <a:extLst>
                <a:ext uri="{FF2B5EF4-FFF2-40B4-BE49-F238E27FC236}">
                  <a16:creationId xmlns:a16="http://schemas.microsoft.com/office/drawing/2014/main" id="{AE1903E3-6B5F-6B4C-9A1F-62628A050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Oval 11">
              <a:extLst>
                <a:ext uri="{FF2B5EF4-FFF2-40B4-BE49-F238E27FC236}">
                  <a16:creationId xmlns:a16="http://schemas.microsoft.com/office/drawing/2014/main" id="{F7C55863-3B37-0743-B001-1A970033F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32B4C24-3A58-924C-B79A-D961EF7C2C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1EF52E0-D2CF-544F-93A6-4D7B45A048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63">
              <a:extLst>
                <a:ext uri="{FF2B5EF4-FFF2-40B4-BE49-F238E27FC236}">
                  <a16:creationId xmlns:a16="http://schemas.microsoft.com/office/drawing/2014/main" id="{6966CFE5-1C8C-2E4F-9B2D-A8438F5A53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64">
              <a:extLst>
                <a:ext uri="{FF2B5EF4-FFF2-40B4-BE49-F238E27FC236}">
                  <a16:creationId xmlns:a16="http://schemas.microsoft.com/office/drawing/2014/main" id="{9FD29EF3-A5B2-554A-A307-6BE1BCE8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Oval 16">
              <a:extLst>
                <a:ext uri="{FF2B5EF4-FFF2-40B4-BE49-F238E27FC236}">
                  <a16:creationId xmlns:a16="http://schemas.microsoft.com/office/drawing/2014/main" id="{AC1ECAD8-0CF2-934D-AA1E-C108208CD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B14DED1-3A58-8C4D-902E-2A9F34043F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5D65157-5719-0341-A807-A8956595F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7F23F74-B777-2A4C-8EF9-E798880D5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70">
              <a:extLst>
                <a:ext uri="{FF2B5EF4-FFF2-40B4-BE49-F238E27FC236}">
                  <a16:creationId xmlns:a16="http://schemas.microsoft.com/office/drawing/2014/main" id="{E3B9A050-0AE1-1D4B-A2AC-6EEF64B10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71">
              <a:extLst>
                <a:ext uri="{FF2B5EF4-FFF2-40B4-BE49-F238E27FC236}">
                  <a16:creationId xmlns:a16="http://schemas.microsoft.com/office/drawing/2014/main" id="{C424FE38-F803-8D47-BF56-1B18EC2B1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Oval 22">
              <a:extLst>
                <a:ext uri="{FF2B5EF4-FFF2-40B4-BE49-F238E27FC236}">
                  <a16:creationId xmlns:a16="http://schemas.microsoft.com/office/drawing/2014/main" id="{E37187F2-9212-0641-97D0-1ACD50B74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760C651-2AC4-564E-BEAA-AB7FAFE7F7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8B0A1B8-5BA3-3548-9511-B4904D052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75">
              <a:extLst>
                <a:ext uri="{FF2B5EF4-FFF2-40B4-BE49-F238E27FC236}">
                  <a16:creationId xmlns:a16="http://schemas.microsoft.com/office/drawing/2014/main" id="{424CD779-EE9A-214D-9488-767327E37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76">
              <a:extLst>
                <a:ext uri="{FF2B5EF4-FFF2-40B4-BE49-F238E27FC236}">
                  <a16:creationId xmlns:a16="http://schemas.microsoft.com/office/drawing/2014/main" id="{630D08C6-9EFB-8540-875F-2A55DED2A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77">
              <a:extLst>
                <a:ext uri="{FF2B5EF4-FFF2-40B4-BE49-F238E27FC236}">
                  <a16:creationId xmlns:a16="http://schemas.microsoft.com/office/drawing/2014/main" id="{D7E8DA86-1294-4641-9C52-6E15315064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78">
              <a:extLst>
                <a:ext uri="{FF2B5EF4-FFF2-40B4-BE49-F238E27FC236}">
                  <a16:creationId xmlns:a16="http://schemas.microsoft.com/office/drawing/2014/main" id="{011063C9-2A43-3348-A018-F27FACAA77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79">
              <a:extLst>
                <a:ext uri="{FF2B5EF4-FFF2-40B4-BE49-F238E27FC236}">
                  <a16:creationId xmlns:a16="http://schemas.microsoft.com/office/drawing/2014/main" id="{EE85C7DE-D965-244F-BD95-3A05FF4AA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80">
              <a:extLst>
                <a:ext uri="{FF2B5EF4-FFF2-40B4-BE49-F238E27FC236}">
                  <a16:creationId xmlns:a16="http://schemas.microsoft.com/office/drawing/2014/main" id="{315A1389-149A-3342-A863-637D42FDB2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81">
              <a:extLst>
                <a:ext uri="{FF2B5EF4-FFF2-40B4-BE49-F238E27FC236}">
                  <a16:creationId xmlns:a16="http://schemas.microsoft.com/office/drawing/2014/main" id="{B149CC6F-B6C6-BE46-B451-1BF7D47A8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34" name="Straight Connector 33">
            <a:extLst>
              <a:ext uri="{FF2B5EF4-FFF2-40B4-BE49-F238E27FC236}">
                <a16:creationId xmlns:a16="http://schemas.microsoft.com/office/drawing/2014/main" id="{D33A3282-0389-C547-8CA6-7F3E7F27B3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36" name="Rectangle 35">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4AEB5C6-C638-9E05-A16E-CADD9908DCB1}"/>
              </a:ext>
            </a:extLst>
          </p:cNvPr>
          <p:cNvPicPr>
            <a:picLocks noChangeAspect="1"/>
          </p:cNvPicPr>
          <p:nvPr/>
        </p:nvPicPr>
        <p:blipFill rotWithShape="1">
          <a:blip r:embed="rId2"/>
          <a:srcRect t="5858"/>
          <a:stretch/>
        </p:blipFill>
        <p:spPr>
          <a:xfrm>
            <a:off x="20" y="1"/>
            <a:ext cx="12191980" cy="6857999"/>
          </a:xfrm>
          <a:prstGeom prst="rect">
            <a:avLst/>
          </a:prstGeom>
        </p:spPr>
      </p:pic>
      <p:sp>
        <p:nvSpPr>
          <p:cNvPr id="38" name="Rectangle">
            <a:extLst>
              <a:ext uri="{FF2B5EF4-FFF2-40B4-BE49-F238E27FC236}">
                <a16:creationId xmlns:a16="http://schemas.microsoft.com/office/drawing/2014/main" id="{B4F75AE3-A3AC-DE4C-98FE-EC9DC3BF8D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28393"/>
            <a:ext cx="6155707" cy="3601213"/>
          </a:xfrm>
          <a:prstGeom prst="rect">
            <a:avLst/>
          </a:prstGeom>
          <a:gradFill flip="none" rotWithShape="1">
            <a:gsLst>
              <a:gs pos="31000">
                <a:schemeClr val="bg1">
                  <a:alpha val="80000"/>
                </a:schemeClr>
              </a:gs>
              <a:gs pos="0">
                <a:schemeClr val="bg1"/>
              </a:gs>
              <a:gs pos="100000">
                <a:schemeClr val="bg1">
                  <a:alpha val="34000"/>
                </a:schemeClr>
              </a:gs>
            </a:gsLst>
            <a:path path="circle">
              <a:fillToRect r="100000" b="100000"/>
            </a:path>
            <a:tileRect l="-100000" t="-100000"/>
          </a:gradFill>
          <a:ln w="12700">
            <a:miter lim="400000"/>
          </a:ln>
        </p:spPr>
        <p:txBody>
          <a:bodyPr lIns="50800" tIns="50800" rIns="50800" bIns="50800" anchor="ctr"/>
          <a:lstStyle/>
          <a:p>
            <a:pPr algn="ctr"/>
            <a:endParaRPr sz="2600" cap="all">
              <a:solidFill>
                <a:srgbClr val="FFFFFF"/>
              </a:solidFill>
              <a:sym typeface="Avenir Next"/>
            </a:endParaRPr>
          </a:p>
        </p:txBody>
      </p:sp>
      <p:sp>
        <p:nvSpPr>
          <p:cNvPr id="2" name="Title 1">
            <a:extLst>
              <a:ext uri="{FF2B5EF4-FFF2-40B4-BE49-F238E27FC236}">
                <a16:creationId xmlns:a16="http://schemas.microsoft.com/office/drawing/2014/main" id="{EBE0F834-5838-1599-F2B4-A68F9A20F359}"/>
              </a:ext>
            </a:extLst>
          </p:cNvPr>
          <p:cNvSpPr>
            <a:spLocks noGrp="1"/>
          </p:cNvSpPr>
          <p:nvPr>
            <p:ph type="title"/>
          </p:nvPr>
        </p:nvSpPr>
        <p:spPr>
          <a:xfrm>
            <a:off x="565150" y="2035840"/>
            <a:ext cx="5022050" cy="1718589"/>
          </a:xfrm>
        </p:spPr>
        <p:txBody>
          <a:bodyPr vert="horz" lIns="91440" tIns="45720" rIns="91440" bIns="45720" rtlCol="0" anchor="t">
            <a:normAutofit/>
          </a:bodyPr>
          <a:lstStyle/>
          <a:p>
            <a:pPr>
              <a:lnSpc>
                <a:spcPct val="90000"/>
              </a:lnSpc>
            </a:pPr>
            <a:r>
              <a:rPr lang="en-US" sz="5400"/>
              <a:t>Conclusions</a:t>
            </a:r>
          </a:p>
        </p:txBody>
      </p:sp>
      <p:grpSp>
        <p:nvGrpSpPr>
          <p:cNvPr id="40" name="Group 39">
            <a:extLst>
              <a:ext uri="{FF2B5EF4-FFF2-40B4-BE49-F238E27FC236}">
                <a16:creationId xmlns:a16="http://schemas.microsoft.com/office/drawing/2014/main" id="{44406D7A-DB1A-D940-8AD1-93FAF9DD71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41" name="Freeform 40">
              <a:extLst>
                <a:ext uri="{FF2B5EF4-FFF2-40B4-BE49-F238E27FC236}">
                  <a16:creationId xmlns:a16="http://schemas.microsoft.com/office/drawing/2014/main" id="{D0F85DF7-431B-BE45-B932-0E22FC3F8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BEA0AA89-2965-2A44-B84E-51C748B2D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42">
              <a:extLst>
                <a:ext uri="{FF2B5EF4-FFF2-40B4-BE49-F238E27FC236}">
                  <a16:creationId xmlns:a16="http://schemas.microsoft.com/office/drawing/2014/main" id="{7EC47259-887A-FD48-989C-42BC5A3C98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43">
              <a:extLst>
                <a:ext uri="{FF2B5EF4-FFF2-40B4-BE49-F238E27FC236}">
                  <a16:creationId xmlns:a16="http://schemas.microsoft.com/office/drawing/2014/main" id="{16E261C3-18BE-934F-8A2B-59BE70AE2F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44">
              <a:extLst>
                <a:ext uri="{FF2B5EF4-FFF2-40B4-BE49-F238E27FC236}">
                  <a16:creationId xmlns:a16="http://schemas.microsoft.com/office/drawing/2014/main" id="{35A2267B-0862-A24E-87D2-6CE5187CF9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45">
              <a:extLst>
                <a:ext uri="{FF2B5EF4-FFF2-40B4-BE49-F238E27FC236}">
                  <a16:creationId xmlns:a16="http://schemas.microsoft.com/office/drawing/2014/main" id="{A404A0DE-A076-8C4E-B8D4-EBC9453377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53">
              <a:extLst>
                <a:ext uri="{FF2B5EF4-FFF2-40B4-BE49-F238E27FC236}">
                  <a16:creationId xmlns:a16="http://schemas.microsoft.com/office/drawing/2014/main" id="{9EED6D73-C275-3347-BB66-C839642572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767580151"/>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4C912D0-CE02-2477-88B0-F2F0872C9D25}"/>
              </a:ext>
            </a:extLst>
          </p:cNvPr>
          <p:cNvSpPr>
            <a:spLocks noGrp="1"/>
          </p:cNvSpPr>
          <p:nvPr>
            <p:ph type="title"/>
          </p:nvPr>
        </p:nvSpPr>
        <p:spPr>
          <a:xfrm>
            <a:off x="565150" y="770890"/>
            <a:ext cx="10130224" cy="1268984"/>
          </a:xfrm>
        </p:spPr>
        <p:txBody>
          <a:bodyPr>
            <a:normAutofit/>
          </a:bodyPr>
          <a:lstStyle/>
          <a:p>
            <a:r>
              <a:rPr lang="en-GB"/>
              <a:t>References</a:t>
            </a:r>
          </a:p>
        </p:txBody>
      </p:sp>
      <p:sp>
        <p:nvSpPr>
          <p:cNvPr id="5" name="Content Placeholder 4">
            <a:extLst>
              <a:ext uri="{FF2B5EF4-FFF2-40B4-BE49-F238E27FC236}">
                <a16:creationId xmlns:a16="http://schemas.microsoft.com/office/drawing/2014/main" id="{F31DC0E8-C3EE-7BA0-9A4E-FAB69BE7F75E}"/>
              </a:ext>
            </a:extLst>
          </p:cNvPr>
          <p:cNvSpPr>
            <a:spLocks noGrp="1"/>
          </p:cNvSpPr>
          <p:nvPr>
            <p:ph idx="1"/>
          </p:nvPr>
        </p:nvSpPr>
        <p:spPr>
          <a:xfrm>
            <a:off x="565150" y="1586164"/>
            <a:ext cx="10130224" cy="4400841"/>
          </a:xfrm>
        </p:spPr>
        <p:txBody>
          <a:bodyPr vert="horz" lIns="91440" tIns="45720" rIns="91440" bIns="45720" rtlCol="0" anchor="t">
            <a:noAutofit/>
          </a:bodyPr>
          <a:lstStyle/>
          <a:p>
            <a:pPr>
              <a:lnSpc>
                <a:spcPct val="90000"/>
              </a:lnSpc>
            </a:pPr>
            <a:r>
              <a:rPr lang="en-US" sz="1200" dirty="0"/>
              <a:t>Charles, M. 2018. Corpus-assisted editing for doctoral students: More than just </a:t>
            </a:r>
            <a:r>
              <a:rPr lang="en-US" sz="1200" dirty="0" err="1"/>
              <a:t>concordancing</a:t>
            </a:r>
            <a:r>
              <a:rPr lang="en-US" sz="1200" dirty="0"/>
              <a:t>. ​</a:t>
            </a:r>
            <a:r>
              <a:rPr lang="en-US" sz="1200" i="1" dirty="0"/>
              <a:t>Journal of English for Academic Purposes</a:t>
            </a:r>
            <a:r>
              <a:rPr lang="en-US" sz="1200" dirty="0"/>
              <a:t>, 36, 15-25. </a:t>
            </a:r>
          </a:p>
          <a:p>
            <a:pPr>
              <a:lnSpc>
                <a:spcPct val="90000"/>
              </a:lnSpc>
            </a:pPr>
            <a:r>
              <a:rPr lang="en-US" sz="1200" dirty="0"/>
              <a:t>Cotos, E., Huffman, S., &amp; Link, S. 2017. A move/step model for methods sections: Demonstrating </a:t>
            </a:r>
            <a:r>
              <a:rPr lang="en-US" sz="1200" dirty="0" err="1"/>
              <a:t>rigour</a:t>
            </a:r>
            <a:r>
              <a:rPr lang="en-US" sz="1200" dirty="0"/>
              <a:t> and credibility. </a:t>
            </a:r>
            <a:r>
              <a:rPr lang="en-US" sz="1200" i="1" dirty="0"/>
              <a:t>English for Speciﬁc Purposes</a:t>
            </a:r>
            <a:r>
              <a:rPr lang="en-US" sz="1200" dirty="0"/>
              <a:t>, 46, 90-106.</a:t>
            </a:r>
          </a:p>
          <a:p>
            <a:pPr>
              <a:lnSpc>
                <a:spcPct val="90000"/>
              </a:lnSpc>
            </a:pPr>
            <a:r>
              <a:rPr lang="en-US" sz="1200" dirty="0"/>
              <a:t>Eggins, S. 1994. </a:t>
            </a:r>
            <a:r>
              <a:rPr lang="en-US" sz="1200" i="1" dirty="0"/>
              <a:t>An introduction to Systemic Functional Linguistics</a:t>
            </a:r>
            <a:r>
              <a:rPr lang="en-US" sz="1200" dirty="0"/>
              <a:t>. Continuum.</a:t>
            </a:r>
          </a:p>
          <a:p>
            <a:r>
              <a:rPr lang="en-GB" sz="1200" dirty="0"/>
              <a:t>Halliday, M. A. K., &amp; Matthiessen, C. M. I. M. 2014. </a:t>
            </a:r>
            <a:r>
              <a:rPr lang="en-GB" sz="1200" i="1" dirty="0"/>
              <a:t>Introduction to functional grammar</a:t>
            </a:r>
            <a:r>
              <a:rPr lang="en-GB" sz="1200" dirty="0"/>
              <a:t> (4th ed.). Routledge.</a:t>
            </a:r>
          </a:p>
          <a:p>
            <a:pPr>
              <a:lnSpc>
                <a:spcPct val="90000"/>
              </a:lnSpc>
            </a:pPr>
            <a:r>
              <a:rPr lang="en-US" sz="1200" dirty="0"/>
              <a:t>Hood, S. 2012. Voice and Stance as </a:t>
            </a:r>
            <a:r>
              <a:rPr lang="en-US" sz="1200" cap="small" dirty="0"/>
              <a:t>appraisal</a:t>
            </a:r>
            <a:r>
              <a:rPr lang="en-US" sz="1200" dirty="0"/>
              <a:t>: Persuading and Positioning in Research Writing across Intellectual Fields. In Hyland &amp; Sancho Guinda (Eds.) </a:t>
            </a:r>
            <a:r>
              <a:rPr lang="en-US" sz="1200" i="1" dirty="0"/>
              <a:t>Stance and voice in written academic genres. </a:t>
            </a:r>
            <a:r>
              <a:rPr lang="en-US" sz="1200" dirty="0"/>
              <a:t>Basingstoke: Palgrave MacMillan, 51-68.</a:t>
            </a:r>
          </a:p>
          <a:p>
            <a:pPr>
              <a:lnSpc>
                <a:spcPct val="90000"/>
              </a:lnSpc>
            </a:pPr>
            <a:r>
              <a:rPr lang="en-US" sz="1200" dirty="0"/>
              <a:t>Martin, J. R., &amp; White, P.R.R. (2005). </a:t>
            </a:r>
            <a:r>
              <a:rPr lang="en-US" sz="1200" i="1" dirty="0"/>
              <a:t>The language of evaluation: Appraisal in English</a:t>
            </a:r>
            <a:r>
              <a:rPr lang="en-US" sz="1200" dirty="0"/>
              <a:t>. New York, NY: Palgrave Macmillan.</a:t>
            </a:r>
          </a:p>
          <a:p>
            <a:r>
              <a:rPr lang="en-GB" sz="1200" dirty="0"/>
              <a:t>McGrath, L. 2020. Hidden expectations: Scaffolding subject lecturers' genre knowledge of the assignments they set. </a:t>
            </a:r>
            <a:r>
              <a:rPr lang="en-GB" sz="1200" i="1" dirty="0"/>
              <a:t>Learning Lunch at the University of Surrey.</a:t>
            </a:r>
          </a:p>
          <a:p>
            <a:pPr>
              <a:lnSpc>
                <a:spcPct val="90000"/>
              </a:lnSpc>
            </a:pPr>
            <a:r>
              <a:rPr lang="en-US" sz="1200" dirty="0" err="1"/>
              <a:t>Monbec</a:t>
            </a:r>
            <a:r>
              <a:rPr lang="en-US" sz="1200" dirty="0"/>
              <a:t>, L. 2020. Systemic Functional Linguistics for the EGAP module: Revisiting the common core. </a:t>
            </a:r>
            <a:r>
              <a:rPr lang="en-US" sz="1200" i="1" dirty="0"/>
              <a:t>Journal of English for Academic Purposes</a:t>
            </a:r>
            <a:r>
              <a:rPr lang="en-US" sz="1200" dirty="0"/>
              <a:t>, 43.</a:t>
            </a:r>
          </a:p>
          <a:p>
            <a:pPr>
              <a:lnSpc>
                <a:spcPct val="90000"/>
              </a:lnSpc>
            </a:pPr>
            <a:r>
              <a:rPr lang="en-US" sz="1200" dirty="0" err="1"/>
              <a:t>Monbec</a:t>
            </a:r>
            <a:r>
              <a:rPr lang="en-US" sz="1200" dirty="0"/>
              <a:t>, L. 29</a:t>
            </a:r>
            <a:r>
              <a:rPr lang="en-US" sz="1200" baseline="30000" dirty="0"/>
              <a:t>th</a:t>
            </a:r>
            <a:r>
              <a:rPr lang="en-US" sz="1200" dirty="0"/>
              <a:t> June 2022. </a:t>
            </a:r>
            <a:r>
              <a:rPr lang="en-GB" sz="1200" dirty="0"/>
              <a:t>Systemic Functional Linguistics for the self-taught – Part 2. </a:t>
            </a:r>
            <a:r>
              <a:rPr lang="en-GB" sz="1200" i="1" dirty="0"/>
              <a:t>BALEAP research &amp; Publications Blog.</a:t>
            </a:r>
            <a:endParaRPr lang="en-US" sz="1200" i="1" dirty="0"/>
          </a:p>
          <a:p>
            <a:pPr>
              <a:lnSpc>
                <a:spcPct val="90000"/>
              </a:lnSpc>
            </a:pPr>
            <a:r>
              <a:rPr lang="en-GB" sz="1200" dirty="0"/>
              <a:t>Rothery, J. 1994. </a:t>
            </a:r>
            <a:r>
              <a:rPr lang="en-GB" sz="1200" i="1" dirty="0"/>
              <a:t>Exploring Literacy in School English </a:t>
            </a:r>
            <a:r>
              <a:rPr lang="en-GB" sz="1200" dirty="0"/>
              <a:t>(Write it Right Resources for Literacy and Learning). Sydney: Metropolitan East Disadvantaged Schools Program.</a:t>
            </a:r>
          </a:p>
          <a:p>
            <a:r>
              <a:rPr lang="en-US" sz="1200" dirty="0"/>
              <a:t>Swales, J. 1990. </a:t>
            </a:r>
            <a:r>
              <a:rPr lang="en-US" sz="1200" i="1" dirty="0"/>
              <a:t>Genre Analysis: English in academic and research settings</a:t>
            </a:r>
            <a:r>
              <a:rPr lang="en-US" sz="1200" dirty="0"/>
              <a:t>. Cambridge University Press.</a:t>
            </a:r>
            <a:r>
              <a:rPr lang="en-GB" sz="1200" dirty="0"/>
              <a:t> </a:t>
            </a:r>
          </a:p>
          <a:p>
            <a:r>
              <a:rPr lang="en-GB" sz="1200" dirty="0"/>
              <a:t>Thompson, G. 2014. </a:t>
            </a:r>
            <a:r>
              <a:rPr lang="en-GB" sz="1200" i="1" dirty="0"/>
              <a:t>Introducing functional grammar. </a:t>
            </a:r>
            <a:r>
              <a:rPr lang="en-GB" sz="1200" dirty="0"/>
              <a:t>(3rd ed.). Routledge.</a:t>
            </a:r>
            <a:endParaRPr lang="en-GB" sz="1200"/>
          </a:p>
          <a:p>
            <a:pPr>
              <a:lnSpc>
                <a:spcPct val="90000"/>
              </a:lnSpc>
            </a:pPr>
            <a:endParaRPr lang="en-GB" sz="1500" dirty="0"/>
          </a:p>
        </p:txBody>
      </p:sp>
      <p:grpSp>
        <p:nvGrpSpPr>
          <p:cNvPr id="12" name="Group 11">
            <a:extLst>
              <a:ext uri="{FF2B5EF4-FFF2-40B4-BE49-F238E27FC236}">
                <a16:creationId xmlns:a16="http://schemas.microsoft.com/office/drawing/2014/main" id="{0A30B600-877F-7746-B57D-25C3B476FE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8" name="Freeform 43">
              <a:extLst>
                <a:ext uri="{FF2B5EF4-FFF2-40B4-BE49-F238E27FC236}">
                  <a16:creationId xmlns:a16="http://schemas.microsoft.com/office/drawing/2014/main" id="{2C3F9BC4-CA61-1545-AFCA-2998DE0A8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44">
              <a:extLst>
                <a:ext uri="{FF2B5EF4-FFF2-40B4-BE49-F238E27FC236}">
                  <a16:creationId xmlns:a16="http://schemas.microsoft.com/office/drawing/2014/main" id="{6DF9667B-A221-FF48-BE03-0BCECE027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45">
              <a:extLst>
                <a:ext uri="{FF2B5EF4-FFF2-40B4-BE49-F238E27FC236}">
                  <a16:creationId xmlns:a16="http://schemas.microsoft.com/office/drawing/2014/main" id="{B043781C-7B99-5E41-ACB6-43554D9E34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46">
              <a:extLst>
                <a:ext uri="{FF2B5EF4-FFF2-40B4-BE49-F238E27FC236}">
                  <a16:creationId xmlns:a16="http://schemas.microsoft.com/office/drawing/2014/main" id="{24D64776-7D03-D04E-9D4F-4913424D1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47">
              <a:extLst>
                <a:ext uri="{FF2B5EF4-FFF2-40B4-BE49-F238E27FC236}">
                  <a16:creationId xmlns:a16="http://schemas.microsoft.com/office/drawing/2014/main" id="{84D49EAC-E325-E74E-9875-A5B09696F6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48">
              <a:extLst>
                <a:ext uri="{FF2B5EF4-FFF2-40B4-BE49-F238E27FC236}">
                  <a16:creationId xmlns:a16="http://schemas.microsoft.com/office/drawing/2014/main" id="{A82CBB5F-9CE4-9F41-828D-030FF74ABE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20" name="Straight Connector 19">
            <a:extLst>
              <a:ext uri="{FF2B5EF4-FFF2-40B4-BE49-F238E27FC236}">
                <a16:creationId xmlns:a16="http://schemas.microsoft.com/office/drawing/2014/main" id="{BE2AC807-9FDE-674F-84BF-EC319D6832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191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1B184C-2624-E5FE-F1CF-48B450F72BC6}"/>
              </a:ext>
            </a:extLst>
          </p:cNvPr>
          <p:cNvPicPr>
            <a:picLocks noChangeAspect="1"/>
          </p:cNvPicPr>
          <p:nvPr/>
        </p:nvPicPr>
        <p:blipFill>
          <a:blip r:embed="rId2"/>
          <a:stretch>
            <a:fillRect/>
          </a:stretch>
        </p:blipFill>
        <p:spPr>
          <a:xfrm>
            <a:off x="0" y="0"/>
            <a:ext cx="6383351" cy="4604657"/>
          </a:xfrm>
          <a:prstGeom prst="rect">
            <a:avLst/>
          </a:prstGeom>
        </p:spPr>
      </p:pic>
      <p:sp>
        <p:nvSpPr>
          <p:cNvPr id="6" name="TextBox 5">
            <a:extLst>
              <a:ext uri="{FF2B5EF4-FFF2-40B4-BE49-F238E27FC236}">
                <a16:creationId xmlns:a16="http://schemas.microsoft.com/office/drawing/2014/main" id="{1FB1D775-AE82-9F21-F4A7-C63946B78F56}"/>
              </a:ext>
            </a:extLst>
          </p:cNvPr>
          <p:cNvSpPr txBox="1"/>
          <p:nvPr/>
        </p:nvSpPr>
        <p:spPr>
          <a:xfrm>
            <a:off x="6865750" y="197346"/>
            <a:ext cx="4917044" cy="6463308"/>
          </a:xfrm>
          <a:prstGeom prst="rect">
            <a:avLst/>
          </a:prstGeom>
          <a:noFill/>
        </p:spPr>
        <p:txBody>
          <a:bodyPr wrap="square">
            <a:spAutoFit/>
          </a:bodyPr>
          <a:lstStyle/>
          <a:p>
            <a:pPr algn="l"/>
            <a:r>
              <a:rPr lang="en-GB" b="0" i="0">
                <a:solidFill>
                  <a:srgbClr val="142228"/>
                </a:solidFill>
                <a:effectLst/>
                <a:latin typeface="Cooper Hewitt"/>
              </a:rPr>
              <a:t> ”… The key point in recontextualization is mentioned by Rob when he hopes that </a:t>
            </a:r>
            <a:r>
              <a:rPr lang="en-GB" b="0" i="0">
                <a:solidFill>
                  <a:srgbClr val="142228"/>
                </a:solidFill>
                <a:effectLst/>
                <a:highlight>
                  <a:srgbClr val="FFFF00"/>
                </a:highlight>
                <a:latin typeface="Cooper Hewitt"/>
              </a:rPr>
              <a:t>it is possible to </a:t>
            </a:r>
            <a:r>
              <a:rPr lang="en-GB" b="0" i="1">
                <a:solidFill>
                  <a:srgbClr val="142228"/>
                </a:solidFill>
                <a:effectLst/>
                <a:highlight>
                  <a:srgbClr val="FFFF00"/>
                </a:highlight>
                <a:latin typeface="Cooper Hewitt"/>
              </a:rPr>
              <a:t>keep the essence of SFL</a:t>
            </a:r>
            <a:r>
              <a:rPr lang="en-GB" b="0" i="0">
                <a:solidFill>
                  <a:srgbClr val="142228"/>
                </a:solidFill>
                <a:effectLst/>
                <a:highlight>
                  <a:srgbClr val="FFFF00"/>
                </a:highlight>
                <a:latin typeface="Cooper Hewitt"/>
              </a:rPr>
              <a:t>, a social theory of language conceived as social action, while recontextualizing it to suit our students’ needs. </a:t>
            </a:r>
            <a:r>
              <a:rPr lang="en-GB" b="0" i="0">
                <a:solidFill>
                  <a:srgbClr val="142228"/>
                </a:solidFill>
                <a:effectLst/>
                <a:latin typeface="Cooper Hewitt"/>
              </a:rPr>
              <a:t>…</a:t>
            </a:r>
          </a:p>
          <a:p>
            <a:pPr algn="l"/>
            <a:endParaRPr lang="en-GB" b="0" i="0">
              <a:solidFill>
                <a:srgbClr val="142228"/>
              </a:solidFill>
              <a:effectLst/>
              <a:latin typeface="Cooper Hewitt"/>
            </a:endParaRPr>
          </a:p>
          <a:p>
            <a:pPr algn="l"/>
            <a:r>
              <a:rPr lang="en-GB" b="0" i="0">
                <a:solidFill>
                  <a:srgbClr val="142228"/>
                </a:solidFill>
                <a:effectLst/>
                <a:highlight>
                  <a:srgbClr val="FFFF00"/>
                </a:highlight>
                <a:latin typeface="Cooper Hewitt"/>
              </a:rPr>
              <a:t>One of the aims of the </a:t>
            </a:r>
            <a:r>
              <a:rPr lang="en-GB" b="0" i="0" err="1">
                <a:solidFill>
                  <a:srgbClr val="142228"/>
                </a:solidFill>
                <a:effectLst/>
                <a:highlight>
                  <a:srgbClr val="FFFF00"/>
                </a:highlight>
                <a:latin typeface="Cooper Hewitt"/>
              </a:rPr>
              <a:t>resTES</a:t>
            </a:r>
            <a:r>
              <a:rPr lang="en-GB" b="0" i="0">
                <a:solidFill>
                  <a:srgbClr val="142228"/>
                </a:solidFill>
                <a:effectLst/>
                <a:highlight>
                  <a:srgbClr val="FFFF00"/>
                </a:highlight>
                <a:latin typeface="Cooper Hewitt"/>
              </a:rPr>
              <a:t> was for SFL practitioners/scholars to present SFL as highly usable in classroom scholarship</a:t>
            </a:r>
            <a:r>
              <a:rPr lang="en-GB" b="0" i="0">
                <a:solidFill>
                  <a:srgbClr val="142228"/>
                </a:solidFill>
                <a:effectLst/>
                <a:latin typeface="Cooper Hewitt"/>
              </a:rPr>
              <a:t>, disrupt the notion that SFL is intimidating …</a:t>
            </a:r>
          </a:p>
          <a:p>
            <a:pPr algn="l"/>
            <a:endParaRPr lang="en-GB" b="0" i="0">
              <a:solidFill>
                <a:srgbClr val="142228"/>
              </a:solidFill>
              <a:effectLst/>
              <a:latin typeface="Cooper Hewitt"/>
            </a:endParaRPr>
          </a:p>
          <a:p>
            <a:pPr algn="l"/>
            <a:r>
              <a:rPr lang="en-GB" b="0" i="0">
                <a:solidFill>
                  <a:srgbClr val="142228"/>
                </a:solidFill>
                <a:effectLst/>
                <a:latin typeface="Cooper Hewitt"/>
              </a:rPr>
              <a:t>An analysis and </a:t>
            </a:r>
            <a:r>
              <a:rPr lang="en-GB" b="0" i="0">
                <a:solidFill>
                  <a:srgbClr val="142228"/>
                </a:solidFill>
                <a:effectLst/>
                <a:highlight>
                  <a:srgbClr val="FFFF00"/>
                </a:highlight>
                <a:latin typeface="Cooper Hewitt"/>
              </a:rPr>
              <a:t>mapping of different types of SFL recontextualizations in EAP would be very useful </a:t>
            </a:r>
            <a:r>
              <a:rPr lang="en-GB" b="0" i="0">
                <a:solidFill>
                  <a:srgbClr val="142228"/>
                </a:solidFill>
                <a:effectLst/>
                <a:latin typeface="Cooper Hewitt"/>
              </a:rPr>
              <a:t>for practitioners, but (as far as I know) it has not yet been done. … keeping a critical eye on the discourse surrounding SFL and its theorists, as well as </a:t>
            </a:r>
            <a:r>
              <a:rPr lang="en-GB" b="0" i="0">
                <a:solidFill>
                  <a:srgbClr val="142228"/>
                </a:solidFill>
                <a:effectLst/>
                <a:highlight>
                  <a:srgbClr val="FFFF00"/>
                </a:highlight>
                <a:latin typeface="Cooper Hewitt"/>
              </a:rPr>
              <a:t>amplifying a welcoming, supportive and inclusive discourse around SFL will be helpful</a:t>
            </a:r>
            <a:r>
              <a:rPr lang="en-GB" b="0" i="0">
                <a:solidFill>
                  <a:srgbClr val="142228"/>
                </a:solidFill>
                <a:effectLst/>
                <a:latin typeface="Cooper Hewitt"/>
              </a:rPr>
              <a:t>. …”</a:t>
            </a:r>
          </a:p>
        </p:txBody>
      </p:sp>
      <p:sp>
        <p:nvSpPr>
          <p:cNvPr id="7" name="Speech Bubble: Rectangle 6">
            <a:extLst>
              <a:ext uri="{FF2B5EF4-FFF2-40B4-BE49-F238E27FC236}">
                <a16:creationId xmlns:a16="http://schemas.microsoft.com/office/drawing/2014/main" id="{66B61829-D32A-E31F-D337-B020A6C58596}"/>
              </a:ext>
            </a:extLst>
          </p:cNvPr>
          <p:cNvSpPr/>
          <p:nvPr/>
        </p:nvSpPr>
        <p:spPr>
          <a:xfrm>
            <a:off x="860788" y="4850969"/>
            <a:ext cx="5522563" cy="1574739"/>
          </a:xfrm>
          <a:prstGeom prst="wedgeRectCallout">
            <a:avLst>
              <a:gd name="adj1" fmla="val 56208"/>
              <a:gd name="adj2" fmla="val -91814"/>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a:t>our contribution to this ongoing discourse – two concrete examples of self-taught practitioner development of SFL-informed materials</a:t>
            </a:r>
          </a:p>
        </p:txBody>
      </p:sp>
    </p:spTree>
    <p:extLst>
      <p:ext uri="{BB962C8B-B14F-4D97-AF65-F5344CB8AC3E}">
        <p14:creationId xmlns:p14="http://schemas.microsoft.com/office/powerpoint/2010/main" val="2148342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034A6-C554-B57E-146C-62788304A39B}"/>
              </a:ext>
            </a:extLst>
          </p:cNvPr>
          <p:cNvSpPr>
            <a:spLocks noGrp="1"/>
          </p:cNvSpPr>
          <p:nvPr>
            <p:ph type="title"/>
          </p:nvPr>
        </p:nvSpPr>
        <p:spPr>
          <a:xfrm>
            <a:off x="565150" y="770890"/>
            <a:ext cx="7335835" cy="939725"/>
          </a:xfrm>
        </p:spPr>
        <p:txBody>
          <a:bodyPr/>
          <a:lstStyle/>
          <a:p>
            <a:r>
              <a:rPr lang="en-GB"/>
              <a:t>Our reflective process</a:t>
            </a:r>
          </a:p>
        </p:txBody>
      </p:sp>
      <p:sp>
        <p:nvSpPr>
          <p:cNvPr id="4" name="Content Placeholder 2">
            <a:extLst>
              <a:ext uri="{FF2B5EF4-FFF2-40B4-BE49-F238E27FC236}">
                <a16:creationId xmlns:a16="http://schemas.microsoft.com/office/drawing/2014/main" id="{520C1ADD-F1AA-AB84-EC3B-C16BE397DB16}"/>
              </a:ext>
            </a:extLst>
          </p:cNvPr>
          <p:cNvSpPr txBox="1">
            <a:spLocks/>
          </p:cNvSpPr>
          <p:nvPr/>
        </p:nvSpPr>
        <p:spPr>
          <a:xfrm>
            <a:off x="612187" y="1595572"/>
            <a:ext cx="7335835" cy="4193878"/>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Evolved organically</a:t>
            </a:r>
            <a:endParaRPr lang="en-US"/>
          </a:p>
          <a:p>
            <a:r>
              <a:rPr lang="en-GB"/>
              <a:t>Protected space to think and to write</a:t>
            </a:r>
          </a:p>
          <a:p>
            <a:r>
              <a:rPr lang="en-GB">
                <a:ea typeface="+mn-lt"/>
                <a:cs typeface="+mn-lt"/>
              </a:rPr>
              <a:t>A series of structured reflections:</a:t>
            </a:r>
          </a:p>
          <a:p>
            <a:pPr lvl="1"/>
            <a:r>
              <a:rPr lang="en-GB" sz="1200" b="1" i="1">
                <a:ea typeface="+mn-lt"/>
                <a:cs typeface="+mn-lt"/>
              </a:rPr>
              <a:t>Why do we want to explore this? (Applied Linguistics into teaching research writing)</a:t>
            </a:r>
            <a:endParaRPr lang="en-US" sz="1200"/>
          </a:p>
          <a:p>
            <a:pPr lvl="1"/>
            <a:r>
              <a:rPr lang="en-GB" sz="1200" b="1" i="1">
                <a:ea typeface="+mn-lt"/>
                <a:cs typeface="+mn-lt"/>
              </a:rPr>
              <a:t>What are the current questions we’re grappling with as applied linguists and practitioners?</a:t>
            </a:r>
            <a:endParaRPr lang="en-GB" sz="1200"/>
          </a:p>
          <a:p>
            <a:pPr lvl="1"/>
            <a:r>
              <a:rPr lang="en-GB" sz="1200" b="1" i="1">
                <a:ea typeface="+mn-lt"/>
                <a:cs typeface="+mn-lt"/>
              </a:rPr>
              <a:t>Purpose/motivation for our materials and process of development </a:t>
            </a:r>
            <a:endParaRPr lang="en-GB" sz="1200"/>
          </a:p>
          <a:p>
            <a:r>
              <a:rPr lang="en-GB">
                <a:ea typeface="+mn-lt"/>
                <a:cs typeface="+mn-lt"/>
              </a:rPr>
              <a:t>Demonstration of teaching materials and critical feedback</a:t>
            </a:r>
          </a:p>
          <a:p>
            <a:r>
              <a:rPr lang="en-GB"/>
              <a:t>Plan: to try out the materials in each other's teaching contexts</a:t>
            </a:r>
          </a:p>
          <a:p>
            <a:endParaRPr lang="en-GB"/>
          </a:p>
        </p:txBody>
      </p:sp>
      <p:sp>
        <p:nvSpPr>
          <p:cNvPr id="3" name="Call-out: Left Arrow 2">
            <a:extLst>
              <a:ext uri="{FF2B5EF4-FFF2-40B4-BE49-F238E27FC236}">
                <a16:creationId xmlns:a16="http://schemas.microsoft.com/office/drawing/2014/main" id="{1D9F3F8C-5B07-6884-E28A-D999135B2655}"/>
              </a:ext>
            </a:extLst>
          </p:cNvPr>
          <p:cNvSpPr/>
          <p:nvPr/>
        </p:nvSpPr>
        <p:spPr>
          <a:xfrm>
            <a:off x="7711723" y="1787407"/>
            <a:ext cx="3922885" cy="3424295"/>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t>Deconstructing our pedagogical practices - making sense of why we do what we do and whether we can do it better</a:t>
            </a:r>
          </a:p>
        </p:txBody>
      </p:sp>
    </p:spTree>
    <p:extLst>
      <p:ext uri="{BB962C8B-B14F-4D97-AF65-F5344CB8AC3E}">
        <p14:creationId xmlns:p14="http://schemas.microsoft.com/office/powerpoint/2010/main" val="357677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21237B8-578C-7DBF-2702-70D2D8353570}"/>
              </a:ext>
            </a:extLst>
          </p:cNvPr>
          <p:cNvSpPr txBox="1"/>
          <p:nvPr/>
        </p:nvSpPr>
        <p:spPr>
          <a:xfrm>
            <a:off x="3868326" y="933215"/>
            <a:ext cx="27432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Calibri"/>
                <a:cs typeface="Calibri"/>
              </a:rPr>
              <a:t>.</a:t>
            </a:r>
            <a:endParaRPr lang="en-US"/>
          </a:p>
        </p:txBody>
      </p:sp>
      <p:sp>
        <p:nvSpPr>
          <p:cNvPr id="6" name="Rectangle: Rounded Corners 5">
            <a:extLst>
              <a:ext uri="{FF2B5EF4-FFF2-40B4-BE49-F238E27FC236}">
                <a16:creationId xmlns:a16="http://schemas.microsoft.com/office/drawing/2014/main" id="{B8B70E66-2F5B-0766-301C-381061F9F8D2}"/>
              </a:ext>
            </a:extLst>
          </p:cNvPr>
          <p:cNvSpPr/>
          <p:nvPr/>
        </p:nvSpPr>
        <p:spPr>
          <a:xfrm>
            <a:off x="2542351" y="1653352"/>
            <a:ext cx="6970887" cy="3377258"/>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i="1">
                <a:solidFill>
                  <a:schemeClr val="accent2"/>
                </a:solidFill>
                <a:latin typeface="Neue Haas Grotesk Text Pro"/>
              </a:rPr>
              <a:t>"The idea of language as a system of choices in any given act of communication is central to SFL, and this is something that is closely aligned with how I teach academic writing –underscoring the idea of the </a:t>
            </a:r>
            <a:r>
              <a:rPr lang="en-US" b="1" i="1">
                <a:solidFill>
                  <a:schemeClr val="accent2"/>
                </a:solidFill>
                <a:latin typeface="Neue Haas Grotesk Text Pro"/>
              </a:rPr>
              <a:t>choices </a:t>
            </a:r>
            <a:r>
              <a:rPr lang="en-US" i="1">
                <a:solidFill>
                  <a:schemeClr val="accent2"/>
                </a:solidFill>
                <a:latin typeface="Neue Haas Grotesk Text Pro"/>
              </a:rPr>
              <a:t>we have to make as academic writers given the stylistic conventions of our disciplines, the rhetorical traditions in which we are writing, what we are trying to achieve and the audiences we want to reach". (NY)</a:t>
            </a:r>
            <a:endParaRPr lang="en-GB" i="1">
              <a:solidFill>
                <a:schemeClr val="accent2"/>
              </a:solidFill>
              <a:latin typeface="Neue Haas Grotesk Text Pro"/>
            </a:endParaRPr>
          </a:p>
        </p:txBody>
      </p:sp>
      <p:pic>
        <p:nvPicPr>
          <p:cNvPr id="8" name="Picture 8" descr="Writing Write Writer · Free vector graphic on Pixabay">
            <a:extLst>
              <a:ext uri="{FF2B5EF4-FFF2-40B4-BE49-F238E27FC236}">
                <a16:creationId xmlns:a16="http://schemas.microsoft.com/office/drawing/2014/main" id="{53A5CCC3-3EE2-C83F-21C7-064E470FF52F}"/>
              </a:ext>
            </a:extLst>
          </p:cNvPr>
          <p:cNvPicPr>
            <a:picLocks noChangeAspect="1"/>
          </p:cNvPicPr>
          <p:nvPr/>
        </p:nvPicPr>
        <p:blipFill>
          <a:blip r:embed="rId2"/>
          <a:stretch>
            <a:fillRect/>
          </a:stretch>
        </p:blipFill>
        <p:spPr>
          <a:xfrm>
            <a:off x="679215" y="2495604"/>
            <a:ext cx="1294460" cy="1866793"/>
          </a:xfrm>
          <a:prstGeom prst="rect">
            <a:avLst/>
          </a:prstGeom>
        </p:spPr>
      </p:pic>
    </p:spTree>
    <p:extLst>
      <p:ext uri="{BB962C8B-B14F-4D97-AF65-F5344CB8AC3E}">
        <p14:creationId xmlns:p14="http://schemas.microsoft.com/office/powerpoint/2010/main" val="3739541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7665E-B7ED-2B29-BCC0-40E503F2925F}"/>
              </a:ext>
            </a:extLst>
          </p:cNvPr>
          <p:cNvSpPr>
            <a:spLocks noGrp="1"/>
          </p:cNvSpPr>
          <p:nvPr>
            <p:ph type="title"/>
          </p:nvPr>
        </p:nvSpPr>
        <p:spPr>
          <a:xfrm>
            <a:off x="800335" y="2508721"/>
            <a:ext cx="6938075" cy="2334768"/>
          </a:xfrm>
        </p:spPr>
        <p:txBody>
          <a:bodyPr/>
          <a:lstStyle/>
          <a:p>
            <a:r>
              <a:rPr lang="en-GB"/>
              <a:t>Example 1: </a:t>
            </a:r>
            <a:br>
              <a:rPr lang="en-GB"/>
            </a:br>
            <a:r>
              <a:rPr lang="en-GB"/>
              <a:t>'Genre analysis tool'</a:t>
            </a:r>
          </a:p>
        </p:txBody>
      </p:sp>
      <p:sp>
        <p:nvSpPr>
          <p:cNvPr id="3" name="Text Placeholder 2">
            <a:extLst>
              <a:ext uri="{FF2B5EF4-FFF2-40B4-BE49-F238E27FC236}">
                <a16:creationId xmlns:a16="http://schemas.microsoft.com/office/drawing/2014/main" id="{F536FF33-0974-BF6E-2B98-A8CC502E9250}"/>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927565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2DC3B-5D78-CD20-35BE-D99968F97BA2}"/>
              </a:ext>
            </a:extLst>
          </p:cNvPr>
          <p:cNvSpPr>
            <a:spLocks noGrp="1"/>
          </p:cNvSpPr>
          <p:nvPr>
            <p:ph type="title"/>
          </p:nvPr>
        </p:nvSpPr>
        <p:spPr>
          <a:xfrm>
            <a:off x="565150" y="358998"/>
            <a:ext cx="8993699" cy="609957"/>
          </a:xfrm>
        </p:spPr>
        <p:txBody>
          <a:bodyPr>
            <a:normAutofit fontScale="90000"/>
          </a:bodyPr>
          <a:lstStyle/>
          <a:p>
            <a:r>
              <a:rPr lang="en-GB"/>
              <a:t>Doctoral College Writing Workshops</a:t>
            </a:r>
          </a:p>
        </p:txBody>
      </p:sp>
      <p:pic>
        <p:nvPicPr>
          <p:cNvPr id="84" name="Picture 84" descr="Graphical user interface, text, application, chat or text message&#10;&#10;Description automatically generated">
            <a:extLst>
              <a:ext uri="{FF2B5EF4-FFF2-40B4-BE49-F238E27FC236}">
                <a16:creationId xmlns:a16="http://schemas.microsoft.com/office/drawing/2014/main" id="{F21F7BF7-99AE-8F7E-3835-371751602D31}"/>
              </a:ext>
            </a:extLst>
          </p:cNvPr>
          <p:cNvPicPr>
            <a:picLocks noChangeAspect="1"/>
          </p:cNvPicPr>
          <p:nvPr/>
        </p:nvPicPr>
        <p:blipFill>
          <a:blip r:embed="rId2"/>
          <a:stretch>
            <a:fillRect/>
          </a:stretch>
        </p:blipFill>
        <p:spPr>
          <a:xfrm>
            <a:off x="938981" y="1179096"/>
            <a:ext cx="3283974" cy="2164648"/>
          </a:xfrm>
          <a:prstGeom prst="rect">
            <a:avLst/>
          </a:prstGeom>
        </p:spPr>
      </p:pic>
      <p:pic>
        <p:nvPicPr>
          <p:cNvPr id="85" name="Picture 85" descr="Graphical user interface, text, application, chat or text message&#10;&#10;Description automatically generated">
            <a:extLst>
              <a:ext uri="{FF2B5EF4-FFF2-40B4-BE49-F238E27FC236}">
                <a16:creationId xmlns:a16="http://schemas.microsoft.com/office/drawing/2014/main" id="{7BFB50C1-C7E5-34FE-C2FA-0F893ACD09F2}"/>
              </a:ext>
            </a:extLst>
          </p:cNvPr>
          <p:cNvPicPr>
            <a:picLocks noChangeAspect="1"/>
          </p:cNvPicPr>
          <p:nvPr/>
        </p:nvPicPr>
        <p:blipFill>
          <a:blip r:embed="rId3"/>
          <a:stretch>
            <a:fillRect/>
          </a:stretch>
        </p:blipFill>
        <p:spPr>
          <a:xfrm>
            <a:off x="6027174" y="1103376"/>
            <a:ext cx="4390103" cy="2525022"/>
          </a:xfrm>
          <a:prstGeom prst="rect">
            <a:avLst/>
          </a:prstGeom>
        </p:spPr>
      </p:pic>
      <p:pic>
        <p:nvPicPr>
          <p:cNvPr id="88" name="Picture 87" descr="A picture containing text&#10;&#10;Description automatically generated">
            <a:extLst>
              <a:ext uri="{FF2B5EF4-FFF2-40B4-BE49-F238E27FC236}">
                <a16:creationId xmlns:a16="http://schemas.microsoft.com/office/drawing/2014/main" id="{3F633D0E-D20C-7BBC-8E4F-93B52E71FEC9}"/>
              </a:ext>
            </a:extLst>
          </p:cNvPr>
          <p:cNvPicPr>
            <a:picLocks noChangeAspect="1"/>
          </p:cNvPicPr>
          <p:nvPr/>
        </p:nvPicPr>
        <p:blipFill>
          <a:blip r:embed="rId4"/>
          <a:stretch>
            <a:fillRect/>
          </a:stretch>
        </p:blipFill>
        <p:spPr>
          <a:xfrm>
            <a:off x="9557715" y="148123"/>
            <a:ext cx="2442836" cy="713428"/>
          </a:xfrm>
          <a:prstGeom prst="rect">
            <a:avLst/>
          </a:prstGeom>
        </p:spPr>
      </p:pic>
      <p:pic>
        <p:nvPicPr>
          <p:cNvPr id="3" name="Picture 3" descr="Graphical user interface, text, application, chat or text message&#10;&#10;Description automatically generated">
            <a:extLst>
              <a:ext uri="{FF2B5EF4-FFF2-40B4-BE49-F238E27FC236}">
                <a16:creationId xmlns:a16="http://schemas.microsoft.com/office/drawing/2014/main" id="{EF77784F-765F-86CD-EF24-453FCE351406}"/>
              </a:ext>
            </a:extLst>
          </p:cNvPr>
          <p:cNvPicPr>
            <a:picLocks noChangeAspect="1"/>
          </p:cNvPicPr>
          <p:nvPr/>
        </p:nvPicPr>
        <p:blipFill>
          <a:blip r:embed="rId5"/>
          <a:stretch>
            <a:fillRect/>
          </a:stretch>
        </p:blipFill>
        <p:spPr>
          <a:xfrm>
            <a:off x="2241755" y="3628930"/>
            <a:ext cx="7118554" cy="2783335"/>
          </a:xfrm>
          <a:prstGeom prst="rect">
            <a:avLst/>
          </a:prstGeom>
        </p:spPr>
      </p:pic>
    </p:spTree>
    <p:extLst>
      <p:ext uri="{BB962C8B-B14F-4D97-AF65-F5344CB8AC3E}">
        <p14:creationId xmlns:p14="http://schemas.microsoft.com/office/powerpoint/2010/main" val="34456798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5|11.1|36.6|9"/>
</p:tagLst>
</file>

<file path=ppt/theme/theme1.xml><?xml version="1.0" encoding="utf-8"?>
<a:theme xmlns:a="http://schemas.openxmlformats.org/drawingml/2006/main" name="PunchcardVTI">
  <a:themeElements>
    <a:clrScheme name="AnalogousFromDarkSeedLeftStep">
      <a:dk1>
        <a:srgbClr val="000000"/>
      </a:dk1>
      <a:lt1>
        <a:srgbClr val="FFFFFF"/>
      </a:lt1>
      <a:dk2>
        <a:srgbClr val="1C2431"/>
      </a:dk2>
      <a:lt2>
        <a:srgbClr val="F0F3F1"/>
      </a:lt2>
      <a:accent1>
        <a:srgbClr val="C34DAA"/>
      </a:accent1>
      <a:accent2>
        <a:srgbClr val="993BB1"/>
      </a:accent2>
      <a:accent3>
        <a:srgbClr val="794DC3"/>
      </a:accent3>
      <a:accent4>
        <a:srgbClr val="4045B4"/>
      </a:accent4>
      <a:accent5>
        <a:srgbClr val="4D83C3"/>
      </a:accent5>
      <a:accent6>
        <a:srgbClr val="3BA2B1"/>
      </a:accent6>
      <a:hlink>
        <a:srgbClr val="3F64BF"/>
      </a:hlink>
      <a:folHlink>
        <a:srgbClr val="7F7F7F"/>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nchcardVTI" id="{C7262591-AF98-8F48-B56D-6342D2439B1A}" vid="{261D9F73-974A-B14E-9EAF-4871CCA60B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University of Surrey 2018">
      <a:dk1>
        <a:srgbClr val="000000"/>
      </a:dk1>
      <a:lt1>
        <a:srgbClr val="FFFFFF"/>
      </a:lt1>
      <a:dk2>
        <a:srgbClr val="003E7E"/>
      </a:dk2>
      <a:lt2>
        <a:srgbClr val="F4F4F2"/>
      </a:lt2>
      <a:accent1>
        <a:srgbClr val="006FA6"/>
      </a:accent1>
      <a:accent2>
        <a:srgbClr val="C2A204"/>
      </a:accent2>
      <a:accent3>
        <a:srgbClr val="F1CB00"/>
      </a:accent3>
      <a:accent4>
        <a:srgbClr val="0092A0"/>
      </a:accent4>
      <a:accent5>
        <a:srgbClr val="7EDDD3"/>
      </a:accent5>
      <a:accent6>
        <a:srgbClr val="FB7660"/>
      </a:accent6>
      <a:hlink>
        <a:srgbClr val="00674E"/>
      </a:hlink>
      <a:folHlink>
        <a:srgbClr val="BF0D3E"/>
      </a:folHlink>
    </a:clrScheme>
    <a:fontScheme name="University of Surrey 2018">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chemeClr val="accent2"/>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3AB89B672DD044893EF0DC05395535" ma:contentTypeVersion="11" ma:contentTypeDescription="Create a new document." ma:contentTypeScope="" ma:versionID="50383b26dd33f4c50d68ec59aa3dd816">
  <xsd:schema xmlns:xsd="http://www.w3.org/2001/XMLSchema" xmlns:xs="http://www.w3.org/2001/XMLSchema" xmlns:p="http://schemas.microsoft.com/office/2006/metadata/properties" xmlns:ns2="4676b915-d184-4ccb-aa47-2c30b1e8fc9a" xmlns:ns3="e2dc050e-acdc-4838-b7d0-45347a7cd131" targetNamespace="http://schemas.microsoft.com/office/2006/metadata/properties" ma:root="true" ma:fieldsID="fa20eeb60c3cfc9e6327d4a0451cdba3" ns2:_="" ns3:_="">
    <xsd:import namespace="4676b915-d184-4ccb-aa47-2c30b1e8fc9a"/>
    <xsd:import namespace="e2dc050e-acdc-4838-b7d0-45347a7cd13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76b915-d184-4ccb-aa47-2c30b1e8fc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dc050e-acdc-4838-b7d0-45347a7cd13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9A22C9-FDDD-408F-BE90-ACB1A8ED06D8}">
  <ds:schemaRefs>
    <ds:schemaRef ds:uri="4676b915-d184-4ccb-aa47-2c30b1e8fc9a"/>
    <ds:schemaRef ds:uri="e2dc050e-acdc-4838-b7d0-45347a7cd13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89CB892-00CA-49E6-8222-D5F486F5F7D6}">
  <ds:schemaRefs>
    <ds:schemaRef ds:uri="http://purl.org/dc/terms/"/>
    <ds:schemaRef ds:uri="http://purl.org/dc/elements/1.1/"/>
    <ds:schemaRef ds:uri="http://purl.org/dc/dcmitype/"/>
    <ds:schemaRef ds:uri="e2dc050e-acdc-4838-b7d0-45347a7cd131"/>
    <ds:schemaRef ds:uri="http://schemas.openxmlformats.org/package/2006/metadata/core-properties"/>
    <ds:schemaRef ds:uri="http://schemas.microsoft.com/office/infopath/2007/PartnerControls"/>
    <ds:schemaRef ds:uri="http://schemas.microsoft.com/office/2006/documentManagement/types"/>
    <ds:schemaRef ds:uri="http://www.w3.org/XML/1998/namespace"/>
    <ds:schemaRef ds:uri="4676b915-d184-4ccb-aa47-2c30b1e8fc9a"/>
    <ds:schemaRef ds:uri="http://schemas.microsoft.com/office/2006/metadata/properties"/>
  </ds:schemaRefs>
</ds:datastoreItem>
</file>

<file path=customXml/itemProps3.xml><?xml version="1.0" encoding="utf-8"?>
<ds:datastoreItem xmlns:ds="http://schemas.openxmlformats.org/officeDocument/2006/customXml" ds:itemID="{AD9CC0ED-1D86-47B5-AE4A-2A0C8F86E3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5937</Words>
  <Application>Microsoft Office PowerPoint</Application>
  <PresentationFormat>Widescreen</PresentationFormat>
  <Paragraphs>443</Paragraphs>
  <Slides>48</Slides>
  <Notes>5</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48</vt:i4>
      </vt:variant>
    </vt:vector>
  </HeadingPairs>
  <TitlesOfParts>
    <vt:vector size="61" baseType="lpstr">
      <vt:lpstr>Arial</vt:lpstr>
      <vt:lpstr>Calibri</vt:lpstr>
      <vt:lpstr>Calibri Light</vt:lpstr>
      <vt:lpstr>Candara</vt:lpstr>
      <vt:lpstr>Cooper Hewitt</vt:lpstr>
      <vt:lpstr>Georgia</vt:lpstr>
      <vt:lpstr>Neue Haas Grotesk Text Pro</vt:lpstr>
      <vt:lpstr>Open Sans</vt:lpstr>
      <vt:lpstr>Proxima Nova Lt</vt:lpstr>
      <vt:lpstr>Rdg Vesta</vt:lpstr>
      <vt:lpstr>PunchcardVTI</vt:lpstr>
      <vt:lpstr>Office Theme</vt:lpstr>
      <vt:lpstr>Office Theme</vt:lpstr>
      <vt:lpstr>Deconstructing Pedagogic Practices: Peer Reflections on Using SFL in Doctoral Writing Instruction </vt:lpstr>
      <vt:lpstr>Outline</vt:lpstr>
      <vt:lpstr>Our contexts</vt:lpstr>
      <vt:lpstr>When SFL meets teachers &amp; students ...</vt:lpstr>
      <vt:lpstr>PowerPoint Presentation</vt:lpstr>
      <vt:lpstr>Our reflective process</vt:lpstr>
      <vt:lpstr>PowerPoint Presentation</vt:lpstr>
      <vt:lpstr>Example 1:  'Genre analysis tool'</vt:lpstr>
      <vt:lpstr>Doctoral College Writing Workshops</vt:lpstr>
      <vt:lpstr>Development</vt:lpstr>
      <vt:lpstr>Theoretical underpinnings</vt:lpstr>
      <vt:lpstr>Teaching sequence</vt:lpstr>
      <vt:lpstr>The Rhetorical Triangle </vt:lpstr>
      <vt:lpstr>PowerPoint Presentation</vt:lpstr>
      <vt:lpstr>PowerPoint Presentation</vt:lpstr>
      <vt:lpstr>Original table</vt:lpstr>
      <vt:lpstr>Teaching sequence</vt:lpstr>
      <vt:lpstr>IDENTIFY STYLISTIC DIFFERENCES  BETWEEN THESE EXTRACTS</vt:lpstr>
      <vt:lpstr>OUR CHOICES AS WRITERS </vt:lpstr>
      <vt:lpstr>REPRESENTING IDEAS / EVENTS / EXPERIENCES</vt:lpstr>
      <vt:lpstr>ENGAGING WITH THE READERS</vt:lpstr>
      <vt:lpstr>ORGANISING AND PACKAGING INFORMATION</vt:lpstr>
      <vt:lpstr>GENRE ANALYSIS TOOL</vt:lpstr>
      <vt:lpstr>GENRE DECONSTRUCTION</vt:lpstr>
      <vt:lpstr>'Writing a Conference Abstract': Abstract Evaluation Table</vt:lpstr>
      <vt:lpstr>Reflections / lessons learnt </vt:lpstr>
      <vt:lpstr>PowerPoint Presentation</vt:lpstr>
      <vt:lpstr>Example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Reflections / lessons learnt … </vt:lpstr>
      <vt:lpstr>PowerPoint Presentation</vt:lpstr>
      <vt:lpstr>Conclusions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Karin Whiteside</dc:creator>
  <cp:lastModifiedBy>Karin Whiteside</cp:lastModifiedBy>
  <cp:revision>96</cp:revision>
  <dcterms:created xsi:type="dcterms:W3CDTF">2023-03-16T08:50:28Z</dcterms:created>
  <dcterms:modified xsi:type="dcterms:W3CDTF">2023-04-19T10:57:28Z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0x010100D53AB89B672DD044893EF0DC05395535</vt:lpwstr>
  </property>
</Properties>
</file>