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71" r:id="rId5"/>
  </p:sldMasterIdLst>
  <p:notesMasterIdLst>
    <p:notesMasterId r:id="rId74"/>
  </p:notesMasterIdLst>
  <p:handoutMasterIdLst>
    <p:handoutMasterId r:id="rId75"/>
  </p:handoutMasterIdLst>
  <p:sldIdLst>
    <p:sldId id="256" r:id="rId6"/>
    <p:sldId id="349" r:id="rId7"/>
    <p:sldId id="348" r:id="rId8"/>
    <p:sldId id="347" r:id="rId9"/>
    <p:sldId id="346" r:id="rId10"/>
    <p:sldId id="345" r:id="rId11"/>
    <p:sldId id="344" r:id="rId12"/>
    <p:sldId id="343" r:id="rId13"/>
    <p:sldId id="342" r:id="rId14"/>
    <p:sldId id="341" r:id="rId15"/>
    <p:sldId id="340" r:id="rId16"/>
    <p:sldId id="339" r:id="rId17"/>
    <p:sldId id="338" r:id="rId18"/>
    <p:sldId id="337" r:id="rId19"/>
    <p:sldId id="336" r:id="rId20"/>
    <p:sldId id="335" r:id="rId21"/>
    <p:sldId id="334" r:id="rId22"/>
    <p:sldId id="333" r:id="rId23"/>
    <p:sldId id="332" r:id="rId24"/>
    <p:sldId id="331" r:id="rId25"/>
    <p:sldId id="330" r:id="rId26"/>
    <p:sldId id="329" r:id="rId27"/>
    <p:sldId id="328" r:id="rId28"/>
    <p:sldId id="327" r:id="rId29"/>
    <p:sldId id="326" r:id="rId30"/>
    <p:sldId id="325" r:id="rId31"/>
    <p:sldId id="324" r:id="rId32"/>
    <p:sldId id="323" r:id="rId33"/>
    <p:sldId id="322" r:id="rId34"/>
    <p:sldId id="321" r:id="rId35"/>
    <p:sldId id="320" r:id="rId36"/>
    <p:sldId id="319" r:id="rId37"/>
    <p:sldId id="318" r:id="rId38"/>
    <p:sldId id="317" r:id="rId39"/>
    <p:sldId id="316" r:id="rId40"/>
    <p:sldId id="315" r:id="rId41"/>
    <p:sldId id="314" r:id="rId42"/>
    <p:sldId id="313" r:id="rId43"/>
    <p:sldId id="312" r:id="rId44"/>
    <p:sldId id="311" r:id="rId45"/>
    <p:sldId id="310" r:id="rId46"/>
    <p:sldId id="309" r:id="rId47"/>
    <p:sldId id="308" r:id="rId48"/>
    <p:sldId id="307" r:id="rId49"/>
    <p:sldId id="306" r:id="rId50"/>
    <p:sldId id="303" r:id="rId51"/>
    <p:sldId id="257" r:id="rId52"/>
    <p:sldId id="295" r:id="rId53"/>
    <p:sldId id="290" r:id="rId54"/>
    <p:sldId id="302" r:id="rId55"/>
    <p:sldId id="301" r:id="rId56"/>
    <p:sldId id="297" r:id="rId57"/>
    <p:sldId id="299" r:id="rId58"/>
    <p:sldId id="294" r:id="rId59"/>
    <p:sldId id="300" r:id="rId60"/>
    <p:sldId id="363" r:id="rId61"/>
    <p:sldId id="362" r:id="rId62"/>
    <p:sldId id="361" r:id="rId63"/>
    <p:sldId id="360" r:id="rId64"/>
    <p:sldId id="359" r:id="rId65"/>
    <p:sldId id="358" r:id="rId66"/>
    <p:sldId id="357" r:id="rId67"/>
    <p:sldId id="356" r:id="rId68"/>
    <p:sldId id="355" r:id="rId69"/>
    <p:sldId id="354" r:id="rId70"/>
    <p:sldId id="353" r:id="rId71"/>
    <p:sldId id="351" r:id="rId72"/>
    <p:sldId id="350" r:id="rId73"/>
  </p:sldIdLst>
  <p:sldSz cx="12192000" cy="6858000"/>
  <p:notesSz cx="6662738" cy="9926638"/>
  <p:embeddedFontLst>
    <p:embeddedFont>
      <p:font typeface="Calibri" panose="020F0502020204030204" pitchFamily="34" charset="0"/>
      <p:regular r:id="rId76"/>
      <p:bold r:id="rId77"/>
      <p:italic r:id="rId78"/>
      <p:boldItalic r:id="rId79"/>
    </p:embeddedFont>
    <p:embeddedFont>
      <p:font typeface="Lato" panose="020F0502020204030203" pitchFamily="34" charset="0"/>
      <p:regular r:id="rId80"/>
      <p:bold r:id="rId81"/>
      <p:italic r:id="rId82"/>
      <p:boldItalic r:id="rId83"/>
    </p:embeddedFont>
    <p:embeddedFont>
      <p:font typeface="Oswald" panose="00000500000000000000" pitchFamily="2" charset="0"/>
      <p:regular r:id="rId84"/>
      <p:bold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6" roundtripDataSignature="AMtx7mgjepkpS0atUW+qi8HpqVpztK0k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07140-D47F-862B-767B-0455FD7237AC}" v="91" dt="2023-04-11T18:01:13.894"/>
    <p1510:client id="{D30A76F7-5A2E-4E0D-9C50-476775253F15}" v="95" dt="2023-04-04T19:17:09.168"/>
    <p1510:client id="{DF99C0E2-7679-FAF4-BE8D-8045CC7538C7}" v="120" dt="2023-04-16T13:32:36.267"/>
  </p1510:revLst>
</p1510:revInfo>
</file>

<file path=ppt/tableStyles.xml><?xml version="1.0" encoding="utf-8"?>
<a:tblStyleLst xmlns:a="http://schemas.openxmlformats.org/drawingml/2006/main" def="{EF982166-4FBC-468C-9EBE-49E73EFFCD23}">
  <a:tblStyle styleId="{EF982166-4FBC-468C-9EBE-49E73EFFCD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08AF6A-9376-4CCF-905A-56EA963DBD0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CDEAD2E-A2B1-4208-831C-4FC690E595F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94583" autoAdjust="0"/>
  </p:normalViewPr>
  <p:slideViewPr>
    <p:cSldViewPr snapToGrid="0">
      <p:cViewPr varScale="1">
        <p:scale>
          <a:sx n="75" d="100"/>
          <a:sy n="75" d="100"/>
        </p:scale>
        <p:origin x="763" y="43"/>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FECC9-50C5-4AF0-8794-FB145F7ED8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B10F92BD-B17A-4E08-BFA5-4942EC40B80E}">
      <dgm:prSet phldrT="[Text]"/>
      <dgm:spPr/>
      <dgm:t>
        <a:bodyPr/>
        <a:lstStyle/>
        <a:p>
          <a:r>
            <a:rPr lang="en-CA" dirty="0"/>
            <a:t>Participants</a:t>
          </a:r>
        </a:p>
      </dgm:t>
    </dgm:pt>
    <dgm:pt modelId="{8BB28700-2CDC-411E-A033-98E54E42CF87}" type="parTrans" cxnId="{1A89F0B1-37E6-4E91-9EC0-58C5E01E72DF}">
      <dgm:prSet/>
      <dgm:spPr/>
      <dgm:t>
        <a:bodyPr/>
        <a:lstStyle/>
        <a:p>
          <a:endParaRPr lang="en-CA"/>
        </a:p>
      </dgm:t>
    </dgm:pt>
    <dgm:pt modelId="{2F677E18-8283-4C13-8754-E6D8E9E10A42}" type="sibTrans" cxnId="{1A89F0B1-37E6-4E91-9EC0-58C5E01E72DF}">
      <dgm:prSet/>
      <dgm:spPr/>
      <dgm:t>
        <a:bodyPr/>
        <a:lstStyle/>
        <a:p>
          <a:endParaRPr lang="en-CA"/>
        </a:p>
      </dgm:t>
    </dgm:pt>
    <dgm:pt modelId="{7BCD3458-094E-46C1-A5DE-0984EA351836}">
      <dgm:prSet phldrT="[Text]"/>
      <dgm:spPr/>
      <dgm:t>
        <a:bodyPr/>
        <a:lstStyle/>
        <a:p>
          <a:r>
            <a:rPr lang="en-CA" dirty="0"/>
            <a:t>7 instructors</a:t>
          </a:r>
        </a:p>
      </dgm:t>
    </dgm:pt>
    <dgm:pt modelId="{539F8FC9-1D6F-4111-B175-857D99F299D3}" type="parTrans" cxnId="{F00BC524-A593-420D-A8B9-F3AEAA264B5F}">
      <dgm:prSet/>
      <dgm:spPr/>
      <dgm:t>
        <a:bodyPr/>
        <a:lstStyle/>
        <a:p>
          <a:endParaRPr lang="en-CA"/>
        </a:p>
      </dgm:t>
    </dgm:pt>
    <dgm:pt modelId="{D3F1DB27-EA23-449B-ADFA-0F969CC64701}" type="sibTrans" cxnId="{F00BC524-A593-420D-A8B9-F3AEAA264B5F}">
      <dgm:prSet/>
      <dgm:spPr/>
      <dgm:t>
        <a:bodyPr/>
        <a:lstStyle/>
        <a:p>
          <a:endParaRPr lang="en-CA"/>
        </a:p>
      </dgm:t>
    </dgm:pt>
    <dgm:pt modelId="{41B385A7-78FB-4BB4-8280-4C9D247640AA}">
      <dgm:prSet phldrT="[Text]" phldr="0"/>
      <dgm:spPr/>
      <dgm:t>
        <a:bodyPr/>
        <a:lstStyle/>
        <a:p>
          <a:pPr rtl="0"/>
          <a:r>
            <a:rPr lang="en-CA" dirty="0">
              <a:latin typeface="Arial"/>
            </a:rPr>
            <a:t>All courses; cis-gender LGBT, hetero; multilingual </a:t>
          </a:r>
        </a:p>
      </dgm:t>
    </dgm:pt>
    <dgm:pt modelId="{7B84AA0F-F928-4790-8ECB-D0156EAB9A72}" type="parTrans" cxnId="{37E63E02-77E1-4C0D-8131-F9AA4F0FEFA7}">
      <dgm:prSet/>
      <dgm:spPr/>
      <dgm:t>
        <a:bodyPr/>
        <a:lstStyle/>
        <a:p>
          <a:endParaRPr lang="en-CA"/>
        </a:p>
      </dgm:t>
    </dgm:pt>
    <dgm:pt modelId="{416AFC3E-DA54-4104-822E-11C8E03B6064}" type="sibTrans" cxnId="{37E63E02-77E1-4C0D-8131-F9AA4F0FEFA7}">
      <dgm:prSet/>
      <dgm:spPr/>
      <dgm:t>
        <a:bodyPr/>
        <a:lstStyle/>
        <a:p>
          <a:endParaRPr lang="en-CA"/>
        </a:p>
      </dgm:t>
    </dgm:pt>
    <dgm:pt modelId="{63FCC998-146F-492A-AB5E-A8159FE694C7}">
      <dgm:prSet/>
      <dgm:spPr/>
      <dgm:t>
        <a:bodyPr/>
        <a:lstStyle/>
        <a:p>
          <a:r>
            <a:rPr lang="en-CA" dirty="0"/>
            <a:t>Readings (RQ1 – what have scholars been writing about?)</a:t>
          </a:r>
        </a:p>
      </dgm:t>
    </dgm:pt>
    <dgm:pt modelId="{7AD92DD9-0437-4A66-A036-F5EB5D86B524}" type="parTrans" cxnId="{5EE920EC-2662-483E-BDAA-919AB3C29DEA}">
      <dgm:prSet/>
      <dgm:spPr/>
      <dgm:t>
        <a:bodyPr/>
        <a:lstStyle/>
        <a:p>
          <a:endParaRPr lang="en-CA"/>
        </a:p>
      </dgm:t>
    </dgm:pt>
    <dgm:pt modelId="{0EC7D47E-E5C8-4290-BA76-95B25A8B5AEE}" type="sibTrans" cxnId="{5EE920EC-2662-483E-BDAA-919AB3C29DEA}">
      <dgm:prSet/>
      <dgm:spPr/>
      <dgm:t>
        <a:bodyPr/>
        <a:lstStyle/>
        <a:p>
          <a:endParaRPr lang="en-CA"/>
        </a:p>
      </dgm:t>
    </dgm:pt>
    <dgm:pt modelId="{82A48F26-526B-4701-8710-88A8F6A3510E}">
      <dgm:prSet/>
      <dgm:spPr/>
      <dgm:t>
        <a:bodyPr/>
        <a:lstStyle/>
        <a:p>
          <a:r>
            <a:rPr lang="en-CA" dirty="0"/>
            <a:t>5 broad themes: 2 “obligatory” readings</a:t>
          </a:r>
        </a:p>
      </dgm:t>
    </dgm:pt>
    <dgm:pt modelId="{6B442D92-C1A8-47EF-A81A-92BF5E045202}" type="parTrans" cxnId="{54CC6713-4EEC-4FF0-AB53-093F8C771B7F}">
      <dgm:prSet/>
      <dgm:spPr/>
      <dgm:t>
        <a:bodyPr/>
        <a:lstStyle/>
        <a:p>
          <a:endParaRPr lang="en-CA"/>
        </a:p>
      </dgm:t>
    </dgm:pt>
    <dgm:pt modelId="{393DA020-C661-4BBF-861D-1DBA9C761FAC}" type="sibTrans" cxnId="{54CC6713-4EEC-4FF0-AB53-093F8C771B7F}">
      <dgm:prSet/>
      <dgm:spPr/>
      <dgm:t>
        <a:bodyPr/>
        <a:lstStyle/>
        <a:p>
          <a:endParaRPr lang="en-CA"/>
        </a:p>
      </dgm:t>
    </dgm:pt>
    <dgm:pt modelId="{F08FE7F6-23EB-40BF-84B5-D69BC3CB4E90}">
      <dgm:prSet/>
      <dgm:spPr/>
      <dgm:t>
        <a:bodyPr/>
        <a:lstStyle/>
        <a:p>
          <a:pPr rtl="0"/>
          <a:r>
            <a:rPr lang="en-CA" dirty="0"/>
            <a:t>optional readings, videos, </a:t>
          </a:r>
          <a:r>
            <a:rPr lang="en-CA" dirty="0">
              <a:latin typeface="Arial"/>
            </a:rPr>
            <a:t>podcasts </a:t>
          </a:r>
          <a:endParaRPr lang="en-CA" dirty="0"/>
        </a:p>
      </dgm:t>
    </dgm:pt>
    <dgm:pt modelId="{9EF7F74F-079F-47A3-A8F1-A232D950A210}" type="parTrans" cxnId="{14992C40-3452-4206-8E06-BACA3F82596D}">
      <dgm:prSet/>
      <dgm:spPr/>
      <dgm:t>
        <a:bodyPr/>
        <a:lstStyle/>
        <a:p>
          <a:endParaRPr lang="en-CA"/>
        </a:p>
      </dgm:t>
    </dgm:pt>
    <dgm:pt modelId="{CF09F6BE-F516-484F-A73C-DEB0A0505858}" type="sibTrans" cxnId="{14992C40-3452-4206-8E06-BACA3F82596D}">
      <dgm:prSet/>
      <dgm:spPr/>
      <dgm:t>
        <a:bodyPr/>
        <a:lstStyle/>
        <a:p>
          <a:endParaRPr lang="en-CA"/>
        </a:p>
      </dgm:t>
    </dgm:pt>
    <dgm:pt modelId="{F2320E6C-199C-4883-A6F2-57B5BA43EFFE}">
      <dgm:prSet/>
      <dgm:spPr/>
      <dgm:t>
        <a:bodyPr/>
        <a:lstStyle/>
        <a:p>
          <a:r>
            <a:rPr lang="en-CA" dirty="0"/>
            <a:t>Discussions and Analysis</a:t>
          </a:r>
        </a:p>
      </dgm:t>
    </dgm:pt>
    <dgm:pt modelId="{F4FEC10A-4F92-4968-ABDC-FCD8DF0341BF}" type="parTrans" cxnId="{73E34F4C-9687-48C7-98D9-3F6A54AB2E55}">
      <dgm:prSet/>
      <dgm:spPr/>
      <dgm:t>
        <a:bodyPr/>
        <a:lstStyle/>
        <a:p>
          <a:endParaRPr lang="en-CA"/>
        </a:p>
      </dgm:t>
    </dgm:pt>
    <dgm:pt modelId="{0B579DF2-4470-4DA3-B732-095F268D5618}" type="sibTrans" cxnId="{73E34F4C-9687-48C7-98D9-3F6A54AB2E55}">
      <dgm:prSet/>
      <dgm:spPr/>
      <dgm:t>
        <a:bodyPr/>
        <a:lstStyle/>
        <a:p>
          <a:endParaRPr lang="en-CA"/>
        </a:p>
      </dgm:t>
    </dgm:pt>
    <dgm:pt modelId="{A22692B4-2985-4CD2-A021-C98A512CE3D5}">
      <dgm:prSet/>
      <dgm:spPr/>
      <dgm:t>
        <a:bodyPr/>
        <a:lstStyle/>
        <a:p>
          <a:r>
            <a:rPr lang="en-CA" dirty="0"/>
            <a:t>Monthly. 2 hours. Video recorded</a:t>
          </a:r>
        </a:p>
        <a:p>
          <a:r>
            <a:rPr lang="en-CA" dirty="0"/>
            <a:t>17 hours of mtgs plus ancillary materials</a:t>
          </a:r>
        </a:p>
      </dgm:t>
    </dgm:pt>
    <dgm:pt modelId="{F4EB645B-843C-4A5D-B8DF-95FB562BE899}" type="parTrans" cxnId="{73AAD4F9-C65F-4676-93DD-330AF8552AA3}">
      <dgm:prSet/>
      <dgm:spPr/>
      <dgm:t>
        <a:bodyPr/>
        <a:lstStyle/>
        <a:p>
          <a:endParaRPr lang="en-CA"/>
        </a:p>
      </dgm:t>
    </dgm:pt>
    <dgm:pt modelId="{740EB2D6-A110-457F-9A8D-6FFAE6BAA452}" type="sibTrans" cxnId="{73AAD4F9-C65F-4676-93DD-330AF8552AA3}">
      <dgm:prSet/>
      <dgm:spPr/>
      <dgm:t>
        <a:bodyPr/>
        <a:lstStyle/>
        <a:p>
          <a:endParaRPr lang="en-CA"/>
        </a:p>
      </dgm:t>
    </dgm:pt>
    <dgm:pt modelId="{3A188C60-9402-45B2-A3A9-A96A6D7CAE42}" type="pres">
      <dgm:prSet presAssocID="{28FFECC9-50C5-4AF0-8794-FB145F7ED898}" presName="diagram" presStyleCnt="0">
        <dgm:presLayoutVars>
          <dgm:chPref val="1"/>
          <dgm:dir/>
          <dgm:animOne val="branch"/>
          <dgm:animLvl val="lvl"/>
          <dgm:resizeHandles/>
        </dgm:presLayoutVars>
      </dgm:prSet>
      <dgm:spPr/>
    </dgm:pt>
    <dgm:pt modelId="{F8401922-061D-4FCD-BC77-9D0C6861C6B7}" type="pres">
      <dgm:prSet presAssocID="{B10F92BD-B17A-4E08-BFA5-4942EC40B80E}" presName="root" presStyleCnt="0"/>
      <dgm:spPr/>
    </dgm:pt>
    <dgm:pt modelId="{81C5361B-2DF3-478F-B537-B1F7F71319E7}" type="pres">
      <dgm:prSet presAssocID="{B10F92BD-B17A-4E08-BFA5-4942EC40B80E}" presName="rootComposite" presStyleCnt="0"/>
      <dgm:spPr/>
    </dgm:pt>
    <dgm:pt modelId="{A406F330-8E43-4DED-A087-1F7ED632150F}" type="pres">
      <dgm:prSet presAssocID="{B10F92BD-B17A-4E08-BFA5-4942EC40B80E}" presName="rootText" presStyleLbl="node1" presStyleIdx="0" presStyleCnt="3"/>
      <dgm:spPr/>
    </dgm:pt>
    <dgm:pt modelId="{E7BDA4CC-947A-41E3-9FED-FDFA1E968A05}" type="pres">
      <dgm:prSet presAssocID="{B10F92BD-B17A-4E08-BFA5-4942EC40B80E}" presName="rootConnector" presStyleLbl="node1" presStyleIdx="0" presStyleCnt="3"/>
      <dgm:spPr/>
    </dgm:pt>
    <dgm:pt modelId="{22B05A85-891E-4BA4-931E-A888F3C91BEA}" type="pres">
      <dgm:prSet presAssocID="{B10F92BD-B17A-4E08-BFA5-4942EC40B80E}" presName="childShape" presStyleCnt="0"/>
      <dgm:spPr/>
    </dgm:pt>
    <dgm:pt modelId="{DDC7CC47-13F4-488E-AD5D-316716733535}" type="pres">
      <dgm:prSet presAssocID="{539F8FC9-1D6F-4111-B175-857D99F299D3}" presName="Name13" presStyleLbl="parChTrans1D2" presStyleIdx="0" presStyleCnt="5"/>
      <dgm:spPr/>
    </dgm:pt>
    <dgm:pt modelId="{10D74DC7-46C0-48B3-B6C5-6EB6FAD2598D}" type="pres">
      <dgm:prSet presAssocID="{7BCD3458-094E-46C1-A5DE-0984EA351836}" presName="childText" presStyleLbl="bgAcc1" presStyleIdx="0" presStyleCnt="5">
        <dgm:presLayoutVars>
          <dgm:bulletEnabled val="1"/>
        </dgm:presLayoutVars>
      </dgm:prSet>
      <dgm:spPr/>
    </dgm:pt>
    <dgm:pt modelId="{A1A3600E-3B46-47AD-A06B-035ECC2262FC}" type="pres">
      <dgm:prSet presAssocID="{7B84AA0F-F928-4790-8ECB-D0156EAB9A72}" presName="Name13" presStyleLbl="parChTrans1D2" presStyleIdx="1" presStyleCnt="5"/>
      <dgm:spPr/>
    </dgm:pt>
    <dgm:pt modelId="{C211483F-1DAB-4897-B928-330D0AF26FD4}" type="pres">
      <dgm:prSet presAssocID="{41B385A7-78FB-4BB4-8280-4C9D247640AA}" presName="childText" presStyleLbl="bgAcc1" presStyleIdx="1" presStyleCnt="5">
        <dgm:presLayoutVars>
          <dgm:bulletEnabled val="1"/>
        </dgm:presLayoutVars>
      </dgm:prSet>
      <dgm:spPr/>
    </dgm:pt>
    <dgm:pt modelId="{ECAEC3DD-1374-4E68-8F56-84B78AC499A4}" type="pres">
      <dgm:prSet presAssocID="{63FCC998-146F-492A-AB5E-A8159FE694C7}" presName="root" presStyleCnt="0"/>
      <dgm:spPr/>
    </dgm:pt>
    <dgm:pt modelId="{4F890CEF-A7D7-453A-AE15-D7FD9BA8BB3E}" type="pres">
      <dgm:prSet presAssocID="{63FCC998-146F-492A-AB5E-A8159FE694C7}" presName="rootComposite" presStyleCnt="0"/>
      <dgm:spPr/>
    </dgm:pt>
    <dgm:pt modelId="{30519438-DBC2-4B46-B14E-047E0F188373}" type="pres">
      <dgm:prSet presAssocID="{63FCC998-146F-492A-AB5E-A8159FE694C7}" presName="rootText" presStyleLbl="node1" presStyleIdx="1" presStyleCnt="3"/>
      <dgm:spPr/>
    </dgm:pt>
    <dgm:pt modelId="{7253CC1A-C015-4AD1-9673-9089CB46C9C3}" type="pres">
      <dgm:prSet presAssocID="{63FCC998-146F-492A-AB5E-A8159FE694C7}" presName="rootConnector" presStyleLbl="node1" presStyleIdx="1" presStyleCnt="3"/>
      <dgm:spPr/>
    </dgm:pt>
    <dgm:pt modelId="{76E767E7-398A-451B-A10B-897FDEC01B71}" type="pres">
      <dgm:prSet presAssocID="{63FCC998-146F-492A-AB5E-A8159FE694C7}" presName="childShape" presStyleCnt="0"/>
      <dgm:spPr/>
    </dgm:pt>
    <dgm:pt modelId="{D2D53789-269E-4A12-AC84-D7522D1C3646}" type="pres">
      <dgm:prSet presAssocID="{6B442D92-C1A8-47EF-A81A-92BF5E045202}" presName="Name13" presStyleLbl="parChTrans1D2" presStyleIdx="2" presStyleCnt="5"/>
      <dgm:spPr/>
    </dgm:pt>
    <dgm:pt modelId="{A395F5AE-980B-4E4A-8D54-D1450ED50113}" type="pres">
      <dgm:prSet presAssocID="{82A48F26-526B-4701-8710-88A8F6A3510E}" presName="childText" presStyleLbl="bgAcc1" presStyleIdx="2" presStyleCnt="5">
        <dgm:presLayoutVars>
          <dgm:bulletEnabled val="1"/>
        </dgm:presLayoutVars>
      </dgm:prSet>
      <dgm:spPr/>
    </dgm:pt>
    <dgm:pt modelId="{7DB896A9-6E6D-404E-A28F-DC111C93B0DB}" type="pres">
      <dgm:prSet presAssocID="{9EF7F74F-079F-47A3-A8F1-A232D950A210}" presName="Name13" presStyleLbl="parChTrans1D2" presStyleIdx="3" presStyleCnt="5"/>
      <dgm:spPr/>
    </dgm:pt>
    <dgm:pt modelId="{ADA58103-1403-4062-AEF0-E352B34DC9AE}" type="pres">
      <dgm:prSet presAssocID="{F08FE7F6-23EB-40BF-84B5-D69BC3CB4E90}" presName="childText" presStyleLbl="bgAcc1" presStyleIdx="3" presStyleCnt="5">
        <dgm:presLayoutVars>
          <dgm:bulletEnabled val="1"/>
        </dgm:presLayoutVars>
      </dgm:prSet>
      <dgm:spPr/>
    </dgm:pt>
    <dgm:pt modelId="{20C6CDB3-74ED-4C49-AB93-37BBBFB7C50B}" type="pres">
      <dgm:prSet presAssocID="{F2320E6C-199C-4883-A6F2-57B5BA43EFFE}" presName="root" presStyleCnt="0"/>
      <dgm:spPr/>
    </dgm:pt>
    <dgm:pt modelId="{5663258F-C7CC-4BB9-8DD8-0F798095FDEC}" type="pres">
      <dgm:prSet presAssocID="{F2320E6C-199C-4883-A6F2-57B5BA43EFFE}" presName="rootComposite" presStyleCnt="0"/>
      <dgm:spPr/>
    </dgm:pt>
    <dgm:pt modelId="{CE87F59C-313C-4730-9B56-89F967D857BD}" type="pres">
      <dgm:prSet presAssocID="{F2320E6C-199C-4883-A6F2-57B5BA43EFFE}" presName="rootText" presStyleLbl="node1" presStyleIdx="2" presStyleCnt="3"/>
      <dgm:spPr/>
    </dgm:pt>
    <dgm:pt modelId="{650ABC66-7048-4B20-8B8D-392BCFCEDD08}" type="pres">
      <dgm:prSet presAssocID="{F2320E6C-199C-4883-A6F2-57B5BA43EFFE}" presName="rootConnector" presStyleLbl="node1" presStyleIdx="2" presStyleCnt="3"/>
      <dgm:spPr/>
    </dgm:pt>
    <dgm:pt modelId="{A4D43369-BE43-4703-9FA9-D8EB25C2F505}" type="pres">
      <dgm:prSet presAssocID="{F2320E6C-199C-4883-A6F2-57B5BA43EFFE}" presName="childShape" presStyleCnt="0"/>
      <dgm:spPr/>
    </dgm:pt>
    <dgm:pt modelId="{760A528C-FBAB-4660-8C4A-0A94BC485FD8}" type="pres">
      <dgm:prSet presAssocID="{F4EB645B-843C-4A5D-B8DF-95FB562BE899}" presName="Name13" presStyleLbl="parChTrans1D2" presStyleIdx="4" presStyleCnt="5"/>
      <dgm:spPr/>
    </dgm:pt>
    <dgm:pt modelId="{D5428AB4-5500-465B-9643-B8713BFBEECD}" type="pres">
      <dgm:prSet presAssocID="{A22692B4-2985-4CD2-A021-C98A512CE3D5}" presName="childText" presStyleLbl="bgAcc1" presStyleIdx="4" presStyleCnt="5">
        <dgm:presLayoutVars>
          <dgm:bulletEnabled val="1"/>
        </dgm:presLayoutVars>
      </dgm:prSet>
      <dgm:spPr/>
    </dgm:pt>
  </dgm:ptLst>
  <dgm:cxnLst>
    <dgm:cxn modelId="{37E63E02-77E1-4C0D-8131-F9AA4F0FEFA7}" srcId="{B10F92BD-B17A-4E08-BFA5-4942EC40B80E}" destId="{41B385A7-78FB-4BB4-8280-4C9D247640AA}" srcOrd="1" destOrd="0" parTransId="{7B84AA0F-F928-4790-8ECB-D0156EAB9A72}" sibTransId="{416AFC3E-DA54-4104-822E-11C8E03B6064}"/>
    <dgm:cxn modelId="{66D99004-8DBC-4E02-BC6D-9DFA8F585032}" type="presOf" srcId="{9EF7F74F-079F-47A3-A8F1-A232D950A210}" destId="{7DB896A9-6E6D-404E-A28F-DC111C93B0DB}" srcOrd="0" destOrd="0" presId="urn:microsoft.com/office/officeart/2005/8/layout/hierarchy3"/>
    <dgm:cxn modelId="{390BBF0B-3BC8-425A-AE5B-2D5C6E624A90}" type="presOf" srcId="{F08FE7F6-23EB-40BF-84B5-D69BC3CB4E90}" destId="{ADA58103-1403-4062-AEF0-E352B34DC9AE}" srcOrd="0" destOrd="0" presId="urn:microsoft.com/office/officeart/2005/8/layout/hierarchy3"/>
    <dgm:cxn modelId="{54CC6713-4EEC-4FF0-AB53-093F8C771B7F}" srcId="{63FCC998-146F-492A-AB5E-A8159FE694C7}" destId="{82A48F26-526B-4701-8710-88A8F6A3510E}" srcOrd="0" destOrd="0" parTransId="{6B442D92-C1A8-47EF-A81A-92BF5E045202}" sibTransId="{393DA020-C661-4BBF-861D-1DBA9C761FAC}"/>
    <dgm:cxn modelId="{45863C1C-7945-4BE5-96F1-730A4A37218E}" type="presOf" srcId="{B10F92BD-B17A-4E08-BFA5-4942EC40B80E}" destId="{A406F330-8E43-4DED-A087-1F7ED632150F}" srcOrd="0" destOrd="0" presId="urn:microsoft.com/office/officeart/2005/8/layout/hierarchy3"/>
    <dgm:cxn modelId="{F00BC524-A593-420D-A8B9-F3AEAA264B5F}" srcId="{B10F92BD-B17A-4E08-BFA5-4942EC40B80E}" destId="{7BCD3458-094E-46C1-A5DE-0984EA351836}" srcOrd="0" destOrd="0" parTransId="{539F8FC9-1D6F-4111-B175-857D99F299D3}" sibTransId="{D3F1DB27-EA23-449B-ADFA-0F969CC64701}"/>
    <dgm:cxn modelId="{14992C40-3452-4206-8E06-BACA3F82596D}" srcId="{63FCC998-146F-492A-AB5E-A8159FE694C7}" destId="{F08FE7F6-23EB-40BF-84B5-D69BC3CB4E90}" srcOrd="1" destOrd="0" parTransId="{9EF7F74F-079F-47A3-A8F1-A232D950A210}" sibTransId="{CF09F6BE-F516-484F-A73C-DEB0A0505858}"/>
    <dgm:cxn modelId="{0D7A9E5B-E259-449D-8885-EBCD157673FF}" type="presOf" srcId="{539F8FC9-1D6F-4111-B175-857D99F299D3}" destId="{DDC7CC47-13F4-488E-AD5D-316716733535}" srcOrd="0" destOrd="0" presId="urn:microsoft.com/office/officeart/2005/8/layout/hierarchy3"/>
    <dgm:cxn modelId="{74DD7147-C7A5-41C9-8117-64764E359948}" type="presOf" srcId="{B10F92BD-B17A-4E08-BFA5-4942EC40B80E}" destId="{E7BDA4CC-947A-41E3-9FED-FDFA1E968A05}" srcOrd="1" destOrd="0" presId="urn:microsoft.com/office/officeart/2005/8/layout/hierarchy3"/>
    <dgm:cxn modelId="{73E34F4C-9687-48C7-98D9-3F6A54AB2E55}" srcId="{28FFECC9-50C5-4AF0-8794-FB145F7ED898}" destId="{F2320E6C-199C-4883-A6F2-57B5BA43EFFE}" srcOrd="2" destOrd="0" parTransId="{F4FEC10A-4F92-4968-ABDC-FCD8DF0341BF}" sibTransId="{0B579DF2-4470-4DA3-B732-095F268D5618}"/>
    <dgm:cxn modelId="{8E77496E-C4E4-4E84-AF03-8399CD5651AD}" type="presOf" srcId="{63FCC998-146F-492A-AB5E-A8159FE694C7}" destId="{7253CC1A-C015-4AD1-9673-9089CB46C9C3}" srcOrd="1" destOrd="0" presId="urn:microsoft.com/office/officeart/2005/8/layout/hierarchy3"/>
    <dgm:cxn modelId="{3E3C996E-5CAD-4C28-8766-4C38092F1ADB}" type="presOf" srcId="{7B84AA0F-F928-4790-8ECB-D0156EAB9A72}" destId="{A1A3600E-3B46-47AD-A06B-035ECC2262FC}" srcOrd="0" destOrd="0" presId="urn:microsoft.com/office/officeart/2005/8/layout/hierarchy3"/>
    <dgm:cxn modelId="{46363E6F-5F88-4A85-BA7D-05B2477BD795}" type="presOf" srcId="{F2320E6C-199C-4883-A6F2-57B5BA43EFFE}" destId="{650ABC66-7048-4B20-8B8D-392BCFCEDD08}" srcOrd="1" destOrd="0" presId="urn:microsoft.com/office/officeart/2005/8/layout/hierarchy3"/>
    <dgm:cxn modelId="{A510D486-4BF8-406D-BF9C-6E8A15484A10}" type="presOf" srcId="{6B442D92-C1A8-47EF-A81A-92BF5E045202}" destId="{D2D53789-269E-4A12-AC84-D7522D1C3646}" srcOrd="0" destOrd="0" presId="urn:microsoft.com/office/officeart/2005/8/layout/hierarchy3"/>
    <dgm:cxn modelId="{02FDBB87-BF40-4779-A8F4-3044B02FE2A3}" type="presOf" srcId="{82A48F26-526B-4701-8710-88A8F6A3510E}" destId="{A395F5AE-980B-4E4A-8D54-D1450ED50113}" srcOrd="0" destOrd="0" presId="urn:microsoft.com/office/officeart/2005/8/layout/hierarchy3"/>
    <dgm:cxn modelId="{C66B388C-6535-4BB6-AD8F-4C03DFC82B63}" type="presOf" srcId="{63FCC998-146F-492A-AB5E-A8159FE694C7}" destId="{30519438-DBC2-4B46-B14E-047E0F188373}" srcOrd="0" destOrd="0" presId="urn:microsoft.com/office/officeart/2005/8/layout/hierarchy3"/>
    <dgm:cxn modelId="{013EA29B-5DE1-4CC2-B844-9866BFAA922D}" type="presOf" srcId="{7BCD3458-094E-46C1-A5DE-0984EA351836}" destId="{10D74DC7-46C0-48B3-B6C5-6EB6FAD2598D}" srcOrd="0" destOrd="0" presId="urn:microsoft.com/office/officeart/2005/8/layout/hierarchy3"/>
    <dgm:cxn modelId="{1A89F0B1-37E6-4E91-9EC0-58C5E01E72DF}" srcId="{28FFECC9-50C5-4AF0-8794-FB145F7ED898}" destId="{B10F92BD-B17A-4E08-BFA5-4942EC40B80E}" srcOrd="0" destOrd="0" parTransId="{8BB28700-2CDC-411E-A033-98E54E42CF87}" sibTransId="{2F677E18-8283-4C13-8754-E6D8E9E10A42}"/>
    <dgm:cxn modelId="{B5A198C3-B14F-47E6-8615-E9936A441D18}" type="presOf" srcId="{28FFECC9-50C5-4AF0-8794-FB145F7ED898}" destId="{3A188C60-9402-45B2-A3A9-A96A6D7CAE42}" srcOrd="0" destOrd="0" presId="urn:microsoft.com/office/officeart/2005/8/layout/hierarchy3"/>
    <dgm:cxn modelId="{BF44E1C5-9972-4BAD-A05A-E0DAEEBDAE1C}" type="presOf" srcId="{A22692B4-2985-4CD2-A021-C98A512CE3D5}" destId="{D5428AB4-5500-465B-9643-B8713BFBEECD}" srcOrd="0" destOrd="0" presId="urn:microsoft.com/office/officeart/2005/8/layout/hierarchy3"/>
    <dgm:cxn modelId="{EAEBF4C5-76FD-4BBF-8A1F-2C35AF9688BD}" type="presOf" srcId="{F4EB645B-843C-4A5D-B8DF-95FB562BE899}" destId="{760A528C-FBAB-4660-8C4A-0A94BC485FD8}" srcOrd="0" destOrd="0" presId="urn:microsoft.com/office/officeart/2005/8/layout/hierarchy3"/>
    <dgm:cxn modelId="{F37047D5-5022-4391-B389-CB4434F7FE7C}" type="presOf" srcId="{41B385A7-78FB-4BB4-8280-4C9D247640AA}" destId="{C211483F-1DAB-4897-B928-330D0AF26FD4}" srcOrd="0" destOrd="0" presId="urn:microsoft.com/office/officeart/2005/8/layout/hierarchy3"/>
    <dgm:cxn modelId="{B9FD6AE9-A7FD-49BE-9B06-EA2FAE225DE0}" type="presOf" srcId="{F2320E6C-199C-4883-A6F2-57B5BA43EFFE}" destId="{CE87F59C-313C-4730-9B56-89F967D857BD}" srcOrd="0" destOrd="0" presId="urn:microsoft.com/office/officeart/2005/8/layout/hierarchy3"/>
    <dgm:cxn modelId="{5EE920EC-2662-483E-BDAA-919AB3C29DEA}" srcId="{28FFECC9-50C5-4AF0-8794-FB145F7ED898}" destId="{63FCC998-146F-492A-AB5E-A8159FE694C7}" srcOrd="1" destOrd="0" parTransId="{7AD92DD9-0437-4A66-A036-F5EB5D86B524}" sibTransId="{0EC7D47E-E5C8-4290-BA76-95B25A8B5AEE}"/>
    <dgm:cxn modelId="{73AAD4F9-C65F-4676-93DD-330AF8552AA3}" srcId="{F2320E6C-199C-4883-A6F2-57B5BA43EFFE}" destId="{A22692B4-2985-4CD2-A021-C98A512CE3D5}" srcOrd="0" destOrd="0" parTransId="{F4EB645B-843C-4A5D-B8DF-95FB562BE899}" sibTransId="{740EB2D6-A110-457F-9A8D-6FFAE6BAA452}"/>
    <dgm:cxn modelId="{388FAF0A-CDA7-412E-A1DF-25B622032C96}" type="presParOf" srcId="{3A188C60-9402-45B2-A3A9-A96A6D7CAE42}" destId="{F8401922-061D-4FCD-BC77-9D0C6861C6B7}" srcOrd="0" destOrd="0" presId="urn:microsoft.com/office/officeart/2005/8/layout/hierarchy3"/>
    <dgm:cxn modelId="{9EEFCB72-720D-4F25-9A38-B9C6E39CF50A}" type="presParOf" srcId="{F8401922-061D-4FCD-BC77-9D0C6861C6B7}" destId="{81C5361B-2DF3-478F-B537-B1F7F71319E7}" srcOrd="0" destOrd="0" presId="urn:microsoft.com/office/officeart/2005/8/layout/hierarchy3"/>
    <dgm:cxn modelId="{09B77F76-5A50-423F-AD47-32778D6FBA8A}" type="presParOf" srcId="{81C5361B-2DF3-478F-B537-B1F7F71319E7}" destId="{A406F330-8E43-4DED-A087-1F7ED632150F}" srcOrd="0" destOrd="0" presId="urn:microsoft.com/office/officeart/2005/8/layout/hierarchy3"/>
    <dgm:cxn modelId="{3024A8B8-52AE-4B3A-90BB-364F6A0B216A}" type="presParOf" srcId="{81C5361B-2DF3-478F-B537-B1F7F71319E7}" destId="{E7BDA4CC-947A-41E3-9FED-FDFA1E968A05}" srcOrd="1" destOrd="0" presId="urn:microsoft.com/office/officeart/2005/8/layout/hierarchy3"/>
    <dgm:cxn modelId="{559C74CC-82D7-4714-A1D5-1AC33EBC8994}" type="presParOf" srcId="{F8401922-061D-4FCD-BC77-9D0C6861C6B7}" destId="{22B05A85-891E-4BA4-931E-A888F3C91BEA}" srcOrd="1" destOrd="0" presId="urn:microsoft.com/office/officeart/2005/8/layout/hierarchy3"/>
    <dgm:cxn modelId="{AAE7CCE9-5A4B-418F-93D4-B35DFDDFE8F9}" type="presParOf" srcId="{22B05A85-891E-4BA4-931E-A888F3C91BEA}" destId="{DDC7CC47-13F4-488E-AD5D-316716733535}" srcOrd="0" destOrd="0" presId="urn:microsoft.com/office/officeart/2005/8/layout/hierarchy3"/>
    <dgm:cxn modelId="{C3F0F00D-357E-485A-ACE6-84B2957F8E8E}" type="presParOf" srcId="{22B05A85-891E-4BA4-931E-A888F3C91BEA}" destId="{10D74DC7-46C0-48B3-B6C5-6EB6FAD2598D}" srcOrd="1" destOrd="0" presId="urn:microsoft.com/office/officeart/2005/8/layout/hierarchy3"/>
    <dgm:cxn modelId="{58DF54CA-3FD5-4E79-963C-E567E131F040}" type="presParOf" srcId="{22B05A85-891E-4BA4-931E-A888F3C91BEA}" destId="{A1A3600E-3B46-47AD-A06B-035ECC2262FC}" srcOrd="2" destOrd="0" presId="urn:microsoft.com/office/officeart/2005/8/layout/hierarchy3"/>
    <dgm:cxn modelId="{7984CBA3-8145-45CF-A9C6-D39625EEBFA7}" type="presParOf" srcId="{22B05A85-891E-4BA4-931E-A888F3C91BEA}" destId="{C211483F-1DAB-4897-B928-330D0AF26FD4}" srcOrd="3" destOrd="0" presId="urn:microsoft.com/office/officeart/2005/8/layout/hierarchy3"/>
    <dgm:cxn modelId="{DD171762-C42C-4BF8-B362-7C56A5742CB1}" type="presParOf" srcId="{3A188C60-9402-45B2-A3A9-A96A6D7CAE42}" destId="{ECAEC3DD-1374-4E68-8F56-84B78AC499A4}" srcOrd="1" destOrd="0" presId="urn:microsoft.com/office/officeart/2005/8/layout/hierarchy3"/>
    <dgm:cxn modelId="{6DCFCC9B-1C0C-4C10-B3CE-8108555BE909}" type="presParOf" srcId="{ECAEC3DD-1374-4E68-8F56-84B78AC499A4}" destId="{4F890CEF-A7D7-453A-AE15-D7FD9BA8BB3E}" srcOrd="0" destOrd="0" presId="urn:microsoft.com/office/officeart/2005/8/layout/hierarchy3"/>
    <dgm:cxn modelId="{B97132D6-4B6C-4BD3-8218-540194F0A681}" type="presParOf" srcId="{4F890CEF-A7D7-453A-AE15-D7FD9BA8BB3E}" destId="{30519438-DBC2-4B46-B14E-047E0F188373}" srcOrd="0" destOrd="0" presId="urn:microsoft.com/office/officeart/2005/8/layout/hierarchy3"/>
    <dgm:cxn modelId="{5E988FB4-1A1F-459E-AD49-B92D875F1DB9}" type="presParOf" srcId="{4F890CEF-A7D7-453A-AE15-D7FD9BA8BB3E}" destId="{7253CC1A-C015-4AD1-9673-9089CB46C9C3}" srcOrd="1" destOrd="0" presId="urn:microsoft.com/office/officeart/2005/8/layout/hierarchy3"/>
    <dgm:cxn modelId="{6A23E0F9-AA31-41C4-8369-4CCC3604BF19}" type="presParOf" srcId="{ECAEC3DD-1374-4E68-8F56-84B78AC499A4}" destId="{76E767E7-398A-451B-A10B-897FDEC01B71}" srcOrd="1" destOrd="0" presId="urn:microsoft.com/office/officeart/2005/8/layout/hierarchy3"/>
    <dgm:cxn modelId="{DED69BD0-4F30-4895-8406-C962C88FBF5A}" type="presParOf" srcId="{76E767E7-398A-451B-A10B-897FDEC01B71}" destId="{D2D53789-269E-4A12-AC84-D7522D1C3646}" srcOrd="0" destOrd="0" presId="urn:microsoft.com/office/officeart/2005/8/layout/hierarchy3"/>
    <dgm:cxn modelId="{E70376F0-1B85-4482-80F3-4A008A9ED9CB}" type="presParOf" srcId="{76E767E7-398A-451B-A10B-897FDEC01B71}" destId="{A395F5AE-980B-4E4A-8D54-D1450ED50113}" srcOrd="1" destOrd="0" presId="urn:microsoft.com/office/officeart/2005/8/layout/hierarchy3"/>
    <dgm:cxn modelId="{CD4B22B8-A5CB-4469-BE1A-C1F9DCB6AA0B}" type="presParOf" srcId="{76E767E7-398A-451B-A10B-897FDEC01B71}" destId="{7DB896A9-6E6D-404E-A28F-DC111C93B0DB}" srcOrd="2" destOrd="0" presId="urn:microsoft.com/office/officeart/2005/8/layout/hierarchy3"/>
    <dgm:cxn modelId="{1DB7BB9A-EED2-4879-B08C-22345D153DC9}" type="presParOf" srcId="{76E767E7-398A-451B-A10B-897FDEC01B71}" destId="{ADA58103-1403-4062-AEF0-E352B34DC9AE}" srcOrd="3" destOrd="0" presId="urn:microsoft.com/office/officeart/2005/8/layout/hierarchy3"/>
    <dgm:cxn modelId="{B8768B6F-A4BD-4BE4-8442-C09E346AC1A6}" type="presParOf" srcId="{3A188C60-9402-45B2-A3A9-A96A6D7CAE42}" destId="{20C6CDB3-74ED-4C49-AB93-37BBBFB7C50B}" srcOrd="2" destOrd="0" presId="urn:microsoft.com/office/officeart/2005/8/layout/hierarchy3"/>
    <dgm:cxn modelId="{17B60D98-1EDD-453E-BDC7-9EDD73BDE3C1}" type="presParOf" srcId="{20C6CDB3-74ED-4C49-AB93-37BBBFB7C50B}" destId="{5663258F-C7CC-4BB9-8DD8-0F798095FDEC}" srcOrd="0" destOrd="0" presId="urn:microsoft.com/office/officeart/2005/8/layout/hierarchy3"/>
    <dgm:cxn modelId="{BC0C868D-D716-47D0-920D-2D6302C41E59}" type="presParOf" srcId="{5663258F-C7CC-4BB9-8DD8-0F798095FDEC}" destId="{CE87F59C-313C-4730-9B56-89F967D857BD}" srcOrd="0" destOrd="0" presId="urn:microsoft.com/office/officeart/2005/8/layout/hierarchy3"/>
    <dgm:cxn modelId="{F643A73F-F028-435A-BBB8-A5C8FA974CDC}" type="presParOf" srcId="{5663258F-C7CC-4BB9-8DD8-0F798095FDEC}" destId="{650ABC66-7048-4B20-8B8D-392BCFCEDD08}" srcOrd="1" destOrd="0" presId="urn:microsoft.com/office/officeart/2005/8/layout/hierarchy3"/>
    <dgm:cxn modelId="{5644BC39-E81E-4767-9A0D-A87C7B9E8334}" type="presParOf" srcId="{20C6CDB3-74ED-4C49-AB93-37BBBFB7C50B}" destId="{A4D43369-BE43-4703-9FA9-D8EB25C2F505}" srcOrd="1" destOrd="0" presId="urn:microsoft.com/office/officeart/2005/8/layout/hierarchy3"/>
    <dgm:cxn modelId="{FA7971ED-10E0-49B7-A2C4-E82D081AF3A6}" type="presParOf" srcId="{A4D43369-BE43-4703-9FA9-D8EB25C2F505}" destId="{760A528C-FBAB-4660-8C4A-0A94BC485FD8}" srcOrd="0" destOrd="0" presId="urn:microsoft.com/office/officeart/2005/8/layout/hierarchy3"/>
    <dgm:cxn modelId="{B202D6C8-4AC5-4DEF-A69F-FDE49CB8A60B}" type="presParOf" srcId="{A4D43369-BE43-4703-9FA9-D8EB25C2F505}" destId="{D5428AB4-5500-465B-9643-B8713BFBEECD}"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F330-8E43-4DED-A087-1F7ED632150F}">
      <dsp:nvSpPr>
        <dsp:cNvPr id="0" name=""/>
        <dsp:cNvSpPr/>
      </dsp:nvSpPr>
      <dsp:spPr>
        <a:xfrm>
          <a:off x="1283" y="440909"/>
          <a:ext cx="3003723" cy="150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CA" sz="2500" kern="1200" dirty="0"/>
            <a:t>Participants</a:t>
          </a:r>
        </a:p>
      </dsp:txBody>
      <dsp:txXfrm>
        <a:off x="45271" y="484897"/>
        <a:ext cx="2915747" cy="1413885"/>
      </dsp:txXfrm>
    </dsp:sp>
    <dsp:sp modelId="{DDC7CC47-13F4-488E-AD5D-316716733535}">
      <dsp:nvSpPr>
        <dsp:cNvPr id="0" name=""/>
        <dsp:cNvSpPr/>
      </dsp:nvSpPr>
      <dsp:spPr>
        <a:xfrm>
          <a:off x="301655" y="1942770"/>
          <a:ext cx="300372" cy="1126396"/>
        </a:xfrm>
        <a:custGeom>
          <a:avLst/>
          <a:gdLst/>
          <a:ahLst/>
          <a:cxnLst/>
          <a:rect l="0" t="0" r="0" b="0"/>
          <a:pathLst>
            <a:path>
              <a:moveTo>
                <a:pt x="0" y="0"/>
              </a:moveTo>
              <a:lnTo>
                <a:pt x="0" y="1126396"/>
              </a:lnTo>
              <a:lnTo>
                <a:pt x="300372" y="1126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D74DC7-46C0-48B3-B6C5-6EB6FAD2598D}">
      <dsp:nvSpPr>
        <dsp:cNvPr id="0" name=""/>
        <dsp:cNvSpPr/>
      </dsp:nvSpPr>
      <dsp:spPr>
        <a:xfrm>
          <a:off x="602028" y="2318236"/>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CA" sz="1900" kern="1200" dirty="0"/>
            <a:t>7 instructors</a:t>
          </a:r>
        </a:p>
      </dsp:txBody>
      <dsp:txXfrm>
        <a:off x="646016" y="2362224"/>
        <a:ext cx="2315002" cy="1413885"/>
      </dsp:txXfrm>
    </dsp:sp>
    <dsp:sp modelId="{A1A3600E-3B46-47AD-A06B-035ECC2262FC}">
      <dsp:nvSpPr>
        <dsp:cNvPr id="0" name=""/>
        <dsp:cNvSpPr/>
      </dsp:nvSpPr>
      <dsp:spPr>
        <a:xfrm>
          <a:off x="301655" y="1942770"/>
          <a:ext cx="300372" cy="3003723"/>
        </a:xfrm>
        <a:custGeom>
          <a:avLst/>
          <a:gdLst/>
          <a:ahLst/>
          <a:cxnLst/>
          <a:rect l="0" t="0" r="0" b="0"/>
          <a:pathLst>
            <a:path>
              <a:moveTo>
                <a:pt x="0" y="0"/>
              </a:moveTo>
              <a:lnTo>
                <a:pt x="0" y="3003723"/>
              </a:lnTo>
              <a:lnTo>
                <a:pt x="300372" y="30037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1483F-1DAB-4897-B928-330D0AF26FD4}">
      <dsp:nvSpPr>
        <dsp:cNvPr id="0" name=""/>
        <dsp:cNvSpPr/>
      </dsp:nvSpPr>
      <dsp:spPr>
        <a:xfrm>
          <a:off x="602028" y="4195563"/>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CA" sz="1900" kern="1200" dirty="0">
              <a:latin typeface="Arial"/>
            </a:rPr>
            <a:t>All courses; cis-gender LGBT, hetero; multilingual </a:t>
          </a:r>
        </a:p>
      </dsp:txBody>
      <dsp:txXfrm>
        <a:off x="646016" y="4239551"/>
        <a:ext cx="2315002" cy="1413885"/>
      </dsp:txXfrm>
    </dsp:sp>
    <dsp:sp modelId="{30519438-DBC2-4B46-B14E-047E0F188373}">
      <dsp:nvSpPr>
        <dsp:cNvPr id="0" name=""/>
        <dsp:cNvSpPr/>
      </dsp:nvSpPr>
      <dsp:spPr>
        <a:xfrm>
          <a:off x="3755937" y="440909"/>
          <a:ext cx="3003723" cy="150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CA" sz="2500" kern="1200" dirty="0"/>
            <a:t>Readings (RQ1 – what have scholars been writing about?)</a:t>
          </a:r>
        </a:p>
      </dsp:txBody>
      <dsp:txXfrm>
        <a:off x="3799925" y="484897"/>
        <a:ext cx="2915747" cy="1413885"/>
      </dsp:txXfrm>
    </dsp:sp>
    <dsp:sp modelId="{D2D53789-269E-4A12-AC84-D7522D1C3646}">
      <dsp:nvSpPr>
        <dsp:cNvPr id="0" name=""/>
        <dsp:cNvSpPr/>
      </dsp:nvSpPr>
      <dsp:spPr>
        <a:xfrm>
          <a:off x="4056310" y="1942770"/>
          <a:ext cx="300372" cy="1126396"/>
        </a:xfrm>
        <a:custGeom>
          <a:avLst/>
          <a:gdLst/>
          <a:ahLst/>
          <a:cxnLst/>
          <a:rect l="0" t="0" r="0" b="0"/>
          <a:pathLst>
            <a:path>
              <a:moveTo>
                <a:pt x="0" y="0"/>
              </a:moveTo>
              <a:lnTo>
                <a:pt x="0" y="1126396"/>
              </a:lnTo>
              <a:lnTo>
                <a:pt x="300372" y="1126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5F5AE-980B-4E4A-8D54-D1450ED50113}">
      <dsp:nvSpPr>
        <dsp:cNvPr id="0" name=""/>
        <dsp:cNvSpPr/>
      </dsp:nvSpPr>
      <dsp:spPr>
        <a:xfrm>
          <a:off x="4356682" y="2318236"/>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CA" sz="1900" kern="1200" dirty="0"/>
            <a:t>5 broad themes: 2 “obligatory” readings</a:t>
          </a:r>
        </a:p>
      </dsp:txBody>
      <dsp:txXfrm>
        <a:off x="4400670" y="2362224"/>
        <a:ext cx="2315002" cy="1413885"/>
      </dsp:txXfrm>
    </dsp:sp>
    <dsp:sp modelId="{7DB896A9-6E6D-404E-A28F-DC111C93B0DB}">
      <dsp:nvSpPr>
        <dsp:cNvPr id="0" name=""/>
        <dsp:cNvSpPr/>
      </dsp:nvSpPr>
      <dsp:spPr>
        <a:xfrm>
          <a:off x="4056310" y="1942770"/>
          <a:ext cx="300372" cy="3003723"/>
        </a:xfrm>
        <a:custGeom>
          <a:avLst/>
          <a:gdLst/>
          <a:ahLst/>
          <a:cxnLst/>
          <a:rect l="0" t="0" r="0" b="0"/>
          <a:pathLst>
            <a:path>
              <a:moveTo>
                <a:pt x="0" y="0"/>
              </a:moveTo>
              <a:lnTo>
                <a:pt x="0" y="3003723"/>
              </a:lnTo>
              <a:lnTo>
                <a:pt x="300372" y="30037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58103-1403-4062-AEF0-E352B34DC9AE}">
      <dsp:nvSpPr>
        <dsp:cNvPr id="0" name=""/>
        <dsp:cNvSpPr/>
      </dsp:nvSpPr>
      <dsp:spPr>
        <a:xfrm>
          <a:off x="4356682" y="4195563"/>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CA" sz="1900" kern="1200" dirty="0"/>
            <a:t>optional readings, videos, </a:t>
          </a:r>
          <a:r>
            <a:rPr lang="en-CA" sz="1900" kern="1200" dirty="0">
              <a:latin typeface="Arial"/>
            </a:rPr>
            <a:t>podcasts </a:t>
          </a:r>
          <a:endParaRPr lang="en-CA" sz="1900" kern="1200" dirty="0"/>
        </a:p>
      </dsp:txBody>
      <dsp:txXfrm>
        <a:off x="4400670" y="4239551"/>
        <a:ext cx="2315002" cy="1413885"/>
      </dsp:txXfrm>
    </dsp:sp>
    <dsp:sp modelId="{CE87F59C-313C-4730-9B56-89F967D857BD}">
      <dsp:nvSpPr>
        <dsp:cNvPr id="0" name=""/>
        <dsp:cNvSpPr/>
      </dsp:nvSpPr>
      <dsp:spPr>
        <a:xfrm>
          <a:off x="7510592" y="440909"/>
          <a:ext cx="3003723" cy="150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CA" sz="2500" kern="1200" dirty="0"/>
            <a:t>Discussions and Analysis</a:t>
          </a:r>
        </a:p>
      </dsp:txBody>
      <dsp:txXfrm>
        <a:off x="7554580" y="484897"/>
        <a:ext cx="2915747" cy="1413885"/>
      </dsp:txXfrm>
    </dsp:sp>
    <dsp:sp modelId="{760A528C-FBAB-4660-8C4A-0A94BC485FD8}">
      <dsp:nvSpPr>
        <dsp:cNvPr id="0" name=""/>
        <dsp:cNvSpPr/>
      </dsp:nvSpPr>
      <dsp:spPr>
        <a:xfrm>
          <a:off x="7810964" y="1942770"/>
          <a:ext cx="300372" cy="1126396"/>
        </a:xfrm>
        <a:custGeom>
          <a:avLst/>
          <a:gdLst/>
          <a:ahLst/>
          <a:cxnLst/>
          <a:rect l="0" t="0" r="0" b="0"/>
          <a:pathLst>
            <a:path>
              <a:moveTo>
                <a:pt x="0" y="0"/>
              </a:moveTo>
              <a:lnTo>
                <a:pt x="0" y="1126396"/>
              </a:lnTo>
              <a:lnTo>
                <a:pt x="300372" y="1126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28AB4-5500-465B-9643-B8713BFBEECD}">
      <dsp:nvSpPr>
        <dsp:cNvPr id="0" name=""/>
        <dsp:cNvSpPr/>
      </dsp:nvSpPr>
      <dsp:spPr>
        <a:xfrm>
          <a:off x="8111336" y="2318236"/>
          <a:ext cx="2402978" cy="1501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CA" sz="1900" kern="1200" dirty="0"/>
            <a:t>Monthly. 2 hours. Video recorded</a:t>
          </a:r>
        </a:p>
        <a:p>
          <a:pPr marL="0" lvl="0" indent="0" algn="ctr" defTabSz="844550">
            <a:lnSpc>
              <a:spcPct val="90000"/>
            </a:lnSpc>
            <a:spcBef>
              <a:spcPct val="0"/>
            </a:spcBef>
            <a:spcAft>
              <a:spcPct val="35000"/>
            </a:spcAft>
            <a:buNone/>
          </a:pPr>
          <a:r>
            <a:rPr lang="en-CA" sz="1900" kern="1200" dirty="0"/>
            <a:t>17 hours of mtgs plus ancillary materials</a:t>
          </a:r>
        </a:p>
      </dsp:txBody>
      <dsp:txXfrm>
        <a:off x="8155324" y="2362224"/>
        <a:ext cx="2315002" cy="14138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11E7AA67-96DA-41A1-8FCD-3A00856622E0}" type="datetimeFigureOut">
              <a:rPr lang="en-CA" smtClean="0"/>
              <a:t>2023-04-16</a:t>
            </a:fld>
            <a:endParaRPr lang="en-CA"/>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BCFC1C19-892F-4399-9BFF-A99CE86F5462}" type="slidenum">
              <a:rPr lang="en-CA" smtClean="0"/>
              <a:t>‹#›</a:t>
            </a:fld>
            <a:endParaRPr lang="en-CA"/>
          </a:p>
        </p:txBody>
      </p:sp>
    </p:spTree>
    <p:extLst>
      <p:ext uri="{BB962C8B-B14F-4D97-AF65-F5344CB8AC3E}">
        <p14:creationId xmlns:p14="http://schemas.microsoft.com/office/powerpoint/2010/main" val="238195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7186"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4010" y="0"/>
            <a:ext cx="2887186"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7186"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4010" y="9428584"/>
            <a:ext cx="2887186"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774010" y="9428584"/>
            <a:ext cx="2887186"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7a21e70d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7a21e70d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7a21e70d0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7a21e70d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72a17c0fd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72a17c0f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72a17c0f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72a17c0f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72a17c0fd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72a17c0fd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72a17c0fd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72a17c0f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97da4bd2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97da4bd2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8eea5b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8eea5b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will discuss the Phase II Qualitative Findings. </a:t>
            </a:r>
            <a:endParaRPr/>
          </a:p>
          <a:p>
            <a:pPr marL="0" lvl="0" indent="0" algn="l" rtl="0">
              <a:spcBef>
                <a:spcPts val="0"/>
              </a:spcBef>
              <a:spcAft>
                <a:spcPts val="0"/>
              </a:spcAft>
              <a:buNone/>
            </a:pPr>
            <a:endParaRPr/>
          </a:p>
          <a:p>
            <a:pPr marL="0" lvl="0" indent="0" algn="l" rtl="0">
              <a:spcBef>
                <a:spcPts val="0"/>
              </a:spcBef>
              <a:spcAft>
                <a:spcPts val="0"/>
              </a:spcAft>
              <a:buNone/>
            </a:pPr>
            <a:r>
              <a:rPr lang="en"/>
              <a:t>We will focus on Research Questions 2 and 3, ie. directors’ and instructors’ perceptions of being valued within their institutions and programs as well as …</a:t>
            </a:r>
            <a:endParaRPr/>
          </a:p>
          <a:p>
            <a:pPr marL="0" lvl="0" indent="0" algn="l" rtl="0">
              <a:spcBef>
                <a:spcPts val="0"/>
              </a:spcBef>
              <a:spcAft>
                <a:spcPts val="0"/>
              </a:spcAft>
              <a:buNone/>
            </a:pPr>
            <a:endParaRPr/>
          </a:p>
          <a:p>
            <a:pPr marL="0" lvl="0" indent="0" algn="l" rtl="0">
              <a:spcBef>
                <a:spcPts val="0"/>
              </a:spcBef>
              <a:spcAft>
                <a:spcPts val="0"/>
              </a:spcAft>
              <a:buNone/>
            </a:pPr>
            <a:r>
              <a:rPr lang="en"/>
              <a:t>The degree of professional satisfaction, ie. high or low satisfaction with reasons for why they perceive this.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72a17c0f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72a17c0f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474ab1547e2cd6e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474ab1547e2cd6e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84008e53a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84008e53a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84008e53a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84008e53a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2a17c0f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72a17c0f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84008e53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84008e53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84008e53a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184008e53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84008e53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184008e53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84008e53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184008e53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184008e53a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184008e53a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184008e53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184008e53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184008e53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184008e53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7a21e70d0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7a21e70d0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84008e53a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184008e53a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84008e53a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184008e53a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184008e53a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184008e53a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84008e53a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84008e53a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184008e53a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184008e53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7a21e70d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7a21e70d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72a17c0fd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72a17c0fd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33fb2889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233fb2889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Adopting a critical lens that considers practitioner agency within the market of EAP, these findings highlight the tensions, juxtapositions, and contestations related to practitioner agency and identity within Canadian EAP.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97da4bd2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97da4bd2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Adopting a critical lens that considers practitioner agency within the market of EAP, these findings highlight the tensions, juxtapositions, and contestations related to practitioner agency and identity within Canadian EAP.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8eea5b6e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28eea5b6e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7a21e70d0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7a21e70d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8eea5b6e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8eea5b6e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8eea5b6e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8eea5b6e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72a17c0f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72a17c0f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97da4bd2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297da4bd2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233fb2889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233fb2889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Bourdieu</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7a21e70d0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27a21e70d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774010" y="9428584"/>
            <a:ext cx="2887186"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0152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4831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5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33fb288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33fb288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725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136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438538eb2_0_66:notes"/>
          <p:cNvSpPr txBox="1">
            <a:spLocks noGrp="1"/>
          </p:cNvSpPr>
          <p:nvPr>
            <p:ph type="body" idx="1"/>
          </p:nvPr>
        </p:nvSpPr>
        <p:spPr>
          <a:xfrm>
            <a:off x="666274" y="4777194"/>
            <a:ext cx="533019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7438538eb2_0_66: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594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438538eb2_0_66:notes"/>
          <p:cNvSpPr txBox="1">
            <a:spLocks noGrp="1"/>
          </p:cNvSpPr>
          <p:nvPr>
            <p:ph type="body" idx="1"/>
          </p:nvPr>
        </p:nvSpPr>
        <p:spPr>
          <a:xfrm>
            <a:off x="666274" y="4777194"/>
            <a:ext cx="533019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7438538eb2_0_66: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75247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438538eb2_0_66:notes"/>
          <p:cNvSpPr txBox="1">
            <a:spLocks noGrp="1"/>
          </p:cNvSpPr>
          <p:nvPr>
            <p:ph type="body" idx="1"/>
          </p:nvPr>
        </p:nvSpPr>
        <p:spPr>
          <a:xfrm>
            <a:off x="666274" y="4777194"/>
            <a:ext cx="533019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7438538eb2_0_66: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365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438538eb2_0_66:notes"/>
          <p:cNvSpPr txBox="1">
            <a:spLocks noGrp="1"/>
          </p:cNvSpPr>
          <p:nvPr>
            <p:ph type="body" idx="1"/>
          </p:nvPr>
        </p:nvSpPr>
        <p:spPr>
          <a:xfrm>
            <a:off x="666274" y="4777194"/>
            <a:ext cx="533019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7438538eb2_0_66: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562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54013"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66274" y="4777194"/>
            <a:ext cx="533019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774010" y="9428584"/>
            <a:ext cx="2887186"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96420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DC3D85-F808-4351-B973-D64F990EE221}" type="slidenum">
              <a:rPr lang="en-CA" smtClean="0"/>
              <a:t>60</a:t>
            </a:fld>
            <a:endParaRPr lang="en-CA"/>
          </a:p>
        </p:txBody>
      </p:sp>
    </p:spTree>
    <p:extLst>
      <p:ext uri="{BB962C8B-B14F-4D97-AF65-F5344CB8AC3E}">
        <p14:creationId xmlns:p14="http://schemas.microsoft.com/office/powerpoint/2010/main" val="3090960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DC3D85-F808-4351-B973-D64F990EE221}" type="slidenum">
              <a:rPr lang="en-CA" smtClean="0"/>
              <a:t>61</a:t>
            </a:fld>
            <a:endParaRPr lang="en-CA"/>
          </a:p>
        </p:txBody>
      </p:sp>
    </p:spTree>
    <p:extLst>
      <p:ext uri="{BB962C8B-B14F-4D97-AF65-F5344CB8AC3E}">
        <p14:creationId xmlns:p14="http://schemas.microsoft.com/office/powerpoint/2010/main" val="2299720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DC3D85-F808-4351-B973-D64F990EE221}" type="slidenum">
              <a:rPr lang="en-CA" smtClean="0"/>
              <a:t>62</a:t>
            </a:fld>
            <a:endParaRPr lang="en-CA"/>
          </a:p>
        </p:txBody>
      </p:sp>
    </p:spTree>
    <p:extLst>
      <p:ext uri="{BB962C8B-B14F-4D97-AF65-F5344CB8AC3E}">
        <p14:creationId xmlns:p14="http://schemas.microsoft.com/office/powerpoint/2010/main" val="264528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97da4bd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97da4bd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t>EAP literature very often student-focused and when focused on instructors, often interested in their pedagogical approaches/beliefs etc. Our work focuses on programs and practitioners, looking to chart the Canadian EAP landscape and provide insight into the lived experiences of EAP practitioners.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DC3D85-F808-4351-B973-D64F990EE221}" type="slidenum">
              <a:rPr lang="en-CA" smtClean="0"/>
              <a:t>63</a:t>
            </a:fld>
            <a:endParaRPr lang="en-CA"/>
          </a:p>
        </p:txBody>
      </p:sp>
    </p:spTree>
    <p:extLst>
      <p:ext uri="{BB962C8B-B14F-4D97-AF65-F5344CB8AC3E}">
        <p14:creationId xmlns:p14="http://schemas.microsoft.com/office/powerpoint/2010/main" val="27209961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DC3D85-F808-4351-B973-D64F990EE221}" type="slidenum">
              <a:rPr lang="en-CA" smtClean="0"/>
              <a:t>64</a:t>
            </a:fld>
            <a:endParaRPr lang="en-CA"/>
          </a:p>
        </p:txBody>
      </p:sp>
    </p:spTree>
    <p:extLst>
      <p:ext uri="{BB962C8B-B14F-4D97-AF65-F5344CB8AC3E}">
        <p14:creationId xmlns:p14="http://schemas.microsoft.com/office/powerpoint/2010/main" val="374546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FDC3D85-F808-4351-B973-D64F990EE221}" type="slidenum">
              <a:rPr lang="en-CA" smtClean="0"/>
              <a:t>65</a:t>
            </a:fld>
            <a:endParaRPr lang="en-CA"/>
          </a:p>
        </p:txBody>
      </p:sp>
    </p:spTree>
    <p:extLst>
      <p:ext uri="{BB962C8B-B14F-4D97-AF65-F5344CB8AC3E}">
        <p14:creationId xmlns:p14="http://schemas.microsoft.com/office/powerpoint/2010/main" val="13953831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t>Through independent research and writing, students were able to:</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5621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t>Through independent research and writing, students were able to:</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9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97da4bd2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97da4bd2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Hadley quote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97da4bd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97da4bd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7a21e70d0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7a21e70d0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09F5-E23E-94B9-6699-42CBFDB565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DA4E69-87C7-330E-4E89-7E1CC0C01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36B31B-43BF-4C90-C166-3CF9D6903C1F}"/>
              </a:ext>
            </a:extLst>
          </p:cNvPr>
          <p:cNvSpPr>
            <a:spLocks noGrp="1"/>
          </p:cNvSpPr>
          <p:nvPr>
            <p:ph type="dt" sz="half" idx="10"/>
          </p:nvPr>
        </p:nvSpPr>
        <p:spPr/>
        <p:txBody>
          <a:bodyPr/>
          <a:lstStyle/>
          <a:p>
            <a:fld id="{0D0E1A4C-20EE-4079-B9A4-8667D8E1E12A}" type="datetimeFigureOut">
              <a:rPr lang="en-CA" smtClean="0"/>
              <a:t>2023-04-16</a:t>
            </a:fld>
            <a:endParaRPr lang="en-CA"/>
          </a:p>
        </p:txBody>
      </p:sp>
      <p:sp>
        <p:nvSpPr>
          <p:cNvPr id="5" name="Footer Placeholder 4">
            <a:extLst>
              <a:ext uri="{FF2B5EF4-FFF2-40B4-BE49-F238E27FC236}">
                <a16:creationId xmlns:a16="http://schemas.microsoft.com/office/drawing/2014/main" id="{D0FF193C-CA73-5D7F-B8E5-0BBFE621C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C4912C-F7DA-689E-A511-F1D91B0667CC}"/>
              </a:ext>
            </a:extLst>
          </p:cNvPr>
          <p:cNvSpPr>
            <a:spLocks noGrp="1"/>
          </p:cNvSpPr>
          <p:nvPr>
            <p:ph type="sldNum" sz="quarter" idx="12"/>
          </p:nvPr>
        </p:nvSpPr>
        <p:spPr/>
        <p:txBody>
          <a:bodyPr/>
          <a:lstStyle/>
          <a:p>
            <a:fld id="{8325DD51-0915-4656-AF39-7DA65AB17415}" type="slidenum">
              <a:rPr lang="en-CA" smtClean="0"/>
              <a:t>‹#›</a:t>
            </a:fld>
            <a:endParaRPr lang="en-CA"/>
          </a:p>
        </p:txBody>
      </p:sp>
    </p:spTree>
    <p:extLst>
      <p:ext uri="{BB962C8B-B14F-4D97-AF65-F5344CB8AC3E}">
        <p14:creationId xmlns:p14="http://schemas.microsoft.com/office/powerpoint/2010/main" val="164280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51"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mailto:corcora2@yorku.ca"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0.jpg"/></Relationships>
</file>

<file path=ppt/slides/_rels/slide4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g"/><Relationship Id="rId7" Type="http://schemas.openxmlformats.org/officeDocument/2006/relationships/diagramQuickStyle" Target="../diagrams/quickStyle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8" Type="http://schemas.openxmlformats.org/officeDocument/2006/relationships/hyperlink" Target="mailto:Bruce.Russell@utoronto.ca" TargetMode="External"/><Relationship Id="rId3" Type="http://schemas.openxmlformats.org/officeDocument/2006/relationships/image" Target="../media/image11.png"/><Relationship Id="rId7" Type="http://schemas.openxmlformats.org/officeDocument/2006/relationships/hyperlink" Target="mailto:Karen.Englander@utoronto.c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0.jpg"/></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jp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1.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jp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jpg"/><Relationship Id="rId4" Type="http://schemas.openxmlformats.org/officeDocument/2006/relationships/image" Target="../media/image10.jp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jp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jp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jpg"/></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0.jp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hyperlink" Target="mailto:john.mcgaughey@utoronto.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12500" r="12500"/>
          <a:stretch/>
        </p:blipFill>
        <p:spPr>
          <a:xfrm>
            <a:off x="-10160" y="8546"/>
            <a:ext cx="12192000" cy="5560541"/>
          </a:xfrm>
          <a:prstGeom prst="rect">
            <a:avLst/>
          </a:prstGeom>
          <a:noFill/>
          <a:ln>
            <a:noFill/>
          </a:ln>
        </p:spPr>
      </p:pic>
      <p:pic>
        <p:nvPicPr>
          <p:cNvPr id="91" name="Google Shape;91;p1"/>
          <p:cNvPicPr preferRelativeResize="0"/>
          <p:nvPr/>
        </p:nvPicPr>
        <p:blipFill rotWithShape="1">
          <a:blip r:embed="rId4">
            <a:alphaModFix/>
          </a:blip>
          <a:srcRect/>
          <a:stretch/>
        </p:blipFill>
        <p:spPr>
          <a:xfrm>
            <a:off x="729736" y="5560541"/>
            <a:ext cx="2553229" cy="1109101"/>
          </a:xfrm>
          <a:prstGeom prst="rect">
            <a:avLst/>
          </a:prstGeom>
          <a:noFill/>
          <a:ln>
            <a:noFill/>
          </a:ln>
        </p:spPr>
      </p:pic>
      <p:sp>
        <p:nvSpPr>
          <p:cNvPr id="92" name="Google Shape;92;p1"/>
          <p:cNvSpPr txBox="1">
            <a:spLocks noGrp="1"/>
          </p:cNvSpPr>
          <p:nvPr>
            <p:ph type="ctrTitle"/>
          </p:nvPr>
        </p:nvSpPr>
        <p:spPr>
          <a:xfrm>
            <a:off x="883547" y="330324"/>
            <a:ext cx="10941307" cy="2387600"/>
          </a:xfrm>
          <a:prstGeom prst="rect">
            <a:avLst/>
          </a:prstGeom>
          <a:noFill/>
          <a:ln>
            <a:noFill/>
          </a:ln>
        </p:spPr>
        <p:txBody>
          <a:bodyPr spcFirstLastPara="1" wrap="square" lIns="91425" tIns="45700" rIns="91425" bIns="45700" anchor="b" anchorCtr="0">
            <a:noAutofit/>
          </a:bodyPr>
          <a:lstStyle/>
          <a:p>
            <a:pPr fontAlgn="base"/>
            <a:r>
              <a:rPr lang="en-CA" sz="4800" b="1" dirty="0">
                <a:solidFill>
                  <a:schemeClr val="bg1"/>
                </a:solidFill>
              </a:rPr>
              <a:t>Critical Inquiry in Canadian EAP:</a:t>
            </a:r>
            <a:br>
              <a:rPr lang="en-CA" sz="4400" b="1" dirty="0">
                <a:solidFill>
                  <a:schemeClr val="bg1"/>
                </a:solidFill>
              </a:rPr>
            </a:br>
            <a:r>
              <a:rPr lang="en-CA" sz="3600" b="1" dirty="0">
                <a:solidFill>
                  <a:schemeClr val="bg1"/>
                </a:solidFill>
              </a:rPr>
              <a:t>Political economy, Curricular Breadth, </a:t>
            </a:r>
            <a:br>
              <a:rPr lang="en-CA" sz="3600" b="1" dirty="0">
                <a:solidFill>
                  <a:schemeClr val="bg1"/>
                </a:solidFill>
              </a:rPr>
            </a:br>
            <a:r>
              <a:rPr lang="en-CA" sz="3600" b="1" dirty="0">
                <a:solidFill>
                  <a:schemeClr val="bg1"/>
                </a:solidFill>
              </a:rPr>
              <a:t>&amp; Assignment Design</a:t>
            </a:r>
            <a:endParaRPr lang="en-CA" sz="4400" dirty="0">
              <a:solidFill>
                <a:schemeClr val="bg1"/>
              </a:solidFill>
            </a:endParaRPr>
          </a:p>
        </p:txBody>
      </p:sp>
      <p:cxnSp>
        <p:nvCxnSpPr>
          <p:cNvPr id="93" name="Google Shape;93;p1"/>
          <p:cNvCxnSpPr/>
          <p:nvPr/>
        </p:nvCxnSpPr>
        <p:spPr>
          <a:xfrm>
            <a:off x="1031169" y="2878918"/>
            <a:ext cx="10035150" cy="0"/>
          </a:xfrm>
          <a:prstGeom prst="straightConnector1">
            <a:avLst/>
          </a:prstGeom>
          <a:noFill/>
          <a:ln w="57150" cap="flat" cmpd="sng">
            <a:solidFill>
              <a:schemeClr val="lt1"/>
            </a:solidFill>
            <a:prstDash val="solid"/>
            <a:miter lim="400000"/>
            <a:headEnd type="none" w="sm" len="sm"/>
            <a:tailEnd type="none" w="sm" len="sm"/>
          </a:ln>
        </p:spPr>
      </p:cxnSp>
      <p:sp>
        <p:nvSpPr>
          <p:cNvPr id="94" name="Google Shape;94;p1"/>
          <p:cNvSpPr txBox="1">
            <a:spLocks noGrp="1"/>
          </p:cNvSpPr>
          <p:nvPr>
            <p:ph type="subTitle" idx="1"/>
          </p:nvPr>
        </p:nvSpPr>
        <p:spPr>
          <a:xfrm>
            <a:off x="669518" y="3065422"/>
            <a:ext cx="11155336"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000" b="1" i="0" u="none" strike="noStrike" cap="none" dirty="0">
                <a:solidFill>
                  <a:schemeClr val="lt1"/>
                </a:solidFill>
                <a:latin typeface="Calibri"/>
                <a:ea typeface="Calibri"/>
                <a:cs typeface="Calibri"/>
                <a:sym typeface="Calibri"/>
              </a:rPr>
              <a:t>James N. Corcoran		Karen Englander &amp; Bruce Russell	    John McGaughey </a:t>
            </a:r>
            <a:br>
              <a:rPr lang="en-US" sz="2000" b="0" i="0" u="none" strike="noStrike" cap="none" dirty="0">
                <a:solidFill>
                  <a:schemeClr val="lt1"/>
                </a:solidFill>
                <a:latin typeface="Calibri"/>
                <a:ea typeface="Calibri"/>
                <a:cs typeface="Calibri"/>
                <a:sym typeface="Calibri"/>
              </a:rPr>
            </a:br>
            <a:r>
              <a:rPr lang="en-US" sz="1800" dirty="0">
                <a:solidFill>
                  <a:schemeClr val="lt1"/>
                </a:solidFill>
              </a:rPr>
              <a:t>Languages, Literature &amp; Linguistics </a:t>
            </a:r>
            <a:r>
              <a:rPr lang="en-US" sz="1800" b="0" i="0" u="none" strike="noStrike" cap="none" dirty="0">
                <a:solidFill>
                  <a:schemeClr val="lt1"/>
                </a:solidFill>
                <a:latin typeface="Calibri"/>
                <a:ea typeface="Calibri"/>
                <a:cs typeface="Calibri"/>
                <a:sym typeface="Calibri"/>
              </a:rPr>
              <a:t>	International Foundation Program	     International Foundation Program</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York University, Canada		University of Toronto, Canada	     University of Toronto, Canada</a:t>
            </a:r>
            <a:endParaRPr sz="1800" dirty="0"/>
          </a:p>
          <a:p>
            <a:pPr marL="0" marR="0" lvl="0" indent="0" algn="l" rtl="0">
              <a:lnSpc>
                <a:spcPct val="90000"/>
              </a:lnSpc>
              <a:spcBef>
                <a:spcPts val="0"/>
              </a:spcBef>
              <a:spcAft>
                <a:spcPts val="0"/>
              </a:spcAft>
              <a:buClr>
                <a:schemeClr val="lt1"/>
              </a:buClr>
              <a:buSzPts val="2400"/>
              <a:buFont typeface="Arial"/>
              <a:buNone/>
            </a:pPr>
            <a:endParaRPr sz="2000" dirty="0">
              <a:solidFill>
                <a:schemeClr val="lt1"/>
              </a:solidFill>
            </a:endParaRPr>
          </a:p>
          <a:p>
            <a:pPr marL="0" lvl="0" indent="0" rtl="0">
              <a:lnSpc>
                <a:spcPct val="90000"/>
              </a:lnSpc>
              <a:spcBef>
                <a:spcPts val="0"/>
              </a:spcBef>
              <a:spcAft>
                <a:spcPts val="0"/>
              </a:spcAft>
              <a:buClr>
                <a:schemeClr val="lt1"/>
              </a:buClr>
              <a:buSzPts val="2400"/>
              <a:buNone/>
            </a:pPr>
            <a:r>
              <a:rPr lang="en-US" dirty="0">
                <a:solidFill>
                  <a:schemeClr val="lt1"/>
                </a:solidFill>
              </a:rPr>
              <a:t>BALEAP, 2023</a:t>
            </a:r>
            <a:endParaRPr dirty="0"/>
          </a:p>
          <a:p>
            <a:pPr marL="0" marR="0" lvl="0" indent="0" algn="l" rtl="0">
              <a:lnSpc>
                <a:spcPct val="90000"/>
              </a:lnSpc>
              <a:spcBef>
                <a:spcPts val="0"/>
              </a:spcBef>
              <a:spcAft>
                <a:spcPts val="0"/>
              </a:spcAft>
              <a:buClr>
                <a:schemeClr val="lt1"/>
              </a:buClr>
              <a:buSzPts val="2400"/>
              <a:buFont typeface="Arial"/>
              <a:buNone/>
            </a:pPr>
            <a:endParaRPr dirty="0"/>
          </a:p>
        </p:txBody>
      </p:sp>
      <p:sp>
        <p:nvSpPr>
          <p:cNvPr id="2" name="TextBox 1">
            <a:extLst>
              <a:ext uri="{FF2B5EF4-FFF2-40B4-BE49-F238E27FC236}">
                <a16:creationId xmlns:a16="http://schemas.microsoft.com/office/drawing/2014/main" id="{FCCD08E2-7B0D-8E8A-3469-CF8C371B3F00}"/>
              </a:ext>
            </a:extLst>
          </p:cNvPr>
          <p:cNvSpPr txBox="1"/>
          <p:nvPr/>
        </p:nvSpPr>
        <p:spPr>
          <a:xfrm>
            <a:off x="7656685" y="8789681"/>
            <a:ext cx="2826936" cy="796603"/>
          </a:xfrm>
          <a:prstGeom prst="rect">
            <a:avLst/>
          </a:prstGeom>
          <a:noFill/>
        </p:spPr>
        <p:txBody>
          <a:bodyPr wrap="square" rtlCol="0">
            <a:spAutoFit/>
          </a:bodyPr>
          <a:lstStyle/>
          <a:p>
            <a:endParaRPr lang="en-CA" dirty="0"/>
          </a:p>
        </p:txBody>
      </p:sp>
      <p:pic>
        <p:nvPicPr>
          <p:cNvPr id="1026" name="Picture 2" descr="York University - horizontal logo">
            <a:extLst>
              <a:ext uri="{FF2B5EF4-FFF2-40B4-BE49-F238E27FC236}">
                <a16:creationId xmlns:a16="http://schemas.microsoft.com/office/drawing/2014/main" id="{73EEBE91-C5BC-6653-77C1-D73CD9B21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5690" y="5680657"/>
            <a:ext cx="2356630" cy="948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20" name="Google Shape;120;p2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Research Questions</a:t>
            </a:r>
            <a:endParaRPr b="1">
              <a:solidFill>
                <a:schemeClr val="lt1"/>
              </a:solidFill>
            </a:endParaRPr>
          </a:p>
        </p:txBody>
      </p:sp>
      <p:sp>
        <p:nvSpPr>
          <p:cNvPr id="121" name="Google Shape;121;p21"/>
          <p:cNvSpPr txBox="1">
            <a:spLocks noGrp="1"/>
          </p:cNvSpPr>
          <p:nvPr>
            <p:ph type="body" idx="1"/>
          </p:nvPr>
        </p:nvSpPr>
        <p:spPr>
          <a:xfrm>
            <a:off x="415600" y="1753633"/>
            <a:ext cx="11360800" cy="4338400"/>
          </a:xfrm>
          <a:prstGeom prst="rect">
            <a:avLst/>
          </a:prstGeom>
        </p:spPr>
        <p:txBody>
          <a:bodyPr spcFirstLastPara="1" wrap="square" lIns="121900" tIns="121900" rIns="121900" bIns="121900" anchor="t" anchorCtr="0">
            <a:normAutofit/>
          </a:bodyPr>
          <a:lstStyle/>
          <a:p>
            <a:pPr marL="0" indent="0">
              <a:buNone/>
            </a:pPr>
            <a:r>
              <a:rPr lang="en" b="1"/>
              <a:t>RQ #1</a:t>
            </a:r>
            <a:endParaRPr b="1"/>
          </a:p>
          <a:p>
            <a:pPr marL="0" indent="0">
              <a:spcBef>
                <a:spcPts val="1600"/>
              </a:spcBef>
              <a:buNone/>
            </a:pPr>
            <a:r>
              <a:rPr lang="en">
                <a:solidFill>
                  <a:srgbClr val="999999"/>
                </a:solidFill>
              </a:rPr>
              <a:t>Where, how, and by whom is EAP programming delivered across Canadian post-secondary contexts?</a:t>
            </a:r>
            <a:endParaRPr>
              <a:solidFill>
                <a:srgbClr val="999999"/>
              </a:solidFill>
            </a:endParaRPr>
          </a:p>
          <a:p>
            <a:pPr marL="0" indent="0">
              <a:spcBef>
                <a:spcPts val="1600"/>
              </a:spcBef>
              <a:buNone/>
            </a:pPr>
            <a:r>
              <a:rPr lang="en" b="1"/>
              <a:t>RQ #2</a:t>
            </a:r>
            <a:endParaRPr b="1"/>
          </a:p>
          <a:p>
            <a:pPr marL="0" indent="0">
              <a:spcBef>
                <a:spcPts val="1600"/>
              </a:spcBef>
              <a:spcAft>
                <a:spcPts val="1600"/>
              </a:spcAft>
              <a:buNone/>
            </a:pPr>
            <a:r>
              <a:rPr lang="en"/>
              <a:t>What is the self-perceived professional satisfaction of EAP practitioners? </a:t>
            </a:r>
            <a:endParaRPr/>
          </a:p>
        </p:txBody>
      </p:sp>
      <p:pic>
        <p:nvPicPr>
          <p:cNvPr id="122" name="Google Shape;122;p21"/>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363360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1651000" y="600200"/>
            <a:ext cx="7493200" cy="5454400"/>
          </a:xfrm>
          <a:prstGeom prst="rect">
            <a:avLst/>
          </a:prstGeom>
        </p:spPr>
        <p:txBody>
          <a:bodyPr spcFirstLastPara="1" wrap="square" lIns="121900" tIns="121900" rIns="121900" bIns="121900" anchor="ctr" anchorCtr="0">
            <a:normAutofit/>
          </a:bodyPr>
          <a:lstStyle/>
          <a:p>
            <a:r>
              <a:rPr lang="en"/>
              <a:t>Phase I Findings: Quantitative</a:t>
            </a:r>
            <a:endParaRPr/>
          </a:p>
        </p:txBody>
      </p:sp>
      <p:sp>
        <p:nvSpPr>
          <p:cNvPr id="128" name="Google Shape;128;p22"/>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129" name="Google Shape;129;p22"/>
          <p:cNvPicPr preferRelativeResize="0"/>
          <p:nvPr/>
        </p:nvPicPr>
        <p:blipFill>
          <a:blip r:embed="rId3">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136251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35" name="Google Shape;135;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Survey Participants</a:t>
            </a:r>
            <a:endParaRPr b="1">
              <a:solidFill>
                <a:schemeClr val="lt1"/>
              </a:solidFill>
            </a:endParaRPr>
          </a:p>
        </p:txBody>
      </p:sp>
      <p:pic>
        <p:nvPicPr>
          <p:cNvPr id="136" name="Google Shape;136;p23"/>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
        <p:nvSpPr>
          <p:cNvPr id="137" name="Google Shape;137;p23"/>
          <p:cNvSpPr txBox="1"/>
          <p:nvPr/>
        </p:nvSpPr>
        <p:spPr>
          <a:xfrm>
            <a:off x="5594967" y="1725800"/>
            <a:ext cx="2296400" cy="635968"/>
          </a:xfrm>
          <a:prstGeom prst="rect">
            <a:avLst/>
          </a:prstGeom>
          <a:noFill/>
          <a:ln>
            <a:noFill/>
          </a:ln>
        </p:spPr>
        <p:txBody>
          <a:bodyPr spcFirstLastPara="1" wrap="square" lIns="121900" tIns="121900" rIns="121900" bIns="121900" anchor="t" anchorCtr="0">
            <a:spAutoFit/>
          </a:bodyPr>
          <a:lstStyle/>
          <a:p>
            <a:endParaRPr sz="2533"/>
          </a:p>
        </p:txBody>
      </p:sp>
      <p:sp>
        <p:nvSpPr>
          <p:cNvPr id="138" name="Google Shape;138;p23"/>
          <p:cNvSpPr txBox="1"/>
          <p:nvPr/>
        </p:nvSpPr>
        <p:spPr>
          <a:xfrm>
            <a:off x="415500" y="1725800"/>
            <a:ext cx="11360800" cy="3200836"/>
          </a:xfrm>
          <a:prstGeom prst="rect">
            <a:avLst/>
          </a:prstGeom>
          <a:noFill/>
          <a:ln>
            <a:noFill/>
          </a:ln>
        </p:spPr>
        <p:txBody>
          <a:bodyPr spcFirstLastPara="1" wrap="square" lIns="121900" tIns="121900" rIns="121900" bIns="121900" anchor="t" anchorCtr="0">
            <a:spAutoFit/>
          </a:bodyPr>
          <a:lstStyle/>
          <a:p>
            <a:pPr marL="609585" indent="-457189">
              <a:lnSpc>
                <a:spcPct val="200000"/>
              </a:lnSpc>
              <a:buClr>
                <a:schemeClr val="dk2"/>
              </a:buClr>
              <a:buSzPts val="1800"/>
              <a:buChar char="●"/>
            </a:pPr>
            <a:r>
              <a:rPr lang="en" sz="2400">
                <a:solidFill>
                  <a:schemeClr val="dk2"/>
                </a:solidFill>
              </a:rPr>
              <a:t>n = </a:t>
            </a:r>
            <a:r>
              <a:rPr lang="en" sz="2400" b="1">
                <a:solidFill>
                  <a:schemeClr val="dk2"/>
                </a:solidFill>
              </a:rPr>
              <a:t>481</a:t>
            </a:r>
            <a:endParaRPr sz="2400" b="1">
              <a:solidFill>
                <a:schemeClr val="dk2"/>
              </a:solidFill>
            </a:endParaRPr>
          </a:p>
          <a:p>
            <a:pPr marL="609585" indent="-457189">
              <a:lnSpc>
                <a:spcPct val="200000"/>
              </a:lnSpc>
              <a:buClr>
                <a:schemeClr val="dk2"/>
              </a:buClr>
              <a:buSzPts val="1800"/>
              <a:buChar char="●"/>
            </a:pPr>
            <a:r>
              <a:rPr lang="en" sz="2400">
                <a:solidFill>
                  <a:schemeClr val="dk2"/>
                </a:solidFill>
              </a:rPr>
              <a:t>Instructors = </a:t>
            </a:r>
            <a:r>
              <a:rPr lang="en" sz="2400" b="1">
                <a:solidFill>
                  <a:schemeClr val="dk2"/>
                </a:solidFill>
              </a:rPr>
              <a:t>75%</a:t>
            </a:r>
            <a:r>
              <a:rPr lang="en" sz="2400">
                <a:solidFill>
                  <a:schemeClr val="dk2"/>
                </a:solidFill>
              </a:rPr>
              <a:t>; Directors = </a:t>
            </a:r>
            <a:r>
              <a:rPr lang="en" sz="2400" b="1">
                <a:solidFill>
                  <a:schemeClr val="dk2"/>
                </a:solidFill>
              </a:rPr>
              <a:t>25%</a:t>
            </a:r>
            <a:endParaRPr sz="2400" b="1">
              <a:solidFill>
                <a:schemeClr val="dk2"/>
              </a:solidFill>
            </a:endParaRPr>
          </a:p>
          <a:p>
            <a:pPr marL="609585" indent="-457189">
              <a:lnSpc>
                <a:spcPct val="200000"/>
              </a:lnSpc>
              <a:buClr>
                <a:schemeClr val="dk2"/>
              </a:buClr>
              <a:buSzPts val="1800"/>
              <a:buChar char="●"/>
            </a:pPr>
            <a:r>
              <a:rPr lang="en" sz="2400">
                <a:solidFill>
                  <a:schemeClr val="dk2"/>
                </a:solidFill>
              </a:rPr>
              <a:t>Universities = </a:t>
            </a:r>
            <a:r>
              <a:rPr lang="en" sz="2400" b="1">
                <a:solidFill>
                  <a:schemeClr val="dk2"/>
                </a:solidFill>
              </a:rPr>
              <a:t>42%</a:t>
            </a:r>
            <a:r>
              <a:rPr lang="en" sz="2400">
                <a:solidFill>
                  <a:schemeClr val="dk2"/>
                </a:solidFill>
              </a:rPr>
              <a:t>; Colleges = </a:t>
            </a:r>
            <a:r>
              <a:rPr lang="en" sz="2400" b="1">
                <a:solidFill>
                  <a:schemeClr val="dk2"/>
                </a:solidFill>
              </a:rPr>
              <a:t>42%</a:t>
            </a:r>
            <a:r>
              <a:rPr lang="en" sz="2400">
                <a:solidFill>
                  <a:schemeClr val="dk2"/>
                </a:solidFill>
              </a:rPr>
              <a:t>; ELIs = </a:t>
            </a:r>
            <a:r>
              <a:rPr lang="en" sz="2400" b="1">
                <a:solidFill>
                  <a:schemeClr val="dk2"/>
                </a:solidFill>
              </a:rPr>
              <a:t>16%</a:t>
            </a:r>
            <a:endParaRPr sz="2400" b="1">
              <a:solidFill>
                <a:schemeClr val="dk2"/>
              </a:solidFill>
            </a:endParaRPr>
          </a:p>
          <a:p>
            <a:pPr marL="609585" indent="-457189">
              <a:lnSpc>
                <a:spcPct val="200000"/>
              </a:lnSpc>
              <a:buClr>
                <a:schemeClr val="dk2"/>
              </a:buClr>
              <a:buSzPts val="1800"/>
              <a:buChar char="●"/>
            </a:pPr>
            <a:r>
              <a:rPr lang="en" sz="2400">
                <a:solidFill>
                  <a:schemeClr val="dk2"/>
                </a:solidFill>
              </a:rPr>
              <a:t>BC = </a:t>
            </a:r>
            <a:r>
              <a:rPr lang="en" sz="2400" b="1">
                <a:solidFill>
                  <a:schemeClr val="dk2"/>
                </a:solidFill>
              </a:rPr>
              <a:t>18%</a:t>
            </a:r>
            <a:r>
              <a:rPr lang="en" sz="2400">
                <a:solidFill>
                  <a:schemeClr val="dk2"/>
                </a:solidFill>
              </a:rPr>
              <a:t>; Prairies = </a:t>
            </a:r>
            <a:r>
              <a:rPr lang="en" sz="2400" b="1">
                <a:solidFill>
                  <a:schemeClr val="dk2"/>
                </a:solidFill>
              </a:rPr>
              <a:t>18%</a:t>
            </a:r>
            <a:r>
              <a:rPr lang="en" sz="2400">
                <a:solidFill>
                  <a:schemeClr val="dk2"/>
                </a:solidFill>
              </a:rPr>
              <a:t>; Ontario = </a:t>
            </a:r>
            <a:r>
              <a:rPr lang="en" sz="2400" b="1">
                <a:solidFill>
                  <a:schemeClr val="dk2"/>
                </a:solidFill>
              </a:rPr>
              <a:t>52%</a:t>
            </a:r>
            <a:r>
              <a:rPr lang="en" sz="2400">
                <a:solidFill>
                  <a:schemeClr val="dk2"/>
                </a:solidFill>
              </a:rPr>
              <a:t>; Qu</a:t>
            </a:r>
            <a:r>
              <a:rPr lang="en" sz="2400">
                <a:solidFill>
                  <a:schemeClr val="dk2"/>
                </a:solidFill>
                <a:highlight>
                  <a:srgbClr val="FFFFFF"/>
                </a:highlight>
              </a:rPr>
              <a:t>ébec = </a:t>
            </a:r>
            <a:r>
              <a:rPr lang="en" sz="2400" b="1">
                <a:solidFill>
                  <a:schemeClr val="dk2"/>
                </a:solidFill>
                <a:highlight>
                  <a:srgbClr val="FFFFFF"/>
                </a:highlight>
              </a:rPr>
              <a:t>3%;</a:t>
            </a:r>
            <a:r>
              <a:rPr lang="en" sz="2400">
                <a:solidFill>
                  <a:schemeClr val="dk2"/>
                </a:solidFill>
                <a:highlight>
                  <a:srgbClr val="FFFFFF"/>
                </a:highlight>
              </a:rPr>
              <a:t> Atlantic = </a:t>
            </a:r>
            <a:r>
              <a:rPr lang="en" sz="2400" b="1">
                <a:solidFill>
                  <a:schemeClr val="dk2"/>
                </a:solidFill>
                <a:highlight>
                  <a:srgbClr val="FFFFFF"/>
                </a:highlight>
              </a:rPr>
              <a:t>9%</a:t>
            </a:r>
            <a:endParaRPr sz="2400" b="1">
              <a:solidFill>
                <a:schemeClr val="dk2"/>
              </a:solidFill>
            </a:endParaRPr>
          </a:p>
        </p:txBody>
      </p:sp>
    </p:spTree>
    <p:extLst>
      <p:ext uri="{BB962C8B-B14F-4D97-AF65-F5344CB8AC3E}">
        <p14:creationId xmlns:p14="http://schemas.microsoft.com/office/powerpoint/2010/main" val="63272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44" name="Google Shape;144;p2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EAP Across Canada: Salient Findings</a:t>
            </a:r>
            <a:endParaRPr b="1">
              <a:solidFill>
                <a:schemeClr val="lt1"/>
              </a:solidFill>
            </a:endParaRPr>
          </a:p>
        </p:txBody>
      </p:sp>
      <p:pic>
        <p:nvPicPr>
          <p:cNvPr id="145" name="Google Shape;145;p24"/>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
        <p:nvSpPr>
          <p:cNvPr id="146" name="Google Shape;146;p24"/>
          <p:cNvSpPr txBox="1"/>
          <p:nvPr/>
        </p:nvSpPr>
        <p:spPr>
          <a:xfrm>
            <a:off x="5594967" y="1725800"/>
            <a:ext cx="2296400" cy="635968"/>
          </a:xfrm>
          <a:prstGeom prst="rect">
            <a:avLst/>
          </a:prstGeom>
          <a:noFill/>
          <a:ln>
            <a:noFill/>
          </a:ln>
        </p:spPr>
        <p:txBody>
          <a:bodyPr spcFirstLastPara="1" wrap="square" lIns="121900" tIns="121900" rIns="121900" bIns="121900" anchor="t" anchorCtr="0">
            <a:spAutoFit/>
          </a:bodyPr>
          <a:lstStyle/>
          <a:p>
            <a:endParaRPr sz="2533"/>
          </a:p>
        </p:txBody>
      </p:sp>
      <p:sp>
        <p:nvSpPr>
          <p:cNvPr id="147" name="Google Shape;147;p24"/>
          <p:cNvSpPr txBox="1"/>
          <p:nvPr/>
        </p:nvSpPr>
        <p:spPr>
          <a:xfrm>
            <a:off x="415600" y="1725800"/>
            <a:ext cx="11360800" cy="3939500"/>
          </a:xfrm>
          <a:prstGeom prst="rect">
            <a:avLst/>
          </a:prstGeom>
          <a:noFill/>
          <a:ln>
            <a:noFill/>
          </a:ln>
        </p:spPr>
        <p:txBody>
          <a:bodyPr spcFirstLastPara="1" wrap="square" lIns="121900" tIns="121900" rIns="121900" bIns="121900" anchor="t" anchorCtr="0">
            <a:spAutoFit/>
          </a:bodyPr>
          <a:lstStyle/>
          <a:p>
            <a:pPr marL="609585" indent="-457189">
              <a:lnSpc>
                <a:spcPct val="200000"/>
              </a:lnSpc>
              <a:buClr>
                <a:schemeClr val="dk2"/>
              </a:buClr>
              <a:buSzPts val="1800"/>
              <a:buChar char="●"/>
            </a:pPr>
            <a:r>
              <a:rPr lang="en" sz="2400">
                <a:solidFill>
                  <a:schemeClr val="dk2"/>
                </a:solidFill>
              </a:rPr>
              <a:t>Diversity of EAP program types, institution models, students &amp; practitioners</a:t>
            </a:r>
            <a:endParaRPr sz="2400">
              <a:solidFill>
                <a:schemeClr val="dk2"/>
              </a:solidFill>
            </a:endParaRPr>
          </a:p>
          <a:p>
            <a:pPr marL="609585" indent="-457189">
              <a:lnSpc>
                <a:spcPct val="200000"/>
              </a:lnSpc>
              <a:buClr>
                <a:schemeClr val="dk2"/>
              </a:buClr>
              <a:buSzPts val="1800"/>
              <a:buChar char="●"/>
            </a:pPr>
            <a:r>
              <a:rPr lang="en" sz="2400">
                <a:solidFill>
                  <a:schemeClr val="dk2"/>
                </a:solidFill>
              </a:rPr>
              <a:t>Experienced, well-educated cadre</a:t>
            </a:r>
            <a:endParaRPr sz="2400">
              <a:solidFill>
                <a:schemeClr val="dk2"/>
              </a:solidFill>
            </a:endParaRPr>
          </a:p>
          <a:p>
            <a:pPr marL="609585" indent="-457189">
              <a:lnSpc>
                <a:spcPct val="200000"/>
              </a:lnSpc>
              <a:buClr>
                <a:schemeClr val="dk2"/>
              </a:buClr>
              <a:buSzPts val="1800"/>
              <a:buChar char="●"/>
            </a:pPr>
            <a:r>
              <a:rPr lang="en" sz="2400">
                <a:solidFill>
                  <a:schemeClr val="dk2"/>
                </a:solidFill>
              </a:rPr>
              <a:t>Salient areas of satisfaction and dissatisfaction across director and instructor groups with significant differences between them</a:t>
            </a:r>
            <a:endParaRPr sz="2400">
              <a:solidFill>
                <a:schemeClr val="dk2"/>
              </a:solidFill>
            </a:endParaRPr>
          </a:p>
          <a:p>
            <a:pPr marL="609585" indent="-457189">
              <a:lnSpc>
                <a:spcPct val="200000"/>
              </a:lnSpc>
              <a:buClr>
                <a:schemeClr val="dk2"/>
              </a:buClr>
              <a:buSzPts val="1800"/>
              <a:buChar char="●"/>
            </a:pPr>
            <a:r>
              <a:rPr lang="en" sz="2400">
                <a:solidFill>
                  <a:schemeClr val="dk2"/>
                </a:solidFill>
              </a:rPr>
              <a:t>Signs of job precarity as a “lightning rod” issue, particularly among instructors</a:t>
            </a:r>
            <a:endParaRPr sz="2400">
              <a:solidFill>
                <a:schemeClr val="dk2"/>
              </a:solidFill>
            </a:endParaRPr>
          </a:p>
        </p:txBody>
      </p:sp>
    </p:spTree>
    <p:extLst>
      <p:ext uri="{BB962C8B-B14F-4D97-AF65-F5344CB8AC3E}">
        <p14:creationId xmlns:p14="http://schemas.microsoft.com/office/powerpoint/2010/main" val="172514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53" name="Google Shape;153;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Satisfaction: Directors vs. Instructors</a:t>
            </a:r>
            <a:endParaRPr b="1">
              <a:solidFill>
                <a:schemeClr val="lt1"/>
              </a:solidFill>
            </a:endParaRPr>
          </a:p>
        </p:txBody>
      </p:sp>
      <p:pic>
        <p:nvPicPr>
          <p:cNvPr id="154" name="Google Shape;154;p25"/>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
        <p:nvSpPr>
          <p:cNvPr id="155" name="Google Shape;155;p25"/>
          <p:cNvSpPr txBox="1"/>
          <p:nvPr/>
        </p:nvSpPr>
        <p:spPr>
          <a:xfrm>
            <a:off x="5594967" y="1725800"/>
            <a:ext cx="2296400" cy="635968"/>
          </a:xfrm>
          <a:prstGeom prst="rect">
            <a:avLst/>
          </a:prstGeom>
          <a:noFill/>
          <a:ln>
            <a:noFill/>
          </a:ln>
        </p:spPr>
        <p:txBody>
          <a:bodyPr spcFirstLastPara="1" wrap="square" lIns="121900" tIns="121900" rIns="121900" bIns="121900" anchor="t" anchorCtr="0">
            <a:spAutoFit/>
          </a:bodyPr>
          <a:lstStyle/>
          <a:p>
            <a:endParaRPr sz="2533"/>
          </a:p>
        </p:txBody>
      </p:sp>
      <p:pic>
        <p:nvPicPr>
          <p:cNvPr id="156" name="Google Shape;156;p25"/>
          <p:cNvPicPr preferRelativeResize="0"/>
          <p:nvPr/>
        </p:nvPicPr>
        <p:blipFill rotWithShape="1">
          <a:blip r:embed="rId4">
            <a:alphaModFix/>
          </a:blip>
          <a:srcRect l="10384" t="31656" r="7195" b="5631"/>
          <a:stretch/>
        </p:blipFill>
        <p:spPr>
          <a:xfrm>
            <a:off x="415600" y="1628367"/>
            <a:ext cx="11303200" cy="4837532"/>
          </a:xfrm>
          <a:prstGeom prst="rect">
            <a:avLst/>
          </a:prstGeom>
          <a:noFill/>
          <a:ln>
            <a:noFill/>
          </a:ln>
        </p:spPr>
      </p:pic>
    </p:spTree>
    <p:extLst>
      <p:ext uri="{BB962C8B-B14F-4D97-AF65-F5344CB8AC3E}">
        <p14:creationId xmlns:p14="http://schemas.microsoft.com/office/powerpoint/2010/main" val="69717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62" name="Google Shape;162;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Satisfaction: FT vs. PT Instructors</a:t>
            </a:r>
            <a:endParaRPr b="1">
              <a:solidFill>
                <a:schemeClr val="lt1"/>
              </a:solidFill>
            </a:endParaRPr>
          </a:p>
        </p:txBody>
      </p:sp>
      <p:pic>
        <p:nvPicPr>
          <p:cNvPr id="163" name="Google Shape;163;p26"/>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
        <p:nvSpPr>
          <p:cNvPr id="164" name="Google Shape;164;p26"/>
          <p:cNvSpPr txBox="1"/>
          <p:nvPr/>
        </p:nvSpPr>
        <p:spPr>
          <a:xfrm>
            <a:off x="5594967" y="1725800"/>
            <a:ext cx="2296400" cy="635968"/>
          </a:xfrm>
          <a:prstGeom prst="rect">
            <a:avLst/>
          </a:prstGeom>
          <a:noFill/>
          <a:ln>
            <a:noFill/>
          </a:ln>
        </p:spPr>
        <p:txBody>
          <a:bodyPr spcFirstLastPara="1" wrap="square" lIns="121900" tIns="121900" rIns="121900" bIns="121900" anchor="t" anchorCtr="0">
            <a:spAutoFit/>
          </a:bodyPr>
          <a:lstStyle/>
          <a:p>
            <a:endParaRPr sz="2533"/>
          </a:p>
        </p:txBody>
      </p:sp>
      <p:pic>
        <p:nvPicPr>
          <p:cNvPr id="165" name="Google Shape;165;p26"/>
          <p:cNvPicPr preferRelativeResize="0"/>
          <p:nvPr/>
        </p:nvPicPr>
        <p:blipFill rotWithShape="1">
          <a:blip r:embed="rId4">
            <a:alphaModFix/>
          </a:blip>
          <a:srcRect l="5365" t="28615" b="7454"/>
          <a:stretch/>
        </p:blipFill>
        <p:spPr>
          <a:xfrm>
            <a:off x="415600" y="1530967"/>
            <a:ext cx="11538336" cy="4384133"/>
          </a:xfrm>
          <a:prstGeom prst="rect">
            <a:avLst/>
          </a:prstGeom>
          <a:noFill/>
          <a:ln>
            <a:noFill/>
          </a:ln>
        </p:spPr>
      </p:pic>
    </p:spTree>
    <p:extLst>
      <p:ext uri="{BB962C8B-B14F-4D97-AF65-F5344CB8AC3E}">
        <p14:creationId xmlns:p14="http://schemas.microsoft.com/office/powerpoint/2010/main" val="292169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71" name="Google Shape;171;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EAP Across Canada: Open-ended Q</a:t>
            </a:r>
            <a:endParaRPr b="1">
              <a:solidFill>
                <a:schemeClr val="lt1"/>
              </a:solidFill>
            </a:endParaRPr>
          </a:p>
        </p:txBody>
      </p:sp>
      <p:pic>
        <p:nvPicPr>
          <p:cNvPr id="172" name="Google Shape;172;p27"/>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
        <p:nvSpPr>
          <p:cNvPr id="173" name="Google Shape;173;p27"/>
          <p:cNvSpPr txBox="1"/>
          <p:nvPr/>
        </p:nvSpPr>
        <p:spPr>
          <a:xfrm>
            <a:off x="5594967" y="1725800"/>
            <a:ext cx="2296400" cy="635968"/>
          </a:xfrm>
          <a:prstGeom prst="rect">
            <a:avLst/>
          </a:prstGeom>
          <a:noFill/>
          <a:ln>
            <a:noFill/>
          </a:ln>
        </p:spPr>
        <p:txBody>
          <a:bodyPr spcFirstLastPara="1" wrap="square" lIns="121900" tIns="121900" rIns="121900" bIns="121900" anchor="t" anchorCtr="0">
            <a:spAutoFit/>
          </a:bodyPr>
          <a:lstStyle/>
          <a:p>
            <a:endParaRPr sz="2533"/>
          </a:p>
        </p:txBody>
      </p:sp>
      <p:sp>
        <p:nvSpPr>
          <p:cNvPr id="174" name="Google Shape;174;p27"/>
          <p:cNvSpPr txBox="1"/>
          <p:nvPr/>
        </p:nvSpPr>
        <p:spPr>
          <a:xfrm>
            <a:off x="415600" y="1725800"/>
            <a:ext cx="11360800" cy="4678163"/>
          </a:xfrm>
          <a:prstGeom prst="rect">
            <a:avLst/>
          </a:prstGeom>
          <a:noFill/>
          <a:ln>
            <a:noFill/>
          </a:ln>
        </p:spPr>
        <p:txBody>
          <a:bodyPr spcFirstLastPara="1" wrap="square" lIns="121900" tIns="121900" rIns="121900" bIns="121900" anchor="t" anchorCtr="0">
            <a:spAutoFit/>
          </a:bodyPr>
          <a:lstStyle/>
          <a:p>
            <a:pPr marL="609585">
              <a:lnSpc>
                <a:spcPct val="150000"/>
              </a:lnSpc>
            </a:pPr>
            <a:r>
              <a:rPr lang="en" sz="2400">
                <a:solidFill>
                  <a:schemeClr val="dk2"/>
                </a:solidFill>
              </a:rPr>
              <a:t>“Am not satisfied with the precariousness of contract teaching. After time, it does take a toll on my mental health. With no job security, </a:t>
            </a:r>
            <a:r>
              <a:rPr lang="en" sz="2400" b="1">
                <a:solidFill>
                  <a:schemeClr val="dk2"/>
                </a:solidFill>
              </a:rPr>
              <a:t>I have come to view my [EAP instructor] role as a job rather than a career</a:t>
            </a:r>
            <a:r>
              <a:rPr lang="en" sz="2400">
                <a:solidFill>
                  <a:schemeClr val="dk2"/>
                </a:solidFill>
              </a:rPr>
              <a:t>…[audible sigh] which is disappointing.” (Anonymous EAP instructor)</a:t>
            </a:r>
            <a:endParaRPr sz="2400">
              <a:solidFill>
                <a:schemeClr val="dk2"/>
              </a:solidFill>
            </a:endParaRPr>
          </a:p>
          <a:p>
            <a:pPr marL="609585">
              <a:lnSpc>
                <a:spcPct val="150000"/>
              </a:lnSpc>
            </a:pPr>
            <a:endParaRPr sz="2400">
              <a:solidFill>
                <a:schemeClr val="dk2"/>
              </a:solidFill>
            </a:endParaRPr>
          </a:p>
          <a:p>
            <a:pPr marL="609585">
              <a:lnSpc>
                <a:spcPct val="150000"/>
              </a:lnSpc>
            </a:pPr>
            <a:r>
              <a:rPr lang="en" sz="2400">
                <a:solidFill>
                  <a:schemeClr val="dk2"/>
                </a:solidFill>
              </a:rPr>
              <a:t>“Our program is cost recovery, based on enrollments. EAP student numbers are always volatile and </a:t>
            </a:r>
            <a:r>
              <a:rPr lang="en" sz="2400" b="1">
                <a:solidFill>
                  <a:schemeClr val="dk2"/>
                </a:solidFill>
              </a:rPr>
              <a:t>this makes us feel insecure and vulnerable to layoffs</a:t>
            </a:r>
            <a:r>
              <a:rPr lang="en" sz="2400">
                <a:solidFill>
                  <a:schemeClr val="dk2"/>
                </a:solidFill>
              </a:rPr>
              <a:t>.” (Anonymous EAP director)</a:t>
            </a:r>
            <a:endParaRPr sz="2400">
              <a:solidFill>
                <a:schemeClr val="dk2"/>
              </a:solidFill>
            </a:endParaRPr>
          </a:p>
        </p:txBody>
      </p:sp>
    </p:spTree>
    <p:extLst>
      <p:ext uri="{BB962C8B-B14F-4D97-AF65-F5344CB8AC3E}">
        <p14:creationId xmlns:p14="http://schemas.microsoft.com/office/powerpoint/2010/main" val="208461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1587500" y="600200"/>
            <a:ext cx="7556800" cy="5454400"/>
          </a:xfrm>
          <a:prstGeom prst="rect">
            <a:avLst/>
          </a:prstGeom>
        </p:spPr>
        <p:txBody>
          <a:bodyPr spcFirstLastPara="1" wrap="square" lIns="121900" tIns="121900" rIns="121900" bIns="121900" anchor="ctr" anchorCtr="0">
            <a:normAutofit/>
          </a:bodyPr>
          <a:lstStyle/>
          <a:p>
            <a:r>
              <a:rPr lang="en"/>
              <a:t>Findings: QUAL (Phase II)</a:t>
            </a:r>
            <a:endParaRPr/>
          </a:p>
        </p:txBody>
      </p:sp>
      <p:sp>
        <p:nvSpPr>
          <p:cNvPr id="180" name="Google Shape;180;p28"/>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181" name="Google Shape;181;p28"/>
          <p:cNvPicPr preferRelativeResize="0"/>
          <p:nvPr/>
        </p:nvPicPr>
        <p:blipFill>
          <a:blip r:embed="rId3">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147057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p:nvPr/>
        </p:nvSpPr>
        <p:spPr>
          <a:xfrm>
            <a:off x="6033367" y="0"/>
            <a:ext cx="6158800" cy="68996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87" name="Google Shape;187;p29"/>
          <p:cNvSpPr txBox="1">
            <a:spLocks noGrp="1"/>
          </p:cNvSpPr>
          <p:nvPr>
            <p:ph type="title" idx="4294967295"/>
          </p:nvPr>
        </p:nvSpPr>
        <p:spPr>
          <a:xfrm>
            <a:off x="796033" y="2829100"/>
            <a:ext cx="4951600" cy="791600"/>
          </a:xfrm>
          <a:prstGeom prst="rect">
            <a:avLst/>
          </a:prstGeom>
        </p:spPr>
        <p:txBody>
          <a:bodyPr spcFirstLastPara="1" wrap="square" lIns="121900" tIns="121900" rIns="121900" bIns="121900" anchor="t" anchorCtr="0">
            <a:normAutofit fontScale="90000"/>
          </a:bodyPr>
          <a:lstStyle/>
          <a:p>
            <a:r>
              <a:rPr lang="en" b="1"/>
              <a:t>Satisfaction</a:t>
            </a:r>
            <a:endParaRPr b="1"/>
          </a:p>
        </p:txBody>
      </p:sp>
      <p:sp>
        <p:nvSpPr>
          <p:cNvPr id="188" name="Google Shape;188;p29"/>
          <p:cNvSpPr txBox="1">
            <a:spLocks noGrp="1"/>
          </p:cNvSpPr>
          <p:nvPr>
            <p:ph type="subTitle" idx="4294967295"/>
          </p:nvPr>
        </p:nvSpPr>
        <p:spPr>
          <a:xfrm>
            <a:off x="796000" y="3620700"/>
            <a:ext cx="4951600" cy="625600"/>
          </a:xfrm>
          <a:prstGeom prst="rect">
            <a:avLst/>
          </a:prstGeom>
        </p:spPr>
        <p:txBody>
          <a:bodyPr spcFirstLastPara="1" wrap="square" lIns="121900" tIns="121900" rIns="121900" bIns="121900" anchor="t" anchorCtr="0">
            <a:normAutofit/>
          </a:bodyPr>
          <a:lstStyle/>
          <a:p>
            <a:pPr marL="0" indent="0">
              <a:spcAft>
                <a:spcPts val="1600"/>
              </a:spcAft>
              <a:buNone/>
            </a:pPr>
            <a:r>
              <a:rPr lang="en" i="1"/>
              <a:t>Directors</a:t>
            </a:r>
            <a:endParaRPr i="1"/>
          </a:p>
        </p:txBody>
      </p:sp>
      <p:sp>
        <p:nvSpPr>
          <p:cNvPr id="189" name="Google Shape;189;p29"/>
          <p:cNvSpPr txBox="1">
            <a:spLocks noGrp="1"/>
          </p:cNvSpPr>
          <p:nvPr>
            <p:ph type="body" idx="4294967295"/>
          </p:nvPr>
        </p:nvSpPr>
        <p:spPr>
          <a:xfrm>
            <a:off x="6610467" y="2479200"/>
            <a:ext cx="5116000" cy="1899600"/>
          </a:xfrm>
          <a:prstGeom prst="rect">
            <a:avLst/>
          </a:prstGeom>
        </p:spPr>
        <p:txBody>
          <a:bodyPr spcFirstLastPara="1" wrap="square" lIns="121900" tIns="121900" rIns="121900" bIns="121900" anchor="t" anchorCtr="0">
            <a:normAutofit lnSpcReduction="20000"/>
          </a:bodyPr>
          <a:lstStyle/>
          <a:p>
            <a:pPr marL="0" indent="0">
              <a:buClr>
                <a:schemeClr val="dk1"/>
              </a:buClr>
              <a:buSzPts val="1100"/>
              <a:buNone/>
            </a:pPr>
            <a:r>
              <a:rPr lang="en" b="1">
                <a:solidFill>
                  <a:schemeClr val="lt1"/>
                </a:solidFill>
              </a:rPr>
              <a:t>RQ #3</a:t>
            </a:r>
            <a:endParaRPr b="1">
              <a:solidFill>
                <a:schemeClr val="lt1"/>
              </a:solidFill>
            </a:endParaRPr>
          </a:p>
          <a:p>
            <a:pPr marL="0" indent="0">
              <a:spcBef>
                <a:spcPts val="1600"/>
              </a:spcBef>
              <a:spcAft>
                <a:spcPts val="1600"/>
              </a:spcAft>
              <a:buClr>
                <a:schemeClr val="dk1"/>
              </a:buClr>
              <a:buSzPts val="1100"/>
              <a:buNone/>
            </a:pPr>
            <a:r>
              <a:rPr lang="en" b="1">
                <a:solidFill>
                  <a:schemeClr val="lt1"/>
                </a:solidFill>
              </a:rPr>
              <a:t>What is the professional satisfaction of EAP practitioners?</a:t>
            </a:r>
            <a:endParaRPr b="1">
              <a:solidFill>
                <a:schemeClr val="lt1"/>
              </a:solidFill>
            </a:endParaRPr>
          </a:p>
        </p:txBody>
      </p:sp>
      <p:pic>
        <p:nvPicPr>
          <p:cNvPr id="190" name="Google Shape;190;p29"/>
          <p:cNvPicPr preferRelativeResize="0"/>
          <p:nvPr/>
        </p:nvPicPr>
        <p:blipFill rotWithShape="1">
          <a:blip r:embed="rId3">
            <a:alphaModFix/>
          </a:blip>
          <a:srcRect t="33223" b="31634"/>
          <a:stretch/>
        </p:blipFill>
        <p:spPr>
          <a:xfrm>
            <a:off x="9195168" y="5600302"/>
            <a:ext cx="2642433" cy="928661"/>
          </a:xfrm>
          <a:prstGeom prst="rect">
            <a:avLst/>
          </a:prstGeom>
          <a:noFill/>
          <a:ln>
            <a:noFill/>
          </a:ln>
        </p:spPr>
      </p:pic>
    </p:spTree>
    <p:extLst>
      <p:ext uri="{BB962C8B-B14F-4D97-AF65-F5344CB8AC3E}">
        <p14:creationId xmlns:p14="http://schemas.microsoft.com/office/powerpoint/2010/main" val="151027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b="1">
                <a:solidFill>
                  <a:srgbClr val="E51535"/>
                </a:solidFill>
              </a:rPr>
              <a:t>Respect and Perceived Legitimacy within the Institution and Program</a:t>
            </a:r>
            <a:endParaRPr b="1">
              <a:solidFill>
                <a:srgbClr val="E51535"/>
              </a:solidFill>
            </a:endParaRPr>
          </a:p>
        </p:txBody>
      </p:sp>
      <p:sp>
        <p:nvSpPr>
          <p:cNvPr id="196" name="Google Shape;196;p30"/>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"I think over the 16 years that I've been here there's been a growing awareness that our programs bring in serious money." </a:t>
            </a:r>
            <a:endParaRPr i="1"/>
          </a:p>
          <a:p>
            <a:pPr marL="0" indent="0">
              <a:spcBef>
                <a:spcPts val="1600"/>
              </a:spcBef>
              <a:spcAft>
                <a:spcPts val="1600"/>
              </a:spcAft>
              <a:buNone/>
            </a:pPr>
            <a:r>
              <a:rPr lang="en"/>
              <a:t>Lucy, Director at South Central Canada University</a:t>
            </a:r>
            <a:endParaRPr sz="2133"/>
          </a:p>
        </p:txBody>
      </p:sp>
      <p:sp>
        <p:nvSpPr>
          <p:cNvPr id="197" name="Google Shape;197;p30"/>
          <p:cNvSpPr txBox="1"/>
          <p:nvPr/>
        </p:nvSpPr>
        <p:spPr>
          <a:xfrm>
            <a:off x="5801733" y="1736267"/>
            <a:ext cx="5661600" cy="7262332"/>
          </a:xfrm>
          <a:prstGeom prst="rect">
            <a:avLst/>
          </a:prstGeom>
          <a:noFill/>
          <a:ln>
            <a:noFill/>
          </a:ln>
        </p:spPr>
        <p:txBody>
          <a:bodyPr spcFirstLastPara="1" wrap="square" lIns="121900" tIns="121900" rIns="121900" bIns="121900" anchor="t" anchorCtr="0">
            <a:spAutoFit/>
          </a:bodyPr>
          <a:lstStyle/>
          <a:p>
            <a:pPr marL="609585" indent="-423323">
              <a:buSzPts val="1400"/>
              <a:buChar char="●"/>
            </a:pPr>
            <a:r>
              <a:rPr lang="en" sz="2533"/>
              <a:t>EAP directors have high levels of satisfaction when they feel valued and perceived as important or legitimate members of the institution</a:t>
            </a:r>
            <a:endParaRPr sz="2533"/>
          </a:p>
          <a:p>
            <a:pPr marL="609585" indent="-423323">
              <a:buSzPts val="1400"/>
              <a:buChar char="●"/>
            </a:pPr>
            <a:r>
              <a:rPr lang="en" sz="2533"/>
              <a:t>Perceived importance and legitimacy often appear connected to EAP as a vital source of revenue for the institution, benefiting departments and programs that recruit internationally</a:t>
            </a:r>
            <a:endParaRPr sz="2533"/>
          </a:p>
          <a:p>
            <a:pPr marL="609585" indent="-423323">
              <a:buSzPts val="1400"/>
              <a:buChar char="●"/>
            </a:pPr>
            <a:r>
              <a:rPr lang="en" sz="2533"/>
              <a:t>Within EAP programs, high levels of satisfaction stem not only from perceived legitimacy within institutions, but also the sense of collegiality that exists among EAP program staff.</a:t>
            </a:r>
            <a:endParaRPr sz="2533"/>
          </a:p>
        </p:txBody>
      </p:sp>
    </p:spTree>
    <p:extLst>
      <p:ext uri="{BB962C8B-B14F-4D97-AF65-F5344CB8AC3E}">
        <p14:creationId xmlns:p14="http://schemas.microsoft.com/office/powerpoint/2010/main" val="73217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15900"/>
            <a:ext cx="60960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55" name="Google Shape;55;p13"/>
          <p:cNvSpPr txBox="1">
            <a:spLocks noGrp="1"/>
          </p:cNvSpPr>
          <p:nvPr>
            <p:ph type="ctrTitle"/>
          </p:nvPr>
        </p:nvSpPr>
        <p:spPr>
          <a:xfrm>
            <a:off x="654133" y="723732"/>
            <a:ext cx="4648400" cy="1700400"/>
          </a:xfrm>
          <a:prstGeom prst="rect">
            <a:avLst/>
          </a:prstGeom>
        </p:spPr>
        <p:txBody>
          <a:bodyPr spcFirstLastPara="1" wrap="square" lIns="121900" tIns="121900" rIns="121900" bIns="121900" anchor="b" anchorCtr="0">
            <a:noAutofit/>
          </a:bodyPr>
          <a:lstStyle/>
          <a:p>
            <a:pPr>
              <a:buSzPts val="990"/>
            </a:pPr>
            <a:r>
              <a:rPr lang="en" sz="3307" b="1"/>
              <a:t>Diversity, Precarity, and Agency in EAP</a:t>
            </a:r>
            <a:endParaRPr sz="3307" b="1"/>
          </a:p>
        </p:txBody>
      </p:sp>
      <p:sp>
        <p:nvSpPr>
          <p:cNvPr id="56" name="Google Shape;56;p13"/>
          <p:cNvSpPr txBox="1">
            <a:spLocks noGrp="1"/>
          </p:cNvSpPr>
          <p:nvPr>
            <p:ph type="subTitle" idx="1"/>
          </p:nvPr>
        </p:nvSpPr>
        <p:spPr>
          <a:xfrm>
            <a:off x="730533" y="3719863"/>
            <a:ext cx="4495600" cy="1014800"/>
          </a:xfrm>
          <a:prstGeom prst="rect">
            <a:avLst/>
          </a:prstGeom>
        </p:spPr>
        <p:txBody>
          <a:bodyPr spcFirstLastPara="1" wrap="square" lIns="121900" tIns="121900" rIns="121900" bIns="121900" anchor="t" anchorCtr="0">
            <a:normAutofit/>
          </a:bodyPr>
          <a:lstStyle/>
          <a:p>
            <a:pPr marL="0" indent="0">
              <a:lnSpc>
                <a:spcPct val="80000"/>
              </a:lnSpc>
              <a:buSzPts val="935"/>
            </a:pPr>
            <a:r>
              <a:rPr lang="en" sz="1973" i="1">
                <a:solidFill>
                  <a:schemeClr val="lt1"/>
                </a:solidFill>
              </a:rPr>
              <a:t>James Corcoran, York University</a:t>
            </a:r>
            <a:endParaRPr sz="1973" i="1">
              <a:solidFill>
                <a:schemeClr val="lt1"/>
              </a:solidFill>
            </a:endParaRPr>
          </a:p>
          <a:p>
            <a:pPr marL="0" indent="0">
              <a:lnSpc>
                <a:spcPct val="80000"/>
              </a:lnSpc>
              <a:buSzPts val="935"/>
            </a:pPr>
            <a:r>
              <a:rPr lang="en" sz="1973" i="1">
                <a:solidFill>
                  <a:srgbClr val="404040"/>
                </a:solidFill>
              </a:rPr>
              <a:t>Julia Williams, University of Waterloo</a:t>
            </a:r>
            <a:endParaRPr sz="1973" i="1">
              <a:solidFill>
                <a:srgbClr val="404040"/>
              </a:solidFill>
            </a:endParaRPr>
          </a:p>
          <a:p>
            <a:pPr marL="0" indent="0">
              <a:lnSpc>
                <a:spcPct val="80000"/>
              </a:lnSpc>
              <a:buSzPts val="935"/>
            </a:pPr>
            <a:r>
              <a:rPr lang="en" sz="1973" i="1">
                <a:solidFill>
                  <a:srgbClr val="404040"/>
                </a:solidFill>
              </a:rPr>
              <a:t>Kris Pierre Johnston, York University</a:t>
            </a:r>
            <a:endParaRPr sz="1973" i="1">
              <a:solidFill>
                <a:srgbClr val="404040"/>
              </a:solidFill>
            </a:endParaRPr>
          </a:p>
        </p:txBody>
      </p:sp>
      <p:sp>
        <p:nvSpPr>
          <p:cNvPr id="57" name="Google Shape;57;p13"/>
          <p:cNvSpPr txBox="1"/>
          <p:nvPr/>
        </p:nvSpPr>
        <p:spPr>
          <a:xfrm>
            <a:off x="843845" y="2344368"/>
            <a:ext cx="4116000" cy="1400343"/>
          </a:xfrm>
          <a:prstGeom prst="rect">
            <a:avLst/>
          </a:prstGeom>
          <a:noFill/>
          <a:ln>
            <a:noFill/>
          </a:ln>
        </p:spPr>
        <p:txBody>
          <a:bodyPr spcFirstLastPara="1" wrap="square" lIns="121900" tIns="121900" rIns="121900" bIns="121900" anchor="t" anchorCtr="0">
            <a:spAutoFit/>
          </a:bodyPr>
          <a:lstStyle/>
          <a:p>
            <a:pPr algn="ctr"/>
            <a:r>
              <a:rPr lang="en" sz="2500" dirty="0">
                <a:solidFill>
                  <a:schemeClr val="lt1"/>
                </a:solidFill>
                <a:latin typeface="Oswald"/>
                <a:ea typeface="Oswald"/>
                <a:cs typeface="Oswald"/>
                <a:sym typeface="Oswald"/>
              </a:rPr>
              <a:t>A Mixed Methods Study of (De)Constructing  EAP Practitioners in Canada</a:t>
            </a:r>
            <a:endParaRPr sz="2500" dirty="0">
              <a:solidFill>
                <a:schemeClr val="lt1"/>
              </a:solidFill>
              <a:latin typeface="Oswald"/>
              <a:ea typeface="Oswald"/>
              <a:cs typeface="Oswald"/>
              <a:sym typeface="Oswald"/>
            </a:endParaRPr>
          </a:p>
        </p:txBody>
      </p:sp>
      <p:pic>
        <p:nvPicPr>
          <p:cNvPr id="58" name="Google Shape;58;p13"/>
          <p:cNvPicPr preferRelativeResize="0"/>
          <p:nvPr/>
        </p:nvPicPr>
        <p:blipFill rotWithShape="1">
          <a:blip r:embed="rId3">
            <a:alphaModFix/>
          </a:blip>
          <a:srcRect l="20214" r="20557"/>
          <a:stretch/>
        </p:blipFill>
        <p:spPr>
          <a:xfrm>
            <a:off x="6096000" y="1"/>
            <a:ext cx="6096000" cy="6858001"/>
          </a:xfrm>
          <a:prstGeom prst="rect">
            <a:avLst/>
          </a:prstGeom>
          <a:noFill/>
          <a:ln>
            <a:noFill/>
          </a:ln>
        </p:spPr>
      </p:pic>
      <p:pic>
        <p:nvPicPr>
          <p:cNvPr id="59" name="Google Shape;59;p13"/>
          <p:cNvPicPr preferRelativeResize="0"/>
          <p:nvPr/>
        </p:nvPicPr>
        <p:blipFill rotWithShape="1">
          <a:blip r:embed="rId4">
            <a:alphaModFix/>
          </a:blip>
          <a:srcRect t="33223" b="31634"/>
          <a:stretch/>
        </p:blipFill>
        <p:spPr>
          <a:xfrm>
            <a:off x="1726785" y="4960068"/>
            <a:ext cx="2642433" cy="928661"/>
          </a:xfrm>
          <a:prstGeom prst="rect">
            <a:avLst/>
          </a:prstGeom>
          <a:noFill/>
          <a:ln>
            <a:noFill/>
          </a:ln>
        </p:spPr>
      </p:pic>
    </p:spTree>
    <p:extLst>
      <p:ext uri="{BB962C8B-B14F-4D97-AF65-F5344CB8AC3E}">
        <p14:creationId xmlns:p14="http://schemas.microsoft.com/office/powerpoint/2010/main" val="296933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b="1">
                <a:solidFill>
                  <a:srgbClr val="E51535"/>
                </a:solidFill>
              </a:rPr>
              <a:t>Student Success</a:t>
            </a:r>
            <a:endParaRPr b="1">
              <a:solidFill>
                <a:srgbClr val="E51535"/>
              </a:solidFill>
            </a:endParaRPr>
          </a:p>
        </p:txBody>
      </p:sp>
      <p:sp>
        <p:nvSpPr>
          <p:cNvPr id="203" name="Google Shape;203;p31"/>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 "The most satisfying aspect of EAP is any type of learner success, achievement...I like to see the closing ceremony and I always enjoy watching their speeches." </a:t>
            </a:r>
            <a:endParaRPr i="1"/>
          </a:p>
          <a:p>
            <a:pPr marL="0" indent="0">
              <a:spcBef>
                <a:spcPts val="1600"/>
              </a:spcBef>
              <a:spcAft>
                <a:spcPts val="1600"/>
              </a:spcAft>
              <a:buNone/>
            </a:pPr>
            <a:r>
              <a:rPr lang="en" i="1"/>
              <a:t>Dave, Director at South Ontario University</a:t>
            </a:r>
            <a:endParaRPr sz="2133"/>
          </a:p>
        </p:txBody>
      </p:sp>
      <p:sp>
        <p:nvSpPr>
          <p:cNvPr id="204" name="Google Shape;204;p31"/>
          <p:cNvSpPr txBox="1"/>
          <p:nvPr/>
        </p:nvSpPr>
        <p:spPr>
          <a:xfrm>
            <a:off x="5801733" y="1736267"/>
            <a:ext cx="5661600" cy="3856721"/>
          </a:xfrm>
          <a:prstGeom prst="rect">
            <a:avLst/>
          </a:prstGeom>
          <a:noFill/>
          <a:ln>
            <a:noFill/>
          </a:ln>
        </p:spPr>
        <p:txBody>
          <a:bodyPr spcFirstLastPara="1" wrap="square" lIns="121900" tIns="121900" rIns="121900" bIns="121900" anchor="t" anchorCtr="0">
            <a:spAutoFit/>
          </a:bodyPr>
          <a:lstStyle/>
          <a:p>
            <a:pPr marL="609585" indent="-440256">
              <a:buSzPts val="1600"/>
              <a:buChar char="●"/>
            </a:pPr>
            <a:r>
              <a:rPr lang="en" sz="2133"/>
              <a:t>EAP directors derive high professional satisfaction from seeing EAL students achieve academic goals.</a:t>
            </a:r>
            <a:endParaRPr sz="2133"/>
          </a:p>
          <a:p>
            <a:pPr marL="609585" indent="-440256">
              <a:buSzPts val="1600"/>
              <a:buChar char="●"/>
            </a:pPr>
            <a:r>
              <a:rPr lang="en" sz="2133"/>
              <a:t>EAP programs provide vital support for students' immediate and longer-term success, including mental health and academic language development.</a:t>
            </a:r>
            <a:endParaRPr sz="2133"/>
          </a:p>
          <a:p>
            <a:pPr marL="609585" indent="-440256">
              <a:buSzPts val="1600"/>
              <a:buChar char="●"/>
            </a:pPr>
            <a:r>
              <a:rPr lang="en" sz="2133"/>
              <a:t>EAP directors find great joy in reconnecting with students later in their academic journeys and witnessing their ongoing success.</a:t>
            </a:r>
            <a:endParaRPr sz="2133"/>
          </a:p>
        </p:txBody>
      </p:sp>
    </p:spTree>
    <p:extLst>
      <p:ext uri="{BB962C8B-B14F-4D97-AF65-F5344CB8AC3E}">
        <p14:creationId xmlns:p14="http://schemas.microsoft.com/office/powerpoint/2010/main" val="375085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1100"/>
            </a:pPr>
            <a:r>
              <a:rPr lang="en" b="1">
                <a:solidFill>
                  <a:srgbClr val="E51535"/>
                </a:solidFill>
              </a:rPr>
              <a:t>Facilitating Instructor Professional Development</a:t>
            </a:r>
            <a:endParaRPr b="1">
              <a:solidFill>
                <a:srgbClr val="E51535"/>
              </a:solidFill>
            </a:endParaRPr>
          </a:p>
        </p:txBody>
      </p:sp>
      <p:sp>
        <p:nvSpPr>
          <p:cNvPr id="210" name="Google Shape;210;p32"/>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lnSpcReduction="20000"/>
          </a:bodyPr>
          <a:lstStyle/>
          <a:p>
            <a:pPr marL="0" indent="0">
              <a:buNone/>
            </a:pPr>
            <a:r>
              <a:rPr lang="en" i="1"/>
              <a:t>“I see the work that they do and their research, presenting at conferences...or they're just doing internal research on their own teaching and then reflecting on it. I find that to be very rewarding." </a:t>
            </a:r>
            <a:endParaRPr i="1"/>
          </a:p>
          <a:p>
            <a:pPr marL="0" indent="0">
              <a:spcBef>
                <a:spcPts val="1600"/>
              </a:spcBef>
              <a:buClr>
                <a:schemeClr val="dk1"/>
              </a:buClr>
              <a:buSzPts val="1100"/>
              <a:buNone/>
            </a:pPr>
            <a:r>
              <a:rPr lang="en" i="1"/>
              <a:t>Dave, Director at South Ontario University</a:t>
            </a:r>
            <a:endParaRPr i="1"/>
          </a:p>
          <a:p>
            <a:pPr marL="0" indent="0">
              <a:spcBef>
                <a:spcPts val="1600"/>
              </a:spcBef>
              <a:buClr>
                <a:schemeClr val="dk1"/>
              </a:buClr>
              <a:buSzPts val="1100"/>
              <a:buNone/>
            </a:pPr>
            <a:endParaRPr i="1"/>
          </a:p>
          <a:p>
            <a:pPr marL="0" indent="0">
              <a:spcBef>
                <a:spcPts val="1600"/>
              </a:spcBef>
              <a:spcAft>
                <a:spcPts val="1600"/>
              </a:spcAft>
              <a:buNone/>
            </a:pPr>
            <a:endParaRPr i="1"/>
          </a:p>
        </p:txBody>
      </p:sp>
      <p:sp>
        <p:nvSpPr>
          <p:cNvPr id="211" name="Google Shape;211;p32"/>
          <p:cNvSpPr txBox="1"/>
          <p:nvPr/>
        </p:nvSpPr>
        <p:spPr>
          <a:xfrm>
            <a:off x="5801733" y="1736267"/>
            <a:ext cx="5661600" cy="3856721"/>
          </a:xfrm>
          <a:prstGeom prst="rect">
            <a:avLst/>
          </a:prstGeom>
          <a:noFill/>
          <a:ln>
            <a:noFill/>
          </a:ln>
        </p:spPr>
        <p:txBody>
          <a:bodyPr spcFirstLastPara="1" wrap="square" lIns="121900" tIns="121900" rIns="121900" bIns="121900" anchor="t" anchorCtr="0">
            <a:spAutoFit/>
          </a:bodyPr>
          <a:lstStyle/>
          <a:p>
            <a:pPr marL="609585" indent="-440256">
              <a:buSzPts val="1600"/>
              <a:buChar char="●"/>
            </a:pPr>
            <a:r>
              <a:rPr lang="en" sz="2133"/>
              <a:t>Directors expressed high levels of satisfaction with facilitating professional growth among teaching staff</a:t>
            </a:r>
            <a:endParaRPr sz="2133"/>
          </a:p>
          <a:p>
            <a:pPr marL="609585" indent="-440256">
              <a:buSzPts val="1600"/>
              <a:buChar char="●"/>
            </a:pPr>
            <a:r>
              <a:rPr lang="en" sz="2133"/>
              <a:t>They derived joy from seeing their staff overcome challenges and grow as professionals</a:t>
            </a:r>
            <a:endParaRPr sz="2133"/>
          </a:p>
          <a:p>
            <a:pPr marL="609585" indent="-440256">
              <a:buSzPts val="1600"/>
              <a:buChar char="●"/>
            </a:pPr>
            <a:r>
              <a:rPr lang="en" sz="2133"/>
              <a:t>Professional development opportunities were valued by directors, and staff who took advantage of them were seen as beneficial to the program by applying and sharing their new knowledge</a:t>
            </a:r>
            <a:endParaRPr sz="2133"/>
          </a:p>
        </p:txBody>
      </p:sp>
    </p:spTree>
    <p:extLst>
      <p:ext uri="{BB962C8B-B14F-4D97-AF65-F5344CB8AC3E}">
        <p14:creationId xmlns:p14="http://schemas.microsoft.com/office/powerpoint/2010/main" val="151906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p:nvPr/>
        </p:nvSpPr>
        <p:spPr>
          <a:xfrm>
            <a:off x="6033367" y="0"/>
            <a:ext cx="6158800" cy="68996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217" name="Google Shape;217;p33"/>
          <p:cNvSpPr txBox="1">
            <a:spLocks noGrp="1"/>
          </p:cNvSpPr>
          <p:nvPr>
            <p:ph type="title" idx="4294967295"/>
          </p:nvPr>
        </p:nvSpPr>
        <p:spPr>
          <a:xfrm>
            <a:off x="765400" y="2862600"/>
            <a:ext cx="4982400" cy="758400"/>
          </a:xfrm>
          <a:prstGeom prst="rect">
            <a:avLst/>
          </a:prstGeom>
        </p:spPr>
        <p:txBody>
          <a:bodyPr spcFirstLastPara="1" wrap="square" lIns="121900" tIns="121900" rIns="121900" bIns="121900" anchor="t" anchorCtr="0">
            <a:normAutofit fontScale="90000"/>
          </a:bodyPr>
          <a:lstStyle/>
          <a:p>
            <a:r>
              <a:rPr lang="en" b="1"/>
              <a:t>Dissatisfaction</a:t>
            </a:r>
            <a:endParaRPr b="1"/>
          </a:p>
        </p:txBody>
      </p:sp>
      <p:sp>
        <p:nvSpPr>
          <p:cNvPr id="218" name="Google Shape;218;p33"/>
          <p:cNvSpPr txBox="1">
            <a:spLocks noGrp="1"/>
          </p:cNvSpPr>
          <p:nvPr>
            <p:ph type="subTitle" idx="4294967295"/>
          </p:nvPr>
        </p:nvSpPr>
        <p:spPr>
          <a:xfrm>
            <a:off x="765200" y="3620700"/>
            <a:ext cx="4982400" cy="625600"/>
          </a:xfrm>
          <a:prstGeom prst="rect">
            <a:avLst/>
          </a:prstGeom>
        </p:spPr>
        <p:txBody>
          <a:bodyPr spcFirstLastPara="1" wrap="square" lIns="121900" tIns="121900" rIns="121900" bIns="121900" anchor="t" anchorCtr="0">
            <a:normAutofit/>
          </a:bodyPr>
          <a:lstStyle/>
          <a:p>
            <a:pPr marL="0" indent="0">
              <a:spcAft>
                <a:spcPts val="1600"/>
              </a:spcAft>
              <a:buNone/>
            </a:pPr>
            <a:r>
              <a:rPr lang="en" i="1"/>
              <a:t>Directors</a:t>
            </a:r>
            <a:endParaRPr i="1"/>
          </a:p>
        </p:txBody>
      </p:sp>
      <p:sp>
        <p:nvSpPr>
          <p:cNvPr id="219" name="Google Shape;219;p33"/>
          <p:cNvSpPr txBox="1">
            <a:spLocks noGrp="1"/>
          </p:cNvSpPr>
          <p:nvPr>
            <p:ph type="body" idx="4294967295"/>
          </p:nvPr>
        </p:nvSpPr>
        <p:spPr>
          <a:xfrm>
            <a:off x="6610467" y="2479200"/>
            <a:ext cx="5116000" cy="1899600"/>
          </a:xfrm>
          <a:prstGeom prst="rect">
            <a:avLst/>
          </a:prstGeom>
        </p:spPr>
        <p:txBody>
          <a:bodyPr spcFirstLastPara="1" wrap="square" lIns="121900" tIns="121900" rIns="121900" bIns="121900" anchor="t" anchorCtr="0">
            <a:normAutofit lnSpcReduction="20000"/>
          </a:bodyPr>
          <a:lstStyle/>
          <a:p>
            <a:pPr marL="0" indent="0">
              <a:buNone/>
            </a:pPr>
            <a:r>
              <a:rPr lang="en" b="1">
                <a:solidFill>
                  <a:schemeClr val="lt1"/>
                </a:solidFill>
              </a:rPr>
              <a:t>RQ #3</a:t>
            </a:r>
            <a:endParaRPr b="1">
              <a:solidFill>
                <a:schemeClr val="lt1"/>
              </a:solidFill>
            </a:endParaRPr>
          </a:p>
          <a:p>
            <a:pPr marL="0" indent="0">
              <a:spcBef>
                <a:spcPts val="1600"/>
              </a:spcBef>
              <a:spcAft>
                <a:spcPts val="1600"/>
              </a:spcAft>
              <a:buNone/>
            </a:pPr>
            <a:r>
              <a:rPr lang="en" b="1">
                <a:solidFill>
                  <a:schemeClr val="lt1"/>
                </a:solidFill>
              </a:rPr>
              <a:t>What is the professional satisfaction of EAP practitioners?</a:t>
            </a:r>
            <a:endParaRPr b="1">
              <a:solidFill>
                <a:schemeClr val="lt1"/>
              </a:solidFill>
            </a:endParaRPr>
          </a:p>
        </p:txBody>
      </p:sp>
      <p:pic>
        <p:nvPicPr>
          <p:cNvPr id="220" name="Google Shape;220;p33"/>
          <p:cNvPicPr preferRelativeResize="0"/>
          <p:nvPr/>
        </p:nvPicPr>
        <p:blipFill rotWithShape="1">
          <a:blip r:embed="rId3">
            <a:alphaModFix/>
          </a:blip>
          <a:srcRect t="33223" b="31634"/>
          <a:stretch/>
        </p:blipFill>
        <p:spPr>
          <a:xfrm>
            <a:off x="9195168" y="5600302"/>
            <a:ext cx="2642433" cy="928661"/>
          </a:xfrm>
          <a:prstGeom prst="rect">
            <a:avLst/>
          </a:prstGeom>
          <a:noFill/>
          <a:ln>
            <a:noFill/>
          </a:ln>
        </p:spPr>
      </p:pic>
    </p:spTree>
    <p:extLst>
      <p:ext uri="{BB962C8B-B14F-4D97-AF65-F5344CB8AC3E}">
        <p14:creationId xmlns:p14="http://schemas.microsoft.com/office/powerpoint/2010/main" val="2417478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60" b="1">
                <a:solidFill>
                  <a:srgbClr val="E51535"/>
                </a:solidFill>
              </a:rPr>
              <a:t>Lack of Respect from Institution and Program Precarity</a:t>
            </a:r>
            <a:endParaRPr b="1">
              <a:solidFill>
                <a:srgbClr val="E51535"/>
              </a:solidFill>
            </a:endParaRPr>
          </a:p>
        </p:txBody>
      </p:sp>
      <p:sp>
        <p:nvSpPr>
          <p:cNvPr id="226" name="Google Shape;226;p34"/>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"I think for many years ESL professionals have felt that they are sometimes not respected the same way as their other colleagues in the university...It is a profession." </a:t>
            </a:r>
            <a:endParaRPr i="1"/>
          </a:p>
          <a:p>
            <a:pPr marL="0" indent="0">
              <a:spcBef>
                <a:spcPts val="1600"/>
              </a:spcBef>
              <a:spcAft>
                <a:spcPts val="1600"/>
              </a:spcAft>
              <a:buNone/>
            </a:pPr>
            <a:r>
              <a:rPr lang="en" i="1"/>
              <a:t>Cheryl, Director at Central Canada University</a:t>
            </a:r>
            <a:endParaRPr sz="2133"/>
          </a:p>
        </p:txBody>
      </p:sp>
      <p:sp>
        <p:nvSpPr>
          <p:cNvPr id="227" name="Google Shape;227;p34"/>
          <p:cNvSpPr txBox="1"/>
          <p:nvPr/>
        </p:nvSpPr>
        <p:spPr>
          <a:xfrm>
            <a:off x="5801733" y="1736268"/>
            <a:ext cx="5661600" cy="4513183"/>
          </a:xfrm>
          <a:prstGeom prst="rect">
            <a:avLst/>
          </a:prstGeom>
          <a:noFill/>
          <a:ln>
            <a:noFill/>
          </a:ln>
        </p:spPr>
        <p:txBody>
          <a:bodyPr spcFirstLastPara="1" wrap="square" lIns="121900" tIns="121900" rIns="121900" bIns="121900" anchor="t" anchorCtr="0">
            <a:spAutoFit/>
          </a:bodyPr>
          <a:lstStyle/>
          <a:p>
            <a:pPr marL="609585" indent="-440256">
              <a:buSzPts val="1600"/>
              <a:buChar char="●"/>
            </a:pPr>
            <a:r>
              <a:rPr lang="en" sz="2133"/>
              <a:t>Low levels of professional satisfaction among directors stem from feelings of frustration due to lack of recognition or standing in the institution</a:t>
            </a:r>
            <a:endParaRPr sz="2133"/>
          </a:p>
          <a:p>
            <a:pPr marL="609585" indent="-440256">
              <a:buSzPts val="1600"/>
              <a:buChar char="●"/>
            </a:pPr>
            <a:r>
              <a:rPr lang="en" sz="2133"/>
              <a:t>EAP professionals often feel that they are not respected in the same way as their colleagues in other faculties at the university</a:t>
            </a:r>
            <a:endParaRPr sz="2133"/>
          </a:p>
          <a:p>
            <a:pPr marL="609585" indent="-440256">
              <a:buSzPts val="1600"/>
              <a:buChar char="●"/>
            </a:pPr>
            <a:r>
              <a:rPr lang="en" sz="2133"/>
              <a:t>The perception that "if you can speak English, you can teach it" persists, despite the complexity of teaching a language and working with international students</a:t>
            </a:r>
            <a:endParaRPr sz="2133"/>
          </a:p>
        </p:txBody>
      </p:sp>
    </p:spTree>
    <p:extLst>
      <p:ext uri="{BB962C8B-B14F-4D97-AF65-F5344CB8AC3E}">
        <p14:creationId xmlns:p14="http://schemas.microsoft.com/office/powerpoint/2010/main" val="26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Unethical Assessment Practices</a:t>
            </a:r>
            <a:endParaRPr b="1">
              <a:solidFill>
                <a:srgbClr val="E51535"/>
              </a:solidFill>
            </a:endParaRPr>
          </a:p>
        </p:txBody>
      </p:sp>
      <p:sp>
        <p:nvSpPr>
          <p:cNvPr id="233" name="Google Shape;233;p35"/>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"There's one student I'm thinking of and everybody in the school knew he wasn't ready. And it didn't matter. He had to go [through to the college program this private institute had an agreement with]." </a:t>
            </a:r>
            <a:endParaRPr i="1"/>
          </a:p>
          <a:p>
            <a:pPr marL="0" indent="0">
              <a:spcBef>
                <a:spcPts val="1600"/>
              </a:spcBef>
              <a:spcAft>
                <a:spcPts val="1600"/>
              </a:spcAft>
              <a:buNone/>
            </a:pPr>
            <a:r>
              <a:rPr lang="en" i="1"/>
              <a:t>Amy, Director at Toronto Private Institute</a:t>
            </a:r>
            <a:endParaRPr sz="2133"/>
          </a:p>
        </p:txBody>
      </p:sp>
      <p:sp>
        <p:nvSpPr>
          <p:cNvPr id="234" name="Google Shape;234;p35"/>
          <p:cNvSpPr txBox="1"/>
          <p:nvPr/>
        </p:nvSpPr>
        <p:spPr>
          <a:xfrm>
            <a:off x="5801733" y="1736267"/>
            <a:ext cx="5661600" cy="3856721"/>
          </a:xfrm>
          <a:prstGeom prst="rect">
            <a:avLst/>
          </a:prstGeom>
          <a:noFill/>
          <a:ln>
            <a:noFill/>
          </a:ln>
        </p:spPr>
        <p:txBody>
          <a:bodyPr spcFirstLastPara="1" wrap="square" lIns="121900" tIns="121900" rIns="121900" bIns="121900" anchor="t" anchorCtr="0">
            <a:spAutoFit/>
          </a:bodyPr>
          <a:lstStyle/>
          <a:p>
            <a:pPr marL="609585" indent="-440256">
              <a:buSzPts val="1600"/>
              <a:buChar char="●"/>
            </a:pPr>
            <a:r>
              <a:rPr lang="en" sz="2133"/>
              <a:t>Some directors feel low professional satisfaction when passing students who they believe are unprepared for university studies.</a:t>
            </a:r>
            <a:endParaRPr sz="2133"/>
          </a:p>
          <a:p>
            <a:pPr marL="609585" indent="-440256">
              <a:buSzPts val="1600"/>
              <a:buChar char="●"/>
            </a:pPr>
            <a:r>
              <a:rPr lang="en" sz="2133"/>
              <a:t>Directors face pressure from various stakeholders, such as parents and agents, to pass unprepared students.</a:t>
            </a:r>
            <a:endParaRPr sz="2133"/>
          </a:p>
          <a:p>
            <a:pPr marL="609585" indent="-440256">
              <a:buSzPts val="1600"/>
              <a:buChar char="●"/>
            </a:pPr>
            <a:r>
              <a:rPr lang="en" sz="2133"/>
              <a:t>Passing unprepared students creates ethical dilemmas for directors and can lead to feelings of professional dissatisfaction.</a:t>
            </a:r>
            <a:endParaRPr sz="2133"/>
          </a:p>
        </p:txBody>
      </p:sp>
    </p:spTree>
    <p:extLst>
      <p:ext uri="{BB962C8B-B14F-4D97-AF65-F5344CB8AC3E}">
        <p14:creationId xmlns:p14="http://schemas.microsoft.com/office/powerpoint/2010/main" val="168849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52400"/>
            <a:ext cx="11360800" cy="7948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Summary of Director Findings</a:t>
            </a:r>
            <a:endParaRPr sz="2960" b="1">
              <a:solidFill>
                <a:srgbClr val="E51535"/>
              </a:solidFill>
            </a:endParaRPr>
          </a:p>
        </p:txBody>
      </p:sp>
      <p:sp>
        <p:nvSpPr>
          <p:cNvPr id="240" name="Google Shape;240;p36"/>
          <p:cNvSpPr txBox="1">
            <a:spLocks noGrp="1"/>
          </p:cNvSpPr>
          <p:nvPr>
            <p:ph type="body" idx="1"/>
          </p:nvPr>
        </p:nvSpPr>
        <p:spPr>
          <a:xfrm>
            <a:off x="520467" y="1347200"/>
            <a:ext cx="11052400" cy="4837200"/>
          </a:xfrm>
          <a:prstGeom prst="rect">
            <a:avLst/>
          </a:prstGeom>
        </p:spPr>
        <p:txBody>
          <a:bodyPr spcFirstLastPara="1" wrap="square" lIns="121900" tIns="121900" rIns="121900" bIns="121900" anchor="t" anchorCtr="0">
            <a:normAutofit fontScale="85000" lnSpcReduction="10000"/>
          </a:bodyPr>
          <a:lstStyle/>
          <a:p>
            <a:pPr indent="-434329">
              <a:buSzPct val="100000"/>
            </a:pPr>
            <a:r>
              <a:rPr lang="en"/>
              <a:t>Phase II interview data supported Phase I findings indicating higher levels of professional satisfaction for EAP program directors compared to instructors, largely due to greater job security</a:t>
            </a:r>
            <a:endParaRPr/>
          </a:p>
          <a:p>
            <a:pPr indent="-434329">
              <a:buSzPct val="100000"/>
            </a:pPr>
            <a:r>
              <a:rPr lang="en"/>
              <a:t>Differential satisfaction and agency displayed by those working in universities versus private language institutes, supporting Phase I findings that institution type affects satisfaction levels</a:t>
            </a:r>
            <a:endParaRPr/>
          </a:p>
          <a:p>
            <a:pPr indent="-434329">
              <a:buSzPct val="100000"/>
            </a:pPr>
            <a:r>
              <a:rPr lang="en"/>
              <a:t>University program directors have greater agency and a lesser sense of disarticulation of identity compared to instructors due to their positioning within institutions</a:t>
            </a:r>
            <a:endParaRPr/>
          </a:p>
          <a:p>
            <a:pPr indent="-434329">
              <a:buSzPct val="100000"/>
            </a:pPr>
            <a:r>
              <a:rPr lang="en"/>
              <a:t>Job security is a key differentiator, especially for those working in university settings, but directors also express concern about the future viability of EAP programs if they become unprofitable for the institution</a:t>
            </a:r>
            <a:endParaRPr/>
          </a:p>
          <a:p>
            <a:pPr indent="-434329">
              <a:buSzPct val="100000"/>
            </a:pPr>
            <a:r>
              <a:rPr lang="en"/>
              <a:t>EAP program directors and experienced professionals are a diverse group that have received little empirical attention in existing literature, highlighting the need for further research in this area</a:t>
            </a:r>
            <a:endParaRPr/>
          </a:p>
        </p:txBody>
      </p:sp>
      <p:sp>
        <p:nvSpPr>
          <p:cNvPr id="241" name="Google Shape;241;p36"/>
          <p:cNvSpPr txBox="1"/>
          <p:nvPr/>
        </p:nvSpPr>
        <p:spPr>
          <a:xfrm>
            <a:off x="6199767" y="1959433"/>
            <a:ext cx="5263600" cy="635968"/>
          </a:xfrm>
          <a:prstGeom prst="rect">
            <a:avLst/>
          </a:prstGeom>
          <a:noFill/>
          <a:ln>
            <a:noFill/>
          </a:ln>
        </p:spPr>
        <p:txBody>
          <a:bodyPr spcFirstLastPara="1" wrap="square" lIns="121900" tIns="121900" rIns="121900" bIns="121900" anchor="t" anchorCtr="0">
            <a:spAutoFit/>
          </a:bodyPr>
          <a:lstStyle/>
          <a:p>
            <a:endParaRPr sz="2533"/>
          </a:p>
        </p:txBody>
      </p:sp>
    </p:spTree>
    <p:extLst>
      <p:ext uri="{BB962C8B-B14F-4D97-AF65-F5344CB8AC3E}">
        <p14:creationId xmlns:p14="http://schemas.microsoft.com/office/powerpoint/2010/main" val="127736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p:nvPr/>
        </p:nvSpPr>
        <p:spPr>
          <a:xfrm>
            <a:off x="6033367" y="0"/>
            <a:ext cx="6158800" cy="68996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247" name="Google Shape;247;p37"/>
          <p:cNvSpPr txBox="1">
            <a:spLocks noGrp="1"/>
          </p:cNvSpPr>
          <p:nvPr>
            <p:ph type="title" idx="4294967295"/>
          </p:nvPr>
        </p:nvSpPr>
        <p:spPr>
          <a:xfrm>
            <a:off x="796033" y="2829100"/>
            <a:ext cx="4951600" cy="791600"/>
          </a:xfrm>
          <a:prstGeom prst="rect">
            <a:avLst/>
          </a:prstGeom>
        </p:spPr>
        <p:txBody>
          <a:bodyPr spcFirstLastPara="1" wrap="square" lIns="121900" tIns="121900" rIns="121900" bIns="121900" anchor="t" anchorCtr="0">
            <a:normAutofit fontScale="90000"/>
          </a:bodyPr>
          <a:lstStyle/>
          <a:p>
            <a:r>
              <a:rPr lang="en" b="1"/>
              <a:t>Satisfaction</a:t>
            </a:r>
            <a:endParaRPr b="1"/>
          </a:p>
        </p:txBody>
      </p:sp>
      <p:sp>
        <p:nvSpPr>
          <p:cNvPr id="248" name="Google Shape;248;p37"/>
          <p:cNvSpPr txBox="1">
            <a:spLocks noGrp="1"/>
          </p:cNvSpPr>
          <p:nvPr>
            <p:ph type="subTitle" idx="4294967295"/>
          </p:nvPr>
        </p:nvSpPr>
        <p:spPr>
          <a:xfrm>
            <a:off x="796000" y="3620700"/>
            <a:ext cx="4951600" cy="625600"/>
          </a:xfrm>
          <a:prstGeom prst="rect">
            <a:avLst/>
          </a:prstGeom>
        </p:spPr>
        <p:txBody>
          <a:bodyPr spcFirstLastPara="1" wrap="square" lIns="121900" tIns="121900" rIns="121900" bIns="121900" anchor="t" anchorCtr="0">
            <a:normAutofit/>
          </a:bodyPr>
          <a:lstStyle/>
          <a:p>
            <a:pPr marL="0" indent="0">
              <a:spcAft>
                <a:spcPts val="1600"/>
              </a:spcAft>
              <a:buNone/>
            </a:pPr>
            <a:r>
              <a:rPr lang="en" i="1"/>
              <a:t>Instructors</a:t>
            </a:r>
            <a:endParaRPr i="1"/>
          </a:p>
        </p:txBody>
      </p:sp>
      <p:sp>
        <p:nvSpPr>
          <p:cNvPr id="249" name="Google Shape;249;p37"/>
          <p:cNvSpPr txBox="1">
            <a:spLocks noGrp="1"/>
          </p:cNvSpPr>
          <p:nvPr>
            <p:ph type="body" idx="4294967295"/>
          </p:nvPr>
        </p:nvSpPr>
        <p:spPr>
          <a:xfrm>
            <a:off x="6610467" y="2479200"/>
            <a:ext cx="5116000" cy="1899600"/>
          </a:xfrm>
          <a:prstGeom prst="rect">
            <a:avLst/>
          </a:prstGeom>
        </p:spPr>
        <p:txBody>
          <a:bodyPr spcFirstLastPara="1" wrap="square" lIns="121900" tIns="121900" rIns="121900" bIns="121900" anchor="t" anchorCtr="0">
            <a:normAutofit lnSpcReduction="20000"/>
          </a:bodyPr>
          <a:lstStyle/>
          <a:p>
            <a:pPr marL="0" indent="0">
              <a:buClr>
                <a:schemeClr val="dk1"/>
              </a:buClr>
              <a:buSzPts val="1100"/>
              <a:buNone/>
            </a:pPr>
            <a:r>
              <a:rPr lang="en" b="1">
                <a:solidFill>
                  <a:schemeClr val="lt1"/>
                </a:solidFill>
              </a:rPr>
              <a:t>RQ #3</a:t>
            </a:r>
            <a:endParaRPr b="1">
              <a:solidFill>
                <a:schemeClr val="lt1"/>
              </a:solidFill>
            </a:endParaRPr>
          </a:p>
          <a:p>
            <a:pPr marL="0" indent="0">
              <a:spcBef>
                <a:spcPts val="1600"/>
              </a:spcBef>
              <a:spcAft>
                <a:spcPts val="1600"/>
              </a:spcAft>
              <a:buClr>
                <a:schemeClr val="dk1"/>
              </a:buClr>
              <a:buSzPts val="1100"/>
              <a:buNone/>
            </a:pPr>
            <a:r>
              <a:rPr lang="en" b="1">
                <a:solidFill>
                  <a:schemeClr val="lt1"/>
                </a:solidFill>
              </a:rPr>
              <a:t>What is the professional satisfaction of EAP practitioners?</a:t>
            </a:r>
            <a:endParaRPr b="1">
              <a:solidFill>
                <a:schemeClr val="lt1"/>
              </a:solidFill>
            </a:endParaRPr>
          </a:p>
        </p:txBody>
      </p:sp>
      <p:pic>
        <p:nvPicPr>
          <p:cNvPr id="250" name="Google Shape;250;p37"/>
          <p:cNvPicPr preferRelativeResize="0"/>
          <p:nvPr/>
        </p:nvPicPr>
        <p:blipFill rotWithShape="1">
          <a:blip r:embed="rId3">
            <a:alphaModFix/>
          </a:blip>
          <a:srcRect t="33223" b="31634"/>
          <a:stretch/>
        </p:blipFill>
        <p:spPr>
          <a:xfrm>
            <a:off x="9195168" y="5600302"/>
            <a:ext cx="2642433" cy="928661"/>
          </a:xfrm>
          <a:prstGeom prst="rect">
            <a:avLst/>
          </a:prstGeom>
          <a:noFill/>
          <a:ln>
            <a:noFill/>
          </a:ln>
        </p:spPr>
      </p:pic>
    </p:spTree>
    <p:extLst>
      <p:ext uri="{BB962C8B-B14F-4D97-AF65-F5344CB8AC3E}">
        <p14:creationId xmlns:p14="http://schemas.microsoft.com/office/powerpoint/2010/main" val="364031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Connecting with and Supporting Students</a:t>
            </a:r>
            <a:endParaRPr sz="2933" b="1">
              <a:solidFill>
                <a:srgbClr val="E51535"/>
              </a:solidFill>
            </a:endParaRPr>
          </a:p>
        </p:txBody>
      </p:sp>
      <p:sp>
        <p:nvSpPr>
          <p:cNvPr id="256" name="Google Shape;256;p38"/>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"The most satisfactory, hands down, is just the interaction with the students. And watching them progress, I mean, that's why I'm still there." </a:t>
            </a:r>
            <a:endParaRPr i="1"/>
          </a:p>
          <a:p>
            <a:pPr marL="0" indent="0">
              <a:spcBef>
                <a:spcPts val="1600"/>
              </a:spcBef>
              <a:spcAft>
                <a:spcPts val="1600"/>
              </a:spcAft>
              <a:buNone/>
            </a:pPr>
            <a:r>
              <a:rPr lang="en" i="1"/>
              <a:t>Antoinette, Instructor at Quebec University</a:t>
            </a:r>
            <a:endParaRPr sz="2133"/>
          </a:p>
        </p:txBody>
      </p:sp>
      <p:sp>
        <p:nvSpPr>
          <p:cNvPr id="257" name="Google Shape;257;p38"/>
          <p:cNvSpPr txBox="1"/>
          <p:nvPr/>
        </p:nvSpPr>
        <p:spPr>
          <a:xfrm>
            <a:off x="5801733" y="1561600"/>
            <a:ext cx="5661600" cy="10380622"/>
          </a:xfrm>
          <a:prstGeom prst="rect">
            <a:avLst/>
          </a:prstGeom>
          <a:noFill/>
          <a:ln>
            <a:noFill/>
          </a:ln>
        </p:spPr>
        <p:txBody>
          <a:bodyPr spcFirstLastPara="1" wrap="square" lIns="121900" tIns="121900" rIns="121900" bIns="121900" anchor="t" anchorCtr="0">
            <a:spAutoFit/>
          </a:bodyPr>
          <a:lstStyle/>
          <a:p>
            <a:pPr marL="609585" indent="-423323">
              <a:buSzPts val="1400"/>
              <a:buChar char="●"/>
            </a:pPr>
            <a:r>
              <a:rPr lang="en" sz="2533"/>
              <a:t>Instructors from all institution types derive high levels of professional satisfaction from interacting with and supporting students</a:t>
            </a:r>
            <a:endParaRPr sz="2533"/>
          </a:p>
          <a:p>
            <a:pPr marL="609585" indent="-423323">
              <a:buSzPts val="1400"/>
              <a:buChar char="●"/>
            </a:pPr>
            <a:r>
              <a:rPr lang="en" sz="2533"/>
              <a:t>Forming bonds with students through interaction and instruction is a significant source of satisfaction for many instructors</a:t>
            </a:r>
            <a:endParaRPr sz="2533"/>
          </a:p>
          <a:p>
            <a:pPr marL="609585" indent="-423323">
              <a:buSzPts val="1400"/>
              <a:buChar char="●"/>
            </a:pPr>
            <a:r>
              <a:rPr lang="en" sz="2533"/>
              <a:t>Facilitating academic progress and helping students understand conventions of writing also contributes to high levels of satisfaction</a:t>
            </a:r>
            <a:endParaRPr sz="2533"/>
          </a:p>
          <a:p>
            <a:pPr marL="609585" indent="-423323">
              <a:buSzPts val="1400"/>
              <a:buChar char="●"/>
            </a:pPr>
            <a:r>
              <a:rPr lang="en" sz="2533"/>
              <a:t>Working with students as they navigate their social and academic lives is rewarding and allows instructors to share what they have learned with their students</a:t>
            </a:r>
            <a:endParaRPr sz="2533"/>
          </a:p>
          <a:p>
            <a:pPr marL="609585" indent="-423323">
              <a:buSzPts val="1400"/>
              <a:buChar char="●"/>
            </a:pPr>
            <a:r>
              <a:rPr lang="en" sz="2533"/>
              <a:t>The emotional, psychological, and professional involvement of teaching contributes to the overall satisfaction of instructors in their roles</a:t>
            </a:r>
            <a:endParaRPr sz="2533"/>
          </a:p>
        </p:txBody>
      </p:sp>
    </p:spTree>
    <p:extLst>
      <p:ext uri="{BB962C8B-B14F-4D97-AF65-F5344CB8AC3E}">
        <p14:creationId xmlns:p14="http://schemas.microsoft.com/office/powerpoint/2010/main" val="168073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Collegial Relationships, Instructor Autonomy and Professional Development</a:t>
            </a:r>
            <a:endParaRPr sz="2933" b="1">
              <a:solidFill>
                <a:srgbClr val="E51535"/>
              </a:solidFill>
            </a:endParaRPr>
          </a:p>
        </p:txBody>
      </p:sp>
      <p:sp>
        <p:nvSpPr>
          <p:cNvPr id="263" name="Google Shape;263;p39"/>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 "I think my co-workers find me really valuable...I think it's a pretty good atmosphere, when we're in the school working together and helping out people." </a:t>
            </a:r>
            <a:endParaRPr i="1"/>
          </a:p>
          <a:p>
            <a:pPr marL="0" indent="0">
              <a:spcBef>
                <a:spcPts val="1600"/>
              </a:spcBef>
              <a:spcAft>
                <a:spcPts val="1600"/>
              </a:spcAft>
              <a:buNone/>
            </a:pPr>
            <a:r>
              <a:rPr lang="en" i="1"/>
              <a:t>Tyra, Instructor at Atlantic Canada School</a:t>
            </a:r>
            <a:endParaRPr sz="2133"/>
          </a:p>
        </p:txBody>
      </p:sp>
      <p:sp>
        <p:nvSpPr>
          <p:cNvPr id="264" name="Google Shape;264;p39"/>
          <p:cNvSpPr txBox="1"/>
          <p:nvPr/>
        </p:nvSpPr>
        <p:spPr>
          <a:xfrm>
            <a:off x="5801733" y="1736267"/>
            <a:ext cx="5661600" cy="8431691"/>
          </a:xfrm>
          <a:prstGeom prst="rect">
            <a:avLst/>
          </a:prstGeom>
          <a:noFill/>
          <a:ln>
            <a:noFill/>
          </a:ln>
        </p:spPr>
        <p:txBody>
          <a:bodyPr spcFirstLastPara="1" wrap="square" lIns="121900" tIns="121900" rIns="121900" bIns="121900" anchor="t" anchorCtr="0">
            <a:spAutoFit/>
          </a:bodyPr>
          <a:lstStyle/>
          <a:p>
            <a:pPr marL="609585" indent="-423323">
              <a:buSzPts val="1400"/>
              <a:buChar char="●"/>
            </a:pPr>
            <a:r>
              <a:rPr lang="en" sz="2533"/>
              <a:t>Instructors derive satisfaction from collegial support developed among staff</a:t>
            </a:r>
            <a:endParaRPr sz="2533"/>
          </a:p>
          <a:p>
            <a:pPr marL="609585" indent="-423323">
              <a:buSzPts val="1400"/>
              <a:buChar char="●"/>
            </a:pPr>
            <a:r>
              <a:rPr lang="en" sz="2533"/>
              <a:t>When instructors are trusted by management, it engenders feelings of professional satisfaction and legitimacy</a:t>
            </a:r>
            <a:endParaRPr sz="2533"/>
          </a:p>
          <a:p>
            <a:pPr marL="609585" indent="-423323">
              <a:buSzPts val="1400"/>
              <a:buChar char="●"/>
            </a:pPr>
            <a:r>
              <a:rPr lang="en" sz="2533"/>
              <a:t>Professional satisfaction is derived from being "left alone in the classroom" but also given support in terms of curriculum development and free professional development training</a:t>
            </a:r>
            <a:endParaRPr sz="2533"/>
          </a:p>
          <a:p>
            <a:pPr marL="609585" indent="-423323">
              <a:buSzPts val="1400"/>
              <a:buChar char="●"/>
            </a:pPr>
            <a:r>
              <a:rPr lang="en" sz="2533"/>
              <a:t>Some instructors drew satisfaction from being provided professional development opportunities in their EAP programs, such as attending TESOL through a professional development fund</a:t>
            </a:r>
            <a:endParaRPr sz="2533"/>
          </a:p>
        </p:txBody>
      </p:sp>
    </p:spTree>
    <p:extLst>
      <p:ext uri="{BB962C8B-B14F-4D97-AF65-F5344CB8AC3E}">
        <p14:creationId xmlns:p14="http://schemas.microsoft.com/office/powerpoint/2010/main" val="2669867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p:nvPr/>
        </p:nvSpPr>
        <p:spPr>
          <a:xfrm>
            <a:off x="6033367" y="0"/>
            <a:ext cx="6158800" cy="68996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270" name="Google Shape;270;p40"/>
          <p:cNvSpPr txBox="1">
            <a:spLocks noGrp="1"/>
          </p:cNvSpPr>
          <p:nvPr>
            <p:ph type="title" idx="4294967295"/>
          </p:nvPr>
        </p:nvSpPr>
        <p:spPr>
          <a:xfrm>
            <a:off x="765400" y="2862600"/>
            <a:ext cx="4982400" cy="758400"/>
          </a:xfrm>
          <a:prstGeom prst="rect">
            <a:avLst/>
          </a:prstGeom>
        </p:spPr>
        <p:txBody>
          <a:bodyPr spcFirstLastPara="1" wrap="square" lIns="121900" tIns="121900" rIns="121900" bIns="121900" anchor="t" anchorCtr="0">
            <a:normAutofit fontScale="90000"/>
          </a:bodyPr>
          <a:lstStyle/>
          <a:p>
            <a:r>
              <a:rPr lang="en" b="1"/>
              <a:t>Dissatisfaction</a:t>
            </a:r>
            <a:endParaRPr b="1"/>
          </a:p>
        </p:txBody>
      </p:sp>
      <p:sp>
        <p:nvSpPr>
          <p:cNvPr id="271" name="Google Shape;271;p40"/>
          <p:cNvSpPr txBox="1">
            <a:spLocks noGrp="1"/>
          </p:cNvSpPr>
          <p:nvPr>
            <p:ph type="subTitle" idx="4294967295"/>
          </p:nvPr>
        </p:nvSpPr>
        <p:spPr>
          <a:xfrm>
            <a:off x="765200" y="3620700"/>
            <a:ext cx="4982400" cy="625600"/>
          </a:xfrm>
          <a:prstGeom prst="rect">
            <a:avLst/>
          </a:prstGeom>
        </p:spPr>
        <p:txBody>
          <a:bodyPr spcFirstLastPara="1" wrap="square" lIns="121900" tIns="121900" rIns="121900" bIns="121900" anchor="t" anchorCtr="0">
            <a:normAutofit/>
          </a:bodyPr>
          <a:lstStyle/>
          <a:p>
            <a:pPr marL="0" indent="0">
              <a:spcAft>
                <a:spcPts val="1600"/>
              </a:spcAft>
              <a:buNone/>
            </a:pPr>
            <a:r>
              <a:rPr lang="en" i="1"/>
              <a:t>Instructors</a:t>
            </a:r>
            <a:endParaRPr i="1"/>
          </a:p>
        </p:txBody>
      </p:sp>
      <p:sp>
        <p:nvSpPr>
          <p:cNvPr id="272" name="Google Shape;272;p40"/>
          <p:cNvSpPr txBox="1">
            <a:spLocks noGrp="1"/>
          </p:cNvSpPr>
          <p:nvPr>
            <p:ph type="body" idx="4294967295"/>
          </p:nvPr>
        </p:nvSpPr>
        <p:spPr>
          <a:xfrm>
            <a:off x="6610467" y="2479200"/>
            <a:ext cx="5116000" cy="1899600"/>
          </a:xfrm>
          <a:prstGeom prst="rect">
            <a:avLst/>
          </a:prstGeom>
        </p:spPr>
        <p:txBody>
          <a:bodyPr spcFirstLastPara="1" wrap="square" lIns="121900" tIns="121900" rIns="121900" bIns="121900" anchor="t" anchorCtr="0">
            <a:normAutofit lnSpcReduction="20000"/>
          </a:bodyPr>
          <a:lstStyle/>
          <a:p>
            <a:pPr marL="0" indent="0">
              <a:buNone/>
            </a:pPr>
            <a:r>
              <a:rPr lang="en" b="1">
                <a:solidFill>
                  <a:schemeClr val="lt1"/>
                </a:solidFill>
              </a:rPr>
              <a:t>RQ #3</a:t>
            </a:r>
            <a:endParaRPr b="1">
              <a:solidFill>
                <a:schemeClr val="lt1"/>
              </a:solidFill>
            </a:endParaRPr>
          </a:p>
          <a:p>
            <a:pPr marL="0" indent="0">
              <a:spcBef>
                <a:spcPts val="1600"/>
              </a:spcBef>
              <a:spcAft>
                <a:spcPts val="1600"/>
              </a:spcAft>
              <a:buNone/>
            </a:pPr>
            <a:r>
              <a:rPr lang="en" b="1">
                <a:solidFill>
                  <a:schemeClr val="lt1"/>
                </a:solidFill>
              </a:rPr>
              <a:t>What is the professional satisfaction of EAP practitioners?</a:t>
            </a:r>
            <a:endParaRPr b="1">
              <a:solidFill>
                <a:schemeClr val="lt1"/>
              </a:solidFill>
            </a:endParaRPr>
          </a:p>
        </p:txBody>
      </p:sp>
      <p:pic>
        <p:nvPicPr>
          <p:cNvPr id="273" name="Google Shape;273;p40"/>
          <p:cNvPicPr preferRelativeResize="0"/>
          <p:nvPr/>
        </p:nvPicPr>
        <p:blipFill rotWithShape="1">
          <a:blip r:embed="rId3">
            <a:alphaModFix/>
          </a:blip>
          <a:srcRect t="33223" b="31634"/>
          <a:stretch/>
        </p:blipFill>
        <p:spPr>
          <a:xfrm>
            <a:off x="9195168" y="5600302"/>
            <a:ext cx="2642433" cy="928661"/>
          </a:xfrm>
          <a:prstGeom prst="rect">
            <a:avLst/>
          </a:prstGeom>
          <a:noFill/>
          <a:ln>
            <a:noFill/>
          </a:ln>
        </p:spPr>
      </p:pic>
    </p:spTree>
    <p:extLst>
      <p:ext uri="{BB962C8B-B14F-4D97-AF65-F5344CB8AC3E}">
        <p14:creationId xmlns:p14="http://schemas.microsoft.com/office/powerpoint/2010/main" val="29795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65" name="Google Shape;65;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Overview</a:t>
            </a:r>
            <a:endParaRPr b="1">
              <a:solidFill>
                <a:schemeClr val="lt1"/>
              </a:solidFill>
            </a:endParaRPr>
          </a:p>
        </p:txBody>
      </p:sp>
      <p:sp>
        <p:nvSpPr>
          <p:cNvPr id="66" name="Google Shape;66;p1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indent="-457189">
              <a:lnSpc>
                <a:spcPct val="150000"/>
              </a:lnSpc>
              <a:buSzPts val="1800"/>
              <a:buAutoNum type="romanUcPeriod"/>
            </a:pPr>
            <a:r>
              <a:rPr lang="en" sz="2400"/>
              <a:t>Rationale and Objectives</a:t>
            </a:r>
            <a:endParaRPr sz="2400"/>
          </a:p>
          <a:p>
            <a:pPr indent="-457189">
              <a:lnSpc>
                <a:spcPct val="150000"/>
              </a:lnSpc>
              <a:buSzPts val="1800"/>
              <a:buAutoNum type="romanUcPeriod"/>
            </a:pPr>
            <a:r>
              <a:rPr lang="en" sz="2400"/>
              <a:t>EAP in Canada: Literature</a:t>
            </a:r>
            <a:endParaRPr sz="2400"/>
          </a:p>
          <a:p>
            <a:pPr indent="-457189">
              <a:lnSpc>
                <a:spcPct val="150000"/>
              </a:lnSpc>
              <a:buSzPts val="1800"/>
              <a:buAutoNum type="romanUcPeriod"/>
            </a:pPr>
            <a:r>
              <a:rPr lang="en" sz="2400"/>
              <a:t>Phase I Findings: Quantitative</a:t>
            </a:r>
            <a:endParaRPr sz="2400"/>
          </a:p>
          <a:p>
            <a:pPr indent="-457189">
              <a:lnSpc>
                <a:spcPct val="150000"/>
              </a:lnSpc>
              <a:buSzPts val="1800"/>
              <a:buAutoNum type="romanUcPeriod"/>
            </a:pPr>
            <a:r>
              <a:rPr lang="en" sz="2400" b="1"/>
              <a:t>Phase II Findings: Qualitative</a:t>
            </a:r>
            <a:endParaRPr sz="2400" b="1"/>
          </a:p>
          <a:p>
            <a:pPr indent="-457189">
              <a:lnSpc>
                <a:spcPct val="150000"/>
              </a:lnSpc>
              <a:buSzPts val="1800"/>
              <a:buAutoNum type="romanUcPeriod"/>
            </a:pPr>
            <a:r>
              <a:rPr lang="en" sz="2400"/>
              <a:t>Discussion</a:t>
            </a:r>
            <a:endParaRPr sz="2400"/>
          </a:p>
          <a:p>
            <a:pPr indent="-457189">
              <a:lnSpc>
                <a:spcPct val="150000"/>
              </a:lnSpc>
              <a:buSzPts val="1800"/>
              <a:buAutoNum type="romanUcPeriod"/>
            </a:pPr>
            <a:r>
              <a:rPr lang="en" sz="2400"/>
              <a:t>Questions for Researchers, Programs, Institutions and Practitioners</a:t>
            </a:r>
            <a:endParaRPr sz="2400"/>
          </a:p>
          <a:p>
            <a:pPr indent="-457189">
              <a:lnSpc>
                <a:spcPct val="150000"/>
              </a:lnSpc>
              <a:buSzPts val="1800"/>
              <a:buAutoNum type="romanUcPeriod"/>
            </a:pPr>
            <a:r>
              <a:rPr lang="en" sz="2400"/>
              <a:t>Limitations</a:t>
            </a:r>
            <a:endParaRPr sz="2400"/>
          </a:p>
          <a:p>
            <a:pPr indent="-457189">
              <a:lnSpc>
                <a:spcPct val="150000"/>
              </a:lnSpc>
              <a:buSzPts val="1800"/>
              <a:buAutoNum type="romanUcPeriod"/>
            </a:pPr>
            <a:r>
              <a:rPr lang="en" sz="2400"/>
              <a:t>Conclusions and Future Avenues</a:t>
            </a:r>
            <a:endParaRPr sz="2400"/>
          </a:p>
        </p:txBody>
      </p:sp>
      <p:pic>
        <p:nvPicPr>
          <p:cNvPr id="67" name="Google Shape;67;p14"/>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277136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Lack of Respect and Legitimacy within the Institution and Program</a:t>
            </a:r>
            <a:endParaRPr sz="2933" b="1">
              <a:solidFill>
                <a:srgbClr val="E51535"/>
              </a:solidFill>
            </a:endParaRPr>
          </a:p>
        </p:txBody>
      </p:sp>
      <p:sp>
        <p:nvSpPr>
          <p:cNvPr id="279" name="Google Shape;279;p41"/>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"It's been interesting to see us focusing very strongly on the recruitment of international students, yet this is not reflected in terms of how the teaching staff are being treated or how the faculty are treated in the academy." </a:t>
            </a:r>
            <a:endParaRPr i="1"/>
          </a:p>
          <a:p>
            <a:pPr marL="0" indent="0">
              <a:spcBef>
                <a:spcPts val="1600"/>
              </a:spcBef>
              <a:spcAft>
                <a:spcPts val="1600"/>
              </a:spcAft>
              <a:buNone/>
            </a:pPr>
            <a:r>
              <a:rPr lang="en" i="1"/>
              <a:t>Atun, Instructor at Toronto Technical College</a:t>
            </a:r>
            <a:endParaRPr sz="2133"/>
          </a:p>
        </p:txBody>
      </p:sp>
      <p:sp>
        <p:nvSpPr>
          <p:cNvPr id="280" name="Google Shape;280;p41"/>
          <p:cNvSpPr txBox="1"/>
          <p:nvPr/>
        </p:nvSpPr>
        <p:spPr>
          <a:xfrm>
            <a:off x="5801733" y="1736267"/>
            <a:ext cx="5661600" cy="8041905"/>
          </a:xfrm>
          <a:prstGeom prst="rect">
            <a:avLst/>
          </a:prstGeom>
          <a:noFill/>
          <a:ln>
            <a:noFill/>
          </a:ln>
        </p:spPr>
        <p:txBody>
          <a:bodyPr spcFirstLastPara="1" wrap="square" lIns="121900" tIns="121900" rIns="121900" bIns="121900" anchor="t" anchorCtr="0">
            <a:spAutoFit/>
          </a:bodyPr>
          <a:lstStyle/>
          <a:p>
            <a:pPr marL="609585" indent="-423323">
              <a:buSzPts val="1400"/>
              <a:buChar char="●"/>
            </a:pPr>
            <a:r>
              <a:rPr lang="en" sz="2533"/>
              <a:t>Instructors' value perception comes from being recognized as important service for international students bringing substantial revenue for university</a:t>
            </a:r>
            <a:endParaRPr sz="2533"/>
          </a:p>
          <a:p>
            <a:pPr marL="609585" indent="-423323">
              <a:buSzPts val="1400"/>
              <a:buChar char="●"/>
            </a:pPr>
            <a:r>
              <a:rPr lang="en" sz="2533"/>
              <a:t>EAP programs are seen as necessary but academically unimportant, with some instructors feeling taken for granted by other faculties</a:t>
            </a:r>
            <a:endParaRPr sz="2533"/>
          </a:p>
          <a:p>
            <a:pPr marL="609585" indent="-423323">
              <a:buSzPts val="1400"/>
              <a:buChar char="●"/>
            </a:pPr>
            <a:r>
              <a:rPr lang="en" sz="2533"/>
              <a:t>Business-oriented approach to EAP decreases instructors' sense of being valued as professionals and leaves them to fend for themselves after recruitment</a:t>
            </a:r>
            <a:endParaRPr sz="2533"/>
          </a:p>
          <a:p>
            <a:pPr marL="609585" indent="-423323">
              <a:buSzPts val="1400"/>
              <a:buChar char="●"/>
            </a:pPr>
            <a:r>
              <a:rPr lang="en" sz="2533"/>
              <a:t>Some see EAP programs as illegitimate pipelines for students paying their way into university, leading to concerns about students' academic credibility</a:t>
            </a:r>
            <a:endParaRPr sz="2533"/>
          </a:p>
        </p:txBody>
      </p:sp>
    </p:spTree>
    <p:extLst>
      <p:ext uri="{BB962C8B-B14F-4D97-AF65-F5344CB8AC3E}">
        <p14:creationId xmlns:p14="http://schemas.microsoft.com/office/powerpoint/2010/main" val="3809732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Lack of Professional Development Opportunities and Engagement with Research</a:t>
            </a:r>
            <a:endParaRPr sz="2933" b="1">
              <a:solidFill>
                <a:srgbClr val="E51535"/>
              </a:solidFill>
            </a:endParaRPr>
          </a:p>
        </p:txBody>
      </p:sp>
      <p:sp>
        <p:nvSpPr>
          <p:cNvPr id="286" name="Google Shape;286;p42"/>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“There's very little support for the part time instructors or partial load instructors. It really does not give you a feeling like you're appreciated.” </a:t>
            </a:r>
            <a:endParaRPr i="1"/>
          </a:p>
          <a:p>
            <a:pPr marL="0" indent="0">
              <a:spcBef>
                <a:spcPts val="1600"/>
              </a:spcBef>
              <a:spcAft>
                <a:spcPts val="1600"/>
              </a:spcAft>
              <a:buNone/>
            </a:pPr>
            <a:r>
              <a:rPr lang="en" i="1"/>
              <a:t>Atun, Instructor at Toronto Technical College</a:t>
            </a:r>
            <a:endParaRPr sz="2133"/>
          </a:p>
        </p:txBody>
      </p:sp>
      <p:sp>
        <p:nvSpPr>
          <p:cNvPr id="287" name="Google Shape;287;p42"/>
          <p:cNvSpPr txBox="1"/>
          <p:nvPr/>
        </p:nvSpPr>
        <p:spPr>
          <a:xfrm>
            <a:off x="5801733" y="1736267"/>
            <a:ext cx="5661600" cy="8821477"/>
          </a:xfrm>
          <a:prstGeom prst="rect">
            <a:avLst/>
          </a:prstGeom>
          <a:noFill/>
          <a:ln>
            <a:noFill/>
          </a:ln>
        </p:spPr>
        <p:txBody>
          <a:bodyPr spcFirstLastPara="1" wrap="square" lIns="121900" tIns="121900" rIns="121900" bIns="121900" anchor="t" anchorCtr="0">
            <a:spAutoFit/>
          </a:bodyPr>
          <a:lstStyle/>
          <a:p>
            <a:pPr marL="609585" indent="-423323">
              <a:buSzPts val="1400"/>
              <a:buChar char="●"/>
            </a:pPr>
            <a:r>
              <a:rPr lang="en" sz="2533"/>
              <a:t>EAP instructors express dissatisfaction with limited professional development opportunities and support, especially for part-time or partial-load instructors</a:t>
            </a:r>
            <a:endParaRPr sz="2533"/>
          </a:p>
          <a:p>
            <a:pPr marL="609585" indent="-423323">
              <a:buSzPts val="1400"/>
              <a:buChar char="●"/>
            </a:pPr>
            <a:r>
              <a:rPr lang="en" sz="2533"/>
              <a:t>Some university faculty report good support for professional development, but others express discontent with their programs or departments</a:t>
            </a:r>
            <a:endParaRPr sz="2533"/>
          </a:p>
          <a:p>
            <a:pPr marL="609585" indent="-423323">
              <a:buSzPts val="1400"/>
              <a:buChar char="●"/>
            </a:pPr>
            <a:r>
              <a:rPr lang="en" sz="2533"/>
              <a:t>EAP professionals without research duties also express dissatisfaction with limited opportunities for meaningful academic research</a:t>
            </a:r>
            <a:endParaRPr sz="2533"/>
          </a:p>
          <a:p>
            <a:pPr marL="609585" indent="-423323">
              <a:buSzPts val="1400"/>
              <a:buChar char="●"/>
            </a:pPr>
            <a:r>
              <a:rPr lang="en" sz="2533"/>
              <a:t>Limited opportunities for professional development and research may contribute to feelings of not being appreciated or seen as legitimate professionals</a:t>
            </a:r>
            <a:endParaRPr sz="2533"/>
          </a:p>
        </p:txBody>
      </p:sp>
    </p:spTree>
    <p:extLst>
      <p:ext uri="{BB962C8B-B14F-4D97-AF65-F5344CB8AC3E}">
        <p14:creationId xmlns:p14="http://schemas.microsoft.com/office/powerpoint/2010/main" val="60550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1100"/>
            </a:pPr>
            <a:r>
              <a:rPr lang="en" sz="2933" b="1">
                <a:solidFill>
                  <a:srgbClr val="E51535"/>
                </a:solidFill>
              </a:rPr>
              <a:t>Conflict with Management, Lack of Autonomy, Stuffed Curriculum, Grading Overload</a:t>
            </a:r>
            <a:endParaRPr sz="2933" b="1">
              <a:solidFill>
                <a:srgbClr val="E51535"/>
              </a:solidFill>
            </a:endParaRPr>
          </a:p>
        </p:txBody>
      </p:sp>
      <p:sp>
        <p:nvSpPr>
          <p:cNvPr id="293" name="Google Shape;293;p43"/>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"There's no autonomy. You do your work and then it just gets revamped in whatever way by a single individual. They don't really trust us to do our own work." </a:t>
            </a:r>
            <a:endParaRPr i="1"/>
          </a:p>
          <a:p>
            <a:pPr marL="0" indent="0">
              <a:spcBef>
                <a:spcPts val="1600"/>
              </a:spcBef>
              <a:spcAft>
                <a:spcPts val="1600"/>
              </a:spcAft>
              <a:buNone/>
            </a:pPr>
            <a:r>
              <a:rPr lang="en" i="1"/>
              <a:t>Charlotte, Instructor at North Ontario University</a:t>
            </a:r>
            <a:endParaRPr sz="2133"/>
          </a:p>
        </p:txBody>
      </p:sp>
      <p:sp>
        <p:nvSpPr>
          <p:cNvPr id="294" name="Google Shape;294;p43"/>
          <p:cNvSpPr txBox="1"/>
          <p:nvPr/>
        </p:nvSpPr>
        <p:spPr>
          <a:xfrm>
            <a:off x="5801733" y="1736267"/>
            <a:ext cx="5661600" cy="8821477"/>
          </a:xfrm>
          <a:prstGeom prst="rect">
            <a:avLst/>
          </a:prstGeom>
          <a:noFill/>
          <a:ln>
            <a:noFill/>
          </a:ln>
        </p:spPr>
        <p:txBody>
          <a:bodyPr spcFirstLastPara="1" wrap="square" lIns="121900" tIns="121900" rIns="121900" bIns="121900" anchor="t" anchorCtr="0">
            <a:spAutoFit/>
          </a:bodyPr>
          <a:lstStyle/>
          <a:p>
            <a:pPr marL="609585" indent="-423323">
              <a:buSzPts val="1400"/>
              <a:buChar char="●"/>
            </a:pPr>
            <a:r>
              <a:rPr lang="en" sz="2533"/>
              <a:t>Several instructors reported dissatisfaction stemming from a lack of support, attention, or communication from management</a:t>
            </a:r>
            <a:endParaRPr sz="2533"/>
          </a:p>
          <a:p>
            <a:pPr marL="609585" indent="-423323">
              <a:buSzPts val="1400"/>
              <a:buChar char="●"/>
            </a:pPr>
            <a:r>
              <a:rPr lang="en" sz="2533"/>
              <a:t>Instructors perceive a lack of autonomy, with top-down administrative decisions and excessive assessment requirements hindering their capacity to innovate</a:t>
            </a:r>
            <a:endParaRPr sz="2533"/>
          </a:p>
          <a:p>
            <a:pPr marL="609585" indent="-423323">
              <a:buSzPts val="1400"/>
              <a:buChar char="●"/>
            </a:pPr>
            <a:r>
              <a:rPr lang="en" sz="2533"/>
              <a:t>Instructors express frustration with stuffed curricula and grading overload, stating that it leaves no room for discussion, innovation, or relaxation in the classroom</a:t>
            </a:r>
            <a:endParaRPr sz="2533"/>
          </a:p>
          <a:p>
            <a:pPr marL="609585" indent="-423323">
              <a:buSzPts val="1400"/>
              <a:buChar char="●"/>
            </a:pPr>
            <a:r>
              <a:rPr lang="en" sz="2533"/>
              <a:t>Instructors' perceived lack of autonomy is a marker of their second-class status within neoliberal institutions that prioritize profit over the material conditions of workers</a:t>
            </a:r>
            <a:endParaRPr sz="2533"/>
          </a:p>
        </p:txBody>
      </p:sp>
    </p:spTree>
    <p:extLst>
      <p:ext uri="{BB962C8B-B14F-4D97-AF65-F5344CB8AC3E}">
        <p14:creationId xmlns:p14="http://schemas.microsoft.com/office/powerpoint/2010/main" val="3514326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title"/>
          </p:nvPr>
        </p:nvSpPr>
        <p:spPr>
          <a:xfrm>
            <a:off x="415600" y="552400"/>
            <a:ext cx="11360800" cy="10092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Precarity and Peripheral Participation</a:t>
            </a:r>
            <a:endParaRPr sz="2933" b="1">
              <a:solidFill>
                <a:srgbClr val="E51535"/>
              </a:solidFill>
            </a:endParaRPr>
          </a:p>
        </p:txBody>
      </p:sp>
      <p:sp>
        <p:nvSpPr>
          <p:cNvPr id="300" name="Google Shape;300;p44"/>
          <p:cNvSpPr txBox="1">
            <a:spLocks noGrp="1"/>
          </p:cNvSpPr>
          <p:nvPr>
            <p:ph type="body" idx="1"/>
          </p:nvPr>
        </p:nvSpPr>
        <p:spPr>
          <a:xfrm>
            <a:off x="415600" y="1736267"/>
            <a:ext cx="5263600" cy="4448000"/>
          </a:xfrm>
          <a:prstGeom prst="rect">
            <a:avLst/>
          </a:prstGeom>
        </p:spPr>
        <p:txBody>
          <a:bodyPr spcFirstLastPara="1" wrap="square" lIns="121900" tIns="121900" rIns="121900" bIns="121900" anchor="t" anchorCtr="0">
            <a:normAutofit/>
          </a:bodyPr>
          <a:lstStyle/>
          <a:p>
            <a:pPr marL="0" indent="0">
              <a:buNone/>
            </a:pPr>
            <a:r>
              <a:rPr lang="en" i="1"/>
              <a:t>"I know that my bosses value me to an extent, but I've also heard my bosses, not necessarily in a threatening manner, suggest that there's more teachers than there are jobs, you know?" </a:t>
            </a:r>
            <a:endParaRPr i="1"/>
          </a:p>
          <a:p>
            <a:pPr marL="0" indent="0">
              <a:spcBef>
                <a:spcPts val="1600"/>
              </a:spcBef>
              <a:spcAft>
                <a:spcPts val="1600"/>
              </a:spcAft>
              <a:buNone/>
            </a:pPr>
            <a:r>
              <a:rPr lang="en" i="1"/>
              <a:t>Tyra, Instructor at Atlantic Canada School</a:t>
            </a:r>
            <a:endParaRPr sz="2133"/>
          </a:p>
        </p:txBody>
      </p:sp>
      <p:sp>
        <p:nvSpPr>
          <p:cNvPr id="301" name="Google Shape;301;p44"/>
          <p:cNvSpPr txBox="1"/>
          <p:nvPr/>
        </p:nvSpPr>
        <p:spPr>
          <a:xfrm>
            <a:off x="5801733" y="1736267"/>
            <a:ext cx="5661600" cy="4247276"/>
          </a:xfrm>
          <a:prstGeom prst="rect">
            <a:avLst/>
          </a:prstGeom>
          <a:noFill/>
          <a:ln>
            <a:noFill/>
          </a:ln>
        </p:spPr>
        <p:txBody>
          <a:bodyPr spcFirstLastPara="1" wrap="square" lIns="121900" tIns="121900" rIns="121900" bIns="121900" anchor="t" anchorCtr="0">
            <a:spAutoFit/>
          </a:bodyPr>
          <a:lstStyle/>
          <a:p>
            <a:pPr marL="609585" indent="-431789">
              <a:buSzPts val="1500"/>
              <a:buChar char="●"/>
            </a:pPr>
            <a:r>
              <a:rPr lang="en" sz="2000"/>
              <a:t>Feelings of being expendable are consistent among many EAP instructors, particularly part-time instructors, contributing to professional dissatisfaction</a:t>
            </a:r>
            <a:endParaRPr sz="2000"/>
          </a:p>
          <a:p>
            <a:pPr marL="609585" indent="-431789">
              <a:buSzPts val="1500"/>
              <a:buChar char="●"/>
            </a:pPr>
            <a:r>
              <a:rPr lang="en" sz="2000"/>
              <a:t>Part-time instructors at universities and colleges perceive unequal treatment compared to full-time staff, with differences in respect, benefits, and salaries</a:t>
            </a:r>
            <a:endParaRPr sz="2000"/>
          </a:p>
          <a:p>
            <a:pPr marL="609585" indent="-431789">
              <a:buSzPts val="1500"/>
              <a:buChar char="●"/>
            </a:pPr>
            <a:r>
              <a:rPr lang="en" sz="2000"/>
              <a:t>Sessional university and college instructors often express a sense of being second-class employees, with no guarantee of future employment</a:t>
            </a:r>
            <a:endParaRPr sz="2000"/>
          </a:p>
        </p:txBody>
      </p:sp>
    </p:spTree>
    <p:extLst>
      <p:ext uri="{BB962C8B-B14F-4D97-AF65-F5344CB8AC3E}">
        <p14:creationId xmlns:p14="http://schemas.microsoft.com/office/powerpoint/2010/main" val="3586625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415600" y="552400"/>
            <a:ext cx="11360800" cy="794800"/>
          </a:xfrm>
          <a:prstGeom prst="rect">
            <a:avLst/>
          </a:prstGeom>
        </p:spPr>
        <p:txBody>
          <a:bodyPr spcFirstLastPara="1" wrap="square" lIns="121900" tIns="121900" rIns="121900" bIns="121900" anchor="t" anchorCtr="0">
            <a:noAutofit/>
          </a:bodyPr>
          <a:lstStyle/>
          <a:p>
            <a:pPr>
              <a:buSzPts val="990"/>
            </a:pPr>
            <a:r>
              <a:rPr lang="en" sz="2933" b="1">
                <a:solidFill>
                  <a:srgbClr val="E51535"/>
                </a:solidFill>
              </a:rPr>
              <a:t>Summary of Instructor Findings</a:t>
            </a:r>
            <a:endParaRPr sz="2960" b="1">
              <a:solidFill>
                <a:srgbClr val="E51535"/>
              </a:solidFill>
            </a:endParaRPr>
          </a:p>
        </p:txBody>
      </p:sp>
      <p:sp>
        <p:nvSpPr>
          <p:cNvPr id="307" name="Google Shape;307;p45"/>
          <p:cNvSpPr txBox="1">
            <a:spLocks noGrp="1"/>
          </p:cNvSpPr>
          <p:nvPr>
            <p:ph type="body" idx="1"/>
          </p:nvPr>
        </p:nvSpPr>
        <p:spPr>
          <a:xfrm>
            <a:off x="520467" y="1347200"/>
            <a:ext cx="11052400" cy="4837200"/>
          </a:xfrm>
          <a:prstGeom prst="rect">
            <a:avLst/>
          </a:prstGeom>
        </p:spPr>
        <p:txBody>
          <a:bodyPr spcFirstLastPara="1" wrap="square" lIns="121900" tIns="121900" rIns="121900" bIns="121900" anchor="t" anchorCtr="0">
            <a:normAutofit lnSpcReduction="20000"/>
          </a:bodyPr>
          <a:lstStyle/>
          <a:p>
            <a:r>
              <a:rPr lang="en"/>
              <a:t>Qualitative findings support the Phase I survey data regarding lower instructor satisfaction in Canadian EAP</a:t>
            </a:r>
            <a:endParaRPr/>
          </a:p>
          <a:p>
            <a:r>
              <a:rPr lang="en"/>
              <a:t>Instructors with less secure employment and those working at private language institutes exhibit greater dissatisfaction</a:t>
            </a:r>
            <a:endParaRPr/>
          </a:p>
          <a:p>
            <a:r>
              <a:rPr lang="en"/>
              <a:t>Lower levels of satisfaction stem from reasons often related to employment status and working conditions</a:t>
            </a:r>
            <a:endParaRPr/>
          </a:p>
          <a:p>
            <a:r>
              <a:rPr lang="en"/>
              <a:t>Instructors are positioned as second-class employees in many instances</a:t>
            </a:r>
            <a:endParaRPr/>
          </a:p>
          <a:p>
            <a:r>
              <a:rPr lang="en"/>
              <a:t>Despite this, there is a consistent dedication to students' learning outcomes and a sense of shared responsibility to attend to their needs</a:t>
            </a:r>
            <a:endParaRPr/>
          </a:p>
          <a:p>
            <a:r>
              <a:rPr lang="en"/>
              <a:t>Economic precarity and perceived lack of agency within neoliberal programs and institutions are distinguishing features of Canadian EAP</a:t>
            </a:r>
            <a:endParaRPr/>
          </a:p>
          <a:p>
            <a:r>
              <a:rPr lang="en"/>
              <a:t>Social agency appears constricted among instructors, creating differential power relations within the field based on job security</a:t>
            </a:r>
            <a:endParaRPr/>
          </a:p>
        </p:txBody>
      </p:sp>
      <p:sp>
        <p:nvSpPr>
          <p:cNvPr id="308" name="Google Shape;308;p45"/>
          <p:cNvSpPr txBox="1"/>
          <p:nvPr/>
        </p:nvSpPr>
        <p:spPr>
          <a:xfrm>
            <a:off x="6199767" y="1959433"/>
            <a:ext cx="5263600" cy="635968"/>
          </a:xfrm>
          <a:prstGeom prst="rect">
            <a:avLst/>
          </a:prstGeom>
          <a:noFill/>
          <a:ln>
            <a:noFill/>
          </a:ln>
        </p:spPr>
        <p:txBody>
          <a:bodyPr spcFirstLastPara="1" wrap="square" lIns="121900" tIns="121900" rIns="121900" bIns="121900" anchor="t" anchorCtr="0">
            <a:spAutoFit/>
          </a:bodyPr>
          <a:lstStyle/>
          <a:p>
            <a:endParaRPr sz="2533"/>
          </a:p>
        </p:txBody>
      </p:sp>
    </p:spTree>
    <p:extLst>
      <p:ext uri="{BB962C8B-B14F-4D97-AF65-F5344CB8AC3E}">
        <p14:creationId xmlns:p14="http://schemas.microsoft.com/office/powerpoint/2010/main" val="2683504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1740333" y="701800"/>
            <a:ext cx="7256000" cy="5454400"/>
          </a:xfrm>
          <a:prstGeom prst="rect">
            <a:avLst/>
          </a:prstGeom>
        </p:spPr>
        <p:txBody>
          <a:bodyPr spcFirstLastPara="1" wrap="square" lIns="121900" tIns="121900" rIns="121900" bIns="121900" anchor="ctr" anchorCtr="0">
            <a:normAutofit/>
          </a:bodyPr>
          <a:lstStyle/>
          <a:p>
            <a:r>
              <a:rPr lang="en"/>
              <a:t>Discussion</a:t>
            </a:r>
            <a:endParaRPr/>
          </a:p>
        </p:txBody>
      </p:sp>
      <p:sp>
        <p:nvSpPr>
          <p:cNvPr id="314" name="Google Shape;314;p46"/>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315" name="Google Shape;315;p46"/>
          <p:cNvPicPr preferRelativeResize="0"/>
          <p:nvPr/>
        </p:nvPicPr>
        <p:blipFill>
          <a:blip r:embed="rId3">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1098386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321" name="Google Shape;321;p4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EAP Orientations: Service vs. Field</a:t>
            </a:r>
            <a:endParaRPr b="1">
              <a:solidFill>
                <a:schemeClr val="lt1"/>
              </a:solidFill>
            </a:endParaRPr>
          </a:p>
        </p:txBody>
      </p:sp>
      <p:pic>
        <p:nvPicPr>
          <p:cNvPr id="322" name="Google Shape;322;p47"/>
          <p:cNvPicPr preferRelativeResize="0"/>
          <p:nvPr/>
        </p:nvPicPr>
        <p:blipFill rotWithShape="1">
          <a:blip r:embed="rId3">
            <a:alphaModFix/>
          </a:blip>
          <a:srcRect l="9704" t="35514" r="6850" b="4615"/>
          <a:stretch/>
        </p:blipFill>
        <p:spPr>
          <a:xfrm>
            <a:off x="415601" y="1600534"/>
            <a:ext cx="11261433" cy="4544633"/>
          </a:xfrm>
          <a:prstGeom prst="rect">
            <a:avLst/>
          </a:prstGeom>
          <a:noFill/>
          <a:ln>
            <a:noFill/>
          </a:ln>
        </p:spPr>
      </p:pic>
      <p:pic>
        <p:nvPicPr>
          <p:cNvPr id="323" name="Google Shape;323;p47"/>
          <p:cNvPicPr preferRelativeResize="0"/>
          <p:nvPr/>
        </p:nvPicPr>
        <p:blipFill rotWithShape="1">
          <a:blip r:embed="rId4">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371995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329" name="Google Shape;329;p4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Discussion</a:t>
            </a:r>
            <a:endParaRPr b="1">
              <a:solidFill>
                <a:schemeClr val="lt1"/>
              </a:solidFill>
            </a:endParaRPr>
          </a:p>
        </p:txBody>
      </p:sp>
      <p:sp>
        <p:nvSpPr>
          <p:cNvPr id="330" name="Google Shape;330;p48"/>
          <p:cNvSpPr txBox="1">
            <a:spLocks noGrp="1"/>
          </p:cNvSpPr>
          <p:nvPr>
            <p:ph type="body" idx="1"/>
          </p:nvPr>
        </p:nvSpPr>
        <p:spPr>
          <a:xfrm>
            <a:off x="128967" y="1536633"/>
            <a:ext cx="11929200" cy="4555200"/>
          </a:xfrm>
          <a:prstGeom prst="rect">
            <a:avLst/>
          </a:prstGeom>
        </p:spPr>
        <p:txBody>
          <a:bodyPr spcFirstLastPara="1" wrap="square" lIns="121900" tIns="121900" rIns="121900" bIns="121900" anchor="t" anchorCtr="0">
            <a:normAutofit lnSpcReduction="10000"/>
          </a:bodyPr>
          <a:lstStyle/>
          <a:p>
            <a:r>
              <a:rPr lang="en"/>
              <a:t>Evidence of conflicting perceptions of EAP instruction (“butler stance” service vs. invaluable support) (Charles &amp; Pecorari, 2016)</a:t>
            </a:r>
            <a:br>
              <a:rPr lang="en"/>
            </a:br>
            <a:endParaRPr/>
          </a:p>
          <a:p>
            <a:r>
              <a:rPr lang="en"/>
              <a:t>Evidence of differential lived experiences and sense of legitimacy/satisfaction between those with and without job stability (Breshears, 2018)</a:t>
            </a:r>
            <a:br>
              <a:rPr lang="en"/>
            </a:br>
            <a:endParaRPr/>
          </a:p>
          <a:p>
            <a:r>
              <a:rPr lang="en"/>
              <a:t>Evidence of contested and constricted practitioner sense of agency within the market of EAP (Bourdieu, 2012; Ding &amp; Bruce, 2017)</a:t>
            </a:r>
            <a:br>
              <a:rPr lang="en"/>
            </a:br>
            <a:endParaRPr/>
          </a:p>
          <a:p>
            <a:r>
              <a:rPr lang="en"/>
              <a:t>Evidence of dedication by EAP practitioners to improving EAL student learning outcomes / lives</a:t>
            </a:r>
            <a:endParaRPr/>
          </a:p>
        </p:txBody>
      </p:sp>
      <p:pic>
        <p:nvPicPr>
          <p:cNvPr id="331" name="Google Shape;331;p48"/>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106121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337" name="Google Shape;337;p4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Discussion</a:t>
            </a:r>
            <a:endParaRPr b="1">
              <a:solidFill>
                <a:schemeClr val="lt1"/>
              </a:solidFill>
            </a:endParaRPr>
          </a:p>
        </p:txBody>
      </p:sp>
      <p:sp>
        <p:nvSpPr>
          <p:cNvPr id="338" name="Google Shape;338;p49"/>
          <p:cNvSpPr txBox="1">
            <a:spLocks noGrp="1"/>
          </p:cNvSpPr>
          <p:nvPr>
            <p:ph type="body" idx="1"/>
          </p:nvPr>
        </p:nvSpPr>
        <p:spPr>
          <a:xfrm>
            <a:off x="128967" y="1536633"/>
            <a:ext cx="11929200" cy="4555200"/>
          </a:xfrm>
          <a:prstGeom prst="rect">
            <a:avLst/>
          </a:prstGeom>
        </p:spPr>
        <p:txBody>
          <a:bodyPr spcFirstLastPara="1" wrap="square" lIns="121900" tIns="121900" rIns="121900" bIns="121900" anchor="t" anchorCtr="0">
            <a:normAutofit fontScale="77500" lnSpcReduction="20000"/>
          </a:bodyPr>
          <a:lstStyle/>
          <a:p>
            <a:pPr indent="0">
              <a:buNone/>
            </a:pPr>
            <a:endParaRPr/>
          </a:p>
          <a:p>
            <a:pPr indent="-422899">
              <a:spcBef>
                <a:spcPts val="1600"/>
              </a:spcBef>
              <a:buSzPct val="100000"/>
            </a:pPr>
            <a:r>
              <a:rPr lang="en"/>
              <a:t>Overwhelming evidence of widespread employment precarity as main factor in practitioners’ sense of dissatisfaction and illegitimacy, adding to body of research from the broader areas of ELT (Breshears, 2018; MacDonald, 2016; Rockwell, 2021; Valeo &amp; Faez, 2013)</a:t>
            </a:r>
            <a:br>
              <a:rPr lang="en"/>
            </a:br>
            <a:endParaRPr/>
          </a:p>
          <a:p>
            <a:pPr indent="-422899">
              <a:buSzPct val="100000"/>
            </a:pPr>
            <a:r>
              <a:rPr lang="en"/>
              <a:t>In the modern “knowledge economy”, where English language teaching is a form of (real or perceived) abundant, disposable labour for neoliberal institutions of higher education, there is a need for systemic reform that better recognizes and rewards this cadre of workers (Ding &amp; Bruce, 2017; Hadley, 2015)</a:t>
            </a:r>
            <a:br>
              <a:rPr lang="en"/>
            </a:br>
            <a:endParaRPr/>
          </a:p>
          <a:p>
            <a:pPr indent="-422899">
              <a:buSzPct val="100000"/>
            </a:pPr>
            <a:r>
              <a:rPr lang="en"/>
              <a:t>Findings raise questions as to how we might better equip EAP practitioners for the realities of the “field of battle” (Bourdieu, 2012)</a:t>
            </a:r>
            <a:br>
              <a:rPr lang="en"/>
            </a:br>
            <a:endParaRPr/>
          </a:p>
          <a:p>
            <a:pPr indent="-422899">
              <a:buSzPct val="100000"/>
            </a:pPr>
            <a:r>
              <a:rPr lang="en" b="1"/>
              <a:t>What is to be done?</a:t>
            </a:r>
            <a:r>
              <a:rPr lang="en"/>
              <a:t> Precarity as a way of life in EAP should be explicitly addressed at a number of levels</a:t>
            </a:r>
            <a:endParaRPr/>
          </a:p>
        </p:txBody>
      </p:sp>
      <p:pic>
        <p:nvPicPr>
          <p:cNvPr id="339" name="Google Shape;339;p49"/>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2535969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345" name="Google Shape;345;p5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Questions for Consideration</a:t>
            </a:r>
            <a:endParaRPr b="1">
              <a:solidFill>
                <a:schemeClr val="lt1"/>
              </a:solidFill>
            </a:endParaRPr>
          </a:p>
        </p:txBody>
      </p:sp>
      <p:sp>
        <p:nvSpPr>
          <p:cNvPr id="346" name="Google Shape;346;p5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What is EAP?</a:t>
            </a:r>
            <a:endParaRPr/>
          </a:p>
          <a:p>
            <a:r>
              <a:rPr lang="en"/>
              <a:t>How can EAP programs improve the lives of their practitioners given varied institutional constraints?</a:t>
            </a:r>
            <a:endParaRPr/>
          </a:p>
          <a:p>
            <a:r>
              <a:rPr lang="en"/>
              <a:t>How might institutions and programs increase a bi-directional flow of knowledge between EAP and other academic programs?</a:t>
            </a:r>
            <a:endParaRPr/>
          </a:p>
          <a:p>
            <a:r>
              <a:rPr lang="en"/>
              <a:t>What is the responsibility of language teacher educators in explicitly addressing employment precarity as reality in EAP (and ELT in general)?</a:t>
            </a:r>
            <a:endParaRPr/>
          </a:p>
          <a:p>
            <a:r>
              <a:rPr lang="en"/>
              <a:t>How can EAP practitioners advocate for better employment conditions?</a:t>
            </a:r>
            <a:endParaRPr/>
          </a:p>
          <a:p>
            <a:r>
              <a:rPr lang="en"/>
              <a:t>How might researchers amplify the voices of ELT practitioners and assist with elevating their status/employment conditions?</a:t>
            </a:r>
            <a:endParaRPr/>
          </a:p>
        </p:txBody>
      </p:sp>
      <p:pic>
        <p:nvPicPr>
          <p:cNvPr id="347" name="Google Shape;347;p50"/>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326952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418167" y="600200"/>
            <a:ext cx="7726000" cy="5454400"/>
          </a:xfrm>
          <a:prstGeom prst="rect">
            <a:avLst/>
          </a:prstGeom>
        </p:spPr>
        <p:txBody>
          <a:bodyPr spcFirstLastPara="1" wrap="square" lIns="121900" tIns="121900" rIns="121900" bIns="121900" anchor="ctr" anchorCtr="0">
            <a:normAutofit/>
          </a:bodyPr>
          <a:lstStyle/>
          <a:p>
            <a:r>
              <a:rPr lang="en"/>
              <a:t>Rationale, Objectives, &amp; Literature</a:t>
            </a:r>
            <a:endParaRPr/>
          </a:p>
        </p:txBody>
      </p:sp>
      <p:sp>
        <p:nvSpPr>
          <p:cNvPr id="73" name="Google Shape;73;p15"/>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74" name="Google Shape;74;p15"/>
          <p:cNvPicPr preferRelativeResize="0"/>
          <p:nvPr/>
        </p:nvPicPr>
        <p:blipFill>
          <a:blip r:embed="rId3">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1917345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353" name="Google Shape;353;p5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Limitations</a:t>
            </a:r>
            <a:endParaRPr b="1">
              <a:solidFill>
                <a:schemeClr val="lt1"/>
              </a:solidFill>
            </a:endParaRPr>
          </a:p>
        </p:txBody>
      </p:sp>
      <p:sp>
        <p:nvSpPr>
          <p:cNvPr id="354" name="Google Shape;354;p51"/>
          <p:cNvSpPr txBox="1">
            <a:spLocks noGrp="1"/>
          </p:cNvSpPr>
          <p:nvPr>
            <p:ph type="body" idx="1"/>
          </p:nvPr>
        </p:nvSpPr>
        <p:spPr>
          <a:xfrm>
            <a:off x="415600" y="1536633"/>
            <a:ext cx="11360800" cy="3696400"/>
          </a:xfrm>
          <a:prstGeom prst="rect">
            <a:avLst/>
          </a:prstGeom>
        </p:spPr>
        <p:txBody>
          <a:bodyPr spcFirstLastPara="1" wrap="square" lIns="121900" tIns="121900" rIns="121900" bIns="121900" anchor="t" anchorCtr="0">
            <a:normAutofit fontScale="85000" lnSpcReduction="20000"/>
          </a:bodyPr>
          <a:lstStyle/>
          <a:p>
            <a:pPr indent="0">
              <a:lnSpc>
                <a:spcPct val="200000"/>
              </a:lnSpc>
              <a:buNone/>
            </a:pPr>
            <a:endParaRPr/>
          </a:p>
          <a:p>
            <a:pPr indent="-434329">
              <a:lnSpc>
                <a:spcPct val="200000"/>
              </a:lnSpc>
              <a:spcBef>
                <a:spcPts val="1600"/>
              </a:spcBef>
              <a:buSzPct val="100000"/>
            </a:pPr>
            <a:r>
              <a:rPr lang="en"/>
              <a:t>Self-reporting</a:t>
            </a:r>
            <a:endParaRPr/>
          </a:p>
          <a:p>
            <a:pPr indent="-434329">
              <a:lnSpc>
                <a:spcPct val="200000"/>
              </a:lnSpc>
              <a:buSzPct val="100000"/>
            </a:pPr>
            <a:r>
              <a:rPr lang="en"/>
              <a:t>Construct validity: operationalization of concepts such as “legitimacy” and “satisfaction”</a:t>
            </a:r>
            <a:endParaRPr/>
          </a:p>
          <a:p>
            <a:pPr indent="-434329">
              <a:lnSpc>
                <a:spcPct val="200000"/>
              </a:lnSpc>
              <a:buSzPct val="100000"/>
            </a:pPr>
            <a:r>
              <a:rPr lang="en"/>
              <a:t>Limited overall participation from EAP programs and practitioners in Quebec</a:t>
            </a:r>
            <a:endParaRPr/>
          </a:p>
          <a:p>
            <a:pPr indent="-434329">
              <a:lnSpc>
                <a:spcPct val="200000"/>
              </a:lnSpc>
              <a:buSzPct val="100000"/>
            </a:pPr>
            <a:r>
              <a:rPr lang="en"/>
              <a:t>Limited interviews with those working in the occluded world of private EAP</a:t>
            </a:r>
            <a:endParaRPr/>
          </a:p>
          <a:p>
            <a:pPr indent="-434329">
              <a:lnSpc>
                <a:spcPct val="200000"/>
              </a:lnSpc>
              <a:buSzPct val="100000"/>
            </a:pPr>
            <a:r>
              <a:rPr lang="en"/>
              <a:t>SARS-2</a:t>
            </a:r>
            <a:endParaRPr/>
          </a:p>
        </p:txBody>
      </p:sp>
      <p:pic>
        <p:nvPicPr>
          <p:cNvPr id="355" name="Google Shape;355;p51"/>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3004089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2"/>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361" name="Google Shape;361;p5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Conclusions and Future Avenues</a:t>
            </a:r>
            <a:endParaRPr b="1">
              <a:solidFill>
                <a:schemeClr val="lt1"/>
              </a:solidFill>
            </a:endParaRPr>
          </a:p>
        </p:txBody>
      </p:sp>
      <p:sp>
        <p:nvSpPr>
          <p:cNvPr id="362" name="Google Shape;362;p5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a:lnSpc>
                <a:spcPct val="150000"/>
              </a:lnSpc>
            </a:pPr>
            <a:r>
              <a:rPr lang="en"/>
              <a:t>Need for greater qualitative (ethnographic) research into lived experiences of EAP practitioners, including highlighting of cases (programs; individuals) where EAP directors and instructors are challenging the potentially coercive relations of power between management and labour</a:t>
            </a:r>
            <a:endParaRPr/>
          </a:p>
          <a:p>
            <a:pPr>
              <a:lnSpc>
                <a:spcPct val="150000"/>
              </a:lnSpc>
            </a:pPr>
            <a:r>
              <a:rPr lang="en"/>
              <a:t>Need for greater research into diverse landscape of EAP programs and practitioners in order to identify ideal (or not) models, pedagogies, etc.</a:t>
            </a:r>
            <a:endParaRPr/>
          </a:p>
          <a:p>
            <a:pPr>
              <a:lnSpc>
                <a:spcPct val="150000"/>
              </a:lnSpc>
            </a:pPr>
            <a:r>
              <a:rPr lang="en"/>
              <a:t>Need for action at several levels in order to provide conditions for greater EAP practitioner agency (Ding, 2019)</a:t>
            </a:r>
            <a:endParaRPr/>
          </a:p>
        </p:txBody>
      </p:sp>
      <p:pic>
        <p:nvPicPr>
          <p:cNvPr id="363" name="Google Shape;363;p52"/>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3177307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xfrm>
            <a:off x="1778000" y="600200"/>
            <a:ext cx="10414000" cy="5454400"/>
          </a:xfrm>
          <a:prstGeom prst="rect">
            <a:avLst/>
          </a:prstGeom>
        </p:spPr>
        <p:txBody>
          <a:bodyPr spcFirstLastPara="1" wrap="square" lIns="121900" tIns="121900" rIns="121900" bIns="121900" anchor="ctr" anchorCtr="0">
            <a:normAutofit/>
          </a:bodyPr>
          <a:lstStyle/>
          <a:p>
            <a:r>
              <a:rPr lang="en" dirty="0"/>
              <a:t>Acknowledgements</a:t>
            </a:r>
            <a:endParaRPr dirty="0"/>
          </a:p>
          <a:p>
            <a:endParaRPr sz="3200" dirty="0"/>
          </a:p>
          <a:p>
            <a:r>
              <a:rPr lang="en" sz="3200" dirty="0"/>
              <a:t>SSHRC Explore; </a:t>
            </a:r>
            <a:r>
              <a:rPr lang="en" sz="3200"/>
              <a:t>SSHRC Exchange</a:t>
            </a:r>
            <a:endParaRPr sz="3200"/>
          </a:p>
          <a:p>
            <a:r>
              <a:rPr lang="en" sz="3200" dirty="0"/>
              <a:t>York University Liberal Arts &amp; Professional Studies MRG</a:t>
            </a:r>
            <a:endParaRPr sz="3200" dirty="0"/>
          </a:p>
          <a:p>
            <a:r>
              <a:rPr lang="en" sz="3200" dirty="0" err="1"/>
              <a:t>Renison</a:t>
            </a:r>
            <a:r>
              <a:rPr lang="en" sz="3200" dirty="0"/>
              <a:t> College - University of Waterloo RG</a:t>
            </a:r>
            <a:endParaRPr sz="3200" dirty="0"/>
          </a:p>
          <a:p>
            <a:endParaRPr sz="3200" dirty="0"/>
          </a:p>
          <a:p>
            <a:r>
              <a:rPr lang="en" dirty="0"/>
              <a:t>Contact</a:t>
            </a:r>
            <a:endParaRPr dirty="0"/>
          </a:p>
          <a:p>
            <a:r>
              <a:rPr lang="en" sz="3229" dirty="0"/>
              <a:t>James: </a:t>
            </a:r>
            <a:r>
              <a:rPr lang="en" sz="3229" u="sng" dirty="0">
                <a:solidFill>
                  <a:schemeClr val="hlink"/>
                </a:solidFill>
                <a:hlinkClick r:id="rId3"/>
              </a:rPr>
              <a:t>corcora2@yorku.ca</a:t>
            </a:r>
            <a:r>
              <a:rPr lang="en" sz="3229" dirty="0"/>
              <a:t> </a:t>
            </a:r>
            <a:endParaRPr sz="3229" dirty="0"/>
          </a:p>
        </p:txBody>
      </p:sp>
      <p:sp>
        <p:nvSpPr>
          <p:cNvPr id="369" name="Google Shape;369;p53"/>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370" name="Google Shape;370;p53"/>
          <p:cNvPicPr preferRelativeResize="0"/>
          <p:nvPr/>
        </p:nvPicPr>
        <p:blipFill>
          <a:blip r:embed="rId4">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3127072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1778000" y="600200"/>
            <a:ext cx="7366000" cy="5454400"/>
          </a:xfrm>
          <a:prstGeom prst="rect">
            <a:avLst/>
          </a:prstGeom>
        </p:spPr>
        <p:txBody>
          <a:bodyPr spcFirstLastPara="1" wrap="square" lIns="121900" tIns="121900" rIns="121900" bIns="121900" anchor="ctr" anchorCtr="0">
            <a:normAutofit/>
          </a:bodyPr>
          <a:lstStyle/>
          <a:p>
            <a:r>
              <a:rPr lang="en"/>
              <a:t>Selected References</a:t>
            </a:r>
            <a:endParaRPr/>
          </a:p>
        </p:txBody>
      </p:sp>
      <p:sp>
        <p:nvSpPr>
          <p:cNvPr id="376" name="Google Shape;376;p54"/>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377" name="Google Shape;377;p54"/>
          <p:cNvPicPr preferRelativeResize="0"/>
          <p:nvPr/>
        </p:nvPicPr>
        <p:blipFill>
          <a:blip r:embed="rId3">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1238084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a:spLocks noGrp="1"/>
          </p:cNvSpPr>
          <p:nvPr>
            <p:ph type="body" idx="1"/>
          </p:nvPr>
        </p:nvSpPr>
        <p:spPr>
          <a:xfrm>
            <a:off x="415600" y="487133"/>
            <a:ext cx="11360800" cy="5803600"/>
          </a:xfrm>
          <a:prstGeom prst="rect">
            <a:avLst/>
          </a:prstGeom>
        </p:spPr>
        <p:txBody>
          <a:bodyPr spcFirstLastPara="1" wrap="square" lIns="121900" tIns="121900" rIns="121900" bIns="121900" anchor="t" anchorCtr="0">
            <a:noAutofit/>
          </a:bodyPr>
          <a:lstStyle/>
          <a:p>
            <a:pPr marL="0" indent="0">
              <a:lnSpc>
                <a:spcPct val="75000"/>
              </a:lnSpc>
              <a:buSzPts val="725"/>
              <a:buNone/>
            </a:pPr>
            <a:r>
              <a:rPr lang="en" sz="1607"/>
              <a:t>Anthony, L. (2018). </a:t>
            </a:r>
            <a:r>
              <a:rPr lang="en" sz="1607" i="1"/>
              <a:t>Introducing English for specific purposes</a:t>
            </a:r>
            <a:r>
              <a:rPr lang="en" sz="1607"/>
              <a:t>. Routledge. </a:t>
            </a:r>
            <a:endParaRPr sz="1607"/>
          </a:p>
          <a:p>
            <a:pPr marL="0" indent="0">
              <a:lnSpc>
                <a:spcPct val="75000"/>
              </a:lnSpc>
              <a:spcBef>
                <a:spcPts val="1600"/>
              </a:spcBef>
              <a:buSzPts val="725"/>
              <a:buNone/>
            </a:pPr>
            <a:r>
              <a:rPr lang="en" sz="1607"/>
              <a:t>Basturkmen, H., &amp; Wette, R. (2016). English for academic purposes. </a:t>
            </a:r>
            <a:r>
              <a:rPr lang="en" sz="1607" i="1"/>
              <a:t>In The Routledge handbook of English language teaching</a:t>
            </a:r>
            <a:r>
              <a:rPr lang="en" sz="1607"/>
              <a:t> (pp. 164-176). Routledge.</a:t>
            </a:r>
            <a:endParaRPr sz="1607"/>
          </a:p>
          <a:p>
            <a:pPr marL="0" indent="0">
              <a:lnSpc>
                <a:spcPct val="75000"/>
              </a:lnSpc>
              <a:spcBef>
                <a:spcPts val="1600"/>
              </a:spcBef>
              <a:buSzPts val="725"/>
              <a:buNone/>
            </a:pPr>
            <a:r>
              <a:rPr lang="en" sz="1607"/>
              <a:t>Breshears, S. (2018). The precarious work of English language teaching in Canada. </a:t>
            </a:r>
            <a:r>
              <a:rPr lang="en" sz="1607" i="1"/>
              <a:t>TESL Canada Journal,</a:t>
            </a:r>
            <a:r>
              <a:rPr lang="en" sz="1607"/>
              <a:t> 36 (2), 26-47. https://doi.org/10.18806/tesl.v36i2.1312 </a:t>
            </a:r>
            <a:endParaRPr sz="1607"/>
          </a:p>
          <a:p>
            <a:pPr marL="0" indent="0">
              <a:lnSpc>
                <a:spcPct val="75000"/>
              </a:lnSpc>
              <a:spcBef>
                <a:spcPts val="1600"/>
              </a:spcBef>
              <a:buSzPts val="725"/>
              <a:buNone/>
            </a:pPr>
            <a:r>
              <a:rPr lang="en" sz="1607"/>
              <a:t>Charles, M. (2013). English for academic purposes. In B. Paltridge and S. Starfield (Eds.) </a:t>
            </a:r>
            <a:r>
              <a:rPr lang="en" sz="1607" i="1"/>
              <a:t>The handbook of English for specific purposes</a:t>
            </a:r>
            <a:r>
              <a:rPr lang="en" sz="1607"/>
              <a:t> (pp. 137-153). Routledge. </a:t>
            </a:r>
            <a:endParaRPr sz="1607"/>
          </a:p>
          <a:p>
            <a:pPr marL="0" indent="0">
              <a:lnSpc>
                <a:spcPct val="75000"/>
              </a:lnSpc>
              <a:spcBef>
                <a:spcPts val="1600"/>
              </a:spcBef>
              <a:buSzPts val="725"/>
              <a:buNone/>
            </a:pPr>
            <a:r>
              <a:rPr lang="en" sz="1607"/>
              <a:t>Charles, M., &amp; Pecorari, D. (2016). </a:t>
            </a:r>
            <a:r>
              <a:rPr lang="en" sz="1607" i="1"/>
              <a:t>Introducing English for academic purposes</a:t>
            </a:r>
            <a:r>
              <a:rPr lang="en" sz="1607"/>
              <a:t>. Routledge.</a:t>
            </a:r>
            <a:endParaRPr sz="1607"/>
          </a:p>
          <a:p>
            <a:pPr marL="0" indent="0">
              <a:lnSpc>
                <a:spcPct val="75000"/>
              </a:lnSpc>
              <a:spcBef>
                <a:spcPts val="1600"/>
              </a:spcBef>
              <a:buSzPts val="725"/>
              <a:buNone/>
            </a:pPr>
            <a:r>
              <a:rPr lang="en" sz="1607"/>
              <a:t>Ding, A. (2019). EAP practitioner identity. In </a:t>
            </a:r>
            <a:r>
              <a:rPr lang="en" sz="1607" i="1"/>
              <a:t>Specialized English</a:t>
            </a:r>
            <a:r>
              <a:rPr lang="en" sz="1607"/>
              <a:t> (pp. 63-76). Routledge.</a:t>
            </a:r>
            <a:endParaRPr sz="1607"/>
          </a:p>
          <a:p>
            <a:pPr marL="0" indent="0">
              <a:lnSpc>
                <a:spcPct val="75000"/>
              </a:lnSpc>
              <a:spcBef>
                <a:spcPts val="1600"/>
              </a:spcBef>
              <a:buSzPts val="725"/>
              <a:buNone/>
            </a:pPr>
            <a:r>
              <a:rPr lang="en" sz="1607"/>
              <a:t>Ding, A., &amp; Bruce, I. (2017). </a:t>
            </a:r>
            <a:r>
              <a:rPr lang="en" sz="1607" i="1"/>
              <a:t>The English for academic purposes practitioner.</a:t>
            </a:r>
            <a:r>
              <a:rPr lang="en" sz="1607"/>
              <a:t> Cham, Switzerland: Palgrave Macmillan. </a:t>
            </a:r>
            <a:endParaRPr sz="1607"/>
          </a:p>
          <a:p>
            <a:pPr marL="0" indent="0">
              <a:lnSpc>
                <a:spcPct val="95000"/>
              </a:lnSpc>
              <a:spcBef>
                <a:spcPts val="1600"/>
              </a:spcBef>
              <a:buClr>
                <a:schemeClr val="dk1"/>
              </a:buClr>
              <a:buSzPts val="935"/>
              <a:buNone/>
            </a:pPr>
            <a:r>
              <a:rPr lang="en" sz="1607"/>
              <a:t>Dyck, G.N. (2013). Chinese and Canadian students in undergraduate degree programmes in a Canadian university: A quantitative comparison. In T. Coverdale-Jones (Eds.), </a:t>
            </a:r>
            <a:r>
              <a:rPr lang="en" sz="1607" i="1"/>
              <a:t>Transnational Higher Education in the Asian Context </a:t>
            </a:r>
            <a:r>
              <a:rPr lang="en" sz="1607"/>
              <a:t>(pp. 216-225). Palgrave Macmillan, London. https://doi.org/10.1057/9781137034946_14 </a:t>
            </a:r>
            <a:endParaRPr sz="1607"/>
          </a:p>
          <a:p>
            <a:pPr marL="0" indent="0">
              <a:lnSpc>
                <a:spcPct val="95000"/>
              </a:lnSpc>
              <a:spcBef>
                <a:spcPts val="1600"/>
              </a:spcBef>
              <a:buSzPts val="935"/>
              <a:buNone/>
            </a:pPr>
            <a:r>
              <a:rPr lang="en" sz="1607"/>
              <a:t>Fox, J., Cheng, L., &amp; Zumbo, B. D. (2014). Do they make a difference? The impact of English language programs on second language students in Canadian universities. </a:t>
            </a:r>
            <a:r>
              <a:rPr lang="en" sz="1607" i="1"/>
              <a:t>TESOL Quarterly</a:t>
            </a:r>
            <a:r>
              <a:rPr lang="en" sz="1607"/>
              <a:t>, 48(1), 57–85. </a:t>
            </a:r>
            <a:endParaRPr sz="1607"/>
          </a:p>
          <a:p>
            <a:pPr marL="0" indent="0">
              <a:lnSpc>
                <a:spcPct val="95000"/>
              </a:lnSpc>
              <a:spcBef>
                <a:spcPts val="1600"/>
              </a:spcBef>
              <a:spcAft>
                <a:spcPts val="1600"/>
              </a:spcAft>
              <a:buClr>
                <a:schemeClr val="dk1"/>
              </a:buClr>
              <a:buSzPts val="935"/>
              <a:buNone/>
            </a:pPr>
            <a:r>
              <a:rPr lang="en" sz="1607"/>
              <a:t>Galante, A., Okubo, K., Cole, C., Elkader, N., Carozza, N., Wilkinson, C., Wotton, C., &amp; Vasic, J. (2019). Plurilingualism in Higher Education: A Collaborative Initiative for the Implementation of Plurilingual Pedagogy in an English for Academic Purposes Program at a Canadian University.</a:t>
            </a:r>
            <a:r>
              <a:rPr lang="en" sz="1607" i="1"/>
              <a:t> TESL Canada Journal</a:t>
            </a:r>
            <a:r>
              <a:rPr lang="en" sz="1607"/>
              <a:t>, 36(1), 121 - 133. https://doi.org/10.18806/tesl.v36i1.1305 </a:t>
            </a:r>
            <a:endParaRPr sz="1607"/>
          </a:p>
        </p:txBody>
      </p:sp>
    </p:spTree>
    <p:extLst>
      <p:ext uri="{BB962C8B-B14F-4D97-AF65-F5344CB8AC3E}">
        <p14:creationId xmlns:p14="http://schemas.microsoft.com/office/powerpoint/2010/main" val="2078532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body" idx="1"/>
          </p:nvPr>
        </p:nvSpPr>
        <p:spPr>
          <a:xfrm>
            <a:off x="415600" y="417533"/>
            <a:ext cx="11360800" cy="58456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sz="1600"/>
              <a:t>Huang, L. S. (2018). A call for critical dialogue: EAP Assessment from the Practitioner's Perspective in Canada. </a:t>
            </a:r>
            <a:r>
              <a:rPr lang="en" sz="1600" i="1"/>
              <a:t>Journal of English for Academic Purposes</a:t>
            </a:r>
            <a:r>
              <a:rPr lang="en" sz="1600"/>
              <a:t>, 35, 70-84. </a:t>
            </a:r>
            <a:endParaRPr sz="1600"/>
          </a:p>
          <a:p>
            <a:pPr marL="0" indent="0">
              <a:spcBef>
                <a:spcPts val="1600"/>
              </a:spcBef>
              <a:buClr>
                <a:schemeClr val="dk1"/>
              </a:buClr>
              <a:buSzPts val="1100"/>
              <a:buNone/>
            </a:pPr>
            <a:r>
              <a:rPr lang="en" sz="1600"/>
              <a:t>Hyland, K. &amp; Jiang, F. (2021). A bibliometric study of EAP research: Who is doing what, where and when? </a:t>
            </a:r>
            <a:r>
              <a:rPr lang="en" sz="1600" i="1"/>
              <a:t>Journal of English for Academic Purposes</a:t>
            </a:r>
            <a:r>
              <a:rPr lang="en" sz="1600"/>
              <a:t> (49), 1-12. https://doi.org/10.1016/j.jeap.2020.100929 </a:t>
            </a:r>
            <a:endParaRPr sz="1600"/>
          </a:p>
          <a:p>
            <a:pPr marL="0" indent="0">
              <a:lnSpc>
                <a:spcPct val="100000"/>
              </a:lnSpc>
              <a:spcBef>
                <a:spcPts val="1600"/>
              </a:spcBef>
              <a:buClr>
                <a:schemeClr val="dk1"/>
              </a:buClr>
              <a:buSzPts val="1100"/>
              <a:buNone/>
            </a:pPr>
            <a:r>
              <a:rPr lang="en" sz="1600"/>
              <a:t>Hyland, K. (2018). Sympathy for the devil? A defense of EAP. </a:t>
            </a:r>
            <a:r>
              <a:rPr lang="en" sz="1600" i="1"/>
              <a:t>Language Teaching</a:t>
            </a:r>
            <a:r>
              <a:rPr lang="en" sz="1600"/>
              <a:t>, 51(3), 383-399. </a:t>
            </a:r>
            <a:endParaRPr sz="1600"/>
          </a:p>
          <a:p>
            <a:pPr marL="0" indent="0">
              <a:lnSpc>
                <a:spcPct val="100000"/>
              </a:lnSpc>
              <a:spcBef>
                <a:spcPts val="1600"/>
              </a:spcBef>
              <a:buSzPts val="688"/>
              <a:buNone/>
            </a:pPr>
            <a:r>
              <a:rPr lang="en" sz="1600"/>
              <a:t>Hyland, K., &amp; Shaw, P. (Eds.). (2016). </a:t>
            </a:r>
            <a:r>
              <a:rPr lang="en" sz="1600" i="1"/>
              <a:t>The Routledge Handbook of English for Academic Purposes</a:t>
            </a:r>
            <a:r>
              <a:rPr lang="en" sz="1600"/>
              <a:t>. Routledge.</a:t>
            </a:r>
            <a:endParaRPr sz="1600"/>
          </a:p>
          <a:p>
            <a:pPr marL="0" indent="0">
              <a:lnSpc>
                <a:spcPct val="100000"/>
              </a:lnSpc>
              <a:spcBef>
                <a:spcPts val="1600"/>
              </a:spcBef>
              <a:buSzPts val="688"/>
              <a:buNone/>
            </a:pPr>
            <a:r>
              <a:rPr lang="en" sz="1600"/>
              <a:t>Hyland, K., &amp; Wong, L. L. (Eds.). (2019). </a:t>
            </a:r>
            <a:r>
              <a:rPr lang="en" sz="1600" i="1"/>
              <a:t>Specialized English: New Directions in ESP and EAP Research and Practice</a:t>
            </a:r>
            <a:r>
              <a:rPr lang="en" sz="1600"/>
              <a:t>. Routledge. </a:t>
            </a:r>
            <a:endParaRPr sz="1600"/>
          </a:p>
          <a:p>
            <a:pPr marL="0" indent="0">
              <a:lnSpc>
                <a:spcPct val="100000"/>
              </a:lnSpc>
              <a:spcBef>
                <a:spcPts val="1600"/>
              </a:spcBef>
              <a:buSzPts val="688"/>
              <a:buNone/>
            </a:pPr>
            <a:r>
              <a:rPr lang="en" sz="1600">
                <a:solidFill>
                  <a:srgbClr val="222222"/>
                </a:solidFill>
                <a:highlight>
                  <a:srgbClr val="FFFFFF"/>
                </a:highlight>
              </a:rPr>
              <a:t>Marshall, S., &amp; Marr, J. W. (2018). Teaching multilingual learners in Canadian writing-intensive classrooms: Pedagogy, binaries, and conflicting identities. </a:t>
            </a:r>
            <a:r>
              <a:rPr lang="en" sz="1600" i="1">
                <a:solidFill>
                  <a:srgbClr val="222222"/>
                </a:solidFill>
                <a:highlight>
                  <a:srgbClr val="FFFFFF"/>
                </a:highlight>
              </a:rPr>
              <a:t>Journal of Second Language Writing</a:t>
            </a:r>
            <a:r>
              <a:rPr lang="en" sz="1600">
                <a:solidFill>
                  <a:srgbClr val="222222"/>
                </a:solidFill>
                <a:highlight>
                  <a:srgbClr val="FFFFFF"/>
                </a:highlight>
              </a:rPr>
              <a:t>, </a:t>
            </a:r>
            <a:r>
              <a:rPr lang="en" sz="1600" i="1">
                <a:solidFill>
                  <a:srgbClr val="222222"/>
                </a:solidFill>
                <a:highlight>
                  <a:srgbClr val="FFFFFF"/>
                </a:highlight>
              </a:rPr>
              <a:t>40</a:t>
            </a:r>
            <a:r>
              <a:rPr lang="en" sz="1600">
                <a:solidFill>
                  <a:srgbClr val="222222"/>
                </a:solidFill>
                <a:highlight>
                  <a:srgbClr val="FFFFFF"/>
                </a:highlight>
              </a:rPr>
              <a:t>, 32-43.</a:t>
            </a:r>
            <a:endParaRPr sz="1600">
              <a:solidFill>
                <a:srgbClr val="222222"/>
              </a:solidFill>
              <a:highlight>
                <a:srgbClr val="FFFFFF"/>
              </a:highlight>
            </a:endParaRPr>
          </a:p>
          <a:p>
            <a:pPr marL="0" indent="0">
              <a:lnSpc>
                <a:spcPct val="100000"/>
              </a:lnSpc>
              <a:spcBef>
                <a:spcPts val="1600"/>
              </a:spcBef>
              <a:buSzPts val="688"/>
              <a:buNone/>
            </a:pPr>
            <a:r>
              <a:rPr lang="en" sz="1600"/>
              <a:t>MacDonald, J. (2016). The margins as third space: EAP teacher professionalism in Canadian universities. </a:t>
            </a:r>
            <a:r>
              <a:rPr lang="en" sz="1600" i="1"/>
              <a:t>TESL Canada Journal,</a:t>
            </a:r>
            <a:r>
              <a:rPr lang="en" sz="1600"/>
              <a:t> 34(1), 106-116. </a:t>
            </a:r>
            <a:endParaRPr sz="1600"/>
          </a:p>
          <a:p>
            <a:pPr marL="0" indent="0">
              <a:lnSpc>
                <a:spcPct val="100000"/>
              </a:lnSpc>
              <a:spcBef>
                <a:spcPts val="1600"/>
              </a:spcBef>
              <a:buSzPts val="688"/>
              <a:buNone/>
            </a:pPr>
            <a:r>
              <a:rPr lang="en" sz="1600"/>
              <a:t>McKenzie, A. M. (2018). Academic integrity across the Canadian landscape. </a:t>
            </a:r>
            <a:r>
              <a:rPr lang="en" sz="1600" i="1"/>
              <a:t>Canadian Perspectives on Academic Integrity</a:t>
            </a:r>
            <a:r>
              <a:rPr lang="en" sz="1600"/>
              <a:t>, 1(2), 40-45. </a:t>
            </a:r>
            <a:endParaRPr sz="1600"/>
          </a:p>
          <a:p>
            <a:pPr marL="0" indent="0">
              <a:lnSpc>
                <a:spcPct val="100000"/>
              </a:lnSpc>
              <a:spcBef>
                <a:spcPts val="1600"/>
              </a:spcBef>
              <a:buSzPts val="688"/>
              <a:buNone/>
            </a:pPr>
            <a:r>
              <a:rPr lang="en" sz="1600"/>
              <a:t>Valeo, A., &amp; Faez, F. (2013). Career development and professional attrition of novice ESL teachers of adults. </a:t>
            </a:r>
            <a:r>
              <a:rPr lang="en" sz="1600" i="1"/>
              <a:t>TESL Canada Journal,</a:t>
            </a:r>
            <a:r>
              <a:rPr lang="en" sz="1600"/>
              <a:t> 1-1. </a:t>
            </a:r>
            <a:endParaRPr sz="1600"/>
          </a:p>
          <a:p>
            <a:pPr marL="0" indent="0">
              <a:lnSpc>
                <a:spcPct val="100000"/>
              </a:lnSpc>
              <a:spcBef>
                <a:spcPts val="1600"/>
              </a:spcBef>
              <a:spcAft>
                <a:spcPts val="1600"/>
              </a:spcAft>
              <a:buSzPts val="688"/>
              <a:buNone/>
            </a:pPr>
            <a:r>
              <a:rPr lang="en" sz="1600"/>
              <a:t>Van Viegen, S., &amp; Zappa-Hollman, S. (2020). Plurilingual pedagogies at the post-secondary level: possibilities for intentional engagement with students’ diverse linguistic repertoires. </a:t>
            </a:r>
            <a:r>
              <a:rPr lang="en" sz="1600" i="1"/>
              <a:t>Language, Culture and Curriculum</a:t>
            </a:r>
            <a:r>
              <a:rPr lang="en" sz="1600"/>
              <a:t>, 33(2), 172-187. </a:t>
            </a:r>
            <a:endParaRPr sz="1600"/>
          </a:p>
        </p:txBody>
      </p:sp>
    </p:spTree>
    <p:extLst>
      <p:ext uri="{BB962C8B-B14F-4D97-AF65-F5344CB8AC3E}">
        <p14:creationId xmlns:p14="http://schemas.microsoft.com/office/powerpoint/2010/main" val="2382605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12500" r="12500"/>
          <a:stretch/>
        </p:blipFill>
        <p:spPr>
          <a:xfrm>
            <a:off x="0" y="8546"/>
            <a:ext cx="12192000" cy="5560541"/>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046044" y="5621180"/>
            <a:ext cx="2059459" cy="1144144"/>
          </a:xfrm>
          <a:prstGeom prst="rect">
            <a:avLst/>
          </a:prstGeom>
          <a:noFill/>
          <a:ln>
            <a:noFill/>
          </a:ln>
        </p:spPr>
      </p:pic>
      <p:pic>
        <p:nvPicPr>
          <p:cNvPr id="91" name="Google Shape;91;p1"/>
          <p:cNvPicPr preferRelativeResize="0"/>
          <p:nvPr/>
        </p:nvPicPr>
        <p:blipFill rotWithShape="1">
          <a:blip r:embed="rId5">
            <a:alphaModFix/>
          </a:blip>
          <a:srcRect/>
          <a:stretch/>
        </p:blipFill>
        <p:spPr>
          <a:xfrm>
            <a:off x="262376" y="5560541"/>
            <a:ext cx="2553229" cy="1109101"/>
          </a:xfrm>
          <a:prstGeom prst="rect">
            <a:avLst/>
          </a:prstGeom>
          <a:noFill/>
          <a:ln>
            <a:noFill/>
          </a:ln>
        </p:spPr>
      </p:pic>
      <p:sp>
        <p:nvSpPr>
          <p:cNvPr id="92" name="Google Shape;92;p1"/>
          <p:cNvSpPr txBox="1">
            <a:spLocks noGrp="1"/>
          </p:cNvSpPr>
          <p:nvPr>
            <p:ph type="ctrTitle"/>
          </p:nvPr>
        </p:nvSpPr>
        <p:spPr>
          <a:xfrm>
            <a:off x="883547" y="330324"/>
            <a:ext cx="10941307" cy="2387600"/>
          </a:xfrm>
          <a:prstGeom prst="rect">
            <a:avLst/>
          </a:prstGeom>
          <a:noFill/>
          <a:ln>
            <a:noFill/>
          </a:ln>
        </p:spPr>
        <p:txBody>
          <a:bodyPr spcFirstLastPara="1" wrap="square" lIns="91425" tIns="45700" rIns="91425" bIns="45700" anchor="b" anchorCtr="0">
            <a:noAutofit/>
          </a:bodyPr>
          <a:lstStyle/>
          <a:p>
            <a:pPr fontAlgn="base"/>
            <a:r>
              <a:rPr lang="en-CA" sz="4400" b="1" dirty="0">
                <a:solidFill>
                  <a:schemeClr val="bg1"/>
                </a:solidFill>
              </a:rPr>
              <a:t>The EAP Intellectual Landscape, and </a:t>
            </a:r>
            <a:br>
              <a:rPr lang="en-CA" sz="4400" b="1" dirty="0">
                <a:solidFill>
                  <a:schemeClr val="bg1"/>
                </a:solidFill>
              </a:rPr>
            </a:br>
            <a:r>
              <a:rPr lang="en-CA" sz="4400" b="1" dirty="0">
                <a:solidFill>
                  <a:schemeClr val="bg1"/>
                </a:solidFill>
              </a:rPr>
              <a:t>its Implications for Instruction in a Prominent Canadian Pathway Program</a:t>
            </a:r>
            <a:endParaRPr lang="en-CA" sz="4400" dirty="0">
              <a:solidFill>
                <a:schemeClr val="bg1"/>
              </a:solidFill>
            </a:endParaRPr>
          </a:p>
        </p:txBody>
      </p:sp>
      <p:cxnSp>
        <p:nvCxnSpPr>
          <p:cNvPr id="93" name="Google Shape;93;p1"/>
          <p:cNvCxnSpPr/>
          <p:nvPr/>
        </p:nvCxnSpPr>
        <p:spPr>
          <a:xfrm>
            <a:off x="1031169" y="2878918"/>
            <a:ext cx="10035150" cy="0"/>
          </a:xfrm>
          <a:prstGeom prst="straightConnector1">
            <a:avLst/>
          </a:prstGeom>
          <a:noFill/>
          <a:ln w="57150" cap="flat" cmpd="sng">
            <a:solidFill>
              <a:schemeClr val="lt1"/>
            </a:solidFill>
            <a:prstDash val="solid"/>
            <a:miter lim="400000"/>
            <a:headEnd type="none" w="sm" len="sm"/>
            <a:tailEnd type="none" w="sm" len="sm"/>
          </a:ln>
        </p:spPr>
      </p:cxnSp>
      <p:sp>
        <p:nvSpPr>
          <p:cNvPr id="94" name="Google Shape;94;p1"/>
          <p:cNvSpPr txBox="1">
            <a:spLocks noGrp="1"/>
          </p:cNvSpPr>
          <p:nvPr>
            <p:ph type="subTitle" idx="1"/>
          </p:nvPr>
        </p:nvSpPr>
        <p:spPr>
          <a:xfrm>
            <a:off x="953999" y="3065422"/>
            <a:ext cx="9144000"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dirty="0">
                <a:solidFill>
                  <a:schemeClr val="lt1"/>
                </a:solidFill>
                <a:latin typeface="Calibri"/>
                <a:ea typeface="Calibri"/>
                <a:cs typeface="Calibri"/>
                <a:sym typeface="Calibri"/>
              </a:rPr>
              <a:t>Karen Englander &amp; Bruce Russell</a:t>
            </a:r>
            <a:br>
              <a:rPr lang="en-US" sz="2400" b="0" i="0" u="none" strike="noStrike" cap="none" dirty="0">
                <a:solidFill>
                  <a:schemeClr val="lt1"/>
                </a:solidFill>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International Foundation Program</a:t>
            </a:r>
            <a:br>
              <a:rPr lang="en-US" sz="2000" b="0" i="0" u="none" strike="noStrike" cap="none" dirty="0">
                <a:solidFill>
                  <a:schemeClr val="lt1"/>
                </a:solidFill>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University of Toronto, Canada</a:t>
            </a:r>
            <a:endParaRPr dirty="0"/>
          </a:p>
          <a:p>
            <a:pPr marL="0" marR="0" lvl="0" indent="0" algn="l" rtl="0">
              <a:lnSpc>
                <a:spcPct val="90000"/>
              </a:lnSpc>
              <a:spcBef>
                <a:spcPts val="0"/>
              </a:spcBef>
              <a:spcAft>
                <a:spcPts val="0"/>
              </a:spcAft>
              <a:buClr>
                <a:schemeClr val="lt1"/>
              </a:buClr>
              <a:buSzPts val="2400"/>
              <a:buFont typeface="Arial"/>
              <a:buNone/>
            </a:pPr>
            <a:endParaRPr sz="2000" dirty="0">
              <a:solidFill>
                <a:schemeClr val="lt1"/>
              </a:solidFill>
            </a:endParaRPr>
          </a:p>
          <a:p>
            <a:pPr marL="0" lvl="0" indent="0" algn="l" rtl="0">
              <a:lnSpc>
                <a:spcPct val="90000"/>
              </a:lnSpc>
              <a:spcBef>
                <a:spcPts val="0"/>
              </a:spcBef>
              <a:spcAft>
                <a:spcPts val="0"/>
              </a:spcAft>
              <a:buClr>
                <a:schemeClr val="lt1"/>
              </a:buClr>
              <a:buSzPts val="2400"/>
              <a:buNone/>
            </a:pPr>
            <a:r>
              <a:rPr lang="en-US" dirty="0">
                <a:solidFill>
                  <a:schemeClr val="lt1"/>
                </a:solidFill>
              </a:rPr>
              <a:t>BALEAP, 2023</a:t>
            </a:r>
            <a:endParaRPr dirty="0"/>
          </a:p>
          <a:p>
            <a:pPr marL="0" marR="0" lvl="0" indent="0" algn="l" rtl="0">
              <a:lnSpc>
                <a:spcPct val="90000"/>
              </a:lnSpc>
              <a:spcBef>
                <a:spcPts val="0"/>
              </a:spcBef>
              <a:spcAft>
                <a:spcPts val="0"/>
              </a:spcAft>
              <a:buClr>
                <a:schemeClr val="lt1"/>
              </a:buClr>
              <a:buSzPts val="2400"/>
              <a:buFont typeface="Arial"/>
              <a:buNone/>
            </a:pPr>
            <a:endParaRPr dirty="0"/>
          </a:p>
        </p:txBody>
      </p:sp>
    </p:spTree>
    <p:extLst>
      <p:ext uri="{BB962C8B-B14F-4D97-AF65-F5344CB8AC3E}">
        <p14:creationId xmlns:p14="http://schemas.microsoft.com/office/powerpoint/2010/main" val="34800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HEADER_BAR.png"/>
          <p:cNvPicPr preferRelativeResize="0"/>
          <p:nvPr/>
        </p:nvPicPr>
        <p:blipFill rotWithShape="1">
          <a:blip r:embed="rId3">
            <a:alphaModFix/>
          </a:blip>
          <a:srcRect t="32057"/>
          <a:stretch/>
        </p:blipFill>
        <p:spPr>
          <a:xfrm>
            <a:off x="1" y="-1"/>
            <a:ext cx="12192000" cy="1450849"/>
          </a:xfrm>
          <a:prstGeom prst="rect">
            <a:avLst/>
          </a:prstGeom>
          <a:noFill/>
          <a:ln>
            <a:noFill/>
          </a:ln>
        </p:spPr>
      </p:pic>
      <p:pic>
        <p:nvPicPr>
          <p:cNvPr id="100" name="Google Shape;100;p2" descr="BLUE_PAINTED_BACKDROP.png"/>
          <p:cNvPicPr preferRelativeResize="0"/>
          <p:nvPr/>
        </p:nvPicPr>
        <p:blipFill rotWithShape="1">
          <a:blip r:embed="rId4">
            <a:alphaModFix amt="90000"/>
          </a:blip>
          <a:srcRect t="37767"/>
          <a:stretch/>
        </p:blipFill>
        <p:spPr>
          <a:xfrm flipH="1">
            <a:off x="1" y="-1"/>
            <a:ext cx="12192000" cy="1450849"/>
          </a:xfrm>
          <a:prstGeom prst="rect">
            <a:avLst/>
          </a:prstGeom>
          <a:noFill/>
          <a:ln>
            <a:noFill/>
          </a:ln>
        </p:spPr>
      </p:pic>
      <p:sp>
        <p:nvSpPr>
          <p:cNvPr id="101" name="Google Shape;101;p2"/>
          <p:cNvSpPr txBox="1"/>
          <p:nvPr/>
        </p:nvSpPr>
        <p:spPr>
          <a:xfrm>
            <a:off x="498906" y="125977"/>
            <a:ext cx="11066649"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Lato"/>
              <a:buNone/>
            </a:pPr>
            <a:r>
              <a:rPr lang="en-US" sz="4400" dirty="0">
                <a:solidFill>
                  <a:schemeClr val="lt1"/>
                </a:solidFill>
                <a:latin typeface="Lato"/>
                <a:sym typeface="Lato"/>
              </a:rPr>
              <a:t>Context: International Foundation Program (IFP) at the University of Toronto </a:t>
            </a:r>
            <a:endParaRPr sz="1400" b="0" i="0" u="none" strike="noStrike" cap="none" dirty="0">
              <a:solidFill>
                <a:srgbClr val="000000"/>
              </a:solidFill>
              <a:latin typeface="Arial"/>
              <a:ea typeface="Arial"/>
              <a:cs typeface="Arial"/>
              <a:sym typeface="Arial"/>
            </a:endParaRPr>
          </a:p>
        </p:txBody>
      </p:sp>
      <p:sp>
        <p:nvSpPr>
          <p:cNvPr id="102" name="Google Shape;102;p2"/>
          <p:cNvSpPr txBox="1"/>
          <p:nvPr/>
        </p:nvSpPr>
        <p:spPr>
          <a:xfrm>
            <a:off x="2822765" y="5807010"/>
            <a:ext cx="11447417" cy="3729944"/>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100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103" name="Google Shape;103;p2"/>
          <p:cNvPicPr preferRelativeResize="0"/>
          <p:nvPr/>
        </p:nvPicPr>
        <p:blipFill rotWithShape="1">
          <a:blip r:embed="rId5">
            <a:alphaModFix/>
          </a:blip>
          <a:srcRect/>
          <a:stretch/>
        </p:blipFill>
        <p:spPr>
          <a:xfrm>
            <a:off x="10556831" y="5917373"/>
            <a:ext cx="1469587" cy="816437"/>
          </a:xfrm>
          <a:prstGeom prst="rect">
            <a:avLst/>
          </a:prstGeom>
          <a:noFill/>
          <a:ln>
            <a:noFill/>
          </a:ln>
        </p:spPr>
      </p:pic>
      <p:pic>
        <p:nvPicPr>
          <p:cNvPr id="104" name="Google Shape;104;p2"/>
          <p:cNvPicPr preferRelativeResize="0"/>
          <p:nvPr/>
        </p:nvPicPr>
        <p:blipFill rotWithShape="1">
          <a:blip r:embed="rId6">
            <a:alphaModFix/>
          </a:blip>
          <a:srcRect/>
          <a:stretch/>
        </p:blipFill>
        <p:spPr>
          <a:xfrm>
            <a:off x="8438268" y="5802064"/>
            <a:ext cx="1942101" cy="843632"/>
          </a:xfrm>
          <a:prstGeom prst="rect">
            <a:avLst/>
          </a:prstGeom>
          <a:noFill/>
          <a:ln>
            <a:noFill/>
          </a:ln>
        </p:spPr>
      </p:pic>
      <p:sp>
        <p:nvSpPr>
          <p:cNvPr id="105" name="Google Shape;10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Englander &amp; Russell, 2023</a:t>
            </a:r>
            <a:endParaRPr dirty="0"/>
          </a:p>
        </p:txBody>
      </p:sp>
      <p:pic>
        <p:nvPicPr>
          <p:cNvPr id="2050"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583" y="4258366"/>
            <a:ext cx="6221270" cy="16590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Toronto campus exteri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018" y="1843054"/>
            <a:ext cx="7715250" cy="4238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14719" y="1807604"/>
            <a:ext cx="2650836" cy="3693319"/>
          </a:xfrm>
          <a:prstGeom prst="rect">
            <a:avLst/>
          </a:prstGeom>
          <a:noFill/>
        </p:spPr>
        <p:txBody>
          <a:bodyPr wrap="square" rtlCol="0">
            <a:spAutoFit/>
          </a:bodyPr>
          <a:lstStyle/>
          <a:p>
            <a:r>
              <a:rPr lang="en-CA" sz="1800" dirty="0"/>
              <a:t>UofT ranked #1 in Canada and among top 20 globally. </a:t>
            </a:r>
          </a:p>
          <a:p>
            <a:endParaRPr lang="en-CA" sz="1800" dirty="0"/>
          </a:p>
          <a:p>
            <a:r>
              <a:rPr lang="en-CA" sz="1800" dirty="0"/>
              <a:t>IFP is an EAP pathway program; accepts students with lower IELTS/TOEFL scores </a:t>
            </a:r>
          </a:p>
          <a:p>
            <a:endParaRPr lang="en-CA" sz="1800" dirty="0"/>
          </a:p>
          <a:p>
            <a:r>
              <a:rPr lang="en-CA" sz="1800" dirty="0"/>
              <a:t>IFP student population ~ 200, most from China</a:t>
            </a:r>
          </a:p>
          <a:p>
            <a:endParaRPr lang="en-CA" sz="1800" dirty="0"/>
          </a:p>
          <a:p>
            <a:r>
              <a:rPr lang="en-CA" sz="1800" dirty="0"/>
              <a:t>Established in 2009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HEADER_BAR.png"/>
          <p:cNvPicPr preferRelativeResize="0"/>
          <p:nvPr/>
        </p:nvPicPr>
        <p:blipFill rotWithShape="1">
          <a:blip r:embed="rId3">
            <a:alphaModFix/>
          </a:blip>
          <a:srcRect t="32057"/>
          <a:stretch/>
        </p:blipFill>
        <p:spPr>
          <a:xfrm>
            <a:off x="1" y="-1"/>
            <a:ext cx="12192000" cy="1450849"/>
          </a:xfrm>
          <a:prstGeom prst="rect">
            <a:avLst/>
          </a:prstGeom>
          <a:noFill/>
          <a:ln>
            <a:noFill/>
          </a:ln>
        </p:spPr>
      </p:pic>
      <p:pic>
        <p:nvPicPr>
          <p:cNvPr id="100" name="Google Shape;100;p2" descr="BLUE_PAINTED_BACKDROP.png"/>
          <p:cNvPicPr preferRelativeResize="0"/>
          <p:nvPr/>
        </p:nvPicPr>
        <p:blipFill rotWithShape="1">
          <a:blip r:embed="rId4">
            <a:alphaModFix amt="90000"/>
          </a:blip>
          <a:srcRect t="37767"/>
          <a:stretch/>
        </p:blipFill>
        <p:spPr>
          <a:xfrm flipH="1">
            <a:off x="1" y="-1"/>
            <a:ext cx="12192000" cy="1450849"/>
          </a:xfrm>
          <a:prstGeom prst="rect">
            <a:avLst/>
          </a:prstGeom>
          <a:noFill/>
          <a:ln>
            <a:noFill/>
          </a:ln>
        </p:spPr>
      </p:pic>
      <p:sp>
        <p:nvSpPr>
          <p:cNvPr id="101" name="Google Shape;101;p2"/>
          <p:cNvSpPr txBox="1"/>
          <p:nvPr/>
        </p:nvSpPr>
        <p:spPr>
          <a:xfrm>
            <a:off x="203070" y="188732"/>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Lato"/>
              <a:buNone/>
            </a:pPr>
            <a:r>
              <a:rPr lang="en-US" sz="4400" dirty="0">
                <a:solidFill>
                  <a:schemeClr val="lt1"/>
                </a:solidFill>
                <a:latin typeface="Lato"/>
                <a:sym typeface="Lato"/>
              </a:rPr>
              <a:t>The University of Toronto study context</a:t>
            </a:r>
            <a:endParaRPr sz="1400" b="0" i="0" u="none" strike="noStrike" cap="none" dirty="0">
              <a:solidFill>
                <a:srgbClr val="000000"/>
              </a:solidFill>
              <a:latin typeface="Arial"/>
              <a:ea typeface="Arial"/>
              <a:cs typeface="Arial"/>
              <a:sym typeface="Arial"/>
            </a:endParaRPr>
          </a:p>
        </p:txBody>
      </p:sp>
      <p:sp>
        <p:nvSpPr>
          <p:cNvPr id="102" name="Google Shape;102;p2"/>
          <p:cNvSpPr txBox="1"/>
          <p:nvPr/>
        </p:nvSpPr>
        <p:spPr>
          <a:xfrm>
            <a:off x="2822765" y="5807010"/>
            <a:ext cx="11447417" cy="3729944"/>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100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103" name="Google Shape;103;p2"/>
          <p:cNvPicPr preferRelativeResize="0"/>
          <p:nvPr/>
        </p:nvPicPr>
        <p:blipFill rotWithShape="1">
          <a:blip r:embed="rId5">
            <a:alphaModFix/>
          </a:blip>
          <a:srcRect/>
          <a:stretch/>
        </p:blipFill>
        <p:spPr>
          <a:xfrm>
            <a:off x="10556831" y="5917373"/>
            <a:ext cx="1469587" cy="816437"/>
          </a:xfrm>
          <a:prstGeom prst="rect">
            <a:avLst/>
          </a:prstGeom>
          <a:noFill/>
          <a:ln>
            <a:noFill/>
          </a:ln>
        </p:spPr>
      </p:pic>
      <p:pic>
        <p:nvPicPr>
          <p:cNvPr id="104" name="Google Shape;104;p2"/>
          <p:cNvPicPr preferRelativeResize="0"/>
          <p:nvPr/>
        </p:nvPicPr>
        <p:blipFill rotWithShape="1">
          <a:blip r:embed="rId6">
            <a:alphaModFix/>
          </a:blip>
          <a:srcRect/>
          <a:stretch/>
        </p:blipFill>
        <p:spPr>
          <a:xfrm>
            <a:off x="8438268" y="5802064"/>
            <a:ext cx="1942101" cy="843632"/>
          </a:xfrm>
          <a:prstGeom prst="rect">
            <a:avLst/>
          </a:prstGeom>
          <a:noFill/>
          <a:ln>
            <a:noFill/>
          </a:ln>
        </p:spPr>
      </p:pic>
      <p:sp>
        <p:nvSpPr>
          <p:cNvPr id="105" name="Google Shape;10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Englander &amp; Russell, 2023</a:t>
            </a:r>
            <a:endParaRPr dirty="0"/>
          </a:p>
        </p:txBody>
      </p:sp>
      <p:sp>
        <p:nvSpPr>
          <p:cNvPr id="6" name="TextBox 5"/>
          <p:cNvSpPr txBox="1"/>
          <p:nvPr/>
        </p:nvSpPr>
        <p:spPr>
          <a:xfrm>
            <a:off x="728096" y="1672751"/>
            <a:ext cx="10206803" cy="830997"/>
          </a:xfrm>
          <a:prstGeom prst="rect">
            <a:avLst/>
          </a:prstGeom>
          <a:noFill/>
          <a:ln w="28575">
            <a:solidFill>
              <a:schemeClr val="accent1"/>
            </a:solidFill>
          </a:ln>
        </p:spPr>
        <p:txBody>
          <a:bodyPr wrap="square" lIns="91440" tIns="45720" rIns="91440" bIns="45720" rtlCol="0" anchor="t">
            <a:spAutoFit/>
          </a:bodyPr>
          <a:lstStyle/>
          <a:p>
            <a:r>
              <a:rPr lang="en-CA" sz="2400" dirty="0">
                <a:latin typeface="Calibri"/>
              </a:rPr>
              <a:t>New College Vision</a:t>
            </a:r>
            <a:r>
              <a:rPr lang="en-CA" sz="2400" b="0" i="0" dirty="0">
                <a:solidFill>
                  <a:srgbClr val="000000"/>
                </a:solidFill>
                <a:effectLst/>
                <a:latin typeface="Calibri"/>
              </a:rPr>
              <a:t>: to “intentionally promote and foster social responsibility, diversity, equity and global awareness</a:t>
            </a:r>
            <a:r>
              <a:rPr lang="en-CA" sz="2400" dirty="0">
                <a:latin typeface="Calibri"/>
              </a:rPr>
              <a:t>”(2020)</a:t>
            </a:r>
            <a:endParaRPr lang="en-CA" sz="2800" dirty="0">
              <a:latin typeface="Calibri"/>
            </a:endParaRPr>
          </a:p>
        </p:txBody>
      </p:sp>
      <p:pic>
        <p:nvPicPr>
          <p:cNvPr id="3" name="Google Shape;100;p2" descr="BLUE_PAINTED_BACKDROP.png">
            <a:extLst>
              <a:ext uri="{FF2B5EF4-FFF2-40B4-BE49-F238E27FC236}">
                <a16:creationId xmlns:a16="http://schemas.microsoft.com/office/drawing/2014/main" id="{653C2D74-6EBD-71A9-A912-E7D3BAD61B63}"/>
              </a:ext>
            </a:extLst>
          </p:cNvPr>
          <p:cNvPicPr preferRelativeResize="0"/>
          <p:nvPr/>
        </p:nvPicPr>
        <p:blipFill rotWithShape="1">
          <a:blip r:embed="rId4">
            <a:alphaModFix amt="90000"/>
          </a:blip>
          <a:srcRect t="37767"/>
          <a:stretch/>
        </p:blipFill>
        <p:spPr>
          <a:xfrm flipH="1">
            <a:off x="0" y="3101894"/>
            <a:ext cx="12192000" cy="790676"/>
          </a:xfrm>
          <a:prstGeom prst="rect">
            <a:avLst/>
          </a:prstGeom>
          <a:noFill/>
          <a:ln>
            <a:noFill/>
          </a:ln>
        </p:spPr>
      </p:pic>
      <p:sp>
        <p:nvSpPr>
          <p:cNvPr id="5" name="Google Shape;101;p2">
            <a:extLst>
              <a:ext uri="{FF2B5EF4-FFF2-40B4-BE49-F238E27FC236}">
                <a16:creationId xmlns:a16="http://schemas.microsoft.com/office/drawing/2014/main" id="{A548E072-185B-4A95-DC2D-61FE00D92851}"/>
              </a:ext>
            </a:extLst>
          </p:cNvPr>
          <p:cNvSpPr txBox="1"/>
          <p:nvPr/>
        </p:nvSpPr>
        <p:spPr>
          <a:xfrm>
            <a:off x="332219" y="3018720"/>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Lato"/>
              <a:buNone/>
            </a:pPr>
            <a:r>
              <a:rPr lang="en-US" sz="4400" dirty="0">
                <a:solidFill>
                  <a:schemeClr val="lt1"/>
                </a:solidFill>
                <a:latin typeface="Lato"/>
                <a:sym typeface="Lato"/>
              </a:rPr>
              <a:t>Our concerns</a:t>
            </a:r>
            <a:endParaRPr sz="1400" b="0" i="0" u="none" strike="noStrike" cap="none"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D9CCFFEE-36AF-DDA8-F0C5-F0F77B1BE7C8}"/>
              </a:ext>
            </a:extLst>
          </p:cNvPr>
          <p:cNvSpPr txBox="1"/>
          <p:nvPr/>
        </p:nvSpPr>
        <p:spPr>
          <a:xfrm>
            <a:off x="414505" y="4138294"/>
            <a:ext cx="10609095" cy="1631216"/>
          </a:xfrm>
          <a:prstGeom prst="rect">
            <a:avLst/>
          </a:prstGeom>
          <a:noFill/>
          <a:ln w="28575">
            <a:solidFill>
              <a:schemeClr val="accent1"/>
            </a:solidFill>
          </a:ln>
        </p:spPr>
        <p:txBody>
          <a:bodyPr wrap="square" rtlCol="0">
            <a:spAutoFit/>
          </a:bodyPr>
          <a:lstStyle/>
          <a:p>
            <a:pPr marL="342900" indent="-342900">
              <a:buFont typeface="Arial" panose="020B0604020202020204" pitchFamily="34" charset="0"/>
              <a:buChar char="•"/>
            </a:pPr>
            <a:r>
              <a:rPr lang="en-CA" sz="2000" dirty="0"/>
              <a:t>Lack of current review of the EAP field’s theoretical literature.</a:t>
            </a:r>
          </a:p>
          <a:p>
            <a:pPr marL="342900" indent="-342900">
              <a:buFont typeface="Arial" panose="020B0604020202020204" pitchFamily="34" charset="0"/>
              <a:buChar char="•"/>
            </a:pPr>
            <a:r>
              <a:rPr lang="en-CA" sz="2000" dirty="0"/>
              <a:t>Such issues may not be well represented in the curriculum.</a:t>
            </a:r>
          </a:p>
          <a:p>
            <a:pPr marL="342900" indent="-342900">
              <a:buFont typeface="Arial" panose="020B0604020202020204" pitchFamily="34" charset="0"/>
              <a:buChar char="•"/>
            </a:pPr>
            <a:r>
              <a:rPr lang="en-CA" sz="2000" dirty="0"/>
              <a:t>The university’s Equity, Diversity and Inclusion vision may not be properly met.</a:t>
            </a:r>
          </a:p>
          <a:p>
            <a:pPr marL="342900" indent="-342900">
              <a:buFont typeface="Arial" panose="020B0604020202020204" pitchFamily="34" charset="0"/>
              <a:buChar char="•"/>
            </a:pPr>
            <a:r>
              <a:rPr lang="en-CA" sz="2000" dirty="0"/>
              <a:t>Our students may not be fully prepared to enter full-time undergraduate study in the Canadian context.</a:t>
            </a:r>
          </a:p>
        </p:txBody>
      </p:sp>
    </p:spTree>
    <p:extLst>
      <p:ext uri="{BB962C8B-B14F-4D97-AF65-F5344CB8AC3E}">
        <p14:creationId xmlns:p14="http://schemas.microsoft.com/office/powerpoint/2010/main" val="2313213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descr="I:\Photos\Kaldor photos 2009\Hart House\IMG_4423.jpg"/>
          <p:cNvPicPr preferRelativeResize="0"/>
          <p:nvPr/>
        </p:nvPicPr>
        <p:blipFill rotWithShape="1">
          <a:blip r:embed="rId3">
            <a:alphaModFix/>
          </a:blip>
          <a:srcRect l="10696" t="39657" r="17223"/>
          <a:stretch/>
        </p:blipFill>
        <p:spPr>
          <a:xfrm>
            <a:off x="-110569" y="0"/>
            <a:ext cx="12302569" cy="6858000"/>
          </a:xfrm>
          <a:prstGeom prst="rect">
            <a:avLst/>
          </a:prstGeom>
          <a:noFill/>
          <a:ln>
            <a:noFill/>
          </a:ln>
        </p:spPr>
      </p:pic>
      <p:pic>
        <p:nvPicPr>
          <p:cNvPr id="120" name="Google Shape;120;p4"/>
          <p:cNvPicPr preferRelativeResize="0"/>
          <p:nvPr/>
        </p:nvPicPr>
        <p:blipFill rotWithShape="1">
          <a:blip r:embed="rId4">
            <a:alphaModFix amt="90000"/>
          </a:blip>
          <a:srcRect l="10952" t="3237" r="17746" b="1628"/>
          <a:stretch/>
        </p:blipFill>
        <p:spPr>
          <a:xfrm>
            <a:off x="-110569" y="-3568"/>
            <a:ext cx="12302569" cy="6858000"/>
          </a:xfrm>
          <a:prstGeom prst="rect">
            <a:avLst/>
          </a:prstGeom>
          <a:noFill/>
          <a:ln>
            <a:noFill/>
          </a:ln>
        </p:spPr>
      </p:pic>
      <p:sp>
        <p:nvSpPr>
          <p:cNvPr id="121" name="Google Shape;1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chemeClr val="lt1"/>
                </a:solidFill>
                <a:latin typeface="Calibri"/>
                <a:ea typeface="Calibri"/>
                <a:cs typeface="Calibri"/>
                <a:sym typeface="Calibri"/>
              </a:rPr>
              <a:t>Englander &amp; Russell, 2023</a:t>
            </a:r>
            <a:endParaRPr sz="1200" b="0" i="0" u="none" strike="noStrike" cap="none" dirty="0">
              <a:solidFill>
                <a:schemeClr val="lt1"/>
              </a:solidFill>
              <a:latin typeface="Calibri"/>
              <a:ea typeface="Calibri"/>
              <a:cs typeface="Calibri"/>
              <a:sym typeface="Calibri"/>
            </a:endParaRPr>
          </a:p>
        </p:txBody>
      </p:sp>
      <p:sp>
        <p:nvSpPr>
          <p:cNvPr id="123" name="Google Shape;123;p4"/>
          <p:cNvSpPr txBox="1"/>
          <p:nvPr/>
        </p:nvSpPr>
        <p:spPr>
          <a:xfrm>
            <a:off x="838200" y="350033"/>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CA" sz="4400" dirty="0">
                <a:solidFill>
                  <a:schemeClr val="lt1"/>
                </a:solidFill>
                <a:latin typeface="Calibri"/>
                <a:ea typeface="Calibri"/>
                <a:cs typeface="Calibri"/>
                <a:sym typeface="Calibri"/>
              </a:rPr>
              <a:t>Three research questions</a:t>
            </a:r>
            <a:endParaRPr lang="en-CA" sz="2400" dirty="0">
              <a:solidFill>
                <a:schemeClr val="bg1"/>
              </a:solidFill>
            </a:endParaRPr>
          </a:p>
          <a:p>
            <a:pPr marL="0" marR="0" lvl="0" indent="0" algn="l" rtl="0">
              <a:lnSpc>
                <a:spcPct val="90000"/>
              </a:lnSpc>
              <a:spcBef>
                <a:spcPts val="0"/>
              </a:spcBef>
              <a:spcAft>
                <a:spcPts val="0"/>
              </a:spcAft>
              <a:buNone/>
            </a:pPr>
            <a:r>
              <a:rPr lang="en-US" sz="4400" dirty="0">
                <a:solidFill>
                  <a:schemeClr val="lt1"/>
                </a:solidFill>
                <a:latin typeface="Calibri"/>
                <a:ea typeface="Calibri"/>
                <a:cs typeface="Calibri"/>
                <a:sym typeface="Calibri"/>
              </a:rPr>
              <a:t> </a:t>
            </a:r>
            <a:endParaRPr sz="1400" b="0" i="0" u="none" strike="noStrike" cap="none" dirty="0">
              <a:solidFill>
                <a:schemeClr val="lt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943641080"/>
              </p:ext>
            </p:extLst>
          </p:nvPr>
        </p:nvGraphicFramePr>
        <p:xfrm>
          <a:off x="480291" y="1689120"/>
          <a:ext cx="10419773" cy="4530704"/>
        </p:xfrm>
        <a:graphic>
          <a:graphicData uri="http://schemas.openxmlformats.org/drawingml/2006/table">
            <a:tbl>
              <a:tblPr firstRow="1" bandRow="1">
                <a:tableStyleId>{EF982166-4FBC-468C-9EBE-49E73EFFCD23}</a:tableStyleId>
              </a:tblPr>
              <a:tblGrid>
                <a:gridCol w="10419773">
                  <a:extLst>
                    <a:ext uri="{9D8B030D-6E8A-4147-A177-3AD203B41FA5}">
                      <a16:colId xmlns:a16="http://schemas.microsoft.com/office/drawing/2014/main" val="899945113"/>
                    </a:ext>
                  </a:extLst>
                </a:gridCol>
              </a:tblGrid>
              <a:tr h="1417844">
                <a:tc>
                  <a:txBody>
                    <a:bodyPr/>
                    <a:lstStyle/>
                    <a:p>
                      <a:pPr algn="ctr"/>
                      <a:r>
                        <a:rPr lang="en-CA" sz="2400" dirty="0">
                          <a:solidFill>
                            <a:schemeClr val="bg1"/>
                          </a:solidFill>
                        </a:rPr>
                        <a:t>What have scholars of EAP been writing about in the past 5-(</a:t>
                      </a:r>
                      <a:r>
                        <a:rPr lang="en-CA" sz="2400" dirty="0" err="1">
                          <a:solidFill>
                            <a:schemeClr val="bg1"/>
                          </a:solidFill>
                        </a:rPr>
                        <a:t>ish</a:t>
                      </a:r>
                      <a:r>
                        <a:rPr lang="en-CA" sz="2400" dirty="0">
                          <a:solidFill>
                            <a:schemeClr val="bg1"/>
                          </a:solidFill>
                        </a:rPr>
                        <a:t>) years? </a:t>
                      </a:r>
                    </a:p>
                  </a:txBody>
                  <a:tcPr anchor="ctr">
                    <a:solidFill>
                      <a:schemeClr val="accent1">
                        <a:lumMod val="75000"/>
                      </a:schemeClr>
                    </a:solidFill>
                  </a:tcPr>
                </a:tc>
                <a:extLst>
                  <a:ext uri="{0D108BD9-81ED-4DB2-BD59-A6C34878D82A}">
                    <a16:rowId xmlns:a16="http://schemas.microsoft.com/office/drawing/2014/main" val="1604214020"/>
                  </a:ext>
                </a:extLst>
              </a:tr>
              <a:tr h="1556430">
                <a:tc>
                  <a:txBody>
                    <a:bodyPr/>
                    <a:lstStyle/>
                    <a:p>
                      <a:pPr algn="ctr"/>
                      <a:r>
                        <a:rPr lang="en-CA" sz="2400" dirty="0">
                          <a:solidFill>
                            <a:schemeClr val="bg1"/>
                          </a:solidFill>
                        </a:rPr>
                        <a:t>What are the opportunities / challenges that contemporary scholars are posing to the field?</a:t>
                      </a:r>
                    </a:p>
                  </a:txBody>
                  <a:tcPr anchor="ctr">
                    <a:solidFill>
                      <a:schemeClr val="accent2">
                        <a:lumMod val="75000"/>
                      </a:schemeClr>
                    </a:solidFill>
                  </a:tcPr>
                </a:tc>
                <a:extLst>
                  <a:ext uri="{0D108BD9-81ED-4DB2-BD59-A6C34878D82A}">
                    <a16:rowId xmlns:a16="http://schemas.microsoft.com/office/drawing/2014/main" val="350139225"/>
                  </a:ext>
                </a:extLst>
              </a:tr>
              <a:tr h="1556430">
                <a:tc>
                  <a:txBody>
                    <a:bodyPr/>
                    <a:lstStyle/>
                    <a:p>
                      <a:pPr algn="ctr"/>
                      <a:r>
                        <a:rPr lang="en-CA" sz="2400" dirty="0">
                          <a:solidFill>
                            <a:schemeClr val="bg1"/>
                          </a:solidFill>
                        </a:rPr>
                        <a:t>Should, and if so, How can contemporary scholarly insights be transferred to our pathway program?</a:t>
                      </a:r>
                    </a:p>
                  </a:txBody>
                  <a:tcPr anchor="ctr">
                    <a:solidFill>
                      <a:schemeClr val="accent6">
                        <a:lumMod val="75000"/>
                      </a:schemeClr>
                    </a:solidFill>
                  </a:tcPr>
                </a:tc>
                <a:extLst>
                  <a:ext uri="{0D108BD9-81ED-4DB2-BD59-A6C34878D82A}">
                    <a16:rowId xmlns:a16="http://schemas.microsoft.com/office/drawing/2014/main" val="4028936486"/>
                  </a:ext>
                </a:extLst>
              </a:tr>
            </a:tbl>
          </a:graphicData>
        </a:graphic>
      </p:graphicFrame>
    </p:spTree>
    <p:extLst>
      <p:ext uri="{BB962C8B-B14F-4D97-AF65-F5344CB8AC3E}">
        <p14:creationId xmlns:p14="http://schemas.microsoft.com/office/powerpoint/2010/main" val="376122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80" name="Google Shape;80;p16"/>
          <p:cNvSpPr txBox="1">
            <a:spLocks noGrp="1"/>
          </p:cNvSpPr>
          <p:nvPr>
            <p:ph type="title"/>
          </p:nvPr>
        </p:nvSpPr>
        <p:spPr>
          <a:xfrm>
            <a:off x="415600" y="468100"/>
            <a:ext cx="11360800" cy="808800"/>
          </a:xfrm>
          <a:prstGeom prst="rect">
            <a:avLst/>
          </a:prstGeom>
        </p:spPr>
        <p:txBody>
          <a:bodyPr spcFirstLastPara="1" wrap="square" lIns="121900" tIns="121900" rIns="121900" bIns="121900" anchor="t" anchorCtr="0">
            <a:normAutofit/>
          </a:bodyPr>
          <a:lstStyle/>
          <a:p>
            <a:pPr>
              <a:buSzPts val="990"/>
            </a:pPr>
            <a:r>
              <a:rPr lang="en" sz="2827" b="1">
                <a:solidFill>
                  <a:schemeClr val="lt1"/>
                </a:solidFill>
              </a:rPr>
              <a:t>EAP across Canada: Programs and Practitioners</a:t>
            </a:r>
            <a:endParaRPr sz="2827" b="1">
              <a:solidFill>
                <a:schemeClr val="lt1"/>
              </a:solidFill>
            </a:endParaRPr>
          </a:p>
        </p:txBody>
      </p:sp>
      <p:sp>
        <p:nvSpPr>
          <p:cNvPr id="81" name="Google Shape;81;p16"/>
          <p:cNvSpPr txBox="1">
            <a:spLocks noGrp="1"/>
          </p:cNvSpPr>
          <p:nvPr>
            <p:ph type="body" idx="1"/>
          </p:nvPr>
        </p:nvSpPr>
        <p:spPr>
          <a:xfrm>
            <a:off x="415600" y="1586633"/>
            <a:ext cx="11360800" cy="4704400"/>
          </a:xfrm>
          <a:prstGeom prst="rect">
            <a:avLst/>
          </a:prstGeom>
        </p:spPr>
        <p:txBody>
          <a:bodyPr spcFirstLastPara="1" wrap="square" lIns="121900" tIns="121900" rIns="121900" bIns="121900" anchor="t" anchorCtr="0">
            <a:noAutofit/>
          </a:bodyPr>
          <a:lstStyle/>
          <a:p>
            <a:pPr indent="-465655">
              <a:lnSpc>
                <a:spcPct val="150000"/>
              </a:lnSpc>
              <a:buSzPts val="1900"/>
            </a:pPr>
            <a:r>
              <a:rPr lang="en" sz="2533"/>
              <a:t>Phase II of ongoing research that seeks to chart landscape of EAP across Canada</a:t>
            </a:r>
            <a:endParaRPr sz="2533"/>
          </a:p>
          <a:p>
            <a:pPr indent="-465655">
              <a:lnSpc>
                <a:spcPct val="150000"/>
              </a:lnSpc>
              <a:buSzPts val="1900"/>
            </a:pPr>
            <a:r>
              <a:rPr lang="en" sz="2533"/>
              <a:t>This research builds on Phase I findings and attempts to better understand lived experiences of EAP practitioners, focusing on perceptions of professional satisfaction and legitimacy</a:t>
            </a:r>
            <a:endParaRPr sz="2533"/>
          </a:p>
          <a:p>
            <a:pPr indent="-465655">
              <a:lnSpc>
                <a:spcPct val="150000"/>
              </a:lnSpc>
              <a:buSzPts val="1900"/>
            </a:pPr>
            <a:r>
              <a:rPr lang="en" sz="2533"/>
              <a:t>Aims to add to dearth of work focused on EAP practitioners in Canada</a:t>
            </a:r>
            <a:endParaRPr sz="2533"/>
          </a:p>
          <a:p>
            <a:pPr indent="-465655">
              <a:lnSpc>
                <a:spcPct val="150000"/>
              </a:lnSpc>
              <a:buSzPts val="1900"/>
            </a:pPr>
            <a:r>
              <a:rPr lang="en" sz="2533"/>
              <a:t>Aims to recognize, validate, and improve the lives of EAP practitioners, an under-research cadre of ELT professionals</a:t>
            </a:r>
            <a:endParaRPr sz="2533"/>
          </a:p>
        </p:txBody>
      </p:sp>
      <p:pic>
        <p:nvPicPr>
          <p:cNvPr id="82" name="Google Shape;82;p16"/>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3332240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descr="I:\Photos\Kaldor photos 2009\Hart House\IMG_4423.jpg"/>
          <p:cNvPicPr preferRelativeResize="0"/>
          <p:nvPr/>
        </p:nvPicPr>
        <p:blipFill rotWithShape="1">
          <a:blip r:embed="rId3">
            <a:alphaModFix/>
          </a:blip>
          <a:srcRect l="10696" t="39657" r="17223"/>
          <a:stretch/>
        </p:blipFill>
        <p:spPr>
          <a:xfrm>
            <a:off x="-110569" y="0"/>
            <a:ext cx="12302569" cy="6858000"/>
          </a:xfrm>
          <a:prstGeom prst="rect">
            <a:avLst/>
          </a:prstGeom>
          <a:noFill/>
          <a:ln>
            <a:noFill/>
          </a:ln>
        </p:spPr>
      </p:pic>
      <p:pic>
        <p:nvPicPr>
          <p:cNvPr id="111" name="Google Shape;111;p3"/>
          <p:cNvPicPr preferRelativeResize="0"/>
          <p:nvPr/>
        </p:nvPicPr>
        <p:blipFill rotWithShape="1">
          <a:blip r:embed="rId4">
            <a:alphaModFix amt="90000"/>
          </a:blip>
          <a:srcRect l="10952" t="3237" r="17746" b="1628"/>
          <a:stretch/>
        </p:blipFill>
        <p:spPr>
          <a:xfrm>
            <a:off x="-110569" y="-1"/>
            <a:ext cx="12302569" cy="6858000"/>
          </a:xfrm>
          <a:prstGeom prst="rect">
            <a:avLst/>
          </a:prstGeom>
          <a:noFill/>
          <a:ln>
            <a:noFill/>
          </a:ln>
        </p:spPr>
      </p:pic>
      <p:sp>
        <p:nvSpPr>
          <p:cNvPr id="113" name="Google Shape;113;p3"/>
          <p:cNvSpPr txBox="1"/>
          <p:nvPr/>
        </p:nvSpPr>
        <p:spPr>
          <a:xfrm>
            <a:off x="303081" y="83628"/>
            <a:ext cx="10515600" cy="7983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400" dirty="0">
                <a:solidFill>
                  <a:schemeClr val="lt1"/>
                </a:solidFill>
                <a:latin typeface="Calibri"/>
                <a:ea typeface="Calibri"/>
                <a:cs typeface="Calibri"/>
                <a:sym typeface="Calibri"/>
              </a:rPr>
              <a:t>Method – Collaborative discussion &amp; analysis </a:t>
            </a:r>
            <a:endParaRPr sz="4400" b="0" i="0" u="none" cap="none" dirty="0">
              <a:solidFill>
                <a:schemeClr val="lt1"/>
              </a:solidFill>
              <a:latin typeface="Arial"/>
              <a:ea typeface="Arial"/>
              <a:cs typeface="Arial"/>
              <a:sym typeface="Arial"/>
            </a:endParaRPr>
          </a:p>
        </p:txBody>
      </p:sp>
      <p:graphicFrame>
        <p:nvGraphicFramePr>
          <p:cNvPr id="3" name="Diagram 2">
            <a:extLst>
              <a:ext uri="{FF2B5EF4-FFF2-40B4-BE49-F238E27FC236}">
                <a16:creationId xmlns:a16="http://schemas.microsoft.com/office/drawing/2014/main" id="{6340B40F-863F-4B2C-8772-880843EEB151}"/>
              </a:ext>
            </a:extLst>
          </p:cNvPr>
          <p:cNvGraphicFramePr/>
          <p:nvPr>
            <p:extLst>
              <p:ext uri="{D42A27DB-BD31-4B8C-83A1-F6EECF244321}">
                <p14:modId xmlns:p14="http://schemas.microsoft.com/office/powerpoint/2010/main" val="4050872521"/>
              </p:ext>
            </p:extLst>
          </p:nvPr>
        </p:nvGraphicFramePr>
        <p:xfrm>
          <a:off x="893485" y="719666"/>
          <a:ext cx="10515599" cy="61383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9252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descr="I:\Photos\Kaldor photos 2009\Hart House\IMG_4423.jpg"/>
          <p:cNvPicPr preferRelativeResize="0"/>
          <p:nvPr/>
        </p:nvPicPr>
        <p:blipFill rotWithShape="1">
          <a:blip r:embed="rId3">
            <a:alphaModFix/>
          </a:blip>
          <a:srcRect l="10696" t="39657" r="17223"/>
          <a:stretch/>
        </p:blipFill>
        <p:spPr>
          <a:xfrm>
            <a:off x="-110569" y="0"/>
            <a:ext cx="12302569" cy="6858000"/>
          </a:xfrm>
          <a:prstGeom prst="rect">
            <a:avLst/>
          </a:prstGeom>
          <a:noFill/>
          <a:ln>
            <a:noFill/>
          </a:ln>
        </p:spPr>
      </p:pic>
      <p:pic>
        <p:nvPicPr>
          <p:cNvPr id="111" name="Google Shape;111;p3"/>
          <p:cNvPicPr preferRelativeResize="0"/>
          <p:nvPr/>
        </p:nvPicPr>
        <p:blipFill rotWithShape="1">
          <a:blip r:embed="rId4">
            <a:alphaModFix amt="90000"/>
          </a:blip>
          <a:srcRect l="10952" t="3237" r="17746" b="1628"/>
          <a:stretch/>
        </p:blipFill>
        <p:spPr>
          <a:xfrm>
            <a:off x="-110569" y="-1"/>
            <a:ext cx="12302569" cy="6858000"/>
          </a:xfrm>
          <a:prstGeom prst="rect">
            <a:avLst/>
          </a:prstGeom>
          <a:noFill/>
          <a:ln>
            <a:noFill/>
          </a:ln>
        </p:spPr>
      </p:pic>
      <p:sp>
        <p:nvSpPr>
          <p:cNvPr id="113" name="Google Shape;113;p3"/>
          <p:cNvSpPr txBox="1"/>
          <p:nvPr/>
        </p:nvSpPr>
        <p:spPr>
          <a:xfrm>
            <a:off x="303081" y="83628"/>
            <a:ext cx="10515600" cy="7983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400" dirty="0">
                <a:solidFill>
                  <a:schemeClr val="lt1"/>
                </a:solidFill>
                <a:latin typeface="Calibri"/>
                <a:ea typeface="Calibri"/>
                <a:cs typeface="Calibri"/>
                <a:sym typeface="Calibri"/>
              </a:rPr>
              <a:t>RQ1 Literature Inquiry</a:t>
            </a:r>
            <a:endParaRPr sz="4400" b="0" i="0" u="none" cap="none" dirty="0">
              <a:solidFill>
                <a:schemeClr val="lt1"/>
              </a:solidFill>
              <a:latin typeface="Arial"/>
              <a:ea typeface="Arial"/>
              <a:cs typeface="Arial"/>
              <a:sym typeface="Arial"/>
            </a:endParaRPr>
          </a:p>
        </p:txBody>
      </p:sp>
      <p:graphicFrame>
        <p:nvGraphicFramePr>
          <p:cNvPr id="2" name="Table 3">
            <a:extLst>
              <a:ext uri="{FF2B5EF4-FFF2-40B4-BE49-F238E27FC236}">
                <a16:creationId xmlns:a16="http://schemas.microsoft.com/office/drawing/2014/main" id="{E4139267-FC93-EF73-D151-ACDD717C5557}"/>
              </a:ext>
            </a:extLst>
          </p:cNvPr>
          <p:cNvGraphicFramePr>
            <a:graphicFrameLocks noGrp="1"/>
          </p:cNvGraphicFramePr>
          <p:nvPr>
            <p:extLst>
              <p:ext uri="{D42A27DB-BD31-4B8C-83A1-F6EECF244321}">
                <p14:modId xmlns:p14="http://schemas.microsoft.com/office/powerpoint/2010/main" val="305466466"/>
              </p:ext>
            </p:extLst>
          </p:nvPr>
        </p:nvGraphicFramePr>
        <p:xfrm>
          <a:off x="3632701" y="881980"/>
          <a:ext cx="6053909" cy="5973200"/>
        </p:xfrm>
        <a:graphic>
          <a:graphicData uri="http://schemas.openxmlformats.org/drawingml/2006/table">
            <a:tbl>
              <a:tblPr firstRow="1" bandRow="1">
                <a:tableStyleId>{EF982166-4FBC-468C-9EBE-49E73EFFCD23}</a:tableStyleId>
              </a:tblPr>
              <a:tblGrid>
                <a:gridCol w="6053909">
                  <a:extLst>
                    <a:ext uri="{9D8B030D-6E8A-4147-A177-3AD203B41FA5}">
                      <a16:colId xmlns:a16="http://schemas.microsoft.com/office/drawing/2014/main" val="36236228"/>
                    </a:ext>
                  </a:extLst>
                </a:gridCol>
              </a:tblGrid>
              <a:tr h="1180586">
                <a:tc>
                  <a:txBody>
                    <a:bodyPr/>
                    <a:lstStyle/>
                    <a:p>
                      <a:r>
                        <a:rPr lang="en-CA" sz="2800" b="1" dirty="0"/>
                        <a:t>Translanguaging, plurilingualism</a:t>
                      </a:r>
                    </a:p>
                  </a:txBody>
                  <a:tcPr>
                    <a:solidFill>
                      <a:schemeClr val="bg1"/>
                    </a:solidFill>
                  </a:tcPr>
                </a:tc>
                <a:extLst>
                  <a:ext uri="{0D108BD9-81ED-4DB2-BD59-A6C34878D82A}">
                    <a16:rowId xmlns:a16="http://schemas.microsoft.com/office/drawing/2014/main" val="1271651328"/>
                  </a:ext>
                </a:extLst>
              </a:tr>
              <a:tr h="960941">
                <a:tc>
                  <a:txBody>
                    <a:bodyPr/>
                    <a:lstStyle/>
                    <a:p>
                      <a:r>
                        <a:rPr lang="en-CA" sz="2800" b="1" dirty="0"/>
                        <a:t>Identity and agency</a:t>
                      </a:r>
                    </a:p>
                  </a:txBody>
                  <a:tcPr>
                    <a:solidFill>
                      <a:schemeClr val="bg1"/>
                    </a:solidFill>
                  </a:tcPr>
                </a:tc>
                <a:extLst>
                  <a:ext uri="{0D108BD9-81ED-4DB2-BD59-A6C34878D82A}">
                    <a16:rowId xmlns:a16="http://schemas.microsoft.com/office/drawing/2014/main" val="1709126400"/>
                  </a:ext>
                </a:extLst>
              </a:tr>
              <a:tr h="1290792">
                <a:tc>
                  <a:txBody>
                    <a:bodyPr/>
                    <a:lstStyle/>
                    <a:p>
                      <a:r>
                        <a:rPr lang="en-CA" sz="2800" b="1" dirty="0"/>
                        <a:t>Anti-racism, anti-Asian, anti-Black, Whiteness</a:t>
                      </a:r>
                    </a:p>
                    <a:p>
                      <a:endParaRPr lang="en-CA" sz="2800" b="1" dirty="0"/>
                    </a:p>
                  </a:txBody>
                  <a:tcPr>
                    <a:solidFill>
                      <a:schemeClr val="bg1"/>
                    </a:solidFill>
                  </a:tcPr>
                </a:tc>
                <a:extLst>
                  <a:ext uri="{0D108BD9-81ED-4DB2-BD59-A6C34878D82A}">
                    <a16:rowId xmlns:a16="http://schemas.microsoft.com/office/drawing/2014/main" val="2756729198"/>
                  </a:ext>
                </a:extLst>
              </a:tr>
              <a:tr h="1333775">
                <a:tc>
                  <a:txBody>
                    <a:bodyPr/>
                    <a:lstStyle/>
                    <a:p>
                      <a:r>
                        <a:rPr lang="en-CA" sz="2800" b="1" dirty="0"/>
                        <a:t>Gender, sexuality, LGBT2SQ</a:t>
                      </a:r>
                    </a:p>
                  </a:txBody>
                  <a:tcPr>
                    <a:solidFill>
                      <a:schemeClr val="bg1"/>
                    </a:solidFill>
                  </a:tcPr>
                </a:tc>
                <a:extLst>
                  <a:ext uri="{0D108BD9-81ED-4DB2-BD59-A6C34878D82A}">
                    <a16:rowId xmlns:a16="http://schemas.microsoft.com/office/drawing/2014/main" val="791343735"/>
                  </a:ext>
                </a:extLst>
              </a:tr>
              <a:tr h="1126298">
                <a:tc>
                  <a:txBody>
                    <a:bodyPr/>
                    <a:lstStyle/>
                    <a:p>
                      <a:r>
                        <a:rPr lang="en-CA" sz="2800" b="1" dirty="0" err="1"/>
                        <a:t>Settlerism</a:t>
                      </a:r>
                      <a:r>
                        <a:rPr lang="en-CA" sz="2800" b="1" dirty="0"/>
                        <a:t> and criticality</a:t>
                      </a:r>
                    </a:p>
                  </a:txBody>
                  <a:tcPr>
                    <a:solidFill>
                      <a:schemeClr val="bg1"/>
                    </a:solidFill>
                  </a:tcPr>
                </a:tc>
                <a:extLst>
                  <a:ext uri="{0D108BD9-81ED-4DB2-BD59-A6C34878D82A}">
                    <a16:rowId xmlns:a16="http://schemas.microsoft.com/office/drawing/2014/main" val="2746873503"/>
                  </a:ext>
                </a:extLst>
              </a:tr>
            </a:tbl>
          </a:graphicData>
        </a:graphic>
      </p:graphicFrame>
    </p:spTree>
    <p:extLst>
      <p:ext uri="{BB962C8B-B14F-4D97-AF65-F5344CB8AC3E}">
        <p14:creationId xmlns:p14="http://schemas.microsoft.com/office/powerpoint/2010/main" val="1177892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7438538eb2_0_66" descr="HEADER_BAR.png"/>
          <p:cNvPicPr preferRelativeResize="0"/>
          <p:nvPr/>
        </p:nvPicPr>
        <p:blipFill rotWithShape="1">
          <a:blip r:embed="rId3">
            <a:alphaModFix/>
          </a:blip>
          <a:srcRect t="32055"/>
          <a:stretch/>
        </p:blipFill>
        <p:spPr>
          <a:xfrm>
            <a:off x="1" y="-1"/>
            <a:ext cx="12192000" cy="1450849"/>
          </a:xfrm>
          <a:prstGeom prst="rect">
            <a:avLst/>
          </a:prstGeom>
          <a:noFill/>
          <a:ln>
            <a:noFill/>
          </a:ln>
        </p:spPr>
      </p:pic>
      <p:pic>
        <p:nvPicPr>
          <p:cNvPr id="281" name="Google Shape;281;g7438538eb2_0_66" descr="BLUE_PAINTED_BACKDROP.png"/>
          <p:cNvPicPr preferRelativeResize="0"/>
          <p:nvPr/>
        </p:nvPicPr>
        <p:blipFill rotWithShape="1">
          <a:blip r:embed="rId4">
            <a:alphaModFix amt="90000"/>
          </a:blip>
          <a:srcRect t="37768"/>
          <a:stretch/>
        </p:blipFill>
        <p:spPr>
          <a:xfrm flipH="1">
            <a:off x="1" y="-1"/>
            <a:ext cx="12192000" cy="1917140"/>
          </a:xfrm>
          <a:prstGeom prst="rect">
            <a:avLst/>
          </a:prstGeom>
          <a:noFill/>
          <a:ln>
            <a:noFill/>
          </a:ln>
        </p:spPr>
      </p:pic>
      <p:sp>
        <p:nvSpPr>
          <p:cNvPr id="282" name="Google Shape;282;g7438538eb2_0_66"/>
          <p:cNvSpPr txBox="1"/>
          <p:nvPr/>
        </p:nvSpPr>
        <p:spPr>
          <a:xfrm>
            <a:off x="425018" y="282226"/>
            <a:ext cx="11518315" cy="1024035"/>
          </a:xfrm>
          <a:prstGeom prst="rect">
            <a:avLst/>
          </a:prstGeom>
          <a:noFill/>
          <a:ln>
            <a:noFill/>
          </a:ln>
        </p:spPr>
        <p:txBody>
          <a:bodyPr spcFirstLastPara="1" wrap="square" lIns="91425" tIns="45700" rIns="91425" bIns="45700" anchor="t" anchorCtr="0">
            <a:noAutofit/>
          </a:bodyPr>
          <a:lstStyle/>
          <a:p>
            <a:pPr>
              <a:lnSpc>
                <a:spcPct val="90000"/>
              </a:lnSpc>
              <a:buSzPts val="4400"/>
            </a:pPr>
            <a:r>
              <a:rPr lang="en-US" sz="4400" dirty="0">
                <a:solidFill>
                  <a:srgbClr val="FFFFFF"/>
                </a:solidFill>
                <a:latin typeface="Calibri"/>
                <a:ea typeface="Calibri"/>
                <a:cs typeface="Calibri"/>
                <a:sym typeface="Calibri"/>
              </a:rPr>
              <a:t>RQ2: Opportunities and challenges to the field— data emphasized in </a:t>
            </a:r>
            <a:r>
              <a:rPr lang="en-US" sz="4400" dirty="0">
                <a:solidFill>
                  <a:srgbClr val="FFFFFF"/>
                </a:solidFill>
                <a:latin typeface="Calibri"/>
                <a:ea typeface="Calibri"/>
                <a:cs typeface="Calibri"/>
              </a:rPr>
              <a:t>instructor meetings</a:t>
            </a:r>
          </a:p>
        </p:txBody>
      </p:sp>
      <p:pic>
        <p:nvPicPr>
          <p:cNvPr id="284" name="Google Shape;284;g7438538eb2_0_66"/>
          <p:cNvPicPr preferRelativeResize="0"/>
          <p:nvPr/>
        </p:nvPicPr>
        <p:blipFill rotWithShape="1">
          <a:blip r:embed="rId5">
            <a:alphaModFix/>
          </a:blip>
          <a:srcRect/>
          <a:stretch/>
        </p:blipFill>
        <p:spPr>
          <a:xfrm>
            <a:off x="10556831" y="5917373"/>
            <a:ext cx="1469587" cy="816437"/>
          </a:xfrm>
          <a:prstGeom prst="rect">
            <a:avLst/>
          </a:prstGeom>
          <a:noFill/>
          <a:ln>
            <a:noFill/>
          </a:ln>
        </p:spPr>
      </p:pic>
      <p:pic>
        <p:nvPicPr>
          <p:cNvPr id="285" name="Google Shape;285;g7438538eb2_0_66"/>
          <p:cNvPicPr preferRelativeResize="0"/>
          <p:nvPr/>
        </p:nvPicPr>
        <p:blipFill rotWithShape="1">
          <a:blip r:embed="rId6">
            <a:alphaModFix/>
          </a:blip>
          <a:srcRect/>
          <a:stretch/>
        </p:blipFill>
        <p:spPr>
          <a:xfrm>
            <a:off x="8438268" y="5802064"/>
            <a:ext cx="1942103" cy="843633"/>
          </a:xfrm>
          <a:prstGeom prst="rect">
            <a:avLst/>
          </a:prstGeom>
          <a:noFill/>
          <a:ln>
            <a:noFill/>
          </a:ln>
        </p:spPr>
      </p:pic>
      <p:sp>
        <p:nvSpPr>
          <p:cNvPr id="286" name="Google Shape;286;g7438538eb2_0_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Englander &amp; Russell, 2023</a:t>
            </a:r>
            <a:endParaRPr dirty="0"/>
          </a:p>
        </p:txBody>
      </p:sp>
      <p:graphicFrame>
        <p:nvGraphicFramePr>
          <p:cNvPr id="11" name="Table 10"/>
          <p:cNvGraphicFramePr>
            <a:graphicFrameLocks noGrp="1"/>
          </p:cNvGraphicFramePr>
          <p:nvPr>
            <p:extLst>
              <p:ext uri="{D42A27DB-BD31-4B8C-83A1-F6EECF244321}">
                <p14:modId xmlns:p14="http://schemas.microsoft.com/office/powerpoint/2010/main" val="2373254061"/>
              </p:ext>
            </p:extLst>
          </p:nvPr>
        </p:nvGraphicFramePr>
        <p:xfrm>
          <a:off x="1025495" y="2272489"/>
          <a:ext cx="10266129" cy="3383280"/>
        </p:xfrm>
        <a:graphic>
          <a:graphicData uri="http://schemas.openxmlformats.org/drawingml/2006/table">
            <a:tbl>
              <a:tblPr firstRow="1" bandRow="1">
                <a:tableStyleId>{EF982166-4FBC-468C-9EBE-49E73EFFCD23}</a:tableStyleId>
              </a:tblPr>
              <a:tblGrid>
                <a:gridCol w="3338857">
                  <a:extLst>
                    <a:ext uri="{9D8B030D-6E8A-4147-A177-3AD203B41FA5}">
                      <a16:colId xmlns:a16="http://schemas.microsoft.com/office/drawing/2014/main" val="2190195517"/>
                    </a:ext>
                  </a:extLst>
                </a:gridCol>
                <a:gridCol w="3463636">
                  <a:extLst>
                    <a:ext uri="{9D8B030D-6E8A-4147-A177-3AD203B41FA5}">
                      <a16:colId xmlns:a16="http://schemas.microsoft.com/office/drawing/2014/main" val="1613622477"/>
                    </a:ext>
                  </a:extLst>
                </a:gridCol>
                <a:gridCol w="3463636">
                  <a:extLst>
                    <a:ext uri="{9D8B030D-6E8A-4147-A177-3AD203B41FA5}">
                      <a16:colId xmlns:a16="http://schemas.microsoft.com/office/drawing/2014/main" val="2971915167"/>
                    </a:ext>
                  </a:extLst>
                </a:gridCol>
              </a:tblGrid>
              <a:tr h="578339">
                <a:tc>
                  <a:txBody>
                    <a:bodyPr/>
                    <a:lstStyle/>
                    <a:p>
                      <a:r>
                        <a:rPr lang="en-CA" sz="2400" b="1" dirty="0"/>
                        <a:t>The neoliberal agenda underlying EAP and pathways</a:t>
                      </a:r>
                    </a:p>
                  </a:txBody>
                  <a:tcPr>
                    <a:solidFill>
                      <a:schemeClr val="accent1">
                        <a:lumMod val="40000"/>
                        <a:lumOff val="60000"/>
                      </a:schemeClr>
                    </a:solidFill>
                  </a:tcPr>
                </a:tc>
                <a:tc>
                  <a:txBody>
                    <a:bodyPr/>
                    <a:lstStyle/>
                    <a:p>
                      <a:r>
                        <a:rPr lang="en-CA" sz="2400" b="1" dirty="0"/>
                        <a:t>How English vs plurilingualism is presented  </a:t>
                      </a:r>
                    </a:p>
                  </a:txBody>
                  <a:tcPr>
                    <a:solidFill>
                      <a:schemeClr val="accent2">
                        <a:lumMod val="60000"/>
                        <a:lumOff val="40000"/>
                      </a:schemeClr>
                    </a:solidFill>
                  </a:tcPr>
                </a:tc>
                <a:tc>
                  <a:txBody>
                    <a:bodyPr/>
                    <a:lstStyle/>
                    <a:p>
                      <a:r>
                        <a:rPr lang="en-CA" sz="2400" b="1" dirty="0"/>
                        <a:t>Criticality (EDI, race, queerness, indigenous ways of knowing) within EAP</a:t>
                      </a:r>
                    </a:p>
                  </a:txBody>
                  <a:tcPr>
                    <a:solidFill>
                      <a:schemeClr val="accent6">
                        <a:lumMod val="60000"/>
                        <a:lumOff val="40000"/>
                      </a:schemeClr>
                    </a:solidFill>
                  </a:tcPr>
                </a:tc>
                <a:extLst>
                  <a:ext uri="{0D108BD9-81ED-4DB2-BD59-A6C34878D82A}">
                    <a16:rowId xmlns:a16="http://schemas.microsoft.com/office/drawing/2014/main" val="1477347674"/>
                  </a:ext>
                </a:extLst>
              </a:tr>
              <a:tr h="7486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EAP students perceived or positioned as </a:t>
                      </a:r>
                      <a:r>
                        <a:rPr lang="en-CA" sz="1800" strike="noStrike" dirty="0"/>
                        <a:t>revenue streams </a:t>
                      </a:r>
                      <a:r>
                        <a:rPr lang="en-CA" sz="1800" dirty="0"/>
                        <a:t>to publicly funded institutions</a:t>
                      </a:r>
                    </a:p>
                  </a:txBody>
                  <a:tcPr>
                    <a:solidFill>
                      <a:schemeClr val="accent1">
                        <a:lumMod val="40000"/>
                        <a:lumOff val="60000"/>
                      </a:schemeClr>
                    </a:solidFill>
                  </a:tcPr>
                </a:tc>
                <a:tc>
                  <a:txBody>
                    <a:bodyPr/>
                    <a:lstStyle/>
                    <a:p>
                      <a:r>
                        <a:rPr lang="en-CA" sz="1800" dirty="0"/>
                        <a:t>How to value L1 in pedagogy and assessment while building L2 </a:t>
                      </a:r>
                      <a:endParaRPr lang="en-CA" sz="1800"/>
                    </a:p>
                  </a:txBody>
                  <a:tcPr>
                    <a:solidFill>
                      <a:schemeClr val="accent2">
                        <a:lumMod val="60000"/>
                        <a:lumOff val="40000"/>
                      </a:schemeClr>
                    </a:solidFill>
                  </a:tcPr>
                </a:tc>
                <a:tc>
                  <a:txBody>
                    <a:bodyPr/>
                    <a:lstStyle/>
                    <a:p>
                      <a:r>
                        <a:rPr lang="en-CA" sz="1800" dirty="0"/>
                        <a:t>Providing varied voices and peoples in materials, content, curriculum</a:t>
                      </a:r>
                    </a:p>
                  </a:txBody>
                  <a:tcPr>
                    <a:solidFill>
                      <a:schemeClr val="accent6">
                        <a:lumMod val="60000"/>
                        <a:lumOff val="40000"/>
                      </a:schemeClr>
                    </a:solidFill>
                  </a:tcPr>
                </a:tc>
                <a:extLst>
                  <a:ext uri="{0D108BD9-81ED-4DB2-BD59-A6C34878D82A}">
                    <a16:rowId xmlns:a16="http://schemas.microsoft.com/office/drawing/2014/main" val="2365664995"/>
                  </a:ext>
                </a:extLst>
              </a:tr>
              <a:tr h="748655">
                <a:tc>
                  <a:txBody>
                    <a:bodyPr/>
                    <a:lstStyle/>
                    <a:p>
                      <a:r>
                        <a:rPr lang="en-CA" sz="1800" dirty="0"/>
                        <a:t>Students must adopt Western academic skills and epistemologies</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Valuing experiences, identities and </a:t>
                      </a:r>
                      <a:r>
                        <a:rPr lang="en-CA" sz="1800" dirty="0" err="1"/>
                        <a:t>intersectionalities</a:t>
                      </a:r>
                      <a:r>
                        <a:rPr lang="en-CA" sz="1800" dirty="0"/>
                        <a:t> of students and instructors</a:t>
                      </a:r>
                    </a:p>
                  </a:txBody>
                  <a:tcPr>
                    <a:solidFill>
                      <a:schemeClr val="accent2">
                        <a:lumMod val="60000"/>
                        <a:lumOff val="40000"/>
                      </a:schemeClr>
                    </a:solidFill>
                  </a:tcPr>
                </a:tc>
                <a:tc>
                  <a:txBody>
                    <a:bodyPr/>
                    <a:lstStyle/>
                    <a:p>
                      <a:r>
                        <a:rPr lang="en-CA" sz="1800" dirty="0"/>
                        <a:t>Tension between “critical” academic skills and “critical” social justice understanding </a:t>
                      </a:r>
                    </a:p>
                  </a:txBody>
                  <a:tcPr>
                    <a:solidFill>
                      <a:schemeClr val="accent6">
                        <a:lumMod val="60000"/>
                        <a:lumOff val="40000"/>
                      </a:schemeClr>
                    </a:solidFill>
                  </a:tcPr>
                </a:tc>
                <a:extLst>
                  <a:ext uri="{0D108BD9-81ED-4DB2-BD59-A6C34878D82A}">
                    <a16:rowId xmlns:a16="http://schemas.microsoft.com/office/drawing/2014/main" val="3169757186"/>
                  </a:ext>
                </a:extLst>
              </a:tr>
            </a:tbl>
          </a:graphicData>
        </a:graphic>
      </p:graphicFrame>
    </p:spTree>
    <p:extLst>
      <p:ext uri="{BB962C8B-B14F-4D97-AF65-F5344CB8AC3E}">
        <p14:creationId xmlns:p14="http://schemas.microsoft.com/office/powerpoint/2010/main" val="2584593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7438538eb2_0_66" descr="HEADER_BAR.png"/>
          <p:cNvPicPr preferRelativeResize="0"/>
          <p:nvPr/>
        </p:nvPicPr>
        <p:blipFill rotWithShape="1">
          <a:blip r:embed="rId3">
            <a:alphaModFix/>
          </a:blip>
          <a:srcRect t="32055"/>
          <a:stretch/>
        </p:blipFill>
        <p:spPr>
          <a:xfrm>
            <a:off x="1" y="-1"/>
            <a:ext cx="12192000" cy="1450849"/>
          </a:xfrm>
          <a:prstGeom prst="rect">
            <a:avLst/>
          </a:prstGeom>
          <a:noFill/>
          <a:ln>
            <a:noFill/>
          </a:ln>
        </p:spPr>
      </p:pic>
      <p:pic>
        <p:nvPicPr>
          <p:cNvPr id="281" name="Google Shape;281;g7438538eb2_0_66" descr="BLUE_PAINTED_BACKDROP.png"/>
          <p:cNvPicPr preferRelativeResize="0"/>
          <p:nvPr/>
        </p:nvPicPr>
        <p:blipFill rotWithShape="1">
          <a:blip r:embed="rId4">
            <a:alphaModFix amt="90000"/>
          </a:blip>
          <a:srcRect t="37768"/>
          <a:stretch/>
        </p:blipFill>
        <p:spPr>
          <a:xfrm flipH="1">
            <a:off x="1" y="-1"/>
            <a:ext cx="12192000" cy="1917140"/>
          </a:xfrm>
          <a:prstGeom prst="rect">
            <a:avLst/>
          </a:prstGeom>
          <a:noFill/>
          <a:ln>
            <a:noFill/>
          </a:ln>
        </p:spPr>
      </p:pic>
      <p:sp>
        <p:nvSpPr>
          <p:cNvPr id="282" name="Google Shape;282;g7438538eb2_0_66"/>
          <p:cNvSpPr txBox="1"/>
          <p:nvPr/>
        </p:nvSpPr>
        <p:spPr>
          <a:xfrm>
            <a:off x="425018" y="220882"/>
            <a:ext cx="10866605" cy="10240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CA" sz="3600" dirty="0">
                <a:solidFill>
                  <a:srgbClr val="FFFFFF"/>
                </a:solidFill>
                <a:latin typeface="Calibri"/>
                <a:ea typeface="Calibri"/>
                <a:cs typeface="Calibri"/>
                <a:sym typeface="Calibri"/>
              </a:rPr>
              <a:t>RQ3: Should, and if so, How to transfer insights to our pathway program?</a:t>
            </a:r>
          </a:p>
        </p:txBody>
      </p:sp>
      <p:pic>
        <p:nvPicPr>
          <p:cNvPr id="284" name="Google Shape;284;g7438538eb2_0_66"/>
          <p:cNvPicPr preferRelativeResize="0"/>
          <p:nvPr/>
        </p:nvPicPr>
        <p:blipFill rotWithShape="1">
          <a:blip r:embed="rId5">
            <a:alphaModFix/>
          </a:blip>
          <a:srcRect/>
          <a:stretch/>
        </p:blipFill>
        <p:spPr>
          <a:xfrm>
            <a:off x="10556831" y="5917373"/>
            <a:ext cx="1469587" cy="816437"/>
          </a:xfrm>
          <a:prstGeom prst="rect">
            <a:avLst/>
          </a:prstGeom>
          <a:noFill/>
          <a:ln>
            <a:noFill/>
          </a:ln>
        </p:spPr>
      </p:pic>
      <p:sp>
        <p:nvSpPr>
          <p:cNvPr id="286" name="Google Shape;286;g7438538eb2_0_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Englander &amp; Russell, 2023</a:t>
            </a:r>
            <a:endParaRPr dirty="0"/>
          </a:p>
        </p:txBody>
      </p:sp>
      <p:sp>
        <p:nvSpPr>
          <p:cNvPr id="2" name="TextBox 1">
            <a:extLst>
              <a:ext uri="{FF2B5EF4-FFF2-40B4-BE49-F238E27FC236}">
                <a16:creationId xmlns:a16="http://schemas.microsoft.com/office/drawing/2014/main" id="{F070C5E0-6715-D898-B424-6C08606025A5}"/>
              </a:ext>
            </a:extLst>
          </p:cNvPr>
          <p:cNvSpPr txBox="1"/>
          <p:nvPr/>
        </p:nvSpPr>
        <p:spPr>
          <a:xfrm>
            <a:off x="991312" y="1864582"/>
            <a:ext cx="9938758" cy="4708981"/>
          </a:xfrm>
          <a:prstGeom prst="rect">
            <a:avLst/>
          </a:prstGeom>
          <a:noFill/>
        </p:spPr>
        <p:txBody>
          <a:bodyPr wrap="square" rtlCol="0">
            <a:spAutoFit/>
          </a:bodyPr>
          <a:lstStyle/>
          <a:p>
            <a:r>
              <a:rPr lang="en-CA" sz="2000" b="1" dirty="0"/>
              <a:t>How should we promote EDI:</a:t>
            </a:r>
          </a:p>
          <a:p>
            <a:pPr marL="342900" indent="-342900">
              <a:buFont typeface="Arial" panose="020B0604020202020204" pitchFamily="34" charset="0"/>
              <a:buChar char="•"/>
            </a:pPr>
            <a:r>
              <a:rPr lang="en-CA" sz="2000" dirty="0"/>
              <a:t>Provide multiple voices/faces/perspectives in our “academic skills” content</a:t>
            </a:r>
          </a:p>
          <a:p>
            <a:pPr marL="342900" indent="-342900">
              <a:buFont typeface="Arial" panose="020B0604020202020204" pitchFamily="34" charset="0"/>
              <a:buChar char="•"/>
            </a:pPr>
            <a:r>
              <a:rPr lang="en-CA" sz="2000" dirty="0"/>
              <a:t>Move the content from EDI as a “topic” to being “</a:t>
            </a:r>
            <a:r>
              <a:rPr lang="en-CA" sz="2000" dirty="0" err="1"/>
              <a:t>usualized</a:t>
            </a:r>
            <a:r>
              <a:rPr lang="en-CA" sz="2000" dirty="0"/>
              <a:t>”</a:t>
            </a:r>
          </a:p>
          <a:p>
            <a:pPr marL="342900" indent="-342900">
              <a:buFont typeface="Arial" panose="020B0604020202020204" pitchFamily="34" charset="0"/>
              <a:buChar char="•"/>
            </a:pPr>
            <a:r>
              <a:rPr lang="en-CA" sz="2000" dirty="0"/>
              <a:t>Provide students with strategies to recognize and respond to (micro)aggressions</a:t>
            </a:r>
          </a:p>
          <a:p>
            <a:pPr marL="342900" indent="-342900">
              <a:buFont typeface="Arial" panose="020B0604020202020204" pitchFamily="34" charset="0"/>
              <a:buChar char="•"/>
            </a:pPr>
            <a:r>
              <a:rPr lang="en-CA" sz="2000" dirty="0"/>
              <a:t>Train instructors to manage “difficult” conversations, e.g. students’ experiences of anti-Asian racism.</a:t>
            </a:r>
          </a:p>
          <a:p>
            <a:pPr marL="342900" indent="-342900">
              <a:buFont typeface="Arial" panose="020B0604020202020204" pitchFamily="34" charset="0"/>
              <a:buChar char="•"/>
            </a:pPr>
            <a:r>
              <a:rPr lang="en-CA" sz="2000" dirty="0"/>
              <a:t>Provide instructors with a forum to explore and discuss their own positionality re: race, sexuality, class, religion in relation to classroom openness.</a:t>
            </a:r>
          </a:p>
          <a:p>
            <a:r>
              <a:rPr lang="en-CA" sz="2000" b="1" dirty="0"/>
              <a:t> </a:t>
            </a:r>
          </a:p>
          <a:p>
            <a:r>
              <a:rPr lang="en-CA" sz="2000" b="1" dirty="0"/>
              <a:t>What are the obstacles: </a:t>
            </a:r>
          </a:p>
          <a:p>
            <a:pPr marL="285750" indent="-285750">
              <a:buFont typeface="Arial" panose="020B0604020202020204" pitchFamily="34" charset="0"/>
              <a:buChar char="•"/>
            </a:pPr>
            <a:r>
              <a:rPr lang="en-CA" sz="2000" dirty="0"/>
              <a:t>Some instructors feel “unable” to discuss EDI because they don’t identify with a marginalized group.</a:t>
            </a:r>
          </a:p>
          <a:p>
            <a:pPr marL="285750" indent="-285750">
              <a:buFont typeface="Arial" panose="020B0604020202020204" pitchFamily="34" charset="0"/>
              <a:buChar char="•"/>
            </a:pPr>
            <a:r>
              <a:rPr lang="en-CA" sz="2000" dirty="0"/>
              <a:t>Program purpose is to promote students’ academic success, not social issues.</a:t>
            </a:r>
          </a:p>
          <a:p>
            <a:pPr marL="285750" indent="-285750">
              <a:buFont typeface="Arial" panose="020B0604020202020204" pitchFamily="34" charset="0"/>
              <a:buChar char="•"/>
            </a:pPr>
            <a:r>
              <a:rPr lang="en-CA" sz="2000" dirty="0"/>
              <a:t>International students will return to home country; why learn Canadian social issues?</a:t>
            </a:r>
          </a:p>
        </p:txBody>
      </p:sp>
    </p:spTree>
    <p:extLst>
      <p:ext uri="{BB962C8B-B14F-4D97-AF65-F5344CB8AC3E}">
        <p14:creationId xmlns:p14="http://schemas.microsoft.com/office/powerpoint/2010/main" val="1238078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7438538eb2_0_66" descr="HEADER_BAR.png"/>
          <p:cNvPicPr preferRelativeResize="0"/>
          <p:nvPr/>
        </p:nvPicPr>
        <p:blipFill rotWithShape="1">
          <a:blip r:embed="rId3">
            <a:alphaModFix/>
          </a:blip>
          <a:srcRect t="32055"/>
          <a:stretch/>
        </p:blipFill>
        <p:spPr>
          <a:xfrm>
            <a:off x="1" y="-1"/>
            <a:ext cx="12192000" cy="1450849"/>
          </a:xfrm>
          <a:prstGeom prst="rect">
            <a:avLst/>
          </a:prstGeom>
          <a:noFill/>
          <a:ln>
            <a:noFill/>
          </a:ln>
        </p:spPr>
      </p:pic>
      <p:pic>
        <p:nvPicPr>
          <p:cNvPr id="281" name="Google Shape;281;g7438538eb2_0_66" descr="BLUE_PAINTED_BACKDROP.png"/>
          <p:cNvPicPr preferRelativeResize="0"/>
          <p:nvPr/>
        </p:nvPicPr>
        <p:blipFill rotWithShape="1">
          <a:blip r:embed="rId4">
            <a:alphaModFix amt="90000"/>
          </a:blip>
          <a:srcRect t="37768"/>
          <a:stretch/>
        </p:blipFill>
        <p:spPr>
          <a:xfrm flipH="1">
            <a:off x="1" y="-1"/>
            <a:ext cx="12192000" cy="1917140"/>
          </a:xfrm>
          <a:prstGeom prst="rect">
            <a:avLst/>
          </a:prstGeom>
          <a:noFill/>
          <a:ln>
            <a:noFill/>
          </a:ln>
        </p:spPr>
      </p:pic>
      <p:sp>
        <p:nvSpPr>
          <p:cNvPr id="282" name="Google Shape;282;g7438538eb2_0_66"/>
          <p:cNvSpPr txBox="1"/>
          <p:nvPr/>
        </p:nvSpPr>
        <p:spPr>
          <a:xfrm>
            <a:off x="425019" y="299318"/>
            <a:ext cx="10515600" cy="1024035"/>
          </a:xfrm>
          <a:prstGeom prst="rect">
            <a:avLst/>
          </a:prstGeom>
          <a:noFill/>
          <a:ln>
            <a:noFill/>
          </a:ln>
        </p:spPr>
        <p:txBody>
          <a:bodyPr spcFirstLastPara="1" wrap="square" lIns="91425" tIns="45700" rIns="91425" bIns="45700" anchor="t" anchorCtr="0">
            <a:noAutofit/>
          </a:bodyPr>
          <a:lstStyle/>
          <a:p>
            <a:pPr>
              <a:lnSpc>
                <a:spcPct val="90000"/>
              </a:lnSpc>
              <a:buSzPts val="4400"/>
            </a:pPr>
            <a:r>
              <a:rPr lang="en-US" sz="4400" dirty="0">
                <a:solidFill>
                  <a:srgbClr val="FFFFFF"/>
                </a:solidFill>
                <a:latin typeface="Calibri"/>
                <a:ea typeface="Calibri"/>
                <a:cs typeface="Calibri"/>
                <a:sym typeface="Calibri"/>
              </a:rPr>
              <a:t>Resulting programmatic changes</a:t>
            </a:r>
          </a:p>
          <a:p>
            <a:pPr>
              <a:lnSpc>
                <a:spcPct val="90000"/>
              </a:lnSpc>
              <a:buSzPts val="4400"/>
            </a:pPr>
            <a:r>
              <a:rPr lang="en-US" sz="4400" dirty="0">
                <a:solidFill>
                  <a:srgbClr val="FFFFFF"/>
                </a:solidFill>
                <a:latin typeface="Calibri"/>
                <a:ea typeface="Calibri"/>
                <a:cs typeface="Calibri"/>
                <a:sym typeface="Calibri"/>
              </a:rPr>
              <a:t>as IFP leadership response</a:t>
            </a:r>
            <a:endParaRPr lang="en-US" sz="4400" dirty="0">
              <a:solidFill>
                <a:srgbClr val="FFFFFF"/>
              </a:solidFill>
              <a:latin typeface="Calibri"/>
              <a:ea typeface="Calibri"/>
              <a:cs typeface="Calibri"/>
            </a:endParaRPr>
          </a:p>
        </p:txBody>
      </p:sp>
      <p:pic>
        <p:nvPicPr>
          <p:cNvPr id="284" name="Google Shape;284;g7438538eb2_0_66"/>
          <p:cNvPicPr preferRelativeResize="0"/>
          <p:nvPr/>
        </p:nvPicPr>
        <p:blipFill rotWithShape="1">
          <a:blip r:embed="rId5">
            <a:alphaModFix/>
          </a:blip>
          <a:srcRect/>
          <a:stretch/>
        </p:blipFill>
        <p:spPr>
          <a:xfrm>
            <a:off x="10556831" y="5917373"/>
            <a:ext cx="1469587" cy="816437"/>
          </a:xfrm>
          <a:prstGeom prst="rect">
            <a:avLst/>
          </a:prstGeom>
          <a:noFill/>
          <a:ln>
            <a:noFill/>
          </a:ln>
        </p:spPr>
      </p:pic>
      <p:pic>
        <p:nvPicPr>
          <p:cNvPr id="285" name="Google Shape;285;g7438538eb2_0_66"/>
          <p:cNvPicPr preferRelativeResize="0"/>
          <p:nvPr/>
        </p:nvPicPr>
        <p:blipFill rotWithShape="1">
          <a:blip r:embed="rId6">
            <a:alphaModFix/>
          </a:blip>
          <a:srcRect/>
          <a:stretch/>
        </p:blipFill>
        <p:spPr>
          <a:xfrm>
            <a:off x="8438268" y="5802064"/>
            <a:ext cx="1942103" cy="843633"/>
          </a:xfrm>
          <a:prstGeom prst="rect">
            <a:avLst/>
          </a:prstGeom>
          <a:noFill/>
          <a:ln>
            <a:noFill/>
          </a:ln>
        </p:spPr>
      </p:pic>
      <p:sp>
        <p:nvSpPr>
          <p:cNvPr id="286" name="Google Shape;286;g7438538eb2_0_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Englander &amp; Russell, 2023</a:t>
            </a:r>
            <a:endParaRPr dirty="0"/>
          </a:p>
        </p:txBody>
      </p:sp>
      <p:graphicFrame>
        <p:nvGraphicFramePr>
          <p:cNvPr id="11" name="Table 10"/>
          <p:cNvGraphicFramePr>
            <a:graphicFrameLocks noGrp="1"/>
          </p:cNvGraphicFramePr>
          <p:nvPr>
            <p:extLst>
              <p:ext uri="{D42A27DB-BD31-4B8C-83A1-F6EECF244321}">
                <p14:modId xmlns:p14="http://schemas.microsoft.com/office/powerpoint/2010/main" val="1445484014"/>
              </p:ext>
            </p:extLst>
          </p:nvPr>
        </p:nvGraphicFramePr>
        <p:xfrm>
          <a:off x="1023042" y="2086874"/>
          <a:ext cx="10268582" cy="4114800"/>
        </p:xfrm>
        <a:graphic>
          <a:graphicData uri="http://schemas.openxmlformats.org/drawingml/2006/table">
            <a:tbl>
              <a:tblPr firstRow="1" bandRow="1">
                <a:tableStyleId>{EF982166-4FBC-468C-9EBE-49E73EFFCD23}</a:tableStyleId>
              </a:tblPr>
              <a:tblGrid>
                <a:gridCol w="3341310">
                  <a:extLst>
                    <a:ext uri="{9D8B030D-6E8A-4147-A177-3AD203B41FA5}">
                      <a16:colId xmlns:a16="http://schemas.microsoft.com/office/drawing/2014/main" val="2190195517"/>
                    </a:ext>
                  </a:extLst>
                </a:gridCol>
                <a:gridCol w="3463636">
                  <a:extLst>
                    <a:ext uri="{9D8B030D-6E8A-4147-A177-3AD203B41FA5}">
                      <a16:colId xmlns:a16="http://schemas.microsoft.com/office/drawing/2014/main" val="1613622477"/>
                    </a:ext>
                  </a:extLst>
                </a:gridCol>
                <a:gridCol w="3463636">
                  <a:extLst>
                    <a:ext uri="{9D8B030D-6E8A-4147-A177-3AD203B41FA5}">
                      <a16:colId xmlns:a16="http://schemas.microsoft.com/office/drawing/2014/main" val="2971915167"/>
                    </a:ext>
                  </a:extLst>
                </a:gridCol>
              </a:tblGrid>
              <a:tr h="578339">
                <a:tc>
                  <a:txBody>
                    <a:bodyPr/>
                    <a:lstStyle/>
                    <a:p>
                      <a:r>
                        <a:rPr lang="en-CA" sz="2400" b="1" dirty="0"/>
                        <a:t>Under-represented voices/perspectives</a:t>
                      </a:r>
                    </a:p>
                  </a:txBody>
                  <a:tcPr>
                    <a:solidFill>
                      <a:schemeClr val="accent1">
                        <a:lumMod val="40000"/>
                        <a:lumOff val="60000"/>
                      </a:schemeClr>
                    </a:solidFill>
                  </a:tcPr>
                </a:tc>
                <a:tc>
                  <a:txBody>
                    <a:bodyPr/>
                    <a:lstStyle/>
                    <a:p>
                      <a:r>
                        <a:rPr lang="en-CA" sz="2400" b="1" dirty="0"/>
                        <a:t>Learning together programs (instructors)</a:t>
                      </a:r>
                    </a:p>
                  </a:txBody>
                  <a:tcPr>
                    <a:solidFill>
                      <a:schemeClr val="accent2">
                        <a:lumMod val="60000"/>
                        <a:lumOff val="40000"/>
                      </a:schemeClr>
                    </a:solidFill>
                  </a:tcPr>
                </a:tc>
                <a:tc>
                  <a:txBody>
                    <a:bodyPr/>
                    <a:lstStyle/>
                    <a:p>
                      <a:r>
                        <a:rPr lang="en-CA" sz="2400" b="1" dirty="0"/>
                        <a:t>Learning together programs (students)</a:t>
                      </a:r>
                    </a:p>
                  </a:txBody>
                  <a:tcPr>
                    <a:solidFill>
                      <a:schemeClr val="accent6">
                        <a:lumMod val="60000"/>
                        <a:lumOff val="40000"/>
                      </a:schemeClr>
                    </a:solidFill>
                  </a:tcPr>
                </a:tc>
                <a:extLst>
                  <a:ext uri="{0D108BD9-81ED-4DB2-BD59-A6C34878D82A}">
                    <a16:rowId xmlns:a16="http://schemas.microsoft.com/office/drawing/2014/main" val="1477347674"/>
                  </a:ext>
                </a:extLst>
              </a:tr>
              <a:tr h="7486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2000" dirty="0"/>
                        <a:t>1. 50% of all materials (readings, videos, podcasts) from under-represented voices mandated in all courses</a:t>
                      </a:r>
                    </a:p>
                  </a:txBody>
                  <a:tcPr>
                    <a:solidFill>
                      <a:schemeClr val="accent1">
                        <a:lumMod val="40000"/>
                        <a:lumOff val="60000"/>
                      </a:schemeClr>
                    </a:solidFill>
                  </a:tcPr>
                </a:tc>
                <a:tc>
                  <a:txBody>
                    <a:bodyPr/>
                    <a:lstStyle/>
                    <a:p>
                      <a:r>
                        <a:rPr lang="en-CA" sz="2000" b="0" i="0" u="none" strike="noStrike" cap="none" dirty="0">
                          <a:solidFill>
                            <a:srgbClr val="000000"/>
                          </a:solidFill>
                          <a:effectLst/>
                          <a:latin typeface="Arial"/>
                          <a:ea typeface="Arial"/>
                          <a:cs typeface="Arial"/>
                          <a:sym typeface="Arial"/>
                        </a:rPr>
                        <a:t>3. Required training:  </a:t>
                      </a:r>
                    </a:p>
                    <a:p>
                      <a:r>
                        <a:rPr lang="en-CA" sz="2000" b="0" i="0" u="none" strike="noStrike" cap="none" dirty="0">
                          <a:solidFill>
                            <a:srgbClr val="000000"/>
                          </a:solidFill>
                          <a:effectLst/>
                          <a:latin typeface="Arial"/>
                          <a:ea typeface="Arial"/>
                          <a:cs typeface="Arial"/>
                          <a:sym typeface="Arial"/>
                        </a:rPr>
                        <a:t>“Micro-aggression”: Tools, Strategies and Discussions  </a:t>
                      </a:r>
                      <a:endParaRPr lang="en-CA" sz="2000" dirty="0"/>
                    </a:p>
                  </a:txBody>
                  <a:tcPr>
                    <a:solidFill>
                      <a:schemeClr val="accent2">
                        <a:lumMod val="60000"/>
                        <a:lumOff val="40000"/>
                      </a:schemeClr>
                    </a:solidFill>
                  </a:tcPr>
                </a:tc>
                <a:tc>
                  <a:txBody>
                    <a:bodyPr/>
                    <a:lstStyle/>
                    <a:p>
                      <a:r>
                        <a:rPr lang="en-CA" sz="2000" b="0" i="0" u="none" strike="noStrike" cap="none" dirty="0">
                          <a:solidFill>
                            <a:srgbClr val="000000"/>
                          </a:solidFill>
                          <a:effectLst/>
                          <a:latin typeface="Arial"/>
                          <a:ea typeface="Arial"/>
                          <a:cs typeface="Arial"/>
                          <a:sym typeface="Arial"/>
                        </a:rPr>
                        <a:t>5. Training: Overcoming the Messaging that Your English “Isn’t Good Enough” </a:t>
                      </a:r>
                      <a:endParaRPr lang="en-CA" sz="2000" dirty="0"/>
                    </a:p>
                  </a:txBody>
                  <a:tcPr>
                    <a:solidFill>
                      <a:schemeClr val="accent6">
                        <a:lumMod val="60000"/>
                        <a:lumOff val="40000"/>
                      </a:schemeClr>
                    </a:solidFill>
                  </a:tcPr>
                </a:tc>
                <a:extLst>
                  <a:ext uri="{0D108BD9-81ED-4DB2-BD59-A6C34878D82A}">
                    <a16:rowId xmlns:a16="http://schemas.microsoft.com/office/drawing/2014/main" val="2365664995"/>
                  </a:ext>
                </a:extLst>
              </a:tr>
              <a:tr h="748655">
                <a:tc>
                  <a:txBody>
                    <a:bodyPr/>
                    <a:lstStyle/>
                    <a:p>
                      <a:r>
                        <a:rPr lang="en-CA" sz="2000" dirty="0"/>
                        <a:t>2. Attempt to “</a:t>
                      </a:r>
                      <a:r>
                        <a:rPr lang="en-CA" sz="2000" dirty="0" err="1"/>
                        <a:t>usualize</a:t>
                      </a:r>
                      <a:r>
                        <a:rPr lang="en-CA" sz="2000" dirty="0"/>
                        <a:t>” these voices</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2000" b="0" i="0" u="none" strike="noStrike" cap="none" dirty="0">
                          <a:solidFill>
                            <a:srgbClr val="000000"/>
                          </a:solidFill>
                          <a:effectLst/>
                          <a:latin typeface="Arial"/>
                          <a:ea typeface="Arial"/>
                          <a:cs typeface="Arial"/>
                          <a:sym typeface="Arial"/>
                        </a:rPr>
                        <a:t>4. Required training: Disrupting settler colonial discourses through English language teaching </a:t>
                      </a:r>
                      <a:endParaRPr lang="en-CA" sz="2000" dirty="0"/>
                    </a:p>
                  </a:txBody>
                  <a:tcPr>
                    <a:solidFill>
                      <a:schemeClr val="accent2">
                        <a:lumMod val="60000"/>
                        <a:lumOff val="40000"/>
                      </a:schemeClr>
                    </a:solidFill>
                  </a:tcPr>
                </a:tc>
                <a:tc>
                  <a:txBody>
                    <a:bodyPr/>
                    <a:lstStyle/>
                    <a:p>
                      <a:r>
                        <a:rPr lang="en-CA" sz="2000" dirty="0"/>
                        <a:t>6. </a:t>
                      </a:r>
                      <a:r>
                        <a:rPr lang="en-CA" sz="2000" b="0" i="0" u="none" strike="noStrike" cap="none" dirty="0">
                          <a:solidFill>
                            <a:srgbClr val="000000"/>
                          </a:solidFill>
                          <a:effectLst/>
                          <a:latin typeface="Arial"/>
                          <a:ea typeface="Arial"/>
                          <a:cs typeface="Arial"/>
                          <a:sym typeface="Arial"/>
                        </a:rPr>
                        <a:t>Training:</a:t>
                      </a:r>
                      <a:r>
                        <a:rPr lang="en-CA" sz="2000" dirty="0"/>
                        <a:t> </a:t>
                      </a:r>
                      <a:r>
                        <a:rPr lang="en-GB" sz="2000" b="0" i="0" u="none" strike="noStrike" cap="none" dirty="0">
                          <a:solidFill>
                            <a:srgbClr val="000000"/>
                          </a:solidFill>
                          <a:effectLst/>
                          <a:latin typeface="Arial"/>
                          <a:ea typeface="Arial"/>
                          <a:cs typeface="Arial"/>
                          <a:sym typeface="Arial"/>
                        </a:rPr>
                        <a:t>How Identity Impacts Learning </a:t>
                      </a:r>
                      <a:endParaRPr lang="en-CA" sz="2000" dirty="0"/>
                    </a:p>
                  </a:txBody>
                  <a:tcPr>
                    <a:solidFill>
                      <a:schemeClr val="accent6">
                        <a:lumMod val="60000"/>
                        <a:lumOff val="40000"/>
                      </a:schemeClr>
                    </a:solidFill>
                  </a:tcPr>
                </a:tc>
                <a:extLst>
                  <a:ext uri="{0D108BD9-81ED-4DB2-BD59-A6C34878D82A}">
                    <a16:rowId xmlns:a16="http://schemas.microsoft.com/office/drawing/2014/main" val="3169757186"/>
                  </a:ext>
                </a:extLst>
              </a:tr>
            </a:tbl>
          </a:graphicData>
        </a:graphic>
      </p:graphicFrame>
    </p:spTree>
    <p:extLst>
      <p:ext uri="{BB962C8B-B14F-4D97-AF65-F5344CB8AC3E}">
        <p14:creationId xmlns:p14="http://schemas.microsoft.com/office/powerpoint/2010/main" val="3257986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7438538eb2_0_66" descr="HEADER_BAR.png"/>
          <p:cNvPicPr preferRelativeResize="0"/>
          <p:nvPr/>
        </p:nvPicPr>
        <p:blipFill rotWithShape="1">
          <a:blip r:embed="rId3">
            <a:alphaModFix/>
          </a:blip>
          <a:srcRect t="32055"/>
          <a:stretch/>
        </p:blipFill>
        <p:spPr>
          <a:xfrm>
            <a:off x="1" y="-1"/>
            <a:ext cx="12192000" cy="1450849"/>
          </a:xfrm>
          <a:prstGeom prst="rect">
            <a:avLst/>
          </a:prstGeom>
          <a:noFill/>
          <a:ln>
            <a:noFill/>
          </a:ln>
        </p:spPr>
      </p:pic>
      <p:pic>
        <p:nvPicPr>
          <p:cNvPr id="281" name="Google Shape;281;g7438538eb2_0_66" descr="BLUE_PAINTED_BACKDROP.png"/>
          <p:cNvPicPr preferRelativeResize="0"/>
          <p:nvPr/>
        </p:nvPicPr>
        <p:blipFill rotWithShape="1">
          <a:blip r:embed="rId4">
            <a:alphaModFix amt="90000"/>
          </a:blip>
          <a:srcRect t="37768"/>
          <a:stretch/>
        </p:blipFill>
        <p:spPr>
          <a:xfrm flipH="1">
            <a:off x="1" y="-1"/>
            <a:ext cx="12192000" cy="1917140"/>
          </a:xfrm>
          <a:prstGeom prst="rect">
            <a:avLst/>
          </a:prstGeom>
          <a:noFill/>
          <a:ln>
            <a:noFill/>
          </a:ln>
        </p:spPr>
      </p:pic>
      <p:sp>
        <p:nvSpPr>
          <p:cNvPr id="282" name="Google Shape;282;g7438538eb2_0_66"/>
          <p:cNvSpPr txBox="1"/>
          <p:nvPr/>
        </p:nvSpPr>
        <p:spPr>
          <a:xfrm>
            <a:off x="425019" y="272157"/>
            <a:ext cx="10515600" cy="10240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US" sz="4400" dirty="0">
                <a:solidFill>
                  <a:srgbClr val="FFFFFF"/>
                </a:solidFill>
                <a:latin typeface="Calibri"/>
                <a:ea typeface="Calibri"/>
                <a:cs typeface="Calibri"/>
                <a:sym typeface="Calibri"/>
              </a:rPr>
              <a:t>Implications and Impact</a:t>
            </a:r>
            <a:endParaRPr sz="4400" dirty="0">
              <a:solidFill>
                <a:srgbClr val="FFFFFF"/>
              </a:solidFill>
              <a:latin typeface="Calibri"/>
              <a:ea typeface="Calibri"/>
              <a:cs typeface="Calibri"/>
              <a:sym typeface="Calibri"/>
            </a:endParaRPr>
          </a:p>
        </p:txBody>
      </p:sp>
      <p:pic>
        <p:nvPicPr>
          <p:cNvPr id="284" name="Google Shape;284;g7438538eb2_0_66"/>
          <p:cNvPicPr preferRelativeResize="0"/>
          <p:nvPr/>
        </p:nvPicPr>
        <p:blipFill rotWithShape="1">
          <a:blip r:embed="rId5">
            <a:alphaModFix/>
          </a:blip>
          <a:srcRect/>
          <a:stretch/>
        </p:blipFill>
        <p:spPr>
          <a:xfrm>
            <a:off x="10556831" y="5917373"/>
            <a:ext cx="1469587" cy="816437"/>
          </a:xfrm>
          <a:prstGeom prst="rect">
            <a:avLst/>
          </a:prstGeom>
          <a:noFill/>
          <a:ln>
            <a:noFill/>
          </a:ln>
        </p:spPr>
      </p:pic>
      <p:pic>
        <p:nvPicPr>
          <p:cNvPr id="285" name="Google Shape;285;g7438538eb2_0_66"/>
          <p:cNvPicPr preferRelativeResize="0"/>
          <p:nvPr/>
        </p:nvPicPr>
        <p:blipFill rotWithShape="1">
          <a:blip r:embed="rId6">
            <a:alphaModFix/>
          </a:blip>
          <a:srcRect/>
          <a:stretch/>
        </p:blipFill>
        <p:spPr>
          <a:xfrm>
            <a:off x="8438268" y="5802064"/>
            <a:ext cx="1942103" cy="843633"/>
          </a:xfrm>
          <a:prstGeom prst="rect">
            <a:avLst/>
          </a:prstGeom>
          <a:noFill/>
          <a:ln>
            <a:noFill/>
          </a:ln>
        </p:spPr>
      </p:pic>
      <p:sp>
        <p:nvSpPr>
          <p:cNvPr id="286" name="Google Shape;286;g7438538eb2_0_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Englander &amp; Russell, 2023</a:t>
            </a:r>
            <a:endParaRPr dirty="0"/>
          </a:p>
        </p:txBody>
      </p:sp>
      <p:sp>
        <p:nvSpPr>
          <p:cNvPr id="2" name="TextBox 1">
            <a:extLst>
              <a:ext uri="{FF2B5EF4-FFF2-40B4-BE49-F238E27FC236}">
                <a16:creationId xmlns:a16="http://schemas.microsoft.com/office/drawing/2014/main" id="{E1C2A215-9073-D642-5B17-ACCC7D35FC16}"/>
              </a:ext>
            </a:extLst>
          </p:cNvPr>
          <p:cNvSpPr txBox="1"/>
          <p:nvPr/>
        </p:nvSpPr>
        <p:spPr>
          <a:xfrm>
            <a:off x="985521" y="1780822"/>
            <a:ext cx="9955098" cy="4647426"/>
          </a:xfrm>
          <a:prstGeom prst="rect">
            <a:avLst/>
          </a:prstGeom>
          <a:noFill/>
        </p:spPr>
        <p:txBody>
          <a:bodyPr wrap="square" rtlCol="0">
            <a:spAutoFit/>
          </a:bodyPr>
          <a:lstStyle/>
          <a:p>
            <a:endParaRPr lang="en-CA" sz="3200" b="1" dirty="0">
              <a:solidFill>
                <a:schemeClr val="accent1">
                  <a:lumMod val="50000"/>
                </a:schemeClr>
              </a:solidFill>
            </a:endParaRPr>
          </a:p>
          <a:p>
            <a:r>
              <a:rPr lang="en-CA" sz="2800" b="1" dirty="0"/>
              <a:t>To be determined!</a:t>
            </a:r>
          </a:p>
          <a:p>
            <a:r>
              <a:rPr lang="en-CA" sz="2800" dirty="0"/>
              <a:t>Currently collecting data from each course on EDI content used, plus an anonymized questionnaire to instructors. Planned qualitative study for 2023-24 with students.</a:t>
            </a:r>
          </a:p>
          <a:p>
            <a:endParaRPr lang="en-CA" sz="2800" b="1" dirty="0">
              <a:solidFill>
                <a:schemeClr val="accent1">
                  <a:lumMod val="50000"/>
                </a:schemeClr>
              </a:solidFill>
            </a:endParaRPr>
          </a:p>
          <a:p>
            <a:r>
              <a:rPr lang="en-CA" sz="2800" b="1" dirty="0">
                <a:solidFill>
                  <a:schemeClr val="accent1">
                    <a:lumMod val="50000"/>
                  </a:schemeClr>
                </a:solidFill>
              </a:rPr>
              <a:t>Research project reading list and References available</a:t>
            </a:r>
          </a:p>
          <a:p>
            <a:endParaRPr lang="en-CA" sz="2800" b="1" dirty="0">
              <a:solidFill>
                <a:schemeClr val="accent1">
                  <a:lumMod val="50000"/>
                </a:schemeClr>
              </a:solidFill>
            </a:endParaRPr>
          </a:p>
          <a:p>
            <a:r>
              <a:rPr lang="en-CA" sz="2000" b="1" dirty="0">
                <a:solidFill>
                  <a:schemeClr val="accent1">
                    <a:lumMod val="50000"/>
                  </a:schemeClr>
                </a:solidFill>
                <a:hlinkClick r:id="rId7"/>
              </a:rPr>
              <a:t>Karen.Englander@utoronto.ca</a:t>
            </a:r>
            <a:endParaRPr lang="en-CA" sz="2000" b="1" dirty="0">
              <a:solidFill>
                <a:schemeClr val="accent1">
                  <a:lumMod val="50000"/>
                </a:schemeClr>
              </a:solidFill>
            </a:endParaRPr>
          </a:p>
          <a:p>
            <a:r>
              <a:rPr lang="en-CA" sz="2000" b="1" dirty="0">
                <a:solidFill>
                  <a:schemeClr val="accent1">
                    <a:lumMod val="50000"/>
                  </a:schemeClr>
                </a:solidFill>
                <a:hlinkClick r:id="rId8"/>
              </a:rPr>
              <a:t>Bruce.Russell@utoronto.ca</a:t>
            </a:r>
            <a:endParaRPr lang="en-CA" sz="2000" b="1" dirty="0">
              <a:solidFill>
                <a:schemeClr val="accent1">
                  <a:lumMod val="50000"/>
                </a:schemeClr>
              </a:solidFill>
            </a:endParaRPr>
          </a:p>
          <a:p>
            <a:endParaRPr lang="en-CA" sz="2800" b="1" dirty="0">
              <a:solidFill>
                <a:schemeClr val="accent1">
                  <a:lumMod val="50000"/>
                </a:schemeClr>
              </a:solidFill>
            </a:endParaRPr>
          </a:p>
        </p:txBody>
      </p:sp>
    </p:spTree>
    <p:extLst>
      <p:ext uri="{BB962C8B-B14F-4D97-AF65-F5344CB8AC3E}">
        <p14:creationId xmlns:p14="http://schemas.microsoft.com/office/powerpoint/2010/main" val="1327987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12500" r="12500"/>
          <a:stretch/>
        </p:blipFill>
        <p:spPr>
          <a:xfrm>
            <a:off x="0" y="8546"/>
            <a:ext cx="12192000" cy="5560541"/>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046044" y="5621180"/>
            <a:ext cx="2059459" cy="1144144"/>
          </a:xfrm>
          <a:prstGeom prst="rect">
            <a:avLst/>
          </a:prstGeom>
          <a:noFill/>
          <a:ln>
            <a:noFill/>
          </a:ln>
        </p:spPr>
      </p:pic>
      <p:pic>
        <p:nvPicPr>
          <p:cNvPr id="91" name="Google Shape;91;p1"/>
          <p:cNvPicPr preferRelativeResize="0"/>
          <p:nvPr/>
        </p:nvPicPr>
        <p:blipFill rotWithShape="1">
          <a:blip r:embed="rId5">
            <a:alphaModFix/>
          </a:blip>
          <a:srcRect/>
          <a:stretch/>
        </p:blipFill>
        <p:spPr>
          <a:xfrm>
            <a:off x="262376" y="5560541"/>
            <a:ext cx="2553229" cy="1109101"/>
          </a:xfrm>
          <a:prstGeom prst="rect">
            <a:avLst/>
          </a:prstGeom>
          <a:noFill/>
          <a:ln>
            <a:noFill/>
          </a:ln>
        </p:spPr>
      </p:pic>
      <p:sp>
        <p:nvSpPr>
          <p:cNvPr id="92" name="Google Shape;92;p1"/>
          <p:cNvSpPr txBox="1">
            <a:spLocks noGrp="1"/>
          </p:cNvSpPr>
          <p:nvPr>
            <p:ph type="ctrTitle"/>
          </p:nvPr>
        </p:nvSpPr>
        <p:spPr>
          <a:xfrm>
            <a:off x="883547" y="330324"/>
            <a:ext cx="10941307" cy="2387600"/>
          </a:xfrm>
          <a:prstGeom prst="rect">
            <a:avLst/>
          </a:prstGeom>
          <a:noFill/>
          <a:ln>
            <a:noFill/>
          </a:ln>
        </p:spPr>
        <p:txBody>
          <a:bodyPr spcFirstLastPara="1" wrap="square" lIns="91425" tIns="45700" rIns="91425" bIns="45700" anchor="b" anchorCtr="0">
            <a:noAutofit/>
          </a:bodyPr>
          <a:lstStyle/>
          <a:p>
            <a:pPr fontAlgn="base"/>
            <a:r>
              <a:rPr lang="en-US" sz="4400" b="1" dirty="0">
                <a:solidFill>
                  <a:schemeClr val="bg1"/>
                </a:solidFill>
              </a:rPr>
              <a:t>Decolonizing EAP: Raising learners’ awareness of equity and social justice through a research-based writing project on equity and inclusion</a:t>
            </a:r>
            <a:endParaRPr lang="en-CA" sz="4400" dirty="0">
              <a:solidFill>
                <a:schemeClr val="bg1"/>
              </a:solidFill>
            </a:endParaRPr>
          </a:p>
        </p:txBody>
      </p:sp>
      <p:cxnSp>
        <p:nvCxnSpPr>
          <p:cNvPr id="93" name="Google Shape;93;p1"/>
          <p:cNvCxnSpPr/>
          <p:nvPr/>
        </p:nvCxnSpPr>
        <p:spPr>
          <a:xfrm>
            <a:off x="1031169" y="2878918"/>
            <a:ext cx="10035150" cy="0"/>
          </a:xfrm>
          <a:prstGeom prst="straightConnector1">
            <a:avLst/>
          </a:prstGeom>
          <a:noFill/>
          <a:ln w="57150" cap="flat" cmpd="sng">
            <a:solidFill>
              <a:schemeClr val="lt1"/>
            </a:solidFill>
            <a:prstDash val="solid"/>
            <a:miter lim="400000"/>
            <a:headEnd type="none" w="sm" len="sm"/>
            <a:tailEnd type="none" w="sm" len="sm"/>
          </a:ln>
        </p:spPr>
      </p:cxnSp>
      <p:sp>
        <p:nvSpPr>
          <p:cNvPr id="94" name="Google Shape;94;p1"/>
          <p:cNvSpPr txBox="1">
            <a:spLocks noGrp="1"/>
          </p:cNvSpPr>
          <p:nvPr>
            <p:ph type="subTitle" idx="1"/>
          </p:nvPr>
        </p:nvSpPr>
        <p:spPr>
          <a:xfrm>
            <a:off x="953999" y="3065422"/>
            <a:ext cx="9144000"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dirty="0">
                <a:solidFill>
                  <a:schemeClr val="lt1"/>
                </a:solidFill>
                <a:latin typeface="Calibri"/>
                <a:ea typeface="Calibri"/>
                <a:cs typeface="Calibri"/>
                <a:sym typeface="Calibri"/>
              </a:rPr>
              <a:t>John McGaughey</a:t>
            </a:r>
            <a:br>
              <a:rPr lang="en-US" sz="2400" b="0" i="0" u="none" strike="noStrike" cap="none" dirty="0">
                <a:solidFill>
                  <a:schemeClr val="lt1"/>
                </a:solidFill>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International Foundation Program</a:t>
            </a:r>
            <a:br>
              <a:rPr lang="en-US" sz="2000" b="0" i="0" u="none" strike="noStrike" cap="none" dirty="0">
                <a:solidFill>
                  <a:schemeClr val="lt1"/>
                </a:solidFill>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University of Toronto, Canada</a:t>
            </a:r>
            <a:endParaRPr dirty="0"/>
          </a:p>
          <a:p>
            <a:pPr marL="0" marR="0" lvl="0" indent="0" algn="l" rtl="0">
              <a:lnSpc>
                <a:spcPct val="90000"/>
              </a:lnSpc>
              <a:spcBef>
                <a:spcPts val="0"/>
              </a:spcBef>
              <a:spcAft>
                <a:spcPts val="0"/>
              </a:spcAft>
              <a:buClr>
                <a:schemeClr val="lt1"/>
              </a:buClr>
              <a:buSzPts val="2400"/>
              <a:buFont typeface="Arial"/>
              <a:buNone/>
            </a:pPr>
            <a:endParaRPr sz="2000" dirty="0">
              <a:solidFill>
                <a:schemeClr val="lt1"/>
              </a:solidFill>
            </a:endParaRPr>
          </a:p>
          <a:p>
            <a:pPr marL="0" lvl="0" indent="0" algn="l" rtl="0">
              <a:lnSpc>
                <a:spcPct val="90000"/>
              </a:lnSpc>
              <a:spcBef>
                <a:spcPts val="0"/>
              </a:spcBef>
              <a:spcAft>
                <a:spcPts val="0"/>
              </a:spcAft>
              <a:buClr>
                <a:schemeClr val="lt1"/>
              </a:buClr>
              <a:buSzPts val="2400"/>
              <a:buNone/>
            </a:pPr>
            <a:r>
              <a:rPr lang="en-US" dirty="0">
                <a:solidFill>
                  <a:schemeClr val="lt1"/>
                </a:solidFill>
              </a:rPr>
              <a:t>BALEAP, 2023</a:t>
            </a:r>
            <a:endParaRPr dirty="0"/>
          </a:p>
          <a:p>
            <a:pPr marL="0" marR="0" lvl="0" indent="0" algn="l" rtl="0">
              <a:lnSpc>
                <a:spcPct val="90000"/>
              </a:lnSpc>
              <a:spcBef>
                <a:spcPts val="0"/>
              </a:spcBef>
              <a:spcAft>
                <a:spcPts val="0"/>
              </a:spcAft>
              <a:buClr>
                <a:schemeClr val="lt1"/>
              </a:buClr>
              <a:buSzPts val="2400"/>
              <a:buFont typeface="Arial"/>
              <a:buNone/>
            </a:pPr>
            <a:endParaRPr dirty="0"/>
          </a:p>
        </p:txBody>
      </p:sp>
    </p:spTree>
    <p:extLst>
      <p:ext uri="{BB962C8B-B14F-4D97-AF65-F5344CB8AC3E}">
        <p14:creationId xmlns:p14="http://schemas.microsoft.com/office/powerpoint/2010/main" val="3523629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81;g7438538eb2_0_66" descr="BLUE_PAINTED_BACKDROP.png">
            <a:extLst>
              <a:ext uri="{FF2B5EF4-FFF2-40B4-BE49-F238E27FC236}">
                <a16:creationId xmlns:a16="http://schemas.microsoft.com/office/drawing/2014/main" id="{10E0CA98-DC20-7C2A-44FE-F6D64DBB3426}"/>
              </a:ext>
            </a:extLst>
          </p:cNvPr>
          <p:cNvPicPr preferRelativeResize="0"/>
          <p:nvPr/>
        </p:nvPicPr>
        <p:blipFill rotWithShape="1">
          <a:blip r:embed="rId2">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410009B9-392D-D2DE-1850-291D622048D8}"/>
              </a:ext>
            </a:extLst>
          </p:cNvPr>
          <p:cNvSpPr>
            <a:spLocks noGrp="1"/>
          </p:cNvSpPr>
          <p:nvPr>
            <p:ph type="title"/>
          </p:nvPr>
        </p:nvSpPr>
        <p:spPr>
          <a:xfrm>
            <a:off x="259560" y="123959"/>
            <a:ext cx="10515600" cy="1325563"/>
          </a:xfrm>
        </p:spPr>
        <p:txBody>
          <a:bodyPr/>
          <a:lstStyle/>
          <a:p>
            <a:r>
              <a:rPr lang="en-CA" dirty="0">
                <a:solidFill>
                  <a:schemeClr val="bg1"/>
                </a:solidFill>
              </a:rPr>
              <a:t>Course: Critical Reading and Writing</a:t>
            </a:r>
          </a:p>
        </p:txBody>
      </p:sp>
      <p:sp>
        <p:nvSpPr>
          <p:cNvPr id="3" name="Content Placeholder 2">
            <a:extLst>
              <a:ext uri="{FF2B5EF4-FFF2-40B4-BE49-F238E27FC236}">
                <a16:creationId xmlns:a16="http://schemas.microsoft.com/office/drawing/2014/main" id="{528D7159-5087-EBCA-29F0-FA2B00005304}"/>
              </a:ext>
            </a:extLst>
          </p:cNvPr>
          <p:cNvSpPr>
            <a:spLocks noGrp="1"/>
          </p:cNvSpPr>
          <p:nvPr>
            <p:ph idx="1"/>
          </p:nvPr>
        </p:nvSpPr>
        <p:spPr>
          <a:xfrm>
            <a:off x="662506" y="1970335"/>
            <a:ext cx="11049000" cy="4667250"/>
          </a:xfrm>
        </p:spPr>
        <p:txBody>
          <a:bodyPr/>
          <a:lstStyle/>
          <a:p>
            <a:pPr marL="0" indent="0">
              <a:buNone/>
            </a:pPr>
            <a:endParaRPr lang="en-CA" b="1" dirty="0">
              <a:solidFill>
                <a:schemeClr val="bg1"/>
              </a:solidFill>
            </a:endParaRPr>
          </a:p>
          <a:p>
            <a:pPr marL="0" indent="0">
              <a:buNone/>
            </a:pPr>
            <a:endParaRPr lang="en-CA" b="1" dirty="0">
              <a:solidFill>
                <a:schemeClr val="bg1"/>
              </a:solidFill>
            </a:endParaRPr>
          </a:p>
        </p:txBody>
      </p:sp>
      <p:sp>
        <p:nvSpPr>
          <p:cNvPr id="9" name="AutoShape 3">
            <a:extLst>
              <a:ext uri="{FF2B5EF4-FFF2-40B4-BE49-F238E27FC236}">
                <a16:creationId xmlns:a16="http://schemas.microsoft.com/office/drawing/2014/main" id="{7A377440-E0E6-08E3-505E-8F9962E44A74}"/>
              </a:ext>
            </a:extLst>
          </p:cNvPr>
          <p:cNvSpPr>
            <a:spLocks noChangeAspect="1" noChangeArrowheads="1" noTextEdit="1"/>
          </p:cNvSpPr>
          <p:nvPr/>
        </p:nvSpPr>
        <p:spPr bwMode="auto">
          <a:xfrm>
            <a:off x="838200" y="1382712"/>
            <a:ext cx="11316506" cy="44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Rectangle 5">
            <a:extLst>
              <a:ext uri="{FF2B5EF4-FFF2-40B4-BE49-F238E27FC236}">
                <a16:creationId xmlns:a16="http://schemas.microsoft.com/office/drawing/2014/main" id="{41C9E601-77E4-BEED-1760-552144EDB2EB}"/>
              </a:ext>
            </a:extLst>
          </p:cNvPr>
          <p:cNvSpPr>
            <a:spLocks noChangeArrowheads="1"/>
          </p:cNvSpPr>
          <p:nvPr/>
        </p:nvSpPr>
        <p:spPr bwMode="auto">
          <a:xfrm>
            <a:off x="748392" y="1921121"/>
            <a:ext cx="5524500" cy="803700"/>
          </a:xfrm>
          <a:prstGeom prst="rect">
            <a:avLst/>
          </a:prstGeom>
          <a:solidFill>
            <a:srgbClr val="1A2A5F"/>
          </a:solidFill>
          <a:ln>
            <a:noFill/>
          </a:ln>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1" name="Rectangle 6">
            <a:extLst>
              <a:ext uri="{FF2B5EF4-FFF2-40B4-BE49-F238E27FC236}">
                <a16:creationId xmlns:a16="http://schemas.microsoft.com/office/drawing/2014/main" id="{A9031493-E803-CED8-7B4D-5F7E6FA61779}"/>
              </a:ext>
            </a:extLst>
          </p:cNvPr>
          <p:cNvSpPr>
            <a:spLocks noChangeArrowheads="1"/>
          </p:cNvSpPr>
          <p:nvPr/>
        </p:nvSpPr>
        <p:spPr bwMode="auto">
          <a:xfrm>
            <a:off x="6006191" y="1922708"/>
            <a:ext cx="5526169" cy="801998"/>
          </a:xfrm>
          <a:prstGeom prst="rect">
            <a:avLst/>
          </a:prstGeom>
          <a:solidFill>
            <a:srgbClr val="1A2D61"/>
          </a:solidFill>
          <a:ln>
            <a:noFill/>
          </a:ln>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2" name="Rectangle 7">
            <a:extLst>
              <a:ext uri="{FF2B5EF4-FFF2-40B4-BE49-F238E27FC236}">
                <a16:creationId xmlns:a16="http://schemas.microsoft.com/office/drawing/2014/main" id="{E4EABDC2-4322-911B-0D99-B3C2A447F7D3}"/>
              </a:ext>
            </a:extLst>
          </p:cNvPr>
          <p:cNvSpPr>
            <a:spLocks noChangeArrowheads="1"/>
          </p:cNvSpPr>
          <p:nvPr/>
        </p:nvSpPr>
        <p:spPr bwMode="auto">
          <a:xfrm>
            <a:off x="748392" y="2670421"/>
            <a:ext cx="5524500" cy="3630272"/>
          </a:xfrm>
          <a:prstGeom prst="rect">
            <a:avLst/>
          </a:prstGeom>
          <a:solidFill>
            <a:srgbClr val="5E9BE1"/>
          </a:solidFill>
          <a:ln>
            <a:noFill/>
          </a:ln>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3" name="Rectangle 8">
            <a:extLst>
              <a:ext uri="{FF2B5EF4-FFF2-40B4-BE49-F238E27FC236}">
                <a16:creationId xmlns:a16="http://schemas.microsoft.com/office/drawing/2014/main" id="{F76921B0-8114-A8F6-3BAD-06EB054E3AD8}"/>
              </a:ext>
            </a:extLst>
          </p:cNvPr>
          <p:cNvSpPr>
            <a:spLocks noChangeArrowheads="1"/>
          </p:cNvSpPr>
          <p:nvPr/>
        </p:nvSpPr>
        <p:spPr bwMode="auto">
          <a:xfrm>
            <a:off x="6006191" y="2670421"/>
            <a:ext cx="5526169" cy="3630272"/>
          </a:xfrm>
          <a:prstGeom prst="rect">
            <a:avLst/>
          </a:prstGeom>
          <a:solidFill>
            <a:srgbClr val="5E9BE1"/>
          </a:solidFill>
          <a:ln>
            <a:noFill/>
          </a:ln>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4" name="Line 9">
            <a:extLst>
              <a:ext uri="{FF2B5EF4-FFF2-40B4-BE49-F238E27FC236}">
                <a16:creationId xmlns:a16="http://schemas.microsoft.com/office/drawing/2014/main" id="{69241029-5CB4-B6B8-814E-D6E79B08480D}"/>
              </a:ext>
            </a:extLst>
          </p:cNvPr>
          <p:cNvSpPr>
            <a:spLocks noChangeShapeType="1"/>
          </p:cNvSpPr>
          <p:nvPr/>
        </p:nvSpPr>
        <p:spPr bwMode="auto">
          <a:xfrm>
            <a:off x="6006192" y="1914771"/>
            <a:ext cx="0" cy="4447594"/>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5" name="Line 10">
            <a:extLst>
              <a:ext uri="{FF2B5EF4-FFF2-40B4-BE49-F238E27FC236}">
                <a16:creationId xmlns:a16="http://schemas.microsoft.com/office/drawing/2014/main" id="{179C4602-3363-9B0B-EBF7-DD18F81C69DE}"/>
              </a:ext>
            </a:extLst>
          </p:cNvPr>
          <p:cNvSpPr>
            <a:spLocks noChangeShapeType="1"/>
          </p:cNvSpPr>
          <p:nvPr/>
        </p:nvSpPr>
        <p:spPr bwMode="auto">
          <a:xfrm>
            <a:off x="742041" y="2670421"/>
            <a:ext cx="110640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6" name="Line 11">
            <a:extLst>
              <a:ext uri="{FF2B5EF4-FFF2-40B4-BE49-F238E27FC236}">
                <a16:creationId xmlns:a16="http://schemas.microsoft.com/office/drawing/2014/main" id="{5DE60E7E-180A-D027-B4D6-C62CFCA33C49}"/>
              </a:ext>
            </a:extLst>
          </p:cNvPr>
          <p:cNvSpPr>
            <a:spLocks noChangeShapeType="1"/>
          </p:cNvSpPr>
          <p:nvPr/>
        </p:nvSpPr>
        <p:spPr bwMode="auto">
          <a:xfrm>
            <a:off x="748392" y="1914771"/>
            <a:ext cx="0" cy="4447594"/>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7" name="Line 12">
            <a:extLst>
              <a:ext uri="{FF2B5EF4-FFF2-40B4-BE49-F238E27FC236}">
                <a16:creationId xmlns:a16="http://schemas.microsoft.com/office/drawing/2014/main" id="{293EEAEB-B7CF-FB90-89C5-DE19A5B6D8D3}"/>
              </a:ext>
            </a:extLst>
          </p:cNvPr>
          <p:cNvSpPr>
            <a:spLocks noChangeShapeType="1"/>
          </p:cNvSpPr>
          <p:nvPr/>
        </p:nvSpPr>
        <p:spPr bwMode="auto">
          <a:xfrm>
            <a:off x="11265579" y="1914771"/>
            <a:ext cx="0" cy="4447594"/>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8" name="Line 13">
            <a:extLst>
              <a:ext uri="{FF2B5EF4-FFF2-40B4-BE49-F238E27FC236}">
                <a16:creationId xmlns:a16="http://schemas.microsoft.com/office/drawing/2014/main" id="{66B655E1-13B9-552F-FB26-A24AB2F1E383}"/>
              </a:ext>
            </a:extLst>
          </p:cNvPr>
          <p:cNvSpPr>
            <a:spLocks noChangeShapeType="1"/>
          </p:cNvSpPr>
          <p:nvPr/>
        </p:nvSpPr>
        <p:spPr bwMode="auto">
          <a:xfrm>
            <a:off x="742041" y="1922708"/>
            <a:ext cx="110640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19" name="Line 14">
            <a:extLst>
              <a:ext uri="{FF2B5EF4-FFF2-40B4-BE49-F238E27FC236}">
                <a16:creationId xmlns:a16="http://schemas.microsoft.com/office/drawing/2014/main" id="{0B61EF40-6590-3FAF-9FE0-B5C33E2BF879}"/>
              </a:ext>
            </a:extLst>
          </p:cNvPr>
          <p:cNvSpPr>
            <a:spLocks noChangeShapeType="1"/>
          </p:cNvSpPr>
          <p:nvPr/>
        </p:nvSpPr>
        <p:spPr bwMode="auto">
          <a:xfrm>
            <a:off x="742041" y="6054971"/>
            <a:ext cx="110640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sz="2400" b="1">
              <a:solidFill>
                <a:schemeClr val="bg1"/>
              </a:solidFill>
            </a:endParaRPr>
          </a:p>
        </p:txBody>
      </p:sp>
      <p:sp>
        <p:nvSpPr>
          <p:cNvPr id="20" name="Rectangle 15">
            <a:extLst>
              <a:ext uri="{FF2B5EF4-FFF2-40B4-BE49-F238E27FC236}">
                <a16:creationId xmlns:a16="http://schemas.microsoft.com/office/drawing/2014/main" id="{BB79FA53-E174-0412-E458-C6002391B050}"/>
              </a:ext>
            </a:extLst>
          </p:cNvPr>
          <p:cNvSpPr>
            <a:spLocks noChangeArrowheads="1"/>
          </p:cNvSpPr>
          <p:nvPr/>
        </p:nvSpPr>
        <p:spPr bwMode="auto">
          <a:xfrm>
            <a:off x="840467" y="1960808"/>
            <a:ext cx="4493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Fall Term: Reading and research </a:t>
            </a:r>
            <a:endParaRPr kumimoji="0" lang="en-US" altLang="en-US" sz="2400" b="1" i="0" u="none" strike="noStrike" cap="none" normalizeH="0" baseline="0" dirty="0">
              <a:ln>
                <a:noFill/>
              </a:ln>
              <a:solidFill>
                <a:schemeClr val="bg1"/>
              </a:solidFill>
              <a:effectLst/>
            </a:endParaRPr>
          </a:p>
        </p:txBody>
      </p:sp>
      <p:sp>
        <p:nvSpPr>
          <p:cNvPr id="21" name="Rectangle 16">
            <a:extLst>
              <a:ext uri="{FF2B5EF4-FFF2-40B4-BE49-F238E27FC236}">
                <a16:creationId xmlns:a16="http://schemas.microsoft.com/office/drawing/2014/main" id="{2CE14DD4-1364-27BF-7625-F05D8D200897}"/>
              </a:ext>
            </a:extLst>
          </p:cNvPr>
          <p:cNvSpPr>
            <a:spLocks noChangeArrowheads="1"/>
          </p:cNvSpPr>
          <p:nvPr/>
        </p:nvSpPr>
        <p:spPr bwMode="auto">
          <a:xfrm>
            <a:off x="6098267" y="1960808"/>
            <a:ext cx="2974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Winter term: Writing</a:t>
            </a:r>
            <a:endParaRPr kumimoji="0" lang="en-US" altLang="en-US" sz="2400" b="1" i="0" u="none" strike="noStrike" cap="none" normalizeH="0" baseline="0" dirty="0">
              <a:ln>
                <a:noFill/>
              </a:ln>
              <a:solidFill>
                <a:schemeClr val="bg1"/>
              </a:solidFill>
              <a:effectLst/>
            </a:endParaRPr>
          </a:p>
        </p:txBody>
      </p:sp>
      <p:sp>
        <p:nvSpPr>
          <p:cNvPr id="22" name="Rectangle 17">
            <a:extLst>
              <a:ext uri="{FF2B5EF4-FFF2-40B4-BE49-F238E27FC236}">
                <a16:creationId xmlns:a16="http://schemas.microsoft.com/office/drawing/2014/main" id="{F7DFC32B-7592-DD57-E370-8ED22E1EB8EC}"/>
              </a:ext>
            </a:extLst>
          </p:cNvPr>
          <p:cNvSpPr>
            <a:spLocks noChangeArrowheads="1"/>
          </p:cNvSpPr>
          <p:nvPr/>
        </p:nvSpPr>
        <p:spPr bwMode="auto">
          <a:xfrm>
            <a:off x="840467" y="2727571"/>
            <a:ext cx="263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rPr>
              <a:t>•</a:t>
            </a:r>
          </a:p>
        </p:txBody>
      </p:sp>
      <p:sp>
        <p:nvSpPr>
          <p:cNvPr id="23" name="Rectangle 18">
            <a:extLst>
              <a:ext uri="{FF2B5EF4-FFF2-40B4-BE49-F238E27FC236}">
                <a16:creationId xmlns:a16="http://schemas.microsoft.com/office/drawing/2014/main" id="{C5D7878E-8350-527A-FD60-0F23EE6ED230}"/>
              </a:ext>
            </a:extLst>
          </p:cNvPr>
          <p:cNvSpPr>
            <a:spLocks noChangeArrowheads="1"/>
          </p:cNvSpPr>
          <p:nvPr/>
        </p:nvSpPr>
        <p:spPr bwMode="auto">
          <a:xfrm>
            <a:off x="1126217" y="2708521"/>
            <a:ext cx="5060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Diverse textual genres of increasing </a:t>
            </a:r>
            <a:endParaRPr kumimoji="0" lang="en-US" altLang="en-US" sz="2400" b="1" i="0" u="none" strike="noStrike" cap="none" normalizeH="0" baseline="0" dirty="0">
              <a:ln>
                <a:noFill/>
              </a:ln>
              <a:solidFill>
                <a:schemeClr val="bg1"/>
              </a:solidFill>
              <a:effectLst/>
            </a:endParaRPr>
          </a:p>
        </p:txBody>
      </p:sp>
      <p:sp>
        <p:nvSpPr>
          <p:cNvPr id="24" name="Rectangle 19">
            <a:extLst>
              <a:ext uri="{FF2B5EF4-FFF2-40B4-BE49-F238E27FC236}">
                <a16:creationId xmlns:a16="http://schemas.microsoft.com/office/drawing/2014/main" id="{472BD726-CA1D-21F5-6BBE-AADADCDB1651}"/>
              </a:ext>
            </a:extLst>
          </p:cNvPr>
          <p:cNvSpPr>
            <a:spLocks noChangeArrowheads="1"/>
          </p:cNvSpPr>
          <p:nvPr/>
        </p:nvSpPr>
        <p:spPr bwMode="auto">
          <a:xfrm>
            <a:off x="1126217" y="3076821"/>
            <a:ext cx="1307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difficulty</a:t>
            </a:r>
            <a:endParaRPr kumimoji="0" lang="en-US" altLang="en-US" sz="2400" b="1" i="0" u="none" strike="noStrike" cap="none" normalizeH="0" baseline="0" dirty="0">
              <a:ln>
                <a:noFill/>
              </a:ln>
              <a:solidFill>
                <a:schemeClr val="bg1"/>
              </a:solidFill>
              <a:effectLst/>
            </a:endParaRPr>
          </a:p>
        </p:txBody>
      </p:sp>
      <p:sp>
        <p:nvSpPr>
          <p:cNvPr id="25" name="Rectangle 20">
            <a:extLst>
              <a:ext uri="{FF2B5EF4-FFF2-40B4-BE49-F238E27FC236}">
                <a16:creationId xmlns:a16="http://schemas.microsoft.com/office/drawing/2014/main" id="{8D003F47-85BB-7C04-2877-7C962F36415B}"/>
              </a:ext>
            </a:extLst>
          </p:cNvPr>
          <p:cNvSpPr>
            <a:spLocks noChangeArrowheads="1"/>
          </p:cNvSpPr>
          <p:nvPr/>
        </p:nvSpPr>
        <p:spPr bwMode="auto">
          <a:xfrm>
            <a:off x="840467" y="3459408"/>
            <a:ext cx="253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rPr>
              <a:t>•</a:t>
            </a:r>
          </a:p>
        </p:txBody>
      </p:sp>
      <p:sp>
        <p:nvSpPr>
          <p:cNvPr id="26" name="Rectangle 21">
            <a:extLst>
              <a:ext uri="{FF2B5EF4-FFF2-40B4-BE49-F238E27FC236}">
                <a16:creationId xmlns:a16="http://schemas.microsoft.com/office/drawing/2014/main" id="{1A8E1278-2668-479B-6F87-10E8757514E3}"/>
              </a:ext>
            </a:extLst>
          </p:cNvPr>
          <p:cNvSpPr>
            <a:spLocks noChangeArrowheads="1"/>
          </p:cNvSpPr>
          <p:nvPr/>
        </p:nvSpPr>
        <p:spPr bwMode="auto">
          <a:xfrm>
            <a:off x="1126217" y="3440357"/>
            <a:ext cx="155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Develop in</a:t>
            </a:r>
            <a:endParaRPr kumimoji="0" lang="en-US" altLang="en-US" sz="2400" b="1" i="0" u="none" strike="noStrike" cap="none" normalizeH="0" baseline="0" dirty="0">
              <a:ln>
                <a:noFill/>
              </a:ln>
              <a:solidFill>
                <a:schemeClr val="bg1"/>
              </a:solidFill>
              <a:effectLst/>
            </a:endParaRPr>
          </a:p>
        </p:txBody>
      </p:sp>
      <p:sp>
        <p:nvSpPr>
          <p:cNvPr id="27" name="Rectangle 22">
            <a:extLst>
              <a:ext uri="{FF2B5EF4-FFF2-40B4-BE49-F238E27FC236}">
                <a16:creationId xmlns:a16="http://schemas.microsoft.com/office/drawing/2014/main" id="{45564C04-6B14-5B05-2C27-F6F37D93A108}"/>
              </a:ext>
            </a:extLst>
          </p:cNvPr>
          <p:cNvSpPr>
            <a:spLocks noChangeArrowheads="1"/>
          </p:cNvSpPr>
          <p:nvPr/>
        </p:nvSpPr>
        <p:spPr bwMode="auto">
          <a:xfrm>
            <a:off x="2442254" y="3440357"/>
            <a:ext cx="263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a:t>
            </a:r>
            <a:endParaRPr kumimoji="0" lang="en-US" altLang="en-US" sz="2400" b="1" i="0" u="none" strike="noStrike" cap="none" normalizeH="0" baseline="0" dirty="0">
              <a:ln>
                <a:noFill/>
              </a:ln>
              <a:solidFill>
                <a:schemeClr val="bg1"/>
              </a:solidFill>
              <a:effectLst/>
            </a:endParaRPr>
          </a:p>
        </p:txBody>
      </p:sp>
      <p:sp>
        <p:nvSpPr>
          <p:cNvPr id="28" name="Rectangle 23">
            <a:extLst>
              <a:ext uri="{FF2B5EF4-FFF2-40B4-BE49-F238E27FC236}">
                <a16:creationId xmlns:a16="http://schemas.microsoft.com/office/drawing/2014/main" id="{F2C0F658-5F22-0E91-C890-BCD6BFDC8AE8}"/>
              </a:ext>
            </a:extLst>
          </p:cNvPr>
          <p:cNvSpPr>
            <a:spLocks noChangeArrowheads="1"/>
          </p:cNvSpPr>
          <p:nvPr/>
        </p:nvSpPr>
        <p:spPr bwMode="auto">
          <a:xfrm>
            <a:off x="2535917" y="3440357"/>
            <a:ext cx="3199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depth reading skills via </a:t>
            </a:r>
            <a:endParaRPr kumimoji="0" lang="en-US" altLang="en-US" sz="2400" b="1" i="0" u="none" strike="noStrike" cap="none" normalizeH="0" baseline="0" dirty="0">
              <a:ln>
                <a:noFill/>
              </a:ln>
              <a:solidFill>
                <a:schemeClr val="bg1"/>
              </a:solidFill>
              <a:effectLst/>
            </a:endParaRPr>
          </a:p>
        </p:txBody>
      </p:sp>
      <p:sp>
        <p:nvSpPr>
          <p:cNvPr id="29" name="Rectangle 24">
            <a:extLst>
              <a:ext uri="{FF2B5EF4-FFF2-40B4-BE49-F238E27FC236}">
                <a16:creationId xmlns:a16="http://schemas.microsoft.com/office/drawing/2014/main" id="{26CDA641-FD38-E437-9F5B-3EBC87019E1C}"/>
              </a:ext>
            </a:extLst>
          </p:cNvPr>
          <p:cNvSpPr>
            <a:spLocks noChangeArrowheads="1"/>
          </p:cNvSpPr>
          <p:nvPr/>
        </p:nvSpPr>
        <p:spPr bwMode="auto">
          <a:xfrm>
            <a:off x="1126217" y="3808658"/>
            <a:ext cx="4782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Academic Reading Circles and note </a:t>
            </a:r>
            <a:endParaRPr kumimoji="0" lang="en-US" altLang="en-US" sz="2400" b="1" i="0" u="none" strike="noStrike" cap="none" normalizeH="0" baseline="0" dirty="0">
              <a:ln>
                <a:noFill/>
              </a:ln>
              <a:solidFill>
                <a:schemeClr val="bg1"/>
              </a:solidFill>
              <a:effectLst/>
            </a:endParaRPr>
          </a:p>
        </p:txBody>
      </p:sp>
      <p:sp>
        <p:nvSpPr>
          <p:cNvPr id="30" name="Rectangle 25">
            <a:extLst>
              <a:ext uri="{FF2B5EF4-FFF2-40B4-BE49-F238E27FC236}">
                <a16:creationId xmlns:a16="http://schemas.microsoft.com/office/drawing/2014/main" id="{29DE70A8-322B-DE8A-F5C0-2AD62DA532AE}"/>
              </a:ext>
            </a:extLst>
          </p:cNvPr>
          <p:cNvSpPr>
            <a:spLocks noChangeArrowheads="1"/>
          </p:cNvSpPr>
          <p:nvPr/>
        </p:nvSpPr>
        <p:spPr bwMode="auto">
          <a:xfrm>
            <a:off x="1126217" y="4172195"/>
            <a:ext cx="964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Calibri" panose="020F0502020204030204" pitchFamily="34" charset="0"/>
              </a:rPr>
              <a:t>taking</a:t>
            </a:r>
            <a:endParaRPr kumimoji="0" lang="en-US" altLang="en-US" sz="2400" b="1" i="0" u="none" strike="noStrike" cap="none" normalizeH="0" baseline="0">
              <a:ln>
                <a:noFill/>
              </a:ln>
              <a:solidFill>
                <a:schemeClr val="bg1"/>
              </a:solidFill>
              <a:effectLst/>
            </a:endParaRPr>
          </a:p>
        </p:txBody>
      </p:sp>
      <p:sp>
        <p:nvSpPr>
          <p:cNvPr id="31" name="Rectangle 26">
            <a:extLst>
              <a:ext uri="{FF2B5EF4-FFF2-40B4-BE49-F238E27FC236}">
                <a16:creationId xmlns:a16="http://schemas.microsoft.com/office/drawing/2014/main" id="{0243404F-3698-F7B0-4AC8-CEFD67F3EC2B}"/>
              </a:ext>
            </a:extLst>
          </p:cNvPr>
          <p:cNvSpPr>
            <a:spLocks noChangeArrowheads="1"/>
          </p:cNvSpPr>
          <p:nvPr/>
        </p:nvSpPr>
        <p:spPr bwMode="auto">
          <a:xfrm>
            <a:off x="840467" y="4557958"/>
            <a:ext cx="253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rPr>
              <a:t>•</a:t>
            </a:r>
          </a:p>
        </p:txBody>
      </p:sp>
      <p:sp>
        <p:nvSpPr>
          <p:cNvPr id="32" name="Rectangle 27">
            <a:extLst>
              <a:ext uri="{FF2B5EF4-FFF2-40B4-BE49-F238E27FC236}">
                <a16:creationId xmlns:a16="http://schemas.microsoft.com/office/drawing/2014/main" id="{A2A9143A-33F4-E93B-B809-46135B785807}"/>
              </a:ext>
            </a:extLst>
          </p:cNvPr>
          <p:cNvSpPr>
            <a:spLocks noChangeArrowheads="1"/>
          </p:cNvSpPr>
          <p:nvPr/>
        </p:nvSpPr>
        <p:spPr bwMode="auto">
          <a:xfrm>
            <a:off x="1126217" y="4540496"/>
            <a:ext cx="3040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Assessed via 3 quizzes</a:t>
            </a:r>
            <a:endParaRPr kumimoji="0" lang="en-US" altLang="en-US" sz="2400" b="1" i="0" u="none" strike="noStrike" cap="none" normalizeH="0" baseline="0" dirty="0">
              <a:ln>
                <a:noFill/>
              </a:ln>
              <a:solidFill>
                <a:schemeClr val="bg1"/>
              </a:solidFill>
              <a:effectLst/>
            </a:endParaRPr>
          </a:p>
        </p:txBody>
      </p:sp>
      <p:sp>
        <p:nvSpPr>
          <p:cNvPr id="33" name="Rectangle 28">
            <a:extLst>
              <a:ext uri="{FF2B5EF4-FFF2-40B4-BE49-F238E27FC236}">
                <a16:creationId xmlns:a16="http://schemas.microsoft.com/office/drawing/2014/main" id="{CD3D44E3-C1AE-15C2-A062-FF23B7CA840D}"/>
              </a:ext>
            </a:extLst>
          </p:cNvPr>
          <p:cNvSpPr>
            <a:spLocks noChangeArrowheads="1"/>
          </p:cNvSpPr>
          <p:nvPr/>
        </p:nvSpPr>
        <p:spPr bwMode="auto">
          <a:xfrm>
            <a:off x="840467" y="4923083"/>
            <a:ext cx="253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rPr>
              <a:t>•</a:t>
            </a:r>
          </a:p>
        </p:txBody>
      </p:sp>
      <p:sp>
        <p:nvSpPr>
          <p:cNvPr id="34" name="Rectangle 29">
            <a:extLst>
              <a:ext uri="{FF2B5EF4-FFF2-40B4-BE49-F238E27FC236}">
                <a16:creationId xmlns:a16="http://schemas.microsoft.com/office/drawing/2014/main" id="{8AF0D6FF-AF53-65FB-5E4B-BD30DD564C1B}"/>
              </a:ext>
            </a:extLst>
          </p:cNvPr>
          <p:cNvSpPr>
            <a:spLocks noChangeArrowheads="1"/>
          </p:cNvSpPr>
          <p:nvPr/>
        </p:nvSpPr>
        <p:spPr bwMode="auto">
          <a:xfrm>
            <a:off x="1126217" y="4904033"/>
            <a:ext cx="43911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Begin early stage of independent </a:t>
            </a:r>
            <a:br>
              <a:rPr kumimoji="0" lang="en-US" altLang="en-US" sz="2400" b="1" i="0" u="none" strike="noStrike" cap="none" normalizeH="0" baseline="0" dirty="0">
                <a:ln>
                  <a:noFill/>
                </a:ln>
                <a:solidFill>
                  <a:schemeClr val="bg1"/>
                </a:solidFill>
                <a:effectLst/>
                <a:latin typeface="Calibri" panose="020F0502020204030204" pitchFamily="34" charset="0"/>
              </a:rPr>
            </a:br>
            <a:r>
              <a:rPr kumimoji="0" lang="en-US" altLang="en-US" sz="2400" b="1" i="0" u="none" strike="noStrike" cap="none" normalizeH="0" baseline="0" dirty="0">
                <a:ln>
                  <a:noFill/>
                </a:ln>
                <a:solidFill>
                  <a:schemeClr val="bg1"/>
                </a:solidFill>
                <a:effectLst/>
                <a:latin typeface="Calibri" panose="020F0502020204030204" pitchFamily="34" charset="0"/>
              </a:rPr>
              <a:t>research </a:t>
            </a:r>
            <a:endParaRPr kumimoji="0" lang="en-US" altLang="en-US" sz="2400" b="1" i="0" u="none" strike="noStrike" cap="none" normalizeH="0" baseline="0" dirty="0">
              <a:ln>
                <a:noFill/>
              </a:ln>
              <a:solidFill>
                <a:schemeClr val="bg1"/>
              </a:solidFill>
              <a:effectLst/>
            </a:endParaRPr>
          </a:p>
        </p:txBody>
      </p:sp>
      <p:sp>
        <p:nvSpPr>
          <p:cNvPr id="35" name="Rectangle 30">
            <a:extLst>
              <a:ext uri="{FF2B5EF4-FFF2-40B4-BE49-F238E27FC236}">
                <a16:creationId xmlns:a16="http://schemas.microsoft.com/office/drawing/2014/main" id="{C77E0329-576D-C0FA-BAB3-E0D3316E8149}"/>
              </a:ext>
            </a:extLst>
          </p:cNvPr>
          <p:cNvSpPr>
            <a:spLocks noChangeArrowheads="1"/>
          </p:cNvSpPr>
          <p:nvPr/>
        </p:nvSpPr>
        <p:spPr bwMode="auto">
          <a:xfrm>
            <a:off x="6098267" y="2708521"/>
            <a:ext cx="3781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Diverse written genres for </a:t>
            </a:r>
            <a:endParaRPr kumimoji="0" lang="en-US" altLang="en-US" sz="2400" b="1" i="0" u="none" strike="noStrike" cap="none" normalizeH="0" baseline="0" dirty="0">
              <a:ln>
                <a:noFill/>
              </a:ln>
              <a:solidFill>
                <a:schemeClr val="bg1"/>
              </a:solidFill>
              <a:effectLst/>
            </a:endParaRPr>
          </a:p>
        </p:txBody>
      </p:sp>
      <p:sp>
        <p:nvSpPr>
          <p:cNvPr id="36" name="Rectangle 31">
            <a:extLst>
              <a:ext uri="{FF2B5EF4-FFF2-40B4-BE49-F238E27FC236}">
                <a16:creationId xmlns:a16="http://schemas.microsoft.com/office/drawing/2014/main" id="{6EB54DB6-2BCC-F06C-8BAF-8C26CA72A1B0}"/>
              </a:ext>
            </a:extLst>
          </p:cNvPr>
          <p:cNvSpPr>
            <a:spLocks noChangeArrowheads="1"/>
          </p:cNvSpPr>
          <p:nvPr/>
        </p:nvSpPr>
        <p:spPr bwMode="auto">
          <a:xfrm>
            <a:off x="6098267" y="3076821"/>
            <a:ext cx="3432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undergraduate programs</a:t>
            </a:r>
            <a:endParaRPr kumimoji="0" lang="en-US" altLang="en-US" sz="2400" b="1" i="0" u="none" strike="noStrike" cap="none" normalizeH="0" baseline="0" dirty="0">
              <a:ln>
                <a:noFill/>
              </a:ln>
              <a:solidFill>
                <a:schemeClr val="bg1"/>
              </a:solidFill>
              <a:effectLst/>
            </a:endParaRPr>
          </a:p>
        </p:txBody>
      </p:sp>
      <p:sp>
        <p:nvSpPr>
          <p:cNvPr id="37" name="Rectangle 32">
            <a:extLst>
              <a:ext uri="{FF2B5EF4-FFF2-40B4-BE49-F238E27FC236}">
                <a16:creationId xmlns:a16="http://schemas.microsoft.com/office/drawing/2014/main" id="{571E237E-EFC1-96DB-236C-CCDC328C1CDE}"/>
              </a:ext>
            </a:extLst>
          </p:cNvPr>
          <p:cNvSpPr>
            <a:spLocks noChangeArrowheads="1"/>
          </p:cNvSpPr>
          <p:nvPr/>
        </p:nvSpPr>
        <p:spPr bwMode="auto">
          <a:xfrm>
            <a:off x="6098267" y="3459408"/>
            <a:ext cx="253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rPr>
              <a:t>•</a:t>
            </a:r>
          </a:p>
        </p:txBody>
      </p:sp>
      <p:sp>
        <p:nvSpPr>
          <p:cNvPr id="38" name="Rectangle 33">
            <a:extLst>
              <a:ext uri="{FF2B5EF4-FFF2-40B4-BE49-F238E27FC236}">
                <a16:creationId xmlns:a16="http://schemas.microsoft.com/office/drawing/2014/main" id="{B69B954B-7106-D91D-4C16-056C1C31C63B}"/>
              </a:ext>
            </a:extLst>
          </p:cNvPr>
          <p:cNvSpPr>
            <a:spLocks noChangeArrowheads="1"/>
          </p:cNvSpPr>
          <p:nvPr/>
        </p:nvSpPr>
        <p:spPr bwMode="auto">
          <a:xfrm>
            <a:off x="6385604" y="3440357"/>
            <a:ext cx="3981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Descriptive essay, annotated </a:t>
            </a:r>
            <a:endParaRPr kumimoji="0" lang="en-US" altLang="en-US" sz="2400" b="1" i="0" u="none" strike="noStrike" cap="none" normalizeH="0" baseline="0" dirty="0">
              <a:ln>
                <a:noFill/>
              </a:ln>
              <a:solidFill>
                <a:schemeClr val="bg1"/>
              </a:solidFill>
              <a:effectLst/>
            </a:endParaRPr>
          </a:p>
        </p:txBody>
      </p:sp>
      <p:sp>
        <p:nvSpPr>
          <p:cNvPr id="39" name="Rectangle 34">
            <a:extLst>
              <a:ext uri="{FF2B5EF4-FFF2-40B4-BE49-F238E27FC236}">
                <a16:creationId xmlns:a16="http://schemas.microsoft.com/office/drawing/2014/main" id="{AE288477-0613-0208-AA88-964280AAFFE9}"/>
              </a:ext>
            </a:extLst>
          </p:cNvPr>
          <p:cNvSpPr>
            <a:spLocks noChangeArrowheads="1"/>
          </p:cNvSpPr>
          <p:nvPr/>
        </p:nvSpPr>
        <p:spPr bwMode="auto">
          <a:xfrm>
            <a:off x="6385604" y="3808658"/>
            <a:ext cx="4246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bibliography/literature review; </a:t>
            </a:r>
            <a:endParaRPr kumimoji="0" lang="en-US" altLang="en-US" sz="2400" b="1" i="0" u="none" strike="noStrike" cap="none" normalizeH="0" baseline="0" dirty="0">
              <a:ln>
                <a:noFill/>
              </a:ln>
              <a:solidFill>
                <a:schemeClr val="bg1"/>
              </a:solidFill>
              <a:effectLst/>
            </a:endParaRPr>
          </a:p>
        </p:txBody>
      </p:sp>
      <p:sp>
        <p:nvSpPr>
          <p:cNvPr id="40" name="Rectangle 35">
            <a:extLst>
              <a:ext uri="{FF2B5EF4-FFF2-40B4-BE49-F238E27FC236}">
                <a16:creationId xmlns:a16="http://schemas.microsoft.com/office/drawing/2014/main" id="{AABC1558-C0BB-3FA3-EFAE-8AE1164075AD}"/>
              </a:ext>
            </a:extLst>
          </p:cNvPr>
          <p:cNvSpPr>
            <a:spLocks noChangeArrowheads="1"/>
          </p:cNvSpPr>
          <p:nvPr/>
        </p:nvSpPr>
        <p:spPr bwMode="auto">
          <a:xfrm>
            <a:off x="6385604" y="4172195"/>
            <a:ext cx="4997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proposal and outline; argumentative </a:t>
            </a:r>
            <a:endParaRPr kumimoji="0" lang="en-US" altLang="en-US" sz="2400" b="1" i="0" u="none" strike="noStrike" cap="none" normalizeH="0" baseline="0" dirty="0">
              <a:ln>
                <a:noFill/>
              </a:ln>
              <a:solidFill>
                <a:schemeClr val="bg1"/>
              </a:solidFill>
              <a:effectLst/>
            </a:endParaRPr>
          </a:p>
        </p:txBody>
      </p:sp>
      <p:sp>
        <p:nvSpPr>
          <p:cNvPr id="41" name="Rectangle 36">
            <a:extLst>
              <a:ext uri="{FF2B5EF4-FFF2-40B4-BE49-F238E27FC236}">
                <a16:creationId xmlns:a16="http://schemas.microsoft.com/office/drawing/2014/main" id="{AE299519-787F-0777-A839-1A8B3543E7CE}"/>
              </a:ext>
            </a:extLst>
          </p:cNvPr>
          <p:cNvSpPr>
            <a:spLocks noChangeArrowheads="1"/>
          </p:cNvSpPr>
          <p:nvPr/>
        </p:nvSpPr>
        <p:spPr bwMode="auto">
          <a:xfrm>
            <a:off x="6385604" y="4540496"/>
            <a:ext cx="8757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Calibri" panose="020F0502020204030204" pitchFamily="34" charset="0"/>
              </a:rPr>
              <a:t>essay</a:t>
            </a:r>
            <a:endParaRPr kumimoji="0" lang="en-US" altLang="en-US" sz="2400" b="1" i="0" u="none" strike="noStrike" cap="none" normalizeH="0" baseline="0">
              <a:ln>
                <a:noFill/>
              </a:ln>
              <a:solidFill>
                <a:schemeClr val="bg1"/>
              </a:solidFill>
              <a:effectLst/>
            </a:endParaRPr>
          </a:p>
        </p:txBody>
      </p:sp>
      <p:sp>
        <p:nvSpPr>
          <p:cNvPr id="42" name="Rectangle 37">
            <a:extLst>
              <a:ext uri="{FF2B5EF4-FFF2-40B4-BE49-F238E27FC236}">
                <a16:creationId xmlns:a16="http://schemas.microsoft.com/office/drawing/2014/main" id="{68C97701-B10D-E2AA-8304-B7AC203A7BA2}"/>
              </a:ext>
            </a:extLst>
          </p:cNvPr>
          <p:cNvSpPr>
            <a:spLocks noChangeArrowheads="1"/>
          </p:cNvSpPr>
          <p:nvPr/>
        </p:nvSpPr>
        <p:spPr bwMode="auto">
          <a:xfrm>
            <a:off x="6098267" y="4923083"/>
            <a:ext cx="253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rPr>
              <a:t>•</a:t>
            </a:r>
          </a:p>
        </p:txBody>
      </p:sp>
      <p:sp>
        <p:nvSpPr>
          <p:cNvPr id="43" name="Rectangle 38">
            <a:extLst>
              <a:ext uri="{FF2B5EF4-FFF2-40B4-BE49-F238E27FC236}">
                <a16:creationId xmlns:a16="http://schemas.microsoft.com/office/drawing/2014/main" id="{9B054C3A-905B-2317-CF30-FF1C18AA9EA7}"/>
              </a:ext>
            </a:extLst>
          </p:cNvPr>
          <p:cNvSpPr>
            <a:spLocks noChangeArrowheads="1"/>
          </p:cNvSpPr>
          <p:nvPr/>
        </p:nvSpPr>
        <p:spPr bwMode="auto">
          <a:xfrm>
            <a:off x="6385603" y="4904033"/>
            <a:ext cx="3204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Assessed through multi</a:t>
            </a:r>
            <a:endParaRPr kumimoji="0" lang="en-US" altLang="en-US" sz="2400" b="1" i="0" u="none" strike="noStrike" cap="none" normalizeH="0" baseline="0" dirty="0">
              <a:ln>
                <a:noFill/>
              </a:ln>
              <a:solidFill>
                <a:schemeClr val="bg1"/>
              </a:solidFill>
              <a:effectLst/>
            </a:endParaRPr>
          </a:p>
        </p:txBody>
      </p:sp>
      <p:sp>
        <p:nvSpPr>
          <p:cNvPr id="44" name="Rectangle 39">
            <a:extLst>
              <a:ext uri="{FF2B5EF4-FFF2-40B4-BE49-F238E27FC236}">
                <a16:creationId xmlns:a16="http://schemas.microsoft.com/office/drawing/2014/main" id="{FE59D6AF-070D-DC95-E8FF-38F97A63BE67}"/>
              </a:ext>
            </a:extLst>
          </p:cNvPr>
          <p:cNvSpPr>
            <a:spLocks noChangeArrowheads="1"/>
          </p:cNvSpPr>
          <p:nvPr/>
        </p:nvSpPr>
        <p:spPr bwMode="auto">
          <a:xfrm>
            <a:off x="9273267" y="4904033"/>
            <a:ext cx="265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a:t>
            </a:r>
            <a:endParaRPr kumimoji="0" lang="en-US" altLang="en-US" sz="2400" b="1" i="0" u="none" strike="noStrike" cap="none" normalizeH="0" baseline="0" dirty="0">
              <a:ln>
                <a:noFill/>
              </a:ln>
              <a:solidFill>
                <a:schemeClr val="bg1"/>
              </a:solidFill>
              <a:effectLst/>
            </a:endParaRPr>
          </a:p>
        </p:txBody>
      </p:sp>
      <p:sp>
        <p:nvSpPr>
          <p:cNvPr id="45" name="Rectangle 40">
            <a:extLst>
              <a:ext uri="{FF2B5EF4-FFF2-40B4-BE49-F238E27FC236}">
                <a16:creationId xmlns:a16="http://schemas.microsoft.com/office/drawing/2014/main" id="{1BA86C01-1F49-F549-4F2D-98D1DDEBBF4D}"/>
              </a:ext>
            </a:extLst>
          </p:cNvPr>
          <p:cNvSpPr>
            <a:spLocks noChangeArrowheads="1"/>
          </p:cNvSpPr>
          <p:nvPr/>
        </p:nvSpPr>
        <p:spPr bwMode="auto">
          <a:xfrm>
            <a:off x="9366929" y="4904033"/>
            <a:ext cx="1296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stepped </a:t>
            </a:r>
            <a:endParaRPr kumimoji="0" lang="en-US" altLang="en-US" sz="2400" b="1" i="0" u="none" strike="noStrike" cap="none" normalizeH="0" baseline="0" dirty="0">
              <a:ln>
                <a:noFill/>
              </a:ln>
              <a:solidFill>
                <a:schemeClr val="bg1"/>
              </a:solidFill>
              <a:effectLst/>
            </a:endParaRPr>
          </a:p>
        </p:txBody>
      </p:sp>
      <p:sp>
        <p:nvSpPr>
          <p:cNvPr id="46" name="Rectangle 41">
            <a:extLst>
              <a:ext uri="{FF2B5EF4-FFF2-40B4-BE49-F238E27FC236}">
                <a16:creationId xmlns:a16="http://schemas.microsoft.com/office/drawing/2014/main" id="{7A3715C3-BD94-1572-4A27-565587B68572}"/>
              </a:ext>
            </a:extLst>
          </p:cNvPr>
          <p:cNvSpPr>
            <a:spLocks noChangeArrowheads="1"/>
          </p:cNvSpPr>
          <p:nvPr/>
        </p:nvSpPr>
        <p:spPr bwMode="auto">
          <a:xfrm>
            <a:off x="6385604" y="5272333"/>
            <a:ext cx="2126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Calibri" panose="020F0502020204030204" pitchFamily="34" charset="0"/>
              </a:rPr>
              <a:t>research paper</a:t>
            </a:r>
            <a:endParaRPr kumimoji="0" lang="en-US" altLang="en-US" sz="2400" b="1" i="0" u="none" strike="noStrike" cap="none" normalizeH="0" baseline="0" dirty="0">
              <a:ln>
                <a:noFill/>
              </a:ln>
              <a:solidFill>
                <a:schemeClr val="bg1"/>
              </a:solidFill>
              <a:effectLst/>
            </a:endParaRPr>
          </a:p>
        </p:txBody>
      </p:sp>
      <p:pic>
        <p:nvPicPr>
          <p:cNvPr id="6" name="Google Shape;284;g7438538eb2_0_66">
            <a:extLst>
              <a:ext uri="{FF2B5EF4-FFF2-40B4-BE49-F238E27FC236}">
                <a16:creationId xmlns:a16="http://schemas.microsoft.com/office/drawing/2014/main" id="{98D92217-9FB3-BA62-739B-9B40E55B037A}"/>
              </a:ext>
            </a:extLst>
          </p:cNvPr>
          <p:cNvPicPr preferRelativeResize="0"/>
          <p:nvPr/>
        </p:nvPicPr>
        <p:blipFill rotWithShape="1">
          <a:blip r:embed="rId3">
            <a:alphaModFix amt="50000"/>
          </a:blip>
          <a:srcRect/>
          <a:stretch/>
        </p:blipFill>
        <p:spPr>
          <a:xfrm>
            <a:off x="10665541" y="6010662"/>
            <a:ext cx="1469587" cy="816437"/>
          </a:xfrm>
          <a:prstGeom prst="rect">
            <a:avLst/>
          </a:prstGeom>
          <a:noFill/>
          <a:ln>
            <a:noFill/>
          </a:ln>
        </p:spPr>
      </p:pic>
      <p:pic>
        <p:nvPicPr>
          <p:cNvPr id="7" name="Google Shape;285;g7438538eb2_0_66">
            <a:extLst>
              <a:ext uri="{FF2B5EF4-FFF2-40B4-BE49-F238E27FC236}">
                <a16:creationId xmlns:a16="http://schemas.microsoft.com/office/drawing/2014/main" id="{5535612E-A5A3-4583-C807-E126538626AB}"/>
              </a:ext>
            </a:extLst>
          </p:cNvPr>
          <p:cNvPicPr preferRelativeResize="0"/>
          <p:nvPr/>
        </p:nvPicPr>
        <p:blipFill rotWithShape="1">
          <a:blip r:embed="rId4">
            <a:alphaModFix amt="70000"/>
          </a:blip>
          <a:srcRect/>
          <a:stretch/>
        </p:blipFill>
        <p:spPr>
          <a:xfrm>
            <a:off x="8704576" y="5928056"/>
            <a:ext cx="1942103" cy="843633"/>
          </a:xfrm>
          <a:prstGeom prst="rect">
            <a:avLst/>
          </a:prstGeom>
          <a:noFill/>
          <a:ln>
            <a:noFill/>
          </a:ln>
        </p:spPr>
      </p:pic>
      <p:sp>
        <p:nvSpPr>
          <p:cNvPr id="48" name="Google Shape;286;g7438538eb2_0_66">
            <a:extLst>
              <a:ext uri="{FF2B5EF4-FFF2-40B4-BE49-F238E27FC236}">
                <a16:creationId xmlns:a16="http://schemas.microsoft.com/office/drawing/2014/main" id="{FBEB40E9-85A3-2544-46EA-05426FF4848E}"/>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Tree>
    <p:extLst>
      <p:ext uri="{BB962C8B-B14F-4D97-AF65-F5344CB8AC3E}">
        <p14:creationId xmlns:p14="http://schemas.microsoft.com/office/powerpoint/2010/main" val="5333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9A4C57-BB4F-A1F6-06BC-9B6DCFF02F11}"/>
              </a:ext>
            </a:extLst>
          </p:cNvPr>
          <p:cNvPicPr>
            <a:picLocks noChangeAspect="1"/>
          </p:cNvPicPr>
          <p:nvPr/>
        </p:nvPicPr>
        <p:blipFill>
          <a:blip r:embed="rId2"/>
          <a:stretch>
            <a:fillRect/>
          </a:stretch>
        </p:blipFill>
        <p:spPr>
          <a:xfrm>
            <a:off x="270113" y="1935076"/>
            <a:ext cx="11766294" cy="4075586"/>
          </a:xfrm>
          <a:prstGeom prst="rect">
            <a:avLst/>
          </a:prstGeom>
        </p:spPr>
      </p:pic>
      <p:pic>
        <p:nvPicPr>
          <p:cNvPr id="3" name="Google Shape;281;g7438538eb2_0_66" descr="BLUE_PAINTED_BACKDROP.png">
            <a:extLst>
              <a:ext uri="{FF2B5EF4-FFF2-40B4-BE49-F238E27FC236}">
                <a16:creationId xmlns:a16="http://schemas.microsoft.com/office/drawing/2014/main" id="{1A58D4E6-3D48-953B-FA4B-DFAA16B70693}"/>
              </a:ext>
            </a:extLst>
          </p:cNvPr>
          <p:cNvPicPr preferRelativeResize="0"/>
          <p:nvPr/>
        </p:nvPicPr>
        <p:blipFill rotWithShape="1">
          <a:blip r:embed="rId3">
            <a:alphaModFix amt="90000"/>
          </a:blip>
          <a:srcRect t="37768"/>
          <a:stretch/>
        </p:blipFill>
        <p:spPr>
          <a:xfrm flipH="1">
            <a:off x="0" y="-3689"/>
            <a:ext cx="12192000" cy="1917140"/>
          </a:xfrm>
          <a:prstGeom prst="rect">
            <a:avLst/>
          </a:prstGeom>
          <a:noFill/>
          <a:ln>
            <a:noFill/>
          </a:ln>
        </p:spPr>
      </p:pic>
      <p:sp>
        <p:nvSpPr>
          <p:cNvPr id="2" name="Title 1">
            <a:extLst>
              <a:ext uri="{FF2B5EF4-FFF2-40B4-BE49-F238E27FC236}">
                <a16:creationId xmlns:a16="http://schemas.microsoft.com/office/drawing/2014/main" id="{E311317A-E82D-FA31-89B8-2F7E9531DB4A}"/>
              </a:ext>
            </a:extLst>
          </p:cNvPr>
          <p:cNvSpPr>
            <a:spLocks noGrp="1"/>
          </p:cNvSpPr>
          <p:nvPr>
            <p:ph type="title"/>
          </p:nvPr>
        </p:nvSpPr>
        <p:spPr>
          <a:xfrm>
            <a:off x="838199" y="276298"/>
            <a:ext cx="10515600" cy="1325563"/>
          </a:xfrm>
        </p:spPr>
        <p:txBody>
          <a:bodyPr/>
          <a:lstStyle/>
          <a:p>
            <a:r>
              <a:rPr lang="en-CA" dirty="0">
                <a:solidFill>
                  <a:schemeClr val="bg1"/>
                </a:solidFill>
              </a:rPr>
              <a:t>Research paper: EDI statement and research question</a:t>
            </a:r>
          </a:p>
        </p:txBody>
      </p:sp>
      <p:pic>
        <p:nvPicPr>
          <p:cNvPr id="4" name="Google Shape;284;g7438538eb2_0_66">
            <a:extLst>
              <a:ext uri="{FF2B5EF4-FFF2-40B4-BE49-F238E27FC236}">
                <a16:creationId xmlns:a16="http://schemas.microsoft.com/office/drawing/2014/main" id="{E327BA01-D312-98A1-EE45-726A7AE82E00}"/>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99685E0E-684F-840C-A894-DFE36A5056B9}"/>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7" name="Google Shape;286;g7438538eb2_0_66">
            <a:extLst>
              <a:ext uri="{FF2B5EF4-FFF2-40B4-BE49-F238E27FC236}">
                <a16:creationId xmlns:a16="http://schemas.microsoft.com/office/drawing/2014/main" id="{C8D1989A-BA7D-DE82-748F-6CF7EA3071BD}"/>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
        <p:nvSpPr>
          <p:cNvPr id="8" name="Content Placeholder 2">
            <a:extLst>
              <a:ext uri="{FF2B5EF4-FFF2-40B4-BE49-F238E27FC236}">
                <a16:creationId xmlns:a16="http://schemas.microsoft.com/office/drawing/2014/main" id="{E2C9E4C2-49E6-7931-D666-C1A16731811B}"/>
              </a:ext>
            </a:extLst>
          </p:cNvPr>
          <p:cNvSpPr txBox="1">
            <a:spLocks/>
          </p:cNvSpPr>
          <p:nvPr/>
        </p:nvSpPr>
        <p:spPr>
          <a:xfrm>
            <a:off x="1063578" y="2225630"/>
            <a:ext cx="10515600" cy="1746215"/>
          </a:xfrm>
          <a:prstGeom prst="rect">
            <a:avLst/>
          </a:prstGeom>
          <a:noFill/>
          <a:ln w="28575" cap="rnd">
            <a:solidFill>
              <a:srgbClr val="000000"/>
            </a:solidFill>
          </a:ln>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CA" sz="3200" dirty="0"/>
              <a:t>Is the University of Toronto’s approach to including your equity-seeking/human rights seeking group representative of other Ontario and international universities?</a:t>
            </a:r>
          </a:p>
        </p:txBody>
      </p:sp>
    </p:spTree>
    <p:extLst>
      <p:ext uri="{BB962C8B-B14F-4D97-AF65-F5344CB8AC3E}">
        <p14:creationId xmlns:p14="http://schemas.microsoft.com/office/powerpoint/2010/main" val="30119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84;g7438538eb2_0_66">
            <a:extLst>
              <a:ext uri="{FF2B5EF4-FFF2-40B4-BE49-F238E27FC236}">
                <a16:creationId xmlns:a16="http://schemas.microsoft.com/office/drawing/2014/main" id="{C6C4B929-4EB2-BDE6-8781-1DA8FDC36339}"/>
              </a:ext>
            </a:extLst>
          </p:cNvPr>
          <p:cNvPicPr preferRelativeResize="0"/>
          <p:nvPr/>
        </p:nvPicPr>
        <p:blipFill rotWithShape="1">
          <a:blip r:embed="rId2">
            <a:alphaModFix amt="50000"/>
          </a:blip>
          <a:srcRect/>
          <a:stretch/>
        </p:blipFill>
        <p:spPr>
          <a:xfrm>
            <a:off x="10665541" y="6010662"/>
            <a:ext cx="1469587" cy="816437"/>
          </a:xfrm>
          <a:prstGeom prst="rect">
            <a:avLst/>
          </a:prstGeom>
          <a:noFill/>
          <a:ln>
            <a:noFill/>
          </a:ln>
        </p:spPr>
      </p:pic>
      <p:pic>
        <p:nvPicPr>
          <p:cNvPr id="8" name="Google Shape;285;g7438538eb2_0_66">
            <a:extLst>
              <a:ext uri="{FF2B5EF4-FFF2-40B4-BE49-F238E27FC236}">
                <a16:creationId xmlns:a16="http://schemas.microsoft.com/office/drawing/2014/main" id="{F3002019-EE35-4209-FDCE-6DAD3CA05DB8}"/>
              </a:ext>
            </a:extLst>
          </p:cNvPr>
          <p:cNvPicPr preferRelativeResize="0"/>
          <p:nvPr/>
        </p:nvPicPr>
        <p:blipFill rotWithShape="1">
          <a:blip r:embed="rId3">
            <a:alphaModFix amt="70000"/>
          </a:blip>
          <a:srcRect/>
          <a:stretch/>
        </p:blipFill>
        <p:spPr>
          <a:xfrm>
            <a:off x="8704576" y="5928056"/>
            <a:ext cx="1942103" cy="843633"/>
          </a:xfrm>
          <a:prstGeom prst="rect">
            <a:avLst/>
          </a:prstGeom>
          <a:noFill/>
          <a:ln>
            <a:noFill/>
          </a:ln>
        </p:spPr>
      </p:pic>
      <p:sp>
        <p:nvSpPr>
          <p:cNvPr id="9" name="Google Shape;286;g7438538eb2_0_66">
            <a:extLst>
              <a:ext uri="{FF2B5EF4-FFF2-40B4-BE49-F238E27FC236}">
                <a16:creationId xmlns:a16="http://schemas.microsoft.com/office/drawing/2014/main" id="{4B772550-E06A-596B-340F-DA1592A6C1F9}"/>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pic>
        <p:nvPicPr>
          <p:cNvPr id="3" name="Google Shape;281;g7438538eb2_0_66" descr="BLUE_PAINTED_BACKDROP.png">
            <a:extLst>
              <a:ext uri="{FF2B5EF4-FFF2-40B4-BE49-F238E27FC236}">
                <a16:creationId xmlns:a16="http://schemas.microsoft.com/office/drawing/2014/main" id="{5F839DE5-E349-5636-65B0-A93388019102}"/>
              </a:ext>
            </a:extLst>
          </p:cNvPr>
          <p:cNvPicPr preferRelativeResize="0"/>
          <p:nvPr/>
        </p:nvPicPr>
        <p:blipFill rotWithShape="1">
          <a:blip r:embed="rId4">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C1699D9B-02B1-915C-6B2F-1AFFF080A81F}"/>
              </a:ext>
            </a:extLst>
          </p:cNvPr>
          <p:cNvSpPr>
            <a:spLocks noGrp="1"/>
          </p:cNvSpPr>
          <p:nvPr>
            <p:ph type="title"/>
          </p:nvPr>
        </p:nvSpPr>
        <p:spPr>
          <a:xfrm>
            <a:off x="505690" y="58568"/>
            <a:ext cx="10515600" cy="1325563"/>
          </a:xfrm>
        </p:spPr>
        <p:txBody>
          <a:bodyPr/>
          <a:lstStyle/>
          <a:p>
            <a:r>
              <a:rPr lang="en-CA" dirty="0">
                <a:solidFill>
                  <a:schemeClr val="bg1"/>
                </a:solidFill>
              </a:rPr>
              <a:t>Support through  Fall term readings</a:t>
            </a:r>
          </a:p>
        </p:txBody>
      </p:sp>
      <p:pic>
        <p:nvPicPr>
          <p:cNvPr id="5" name="Picture 4">
            <a:extLst>
              <a:ext uri="{FF2B5EF4-FFF2-40B4-BE49-F238E27FC236}">
                <a16:creationId xmlns:a16="http://schemas.microsoft.com/office/drawing/2014/main" id="{E508F6E4-7F1D-3E57-33DC-7ABD4B5541C4}"/>
              </a:ext>
            </a:extLst>
          </p:cNvPr>
          <p:cNvPicPr>
            <a:picLocks noChangeAspect="1"/>
          </p:cNvPicPr>
          <p:nvPr/>
        </p:nvPicPr>
        <p:blipFill>
          <a:blip r:embed="rId5"/>
          <a:stretch>
            <a:fillRect/>
          </a:stretch>
        </p:blipFill>
        <p:spPr>
          <a:xfrm>
            <a:off x="2648989" y="0"/>
            <a:ext cx="9543011" cy="27682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Content Placeholder 5">
            <a:extLst>
              <a:ext uri="{FF2B5EF4-FFF2-40B4-BE49-F238E27FC236}">
                <a16:creationId xmlns:a16="http://schemas.microsoft.com/office/drawing/2014/main" id="{DF4408E9-51D9-1C5E-993D-E0189E7CA520}"/>
              </a:ext>
            </a:extLst>
          </p:cNvPr>
          <p:cNvPicPr>
            <a:picLocks noGrp="1" noChangeAspect="1"/>
          </p:cNvPicPr>
          <p:nvPr>
            <p:ph idx="1"/>
          </p:nvPr>
        </p:nvPicPr>
        <p:blipFill>
          <a:blip r:embed="rId6"/>
          <a:stretch>
            <a:fillRect/>
          </a:stretch>
        </p:blipFill>
        <p:spPr>
          <a:xfrm>
            <a:off x="0" y="1690688"/>
            <a:ext cx="7733467" cy="3248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Content Placeholder 5">
            <a:extLst>
              <a:ext uri="{FF2B5EF4-FFF2-40B4-BE49-F238E27FC236}">
                <a16:creationId xmlns:a16="http://schemas.microsoft.com/office/drawing/2014/main" id="{14383C10-2F2C-C592-F390-C0D44EE72D98}"/>
              </a:ext>
            </a:extLst>
          </p:cNvPr>
          <p:cNvPicPr>
            <a:picLocks noChangeAspect="1"/>
          </p:cNvPicPr>
          <p:nvPr/>
        </p:nvPicPr>
        <p:blipFill rotWithShape="1">
          <a:blip r:embed="rId7"/>
          <a:srcRect t="5199"/>
          <a:stretch/>
        </p:blipFill>
        <p:spPr>
          <a:xfrm>
            <a:off x="3637860" y="4271377"/>
            <a:ext cx="8497268" cy="2500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08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88" name="Google Shape;88;p17"/>
          <p:cNvSpPr txBox="1">
            <a:spLocks noGrp="1"/>
          </p:cNvSpPr>
          <p:nvPr>
            <p:ph type="title"/>
          </p:nvPr>
        </p:nvSpPr>
        <p:spPr>
          <a:xfrm>
            <a:off x="415600" y="468100"/>
            <a:ext cx="11360800" cy="808800"/>
          </a:xfrm>
          <a:prstGeom prst="rect">
            <a:avLst/>
          </a:prstGeom>
        </p:spPr>
        <p:txBody>
          <a:bodyPr spcFirstLastPara="1" wrap="square" lIns="121900" tIns="121900" rIns="121900" bIns="121900" anchor="t" anchorCtr="0">
            <a:normAutofit/>
          </a:bodyPr>
          <a:lstStyle/>
          <a:p>
            <a:pPr>
              <a:buSzPts val="990"/>
            </a:pPr>
            <a:r>
              <a:rPr lang="en" sz="2827" b="1">
                <a:solidFill>
                  <a:schemeClr val="lt1"/>
                </a:solidFill>
              </a:rPr>
              <a:t>EAP across Canada: Programs and Practitioners</a:t>
            </a:r>
            <a:endParaRPr sz="2827" b="1">
              <a:solidFill>
                <a:schemeClr val="lt1"/>
              </a:solidFill>
            </a:endParaRPr>
          </a:p>
        </p:txBody>
      </p:sp>
      <p:sp>
        <p:nvSpPr>
          <p:cNvPr id="89" name="Google Shape;89;p17"/>
          <p:cNvSpPr txBox="1">
            <a:spLocks noGrp="1"/>
          </p:cNvSpPr>
          <p:nvPr>
            <p:ph type="body" idx="1"/>
          </p:nvPr>
        </p:nvSpPr>
        <p:spPr>
          <a:xfrm>
            <a:off x="0" y="1276900"/>
            <a:ext cx="12192000" cy="5580800"/>
          </a:xfrm>
          <a:prstGeom prst="rect">
            <a:avLst/>
          </a:prstGeom>
        </p:spPr>
        <p:txBody>
          <a:bodyPr spcFirstLastPara="1" wrap="square" lIns="121900" tIns="121900" rIns="121900" bIns="121900" anchor="t" anchorCtr="0">
            <a:noAutofit/>
          </a:bodyPr>
          <a:lstStyle/>
          <a:p>
            <a:pPr indent="-482588">
              <a:lnSpc>
                <a:spcPct val="90000"/>
              </a:lnSpc>
              <a:spcBef>
                <a:spcPts val="1333"/>
              </a:spcBef>
              <a:buClr>
                <a:srgbClr val="404040"/>
              </a:buClr>
              <a:buSzPts val="2100"/>
              <a:buFont typeface="Calibri"/>
              <a:buChar char="●"/>
            </a:pPr>
            <a:r>
              <a:rPr lang="en" sz="2800">
                <a:solidFill>
                  <a:srgbClr val="404040"/>
                </a:solidFill>
                <a:latin typeface="Calibri"/>
                <a:ea typeface="Calibri"/>
                <a:cs typeface="Calibri"/>
                <a:sym typeface="Calibri"/>
              </a:rPr>
              <a:t>EAP Assessment (e.g., Huang, 2018) </a:t>
            </a:r>
            <a:br>
              <a:rPr lang="en" sz="2800">
                <a:solidFill>
                  <a:srgbClr val="404040"/>
                </a:solidFill>
                <a:latin typeface="Calibri"/>
                <a:ea typeface="Calibri"/>
                <a:cs typeface="Calibri"/>
                <a:sym typeface="Calibri"/>
              </a:rPr>
            </a:br>
            <a:endParaRPr sz="2800">
              <a:solidFill>
                <a:srgbClr val="404040"/>
              </a:solidFill>
              <a:latin typeface="Calibri"/>
              <a:ea typeface="Calibri"/>
              <a:cs typeface="Calibri"/>
              <a:sym typeface="Calibri"/>
            </a:endParaRPr>
          </a:p>
          <a:p>
            <a:pPr indent="-482588">
              <a:lnSpc>
                <a:spcPct val="90000"/>
              </a:lnSpc>
              <a:buClr>
                <a:srgbClr val="404040"/>
              </a:buClr>
              <a:buSzPts val="2100"/>
              <a:buFont typeface="Calibri"/>
              <a:buChar char="●"/>
            </a:pPr>
            <a:r>
              <a:rPr lang="en" sz="2800">
                <a:solidFill>
                  <a:srgbClr val="404040"/>
                </a:solidFill>
                <a:latin typeface="Calibri"/>
                <a:ea typeface="Calibri"/>
                <a:cs typeface="Calibri"/>
                <a:sym typeface="Calibri"/>
              </a:rPr>
              <a:t>EAP Impact (e.g., Fox et al., 2013) </a:t>
            </a:r>
            <a:br>
              <a:rPr lang="en" sz="2800">
                <a:solidFill>
                  <a:srgbClr val="404040"/>
                </a:solidFill>
                <a:latin typeface="Calibri"/>
                <a:ea typeface="Calibri"/>
                <a:cs typeface="Calibri"/>
                <a:sym typeface="Calibri"/>
              </a:rPr>
            </a:br>
            <a:endParaRPr sz="2800">
              <a:solidFill>
                <a:srgbClr val="404040"/>
              </a:solidFill>
              <a:latin typeface="Calibri"/>
              <a:ea typeface="Calibri"/>
              <a:cs typeface="Calibri"/>
              <a:sym typeface="Calibri"/>
            </a:endParaRPr>
          </a:p>
          <a:p>
            <a:pPr indent="-482588">
              <a:lnSpc>
                <a:spcPct val="90000"/>
              </a:lnSpc>
              <a:buClr>
                <a:srgbClr val="404040"/>
              </a:buClr>
              <a:buSzPts val="2100"/>
              <a:buFont typeface="Calibri"/>
              <a:buChar char="●"/>
            </a:pPr>
            <a:r>
              <a:rPr lang="en" sz="2800">
                <a:solidFill>
                  <a:srgbClr val="404040"/>
                </a:solidFill>
                <a:latin typeface="Calibri"/>
                <a:ea typeface="Calibri"/>
                <a:cs typeface="Calibri"/>
                <a:sym typeface="Calibri"/>
              </a:rPr>
              <a:t>EAP Teacher / student beliefs (e.g., Douglas &amp; Kim, 2014; Douglas et al., 2022)</a:t>
            </a:r>
            <a:br>
              <a:rPr lang="en" sz="2800">
                <a:solidFill>
                  <a:srgbClr val="404040"/>
                </a:solidFill>
                <a:latin typeface="Calibri"/>
                <a:ea typeface="Calibri"/>
                <a:cs typeface="Calibri"/>
                <a:sym typeface="Calibri"/>
              </a:rPr>
            </a:br>
            <a:endParaRPr sz="2800">
              <a:solidFill>
                <a:srgbClr val="404040"/>
              </a:solidFill>
              <a:latin typeface="Calibri"/>
              <a:ea typeface="Calibri"/>
              <a:cs typeface="Calibri"/>
              <a:sym typeface="Calibri"/>
            </a:endParaRPr>
          </a:p>
          <a:p>
            <a:pPr indent="-482588">
              <a:lnSpc>
                <a:spcPct val="90000"/>
              </a:lnSpc>
              <a:buClr>
                <a:srgbClr val="404040"/>
              </a:buClr>
              <a:buSzPts val="2100"/>
              <a:buFont typeface="Calibri"/>
              <a:buChar char="●"/>
            </a:pPr>
            <a:r>
              <a:rPr lang="en" sz="2800">
                <a:solidFill>
                  <a:srgbClr val="404040"/>
                </a:solidFill>
                <a:latin typeface="Calibri"/>
                <a:ea typeface="Calibri"/>
                <a:cs typeface="Calibri"/>
                <a:sym typeface="Calibri"/>
              </a:rPr>
              <a:t>EAP &amp; L2 Writing Pedagogies</a:t>
            </a:r>
            <a:r>
              <a:rPr lang="en" sz="2800" b="1">
                <a:solidFill>
                  <a:srgbClr val="404040"/>
                </a:solidFill>
                <a:latin typeface="Calibri"/>
                <a:ea typeface="Calibri"/>
                <a:cs typeface="Calibri"/>
                <a:sym typeface="Calibri"/>
              </a:rPr>
              <a:t> </a:t>
            </a:r>
            <a:r>
              <a:rPr lang="en" sz="2800">
                <a:solidFill>
                  <a:srgbClr val="404040"/>
                </a:solidFill>
                <a:latin typeface="Calibri"/>
                <a:ea typeface="Calibri"/>
                <a:cs typeface="Calibri"/>
                <a:sym typeface="Calibri"/>
              </a:rPr>
              <a:t>(e.g., Bhowmik et al., 2021; Galante, 2020; Marshall &amp; Walsh Marr, 2018; Van Viegen &amp; Zappa-Hollman, 2020)</a:t>
            </a:r>
            <a:br>
              <a:rPr lang="en" sz="2800">
                <a:solidFill>
                  <a:srgbClr val="404040"/>
                </a:solidFill>
                <a:latin typeface="Calibri"/>
                <a:ea typeface="Calibri"/>
                <a:cs typeface="Calibri"/>
                <a:sym typeface="Calibri"/>
              </a:rPr>
            </a:br>
            <a:endParaRPr sz="2800" b="1">
              <a:solidFill>
                <a:srgbClr val="404040"/>
              </a:solidFill>
              <a:latin typeface="Calibri"/>
              <a:ea typeface="Calibri"/>
              <a:cs typeface="Calibri"/>
              <a:sym typeface="Calibri"/>
            </a:endParaRPr>
          </a:p>
          <a:p>
            <a:pPr indent="-482588">
              <a:lnSpc>
                <a:spcPct val="90000"/>
              </a:lnSpc>
              <a:buClr>
                <a:srgbClr val="404040"/>
              </a:buClr>
              <a:buSzPts val="2100"/>
              <a:buFont typeface="Calibri"/>
              <a:buChar char="●"/>
            </a:pPr>
            <a:r>
              <a:rPr lang="en" sz="2800" b="1">
                <a:solidFill>
                  <a:srgbClr val="404040"/>
                </a:solidFill>
                <a:latin typeface="Calibri"/>
                <a:ea typeface="Calibri"/>
                <a:cs typeface="Calibri"/>
                <a:sym typeface="Calibri"/>
              </a:rPr>
              <a:t>EAP Programming </a:t>
            </a:r>
            <a:r>
              <a:rPr lang="en" sz="2800">
                <a:solidFill>
                  <a:srgbClr val="404040"/>
                </a:solidFill>
                <a:latin typeface="Calibri"/>
                <a:ea typeface="Calibri"/>
                <a:cs typeface="Calibri"/>
                <a:sym typeface="Calibri"/>
              </a:rPr>
              <a:t>(Douglas &amp; Landry, 2021; Dyck, 2013)</a:t>
            </a:r>
            <a:br>
              <a:rPr lang="en" sz="2800">
                <a:solidFill>
                  <a:srgbClr val="404040"/>
                </a:solidFill>
                <a:latin typeface="Calibri"/>
                <a:ea typeface="Calibri"/>
                <a:cs typeface="Calibri"/>
                <a:sym typeface="Calibri"/>
              </a:rPr>
            </a:br>
            <a:endParaRPr sz="2800">
              <a:solidFill>
                <a:srgbClr val="404040"/>
              </a:solidFill>
            </a:endParaRPr>
          </a:p>
          <a:p>
            <a:pPr indent="-482588">
              <a:lnSpc>
                <a:spcPct val="90000"/>
              </a:lnSpc>
              <a:buClr>
                <a:srgbClr val="404040"/>
              </a:buClr>
              <a:buSzPts val="2100"/>
              <a:buFont typeface="Calibri"/>
              <a:buChar char="●"/>
            </a:pPr>
            <a:r>
              <a:rPr lang="en" sz="2800" b="1">
                <a:solidFill>
                  <a:srgbClr val="404040"/>
                </a:solidFill>
                <a:latin typeface="Calibri"/>
                <a:ea typeface="Calibri"/>
                <a:cs typeface="Calibri"/>
                <a:sym typeface="Calibri"/>
              </a:rPr>
              <a:t>EAP Practitioners </a:t>
            </a:r>
            <a:r>
              <a:rPr lang="en" sz="2800">
                <a:solidFill>
                  <a:srgbClr val="404040"/>
                </a:solidFill>
                <a:latin typeface="Calibri"/>
                <a:ea typeface="Calibri"/>
                <a:cs typeface="Calibri"/>
                <a:sym typeface="Calibri"/>
              </a:rPr>
              <a:t>(Breshears, 2019; Valeo &amp; Faez, 2013; MacDonald, 2016)</a:t>
            </a:r>
            <a:endParaRPr/>
          </a:p>
        </p:txBody>
      </p:sp>
      <p:pic>
        <p:nvPicPr>
          <p:cNvPr id="90" name="Google Shape;90;p17"/>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108025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81;g7438538eb2_0_66" descr="BLUE_PAINTED_BACKDROP.png">
            <a:extLst>
              <a:ext uri="{FF2B5EF4-FFF2-40B4-BE49-F238E27FC236}">
                <a16:creationId xmlns:a16="http://schemas.microsoft.com/office/drawing/2014/main" id="{4CA05B45-818D-981E-EDC1-1E9B4686C72C}"/>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762CD78C-1F3A-1EB3-FF49-C1DCDD1B665D}"/>
              </a:ext>
            </a:extLst>
          </p:cNvPr>
          <p:cNvSpPr>
            <a:spLocks noGrp="1"/>
          </p:cNvSpPr>
          <p:nvPr>
            <p:ph type="title"/>
          </p:nvPr>
        </p:nvSpPr>
        <p:spPr/>
        <p:txBody>
          <a:bodyPr/>
          <a:lstStyle/>
          <a:p>
            <a:r>
              <a:rPr lang="en-CA" dirty="0">
                <a:solidFill>
                  <a:schemeClr val="bg1"/>
                </a:solidFill>
              </a:rPr>
              <a:t>Multi-stepped Research Paper</a:t>
            </a:r>
          </a:p>
        </p:txBody>
      </p:sp>
      <p:pic>
        <p:nvPicPr>
          <p:cNvPr id="7" name="Picture 6">
            <a:extLst>
              <a:ext uri="{FF2B5EF4-FFF2-40B4-BE49-F238E27FC236}">
                <a16:creationId xmlns:a16="http://schemas.microsoft.com/office/drawing/2014/main" id="{ECBD1F14-A0E0-7142-708D-69C90F24F190}"/>
              </a:ext>
            </a:extLst>
          </p:cNvPr>
          <p:cNvPicPr>
            <a:picLocks noChangeAspect="1"/>
          </p:cNvPicPr>
          <p:nvPr/>
        </p:nvPicPr>
        <p:blipFill>
          <a:blip r:embed="rId4"/>
          <a:stretch>
            <a:fillRect/>
          </a:stretch>
        </p:blipFill>
        <p:spPr>
          <a:xfrm>
            <a:off x="557853" y="1414579"/>
            <a:ext cx="10515600" cy="4895624"/>
          </a:xfrm>
          <a:prstGeom prst="rect">
            <a:avLst/>
          </a:prstGeom>
        </p:spPr>
      </p:pic>
      <p:pic>
        <p:nvPicPr>
          <p:cNvPr id="4" name="Google Shape;284;g7438538eb2_0_66">
            <a:extLst>
              <a:ext uri="{FF2B5EF4-FFF2-40B4-BE49-F238E27FC236}">
                <a16:creationId xmlns:a16="http://schemas.microsoft.com/office/drawing/2014/main" id="{67C938AD-00B6-512A-4DBF-BDB71CC64927}"/>
              </a:ext>
            </a:extLst>
          </p:cNvPr>
          <p:cNvPicPr preferRelativeResize="0"/>
          <p:nvPr/>
        </p:nvPicPr>
        <p:blipFill rotWithShape="1">
          <a:blip r:embed="rId5">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4E881B2-2703-8BCA-2DE0-A10508C4B392}"/>
              </a:ext>
            </a:extLst>
          </p:cNvPr>
          <p:cNvPicPr preferRelativeResize="0"/>
          <p:nvPr/>
        </p:nvPicPr>
        <p:blipFill rotWithShape="1">
          <a:blip r:embed="rId6">
            <a:alphaModFix amt="70000"/>
          </a:blip>
          <a:srcRect/>
          <a:stretch/>
        </p:blipFill>
        <p:spPr>
          <a:xfrm>
            <a:off x="8704576" y="5928056"/>
            <a:ext cx="1942103" cy="843633"/>
          </a:xfrm>
          <a:prstGeom prst="rect">
            <a:avLst/>
          </a:prstGeom>
          <a:noFill/>
          <a:ln>
            <a:noFill/>
          </a:ln>
        </p:spPr>
      </p:pic>
      <p:sp>
        <p:nvSpPr>
          <p:cNvPr id="8" name="Google Shape;286;g7438538eb2_0_66">
            <a:extLst>
              <a:ext uri="{FF2B5EF4-FFF2-40B4-BE49-F238E27FC236}">
                <a16:creationId xmlns:a16="http://schemas.microsoft.com/office/drawing/2014/main" id="{55868542-57DD-2212-D990-9499337FF11B}"/>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Tree>
    <p:extLst>
      <p:ext uri="{BB962C8B-B14F-4D97-AF65-F5344CB8AC3E}">
        <p14:creationId xmlns:p14="http://schemas.microsoft.com/office/powerpoint/2010/main" val="1699585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81;g7438538eb2_0_66" descr="BLUE_PAINTED_BACKDROP.png">
            <a:extLst>
              <a:ext uri="{FF2B5EF4-FFF2-40B4-BE49-F238E27FC236}">
                <a16:creationId xmlns:a16="http://schemas.microsoft.com/office/drawing/2014/main" id="{4CA05B45-818D-981E-EDC1-1E9B4686C72C}"/>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762CD78C-1F3A-1EB3-FF49-C1DCDD1B665D}"/>
              </a:ext>
            </a:extLst>
          </p:cNvPr>
          <p:cNvSpPr>
            <a:spLocks noGrp="1"/>
          </p:cNvSpPr>
          <p:nvPr>
            <p:ph type="title"/>
          </p:nvPr>
        </p:nvSpPr>
        <p:spPr/>
        <p:txBody>
          <a:bodyPr/>
          <a:lstStyle/>
          <a:p>
            <a:r>
              <a:rPr lang="en-CA" dirty="0">
                <a:solidFill>
                  <a:schemeClr val="bg1"/>
                </a:solidFill>
              </a:rPr>
              <a:t>RP1: Descriptive Essay</a:t>
            </a:r>
          </a:p>
        </p:txBody>
      </p:sp>
      <p:sp>
        <p:nvSpPr>
          <p:cNvPr id="5" name="Content Placeholder 4">
            <a:extLst>
              <a:ext uri="{FF2B5EF4-FFF2-40B4-BE49-F238E27FC236}">
                <a16:creationId xmlns:a16="http://schemas.microsoft.com/office/drawing/2014/main" id="{D1101EF3-F94A-25D8-0473-4ADC160ED1B7}"/>
              </a:ext>
            </a:extLst>
          </p:cNvPr>
          <p:cNvSpPr>
            <a:spLocks noGrp="1"/>
          </p:cNvSpPr>
          <p:nvPr>
            <p:ph idx="1"/>
          </p:nvPr>
        </p:nvSpPr>
        <p:spPr/>
        <p:txBody>
          <a:bodyPr/>
          <a:lstStyle/>
          <a:p>
            <a:r>
              <a:rPr lang="en-CA" dirty="0"/>
              <a:t>Students learned and wrote about the challenges facing one of 5 equity-seeking groups in higher education</a:t>
            </a:r>
          </a:p>
          <a:p>
            <a:pPr lvl="1"/>
            <a:r>
              <a:rPr lang="en-CA" dirty="0"/>
              <a:t>Indigenous students</a:t>
            </a:r>
          </a:p>
          <a:p>
            <a:pPr lvl="1"/>
            <a:r>
              <a:rPr lang="en-CA" dirty="0"/>
              <a:t>Black students</a:t>
            </a:r>
          </a:p>
          <a:p>
            <a:pPr lvl="1"/>
            <a:r>
              <a:rPr lang="en-CA" dirty="0"/>
              <a:t>Asian students</a:t>
            </a:r>
          </a:p>
          <a:p>
            <a:pPr lvl="1"/>
            <a:r>
              <a:rPr lang="en-CA" dirty="0"/>
              <a:t>LGBTQ students</a:t>
            </a:r>
          </a:p>
          <a:p>
            <a:pPr lvl="1"/>
            <a:r>
              <a:rPr lang="en-CA" dirty="0"/>
              <a:t>Refugee students</a:t>
            </a:r>
          </a:p>
          <a:p>
            <a:r>
              <a:rPr lang="en-CA" dirty="0"/>
              <a:t>Findings served as the basis to research how University of Toronto and other universities included their group</a:t>
            </a:r>
          </a:p>
          <a:p>
            <a:endParaRPr lang="en-CA" dirty="0"/>
          </a:p>
        </p:txBody>
      </p:sp>
      <p:pic>
        <p:nvPicPr>
          <p:cNvPr id="4" name="Google Shape;284;g7438538eb2_0_66">
            <a:extLst>
              <a:ext uri="{FF2B5EF4-FFF2-40B4-BE49-F238E27FC236}">
                <a16:creationId xmlns:a16="http://schemas.microsoft.com/office/drawing/2014/main" id="{67C938AD-00B6-512A-4DBF-BDB71CC64927}"/>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4E881B2-2703-8BCA-2DE0-A10508C4B392}"/>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8" name="Google Shape;286;g7438538eb2_0_66">
            <a:extLst>
              <a:ext uri="{FF2B5EF4-FFF2-40B4-BE49-F238E27FC236}">
                <a16:creationId xmlns:a16="http://schemas.microsoft.com/office/drawing/2014/main" id="{55868542-57DD-2212-D990-9499337FF11B}"/>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Tree>
    <p:extLst>
      <p:ext uri="{BB962C8B-B14F-4D97-AF65-F5344CB8AC3E}">
        <p14:creationId xmlns:p14="http://schemas.microsoft.com/office/powerpoint/2010/main" val="20870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81;g7438538eb2_0_66" descr="BLUE_PAINTED_BACKDROP.png">
            <a:extLst>
              <a:ext uri="{FF2B5EF4-FFF2-40B4-BE49-F238E27FC236}">
                <a16:creationId xmlns:a16="http://schemas.microsoft.com/office/drawing/2014/main" id="{4CA05B45-818D-981E-EDC1-1E9B4686C72C}"/>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762CD78C-1F3A-1EB3-FF49-C1DCDD1B665D}"/>
              </a:ext>
            </a:extLst>
          </p:cNvPr>
          <p:cNvSpPr>
            <a:spLocks noGrp="1"/>
          </p:cNvSpPr>
          <p:nvPr>
            <p:ph type="title"/>
          </p:nvPr>
        </p:nvSpPr>
        <p:spPr/>
        <p:txBody>
          <a:bodyPr/>
          <a:lstStyle/>
          <a:p>
            <a:r>
              <a:rPr lang="en-CA" dirty="0">
                <a:solidFill>
                  <a:schemeClr val="bg1"/>
                </a:solidFill>
              </a:rPr>
              <a:t>RP2 Institutional analysis (source matrix) + proposal</a:t>
            </a:r>
          </a:p>
        </p:txBody>
      </p:sp>
      <p:pic>
        <p:nvPicPr>
          <p:cNvPr id="4" name="Google Shape;284;g7438538eb2_0_66">
            <a:extLst>
              <a:ext uri="{FF2B5EF4-FFF2-40B4-BE49-F238E27FC236}">
                <a16:creationId xmlns:a16="http://schemas.microsoft.com/office/drawing/2014/main" id="{67C938AD-00B6-512A-4DBF-BDB71CC64927}"/>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4E881B2-2703-8BCA-2DE0-A10508C4B392}"/>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8" name="Google Shape;286;g7438538eb2_0_66">
            <a:extLst>
              <a:ext uri="{FF2B5EF4-FFF2-40B4-BE49-F238E27FC236}">
                <a16:creationId xmlns:a16="http://schemas.microsoft.com/office/drawing/2014/main" id="{55868542-57DD-2212-D990-9499337FF11B}"/>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
        <p:nvSpPr>
          <p:cNvPr id="5" name="Content Placeholder 4">
            <a:extLst>
              <a:ext uri="{FF2B5EF4-FFF2-40B4-BE49-F238E27FC236}">
                <a16:creationId xmlns:a16="http://schemas.microsoft.com/office/drawing/2014/main" id="{D1101EF3-F94A-25D8-0473-4ADC160ED1B7}"/>
              </a:ext>
            </a:extLst>
          </p:cNvPr>
          <p:cNvSpPr>
            <a:spLocks noGrp="1"/>
          </p:cNvSpPr>
          <p:nvPr>
            <p:ph idx="1"/>
          </p:nvPr>
        </p:nvSpPr>
        <p:spPr/>
        <p:txBody>
          <a:bodyPr/>
          <a:lstStyle/>
          <a:p>
            <a:r>
              <a:rPr lang="en-CA" dirty="0"/>
              <a:t>Focus shifted to learning about universities and how they supported students’ groups and their needs</a:t>
            </a:r>
          </a:p>
          <a:p>
            <a:r>
              <a:rPr lang="en-CA" dirty="0"/>
              <a:t>Recorded research through a source matrix</a:t>
            </a:r>
          </a:p>
          <a:p>
            <a:r>
              <a:rPr lang="en-CA" dirty="0"/>
              <a:t>Wrote a proposal including working thesis statement based on RP1 and their research</a:t>
            </a:r>
          </a:p>
        </p:txBody>
      </p:sp>
      <p:pic>
        <p:nvPicPr>
          <p:cNvPr id="7" name="Picture 6">
            <a:extLst>
              <a:ext uri="{FF2B5EF4-FFF2-40B4-BE49-F238E27FC236}">
                <a16:creationId xmlns:a16="http://schemas.microsoft.com/office/drawing/2014/main" id="{4F7D8311-1DFA-844F-9795-342EBCD4474E}"/>
              </a:ext>
            </a:extLst>
          </p:cNvPr>
          <p:cNvPicPr>
            <a:picLocks noChangeAspect="1"/>
          </p:cNvPicPr>
          <p:nvPr/>
        </p:nvPicPr>
        <p:blipFill>
          <a:blip r:embed="rId6"/>
          <a:stretch>
            <a:fillRect/>
          </a:stretch>
        </p:blipFill>
        <p:spPr>
          <a:xfrm>
            <a:off x="652046" y="0"/>
            <a:ext cx="10945594" cy="7354976"/>
          </a:xfrm>
          <a:prstGeom prst="rect">
            <a:avLst/>
          </a:prstGeom>
        </p:spPr>
      </p:pic>
    </p:spTree>
    <p:extLst>
      <p:ext uri="{BB962C8B-B14F-4D97-AF65-F5344CB8AC3E}">
        <p14:creationId xmlns:p14="http://schemas.microsoft.com/office/powerpoint/2010/main" val="14337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81;g7438538eb2_0_66" descr="BLUE_PAINTED_BACKDROP.png">
            <a:extLst>
              <a:ext uri="{FF2B5EF4-FFF2-40B4-BE49-F238E27FC236}">
                <a16:creationId xmlns:a16="http://schemas.microsoft.com/office/drawing/2014/main" id="{4CA05B45-818D-981E-EDC1-1E9B4686C72C}"/>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762CD78C-1F3A-1EB3-FF49-C1DCDD1B665D}"/>
              </a:ext>
            </a:extLst>
          </p:cNvPr>
          <p:cNvSpPr>
            <a:spLocks noGrp="1"/>
          </p:cNvSpPr>
          <p:nvPr>
            <p:ph type="title"/>
          </p:nvPr>
        </p:nvSpPr>
        <p:spPr/>
        <p:txBody>
          <a:bodyPr/>
          <a:lstStyle/>
          <a:p>
            <a:r>
              <a:rPr lang="en-CA" dirty="0">
                <a:solidFill>
                  <a:schemeClr val="bg1"/>
                </a:solidFill>
              </a:rPr>
              <a:t>RP3/4: Answering the research question through argumentative essay</a:t>
            </a:r>
          </a:p>
        </p:txBody>
      </p:sp>
      <p:pic>
        <p:nvPicPr>
          <p:cNvPr id="4" name="Google Shape;284;g7438538eb2_0_66">
            <a:extLst>
              <a:ext uri="{FF2B5EF4-FFF2-40B4-BE49-F238E27FC236}">
                <a16:creationId xmlns:a16="http://schemas.microsoft.com/office/drawing/2014/main" id="{67C938AD-00B6-512A-4DBF-BDB71CC64927}"/>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4E881B2-2703-8BCA-2DE0-A10508C4B392}"/>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8" name="Google Shape;286;g7438538eb2_0_66">
            <a:extLst>
              <a:ext uri="{FF2B5EF4-FFF2-40B4-BE49-F238E27FC236}">
                <a16:creationId xmlns:a16="http://schemas.microsoft.com/office/drawing/2014/main" id="{55868542-57DD-2212-D990-9499337FF11B}"/>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
        <p:nvSpPr>
          <p:cNvPr id="5" name="Content Placeholder 4">
            <a:extLst>
              <a:ext uri="{FF2B5EF4-FFF2-40B4-BE49-F238E27FC236}">
                <a16:creationId xmlns:a16="http://schemas.microsoft.com/office/drawing/2014/main" id="{D1101EF3-F94A-25D8-0473-4ADC160ED1B7}"/>
              </a:ext>
            </a:extLst>
          </p:cNvPr>
          <p:cNvSpPr>
            <a:spLocks noGrp="1"/>
          </p:cNvSpPr>
          <p:nvPr>
            <p:ph idx="1"/>
          </p:nvPr>
        </p:nvSpPr>
        <p:spPr>
          <a:xfrm>
            <a:off x="231319" y="1795905"/>
            <a:ext cx="11169015" cy="1540029"/>
          </a:xfrm>
        </p:spPr>
        <p:txBody>
          <a:bodyPr/>
          <a:lstStyle/>
          <a:p>
            <a:pPr marL="50800" indent="0">
              <a:buNone/>
            </a:pPr>
            <a:r>
              <a:rPr lang="en-CA" dirty="0"/>
              <a:t>RQ: </a:t>
            </a:r>
            <a:r>
              <a:rPr lang="en-CA" sz="2800" dirty="0"/>
              <a:t>Is the University of Toronto’s </a:t>
            </a:r>
            <a:r>
              <a:rPr lang="en-CA" dirty="0"/>
              <a:t>(UT's) </a:t>
            </a:r>
            <a:r>
              <a:rPr lang="en-CA" sz="2800" dirty="0"/>
              <a:t>approach to including your equity-seeking/human rights seeking group representative of other Ontario and international universities?</a:t>
            </a:r>
            <a:endParaRPr lang="en-CA" dirty="0"/>
          </a:p>
        </p:txBody>
      </p:sp>
      <p:sp>
        <p:nvSpPr>
          <p:cNvPr id="7" name="TextBox 6">
            <a:extLst>
              <a:ext uri="{FF2B5EF4-FFF2-40B4-BE49-F238E27FC236}">
                <a16:creationId xmlns:a16="http://schemas.microsoft.com/office/drawing/2014/main" id="{CD214C15-5AB6-3166-E28A-A3F308CEB70D}"/>
              </a:ext>
            </a:extLst>
          </p:cNvPr>
          <p:cNvSpPr txBox="1"/>
          <p:nvPr/>
        </p:nvSpPr>
        <p:spPr>
          <a:xfrm>
            <a:off x="2281206" y="3009761"/>
            <a:ext cx="9219194" cy="1384995"/>
          </a:xfrm>
          <a:prstGeom prst="rect">
            <a:avLst/>
          </a:prstGeom>
          <a:noFill/>
        </p:spPr>
        <p:txBody>
          <a:bodyPr wrap="square">
            <a:spAutoFit/>
          </a:bodyPr>
          <a:lstStyle/>
          <a:p>
            <a:r>
              <a:rPr lang="en-US" sz="2800" b="0" i="0" dirty="0">
                <a:effectLst/>
                <a:latin typeface="Calibri" panose="020F0502020204030204" pitchFamily="34" charset="0"/>
                <a:ea typeface="Calibri" panose="020F0502020204030204" pitchFamily="34" charset="0"/>
                <a:cs typeface="Calibri" panose="020F0502020204030204" pitchFamily="34" charset="0"/>
              </a:rPr>
              <a:t>RP2: UT’s approach to the inclusion of refugee students is better than UW and UWO when dealing with financial problems, language barriers, and racism.</a:t>
            </a:r>
            <a:endParaRPr lang="en-CA" sz="2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621E721-F9AE-C32B-3722-E55548B150FB}"/>
              </a:ext>
            </a:extLst>
          </p:cNvPr>
          <p:cNvSpPr txBox="1"/>
          <p:nvPr/>
        </p:nvSpPr>
        <p:spPr>
          <a:xfrm>
            <a:off x="2238732" y="4598407"/>
            <a:ext cx="9544645" cy="1384995"/>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RP4: By providing financial resources and Academic English programs, UT is closer to the approach of the inclusion of refugee students than the UW and WU.</a:t>
            </a:r>
          </a:p>
        </p:txBody>
      </p:sp>
    </p:spTree>
    <p:extLst>
      <p:ext uri="{BB962C8B-B14F-4D97-AF65-F5344CB8AC3E}">
        <p14:creationId xmlns:p14="http://schemas.microsoft.com/office/powerpoint/2010/main" val="42566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81;g7438538eb2_0_66" descr="BLUE_PAINTED_BACKDROP.png">
            <a:extLst>
              <a:ext uri="{FF2B5EF4-FFF2-40B4-BE49-F238E27FC236}">
                <a16:creationId xmlns:a16="http://schemas.microsoft.com/office/drawing/2014/main" id="{4CA05B45-818D-981E-EDC1-1E9B4686C72C}"/>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762CD78C-1F3A-1EB3-FF49-C1DCDD1B665D}"/>
              </a:ext>
            </a:extLst>
          </p:cNvPr>
          <p:cNvSpPr>
            <a:spLocks noGrp="1"/>
          </p:cNvSpPr>
          <p:nvPr>
            <p:ph type="title"/>
          </p:nvPr>
        </p:nvSpPr>
        <p:spPr/>
        <p:txBody>
          <a:bodyPr/>
          <a:lstStyle/>
          <a:p>
            <a:r>
              <a:rPr lang="en-CA" dirty="0">
                <a:solidFill>
                  <a:schemeClr val="bg1"/>
                </a:solidFill>
              </a:rPr>
              <a:t>RP3/4: Answering the research Q in argumentative essay</a:t>
            </a:r>
          </a:p>
        </p:txBody>
      </p:sp>
      <p:pic>
        <p:nvPicPr>
          <p:cNvPr id="4" name="Google Shape;284;g7438538eb2_0_66">
            <a:extLst>
              <a:ext uri="{FF2B5EF4-FFF2-40B4-BE49-F238E27FC236}">
                <a16:creationId xmlns:a16="http://schemas.microsoft.com/office/drawing/2014/main" id="{67C938AD-00B6-512A-4DBF-BDB71CC64927}"/>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4E881B2-2703-8BCA-2DE0-A10508C4B392}"/>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8" name="Google Shape;286;g7438538eb2_0_66">
            <a:extLst>
              <a:ext uri="{FF2B5EF4-FFF2-40B4-BE49-F238E27FC236}">
                <a16:creationId xmlns:a16="http://schemas.microsoft.com/office/drawing/2014/main" id="{55868542-57DD-2212-D990-9499337FF11B}"/>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
        <p:nvSpPr>
          <p:cNvPr id="12" name="TextBox 11">
            <a:extLst>
              <a:ext uri="{FF2B5EF4-FFF2-40B4-BE49-F238E27FC236}">
                <a16:creationId xmlns:a16="http://schemas.microsoft.com/office/drawing/2014/main" id="{03F44031-FF3C-B7C5-C610-03970920E344}"/>
              </a:ext>
            </a:extLst>
          </p:cNvPr>
          <p:cNvSpPr txBox="1"/>
          <p:nvPr/>
        </p:nvSpPr>
        <p:spPr>
          <a:xfrm>
            <a:off x="200025" y="2100297"/>
            <a:ext cx="10515600" cy="1815882"/>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RP2: Although UT does not provide as much help as UW, and UBC in dealing with mental health problems faced by LGBTQ2+students, UT’s approach to supporting LGBTQ2+ students is better than UW UBC when dealing with financial insecurity and discrimination.</a:t>
            </a:r>
          </a:p>
        </p:txBody>
      </p:sp>
      <p:sp>
        <p:nvSpPr>
          <p:cNvPr id="13" name="TextBox 12">
            <a:extLst>
              <a:ext uri="{FF2B5EF4-FFF2-40B4-BE49-F238E27FC236}">
                <a16:creationId xmlns:a16="http://schemas.microsoft.com/office/drawing/2014/main" id="{C1468288-3211-1E8D-93EB-D39F7C76CEFB}"/>
              </a:ext>
            </a:extLst>
          </p:cNvPr>
          <p:cNvSpPr txBox="1"/>
          <p:nvPr/>
        </p:nvSpPr>
        <p:spPr>
          <a:xfrm>
            <a:off x="1969770" y="4032638"/>
            <a:ext cx="9963150" cy="1384995"/>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RP4: UT is more inclusive by offering more financial aid and anti-discrimination resources for LGBTQ2S+ students compared to UW and  UBC</a:t>
            </a:r>
          </a:p>
        </p:txBody>
      </p:sp>
    </p:spTree>
    <p:extLst>
      <p:ext uri="{BB962C8B-B14F-4D97-AF65-F5344CB8AC3E}">
        <p14:creationId xmlns:p14="http://schemas.microsoft.com/office/powerpoint/2010/main" val="38656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oogle Shape;281;g7438538eb2_0_66" descr="BLUE_PAINTED_BACKDROP.png">
            <a:extLst>
              <a:ext uri="{FF2B5EF4-FFF2-40B4-BE49-F238E27FC236}">
                <a16:creationId xmlns:a16="http://schemas.microsoft.com/office/drawing/2014/main" id="{4CA05B45-818D-981E-EDC1-1E9B4686C72C}"/>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762CD78C-1F3A-1EB3-FF49-C1DCDD1B665D}"/>
              </a:ext>
            </a:extLst>
          </p:cNvPr>
          <p:cNvSpPr>
            <a:spLocks noGrp="1"/>
          </p:cNvSpPr>
          <p:nvPr>
            <p:ph type="title"/>
          </p:nvPr>
        </p:nvSpPr>
        <p:spPr/>
        <p:txBody>
          <a:bodyPr/>
          <a:lstStyle/>
          <a:p>
            <a:r>
              <a:rPr lang="en-CA" dirty="0">
                <a:solidFill>
                  <a:schemeClr val="bg1"/>
                </a:solidFill>
              </a:rPr>
              <a:t>RP3/4: Answering the research Q in argumentative essay</a:t>
            </a:r>
          </a:p>
        </p:txBody>
      </p:sp>
      <p:pic>
        <p:nvPicPr>
          <p:cNvPr id="4" name="Google Shape;284;g7438538eb2_0_66">
            <a:extLst>
              <a:ext uri="{FF2B5EF4-FFF2-40B4-BE49-F238E27FC236}">
                <a16:creationId xmlns:a16="http://schemas.microsoft.com/office/drawing/2014/main" id="{67C938AD-00B6-512A-4DBF-BDB71CC64927}"/>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4E881B2-2703-8BCA-2DE0-A10508C4B392}"/>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8" name="Google Shape;286;g7438538eb2_0_66">
            <a:extLst>
              <a:ext uri="{FF2B5EF4-FFF2-40B4-BE49-F238E27FC236}">
                <a16:creationId xmlns:a16="http://schemas.microsoft.com/office/drawing/2014/main" id="{55868542-57DD-2212-D990-9499337FF11B}"/>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
        <p:nvSpPr>
          <p:cNvPr id="5" name="TextBox 4">
            <a:extLst>
              <a:ext uri="{FF2B5EF4-FFF2-40B4-BE49-F238E27FC236}">
                <a16:creationId xmlns:a16="http://schemas.microsoft.com/office/drawing/2014/main" id="{56C10F29-7FC6-1D5C-10B0-F8323EFA4354}"/>
              </a:ext>
            </a:extLst>
          </p:cNvPr>
          <p:cNvSpPr txBox="1"/>
          <p:nvPr/>
        </p:nvSpPr>
        <p:spPr>
          <a:xfrm>
            <a:off x="262783" y="2113501"/>
            <a:ext cx="10383896" cy="1815882"/>
          </a:xfrm>
          <a:prstGeom prst="rect">
            <a:avLst/>
          </a:prstGeom>
          <a:noFill/>
        </p:spPr>
        <p:txBody>
          <a:bodyPr wrap="square">
            <a:spAutoFit/>
          </a:bodyPr>
          <a:lstStyle/>
          <a:p>
            <a:r>
              <a:rPr lang="en-US" sz="2800" b="0" i="0" dirty="0">
                <a:effectLst/>
                <a:latin typeface="Calibri" panose="020F0502020204030204" pitchFamily="34" charset="0"/>
                <a:ea typeface="Calibri" panose="020F0502020204030204" pitchFamily="34" charset="0"/>
                <a:cs typeface="Calibri" panose="020F0502020204030204" pitchFamily="34" charset="0"/>
              </a:rPr>
              <a:t>RP2: U of T has created a series of programs and offices for LGBTQ+ students, including helping them recognize their identity and providing medical care. But U of T is not representative in supporting LGBTQ students with financial issues.</a:t>
            </a:r>
          </a:p>
        </p:txBody>
      </p:sp>
      <p:sp>
        <p:nvSpPr>
          <p:cNvPr id="7" name="TextBox 6">
            <a:extLst>
              <a:ext uri="{FF2B5EF4-FFF2-40B4-BE49-F238E27FC236}">
                <a16:creationId xmlns:a16="http://schemas.microsoft.com/office/drawing/2014/main" id="{BA8CFE9D-2B5F-9B40-2313-C513B85F391D}"/>
              </a:ext>
            </a:extLst>
          </p:cNvPr>
          <p:cNvSpPr txBox="1"/>
          <p:nvPr/>
        </p:nvSpPr>
        <p:spPr>
          <a:xfrm>
            <a:off x="838200" y="4225411"/>
            <a:ext cx="11137104" cy="1384995"/>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RP4: While UT is more supportive with financial assistance for LGBTQ+ students, UT is not representative when helping with identity awareness and health care issues as UWO and CC</a:t>
            </a:r>
          </a:p>
        </p:txBody>
      </p:sp>
    </p:spTree>
    <p:extLst>
      <p:ext uri="{BB962C8B-B14F-4D97-AF65-F5344CB8AC3E}">
        <p14:creationId xmlns:p14="http://schemas.microsoft.com/office/powerpoint/2010/main" val="42717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81;g7438538eb2_0_66" descr="BLUE_PAINTED_BACKDROP.png">
            <a:extLst>
              <a:ext uri="{FF2B5EF4-FFF2-40B4-BE49-F238E27FC236}">
                <a16:creationId xmlns:a16="http://schemas.microsoft.com/office/drawing/2014/main" id="{33D6858A-A306-6C91-C2B0-6C01A6F18F22}"/>
              </a:ext>
            </a:extLst>
          </p:cNvPr>
          <p:cNvPicPr preferRelativeResize="0"/>
          <p:nvPr/>
        </p:nvPicPr>
        <p:blipFill rotWithShape="1">
          <a:blip r:embed="rId2">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D4844A90-5BFD-83BA-F246-9110CEED60DE}"/>
              </a:ext>
            </a:extLst>
          </p:cNvPr>
          <p:cNvSpPr>
            <a:spLocks noGrp="1"/>
          </p:cNvSpPr>
          <p:nvPr>
            <p:ph type="title"/>
          </p:nvPr>
        </p:nvSpPr>
        <p:spPr/>
        <p:txBody>
          <a:bodyPr/>
          <a:lstStyle/>
          <a:p>
            <a:r>
              <a:rPr lang="en-CA" dirty="0">
                <a:solidFill>
                  <a:schemeClr val="bg1"/>
                </a:solidFill>
              </a:rPr>
              <a:t>Limitations</a:t>
            </a:r>
          </a:p>
        </p:txBody>
      </p:sp>
      <p:sp>
        <p:nvSpPr>
          <p:cNvPr id="3" name="Content Placeholder 2">
            <a:extLst>
              <a:ext uri="{FF2B5EF4-FFF2-40B4-BE49-F238E27FC236}">
                <a16:creationId xmlns:a16="http://schemas.microsoft.com/office/drawing/2014/main" id="{8EF0DA5F-F1B1-860B-9EC2-3B92B5DEC248}"/>
              </a:ext>
            </a:extLst>
          </p:cNvPr>
          <p:cNvSpPr>
            <a:spLocks noGrp="1"/>
          </p:cNvSpPr>
          <p:nvPr>
            <p:ph idx="1"/>
          </p:nvPr>
        </p:nvSpPr>
        <p:spPr/>
        <p:txBody>
          <a:bodyPr/>
          <a:lstStyle/>
          <a:p>
            <a:pPr marL="533400" lvl="1" indent="0">
              <a:buNone/>
            </a:pPr>
            <a:r>
              <a:rPr lang="en-CA" sz="2800" dirty="0"/>
              <a:t>Limitations</a:t>
            </a:r>
          </a:p>
          <a:p>
            <a:pPr lvl="1"/>
            <a:r>
              <a:rPr lang="en-CA" sz="2800" dirty="0"/>
              <a:t>In-depth independent research study that could not be done at the last minute</a:t>
            </a:r>
          </a:p>
          <a:p>
            <a:pPr lvl="2"/>
            <a:r>
              <a:rPr lang="en-CA" sz="2800" dirty="0"/>
              <a:t>Lack of research on other institutions</a:t>
            </a:r>
          </a:p>
          <a:p>
            <a:pPr lvl="2"/>
            <a:r>
              <a:rPr lang="en-CA" sz="2800" dirty="0"/>
              <a:t>Subject to confirmation bias</a:t>
            </a:r>
          </a:p>
          <a:p>
            <a:pPr lvl="1"/>
            <a:r>
              <a:rPr lang="en-CA" sz="2800" dirty="0"/>
              <a:t>Papers often biased toward UT</a:t>
            </a:r>
          </a:p>
          <a:p>
            <a:pPr lvl="2"/>
            <a:r>
              <a:rPr lang="en-CA" sz="2800" dirty="0"/>
              <a:t>Over-reliance on financial resources</a:t>
            </a:r>
          </a:p>
          <a:p>
            <a:pPr lvl="1"/>
            <a:r>
              <a:rPr lang="en-CA" sz="2800" dirty="0"/>
              <a:t>Difficulty transitioning from problem centered (RP1) to solution centred (RP2-4)</a:t>
            </a:r>
          </a:p>
          <a:p>
            <a:pPr marL="1016000" lvl="2" indent="0">
              <a:buNone/>
            </a:pPr>
            <a:endParaRPr lang="en-CA" sz="2600" dirty="0"/>
          </a:p>
          <a:p>
            <a:pPr marL="1016000" lvl="2" indent="0">
              <a:buNone/>
            </a:pPr>
            <a:endParaRPr lang="en-CA" dirty="0"/>
          </a:p>
          <a:p>
            <a:pPr lvl="2"/>
            <a:endParaRPr lang="en-CA" dirty="0"/>
          </a:p>
          <a:p>
            <a:pPr lvl="2"/>
            <a:endParaRPr lang="en-CA" dirty="0"/>
          </a:p>
        </p:txBody>
      </p:sp>
      <p:pic>
        <p:nvPicPr>
          <p:cNvPr id="5" name="Google Shape;284;g7438538eb2_0_66">
            <a:extLst>
              <a:ext uri="{FF2B5EF4-FFF2-40B4-BE49-F238E27FC236}">
                <a16:creationId xmlns:a16="http://schemas.microsoft.com/office/drawing/2014/main" id="{99F29B2E-1003-4ED0-52AB-F9598D4EFD01}"/>
              </a:ext>
            </a:extLst>
          </p:cNvPr>
          <p:cNvPicPr preferRelativeResize="0"/>
          <p:nvPr/>
        </p:nvPicPr>
        <p:blipFill rotWithShape="1">
          <a:blip r:embed="rId3">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8B4C6DE1-357C-743D-F41C-0ED56D848E61}"/>
              </a:ext>
            </a:extLst>
          </p:cNvPr>
          <p:cNvPicPr preferRelativeResize="0"/>
          <p:nvPr/>
        </p:nvPicPr>
        <p:blipFill rotWithShape="1">
          <a:blip r:embed="rId4">
            <a:alphaModFix amt="70000"/>
          </a:blip>
          <a:srcRect/>
          <a:stretch/>
        </p:blipFill>
        <p:spPr>
          <a:xfrm>
            <a:off x="8704576" y="5928056"/>
            <a:ext cx="1942103" cy="843633"/>
          </a:xfrm>
          <a:prstGeom prst="rect">
            <a:avLst/>
          </a:prstGeom>
          <a:noFill/>
          <a:ln>
            <a:noFill/>
          </a:ln>
        </p:spPr>
      </p:pic>
      <p:sp>
        <p:nvSpPr>
          <p:cNvPr id="7" name="Google Shape;286;g7438538eb2_0_66">
            <a:extLst>
              <a:ext uri="{FF2B5EF4-FFF2-40B4-BE49-F238E27FC236}">
                <a16:creationId xmlns:a16="http://schemas.microsoft.com/office/drawing/2014/main" id="{5B8D5E05-A258-D4AE-B75A-11030E9BB545}"/>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Tree>
    <p:extLst>
      <p:ext uri="{BB962C8B-B14F-4D97-AF65-F5344CB8AC3E}">
        <p14:creationId xmlns:p14="http://schemas.microsoft.com/office/powerpoint/2010/main" val="278079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81;g7438538eb2_0_66" descr="BLUE_PAINTED_BACKDROP.png">
            <a:extLst>
              <a:ext uri="{FF2B5EF4-FFF2-40B4-BE49-F238E27FC236}">
                <a16:creationId xmlns:a16="http://schemas.microsoft.com/office/drawing/2014/main" id="{33D6858A-A306-6C91-C2B0-6C01A6F18F22}"/>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D4844A90-5BFD-83BA-F246-9110CEED60DE}"/>
              </a:ext>
            </a:extLst>
          </p:cNvPr>
          <p:cNvSpPr>
            <a:spLocks noGrp="1"/>
          </p:cNvSpPr>
          <p:nvPr>
            <p:ph type="title"/>
          </p:nvPr>
        </p:nvSpPr>
        <p:spPr/>
        <p:txBody>
          <a:bodyPr/>
          <a:lstStyle/>
          <a:p>
            <a:r>
              <a:rPr lang="en-CA" dirty="0">
                <a:solidFill>
                  <a:schemeClr val="bg1"/>
                </a:solidFill>
              </a:rPr>
              <a:t>Discussion - Affordances</a:t>
            </a:r>
          </a:p>
        </p:txBody>
      </p:sp>
      <p:sp>
        <p:nvSpPr>
          <p:cNvPr id="3" name="Content Placeholder 2">
            <a:extLst>
              <a:ext uri="{FF2B5EF4-FFF2-40B4-BE49-F238E27FC236}">
                <a16:creationId xmlns:a16="http://schemas.microsoft.com/office/drawing/2014/main" id="{8EF0DA5F-F1B1-860B-9EC2-3B92B5DEC248}"/>
              </a:ext>
            </a:extLst>
          </p:cNvPr>
          <p:cNvSpPr>
            <a:spLocks noGrp="1"/>
          </p:cNvSpPr>
          <p:nvPr>
            <p:ph idx="1"/>
          </p:nvPr>
        </p:nvSpPr>
        <p:spPr>
          <a:xfrm>
            <a:off x="838200" y="2075303"/>
            <a:ext cx="10515600" cy="4351338"/>
          </a:xfrm>
        </p:spPr>
        <p:txBody>
          <a:bodyPr/>
          <a:lstStyle/>
          <a:p>
            <a:pPr lvl="1"/>
            <a:r>
              <a:rPr lang="en-CA" sz="3200" dirty="0"/>
              <a:t>Gained awareness of equity in higher education</a:t>
            </a:r>
          </a:p>
          <a:p>
            <a:pPr lvl="1"/>
            <a:r>
              <a:rPr lang="en-CA" sz="3200" dirty="0"/>
              <a:t>Developing ability to critique university EDI statement</a:t>
            </a:r>
          </a:p>
          <a:p>
            <a:pPr lvl="1"/>
            <a:r>
              <a:rPr lang="en-CA" sz="3200" dirty="0"/>
              <a:t>Learned where groups minimally supported 	</a:t>
            </a:r>
          </a:p>
          <a:p>
            <a:pPr lvl="2"/>
            <a:r>
              <a:rPr lang="en-CA" sz="2800" dirty="0"/>
              <a:t>e.g., Indigenous and refugee students</a:t>
            </a:r>
          </a:p>
          <a:p>
            <a:pPr lvl="1"/>
            <a:r>
              <a:rPr lang="en-CA" sz="3200" dirty="0"/>
              <a:t>Gained awareness of resources that may benefit themselves </a:t>
            </a:r>
          </a:p>
          <a:p>
            <a:pPr lvl="2"/>
            <a:r>
              <a:rPr lang="en-CA" sz="3000" dirty="0"/>
              <a:t>Anti-racism resources</a:t>
            </a:r>
          </a:p>
          <a:p>
            <a:pPr lvl="2"/>
            <a:r>
              <a:rPr lang="en-CA" sz="3000" dirty="0"/>
              <a:t>Mental health resources</a:t>
            </a:r>
          </a:p>
          <a:p>
            <a:pPr lvl="2"/>
            <a:r>
              <a:rPr lang="en-CA" sz="3000" dirty="0"/>
              <a:t>LGBTQIA2S+ resources</a:t>
            </a:r>
          </a:p>
          <a:p>
            <a:pPr marL="533400" lvl="1" indent="0">
              <a:buNone/>
            </a:pPr>
            <a:endParaRPr lang="en-CA" sz="2600" dirty="0"/>
          </a:p>
          <a:p>
            <a:pPr marL="1016000" lvl="2" indent="0">
              <a:buNone/>
            </a:pPr>
            <a:endParaRPr lang="en-CA" sz="2600" dirty="0"/>
          </a:p>
          <a:p>
            <a:pPr lvl="2"/>
            <a:endParaRPr lang="en-CA" sz="2600" dirty="0"/>
          </a:p>
          <a:p>
            <a:pPr lvl="2"/>
            <a:endParaRPr lang="en-CA" sz="2600" dirty="0"/>
          </a:p>
        </p:txBody>
      </p:sp>
      <p:pic>
        <p:nvPicPr>
          <p:cNvPr id="5" name="Google Shape;284;g7438538eb2_0_66">
            <a:extLst>
              <a:ext uri="{FF2B5EF4-FFF2-40B4-BE49-F238E27FC236}">
                <a16:creationId xmlns:a16="http://schemas.microsoft.com/office/drawing/2014/main" id="{6F18AC7B-8D85-A5DE-F7B4-7A3536CCEF3E}"/>
              </a:ext>
            </a:extLst>
          </p:cNvPr>
          <p:cNvPicPr preferRelativeResize="0"/>
          <p:nvPr/>
        </p:nvPicPr>
        <p:blipFill rotWithShape="1">
          <a:blip r:embed="rId4">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4005D049-78E9-3BB9-1FD2-6C5DD70A5C7D}"/>
              </a:ext>
            </a:extLst>
          </p:cNvPr>
          <p:cNvPicPr preferRelativeResize="0"/>
          <p:nvPr/>
        </p:nvPicPr>
        <p:blipFill rotWithShape="1">
          <a:blip r:embed="rId5">
            <a:alphaModFix amt="70000"/>
          </a:blip>
          <a:srcRect/>
          <a:stretch/>
        </p:blipFill>
        <p:spPr>
          <a:xfrm>
            <a:off x="8704576" y="5928056"/>
            <a:ext cx="1942103" cy="843633"/>
          </a:xfrm>
          <a:prstGeom prst="rect">
            <a:avLst/>
          </a:prstGeom>
          <a:noFill/>
          <a:ln>
            <a:noFill/>
          </a:ln>
        </p:spPr>
      </p:pic>
      <p:sp>
        <p:nvSpPr>
          <p:cNvPr id="7" name="Google Shape;286;g7438538eb2_0_66">
            <a:extLst>
              <a:ext uri="{FF2B5EF4-FFF2-40B4-BE49-F238E27FC236}">
                <a16:creationId xmlns:a16="http://schemas.microsoft.com/office/drawing/2014/main" id="{9C44F99C-D569-247C-57C8-45F1584A8F63}"/>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Tree>
    <p:extLst>
      <p:ext uri="{BB962C8B-B14F-4D97-AF65-F5344CB8AC3E}">
        <p14:creationId xmlns:p14="http://schemas.microsoft.com/office/powerpoint/2010/main" val="1384574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81;g7438538eb2_0_66" descr="BLUE_PAINTED_BACKDROP.png">
            <a:extLst>
              <a:ext uri="{FF2B5EF4-FFF2-40B4-BE49-F238E27FC236}">
                <a16:creationId xmlns:a16="http://schemas.microsoft.com/office/drawing/2014/main" id="{33D6858A-A306-6C91-C2B0-6C01A6F18F22}"/>
              </a:ext>
            </a:extLst>
          </p:cNvPr>
          <p:cNvPicPr preferRelativeResize="0"/>
          <p:nvPr/>
        </p:nvPicPr>
        <p:blipFill rotWithShape="1">
          <a:blip r:embed="rId3">
            <a:alphaModFix amt="90000"/>
          </a:blip>
          <a:srcRect t="37768"/>
          <a:stretch/>
        </p:blipFill>
        <p:spPr>
          <a:xfrm flipH="1">
            <a:off x="0" y="-19490"/>
            <a:ext cx="12192000" cy="1917140"/>
          </a:xfrm>
          <a:prstGeom prst="rect">
            <a:avLst/>
          </a:prstGeom>
          <a:noFill/>
          <a:ln>
            <a:noFill/>
          </a:ln>
        </p:spPr>
      </p:pic>
      <p:sp>
        <p:nvSpPr>
          <p:cNvPr id="2" name="Title 1">
            <a:extLst>
              <a:ext uri="{FF2B5EF4-FFF2-40B4-BE49-F238E27FC236}">
                <a16:creationId xmlns:a16="http://schemas.microsoft.com/office/drawing/2014/main" id="{D4844A90-5BFD-83BA-F246-9110CEED60DE}"/>
              </a:ext>
            </a:extLst>
          </p:cNvPr>
          <p:cNvSpPr>
            <a:spLocks noGrp="1"/>
          </p:cNvSpPr>
          <p:nvPr>
            <p:ph type="title"/>
          </p:nvPr>
        </p:nvSpPr>
        <p:spPr/>
        <p:txBody>
          <a:bodyPr/>
          <a:lstStyle/>
          <a:p>
            <a:r>
              <a:rPr lang="en-CA" dirty="0">
                <a:solidFill>
                  <a:schemeClr val="bg1"/>
                </a:solidFill>
              </a:rPr>
              <a:t>Q &amp; A</a:t>
            </a:r>
          </a:p>
        </p:txBody>
      </p:sp>
      <p:sp>
        <p:nvSpPr>
          <p:cNvPr id="3" name="Content Placeholder 2">
            <a:extLst>
              <a:ext uri="{FF2B5EF4-FFF2-40B4-BE49-F238E27FC236}">
                <a16:creationId xmlns:a16="http://schemas.microsoft.com/office/drawing/2014/main" id="{8EF0DA5F-F1B1-860B-9EC2-3B92B5DEC248}"/>
              </a:ext>
            </a:extLst>
          </p:cNvPr>
          <p:cNvSpPr>
            <a:spLocks noGrp="1"/>
          </p:cNvSpPr>
          <p:nvPr>
            <p:ph idx="1"/>
          </p:nvPr>
        </p:nvSpPr>
        <p:spPr>
          <a:xfrm>
            <a:off x="838200" y="2075303"/>
            <a:ext cx="10515600" cy="4351338"/>
          </a:xfrm>
        </p:spPr>
        <p:txBody>
          <a:bodyPr/>
          <a:lstStyle/>
          <a:p>
            <a:pPr marL="533400" lvl="1" indent="0">
              <a:buNone/>
            </a:pPr>
            <a:endParaRPr lang="en-CA" sz="2600" dirty="0"/>
          </a:p>
          <a:p>
            <a:pPr marL="533400" lvl="1" indent="0">
              <a:buNone/>
            </a:pPr>
            <a:r>
              <a:rPr lang="en-CA" sz="4200" dirty="0"/>
              <a:t>Thank you for listening! </a:t>
            </a:r>
          </a:p>
          <a:p>
            <a:pPr marL="533400" lvl="1" indent="0">
              <a:buNone/>
            </a:pPr>
            <a:endParaRPr lang="en-CA" sz="4200" dirty="0"/>
          </a:p>
          <a:p>
            <a:pPr marL="533400" lvl="1" indent="0">
              <a:buNone/>
            </a:pPr>
            <a:r>
              <a:rPr lang="en-CA" sz="4200" dirty="0"/>
              <a:t>If you have any questions or comments, feel free to email me at  </a:t>
            </a:r>
            <a:r>
              <a:rPr lang="en-CA" sz="4200" dirty="0">
                <a:hlinkClick r:id="rId4"/>
              </a:rPr>
              <a:t>john.mcgaughey@utoronto.ca</a:t>
            </a:r>
            <a:r>
              <a:rPr lang="en-CA" sz="4200" dirty="0"/>
              <a:t> </a:t>
            </a:r>
          </a:p>
          <a:p>
            <a:pPr marL="1016000" lvl="2" indent="0">
              <a:buNone/>
            </a:pPr>
            <a:endParaRPr lang="en-CA" sz="4200" dirty="0"/>
          </a:p>
          <a:p>
            <a:pPr lvl="2"/>
            <a:endParaRPr lang="en-CA" sz="2600" dirty="0"/>
          </a:p>
          <a:p>
            <a:pPr lvl="2"/>
            <a:endParaRPr lang="en-CA" sz="2600" dirty="0"/>
          </a:p>
        </p:txBody>
      </p:sp>
      <p:pic>
        <p:nvPicPr>
          <p:cNvPr id="5" name="Google Shape;284;g7438538eb2_0_66">
            <a:extLst>
              <a:ext uri="{FF2B5EF4-FFF2-40B4-BE49-F238E27FC236}">
                <a16:creationId xmlns:a16="http://schemas.microsoft.com/office/drawing/2014/main" id="{21C2D6DB-5664-AC1A-02A2-B8F1D30F7C11}"/>
              </a:ext>
            </a:extLst>
          </p:cNvPr>
          <p:cNvPicPr preferRelativeResize="0"/>
          <p:nvPr/>
        </p:nvPicPr>
        <p:blipFill rotWithShape="1">
          <a:blip r:embed="rId5">
            <a:alphaModFix amt="50000"/>
          </a:blip>
          <a:srcRect/>
          <a:stretch/>
        </p:blipFill>
        <p:spPr>
          <a:xfrm>
            <a:off x="10665541" y="6010662"/>
            <a:ext cx="1469587" cy="816437"/>
          </a:xfrm>
          <a:prstGeom prst="rect">
            <a:avLst/>
          </a:prstGeom>
          <a:noFill/>
          <a:ln>
            <a:noFill/>
          </a:ln>
        </p:spPr>
      </p:pic>
      <p:pic>
        <p:nvPicPr>
          <p:cNvPr id="6" name="Google Shape;285;g7438538eb2_0_66">
            <a:extLst>
              <a:ext uri="{FF2B5EF4-FFF2-40B4-BE49-F238E27FC236}">
                <a16:creationId xmlns:a16="http://schemas.microsoft.com/office/drawing/2014/main" id="{3C4C2277-76AF-DBF8-90D2-E50CC1073EA4}"/>
              </a:ext>
            </a:extLst>
          </p:cNvPr>
          <p:cNvPicPr preferRelativeResize="0"/>
          <p:nvPr/>
        </p:nvPicPr>
        <p:blipFill rotWithShape="1">
          <a:blip r:embed="rId6">
            <a:alphaModFix amt="70000"/>
          </a:blip>
          <a:srcRect/>
          <a:stretch/>
        </p:blipFill>
        <p:spPr>
          <a:xfrm>
            <a:off x="8704576" y="5928056"/>
            <a:ext cx="1942103" cy="843633"/>
          </a:xfrm>
          <a:prstGeom prst="rect">
            <a:avLst/>
          </a:prstGeom>
          <a:noFill/>
          <a:ln>
            <a:noFill/>
          </a:ln>
        </p:spPr>
      </p:pic>
      <p:sp>
        <p:nvSpPr>
          <p:cNvPr id="7" name="Google Shape;286;g7438538eb2_0_66">
            <a:extLst>
              <a:ext uri="{FF2B5EF4-FFF2-40B4-BE49-F238E27FC236}">
                <a16:creationId xmlns:a16="http://schemas.microsoft.com/office/drawing/2014/main" id="{602F25DD-23C1-BA00-2B8D-837B0F3AA883}"/>
              </a:ext>
            </a:extLst>
          </p:cNvPr>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dirty="0">
                <a:solidFill>
                  <a:srgbClr val="888888"/>
                </a:solidFill>
                <a:latin typeface="Calibri"/>
                <a:ea typeface="Calibri"/>
                <a:cs typeface="Calibri"/>
                <a:sym typeface="Calibri"/>
              </a:rPr>
              <a:t>McGaughey, 2023</a:t>
            </a:r>
            <a:endParaRPr dirty="0"/>
          </a:p>
        </p:txBody>
      </p:sp>
      <p:sp>
        <p:nvSpPr>
          <p:cNvPr id="8" name="Slide Number Placeholder 7">
            <a:extLst>
              <a:ext uri="{FF2B5EF4-FFF2-40B4-BE49-F238E27FC236}">
                <a16:creationId xmlns:a16="http://schemas.microsoft.com/office/drawing/2014/main" id="{1E97F5BC-084D-B43B-C2D7-D19FD2511F70}"/>
              </a:ext>
            </a:extLst>
          </p:cNvPr>
          <p:cNvSpPr>
            <a:spLocks noGrp="1"/>
          </p:cNvSpPr>
          <p:nvPr>
            <p:ph type="sldNum" sz="quarter" idx="12"/>
          </p:nvPr>
        </p:nvSpPr>
        <p:spPr/>
        <p:txBody>
          <a:bodyPr/>
          <a:lstStyle/>
          <a:p>
            <a:fld id="{8325DD51-0915-4656-AF39-7DA65AB17415}" type="slidenum">
              <a:rPr lang="en-CA" smtClean="0"/>
              <a:t>68</a:t>
            </a:fld>
            <a:endParaRPr lang="en-US"/>
          </a:p>
        </p:txBody>
      </p:sp>
    </p:spTree>
    <p:extLst>
      <p:ext uri="{BB962C8B-B14F-4D97-AF65-F5344CB8AC3E}">
        <p14:creationId xmlns:p14="http://schemas.microsoft.com/office/powerpoint/2010/main" val="243435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96" name="Google Shape;96;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Critical EAP Lens</a:t>
            </a:r>
            <a:endParaRPr b="1">
              <a:solidFill>
                <a:schemeClr val="lt1"/>
              </a:solidFill>
            </a:endParaRPr>
          </a:p>
        </p:txBody>
      </p:sp>
      <p:pic>
        <p:nvPicPr>
          <p:cNvPr id="97" name="Google Shape;97;p18"/>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
        <p:nvSpPr>
          <p:cNvPr id="98" name="Google Shape;98;p18"/>
          <p:cNvSpPr txBox="1"/>
          <p:nvPr/>
        </p:nvSpPr>
        <p:spPr>
          <a:xfrm>
            <a:off x="1625733" y="2494667"/>
            <a:ext cx="9119200" cy="2708393"/>
          </a:xfrm>
          <a:prstGeom prst="rect">
            <a:avLst/>
          </a:prstGeom>
          <a:noFill/>
          <a:ln>
            <a:noFill/>
          </a:ln>
        </p:spPr>
        <p:txBody>
          <a:bodyPr spcFirstLastPara="1" wrap="square" lIns="121900" tIns="121900" rIns="121900" bIns="121900" anchor="t" anchorCtr="0">
            <a:spAutoFit/>
          </a:bodyPr>
          <a:lstStyle/>
          <a:p>
            <a:pPr>
              <a:lnSpc>
                <a:spcPct val="200000"/>
              </a:lnSpc>
              <a:buClr>
                <a:schemeClr val="dk1"/>
              </a:buClr>
              <a:buSzPts val="1100"/>
            </a:pPr>
            <a:r>
              <a:rPr lang="en" sz="1600">
                <a:solidFill>
                  <a:schemeClr val="dk1"/>
                </a:solidFill>
                <a:highlight>
                  <a:srgbClr val="FFFFFF"/>
                </a:highlight>
                <a:latin typeface="Times New Roman"/>
                <a:ea typeface="Times New Roman"/>
                <a:cs typeface="Times New Roman"/>
                <a:sym typeface="Times New Roman"/>
              </a:rPr>
              <a:t>In order to better understand the social phenomena associated with EAP programs, and thus advocate for practitioners,</a:t>
            </a:r>
            <a:r>
              <a:rPr lang="en" sz="1600">
                <a:solidFill>
                  <a:schemeClr val="dk1"/>
                </a:solidFill>
                <a:latin typeface="Times New Roman"/>
                <a:ea typeface="Times New Roman"/>
                <a:cs typeface="Times New Roman"/>
                <a:sym typeface="Times New Roman"/>
              </a:rPr>
              <a:t> we have adopted a</a:t>
            </a:r>
            <a:r>
              <a:rPr lang="en" sz="1600" b="1">
                <a:solidFill>
                  <a:schemeClr val="dk1"/>
                </a:solidFill>
                <a:latin typeface="Times New Roman"/>
                <a:ea typeface="Times New Roman"/>
                <a:cs typeface="Times New Roman"/>
                <a:sym typeface="Times New Roman"/>
              </a:rPr>
              <a:t> critical EAP lens </a:t>
            </a:r>
            <a:r>
              <a:rPr lang="en" sz="1600">
                <a:solidFill>
                  <a:schemeClr val="dk1"/>
                </a:solidFill>
                <a:latin typeface="Times New Roman"/>
                <a:ea typeface="Times New Roman"/>
                <a:cs typeface="Times New Roman"/>
                <a:sym typeface="Times New Roman"/>
              </a:rPr>
              <a:t>(Author, yr.; Benesch, 2001; Chun, 2019; Harwood &amp; Hadley, 2004; Pennycook, 2021)</a:t>
            </a:r>
            <a:r>
              <a:rPr lang="en" sz="1600" b="1">
                <a:solidFill>
                  <a:schemeClr val="dk1"/>
                </a:solidFill>
                <a:latin typeface="Times New Roman"/>
                <a:ea typeface="Times New Roman"/>
                <a:cs typeface="Times New Roman"/>
                <a:sym typeface="Times New Roman"/>
              </a:rPr>
              <a:t> that “considers hierarchical arrangements within the societies and institutions in which EAP takes place, examining power relations and their reciprocal relationship to the players…involved.” </a:t>
            </a:r>
            <a:r>
              <a:rPr lang="en" sz="1600">
                <a:solidFill>
                  <a:schemeClr val="dk1"/>
                </a:solidFill>
                <a:latin typeface="Times New Roman"/>
                <a:ea typeface="Times New Roman"/>
                <a:cs typeface="Times New Roman"/>
                <a:sym typeface="Times New Roman"/>
              </a:rPr>
              <a:t>(Benesch, 2009, p. 81)</a:t>
            </a:r>
            <a:endParaRPr sz="2533"/>
          </a:p>
        </p:txBody>
      </p:sp>
    </p:spTree>
    <p:extLst>
      <p:ext uri="{BB962C8B-B14F-4D97-AF65-F5344CB8AC3E}">
        <p14:creationId xmlns:p14="http://schemas.microsoft.com/office/powerpoint/2010/main" val="270569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524000" y="600200"/>
            <a:ext cx="7620400" cy="5454400"/>
          </a:xfrm>
          <a:prstGeom prst="rect">
            <a:avLst/>
          </a:prstGeom>
        </p:spPr>
        <p:txBody>
          <a:bodyPr spcFirstLastPara="1" wrap="square" lIns="121900" tIns="121900" rIns="121900" bIns="121900" anchor="ctr" anchorCtr="0">
            <a:normAutofit/>
          </a:bodyPr>
          <a:lstStyle/>
          <a:p>
            <a:r>
              <a:rPr lang="en"/>
              <a:t>Methodology &amp; RQs</a:t>
            </a:r>
            <a:endParaRPr/>
          </a:p>
        </p:txBody>
      </p:sp>
      <p:sp>
        <p:nvSpPr>
          <p:cNvPr id="104" name="Google Shape;104;p19"/>
          <p:cNvSpPr/>
          <p:nvPr/>
        </p:nvSpPr>
        <p:spPr>
          <a:xfrm>
            <a:off x="0" y="-15900"/>
            <a:ext cx="1144400" cy="68740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pic>
        <p:nvPicPr>
          <p:cNvPr id="105" name="Google Shape;105;p19"/>
          <p:cNvPicPr preferRelativeResize="0"/>
          <p:nvPr/>
        </p:nvPicPr>
        <p:blipFill>
          <a:blip r:embed="rId3">
            <a:alphaModFix/>
          </a:blip>
          <a:stretch>
            <a:fillRect/>
          </a:stretch>
        </p:blipFill>
        <p:spPr>
          <a:xfrm>
            <a:off x="9340767" y="5529467"/>
            <a:ext cx="2642432" cy="951300"/>
          </a:xfrm>
          <a:prstGeom prst="rect">
            <a:avLst/>
          </a:prstGeom>
          <a:noFill/>
          <a:ln>
            <a:noFill/>
          </a:ln>
        </p:spPr>
      </p:pic>
    </p:spTree>
    <p:extLst>
      <p:ext uri="{BB962C8B-B14F-4D97-AF65-F5344CB8AC3E}">
        <p14:creationId xmlns:p14="http://schemas.microsoft.com/office/powerpoint/2010/main" val="368141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p:nvPr/>
        </p:nvSpPr>
        <p:spPr>
          <a:xfrm>
            <a:off x="0" y="0"/>
            <a:ext cx="12220000" cy="1356800"/>
          </a:xfrm>
          <a:prstGeom prst="rect">
            <a:avLst/>
          </a:prstGeom>
          <a:solidFill>
            <a:srgbClr val="E51535"/>
          </a:solidFill>
          <a:ln>
            <a:noFill/>
          </a:ln>
        </p:spPr>
        <p:txBody>
          <a:bodyPr spcFirstLastPara="1" wrap="square" lIns="121900" tIns="121900" rIns="121900" bIns="121900" anchor="ctr" anchorCtr="0">
            <a:noAutofit/>
          </a:bodyPr>
          <a:lstStyle/>
          <a:p>
            <a:endParaRPr sz="2533"/>
          </a:p>
        </p:txBody>
      </p:sp>
      <p:sp>
        <p:nvSpPr>
          <p:cNvPr id="111" name="Google Shape;111;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b="1">
                <a:solidFill>
                  <a:schemeClr val="lt1"/>
                </a:solidFill>
              </a:rPr>
              <a:t>Methodology</a:t>
            </a:r>
            <a:endParaRPr b="1">
              <a:solidFill>
                <a:schemeClr val="lt1"/>
              </a:solidFill>
            </a:endParaRPr>
          </a:p>
        </p:txBody>
      </p:sp>
      <p:sp>
        <p:nvSpPr>
          <p:cNvPr id="112" name="Google Shape;112;p20"/>
          <p:cNvSpPr txBox="1">
            <a:spLocks noGrp="1"/>
          </p:cNvSpPr>
          <p:nvPr>
            <p:ph type="body" idx="1"/>
          </p:nvPr>
        </p:nvSpPr>
        <p:spPr>
          <a:xfrm>
            <a:off x="415600" y="1560167"/>
            <a:ext cx="5680400" cy="5071600"/>
          </a:xfrm>
          <a:prstGeom prst="rect">
            <a:avLst/>
          </a:prstGeom>
        </p:spPr>
        <p:txBody>
          <a:bodyPr spcFirstLastPara="1" wrap="square" lIns="121900" tIns="121900" rIns="121900" bIns="121900" anchor="t" anchorCtr="0">
            <a:noAutofit/>
          </a:bodyPr>
          <a:lstStyle/>
          <a:p>
            <a:pPr marL="0" indent="0">
              <a:lnSpc>
                <a:spcPct val="95000"/>
              </a:lnSpc>
              <a:buSzPts val="275"/>
              <a:buNone/>
            </a:pPr>
            <a:r>
              <a:rPr lang="en" sz="1933" b="1">
                <a:solidFill>
                  <a:srgbClr val="434343"/>
                </a:solidFill>
              </a:rPr>
              <a:t>Research Design</a:t>
            </a:r>
            <a:endParaRPr sz="1933" b="1">
              <a:solidFill>
                <a:srgbClr val="434343"/>
              </a:solidFill>
            </a:endParaRPr>
          </a:p>
          <a:p>
            <a:pPr indent="-427556">
              <a:lnSpc>
                <a:spcPct val="95000"/>
              </a:lnSpc>
              <a:spcBef>
                <a:spcPts val="1600"/>
              </a:spcBef>
              <a:buClr>
                <a:srgbClr val="434343"/>
              </a:buClr>
              <a:buSzPts val="1450"/>
            </a:pPr>
            <a:r>
              <a:rPr lang="en" sz="1933">
                <a:solidFill>
                  <a:srgbClr val="434343"/>
                </a:solidFill>
              </a:rPr>
              <a:t>Sequential mixed methods design, employing both a survey questionnaire and individual interviews</a:t>
            </a:r>
            <a:endParaRPr sz="1933">
              <a:solidFill>
                <a:srgbClr val="434343"/>
              </a:solidFill>
            </a:endParaRPr>
          </a:p>
          <a:p>
            <a:pPr indent="-427556">
              <a:lnSpc>
                <a:spcPct val="95000"/>
              </a:lnSpc>
              <a:buClr>
                <a:srgbClr val="434343"/>
              </a:buClr>
              <a:buSzPts val="1450"/>
            </a:pPr>
            <a:r>
              <a:rPr lang="en" sz="1933">
                <a:solidFill>
                  <a:srgbClr val="434343"/>
                </a:solidFill>
              </a:rPr>
              <a:t>Statistics used as a way of supplementing our understanding of the social world of EAP</a:t>
            </a:r>
            <a:endParaRPr sz="1933">
              <a:solidFill>
                <a:srgbClr val="434343"/>
              </a:solidFill>
            </a:endParaRPr>
          </a:p>
          <a:p>
            <a:pPr marL="0" indent="0">
              <a:lnSpc>
                <a:spcPct val="95000"/>
              </a:lnSpc>
              <a:spcBef>
                <a:spcPts val="1600"/>
              </a:spcBef>
              <a:buSzPts val="275"/>
              <a:buNone/>
            </a:pPr>
            <a:r>
              <a:rPr lang="en" sz="1933" b="1">
                <a:solidFill>
                  <a:srgbClr val="434343"/>
                </a:solidFill>
              </a:rPr>
              <a:t>Sampling &amp; Participants</a:t>
            </a:r>
            <a:endParaRPr sz="1933" b="1">
              <a:solidFill>
                <a:srgbClr val="434343"/>
              </a:solidFill>
            </a:endParaRPr>
          </a:p>
          <a:p>
            <a:pPr indent="-427556">
              <a:lnSpc>
                <a:spcPct val="95000"/>
              </a:lnSpc>
              <a:spcBef>
                <a:spcPts val="1600"/>
              </a:spcBef>
              <a:buClr>
                <a:srgbClr val="434343"/>
              </a:buClr>
              <a:buSzPts val="1450"/>
            </a:pPr>
            <a:r>
              <a:rPr lang="en" sz="1933">
                <a:solidFill>
                  <a:srgbClr val="434343"/>
                </a:solidFill>
              </a:rPr>
              <a:t>EAP directors and instructors from private ESL, college and university contexts drawn from volunteers from a survey (n = 481)</a:t>
            </a:r>
            <a:endParaRPr sz="1933">
              <a:solidFill>
                <a:srgbClr val="434343"/>
              </a:solidFill>
            </a:endParaRPr>
          </a:p>
          <a:p>
            <a:pPr indent="-427556">
              <a:lnSpc>
                <a:spcPct val="95000"/>
              </a:lnSpc>
              <a:buClr>
                <a:srgbClr val="434343"/>
              </a:buClr>
              <a:buSzPts val="1450"/>
            </a:pPr>
            <a:r>
              <a:rPr lang="en" sz="1933">
                <a:solidFill>
                  <a:srgbClr val="434343"/>
                </a:solidFill>
              </a:rPr>
              <a:t>Analytically-driven, randomized invitations were generated and disseminated across groups to 30 directors and 18 instructors, resulting in 18 interviewees</a:t>
            </a:r>
            <a:endParaRPr sz="1933">
              <a:solidFill>
                <a:srgbClr val="434343"/>
              </a:solidFill>
            </a:endParaRPr>
          </a:p>
        </p:txBody>
      </p:sp>
      <p:sp>
        <p:nvSpPr>
          <p:cNvPr id="113" name="Google Shape;113;p20"/>
          <p:cNvSpPr txBox="1">
            <a:spLocks noGrp="1"/>
          </p:cNvSpPr>
          <p:nvPr>
            <p:ph type="body" idx="1"/>
          </p:nvPr>
        </p:nvSpPr>
        <p:spPr>
          <a:xfrm>
            <a:off x="6299200" y="1560167"/>
            <a:ext cx="5680400" cy="3969200"/>
          </a:xfrm>
          <a:prstGeom prst="rect">
            <a:avLst/>
          </a:prstGeom>
        </p:spPr>
        <p:txBody>
          <a:bodyPr spcFirstLastPara="1" wrap="square" lIns="121900" tIns="121900" rIns="121900" bIns="121900" anchor="t" anchorCtr="0">
            <a:noAutofit/>
          </a:bodyPr>
          <a:lstStyle/>
          <a:p>
            <a:pPr marL="0" indent="0">
              <a:lnSpc>
                <a:spcPct val="95000"/>
              </a:lnSpc>
              <a:buSzPts val="275"/>
              <a:buNone/>
            </a:pPr>
            <a:r>
              <a:rPr lang="en" sz="1933" b="1">
                <a:solidFill>
                  <a:srgbClr val="434343"/>
                </a:solidFill>
              </a:rPr>
              <a:t>Data collection</a:t>
            </a:r>
            <a:endParaRPr sz="1933">
              <a:solidFill>
                <a:srgbClr val="434343"/>
              </a:solidFill>
            </a:endParaRPr>
          </a:p>
          <a:p>
            <a:pPr indent="-427556">
              <a:lnSpc>
                <a:spcPct val="95000"/>
              </a:lnSpc>
              <a:spcBef>
                <a:spcPts val="1600"/>
              </a:spcBef>
              <a:buClr>
                <a:srgbClr val="434343"/>
              </a:buClr>
              <a:buSzPts val="1450"/>
            </a:pPr>
            <a:r>
              <a:rPr lang="en" sz="1933">
                <a:solidFill>
                  <a:srgbClr val="434343"/>
                </a:solidFill>
              </a:rPr>
              <a:t>60-minute semi-structured interviews conducted with 7 directors (5 University; 1 College; 1 Private) and 11 Instructors (7 University; 3 College; 1 Private) </a:t>
            </a:r>
            <a:endParaRPr sz="1933">
              <a:solidFill>
                <a:srgbClr val="434343"/>
              </a:solidFill>
            </a:endParaRPr>
          </a:p>
          <a:p>
            <a:pPr marL="0" indent="0">
              <a:lnSpc>
                <a:spcPct val="95000"/>
              </a:lnSpc>
              <a:spcBef>
                <a:spcPts val="1600"/>
              </a:spcBef>
              <a:buNone/>
            </a:pPr>
            <a:r>
              <a:rPr lang="en" sz="1933" b="1">
                <a:solidFill>
                  <a:srgbClr val="434343"/>
                </a:solidFill>
              </a:rPr>
              <a:t>Data analysis</a:t>
            </a:r>
            <a:endParaRPr sz="1933" b="1">
              <a:solidFill>
                <a:srgbClr val="434343"/>
              </a:solidFill>
            </a:endParaRPr>
          </a:p>
          <a:p>
            <a:pPr indent="-427556">
              <a:lnSpc>
                <a:spcPct val="95000"/>
              </a:lnSpc>
              <a:spcBef>
                <a:spcPts val="1600"/>
              </a:spcBef>
              <a:buClr>
                <a:srgbClr val="434343"/>
              </a:buClr>
              <a:buSzPts val="1450"/>
            </a:pPr>
            <a:r>
              <a:rPr lang="en" sz="1933">
                <a:solidFill>
                  <a:srgbClr val="434343"/>
                </a:solidFill>
              </a:rPr>
              <a:t>Multi-level coding of interview data, analytically-informed by survey data (quan &amp; qual)</a:t>
            </a:r>
            <a:endParaRPr sz="1933">
              <a:solidFill>
                <a:srgbClr val="434343"/>
              </a:solidFill>
            </a:endParaRPr>
          </a:p>
          <a:p>
            <a:pPr indent="-427556">
              <a:lnSpc>
                <a:spcPct val="95000"/>
              </a:lnSpc>
              <a:buClr>
                <a:srgbClr val="434343"/>
              </a:buClr>
              <a:buSzPts val="1450"/>
            </a:pPr>
            <a:r>
              <a:rPr lang="en" sz="1933">
                <a:solidFill>
                  <a:srgbClr val="434343"/>
                </a:solidFill>
              </a:rPr>
              <a:t>Mixing of quan &amp; QUAL data sets</a:t>
            </a:r>
            <a:endParaRPr sz="1933">
              <a:solidFill>
                <a:srgbClr val="434343"/>
              </a:solidFill>
            </a:endParaRPr>
          </a:p>
        </p:txBody>
      </p:sp>
      <p:pic>
        <p:nvPicPr>
          <p:cNvPr id="114" name="Google Shape;114;p20"/>
          <p:cNvPicPr preferRelativeResize="0"/>
          <p:nvPr/>
        </p:nvPicPr>
        <p:blipFill rotWithShape="1">
          <a:blip r:embed="rId3">
            <a:alphaModFix/>
          </a:blip>
          <a:srcRect t="33223" b="31634"/>
          <a:stretch/>
        </p:blipFill>
        <p:spPr>
          <a:xfrm>
            <a:off x="9223001" y="214068"/>
            <a:ext cx="2642433" cy="928661"/>
          </a:xfrm>
          <a:prstGeom prst="rect">
            <a:avLst/>
          </a:prstGeom>
          <a:noFill/>
          <a:ln>
            <a:noFill/>
          </a:ln>
        </p:spPr>
      </p:pic>
    </p:spTree>
    <p:extLst>
      <p:ext uri="{BB962C8B-B14F-4D97-AF65-F5344CB8AC3E}">
        <p14:creationId xmlns:p14="http://schemas.microsoft.com/office/powerpoint/2010/main" val="10516094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61A4E4D4A5BA4BBE4EFF34D8AA6417" ma:contentTypeVersion="16" ma:contentTypeDescription="Create a new document." ma:contentTypeScope="" ma:versionID="2ea15946918335e21f3eb5bfa258a98f">
  <xsd:schema xmlns:xsd="http://www.w3.org/2001/XMLSchema" xmlns:xs="http://www.w3.org/2001/XMLSchema" xmlns:p="http://schemas.microsoft.com/office/2006/metadata/properties" xmlns:ns2="346c32c7-f473-494e-9706-4c4e8200f0fc" xmlns:ns3="88582185-f883-42d2-a7de-e7852b2d49a1" targetNamespace="http://schemas.microsoft.com/office/2006/metadata/properties" ma:root="true" ma:fieldsID="e86b6db7a0d7acce99e4a2821628e4cc" ns2:_="" ns3:_="">
    <xsd:import namespace="346c32c7-f473-494e-9706-4c4e8200f0fc"/>
    <xsd:import namespace="88582185-f883-42d2-a7de-e7852b2d4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c32c7-f473-494e-9706-4c4e8200f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582185-f883-42d2-a7de-e7852b2d49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99cbf7-3305-48ce-965a-7528960eb32e}" ma:internalName="TaxCatchAll" ma:showField="CatchAllData" ma:web="88582185-f883-42d2-a7de-e7852b2d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582185-f883-42d2-a7de-e7852b2d49a1" xsi:nil="true"/>
    <lcf76f155ced4ddcb4097134ff3c332f xmlns="346c32c7-f473-494e-9706-4c4e8200f0fc">
      <Terms xmlns="http://schemas.microsoft.com/office/infopath/2007/PartnerControls"/>
    </lcf76f155ced4ddcb4097134ff3c332f>
    <SharedWithUsers xmlns="88582185-f883-42d2-a7de-e7852b2d49a1">
      <UserInfo>
        <DisplayName>Bruce Russell</DisplayName>
        <AccountId>13</AccountId>
        <AccountType/>
      </UserInfo>
    </SharedWithUsers>
  </documentManagement>
</p:properties>
</file>

<file path=customXml/itemProps1.xml><?xml version="1.0" encoding="utf-8"?>
<ds:datastoreItem xmlns:ds="http://schemas.openxmlformats.org/officeDocument/2006/customXml" ds:itemID="{44BAD868-5F41-4F38-81B8-347A3282893C}">
  <ds:schemaRefs>
    <ds:schemaRef ds:uri="http://schemas.microsoft.com/sharepoint/v3/contenttype/forms"/>
  </ds:schemaRefs>
</ds:datastoreItem>
</file>

<file path=customXml/itemProps2.xml><?xml version="1.0" encoding="utf-8"?>
<ds:datastoreItem xmlns:ds="http://schemas.openxmlformats.org/officeDocument/2006/customXml" ds:itemID="{F7BF165F-2F90-4332-B5B8-9D8D89951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c32c7-f473-494e-9706-4c4e8200f0fc"/>
    <ds:schemaRef ds:uri="88582185-f883-42d2-a7de-e7852b2d4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26E634-7FF9-4E7C-ABEF-6EF7404822B6}">
  <ds:schemaRefs>
    <ds:schemaRef ds:uri="http://purl.org/dc/elements/1.1/"/>
    <ds:schemaRef ds:uri="http://www.w3.org/XML/1998/namespace"/>
    <ds:schemaRef ds:uri="http://schemas.microsoft.com/office/infopath/2007/PartnerControls"/>
    <ds:schemaRef ds:uri="88582185-f883-42d2-a7de-e7852b2d49a1"/>
    <ds:schemaRef ds:uri="http://schemas.microsoft.com/office/2006/documentManagement/types"/>
    <ds:schemaRef ds:uri="346c32c7-f473-494e-9706-4c4e8200f0fc"/>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6387</TotalTime>
  <Words>5337</Words>
  <Application>Microsoft Office PowerPoint</Application>
  <PresentationFormat>Widescreen</PresentationFormat>
  <Paragraphs>445</Paragraphs>
  <Slides>68</Slides>
  <Notes>64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Calibri</vt:lpstr>
      <vt:lpstr>Lato</vt:lpstr>
      <vt:lpstr>Arial</vt:lpstr>
      <vt:lpstr>Times New Roman</vt:lpstr>
      <vt:lpstr>Oswald</vt:lpstr>
      <vt:lpstr>Office Theme</vt:lpstr>
      <vt:lpstr>Simple Light</vt:lpstr>
      <vt:lpstr>Critical Inquiry in Canadian EAP: Political economy, Curricular Breadth,  &amp; Assignment Design</vt:lpstr>
      <vt:lpstr>Diversity, Precarity, and Agency in EAP</vt:lpstr>
      <vt:lpstr>Overview</vt:lpstr>
      <vt:lpstr>Rationale, Objectives, &amp; Literature</vt:lpstr>
      <vt:lpstr>EAP across Canada: Programs and Practitioners</vt:lpstr>
      <vt:lpstr>EAP across Canada: Programs and Practitioners</vt:lpstr>
      <vt:lpstr>Critical EAP Lens</vt:lpstr>
      <vt:lpstr>Methodology &amp; RQs</vt:lpstr>
      <vt:lpstr>Methodology</vt:lpstr>
      <vt:lpstr>Research Questions</vt:lpstr>
      <vt:lpstr>Phase I Findings: Quantitative</vt:lpstr>
      <vt:lpstr>Survey Participants</vt:lpstr>
      <vt:lpstr>EAP Across Canada: Salient Findings</vt:lpstr>
      <vt:lpstr>Satisfaction: Directors vs. Instructors</vt:lpstr>
      <vt:lpstr>Satisfaction: FT vs. PT Instructors</vt:lpstr>
      <vt:lpstr>EAP Across Canada: Open-ended Q</vt:lpstr>
      <vt:lpstr>Findings: QUAL (Phase II)</vt:lpstr>
      <vt:lpstr>Satisfaction</vt:lpstr>
      <vt:lpstr>Respect and Perceived Legitimacy within the Institution and Program</vt:lpstr>
      <vt:lpstr>Student Success</vt:lpstr>
      <vt:lpstr>Facilitating Instructor Professional Development</vt:lpstr>
      <vt:lpstr>Dissatisfaction</vt:lpstr>
      <vt:lpstr>Lack of Respect from Institution and Program Precarity</vt:lpstr>
      <vt:lpstr>Unethical Assessment Practices</vt:lpstr>
      <vt:lpstr>Summary of Director Findings</vt:lpstr>
      <vt:lpstr>Satisfaction</vt:lpstr>
      <vt:lpstr>Connecting with and Supporting Students</vt:lpstr>
      <vt:lpstr>Collegial Relationships, Instructor Autonomy and Professional Development</vt:lpstr>
      <vt:lpstr>Dissatisfaction</vt:lpstr>
      <vt:lpstr>Lack of Respect and Legitimacy within the Institution and Program</vt:lpstr>
      <vt:lpstr>Lack of Professional Development Opportunities and Engagement with Research</vt:lpstr>
      <vt:lpstr>Conflict with Management, Lack of Autonomy, Stuffed Curriculum, Grading Overload</vt:lpstr>
      <vt:lpstr>Precarity and Peripheral Participation</vt:lpstr>
      <vt:lpstr>Summary of Instructor Findings</vt:lpstr>
      <vt:lpstr>Discussion</vt:lpstr>
      <vt:lpstr>EAP Orientations: Service vs. Field</vt:lpstr>
      <vt:lpstr>Discussion</vt:lpstr>
      <vt:lpstr>Discussion</vt:lpstr>
      <vt:lpstr>Questions for Consideration</vt:lpstr>
      <vt:lpstr>Limitations</vt:lpstr>
      <vt:lpstr>Conclusions and Future Avenues</vt:lpstr>
      <vt:lpstr>Acknowledgements  SSHRC Explore; SSHRC Exchange York University Liberal Arts &amp; Professional Studies MRG Renison College - University of Waterloo RG  Contact James: corcora2@yorku.ca </vt:lpstr>
      <vt:lpstr>Selected References</vt:lpstr>
      <vt:lpstr>PowerPoint Presentation</vt:lpstr>
      <vt:lpstr>PowerPoint Presentation</vt:lpstr>
      <vt:lpstr>The EAP Intellectual Landscape, and  its Implications for Instruction in a Prominent Canadian Pathway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Decolonizing EAP: Raising learners’ awareness of equity and social justice through a research-based writing project on equity and inclusion</vt:lpstr>
      <vt:lpstr>Course: Critical Reading and Writing</vt:lpstr>
      <vt:lpstr>Research paper: EDI statement and research question</vt:lpstr>
      <vt:lpstr>Support through  Fall term readings</vt:lpstr>
      <vt:lpstr>Multi-stepped Research Paper</vt:lpstr>
      <vt:lpstr>RP1: Descriptive Essay</vt:lpstr>
      <vt:lpstr>RP2 Institutional analysis (source matrix) + proposal</vt:lpstr>
      <vt:lpstr>RP3/4: Answering the research question through argumentative essay</vt:lpstr>
      <vt:lpstr>RP3/4: Answering the research Q in argumentative essay</vt:lpstr>
      <vt:lpstr>RP3/4: Answering the research Q in argumentative essay</vt:lpstr>
      <vt:lpstr>Limitations</vt:lpstr>
      <vt:lpstr>Discussion - Affordances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Study-Abroad Students’ Early Experiences of Acculturation</dc:title>
  <dc:creator>Bruce Russell</dc:creator>
  <cp:lastModifiedBy>Karen Englander</cp:lastModifiedBy>
  <cp:revision>279</cp:revision>
  <cp:lastPrinted>2019-11-13T22:31:16Z</cp:lastPrinted>
  <dcterms:modified xsi:type="dcterms:W3CDTF">2023-04-16T13:35:17Z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0x0101002061A4E4D4A5BA4BBE4EFF34D8AA6417</vt:lpwstr>
  </property>
  <property fmtid="{D5CDD505-2E9C-101B-9397-08002B2CF9AE}" pid="3" name="MediaServiceImageTags">
    <vt:lpwstr/>
  </property>
</Properties>
</file>