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8" roundtripDataSignature="AMtx7mjCUqUs6tlnuJM8qmjBgkPW5HaCu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201" d="100"/>
          <a:sy n="201" d="100"/>
        </p:scale>
        <p:origin x="654" y="18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customschemas.google.com/relationships/presentationmetadata" Target="meta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
        <p:cNvGrpSpPr/>
        <p:nvPr/>
      </p:nvGrpSpPr>
      <p:grpSpPr>
        <a:xfrm>
          <a:off x="0" y="0"/>
          <a:ext cx="0" cy="0"/>
          <a:chOff x="0" y="0"/>
          <a:chExt cx="0" cy="0"/>
        </a:xfrm>
      </p:grpSpPr>
      <p:sp>
        <p:nvSpPr>
          <p:cNvPr id="41" name="Google Shape;41;p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2" name="Google Shape;4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2df2775d28_0_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2df2775d28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2da05148ed_0_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2da05148ed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5" name="Google Shape;105;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22da05148ed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22da05148e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209d1efb87e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209d1efb87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22da05148ed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22da05148ed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209d1efb87e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209d1efb87e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22da05148ed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22da05148ed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5" name="Google Shape;145;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22da05148ed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22da05148ed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Google Shape;4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8" name="Google Shape;4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1e137a07fbb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1e137a07fb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3" name="Google Shape;163;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22df2775d28_0_2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22df2775d28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5" name="Google Shape;175;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p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4" name="Google Shape;5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22628903869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22628903869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22da05148ed_0_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22da05148ed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2df2775d28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2df2775d28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2df2775d28_0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2df2775d28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Watermark Title" type="title">
  <p:cSld name="TITLE">
    <p:spTree>
      <p:nvGrpSpPr>
        <p:cNvPr id="1" name="Shape 10"/>
        <p:cNvGrpSpPr/>
        <p:nvPr/>
      </p:nvGrpSpPr>
      <p:grpSpPr>
        <a:xfrm>
          <a:off x="0" y="0"/>
          <a:ext cx="0" cy="0"/>
          <a:chOff x="0" y="0"/>
          <a:chExt cx="0" cy="0"/>
        </a:xfrm>
      </p:grpSpPr>
      <p:sp>
        <p:nvSpPr>
          <p:cNvPr id="11" name="Google Shape;11;p13"/>
          <p:cNvSpPr txBox="1">
            <a:spLocks noGrp="1"/>
          </p:cNvSpPr>
          <p:nvPr>
            <p:ph type="ctrTitle"/>
          </p:nvPr>
        </p:nvSpPr>
        <p:spPr>
          <a:xfrm>
            <a:off x="311700" y="1078150"/>
            <a:ext cx="8520600" cy="17190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5200"/>
              <a:buNone/>
              <a:defRPr sz="5200"/>
            </a:lvl1pPr>
            <a:lvl2pPr lvl="1" algn="l">
              <a:lnSpc>
                <a:spcPct val="100000"/>
              </a:lnSpc>
              <a:spcBef>
                <a:spcPts val="0"/>
              </a:spcBef>
              <a:spcAft>
                <a:spcPts val="0"/>
              </a:spcAft>
              <a:buSzPts val="5200"/>
              <a:buNone/>
              <a:defRPr sz="5200"/>
            </a:lvl2pPr>
            <a:lvl3pPr lvl="2" algn="l">
              <a:lnSpc>
                <a:spcPct val="100000"/>
              </a:lnSpc>
              <a:spcBef>
                <a:spcPts val="0"/>
              </a:spcBef>
              <a:spcAft>
                <a:spcPts val="0"/>
              </a:spcAft>
              <a:buSzPts val="5200"/>
              <a:buNone/>
              <a:defRPr sz="5200"/>
            </a:lvl3pPr>
            <a:lvl4pPr lvl="3" algn="l">
              <a:lnSpc>
                <a:spcPct val="100000"/>
              </a:lnSpc>
              <a:spcBef>
                <a:spcPts val="0"/>
              </a:spcBef>
              <a:spcAft>
                <a:spcPts val="0"/>
              </a:spcAft>
              <a:buSzPts val="5200"/>
              <a:buNone/>
              <a:defRPr sz="5200"/>
            </a:lvl4pPr>
            <a:lvl5pPr lvl="4" algn="l">
              <a:lnSpc>
                <a:spcPct val="100000"/>
              </a:lnSpc>
              <a:spcBef>
                <a:spcPts val="0"/>
              </a:spcBef>
              <a:spcAft>
                <a:spcPts val="0"/>
              </a:spcAft>
              <a:buSzPts val="5200"/>
              <a:buNone/>
              <a:defRPr sz="5200"/>
            </a:lvl5pPr>
            <a:lvl6pPr lvl="5" algn="l">
              <a:lnSpc>
                <a:spcPct val="100000"/>
              </a:lnSpc>
              <a:spcBef>
                <a:spcPts val="0"/>
              </a:spcBef>
              <a:spcAft>
                <a:spcPts val="0"/>
              </a:spcAft>
              <a:buSzPts val="5200"/>
              <a:buNone/>
              <a:defRPr sz="5200"/>
            </a:lvl6pPr>
            <a:lvl7pPr lvl="6" algn="l">
              <a:lnSpc>
                <a:spcPct val="100000"/>
              </a:lnSpc>
              <a:spcBef>
                <a:spcPts val="0"/>
              </a:spcBef>
              <a:spcAft>
                <a:spcPts val="0"/>
              </a:spcAft>
              <a:buSzPts val="5200"/>
              <a:buNone/>
              <a:defRPr sz="5200"/>
            </a:lvl7pPr>
            <a:lvl8pPr lvl="7" algn="l">
              <a:lnSpc>
                <a:spcPct val="100000"/>
              </a:lnSpc>
              <a:spcBef>
                <a:spcPts val="0"/>
              </a:spcBef>
              <a:spcAft>
                <a:spcPts val="0"/>
              </a:spcAft>
              <a:buSzPts val="5200"/>
              <a:buNone/>
              <a:defRPr sz="5200"/>
            </a:lvl8pPr>
            <a:lvl9pPr lvl="8" algn="l">
              <a:lnSpc>
                <a:spcPct val="100000"/>
              </a:lnSpc>
              <a:spcBef>
                <a:spcPts val="0"/>
              </a:spcBef>
              <a:spcAft>
                <a:spcPts val="0"/>
              </a:spcAft>
              <a:buSzPts val="5200"/>
              <a:buNone/>
              <a:defRPr sz="5200"/>
            </a:lvl9pPr>
          </a:lstStyle>
          <a:p>
            <a:endParaRPr/>
          </a:p>
        </p:txBody>
      </p:sp>
      <p:sp>
        <p:nvSpPr>
          <p:cNvPr id="12" name="Google Shape;12;p13"/>
          <p:cNvSpPr txBox="1">
            <a:spLocks noGrp="1"/>
          </p:cNvSpPr>
          <p:nvPr>
            <p:ph type="subTitle" idx="1"/>
          </p:nvPr>
        </p:nvSpPr>
        <p:spPr>
          <a:xfrm>
            <a:off x="309911" y="2799789"/>
            <a:ext cx="8404200" cy="7926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rgbClr val="00546E"/>
              </a:buClr>
              <a:buSzPts val="2800"/>
              <a:buNone/>
              <a:defRPr sz="2800">
                <a:solidFill>
                  <a:srgbClr val="00546E"/>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White Section title">
  <p:cSld name="BLANK_1_3">
    <p:bg>
      <p:bgPr>
        <a:solidFill>
          <a:srgbClr val="FFFFFF"/>
        </a:solidFill>
        <a:effectLst/>
      </p:bgPr>
    </p:bg>
    <p:spTree>
      <p:nvGrpSpPr>
        <p:cNvPr id="1" name="Shape 34"/>
        <p:cNvGrpSpPr/>
        <p:nvPr/>
      </p:nvGrpSpPr>
      <p:grpSpPr>
        <a:xfrm>
          <a:off x="0" y="0"/>
          <a:ext cx="0" cy="0"/>
          <a:chOff x="0" y="0"/>
          <a:chExt cx="0" cy="0"/>
        </a:xfrm>
      </p:grpSpPr>
      <p:sp>
        <p:nvSpPr>
          <p:cNvPr id="35" name="Google Shape;35;p22"/>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3600"/>
              <a:buNone/>
              <a:defRPr sz="3600"/>
            </a:lvl2pPr>
            <a:lvl3pPr lvl="2" algn="l">
              <a:lnSpc>
                <a:spcPct val="100000"/>
              </a:lnSpc>
              <a:spcBef>
                <a:spcPts val="0"/>
              </a:spcBef>
              <a:spcAft>
                <a:spcPts val="0"/>
              </a:spcAft>
              <a:buSzPts val="3600"/>
              <a:buNone/>
              <a:defRPr sz="3600"/>
            </a:lvl3pPr>
            <a:lvl4pPr lvl="3" algn="l">
              <a:lnSpc>
                <a:spcPct val="100000"/>
              </a:lnSpc>
              <a:spcBef>
                <a:spcPts val="0"/>
              </a:spcBef>
              <a:spcAft>
                <a:spcPts val="0"/>
              </a:spcAft>
              <a:buSzPts val="3600"/>
              <a:buNone/>
              <a:defRPr sz="3600"/>
            </a:lvl4pPr>
            <a:lvl5pPr lvl="4" algn="l">
              <a:lnSpc>
                <a:spcPct val="100000"/>
              </a:lnSpc>
              <a:spcBef>
                <a:spcPts val="0"/>
              </a:spcBef>
              <a:spcAft>
                <a:spcPts val="0"/>
              </a:spcAft>
              <a:buSzPts val="3600"/>
              <a:buNone/>
              <a:defRPr sz="3600"/>
            </a:lvl5pPr>
            <a:lvl6pPr lvl="5" algn="l">
              <a:lnSpc>
                <a:spcPct val="100000"/>
              </a:lnSpc>
              <a:spcBef>
                <a:spcPts val="0"/>
              </a:spcBef>
              <a:spcAft>
                <a:spcPts val="0"/>
              </a:spcAft>
              <a:buSzPts val="3600"/>
              <a:buNone/>
              <a:defRPr sz="3600"/>
            </a:lvl6pPr>
            <a:lvl7pPr lvl="6" algn="l">
              <a:lnSpc>
                <a:spcPct val="100000"/>
              </a:lnSpc>
              <a:spcBef>
                <a:spcPts val="0"/>
              </a:spcBef>
              <a:spcAft>
                <a:spcPts val="0"/>
              </a:spcAft>
              <a:buSzPts val="3600"/>
              <a:buNone/>
              <a:defRPr sz="3600"/>
            </a:lvl7pPr>
            <a:lvl8pPr lvl="7" algn="l">
              <a:lnSpc>
                <a:spcPct val="100000"/>
              </a:lnSpc>
              <a:spcBef>
                <a:spcPts val="0"/>
              </a:spcBef>
              <a:spcAft>
                <a:spcPts val="0"/>
              </a:spcAft>
              <a:buSzPts val="3600"/>
              <a:buNone/>
              <a:defRPr sz="3600"/>
            </a:lvl8pPr>
            <a:lvl9pPr lvl="8" algn="l">
              <a:lnSpc>
                <a:spcPct val="100000"/>
              </a:lnSpc>
              <a:spcBef>
                <a:spcPts val="0"/>
              </a:spcBef>
              <a:spcAft>
                <a:spcPts val="0"/>
              </a:spcAft>
              <a:buSzPts val="3600"/>
              <a:buNone/>
              <a:defRPr sz="3600"/>
            </a:lvl9pPr>
          </a:lstStyle>
          <a:p>
            <a:endParaRPr/>
          </a:p>
        </p:txBody>
      </p:sp>
      <p:sp>
        <p:nvSpPr>
          <p:cNvPr id="36" name="Google Shape;36;p22"/>
          <p:cNvSpPr txBox="1">
            <a:spLocks noGrp="1"/>
          </p:cNvSpPr>
          <p:nvPr>
            <p:ph type="subTitle" idx="1"/>
          </p:nvPr>
        </p:nvSpPr>
        <p:spPr>
          <a:xfrm>
            <a:off x="316778" y="2910325"/>
            <a:ext cx="8404200" cy="7926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rgbClr val="00546E"/>
              </a:buClr>
              <a:buSzPts val="2400"/>
              <a:buNone/>
              <a:defRPr>
                <a:solidFill>
                  <a:srgbClr val="00546E"/>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White Title only">
  <p:cSld name="BLANK_1_1">
    <p:bg>
      <p:bgPr>
        <a:solidFill>
          <a:srgbClr val="FFFFFF"/>
        </a:solidFill>
        <a:effectLst/>
      </p:bgPr>
    </p:bg>
    <p:spTree>
      <p:nvGrpSpPr>
        <p:cNvPr id="1" name="Shape 37"/>
        <p:cNvGrpSpPr/>
        <p:nvPr/>
      </p:nvGrpSpPr>
      <p:grpSpPr>
        <a:xfrm>
          <a:off x="0" y="0"/>
          <a:ext cx="0" cy="0"/>
          <a:chOff x="0" y="0"/>
          <a:chExt cx="0" cy="0"/>
        </a:xfrm>
      </p:grpSpPr>
      <p:sp>
        <p:nvSpPr>
          <p:cNvPr id="38" name="Google Shape;38;p23"/>
          <p:cNvSpPr txBox="1">
            <a:spLocks noGrp="1"/>
          </p:cNvSpPr>
          <p:nvPr>
            <p:ph type="title"/>
          </p:nvPr>
        </p:nvSpPr>
        <p:spPr>
          <a:xfrm>
            <a:off x="311700" y="445025"/>
            <a:ext cx="69468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White Blank">
  <p:cSld name="BLANK_1_1_1">
    <p:bg>
      <p:bgPr>
        <a:solidFill>
          <a:srgbClr val="FFFFFF"/>
        </a:solidFill>
        <a:effectLst/>
      </p:bgPr>
    </p:bg>
    <p:spTree>
      <p:nvGrpSpPr>
        <p:cNvPr id="1" name="Shape 39"/>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Watermark Objectives" type="tx">
  <p:cSld name="TITLE_AND_BODY">
    <p:spTree>
      <p:nvGrpSpPr>
        <p:cNvPr id="1" name="Shape 13"/>
        <p:cNvGrpSpPr/>
        <p:nvPr/>
      </p:nvGrpSpPr>
      <p:grpSpPr>
        <a:xfrm>
          <a:off x="0" y="0"/>
          <a:ext cx="0" cy="0"/>
          <a:chOff x="0" y="0"/>
          <a:chExt cx="0" cy="0"/>
        </a:xfrm>
      </p:grpSpPr>
      <p:sp>
        <p:nvSpPr>
          <p:cNvPr id="14" name="Google Shape;14;p14"/>
          <p:cNvSpPr txBox="1">
            <a:spLocks noGrp="1"/>
          </p:cNvSpPr>
          <p:nvPr>
            <p:ph type="title"/>
          </p:nvPr>
        </p:nvSpPr>
        <p:spPr>
          <a:xfrm>
            <a:off x="311700" y="445025"/>
            <a:ext cx="69468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14"/>
          <p:cNvSpPr txBox="1">
            <a:spLocks noGrp="1"/>
          </p:cNvSpPr>
          <p:nvPr>
            <p:ph type="body" idx="1"/>
          </p:nvPr>
        </p:nvSpPr>
        <p:spPr>
          <a:xfrm>
            <a:off x="311700" y="1055675"/>
            <a:ext cx="8520600" cy="3416400"/>
          </a:xfrm>
          <a:prstGeom prst="rect">
            <a:avLst/>
          </a:prstGeom>
          <a:noFill/>
          <a:ln>
            <a:noFill/>
          </a:ln>
        </p:spPr>
        <p:txBody>
          <a:bodyPr spcFirstLastPara="1" wrap="square" lIns="91425" tIns="91425" rIns="91425" bIns="91425" anchor="t" anchorCtr="0">
            <a:noAutofit/>
          </a:bodyPr>
          <a:lstStyle>
            <a:lvl1pPr marL="457200" lvl="0" indent="-381000" algn="l">
              <a:lnSpc>
                <a:spcPct val="115000"/>
              </a:lnSpc>
              <a:spcBef>
                <a:spcPts val="0"/>
              </a:spcBef>
              <a:spcAft>
                <a:spcPts val="0"/>
              </a:spcAft>
              <a:buClr>
                <a:srgbClr val="00546E"/>
              </a:buClr>
              <a:buSzPts val="2400"/>
              <a:buFont typeface="Calibri"/>
              <a:buChar char="●"/>
              <a:defRPr sz="2400">
                <a:solidFill>
                  <a:srgbClr val="00546E"/>
                </a:solidFill>
                <a:latin typeface="Calibri"/>
                <a:ea typeface="Calibri"/>
                <a:cs typeface="Calibri"/>
                <a:sym typeface="Calibri"/>
              </a:defRPr>
            </a:lvl1pPr>
            <a:lvl2pPr marL="914400" lvl="1" indent="-342900" algn="l">
              <a:lnSpc>
                <a:spcPct val="115000"/>
              </a:lnSpc>
              <a:spcBef>
                <a:spcPts val="1600"/>
              </a:spcBef>
              <a:spcAft>
                <a:spcPts val="0"/>
              </a:spcAft>
              <a:buClr>
                <a:srgbClr val="00546E"/>
              </a:buClr>
              <a:buSzPts val="1800"/>
              <a:buFont typeface="Calibri"/>
              <a:buChar char="○"/>
              <a:defRPr sz="1800">
                <a:solidFill>
                  <a:srgbClr val="00546E"/>
                </a:solidFill>
                <a:latin typeface="Calibri"/>
                <a:ea typeface="Calibri"/>
                <a:cs typeface="Calibri"/>
                <a:sym typeface="Calibri"/>
              </a:defRPr>
            </a:lvl2pPr>
            <a:lvl3pPr marL="1371600" lvl="2" indent="-317500" algn="l">
              <a:lnSpc>
                <a:spcPct val="115000"/>
              </a:lnSpc>
              <a:spcBef>
                <a:spcPts val="1600"/>
              </a:spcBef>
              <a:spcAft>
                <a:spcPts val="0"/>
              </a:spcAft>
              <a:buClr>
                <a:srgbClr val="00546E"/>
              </a:buClr>
              <a:buSzPts val="1400"/>
              <a:buFont typeface="Calibri"/>
              <a:buChar char="■"/>
              <a:defRPr>
                <a:solidFill>
                  <a:srgbClr val="00546E"/>
                </a:solidFill>
                <a:latin typeface="Calibri"/>
                <a:ea typeface="Calibri"/>
                <a:cs typeface="Calibri"/>
                <a:sym typeface="Calibri"/>
              </a:defRPr>
            </a:lvl3pPr>
            <a:lvl4pPr marL="1828800" lvl="3" indent="-317500" algn="l">
              <a:lnSpc>
                <a:spcPct val="115000"/>
              </a:lnSpc>
              <a:spcBef>
                <a:spcPts val="1600"/>
              </a:spcBef>
              <a:spcAft>
                <a:spcPts val="0"/>
              </a:spcAft>
              <a:buClr>
                <a:srgbClr val="00546E"/>
              </a:buClr>
              <a:buSzPts val="1400"/>
              <a:buFont typeface="Calibri"/>
              <a:buChar char="●"/>
              <a:defRPr>
                <a:solidFill>
                  <a:srgbClr val="00546E"/>
                </a:solidFill>
                <a:latin typeface="Calibri"/>
                <a:ea typeface="Calibri"/>
                <a:cs typeface="Calibri"/>
                <a:sym typeface="Calibri"/>
              </a:defRPr>
            </a:lvl4pPr>
            <a:lvl5pPr marL="2286000" lvl="4" indent="-317500" algn="l">
              <a:lnSpc>
                <a:spcPct val="115000"/>
              </a:lnSpc>
              <a:spcBef>
                <a:spcPts val="1600"/>
              </a:spcBef>
              <a:spcAft>
                <a:spcPts val="0"/>
              </a:spcAft>
              <a:buClr>
                <a:srgbClr val="00546E"/>
              </a:buClr>
              <a:buSzPts val="1400"/>
              <a:buFont typeface="Calibri"/>
              <a:buChar char="○"/>
              <a:defRPr>
                <a:solidFill>
                  <a:srgbClr val="00546E"/>
                </a:solidFill>
                <a:latin typeface="Calibri"/>
                <a:ea typeface="Calibri"/>
                <a:cs typeface="Calibri"/>
                <a:sym typeface="Calibri"/>
              </a:defRPr>
            </a:lvl5pPr>
            <a:lvl6pPr marL="2743200" lvl="5" indent="-317500" algn="l">
              <a:lnSpc>
                <a:spcPct val="115000"/>
              </a:lnSpc>
              <a:spcBef>
                <a:spcPts val="1600"/>
              </a:spcBef>
              <a:spcAft>
                <a:spcPts val="0"/>
              </a:spcAft>
              <a:buClr>
                <a:srgbClr val="00546E"/>
              </a:buClr>
              <a:buSzPts val="1400"/>
              <a:buFont typeface="Calibri"/>
              <a:buChar char="■"/>
              <a:defRPr>
                <a:solidFill>
                  <a:srgbClr val="00546E"/>
                </a:solidFill>
                <a:latin typeface="Calibri"/>
                <a:ea typeface="Calibri"/>
                <a:cs typeface="Calibri"/>
                <a:sym typeface="Calibri"/>
              </a:defRPr>
            </a:lvl6pPr>
            <a:lvl7pPr marL="3200400" lvl="6" indent="-317500" algn="l">
              <a:lnSpc>
                <a:spcPct val="115000"/>
              </a:lnSpc>
              <a:spcBef>
                <a:spcPts val="1600"/>
              </a:spcBef>
              <a:spcAft>
                <a:spcPts val="0"/>
              </a:spcAft>
              <a:buClr>
                <a:srgbClr val="00546E"/>
              </a:buClr>
              <a:buSzPts val="1400"/>
              <a:buFont typeface="Calibri"/>
              <a:buChar char="●"/>
              <a:defRPr>
                <a:solidFill>
                  <a:srgbClr val="00546E"/>
                </a:solidFill>
                <a:latin typeface="Calibri"/>
                <a:ea typeface="Calibri"/>
                <a:cs typeface="Calibri"/>
                <a:sym typeface="Calibri"/>
              </a:defRPr>
            </a:lvl7pPr>
            <a:lvl8pPr marL="3657600" lvl="7" indent="-317500" algn="l">
              <a:lnSpc>
                <a:spcPct val="115000"/>
              </a:lnSpc>
              <a:spcBef>
                <a:spcPts val="1600"/>
              </a:spcBef>
              <a:spcAft>
                <a:spcPts val="0"/>
              </a:spcAft>
              <a:buClr>
                <a:srgbClr val="00546E"/>
              </a:buClr>
              <a:buSzPts val="1400"/>
              <a:buFont typeface="Calibri"/>
              <a:buChar char="○"/>
              <a:defRPr>
                <a:solidFill>
                  <a:srgbClr val="00546E"/>
                </a:solidFill>
                <a:latin typeface="Calibri"/>
                <a:ea typeface="Calibri"/>
                <a:cs typeface="Calibri"/>
                <a:sym typeface="Calibri"/>
              </a:defRPr>
            </a:lvl8pPr>
            <a:lvl9pPr marL="4114800" lvl="8" indent="-317500" algn="l">
              <a:lnSpc>
                <a:spcPct val="115000"/>
              </a:lnSpc>
              <a:spcBef>
                <a:spcPts val="1600"/>
              </a:spcBef>
              <a:spcAft>
                <a:spcPts val="1600"/>
              </a:spcAft>
              <a:buClr>
                <a:srgbClr val="00546E"/>
              </a:buClr>
              <a:buSzPts val="1400"/>
              <a:buFont typeface="Calibri"/>
              <a:buChar char="■"/>
              <a:defRPr>
                <a:solidFill>
                  <a:srgbClr val="00546E"/>
                </a:solidFill>
                <a:latin typeface="Calibri"/>
                <a:ea typeface="Calibri"/>
                <a:cs typeface="Calibri"/>
                <a:sym typeface="Calibri"/>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White Content">
  <p:cSld name="BLANK_1_2">
    <p:bg>
      <p:bgPr>
        <a:solidFill>
          <a:srgbClr val="FFFFFF"/>
        </a:solidFill>
        <a:effectLst/>
      </p:bgPr>
    </p:bg>
    <p:spTree>
      <p:nvGrpSpPr>
        <p:cNvPr id="1" name="Shape 16"/>
        <p:cNvGrpSpPr/>
        <p:nvPr/>
      </p:nvGrpSpPr>
      <p:grpSpPr>
        <a:xfrm>
          <a:off x="0" y="0"/>
          <a:ext cx="0" cy="0"/>
          <a:chOff x="0" y="0"/>
          <a:chExt cx="0" cy="0"/>
        </a:xfrm>
      </p:grpSpPr>
      <p:sp>
        <p:nvSpPr>
          <p:cNvPr id="17" name="Google Shape;17;p15"/>
          <p:cNvSpPr txBox="1">
            <a:spLocks noGrp="1"/>
          </p:cNvSpPr>
          <p:nvPr>
            <p:ph type="title"/>
          </p:nvPr>
        </p:nvSpPr>
        <p:spPr>
          <a:xfrm>
            <a:off x="311700" y="445025"/>
            <a:ext cx="69468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1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81000" algn="l">
              <a:lnSpc>
                <a:spcPct val="115000"/>
              </a:lnSpc>
              <a:spcBef>
                <a:spcPts val="0"/>
              </a:spcBef>
              <a:spcAft>
                <a:spcPts val="0"/>
              </a:spcAft>
              <a:buSzPts val="2400"/>
              <a:buChar char="●"/>
              <a:defRPr/>
            </a:lvl1pPr>
            <a:lvl2pPr marL="914400" lvl="1" indent="-342900" algn="l">
              <a:lnSpc>
                <a:spcPct val="115000"/>
              </a:lnSpc>
              <a:spcBef>
                <a:spcPts val="1600"/>
              </a:spcBef>
              <a:spcAft>
                <a:spcPts val="0"/>
              </a:spcAft>
              <a:buSzPts val="18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Watermark Section title" type="secHead">
  <p:cSld name="SECTION_HEADER">
    <p:spTree>
      <p:nvGrpSpPr>
        <p:cNvPr id="1" name="Shape 19"/>
        <p:cNvGrpSpPr/>
        <p:nvPr/>
      </p:nvGrpSpPr>
      <p:grpSpPr>
        <a:xfrm>
          <a:off x="0" y="0"/>
          <a:ext cx="0" cy="0"/>
          <a:chOff x="0" y="0"/>
          <a:chExt cx="0" cy="0"/>
        </a:xfrm>
      </p:grpSpPr>
      <p:sp>
        <p:nvSpPr>
          <p:cNvPr id="20" name="Google Shape;20;p16"/>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3600"/>
              <a:buNone/>
              <a:defRPr sz="3600"/>
            </a:lvl2pPr>
            <a:lvl3pPr lvl="2" algn="l">
              <a:lnSpc>
                <a:spcPct val="100000"/>
              </a:lnSpc>
              <a:spcBef>
                <a:spcPts val="0"/>
              </a:spcBef>
              <a:spcAft>
                <a:spcPts val="0"/>
              </a:spcAft>
              <a:buSzPts val="3600"/>
              <a:buNone/>
              <a:defRPr sz="3600"/>
            </a:lvl3pPr>
            <a:lvl4pPr lvl="3" algn="l">
              <a:lnSpc>
                <a:spcPct val="100000"/>
              </a:lnSpc>
              <a:spcBef>
                <a:spcPts val="0"/>
              </a:spcBef>
              <a:spcAft>
                <a:spcPts val="0"/>
              </a:spcAft>
              <a:buSzPts val="3600"/>
              <a:buNone/>
              <a:defRPr sz="3600"/>
            </a:lvl4pPr>
            <a:lvl5pPr lvl="4" algn="l">
              <a:lnSpc>
                <a:spcPct val="100000"/>
              </a:lnSpc>
              <a:spcBef>
                <a:spcPts val="0"/>
              </a:spcBef>
              <a:spcAft>
                <a:spcPts val="0"/>
              </a:spcAft>
              <a:buSzPts val="3600"/>
              <a:buNone/>
              <a:defRPr sz="3600"/>
            </a:lvl5pPr>
            <a:lvl6pPr lvl="5" algn="l">
              <a:lnSpc>
                <a:spcPct val="100000"/>
              </a:lnSpc>
              <a:spcBef>
                <a:spcPts val="0"/>
              </a:spcBef>
              <a:spcAft>
                <a:spcPts val="0"/>
              </a:spcAft>
              <a:buSzPts val="3600"/>
              <a:buNone/>
              <a:defRPr sz="3600"/>
            </a:lvl6pPr>
            <a:lvl7pPr lvl="6" algn="l">
              <a:lnSpc>
                <a:spcPct val="100000"/>
              </a:lnSpc>
              <a:spcBef>
                <a:spcPts val="0"/>
              </a:spcBef>
              <a:spcAft>
                <a:spcPts val="0"/>
              </a:spcAft>
              <a:buSzPts val="3600"/>
              <a:buNone/>
              <a:defRPr sz="3600"/>
            </a:lvl7pPr>
            <a:lvl8pPr lvl="7" algn="l">
              <a:lnSpc>
                <a:spcPct val="100000"/>
              </a:lnSpc>
              <a:spcBef>
                <a:spcPts val="0"/>
              </a:spcBef>
              <a:spcAft>
                <a:spcPts val="0"/>
              </a:spcAft>
              <a:buSzPts val="3600"/>
              <a:buNone/>
              <a:defRPr sz="3600"/>
            </a:lvl8pPr>
            <a:lvl9pPr lvl="8" algn="l">
              <a:lnSpc>
                <a:spcPct val="100000"/>
              </a:lnSpc>
              <a:spcBef>
                <a:spcPts val="0"/>
              </a:spcBef>
              <a:spcAft>
                <a:spcPts val="0"/>
              </a:spcAft>
              <a:buSzPts val="3600"/>
              <a:buNone/>
              <a:defRPr sz="3600"/>
            </a:lvl9pPr>
          </a:lstStyle>
          <a:p>
            <a:endParaRPr/>
          </a:p>
        </p:txBody>
      </p:sp>
      <p:sp>
        <p:nvSpPr>
          <p:cNvPr id="21" name="Google Shape;21;p16"/>
          <p:cNvSpPr txBox="1">
            <a:spLocks noGrp="1"/>
          </p:cNvSpPr>
          <p:nvPr>
            <p:ph type="subTitle" idx="1"/>
          </p:nvPr>
        </p:nvSpPr>
        <p:spPr>
          <a:xfrm>
            <a:off x="316778" y="2910325"/>
            <a:ext cx="8404200" cy="7926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rgbClr val="00546E"/>
              </a:buClr>
              <a:buSzPts val="2400"/>
              <a:buNone/>
              <a:defRPr>
                <a:solidFill>
                  <a:srgbClr val="00546E"/>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White Objectives">
  <p:cSld name="BLANK_1_3_1">
    <p:bg>
      <p:bgPr>
        <a:solidFill>
          <a:srgbClr val="FFFFFF"/>
        </a:solidFill>
        <a:effectLst/>
      </p:bgPr>
    </p:bg>
    <p:spTree>
      <p:nvGrpSpPr>
        <p:cNvPr id="1" name="Shape 22"/>
        <p:cNvGrpSpPr/>
        <p:nvPr/>
      </p:nvGrpSpPr>
      <p:grpSpPr>
        <a:xfrm>
          <a:off x="0" y="0"/>
          <a:ext cx="0" cy="0"/>
          <a:chOff x="0" y="0"/>
          <a:chExt cx="0" cy="0"/>
        </a:xfrm>
      </p:grpSpPr>
      <p:sp>
        <p:nvSpPr>
          <p:cNvPr id="23" name="Google Shape;23;p17"/>
          <p:cNvSpPr txBox="1">
            <a:spLocks noGrp="1"/>
          </p:cNvSpPr>
          <p:nvPr>
            <p:ph type="title"/>
          </p:nvPr>
        </p:nvSpPr>
        <p:spPr>
          <a:xfrm>
            <a:off x="311700" y="445025"/>
            <a:ext cx="69468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4" name="Google Shape;24;p17"/>
          <p:cNvSpPr txBox="1">
            <a:spLocks noGrp="1"/>
          </p:cNvSpPr>
          <p:nvPr>
            <p:ph type="body" idx="1"/>
          </p:nvPr>
        </p:nvSpPr>
        <p:spPr>
          <a:xfrm>
            <a:off x="311700" y="1055675"/>
            <a:ext cx="8520600" cy="3416400"/>
          </a:xfrm>
          <a:prstGeom prst="rect">
            <a:avLst/>
          </a:prstGeom>
          <a:noFill/>
          <a:ln>
            <a:noFill/>
          </a:ln>
        </p:spPr>
        <p:txBody>
          <a:bodyPr spcFirstLastPara="1" wrap="square" lIns="91425" tIns="91425" rIns="91425" bIns="91425" anchor="t" anchorCtr="0">
            <a:noAutofit/>
          </a:bodyPr>
          <a:lstStyle>
            <a:lvl1pPr marL="457200" lvl="0" indent="-381000" algn="l">
              <a:lnSpc>
                <a:spcPct val="115000"/>
              </a:lnSpc>
              <a:spcBef>
                <a:spcPts val="0"/>
              </a:spcBef>
              <a:spcAft>
                <a:spcPts val="0"/>
              </a:spcAft>
              <a:buClr>
                <a:srgbClr val="00546E"/>
              </a:buClr>
              <a:buSzPts val="2400"/>
              <a:buFont typeface="Calibri"/>
              <a:buChar char="●"/>
              <a:defRPr sz="2400">
                <a:solidFill>
                  <a:srgbClr val="00546E"/>
                </a:solidFill>
                <a:latin typeface="Calibri"/>
                <a:ea typeface="Calibri"/>
                <a:cs typeface="Calibri"/>
                <a:sym typeface="Calibri"/>
              </a:defRPr>
            </a:lvl1pPr>
            <a:lvl2pPr marL="914400" lvl="1" indent="-342900" algn="l">
              <a:lnSpc>
                <a:spcPct val="115000"/>
              </a:lnSpc>
              <a:spcBef>
                <a:spcPts val="1600"/>
              </a:spcBef>
              <a:spcAft>
                <a:spcPts val="0"/>
              </a:spcAft>
              <a:buClr>
                <a:srgbClr val="00546E"/>
              </a:buClr>
              <a:buSzPts val="1800"/>
              <a:buFont typeface="Calibri"/>
              <a:buChar char="○"/>
              <a:defRPr sz="1800">
                <a:solidFill>
                  <a:srgbClr val="00546E"/>
                </a:solidFill>
                <a:latin typeface="Calibri"/>
                <a:ea typeface="Calibri"/>
                <a:cs typeface="Calibri"/>
                <a:sym typeface="Calibri"/>
              </a:defRPr>
            </a:lvl2pPr>
            <a:lvl3pPr marL="1371600" lvl="2" indent="-317500" algn="l">
              <a:lnSpc>
                <a:spcPct val="115000"/>
              </a:lnSpc>
              <a:spcBef>
                <a:spcPts val="1600"/>
              </a:spcBef>
              <a:spcAft>
                <a:spcPts val="0"/>
              </a:spcAft>
              <a:buClr>
                <a:srgbClr val="00546E"/>
              </a:buClr>
              <a:buSzPts val="1400"/>
              <a:buFont typeface="Calibri"/>
              <a:buChar char="■"/>
              <a:defRPr>
                <a:solidFill>
                  <a:srgbClr val="00546E"/>
                </a:solidFill>
                <a:latin typeface="Calibri"/>
                <a:ea typeface="Calibri"/>
                <a:cs typeface="Calibri"/>
                <a:sym typeface="Calibri"/>
              </a:defRPr>
            </a:lvl3pPr>
            <a:lvl4pPr marL="1828800" lvl="3" indent="-317500" algn="l">
              <a:lnSpc>
                <a:spcPct val="115000"/>
              </a:lnSpc>
              <a:spcBef>
                <a:spcPts val="1600"/>
              </a:spcBef>
              <a:spcAft>
                <a:spcPts val="0"/>
              </a:spcAft>
              <a:buClr>
                <a:srgbClr val="00546E"/>
              </a:buClr>
              <a:buSzPts val="1400"/>
              <a:buFont typeface="Calibri"/>
              <a:buChar char="●"/>
              <a:defRPr>
                <a:solidFill>
                  <a:srgbClr val="00546E"/>
                </a:solidFill>
                <a:latin typeface="Calibri"/>
                <a:ea typeface="Calibri"/>
                <a:cs typeface="Calibri"/>
                <a:sym typeface="Calibri"/>
              </a:defRPr>
            </a:lvl4pPr>
            <a:lvl5pPr marL="2286000" lvl="4" indent="-317500" algn="l">
              <a:lnSpc>
                <a:spcPct val="115000"/>
              </a:lnSpc>
              <a:spcBef>
                <a:spcPts val="1600"/>
              </a:spcBef>
              <a:spcAft>
                <a:spcPts val="0"/>
              </a:spcAft>
              <a:buClr>
                <a:srgbClr val="00546E"/>
              </a:buClr>
              <a:buSzPts val="1400"/>
              <a:buFont typeface="Calibri"/>
              <a:buChar char="○"/>
              <a:defRPr>
                <a:solidFill>
                  <a:srgbClr val="00546E"/>
                </a:solidFill>
                <a:latin typeface="Calibri"/>
                <a:ea typeface="Calibri"/>
                <a:cs typeface="Calibri"/>
                <a:sym typeface="Calibri"/>
              </a:defRPr>
            </a:lvl5pPr>
            <a:lvl6pPr marL="2743200" lvl="5" indent="-317500" algn="l">
              <a:lnSpc>
                <a:spcPct val="115000"/>
              </a:lnSpc>
              <a:spcBef>
                <a:spcPts val="1600"/>
              </a:spcBef>
              <a:spcAft>
                <a:spcPts val="0"/>
              </a:spcAft>
              <a:buClr>
                <a:srgbClr val="00546E"/>
              </a:buClr>
              <a:buSzPts val="1400"/>
              <a:buFont typeface="Calibri"/>
              <a:buChar char="■"/>
              <a:defRPr>
                <a:solidFill>
                  <a:srgbClr val="00546E"/>
                </a:solidFill>
                <a:latin typeface="Calibri"/>
                <a:ea typeface="Calibri"/>
                <a:cs typeface="Calibri"/>
                <a:sym typeface="Calibri"/>
              </a:defRPr>
            </a:lvl6pPr>
            <a:lvl7pPr marL="3200400" lvl="6" indent="-317500" algn="l">
              <a:lnSpc>
                <a:spcPct val="115000"/>
              </a:lnSpc>
              <a:spcBef>
                <a:spcPts val="1600"/>
              </a:spcBef>
              <a:spcAft>
                <a:spcPts val="0"/>
              </a:spcAft>
              <a:buClr>
                <a:srgbClr val="00546E"/>
              </a:buClr>
              <a:buSzPts val="1400"/>
              <a:buFont typeface="Calibri"/>
              <a:buChar char="●"/>
              <a:defRPr>
                <a:solidFill>
                  <a:srgbClr val="00546E"/>
                </a:solidFill>
                <a:latin typeface="Calibri"/>
                <a:ea typeface="Calibri"/>
                <a:cs typeface="Calibri"/>
                <a:sym typeface="Calibri"/>
              </a:defRPr>
            </a:lvl7pPr>
            <a:lvl8pPr marL="3657600" lvl="7" indent="-317500" algn="l">
              <a:lnSpc>
                <a:spcPct val="115000"/>
              </a:lnSpc>
              <a:spcBef>
                <a:spcPts val="1600"/>
              </a:spcBef>
              <a:spcAft>
                <a:spcPts val="0"/>
              </a:spcAft>
              <a:buClr>
                <a:srgbClr val="00546E"/>
              </a:buClr>
              <a:buSzPts val="1400"/>
              <a:buFont typeface="Calibri"/>
              <a:buChar char="○"/>
              <a:defRPr>
                <a:solidFill>
                  <a:srgbClr val="00546E"/>
                </a:solidFill>
                <a:latin typeface="Calibri"/>
                <a:ea typeface="Calibri"/>
                <a:cs typeface="Calibri"/>
                <a:sym typeface="Calibri"/>
              </a:defRPr>
            </a:lvl8pPr>
            <a:lvl9pPr marL="4114800" lvl="8" indent="-317500" algn="l">
              <a:lnSpc>
                <a:spcPct val="115000"/>
              </a:lnSpc>
              <a:spcBef>
                <a:spcPts val="1600"/>
              </a:spcBef>
              <a:spcAft>
                <a:spcPts val="1600"/>
              </a:spcAft>
              <a:buClr>
                <a:srgbClr val="00546E"/>
              </a:buClr>
              <a:buSzPts val="1400"/>
              <a:buFont typeface="Calibri"/>
              <a:buChar char="■"/>
              <a:defRPr>
                <a:solidFill>
                  <a:srgbClr val="00546E"/>
                </a:solidFill>
                <a:latin typeface="Calibri"/>
                <a:ea typeface="Calibri"/>
                <a:cs typeface="Calibri"/>
                <a:sym typeface="Calibri"/>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Watermark Content">
  <p:cSld name="TITLE_AND_BODY_1">
    <p:spTree>
      <p:nvGrpSpPr>
        <p:cNvPr id="1" name="Shape 25"/>
        <p:cNvGrpSpPr/>
        <p:nvPr/>
      </p:nvGrpSpPr>
      <p:grpSpPr>
        <a:xfrm>
          <a:off x="0" y="0"/>
          <a:ext cx="0" cy="0"/>
          <a:chOff x="0" y="0"/>
          <a:chExt cx="0" cy="0"/>
        </a:xfrm>
      </p:grpSpPr>
      <p:sp>
        <p:nvSpPr>
          <p:cNvPr id="26" name="Google Shape;26;p18"/>
          <p:cNvSpPr txBox="1">
            <a:spLocks noGrp="1"/>
          </p:cNvSpPr>
          <p:nvPr>
            <p:ph type="title"/>
          </p:nvPr>
        </p:nvSpPr>
        <p:spPr>
          <a:xfrm>
            <a:off x="311700" y="445025"/>
            <a:ext cx="69468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18"/>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81000" algn="l">
              <a:lnSpc>
                <a:spcPct val="115000"/>
              </a:lnSpc>
              <a:spcBef>
                <a:spcPts val="0"/>
              </a:spcBef>
              <a:spcAft>
                <a:spcPts val="0"/>
              </a:spcAft>
              <a:buSzPts val="2400"/>
              <a:buChar char="●"/>
              <a:defRPr/>
            </a:lvl1pPr>
            <a:lvl2pPr marL="914400" lvl="1" indent="-342900" algn="l">
              <a:lnSpc>
                <a:spcPct val="115000"/>
              </a:lnSpc>
              <a:spcBef>
                <a:spcPts val="1600"/>
              </a:spcBef>
              <a:spcAft>
                <a:spcPts val="0"/>
              </a:spcAft>
              <a:buSzPts val="18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Watermark Title only" type="titleOnly">
  <p:cSld name="TITLE_ONLY">
    <p:spTree>
      <p:nvGrpSpPr>
        <p:cNvPr id="1" name="Shape 28"/>
        <p:cNvGrpSpPr/>
        <p:nvPr/>
      </p:nvGrpSpPr>
      <p:grpSpPr>
        <a:xfrm>
          <a:off x="0" y="0"/>
          <a:ext cx="0" cy="0"/>
          <a:chOff x="0" y="0"/>
          <a:chExt cx="0" cy="0"/>
        </a:xfrm>
      </p:grpSpPr>
      <p:sp>
        <p:nvSpPr>
          <p:cNvPr id="29" name="Google Shape;29;p19"/>
          <p:cNvSpPr txBox="1">
            <a:spLocks noGrp="1"/>
          </p:cNvSpPr>
          <p:nvPr>
            <p:ph type="title"/>
          </p:nvPr>
        </p:nvSpPr>
        <p:spPr>
          <a:xfrm>
            <a:off x="311700" y="445025"/>
            <a:ext cx="69468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Watermark Blank">
  <p:cSld name="TITLE_ONLY_1">
    <p:spTree>
      <p:nvGrpSpPr>
        <p:cNvPr id="1" name="Shape 30"/>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White Title">
  <p:cSld name="BLANK_1">
    <p:bg>
      <p:bgPr>
        <a:solidFill>
          <a:srgbClr val="FFFFFF"/>
        </a:solidFill>
        <a:effectLst/>
      </p:bgPr>
    </p:bg>
    <p:spTree>
      <p:nvGrpSpPr>
        <p:cNvPr id="1" name="Shape 31"/>
        <p:cNvGrpSpPr/>
        <p:nvPr/>
      </p:nvGrpSpPr>
      <p:grpSpPr>
        <a:xfrm>
          <a:off x="0" y="0"/>
          <a:ext cx="0" cy="0"/>
          <a:chOff x="0" y="0"/>
          <a:chExt cx="0" cy="0"/>
        </a:xfrm>
      </p:grpSpPr>
      <p:sp>
        <p:nvSpPr>
          <p:cNvPr id="32" name="Google Shape;32;p21"/>
          <p:cNvSpPr txBox="1">
            <a:spLocks noGrp="1"/>
          </p:cNvSpPr>
          <p:nvPr>
            <p:ph type="ctrTitle"/>
          </p:nvPr>
        </p:nvSpPr>
        <p:spPr>
          <a:xfrm>
            <a:off x="311700" y="1112475"/>
            <a:ext cx="8520600" cy="1684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5200"/>
              <a:buNone/>
              <a:defRPr sz="5200"/>
            </a:lvl1pPr>
            <a:lvl2pPr lvl="1" algn="l">
              <a:lnSpc>
                <a:spcPct val="100000"/>
              </a:lnSpc>
              <a:spcBef>
                <a:spcPts val="0"/>
              </a:spcBef>
              <a:spcAft>
                <a:spcPts val="0"/>
              </a:spcAft>
              <a:buSzPts val="5200"/>
              <a:buNone/>
              <a:defRPr sz="5200"/>
            </a:lvl2pPr>
            <a:lvl3pPr lvl="2" algn="l">
              <a:lnSpc>
                <a:spcPct val="100000"/>
              </a:lnSpc>
              <a:spcBef>
                <a:spcPts val="0"/>
              </a:spcBef>
              <a:spcAft>
                <a:spcPts val="0"/>
              </a:spcAft>
              <a:buSzPts val="5200"/>
              <a:buNone/>
              <a:defRPr sz="5200"/>
            </a:lvl3pPr>
            <a:lvl4pPr lvl="3" algn="l">
              <a:lnSpc>
                <a:spcPct val="100000"/>
              </a:lnSpc>
              <a:spcBef>
                <a:spcPts val="0"/>
              </a:spcBef>
              <a:spcAft>
                <a:spcPts val="0"/>
              </a:spcAft>
              <a:buSzPts val="5200"/>
              <a:buNone/>
              <a:defRPr sz="5200"/>
            </a:lvl4pPr>
            <a:lvl5pPr lvl="4" algn="l">
              <a:lnSpc>
                <a:spcPct val="100000"/>
              </a:lnSpc>
              <a:spcBef>
                <a:spcPts val="0"/>
              </a:spcBef>
              <a:spcAft>
                <a:spcPts val="0"/>
              </a:spcAft>
              <a:buSzPts val="5200"/>
              <a:buNone/>
              <a:defRPr sz="5200"/>
            </a:lvl5pPr>
            <a:lvl6pPr lvl="5" algn="l">
              <a:lnSpc>
                <a:spcPct val="100000"/>
              </a:lnSpc>
              <a:spcBef>
                <a:spcPts val="0"/>
              </a:spcBef>
              <a:spcAft>
                <a:spcPts val="0"/>
              </a:spcAft>
              <a:buSzPts val="5200"/>
              <a:buNone/>
              <a:defRPr sz="5200"/>
            </a:lvl6pPr>
            <a:lvl7pPr lvl="6" algn="l">
              <a:lnSpc>
                <a:spcPct val="100000"/>
              </a:lnSpc>
              <a:spcBef>
                <a:spcPts val="0"/>
              </a:spcBef>
              <a:spcAft>
                <a:spcPts val="0"/>
              </a:spcAft>
              <a:buSzPts val="5200"/>
              <a:buNone/>
              <a:defRPr sz="5200"/>
            </a:lvl7pPr>
            <a:lvl8pPr lvl="7" algn="l">
              <a:lnSpc>
                <a:spcPct val="100000"/>
              </a:lnSpc>
              <a:spcBef>
                <a:spcPts val="0"/>
              </a:spcBef>
              <a:spcAft>
                <a:spcPts val="0"/>
              </a:spcAft>
              <a:buSzPts val="5200"/>
              <a:buNone/>
              <a:defRPr sz="5200"/>
            </a:lvl8pPr>
            <a:lvl9pPr lvl="8" algn="l">
              <a:lnSpc>
                <a:spcPct val="100000"/>
              </a:lnSpc>
              <a:spcBef>
                <a:spcPts val="0"/>
              </a:spcBef>
              <a:spcAft>
                <a:spcPts val="0"/>
              </a:spcAft>
              <a:buSzPts val="5200"/>
              <a:buNone/>
              <a:defRPr sz="5200"/>
            </a:lvl9pPr>
          </a:lstStyle>
          <a:p>
            <a:endParaRPr/>
          </a:p>
        </p:txBody>
      </p:sp>
      <p:sp>
        <p:nvSpPr>
          <p:cNvPr id="33" name="Google Shape;33;p21"/>
          <p:cNvSpPr txBox="1">
            <a:spLocks noGrp="1"/>
          </p:cNvSpPr>
          <p:nvPr>
            <p:ph type="subTitle" idx="1"/>
          </p:nvPr>
        </p:nvSpPr>
        <p:spPr>
          <a:xfrm>
            <a:off x="309911" y="2799789"/>
            <a:ext cx="8404200" cy="7926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rgbClr val="00546E"/>
              </a:buClr>
              <a:buSzPts val="2800"/>
              <a:buNone/>
              <a:defRPr sz="2800">
                <a:solidFill>
                  <a:srgbClr val="00546E"/>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a:blip r:embed="rId14">
            <a:alphaModFix/>
          </a:blip>
          <a:stretch>
            <a:fillRect/>
          </a:stretch>
        </a:blip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311700" y="445025"/>
            <a:ext cx="69468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rgbClr val="262F38"/>
              </a:buClr>
              <a:buSzPts val="3600"/>
              <a:buFont typeface="Cambria"/>
              <a:buNone/>
              <a:defRPr sz="3600" b="1" i="0" u="none" strike="noStrike" cap="none">
                <a:solidFill>
                  <a:srgbClr val="262F38"/>
                </a:solidFill>
                <a:latin typeface="Cambria"/>
                <a:ea typeface="Cambria"/>
                <a:cs typeface="Cambria"/>
                <a:sym typeface="Cambria"/>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2"/>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81000" algn="l" rtl="0">
              <a:lnSpc>
                <a:spcPct val="115000"/>
              </a:lnSpc>
              <a:spcBef>
                <a:spcPts val="0"/>
              </a:spcBef>
              <a:spcAft>
                <a:spcPts val="0"/>
              </a:spcAft>
              <a:buClr>
                <a:srgbClr val="262F38"/>
              </a:buClr>
              <a:buSzPts val="2400"/>
              <a:buFont typeface="Calibri"/>
              <a:buChar char="●"/>
              <a:defRPr sz="2400" b="0" i="0" u="none" strike="noStrike" cap="none">
                <a:solidFill>
                  <a:srgbClr val="262F38"/>
                </a:solidFill>
                <a:latin typeface="Calibri"/>
                <a:ea typeface="Calibri"/>
                <a:cs typeface="Calibri"/>
                <a:sym typeface="Calibri"/>
              </a:defRPr>
            </a:lvl1pPr>
            <a:lvl2pPr marL="914400" marR="0" lvl="1" indent="-342900" algn="l" rtl="0">
              <a:lnSpc>
                <a:spcPct val="115000"/>
              </a:lnSpc>
              <a:spcBef>
                <a:spcPts val="1600"/>
              </a:spcBef>
              <a:spcAft>
                <a:spcPts val="0"/>
              </a:spcAft>
              <a:buClr>
                <a:srgbClr val="262F38"/>
              </a:buClr>
              <a:buSzPts val="1800"/>
              <a:buFont typeface="Calibri"/>
              <a:buChar char="○"/>
              <a:defRPr sz="1800" b="0" i="0" u="none" strike="noStrike" cap="none">
                <a:solidFill>
                  <a:srgbClr val="262F38"/>
                </a:solidFill>
                <a:latin typeface="Calibri"/>
                <a:ea typeface="Calibri"/>
                <a:cs typeface="Calibri"/>
                <a:sym typeface="Calibri"/>
              </a:defRPr>
            </a:lvl2pPr>
            <a:lvl3pPr marL="1371600" marR="0" lvl="2" indent="-317500" algn="l" rtl="0">
              <a:lnSpc>
                <a:spcPct val="115000"/>
              </a:lnSpc>
              <a:spcBef>
                <a:spcPts val="1600"/>
              </a:spcBef>
              <a:spcAft>
                <a:spcPts val="0"/>
              </a:spcAft>
              <a:buClr>
                <a:srgbClr val="262F38"/>
              </a:buClr>
              <a:buSzPts val="1400"/>
              <a:buFont typeface="Calibri"/>
              <a:buChar char="■"/>
              <a:defRPr sz="1400" b="0" i="0" u="none" strike="noStrike" cap="none">
                <a:solidFill>
                  <a:srgbClr val="262F38"/>
                </a:solidFill>
                <a:latin typeface="Calibri"/>
                <a:ea typeface="Calibri"/>
                <a:cs typeface="Calibri"/>
                <a:sym typeface="Calibri"/>
              </a:defRPr>
            </a:lvl3pPr>
            <a:lvl4pPr marL="1828800" marR="0" lvl="3" indent="-317500" algn="l" rtl="0">
              <a:lnSpc>
                <a:spcPct val="115000"/>
              </a:lnSpc>
              <a:spcBef>
                <a:spcPts val="1600"/>
              </a:spcBef>
              <a:spcAft>
                <a:spcPts val="0"/>
              </a:spcAft>
              <a:buClr>
                <a:srgbClr val="262F38"/>
              </a:buClr>
              <a:buSzPts val="1400"/>
              <a:buFont typeface="Calibri"/>
              <a:buChar char="●"/>
              <a:defRPr sz="1400" b="0" i="0" u="none" strike="noStrike" cap="none">
                <a:solidFill>
                  <a:srgbClr val="262F38"/>
                </a:solidFill>
                <a:latin typeface="Calibri"/>
                <a:ea typeface="Calibri"/>
                <a:cs typeface="Calibri"/>
                <a:sym typeface="Calibri"/>
              </a:defRPr>
            </a:lvl4pPr>
            <a:lvl5pPr marL="2286000" marR="0" lvl="4" indent="-317500" algn="l" rtl="0">
              <a:lnSpc>
                <a:spcPct val="115000"/>
              </a:lnSpc>
              <a:spcBef>
                <a:spcPts val="1600"/>
              </a:spcBef>
              <a:spcAft>
                <a:spcPts val="0"/>
              </a:spcAft>
              <a:buClr>
                <a:srgbClr val="262F38"/>
              </a:buClr>
              <a:buSzPts val="1400"/>
              <a:buFont typeface="Calibri"/>
              <a:buChar char="○"/>
              <a:defRPr sz="1400" b="0" i="0" u="none" strike="noStrike" cap="none">
                <a:solidFill>
                  <a:srgbClr val="262F38"/>
                </a:solidFill>
                <a:latin typeface="Calibri"/>
                <a:ea typeface="Calibri"/>
                <a:cs typeface="Calibri"/>
                <a:sym typeface="Calibri"/>
              </a:defRPr>
            </a:lvl5pPr>
            <a:lvl6pPr marL="2743200" marR="0" lvl="5" indent="-317500" algn="l" rtl="0">
              <a:lnSpc>
                <a:spcPct val="115000"/>
              </a:lnSpc>
              <a:spcBef>
                <a:spcPts val="1600"/>
              </a:spcBef>
              <a:spcAft>
                <a:spcPts val="0"/>
              </a:spcAft>
              <a:buClr>
                <a:srgbClr val="262F38"/>
              </a:buClr>
              <a:buSzPts val="1400"/>
              <a:buFont typeface="Calibri"/>
              <a:buChar char="■"/>
              <a:defRPr sz="1400" b="0" i="0" u="none" strike="noStrike" cap="none">
                <a:solidFill>
                  <a:srgbClr val="262F38"/>
                </a:solidFill>
                <a:latin typeface="Calibri"/>
                <a:ea typeface="Calibri"/>
                <a:cs typeface="Calibri"/>
                <a:sym typeface="Calibri"/>
              </a:defRPr>
            </a:lvl6pPr>
            <a:lvl7pPr marL="3200400" marR="0" lvl="6" indent="-317500" algn="l" rtl="0">
              <a:lnSpc>
                <a:spcPct val="115000"/>
              </a:lnSpc>
              <a:spcBef>
                <a:spcPts val="1600"/>
              </a:spcBef>
              <a:spcAft>
                <a:spcPts val="0"/>
              </a:spcAft>
              <a:buClr>
                <a:srgbClr val="262F38"/>
              </a:buClr>
              <a:buSzPts val="1400"/>
              <a:buFont typeface="Calibri"/>
              <a:buChar char="●"/>
              <a:defRPr sz="1400" b="0" i="0" u="none" strike="noStrike" cap="none">
                <a:solidFill>
                  <a:srgbClr val="262F38"/>
                </a:solidFill>
                <a:latin typeface="Calibri"/>
                <a:ea typeface="Calibri"/>
                <a:cs typeface="Calibri"/>
                <a:sym typeface="Calibri"/>
              </a:defRPr>
            </a:lvl7pPr>
            <a:lvl8pPr marL="3657600" marR="0" lvl="7" indent="-317500" algn="l" rtl="0">
              <a:lnSpc>
                <a:spcPct val="115000"/>
              </a:lnSpc>
              <a:spcBef>
                <a:spcPts val="1600"/>
              </a:spcBef>
              <a:spcAft>
                <a:spcPts val="0"/>
              </a:spcAft>
              <a:buClr>
                <a:srgbClr val="262F38"/>
              </a:buClr>
              <a:buSzPts val="1400"/>
              <a:buFont typeface="Calibri"/>
              <a:buChar char="○"/>
              <a:defRPr sz="1400" b="0" i="0" u="none" strike="noStrike" cap="none">
                <a:solidFill>
                  <a:srgbClr val="262F38"/>
                </a:solidFill>
                <a:latin typeface="Calibri"/>
                <a:ea typeface="Calibri"/>
                <a:cs typeface="Calibri"/>
                <a:sym typeface="Calibri"/>
              </a:defRPr>
            </a:lvl8pPr>
            <a:lvl9pPr marL="4114800" marR="0" lvl="8" indent="-317500" algn="l" rtl="0">
              <a:lnSpc>
                <a:spcPct val="115000"/>
              </a:lnSpc>
              <a:spcBef>
                <a:spcPts val="1600"/>
              </a:spcBef>
              <a:spcAft>
                <a:spcPts val="1600"/>
              </a:spcAft>
              <a:buClr>
                <a:srgbClr val="262F38"/>
              </a:buClr>
              <a:buSzPts val="1400"/>
              <a:buFont typeface="Calibri"/>
              <a:buChar char="■"/>
              <a:defRPr sz="1400" b="0" i="0" u="none" strike="noStrike" cap="none">
                <a:solidFill>
                  <a:srgbClr val="262F38"/>
                </a:solidFill>
                <a:latin typeface="Calibri"/>
                <a:ea typeface="Calibri"/>
                <a:cs typeface="Calibri"/>
                <a:sym typeface="Calibri"/>
              </a:defRPr>
            </a:lvl9pPr>
          </a:lstStyle>
          <a:p>
            <a:endParaRPr/>
          </a:p>
        </p:txBody>
      </p:sp>
      <p:cxnSp>
        <p:nvCxnSpPr>
          <p:cNvPr id="8" name="Google Shape;8;p12"/>
          <p:cNvCxnSpPr/>
          <p:nvPr/>
        </p:nvCxnSpPr>
        <p:spPr>
          <a:xfrm>
            <a:off x="-31325" y="31325"/>
            <a:ext cx="9199500" cy="0"/>
          </a:xfrm>
          <a:prstGeom prst="straightConnector1">
            <a:avLst/>
          </a:prstGeom>
          <a:noFill/>
          <a:ln w="114300" cap="flat" cmpd="sng">
            <a:solidFill>
              <a:srgbClr val="175F77"/>
            </a:solidFill>
            <a:prstDash val="solid"/>
            <a:round/>
            <a:headEnd type="none" w="sm" len="sm"/>
            <a:tailEnd type="none" w="sm" len="sm"/>
          </a:ln>
        </p:spPr>
      </p:cxnSp>
      <p:pic>
        <p:nvPicPr>
          <p:cNvPr id="9" name="Google Shape;9;p12"/>
          <p:cNvPicPr preferRelativeResize="0"/>
          <p:nvPr/>
        </p:nvPicPr>
        <p:blipFill rotWithShape="1">
          <a:blip r:embed="rId15">
            <a:alphaModFix/>
          </a:blip>
          <a:srcRect/>
          <a:stretch/>
        </p:blipFill>
        <p:spPr>
          <a:xfrm>
            <a:off x="6749625" y="269675"/>
            <a:ext cx="2315176" cy="106787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docs.google.com/document/d/1-q3X15xaujsqNiLdCI6z-0j_CCwn4XHzuRVQsTLqLms/edit?usp=sharing"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s://uniofyork.padlet.org/james_lamont1/contemplating-criticality-baleap-2023-fmkte6njvrls07a0" TargetMode="External"/><Relationship Id="rId2" Type="http://schemas.openxmlformats.org/officeDocument/2006/relationships/notesSlide" Target="../notesSlides/notesSlide19.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hyperlink" Target="mailto:james.lamont@york.ac.uk" TargetMode="External"/><Relationship Id="rId2" Type="http://schemas.openxmlformats.org/officeDocument/2006/relationships/notesSlide" Target="../notesSlides/notesSlide22.xml"/><Relationship Id="rId1" Type="http://schemas.openxmlformats.org/officeDocument/2006/relationships/slideLayout" Target="../slideLayouts/slideLayout5.xml"/><Relationship Id="rId4" Type="http://schemas.openxmlformats.org/officeDocument/2006/relationships/hyperlink" Target="https://www.linkedin.com/in/james-lamont-154a083a/"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qaa.ac.uk/docs/qaa/quality-code/master's-degree-characteristics-statement.pdf?sfvrsn=86c5ca81_18" TargetMode="External"/><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3"/>
        <p:cNvGrpSpPr/>
        <p:nvPr/>
      </p:nvGrpSpPr>
      <p:grpSpPr>
        <a:xfrm>
          <a:off x="0" y="0"/>
          <a:ext cx="0" cy="0"/>
          <a:chOff x="0" y="0"/>
          <a:chExt cx="0" cy="0"/>
        </a:xfrm>
      </p:grpSpPr>
      <p:sp>
        <p:nvSpPr>
          <p:cNvPr id="44" name="Google Shape;44;p1"/>
          <p:cNvSpPr txBox="1">
            <a:spLocks noGrp="1"/>
          </p:cNvSpPr>
          <p:nvPr>
            <p:ph type="ctrTitle"/>
          </p:nvPr>
        </p:nvSpPr>
        <p:spPr>
          <a:xfrm>
            <a:off x="311700" y="1078150"/>
            <a:ext cx="8520600" cy="17190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5200"/>
              <a:buNone/>
            </a:pPr>
            <a:r>
              <a:rPr lang="en-GB"/>
              <a:t>Contemplating Criticality</a:t>
            </a:r>
            <a:endParaRPr/>
          </a:p>
        </p:txBody>
      </p:sp>
      <p:sp>
        <p:nvSpPr>
          <p:cNvPr id="45" name="Google Shape;45;p1"/>
          <p:cNvSpPr txBox="1">
            <a:spLocks noGrp="1"/>
          </p:cNvSpPr>
          <p:nvPr>
            <p:ph type="subTitle" idx="1"/>
          </p:nvPr>
        </p:nvSpPr>
        <p:spPr>
          <a:xfrm>
            <a:off x="309911" y="2799789"/>
            <a:ext cx="8404200" cy="7926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a:t>BALEAP Conference 2023</a:t>
            </a:r>
            <a:endParaRPr/>
          </a:p>
          <a:p>
            <a:pPr marL="0" lvl="0" indent="0" algn="l" rtl="0">
              <a:lnSpc>
                <a:spcPct val="100000"/>
              </a:lnSpc>
              <a:spcBef>
                <a:spcPts val="0"/>
              </a:spcBef>
              <a:spcAft>
                <a:spcPts val="0"/>
              </a:spcAft>
              <a:buSzPts val="2800"/>
              <a:buNone/>
            </a:pPr>
            <a:r>
              <a:rPr lang="en-GB"/>
              <a:t>James Lamont</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g22df2775d28_0_17"/>
          <p:cNvSpPr txBox="1">
            <a:spLocks noGrp="1"/>
          </p:cNvSpPr>
          <p:nvPr>
            <p:ph type="title"/>
          </p:nvPr>
        </p:nvSpPr>
        <p:spPr>
          <a:xfrm>
            <a:off x="311700" y="445025"/>
            <a:ext cx="694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3300"/>
              <a:t>Critical Thinking Hindered by L2</a:t>
            </a:r>
            <a:endParaRPr sz="3300"/>
          </a:p>
        </p:txBody>
      </p:sp>
      <p:sp>
        <p:nvSpPr>
          <p:cNvPr id="97" name="Google Shape;97;g22df2775d28_0_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a:t>Rear (2017) conducted an interesting experiment:</a:t>
            </a:r>
            <a:endParaRPr sz="1800"/>
          </a:p>
          <a:p>
            <a:pPr marL="457200" lvl="0" indent="-342900" algn="l" rtl="0">
              <a:spcBef>
                <a:spcPts val="0"/>
              </a:spcBef>
              <a:spcAft>
                <a:spcPts val="0"/>
              </a:spcAft>
              <a:buSzPts val="1800"/>
              <a:buChar char="●"/>
            </a:pPr>
            <a:r>
              <a:rPr lang="en-GB" sz="1800"/>
              <a:t>Two Japanese groups were prepared for a spoken debate. One group prepared in Japanese, one in English</a:t>
            </a:r>
            <a:endParaRPr sz="1800"/>
          </a:p>
          <a:p>
            <a:pPr marL="457200" lvl="0" indent="-342900" algn="l" rtl="0">
              <a:spcBef>
                <a:spcPts val="0"/>
              </a:spcBef>
              <a:spcAft>
                <a:spcPts val="0"/>
              </a:spcAft>
              <a:buSzPts val="1800"/>
              <a:buChar char="●"/>
            </a:pPr>
            <a:r>
              <a:rPr lang="en-GB" sz="1800"/>
              <a:t>Both debates were evaluated by 3 Australian debate judges. The Japanese debate was translated into English</a:t>
            </a:r>
            <a:endParaRPr sz="1800"/>
          </a:p>
          <a:p>
            <a:pPr marL="457200" lvl="0" indent="-342900" algn="l" rtl="0">
              <a:spcBef>
                <a:spcPts val="0"/>
              </a:spcBef>
              <a:spcAft>
                <a:spcPts val="0"/>
              </a:spcAft>
              <a:buSzPts val="1800"/>
              <a:buChar char="●"/>
            </a:pPr>
            <a:r>
              <a:rPr lang="en-GB" sz="1800"/>
              <a:t>Japanese (L1) - more sources (5.5 compared to 3.3); weaker arguments in English (e.g. “We don’t agree with this”).</a:t>
            </a:r>
            <a:endParaRPr sz="1800"/>
          </a:p>
          <a:p>
            <a:pPr marL="457200" lvl="0" indent="-342900" algn="l" rtl="0">
              <a:spcBef>
                <a:spcPts val="0"/>
              </a:spcBef>
              <a:spcAft>
                <a:spcPts val="0"/>
              </a:spcAft>
              <a:buSzPts val="1800"/>
              <a:buChar char="●"/>
            </a:pPr>
            <a:r>
              <a:rPr lang="en-GB" sz="1800">
                <a:solidFill>
                  <a:schemeClr val="dk1"/>
                </a:solidFill>
              </a:rPr>
              <a:t>“It appeared as though the English speakers’ minds were </a:t>
            </a:r>
            <a:r>
              <a:rPr lang="en-GB" sz="1800" b="1">
                <a:solidFill>
                  <a:schemeClr val="dk1"/>
                </a:solidFill>
              </a:rPr>
              <a:t>so preoccupied with finding the appropriate words to say</a:t>
            </a:r>
            <a:r>
              <a:rPr lang="en-GB" sz="1800">
                <a:solidFill>
                  <a:schemeClr val="dk1"/>
                </a:solidFill>
              </a:rPr>
              <a:t>, there was </a:t>
            </a:r>
            <a:r>
              <a:rPr lang="en-GB" sz="1800" b="1">
                <a:solidFill>
                  <a:schemeClr val="dk1"/>
                </a:solidFill>
              </a:rPr>
              <a:t>little mental space available</a:t>
            </a:r>
            <a:r>
              <a:rPr lang="en-GB" sz="1800">
                <a:solidFill>
                  <a:schemeClr val="dk1"/>
                </a:solidFill>
              </a:rPr>
              <a:t> for a proper consideration of argument and counter-argument.” (p.11)”</a:t>
            </a:r>
            <a:endParaRPr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animEffect transition="in" filter="fade">
                                      <p:cBhvr>
                                        <p:cTn id="7" dur="1000"/>
                                        <p:tgtEl>
                                          <p:spTgt spid="9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7">
                                            <p:txEl>
                                              <p:pRg st="1" end="1"/>
                                            </p:txEl>
                                          </p:spTgt>
                                        </p:tgtEl>
                                        <p:attrNameLst>
                                          <p:attrName>style.visibility</p:attrName>
                                        </p:attrNameLst>
                                      </p:cBhvr>
                                      <p:to>
                                        <p:strVal val="visible"/>
                                      </p:to>
                                    </p:set>
                                    <p:animEffect transition="in" filter="fade">
                                      <p:cBhvr>
                                        <p:cTn id="12" dur="1000"/>
                                        <p:tgtEl>
                                          <p:spTgt spid="9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7">
                                            <p:txEl>
                                              <p:pRg st="2" end="2"/>
                                            </p:txEl>
                                          </p:spTgt>
                                        </p:tgtEl>
                                        <p:attrNameLst>
                                          <p:attrName>style.visibility</p:attrName>
                                        </p:attrNameLst>
                                      </p:cBhvr>
                                      <p:to>
                                        <p:strVal val="visible"/>
                                      </p:to>
                                    </p:set>
                                    <p:animEffect transition="in" filter="fade">
                                      <p:cBhvr>
                                        <p:cTn id="17" dur="1000"/>
                                        <p:tgtEl>
                                          <p:spTgt spid="9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7">
                                            <p:txEl>
                                              <p:pRg st="3" end="3"/>
                                            </p:txEl>
                                          </p:spTgt>
                                        </p:tgtEl>
                                        <p:attrNameLst>
                                          <p:attrName>style.visibility</p:attrName>
                                        </p:attrNameLst>
                                      </p:cBhvr>
                                      <p:to>
                                        <p:strVal val="visible"/>
                                      </p:to>
                                    </p:set>
                                    <p:animEffect transition="in" filter="fade">
                                      <p:cBhvr>
                                        <p:cTn id="22" dur="1000"/>
                                        <p:tgtEl>
                                          <p:spTgt spid="9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7">
                                            <p:txEl>
                                              <p:pRg st="4" end="4"/>
                                            </p:txEl>
                                          </p:spTgt>
                                        </p:tgtEl>
                                        <p:attrNameLst>
                                          <p:attrName>style.visibility</p:attrName>
                                        </p:attrNameLst>
                                      </p:cBhvr>
                                      <p:to>
                                        <p:strVal val="visible"/>
                                      </p:to>
                                    </p:set>
                                    <p:animEffect transition="in" filter="fade">
                                      <p:cBhvr>
                                        <p:cTn id="27" dur="1000"/>
                                        <p:tgtEl>
                                          <p:spTgt spid="9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g22da05148ed_0_21"/>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Skills and Dispositions for CT</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7"/>
          <p:cNvSpPr txBox="1">
            <a:spLocks noGrp="1"/>
          </p:cNvSpPr>
          <p:nvPr>
            <p:ph type="title"/>
          </p:nvPr>
        </p:nvSpPr>
        <p:spPr>
          <a:xfrm>
            <a:off x="311700" y="445025"/>
            <a:ext cx="6946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600"/>
              <a:buNone/>
            </a:pPr>
            <a:r>
              <a:rPr lang="en-GB"/>
              <a:t>Skills and Dispositions</a:t>
            </a:r>
            <a:endParaRPr/>
          </a:p>
        </p:txBody>
      </p:sp>
      <p:sp>
        <p:nvSpPr>
          <p:cNvPr id="108" name="Google Shape;108;p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74650" algn="l" rtl="0">
              <a:lnSpc>
                <a:spcPct val="115000"/>
              </a:lnSpc>
              <a:spcBef>
                <a:spcPts val="0"/>
              </a:spcBef>
              <a:spcAft>
                <a:spcPts val="0"/>
              </a:spcAft>
              <a:buSzPts val="2300"/>
              <a:buChar char="●"/>
            </a:pPr>
            <a:r>
              <a:rPr lang="en-GB" sz="2300"/>
              <a:t>Ennis (2015) identified </a:t>
            </a:r>
            <a:r>
              <a:rPr lang="en-GB" sz="2300" u="sng">
                <a:solidFill>
                  <a:schemeClr val="hlink"/>
                </a:solidFill>
                <a:hlinkClick r:id="rId3"/>
              </a:rPr>
              <a:t>18 skills/abilities and 12 dispositions that make up CT</a:t>
            </a:r>
            <a:r>
              <a:rPr lang="en-GB" sz="2300"/>
              <a:t>. This was used as a basis for a conception of CT.</a:t>
            </a:r>
            <a:endParaRPr sz="2300"/>
          </a:p>
          <a:p>
            <a:pPr marL="457200" lvl="0" indent="-374650" algn="l" rtl="0">
              <a:lnSpc>
                <a:spcPct val="115000"/>
              </a:lnSpc>
              <a:spcBef>
                <a:spcPts val="0"/>
              </a:spcBef>
              <a:spcAft>
                <a:spcPts val="0"/>
              </a:spcAft>
              <a:buSzPts val="2300"/>
              <a:buChar char="●"/>
            </a:pPr>
            <a:r>
              <a:rPr lang="en-GB" sz="2300"/>
              <a:t>A questionnaire was sent to students in Education and academic skills tutors about the key skills and dispositions required for critical thinking. 24 students, 6 tutors responded. </a:t>
            </a:r>
            <a:endParaRPr sz="2300"/>
          </a:p>
          <a:p>
            <a:pPr marL="457200" lvl="0" indent="-374650" algn="l" rtl="0">
              <a:lnSpc>
                <a:spcPct val="115000"/>
              </a:lnSpc>
              <a:spcBef>
                <a:spcPts val="0"/>
              </a:spcBef>
              <a:spcAft>
                <a:spcPts val="0"/>
              </a:spcAft>
              <a:buSzPts val="2300"/>
              <a:buChar char="●"/>
            </a:pPr>
            <a:r>
              <a:rPr lang="en-GB" sz="2300"/>
              <a:t>Sample responses and word clouds on the next slides.</a:t>
            </a:r>
            <a:endParaRPr sz="2300"/>
          </a:p>
          <a:p>
            <a:pPr marL="0" lvl="0" indent="0" algn="l" rtl="0">
              <a:lnSpc>
                <a:spcPct val="115000"/>
              </a:lnSpc>
              <a:spcBef>
                <a:spcPts val="1600"/>
              </a:spcBef>
              <a:spcAft>
                <a:spcPts val="0"/>
              </a:spcAft>
              <a:buNone/>
            </a:pPr>
            <a:endParaRPr sz="2300"/>
          </a:p>
          <a:p>
            <a:pPr marL="457200" lvl="0" indent="0" algn="l" rtl="0">
              <a:lnSpc>
                <a:spcPct val="115000"/>
              </a:lnSpc>
              <a:spcBef>
                <a:spcPts val="1600"/>
              </a:spcBef>
              <a:spcAft>
                <a:spcPts val="160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8">
                                            <p:txEl>
                                              <p:pRg st="0" end="0"/>
                                            </p:txEl>
                                          </p:spTgt>
                                        </p:tgtEl>
                                        <p:attrNameLst>
                                          <p:attrName>style.visibility</p:attrName>
                                        </p:attrNameLst>
                                      </p:cBhvr>
                                      <p:to>
                                        <p:strVal val="visible"/>
                                      </p:to>
                                    </p:set>
                                    <p:animEffect transition="in" filter="fade">
                                      <p:cBhvr>
                                        <p:cTn id="7" dur="1000"/>
                                        <p:tgtEl>
                                          <p:spTgt spid="10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8">
                                            <p:txEl>
                                              <p:pRg st="1" end="1"/>
                                            </p:txEl>
                                          </p:spTgt>
                                        </p:tgtEl>
                                        <p:attrNameLst>
                                          <p:attrName>style.visibility</p:attrName>
                                        </p:attrNameLst>
                                      </p:cBhvr>
                                      <p:to>
                                        <p:strVal val="visible"/>
                                      </p:to>
                                    </p:set>
                                    <p:animEffect transition="in" filter="fade">
                                      <p:cBhvr>
                                        <p:cTn id="12" dur="1000"/>
                                        <p:tgtEl>
                                          <p:spTgt spid="10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8">
                                            <p:txEl>
                                              <p:pRg st="2" end="2"/>
                                            </p:txEl>
                                          </p:spTgt>
                                        </p:tgtEl>
                                        <p:attrNameLst>
                                          <p:attrName>style.visibility</p:attrName>
                                        </p:attrNameLst>
                                      </p:cBhvr>
                                      <p:to>
                                        <p:strVal val="visible"/>
                                      </p:to>
                                    </p:set>
                                    <p:animEffect transition="in" filter="fade">
                                      <p:cBhvr>
                                        <p:cTn id="17" dur="1000"/>
                                        <p:tgtEl>
                                          <p:spTgt spid="10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8">
                                            <p:txEl>
                                              <p:pRg st="3" end="3"/>
                                            </p:txEl>
                                          </p:spTgt>
                                        </p:tgtEl>
                                        <p:attrNameLst>
                                          <p:attrName>style.visibility</p:attrName>
                                        </p:attrNameLst>
                                      </p:cBhvr>
                                      <p:to>
                                        <p:strVal val="visible"/>
                                      </p:to>
                                    </p:set>
                                    <p:animEffect transition="in" filter="fade">
                                      <p:cBhvr>
                                        <p:cTn id="22" dur="1000"/>
                                        <p:tgtEl>
                                          <p:spTgt spid="10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8">
                                            <p:txEl>
                                              <p:pRg st="4" end="4"/>
                                            </p:txEl>
                                          </p:spTgt>
                                        </p:tgtEl>
                                        <p:attrNameLst>
                                          <p:attrName>style.visibility</p:attrName>
                                        </p:attrNameLst>
                                      </p:cBhvr>
                                      <p:to>
                                        <p:strVal val="visible"/>
                                      </p:to>
                                    </p:set>
                                    <p:animEffect transition="in" filter="fade">
                                      <p:cBhvr>
                                        <p:cTn id="27" dur="1000"/>
                                        <p:tgtEl>
                                          <p:spTgt spid="10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g22da05148ed_0_0"/>
          <p:cNvSpPr txBox="1">
            <a:spLocks noGrp="1"/>
          </p:cNvSpPr>
          <p:nvPr>
            <p:ph type="title"/>
          </p:nvPr>
        </p:nvSpPr>
        <p:spPr>
          <a:xfrm>
            <a:off x="311700" y="445025"/>
            <a:ext cx="694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Skills (selection)</a:t>
            </a:r>
            <a:endParaRPr/>
          </a:p>
        </p:txBody>
      </p:sp>
      <p:sp>
        <p:nvSpPr>
          <p:cNvPr id="114" name="Google Shape;114;g22da05148ed_0_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SzPts val="2000"/>
              <a:buChar char="●"/>
            </a:pPr>
            <a:r>
              <a:rPr lang="en-GB" sz="2000"/>
              <a:t>Critical thinking skills include brainstorming, interpretation, analysis, problem -solving, creativity and innovation</a:t>
            </a:r>
            <a:endParaRPr sz="2000"/>
          </a:p>
          <a:p>
            <a:pPr marL="457200" lvl="0" indent="-355600" algn="l" rtl="0">
              <a:spcBef>
                <a:spcPts val="0"/>
              </a:spcBef>
              <a:spcAft>
                <a:spcPts val="0"/>
              </a:spcAft>
              <a:buSzPts val="2000"/>
              <a:buChar char="●"/>
            </a:pPr>
            <a:r>
              <a:rPr lang="en-GB" sz="2000"/>
              <a:t>Combining different opinions from different authors. Ability to write logically in the essay to express their argument and counterargument.</a:t>
            </a:r>
            <a:endParaRPr sz="2000"/>
          </a:p>
          <a:p>
            <a:pPr marL="457200" lvl="0" indent="-355600" algn="l" rtl="0">
              <a:spcBef>
                <a:spcPts val="0"/>
              </a:spcBef>
              <a:spcAft>
                <a:spcPts val="0"/>
              </a:spcAft>
              <a:buSzPts val="2000"/>
              <a:buChar char="●"/>
            </a:pPr>
            <a:r>
              <a:rPr lang="en-GB" sz="2000"/>
              <a:t>Objective analysis and evaluation of an issue from multiple perspectives without any bias</a:t>
            </a:r>
            <a:endParaRPr sz="2000"/>
          </a:p>
          <a:p>
            <a:pPr marL="457200" lvl="0" indent="-355600" algn="l" rtl="0">
              <a:spcBef>
                <a:spcPts val="0"/>
              </a:spcBef>
              <a:spcAft>
                <a:spcPts val="0"/>
              </a:spcAft>
              <a:buSzPts val="2000"/>
              <a:buChar char="●"/>
            </a:pPr>
            <a:r>
              <a:rPr lang="en-GB" sz="2000"/>
              <a:t>The importance to seek the pros and cons along remedies for the cons</a:t>
            </a:r>
            <a:endParaRPr sz="2000"/>
          </a:p>
          <a:p>
            <a:pPr marL="457200" lvl="0" indent="-355600" algn="l" rtl="0">
              <a:spcBef>
                <a:spcPts val="0"/>
              </a:spcBef>
              <a:spcAft>
                <a:spcPts val="0"/>
              </a:spcAft>
              <a:buSzPts val="2000"/>
              <a:buChar char="●"/>
            </a:pPr>
            <a:r>
              <a:rPr lang="en-GB" sz="2000"/>
              <a:t>Independent thinking skill</a:t>
            </a:r>
            <a:endParaRPr sz="1800">
              <a:solidFill>
                <a:schemeClr val="dk1"/>
              </a:solidFill>
              <a:latin typeface="Arial"/>
              <a:ea typeface="Arial"/>
              <a:cs typeface="Arial"/>
              <a:sym typeface="Arial"/>
            </a:endParaRPr>
          </a:p>
          <a:p>
            <a:pPr marL="457200" lvl="0" indent="-355600" algn="l" rtl="0">
              <a:spcBef>
                <a:spcPts val="0"/>
              </a:spcBef>
              <a:spcAft>
                <a:spcPts val="0"/>
              </a:spcAft>
              <a:buSzPts val="2000"/>
              <a:buChar char="●"/>
            </a:pPr>
            <a:r>
              <a:rPr lang="en-GB" sz="2000"/>
              <a:t>Reflexion on literature into the essay；diversity of thinking aspects；skills in reading and writing critically</a:t>
            </a:r>
            <a:endParaRPr sz="2000"/>
          </a:p>
          <a:p>
            <a:pPr marL="457200" lvl="0" indent="0" algn="l" rtl="0">
              <a:spcBef>
                <a:spcPts val="0"/>
              </a:spcBef>
              <a:spcAft>
                <a:spcPts val="0"/>
              </a:spcAft>
              <a:buNone/>
            </a:pPr>
            <a:endParaRPr sz="1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g209d1efb87e_0_0"/>
          <p:cNvSpPr txBox="1">
            <a:spLocks noGrp="1"/>
          </p:cNvSpPr>
          <p:nvPr>
            <p:ph type="title"/>
          </p:nvPr>
        </p:nvSpPr>
        <p:spPr>
          <a:xfrm>
            <a:off x="311700" y="445025"/>
            <a:ext cx="694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Skills (all)</a:t>
            </a:r>
            <a:endParaRPr/>
          </a:p>
        </p:txBody>
      </p:sp>
      <p:sp>
        <p:nvSpPr>
          <p:cNvPr id="120" name="Google Shape;120;g209d1efb87e_0_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pic>
        <p:nvPicPr>
          <p:cNvPr id="121" name="Google Shape;121;g209d1efb87e_0_0"/>
          <p:cNvPicPr preferRelativeResize="0"/>
          <p:nvPr/>
        </p:nvPicPr>
        <p:blipFill>
          <a:blip r:embed="rId3">
            <a:alphaModFix/>
          </a:blip>
          <a:stretch>
            <a:fillRect/>
          </a:stretch>
        </p:blipFill>
        <p:spPr>
          <a:xfrm>
            <a:off x="311700" y="1152475"/>
            <a:ext cx="8520602" cy="3416399"/>
          </a:xfrm>
          <a:prstGeom prst="rect">
            <a:avLst/>
          </a:prstGeom>
          <a:noFill/>
          <a:ln>
            <a:noFill/>
          </a:ln>
        </p:spPr>
      </p:pic>
      <p:sp>
        <p:nvSpPr>
          <p:cNvPr id="122" name="Google Shape;122;g209d1efb87e_0_0"/>
          <p:cNvSpPr txBox="1"/>
          <p:nvPr/>
        </p:nvSpPr>
        <p:spPr>
          <a:xfrm>
            <a:off x="6533225" y="4490675"/>
            <a:ext cx="2072400" cy="492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en-GB" sz="1000">
                <a:solidFill>
                  <a:schemeClr val="dk1"/>
                </a:solidFill>
                <a:latin typeface="Calibri"/>
                <a:ea typeface="Calibri"/>
                <a:cs typeface="Calibri"/>
                <a:sym typeface="Calibri"/>
              </a:rPr>
              <a:t>Created using freewordcloudgenerator.com</a:t>
            </a:r>
            <a:endParaRPr>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g22da05148ed_0_5"/>
          <p:cNvSpPr txBox="1">
            <a:spLocks noGrp="1"/>
          </p:cNvSpPr>
          <p:nvPr>
            <p:ph type="title"/>
          </p:nvPr>
        </p:nvSpPr>
        <p:spPr>
          <a:xfrm>
            <a:off x="311700" y="445025"/>
            <a:ext cx="694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Dispositions (selection)</a:t>
            </a:r>
            <a:endParaRPr/>
          </a:p>
        </p:txBody>
      </p:sp>
      <p:sp>
        <p:nvSpPr>
          <p:cNvPr id="128" name="Google Shape;128;g22da05148ed_0_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SzPts val="2000"/>
              <a:buChar char="●"/>
            </a:pPr>
            <a:r>
              <a:rPr lang="en-GB" sz="2000"/>
              <a:t>Be good at communicating with other people</a:t>
            </a:r>
            <a:endParaRPr sz="2000"/>
          </a:p>
          <a:p>
            <a:pPr marL="457200" lvl="0" indent="-355600" algn="l" rtl="0">
              <a:spcBef>
                <a:spcPts val="0"/>
              </a:spcBef>
              <a:spcAft>
                <a:spcPts val="0"/>
              </a:spcAft>
              <a:buSzPts val="2000"/>
              <a:buChar char="●"/>
            </a:pPr>
            <a:r>
              <a:rPr lang="en-GB" sz="2000"/>
              <a:t>Curiosity, thoughtfulness, inquisitiveness, not taking things at face value.</a:t>
            </a:r>
            <a:endParaRPr sz="2000"/>
          </a:p>
          <a:p>
            <a:pPr marL="457200" lvl="0" indent="-355600" algn="l" rtl="0">
              <a:spcBef>
                <a:spcPts val="0"/>
              </a:spcBef>
              <a:spcAft>
                <a:spcPts val="0"/>
              </a:spcAft>
              <a:buSzPts val="2000"/>
              <a:buChar char="●"/>
            </a:pPr>
            <a:r>
              <a:rPr lang="en-GB" sz="2000"/>
              <a:t>being suspicious</a:t>
            </a:r>
            <a:endParaRPr sz="2000"/>
          </a:p>
          <a:p>
            <a:pPr marL="457200" lvl="0" indent="-355600" algn="l" rtl="0">
              <a:spcBef>
                <a:spcPts val="0"/>
              </a:spcBef>
              <a:spcAft>
                <a:spcPts val="0"/>
              </a:spcAft>
              <a:buSzPts val="2000"/>
              <a:buChar char="●"/>
            </a:pPr>
            <a:r>
              <a:rPr lang="en-GB" sz="2000"/>
              <a:t>Brave, I think? Sometimes it is difficult to present our critical thinking if we are afraid of making mistake</a:t>
            </a:r>
            <a:endParaRPr sz="2000"/>
          </a:p>
          <a:p>
            <a:pPr marL="457200" lvl="0" indent="-355600" algn="l" rtl="0">
              <a:spcBef>
                <a:spcPts val="0"/>
              </a:spcBef>
              <a:spcAft>
                <a:spcPts val="0"/>
              </a:spcAft>
              <a:buSzPts val="2000"/>
              <a:buChar char="●"/>
            </a:pPr>
            <a:r>
              <a:rPr lang="en-GB" sz="2000"/>
              <a:t>Conscientiousness, organisation skills, self-regulation, motivation, and openness.</a:t>
            </a:r>
            <a:endParaRPr sz="2000"/>
          </a:p>
          <a:p>
            <a:pPr marL="457200" lvl="0" indent="-355600" algn="l" rtl="0">
              <a:spcBef>
                <a:spcPts val="0"/>
              </a:spcBef>
              <a:spcAft>
                <a:spcPts val="0"/>
              </a:spcAft>
              <a:buSzPts val="2000"/>
              <a:buChar char="●"/>
            </a:pPr>
            <a:r>
              <a:rPr lang="en-GB" sz="2000"/>
              <a:t>I disagree with the premise of this question. There are as many ways into criticality as there are people, so it would be wrong and potentially dangerous to pursue this association.</a:t>
            </a:r>
            <a:endParaRPr sz="2000"/>
          </a:p>
          <a:p>
            <a:pPr marL="457200" lvl="0" indent="0" algn="l" rtl="0">
              <a:spcBef>
                <a:spcPts val="0"/>
              </a:spcBef>
              <a:spcAft>
                <a:spcPts val="0"/>
              </a:spcAft>
              <a:buNone/>
            </a:pPr>
            <a:endParaRPr sz="20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g209d1efb87e_0_6"/>
          <p:cNvSpPr txBox="1">
            <a:spLocks noGrp="1"/>
          </p:cNvSpPr>
          <p:nvPr>
            <p:ph type="title"/>
          </p:nvPr>
        </p:nvSpPr>
        <p:spPr>
          <a:xfrm>
            <a:off x="311700" y="445025"/>
            <a:ext cx="694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Dispositions (all)</a:t>
            </a:r>
            <a:endParaRPr/>
          </a:p>
        </p:txBody>
      </p:sp>
      <p:sp>
        <p:nvSpPr>
          <p:cNvPr id="134" name="Google Shape;134;g209d1efb87e_0_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pic>
        <p:nvPicPr>
          <p:cNvPr id="135" name="Google Shape;135;g209d1efb87e_0_6"/>
          <p:cNvPicPr preferRelativeResize="0"/>
          <p:nvPr/>
        </p:nvPicPr>
        <p:blipFill>
          <a:blip r:embed="rId3">
            <a:alphaModFix/>
          </a:blip>
          <a:stretch>
            <a:fillRect/>
          </a:stretch>
        </p:blipFill>
        <p:spPr>
          <a:xfrm>
            <a:off x="311700" y="1152475"/>
            <a:ext cx="8520602" cy="3659674"/>
          </a:xfrm>
          <a:prstGeom prst="rect">
            <a:avLst/>
          </a:prstGeom>
          <a:noFill/>
          <a:ln>
            <a:noFill/>
          </a:ln>
        </p:spPr>
      </p:pic>
      <p:sp>
        <p:nvSpPr>
          <p:cNvPr id="136" name="Google Shape;136;g209d1efb87e_0_6"/>
          <p:cNvSpPr txBox="1"/>
          <p:nvPr/>
        </p:nvSpPr>
        <p:spPr>
          <a:xfrm>
            <a:off x="6201875" y="4495625"/>
            <a:ext cx="28635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a:latin typeface="Calibri"/>
                <a:ea typeface="Calibri"/>
                <a:cs typeface="Calibri"/>
                <a:sym typeface="Calibri"/>
              </a:rPr>
              <a:t>Created using freewordcloudgenerator.com</a:t>
            </a:r>
            <a:endParaRPr sz="1000">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g22da05148ed_0_10"/>
          <p:cNvSpPr txBox="1">
            <a:spLocks noGrp="1"/>
          </p:cNvSpPr>
          <p:nvPr>
            <p:ph type="title"/>
          </p:nvPr>
        </p:nvSpPr>
        <p:spPr>
          <a:xfrm>
            <a:off x="311700" y="445025"/>
            <a:ext cx="694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Conclusions from Study</a:t>
            </a:r>
            <a:endParaRPr/>
          </a:p>
        </p:txBody>
      </p:sp>
      <p:sp>
        <p:nvSpPr>
          <p:cNvPr id="142" name="Google Shape;142;g22da05148ed_0_10"/>
          <p:cNvSpPr txBox="1">
            <a:spLocks noGrp="1"/>
          </p:cNvSpPr>
          <p:nvPr>
            <p:ph type="body" idx="1"/>
          </p:nvPr>
        </p:nvSpPr>
        <p:spPr>
          <a:xfrm>
            <a:off x="405500" y="1121225"/>
            <a:ext cx="8520600" cy="34164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Char char="●"/>
            </a:pPr>
            <a:r>
              <a:rPr lang="en-GB"/>
              <a:t>Interesting data - but is it </a:t>
            </a:r>
            <a:r>
              <a:rPr lang="en-GB" b="1"/>
              <a:t>useful?</a:t>
            </a:r>
            <a:r>
              <a:rPr lang="en-GB"/>
              <a:t> Does knowing the skills and abilities help our students demonstrate CT in their work?</a:t>
            </a:r>
            <a:endParaRPr/>
          </a:p>
          <a:p>
            <a:pPr marL="457200" lvl="0" indent="-381000" algn="l" rtl="0">
              <a:spcBef>
                <a:spcPts val="0"/>
              </a:spcBef>
              <a:spcAft>
                <a:spcPts val="0"/>
              </a:spcAft>
              <a:buSzPts val="2400"/>
              <a:buChar char="●"/>
            </a:pPr>
            <a:r>
              <a:rPr lang="en-GB"/>
              <a:t>Potential for one word (critical) to be replaced by others (e.g. analysis, evaluation) without really exploring their meaning or </a:t>
            </a:r>
            <a:r>
              <a:rPr lang="en-GB" b="1"/>
              <a:t>use</a:t>
            </a:r>
            <a:r>
              <a:rPr lang="en-GB"/>
              <a:t>.</a:t>
            </a:r>
            <a:endParaRPr/>
          </a:p>
          <a:p>
            <a:pPr marL="457200" lvl="0" indent="-381000" algn="l" rtl="0">
              <a:spcBef>
                <a:spcPts val="0"/>
              </a:spcBef>
              <a:spcAft>
                <a:spcPts val="0"/>
              </a:spcAft>
              <a:buSzPts val="2400"/>
              <a:buChar char="●"/>
            </a:pPr>
            <a:r>
              <a:rPr lang="en-GB"/>
              <a:t>More success with using successful </a:t>
            </a:r>
            <a:r>
              <a:rPr lang="en-GB" b="1"/>
              <a:t>examples</a:t>
            </a:r>
            <a:r>
              <a:rPr lang="en-GB"/>
              <a:t> of critical thinking in writing, and having students analyse it - inductive rather than deductive approach</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8"/>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4800"/>
              <a:buNone/>
            </a:pPr>
            <a:r>
              <a:rPr lang="en-GB"/>
              <a:t>Group Discussions</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g22da05148ed_0_15"/>
          <p:cNvSpPr txBox="1">
            <a:spLocks noGrp="1"/>
          </p:cNvSpPr>
          <p:nvPr>
            <p:ph type="title"/>
          </p:nvPr>
        </p:nvSpPr>
        <p:spPr>
          <a:xfrm>
            <a:off x="311700" y="445025"/>
            <a:ext cx="694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Group Discussion</a:t>
            </a:r>
            <a:endParaRPr/>
          </a:p>
        </p:txBody>
      </p:sp>
      <p:sp>
        <p:nvSpPr>
          <p:cNvPr id="153" name="Google Shape;153;g22da05148ed_0_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GB" u="sng">
                <a:solidFill>
                  <a:schemeClr val="hlink"/>
                </a:solidFill>
                <a:hlinkClick r:id="rId3"/>
              </a:rPr>
              <a:t>Padlet</a:t>
            </a:r>
            <a:endParaRPr/>
          </a:p>
          <a:p>
            <a:pPr marL="0" lvl="0" indent="0" algn="l" rtl="0">
              <a:lnSpc>
                <a:spcPct val="100000"/>
              </a:lnSpc>
              <a:spcBef>
                <a:spcPts val="0"/>
              </a:spcBef>
              <a:spcAft>
                <a:spcPts val="0"/>
              </a:spcAft>
              <a:buNone/>
            </a:pPr>
            <a:endParaRPr/>
          </a:p>
          <a:p>
            <a:pPr marL="457200" lvl="0" indent="-355600" algn="l" rtl="0">
              <a:spcBef>
                <a:spcPts val="0"/>
              </a:spcBef>
              <a:spcAft>
                <a:spcPts val="0"/>
              </a:spcAft>
              <a:buClr>
                <a:schemeClr val="dk1"/>
              </a:buClr>
              <a:buSzPts val="2000"/>
              <a:buChar char="●"/>
            </a:pPr>
            <a:r>
              <a:rPr lang="en-GB" sz="2000">
                <a:solidFill>
                  <a:schemeClr val="dk1"/>
                </a:solidFill>
              </a:rPr>
              <a:t>What do we mean when we talk about critical thinking/criticality?</a:t>
            </a:r>
            <a:endParaRPr sz="2000">
              <a:solidFill>
                <a:schemeClr val="dk1"/>
              </a:solidFill>
            </a:endParaRPr>
          </a:p>
          <a:p>
            <a:pPr marL="457200" lvl="0" indent="-355600" algn="l" rtl="0">
              <a:spcBef>
                <a:spcPts val="0"/>
              </a:spcBef>
              <a:spcAft>
                <a:spcPts val="0"/>
              </a:spcAft>
              <a:buClr>
                <a:schemeClr val="dk1"/>
              </a:buClr>
              <a:buSzPts val="2000"/>
              <a:buChar char="●"/>
            </a:pPr>
            <a:r>
              <a:rPr lang="en-GB" sz="2000">
                <a:solidFill>
                  <a:schemeClr val="dk1"/>
                </a:solidFill>
              </a:rPr>
              <a:t>How can we best convey this to students, and how can we incorporate alternative approaches? </a:t>
            </a:r>
            <a:endParaRPr sz="2000">
              <a:solidFill>
                <a:schemeClr val="dk1"/>
              </a:solidFill>
            </a:endParaRPr>
          </a:p>
          <a:p>
            <a:pPr marL="457200" lvl="0" indent="-355600" algn="l" rtl="0">
              <a:spcBef>
                <a:spcPts val="0"/>
              </a:spcBef>
              <a:spcAft>
                <a:spcPts val="0"/>
              </a:spcAft>
              <a:buClr>
                <a:schemeClr val="dk1"/>
              </a:buClr>
              <a:buSzPts val="2000"/>
              <a:buChar char="●"/>
            </a:pPr>
            <a:r>
              <a:rPr lang="en-GB" sz="2000">
                <a:solidFill>
                  <a:schemeClr val="dk1"/>
                </a:solidFill>
              </a:rPr>
              <a:t>Do we even need a definition of critical thinking?</a:t>
            </a:r>
            <a:endParaRPr sz="2000">
              <a:solidFill>
                <a:schemeClr val="dk1"/>
              </a:solidFill>
            </a:endParaRPr>
          </a:p>
          <a:p>
            <a:pPr marL="457200" lvl="0" indent="-355600" algn="l" rtl="0">
              <a:spcBef>
                <a:spcPts val="0"/>
              </a:spcBef>
              <a:spcAft>
                <a:spcPts val="0"/>
              </a:spcAft>
              <a:buClr>
                <a:schemeClr val="dk1"/>
              </a:buClr>
              <a:buSzPts val="2000"/>
              <a:buChar char="●"/>
            </a:pPr>
            <a:r>
              <a:rPr lang="en-GB" sz="2000">
                <a:solidFill>
                  <a:schemeClr val="dk1"/>
                </a:solidFill>
              </a:rPr>
              <a:t>Are current ideas of criticality problematic and potentially biased against certain types of students?</a:t>
            </a:r>
            <a:endParaRPr sz="2000"/>
          </a:p>
          <a:p>
            <a:pPr marL="0" lvl="0" indent="0" algn="l" rtl="0">
              <a:lnSpc>
                <a:spcPct val="100000"/>
              </a:lnSpc>
              <a:spcBef>
                <a:spcPts val="0"/>
              </a:spcBef>
              <a:spcAft>
                <a:spcPts val="0"/>
              </a:spcAft>
              <a:buNone/>
            </a:pPr>
            <a:endParaRPr/>
          </a:p>
          <a:p>
            <a:pPr marL="0" lvl="0" indent="0" algn="l" rtl="0">
              <a:lnSpc>
                <a:spcPct val="100000"/>
              </a:lnSpc>
              <a:spcBef>
                <a:spcPts val="0"/>
              </a:spcBef>
              <a:spcAft>
                <a:spcPts val="0"/>
              </a:spcAft>
              <a:buNone/>
            </a:pPr>
            <a:endParaRPr/>
          </a:p>
        </p:txBody>
      </p:sp>
      <p:pic>
        <p:nvPicPr>
          <p:cNvPr id="154" name="Google Shape;154;g22da05148ed_0_15"/>
          <p:cNvPicPr preferRelativeResize="0"/>
          <p:nvPr/>
        </p:nvPicPr>
        <p:blipFill>
          <a:blip r:embed="rId4">
            <a:alphaModFix/>
          </a:blip>
          <a:stretch>
            <a:fillRect/>
          </a:stretch>
        </p:blipFill>
        <p:spPr>
          <a:xfrm>
            <a:off x="4863550" y="388750"/>
            <a:ext cx="1483126" cy="148312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50" name="Google Shape;50;p2"/>
          <p:cNvSpPr txBox="1">
            <a:spLocks noGrp="1"/>
          </p:cNvSpPr>
          <p:nvPr>
            <p:ph type="title"/>
          </p:nvPr>
        </p:nvSpPr>
        <p:spPr>
          <a:xfrm>
            <a:off x="311700" y="445025"/>
            <a:ext cx="6946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600"/>
              <a:buNone/>
            </a:pPr>
            <a:r>
              <a:rPr lang="en-GB"/>
              <a:t>Key Questions </a:t>
            </a:r>
            <a:endParaRPr/>
          </a:p>
        </p:txBody>
      </p:sp>
      <p:sp>
        <p:nvSpPr>
          <p:cNvPr id="51" name="Google Shape;51;p2"/>
          <p:cNvSpPr txBox="1">
            <a:spLocks noGrp="1"/>
          </p:cNvSpPr>
          <p:nvPr>
            <p:ph type="subTitle" idx="4294967295"/>
          </p:nvPr>
        </p:nvSpPr>
        <p:spPr>
          <a:xfrm>
            <a:off x="316775" y="1081525"/>
            <a:ext cx="8404200" cy="3862800"/>
          </a:xfrm>
          <a:prstGeom prst="rect">
            <a:avLst/>
          </a:prstGeom>
          <a:noFill/>
          <a:ln>
            <a:noFill/>
          </a:ln>
        </p:spPr>
        <p:txBody>
          <a:bodyPr spcFirstLastPara="1" wrap="square" lIns="91425" tIns="91425" rIns="91425" bIns="91425" anchor="t" anchorCtr="0">
            <a:noAutofit/>
          </a:bodyPr>
          <a:lstStyle/>
          <a:p>
            <a:pPr marL="457200" marR="0" lvl="0" indent="-381000" algn="l" rtl="0">
              <a:lnSpc>
                <a:spcPct val="115000"/>
              </a:lnSpc>
              <a:spcBef>
                <a:spcPts val="0"/>
              </a:spcBef>
              <a:spcAft>
                <a:spcPts val="0"/>
              </a:spcAft>
              <a:buClr>
                <a:srgbClr val="00546E"/>
              </a:buClr>
              <a:buSzPts val="2400"/>
              <a:buFont typeface="Calibri"/>
              <a:buChar char="●"/>
            </a:pPr>
            <a:r>
              <a:rPr lang="en-GB" dirty="0">
                <a:solidFill>
                  <a:srgbClr val="00546E"/>
                </a:solidFill>
              </a:rPr>
              <a:t>What are we talking about when we talk about </a:t>
            </a:r>
            <a:r>
              <a:rPr lang="en-GB" b="1" dirty="0">
                <a:solidFill>
                  <a:srgbClr val="00546E"/>
                </a:solidFill>
              </a:rPr>
              <a:t>critical thinking?</a:t>
            </a:r>
            <a:endParaRPr b="1" dirty="0">
              <a:solidFill>
                <a:srgbClr val="00546E"/>
              </a:solidFill>
            </a:endParaRPr>
          </a:p>
          <a:p>
            <a:pPr marL="457200" marR="0" lvl="0" indent="-381000" algn="l" rtl="0">
              <a:lnSpc>
                <a:spcPct val="115000"/>
              </a:lnSpc>
              <a:spcBef>
                <a:spcPts val="0"/>
              </a:spcBef>
              <a:spcAft>
                <a:spcPts val="0"/>
              </a:spcAft>
              <a:buClr>
                <a:srgbClr val="00546E"/>
              </a:buClr>
              <a:buSzPts val="2400"/>
              <a:buChar char="●"/>
            </a:pPr>
            <a:r>
              <a:rPr lang="en-GB" dirty="0">
                <a:solidFill>
                  <a:srgbClr val="00546E"/>
                </a:solidFill>
              </a:rPr>
              <a:t>What </a:t>
            </a:r>
            <a:r>
              <a:rPr lang="en-GB" b="1" dirty="0">
                <a:solidFill>
                  <a:srgbClr val="00546E"/>
                </a:solidFill>
              </a:rPr>
              <a:t>skills and dispositions </a:t>
            </a:r>
            <a:r>
              <a:rPr lang="en-GB" dirty="0">
                <a:solidFill>
                  <a:srgbClr val="00546E"/>
                </a:solidFill>
              </a:rPr>
              <a:t>are required for critical thinking?</a:t>
            </a:r>
            <a:endParaRPr dirty="0">
              <a:solidFill>
                <a:srgbClr val="00546E"/>
              </a:solidFill>
            </a:endParaRPr>
          </a:p>
          <a:p>
            <a:pPr marL="457200" marR="0" lvl="0" indent="-381000" algn="l" rtl="0">
              <a:lnSpc>
                <a:spcPct val="115000"/>
              </a:lnSpc>
              <a:spcBef>
                <a:spcPts val="0"/>
              </a:spcBef>
              <a:spcAft>
                <a:spcPts val="0"/>
              </a:spcAft>
              <a:buClr>
                <a:srgbClr val="00546E"/>
              </a:buClr>
              <a:buSzPts val="2400"/>
              <a:buChar char="●"/>
            </a:pPr>
            <a:r>
              <a:rPr lang="en-GB" dirty="0">
                <a:solidFill>
                  <a:srgbClr val="00546E"/>
                </a:solidFill>
              </a:rPr>
              <a:t>Are current ideas of criticality </a:t>
            </a:r>
            <a:r>
              <a:rPr lang="en-GB" b="1" dirty="0">
                <a:solidFill>
                  <a:srgbClr val="00546E"/>
                </a:solidFill>
              </a:rPr>
              <a:t>problematic</a:t>
            </a:r>
            <a:r>
              <a:rPr lang="en-GB" dirty="0">
                <a:solidFill>
                  <a:srgbClr val="00546E"/>
                </a:solidFill>
              </a:rPr>
              <a:t> and potentially </a:t>
            </a:r>
            <a:r>
              <a:rPr lang="en-GB" b="1" dirty="0">
                <a:solidFill>
                  <a:srgbClr val="00546E"/>
                </a:solidFill>
              </a:rPr>
              <a:t>biased</a:t>
            </a:r>
            <a:r>
              <a:rPr lang="en-GB" dirty="0">
                <a:solidFill>
                  <a:srgbClr val="00546E"/>
                </a:solidFill>
              </a:rPr>
              <a:t> against certain types of students?</a:t>
            </a:r>
          </a:p>
          <a:p>
            <a:pPr marL="457200" marR="0" lvl="0" indent="-381000" algn="l" rtl="0">
              <a:lnSpc>
                <a:spcPct val="115000"/>
              </a:lnSpc>
              <a:spcBef>
                <a:spcPts val="0"/>
              </a:spcBef>
              <a:spcAft>
                <a:spcPts val="0"/>
              </a:spcAft>
              <a:buClr>
                <a:srgbClr val="00546E"/>
              </a:buClr>
              <a:buSzPts val="2400"/>
              <a:buChar char="●"/>
            </a:pPr>
            <a:r>
              <a:rPr lang="en-GB" dirty="0">
                <a:solidFill>
                  <a:srgbClr val="00546E"/>
                </a:solidFill>
              </a:rPr>
              <a:t>What are some potential </a:t>
            </a:r>
            <a:r>
              <a:rPr lang="en-GB" b="1" dirty="0">
                <a:solidFill>
                  <a:srgbClr val="00546E"/>
                </a:solidFill>
              </a:rPr>
              <a:t>solutions </a:t>
            </a:r>
            <a:r>
              <a:rPr lang="en-GB" dirty="0">
                <a:solidFill>
                  <a:srgbClr val="00546E"/>
                </a:solidFill>
              </a:rPr>
              <a:t>for these questions?</a:t>
            </a:r>
            <a:endParaRPr dirty="0">
              <a:solidFill>
                <a:srgbClr val="00546E"/>
              </a:solidFill>
            </a:endParaRPr>
          </a:p>
          <a:p>
            <a:pPr marL="0" marR="0" lvl="0" indent="0" algn="l" rtl="0">
              <a:lnSpc>
                <a:spcPct val="115000"/>
              </a:lnSpc>
              <a:spcBef>
                <a:spcPts val="0"/>
              </a:spcBef>
              <a:spcAft>
                <a:spcPts val="0"/>
              </a:spcAft>
              <a:buNone/>
            </a:pPr>
            <a:endParaRPr dirty="0">
              <a:solidFill>
                <a:srgbClr val="00546E"/>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g1e137a07fbb_0_0"/>
          <p:cNvSpPr txBox="1">
            <a:spLocks noGrp="1"/>
          </p:cNvSpPr>
          <p:nvPr>
            <p:ph type="title"/>
          </p:nvPr>
        </p:nvSpPr>
        <p:spPr>
          <a:xfrm>
            <a:off x="311700" y="445025"/>
            <a:ext cx="694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Group Discussion 2</a:t>
            </a:r>
            <a:endParaRPr/>
          </a:p>
        </p:txBody>
      </p:sp>
      <p:sp>
        <p:nvSpPr>
          <p:cNvPr id="160" name="Google Shape;160;g1e137a07fbb_0_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We’ve talked about various problems and concerns with teaching critical thinking in EAP. Now it’s time for the solutions!</a:t>
            </a:r>
            <a:endParaRPr/>
          </a:p>
          <a:p>
            <a:pPr marL="0" lvl="0" indent="0" algn="l" rtl="0">
              <a:spcBef>
                <a:spcPts val="0"/>
              </a:spcBef>
              <a:spcAft>
                <a:spcPts val="0"/>
              </a:spcAft>
              <a:buNone/>
            </a:pPr>
            <a:endParaRPr/>
          </a:p>
          <a:p>
            <a:pPr marL="0" lvl="0" indent="0" algn="l" rtl="0">
              <a:spcBef>
                <a:spcPts val="0"/>
              </a:spcBef>
              <a:spcAft>
                <a:spcPts val="0"/>
              </a:spcAft>
              <a:buNone/>
            </a:pPr>
            <a:r>
              <a:rPr lang="en-GB"/>
              <a:t>Talk together about your experiences of teaching critical thinking in your EAP classes. What did you do that worked well? Share your experiences with your group and add them to the Padlet.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10"/>
          <p:cNvSpPr txBox="1">
            <a:spLocks noGrp="1"/>
          </p:cNvSpPr>
          <p:nvPr>
            <p:ph type="title"/>
          </p:nvPr>
        </p:nvSpPr>
        <p:spPr>
          <a:xfrm>
            <a:off x="311700" y="445025"/>
            <a:ext cx="6946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600"/>
              <a:buNone/>
            </a:pPr>
            <a:r>
              <a:rPr lang="en-GB"/>
              <a:t>Reflection</a:t>
            </a:r>
            <a:endParaRPr/>
          </a:p>
        </p:txBody>
      </p:sp>
      <p:sp>
        <p:nvSpPr>
          <p:cNvPr id="166" name="Google Shape;166;p10"/>
          <p:cNvSpPr txBox="1">
            <a:spLocks noGrp="1"/>
          </p:cNvSpPr>
          <p:nvPr>
            <p:ph type="subTitle" idx="4294967295"/>
          </p:nvPr>
        </p:nvSpPr>
        <p:spPr>
          <a:xfrm>
            <a:off x="316775" y="1157725"/>
            <a:ext cx="8404200" cy="3862800"/>
          </a:xfrm>
          <a:prstGeom prst="rect">
            <a:avLst/>
          </a:prstGeom>
          <a:noFill/>
          <a:ln>
            <a:noFill/>
          </a:ln>
        </p:spPr>
        <p:txBody>
          <a:bodyPr spcFirstLastPara="1" wrap="square" lIns="91425" tIns="91425" rIns="91425" bIns="91425" anchor="t" anchorCtr="0">
            <a:noAutofit/>
          </a:bodyPr>
          <a:lstStyle/>
          <a:p>
            <a:pPr marL="457200" marR="0" lvl="0" indent="-381000" algn="l" rtl="0">
              <a:lnSpc>
                <a:spcPct val="115000"/>
              </a:lnSpc>
              <a:spcBef>
                <a:spcPts val="0"/>
              </a:spcBef>
              <a:spcAft>
                <a:spcPts val="0"/>
              </a:spcAft>
              <a:buClr>
                <a:srgbClr val="000000"/>
              </a:buClr>
              <a:buSzPts val="2400"/>
              <a:buFont typeface="Calibri"/>
              <a:buChar char="●"/>
            </a:pPr>
            <a:r>
              <a:rPr lang="en-GB">
                <a:solidFill>
                  <a:srgbClr val="000000"/>
                </a:solidFill>
              </a:rPr>
              <a:t>What did you gain from this session?</a:t>
            </a:r>
            <a:endParaRPr>
              <a:solidFill>
                <a:srgbClr val="000000"/>
              </a:solidFill>
            </a:endParaRPr>
          </a:p>
          <a:p>
            <a:pPr marL="457200" marR="0" lvl="0" indent="-381000" algn="l" rtl="0">
              <a:lnSpc>
                <a:spcPct val="115000"/>
              </a:lnSpc>
              <a:spcBef>
                <a:spcPts val="0"/>
              </a:spcBef>
              <a:spcAft>
                <a:spcPts val="0"/>
              </a:spcAft>
              <a:buClr>
                <a:srgbClr val="000000"/>
              </a:buClr>
              <a:buSzPts val="2400"/>
              <a:buChar char="●"/>
            </a:pPr>
            <a:r>
              <a:rPr lang="en-GB">
                <a:solidFill>
                  <a:srgbClr val="000000"/>
                </a:solidFill>
              </a:rPr>
              <a:t>What would you like to learn more about?</a:t>
            </a:r>
            <a:endParaRPr>
              <a:solidFill>
                <a:srgbClr val="000000"/>
              </a:solidFill>
            </a:endParaRPr>
          </a:p>
          <a:p>
            <a:pPr marL="457200" marR="0" lvl="0" indent="-381000" algn="l" rtl="0">
              <a:lnSpc>
                <a:spcPct val="115000"/>
              </a:lnSpc>
              <a:spcBef>
                <a:spcPts val="0"/>
              </a:spcBef>
              <a:spcAft>
                <a:spcPts val="0"/>
              </a:spcAft>
              <a:buClr>
                <a:srgbClr val="000000"/>
              </a:buClr>
              <a:buSzPts val="2400"/>
              <a:buChar char="●"/>
            </a:pPr>
            <a:r>
              <a:rPr lang="en-GB">
                <a:solidFill>
                  <a:srgbClr val="000000"/>
                </a:solidFill>
              </a:rPr>
              <a:t>What will you apply to your own teaching? </a:t>
            </a:r>
            <a:endParaRPr>
              <a:solidFill>
                <a:srgbClr val="000000"/>
              </a:solidFill>
            </a:endParaRPr>
          </a:p>
          <a:p>
            <a:pPr marL="457200" marR="0" lvl="0" indent="0" algn="l" rtl="0">
              <a:lnSpc>
                <a:spcPct val="115000"/>
              </a:lnSpc>
              <a:spcBef>
                <a:spcPts val="0"/>
              </a:spcBef>
              <a:spcAft>
                <a:spcPts val="0"/>
              </a:spcAft>
              <a:buNone/>
            </a:pPr>
            <a:endParaRPr>
              <a:solidFill>
                <a:srgbClr val="00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g22df2775d28_0_22"/>
          <p:cNvSpPr txBox="1">
            <a:spLocks noGrp="1"/>
          </p:cNvSpPr>
          <p:nvPr>
            <p:ph type="title"/>
          </p:nvPr>
        </p:nvSpPr>
        <p:spPr>
          <a:xfrm>
            <a:off x="311700" y="445025"/>
            <a:ext cx="694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Contact</a:t>
            </a:r>
            <a:endParaRPr/>
          </a:p>
        </p:txBody>
      </p:sp>
      <p:sp>
        <p:nvSpPr>
          <p:cNvPr id="172" name="Google Shape;172;g22df2775d28_0_22"/>
          <p:cNvSpPr txBox="1">
            <a:spLocks noGrp="1"/>
          </p:cNvSpPr>
          <p:nvPr>
            <p:ph type="body" idx="1"/>
          </p:nvPr>
        </p:nvSpPr>
        <p:spPr>
          <a:xfrm>
            <a:off x="311700" y="10556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u="sng">
                <a:solidFill>
                  <a:schemeClr val="hlink"/>
                </a:solidFill>
                <a:hlinkClick r:id="rId3"/>
              </a:rPr>
              <a:t>james.lamont@york.ac.uk</a:t>
            </a:r>
            <a:endParaRPr/>
          </a:p>
          <a:p>
            <a:pPr marL="0" lvl="0" indent="0" algn="l" rtl="0">
              <a:spcBef>
                <a:spcPts val="0"/>
              </a:spcBef>
              <a:spcAft>
                <a:spcPts val="0"/>
              </a:spcAft>
              <a:buNone/>
            </a:pPr>
            <a:r>
              <a:rPr lang="en-GB" u="sng">
                <a:solidFill>
                  <a:schemeClr val="hlink"/>
                </a:solidFill>
                <a:hlinkClick r:id="rId4"/>
              </a:rPr>
              <a:t>LinkedIn</a:t>
            </a:r>
            <a:endParaRPr/>
          </a:p>
          <a:p>
            <a:pPr marL="0" lvl="0" indent="0" algn="l" rtl="0">
              <a:spcBef>
                <a:spcPts val="0"/>
              </a:spcBef>
              <a:spcAft>
                <a:spcPts val="0"/>
              </a:spcAft>
              <a:buNone/>
            </a:pP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11"/>
          <p:cNvSpPr txBox="1">
            <a:spLocks noGrp="1"/>
          </p:cNvSpPr>
          <p:nvPr>
            <p:ph type="title"/>
          </p:nvPr>
        </p:nvSpPr>
        <p:spPr>
          <a:xfrm>
            <a:off x="311700" y="445025"/>
            <a:ext cx="6946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600"/>
              <a:buNone/>
            </a:pPr>
            <a:r>
              <a:rPr lang="en-GB"/>
              <a:t>References </a:t>
            </a:r>
            <a:endParaRPr/>
          </a:p>
        </p:txBody>
      </p:sp>
      <p:sp>
        <p:nvSpPr>
          <p:cNvPr id="178" name="Google Shape;178;p11"/>
          <p:cNvSpPr txBox="1">
            <a:spLocks noGrp="1"/>
          </p:cNvSpPr>
          <p:nvPr>
            <p:ph type="subTitle" idx="4294967295"/>
          </p:nvPr>
        </p:nvSpPr>
        <p:spPr>
          <a:xfrm>
            <a:off x="316775" y="1157725"/>
            <a:ext cx="8404200" cy="3862800"/>
          </a:xfrm>
          <a:prstGeom prst="rect">
            <a:avLst/>
          </a:prstGeom>
          <a:noFill/>
          <a:ln>
            <a:noFill/>
          </a:ln>
        </p:spPr>
        <p:txBody>
          <a:bodyPr spcFirstLastPara="1" wrap="square" lIns="91425" tIns="91425" rIns="91425" bIns="91425" anchor="t" anchorCtr="0">
            <a:noAutofit/>
          </a:bodyPr>
          <a:lstStyle/>
          <a:p>
            <a:pPr marL="914400" lvl="0" indent="-298450" algn="l" rtl="0">
              <a:spcBef>
                <a:spcPts val="0"/>
              </a:spcBef>
              <a:spcAft>
                <a:spcPts val="0"/>
              </a:spcAft>
              <a:buClr>
                <a:schemeClr val="dk1"/>
              </a:buClr>
              <a:buSzPts val="1100"/>
              <a:buFont typeface="Arial"/>
              <a:buChar char="●"/>
            </a:pPr>
            <a:r>
              <a:rPr lang="en-GB" sz="1100">
                <a:solidFill>
                  <a:schemeClr val="dk1"/>
                </a:solidFill>
                <a:latin typeface="Arial"/>
                <a:ea typeface="Arial"/>
                <a:cs typeface="Arial"/>
                <a:sym typeface="Arial"/>
              </a:rPr>
              <a:t>Atkinson, D. (1997). A critical approach to critical thinking in TESOL. TESOL Quarterly, 31(1), 71.</a:t>
            </a:r>
            <a:endParaRPr sz="1100">
              <a:solidFill>
                <a:schemeClr val="dk1"/>
              </a:solidFill>
              <a:latin typeface="Arial"/>
              <a:ea typeface="Arial"/>
              <a:cs typeface="Arial"/>
              <a:sym typeface="Arial"/>
            </a:endParaRPr>
          </a:p>
          <a:p>
            <a:pPr marL="914400" lvl="0" indent="-298450" algn="l" rtl="0">
              <a:spcBef>
                <a:spcPts val="0"/>
              </a:spcBef>
              <a:spcAft>
                <a:spcPts val="0"/>
              </a:spcAft>
              <a:buClr>
                <a:schemeClr val="dk1"/>
              </a:buClr>
              <a:buSzPts val="1100"/>
              <a:buFont typeface="Arial"/>
              <a:buChar char="●"/>
            </a:pPr>
            <a:r>
              <a:rPr lang="en-GB" sz="1100">
                <a:solidFill>
                  <a:schemeClr val="dk1"/>
                </a:solidFill>
                <a:latin typeface="Arial"/>
                <a:ea typeface="Arial"/>
                <a:cs typeface="Arial"/>
                <a:sym typeface="Arial"/>
              </a:rPr>
              <a:t>Egitim, S. (2022). Do Japanese students lack critical thinking? Addressing the misconception. Power and Education, 17577438221107203.</a:t>
            </a:r>
            <a:endParaRPr sz="1100">
              <a:solidFill>
                <a:schemeClr val="dk1"/>
              </a:solidFill>
              <a:latin typeface="Arial"/>
              <a:ea typeface="Arial"/>
              <a:cs typeface="Arial"/>
              <a:sym typeface="Arial"/>
            </a:endParaRPr>
          </a:p>
          <a:p>
            <a:pPr marL="914400" lvl="0" indent="-298450" algn="l" rtl="0">
              <a:spcBef>
                <a:spcPts val="0"/>
              </a:spcBef>
              <a:spcAft>
                <a:spcPts val="0"/>
              </a:spcAft>
              <a:buClr>
                <a:schemeClr val="dk1"/>
              </a:buClr>
              <a:buSzPts val="1100"/>
              <a:buFont typeface="Arial"/>
              <a:buChar char="●"/>
            </a:pPr>
            <a:r>
              <a:rPr lang="en-GB" sz="1100">
                <a:solidFill>
                  <a:schemeClr val="dk1"/>
                </a:solidFill>
                <a:latin typeface="Arial"/>
                <a:ea typeface="Arial"/>
                <a:cs typeface="Arial"/>
                <a:sym typeface="Arial"/>
              </a:rPr>
              <a:t>Ennis, R.H. (2015) Critical Thinking: A Streamlined Conception. in M. Davies &amp; R. Barnett (Eds.) The Palgrave Handbook of Critical Thinking in Higher Education (pp. 31-49). Palgrave.</a:t>
            </a:r>
            <a:endParaRPr sz="1100">
              <a:solidFill>
                <a:schemeClr val="dk1"/>
              </a:solidFill>
              <a:latin typeface="Arial"/>
              <a:ea typeface="Arial"/>
              <a:cs typeface="Arial"/>
              <a:sym typeface="Arial"/>
            </a:endParaRPr>
          </a:p>
          <a:p>
            <a:pPr marL="914400" lvl="0" indent="-298450" algn="l" rtl="0">
              <a:spcBef>
                <a:spcPts val="0"/>
              </a:spcBef>
              <a:spcAft>
                <a:spcPts val="0"/>
              </a:spcAft>
              <a:buClr>
                <a:schemeClr val="dk1"/>
              </a:buClr>
              <a:buSzPts val="1100"/>
              <a:buFont typeface="Arial"/>
              <a:buChar char="●"/>
            </a:pPr>
            <a:r>
              <a:rPr lang="en-GB" sz="1100">
                <a:solidFill>
                  <a:schemeClr val="dk1"/>
                </a:solidFill>
                <a:latin typeface="Arial"/>
                <a:ea typeface="Arial"/>
                <a:cs typeface="Arial"/>
                <a:sym typeface="Arial"/>
              </a:rPr>
              <a:t>Floyd, C. B. (2011). Critical thinking in a second language. </a:t>
            </a:r>
            <a:r>
              <a:rPr lang="en-GB" sz="1100" i="1">
                <a:solidFill>
                  <a:schemeClr val="dk1"/>
                </a:solidFill>
                <a:latin typeface="Arial"/>
                <a:ea typeface="Arial"/>
                <a:cs typeface="Arial"/>
                <a:sym typeface="Arial"/>
              </a:rPr>
              <a:t>Higher Education Research &amp; Development</a:t>
            </a:r>
            <a:r>
              <a:rPr lang="en-GB" sz="1100">
                <a:solidFill>
                  <a:schemeClr val="dk1"/>
                </a:solidFill>
                <a:latin typeface="Arial"/>
                <a:ea typeface="Arial"/>
                <a:cs typeface="Arial"/>
                <a:sym typeface="Arial"/>
              </a:rPr>
              <a:t>, 30(3), 289–302.</a:t>
            </a:r>
            <a:endParaRPr sz="1100">
              <a:solidFill>
                <a:schemeClr val="dk1"/>
              </a:solidFill>
              <a:latin typeface="Arial"/>
              <a:ea typeface="Arial"/>
              <a:cs typeface="Arial"/>
              <a:sym typeface="Arial"/>
            </a:endParaRPr>
          </a:p>
          <a:p>
            <a:pPr marL="914400" lvl="0" indent="-298450" algn="l" rtl="0">
              <a:spcBef>
                <a:spcPts val="0"/>
              </a:spcBef>
              <a:spcAft>
                <a:spcPts val="0"/>
              </a:spcAft>
              <a:buClr>
                <a:schemeClr val="dk1"/>
              </a:buClr>
              <a:buSzPts val="1100"/>
              <a:buFont typeface="Arial"/>
              <a:buChar char="●"/>
            </a:pPr>
            <a:r>
              <a:rPr lang="en-GB" sz="1100">
                <a:solidFill>
                  <a:schemeClr val="dk1"/>
                </a:solidFill>
                <a:latin typeface="Arial"/>
                <a:ea typeface="Arial"/>
                <a:cs typeface="Arial"/>
                <a:sym typeface="Arial"/>
              </a:rPr>
              <a:t>Johnson, R. H., &amp; Hamby, B. (2015). A Meta-Level Approach to the Problem of Defining “Critical Thinking.” </a:t>
            </a:r>
            <a:r>
              <a:rPr lang="en-GB" sz="1100" i="1">
                <a:solidFill>
                  <a:schemeClr val="dk1"/>
                </a:solidFill>
                <a:latin typeface="Arial"/>
                <a:ea typeface="Arial"/>
                <a:cs typeface="Arial"/>
                <a:sym typeface="Arial"/>
              </a:rPr>
              <a:t>Argumentation</a:t>
            </a:r>
            <a:r>
              <a:rPr lang="en-GB" sz="1100">
                <a:solidFill>
                  <a:schemeClr val="dk1"/>
                </a:solidFill>
                <a:latin typeface="Arial"/>
                <a:ea typeface="Arial"/>
                <a:cs typeface="Arial"/>
                <a:sym typeface="Arial"/>
              </a:rPr>
              <a:t>, 29(4), 417–430</a:t>
            </a:r>
            <a:endParaRPr sz="1100">
              <a:solidFill>
                <a:schemeClr val="dk1"/>
              </a:solidFill>
              <a:latin typeface="Arial"/>
              <a:ea typeface="Arial"/>
              <a:cs typeface="Arial"/>
              <a:sym typeface="Arial"/>
            </a:endParaRPr>
          </a:p>
          <a:p>
            <a:pPr marL="914400" lvl="0" indent="-298450" algn="l" rtl="0">
              <a:spcBef>
                <a:spcPts val="0"/>
              </a:spcBef>
              <a:spcAft>
                <a:spcPts val="0"/>
              </a:spcAft>
              <a:buClr>
                <a:schemeClr val="dk1"/>
              </a:buClr>
              <a:buSzPts val="1100"/>
              <a:buFont typeface="Arial"/>
              <a:buChar char="●"/>
            </a:pPr>
            <a:r>
              <a:rPr lang="en-GB" sz="1100">
                <a:solidFill>
                  <a:schemeClr val="dk1"/>
                </a:solidFill>
                <a:latin typeface="Arial"/>
                <a:ea typeface="Arial"/>
                <a:cs typeface="Arial"/>
                <a:sym typeface="Arial"/>
              </a:rPr>
              <a:t>Kaplan, R. B. (1966). Cultural thought patterns in inter-cultural education. </a:t>
            </a:r>
            <a:r>
              <a:rPr lang="en-GB" sz="1100" i="1">
                <a:solidFill>
                  <a:schemeClr val="dk1"/>
                </a:solidFill>
                <a:latin typeface="Arial"/>
                <a:ea typeface="Arial"/>
                <a:cs typeface="Arial"/>
                <a:sym typeface="Arial"/>
              </a:rPr>
              <a:t>Language Learning</a:t>
            </a:r>
            <a:r>
              <a:rPr lang="en-GB" sz="1100">
                <a:solidFill>
                  <a:schemeClr val="dk1"/>
                </a:solidFill>
                <a:latin typeface="Arial"/>
                <a:ea typeface="Arial"/>
                <a:cs typeface="Arial"/>
                <a:sym typeface="Arial"/>
              </a:rPr>
              <a:t>, </a:t>
            </a:r>
            <a:r>
              <a:rPr lang="en-GB" sz="1100" i="1">
                <a:solidFill>
                  <a:schemeClr val="dk1"/>
                </a:solidFill>
                <a:latin typeface="Arial"/>
                <a:ea typeface="Arial"/>
                <a:cs typeface="Arial"/>
                <a:sym typeface="Arial"/>
              </a:rPr>
              <a:t>16</a:t>
            </a:r>
            <a:r>
              <a:rPr lang="en-GB" sz="1100">
                <a:solidFill>
                  <a:schemeClr val="dk1"/>
                </a:solidFill>
                <a:latin typeface="Arial"/>
                <a:ea typeface="Arial"/>
                <a:cs typeface="Arial"/>
                <a:sym typeface="Arial"/>
              </a:rPr>
              <a:t>(1-2), 1–20</a:t>
            </a:r>
            <a:endParaRPr sz="1100">
              <a:solidFill>
                <a:schemeClr val="dk1"/>
              </a:solidFill>
              <a:latin typeface="Arial"/>
              <a:ea typeface="Arial"/>
              <a:cs typeface="Arial"/>
              <a:sym typeface="Arial"/>
            </a:endParaRPr>
          </a:p>
          <a:p>
            <a:pPr marL="914400" lvl="0" indent="-298450" algn="l" rtl="0">
              <a:spcBef>
                <a:spcPts val="0"/>
              </a:spcBef>
              <a:spcAft>
                <a:spcPts val="0"/>
              </a:spcAft>
              <a:buClr>
                <a:schemeClr val="dk1"/>
              </a:buClr>
              <a:buSzPts val="1100"/>
              <a:buFont typeface="Arial"/>
              <a:buChar char="●"/>
            </a:pPr>
            <a:r>
              <a:rPr lang="en-GB" sz="1100">
                <a:solidFill>
                  <a:schemeClr val="dk1"/>
                </a:solidFill>
                <a:latin typeface="Arial"/>
                <a:ea typeface="Arial"/>
                <a:cs typeface="Arial"/>
                <a:sym typeface="Arial"/>
              </a:rPr>
              <a:t>Liyanage, I., Walker, T., &amp; Shokouhi, H. (2021). Are we thinking critically about critical thinking? Uncovering uncertainties in internationalised higher education.</a:t>
            </a:r>
            <a:r>
              <a:rPr lang="en-GB" sz="1100" i="1">
                <a:solidFill>
                  <a:schemeClr val="dk1"/>
                </a:solidFill>
                <a:latin typeface="Arial"/>
                <a:ea typeface="Arial"/>
                <a:cs typeface="Arial"/>
                <a:sym typeface="Arial"/>
              </a:rPr>
              <a:t> Thinking Skills and Creativity</a:t>
            </a:r>
            <a:r>
              <a:rPr lang="en-GB" sz="1100">
                <a:solidFill>
                  <a:schemeClr val="dk1"/>
                </a:solidFill>
                <a:latin typeface="Arial"/>
                <a:ea typeface="Arial"/>
                <a:cs typeface="Arial"/>
                <a:sym typeface="Arial"/>
              </a:rPr>
              <a:t>, 39, 100762</a:t>
            </a:r>
            <a:endParaRPr sz="1100">
              <a:solidFill>
                <a:schemeClr val="dk1"/>
              </a:solidFill>
              <a:latin typeface="Arial"/>
              <a:ea typeface="Arial"/>
              <a:cs typeface="Arial"/>
              <a:sym typeface="Arial"/>
            </a:endParaRPr>
          </a:p>
          <a:p>
            <a:pPr marL="914400" lvl="0" indent="-298450" algn="l" rtl="0">
              <a:spcBef>
                <a:spcPts val="0"/>
              </a:spcBef>
              <a:spcAft>
                <a:spcPts val="0"/>
              </a:spcAft>
              <a:buClr>
                <a:schemeClr val="dk1"/>
              </a:buClr>
              <a:buSzPts val="1100"/>
              <a:buFont typeface="Arial"/>
              <a:buChar char="●"/>
            </a:pPr>
            <a:r>
              <a:rPr lang="en-GB" sz="1100">
                <a:solidFill>
                  <a:schemeClr val="dk1"/>
                </a:solidFill>
                <a:latin typeface="Arial"/>
                <a:ea typeface="Arial"/>
                <a:cs typeface="Arial"/>
                <a:sym typeface="Arial"/>
              </a:rPr>
              <a:t>Manalo, E., Kusumi, T., Koyasu, M., Michita, Y., &amp; Tanaka, Y. (2015) Do Students from Different Cultures Think Differently about Critical and Other Thinking Skills? in Davies, M. &amp; Barnett, R. (eds) T</a:t>
            </a:r>
            <a:r>
              <a:rPr lang="en-GB" sz="1100" i="1">
                <a:solidFill>
                  <a:schemeClr val="dk1"/>
                </a:solidFill>
                <a:latin typeface="Arial"/>
                <a:ea typeface="Arial"/>
                <a:cs typeface="Arial"/>
                <a:sym typeface="Arial"/>
              </a:rPr>
              <a:t>he Palgrave Handbook of Critical Thinking in Higher Education</a:t>
            </a:r>
            <a:r>
              <a:rPr lang="en-GB" sz="1100">
                <a:solidFill>
                  <a:schemeClr val="dk1"/>
                </a:solidFill>
                <a:latin typeface="Arial"/>
                <a:ea typeface="Arial"/>
                <a:cs typeface="Arial"/>
                <a:sym typeface="Arial"/>
              </a:rPr>
              <a:t> (pp. 299-316) Palgrave </a:t>
            </a:r>
            <a:endParaRPr sz="1100">
              <a:solidFill>
                <a:schemeClr val="dk1"/>
              </a:solidFill>
              <a:latin typeface="Arial"/>
              <a:ea typeface="Arial"/>
              <a:cs typeface="Arial"/>
              <a:sym typeface="Arial"/>
            </a:endParaRPr>
          </a:p>
          <a:p>
            <a:pPr marL="914400" lvl="0" indent="-298450" algn="l" rtl="0">
              <a:spcBef>
                <a:spcPts val="0"/>
              </a:spcBef>
              <a:spcAft>
                <a:spcPts val="0"/>
              </a:spcAft>
              <a:buClr>
                <a:schemeClr val="dk1"/>
              </a:buClr>
              <a:buSzPts val="1100"/>
              <a:buFont typeface="Arial"/>
              <a:buChar char="●"/>
            </a:pPr>
            <a:r>
              <a:rPr lang="en-GB" sz="1100">
                <a:solidFill>
                  <a:schemeClr val="dk1"/>
                </a:solidFill>
                <a:latin typeface="Arial"/>
                <a:ea typeface="Arial"/>
                <a:cs typeface="Arial"/>
                <a:sym typeface="Arial"/>
              </a:rPr>
              <a:t>QAA (2020) Characteristics Statement: Masters Degree </a:t>
            </a:r>
            <a:r>
              <a:rPr lang="en-GB" sz="1100" u="sng">
                <a:solidFill>
                  <a:srgbClr val="1155CC"/>
                </a:solidFill>
                <a:latin typeface="Arial"/>
                <a:ea typeface="Arial"/>
                <a:cs typeface="Arial"/>
                <a:sym typeface="Arial"/>
                <a:hlinkClick r:id="rId3">
                  <a:extLst>
                    <a:ext uri="{A12FA001-AC4F-418D-AE19-62706E023703}">
                      <ahyp:hlinkClr xmlns:ahyp="http://schemas.microsoft.com/office/drawing/2018/hyperlinkcolor" val="tx"/>
                    </a:ext>
                  </a:extLst>
                </a:hlinkClick>
              </a:rPr>
              <a:t>https://www.qaa.ac.uk/docs/qaa/quality-code/master's-degree-characteristics-statement.pdf?sfvrsn=86c5ca81_18</a:t>
            </a:r>
            <a:r>
              <a:rPr lang="en-GB" sz="1100">
                <a:solidFill>
                  <a:schemeClr val="dk1"/>
                </a:solidFill>
                <a:latin typeface="Arial"/>
                <a:ea typeface="Arial"/>
                <a:cs typeface="Arial"/>
                <a:sym typeface="Arial"/>
              </a:rPr>
              <a:t> </a:t>
            </a:r>
            <a:endParaRPr sz="1100">
              <a:solidFill>
                <a:schemeClr val="dk1"/>
              </a:solidFill>
              <a:latin typeface="Arial"/>
              <a:ea typeface="Arial"/>
              <a:cs typeface="Arial"/>
              <a:sym typeface="Arial"/>
            </a:endParaRPr>
          </a:p>
          <a:p>
            <a:pPr marL="914400" lvl="0" indent="-298450" algn="l" rtl="0">
              <a:spcBef>
                <a:spcPts val="0"/>
              </a:spcBef>
              <a:spcAft>
                <a:spcPts val="0"/>
              </a:spcAft>
              <a:buClr>
                <a:schemeClr val="dk1"/>
              </a:buClr>
              <a:buSzPts val="1100"/>
              <a:buFont typeface="Arial"/>
              <a:buChar char="●"/>
            </a:pPr>
            <a:r>
              <a:rPr lang="en-GB" sz="1100">
                <a:solidFill>
                  <a:schemeClr val="dk1"/>
                </a:solidFill>
                <a:latin typeface="Arial"/>
                <a:ea typeface="Arial"/>
                <a:cs typeface="Arial"/>
                <a:sym typeface="Arial"/>
              </a:rPr>
              <a:t>Qin, C. (2017). The Impact of Cultural Thought Patterns Upon English Writing. </a:t>
            </a:r>
            <a:r>
              <a:rPr lang="en-GB" sz="1100" i="1">
                <a:solidFill>
                  <a:schemeClr val="dk1"/>
                </a:solidFill>
                <a:latin typeface="Arial"/>
                <a:ea typeface="Arial"/>
                <a:cs typeface="Arial"/>
                <a:sym typeface="Arial"/>
              </a:rPr>
              <a:t>Cross-Cultural Communication</a:t>
            </a:r>
            <a:r>
              <a:rPr lang="en-GB" sz="1100">
                <a:solidFill>
                  <a:schemeClr val="dk1"/>
                </a:solidFill>
                <a:latin typeface="Arial"/>
                <a:ea typeface="Arial"/>
                <a:cs typeface="Arial"/>
                <a:sym typeface="Arial"/>
              </a:rPr>
              <a:t>. https://doi.org/10.3968/10144</a:t>
            </a:r>
            <a:endParaRPr sz="1100">
              <a:solidFill>
                <a:schemeClr val="dk1"/>
              </a:solidFill>
              <a:latin typeface="Arial"/>
              <a:ea typeface="Arial"/>
              <a:cs typeface="Arial"/>
              <a:sym typeface="Arial"/>
            </a:endParaRPr>
          </a:p>
          <a:p>
            <a:pPr marL="914400" lvl="0" indent="-298450" algn="l" rtl="0">
              <a:spcBef>
                <a:spcPts val="0"/>
              </a:spcBef>
              <a:spcAft>
                <a:spcPts val="0"/>
              </a:spcAft>
              <a:buClr>
                <a:schemeClr val="dk1"/>
              </a:buClr>
              <a:buSzPts val="1100"/>
              <a:buFont typeface="Arial"/>
              <a:buChar char="●"/>
            </a:pPr>
            <a:r>
              <a:rPr lang="en-GB" sz="1100">
                <a:solidFill>
                  <a:schemeClr val="dk1"/>
                </a:solidFill>
                <a:latin typeface="Arial"/>
                <a:ea typeface="Arial"/>
                <a:cs typeface="Arial"/>
                <a:sym typeface="Arial"/>
              </a:rPr>
              <a:t>Rear, D. (2017). The language deficit: a comparison of the critical thinking skills of Asian students in first and second language contexts.</a:t>
            </a:r>
            <a:r>
              <a:rPr lang="en-GB" sz="1100" i="1">
                <a:solidFill>
                  <a:schemeClr val="dk1"/>
                </a:solidFill>
                <a:latin typeface="Arial"/>
                <a:ea typeface="Arial"/>
                <a:cs typeface="Arial"/>
                <a:sym typeface="Arial"/>
              </a:rPr>
              <a:t> Asian-Pacific Journal of Second and Foreign Language Education</a:t>
            </a:r>
            <a:r>
              <a:rPr lang="en-GB" sz="1100">
                <a:solidFill>
                  <a:schemeClr val="dk1"/>
                </a:solidFill>
                <a:latin typeface="Arial"/>
                <a:ea typeface="Arial"/>
                <a:cs typeface="Arial"/>
                <a:sym typeface="Arial"/>
              </a:rPr>
              <a:t>, 2(1), 13.</a:t>
            </a:r>
            <a:endParaRPr sz="1100">
              <a:solidFill>
                <a:schemeClr val="dk1"/>
              </a:solidFill>
              <a:latin typeface="Arial"/>
              <a:ea typeface="Arial"/>
              <a:cs typeface="Arial"/>
              <a:sym typeface="Arial"/>
            </a:endParaRPr>
          </a:p>
          <a:p>
            <a:pPr marL="0" lvl="0" indent="0" algn="l" rtl="0">
              <a:spcBef>
                <a:spcPts val="0"/>
              </a:spcBef>
              <a:spcAft>
                <a:spcPts val="0"/>
              </a:spcAft>
              <a:buNone/>
            </a:pPr>
            <a:endParaRPr sz="1100">
              <a:solidFill>
                <a:schemeClr val="dk1"/>
              </a:solidFill>
              <a:latin typeface="Arial"/>
              <a:ea typeface="Arial"/>
              <a:cs typeface="Arial"/>
              <a:sym typeface="Arial"/>
            </a:endParaRPr>
          </a:p>
          <a:p>
            <a:pPr marL="0" lvl="0" indent="0" algn="l" rtl="0">
              <a:spcBef>
                <a:spcPts val="0"/>
              </a:spcBef>
              <a:spcAft>
                <a:spcPts val="0"/>
              </a:spcAft>
              <a:buNone/>
            </a:pPr>
            <a:endParaRPr sz="1100">
              <a:solidFill>
                <a:schemeClr val="dk1"/>
              </a:solidFill>
              <a:latin typeface="Arial"/>
              <a:ea typeface="Arial"/>
              <a:cs typeface="Arial"/>
              <a:sym typeface="Arial"/>
            </a:endParaRPr>
          </a:p>
          <a:p>
            <a:pPr marL="457200" lvl="0" indent="0" algn="l" rtl="0">
              <a:spcBef>
                <a:spcPts val="0"/>
              </a:spcBef>
              <a:spcAft>
                <a:spcPts val="0"/>
              </a:spcAft>
              <a:buNone/>
            </a:pPr>
            <a:endParaRPr sz="1000">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Google Shape;56;p9"/>
          <p:cNvSpPr txBox="1">
            <a:spLocks noGrp="1"/>
          </p:cNvSpPr>
          <p:nvPr>
            <p:ph type="title"/>
          </p:nvPr>
        </p:nvSpPr>
        <p:spPr>
          <a:xfrm>
            <a:off x="311700" y="445025"/>
            <a:ext cx="6946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600"/>
              <a:buNone/>
            </a:pPr>
            <a:r>
              <a:rPr lang="en-GB"/>
              <a:t>Group Discussions </a:t>
            </a:r>
            <a:endParaRPr/>
          </a:p>
        </p:txBody>
      </p:sp>
      <p:sp>
        <p:nvSpPr>
          <p:cNvPr id="57" name="Google Shape;57;p9"/>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81000" algn="l" rtl="0">
              <a:lnSpc>
                <a:spcPct val="115000"/>
              </a:lnSpc>
              <a:spcBef>
                <a:spcPts val="0"/>
              </a:spcBef>
              <a:spcAft>
                <a:spcPts val="0"/>
              </a:spcAft>
              <a:buSzPts val="2400"/>
              <a:buChar char="●"/>
            </a:pPr>
            <a:r>
              <a:rPr lang="en-GB"/>
              <a:t>What experiences do you have of teaching critical thinking?</a:t>
            </a:r>
            <a:endParaRPr/>
          </a:p>
          <a:p>
            <a:pPr marL="457200" lvl="0" indent="-381000" algn="l" rtl="0">
              <a:lnSpc>
                <a:spcPct val="115000"/>
              </a:lnSpc>
              <a:spcBef>
                <a:spcPts val="0"/>
              </a:spcBef>
              <a:spcAft>
                <a:spcPts val="0"/>
              </a:spcAft>
              <a:buSzPts val="2400"/>
              <a:buChar char="●"/>
            </a:pPr>
            <a:r>
              <a:rPr lang="en-GB"/>
              <a:t>What methods and approaches do you use to teach it?</a:t>
            </a:r>
            <a:endParaRPr/>
          </a:p>
          <a:p>
            <a:pPr marL="457200" lvl="0" indent="-381000" algn="l" rtl="0">
              <a:lnSpc>
                <a:spcPct val="115000"/>
              </a:lnSpc>
              <a:spcBef>
                <a:spcPts val="0"/>
              </a:spcBef>
              <a:spcAft>
                <a:spcPts val="0"/>
              </a:spcAft>
              <a:buSzPts val="2400"/>
              <a:buChar char="●"/>
            </a:pPr>
            <a:r>
              <a:rPr lang="en-GB"/>
              <a:t>How can we help students overcome the challenges of CT in a new language or academic culture?</a:t>
            </a:r>
            <a:endParaRPr/>
          </a:p>
          <a:p>
            <a:pPr marL="0" lvl="0" indent="0" algn="l" rtl="0">
              <a:lnSpc>
                <a:spcPct val="100000"/>
              </a:lnSpc>
              <a:spcBef>
                <a:spcPts val="1600"/>
              </a:spcBef>
              <a:spcAft>
                <a:spcPts val="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4"/>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4800"/>
              <a:buNone/>
            </a:pPr>
            <a:r>
              <a:rPr lang="en-GB"/>
              <a:t>Critical Thinking in the Masters Course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5"/>
          <p:cNvSpPr txBox="1">
            <a:spLocks noGrp="1"/>
          </p:cNvSpPr>
          <p:nvPr>
            <p:ph type="title"/>
          </p:nvPr>
        </p:nvSpPr>
        <p:spPr>
          <a:xfrm>
            <a:off x="311700" y="445025"/>
            <a:ext cx="6946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600"/>
              <a:buNone/>
            </a:pPr>
            <a:r>
              <a:rPr lang="en-GB"/>
              <a:t>Background and Rationale</a:t>
            </a:r>
            <a:endParaRPr/>
          </a:p>
        </p:txBody>
      </p:sp>
      <p:sp>
        <p:nvSpPr>
          <p:cNvPr id="68" name="Google Shape;68;p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81000" algn="l" rtl="0">
              <a:lnSpc>
                <a:spcPct val="115000"/>
              </a:lnSpc>
              <a:spcBef>
                <a:spcPts val="0"/>
              </a:spcBef>
              <a:spcAft>
                <a:spcPts val="0"/>
              </a:spcAft>
              <a:buSzPts val="2400"/>
              <a:buChar char="●"/>
            </a:pPr>
            <a:r>
              <a:rPr lang="en-GB"/>
              <a:t>Critical thinking is a </a:t>
            </a:r>
            <a:r>
              <a:rPr lang="en-GB" b="1"/>
              <a:t>key skill</a:t>
            </a:r>
            <a:r>
              <a:rPr lang="en-GB"/>
              <a:t> for Masters students (QAA 2020)</a:t>
            </a:r>
            <a:endParaRPr/>
          </a:p>
          <a:p>
            <a:pPr marL="457200" lvl="0" indent="-381000" algn="l" rtl="0">
              <a:lnSpc>
                <a:spcPct val="115000"/>
              </a:lnSpc>
              <a:spcBef>
                <a:spcPts val="0"/>
              </a:spcBef>
              <a:spcAft>
                <a:spcPts val="0"/>
              </a:spcAft>
              <a:buSzPts val="2400"/>
              <a:buChar char="●"/>
            </a:pPr>
            <a:r>
              <a:rPr lang="en-GB"/>
              <a:t>Often found on </a:t>
            </a:r>
            <a:r>
              <a:rPr lang="en-GB" b="1"/>
              <a:t>assessment rubrics</a:t>
            </a:r>
            <a:r>
              <a:rPr lang="en-GB"/>
              <a:t> and included on EAP/academic skills courses</a:t>
            </a:r>
            <a:endParaRPr/>
          </a:p>
          <a:p>
            <a:pPr marL="457200" lvl="0" indent="-381000" algn="l" rtl="0">
              <a:lnSpc>
                <a:spcPct val="115000"/>
              </a:lnSpc>
              <a:spcBef>
                <a:spcPts val="0"/>
              </a:spcBef>
              <a:spcAft>
                <a:spcPts val="0"/>
              </a:spcAft>
              <a:buSzPts val="2400"/>
              <a:buChar char="●"/>
            </a:pPr>
            <a:r>
              <a:rPr lang="en-GB"/>
              <a:t>Commonly reported and self-reported as a </a:t>
            </a:r>
            <a:r>
              <a:rPr lang="en-GB" b="1"/>
              <a:t>weakness</a:t>
            </a:r>
            <a:r>
              <a:rPr lang="en-GB"/>
              <a:t> among East Asian students (Egtim, 2022; Liyanage et al., 2021).</a:t>
            </a:r>
            <a:endParaRPr/>
          </a:p>
          <a:p>
            <a:pPr marL="457200" lvl="0" indent="-381000" algn="l" rtl="0">
              <a:lnSpc>
                <a:spcPct val="115000"/>
              </a:lnSpc>
              <a:spcBef>
                <a:spcPts val="0"/>
              </a:spcBef>
              <a:spcAft>
                <a:spcPts val="0"/>
              </a:spcAft>
              <a:buSzPts val="2400"/>
              <a:buChar char="●"/>
            </a:pPr>
            <a:r>
              <a:rPr lang="en-GB"/>
              <a:t>This may be </a:t>
            </a:r>
            <a:r>
              <a:rPr lang="en-GB" b="1"/>
              <a:t>cultural</a:t>
            </a:r>
            <a:r>
              <a:rPr lang="en-GB"/>
              <a:t> (e.g. Atkinson, 1997) or due to</a:t>
            </a:r>
            <a:r>
              <a:rPr lang="en-GB" b="1"/>
              <a:t> language struggles</a:t>
            </a:r>
            <a:r>
              <a:rPr lang="en-GB"/>
              <a:t> (Floyd, 2011; Manalo et al., 2015; Rear, 2017)</a:t>
            </a:r>
            <a:endParaRPr/>
          </a:p>
          <a:p>
            <a:pPr marL="0" lvl="0" indent="0" algn="l" rtl="0">
              <a:lnSpc>
                <a:spcPct val="115000"/>
              </a:lnSpc>
              <a:spcBef>
                <a:spcPts val="1600"/>
              </a:spcBef>
              <a:spcAft>
                <a:spcPts val="160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fade">
                                      <p:cBhvr>
                                        <p:cTn id="7" dur="1000"/>
                                        <p:tgtEl>
                                          <p:spTgt spid="6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8">
                                            <p:txEl>
                                              <p:pRg st="0" end="0"/>
                                            </p:txEl>
                                          </p:spTgt>
                                        </p:tgtEl>
                                        <p:attrNameLst>
                                          <p:attrName>style.visibility</p:attrName>
                                        </p:attrNameLst>
                                      </p:cBhvr>
                                      <p:to>
                                        <p:strVal val="visible"/>
                                      </p:to>
                                    </p:set>
                                    <p:animEffect transition="in" filter="fade">
                                      <p:cBhvr>
                                        <p:cTn id="12" dur="1000"/>
                                        <p:tgtEl>
                                          <p:spTgt spid="6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8">
                                            <p:txEl>
                                              <p:pRg st="1" end="1"/>
                                            </p:txEl>
                                          </p:spTgt>
                                        </p:tgtEl>
                                        <p:attrNameLst>
                                          <p:attrName>style.visibility</p:attrName>
                                        </p:attrNameLst>
                                      </p:cBhvr>
                                      <p:to>
                                        <p:strVal val="visible"/>
                                      </p:to>
                                    </p:set>
                                    <p:animEffect transition="in" filter="fade">
                                      <p:cBhvr>
                                        <p:cTn id="17" dur="1000"/>
                                        <p:tgtEl>
                                          <p:spTgt spid="6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8">
                                            <p:txEl>
                                              <p:pRg st="2" end="2"/>
                                            </p:txEl>
                                          </p:spTgt>
                                        </p:tgtEl>
                                        <p:attrNameLst>
                                          <p:attrName>style.visibility</p:attrName>
                                        </p:attrNameLst>
                                      </p:cBhvr>
                                      <p:to>
                                        <p:strVal val="visible"/>
                                      </p:to>
                                    </p:set>
                                    <p:animEffect transition="in" filter="fade">
                                      <p:cBhvr>
                                        <p:cTn id="22" dur="1000"/>
                                        <p:tgtEl>
                                          <p:spTgt spid="6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8">
                                            <p:txEl>
                                              <p:pRg st="3" end="3"/>
                                            </p:txEl>
                                          </p:spTgt>
                                        </p:tgtEl>
                                        <p:attrNameLst>
                                          <p:attrName>style.visibility</p:attrName>
                                        </p:attrNameLst>
                                      </p:cBhvr>
                                      <p:to>
                                        <p:strVal val="visible"/>
                                      </p:to>
                                    </p:set>
                                    <p:animEffect transition="in" filter="fade">
                                      <p:cBhvr>
                                        <p:cTn id="27" dur="1000"/>
                                        <p:tgtEl>
                                          <p:spTgt spid="68">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8">
                                            <p:txEl>
                                              <p:pRg st="4" end="4"/>
                                            </p:txEl>
                                          </p:spTgt>
                                        </p:tgtEl>
                                        <p:attrNameLst>
                                          <p:attrName>style.visibility</p:attrName>
                                        </p:attrNameLst>
                                      </p:cBhvr>
                                      <p:to>
                                        <p:strVal val="visible"/>
                                      </p:to>
                                    </p:set>
                                    <p:animEffect transition="in" filter="fade">
                                      <p:cBhvr>
                                        <p:cTn id="32" dur="1000"/>
                                        <p:tgtEl>
                                          <p:spTgt spid="6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g22628903869_0_6"/>
          <p:cNvSpPr txBox="1">
            <a:spLocks noGrp="1"/>
          </p:cNvSpPr>
          <p:nvPr>
            <p:ph type="title"/>
          </p:nvPr>
        </p:nvSpPr>
        <p:spPr>
          <a:xfrm>
            <a:off x="311700" y="445025"/>
            <a:ext cx="694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Defining Critical Thinking</a:t>
            </a:r>
            <a:endParaRPr/>
          </a:p>
        </p:txBody>
      </p:sp>
      <p:sp>
        <p:nvSpPr>
          <p:cNvPr id="74" name="Google Shape;74;g22628903869_0_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SzPts val="2200"/>
              <a:buChar char="●"/>
            </a:pPr>
            <a:r>
              <a:rPr lang="en-GB" sz="2200"/>
              <a:t>There is </a:t>
            </a:r>
            <a:r>
              <a:rPr lang="en-GB" sz="2200" b="1"/>
              <a:t>no single definition</a:t>
            </a:r>
            <a:r>
              <a:rPr lang="en-GB" sz="2200"/>
              <a:t> of what critical thinking is (Johnson &amp; Hamby, 2015).</a:t>
            </a:r>
            <a:endParaRPr sz="2200"/>
          </a:p>
          <a:p>
            <a:pPr marL="457200" lvl="0" indent="-368300" algn="l" rtl="0">
              <a:spcBef>
                <a:spcPts val="0"/>
              </a:spcBef>
              <a:spcAft>
                <a:spcPts val="0"/>
              </a:spcAft>
              <a:buSzPts val="2200"/>
              <a:buChar char="●"/>
            </a:pPr>
            <a:r>
              <a:rPr lang="en-GB" sz="2200"/>
              <a:t>Ennis (2015): “reasonable reflective thinking focused on deciding what to believe or do” (p.32). But what does “reasonable, reflective thinking” </a:t>
            </a:r>
            <a:r>
              <a:rPr lang="en-GB" sz="2200" b="1"/>
              <a:t>mean?</a:t>
            </a:r>
            <a:endParaRPr sz="2200" b="1"/>
          </a:p>
          <a:p>
            <a:pPr marL="457200" lvl="0" indent="-368300" algn="l" rtl="0">
              <a:spcBef>
                <a:spcPts val="0"/>
              </a:spcBef>
              <a:spcAft>
                <a:spcPts val="0"/>
              </a:spcAft>
              <a:buSzPts val="2200"/>
              <a:buChar char="●"/>
            </a:pPr>
            <a:r>
              <a:rPr lang="en-GB" sz="2200"/>
              <a:t>Do we </a:t>
            </a:r>
            <a:r>
              <a:rPr lang="en-GB" sz="2200" b="1"/>
              <a:t>need</a:t>
            </a:r>
            <a:r>
              <a:rPr lang="en-GB" sz="2200"/>
              <a:t> a clear definition? Are </a:t>
            </a:r>
            <a:r>
              <a:rPr lang="en-GB" sz="2200" b="1"/>
              <a:t>descriptions</a:t>
            </a:r>
            <a:r>
              <a:rPr lang="en-GB" sz="2200"/>
              <a:t> of critical thinking sufficient? What about </a:t>
            </a:r>
            <a:r>
              <a:rPr lang="en-GB" sz="2200" b="1"/>
              <a:t>examples </a:t>
            </a:r>
            <a:r>
              <a:rPr lang="en-GB" sz="2200"/>
              <a:t>of critical thinking?</a:t>
            </a:r>
            <a:endParaRPr sz="2200"/>
          </a:p>
          <a:p>
            <a:pPr marL="457200" lvl="0" indent="0" algn="l" rtl="0">
              <a:spcBef>
                <a:spcPts val="0"/>
              </a:spcBef>
              <a:spcAft>
                <a:spcPts val="0"/>
              </a:spcAft>
              <a:buNone/>
            </a:pPr>
            <a:endParaRPr sz="2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4">
                                            <p:txEl>
                                              <p:pRg st="0" end="0"/>
                                            </p:txEl>
                                          </p:spTgt>
                                        </p:tgtEl>
                                        <p:attrNameLst>
                                          <p:attrName>style.visibility</p:attrName>
                                        </p:attrNameLst>
                                      </p:cBhvr>
                                      <p:to>
                                        <p:strVal val="visible"/>
                                      </p:to>
                                    </p:set>
                                    <p:animEffect transition="in" filter="fade">
                                      <p:cBhvr>
                                        <p:cTn id="7" dur="1000"/>
                                        <p:tgtEl>
                                          <p:spTgt spid="7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4">
                                            <p:txEl>
                                              <p:pRg st="1" end="1"/>
                                            </p:txEl>
                                          </p:spTgt>
                                        </p:tgtEl>
                                        <p:attrNameLst>
                                          <p:attrName>style.visibility</p:attrName>
                                        </p:attrNameLst>
                                      </p:cBhvr>
                                      <p:to>
                                        <p:strVal val="visible"/>
                                      </p:to>
                                    </p:set>
                                    <p:animEffect transition="in" filter="fade">
                                      <p:cBhvr>
                                        <p:cTn id="12" dur="1000"/>
                                        <p:tgtEl>
                                          <p:spTgt spid="7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4">
                                            <p:txEl>
                                              <p:pRg st="2" end="2"/>
                                            </p:txEl>
                                          </p:spTgt>
                                        </p:tgtEl>
                                        <p:attrNameLst>
                                          <p:attrName>style.visibility</p:attrName>
                                        </p:attrNameLst>
                                      </p:cBhvr>
                                      <p:to>
                                        <p:strVal val="visible"/>
                                      </p:to>
                                    </p:set>
                                    <p:animEffect transition="in" filter="fade">
                                      <p:cBhvr>
                                        <p:cTn id="17" dur="1000"/>
                                        <p:tgtEl>
                                          <p:spTgt spid="7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4">
                                            <p:txEl>
                                              <p:pRg st="3" end="3"/>
                                            </p:txEl>
                                          </p:spTgt>
                                        </p:tgtEl>
                                        <p:attrNameLst>
                                          <p:attrName>style.visibility</p:attrName>
                                        </p:attrNameLst>
                                      </p:cBhvr>
                                      <p:to>
                                        <p:strVal val="visible"/>
                                      </p:to>
                                    </p:set>
                                    <p:animEffect transition="in" filter="fade">
                                      <p:cBhvr>
                                        <p:cTn id="22" dur="1000"/>
                                        <p:tgtEl>
                                          <p:spTgt spid="7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g22da05148ed_0_26"/>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Critical Thinking and International Students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g22df2775d28_0_7"/>
          <p:cNvSpPr txBox="1">
            <a:spLocks noGrp="1"/>
          </p:cNvSpPr>
          <p:nvPr>
            <p:ph type="title"/>
          </p:nvPr>
        </p:nvSpPr>
        <p:spPr>
          <a:xfrm>
            <a:off x="311700" y="445025"/>
            <a:ext cx="694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400"/>
              <a:t>Critical Thinking and International Students</a:t>
            </a:r>
            <a:endParaRPr sz="2400"/>
          </a:p>
        </p:txBody>
      </p:sp>
      <p:sp>
        <p:nvSpPr>
          <p:cNvPr id="85" name="Google Shape;85;g22df2775d28_0_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Weaknesses in CT not limited to international students, but it is a noted problem. Two explanations:</a:t>
            </a:r>
            <a:endParaRPr/>
          </a:p>
          <a:p>
            <a:pPr marL="457200" lvl="0" indent="-381000" algn="l" rtl="0">
              <a:spcBef>
                <a:spcPts val="0"/>
              </a:spcBef>
              <a:spcAft>
                <a:spcPts val="0"/>
              </a:spcAft>
              <a:buSzPts val="2400"/>
              <a:buChar char="●"/>
            </a:pPr>
            <a:r>
              <a:rPr lang="en-GB"/>
              <a:t>Cultural factors lead to </a:t>
            </a:r>
            <a:r>
              <a:rPr lang="en-GB" b="1"/>
              <a:t>different reasoning approaches </a:t>
            </a:r>
            <a:r>
              <a:rPr lang="en-GB"/>
              <a:t>in academic writing (Atkinson, 1997; Kaplan, 1966; Qin, 2017).</a:t>
            </a:r>
            <a:endParaRPr/>
          </a:p>
          <a:p>
            <a:pPr marL="457200" lvl="0" indent="-381000" algn="l" rtl="0">
              <a:spcBef>
                <a:spcPts val="0"/>
              </a:spcBef>
              <a:spcAft>
                <a:spcPts val="0"/>
              </a:spcAft>
              <a:buSzPts val="2400"/>
              <a:buChar char="●"/>
            </a:pPr>
            <a:r>
              <a:rPr lang="en-GB"/>
              <a:t>Critical thinking hindered by </a:t>
            </a:r>
            <a:r>
              <a:rPr lang="en-GB" b="1"/>
              <a:t>thinking in L2</a:t>
            </a:r>
            <a:r>
              <a:rPr lang="en-GB"/>
              <a:t> (Egtim, 2022; Floyd, 2011; Rear, 2017).</a:t>
            </a:r>
            <a:endParaRPr/>
          </a:p>
          <a:p>
            <a:pPr marL="457200" lvl="0" indent="0" algn="l" rtl="0">
              <a:spcBef>
                <a:spcPts val="0"/>
              </a:spcBef>
              <a:spcAft>
                <a:spcPts val="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animEffect transition="in" filter="fade">
                                      <p:cBhvr>
                                        <p:cTn id="7" dur="1000"/>
                                        <p:tgtEl>
                                          <p:spTgt spid="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5">
                                            <p:txEl>
                                              <p:pRg st="1" end="1"/>
                                            </p:txEl>
                                          </p:spTgt>
                                        </p:tgtEl>
                                        <p:attrNameLst>
                                          <p:attrName>style.visibility</p:attrName>
                                        </p:attrNameLst>
                                      </p:cBhvr>
                                      <p:to>
                                        <p:strVal val="visible"/>
                                      </p:to>
                                    </p:set>
                                    <p:animEffect transition="in" filter="fade">
                                      <p:cBhvr>
                                        <p:cTn id="12" dur="1000"/>
                                        <p:tgtEl>
                                          <p:spTgt spid="8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5">
                                            <p:txEl>
                                              <p:pRg st="2" end="2"/>
                                            </p:txEl>
                                          </p:spTgt>
                                        </p:tgtEl>
                                        <p:attrNameLst>
                                          <p:attrName>style.visibility</p:attrName>
                                        </p:attrNameLst>
                                      </p:cBhvr>
                                      <p:to>
                                        <p:strVal val="visible"/>
                                      </p:to>
                                    </p:set>
                                    <p:animEffect transition="in" filter="fade">
                                      <p:cBhvr>
                                        <p:cTn id="17" dur="1000"/>
                                        <p:tgtEl>
                                          <p:spTgt spid="8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5">
                                            <p:txEl>
                                              <p:pRg st="3" end="3"/>
                                            </p:txEl>
                                          </p:spTgt>
                                        </p:tgtEl>
                                        <p:attrNameLst>
                                          <p:attrName>style.visibility</p:attrName>
                                        </p:attrNameLst>
                                      </p:cBhvr>
                                      <p:to>
                                        <p:strVal val="visible"/>
                                      </p:to>
                                    </p:set>
                                    <p:animEffect transition="in" filter="fade">
                                      <p:cBhvr>
                                        <p:cTn id="22" dur="1000"/>
                                        <p:tgtEl>
                                          <p:spTgt spid="8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g22df2775d28_0_12"/>
          <p:cNvSpPr txBox="1">
            <a:spLocks noGrp="1"/>
          </p:cNvSpPr>
          <p:nvPr>
            <p:ph type="title"/>
          </p:nvPr>
        </p:nvSpPr>
        <p:spPr>
          <a:xfrm>
            <a:off x="311700" y="445025"/>
            <a:ext cx="694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3100"/>
              <a:t>Critical Thinking as Social Practice</a:t>
            </a:r>
            <a:endParaRPr sz="3100"/>
          </a:p>
        </p:txBody>
      </p:sp>
      <p:sp>
        <p:nvSpPr>
          <p:cNvPr id="91" name="Google Shape;91;g22df2775d28_0_1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GB" sz="1800"/>
              <a:t>Atkinson (1997) argues that ‘critical thinking’ as expected in the Western Masters essay is more a reflection of certain traditions - what he calls a ‘</a:t>
            </a:r>
            <a:r>
              <a:rPr lang="en-GB" sz="1800" b="1"/>
              <a:t>social practice’</a:t>
            </a:r>
            <a:endParaRPr sz="1800" b="1"/>
          </a:p>
          <a:p>
            <a:pPr marL="457200" lvl="0" indent="-342900" algn="l" rtl="0">
              <a:spcBef>
                <a:spcPts val="0"/>
              </a:spcBef>
              <a:spcAft>
                <a:spcPts val="0"/>
              </a:spcAft>
              <a:buSzPts val="1800"/>
              <a:buChar char="●"/>
            </a:pPr>
            <a:r>
              <a:rPr lang="en-GB" sz="1800"/>
              <a:t>“By social practice, I mean the kind of behavior in which an individual is automatically immersed by virtue of being raised in a </a:t>
            </a:r>
            <a:r>
              <a:rPr lang="en-GB" sz="1800" b="1"/>
              <a:t>particular cultural milieu</a:t>
            </a:r>
            <a:r>
              <a:rPr lang="en-GB" sz="1800"/>
              <a:t> and which the individual therefore "learns””. (p.73). An example is “common sense” (p.73).</a:t>
            </a:r>
            <a:endParaRPr sz="1800"/>
          </a:p>
          <a:p>
            <a:pPr marL="457200" lvl="0" indent="-342900" algn="l" rtl="0">
              <a:spcBef>
                <a:spcPts val="0"/>
              </a:spcBef>
              <a:spcAft>
                <a:spcPts val="0"/>
              </a:spcAft>
              <a:buSzPts val="1800"/>
              <a:buChar char="●"/>
            </a:pPr>
            <a:r>
              <a:rPr lang="en-GB" sz="1800"/>
              <a:t>He uses the fact that we </a:t>
            </a:r>
            <a:r>
              <a:rPr lang="en-GB" sz="1800" b="1"/>
              <a:t>struggle to define</a:t>
            </a:r>
            <a:r>
              <a:rPr lang="en-GB" sz="1800"/>
              <a:t> critical thinking to support this claim - we can think critically but we don’t have the language necessary to explain what we’re doing.</a:t>
            </a:r>
            <a:endParaRPr sz="1800"/>
          </a:p>
          <a:p>
            <a:pPr marL="457200" lvl="0" indent="-342900" algn="l" rtl="0">
              <a:spcBef>
                <a:spcPts val="0"/>
              </a:spcBef>
              <a:spcAft>
                <a:spcPts val="0"/>
              </a:spcAft>
              <a:buSzPts val="1800"/>
              <a:buChar char="●"/>
            </a:pPr>
            <a:r>
              <a:rPr lang="en-GB" sz="1800"/>
              <a:t>He concludes that “</a:t>
            </a:r>
            <a:r>
              <a:rPr lang="en-GB" sz="1800" b="1"/>
              <a:t>Critical thinking is cultural thinking”</a:t>
            </a:r>
            <a:r>
              <a:rPr lang="en-GB" sz="1800"/>
              <a:t> (p.89) - a reflection of certain values and practices socialised through traditionally elite schools.</a:t>
            </a:r>
            <a:endParaRPr sz="1800"/>
          </a:p>
          <a:p>
            <a:pPr marL="0" lvl="0" indent="0" algn="l" rtl="0">
              <a:spcBef>
                <a:spcPts val="0"/>
              </a:spcBef>
              <a:spcAft>
                <a:spcPts val="0"/>
              </a:spcAft>
              <a:buNone/>
            </a:pPr>
            <a:endParaRPr sz="17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animEffect transition="in" filter="fade">
                                      <p:cBhvr>
                                        <p:cTn id="7" dur="1000"/>
                                        <p:tgtEl>
                                          <p:spTgt spid="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1">
                                            <p:txEl>
                                              <p:pRg st="1" end="1"/>
                                            </p:txEl>
                                          </p:spTgt>
                                        </p:tgtEl>
                                        <p:attrNameLst>
                                          <p:attrName>style.visibility</p:attrName>
                                        </p:attrNameLst>
                                      </p:cBhvr>
                                      <p:to>
                                        <p:strVal val="visible"/>
                                      </p:to>
                                    </p:set>
                                    <p:animEffect transition="in" filter="fade">
                                      <p:cBhvr>
                                        <p:cTn id="12" dur="1000"/>
                                        <p:tgtEl>
                                          <p:spTgt spid="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1">
                                            <p:txEl>
                                              <p:pRg st="2" end="2"/>
                                            </p:txEl>
                                          </p:spTgt>
                                        </p:tgtEl>
                                        <p:attrNameLst>
                                          <p:attrName>style.visibility</p:attrName>
                                        </p:attrNameLst>
                                      </p:cBhvr>
                                      <p:to>
                                        <p:strVal val="visible"/>
                                      </p:to>
                                    </p:set>
                                    <p:animEffect transition="in" filter="fade">
                                      <p:cBhvr>
                                        <p:cTn id="17" dur="1000"/>
                                        <p:tgtEl>
                                          <p:spTgt spid="9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1">
                                            <p:txEl>
                                              <p:pRg st="3" end="3"/>
                                            </p:txEl>
                                          </p:spTgt>
                                        </p:tgtEl>
                                        <p:attrNameLst>
                                          <p:attrName>style.visibility</p:attrName>
                                        </p:attrNameLst>
                                      </p:cBhvr>
                                      <p:to>
                                        <p:strVal val="visible"/>
                                      </p:to>
                                    </p:set>
                                    <p:animEffect transition="in" filter="fade">
                                      <p:cBhvr>
                                        <p:cTn id="22" dur="1000"/>
                                        <p:tgtEl>
                                          <p:spTgt spid="9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1">
                                            <p:txEl>
                                              <p:pRg st="4" end="4"/>
                                            </p:txEl>
                                          </p:spTgt>
                                        </p:tgtEl>
                                        <p:attrNameLst>
                                          <p:attrName>style.visibility</p:attrName>
                                        </p:attrNameLst>
                                      </p:cBhvr>
                                      <p:to>
                                        <p:strVal val="visible"/>
                                      </p:to>
                                    </p:set>
                                    <p:animEffect transition="in" filter="fade">
                                      <p:cBhvr>
                                        <p:cTn id="27" dur="1000"/>
                                        <p:tgtEl>
                                          <p:spTgt spid="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University of York -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1492</Words>
  <Application>Microsoft Office PowerPoint</Application>
  <PresentationFormat>On-screen Show (16:9)</PresentationFormat>
  <Paragraphs>97</Paragraphs>
  <Slides>23</Slides>
  <Notes>23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Cambria</vt:lpstr>
      <vt:lpstr>University of York - light</vt:lpstr>
      <vt:lpstr>Contemplating Criticality</vt:lpstr>
      <vt:lpstr>Key Questions </vt:lpstr>
      <vt:lpstr>Group Discussions </vt:lpstr>
      <vt:lpstr>Critical Thinking in the Masters Course</vt:lpstr>
      <vt:lpstr>Background and Rationale</vt:lpstr>
      <vt:lpstr>Defining Critical Thinking</vt:lpstr>
      <vt:lpstr>Critical Thinking and International Students</vt:lpstr>
      <vt:lpstr>Critical Thinking and International Students</vt:lpstr>
      <vt:lpstr>Critical Thinking as Social Practice</vt:lpstr>
      <vt:lpstr>Critical Thinking Hindered by L2</vt:lpstr>
      <vt:lpstr>Skills and Dispositions for CT</vt:lpstr>
      <vt:lpstr>Skills and Dispositions</vt:lpstr>
      <vt:lpstr>Skills (selection)</vt:lpstr>
      <vt:lpstr>Skills (all)</vt:lpstr>
      <vt:lpstr>Dispositions (selection)</vt:lpstr>
      <vt:lpstr>Dispositions (all)</vt:lpstr>
      <vt:lpstr>Conclusions from Study</vt:lpstr>
      <vt:lpstr>Group Discussions</vt:lpstr>
      <vt:lpstr>Group Discussion</vt:lpstr>
      <vt:lpstr>Group Discussion 2</vt:lpstr>
      <vt:lpstr>Reflection</vt:lpstr>
      <vt:lpstr>Contact</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Contemplating Criticality</dc:title>
  <cp:lastModifiedBy>James Lamont</cp:lastModifiedBy>
  <cp:revision>1</cp:revision>
  <dcterms:modified xsi:type="dcterms:W3CDTF">2023-04-14T13:07:06Z</dcterms:modified>
</cp:coreProperties>
</file>