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9" r:id="rId5"/>
    <p:sldId id="262" r:id="rId6"/>
    <p:sldId id="268" r:id="rId7"/>
    <p:sldId id="270" r:id="rId8"/>
    <p:sldId id="271" r:id="rId9"/>
    <p:sldId id="272" r:id="rId10"/>
    <p:sldId id="273" r:id="rId11"/>
    <p:sldId id="267" r:id="rId12"/>
    <p:sldId id="274" r:id="rId13"/>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57" d="100"/>
          <a:sy n="57" d="100"/>
        </p:scale>
        <p:origin x="9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63023-F74B-7393-8B8B-6BC109C4D8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B126A23-6B49-02ED-5DB7-FC1E7EB8BF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E559EBE-8894-73C3-1EF1-3EF671462916}"/>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5" name="Footer Placeholder 4">
            <a:extLst>
              <a:ext uri="{FF2B5EF4-FFF2-40B4-BE49-F238E27FC236}">
                <a16:creationId xmlns:a16="http://schemas.microsoft.com/office/drawing/2014/main" id="{DE299026-833B-C22E-A957-E625AB4BED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7476-893D-139A-04DC-8F0151DD3AE2}"/>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2291499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DF99D-D628-4D2A-8640-1F6BA1978B9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82C4760-983B-2F00-C81A-D5CEA6E5868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439F3E0-4755-A740-24B6-55AD2820541C}"/>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5" name="Footer Placeholder 4">
            <a:extLst>
              <a:ext uri="{FF2B5EF4-FFF2-40B4-BE49-F238E27FC236}">
                <a16:creationId xmlns:a16="http://schemas.microsoft.com/office/drawing/2014/main" id="{5D6B1435-73DA-3C98-EFE9-8B13BEF60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A9AE98-E102-5C8A-F43E-CED9B304ED01}"/>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44259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016118-9862-7078-64C1-233D286D83F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811C2C2-DECD-67FB-2F68-EBBC203452F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2C3BB83-99C1-0494-F55D-B47EC7E79C66}"/>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5" name="Footer Placeholder 4">
            <a:extLst>
              <a:ext uri="{FF2B5EF4-FFF2-40B4-BE49-F238E27FC236}">
                <a16:creationId xmlns:a16="http://schemas.microsoft.com/office/drawing/2014/main" id="{ACF797CA-01FC-AEBD-7130-A1FE2FE38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D054B3-AC25-8BE7-928B-221059B5C9F2}"/>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117130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6FEB2-6551-B882-3A37-62C7A38ADDD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22BF70F-5F96-ADA8-7A94-66BFEB1168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C4E11B0-07BA-2C74-B69F-86F29665DB6E}"/>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5" name="Footer Placeholder 4">
            <a:extLst>
              <a:ext uri="{FF2B5EF4-FFF2-40B4-BE49-F238E27FC236}">
                <a16:creationId xmlns:a16="http://schemas.microsoft.com/office/drawing/2014/main" id="{B960ACEC-272E-F1EF-3CC8-0E7C83D50D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10C79-BE99-0415-A959-D729B9ACD933}"/>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396972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2120D-49E2-0F69-A106-7515494CC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0FCCD41-4911-6330-5350-CA58F291E5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180530A-CD4E-DF90-F755-5FE9F6FEB828}"/>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5" name="Footer Placeholder 4">
            <a:extLst>
              <a:ext uri="{FF2B5EF4-FFF2-40B4-BE49-F238E27FC236}">
                <a16:creationId xmlns:a16="http://schemas.microsoft.com/office/drawing/2014/main" id="{0D55850A-81E6-EFCD-FC76-B8EB143DC7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A18D30-BBD6-456E-4A6A-AB187EF090E0}"/>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2522066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97E9-664F-D034-4F9E-2353F3BFD43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9ECFEAC-00A9-4796-766B-8DD5B12ED51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A8B2B6C-869A-5D39-2D34-8EFBD3B4369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65FAF30-8C95-4AD9-78C5-002766B75524}"/>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6" name="Footer Placeholder 5">
            <a:extLst>
              <a:ext uri="{FF2B5EF4-FFF2-40B4-BE49-F238E27FC236}">
                <a16:creationId xmlns:a16="http://schemas.microsoft.com/office/drawing/2014/main" id="{6B4F8A09-8288-E533-37FA-038BD66F1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9BE335-080B-F696-DC6D-CBE286332555}"/>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29877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F6000-AEC5-8413-9593-10182FFC7B5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40C1FF3-744D-9A6A-349C-D412D843FB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A6BBF3D-919B-3613-CC52-8EBA369566E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EBAA158-6661-202A-C1DD-8C5C72F15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BD5BA58-09FF-BC4F-1EE0-F3C7CEBB59A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6729D25-7A96-BEE6-0DF8-ADCB84056126}"/>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8" name="Footer Placeholder 7">
            <a:extLst>
              <a:ext uri="{FF2B5EF4-FFF2-40B4-BE49-F238E27FC236}">
                <a16:creationId xmlns:a16="http://schemas.microsoft.com/office/drawing/2014/main" id="{166ECC0B-5FBA-1AB1-131D-1833F9E73C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9D6758-BFFC-80D9-9DD8-3DA1A689BC5B}"/>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37438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8752-790C-54B3-49F7-45433597DE2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1666ECD-A1D9-13FF-90A5-9CEBB458CFB1}"/>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4" name="Footer Placeholder 3">
            <a:extLst>
              <a:ext uri="{FF2B5EF4-FFF2-40B4-BE49-F238E27FC236}">
                <a16:creationId xmlns:a16="http://schemas.microsoft.com/office/drawing/2014/main" id="{464C00ED-35A4-3293-2D4D-C2F6AD8008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862D3B-FDCE-F1E4-C3E3-2663057AB28E}"/>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2950074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39EE57-C0C6-7458-98C3-A0653BEBBEC0}"/>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3" name="Footer Placeholder 2">
            <a:extLst>
              <a:ext uri="{FF2B5EF4-FFF2-40B4-BE49-F238E27FC236}">
                <a16:creationId xmlns:a16="http://schemas.microsoft.com/office/drawing/2014/main" id="{3AF11B07-3660-0BE2-253B-719745243A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36356C-A0B6-06ED-3A16-92FFB43ED82A}"/>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313382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E52DA-2876-BE56-76CD-F041974A323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D1CA1FF-E062-255C-4DA8-B22F38D73A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DE32318-7535-F80B-D34B-45B4630DAD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B50BB57-F8F1-E37C-84F8-43D09A560501}"/>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6" name="Footer Placeholder 5">
            <a:extLst>
              <a:ext uri="{FF2B5EF4-FFF2-40B4-BE49-F238E27FC236}">
                <a16:creationId xmlns:a16="http://schemas.microsoft.com/office/drawing/2014/main" id="{CBFF83F4-27ED-6AED-78FE-C34CA5DD18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46DDB8-B579-9596-BD32-6592634352EA}"/>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74395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3FFC7-764C-A0DE-C3D6-CB54867ABD4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4E9CBA2-AF23-BFEC-A19B-6F2BD63855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8764CD-0A9A-1B92-BC19-EC80CD67C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1265E82-8105-D491-8C54-13533A5B5ECA}"/>
              </a:ext>
            </a:extLst>
          </p:cNvPr>
          <p:cNvSpPr>
            <a:spLocks noGrp="1"/>
          </p:cNvSpPr>
          <p:nvPr>
            <p:ph type="dt" sz="half" idx="10"/>
          </p:nvPr>
        </p:nvSpPr>
        <p:spPr/>
        <p:txBody>
          <a:bodyPr/>
          <a:lstStyle/>
          <a:p>
            <a:fld id="{49D36B54-2986-0B4A-B886-10EB9C79D01D}" type="datetimeFigureOut">
              <a:rPr lang="en-US" smtClean="0"/>
              <a:t>5/4/2023</a:t>
            </a:fld>
            <a:endParaRPr lang="en-US"/>
          </a:p>
        </p:txBody>
      </p:sp>
      <p:sp>
        <p:nvSpPr>
          <p:cNvPr id="6" name="Footer Placeholder 5">
            <a:extLst>
              <a:ext uri="{FF2B5EF4-FFF2-40B4-BE49-F238E27FC236}">
                <a16:creationId xmlns:a16="http://schemas.microsoft.com/office/drawing/2014/main" id="{6BE428C5-418D-B1D0-97C4-0B18958B0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174AC3-D2CE-6B39-604C-B4FD546931EE}"/>
              </a:ext>
            </a:extLst>
          </p:cNvPr>
          <p:cNvSpPr>
            <a:spLocks noGrp="1"/>
          </p:cNvSpPr>
          <p:nvPr>
            <p:ph type="sldNum" sz="quarter" idx="12"/>
          </p:nvPr>
        </p:nvSpPr>
        <p:spPr/>
        <p:txBody>
          <a:bodyPr/>
          <a:lstStyle/>
          <a:p>
            <a:fld id="{D5461B7C-E91A-2649-B9CA-48CD4697F9E0}" type="slidenum">
              <a:rPr lang="en-US" smtClean="0"/>
              <a:t>‹#›</a:t>
            </a:fld>
            <a:endParaRPr lang="en-US"/>
          </a:p>
        </p:txBody>
      </p:sp>
    </p:spTree>
    <p:extLst>
      <p:ext uri="{BB962C8B-B14F-4D97-AF65-F5344CB8AC3E}">
        <p14:creationId xmlns:p14="http://schemas.microsoft.com/office/powerpoint/2010/main" val="169159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F191C9-AAF7-3DDC-5CFF-75B378ECF9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AE44627-7915-EDF8-70CB-58AE4548D9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746B5B4-CB19-20BB-EDCE-D5B50AE8F4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36B54-2986-0B4A-B886-10EB9C79D01D}" type="datetimeFigureOut">
              <a:rPr lang="en-US" smtClean="0"/>
              <a:t>5/4/2023</a:t>
            </a:fld>
            <a:endParaRPr lang="en-US"/>
          </a:p>
        </p:txBody>
      </p:sp>
      <p:sp>
        <p:nvSpPr>
          <p:cNvPr id="5" name="Footer Placeholder 4">
            <a:extLst>
              <a:ext uri="{FF2B5EF4-FFF2-40B4-BE49-F238E27FC236}">
                <a16:creationId xmlns:a16="http://schemas.microsoft.com/office/drawing/2014/main" id="{C01908B0-5839-2BE8-052E-DC55747FBA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14B5B1-AEC4-54FF-92D2-5F8394ADD1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61B7C-E91A-2649-B9CA-48CD4697F9E0}" type="slidenum">
              <a:rPr lang="en-US" smtClean="0"/>
              <a:t>‹#›</a:t>
            </a:fld>
            <a:endParaRPr lang="en-US"/>
          </a:p>
        </p:txBody>
      </p:sp>
    </p:spTree>
    <p:extLst>
      <p:ext uri="{BB962C8B-B14F-4D97-AF65-F5344CB8AC3E}">
        <p14:creationId xmlns:p14="http://schemas.microsoft.com/office/powerpoint/2010/main" val="1486956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william.hardman@liverpool.ac.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uidance/plan-your-relationships-sex-and-health-curriculum#choosing-resources" TargetMode="External"/><Relationship Id="rId2" Type="http://schemas.openxmlformats.org/officeDocument/2006/relationships/hyperlink" Target="https://eap-essentials.com/2022/07/23/carrier-content-the-delivery-vehicle-for-language-skills-development/" TargetMode="External"/><Relationship Id="rId1" Type="http://schemas.openxmlformats.org/officeDocument/2006/relationships/slideLayout" Target="../slideLayouts/slideLayout2.xml"/><Relationship Id="rId6" Type="http://schemas.openxmlformats.org/officeDocument/2006/relationships/hyperlink" Target="https://www.theguardian.com/education/2020/nov/13/education-experts-counter-government-attack-on-critical-race-theory" TargetMode="External"/><Relationship Id="rId5" Type="http://schemas.openxmlformats.org/officeDocument/2006/relationships/hyperlink" Target="https://www.theguardian.com/education/2020/nov/13/diversity-of-thought-is-vital-in-education" TargetMode="External"/><Relationship Id="rId4" Type="http://schemas.openxmlformats.org/officeDocument/2006/relationships/hyperlink" Target="https://www.officeforstudents.org.uk/media/1482/assessment_practices_english_higher_education_provider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JUSTIN.GERALD22@myhunter.cuny.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41615-A52C-9C22-FCB1-D5CE9E0D3345}"/>
              </a:ext>
            </a:extLst>
          </p:cNvPr>
          <p:cNvSpPr>
            <a:spLocks noGrp="1"/>
          </p:cNvSpPr>
          <p:nvPr>
            <p:ph type="ctrTitle"/>
          </p:nvPr>
        </p:nvSpPr>
        <p:spPr/>
        <p:txBody>
          <a:bodyPr>
            <a:normAutofit/>
          </a:bodyPr>
          <a:lstStyle/>
          <a:p>
            <a:pPr>
              <a:lnSpc>
                <a:spcPct val="114000"/>
              </a:lnSpc>
            </a:pPr>
            <a:r>
              <a:rPr lang="en-GB" sz="3600" dirty="0">
                <a:effectLst/>
                <a:ea typeface="Calibri" panose="020F0502020204030204" pitchFamily="34" charset="0"/>
              </a:rPr>
              <a:t>Can we talk about racism? An exploration of EAP practitioners’ views on implementing critical, social justice texts on the EAP curriculum.</a:t>
            </a:r>
            <a:r>
              <a:rPr lang="en-GB" sz="3600" dirty="0">
                <a:effectLst/>
              </a:rPr>
              <a:t> </a:t>
            </a:r>
            <a:endParaRPr lang="en-US" sz="3600" dirty="0"/>
          </a:p>
        </p:txBody>
      </p:sp>
      <p:sp>
        <p:nvSpPr>
          <p:cNvPr id="3" name="Subtitle 2">
            <a:extLst>
              <a:ext uri="{FF2B5EF4-FFF2-40B4-BE49-F238E27FC236}">
                <a16:creationId xmlns:a16="http://schemas.microsoft.com/office/drawing/2014/main" id="{FD83D97C-1F56-E2E2-E6B2-56AA683D987B}"/>
              </a:ext>
            </a:extLst>
          </p:cNvPr>
          <p:cNvSpPr>
            <a:spLocks noGrp="1"/>
          </p:cNvSpPr>
          <p:nvPr>
            <p:ph type="subTitle" idx="1"/>
          </p:nvPr>
        </p:nvSpPr>
        <p:spPr>
          <a:xfrm>
            <a:off x="1524000" y="3749182"/>
            <a:ext cx="9144000" cy="1655762"/>
          </a:xfrm>
        </p:spPr>
        <p:txBody>
          <a:bodyPr>
            <a:normAutofit lnSpcReduction="10000"/>
          </a:bodyPr>
          <a:lstStyle/>
          <a:p>
            <a:r>
              <a:rPr lang="en-US" dirty="0"/>
              <a:t>Wil Hardman – University of Liverpool</a:t>
            </a:r>
          </a:p>
          <a:p>
            <a:r>
              <a:rPr lang="en-US" dirty="0"/>
              <a:t>EAP4SJ SIG</a:t>
            </a:r>
          </a:p>
          <a:p>
            <a:r>
              <a:rPr lang="en-US" dirty="0">
                <a:hlinkClick r:id="rId2"/>
              </a:rPr>
              <a:t>william.hardman@liverpool.ac.uk</a:t>
            </a:r>
            <a:endParaRPr lang="en-US" dirty="0"/>
          </a:p>
          <a:p>
            <a:r>
              <a:rPr lang="en-US" dirty="0"/>
              <a:t>Twitter @</a:t>
            </a:r>
            <a:r>
              <a:rPr lang="en-US" dirty="0" err="1"/>
              <a:t>HardmanWil</a:t>
            </a:r>
            <a:endParaRPr lang="en-US" dirty="0"/>
          </a:p>
          <a:p>
            <a:endParaRPr lang="en-US" dirty="0"/>
          </a:p>
        </p:txBody>
      </p:sp>
      <p:pic>
        <p:nvPicPr>
          <p:cNvPr id="4" name="Picture 3">
            <a:extLst>
              <a:ext uri="{FF2B5EF4-FFF2-40B4-BE49-F238E27FC236}">
                <a16:creationId xmlns:a16="http://schemas.microsoft.com/office/drawing/2014/main" id="{422A98A1-6EE9-46CC-7DC0-427A84AC39BE}"/>
              </a:ext>
            </a:extLst>
          </p:cNvPr>
          <p:cNvPicPr>
            <a:picLocks noChangeAspect="1"/>
          </p:cNvPicPr>
          <p:nvPr/>
        </p:nvPicPr>
        <p:blipFill>
          <a:blip r:embed="rId3"/>
          <a:stretch>
            <a:fillRect/>
          </a:stretch>
        </p:blipFill>
        <p:spPr>
          <a:xfrm>
            <a:off x="9796163" y="4945663"/>
            <a:ext cx="1422400" cy="1422400"/>
          </a:xfrm>
          <a:prstGeom prst="rect">
            <a:avLst/>
          </a:prstGeom>
        </p:spPr>
      </p:pic>
      <p:pic>
        <p:nvPicPr>
          <p:cNvPr id="5" name="Picture 4">
            <a:extLst>
              <a:ext uri="{FF2B5EF4-FFF2-40B4-BE49-F238E27FC236}">
                <a16:creationId xmlns:a16="http://schemas.microsoft.com/office/drawing/2014/main" id="{FAE10FC8-F3D9-082D-A726-C5E18BD84542}"/>
              </a:ext>
            </a:extLst>
          </p:cNvPr>
          <p:cNvPicPr>
            <a:picLocks noChangeAspect="1"/>
          </p:cNvPicPr>
          <p:nvPr/>
        </p:nvPicPr>
        <p:blipFill>
          <a:blip r:embed="rId4"/>
          <a:stretch>
            <a:fillRect/>
          </a:stretch>
        </p:blipFill>
        <p:spPr>
          <a:xfrm>
            <a:off x="454282" y="5644163"/>
            <a:ext cx="2806700" cy="723900"/>
          </a:xfrm>
          <a:prstGeom prst="rect">
            <a:avLst/>
          </a:prstGeom>
        </p:spPr>
      </p:pic>
    </p:spTree>
    <p:extLst>
      <p:ext uri="{BB962C8B-B14F-4D97-AF65-F5344CB8AC3E}">
        <p14:creationId xmlns:p14="http://schemas.microsoft.com/office/powerpoint/2010/main" val="1611484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4C04C-E8F0-4F7C-878C-EFE20DCDC7E3}"/>
              </a:ext>
            </a:extLst>
          </p:cNvPr>
          <p:cNvSpPr>
            <a:spLocks noGrp="1"/>
          </p:cNvSpPr>
          <p:nvPr>
            <p:ph type="title"/>
          </p:nvPr>
        </p:nvSpPr>
        <p:spPr/>
        <p:txBody>
          <a:bodyPr/>
          <a:lstStyle/>
          <a:p>
            <a:r>
              <a:rPr lang="en-GB" dirty="0"/>
              <a:t>Lecture specifications</a:t>
            </a:r>
          </a:p>
        </p:txBody>
      </p:sp>
      <p:sp>
        <p:nvSpPr>
          <p:cNvPr id="3" name="Content Placeholder 2">
            <a:extLst>
              <a:ext uri="{FF2B5EF4-FFF2-40B4-BE49-F238E27FC236}">
                <a16:creationId xmlns:a16="http://schemas.microsoft.com/office/drawing/2014/main" id="{B805E6C9-F5D6-43C2-A177-541B9120E947}"/>
              </a:ext>
            </a:extLst>
          </p:cNvPr>
          <p:cNvSpPr>
            <a:spLocks noGrp="1"/>
          </p:cNvSpPr>
          <p:nvPr>
            <p:ph idx="1"/>
          </p:nvPr>
        </p:nvSpPr>
        <p:spPr/>
        <p:txBody>
          <a:bodyPr>
            <a:normAutofit lnSpcReduction="10000"/>
          </a:bodyPr>
          <a:lstStyle/>
          <a:p>
            <a:pPr marL="0" indent="0">
              <a:buNone/>
            </a:pPr>
            <a:r>
              <a:rPr lang="en-GB" dirty="0"/>
              <a:t>“In acknowledgement of the colonial histories that have contributed to the dominance of English as the global language of academia, and the consequent positioning of English for Academic Purposes (in its role of induction/gatekeeping but also with transformational potential) as a border site for (de)colonial perspectives, where linguistic, national, racial and cultural prejudices can be not only (re)produced but also challenged (Mortenson, 2022), we aim to provide lectures around a social justice theme with topics that are intended to be directly relevant to students’ lives and academic experiences. The selection of a social justice theme is also an attempt to respond to the University’s guidelines on decolonising the curriculum.” </a:t>
            </a:r>
          </a:p>
          <a:p>
            <a:pPr marL="0" indent="0">
              <a:buNone/>
            </a:pPr>
            <a:r>
              <a:rPr lang="en-GB" dirty="0"/>
              <a:t>                                                                                                (Hardman, 2022)</a:t>
            </a:r>
          </a:p>
          <a:p>
            <a:endParaRPr lang="en-GB" dirty="0"/>
          </a:p>
        </p:txBody>
      </p:sp>
    </p:spTree>
    <p:extLst>
      <p:ext uri="{BB962C8B-B14F-4D97-AF65-F5344CB8AC3E}">
        <p14:creationId xmlns:p14="http://schemas.microsoft.com/office/powerpoint/2010/main" val="3711267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4F7F08-33CB-89A5-B0AA-BD7D7EC942F4}"/>
              </a:ext>
            </a:extLst>
          </p:cNvPr>
          <p:cNvSpPr>
            <a:spLocks noGrp="1"/>
          </p:cNvSpPr>
          <p:nvPr>
            <p:ph idx="1"/>
          </p:nvPr>
        </p:nvSpPr>
        <p:spPr/>
        <p:txBody>
          <a:bodyPr>
            <a:normAutofit lnSpcReduction="10000"/>
          </a:bodyPr>
          <a:lstStyle/>
          <a:p>
            <a:pPr marL="0" indent="0">
              <a:lnSpc>
                <a:spcPct val="114000"/>
              </a:lnSpc>
              <a:buNone/>
            </a:pPr>
            <a:r>
              <a:rPr lang="en-GB" kern="100" dirty="0">
                <a:effectLst/>
                <a:latin typeface="Calibri" panose="020F0502020204030204" pitchFamily="34" charset="0"/>
                <a:ea typeface="Calibri" panose="020F0502020204030204" pitchFamily="34" charset="0"/>
                <a:cs typeface="Times New Roman" panose="02020603050405020304" pitchFamily="18" charset="0"/>
              </a:rPr>
              <a:t>“At a time when democratic institutions and hard-won commitments to equalities are under threat… and when a human-made environmental crisis threatens communities and individuals, classrooms should be places of creative, critical thinking and engagement with ideas that can help society move towards more just and sustainable ways of living” </a:t>
            </a: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kern="100" dirty="0">
                <a:effectLst/>
                <a:latin typeface="Calibri" panose="020F0502020204030204" pitchFamily="34" charset="0"/>
                <a:ea typeface="Calibri" panose="020F0502020204030204" pitchFamily="34" charset="0"/>
                <a:cs typeface="Times New Roman" panose="02020603050405020304" pitchFamily="18" charset="0"/>
              </a:rPr>
              <a:t>                                                                   (UCL Institute of Education, 2020)</a:t>
            </a:r>
          </a:p>
          <a:p>
            <a:endParaRPr lang="en-US" dirty="0"/>
          </a:p>
        </p:txBody>
      </p:sp>
    </p:spTree>
    <p:extLst>
      <p:ext uri="{BB962C8B-B14F-4D97-AF65-F5344CB8AC3E}">
        <p14:creationId xmlns:p14="http://schemas.microsoft.com/office/powerpoint/2010/main" val="3948164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BD0B2-F13A-48BF-A5A2-3351F525EBF1}"/>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6D98CDD0-D4F0-4FED-9F3F-3141A776EAB8}"/>
              </a:ext>
            </a:extLst>
          </p:cNvPr>
          <p:cNvSpPr>
            <a:spLocks noGrp="1"/>
          </p:cNvSpPr>
          <p:nvPr>
            <p:ph idx="1"/>
          </p:nvPr>
        </p:nvSpPr>
        <p:spPr/>
        <p:txBody>
          <a:bodyPr>
            <a:normAutofit fontScale="32500" lnSpcReduction="20000"/>
          </a:bodyPr>
          <a:lstStyle/>
          <a:p>
            <a:pPr>
              <a:lnSpc>
                <a:spcPct val="120000"/>
              </a:lnSpc>
              <a:spcBef>
                <a:spcPts val="0"/>
              </a:spcBef>
            </a:pPr>
            <a:r>
              <a:rPr lang="en-US" sz="3400" dirty="0">
                <a:effectLst/>
                <a:ea typeface="Calibri" panose="020F0502020204030204" pitchFamily="34" charset="0"/>
                <a:cs typeface="Times New Roman" panose="02020603050405020304" pitchFamily="18" charset="0"/>
              </a:rPr>
              <a:t>Alexander, O. (2022). Carrier content – the delivery vehicle for language and skills development. Available at: </a:t>
            </a:r>
            <a:r>
              <a:rPr lang="en-US" sz="3400" u="sng" dirty="0">
                <a:solidFill>
                  <a:srgbClr val="0563C1"/>
                </a:solidFill>
                <a:effectLst/>
                <a:ea typeface="Calibri" panose="020F0502020204030204" pitchFamily="34" charset="0"/>
                <a:cs typeface="Times New Roman" panose="02020603050405020304" pitchFamily="18" charset="0"/>
                <a:hlinkClick r:id="rId2"/>
              </a:rPr>
              <a:t>https://eap-essentials.com/2022/07/23/carrier-content-the-delivery-vehicle-for-language-skills-development/</a:t>
            </a:r>
            <a:r>
              <a:rPr lang="en-US" sz="3400" dirty="0">
                <a:effectLst/>
                <a:ea typeface="Calibri" panose="020F0502020204030204" pitchFamily="34" charset="0"/>
                <a:cs typeface="Times New Roman" panose="02020603050405020304" pitchFamily="18" charset="0"/>
              </a:rPr>
              <a:t> </a:t>
            </a:r>
            <a:endParaRPr lang="en-GB" sz="3400" dirty="0">
              <a:cs typeface="Times New Roman" panose="02020603050405020304" pitchFamily="18" charset="0"/>
            </a:endParaRPr>
          </a:p>
          <a:p>
            <a:pPr>
              <a:lnSpc>
                <a:spcPct val="120000"/>
              </a:lnSpc>
              <a:spcBef>
                <a:spcPts val="0"/>
              </a:spcBef>
            </a:pPr>
            <a:r>
              <a:rPr lang="en-GB" sz="3400" dirty="0">
                <a:cs typeface="Times New Roman" panose="02020603050405020304" pitchFamily="18" charset="0"/>
              </a:rPr>
              <a:t>Allison, D. (1996). Pragmatist discourse and English for academic purposes. English for specific purposes, 15(2), 85-103. </a:t>
            </a:r>
          </a:p>
          <a:p>
            <a:pPr>
              <a:lnSpc>
                <a:spcPct val="120000"/>
              </a:lnSpc>
              <a:spcBef>
                <a:spcPts val="0"/>
              </a:spcBef>
            </a:pPr>
            <a:r>
              <a:rPr lang="en-GB" sz="3400" dirty="0">
                <a:cs typeface="Times New Roman" panose="02020603050405020304" pitchFamily="18" charset="0"/>
              </a:rPr>
              <a:t>Benesch, S. (1993). ESL, ideology, and the politics of pragmatism. TESOL Quarterly, 27, 4, 705-717. </a:t>
            </a:r>
          </a:p>
          <a:p>
            <a:pPr>
              <a:lnSpc>
                <a:spcPct val="120000"/>
              </a:lnSpc>
              <a:spcBef>
                <a:spcPts val="0"/>
              </a:spcBef>
            </a:pPr>
            <a:r>
              <a:rPr lang="en-GB" sz="3400" dirty="0">
                <a:cs typeface="Times New Roman" panose="02020603050405020304" pitchFamily="18" charset="0"/>
              </a:rPr>
              <a:t>Benesch, S. (1996). Needs analysis and curriculum development in EAP: An example of a critical approach. TESOL Quarterly, 30, 4, 723-738.</a:t>
            </a:r>
          </a:p>
          <a:p>
            <a:pPr>
              <a:lnSpc>
                <a:spcPct val="120000"/>
              </a:lnSpc>
              <a:spcBef>
                <a:spcPts val="0"/>
              </a:spcBef>
            </a:pPr>
            <a:r>
              <a:rPr lang="en-US" sz="3400" dirty="0">
                <a:cs typeface="Times New Roman" panose="02020603050405020304" pitchFamily="18" charset="0"/>
              </a:rPr>
              <a:t>Department of Education (2022). Plan your relationships, health and sex education. </a:t>
            </a:r>
            <a:r>
              <a:rPr lang="en-US" sz="3400" dirty="0">
                <a:cs typeface="Times New Roman" panose="02020603050405020304" pitchFamily="18" charset="0"/>
                <a:hlinkClick r:id="rId3"/>
              </a:rPr>
              <a:t>https://www.gov.uk/guidance/plan-your-relationships-sex-and-health-curriculum#choosing-resources</a:t>
            </a:r>
            <a:endParaRPr lang="en-US" sz="3400" dirty="0">
              <a:cs typeface="Times New Roman" panose="02020603050405020304" pitchFamily="18" charset="0"/>
            </a:endParaRPr>
          </a:p>
          <a:p>
            <a:pPr>
              <a:lnSpc>
                <a:spcPct val="120000"/>
              </a:lnSpc>
              <a:spcBef>
                <a:spcPts val="0"/>
              </a:spcBef>
            </a:pPr>
            <a:r>
              <a:rPr lang="en-GB" sz="3400" dirty="0">
                <a:cs typeface="Times New Roman" panose="02020603050405020304" pitchFamily="18" charset="0"/>
              </a:rPr>
              <a:t>Eddo-Lodge (2018). Why I’m no longer talking to white people about race. Bloomsbury.</a:t>
            </a:r>
          </a:p>
          <a:p>
            <a:pPr>
              <a:lnSpc>
                <a:spcPct val="120000"/>
              </a:lnSpc>
              <a:spcBef>
                <a:spcPts val="0"/>
              </a:spcBef>
            </a:pPr>
            <a:r>
              <a:rPr lang="en-GB" sz="3400" dirty="0">
                <a:cs typeface="Times New Roman" panose="02020603050405020304" pitchFamily="18" charset="0"/>
              </a:rPr>
              <a:t>Fenton-Smith (2014). </a:t>
            </a:r>
            <a:r>
              <a:rPr lang="en-GB" sz="3400" dirty="0">
                <a:effectLst/>
              </a:rPr>
              <a:t>The place of Benesch’s critical English for academic purposes in the current practice of academic language and learning</a:t>
            </a:r>
            <a:r>
              <a:rPr lang="en-GB" sz="3400" dirty="0">
                <a:effectLst/>
                <a:cs typeface="Times New Roman" panose="02020603050405020304" pitchFamily="18" charset="0"/>
              </a:rPr>
              <a:t>. Journal of </a:t>
            </a:r>
            <a:r>
              <a:rPr lang="en-GB" sz="3400" dirty="0">
                <a:cs typeface="Times New Roman" panose="02020603050405020304" pitchFamily="18" charset="0"/>
              </a:rPr>
              <a:t>Academic Language and Learning, 8, 3, A23-A33</a:t>
            </a:r>
          </a:p>
          <a:p>
            <a:pPr marL="342900" lvl="0" indent="-342900">
              <a:lnSpc>
                <a:spcPct val="120000"/>
              </a:lnSpc>
              <a:spcBef>
                <a:spcPts val="0"/>
              </a:spcBef>
              <a:buFont typeface="Arial" panose="020B0604020202020204" pitchFamily="34" charset="0"/>
              <a:buChar char="•"/>
              <a:tabLst>
                <a:tab pos="457200" algn="l"/>
              </a:tabLst>
            </a:pPr>
            <a:r>
              <a:rPr lang="en-US" sz="3400" dirty="0">
                <a:cs typeface="Times New Roman" panose="02020603050405020304" pitchFamily="18" charset="0"/>
              </a:rPr>
              <a:t>Gerald, JPB. (2021). Bad at English. Unpublished talk </a:t>
            </a:r>
          </a:p>
          <a:p>
            <a:pPr marL="342900" lvl="0" indent="-342900">
              <a:lnSpc>
                <a:spcPct val="120000"/>
              </a:lnSpc>
              <a:spcBef>
                <a:spcPts val="0"/>
              </a:spcBef>
              <a:buFont typeface="Arial" panose="020B0604020202020204" pitchFamily="34" charset="0"/>
              <a:buChar char="•"/>
              <a:tabLst>
                <a:tab pos="457200" algn="l"/>
              </a:tabLst>
            </a:pPr>
            <a:r>
              <a:rPr lang="en-US" sz="3400" dirty="0">
                <a:cs typeface="Times New Roman" panose="02020603050405020304" pitchFamily="18" charset="0"/>
              </a:rPr>
              <a:t>Gerald, JPB. (2022). Antisocial language teaching: English and the pervasive pathology of whiteness. Multilingual Matters</a:t>
            </a:r>
          </a:p>
          <a:p>
            <a:pPr marL="342900" lvl="0" indent="-342900">
              <a:lnSpc>
                <a:spcPct val="120000"/>
              </a:lnSpc>
              <a:spcBef>
                <a:spcPts val="0"/>
              </a:spcBef>
              <a:buFont typeface="Arial" panose="020B0604020202020204" pitchFamily="34" charset="0"/>
              <a:buChar char="•"/>
              <a:tabLst>
                <a:tab pos="457200" algn="l"/>
              </a:tabLst>
            </a:pPr>
            <a:r>
              <a:rPr lang="en-US" sz="3400" dirty="0">
                <a:cs typeface="Times New Roman" panose="02020603050405020304" pitchFamily="18" charset="0"/>
              </a:rPr>
              <a:t>Hardman, William (2022). Lecture and Seminar Discussion Test Specifications. University of Liverpool (unpublished)</a:t>
            </a:r>
          </a:p>
          <a:p>
            <a:pPr marL="342900" lvl="0" indent="-342900">
              <a:lnSpc>
                <a:spcPct val="120000"/>
              </a:lnSpc>
              <a:spcBef>
                <a:spcPts val="0"/>
              </a:spcBef>
              <a:buFont typeface="Arial" panose="020B0604020202020204" pitchFamily="34" charset="0"/>
              <a:buChar char="•"/>
              <a:tabLst>
                <a:tab pos="457200" algn="l"/>
              </a:tabLst>
            </a:pPr>
            <a:r>
              <a:rPr lang="en-US" sz="3400" dirty="0">
                <a:cs typeface="Times New Roman" panose="02020603050405020304" pitchFamily="18" charset="0"/>
              </a:rPr>
              <a:t>Office for Students (2021). </a:t>
            </a:r>
            <a:r>
              <a:rPr lang="en-GB" sz="3400" dirty="0">
                <a:effectLst/>
                <a:ea typeface="Calibri" panose="020F0502020204030204" pitchFamily="34" charset="0"/>
                <a:cs typeface="Times New Roman" panose="02020603050405020304" pitchFamily="18" charset="0"/>
              </a:rPr>
              <a:t>Assessment Practices in English HE providers. Available at: </a:t>
            </a:r>
            <a:r>
              <a:rPr lang="en-GB" sz="3400" u="sng" dirty="0">
                <a:solidFill>
                  <a:srgbClr val="0563C1"/>
                </a:solidFill>
                <a:effectLst/>
                <a:ea typeface="Calibri" panose="020F0502020204030204" pitchFamily="34" charset="0"/>
                <a:cs typeface="Times New Roman" panose="02020603050405020304" pitchFamily="18" charset="0"/>
                <a:hlinkClick r:id="rId4"/>
              </a:rPr>
              <a:t>https://www.officeforstudents.org.uk/media/1482/assessment_practices_english_higher_education_providers.pdf</a:t>
            </a:r>
            <a:r>
              <a:rPr lang="en-GB" sz="3400" dirty="0">
                <a:effectLst/>
              </a:rPr>
              <a:t> </a:t>
            </a:r>
          </a:p>
          <a:p>
            <a:pPr marL="342900" indent="-342900">
              <a:lnSpc>
                <a:spcPct val="120000"/>
              </a:lnSpc>
              <a:spcBef>
                <a:spcPts val="0"/>
              </a:spcBef>
              <a:tabLst>
                <a:tab pos="457200" algn="l"/>
              </a:tabLst>
            </a:pPr>
            <a:r>
              <a:rPr lang="en-US" sz="3400" dirty="0">
                <a:effectLst/>
                <a:ea typeface="Calibri" panose="020F0502020204030204" pitchFamily="34" charset="0"/>
                <a:cs typeface="Times New Roman" panose="02020603050405020304" pitchFamily="18" charset="0"/>
              </a:rPr>
              <a:t>Mortenson, L. (2022). Integrating social justice-oriented content into English for Academic Purposes (EAP) instruction: A case study. </a:t>
            </a:r>
            <a:r>
              <a:rPr lang="en-US" sz="3400" i="1" dirty="0">
                <a:effectLst/>
                <a:ea typeface="Calibri" panose="020F0502020204030204" pitchFamily="34" charset="0"/>
                <a:cs typeface="Times New Roman" panose="02020603050405020304" pitchFamily="18" charset="0"/>
              </a:rPr>
              <a:t>English for Specific Purposes</a:t>
            </a:r>
            <a:r>
              <a:rPr lang="en-US" sz="3400" dirty="0">
                <a:effectLst/>
                <a:ea typeface="Calibri" panose="020F0502020204030204" pitchFamily="34" charset="0"/>
                <a:cs typeface="Times New Roman" panose="02020603050405020304" pitchFamily="18" charset="0"/>
              </a:rPr>
              <a:t>, 65: 1-14</a:t>
            </a:r>
          </a:p>
          <a:p>
            <a:pPr marL="342900" indent="-342900">
              <a:lnSpc>
                <a:spcPct val="120000"/>
              </a:lnSpc>
              <a:spcBef>
                <a:spcPts val="0"/>
              </a:spcBef>
              <a:tabLst>
                <a:tab pos="457200" algn="l"/>
              </a:tabLst>
            </a:pPr>
            <a:r>
              <a:rPr lang="en-US" sz="3400" dirty="0"/>
              <a:t>(Le </a:t>
            </a:r>
            <a:r>
              <a:rPr lang="en-US" sz="3400" dirty="0" err="1"/>
              <a:t>Seeulleur</a:t>
            </a:r>
            <a:r>
              <a:rPr lang="en-US" sz="3400" dirty="0"/>
              <a:t>, 2023). Should strikes be allowed? BALEAP </a:t>
            </a:r>
            <a:r>
              <a:rPr lang="en-US" sz="3400" dirty="0" err="1"/>
              <a:t>jiscmail</a:t>
            </a:r>
            <a:endParaRPr lang="en-US" sz="3400" dirty="0">
              <a:cs typeface="Times New Roman" panose="02020603050405020304" pitchFamily="18" charset="0"/>
            </a:endParaRPr>
          </a:p>
          <a:p>
            <a:pPr marL="342900" indent="-342900">
              <a:lnSpc>
                <a:spcPct val="120000"/>
              </a:lnSpc>
              <a:spcBef>
                <a:spcPts val="0"/>
              </a:spcBef>
              <a:spcAft>
                <a:spcPts val="1000"/>
              </a:spcAft>
              <a:tabLst>
                <a:tab pos="457200" algn="l"/>
              </a:tabLst>
            </a:pPr>
            <a:r>
              <a:rPr lang="en-GB" sz="3400" dirty="0">
                <a:cs typeface="Times New Roman" panose="02020603050405020304" pitchFamily="18" charset="0"/>
              </a:rPr>
              <a:t>Pennycook, A. (1997). Vulgar pragmatism, critical pragmatism, and EAP. English for Specific Purposes, 16(4), 253-69.</a:t>
            </a:r>
          </a:p>
          <a:p>
            <a:pPr marL="342900" indent="-342900">
              <a:lnSpc>
                <a:spcPct val="120000"/>
              </a:lnSpc>
              <a:spcBef>
                <a:spcPts val="0"/>
              </a:spcBef>
              <a:spcAft>
                <a:spcPts val="1000"/>
              </a:spcAft>
              <a:tabLst>
                <a:tab pos="457200" algn="l"/>
              </a:tabLst>
            </a:pPr>
            <a:r>
              <a:rPr lang="en-GB" sz="3400" dirty="0">
                <a:cs typeface="Times New Roman" panose="02020603050405020304" pitchFamily="18" charset="0"/>
              </a:rPr>
              <a:t>UCL Institute of Education (2020). Diversity of thought is vital in education. The Guardian (Letters). </a:t>
            </a:r>
            <a:r>
              <a:rPr lang="en-GB" sz="3400" dirty="0">
                <a:cs typeface="Times New Roman" panose="02020603050405020304" pitchFamily="18" charset="0"/>
                <a:hlinkClick r:id="rId5"/>
              </a:rPr>
              <a:t>https://www.theguardian.com/education/2020/nov/13/diversity-of-thought-is-vital-in-education</a:t>
            </a:r>
            <a:endParaRPr lang="en-GB" sz="3400" dirty="0">
              <a:cs typeface="Times New Roman" panose="02020603050405020304" pitchFamily="18" charset="0"/>
            </a:endParaRPr>
          </a:p>
          <a:p>
            <a:pPr marL="342900" indent="-342900">
              <a:lnSpc>
                <a:spcPct val="120000"/>
              </a:lnSpc>
              <a:spcBef>
                <a:spcPts val="0"/>
              </a:spcBef>
              <a:spcAft>
                <a:spcPts val="1000"/>
              </a:spcAft>
              <a:tabLst>
                <a:tab pos="457200" algn="l"/>
              </a:tabLst>
            </a:pPr>
            <a:r>
              <a:rPr lang="en-GB" sz="3400" dirty="0" err="1">
                <a:cs typeface="Times New Roman" panose="02020603050405020304" pitchFamily="18" charset="0"/>
              </a:rPr>
              <a:t>Weale</a:t>
            </a:r>
            <a:r>
              <a:rPr lang="en-GB" sz="3400" dirty="0">
                <a:cs typeface="Times New Roman" panose="02020603050405020304" pitchFamily="18" charset="0"/>
              </a:rPr>
              <a:t>, S. (2020). </a:t>
            </a:r>
            <a:r>
              <a:rPr lang="en-GB" sz="3400" kern="100" dirty="0">
                <a:effectLst/>
                <a:ea typeface="Calibri" panose="020F0502020204030204" pitchFamily="34" charset="0"/>
                <a:cs typeface="Times New Roman" panose="02020603050405020304" pitchFamily="18" charset="0"/>
              </a:rPr>
              <a:t>Education experts counter government attack on critical race theory. The Guardian. Available at: </a:t>
            </a:r>
            <a:r>
              <a:rPr lang="en-GB" sz="3400" kern="100" dirty="0">
                <a:effectLst/>
                <a:ea typeface="Calibri" panose="020F0502020204030204" pitchFamily="34" charset="0"/>
                <a:cs typeface="Times New Roman" panose="02020603050405020304" pitchFamily="18" charset="0"/>
                <a:hlinkClick r:id="rId6"/>
              </a:rPr>
              <a:t>https://www.theguardian.com/education/2020/nov/13/education-experts-counter-government-attack-on-critical-race-theory</a:t>
            </a:r>
            <a:endParaRPr lang="en-GB" sz="3400" kern="100" dirty="0">
              <a:effectLst/>
              <a:ea typeface="Calibri" panose="020F0502020204030204" pitchFamily="34" charset="0"/>
              <a:cs typeface="Times New Roman" panose="02020603050405020304" pitchFamily="18" charset="0"/>
            </a:endParaRPr>
          </a:p>
          <a:p>
            <a:pPr marL="342900" indent="-342900">
              <a:spcAft>
                <a:spcPts val="1000"/>
              </a:spcAft>
              <a:tabLst>
                <a:tab pos="457200" algn="l"/>
              </a:tabLs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spcAft>
                <a:spcPts val="1000"/>
              </a:spcAft>
              <a:tabLst>
                <a:tab pos="457200" algn="l"/>
              </a:tabLst>
            </a:pPr>
            <a:endParaRPr lang="en-GB" sz="1800" dirty="0">
              <a:latin typeface="Calibri" panose="020F0502020204030204" pitchFamily="34" charset="0"/>
              <a:cs typeface="Times New Roman" panose="02020603050405020304" pitchFamily="18" charset="0"/>
            </a:endParaRPr>
          </a:p>
          <a:p>
            <a:pPr marL="342900" lvl="0" indent="-342900">
              <a:spcAft>
                <a:spcPts val="1000"/>
              </a:spcAft>
              <a:buFont typeface="Arial" panose="020B0604020202020204" pitchFamily="34" charset="0"/>
              <a:buChar char="•"/>
              <a:tabLst>
                <a:tab pos="457200" algn="l"/>
              </a:tabLst>
            </a:pPr>
            <a:endParaRPr lang="en-GB" sz="1800" dirty="0">
              <a:effectLst/>
              <a:latin typeface="Cambria" panose="02040503050406030204" pitchFamily="18" charset="0"/>
              <a:ea typeface="Cambria" panose="020405030504060302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01920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2D71-D3B2-FEDC-5466-8D2C889E798D}"/>
              </a:ext>
            </a:extLst>
          </p:cNvPr>
          <p:cNvSpPr>
            <a:spLocks noGrp="1"/>
          </p:cNvSpPr>
          <p:nvPr>
            <p:ph type="title"/>
          </p:nvPr>
        </p:nvSpPr>
        <p:spPr/>
        <p:txBody>
          <a:bodyPr/>
          <a:lstStyle/>
          <a:p>
            <a:r>
              <a:rPr lang="en-US" dirty="0"/>
              <a:t>The “Is EAP apolitical?” debate</a:t>
            </a:r>
          </a:p>
        </p:txBody>
      </p:sp>
      <p:sp>
        <p:nvSpPr>
          <p:cNvPr id="3" name="Content Placeholder 2">
            <a:extLst>
              <a:ext uri="{FF2B5EF4-FFF2-40B4-BE49-F238E27FC236}">
                <a16:creationId xmlns:a16="http://schemas.microsoft.com/office/drawing/2014/main" id="{ED47BECA-CB50-FE76-A321-F8FA9D2CB3C6}"/>
              </a:ext>
            </a:extLst>
          </p:cNvPr>
          <p:cNvSpPr>
            <a:spLocks noGrp="1"/>
          </p:cNvSpPr>
          <p:nvPr>
            <p:ph idx="1"/>
          </p:nvPr>
        </p:nvSpPr>
        <p:spPr/>
        <p:txBody>
          <a:bodyPr>
            <a:normAutofit/>
          </a:bodyPr>
          <a:lstStyle/>
          <a:p>
            <a:r>
              <a:rPr lang="en-US" dirty="0"/>
              <a:t>Stretches back at least to early 1990s (e.g. Benesch, 1993; Allison, 1996; Pennycook, 1997; Fenton-Smith, 2014)</a:t>
            </a:r>
          </a:p>
          <a:p>
            <a:endParaRPr lang="en-US" dirty="0"/>
          </a:p>
          <a:p>
            <a:pPr marL="0" indent="0">
              <a:buNone/>
            </a:pPr>
            <a:r>
              <a:rPr lang="en-US" b="1" dirty="0"/>
              <a:t>Critical EAP                        vs                       Accommodationist EAP</a:t>
            </a:r>
          </a:p>
          <a:p>
            <a:pPr marL="0" indent="0">
              <a:buNone/>
            </a:pPr>
            <a:r>
              <a:rPr lang="en-US" dirty="0"/>
              <a:t>challenges power                           discourse of pragmatism around needs</a:t>
            </a:r>
          </a:p>
          <a:p>
            <a:pPr marL="0" indent="0">
              <a:buNone/>
            </a:pPr>
            <a:r>
              <a:rPr lang="en-US" dirty="0"/>
              <a:t>sociopolitical topics                       carrier content</a:t>
            </a:r>
          </a:p>
          <a:p>
            <a:pPr marL="0" indent="0">
              <a:buNone/>
            </a:pPr>
            <a:r>
              <a:rPr lang="en-US" dirty="0"/>
              <a:t>education is political                     apolitical, neutral, impartial</a:t>
            </a:r>
          </a:p>
        </p:txBody>
      </p:sp>
    </p:spTree>
    <p:extLst>
      <p:ext uri="{BB962C8B-B14F-4D97-AF65-F5344CB8AC3E}">
        <p14:creationId xmlns:p14="http://schemas.microsoft.com/office/powerpoint/2010/main" val="220206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2D71-D3B2-FEDC-5466-8D2C889E798D}"/>
              </a:ext>
            </a:extLst>
          </p:cNvPr>
          <p:cNvSpPr>
            <a:spLocks noGrp="1"/>
          </p:cNvSpPr>
          <p:nvPr>
            <p:ph type="title"/>
          </p:nvPr>
        </p:nvSpPr>
        <p:spPr/>
        <p:txBody>
          <a:bodyPr/>
          <a:lstStyle/>
          <a:p>
            <a:r>
              <a:rPr lang="en-US" dirty="0"/>
              <a:t>Is the debate over?</a:t>
            </a:r>
          </a:p>
        </p:txBody>
      </p:sp>
      <p:sp>
        <p:nvSpPr>
          <p:cNvPr id="3" name="Content Placeholder 2">
            <a:extLst>
              <a:ext uri="{FF2B5EF4-FFF2-40B4-BE49-F238E27FC236}">
                <a16:creationId xmlns:a16="http://schemas.microsoft.com/office/drawing/2014/main" id="{ED47BECA-CB50-FE76-A321-F8FA9D2CB3C6}"/>
              </a:ext>
            </a:extLst>
          </p:cNvPr>
          <p:cNvSpPr>
            <a:spLocks noGrp="1"/>
          </p:cNvSpPr>
          <p:nvPr>
            <p:ph idx="1"/>
          </p:nvPr>
        </p:nvSpPr>
        <p:spPr/>
        <p:txBody>
          <a:bodyPr>
            <a:normAutofit fontScale="85000" lnSpcReduction="20000"/>
          </a:bodyPr>
          <a:lstStyle/>
          <a:p>
            <a:r>
              <a:rPr lang="en-US" dirty="0"/>
              <a:t>Recent discussion on BALEAP </a:t>
            </a:r>
            <a:r>
              <a:rPr lang="en-US" dirty="0" err="1"/>
              <a:t>jiscmail</a:t>
            </a:r>
            <a:r>
              <a:rPr lang="en-US" dirty="0"/>
              <a:t>: “Should striking be allowed?” (Le </a:t>
            </a:r>
            <a:r>
              <a:rPr lang="en-US" dirty="0" err="1"/>
              <a:t>Seeulleur</a:t>
            </a:r>
            <a:r>
              <a:rPr lang="en-US" dirty="0"/>
              <a:t>, 2023)</a:t>
            </a:r>
          </a:p>
          <a:p>
            <a:endParaRPr lang="en-US" dirty="0"/>
          </a:p>
          <a:p>
            <a:pPr marL="0" indent="0">
              <a:buNone/>
            </a:pPr>
            <a:r>
              <a:rPr lang="en-GB" dirty="0"/>
              <a:t>“We should not be closing down conversations nor </a:t>
            </a:r>
            <a:r>
              <a:rPr lang="en-GB" b="1" dirty="0"/>
              <a:t>pushing a dubious revolutionary political agenda. It is as legitimate a point of view to oppose strikes as to support them.” </a:t>
            </a:r>
          </a:p>
          <a:p>
            <a:pPr marL="0" indent="0">
              <a:buNone/>
            </a:pPr>
            <a:endParaRPr lang="en-US" dirty="0"/>
          </a:p>
          <a:p>
            <a:r>
              <a:rPr lang="en-US" dirty="0"/>
              <a:t>Recent blog by Olwyn Alexander on ‘carrier content’ (2022):</a:t>
            </a:r>
          </a:p>
          <a:p>
            <a:pPr marL="0" indent="0">
              <a:buNone/>
            </a:pPr>
            <a:endParaRPr lang="en-US" dirty="0"/>
          </a:p>
          <a:p>
            <a:pPr marL="0" indent="0">
              <a:buNone/>
            </a:pPr>
            <a:r>
              <a:rPr lang="en-US" dirty="0"/>
              <a:t>“Teachers select texts on the basis of topic…</a:t>
            </a:r>
            <a:r>
              <a:rPr lang="en-GB" dirty="0"/>
              <a:t>this often means that the texts they choose reflect their own </a:t>
            </a:r>
            <a:r>
              <a:rPr lang="en-GB" b="1" dirty="0"/>
              <a:t>Arts &amp; Humanities backgrounds and left-liberal ideologies</a:t>
            </a:r>
            <a:r>
              <a:rPr lang="en-GB" dirty="0"/>
              <a:t>”</a:t>
            </a:r>
            <a:endParaRPr lang="en-US" dirty="0"/>
          </a:p>
        </p:txBody>
      </p:sp>
    </p:spTree>
    <p:extLst>
      <p:ext uri="{BB962C8B-B14F-4D97-AF65-F5344CB8AC3E}">
        <p14:creationId xmlns:p14="http://schemas.microsoft.com/office/powerpoint/2010/main" val="976412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D0983-C183-44E9-1804-18DDD3F90471}"/>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a16="http://schemas.microsoft.com/office/drawing/2014/main" id="{12397E24-78F0-7FF7-2947-A903A5DF5ABE}"/>
              </a:ext>
            </a:extLst>
          </p:cNvPr>
          <p:cNvSpPr>
            <a:spLocks noGrp="1"/>
          </p:cNvSpPr>
          <p:nvPr>
            <p:ph idx="1"/>
          </p:nvPr>
        </p:nvSpPr>
        <p:spPr/>
        <p:txBody>
          <a:bodyPr/>
          <a:lstStyle/>
          <a:p>
            <a:r>
              <a:rPr lang="en-US" b="1" dirty="0"/>
              <a:t>Part 1: Watch a talk “Bad at English” by JPB Gerald</a:t>
            </a:r>
          </a:p>
          <a:p>
            <a:endParaRPr lang="en-US" b="1" dirty="0"/>
          </a:p>
          <a:p>
            <a:r>
              <a:rPr lang="en-US" b="1" dirty="0"/>
              <a:t>Part 2: Discussion / reflections on talk</a:t>
            </a:r>
          </a:p>
          <a:p>
            <a:endParaRPr lang="en-US" b="1" dirty="0"/>
          </a:p>
          <a:p>
            <a:r>
              <a:rPr lang="en-US" b="1" dirty="0"/>
              <a:t>Part 3: Broader discussion / sharing of experiences</a:t>
            </a:r>
          </a:p>
        </p:txBody>
      </p:sp>
    </p:spTree>
    <p:extLst>
      <p:ext uri="{BB962C8B-B14F-4D97-AF65-F5344CB8AC3E}">
        <p14:creationId xmlns:p14="http://schemas.microsoft.com/office/powerpoint/2010/main" val="189664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C9B2B-619B-ED11-1EBB-3FA33EC703A6}"/>
              </a:ext>
            </a:extLst>
          </p:cNvPr>
          <p:cNvSpPr>
            <a:spLocks noGrp="1"/>
          </p:cNvSpPr>
          <p:nvPr>
            <p:ph type="title"/>
          </p:nvPr>
        </p:nvSpPr>
        <p:spPr/>
        <p:txBody>
          <a:bodyPr/>
          <a:lstStyle/>
          <a:p>
            <a:r>
              <a:rPr lang="en-US" dirty="0"/>
              <a:t>Teaching context (where the talk was introduced)</a:t>
            </a:r>
          </a:p>
        </p:txBody>
      </p:sp>
      <p:sp>
        <p:nvSpPr>
          <p:cNvPr id="3" name="Content Placeholder 2">
            <a:extLst>
              <a:ext uri="{FF2B5EF4-FFF2-40B4-BE49-F238E27FC236}">
                <a16:creationId xmlns:a16="http://schemas.microsoft.com/office/drawing/2014/main" id="{A223AA9F-8F82-B9F9-46FE-071B2F3D2B57}"/>
              </a:ext>
            </a:extLst>
          </p:cNvPr>
          <p:cNvSpPr>
            <a:spLocks noGrp="1"/>
          </p:cNvSpPr>
          <p:nvPr>
            <p:ph idx="1"/>
          </p:nvPr>
        </p:nvSpPr>
        <p:spPr/>
        <p:txBody>
          <a:bodyPr/>
          <a:lstStyle/>
          <a:p>
            <a:r>
              <a:rPr lang="en-US" dirty="0"/>
              <a:t>Talk was incorporated as part of a summer pre-sessional course</a:t>
            </a:r>
          </a:p>
          <a:p>
            <a:r>
              <a:rPr lang="en-US" dirty="0"/>
              <a:t>Part of a series of lectures on different topics</a:t>
            </a:r>
          </a:p>
          <a:p>
            <a:r>
              <a:rPr lang="en-US" dirty="0"/>
              <a:t>Students are given a pre-reading text</a:t>
            </a:r>
          </a:p>
          <a:p>
            <a:r>
              <a:rPr lang="en-US" dirty="0"/>
              <a:t>Students conduct a small group discussion on the lecture</a:t>
            </a:r>
          </a:p>
          <a:p>
            <a:r>
              <a:rPr lang="en-US" dirty="0"/>
              <a:t>Aim of discussion is “to build a shared critical understanding of the lecture”</a:t>
            </a:r>
          </a:p>
        </p:txBody>
      </p:sp>
    </p:spTree>
    <p:extLst>
      <p:ext uri="{BB962C8B-B14F-4D97-AF65-F5344CB8AC3E}">
        <p14:creationId xmlns:p14="http://schemas.microsoft.com/office/powerpoint/2010/main" val="390743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E3EC-02D0-C995-1083-A67955B65FF7}"/>
              </a:ext>
            </a:extLst>
          </p:cNvPr>
          <p:cNvSpPr>
            <a:spLocks noGrp="1"/>
          </p:cNvSpPr>
          <p:nvPr>
            <p:ph type="title"/>
          </p:nvPr>
        </p:nvSpPr>
        <p:spPr>
          <a:xfrm>
            <a:off x="275473" y="1814206"/>
            <a:ext cx="4166286" cy="2910725"/>
          </a:xfrm>
        </p:spPr>
        <p:txBody>
          <a:bodyPr>
            <a:normAutofit fontScale="90000"/>
          </a:bodyPr>
          <a:lstStyle/>
          <a:p>
            <a:br>
              <a:rPr lang="en-US" dirty="0"/>
            </a:br>
            <a:br>
              <a:rPr lang="en-US" dirty="0"/>
            </a:br>
            <a:r>
              <a:rPr lang="en-US" sz="3100" dirty="0"/>
              <a:t>I showed this talk live in the BALEAP2023 session. If you would like to watch the talk or use it in your practice please contact JPB Gerald directly, alternatively you could buy his excellent book on which this talk was based.</a:t>
            </a:r>
            <a:br>
              <a:rPr lang="en-US" sz="3100" dirty="0"/>
            </a:br>
            <a:br>
              <a:rPr lang="en-US" sz="3100" dirty="0"/>
            </a:br>
            <a:r>
              <a:rPr lang="en-US" sz="3100" dirty="0"/>
              <a:t>Justin’s email is: </a:t>
            </a:r>
            <a:r>
              <a:rPr lang="en-US" sz="3100" dirty="0">
                <a:hlinkClick r:id="rId2"/>
              </a:rPr>
              <a:t>JUSTIN.GERALD22@myhunter.cuny.edu</a:t>
            </a:r>
            <a:r>
              <a:rPr lang="en-US" sz="3100" dirty="0"/>
              <a:t> </a:t>
            </a:r>
            <a:br>
              <a:rPr lang="en-US" sz="3100" dirty="0"/>
            </a:br>
            <a:endParaRPr lang="en-US" sz="3100" dirty="0"/>
          </a:p>
        </p:txBody>
      </p:sp>
      <p:pic>
        <p:nvPicPr>
          <p:cNvPr id="5" name="Content Placeholder 4" descr="Graphical user interface, application&#10;&#10;Description automatically generated">
            <a:extLst>
              <a:ext uri="{FF2B5EF4-FFF2-40B4-BE49-F238E27FC236}">
                <a16:creationId xmlns:a16="http://schemas.microsoft.com/office/drawing/2014/main" id="{38AC90E5-131E-4F4E-0648-B6ECED80B5CF}"/>
              </a:ext>
            </a:extLst>
          </p:cNvPr>
          <p:cNvPicPr>
            <a:picLocks noGrp="1" noChangeAspect="1"/>
          </p:cNvPicPr>
          <p:nvPr>
            <p:ph idx="1"/>
          </p:nvPr>
        </p:nvPicPr>
        <p:blipFill>
          <a:blip r:embed="rId3"/>
          <a:stretch>
            <a:fillRect/>
          </a:stretch>
        </p:blipFill>
        <p:spPr>
          <a:xfrm>
            <a:off x="4620435" y="1"/>
            <a:ext cx="7571565" cy="6857999"/>
          </a:xfrm>
        </p:spPr>
      </p:pic>
      <p:sp>
        <p:nvSpPr>
          <p:cNvPr id="6" name="Title 1">
            <a:extLst>
              <a:ext uri="{FF2B5EF4-FFF2-40B4-BE49-F238E27FC236}">
                <a16:creationId xmlns:a16="http://schemas.microsoft.com/office/drawing/2014/main" id="{C34D3475-6BA1-413B-350A-5B9C35C19D81}"/>
              </a:ext>
            </a:extLst>
          </p:cNvPr>
          <p:cNvSpPr txBox="1">
            <a:spLocks/>
          </p:cNvSpPr>
          <p:nvPr/>
        </p:nvSpPr>
        <p:spPr>
          <a:xfrm>
            <a:off x="9339223" y="5128802"/>
            <a:ext cx="2411341" cy="61510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solidFill>
                  <a:schemeClr val="bg1"/>
                </a:solidFill>
              </a:rPr>
              <a:t>JPB Gerald (2021)</a:t>
            </a:r>
          </a:p>
        </p:txBody>
      </p:sp>
    </p:spTree>
    <p:extLst>
      <p:ext uri="{BB962C8B-B14F-4D97-AF65-F5344CB8AC3E}">
        <p14:creationId xmlns:p14="http://schemas.microsoft.com/office/powerpoint/2010/main" val="1539018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2CC16-45BC-E6B1-FCEF-D0FE36C9958A}"/>
              </a:ext>
            </a:extLst>
          </p:cNvPr>
          <p:cNvSpPr>
            <a:spLocks noGrp="1"/>
          </p:cNvSpPr>
          <p:nvPr>
            <p:ph type="title"/>
          </p:nvPr>
        </p:nvSpPr>
        <p:spPr/>
        <p:txBody>
          <a:bodyPr/>
          <a:lstStyle/>
          <a:p>
            <a:r>
              <a:rPr lang="en-US" dirty="0"/>
              <a:t>Discussion / reflections on talk</a:t>
            </a:r>
          </a:p>
        </p:txBody>
      </p:sp>
      <p:sp>
        <p:nvSpPr>
          <p:cNvPr id="3" name="Content Placeholder 2">
            <a:extLst>
              <a:ext uri="{FF2B5EF4-FFF2-40B4-BE49-F238E27FC236}">
                <a16:creationId xmlns:a16="http://schemas.microsoft.com/office/drawing/2014/main" id="{21B2560F-27AB-67CB-2EF5-F91B0CCBEA3D}"/>
              </a:ext>
            </a:extLst>
          </p:cNvPr>
          <p:cNvSpPr>
            <a:spLocks noGrp="1"/>
          </p:cNvSpPr>
          <p:nvPr>
            <p:ph idx="1"/>
          </p:nvPr>
        </p:nvSpPr>
        <p:spPr/>
        <p:txBody>
          <a:bodyPr>
            <a:normAutofit/>
          </a:bodyPr>
          <a:lstStyle/>
          <a:p>
            <a:r>
              <a:rPr lang="en-US" dirty="0"/>
              <a:t>What are the benefits of using this text on a pre-sessional course?</a:t>
            </a:r>
          </a:p>
          <a:p>
            <a:r>
              <a:rPr lang="en-US" dirty="0"/>
              <a:t>Are there any potential considerations or drawbacks?</a:t>
            </a:r>
          </a:p>
          <a:p>
            <a:r>
              <a:rPr lang="en-US" dirty="0"/>
              <a:t>Why do you think the talk elicited </a:t>
            </a:r>
            <a:r>
              <a:rPr lang="en-US" dirty="0" err="1"/>
              <a:t>polarised</a:t>
            </a:r>
            <a:r>
              <a:rPr lang="en-US" dirty="0"/>
              <a:t> reactions from teachers?</a:t>
            </a:r>
          </a:p>
          <a:p>
            <a:endParaRPr lang="en-US" dirty="0"/>
          </a:p>
        </p:txBody>
      </p:sp>
    </p:spTree>
    <p:extLst>
      <p:ext uri="{BB962C8B-B14F-4D97-AF65-F5344CB8AC3E}">
        <p14:creationId xmlns:p14="http://schemas.microsoft.com/office/powerpoint/2010/main" val="594537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C1BCF-F179-4A07-8D51-CB67ED6D6A7D}"/>
              </a:ext>
            </a:extLst>
          </p:cNvPr>
          <p:cNvSpPr>
            <a:spLocks noGrp="1"/>
          </p:cNvSpPr>
          <p:nvPr>
            <p:ph type="title"/>
          </p:nvPr>
        </p:nvSpPr>
        <p:spPr/>
        <p:txBody>
          <a:bodyPr/>
          <a:lstStyle/>
          <a:p>
            <a:r>
              <a:rPr lang="en-GB" dirty="0"/>
              <a:t>Broader discussion / sharing of experiences</a:t>
            </a:r>
          </a:p>
        </p:txBody>
      </p:sp>
      <p:sp>
        <p:nvSpPr>
          <p:cNvPr id="3" name="Content Placeholder 2">
            <a:extLst>
              <a:ext uri="{FF2B5EF4-FFF2-40B4-BE49-F238E27FC236}">
                <a16:creationId xmlns:a16="http://schemas.microsoft.com/office/drawing/2014/main" id="{2124766B-4E83-4E8E-954E-DBB19ACC3678}"/>
              </a:ext>
            </a:extLst>
          </p:cNvPr>
          <p:cNvSpPr>
            <a:spLocks noGrp="1"/>
          </p:cNvSpPr>
          <p:nvPr>
            <p:ph idx="1"/>
          </p:nvPr>
        </p:nvSpPr>
        <p:spPr/>
        <p:txBody>
          <a:bodyPr/>
          <a:lstStyle/>
          <a:p>
            <a:r>
              <a:rPr lang="en-US" dirty="0"/>
              <a:t>Have you ever used texts on the topic of racism in EAP? If so, how did it go? If not, why not? How about other social justice-oriented texts?</a:t>
            </a:r>
          </a:p>
          <a:p>
            <a:r>
              <a:rPr lang="en-US" dirty="0">
                <a:latin typeface="Calibri" panose="020F0502020204030204" pitchFamily="34" charset="0"/>
                <a:ea typeface="Calibri" panose="020F0502020204030204" pitchFamily="34" charset="0"/>
                <a:cs typeface="Cambria" panose="02040503050406030204" pitchFamily="18" charset="0"/>
              </a:rPr>
              <a:t>What forms of social justice are permitted and promoted in EAP/HE? Why? And to what effect? Who benefits? </a:t>
            </a:r>
            <a:endParaRPr lang="en-GB" dirty="0">
              <a:latin typeface="Cambria" panose="02040503050406030204" pitchFamily="18" charset="0"/>
              <a:ea typeface="Calibri" panose="020F0502020204030204" pitchFamily="34" charset="0"/>
              <a:cs typeface="Cambria" panose="02040503050406030204" pitchFamily="18" charset="0"/>
            </a:endParaRPr>
          </a:p>
          <a:p>
            <a:r>
              <a:rPr lang="en-US" dirty="0">
                <a:latin typeface="Calibri" panose="020F0502020204030204" pitchFamily="34" charset="0"/>
                <a:ea typeface="Calibri" panose="020F0502020204030204" pitchFamily="34" charset="0"/>
                <a:cs typeface="Cambria" panose="02040503050406030204" pitchFamily="18" charset="0"/>
              </a:rPr>
              <a:t>What discourses/practices of social justice remain </a:t>
            </a:r>
            <a:r>
              <a:rPr lang="en-US" dirty="0" err="1">
                <a:latin typeface="Calibri" panose="020F0502020204030204" pitchFamily="34" charset="0"/>
                <a:ea typeface="Calibri" panose="020F0502020204030204" pitchFamily="34" charset="0"/>
                <a:cs typeface="Cambria" panose="02040503050406030204" pitchFamily="18" charset="0"/>
              </a:rPr>
              <a:t>marginalised</a:t>
            </a:r>
            <a:r>
              <a:rPr lang="en-US" dirty="0">
                <a:latin typeface="Calibri" panose="020F0502020204030204" pitchFamily="34" charset="0"/>
                <a:ea typeface="Calibri" panose="020F0502020204030204" pitchFamily="34" charset="0"/>
                <a:cs typeface="Cambria" panose="02040503050406030204" pitchFamily="18" charset="0"/>
              </a:rPr>
              <a:t> and why?</a:t>
            </a:r>
          </a:p>
          <a:p>
            <a:pPr marL="0" indent="0">
              <a:buNone/>
            </a:pPr>
            <a:endParaRPr lang="en-GB" dirty="0"/>
          </a:p>
        </p:txBody>
      </p:sp>
    </p:spTree>
    <p:extLst>
      <p:ext uri="{BB962C8B-B14F-4D97-AF65-F5344CB8AC3E}">
        <p14:creationId xmlns:p14="http://schemas.microsoft.com/office/powerpoint/2010/main" val="155184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F8AEF-5794-B737-C14D-F565063647D0}"/>
              </a:ext>
            </a:extLst>
          </p:cNvPr>
          <p:cNvSpPr>
            <a:spLocks noGrp="1"/>
          </p:cNvSpPr>
          <p:nvPr>
            <p:ph type="title"/>
          </p:nvPr>
        </p:nvSpPr>
        <p:spPr/>
        <p:txBody>
          <a:bodyPr/>
          <a:lstStyle/>
          <a:p>
            <a:r>
              <a:rPr lang="en-US" dirty="0"/>
              <a:t>Closing reflections</a:t>
            </a:r>
          </a:p>
        </p:txBody>
      </p:sp>
      <p:sp>
        <p:nvSpPr>
          <p:cNvPr id="3" name="Content Placeholder 2">
            <a:extLst>
              <a:ext uri="{FF2B5EF4-FFF2-40B4-BE49-F238E27FC236}">
                <a16:creationId xmlns:a16="http://schemas.microsoft.com/office/drawing/2014/main" id="{E1744AC2-E0B4-9005-9A66-B4A929E12072}"/>
              </a:ext>
            </a:extLst>
          </p:cNvPr>
          <p:cNvSpPr>
            <a:spLocks noGrp="1"/>
          </p:cNvSpPr>
          <p:nvPr>
            <p:ph idx="1"/>
          </p:nvPr>
        </p:nvSpPr>
        <p:spPr/>
        <p:txBody>
          <a:bodyPr>
            <a:normAutofit fontScale="92500" lnSpcReduction="10000"/>
          </a:bodyPr>
          <a:lstStyle/>
          <a:p>
            <a:r>
              <a:rPr lang="en-US" dirty="0" err="1"/>
              <a:t>Decolonising</a:t>
            </a:r>
            <a:r>
              <a:rPr lang="en-US" dirty="0"/>
              <a:t> the curriculum and EDI seems to be okay in theory but not necessarily in practice (Eddo-Lodge, 2018)</a:t>
            </a:r>
          </a:p>
          <a:p>
            <a:r>
              <a:rPr lang="en-US" dirty="0"/>
              <a:t>I was a bit naïve and should have prepared tutors better</a:t>
            </a:r>
          </a:p>
          <a:p>
            <a:r>
              <a:rPr lang="en-US" dirty="0"/>
              <a:t>I want to involve students more in topic selection</a:t>
            </a:r>
          </a:p>
          <a:p>
            <a:r>
              <a:rPr lang="en-US" dirty="0"/>
              <a:t>EAP tutors are positioned as gatekeepers of the global language of academia and colonial histories that position EAP in this way should be interrogated (Mortenson, 2022)</a:t>
            </a:r>
          </a:p>
          <a:p>
            <a:r>
              <a:rPr lang="en-US" dirty="0"/>
              <a:t>UK government policies are limiting discussion of social justice topics in education and can discriminate against minoritized English language speakers (e.g. Department of Education, 2022; Office for Students 2021; </a:t>
            </a:r>
            <a:r>
              <a:rPr lang="en-US" dirty="0" err="1"/>
              <a:t>Weale</a:t>
            </a:r>
            <a:r>
              <a:rPr lang="en-US" dirty="0"/>
              <a:t>, 2020)</a:t>
            </a:r>
          </a:p>
          <a:p>
            <a:endParaRPr lang="en-US" dirty="0"/>
          </a:p>
        </p:txBody>
      </p:sp>
    </p:spTree>
    <p:extLst>
      <p:ext uri="{BB962C8B-B14F-4D97-AF65-F5344CB8AC3E}">
        <p14:creationId xmlns:p14="http://schemas.microsoft.com/office/powerpoint/2010/main" val="10682901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c0c1185d-39eb-4074-b58f-da433a4dce2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6149</TotalTime>
  <Words>1224</Words>
  <Application>Microsoft Office PowerPoint</Application>
  <PresentationFormat>Widescreen</PresentationFormat>
  <Paragraphs>75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vt:lpstr>
      <vt:lpstr>Office Theme</vt:lpstr>
      <vt:lpstr>Can we talk about racism? An exploration of EAP practitioners’ views on implementing critical, social justice texts on the EAP curriculum. </vt:lpstr>
      <vt:lpstr>The “Is EAP apolitical?” debate</vt:lpstr>
      <vt:lpstr>Is the debate over?</vt:lpstr>
      <vt:lpstr>Session overview</vt:lpstr>
      <vt:lpstr>Teaching context (where the talk was introduced)</vt:lpstr>
      <vt:lpstr>  I showed this talk live in the BALEAP2023 session. If you would like to watch the talk or use it in your practice please contact JPB Gerald directly, alternatively you could buy his excellent book on which this talk was based.  Justin’s email is: JUSTIN.GERALD22@myhunter.cuny.edu  </vt:lpstr>
      <vt:lpstr>Discussion / reflections on talk</vt:lpstr>
      <vt:lpstr>Broader discussion / sharing of experiences</vt:lpstr>
      <vt:lpstr>Closing reflections</vt:lpstr>
      <vt:lpstr>Lecture specifications</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we talk about racism? An exploration of EAP practitioners’ views on implementing critical, social justice texts on the EAP curriculum.</dc:title>
  <dc:creator>Hardman, William</dc:creator>
  <cp:lastModifiedBy>Raynor, Joanne</cp:lastModifiedBy>
  <cp:revision>8</cp:revision>
  <dcterms:created xsi:type="dcterms:W3CDTF">2023-04-14T21:32:15Z</dcterms:created>
  <dcterms:modified xsi:type="dcterms:W3CDTF">2023-05-04T08:34:34Z</dcterms:modified>
</cp:coreProperties>
</file>