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80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2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DEEEE"/>
          </a:solidFill>
        </a:fill>
      </a:tcStyle>
    </a:wholeTbl>
    <a:band2H>
      <a:tcTxStyle/>
      <a:tcStyle>
        <a:tcBdr/>
        <a:fill>
          <a:solidFill>
            <a:srgbClr val="F6F7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DEEEE"/>
          </a:solidFill>
        </a:fill>
      </a:tcStyle>
    </a:wholeTbl>
    <a:band2H>
      <a:tcTxStyle/>
      <a:tcStyle>
        <a:tcBdr/>
        <a:fill>
          <a:solidFill>
            <a:srgbClr val="F6F7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317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"/>
          <p:cNvSpPr/>
          <p:nvPr/>
        </p:nvSpPr>
        <p:spPr>
          <a:xfrm>
            <a:off x="0" y="6540500"/>
            <a:ext cx="12192000" cy="3175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01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" y="0"/>
            <a:ext cx="2036767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6800" y="2667000"/>
            <a:ext cx="9245600" cy="3276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Title Text"/>
          <p:cNvSpPr txBox="1">
            <a:spLocks noGrp="1"/>
          </p:cNvSpPr>
          <p:nvPr>
            <p:ph type="title"/>
          </p:nvPr>
        </p:nvSpPr>
        <p:spPr>
          <a:xfrm>
            <a:off x="1320800" y="1524000"/>
            <a:ext cx="10261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"/>
          <p:cNvSpPr/>
          <p:nvPr/>
        </p:nvSpPr>
        <p:spPr>
          <a:xfrm>
            <a:off x="0" y="6540500"/>
            <a:ext cx="12192000" cy="3175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12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" y="0"/>
            <a:ext cx="2036767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6800" y="2667000"/>
            <a:ext cx="9245600" cy="3276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1320800" y="1524000"/>
            <a:ext cx="10261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6800" y="2667000"/>
            <a:ext cx="9245600" cy="3276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1320800" y="1524000"/>
            <a:ext cx="10261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"/>
          <p:cNvSpPr/>
          <p:nvPr/>
        </p:nvSpPr>
        <p:spPr>
          <a:xfrm>
            <a:off x="0" y="6540500"/>
            <a:ext cx="12192000" cy="3175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7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" y="0"/>
            <a:ext cx="2036767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6800" y="2667000"/>
            <a:ext cx="9245600" cy="3276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320800" y="1524000"/>
            <a:ext cx="10261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6800" y="2667000"/>
            <a:ext cx="9245600" cy="3276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1320800" y="1524000"/>
            <a:ext cx="10261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"/>
          <p:cNvSpPr/>
          <p:nvPr/>
        </p:nvSpPr>
        <p:spPr>
          <a:xfrm>
            <a:off x="0" y="6540500"/>
            <a:ext cx="12192000" cy="3175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57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" y="0"/>
            <a:ext cx="2036767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6800" y="2667000"/>
            <a:ext cx="9245600" cy="3276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xfrm>
            <a:off x="1320800" y="1524000"/>
            <a:ext cx="10261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"/>
          <p:cNvSpPr/>
          <p:nvPr/>
        </p:nvSpPr>
        <p:spPr>
          <a:xfrm>
            <a:off x="0" y="6540500"/>
            <a:ext cx="12192000" cy="3175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68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" y="0"/>
            <a:ext cx="2036767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6800" y="2667000"/>
            <a:ext cx="9245600" cy="3276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1320800" y="1524000"/>
            <a:ext cx="10261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"/>
          <p:cNvSpPr/>
          <p:nvPr/>
        </p:nvSpPr>
        <p:spPr>
          <a:xfrm>
            <a:off x="0" y="6540500"/>
            <a:ext cx="12192000" cy="3175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79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" y="0"/>
            <a:ext cx="2036767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6800" y="2667000"/>
            <a:ext cx="9245600" cy="3276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Title Text"/>
          <p:cNvSpPr txBox="1">
            <a:spLocks noGrp="1"/>
          </p:cNvSpPr>
          <p:nvPr>
            <p:ph type="title"/>
          </p:nvPr>
        </p:nvSpPr>
        <p:spPr>
          <a:xfrm>
            <a:off x="1320800" y="1524000"/>
            <a:ext cx="10261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"/>
          <p:cNvSpPr/>
          <p:nvPr/>
        </p:nvSpPr>
        <p:spPr>
          <a:xfrm>
            <a:off x="0" y="6540500"/>
            <a:ext cx="12192000" cy="3175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0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" y="0"/>
            <a:ext cx="2036767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6800" y="2667000"/>
            <a:ext cx="9245600" cy="3276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1320800" y="1524000"/>
            <a:ext cx="10261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0" y="6540500"/>
            <a:ext cx="12192000" cy="3175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" name="image.jpeg" descr="image.jpe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35" y="0"/>
            <a:ext cx="2036767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1826683" y="1371600"/>
            <a:ext cx="9753601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3948" y="6224225"/>
            <a:ext cx="273653" cy="26425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100000"/>
        <a:buFontTx/>
        <a:buChar char="▪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8001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100000"/>
        <a:buFontTx/>
        <a:buChar char="▪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100000"/>
        <a:buFontTx/>
        <a:buChar char="▪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63484" marR="0" indent="-39188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100000"/>
        <a:buFontTx/>
        <a:buChar char="▪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336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100000"/>
        <a:buFontTx/>
        <a:buChar char="▪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.jpeg" descr="image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4" y="0"/>
            <a:ext cx="12188826" cy="1197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.jpeg" descr="imag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75"/>
            <a:ext cx="2036765" cy="635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AC53217-F6C4-27CA-1ACD-91CA114F1491}"/>
              </a:ext>
            </a:extLst>
          </p:cNvPr>
          <p:cNvSpPr txBox="1"/>
          <p:nvPr/>
        </p:nvSpPr>
        <p:spPr>
          <a:xfrm>
            <a:off x="348343" y="1611089"/>
            <a:ext cx="11549743" cy="47243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AC0634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Beyond the Classroom: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AC0634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Motivating Students to Engage with Academic Texts and Language</a:t>
            </a:r>
            <a:b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AC0634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</a:b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AC0634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through a Gamified Web Application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Frank Lauterbach, Tobias 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Thelen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, Ella </a:t>
            </a:r>
            <a:r>
              <a:rPr kumimoji="0" lang="en-US" sz="3600" b="1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Dovhaniuk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Osnabrück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What motivates us or why feedback is important"/>
          <p:cNvSpPr txBox="1">
            <a:spLocks noGrp="1"/>
          </p:cNvSpPr>
          <p:nvPr>
            <p:ph type="title" idx="4294967295"/>
          </p:nvPr>
        </p:nvSpPr>
        <p:spPr>
          <a:xfrm>
            <a:off x="108521" y="981361"/>
            <a:ext cx="11118281" cy="157153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100"/>
            </a:pPr>
            <a:r>
              <a:rPr sz="3500" dirty="0"/>
              <a:t>What motivates us</a:t>
            </a:r>
            <a:r>
              <a:rPr lang="de-DE" sz="3500" dirty="0"/>
              <a:t> </a:t>
            </a:r>
            <a:r>
              <a:rPr sz="3500" dirty="0"/>
              <a:t>or</a:t>
            </a:r>
            <a:br>
              <a:rPr sz="3500" dirty="0"/>
            </a:br>
            <a:r>
              <a:rPr sz="3500" dirty="0"/>
              <a:t>why feedback is important</a:t>
            </a:r>
          </a:p>
        </p:txBody>
      </p:sp>
      <p:sp>
        <p:nvSpPr>
          <p:cNvPr id="16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63525" y="6577010"/>
            <a:ext cx="249157" cy="2392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66" name="Unity in diversity:  DAAD project Ukraine Digital…"/>
          <p:cNvSpPr txBox="1">
            <a:spLocks noGrp="1"/>
          </p:cNvSpPr>
          <p:nvPr>
            <p:ph type="body" sz="half" idx="4294967295"/>
          </p:nvPr>
        </p:nvSpPr>
        <p:spPr>
          <a:xfrm>
            <a:off x="241193" y="2686668"/>
            <a:ext cx="6016252" cy="37565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ts val="400"/>
              </a:spcBef>
              <a:defRPr sz="1900"/>
            </a:pPr>
            <a:r>
              <a:rPr sz="2600" dirty="0"/>
              <a:t>Unity in diversity:  collaboration</a:t>
            </a:r>
          </a:p>
          <a:p>
            <a:pPr marL="285750" indent="-285750">
              <a:lnSpc>
                <a:spcPct val="150000"/>
              </a:lnSpc>
              <a:spcBef>
                <a:spcPts val="400"/>
              </a:spcBef>
              <a:defRPr sz="1900"/>
            </a:pPr>
            <a:r>
              <a:rPr sz="2600" dirty="0"/>
              <a:t>Students’ involvement</a:t>
            </a:r>
          </a:p>
          <a:p>
            <a:pPr marL="285750" indent="-285750">
              <a:lnSpc>
                <a:spcPct val="150000"/>
              </a:lnSpc>
              <a:spcBef>
                <a:spcPts val="400"/>
              </a:spcBef>
              <a:defRPr sz="1900"/>
            </a:pPr>
            <a:r>
              <a:rPr sz="2600" dirty="0"/>
              <a:t>Ideas are being turned into practice</a:t>
            </a:r>
          </a:p>
          <a:p>
            <a:pPr marL="285750" indent="-285750">
              <a:lnSpc>
                <a:spcPct val="150000"/>
              </a:lnSpc>
              <a:spcBef>
                <a:spcPts val="400"/>
              </a:spcBef>
              <a:defRPr sz="1900"/>
            </a:pPr>
            <a:r>
              <a:rPr sz="2600" dirty="0"/>
              <a:t>Ongoing feedback from all the participants</a:t>
            </a:r>
          </a:p>
          <a:p>
            <a:pPr marL="285750" indent="-285750">
              <a:lnSpc>
                <a:spcPct val="150000"/>
              </a:lnSpc>
              <a:spcBef>
                <a:spcPts val="400"/>
              </a:spcBef>
              <a:defRPr sz="1900"/>
            </a:pPr>
            <a:r>
              <a:rPr sz="2600" dirty="0"/>
              <a:t>Openness</a:t>
            </a:r>
          </a:p>
        </p:txBody>
      </p:sp>
      <p:pic>
        <p:nvPicPr>
          <p:cNvPr id="167" name="Image" descr="Imag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445" y="2603175"/>
            <a:ext cx="5561153" cy="36616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1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HANK YOU!!!…"/>
          <p:cNvSpPr txBox="1">
            <a:spLocks noGrp="1"/>
          </p:cNvSpPr>
          <p:nvPr>
            <p:ph type="title"/>
          </p:nvPr>
        </p:nvSpPr>
        <p:spPr>
          <a:xfrm>
            <a:off x="566056" y="1235534"/>
            <a:ext cx="11059885" cy="140969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3000"/>
              </a:spcBef>
              <a:defRPr sz="2400"/>
            </a:pPr>
            <a:r>
              <a:rPr lang="de-DE" sz="3200" dirty="0" err="1"/>
              <a:t>Thank</a:t>
            </a:r>
            <a:r>
              <a:rPr lang="de-DE" sz="3200" dirty="0"/>
              <a:t> </a:t>
            </a:r>
            <a:r>
              <a:rPr lang="de-DE" sz="3200" dirty="0" err="1"/>
              <a:t>you</a:t>
            </a:r>
            <a:r>
              <a:rPr lang="de-DE" sz="3200" dirty="0"/>
              <a:t> </a:t>
            </a:r>
            <a:r>
              <a:rPr lang="de-DE" sz="3200" dirty="0" err="1"/>
              <a:t>for</a:t>
            </a:r>
            <a:r>
              <a:rPr lang="de-DE" sz="3200" dirty="0"/>
              <a:t> </a:t>
            </a:r>
            <a:r>
              <a:rPr lang="de-DE" sz="3200" dirty="0" err="1"/>
              <a:t>your</a:t>
            </a:r>
            <a:r>
              <a:rPr lang="de-DE" sz="3200" dirty="0"/>
              <a:t> </a:t>
            </a:r>
            <a:r>
              <a:rPr lang="de-DE" sz="3200" dirty="0" err="1"/>
              <a:t>attention</a:t>
            </a:r>
            <a:r>
              <a:rPr lang="de-DE" sz="3200" dirty="0"/>
              <a:t>!</a:t>
            </a:r>
            <a:endParaRPr sz="3200" dirty="0"/>
          </a:p>
          <a:p>
            <a:pPr algn="ctr">
              <a:spcBef>
                <a:spcPts val="3000"/>
              </a:spcBef>
              <a:defRPr sz="1900" b="0">
                <a:solidFill>
                  <a:srgbClr val="0433FF"/>
                </a:solidFill>
              </a:defRPr>
            </a:pPr>
            <a:r>
              <a:rPr sz="3200" dirty="0"/>
              <a:t>https://kommatraining.uni-osnabrueck.de/ipaca/myhome/</a:t>
            </a:r>
          </a:p>
        </p:txBody>
      </p:sp>
      <p:pic>
        <p:nvPicPr>
          <p:cNvPr id="170" name="Image" descr="Image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092" y="3559629"/>
            <a:ext cx="5673815" cy="24057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" name="Table"/>
          <p:cNvGraphicFramePr/>
          <p:nvPr>
            <p:extLst>
              <p:ext uri="{D42A27DB-BD31-4B8C-83A1-F6EECF244321}">
                <p14:modId xmlns:p14="http://schemas.microsoft.com/office/powerpoint/2010/main" val="125830146"/>
              </p:ext>
            </p:extLst>
          </p:nvPr>
        </p:nvGraphicFramePr>
        <p:xfrm>
          <a:off x="261257" y="1766172"/>
          <a:ext cx="11669483" cy="4338219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166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7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6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7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68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68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71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68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671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46073"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1600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main tenses </a:t>
                      </a:r>
                    </a:p>
                  </a:txBody>
                  <a:tcPr marL="84666" marR="84666" marT="84666" marB="84666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1600" dirty="0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adverbial clauses </a:t>
                      </a:r>
                    </a:p>
                  </a:txBody>
                  <a:tcPr marL="84666" marR="84666" marT="84666" marB="84666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 dirty="0" err="1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transitivity</a:t>
                      </a:r>
                      <a:endParaRPr sz="1600" dirty="0">
                        <a:latin typeface="Calibri" panose="020F0502020204030204" pitchFamily="34" charset="0"/>
                        <a:ea typeface="Times Roman"/>
                        <a:cs typeface="Calibri" panose="020F0502020204030204" pitchFamily="34" charset="0"/>
                        <a:sym typeface="Times Roman"/>
                      </a:endParaRPr>
                    </a:p>
                  </a:txBody>
                  <a:tcPr marL="84666" marR="84666" marT="84666" marB="84666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1600" dirty="0" err="1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gradability</a:t>
                      </a:r>
                      <a:endParaRPr sz="1600" dirty="0">
                        <a:latin typeface="Calibri" panose="020F0502020204030204" pitchFamily="34" charset="0"/>
                        <a:ea typeface="Times Roman"/>
                        <a:cs typeface="Calibri" panose="020F0502020204030204" pitchFamily="34" charset="0"/>
                        <a:sym typeface="Times Roman"/>
                      </a:endParaRPr>
                    </a:p>
                  </a:txBody>
                  <a:tcPr marL="84666" marR="84666" marT="84666" marB="84666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1600" dirty="0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collocations </a:t>
                      </a:r>
                    </a:p>
                  </a:txBody>
                  <a:tcPr marL="84666" marR="84666" marT="84666" marB="84666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1600" dirty="0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link verbs </a:t>
                      </a:r>
                    </a:p>
                  </a:txBody>
                  <a:tcPr marL="84666" marR="84666" marT="84666" marB="84666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1600" dirty="0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adverbs in sentence</a:t>
                      </a:r>
                      <a:r>
                        <a:rPr lang="de-DE" sz="1600" dirty="0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s</a:t>
                      </a:r>
                      <a:endParaRPr sz="1600" dirty="0">
                        <a:latin typeface="Calibri" panose="020F0502020204030204" pitchFamily="34" charset="0"/>
                        <a:ea typeface="Times Roman"/>
                        <a:cs typeface="Calibri" panose="020F0502020204030204" pitchFamily="34" charset="0"/>
                        <a:sym typeface="Times Roman"/>
                      </a:endParaRPr>
                    </a:p>
                  </a:txBody>
                  <a:tcPr marL="84666" marR="84666" marT="84666" marB="84666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1600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passive </a:t>
                      </a:r>
                    </a:p>
                  </a:txBody>
                  <a:tcPr marL="84666" marR="84666" marT="84666" marB="84666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1600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cohesive devices </a:t>
                      </a:r>
                    </a:p>
                  </a:txBody>
                  <a:tcPr marL="84666" marR="84666" marT="84666" marB="84666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1600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parallel structures </a:t>
                      </a:r>
                    </a:p>
                  </a:txBody>
                  <a:tcPr marL="84666" marR="84666" marT="84666" marB="84666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6073"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1600" dirty="0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articles</a:t>
                      </a:r>
                      <a:r>
                        <a:rPr lang="de-DE" sz="1600" dirty="0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 etc.</a:t>
                      </a:r>
                      <a:endParaRPr sz="1600" dirty="0">
                        <a:latin typeface="Calibri" panose="020F0502020204030204" pitchFamily="34" charset="0"/>
                        <a:ea typeface="Times Roman"/>
                        <a:cs typeface="Calibri" panose="020F0502020204030204" pitchFamily="34" charset="0"/>
                        <a:sym typeface="Times Roman"/>
                      </a:endParaRPr>
                    </a:p>
                  </a:txBody>
                  <a:tcPr marL="84666" marR="84666" marT="84666" marB="84666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1600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conditionals </a:t>
                      </a:r>
                    </a:p>
                  </a:txBody>
                  <a:tcPr marL="84666" marR="84666" marT="84666" marB="84666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1600" dirty="0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modal verbs </a:t>
                      </a:r>
                    </a:p>
                  </a:txBody>
                  <a:tcPr marL="84666" marR="84666" marT="84666" marB="84666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1600" dirty="0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countability</a:t>
                      </a:r>
                    </a:p>
                  </a:txBody>
                  <a:tcPr marL="84666" marR="84666" marT="84666" marB="84666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1600" dirty="0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phrasal verbs </a:t>
                      </a:r>
                    </a:p>
                  </a:txBody>
                  <a:tcPr marL="84666" marR="84666" marT="84666" marB="84666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1600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phase verbs </a:t>
                      </a:r>
                    </a:p>
                  </a:txBody>
                  <a:tcPr marL="84666" marR="84666" marT="84666" marB="84666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1600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hedging </a:t>
                      </a:r>
                    </a:p>
                  </a:txBody>
                  <a:tcPr marL="84666" marR="84666" marT="84666" marB="84666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1600" dirty="0" err="1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nomina</a:t>
                      </a:r>
                      <a:r>
                        <a:rPr lang="de-DE" sz="1600" dirty="0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-</a:t>
                      </a:r>
                      <a:r>
                        <a:rPr sz="1600" dirty="0" err="1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lization</a:t>
                      </a:r>
                      <a:endParaRPr sz="1600" dirty="0">
                        <a:latin typeface="Calibri" panose="020F0502020204030204" pitchFamily="34" charset="0"/>
                        <a:ea typeface="Times Roman"/>
                        <a:cs typeface="Calibri" panose="020F0502020204030204" pitchFamily="34" charset="0"/>
                        <a:sym typeface="Times Roman"/>
                      </a:endParaRPr>
                    </a:p>
                  </a:txBody>
                  <a:tcPr marL="84666" marR="84666" marT="84666" marB="84666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1600" dirty="0" err="1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connec</a:t>
                      </a:r>
                      <a:r>
                        <a:rPr lang="de-DE" sz="1600" dirty="0" err="1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tors</a:t>
                      </a:r>
                      <a:endParaRPr sz="1600" dirty="0">
                        <a:latin typeface="Calibri" panose="020F0502020204030204" pitchFamily="34" charset="0"/>
                        <a:ea typeface="Times Roman"/>
                        <a:cs typeface="Calibri" panose="020F0502020204030204" pitchFamily="34" charset="0"/>
                        <a:sym typeface="Times Roman"/>
                      </a:endParaRPr>
                    </a:p>
                  </a:txBody>
                  <a:tcPr marL="84666" marR="84666" marT="84666" marB="84666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1600" dirty="0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dangling modifier</a:t>
                      </a:r>
                      <a:r>
                        <a:rPr lang="de-DE" sz="1600" dirty="0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s</a:t>
                      </a:r>
                      <a:endParaRPr sz="1600" dirty="0">
                        <a:latin typeface="Calibri" panose="020F0502020204030204" pitchFamily="34" charset="0"/>
                        <a:ea typeface="Times Roman"/>
                        <a:cs typeface="Calibri" panose="020F0502020204030204" pitchFamily="34" charset="0"/>
                        <a:sym typeface="Times Roman"/>
                      </a:endParaRPr>
                    </a:p>
                  </a:txBody>
                  <a:tcPr marL="84666" marR="84666" marT="84666" marB="84666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6073"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1600" dirty="0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use of adverbs</a:t>
                      </a:r>
                    </a:p>
                  </a:txBody>
                  <a:tcPr marL="84666" marR="84666" marT="84666" marB="84666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1600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participial phrases </a:t>
                      </a:r>
                    </a:p>
                  </a:txBody>
                  <a:tcPr marL="84666" marR="84666" marT="84666" marB="84666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1600" dirty="0" err="1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delexical</a:t>
                      </a:r>
                      <a:r>
                        <a:rPr sz="1600" dirty="0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 verbs </a:t>
                      </a:r>
                    </a:p>
                  </a:txBody>
                  <a:tcPr marL="84666" marR="84666" marT="84666" marB="84666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1600" dirty="0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pronoun usage</a:t>
                      </a:r>
                    </a:p>
                  </a:txBody>
                  <a:tcPr marL="84666" marR="84666" marT="84666" marB="84666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1600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position of participles </a:t>
                      </a:r>
                    </a:p>
                  </a:txBody>
                  <a:tcPr marL="84666" marR="84666" marT="84666" marB="84666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1600" dirty="0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to-</a:t>
                      </a:r>
                      <a:r>
                        <a:rPr sz="1600" dirty="0" err="1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infinitiv</a:t>
                      </a:r>
                      <a:r>
                        <a:rPr lang="de-DE" sz="1600" dirty="0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es</a:t>
                      </a:r>
                      <a:endParaRPr sz="1600" dirty="0">
                        <a:latin typeface="Calibri" panose="020F0502020204030204" pitchFamily="34" charset="0"/>
                        <a:ea typeface="Times Roman"/>
                        <a:cs typeface="Calibri" panose="020F0502020204030204" pitchFamily="34" charset="0"/>
                        <a:sym typeface="Times Roman"/>
                      </a:endParaRPr>
                    </a:p>
                  </a:txBody>
                  <a:tcPr marL="84666" marR="84666" marT="84666" marB="84666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1600" dirty="0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reporting </a:t>
                      </a:r>
                    </a:p>
                  </a:txBody>
                  <a:tcPr marL="84666" marR="84666" marT="84666" marB="84666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1600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noun clauses </a:t>
                      </a:r>
                    </a:p>
                  </a:txBody>
                  <a:tcPr marL="84666" marR="84666" marT="84666" marB="84666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1600" dirty="0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refer</a:t>
                      </a:r>
                      <a:r>
                        <a:rPr lang="de-DE" sz="1600" dirty="0" err="1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encing</a:t>
                      </a:r>
                      <a:endParaRPr sz="1600" dirty="0">
                        <a:latin typeface="Calibri" panose="020F0502020204030204" pitchFamily="34" charset="0"/>
                        <a:ea typeface="Times Roman"/>
                        <a:cs typeface="Calibri" panose="020F0502020204030204" pitchFamily="34" charset="0"/>
                        <a:sym typeface="Times Roman"/>
                      </a:endParaRPr>
                    </a:p>
                  </a:txBody>
                  <a:tcPr marL="84666" marR="84666" marT="84666" marB="84666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200"/>
                        </a:spcBef>
                        <a:defRPr sz="1800"/>
                      </a:pPr>
                      <a:r>
                        <a:rPr sz="1600" dirty="0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clef</a:t>
                      </a:r>
                      <a:r>
                        <a:rPr lang="de-DE" sz="1600" dirty="0" err="1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ts</a:t>
                      </a:r>
                      <a:r>
                        <a:rPr lang="de-DE" sz="1600" dirty="0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 and pseudo-</a:t>
                      </a:r>
                      <a:r>
                        <a:rPr lang="de-DE" sz="1600" dirty="0" err="1">
                          <a:latin typeface="Calibri" panose="020F0502020204030204" pitchFamily="34" charset="0"/>
                          <a:ea typeface="Times Roman"/>
                          <a:cs typeface="Calibri" panose="020F0502020204030204" pitchFamily="34" charset="0"/>
                          <a:sym typeface="Times Roman"/>
                        </a:rPr>
                        <a:t>clefts</a:t>
                      </a:r>
                      <a:endParaRPr sz="1600" dirty="0">
                        <a:latin typeface="Calibri" panose="020F0502020204030204" pitchFamily="34" charset="0"/>
                        <a:ea typeface="Times Roman"/>
                        <a:cs typeface="Calibri" panose="020F0502020204030204" pitchFamily="34" charset="0"/>
                        <a:sym typeface="Times Roman"/>
                      </a:endParaRPr>
                    </a:p>
                  </a:txBody>
                  <a:tcPr marL="84666" marR="84666" marT="84666" marB="84666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7" name="iPaca Language  Topics"/>
          <p:cNvSpPr txBox="1"/>
          <p:nvPr/>
        </p:nvSpPr>
        <p:spPr>
          <a:xfrm>
            <a:off x="3243965" y="753609"/>
            <a:ext cx="5704069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 defTabSz="457200">
              <a:defRPr sz="3000" b="1">
                <a:solidFill>
                  <a:srgbClr val="9411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600" dirty="0" err="1">
                <a:solidFill>
                  <a:srgbClr val="AC0634"/>
                </a:solidFill>
              </a:rPr>
              <a:t>iPaca</a:t>
            </a:r>
            <a:r>
              <a:rPr sz="3600" dirty="0">
                <a:solidFill>
                  <a:srgbClr val="AC0634"/>
                </a:solidFill>
              </a:rPr>
              <a:t> Language Topics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Double-click to edit"/>
          <p:cNvSpPr txBox="1">
            <a:spLocks noGrp="1"/>
          </p:cNvSpPr>
          <p:nvPr>
            <p:ph type="body" sz="half" idx="1"/>
          </p:nvPr>
        </p:nvSpPr>
        <p:spPr>
          <a:xfrm>
            <a:off x="3411366" y="2216398"/>
            <a:ext cx="6511111" cy="366735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3" name="Screenshot 2023-02-19 at 19.32.52.png" descr="Screenshot 2023-02-19 at 19.32.5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366" y="2216398"/>
            <a:ext cx="5139756" cy="3276473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Meet iPaca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Meet iPaca!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Meet iPaca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Meet iPaca!</a:t>
            </a:r>
          </a:p>
        </p:txBody>
      </p:sp>
      <p:pic>
        <p:nvPicPr>
          <p:cNvPr id="177" name="Screenshot 2023-02-19 at 19.39.04.png" descr="Screenshot 2023-02-19 at 19.39.0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4615" y="2016309"/>
            <a:ext cx="5635359" cy="4168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tart page"/>
          <p:cNvSpPr txBox="1">
            <a:spLocks noGrp="1"/>
          </p:cNvSpPr>
          <p:nvPr>
            <p:ph type="title"/>
          </p:nvPr>
        </p:nvSpPr>
        <p:spPr>
          <a:xfrm>
            <a:off x="1320800" y="1021900"/>
            <a:ext cx="10261601" cy="7620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Start page</a:t>
            </a:r>
          </a:p>
        </p:txBody>
      </p:sp>
      <p:pic>
        <p:nvPicPr>
          <p:cNvPr id="180" name="Start page.png" descr="Start pag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897" y="1918694"/>
            <a:ext cx="6471406" cy="3649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Lesson start"/>
          <p:cNvSpPr txBox="1">
            <a:spLocks noGrp="1"/>
          </p:cNvSpPr>
          <p:nvPr>
            <p:ph type="title"/>
          </p:nvPr>
        </p:nvSpPr>
        <p:spPr>
          <a:xfrm>
            <a:off x="1320800" y="1021900"/>
            <a:ext cx="10261600" cy="7620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Lesson start</a:t>
            </a:r>
          </a:p>
        </p:txBody>
      </p:sp>
      <p:pic>
        <p:nvPicPr>
          <p:cNvPr id="183" name="Focus.png" descr="Focu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503" y="1987294"/>
            <a:ext cx="8084194" cy="40025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ading tasks"/>
          <p:cNvSpPr txBox="1">
            <a:spLocks noGrp="1"/>
          </p:cNvSpPr>
          <p:nvPr>
            <p:ph type="title"/>
          </p:nvPr>
        </p:nvSpPr>
        <p:spPr>
          <a:xfrm>
            <a:off x="1320800" y="649399"/>
            <a:ext cx="10261600" cy="6350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Reading tasks</a:t>
            </a:r>
          </a:p>
        </p:txBody>
      </p:sp>
      <p:pic>
        <p:nvPicPr>
          <p:cNvPr id="186" name="Reading.png" descr="Readi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53" y="1568641"/>
            <a:ext cx="5857345" cy="3474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Reading 2.png" descr="Reading 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9122" y="1274633"/>
            <a:ext cx="4573035" cy="4308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Reading wrong.png" descr="Reading wron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2920" y="2948349"/>
            <a:ext cx="3837360" cy="35743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ritical Thinking Questions"/>
          <p:cNvSpPr txBox="1">
            <a:spLocks noGrp="1"/>
          </p:cNvSpPr>
          <p:nvPr>
            <p:ph type="title"/>
          </p:nvPr>
        </p:nvSpPr>
        <p:spPr>
          <a:xfrm>
            <a:off x="1320800" y="1021900"/>
            <a:ext cx="10261600" cy="7620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Critical Thinking Questions</a:t>
            </a:r>
          </a:p>
        </p:txBody>
      </p:sp>
      <p:pic>
        <p:nvPicPr>
          <p:cNvPr id="191" name="Critical th qs.png" descr="Critical th q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7400" y="1672509"/>
            <a:ext cx="6388400" cy="44468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rammar&amp;Style"/>
          <p:cNvSpPr txBox="1">
            <a:spLocks noGrp="1"/>
          </p:cNvSpPr>
          <p:nvPr>
            <p:ph type="title"/>
          </p:nvPr>
        </p:nvSpPr>
        <p:spPr>
          <a:xfrm>
            <a:off x="1282176" y="867408"/>
            <a:ext cx="10261601" cy="7620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Grammar&amp;Style </a:t>
            </a:r>
          </a:p>
        </p:txBody>
      </p:sp>
      <p:pic>
        <p:nvPicPr>
          <p:cNvPr id="194" name="Grammar and Style.png" descr="Grammar and Styl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48" y="2363699"/>
            <a:ext cx="8278225" cy="34425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Writing.png" descr="Writin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346" y="3748066"/>
            <a:ext cx="4293379" cy="2209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Screenshot 2023-04-16 at 14.15.09.png" descr="Screenshot 2023-04-16 at 14.15.0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4053" y="1548903"/>
            <a:ext cx="6617457" cy="22742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63524" y="6577010"/>
            <a:ext cx="181832" cy="2392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34" name="Textfeld 1"/>
          <p:cNvSpPr txBox="1"/>
          <p:nvPr/>
        </p:nvSpPr>
        <p:spPr>
          <a:xfrm>
            <a:off x="719999" y="1079998"/>
            <a:ext cx="10800002" cy="52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 sz="3600" b="1">
                <a:solidFill>
                  <a:srgbClr val="AC0634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Situation</a:t>
            </a:r>
            <a:endParaRPr dirty="0">
              <a:latin typeface="+mj-lt"/>
              <a:ea typeface="+mj-ea"/>
              <a:cs typeface="+mj-cs"/>
              <a:sym typeface="Times New Roman"/>
            </a:endParaRPr>
          </a:p>
          <a:p>
            <a:pPr marL="431999" indent="-431999">
              <a:spcBef>
                <a:spcPts val="1200"/>
              </a:spcBef>
              <a:buClr>
                <a:srgbClr val="AC0634"/>
              </a:buClr>
              <a:buSzPct val="100000"/>
              <a:buChar char="▪"/>
              <a:tabLst>
                <a:tab pos="431800" algn="l"/>
              </a:tabLst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subject instruction </a:t>
            </a:r>
            <a:r>
              <a:rPr lang="de-DE" dirty="0" err="1"/>
              <a:t>usually</a:t>
            </a:r>
            <a:r>
              <a:rPr lang="de-DE" dirty="0"/>
              <a:t> </a:t>
            </a:r>
            <a:r>
              <a:rPr dirty="0"/>
              <a:t>not in English</a:t>
            </a:r>
            <a:endParaRPr dirty="0">
              <a:latin typeface="+mj-lt"/>
              <a:ea typeface="+mj-ea"/>
              <a:cs typeface="+mj-cs"/>
              <a:sym typeface="Times New Roman"/>
            </a:endParaRPr>
          </a:p>
          <a:p>
            <a:pPr marL="431999" indent="-431999">
              <a:spcBef>
                <a:spcPts val="1200"/>
              </a:spcBef>
              <a:buClr>
                <a:srgbClr val="AC0634"/>
              </a:buClr>
              <a:buSzPct val="100000"/>
              <a:buChar char="▪"/>
              <a:tabLst>
                <a:tab pos="431800" algn="l"/>
              </a:tabLst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EAP not immediately relevant</a:t>
            </a:r>
            <a:endParaRPr dirty="0">
              <a:latin typeface="+mj-lt"/>
              <a:ea typeface="+mj-ea"/>
              <a:cs typeface="+mj-cs"/>
              <a:sym typeface="Times New Roman"/>
            </a:endParaRPr>
          </a:p>
          <a:p>
            <a:pPr marL="431999" indent="-431999">
              <a:spcBef>
                <a:spcPts val="1200"/>
              </a:spcBef>
              <a:buClr>
                <a:srgbClr val="AC0634"/>
              </a:buClr>
              <a:buSzPct val="100000"/>
              <a:buChar char="▪"/>
              <a:tabLst>
                <a:tab pos="431800" algn="l"/>
              </a:tabLst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student motivation low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76AB79F-F49F-4437-3182-633F2027F8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B6BED4"/>
              </a:clrFrom>
              <a:clrTo>
                <a:srgbClr val="B6BED4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595927" y="3113315"/>
            <a:ext cx="4257920" cy="3146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1" uiExpand="1" build="p" bldLvl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Vocabulary Tasks"/>
          <p:cNvSpPr txBox="1">
            <a:spLocks noGrp="1"/>
          </p:cNvSpPr>
          <p:nvPr>
            <p:ph type="title"/>
          </p:nvPr>
        </p:nvSpPr>
        <p:spPr>
          <a:xfrm>
            <a:off x="1282176" y="867408"/>
            <a:ext cx="10261601" cy="7620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Vocabulary Tasks</a:t>
            </a:r>
          </a:p>
        </p:txBody>
      </p:sp>
      <p:pic>
        <p:nvPicPr>
          <p:cNvPr id="199" name="Screenshot 2023-04-16 at 13.28.53.png" descr="Screenshot 2023-04-16 at 13.28.5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051" y="1861817"/>
            <a:ext cx="5954285" cy="3773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Screenshot 2023-04-16 at 13.39.22.png" descr="Screenshot 2023-04-16 at 13.39.2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172" y="2355551"/>
            <a:ext cx="5211860" cy="32795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view mistakes"/>
          <p:cNvSpPr txBox="1">
            <a:spLocks noGrp="1"/>
          </p:cNvSpPr>
          <p:nvPr>
            <p:ph type="title"/>
          </p:nvPr>
        </p:nvSpPr>
        <p:spPr>
          <a:xfrm>
            <a:off x="1282176" y="867408"/>
            <a:ext cx="10261601" cy="7620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Review mistakes</a:t>
            </a:r>
          </a:p>
        </p:txBody>
      </p:sp>
      <p:pic>
        <p:nvPicPr>
          <p:cNvPr id="203" name="review mistakes.png" descr="review mistak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4" y="2215721"/>
            <a:ext cx="11100792" cy="30953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Dashboards…"/>
          <p:cNvSpPr txBox="1">
            <a:spLocks noGrp="1"/>
          </p:cNvSpPr>
          <p:nvPr>
            <p:ph type="title"/>
          </p:nvPr>
        </p:nvSpPr>
        <p:spPr>
          <a:xfrm>
            <a:off x="1282176" y="867408"/>
            <a:ext cx="10261601" cy="762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defTabSz="786384">
              <a:defRPr sz="2580"/>
            </a:pPr>
            <a:r>
              <a:t>Dashboards</a:t>
            </a:r>
          </a:p>
          <a:p>
            <a:pPr algn="just" defTabSz="786384">
              <a:defRPr sz="2580"/>
            </a:pPr>
            <a:r>
              <a:t>GLOBAL                                                                PERSONAL</a:t>
            </a:r>
          </a:p>
        </p:txBody>
      </p:sp>
      <p:pic>
        <p:nvPicPr>
          <p:cNvPr id="206" name="Global.png" descr="Globa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4604" y="1761351"/>
            <a:ext cx="7082368" cy="3652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Personal.png" descr="Persona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955" y="2067603"/>
            <a:ext cx="6109915" cy="36527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Feedback"/>
          <p:cNvSpPr txBox="1">
            <a:spLocks noGrp="1"/>
          </p:cNvSpPr>
          <p:nvPr>
            <p:ph type="title"/>
          </p:nvPr>
        </p:nvSpPr>
        <p:spPr>
          <a:xfrm>
            <a:off x="1282176" y="867408"/>
            <a:ext cx="10261601" cy="7620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Feedback</a:t>
            </a:r>
          </a:p>
        </p:txBody>
      </p:sp>
      <p:pic>
        <p:nvPicPr>
          <p:cNvPr id="210" name="Screenshot 2023-04-16 at 13.57.49.jpeg" descr="Screenshot 2023-04-16 at 13.57.49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282" y="1969782"/>
            <a:ext cx="8316365" cy="3897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Screenshot 2023-04-16 at 14.06.38.png" descr="Screenshot 2023-04-16 at 14.06.3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330" y="1426219"/>
            <a:ext cx="5829301" cy="2946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HANK YOU!!!…"/>
          <p:cNvSpPr txBox="1">
            <a:spLocks noGrp="1"/>
          </p:cNvSpPr>
          <p:nvPr>
            <p:ph type="title"/>
          </p:nvPr>
        </p:nvSpPr>
        <p:spPr>
          <a:xfrm>
            <a:off x="566056" y="1235534"/>
            <a:ext cx="11059885" cy="140969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3000"/>
              </a:spcBef>
              <a:defRPr sz="2400"/>
            </a:pPr>
            <a:r>
              <a:rPr lang="de-DE" sz="3200" dirty="0" err="1"/>
              <a:t>Thank</a:t>
            </a:r>
            <a:r>
              <a:rPr lang="de-DE" sz="3200" dirty="0"/>
              <a:t> </a:t>
            </a:r>
            <a:r>
              <a:rPr lang="de-DE" sz="3200" dirty="0" err="1"/>
              <a:t>you</a:t>
            </a:r>
            <a:r>
              <a:rPr lang="de-DE" sz="3200" dirty="0"/>
              <a:t> </a:t>
            </a:r>
            <a:r>
              <a:rPr lang="de-DE" sz="3200" dirty="0" err="1"/>
              <a:t>for</a:t>
            </a:r>
            <a:r>
              <a:rPr lang="de-DE" sz="3200" dirty="0"/>
              <a:t> </a:t>
            </a:r>
            <a:r>
              <a:rPr lang="de-DE" sz="3200" dirty="0" err="1"/>
              <a:t>your</a:t>
            </a:r>
            <a:r>
              <a:rPr lang="de-DE" sz="3200" dirty="0"/>
              <a:t> </a:t>
            </a:r>
            <a:r>
              <a:rPr lang="de-DE" sz="3200" dirty="0" err="1"/>
              <a:t>attention</a:t>
            </a:r>
            <a:r>
              <a:rPr lang="de-DE" sz="3200" dirty="0"/>
              <a:t>!</a:t>
            </a:r>
            <a:endParaRPr sz="3200" dirty="0"/>
          </a:p>
          <a:p>
            <a:pPr algn="ctr">
              <a:spcBef>
                <a:spcPts val="3000"/>
              </a:spcBef>
              <a:defRPr sz="1900" b="0">
                <a:solidFill>
                  <a:srgbClr val="0433FF"/>
                </a:solidFill>
              </a:defRPr>
            </a:pPr>
            <a:r>
              <a:rPr sz="3200" dirty="0"/>
              <a:t>https://kommatraining.uni-osnabrueck.de/ipaca/myhome/</a:t>
            </a:r>
          </a:p>
        </p:txBody>
      </p:sp>
      <p:pic>
        <p:nvPicPr>
          <p:cNvPr id="170" name="Image" descr="Image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092" y="3559629"/>
            <a:ext cx="5673815" cy="24057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2589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63524" y="6577010"/>
            <a:ext cx="181832" cy="2392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37" name="Textfeld 1"/>
          <p:cNvSpPr txBox="1"/>
          <p:nvPr/>
        </p:nvSpPr>
        <p:spPr>
          <a:xfrm>
            <a:off x="719999" y="1079997"/>
            <a:ext cx="10873287" cy="52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 sz="3600" b="1">
                <a:solidFill>
                  <a:srgbClr val="AC0634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Gamifica</a:t>
            </a:r>
            <a:r>
              <a:rPr dirty="0">
                <a:solidFill>
                  <a:srgbClr val="AC0634"/>
                </a:solidFill>
              </a:rPr>
              <a:t>t</a:t>
            </a:r>
            <a:r>
              <a:rPr dirty="0"/>
              <a:t>ion as Response</a:t>
            </a:r>
            <a:endParaRPr dirty="0">
              <a:latin typeface="+mj-lt"/>
              <a:ea typeface="+mj-ea"/>
              <a:cs typeface="+mj-cs"/>
              <a:sym typeface="Times New Roman"/>
            </a:endParaRPr>
          </a:p>
          <a:p>
            <a:pPr marL="432000" lvl="0" indent="-432000">
              <a:spcBef>
                <a:spcPts val="1800"/>
              </a:spcBef>
              <a:spcAft>
                <a:spcPts val="1800"/>
              </a:spcAft>
              <a:buClr>
                <a:srgbClr val="AC0634"/>
              </a:buClr>
              <a:buSzPct val="100000"/>
              <a:tabLst>
                <a:tab pos="431800" algn="l"/>
              </a:tabLst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rPr lang="de-DE" sz="2400" b="1" dirty="0">
                <a:solidFill>
                  <a:srgbClr val="AC0634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lang="de-DE" sz="3200" dirty="0">
                <a:latin typeface="Helvetica"/>
                <a:ea typeface="Wingdings"/>
                <a:cs typeface="Helvetica"/>
                <a:sym typeface="Calibri"/>
              </a:rPr>
              <a:t>	</a:t>
            </a:r>
            <a:r>
              <a:rPr lang="de-DE" sz="3200" dirty="0">
                <a:latin typeface="Calibri"/>
                <a:cs typeface="Calibri"/>
                <a:sym typeface="Calibri"/>
              </a:rPr>
              <a:t>Gamification </a:t>
            </a:r>
            <a:r>
              <a:rPr lang="de-DE" sz="3200" dirty="0" err="1">
                <a:latin typeface="Calibri"/>
                <a:cs typeface="Calibri"/>
                <a:sym typeface="Calibri"/>
              </a:rPr>
              <a:t>as</a:t>
            </a:r>
            <a:r>
              <a:rPr lang="de-DE" sz="3200" dirty="0">
                <a:latin typeface="Calibri"/>
                <a:cs typeface="Calibri"/>
                <a:sym typeface="Calibri"/>
              </a:rPr>
              <a:t> an "</a:t>
            </a:r>
            <a:r>
              <a:rPr lang="en-US" sz="3200" dirty="0">
                <a:latin typeface="Calibri"/>
                <a:cs typeface="Calibri"/>
                <a:sym typeface="Calibri"/>
              </a:rPr>
              <a:t>eventual </a:t>
            </a:r>
            <a:r>
              <a:rPr lang="de-DE" sz="3200" dirty="0" err="1">
                <a:latin typeface="Calibri"/>
                <a:cs typeface="Calibri"/>
                <a:sym typeface="Calibri"/>
              </a:rPr>
              <a:t>translation</a:t>
            </a:r>
            <a:r>
              <a:rPr lang="de-DE" sz="3200" dirty="0">
                <a:latin typeface="Calibri"/>
                <a:cs typeface="Calibri"/>
                <a:sym typeface="Calibri"/>
              </a:rPr>
              <a:t>" </a:t>
            </a:r>
            <a:r>
              <a:rPr lang="de-DE" sz="3200" dirty="0" err="1">
                <a:latin typeface="Calibri"/>
                <a:cs typeface="Calibri"/>
                <a:sym typeface="Calibri"/>
              </a:rPr>
              <a:t>of</a:t>
            </a:r>
            <a:r>
              <a:rPr lang="de-DE" sz="3200" dirty="0">
                <a:latin typeface="Calibri"/>
                <a:cs typeface="Calibri"/>
                <a:sym typeface="Calibri"/>
              </a:rPr>
              <a:t> "</a:t>
            </a:r>
            <a:r>
              <a:rPr lang="en-US" sz="3200" dirty="0">
                <a:latin typeface="Calibri"/>
                <a:cs typeface="Calibri"/>
                <a:sym typeface="Calibri"/>
              </a:rPr>
              <a:t>diverse psychological outcomes into desirable behaviors" (Marc </a:t>
            </a:r>
            <a:r>
              <a:rPr lang="en-US" sz="3200" dirty="0" err="1">
                <a:latin typeface="Calibri"/>
                <a:cs typeface="Calibri"/>
                <a:sym typeface="Calibri"/>
              </a:rPr>
              <a:t>Riar</a:t>
            </a:r>
            <a:r>
              <a:rPr lang="en-US" sz="3200" dirty="0">
                <a:latin typeface="Calibri"/>
                <a:cs typeface="Calibri"/>
                <a:sym typeface="Calibri"/>
              </a:rPr>
              <a:t>)</a:t>
            </a:r>
          </a:p>
          <a:p>
            <a:pPr marL="431999" lvl="0" indent="-431999">
              <a:spcBef>
                <a:spcPts val="1200"/>
              </a:spcBef>
              <a:buClr>
                <a:srgbClr val="AC0634"/>
              </a:buClr>
              <a:buSzPct val="100000"/>
              <a:buFontTx/>
              <a:buChar char="▪"/>
              <a:tabLst>
                <a:tab pos="431800" algn="l"/>
              </a:tabLst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3200" dirty="0">
                <a:latin typeface="Calibri"/>
                <a:cs typeface="Calibri"/>
                <a:sym typeface="Calibri"/>
              </a:rPr>
              <a:t>focus on game features such as rewards, progress, flow</a:t>
            </a:r>
          </a:p>
          <a:p>
            <a:pPr marL="431999" lvl="0" indent="-431999">
              <a:spcBef>
                <a:spcPts val="1200"/>
              </a:spcBef>
              <a:buClr>
                <a:srgbClr val="AC0634"/>
              </a:buClr>
              <a:buSzPct val="100000"/>
              <a:buFontTx/>
              <a:buChar char="▪"/>
              <a:tabLst>
                <a:tab pos="431800" algn="l"/>
              </a:tabLst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3200" dirty="0">
                <a:latin typeface="Calibri"/>
                <a:cs typeface="Calibri"/>
                <a:sym typeface="Calibri"/>
              </a:rPr>
              <a:t>extrinsic motivational elements as a vehicle</a:t>
            </a:r>
          </a:p>
          <a:p>
            <a:pPr marL="431999" lvl="0" indent="-431999">
              <a:spcBef>
                <a:spcPts val="1200"/>
              </a:spcBef>
              <a:buClr>
                <a:srgbClr val="AC0634"/>
              </a:buClr>
              <a:buSzPct val="100000"/>
              <a:buFontTx/>
              <a:buChar char="▪"/>
              <a:tabLst>
                <a:tab pos="431800" algn="l"/>
              </a:tabLst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3200" dirty="0">
                <a:latin typeface="Calibri"/>
                <a:cs typeface="Calibri"/>
                <a:sym typeface="Calibri"/>
              </a:rPr>
              <a:t>individual usability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63524" y="6577010"/>
            <a:ext cx="181832" cy="2392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44" name="Textfeld 1"/>
          <p:cNvSpPr txBox="1"/>
          <p:nvPr/>
        </p:nvSpPr>
        <p:spPr>
          <a:xfrm>
            <a:off x="719999" y="1079998"/>
            <a:ext cx="10800002" cy="52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 sz="3600" b="1">
                <a:solidFill>
                  <a:srgbClr val="AC0634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de-DE" dirty="0"/>
              <a:t>Outline</a:t>
            </a:r>
            <a:endParaRPr dirty="0">
              <a:latin typeface="+mj-lt"/>
              <a:ea typeface="+mj-ea"/>
              <a:cs typeface="+mj-cs"/>
              <a:sym typeface="Times New Roman"/>
            </a:endParaRPr>
          </a:p>
          <a:p>
            <a:pPr marL="504000" indent="-504000">
              <a:spcBef>
                <a:spcPts val="1200"/>
              </a:spcBef>
              <a:buClr>
                <a:srgbClr val="AC0634"/>
              </a:buClr>
              <a:buSzPct val="100000"/>
              <a:buFont typeface="+mj-lt"/>
              <a:buAutoNum type="arabicPeriod"/>
              <a:tabLst>
                <a:tab pos="504000" algn="l"/>
              </a:tabLst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premises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iPaca</a:t>
            </a:r>
            <a:r>
              <a:rPr lang="de-DE" dirty="0"/>
              <a:t> </a:t>
            </a:r>
            <a:r>
              <a:rPr lang="de-DE" dirty="0" err="1"/>
              <a:t>app</a:t>
            </a:r>
            <a:br>
              <a:rPr lang="de-DE" dirty="0"/>
            </a:br>
            <a:r>
              <a:rPr lang="de-DE" dirty="0"/>
              <a:t>(</a:t>
            </a:r>
            <a:r>
              <a:rPr lang="de-DE" i="1" dirty="0"/>
              <a:t>Intelligent Personal </a:t>
            </a:r>
            <a:r>
              <a:rPr lang="de-DE" i="1" dirty="0" err="1"/>
              <a:t>ACademic</a:t>
            </a:r>
            <a:r>
              <a:rPr lang="de-DE" i="1" dirty="0"/>
              <a:t> </a:t>
            </a:r>
            <a:r>
              <a:rPr lang="de-DE" i="1" dirty="0" err="1"/>
              <a:t>Assistant</a:t>
            </a:r>
            <a:r>
              <a:rPr lang="de-DE" dirty="0"/>
              <a:t>)</a:t>
            </a:r>
            <a:endParaRPr dirty="0"/>
          </a:p>
          <a:p>
            <a:pPr marL="504000" indent="-504000">
              <a:spcBef>
                <a:spcPts val="1200"/>
              </a:spcBef>
              <a:buClr>
                <a:srgbClr val="AC0634"/>
              </a:buClr>
              <a:buSzPct val="100000"/>
              <a:buFont typeface="+mj-lt"/>
              <a:buAutoNum type="arabicPeriod"/>
              <a:tabLst>
                <a:tab pos="504000" algn="l"/>
              </a:tabLst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rPr lang="de-DE" dirty="0" err="1"/>
              <a:t>basic</a:t>
            </a:r>
            <a:r>
              <a:rPr lang="de-DE" dirty="0"/>
              <a:t> </a:t>
            </a:r>
            <a:r>
              <a:rPr lang="de-DE" dirty="0" err="1"/>
              <a:t>features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app</a:t>
            </a:r>
            <a:endParaRPr dirty="0"/>
          </a:p>
          <a:p>
            <a:pPr marL="504000" indent="-504000">
              <a:spcBef>
                <a:spcPts val="1200"/>
              </a:spcBef>
              <a:buClr>
                <a:srgbClr val="AC0634"/>
              </a:buClr>
              <a:buSzPct val="100000"/>
              <a:buFont typeface="+mj-lt"/>
              <a:buAutoNum type="arabicPeriod"/>
              <a:tabLst>
                <a:tab pos="504000" algn="l"/>
              </a:tabLst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solutions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439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uiExpan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63524" y="6577010"/>
            <a:ext cx="181832" cy="2392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40" name="Textfeld 1"/>
          <p:cNvSpPr txBox="1"/>
          <p:nvPr/>
        </p:nvSpPr>
        <p:spPr>
          <a:xfrm>
            <a:off x="719999" y="1079996"/>
            <a:ext cx="10800002" cy="52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 sz="3600" b="1">
                <a:solidFill>
                  <a:srgbClr val="AC0634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Focus of Our Gamified App</a:t>
            </a:r>
            <a:endParaRPr dirty="0">
              <a:latin typeface="+mj-lt"/>
              <a:ea typeface="+mj-ea"/>
              <a:cs typeface="+mj-cs"/>
              <a:sym typeface="Times New Roman"/>
            </a:endParaRPr>
          </a:p>
          <a:p>
            <a:pPr marL="431999" indent="-431999">
              <a:spcBef>
                <a:spcPts val="1200"/>
              </a:spcBef>
              <a:buClr>
                <a:srgbClr val="AC0634"/>
              </a:buClr>
              <a:buSzPct val="100000"/>
              <a:buChar char="▪"/>
              <a:tabLst>
                <a:tab pos="431800" algn="l"/>
              </a:tabLst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reading as a starting point (as most relevant skill)</a:t>
            </a:r>
            <a:endParaRPr dirty="0">
              <a:latin typeface="+mj-lt"/>
              <a:ea typeface="+mj-ea"/>
              <a:cs typeface="+mj-cs"/>
              <a:sym typeface="Times New Roman"/>
            </a:endParaRPr>
          </a:p>
          <a:p>
            <a:pPr marL="431999" indent="-431999">
              <a:spcBef>
                <a:spcPts val="1200"/>
              </a:spcBef>
              <a:buClr>
                <a:srgbClr val="AC0634"/>
              </a:buClr>
              <a:buSzPct val="100000"/>
              <a:buChar char="▪"/>
              <a:tabLst>
                <a:tab pos="431800" algn="l"/>
              </a:tabLst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language structures</a:t>
            </a:r>
            <a:r>
              <a:rPr lang="de-DE" dirty="0"/>
              <a:t>,</a:t>
            </a:r>
            <a:r>
              <a:rPr dirty="0"/>
              <a:t> (mostly) based on reading</a:t>
            </a:r>
          </a:p>
          <a:p>
            <a:pPr marL="431999" indent="-431999">
              <a:spcBef>
                <a:spcPts val="1200"/>
              </a:spcBef>
              <a:buClr>
                <a:srgbClr val="AC0634"/>
              </a:buClr>
              <a:buSzPct val="100000"/>
              <a:buChar char="▪"/>
              <a:tabLst>
                <a:tab pos="431800" algn="l"/>
              </a:tabLst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general academic vocabulary as added feature</a:t>
            </a:r>
            <a:endParaRPr dirty="0">
              <a:latin typeface="+mj-lt"/>
              <a:ea typeface="+mj-ea"/>
              <a:cs typeface="+mj-cs"/>
              <a:sym typeface="Times New Roman"/>
            </a:endParaRPr>
          </a:p>
          <a:p>
            <a:pPr>
              <a:spcBef>
                <a:spcPts val="3000"/>
              </a:spcBef>
              <a:tabLst>
                <a:tab pos="431800" algn="l"/>
              </a:tabLst>
              <a:defRPr sz="2400" b="1">
                <a:solidFill>
                  <a:srgbClr val="AC0634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dirty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3200" b="0" dirty="0">
                <a:solidFill>
                  <a:srgbClr val="000000"/>
                </a:solidFill>
              </a:rPr>
              <a:t>	based on an analysis of student needs</a:t>
            </a:r>
            <a:endParaRPr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1" uiExpan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63524" y="6577010"/>
            <a:ext cx="181832" cy="2392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44" name="Textfeld 1"/>
          <p:cNvSpPr txBox="1"/>
          <p:nvPr/>
        </p:nvSpPr>
        <p:spPr>
          <a:xfrm>
            <a:off x="719999" y="1079998"/>
            <a:ext cx="11112772" cy="52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 sz="3600" b="1">
                <a:solidFill>
                  <a:srgbClr val="AC0634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Progressions within the Gamified App</a:t>
            </a:r>
            <a:endParaRPr dirty="0">
              <a:latin typeface="+mj-lt"/>
              <a:ea typeface="+mj-ea"/>
              <a:cs typeface="+mj-cs"/>
              <a:sym typeface="Times New Roman"/>
            </a:endParaRPr>
          </a:p>
          <a:p>
            <a:pPr marL="431999" indent="-431999">
              <a:spcBef>
                <a:spcPts val="1200"/>
              </a:spcBef>
              <a:buClr>
                <a:srgbClr val="AC0634"/>
              </a:buClr>
              <a:buSzPct val="100000"/>
              <a:buChar char="▪"/>
              <a:tabLst>
                <a:tab pos="431800" algn="l"/>
              </a:tabLst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increasing complexity of reading genres</a:t>
            </a:r>
          </a:p>
          <a:p>
            <a:pPr marL="431999" indent="-431999">
              <a:spcBef>
                <a:spcPts val="1200"/>
              </a:spcBef>
              <a:buClr>
                <a:srgbClr val="AC0634"/>
              </a:buClr>
              <a:buSzPct val="100000"/>
              <a:buChar char="▪"/>
              <a:tabLst>
                <a:tab pos="431800" algn="l"/>
              </a:tabLst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rPr lang="de-DE" dirty="0"/>
              <a:t>gradual </a:t>
            </a:r>
            <a:r>
              <a:rPr lang="de-DE" dirty="0" err="1"/>
              <a:t>addition</a:t>
            </a:r>
            <a:r>
              <a:rPr dirty="0"/>
              <a:t> of</a:t>
            </a:r>
            <a:r>
              <a:rPr lang="de-DE" dirty="0"/>
              <a:t> </a:t>
            </a:r>
            <a:r>
              <a:rPr lang="de-DE" dirty="0" err="1"/>
              <a:t>academically</a:t>
            </a:r>
            <a:r>
              <a:rPr lang="de-DE" dirty="0"/>
              <a:t> relevant</a:t>
            </a:r>
            <a:r>
              <a:rPr dirty="0"/>
              <a:t> language </a:t>
            </a:r>
            <a:r>
              <a:rPr lang="de-DE" dirty="0" err="1"/>
              <a:t>structures</a:t>
            </a:r>
            <a:r>
              <a:rPr dirty="0"/>
              <a:t> </a:t>
            </a:r>
          </a:p>
          <a:p>
            <a:pPr marL="431999" indent="-431999">
              <a:spcBef>
                <a:spcPts val="1200"/>
              </a:spcBef>
              <a:buClr>
                <a:srgbClr val="AC0634"/>
              </a:buClr>
              <a:buSzPct val="100000"/>
              <a:buChar char="▪"/>
              <a:tabLst>
                <a:tab pos="431800" algn="l"/>
              </a:tabLst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rPr lang="de-DE" dirty="0" err="1"/>
              <a:t>step-by-step</a:t>
            </a:r>
            <a:r>
              <a:rPr lang="de-DE" dirty="0"/>
              <a:t> </a:t>
            </a:r>
            <a:r>
              <a:rPr dirty="0"/>
              <a:t>incorporation of </a:t>
            </a:r>
            <a:r>
              <a:rPr lang="de-DE" dirty="0" err="1"/>
              <a:t>pertinent</a:t>
            </a:r>
            <a:r>
              <a:rPr lang="de-DE" dirty="0"/>
              <a:t> </a:t>
            </a:r>
            <a:r>
              <a:rPr dirty="0"/>
              <a:t>vocabulary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3885CBB-7AF4-BEBD-90D4-2096799558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EDDBC3"/>
              </a:clrFrom>
              <a:clrTo>
                <a:srgbClr val="EDDBC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3361" y="3265715"/>
            <a:ext cx="3009900" cy="3162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1" uiExpan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bZZoIE7c475QkVdDpkLZ_bhkARE2aFWVsdJbcckeyMrIuRIM0CI2oGpMyTbIhR-NpWp6D997-hvt0tmsRyZQv_o1NYSHg7TkqP7ufTDVy1-vha3zaNqkDtBmOIZVjvly2t96YbFjZ2H_fv2n6QcsK-1g-BwyxwuZKZ3Sl1VHyavJDn_2EMz28p8_sU4.png" descr="ibZZoIE7c475QkVdDpkLZ_bhkARE2aFWVsdJbcckeyMrIuRIM0CI2oGpMyTbIhR-NpWp6D997-hvt0tmsRyZQv_o1NYSHg7TkqP7ufTDVy1-vha3zaNqkDtBmOIZVjvly2t96YbFjZ2H_fv2n6QcsK-1g-BwyxwuZKZ3Sl1VHyavJDn_2EMz28p8_sU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8" y="828281"/>
            <a:ext cx="5948196" cy="3178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V-xXaobFQBoGhejIB43p2vtfilBrqoSj7SJtYZU0cRk4BunkRJi-_Kin3kc6RngVPB437bUCVEftRGfdAM-GL-h9H3xxYHKYgPKCW_oHQxj0EE5iIe-8cTSvDbf-VUs9BBk5b_HeE6HZ-X_g6ETxcHlzKHWlaR-U7PH5W8qgWZ0PlOIyer4sgZKgK42.png" descr="IV-xXaobFQBoGhejIB43p2vtfilBrqoSj7SJtYZU0cRk4BunkRJi-_Kin3kc6RngVPB437bUCVEftRGfdAM-GL-h9H3xxYHKYgPKCW_oHQxj0EE5iIe-8cTSvDbf-VUs9BBk5b_HeE6HZ-X_g6ETxcHlzKHWlaR-U7PH5W8qgWZ0PlOIyer4sgZKgK4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748" y="135537"/>
            <a:ext cx="4322863" cy="487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Z2ydXMXHsuIjdVY--AOLhGTZsfTwxvV7xN6paRbUh4T1LzSttXpXGTsleBlEApRId--Oqja2s94ZZlmkvqsX5sbF01RvnmO0nKLvsMApPG888GZ3Exuux-VPJyQLe4kYBHcuNTxb6zqnFE4zwMRwUMUAL8L5IsoprZIm9hr6Vg-oh1hdUNpISvuEH6PU.png" descr="Z2ydXMXHsuIjdVY--AOLhGTZsfTwxvV7xN6paRbUh4T1LzSttXpXGTsleBlEApRId--Oqja2s94ZZlmkvqsX5sbF01RvnmO0nKLvsMApPG888GZ3Exuux-VPJyQLe4kYBHcuNTxb6zqnFE4zwMRwUMUAL8L5IsoprZIm9hr6Vg-oh1hdUNpISvuEH6PU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305" y="2990057"/>
            <a:ext cx="7645059" cy="2876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uDw3VOpJqLTEaUFejtGTaZJQLp9iLIP2McqsgEcF7ObJThdfNRZqzjIl7yaoUK1F6R4fB-qvTwn3VasIhopvJJLzxGEbyHQn_L9WPofzFrxC_dzC_sN1LHN7DUM3r9zDU5WeKvhVGh9-P4n4fV33HIEsBr4s2LHwtXnEgbI9syPd0rTwtJ8eqHqdAnrd.png" descr="uDw3VOpJqLTEaUFejtGTaZJQLp9iLIP2McqsgEcF7ObJThdfNRZqzjIl7yaoUK1F6R4fB-qvTwn3VasIhopvJJLzxGEbyHQn_L9WPofzFrxC_dzC_sN1LHN7DUM3r9zDU5WeKvhVGh9-P4n4fV33HIEsBr4s2LHwtXnEgbI9syPd0rTwtJ8eqHqdAnr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8057" y="3922688"/>
            <a:ext cx="7852479" cy="25667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1" animBg="1" advAuto="0"/>
      <p:bldP spid="150" grpId="2" animBg="1" advAuto="0"/>
      <p:bldP spid="151" grpId="3" animBg="1" advAuto="0"/>
      <p:bldP spid="152" grpId="4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" descr="Image"/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4577" y="-64184"/>
            <a:ext cx="12401154" cy="6613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8434" y="17642"/>
                </a:moveTo>
                <a:cubicBezTo>
                  <a:pt x="8445" y="17646"/>
                  <a:pt x="8454" y="17660"/>
                  <a:pt x="8460" y="17678"/>
                </a:cubicBezTo>
                <a:cubicBezTo>
                  <a:pt x="8466" y="17696"/>
                  <a:pt x="8468" y="17717"/>
                  <a:pt x="8465" y="17736"/>
                </a:cubicBezTo>
                <a:cubicBezTo>
                  <a:pt x="8463" y="17757"/>
                  <a:pt x="8457" y="17774"/>
                  <a:pt x="8447" y="17785"/>
                </a:cubicBezTo>
                <a:cubicBezTo>
                  <a:pt x="8427" y="17808"/>
                  <a:pt x="8401" y="17796"/>
                  <a:pt x="8389" y="17760"/>
                </a:cubicBezTo>
                <a:cubicBezTo>
                  <a:pt x="8377" y="17723"/>
                  <a:pt x="8384" y="17675"/>
                  <a:pt x="8403" y="17652"/>
                </a:cubicBezTo>
                <a:cubicBezTo>
                  <a:pt x="8413" y="17641"/>
                  <a:pt x="8424" y="17637"/>
                  <a:pt x="8434" y="1764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5" name="WHAT…"/>
          <p:cNvSpPr txBox="1">
            <a:spLocks noGrp="1"/>
          </p:cNvSpPr>
          <p:nvPr>
            <p:ph type="title" idx="4294967295"/>
          </p:nvPr>
        </p:nvSpPr>
        <p:spPr>
          <a:xfrm>
            <a:off x="444183" y="887949"/>
            <a:ext cx="5570852" cy="341953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4400"/>
            </a:pPr>
            <a:br/>
            <a:r>
              <a:rPr sz="4300"/>
              <a:t>WHAT </a:t>
            </a:r>
          </a:p>
          <a:p>
            <a:pPr>
              <a:defRPr sz="4300"/>
            </a:pPr>
            <a:r>
              <a:t>WE HAVE NOW:</a:t>
            </a:r>
            <a:r>
              <a:rPr sz="5500"/>
              <a:t> </a:t>
            </a:r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63525" y="6577010"/>
            <a:ext cx="181831" cy="2392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57" name="30 language topics…"/>
          <p:cNvSpPr txBox="1">
            <a:spLocks noGrp="1"/>
          </p:cNvSpPr>
          <p:nvPr>
            <p:ph type="body" sz="half" idx="4294967295"/>
          </p:nvPr>
        </p:nvSpPr>
        <p:spPr>
          <a:xfrm>
            <a:off x="5974579" y="1504274"/>
            <a:ext cx="5570852" cy="49099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1454" indent="-211454" defTabSz="676655">
              <a:lnSpc>
                <a:spcPct val="135000"/>
              </a:lnSpc>
              <a:spcBef>
                <a:spcPts val="300"/>
              </a:spcBef>
              <a:defRPr sz="1900" b="1"/>
            </a:pPr>
            <a:r>
              <a:t>30 language topics</a:t>
            </a:r>
          </a:p>
          <a:p>
            <a:pPr marL="211454" indent="-211454" defTabSz="676655">
              <a:lnSpc>
                <a:spcPct val="135000"/>
              </a:lnSpc>
              <a:spcBef>
                <a:spcPts val="300"/>
              </a:spcBef>
              <a:defRPr sz="1900" b="1"/>
            </a:pPr>
            <a:r>
              <a:t>Text types (3 levels)</a:t>
            </a:r>
          </a:p>
          <a:p>
            <a:pPr marL="211454" indent="-211454" defTabSz="676655">
              <a:lnSpc>
                <a:spcPct val="135000"/>
              </a:lnSpc>
              <a:spcBef>
                <a:spcPts val="300"/>
              </a:spcBef>
              <a:defRPr sz="1900" b="1"/>
            </a:pPr>
            <a:r>
              <a:t>Academic and general English</a:t>
            </a:r>
          </a:p>
          <a:p>
            <a:pPr marL="211454" indent="-211454" defTabSz="676655">
              <a:lnSpc>
                <a:spcPct val="135000"/>
              </a:lnSpc>
              <a:spcBef>
                <a:spcPts val="300"/>
              </a:spcBef>
              <a:defRPr sz="1900" b="1"/>
            </a:pPr>
            <a:r>
              <a:t>4 interaction modes</a:t>
            </a:r>
          </a:p>
          <a:p>
            <a:pPr marL="211454" indent="-211454" defTabSz="676655">
              <a:lnSpc>
                <a:spcPct val="135000"/>
              </a:lnSpc>
              <a:spcBef>
                <a:spcPts val="300"/>
              </a:spcBef>
              <a:defRPr sz="1900" b="1"/>
            </a:pPr>
            <a:r>
              <a:t>Reading, Vocabulary and Grammar&amp;Style tasks</a:t>
            </a:r>
          </a:p>
          <a:p>
            <a:pPr marL="211454" indent="-211454" defTabSz="676655">
              <a:lnSpc>
                <a:spcPct val="135000"/>
              </a:lnSpc>
              <a:spcBef>
                <a:spcPts val="300"/>
              </a:spcBef>
              <a:defRPr sz="1900" b="1"/>
            </a:pPr>
            <a:r>
              <a:t>Feedback + links</a:t>
            </a:r>
          </a:p>
          <a:p>
            <a:pPr marL="211454" indent="-211454" defTabSz="676655">
              <a:lnSpc>
                <a:spcPct val="135000"/>
              </a:lnSpc>
              <a:spcBef>
                <a:spcPts val="300"/>
              </a:spcBef>
              <a:defRPr sz="1900" b="1"/>
            </a:pPr>
            <a:r>
              <a:t>‘Good to read’ section  </a:t>
            </a:r>
          </a:p>
          <a:p>
            <a:pPr marL="211454" indent="-211454" defTabSz="676655">
              <a:lnSpc>
                <a:spcPct val="135000"/>
              </a:lnSpc>
              <a:spcBef>
                <a:spcPts val="300"/>
              </a:spcBef>
              <a:defRPr sz="1900" b="1"/>
            </a:pPr>
            <a:r>
              <a:t>Review mistakes </a:t>
            </a:r>
          </a:p>
          <a:p>
            <a:pPr marL="211454" indent="-211454" defTabSz="676655">
              <a:lnSpc>
                <a:spcPct val="135000"/>
              </a:lnSpc>
              <a:spcBef>
                <a:spcPts val="300"/>
              </a:spcBef>
              <a:defRPr sz="1900" b="1"/>
            </a:pPr>
            <a:r>
              <a:t>Learner Dashboard</a:t>
            </a:r>
          </a:p>
          <a:p>
            <a:pPr marL="211454" indent="-211454" defTabSz="676655">
              <a:lnSpc>
                <a:spcPct val="135000"/>
              </a:lnSpc>
              <a:spcBef>
                <a:spcPts val="300"/>
              </a:spcBef>
              <a:defRPr sz="1900" b="1"/>
            </a:pPr>
            <a:r>
              <a:t>Global Dashboard</a:t>
            </a:r>
          </a:p>
        </p:txBody>
      </p:sp>
      <p:sp>
        <p:nvSpPr>
          <p:cNvPr id="158" name="“We are our choices.”…"/>
          <p:cNvSpPr txBox="1"/>
          <p:nvPr/>
        </p:nvSpPr>
        <p:spPr>
          <a:xfrm>
            <a:off x="654939" y="5119189"/>
            <a:ext cx="544594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457200">
              <a:defRPr sz="2000">
                <a:solidFill>
                  <a:srgbClr val="181818"/>
                </a:solidFill>
              </a:defRPr>
            </a:pPr>
            <a:r>
              <a:t>“We are our choices.” </a:t>
            </a:r>
          </a:p>
          <a:p>
            <a:pPr defTabSz="457200">
              <a:defRPr sz="2000">
                <a:solidFill>
                  <a:srgbClr val="181818"/>
                </a:solidFill>
              </a:defRPr>
            </a:pPr>
            <a:r>
              <a:t>― </a:t>
            </a:r>
            <a:r>
              <a:rPr b="1">
                <a:solidFill>
                  <a:srgbClr val="333333"/>
                </a:solidFill>
              </a:rPr>
              <a:t>Jean-Paul Sartre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What we would like to have:"/>
          <p:cNvSpPr txBox="1">
            <a:spLocks noGrp="1"/>
          </p:cNvSpPr>
          <p:nvPr>
            <p:ph type="title" idx="4294967295"/>
          </p:nvPr>
        </p:nvSpPr>
        <p:spPr>
          <a:xfrm>
            <a:off x="194395" y="1253329"/>
            <a:ext cx="11016085" cy="7620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dirty="0"/>
              <a:t>   What we are planning to add soon:</a:t>
            </a:r>
          </a:p>
        </p:txBody>
      </p:sp>
      <p:sp>
        <p:nvSpPr>
          <p:cNvPr id="161" name="Timing for reading…"/>
          <p:cNvSpPr txBox="1">
            <a:spLocks noGrp="1"/>
          </p:cNvSpPr>
          <p:nvPr>
            <p:ph type="body" idx="4294967295"/>
          </p:nvPr>
        </p:nvSpPr>
        <p:spPr>
          <a:xfrm>
            <a:off x="551051" y="2058985"/>
            <a:ext cx="10302773" cy="327660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58815" indent="-158815" defTabSz="804672">
              <a:lnSpc>
                <a:spcPct val="150000"/>
              </a:lnSpc>
              <a:spcBef>
                <a:spcPts val="300"/>
              </a:spcBef>
              <a:buClr>
                <a:srgbClr val="941100"/>
              </a:buClr>
              <a:buChar char="•"/>
              <a:defRPr sz="2024" b="1"/>
            </a:pPr>
            <a:r>
              <a:t>Adaptive pre-test</a:t>
            </a:r>
          </a:p>
          <a:p>
            <a:pPr marL="158815" indent="-158815" defTabSz="804672">
              <a:lnSpc>
                <a:spcPct val="150000"/>
              </a:lnSpc>
              <a:spcBef>
                <a:spcPts val="300"/>
              </a:spcBef>
              <a:buClr>
                <a:srgbClr val="941100"/>
              </a:buClr>
              <a:buChar char="•"/>
              <a:defRPr sz="2024" b="1"/>
            </a:pPr>
            <a:r>
              <a:t>Timing for reading</a:t>
            </a:r>
          </a:p>
          <a:p>
            <a:pPr marL="158815" indent="-158815" defTabSz="804672">
              <a:lnSpc>
                <a:spcPct val="150000"/>
              </a:lnSpc>
              <a:spcBef>
                <a:spcPts val="300"/>
              </a:spcBef>
              <a:buClr>
                <a:srgbClr val="941100"/>
              </a:buClr>
              <a:buChar char="•"/>
              <a:defRPr sz="2024" b="1"/>
            </a:pPr>
            <a:r>
              <a:t>More writing practice</a:t>
            </a:r>
          </a:p>
          <a:p>
            <a:pPr marL="158815" indent="-158815" defTabSz="804672">
              <a:lnSpc>
                <a:spcPct val="150000"/>
              </a:lnSpc>
              <a:spcBef>
                <a:spcPts val="300"/>
              </a:spcBef>
              <a:buClr>
                <a:srgbClr val="941100"/>
              </a:buClr>
              <a:buChar char="•"/>
              <a:defRPr sz="2024" b="1"/>
            </a:pPr>
            <a:r>
              <a:t>Extension section (pool)</a:t>
            </a:r>
          </a:p>
          <a:p>
            <a:pPr marL="158815" indent="-158815" defTabSz="804672">
              <a:lnSpc>
                <a:spcPct val="150000"/>
              </a:lnSpc>
              <a:spcBef>
                <a:spcPts val="300"/>
              </a:spcBef>
              <a:buClr>
                <a:srgbClr val="941100"/>
              </a:buClr>
              <a:buChar char="•"/>
              <a:defRPr sz="2024" b="1"/>
            </a:pPr>
            <a:r>
              <a:t>Badges, bonus tasks</a:t>
            </a:r>
          </a:p>
          <a:p>
            <a:pPr marL="158815" indent="-158815" defTabSz="804672">
              <a:lnSpc>
                <a:spcPct val="150000"/>
              </a:lnSpc>
              <a:spcBef>
                <a:spcPts val="300"/>
              </a:spcBef>
              <a:buClr>
                <a:srgbClr val="941100"/>
              </a:buClr>
              <a:buChar char="•"/>
              <a:defRPr sz="2024" b="1"/>
            </a:pPr>
            <a:r>
              <a:t>Personalisation</a:t>
            </a:r>
          </a:p>
          <a:p>
            <a:pPr marL="158815" indent="-158815" defTabSz="804672">
              <a:lnSpc>
                <a:spcPct val="150000"/>
              </a:lnSpc>
              <a:spcBef>
                <a:spcPts val="300"/>
              </a:spcBef>
              <a:buClr>
                <a:srgbClr val="941100"/>
              </a:buClr>
              <a:buChar char="•"/>
              <a:defRPr sz="2024" b="1"/>
            </a:pPr>
            <a:r>
              <a:t>Visual aids (flashcards)</a:t>
            </a:r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63525" y="6577010"/>
            <a:ext cx="259525" cy="2392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1" build="p" bldLvl="5" animBg="1" advAuto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FD1D2"/>
      </a:accent1>
      <a:accent2>
        <a:srgbClr val="980528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Larissa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FD1D2"/>
      </a:accent1>
      <a:accent2>
        <a:srgbClr val="980528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Larissa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Office PowerPoint</Application>
  <PresentationFormat>Breitbild</PresentationFormat>
  <Paragraphs>109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Arial</vt:lpstr>
      <vt:lpstr>Calibri</vt:lpstr>
      <vt:lpstr>Helvetica</vt:lpstr>
      <vt:lpstr>Times New Roman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WHAT  WE HAVE NOW: </vt:lpstr>
      <vt:lpstr>   What we are planning to add soon:</vt:lpstr>
      <vt:lpstr>What motivates us or why feedback is important</vt:lpstr>
      <vt:lpstr>Thank you for your attention! https://kommatraining.uni-osnabrueck.de/ipaca/myhome/</vt:lpstr>
      <vt:lpstr>PowerPoint-Präsentation</vt:lpstr>
      <vt:lpstr>Meet iPaca!</vt:lpstr>
      <vt:lpstr>Meet iPaca!</vt:lpstr>
      <vt:lpstr>Start page</vt:lpstr>
      <vt:lpstr>Lesson start</vt:lpstr>
      <vt:lpstr>Reading tasks</vt:lpstr>
      <vt:lpstr>Critical Thinking Questions</vt:lpstr>
      <vt:lpstr>Grammar&amp;Style </vt:lpstr>
      <vt:lpstr>Vocabulary Tasks</vt:lpstr>
      <vt:lpstr>Review mistakes</vt:lpstr>
      <vt:lpstr>Dashboards GLOBAL                                                                PERSONAL</vt:lpstr>
      <vt:lpstr>Feedback</vt:lpstr>
      <vt:lpstr>Thank you for your attention! https://kommatraining.uni-osnabrueck.de/ipaca/myhome/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Dell</dc:creator>
  <cp:lastModifiedBy>Lauterbach, Ana-Rebecca</cp:lastModifiedBy>
  <cp:revision>5</cp:revision>
  <dcterms:modified xsi:type="dcterms:W3CDTF">2023-04-16T22:09:57Z</dcterms:modified>
</cp:coreProperties>
</file>