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9"/>
  </p:notesMasterIdLst>
  <p:sldIdLst>
    <p:sldId id="256" r:id="rId3"/>
    <p:sldId id="649" r:id="rId4"/>
    <p:sldId id="652" r:id="rId5"/>
    <p:sldId id="559" r:id="rId6"/>
    <p:sldId id="606" r:id="rId7"/>
    <p:sldId id="603" r:id="rId8"/>
    <p:sldId id="560" r:id="rId9"/>
    <p:sldId id="608" r:id="rId10"/>
    <p:sldId id="609" r:id="rId11"/>
    <p:sldId id="651" r:id="rId12"/>
    <p:sldId id="646" r:id="rId13"/>
    <p:sldId id="647" r:id="rId14"/>
    <p:sldId id="613" r:id="rId15"/>
    <p:sldId id="643" r:id="rId16"/>
    <p:sldId id="644" r:id="rId17"/>
    <p:sldId id="645" r:id="rId18"/>
    <p:sldId id="622" r:id="rId19"/>
    <p:sldId id="623" r:id="rId20"/>
    <p:sldId id="624" r:id="rId21"/>
    <p:sldId id="625" r:id="rId22"/>
    <p:sldId id="626" r:id="rId23"/>
    <p:sldId id="628" r:id="rId24"/>
    <p:sldId id="629" r:id="rId25"/>
    <p:sldId id="631" r:id="rId26"/>
    <p:sldId id="632" r:id="rId27"/>
    <p:sldId id="633" r:id="rId28"/>
    <p:sldId id="630" r:id="rId29"/>
    <p:sldId id="634" r:id="rId30"/>
    <p:sldId id="635" r:id="rId31"/>
    <p:sldId id="636" r:id="rId32"/>
    <p:sldId id="650" r:id="rId33"/>
    <p:sldId id="257" r:id="rId34"/>
    <p:sldId id="653" r:id="rId35"/>
    <p:sldId id="292" r:id="rId36"/>
    <p:sldId id="599" r:id="rId37"/>
    <p:sldId id="600" r:id="rId38"/>
  </p:sldIdLst>
  <p:sldSz cx="9144000" cy="6858000" type="screen4x3"/>
  <p:notesSz cx="7102475" cy="9388475"/>
  <p:embeddedFontLs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GX343u68Xz3AtNaqsi6+1G8t9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7D7"/>
    <a:srgbClr val="F94545"/>
    <a:srgbClr val="FFCC00"/>
    <a:srgbClr val="99950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46" autoAdjust="0"/>
  </p:normalViewPr>
  <p:slideViewPr>
    <p:cSldViewPr snapToGrid="0">
      <p:cViewPr varScale="1">
        <p:scale>
          <a:sx n="73" d="100"/>
          <a:sy n="73" d="100"/>
        </p:scale>
        <p:origin x="970" y="4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font" Target="fonts/font2.fntdata"/><Relationship Id="rId6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8ADAD-971A-4350-BEC3-D46441B4F59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82B2875-477D-460C-B80C-CD4940C1E2F2}">
      <dgm:prSet phldrT="[Text]" custT="1">
        <dgm:style>
          <a:lnRef idx="2">
            <a:schemeClr val="accent1"/>
          </a:lnRef>
          <a:fillRef idx="1">
            <a:schemeClr val="lt1"/>
          </a:fillRef>
          <a:effectRef idx="0">
            <a:schemeClr val="accent1"/>
          </a:effectRef>
          <a:fontRef idx="minor">
            <a:schemeClr val="dk1"/>
          </a:fontRef>
        </dgm:style>
      </dgm:prSet>
      <dgm:spPr>
        <a:xfrm>
          <a:off x="1935099" y="-314445"/>
          <a:ext cx="1774947" cy="1403167"/>
        </a:xfrm>
      </dgm:spPr>
      <dgm:t>
        <a:bodyPr/>
        <a:lstStyle/>
        <a:p>
          <a:r>
            <a:rPr lang="en-GB" sz="1800" dirty="0"/>
            <a:t>Self-acceptance</a:t>
          </a:r>
        </a:p>
      </dgm:t>
    </dgm:pt>
    <dgm:pt modelId="{AF1AFE98-BCA1-4A8B-8AEB-E52E0FFF075A}" type="parTrans" cxnId="{0E81C160-BCCC-48AB-A7A5-83BAE19A6F62}">
      <dgm:prSet/>
      <dgm:spPr/>
      <dgm:t>
        <a:bodyPr/>
        <a:lstStyle/>
        <a:p>
          <a:endParaRPr lang="en-GB"/>
        </a:p>
      </dgm:t>
    </dgm:pt>
    <dgm:pt modelId="{D762BFA9-6324-4720-9C3D-C44A5DCAED21}" type="sibTrans" cxnId="{0E81C160-BCCC-48AB-A7A5-83BAE19A6F62}">
      <dgm:prSet/>
      <dgm:spPr>
        <a:xfrm>
          <a:off x="1796661" y="616349"/>
          <a:ext cx="3563077" cy="3563077"/>
        </a:xfrm>
      </dgm:spPr>
      <dgm:t>
        <a:bodyPr/>
        <a:lstStyle/>
        <a:p>
          <a:endParaRPr lang="en-GB"/>
        </a:p>
      </dgm:t>
    </dgm:pt>
    <dgm:pt modelId="{8F4FDB0E-AEFF-4B2D-BFBA-236ECE1FB211}">
      <dgm:prSet phldrT="[Text]" custT="1">
        <dgm:style>
          <a:lnRef idx="2">
            <a:schemeClr val="accent1"/>
          </a:lnRef>
          <a:fillRef idx="1">
            <a:schemeClr val="lt1"/>
          </a:fillRef>
          <a:effectRef idx="0">
            <a:schemeClr val="accent1"/>
          </a:effectRef>
          <a:fontRef idx="minor">
            <a:schemeClr val="dk1"/>
          </a:fontRef>
        </dgm:style>
      </dgm:prSet>
      <dgm:spPr>
        <a:xfrm>
          <a:off x="2091614" y="3209570"/>
          <a:ext cx="1480960" cy="1444575"/>
        </a:xfrm>
      </dgm:spPr>
      <dgm:t>
        <a:bodyPr/>
        <a:lstStyle/>
        <a:p>
          <a:r>
            <a:rPr lang="en-GB" sz="1800" dirty="0"/>
            <a:t>Autonomy</a:t>
          </a:r>
        </a:p>
      </dgm:t>
    </dgm:pt>
    <dgm:pt modelId="{DE7A7BE2-DBEF-42A5-B031-6C39C794EA1D}" type="parTrans" cxnId="{407AE853-2366-4AC2-9776-4C50F25BB5D8}">
      <dgm:prSet/>
      <dgm:spPr/>
      <dgm:t>
        <a:bodyPr/>
        <a:lstStyle/>
        <a:p>
          <a:endParaRPr lang="en-GB"/>
        </a:p>
      </dgm:t>
    </dgm:pt>
    <dgm:pt modelId="{90207896-5680-4169-B1DD-8D96C3798DED}" type="sibTrans" cxnId="{407AE853-2366-4AC2-9776-4C50F25BB5D8}">
      <dgm:prSet/>
      <dgm:spPr>
        <a:xfrm>
          <a:off x="761553" y="265758"/>
          <a:ext cx="3563077" cy="3563077"/>
        </a:xfrm>
      </dgm:spPr>
      <dgm:t>
        <a:bodyPr/>
        <a:lstStyle/>
        <a:p>
          <a:endParaRPr lang="en-GB"/>
        </a:p>
      </dgm:t>
    </dgm:pt>
    <dgm:pt modelId="{1DC5E1DE-508D-48EF-A20B-1FA74B5D54DE}">
      <dgm:prSet phldrT="[Text]" custT="1">
        <dgm:style>
          <a:lnRef idx="2">
            <a:schemeClr val="accent1"/>
          </a:lnRef>
          <a:fillRef idx="1">
            <a:schemeClr val="lt1"/>
          </a:fillRef>
          <a:effectRef idx="0">
            <a:schemeClr val="accent1"/>
          </a:effectRef>
          <a:fontRef idx="minor">
            <a:schemeClr val="dk1"/>
          </a:fontRef>
        </dgm:style>
      </dgm:prSet>
      <dgm:spPr>
        <a:xfrm>
          <a:off x="498529" y="680841"/>
          <a:ext cx="1376984" cy="1213172"/>
        </a:xfrm>
      </dgm:spPr>
      <dgm:t>
        <a:bodyPr/>
        <a:lstStyle/>
        <a:p>
          <a:pPr marL="0" lvl="0" defTabSz="400050">
            <a:lnSpc>
              <a:spcPct val="90000"/>
            </a:lnSpc>
            <a:spcBef>
              <a:spcPct val="0"/>
            </a:spcBef>
            <a:spcAft>
              <a:spcPct val="35000"/>
            </a:spcAft>
            <a:buNone/>
          </a:pPr>
          <a:r>
            <a:rPr lang="en-GB" sz="1800" dirty="0"/>
            <a:t>Purpose in </a:t>
          </a:r>
        </a:p>
        <a:p>
          <a:pPr marL="0" lvl="0" defTabSz="400050">
            <a:lnSpc>
              <a:spcPct val="90000"/>
            </a:lnSpc>
            <a:spcBef>
              <a:spcPct val="0"/>
            </a:spcBef>
            <a:spcAft>
              <a:spcPct val="35000"/>
            </a:spcAft>
            <a:buNone/>
          </a:pPr>
          <a:r>
            <a:rPr lang="en-GB" sz="1800" dirty="0"/>
            <a:t>Life</a:t>
          </a:r>
        </a:p>
      </dgm:t>
    </dgm:pt>
    <dgm:pt modelId="{C5074275-FB94-42AE-9759-8AE5C7993DDF}" type="parTrans" cxnId="{41B0F970-E45E-47D8-A93B-45CFE1718D09}">
      <dgm:prSet/>
      <dgm:spPr/>
      <dgm:t>
        <a:bodyPr/>
        <a:lstStyle/>
        <a:p>
          <a:endParaRPr lang="en-GB"/>
        </a:p>
      </dgm:t>
    </dgm:pt>
    <dgm:pt modelId="{91D0306F-24ED-4F75-BEE4-011B6C223B6F}" type="sibTrans" cxnId="{41B0F970-E45E-47D8-A93B-45CFE1718D09}">
      <dgm:prSet/>
      <dgm:spPr>
        <a:xfrm>
          <a:off x="386780" y="616996"/>
          <a:ext cx="3563077" cy="3563077"/>
        </a:xfrm>
      </dgm:spPr>
      <dgm:t>
        <a:bodyPr/>
        <a:lstStyle/>
        <a:p>
          <a:endParaRPr lang="en-GB"/>
        </a:p>
      </dgm:t>
    </dgm:pt>
    <dgm:pt modelId="{73135C5A-A807-4AB5-86E2-7B1E74B607D8}">
      <dgm:prSet custT="1">
        <dgm:style>
          <a:lnRef idx="2">
            <a:schemeClr val="accent1"/>
          </a:lnRef>
          <a:fillRef idx="1">
            <a:schemeClr val="lt1"/>
          </a:fillRef>
          <a:effectRef idx="0">
            <a:schemeClr val="accent1"/>
          </a:effectRef>
          <a:fontRef idx="minor">
            <a:schemeClr val="dk1"/>
          </a:fontRef>
        </dgm:style>
      </dgm:prSet>
      <dgm:spPr>
        <a:xfrm>
          <a:off x="3792731" y="664099"/>
          <a:ext cx="1406031" cy="1209487"/>
        </a:xfrm>
      </dgm:spPr>
      <dgm:t>
        <a:bodyPr/>
        <a:lstStyle/>
        <a:p>
          <a:r>
            <a:rPr lang="en-GB" sz="1600" dirty="0"/>
            <a:t>Environmental mastery (EM)</a:t>
          </a:r>
        </a:p>
      </dgm:t>
    </dgm:pt>
    <dgm:pt modelId="{D7352A27-68BA-4149-829E-4D0E97A7D73D}" type="parTrans" cxnId="{410AA127-56E3-450E-B7C5-2BA8C08B25C8}">
      <dgm:prSet/>
      <dgm:spPr/>
      <dgm:t>
        <a:bodyPr/>
        <a:lstStyle/>
        <a:p>
          <a:endParaRPr lang="en-GB"/>
        </a:p>
      </dgm:t>
    </dgm:pt>
    <dgm:pt modelId="{365F0A61-CEB6-4C33-A00C-D6225F724C6E}" type="sibTrans" cxnId="{410AA127-56E3-450E-B7C5-2BA8C08B25C8}">
      <dgm:prSet/>
      <dgm:spPr>
        <a:xfrm>
          <a:off x="1150813" y="354893"/>
          <a:ext cx="3563077" cy="3563077"/>
        </a:xfrm>
      </dgm:spPr>
      <dgm:t>
        <a:bodyPr/>
        <a:lstStyle/>
        <a:p>
          <a:endParaRPr lang="en-GB"/>
        </a:p>
      </dgm:t>
    </dgm:pt>
    <dgm:pt modelId="{C17A0B18-33FF-4FC7-A3EE-DEB491673F31}">
      <dgm:prSet phldrT="[Text]" custT="1">
        <dgm:style>
          <a:lnRef idx="2">
            <a:schemeClr val="accent1"/>
          </a:lnRef>
          <a:fillRef idx="1">
            <a:schemeClr val="lt1"/>
          </a:fillRef>
          <a:effectRef idx="0">
            <a:schemeClr val="accent1"/>
          </a:effectRef>
          <a:fontRef idx="minor">
            <a:schemeClr val="dk1"/>
          </a:fontRef>
        </dgm:style>
      </dgm:prSet>
      <dgm:spPr>
        <a:xfrm>
          <a:off x="505597" y="2431844"/>
          <a:ext cx="1381420" cy="1181314"/>
        </a:xfrm>
      </dgm:spPr>
      <dgm:t>
        <a:bodyPr/>
        <a:lstStyle/>
        <a:p>
          <a:r>
            <a:rPr lang="en-GB" sz="1800" dirty="0"/>
            <a:t>Personal Growth</a:t>
          </a:r>
        </a:p>
      </dgm:t>
    </dgm:pt>
    <dgm:pt modelId="{C1169D58-FB48-4FE3-A76C-E1448E0C1FE1}" type="sibTrans" cxnId="{E8F46B9E-DABF-43E7-AF24-EF53D78DB480}">
      <dgm:prSet/>
      <dgm:spPr>
        <a:xfrm>
          <a:off x="975423" y="356503"/>
          <a:ext cx="3563077" cy="3563077"/>
        </a:xfrm>
      </dgm:spPr>
      <dgm:t>
        <a:bodyPr/>
        <a:lstStyle/>
        <a:p>
          <a:endParaRPr lang="en-GB"/>
        </a:p>
      </dgm:t>
    </dgm:pt>
    <dgm:pt modelId="{32E84E61-54F6-4F4C-94E1-F400BF6BA971}" type="parTrans" cxnId="{E8F46B9E-DABF-43E7-AF24-EF53D78DB480}">
      <dgm:prSet/>
      <dgm:spPr/>
      <dgm:t>
        <a:bodyPr/>
        <a:lstStyle/>
        <a:p>
          <a:endParaRPr lang="en-GB"/>
        </a:p>
      </dgm:t>
    </dgm:pt>
    <dgm:pt modelId="{504D7805-BA53-4A72-852F-432EC70DC7A1}">
      <dgm:prSet custT="1">
        <dgm:style>
          <a:lnRef idx="2">
            <a:schemeClr val="accent1"/>
          </a:lnRef>
          <a:fillRef idx="1">
            <a:schemeClr val="lt1"/>
          </a:fillRef>
          <a:effectRef idx="0">
            <a:schemeClr val="accent1"/>
          </a:effectRef>
          <a:fontRef idx="minor">
            <a:schemeClr val="dk1"/>
          </a:fontRef>
        </dgm:style>
      </dgm:prSet>
      <dgm:spPr>
        <a:xfrm>
          <a:off x="3737721" y="2427628"/>
          <a:ext cx="1516061" cy="1189744"/>
        </a:xfrm>
      </dgm:spPr>
      <dgm:t>
        <a:bodyPr/>
        <a:lstStyle/>
        <a:p>
          <a:r>
            <a:rPr lang="en-GB" sz="1800" dirty="0"/>
            <a:t>Positive relations with others</a:t>
          </a:r>
        </a:p>
      </dgm:t>
    </dgm:pt>
    <dgm:pt modelId="{9AE1F4EA-13BC-4B62-A2E4-E43FD9D3428A}" type="sibTrans" cxnId="{78418E32-1336-4B97-807B-5973E7C63041}">
      <dgm:prSet/>
      <dgm:spPr>
        <a:xfrm>
          <a:off x="1417273" y="247251"/>
          <a:ext cx="3563077" cy="3563077"/>
        </a:xfrm>
      </dgm:spPr>
      <dgm:t>
        <a:bodyPr/>
        <a:lstStyle/>
        <a:p>
          <a:endParaRPr lang="en-GB"/>
        </a:p>
      </dgm:t>
    </dgm:pt>
    <dgm:pt modelId="{8493F874-1D5F-42C5-AA7F-36E634BBD141}" type="parTrans" cxnId="{78418E32-1336-4B97-807B-5973E7C63041}">
      <dgm:prSet/>
      <dgm:spPr/>
      <dgm:t>
        <a:bodyPr/>
        <a:lstStyle/>
        <a:p>
          <a:endParaRPr lang="en-GB"/>
        </a:p>
      </dgm:t>
    </dgm:pt>
    <dgm:pt modelId="{24C83342-AECE-4655-ACD4-D421AC9B81F8}" type="pres">
      <dgm:prSet presAssocID="{EFD8ADAD-971A-4350-BEC3-D46441B4F59C}" presName="cycle" presStyleCnt="0">
        <dgm:presLayoutVars>
          <dgm:dir/>
          <dgm:resizeHandles val="exact"/>
        </dgm:presLayoutVars>
      </dgm:prSet>
      <dgm:spPr/>
    </dgm:pt>
    <dgm:pt modelId="{16CF628B-E998-449E-9964-B3E788883873}" type="pres">
      <dgm:prSet presAssocID="{182B2875-477D-460C-B80C-CD4940C1E2F2}" presName="node" presStyleLbl="node1" presStyleIdx="0" presStyleCnt="6" custScaleX="131246" custScaleY="147478" custRadScaleRad="96979" custRadScaleInc="5525">
        <dgm:presLayoutVars>
          <dgm:bulletEnabled val="1"/>
        </dgm:presLayoutVars>
      </dgm:prSet>
      <dgm:spPr/>
    </dgm:pt>
    <dgm:pt modelId="{20C536D6-1FBD-43FA-8B33-4920ADA37A96}" type="pres">
      <dgm:prSet presAssocID="{182B2875-477D-460C-B80C-CD4940C1E2F2}" presName="spNode" presStyleCnt="0"/>
      <dgm:spPr/>
    </dgm:pt>
    <dgm:pt modelId="{319052C3-D1FB-4C2D-BEF5-2B8EAEE2AB63}" type="pres">
      <dgm:prSet presAssocID="{D762BFA9-6324-4720-9C3D-C44A5DCAED21}" presName="sibTrans" presStyleLbl="sibTrans1D1" presStyleIdx="0" presStyleCnt="6"/>
      <dgm:spPr/>
    </dgm:pt>
    <dgm:pt modelId="{CD9D8105-173A-491A-BCEB-D774F70EA14E}" type="pres">
      <dgm:prSet presAssocID="{73135C5A-A807-4AB5-86E2-7B1E74B607D8}" presName="node" presStyleLbl="node1" presStyleIdx="1" presStyleCnt="6" custScaleX="141699" custScaleY="128676" custRadScaleRad="144482" custRadScaleInc="15979">
        <dgm:presLayoutVars>
          <dgm:bulletEnabled val="1"/>
        </dgm:presLayoutVars>
      </dgm:prSet>
      <dgm:spPr/>
    </dgm:pt>
    <dgm:pt modelId="{FF00FE0B-B8F6-45CC-8FD5-7B150EF10C31}" type="pres">
      <dgm:prSet presAssocID="{73135C5A-A807-4AB5-86E2-7B1E74B607D8}" presName="spNode" presStyleCnt="0"/>
      <dgm:spPr/>
    </dgm:pt>
    <dgm:pt modelId="{FDB3C271-C191-44AE-B0AF-9C763D69A2F7}" type="pres">
      <dgm:prSet presAssocID="{365F0A61-CEB6-4C33-A00C-D6225F724C6E}" presName="sibTrans" presStyleLbl="sibTrans1D1" presStyleIdx="1" presStyleCnt="6"/>
      <dgm:spPr/>
    </dgm:pt>
    <dgm:pt modelId="{FDDA035B-F548-40BE-A75F-6159E65601ED}" type="pres">
      <dgm:prSet presAssocID="{504D7805-BA53-4A72-852F-432EC70DC7A1}" presName="node" presStyleLbl="node1" presStyleIdx="2" presStyleCnt="6" custScaleX="131962" custScaleY="159981" custRadScaleRad="139565" custRadScaleInc="-45219">
        <dgm:presLayoutVars>
          <dgm:bulletEnabled val="1"/>
        </dgm:presLayoutVars>
      </dgm:prSet>
      <dgm:spPr/>
    </dgm:pt>
    <dgm:pt modelId="{C7E7A8CB-195D-4E9C-A25C-FA4705FE8E34}" type="pres">
      <dgm:prSet presAssocID="{504D7805-BA53-4A72-852F-432EC70DC7A1}" presName="spNode" presStyleCnt="0"/>
      <dgm:spPr/>
    </dgm:pt>
    <dgm:pt modelId="{E34FC528-8A55-467D-9266-292AA27CD67F}" type="pres">
      <dgm:prSet presAssocID="{9AE1F4EA-13BC-4B62-A2E4-E43FD9D3428A}" presName="sibTrans" presStyleLbl="sibTrans1D1" presStyleIdx="2" presStyleCnt="6"/>
      <dgm:spPr/>
    </dgm:pt>
    <dgm:pt modelId="{F5C94FA7-EE9E-4148-B1CB-306B9D06AC2E}" type="pres">
      <dgm:prSet presAssocID="{8F4FDB0E-AEFF-4B2D-BFBA-236ECE1FB211}" presName="node" presStyleLbl="node1" presStyleIdx="3" presStyleCnt="6" custScaleX="127012" custScaleY="133242" custRadScaleRad="99105" custRadScaleInc="-6332">
        <dgm:presLayoutVars>
          <dgm:bulletEnabled val="1"/>
        </dgm:presLayoutVars>
      </dgm:prSet>
      <dgm:spPr/>
    </dgm:pt>
    <dgm:pt modelId="{CE62D246-5929-4D72-A51B-492D3EB3C672}" type="pres">
      <dgm:prSet presAssocID="{8F4FDB0E-AEFF-4B2D-BFBA-236ECE1FB211}" presName="spNode" presStyleCnt="0"/>
      <dgm:spPr/>
    </dgm:pt>
    <dgm:pt modelId="{4B93BC95-1E36-438A-9CC1-BECCD201FFB3}" type="pres">
      <dgm:prSet presAssocID="{90207896-5680-4169-B1DD-8D96C3798DED}" presName="sibTrans" presStyleLbl="sibTrans1D1" presStyleIdx="3" presStyleCnt="6"/>
      <dgm:spPr/>
    </dgm:pt>
    <dgm:pt modelId="{3CB4CD31-4AEF-4CE1-9641-F24C08AD18D5}" type="pres">
      <dgm:prSet presAssocID="{C17A0B18-33FF-4FC7-A3EE-DEB491673F31}" presName="node" presStyleLbl="node1" presStyleIdx="4" presStyleCnt="6" custScaleX="128752" custScaleY="166588" custRadScaleRad="127328" custRadScaleInc="25959">
        <dgm:presLayoutVars>
          <dgm:bulletEnabled val="1"/>
        </dgm:presLayoutVars>
      </dgm:prSet>
      <dgm:spPr/>
    </dgm:pt>
    <dgm:pt modelId="{7EAEE90A-E56B-4613-A42D-20E299EFCF02}" type="pres">
      <dgm:prSet presAssocID="{C17A0B18-33FF-4FC7-A3EE-DEB491673F31}" presName="spNode" presStyleCnt="0"/>
      <dgm:spPr/>
    </dgm:pt>
    <dgm:pt modelId="{E12EFB53-55DC-4FE3-9C85-80C5391D6FCC}" type="pres">
      <dgm:prSet presAssocID="{C1169D58-FB48-4FE3-A76C-E1448E0C1FE1}" presName="sibTrans" presStyleLbl="sibTrans1D1" presStyleIdx="4" presStyleCnt="6"/>
      <dgm:spPr/>
    </dgm:pt>
    <dgm:pt modelId="{E1D5A708-FE9E-4E78-AFDA-E2340BBFF390}" type="pres">
      <dgm:prSet presAssocID="{1DC5E1DE-508D-48EF-A20B-1FA74B5D54DE}" presName="node" presStyleLbl="node1" presStyleIdx="5" presStyleCnt="6" custScaleX="130225" custScaleY="142646" custRadScaleRad="138889" custRadScaleInc="-15939">
        <dgm:presLayoutVars>
          <dgm:bulletEnabled val="1"/>
        </dgm:presLayoutVars>
      </dgm:prSet>
      <dgm:spPr/>
    </dgm:pt>
    <dgm:pt modelId="{E334C220-EBEC-40BA-953C-9C56200E890A}" type="pres">
      <dgm:prSet presAssocID="{1DC5E1DE-508D-48EF-A20B-1FA74B5D54DE}" presName="spNode" presStyleCnt="0"/>
      <dgm:spPr/>
    </dgm:pt>
    <dgm:pt modelId="{A9B69F5D-9EF1-41C3-9B02-3D1D53A5FFCB}" type="pres">
      <dgm:prSet presAssocID="{91D0306F-24ED-4F75-BEE4-011B6C223B6F}" presName="sibTrans" presStyleLbl="sibTrans1D1" presStyleIdx="5" presStyleCnt="6"/>
      <dgm:spPr/>
    </dgm:pt>
  </dgm:ptLst>
  <dgm:cxnLst>
    <dgm:cxn modelId="{5AC91300-C911-4F26-99E1-9F506821F948}" type="presOf" srcId="{8F4FDB0E-AEFF-4B2D-BFBA-236ECE1FB211}" destId="{F5C94FA7-EE9E-4148-B1CB-306B9D06AC2E}" srcOrd="0" destOrd="0" presId="urn:microsoft.com/office/officeart/2005/8/layout/cycle6"/>
    <dgm:cxn modelId="{4181FC19-BF4D-44EA-B8D6-4C3BDE02ED92}" type="presOf" srcId="{EFD8ADAD-971A-4350-BEC3-D46441B4F59C}" destId="{24C83342-AECE-4655-ACD4-D421AC9B81F8}" srcOrd="0" destOrd="0" presId="urn:microsoft.com/office/officeart/2005/8/layout/cycle6"/>
    <dgm:cxn modelId="{410AA127-56E3-450E-B7C5-2BA8C08B25C8}" srcId="{EFD8ADAD-971A-4350-BEC3-D46441B4F59C}" destId="{73135C5A-A807-4AB5-86E2-7B1E74B607D8}" srcOrd="1" destOrd="0" parTransId="{D7352A27-68BA-4149-829E-4D0E97A7D73D}" sibTransId="{365F0A61-CEB6-4C33-A00C-D6225F724C6E}"/>
    <dgm:cxn modelId="{F155772E-86D5-4B55-883C-1C9E6348EC15}" type="presOf" srcId="{73135C5A-A807-4AB5-86E2-7B1E74B607D8}" destId="{CD9D8105-173A-491A-BCEB-D774F70EA14E}" srcOrd="0" destOrd="0" presId="urn:microsoft.com/office/officeart/2005/8/layout/cycle6"/>
    <dgm:cxn modelId="{78418E32-1336-4B97-807B-5973E7C63041}" srcId="{EFD8ADAD-971A-4350-BEC3-D46441B4F59C}" destId="{504D7805-BA53-4A72-852F-432EC70DC7A1}" srcOrd="2" destOrd="0" parTransId="{8493F874-1D5F-42C5-AA7F-36E634BBD141}" sibTransId="{9AE1F4EA-13BC-4B62-A2E4-E43FD9D3428A}"/>
    <dgm:cxn modelId="{C0DA4E3E-168A-4D87-AC1F-441AFCC1A20C}" type="presOf" srcId="{1DC5E1DE-508D-48EF-A20B-1FA74B5D54DE}" destId="{E1D5A708-FE9E-4E78-AFDA-E2340BBFF390}" srcOrd="0" destOrd="0" presId="urn:microsoft.com/office/officeart/2005/8/layout/cycle6"/>
    <dgm:cxn modelId="{744E9E5F-F4B3-42D4-AE8F-0C961FDD6BC0}" type="presOf" srcId="{365F0A61-CEB6-4C33-A00C-D6225F724C6E}" destId="{FDB3C271-C191-44AE-B0AF-9C763D69A2F7}" srcOrd="0" destOrd="0" presId="urn:microsoft.com/office/officeart/2005/8/layout/cycle6"/>
    <dgm:cxn modelId="{0E81C160-BCCC-48AB-A7A5-83BAE19A6F62}" srcId="{EFD8ADAD-971A-4350-BEC3-D46441B4F59C}" destId="{182B2875-477D-460C-B80C-CD4940C1E2F2}" srcOrd="0" destOrd="0" parTransId="{AF1AFE98-BCA1-4A8B-8AEB-E52E0FFF075A}" sibTransId="{D762BFA9-6324-4720-9C3D-C44A5DCAED21}"/>
    <dgm:cxn modelId="{CAFD0550-B496-4215-8E5D-5CF9C9D57C26}" type="presOf" srcId="{504D7805-BA53-4A72-852F-432EC70DC7A1}" destId="{FDDA035B-F548-40BE-A75F-6159E65601ED}" srcOrd="0" destOrd="0" presId="urn:microsoft.com/office/officeart/2005/8/layout/cycle6"/>
    <dgm:cxn modelId="{41B0F970-E45E-47D8-A93B-45CFE1718D09}" srcId="{EFD8ADAD-971A-4350-BEC3-D46441B4F59C}" destId="{1DC5E1DE-508D-48EF-A20B-1FA74B5D54DE}" srcOrd="5" destOrd="0" parTransId="{C5074275-FB94-42AE-9759-8AE5C7993DDF}" sibTransId="{91D0306F-24ED-4F75-BEE4-011B6C223B6F}"/>
    <dgm:cxn modelId="{407AE853-2366-4AC2-9776-4C50F25BB5D8}" srcId="{EFD8ADAD-971A-4350-BEC3-D46441B4F59C}" destId="{8F4FDB0E-AEFF-4B2D-BFBA-236ECE1FB211}" srcOrd="3" destOrd="0" parTransId="{DE7A7BE2-DBEF-42A5-B031-6C39C794EA1D}" sibTransId="{90207896-5680-4169-B1DD-8D96C3798DED}"/>
    <dgm:cxn modelId="{4DD98F7B-C266-4376-AAE7-9A7FDB23F946}" type="presOf" srcId="{90207896-5680-4169-B1DD-8D96C3798DED}" destId="{4B93BC95-1E36-438A-9CC1-BECCD201FFB3}" srcOrd="0" destOrd="0" presId="urn:microsoft.com/office/officeart/2005/8/layout/cycle6"/>
    <dgm:cxn modelId="{3B843E85-9513-42AB-8995-7C08E57C1D09}" type="presOf" srcId="{9AE1F4EA-13BC-4B62-A2E4-E43FD9D3428A}" destId="{E34FC528-8A55-467D-9266-292AA27CD67F}" srcOrd="0" destOrd="0" presId="urn:microsoft.com/office/officeart/2005/8/layout/cycle6"/>
    <dgm:cxn modelId="{0CB0D793-CBC5-4578-A000-64260982281E}" type="presOf" srcId="{91D0306F-24ED-4F75-BEE4-011B6C223B6F}" destId="{A9B69F5D-9EF1-41C3-9B02-3D1D53A5FFCB}" srcOrd="0" destOrd="0" presId="urn:microsoft.com/office/officeart/2005/8/layout/cycle6"/>
    <dgm:cxn modelId="{E8F46B9E-DABF-43E7-AF24-EF53D78DB480}" srcId="{EFD8ADAD-971A-4350-BEC3-D46441B4F59C}" destId="{C17A0B18-33FF-4FC7-A3EE-DEB491673F31}" srcOrd="4" destOrd="0" parTransId="{32E84E61-54F6-4F4C-94E1-F400BF6BA971}" sibTransId="{C1169D58-FB48-4FE3-A76C-E1448E0C1FE1}"/>
    <dgm:cxn modelId="{E74D20A2-B179-4404-8A47-6AF896C060AD}" type="presOf" srcId="{C1169D58-FB48-4FE3-A76C-E1448E0C1FE1}" destId="{E12EFB53-55DC-4FE3-9C85-80C5391D6FCC}" srcOrd="0" destOrd="0" presId="urn:microsoft.com/office/officeart/2005/8/layout/cycle6"/>
    <dgm:cxn modelId="{563046A2-8F8F-4608-8B13-FA08244079D3}" type="presOf" srcId="{C17A0B18-33FF-4FC7-A3EE-DEB491673F31}" destId="{3CB4CD31-4AEF-4CE1-9641-F24C08AD18D5}" srcOrd="0" destOrd="0" presId="urn:microsoft.com/office/officeart/2005/8/layout/cycle6"/>
    <dgm:cxn modelId="{C53E1ACF-2C7A-45D5-ADC4-81CC8608D726}" type="presOf" srcId="{182B2875-477D-460C-B80C-CD4940C1E2F2}" destId="{16CF628B-E998-449E-9964-B3E788883873}" srcOrd="0" destOrd="0" presId="urn:microsoft.com/office/officeart/2005/8/layout/cycle6"/>
    <dgm:cxn modelId="{5A11FCFA-B0F2-4FD3-B5D8-D80307C10B23}" type="presOf" srcId="{D762BFA9-6324-4720-9C3D-C44A5DCAED21}" destId="{319052C3-D1FB-4C2D-BEF5-2B8EAEE2AB63}" srcOrd="0" destOrd="0" presId="urn:microsoft.com/office/officeart/2005/8/layout/cycle6"/>
    <dgm:cxn modelId="{9BE9E494-7648-4350-85AB-54BA13B6F6AA}" type="presParOf" srcId="{24C83342-AECE-4655-ACD4-D421AC9B81F8}" destId="{16CF628B-E998-449E-9964-B3E788883873}" srcOrd="0" destOrd="0" presId="urn:microsoft.com/office/officeart/2005/8/layout/cycle6"/>
    <dgm:cxn modelId="{2CCCE135-FAFF-481A-8F15-A368E088C955}" type="presParOf" srcId="{24C83342-AECE-4655-ACD4-D421AC9B81F8}" destId="{20C536D6-1FBD-43FA-8B33-4920ADA37A96}" srcOrd="1" destOrd="0" presId="urn:microsoft.com/office/officeart/2005/8/layout/cycle6"/>
    <dgm:cxn modelId="{30533B45-3158-43A8-B7BD-9BA99C3BBF58}" type="presParOf" srcId="{24C83342-AECE-4655-ACD4-D421AC9B81F8}" destId="{319052C3-D1FB-4C2D-BEF5-2B8EAEE2AB63}" srcOrd="2" destOrd="0" presId="urn:microsoft.com/office/officeart/2005/8/layout/cycle6"/>
    <dgm:cxn modelId="{D4A28D0F-1FCA-4114-AEED-C01656675394}" type="presParOf" srcId="{24C83342-AECE-4655-ACD4-D421AC9B81F8}" destId="{CD9D8105-173A-491A-BCEB-D774F70EA14E}" srcOrd="3" destOrd="0" presId="urn:microsoft.com/office/officeart/2005/8/layout/cycle6"/>
    <dgm:cxn modelId="{A12FE85C-BEE2-45B3-80D9-874463277BFA}" type="presParOf" srcId="{24C83342-AECE-4655-ACD4-D421AC9B81F8}" destId="{FF00FE0B-B8F6-45CC-8FD5-7B150EF10C31}" srcOrd="4" destOrd="0" presId="urn:microsoft.com/office/officeart/2005/8/layout/cycle6"/>
    <dgm:cxn modelId="{ECCFD551-7136-4D88-9ED9-1A7E2DDE4377}" type="presParOf" srcId="{24C83342-AECE-4655-ACD4-D421AC9B81F8}" destId="{FDB3C271-C191-44AE-B0AF-9C763D69A2F7}" srcOrd="5" destOrd="0" presId="urn:microsoft.com/office/officeart/2005/8/layout/cycle6"/>
    <dgm:cxn modelId="{D0CC7D3F-8828-4973-B5C1-300BB63F6FE1}" type="presParOf" srcId="{24C83342-AECE-4655-ACD4-D421AC9B81F8}" destId="{FDDA035B-F548-40BE-A75F-6159E65601ED}" srcOrd="6" destOrd="0" presId="urn:microsoft.com/office/officeart/2005/8/layout/cycle6"/>
    <dgm:cxn modelId="{EFF65124-111D-4856-9C59-E8CF1BE4630F}" type="presParOf" srcId="{24C83342-AECE-4655-ACD4-D421AC9B81F8}" destId="{C7E7A8CB-195D-4E9C-A25C-FA4705FE8E34}" srcOrd="7" destOrd="0" presId="urn:microsoft.com/office/officeart/2005/8/layout/cycle6"/>
    <dgm:cxn modelId="{14159A40-2A55-4977-AC47-6CC02875711F}" type="presParOf" srcId="{24C83342-AECE-4655-ACD4-D421AC9B81F8}" destId="{E34FC528-8A55-467D-9266-292AA27CD67F}" srcOrd="8" destOrd="0" presId="urn:microsoft.com/office/officeart/2005/8/layout/cycle6"/>
    <dgm:cxn modelId="{F715C2A0-3452-45F5-B959-8031CB2A114C}" type="presParOf" srcId="{24C83342-AECE-4655-ACD4-D421AC9B81F8}" destId="{F5C94FA7-EE9E-4148-B1CB-306B9D06AC2E}" srcOrd="9" destOrd="0" presId="urn:microsoft.com/office/officeart/2005/8/layout/cycle6"/>
    <dgm:cxn modelId="{4CA229CB-4498-4173-91D4-38E9CA8D0B88}" type="presParOf" srcId="{24C83342-AECE-4655-ACD4-D421AC9B81F8}" destId="{CE62D246-5929-4D72-A51B-492D3EB3C672}" srcOrd="10" destOrd="0" presId="urn:microsoft.com/office/officeart/2005/8/layout/cycle6"/>
    <dgm:cxn modelId="{95F490F9-2925-4944-881C-02D90AA2D562}" type="presParOf" srcId="{24C83342-AECE-4655-ACD4-D421AC9B81F8}" destId="{4B93BC95-1E36-438A-9CC1-BECCD201FFB3}" srcOrd="11" destOrd="0" presId="urn:microsoft.com/office/officeart/2005/8/layout/cycle6"/>
    <dgm:cxn modelId="{7ED1ACA1-8434-4943-B68C-55FCCDD04517}" type="presParOf" srcId="{24C83342-AECE-4655-ACD4-D421AC9B81F8}" destId="{3CB4CD31-4AEF-4CE1-9641-F24C08AD18D5}" srcOrd="12" destOrd="0" presId="urn:microsoft.com/office/officeart/2005/8/layout/cycle6"/>
    <dgm:cxn modelId="{08EA7FD9-743D-4F17-9D90-ECA7F37688D5}" type="presParOf" srcId="{24C83342-AECE-4655-ACD4-D421AC9B81F8}" destId="{7EAEE90A-E56B-4613-A42D-20E299EFCF02}" srcOrd="13" destOrd="0" presId="urn:microsoft.com/office/officeart/2005/8/layout/cycle6"/>
    <dgm:cxn modelId="{C27ADDF1-C1BA-4510-89D3-1B58839ED314}" type="presParOf" srcId="{24C83342-AECE-4655-ACD4-D421AC9B81F8}" destId="{E12EFB53-55DC-4FE3-9C85-80C5391D6FCC}" srcOrd="14" destOrd="0" presId="urn:microsoft.com/office/officeart/2005/8/layout/cycle6"/>
    <dgm:cxn modelId="{FBC6DB09-557E-4DD6-A991-97C23387DAB0}" type="presParOf" srcId="{24C83342-AECE-4655-ACD4-D421AC9B81F8}" destId="{E1D5A708-FE9E-4E78-AFDA-E2340BBFF390}" srcOrd="15" destOrd="0" presId="urn:microsoft.com/office/officeart/2005/8/layout/cycle6"/>
    <dgm:cxn modelId="{D554E93D-CDD1-467B-B223-C2A131C25723}" type="presParOf" srcId="{24C83342-AECE-4655-ACD4-D421AC9B81F8}" destId="{E334C220-EBEC-40BA-953C-9C56200E890A}" srcOrd="16" destOrd="0" presId="urn:microsoft.com/office/officeart/2005/8/layout/cycle6"/>
    <dgm:cxn modelId="{0FD52D14-6A7A-4B6B-974B-3A37A6503DBC}" type="presParOf" srcId="{24C83342-AECE-4655-ACD4-D421AC9B81F8}" destId="{A9B69F5D-9EF1-41C3-9B02-3D1D53A5FFC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F628B-E998-449E-9964-B3E788883873}">
      <dsp:nvSpPr>
        <dsp:cNvPr id="0" name=""/>
        <dsp:cNvSpPr/>
      </dsp:nvSpPr>
      <dsp:spPr>
        <a:xfrm>
          <a:off x="3495972" y="-91958"/>
          <a:ext cx="1443334" cy="105419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Self-acceptance</a:t>
          </a:r>
        </a:p>
      </dsp:txBody>
      <dsp:txXfrm>
        <a:off x="3547434" y="-40496"/>
        <a:ext cx="1340410" cy="951272"/>
      </dsp:txXfrm>
    </dsp:sp>
    <dsp:sp modelId="{319052C3-D1FB-4C2D-BEF5-2B8EAEE2AB63}">
      <dsp:nvSpPr>
        <dsp:cNvPr id="0" name=""/>
        <dsp:cNvSpPr/>
      </dsp:nvSpPr>
      <dsp:spPr>
        <a:xfrm>
          <a:off x="3963601" y="461401"/>
          <a:ext cx="3373369" cy="3373369"/>
        </a:xfrm>
        <a:custGeom>
          <a:avLst/>
          <a:gdLst/>
          <a:ahLst/>
          <a:cxnLst/>
          <a:rect l="0" t="0" r="0" b="0"/>
          <a:pathLst>
            <a:path>
              <a:moveTo>
                <a:pt x="985922" y="152462"/>
              </a:moveTo>
              <a:arcTo wR="1686684" hR="1686684" stAng="14727076" swAng="22919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9D8105-173A-491A-BCEB-D774F70EA14E}">
      <dsp:nvSpPr>
        <dsp:cNvPr id="0" name=""/>
        <dsp:cNvSpPr/>
      </dsp:nvSpPr>
      <dsp:spPr>
        <a:xfrm>
          <a:off x="5582062" y="511738"/>
          <a:ext cx="1558287" cy="91979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Environmental mastery (EM)</a:t>
          </a:r>
        </a:p>
      </dsp:txBody>
      <dsp:txXfrm>
        <a:off x="5626963" y="556639"/>
        <a:ext cx="1468485" cy="829994"/>
      </dsp:txXfrm>
    </dsp:sp>
    <dsp:sp modelId="{FDB3C271-C191-44AE-B0AF-9C763D69A2F7}">
      <dsp:nvSpPr>
        <dsp:cNvPr id="0" name=""/>
        <dsp:cNvSpPr/>
      </dsp:nvSpPr>
      <dsp:spPr>
        <a:xfrm>
          <a:off x="3220397" y="175839"/>
          <a:ext cx="3373369" cy="3373369"/>
        </a:xfrm>
        <a:custGeom>
          <a:avLst/>
          <a:gdLst/>
          <a:ahLst/>
          <a:cxnLst/>
          <a:rect l="0" t="0" r="0" b="0"/>
          <a:pathLst>
            <a:path>
              <a:moveTo>
                <a:pt x="3319675" y="1264492"/>
              </a:moveTo>
              <a:arcTo wR="1686684" hR="1686684" stAng="20730252" swAng="18393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A035B-F548-40BE-A75F-6159E65601ED}">
      <dsp:nvSpPr>
        <dsp:cNvPr id="0" name=""/>
        <dsp:cNvSpPr/>
      </dsp:nvSpPr>
      <dsp:spPr>
        <a:xfrm>
          <a:off x="5658803" y="2340706"/>
          <a:ext cx="1451208" cy="114356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Positive relations with others</a:t>
          </a:r>
        </a:p>
      </dsp:txBody>
      <dsp:txXfrm>
        <a:off x="5714627" y="2396530"/>
        <a:ext cx="1339560" cy="1031921"/>
      </dsp:txXfrm>
    </dsp:sp>
    <dsp:sp modelId="{E34FC528-8A55-467D-9266-292AA27CD67F}">
      <dsp:nvSpPr>
        <dsp:cNvPr id="0" name=""/>
        <dsp:cNvSpPr/>
      </dsp:nvSpPr>
      <dsp:spPr>
        <a:xfrm>
          <a:off x="3687639" y="260304"/>
          <a:ext cx="3373369" cy="3373369"/>
        </a:xfrm>
        <a:custGeom>
          <a:avLst/>
          <a:gdLst/>
          <a:ahLst/>
          <a:cxnLst/>
          <a:rect l="0" t="0" r="0" b="0"/>
          <a:pathLst>
            <a:path>
              <a:moveTo>
                <a:pt x="2370199" y="3228668"/>
              </a:moveTo>
              <a:arcTo wR="1686684" hR="1686684" stAng="3965625" swAng="23454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94FA7-EE9E-4148-B1CB-306B9D06AC2E}">
      <dsp:nvSpPr>
        <dsp:cNvPr id="0" name=""/>
        <dsp:cNvSpPr/>
      </dsp:nvSpPr>
      <dsp:spPr>
        <a:xfrm>
          <a:off x="3524652" y="3265528"/>
          <a:ext cx="1396772" cy="952434"/>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Autonomy</a:t>
          </a:r>
        </a:p>
      </dsp:txBody>
      <dsp:txXfrm>
        <a:off x="3571146" y="3312022"/>
        <a:ext cx="1303784" cy="859446"/>
      </dsp:txXfrm>
    </dsp:sp>
    <dsp:sp modelId="{4B93BC95-1E36-438A-9CC1-BECCD201FFB3}">
      <dsp:nvSpPr>
        <dsp:cNvPr id="0" name=""/>
        <dsp:cNvSpPr/>
      </dsp:nvSpPr>
      <dsp:spPr>
        <a:xfrm>
          <a:off x="1470040" y="272969"/>
          <a:ext cx="3373369" cy="3373369"/>
        </a:xfrm>
        <a:custGeom>
          <a:avLst/>
          <a:gdLst/>
          <a:ahLst/>
          <a:cxnLst/>
          <a:rect l="0" t="0" r="0" b="0"/>
          <a:pathLst>
            <a:path>
              <a:moveTo>
                <a:pt x="2046020" y="3334648"/>
              </a:moveTo>
              <a:arcTo wR="1686684" hR="1686684" stAng="4661957" swAng="17782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B4CD31-4AEF-4CE1-9641-F24C08AD18D5}">
      <dsp:nvSpPr>
        <dsp:cNvPr id="0" name=""/>
        <dsp:cNvSpPr/>
      </dsp:nvSpPr>
      <dsp:spPr>
        <a:xfrm>
          <a:off x="1528707" y="2376270"/>
          <a:ext cx="1415907" cy="119079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Personal Growth</a:t>
          </a:r>
        </a:p>
      </dsp:txBody>
      <dsp:txXfrm>
        <a:off x="1586837" y="2434400"/>
        <a:ext cx="1299647" cy="1074537"/>
      </dsp:txXfrm>
    </dsp:sp>
    <dsp:sp modelId="{E12EFB53-55DC-4FE3-9C85-80C5391D6FCC}">
      <dsp:nvSpPr>
        <dsp:cNvPr id="0" name=""/>
        <dsp:cNvSpPr/>
      </dsp:nvSpPr>
      <dsp:spPr>
        <a:xfrm>
          <a:off x="1902385" y="-23082"/>
          <a:ext cx="3373369" cy="3373369"/>
        </a:xfrm>
        <a:custGeom>
          <a:avLst/>
          <a:gdLst/>
          <a:ahLst/>
          <a:cxnLst/>
          <a:rect l="0" t="0" r="0" b="0"/>
          <a:pathLst>
            <a:path>
              <a:moveTo>
                <a:pt x="154317" y="2391493"/>
              </a:moveTo>
              <a:arcTo wR="1686684" hR="1686684" stAng="9318002" swAng="17497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D5A708-FE9E-4E78-AFDA-E2340BBFF390}">
      <dsp:nvSpPr>
        <dsp:cNvPr id="0" name=""/>
        <dsp:cNvSpPr/>
      </dsp:nvSpPr>
      <dsp:spPr>
        <a:xfrm>
          <a:off x="1379277" y="504057"/>
          <a:ext cx="1432106" cy="101965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400050">
            <a:lnSpc>
              <a:spcPct val="90000"/>
            </a:lnSpc>
            <a:spcBef>
              <a:spcPct val="0"/>
            </a:spcBef>
            <a:spcAft>
              <a:spcPct val="35000"/>
            </a:spcAft>
            <a:buNone/>
          </a:pPr>
          <a:r>
            <a:rPr lang="en-GB" sz="1800" kern="1200" dirty="0"/>
            <a:t>Purpose in </a:t>
          </a:r>
        </a:p>
        <a:p>
          <a:pPr marL="0" lvl="0" indent="0" algn="ctr" defTabSz="400050">
            <a:lnSpc>
              <a:spcPct val="90000"/>
            </a:lnSpc>
            <a:spcBef>
              <a:spcPct val="0"/>
            </a:spcBef>
            <a:spcAft>
              <a:spcPct val="35000"/>
            </a:spcAft>
            <a:buNone/>
          </a:pPr>
          <a:r>
            <a:rPr lang="en-GB" sz="1800" kern="1200" dirty="0"/>
            <a:t>Life</a:t>
          </a:r>
        </a:p>
      </dsp:txBody>
      <dsp:txXfrm>
        <a:off x="1429053" y="553833"/>
        <a:ext cx="1332554" cy="920104"/>
      </dsp:txXfrm>
    </dsp:sp>
    <dsp:sp modelId="{A9B69F5D-9EF1-41C3-9B02-3D1D53A5FFCB}">
      <dsp:nvSpPr>
        <dsp:cNvPr id="0" name=""/>
        <dsp:cNvSpPr/>
      </dsp:nvSpPr>
      <dsp:spPr>
        <a:xfrm>
          <a:off x="1156657" y="456169"/>
          <a:ext cx="3373369" cy="3373369"/>
        </a:xfrm>
        <a:custGeom>
          <a:avLst/>
          <a:gdLst/>
          <a:ahLst/>
          <a:cxnLst/>
          <a:rect l="0" t="0" r="0" b="0"/>
          <a:pathLst>
            <a:path>
              <a:moveTo>
                <a:pt x="1297879" y="45424"/>
              </a:moveTo>
              <a:arcTo wR="1686684" hR="1686684" stAng="15400359" swAng="21439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515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29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87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8478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8516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5444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361950" lvl="1" indent="-361950">
              <a:buClr>
                <a:schemeClr val="dk1"/>
              </a:buClr>
              <a:buSzPts val="9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All 6 case students demonstrated positive attitudes towards themselves (5 scored high in SQ Part 3), mainly related to:</a:t>
            </a:r>
          </a:p>
          <a:p>
            <a:pPr marL="628650" lvl="2" indent="-266700">
              <a:buClr>
                <a:schemeClr val="dk1"/>
              </a:buClr>
              <a:buSzPts val="9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attending English classes and/or improving English level</a:t>
            </a:r>
          </a:p>
          <a:p>
            <a:pPr marL="628650" lvl="2" indent="-266700">
              <a:buClr>
                <a:schemeClr val="dk1"/>
              </a:buClr>
              <a:buSzPts val="9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gaining in confidence and </a:t>
            </a:r>
          </a:p>
          <a:p>
            <a:pPr marL="628650" lvl="2" indent="-266700">
              <a:buClr>
                <a:schemeClr val="dk1"/>
              </a:buClr>
              <a:buSzPts val="9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independence in daily lives</a:t>
            </a:r>
          </a:p>
          <a:p>
            <a:pPr marL="628650" lvl="2" indent="-266700">
              <a:buClr>
                <a:schemeClr val="dk1"/>
              </a:buClr>
              <a:buSzPts val="9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generally feeling more positive in themselves</a:t>
            </a:r>
          </a:p>
          <a:p>
            <a:pPr marL="628650" lvl="2" indent="-266700">
              <a:buClr>
                <a:schemeClr val="dk1"/>
              </a:buClr>
              <a:buSzPts val="9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0" lvl="1" indent="0">
              <a:buClr>
                <a:schemeClr val="dk1"/>
              </a:buClr>
              <a:buSzPts val="900"/>
              <a:buFont typeface="Arial" panose="020B0604020202020204" pitchFamily="34" charset="0"/>
              <a:buNone/>
            </a:pPr>
            <a:endParaRPr lang="en-GB" sz="1800" dirty="0">
              <a:solidFill>
                <a:schemeClr val="tx1"/>
              </a:solidFill>
              <a:latin typeface="Calibri" panose="020F0502020204030204" pitchFamily="34" charset="0"/>
              <a:cs typeface="Calibri" panose="020F0502020204030204" pitchFamily="34" charset="0"/>
            </a:endParaRPr>
          </a:p>
          <a:p>
            <a:pPr marL="285750" lvl="2"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Re attitudes towards past lives:</a:t>
            </a:r>
          </a:p>
          <a:p>
            <a:pPr marL="647700" lvl="2"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Two students felt very uncomfortable thinking or talking about this (links to Isserlis, 2000)</a:t>
            </a:r>
          </a:p>
          <a:p>
            <a:pPr marL="647700" lvl="2"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Item from Student Questionnaire, ‘I am happy to talk about my life in class’ scored lowest of all items</a:t>
            </a:r>
          </a:p>
          <a:p>
            <a:pPr marL="171450" lvl="1" indent="-266700">
              <a:buClr>
                <a:schemeClr val="dk1"/>
              </a:buClr>
              <a:buSzPts val="9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3515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361950" lvl="1" indent="-361950">
              <a:buClr>
                <a:schemeClr val="dk1"/>
              </a:buClr>
              <a:buSzPct val="1000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However, all 4 students on PSPs also emphasised importance of:</a:t>
            </a:r>
          </a:p>
          <a:p>
            <a:pPr marL="542925" lvl="1" indent="-180975">
              <a:buClr>
                <a:schemeClr val="dk1"/>
              </a:buClr>
              <a:buSzPct val="1000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External factors facilitating access (e.g. fee waivers)</a:t>
            </a:r>
          </a:p>
          <a:p>
            <a:pPr marL="542925" lvl="1" indent="-180975">
              <a:buClr>
                <a:schemeClr val="dk1"/>
              </a:buClr>
              <a:buSzPct val="1000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Knowing what opportunities and resources exist</a:t>
            </a:r>
          </a:p>
          <a:p>
            <a:pPr marL="542925" lvl="1" indent="-180975">
              <a:buClr>
                <a:schemeClr val="dk1"/>
              </a:buClr>
              <a:buSzPct val="1000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Being able to ask for help when needed</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9357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lvl="1">
              <a:buClr>
                <a:schemeClr val="dk1"/>
              </a:buClr>
              <a:buSzPct val="100000"/>
            </a:pPr>
            <a:r>
              <a:rPr lang="en-GB" sz="1600" dirty="0">
                <a:solidFill>
                  <a:schemeClr val="tx1"/>
                </a:solidFill>
                <a:latin typeface="Calibri" panose="020F0502020204030204" pitchFamily="34" charset="0"/>
                <a:cs typeface="Calibri" panose="020F0502020204030204" pitchFamily="34" charset="0"/>
              </a:rPr>
              <a:t>Case students highly valued opps to: </a:t>
            </a:r>
          </a:p>
          <a:p>
            <a:pPr lvl="1">
              <a:buClr>
                <a:schemeClr val="dk1"/>
              </a:buClr>
              <a:buSzPct val="100000"/>
            </a:pPr>
            <a:endParaRPr lang="en-GB" sz="1600" dirty="0">
              <a:solidFill>
                <a:schemeClr val="tx1"/>
              </a:solidFill>
              <a:latin typeface="Calibri" panose="020F0502020204030204" pitchFamily="34" charset="0"/>
              <a:cs typeface="Calibri" panose="020F0502020204030204" pitchFamily="34" charset="0"/>
            </a:endParaRP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meet and communicate with others (esp. from other cultures)</a:t>
            </a: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expand social networks / develop friendships </a:t>
            </a: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engage in mutual support (e.g. informal study networks + emphasis on reciprocity)</a:t>
            </a:r>
          </a:p>
          <a:p>
            <a:pPr marL="0" lvl="0" indent="0" algn="l" rtl="0">
              <a:spcBef>
                <a:spcPts val="0"/>
              </a:spcBef>
              <a:spcAft>
                <a:spcPts val="0"/>
              </a:spcAft>
              <a:buNone/>
            </a:pPr>
            <a:endParaRPr lang="en-GB" dirty="0"/>
          </a:p>
          <a:p>
            <a:pPr marL="0" marR="0" lvl="1"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 SQ (Part 2 – In Your English Class), Socio-cultural-Interactive domain scored highest overall:</a:t>
            </a:r>
          </a:p>
          <a:p>
            <a:pPr marL="457200" marR="0" lvl="1" indent="-45720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E.g.	I feel welcome in my class (88% - 	always/often)</a:t>
            </a:r>
          </a:p>
          <a:p>
            <a:pPr marL="457200" marR="0" lvl="2" indent="-45720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 am happy to work with other    </a:t>
            </a:r>
          </a:p>
          <a:p>
            <a:pPr marL="457200" marR="0" lvl="2" indent="-45720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GB"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students in class (90% - always/often)</a:t>
            </a:r>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738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endParaRPr lang="en-GB" sz="2000" b="1" dirty="0">
              <a:solidFill>
                <a:schemeClr val="tx1"/>
              </a:solidFill>
            </a:endParaRPr>
          </a:p>
          <a:p>
            <a:pPr marL="361950" lvl="1" indent="-361950">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All case students indicated increased sense of agency + independence in daily lives (partly due to improved Eng level) </a:t>
            </a:r>
          </a:p>
          <a:p>
            <a:pPr lvl="1">
              <a:buClr>
                <a:schemeClr val="dk1"/>
              </a:buClr>
              <a:buSzPts val="900"/>
            </a:pPr>
            <a:r>
              <a:rPr lang="en-GB" sz="2000" dirty="0">
                <a:solidFill>
                  <a:schemeClr val="tx1"/>
                </a:solidFill>
                <a:latin typeface="Calibri" panose="020F0502020204030204" pitchFamily="34" charset="0"/>
                <a:cs typeface="Calibri" panose="020F0502020204030204" pitchFamily="34" charset="0"/>
              </a:rPr>
              <a:t>       + also belonging/integration</a:t>
            </a:r>
          </a:p>
          <a:p>
            <a:pPr lvl="1">
              <a:buClr>
                <a:schemeClr val="dk1"/>
              </a:buClr>
              <a:buSzPts val="900"/>
            </a:pPr>
            <a:endParaRPr lang="en-GB" sz="20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Re learning, some Ss demonstrated use of specific learning strategies + meta-strategies from Oxford’s (2011) S2R model:</a:t>
            </a:r>
          </a:p>
          <a:p>
            <a:pPr marL="361950" lvl="1" indent="-361950">
              <a:buClr>
                <a:schemeClr val="dk1"/>
              </a:buClr>
              <a:buSzPts val="900"/>
              <a:buFont typeface="Arial" panose="020B0604020202020204" pitchFamily="34" charset="0"/>
              <a:buChar char="•"/>
            </a:pPr>
            <a:endParaRPr lang="en-GB" sz="2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Seeking opps to practise English outside class (SI)</a:t>
            </a:r>
          </a:p>
          <a:p>
            <a:pPr marL="542925" lvl="1" indent="-180975">
              <a:buClr>
                <a:schemeClr val="dk1"/>
              </a:buClr>
              <a:buSzPts val="900"/>
              <a:buFont typeface="Arial" panose="020B0604020202020204" pitchFamily="34" charset="0"/>
              <a:buChar char="•"/>
            </a:pPr>
            <a:endParaRPr lang="en-GB" sz="2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Reframing challenges as opportunities to learn (MA)</a:t>
            </a:r>
          </a:p>
          <a:p>
            <a:pPr marL="542925" lvl="1" indent="-180975">
              <a:buClr>
                <a:schemeClr val="dk1"/>
              </a:buClr>
              <a:buSzPts val="900"/>
              <a:buFont typeface="Arial" panose="020B0604020202020204" pitchFamily="34" charset="0"/>
              <a:buChar char="•"/>
            </a:pPr>
            <a:endParaRPr lang="en-GB" sz="2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Actively generalising strategies learnt in class (MC)</a:t>
            </a:r>
          </a:p>
          <a:p>
            <a:pPr lvl="1">
              <a:buClr>
                <a:schemeClr val="dk1"/>
              </a:buClr>
              <a:buSzPts val="900"/>
            </a:pPr>
            <a:endParaRPr lang="en-GB" sz="2400" dirty="0">
              <a:solidFill>
                <a:schemeClr val="tx1"/>
              </a:solidFill>
              <a:latin typeface="Calibri" panose="020F0502020204030204" pitchFamily="34" charset="0"/>
              <a:cs typeface="Calibri" panose="020F0502020204030204" pitchFamily="34" charset="0"/>
            </a:endParaRPr>
          </a:p>
          <a:p>
            <a:pPr lvl="1">
              <a:buClr>
                <a:schemeClr val="dk1"/>
              </a:buClr>
              <a:buSzPts val="900"/>
            </a:pPr>
            <a:endParaRPr lang="en-GB" sz="2400" dirty="0">
              <a:solidFill>
                <a:schemeClr val="tx1"/>
              </a:solidFill>
              <a:latin typeface="Calibri" panose="020F0502020204030204" pitchFamily="34" charset="0"/>
              <a:cs typeface="Calibri" panose="020F0502020204030204" pitchFamily="34" charset="0"/>
            </a:endParaRPr>
          </a:p>
          <a:p>
            <a:pPr marL="914400" marR="0" lvl="1" indent="-228600" algn="l" defTabSz="914400" rtl="0" eaLnBrk="1" fontAlgn="auto" latinLnBrk="0" hangingPunct="1">
              <a:lnSpc>
                <a:spcPct val="100000"/>
              </a:lnSpc>
              <a:spcBef>
                <a:spcPts val="0"/>
              </a:spcBef>
              <a:spcAft>
                <a:spcPts val="0"/>
              </a:spcAft>
              <a:buClr>
                <a:schemeClr val="dk1"/>
              </a:buClr>
              <a:buSzPts val="900"/>
              <a:buFont typeface="Arial"/>
              <a:buNone/>
              <a:tabLst/>
              <a:defRPr/>
            </a:pPr>
            <a:r>
              <a:rPr lang="en-GB" sz="2000" dirty="0">
                <a:solidFill>
                  <a:schemeClr val="tx1"/>
                </a:solidFill>
                <a:latin typeface="Calibri" panose="020F0502020204030204" pitchFamily="34" charset="0"/>
                <a:cs typeface="Calibri" panose="020F0502020204030204" pitchFamily="34" charset="0"/>
              </a:rPr>
              <a:t>But others expressed need for ongoing guidance + support from teachers + peers in self study</a:t>
            </a:r>
          </a:p>
          <a:p>
            <a:pPr lvl="1">
              <a:buClr>
                <a:schemeClr val="dk1"/>
              </a:buClr>
              <a:buSzPts val="900"/>
            </a:pPr>
            <a:endParaRPr lang="en-GB" sz="2000" dirty="0">
              <a:solidFill>
                <a:schemeClr val="tx1"/>
              </a:solidFill>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endParaRPr lang="en-GB" sz="2000" b="1" dirty="0">
              <a:solidFill>
                <a:schemeClr val="tx1"/>
              </a:solidFill>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endParaRPr lang="en-GB" sz="2000" b="1" dirty="0">
              <a:solidFill>
                <a:schemeClr val="tx1"/>
              </a:solidFill>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endParaRPr lang="en-GB" sz="2000" b="1" dirty="0">
              <a:solidFill>
                <a:schemeClr val="tx1"/>
              </a:solidFill>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endParaRPr lang="en-GB" sz="2000" b="1" dirty="0">
              <a:solidFill>
                <a:schemeClr val="tx1"/>
              </a:solidFill>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r>
              <a:rPr lang="en-GB" sz="2000" b="1" dirty="0">
                <a:solidFill>
                  <a:schemeClr val="tx1"/>
                </a:solidFill>
              </a:rPr>
              <a:t>Cognitive</a:t>
            </a:r>
            <a:r>
              <a:rPr lang="en-GB" sz="2000" dirty="0">
                <a:solidFill>
                  <a:schemeClr val="tx1"/>
                </a:solidFill>
              </a:rPr>
              <a:t> scored lowest - many indicated difficulty identifying using these in their language learning</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0538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233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lvl="1">
              <a:buClr>
                <a:schemeClr val="dk1"/>
              </a:buClr>
              <a:buSzPts val="900"/>
            </a:pPr>
            <a:r>
              <a:rPr lang="en-GB" sz="2000" dirty="0">
                <a:solidFill>
                  <a:schemeClr val="tx1"/>
                </a:solidFill>
                <a:latin typeface="Calibri" panose="020F0502020204030204" pitchFamily="34" charset="0"/>
                <a:cs typeface="Calibri" panose="020F0502020204030204" pitchFamily="34" charset="0"/>
              </a:rPr>
              <a:t>4 students said studying at ELTU helped them gain sense of purpose and direction in life</a:t>
            </a:r>
          </a:p>
          <a:p>
            <a:pPr marL="542925" lvl="1" indent="-180975">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keep occupied + stave off depression</a:t>
            </a:r>
          </a:p>
          <a:p>
            <a:pPr marL="542925" lvl="1" indent="-180975">
              <a:buClr>
                <a:schemeClr val="dk1"/>
              </a:buClr>
              <a:buSzPts val="900"/>
              <a:buFont typeface="Arial" panose="020B0604020202020204" pitchFamily="34" charset="0"/>
              <a:buChar char="•"/>
            </a:pPr>
            <a:r>
              <a:rPr lang="en-GB" sz="2000" dirty="0">
                <a:solidFill>
                  <a:schemeClr val="tx1"/>
                </a:solidFill>
                <a:latin typeface="Calibri" panose="020F0502020204030204" pitchFamily="34" charset="0"/>
                <a:cs typeface="Calibri" panose="020F0502020204030204" pitchFamily="34" charset="0"/>
              </a:rPr>
              <a:t>progression pathway to university - ‘meaningful future-oriented activity’ </a:t>
            </a:r>
            <a:r>
              <a:rPr lang="en-US" sz="2000" dirty="0">
                <a:latin typeface="Calibri" panose="020F0502020204030204" pitchFamily="34" charset="0"/>
                <a:cs typeface="Calibri" panose="020F0502020204030204" pitchFamily="34" charset="0"/>
              </a:rPr>
              <a:t>(Hartley and Fleay, 2014, in Stevenson and Baker, 2018)</a:t>
            </a:r>
          </a:p>
          <a:p>
            <a:pPr marL="542925" lvl="1" indent="-180975">
              <a:buClr>
                <a:schemeClr val="dk1"/>
              </a:buClr>
              <a:buSzPts val="900"/>
              <a:buFont typeface="Arial" panose="020B0604020202020204" pitchFamily="34" charset="0"/>
              <a:buChar char="•"/>
            </a:pPr>
            <a:r>
              <a:rPr lang="en-US" sz="2000" dirty="0">
                <a:latin typeface="Calibri" panose="020F0502020204030204" pitchFamily="34" charset="0"/>
                <a:cs typeface="Calibri" panose="020F0502020204030204" pitchFamily="34" charset="0"/>
              </a:rPr>
              <a:t>Proximity to university community – stronger vision</a:t>
            </a:r>
          </a:p>
          <a:p>
            <a:pPr marL="542925" lvl="1" indent="-180975">
              <a:buClr>
                <a:schemeClr val="dk1"/>
              </a:buClr>
              <a:buSzPts val="900"/>
              <a:buFont typeface="Arial" panose="020B0604020202020204" pitchFamily="34" charset="0"/>
              <a:buChar char="•"/>
            </a:pPr>
            <a:r>
              <a:rPr lang="en-US" sz="2000" dirty="0">
                <a:latin typeface="Calibri" panose="020F0502020204030204" pitchFamily="34" charset="0"/>
                <a:cs typeface="Calibri" panose="020F0502020204030204" pitchFamily="34" charset="0"/>
              </a:rPr>
              <a:t>PSP students with a strong goal of studying in HE better sustained motivation to continue studying during pandemic</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635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Attending classes facilitated development of elements of  ‘growth mindset’ – a belief that abilities can be developed (Dweck, 2006):</a:t>
            </a:r>
          </a:p>
          <a:p>
            <a:pPr lvl="1">
              <a:buClr>
                <a:schemeClr val="dk1"/>
              </a:buClr>
              <a:buSzPts val="900"/>
            </a:pPr>
            <a:endParaRPr lang="en-GB" sz="1600" dirty="0">
              <a:solidFill>
                <a:schemeClr val="tx1"/>
              </a:solidFill>
              <a:latin typeface="Calibri" panose="020F0502020204030204" pitchFamily="34" charset="0"/>
              <a:cs typeface="Calibri" panose="020F0502020204030204" pitchFamily="34" charset="0"/>
            </a:endParaRPr>
          </a:p>
          <a:p>
            <a:pPr marL="361950"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3 ss saw challenge as a means to grow and learn</a:t>
            </a:r>
          </a:p>
          <a:p>
            <a:pPr marL="361950" indent="-361950">
              <a:buClr>
                <a:schemeClr val="dk1"/>
              </a:buClr>
              <a:buSzPts val="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61950"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5 ss wished to improve themselves through learning from peers (not only English level, but also countries, cultures, ideas, perspectives) – growth in more than one respect</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135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5069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latin typeface="Calibri" panose="020F0502020204030204" pitchFamily="34" charset="0"/>
                <a:cs typeface="Calibri" panose="020F0502020204030204" pitchFamily="34" charset="0"/>
              </a:rPr>
              <a:t>Many Ss struggled to identify and employ effective learning strategies + asked for extra support with these - </a:t>
            </a:r>
            <a:r>
              <a:rPr lang="en-US" sz="1100" dirty="0">
                <a:latin typeface="Calibri" panose="020F0502020204030204" pitchFamily="34" charset="0"/>
                <a:cs typeface="Calibri" panose="020F0502020204030204" pitchFamily="34" charset="0"/>
              </a:rPr>
              <a:t>many trauma survivors struggle particularly with </a:t>
            </a:r>
            <a:r>
              <a:rPr lang="en-GB" sz="1100" dirty="0">
                <a:solidFill>
                  <a:schemeClr val="tx1"/>
                </a:solidFill>
                <a:latin typeface="Calibri" panose="020F0502020204030204" pitchFamily="34" charset="0"/>
                <a:cs typeface="Calibri" panose="020F0502020204030204" pitchFamily="34" charset="0"/>
              </a:rPr>
              <a:t>planning, goal-setting and evaluating progress (e.g. Horsman, </a:t>
            </a:r>
            <a:r>
              <a:rPr lang="en-US" sz="1100" dirty="0">
                <a:latin typeface="Calibri" panose="020F0502020204030204" pitchFamily="34" charset="0"/>
                <a:cs typeface="Calibri" panose="020F0502020204030204" pitchFamily="34" charset="0"/>
              </a:rPr>
              <a:t>2004; van der Kolk, 2014)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Calibri" panose="020F0502020204030204" pitchFamily="34" charset="0"/>
              <a:cs typeface="Calibri" panose="020F0502020204030204" pitchFamily="34" charset="0"/>
            </a:endParaRPr>
          </a:p>
          <a:p>
            <a:pPr lvl="1"/>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Explicitly teach useful strategies and meta-strategies for language learning in the cognitive, affective and socio-cultural-interactive domains - informed choices &gt; greater sense of agency and control (Oxford, 2011)</a:t>
            </a:r>
          </a:p>
          <a:p>
            <a:pPr lvl="0"/>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Foster a growth mindset (Dweck, 2006), esp for students who are unduly anxious about their accuracy and fluency in speaking</a:t>
            </a:r>
          </a:p>
          <a:p>
            <a:pPr lvl="0"/>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Encourage peer support with metacognitive tasks (e.g. planning and goal-setting) – ‘near-peer role models’ (Murphey &amp; Arao, 2001)</a:t>
            </a:r>
            <a:endParaRPr lang="en-US" sz="1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24</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8479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r>
              <a:rPr lang="en-US" sz="1800" b="1" dirty="0">
                <a:latin typeface="Calibri" panose="020F0502020204030204" pitchFamily="34" charset="0"/>
                <a:cs typeface="Calibri" panose="020F0502020204030204" pitchFamily="34" charset="0"/>
              </a:rPr>
              <a:t>Ss and Ts emphasized the importance of supportive relationships/interactions in class</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Providing opportunities for speaking practice (formal activities and informal opportunities to interact before/during/after class)</a:t>
            </a:r>
          </a:p>
          <a:p>
            <a:pPr marL="285750" lvl="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Helping students build trusting relationships to help them feel listened to, valued and safe enough to take risks and make mistakes - </a:t>
            </a:r>
            <a:r>
              <a:rPr lang="en-GB" sz="1800" dirty="0">
                <a:solidFill>
                  <a:schemeClr val="tx1"/>
                </a:solidFill>
                <a:latin typeface="Calibri" panose="020F0502020204030204" pitchFamily="34" charset="0"/>
                <a:cs typeface="Calibri" panose="020F0502020204030204" pitchFamily="34" charset="0"/>
              </a:rPr>
              <a:t>crucial to effective language learning (Stone, 1995)</a:t>
            </a:r>
          </a:p>
          <a:p>
            <a:pPr lvl="0"/>
            <a:endParaRPr lang="en-GB"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Encouraging students to support each other’s learning in and out of class (e.g. WhatsApp groups)</a:t>
            </a:r>
            <a:r>
              <a:rPr lang="en-GB" sz="1800" dirty="0">
                <a:solidFill>
                  <a:schemeClr val="tx1"/>
                </a:solidFill>
                <a:latin typeface="Calibri" panose="020F0502020204030204" pitchFamily="34" charset="0"/>
                <a:cs typeface="Calibri" panose="020F0502020204030204" pitchFamily="34" charset="0"/>
              </a:rPr>
              <a:t> - ‘well-becoming through teaching / giving hypothesis’ (Murphey, 2016)</a:t>
            </a:r>
            <a:endParaRPr lang="en-GB" sz="1800" dirty="0">
              <a:latin typeface="Calibri" panose="020F0502020204030204" pitchFamily="34" charset="0"/>
              <a:cs typeface="Calibri" panose="020F0502020204030204" pitchFamily="34" charset="0"/>
            </a:endParaRP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05109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latin typeface="Calibri" panose="020F0502020204030204" pitchFamily="34" charset="0"/>
                <a:cs typeface="Calibri" panose="020F0502020204030204" pitchFamily="34" charset="0"/>
              </a:rPr>
              <a:t>Ss and Ts emphasized the complex, multifaceted nature of RBSs’ needs + the need for Ts to be aware + sensitive + responsive to these </a:t>
            </a:r>
            <a:r>
              <a:rPr lang="en-US" sz="1100" dirty="0">
                <a:latin typeface="Calibri" panose="020F0502020204030204" pitchFamily="34" charset="0"/>
                <a:cs typeface="Calibri" panose="020F0502020204030204" pitchFamily="34" charset="0"/>
              </a:rPr>
              <a:t>– links to Lambrechts’ (2020) concept of “super-disadvantage”</a:t>
            </a:r>
          </a:p>
          <a:p>
            <a:pPr marL="266700" lvl="2"/>
            <a:endParaRPr lang="en-US" sz="40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Gain more in-depth understanding of RBSs’ needs/ experiences + how to support them:</a:t>
            </a:r>
          </a:p>
          <a:p>
            <a:pPr marL="628650"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In general (e.g. trauma training)</a:t>
            </a:r>
          </a:p>
          <a:p>
            <a:pPr marL="628650"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As individuals (needs analysis, Lesson Study observations)</a:t>
            </a:r>
          </a:p>
          <a:p>
            <a:pPr marL="447675" lvl="2"/>
            <a:endParaRPr lang="en-US" sz="18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Importance of prompt flexibility/responsiveness to emergent situations/needs (esp. the need to feel safe in class – not forcing personalisation)</a:t>
            </a:r>
          </a:p>
          <a:p>
            <a:pPr marL="447675" lvl="2" indent="-180975">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BUT address needs with sensitivity (tension)  - RBS do not wish for attention to be drawn to their circumstances/needs + do not wish to be seen to be treated differently from others</a:t>
            </a:r>
            <a:endParaRPr lang="en-GB" sz="18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146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9272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457200" lvl="1" indent="0" algn="l">
              <a:spcBef>
                <a:spcPts val="0"/>
              </a:spcBef>
              <a:buClr>
                <a:schemeClr val="dk1"/>
              </a:buClr>
              <a:buSzPts val="900"/>
            </a:pPr>
            <a:endParaRPr lang="en-GB" sz="2000" dirty="0">
              <a:solidFill>
                <a:schemeClr val="tx1"/>
              </a:solidFill>
            </a:endParaRPr>
          </a:p>
          <a:p>
            <a:pPr marL="800100" marR="0" lvl="1" indent="-342900" algn="l" defTabSz="914400" rtl="0" eaLnBrk="1" fontAlgn="auto" latinLnBrk="0" hangingPunct="1">
              <a:lnSpc>
                <a:spcPct val="100000"/>
              </a:lnSpc>
              <a:spcBef>
                <a:spcPts val="0"/>
              </a:spcBef>
              <a:spcAft>
                <a:spcPts val="0"/>
              </a:spcAft>
              <a:buClr>
                <a:schemeClr val="dk1"/>
              </a:buClr>
              <a:buSzPts val="900"/>
              <a:buFont typeface="Arial" panose="020B0604020202020204" pitchFamily="34" charset="0"/>
              <a:buChar char="•"/>
              <a:tabLst/>
              <a:defRPr/>
            </a:pPr>
            <a:r>
              <a:rPr lang="en-US" sz="2000" b="1" dirty="0">
                <a:latin typeface="Calibri" panose="020F0502020204030204" pitchFamily="34" charset="0"/>
                <a:cs typeface="Calibri" panose="020F0502020204030204" pitchFamily="34" charset="0"/>
              </a:rPr>
              <a:t>Ts all felt that the trauma training and Lesson Study process had been useful – development of knowledge/skills/strategies + also peer support</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266700" lvl="1" indent="-266700">
              <a:buFont typeface="Arial" panose="020B0604020202020204" pitchFamily="34" charset="0"/>
              <a:buChar char="•"/>
            </a:pPr>
            <a:r>
              <a:rPr lang="en-GB" sz="1800" dirty="0">
                <a:latin typeface="Calibri" panose="020F0502020204030204" pitchFamily="34" charset="0"/>
                <a:cs typeface="Calibri" panose="020F0502020204030204" pitchFamily="34" charset="0"/>
              </a:rPr>
              <a:t>more training in best practice in supporting RBSs, esp.</a:t>
            </a:r>
            <a:r>
              <a:rPr lang="en-US" sz="1800" dirty="0">
                <a:latin typeface="Calibri" panose="020F0502020204030204" pitchFamily="34" charset="0"/>
                <a:cs typeface="Calibri" panose="020F0502020204030204" pitchFamily="34" charset="0"/>
              </a:rPr>
              <a:t> trauma training - understanding of + sensitivity to needs + confidence identifying signs of trauma + selecting useful strategies </a:t>
            </a:r>
          </a:p>
          <a:p>
            <a:pPr marL="266700" lvl="1" indent="-266700"/>
            <a:endParaRPr lang="en-US" sz="1800" dirty="0">
              <a:latin typeface="Calibri" panose="020F0502020204030204" pitchFamily="34" charset="0"/>
              <a:cs typeface="Calibri" panose="020F0502020204030204" pitchFamily="34" charset="0"/>
            </a:endParaRPr>
          </a:p>
          <a:p>
            <a:pPr marL="266700" lvl="1" indent="-266700">
              <a:buFont typeface="Arial" panose="020B0604020202020204" pitchFamily="34" charset="0"/>
              <a:buChar char="•"/>
            </a:pPr>
            <a:r>
              <a:rPr lang="en-US" sz="1800" dirty="0">
                <a:latin typeface="Calibri" panose="020F0502020204030204" pitchFamily="34" charset="0"/>
                <a:cs typeface="Calibri" panose="020F0502020204030204" pitchFamily="34" charset="0"/>
              </a:rPr>
              <a:t>lesson study process – individual student-focused observation (focus on individuals’ needs) + work collaboratively to plan, observe and reflect on teaching</a:t>
            </a:r>
          </a:p>
          <a:p>
            <a:pPr marL="266700" lvl="1" indent="-2667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an ongoing tutor support network / community of practice (reducing pedagogic solitude – Shulman, 1993)</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04670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lvl="2"/>
            <a:r>
              <a:rPr lang="en-US" sz="1800" b="1" dirty="0">
                <a:latin typeface="Calibri" panose="020F0502020204030204" pitchFamily="34" charset="0"/>
                <a:cs typeface="Calibri" panose="020F0502020204030204" pitchFamily="34" charset="0"/>
              </a:rPr>
              <a:t>Ss emphasized the importance of English language provision being joined up, offering range, choice + progression opportunity</a:t>
            </a:r>
          </a:p>
          <a:p>
            <a:pPr lvl="2"/>
            <a:endParaRPr lang="en-US" sz="1800" dirty="0">
              <a:latin typeface="Calibri" panose="020F0502020204030204" pitchFamily="34" charset="0"/>
              <a:cs typeface="Calibri" panose="020F0502020204030204" pitchFamily="34" charset="0"/>
            </a:endParaRPr>
          </a:p>
          <a:p>
            <a:pPr lvl="2"/>
            <a:endParaRPr lang="en-US" sz="1800" dirty="0">
              <a:latin typeface="Calibri" panose="020F0502020204030204" pitchFamily="34" charset="0"/>
              <a:cs typeface="Calibri" panose="020F0502020204030204" pitchFamily="34" charset="0"/>
            </a:endParaRPr>
          </a:p>
          <a:p>
            <a:pPr lvl="2"/>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 range of levels - from beginner to advanced (from no English to university-level English)</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Both general and academic English</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Non-formal (flexible attendance) and formal</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Offering more speaking classes / opportunities</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But, info about range of opportunities available needs to be communicated clearly</a:t>
            </a: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497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lvl="2"/>
            <a:r>
              <a:rPr lang="en-US" sz="1600" b="1" dirty="0">
                <a:latin typeface="Calibri" panose="020F0502020204030204" pitchFamily="34" charset="0"/>
                <a:cs typeface="Calibri" panose="020F0502020204030204" pitchFamily="34" charset="0"/>
              </a:rPr>
              <a:t>Ss and Ts emphasized the pivotal importance of additional support for RBSs to access provision and learn effectively - </a:t>
            </a:r>
            <a:r>
              <a:rPr lang="en-GB" sz="1600" dirty="0">
                <a:solidFill>
                  <a:schemeClr val="tx1"/>
                </a:solidFill>
                <a:latin typeface="Calibri" panose="020F0502020204030204" pitchFamily="34" charset="0"/>
                <a:cs typeface="Calibri" panose="020F0502020204030204" pitchFamily="34" charset="0"/>
              </a:rPr>
              <a:t>move away from </a:t>
            </a:r>
            <a:r>
              <a:rPr lang="en-US" sz="1600" dirty="0">
                <a:latin typeface="Calibri" panose="020F0502020204030204" pitchFamily="34" charset="0"/>
                <a:cs typeface="Calibri" panose="020F0502020204030204" pitchFamily="34" charset="0"/>
              </a:rPr>
              <a:t>purely ‘individualised understandings of resilience’ to a resilience enabled by ‘collective support or systemic change’ (Rivers and Webster, 2017, in Stevenson &amp; Baker, 2018)</a:t>
            </a:r>
            <a:endParaRPr lang="en-GB" sz="1600" dirty="0">
              <a:latin typeface="Calibri" panose="020F0502020204030204" pitchFamily="34" charset="0"/>
              <a:cs typeface="Calibri" panose="020F0502020204030204" pitchFamily="34" charset="0"/>
            </a:endParaRPr>
          </a:p>
          <a:p>
            <a:pPr lvl="2"/>
            <a:endParaRPr lang="en-US" sz="1800" b="1"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Provide resources to access classes</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Fee waivers – otherwise couldn’t join PSP</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Financial support (travel costs, stationery, etc) </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During pandemic, extra support was needed – digital </a:t>
            </a:r>
          </a:p>
          <a:p>
            <a:pPr marL="266700" lvl="2"/>
            <a:r>
              <a:rPr lang="en-US" sz="1600" dirty="0">
                <a:latin typeface="Calibri" panose="020F0502020204030204" pitchFamily="34" charset="0"/>
                <a:cs typeface="Calibri" panose="020F0502020204030204" pitchFamily="34" charset="0"/>
              </a:rPr>
              <a:t>      devices, wifi/data</a:t>
            </a:r>
          </a:p>
          <a:p>
            <a:pPr marL="542925" lvl="2" indent="-27622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Offer other practical support. E.g.</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psychological support</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guidance in defining goals / aspirations and finding pathways</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accommodation</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help with asylum claims</a:t>
            </a:r>
          </a:p>
          <a:p>
            <a:pPr marL="266700" lvl="2"/>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Build networks with and tap into:</a:t>
            </a:r>
          </a:p>
          <a:p>
            <a:pPr marL="542925" lvl="3"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wider university services (e.g. welfare and accommodation)</a:t>
            </a:r>
          </a:p>
          <a:p>
            <a:pPr marL="542925" lvl="3"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external partnerships (e.g. RefuAid and Leicester City of Sanctuary)</a:t>
            </a: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3626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362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Rel bet </a:t>
            </a:r>
            <a:r>
              <a:rPr lang="en-US" sz="1600" dirty="0" err="1">
                <a:latin typeface="Calibri" panose="020F0502020204030204" pitchFamily="34" charset="0"/>
                <a:cs typeface="Calibri" panose="020F0502020204030204" pitchFamily="34" charset="0"/>
              </a:rPr>
              <a:t>lang</a:t>
            </a:r>
            <a:r>
              <a:rPr lang="en-US" sz="1600" dirty="0">
                <a:latin typeface="Calibri" panose="020F0502020204030204" pitchFamily="34" charset="0"/>
                <a:cs typeface="Calibri" panose="020F0502020204030204" pitchFamily="34" charset="0"/>
              </a:rPr>
              <a:t> learning and PWB seems to be complex and mutually reinforcing</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Optimising institutional-level systems/ support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Wrap-around support before + during studies</a:t>
            </a:r>
            <a:endParaRPr lang="en-GB" sz="18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Yes – all 6 dimensions of PWB</a:t>
            </a:r>
          </a:p>
          <a:p>
            <a:r>
              <a:rPr lang="en-GB" sz="1600" dirty="0">
                <a:latin typeface="Calibri" panose="020F0502020204030204" pitchFamily="34" charset="0"/>
                <a:cs typeface="Calibri" panose="020F0502020204030204" pitchFamily="34" charset="0"/>
              </a:rPr>
              <a:t>Holistic approach needed</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In the classroom + in self-study</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Supporting students to employ effective learning + meta-strategies – C, A + SI</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Fostering supportive peer interaction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Sensitivity and responsiveness to RBSs’ needs</a:t>
            </a:r>
          </a:p>
          <a:p>
            <a:endParaRPr lang="en-GB" sz="1600" dirty="0">
              <a:latin typeface="Calibri" panose="020F0502020204030204" pitchFamily="34" charset="0"/>
              <a:cs typeface="Calibri" panose="020F0502020204030204" pitchFamily="34" charset="0"/>
            </a:endParaRPr>
          </a:p>
          <a:p>
            <a:pPr marL="800100" lvl="1" indent="-342900" algn="l">
              <a:spcBef>
                <a:spcPts val="0"/>
              </a:spcBef>
              <a:buClr>
                <a:schemeClr val="dk1"/>
              </a:buClr>
              <a:buSzPts val="900"/>
              <a:buFont typeface="Arial" panose="020B0604020202020204" pitchFamily="34" charset="0"/>
              <a:buChar char="•"/>
            </a:pPr>
            <a:endParaRPr lang="en-GB" sz="20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move away from </a:t>
            </a:r>
            <a:r>
              <a:rPr lang="en-US" sz="1100" dirty="0">
                <a:latin typeface="Calibri" panose="020F0502020204030204" pitchFamily="34" charset="0"/>
                <a:cs typeface="Calibri" panose="020F0502020204030204" pitchFamily="34" charset="0"/>
              </a:rPr>
              <a:t>purely ‘individualised understandings of resilience’ to a resilience enabled by ‘collective support or systemic change’ (Rivers and Webster, 2017, in Stevenson &amp; Baker, 2018)</a:t>
            </a:r>
            <a:endParaRPr lang="en-GB"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27026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843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3:notes"/>
          <p:cNvSpPr txBox="1">
            <a:spLocks noGrp="1"/>
          </p:cNvSpPr>
          <p:nvPr>
            <p:ph type="body" idx="1"/>
          </p:nvPr>
        </p:nvSpPr>
        <p:spPr>
          <a:xfrm>
            <a:off x="710248" y="4459501"/>
            <a:ext cx="5681980" cy="4224946"/>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481" name="Google Shape;481;p3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1:notes"/>
          <p:cNvSpPr txBox="1">
            <a:spLocks noGrp="1"/>
          </p:cNvSpPr>
          <p:nvPr>
            <p:ph type="body" idx="1"/>
          </p:nvPr>
        </p:nvSpPr>
        <p:spPr>
          <a:xfrm>
            <a:off x="710248" y="4459501"/>
            <a:ext cx="5681980" cy="4224946"/>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450" name="Google Shape;450;p3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53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1:notes"/>
          <p:cNvSpPr txBox="1">
            <a:spLocks noGrp="1"/>
          </p:cNvSpPr>
          <p:nvPr>
            <p:ph type="body" idx="1"/>
          </p:nvPr>
        </p:nvSpPr>
        <p:spPr>
          <a:xfrm>
            <a:off x="710248" y="4459501"/>
            <a:ext cx="5681980" cy="4224946"/>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450" name="Google Shape;450;p3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20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962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5658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197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t" anchorCtr="0">
            <a:noAutofit/>
          </a:bodyPr>
          <a:lstStyle/>
          <a:p>
            <a:pPr marL="228600" lvl="0" indent="-228600">
              <a:buFont typeface="Arial" panose="020B0604020202020204" pitchFamily="34" charset="0"/>
              <a:buAutoNum type="arabicPeriod"/>
            </a:pPr>
            <a:r>
              <a:rPr lang="en-US" sz="1000" b="0" dirty="0">
                <a:latin typeface="Calibri" panose="020F0502020204030204" pitchFamily="34" charset="0"/>
                <a:cs typeface="Calibri" panose="020F0502020204030204" pitchFamily="34" charset="0"/>
              </a:rPr>
              <a:t>to gain an </a:t>
            </a:r>
            <a:r>
              <a:rPr lang="en-US" sz="1100" b="0" dirty="0">
                <a:latin typeface="Calibri" panose="020F0502020204030204" pitchFamily="34" charset="0"/>
                <a:cs typeface="Calibri" panose="020F0502020204030204" pitchFamily="34" charset="0"/>
              </a:rPr>
              <a:t>in-depth understanding </a:t>
            </a:r>
            <a:r>
              <a:rPr lang="en-US" sz="1000" b="0" dirty="0">
                <a:latin typeface="Calibri" panose="020F0502020204030204" pitchFamily="34" charset="0"/>
                <a:cs typeface="Calibri" panose="020F0502020204030204" pitchFamily="34" charset="0"/>
              </a:rPr>
              <a:t>of the effects of attending classes for</a:t>
            </a:r>
            <a:r>
              <a:rPr lang="en-US" sz="1000" b="0" baseline="0" dirty="0">
                <a:latin typeface="Calibri" panose="020F0502020204030204" pitchFamily="34" charset="0"/>
                <a:cs typeface="Calibri" panose="020F0502020204030204" pitchFamily="34" charset="0"/>
              </a:rPr>
              <a:t> </a:t>
            </a:r>
            <a:r>
              <a:rPr lang="en-US" sz="1100" b="0" dirty="0">
                <a:latin typeface="Calibri" panose="020F0502020204030204" pitchFamily="34" charset="0"/>
                <a:cs typeface="Calibri" panose="020F0502020204030204" pitchFamily="34" charset="0"/>
              </a:rPr>
              <a:t>refugee-background language learners</a:t>
            </a:r>
          </a:p>
          <a:p>
            <a:pPr marL="228600" lvl="0" indent="-228600">
              <a:buFont typeface="Arial" panose="020B0604020202020204" pitchFamily="34" charset="0"/>
              <a:buAutoNum type="arabicPeriod"/>
            </a:pPr>
            <a:r>
              <a:rPr lang="en-US" sz="1100" b="0" dirty="0">
                <a:latin typeface="Calibri" panose="020F0502020204030204" pitchFamily="34" charset="0"/>
                <a:cs typeface="Calibri" panose="020F0502020204030204" pitchFamily="34" charset="0"/>
              </a:rPr>
              <a:t>What</a:t>
            </a:r>
            <a:r>
              <a:rPr lang="en-US" sz="1100" b="0" baseline="0" dirty="0">
                <a:latin typeface="Calibri" panose="020F0502020204030204" pitchFamily="34" charset="0"/>
                <a:cs typeface="Calibri" panose="020F0502020204030204" pitchFamily="34" charset="0"/>
              </a:rPr>
              <a:t> works in the classroom, not just in terms of lang learning, but also wellbeing</a:t>
            </a:r>
          </a:p>
          <a:p>
            <a:pPr marL="228600" lvl="0" indent="-228600">
              <a:buFont typeface="Arial" panose="020B0604020202020204" pitchFamily="34" charset="0"/>
              <a:buAutoNum type="arabicPeriod"/>
            </a:pPr>
            <a:r>
              <a:rPr lang="en-US" sz="1100" b="0" baseline="0" dirty="0">
                <a:latin typeface="Calibri" panose="020F0502020204030204" pitchFamily="34" charset="0"/>
                <a:cs typeface="Calibri" panose="020F0502020204030204" pitchFamily="34" charset="0"/>
              </a:rPr>
              <a:t>What extra support can institutions provide to support what happens in the classroom? We want to disseminate project findings and contribute to good practice in this area.</a:t>
            </a:r>
            <a:endParaRPr lang="en-US" sz="1000" b="0" dirty="0">
              <a:latin typeface="Calibri" panose="020F0502020204030204" pitchFamily="34" charset="0"/>
              <a:cs typeface="Calibri" panose="020F0502020204030204" pitchFamily="34" charset="0"/>
            </a:endParaRPr>
          </a:p>
        </p:txBody>
      </p:sp>
      <p:sp>
        <p:nvSpPr>
          <p:cNvPr id="102" name="Google Shape;102;p3:notes"/>
          <p:cNvSpPr txBox="1">
            <a:spLocks noGrp="1"/>
          </p:cNvSpPr>
          <p:nvPr>
            <p:ph type="sldNum" idx="12"/>
          </p:nvPr>
        </p:nvSpPr>
        <p:spPr>
          <a:xfrm>
            <a:off x="4023092" y="8198619"/>
            <a:ext cx="3077740" cy="431585"/>
          </a:xfrm>
          <a:prstGeom prst="rect">
            <a:avLst/>
          </a:prstGeom>
          <a:noFill/>
          <a:ln>
            <a:noFill/>
          </a:ln>
        </p:spPr>
        <p:txBody>
          <a:bodyPr spcFirstLastPara="1" wrap="square" lIns="91975" tIns="45975" rIns="91975" bIns="4597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8228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412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9" y="4459501"/>
            <a:ext cx="5681979" cy="4224804"/>
          </a:xfrm>
          <a:prstGeom prst="rect">
            <a:avLst/>
          </a:prstGeom>
          <a:noFill/>
          <a:ln>
            <a:noFill/>
          </a:ln>
        </p:spPr>
        <p:txBody>
          <a:bodyPr spcFirstLastPara="1" wrap="square" lIns="91950" tIns="91950" rIns="91950" bIns="91950" anchor="ctr"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425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3" name="Google Shape;13;p35"/>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3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0" name="Google Shape;70;p4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4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4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6" name="Google Shape;76;p45"/>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4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4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3" name="Google Shape;13;p35"/>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3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06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7"/>
        <p:cNvGrpSpPr/>
        <p:nvPr/>
      </p:nvGrpSpPr>
      <p:grpSpPr>
        <a:xfrm>
          <a:off x="0" y="0"/>
          <a:ext cx="0" cy="0"/>
          <a:chOff x="0" y="0"/>
          <a:chExt cx="0" cy="0"/>
        </a:xfrm>
      </p:grpSpPr>
      <p:sp>
        <p:nvSpPr>
          <p:cNvPr id="18" name="Google Shape;18;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9" name="Google Shape;19;p3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GB"/>
              <a:t>‹#›</a:t>
            </a:fld>
            <a:endParaRPr/>
          </a:p>
        </p:txBody>
      </p:sp>
      <p:sp>
        <p:nvSpPr>
          <p:cNvPr id="20" name="Google Shape;20;p36"/>
          <p:cNvSpPr txBox="1">
            <a:spLocks noGrp="1"/>
          </p:cNvSpPr>
          <p:nvPr>
            <p:ph type="body" idx="1"/>
          </p:nvPr>
        </p:nvSpPr>
        <p:spPr>
          <a:xfrm>
            <a:off x="234000" y="1315200"/>
            <a:ext cx="3960000" cy="4802099"/>
          </a:xfrm>
          <a:prstGeom prst="rect">
            <a:avLst/>
          </a:prstGeom>
          <a:noFill/>
          <a:ln>
            <a:noFill/>
          </a:ln>
        </p:spPr>
        <p:txBody>
          <a:bodyPr spcFirstLastPara="1" wrap="square" lIns="91425" tIns="91425" rIns="91425" bIns="91425" anchor="t" anchorCtr="0">
            <a:noAutofit/>
          </a:bodyPr>
          <a:lstStyle>
            <a:lvl1pPr marL="457200" lvl="0" indent="-228600" algn="l">
              <a:lnSpc>
                <a:spcPct val="103703"/>
              </a:lnSpc>
              <a:spcBef>
                <a:spcPts val="640"/>
              </a:spcBef>
              <a:spcAft>
                <a:spcPts val="0"/>
              </a:spcAft>
              <a:buSzPts val="2700"/>
              <a:buNone/>
              <a:defRPr sz="2700" b="1"/>
            </a:lvl1pPr>
            <a:lvl2pPr marL="914400" lvl="1" indent="-400050" algn="l">
              <a:lnSpc>
                <a:spcPct val="103703"/>
              </a:lnSpc>
              <a:spcBef>
                <a:spcPts val="0"/>
              </a:spcBef>
              <a:spcAft>
                <a:spcPts val="0"/>
              </a:spcAft>
              <a:buSzPts val="2700"/>
              <a:buFont typeface="Calibri"/>
              <a:buChar char="–"/>
              <a:defRPr sz="2700" b="1"/>
            </a:lvl2pPr>
            <a:lvl3pPr marL="1371600" lvl="2" indent="-400050" algn="l">
              <a:lnSpc>
                <a:spcPct val="103703"/>
              </a:lnSpc>
              <a:spcBef>
                <a:spcPts val="480"/>
              </a:spcBef>
              <a:spcAft>
                <a:spcPts val="0"/>
              </a:spcAft>
              <a:buSzPts val="2700"/>
              <a:buFont typeface="Calibri"/>
              <a:buChar char="–"/>
              <a:defRPr sz="2700" b="1"/>
            </a:lvl3pPr>
            <a:lvl4pPr marL="1828800" lvl="3" indent="-400050" algn="l">
              <a:lnSpc>
                <a:spcPct val="103703"/>
              </a:lnSpc>
              <a:spcBef>
                <a:spcPts val="400"/>
              </a:spcBef>
              <a:spcAft>
                <a:spcPts val="0"/>
              </a:spcAft>
              <a:buSzPts val="2700"/>
              <a:buFont typeface="Calibri"/>
              <a:buChar char="–"/>
              <a:defRPr sz="2700" b="1"/>
            </a:lvl4pPr>
            <a:lvl5pPr marL="2286000" lvl="4" indent="-400050" algn="l">
              <a:lnSpc>
                <a:spcPct val="103703"/>
              </a:lnSpc>
              <a:spcBef>
                <a:spcPts val="400"/>
              </a:spcBef>
              <a:spcAft>
                <a:spcPts val="0"/>
              </a:spcAft>
              <a:buSzPts val="2700"/>
              <a:buFont typeface="Calibri"/>
              <a:buChar char="–"/>
              <a:defRPr sz="2700" b="1"/>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1" name="Google Shape;21;p36"/>
          <p:cNvSpPr txBox="1">
            <a:spLocks noGrp="1"/>
          </p:cNvSpPr>
          <p:nvPr>
            <p:ph type="body" idx="2"/>
          </p:nvPr>
        </p:nvSpPr>
        <p:spPr>
          <a:xfrm>
            <a:off x="4572000" y="1316567"/>
            <a:ext cx="3384550" cy="4800600"/>
          </a:xfrm>
          <a:prstGeom prst="rect">
            <a:avLst/>
          </a:prstGeom>
          <a:noFill/>
          <a:ln>
            <a:noFill/>
          </a:ln>
        </p:spPr>
        <p:txBody>
          <a:bodyPr spcFirstLastPara="1" wrap="square" lIns="91425" tIns="91425" rIns="91425" bIns="91425" anchor="t" anchorCtr="0">
            <a:noAutofit/>
          </a:bodyPr>
          <a:lstStyle>
            <a:lvl1pPr marL="457200" lvl="0" indent="-228600" algn="l">
              <a:lnSpc>
                <a:spcPct val="118518"/>
              </a:lnSpc>
              <a:spcBef>
                <a:spcPts val="640"/>
              </a:spcBef>
              <a:spcAft>
                <a:spcPts val="0"/>
              </a:spcAft>
              <a:buSzPts val="1350"/>
              <a:buNone/>
              <a:defRPr sz="1350"/>
            </a:lvl1pPr>
            <a:lvl2pPr marL="914400" lvl="1" indent="-314325" algn="l">
              <a:lnSpc>
                <a:spcPct val="118518"/>
              </a:lnSpc>
              <a:spcBef>
                <a:spcPts val="560"/>
              </a:spcBef>
              <a:spcAft>
                <a:spcPts val="0"/>
              </a:spcAft>
              <a:buSzPts val="1350"/>
              <a:buFont typeface="Calibri"/>
              <a:buChar char="–"/>
              <a:defRPr sz="1350"/>
            </a:lvl2pPr>
            <a:lvl3pPr marL="1371600" lvl="2" indent="-314325" algn="l">
              <a:lnSpc>
                <a:spcPct val="118518"/>
              </a:lnSpc>
              <a:spcBef>
                <a:spcPts val="480"/>
              </a:spcBef>
              <a:spcAft>
                <a:spcPts val="0"/>
              </a:spcAft>
              <a:buSzPts val="1350"/>
              <a:buFont typeface="Calibri"/>
              <a:buChar char="–"/>
              <a:defRPr sz="1350"/>
            </a:lvl3pPr>
            <a:lvl4pPr marL="1828800" lvl="3" indent="-314325" algn="l">
              <a:lnSpc>
                <a:spcPct val="118518"/>
              </a:lnSpc>
              <a:spcBef>
                <a:spcPts val="400"/>
              </a:spcBef>
              <a:spcAft>
                <a:spcPts val="0"/>
              </a:spcAft>
              <a:buSzPts val="1350"/>
              <a:buFont typeface="Calibri"/>
              <a:buChar char="–"/>
              <a:defRPr sz="1350"/>
            </a:lvl4pPr>
            <a:lvl5pPr marL="2286000" lvl="4" indent="-314325" algn="l">
              <a:lnSpc>
                <a:spcPct val="118518"/>
              </a:lnSpc>
              <a:spcBef>
                <a:spcPts val="400"/>
              </a:spcBef>
              <a:spcAft>
                <a:spcPts val="0"/>
              </a:spcAft>
              <a:buSzPts val="1350"/>
              <a:buFont typeface="Calibri"/>
              <a:buChar char="–"/>
              <a:defRPr sz="1350"/>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2" name="Google Shape;22;p36"/>
          <p:cNvSpPr txBox="1">
            <a:spLocks noGrp="1"/>
          </p:cNvSpPr>
          <p:nvPr>
            <p:ph type="title"/>
          </p:nvPr>
        </p:nvSpPr>
        <p:spPr>
          <a:xfrm>
            <a:off x="232951" y="333201"/>
            <a:ext cx="8437563" cy="93256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b="1" cap="none"/>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extLst>
      <p:ext uri="{BB962C8B-B14F-4D97-AF65-F5344CB8AC3E}">
        <p14:creationId xmlns:p14="http://schemas.microsoft.com/office/powerpoint/2010/main" val="9917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37"/>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5" name="Google Shape;25;p37"/>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3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8660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1" name="Google Shape;31;p38"/>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8"/>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8662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8" name="Google Shape;38;p3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3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3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3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3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3613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7" name="Google Shape;47;p4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4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5358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3279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6" name="Google Shape;56;p42"/>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4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623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7"/>
        <p:cNvGrpSpPr/>
        <p:nvPr/>
      </p:nvGrpSpPr>
      <p:grpSpPr>
        <a:xfrm>
          <a:off x="0" y="0"/>
          <a:ext cx="0" cy="0"/>
          <a:chOff x="0" y="0"/>
          <a:chExt cx="0" cy="0"/>
        </a:xfrm>
      </p:grpSpPr>
      <p:sp>
        <p:nvSpPr>
          <p:cNvPr id="18" name="Google Shape;18;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dirty="0"/>
          </a:p>
        </p:txBody>
      </p:sp>
      <p:sp>
        <p:nvSpPr>
          <p:cNvPr id="19" name="Google Shape;19;p3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GB"/>
              <a:t>‹#›</a:t>
            </a:fld>
            <a:endParaRPr dirty="0"/>
          </a:p>
        </p:txBody>
      </p:sp>
      <p:sp>
        <p:nvSpPr>
          <p:cNvPr id="20" name="Google Shape;20;p36"/>
          <p:cNvSpPr txBox="1">
            <a:spLocks noGrp="1"/>
          </p:cNvSpPr>
          <p:nvPr>
            <p:ph type="body" idx="1"/>
          </p:nvPr>
        </p:nvSpPr>
        <p:spPr>
          <a:xfrm>
            <a:off x="234000" y="1315200"/>
            <a:ext cx="3960000" cy="4802099"/>
          </a:xfrm>
          <a:prstGeom prst="rect">
            <a:avLst/>
          </a:prstGeom>
          <a:noFill/>
          <a:ln>
            <a:noFill/>
          </a:ln>
        </p:spPr>
        <p:txBody>
          <a:bodyPr spcFirstLastPara="1" wrap="square" lIns="91425" tIns="91425" rIns="91425" bIns="91425" anchor="t" anchorCtr="0">
            <a:noAutofit/>
          </a:bodyPr>
          <a:lstStyle>
            <a:lvl1pPr marL="457200" lvl="0" indent="-228600" algn="l">
              <a:lnSpc>
                <a:spcPct val="103703"/>
              </a:lnSpc>
              <a:spcBef>
                <a:spcPts val="640"/>
              </a:spcBef>
              <a:spcAft>
                <a:spcPts val="0"/>
              </a:spcAft>
              <a:buSzPts val="2700"/>
              <a:buNone/>
              <a:defRPr sz="2700" b="1"/>
            </a:lvl1pPr>
            <a:lvl2pPr marL="914400" lvl="1" indent="-400050" algn="l">
              <a:lnSpc>
                <a:spcPct val="103703"/>
              </a:lnSpc>
              <a:spcBef>
                <a:spcPts val="0"/>
              </a:spcBef>
              <a:spcAft>
                <a:spcPts val="0"/>
              </a:spcAft>
              <a:buSzPts val="2700"/>
              <a:buFont typeface="Calibri"/>
              <a:buChar char="–"/>
              <a:defRPr sz="2700" b="1"/>
            </a:lvl2pPr>
            <a:lvl3pPr marL="1371600" lvl="2" indent="-400050" algn="l">
              <a:lnSpc>
                <a:spcPct val="103703"/>
              </a:lnSpc>
              <a:spcBef>
                <a:spcPts val="480"/>
              </a:spcBef>
              <a:spcAft>
                <a:spcPts val="0"/>
              </a:spcAft>
              <a:buSzPts val="2700"/>
              <a:buFont typeface="Calibri"/>
              <a:buChar char="–"/>
              <a:defRPr sz="2700" b="1"/>
            </a:lvl3pPr>
            <a:lvl4pPr marL="1828800" lvl="3" indent="-400050" algn="l">
              <a:lnSpc>
                <a:spcPct val="103703"/>
              </a:lnSpc>
              <a:spcBef>
                <a:spcPts val="400"/>
              </a:spcBef>
              <a:spcAft>
                <a:spcPts val="0"/>
              </a:spcAft>
              <a:buSzPts val="2700"/>
              <a:buFont typeface="Calibri"/>
              <a:buChar char="–"/>
              <a:defRPr sz="2700" b="1"/>
            </a:lvl4pPr>
            <a:lvl5pPr marL="2286000" lvl="4" indent="-400050" algn="l">
              <a:lnSpc>
                <a:spcPct val="103703"/>
              </a:lnSpc>
              <a:spcBef>
                <a:spcPts val="400"/>
              </a:spcBef>
              <a:spcAft>
                <a:spcPts val="0"/>
              </a:spcAft>
              <a:buSzPts val="2700"/>
              <a:buFont typeface="Calibri"/>
              <a:buChar char="–"/>
              <a:defRPr sz="2700" b="1"/>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1" name="Google Shape;21;p36"/>
          <p:cNvSpPr txBox="1">
            <a:spLocks noGrp="1"/>
          </p:cNvSpPr>
          <p:nvPr>
            <p:ph type="body" idx="2"/>
          </p:nvPr>
        </p:nvSpPr>
        <p:spPr>
          <a:xfrm>
            <a:off x="4572000" y="1316567"/>
            <a:ext cx="3384550" cy="4800600"/>
          </a:xfrm>
          <a:prstGeom prst="rect">
            <a:avLst/>
          </a:prstGeom>
          <a:noFill/>
          <a:ln>
            <a:noFill/>
          </a:ln>
        </p:spPr>
        <p:txBody>
          <a:bodyPr spcFirstLastPara="1" wrap="square" lIns="91425" tIns="91425" rIns="91425" bIns="91425" anchor="t" anchorCtr="0">
            <a:noAutofit/>
          </a:bodyPr>
          <a:lstStyle>
            <a:lvl1pPr marL="457200" lvl="0" indent="-228600" algn="l">
              <a:lnSpc>
                <a:spcPct val="118518"/>
              </a:lnSpc>
              <a:spcBef>
                <a:spcPts val="640"/>
              </a:spcBef>
              <a:spcAft>
                <a:spcPts val="0"/>
              </a:spcAft>
              <a:buSzPts val="1350"/>
              <a:buNone/>
              <a:defRPr sz="1350"/>
            </a:lvl1pPr>
            <a:lvl2pPr marL="914400" lvl="1" indent="-314325" algn="l">
              <a:lnSpc>
                <a:spcPct val="118518"/>
              </a:lnSpc>
              <a:spcBef>
                <a:spcPts val="560"/>
              </a:spcBef>
              <a:spcAft>
                <a:spcPts val="0"/>
              </a:spcAft>
              <a:buSzPts val="1350"/>
              <a:buFont typeface="Calibri"/>
              <a:buChar char="–"/>
              <a:defRPr sz="1350"/>
            </a:lvl2pPr>
            <a:lvl3pPr marL="1371600" lvl="2" indent="-314325" algn="l">
              <a:lnSpc>
                <a:spcPct val="118518"/>
              </a:lnSpc>
              <a:spcBef>
                <a:spcPts val="480"/>
              </a:spcBef>
              <a:spcAft>
                <a:spcPts val="0"/>
              </a:spcAft>
              <a:buSzPts val="1350"/>
              <a:buFont typeface="Calibri"/>
              <a:buChar char="–"/>
              <a:defRPr sz="1350"/>
            </a:lvl3pPr>
            <a:lvl4pPr marL="1828800" lvl="3" indent="-314325" algn="l">
              <a:lnSpc>
                <a:spcPct val="118518"/>
              </a:lnSpc>
              <a:spcBef>
                <a:spcPts val="400"/>
              </a:spcBef>
              <a:spcAft>
                <a:spcPts val="0"/>
              </a:spcAft>
              <a:buSzPts val="1350"/>
              <a:buFont typeface="Calibri"/>
              <a:buChar char="–"/>
              <a:defRPr sz="1350"/>
            </a:lvl4pPr>
            <a:lvl5pPr marL="2286000" lvl="4" indent="-314325" algn="l">
              <a:lnSpc>
                <a:spcPct val="118518"/>
              </a:lnSpc>
              <a:spcBef>
                <a:spcPts val="400"/>
              </a:spcBef>
              <a:spcAft>
                <a:spcPts val="0"/>
              </a:spcAft>
              <a:buSzPts val="1350"/>
              <a:buFont typeface="Calibri"/>
              <a:buChar char="–"/>
              <a:defRPr sz="1350"/>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2" name="Google Shape;22;p36"/>
          <p:cNvSpPr txBox="1">
            <a:spLocks noGrp="1"/>
          </p:cNvSpPr>
          <p:nvPr>
            <p:ph type="title"/>
          </p:nvPr>
        </p:nvSpPr>
        <p:spPr>
          <a:xfrm>
            <a:off x="232951" y="333201"/>
            <a:ext cx="8437563" cy="93256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b="1" cap="none"/>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3" name="Google Shape;63;p43"/>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3"/>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4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65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0" name="Google Shape;70;p4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4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62157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6" name="Google Shape;76;p45"/>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4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2791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a:t>University of Leicester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4" y="6409782"/>
            <a:ext cx="1220061" cy="326302"/>
          </a:xfrm>
          <a:prstGeom prst="rect">
            <a:avLst/>
          </a:prstGeom>
        </p:spPr>
      </p:pic>
    </p:spTree>
    <p:extLst>
      <p:ext uri="{BB962C8B-B14F-4D97-AF65-F5344CB8AC3E}">
        <p14:creationId xmlns:p14="http://schemas.microsoft.com/office/powerpoint/2010/main" val="37844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7"/>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5" name="Google Shape;25;p37"/>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3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7" name="Google Shape;27;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3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1" name="Google Shape;31;p38"/>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8"/>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3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8" name="Google Shape;38;p3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3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3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3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3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3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7" name="Google Shape;47;p4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4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4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6" name="Google Shape;56;p42"/>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4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4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3" name="Google Shape;63;p43"/>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43"/>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4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4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3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983408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ap417@le.ac.u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1037/a0024740" TargetMode="External"/><Relationship Id="rId3" Type="http://schemas.openxmlformats.org/officeDocument/2006/relationships/hyperlink" Target="https://doi.org/10.1080/0305764X.2013.834037" TargetMode="External"/><Relationship Id="rId7" Type="http://schemas.openxmlformats.org/officeDocument/2006/relationships/hyperlink" Target="https://files.eric.ed.gov/fulltext/ED444397.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jstor.org/stable/40004396" TargetMode="External"/><Relationship Id="rId5" Type="http://schemas.openxmlformats.org/officeDocument/2006/relationships/hyperlink" Target="http://www.britishcouncil.org/sites/default/files/language_for_resilience_-_cross-disciplinary_perspectives_0.pdf" TargetMode="External"/><Relationship Id="rId4" Type="http://schemas.openxmlformats.org/officeDocument/2006/relationships/hyperlink" Target="https://www.britishcouncil.org/sites/default/files/language_for_resilience_report.pdf" TargetMode="External"/><Relationship Id="rId9" Type="http://schemas.openxmlformats.org/officeDocument/2006/relationships/hyperlink" Target="https://doi.org/10.1007/s10734-020-00515-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tesl-ej.org/ej19/a1.htm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unhcr.org/figures-at-a-glance.htm" TargetMode="External"/><Relationship Id="rId4" Type="http://schemas.openxmlformats.org/officeDocument/2006/relationships/hyperlink" Target="https://doi.org/10.1080/00091383.1993.993846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83"/>
        <p:cNvGrpSpPr/>
        <p:nvPr/>
      </p:nvGrpSpPr>
      <p:grpSpPr>
        <a:xfrm>
          <a:off x="0" y="0"/>
          <a:ext cx="0" cy="0"/>
          <a:chOff x="0" y="0"/>
          <a:chExt cx="0" cy="0"/>
        </a:xfrm>
      </p:grpSpPr>
      <p:sp>
        <p:nvSpPr>
          <p:cNvPr id="84" name="Google Shape;84;p1"/>
          <p:cNvSpPr/>
          <p:nvPr/>
        </p:nvSpPr>
        <p:spPr>
          <a:xfrm>
            <a:off x="0" y="1245291"/>
            <a:ext cx="9159698" cy="1899843"/>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202394" y="1035656"/>
            <a:ext cx="8710736" cy="223005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GB" sz="3200" b="1" dirty="0">
                <a:solidFill>
                  <a:schemeClr val="lt1"/>
                </a:solidFill>
              </a:rPr>
              <a:t>Beyond Resilience: Facilitating Learning and Well-Being in the Refugee Language Classroom</a:t>
            </a:r>
            <a:r>
              <a:rPr lang="en-GB" sz="2800" dirty="0">
                <a:solidFill>
                  <a:schemeClr val="lt1"/>
                </a:solidFill>
              </a:rPr>
              <a:t> </a:t>
            </a:r>
            <a:br>
              <a:rPr lang="en-GB" sz="2800" dirty="0">
                <a:solidFill>
                  <a:schemeClr val="lt1"/>
                </a:solidFill>
              </a:rPr>
            </a:br>
            <a:r>
              <a:rPr lang="en-GB" sz="1800" dirty="0">
                <a:solidFill>
                  <a:schemeClr val="lt1"/>
                </a:solidFill>
              </a:rPr>
              <a:t>An Enquiry-Based Study of ELT Provision for Refugees in a UK University</a:t>
            </a:r>
            <a:endParaRPr sz="1800" i="1" u="none" strike="noStrike" cap="none" dirty="0">
              <a:solidFill>
                <a:schemeClr val="lt1"/>
              </a:solidFill>
              <a:sym typeface="Calibri"/>
            </a:endParaRPr>
          </a:p>
        </p:txBody>
      </p:sp>
      <p:sp>
        <p:nvSpPr>
          <p:cNvPr id="89" name="Google Shape;89;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1</a:t>
            </a:fld>
            <a:endParaRPr sz="1200" b="0" i="0" u="none" strike="noStrike" cap="none" dirty="0">
              <a:solidFill>
                <a:srgbClr val="888888"/>
              </a:solidFill>
              <a:latin typeface="Calibri"/>
              <a:ea typeface="Calibri"/>
              <a:cs typeface="Calibri"/>
              <a:sym typeface="Calibri"/>
            </a:endParaRPr>
          </a:p>
        </p:txBody>
      </p:sp>
      <p:sp>
        <p:nvSpPr>
          <p:cNvPr id="9" name="Google Shape;86;p1"/>
          <p:cNvSpPr txBox="1">
            <a:spLocks/>
          </p:cNvSpPr>
          <p:nvPr/>
        </p:nvSpPr>
        <p:spPr>
          <a:xfrm>
            <a:off x="939103" y="3972500"/>
            <a:ext cx="3271156" cy="26456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r>
              <a:rPr lang="en-GB" sz="2400" dirty="0">
                <a:solidFill>
                  <a:srgbClr val="002060"/>
                </a:solidFill>
              </a:rPr>
              <a:t>Aleks Palanac</a:t>
            </a:r>
          </a:p>
          <a:p>
            <a:pPr marL="0" indent="0" algn="l">
              <a:spcBef>
                <a:spcPts val="0"/>
              </a:spcBef>
              <a:buClr>
                <a:schemeClr val="dk1"/>
              </a:buClr>
              <a:buSzPts val="900"/>
            </a:pPr>
            <a:r>
              <a:rPr lang="en-GB" sz="1600" b="1" dirty="0">
                <a:solidFill>
                  <a:srgbClr val="002060"/>
                </a:solidFill>
              </a:rPr>
              <a:t>Head of Sanctuary</a:t>
            </a:r>
          </a:p>
          <a:p>
            <a:pPr marL="0" indent="0" algn="l">
              <a:spcBef>
                <a:spcPts val="0"/>
              </a:spcBef>
              <a:buClr>
                <a:schemeClr val="dk1"/>
              </a:buClr>
              <a:buSzPts val="900"/>
            </a:pPr>
            <a:r>
              <a:rPr lang="en-GB" sz="1400" dirty="0">
                <a:solidFill>
                  <a:srgbClr val="002060"/>
                </a:solidFill>
              </a:rPr>
              <a:t>Sanctuary Seekers’ Unit</a:t>
            </a:r>
          </a:p>
          <a:p>
            <a:pPr marL="0" indent="0" algn="l">
              <a:spcBef>
                <a:spcPts val="0"/>
              </a:spcBef>
              <a:buClr>
                <a:schemeClr val="dk1"/>
              </a:buClr>
              <a:buSzPts val="900"/>
            </a:pPr>
            <a:r>
              <a:rPr lang="en-GB" sz="1400" dirty="0">
                <a:solidFill>
                  <a:srgbClr val="002060"/>
                </a:solidFill>
              </a:rPr>
              <a:t>CITE, University of Leicester </a:t>
            </a:r>
          </a:p>
          <a:p>
            <a:pPr marL="0" indent="0" algn="l">
              <a:spcBef>
                <a:spcPts val="0"/>
              </a:spcBef>
              <a:buClr>
                <a:schemeClr val="dk1"/>
              </a:buClr>
              <a:buSzPts val="900"/>
            </a:pPr>
            <a:r>
              <a:rPr lang="en-GB" sz="1400" dirty="0">
                <a:solidFill>
                  <a:srgbClr val="002060"/>
                </a:solidFill>
              </a:rPr>
              <a:t>@AleksPalanac</a:t>
            </a:r>
          </a:p>
          <a:p>
            <a:pPr marL="0" indent="0" algn="l">
              <a:spcBef>
                <a:spcPts val="0"/>
              </a:spcBef>
              <a:buClr>
                <a:schemeClr val="dk1"/>
              </a:buClr>
              <a:buSzPts val="900"/>
            </a:pPr>
            <a:r>
              <a:rPr lang="en-GB" sz="1400" dirty="0">
                <a:solidFill>
                  <a:srgbClr val="002060"/>
                </a:solidFill>
              </a:rPr>
              <a:t>ap417@le.ac.uk</a:t>
            </a:r>
          </a:p>
          <a:p>
            <a:pPr marL="0" indent="0" algn="l">
              <a:spcBef>
                <a:spcPts val="0"/>
              </a:spcBef>
              <a:buClr>
                <a:schemeClr val="dk1"/>
              </a:buClr>
              <a:buSzPts val="900"/>
            </a:pPr>
            <a:endParaRPr lang="en-GB" sz="1400" dirty="0">
              <a:solidFill>
                <a:srgbClr val="002060"/>
              </a:solidFill>
            </a:endParaRPr>
          </a:p>
          <a:p>
            <a:pPr marL="0" indent="0" algn="l">
              <a:spcBef>
                <a:spcPts val="0"/>
              </a:spcBef>
              <a:buClr>
                <a:schemeClr val="dk1"/>
              </a:buClr>
              <a:buSzPts val="900"/>
            </a:pPr>
            <a:endParaRPr lang="en-GB" sz="1600" dirty="0">
              <a:solidFill>
                <a:srgbClr val="002060"/>
              </a:solidFill>
            </a:endParaRPr>
          </a:p>
          <a:p>
            <a:pPr marL="0" indent="0" algn="l">
              <a:spcBef>
                <a:spcPts val="0"/>
              </a:spcBef>
              <a:buClr>
                <a:schemeClr val="dk1"/>
              </a:buClr>
              <a:buSzPts val="900"/>
            </a:pPr>
            <a:r>
              <a:rPr lang="en-GB" sz="2000" dirty="0">
                <a:solidFill>
                  <a:srgbClr val="002060"/>
                </a:solidFill>
              </a:rPr>
              <a:t>21</a:t>
            </a:r>
            <a:r>
              <a:rPr lang="en-GB" sz="2000" baseline="30000" dirty="0">
                <a:solidFill>
                  <a:srgbClr val="002060"/>
                </a:solidFill>
              </a:rPr>
              <a:t>st</a:t>
            </a:r>
            <a:r>
              <a:rPr lang="en-GB" sz="2000" dirty="0">
                <a:solidFill>
                  <a:srgbClr val="002060"/>
                </a:solidFill>
              </a:rPr>
              <a:t> April 2023</a:t>
            </a:r>
          </a:p>
          <a:p>
            <a:pPr marL="0" indent="0" algn="l">
              <a:spcBef>
                <a:spcPts val="0"/>
              </a:spcBef>
              <a:buClr>
                <a:schemeClr val="dk1"/>
              </a:buClr>
              <a:buSzPts val="900"/>
            </a:pPr>
            <a:endParaRPr lang="en-GB" sz="1800" dirty="0">
              <a:solidFill>
                <a:srgbClr val="002060"/>
              </a:solidFill>
            </a:endParaRPr>
          </a:p>
        </p:txBody>
      </p:sp>
      <p:pic>
        <p:nvPicPr>
          <p:cNvPr id="1028" name="Picture 4" descr="ESA - University of Leicest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36" y="278531"/>
            <a:ext cx="2993418" cy="7982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ritish Council English Language Teaching Research Award multi-country  event – TATE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974" y="214764"/>
            <a:ext cx="1394976" cy="851582"/>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86;p1"/>
          <p:cNvSpPr txBox="1">
            <a:spLocks/>
          </p:cNvSpPr>
          <p:nvPr/>
        </p:nvSpPr>
        <p:spPr>
          <a:xfrm>
            <a:off x="4447204" y="3125039"/>
            <a:ext cx="4616409" cy="10249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r>
              <a:rPr lang="en-GB" sz="2400" dirty="0">
                <a:solidFill>
                  <a:srgbClr val="002060"/>
                </a:solidFill>
              </a:rPr>
              <a:t>     	</a:t>
            </a:r>
            <a:r>
              <a:rPr lang="en-GB" sz="1800" dirty="0">
                <a:solidFill>
                  <a:srgbClr val="002060"/>
                </a:solidFill>
              </a:rPr>
              <a:t>Sarah Hunt</a:t>
            </a:r>
          </a:p>
          <a:p>
            <a:pPr marL="0" indent="0" algn="l">
              <a:spcBef>
                <a:spcPts val="0"/>
              </a:spcBef>
              <a:buClr>
                <a:schemeClr val="dk1"/>
              </a:buClr>
              <a:buSzPts val="900"/>
            </a:pPr>
            <a:r>
              <a:rPr lang="en-GB" sz="1600" dirty="0">
                <a:solidFill>
                  <a:srgbClr val="002060"/>
                </a:solidFill>
              </a:rPr>
              <a:t>          	</a:t>
            </a:r>
            <a:r>
              <a:rPr lang="en-GB" sz="1600" b="1" dirty="0">
                <a:solidFill>
                  <a:srgbClr val="002060"/>
                </a:solidFill>
              </a:rPr>
              <a:t>PhD Candidate</a:t>
            </a:r>
          </a:p>
          <a:p>
            <a:pPr marL="0" indent="0" algn="l">
              <a:spcBef>
                <a:spcPts val="0"/>
              </a:spcBef>
              <a:buClr>
                <a:schemeClr val="dk1"/>
              </a:buClr>
              <a:buSzPts val="900"/>
            </a:pPr>
            <a:r>
              <a:rPr lang="en-GB" sz="1600" dirty="0">
                <a:solidFill>
                  <a:srgbClr val="002060"/>
                </a:solidFill>
              </a:rPr>
              <a:t>          	</a:t>
            </a:r>
            <a:r>
              <a:rPr lang="en-GB" sz="1400" dirty="0">
                <a:solidFill>
                  <a:srgbClr val="002060"/>
                </a:solidFill>
              </a:rPr>
              <a:t>Dept. of Neuroscience, Psych. &amp; Behaviour, UoL</a:t>
            </a:r>
          </a:p>
          <a:p>
            <a:pPr marL="0" indent="0" algn="l">
              <a:spcBef>
                <a:spcPts val="0"/>
              </a:spcBef>
              <a:buClr>
                <a:schemeClr val="dk1"/>
              </a:buClr>
              <a:buSzPts val="900"/>
            </a:pPr>
            <a:r>
              <a:rPr lang="en-GB" sz="1400" dirty="0">
                <a:solidFill>
                  <a:srgbClr val="002060"/>
                </a:solidFill>
              </a:rPr>
              <a:t>                       </a:t>
            </a:r>
          </a:p>
          <a:p>
            <a:pPr marL="0" indent="0" algn="l">
              <a:spcBef>
                <a:spcPts val="0"/>
              </a:spcBef>
              <a:buClr>
                <a:schemeClr val="dk1"/>
              </a:buClr>
              <a:buSzPts val="900"/>
            </a:pPr>
            <a:r>
              <a:rPr lang="en-GB" sz="1600" dirty="0">
                <a:solidFill>
                  <a:srgbClr val="002060"/>
                </a:solidFill>
              </a:rPr>
              <a:t>           </a:t>
            </a:r>
            <a:r>
              <a:rPr lang="en-GB" sz="1400" dirty="0">
                <a:solidFill>
                  <a:srgbClr val="002060"/>
                </a:solidFill>
              </a:rPr>
              <a:t>	</a:t>
            </a:r>
            <a:endParaRPr lang="en-GB" sz="2400" dirty="0">
              <a:solidFill>
                <a:srgbClr val="002060"/>
              </a:solidFill>
            </a:endParaRPr>
          </a:p>
          <a:p>
            <a:pPr marL="0" indent="0" algn="l">
              <a:spcBef>
                <a:spcPts val="0"/>
              </a:spcBef>
              <a:buClr>
                <a:schemeClr val="dk1"/>
              </a:buClr>
              <a:buSzPts val="900"/>
            </a:pPr>
            <a:r>
              <a:rPr lang="en-GB" sz="1800" dirty="0">
                <a:solidFill>
                  <a:srgbClr val="002060"/>
                </a:solidFill>
              </a:rPr>
              <a:t>  </a:t>
            </a:r>
          </a:p>
        </p:txBody>
      </p:sp>
      <p:sp>
        <p:nvSpPr>
          <p:cNvPr id="11" name="Google Shape;86;p1"/>
          <p:cNvSpPr txBox="1">
            <a:spLocks/>
          </p:cNvSpPr>
          <p:nvPr/>
        </p:nvSpPr>
        <p:spPr>
          <a:xfrm>
            <a:off x="4836668" y="4144071"/>
            <a:ext cx="4307332" cy="10346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536575" algn="l">
              <a:spcBef>
                <a:spcPts val="0"/>
              </a:spcBef>
              <a:buClr>
                <a:schemeClr val="dk1"/>
              </a:buClr>
              <a:buSzPts val="900"/>
            </a:pPr>
            <a:r>
              <a:rPr lang="en-GB" sz="1800" dirty="0">
                <a:solidFill>
                  <a:srgbClr val="002060"/>
                </a:solidFill>
              </a:rPr>
              <a:t>Prof. Pamela Rogerson Revell</a:t>
            </a:r>
          </a:p>
          <a:p>
            <a:pPr marL="0" indent="536575" algn="l">
              <a:spcBef>
                <a:spcPts val="0"/>
              </a:spcBef>
              <a:buClr>
                <a:schemeClr val="dk1"/>
              </a:buClr>
              <a:buSzPts val="900"/>
            </a:pPr>
            <a:r>
              <a:rPr lang="en-GB" sz="1600" b="1" dirty="0">
                <a:solidFill>
                  <a:srgbClr val="002060"/>
                </a:solidFill>
              </a:rPr>
              <a:t>Prof. of Applied Linguistics &amp; TESOL</a:t>
            </a:r>
          </a:p>
          <a:p>
            <a:pPr marL="0" indent="0" algn="l">
              <a:spcBef>
                <a:spcPts val="0"/>
              </a:spcBef>
              <a:buClr>
                <a:schemeClr val="dk1"/>
              </a:buClr>
              <a:buSzPts val="900"/>
            </a:pPr>
            <a:r>
              <a:rPr lang="en-GB" sz="1800" dirty="0">
                <a:solidFill>
                  <a:srgbClr val="002060"/>
                </a:solidFill>
              </a:rPr>
              <a:t>          </a:t>
            </a:r>
            <a:r>
              <a:rPr lang="en-GB" sz="1400" dirty="0">
                <a:solidFill>
                  <a:srgbClr val="002060"/>
                </a:solidFill>
              </a:rPr>
              <a:t>School of Education, University of Leicester</a:t>
            </a:r>
          </a:p>
          <a:p>
            <a:pPr marL="0" indent="0" algn="l">
              <a:spcBef>
                <a:spcPts val="0"/>
              </a:spcBef>
              <a:buClr>
                <a:schemeClr val="dk1"/>
              </a:buClr>
              <a:buSzPts val="900"/>
            </a:pPr>
            <a:endParaRPr lang="en-GB" sz="800" dirty="0">
              <a:solidFill>
                <a:srgbClr val="002060"/>
              </a:solidFill>
            </a:endParaRPr>
          </a:p>
          <a:p>
            <a:pPr marL="0" indent="0" algn="l">
              <a:spcBef>
                <a:spcPts val="0"/>
              </a:spcBef>
              <a:buClr>
                <a:schemeClr val="dk1"/>
              </a:buClr>
              <a:buSzPts val="900"/>
            </a:pPr>
            <a:r>
              <a:rPr lang="en-GB" sz="1800" dirty="0">
                <a:solidFill>
                  <a:srgbClr val="002060"/>
                </a:solidFill>
              </a:rPr>
              <a:t>          Prof. Wasyl Cajkler</a:t>
            </a:r>
          </a:p>
          <a:p>
            <a:pPr marL="0" indent="0" algn="l">
              <a:spcBef>
                <a:spcPts val="0"/>
              </a:spcBef>
              <a:buClr>
                <a:schemeClr val="dk1"/>
              </a:buClr>
              <a:buSzPts val="900"/>
            </a:pPr>
            <a:r>
              <a:rPr lang="en-GB" sz="1800" dirty="0">
                <a:solidFill>
                  <a:srgbClr val="002060"/>
                </a:solidFill>
              </a:rPr>
              <a:t>          </a:t>
            </a:r>
            <a:r>
              <a:rPr lang="en-GB" sz="1600" b="1" dirty="0">
                <a:solidFill>
                  <a:srgbClr val="002060"/>
                </a:solidFill>
              </a:rPr>
              <a:t>Prof. of Education</a:t>
            </a:r>
          </a:p>
          <a:p>
            <a:pPr marL="0" indent="0" algn="l">
              <a:spcBef>
                <a:spcPts val="0"/>
              </a:spcBef>
              <a:buClr>
                <a:schemeClr val="dk1"/>
              </a:buClr>
              <a:buSzPts val="900"/>
            </a:pPr>
            <a:r>
              <a:rPr lang="en-GB" sz="1400" dirty="0">
                <a:solidFill>
                  <a:srgbClr val="002060"/>
                </a:solidFill>
              </a:rPr>
              <a:t>             School of Education, University of Leicester</a:t>
            </a:r>
          </a:p>
          <a:p>
            <a:pPr marL="0" indent="0" algn="l">
              <a:spcBef>
                <a:spcPts val="0"/>
              </a:spcBef>
              <a:buClr>
                <a:schemeClr val="dk1"/>
              </a:buClr>
              <a:buSzPts val="900"/>
            </a:pPr>
            <a:endParaRPr lang="en-GB" sz="800" dirty="0">
              <a:solidFill>
                <a:srgbClr val="002060"/>
              </a:solidFill>
            </a:endParaRPr>
          </a:p>
          <a:p>
            <a:pPr marL="0" indent="0" algn="l">
              <a:spcBef>
                <a:spcPts val="0"/>
              </a:spcBef>
              <a:buClr>
                <a:schemeClr val="dk1"/>
              </a:buClr>
              <a:buSzPts val="900"/>
            </a:pPr>
            <a:r>
              <a:rPr lang="en-GB" sz="1800" dirty="0">
                <a:solidFill>
                  <a:srgbClr val="002060"/>
                </a:solidFill>
              </a:rPr>
              <a:t>          Gabi Witthaus</a:t>
            </a:r>
          </a:p>
          <a:p>
            <a:pPr marL="0" indent="0" algn="l">
              <a:spcBef>
                <a:spcPts val="0"/>
              </a:spcBef>
              <a:buClr>
                <a:schemeClr val="dk1"/>
              </a:buClr>
              <a:buSzPts val="900"/>
            </a:pPr>
            <a:r>
              <a:rPr lang="en-GB" sz="1800" dirty="0">
                <a:solidFill>
                  <a:srgbClr val="002060"/>
                </a:solidFill>
              </a:rPr>
              <a:t>          </a:t>
            </a:r>
            <a:r>
              <a:rPr lang="en-GB" sz="1600" b="1" dirty="0">
                <a:solidFill>
                  <a:srgbClr val="002060"/>
                </a:solidFill>
              </a:rPr>
              <a:t>PhD Candidate</a:t>
            </a:r>
          </a:p>
          <a:p>
            <a:pPr marL="0" indent="0" algn="l">
              <a:spcBef>
                <a:spcPts val="0"/>
              </a:spcBef>
              <a:buClr>
                <a:schemeClr val="dk1"/>
              </a:buClr>
              <a:buSzPts val="900"/>
            </a:pPr>
            <a:r>
              <a:rPr lang="en-GB" sz="1400" dirty="0">
                <a:solidFill>
                  <a:srgbClr val="002060"/>
                </a:solidFill>
              </a:rPr>
              <a:t>             Dept. of Education, Lancaster University</a:t>
            </a:r>
          </a:p>
          <a:p>
            <a:pPr marL="0" indent="0" algn="l">
              <a:spcBef>
                <a:spcPts val="0"/>
              </a:spcBef>
              <a:buClr>
                <a:schemeClr val="dk1"/>
              </a:buClr>
              <a:buSzPts val="900"/>
            </a:pPr>
            <a:endParaRPr lang="en-GB" sz="1800" dirty="0">
              <a:solidFill>
                <a:srgbClr val="002060"/>
              </a:solidFill>
            </a:endParaRPr>
          </a:p>
        </p:txBody>
      </p:sp>
      <p:cxnSp>
        <p:nvCxnSpPr>
          <p:cNvPr id="13" name="Google Shape;88;p1"/>
          <p:cNvCxnSpPr/>
          <p:nvPr/>
        </p:nvCxnSpPr>
        <p:spPr>
          <a:xfrm flipV="1">
            <a:off x="5334000" y="5040192"/>
            <a:ext cx="3810000" cy="9524"/>
          </a:xfrm>
          <a:prstGeom prst="straightConnector1">
            <a:avLst/>
          </a:prstGeom>
          <a:noFill/>
          <a:ln w="22225" cap="flat" cmpd="sng">
            <a:solidFill>
              <a:srgbClr val="8F67D7"/>
            </a:solidFill>
            <a:prstDash val="solid"/>
            <a:round/>
            <a:headEnd type="none" w="sm" len="sm"/>
            <a:tailEnd type="none" w="sm" len="sm"/>
          </a:ln>
        </p:spPr>
      </p:cxnSp>
      <p:cxnSp>
        <p:nvCxnSpPr>
          <p:cNvPr id="15" name="Google Shape;88;p1"/>
          <p:cNvCxnSpPr/>
          <p:nvPr/>
        </p:nvCxnSpPr>
        <p:spPr>
          <a:xfrm flipV="1">
            <a:off x="5334000" y="5925739"/>
            <a:ext cx="3810000" cy="9524"/>
          </a:xfrm>
          <a:prstGeom prst="straightConnector1">
            <a:avLst/>
          </a:prstGeom>
          <a:noFill/>
          <a:ln w="22225" cap="flat" cmpd="sng">
            <a:solidFill>
              <a:srgbClr val="8F67D7"/>
            </a:solidFill>
            <a:prstDash val="solid"/>
            <a:round/>
            <a:headEnd type="none" w="sm" len="sm"/>
            <a:tailEnd type="none" w="sm" len="sm"/>
          </a:ln>
        </p:spPr>
      </p:cxnSp>
      <p:cxnSp>
        <p:nvCxnSpPr>
          <p:cNvPr id="16" name="Google Shape;88;p1"/>
          <p:cNvCxnSpPr/>
          <p:nvPr/>
        </p:nvCxnSpPr>
        <p:spPr>
          <a:xfrm>
            <a:off x="4451420" y="3426488"/>
            <a:ext cx="2" cy="3245617"/>
          </a:xfrm>
          <a:prstGeom prst="straightConnector1">
            <a:avLst/>
          </a:prstGeom>
          <a:noFill/>
          <a:ln w="22225" cap="flat" cmpd="sng">
            <a:solidFill>
              <a:srgbClr val="8F67D7"/>
            </a:solidFill>
            <a:prstDash val="solid"/>
            <a:round/>
            <a:headEnd type="none" w="sm" len="sm"/>
            <a:tailEnd type="none" w="sm" len="sm"/>
          </a:ln>
        </p:spPr>
      </p:cxnSp>
      <p:cxnSp>
        <p:nvCxnSpPr>
          <p:cNvPr id="17" name="Google Shape;88;p1"/>
          <p:cNvCxnSpPr/>
          <p:nvPr/>
        </p:nvCxnSpPr>
        <p:spPr>
          <a:xfrm flipV="1">
            <a:off x="5334000" y="4117419"/>
            <a:ext cx="3810000" cy="9524"/>
          </a:xfrm>
          <a:prstGeom prst="straightConnector1">
            <a:avLst/>
          </a:prstGeom>
          <a:noFill/>
          <a:ln w="22225" cap="flat" cmpd="sng">
            <a:solidFill>
              <a:srgbClr val="8F67D7"/>
            </a:solidFill>
            <a:prstDash val="solid"/>
            <a:round/>
            <a:headEnd type="none" w="sm" len="sm"/>
            <a:tailEnd type="none" w="sm" len="sm"/>
          </a:ln>
        </p:spPr>
      </p:cxnSp>
      <p:cxnSp>
        <p:nvCxnSpPr>
          <p:cNvPr id="19" name="Google Shape;88;p1"/>
          <p:cNvCxnSpPr/>
          <p:nvPr/>
        </p:nvCxnSpPr>
        <p:spPr>
          <a:xfrm>
            <a:off x="5064369" y="3426488"/>
            <a:ext cx="10049" cy="3255666"/>
          </a:xfrm>
          <a:prstGeom prst="straightConnector1">
            <a:avLst/>
          </a:prstGeom>
          <a:noFill/>
          <a:ln w="22225" cap="flat" cmpd="sng">
            <a:solidFill>
              <a:srgbClr val="8F67D7"/>
            </a:solidFill>
            <a:prstDash val="solid"/>
            <a:round/>
            <a:headEnd type="none" w="sm" len="sm"/>
            <a:tailEnd type="none" w="sm" len="sm"/>
          </a:ln>
        </p:spPr>
      </p:cxnSp>
      <p:sp>
        <p:nvSpPr>
          <p:cNvPr id="5" name="TextBox 4"/>
          <p:cNvSpPr txBox="1"/>
          <p:nvPr/>
        </p:nvSpPr>
        <p:spPr>
          <a:xfrm rot="16200000">
            <a:off x="3506876" y="4682532"/>
            <a:ext cx="2471895"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Research Team</a:t>
            </a:r>
          </a:p>
        </p:txBody>
      </p:sp>
      <p:sp>
        <p:nvSpPr>
          <p:cNvPr id="31" name="TextBox 30"/>
          <p:cNvSpPr txBox="1"/>
          <p:nvPr/>
        </p:nvSpPr>
        <p:spPr>
          <a:xfrm>
            <a:off x="212692" y="3337728"/>
            <a:ext cx="344490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Presenting today:</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5"/>
            <a:ext cx="8229600" cy="817202"/>
          </a:xfrm>
        </p:spPr>
        <p:txBody>
          <a:bodyPr/>
          <a:lstStyle/>
          <a:p>
            <a:br>
              <a:rPr lang="en-GB" sz="3200" dirty="0">
                <a:latin typeface="Calibri" panose="020F0502020204030204" pitchFamily="34" charset="0"/>
                <a:cs typeface="Calibri" panose="020F0502020204030204" pitchFamily="34" charset="0"/>
              </a:rPr>
            </a:br>
            <a:r>
              <a:rPr lang="en-GB" sz="1050" dirty="0"/>
              <a:t>Multi-disciplinary approach</a:t>
            </a:r>
            <a:br>
              <a:rPr lang="en-GB" sz="1050" dirty="0"/>
            </a:br>
            <a:r>
              <a:rPr lang="en-GB" sz="2800" b="1" dirty="0">
                <a:solidFill>
                  <a:schemeClr val="tx1"/>
                </a:solidFill>
              </a:rPr>
              <a:t>Methodological framework</a:t>
            </a:r>
            <a:br>
              <a:rPr lang="en-GB" sz="3200" dirty="0">
                <a:latin typeface="Calibri" panose="020F0502020204030204" pitchFamily="34" charset="0"/>
                <a:cs typeface="Calibri" panose="020F0502020204030204" pitchFamily="34" charset="0"/>
              </a:rPr>
            </a:br>
            <a:endParaRPr lang="en-GB" dirty="0"/>
          </a:p>
        </p:txBody>
      </p:sp>
      <p:graphicFrame>
        <p:nvGraphicFramePr>
          <p:cNvPr id="4" name="Content Placeholder 3"/>
          <p:cNvGraphicFramePr>
            <a:graphicFrameLocks noGrp="1"/>
          </p:cNvGraphicFramePr>
          <p:nvPr>
            <p:ph idx="1"/>
          </p:nvPr>
        </p:nvGraphicFramePr>
        <p:xfrm>
          <a:off x="708720" y="2312304"/>
          <a:ext cx="8435280" cy="409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BDB544-0A90-45CB-8AED-45E090A5589F}"/>
              </a:ext>
            </a:extLst>
          </p:cNvPr>
          <p:cNvSpPr txBox="1"/>
          <p:nvPr/>
        </p:nvSpPr>
        <p:spPr>
          <a:xfrm>
            <a:off x="3923928" y="3645024"/>
            <a:ext cx="17281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0000"/>
                </a:solidFill>
                <a:effectLst/>
                <a:uLnTx/>
                <a:uFillTx/>
                <a:latin typeface="Arial"/>
                <a:cs typeface="Arial"/>
                <a:sym typeface="Arial"/>
              </a:rPr>
              <a:t>Psychological well-being (PWB)</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dirty="0">
              <a:ln>
                <a:noFill/>
              </a:ln>
              <a:solidFill>
                <a:srgbClr val="FF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err="1">
                <a:ln>
                  <a:noFill/>
                </a:ln>
                <a:solidFill>
                  <a:srgbClr val="FF0000"/>
                </a:solidFill>
                <a:effectLst/>
                <a:uLnTx/>
                <a:uFillTx/>
                <a:latin typeface="Arial"/>
                <a:cs typeface="Arial"/>
                <a:sym typeface="Arial"/>
              </a:rPr>
              <a:t>Ryff</a:t>
            </a:r>
            <a:r>
              <a:rPr kumimoji="0" lang="en-GB" sz="1400" b="1" i="0" u="none" strike="noStrike" kern="0" cap="none" spc="0" normalizeH="0" baseline="0" noProof="0" dirty="0">
                <a:ln>
                  <a:noFill/>
                </a:ln>
                <a:solidFill>
                  <a:srgbClr val="FF0000"/>
                </a:solidFill>
                <a:effectLst/>
                <a:uLnTx/>
                <a:uFillTx/>
                <a:latin typeface="Arial"/>
                <a:cs typeface="Arial"/>
                <a:sym typeface="Arial"/>
              </a:rPr>
              <a:t> and Singer (1996)</a:t>
            </a:r>
            <a:endParaRPr kumimoji="0" lang="fr-FR" sz="1400" b="1" i="0" u="none" strike="noStrike" kern="0" cap="none" spc="0" normalizeH="0" baseline="0" noProof="0" dirty="0">
              <a:ln>
                <a:noFill/>
              </a:ln>
              <a:solidFill>
                <a:srgbClr val="FF0000"/>
              </a:solidFill>
              <a:effectLst/>
              <a:uLnTx/>
              <a:uFillTx/>
              <a:latin typeface="Arial"/>
              <a:cs typeface="Arial"/>
              <a:sym typeface="Arial"/>
            </a:endParaRPr>
          </a:p>
        </p:txBody>
      </p:sp>
      <p:sp>
        <p:nvSpPr>
          <p:cNvPr id="6" name="Oval 5">
            <a:extLst>
              <a:ext uri="{FF2B5EF4-FFF2-40B4-BE49-F238E27FC236}">
                <a16:creationId xmlns:a16="http://schemas.microsoft.com/office/drawing/2014/main" id="{3807AE04-62BD-4B58-ACC3-A47A4700992B}"/>
              </a:ext>
            </a:extLst>
          </p:cNvPr>
          <p:cNvSpPr/>
          <p:nvPr/>
        </p:nvSpPr>
        <p:spPr>
          <a:xfrm>
            <a:off x="3651312" y="3429000"/>
            <a:ext cx="2273424"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85D14CB3-BA96-4BD7-9FA9-2297F5A97E01}"/>
              </a:ext>
            </a:extLst>
          </p:cNvPr>
          <p:cNvSpPr txBox="1"/>
          <p:nvPr/>
        </p:nvSpPr>
        <p:spPr>
          <a:xfrm>
            <a:off x="534924" y="814716"/>
            <a:ext cx="8074152"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a:cs typeface="Arial"/>
                <a:sym typeface="Arial"/>
              </a:rPr>
              <a:t>Multi-disciplinary</a:t>
            </a:r>
            <a:r>
              <a:rPr kumimoji="0" lang="en-GB" sz="800" b="0" i="0" u="none" strike="noStrike" kern="0" cap="none" spc="0" normalizeH="0" baseline="0" noProof="0" dirty="0">
                <a:ln>
                  <a:noFill/>
                </a:ln>
                <a:solidFill>
                  <a:srgbClr val="000000"/>
                </a:solidFill>
                <a:effectLst/>
                <a:uLnTx/>
                <a:uFillTx/>
                <a:latin typeface="Arial"/>
                <a:cs typeface="Arial"/>
                <a:sym typeface="Arial"/>
              </a:rPr>
              <a:t> </a:t>
            </a:r>
            <a:r>
              <a:rPr kumimoji="0" lang="en-GB"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approach: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Education – Lesson </a:t>
            </a:r>
            <a:r>
              <a:rPr lang="en-GB" dirty="0"/>
              <a:t>S</a:t>
            </a:r>
            <a:r>
              <a:rPr kumimoji="0" lang="en-GB" sz="1400" b="0" i="0" u="none" strike="noStrike" kern="0" cap="none" spc="0" normalizeH="0" baseline="0" noProof="0" dirty="0" err="1">
                <a:ln>
                  <a:noFill/>
                </a:ln>
                <a:solidFill>
                  <a:srgbClr val="000000"/>
                </a:solidFill>
                <a:effectLst/>
                <a:uLnTx/>
                <a:uFillTx/>
                <a:latin typeface="Arial"/>
                <a:cs typeface="Arial"/>
                <a:sym typeface="Arial"/>
              </a:rPr>
              <a:t>tudy</a:t>
            </a:r>
            <a:r>
              <a:rPr kumimoji="0" lang="en-GB" sz="1400" b="0" i="0" u="none" strike="noStrike" kern="0" cap="none" spc="0" normalizeH="0" baseline="0" noProof="0" dirty="0">
                <a:ln>
                  <a:noFill/>
                </a:ln>
                <a:solidFill>
                  <a:srgbClr val="000000"/>
                </a:solidFill>
                <a:effectLst/>
                <a:uLnTx/>
                <a:uFillTx/>
                <a:latin typeface="Arial"/>
                <a:cs typeface="Arial"/>
                <a:sym typeface="Arial"/>
              </a:rPr>
              <a:t> (e.g. Cajkler et al, 2013)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Applied Linguistics - </a:t>
            </a:r>
            <a:r>
              <a:rPr kumimoji="0" lang="en-US" sz="1400" b="0" i="0" u="none" strike="noStrike" kern="0" cap="none" spc="0" normalizeH="0" baseline="0" noProof="0" dirty="0">
                <a:ln>
                  <a:noFill/>
                </a:ln>
                <a:solidFill>
                  <a:srgbClr val="000000"/>
                </a:solidFill>
                <a:effectLst/>
                <a:uLnTx/>
                <a:uFillTx/>
                <a:latin typeface="Arial"/>
                <a:cs typeface="Arial"/>
                <a:sym typeface="Arial"/>
              </a:rPr>
              <a:t>Oxford’s (2011) Strategic Self-Regulation (S</a:t>
            </a:r>
            <a:r>
              <a:rPr kumimoji="0" lang="en-US" sz="1400" b="0" i="0" u="none" strike="noStrike" kern="0" cap="none" spc="0" normalizeH="0" baseline="30000" noProof="0" dirty="0">
                <a:ln>
                  <a:noFill/>
                </a:ln>
                <a:solidFill>
                  <a:srgbClr val="000000"/>
                </a:solidFill>
                <a:effectLst/>
                <a:uLnTx/>
                <a:uFillTx/>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R) Model of Language Learning</a:t>
            </a:r>
            <a:r>
              <a:rPr kumimoji="0" lang="en-GB" sz="1400" b="0" i="0" u="none" strike="noStrike" kern="0" cap="none" spc="0" normalizeH="0" baseline="0" noProof="0" dirty="0">
                <a:ln>
                  <a:noFill/>
                </a:ln>
                <a:solidFill>
                  <a:srgbClr val="000000"/>
                </a:solidFill>
                <a:effectLst/>
                <a:uLnTx/>
                <a:uFillTx/>
                <a:latin typeface="Arial"/>
                <a:cs typeface="Arial"/>
                <a:sym typeface="Arial"/>
              </a:rPr>
              <a:t>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Psychology - </a:t>
            </a:r>
            <a:r>
              <a:rPr kumimoji="0" lang="en-GB" sz="1400" b="0" i="0" u="none" strike="noStrike" kern="0" cap="none" spc="0" normalizeH="0" baseline="0" noProof="0" dirty="0" err="1">
                <a:ln>
                  <a:noFill/>
                </a:ln>
                <a:solidFill>
                  <a:srgbClr val="000000"/>
                </a:solidFill>
                <a:effectLst/>
                <a:uLnTx/>
                <a:uFillTx/>
                <a:latin typeface="Arial"/>
                <a:cs typeface="Arial"/>
                <a:sym typeface="Arial"/>
              </a:rPr>
              <a:t>Ryff</a:t>
            </a:r>
            <a:r>
              <a:rPr kumimoji="0" lang="en-GB" sz="1400" b="0" i="0" u="none" strike="noStrike" kern="0" cap="none" spc="0" normalizeH="0" baseline="0" noProof="0" dirty="0">
                <a:ln>
                  <a:noFill/>
                </a:ln>
                <a:solidFill>
                  <a:srgbClr val="000000"/>
                </a:solidFill>
                <a:effectLst/>
                <a:uLnTx/>
                <a:uFillTx/>
                <a:latin typeface="Arial"/>
                <a:cs typeface="Arial"/>
                <a:sym typeface="Arial"/>
              </a:rPr>
              <a:t> and Singer’s (1996) six dimensions of psychological well-being</a:t>
            </a:r>
          </a:p>
        </p:txBody>
      </p:sp>
      <p:sp>
        <p:nvSpPr>
          <p:cNvPr id="8" name="TextBox 7">
            <a:extLst>
              <a:ext uri="{FF2B5EF4-FFF2-40B4-BE49-F238E27FC236}">
                <a16:creationId xmlns:a16="http://schemas.microsoft.com/office/drawing/2014/main" id="{2E0CCB5C-2E41-4483-A0B1-1B50D6B3DF48}"/>
              </a:ext>
            </a:extLst>
          </p:cNvPr>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Research Design: Methodological </a:t>
            </a:r>
            <a:r>
              <a:rPr lang="en-GB" sz="2800" dirty="0">
                <a:latin typeface="Calibri" panose="020F0502020204030204" pitchFamily="34" charset="0"/>
                <a:cs typeface="Calibri" panose="020F0502020204030204" pitchFamily="34" charset="0"/>
              </a:rPr>
              <a:t>F</a:t>
            </a:r>
            <a:r>
              <a:rPr kumimoji="0" lang="en-GB"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ramework</a:t>
            </a:r>
            <a:endParaRPr kumimoji="0" lang="en-GB"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9032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11</a:t>
            </a:fld>
            <a:endParaRPr sz="1200" b="0" i="0" u="none" strike="noStrike" cap="none" dirty="0">
              <a:solidFill>
                <a:srgbClr val="888888"/>
              </a:solidFill>
              <a:latin typeface="Calibri"/>
              <a:ea typeface="Calibri"/>
              <a:cs typeface="Calibri"/>
              <a:sym typeface="Calibri"/>
            </a:endParaRPr>
          </a:p>
        </p:txBody>
      </p:sp>
      <p:sp>
        <p:nvSpPr>
          <p:cNvPr id="10" name="TextBox 9"/>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Research Design: Mixes Methods</a:t>
            </a:r>
          </a:p>
        </p:txBody>
      </p:sp>
      <p:sp>
        <p:nvSpPr>
          <p:cNvPr id="12" name="Google Shape;86;p1"/>
          <p:cNvSpPr txBox="1">
            <a:spLocks/>
          </p:cNvSpPr>
          <p:nvPr/>
        </p:nvSpPr>
        <p:spPr>
          <a:xfrm>
            <a:off x="209550" y="764884"/>
            <a:ext cx="8706520" cy="45797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endParaRPr lang="en-GB" sz="2000" dirty="0">
              <a:solidFill>
                <a:schemeClr val="tx1"/>
              </a:solidFill>
            </a:endParaRPr>
          </a:p>
          <a:p>
            <a:pPr marL="285750" indent="-285750" algn="l">
              <a:spcBef>
                <a:spcPts val="0"/>
              </a:spcBef>
              <a:buClr>
                <a:schemeClr val="dk1"/>
              </a:buClr>
              <a:buSzPts val="900"/>
              <a:buFontTx/>
              <a:buChar char="-"/>
            </a:pPr>
            <a:r>
              <a:rPr lang="en-GB" sz="2000" b="1" dirty="0">
                <a:solidFill>
                  <a:schemeClr val="tx1"/>
                </a:solidFill>
              </a:rPr>
              <a:t>Phase 1: Quantitative (Jan/Feb 2020)</a:t>
            </a:r>
          </a:p>
          <a:p>
            <a:pPr marL="457200" lvl="1" indent="0" algn="l">
              <a:spcBef>
                <a:spcPts val="0"/>
              </a:spcBef>
              <a:buClr>
                <a:schemeClr val="dk1"/>
              </a:buClr>
              <a:buSzPts val="900"/>
            </a:pPr>
            <a:endParaRPr lang="en-GB" sz="1600" dirty="0">
              <a:solidFill>
                <a:schemeClr val="tx1"/>
              </a:solidFill>
            </a:endParaRPr>
          </a:p>
          <a:p>
            <a:pPr marL="457200" lvl="1" indent="0" algn="l">
              <a:spcBef>
                <a:spcPts val="0"/>
              </a:spcBef>
              <a:buClr>
                <a:schemeClr val="dk1"/>
              </a:buClr>
              <a:buSzPts val="900"/>
            </a:pPr>
            <a:r>
              <a:rPr lang="en-GB" sz="1800" b="1" dirty="0">
                <a:solidFill>
                  <a:schemeClr val="tx1"/>
                </a:solidFill>
              </a:rPr>
              <a:t>Student Questionnaires (f2f)</a:t>
            </a:r>
          </a:p>
          <a:p>
            <a:pPr marL="457200" lvl="1" indent="0" algn="l">
              <a:spcBef>
                <a:spcPts val="0"/>
              </a:spcBef>
              <a:buClr>
                <a:schemeClr val="dk1"/>
              </a:buClr>
              <a:buSzPts val="900"/>
            </a:pPr>
            <a:endParaRPr lang="en-GB" sz="1800" b="1" dirty="0">
              <a:solidFill>
                <a:schemeClr val="tx1"/>
              </a:solidFill>
            </a:endParaRPr>
          </a:p>
          <a:p>
            <a:pPr marL="742950" lvl="1" indent="-285750" algn="l">
              <a:spcBef>
                <a:spcPts val="0"/>
              </a:spcBef>
              <a:buClr>
                <a:schemeClr val="dk1"/>
              </a:buClr>
              <a:buSzPts val="900"/>
              <a:buFontTx/>
              <a:buChar char="-"/>
            </a:pPr>
            <a:r>
              <a:rPr lang="en-GB" sz="1800" b="1" dirty="0">
                <a:solidFill>
                  <a:schemeClr val="tx1"/>
                </a:solidFill>
              </a:rPr>
              <a:t>Part 1: About You </a:t>
            </a:r>
            <a:r>
              <a:rPr lang="en-GB" sz="1800" dirty="0">
                <a:solidFill>
                  <a:schemeClr val="tx1"/>
                </a:solidFill>
              </a:rPr>
              <a:t>– demographics, background, etc</a:t>
            </a:r>
          </a:p>
          <a:p>
            <a:pPr marL="742950" lvl="1" indent="-285750" algn="l">
              <a:spcBef>
                <a:spcPts val="0"/>
              </a:spcBef>
              <a:buClr>
                <a:schemeClr val="dk1"/>
              </a:buClr>
              <a:buSzPts val="900"/>
              <a:buFontTx/>
              <a:buChar char="-"/>
            </a:pPr>
            <a:endParaRPr lang="en-GB" sz="1800" dirty="0">
              <a:solidFill>
                <a:schemeClr val="tx1"/>
              </a:solidFill>
            </a:endParaRPr>
          </a:p>
          <a:p>
            <a:pPr marL="742950" lvl="1" indent="-285750" algn="l">
              <a:spcBef>
                <a:spcPts val="0"/>
              </a:spcBef>
              <a:buClr>
                <a:schemeClr val="dk1"/>
              </a:buClr>
              <a:buSzPts val="900"/>
              <a:buFontTx/>
              <a:buChar char="-"/>
            </a:pPr>
            <a:r>
              <a:rPr lang="en-GB" sz="1800" b="1" dirty="0">
                <a:solidFill>
                  <a:schemeClr val="tx1"/>
                </a:solidFill>
              </a:rPr>
              <a:t>Part 2: In Your English Class </a:t>
            </a:r>
            <a:r>
              <a:rPr lang="en-GB" sz="1800" dirty="0">
                <a:solidFill>
                  <a:schemeClr val="tx1"/>
                </a:solidFill>
              </a:rPr>
              <a:t>– information about </a:t>
            </a:r>
            <a:r>
              <a:rPr lang="en-US" sz="1800" dirty="0">
                <a:solidFill>
                  <a:schemeClr val="tx1"/>
                </a:solidFill>
              </a:rPr>
              <a:t>RBSs’ experiences/feelings in English classes</a:t>
            </a:r>
          </a:p>
          <a:p>
            <a:pPr marL="1200150" lvl="2" indent="-285750" algn="l">
              <a:spcBef>
                <a:spcPts val="0"/>
              </a:spcBef>
              <a:buClr>
                <a:schemeClr val="dk1"/>
              </a:buClr>
              <a:buSzPts val="900"/>
              <a:buFontTx/>
              <a:buChar char="-"/>
            </a:pPr>
            <a:r>
              <a:rPr lang="en-US" sz="1800" dirty="0">
                <a:solidFill>
                  <a:schemeClr val="tx1"/>
                </a:solidFill>
              </a:rPr>
              <a:t>Oxford’s (2011) Strategic Self-Regulation (S</a:t>
            </a:r>
            <a:r>
              <a:rPr lang="en-US" sz="1800" baseline="30000" dirty="0">
                <a:solidFill>
                  <a:schemeClr val="tx1"/>
                </a:solidFill>
              </a:rPr>
              <a:t>2</a:t>
            </a:r>
            <a:r>
              <a:rPr lang="en-US" sz="1800" dirty="0">
                <a:solidFill>
                  <a:schemeClr val="tx1"/>
                </a:solidFill>
              </a:rPr>
              <a:t>R) Model of Language Learning - framework of strategies and meta-strategies in the cognitive, affective and sociocultural-interactive dimensions</a:t>
            </a:r>
            <a:endParaRPr lang="en-GB" sz="1000" dirty="0">
              <a:solidFill>
                <a:schemeClr val="tx1"/>
              </a:solidFill>
            </a:endParaRPr>
          </a:p>
          <a:p>
            <a:pPr marL="1200150" lvl="2" indent="-285750" algn="l">
              <a:spcBef>
                <a:spcPts val="0"/>
              </a:spcBef>
              <a:buClr>
                <a:schemeClr val="dk1"/>
              </a:buClr>
              <a:buSzPts val="900"/>
              <a:buFontTx/>
              <a:buChar char="-"/>
            </a:pPr>
            <a:r>
              <a:rPr lang="en-US" sz="1800" dirty="0">
                <a:solidFill>
                  <a:schemeClr val="tx1"/>
                </a:solidFill>
              </a:rPr>
              <a:t>Harvard Trauma Questionnaire 5 Part IV  </a:t>
            </a:r>
          </a:p>
          <a:p>
            <a:pPr marL="1200150" lvl="2" indent="-285750" algn="l">
              <a:spcBef>
                <a:spcPts val="0"/>
              </a:spcBef>
              <a:buClr>
                <a:schemeClr val="dk1"/>
              </a:buClr>
              <a:buSzPts val="900"/>
              <a:buFontTx/>
              <a:buChar char="-"/>
            </a:pPr>
            <a:endParaRPr lang="en-US" sz="1800" dirty="0">
              <a:solidFill>
                <a:schemeClr val="tx1"/>
              </a:solidFill>
            </a:endParaRPr>
          </a:p>
          <a:p>
            <a:pPr marL="742950" lvl="1" indent="-285750" algn="l">
              <a:spcBef>
                <a:spcPts val="0"/>
              </a:spcBef>
              <a:buClr>
                <a:schemeClr val="dk1"/>
              </a:buClr>
              <a:buSzPts val="900"/>
              <a:buFontTx/>
              <a:buChar char="-"/>
            </a:pPr>
            <a:r>
              <a:rPr lang="en-GB" sz="1800" b="1" dirty="0">
                <a:solidFill>
                  <a:schemeClr val="tx1"/>
                </a:solidFill>
              </a:rPr>
              <a:t>Part 3: How do you feel about yourself now? </a:t>
            </a:r>
            <a:r>
              <a:rPr lang="en-GB" sz="1800" dirty="0">
                <a:solidFill>
                  <a:schemeClr val="tx1"/>
                </a:solidFill>
              </a:rPr>
              <a:t>- </a:t>
            </a:r>
            <a:r>
              <a:rPr lang="en-US" sz="1800" dirty="0">
                <a:solidFill>
                  <a:schemeClr val="tx1"/>
                </a:solidFill>
              </a:rPr>
              <a:t>self-report of </a:t>
            </a:r>
            <a:r>
              <a:rPr lang="en-GB" sz="1800" dirty="0">
                <a:solidFill>
                  <a:schemeClr val="tx1"/>
                </a:solidFill>
              </a:rPr>
              <a:t>changes in levels of functioning and psychological well-being (PWB) since leaving home country</a:t>
            </a:r>
          </a:p>
          <a:p>
            <a:pPr marL="1200150" lvl="2" indent="-285750" algn="l">
              <a:spcBef>
                <a:spcPts val="0"/>
              </a:spcBef>
              <a:buClr>
                <a:schemeClr val="dk1"/>
              </a:buClr>
              <a:buSzPts val="900"/>
              <a:buFontTx/>
              <a:buChar char="-"/>
            </a:pPr>
            <a:r>
              <a:rPr lang="en-US" sz="1800" dirty="0">
                <a:solidFill>
                  <a:schemeClr val="tx1"/>
                </a:solidFill>
              </a:rPr>
              <a:t>Joseph et al</a:t>
            </a:r>
            <a:r>
              <a:rPr lang="en-GB" sz="1800" dirty="0">
                <a:solidFill>
                  <a:schemeClr val="tx1"/>
                </a:solidFill>
              </a:rPr>
              <a:t>’s</a:t>
            </a:r>
            <a:r>
              <a:rPr lang="en-US" sz="1800" dirty="0">
                <a:solidFill>
                  <a:schemeClr val="tx1"/>
                </a:solidFill>
              </a:rPr>
              <a:t> (2012) Psychological Wellbeing-Post-</a:t>
            </a:r>
            <a:r>
              <a:rPr lang="en-GB" sz="1800" dirty="0">
                <a:solidFill>
                  <a:schemeClr val="tx1"/>
                </a:solidFill>
              </a:rPr>
              <a:t>T</a:t>
            </a:r>
            <a:r>
              <a:rPr lang="en-US" sz="1800" dirty="0">
                <a:solidFill>
                  <a:schemeClr val="tx1"/>
                </a:solidFill>
              </a:rPr>
              <a:t>raumatic Changes Questionnaire (PWB-PTCQ) – slightly adapted</a:t>
            </a:r>
          </a:p>
          <a:p>
            <a:pPr marL="1200150" lvl="2" indent="-285750" algn="l">
              <a:spcBef>
                <a:spcPts val="0"/>
              </a:spcBef>
              <a:buClr>
                <a:schemeClr val="dk1"/>
              </a:buClr>
              <a:buSzPts val="900"/>
              <a:buFontTx/>
              <a:buChar char="-"/>
            </a:pPr>
            <a:r>
              <a:rPr lang="en-GB" sz="1800" dirty="0">
                <a:solidFill>
                  <a:schemeClr val="tx1"/>
                </a:solidFill>
              </a:rPr>
              <a:t>Ryff and Singer’s (1996) six dimensions of Psychological Well-Being. </a:t>
            </a:r>
          </a:p>
          <a:p>
            <a:pPr marL="742950" lvl="1" indent="-285750" algn="l">
              <a:spcBef>
                <a:spcPts val="0"/>
              </a:spcBef>
              <a:buClr>
                <a:schemeClr val="dk1"/>
              </a:buClr>
              <a:buSzPts val="900"/>
              <a:buFontTx/>
              <a:buChar char="-"/>
            </a:pPr>
            <a:endParaRPr lang="en-GB" sz="1600" dirty="0">
              <a:solidFill>
                <a:schemeClr val="tx1"/>
              </a:solidFill>
            </a:endParaRPr>
          </a:p>
          <a:p>
            <a:pPr marL="742950" lvl="1" indent="-285750" algn="l">
              <a:spcBef>
                <a:spcPts val="0"/>
              </a:spcBef>
              <a:buClr>
                <a:schemeClr val="dk1"/>
              </a:buClr>
              <a:buSzPts val="900"/>
              <a:buFontTx/>
              <a:buChar char="-"/>
            </a:pPr>
            <a:endParaRPr lang="en-GB" sz="2000" dirty="0">
              <a:solidFill>
                <a:schemeClr val="tx1"/>
              </a:solidFill>
            </a:endParaRPr>
          </a:p>
        </p:txBody>
      </p:sp>
    </p:spTree>
    <p:extLst>
      <p:ext uri="{BB962C8B-B14F-4D97-AF65-F5344CB8AC3E}">
        <p14:creationId xmlns:p14="http://schemas.microsoft.com/office/powerpoint/2010/main" val="27728380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12</a:t>
            </a:fld>
            <a:endParaRPr sz="1200" b="0" i="0" u="none" strike="noStrike" cap="none" dirty="0">
              <a:solidFill>
                <a:srgbClr val="888888"/>
              </a:solidFill>
              <a:latin typeface="Calibri"/>
              <a:ea typeface="Calibri"/>
              <a:cs typeface="Calibri"/>
              <a:sym typeface="Calibri"/>
            </a:endParaRPr>
          </a:p>
        </p:txBody>
      </p:sp>
      <p:sp>
        <p:nvSpPr>
          <p:cNvPr id="10" name="TextBox 9"/>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Research Design: Mixed Methods</a:t>
            </a:r>
          </a:p>
        </p:txBody>
      </p:sp>
      <p:sp>
        <p:nvSpPr>
          <p:cNvPr id="12" name="Google Shape;86;p1"/>
          <p:cNvSpPr txBox="1">
            <a:spLocks/>
          </p:cNvSpPr>
          <p:nvPr/>
        </p:nvSpPr>
        <p:spPr>
          <a:xfrm>
            <a:off x="43070" y="678331"/>
            <a:ext cx="8706520" cy="27506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457200" lvl="1" indent="0" algn="l">
              <a:spcBef>
                <a:spcPts val="0"/>
              </a:spcBef>
              <a:buClr>
                <a:schemeClr val="dk1"/>
              </a:buClr>
              <a:buSzPts val="900"/>
            </a:pPr>
            <a:endParaRPr lang="en-GB" sz="1600" dirty="0">
              <a:solidFill>
                <a:schemeClr val="tx1"/>
              </a:solidFill>
            </a:endParaRPr>
          </a:p>
          <a:p>
            <a:pPr marL="285750" indent="-285750" algn="l">
              <a:spcBef>
                <a:spcPts val="0"/>
              </a:spcBef>
              <a:buClr>
                <a:schemeClr val="dk1"/>
              </a:buClr>
              <a:buSzPts val="900"/>
              <a:buFontTx/>
              <a:buChar char="-"/>
            </a:pPr>
            <a:r>
              <a:rPr lang="en-GB" sz="2000" b="1" dirty="0">
                <a:solidFill>
                  <a:schemeClr val="tx1"/>
                </a:solidFill>
              </a:rPr>
              <a:t>Phase 2: Qualitative (March 2020)</a:t>
            </a:r>
          </a:p>
          <a:p>
            <a:pPr marL="285750" indent="-285750" algn="l">
              <a:spcBef>
                <a:spcPts val="0"/>
              </a:spcBef>
              <a:buClr>
                <a:schemeClr val="dk1"/>
              </a:buClr>
              <a:buSzPts val="900"/>
              <a:buFontTx/>
              <a:buChar char="-"/>
            </a:pPr>
            <a:endParaRPr lang="en-GB" sz="1000" dirty="0">
              <a:solidFill>
                <a:schemeClr val="tx1"/>
              </a:solidFill>
            </a:endParaRPr>
          </a:p>
          <a:p>
            <a:pPr marL="742950" lvl="1" indent="-285750" algn="l">
              <a:spcBef>
                <a:spcPts val="0"/>
              </a:spcBef>
              <a:buClr>
                <a:schemeClr val="dk1"/>
              </a:buClr>
              <a:buSzPts val="900"/>
              <a:buFontTx/>
              <a:buChar char="-"/>
            </a:pPr>
            <a:r>
              <a:rPr lang="en-GB" sz="1600" b="1" dirty="0">
                <a:solidFill>
                  <a:schemeClr val="tx1"/>
                </a:solidFill>
              </a:rPr>
              <a:t>3 Lesson Study classroom observations (f2f)</a:t>
            </a:r>
          </a:p>
          <a:p>
            <a:pPr marL="1200150" lvl="2" indent="-285750" algn="l">
              <a:spcBef>
                <a:spcPts val="0"/>
              </a:spcBef>
              <a:buClr>
                <a:schemeClr val="dk1"/>
              </a:buClr>
              <a:buSzPts val="900"/>
              <a:buFontTx/>
              <a:buChar char="-"/>
            </a:pPr>
            <a:r>
              <a:rPr lang="en-GB" sz="1600" dirty="0">
                <a:solidFill>
                  <a:schemeClr val="tx1"/>
                </a:solidFill>
              </a:rPr>
              <a:t>Input/training:</a:t>
            </a:r>
          </a:p>
          <a:p>
            <a:pPr marL="1657350" lvl="3" indent="-285750" algn="l">
              <a:spcBef>
                <a:spcPts val="0"/>
              </a:spcBef>
              <a:buClr>
                <a:schemeClr val="dk1"/>
              </a:buClr>
              <a:buSzPts val="900"/>
              <a:buFontTx/>
              <a:buChar char="-"/>
            </a:pPr>
            <a:r>
              <a:rPr lang="en-GB" sz="1600" dirty="0">
                <a:solidFill>
                  <a:schemeClr val="tx1"/>
                </a:solidFill>
              </a:rPr>
              <a:t>Trauma training workshops</a:t>
            </a:r>
          </a:p>
          <a:p>
            <a:pPr marL="1657350" lvl="3" indent="-285750" algn="l">
              <a:spcBef>
                <a:spcPts val="0"/>
              </a:spcBef>
              <a:buClr>
                <a:schemeClr val="dk1"/>
              </a:buClr>
              <a:buSzPts val="900"/>
              <a:buFontTx/>
              <a:buChar char="-"/>
            </a:pPr>
            <a:r>
              <a:rPr lang="en-GB" sz="1600" dirty="0">
                <a:solidFill>
                  <a:schemeClr val="tx1"/>
                </a:solidFill>
              </a:rPr>
              <a:t>Lesson Study orientation workshop</a:t>
            </a:r>
          </a:p>
          <a:p>
            <a:pPr marL="1200150" lvl="2" indent="-285750" algn="l">
              <a:spcBef>
                <a:spcPts val="0"/>
              </a:spcBef>
              <a:buClr>
                <a:schemeClr val="dk1"/>
              </a:buClr>
              <a:buSzPts val="900"/>
              <a:buFontTx/>
              <a:buChar char="-"/>
            </a:pPr>
            <a:r>
              <a:rPr lang="en-GB" sz="1600" dirty="0">
                <a:solidFill>
                  <a:schemeClr val="tx1"/>
                </a:solidFill>
              </a:rPr>
              <a:t>Research lesson planning meetings (3 tutor pairs)</a:t>
            </a:r>
          </a:p>
          <a:p>
            <a:pPr marL="1200150" lvl="2" indent="-285750" algn="l">
              <a:spcBef>
                <a:spcPts val="0"/>
              </a:spcBef>
              <a:buClr>
                <a:schemeClr val="dk1"/>
              </a:buClr>
              <a:buSzPts val="900"/>
              <a:buFontTx/>
              <a:buChar char="-"/>
            </a:pPr>
            <a:r>
              <a:rPr lang="en-GB" sz="1600" dirty="0">
                <a:solidFill>
                  <a:schemeClr val="tx1"/>
                </a:solidFill>
              </a:rPr>
              <a:t>Teaching/observation of research lesson</a:t>
            </a:r>
          </a:p>
          <a:p>
            <a:pPr marL="1200150" lvl="2" indent="-285750" algn="l">
              <a:spcBef>
                <a:spcPts val="0"/>
              </a:spcBef>
              <a:buClr>
                <a:schemeClr val="dk1"/>
              </a:buClr>
              <a:buSzPts val="900"/>
              <a:buFontTx/>
              <a:buChar char="-"/>
            </a:pPr>
            <a:r>
              <a:rPr lang="en-GB" sz="1600" dirty="0">
                <a:solidFill>
                  <a:schemeClr val="tx1"/>
                </a:solidFill>
              </a:rPr>
              <a:t>Lesson evaluation meetings (3 pairs of tutors)</a:t>
            </a:r>
          </a:p>
        </p:txBody>
      </p:sp>
      <p:sp>
        <p:nvSpPr>
          <p:cNvPr id="5" name="Google Shape;86;p1"/>
          <p:cNvSpPr txBox="1">
            <a:spLocks/>
          </p:cNvSpPr>
          <p:nvPr/>
        </p:nvSpPr>
        <p:spPr>
          <a:xfrm>
            <a:off x="43070" y="2937050"/>
            <a:ext cx="8706520" cy="36018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endParaRPr lang="en-GB" sz="2400" dirty="0">
              <a:solidFill>
                <a:schemeClr val="tx1"/>
              </a:solidFill>
            </a:endParaRPr>
          </a:p>
          <a:p>
            <a:pPr marL="457200" lvl="1" indent="0" algn="l">
              <a:spcBef>
                <a:spcPts val="0"/>
              </a:spcBef>
              <a:buClr>
                <a:schemeClr val="dk1"/>
              </a:buClr>
              <a:buSzPts val="900"/>
            </a:pPr>
            <a:r>
              <a:rPr lang="en-GB" sz="2000" b="1" dirty="0">
                <a:solidFill>
                  <a:schemeClr val="tx1"/>
                </a:solidFill>
              </a:rPr>
              <a:t>Phase 3: Qualitative (June-Sept 2020)</a:t>
            </a:r>
          </a:p>
          <a:p>
            <a:pPr marL="0" indent="0" algn="l">
              <a:spcBef>
                <a:spcPts val="0"/>
              </a:spcBef>
              <a:buClr>
                <a:schemeClr val="dk1"/>
              </a:buClr>
              <a:buSzPts val="900"/>
            </a:pPr>
            <a:endParaRPr lang="en-GB" sz="1600" dirty="0">
              <a:solidFill>
                <a:schemeClr val="tx1"/>
              </a:solidFill>
            </a:endParaRPr>
          </a:p>
          <a:p>
            <a:pPr marL="742950" lvl="1" indent="-285750" algn="l">
              <a:spcBef>
                <a:spcPts val="0"/>
              </a:spcBef>
              <a:buClr>
                <a:schemeClr val="dk1"/>
              </a:buClr>
              <a:buSzPts val="900"/>
              <a:buFontTx/>
              <a:buChar char="-"/>
            </a:pPr>
            <a:r>
              <a:rPr lang="en-GB" sz="1600" b="1" dirty="0">
                <a:solidFill>
                  <a:schemeClr val="tx1"/>
                </a:solidFill>
              </a:rPr>
              <a:t>tutor focus group (online – 90 minutes)</a:t>
            </a:r>
          </a:p>
          <a:p>
            <a:pPr marL="1200150" lvl="2" indent="-285750" algn="l">
              <a:spcBef>
                <a:spcPts val="0"/>
              </a:spcBef>
              <a:buClr>
                <a:schemeClr val="dk1"/>
              </a:buClr>
              <a:buSzPts val="900"/>
              <a:buFontTx/>
              <a:buChar char="-"/>
            </a:pPr>
            <a:r>
              <a:rPr lang="en-GB" sz="1600" dirty="0">
                <a:solidFill>
                  <a:schemeClr val="tx1"/>
                </a:solidFill>
              </a:rPr>
              <a:t>5 tutors’ experience of participation in project (e.g. usefulness of training, impact on practice, etc)</a:t>
            </a:r>
          </a:p>
          <a:p>
            <a:pPr marL="1200150" lvl="2" indent="-285750" algn="l">
              <a:spcBef>
                <a:spcPts val="0"/>
              </a:spcBef>
              <a:buClr>
                <a:schemeClr val="dk1"/>
              </a:buClr>
              <a:buSzPts val="900"/>
              <a:buFontTx/>
              <a:buChar char="-"/>
            </a:pPr>
            <a:r>
              <a:rPr lang="en-GB" sz="1600" dirty="0">
                <a:solidFill>
                  <a:schemeClr val="tx1"/>
                </a:solidFill>
              </a:rPr>
              <a:t>Mix of open and closed questions</a:t>
            </a:r>
          </a:p>
          <a:p>
            <a:pPr marL="1200150" lvl="2" indent="-285750" algn="l">
              <a:spcBef>
                <a:spcPts val="0"/>
              </a:spcBef>
              <a:buClr>
                <a:schemeClr val="dk1"/>
              </a:buClr>
              <a:buSzPts val="900"/>
              <a:buFontTx/>
              <a:buChar char="-"/>
            </a:pPr>
            <a:r>
              <a:rPr lang="en-GB" sz="1600" dirty="0">
                <a:solidFill>
                  <a:schemeClr val="tx1"/>
                </a:solidFill>
              </a:rPr>
              <a:t>Qs based on – RQs, SQs, trauma training, themes/insights from LS data</a:t>
            </a:r>
          </a:p>
          <a:p>
            <a:pPr marL="742950" lvl="1" indent="-285750" algn="l">
              <a:spcBef>
                <a:spcPts val="0"/>
              </a:spcBef>
              <a:buClr>
                <a:schemeClr val="dk1"/>
              </a:buClr>
              <a:buSzPts val="900"/>
              <a:buFontTx/>
              <a:buChar char="-"/>
            </a:pPr>
            <a:endParaRPr lang="en-GB" sz="1600" dirty="0">
              <a:solidFill>
                <a:schemeClr val="tx1"/>
              </a:solidFill>
            </a:endParaRPr>
          </a:p>
          <a:p>
            <a:pPr marL="742950" lvl="1" indent="-285750" algn="l">
              <a:spcBef>
                <a:spcPts val="0"/>
              </a:spcBef>
              <a:buClr>
                <a:schemeClr val="dk1"/>
              </a:buClr>
              <a:buSzPts val="900"/>
              <a:buFontTx/>
              <a:buChar char="-"/>
            </a:pPr>
            <a:r>
              <a:rPr lang="en-GB" sz="1600" b="1" dirty="0">
                <a:solidFill>
                  <a:schemeClr val="tx1"/>
                </a:solidFill>
              </a:rPr>
              <a:t>student interviews (online)</a:t>
            </a:r>
          </a:p>
          <a:p>
            <a:pPr marL="1200150" lvl="2" indent="-285750" algn="l">
              <a:spcBef>
                <a:spcPts val="0"/>
              </a:spcBef>
              <a:buClr>
                <a:schemeClr val="dk1"/>
              </a:buClr>
              <a:buSzPts val="900"/>
              <a:buFontTx/>
              <a:buChar char="-"/>
            </a:pPr>
            <a:r>
              <a:rPr lang="en-GB" sz="1600" dirty="0">
                <a:solidFill>
                  <a:schemeClr val="tx1"/>
                </a:solidFill>
              </a:rPr>
              <a:t>6 students - 3 via Zoom (two with video and one with audio) + 3 via telephone</a:t>
            </a:r>
          </a:p>
          <a:p>
            <a:pPr marL="1200150" lvl="2" indent="-285750" algn="l">
              <a:spcBef>
                <a:spcPts val="0"/>
              </a:spcBef>
              <a:buClr>
                <a:schemeClr val="dk1"/>
              </a:buClr>
              <a:buSzPts val="900"/>
              <a:buFontTx/>
              <a:buChar char="-"/>
            </a:pPr>
            <a:r>
              <a:rPr lang="en-GB" sz="1600" dirty="0">
                <a:solidFill>
                  <a:schemeClr val="tx1"/>
                </a:solidFill>
              </a:rPr>
              <a:t>Interview guide approach (pre-specified topics + questions, re-worded if needed)</a:t>
            </a:r>
          </a:p>
          <a:p>
            <a:pPr marL="1200150" lvl="2" indent="-285750" algn="l">
              <a:spcBef>
                <a:spcPts val="0"/>
              </a:spcBef>
              <a:buClr>
                <a:schemeClr val="dk1"/>
              </a:buClr>
              <a:buSzPts val="900"/>
              <a:buFontTx/>
              <a:buChar char="-"/>
            </a:pPr>
            <a:r>
              <a:rPr lang="en-GB" sz="1600" dirty="0">
                <a:solidFill>
                  <a:schemeClr val="tx1"/>
                </a:solidFill>
              </a:rPr>
              <a:t>Qs based on – RQs, SQs, trauma training, themes/insights from LS data</a:t>
            </a:r>
          </a:p>
          <a:p>
            <a:pPr marL="1200150" lvl="2" indent="-285750" algn="l">
              <a:spcBef>
                <a:spcPts val="0"/>
              </a:spcBef>
              <a:buClr>
                <a:schemeClr val="dk1"/>
              </a:buClr>
              <a:buSzPts val="900"/>
              <a:buFont typeface="Arial" panose="020B0604020202020204" pitchFamily="34" charset="0"/>
              <a:buChar char="•"/>
            </a:pPr>
            <a:endParaRPr lang="en-GB" sz="1600" dirty="0">
              <a:solidFill>
                <a:schemeClr val="tx1"/>
              </a:solidFill>
            </a:endParaRPr>
          </a:p>
        </p:txBody>
      </p:sp>
      <p:pic>
        <p:nvPicPr>
          <p:cNvPr id="2" name="Picture 1"/>
          <p:cNvPicPr>
            <a:picLocks noChangeAspect="1"/>
          </p:cNvPicPr>
          <p:nvPr/>
        </p:nvPicPr>
        <p:blipFill>
          <a:blip r:embed="rId3"/>
          <a:stretch>
            <a:fillRect/>
          </a:stretch>
        </p:blipFill>
        <p:spPr>
          <a:xfrm rot="349379">
            <a:off x="5527215" y="1189342"/>
            <a:ext cx="3303165" cy="1857180"/>
          </a:xfrm>
          <a:prstGeom prst="rect">
            <a:avLst/>
          </a:prstGeom>
        </p:spPr>
      </p:pic>
    </p:spTree>
    <p:extLst>
      <p:ext uri="{BB962C8B-B14F-4D97-AF65-F5344CB8AC3E}">
        <p14:creationId xmlns:p14="http://schemas.microsoft.com/office/powerpoint/2010/main" val="1586651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1" name="Google Shape;121;p5"/>
          <p:cNvSpPr/>
          <p:nvPr/>
        </p:nvSpPr>
        <p:spPr>
          <a:xfrm>
            <a:off x="-15699" y="2132857"/>
            <a:ext cx="9159698" cy="230425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5"/>
          <p:cNvSpPr txBox="1">
            <a:spLocks noGrp="1"/>
          </p:cNvSpPr>
          <p:nvPr>
            <p:ph type="ctrTitle"/>
          </p:nvPr>
        </p:nvSpPr>
        <p:spPr>
          <a:xfrm>
            <a:off x="108519" y="2276872"/>
            <a:ext cx="9035400" cy="2054983"/>
          </a:xfrm>
          <a:prstGeom prst="rect">
            <a:avLst/>
          </a:prstGeom>
          <a:no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chemeClr val="lt1"/>
              </a:buClr>
              <a:buSzPts val="1500"/>
            </a:pPr>
            <a:r>
              <a:rPr lang="en-GB" sz="3200" b="1" dirty="0">
                <a:solidFill>
                  <a:schemeClr val="lt1"/>
                </a:solidFill>
              </a:rPr>
              <a:t>3. Findings &amp; Recommendations</a:t>
            </a:r>
            <a:endParaRPr sz="3200" b="0" i="0" u="none" strike="noStrike" cap="none" dirty="0">
              <a:solidFill>
                <a:schemeClr val="lt1"/>
              </a:solidFill>
              <a:sym typeface="Calibri"/>
            </a:endParaRPr>
          </a:p>
        </p:txBody>
      </p:sp>
      <p:cxnSp>
        <p:nvCxnSpPr>
          <p:cNvPr id="124" name="Google Shape;124;p5"/>
          <p:cNvCxnSpPr/>
          <p:nvPr/>
        </p:nvCxnSpPr>
        <p:spPr>
          <a:xfrm>
            <a:off x="-15699" y="4581128"/>
            <a:ext cx="9159699" cy="0"/>
          </a:xfrm>
          <a:prstGeom prst="straightConnector1">
            <a:avLst/>
          </a:prstGeom>
          <a:noFill/>
          <a:ln w="76200" cap="flat" cmpd="sng">
            <a:solidFill>
              <a:srgbClr val="8F67D7"/>
            </a:solidFill>
            <a:prstDash val="solid"/>
            <a:round/>
            <a:headEnd type="none" w="sm" len="sm"/>
            <a:tailEnd type="none" w="sm" len="sm"/>
          </a:ln>
        </p:spPr>
      </p:cxnSp>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13</a:t>
            </a:fld>
            <a:endParaRPr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9164025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14</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RQ1</a:t>
            </a:r>
          </a:p>
        </p:txBody>
      </p:sp>
      <p:sp>
        <p:nvSpPr>
          <p:cNvPr id="2" name="TextBox 1"/>
          <p:cNvSpPr txBox="1"/>
          <p:nvPr/>
        </p:nvSpPr>
        <p:spPr>
          <a:xfrm>
            <a:off x="523875" y="933450"/>
            <a:ext cx="8008565" cy="2246769"/>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RQ1 - Can English language provision facilitate Psychological Well-Being in a University of Sanctuary setting, and, if so, in what ways?</a:t>
            </a: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128712" y="2227153"/>
            <a:ext cx="6600825" cy="3467100"/>
          </a:xfrm>
          <a:prstGeom prst="rect">
            <a:avLst/>
          </a:prstGeom>
        </p:spPr>
      </p:pic>
    </p:spTree>
    <p:extLst>
      <p:ext uri="{BB962C8B-B14F-4D97-AF65-F5344CB8AC3E}">
        <p14:creationId xmlns:p14="http://schemas.microsoft.com/office/powerpoint/2010/main" val="701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15</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RQ1 – Linguistic benefits</a:t>
            </a:r>
          </a:p>
        </p:txBody>
      </p:sp>
      <p:sp>
        <p:nvSpPr>
          <p:cNvPr id="6" name="TextBox 5"/>
          <p:cNvSpPr txBox="1"/>
          <p:nvPr/>
        </p:nvSpPr>
        <p:spPr>
          <a:xfrm>
            <a:off x="284480" y="1342318"/>
            <a:ext cx="4895850" cy="4708981"/>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General English </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628650" indent="-266700">
              <a:buFont typeface="Arial" panose="020B0604020202020204" pitchFamily="34" charset="0"/>
              <a:buChar char="•"/>
            </a:pPr>
            <a:r>
              <a:rPr lang="en-GB" sz="2000" dirty="0">
                <a:latin typeface="Calibri" panose="020F0502020204030204" pitchFamily="34" charset="0"/>
                <a:cs typeface="Calibri" panose="020F0502020204030204" pitchFamily="34" charset="0"/>
              </a:rPr>
              <a:t>proficiency improving</a:t>
            </a:r>
          </a:p>
          <a:p>
            <a:pPr marL="895350" lvl="1" indent="-266700">
              <a:buFont typeface="Arial" panose="020B0604020202020204" pitchFamily="34" charset="0"/>
              <a:buChar char="•"/>
            </a:pPr>
            <a:r>
              <a:rPr lang="en-GB" sz="2000" dirty="0">
                <a:latin typeface="Calibri" panose="020F0502020204030204" pitchFamily="34" charset="0"/>
                <a:cs typeface="Calibri" panose="020F0502020204030204" pitchFamily="34" charset="0"/>
              </a:rPr>
              <a:t>80% always/often in SQs</a:t>
            </a:r>
          </a:p>
          <a:p>
            <a:pPr marL="895350" lvl="1" indent="-266700">
              <a:buFont typeface="Arial" panose="020B0604020202020204" pitchFamily="34" charset="0"/>
              <a:buChar char="•"/>
            </a:pPr>
            <a:r>
              <a:rPr lang="en-GB" sz="2000" dirty="0">
                <a:latin typeface="Calibri" panose="020F0502020204030204" pitchFamily="34" charset="0"/>
                <a:cs typeface="Calibri" panose="020F0502020204030204" pitchFamily="34" charset="0"/>
              </a:rPr>
              <a:t>all 6 case students – esp S,L,W</a:t>
            </a:r>
          </a:p>
          <a:p>
            <a:pPr marL="361950" lvl="1"/>
            <a:endParaRPr lang="en-GB" sz="2000" dirty="0">
              <a:latin typeface="Calibri" panose="020F0502020204030204" pitchFamily="34" charset="0"/>
              <a:cs typeface="Calibri" panose="020F0502020204030204" pitchFamily="34" charset="0"/>
            </a:endParaRPr>
          </a:p>
          <a:p>
            <a:pPr marL="628650" lvl="1" indent="-2667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61950" lvl="1"/>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Academic English</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628650" lvl="1" indent="-266700">
              <a:buFont typeface="Arial" panose="020B0604020202020204" pitchFamily="34" charset="0"/>
              <a:buChar char="•"/>
            </a:pPr>
            <a:r>
              <a:rPr lang="en-GB" sz="2000" dirty="0">
                <a:latin typeface="Calibri" panose="020F0502020204030204" pitchFamily="34" charset="0"/>
                <a:cs typeface="Calibri" panose="020F0502020204030204" pitchFamily="34" charset="0"/>
              </a:rPr>
              <a:t>proficiency improving (all students on PSP)</a:t>
            </a:r>
          </a:p>
          <a:p>
            <a:pPr marL="628650" lvl="1" indent="-266700">
              <a:buFont typeface="Arial" panose="020B0604020202020204" pitchFamily="34" charset="0"/>
              <a:buChar char="•"/>
            </a:pPr>
            <a:r>
              <a:rPr lang="en-GB" sz="2000" dirty="0">
                <a:latin typeface="Calibri" panose="020F0502020204030204" pitchFamily="34" charset="0"/>
                <a:cs typeface="Calibri" panose="020F0502020204030204" pitchFamily="34" charset="0"/>
              </a:rPr>
              <a:t>seen as offering an invaluable opportunity and progression route (as opposed to college ESOL classes)</a:t>
            </a:r>
          </a:p>
        </p:txBody>
      </p:sp>
      <p:sp>
        <p:nvSpPr>
          <p:cNvPr id="7" name="TextBox 6"/>
          <p:cNvSpPr txBox="1"/>
          <p:nvPr/>
        </p:nvSpPr>
        <p:spPr>
          <a:xfrm>
            <a:off x="5568567" y="3041039"/>
            <a:ext cx="2450632" cy="923330"/>
          </a:xfrm>
          <a:prstGeom prst="rect">
            <a:avLst/>
          </a:prstGeom>
          <a:noFill/>
          <a:ln w="38100">
            <a:solidFill>
              <a:srgbClr val="8F67D7"/>
            </a:solidFill>
          </a:ln>
        </p:spPr>
        <p:txBody>
          <a:bodyPr wrap="square" rtlCol="0">
            <a:spAutoFit/>
          </a:bodyPr>
          <a:lstStyle/>
          <a:p>
            <a:pPr marL="85725" lvl="1"/>
            <a:r>
              <a:rPr lang="en-GB" sz="1800" dirty="0">
                <a:latin typeface="Calibri" panose="020F0502020204030204" pitchFamily="34" charset="0"/>
                <a:cs typeface="Calibri" panose="020F0502020204030204" pitchFamily="34" charset="0"/>
              </a:rPr>
              <a:t>“general English … help me … deal with life” (Fareed)</a:t>
            </a:r>
          </a:p>
        </p:txBody>
      </p:sp>
      <p:sp>
        <p:nvSpPr>
          <p:cNvPr id="8" name="TextBox 7"/>
          <p:cNvSpPr txBox="1"/>
          <p:nvPr/>
        </p:nvSpPr>
        <p:spPr>
          <a:xfrm>
            <a:off x="5568567" y="2202797"/>
            <a:ext cx="2431416" cy="646331"/>
          </a:xfrm>
          <a:prstGeom prst="rect">
            <a:avLst/>
          </a:prstGeom>
          <a:noFill/>
          <a:ln w="38100">
            <a:solidFill>
              <a:srgbClr val="8F67D7"/>
            </a:solidFill>
          </a:ln>
        </p:spPr>
        <p:txBody>
          <a:bodyPr wrap="square" rtlCol="0">
            <a:spAutoFit/>
          </a:bodyPr>
          <a:lstStyle/>
          <a:p>
            <a:pPr marL="85725" lvl="1"/>
            <a:r>
              <a:rPr lang="en-GB" sz="1800" dirty="0">
                <a:latin typeface="Calibri" panose="020F0502020204030204" pitchFamily="34" charset="0"/>
                <a:cs typeface="Calibri" panose="020F0502020204030204" pitchFamily="34" charset="0"/>
              </a:rPr>
              <a:t>“I learned how … can I communicate” (Jamal)</a:t>
            </a:r>
          </a:p>
        </p:txBody>
      </p:sp>
      <p:sp>
        <p:nvSpPr>
          <p:cNvPr id="9" name="TextBox 8"/>
          <p:cNvSpPr txBox="1"/>
          <p:nvPr/>
        </p:nvSpPr>
        <p:spPr>
          <a:xfrm>
            <a:off x="5549351" y="4525236"/>
            <a:ext cx="2945932" cy="1754326"/>
          </a:xfrm>
          <a:prstGeom prst="rect">
            <a:avLst/>
          </a:prstGeom>
          <a:noFill/>
          <a:ln w="38100">
            <a:solidFill>
              <a:srgbClr val="8F67D7"/>
            </a:solidFill>
          </a:ln>
        </p:spPr>
        <p:txBody>
          <a:bodyPr wrap="square" rtlCol="0">
            <a:spAutoFit/>
          </a:bodyPr>
          <a:lstStyle/>
          <a:p>
            <a:pPr fontAlgn="base"/>
            <a:r>
              <a:rPr lang="en-GB" sz="1800" dirty="0">
                <a:latin typeface="Calibri" panose="020F0502020204030204" pitchFamily="34" charset="0"/>
                <a:cs typeface="Calibri" panose="020F0502020204030204" pitchFamily="34" charset="0"/>
              </a:rPr>
              <a:t>“it's really an excellent course … I do many course of English, but this one is more academic and well-prepare you to next step which is very good” (Munir)</a:t>
            </a:r>
          </a:p>
        </p:txBody>
      </p:sp>
      <p:sp>
        <p:nvSpPr>
          <p:cNvPr id="10" name="TextBox 9"/>
          <p:cNvSpPr txBox="1"/>
          <p:nvPr/>
        </p:nvSpPr>
        <p:spPr>
          <a:xfrm>
            <a:off x="5549351" y="813274"/>
            <a:ext cx="2450632" cy="1200329"/>
          </a:xfrm>
          <a:prstGeom prst="rect">
            <a:avLst/>
          </a:prstGeom>
          <a:noFill/>
          <a:ln w="38100">
            <a:solidFill>
              <a:srgbClr val="8F67D7"/>
            </a:solidFill>
          </a:ln>
        </p:spPr>
        <p:txBody>
          <a:bodyPr wrap="square" rtlCol="0">
            <a:spAutoFit/>
          </a:bodyPr>
          <a:lstStyle/>
          <a:p>
            <a:pPr fontAlgn="base"/>
            <a:r>
              <a:rPr lang="en-GB" sz="1800" dirty="0">
                <a:latin typeface="Calibri" panose="020F0502020204030204" pitchFamily="34" charset="0"/>
                <a:cs typeface="Calibri" panose="020F0502020204030204" pitchFamily="34" charset="0"/>
              </a:rPr>
              <a:t>“I feel that, and my family say that, your English improved in your class” (Omar)</a:t>
            </a:r>
          </a:p>
        </p:txBody>
      </p:sp>
    </p:spTree>
    <p:extLst>
      <p:ext uri="{BB962C8B-B14F-4D97-AF65-F5344CB8AC3E}">
        <p14:creationId xmlns:p14="http://schemas.microsoft.com/office/powerpoint/2010/main" val="317669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16</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RQ1 – Benefits to PWB</a:t>
            </a:r>
          </a:p>
        </p:txBody>
      </p:sp>
      <p:sp>
        <p:nvSpPr>
          <p:cNvPr id="2" name="TextBox 1"/>
          <p:cNvSpPr txBox="1"/>
          <p:nvPr/>
        </p:nvSpPr>
        <p:spPr>
          <a:xfrm>
            <a:off x="284480" y="3599024"/>
            <a:ext cx="8631590" cy="2062103"/>
          </a:xfrm>
          <a:prstGeom prst="rect">
            <a:avLst/>
          </a:prstGeom>
          <a:noFill/>
        </p:spPr>
        <p:txBody>
          <a:bodyPr wrap="square" rtlCol="0">
            <a:spAutoFit/>
          </a:bodyPr>
          <a:lstStyle/>
          <a:p>
            <a:pPr marL="361950" lvl="1" indent="-361950">
              <a:buClr>
                <a:schemeClr val="dk1"/>
              </a:buClr>
              <a:buSzPts val="9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Part 3 questionnaire data demonstrated:</a:t>
            </a:r>
          </a:p>
          <a:p>
            <a:pPr marL="361950" lvl="1" indent="-361950">
              <a:buClr>
                <a:schemeClr val="dk1"/>
              </a:buClr>
              <a:buSzPts val="9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628650" lvl="2" indent="-266700">
              <a:buClr>
                <a:schemeClr val="dk1"/>
              </a:buClr>
              <a:buSzPts val="9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both increases and decreases in PWB since leaving home country across the cohort for every item (with Environmental Mastery scoring low most often)</a:t>
            </a:r>
          </a:p>
          <a:p>
            <a:pPr marL="628650" lvl="2" indent="-266700">
              <a:buClr>
                <a:schemeClr val="dk1"/>
              </a:buClr>
              <a:buSzPts val="9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628650" lvl="2" indent="-266700">
              <a:buClr>
                <a:schemeClr val="dk1"/>
              </a:buClr>
              <a:buSzPts val="9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but increases significantly out-scored corresponding decreases overall</a:t>
            </a:r>
          </a:p>
          <a:p>
            <a:pPr marL="628650" lvl="2" indent="-266700">
              <a:buClr>
                <a:schemeClr val="dk1"/>
              </a:buClr>
              <a:buSzPts val="9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ts val="9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Students attributed increases in PWB to their English classes in their interview responses</a:t>
            </a:r>
          </a:p>
        </p:txBody>
      </p:sp>
      <p:pic>
        <p:nvPicPr>
          <p:cNvPr id="3" name="Picture 2"/>
          <p:cNvPicPr>
            <a:picLocks noChangeAspect="1"/>
          </p:cNvPicPr>
          <p:nvPr/>
        </p:nvPicPr>
        <p:blipFill>
          <a:blip r:embed="rId3"/>
          <a:stretch>
            <a:fillRect/>
          </a:stretch>
        </p:blipFill>
        <p:spPr>
          <a:xfrm>
            <a:off x="252630" y="954288"/>
            <a:ext cx="8695289" cy="2314528"/>
          </a:xfrm>
          <a:prstGeom prst="rect">
            <a:avLst/>
          </a:prstGeom>
        </p:spPr>
      </p:pic>
    </p:spTree>
    <p:extLst>
      <p:ext uri="{BB962C8B-B14F-4D97-AF65-F5344CB8AC3E}">
        <p14:creationId xmlns:p14="http://schemas.microsoft.com/office/powerpoint/2010/main" val="240335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17</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RQ1 – Benefits to PWB (self-acceptance)</a:t>
            </a:r>
          </a:p>
        </p:txBody>
      </p:sp>
      <p:sp>
        <p:nvSpPr>
          <p:cNvPr id="2" name="TextBox 1"/>
          <p:cNvSpPr txBox="1"/>
          <p:nvPr/>
        </p:nvSpPr>
        <p:spPr>
          <a:xfrm>
            <a:off x="542599" y="1200337"/>
            <a:ext cx="3357730" cy="2585323"/>
          </a:xfrm>
          <a:prstGeom prst="rect">
            <a:avLst/>
          </a:prstGeom>
          <a:noFill/>
        </p:spPr>
        <p:txBody>
          <a:bodyPr wrap="square" rtlCol="0">
            <a:spAutoFit/>
          </a:bodyPr>
          <a:lstStyle/>
          <a:p>
            <a:pPr marL="285750" lvl="1"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All 6 case students demonstrated positive attitudes towards themselves (Eng. level, confidence, independence, positivity)</a:t>
            </a:r>
          </a:p>
          <a:p>
            <a:pPr marL="647700" lvl="2" indent="-285750">
              <a:buClr>
                <a:schemeClr val="dk1"/>
              </a:buClr>
              <a:buSzPct val="1000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647700" lvl="2" indent="-285750">
              <a:buClr>
                <a:schemeClr val="dk1"/>
              </a:buClr>
              <a:buSzPct val="1000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285750" lvl="2"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All could identify areas for improvement too</a:t>
            </a:r>
          </a:p>
        </p:txBody>
      </p:sp>
      <p:pic>
        <p:nvPicPr>
          <p:cNvPr id="6" name="Picture 5" descr="Graphical user interface, text, chat or text messag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776036" y="2099912"/>
            <a:ext cx="2140034" cy="2658175"/>
          </a:xfrm>
          <a:prstGeom prst="rect">
            <a:avLst/>
          </a:prstGeom>
        </p:spPr>
      </p:pic>
      <p:sp>
        <p:nvSpPr>
          <p:cNvPr id="8" name="TextBox 7"/>
          <p:cNvSpPr txBox="1"/>
          <p:nvPr/>
        </p:nvSpPr>
        <p:spPr>
          <a:xfrm>
            <a:off x="3996432" y="3248268"/>
            <a:ext cx="2450632" cy="2308324"/>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“it’s not comfortable for me … about my personality, about my life, what I did, what I was in my country</a:t>
            </a:r>
            <a:r>
              <a:rPr lang="en-GB" sz="1600" i="1"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 there is no way, if you talk about my personal life, there is no way I can feel comfortable” (Omar)</a:t>
            </a:r>
          </a:p>
        </p:txBody>
      </p:sp>
      <p:sp>
        <p:nvSpPr>
          <p:cNvPr id="9" name="TextBox 8"/>
          <p:cNvSpPr txBox="1"/>
          <p:nvPr/>
        </p:nvSpPr>
        <p:spPr>
          <a:xfrm>
            <a:off x="542599" y="3922376"/>
            <a:ext cx="3357730" cy="1200329"/>
          </a:xfrm>
          <a:prstGeom prst="rect">
            <a:avLst/>
          </a:prstGeom>
          <a:noFill/>
        </p:spPr>
        <p:txBody>
          <a:bodyPr wrap="square" rtlCol="0">
            <a:spAutoFit/>
          </a:bodyPr>
          <a:lstStyle/>
          <a:p>
            <a:pPr marL="285750" lvl="2" indent="-285750">
              <a:buClr>
                <a:schemeClr val="dk1"/>
              </a:buClr>
              <a:buSzPct val="1000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285750" lvl="2" indent="-285750">
              <a:buClr>
                <a:schemeClr val="dk1"/>
              </a:buClr>
              <a:buSzPct val="1000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 number of Ss expressed discomfort re thinking/talking about past lives in class</a:t>
            </a:r>
          </a:p>
        </p:txBody>
      </p:sp>
      <p:sp>
        <p:nvSpPr>
          <p:cNvPr id="10" name="TextBox 9"/>
          <p:cNvSpPr txBox="1"/>
          <p:nvPr/>
        </p:nvSpPr>
        <p:spPr>
          <a:xfrm>
            <a:off x="3996432" y="1200337"/>
            <a:ext cx="2450632" cy="1815882"/>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“I think I feel confidence, it’s easy.  I can speak now with anyone easily. I can write something without help, without my son help … It makes feel good for me” (Omar)</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643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18</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RQ1 – Benefits to PWB (environmental mastery)</a:t>
            </a:r>
          </a:p>
        </p:txBody>
      </p:sp>
      <p:sp>
        <p:nvSpPr>
          <p:cNvPr id="2" name="TextBox 1"/>
          <p:cNvSpPr txBox="1"/>
          <p:nvPr/>
        </p:nvSpPr>
        <p:spPr>
          <a:xfrm>
            <a:off x="367718" y="1277044"/>
            <a:ext cx="3257551" cy="2062103"/>
          </a:xfrm>
          <a:prstGeom prst="rect">
            <a:avLst/>
          </a:prstGeom>
          <a:noFill/>
        </p:spPr>
        <p:txBody>
          <a:bodyPr wrap="square" rtlCol="0">
            <a:spAutoFit/>
          </a:bodyPr>
          <a:lstStyle/>
          <a:p>
            <a:pPr marL="361950" lvl="1" indent="-3619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All 6 case students indicated their EM had increased in one or more respects due to attending classes</a:t>
            </a:r>
          </a:p>
          <a:p>
            <a:pPr lvl="1">
              <a:buClr>
                <a:schemeClr val="dk1"/>
              </a:buClr>
              <a:buSzPct val="100000"/>
            </a:pPr>
            <a:endParaRPr lang="en-GB" sz="16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Some (but not all) were also able to use various meta-strategies in lang. learning</a:t>
            </a:r>
          </a:p>
        </p:txBody>
      </p:sp>
      <p:pic>
        <p:nvPicPr>
          <p:cNvPr id="7" name="Picture 6" descr="Text&#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756400" y="1936272"/>
            <a:ext cx="2271431" cy="3001488"/>
          </a:xfrm>
          <a:prstGeom prst="rect">
            <a:avLst/>
          </a:prstGeom>
        </p:spPr>
      </p:pic>
      <p:sp>
        <p:nvSpPr>
          <p:cNvPr id="8" name="TextBox 7"/>
          <p:cNvSpPr txBox="1"/>
          <p:nvPr/>
        </p:nvSpPr>
        <p:spPr>
          <a:xfrm>
            <a:off x="292790" y="3429000"/>
            <a:ext cx="3332479" cy="2831544"/>
          </a:xfrm>
          <a:prstGeom prst="rect">
            <a:avLst/>
          </a:prstGeom>
          <a:noFill/>
        </p:spPr>
        <p:txBody>
          <a:bodyPr wrap="square" rtlCol="0">
            <a:spAutoFit/>
          </a:bodyPr>
          <a:lstStyle/>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However, all 4 students on PSPs also emphasised importance of:</a:t>
            </a:r>
          </a:p>
          <a:p>
            <a:pPr marL="361950" lvl="1" indent="-361950">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External factors facilitating access (e.g. fee waivers)</a:t>
            </a:r>
          </a:p>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Knowledge of opportunities </a:t>
            </a:r>
          </a:p>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Accessing help when needed</a:t>
            </a:r>
            <a:endParaRPr lang="en-GB" sz="1800" dirty="0">
              <a:solidFill>
                <a:schemeClr val="tx1"/>
              </a:solidFill>
              <a:latin typeface="Calibri" panose="020F0502020204030204" pitchFamily="34" charset="0"/>
              <a:cs typeface="Calibri" panose="020F0502020204030204" pitchFamily="34" charset="0"/>
            </a:endParaRPr>
          </a:p>
          <a:p>
            <a:pPr marL="542925" lvl="1" indent="-542925">
              <a:buClr>
                <a:schemeClr val="dk1"/>
              </a:buClr>
              <a:buSzPts val="900"/>
              <a:buFont typeface="Arial" panose="020B0604020202020204" pitchFamily="34" charset="0"/>
              <a:buChar char="•"/>
              <a:tabLst>
                <a:tab pos="361950" algn="l"/>
              </a:tabLst>
            </a:pPr>
            <a:endParaRPr lang="en-GB" sz="1800"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3906837" y="1033204"/>
            <a:ext cx="2677796" cy="3046988"/>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“When I was came to UK, I couldn't go to outside just myself … Always I feel depend other person and I feel very bad myself. But now, I can go everywhere just alone ... just myself ... er ... I think it's better. I feel happy because I can do my jobs … I can go market, supermarket, hospital, everywhere now” (Sumeyye)</a:t>
            </a:r>
            <a:endParaRPr lang="en-GB" sz="1600" dirty="0">
              <a:latin typeface="Calibri" panose="020F0502020204030204" pitchFamily="34" charset="0"/>
              <a:cs typeface="Calibri" panose="020F0502020204030204" pitchFamily="34" charset="0"/>
            </a:endParaRPr>
          </a:p>
        </p:txBody>
      </p:sp>
      <p:sp>
        <p:nvSpPr>
          <p:cNvPr id="9" name="TextBox 8"/>
          <p:cNvSpPr txBox="1"/>
          <p:nvPr/>
        </p:nvSpPr>
        <p:spPr>
          <a:xfrm>
            <a:off x="3906837" y="4269208"/>
            <a:ext cx="2677796" cy="2308324"/>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“when we finished early on Friday we not go direct home, sometimes we go to University of Leicester, we met new students, we sit with them, we introduced ourselves, so (laughs) … I made a lot of new friends there …” (Munir)</a:t>
            </a:r>
          </a:p>
        </p:txBody>
      </p:sp>
    </p:spTree>
    <p:extLst>
      <p:ext uri="{BB962C8B-B14F-4D97-AF65-F5344CB8AC3E}">
        <p14:creationId xmlns:p14="http://schemas.microsoft.com/office/powerpoint/2010/main" val="249813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19</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RQ1 – Benefits to PWB (positive relations with others)</a:t>
            </a:r>
          </a:p>
        </p:txBody>
      </p:sp>
      <p:sp>
        <p:nvSpPr>
          <p:cNvPr id="2" name="TextBox 1"/>
          <p:cNvSpPr txBox="1"/>
          <p:nvPr/>
        </p:nvSpPr>
        <p:spPr>
          <a:xfrm>
            <a:off x="325211" y="816984"/>
            <a:ext cx="3366209" cy="2585323"/>
          </a:xfrm>
          <a:prstGeom prst="rect">
            <a:avLst/>
          </a:prstGeom>
          <a:noFill/>
        </p:spPr>
        <p:txBody>
          <a:bodyPr wrap="square" rtlCol="0">
            <a:spAutoFit/>
          </a:bodyPr>
          <a:lstStyle/>
          <a:p>
            <a:pPr lvl="1">
              <a:buClr>
                <a:schemeClr val="dk1"/>
              </a:buClr>
              <a:buSzPct val="100000"/>
            </a:pPr>
            <a:r>
              <a:rPr lang="en-GB" sz="1600" dirty="0">
                <a:solidFill>
                  <a:schemeClr val="tx1"/>
                </a:solidFill>
                <a:latin typeface="Calibri" panose="020F0502020204030204" pitchFamily="34" charset="0"/>
                <a:cs typeface="Calibri" panose="020F0502020204030204" pitchFamily="34" charset="0"/>
              </a:rPr>
              <a:t>Case students highly valued opps to: </a:t>
            </a:r>
          </a:p>
          <a:p>
            <a:pPr lvl="1">
              <a:buClr>
                <a:schemeClr val="dk1"/>
              </a:buClr>
              <a:buSzPct val="100000"/>
            </a:pPr>
            <a:endParaRPr lang="en-GB" sz="1600" dirty="0">
              <a:solidFill>
                <a:schemeClr val="tx1"/>
              </a:solidFill>
              <a:latin typeface="Calibri" panose="020F0502020204030204" pitchFamily="34" charset="0"/>
              <a:cs typeface="Calibri" panose="020F0502020204030204" pitchFamily="34" charset="0"/>
            </a:endParaRP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meet and communicate with others </a:t>
            </a:r>
          </a:p>
          <a:p>
            <a:pPr marL="263525" indent="-26352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expand social networks </a:t>
            </a:r>
          </a:p>
          <a:p>
            <a:pPr marL="263525" indent="-26352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63525" indent="-26352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Learn from peers (though one struggled with supporting others)</a:t>
            </a:r>
            <a:endParaRPr lang="en-GB" sz="18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ts val="9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304845" y="3280654"/>
            <a:ext cx="3406940" cy="3108543"/>
          </a:xfrm>
          <a:prstGeom prst="rect">
            <a:avLst/>
          </a:prstGeom>
          <a:noFill/>
        </p:spPr>
        <p:txBody>
          <a:bodyPr wrap="square" rtlCol="0">
            <a:spAutoFit/>
          </a:bodyPr>
          <a:lstStyle/>
          <a:p>
            <a:pPr marL="361950" lvl="1">
              <a:buClr>
                <a:schemeClr val="dk1"/>
              </a:buClr>
              <a:buSzPts val="900"/>
            </a:pPr>
            <a:endParaRPr lang="en-GB" sz="1800" dirty="0">
              <a:solidFill>
                <a:schemeClr val="tx1"/>
              </a:solidFill>
              <a:latin typeface="Calibri" panose="020F0502020204030204" pitchFamily="34" charset="0"/>
              <a:cs typeface="Calibri" panose="020F0502020204030204" pitchFamily="34" charset="0"/>
            </a:endParaRPr>
          </a:p>
          <a:p>
            <a:pPr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In SQ (Part 2 – In Your English Class), Socio-cultural-Interactive domain scored highest overall:</a:t>
            </a:r>
          </a:p>
          <a:p>
            <a:pPr lvl="1">
              <a:buClr>
                <a:schemeClr val="dk1"/>
              </a:buClr>
              <a:buSzPts val="900"/>
            </a:pPr>
            <a:endParaRPr lang="en-GB" sz="1600" dirty="0">
              <a:solidFill>
                <a:schemeClr val="tx1"/>
              </a:solidFill>
              <a:latin typeface="Calibri" panose="020F0502020204030204" pitchFamily="34" charset="0"/>
              <a:cs typeface="Calibri" panose="020F0502020204030204" pitchFamily="34" charset="0"/>
            </a:endParaRPr>
          </a:p>
          <a:p>
            <a:pPr marL="457200" lvl="1" indent="-457200">
              <a:buClr>
                <a:schemeClr val="dk1"/>
              </a:buClr>
              <a:buSzPts val="900"/>
            </a:pPr>
            <a:r>
              <a:rPr lang="en-GB" sz="1600" dirty="0">
                <a:solidFill>
                  <a:schemeClr val="tx1"/>
                </a:solidFill>
                <a:latin typeface="Calibri" panose="020F0502020204030204" pitchFamily="34" charset="0"/>
                <a:cs typeface="Calibri" panose="020F0502020204030204" pitchFamily="34" charset="0"/>
              </a:rPr>
              <a:t>E.g.	I feel welcome in my class (88% - always/often)</a:t>
            </a:r>
          </a:p>
          <a:p>
            <a:pPr marL="457200" lvl="1" indent="-457200">
              <a:buClr>
                <a:schemeClr val="dk1"/>
              </a:buClr>
              <a:buSzPts val="900"/>
            </a:pPr>
            <a:endParaRPr lang="en-GB" sz="1600" dirty="0">
              <a:solidFill>
                <a:schemeClr val="tx1"/>
              </a:solidFill>
              <a:latin typeface="Calibri" panose="020F0502020204030204" pitchFamily="34" charset="0"/>
              <a:cs typeface="Calibri" panose="020F0502020204030204" pitchFamily="34" charset="0"/>
            </a:endParaRPr>
          </a:p>
          <a:p>
            <a:pPr marL="457200" lvl="2" indent="-457200">
              <a:buClr>
                <a:schemeClr val="dk1"/>
              </a:buClr>
              <a:buSzPts val="900"/>
            </a:pPr>
            <a:r>
              <a:rPr lang="en-GB" sz="1600" dirty="0">
                <a:solidFill>
                  <a:schemeClr val="tx1"/>
                </a:solidFill>
                <a:latin typeface="Calibri" panose="020F0502020204030204" pitchFamily="34" charset="0"/>
                <a:cs typeface="Calibri" panose="020F0502020204030204" pitchFamily="34" charset="0"/>
              </a:rPr>
              <a:t>	I am happy to work with other    </a:t>
            </a:r>
          </a:p>
          <a:p>
            <a:pPr marL="457200" lvl="2" indent="-457200">
              <a:buClr>
                <a:schemeClr val="dk1"/>
              </a:buClr>
              <a:buSzPts val="900"/>
            </a:pPr>
            <a:r>
              <a:rPr lang="en-GB" sz="1600" dirty="0">
                <a:solidFill>
                  <a:schemeClr val="tx1"/>
                </a:solidFill>
                <a:latin typeface="Calibri" panose="020F0502020204030204" pitchFamily="34" charset="0"/>
                <a:cs typeface="Calibri" panose="020F0502020204030204" pitchFamily="34" charset="0"/>
              </a:rPr>
              <a:t>          students in class (90% - always/often)</a:t>
            </a:r>
          </a:p>
          <a:p>
            <a:pPr marL="361950" lvl="1" indent="-361950">
              <a:buClr>
                <a:schemeClr val="dk1"/>
              </a:buClr>
              <a:buSzPts val="900"/>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p:txBody>
      </p:sp>
      <p:pic>
        <p:nvPicPr>
          <p:cNvPr id="9" name="Picture 8" descr="Graphical user interface, text&#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7030720" y="2081789"/>
            <a:ext cx="1991360" cy="2358132"/>
          </a:xfrm>
          <a:prstGeom prst="rect">
            <a:avLst/>
          </a:prstGeom>
        </p:spPr>
      </p:pic>
      <p:sp>
        <p:nvSpPr>
          <p:cNvPr id="11" name="TextBox 10"/>
          <p:cNvSpPr txBox="1"/>
          <p:nvPr/>
        </p:nvSpPr>
        <p:spPr>
          <a:xfrm>
            <a:off x="3914941" y="1050737"/>
            <a:ext cx="2892258" cy="2062103"/>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“In group, or as a pair, you can learn something from others … about their country, about their culture, about their religion, they can, they explain something in other way … this is a chance for learn something” (Fareed)</a:t>
            </a:r>
          </a:p>
        </p:txBody>
      </p:sp>
      <p:sp>
        <p:nvSpPr>
          <p:cNvPr id="12" name="TextBox 11"/>
          <p:cNvSpPr txBox="1"/>
          <p:nvPr/>
        </p:nvSpPr>
        <p:spPr>
          <a:xfrm>
            <a:off x="3914941" y="3280654"/>
            <a:ext cx="2844315" cy="2800767"/>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“If my friends level better than me, I like to work together because they help me. But if my friends level less than me, I feel very stressful because, er, I'm not sure about my information. Er, I think maybe I can say wrong things … The reason is, erm, my, erm, my uncomfortable feelings” (Sumeyye)</a:t>
            </a:r>
          </a:p>
        </p:txBody>
      </p:sp>
    </p:spTree>
    <p:extLst>
      <p:ext uri="{BB962C8B-B14F-4D97-AF65-F5344CB8AC3E}">
        <p14:creationId xmlns:p14="http://schemas.microsoft.com/office/powerpoint/2010/main" val="199228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93"/>
        <p:cNvGrpSpPr/>
        <p:nvPr/>
      </p:nvGrpSpPr>
      <p:grpSpPr>
        <a:xfrm>
          <a:off x="0" y="0"/>
          <a:ext cx="0" cy="0"/>
          <a:chOff x="0" y="0"/>
          <a:chExt cx="0" cy="0"/>
        </a:xfrm>
      </p:grpSpPr>
      <p:sp>
        <p:nvSpPr>
          <p:cNvPr id="94" name="Google Shape;94;p2"/>
          <p:cNvSpPr/>
          <p:nvPr/>
        </p:nvSpPr>
        <p:spPr>
          <a:xfrm>
            <a:off x="-15699" y="1327725"/>
            <a:ext cx="9159699" cy="464445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ctrTitle"/>
          </p:nvPr>
        </p:nvSpPr>
        <p:spPr>
          <a:xfrm>
            <a:off x="-79678" y="2619596"/>
            <a:ext cx="4777803" cy="2825509"/>
          </a:xfrm>
          <a:prstGeom prst="rect">
            <a:avLst/>
          </a:prstGeom>
          <a:noFill/>
          <a:ln>
            <a:noFill/>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chemeClr val="lt1"/>
              </a:buClr>
              <a:buSzPts val="1000"/>
              <a:buFont typeface="Courier New" panose="02070309020205020404" pitchFamily="49" charset="0"/>
              <a:buChar char="o"/>
            </a:pPr>
            <a:br>
              <a:rPr lang="en-GB" sz="1800" b="1" dirty="0">
                <a:solidFill>
                  <a:schemeClr val="bg1">
                    <a:lumMod val="95000"/>
                  </a:schemeClr>
                </a:solidFill>
              </a:rPr>
            </a:br>
            <a:r>
              <a:rPr lang="en-GB" sz="1800" dirty="0">
                <a:solidFill>
                  <a:schemeClr val="bg1">
                    <a:lumMod val="95000"/>
                  </a:schemeClr>
                </a:solidFill>
              </a:rPr>
              <a:t>Palanac, A., Hunt, S., Rogerson-Revell, P., Cajkler, W., &amp; Witthaus, G. (2023). Beyond resilience: Facilitating learning and wellbeing in the refugee language classroom. British Council. Available online: doi.org/10.57884/6SN8-AF69</a:t>
            </a:r>
            <a:br>
              <a:rPr lang="en-GB" sz="1800" dirty="0">
                <a:solidFill>
                  <a:schemeClr val="bg1">
                    <a:lumMod val="95000"/>
                  </a:schemeClr>
                </a:solidFill>
              </a:rPr>
            </a:br>
            <a:br>
              <a:rPr lang="en-GB" sz="1800" dirty="0">
                <a:solidFill>
                  <a:schemeClr val="bg1">
                    <a:lumMod val="95000"/>
                  </a:schemeClr>
                </a:solidFill>
              </a:rPr>
            </a:br>
            <a:r>
              <a:rPr lang="en-GB" sz="1800" dirty="0">
                <a:solidFill>
                  <a:schemeClr val="bg1">
                    <a:lumMod val="95000"/>
                  </a:schemeClr>
                </a:solidFill>
              </a:rPr>
              <a:t>(</a:t>
            </a:r>
            <a:r>
              <a:rPr lang="en-GB" sz="1800" dirty="0">
                <a:solidFill>
                  <a:schemeClr val="bg1"/>
                </a:solidFill>
              </a:rPr>
              <a:t>publication web page:  </a:t>
            </a:r>
            <a:br>
              <a:rPr lang="en-GB" sz="1800" dirty="0">
                <a:solidFill>
                  <a:schemeClr val="bg1"/>
                </a:solidFill>
              </a:rPr>
            </a:br>
            <a:r>
              <a:rPr lang="en-GB" sz="1800" b="0" i="0" u="sng" dirty="0">
                <a:solidFill>
                  <a:schemeClr val="bg1"/>
                </a:solidFill>
                <a:effectLst/>
                <a:latin typeface="Calibri" panose="020F0502020204030204" pitchFamily="34" charset="0"/>
              </a:rPr>
              <a:t>https://www.teachingenglish.org.uk/publications/case-studies-insights-and-research/beyond-resilience-facilitating-learning-and-well)</a:t>
            </a:r>
            <a:br>
              <a:rPr lang="en-GB" sz="1800" dirty="0">
                <a:solidFill>
                  <a:schemeClr val="bg1"/>
                </a:solidFill>
              </a:rPr>
            </a:br>
            <a:br>
              <a:rPr lang="en-GB" sz="3200" i="0" u="none" strike="noStrike" cap="none" dirty="0">
                <a:solidFill>
                  <a:schemeClr val="bg1"/>
                </a:solidFill>
                <a:sym typeface="Calibri"/>
              </a:rPr>
            </a:br>
            <a:r>
              <a:rPr lang="en-GB" sz="3200" b="1" i="0" u="none" strike="noStrike" cap="none" dirty="0">
                <a:solidFill>
                  <a:schemeClr val="bg1"/>
                </a:solidFill>
                <a:latin typeface="Calibri"/>
                <a:ea typeface="Calibri"/>
                <a:cs typeface="Calibri"/>
                <a:sym typeface="Calibri"/>
              </a:rPr>
              <a:t> </a:t>
            </a:r>
            <a:endParaRPr dirty="0">
              <a:solidFill>
                <a:schemeClr val="bg1"/>
              </a:solidFill>
            </a:endParaRPr>
          </a:p>
        </p:txBody>
      </p:sp>
      <p:cxnSp>
        <p:nvCxnSpPr>
          <p:cNvPr id="96" name="Google Shape;96;p2"/>
          <p:cNvCxnSpPr/>
          <p:nvPr/>
        </p:nvCxnSpPr>
        <p:spPr>
          <a:xfrm>
            <a:off x="0" y="6251798"/>
            <a:ext cx="9159699" cy="0"/>
          </a:xfrm>
          <a:prstGeom prst="straightConnector1">
            <a:avLst/>
          </a:prstGeom>
          <a:noFill/>
          <a:ln w="76200" cap="flat" cmpd="sng">
            <a:solidFill>
              <a:srgbClr val="8F67D7"/>
            </a:solidFill>
            <a:prstDash val="solid"/>
            <a:round/>
            <a:headEnd type="none" w="sm" len="sm"/>
            <a:tailEnd type="none" w="sm" len="sm"/>
          </a:ln>
        </p:spPr>
      </p:cxnSp>
      <p:sp>
        <p:nvSpPr>
          <p:cNvPr id="97" name="Google Shape;97;p2"/>
          <p:cNvSpPr txBox="1">
            <a:spLocks noGrp="1"/>
          </p:cNvSpPr>
          <p:nvPr>
            <p:ph type="sldNum" idx="12"/>
          </p:nvPr>
        </p:nvSpPr>
        <p:spPr>
          <a:xfrm>
            <a:off x="7010401" y="688340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2</a:t>
            </a:fld>
            <a:endParaRPr sz="1200" b="0" i="0" u="none" strike="noStrike" cap="none" dirty="0">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6D06B8-0F9A-4469-91A8-4D907076272C}"/>
              </a:ext>
            </a:extLst>
          </p:cNvPr>
          <p:cNvPicPr>
            <a:picLocks noChangeAspect="1"/>
          </p:cNvPicPr>
          <p:nvPr/>
        </p:nvPicPr>
        <p:blipFill>
          <a:blip r:embed="rId3"/>
          <a:stretch>
            <a:fillRect/>
          </a:stretch>
        </p:blipFill>
        <p:spPr>
          <a:xfrm rot="514487">
            <a:off x="4820230" y="1083281"/>
            <a:ext cx="3727877" cy="5181628"/>
          </a:xfrm>
          <a:prstGeom prst="rect">
            <a:avLst/>
          </a:prstGeom>
        </p:spPr>
      </p:pic>
    </p:spTree>
    <p:extLst>
      <p:ext uri="{BB962C8B-B14F-4D97-AF65-F5344CB8AC3E}">
        <p14:creationId xmlns:p14="http://schemas.microsoft.com/office/powerpoint/2010/main" val="201681294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20</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RQ1 – Benefits to PWB (autonomy)</a:t>
            </a:r>
          </a:p>
        </p:txBody>
      </p:sp>
      <p:sp>
        <p:nvSpPr>
          <p:cNvPr id="2" name="TextBox 1"/>
          <p:cNvSpPr txBox="1"/>
          <p:nvPr/>
        </p:nvSpPr>
        <p:spPr>
          <a:xfrm>
            <a:off x="246380" y="793235"/>
            <a:ext cx="4325620" cy="2523768"/>
          </a:xfrm>
          <a:prstGeom prst="rect">
            <a:avLst/>
          </a:prstGeom>
          <a:noFill/>
        </p:spPr>
        <p:txBody>
          <a:bodyPr wrap="square" rtlCol="0">
            <a:spAutoFit/>
          </a:bodyPr>
          <a:lstStyle/>
          <a:p>
            <a:pPr marL="361950" lvl="1" indent="-3619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All case students indicated increased sense of agency + independence</a:t>
            </a:r>
          </a:p>
          <a:p>
            <a:pPr marL="361950" lvl="1" indent="-361950">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361950" lvl="1" indent="-3619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Some Ss used of specific learning strats + meta-strats from Oxford’s (2011) S2R model:</a:t>
            </a:r>
          </a:p>
          <a:p>
            <a:pPr marL="361950" lvl="1" indent="-361950">
              <a:buClr>
                <a:schemeClr val="dk1"/>
              </a:buClr>
              <a:buSzPct val="100000"/>
              <a:buFont typeface="Arial" panose="020B0604020202020204" pitchFamily="34" charset="0"/>
              <a:buChar char="•"/>
            </a:pPr>
            <a:endParaRPr lang="en-GB" sz="1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Seeking opps to practise English (SI)</a:t>
            </a:r>
          </a:p>
          <a:p>
            <a:pPr marL="542925" lvl="1" indent="-180975">
              <a:buClr>
                <a:schemeClr val="dk1"/>
              </a:buClr>
              <a:buSzPct val="100000"/>
              <a:buFont typeface="Arial" panose="020B0604020202020204" pitchFamily="34" charset="0"/>
              <a:buChar char="•"/>
            </a:pPr>
            <a:endParaRPr lang="en-GB" sz="1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Reframing challenges as opps (MA)</a:t>
            </a:r>
          </a:p>
          <a:p>
            <a:pPr marL="542925" lvl="1" indent="-180975">
              <a:buClr>
                <a:schemeClr val="dk1"/>
              </a:buClr>
              <a:buSzPct val="100000"/>
              <a:buFont typeface="Arial" panose="020B0604020202020204" pitchFamily="34" charset="0"/>
              <a:buChar char="•"/>
            </a:pPr>
            <a:endParaRPr lang="en-GB" sz="10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Actively generalising strategies (MC)</a:t>
            </a:r>
          </a:p>
        </p:txBody>
      </p:sp>
      <p:pic>
        <p:nvPicPr>
          <p:cNvPr id="7" name="Picture 6" descr="Tex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6974205" y="1890566"/>
            <a:ext cx="2052211" cy="2969728"/>
          </a:xfrm>
          <a:prstGeom prst="rect">
            <a:avLst/>
          </a:prstGeom>
        </p:spPr>
      </p:pic>
      <p:sp>
        <p:nvSpPr>
          <p:cNvPr id="12" name="TextBox 11"/>
          <p:cNvSpPr txBox="1"/>
          <p:nvPr/>
        </p:nvSpPr>
        <p:spPr>
          <a:xfrm>
            <a:off x="4683152" y="859514"/>
            <a:ext cx="2188790" cy="2062103"/>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“we learning that you can plan in advance … so before you start anything you have to put your plan - one, two, three - and then you have to follow this step by step” (Munir)</a:t>
            </a:r>
          </a:p>
        </p:txBody>
      </p:sp>
      <p:sp>
        <p:nvSpPr>
          <p:cNvPr id="3" name="Rectangle 2"/>
          <p:cNvSpPr/>
          <p:nvPr/>
        </p:nvSpPr>
        <p:spPr>
          <a:xfrm>
            <a:off x="218105" y="3547713"/>
            <a:ext cx="4353895" cy="2277547"/>
          </a:xfrm>
          <a:prstGeom prst="rect">
            <a:avLst/>
          </a:prstGeom>
        </p:spPr>
        <p:txBody>
          <a:bodyPr wrap="square">
            <a:spAutoFit/>
          </a:bodyPr>
          <a:lstStyle/>
          <a:p>
            <a:pPr marL="285750" lvl="1" indent="-2857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But others needed ongoing support </a:t>
            </a:r>
          </a:p>
          <a:p>
            <a:pPr marL="285750" lvl="1" indent="-285750">
              <a:buClr>
                <a:schemeClr val="dk1"/>
              </a:buClr>
              <a:buSzPct val="100000"/>
              <a:buFont typeface="Arial" panose="020B0604020202020204" pitchFamily="34" charset="0"/>
              <a:buChar char="•"/>
            </a:pPr>
            <a:endParaRPr lang="en-GB" sz="1000" dirty="0">
              <a:solidFill>
                <a:schemeClr val="tx1"/>
              </a:solidFill>
              <a:latin typeface="Calibri" panose="020F0502020204030204" pitchFamily="34" charset="0"/>
              <a:cs typeface="Calibri" panose="020F0502020204030204" pitchFamily="34" charset="0"/>
            </a:endParaRPr>
          </a:p>
          <a:p>
            <a:pPr marL="285750" lvl="1" indent="-285750">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In SQ (Part 2 – In Your English Class), Cognitive domain scored lowest overall:</a:t>
            </a:r>
          </a:p>
          <a:p>
            <a:pPr lvl="1">
              <a:buClr>
                <a:schemeClr val="dk1"/>
              </a:buClr>
              <a:buSzPct val="100000"/>
            </a:pPr>
            <a:endParaRPr lang="en-GB" sz="1000" dirty="0">
              <a:solidFill>
                <a:schemeClr val="tx1"/>
              </a:solidFill>
              <a:latin typeface="Calibri" panose="020F0502020204030204" pitchFamily="34" charset="0"/>
              <a:cs typeface="Calibri" panose="020F0502020204030204" pitchFamily="34" charset="0"/>
            </a:endParaRPr>
          </a:p>
          <a:p>
            <a:pPr lvl="1">
              <a:buClr>
                <a:schemeClr val="dk1"/>
              </a:buClr>
              <a:buSzPct val="100000"/>
            </a:pPr>
            <a:r>
              <a:rPr lang="en-GB" sz="1600" dirty="0">
                <a:solidFill>
                  <a:schemeClr val="tx1"/>
                </a:solidFill>
                <a:latin typeface="Calibri" panose="020F0502020204030204" pitchFamily="34" charset="0"/>
                <a:cs typeface="Calibri" panose="020F0502020204030204" pitchFamily="34" charset="0"/>
              </a:rPr>
              <a:t>       E.g.  I check my work for mistakes (61% -  </a:t>
            </a:r>
          </a:p>
          <a:p>
            <a:pPr marL="457200"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      always/often)</a:t>
            </a:r>
          </a:p>
          <a:p>
            <a:pPr marL="457200" lvl="1">
              <a:buClr>
                <a:schemeClr val="dk1"/>
              </a:buClr>
              <a:buSzPts val="900"/>
            </a:pPr>
            <a:r>
              <a:rPr lang="en-GB" sz="1000" dirty="0">
                <a:solidFill>
                  <a:schemeClr val="tx1"/>
                </a:solidFill>
                <a:latin typeface="Calibri" panose="020F0502020204030204" pitchFamily="34" charset="0"/>
                <a:cs typeface="Calibri" panose="020F0502020204030204" pitchFamily="34" charset="0"/>
              </a:rPr>
              <a:t>	        </a:t>
            </a:r>
          </a:p>
          <a:p>
            <a:pPr marL="457200"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      I plan how to improve my work next </a:t>
            </a:r>
          </a:p>
          <a:p>
            <a:pPr marL="457200"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      time (68% - always/often)</a:t>
            </a:r>
          </a:p>
        </p:txBody>
      </p:sp>
      <p:sp>
        <p:nvSpPr>
          <p:cNvPr id="8" name="TextBox 7"/>
          <p:cNvSpPr txBox="1"/>
          <p:nvPr/>
        </p:nvSpPr>
        <p:spPr>
          <a:xfrm>
            <a:off x="4683152" y="3218606"/>
            <a:ext cx="2188790" cy="3293209"/>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“when I ... make a target … maybe it's gonna be like a wrong decisions … When I be with ... like, in a group … or with a teacher … like, by, by, er ... their advice maybe I will choose ... a good way to be ... like to reach my goals as well or something like that” (Jamal)  </a:t>
            </a:r>
          </a:p>
        </p:txBody>
      </p:sp>
    </p:spTree>
    <p:extLst>
      <p:ext uri="{BB962C8B-B14F-4D97-AF65-F5344CB8AC3E}">
        <p14:creationId xmlns:p14="http://schemas.microsoft.com/office/powerpoint/2010/main" val="102473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21</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RQ1 – Benefits to PWB (purpose in life)</a:t>
            </a:r>
          </a:p>
        </p:txBody>
      </p:sp>
      <p:sp>
        <p:nvSpPr>
          <p:cNvPr id="2" name="TextBox 1"/>
          <p:cNvSpPr txBox="1"/>
          <p:nvPr/>
        </p:nvSpPr>
        <p:spPr>
          <a:xfrm>
            <a:off x="199390" y="1540885"/>
            <a:ext cx="3315970" cy="4031873"/>
          </a:xfrm>
          <a:prstGeom prst="rect">
            <a:avLst/>
          </a:prstGeom>
          <a:noFill/>
        </p:spPr>
        <p:txBody>
          <a:bodyPr wrap="square" rtlCol="0">
            <a:spAutoFit/>
          </a:bodyPr>
          <a:lstStyle/>
          <a:p>
            <a:pPr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4 case students – increased purpose + direction:</a:t>
            </a:r>
          </a:p>
          <a:p>
            <a:pPr lvl="1">
              <a:buClr>
                <a:schemeClr val="dk1"/>
              </a:buClr>
              <a:buSzPts val="900"/>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keep occupied </a:t>
            </a:r>
          </a:p>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stave off depression</a:t>
            </a:r>
          </a:p>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progression pathway to university </a:t>
            </a:r>
          </a:p>
          <a:p>
            <a:pPr marL="542925" lvl="1" indent="-180975">
              <a:buClr>
                <a:schemeClr val="dk1"/>
              </a:buClr>
              <a:buSzPct val="10000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US" sz="1600" dirty="0">
                <a:latin typeface="Calibri" panose="020F0502020204030204" pitchFamily="34" charset="0"/>
                <a:cs typeface="Calibri" panose="020F0502020204030204" pitchFamily="34" charset="0"/>
              </a:rPr>
              <a:t>proximity to university community </a:t>
            </a:r>
          </a:p>
          <a:p>
            <a:pPr marL="542925" lvl="1" indent="-180975">
              <a:buClr>
                <a:schemeClr val="dk1"/>
              </a:buClr>
              <a:buSzPct val="1000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542925" lvl="1" indent="-180975">
              <a:buClr>
                <a:schemeClr val="dk1"/>
              </a:buClr>
              <a:buSzPct val="100000"/>
              <a:buFont typeface="Arial" panose="020B0604020202020204" pitchFamily="34" charset="0"/>
              <a:buChar char="•"/>
            </a:pPr>
            <a:r>
              <a:rPr lang="en-US" sz="1600" dirty="0">
                <a:latin typeface="Calibri" panose="020F0502020204030204" pitchFamily="34" charset="0"/>
                <a:cs typeface="Calibri" panose="020F0502020204030204" pitchFamily="34" charset="0"/>
              </a:rPr>
              <a:t>strong goal of HE study &gt; higher motivation levels during pandemic</a:t>
            </a:r>
          </a:p>
        </p:txBody>
      </p:sp>
      <p:sp>
        <p:nvSpPr>
          <p:cNvPr id="10" name="TextBox 9"/>
          <p:cNvSpPr txBox="1"/>
          <p:nvPr/>
        </p:nvSpPr>
        <p:spPr>
          <a:xfrm>
            <a:off x="3781227" y="778923"/>
            <a:ext cx="3023695" cy="2308324"/>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 if it's not ELTU, maybe to be honest I be in depression because you know, er ... when I was asylum, it's very hard situation, to be honest. If we are doing nothing, like, without studying, without anything, it's gonna be like too hard …” (Jamal)</a:t>
            </a:r>
            <a:endParaRPr lang="en-GB" sz="1600" dirty="0">
              <a:latin typeface="Calibri" panose="020F0502020204030204" pitchFamily="34" charset="0"/>
              <a:cs typeface="Calibri" panose="020F0502020204030204" pitchFamily="34" charset="0"/>
            </a:endParaRPr>
          </a:p>
        </p:txBody>
      </p:sp>
      <p:pic>
        <p:nvPicPr>
          <p:cNvPr id="8" name="Picture 7" descr="Graphical user interface, text, application, chat or text messag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960235" y="1737360"/>
            <a:ext cx="2030378" cy="3159760"/>
          </a:xfrm>
          <a:prstGeom prst="rect">
            <a:avLst/>
          </a:prstGeom>
        </p:spPr>
      </p:pic>
      <p:sp>
        <p:nvSpPr>
          <p:cNvPr id="9" name="TextBox 8"/>
          <p:cNvSpPr txBox="1"/>
          <p:nvPr/>
        </p:nvSpPr>
        <p:spPr>
          <a:xfrm>
            <a:off x="3781227" y="3292646"/>
            <a:ext cx="3023695" cy="3293209"/>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“Now, I feel confident, and, erm, feel … my life is going in the right direction, because you know ... the sanctuary classes, and, er ... you know, it's open your mind because you, and, er, you're near the, the, the high class of education … you see the teachers from university. You see the student going to study at university ... around those people, they can give you more hope” (Fareed)</a:t>
            </a:r>
          </a:p>
        </p:txBody>
      </p:sp>
    </p:spTree>
    <p:extLst>
      <p:ext uri="{BB962C8B-B14F-4D97-AF65-F5344CB8AC3E}">
        <p14:creationId xmlns:p14="http://schemas.microsoft.com/office/powerpoint/2010/main" val="147912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22</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RQ1 – Benefits to PWB (personal growth)</a:t>
            </a:r>
          </a:p>
        </p:txBody>
      </p:sp>
      <p:sp>
        <p:nvSpPr>
          <p:cNvPr id="2" name="TextBox 1"/>
          <p:cNvSpPr txBox="1"/>
          <p:nvPr/>
        </p:nvSpPr>
        <p:spPr>
          <a:xfrm>
            <a:off x="389255" y="939609"/>
            <a:ext cx="3298826" cy="2554545"/>
          </a:xfrm>
          <a:prstGeom prst="rect">
            <a:avLst/>
          </a:prstGeom>
          <a:noFill/>
        </p:spPr>
        <p:txBody>
          <a:bodyPr wrap="square" rtlCol="0">
            <a:spAutoFit/>
          </a:bodyPr>
          <a:lstStyle/>
          <a:p>
            <a:pPr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Attending classes &gt; development of elements of  ‘growth mindset’ (Dweck, 2006):</a:t>
            </a:r>
          </a:p>
          <a:p>
            <a:pPr lvl="1">
              <a:buClr>
                <a:schemeClr val="dk1"/>
              </a:buClr>
              <a:buSzPts val="900"/>
            </a:pPr>
            <a:endParaRPr lang="en-GB" sz="1600" dirty="0">
              <a:solidFill>
                <a:schemeClr val="tx1"/>
              </a:solidFill>
              <a:latin typeface="Calibri" panose="020F0502020204030204" pitchFamily="34" charset="0"/>
              <a:cs typeface="Calibri" panose="020F0502020204030204" pitchFamily="34" charset="0"/>
            </a:endParaRPr>
          </a:p>
          <a:p>
            <a:pPr marL="361950"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3 ss saw challenge as a means to grow and learn</a:t>
            </a:r>
          </a:p>
          <a:p>
            <a:pPr marL="361950" indent="-361950">
              <a:buClr>
                <a:schemeClr val="dk1"/>
              </a:buClr>
              <a:buSzPts val="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61950"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5 ss wished to improve themselves through learning from peers</a:t>
            </a:r>
            <a:endParaRPr lang="en-US" sz="1800" dirty="0">
              <a:latin typeface="Calibri" panose="020F0502020204030204" pitchFamily="34" charset="0"/>
              <a:cs typeface="Calibri" panose="020F0502020204030204" pitchFamily="34" charset="0"/>
            </a:endParaRPr>
          </a:p>
        </p:txBody>
      </p:sp>
      <p:sp>
        <p:nvSpPr>
          <p:cNvPr id="10" name="TextBox 9"/>
          <p:cNvSpPr txBox="1"/>
          <p:nvPr/>
        </p:nvSpPr>
        <p:spPr>
          <a:xfrm>
            <a:off x="3872231" y="939609"/>
            <a:ext cx="2823210" cy="1077218"/>
          </a:xfrm>
          <a:prstGeom prst="rect">
            <a:avLst/>
          </a:prstGeom>
          <a:noFill/>
          <a:ln w="38100">
            <a:solidFill>
              <a:srgbClr val="8F67D7"/>
            </a:solidFill>
          </a:ln>
        </p:spPr>
        <p:txBody>
          <a:bodyPr wrap="square" rtlCol="0">
            <a:spAutoFit/>
          </a:bodyPr>
          <a:lstStyle/>
          <a:p>
            <a:r>
              <a:rPr lang="en-GB" sz="1600" dirty="0">
                <a:latin typeface="Calibri" panose="020F0502020204030204" pitchFamily="34" charset="0"/>
                <a:cs typeface="Calibri" panose="020F0502020204030204" pitchFamily="34" charset="0"/>
              </a:rPr>
              <a:t>“it was very challenge, but, I mean, if someone have objective to achieve, you have to challenge yourself” (Munir)</a:t>
            </a:r>
          </a:p>
        </p:txBody>
      </p:sp>
      <p:pic>
        <p:nvPicPr>
          <p:cNvPr id="11" name="Picture 10" descr="Tex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6939280" y="1869440"/>
            <a:ext cx="2088834" cy="3037618"/>
          </a:xfrm>
          <a:prstGeom prst="rect">
            <a:avLst/>
          </a:prstGeom>
        </p:spPr>
      </p:pic>
      <p:sp>
        <p:nvSpPr>
          <p:cNvPr id="7" name="TextBox 6"/>
          <p:cNvSpPr txBox="1"/>
          <p:nvPr/>
        </p:nvSpPr>
        <p:spPr>
          <a:xfrm>
            <a:off x="389255" y="3507503"/>
            <a:ext cx="3542665" cy="2339102"/>
          </a:xfrm>
          <a:prstGeom prst="rect">
            <a:avLst/>
          </a:prstGeom>
          <a:noFill/>
        </p:spPr>
        <p:txBody>
          <a:bodyPr wrap="square" rtlCol="0">
            <a:spAutoFit/>
          </a:bodyPr>
          <a:lstStyle/>
          <a:p>
            <a:pPr marL="628650" lvl="1" indent="-266700">
              <a:buClr>
                <a:schemeClr val="dk1"/>
              </a:buClr>
              <a:buSzPts val="9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lvl="1">
              <a:buClr>
                <a:schemeClr val="dk1"/>
              </a:buClr>
              <a:buSzPts val="900"/>
            </a:pPr>
            <a:r>
              <a:rPr lang="en-US" sz="1600" dirty="0">
                <a:latin typeface="Calibri" panose="020F0502020204030204" pitchFamily="34" charset="0"/>
                <a:cs typeface="Calibri" panose="020F0502020204030204" pitchFamily="34" charset="0"/>
              </a:rPr>
              <a:t>However, different attitudes towards risks + mistakes in speaking:</a:t>
            </a:r>
          </a:p>
          <a:p>
            <a:pPr lvl="1">
              <a:buClr>
                <a:schemeClr val="dk1"/>
              </a:buClr>
              <a:buSzPts val="900"/>
            </a:pPr>
            <a:endParaRPr lang="en-US" sz="1600" dirty="0">
              <a:latin typeface="Calibri" panose="020F0502020204030204" pitchFamily="34" charset="0"/>
              <a:cs typeface="Calibri" panose="020F0502020204030204" pitchFamily="34" charset="0"/>
            </a:endParaRPr>
          </a:p>
          <a:p>
            <a:pPr marL="361950" lvl="1"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2 ss felt comfortable speaking in class and receiving feedback </a:t>
            </a:r>
          </a:p>
          <a:p>
            <a:pPr marL="361950" lvl="1" indent="-361950">
              <a:buClr>
                <a:schemeClr val="dk1"/>
              </a:buClr>
              <a:buSzPts val="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61950" lvl="1" indent="-361950">
              <a:buClr>
                <a:schemeClr val="dk1"/>
              </a:buClr>
              <a:buSzPts val="900"/>
              <a:buFont typeface="Arial" panose="020B0604020202020204" pitchFamily="34" charset="0"/>
              <a:buChar char="•"/>
            </a:pPr>
            <a:r>
              <a:rPr lang="en-US" sz="1600" dirty="0">
                <a:latin typeface="Calibri" panose="020F0502020204030204" pitchFamily="34" charset="0"/>
                <a:cs typeface="Calibri" panose="020F0502020204030204" pitchFamily="34" charset="0"/>
              </a:rPr>
              <a:t>2 others overly fixated on correctness + felt stressed</a:t>
            </a:r>
          </a:p>
        </p:txBody>
      </p:sp>
      <p:sp>
        <p:nvSpPr>
          <p:cNvPr id="9" name="TextBox 8"/>
          <p:cNvSpPr txBox="1"/>
          <p:nvPr/>
        </p:nvSpPr>
        <p:spPr>
          <a:xfrm>
            <a:off x="3892551" y="2260786"/>
            <a:ext cx="2825750" cy="2062103"/>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“Er, sometimes I can't find the true words. Er, sometimes I I couldn't feel myself, I couldn't feel myself, er, relax. Er, I mean, I'm usually feel myself in stressful. I want to speak fluently and correctly” (Sumeyye)</a:t>
            </a:r>
          </a:p>
        </p:txBody>
      </p:sp>
      <p:sp>
        <p:nvSpPr>
          <p:cNvPr id="12" name="TextBox 11"/>
          <p:cNvSpPr txBox="1"/>
          <p:nvPr/>
        </p:nvSpPr>
        <p:spPr>
          <a:xfrm>
            <a:off x="3909061" y="4564421"/>
            <a:ext cx="2809240" cy="1815882"/>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“normally I have obsessive behaviour. Therefore, …  communication speaking very, very difficult for me, because all, all puzzle it must be same time ... speaking skills very difficult for me” (Mehmet)</a:t>
            </a:r>
          </a:p>
        </p:txBody>
      </p:sp>
    </p:spTree>
    <p:extLst>
      <p:ext uri="{BB962C8B-B14F-4D97-AF65-F5344CB8AC3E}">
        <p14:creationId xmlns:p14="http://schemas.microsoft.com/office/powerpoint/2010/main" val="422693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23</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 Recommendations: RQ2</a:t>
            </a:r>
          </a:p>
        </p:txBody>
      </p:sp>
      <p:sp>
        <p:nvSpPr>
          <p:cNvPr id="2" name="TextBox 1"/>
          <p:cNvSpPr txBox="1"/>
          <p:nvPr/>
        </p:nvSpPr>
        <p:spPr>
          <a:xfrm>
            <a:off x="523875" y="933450"/>
            <a:ext cx="8008565" cy="1631216"/>
          </a:xfrm>
          <a:prstGeom prst="rect">
            <a:avLst/>
          </a:prstGeom>
          <a:noFill/>
        </p:spPr>
        <p:txBody>
          <a:bodyPr wrap="square" rtlCol="0">
            <a:spAutoFit/>
          </a:bodyPr>
          <a:lstStyle/>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
        <p:nvSpPr>
          <p:cNvPr id="7" name="TextBox 6"/>
          <p:cNvSpPr txBox="1"/>
          <p:nvPr/>
        </p:nvSpPr>
        <p:spPr>
          <a:xfrm>
            <a:off x="567717" y="1026016"/>
            <a:ext cx="8008565" cy="4247317"/>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RQ2. What skills, strategies and resources do language teachers need in order to optimise the psycho-social and linguistic experience of their refugee learners?</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Supporting students to employ effective learning strategies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Fostering supportive peer interaction</a:t>
            </a:r>
          </a:p>
          <a:p>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Sensitivity and responsiveness to RBSs’ needs</a:t>
            </a:r>
          </a:p>
          <a:p>
            <a:pPr marL="28575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38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24</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 Recs: RQ2 (facilitating effective learning strategies)</a:t>
            </a:r>
          </a:p>
        </p:txBody>
      </p:sp>
      <p:sp>
        <p:nvSpPr>
          <p:cNvPr id="7" name="TextBox 6"/>
          <p:cNvSpPr txBox="1"/>
          <p:nvPr/>
        </p:nvSpPr>
        <p:spPr>
          <a:xfrm>
            <a:off x="523875" y="1057389"/>
            <a:ext cx="5634361" cy="830997"/>
          </a:xfrm>
          <a:prstGeom prst="rect">
            <a:avLst/>
          </a:prstGeom>
          <a:noFill/>
        </p:spPr>
        <p:txBody>
          <a:bodyPr wrap="square" rtlCol="0">
            <a:spAutoFit/>
          </a:bodyPr>
          <a:lstStyle/>
          <a:p>
            <a:pPr lvl="1"/>
            <a:r>
              <a:rPr lang="en-US" sz="1600" b="1" dirty="0">
                <a:latin typeface="Calibri" panose="020F0502020204030204" pitchFamily="34" charset="0"/>
                <a:cs typeface="Calibri" panose="020F0502020204030204" pitchFamily="34" charset="0"/>
              </a:rPr>
              <a:t>Many Ss struggled to identify and employ effective learning strategies + asked for extra support with these </a:t>
            </a:r>
            <a:r>
              <a:rPr lang="en-GB" sz="1600" dirty="0">
                <a:solidFill>
                  <a:schemeClr val="tx1"/>
                </a:solidFill>
                <a:latin typeface="Calibri" panose="020F0502020204030204" pitchFamily="34" charset="0"/>
                <a:cs typeface="Calibri" panose="020F0502020204030204" pitchFamily="34" charset="0"/>
              </a:rPr>
              <a:t>(e.g. Horsman, </a:t>
            </a:r>
            <a:r>
              <a:rPr lang="en-US" sz="1600" dirty="0">
                <a:latin typeface="Calibri" panose="020F0502020204030204" pitchFamily="34" charset="0"/>
                <a:cs typeface="Calibri" panose="020F0502020204030204" pitchFamily="34" charset="0"/>
              </a:rPr>
              <a:t>2004; van der Kolk, 2014)</a:t>
            </a:r>
            <a:endParaRPr lang="en-US" sz="1800" b="1" dirty="0">
              <a:latin typeface="Calibri" panose="020F0502020204030204" pitchFamily="34" charset="0"/>
              <a:cs typeface="Calibri" panose="020F0502020204030204" pitchFamily="34" charset="0"/>
            </a:endParaRPr>
          </a:p>
        </p:txBody>
      </p:sp>
      <p:sp>
        <p:nvSpPr>
          <p:cNvPr id="8" name="TextBox 7"/>
          <p:cNvSpPr txBox="1"/>
          <p:nvPr/>
        </p:nvSpPr>
        <p:spPr>
          <a:xfrm>
            <a:off x="6689399" y="1800704"/>
            <a:ext cx="2030378" cy="1077218"/>
          </a:xfrm>
          <a:prstGeom prst="rect">
            <a:avLst/>
          </a:prstGeom>
          <a:noFill/>
          <a:ln w="38100">
            <a:solidFill>
              <a:srgbClr val="8F67D7"/>
            </a:solidFill>
          </a:ln>
        </p:spPr>
        <p:txBody>
          <a:bodyPr wrap="square" rtlCol="0">
            <a:spAutoFit/>
          </a:bodyPr>
          <a:lstStyle/>
          <a:p>
            <a:pPr lvl="1">
              <a:buClr>
                <a:schemeClr val="dk1"/>
              </a:buClr>
              <a:buSzPts val="900"/>
            </a:pPr>
            <a:r>
              <a:rPr lang="en-GB" sz="1600" dirty="0">
                <a:solidFill>
                  <a:schemeClr val="tx1"/>
                </a:solidFill>
                <a:latin typeface="Calibri" panose="020F0502020204030204" pitchFamily="34" charset="0"/>
                <a:cs typeface="Calibri" panose="020F0502020204030204" pitchFamily="34" charset="0"/>
              </a:rPr>
              <a:t>“If the teacher gives the key … to be a good student, then I will learn” (Jamal)</a:t>
            </a:r>
          </a:p>
        </p:txBody>
      </p:sp>
      <p:sp>
        <p:nvSpPr>
          <p:cNvPr id="9" name="TextBox 8"/>
          <p:cNvSpPr txBox="1"/>
          <p:nvPr/>
        </p:nvSpPr>
        <p:spPr>
          <a:xfrm>
            <a:off x="6647096" y="3527320"/>
            <a:ext cx="2154004" cy="2062103"/>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“Er, if everyone, er, study the same, er, topic maybe, it's better and I can think everybody is studying. I have to study – maybe” (Sumeyye)</a:t>
            </a:r>
          </a:p>
        </p:txBody>
      </p:sp>
      <p:sp>
        <p:nvSpPr>
          <p:cNvPr id="10" name="Right Arrow 9">
            <a:extLst>
              <a:ext uri="{FF2B5EF4-FFF2-40B4-BE49-F238E27FC236}">
                <a16:creationId xmlns:a16="http://schemas.microsoft.com/office/drawing/2014/main" id="{E347DECE-982B-084C-A813-9EAD698F2BB3}"/>
              </a:ext>
            </a:extLst>
          </p:cNvPr>
          <p:cNvSpPr/>
          <p:nvPr/>
        </p:nvSpPr>
        <p:spPr>
          <a:xfrm rot="5400000" flipV="1">
            <a:off x="2763737" y="2214864"/>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1" name="TextBox 10"/>
          <p:cNvSpPr txBox="1"/>
          <p:nvPr/>
        </p:nvSpPr>
        <p:spPr>
          <a:xfrm>
            <a:off x="433288" y="2584544"/>
            <a:ext cx="5634361" cy="3600986"/>
          </a:xfrm>
          <a:prstGeom prst="rect">
            <a:avLst/>
          </a:prstGeom>
          <a:noFill/>
        </p:spPr>
        <p:txBody>
          <a:bodyPr wrap="square" rtlCol="0">
            <a:spAutoFit/>
          </a:bodyPr>
          <a:lstStyle/>
          <a:p>
            <a:pPr lvl="1"/>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Explicitly teach useful strategies and meta-strategies for language learning in the cognitive, affective and socio-cultural-interactive domains (Oxford, 2011)</a:t>
            </a:r>
          </a:p>
          <a:p>
            <a:pPr lvl="0"/>
            <a:endParaRPr lang="en-GB" sz="1600" dirty="0">
              <a:latin typeface="Calibri" panose="020F0502020204030204" pitchFamily="34" charset="0"/>
              <a:cs typeface="Calibri" panose="020F0502020204030204" pitchFamily="34" charset="0"/>
            </a:endParaRPr>
          </a:p>
          <a:p>
            <a:pPr lvl="0"/>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Foster a growth mindset (Dweck, 2006), esp for students anxious about spoken accuracy and fluency</a:t>
            </a: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Encourage peer support with metacognitive tasks (e.g. planning and goal-setting) – ‘near-peer role models’ (Murphey &amp; Arao, 2001)</a:t>
            </a:r>
            <a:endParaRPr lang="en-US"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0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25</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&amp; Recs: RQ2 (fostering supportive interaction)</a:t>
            </a:r>
          </a:p>
        </p:txBody>
      </p:sp>
      <p:sp>
        <p:nvSpPr>
          <p:cNvPr id="7" name="TextBox 6"/>
          <p:cNvSpPr txBox="1"/>
          <p:nvPr/>
        </p:nvSpPr>
        <p:spPr>
          <a:xfrm>
            <a:off x="474594" y="1573388"/>
            <a:ext cx="5200650" cy="4247317"/>
          </a:xfrm>
          <a:prstGeom prst="rect">
            <a:avLst/>
          </a:prstGeom>
          <a:noFill/>
        </p:spPr>
        <p:txBody>
          <a:bodyPr wrap="square" rtlCol="0">
            <a:spAutoFit/>
          </a:bodyPr>
          <a:lstStyle/>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Providing opportunities for speaking practice</a:t>
            </a:r>
          </a:p>
          <a:p>
            <a:pPr marL="285750" lvl="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Helping students build trusting relationships - </a:t>
            </a:r>
            <a:r>
              <a:rPr lang="en-GB" sz="1800" dirty="0">
                <a:solidFill>
                  <a:schemeClr val="tx1"/>
                </a:solidFill>
                <a:latin typeface="Calibri" panose="020F0502020204030204" pitchFamily="34" charset="0"/>
                <a:cs typeface="Calibri" panose="020F0502020204030204" pitchFamily="34" charset="0"/>
              </a:rPr>
              <a:t>crucial to effective language learning (Stone, 1995)</a:t>
            </a:r>
          </a:p>
          <a:p>
            <a:pPr lvl="0"/>
            <a:endParaRPr lang="en-GB" sz="1800" dirty="0">
              <a:latin typeface="Calibri" panose="020F0502020204030204" pitchFamily="34" charset="0"/>
              <a:cs typeface="Calibri" panose="020F0502020204030204" pitchFamily="34" charset="0"/>
            </a:endParaRPr>
          </a:p>
          <a:p>
            <a:pPr lvl="0"/>
            <a:endParaRPr lang="en-GB"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Encouraging students to support each other’s learning in and out of class (e.g. WhatsApp groups)</a:t>
            </a:r>
            <a:r>
              <a:rPr lang="en-GB" sz="1800" dirty="0">
                <a:solidFill>
                  <a:schemeClr val="tx1"/>
                </a:solidFill>
                <a:latin typeface="Calibri" panose="020F0502020204030204" pitchFamily="34" charset="0"/>
                <a:cs typeface="Calibri" panose="020F0502020204030204" pitchFamily="34" charset="0"/>
              </a:rPr>
              <a:t> - ‘well-becoming through teaching / giving hypothesis’ (Murphey, 2016)</a:t>
            </a:r>
            <a:endParaRPr lang="en-GB" sz="1800" dirty="0">
              <a:latin typeface="Calibri" panose="020F0502020204030204" pitchFamily="34" charset="0"/>
              <a:cs typeface="Calibri" panose="020F0502020204030204" pitchFamily="34" charset="0"/>
            </a:endParaRPr>
          </a:p>
          <a:p>
            <a:pPr marL="266700" lvl="2"/>
            <a:endParaRPr lang="en-US" sz="1800" dirty="0">
              <a:latin typeface="Calibri" panose="020F0502020204030204" pitchFamily="34" charset="0"/>
              <a:cs typeface="Calibri" panose="020F0502020204030204" pitchFamily="34" charset="0"/>
            </a:endParaRPr>
          </a:p>
        </p:txBody>
      </p:sp>
      <p:sp>
        <p:nvSpPr>
          <p:cNvPr id="6" name="TextBox 5"/>
          <p:cNvSpPr txBox="1"/>
          <p:nvPr/>
        </p:nvSpPr>
        <p:spPr>
          <a:xfrm>
            <a:off x="6051550" y="1673788"/>
            <a:ext cx="2678798" cy="3693319"/>
          </a:xfrm>
          <a:prstGeom prst="rect">
            <a:avLst/>
          </a:prstGeom>
          <a:noFill/>
          <a:ln w="38100">
            <a:solidFill>
              <a:srgbClr val="8F67D7"/>
            </a:solidFill>
          </a:ln>
        </p:spPr>
        <p:txBody>
          <a:bodyPr wrap="square" rtlCol="0">
            <a:spAutoFit/>
          </a:bodyPr>
          <a:lstStyle/>
          <a:p>
            <a:r>
              <a:rPr lang="en-US" sz="1800" dirty="0">
                <a:latin typeface="Calibri" panose="020F0502020204030204" pitchFamily="34" charset="0"/>
                <a:cs typeface="Calibri" panose="020F0502020204030204" pitchFamily="34" charset="0"/>
              </a:rPr>
              <a:t>“my teachers, they're very ... er, I feel comfortable with, with them ... so that's why I like (laughs) to speak all the day …  they try to help you to think. And when you talk, they focus on what you, what you trying to say and it can help you. They, they let you feel confident and comfortable like that” (Fareed)</a:t>
            </a:r>
            <a:endParaRPr lang="en-GB" sz="1800" dirty="0">
              <a:latin typeface="Calibri" panose="020F0502020204030204" pitchFamily="34" charset="0"/>
              <a:cs typeface="Calibri" panose="020F0502020204030204" pitchFamily="34" charset="0"/>
            </a:endParaRPr>
          </a:p>
        </p:txBody>
      </p:sp>
      <p:sp>
        <p:nvSpPr>
          <p:cNvPr id="8" name="Right Arrow 7">
            <a:extLst>
              <a:ext uri="{FF2B5EF4-FFF2-40B4-BE49-F238E27FC236}">
                <a16:creationId xmlns:a16="http://schemas.microsoft.com/office/drawing/2014/main" id="{E347DECE-982B-084C-A813-9EAD698F2BB3}"/>
              </a:ext>
            </a:extLst>
          </p:cNvPr>
          <p:cNvSpPr/>
          <p:nvPr/>
        </p:nvSpPr>
        <p:spPr>
          <a:xfrm rot="5400000" flipV="1">
            <a:off x="2600332" y="1825254"/>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9" name="TextBox 8"/>
          <p:cNvSpPr txBox="1"/>
          <p:nvPr/>
        </p:nvSpPr>
        <p:spPr>
          <a:xfrm>
            <a:off x="662747" y="918415"/>
            <a:ext cx="5200650" cy="923330"/>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Ss and Ts emphasized the importance of supportive relationships/interactions in class</a:t>
            </a:r>
          </a:p>
          <a:p>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9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26</a:t>
            </a:fld>
            <a:endParaRPr dirty="0"/>
          </a:p>
        </p:txBody>
      </p:sp>
      <p:sp>
        <p:nvSpPr>
          <p:cNvPr id="15" name="TextBox 14"/>
          <p:cNvSpPr txBox="1"/>
          <p:nvPr/>
        </p:nvSpPr>
        <p:spPr>
          <a:xfrm>
            <a:off x="284480" y="100860"/>
            <a:ext cx="8631590" cy="461665"/>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400" dirty="0">
                <a:latin typeface="Calibri" panose="020F0502020204030204" pitchFamily="34" charset="0"/>
                <a:cs typeface="Calibri" panose="020F0502020204030204" pitchFamily="34" charset="0"/>
              </a:rPr>
              <a:t>Findings &amp; Recs: RQ2 (sensitivity and responsiveness to needs)</a:t>
            </a:r>
          </a:p>
        </p:txBody>
      </p:sp>
      <p:sp>
        <p:nvSpPr>
          <p:cNvPr id="7" name="TextBox 6"/>
          <p:cNvSpPr txBox="1"/>
          <p:nvPr/>
        </p:nvSpPr>
        <p:spPr>
          <a:xfrm>
            <a:off x="386852" y="1964907"/>
            <a:ext cx="5755532" cy="3754874"/>
          </a:xfrm>
          <a:prstGeom prst="rect">
            <a:avLst/>
          </a:prstGeom>
          <a:noFill/>
        </p:spPr>
        <p:txBody>
          <a:bodyPr wrap="square" rtlCol="0">
            <a:spAutoFit/>
          </a:bodyPr>
          <a:lstStyle/>
          <a:p>
            <a:pPr marL="266700" lvl="2"/>
            <a:endParaRPr lang="en-US" sz="40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Gain more in-depth understanding of RBSs’ needs/ experiences + how to support them (NA, training, LS observations, etc)</a:t>
            </a:r>
          </a:p>
          <a:p>
            <a:pPr marL="447675" lvl="2"/>
            <a:endParaRPr lang="en-US" sz="1800" dirty="0">
              <a:latin typeface="Calibri" panose="020F0502020204030204" pitchFamily="34" charset="0"/>
              <a:cs typeface="Calibri" panose="020F0502020204030204" pitchFamily="34" charset="0"/>
            </a:endParaRPr>
          </a:p>
          <a:p>
            <a:pPr marL="447675" lvl="2"/>
            <a:endParaRPr lang="en-US" sz="18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Importance of prompt flexibility/responsiveness to emergent situations/needs (safety + personalisation)</a:t>
            </a:r>
          </a:p>
          <a:p>
            <a:pPr marL="447675" lvl="2" indent="-180975">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447675" lvl="2" indent="-180975">
              <a:buFont typeface="Arial" panose="020B0604020202020204" pitchFamily="34" charset="0"/>
              <a:buChar char="•"/>
            </a:pPr>
            <a:r>
              <a:rPr lang="en-US" sz="1800" dirty="0">
                <a:latin typeface="Calibri" panose="020F0502020204030204" pitchFamily="34" charset="0"/>
                <a:cs typeface="Calibri" panose="020F0502020204030204" pitchFamily="34" charset="0"/>
              </a:rPr>
              <a:t>BUT address needs with sensitivity (don’t draw attention + don’t overtly treat differently)</a:t>
            </a:r>
            <a:endParaRPr lang="en-GB" sz="1800" dirty="0">
              <a:latin typeface="Calibri" panose="020F0502020204030204" pitchFamily="34" charset="0"/>
              <a:cs typeface="Calibri" panose="020F0502020204030204" pitchFamily="34" charset="0"/>
            </a:endParaRPr>
          </a:p>
        </p:txBody>
      </p:sp>
      <p:sp>
        <p:nvSpPr>
          <p:cNvPr id="6" name="TextBox 5"/>
          <p:cNvSpPr txBox="1"/>
          <p:nvPr/>
        </p:nvSpPr>
        <p:spPr>
          <a:xfrm>
            <a:off x="6519228" y="1409432"/>
            <a:ext cx="2396842" cy="2554545"/>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“I finish my shift at like six o'clock, and nine o'clock I have to come to class … So all the teachers they support me even they ask me if I need break I can take one whenever I need it, so this kind of thing really encourage someone to achieve” (Munir)</a:t>
            </a:r>
            <a:endParaRPr lang="en-GB" sz="1600" dirty="0">
              <a:latin typeface="Calibri" panose="020F0502020204030204" pitchFamily="34" charset="0"/>
              <a:cs typeface="Calibri" panose="020F0502020204030204" pitchFamily="34" charset="0"/>
            </a:endParaRPr>
          </a:p>
        </p:txBody>
      </p:sp>
      <p:sp>
        <p:nvSpPr>
          <p:cNvPr id="8" name="Right Arrow 7">
            <a:extLst>
              <a:ext uri="{FF2B5EF4-FFF2-40B4-BE49-F238E27FC236}">
                <a16:creationId xmlns:a16="http://schemas.microsoft.com/office/drawing/2014/main" id="{E347DECE-982B-084C-A813-9EAD698F2BB3}"/>
              </a:ext>
            </a:extLst>
          </p:cNvPr>
          <p:cNvSpPr/>
          <p:nvPr/>
        </p:nvSpPr>
        <p:spPr>
          <a:xfrm rot="5400000" flipV="1">
            <a:off x="3056940" y="1805452"/>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9" name="TextBox 8"/>
          <p:cNvSpPr txBox="1"/>
          <p:nvPr/>
        </p:nvSpPr>
        <p:spPr>
          <a:xfrm>
            <a:off x="6519228" y="4296257"/>
            <a:ext cx="2396842" cy="1815882"/>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rPr>
              <a:t>I think I wouldn’t prefer anything different … from other students and I think nobody prefer it, because it’s, er, makes … maybe different, it make different you from others” (Omar)</a:t>
            </a:r>
          </a:p>
        </p:txBody>
      </p:sp>
      <p:sp>
        <p:nvSpPr>
          <p:cNvPr id="10" name="TextBox 9"/>
          <p:cNvSpPr txBox="1"/>
          <p:nvPr/>
        </p:nvSpPr>
        <p:spPr>
          <a:xfrm>
            <a:off x="284480" y="822725"/>
            <a:ext cx="6106795" cy="646331"/>
          </a:xfrm>
          <a:prstGeom prst="rect">
            <a:avLst/>
          </a:prstGeom>
          <a:noFill/>
        </p:spPr>
        <p:txBody>
          <a:bodyPr wrap="square" rtlCol="0">
            <a:spAutoFit/>
          </a:bodyPr>
          <a:lstStyle/>
          <a:p>
            <a:pPr marL="266700" lvl="2"/>
            <a:r>
              <a:rPr lang="en-US" sz="1800" b="1" dirty="0">
                <a:latin typeface="Calibri" panose="020F0502020204030204" pitchFamily="34" charset="0"/>
                <a:cs typeface="Calibri" panose="020F0502020204030204" pitchFamily="34" charset="0"/>
              </a:rPr>
              <a:t>Need for awareness/sensitivity/responsiveness to Ss’ needs </a:t>
            </a:r>
            <a:r>
              <a:rPr lang="en-US" sz="1800" dirty="0">
                <a:latin typeface="Calibri" panose="020F0502020204030204" pitchFamily="34" charset="0"/>
                <a:cs typeface="Calibri" panose="020F0502020204030204" pitchFamily="34" charset="0"/>
              </a:rPr>
              <a:t>– links to “super-disadvantage” (Lambrechts, 2020)</a:t>
            </a:r>
          </a:p>
        </p:txBody>
      </p:sp>
    </p:spTree>
    <p:extLst>
      <p:ext uri="{BB962C8B-B14F-4D97-AF65-F5344CB8AC3E}">
        <p14:creationId xmlns:p14="http://schemas.microsoft.com/office/powerpoint/2010/main" val="6239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27</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&amp; Recommendations: RQ3</a:t>
            </a:r>
          </a:p>
        </p:txBody>
      </p:sp>
      <p:sp>
        <p:nvSpPr>
          <p:cNvPr id="2" name="TextBox 1"/>
          <p:cNvSpPr txBox="1"/>
          <p:nvPr/>
        </p:nvSpPr>
        <p:spPr>
          <a:xfrm>
            <a:off x="523875" y="933450"/>
            <a:ext cx="8008565" cy="1631216"/>
          </a:xfrm>
          <a:prstGeom prst="rect">
            <a:avLst/>
          </a:prstGeom>
          <a:noFill/>
        </p:spPr>
        <p:txBody>
          <a:bodyPr wrap="square" rtlCol="0">
            <a:spAutoFit/>
          </a:bodyPr>
          <a:lstStyle/>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
        <p:nvSpPr>
          <p:cNvPr id="7" name="TextBox 6"/>
          <p:cNvSpPr txBox="1"/>
          <p:nvPr/>
        </p:nvSpPr>
        <p:spPr>
          <a:xfrm>
            <a:off x="523875" y="933450"/>
            <a:ext cx="8008565" cy="4247317"/>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RQ3.</a:t>
            </a:r>
            <a:r>
              <a:rPr lang="en-US" sz="1800" dirty="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In relation to RQ2, what constitutes good practice in ELT provision for refugees in a University of Sanctuary context, both at present and in the future?</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In addition to areas identified for RQ2 (which focused on pedagogy), the following areas focus on wider institutional systems and strategies:</a:t>
            </a:r>
          </a:p>
          <a:p>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Supporting RBS teachers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Optimising institutional-level systems and support</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Providing wider wrap-around support for RBSs before and during studies</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709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28</a:t>
            </a:fld>
            <a:endParaRPr dirty="0"/>
          </a:p>
        </p:txBody>
      </p:sp>
      <p:sp>
        <p:nvSpPr>
          <p:cNvPr id="15" name="TextBox 14"/>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Findings &amp; Recs: RQ3 (supporting teachers)</a:t>
            </a:r>
          </a:p>
        </p:txBody>
      </p:sp>
      <p:sp>
        <p:nvSpPr>
          <p:cNvPr id="7" name="TextBox 6"/>
          <p:cNvSpPr txBox="1"/>
          <p:nvPr/>
        </p:nvSpPr>
        <p:spPr>
          <a:xfrm>
            <a:off x="578906" y="2363394"/>
            <a:ext cx="5906742" cy="3416320"/>
          </a:xfrm>
          <a:prstGeom prst="rect">
            <a:avLst/>
          </a:prstGeom>
          <a:noFill/>
        </p:spPr>
        <p:txBody>
          <a:bodyPr wrap="square" rtlCol="0">
            <a:spAutoFit/>
          </a:bodyPr>
          <a:lstStyle/>
          <a:p>
            <a:pPr marL="266700" lvl="1" indent="-266700"/>
            <a:endParaRPr lang="en-US" sz="1800" dirty="0">
              <a:latin typeface="Calibri" panose="020F0502020204030204" pitchFamily="34" charset="0"/>
              <a:cs typeface="Calibri" panose="020F0502020204030204" pitchFamily="34" charset="0"/>
            </a:endParaRPr>
          </a:p>
          <a:p>
            <a:pPr marL="266700" lvl="1" indent="-266700">
              <a:buFont typeface="Arial" panose="020B0604020202020204" pitchFamily="34" charset="0"/>
              <a:buChar char="•"/>
            </a:pPr>
            <a:r>
              <a:rPr lang="en-GB" sz="1800" dirty="0">
                <a:latin typeface="Calibri" panose="020F0502020204030204" pitchFamily="34" charset="0"/>
                <a:cs typeface="Calibri" panose="020F0502020204030204" pitchFamily="34" charset="0"/>
              </a:rPr>
              <a:t>more training in best practice in supporting RBSs (needs/identifying signs/strategies)</a:t>
            </a:r>
            <a:endParaRPr lang="en-US" sz="1800" dirty="0">
              <a:latin typeface="Calibri" panose="020F0502020204030204" pitchFamily="34" charset="0"/>
              <a:cs typeface="Calibri" panose="020F0502020204030204" pitchFamily="34" charset="0"/>
            </a:endParaRPr>
          </a:p>
          <a:p>
            <a:pPr marL="266700" lvl="1" indent="-266700"/>
            <a:endParaRPr lang="en-US" sz="1800" dirty="0">
              <a:latin typeface="Calibri" panose="020F0502020204030204" pitchFamily="34" charset="0"/>
              <a:cs typeface="Calibri" panose="020F0502020204030204" pitchFamily="34" charset="0"/>
            </a:endParaRPr>
          </a:p>
          <a:p>
            <a:pPr marL="266700" lvl="1" indent="-266700"/>
            <a:endParaRPr lang="en-US" sz="1800" dirty="0">
              <a:latin typeface="Calibri" panose="020F0502020204030204" pitchFamily="34" charset="0"/>
              <a:cs typeface="Calibri" panose="020F0502020204030204" pitchFamily="34" charset="0"/>
            </a:endParaRPr>
          </a:p>
          <a:p>
            <a:pPr marL="266700" lvl="1" indent="-266700">
              <a:buFont typeface="Arial" panose="020B0604020202020204" pitchFamily="34" charset="0"/>
              <a:buChar char="•"/>
            </a:pPr>
            <a:r>
              <a:rPr lang="en-US" sz="1800" dirty="0">
                <a:latin typeface="Calibri" panose="020F0502020204030204" pitchFamily="34" charset="0"/>
                <a:cs typeface="Calibri" panose="020F0502020204030204" pitchFamily="34" charset="0"/>
              </a:rPr>
              <a:t>lesson study process – focus on individuals’ Ss + collaborative practice</a:t>
            </a:r>
          </a:p>
          <a:p>
            <a:pPr marL="266700" lvl="1" indent="-2667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66700" lvl="1" indent="-2667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an ongoing tutor support network / community of practice (reducing pedagogical solitude – Shulman, 1993)</a:t>
            </a:r>
          </a:p>
          <a:p>
            <a:pPr marL="28575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p:txBody>
      </p:sp>
      <p:sp>
        <p:nvSpPr>
          <p:cNvPr id="6" name="Right Arrow 5">
            <a:extLst>
              <a:ext uri="{FF2B5EF4-FFF2-40B4-BE49-F238E27FC236}">
                <a16:creationId xmlns:a16="http://schemas.microsoft.com/office/drawing/2014/main" id="{E347DECE-982B-084C-A813-9EAD698F2BB3}"/>
              </a:ext>
            </a:extLst>
          </p:cNvPr>
          <p:cNvSpPr/>
          <p:nvPr/>
        </p:nvSpPr>
        <p:spPr>
          <a:xfrm rot="5400000" flipV="1">
            <a:off x="3195050" y="1929119"/>
            <a:ext cx="357133" cy="31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8" name="TextBox 7"/>
          <p:cNvSpPr txBox="1"/>
          <p:nvPr/>
        </p:nvSpPr>
        <p:spPr>
          <a:xfrm>
            <a:off x="6858000" y="3551479"/>
            <a:ext cx="2058070" cy="2062103"/>
          </a:xfrm>
          <a:prstGeom prst="rect">
            <a:avLst/>
          </a:prstGeom>
          <a:noFill/>
          <a:ln w="38100">
            <a:solidFill>
              <a:srgbClr val="8F67D7"/>
            </a:solidFill>
          </a:ln>
        </p:spPr>
        <p:txBody>
          <a:bodyPr wrap="square" rtlCol="0">
            <a:spAutoFit/>
          </a:bodyPr>
          <a:lstStyle/>
          <a:p>
            <a:r>
              <a:rPr lang="en-US" sz="1600" dirty="0">
                <a:latin typeface="Calibri" panose="020F0502020204030204" pitchFamily="34" charset="0"/>
                <a:cs typeface="Calibri" panose="020F0502020204030204" pitchFamily="34" charset="0"/>
              </a:rPr>
              <a:t>“What I was particularly surprised about was how much I didn’t see in the classroom; that was really quite enlightening for me” (T3)</a:t>
            </a:r>
            <a:endParaRPr lang="en-GB" sz="1600" dirty="0">
              <a:latin typeface="Calibri" panose="020F0502020204030204" pitchFamily="34" charset="0"/>
              <a:cs typeface="Calibri" panose="020F0502020204030204" pitchFamily="34" charset="0"/>
            </a:endParaRPr>
          </a:p>
        </p:txBody>
      </p:sp>
      <p:sp>
        <p:nvSpPr>
          <p:cNvPr id="9" name="TextBox 8"/>
          <p:cNvSpPr txBox="1"/>
          <p:nvPr/>
        </p:nvSpPr>
        <p:spPr>
          <a:xfrm>
            <a:off x="6858000" y="1918670"/>
            <a:ext cx="2058070" cy="1323439"/>
          </a:xfrm>
          <a:prstGeom prst="rect">
            <a:avLst/>
          </a:prstGeom>
          <a:noFill/>
          <a:ln w="38100">
            <a:solidFill>
              <a:srgbClr val="8F67D7"/>
            </a:solidFill>
          </a:ln>
        </p:spPr>
        <p:txBody>
          <a:bodyPr wrap="square" rtlCol="0">
            <a:spAutoFit/>
          </a:bodyPr>
          <a:lstStyle/>
          <a:p>
            <a:pPr fontAlgn="base"/>
            <a:r>
              <a:rPr lang="en-US" sz="1600" dirty="0">
                <a:latin typeface="Calibri" panose="020F0502020204030204" pitchFamily="34" charset="0"/>
                <a:cs typeface="Calibri" panose="020F0502020204030204" pitchFamily="34" charset="0"/>
              </a:rPr>
              <a:t>On trauma training: “I've learnt so much from that and I’ve also gained confidence” (T2)</a:t>
            </a:r>
            <a:endParaRPr lang="en-GB" sz="1600" dirty="0">
              <a:latin typeface="Calibri" panose="020F0502020204030204" pitchFamily="34" charset="0"/>
              <a:cs typeface="Calibri" panose="020F0502020204030204" pitchFamily="34" charset="0"/>
            </a:endParaRPr>
          </a:p>
        </p:txBody>
      </p:sp>
      <p:sp>
        <p:nvSpPr>
          <p:cNvPr id="10" name="TextBox 9"/>
          <p:cNvSpPr txBox="1"/>
          <p:nvPr/>
        </p:nvSpPr>
        <p:spPr>
          <a:xfrm>
            <a:off x="688858" y="943481"/>
            <a:ext cx="5796790" cy="646331"/>
          </a:xfrm>
          <a:prstGeom prst="rect">
            <a:avLst/>
          </a:prstGeom>
          <a:noFill/>
        </p:spPr>
        <p:txBody>
          <a:bodyPr wrap="square" rtlCol="0">
            <a:spAutoFit/>
          </a:bodyPr>
          <a:lstStyle/>
          <a:p>
            <a:pPr lvl="2"/>
            <a:r>
              <a:rPr lang="en-US" sz="1800" b="1" dirty="0">
                <a:latin typeface="Calibri" panose="020F0502020204030204" pitchFamily="34" charset="0"/>
                <a:cs typeface="Calibri" panose="020F0502020204030204" pitchFamily="34" charset="0"/>
              </a:rPr>
              <a:t>Ts all found trauma training and Lesson Study process useful – knowledge/skills/strategies + peer support</a:t>
            </a:r>
          </a:p>
        </p:txBody>
      </p:sp>
    </p:spTree>
    <p:extLst>
      <p:ext uri="{BB962C8B-B14F-4D97-AF65-F5344CB8AC3E}">
        <p14:creationId xmlns:p14="http://schemas.microsoft.com/office/powerpoint/2010/main" val="1069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29</a:t>
            </a:fld>
            <a:endParaRPr dirty="0"/>
          </a:p>
        </p:txBody>
      </p:sp>
      <p:sp>
        <p:nvSpPr>
          <p:cNvPr id="15" name="TextBox 14"/>
          <p:cNvSpPr txBox="1"/>
          <p:nvPr/>
        </p:nvSpPr>
        <p:spPr>
          <a:xfrm>
            <a:off x="284480" y="100860"/>
            <a:ext cx="8631590" cy="40011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Findings &amp; Recs: RQ3 (optimising institution-level systems and support)</a:t>
            </a:r>
          </a:p>
        </p:txBody>
      </p:sp>
      <p:sp>
        <p:nvSpPr>
          <p:cNvPr id="7" name="TextBox 6"/>
          <p:cNvSpPr txBox="1"/>
          <p:nvPr/>
        </p:nvSpPr>
        <p:spPr>
          <a:xfrm>
            <a:off x="523873" y="1055910"/>
            <a:ext cx="6029325" cy="646331"/>
          </a:xfrm>
          <a:prstGeom prst="rect">
            <a:avLst/>
          </a:prstGeom>
          <a:noFill/>
        </p:spPr>
        <p:txBody>
          <a:bodyPr wrap="square" rtlCol="0">
            <a:spAutoFit/>
          </a:bodyPr>
          <a:lstStyle/>
          <a:p>
            <a:pPr lvl="2"/>
            <a:r>
              <a:rPr lang="en-US" sz="1800" b="1" dirty="0">
                <a:latin typeface="Calibri" panose="020F0502020204030204" pitchFamily="34" charset="0"/>
                <a:cs typeface="Calibri" panose="020F0502020204030204" pitchFamily="34" charset="0"/>
              </a:rPr>
              <a:t>Importance of English language provision being joined up, offering range, choice + progression opportunity</a:t>
            </a:r>
          </a:p>
        </p:txBody>
      </p:sp>
      <p:sp>
        <p:nvSpPr>
          <p:cNvPr id="5" name="TextBox 4"/>
          <p:cNvSpPr txBox="1"/>
          <p:nvPr/>
        </p:nvSpPr>
        <p:spPr>
          <a:xfrm>
            <a:off x="6553198" y="2023445"/>
            <a:ext cx="2248570" cy="3046988"/>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“by give more classes … by make different time for classes ...   So if it's be like a … more flexible, that mean more students they can … catch up … like, er, maybe sometimes they can't come on Thursday … but ... they can come on Fridays and Monday” (Fareed)</a:t>
            </a:r>
          </a:p>
        </p:txBody>
      </p:sp>
      <p:sp>
        <p:nvSpPr>
          <p:cNvPr id="6" name="Right Arrow 5">
            <a:extLst>
              <a:ext uri="{FF2B5EF4-FFF2-40B4-BE49-F238E27FC236}">
                <a16:creationId xmlns:a16="http://schemas.microsoft.com/office/drawing/2014/main" id="{E347DECE-982B-084C-A813-9EAD698F2BB3}"/>
              </a:ext>
            </a:extLst>
          </p:cNvPr>
          <p:cNvSpPr/>
          <p:nvPr/>
        </p:nvSpPr>
        <p:spPr>
          <a:xfrm rot="5400000" flipV="1">
            <a:off x="3374255" y="2043351"/>
            <a:ext cx="357133" cy="31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8" name="TextBox 7"/>
          <p:cNvSpPr txBox="1"/>
          <p:nvPr/>
        </p:nvSpPr>
        <p:spPr>
          <a:xfrm>
            <a:off x="538158" y="2023445"/>
            <a:ext cx="6029325" cy="4524315"/>
          </a:xfrm>
          <a:prstGeom prst="rect">
            <a:avLst/>
          </a:prstGeom>
          <a:noFill/>
        </p:spPr>
        <p:txBody>
          <a:bodyPr wrap="square" rtlCol="0">
            <a:spAutoFit/>
          </a:bodyPr>
          <a:lstStyle/>
          <a:p>
            <a:pPr lvl="2"/>
            <a:endParaRPr lang="en-US" sz="1800" dirty="0">
              <a:latin typeface="Calibri" panose="020F0502020204030204" pitchFamily="34" charset="0"/>
              <a:cs typeface="Calibri" panose="020F0502020204030204" pitchFamily="34" charset="0"/>
            </a:endParaRPr>
          </a:p>
          <a:p>
            <a:pPr lvl="2"/>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Full range of levels - from beginner to advanced</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Both general and academic English</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Non-formal (flexible attendance) and formal</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Offering more speaking classes / opportunities</a:t>
            </a: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But, info about range of opportunities available needs to be communicated clearly</a:t>
            </a:r>
          </a:p>
        </p:txBody>
      </p:sp>
    </p:spTree>
    <p:extLst>
      <p:ext uri="{BB962C8B-B14F-4D97-AF65-F5344CB8AC3E}">
        <p14:creationId xmlns:p14="http://schemas.microsoft.com/office/powerpoint/2010/main" val="275695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93"/>
        <p:cNvGrpSpPr/>
        <p:nvPr/>
      </p:nvGrpSpPr>
      <p:grpSpPr>
        <a:xfrm>
          <a:off x="0" y="0"/>
          <a:ext cx="0" cy="0"/>
          <a:chOff x="0" y="0"/>
          <a:chExt cx="0" cy="0"/>
        </a:xfrm>
      </p:grpSpPr>
      <p:sp>
        <p:nvSpPr>
          <p:cNvPr id="94" name="Google Shape;94;p2"/>
          <p:cNvSpPr/>
          <p:nvPr/>
        </p:nvSpPr>
        <p:spPr>
          <a:xfrm>
            <a:off x="-15699" y="1327725"/>
            <a:ext cx="9159699" cy="464445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ctrTitle"/>
          </p:nvPr>
        </p:nvSpPr>
        <p:spPr>
          <a:xfrm>
            <a:off x="-205803" y="2157141"/>
            <a:ext cx="9035478" cy="2825509"/>
          </a:xfrm>
          <a:prstGeom prst="rect">
            <a:avLst/>
          </a:prstGeom>
          <a:noFill/>
          <a:ln>
            <a:noFill/>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chemeClr val="lt1"/>
              </a:buClr>
              <a:buSzPts val="1000"/>
              <a:buFont typeface="Courier New" panose="02070309020205020404" pitchFamily="49" charset="0"/>
              <a:buChar char="o"/>
            </a:pPr>
            <a:br>
              <a:rPr lang="en-GB" sz="4000" b="1" dirty="0">
                <a:solidFill>
                  <a:schemeClr val="bg1"/>
                </a:solidFill>
              </a:rPr>
            </a:br>
            <a:r>
              <a:rPr lang="en-GB" sz="4000" b="1" dirty="0">
                <a:solidFill>
                  <a:schemeClr val="bg1"/>
                </a:solidFill>
              </a:rPr>
              <a:t>Outline</a:t>
            </a:r>
            <a:br>
              <a:rPr lang="en-GB" sz="4000" b="1" i="0" u="none" strike="noStrike" cap="none" dirty="0">
                <a:solidFill>
                  <a:schemeClr val="bg1"/>
                </a:solidFill>
              </a:rPr>
            </a:br>
            <a:br>
              <a:rPr lang="en-GB" sz="2800" dirty="0">
                <a:solidFill>
                  <a:schemeClr val="bg1"/>
                </a:solidFill>
              </a:rPr>
            </a:br>
            <a:r>
              <a:rPr lang="en-GB" sz="2800" dirty="0">
                <a:solidFill>
                  <a:schemeClr val="bg1"/>
                </a:solidFill>
              </a:rPr>
              <a:t>	- the context, challenge and RQs of this study</a:t>
            </a:r>
            <a:br>
              <a:rPr lang="en-GB" sz="2800" dirty="0">
                <a:solidFill>
                  <a:schemeClr val="bg1"/>
                </a:solidFill>
              </a:rPr>
            </a:br>
            <a:r>
              <a:rPr lang="en-GB" sz="2800" dirty="0">
                <a:solidFill>
                  <a:schemeClr val="bg1"/>
                </a:solidFill>
              </a:rPr>
              <a:t>	- research design</a:t>
            </a:r>
            <a:br>
              <a:rPr lang="en-GB" sz="2800" dirty="0">
                <a:solidFill>
                  <a:schemeClr val="bg1"/>
                </a:solidFill>
              </a:rPr>
            </a:br>
            <a:r>
              <a:rPr lang="en-GB" sz="2800" dirty="0">
                <a:solidFill>
                  <a:schemeClr val="bg1"/>
                </a:solidFill>
              </a:rPr>
              <a:t>	- our findings and recommendations</a:t>
            </a:r>
            <a:br>
              <a:rPr lang="en-GB" sz="2800" dirty="0">
                <a:solidFill>
                  <a:schemeClr val="bg1"/>
                </a:solidFill>
              </a:rPr>
            </a:br>
            <a:r>
              <a:rPr lang="en-GB" sz="2800" dirty="0">
                <a:solidFill>
                  <a:schemeClr val="bg1"/>
                </a:solidFill>
              </a:rPr>
              <a:t>    - conclusions </a:t>
            </a:r>
            <a:br>
              <a:rPr lang="en-GB" sz="2800" dirty="0">
                <a:solidFill>
                  <a:schemeClr val="bg1"/>
                </a:solidFill>
              </a:rPr>
            </a:br>
            <a:br>
              <a:rPr lang="en-GB" sz="2800" dirty="0">
                <a:solidFill>
                  <a:schemeClr val="bg1"/>
                </a:solidFill>
              </a:rPr>
            </a:br>
            <a:br>
              <a:rPr lang="en-GB" sz="1200" dirty="0">
                <a:solidFill>
                  <a:schemeClr val="bg1"/>
                </a:solidFill>
              </a:rPr>
            </a:br>
            <a:br>
              <a:rPr lang="en-GB" sz="3200" i="0" u="none" strike="noStrike" cap="none" dirty="0">
                <a:solidFill>
                  <a:schemeClr val="bg1"/>
                </a:solidFill>
                <a:sym typeface="Calibri"/>
              </a:rPr>
            </a:br>
            <a:r>
              <a:rPr lang="en-GB" sz="3200" b="1" i="0" u="none" strike="noStrike" cap="none" dirty="0">
                <a:solidFill>
                  <a:schemeClr val="bg1"/>
                </a:solidFill>
                <a:latin typeface="Calibri"/>
                <a:ea typeface="Calibri"/>
                <a:cs typeface="Calibri"/>
                <a:sym typeface="Calibri"/>
              </a:rPr>
              <a:t> </a:t>
            </a:r>
            <a:endParaRPr dirty="0">
              <a:solidFill>
                <a:schemeClr val="bg1"/>
              </a:solidFill>
            </a:endParaRPr>
          </a:p>
        </p:txBody>
      </p:sp>
      <p:cxnSp>
        <p:nvCxnSpPr>
          <p:cNvPr id="96" name="Google Shape;96;p2"/>
          <p:cNvCxnSpPr/>
          <p:nvPr/>
        </p:nvCxnSpPr>
        <p:spPr>
          <a:xfrm>
            <a:off x="0" y="6251798"/>
            <a:ext cx="9159699" cy="0"/>
          </a:xfrm>
          <a:prstGeom prst="straightConnector1">
            <a:avLst/>
          </a:prstGeom>
          <a:noFill/>
          <a:ln w="76200" cap="flat" cmpd="sng">
            <a:solidFill>
              <a:srgbClr val="8F67D7"/>
            </a:solidFill>
            <a:prstDash val="solid"/>
            <a:round/>
            <a:headEnd type="none" w="sm" len="sm"/>
            <a:tailEnd type="none" w="sm" len="sm"/>
          </a:ln>
        </p:spPr>
      </p:cxnSp>
      <p:sp>
        <p:nvSpPr>
          <p:cNvPr id="97" name="Google Shape;97;p2"/>
          <p:cNvSpPr txBox="1">
            <a:spLocks noGrp="1"/>
          </p:cNvSpPr>
          <p:nvPr>
            <p:ph type="sldNum" idx="12"/>
          </p:nvPr>
        </p:nvSpPr>
        <p:spPr>
          <a:xfrm>
            <a:off x="7010401" y="688340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a:t>
            </a:fld>
            <a:endParaRPr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73896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30</a:t>
            </a:fld>
            <a:endParaRPr dirty="0"/>
          </a:p>
        </p:txBody>
      </p:sp>
      <p:sp>
        <p:nvSpPr>
          <p:cNvPr id="15" name="TextBox 14"/>
          <p:cNvSpPr txBox="1"/>
          <p:nvPr/>
        </p:nvSpPr>
        <p:spPr>
          <a:xfrm>
            <a:off x="284480" y="100860"/>
            <a:ext cx="8631590" cy="40011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Findings &amp; Recs: RQ3 (wrap-around support before and during studies)</a:t>
            </a:r>
          </a:p>
        </p:txBody>
      </p:sp>
      <p:sp>
        <p:nvSpPr>
          <p:cNvPr id="2" name="TextBox 1"/>
          <p:cNvSpPr txBox="1"/>
          <p:nvPr/>
        </p:nvSpPr>
        <p:spPr>
          <a:xfrm>
            <a:off x="447674" y="538032"/>
            <a:ext cx="8008565" cy="1631216"/>
          </a:xfrm>
          <a:prstGeom prst="rect">
            <a:avLst/>
          </a:prstGeom>
          <a:noFill/>
        </p:spPr>
        <p:txBody>
          <a:bodyPr wrap="square" rtlCol="0">
            <a:spAutoFit/>
          </a:bodyPr>
          <a:lstStyle/>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
        <p:nvSpPr>
          <p:cNvPr id="6" name="TextBox 5"/>
          <p:cNvSpPr txBox="1"/>
          <p:nvPr/>
        </p:nvSpPr>
        <p:spPr>
          <a:xfrm>
            <a:off x="523873" y="889629"/>
            <a:ext cx="5045192" cy="830997"/>
          </a:xfrm>
          <a:prstGeom prst="rect">
            <a:avLst/>
          </a:prstGeom>
          <a:noFill/>
        </p:spPr>
        <p:txBody>
          <a:bodyPr wrap="square" rtlCol="0">
            <a:spAutoFit/>
          </a:bodyPr>
          <a:lstStyle/>
          <a:p>
            <a:pPr lvl="2"/>
            <a:r>
              <a:rPr lang="en-US" sz="1600" b="1" dirty="0">
                <a:latin typeface="Calibri" panose="020F0502020204030204" pitchFamily="34" charset="0"/>
                <a:cs typeface="Calibri" panose="020F0502020204030204" pitchFamily="34" charset="0"/>
              </a:rPr>
              <a:t>Need for additional support for RBSs to access provision and learn effectively</a:t>
            </a:r>
            <a:endParaRPr lang="en-US" sz="1800" b="1"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p:txBody>
      </p:sp>
      <p:sp>
        <p:nvSpPr>
          <p:cNvPr id="8" name="TextBox 7"/>
          <p:cNvSpPr txBox="1"/>
          <p:nvPr/>
        </p:nvSpPr>
        <p:spPr>
          <a:xfrm>
            <a:off x="6186307" y="1631745"/>
            <a:ext cx="2440465" cy="1569660"/>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“the good thing is it's free for refugee … if for money, I don't think one of refugee have that money to pay to study this course” (Munir)</a:t>
            </a:r>
          </a:p>
        </p:txBody>
      </p:sp>
      <p:sp>
        <p:nvSpPr>
          <p:cNvPr id="9" name="Right Arrow 8">
            <a:extLst>
              <a:ext uri="{FF2B5EF4-FFF2-40B4-BE49-F238E27FC236}">
                <a16:creationId xmlns:a16="http://schemas.microsoft.com/office/drawing/2014/main" id="{E347DECE-982B-084C-A813-9EAD698F2BB3}"/>
              </a:ext>
            </a:extLst>
          </p:cNvPr>
          <p:cNvSpPr/>
          <p:nvPr/>
        </p:nvSpPr>
        <p:spPr>
          <a:xfrm rot="5400000" flipV="1">
            <a:off x="2867902" y="1777594"/>
            <a:ext cx="357133" cy="317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0" name="TextBox 9"/>
          <p:cNvSpPr txBox="1"/>
          <p:nvPr/>
        </p:nvSpPr>
        <p:spPr>
          <a:xfrm>
            <a:off x="6218289" y="3714447"/>
            <a:ext cx="2376500" cy="1815882"/>
          </a:xfrm>
          <a:prstGeom prst="rect">
            <a:avLst/>
          </a:prstGeom>
          <a:noFill/>
          <a:ln w="38100">
            <a:solidFill>
              <a:srgbClr val="8F67D7"/>
            </a:solidFill>
          </a:ln>
        </p:spPr>
        <p:txBody>
          <a:bodyPr wrap="square" rtlCol="0">
            <a:spAutoFit/>
          </a:bodyPr>
          <a:lstStyle/>
          <a:p>
            <a:pPr fontAlgn="base"/>
            <a:r>
              <a:rPr lang="en-GB" sz="1600" dirty="0">
                <a:latin typeface="Calibri" panose="020F0502020204030204" pitchFamily="34" charset="0"/>
                <a:cs typeface="Calibri" panose="020F0502020204030204" pitchFamily="34" charset="0"/>
              </a:rPr>
              <a:t>“I'm still, I'm in ... ELTU's accommodation … without them, I’m a homeless … and honestly ... they standing with me a lot, a lot about it, to be honest” (Jamal)</a:t>
            </a:r>
          </a:p>
        </p:txBody>
      </p:sp>
      <p:sp>
        <p:nvSpPr>
          <p:cNvPr id="11" name="TextBox 10"/>
          <p:cNvSpPr txBox="1"/>
          <p:nvPr/>
        </p:nvSpPr>
        <p:spPr>
          <a:xfrm>
            <a:off x="284480" y="1826235"/>
            <a:ext cx="5738633" cy="4555093"/>
          </a:xfrm>
          <a:prstGeom prst="rect">
            <a:avLst/>
          </a:prstGeom>
          <a:noFill/>
        </p:spPr>
        <p:txBody>
          <a:bodyPr wrap="square" rtlCol="0">
            <a:spAutoFit/>
          </a:bodyPr>
          <a:lstStyle/>
          <a:p>
            <a:pPr lvl="2"/>
            <a:endParaRPr lang="en-US" sz="1800" b="1" dirty="0">
              <a:latin typeface="Calibri" panose="020F0502020204030204" pitchFamily="34" charset="0"/>
              <a:cs typeface="Calibri" panose="020F0502020204030204" pitchFamily="34" charset="0"/>
            </a:endParaRPr>
          </a:p>
          <a:p>
            <a:pPr lvl="2"/>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Provide resources to access classes</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Fee waivers </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Additional financial support (travel costs, stationery, etc) </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During pandemic, further support needed</a:t>
            </a:r>
          </a:p>
          <a:p>
            <a:pPr marL="542925" lvl="2" indent="-27622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Offer other practical support. E.g.</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psychological support</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guidance in defining goals / aspirations and finding pathways</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accommodation</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help with asylum claims</a:t>
            </a:r>
          </a:p>
          <a:p>
            <a:pPr marL="542925" lvl="2"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addressing safety concerns</a:t>
            </a:r>
          </a:p>
          <a:p>
            <a:pPr marL="266700" lvl="2"/>
            <a:endParaRPr lang="en-US" sz="1600" dirty="0">
              <a:latin typeface="Calibri" panose="020F0502020204030204" pitchFamily="34" charset="0"/>
              <a:cs typeface="Calibri" panose="020F0502020204030204" pitchFamily="34" charset="0"/>
            </a:endParaRPr>
          </a:p>
          <a:p>
            <a:pPr marL="285750" lvl="2"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Build networks with and tap into:</a:t>
            </a:r>
          </a:p>
          <a:p>
            <a:pPr marL="542925" lvl="3"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wider university services (e.g. welfare and accommodation)</a:t>
            </a:r>
          </a:p>
          <a:p>
            <a:pPr marL="542925" lvl="3" indent="-276225">
              <a:buFont typeface="Arial" panose="020B0604020202020204" pitchFamily="34" charset="0"/>
              <a:buChar char="•"/>
            </a:pPr>
            <a:r>
              <a:rPr lang="en-US" sz="1600" dirty="0">
                <a:latin typeface="Calibri" panose="020F0502020204030204" pitchFamily="34" charset="0"/>
                <a:cs typeface="Calibri" panose="020F0502020204030204" pitchFamily="34" charset="0"/>
              </a:rPr>
              <a:t>external partnerships (e.g. RefuAid and LCofS)</a:t>
            </a:r>
          </a:p>
        </p:txBody>
      </p:sp>
    </p:spTree>
    <p:extLst>
      <p:ext uri="{BB962C8B-B14F-4D97-AF65-F5344CB8AC3E}">
        <p14:creationId xmlns:p14="http://schemas.microsoft.com/office/powerpoint/2010/main" val="24352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31</a:t>
            </a:fld>
            <a:endParaRPr dirty="0"/>
          </a:p>
        </p:txBody>
      </p:sp>
      <p:sp>
        <p:nvSpPr>
          <p:cNvPr id="15" name="TextBox 14"/>
          <p:cNvSpPr txBox="1"/>
          <p:nvPr/>
        </p:nvSpPr>
        <p:spPr>
          <a:xfrm>
            <a:off x="284480" y="100860"/>
            <a:ext cx="8631590" cy="40011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Conclusion</a:t>
            </a:r>
          </a:p>
        </p:txBody>
      </p:sp>
      <p:sp>
        <p:nvSpPr>
          <p:cNvPr id="7" name="TextBox 6"/>
          <p:cNvSpPr txBox="1"/>
          <p:nvPr/>
        </p:nvSpPr>
        <p:spPr>
          <a:xfrm>
            <a:off x="825222" y="667195"/>
            <a:ext cx="1383546" cy="923330"/>
          </a:xfrm>
          <a:prstGeom prst="rect">
            <a:avLst/>
          </a:prstGeom>
          <a:noFill/>
        </p:spPr>
        <p:txBody>
          <a:bodyPr wrap="square" rtlCol="0">
            <a:spAutoFit/>
          </a:bodyPr>
          <a:lstStyle/>
          <a:p>
            <a:pPr algn="ctr"/>
            <a:r>
              <a:rPr lang="en-GB" sz="1800" b="1" dirty="0">
                <a:latin typeface="Calibri" panose="020F0502020204030204" pitchFamily="34" charset="0"/>
                <a:cs typeface="Calibri" panose="020F0502020204030204" pitchFamily="34" charset="0"/>
              </a:rPr>
              <a:t>Refugee Background Students</a:t>
            </a:r>
            <a:endParaRPr lang="en-GB" sz="1600" dirty="0">
              <a:latin typeface="Calibri" panose="020F0502020204030204" pitchFamily="34" charset="0"/>
              <a:cs typeface="Calibri" panose="020F0502020204030204" pitchFamily="34" charset="0"/>
            </a:endParaRPr>
          </a:p>
        </p:txBody>
      </p:sp>
      <p:sp>
        <p:nvSpPr>
          <p:cNvPr id="6" name="TextBox 5"/>
          <p:cNvSpPr txBox="1"/>
          <p:nvPr/>
        </p:nvSpPr>
        <p:spPr>
          <a:xfrm>
            <a:off x="160775" y="3074984"/>
            <a:ext cx="1034980" cy="1077218"/>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improved English + PWB levels </a:t>
            </a:r>
          </a:p>
        </p:txBody>
      </p:sp>
      <p:cxnSp>
        <p:nvCxnSpPr>
          <p:cNvPr id="9" name="Google Shape;88;p1"/>
          <p:cNvCxnSpPr/>
          <p:nvPr/>
        </p:nvCxnSpPr>
        <p:spPr>
          <a:xfrm flipH="1">
            <a:off x="2698839" y="735736"/>
            <a:ext cx="10048" cy="5938575"/>
          </a:xfrm>
          <a:prstGeom prst="straightConnector1">
            <a:avLst/>
          </a:prstGeom>
          <a:noFill/>
          <a:ln w="22225" cap="flat" cmpd="sng">
            <a:solidFill>
              <a:srgbClr val="8F67D7"/>
            </a:solidFill>
            <a:prstDash val="solid"/>
            <a:round/>
            <a:headEnd type="none" w="sm" len="sm"/>
            <a:tailEnd type="none" w="sm" len="sm"/>
          </a:ln>
        </p:spPr>
      </p:cxnSp>
      <p:sp>
        <p:nvSpPr>
          <p:cNvPr id="10" name="Right Arrow 9">
            <a:extLst>
              <a:ext uri="{FF2B5EF4-FFF2-40B4-BE49-F238E27FC236}">
                <a16:creationId xmlns:a16="http://schemas.microsoft.com/office/drawing/2014/main" id="{E347DECE-982B-084C-A813-9EAD698F2BB3}"/>
              </a:ext>
            </a:extLst>
          </p:cNvPr>
          <p:cNvSpPr/>
          <p:nvPr/>
        </p:nvSpPr>
        <p:spPr>
          <a:xfrm rot="10800000" flipV="1">
            <a:off x="1110255" y="3400040"/>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1" name="TextBox 10"/>
          <p:cNvSpPr txBox="1"/>
          <p:nvPr/>
        </p:nvSpPr>
        <p:spPr>
          <a:xfrm>
            <a:off x="1182379" y="1753809"/>
            <a:ext cx="1505066" cy="3416320"/>
          </a:xfrm>
          <a:prstGeom prst="rect">
            <a:avLst/>
          </a:prstGeom>
          <a:noFill/>
        </p:spPr>
        <p:txBody>
          <a:bodyPr wrap="square" rtlCol="0">
            <a:spAutoFit/>
          </a:bodyPr>
          <a:lstStyle/>
          <a:p>
            <a:pPr algn="ctr"/>
            <a:r>
              <a:rPr lang="en-GB" sz="1600" b="1" dirty="0">
                <a:latin typeface="Calibri" panose="020F0502020204030204" pitchFamily="34" charset="0"/>
                <a:cs typeface="Calibri" panose="020F0502020204030204" pitchFamily="34" charset="0"/>
              </a:rPr>
              <a:t>Psycho-social needs</a:t>
            </a:r>
          </a:p>
          <a:p>
            <a:pPr algn="ctr"/>
            <a:endParaRPr lang="en-GB" sz="1600" b="1" dirty="0">
              <a:latin typeface="Calibri" panose="020F0502020204030204" pitchFamily="34" charset="0"/>
              <a:cs typeface="Calibri" panose="020F0502020204030204" pitchFamily="34" charset="0"/>
            </a:endParaRPr>
          </a:p>
          <a:p>
            <a:pPr marL="285750" indent="-285750">
              <a:lnSpc>
                <a:spcPct val="150000"/>
              </a:lnSpc>
              <a:buFontTx/>
              <a:buChar char="-"/>
            </a:pPr>
            <a:r>
              <a:rPr lang="en-GB" dirty="0">
                <a:latin typeface="Calibri" panose="020F0502020204030204" pitchFamily="34" charset="0"/>
                <a:cs typeface="Calibri" panose="020F0502020204030204" pitchFamily="34" charset="0"/>
              </a:rPr>
              <a:t>safety</a:t>
            </a:r>
          </a:p>
          <a:p>
            <a:pPr marL="285750" indent="-285750">
              <a:lnSpc>
                <a:spcPct val="150000"/>
              </a:lnSpc>
              <a:buFontTx/>
              <a:buChar char="-"/>
            </a:pPr>
            <a:r>
              <a:rPr lang="en-GB" dirty="0">
                <a:latin typeface="Calibri" panose="020F0502020204030204" pitchFamily="34" charset="0"/>
                <a:cs typeface="Calibri" panose="020F0502020204030204" pitchFamily="34" charset="0"/>
              </a:rPr>
              <a:t>trust</a:t>
            </a:r>
          </a:p>
          <a:p>
            <a:pPr marL="285750" indent="-285750">
              <a:lnSpc>
                <a:spcPct val="150000"/>
              </a:lnSpc>
              <a:buFontTx/>
              <a:buChar char="-"/>
            </a:pPr>
            <a:r>
              <a:rPr lang="en-GB" dirty="0">
                <a:latin typeface="Calibri" panose="020F0502020204030204" pitchFamily="34" charset="0"/>
                <a:cs typeface="Calibri" panose="020F0502020204030204" pitchFamily="34" charset="0"/>
              </a:rPr>
              <a:t>agency</a:t>
            </a:r>
          </a:p>
          <a:p>
            <a:pPr marL="285750" indent="-285750">
              <a:lnSpc>
                <a:spcPct val="150000"/>
              </a:lnSpc>
              <a:buFontTx/>
              <a:buChar char="-"/>
            </a:pPr>
            <a:r>
              <a:rPr lang="en-GB" dirty="0">
                <a:latin typeface="Calibri" panose="020F0502020204030204" pitchFamily="34" charset="0"/>
                <a:cs typeface="Calibri" panose="020F0502020204030204" pitchFamily="34" charset="0"/>
              </a:rPr>
              <a:t>purpose</a:t>
            </a:r>
          </a:p>
          <a:p>
            <a:pPr marL="285750" indent="-285750">
              <a:lnSpc>
                <a:spcPct val="150000"/>
              </a:lnSpc>
              <a:buFontTx/>
              <a:buChar char="-"/>
            </a:pPr>
            <a:r>
              <a:rPr lang="en-GB" dirty="0">
                <a:latin typeface="Calibri" panose="020F0502020204030204" pitchFamily="34" charset="0"/>
                <a:cs typeface="Calibri" panose="020F0502020204030204" pitchFamily="34" charset="0"/>
              </a:rPr>
              <a:t>support</a:t>
            </a:r>
          </a:p>
          <a:p>
            <a:pPr marL="285750" indent="-285750">
              <a:lnSpc>
                <a:spcPct val="150000"/>
              </a:lnSpc>
              <a:buFontTx/>
              <a:buChar char="-"/>
            </a:pPr>
            <a:r>
              <a:rPr lang="en-GB" dirty="0">
                <a:latin typeface="Calibri" panose="020F0502020204030204" pitchFamily="34" charset="0"/>
                <a:cs typeface="Calibri" panose="020F0502020204030204" pitchFamily="34" charset="0"/>
              </a:rPr>
              <a:t>hope</a:t>
            </a:r>
          </a:p>
          <a:p>
            <a:pPr marL="285750" indent="-285750">
              <a:lnSpc>
                <a:spcPct val="150000"/>
              </a:lnSpc>
              <a:buFontTx/>
              <a:buChar char="-"/>
            </a:pPr>
            <a:r>
              <a:rPr lang="en-GB" dirty="0">
                <a:latin typeface="Calibri" panose="020F0502020204030204" pitchFamily="34" charset="0"/>
                <a:cs typeface="Calibri" panose="020F0502020204030204" pitchFamily="34" charset="0"/>
              </a:rPr>
              <a:t>feel valued</a:t>
            </a:r>
          </a:p>
          <a:p>
            <a:pPr marL="285750" indent="-285750">
              <a:lnSpc>
                <a:spcPct val="150000"/>
              </a:lnSpc>
              <a:buFontTx/>
              <a:buChar char="-"/>
            </a:pPr>
            <a:r>
              <a:rPr lang="en-GB" dirty="0">
                <a:latin typeface="Calibri" panose="020F0502020204030204" pitchFamily="34" charset="0"/>
                <a:cs typeface="Calibri" panose="020F0502020204030204" pitchFamily="34" charset="0"/>
              </a:rPr>
              <a:t>unthreatened</a:t>
            </a:r>
          </a:p>
        </p:txBody>
      </p:sp>
      <p:sp>
        <p:nvSpPr>
          <p:cNvPr id="12" name="TextBox 11"/>
          <p:cNvSpPr txBox="1"/>
          <p:nvPr/>
        </p:nvSpPr>
        <p:spPr>
          <a:xfrm>
            <a:off x="4396749" y="749257"/>
            <a:ext cx="1080421" cy="646331"/>
          </a:xfrm>
          <a:prstGeom prst="rect">
            <a:avLst/>
          </a:prstGeom>
          <a:noFill/>
        </p:spPr>
        <p:txBody>
          <a:bodyPr wrap="square" rtlCol="0">
            <a:spAutoFit/>
          </a:bodyPr>
          <a:lstStyle/>
          <a:p>
            <a:pPr algn="ctr"/>
            <a:r>
              <a:rPr lang="en-GB" sz="1800" b="1" dirty="0">
                <a:latin typeface="Calibri" panose="020F0502020204030204" pitchFamily="34" charset="0"/>
                <a:cs typeface="Calibri" panose="020F0502020204030204" pitchFamily="34" charset="0"/>
              </a:rPr>
              <a:t>Teachers </a:t>
            </a:r>
          </a:p>
          <a:p>
            <a:pPr algn="ctr"/>
            <a:r>
              <a:rPr lang="en-GB" sz="1800" b="1" dirty="0">
                <a:latin typeface="Calibri" panose="020F0502020204030204" pitchFamily="34" charset="0"/>
                <a:cs typeface="Calibri" panose="020F0502020204030204" pitchFamily="34" charset="0"/>
              </a:rPr>
              <a:t>of RBSs</a:t>
            </a:r>
            <a:endParaRPr lang="en-GB" sz="1600" dirty="0">
              <a:latin typeface="Calibri" panose="020F0502020204030204" pitchFamily="34" charset="0"/>
              <a:cs typeface="Calibri" panose="020F0502020204030204" pitchFamily="34" charset="0"/>
            </a:endParaRPr>
          </a:p>
        </p:txBody>
      </p:sp>
      <p:sp>
        <p:nvSpPr>
          <p:cNvPr id="13" name="TextBox 12"/>
          <p:cNvSpPr txBox="1"/>
          <p:nvPr/>
        </p:nvSpPr>
        <p:spPr>
          <a:xfrm>
            <a:off x="7303401" y="936476"/>
            <a:ext cx="1358202" cy="369332"/>
          </a:xfrm>
          <a:prstGeom prst="rect">
            <a:avLst/>
          </a:prstGeom>
          <a:noFill/>
        </p:spPr>
        <p:txBody>
          <a:bodyPr wrap="square" rtlCol="0">
            <a:spAutoFit/>
          </a:bodyPr>
          <a:lstStyle/>
          <a:p>
            <a:pPr algn="ctr"/>
            <a:r>
              <a:rPr lang="en-GB" sz="1800" b="1" dirty="0">
                <a:latin typeface="Calibri" panose="020F0502020204030204" pitchFamily="34" charset="0"/>
                <a:cs typeface="Calibri" panose="020F0502020204030204" pitchFamily="34" charset="0"/>
              </a:rPr>
              <a:t>Institutions</a:t>
            </a:r>
            <a:endParaRPr lang="en-GB" sz="1600" dirty="0">
              <a:latin typeface="Calibri" panose="020F0502020204030204" pitchFamily="34" charset="0"/>
              <a:cs typeface="Calibri" panose="020F0502020204030204" pitchFamily="34" charset="0"/>
            </a:endParaRPr>
          </a:p>
        </p:txBody>
      </p:sp>
      <p:sp>
        <p:nvSpPr>
          <p:cNvPr id="14" name="TextBox 13"/>
          <p:cNvSpPr txBox="1"/>
          <p:nvPr/>
        </p:nvSpPr>
        <p:spPr>
          <a:xfrm>
            <a:off x="2837178" y="1745527"/>
            <a:ext cx="2024753" cy="6463308"/>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Strategies (classroom + self study)</a:t>
            </a:r>
          </a:p>
          <a:p>
            <a:endParaRPr lang="en-GB"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lang. learning strats (C/A/SI)</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growth mindset</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peer/tutor support in/out of class (esp. w/ meta-cog tasks)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speaking opps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build trusting relationships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don’t force personalisation</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meeting safety needs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don’t single RBSs out as different</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reframing errors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facilitate choice and agency</a:t>
            </a:r>
          </a:p>
          <a:p>
            <a:pPr marL="285750" indent="-285750">
              <a:buFontTx/>
              <a:buChar char="-"/>
            </a:pP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
        <p:nvSpPr>
          <p:cNvPr id="16" name="TextBox 15"/>
          <p:cNvSpPr txBox="1"/>
          <p:nvPr/>
        </p:nvSpPr>
        <p:spPr>
          <a:xfrm>
            <a:off x="4813902" y="1738958"/>
            <a:ext cx="1829582" cy="4855175"/>
          </a:xfrm>
          <a:prstGeom prst="rect">
            <a:avLst/>
          </a:prstGeom>
          <a:noFill/>
        </p:spPr>
        <p:txBody>
          <a:bodyPr wrap="square" rtlCol="0">
            <a:spAutoFit/>
          </a:bodyPr>
          <a:lstStyle/>
          <a:p>
            <a:pPr algn="ctr"/>
            <a:r>
              <a:rPr lang="en-GB" sz="1600" b="1" dirty="0">
                <a:latin typeface="Calibri" panose="020F0502020204030204" pitchFamily="34" charset="0"/>
                <a:cs typeface="Calibri" panose="020F0502020204030204" pitchFamily="34" charset="0"/>
              </a:rPr>
              <a:t>Qualities / Skills</a:t>
            </a:r>
          </a:p>
          <a:p>
            <a:endParaRPr lang="en-GB" dirty="0">
              <a:latin typeface="Calibri" panose="020F0502020204030204" pitchFamily="34" charset="0"/>
              <a:cs typeface="Calibri" panose="020F0502020204030204" pitchFamily="34" charset="0"/>
            </a:endParaRPr>
          </a:p>
          <a:p>
            <a:pPr marL="285750" indent="-285750">
              <a:lnSpc>
                <a:spcPct val="150000"/>
              </a:lnSpc>
              <a:buFontTx/>
              <a:buChar char="-"/>
            </a:pPr>
            <a:r>
              <a:rPr lang="en-GB" dirty="0">
                <a:latin typeface="Calibri" panose="020F0502020204030204" pitchFamily="34" charset="0"/>
                <a:cs typeface="Calibri" panose="020F0502020204030204" pitchFamily="34" charset="0"/>
              </a:rPr>
              <a:t>sensitivity</a:t>
            </a:r>
          </a:p>
          <a:p>
            <a:pPr marL="285750" indent="-285750">
              <a:lnSpc>
                <a:spcPct val="150000"/>
              </a:lnSpc>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alertness + responsiveness</a:t>
            </a:r>
          </a:p>
          <a:p>
            <a:pPr marL="285750" indent="-285750">
              <a:buFontTx/>
              <a:buChar char="-"/>
            </a:pPr>
            <a:endParaRPr lang="en-GB" sz="500" dirty="0">
              <a:latin typeface="Calibri" panose="020F0502020204030204" pitchFamily="34" charset="0"/>
              <a:cs typeface="Calibri" panose="020F0502020204030204" pitchFamily="34" charset="0"/>
            </a:endParaRPr>
          </a:p>
          <a:p>
            <a:pPr marL="285750" indent="-285750">
              <a:lnSpc>
                <a:spcPct val="150000"/>
              </a:lnSpc>
              <a:buFontTx/>
              <a:buChar char="-"/>
            </a:pPr>
            <a:r>
              <a:rPr lang="en-GB" dirty="0">
                <a:latin typeface="Calibri" panose="020F0502020204030204" pitchFamily="34" charset="0"/>
                <a:cs typeface="Calibri" panose="020F0502020204030204" pitchFamily="34" charset="0"/>
              </a:rPr>
              <a:t>flexibility</a:t>
            </a:r>
          </a:p>
          <a:p>
            <a:pPr marL="285750" indent="-285750">
              <a:lnSpc>
                <a:spcPct val="150000"/>
              </a:lnSpc>
              <a:buFontTx/>
              <a:buChar char="-"/>
            </a:pPr>
            <a:r>
              <a:rPr lang="en-GB" dirty="0">
                <a:latin typeface="Calibri" panose="020F0502020204030204" pitchFamily="34" charset="0"/>
                <a:cs typeface="Calibri" panose="020F0502020204030204" pitchFamily="34" charset="0"/>
              </a:rPr>
              <a:t>empathy</a:t>
            </a:r>
          </a:p>
          <a:p>
            <a:pPr marL="285750" indent="-285750">
              <a:lnSpc>
                <a:spcPct val="150000"/>
              </a:lnSpc>
              <a:buFontTx/>
              <a:buChar char="-"/>
            </a:pPr>
            <a:endParaRPr lang="en-GB" sz="3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awareness / anticipation of needs</a:t>
            </a:r>
          </a:p>
          <a:p>
            <a:pPr marL="285750" indent="-285750">
              <a:lnSpc>
                <a:spcPct val="150000"/>
              </a:lnSpc>
              <a:buFontTx/>
              <a:buChar char="-"/>
            </a:pPr>
            <a:r>
              <a:rPr lang="en-GB" dirty="0">
                <a:latin typeface="Calibri" panose="020F0502020204030204" pitchFamily="34" charset="0"/>
                <a:cs typeface="Calibri" panose="020F0502020204030204" pitchFamily="34" charset="0"/>
              </a:rPr>
              <a:t>supportiveness</a:t>
            </a:r>
          </a:p>
          <a:p>
            <a:pPr marL="285750" indent="-285750">
              <a:lnSpc>
                <a:spcPct val="150000"/>
              </a:lnSpc>
              <a:buFontTx/>
              <a:buChar char="-"/>
            </a:pPr>
            <a:endParaRPr lang="en-GB" sz="500"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warm + welcoming</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 </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
        <p:nvSpPr>
          <p:cNvPr id="17" name="TextBox 16"/>
          <p:cNvSpPr txBox="1"/>
          <p:nvPr/>
        </p:nvSpPr>
        <p:spPr>
          <a:xfrm>
            <a:off x="6824546" y="1692082"/>
            <a:ext cx="2319453" cy="4647426"/>
          </a:xfrm>
          <a:prstGeom prst="rect">
            <a:avLst/>
          </a:prstGeom>
          <a:noFill/>
        </p:spPr>
        <p:txBody>
          <a:bodyPr wrap="square" rtlCol="0">
            <a:spAutoFit/>
          </a:bodyPr>
          <a:lstStyle/>
          <a:p>
            <a:pPr algn="ctr"/>
            <a:r>
              <a:rPr lang="en-GB" sz="1600" b="1" dirty="0">
                <a:latin typeface="Calibri" panose="020F0502020204030204" pitchFamily="34" charset="0"/>
                <a:cs typeface="Calibri" panose="020F0502020204030204" pitchFamily="34" charset="0"/>
              </a:rPr>
              <a:t>Resources / Systems</a:t>
            </a:r>
          </a:p>
          <a:p>
            <a:pPr algn="ctr"/>
            <a:endParaRPr lang="en-GB" b="1" dirty="0">
              <a:latin typeface="Calibri" panose="020F0502020204030204" pitchFamily="34" charset="0"/>
              <a:cs typeface="Calibri" panose="020F0502020204030204" pitchFamily="34" charset="0"/>
            </a:endParaRPr>
          </a:p>
          <a:p>
            <a:pPr marL="285750" indent="-285750">
              <a:buFontTx/>
              <a:buChar char="-"/>
            </a:pPr>
            <a:r>
              <a:rPr lang="en-GB" dirty="0">
                <a:latin typeface="Calibri" panose="020F0502020204030204" pitchFamily="34" charset="0"/>
                <a:cs typeface="Calibri" panose="020F0502020204030204" pitchFamily="34" charset="0"/>
              </a:rPr>
              <a:t>providing RBSs’ teachers with</a:t>
            </a:r>
          </a:p>
          <a:p>
            <a:pPr marL="446088" lvl="2" indent="-180975">
              <a:buFontTx/>
              <a:buChar char="-"/>
            </a:pPr>
            <a:r>
              <a:rPr lang="en-GB" dirty="0">
                <a:latin typeface="Calibri" panose="020F0502020204030204" pitchFamily="34" charset="0"/>
                <a:cs typeface="Calibri" panose="020F0502020204030204" pitchFamily="34" charset="0"/>
              </a:rPr>
              <a:t>CPD</a:t>
            </a:r>
          </a:p>
          <a:p>
            <a:pPr marL="446088" lvl="2" indent="-180975">
              <a:buFontTx/>
              <a:buChar char="-"/>
            </a:pPr>
            <a:r>
              <a:rPr lang="en-GB" dirty="0">
                <a:latin typeface="Calibri" panose="020F0502020204030204" pitchFamily="34" charset="0"/>
                <a:cs typeface="Calibri" panose="020F0502020204030204" pitchFamily="34" charset="0"/>
              </a:rPr>
              <a:t>Comm of Prac</a:t>
            </a:r>
          </a:p>
          <a:p>
            <a:pPr marL="446088" lvl="2" indent="-180975">
              <a:buFontTx/>
              <a:buChar char="-"/>
            </a:pPr>
            <a:endParaRPr lang="en-GB" dirty="0">
              <a:latin typeface="Calibri" panose="020F0502020204030204" pitchFamily="34" charset="0"/>
              <a:cs typeface="Calibri" panose="020F0502020204030204" pitchFamily="34" charset="0"/>
            </a:endParaRPr>
          </a:p>
          <a:p>
            <a:pPr marL="285750" lvl="1" indent="-285750">
              <a:buFontTx/>
              <a:buChar char="-"/>
            </a:pPr>
            <a:r>
              <a:rPr lang="en-GB" dirty="0">
                <a:latin typeface="Calibri" panose="020F0502020204030204" pitchFamily="34" charset="0"/>
                <a:cs typeface="Calibri" panose="020F0502020204030204" pitchFamily="34" charset="0"/>
              </a:rPr>
              <a:t>ascertaining needs (e.g. NA, Lesson Study obs)</a:t>
            </a:r>
          </a:p>
          <a:p>
            <a:pPr marL="285750" lvl="1" indent="-285750">
              <a:buFontTx/>
              <a:buChar char="-"/>
            </a:pPr>
            <a:endParaRPr lang="en-GB" dirty="0">
              <a:latin typeface="Calibri" panose="020F0502020204030204" pitchFamily="34" charset="0"/>
              <a:cs typeface="Calibri" panose="020F0502020204030204" pitchFamily="34" charset="0"/>
            </a:endParaRPr>
          </a:p>
          <a:p>
            <a:pPr marL="285750" lvl="1" indent="-285750">
              <a:buFontTx/>
              <a:buChar char="-"/>
            </a:pPr>
            <a:r>
              <a:rPr lang="en-GB" dirty="0">
                <a:latin typeface="Calibri" panose="020F0502020204030204" pitchFamily="34" charset="0"/>
                <a:cs typeface="Calibri" panose="020F0502020204030204" pitchFamily="34" charset="0"/>
              </a:rPr>
              <a:t>provision</a:t>
            </a:r>
          </a:p>
          <a:p>
            <a:pPr marL="446088" lvl="1" indent="-180975">
              <a:buFontTx/>
              <a:buChar char="-"/>
            </a:pPr>
            <a:r>
              <a:rPr lang="en-GB" dirty="0">
                <a:latin typeface="Calibri" panose="020F0502020204030204" pitchFamily="34" charset="0"/>
                <a:cs typeface="Calibri" panose="020F0502020204030204" pitchFamily="34" charset="0"/>
              </a:rPr>
              <a:t>joined up</a:t>
            </a:r>
          </a:p>
          <a:p>
            <a:pPr marL="446088" lvl="1" indent="-180975">
              <a:buFontTx/>
              <a:buChar char="-"/>
            </a:pPr>
            <a:r>
              <a:rPr lang="en-GB" dirty="0">
                <a:latin typeface="Calibri" panose="020F0502020204030204" pitchFamily="34" charset="0"/>
                <a:cs typeface="Calibri" panose="020F0502020204030204" pitchFamily="34" charset="0"/>
              </a:rPr>
              <a:t>formal / non-formal</a:t>
            </a:r>
          </a:p>
          <a:p>
            <a:pPr marL="446088" lvl="1" indent="-180975">
              <a:buFontTx/>
              <a:buChar char="-"/>
            </a:pPr>
            <a:r>
              <a:rPr lang="en-GB" dirty="0">
                <a:latin typeface="Calibri" panose="020F0502020204030204" pitchFamily="34" charset="0"/>
                <a:cs typeface="Calibri" panose="020F0502020204030204" pitchFamily="34" charset="0"/>
              </a:rPr>
              <a:t>GE + AcE</a:t>
            </a:r>
          </a:p>
          <a:p>
            <a:pPr marL="446088" lvl="1" indent="-180975">
              <a:buFontTx/>
              <a:buChar char="-"/>
            </a:pPr>
            <a:r>
              <a:rPr lang="en-GB" dirty="0">
                <a:latin typeface="Calibri" panose="020F0502020204030204" pitchFamily="34" charset="0"/>
                <a:cs typeface="Calibri" panose="020F0502020204030204" pitchFamily="34" charset="0"/>
              </a:rPr>
              <a:t>speaking opps</a:t>
            </a:r>
          </a:p>
          <a:p>
            <a:pPr marL="446088" lvl="1" indent="-180975">
              <a:buFontTx/>
              <a:buChar char="-"/>
            </a:pPr>
            <a:r>
              <a:rPr lang="en-GB" dirty="0">
                <a:latin typeface="Calibri" panose="020F0502020204030204" pitchFamily="34" charset="0"/>
                <a:cs typeface="Calibri" panose="020F0502020204030204" pitchFamily="34" charset="0"/>
              </a:rPr>
              <a:t>clear comms abt opps</a:t>
            </a:r>
          </a:p>
          <a:p>
            <a:pPr marL="446088" lvl="1" indent="-180975">
              <a:buFontTx/>
              <a:buChar char="-"/>
            </a:pPr>
            <a:endParaRPr lang="en-GB" dirty="0">
              <a:latin typeface="Calibri" panose="020F0502020204030204" pitchFamily="34" charset="0"/>
              <a:cs typeface="Calibri" panose="020F0502020204030204" pitchFamily="34" charset="0"/>
            </a:endParaRPr>
          </a:p>
          <a:p>
            <a:pPr marL="285750" lvl="1" indent="-285750">
              <a:buFontTx/>
              <a:buChar char="-"/>
            </a:pPr>
            <a:r>
              <a:rPr lang="en-GB" dirty="0">
                <a:latin typeface="Calibri" panose="020F0502020204030204" pitchFamily="34" charset="0"/>
                <a:cs typeface="Calibri" panose="020F0502020204030204" pitchFamily="34" charset="0"/>
              </a:rPr>
              <a:t>wrap around support (finance, travel, stationery, laptops, wifi, psych + careers support)</a:t>
            </a:r>
          </a:p>
        </p:txBody>
      </p:sp>
      <p:cxnSp>
        <p:nvCxnSpPr>
          <p:cNvPr id="18" name="Google Shape;88;p1"/>
          <p:cNvCxnSpPr/>
          <p:nvPr/>
        </p:nvCxnSpPr>
        <p:spPr>
          <a:xfrm flipH="1">
            <a:off x="6769974" y="780912"/>
            <a:ext cx="10048" cy="5938575"/>
          </a:xfrm>
          <a:prstGeom prst="straightConnector1">
            <a:avLst/>
          </a:prstGeom>
          <a:noFill/>
          <a:ln w="22225" cap="flat" cmpd="sng">
            <a:solidFill>
              <a:srgbClr val="8F67D7"/>
            </a:solidFill>
            <a:prstDash val="solid"/>
            <a:round/>
            <a:headEnd type="none" w="sm" len="sm"/>
            <a:tailEnd type="none" w="sm" len="sm"/>
          </a:ln>
        </p:spPr>
      </p:cxnSp>
      <p:sp>
        <p:nvSpPr>
          <p:cNvPr id="19" name="Right Arrow 18">
            <a:extLst>
              <a:ext uri="{FF2B5EF4-FFF2-40B4-BE49-F238E27FC236}">
                <a16:creationId xmlns:a16="http://schemas.microsoft.com/office/drawing/2014/main" id="{E347DECE-982B-084C-A813-9EAD698F2BB3}"/>
              </a:ext>
            </a:extLst>
          </p:cNvPr>
          <p:cNvSpPr/>
          <p:nvPr/>
        </p:nvSpPr>
        <p:spPr>
          <a:xfrm rot="10800000" flipV="1">
            <a:off x="2486725" y="3401196"/>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20" name="Right Arrow 19">
            <a:extLst>
              <a:ext uri="{FF2B5EF4-FFF2-40B4-BE49-F238E27FC236}">
                <a16:creationId xmlns:a16="http://schemas.microsoft.com/office/drawing/2014/main" id="{E347DECE-982B-084C-A813-9EAD698F2BB3}"/>
              </a:ext>
            </a:extLst>
          </p:cNvPr>
          <p:cNvSpPr/>
          <p:nvPr/>
        </p:nvSpPr>
        <p:spPr>
          <a:xfrm rot="10800000" flipV="1">
            <a:off x="4723566" y="3412282"/>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21" name="Right Arrow 20">
            <a:extLst>
              <a:ext uri="{FF2B5EF4-FFF2-40B4-BE49-F238E27FC236}">
                <a16:creationId xmlns:a16="http://schemas.microsoft.com/office/drawing/2014/main" id="{E347DECE-982B-084C-A813-9EAD698F2BB3}"/>
              </a:ext>
            </a:extLst>
          </p:cNvPr>
          <p:cNvSpPr/>
          <p:nvPr/>
        </p:nvSpPr>
        <p:spPr>
          <a:xfrm rot="10800000" flipV="1">
            <a:off x="6570702" y="3403336"/>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22" name="TextBox 21"/>
          <p:cNvSpPr txBox="1"/>
          <p:nvPr/>
        </p:nvSpPr>
        <p:spPr>
          <a:xfrm>
            <a:off x="0" y="1735569"/>
            <a:ext cx="1267089" cy="830997"/>
          </a:xfrm>
          <a:prstGeom prst="rect">
            <a:avLst/>
          </a:prstGeom>
          <a:noFill/>
        </p:spPr>
        <p:txBody>
          <a:bodyPr wrap="square" rtlCol="0">
            <a:spAutoFit/>
          </a:bodyPr>
          <a:lstStyle/>
          <a:p>
            <a:pPr algn="ctr"/>
            <a:r>
              <a:rPr lang="en-GB" sz="1600" b="1" dirty="0">
                <a:latin typeface="Calibri" panose="020F0502020204030204" pitchFamily="34" charset="0"/>
                <a:cs typeface="Calibri" panose="020F0502020204030204" pitchFamily="34" charset="0"/>
              </a:rPr>
              <a:t>Impact of English classes</a:t>
            </a:r>
          </a:p>
        </p:txBody>
      </p:sp>
    </p:spTree>
    <p:extLst>
      <p:ext uri="{BB962C8B-B14F-4D97-AF65-F5344CB8AC3E}">
        <p14:creationId xmlns:p14="http://schemas.microsoft.com/office/powerpoint/2010/main" val="2721271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93"/>
        <p:cNvGrpSpPr/>
        <p:nvPr/>
      </p:nvGrpSpPr>
      <p:grpSpPr>
        <a:xfrm>
          <a:off x="0" y="0"/>
          <a:ext cx="0" cy="0"/>
          <a:chOff x="0" y="0"/>
          <a:chExt cx="0" cy="0"/>
        </a:xfrm>
      </p:grpSpPr>
      <p:sp>
        <p:nvSpPr>
          <p:cNvPr id="94" name="Google Shape;94;p2"/>
          <p:cNvSpPr/>
          <p:nvPr/>
        </p:nvSpPr>
        <p:spPr>
          <a:xfrm>
            <a:off x="-15699" y="1327725"/>
            <a:ext cx="9159699" cy="464445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ctrTitle"/>
          </p:nvPr>
        </p:nvSpPr>
        <p:spPr>
          <a:xfrm>
            <a:off x="195943" y="2157141"/>
            <a:ext cx="8633732" cy="3125152"/>
          </a:xfrm>
          <a:prstGeom prst="rect">
            <a:avLst/>
          </a:prstGeom>
          <a:noFill/>
          <a:ln w="79375" cmpd="thickThin">
            <a:solidFill>
              <a:schemeClr val="bg1"/>
            </a:solidFill>
            <a:bevel/>
          </a:ln>
        </p:spPr>
        <p:txBody>
          <a:bodyPr spcFirstLastPara="1" wrap="square" lIns="91425" tIns="45700" rIns="91425" bIns="45700" anchor="ctr" anchorCtr="0">
            <a:noAutofit/>
          </a:bodyPr>
          <a:lstStyle/>
          <a:p>
            <a:pPr marL="269875" indent="-269875" algn="l">
              <a:buClr>
                <a:schemeClr val="lt1"/>
              </a:buClr>
              <a:buSzPts val="1000"/>
              <a:buFont typeface="Courier New" panose="02070309020205020404" pitchFamily="49" charset="0"/>
              <a:buChar char="o"/>
            </a:pPr>
            <a:br>
              <a:rPr lang="en-GB" sz="2800" b="1" dirty="0">
                <a:solidFill>
                  <a:schemeClr val="bg1"/>
                </a:solidFill>
              </a:rPr>
            </a:br>
            <a:br>
              <a:rPr lang="en-GB" sz="2800" dirty="0">
                <a:solidFill>
                  <a:schemeClr val="bg1"/>
                </a:solidFill>
              </a:rPr>
            </a:br>
            <a:br>
              <a:rPr lang="en-GB" sz="2800" dirty="0">
                <a:solidFill>
                  <a:schemeClr val="bg1"/>
                </a:solidFill>
              </a:rPr>
            </a:br>
            <a:br>
              <a:rPr lang="en-GB" sz="2800" dirty="0">
                <a:solidFill>
                  <a:schemeClr val="bg1"/>
                </a:solidFill>
              </a:rPr>
            </a:br>
            <a:br>
              <a:rPr lang="en-GB" sz="2000" dirty="0">
                <a:solidFill>
                  <a:schemeClr val="bg1"/>
                </a:solidFill>
              </a:rPr>
            </a:br>
            <a:r>
              <a:rPr lang="en-US" sz="2800" dirty="0">
                <a:solidFill>
                  <a:schemeClr val="bg1"/>
                </a:solidFill>
              </a:rPr>
              <a:t>We would like to extend our heartfelt thanks to everyone who made this research study possible, and most of all to the refugee-background students who so generously shared their time and experiences with us for the benefit of future students</a:t>
            </a:r>
            <a:br>
              <a:rPr lang="en-GB" sz="2800" dirty="0">
                <a:solidFill>
                  <a:schemeClr val="bg1"/>
                </a:solidFill>
              </a:rPr>
            </a:br>
            <a:br>
              <a:rPr lang="en-GB" sz="2800" dirty="0">
                <a:solidFill>
                  <a:schemeClr val="bg1"/>
                </a:solidFill>
              </a:rPr>
            </a:br>
            <a:br>
              <a:rPr lang="en-GB" sz="2800" dirty="0">
                <a:solidFill>
                  <a:schemeClr val="bg1"/>
                </a:solidFill>
              </a:rPr>
            </a:br>
            <a:br>
              <a:rPr lang="en-GB" sz="1200" dirty="0">
                <a:solidFill>
                  <a:schemeClr val="bg1"/>
                </a:solidFill>
              </a:rPr>
            </a:br>
            <a:br>
              <a:rPr lang="en-GB" sz="3200" i="0" u="none" strike="noStrike" cap="none" dirty="0">
                <a:solidFill>
                  <a:schemeClr val="bg1"/>
                </a:solidFill>
                <a:sym typeface="Calibri"/>
              </a:rPr>
            </a:br>
            <a:r>
              <a:rPr lang="en-GB" sz="3200" b="1" i="0" u="none" strike="noStrike" cap="none" dirty="0">
                <a:solidFill>
                  <a:schemeClr val="bg1"/>
                </a:solidFill>
                <a:latin typeface="Calibri"/>
                <a:ea typeface="Calibri"/>
                <a:cs typeface="Calibri"/>
                <a:sym typeface="Calibri"/>
              </a:rPr>
              <a:t> </a:t>
            </a:r>
            <a:endParaRPr dirty="0">
              <a:solidFill>
                <a:schemeClr val="bg1"/>
              </a:solidFill>
            </a:endParaRPr>
          </a:p>
        </p:txBody>
      </p:sp>
      <p:cxnSp>
        <p:nvCxnSpPr>
          <p:cNvPr id="96" name="Google Shape;96;p2"/>
          <p:cNvCxnSpPr/>
          <p:nvPr/>
        </p:nvCxnSpPr>
        <p:spPr>
          <a:xfrm>
            <a:off x="0" y="6251798"/>
            <a:ext cx="9159699" cy="0"/>
          </a:xfrm>
          <a:prstGeom prst="straightConnector1">
            <a:avLst/>
          </a:prstGeom>
          <a:noFill/>
          <a:ln w="76200" cap="flat" cmpd="sng">
            <a:solidFill>
              <a:srgbClr val="8F67D7"/>
            </a:solidFill>
            <a:prstDash val="solid"/>
            <a:round/>
            <a:headEnd type="none" w="sm" len="sm"/>
            <a:tailEnd type="none" w="sm" len="sm"/>
          </a:ln>
        </p:spPr>
      </p:cxnSp>
      <p:sp>
        <p:nvSpPr>
          <p:cNvPr id="97" name="Google Shape;97;p2"/>
          <p:cNvSpPr txBox="1">
            <a:spLocks noGrp="1"/>
          </p:cNvSpPr>
          <p:nvPr>
            <p:ph type="sldNum" idx="12"/>
          </p:nvPr>
        </p:nvSpPr>
        <p:spPr>
          <a:xfrm>
            <a:off x="7010401" y="688340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32</a:t>
            </a:fld>
            <a:endParaRPr sz="1200" b="0" i="0" u="none" strike="noStrike" cap="none" dirty="0">
              <a:solidFill>
                <a:srgbClr val="888888"/>
              </a:solidFill>
              <a:latin typeface="Calibri"/>
              <a:ea typeface="Calibri"/>
              <a:cs typeface="Calibri"/>
              <a:sym typeface="Calibri"/>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93"/>
        <p:cNvGrpSpPr/>
        <p:nvPr/>
      </p:nvGrpSpPr>
      <p:grpSpPr>
        <a:xfrm>
          <a:off x="0" y="0"/>
          <a:ext cx="0" cy="0"/>
          <a:chOff x="0" y="0"/>
          <a:chExt cx="0" cy="0"/>
        </a:xfrm>
      </p:grpSpPr>
      <p:sp>
        <p:nvSpPr>
          <p:cNvPr id="94" name="Google Shape;94;p2"/>
          <p:cNvSpPr/>
          <p:nvPr/>
        </p:nvSpPr>
        <p:spPr>
          <a:xfrm>
            <a:off x="-15699" y="1327725"/>
            <a:ext cx="9159699" cy="464445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ctrTitle"/>
          </p:nvPr>
        </p:nvSpPr>
        <p:spPr>
          <a:xfrm>
            <a:off x="-79678" y="2619596"/>
            <a:ext cx="4777803" cy="2825509"/>
          </a:xfrm>
          <a:prstGeom prst="rect">
            <a:avLst/>
          </a:prstGeom>
          <a:noFill/>
          <a:ln>
            <a:noFill/>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chemeClr val="lt1"/>
              </a:buClr>
              <a:buSzPts val="1000"/>
              <a:buFont typeface="Courier New" panose="02070309020205020404" pitchFamily="49" charset="0"/>
              <a:buChar char="o"/>
            </a:pPr>
            <a:br>
              <a:rPr lang="en-GB" sz="1800" b="1" dirty="0">
                <a:solidFill>
                  <a:schemeClr val="bg1">
                    <a:lumMod val="95000"/>
                  </a:schemeClr>
                </a:solidFill>
              </a:rPr>
            </a:br>
            <a:r>
              <a:rPr lang="en-GB" sz="1800" dirty="0">
                <a:solidFill>
                  <a:schemeClr val="bg1">
                    <a:lumMod val="95000"/>
                  </a:schemeClr>
                </a:solidFill>
              </a:rPr>
              <a:t>Palanac, A., Hunt, S., Rogerson-Revell, P., Cajkler, W., &amp; Witthaus, G. (2023). Beyond resilience: Facilitating learning and wellbeing in the refugee language classroom. British Council. Available online: doi.org/10.57884/6SN8-AF69</a:t>
            </a:r>
            <a:br>
              <a:rPr lang="en-GB" sz="1800" dirty="0">
                <a:solidFill>
                  <a:schemeClr val="bg1">
                    <a:lumMod val="95000"/>
                  </a:schemeClr>
                </a:solidFill>
              </a:rPr>
            </a:br>
            <a:br>
              <a:rPr lang="en-GB" sz="1800" dirty="0">
                <a:solidFill>
                  <a:schemeClr val="bg1">
                    <a:lumMod val="95000"/>
                  </a:schemeClr>
                </a:solidFill>
              </a:rPr>
            </a:br>
            <a:r>
              <a:rPr lang="en-GB" sz="1800" dirty="0">
                <a:solidFill>
                  <a:schemeClr val="bg1">
                    <a:lumMod val="95000"/>
                  </a:schemeClr>
                </a:solidFill>
              </a:rPr>
              <a:t>(</a:t>
            </a:r>
            <a:r>
              <a:rPr lang="en-GB" sz="1800" dirty="0">
                <a:solidFill>
                  <a:schemeClr val="bg1"/>
                </a:solidFill>
              </a:rPr>
              <a:t>publication web page:  </a:t>
            </a:r>
            <a:br>
              <a:rPr lang="en-GB" sz="1800" dirty="0">
                <a:solidFill>
                  <a:schemeClr val="bg1"/>
                </a:solidFill>
              </a:rPr>
            </a:br>
            <a:r>
              <a:rPr lang="en-GB" sz="1800" b="0" i="0" u="sng" dirty="0">
                <a:solidFill>
                  <a:schemeClr val="bg1"/>
                </a:solidFill>
                <a:effectLst/>
                <a:latin typeface="Calibri" panose="020F0502020204030204" pitchFamily="34" charset="0"/>
              </a:rPr>
              <a:t>https://www.teachingenglish.org.uk/publications/case-studies-insights-and-research/beyond-resilience-facilitating-learning-and-well)</a:t>
            </a:r>
            <a:br>
              <a:rPr lang="en-GB" sz="1800" dirty="0">
                <a:solidFill>
                  <a:schemeClr val="bg1"/>
                </a:solidFill>
              </a:rPr>
            </a:br>
            <a:br>
              <a:rPr lang="en-GB" sz="3200" i="0" u="none" strike="noStrike" cap="none" dirty="0">
                <a:solidFill>
                  <a:schemeClr val="bg1"/>
                </a:solidFill>
                <a:sym typeface="Calibri"/>
              </a:rPr>
            </a:br>
            <a:r>
              <a:rPr lang="en-GB" sz="3200" b="1" i="0" u="none" strike="noStrike" cap="none" dirty="0">
                <a:solidFill>
                  <a:schemeClr val="bg1"/>
                </a:solidFill>
                <a:latin typeface="Calibri"/>
                <a:ea typeface="Calibri"/>
                <a:cs typeface="Calibri"/>
                <a:sym typeface="Calibri"/>
              </a:rPr>
              <a:t> </a:t>
            </a:r>
            <a:endParaRPr dirty="0">
              <a:solidFill>
                <a:schemeClr val="bg1"/>
              </a:solidFill>
            </a:endParaRPr>
          </a:p>
        </p:txBody>
      </p:sp>
      <p:cxnSp>
        <p:nvCxnSpPr>
          <p:cNvPr id="96" name="Google Shape;96;p2"/>
          <p:cNvCxnSpPr/>
          <p:nvPr/>
        </p:nvCxnSpPr>
        <p:spPr>
          <a:xfrm>
            <a:off x="0" y="6251798"/>
            <a:ext cx="9159699" cy="0"/>
          </a:xfrm>
          <a:prstGeom prst="straightConnector1">
            <a:avLst/>
          </a:prstGeom>
          <a:noFill/>
          <a:ln w="76200" cap="flat" cmpd="sng">
            <a:solidFill>
              <a:srgbClr val="8F67D7"/>
            </a:solidFill>
            <a:prstDash val="solid"/>
            <a:round/>
            <a:headEnd type="none" w="sm" len="sm"/>
            <a:tailEnd type="none" w="sm" len="sm"/>
          </a:ln>
        </p:spPr>
      </p:cxnSp>
      <p:sp>
        <p:nvSpPr>
          <p:cNvPr id="97" name="Google Shape;97;p2"/>
          <p:cNvSpPr txBox="1">
            <a:spLocks noGrp="1"/>
          </p:cNvSpPr>
          <p:nvPr>
            <p:ph type="sldNum" idx="12"/>
          </p:nvPr>
        </p:nvSpPr>
        <p:spPr>
          <a:xfrm>
            <a:off x="7010401" y="688340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33</a:t>
            </a:fld>
            <a:endParaRPr sz="1200" b="0" i="0" u="none" strike="noStrike" cap="none" dirty="0">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6D06B8-0F9A-4469-91A8-4D907076272C}"/>
              </a:ext>
            </a:extLst>
          </p:cNvPr>
          <p:cNvPicPr>
            <a:picLocks noChangeAspect="1"/>
          </p:cNvPicPr>
          <p:nvPr/>
        </p:nvPicPr>
        <p:blipFill>
          <a:blip r:embed="rId3"/>
          <a:stretch>
            <a:fillRect/>
          </a:stretch>
        </p:blipFill>
        <p:spPr>
          <a:xfrm rot="514487">
            <a:off x="4820230" y="1083281"/>
            <a:ext cx="3727877" cy="5181628"/>
          </a:xfrm>
          <a:prstGeom prst="rect">
            <a:avLst/>
          </a:prstGeom>
        </p:spPr>
      </p:pic>
    </p:spTree>
    <p:extLst>
      <p:ext uri="{BB962C8B-B14F-4D97-AF65-F5344CB8AC3E}">
        <p14:creationId xmlns:p14="http://schemas.microsoft.com/office/powerpoint/2010/main" val="417431583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482"/>
        <p:cNvGrpSpPr/>
        <p:nvPr/>
      </p:nvGrpSpPr>
      <p:grpSpPr>
        <a:xfrm>
          <a:off x="0" y="0"/>
          <a:ext cx="0" cy="0"/>
          <a:chOff x="0" y="0"/>
          <a:chExt cx="0" cy="0"/>
        </a:xfrm>
      </p:grpSpPr>
      <p:sp>
        <p:nvSpPr>
          <p:cNvPr id="483" name="Google Shape;483;p33"/>
          <p:cNvSpPr/>
          <p:nvPr/>
        </p:nvSpPr>
        <p:spPr>
          <a:xfrm>
            <a:off x="-15698" y="2420888"/>
            <a:ext cx="9159600" cy="158430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84" name="Google Shape;484;p33"/>
          <p:cNvSpPr txBox="1">
            <a:spLocks noGrp="1"/>
          </p:cNvSpPr>
          <p:nvPr>
            <p:ph type="ctrTitle"/>
          </p:nvPr>
        </p:nvSpPr>
        <p:spPr>
          <a:xfrm>
            <a:off x="108525" y="2245850"/>
            <a:ext cx="9144000" cy="2226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GB" b="1" i="0" u="none" strike="noStrike" cap="none" dirty="0">
                <a:solidFill>
                  <a:schemeClr val="lt1"/>
                </a:solidFill>
                <a:latin typeface="Calibri"/>
                <a:ea typeface="Calibri"/>
                <a:cs typeface="Calibri"/>
                <a:sym typeface="Calibri"/>
              </a:rPr>
              <a:t>Thank you</a:t>
            </a:r>
            <a:endParaRPr b="1" dirty="0">
              <a:solidFill>
                <a:schemeClr val="lt1"/>
              </a:solidFill>
            </a:endParaRPr>
          </a:p>
          <a:p>
            <a:pPr marL="0" marR="0" lvl="0" indent="0" algn="l" rtl="0">
              <a:lnSpc>
                <a:spcPct val="100000"/>
              </a:lnSpc>
              <a:spcBef>
                <a:spcPts val="0"/>
              </a:spcBef>
              <a:spcAft>
                <a:spcPts val="0"/>
              </a:spcAft>
              <a:buClr>
                <a:schemeClr val="lt1"/>
              </a:buClr>
              <a:buSzPts val="800"/>
              <a:buFont typeface="Calibri"/>
              <a:buNone/>
            </a:pPr>
            <a:r>
              <a:rPr lang="en-GB" sz="3200" b="1" dirty="0">
                <a:solidFill>
                  <a:schemeClr val="lt1"/>
                </a:solidFill>
              </a:rPr>
              <a:t>Any questions?</a:t>
            </a:r>
            <a:endParaRPr sz="3200" dirty="0">
              <a:solidFill>
                <a:srgbClr val="FFFF00"/>
              </a:solidFill>
            </a:endParaRPr>
          </a:p>
          <a:p>
            <a:pPr marL="0" marR="0" lvl="0" indent="0" algn="l" rtl="0">
              <a:lnSpc>
                <a:spcPct val="100000"/>
              </a:lnSpc>
              <a:spcBef>
                <a:spcPts val="0"/>
              </a:spcBef>
              <a:spcAft>
                <a:spcPts val="0"/>
              </a:spcAft>
              <a:buClr>
                <a:schemeClr val="lt1"/>
              </a:buClr>
              <a:buSzPts val="600"/>
              <a:buFont typeface="Calibri"/>
              <a:buNone/>
            </a:pPr>
            <a:endParaRPr sz="2400" i="1" dirty="0">
              <a:solidFill>
                <a:schemeClr val="lt1"/>
              </a:solidFill>
            </a:endParaRPr>
          </a:p>
        </p:txBody>
      </p:sp>
      <p:cxnSp>
        <p:nvCxnSpPr>
          <p:cNvPr id="486" name="Google Shape;486;p33"/>
          <p:cNvCxnSpPr/>
          <p:nvPr/>
        </p:nvCxnSpPr>
        <p:spPr>
          <a:xfrm>
            <a:off x="0" y="4149080"/>
            <a:ext cx="9143902" cy="0"/>
          </a:xfrm>
          <a:prstGeom prst="straightConnector1">
            <a:avLst/>
          </a:prstGeom>
          <a:noFill/>
          <a:ln w="76200" cap="flat" cmpd="sng">
            <a:solidFill>
              <a:srgbClr val="8F67D7"/>
            </a:solidFill>
            <a:prstDash val="solid"/>
            <a:round/>
            <a:headEnd type="none" w="sm" len="sm"/>
            <a:tailEnd type="none" w="sm" len="sm"/>
          </a:ln>
        </p:spPr>
      </p:cxnSp>
      <p:sp>
        <p:nvSpPr>
          <p:cNvPr id="487" name="Google Shape;487;p3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34</a:t>
            </a:fld>
            <a:endParaRPr sz="1200" b="0" i="0" u="none" strike="noStrike" cap="none" dirty="0">
              <a:solidFill>
                <a:srgbClr val="888888"/>
              </a:solidFill>
              <a:latin typeface="Calibri"/>
              <a:ea typeface="Calibri"/>
              <a:cs typeface="Calibri"/>
              <a:sym typeface="Calibri"/>
            </a:endParaRPr>
          </a:p>
        </p:txBody>
      </p:sp>
      <p:sp>
        <p:nvSpPr>
          <p:cNvPr id="8" name="Google Shape;86;p1"/>
          <p:cNvSpPr txBox="1">
            <a:spLocks/>
          </p:cNvSpPr>
          <p:nvPr/>
        </p:nvSpPr>
        <p:spPr>
          <a:xfrm>
            <a:off x="492309" y="5368555"/>
            <a:ext cx="2030972" cy="8701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r>
              <a:rPr lang="en-GB" sz="2000" dirty="0">
                <a:solidFill>
                  <a:srgbClr val="002060"/>
                </a:solidFill>
              </a:rPr>
              <a:t>@AleksPalanac</a:t>
            </a:r>
          </a:p>
          <a:p>
            <a:pPr marL="0" indent="0" algn="l">
              <a:spcBef>
                <a:spcPts val="0"/>
              </a:spcBef>
              <a:buClr>
                <a:schemeClr val="dk1"/>
              </a:buClr>
              <a:buSzPts val="900"/>
            </a:pPr>
            <a:r>
              <a:rPr lang="en-GB" sz="2000" dirty="0">
                <a:solidFill>
                  <a:srgbClr val="002060"/>
                </a:solidFill>
                <a:hlinkClick r:id="rId3"/>
              </a:rPr>
              <a:t>ap417@le.ac.uk</a:t>
            </a:r>
            <a:endParaRPr lang="en-GB" sz="2000" dirty="0">
              <a:solidFill>
                <a:srgbClr val="002060"/>
              </a:solidFill>
            </a:endParaRPr>
          </a:p>
        </p:txBody>
      </p:sp>
      <p:pic>
        <p:nvPicPr>
          <p:cNvPr id="7" name="Picture 4" descr="ESA - University of Leices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36" y="278531"/>
            <a:ext cx="2993418" cy="798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ritish Council English Language Teaching Research Award multi-country  event – TATE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75" y="214763"/>
            <a:ext cx="1679575" cy="1025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1"/>
        <p:cNvGrpSpPr/>
        <p:nvPr/>
      </p:nvGrpSpPr>
      <p:grpSpPr>
        <a:xfrm>
          <a:off x="0" y="0"/>
          <a:ext cx="0" cy="0"/>
          <a:chOff x="0" y="0"/>
          <a:chExt cx="0" cy="0"/>
        </a:xfrm>
      </p:grpSpPr>
      <p:sp>
        <p:nvSpPr>
          <p:cNvPr id="456" name="Google Shape;456;p3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35</a:t>
            </a:fld>
            <a:endParaRPr sz="1200" b="0" i="0" u="none" strike="noStrike" cap="none" dirty="0">
              <a:solidFill>
                <a:srgbClr val="888888"/>
              </a:solidFill>
              <a:latin typeface="Calibri"/>
              <a:ea typeface="Calibri"/>
              <a:cs typeface="Calibri"/>
              <a:sym typeface="Calibri"/>
            </a:endParaRPr>
          </a:p>
        </p:txBody>
      </p:sp>
      <p:sp>
        <p:nvSpPr>
          <p:cNvPr id="2" name="TextBox 1"/>
          <p:cNvSpPr txBox="1"/>
          <p:nvPr/>
        </p:nvSpPr>
        <p:spPr>
          <a:xfrm>
            <a:off x="464755" y="732111"/>
            <a:ext cx="7991475" cy="6309420"/>
          </a:xfrm>
          <a:prstGeom prst="rect">
            <a:avLst/>
          </a:prstGeom>
          <a:noFill/>
        </p:spPr>
        <p:txBody>
          <a:bodyPr wrap="square" rtlCol="0">
            <a:spAutoFit/>
          </a:bodyPr>
          <a:lstStyle/>
          <a:p>
            <a:r>
              <a:rPr lang="en-GB" dirty="0">
                <a:solidFill>
                  <a:srgbClr val="333333"/>
                </a:solidFill>
                <a:effectLst/>
                <a:latin typeface="Calibri" panose="020F0502020204030204" pitchFamily="34" charset="0"/>
                <a:ea typeface="Times New Roman" panose="02020603050405020304" pitchFamily="18" charset="0"/>
              </a:rPr>
              <a:t>Cajkler, W., Wood, P., Norton, J. &amp; Pedder, D. (2013) Lesson Study: towards a collaborative approach to learning in Initial Teacher Education?, </a:t>
            </a:r>
            <a:r>
              <a:rPr lang="en-GB" i="1" dirty="0">
                <a:solidFill>
                  <a:srgbClr val="333333"/>
                </a:solidFill>
                <a:effectLst/>
                <a:latin typeface="Calibri" panose="020F0502020204030204" pitchFamily="34" charset="0"/>
                <a:ea typeface="Times New Roman" panose="02020603050405020304" pitchFamily="18" charset="0"/>
              </a:rPr>
              <a:t>Cambridge Journal of Education, 43:</a:t>
            </a:r>
            <a:r>
              <a:rPr lang="en-GB" dirty="0">
                <a:solidFill>
                  <a:srgbClr val="333333"/>
                </a:solidFill>
                <a:effectLst/>
                <a:latin typeface="Calibri" panose="020F0502020204030204" pitchFamily="34" charset="0"/>
                <a:ea typeface="Times New Roman" panose="02020603050405020304" pitchFamily="18" charset="0"/>
              </a:rPr>
              <a:t>4, 537-554, DOI: </a:t>
            </a:r>
            <a:r>
              <a:rPr lang="en-GB" u="sng" dirty="0">
                <a:solidFill>
                  <a:srgbClr val="333333"/>
                </a:solidFill>
                <a:effectLst/>
                <a:latin typeface="Calibri" panose="020F0502020204030204" pitchFamily="34" charset="0"/>
                <a:ea typeface="Times New Roman" panose="02020603050405020304" pitchFamily="18" charset="0"/>
                <a:hlinkClick r:id="rId3"/>
              </a:rPr>
              <a:t>10.1080/0305764X.2013.834037</a:t>
            </a:r>
            <a:endParaRPr lang="en-GB" dirty="0">
              <a:effectLst/>
              <a:latin typeface="Times New Roman" panose="02020603050405020304" pitchFamily="18" charset="0"/>
              <a:ea typeface="Times New Roman" panose="02020603050405020304" pitchFamily="18" charset="0"/>
            </a:endParaRPr>
          </a:p>
          <a:p>
            <a:endParaRPr lang="en-GB" dirty="0">
              <a:solidFill>
                <a:schemeClr val="tx1"/>
              </a:solidFill>
              <a:latin typeface="Calibri" panose="020F0502020204030204" pitchFamily="34" charset="0"/>
              <a:cs typeface="Calibri" panose="020F0502020204030204" pitchFamily="34" charset="0"/>
            </a:endParaRPr>
          </a:p>
          <a:p>
            <a:r>
              <a:rPr lang="en-GB" dirty="0" err="1">
                <a:solidFill>
                  <a:schemeClr val="tx1"/>
                </a:solidFill>
                <a:latin typeface="Calibri" panose="020F0502020204030204" pitchFamily="34" charset="0"/>
                <a:cs typeface="Calibri" panose="020F0502020204030204" pitchFamily="34" charset="0"/>
              </a:rPr>
              <a:t>Capstick</a:t>
            </a:r>
            <a:r>
              <a:rPr lang="en-GB" dirty="0">
                <a:solidFill>
                  <a:schemeClr val="tx1"/>
                </a:solidFill>
                <a:latin typeface="Calibri" panose="020F0502020204030204" pitchFamily="34" charset="0"/>
                <a:cs typeface="Calibri" panose="020F0502020204030204" pitchFamily="34" charset="0"/>
              </a:rPr>
              <a:t>, T. &amp; Delaney, M. (2016) Language for Resilience: The role of language in enhancing the resilience of Syrian refugees and host communities. Available at: </a:t>
            </a:r>
            <a:r>
              <a:rPr lang="en-GB" dirty="0">
                <a:solidFill>
                  <a:schemeClr val="tx1"/>
                </a:solidFill>
                <a:latin typeface="Calibri" panose="020F0502020204030204" pitchFamily="34" charset="0"/>
                <a:cs typeface="Calibri" panose="020F0502020204030204" pitchFamily="34" charset="0"/>
                <a:hlinkClick r:id="rId4"/>
              </a:rPr>
              <a:t>https://www.britishcouncil.org/sites/default/files/language_for_resilience_report.pdf</a:t>
            </a:r>
            <a:r>
              <a:rPr lang="en-GB" dirty="0">
                <a:solidFill>
                  <a:schemeClr val="tx1"/>
                </a:solidFill>
                <a:latin typeface="Calibri" panose="020F0502020204030204" pitchFamily="34" charset="0"/>
                <a:cs typeface="Calibri" panose="020F0502020204030204" pitchFamily="34" charset="0"/>
              </a:rPr>
              <a:t> (Accessed 16/11/21)</a:t>
            </a: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Dweck, C. S. (2006)  </a:t>
            </a:r>
            <a:r>
              <a:rPr lang="en-GB" i="1" dirty="0">
                <a:solidFill>
                  <a:schemeClr val="tx1"/>
                </a:solidFill>
                <a:latin typeface="Calibri" panose="020F0502020204030204" pitchFamily="34" charset="0"/>
                <a:cs typeface="Calibri" panose="020F0502020204030204" pitchFamily="34" charset="0"/>
              </a:rPr>
              <a:t>Mindset: The new psychology of success</a:t>
            </a:r>
            <a:r>
              <a:rPr lang="en-GB" dirty="0">
                <a:solidFill>
                  <a:schemeClr val="tx1"/>
                </a:solidFill>
                <a:latin typeface="Calibri" panose="020F0502020204030204" pitchFamily="34" charset="0"/>
                <a:cs typeface="Calibri" panose="020F0502020204030204" pitchFamily="34" charset="0"/>
              </a:rPr>
              <a:t>. New York: Random House.</a:t>
            </a: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Furneaux, C. (2018) ‘Trauma and second / foreign language learning’ in T. Capstick (ed) </a:t>
            </a:r>
            <a:r>
              <a:rPr lang="en-GB" i="1" dirty="0">
                <a:solidFill>
                  <a:schemeClr val="tx1"/>
                </a:solidFill>
                <a:latin typeface="Calibri" panose="020F0502020204030204" pitchFamily="34" charset="0"/>
                <a:cs typeface="Calibri" panose="020F0502020204030204" pitchFamily="34" charset="0"/>
              </a:rPr>
              <a:t>Language for Resilience: Cross-Disciplinary Perspectives.</a:t>
            </a:r>
            <a:r>
              <a:rPr lang="en-GB" dirty="0">
                <a:solidFill>
                  <a:schemeClr val="tx1"/>
                </a:solidFill>
                <a:latin typeface="Calibri" panose="020F0502020204030204" pitchFamily="34" charset="0"/>
                <a:cs typeface="Calibri" panose="020F0502020204030204" pitchFamily="34" charset="0"/>
              </a:rPr>
              <a:t> Available at: </a:t>
            </a:r>
            <a:r>
              <a:rPr lang="en-GB" u="sng" dirty="0">
                <a:solidFill>
                  <a:schemeClr val="tx1"/>
                </a:solidFill>
                <a:latin typeface="Calibri" panose="020F0502020204030204" pitchFamily="34" charset="0"/>
                <a:cs typeface="Calibri" panose="020F0502020204030204" pitchFamily="34" charset="0"/>
                <a:hlinkClick r:id="rId5"/>
              </a:rPr>
              <a:t>www.britishcouncil.org/sites/default/files/language_for_resilience_-_cross-disciplinary_perspectives_0.pdf</a:t>
            </a:r>
            <a:r>
              <a:rPr lang="en-GB" dirty="0">
                <a:solidFill>
                  <a:schemeClr val="tx1"/>
                </a:solidFill>
                <a:latin typeface="Calibri" panose="020F0502020204030204" pitchFamily="34" charset="0"/>
                <a:cs typeface="Calibri" panose="020F0502020204030204" pitchFamily="34" charset="0"/>
              </a:rPr>
              <a:t>  (Accessed: 16/11/21)</a:t>
            </a: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Horsman, J. (2004) ‘"But is it education?": The challenge of creating effective learning for survivors of trauma’,  </a:t>
            </a:r>
            <a:r>
              <a:rPr lang="en-GB" i="1" dirty="0">
                <a:solidFill>
                  <a:schemeClr val="tx1"/>
                </a:solidFill>
                <a:latin typeface="Calibri" panose="020F0502020204030204" pitchFamily="34" charset="0"/>
                <a:cs typeface="Calibri" panose="020F0502020204030204" pitchFamily="34" charset="0"/>
              </a:rPr>
              <a:t>Women's Studies Quarterly </a:t>
            </a:r>
            <a:r>
              <a:rPr lang="en-GB" dirty="0">
                <a:solidFill>
                  <a:schemeClr val="tx1"/>
                </a:solidFill>
                <a:latin typeface="Calibri" panose="020F0502020204030204" pitchFamily="34" charset="0"/>
                <a:cs typeface="Calibri" panose="020F0502020204030204" pitchFamily="34" charset="0"/>
              </a:rPr>
              <a:t>32/1-2: 130-146 . Available at: </a:t>
            </a:r>
            <a:r>
              <a:rPr lang="en-GB" dirty="0">
                <a:solidFill>
                  <a:schemeClr val="tx1"/>
                </a:solidFill>
                <a:latin typeface="Calibri" panose="020F0502020204030204" pitchFamily="34" charset="0"/>
                <a:cs typeface="Calibri" panose="020F0502020204030204" pitchFamily="34" charset="0"/>
                <a:hlinkClick r:id="rId6"/>
              </a:rPr>
              <a:t>www.jstor.org/stable/40004396</a:t>
            </a:r>
            <a:r>
              <a:rPr lang="en-GB" dirty="0">
                <a:solidFill>
                  <a:schemeClr val="tx1"/>
                </a:solidFill>
                <a:latin typeface="Calibri" panose="020F0502020204030204" pitchFamily="34" charset="0"/>
                <a:cs typeface="Calibri" panose="020F0502020204030204" pitchFamily="34" charset="0"/>
              </a:rPr>
              <a:t>   (Accessed: 16/11/21)</a:t>
            </a: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Isserlis, J. (2000) Trauma and the adult English language learner,  </a:t>
            </a:r>
            <a:r>
              <a:rPr lang="en-GB" i="1" dirty="0">
                <a:solidFill>
                  <a:schemeClr val="tx1"/>
                </a:solidFill>
                <a:latin typeface="Calibri" panose="020F0502020204030204" pitchFamily="34" charset="0"/>
                <a:cs typeface="Calibri" panose="020F0502020204030204" pitchFamily="34" charset="0"/>
              </a:rPr>
              <a:t>ERIC Digest </a:t>
            </a:r>
            <a:r>
              <a:rPr lang="en-GB" dirty="0">
                <a:solidFill>
                  <a:schemeClr val="tx1"/>
                </a:solidFill>
                <a:latin typeface="Calibri" panose="020F0502020204030204" pitchFamily="34" charset="0"/>
                <a:cs typeface="Calibri" panose="020F0502020204030204" pitchFamily="34" charset="0"/>
              </a:rPr>
              <a:t>1-7 . Available at: </a:t>
            </a:r>
            <a:r>
              <a:rPr lang="en-GB" dirty="0">
                <a:solidFill>
                  <a:schemeClr val="tx1"/>
                </a:solidFill>
                <a:latin typeface="Calibri" panose="020F0502020204030204" pitchFamily="34" charset="0"/>
                <a:cs typeface="Calibri" panose="020F0502020204030204" pitchFamily="34" charset="0"/>
                <a:hlinkClick r:id="rId7"/>
              </a:rPr>
              <a:t>https://files.eric.ed.gov/fulltext/ED444397.pdf</a:t>
            </a:r>
            <a:r>
              <a:rPr lang="en-GB" dirty="0">
                <a:solidFill>
                  <a:schemeClr val="tx1"/>
                </a:solidFill>
                <a:latin typeface="Calibri" panose="020F0502020204030204" pitchFamily="34" charset="0"/>
                <a:cs typeface="Calibri" panose="020F0502020204030204" pitchFamily="34" charset="0"/>
              </a:rPr>
              <a:t> (Accessed: 16/11/21)</a:t>
            </a: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Joseph, S., Maltby, J., Wood, A. M., Stockton, H., Hunt, N., &amp; Regel, S. (2012) The Psychological Well-Being—Post-Traumatic Changes Questionnaire (PWB-PTCQ): Reliability and validity. </a:t>
            </a:r>
            <a:r>
              <a:rPr lang="en-GB" i="1" dirty="0">
                <a:solidFill>
                  <a:schemeClr val="tx1"/>
                </a:solidFill>
                <a:latin typeface="Calibri" panose="020F0502020204030204" pitchFamily="34" charset="0"/>
                <a:cs typeface="Calibri" panose="020F0502020204030204" pitchFamily="34" charset="0"/>
              </a:rPr>
              <a:t>Psychological Trauma: Theory, Research, Practice, and Policy,</a:t>
            </a:r>
            <a:r>
              <a:rPr lang="en-GB" dirty="0">
                <a:solidFill>
                  <a:schemeClr val="tx1"/>
                </a:solidFill>
                <a:latin typeface="Calibri" panose="020F0502020204030204" pitchFamily="34" charset="0"/>
                <a:cs typeface="Calibri" panose="020F0502020204030204" pitchFamily="34" charset="0"/>
              </a:rPr>
              <a:t> 4(4), 420–428. </a:t>
            </a:r>
            <a:r>
              <a:rPr lang="en-GB" dirty="0">
                <a:solidFill>
                  <a:schemeClr val="tx1"/>
                </a:solidFill>
                <a:latin typeface="Calibri" panose="020F0502020204030204" pitchFamily="34" charset="0"/>
                <a:cs typeface="Calibri" panose="020F0502020204030204" pitchFamily="34" charset="0"/>
                <a:hlinkClick r:id="rId8"/>
              </a:rPr>
              <a:t>https://doi.org/10.1037/a0024740</a:t>
            </a:r>
            <a:r>
              <a:rPr lang="en-GB" dirty="0">
                <a:solidFill>
                  <a:schemeClr val="tx1"/>
                </a:solidFill>
                <a:latin typeface="Calibri" panose="020F0502020204030204" pitchFamily="34" charset="0"/>
                <a:cs typeface="Calibri" panose="020F0502020204030204" pitchFamily="34" charset="0"/>
              </a:rPr>
              <a:t> ((Accessed 20/10/21)</a:t>
            </a:r>
          </a:p>
          <a:p>
            <a:endParaRPr lang="en-GB" dirty="0">
              <a:solidFill>
                <a:schemeClr val="tx1"/>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Lambrechts, A.A. The super-disadvantaged in higher education: barriers to access for refugee background students in England. </a:t>
            </a:r>
            <a:r>
              <a:rPr lang="en-GB" i="1" dirty="0">
                <a:latin typeface="Calibri" panose="020F0502020204030204" pitchFamily="34" charset="0"/>
                <a:cs typeface="Calibri" panose="020F0502020204030204" pitchFamily="34" charset="0"/>
              </a:rPr>
              <a:t>High Educ </a:t>
            </a:r>
            <a:r>
              <a:rPr lang="en-GB" dirty="0">
                <a:latin typeface="Calibri" panose="020F0502020204030204" pitchFamily="34" charset="0"/>
                <a:cs typeface="Calibri" panose="020F0502020204030204" pitchFamily="34" charset="0"/>
              </a:rPr>
              <a:t>80, 803–822 (2020). </a:t>
            </a:r>
            <a:r>
              <a:rPr lang="en-GB" dirty="0">
                <a:latin typeface="Calibri" panose="020F0502020204030204" pitchFamily="34" charset="0"/>
                <a:cs typeface="Calibri" panose="020F0502020204030204" pitchFamily="34" charset="0"/>
                <a:hlinkClick r:id="rId9"/>
              </a:rPr>
              <a:t>https://doi.org/10.1007/s10734-020-00515-4</a:t>
            </a:r>
            <a:r>
              <a:rPr lang="en-GB" dirty="0">
                <a:latin typeface="Calibri" panose="020F0502020204030204" pitchFamily="34" charset="0"/>
                <a:cs typeface="Calibri" panose="020F0502020204030204" pitchFamily="34" charset="0"/>
              </a:rPr>
              <a:t> </a:t>
            </a:r>
          </a:p>
        </p:txBody>
      </p:sp>
      <p:sp>
        <p:nvSpPr>
          <p:cNvPr id="12" name="TextBox 11"/>
          <p:cNvSpPr txBox="1"/>
          <p:nvPr/>
        </p:nvSpPr>
        <p:spPr>
          <a:xfrm>
            <a:off x="233681" y="162580"/>
            <a:ext cx="875792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References (1)</a:t>
            </a:r>
          </a:p>
        </p:txBody>
      </p:sp>
    </p:spTree>
    <p:extLst>
      <p:ext uri="{BB962C8B-B14F-4D97-AF65-F5344CB8AC3E}">
        <p14:creationId xmlns:p14="http://schemas.microsoft.com/office/powerpoint/2010/main" val="296996432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1"/>
        <p:cNvGrpSpPr/>
        <p:nvPr/>
      </p:nvGrpSpPr>
      <p:grpSpPr>
        <a:xfrm>
          <a:off x="0" y="0"/>
          <a:ext cx="0" cy="0"/>
          <a:chOff x="0" y="0"/>
          <a:chExt cx="0" cy="0"/>
        </a:xfrm>
      </p:grpSpPr>
      <p:sp>
        <p:nvSpPr>
          <p:cNvPr id="456" name="Google Shape;456;p3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36</a:t>
            </a:fld>
            <a:endParaRPr sz="1200" b="0" i="0" u="none" strike="noStrike" cap="none" dirty="0">
              <a:solidFill>
                <a:srgbClr val="888888"/>
              </a:solidFill>
              <a:latin typeface="Calibri"/>
              <a:ea typeface="Calibri"/>
              <a:cs typeface="Calibri"/>
              <a:sym typeface="Calibri"/>
            </a:endParaRPr>
          </a:p>
        </p:txBody>
      </p:sp>
      <p:sp>
        <p:nvSpPr>
          <p:cNvPr id="2" name="TextBox 1"/>
          <p:cNvSpPr txBox="1"/>
          <p:nvPr/>
        </p:nvSpPr>
        <p:spPr>
          <a:xfrm>
            <a:off x="474694" y="538787"/>
            <a:ext cx="7991475" cy="634019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Murphey, T. (2016) Teaching to learn and well-become: Many mini renaissances in P.D. MacIntyre, T. Gregersen and S. Mercer (eds) </a:t>
            </a:r>
            <a:r>
              <a:rPr lang="en-GB" i="1" dirty="0">
                <a:latin typeface="Calibri" panose="020F0502020204030204" pitchFamily="34" charset="0"/>
                <a:cs typeface="Calibri" panose="020F0502020204030204" pitchFamily="34" charset="0"/>
              </a:rPr>
              <a:t>Positive Psychology in SLA</a:t>
            </a:r>
            <a:r>
              <a:rPr lang="en-GB" dirty="0">
                <a:latin typeface="Calibri" panose="020F0502020204030204" pitchFamily="34" charset="0"/>
                <a:cs typeface="Calibri" panose="020F0502020204030204" pitchFamily="34" charset="0"/>
              </a:rPr>
              <a:t>. Bristol, UK: Multilingual Matters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Murphey, T. &amp; Arao, H. (2001) ‘Reported belief changes through near peer role modelling’ </a:t>
            </a:r>
            <a:r>
              <a:rPr lang="en-GB" i="1" dirty="0">
                <a:latin typeface="Calibri" panose="020F0502020204030204" pitchFamily="34" charset="0"/>
                <a:cs typeface="Calibri" panose="020F0502020204030204" pitchFamily="34" charset="0"/>
              </a:rPr>
              <a:t>TESL-EJ</a:t>
            </a:r>
            <a:r>
              <a:rPr lang="en-GB" dirty="0">
                <a:latin typeface="Calibri" panose="020F0502020204030204" pitchFamily="34" charset="0"/>
                <a:cs typeface="Calibri" panose="020F0502020204030204" pitchFamily="34" charset="0"/>
              </a:rPr>
              <a:t> 5/3: 1-15 </a:t>
            </a:r>
            <a:r>
              <a:rPr lang="en-GB" dirty="0">
                <a:latin typeface="Calibri" panose="020F0502020204030204" pitchFamily="34" charset="0"/>
                <a:cs typeface="Calibri" panose="020F0502020204030204" pitchFamily="34" charset="0"/>
                <a:hlinkClick r:id="rId3"/>
              </a:rPr>
              <a:t>http://tesl-ej.org/ej19/a1.html</a:t>
            </a:r>
            <a:r>
              <a:rPr lang="en-GB" dirty="0">
                <a:latin typeface="Calibri" panose="020F0502020204030204" pitchFamily="34" charset="0"/>
                <a:cs typeface="Calibri" panose="020F0502020204030204" pitchFamily="34" charset="0"/>
              </a:rPr>
              <a:t> (Accessed 5/9/21)</a:t>
            </a:r>
          </a:p>
          <a:p>
            <a:endParaRPr lang="en-GB" dirty="0">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Oxford, R. (2011) </a:t>
            </a:r>
            <a:r>
              <a:rPr lang="en-GB" i="1" dirty="0">
                <a:solidFill>
                  <a:schemeClr val="tx1"/>
                </a:solidFill>
                <a:latin typeface="Calibri" panose="020F0502020204030204" pitchFamily="34" charset="0"/>
                <a:cs typeface="Calibri" panose="020F0502020204030204" pitchFamily="34" charset="0"/>
              </a:rPr>
              <a:t>Teaching and Researching Language Learning Strategies</a:t>
            </a:r>
            <a:r>
              <a:rPr lang="en-GB" dirty="0">
                <a:solidFill>
                  <a:schemeClr val="tx1"/>
                </a:solidFill>
                <a:latin typeface="Calibri" panose="020F0502020204030204" pitchFamily="34" charset="0"/>
                <a:cs typeface="Calibri" panose="020F0502020204030204" pitchFamily="34" charset="0"/>
              </a:rPr>
              <a:t>. Harlow: Pearson</a:t>
            </a:r>
          </a:p>
          <a:p>
            <a:endParaRPr lang="en-GB" dirty="0">
              <a:solidFill>
                <a:schemeClr val="tx1"/>
              </a:solidFill>
              <a:latin typeface="Calibri" panose="020F0502020204030204" pitchFamily="34" charset="0"/>
              <a:cs typeface="Calibri" panose="020F0502020204030204" pitchFamily="34" charset="0"/>
            </a:endParaRPr>
          </a:p>
          <a:p>
            <a:r>
              <a:rPr lang="en-GB" sz="1400" dirty="0">
                <a:solidFill>
                  <a:schemeClr val="tx1"/>
                </a:solidFill>
                <a:latin typeface="Calibri" panose="020F0502020204030204" pitchFamily="34" charset="0"/>
                <a:cs typeface="Calibri" panose="020F0502020204030204" pitchFamily="34" charset="0"/>
              </a:rPr>
              <a:t>Palanac, A., Hunt, S., Rogerson-Revell, P., Cajkler, W., &amp; Witthaus, G. (2023). Beyond resilience: Facilitating learning and wellbeing in the refugee language classroom. British Council. Available online: doi.org/10.57884/6SN8-AF69 </a:t>
            </a:r>
            <a:br>
              <a:rPr lang="en-GB" sz="2000" dirty="0">
                <a:solidFill>
                  <a:schemeClr val="tx1"/>
                </a:solidFill>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a:p>
            <a:r>
              <a:rPr lang="en-GB" dirty="0" err="1">
                <a:solidFill>
                  <a:schemeClr val="tx1"/>
                </a:solidFill>
                <a:latin typeface="Calibri" panose="020F0502020204030204" pitchFamily="34" charset="0"/>
                <a:cs typeface="Calibri" panose="020F0502020204030204" pitchFamily="34" charset="0"/>
              </a:rPr>
              <a:t>Ryff</a:t>
            </a:r>
            <a:r>
              <a:rPr lang="en-GB" dirty="0">
                <a:solidFill>
                  <a:schemeClr val="tx1"/>
                </a:solidFill>
                <a:latin typeface="Calibri" panose="020F0502020204030204" pitchFamily="34" charset="0"/>
                <a:cs typeface="Calibri" panose="020F0502020204030204" pitchFamily="34" charset="0"/>
              </a:rPr>
              <a:t>, C.D., &amp; Singer, B. (1996) Psychological Well-Being: Meaning, Measurement, and Implications for Psychotherapy Research. </a:t>
            </a:r>
            <a:r>
              <a:rPr lang="en-GB" i="1" dirty="0">
                <a:solidFill>
                  <a:schemeClr val="tx1"/>
                </a:solidFill>
                <a:latin typeface="Calibri" panose="020F0502020204030204" pitchFamily="34" charset="0"/>
                <a:cs typeface="Calibri" panose="020F0502020204030204" pitchFamily="34" charset="0"/>
              </a:rPr>
              <a:t>Psychotherapy </a:t>
            </a:r>
            <a:r>
              <a:rPr lang="en-GB" i="1" dirty="0">
                <a:latin typeface="Calibri" panose="020F0502020204030204" pitchFamily="34" charset="0"/>
                <a:cs typeface="Calibri" panose="020F0502020204030204" pitchFamily="34" charset="0"/>
              </a:rPr>
              <a:t>and Psychosomatics</a:t>
            </a:r>
            <a:r>
              <a:rPr lang="en-GB" dirty="0">
                <a:latin typeface="Calibri" panose="020F0502020204030204" pitchFamily="34" charset="0"/>
                <a:cs typeface="Calibri" panose="020F0502020204030204" pitchFamily="34" charset="0"/>
              </a:rPr>
              <a:t>, 65, 14-23.</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Shulman, L.S. (1993) Teaching as Community Property, </a:t>
            </a:r>
            <a:r>
              <a:rPr lang="en-GB" i="1" dirty="0">
                <a:latin typeface="Calibri" panose="020F0502020204030204" pitchFamily="34" charset="0"/>
                <a:cs typeface="Calibri" panose="020F0502020204030204" pitchFamily="34" charset="0"/>
              </a:rPr>
              <a:t>Change</a:t>
            </a:r>
            <a:r>
              <a:rPr lang="en-GB" dirty="0">
                <a:latin typeface="Calibri" panose="020F0502020204030204" pitchFamily="34" charset="0"/>
                <a:cs typeface="Calibri" panose="020F0502020204030204" pitchFamily="34" charset="0"/>
              </a:rPr>
              <a:t>, 25:6, 6-7, DOI: </a:t>
            </a:r>
            <a:r>
              <a:rPr lang="en-GB" u="sng" dirty="0">
                <a:latin typeface="Calibri" panose="020F0502020204030204" pitchFamily="34" charset="0"/>
                <a:cs typeface="Calibri" panose="020F0502020204030204" pitchFamily="34" charset="0"/>
                <a:hlinkClick r:id="rId4"/>
              </a:rPr>
              <a:t>10.1080/00091383.1993.9938465</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Stevenson, J., &amp; Baker, S. (2018) </a:t>
            </a:r>
            <a:r>
              <a:rPr lang="en-GB" i="1" dirty="0">
                <a:latin typeface="Calibri" panose="020F0502020204030204" pitchFamily="34" charset="0"/>
                <a:cs typeface="Calibri" panose="020F0502020204030204" pitchFamily="34" charset="0"/>
              </a:rPr>
              <a:t>Refugees in Higher Education: Debates, Discourse and Practice</a:t>
            </a:r>
            <a:r>
              <a:rPr lang="en-GB" dirty="0">
                <a:latin typeface="Calibri" panose="020F0502020204030204" pitchFamily="34" charset="0"/>
                <a:cs typeface="Calibri" panose="020F0502020204030204" pitchFamily="34" charset="0"/>
              </a:rPr>
              <a:t>. Bingley: Emerald Publishing Ltd</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Stone, N. (1995) Teaching ESL to Survivors of Trauma, </a:t>
            </a:r>
            <a:r>
              <a:rPr lang="en-GB" i="1" dirty="0">
                <a:latin typeface="Calibri" panose="020F0502020204030204" pitchFamily="34" charset="0"/>
                <a:cs typeface="Calibri" panose="020F0502020204030204" pitchFamily="34" charset="0"/>
              </a:rPr>
              <a:t>Prospect</a:t>
            </a:r>
            <a:r>
              <a:rPr lang="en-GB" dirty="0">
                <a:latin typeface="Calibri" panose="020F0502020204030204" pitchFamily="34" charset="0"/>
                <a:cs typeface="Calibri" panose="020F0502020204030204" pitchFamily="34" charset="0"/>
              </a:rPr>
              <a:t> 10/3: 49-57</a:t>
            </a:r>
          </a:p>
          <a:p>
            <a:endParaRPr lang="en-GB" dirty="0">
              <a:latin typeface="Calibri" panose="020F0502020204030204" pitchFamily="34" charset="0"/>
              <a:cs typeface="Calibri" panose="020F0502020204030204" pitchFamily="34" charset="0"/>
            </a:endParaRPr>
          </a:p>
          <a:p>
            <a:r>
              <a:rPr lang="en-GB" b="0" i="0" dirty="0">
                <a:solidFill>
                  <a:srgbClr val="000000"/>
                </a:solidFill>
                <a:effectLst/>
                <a:latin typeface="Calibri" panose="020F0502020204030204" pitchFamily="34" charset="0"/>
                <a:cs typeface="Calibri" panose="020F0502020204030204" pitchFamily="34" charset="0"/>
              </a:rPr>
              <a:t>UNHCR. (2022). </a:t>
            </a:r>
            <a:r>
              <a:rPr lang="en-GB" b="0" i="1" dirty="0">
                <a:solidFill>
                  <a:srgbClr val="000000"/>
                </a:solidFill>
                <a:effectLst/>
                <a:latin typeface="Calibri" panose="020F0502020204030204" pitchFamily="34" charset="0"/>
                <a:cs typeface="Calibri" panose="020F0502020204030204" pitchFamily="34" charset="0"/>
              </a:rPr>
              <a:t>Figures at a Glance</a:t>
            </a:r>
            <a:r>
              <a:rPr lang="en-GB" b="0" i="0" dirty="0">
                <a:solidFill>
                  <a:srgbClr val="000000"/>
                </a:solidFill>
                <a:effectLst/>
                <a:latin typeface="Calibri" panose="020F0502020204030204" pitchFamily="34" charset="0"/>
                <a:cs typeface="Calibri" panose="020F0502020204030204" pitchFamily="34" charset="0"/>
              </a:rPr>
              <a:t>. UNHCR. </a:t>
            </a:r>
            <a:r>
              <a:rPr lang="en-GB" b="0" i="0" dirty="0">
                <a:effectLst/>
                <a:latin typeface="Calibri" panose="020F0502020204030204" pitchFamily="34" charset="0"/>
                <a:cs typeface="Calibri" panose="020F0502020204030204" pitchFamily="34" charset="0"/>
                <a:hlinkClick r:id="rId5"/>
              </a:rPr>
              <a:t>https://www.unhcr.org/figures-at-a-glance.htm</a:t>
            </a:r>
            <a:endParaRPr lang="en-GB" b="0" i="0" dirty="0">
              <a:effectLst/>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van der Kolk, B. (2014) </a:t>
            </a:r>
            <a:r>
              <a:rPr lang="en-GB" i="1" dirty="0">
                <a:latin typeface="Calibri" panose="020F0502020204030204" pitchFamily="34" charset="0"/>
                <a:cs typeface="Calibri" panose="020F0502020204030204" pitchFamily="34" charset="0"/>
              </a:rPr>
              <a:t>The Body Keeps the Score: Mind, Brain and Body in the Transformation of Trauma. </a:t>
            </a:r>
            <a:r>
              <a:rPr lang="en-GB" dirty="0">
                <a:latin typeface="Calibri" panose="020F0502020204030204" pitchFamily="34" charset="0"/>
                <a:cs typeface="Calibri" panose="020F0502020204030204" pitchFamily="34" charset="0"/>
              </a:rPr>
              <a:t>UK: Penguin</a:t>
            </a:r>
          </a:p>
          <a:p>
            <a:r>
              <a:rPr lang="en-U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12" name="TextBox 11"/>
          <p:cNvSpPr txBox="1"/>
          <p:nvPr/>
        </p:nvSpPr>
        <p:spPr>
          <a:xfrm>
            <a:off x="325121" y="162580"/>
            <a:ext cx="866648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References (2)</a:t>
            </a:r>
          </a:p>
        </p:txBody>
      </p:sp>
    </p:spTree>
    <p:extLst>
      <p:ext uri="{BB962C8B-B14F-4D97-AF65-F5344CB8AC3E}">
        <p14:creationId xmlns:p14="http://schemas.microsoft.com/office/powerpoint/2010/main" val="13842590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1" name="Google Shape;121;p5"/>
          <p:cNvSpPr/>
          <p:nvPr/>
        </p:nvSpPr>
        <p:spPr>
          <a:xfrm>
            <a:off x="-15699" y="2132857"/>
            <a:ext cx="9159698" cy="230425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5"/>
          <p:cNvSpPr txBox="1">
            <a:spLocks noGrp="1"/>
          </p:cNvSpPr>
          <p:nvPr>
            <p:ph type="ctrTitle"/>
          </p:nvPr>
        </p:nvSpPr>
        <p:spPr>
          <a:xfrm>
            <a:off x="108519" y="2276872"/>
            <a:ext cx="9035400" cy="2054983"/>
          </a:xfrm>
          <a:prstGeom prst="rect">
            <a:avLst/>
          </a:prstGeom>
          <a:no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chemeClr val="lt1"/>
              </a:buClr>
              <a:buSzPts val="1500"/>
            </a:pPr>
            <a:r>
              <a:rPr lang="en-GB" sz="3200" b="1" dirty="0">
                <a:solidFill>
                  <a:schemeClr val="lt1"/>
                </a:solidFill>
              </a:rPr>
              <a:t>1. Context, challenge and RQs of this study</a:t>
            </a:r>
            <a:endParaRPr sz="3200" b="0" i="0" u="none" strike="noStrike" cap="none" dirty="0">
              <a:solidFill>
                <a:schemeClr val="lt1"/>
              </a:solidFill>
              <a:sym typeface="Calibri"/>
            </a:endParaRPr>
          </a:p>
        </p:txBody>
      </p:sp>
      <p:cxnSp>
        <p:nvCxnSpPr>
          <p:cNvPr id="124" name="Google Shape;124;p5"/>
          <p:cNvCxnSpPr/>
          <p:nvPr/>
        </p:nvCxnSpPr>
        <p:spPr>
          <a:xfrm>
            <a:off x="-15699" y="4581128"/>
            <a:ext cx="9159699" cy="0"/>
          </a:xfrm>
          <a:prstGeom prst="straightConnector1">
            <a:avLst/>
          </a:prstGeom>
          <a:noFill/>
          <a:ln w="76200" cap="flat" cmpd="sng">
            <a:solidFill>
              <a:srgbClr val="8F67D7"/>
            </a:solidFill>
            <a:prstDash val="solid"/>
            <a:round/>
            <a:headEnd type="none" w="sm" len="sm"/>
            <a:tailEnd type="none" w="sm" len="sm"/>
          </a:ln>
        </p:spPr>
      </p:cxnSp>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4</a:t>
            </a:fld>
            <a:endParaRPr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2531194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5</a:t>
            </a:fld>
            <a:endParaRPr dirty="0"/>
          </a:p>
        </p:txBody>
      </p:sp>
      <p:sp>
        <p:nvSpPr>
          <p:cNvPr id="8" name="TextBox 7"/>
          <p:cNvSpPr txBox="1"/>
          <p:nvPr/>
        </p:nvSpPr>
        <p:spPr>
          <a:xfrm>
            <a:off x="101408" y="171980"/>
            <a:ext cx="8869871"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Context</a:t>
            </a:r>
          </a:p>
        </p:txBody>
      </p:sp>
      <p:sp>
        <p:nvSpPr>
          <p:cNvPr id="13" name="Rectangle 12">
            <a:extLst>
              <a:ext uri="{FF2B5EF4-FFF2-40B4-BE49-F238E27FC236}">
                <a16:creationId xmlns:a16="http://schemas.microsoft.com/office/drawing/2014/main" id="{A58F68EA-64FE-4E4C-BEA2-8BFEC5D77C7E}"/>
              </a:ext>
            </a:extLst>
          </p:cNvPr>
          <p:cNvSpPr/>
          <p:nvPr/>
        </p:nvSpPr>
        <p:spPr>
          <a:xfrm rot="21325542">
            <a:off x="593285" y="2337976"/>
            <a:ext cx="2300523" cy="2677656"/>
          </a:xfrm>
          <a:prstGeom prst="rect">
            <a:avLst/>
          </a:prstGeom>
          <a:ln w="31750">
            <a:solidFill>
              <a:schemeClr val="accent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ea typeface="Calibri" panose="020F0502020204030204" pitchFamily="34" charset="0"/>
                <a:cs typeface="Times New Roman" panose="02020603050405020304" pitchFamily="18" charset="0"/>
              </a:rPr>
              <a:t>By the end of 2021, 90 million people worldwide had been forcibly displaced</a:t>
            </a: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(UNHCR, 2022) </a:t>
            </a:r>
            <a:endParaRPr kumimoji="0" lang="en-US" sz="2400" b="0" i="0" u="none" strike="noStrike" kern="0" cap="none" spc="0" normalizeH="0" baseline="0" noProof="0" dirty="0">
              <a:ln>
                <a:noFill/>
              </a:ln>
              <a:solidFill>
                <a:prstClr val="black"/>
              </a:solidFill>
              <a:effectLst/>
              <a:uLnTx/>
              <a:uFillTx/>
              <a:latin typeface="Calibri" panose="020F0502020204030204"/>
            </a:endParaRPr>
          </a:p>
        </p:txBody>
      </p:sp>
      <p:sp>
        <p:nvSpPr>
          <p:cNvPr id="20" name="Right Arrow 19">
            <a:extLst>
              <a:ext uri="{FF2B5EF4-FFF2-40B4-BE49-F238E27FC236}">
                <a16:creationId xmlns:a16="http://schemas.microsoft.com/office/drawing/2014/main" id="{E347DECE-982B-084C-A813-9EAD698F2BB3}"/>
              </a:ext>
            </a:extLst>
          </p:cNvPr>
          <p:cNvSpPr/>
          <p:nvPr/>
        </p:nvSpPr>
        <p:spPr>
          <a:xfrm flipV="1">
            <a:off x="3204401" y="3283512"/>
            <a:ext cx="2920174" cy="5169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A58F68EA-64FE-4E4C-BEA2-8BFEC5D77C7E}"/>
              </a:ext>
            </a:extLst>
          </p:cNvPr>
          <p:cNvSpPr/>
          <p:nvPr/>
        </p:nvSpPr>
        <p:spPr>
          <a:xfrm>
            <a:off x="3441554" y="2732431"/>
            <a:ext cx="2337865" cy="646331"/>
          </a:xfrm>
          <a:prstGeom prst="rect">
            <a:avLst/>
          </a:prstGeom>
          <a:ln w="31750">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cs typeface="Times New Roman" panose="02020603050405020304" pitchFamily="18" charset="0"/>
              </a:rPr>
              <a:t>l</a:t>
            </a:r>
            <a:r>
              <a:rPr lang="en-GB" sz="1800" noProof="0" dirty="0">
                <a:latin typeface="Calibri" panose="020F0502020204030204" pitchFamily="34" charset="0"/>
                <a:cs typeface="Times New Roman" panose="02020603050405020304" pitchFamily="18" charset="0"/>
              </a:rPr>
              <a:t>earning language of resettlement country</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 name="Rectangle 24">
            <a:extLst>
              <a:ext uri="{FF2B5EF4-FFF2-40B4-BE49-F238E27FC236}">
                <a16:creationId xmlns:a16="http://schemas.microsoft.com/office/drawing/2014/main" id="{A58F68EA-64FE-4E4C-BEA2-8BFEC5D77C7E}"/>
              </a:ext>
            </a:extLst>
          </p:cNvPr>
          <p:cNvSpPr/>
          <p:nvPr/>
        </p:nvSpPr>
        <p:spPr>
          <a:xfrm rot="171039">
            <a:off x="6332057" y="1937865"/>
            <a:ext cx="2326076" cy="3477875"/>
          </a:xfrm>
          <a:prstGeom prst="rect">
            <a:avLst/>
          </a:prstGeom>
          <a:ln w="31750">
            <a:solidFill>
              <a:schemeClr val="accent1"/>
            </a:solidFill>
          </a:ln>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GB" sz="2000" dirty="0">
                <a:latin typeface="Calibri" panose="020F0502020204030204" pitchFamily="34" charset="0"/>
                <a:cs typeface="Times New Roman" panose="02020603050405020304" pitchFamily="18" charset="0"/>
              </a:rPr>
              <a:t>functioning in daily life / ‘integration’ / navigating services</a:t>
            </a:r>
          </a:p>
          <a:p>
            <a:pPr marR="0" lvl="0" defTabSz="914400" eaLnBrk="1" fontAlgn="auto" latinLnBrk="0" hangingPunct="1">
              <a:lnSpc>
                <a:spcPct val="100000"/>
              </a:lnSpc>
              <a:spcBef>
                <a:spcPts val="0"/>
              </a:spcBef>
              <a:spcAft>
                <a:spcPts val="0"/>
              </a:spcAft>
              <a:buClrTx/>
              <a:buSzTx/>
              <a:tabLst/>
              <a:defRPr/>
            </a:pPr>
            <a:endParaRPr lang="en-GB" sz="2000" dirty="0">
              <a:latin typeface="Calibri" panose="020F0502020204030204" pitchFamily="34"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GB" sz="2000" dirty="0">
                <a:latin typeface="Calibri" panose="020F0502020204030204" pitchFamily="34" charset="0"/>
                <a:cs typeface="Times New Roman" panose="02020603050405020304" pitchFamily="18" charset="0"/>
              </a:rPr>
              <a:t>m</a:t>
            </a:r>
            <a:r>
              <a:rPr lang="en-GB" sz="2000" noProof="0" dirty="0">
                <a:latin typeface="Calibri" panose="020F0502020204030204" pitchFamily="34" charset="0"/>
                <a:cs typeface="Times New Roman" panose="02020603050405020304" pitchFamily="18" charset="0"/>
              </a:rPr>
              <a:t>aking friends / building networks</a:t>
            </a:r>
          </a:p>
          <a:p>
            <a:pPr marR="0" lvl="0" defTabSz="914400" eaLnBrk="1" fontAlgn="auto" latinLnBrk="0" hangingPunct="1">
              <a:lnSpc>
                <a:spcPct val="100000"/>
              </a:lnSpc>
              <a:spcBef>
                <a:spcPts val="0"/>
              </a:spcBef>
              <a:spcAft>
                <a:spcPts val="0"/>
              </a:spcAft>
              <a:buClrTx/>
              <a:buSzTx/>
              <a:tabLst/>
              <a:defRPr/>
            </a:pPr>
            <a:endParaRPr lang="en-GB" sz="2000" noProof="0" dirty="0">
              <a:latin typeface="Calibri" panose="020F0502020204030204" pitchFamily="34"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GB" sz="2000" dirty="0">
                <a:solidFill>
                  <a:prstClr val="black"/>
                </a:solidFill>
                <a:latin typeface="Calibri" panose="020F0502020204030204" pitchFamily="34" charset="0"/>
                <a:cs typeface="Times New Roman" panose="02020603050405020304" pitchFamily="18" charset="0"/>
              </a:rPr>
              <a:t>g</a:t>
            </a:r>
            <a:r>
              <a:rPr kumimoji="0" lang="en-GB" sz="2000" b="0" i="0" u="none" strike="noStrike" kern="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aining employment</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dirty="0">
              <a:ln>
                <a:noFill/>
              </a:ln>
              <a:solidFill>
                <a:prstClr val="black"/>
              </a:solidFill>
              <a:effectLst/>
              <a:uLnTx/>
              <a:uFillTx/>
              <a:latin typeface="Calibri" panose="020F0502020204030204" pitchFamily="34"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GB" sz="2000" dirty="0">
                <a:solidFill>
                  <a:prstClr val="black"/>
                </a:solidFill>
                <a:latin typeface="Calibri" panose="020F0502020204030204" pitchFamily="34" charset="0"/>
                <a:cs typeface="Times New Roman" panose="02020603050405020304" pitchFamily="18" charset="0"/>
              </a:rPr>
              <a:t>accessing </a:t>
            </a:r>
            <a:r>
              <a:rPr lang="en-GB" sz="2000" noProof="0" dirty="0">
                <a:solidFill>
                  <a:prstClr val="black"/>
                </a:solidFill>
                <a:latin typeface="Calibri" panose="020F0502020204030204" pitchFamily="34" charset="0"/>
                <a:cs typeface="Times New Roman" panose="02020603050405020304" pitchFamily="18" charset="0"/>
              </a:rPr>
              <a:t>FE/HE and training</a:t>
            </a:r>
            <a:endParaRPr kumimoji="0" lang="en-US" sz="20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1521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2"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93"/>
        <p:cNvGrpSpPr/>
        <p:nvPr/>
      </p:nvGrpSpPr>
      <p:grpSpPr>
        <a:xfrm>
          <a:off x="0" y="0"/>
          <a:ext cx="0" cy="0"/>
          <a:chOff x="0" y="0"/>
          <a:chExt cx="0" cy="0"/>
        </a:xfrm>
      </p:grpSpPr>
      <p:sp>
        <p:nvSpPr>
          <p:cNvPr id="97" name="Google Shape;97;p2"/>
          <p:cNvSpPr txBox="1">
            <a:spLocks noGrp="1"/>
          </p:cNvSpPr>
          <p:nvPr>
            <p:ph type="sldNum" idx="12"/>
          </p:nvPr>
        </p:nvSpPr>
        <p:spPr>
          <a:xfrm>
            <a:off x="7010401" y="688340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6</a:t>
            </a:fld>
            <a:endParaRPr sz="1200" b="0" i="0" u="none" strike="noStrike" cap="none" dirty="0">
              <a:solidFill>
                <a:srgbClr val="888888"/>
              </a:solidFill>
              <a:latin typeface="Calibri"/>
              <a:ea typeface="Calibri"/>
              <a:cs typeface="Calibri"/>
              <a:sym typeface="Calibri"/>
            </a:endParaRPr>
          </a:p>
        </p:txBody>
      </p:sp>
      <p:sp>
        <p:nvSpPr>
          <p:cNvPr id="7" name="Google Shape;132;p7" descr="Image result for Work life balan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8" name="Google Shape;133;p7" descr="Image result for Work life balance"/>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9" name="Picture 2" descr="https://www.coverdale.at/wp-content/uploads/2020/06/25_Agility-in-the-nutshell.jpg"/>
          <p:cNvPicPr>
            <a:picLocks noChangeAspect="1" noChangeArrowheads="1"/>
          </p:cNvPicPr>
          <p:nvPr/>
        </p:nvPicPr>
        <p:blipFill rotWithShape="1">
          <a:blip r:embed="rId3">
            <a:extLst>
              <a:ext uri="{28A0092B-C50C-407E-A947-70E740481C1C}">
                <a14:useLocalDpi xmlns:a14="http://schemas.microsoft.com/office/drawing/2010/main" val="0"/>
              </a:ext>
            </a:extLst>
          </a:blip>
          <a:srcRect l="5815" t="11554" r="70185" b="12366"/>
          <a:stretch/>
        </p:blipFill>
        <p:spPr bwMode="auto">
          <a:xfrm rot="21181905">
            <a:off x="446099" y="1024131"/>
            <a:ext cx="2057401" cy="5507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09900" y="797094"/>
            <a:ext cx="2828034" cy="1384995"/>
          </a:xfrm>
          <a:prstGeom prst="rect">
            <a:avLst/>
          </a:prstGeom>
          <a:solidFill>
            <a:schemeClr val="accent5">
              <a:lumMod val="60000"/>
              <a:lumOff val="40000"/>
            </a:schemeClr>
          </a:solidFill>
          <a:ln>
            <a:solidFill>
              <a:srgbClr val="00B050"/>
            </a:solidFill>
          </a:ln>
        </p:spPr>
        <p:txBody>
          <a:bodyPr wrap="square" rtlCol="0">
            <a:spAutoFit/>
          </a:bodyPr>
          <a:lstStyle/>
          <a:p>
            <a:r>
              <a:rPr lang="en-GB" dirty="0">
                <a:latin typeface="Calibri" panose="020F0502020204030204" pitchFamily="34" charset="0"/>
                <a:cs typeface="Calibri" panose="020F0502020204030204" pitchFamily="34" charset="0"/>
              </a:rPr>
              <a:t>refugees tend to have a </a:t>
            </a:r>
            <a:r>
              <a:rPr lang="en-GB" b="1" dirty="0">
                <a:latin typeface="Calibri" panose="020F0502020204030204" pitchFamily="34" charset="0"/>
                <a:cs typeface="Calibri" panose="020F0502020204030204" pitchFamily="34" charset="0"/>
              </a:rPr>
              <a:t>far greater mental health need </a:t>
            </a:r>
            <a:r>
              <a:rPr lang="en-GB" dirty="0">
                <a:latin typeface="Calibri" panose="020F0502020204030204" pitchFamily="34" charset="0"/>
                <a:cs typeface="Calibri" panose="020F0502020204030204" pitchFamily="34" charset="0"/>
              </a:rPr>
              <a:t>than the general population, with higher incidences of </a:t>
            </a:r>
            <a:r>
              <a:rPr lang="en-GB" b="1" dirty="0">
                <a:latin typeface="Calibri" panose="020F0502020204030204" pitchFamily="34" charset="0"/>
                <a:cs typeface="Calibri" panose="020F0502020204030204" pitchFamily="34" charset="0"/>
              </a:rPr>
              <a:t>depression</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anxiety and Post-Traumatic Stress Disorder </a:t>
            </a:r>
          </a:p>
          <a:p>
            <a:r>
              <a:rPr lang="en-GB" dirty="0">
                <a:latin typeface="Calibri" panose="020F0502020204030204" pitchFamily="34" charset="0"/>
                <a:cs typeface="Calibri" panose="020F0502020204030204" pitchFamily="34" charset="0"/>
              </a:rPr>
              <a:t>(Fazel et al, 2005)</a:t>
            </a:r>
          </a:p>
        </p:txBody>
      </p:sp>
      <p:pic>
        <p:nvPicPr>
          <p:cNvPr id="11" name="Picture 2" descr="https://www.coverdale.at/wp-content/uploads/2020/06/25_Agility-in-the-nutshell.jpg"/>
          <p:cNvPicPr>
            <a:picLocks noChangeAspect="1" noChangeArrowheads="1"/>
          </p:cNvPicPr>
          <p:nvPr/>
        </p:nvPicPr>
        <p:blipFill rotWithShape="1">
          <a:blip r:embed="rId3">
            <a:extLst>
              <a:ext uri="{28A0092B-C50C-407E-A947-70E740481C1C}">
                <a14:useLocalDpi xmlns:a14="http://schemas.microsoft.com/office/drawing/2010/main" val="0"/>
              </a:ext>
            </a:extLst>
          </a:blip>
          <a:srcRect l="70370" t="11733" r="3851" b="12021"/>
          <a:stretch/>
        </p:blipFill>
        <p:spPr bwMode="auto">
          <a:xfrm rot="333528">
            <a:off x="6494673" y="1006924"/>
            <a:ext cx="2209800" cy="5541918"/>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E347DECE-982B-084C-A813-9EAD698F2BB3}"/>
              </a:ext>
            </a:extLst>
          </p:cNvPr>
          <p:cNvSpPr/>
          <p:nvPr/>
        </p:nvSpPr>
        <p:spPr>
          <a:xfrm rot="5400000" flipV="1">
            <a:off x="4123051" y="2343575"/>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3" name="TextBox 12"/>
          <p:cNvSpPr txBox="1"/>
          <p:nvPr/>
        </p:nvSpPr>
        <p:spPr>
          <a:xfrm>
            <a:off x="3009900" y="2699090"/>
            <a:ext cx="2828034" cy="738664"/>
          </a:xfrm>
          <a:prstGeom prst="rect">
            <a:avLst/>
          </a:prstGeom>
          <a:solidFill>
            <a:schemeClr val="accent5">
              <a:lumMod val="60000"/>
              <a:lumOff val="40000"/>
            </a:schemeClr>
          </a:solidFill>
          <a:ln>
            <a:solidFill>
              <a:srgbClr val="00B050"/>
            </a:solidFill>
          </a:ln>
        </p:spPr>
        <p:txBody>
          <a:bodyPr wrap="square" rtlCol="0">
            <a:spAutoFit/>
          </a:bodyPr>
          <a:lstStyle/>
          <a:p>
            <a:r>
              <a:rPr lang="en-GB" dirty="0">
                <a:latin typeface="Calibri" panose="020F0502020204030204" pitchFamily="34" charset="0"/>
                <a:cs typeface="Calibri" panose="020F0502020204030204" pitchFamily="34" charset="0"/>
              </a:rPr>
              <a:t>PTSD has a direct </a:t>
            </a:r>
            <a:r>
              <a:rPr lang="en-GB" b="1" dirty="0">
                <a:latin typeface="Calibri" panose="020F0502020204030204" pitchFamily="34" charset="0"/>
                <a:cs typeface="Calibri" panose="020F0502020204030204" pitchFamily="34" charset="0"/>
              </a:rPr>
              <a:t>detrimental effect </a:t>
            </a:r>
            <a:r>
              <a:rPr lang="en-GB" dirty="0">
                <a:latin typeface="Calibri" panose="020F0502020204030204" pitchFamily="34" charset="0"/>
                <a:cs typeface="Calibri" panose="020F0502020204030204" pitchFamily="34" charset="0"/>
              </a:rPr>
              <a:t>on refugee </a:t>
            </a:r>
            <a:r>
              <a:rPr lang="en-GB" b="1" dirty="0">
                <a:latin typeface="Calibri" panose="020F0502020204030204" pitchFamily="34" charset="0"/>
                <a:cs typeface="Calibri" panose="020F0502020204030204" pitchFamily="34" charset="0"/>
              </a:rPr>
              <a:t>language learning </a:t>
            </a:r>
            <a:r>
              <a:rPr lang="en-GB" dirty="0">
                <a:latin typeface="Calibri" panose="020F0502020204030204" pitchFamily="34" charset="0"/>
                <a:cs typeface="Calibri" panose="020F0502020204030204" pitchFamily="34" charset="0"/>
              </a:rPr>
              <a:t>(Furneaux, 2018)</a:t>
            </a:r>
          </a:p>
        </p:txBody>
      </p:sp>
      <p:sp>
        <p:nvSpPr>
          <p:cNvPr id="14" name="Right Arrow 13">
            <a:extLst>
              <a:ext uri="{FF2B5EF4-FFF2-40B4-BE49-F238E27FC236}">
                <a16:creationId xmlns:a16="http://schemas.microsoft.com/office/drawing/2014/main" id="{E347DECE-982B-084C-A813-9EAD698F2BB3}"/>
              </a:ext>
            </a:extLst>
          </p:cNvPr>
          <p:cNvSpPr/>
          <p:nvPr/>
        </p:nvSpPr>
        <p:spPr>
          <a:xfrm rot="5400000" flipV="1">
            <a:off x="4123051" y="3610462"/>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5" name="TextBox 14"/>
          <p:cNvSpPr txBox="1"/>
          <p:nvPr/>
        </p:nvSpPr>
        <p:spPr>
          <a:xfrm>
            <a:off x="3009900" y="3987912"/>
            <a:ext cx="2828034" cy="954107"/>
          </a:xfrm>
          <a:prstGeom prst="rect">
            <a:avLst/>
          </a:prstGeom>
          <a:solidFill>
            <a:schemeClr val="accent5">
              <a:lumMod val="60000"/>
              <a:lumOff val="40000"/>
            </a:schemeClr>
          </a:solidFill>
          <a:ln>
            <a:solidFill>
              <a:srgbClr val="00B050"/>
            </a:solidFill>
          </a:ln>
        </p:spPr>
        <p:txBody>
          <a:bodyPr wrap="square" rtlCol="0">
            <a:spAutoFit/>
          </a:bodyPr>
          <a:lstStyle/>
          <a:p>
            <a:r>
              <a:rPr lang="en-GB" dirty="0">
                <a:latin typeface="Calibri" panose="020F0502020204030204" pitchFamily="34" charset="0"/>
                <a:cs typeface="Calibri" panose="020F0502020204030204" pitchFamily="34" charset="0"/>
              </a:rPr>
              <a:t>many English language teachers feel </a:t>
            </a:r>
            <a:r>
              <a:rPr lang="en-GB" b="1" dirty="0">
                <a:latin typeface="Calibri" panose="020F0502020204030204" pitchFamily="34" charset="0"/>
                <a:cs typeface="Calibri" panose="020F0502020204030204" pitchFamily="34" charset="0"/>
              </a:rPr>
              <a:t>unable to support </a:t>
            </a:r>
            <a:r>
              <a:rPr lang="en-GB" dirty="0">
                <a:latin typeface="Calibri" panose="020F0502020204030204" pitchFamily="34" charset="0"/>
                <a:cs typeface="Calibri" panose="020F0502020204030204" pitchFamily="34" charset="0"/>
              </a:rPr>
              <a:t>refugee-background students adequately (Capstick and Delaney, 2016)</a:t>
            </a:r>
          </a:p>
        </p:txBody>
      </p:sp>
      <p:sp>
        <p:nvSpPr>
          <p:cNvPr id="16" name="Right Arrow 15">
            <a:extLst>
              <a:ext uri="{FF2B5EF4-FFF2-40B4-BE49-F238E27FC236}">
                <a16:creationId xmlns:a16="http://schemas.microsoft.com/office/drawing/2014/main" id="{E347DECE-982B-084C-A813-9EAD698F2BB3}"/>
              </a:ext>
            </a:extLst>
          </p:cNvPr>
          <p:cNvSpPr/>
          <p:nvPr/>
        </p:nvSpPr>
        <p:spPr>
          <a:xfrm rot="5400000" flipV="1">
            <a:off x="4142980" y="5114727"/>
            <a:ext cx="357133" cy="2047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Calibri" panose="020F0502020204030204" pitchFamily="34" charset="0"/>
              <a:cs typeface="Calibri" panose="020F0502020204030204" pitchFamily="34" charset="0"/>
            </a:endParaRPr>
          </a:p>
        </p:txBody>
      </p:sp>
      <p:sp>
        <p:nvSpPr>
          <p:cNvPr id="17" name="TextBox 16"/>
          <p:cNvSpPr txBox="1"/>
          <p:nvPr/>
        </p:nvSpPr>
        <p:spPr>
          <a:xfrm>
            <a:off x="3009900" y="5492177"/>
            <a:ext cx="2828034" cy="1169551"/>
          </a:xfrm>
          <a:prstGeom prst="rect">
            <a:avLst/>
          </a:prstGeom>
          <a:solidFill>
            <a:schemeClr val="accent5">
              <a:lumMod val="60000"/>
              <a:lumOff val="40000"/>
            </a:schemeClr>
          </a:solidFill>
          <a:ln>
            <a:solidFill>
              <a:srgbClr val="00B050"/>
            </a:solidFill>
          </a:ln>
        </p:spPr>
        <p:txBody>
          <a:bodyPr wrap="square" rtlCol="0">
            <a:spAutoFit/>
          </a:bodyPr>
          <a:lstStyle/>
          <a:p>
            <a:r>
              <a:rPr lang="en-GB" b="1" dirty="0">
                <a:latin typeface="Calibri" panose="020F0502020204030204" pitchFamily="34" charset="0"/>
                <a:cs typeface="Calibri" panose="020F0502020204030204" pitchFamily="34" charset="0"/>
              </a:rPr>
              <a:t>very little research and practitioner training exists </a:t>
            </a:r>
            <a:r>
              <a:rPr lang="en-GB" dirty="0">
                <a:latin typeface="Calibri" panose="020F0502020204030204" pitchFamily="34" charset="0"/>
                <a:cs typeface="Calibri" panose="020F0502020204030204" pitchFamily="34" charset="0"/>
              </a:rPr>
              <a:t>with this focus (trauma-informed ELT for adult refugees – facilitating both learning AND well-being)</a:t>
            </a:r>
          </a:p>
        </p:txBody>
      </p:sp>
      <p:sp>
        <p:nvSpPr>
          <p:cNvPr id="22" name="TextBox 21"/>
          <p:cNvSpPr txBox="1"/>
          <p:nvPr/>
        </p:nvSpPr>
        <p:spPr>
          <a:xfrm>
            <a:off x="101408" y="171980"/>
            <a:ext cx="8869871"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The Challenge (in a nutshell)</a:t>
            </a:r>
          </a:p>
        </p:txBody>
      </p:sp>
    </p:spTree>
    <p:extLst>
      <p:ext uri="{BB962C8B-B14F-4D97-AF65-F5344CB8AC3E}">
        <p14:creationId xmlns:p14="http://schemas.microsoft.com/office/powerpoint/2010/main" val="3438150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8532440" y="6381328"/>
            <a:ext cx="2133599"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GB"/>
              <a:t>7</a:t>
            </a:fld>
            <a:endParaRPr dirty="0"/>
          </a:p>
        </p:txBody>
      </p:sp>
      <p:sp>
        <p:nvSpPr>
          <p:cNvPr id="8" name="TextBox 7"/>
          <p:cNvSpPr txBox="1"/>
          <p:nvPr/>
        </p:nvSpPr>
        <p:spPr>
          <a:xfrm>
            <a:off x="101408" y="171980"/>
            <a:ext cx="8869871"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Research Questions</a:t>
            </a:r>
          </a:p>
        </p:txBody>
      </p:sp>
      <p:sp>
        <p:nvSpPr>
          <p:cNvPr id="10" name="TextBox 9"/>
          <p:cNvSpPr txBox="1"/>
          <p:nvPr/>
        </p:nvSpPr>
        <p:spPr>
          <a:xfrm>
            <a:off x="482523" y="1319271"/>
            <a:ext cx="7914800" cy="4893647"/>
          </a:xfrm>
          <a:prstGeom prst="rect">
            <a:avLst/>
          </a:prstGeom>
          <a:noFill/>
        </p:spPr>
        <p:txBody>
          <a:bodyPr wrap="square" rtlCol="0">
            <a:spAutoFit/>
          </a:bodyPr>
          <a:lstStyle/>
          <a:p>
            <a:pPr marL="457200" indent="-457200">
              <a:buFont typeface="+mj-lt"/>
              <a:buAutoNum type="arabicPeriod"/>
            </a:pPr>
            <a:r>
              <a:rPr lang="en-GB" sz="2000" dirty="0">
                <a:latin typeface="Calibri" panose="020F0502020204030204" pitchFamily="34" charset="0"/>
                <a:cs typeface="Calibri" panose="020F0502020204030204" pitchFamily="34" charset="0"/>
              </a:rPr>
              <a:t>Can </a:t>
            </a:r>
            <a:r>
              <a:rPr lang="en-GB" sz="2400" b="1" dirty="0">
                <a:latin typeface="Calibri" panose="020F0502020204030204" pitchFamily="34" charset="0"/>
                <a:cs typeface="Calibri" panose="020F0502020204030204" pitchFamily="34" charset="0"/>
              </a:rPr>
              <a:t>English language provision </a:t>
            </a:r>
            <a:r>
              <a:rPr lang="en-GB" sz="2000" dirty="0">
                <a:latin typeface="Calibri" panose="020F0502020204030204" pitchFamily="34" charset="0"/>
                <a:cs typeface="Calibri" panose="020F0502020204030204" pitchFamily="34" charset="0"/>
              </a:rPr>
              <a:t>facilitate</a:t>
            </a:r>
            <a:r>
              <a:rPr lang="en-GB" sz="2000" b="1"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Psychological Well-Being</a:t>
            </a:r>
            <a:r>
              <a:rPr lang="en-GB" sz="24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in a University of Sanctuary setting, and, if so, </a:t>
            </a:r>
            <a:r>
              <a:rPr lang="en-GB" sz="2400" b="1" dirty="0">
                <a:latin typeface="Calibri" panose="020F0502020204030204" pitchFamily="34" charset="0"/>
                <a:cs typeface="Calibri" panose="020F0502020204030204" pitchFamily="34" charset="0"/>
              </a:rPr>
              <a:t>in what ways</a:t>
            </a:r>
            <a:r>
              <a:rPr lang="en-GB" sz="2000" dirty="0">
                <a:latin typeface="Calibri" panose="020F0502020204030204" pitchFamily="34" charset="0"/>
                <a:cs typeface="Calibri" panose="020F0502020204030204" pitchFamily="34" charset="0"/>
              </a:rPr>
              <a:t>?</a:t>
            </a: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457200" indent="-457200">
              <a:buFont typeface="+mj-lt"/>
              <a:buAutoNum type="arabicPeriod"/>
            </a:pPr>
            <a:r>
              <a:rPr lang="en-GB" sz="2000" dirty="0">
                <a:latin typeface="Calibri" panose="020F0502020204030204" pitchFamily="34" charset="0"/>
                <a:cs typeface="Calibri" panose="020F0502020204030204" pitchFamily="34" charset="0"/>
              </a:rPr>
              <a:t>What </a:t>
            </a:r>
            <a:r>
              <a:rPr lang="en-GB" sz="2400" b="1" dirty="0">
                <a:latin typeface="Calibri" panose="020F0502020204030204" pitchFamily="34" charset="0"/>
                <a:cs typeface="Calibri" panose="020F0502020204030204" pitchFamily="34" charset="0"/>
              </a:rPr>
              <a:t>skills, strategies and resources </a:t>
            </a:r>
            <a:r>
              <a:rPr lang="en-GB" sz="2000" dirty="0">
                <a:latin typeface="Calibri" panose="020F0502020204030204" pitchFamily="34" charset="0"/>
                <a:cs typeface="Calibri" panose="020F0502020204030204" pitchFamily="34" charset="0"/>
              </a:rPr>
              <a:t>do language teachers need in order to optimise the </a:t>
            </a:r>
            <a:r>
              <a:rPr lang="en-GB" sz="2400" b="1" dirty="0">
                <a:latin typeface="Calibri" panose="020F0502020204030204" pitchFamily="34" charset="0"/>
                <a:cs typeface="Calibri" panose="020F0502020204030204" pitchFamily="34" charset="0"/>
              </a:rPr>
              <a:t>psycho-social and linguistic experiences </a:t>
            </a:r>
            <a:r>
              <a:rPr lang="en-GB" sz="2000" dirty="0">
                <a:latin typeface="Calibri" panose="020F0502020204030204" pitchFamily="34" charset="0"/>
                <a:cs typeface="Calibri" panose="020F0502020204030204" pitchFamily="34" charset="0"/>
              </a:rPr>
              <a:t>of their refugee learners?</a:t>
            </a: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a:p>
            <a:pPr marL="457200" indent="-457200">
              <a:buFont typeface="+mj-lt"/>
              <a:buAutoNum type="arabicPeriod"/>
            </a:pPr>
            <a:r>
              <a:rPr lang="en-GB" sz="2000" dirty="0">
                <a:latin typeface="Calibri" panose="020F0502020204030204" pitchFamily="34" charset="0"/>
                <a:cs typeface="Calibri" panose="020F0502020204030204" pitchFamily="34" charset="0"/>
              </a:rPr>
              <a:t>In relation to RQ2, what constitutes </a:t>
            </a:r>
            <a:r>
              <a:rPr lang="en-GB" sz="2400" b="1" dirty="0">
                <a:latin typeface="Calibri" panose="020F0502020204030204" pitchFamily="34" charset="0"/>
                <a:cs typeface="Calibri" panose="020F0502020204030204" pitchFamily="34" charset="0"/>
              </a:rPr>
              <a:t>good practice</a:t>
            </a:r>
            <a:r>
              <a:rPr lang="en-GB" sz="2000" dirty="0">
                <a:latin typeface="Calibri" panose="020F0502020204030204" pitchFamily="34" charset="0"/>
                <a:cs typeface="Calibri" panose="020F0502020204030204" pitchFamily="34" charset="0"/>
              </a:rPr>
              <a:t> in </a:t>
            </a:r>
            <a:r>
              <a:rPr lang="en-GB" sz="2400" b="1" dirty="0">
                <a:latin typeface="Calibri" panose="020F0502020204030204" pitchFamily="34" charset="0"/>
                <a:cs typeface="Calibri" panose="020F0502020204030204" pitchFamily="34" charset="0"/>
              </a:rPr>
              <a:t>ELT provision for refugees</a:t>
            </a:r>
            <a:r>
              <a:rPr lang="en-GB" sz="2000" dirty="0">
                <a:latin typeface="Calibri" panose="020F0502020204030204" pitchFamily="34" charset="0"/>
                <a:cs typeface="Calibri" panose="020F0502020204030204" pitchFamily="34" charset="0"/>
              </a:rPr>
              <a:t> in a University of Sanctuary context, both at present and in the future?</a:t>
            </a:r>
          </a:p>
          <a:p>
            <a:pPr marL="457200" indent="-457200">
              <a:buFont typeface="+mj-lt"/>
              <a:buAutoNum type="arabicPeriod"/>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10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1" name="Google Shape;121;p5"/>
          <p:cNvSpPr/>
          <p:nvPr/>
        </p:nvSpPr>
        <p:spPr>
          <a:xfrm>
            <a:off x="-15699" y="2132857"/>
            <a:ext cx="9159698" cy="230425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5"/>
          <p:cNvSpPr txBox="1">
            <a:spLocks noGrp="1"/>
          </p:cNvSpPr>
          <p:nvPr>
            <p:ph type="ctrTitle"/>
          </p:nvPr>
        </p:nvSpPr>
        <p:spPr>
          <a:xfrm>
            <a:off x="108519" y="2276872"/>
            <a:ext cx="9035400" cy="2054983"/>
          </a:xfrm>
          <a:prstGeom prst="rect">
            <a:avLst/>
          </a:prstGeom>
          <a:no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chemeClr val="lt1"/>
              </a:buClr>
              <a:buSzPts val="1500"/>
            </a:pPr>
            <a:r>
              <a:rPr lang="en-GB" sz="3200" b="1" dirty="0">
                <a:solidFill>
                  <a:schemeClr val="lt1"/>
                </a:solidFill>
              </a:rPr>
              <a:t>2. Research design</a:t>
            </a:r>
            <a:endParaRPr sz="3200" b="0" i="0" u="none" strike="noStrike" cap="none" dirty="0">
              <a:solidFill>
                <a:schemeClr val="lt1"/>
              </a:solidFill>
              <a:sym typeface="Calibri"/>
            </a:endParaRPr>
          </a:p>
        </p:txBody>
      </p:sp>
      <p:cxnSp>
        <p:nvCxnSpPr>
          <p:cNvPr id="124" name="Google Shape;124;p5"/>
          <p:cNvCxnSpPr/>
          <p:nvPr/>
        </p:nvCxnSpPr>
        <p:spPr>
          <a:xfrm>
            <a:off x="-15699" y="4581128"/>
            <a:ext cx="9159699" cy="0"/>
          </a:xfrm>
          <a:prstGeom prst="straightConnector1">
            <a:avLst/>
          </a:prstGeom>
          <a:noFill/>
          <a:ln w="76200" cap="flat" cmpd="sng">
            <a:solidFill>
              <a:srgbClr val="8F67D7"/>
            </a:solidFill>
            <a:prstDash val="solid"/>
            <a:round/>
            <a:headEnd type="none" w="sm" len="sm"/>
            <a:tailEnd type="none" w="sm" len="sm"/>
          </a:ln>
        </p:spPr>
      </p:cxnSp>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8</a:t>
            </a:fld>
            <a:endParaRPr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45362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alpha val="80000"/>
          </a:schemeClr>
        </a:solidFill>
        <a:effectLst/>
      </p:bgPr>
    </p:bg>
    <p:spTree>
      <p:nvGrpSpPr>
        <p:cNvPr id="1" name="Shape 120"/>
        <p:cNvGrpSpPr/>
        <p:nvPr/>
      </p:nvGrpSpPr>
      <p:grpSpPr>
        <a:xfrm>
          <a:off x="0" y="0"/>
          <a:ext cx="0" cy="0"/>
          <a:chOff x="0" y="0"/>
          <a:chExt cx="0" cy="0"/>
        </a:xfrm>
      </p:grpSpPr>
      <p:sp>
        <p:nvSpPr>
          <p:cNvPr id="125" name="Google Shape;125;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9</a:t>
            </a:fld>
            <a:endParaRPr sz="1200" b="0" i="0" u="none" strike="noStrike" cap="none" dirty="0">
              <a:solidFill>
                <a:srgbClr val="888888"/>
              </a:solidFill>
              <a:latin typeface="Calibri"/>
              <a:ea typeface="Calibri"/>
              <a:cs typeface="Calibri"/>
              <a:sym typeface="Calibri"/>
            </a:endParaRPr>
          </a:p>
        </p:txBody>
      </p:sp>
      <p:sp>
        <p:nvSpPr>
          <p:cNvPr id="10" name="TextBox 9"/>
          <p:cNvSpPr txBox="1"/>
          <p:nvPr/>
        </p:nvSpPr>
        <p:spPr>
          <a:xfrm>
            <a:off x="284480" y="100860"/>
            <a:ext cx="8631590" cy="523220"/>
          </a:xfrm>
          <a:prstGeom prst="rect">
            <a:avLst/>
          </a:prstGeom>
          <a:solidFill>
            <a:schemeClr val="accent4">
              <a:lumMod val="60000"/>
              <a:lumOff val="40000"/>
            </a:schemeClr>
          </a:solidFill>
          <a:ln w="38100">
            <a:solidFill>
              <a:schemeClr val="accent5">
                <a:lumMod val="75000"/>
              </a:schemeClr>
            </a:solidFill>
          </a:ln>
        </p:spPr>
        <p:txBody>
          <a:bodyPr wrap="square" rtlCol="0">
            <a:spAutoFit/>
          </a:bodyPr>
          <a:lstStyle/>
          <a:p>
            <a:pPr algn="ctr"/>
            <a:r>
              <a:rPr lang="en-GB" sz="2800" dirty="0">
                <a:latin typeface="Calibri" panose="020F0502020204030204" pitchFamily="34" charset="0"/>
                <a:cs typeface="Calibri" panose="020F0502020204030204" pitchFamily="34" charset="0"/>
              </a:rPr>
              <a:t>Research Design : What, who and when?</a:t>
            </a:r>
          </a:p>
        </p:txBody>
      </p:sp>
      <p:sp>
        <p:nvSpPr>
          <p:cNvPr id="12" name="Google Shape;86;p1"/>
          <p:cNvSpPr txBox="1">
            <a:spLocks/>
          </p:cNvSpPr>
          <p:nvPr/>
        </p:nvSpPr>
        <p:spPr>
          <a:xfrm>
            <a:off x="388831" y="883142"/>
            <a:ext cx="5574647" cy="1991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gn="l">
              <a:spcBef>
                <a:spcPts val="0"/>
              </a:spcBef>
              <a:buClr>
                <a:schemeClr val="dk1"/>
              </a:buClr>
              <a:buSzPts val="900"/>
            </a:pPr>
            <a:r>
              <a:rPr lang="en-GB" sz="2000" b="1" dirty="0">
                <a:solidFill>
                  <a:schemeClr val="tx1"/>
                </a:solidFill>
              </a:rPr>
              <a:t>What?</a:t>
            </a:r>
          </a:p>
          <a:p>
            <a:pPr marL="285750" indent="-285750" algn="l">
              <a:spcBef>
                <a:spcPts val="0"/>
              </a:spcBef>
              <a:buClr>
                <a:schemeClr val="dk1"/>
              </a:buClr>
              <a:buSzPts val="900"/>
              <a:buFontTx/>
              <a:buChar char="-"/>
            </a:pPr>
            <a:r>
              <a:rPr lang="en-GB" sz="1800" dirty="0">
                <a:solidFill>
                  <a:schemeClr val="tx1"/>
                </a:solidFill>
              </a:rPr>
              <a:t>UoL’s English language provision:</a:t>
            </a:r>
          </a:p>
          <a:p>
            <a:pPr marL="742950" lvl="1" indent="-285750" algn="l">
              <a:spcBef>
                <a:spcPts val="0"/>
              </a:spcBef>
              <a:buClr>
                <a:schemeClr val="dk1"/>
              </a:buClr>
              <a:buSzPts val="900"/>
              <a:buFontTx/>
              <a:buChar char="-"/>
            </a:pPr>
            <a:r>
              <a:rPr lang="en-GB" sz="1800" dirty="0">
                <a:solidFill>
                  <a:schemeClr val="tx1"/>
                </a:solidFill>
              </a:rPr>
              <a:t>Leicester City of Sanctuary ESOL classes (non-formal, 1.5-3 hours per week)</a:t>
            </a:r>
          </a:p>
          <a:p>
            <a:pPr marL="742950" lvl="1" indent="-285750" algn="l">
              <a:spcBef>
                <a:spcPts val="0"/>
              </a:spcBef>
              <a:buClr>
                <a:schemeClr val="dk1"/>
              </a:buClr>
              <a:buSzPts val="900"/>
              <a:buFontTx/>
              <a:buChar char="-"/>
            </a:pPr>
            <a:r>
              <a:rPr lang="en-GB" sz="1800" dirty="0">
                <a:solidFill>
                  <a:schemeClr val="tx1"/>
                </a:solidFill>
              </a:rPr>
              <a:t>UoL’s pre-sessional (academic) English classes (formal, full time)</a:t>
            </a:r>
          </a:p>
        </p:txBody>
      </p:sp>
      <p:sp>
        <p:nvSpPr>
          <p:cNvPr id="5" name="Google Shape;86;p1"/>
          <p:cNvSpPr txBox="1">
            <a:spLocks/>
          </p:cNvSpPr>
          <p:nvPr/>
        </p:nvSpPr>
        <p:spPr>
          <a:xfrm>
            <a:off x="493183" y="2527465"/>
            <a:ext cx="8422887" cy="28908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457200" lvl="1" indent="0" algn="l">
              <a:spcBef>
                <a:spcPts val="0"/>
              </a:spcBef>
              <a:buClr>
                <a:schemeClr val="dk1"/>
              </a:buClr>
              <a:buSzPts val="900"/>
            </a:pPr>
            <a:endParaRPr lang="en-GB" sz="2000" dirty="0">
              <a:solidFill>
                <a:schemeClr val="tx1"/>
              </a:solidFill>
            </a:endParaRPr>
          </a:p>
          <a:p>
            <a:pPr marL="0" indent="0" algn="l">
              <a:spcBef>
                <a:spcPts val="0"/>
              </a:spcBef>
              <a:buClr>
                <a:schemeClr val="dk1"/>
              </a:buClr>
              <a:buSzPts val="900"/>
            </a:pPr>
            <a:r>
              <a:rPr lang="en-GB" sz="2000" b="1" dirty="0">
                <a:solidFill>
                  <a:schemeClr val="tx1"/>
                </a:solidFill>
              </a:rPr>
              <a:t>Who?</a:t>
            </a:r>
          </a:p>
          <a:p>
            <a:pPr marL="285750" indent="-285750" algn="l">
              <a:spcBef>
                <a:spcPts val="0"/>
              </a:spcBef>
              <a:buClr>
                <a:schemeClr val="dk1"/>
              </a:buClr>
              <a:buSzPts val="900"/>
              <a:buFontTx/>
              <a:buChar char="-"/>
            </a:pPr>
            <a:r>
              <a:rPr lang="en-GB" sz="2000" dirty="0">
                <a:solidFill>
                  <a:schemeClr val="tx1"/>
                </a:solidFill>
              </a:rPr>
              <a:t>41 refugee-background students (including 6 case students)</a:t>
            </a:r>
          </a:p>
          <a:p>
            <a:pPr marL="742950" lvl="1" indent="-285750" algn="l">
              <a:spcBef>
                <a:spcPts val="0"/>
              </a:spcBef>
              <a:buClr>
                <a:schemeClr val="dk1"/>
              </a:buClr>
              <a:buSzPts val="900"/>
              <a:buFontTx/>
              <a:buChar char="-"/>
            </a:pPr>
            <a:r>
              <a:rPr lang="en-GB" sz="1800" dirty="0">
                <a:solidFill>
                  <a:schemeClr val="tx1"/>
                </a:solidFill>
              </a:rPr>
              <a:t>3:1 male:female</a:t>
            </a:r>
          </a:p>
          <a:p>
            <a:pPr marL="742950" lvl="1" indent="-285750" algn="l">
              <a:spcBef>
                <a:spcPts val="0"/>
              </a:spcBef>
              <a:buClr>
                <a:schemeClr val="dk1"/>
              </a:buClr>
              <a:buSzPts val="900"/>
              <a:buFontTx/>
              <a:buChar char="-"/>
            </a:pPr>
            <a:r>
              <a:rPr lang="en-GB" sz="1800" dirty="0">
                <a:solidFill>
                  <a:schemeClr val="tx1"/>
                </a:solidFill>
              </a:rPr>
              <a:t>1/3 refugee status, 1/3 claiming asylum, 1/3 LLR / Ankara Agreement / ‘other’</a:t>
            </a:r>
          </a:p>
          <a:p>
            <a:pPr marL="742950" lvl="1" indent="-285750" algn="l">
              <a:spcBef>
                <a:spcPts val="0"/>
              </a:spcBef>
              <a:buClr>
                <a:schemeClr val="dk1"/>
              </a:buClr>
              <a:buSzPts val="900"/>
              <a:buFontTx/>
              <a:buChar char="-"/>
            </a:pPr>
            <a:r>
              <a:rPr lang="en-GB" sz="1800" dirty="0">
                <a:solidFill>
                  <a:schemeClr val="tx1"/>
                </a:solidFill>
              </a:rPr>
              <a:t>under half were in UK for under a year</a:t>
            </a:r>
          </a:p>
          <a:p>
            <a:pPr marL="742950" lvl="1" indent="-285750" algn="l">
              <a:spcBef>
                <a:spcPts val="0"/>
              </a:spcBef>
              <a:buClr>
                <a:schemeClr val="dk1"/>
              </a:buClr>
              <a:buSzPts val="900"/>
              <a:buFontTx/>
              <a:buChar char="-"/>
            </a:pPr>
            <a:r>
              <a:rPr lang="en-GB" sz="1800" dirty="0">
                <a:solidFill>
                  <a:schemeClr val="tx1"/>
                </a:solidFill>
              </a:rPr>
              <a:t>More than 2/3 had been studying English with us for under 6 months</a:t>
            </a:r>
          </a:p>
          <a:p>
            <a:pPr marL="742950" lvl="1" indent="-285750" algn="l">
              <a:spcBef>
                <a:spcPts val="0"/>
              </a:spcBef>
              <a:buClr>
                <a:schemeClr val="dk1"/>
              </a:buClr>
              <a:buSzPts val="900"/>
              <a:buFontTx/>
              <a:buChar char="-"/>
            </a:pPr>
            <a:r>
              <a:rPr lang="en-GB" sz="1800" dirty="0">
                <a:solidFill>
                  <a:schemeClr val="tx1"/>
                </a:solidFill>
              </a:rPr>
              <a:t>Most were educated to university level in their country of origin</a:t>
            </a:r>
          </a:p>
          <a:p>
            <a:pPr marL="285750" indent="-285750" algn="l">
              <a:spcBef>
                <a:spcPts val="0"/>
              </a:spcBef>
              <a:buClr>
                <a:schemeClr val="dk1"/>
              </a:buClr>
              <a:buSzPts val="900"/>
              <a:buFontTx/>
              <a:buChar char="-"/>
            </a:pPr>
            <a:r>
              <a:rPr lang="en-GB" sz="2000" dirty="0">
                <a:solidFill>
                  <a:schemeClr val="tx1"/>
                </a:solidFill>
              </a:rPr>
              <a:t>6 teachers of refugee-background students</a:t>
            </a:r>
          </a:p>
        </p:txBody>
      </p:sp>
      <p:sp>
        <p:nvSpPr>
          <p:cNvPr id="6" name="Google Shape;86;p1"/>
          <p:cNvSpPr txBox="1">
            <a:spLocks/>
          </p:cNvSpPr>
          <p:nvPr/>
        </p:nvSpPr>
        <p:spPr>
          <a:xfrm>
            <a:off x="572590" y="5257786"/>
            <a:ext cx="8422887" cy="16002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285750" indent="-285750" algn="l">
              <a:spcBef>
                <a:spcPts val="0"/>
              </a:spcBef>
              <a:buClr>
                <a:schemeClr val="dk1"/>
              </a:buClr>
              <a:buSzPts val="900"/>
              <a:buFontTx/>
              <a:buChar char="-"/>
            </a:pPr>
            <a:endParaRPr lang="en-GB" sz="2000" b="1" dirty="0">
              <a:solidFill>
                <a:schemeClr val="tx1"/>
              </a:solidFill>
            </a:endParaRPr>
          </a:p>
          <a:p>
            <a:pPr marL="0" indent="0" algn="l">
              <a:spcBef>
                <a:spcPts val="0"/>
              </a:spcBef>
              <a:buClr>
                <a:schemeClr val="dk1"/>
              </a:buClr>
              <a:buSzPts val="900"/>
            </a:pPr>
            <a:r>
              <a:rPr lang="en-GB" sz="2000" b="1" dirty="0">
                <a:solidFill>
                  <a:schemeClr val="tx1"/>
                </a:solidFill>
              </a:rPr>
              <a:t>When?</a:t>
            </a:r>
          </a:p>
          <a:p>
            <a:pPr marL="342900" indent="-342900" algn="l">
              <a:spcBef>
                <a:spcPts val="0"/>
              </a:spcBef>
              <a:buClr>
                <a:schemeClr val="dk1"/>
              </a:buClr>
              <a:buSzPts val="900"/>
              <a:buFont typeface="Arial" panose="020B0604020202020204" pitchFamily="34" charset="0"/>
              <a:buChar char="•"/>
            </a:pPr>
            <a:r>
              <a:rPr lang="en-GB" sz="2000" dirty="0">
                <a:solidFill>
                  <a:schemeClr val="tx1"/>
                </a:solidFill>
              </a:rPr>
              <a:t>Data collection – between Jan and Sept 2020</a:t>
            </a:r>
          </a:p>
          <a:p>
            <a:pPr marL="342900" indent="-342900" algn="l">
              <a:spcBef>
                <a:spcPts val="0"/>
              </a:spcBef>
              <a:buClr>
                <a:schemeClr val="dk1"/>
              </a:buClr>
              <a:buSzPts val="900"/>
              <a:buFont typeface="Arial" panose="020B0604020202020204" pitchFamily="34" charset="0"/>
              <a:buChar char="•"/>
            </a:pPr>
            <a:r>
              <a:rPr lang="en-GB" sz="2000" dirty="0">
                <a:solidFill>
                  <a:schemeClr val="tx1"/>
                </a:solidFill>
              </a:rPr>
              <a:t>Analysis and write up – between Oct 2020 and Dec 2021</a:t>
            </a:r>
          </a:p>
        </p:txBody>
      </p:sp>
      <p:sp>
        <p:nvSpPr>
          <p:cNvPr id="2" name="AutoShape 2" descr="LEICESTER CITY OF SANCTUARY ANNUAL REPORT 2015-2016"/>
          <p:cNvSpPr>
            <a:spLocks noChangeAspect="1" noChangeArrowheads="1"/>
          </p:cNvSpPr>
          <p:nvPr/>
        </p:nvSpPr>
        <p:spPr bwMode="auto">
          <a:xfrm>
            <a:off x="7788827" y="1878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LEICESTER CITY OF SANCTUARY ANNUAL REPORT 2015-20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3"/>
          <a:stretch>
            <a:fillRect/>
          </a:stretch>
        </p:blipFill>
        <p:spPr>
          <a:xfrm>
            <a:off x="5963478" y="1525443"/>
            <a:ext cx="2574235" cy="706565"/>
          </a:xfrm>
          <a:prstGeom prst="rect">
            <a:avLst/>
          </a:prstGeom>
        </p:spPr>
      </p:pic>
    </p:spTree>
    <p:extLst>
      <p:ext uri="{BB962C8B-B14F-4D97-AF65-F5344CB8AC3E}">
        <p14:creationId xmlns:p14="http://schemas.microsoft.com/office/powerpoint/2010/main" val="2720950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20853</TotalTime>
  <Words>5891</Words>
  <Application>Microsoft Office PowerPoint</Application>
  <PresentationFormat>On-screen Show (4:3)</PresentationFormat>
  <Paragraphs>686</Paragraphs>
  <Slides>36</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Times New Roman</vt:lpstr>
      <vt:lpstr>Courier New</vt:lpstr>
      <vt:lpstr>Calibri</vt:lpstr>
      <vt:lpstr>Arial</vt:lpstr>
      <vt:lpstr>Office Theme</vt:lpstr>
      <vt:lpstr>1_Office Theme</vt:lpstr>
      <vt:lpstr>Beyond Resilience: Facilitating Learning and Well-Being in the Refugee Language Classroom  An Enquiry-Based Study of ELT Provision for Refugees in a UK University</vt:lpstr>
      <vt:lpstr> Palanac, A., Hunt, S., Rogerson-Revell, P., Cajkler, W., &amp; Witthaus, G. (2023). Beyond resilience: Facilitating learning and wellbeing in the refugee language classroom. British Council. Available online: doi.org/10.57884/6SN8-AF69  (publication web page:   https://www.teachingenglish.org.uk/publications/case-studies-insights-and-research/beyond-resilience-facilitating-learning-and-well)   </vt:lpstr>
      <vt:lpstr> Outline   - the context, challenge and RQs of this study  - research design  - our findings and recommendations     - conclusions      </vt:lpstr>
      <vt:lpstr>1. Context, challenge and RQs of this study</vt:lpstr>
      <vt:lpstr>PowerPoint Presentation</vt:lpstr>
      <vt:lpstr>PowerPoint Presentation</vt:lpstr>
      <vt:lpstr>PowerPoint Presentation</vt:lpstr>
      <vt:lpstr>2. Research design</vt:lpstr>
      <vt:lpstr>PowerPoint Presentation</vt:lpstr>
      <vt:lpstr> Multi-disciplinary approach Methodological framework </vt:lpstr>
      <vt:lpstr>PowerPoint Presentation</vt:lpstr>
      <vt:lpstr>PowerPoint Presentation</vt:lpstr>
      <vt:lpstr>3. Findings &amp;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 would like to extend our heartfelt thanks to everyone who made this research study possible, and most of all to the refugee-background students who so generously shared their time and experiences with us for the benefit of future students      </vt:lpstr>
      <vt:lpstr> Palanac, A., Hunt, S., Rogerson-Revell, P., Cajkler, W., &amp; Witthaus, G. (2023). Beyond resilience: Facilitating learning and wellbeing in the refugee language classroom. British Council. Available online: doi.org/10.57884/6SN8-AF69  (publication web page:   https://www.teachingenglish.org.uk/publications/case-studies-insights-and-research/beyond-resilience-facilitating-learning-and-well)   </vt:lpstr>
      <vt:lpstr>Thank you Any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teaching: using Zoom, digital tools and devices</dc:title>
  <dc:creator>Laura</dc:creator>
  <cp:lastModifiedBy>Palanac, Aleks</cp:lastModifiedBy>
  <cp:revision>262</cp:revision>
  <dcterms:modified xsi:type="dcterms:W3CDTF">2023-04-11T08:00:04Z</dcterms:modified>
</cp:coreProperties>
</file>