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 id="2147483723" r:id="rId2"/>
  </p:sldMasterIdLst>
  <p:notesMasterIdLst>
    <p:notesMasterId r:id="rId26"/>
  </p:notesMasterIdLst>
  <p:handoutMasterIdLst>
    <p:handoutMasterId r:id="rId27"/>
  </p:handoutMasterIdLst>
  <p:sldIdLst>
    <p:sldId id="265" r:id="rId3"/>
    <p:sldId id="358" r:id="rId4"/>
    <p:sldId id="518" r:id="rId5"/>
    <p:sldId id="466" r:id="rId6"/>
    <p:sldId id="521" r:id="rId7"/>
    <p:sldId id="520" r:id="rId8"/>
    <p:sldId id="517" r:id="rId9"/>
    <p:sldId id="524" r:id="rId10"/>
    <p:sldId id="526" r:id="rId11"/>
    <p:sldId id="525" r:id="rId12"/>
    <p:sldId id="527" r:id="rId13"/>
    <p:sldId id="530" r:id="rId14"/>
    <p:sldId id="528" r:id="rId15"/>
    <p:sldId id="469" r:id="rId16"/>
    <p:sldId id="468" r:id="rId17"/>
    <p:sldId id="523" r:id="rId18"/>
    <p:sldId id="427" r:id="rId19"/>
    <p:sldId id="522" r:id="rId20"/>
    <p:sldId id="533" r:id="rId21"/>
    <p:sldId id="532" r:id="rId22"/>
    <p:sldId id="455" r:id="rId23"/>
    <p:sldId id="464" r:id="rId24"/>
    <p:sldId id="458" r:id="rId25"/>
  </p:sldIdLst>
  <p:sldSz cx="9144000" cy="6858000" type="screen4x3"/>
  <p:notesSz cx="6718300" cy="9867900"/>
  <p:embeddedFontLst>
    <p:embeddedFont>
      <p:font typeface="Arial Bold" panose="020B0704020202020204" pitchFamily="34" charset="0"/>
      <p:bold r:id="rId28"/>
    </p:embeddedFont>
    <p:embeddedFont>
      <p:font typeface="Calibri" panose="020F0502020204030204" pitchFamily="34" charset="0"/>
      <p:regular r:id="rId29"/>
      <p:bold r:id="rId30"/>
      <p:italic r:id="rId31"/>
      <p:boldItalic r:id="rId32"/>
    </p:embeddedFont>
    <p:embeddedFont>
      <p:font typeface="Effra" panose="020B0603020203020204" pitchFamily="34" charset="0"/>
      <p:regular r:id="rId33"/>
      <p:bold r:id="rId34"/>
      <p:italic r:id="rId35"/>
      <p:boldItalic r:id="rId36"/>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E6AB"/>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5954" autoAdjust="0"/>
  </p:normalViewPr>
  <p:slideViewPr>
    <p:cSldViewPr showGuides="1">
      <p:cViewPr>
        <p:scale>
          <a:sx n="106" d="100"/>
          <a:sy n="106" d="100"/>
        </p:scale>
        <p:origin x="6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12" d="100"/>
          <a:sy n="112" d="100"/>
        </p:scale>
        <p:origin x="5190" y="96"/>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Smyth" userId="beffb30a-fffb-4cfd-b69d-84cb01f21ba4" providerId="ADAL" clId="{B2447323-766A-43BF-9EBB-3327A43FCD2E}"/>
    <pc:docChg chg="delSld">
      <pc:chgData name="Phil Smyth" userId="beffb30a-fffb-4cfd-b69d-84cb01f21ba4" providerId="ADAL" clId="{B2447323-766A-43BF-9EBB-3327A43FCD2E}" dt="2023-04-16T20:52:46.785" v="3" actId="47"/>
      <pc:docMkLst>
        <pc:docMk/>
      </pc:docMkLst>
      <pc:sldChg chg="del">
        <pc:chgData name="Phil Smyth" userId="beffb30a-fffb-4cfd-b69d-84cb01f21ba4" providerId="ADAL" clId="{B2447323-766A-43BF-9EBB-3327A43FCD2E}" dt="2023-04-16T20:52:20.941" v="0" actId="47"/>
        <pc:sldMkLst>
          <pc:docMk/>
          <pc:sldMk cId="502266724" sldId="357"/>
        </pc:sldMkLst>
      </pc:sldChg>
      <pc:sldChg chg="del">
        <pc:chgData name="Phil Smyth" userId="beffb30a-fffb-4cfd-b69d-84cb01f21ba4" providerId="ADAL" clId="{B2447323-766A-43BF-9EBB-3327A43FCD2E}" dt="2023-04-16T20:52:22.191" v="1" actId="47"/>
        <pc:sldMkLst>
          <pc:docMk/>
          <pc:sldMk cId="3792434777" sldId="359"/>
        </pc:sldMkLst>
      </pc:sldChg>
      <pc:sldChg chg="del">
        <pc:chgData name="Phil Smyth" userId="beffb30a-fffb-4cfd-b69d-84cb01f21ba4" providerId="ADAL" clId="{B2447323-766A-43BF-9EBB-3327A43FCD2E}" dt="2023-04-16T20:52:46.785" v="3" actId="47"/>
        <pc:sldMkLst>
          <pc:docMk/>
          <pc:sldMk cId="3746016840" sldId="470"/>
        </pc:sldMkLst>
      </pc:sldChg>
      <pc:sldChg chg="del">
        <pc:chgData name="Phil Smyth" userId="beffb30a-fffb-4cfd-b69d-84cb01f21ba4" providerId="ADAL" clId="{B2447323-766A-43BF-9EBB-3327A43FCD2E}" dt="2023-04-16T20:52:38.734" v="2" actId="47"/>
        <pc:sldMkLst>
          <pc:docMk/>
          <pc:sldMk cId="2642746129" sldId="4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BE335-BBFA-4666-B8EF-877BAD015177}" type="doc">
      <dgm:prSet loTypeId="urn:microsoft.com/office/officeart/2005/8/layout/cycle8" loCatId="cycle" qsTypeId="urn:microsoft.com/office/officeart/2005/8/quickstyle/simple1" qsCatId="simple" csTypeId="urn:microsoft.com/office/officeart/2005/8/colors/accent0_1" csCatId="mainScheme" phldr="1"/>
      <dgm:spPr/>
    </dgm:pt>
    <dgm:pt modelId="{82953314-C988-48A3-9837-CC58C58ECBB2}">
      <dgm:prSet phldrT="[Text]" custT="1"/>
      <dgm:spPr>
        <a:xfrm>
          <a:off x="370760" y="221099"/>
          <a:ext cx="3000375" cy="3000375"/>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pPr algn="ctr"/>
          <a:r>
            <a:rPr lang="en-US" sz="1400" dirty="0">
              <a:solidFill>
                <a:sysClr val="windowText" lastClr="000000">
                  <a:hueOff val="0"/>
                  <a:satOff val="0"/>
                  <a:lumOff val="0"/>
                  <a:alphaOff val="0"/>
                </a:sysClr>
              </a:solidFill>
              <a:latin typeface="Calibri"/>
              <a:ea typeface="+mn-ea"/>
              <a:cs typeface="+mn-cs"/>
            </a:rPr>
            <a:t>1. Building the context </a:t>
          </a:r>
        </a:p>
      </dgm:t>
    </dgm:pt>
    <dgm:pt modelId="{73E8DDE3-A408-4943-8735-9951FAF17706}" type="parTrans" cxnId="{8BED5EA1-C47D-4B8B-AC07-BF4251CE5150}">
      <dgm:prSet/>
      <dgm:spPr/>
      <dgm:t>
        <a:bodyPr/>
        <a:lstStyle/>
        <a:p>
          <a:pPr algn="ctr"/>
          <a:endParaRPr lang="en-US"/>
        </a:p>
      </dgm:t>
    </dgm:pt>
    <dgm:pt modelId="{21E301BB-3681-48D7-A65D-D15FC7A53A2B}" type="sibTrans" cxnId="{8BED5EA1-C47D-4B8B-AC07-BF4251CE5150}">
      <dgm:prSet/>
      <dgm:spPr/>
      <dgm:t>
        <a:bodyPr/>
        <a:lstStyle/>
        <a:p>
          <a:pPr algn="ctr"/>
          <a:endParaRPr lang="en-US"/>
        </a:p>
      </dgm:t>
    </dgm:pt>
    <dgm:pt modelId="{07CD9BAD-E0FD-413B-875B-85FB7E6345F4}">
      <dgm:prSet phldrT="[Text]" custT="1"/>
      <dgm:spPr>
        <a:xfrm>
          <a:off x="260746" y="301109"/>
          <a:ext cx="3000375" cy="3000375"/>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pPr algn="ctr"/>
          <a:r>
            <a:rPr lang="en-US" sz="1400" dirty="0">
              <a:solidFill>
                <a:sysClr val="windowText" lastClr="000000">
                  <a:hueOff val="0"/>
                  <a:satOff val="0"/>
                  <a:lumOff val="0"/>
                  <a:alphaOff val="0"/>
                </a:sysClr>
              </a:solidFill>
              <a:latin typeface="Calibri"/>
              <a:ea typeface="+mn-ea"/>
              <a:cs typeface="+mn-cs"/>
            </a:rPr>
            <a:t>4. independent construction of the text</a:t>
          </a:r>
        </a:p>
      </dgm:t>
    </dgm:pt>
    <dgm:pt modelId="{557BBAFE-7C8F-4741-A58E-CD69DE72B54C}" type="parTrans" cxnId="{C5929499-944D-4127-BF14-3159FE37E5F9}">
      <dgm:prSet/>
      <dgm:spPr/>
      <dgm:t>
        <a:bodyPr/>
        <a:lstStyle/>
        <a:p>
          <a:pPr algn="ctr"/>
          <a:endParaRPr lang="en-US"/>
        </a:p>
      </dgm:t>
    </dgm:pt>
    <dgm:pt modelId="{D6D8550D-C8FD-4137-A6D2-6C4056D3114F}" type="sibTrans" cxnId="{C5929499-944D-4127-BF14-3159FE37E5F9}">
      <dgm:prSet/>
      <dgm:spPr/>
      <dgm:t>
        <a:bodyPr/>
        <a:lstStyle/>
        <a:p>
          <a:pPr algn="ctr"/>
          <a:endParaRPr lang="en-US"/>
        </a:p>
      </dgm:t>
    </dgm:pt>
    <dgm:pt modelId="{48AA7758-AEDD-4C32-99A8-137813D34B8F}">
      <dgm:prSet phldrT="[Text]" custT="1"/>
      <dgm:spPr>
        <a:xfrm>
          <a:off x="286464" y="221099"/>
          <a:ext cx="3000375" cy="3000375"/>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pPr algn="ctr"/>
          <a:r>
            <a:rPr lang="en-US" sz="1400" dirty="0">
              <a:solidFill>
                <a:sysClr val="windowText" lastClr="000000">
                  <a:hueOff val="0"/>
                  <a:satOff val="0"/>
                  <a:lumOff val="0"/>
                  <a:alphaOff val="0"/>
                </a:sysClr>
              </a:solidFill>
              <a:latin typeface="Calibri"/>
              <a:ea typeface="+mn-ea"/>
              <a:cs typeface="+mn-cs"/>
            </a:rPr>
            <a:t>5. Linking related texts</a:t>
          </a:r>
        </a:p>
      </dgm:t>
    </dgm:pt>
    <dgm:pt modelId="{E5129F85-140F-444B-BBCA-5099C42DE172}" type="parTrans" cxnId="{1E0AEE7D-428E-48E7-BAA0-13C12260F8C2}">
      <dgm:prSet/>
      <dgm:spPr/>
      <dgm:t>
        <a:bodyPr/>
        <a:lstStyle/>
        <a:p>
          <a:pPr algn="ctr"/>
          <a:endParaRPr lang="en-US"/>
        </a:p>
      </dgm:t>
    </dgm:pt>
    <dgm:pt modelId="{13BE0A1E-BDAA-4B74-947D-6BA483A83993}" type="sibTrans" cxnId="{1E0AEE7D-428E-48E7-BAA0-13C12260F8C2}">
      <dgm:prSet/>
      <dgm:spPr/>
      <dgm:t>
        <a:bodyPr/>
        <a:lstStyle/>
        <a:p>
          <a:pPr algn="ctr"/>
          <a:endParaRPr lang="en-US"/>
        </a:p>
      </dgm:t>
    </dgm:pt>
    <dgm:pt modelId="{9EA3CFF3-0852-481A-8B1A-AC6BDFB7A3AE}">
      <dgm:prSet custT="1"/>
      <dgm:spPr>
        <a:xfrm>
          <a:off x="396478" y="285327"/>
          <a:ext cx="3000375" cy="3031938"/>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pPr algn="ctr"/>
          <a:r>
            <a:rPr lang="en-US" sz="1400" dirty="0">
              <a:solidFill>
                <a:sysClr val="windowText" lastClr="000000">
                  <a:hueOff val="0"/>
                  <a:satOff val="0"/>
                  <a:lumOff val="0"/>
                  <a:alphaOff val="0"/>
                </a:sysClr>
              </a:solidFill>
              <a:latin typeface="Calibri"/>
              <a:ea typeface="+mn-ea"/>
              <a:cs typeface="+mn-cs"/>
            </a:rPr>
            <a:t>2. </a:t>
          </a:r>
          <a:r>
            <a:rPr lang="en-US" sz="1400" dirty="0" err="1">
              <a:solidFill>
                <a:sysClr val="windowText" lastClr="000000">
                  <a:hueOff val="0"/>
                  <a:satOff val="0"/>
                  <a:lumOff val="0"/>
                  <a:alphaOff val="0"/>
                </a:sysClr>
              </a:solidFill>
              <a:latin typeface="Calibri"/>
              <a:ea typeface="+mn-ea"/>
              <a:cs typeface="+mn-cs"/>
            </a:rPr>
            <a:t>Modelling</a:t>
          </a:r>
          <a:r>
            <a:rPr lang="en-US" sz="1400" dirty="0">
              <a:solidFill>
                <a:sysClr val="windowText" lastClr="000000">
                  <a:hueOff val="0"/>
                  <a:satOff val="0"/>
                  <a:lumOff val="0"/>
                  <a:alphaOff val="0"/>
                </a:sysClr>
              </a:solidFill>
              <a:latin typeface="Calibri"/>
              <a:ea typeface="+mn-ea"/>
              <a:cs typeface="+mn-cs"/>
            </a:rPr>
            <a:t> and deconstructing the text</a:t>
          </a:r>
        </a:p>
      </dgm:t>
    </dgm:pt>
    <dgm:pt modelId="{C07C2B26-D176-4B92-AF6B-7BADEA3B7F1C}" type="parTrans" cxnId="{49BDD797-E014-4E37-A91B-3C27C1C2283C}">
      <dgm:prSet/>
      <dgm:spPr/>
      <dgm:t>
        <a:bodyPr/>
        <a:lstStyle/>
        <a:p>
          <a:pPr algn="ctr"/>
          <a:endParaRPr lang="en-US"/>
        </a:p>
      </dgm:t>
    </dgm:pt>
    <dgm:pt modelId="{1D02CA50-16E4-4045-A305-78D9B2253629}" type="sibTrans" cxnId="{49BDD797-E014-4E37-A91B-3C27C1C2283C}">
      <dgm:prSet/>
      <dgm:spPr/>
      <dgm:t>
        <a:bodyPr/>
        <a:lstStyle/>
        <a:p>
          <a:pPr algn="ctr"/>
          <a:endParaRPr lang="en-US"/>
        </a:p>
      </dgm:t>
    </dgm:pt>
    <dgm:pt modelId="{450F06E2-9E25-42A0-8849-A6D917AA7B58}">
      <dgm:prSet custT="1"/>
      <dgm:spPr>
        <a:xfrm>
          <a:off x="328612" y="350400"/>
          <a:ext cx="3000375" cy="3000375"/>
        </a:xfr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gm:spPr>
      <dgm:t>
        <a:bodyPr/>
        <a:lstStyle/>
        <a:p>
          <a:pPr algn="ctr"/>
          <a:r>
            <a:rPr lang="en-US" sz="1400" dirty="0">
              <a:solidFill>
                <a:sysClr val="windowText" lastClr="000000">
                  <a:hueOff val="0"/>
                  <a:satOff val="0"/>
                  <a:lumOff val="0"/>
                  <a:alphaOff val="0"/>
                </a:sysClr>
              </a:solidFill>
              <a:latin typeface="Calibri"/>
              <a:ea typeface="+mn-ea"/>
              <a:cs typeface="+mn-cs"/>
            </a:rPr>
            <a:t>3. Joint construction of the text</a:t>
          </a:r>
        </a:p>
      </dgm:t>
    </dgm:pt>
    <dgm:pt modelId="{38CBB1D9-E284-4192-92DA-999B5F1748C5}" type="parTrans" cxnId="{9E7B751D-1B64-40C3-BE73-2AF42F24D149}">
      <dgm:prSet/>
      <dgm:spPr/>
      <dgm:t>
        <a:bodyPr/>
        <a:lstStyle/>
        <a:p>
          <a:pPr algn="ctr"/>
          <a:endParaRPr lang="en-US"/>
        </a:p>
      </dgm:t>
    </dgm:pt>
    <dgm:pt modelId="{D6310619-0C0A-45C9-9AAA-D90065FD809B}" type="sibTrans" cxnId="{9E7B751D-1B64-40C3-BE73-2AF42F24D149}">
      <dgm:prSet/>
      <dgm:spPr/>
      <dgm:t>
        <a:bodyPr/>
        <a:lstStyle/>
        <a:p>
          <a:pPr algn="ctr"/>
          <a:endParaRPr lang="en-US"/>
        </a:p>
      </dgm:t>
    </dgm:pt>
    <dgm:pt modelId="{2911B283-D622-4125-BE89-9F1671D5F49E}" type="pres">
      <dgm:prSet presAssocID="{196BE335-BBFA-4666-B8EF-877BAD015177}" presName="compositeShape" presStyleCnt="0">
        <dgm:presLayoutVars>
          <dgm:chMax val="7"/>
          <dgm:dir/>
          <dgm:resizeHandles val="exact"/>
        </dgm:presLayoutVars>
      </dgm:prSet>
      <dgm:spPr/>
    </dgm:pt>
    <dgm:pt modelId="{C078DF49-771F-48F3-BAF7-4317A52ED6F3}" type="pres">
      <dgm:prSet presAssocID="{196BE335-BBFA-4666-B8EF-877BAD015177}" presName="wedge1" presStyleLbl="node1" presStyleIdx="0" presStyleCnt="5"/>
      <dgm:spPr>
        <a:prstGeom prst="pie">
          <a:avLst>
            <a:gd name="adj1" fmla="val 16200000"/>
            <a:gd name="adj2" fmla="val 20520000"/>
          </a:avLst>
        </a:prstGeom>
      </dgm:spPr>
    </dgm:pt>
    <dgm:pt modelId="{0519CFAF-22C8-42C0-9DEA-1838D8871A5D}" type="pres">
      <dgm:prSet presAssocID="{196BE335-BBFA-4666-B8EF-877BAD015177}" presName="dummy1a" presStyleCnt="0"/>
      <dgm:spPr/>
    </dgm:pt>
    <dgm:pt modelId="{9125821F-35EA-4D08-8E80-F17452EE1E93}" type="pres">
      <dgm:prSet presAssocID="{196BE335-BBFA-4666-B8EF-877BAD015177}" presName="dummy1b" presStyleCnt="0"/>
      <dgm:spPr/>
    </dgm:pt>
    <dgm:pt modelId="{F61468A6-66B1-454A-B4BE-815E0AE6BA0B}" type="pres">
      <dgm:prSet presAssocID="{196BE335-BBFA-4666-B8EF-877BAD015177}" presName="wedge1Tx" presStyleLbl="node1" presStyleIdx="0" presStyleCnt="5">
        <dgm:presLayoutVars>
          <dgm:chMax val="0"/>
          <dgm:chPref val="0"/>
          <dgm:bulletEnabled val="1"/>
        </dgm:presLayoutVars>
      </dgm:prSet>
      <dgm:spPr/>
    </dgm:pt>
    <dgm:pt modelId="{89673D08-E5C1-4AB5-8330-D20651EEC3D9}" type="pres">
      <dgm:prSet presAssocID="{196BE335-BBFA-4666-B8EF-877BAD015177}" presName="wedge2" presStyleLbl="node1" presStyleIdx="1" presStyleCnt="5" custScaleY="101052"/>
      <dgm:spPr>
        <a:prstGeom prst="pie">
          <a:avLst>
            <a:gd name="adj1" fmla="val 20520000"/>
            <a:gd name="adj2" fmla="val 3240000"/>
          </a:avLst>
        </a:prstGeom>
      </dgm:spPr>
    </dgm:pt>
    <dgm:pt modelId="{A8F223D0-90CD-405A-9B14-D55CF25823AD}" type="pres">
      <dgm:prSet presAssocID="{196BE335-BBFA-4666-B8EF-877BAD015177}" presName="dummy2a" presStyleCnt="0"/>
      <dgm:spPr/>
    </dgm:pt>
    <dgm:pt modelId="{63F9487C-765D-4AE5-B8D1-8B55BDAC13C3}" type="pres">
      <dgm:prSet presAssocID="{196BE335-BBFA-4666-B8EF-877BAD015177}" presName="dummy2b" presStyleCnt="0"/>
      <dgm:spPr/>
    </dgm:pt>
    <dgm:pt modelId="{F86FABB2-6024-4892-9A8E-10850966ACB7}" type="pres">
      <dgm:prSet presAssocID="{196BE335-BBFA-4666-B8EF-877BAD015177}" presName="wedge2Tx" presStyleLbl="node1" presStyleIdx="1" presStyleCnt="5">
        <dgm:presLayoutVars>
          <dgm:chMax val="0"/>
          <dgm:chPref val="0"/>
          <dgm:bulletEnabled val="1"/>
        </dgm:presLayoutVars>
      </dgm:prSet>
      <dgm:spPr/>
    </dgm:pt>
    <dgm:pt modelId="{E9434A9C-2557-47E1-B7BD-4454CBEF4F7F}" type="pres">
      <dgm:prSet presAssocID="{196BE335-BBFA-4666-B8EF-877BAD015177}" presName="wedge3" presStyleLbl="node1" presStyleIdx="2" presStyleCnt="5"/>
      <dgm:spPr>
        <a:prstGeom prst="pie">
          <a:avLst>
            <a:gd name="adj1" fmla="val 3240000"/>
            <a:gd name="adj2" fmla="val 7560000"/>
          </a:avLst>
        </a:prstGeom>
      </dgm:spPr>
    </dgm:pt>
    <dgm:pt modelId="{47CFF86C-068D-4E12-B89C-F454879AB93B}" type="pres">
      <dgm:prSet presAssocID="{196BE335-BBFA-4666-B8EF-877BAD015177}" presName="dummy3a" presStyleCnt="0"/>
      <dgm:spPr/>
    </dgm:pt>
    <dgm:pt modelId="{E3005B74-1F0C-46FA-BC1A-A0C967EB5D24}" type="pres">
      <dgm:prSet presAssocID="{196BE335-BBFA-4666-B8EF-877BAD015177}" presName="dummy3b" presStyleCnt="0"/>
      <dgm:spPr/>
    </dgm:pt>
    <dgm:pt modelId="{654315AD-53D3-443B-84A8-364C9F250F75}" type="pres">
      <dgm:prSet presAssocID="{196BE335-BBFA-4666-B8EF-877BAD015177}" presName="wedge3Tx" presStyleLbl="node1" presStyleIdx="2" presStyleCnt="5">
        <dgm:presLayoutVars>
          <dgm:chMax val="0"/>
          <dgm:chPref val="0"/>
          <dgm:bulletEnabled val="1"/>
        </dgm:presLayoutVars>
      </dgm:prSet>
      <dgm:spPr/>
    </dgm:pt>
    <dgm:pt modelId="{F301483C-16D8-4666-884B-9ED04E57F653}" type="pres">
      <dgm:prSet presAssocID="{196BE335-BBFA-4666-B8EF-877BAD015177}" presName="wedge4" presStyleLbl="node1" presStyleIdx="3" presStyleCnt="5"/>
      <dgm:spPr>
        <a:prstGeom prst="pie">
          <a:avLst>
            <a:gd name="adj1" fmla="val 7560000"/>
            <a:gd name="adj2" fmla="val 11880000"/>
          </a:avLst>
        </a:prstGeom>
      </dgm:spPr>
    </dgm:pt>
    <dgm:pt modelId="{292CD0D1-A2A6-494E-BE6F-29954D800865}" type="pres">
      <dgm:prSet presAssocID="{196BE335-BBFA-4666-B8EF-877BAD015177}" presName="dummy4a" presStyleCnt="0"/>
      <dgm:spPr/>
    </dgm:pt>
    <dgm:pt modelId="{1AE50E6F-F598-48E4-A613-0453E0BFB07F}" type="pres">
      <dgm:prSet presAssocID="{196BE335-BBFA-4666-B8EF-877BAD015177}" presName="dummy4b" presStyleCnt="0"/>
      <dgm:spPr/>
    </dgm:pt>
    <dgm:pt modelId="{DE8A85C5-9D26-4319-9976-88441BD80A9D}" type="pres">
      <dgm:prSet presAssocID="{196BE335-BBFA-4666-B8EF-877BAD015177}" presName="wedge4Tx" presStyleLbl="node1" presStyleIdx="3" presStyleCnt="5">
        <dgm:presLayoutVars>
          <dgm:chMax val="0"/>
          <dgm:chPref val="0"/>
          <dgm:bulletEnabled val="1"/>
        </dgm:presLayoutVars>
      </dgm:prSet>
      <dgm:spPr/>
    </dgm:pt>
    <dgm:pt modelId="{AAD470D7-DE8F-4CD1-93C3-40CEC64D1582}" type="pres">
      <dgm:prSet presAssocID="{196BE335-BBFA-4666-B8EF-877BAD015177}" presName="wedge5" presStyleLbl="node1" presStyleIdx="4" presStyleCnt="5"/>
      <dgm:spPr>
        <a:prstGeom prst="pie">
          <a:avLst>
            <a:gd name="adj1" fmla="val 11880000"/>
            <a:gd name="adj2" fmla="val 16200000"/>
          </a:avLst>
        </a:prstGeom>
      </dgm:spPr>
    </dgm:pt>
    <dgm:pt modelId="{6F9F0382-7194-446B-AEC7-C531F69886BF}" type="pres">
      <dgm:prSet presAssocID="{196BE335-BBFA-4666-B8EF-877BAD015177}" presName="dummy5a" presStyleCnt="0"/>
      <dgm:spPr/>
    </dgm:pt>
    <dgm:pt modelId="{B64A6707-7E08-4E70-A42D-E8A0C6B80B4A}" type="pres">
      <dgm:prSet presAssocID="{196BE335-BBFA-4666-B8EF-877BAD015177}" presName="dummy5b" presStyleCnt="0"/>
      <dgm:spPr/>
    </dgm:pt>
    <dgm:pt modelId="{8C13458C-1994-4F65-A179-41DDFF1C6CDB}" type="pres">
      <dgm:prSet presAssocID="{196BE335-BBFA-4666-B8EF-877BAD015177}" presName="wedge5Tx" presStyleLbl="node1" presStyleIdx="4" presStyleCnt="5">
        <dgm:presLayoutVars>
          <dgm:chMax val="0"/>
          <dgm:chPref val="0"/>
          <dgm:bulletEnabled val="1"/>
        </dgm:presLayoutVars>
      </dgm:prSet>
      <dgm:spPr/>
    </dgm:pt>
    <dgm:pt modelId="{794911BE-B947-4900-B516-F5EA42E73CC4}" type="pres">
      <dgm:prSet presAssocID="{21E301BB-3681-48D7-A65D-D15FC7A53A2B}" presName="arrowWedge1" presStyleLbl="fgSibTrans2D1" presStyleIdx="0" presStyleCnt="5"/>
      <dgm:spPr>
        <a:xfrm>
          <a:off x="184881" y="35361"/>
          <a:ext cx="3371850" cy="3371850"/>
        </a:xfrm>
        <a:prstGeom prst="circularArrow">
          <a:avLst>
            <a:gd name="adj1" fmla="val 5085"/>
            <a:gd name="adj2" fmla="val 327528"/>
            <a:gd name="adj3" fmla="val 20192361"/>
            <a:gd name="adj4" fmla="val 16200324"/>
            <a:gd name="adj5" fmla="val 5932"/>
          </a:avLst>
        </a:prstGeom>
        <a:solidFill>
          <a:sysClr val="windowText" lastClr="000000">
            <a:tint val="60000"/>
            <a:hueOff val="0"/>
            <a:satOff val="0"/>
            <a:lumOff val="0"/>
            <a:alphaOff val="0"/>
          </a:sysClr>
        </a:solidFill>
        <a:ln>
          <a:noFill/>
        </a:ln>
        <a:effectLst/>
      </dgm:spPr>
    </dgm:pt>
    <dgm:pt modelId="{FD469554-681A-4DAC-854C-7437956466B2}" type="pres">
      <dgm:prSet presAssocID="{1D02CA50-16E4-4045-A305-78D9B2253629}" presName="arrowWedge2" presStyleLbl="fgSibTrans2D1" presStyleIdx="1" presStyleCnt="5"/>
      <dgm:spPr>
        <a:xfrm>
          <a:off x="210947" y="115155"/>
          <a:ext cx="3371850" cy="3371850"/>
        </a:xfrm>
        <a:prstGeom prst="circularArrow">
          <a:avLst>
            <a:gd name="adj1" fmla="val 5085"/>
            <a:gd name="adj2" fmla="val 327528"/>
            <a:gd name="adj3" fmla="val 2912753"/>
            <a:gd name="adj4" fmla="val 20519953"/>
            <a:gd name="adj5" fmla="val 5932"/>
          </a:avLst>
        </a:prstGeom>
        <a:solidFill>
          <a:sysClr val="windowText" lastClr="000000">
            <a:tint val="60000"/>
            <a:hueOff val="0"/>
            <a:satOff val="0"/>
            <a:lumOff val="0"/>
            <a:alphaOff val="0"/>
          </a:sysClr>
        </a:solidFill>
        <a:ln>
          <a:noFill/>
        </a:ln>
        <a:effectLst/>
      </dgm:spPr>
    </dgm:pt>
    <dgm:pt modelId="{1D649930-D52D-4B33-B7A0-64D23D6BF5F2}" type="pres">
      <dgm:prSet presAssocID="{D6310619-0C0A-45C9-9AAA-D90065FD809B}" presName="arrowWedge3" presStyleLbl="fgSibTrans2D1" presStyleIdx="2" presStyleCnt="5"/>
      <dgm:spPr>
        <a:xfrm>
          <a:off x="142874" y="164787"/>
          <a:ext cx="3371850" cy="3371850"/>
        </a:xfrm>
        <a:prstGeom prst="circularArrow">
          <a:avLst>
            <a:gd name="adj1" fmla="val 5085"/>
            <a:gd name="adj2" fmla="val 327528"/>
            <a:gd name="adj3" fmla="val 7232777"/>
            <a:gd name="adj4" fmla="val 3239695"/>
            <a:gd name="adj5" fmla="val 5932"/>
          </a:avLst>
        </a:prstGeom>
        <a:solidFill>
          <a:sysClr val="windowText" lastClr="000000">
            <a:tint val="60000"/>
            <a:hueOff val="0"/>
            <a:satOff val="0"/>
            <a:lumOff val="0"/>
            <a:alphaOff val="0"/>
          </a:sysClr>
        </a:solidFill>
        <a:ln>
          <a:noFill/>
        </a:ln>
        <a:effectLst/>
      </dgm:spPr>
    </dgm:pt>
    <dgm:pt modelId="{763C9EC2-A009-4B13-AB4C-F871BAB250AD}" type="pres">
      <dgm:prSet presAssocID="{D6D8550D-C8FD-4137-A6D2-6C4056D3114F}" presName="arrowWedge4" presStyleLbl="fgSibTrans2D1" presStyleIdx="3" presStyleCnt="5"/>
      <dgm:spPr>
        <a:xfrm>
          <a:off x="74802" y="115345"/>
          <a:ext cx="3371850" cy="3371850"/>
        </a:xfrm>
        <a:prstGeom prst="circularArrow">
          <a:avLst>
            <a:gd name="adj1" fmla="val 5085"/>
            <a:gd name="adj2" fmla="val 327528"/>
            <a:gd name="adj3" fmla="val 11552519"/>
            <a:gd name="adj4" fmla="val 7559718"/>
            <a:gd name="adj5" fmla="val 5932"/>
          </a:avLst>
        </a:prstGeom>
        <a:solidFill>
          <a:sysClr val="windowText" lastClr="000000">
            <a:tint val="60000"/>
            <a:hueOff val="0"/>
            <a:satOff val="0"/>
            <a:lumOff val="0"/>
            <a:alphaOff val="0"/>
          </a:sysClr>
        </a:solidFill>
        <a:ln>
          <a:noFill/>
        </a:ln>
        <a:effectLst/>
      </dgm:spPr>
    </dgm:pt>
    <dgm:pt modelId="{5FDEE2D2-1225-4575-849D-6371D63FD6B0}" type="pres">
      <dgm:prSet presAssocID="{13BE0A1E-BDAA-4B74-947D-6BA483A83993}" presName="arrowWedge5" presStyleLbl="fgSibTrans2D1" presStyleIdx="4" presStyleCnt="5"/>
      <dgm:spPr>
        <a:xfrm>
          <a:off x="100868" y="35361"/>
          <a:ext cx="3371850" cy="3371850"/>
        </a:xfrm>
        <a:prstGeom prst="circularArrow">
          <a:avLst>
            <a:gd name="adj1" fmla="val 5085"/>
            <a:gd name="adj2" fmla="val 327528"/>
            <a:gd name="adj3" fmla="val 15872148"/>
            <a:gd name="adj4" fmla="val 11880111"/>
            <a:gd name="adj5" fmla="val 5932"/>
          </a:avLst>
        </a:prstGeom>
        <a:solidFill>
          <a:sysClr val="windowText" lastClr="000000">
            <a:tint val="60000"/>
            <a:hueOff val="0"/>
            <a:satOff val="0"/>
            <a:lumOff val="0"/>
            <a:alphaOff val="0"/>
          </a:sysClr>
        </a:solidFill>
        <a:ln>
          <a:noFill/>
        </a:ln>
        <a:effectLst/>
      </dgm:spPr>
    </dgm:pt>
  </dgm:ptLst>
  <dgm:cxnLst>
    <dgm:cxn modelId="{CBCA2701-F261-4660-8B40-7EEA5F59860B}" type="presOf" srcId="{82953314-C988-48A3-9837-CC58C58ECBB2}" destId="{C078DF49-771F-48F3-BAF7-4317A52ED6F3}" srcOrd="0" destOrd="0" presId="urn:microsoft.com/office/officeart/2005/8/layout/cycle8"/>
    <dgm:cxn modelId="{9E7B751D-1B64-40C3-BE73-2AF42F24D149}" srcId="{196BE335-BBFA-4666-B8EF-877BAD015177}" destId="{450F06E2-9E25-42A0-8849-A6D917AA7B58}" srcOrd="2" destOrd="0" parTransId="{38CBB1D9-E284-4192-92DA-999B5F1748C5}" sibTransId="{D6310619-0C0A-45C9-9AAA-D90065FD809B}"/>
    <dgm:cxn modelId="{6C9C7E28-5161-45A4-85FB-E83BBBE894D8}" type="presOf" srcId="{07CD9BAD-E0FD-413B-875B-85FB7E6345F4}" destId="{DE8A85C5-9D26-4319-9976-88441BD80A9D}" srcOrd="1" destOrd="0" presId="urn:microsoft.com/office/officeart/2005/8/layout/cycle8"/>
    <dgm:cxn modelId="{11AA6034-E06B-41EE-8BDD-96751787E36D}" type="presOf" srcId="{9EA3CFF3-0852-481A-8B1A-AC6BDFB7A3AE}" destId="{F86FABB2-6024-4892-9A8E-10850966ACB7}" srcOrd="1" destOrd="0" presId="urn:microsoft.com/office/officeart/2005/8/layout/cycle8"/>
    <dgm:cxn modelId="{30BA1F57-8AA6-45A1-8B62-E7D85E62F70F}" type="presOf" srcId="{450F06E2-9E25-42A0-8849-A6D917AA7B58}" destId="{E9434A9C-2557-47E1-B7BD-4454CBEF4F7F}" srcOrd="0" destOrd="0" presId="urn:microsoft.com/office/officeart/2005/8/layout/cycle8"/>
    <dgm:cxn modelId="{DD9F4558-CA08-4495-96AE-E53AFF8A0D3C}" type="presOf" srcId="{82953314-C988-48A3-9837-CC58C58ECBB2}" destId="{F61468A6-66B1-454A-B4BE-815E0AE6BA0B}" srcOrd="1" destOrd="0" presId="urn:microsoft.com/office/officeart/2005/8/layout/cycle8"/>
    <dgm:cxn modelId="{1E0AEE7D-428E-48E7-BAA0-13C12260F8C2}" srcId="{196BE335-BBFA-4666-B8EF-877BAD015177}" destId="{48AA7758-AEDD-4C32-99A8-137813D34B8F}" srcOrd="4" destOrd="0" parTransId="{E5129F85-140F-444B-BBCA-5099C42DE172}" sibTransId="{13BE0A1E-BDAA-4B74-947D-6BA483A83993}"/>
    <dgm:cxn modelId="{B346248F-AB60-4C72-94D6-D6C424BC9EFC}" type="presOf" srcId="{9EA3CFF3-0852-481A-8B1A-AC6BDFB7A3AE}" destId="{89673D08-E5C1-4AB5-8330-D20651EEC3D9}" srcOrd="0" destOrd="0" presId="urn:microsoft.com/office/officeart/2005/8/layout/cycle8"/>
    <dgm:cxn modelId="{BD3D5F91-83C2-42CE-BF83-38D3EA88EBC0}" type="presOf" srcId="{48AA7758-AEDD-4C32-99A8-137813D34B8F}" destId="{AAD470D7-DE8F-4CD1-93C3-40CEC64D1582}" srcOrd="0" destOrd="0" presId="urn:microsoft.com/office/officeart/2005/8/layout/cycle8"/>
    <dgm:cxn modelId="{49BDD797-E014-4E37-A91B-3C27C1C2283C}" srcId="{196BE335-BBFA-4666-B8EF-877BAD015177}" destId="{9EA3CFF3-0852-481A-8B1A-AC6BDFB7A3AE}" srcOrd="1" destOrd="0" parTransId="{C07C2B26-D176-4B92-AF6B-7BADEA3B7F1C}" sibTransId="{1D02CA50-16E4-4045-A305-78D9B2253629}"/>
    <dgm:cxn modelId="{C5929499-944D-4127-BF14-3159FE37E5F9}" srcId="{196BE335-BBFA-4666-B8EF-877BAD015177}" destId="{07CD9BAD-E0FD-413B-875B-85FB7E6345F4}" srcOrd="3" destOrd="0" parTransId="{557BBAFE-7C8F-4741-A58E-CD69DE72B54C}" sibTransId="{D6D8550D-C8FD-4137-A6D2-6C4056D3114F}"/>
    <dgm:cxn modelId="{8BED5EA1-C47D-4B8B-AC07-BF4251CE5150}" srcId="{196BE335-BBFA-4666-B8EF-877BAD015177}" destId="{82953314-C988-48A3-9837-CC58C58ECBB2}" srcOrd="0" destOrd="0" parTransId="{73E8DDE3-A408-4943-8735-9951FAF17706}" sibTransId="{21E301BB-3681-48D7-A65D-D15FC7A53A2B}"/>
    <dgm:cxn modelId="{72B9FDAD-CD5B-4EB8-9F2B-AEEE1075E919}" type="presOf" srcId="{48AA7758-AEDD-4C32-99A8-137813D34B8F}" destId="{8C13458C-1994-4F65-A179-41DDFF1C6CDB}" srcOrd="1" destOrd="0" presId="urn:microsoft.com/office/officeart/2005/8/layout/cycle8"/>
    <dgm:cxn modelId="{CBF187D3-D64D-44AF-8EAE-E194BA71800A}" type="presOf" srcId="{450F06E2-9E25-42A0-8849-A6D917AA7B58}" destId="{654315AD-53D3-443B-84A8-364C9F250F75}" srcOrd="1" destOrd="0" presId="urn:microsoft.com/office/officeart/2005/8/layout/cycle8"/>
    <dgm:cxn modelId="{37CA57F3-4779-42BC-B1E7-885540DEC9ED}" type="presOf" srcId="{07CD9BAD-E0FD-413B-875B-85FB7E6345F4}" destId="{F301483C-16D8-4666-884B-9ED04E57F653}" srcOrd="0" destOrd="0" presId="urn:microsoft.com/office/officeart/2005/8/layout/cycle8"/>
    <dgm:cxn modelId="{8A49AEF4-7B75-45DF-860D-8D831D8A604A}" type="presOf" srcId="{196BE335-BBFA-4666-B8EF-877BAD015177}" destId="{2911B283-D622-4125-BE89-9F1671D5F49E}" srcOrd="0" destOrd="0" presId="urn:microsoft.com/office/officeart/2005/8/layout/cycle8"/>
    <dgm:cxn modelId="{CCD144F2-D288-44B2-ADC6-91CE6B45CF47}" type="presParOf" srcId="{2911B283-D622-4125-BE89-9F1671D5F49E}" destId="{C078DF49-771F-48F3-BAF7-4317A52ED6F3}" srcOrd="0" destOrd="0" presId="urn:microsoft.com/office/officeart/2005/8/layout/cycle8"/>
    <dgm:cxn modelId="{6EF5D82C-171C-4AE1-B745-15A74E6C75D7}" type="presParOf" srcId="{2911B283-D622-4125-BE89-9F1671D5F49E}" destId="{0519CFAF-22C8-42C0-9DEA-1838D8871A5D}" srcOrd="1" destOrd="0" presId="urn:microsoft.com/office/officeart/2005/8/layout/cycle8"/>
    <dgm:cxn modelId="{1E742721-0848-4716-AA43-27EBA83199C6}" type="presParOf" srcId="{2911B283-D622-4125-BE89-9F1671D5F49E}" destId="{9125821F-35EA-4D08-8E80-F17452EE1E93}" srcOrd="2" destOrd="0" presId="urn:microsoft.com/office/officeart/2005/8/layout/cycle8"/>
    <dgm:cxn modelId="{AE7488A3-1A31-41EE-9511-EB5738BA2366}" type="presParOf" srcId="{2911B283-D622-4125-BE89-9F1671D5F49E}" destId="{F61468A6-66B1-454A-B4BE-815E0AE6BA0B}" srcOrd="3" destOrd="0" presId="urn:microsoft.com/office/officeart/2005/8/layout/cycle8"/>
    <dgm:cxn modelId="{138A1864-257F-4FD5-A139-5AD12EA9CCEE}" type="presParOf" srcId="{2911B283-D622-4125-BE89-9F1671D5F49E}" destId="{89673D08-E5C1-4AB5-8330-D20651EEC3D9}" srcOrd="4" destOrd="0" presId="urn:microsoft.com/office/officeart/2005/8/layout/cycle8"/>
    <dgm:cxn modelId="{436DE998-E875-4297-B22C-DC312C70BD0B}" type="presParOf" srcId="{2911B283-D622-4125-BE89-9F1671D5F49E}" destId="{A8F223D0-90CD-405A-9B14-D55CF25823AD}" srcOrd="5" destOrd="0" presId="urn:microsoft.com/office/officeart/2005/8/layout/cycle8"/>
    <dgm:cxn modelId="{0A13BFB1-9C2B-4FAF-9635-D7BF29B503CD}" type="presParOf" srcId="{2911B283-D622-4125-BE89-9F1671D5F49E}" destId="{63F9487C-765D-4AE5-B8D1-8B55BDAC13C3}" srcOrd="6" destOrd="0" presId="urn:microsoft.com/office/officeart/2005/8/layout/cycle8"/>
    <dgm:cxn modelId="{6F9198B9-2D4E-4205-B41A-BFAC3AA2F6A5}" type="presParOf" srcId="{2911B283-D622-4125-BE89-9F1671D5F49E}" destId="{F86FABB2-6024-4892-9A8E-10850966ACB7}" srcOrd="7" destOrd="0" presId="urn:microsoft.com/office/officeart/2005/8/layout/cycle8"/>
    <dgm:cxn modelId="{73DAA13B-3329-41DD-9984-605F7A487840}" type="presParOf" srcId="{2911B283-D622-4125-BE89-9F1671D5F49E}" destId="{E9434A9C-2557-47E1-B7BD-4454CBEF4F7F}" srcOrd="8" destOrd="0" presId="urn:microsoft.com/office/officeart/2005/8/layout/cycle8"/>
    <dgm:cxn modelId="{768A50A2-264A-4226-8A38-37AA2C3E02DD}" type="presParOf" srcId="{2911B283-D622-4125-BE89-9F1671D5F49E}" destId="{47CFF86C-068D-4E12-B89C-F454879AB93B}" srcOrd="9" destOrd="0" presId="urn:microsoft.com/office/officeart/2005/8/layout/cycle8"/>
    <dgm:cxn modelId="{21DB3DEF-C75A-4944-AA5B-4C16874F8953}" type="presParOf" srcId="{2911B283-D622-4125-BE89-9F1671D5F49E}" destId="{E3005B74-1F0C-46FA-BC1A-A0C967EB5D24}" srcOrd="10" destOrd="0" presId="urn:microsoft.com/office/officeart/2005/8/layout/cycle8"/>
    <dgm:cxn modelId="{57D46202-8DCF-4239-8DBE-6562D956580C}" type="presParOf" srcId="{2911B283-D622-4125-BE89-9F1671D5F49E}" destId="{654315AD-53D3-443B-84A8-364C9F250F75}" srcOrd="11" destOrd="0" presId="urn:microsoft.com/office/officeart/2005/8/layout/cycle8"/>
    <dgm:cxn modelId="{AEB842A7-7521-4B32-ACF0-6BA74BFAF4F5}" type="presParOf" srcId="{2911B283-D622-4125-BE89-9F1671D5F49E}" destId="{F301483C-16D8-4666-884B-9ED04E57F653}" srcOrd="12" destOrd="0" presId="urn:microsoft.com/office/officeart/2005/8/layout/cycle8"/>
    <dgm:cxn modelId="{8CD8711B-D965-4ABD-B5F0-E55A0FC0F3E8}" type="presParOf" srcId="{2911B283-D622-4125-BE89-9F1671D5F49E}" destId="{292CD0D1-A2A6-494E-BE6F-29954D800865}" srcOrd="13" destOrd="0" presId="urn:microsoft.com/office/officeart/2005/8/layout/cycle8"/>
    <dgm:cxn modelId="{1B683D47-DDB2-4C92-85B4-F9B68E5CA090}" type="presParOf" srcId="{2911B283-D622-4125-BE89-9F1671D5F49E}" destId="{1AE50E6F-F598-48E4-A613-0453E0BFB07F}" srcOrd="14" destOrd="0" presId="urn:microsoft.com/office/officeart/2005/8/layout/cycle8"/>
    <dgm:cxn modelId="{1F300E31-D36B-4FC5-929A-15D0BFA6E2EF}" type="presParOf" srcId="{2911B283-D622-4125-BE89-9F1671D5F49E}" destId="{DE8A85C5-9D26-4319-9976-88441BD80A9D}" srcOrd="15" destOrd="0" presId="urn:microsoft.com/office/officeart/2005/8/layout/cycle8"/>
    <dgm:cxn modelId="{57E1BEC9-8254-4FF6-9EE3-F7D9E660F916}" type="presParOf" srcId="{2911B283-D622-4125-BE89-9F1671D5F49E}" destId="{AAD470D7-DE8F-4CD1-93C3-40CEC64D1582}" srcOrd="16" destOrd="0" presId="urn:microsoft.com/office/officeart/2005/8/layout/cycle8"/>
    <dgm:cxn modelId="{8BFDAF68-CD88-447B-840F-F1D05D2D6B77}" type="presParOf" srcId="{2911B283-D622-4125-BE89-9F1671D5F49E}" destId="{6F9F0382-7194-446B-AEC7-C531F69886BF}" srcOrd="17" destOrd="0" presId="urn:microsoft.com/office/officeart/2005/8/layout/cycle8"/>
    <dgm:cxn modelId="{4E6A933B-234A-40C3-ACFA-8F5761C069EF}" type="presParOf" srcId="{2911B283-D622-4125-BE89-9F1671D5F49E}" destId="{B64A6707-7E08-4E70-A42D-E8A0C6B80B4A}" srcOrd="18" destOrd="0" presId="urn:microsoft.com/office/officeart/2005/8/layout/cycle8"/>
    <dgm:cxn modelId="{9102EB2E-397D-46B9-96F2-8ADF59DA2F9F}" type="presParOf" srcId="{2911B283-D622-4125-BE89-9F1671D5F49E}" destId="{8C13458C-1994-4F65-A179-41DDFF1C6CDB}" srcOrd="19" destOrd="0" presId="urn:microsoft.com/office/officeart/2005/8/layout/cycle8"/>
    <dgm:cxn modelId="{C00368D1-B586-4F5E-A4BE-0BF7BCC5945B}" type="presParOf" srcId="{2911B283-D622-4125-BE89-9F1671D5F49E}" destId="{794911BE-B947-4900-B516-F5EA42E73CC4}" srcOrd="20" destOrd="0" presId="urn:microsoft.com/office/officeart/2005/8/layout/cycle8"/>
    <dgm:cxn modelId="{7B72B8ED-794A-431E-9C95-5E4643D361D8}" type="presParOf" srcId="{2911B283-D622-4125-BE89-9F1671D5F49E}" destId="{FD469554-681A-4DAC-854C-7437956466B2}" srcOrd="21" destOrd="0" presId="urn:microsoft.com/office/officeart/2005/8/layout/cycle8"/>
    <dgm:cxn modelId="{C48401B5-A00B-4151-A67A-FD1C957603D9}" type="presParOf" srcId="{2911B283-D622-4125-BE89-9F1671D5F49E}" destId="{1D649930-D52D-4B33-B7A0-64D23D6BF5F2}" srcOrd="22" destOrd="0" presId="urn:microsoft.com/office/officeart/2005/8/layout/cycle8"/>
    <dgm:cxn modelId="{75547D63-C2DC-4378-8BEB-6C331E001123}" type="presParOf" srcId="{2911B283-D622-4125-BE89-9F1671D5F49E}" destId="{763C9EC2-A009-4B13-AB4C-F871BAB250AD}" srcOrd="23" destOrd="0" presId="urn:microsoft.com/office/officeart/2005/8/layout/cycle8"/>
    <dgm:cxn modelId="{189533E6-3FEC-4020-BFC8-ECC5774FC04F}" type="presParOf" srcId="{2911B283-D622-4125-BE89-9F1671D5F49E}" destId="{5FDEE2D2-1225-4575-849D-6371D63FD6B0}"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F67FB-49B8-4694-98B0-C07CC936A15B}"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529D58E-3564-464D-AE07-A8A555564D0F}">
      <dgm:prSet/>
      <dgm:spPr/>
      <dgm:t>
        <a:bodyPr/>
        <a:lstStyle/>
        <a:p>
          <a:r>
            <a:rPr lang="en-HK" dirty="0"/>
            <a:t>(Anika – interview) once the assessment criteria change, I need to change the exemplar </a:t>
          </a:r>
          <a:endParaRPr lang="en-US" dirty="0"/>
        </a:p>
      </dgm:t>
    </dgm:pt>
    <dgm:pt modelId="{9A00D86D-A827-455B-84D2-9F17850DA004}" type="parTrans" cxnId="{BB137E5F-5B76-4D4C-9767-2B49925BEA1B}">
      <dgm:prSet/>
      <dgm:spPr/>
      <dgm:t>
        <a:bodyPr/>
        <a:lstStyle/>
        <a:p>
          <a:endParaRPr lang="en-US"/>
        </a:p>
      </dgm:t>
    </dgm:pt>
    <dgm:pt modelId="{7E8F83BA-A248-4597-B17A-0AA4654CE336}" type="sibTrans" cxnId="{BB137E5F-5B76-4D4C-9767-2B49925BEA1B}">
      <dgm:prSet/>
      <dgm:spPr/>
      <dgm:t>
        <a:bodyPr/>
        <a:lstStyle/>
        <a:p>
          <a:endParaRPr lang="en-US"/>
        </a:p>
      </dgm:t>
    </dgm:pt>
    <dgm:pt modelId="{630E07D0-4ED5-40A3-8093-6561CD6F505C}">
      <dgm:prSet/>
      <dgm:spPr/>
      <dgm:t>
        <a:bodyPr/>
        <a:lstStyle/>
        <a:p>
          <a:r>
            <a:rPr lang="en-HK"/>
            <a:t>(Anika) so if we’re looking for the exemplar, those exemplars should correspond to the assessment needs and the requirements  </a:t>
          </a:r>
          <a:r>
            <a:rPr lang="en-HK" b="1"/>
            <a:t>  </a:t>
          </a:r>
          <a:endParaRPr lang="en-US"/>
        </a:p>
      </dgm:t>
    </dgm:pt>
    <dgm:pt modelId="{1A61EB7D-1DAB-4D3F-BFE9-BF318456C4F0}" type="parTrans" cxnId="{0F347723-5CC8-49F5-BF57-6FCB3647AD6F}">
      <dgm:prSet/>
      <dgm:spPr/>
      <dgm:t>
        <a:bodyPr/>
        <a:lstStyle/>
        <a:p>
          <a:endParaRPr lang="en-US"/>
        </a:p>
      </dgm:t>
    </dgm:pt>
    <dgm:pt modelId="{6D3E6C5B-9E9C-408E-B526-9388129D8077}" type="sibTrans" cxnId="{0F347723-5CC8-49F5-BF57-6FCB3647AD6F}">
      <dgm:prSet/>
      <dgm:spPr/>
      <dgm:t>
        <a:bodyPr/>
        <a:lstStyle/>
        <a:p>
          <a:endParaRPr lang="en-US"/>
        </a:p>
      </dgm:t>
    </dgm:pt>
    <dgm:pt modelId="{3F0BE5DA-500E-4CAF-B500-AEC0B26E39CF}">
      <dgm:prSet/>
      <dgm:spPr/>
      <dgm:t>
        <a:bodyPr/>
        <a:lstStyle/>
        <a:p>
          <a:r>
            <a:rPr lang="en-US"/>
            <a:t>(Carl) They (students) prefer a more prescriptive approach…</a:t>
          </a:r>
        </a:p>
      </dgm:t>
    </dgm:pt>
    <dgm:pt modelId="{8F2EF3C7-B4A6-46A1-91E6-889D89A41C05}" type="parTrans" cxnId="{4B730FD2-E75D-457B-9796-BC53C3F70E43}">
      <dgm:prSet/>
      <dgm:spPr/>
      <dgm:t>
        <a:bodyPr/>
        <a:lstStyle/>
        <a:p>
          <a:endParaRPr lang="en-US"/>
        </a:p>
      </dgm:t>
    </dgm:pt>
    <dgm:pt modelId="{370DB18B-7BD6-4768-B3E1-1B5F17D722DF}" type="sibTrans" cxnId="{4B730FD2-E75D-457B-9796-BC53C3F70E43}">
      <dgm:prSet/>
      <dgm:spPr/>
      <dgm:t>
        <a:bodyPr/>
        <a:lstStyle/>
        <a:p>
          <a:endParaRPr lang="en-US"/>
        </a:p>
      </dgm:t>
    </dgm:pt>
    <dgm:pt modelId="{1C25C301-59C5-4FC4-8D74-6698EDE68908}">
      <dgm:prSet/>
      <dgm:spPr/>
      <dgm:t>
        <a:bodyPr/>
        <a:lstStyle/>
        <a:p>
          <a:r>
            <a:rPr lang="en-US"/>
            <a:t>(Carl) If it’s prescriptive the students can just sit and listen and accept everything you say… </a:t>
          </a:r>
        </a:p>
      </dgm:t>
    </dgm:pt>
    <dgm:pt modelId="{6E85A4C3-9069-48E5-864E-8B5110CCF3AD}" type="parTrans" cxnId="{258334BA-404F-40C2-BE9D-1FCCC3EEB397}">
      <dgm:prSet/>
      <dgm:spPr/>
      <dgm:t>
        <a:bodyPr/>
        <a:lstStyle/>
        <a:p>
          <a:endParaRPr lang="en-US"/>
        </a:p>
      </dgm:t>
    </dgm:pt>
    <dgm:pt modelId="{868A2017-8633-458E-9D5B-CD3960639CA0}" type="sibTrans" cxnId="{258334BA-404F-40C2-BE9D-1FCCC3EEB397}">
      <dgm:prSet/>
      <dgm:spPr/>
      <dgm:t>
        <a:bodyPr/>
        <a:lstStyle/>
        <a:p>
          <a:endParaRPr lang="en-US"/>
        </a:p>
      </dgm:t>
    </dgm:pt>
    <dgm:pt modelId="{B7945E18-A695-45B2-A3C2-4666C7C7C1EA}" type="pres">
      <dgm:prSet presAssocID="{366F67FB-49B8-4694-98B0-C07CC936A15B}" presName="linear" presStyleCnt="0">
        <dgm:presLayoutVars>
          <dgm:animLvl val="lvl"/>
          <dgm:resizeHandles val="exact"/>
        </dgm:presLayoutVars>
      </dgm:prSet>
      <dgm:spPr/>
    </dgm:pt>
    <dgm:pt modelId="{DB7F7583-8BA3-46E6-95C4-8A26EF783A45}" type="pres">
      <dgm:prSet presAssocID="{C529D58E-3564-464D-AE07-A8A555564D0F}" presName="parentText" presStyleLbl="node1" presStyleIdx="0" presStyleCnt="4">
        <dgm:presLayoutVars>
          <dgm:chMax val="0"/>
          <dgm:bulletEnabled val="1"/>
        </dgm:presLayoutVars>
      </dgm:prSet>
      <dgm:spPr/>
    </dgm:pt>
    <dgm:pt modelId="{E883905F-D2B4-4AFC-A136-FFE55A48039C}" type="pres">
      <dgm:prSet presAssocID="{7E8F83BA-A248-4597-B17A-0AA4654CE336}" presName="spacer" presStyleCnt="0"/>
      <dgm:spPr/>
    </dgm:pt>
    <dgm:pt modelId="{15400153-6EB3-4B24-9A71-8B9F21F35AF3}" type="pres">
      <dgm:prSet presAssocID="{630E07D0-4ED5-40A3-8093-6561CD6F505C}" presName="parentText" presStyleLbl="node1" presStyleIdx="1" presStyleCnt="4">
        <dgm:presLayoutVars>
          <dgm:chMax val="0"/>
          <dgm:bulletEnabled val="1"/>
        </dgm:presLayoutVars>
      </dgm:prSet>
      <dgm:spPr/>
    </dgm:pt>
    <dgm:pt modelId="{B685FFD1-403A-4114-9D33-8540F197F72F}" type="pres">
      <dgm:prSet presAssocID="{6D3E6C5B-9E9C-408E-B526-9388129D8077}" presName="spacer" presStyleCnt="0"/>
      <dgm:spPr/>
    </dgm:pt>
    <dgm:pt modelId="{64CC4DD9-FCE6-446B-A4A4-B2C67485908E}" type="pres">
      <dgm:prSet presAssocID="{3F0BE5DA-500E-4CAF-B500-AEC0B26E39CF}" presName="parentText" presStyleLbl="node1" presStyleIdx="2" presStyleCnt="4">
        <dgm:presLayoutVars>
          <dgm:chMax val="0"/>
          <dgm:bulletEnabled val="1"/>
        </dgm:presLayoutVars>
      </dgm:prSet>
      <dgm:spPr/>
    </dgm:pt>
    <dgm:pt modelId="{16562608-2242-4C17-9B38-87F53136EFDA}" type="pres">
      <dgm:prSet presAssocID="{370DB18B-7BD6-4768-B3E1-1B5F17D722DF}" presName="spacer" presStyleCnt="0"/>
      <dgm:spPr/>
    </dgm:pt>
    <dgm:pt modelId="{B00D88E9-DB0A-433F-8E32-FD2F136FBBC5}" type="pres">
      <dgm:prSet presAssocID="{1C25C301-59C5-4FC4-8D74-6698EDE68908}" presName="parentText" presStyleLbl="node1" presStyleIdx="3" presStyleCnt="4">
        <dgm:presLayoutVars>
          <dgm:chMax val="0"/>
          <dgm:bulletEnabled val="1"/>
        </dgm:presLayoutVars>
      </dgm:prSet>
      <dgm:spPr/>
    </dgm:pt>
  </dgm:ptLst>
  <dgm:cxnLst>
    <dgm:cxn modelId="{E5D76C13-EB42-41D3-AD75-C21CBBF6BD65}" type="presOf" srcId="{366F67FB-49B8-4694-98B0-C07CC936A15B}" destId="{B7945E18-A695-45B2-A3C2-4666C7C7C1EA}" srcOrd="0" destOrd="0" presId="urn:microsoft.com/office/officeart/2005/8/layout/vList2"/>
    <dgm:cxn modelId="{0F347723-5CC8-49F5-BF57-6FCB3647AD6F}" srcId="{366F67FB-49B8-4694-98B0-C07CC936A15B}" destId="{630E07D0-4ED5-40A3-8093-6561CD6F505C}" srcOrd="1" destOrd="0" parTransId="{1A61EB7D-1DAB-4D3F-BFE9-BF318456C4F0}" sibTransId="{6D3E6C5B-9E9C-408E-B526-9388129D8077}"/>
    <dgm:cxn modelId="{2DE93A24-9B45-449E-B02F-2A587D36C267}" type="presOf" srcId="{1C25C301-59C5-4FC4-8D74-6698EDE68908}" destId="{B00D88E9-DB0A-433F-8E32-FD2F136FBBC5}" srcOrd="0" destOrd="0" presId="urn:microsoft.com/office/officeart/2005/8/layout/vList2"/>
    <dgm:cxn modelId="{BB137E5F-5B76-4D4C-9767-2B49925BEA1B}" srcId="{366F67FB-49B8-4694-98B0-C07CC936A15B}" destId="{C529D58E-3564-464D-AE07-A8A555564D0F}" srcOrd="0" destOrd="0" parTransId="{9A00D86D-A827-455B-84D2-9F17850DA004}" sibTransId="{7E8F83BA-A248-4597-B17A-0AA4654CE336}"/>
    <dgm:cxn modelId="{E8A13BB3-401B-4261-B818-DF573714D9A4}" type="presOf" srcId="{C529D58E-3564-464D-AE07-A8A555564D0F}" destId="{DB7F7583-8BA3-46E6-95C4-8A26EF783A45}" srcOrd="0" destOrd="0" presId="urn:microsoft.com/office/officeart/2005/8/layout/vList2"/>
    <dgm:cxn modelId="{258334BA-404F-40C2-BE9D-1FCCC3EEB397}" srcId="{366F67FB-49B8-4694-98B0-C07CC936A15B}" destId="{1C25C301-59C5-4FC4-8D74-6698EDE68908}" srcOrd="3" destOrd="0" parTransId="{6E85A4C3-9069-48E5-864E-8B5110CCF3AD}" sibTransId="{868A2017-8633-458E-9D5B-CD3960639CA0}"/>
    <dgm:cxn modelId="{4B730FD2-E75D-457B-9796-BC53C3F70E43}" srcId="{366F67FB-49B8-4694-98B0-C07CC936A15B}" destId="{3F0BE5DA-500E-4CAF-B500-AEC0B26E39CF}" srcOrd="2" destOrd="0" parTransId="{8F2EF3C7-B4A6-46A1-91E6-889D89A41C05}" sibTransId="{370DB18B-7BD6-4768-B3E1-1B5F17D722DF}"/>
    <dgm:cxn modelId="{158B0ADD-954D-4C6A-A64E-CC716ECEDEC3}" type="presOf" srcId="{630E07D0-4ED5-40A3-8093-6561CD6F505C}" destId="{15400153-6EB3-4B24-9A71-8B9F21F35AF3}" srcOrd="0" destOrd="0" presId="urn:microsoft.com/office/officeart/2005/8/layout/vList2"/>
    <dgm:cxn modelId="{3992E1FC-E979-4F2F-ACAC-78AEDD22647A}" type="presOf" srcId="{3F0BE5DA-500E-4CAF-B500-AEC0B26E39CF}" destId="{64CC4DD9-FCE6-446B-A4A4-B2C67485908E}" srcOrd="0" destOrd="0" presId="urn:microsoft.com/office/officeart/2005/8/layout/vList2"/>
    <dgm:cxn modelId="{C0F5C7C2-B683-4E30-9EA0-31E121BFBF98}" type="presParOf" srcId="{B7945E18-A695-45B2-A3C2-4666C7C7C1EA}" destId="{DB7F7583-8BA3-46E6-95C4-8A26EF783A45}" srcOrd="0" destOrd="0" presId="urn:microsoft.com/office/officeart/2005/8/layout/vList2"/>
    <dgm:cxn modelId="{59CB0B9A-C548-45F0-A10F-A5F9C0983B13}" type="presParOf" srcId="{B7945E18-A695-45B2-A3C2-4666C7C7C1EA}" destId="{E883905F-D2B4-4AFC-A136-FFE55A48039C}" srcOrd="1" destOrd="0" presId="urn:microsoft.com/office/officeart/2005/8/layout/vList2"/>
    <dgm:cxn modelId="{9B84C2B8-7943-410E-B274-3623A59F6EA8}" type="presParOf" srcId="{B7945E18-A695-45B2-A3C2-4666C7C7C1EA}" destId="{15400153-6EB3-4B24-9A71-8B9F21F35AF3}" srcOrd="2" destOrd="0" presId="urn:microsoft.com/office/officeart/2005/8/layout/vList2"/>
    <dgm:cxn modelId="{2AB0C503-D385-48ED-8256-F13C7A8A31EA}" type="presParOf" srcId="{B7945E18-A695-45B2-A3C2-4666C7C7C1EA}" destId="{B685FFD1-403A-4114-9D33-8540F197F72F}" srcOrd="3" destOrd="0" presId="urn:microsoft.com/office/officeart/2005/8/layout/vList2"/>
    <dgm:cxn modelId="{D33E80D0-8DC2-4D33-9074-EC5D5CDAD6AF}" type="presParOf" srcId="{B7945E18-A695-45B2-A3C2-4666C7C7C1EA}" destId="{64CC4DD9-FCE6-446B-A4A4-B2C67485908E}" srcOrd="4" destOrd="0" presId="urn:microsoft.com/office/officeart/2005/8/layout/vList2"/>
    <dgm:cxn modelId="{00196DFD-A2D1-4298-8947-674DFD975AE1}" type="presParOf" srcId="{B7945E18-A695-45B2-A3C2-4666C7C7C1EA}" destId="{16562608-2242-4C17-9B38-87F53136EFDA}" srcOrd="5" destOrd="0" presId="urn:microsoft.com/office/officeart/2005/8/layout/vList2"/>
    <dgm:cxn modelId="{AA05BDEA-AAA2-491A-B8DB-F919980B13AB}" type="presParOf" srcId="{B7945E18-A695-45B2-A3C2-4666C7C7C1EA}" destId="{B00D88E9-DB0A-433F-8E32-FD2F136FBBC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8D5BB5-2FFE-4EF4-AA38-0069CF92B2A9}"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B1813487-AEF4-48AE-9604-DAAAEF309731}">
      <dgm:prSet/>
      <dgm:spPr/>
      <dgm:t>
        <a:bodyPr/>
        <a:lstStyle/>
        <a:p>
          <a:r>
            <a:rPr lang="en-US"/>
            <a:t>(Janet) I'm afraid showing the criteria too early will be too prescriptive </a:t>
          </a:r>
        </a:p>
      </dgm:t>
    </dgm:pt>
    <dgm:pt modelId="{802BD18F-BCBD-4B12-AFBA-A06F7C068D95}" type="parTrans" cxnId="{13428B88-B664-4341-A46C-9A8BAC827143}">
      <dgm:prSet/>
      <dgm:spPr/>
      <dgm:t>
        <a:bodyPr/>
        <a:lstStyle/>
        <a:p>
          <a:endParaRPr lang="en-US"/>
        </a:p>
      </dgm:t>
    </dgm:pt>
    <dgm:pt modelId="{6F344444-C4E0-4BBD-8714-FFFCF0883BD6}" type="sibTrans" cxnId="{13428B88-B664-4341-A46C-9A8BAC827143}">
      <dgm:prSet/>
      <dgm:spPr/>
      <dgm:t>
        <a:bodyPr/>
        <a:lstStyle/>
        <a:p>
          <a:endParaRPr lang="en-US"/>
        </a:p>
      </dgm:t>
    </dgm:pt>
    <dgm:pt modelId="{B6A12F82-8AB3-4733-A4F2-E7F9959E3C42}">
      <dgm:prSet/>
      <dgm:spPr/>
      <dgm:t>
        <a:bodyPr/>
        <a:lstStyle/>
        <a:p>
          <a:r>
            <a:rPr lang="en-US"/>
            <a:t>(Gwen) Referring back to the assessment criteria is something I should do more often. But I have the feeling that if I refer to the criteria when examining the sample, then there may seem to be only one way to achieve the criteria, which certainly is not true.</a:t>
          </a:r>
        </a:p>
      </dgm:t>
    </dgm:pt>
    <dgm:pt modelId="{5A14100B-C3B7-4D98-8FAE-97D4CB8C0E64}" type="parTrans" cxnId="{A36A855F-5407-44EB-9BCD-0E7035B82657}">
      <dgm:prSet/>
      <dgm:spPr/>
      <dgm:t>
        <a:bodyPr/>
        <a:lstStyle/>
        <a:p>
          <a:endParaRPr lang="en-US"/>
        </a:p>
      </dgm:t>
    </dgm:pt>
    <dgm:pt modelId="{899D3C94-360C-44DD-9369-720AC6DE0864}" type="sibTrans" cxnId="{A36A855F-5407-44EB-9BCD-0E7035B82657}">
      <dgm:prSet/>
      <dgm:spPr/>
      <dgm:t>
        <a:bodyPr/>
        <a:lstStyle/>
        <a:p>
          <a:endParaRPr lang="en-US"/>
        </a:p>
      </dgm:t>
    </dgm:pt>
    <dgm:pt modelId="{239D448B-1749-444F-9215-4260DAE769AC}" type="pres">
      <dgm:prSet presAssocID="{DC8D5BB5-2FFE-4EF4-AA38-0069CF92B2A9}" presName="linear" presStyleCnt="0">
        <dgm:presLayoutVars>
          <dgm:animLvl val="lvl"/>
          <dgm:resizeHandles val="exact"/>
        </dgm:presLayoutVars>
      </dgm:prSet>
      <dgm:spPr/>
    </dgm:pt>
    <dgm:pt modelId="{FCB49933-1263-4A52-A30D-15AC9CC3EE0C}" type="pres">
      <dgm:prSet presAssocID="{B1813487-AEF4-48AE-9604-DAAAEF309731}" presName="parentText" presStyleLbl="node1" presStyleIdx="0" presStyleCnt="2">
        <dgm:presLayoutVars>
          <dgm:chMax val="0"/>
          <dgm:bulletEnabled val="1"/>
        </dgm:presLayoutVars>
      </dgm:prSet>
      <dgm:spPr/>
    </dgm:pt>
    <dgm:pt modelId="{1D27D84E-8076-4278-A82D-A913157D71CB}" type="pres">
      <dgm:prSet presAssocID="{6F344444-C4E0-4BBD-8714-FFFCF0883BD6}" presName="spacer" presStyleCnt="0"/>
      <dgm:spPr/>
    </dgm:pt>
    <dgm:pt modelId="{8C9E4E63-2C4F-4537-8B7B-6FDA2D2362B8}" type="pres">
      <dgm:prSet presAssocID="{B6A12F82-8AB3-4733-A4F2-E7F9959E3C42}" presName="parentText" presStyleLbl="node1" presStyleIdx="1" presStyleCnt="2">
        <dgm:presLayoutVars>
          <dgm:chMax val="0"/>
          <dgm:bulletEnabled val="1"/>
        </dgm:presLayoutVars>
      </dgm:prSet>
      <dgm:spPr/>
    </dgm:pt>
  </dgm:ptLst>
  <dgm:cxnLst>
    <dgm:cxn modelId="{A36A855F-5407-44EB-9BCD-0E7035B82657}" srcId="{DC8D5BB5-2FFE-4EF4-AA38-0069CF92B2A9}" destId="{B6A12F82-8AB3-4733-A4F2-E7F9959E3C42}" srcOrd="1" destOrd="0" parTransId="{5A14100B-C3B7-4D98-8FAE-97D4CB8C0E64}" sibTransId="{899D3C94-360C-44DD-9369-720AC6DE0864}"/>
    <dgm:cxn modelId="{6DB10971-3234-4647-AAA5-A025FAF54FC5}" type="presOf" srcId="{B1813487-AEF4-48AE-9604-DAAAEF309731}" destId="{FCB49933-1263-4A52-A30D-15AC9CC3EE0C}" srcOrd="0" destOrd="0" presId="urn:microsoft.com/office/officeart/2005/8/layout/vList2"/>
    <dgm:cxn modelId="{13428B88-B664-4341-A46C-9A8BAC827143}" srcId="{DC8D5BB5-2FFE-4EF4-AA38-0069CF92B2A9}" destId="{B1813487-AEF4-48AE-9604-DAAAEF309731}" srcOrd="0" destOrd="0" parTransId="{802BD18F-BCBD-4B12-AFBA-A06F7C068D95}" sibTransId="{6F344444-C4E0-4BBD-8714-FFFCF0883BD6}"/>
    <dgm:cxn modelId="{FE94F98C-D076-497C-B8F7-560F4E3551C9}" type="presOf" srcId="{DC8D5BB5-2FFE-4EF4-AA38-0069CF92B2A9}" destId="{239D448B-1749-444F-9215-4260DAE769AC}" srcOrd="0" destOrd="0" presId="urn:microsoft.com/office/officeart/2005/8/layout/vList2"/>
    <dgm:cxn modelId="{F8ECD19D-DB11-42A2-8107-BEEC3A781A02}" type="presOf" srcId="{B6A12F82-8AB3-4733-A4F2-E7F9959E3C42}" destId="{8C9E4E63-2C4F-4537-8B7B-6FDA2D2362B8}" srcOrd="0" destOrd="0" presId="urn:microsoft.com/office/officeart/2005/8/layout/vList2"/>
    <dgm:cxn modelId="{D8745E3E-346F-4BC2-B58C-F1B9C83209C1}" type="presParOf" srcId="{239D448B-1749-444F-9215-4260DAE769AC}" destId="{FCB49933-1263-4A52-A30D-15AC9CC3EE0C}" srcOrd="0" destOrd="0" presId="urn:microsoft.com/office/officeart/2005/8/layout/vList2"/>
    <dgm:cxn modelId="{B03B5041-3803-45C6-8E51-3C98779FE605}" type="presParOf" srcId="{239D448B-1749-444F-9215-4260DAE769AC}" destId="{1D27D84E-8076-4278-A82D-A913157D71CB}" srcOrd="1" destOrd="0" presId="urn:microsoft.com/office/officeart/2005/8/layout/vList2"/>
    <dgm:cxn modelId="{52FF557A-9EB5-4B21-A9AC-67312AC30057}" type="presParOf" srcId="{239D448B-1749-444F-9215-4260DAE769AC}" destId="{8C9E4E63-2C4F-4537-8B7B-6FDA2D2362B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30F1D0-C154-4E4C-939F-F893768A041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8EE7A3B-5B9B-46A4-BD61-E7919F47296D}">
      <dgm:prSet phldrT="[Text]"/>
      <dgm:spPr/>
      <dgm:t>
        <a:bodyPr/>
        <a:lstStyle/>
        <a:p>
          <a:r>
            <a:rPr lang="en-US"/>
            <a:t>There is no better way to avoid instrumentalism than to foster a culture of collaboration and negotiation in the higher education.  </a:t>
          </a:r>
        </a:p>
        <a:p>
          <a:r>
            <a:rPr lang="en-US"/>
            <a:t>(Dysthe et al., 2008, pg. 129) </a:t>
          </a:r>
        </a:p>
        <a:p>
          <a:endParaRPr lang="en-US"/>
        </a:p>
      </dgm:t>
    </dgm:pt>
    <dgm:pt modelId="{7A50D35E-C075-48CA-B4E6-B3F1DC8E80BB}" type="parTrans" cxnId="{9D243616-A5E7-490E-BDCD-320B319579C4}">
      <dgm:prSet/>
      <dgm:spPr/>
      <dgm:t>
        <a:bodyPr/>
        <a:lstStyle/>
        <a:p>
          <a:endParaRPr lang="en-US"/>
        </a:p>
      </dgm:t>
    </dgm:pt>
    <dgm:pt modelId="{D2D26E77-8B02-47B8-B34E-D193BA0D5110}" type="sibTrans" cxnId="{9D243616-A5E7-490E-BDCD-320B319579C4}">
      <dgm:prSet/>
      <dgm:spPr/>
      <dgm:t>
        <a:bodyPr/>
        <a:lstStyle/>
        <a:p>
          <a:endParaRPr lang="en-US"/>
        </a:p>
      </dgm:t>
    </dgm:pt>
    <dgm:pt modelId="{E470483C-A59B-4D33-8013-295EEF4AE865}" type="pres">
      <dgm:prSet presAssocID="{0730F1D0-C154-4E4C-939F-F893768A0410}" presName="diagram" presStyleCnt="0">
        <dgm:presLayoutVars>
          <dgm:dir/>
          <dgm:resizeHandles val="exact"/>
        </dgm:presLayoutVars>
      </dgm:prSet>
      <dgm:spPr/>
    </dgm:pt>
    <dgm:pt modelId="{73A95AEF-DADD-42A1-AA2B-ECC5D5F779C2}" type="pres">
      <dgm:prSet presAssocID="{C8EE7A3B-5B9B-46A4-BD61-E7919F47296D}" presName="node" presStyleLbl="node1" presStyleIdx="0" presStyleCnt="1">
        <dgm:presLayoutVars>
          <dgm:bulletEnabled val="1"/>
        </dgm:presLayoutVars>
      </dgm:prSet>
      <dgm:spPr/>
    </dgm:pt>
  </dgm:ptLst>
  <dgm:cxnLst>
    <dgm:cxn modelId="{9D243616-A5E7-490E-BDCD-320B319579C4}" srcId="{0730F1D0-C154-4E4C-939F-F893768A0410}" destId="{C8EE7A3B-5B9B-46A4-BD61-E7919F47296D}" srcOrd="0" destOrd="0" parTransId="{7A50D35E-C075-48CA-B4E6-B3F1DC8E80BB}" sibTransId="{D2D26E77-8B02-47B8-B34E-D193BA0D5110}"/>
    <dgm:cxn modelId="{F0CEB82B-5EA1-4838-A9F6-84F28C50995C}" type="presOf" srcId="{C8EE7A3B-5B9B-46A4-BD61-E7919F47296D}" destId="{73A95AEF-DADD-42A1-AA2B-ECC5D5F779C2}" srcOrd="0" destOrd="0" presId="urn:microsoft.com/office/officeart/2005/8/layout/default"/>
    <dgm:cxn modelId="{A1C7762D-658F-40DD-A9FC-7FBFEF62AE43}" type="presOf" srcId="{0730F1D0-C154-4E4C-939F-F893768A0410}" destId="{E470483C-A59B-4D33-8013-295EEF4AE865}" srcOrd="0" destOrd="0" presId="urn:microsoft.com/office/officeart/2005/8/layout/default"/>
    <dgm:cxn modelId="{7EF93214-1D41-43C9-B67F-607903D662FA}" type="presParOf" srcId="{E470483C-A59B-4D33-8013-295EEF4AE865}" destId="{73A95AEF-DADD-42A1-AA2B-ECC5D5F779C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8DF49-771F-48F3-BAF7-4317A52ED6F3}">
      <dsp:nvSpPr>
        <dsp:cNvPr id="0" name=""/>
        <dsp:cNvSpPr/>
      </dsp:nvSpPr>
      <dsp:spPr>
        <a:xfrm>
          <a:off x="488459" y="280809"/>
          <a:ext cx="3810663" cy="3810663"/>
        </a:xfrm>
        <a:prstGeom prst="pie">
          <a:avLst>
            <a:gd name="adj1" fmla="val 16200000"/>
            <a:gd name="adj2" fmla="val 2052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1. Building the context </a:t>
          </a:r>
        </a:p>
      </dsp:txBody>
      <dsp:txXfrm>
        <a:off x="2476355" y="921363"/>
        <a:ext cx="1224856" cy="816570"/>
      </dsp:txXfrm>
    </dsp:sp>
    <dsp:sp modelId="{89673D08-E5C1-4AB5-8330-D20651EEC3D9}">
      <dsp:nvSpPr>
        <dsp:cNvPr id="0" name=""/>
        <dsp:cNvSpPr/>
      </dsp:nvSpPr>
      <dsp:spPr>
        <a:xfrm>
          <a:off x="521121" y="362383"/>
          <a:ext cx="3810663" cy="3850751"/>
        </a:xfrm>
        <a:prstGeom prst="pie">
          <a:avLst>
            <a:gd name="adj1" fmla="val 20520000"/>
            <a:gd name="adj2" fmla="val 324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2. </a:t>
          </a:r>
          <a:r>
            <a:rPr lang="en-US" sz="1400" kern="1200" dirty="0" err="1">
              <a:solidFill>
                <a:sysClr val="windowText" lastClr="000000">
                  <a:hueOff val="0"/>
                  <a:satOff val="0"/>
                  <a:lumOff val="0"/>
                  <a:alphaOff val="0"/>
                </a:sysClr>
              </a:solidFill>
              <a:latin typeface="Calibri"/>
              <a:ea typeface="+mn-ea"/>
              <a:cs typeface="+mn-cs"/>
            </a:rPr>
            <a:t>Modelling</a:t>
          </a:r>
          <a:r>
            <a:rPr lang="en-US" sz="1400" kern="1200" dirty="0">
              <a:solidFill>
                <a:sysClr val="windowText" lastClr="000000">
                  <a:hueOff val="0"/>
                  <a:satOff val="0"/>
                  <a:lumOff val="0"/>
                  <a:alphaOff val="0"/>
                </a:sysClr>
              </a:solidFill>
              <a:latin typeface="Calibri"/>
              <a:ea typeface="+mn-ea"/>
              <a:cs typeface="+mn-cs"/>
            </a:rPr>
            <a:t> and deconstructing the text</a:t>
          </a:r>
        </a:p>
      </dsp:txBody>
      <dsp:txXfrm>
        <a:off x="2975370" y="2121809"/>
        <a:ext cx="1134126" cy="916845"/>
      </dsp:txXfrm>
    </dsp:sp>
    <dsp:sp modelId="{E9434A9C-2557-47E1-B7BD-4454CBEF4F7F}">
      <dsp:nvSpPr>
        <dsp:cNvPr id="0" name=""/>
        <dsp:cNvSpPr/>
      </dsp:nvSpPr>
      <dsp:spPr>
        <a:xfrm>
          <a:off x="434928" y="445031"/>
          <a:ext cx="3810663" cy="3810663"/>
        </a:xfrm>
        <a:prstGeom prst="pie">
          <a:avLst>
            <a:gd name="adj1" fmla="val 3240000"/>
            <a:gd name="adj2" fmla="val 756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3. Joint construction of the text</a:t>
          </a:r>
        </a:p>
      </dsp:txBody>
      <dsp:txXfrm>
        <a:off x="1795879" y="3121568"/>
        <a:ext cx="1088760" cy="998030"/>
      </dsp:txXfrm>
    </dsp:sp>
    <dsp:sp modelId="{F301483C-16D8-4666-884B-9ED04E57F653}">
      <dsp:nvSpPr>
        <dsp:cNvPr id="0" name=""/>
        <dsp:cNvSpPr/>
      </dsp:nvSpPr>
      <dsp:spPr>
        <a:xfrm>
          <a:off x="348734" y="382427"/>
          <a:ext cx="3810663" cy="3810663"/>
        </a:xfrm>
        <a:prstGeom prst="pie">
          <a:avLst>
            <a:gd name="adj1" fmla="val 7560000"/>
            <a:gd name="adj2" fmla="val 1188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4. independent construction of the text</a:t>
          </a:r>
        </a:p>
      </dsp:txBody>
      <dsp:txXfrm>
        <a:off x="571023" y="2123537"/>
        <a:ext cx="1134126" cy="907300"/>
      </dsp:txXfrm>
    </dsp:sp>
    <dsp:sp modelId="{AAD470D7-DE8F-4CD1-93C3-40CEC64D1582}">
      <dsp:nvSpPr>
        <dsp:cNvPr id="0" name=""/>
        <dsp:cNvSpPr/>
      </dsp:nvSpPr>
      <dsp:spPr>
        <a:xfrm>
          <a:off x="381397" y="280809"/>
          <a:ext cx="3810663" cy="3810663"/>
        </a:xfrm>
        <a:prstGeom prst="pie">
          <a:avLst>
            <a:gd name="adj1" fmla="val 11880000"/>
            <a:gd name="adj2" fmla="val 16200000"/>
          </a:avLst>
        </a:prstGeom>
        <a:solidFill>
          <a:sysClr val="window" lastClr="FFFFFF">
            <a:hueOff val="0"/>
            <a:satOff val="0"/>
            <a:lumOff val="0"/>
            <a:alphaOff val="0"/>
          </a:sysClr>
        </a:solidFill>
        <a:ln w="254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a:ea typeface="+mn-ea"/>
              <a:cs typeface="+mn-cs"/>
            </a:rPr>
            <a:t>5. Linking related texts</a:t>
          </a:r>
        </a:p>
      </dsp:txBody>
      <dsp:txXfrm>
        <a:off x="979308" y="921363"/>
        <a:ext cx="1224856" cy="816570"/>
      </dsp:txXfrm>
    </dsp:sp>
    <dsp:sp modelId="{794911BE-B947-4900-B516-F5EA42E73CC4}">
      <dsp:nvSpPr>
        <dsp:cNvPr id="0" name=""/>
        <dsp:cNvSpPr/>
      </dsp:nvSpPr>
      <dsp:spPr>
        <a:xfrm>
          <a:off x="252381" y="44911"/>
          <a:ext cx="4282459" cy="4282459"/>
        </a:xfrm>
        <a:prstGeom prst="circularArrow">
          <a:avLst>
            <a:gd name="adj1" fmla="val 5085"/>
            <a:gd name="adj2" fmla="val 327528"/>
            <a:gd name="adj3" fmla="val 20192361"/>
            <a:gd name="adj4" fmla="val 16200324"/>
            <a:gd name="adj5" fmla="val 5932"/>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sp>
    <dsp:sp modelId="{FD469554-681A-4DAC-854C-7437956466B2}">
      <dsp:nvSpPr>
        <dsp:cNvPr id="0" name=""/>
        <dsp:cNvSpPr/>
      </dsp:nvSpPr>
      <dsp:spPr>
        <a:xfrm>
          <a:off x="285487" y="146306"/>
          <a:ext cx="4282459" cy="4282459"/>
        </a:xfrm>
        <a:prstGeom prst="circularArrow">
          <a:avLst>
            <a:gd name="adj1" fmla="val 5085"/>
            <a:gd name="adj2" fmla="val 327528"/>
            <a:gd name="adj3" fmla="val 2912753"/>
            <a:gd name="adj4" fmla="val 20519953"/>
            <a:gd name="adj5" fmla="val 5932"/>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sp>
    <dsp:sp modelId="{1D649930-D52D-4B33-B7A0-64D23D6BF5F2}">
      <dsp:nvSpPr>
        <dsp:cNvPr id="0" name=""/>
        <dsp:cNvSpPr/>
      </dsp:nvSpPr>
      <dsp:spPr>
        <a:xfrm>
          <a:off x="199030" y="209290"/>
          <a:ext cx="4282459" cy="4282459"/>
        </a:xfrm>
        <a:prstGeom prst="circularArrow">
          <a:avLst>
            <a:gd name="adj1" fmla="val 5085"/>
            <a:gd name="adj2" fmla="val 327528"/>
            <a:gd name="adj3" fmla="val 7232777"/>
            <a:gd name="adj4" fmla="val 3239695"/>
            <a:gd name="adj5" fmla="val 5932"/>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sp>
    <dsp:sp modelId="{763C9EC2-A009-4B13-AB4C-F871BAB250AD}">
      <dsp:nvSpPr>
        <dsp:cNvPr id="0" name=""/>
        <dsp:cNvSpPr/>
      </dsp:nvSpPr>
      <dsp:spPr>
        <a:xfrm>
          <a:off x="112573" y="146495"/>
          <a:ext cx="4282459" cy="4282459"/>
        </a:xfrm>
        <a:prstGeom prst="circularArrow">
          <a:avLst>
            <a:gd name="adj1" fmla="val 5085"/>
            <a:gd name="adj2" fmla="val 327528"/>
            <a:gd name="adj3" fmla="val 11552519"/>
            <a:gd name="adj4" fmla="val 7559718"/>
            <a:gd name="adj5" fmla="val 5932"/>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sp>
    <dsp:sp modelId="{5FDEE2D2-1225-4575-849D-6371D63FD6B0}">
      <dsp:nvSpPr>
        <dsp:cNvPr id="0" name=""/>
        <dsp:cNvSpPr/>
      </dsp:nvSpPr>
      <dsp:spPr>
        <a:xfrm>
          <a:off x="145678" y="44911"/>
          <a:ext cx="4282459" cy="4282459"/>
        </a:xfrm>
        <a:prstGeom prst="circularArrow">
          <a:avLst>
            <a:gd name="adj1" fmla="val 5085"/>
            <a:gd name="adj2" fmla="val 327528"/>
            <a:gd name="adj3" fmla="val 15872148"/>
            <a:gd name="adj4" fmla="val 11880111"/>
            <a:gd name="adj5" fmla="val 5932"/>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F7583-8BA3-46E6-95C4-8A26EF783A45}">
      <dsp:nvSpPr>
        <dsp:cNvPr id="0" name=""/>
        <dsp:cNvSpPr/>
      </dsp:nvSpPr>
      <dsp:spPr>
        <a:xfrm>
          <a:off x="0" y="392039"/>
          <a:ext cx="8280000" cy="7464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HK" sz="2200" kern="1200" dirty="0"/>
            <a:t>(Anika – interview) once the assessment criteria change, I need to change the exemplar </a:t>
          </a:r>
          <a:endParaRPr lang="en-US" sz="2200" kern="1200" dirty="0"/>
        </a:p>
      </dsp:txBody>
      <dsp:txXfrm>
        <a:off x="36439" y="428478"/>
        <a:ext cx="8207122" cy="673582"/>
      </dsp:txXfrm>
    </dsp:sp>
    <dsp:sp modelId="{15400153-6EB3-4B24-9A71-8B9F21F35AF3}">
      <dsp:nvSpPr>
        <dsp:cNvPr id="0" name=""/>
        <dsp:cNvSpPr/>
      </dsp:nvSpPr>
      <dsp:spPr>
        <a:xfrm>
          <a:off x="0" y="1201860"/>
          <a:ext cx="8280000" cy="7464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HK" sz="2200" kern="1200"/>
            <a:t>(Anika) so if we’re looking for the exemplar, those exemplars should correspond to the assessment needs and the requirements  </a:t>
          </a:r>
          <a:r>
            <a:rPr lang="en-HK" sz="2200" b="1" kern="1200"/>
            <a:t>  </a:t>
          </a:r>
          <a:endParaRPr lang="en-US" sz="2200" kern="1200"/>
        </a:p>
      </dsp:txBody>
      <dsp:txXfrm>
        <a:off x="36439" y="1238299"/>
        <a:ext cx="8207122" cy="673582"/>
      </dsp:txXfrm>
    </dsp:sp>
    <dsp:sp modelId="{64CC4DD9-FCE6-446B-A4A4-B2C67485908E}">
      <dsp:nvSpPr>
        <dsp:cNvPr id="0" name=""/>
        <dsp:cNvSpPr/>
      </dsp:nvSpPr>
      <dsp:spPr>
        <a:xfrm>
          <a:off x="0" y="2011680"/>
          <a:ext cx="8280000" cy="7464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(Carl) They (students) prefer a more prescriptive approach…</a:t>
          </a:r>
        </a:p>
      </dsp:txBody>
      <dsp:txXfrm>
        <a:off x="36439" y="2048119"/>
        <a:ext cx="8207122" cy="673582"/>
      </dsp:txXfrm>
    </dsp:sp>
    <dsp:sp modelId="{B00D88E9-DB0A-433F-8E32-FD2F136FBBC5}">
      <dsp:nvSpPr>
        <dsp:cNvPr id="0" name=""/>
        <dsp:cNvSpPr/>
      </dsp:nvSpPr>
      <dsp:spPr>
        <a:xfrm>
          <a:off x="0" y="2821500"/>
          <a:ext cx="8280000" cy="7464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(Carl) If it’s prescriptive the students can just sit and listen and accept everything you say… </a:t>
          </a:r>
        </a:p>
      </dsp:txBody>
      <dsp:txXfrm>
        <a:off x="36439" y="2857939"/>
        <a:ext cx="8207122" cy="673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49933-1263-4A52-A30D-15AC9CC3EE0C}">
      <dsp:nvSpPr>
        <dsp:cNvPr id="0" name=""/>
        <dsp:cNvSpPr/>
      </dsp:nvSpPr>
      <dsp:spPr>
        <a:xfrm>
          <a:off x="0" y="67927"/>
          <a:ext cx="8280000" cy="18746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(Janet) I'm afraid showing the criteria too early will be too prescriptive </a:t>
          </a:r>
        </a:p>
      </dsp:txBody>
      <dsp:txXfrm>
        <a:off x="91512" y="159439"/>
        <a:ext cx="8096976" cy="1691608"/>
      </dsp:txXfrm>
    </dsp:sp>
    <dsp:sp modelId="{8C9E4E63-2C4F-4537-8B7B-6FDA2D2362B8}">
      <dsp:nvSpPr>
        <dsp:cNvPr id="0" name=""/>
        <dsp:cNvSpPr/>
      </dsp:nvSpPr>
      <dsp:spPr>
        <a:xfrm>
          <a:off x="0" y="2017440"/>
          <a:ext cx="8280000" cy="18746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(Gwen) Referring back to the assessment criteria is something I should do more often. But I have the feeling that if I refer to the criteria when examining the sample, then there may seem to be only one way to achieve the criteria, which certainly is not true.</a:t>
          </a:r>
        </a:p>
      </dsp:txBody>
      <dsp:txXfrm>
        <a:off x="91512" y="2108952"/>
        <a:ext cx="8096976" cy="16916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95AEF-DADD-42A1-AA2B-ECC5D5F779C2}">
      <dsp:nvSpPr>
        <dsp:cNvPr id="0" name=""/>
        <dsp:cNvSpPr/>
      </dsp:nvSpPr>
      <dsp:spPr>
        <a:xfrm>
          <a:off x="840937" y="562"/>
          <a:ext cx="6598124" cy="3958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There is no better way to avoid instrumentalism than to foster a culture of collaboration and negotiation in the higher education.  </a:t>
          </a:r>
        </a:p>
        <a:p>
          <a:pPr marL="0" lvl="0" indent="0" algn="ctr" defTabSz="1733550">
            <a:lnSpc>
              <a:spcPct val="90000"/>
            </a:lnSpc>
            <a:spcBef>
              <a:spcPct val="0"/>
            </a:spcBef>
            <a:spcAft>
              <a:spcPct val="35000"/>
            </a:spcAft>
            <a:buNone/>
          </a:pPr>
          <a:r>
            <a:rPr lang="en-US" sz="3900" kern="1200"/>
            <a:t>(Dysthe et al., 2008, pg. 129) </a:t>
          </a:r>
        </a:p>
        <a:p>
          <a:pPr marL="0" lvl="0" indent="0" algn="ctr" defTabSz="1733550">
            <a:lnSpc>
              <a:spcPct val="90000"/>
            </a:lnSpc>
            <a:spcBef>
              <a:spcPct val="0"/>
            </a:spcBef>
            <a:spcAft>
              <a:spcPct val="35000"/>
            </a:spcAft>
            <a:buNone/>
          </a:pPr>
          <a:endParaRPr lang="en-US" sz="3900" kern="1200"/>
        </a:p>
      </dsp:txBody>
      <dsp:txXfrm>
        <a:off x="840937" y="562"/>
        <a:ext cx="6598124" cy="395887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424800" y="2322040"/>
            <a:ext cx="3888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581327" y="2322040"/>
            <a:ext cx="3888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FA0AA-176D-4861-BEC2-A30E2FC23E16}" type="datetimeFigureOut">
              <a:rPr lang="en-US" smtClean="0"/>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080D6-4637-4347-9E79-CFAB3667870D}" type="slidenum">
              <a:rPr lang="en-US" smtClean="0"/>
              <a:t>‹#›</a:t>
            </a:fld>
            <a:endParaRPr lang="en-US"/>
          </a:p>
        </p:txBody>
      </p:sp>
    </p:spTree>
    <p:extLst>
      <p:ext uri="{BB962C8B-B14F-4D97-AF65-F5344CB8AC3E}">
        <p14:creationId xmlns:p14="http://schemas.microsoft.com/office/powerpoint/2010/main" val="307111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424800" y="2322040"/>
            <a:ext cx="3888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581327" y="2322040"/>
            <a:ext cx="3888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2322040"/>
            <a:ext cx="8280000" cy="396000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424800" y="1342840"/>
            <a:ext cx="8280000" cy="828000"/>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4800" y="1340768"/>
            <a:ext cx="828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8028525" y="6343280"/>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424800" y="2319968"/>
            <a:ext cx="828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4653136"/>
            <a:ext cx="828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417512" y="0"/>
            <a:ext cx="2858344"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750" y="437938"/>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24800" y="476672"/>
            <a:ext cx="828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64096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6095769"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6300192" y="2214000"/>
            <a:ext cx="2592288"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424800" y="2322040"/>
            <a:ext cx="828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1342840"/>
            <a:ext cx="828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424800"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4581327" y="2322040"/>
            <a:ext cx="3888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4653136"/>
            <a:ext cx="828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417512" y="0"/>
            <a:ext cx="2858344"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hasCustomPrompt="1"/>
          </p:nvPr>
        </p:nvSpPr>
        <p:spPr>
          <a:xfrm>
            <a:off x="424800" y="4653136"/>
            <a:ext cx="7920038"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424800" y="1143000"/>
            <a:ext cx="828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417512" y="0"/>
            <a:ext cx="2858344"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hasCustomPrompt="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424800" y="134284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424800" y="232204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 id="2147483746" r:id="rId18"/>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37012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424800" y="234932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6C52CD-8E30-483A-94A0-A47BB6F460DE}"/>
              </a:ext>
            </a:extLst>
          </p:cNvPr>
          <p:cNvSpPr>
            <a:spLocks noGrp="1"/>
          </p:cNvSpPr>
          <p:nvPr>
            <p:ph type="ctrTitle"/>
          </p:nvPr>
        </p:nvSpPr>
        <p:spPr/>
        <p:txBody>
          <a:bodyPr/>
          <a:lstStyle/>
          <a:p>
            <a:r>
              <a:rPr lang="en-GB" sz="2800" dirty="0"/>
              <a:t>Involving students in the assessment of their writing: The use (and misuse) of assessment criteria in EAP</a:t>
            </a:r>
          </a:p>
        </p:txBody>
      </p:sp>
      <p:sp>
        <p:nvSpPr>
          <p:cNvPr id="8" name="Subtitle 7">
            <a:extLst>
              <a:ext uri="{FF2B5EF4-FFF2-40B4-BE49-F238E27FC236}">
                <a16:creationId xmlns:a16="http://schemas.microsoft.com/office/drawing/2014/main" id="{24413674-061C-49AA-928B-9DC95B92319E}"/>
              </a:ext>
            </a:extLst>
          </p:cNvPr>
          <p:cNvSpPr>
            <a:spLocks noGrp="1"/>
          </p:cNvSpPr>
          <p:nvPr>
            <p:ph type="subTitle" idx="1"/>
          </p:nvPr>
        </p:nvSpPr>
        <p:spPr/>
        <p:txBody>
          <a:bodyPr/>
          <a:lstStyle/>
          <a:p>
            <a:endParaRPr lang="en-GB" dirty="0"/>
          </a:p>
          <a:p>
            <a:r>
              <a:rPr lang="en-GB" dirty="0" err="1"/>
              <a:t>Dr.</a:t>
            </a:r>
            <a:r>
              <a:rPr lang="en-GB" dirty="0"/>
              <a:t> Phil Smyth</a:t>
            </a:r>
          </a:p>
          <a:p>
            <a:r>
              <a:rPr lang="en-GB" dirty="0"/>
              <a:t>University of Reading  </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9" name="Text Placeholder 8">
            <a:extLst>
              <a:ext uri="{FF2B5EF4-FFF2-40B4-BE49-F238E27FC236}">
                <a16:creationId xmlns:a16="http://schemas.microsoft.com/office/drawing/2014/main" id="{D7DA4DB9-C06E-4C50-A1A6-42D861AC1AB4}"/>
              </a:ext>
            </a:extLst>
          </p:cNvPr>
          <p:cNvSpPr>
            <a:spLocks noGrp="1"/>
          </p:cNvSpPr>
          <p:nvPr>
            <p:ph type="body" sz="quarter" idx="13"/>
          </p:nvPr>
        </p:nvSpPr>
        <p:spPr>
          <a:xfrm>
            <a:off x="417512" y="0"/>
            <a:ext cx="2858344" cy="620885"/>
          </a:xfrm>
        </p:spPr>
        <p:txBody>
          <a:bodyPr/>
          <a:lstStyle/>
          <a:p>
            <a:r>
              <a:rPr lang="en-GB" dirty="0"/>
              <a:t>BALEAP 2023, University of Warwick </a:t>
            </a:r>
          </a:p>
        </p:txBody>
      </p:sp>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427E66-FBF1-9ECC-C713-0989BA417BD7}"/>
              </a:ext>
            </a:extLst>
          </p:cNvPr>
          <p:cNvSpPr>
            <a:spLocks noGrp="1"/>
          </p:cNvSpPr>
          <p:nvPr>
            <p:ph type="title"/>
          </p:nvPr>
        </p:nvSpPr>
        <p:spPr>
          <a:xfrm>
            <a:off x="424800" y="1342840"/>
            <a:ext cx="8280000" cy="828000"/>
          </a:xfrm>
        </p:spPr>
        <p:txBody>
          <a:bodyPr wrap="none" anchor="b">
            <a:normAutofit/>
          </a:bodyPr>
          <a:lstStyle/>
          <a:p>
            <a:r>
              <a:rPr lang="en-GB" dirty="0"/>
              <a:t>Another view…</a:t>
            </a:r>
          </a:p>
        </p:txBody>
      </p:sp>
      <p:sp>
        <p:nvSpPr>
          <p:cNvPr id="2" name="Content Placeholder 1">
            <a:extLst>
              <a:ext uri="{FF2B5EF4-FFF2-40B4-BE49-F238E27FC236}">
                <a16:creationId xmlns:a16="http://schemas.microsoft.com/office/drawing/2014/main" id="{CAE379A4-D43D-1DA0-2C6A-13E70FA4E5C5}"/>
              </a:ext>
            </a:extLst>
          </p:cNvPr>
          <p:cNvSpPr>
            <a:spLocks noGrp="1"/>
          </p:cNvSpPr>
          <p:nvPr>
            <p:ph idx="1"/>
          </p:nvPr>
        </p:nvSpPr>
        <p:spPr>
          <a:xfrm>
            <a:off x="424800" y="2322040"/>
            <a:ext cx="8280000" cy="3960000"/>
          </a:xfrm>
        </p:spPr>
        <p:txBody>
          <a:bodyPr wrap="square" anchor="t">
            <a:normAutofit/>
          </a:bodyPr>
          <a:lstStyle/>
          <a:p>
            <a:r>
              <a:rPr lang="en-GB" dirty="0"/>
              <a:t>Criteria avoided altogether</a:t>
            </a:r>
          </a:p>
          <a:p>
            <a:r>
              <a:rPr lang="en-GB" dirty="0"/>
              <a:t>Seen as overly prescriptive </a:t>
            </a:r>
          </a:p>
          <a:p>
            <a:r>
              <a:rPr lang="en-GB" dirty="0"/>
              <a:t>Students should discover what is required</a:t>
            </a:r>
          </a:p>
          <a:p>
            <a:r>
              <a:rPr lang="en-GB" dirty="0"/>
              <a:t>Are students capable of discovering learning beyond surface features?</a:t>
            </a:r>
          </a:p>
          <a:p>
            <a:r>
              <a:rPr lang="en-GB" dirty="0"/>
              <a:t>Little guidance other than what the teacher reveals?    </a:t>
            </a:r>
          </a:p>
        </p:txBody>
      </p:sp>
      <p:sp>
        <p:nvSpPr>
          <p:cNvPr id="3" name="Slide Number Placeholder 2">
            <a:extLst>
              <a:ext uri="{FF2B5EF4-FFF2-40B4-BE49-F238E27FC236}">
                <a16:creationId xmlns:a16="http://schemas.microsoft.com/office/drawing/2014/main" id="{1F46697D-D519-3E0D-75F9-9C9526E3DEB0}"/>
              </a:ext>
            </a:extLst>
          </p:cNvPr>
          <p:cNvSpPr>
            <a:spLocks noGrp="1"/>
          </p:cNvSpPr>
          <p:nvPr>
            <p:ph type="sldNum" sz="quarter" idx="10"/>
          </p:nvPr>
        </p:nvSpPr>
        <p:spPr>
          <a:xfrm>
            <a:off x="8028525" y="6345352"/>
            <a:ext cx="676275" cy="252000"/>
          </a:xfrm>
        </p:spPr>
        <p:txBody>
          <a:bodyPr wrap="square" anchor="t">
            <a:normAutofit/>
          </a:bodyPr>
          <a:lstStyle/>
          <a:p>
            <a:pPr>
              <a:spcAft>
                <a:spcPts val="600"/>
              </a:spcAft>
            </a:pPr>
            <a:fld id="{DCF6A46F-80AB-49F3-8C7E-9717ED945456}" type="slidenum">
              <a:rPr lang="en-GB" altLang="en-US" smtClean="0"/>
              <a:pPr>
                <a:spcAft>
                  <a:spcPts val="600"/>
                </a:spcAft>
              </a:pPr>
              <a:t>10</a:t>
            </a:fld>
            <a:endParaRPr lang="en-GB" altLang="en-US"/>
          </a:p>
        </p:txBody>
      </p:sp>
    </p:spTree>
    <p:extLst>
      <p:ext uri="{BB962C8B-B14F-4D97-AF65-F5344CB8AC3E}">
        <p14:creationId xmlns:p14="http://schemas.microsoft.com/office/powerpoint/2010/main" val="22887191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B74272-6972-E710-DD41-166038F554A1}"/>
              </a:ext>
            </a:extLst>
          </p:cNvPr>
          <p:cNvSpPr>
            <a:spLocks noGrp="1"/>
          </p:cNvSpPr>
          <p:nvPr>
            <p:ph type="title"/>
          </p:nvPr>
        </p:nvSpPr>
        <p:spPr>
          <a:xfrm>
            <a:off x="424800" y="1342840"/>
            <a:ext cx="8280000" cy="828000"/>
          </a:xfrm>
        </p:spPr>
        <p:txBody>
          <a:bodyPr wrap="none" anchor="b">
            <a:normAutofit/>
          </a:bodyPr>
          <a:lstStyle/>
          <a:p>
            <a:r>
              <a:rPr lang="en-GB" dirty="0"/>
              <a:t>Examples  </a:t>
            </a:r>
          </a:p>
        </p:txBody>
      </p:sp>
      <p:sp>
        <p:nvSpPr>
          <p:cNvPr id="3" name="Slide Number Placeholder 2">
            <a:extLst>
              <a:ext uri="{FF2B5EF4-FFF2-40B4-BE49-F238E27FC236}">
                <a16:creationId xmlns:a16="http://schemas.microsoft.com/office/drawing/2014/main" id="{EB85C393-0730-8D5A-A2C9-8329FD66B2D8}"/>
              </a:ext>
            </a:extLst>
          </p:cNvPr>
          <p:cNvSpPr>
            <a:spLocks noGrp="1"/>
          </p:cNvSpPr>
          <p:nvPr>
            <p:ph type="sldNum" sz="quarter" idx="10"/>
          </p:nvPr>
        </p:nvSpPr>
        <p:spPr>
          <a:xfrm>
            <a:off x="8028525" y="6345352"/>
            <a:ext cx="676275" cy="252000"/>
          </a:xfrm>
        </p:spPr>
        <p:txBody>
          <a:bodyPr wrap="square" anchor="t">
            <a:normAutofit/>
          </a:bodyPr>
          <a:lstStyle/>
          <a:p>
            <a:pPr>
              <a:spcAft>
                <a:spcPts val="600"/>
              </a:spcAft>
            </a:pPr>
            <a:fld id="{DCF6A46F-80AB-49F3-8C7E-9717ED945456}" type="slidenum">
              <a:rPr lang="en-GB" altLang="en-US" smtClean="0"/>
              <a:pPr>
                <a:spcAft>
                  <a:spcPts val="600"/>
                </a:spcAft>
              </a:pPr>
              <a:t>11</a:t>
            </a:fld>
            <a:endParaRPr lang="en-GB" altLang="en-US"/>
          </a:p>
        </p:txBody>
      </p:sp>
      <p:graphicFrame>
        <p:nvGraphicFramePr>
          <p:cNvPr id="6" name="Content Placeholder 1">
            <a:extLst>
              <a:ext uri="{FF2B5EF4-FFF2-40B4-BE49-F238E27FC236}">
                <a16:creationId xmlns:a16="http://schemas.microsoft.com/office/drawing/2014/main" id="{0B406018-0B94-DA8D-1862-A9BD67FD265A}"/>
              </a:ext>
            </a:extLst>
          </p:cNvPr>
          <p:cNvGraphicFramePr>
            <a:graphicFrameLocks noGrp="1"/>
          </p:cNvGraphicFramePr>
          <p:nvPr>
            <p:ph idx="1"/>
            <p:extLst>
              <p:ext uri="{D42A27DB-BD31-4B8C-83A1-F6EECF244321}">
                <p14:modId xmlns:p14="http://schemas.microsoft.com/office/powerpoint/2010/main" val="3379105103"/>
              </p:ext>
            </p:extLst>
          </p:nvPr>
        </p:nvGraphicFramePr>
        <p:xfrm>
          <a:off x="424800" y="2322040"/>
          <a:ext cx="82800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37521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1922BA-DCC8-2899-067E-AE7B368E499C}"/>
              </a:ext>
            </a:extLst>
          </p:cNvPr>
          <p:cNvSpPr>
            <a:spLocks noGrp="1"/>
          </p:cNvSpPr>
          <p:nvPr>
            <p:ph type="title"/>
          </p:nvPr>
        </p:nvSpPr>
        <p:spPr>
          <a:xfrm>
            <a:off x="424800" y="1342840"/>
            <a:ext cx="8280000" cy="828000"/>
          </a:xfrm>
        </p:spPr>
        <p:txBody>
          <a:bodyPr wrap="none" anchor="b">
            <a:normAutofit/>
          </a:bodyPr>
          <a:lstStyle/>
          <a:p>
            <a:r>
              <a:rPr lang="en-GB" dirty="0"/>
              <a:t>Issues with both approaches</a:t>
            </a:r>
          </a:p>
        </p:txBody>
      </p:sp>
      <p:sp>
        <p:nvSpPr>
          <p:cNvPr id="2" name="Content Placeholder 1">
            <a:extLst>
              <a:ext uri="{FF2B5EF4-FFF2-40B4-BE49-F238E27FC236}">
                <a16:creationId xmlns:a16="http://schemas.microsoft.com/office/drawing/2014/main" id="{A1050BD1-A8C2-1ED1-81D0-5B7201803562}"/>
              </a:ext>
            </a:extLst>
          </p:cNvPr>
          <p:cNvSpPr>
            <a:spLocks noGrp="1"/>
          </p:cNvSpPr>
          <p:nvPr>
            <p:ph idx="1"/>
          </p:nvPr>
        </p:nvSpPr>
        <p:spPr>
          <a:xfrm>
            <a:off x="424800" y="2322040"/>
            <a:ext cx="8280000" cy="3960000"/>
          </a:xfrm>
        </p:spPr>
        <p:txBody>
          <a:bodyPr wrap="square" anchor="t">
            <a:normAutofit/>
          </a:bodyPr>
          <a:lstStyle/>
          <a:p>
            <a:r>
              <a:rPr lang="en-US" b="1" dirty="0"/>
              <a:t>Criteria</a:t>
            </a:r>
            <a:r>
              <a:rPr lang="en-US" dirty="0"/>
              <a:t> seen as determinate (tacit knowledge not considered) (borrowed from language testing?) </a:t>
            </a:r>
          </a:p>
          <a:p>
            <a:r>
              <a:rPr lang="en-US" b="1" dirty="0"/>
              <a:t>Criteria use </a:t>
            </a:r>
            <a:r>
              <a:rPr lang="en-US" dirty="0"/>
              <a:t>(or lack of use) does not involve students directly</a:t>
            </a:r>
          </a:p>
          <a:p>
            <a:pPr marL="0" indent="0">
              <a:buNone/>
            </a:pPr>
            <a:endParaRPr lang="en-US" dirty="0"/>
          </a:p>
          <a:p>
            <a:pPr marL="0" indent="0">
              <a:buNone/>
            </a:pPr>
            <a:endParaRPr lang="en-US" dirty="0"/>
          </a:p>
          <a:p>
            <a:pPr marL="0" indent="0" algn="ctr">
              <a:buNone/>
            </a:pPr>
            <a:r>
              <a:rPr lang="en-US" dirty="0"/>
              <a:t>A lack of mediation and dialogue around criteria  </a:t>
            </a:r>
          </a:p>
          <a:p>
            <a:pPr marL="0" indent="0">
              <a:buNone/>
            </a:pPr>
            <a:endParaRPr lang="en-GB" dirty="0"/>
          </a:p>
        </p:txBody>
      </p:sp>
      <p:sp>
        <p:nvSpPr>
          <p:cNvPr id="3" name="Slide Number Placeholder 2">
            <a:extLst>
              <a:ext uri="{FF2B5EF4-FFF2-40B4-BE49-F238E27FC236}">
                <a16:creationId xmlns:a16="http://schemas.microsoft.com/office/drawing/2014/main" id="{4FBD0DE2-F822-C993-EE7A-09656DE86E55}"/>
              </a:ext>
            </a:extLst>
          </p:cNvPr>
          <p:cNvSpPr>
            <a:spLocks noGrp="1"/>
          </p:cNvSpPr>
          <p:nvPr>
            <p:ph type="sldNum" sz="quarter" idx="10"/>
          </p:nvPr>
        </p:nvSpPr>
        <p:spPr>
          <a:xfrm>
            <a:off x="8028525" y="6345352"/>
            <a:ext cx="676275" cy="252000"/>
          </a:xfrm>
        </p:spPr>
        <p:txBody>
          <a:bodyPr wrap="square" anchor="t">
            <a:normAutofit/>
          </a:bodyPr>
          <a:lstStyle/>
          <a:p>
            <a:pPr>
              <a:spcAft>
                <a:spcPts val="600"/>
              </a:spcAft>
            </a:pPr>
            <a:fld id="{DCF6A46F-80AB-49F3-8C7E-9717ED945456}" type="slidenum">
              <a:rPr lang="en-GB" altLang="en-US" smtClean="0"/>
              <a:pPr>
                <a:spcAft>
                  <a:spcPts val="600"/>
                </a:spcAft>
              </a:pPr>
              <a:t>12</a:t>
            </a:fld>
            <a:endParaRPr lang="en-GB" altLang="en-US"/>
          </a:p>
        </p:txBody>
      </p:sp>
      <p:sp>
        <p:nvSpPr>
          <p:cNvPr id="5" name="Arrow: Down 4">
            <a:extLst>
              <a:ext uri="{FF2B5EF4-FFF2-40B4-BE49-F238E27FC236}">
                <a16:creationId xmlns:a16="http://schemas.microsoft.com/office/drawing/2014/main" id="{7091B32D-8D12-A176-6784-514BCD6AFD00}"/>
              </a:ext>
            </a:extLst>
          </p:cNvPr>
          <p:cNvSpPr/>
          <p:nvPr/>
        </p:nvSpPr>
        <p:spPr>
          <a:xfrm>
            <a:off x="3779912" y="3789040"/>
            <a:ext cx="1008112" cy="898121"/>
          </a:xfrm>
          <a:prstGeom prst="downArrow">
            <a:avLst/>
          </a:prstGeom>
          <a:solidFill>
            <a:schemeClr val="accent1"/>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22776988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669B7E-820C-9570-E82F-5B9C2D31648B}"/>
              </a:ext>
            </a:extLst>
          </p:cNvPr>
          <p:cNvSpPr>
            <a:spLocks noGrp="1"/>
          </p:cNvSpPr>
          <p:nvPr>
            <p:ph type="sldNum" sz="quarter" idx="10"/>
          </p:nvPr>
        </p:nvSpPr>
        <p:spPr>
          <a:xfrm>
            <a:off x="8028525" y="6345352"/>
            <a:ext cx="676275" cy="252000"/>
          </a:xfrm>
        </p:spPr>
        <p:txBody>
          <a:bodyPr wrap="square" anchor="t">
            <a:normAutofit/>
          </a:bodyPr>
          <a:lstStyle/>
          <a:p>
            <a:pPr>
              <a:spcAft>
                <a:spcPts val="600"/>
              </a:spcAft>
            </a:pPr>
            <a:fld id="{7D9A8A42-CDD3-483B-A525-DE73108F9D72}" type="slidenum">
              <a:rPr lang="en-GB" altLang="en-US" smtClean="0"/>
              <a:pPr>
                <a:spcAft>
                  <a:spcPts val="600"/>
                </a:spcAft>
              </a:pPr>
              <a:t>13</a:t>
            </a:fld>
            <a:endParaRPr lang="en-GB" altLang="en-US"/>
          </a:p>
        </p:txBody>
      </p:sp>
      <p:pic>
        <p:nvPicPr>
          <p:cNvPr id="12" name="Picture 11" descr="Pen placed on top of a signature line">
            <a:extLst>
              <a:ext uri="{FF2B5EF4-FFF2-40B4-BE49-F238E27FC236}">
                <a16:creationId xmlns:a16="http://schemas.microsoft.com/office/drawing/2014/main" id="{7DB20CFA-74F4-C0E9-8E1B-C7FFD347D96F}"/>
              </a:ext>
            </a:extLst>
          </p:cNvPr>
          <p:cNvPicPr>
            <a:picLocks noChangeAspect="1"/>
          </p:cNvPicPr>
          <p:nvPr/>
        </p:nvPicPr>
        <p:blipFill rotWithShape="1">
          <a:blip r:embed="rId2"/>
          <a:srcRect b="7199"/>
          <a:stretch/>
        </p:blipFill>
        <p:spPr>
          <a:xfrm>
            <a:off x="20" y="10"/>
            <a:ext cx="9143980" cy="5664194"/>
          </a:xfrm>
          <a:prstGeom prst="rect">
            <a:avLst/>
          </a:prstGeom>
          <a:noFill/>
          <a:ln>
            <a:noFill/>
          </a:ln>
        </p:spPr>
      </p:pic>
      <p:sp>
        <p:nvSpPr>
          <p:cNvPr id="8" name="Title 1">
            <a:extLst>
              <a:ext uri="{FF2B5EF4-FFF2-40B4-BE49-F238E27FC236}">
                <a16:creationId xmlns:a16="http://schemas.microsoft.com/office/drawing/2014/main" id="{D650F006-5BFF-0599-6026-0FCFF8538D8B}"/>
              </a:ext>
            </a:extLst>
          </p:cNvPr>
          <p:cNvSpPr>
            <a:spLocks noGrp="1"/>
          </p:cNvSpPr>
          <p:nvPr>
            <p:ph type="title"/>
          </p:nvPr>
        </p:nvSpPr>
        <p:spPr>
          <a:xfrm>
            <a:off x="251520" y="5785870"/>
            <a:ext cx="8568952" cy="955498"/>
          </a:xfrm>
        </p:spPr>
        <p:txBody>
          <a:bodyPr wrap="square" anchor="t">
            <a:normAutofit/>
          </a:bodyPr>
          <a:lstStyle/>
          <a:p>
            <a:r>
              <a:rPr lang="en-US" dirty="0"/>
              <a:t>A better use? </a:t>
            </a:r>
          </a:p>
        </p:txBody>
      </p:sp>
    </p:spTree>
    <p:extLst>
      <p:ext uri="{BB962C8B-B14F-4D97-AF65-F5344CB8AC3E}">
        <p14:creationId xmlns:p14="http://schemas.microsoft.com/office/powerpoint/2010/main" val="55070268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447F-D185-E6BE-0C7C-FCBF14AE6C63}"/>
              </a:ext>
            </a:extLst>
          </p:cNvPr>
          <p:cNvSpPr>
            <a:spLocks noGrp="1"/>
          </p:cNvSpPr>
          <p:nvPr>
            <p:ph type="title"/>
          </p:nvPr>
        </p:nvSpPr>
        <p:spPr/>
        <p:txBody>
          <a:bodyPr/>
          <a:lstStyle/>
          <a:p>
            <a:r>
              <a:rPr lang="en-US" dirty="0"/>
              <a:t>Theoretical perspectives</a:t>
            </a:r>
            <a:endParaRPr lang="en-GB" dirty="0"/>
          </a:p>
        </p:txBody>
      </p:sp>
      <p:sp>
        <p:nvSpPr>
          <p:cNvPr id="3" name="Slide Number Placeholder 2">
            <a:extLst>
              <a:ext uri="{FF2B5EF4-FFF2-40B4-BE49-F238E27FC236}">
                <a16:creationId xmlns:a16="http://schemas.microsoft.com/office/drawing/2014/main" id="{99265F1A-6BDD-2577-4EEF-19CEE9B0C836}"/>
              </a:ext>
            </a:extLst>
          </p:cNvPr>
          <p:cNvSpPr>
            <a:spLocks noGrp="1"/>
          </p:cNvSpPr>
          <p:nvPr>
            <p:ph type="sldNum" sz="quarter" idx="10"/>
          </p:nvPr>
        </p:nvSpPr>
        <p:spPr/>
        <p:txBody>
          <a:bodyPr/>
          <a:lstStyle/>
          <a:p>
            <a:fld id="{7D9A8A42-CDD3-483B-A525-DE73108F9D72}" type="slidenum">
              <a:rPr lang="en-GB" altLang="en-US" smtClean="0"/>
              <a:pPr/>
              <a:t>14</a:t>
            </a:fld>
            <a:endParaRPr lang="en-GB" altLang="en-US" dirty="0"/>
          </a:p>
        </p:txBody>
      </p:sp>
      <p:sp>
        <p:nvSpPr>
          <p:cNvPr id="4" name="Content Placeholder 3">
            <a:extLst>
              <a:ext uri="{FF2B5EF4-FFF2-40B4-BE49-F238E27FC236}">
                <a16:creationId xmlns:a16="http://schemas.microsoft.com/office/drawing/2014/main" id="{559540C5-5F32-0370-0887-E28C7354BEA6}"/>
              </a:ext>
            </a:extLst>
          </p:cNvPr>
          <p:cNvSpPr>
            <a:spLocks noGrp="1"/>
          </p:cNvSpPr>
          <p:nvPr>
            <p:ph idx="11"/>
          </p:nvPr>
        </p:nvSpPr>
        <p:spPr>
          <a:xfrm>
            <a:off x="424800" y="2322040"/>
            <a:ext cx="6379448" cy="3955050"/>
          </a:xfrm>
        </p:spPr>
        <p:txBody>
          <a:bodyPr/>
          <a:lstStyle/>
          <a:p>
            <a:r>
              <a:rPr lang="en-US" b="1" dirty="0"/>
              <a:t>Dialogism</a:t>
            </a:r>
            <a:r>
              <a:rPr lang="en-US" dirty="0"/>
              <a:t> (Bakhtin) - knowledge is seen as “emerging from the interaction of voices” and is concerned with “transformation of understandings”</a:t>
            </a:r>
          </a:p>
          <a:p>
            <a:r>
              <a:rPr lang="en-US" b="1" dirty="0"/>
              <a:t>Tacit knowledge </a:t>
            </a:r>
            <a:r>
              <a:rPr lang="en-US" dirty="0"/>
              <a:t>– (Polanyi) - “We know more than we can tell.” </a:t>
            </a:r>
          </a:p>
          <a:p>
            <a:r>
              <a:rPr lang="en-US" b="1" dirty="0"/>
              <a:t>Mediated Learning Experience </a:t>
            </a:r>
            <a:r>
              <a:rPr lang="en-US" dirty="0"/>
              <a:t>– (Feuerstein) – “A goal of education is… to assist in the process of self-organization - to modify individuals’ capacity to modify themselves.”</a:t>
            </a:r>
          </a:p>
          <a:p>
            <a:endParaRPr lang="en-GB" dirty="0"/>
          </a:p>
        </p:txBody>
      </p:sp>
      <p:pic>
        <p:nvPicPr>
          <p:cNvPr id="6" name="Picture 2">
            <a:extLst>
              <a:ext uri="{FF2B5EF4-FFF2-40B4-BE49-F238E27FC236}">
                <a16:creationId xmlns:a16="http://schemas.microsoft.com/office/drawing/2014/main" id="{15761142-3FA8-6F84-F90A-3AD81BEF9820}"/>
              </a:ext>
            </a:extLst>
          </p:cNvPr>
          <p:cNvPicPr>
            <a:picLocks noGrp="1" noChangeAspect="1" noChangeArrowheads="1"/>
          </p:cNvPicPr>
          <p:nvPr>
            <p:ph idx="12"/>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2170840"/>
            <a:ext cx="1753565" cy="126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E8E79FF4-E3E7-03E5-D912-68E2B2BD4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297" y="3510175"/>
            <a:ext cx="1070516" cy="1424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35FC9C71-2AD7-6001-C036-6CAD0E48D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824" y="5092512"/>
            <a:ext cx="1265567" cy="134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4373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6B7B-9FFE-77CA-C865-971B64DCCD4E}"/>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3E5A5609-5410-1A2A-BB7B-CB6D8E55AFE8}"/>
              </a:ext>
            </a:extLst>
          </p:cNvPr>
          <p:cNvSpPr>
            <a:spLocks noGrp="1"/>
          </p:cNvSpPr>
          <p:nvPr>
            <p:ph type="sldNum" sz="quarter" idx="10"/>
          </p:nvPr>
        </p:nvSpPr>
        <p:spPr/>
        <p:txBody>
          <a:bodyPr/>
          <a:lstStyle/>
          <a:p>
            <a:fld id="{7D9A8A42-CDD3-483B-A525-DE73108F9D72}" type="slidenum">
              <a:rPr lang="en-GB" altLang="en-US" smtClean="0"/>
              <a:pPr/>
              <a:t>15</a:t>
            </a:fld>
            <a:endParaRPr lang="en-GB" altLang="en-US" dirty="0"/>
          </a:p>
        </p:txBody>
      </p:sp>
      <p:sp>
        <p:nvSpPr>
          <p:cNvPr id="4" name="Content Placeholder 3">
            <a:extLst>
              <a:ext uri="{FF2B5EF4-FFF2-40B4-BE49-F238E27FC236}">
                <a16:creationId xmlns:a16="http://schemas.microsoft.com/office/drawing/2014/main" id="{879A91E1-EF1E-6056-16FD-54870823AA44}"/>
              </a:ext>
            </a:extLst>
          </p:cNvPr>
          <p:cNvSpPr>
            <a:spLocks noGrp="1"/>
          </p:cNvSpPr>
          <p:nvPr>
            <p:ph idx="11"/>
          </p:nvPr>
        </p:nvSpPr>
        <p:spPr/>
        <p:txBody>
          <a:bodyPr/>
          <a:lstStyle/>
          <a:p>
            <a:pPr marL="0" indent="0">
              <a:buNone/>
            </a:pPr>
            <a:r>
              <a:rPr lang="en-US" dirty="0">
                <a:effectLst/>
                <a:ea typeface="Calibri" panose="020F0502020204030204" pitchFamily="34" charset="0"/>
              </a:rPr>
              <a:t>Acquiring tacit knowledge takes place through activities, such as observation, imitation, participation and dialogue (Bloxham &amp; Campbell, 2010). </a:t>
            </a:r>
          </a:p>
          <a:p>
            <a:pPr marL="0" indent="0">
              <a:buNone/>
            </a:pPr>
            <a:endParaRPr lang="en-US" sz="1800" dirty="0">
              <a:latin typeface="Times New Roman" panose="02020603050405020304" pitchFamily="18" charset="0"/>
              <a:ea typeface="Calibri" panose="020F0502020204030204" pitchFamily="34" charset="0"/>
            </a:endParaRPr>
          </a:p>
        </p:txBody>
      </p:sp>
      <p:sp>
        <p:nvSpPr>
          <p:cNvPr id="5" name="Content Placeholder 4">
            <a:extLst>
              <a:ext uri="{FF2B5EF4-FFF2-40B4-BE49-F238E27FC236}">
                <a16:creationId xmlns:a16="http://schemas.microsoft.com/office/drawing/2014/main" id="{C425B3A3-4836-400D-B806-769968960771}"/>
              </a:ext>
            </a:extLst>
          </p:cNvPr>
          <p:cNvSpPr>
            <a:spLocks noGrp="1"/>
          </p:cNvSpPr>
          <p:nvPr>
            <p:ph idx="12"/>
          </p:nvPr>
        </p:nvSpPr>
        <p:spPr/>
        <p:txBody>
          <a:bodyPr/>
          <a:lstStyle/>
          <a:p>
            <a:pPr marL="0" indent="0">
              <a:buNone/>
            </a:pPr>
            <a:r>
              <a:rPr lang="en-US" dirty="0">
                <a:effectLst/>
                <a:ea typeface="Calibri" panose="020F0502020204030204" pitchFamily="34" charset="0"/>
              </a:rPr>
              <a:t>When students are able to develop tacit knowledge which corresponds broadly with that of the teacher, they are positioned to make sense of the teacher’s judgement and its rationale (Sadler 2010). </a:t>
            </a:r>
            <a:endParaRPr lang="en-GB" dirty="0"/>
          </a:p>
          <a:p>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endParaRPr lang="en-US" sz="1800" dirty="0">
              <a:latin typeface="Times New Roman" panose="02020603050405020304" pitchFamily="18" charset="0"/>
              <a:ea typeface="Calibri" panose="020F0502020204030204" pitchFamily="34" charset="0"/>
            </a:endParaRPr>
          </a:p>
          <a:p>
            <a:endParaRPr lang="en-GB" dirty="0"/>
          </a:p>
        </p:txBody>
      </p:sp>
    </p:spTree>
    <p:extLst>
      <p:ext uri="{BB962C8B-B14F-4D97-AF65-F5344CB8AC3E}">
        <p14:creationId xmlns:p14="http://schemas.microsoft.com/office/powerpoint/2010/main" val="302496413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CFD805-2376-E4F1-5091-15DA8E41E376}"/>
              </a:ext>
            </a:extLst>
          </p:cNvPr>
          <p:cNvSpPr>
            <a:spLocks noGrp="1"/>
          </p:cNvSpPr>
          <p:nvPr>
            <p:ph type="sldNum" sz="quarter" idx="10"/>
          </p:nvPr>
        </p:nvSpPr>
        <p:spPr>
          <a:xfrm>
            <a:off x="8028525" y="6345352"/>
            <a:ext cx="676275" cy="252000"/>
          </a:xfrm>
        </p:spPr>
        <p:txBody>
          <a:bodyPr wrap="square" anchor="t">
            <a:normAutofit/>
          </a:bodyPr>
          <a:lstStyle/>
          <a:p>
            <a:pPr>
              <a:spcAft>
                <a:spcPts val="600"/>
              </a:spcAft>
            </a:pPr>
            <a:fld id="{7D9A8A42-CDD3-483B-A525-DE73108F9D72}" type="slidenum">
              <a:rPr lang="en-GB" altLang="en-US" smtClean="0"/>
              <a:pPr>
                <a:spcAft>
                  <a:spcPts val="600"/>
                </a:spcAft>
              </a:pPr>
              <a:t>16</a:t>
            </a:fld>
            <a:endParaRPr lang="en-GB" altLang="en-US"/>
          </a:p>
        </p:txBody>
      </p:sp>
      <p:graphicFrame>
        <p:nvGraphicFramePr>
          <p:cNvPr id="6" name="Content Placeholder 5">
            <a:extLst>
              <a:ext uri="{FF2B5EF4-FFF2-40B4-BE49-F238E27FC236}">
                <a16:creationId xmlns:a16="http://schemas.microsoft.com/office/drawing/2014/main" id="{798477F7-79DC-DF55-49BB-5DDC79DA1F80}"/>
              </a:ext>
            </a:extLst>
          </p:cNvPr>
          <p:cNvGraphicFramePr>
            <a:graphicFrameLocks noGrp="1"/>
          </p:cNvGraphicFramePr>
          <p:nvPr>
            <p:ph sz="quarter" idx="11"/>
            <p:extLst>
              <p:ext uri="{D42A27DB-BD31-4B8C-83A1-F6EECF244321}">
                <p14:modId xmlns:p14="http://schemas.microsoft.com/office/powerpoint/2010/main" val="3293398995"/>
              </p:ext>
            </p:extLst>
          </p:nvPr>
        </p:nvGraphicFramePr>
        <p:xfrm>
          <a:off x="424800" y="969276"/>
          <a:ext cx="8280000" cy="5710619"/>
        </p:xfrm>
        <a:graphic>
          <a:graphicData uri="http://schemas.openxmlformats.org/drawingml/2006/table">
            <a:tbl>
              <a:tblPr firstRow="1" firstCol="1" bandRow="1">
                <a:tableStyleId>{6E25E649-3F16-4E02-A733-19D2CDBF48F0}</a:tableStyleId>
              </a:tblPr>
              <a:tblGrid>
                <a:gridCol w="8280000">
                  <a:extLst>
                    <a:ext uri="{9D8B030D-6E8A-4147-A177-3AD203B41FA5}">
                      <a16:colId xmlns:a16="http://schemas.microsoft.com/office/drawing/2014/main" val="3980737286"/>
                    </a:ext>
                  </a:extLst>
                </a:gridCol>
              </a:tblGrid>
              <a:tr h="1486005">
                <a:tc>
                  <a:txBody>
                    <a:bodyPr/>
                    <a:lstStyle/>
                    <a:p>
                      <a:pPr algn="just">
                        <a:lnSpc>
                          <a:spcPct val="150000"/>
                        </a:lnSpc>
                      </a:pPr>
                      <a:r>
                        <a:rPr lang="en-US" sz="2100" dirty="0">
                          <a:effectLst/>
                        </a:rPr>
                        <a:t> </a:t>
                      </a:r>
                      <a:endParaRPr lang="en-GB" sz="1900" dirty="0">
                        <a:effectLst/>
                      </a:endParaRPr>
                    </a:p>
                    <a:p>
                      <a:pPr algn="ctr">
                        <a:lnSpc>
                          <a:spcPct val="150000"/>
                        </a:lnSpc>
                      </a:pPr>
                      <a:r>
                        <a:rPr lang="en-GB" sz="2400" dirty="0">
                          <a:effectLst/>
                          <a:latin typeface="Arial" panose="020B0604020202020204" pitchFamily="34" charset="0"/>
                          <a:cs typeface="Arial" panose="020B0604020202020204" pitchFamily="34" charset="0"/>
                        </a:rPr>
                        <a:t>Criteria and criteria use for participation and dialogue</a:t>
                      </a:r>
                    </a:p>
                    <a:p>
                      <a:pPr algn="just">
                        <a:lnSpc>
                          <a:spcPct val="150000"/>
                        </a:lnSpc>
                      </a:pPr>
                      <a:r>
                        <a:rPr lang="en-US"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96727" marR="96727" marT="0" marB="0"/>
                </a:tc>
                <a:extLst>
                  <a:ext uri="{0D108BD9-81ED-4DB2-BD59-A6C34878D82A}">
                    <a16:rowId xmlns:a16="http://schemas.microsoft.com/office/drawing/2014/main" val="2492348744"/>
                  </a:ext>
                </a:extLst>
              </a:tr>
              <a:tr h="3433444">
                <a:tc>
                  <a:txBody>
                    <a:bodyPr/>
                    <a:lstStyle/>
                    <a:p>
                      <a:pPr marL="457200" algn="just">
                        <a:lnSpc>
                          <a:spcPct val="150000"/>
                        </a:lnSpc>
                      </a:pPr>
                      <a:r>
                        <a:rPr lang="en-US" sz="2100" dirty="0">
                          <a:effectLst/>
                        </a:rPr>
                        <a:t> </a:t>
                      </a:r>
                      <a:endParaRPr lang="en-GB" sz="1900" dirty="0">
                        <a:effectLst/>
                      </a:endParaRPr>
                    </a:p>
                    <a:p>
                      <a:pPr marL="342900" lvl="0" indent="-342900" algn="l">
                        <a:lnSpc>
                          <a:spcPct val="100000"/>
                        </a:lnSpc>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Criteria seen as fuzzy </a:t>
                      </a:r>
                      <a:endParaRPr lang="en-GB" sz="2400" dirty="0">
                        <a:effectLst/>
                        <a:latin typeface="Arial" panose="020B0604020202020204" pitchFamily="34" charset="0"/>
                        <a:cs typeface="Arial" panose="020B0604020202020204" pitchFamily="34" charset="0"/>
                      </a:endParaRPr>
                    </a:p>
                    <a:p>
                      <a:pPr marL="342900" lvl="0" indent="-342900" algn="l">
                        <a:lnSpc>
                          <a:spcPct val="100000"/>
                        </a:lnSpc>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Knowledge is conceptualized as both explicit and tacit </a:t>
                      </a:r>
                      <a:endParaRPr lang="en-GB" sz="2400" dirty="0">
                        <a:effectLst/>
                        <a:latin typeface="Arial" panose="020B0604020202020204" pitchFamily="34" charset="0"/>
                        <a:cs typeface="Arial" panose="020B0604020202020204" pitchFamily="34" charset="0"/>
                      </a:endParaRPr>
                    </a:p>
                    <a:p>
                      <a:pPr marL="342900" lvl="0" indent="-342900" algn="l">
                        <a:lnSpc>
                          <a:spcPct val="100000"/>
                        </a:lnSpc>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Assessment viewed as holistic rather than overly atomistic </a:t>
                      </a:r>
                      <a:endParaRPr lang="en-GB" sz="2400" dirty="0">
                        <a:effectLst/>
                        <a:latin typeface="Arial" panose="020B0604020202020204" pitchFamily="34" charset="0"/>
                        <a:cs typeface="Arial" panose="020B0604020202020204" pitchFamily="34" charset="0"/>
                      </a:endParaRPr>
                    </a:p>
                    <a:p>
                      <a:pPr marL="342900" lvl="0" indent="-342900" algn="l">
                        <a:lnSpc>
                          <a:spcPct val="100000"/>
                        </a:lnSpc>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Students have the possibility to interrogate the criteria </a:t>
                      </a:r>
                      <a:endParaRPr lang="en-GB" sz="2400" dirty="0">
                        <a:effectLst/>
                        <a:latin typeface="Arial" panose="020B0604020202020204" pitchFamily="34" charset="0"/>
                        <a:cs typeface="Arial" panose="020B0604020202020204" pitchFamily="34" charset="0"/>
                      </a:endParaRPr>
                    </a:p>
                    <a:p>
                      <a:pPr marL="342900" lvl="0" indent="-342900" algn="l">
                        <a:lnSpc>
                          <a:spcPct val="100000"/>
                        </a:lnSpc>
                        <a:buFont typeface="Symbol" panose="05050102010706020507" pitchFamily="18" charset="2"/>
                        <a:buChar char=""/>
                      </a:pPr>
                      <a:r>
                        <a:rPr lang="en-US" sz="2400" dirty="0">
                          <a:effectLst/>
                          <a:latin typeface="Arial" panose="020B0604020202020204" pitchFamily="34" charset="0"/>
                          <a:cs typeface="Arial" panose="020B0604020202020204" pitchFamily="34" charset="0"/>
                        </a:rPr>
                        <a:t>Exemplars and criteria are shared after writing is done</a:t>
                      </a:r>
                      <a:endParaRPr lang="en-GB" sz="2400" dirty="0">
                        <a:effectLst/>
                        <a:latin typeface="Arial" panose="020B0604020202020204" pitchFamily="34" charset="0"/>
                        <a:cs typeface="Arial" panose="020B0604020202020204" pitchFamily="34" charset="0"/>
                      </a:endParaRPr>
                    </a:p>
                    <a:p>
                      <a:pPr algn="just">
                        <a:lnSpc>
                          <a:spcPct val="150000"/>
                        </a:lnSpc>
                      </a:pPr>
                      <a:r>
                        <a:rPr lang="en-US" sz="2100" dirty="0">
                          <a:effectLst/>
                        </a:rPr>
                        <a:t> </a:t>
                      </a:r>
                      <a:endParaRPr lang="en-GB" sz="1900" dirty="0">
                        <a:effectLst/>
                        <a:latin typeface="Calibri" panose="020F0502020204030204" pitchFamily="34" charset="0"/>
                        <a:ea typeface="Calibri" panose="020F0502020204030204" pitchFamily="34" charset="0"/>
                        <a:cs typeface="Arial" panose="020B0604020202020204" pitchFamily="34" charset="0"/>
                      </a:endParaRPr>
                    </a:p>
                  </a:txBody>
                  <a:tcPr marL="96727" marR="96727" marT="0" marB="0"/>
                </a:tc>
                <a:extLst>
                  <a:ext uri="{0D108BD9-81ED-4DB2-BD59-A6C34878D82A}">
                    <a16:rowId xmlns:a16="http://schemas.microsoft.com/office/drawing/2014/main" val="1622238992"/>
                  </a:ext>
                </a:extLst>
              </a:tr>
            </a:tbl>
          </a:graphicData>
        </a:graphic>
      </p:graphicFrame>
    </p:spTree>
    <p:extLst>
      <p:ext uri="{BB962C8B-B14F-4D97-AF65-F5344CB8AC3E}">
        <p14:creationId xmlns:p14="http://schemas.microsoft.com/office/powerpoint/2010/main" val="43506381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1342840"/>
            <a:ext cx="8280000" cy="828000"/>
          </a:xfrm>
        </p:spPr>
        <p:txBody>
          <a:bodyPr wrap="none" anchor="b">
            <a:normAutofit fontScale="90000"/>
          </a:bodyPr>
          <a:lstStyle/>
          <a:p>
            <a:r>
              <a:rPr lang="en-US" dirty="0"/>
              <a:t>Tasks that engage students in </a:t>
            </a:r>
            <a:br>
              <a:rPr lang="en-US" dirty="0"/>
            </a:br>
            <a:r>
              <a:rPr lang="en-US" dirty="0"/>
              <a:t>using criteria (both tacit and explicit)</a:t>
            </a:r>
          </a:p>
        </p:txBody>
      </p:sp>
      <p:sp>
        <p:nvSpPr>
          <p:cNvPr id="3" name="Content Placeholder 2"/>
          <p:cNvSpPr>
            <a:spLocks noGrp="1"/>
          </p:cNvSpPr>
          <p:nvPr>
            <p:ph idx="1"/>
          </p:nvPr>
        </p:nvSpPr>
        <p:spPr>
          <a:xfrm>
            <a:off x="424800" y="2322040"/>
            <a:ext cx="8280000" cy="3960000"/>
          </a:xfrm>
        </p:spPr>
        <p:txBody>
          <a:bodyPr wrap="square" anchor="t">
            <a:normAutofit/>
          </a:bodyPr>
          <a:lstStyle/>
          <a:p>
            <a:pPr>
              <a:lnSpc>
                <a:spcPct val="90000"/>
              </a:lnSpc>
            </a:pPr>
            <a:endParaRPr lang="en-US" dirty="0"/>
          </a:p>
          <a:p>
            <a:pPr>
              <a:lnSpc>
                <a:spcPct val="90000"/>
              </a:lnSpc>
            </a:pPr>
            <a:r>
              <a:rPr lang="en-US" dirty="0"/>
              <a:t>Grading exercise (4 samples, students rank order and grade then discuss)</a:t>
            </a:r>
          </a:p>
          <a:p>
            <a:pPr>
              <a:lnSpc>
                <a:spcPct val="90000"/>
              </a:lnSpc>
            </a:pPr>
            <a:r>
              <a:rPr lang="en-US" dirty="0"/>
              <a:t>Feedback exercise (grade yourself before receiving feedback)</a:t>
            </a:r>
          </a:p>
          <a:p>
            <a:pPr>
              <a:lnSpc>
                <a:spcPct val="90000"/>
              </a:lnSpc>
            </a:pPr>
            <a:r>
              <a:rPr lang="en-US" dirty="0"/>
              <a:t>Peer comparisons (what were the most important differences between your and your peers’ work?) </a:t>
            </a:r>
          </a:p>
        </p:txBody>
      </p:sp>
      <p:sp>
        <p:nvSpPr>
          <p:cNvPr id="8" name="Slide Number Placeholder 3">
            <a:extLst>
              <a:ext uri="{FF2B5EF4-FFF2-40B4-BE49-F238E27FC236}">
                <a16:creationId xmlns:a16="http://schemas.microsoft.com/office/drawing/2014/main" id="{908EBFFD-9544-93A7-DC24-1159FC1ADE6F}"/>
              </a:ext>
            </a:extLst>
          </p:cNvPr>
          <p:cNvSpPr>
            <a:spLocks noGrp="1"/>
          </p:cNvSpPr>
          <p:nvPr>
            <p:ph type="sldNum" sz="quarter" idx="10"/>
          </p:nvPr>
        </p:nvSpPr>
        <p:spPr>
          <a:xfrm>
            <a:off x="8028525" y="6345352"/>
            <a:ext cx="676275" cy="252000"/>
          </a:xfrm>
        </p:spPr>
        <p:txBody>
          <a:bodyPr/>
          <a:lstStyle/>
          <a:p>
            <a:pPr>
              <a:spcAft>
                <a:spcPts val="600"/>
              </a:spcAft>
            </a:pPr>
            <a:fld id="{DCF6A46F-80AB-49F3-8C7E-9717ED945456}" type="slidenum">
              <a:rPr lang="en-GB" altLang="en-US" smtClean="0"/>
              <a:pPr>
                <a:spcAft>
                  <a:spcPts val="600"/>
                </a:spcAft>
              </a:pPr>
              <a:t>17</a:t>
            </a:fld>
            <a:endParaRPr lang="en-GB" altLang="en-US"/>
          </a:p>
        </p:txBody>
      </p:sp>
    </p:spTree>
    <p:extLst>
      <p:ext uri="{BB962C8B-B14F-4D97-AF65-F5344CB8AC3E}">
        <p14:creationId xmlns:p14="http://schemas.microsoft.com/office/powerpoint/2010/main" val="22376051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1863313-431B-3EAD-B1E9-F0C1154ED089}"/>
              </a:ext>
            </a:extLst>
          </p:cNvPr>
          <p:cNvSpPr>
            <a:spLocks noGrp="1"/>
          </p:cNvSpPr>
          <p:nvPr>
            <p:ph type="title"/>
          </p:nvPr>
        </p:nvSpPr>
        <p:spPr>
          <a:xfrm>
            <a:off x="424800" y="1342840"/>
            <a:ext cx="8280000" cy="828000"/>
          </a:xfrm>
        </p:spPr>
        <p:txBody>
          <a:bodyPr/>
          <a:lstStyle/>
          <a:p>
            <a:r>
              <a:rPr lang="en-GB" sz="2800" dirty="0"/>
              <a:t>Do-Compare-Make explicit (Nicol, 2020,2021)</a:t>
            </a:r>
            <a:br>
              <a:rPr lang="en-GB" sz="2800" dirty="0"/>
            </a:br>
            <a:endParaRPr lang="en-US" sz="2800" dirty="0"/>
          </a:p>
        </p:txBody>
      </p:sp>
      <p:sp>
        <p:nvSpPr>
          <p:cNvPr id="10" name="Slide Number Placeholder 2">
            <a:extLst>
              <a:ext uri="{FF2B5EF4-FFF2-40B4-BE49-F238E27FC236}">
                <a16:creationId xmlns:a16="http://schemas.microsoft.com/office/drawing/2014/main" id="{47BF2081-A104-6D0A-C299-D61A32E0C64C}"/>
              </a:ext>
            </a:extLst>
          </p:cNvPr>
          <p:cNvSpPr>
            <a:spLocks noGrp="1"/>
          </p:cNvSpPr>
          <p:nvPr>
            <p:ph type="sldNum" sz="quarter" idx="10"/>
          </p:nvPr>
        </p:nvSpPr>
        <p:spPr>
          <a:xfrm>
            <a:off x="8028525" y="6345352"/>
            <a:ext cx="676275" cy="252000"/>
          </a:xfrm>
        </p:spPr>
        <p:txBody>
          <a:bodyPr/>
          <a:lstStyle/>
          <a:p>
            <a:pPr>
              <a:spcAft>
                <a:spcPts val="600"/>
              </a:spcAft>
            </a:pPr>
            <a:fld id="{7D9A8A42-CDD3-483B-A525-DE73108F9D72}" type="slidenum">
              <a:rPr lang="en-GB" altLang="en-US" smtClean="0"/>
              <a:pPr>
                <a:spcAft>
                  <a:spcPts val="600"/>
                </a:spcAft>
              </a:pPr>
              <a:t>18</a:t>
            </a:fld>
            <a:endParaRPr lang="en-GB" altLang="en-US"/>
          </a:p>
        </p:txBody>
      </p:sp>
      <p:sp>
        <p:nvSpPr>
          <p:cNvPr id="3" name="Content Placeholder 2">
            <a:extLst>
              <a:ext uri="{FF2B5EF4-FFF2-40B4-BE49-F238E27FC236}">
                <a16:creationId xmlns:a16="http://schemas.microsoft.com/office/drawing/2014/main" id="{A77E1B77-33E9-85EE-21FD-133938829DCA}"/>
              </a:ext>
            </a:extLst>
          </p:cNvPr>
          <p:cNvSpPr>
            <a:spLocks noGrp="1"/>
          </p:cNvSpPr>
          <p:nvPr>
            <p:ph idx="11"/>
          </p:nvPr>
        </p:nvSpPr>
        <p:spPr>
          <a:xfrm>
            <a:off x="424800" y="2322040"/>
            <a:ext cx="5443344" cy="3955050"/>
          </a:xfrm>
        </p:spPr>
        <p:txBody>
          <a:bodyPr wrap="square" anchor="t">
            <a:normAutofit fontScale="92500" lnSpcReduction="10000"/>
          </a:bodyPr>
          <a:lstStyle/>
          <a:p>
            <a:pPr marL="0" indent="0">
              <a:lnSpc>
                <a:spcPct val="90000"/>
              </a:lnSpc>
              <a:spcBef>
                <a:spcPts val="0"/>
              </a:spcBef>
              <a:spcAft>
                <a:spcPts val="0"/>
              </a:spcAft>
              <a:buNone/>
            </a:pPr>
            <a:endParaRPr lang="en-GB" sz="1500" dirty="0"/>
          </a:p>
          <a:p>
            <a:pPr marL="0" indent="0">
              <a:lnSpc>
                <a:spcPct val="90000"/>
              </a:lnSpc>
              <a:spcBef>
                <a:spcPts val="0"/>
              </a:spcBef>
              <a:spcAft>
                <a:spcPts val="0"/>
              </a:spcAft>
              <a:buNone/>
            </a:pPr>
            <a:r>
              <a:rPr lang="en-GB" dirty="0"/>
              <a:t>Three essential requirements for the deliberate and productive generation of internal feedback</a:t>
            </a:r>
          </a:p>
          <a:p>
            <a:pPr marL="0" indent="0">
              <a:lnSpc>
                <a:spcPct val="90000"/>
              </a:lnSpc>
              <a:spcBef>
                <a:spcPts val="0"/>
              </a:spcBef>
              <a:spcAft>
                <a:spcPts val="0"/>
              </a:spcAft>
              <a:buNone/>
            </a:pPr>
            <a:r>
              <a:rPr lang="en-GB" dirty="0"/>
              <a:t> </a:t>
            </a:r>
          </a:p>
          <a:p>
            <a:pPr marL="457200" indent="-457200" fontAlgn="ctr">
              <a:lnSpc>
                <a:spcPct val="90000"/>
              </a:lnSpc>
              <a:spcBef>
                <a:spcPts val="0"/>
              </a:spcBef>
              <a:spcAft>
                <a:spcPts val="0"/>
              </a:spcAft>
              <a:buFont typeface="+mj-lt"/>
              <a:buAutoNum type="arabicPeriod"/>
            </a:pPr>
            <a:r>
              <a:rPr lang="en-GB" dirty="0"/>
              <a:t>Students must engage in a learning task or produce some work</a:t>
            </a:r>
          </a:p>
          <a:p>
            <a:pPr marL="457200" indent="-457200" fontAlgn="ctr">
              <a:lnSpc>
                <a:spcPct val="90000"/>
              </a:lnSpc>
              <a:spcBef>
                <a:spcPts val="0"/>
              </a:spcBef>
              <a:spcAft>
                <a:spcPts val="0"/>
              </a:spcAft>
              <a:buFont typeface="+mj-lt"/>
              <a:buAutoNum type="arabicPeriod"/>
            </a:pPr>
            <a:r>
              <a:rPr lang="en-GB" dirty="0"/>
              <a:t>Teacher must make reference material available for comparisons </a:t>
            </a:r>
          </a:p>
          <a:p>
            <a:pPr marL="457200" indent="-457200" fontAlgn="ctr">
              <a:lnSpc>
                <a:spcPct val="90000"/>
              </a:lnSpc>
              <a:spcBef>
                <a:spcPts val="0"/>
              </a:spcBef>
              <a:spcAft>
                <a:spcPts val="0"/>
              </a:spcAft>
              <a:buFont typeface="+mj-lt"/>
              <a:buAutoNum type="arabicPeriod"/>
            </a:pPr>
            <a:r>
              <a:rPr lang="en-GB" dirty="0"/>
              <a:t>Students need to engage purposefully in the comparison process and the results need to be made explicit (e.g. writing).  </a:t>
            </a:r>
          </a:p>
          <a:p>
            <a:pPr marL="0" indent="0">
              <a:lnSpc>
                <a:spcPct val="90000"/>
              </a:lnSpc>
              <a:buNone/>
            </a:pPr>
            <a:r>
              <a:rPr lang="en-GB" dirty="0"/>
              <a:t>   </a:t>
            </a:r>
          </a:p>
          <a:p>
            <a:pPr>
              <a:lnSpc>
                <a:spcPct val="90000"/>
              </a:lnSpc>
            </a:pPr>
            <a:endParaRPr lang="en-GB" sz="1500" dirty="0"/>
          </a:p>
        </p:txBody>
      </p:sp>
      <p:sp>
        <p:nvSpPr>
          <p:cNvPr id="12" name="Content Placeholder 4">
            <a:extLst>
              <a:ext uri="{FF2B5EF4-FFF2-40B4-BE49-F238E27FC236}">
                <a16:creationId xmlns:a16="http://schemas.microsoft.com/office/drawing/2014/main" id="{168E97E3-B7AC-B645-E4BA-6B244D1710DA}"/>
              </a:ext>
            </a:extLst>
          </p:cNvPr>
          <p:cNvSpPr>
            <a:spLocks noGrp="1"/>
          </p:cNvSpPr>
          <p:nvPr>
            <p:ph idx="12"/>
          </p:nvPr>
        </p:nvSpPr>
        <p:spPr>
          <a:xfrm>
            <a:off x="4581327" y="2322040"/>
            <a:ext cx="3888000" cy="3955050"/>
          </a:xfrm>
        </p:spPr>
        <p:txBody>
          <a:bodyPr/>
          <a:lstStyle/>
          <a:p>
            <a:endParaRPr lang="en-US" dirty="0"/>
          </a:p>
        </p:txBody>
      </p:sp>
    </p:spTree>
    <p:extLst>
      <p:ext uri="{BB962C8B-B14F-4D97-AF65-F5344CB8AC3E}">
        <p14:creationId xmlns:p14="http://schemas.microsoft.com/office/powerpoint/2010/main" val="1787849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6E7DECC-2CE1-2BF5-F5F5-1BD6668950B8}"/>
              </a:ext>
            </a:extLst>
          </p:cNvPr>
          <p:cNvSpPr>
            <a:spLocks noGrp="1"/>
          </p:cNvSpPr>
          <p:nvPr>
            <p:ph type="title"/>
          </p:nvPr>
        </p:nvSpPr>
        <p:spPr>
          <a:xfrm>
            <a:off x="424800" y="1342840"/>
            <a:ext cx="8280000" cy="828000"/>
          </a:xfrm>
        </p:spPr>
        <p:txBody>
          <a:bodyPr/>
          <a:lstStyle/>
          <a:p>
            <a:endParaRPr lang="en-US"/>
          </a:p>
        </p:txBody>
      </p:sp>
      <p:sp>
        <p:nvSpPr>
          <p:cNvPr id="3" name="Content Placeholder 2">
            <a:extLst>
              <a:ext uri="{FF2B5EF4-FFF2-40B4-BE49-F238E27FC236}">
                <a16:creationId xmlns:a16="http://schemas.microsoft.com/office/drawing/2014/main" id="{DB201049-97D1-A961-5FC6-00D4ECDA6E47}"/>
              </a:ext>
            </a:extLst>
          </p:cNvPr>
          <p:cNvSpPr>
            <a:spLocks noGrp="1"/>
          </p:cNvSpPr>
          <p:nvPr>
            <p:ph idx="1"/>
          </p:nvPr>
        </p:nvSpPr>
        <p:spPr>
          <a:xfrm>
            <a:off x="424800" y="2322040"/>
            <a:ext cx="8280000" cy="3960000"/>
          </a:xfrm>
        </p:spPr>
        <p:txBody>
          <a:bodyPr wrap="square" anchor="t">
            <a:normAutofit/>
          </a:bodyPr>
          <a:lstStyle/>
          <a:p>
            <a:pPr marL="0" indent="0">
              <a:spcBef>
                <a:spcPts val="0"/>
              </a:spcBef>
              <a:spcAft>
                <a:spcPts val="0"/>
              </a:spcAft>
              <a:buNone/>
            </a:pPr>
            <a:r>
              <a:rPr lang="en-GB" dirty="0"/>
              <a:t>An example: Students wrote an essay and then compared to three peer essays (two random and one strong from the year before). Then answered 3 questions:</a:t>
            </a:r>
          </a:p>
          <a:p>
            <a:pPr marL="0" indent="0">
              <a:spcBef>
                <a:spcPts val="0"/>
              </a:spcBef>
              <a:spcAft>
                <a:spcPts val="0"/>
              </a:spcAft>
              <a:buNone/>
            </a:pPr>
            <a:r>
              <a:rPr lang="en-GB" dirty="0"/>
              <a:t> </a:t>
            </a:r>
          </a:p>
          <a:p>
            <a:pPr fontAlgn="ctr">
              <a:spcBef>
                <a:spcPts val="0"/>
              </a:spcBef>
              <a:spcAft>
                <a:spcPts val="0"/>
              </a:spcAft>
              <a:buFont typeface="+mj-lt"/>
              <a:buAutoNum type="arabicPeriod"/>
            </a:pPr>
            <a:r>
              <a:rPr lang="en-GB" dirty="0"/>
              <a:t>What are the most </a:t>
            </a:r>
            <a:r>
              <a:rPr lang="en-GB" i="1" dirty="0"/>
              <a:t>important</a:t>
            </a:r>
            <a:r>
              <a:rPr lang="en-GB" dirty="0"/>
              <a:t> differences between your essay and the exemplars?</a:t>
            </a:r>
          </a:p>
          <a:p>
            <a:pPr fontAlgn="ctr">
              <a:spcBef>
                <a:spcPts val="0"/>
              </a:spcBef>
              <a:spcAft>
                <a:spcPts val="0"/>
              </a:spcAft>
              <a:buFont typeface="+mj-lt"/>
              <a:buAutoNum type="arabicPeriod"/>
            </a:pPr>
            <a:r>
              <a:rPr lang="en-GB" dirty="0"/>
              <a:t>What did you learn from these differences?</a:t>
            </a:r>
          </a:p>
          <a:p>
            <a:pPr fontAlgn="ctr">
              <a:spcBef>
                <a:spcPts val="0"/>
              </a:spcBef>
              <a:spcAft>
                <a:spcPts val="0"/>
              </a:spcAft>
              <a:buFont typeface="+mj-lt"/>
              <a:buAutoNum type="arabicPeriod"/>
            </a:pPr>
            <a:r>
              <a:rPr lang="en-GB" dirty="0"/>
              <a:t>Which essay was the best - explain why?    </a:t>
            </a:r>
          </a:p>
          <a:p>
            <a:endParaRPr lang="en-GB" dirty="0"/>
          </a:p>
        </p:txBody>
      </p:sp>
      <p:sp>
        <p:nvSpPr>
          <p:cNvPr id="10" name="Slide Number Placeholder 3">
            <a:extLst>
              <a:ext uri="{FF2B5EF4-FFF2-40B4-BE49-F238E27FC236}">
                <a16:creationId xmlns:a16="http://schemas.microsoft.com/office/drawing/2014/main" id="{F939CD8F-3F3A-469F-328E-D314AADEC829}"/>
              </a:ext>
            </a:extLst>
          </p:cNvPr>
          <p:cNvSpPr>
            <a:spLocks noGrp="1"/>
          </p:cNvSpPr>
          <p:nvPr>
            <p:ph type="sldNum" sz="quarter" idx="10"/>
          </p:nvPr>
        </p:nvSpPr>
        <p:spPr>
          <a:xfrm>
            <a:off x="8028525" y="6345352"/>
            <a:ext cx="676275" cy="252000"/>
          </a:xfrm>
        </p:spPr>
        <p:txBody>
          <a:bodyPr/>
          <a:lstStyle/>
          <a:p>
            <a:pPr>
              <a:spcAft>
                <a:spcPts val="600"/>
              </a:spcAft>
            </a:pPr>
            <a:fld id="{DCF6A46F-80AB-49F3-8C7E-9717ED945456}" type="slidenum">
              <a:rPr lang="en-GB" altLang="en-US" smtClean="0"/>
              <a:pPr>
                <a:spcAft>
                  <a:spcPts val="600"/>
                </a:spcAft>
              </a:pPr>
              <a:t>19</a:t>
            </a:fld>
            <a:endParaRPr lang="en-GB" altLang="en-US"/>
          </a:p>
        </p:txBody>
      </p:sp>
    </p:spTree>
    <p:extLst>
      <p:ext uri="{BB962C8B-B14F-4D97-AF65-F5344CB8AC3E}">
        <p14:creationId xmlns:p14="http://schemas.microsoft.com/office/powerpoint/2010/main" val="42771040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7FC88-AE90-A616-DFB0-430288753F87}"/>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E01A20B8-9022-3906-DA16-830920A11372}"/>
              </a:ext>
            </a:extLst>
          </p:cNvPr>
          <p:cNvSpPr>
            <a:spLocks noGrp="1"/>
          </p:cNvSpPr>
          <p:nvPr>
            <p:ph type="sldNum" sz="quarter" idx="10"/>
          </p:nvPr>
        </p:nvSpPr>
        <p:spPr/>
        <p:txBody>
          <a:bodyPr/>
          <a:lstStyle/>
          <a:p>
            <a:fld id="{7D9A8A42-CDD3-483B-A525-DE73108F9D72}" type="slidenum">
              <a:rPr lang="en-GB" altLang="en-US" smtClean="0"/>
              <a:pPr/>
              <a:t>2</a:t>
            </a:fld>
            <a:endParaRPr lang="en-GB" altLang="en-US" dirty="0"/>
          </a:p>
        </p:txBody>
      </p:sp>
      <p:sp>
        <p:nvSpPr>
          <p:cNvPr id="5" name="Content Placeholder 4">
            <a:extLst>
              <a:ext uri="{FF2B5EF4-FFF2-40B4-BE49-F238E27FC236}">
                <a16:creationId xmlns:a16="http://schemas.microsoft.com/office/drawing/2014/main" id="{B65A473B-557C-9164-295A-7E3ACA3A5471}"/>
              </a:ext>
            </a:extLst>
          </p:cNvPr>
          <p:cNvSpPr>
            <a:spLocks noGrp="1"/>
          </p:cNvSpPr>
          <p:nvPr>
            <p:ph idx="12"/>
          </p:nvPr>
        </p:nvSpPr>
        <p:spPr/>
        <p:txBody>
          <a:bodyPr/>
          <a:lstStyle/>
          <a:p>
            <a:endParaRPr lang="en-GB"/>
          </a:p>
        </p:txBody>
      </p:sp>
      <p:pic>
        <p:nvPicPr>
          <p:cNvPr id="6" name="Picture 3" descr="C:\Users\philip\Documents\Administration\Cartoons\thinkers_cartoon.jpg">
            <a:extLst>
              <a:ext uri="{FF2B5EF4-FFF2-40B4-BE49-F238E27FC236}">
                <a16:creationId xmlns:a16="http://schemas.microsoft.com/office/drawing/2014/main" id="{24227A63-08D8-CF30-AFC9-BDAFA77F1311}"/>
              </a:ext>
            </a:extLst>
          </p:cNvPr>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2267744" y="1772816"/>
            <a:ext cx="4392488" cy="4055511"/>
          </a:xfrm>
          <a:prstGeom prst="rect">
            <a:avLst/>
          </a:prstGeom>
          <a:noFill/>
          <a:ln>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8734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1342840"/>
            <a:ext cx="8280000" cy="828000"/>
          </a:xfrm>
        </p:spPr>
        <p:txBody>
          <a:bodyPr wrap="none" anchor="b">
            <a:normAutofit/>
          </a:bodyPr>
          <a:lstStyle/>
          <a:p>
            <a:r>
              <a:rPr lang="en-US" dirty="0"/>
              <a:t>Recommendations for practice </a:t>
            </a:r>
          </a:p>
        </p:txBody>
      </p:sp>
      <p:sp>
        <p:nvSpPr>
          <p:cNvPr id="3" name="Content Placeholder 2"/>
          <p:cNvSpPr>
            <a:spLocks noGrp="1"/>
          </p:cNvSpPr>
          <p:nvPr>
            <p:ph idx="1"/>
          </p:nvPr>
        </p:nvSpPr>
        <p:spPr>
          <a:xfrm>
            <a:off x="424800" y="2322040"/>
            <a:ext cx="8280000" cy="3960000"/>
          </a:xfrm>
        </p:spPr>
        <p:txBody>
          <a:bodyPr wrap="square" anchor="t">
            <a:normAutofit/>
          </a:bodyPr>
          <a:lstStyle/>
          <a:p>
            <a:pPr lvl="0">
              <a:lnSpc>
                <a:spcPct val="90000"/>
              </a:lnSpc>
              <a:buFont typeface="Wingdings" panose="05000000000000000000" pitchFamily="2" charset="2"/>
              <a:buChar char="§"/>
            </a:pPr>
            <a:r>
              <a:rPr lang="en-HK" sz="2000" dirty="0"/>
              <a:t>Use several exemplars demonstrating a range of quality during the course</a:t>
            </a:r>
            <a:endParaRPr lang="en-US" sz="2000" dirty="0"/>
          </a:p>
          <a:p>
            <a:pPr lvl="0">
              <a:lnSpc>
                <a:spcPct val="90000"/>
              </a:lnSpc>
              <a:buFont typeface="Wingdings" panose="05000000000000000000" pitchFamily="2" charset="2"/>
              <a:buChar char="§"/>
            </a:pPr>
            <a:r>
              <a:rPr lang="en-HK" sz="2000" dirty="0"/>
              <a:t>Use the pre-set criteria as late as possible in the teaching sequence, after students have drafted their assignment and worked with exemplars/peer work</a:t>
            </a:r>
            <a:endParaRPr lang="en-US" sz="2000" dirty="0"/>
          </a:p>
          <a:p>
            <a:pPr lvl="0">
              <a:lnSpc>
                <a:spcPct val="90000"/>
              </a:lnSpc>
              <a:buFont typeface="Wingdings" panose="05000000000000000000" pitchFamily="2" charset="2"/>
              <a:buChar char="§"/>
            </a:pPr>
            <a:r>
              <a:rPr lang="en-HK" sz="2000" dirty="0"/>
              <a:t>Develop skills in teacher-led discussion. Aim to elicit and critique students’ understandings of quality through peer and whole class dialogue</a:t>
            </a:r>
            <a:endParaRPr lang="en-US" sz="2000" dirty="0"/>
          </a:p>
          <a:p>
            <a:pPr lvl="0">
              <a:lnSpc>
                <a:spcPct val="90000"/>
              </a:lnSpc>
              <a:buFont typeface="Wingdings" panose="05000000000000000000" pitchFamily="2" charset="2"/>
              <a:buChar char="§"/>
            </a:pPr>
            <a:r>
              <a:rPr lang="en-HK" sz="2000" dirty="0"/>
              <a:t>Encourage co-construction of meaning with students. Push students beyond criteria that focus only on surface features of quality </a:t>
            </a:r>
            <a:endParaRPr lang="en-US" sz="2000" dirty="0"/>
          </a:p>
          <a:p>
            <a:pPr>
              <a:lnSpc>
                <a:spcPct val="90000"/>
              </a:lnSpc>
            </a:pPr>
            <a:endParaRPr lang="en-US" sz="2000" dirty="0"/>
          </a:p>
        </p:txBody>
      </p:sp>
      <p:sp>
        <p:nvSpPr>
          <p:cNvPr id="8" name="Slide Number Placeholder 3">
            <a:extLst>
              <a:ext uri="{FF2B5EF4-FFF2-40B4-BE49-F238E27FC236}">
                <a16:creationId xmlns:a16="http://schemas.microsoft.com/office/drawing/2014/main" id="{908EBFFD-9544-93A7-DC24-1159FC1ADE6F}"/>
              </a:ext>
            </a:extLst>
          </p:cNvPr>
          <p:cNvSpPr>
            <a:spLocks noGrp="1"/>
          </p:cNvSpPr>
          <p:nvPr>
            <p:ph type="sldNum" sz="quarter" idx="10"/>
          </p:nvPr>
        </p:nvSpPr>
        <p:spPr>
          <a:xfrm>
            <a:off x="8028525" y="6345352"/>
            <a:ext cx="676275" cy="252000"/>
          </a:xfrm>
        </p:spPr>
        <p:txBody>
          <a:bodyPr/>
          <a:lstStyle/>
          <a:p>
            <a:pPr>
              <a:spcAft>
                <a:spcPts val="600"/>
              </a:spcAft>
            </a:pPr>
            <a:fld id="{DCF6A46F-80AB-49F3-8C7E-9717ED945456}" type="slidenum">
              <a:rPr lang="en-GB" altLang="en-US" smtClean="0"/>
              <a:pPr>
                <a:spcAft>
                  <a:spcPts val="600"/>
                </a:spcAft>
              </a:pPr>
              <a:t>20</a:t>
            </a:fld>
            <a:endParaRPr lang="en-GB" altLang="en-US"/>
          </a:p>
        </p:txBody>
      </p:sp>
    </p:spTree>
    <p:extLst>
      <p:ext uri="{BB962C8B-B14F-4D97-AF65-F5344CB8AC3E}">
        <p14:creationId xmlns:p14="http://schemas.microsoft.com/office/powerpoint/2010/main" val="313464581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1342840"/>
            <a:ext cx="8280000" cy="828000"/>
          </a:xfrm>
        </p:spPr>
        <p:txBody>
          <a:bodyPr wrap="none" anchor="b">
            <a:normAutofit/>
          </a:bodyPr>
          <a:lstStyle/>
          <a:p>
            <a:r>
              <a:rPr lang="en-US" dirty="0"/>
              <a:t>Difficulties in managing criteria</a:t>
            </a:r>
          </a:p>
        </p:txBody>
      </p:sp>
      <p:sp>
        <p:nvSpPr>
          <p:cNvPr id="12" name="Slide Number Placeholder 2">
            <a:extLst>
              <a:ext uri="{FF2B5EF4-FFF2-40B4-BE49-F238E27FC236}">
                <a16:creationId xmlns:a16="http://schemas.microsoft.com/office/drawing/2014/main" id="{1BD76720-1DBB-70F0-ADB7-6A0BF912F8DC}"/>
              </a:ext>
            </a:extLst>
          </p:cNvPr>
          <p:cNvSpPr>
            <a:spLocks noGrp="1"/>
          </p:cNvSpPr>
          <p:nvPr>
            <p:ph type="sldNum" sz="quarter" idx="10"/>
          </p:nvPr>
        </p:nvSpPr>
        <p:spPr>
          <a:xfrm>
            <a:off x="8028525" y="6345352"/>
            <a:ext cx="676275" cy="252000"/>
          </a:xfrm>
        </p:spPr>
        <p:txBody>
          <a:bodyPr/>
          <a:lstStyle/>
          <a:p>
            <a:pPr>
              <a:spcAft>
                <a:spcPts val="600"/>
              </a:spcAft>
            </a:pPr>
            <a:fld id="{7D9A8A42-CDD3-483B-A525-DE73108F9D72}" type="slidenum">
              <a:rPr lang="en-GB" altLang="en-US" smtClean="0"/>
              <a:pPr>
                <a:spcAft>
                  <a:spcPts val="600"/>
                </a:spcAft>
              </a:pPr>
              <a:t>21</a:t>
            </a:fld>
            <a:endParaRPr lang="en-GB" altLang="en-US"/>
          </a:p>
        </p:txBody>
      </p:sp>
      <p:pic>
        <p:nvPicPr>
          <p:cNvPr id="7" name="Content Placeholder 6"/>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424800" y="2874644"/>
            <a:ext cx="3888000" cy="2849842"/>
          </a:xfrm>
          <a:noFill/>
        </p:spPr>
      </p:pic>
      <p:sp>
        <p:nvSpPr>
          <p:cNvPr id="3" name="Content Placeholder 2"/>
          <p:cNvSpPr>
            <a:spLocks noGrp="1"/>
          </p:cNvSpPr>
          <p:nvPr>
            <p:ph idx="12"/>
          </p:nvPr>
        </p:nvSpPr>
        <p:spPr>
          <a:xfrm>
            <a:off x="4581327" y="2322040"/>
            <a:ext cx="3888000" cy="3955050"/>
          </a:xfrm>
        </p:spPr>
        <p:txBody>
          <a:bodyPr wrap="square" anchor="t">
            <a:normAutofit/>
          </a:bodyPr>
          <a:lstStyle/>
          <a:p>
            <a:r>
              <a:rPr lang="en-US" dirty="0"/>
              <a:t>Time for effective work with criteria</a:t>
            </a:r>
          </a:p>
          <a:p>
            <a:r>
              <a:rPr lang="en-US" dirty="0"/>
              <a:t>Teacher knowledge and practice of assessment</a:t>
            </a:r>
          </a:p>
          <a:p>
            <a:r>
              <a:rPr lang="en-US" dirty="0"/>
              <a:t>Knowledge of possible exemplar processes and skills in mediating dialogue </a:t>
            </a:r>
          </a:p>
          <a:p>
            <a:r>
              <a:rPr lang="en-US" dirty="0"/>
              <a:t>Professional confidence of the teacher  </a:t>
            </a:r>
          </a:p>
        </p:txBody>
      </p:sp>
    </p:spTree>
    <p:extLst>
      <p:ext uri="{BB962C8B-B14F-4D97-AF65-F5344CB8AC3E}">
        <p14:creationId xmlns:p14="http://schemas.microsoft.com/office/powerpoint/2010/main" val="315698718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1342840"/>
            <a:ext cx="8280000" cy="828000"/>
          </a:xfrm>
        </p:spPr>
        <p:txBody>
          <a:bodyPr wrap="none" anchor="b">
            <a:normAutofit/>
          </a:bodyPr>
          <a:lstStyle/>
          <a:p>
            <a:endParaRPr lang="en-US" dirty="0"/>
          </a:p>
        </p:txBody>
      </p:sp>
      <p:sp>
        <p:nvSpPr>
          <p:cNvPr id="9" name="Slide Number Placeholder 3">
            <a:extLst>
              <a:ext uri="{FF2B5EF4-FFF2-40B4-BE49-F238E27FC236}">
                <a16:creationId xmlns:a16="http://schemas.microsoft.com/office/drawing/2014/main" id="{A494C263-71FF-DEDA-39A9-BD140D49305E}"/>
              </a:ext>
            </a:extLst>
          </p:cNvPr>
          <p:cNvSpPr>
            <a:spLocks noGrp="1"/>
          </p:cNvSpPr>
          <p:nvPr>
            <p:ph type="sldNum" sz="quarter" idx="10"/>
          </p:nvPr>
        </p:nvSpPr>
        <p:spPr>
          <a:xfrm>
            <a:off x="8028525" y="6345352"/>
            <a:ext cx="676275" cy="252000"/>
          </a:xfrm>
        </p:spPr>
        <p:txBody>
          <a:bodyPr/>
          <a:lstStyle/>
          <a:p>
            <a:pPr>
              <a:spcAft>
                <a:spcPts val="600"/>
              </a:spcAft>
            </a:pPr>
            <a:fld id="{DCF6A46F-80AB-49F3-8C7E-9717ED945456}" type="slidenum">
              <a:rPr lang="en-GB" altLang="en-US" smtClean="0"/>
              <a:pPr>
                <a:spcAft>
                  <a:spcPts val="600"/>
                </a:spcAft>
              </a:pPr>
              <a:t>22</a:t>
            </a:fld>
            <a:endParaRPr lang="en-GB" alt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7630753"/>
              </p:ext>
            </p:extLst>
          </p:nvPr>
        </p:nvGraphicFramePr>
        <p:xfrm>
          <a:off x="424800" y="2322040"/>
          <a:ext cx="82800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8342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53802-EA9F-6695-5496-5C10B8E0837C}"/>
              </a:ext>
            </a:extLst>
          </p:cNvPr>
          <p:cNvSpPr txBox="1"/>
          <p:nvPr/>
        </p:nvSpPr>
        <p:spPr bwMode="auto">
          <a:xfrm>
            <a:off x="424800" y="1342840"/>
            <a:ext cx="8280000" cy="828000"/>
          </a:xfrm>
          <a:prstGeom prst="rect">
            <a:avLst/>
          </a:prstGeom>
          <a:noFill/>
          <a:ln>
            <a:noFill/>
          </a:ln>
          <a:effectLst/>
        </p:spPr>
        <p:txBody>
          <a:bodyPr vert="horz" wrap="none" lIns="0" tIns="0" rIns="0" bIns="0" numCol="1" rtlCol="0" anchor="b" anchorCtr="0" compatLnSpc="1">
            <a:prstTxWarp prst="textNoShape">
              <a:avLst/>
            </a:prstTxWarp>
            <a:normAutofit/>
          </a:bodyPr>
          <a:lstStyle/>
          <a:p>
            <a:pPr algn="ctr">
              <a:spcAft>
                <a:spcPts val="600"/>
              </a:spcAft>
            </a:pPr>
            <a:r>
              <a:rPr lang="en-GB" sz="3800" dirty="0">
                <a:solidFill>
                  <a:schemeClr val="bg1"/>
                </a:solidFill>
                <a:latin typeface="Arial Bold" panose="020B0704020202020204" pitchFamily="34" charset="0"/>
                <a:ea typeface="+mj-ea"/>
                <a:cs typeface="Arial Bold" panose="020B0704020202020204" pitchFamily="34" charset="0"/>
              </a:rPr>
              <a:t>Questions?</a:t>
            </a:r>
          </a:p>
        </p:txBody>
      </p:sp>
      <p:sp>
        <p:nvSpPr>
          <p:cNvPr id="13" name="Slide Number Placeholder 2">
            <a:extLst>
              <a:ext uri="{FF2B5EF4-FFF2-40B4-BE49-F238E27FC236}">
                <a16:creationId xmlns:a16="http://schemas.microsoft.com/office/drawing/2014/main" id="{1A9369B3-EE7F-8966-A3ED-0ADDA3D6FA99}"/>
              </a:ext>
            </a:extLst>
          </p:cNvPr>
          <p:cNvSpPr>
            <a:spLocks noGrp="1"/>
          </p:cNvSpPr>
          <p:nvPr>
            <p:ph type="sldNum" sz="quarter" idx="10"/>
          </p:nvPr>
        </p:nvSpPr>
        <p:spPr>
          <a:xfrm>
            <a:off x="8028525" y="6345352"/>
            <a:ext cx="676275" cy="252000"/>
          </a:xfrm>
        </p:spPr>
        <p:txBody>
          <a:bodyPr/>
          <a:lstStyle/>
          <a:p>
            <a:pPr>
              <a:spcAft>
                <a:spcPts val="600"/>
              </a:spcAft>
            </a:pPr>
            <a:fld id="{7D9A8A42-CDD3-483B-A525-DE73108F9D72}" type="slidenum">
              <a:rPr lang="en-GB" altLang="en-US" smtClean="0"/>
              <a:pPr>
                <a:spcAft>
                  <a:spcPts val="600"/>
                </a:spcAft>
              </a:pPr>
              <a:t>23</a:t>
            </a:fld>
            <a:endParaRPr lang="en-GB" altLang="en-US"/>
          </a:p>
        </p:txBody>
      </p:sp>
      <p:pic>
        <p:nvPicPr>
          <p:cNvPr id="4" name="Picture 2" descr="C:\Users\philip\Documents\Administration\Cartoons\sheep cartoon.jpg">
            <a:extLst>
              <a:ext uri="{FF2B5EF4-FFF2-40B4-BE49-F238E27FC236}">
                <a16:creationId xmlns:a16="http://schemas.microsoft.com/office/drawing/2014/main" id="{B499953F-38DE-4BC5-9DB9-FFFAC5C53A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1800" y="2364205"/>
            <a:ext cx="3888000" cy="3870720"/>
          </a:xfrm>
          <a:prstGeom prst="rect">
            <a:avLst/>
          </a:prstGeom>
          <a:solidFill>
            <a:srgbClr val="FFFFFF"/>
          </a:solidFill>
          <a:ln>
            <a:solidFill>
              <a:schemeClr val="tx1"/>
            </a:solidFill>
          </a:ln>
          <a:extLst>
            <a:ext uri="{909E8E84-426E-40DD-AFC4-6F175D3DCCD1}">
              <a14:hiddenFill xmlns:a14="http://schemas.microsoft.com/office/drawing/2010/main">
                <a:solidFill>
                  <a:srgbClr val="FFFFFF"/>
                </a:solidFill>
              </a14:hiddenFill>
            </a:ext>
          </a:extLst>
        </p:spPr>
      </p:pic>
      <p:sp>
        <p:nvSpPr>
          <p:cNvPr id="14" name="Content Placeholder 4">
            <a:extLst>
              <a:ext uri="{FF2B5EF4-FFF2-40B4-BE49-F238E27FC236}">
                <a16:creationId xmlns:a16="http://schemas.microsoft.com/office/drawing/2014/main" id="{8A567CF6-FED7-192F-23A0-4ADF1EBEF2EC}"/>
              </a:ext>
            </a:extLst>
          </p:cNvPr>
          <p:cNvSpPr>
            <a:spLocks noGrp="1"/>
          </p:cNvSpPr>
          <p:nvPr>
            <p:ph idx="12"/>
          </p:nvPr>
        </p:nvSpPr>
        <p:spPr>
          <a:xfrm>
            <a:off x="4581327" y="2322040"/>
            <a:ext cx="3888000" cy="3955050"/>
          </a:xfrm>
        </p:spPr>
        <p:txBody>
          <a:bodyPr/>
          <a:lstStyle/>
          <a:p>
            <a:endParaRPr lang="en-US"/>
          </a:p>
        </p:txBody>
      </p:sp>
    </p:spTree>
    <p:extLst>
      <p:ext uri="{BB962C8B-B14F-4D97-AF65-F5344CB8AC3E}">
        <p14:creationId xmlns:p14="http://schemas.microsoft.com/office/powerpoint/2010/main" val="1394110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9A87-C781-A015-C367-4C91BB000810}"/>
              </a:ext>
            </a:extLst>
          </p:cNvPr>
          <p:cNvSpPr>
            <a:spLocks noGrp="1"/>
          </p:cNvSpPr>
          <p:nvPr>
            <p:ph type="title"/>
          </p:nvPr>
        </p:nvSpPr>
        <p:spPr/>
        <p:txBody>
          <a:bodyPr/>
          <a:lstStyle/>
          <a:p>
            <a:r>
              <a:rPr lang="en-GB" dirty="0"/>
              <a:t>Genre approaches</a:t>
            </a:r>
          </a:p>
        </p:txBody>
      </p:sp>
      <p:sp>
        <p:nvSpPr>
          <p:cNvPr id="3" name="Slide Number Placeholder 2">
            <a:extLst>
              <a:ext uri="{FF2B5EF4-FFF2-40B4-BE49-F238E27FC236}">
                <a16:creationId xmlns:a16="http://schemas.microsoft.com/office/drawing/2014/main" id="{5CCC82E6-308A-D902-C430-32C125B5C6D9}"/>
              </a:ext>
            </a:extLst>
          </p:cNvPr>
          <p:cNvSpPr>
            <a:spLocks noGrp="1"/>
          </p:cNvSpPr>
          <p:nvPr>
            <p:ph type="sldNum" sz="quarter" idx="10"/>
          </p:nvPr>
        </p:nvSpPr>
        <p:spPr/>
        <p:txBody>
          <a:bodyPr/>
          <a:lstStyle/>
          <a:p>
            <a:fld id="{7D9A8A42-CDD3-483B-A525-DE73108F9D72}" type="slidenum">
              <a:rPr lang="en-GB" altLang="en-US" smtClean="0"/>
              <a:pPr/>
              <a:t>3</a:t>
            </a:fld>
            <a:endParaRPr lang="en-GB" altLang="en-US" dirty="0"/>
          </a:p>
        </p:txBody>
      </p:sp>
      <p:sp>
        <p:nvSpPr>
          <p:cNvPr id="4" name="Content Placeholder 3">
            <a:extLst>
              <a:ext uri="{FF2B5EF4-FFF2-40B4-BE49-F238E27FC236}">
                <a16:creationId xmlns:a16="http://schemas.microsoft.com/office/drawing/2014/main" id="{2394F7C0-CDD5-087A-8EAE-BC19DE3193CA}"/>
              </a:ext>
            </a:extLst>
          </p:cNvPr>
          <p:cNvSpPr>
            <a:spLocks noGrp="1"/>
          </p:cNvSpPr>
          <p:nvPr>
            <p:ph idx="11"/>
          </p:nvPr>
        </p:nvSpPr>
        <p:spPr/>
        <p:txBody>
          <a:bodyPr/>
          <a:lstStyle/>
          <a:p>
            <a:pPr marL="0" indent="0">
              <a:buNone/>
            </a:pPr>
            <a:r>
              <a:rPr lang="en-US" sz="2400" dirty="0">
                <a:effectLst/>
                <a:ea typeface="Calibri" panose="020F0502020204030204" pitchFamily="34" charset="0"/>
              </a:rPr>
              <a:t>Teachers feel a genre-based approach gives “an imposed rather than a responsive notion of text” (Kay &amp; Dudley-</a:t>
            </a:r>
            <a:r>
              <a:rPr lang="en-US" dirty="0">
                <a:ea typeface="Calibri" panose="020F0502020204030204" pitchFamily="34" charset="0"/>
              </a:rPr>
              <a:t>Evans, 1998</a:t>
            </a:r>
            <a:r>
              <a:rPr lang="en-US" sz="2400" dirty="0">
                <a:effectLst/>
                <a:ea typeface="Calibri" panose="020F0502020204030204" pitchFamily="34" charset="0"/>
              </a:rPr>
              <a:t>, pg. 311).</a:t>
            </a:r>
          </a:p>
        </p:txBody>
      </p:sp>
      <p:sp>
        <p:nvSpPr>
          <p:cNvPr id="5" name="Content Placeholder 4">
            <a:extLst>
              <a:ext uri="{FF2B5EF4-FFF2-40B4-BE49-F238E27FC236}">
                <a16:creationId xmlns:a16="http://schemas.microsoft.com/office/drawing/2014/main" id="{0644D2F1-0857-5431-8454-CE56C37D72E8}"/>
              </a:ext>
            </a:extLst>
          </p:cNvPr>
          <p:cNvSpPr>
            <a:spLocks noGrp="1"/>
          </p:cNvSpPr>
          <p:nvPr>
            <p:ph idx="12"/>
          </p:nvPr>
        </p:nvSpPr>
        <p:spPr/>
        <p:txBody>
          <a:bodyPr/>
          <a:lstStyle/>
          <a:p>
            <a:pPr marL="0" indent="0">
              <a:buNone/>
            </a:pPr>
            <a:r>
              <a:rPr lang="en-GB" b="0" i="0" dirty="0">
                <a:effectLst/>
                <a:latin typeface="arial" panose="020B0604020202020204" pitchFamily="34" charset="0"/>
              </a:rPr>
              <a:t>There is </a:t>
            </a:r>
            <a:r>
              <a:rPr lang="en-GB" i="0" dirty="0">
                <a:effectLst/>
                <a:latin typeface="arial" panose="020B0604020202020204" pitchFamily="34" charset="0"/>
              </a:rPr>
              <a:t>nothing</a:t>
            </a:r>
            <a:r>
              <a:rPr lang="en-GB" b="0" i="0" dirty="0">
                <a:effectLst/>
                <a:latin typeface="arial" panose="020B0604020202020204" pitchFamily="34" charset="0"/>
              </a:rPr>
              <a:t> inherently prescriptive or conforming in a genre approach (Hyland, 2018)</a:t>
            </a:r>
            <a:endParaRPr lang="en-GB" dirty="0"/>
          </a:p>
          <a:p>
            <a:endParaRPr lang="en-GB" dirty="0"/>
          </a:p>
        </p:txBody>
      </p:sp>
    </p:spTree>
    <p:extLst>
      <p:ext uri="{BB962C8B-B14F-4D97-AF65-F5344CB8AC3E}">
        <p14:creationId xmlns:p14="http://schemas.microsoft.com/office/powerpoint/2010/main" val="22523404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7FC88-AE90-A616-DFB0-430288753F87}"/>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E01A20B8-9022-3906-DA16-830920A11372}"/>
              </a:ext>
            </a:extLst>
          </p:cNvPr>
          <p:cNvSpPr>
            <a:spLocks noGrp="1"/>
          </p:cNvSpPr>
          <p:nvPr>
            <p:ph type="sldNum" sz="quarter" idx="10"/>
          </p:nvPr>
        </p:nvSpPr>
        <p:spPr/>
        <p:txBody>
          <a:bodyPr/>
          <a:lstStyle/>
          <a:p>
            <a:fld id="{7D9A8A42-CDD3-483B-A525-DE73108F9D72}" type="slidenum">
              <a:rPr lang="en-GB" altLang="en-US" smtClean="0"/>
              <a:pPr/>
              <a:t>4</a:t>
            </a:fld>
            <a:endParaRPr lang="en-GB" altLang="en-US" dirty="0"/>
          </a:p>
        </p:txBody>
      </p:sp>
      <p:sp>
        <p:nvSpPr>
          <p:cNvPr id="5" name="Content Placeholder 4">
            <a:extLst>
              <a:ext uri="{FF2B5EF4-FFF2-40B4-BE49-F238E27FC236}">
                <a16:creationId xmlns:a16="http://schemas.microsoft.com/office/drawing/2014/main" id="{B65A473B-557C-9164-295A-7E3ACA3A5471}"/>
              </a:ext>
            </a:extLst>
          </p:cNvPr>
          <p:cNvSpPr>
            <a:spLocks noGrp="1"/>
          </p:cNvSpPr>
          <p:nvPr>
            <p:ph idx="12"/>
          </p:nvPr>
        </p:nvSpPr>
        <p:spPr>
          <a:xfrm>
            <a:off x="6012159" y="2322040"/>
            <a:ext cx="2457167" cy="3955050"/>
          </a:xfrm>
        </p:spPr>
        <p:txBody>
          <a:bodyPr/>
          <a:lstStyle/>
          <a:p>
            <a:pPr marL="0" indent="0">
              <a:buNone/>
            </a:pPr>
            <a:endParaRPr lang="en-US" sz="1800" dirty="0">
              <a:effectLst/>
              <a:latin typeface="Times New Roman" panose="02020603050405020304" pitchFamily="18" charset="0"/>
              <a:ea typeface="Calibri" panose="020F0502020204030204" pitchFamily="34" charset="0"/>
            </a:endParaRPr>
          </a:p>
          <a:p>
            <a:pPr marL="0" indent="0">
              <a:buNone/>
            </a:pPr>
            <a:endParaRPr lang="en-US" sz="1800" dirty="0">
              <a:latin typeface="Times New Roman" panose="02020603050405020304" pitchFamily="18" charset="0"/>
              <a:ea typeface="Calibri" panose="020F0502020204030204" pitchFamily="34" charset="0"/>
            </a:endParaRPr>
          </a:p>
          <a:p>
            <a:pPr marL="0" indent="0">
              <a:buNone/>
            </a:pPr>
            <a:endParaRPr lang="en-US" sz="1800" dirty="0">
              <a:effectLst/>
              <a:latin typeface="Times New Roman" panose="02020603050405020304" pitchFamily="18" charset="0"/>
              <a:ea typeface="Calibri" panose="020F0502020204030204" pitchFamily="34" charset="0"/>
            </a:endParaRPr>
          </a:p>
          <a:p>
            <a:pPr marL="0" indent="0">
              <a:buNone/>
            </a:pPr>
            <a:endParaRPr lang="en-US" sz="1800" dirty="0">
              <a:latin typeface="Times New Roman" panose="02020603050405020304" pitchFamily="18" charset="0"/>
              <a:ea typeface="Calibri" panose="020F0502020204030204" pitchFamily="34" charset="0"/>
            </a:endParaRPr>
          </a:p>
          <a:p>
            <a:pPr marL="0" indent="0">
              <a:buNone/>
            </a:pPr>
            <a:endParaRPr lang="en-US" sz="1800" dirty="0">
              <a:effectLst/>
              <a:latin typeface="Times New Roman" panose="02020603050405020304" pitchFamily="18" charset="0"/>
              <a:ea typeface="Calibri" panose="020F0502020204030204" pitchFamily="34" charset="0"/>
            </a:endParaRPr>
          </a:p>
          <a:p>
            <a:pPr marL="0" indent="0">
              <a:buNone/>
            </a:pPr>
            <a:endParaRPr lang="en-US" sz="1800" dirty="0">
              <a:latin typeface="Times New Roman" panose="02020603050405020304" pitchFamily="18" charset="0"/>
              <a:ea typeface="Calibri" panose="020F0502020204030204" pitchFamily="34" charset="0"/>
            </a:endParaRPr>
          </a:p>
          <a:p>
            <a:pPr marL="0" indent="0">
              <a:buNone/>
            </a:pPr>
            <a:endParaRPr lang="en-US" sz="1800" dirty="0">
              <a:effectLst/>
              <a:latin typeface="Times New Roman" panose="02020603050405020304" pitchFamily="18" charset="0"/>
              <a:ea typeface="Calibri" panose="020F0502020204030204" pitchFamily="34" charset="0"/>
            </a:endParaRPr>
          </a:p>
          <a:p>
            <a:pPr marL="0" indent="0">
              <a:buNone/>
            </a:pPr>
            <a:endParaRPr lang="en-US" sz="1800" dirty="0">
              <a:latin typeface="Times New Roman" panose="02020603050405020304" pitchFamily="18" charset="0"/>
              <a:ea typeface="Calibri" panose="020F0502020204030204" pitchFamily="34" charset="0"/>
            </a:endParaRPr>
          </a:p>
          <a:p>
            <a:pPr marL="0" indent="0">
              <a:buNone/>
            </a:pPr>
            <a:endParaRPr lang="en-US" sz="1800" dirty="0">
              <a:effectLst/>
              <a:latin typeface="Times New Roman" panose="02020603050405020304" pitchFamily="18" charset="0"/>
              <a:ea typeface="Calibri" panose="020F0502020204030204" pitchFamily="34" charset="0"/>
            </a:endParaRPr>
          </a:p>
          <a:p>
            <a:pPr marL="0" indent="0">
              <a:buNone/>
            </a:pPr>
            <a:endParaRPr lang="en-US" sz="1800" dirty="0">
              <a:latin typeface="Times New Roman" panose="02020603050405020304" pitchFamily="18" charset="0"/>
              <a:ea typeface="Calibri" panose="020F0502020204030204" pitchFamily="34" charset="0"/>
            </a:endParaRPr>
          </a:p>
          <a:p>
            <a:pPr marL="0" indent="0">
              <a:buNone/>
            </a:pPr>
            <a:r>
              <a:rPr lang="en-US" sz="1800" dirty="0">
                <a:effectLst/>
                <a:latin typeface="Times New Roman" panose="02020603050405020304" pitchFamily="18" charset="0"/>
                <a:ea typeface="Calibri" panose="020F0502020204030204" pitchFamily="34" charset="0"/>
              </a:rPr>
              <a:t>(</a:t>
            </a:r>
            <a:r>
              <a:rPr lang="en-US" sz="1800" dirty="0" err="1">
                <a:effectLst/>
                <a:latin typeface="Times New Roman" panose="02020603050405020304" pitchFamily="18" charset="0"/>
                <a:ea typeface="Calibri" panose="020F0502020204030204" pitchFamily="34" charset="0"/>
              </a:rPr>
              <a:t>Feez</a:t>
            </a:r>
            <a:r>
              <a:rPr lang="en-US" sz="1800" dirty="0">
                <a:effectLst/>
                <a:latin typeface="Times New Roman" panose="02020603050405020304" pitchFamily="18" charset="0"/>
                <a:ea typeface="Calibri" panose="020F0502020204030204" pitchFamily="34" charset="0"/>
              </a:rPr>
              <a:t>, 1998) </a:t>
            </a:r>
            <a:endParaRPr lang="en-GB" dirty="0"/>
          </a:p>
        </p:txBody>
      </p:sp>
      <p:graphicFrame>
        <p:nvGraphicFramePr>
          <p:cNvPr id="9" name="Content Placeholder 8">
            <a:extLst>
              <a:ext uri="{FF2B5EF4-FFF2-40B4-BE49-F238E27FC236}">
                <a16:creationId xmlns:a16="http://schemas.microsoft.com/office/drawing/2014/main" id="{C353BBF8-D6EA-8EB6-5AFA-896C7FEC13E1}"/>
              </a:ext>
            </a:extLst>
          </p:cNvPr>
          <p:cNvGraphicFramePr>
            <a:graphicFrameLocks noGrp="1"/>
          </p:cNvGraphicFramePr>
          <p:nvPr>
            <p:ph idx="11"/>
            <p:extLst>
              <p:ext uri="{D42A27DB-BD31-4B8C-83A1-F6EECF244321}">
                <p14:modId xmlns:p14="http://schemas.microsoft.com/office/powerpoint/2010/main" val="3757831268"/>
              </p:ext>
            </p:extLst>
          </p:nvPr>
        </p:nvGraphicFramePr>
        <p:xfrm>
          <a:off x="1979712" y="1160748"/>
          <a:ext cx="46805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006B2F1-FBE5-5FD1-D038-1230297CE02C}"/>
              </a:ext>
            </a:extLst>
          </p:cNvPr>
          <p:cNvSpPr txBox="1"/>
          <p:nvPr/>
        </p:nvSpPr>
        <p:spPr>
          <a:xfrm>
            <a:off x="539552" y="5697252"/>
            <a:ext cx="3096344" cy="707886"/>
          </a:xfrm>
          <a:prstGeom prst="rect">
            <a:avLst/>
          </a:prstGeom>
          <a:noFill/>
        </p:spPr>
        <p:txBody>
          <a:bodyPr wrap="square" rtlCol="0">
            <a:spAutoFit/>
          </a:bodyPr>
          <a:lstStyle/>
          <a:p>
            <a:r>
              <a:rPr lang="en-GB" dirty="0">
                <a:solidFill>
                  <a:schemeClr val="bg1"/>
                </a:solidFill>
                <a:latin typeface="+mn-lt"/>
              </a:rPr>
              <a:t>Assessment?</a:t>
            </a:r>
          </a:p>
          <a:p>
            <a:r>
              <a:rPr lang="en-GB" dirty="0">
                <a:solidFill>
                  <a:schemeClr val="bg1"/>
                </a:solidFill>
              </a:rPr>
              <a:t>Competing paradigms? </a:t>
            </a:r>
            <a:endParaRPr lang="en-GB" dirty="0">
              <a:solidFill>
                <a:schemeClr val="bg1"/>
              </a:solidFill>
              <a:latin typeface="+mn-lt"/>
            </a:endParaRPr>
          </a:p>
        </p:txBody>
      </p:sp>
    </p:spTree>
    <p:extLst>
      <p:ext uri="{BB962C8B-B14F-4D97-AF65-F5344CB8AC3E}">
        <p14:creationId xmlns:p14="http://schemas.microsoft.com/office/powerpoint/2010/main" val="1573972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0699-29E0-CCB0-3143-1091F398D7A6}"/>
              </a:ext>
            </a:extLst>
          </p:cNvPr>
          <p:cNvSpPr>
            <a:spLocks noGrp="1"/>
          </p:cNvSpPr>
          <p:nvPr>
            <p:ph type="title"/>
          </p:nvPr>
        </p:nvSpPr>
        <p:spPr/>
        <p:txBody>
          <a:bodyPr/>
          <a:lstStyle/>
          <a:p>
            <a:r>
              <a:rPr lang="en-GB" dirty="0"/>
              <a:t>Assessment criteria </a:t>
            </a:r>
          </a:p>
        </p:txBody>
      </p:sp>
      <p:sp>
        <p:nvSpPr>
          <p:cNvPr id="3" name="Slide Number Placeholder 2">
            <a:extLst>
              <a:ext uri="{FF2B5EF4-FFF2-40B4-BE49-F238E27FC236}">
                <a16:creationId xmlns:a16="http://schemas.microsoft.com/office/drawing/2014/main" id="{9FE6FC72-D11A-98B8-6979-97F1AC77DCC2}"/>
              </a:ext>
            </a:extLst>
          </p:cNvPr>
          <p:cNvSpPr>
            <a:spLocks noGrp="1"/>
          </p:cNvSpPr>
          <p:nvPr>
            <p:ph type="sldNum" sz="quarter" idx="10"/>
          </p:nvPr>
        </p:nvSpPr>
        <p:spPr/>
        <p:txBody>
          <a:bodyPr/>
          <a:lstStyle/>
          <a:p>
            <a:fld id="{7D9A8A42-CDD3-483B-A525-DE73108F9D72}" type="slidenum">
              <a:rPr lang="en-GB" altLang="en-US" smtClean="0"/>
              <a:pPr/>
              <a:t>5</a:t>
            </a:fld>
            <a:endParaRPr lang="en-GB" altLang="en-US" dirty="0"/>
          </a:p>
        </p:txBody>
      </p:sp>
      <p:sp>
        <p:nvSpPr>
          <p:cNvPr id="4" name="Content Placeholder 3">
            <a:extLst>
              <a:ext uri="{FF2B5EF4-FFF2-40B4-BE49-F238E27FC236}">
                <a16:creationId xmlns:a16="http://schemas.microsoft.com/office/drawing/2014/main" id="{88E4E5F3-7AC2-1A61-FE91-2F0DA6ED9AFA}"/>
              </a:ext>
            </a:extLst>
          </p:cNvPr>
          <p:cNvSpPr>
            <a:spLocks noGrp="1"/>
          </p:cNvSpPr>
          <p:nvPr>
            <p:ph idx="11"/>
          </p:nvPr>
        </p:nvSpPr>
        <p:spPr/>
        <p:txBody>
          <a:bodyPr/>
          <a:lstStyle/>
          <a:p>
            <a:pPr marL="0" indent="0">
              <a:buNone/>
            </a:pPr>
            <a:r>
              <a:rPr lang="en-US" sz="2400" dirty="0">
                <a:effectLst/>
                <a:latin typeface="Times New Roman" panose="02020603050405020304" pitchFamily="18" charset="0"/>
                <a:ea typeface="Calibri" panose="020F0502020204030204" pitchFamily="34" charset="0"/>
              </a:rPr>
              <a:t>“criteria compliance in pursuit of grades” (p. 286) and could “weaken rather than strengthen the development of learner autonomy” (p. 291). </a:t>
            </a:r>
          </a:p>
          <a:p>
            <a:endParaRPr lang="en-US" dirty="0">
              <a:latin typeface="Times New Roman" panose="02020603050405020304" pitchFamily="18" charset="0"/>
              <a:ea typeface="Calibri" panose="020F0502020204030204" pitchFamily="34" charset="0"/>
            </a:endParaRPr>
          </a:p>
          <a:p>
            <a:pPr marL="0" indent="0">
              <a:buNone/>
            </a:pPr>
            <a:r>
              <a:rPr lang="en-US" sz="2400" dirty="0">
                <a:effectLst/>
                <a:latin typeface="Times New Roman" panose="02020603050405020304" pitchFamily="18" charset="0"/>
                <a:ea typeface="Calibri" panose="020F0502020204030204" pitchFamily="34" charset="0"/>
              </a:rPr>
              <a:t>Torrance (2007) </a:t>
            </a:r>
            <a:endParaRPr lang="en-GB" dirty="0"/>
          </a:p>
        </p:txBody>
      </p:sp>
      <p:sp>
        <p:nvSpPr>
          <p:cNvPr id="5" name="Content Placeholder 4">
            <a:extLst>
              <a:ext uri="{FF2B5EF4-FFF2-40B4-BE49-F238E27FC236}">
                <a16:creationId xmlns:a16="http://schemas.microsoft.com/office/drawing/2014/main" id="{BBC189B4-9397-CC3C-9079-C54543AAD30C}"/>
              </a:ext>
            </a:extLst>
          </p:cNvPr>
          <p:cNvSpPr>
            <a:spLocks noGrp="1"/>
          </p:cNvSpPr>
          <p:nvPr>
            <p:ph idx="12"/>
          </p:nvPr>
        </p:nvSpPr>
        <p:spPr/>
        <p:txBody>
          <a:bodyPr/>
          <a:lstStyle/>
          <a:p>
            <a:pPr marL="0" indent="0">
              <a:buNone/>
            </a:pPr>
            <a:r>
              <a:rPr lang="en-US" sz="2400" dirty="0">
                <a:effectLst/>
                <a:latin typeface="Times New Roman" panose="02020603050405020304" pitchFamily="18" charset="0"/>
                <a:ea typeface="Calibri" panose="020F0502020204030204" pitchFamily="34" charset="0"/>
              </a:rPr>
              <a:t>There is a danger with too much teacher guidance that students develop dependency and their learning strategies are reduced to “chasing what the tutor wants” </a:t>
            </a:r>
          </a:p>
          <a:p>
            <a:pPr marL="0" indent="0">
              <a:buNone/>
            </a:pPr>
            <a:endParaRPr lang="en-US" dirty="0">
              <a:latin typeface="Times New Roman" panose="02020603050405020304" pitchFamily="18" charset="0"/>
              <a:ea typeface="Calibri" panose="020F0502020204030204" pitchFamily="34" charset="0"/>
            </a:endParaRPr>
          </a:p>
          <a:p>
            <a:pPr marL="0" indent="0">
              <a:buNone/>
            </a:pPr>
            <a:r>
              <a:rPr lang="en-US" sz="2400" dirty="0">
                <a:effectLst/>
                <a:latin typeface="Times New Roman" panose="02020603050405020304" pitchFamily="18" charset="0"/>
                <a:ea typeface="Calibri" panose="020F0502020204030204" pitchFamily="34" charset="0"/>
              </a:rPr>
              <a:t>(</a:t>
            </a:r>
            <a:r>
              <a:rPr lang="en-US" sz="2400" dirty="0" err="1">
                <a:effectLst/>
                <a:latin typeface="Times New Roman" panose="02020603050405020304" pitchFamily="18" charset="0"/>
                <a:ea typeface="Calibri" panose="020F0502020204030204" pitchFamily="34" charset="0"/>
              </a:rPr>
              <a:t>Orsmond</a:t>
            </a:r>
            <a:r>
              <a:rPr lang="en-US" sz="2400" dirty="0">
                <a:effectLst/>
                <a:latin typeface="Times New Roman" panose="02020603050405020304" pitchFamily="18" charset="0"/>
                <a:ea typeface="Calibri" panose="020F0502020204030204" pitchFamily="34" charset="0"/>
              </a:rPr>
              <a:t> &amp; Merry, 2013, p. 748). </a:t>
            </a:r>
            <a:endParaRPr lang="en-GB" dirty="0"/>
          </a:p>
          <a:p>
            <a:endParaRPr lang="en-GB" dirty="0"/>
          </a:p>
        </p:txBody>
      </p:sp>
    </p:spTree>
    <p:extLst>
      <p:ext uri="{BB962C8B-B14F-4D97-AF65-F5344CB8AC3E}">
        <p14:creationId xmlns:p14="http://schemas.microsoft.com/office/powerpoint/2010/main" val="4576108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669B7E-820C-9570-E82F-5B9C2D31648B}"/>
              </a:ext>
            </a:extLst>
          </p:cNvPr>
          <p:cNvSpPr>
            <a:spLocks noGrp="1"/>
          </p:cNvSpPr>
          <p:nvPr>
            <p:ph type="sldNum" sz="quarter" idx="10"/>
          </p:nvPr>
        </p:nvSpPr>
        <p:spPr>
          <a:xfrm>
            <a:off x="8028525" y="6345352"/>
            <a:ext cx="676275" cy="252000"/>
          </a:xfrm>
        </p:spPr>
        <p:txBody>
          <a:bodyPr wrap="square" anchor="t">
            <a:normAutofit/>
          </a:bodyPr>
          <a:lstStyle/>
          <a:p>
            <a:pPr>
              <a:spcAft>
                <a:spcPts val="600"/>
              </a:spcAft>
            </a:pPr>
            <a:fld id="{7D9A8A42-CDD3-483B-A525-DE73108F9D72}" type="slidenum">
              <a:rPr lang="en-GB" altLang="en-US" smtClean="0"/>
              <a:pPr>
                <a:spcAft>
                  <a:spcPts val="600"/>
                </a:spcAft>
              </a:pPr>
              <a:t>6</a:t>
            </a:fld>
            <a:endParaRPr lang="en-GB" altLang="en-US"/>
          </a:p>
        </p:txBody>
      </p:sp>
      <p:pic>
        <p:nvPicPr>
          <p:cNvPr id="12" name="Picture 11" descr="Pen placed on top of a signature line">
            <a:extLst>
              <a:ext uri="{FF2B5EF4-FFF2-40B4-BE49-F238E27FC236}">
                <a16:creationId xmlns:a16="http://schemas.microsoft.com/office/drawing/2014/main" id="{7DB20CFA-74F4-C0E9-8E1B-C7FFD347D96F}"/>
              </a:ext>
            </a:extLst>
          </p:cNvPr>
          <p:cNvPicPr>
            <a:picLocks noChangeAspect="1"/>
          </p:cNvPicPr>
          <p:nvPr/>
        </p:nvPicPr>
        <p:blipFill rotWithShape="1">
          <a:blip r:embed="rId2"/>
          <a:srcRect b="7199"/>
          <a:stretch/>
        </p:blipFill>
        <p:spPr>
          <a:xfrm>
            <a:off x="20" y="10"/>
            <a:ext cx="9143980" cy="5664194"/>
          </a:xfrm>
          <a:prstGeom prst="rect">
            <a:avLst/>
          </a:prstGeom>
          <a:noFill/>
          <a:ln>
            <a:noFill/>
          </a:ln>
        </p:spPr>
      </p:pic>
      <p:sp>
        <p:nvSpPr>
          <p:cNvPr id="8" name="Title 1">
            <a:extLst>
              <a:ext uri="{FF2B5EF4-FFF2-40B4-BE49-F238E27FC236}">
                <a16:creationId xmlns:a16="http://schemas.microsoft.com/office/drawing/2014/main" id="{D650F006-5BFF-0599-6026-0FCFF8538D8B}"/>
              </a:ext>
            </a:extLst>
          </p:cNvPr>
          <p:cNvSpPr>
            <a:spLocks noGrp="1"/>
          </p:cNvSpPr>
          <p:nvPr>
            <p:ph type="title"/>
          </p:nvPr>
        </p:nvSpPr>
        <p:spPr>
          <a:xfrm>
            <a:off x="251520" y="5785870"/>
            <a:ext cx="8568952" cy="955498"/>
          </a:xfrm>
        </p:spPr>
        <p:txBody>
          <a:bodyPr wrap="square" anchor="t">
            <a:normAutofit/>
          </a:bodyPr>
          <a:lstStyle/>
          <a:p>
            <a:r>
              <a:rPr lang="en-US" dirty="0"/>
              <a:t>Misuse of assessment criteria? </a:t>
            </a:r>
          </a:p>
        </p:txBody>
      </p:sp>
    </p:spTree>
    <p:extLst>
      <p:ext uri="{BB962C8B-B14F-4D97-AF65-F5344CB8AC3E}">
        <p14:creationId xmlns:p14="http://schemas.microsoft.com/office/powerpoint/2010/main" val="9181405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B95819-0B57-BDC1-1EAF-B7DBCBE140A4}"/>
              </a:ext>
            </a:extLst>
          </p:cNvPr>
          <p:cNvSpPr>
            <a:spLocks noGrp="1"/>
          </p:cNvSpPr>
          <p:nvPr>
            <p:ph type="title"/>
          </p:nvPr>
        </p:nvSpPr>
        <p:spPr>
          <a:xfrm>
            <a:off x="424800" y="1342840"/>
            <a:ext cx="8280000" cy="828000"/>
          </a:xfrm>
        </p:spPr>
        <p:txBody>
          <a:bodyPr/>
          <a:lstStyle/>
          <a:p>
            <a:endParaRPr lang="en-US"/>
          </a:p>
        </p:txBody>
      </p:sp>
      <p:pic>
        <p:nvPicPr>
          <p:cNvPr id="5" name="Content Placeholder 4" descr="Graphical user interface, text, application, email">
            <a:extLst>
              <a:ext uri="{FF2B5EF4-FFF2-40B4-BE49-F238E27FC236}">
                <a16:creationId xmlns:a16="http://schemas.microsoft.com/office/drawing/2014/main" id="{F32D1081-5961-E504-2407-D2642AD0F2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1277" y="1373193"/>
            <a:ext cx="6361446" cy="3960000"/>
          </a:xfrm>
          <a:prstGeom prst="rect">
            <a:avLst/>
          </a:prstGeom>
          <a:noFill/>
        </p:spPr>
      </p:pic>
      <p:sp>
        <p:nvSpPr>
          <p:cNvPr id="12" name="Slide Number Placeholder 3">
            <a:extLst>
              <a:ext uri="{FF2B5EF4-FFF2-40B4-BE49-F238E27FC236}">
                <a16:creationId xmlns:a16="http://schemas.microsoft.com/office/drawing/2014/main" id="{8F99E297-69E4-2803-1695-151550058C54}"/>
              </a:ext>
            </a:extLst>
          </p:cNvPr>
          <p:cNvSpPr>
            <a:spLocks noGrp="1"/>
          </p:cNvSpPr>
          <p:nvPr>
            <p:ph type="sldNum" sz="quarter" idx="10"/>
          </p:nvPr>
        </p:nvSpPr>
        <p:spPr>
          <a:xfrm>
            <a:off x="8028525" y="6345352"/>
            <a:ext cx="676275" cy="252000"/>
          </a:xfrm>
        </p:spPr>
        <p:txBody>
          <a:bodyPr/>
          <a:lstStyle/>
          <a:p>
            <a:pPr>
              <a:spcAft>
                <a:spcPts val="600"/>
              </a:spcAft>
            </a:pPr>
            <a:fld id="{DCF6A46F-80AB-49F3-8C7E-9717ED945456}" type="slidenum">
              <a:rPr lang="en-GB" altLang="en-US" smtClean="0"/>
              <a:pPr>
                <a:spcAft>
                  <a:spcPts val="600"/>
                </a:spcAft>
              </a:pPr>
              <a:t>7</a:t>
            </a:fld>
            <a:endParaRPr lang="en-GB" altLang="en-US"/>
          </a:p>
        </p:txBody>
      </p:sp>
    </p:spTree>
    <p:extLst>
      <p:ext uri="{BB962C8B-B14F-4D97-AF65-F5344CB8AC3E}">
        <p14:creationId xmlns:p14="http://schemas.microsoft.com/office/powerpoint/2010/main" val="15059228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528894-E49B-C5FB-0E9D-054D5008A390}"/>
              </a:ext>
            </a:extLst>
          </p:cNvPr>
          <p:cNvSpPr>
            <a:spLocks noGrp="1"/>
          </p:cNvSpPr>
          <p:nvPr>
            <p:ph type="title"/>
          </p:nvPr>
        </p:nvSpPr>
        <p:spPr>
          <a:xfrm>
            <a:off x="424800" y="1342840"/>
            <a:ext cx="8280000" cy="828000"/>
          </a:xfrm>
        </p:spPr>
        <p:txBody>
          <a:bodyPr wrap="none" anchor="b">
            <a:normAutofit/>
          </a:bodyPr>
          <a:lstStyle/>
          <a:p>
            <a:r>
              <a:rPr lang="en-GB" dirty="0"/>
              <a:t>One view…</a:t>
            </a:r>
          </a:p>
        </p:txBody>
      </p:sp>
      <p:sp>
        <p:nvSpPr>
          <p:cNvPr id="6" name="Content Placeholder 5">
            <a:extLst>
              <a:ext uri="{FF2B5EF4-FFF2-40B4-BE49-F238E27FC236}">
                <a16:creationId xmlns:a16="http://schemas.microsoft.com/office/drawing/2014/main" id="{B4445626-06B2-74BD-F6B1-5CBD2BB95ADC}"/>
              </a:ext>
            </a:extLst>
          </p:cNvPr>
          <p:cNvSpPr>
            <a:spLocks noGrp="1"/>
          </p:cNvSpPr>
          <p:nvPr>
            <p:ph idx="1"/>
          </p:nvPr>
        </p:nvSpPr>
        <p:spPr>
          <a:xfrm>
            <a:off x="424800" y="2322040"/>
            <a:ext cx="8280000" cy="3960000"/>
          </a:xfrm>
        </p:spPr>
        <p:txBody>
          <a:bodyPr wrap="square" anchor="t">
            <a:normAutofit/>
          </a:bodyPr>
          <a:lstStyle/>
          <a:p>
            <a:r>
              <a:rPr lang="en-GB" dirty="0"/>
              <a:t>Criteria viewed as fully determinate and explicit</a:t>
            </a:r>
          </a:p>
          <a:p>
            <a:r>
              <a:rPr lang="en-GB" dirty="0"/>
              <a:t>Criteria are non-negotiable  </a:t>
            </a:r>
          </a:p>
          <a:p>
            <a:r>
              <a:rPr lang="en-GB" dirty="0"/>
              <a:t>An attempt to map criteria to the learning (tight correspondence between exemplar and criteria)</a:t>
            </a:r>
          </a:p>
          <a:p>
            <a:r>
              <a:rPr lang="en-GB" dirty="0"/>
              <a:t>Could result in students becoming instrumental in their approach to learning?  </a:t>
            </a:r>
          </a:p>
          <a:p>
            <a:r>
              <a:rPr lang="en-GB" dirty="0"/>
              <a:t>Could result in a focus on features not standards? </a:t>
            </a:r>
          </a:p>
          <a:p>
            <a:endParaRPr lang="en-GB" dirty="0"/>
          </a:p>
        </p:txBody>
      </p:sp>
      <p:sp>
        <p:nvSpPr>
          <p:cNvPr id="2" name="Slide Number Placeholder 1">
            <a:extLst>
              <a:ext uri="{FF2B5EF4-FFF2-40B4-BE49-F238E27FC236}">
                <a16:creationId xmlns:a16="http://schemas.microsoft.com/office/drawing/2014/main" id="{82A59E38-8565-F242-03D1-24CDAC2590C0}"/>
              </a:ext>
            </a:extLst>
          </p:cNvPr>
          <p:cNvSpPr>
            <a:spLocks noGrp="1"/>
          </p:cNvSpPr>
          <p:nvPr>
            <p:ph type="sldNum" sz="quarter" idx="10"/>
          </p:nvPr>
        </p:nvSpPr>
        <p:spPr>
          <a:xfrm>
            <a:off x="8028525" y="6345352"/>
            <a:ext cx="676275" cy="252000"/>
          </a:xfrm>
        </p:spPr>
        <p:txBody>
          <a:bodyPr wrap="square" anchor="t">
            <a:normAutofit/>
          </a:bodyPr>
          <a:lstStyle/>
          <a:p>
            <a:pPr>
              <a:spcAft>
                <a:spcPts val="600"/>
              </a:spcAft>
            </a:pPr>
            <a:fld id="{8CAE96E1-FE19-476C-9CF0-3BB4903735D9}" type="slidenum">
              <a:rPr lang="en-GB" altLang="en-US" smtClean="0"/>
              <a:pPr>
                <a:spcAft>
                  <a:spcPts val="600"/>
                </a:spcAft>
              </a:pPr>
              <a:t>8</a:t>
            </a:fld>
            <a:endParaRPr lang="en-GB" altLang="en-US"/>
          </a:p>
        </p:txBody>
      </p:sp>
    </p:spTree>
    <p:extLst>
      <p:ext uri="{BB962C8B-B14F-4D97-AF65-F5344CB8AC3E}">
        <p14:creationId xmlns:p14="http://schemas.microsoft.com/office/powerpoint/2010/main" val="32810468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B74272-6972-E710-DD41-166038F554A1}"/>
              </a:ext>
            </a:extLst>
          </p:cNvPr>
          <p:cNvSpPr>
            <a:spLocks noGrp="1"/>
          </p:cNvSpPr>
          <p:nvPr>
            <p:ph type="title"/>
          </p:nvPr>
        </p:nvSpPr>
        <p:spPr>
          <a:xfrm>
            <a:off x="424800" y="1342840"/>
            <a:ext cx="8280000" cy="828000"/>
          </a:xfrm>
        </p:spPr>
        <p:txBody>
          <a:bodyPr wrap="none" anchor="b">
            <a:normAutofit/>
          </a:bodyPr>
          <a:lstStyle/>
          <a:p>
            <a:r>
              <a:rPr lang="en-GB" dirty="0"/>
              <a:t>Examples </a:t>
            </a:r>
          </a:p>
        </p:txBody>
      </p:sp>
      <p:sp>
        <p:nvSpPr>
          <p:cNvPr id="3" name="Slide Number Placeholder 2">
            <a:extLst>
              <a:ext uri="{FF2B5EF4-FFF2-40B4-BE49-F238E27FC236}">
                <a16:creationId xmlns:a16="http://schemas.microsoft.com/office/drawing/2014/main" id="{EB85C393-0730-8D5A-A2C9-8329FD66B2D8}"/>
              </a:ext>
            </a:extLst>
          </p:cNvPr>
          <p:cNvSpPr>
            <a:spLocks noGrp="1"/>
          </p:cNvSpPr>
          <p:nvPr>
            <p:ph type="sldNum" sz="quarter" idx="10"/>
          </p:nvPr>
        </p:nvSpPr>
        <p:spPr>
          <a:xfrm>
            <a:off x="8028525" y="6345352"/>
            <a:ext cx="676275" cy="252000"/>
          </a:xfrm>
        </p:spPr>
        <p:txBody>
          <a:bodyPr wrap="square" anchor="t">
            <a:normAutofit/>
          </a:bodyPr>
          <a:lstStyle/>
          <a:p>
            <a:pPr>
              <a:spcAft>
                <a:spcPts val="600"/>
              </a:spcAft>
            </a:pPr>
            <a:fld id="{DCF6A46F-80AB-49F3-8C7E-9717ED945456}" type="slidenum">
              <a:rPr lang="en-GB" altLang="en-US" smtClean="0"/>
              <a:pPr>
                <a:spcAft>
                  <a:spcPts val="600"/>
                </a:spcAft>
              </a:pPr>
              <a:t>9</a:t>
            </a:fld>
            <a:endParaRPr lang="en-GB" altLang="en-US"/>
          </a:p>
        </p:txBody>
      </p:sp>
      <p:graphicFrame>
        <p:nvGraphicFramePr>
          <p:cNvPr id="6" name="Content Placeholder 1">
            <a:extLst>
              <a:ext uri="{FF2B5EF4-FFF2-40B4-BE49-F238E27FC236}">
                <a16:creationId xmlns:a16="http://schemas.microsoft.com/office/drawing/2014/main" id="{5B536D2A-BE2E-B976-AE05-315A33D4D666}"/>
              </a:ext>
            </a:extLst>
          </p:cNvPr>
          <p:cNvGraphicFramePr>
            <a:graphicFrameLocks noGrp="1"/>
          </p:cNvGraphicFramePr>
          <p:nvPr>
            <p:ph idx="1"/>
            <p:extLst>
              <p:ext uri="{D42A27DB-BD31-4B8C-83A1-F6EECF244321}">
                <p14:modId xmlns:p14="http://schemas.microsoft.com/office/powerpoint/2010/main" val="4078881874"/>
              </p:ext>
            </p:extLst>
          </p:nvPr>
        </p:nvGraphicFramePr>
        <p:xfrm>
          <a:off x="424800" y="2322040"/>
          <a:ext cx="8280000" cy="396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749049"/>
      </p:ext>
    </p:extLst>
  </p:cSld>
  <p:clrMapOvr>
    <a:masterClrMapping/>
  </p:clrMapOvr>
  <p:transition>
    <p:fade/>
  </p:transition>
</p:sld>
</file>

<file path=ppt/theme/theme1.xml><?xml version="1.0" encoding="utf-8"?>
<a:theme xmlns:a="http://schemas.openxmlformats.org/drawingml/2006/main" name="UoR Theme">
  <a:themeElements>
    <a:clrScheme name="Custom 1">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rdg-accessible-ppt-standard-19</Template>
  <TotalTime>0</TotalTime>
  <Words>1005</Words>
  <Application>Microsoft Office PowerPoint</Application>
  <PresentationFormat>On-screen Show (4:3)</PresentationFormat>
  <Paragraphs>132</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Calibri</vt:lpstr>
      <vt:lpstr>Wingdings</vt:lpstr>
      <vt:lpstr>Times New Roman</vt:lpstr>
      <vt:lpstr>Symbol</vt:lpstr>
      <vt:lpstr>Arial Bold</vt:lpstr>
      <vt:lpstr>Effra</vt:lpstr>
      <vt:lpstr>Arial</vt:lpstr>
      <vt:lpstr>Arial</vt:lpstr>
      <vt:lpstr>UoR Theme</vt:lpstr>
      <vt:lpstr>1_UoR Theme off-white background</vt:lpstr>
      <vt:lpstr>Involving students in the assessment of their writing: The use (and misuse) of assessment criteria in EAP</vt:lpstr>
      <vt:lpstr>PowerPoint Presentation</vt:lpstr>
      <vt:lpstr>Genre approaches</vt:lpstr>
      <vt:lpstr>PowerPoint Presentation</vt:lpstr>
      <vt:lpstr>Assessment criteria </vt:lpstr>
      <vt:lpstr>Misuse of assessment criteria? </vt:lpstr>
      <vt:lpstr>PowerPoint Presentation</vt:lpstr>
      <vt:lpstr>One view…</vt:lpstr>
      <vt:lpstr>Examples </vt:lpstr>
      <vt:lpstr>Another view…</vt:lpstr>
      <vt:lpstr>Examples  </vt:lpstr>
      <vt:lpstr>Issues with both approaches</vt:lpstr>
      <vt:lpstr>A better use? </vt:lpstr>
      <vt:lpstr>Theoretical perspectives</vt:lpstr>
      <vt:lpstr>PowerPoint Presentation</vt:lpstr>
      <vt:lpstr>PowerPoint Presentation</vt:lpstr>
      <vt:lpstr>Tasks that engage students in  using criteria (both tacit and explicit)</vt:lpstr>
      <vt:lpstr>Do-Compare-Make explicit (Nicol, 2020,2021) </vt:lpstr>
      <vt:lpstr>PowerPoint Presentation</vt:lpstr>
      <vt:lpstr>Recommendations for practice </vt:lpstr>
      <vt:lpstr>Difficulties in managing criteria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Smyth</dc:creator>
  <cp:lastModifiedBy>Phil Smyth</cp:lastModifiedBy>
  <cp:revision>4</cp:revision>
  <cp:lastPrinted>2006-09-19T14:59:33Z</cp:lastPrinted>
  <dcterms:created xsi:type="dcterms:W3CDTF">2022-10-06T09:27:57Z</dcterms:created>
  <dcterms:modified xsi:type="dcterms:W3CDTF">2023-04-16T20:52:48Z</dcterms:modified>
</cp:coreProperties>
</file>