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0"/>
  </p:notesMasterIdLst>
  <p:handoutMasterIdLst>
    <p:handoutMasterId r:id="rId41"/>
  </p:handoutMasterIdLst>
  <p:sldIdLst>
    <p:sldId id="494" r:id="rId5"/>
    <p:sldId id="514" r:id="rId6"/>
    <p:sldId id="529" r:id="rId7"/>
    <p:sldId id="543" r:id="rId8"/>
    <p:sldId id="528" r:id="rId9"/>
    <p:sldId id="530" r:id="rId10"/>
    <p:sldId id="531" r:id="rId11"/>
    <p:sldId id="516" r:id="rId12"/>
    <p:sldId id="539" r:id="rId13"/>
    <p:sldId id="518" r:id="rId14"/>
    <p:sldId id="536" r:id="rId15"/>
    <p:sldId id="520" r:id="rId16"/>
    <p:sldId id="533" r:id="rId17"/>
    <p:sldId id="519" r:id="rId18"/>
    <p:sldId id="532" r:id="rId19"/>
    <p:sldId id="534" r:id="rId20"/>
    <p:sldId id="535" r:id="rId21"/>
    <p:sldId id="548" r:id="rId22"/>
    <p:sldId id="553" r:id="rId23"/>
    <p:sldId id="521" r:id="rId24"/>
    <p:sldId id="522" r:id="rId25"/>
    <p:sldId id="540" r:id="rId26"/>
    <p:sldId id="523" r:id="rId27"/>
    <p:sldId id="524" r:id="rId28"/>
    <p:sldId id="541" r:id="rId29"/>
    <p:sldId id="525" r:id="rId30"/>
    <p:sldId id="542" r:id="rId31"/>
    <p:sldId id="552" r:id="rId32"/>
    <p:sldId id="537" r:id="rId33"/>
    <p:sldId id="546" r:id="rId34"/>
    <p:sldId id="547" r:id="rId35"/>
    <p:sldId id="550" r:id="rId36"/>
    <p:sldId id="551" r:id="rId37"/>
    <p:sldId id="527" r:id="rId38"/>
    <p:sldId id="517" r:id="rId39"/>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A00"/>
    <a:srgbClr val="0078E2"/>
    <a:srgbClr val="FF4B67"/>
    <a:srgbClr val="BFBFBF"/>
    <a:srgbClr val="539EB8"/>
    <a:srgbClr val="CC0000"/>
    <a:srgbClr val="FF7C00"/>
    <a:srgbClr val="DF21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21080-5759-4C3C-B888-BEDEA074D87B}" v="36" dt="2023-04-16T22:02:36.259"/>
    <p1510:client id="{D63AC05E-BB5B-53CD-391A-E8F84259151F}" v="6" dt="2023-04-16T21:43:47.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79295" autoAdjust="0"/>
  </p:normalViewPr>
  <p:slideViewPr>
    <p:cSldViewPr snapToGrid="0">
      <p:cViewPr varScale="1">
        <p:scale>
          <a:sx n="87" d="100"/>
          <a:sy n="87" d="100"/>
        </p:scale>
        <p:origin x="48" y="45"/>
      </p:cViewPr>
      <p:guideLst/>
    </p:cSldViewPr>
  </p:slideViewPr>
  <p:notesTextViewPr>
    <p:cViewPr>
      <p:scale>
        <a:sx n="100" d="100"/>
        <a:sy n="100" d="100"/>
      </p:scale>
      <p:origin x="0" y="0"/>
    </p:cViewPr>
  </p:notesTextViewPr>
  <p:notesViewPr>
    <p:cSldViewPr snapToGrid="0">
      <p:cViewPr>
        <p:scale>
          <a:sx n="60" d="100"/>
          <a:sy n="60" d="100"/>
        </p:scale>
        <p:origin x="2520" y="57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46A57-CD27-9B4B-A358-FDA2D6926AF1}" type="doc">
      <dgm:prSet loTypeId="urn:microsoft.com/office/officeart/2005/8/layout/venn2" loCatId="" qsTypeId="urn:microsoft.com/office/officeart/2005/8/quickstyle/simple1" qsCatId="simple" csTypeId="urn:microsoft.com/office/officeart/2005/8/colors/accent0_3" csCatId="mainScheme" phldr="1"/>
      <dgm:spPr/>
      <dgm:t>
        <a:bodyPr/>
        <a:lstStyle/>
        <a:p>
          <a:endParaRPr lang="en-GB"/>
        </a:p>
      </dgm:t>
    </dgm:pt>
    <dgm:pt modelId="{971EA767-6B04-AF4F-8BD8-E289D6E169F1}">
      <dgm:prSet phldrT="[Text]" custT="1"/>
      <dgm:spPr/>
      <dgm:t>
        <a:bodyPr/>
        <a:lstStyle/>
        <a:p>
          <a:r>
            <a:rPr lang="en-GB" sz="1400" dirty="0">
              <a:latin typeface="Berlin Sans FB" panose="020E0602020502020306" pitchFamily="34" charset="77"/>
            </a:rPr>
            <a:t>QUALITY MANAGEMENT</a:t>
          </a:r>
        </a:p>
      </dgm:t>
    </dgm:pt>
    <dgm:pt modelId="{0C1644CD-5398-F447-B08A-1A70B1449D32}" type="parTrans" cxnId="{C0909A58-E127-6943-89FE-53B24EA81AEB}">
      <dgm:prSet/>
      <dgm:spPr/>
      <dgm:t>
        <a:bodyPr/>
        <a:lstStyle/>
        <a:p>
          <a:endParaRPr lang="en-GB"/>
        </a:p>
      </dgm:t>
    </dgm:pt>
    <dgm:pt modelId="{1E5F571D-B645-CF4C-9134-2552B390E114}" type="sibTrans" cxnId="{C0909A58-E127-6943-89FE-53B24EA81AEB}">
      <dgm:prSet/>
      <dgm:spPr/>
      <dgm:t>
        <a:bodyPr/>
        <a:lstStyle/>
        <a:p>
          <a:endParaRPr lang="en-GB"/>
        </a:p>
      </dgm:t>
    </dgm:pt>
    <dgm:pt modelId="{A85B56CE-EC1F-4B41-BDEC-E017E13322D9}">
      <dgm:prSet phldrT="[Text]" custT="1"/>
      <dgm:spPr/>
      <dgm:t>
        <a:bodyPr/>
        <a:lstStyle/>
        <a:p>
          <a:r>
            <a:rPr lang="en-GB" sz="1200" dirty="0">
              <a:latin typeface="Berlin Sans FB" panose="020E0602020502020306" pitchFamily="34" charset="77"/>
            </a:rPr>
            <a:t>QUALITY IMPROVEMENT AND ENHANCEMENT</a:t>
          </a:r>
        </a:p>
      </dgm:t>
    </dgm:pt>
    <dgm:pt modelId="{A45E9F4E-66D0-EB4E-BB62-B0EA9EB0E50A}" type="parTrans" cxnId="{46668EA3-0968-7548-B924-CD0FD15015B2}">
      <dgm:prSet/>
      <dgm:spPr/>
      <dgm:t>
        <a:bodyPr/>
        <a:lstStyle/>
        <a:p>
          <a:endParaRPr lang="en-GB"/>
        </a:p>
      </dgm:t>
    </dgm:pt>
    <dgm:pt modelId="{23EFAE91-059C-AB4D-815E-21C93F9B4613}" type="sibTrans" cxnId="{46668EA3-0968-7548-B924-CD0FD15015B2}">
      <dgm:prSet/>
      <dgm:spPr/>
      <dgm:t>
        <a:bodyPr/>
        <a:lstStyle/>
        <a:p>
          <a:endParaRPr lang="en-GB"/>
        </a:p>
      </dgm:t>
    </dgm:pt>
    <dgm:pt modelId="{C82D3C43-01E5-1B4C-BBBD-0739D38B99DA}">
      <dgm:prSet phldrT="[Text]" custT="1"/>
      <dgm:spPr/>
      <dgm:t>
        <a:bodyPr/>
        <a:lstStyle/>
        <a:p>
          <a:r>
            <a:rPr lang="en-GB" sz="1400" dirty="0">
              <a:latin typeface="Berlin Sans FB" panose="020E0602020502020306" pitchFamily="34" charset="77"/>
            </a:rPr>
            <a:t>QUALITY ASSURANCE</a:t>
          </a:r>
        </a:p>
      </dgm:t>
    </dgm:pt>
    <dgm:pt modelId="{D760D157-9B85-1243-A66B-43EC4C99C19E}" type="parTrans" cxnId="{E9BAB12D-6A32-2243-940B-FD5D948ECAD7}">
      <dgm:prSet/>
      <dgm:spPr/>
      <dgm:t>
        <a:bodyPr/>
        <a:lstStyle/>
        <a:p>
          <a:endParaRPr lang="en-GB"/>
        </a:p>
      </dgm:t>
    </dgm:pt>
    <dgm:pt modelId="{F825331B-C318-AC4F-B0CB-64A9B491B240}" type="sibTrans" cxnId="{E9BAB12D-6A32-2243-940B-FD5D948ECAD7}">
      <dgm:prSet/>
      <dgm:spPr/>
      <dgm:t>
        <a:bodyPr/>
        <a:lstStyle/>
        <a:p>
          <a:endParaRPr lang="en-GB"/>
        </a:p>
      </dgm:t>
    </dgm:pt>
    <dgm:pt modelId="{6F698C07-ACBC-3C45-9FEC-D5399FFF54CD}">
      <dgm:prSet phldrT="[Text]" custT="1"/>
      <dgm:spPr/>
      <dgm:t>
        <a:bodyPr/>
        <a:lstStyle/>
        <a:p>
          <a:r>
            <a:rPr lang="en-GB" sz="1400" dirty="0">
              <a:latin typeface="Berlin Sans FB" panose="020E0602020502020306" pitchFamily="34" charset="77"/>
            </a:rPr>
            <a:t>QUALITY CONTROL</a:t>
          </a:r>
        </a:p>
      </dgm:t>
    </dgm:pt>
    <dgm:pt modelId="{91516C86-6C72-E441-A5B6-A7B6D2BF7D00}" type="parTrans" cxnId="{2BC91C7D-9F38-0848-ACAD-1717391E7DAF}">
      <dgm:prSet/>
      <dgm:spPr/>
      <dgm:t>
        <a:bodyPr/>
        <a:lstStyle/>
        <a:p>
          <a:endParaRPr lang="en-GB"/>
        </a:p>
      </dgm:t>
    </dgm:pt>
    <dgm:pt modelId="{BC62A447-C97D-C34C-9C1F-4ED63143421C}" type="sibTrans" cxnId="{2BC91C7D-9F38-0848-ACAD-1717391E7DAF}">
      <dgm:prSet/>
      <dgm:spPr/>
      <dgm:t>
        <a:bodyPr/>
        <a:lstStyle/>
        <a:p>
          <a:endParaRPr lang="en-GB"/>
        </a:p>
      </dgm:t>
    </dgm:pt>
    <dgm:pt modelId="{335C2864-211A-0E4E-A5BF-EA664443B707}" type="pres">
      <dgm:prSet presAssocID="{18846A57-CD27-9B4B-A358-FDA2D6926AF1}" presName="Name0" presStyleCnt="0">
        <dgm:presLayoutVars>
          <dgm:chMax val="7"/>
          <dgm:resizeHandles val="exact"/>
        </dgm:presLayoutVars>
      </dgm:prSet>
      <dgm:spPr/>
    </dgm:pt>
    <dgm:pt modelId="{62B3B523-1187-D747-BD05-D761E84031BC}" type="pres">
      <dgm:prSet presAssocID="{18846A57-CD27-9B4B-A358-FDA2D6926AF1}" presName="comp1" presStyleCnt="0"/>
      <dgm:spPr/>
    </dgm:pt>
    <dgm:pt modelId="{9751803C-8037-494F-9150-EC4870D288FE}" type="pres">
      <dgm:prSet presAssocID="{18846A57-CD27-9B4B-A358-FDA2D6926AF1}" presName="circle1" presStyleLbl="node1" presStyleIdx="0" presStyleCnt="4" custLinFactNeighborY="13099"/>
      <dgm:spPr/>
    </dgm:pt>
    <dgm:pt modelId="{0A263B00-FF49-D44A-B005-F6D3D0FC2091}" type="pres">
      <dgm:prSet presAssocID="{18846A57-CD27-9B4B-A358-FDA2D6926AF1}" presName="c1text" presStyleLbl="node1" presStyleIdx="0" presStyleCnt="4">
        <dgm:presLayoutVars>
          <dgm:bulletEnabled val="1"/>
        </dgm:presLayoutVars>
      </dgm:prSet>
      <dgm:spPr/>
    </dgm:pt>
    <dgm:pt modelId="{E84B4F57-DFCF-444F-875F-735E12B9A6B4}" type="pres">
      <dgm:prSet presAssocID="{18846A57-CD27-9B4B-A358-FDA2D6926AF1}" presName="comp2" presStyleCnt="0"/>
      <dgm:spPr/>
    </dgm:pt>
    <dgm:pt modelId="{97907CE0-9F73-C643-9581-CD36671B6C9F}" type="pres">
      <dgm:prSet presAssocID="{18846A57-CD27-9B4B-A358-FDA2D6926AF1}" presName="circle2" presStyleLbl="node1" presStyleIdx="1" presStyleCnt="4"/>
      <dgm:spPr/>
    </dgm:pt>
    <dgm:pt modelId="{E1F985DB-DDEE-F24E-BEC6-B2AD539C0ED4}" type="pres">
      <dgm:prSet presAssocID="{18846A57-CD27-9B4B-A358-FDA2D6926AF1}" presName="c2text" presStyleLbl="node1" presStyleIdx="1" presStyleCnt="4">
        <dgm:presLayoutVars>
          <dgm:bulletEnabled val="1"/>
        </dgm:presLayoutVars>
      </dgm:prSet>
      <dgm:spPr/>
    </dgm:pt>
    <dgm:pt modelId="{32B00E00-6F13-294C-9F00-8FB7B3C6DB9B}" type="pres">
      <dgm:prSet presAssocID="{18846A57-CD27-9B4B-A358-FDA2D6926AF1}" presName="comp3" presStyleCnt="0"/>
      <dgm:spPr/>
    </dgm:pt>
    <dgm:pt modelId="{05275C3F-7D04-8B45-B655-4717C901AD29}" type="pres">
      <dgm:prSet presAssocID="{18846A57-CD27-9B4B-A358-FDA2D6926AF1}" presName="circle3" presStyleLbl="node1" presStyleIdx="2" presStyleCnt="4" custLinFactNeighborX="0" custLinFactNeighborY="3195"/>
      <dgm:spPr/>
    </dgm:pt>
    <dgm:pt modelId="{9855B06F-6965-D147-BF8B-5F13B6DE1890}" type="pres">
      <dgm:prSet presAssocID="{18846A57-CD27-9B4B-A358-FDA2D6926AF1}" presName="c3text" presStyleLbl="node1" presStyleIdx="2" presStyleCnt="4">
        <dgm:presLayoutVars>
          <dgm:bulletEnabled val="1"/>
        </dgm:presLayoutVars>
      </dgm:prSet>
      <dgm:spPr/>
    </dgm:pt>
    <dgm:pt modelId="{D315906E-1FDA-1240-B2C4-F6806B187B2D}" type="pres">
      <dgm:prSet presAssocID="{18846A57-CD27-9B4B-A358-FDA2D6926AF1}" presName="comp4" presStyleCnt="0"/>
      <dgm:spPr/>
    </dgm:pt>
    <dgm:pt modelId="{024C1530-BBBF-7249-A54A-A5C301E1507D}" type="pres">
      <dgm:prSet presAssocID="{18846A57-CD27-9B4B-A358-FDA2D6926AF1}" presName="circle4" presStyleLbl="node1" presStyleIdx="3" presStyleCnt="4"/>
      <dgm:spPr/>
    </dgm:pt>
    <dgm:pt modelId="{D6FD914F-4C1F-8A41-8FC9-7ED0DB49A686}" type="pres">
      <dgm:prSet presAssocID="{18846A57-CD27-9B4B-A358-FDA2D6926AF1}" presName="c4text" presStyleLbl="node1" presStyleIdx="3" presStyleCnt="4">
        <dgm:presLayoutVars>
          <dgm:bulletEnabled val="1"/>
        </dgm:presLayoutVars>
      </dgm:prSet>
      <dgm:spPr/>
    </dgm:pt>
  </dgm:ptLst>
  <dgm:cxnLst>
    <dgm:cxn modelId="{704E9808-FD88-0645-A45B-47256B552746}" type="presOf" srcId="{6F698C07-ACBC-3C45-9FEC-D5399FFF54CD}" destId="{024C1530-BBBF-7249-A54A-A5C301E1507D}" srcOrd="0" destOrd="0" presId="urn:microsoft.com/office/officeart/2005/8/layout/venn2"/>
    <dgm:cxn modelId="{1E2D270A-7F8D-2E44-ACF3-991AA3C8CA1D}" type="presOf" srcId="{6F698C07-ACBC-3C45-9FEC-D5399FFF54CD}" destId="{D6FD914F-4C1F-8A41-8FC9-7ED0DB49A686}" srcOrd="1" destOrd="0" presId="urn:microsoft.com/office/officeart/2005/8/layout/venn2"/>
    <dgm:cxn modelId="{1D37B61E-90BE-384D-97F6-8BA580F907E8}" type="presOf" srcId="{971EA767-6B04-AF4F-8BD8-E289D6E169F1}" destId="{9751803C-8037-494F-9150-EC4870D288FE}" srcOrd="0" destOrd="0" presId="urn:microsoft.com/office/officeart/2005/8/layout/venn2"/>
    <dgm:cxn modelId="{E9BAB12D-6A32-2243-940B-FD5D948ECAD7}" srcId="{18846A57-CD27-9B4B-A358-FDA2D6926AF1}" destId="{C82D3C43-01E5-1B4C-BBBD-0739D38B99DA}" srcOrd="2" destOrd="0" parTransId="{D760D157-9B85-1243-A66B-43EC4C99C19E}" sibTransId="{F825331B-C318-AC4F-B0CB-64A9B491B240}"/>
    <dgm:cxn modelId="{68D37D54-FA76-6B4D-A6A9-5D757698F700}" type="presOf" srcId="{971EA767-6B04-AF4F-8BD8-E289D6E169F1}" destId="{0A263B00-FF49-D44A-B005-F6D3D0FC2091}" srcOrd="1" destOrd="0" presId="urn:microsoft.com/office/officeart/2005/8/layout/venn2"/>
    <dgm:cxn modelId="{C0909A58-E127-6943-89FE-53B24EA81AEB}" srcId="{18846A57-CD27-9B4B-A358-FDA2D6926AF1}" destId="{971EA767-6B04-AF4F-8BD8-E289D6E169F1}" srcOrd="0" destOrd="0" parTransId="{0C1644CD-5398-F447-B08A-1A70B1449D32}" sibTransId="{1E5F571D-B645-CF4C-9134-2552B390E114}"/>
    <dgm:cxn modelId="{2BC91C7D-9F38-0848-ACAD-1717391E7DAF}" srcId="{18846A57-CD27-9B4B-A358-FDA2D6926AF1}" destId="{6F698C07-ACBC-3C45-9FEC-D5399FFF54CD}" srcOrd="3" destOrd="0" parTransId="{91516C86-6C72-E441-A5B6-A7B6D2BF7D00}" sibTransId="{BC62A447-C97D-C34C-9C1F-4ED63143421C}"/>
    <dgm:cxn modelId="{FBDE8C89-F8B1-2A49-9B1A-4CD64547DC15}" type="presOf" srcId="{C82D3C43-01E5-1B4C-BBBD-0739D38B99DA}" destId="{05275C3F-7D04-8B45-B655-4717C901AD29}" srcOrd="0" destOrd="0" presId="urn:microsoft.com/office/officeart/2005/8/layout/venn2"/>
    <dgm:cxn modelId="{BA15068C-BA22-9044-B69C-FA2A55A6B135}" type="presOf" srcId="{C82D3C43-01E5-1B4C-BBBD-0739D38B99DA}" destId="{9855B06F-6965-D147-BF8B-5F13B6DE1890}" srcOrd="1" destOrd="0" presId="urn:microsoft.com/office/officeart/2005/8/layout/venn2"/>
    <dgm:cxn modelId="{C455D7A1-098E-2A44-8D6A-C966D9845A50}" type="presOf" srcId="{A85B56CE-EC1F-4B41-BDEC-E017E13322D9}" destId="{97907CE0-9F73-C643-9581-CD36671B6C9F}" srcOrd="0" destOrd="0" presId="urn:microsoft.com/office/officeart/2005/8/layout/venn2"/>
    <dgm:cxn modelId="{46668EA3-0968-7548-B924-CD0FD15015B2}" srcId="{18846A57-CD27-9B4B-A358-FDA2D6926AF1}" destId="{A85B56CE-EC1F-4B41-BDEC-E017E13322D9}" srcOrd="1" destOrd="0" parTransId="{A45E9F4E-66D0-EB4E-BB62-B0EA9EB0E50A}" sibTransId="{23EFAE91-059C-AB4D-815E-21C93F9B4613}"/>
    <dgm:cxn modelId="{908162BA-F64B-8D48-85B6-07130883A422}" type="presOf" srcId="{18846A57-CD27-9B4B-A358-FDA2D6926AF1}" destId="{335C2864-211A-0E4E-A5BF-EA664443B707}" srcOrd="0" destOrd="0" presId="urn:microsoft.com/office/officeart/2005/8/layout/venn2"/>
    <dgm:cxn modelId="{85EFBFD3-D73A-C04F-868A-34C2F04F2D36}" type="presOf" srcId="{A85B56CE-EC1F-4B41-BDEC-E017E13322D9}" destId="{E1F985DB-DDEE-F24E-BEC6-B2AD539C0ED4}" srcOrd="1" destOrd="0" presId="urn:microsoft.com/office/officeart/2005/8/layout/venn2"/>
    <dgm:cxn modelId="{AEEB4CB9-3C07-E245-A636-159758204980}" type="presParOf" srcId="{335C2864-211A-0E4E-A5BF-EA664443B707}" destId="{62B3B523-1187-D747-BD05-D761E84031BC}" srcOrd="0" destOrd="0" presId="urn:microsoft.com/office/officeart/2005/8/layout/venn2"/>
    <dgm:cxn modelId="{F6FEFD30-B58F-9B45-B42F-EC029F95D3C9}" type="presParOf" srcId="{62B3B523-1187-D747-BD05-D761E84031BC}" destId="{9751803C-8037-494F-9150-EC4870D288FE}" srcOrd="0" destOrd="0" presId="urn:microsoft.com/office/officeart/2005/8/layout/venn2"/>
    <dgm:cxn modelId="{C930F597-30CC-5347-A6A6-CD49E615D520}" type="presParOf" srcId="{62B3B523-1187-D747-BD05-D761E84031BC}" destId="{0A263B00-FF49-D44A-B005-F6D3D0FC2091}" srcOrd="1" destOrd="0" presId="urn:microsoft.com/office/officeart/2005/8/layout/venn2"/>
    <dgm:cxn modelId="{12491227-6238-5F4C-8DA6-DB6ADD58CFAC}" type="presParOf" srcId="{335C2864-211A-0E4E-A5BF-EA664443B707}" destId="{E84B4F57-DFCF-444F-875F-735E12B9A6B4}" srcOrd="1" destOrd="0" presId="urn:microsoft.com/office/officeart/2005/8/layout/venn2"/>
    <dgm:cxn modelId="{7C4B9F48-E779-B744-ACB9-94EF5C08C4B0}" type="presParOf" srcId="{E84B4F57-DFCF-444F-875F-735E12B9A6B4}" destId="{97907CE0-9F73-C643-9581-CD36671B6C9F}" srcOrd="0" destOrd="0" presId="urn:microsoft.com/office/officeart/2005/8/layout/venn2"/>
    <dgm:cxn modelId="{F33FC0F8-C235-844E-A949-A3991DAD6ADD}" type="presParOf" srcId="{E84B4F57-DFCF-444F-875F-735E12B9A6B4}" destId="{E1F985DB-DDEE-F24E-BEC6-B2AD539C0ED4}" srcOrd="1" destOrd="0" presId="urn:microsoft.com/office/officeart/2005/8/layout/venn2"/>
    <dgm:cxn modelId="{B0E32774-A9C4-4A4E-A280-BCB37649E8A3}" type="presParOf" srcId="{335C2864-211A-0E4E-A5BF-EA664443B707}" destId="{32B00E00-6F13-294C-9F00-8FB7B3C6DB9B}" srcOrd="2" destOrd="0" presId="urn:microsoft.com/office/officeart/2005/8/layout/venn2"/>
    <dgm:cxn modelId="{B753225F-FFE1-8C4B-A5E8-0ED223C49718}" type="presParOf" srcId="{32B00E00-6F13-294C-9F00-8FB7B3C6DB9B}" destId="{05275C3F-7D04-8B45-B655-4717C901AD29}" srcOrd="0" destOrd="0" presId="urn:microsoft.com/office/officeart/2005/8/layout/venn2"/>
    <dgm:cxn modelId="{3D3931B1-9EE5-FF48-9833-81DD4B4F09BD}" type="presParOf" srcId="{32B00E00-6F13-294C-9F00-8FB7B3C6DB9B}" destId="{9855B06F-6965-D147-BF8B-5F13B6DE1890}" srcOrd="1" destOrd="0" presId="urn:microsoft.com/office/officeart/2005/8/layout/venn2"/>
    <dgm:cxn modelId="{C33D4BF9-3E6B-2A49-8C4C-2A1974F8C3DC}" type="presParOf" srcId="{335C2864-211A-0E4E-A5BF-EA664443B707}" destId="{D315906E-1FDA-1240-B2C4-F6806B187B2D}" srcOrd="3" destOrd="0" presId="urn:microsoft.com/office/officeart/2005/8/layout/venn2"/>
    <dgm:cxn modelId="{A416980F-CC4F-E748-A861-1F16B0743375}" type="presParOf" srcId="{D315906E-1FDA-1240-B2C4-F6806B187B2D}" destId="{024C1530-BBBF-7249-A54A-A5C301E1507D}" srcOrd="0" destOrd="0" presId="urn:microsoft.com/office/officeart/2005/8/layout/venn2"/>
    <dgm:cxn modelId="{992E7369-EE23-BF41-BE9D-EB8528D4D4B3}" type="presParOf" srcId="{D315906E-1FDA-1240-B2C4-F6806B187B2D}" destId="{D6FD914F-4C1F-8A41-8FC9-7ED0DB49A68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1803C-8037-494F-9150-EC4870D288FE}">
      <dsp:nvSpPr>
        <dsp:cNvPr id="0" name=""/>
        <dsp:cNvSpPr/>
      </dsp:nvSpPr>
      <dsp:spPr>
        <a:xfrm>
          <a:off x="1267089" y="0"/>
          <a:ext cx="5068358" cy="506835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erlin Sans FB" panose="020E0602020502020306" pitchFamily="34" charset="77"/>
            </a:rPr>
            <a:t>QUALITY MANAGEMENT</a:t>
          </a:r>
        </a:p>
      </dsp:txBody>
      <dsp:txXfrm>
        <a:off x="3092712" y="253417"/>
        <a:ext cx="1417112" cy="760253"/>
      </dsp:txXfrm>
    </dsp:sp>
    <dsp:sp modelId="{97907CE0-9F73-C643-9581-CD36671B6C9F}">
      <dsp:nvSpPr>
        <dsp:cNvPr id="0" name=""/>
        <dsp:cNvSpPr/>
      </dsp:nvSpPr>
      <dsp:spPr>
        <a:xfrm>
          <a:off x="1773925" y="1013671"/>
          <a:ext cx="4054686" cy="405468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Berlin Sans FB" panose="020E0602020502020306" pitchFamily="34" charset="77"/>
            </a:rPr>
            <a:t>QUALITY IMPROVEMENT AND ENHANCEMENT</a:t>
          </a:r>
        </a:p>
      </dsp:txBody>
      <dsp:txXfrm>
        <a:off x="3092712" y="1256952"/>
        <a:ext cx="1417112" cy="729843"/>
      </dsp:txXfrm>
    </dsp:sp>
    <dsp:sp modelId="{05275C3F-7D04-8B45-B655-4717C901AD29}">
      <dsp:nvSpPr>
        <dsp:cNvPr id="0" name=""/>
        <dsp:cNvSpPr/>
      </dsp:nvSpPr>
      <dsp:spPr>
        <a:xfrm>
          <a:off x="2280761" y="2027343"/>
          <a:ext cx="3041014" cy="304101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erlin Sans FB" panose="020E0602020502020306" pitchFamily="34" charset="77"/>
            </a:rPr>
            <a:t>QUALITY ASSURANCE</a:t>
          </a:r>
        </a:p>
      </dsp:txBody>
      <dsp:txXfrm>
        <a:off x="3092712" y="2255419"/>
        <a:ext cx="1417112" cy="684228"/>
      </dsp:txXfrm>
    </dsp:sp>
    <dsp:sp modelId="{024C1530-BBBF-7249-A54A-A5C301E1507D}">
      <dsp:nvSpPr>
        <dsp:cNvPr id="0" name=""/>
        <dsp:cNvSpPr/>
      </dsp:nvSpPr>
      <dsp:spPr>
        <a:xfrm>
          <a:off x="2787596" y="3041014"/>
          <a:ext cx="2027343" cy="202734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erlin Sans FB" panose="020E0602020502020306" pitchFamily="34" charset="77"/>
            </a:rPr>
            <a:t>QUALITY CONTROL</a:t>
          </a:r>
        </a:p>
      </dsp:txBody>
      <dsp:txXfrm>
        <a:off x="3084494" y="3547850"/>
        <a:ext cx="1433548" cy="101367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DE9B24EF-9B76-490E-840B-5277E8ECFB0C}" type="datetimeFigureOut">
              <a:rPr lang="en-GB" smtClean="0"/>
              <a:t>16/04/2023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5A63895E-E358-42E3-9072-5F28B7CA24DC}" type="slidenum">
              <a:rPr lang="en-GB" smtClean="0"/>
              <a:t>‹#›</a:t>
            </a:fld>
            <a:endParaRPr lang="en-GB"/>
          </a:p>
        </p:txBody>
      </p:sp>
    </p:spTree>
    <p:extLst>
      <p:ext uri="{BB962C8B-B14F-4D97-AF65-F5344CB8AC3E}">
        <p14:creationId xmlns:p14="http://schemas.microsoft.com/office/powerpoint/2010/main" val="39437704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5DA9D86B-F032-4CC8-A41C-AD5FAF71DA36}" type="datetimeFigureOut">
              <a:rPr lang="en-GB" smtClean="0"/>
              <a:t>16/04/2023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FEC355B-DDD7-4269-96A9-3136BB74594D}" type="slidenum">
              <a:rPr lang="en-GB" smtClean="0"/>
              <a:t>‹#›</a:t>
            </a:fld>
            <a:endParaRPr lang="en-GB"/>
          </a:p>
        </p:txBody>
      </p:sp>
    </p:spTree>
    <p:extLst>
      <p:ext uri="{BB962C8B-B14F-4D97-AF65-F5344CB8AC3E}">
        <p14:creationId xmlns:p14="http://schemas.microsoft.com/office/powerpoint/2010/main" val="31817931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050" kern="1200">
        <a:solidFill>
          <a:schemeClr val="tx1"/>
        </a:solidFill>
        <a:latin typeface="+mn-lt"/>
        <a:ea typeface="+mn-ea"/>
        <a:cs typeface="+mn-cs"/>
      </a:defRPr>
    </a:lvl2pPr>
    <a:lvl3pPr marL="914400" algn="l" defTabSz="914400" rtl="0" eaLnBrk="1" latinLnBrk="0" hangingPunct="1">
      <a:defRPr sz="1050" kern="1200">
        <a:solidFill>
          <a:schemeClr val="tx1"/>
        </a:solidFill>
        <a:latin typeface="+mn-lt"/>
        <a:ea typeface="+mn-ea"/>
        <a:cs typeface="+mn-cs"/>
      </a:defRPr>
    </a:lvl3pPr>
    <a:lvl4pPr marL="1371600" algn="l" defTabSz="914400" rtl="0" eaLnBrk="1" latinLnBrk="0" hangingPunct="1">
      <a:defRPr sz="1050" kern="1200">
        <a:solidFill>
          <a:schemeClr val="tx1"/>
        </a:solidFill>
        <a:latin typeface="+mn-lt"/>
        <a:ea typeface="+mn-ea"/>
        <a:cs typeface="+mn-cs"/>
      </a:defRPr>
    </a:lvl4pPr>
    <a:lvl5pPr marL="1828800" algn="l" defTabSz="914400" rtl="0" eaLnBrk="1" latinLnBrk="0" hangingPunct="1">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ivenorthumbriaac-my.sharepoint.com/:p:/g/personal/daniel_white_northumbria_ac_uk/EXTebGx82DRCvdL-teHPYBwBiOJXtnviMP69ONWNPxSeDg?email=daniel.white%40northumbria.ac.uk&amp;e=pkApW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BALEAP2023. Are we reaching a TEAPing point. Daniel White 15.50-16.30 (SocSci S0.13).pptx</a:t>
            </a:r>
            <a:endParaRPr lang="en-US"/>
          </a:p>
        </p:txBody>
      </p:sp>
    </p:spTree>
    <p:extLst>
      <p:ext uri="{BB962C8B-B14F-4D97-AF65-F5344CB8AC3E}">
        <p14:creationId xmlns:p14="http://schemas.microsoft.com/office/powerpoint/2010/main" val="254894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4350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seems interesting to note that, even though [direct entry] students expressed a greater sense of dissatisfaction, they achieved better results than most [</a:t>
            </a:r>
            <a:r>
              <a:rPr lang="en-GB" dirty="0" err="1"/>
              <a:t>pre-sessional</a:t>
            </a:r>
            <a:r>
              <a:rPr lang="en-GB" dirty="0"/>
              <a:t>] students overall” </a:t>
            </a:r>
            <a:r>
              <a:rPr lang="en-US" dirty="0"/>
              <a:t>(</a:t>
            </a:r>
            <a:r>
              <a:rPr lang="en-US" dirty="0" err="1"/>
              <a:t>Terraschke</a:t>
            </a:r>
            <a:r>
              <a:rPr lang="en-US" dirty="0"/>
              <a:t> &amp; Wahid, 2011, p. 181)</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dirty="0"/>
              <a:t>“Many students were aware that they needed to remedy a shortfall in their English language proficiency, and expected the programme to focus more on the mechanical aspects of language development, such as grammar and vocabulary. They were thus surprised that the course focused on enhancing academic skills.” (Pearson, 2020, p. 435)  </a:t>
            </a:r>
          </a:p>
        </p:txBody>
      </p:sp>
    </p:spTree>
    <p:extLst>
      <p:ext uri="{BB962C8B-B14F-4D97-AF65-F5344CB8AC3E}">
        <p14:creationId xmlns:p14="http://schemas.microsoft.com/office/powerpoint/2010/main" val="23822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941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76951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(visualisation of BALEAP can do framework i.e. c</a:t>
            </a:r>
            <a:r>
              <a:rPr lang="en-GB" b="0" i="0" dirty="0">
                <a:solidFill>
                  <a:srgbClr val="4D5156"/>
                </a:solidFill>
                <a:effectLst/>
                <a:latin typeface="Google Sans Text"/>
              </a:rPr>
              <a:t>ompetency statements for international students at Master's level.</a:t>
            </a:r>
            <a:endParaRPr lang="en-GB" dirty="0"/>
          </a:p>
        </p:txBody>
      </p:sp>
    </p:spTree>
    <p:extLst>
      <p:ext uri="{BB962C8B-B14F-4D97-AF65-F5344CB8AC3E}">
        <p14:creationId xmlns:p14="http://schemas.microsoft.com/office/powerpoint/2010/main" val="179083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53155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2654E-08BF-4B4E-9A1C-EEB19D75F4D9}"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334C23-2AD7-46EF-83FA-407BE56ABC28}" type="slidenum">
              <a:rPr lang="en-GB" smtClean="0"/>
              <a:t>‹#›</a:t>
            </a:fld>
            <a:endParaRPr lang="en-GB"/>
          </a:p>
        </p:txBody>
      </p:sp>
      <p:sp>
        <p:nvSpPr>
          <p:cNvPr id="7" name="Slide Number Placeholder 5"/>
          <p:cNvSpPr txBox="1">
            <a:spLocks/>
          </p:cNvSpPr>
          <p:nvPr userDrawn="1"/>
        </p:nvSpPr>
        <p:spPr>
          <a:xfrm>
            <a:off x="8610600" y="635635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334C23-2AD7-46EF-83FA-407BE56ABC28}" type="slidenum">
              <a:rPr lang="en-GB" sz="900" smtClean="0"/>
              <a:pPr/>
              <a:t>‹#›</a:t>
            </a:fld>
            <a:endParaRPr lang="en-GB" sz="9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21593"/>
            <a:ext cx="1796143" cy="545056"/>
          </a:xfrm>
          <a:prstGeom prst="rect">
            <a:avLst/>
          </a:prstGeom>
        </p:spPr>
      </p:pic>
    </p:spTree>
    <p:extLst>
      <p:ext uri="{BB962C8B-B14F-4D97-AF65-F5344CB8AC3E}">
        <p14:creationId xmlns:p14="http://schemas.microsoft.com/office/powerpoint/2010/main" val="366035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2654E-08BF-4B4E-9A1C-EEB19D75F4D9}"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334C23-2AD7-46EF-83FA-407BE56ABC28}" type="slidenum">
              <a:rPr lang="en-GB" smtClean="0"/>
              <a:t>‹#›</a:t>
            </a:fld>
            <a:endParaRPr lang="en-GB"/>
          </a:p>
        </p:txBody>
      </p:sp>
      <p:sp>
        <p:nvSpPr>
          <p:cNvPr id="7" name="Slide Number Placeholder 5"/>
          <p:cNvSpPr txBox="1">
            <a:spLocks/>
          </p:cNvSpPr>
          <p:nvPr userDrawn="1"/>
        </p:nvSpPr>
        <p:spPr>
          <a:xfrm>
            <a:off x="8610600" y="635635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334C23-2AD7-46EF-83FA-407BE56ABC28}" type="slidenum">
              <a:rPr lang="en-GB" sz="900" smtClean="0"/>
              <a:pPr/>
              <a:t>‹#›</a:t>
            </a:fld>
            <a:endParaRPr lang="en-GB" sz="9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21593"/>
            <a:ext cx="1796143" cy="545056"/>
          </a:xfrm>
          <a:prstGeom prst="rect">
            <a:avLst/>
          </a:prstGeom>
        </p:spPr>
      </p:pic>
    </p:spTree>
    <p:extLst>
      <p:ext uri="{BB962C8B-B14F-4D97-AF65-F5344CB8AC3E}">
        <p14:creationId xmlns:p14="http://schemas.microsoft.com/office/powerpoint/2010/main" val="113761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3868"/>
            <a:ext cx="9009185" cy="1325563"/>
          </a:xfrm>
        </p:spPr>
        <p:txBody>
          <a:bodyPr anchor="ctr"/>
          <a:lstStyle/>
          <a:p>
            <a:r>
              <a:rPr lang="en-US" dirty="0"/>
              <a:t>Click to edit Master title style</a:t>
            </a:r>
          </a:p>
        </p:txBody>
      </p:sp>
      <p:sp>
        <p:nvSpPr>
          <p:cNvPr id="3" name="Content Placeholder 2"/>
          <p:cNvSpPr>
            <a:spLocks noGrp="1"/>
          </p:cNvSpPr>
          <p:nvPr>
            <p:ph idx="1"/>
          </p:nvPr>
        </p:nvSpPr>
        <p:spPr>
          <a:xfrm>
            <a:off x="838200" y="1537289"/>
            <a:ext cx="10515600" cy="451516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4/16/2023</a:t>
            </a:fld>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endParaRPr lang="en-GB" dirty="0"/>
          </a:p>
        </p:txBody>
      </p:sp>
      <p:sp>
        <p:nvSpPr>
          <p:cNvPr id="7" name="Slide Number Placeholder 5"/>
          <p:cNvSpPr txBox="1">
            <a:spLocks/>
          </p:cNvSpPr>
          <p:nvPr userDrawn="1"/>
        </p:nvSpPr>
        <p:spPr>
          <a:xfrm>
            <a:off x="8610600" y="635635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21593"/>
            <a:ext cx="1796143" cy="545056"/>
          </a:xfrm>
          <a:prstGeom prst="rect">
            <a:avLst/>
          </a:prstGeom>
        </p:spPr>
      </p:pic>
    </p:spTree>
    <p:extLst>
      <p:ext uri="{BB962C8B-B14F-4D97-AF65-F5344CB8AC3E}">
        <p14:creationId xmlns:p14="http://schemas.microsoft.com/office/powerpoint/2010/main" val="415142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62654E-08BF-4B4E-9A1C-EEB19D75F4D9}"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334C23-2AD7-46EF-83FA-407BE56ABC28}" type="slidenum">
              <a:rPr lang="en-GB" smtClean="0"/>
              <a:t>‹#›</a:t>
            </a:fld>
            <a:endParaRPr lang="en-GB"/>
          </a:p>
        </p:txBody>
      </p:sp>
      <p:sp>
        <p:nvSpPr>
          <p:cNvPr id="7" name="Slide Number Placeholder 5"/>
          <p:cNvSpPr txBox="1">
            <a:spLocks/>
          </p:cNvSpPr>
          <p:nvPr userDrawn="1"/>
        </p:nvSpPr>
        <p:spPr>
          <a:xfrm>
            <a:off x="8610600" y="635635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334C23-2AD7-46EF-83FA-407BE56ABC28}" type="slidenum">
              <a:rPr lang="en-GB" sz="900" smtClean="0"/>
              <a:pPr/>
              <a:t>‹#›</a:t>
            </a:fld>
            <a:endParaRPr lang="en-GB" sz="9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21593"/>
            <a:ext cx="1796143" cy="545056"/>
          </a:xfrm>
          <a:prstGeom prst="rect">
            <a:avLst/>
          </a:prstGeom>
        </p:spPr>
      </p:pic>
    </p:spTree>
    <p:extLst>
      <p:ext uri="{BB962C8B-B14F-4D97-AF65-F5344CB8AC3E}">
        <p14:creationId xmlns:p14="http://schemas.microsoft.com/office/powerpoint/2010/main" val="410987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2654E-08BF-4B4E-9A1C-EEB19D75F4D9}"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334C23-2AD7-46EF-83FA-407BE56ABC28}" type="slidenum">
              <a:rPr lang="en-GB" smtClean="0"/>
              <a:t>‹#›</a:t>
            </a:fld>
            <a:endParaRPr lang="en-GB"/>
          </a:p>
        </p:txBody>
      </p:sp>
      <p:sp>
        <p:nvSpPr>
          <p:cNvPr id="8" name="Slide Number Placeholder 5"/>
          <p:cNvSpPr txBox="1">
            <a:spLocks/>
          </p:cNvSpPr>
          <p:nvPr userDrawn="1"/>
        </p:nvSpPr>
        <p:spPr>
          <a:xfrm>
            <a:off x="8610600" y="635635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334C23-2AD7-46EF-83FA-407BE56ABC28}" type="slidenum">
              <a:rPr lang="en-GB" sz="900" smtClean="0"/>
              <a:pPr/>
              <a:t>‹#›</a:t>
            </a:fld>
            <a:endParaRPr lang="en-GB" sz="9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21593"/>
            <a:ext cx="1796143" cy="545056"/>
          </a:xfrm>
          <a:prstGeom prst="rect">
            <a:avLst/>
          </a:prstGeom>
        </p:spPr>
      </p:pic>
    </p:spTree>
    <p:extLst>
      <p:ext uri="{BB962C8B-B14F-4D97-AF65-F5344CB8AC3E}">
        <p14:creationId xmlns:p14="http://schemas.microsoft.com/office/powerpoint/2010/main" val="13218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2654E-08BF-4B4E-9A1C-EEB19D75F4D9}" type="datetimeFigureOut">
              <a:rPr lang="en-GB" smtClean="0"/>
              <a:t>16/04/2023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334C23-2AD7-46EF-83FA-407BE56ABC28}" type="slidenum">
              <a:rPr lang="en-GB" smtClean="0"/>
              <a:t>‹#›</a:t>
            </a:fld>
            <a:endParaRPr lang="en-GB"/>
          </a:p>
        </p:txBody>
      </p:sp>
      <p:sp>
        <p:nvSpPr>
          <p:cNvPr id="10" name="Slide Number Placeholder 5"/>
          <p:cNvSpPr txBox="1">
            <a:spLocks/>
          </p:cNvSpPr>
          <p:nvPr userDrawn="1"/>
        </p:nvSpPr>
        <p:spPr>
          <a:xfrm>
            <a:off x="8610600" y="635635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334C23-2AD7-46EF-83FA-407BE56ABC28}" type="slidenum">
              <a:rPr lang="en-GB" sz="900" smtClean="0"/>
              <a:pPr/>
              <a:t>‹#›</a:t>
            </a:fld>
            <a:endParaRPr lang="en-GB" sz="9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21593"/>
            <a:ext cx="1796143" cy="545056"/>
          </a:xfrm>
          <a:prstGeom prst="rect">
            <a:avLst/>
          </a:prstGeom>
        </p:spPr>
      </p:pic>
    </p:spTree>
    <p:extLst>
      <p:ext uri="{BB962C8B-B14F-4D97-AF65-F5344CB8AC3E}">
        <p14:creationId xmlns:p14="http://schemas.microsoft.com/office/powerpoint/2010/main" val="398556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2654E-08BF-4B4E-9A1C-EEB19D75F4D9}" type="datetimeFigureOut">
              <a:rPr lang="en-GB" smtClean="0"/>
              <a:t>16/04/2023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334C23-2AD7-46EF-83FA-407BE56ABC28}" type="slidenum">
              <a:rPr lang="en-GB" smtClean="0"/>
              <a:t>‹#›</a:t>
            </a:fld>
            <a:endParaRPr lang="en-GB"/>
          </a:p>
        </p:txBody>
      </p:sp>
      <p:sp>
        <p:nvSpPr>
          <p:cNvPr id="6" name="Slide Number Placeholder 5"/>
          <p:cNvSpPr txBox="1">
            <a:spLocks/>
          </p:cNvSpPr>
          <p:nvPr userDrawn="1"/>
        </p:nvSpPr>
        <p:spPr>
          <a:xfrm>
            <a:off x="8610600" y="635635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334C23-2AD7-46EF-83FA-407BE56ABC28}" type="slidenum">
              <a:rPr lang="en-GB" sz="900" smtClean="0"/>
              <a:pPr/>
              <a:t>‹#›</a:t>
            </a:fld>
            <a:endParaRPr lang="en-GB" sz="9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21593"/>
            <a:ext cx="1796143" cy="545056"/>
          </a:xfrm>
          <a:prstGeom prst="rect">
            <a:avLst/>
          </a:prstGeom>
        </p:spPr>
      </p:pic>
    </p:spTree>
    <p:extLst>
      <p:ext uri="{BB962C8B-B14F-4D97-AF65-F5344CB8AC3E}">
        <p14:creationId xmlns:p14="http://schemas.microsoft.com/office/powerpoint/2010/main" val="263954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E</a:t>
            </a: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21593"/>
            <a:ext cx="1796143" cy="545056"/>
          </a:xfrm>
          <a:prstGeom prst="rect">
            <a:avLst/>
          </a:prstGeom>
        </p:spPr>
      </p:pic>
    </p:spTree>
    <p:extLst>
      <p:ext uri="{BB962C8B-B14F-4D97-AF65-F5344CB8AC3E}">
        <p14:creationId xmlns:p14="http://schemas.microsoft.com/office/powerpoint/2010/main" val="230926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62654E-08BF-4B4E-9A1C-EEB19D75F4D9}"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334C23-2AD7-46EF-83FA-407BE56ABC28}" type="slidenum">
              <a:rPr lang="en-GB" smtClean="0"/>
              <a:t>‹#›</a:t>
            </a:fld>
            <a:endParaRPr lang="en-GB"/>
          </a:p>
        </p:txBody>
      </p:sp>
      <p:sp>
        <p:nvSpPr>
          <p:cNvPr id="8" name="Slide Number Placeholder 5"/>
          <p:cNvSpPr txBox="1">
            <a:spLocks/>
          </p:cNvSpPr>
          <p:nvPr userDrawn="1"/>
        </p:nvSpPr>
        <p:spPr>
          <a:xfrm>
            <a:off x="8610600" y="635635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334C23-2AD7-46EF-83FA-407BE56ABC28}" type="slidenum">
              <a:rPr lang="en-GB" sz="900" smtClean="0"/>
              <a:pPr/>
              <a:t>‹#›</a:t>
            </a:fld>
            <a:endParaRPr lang="en-GB" sz="9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21593"/>
            <a:ext cx="1796143" cy="545056"/>
          </a:xfrm>
          <a:prstGeom prst="rect">
            <a:avLst/>
          </a:prstGeom>
        </p:spPr>
      </p:pic>
    </p:spTree>
    <p:extLst>
      <p:ext uri="{BB962C8B-B14F-4D97-AF65-F5344CB8AC3E}">
        <p14:creationId xmlns:p14="http://schemas.microsoft.com/office/powerpoint/2010/main" val="2097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62654E-08BF-4B4E-9A1C-EEB19D75F4D9}"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334C23-2AD7-46EF-83FA-407BE56ABC28}" type="slidenum">
              <a:rPr lang="en-GB" smtClean="0"/>
              <a:t>‹#›</a:t>
            </a:fld>
            <a:endParaRPr lang="en-GB"/>
          </a:p>
        </p:txBody>
      </p:sp>
      <p:sp>
        <p:nvSpPr>
          <p:cNvPr id="8" name="Slide Number Placeholder 5"/>
          <p:cNvSpPr txBox="1">
            <a:spLocks/>
          </p:cNvSpPr>
          <p:nvPr userDrawn="1"/>
        </p:nvSpPr>
        <p:spPr>
          <a:xfrm>
            <a:off x="8610600" y="6356352"/>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334C23-2AD7-46EF-83FA-407BE56ABC28}" type="slidenum">
              <a:rPr lang="en-GB" sz="900" smtClean="0"/>
              <a:pPr/>
              <a:t>‹#›</a:t>
            </a:fld>
            <a:endParaRPr lang="en-GB" sz="9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21593"/>
            <a:ext cx="1796143" cy="545056"/>
          </a:xfrm>
          <a:prstGeom prst="rect">
            <a:avLst/>
          </a:prstGeom>
        </p:spPr>
      </p:pic>
    </p:spTree>
    <p:extLst>
      <p:ext uri="{BB962C8B-B14F-4D97-AF65-F5344CB8AC3E}">
        <p14:creationId xmlns:p14="http://schemas.microsoft.com/office/powerpoint/2010/main" val="199235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2654E-08BF-4B4E-9A1C-EEB19D75F4D9}" type="datetimeFigureOut">
              <a:rPr lang="en-GB" smtClean="0"/>
              <a:t>16/04/2023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588809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1384/11-944-higher-education-students-at-heart-of-system.pdf" TargetMode="External"/><Relationship Id="rId2" Type="http://schemas.openxmlformats.org/officeDocument/2006/relationships/hyperlink" Target="https://doi.org/10.1016/j.jeap.2017.04.005" TargetMode="External"/><Relationship Id="rId1" Type="http://schemas.openxmlformats.org/officeDocument/2006/relationships/slideLayout" Target="../slideLayouts/slideLayout2.xml"/><Relationship Id="rId4" Type="http://schemas.openxmlformats.org/officeDocument/2006/relationships/hyperlink" Target="https://link.springer.com/chapter/10.1057/9781137331878_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uefap.com/baleap/pimreports/2002/ukc/millar.htm" TargetMode="External"/><Relationship Id="rId7" Type="http://schemas.openxmlformats.org/officeDocument/2006/relationships/hyperlink" Target="https://www.qaa.ac.uk/quality-code/subject-benchmark-statements" TargetMode="External"/><Relationship Id="rId2" Type="http://schemas.openxmlformats.org/officeDocument/2006/relationships/hyperlink" Target="https://www.ielts.org/teaching-and-research/research-reports/volume-11-report-3" TargetMode="External"/><Relationship Id="rId1" Type="http://schemas.openxmlformats.org/officeDocument/2006/relationships/slideLayout" Target="../slideLayouts/slideLayout2.xml"/><Relationship Id="rId6" Type="http://schemas.openxmlformats.org/officeDocument/2006/relationships/hyperlink" Target="https://www.qaa.ac.uk/docs/qaa/quality-code/qualifications-frameworks.pdf" TargetMode="External"/><Relationship Id="rId5" Type="http://schemas.openxmlformats.org/officeDocument/2006/relationships/hyperlink" Target="https://doi.org/10.1002/rev3.3191" TargetMode="External"/><Relationship Id="rId4" Type="http://schemas.openxmlformats.org/officeDocument/2006/relationships/hyperlink" Target="http://dx.doi.org/10.17185/duepublico/43222"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16/j.jeap.2010.03.001" TargetMode="External"/><Relationship Id="rId2" Type="http://schemas.openxmlformats.org/officeDocument/2006/relationships/hyperlink" Target="https://doi.org/10.1080/21568235.2018.1474777" TargetMode="External"/><Relationship Id="rId1" Type="http://schemas.openxmlformats.org/officeDocument/2006/relationships/slideLayout" Target="../slideLayouts/slideLayout2.xml"/><Relationship Id="rId5" Type="http://schemas.openxmlformats.org/officeDocument/2006/relationships/hyperlink" Target="https://doi.org/10.1111/hequ.12109" TargetMode="External"/><Relationship Id="rId4" Type="http://schemas.openxmlformats.org/officeDocument/2006/relationships/hyperlink" Target="https://doi.org/10.1016/j.jeap.2011.05.00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D71B-19E4-FA4A-A031-E47F0B17BB97}"/>
              </a:ext>
            </a:extLst>
          </p:cNvPr>
          <p:cNvSpPr>
            <a:spLocks noGrp="1"/>
          </p:cNvSpPr>
          <p:nvPr>
            <p:ph type="ctrTitle"/>
          </p:nvPr>
        </p:nvSpPr>
        <p:spPr>
          <a:xfrm>
            <a:off x="1050131" y="2508562"/>
            <a:ext cx="10091738" cy="1351280"/>
          </a:xfrm>
        </p:spPr>
        <p:txBody>
          <a:bodyPr anchor="b">
            <a:normAutofit fontScale="90000"/>
          </a:bodyPr>
          <a:lstStyle/>
          <a:p>
            <a:r>
              <a:rPr lang="en-US" b="1" dirty="0">
                <a:solidFill>
                  <a:schemeClr val="bg1"/>
                </a:solidFill>
                <a:latin typeface="+mn-lt"/>
              </a:rPr>
              <a:t>Are we reaching a </a:t>
            </a:r>
            <a:r>
              <a:rPr lang="en-US" b="1" dirty="0" err="1">
                <a:solidFill>
                  <a:schemeClr val="bg1"/>
                </a:solidFill>
                <a:latin typeface="+mn-lt"/>
              </a:rPr>
              <a:t>TEAPing</a:t>
            </a:r>
            <a:r>
              <a:rPr lang="en-US" b="1" dirty="0">
                <a:solidFill>
                  <a:schemeClr val="bg1"/>
                </a:solidFill>
                <a:latin typeface="+mn-lt"/>
              </a:rPr>
              <a:t> point?:</a:t>
            </a:r>
          </a:p>
        </p:txBody>
      </p:sp>
      <p:sp>
        <p:nvSpPr>
          <p:cNvPr id="3" name="Subtitle 2">
            <a:extLst>
              <a:ext uri="{FF2B5EF4-FFF2-40B4-BE49-F238E27FC236}">
                <a16:creationId xmlns:a16="http://schemas.microsoft.com/office/drawing/2014/main" id="{E28FB668-67C4-8F4E-A235-BA11A1F59851}"/>
              </a:ext>
            </a:extLst>
          </p:cNvPr>
          <p:cNvSpPr>
            <a:spLocks noGrp="1"/>
          </p:cNvSpPr>
          <p:nvPr>
            <p:ph type="subTitle" idx="1"/>
          </p:nvPr>
        </p:nvSpPr>
        <p:spPr>
          <a:xfrm>
            <a:off x="1524000" y="3795304"/>
            <a:ext cx="9144000" cy="908178"/>
          </a:xfrm>
        </p:spPr>
        <p:txBody>
          <a:bodyPr anchor="ctr">
            <a:normAutofit/>
          </a:bodyPr>
          <a:lstStyle/>
          <a:p>
            <a:r>
              <a:rPr lang="en-US" sz="3600" dirty="0">
                <a:solidFill>
                  <a:schemeClr val="bg1"/>
                </a:solidFill>
              </a:rPr>
              <a:t>A qualitative study on managing quality in EAP</a:t>
            </a:r>
          </a:p>
        </p:txBody>
      </p:sp>
      <p:pic>
        <p:nvPicPr>
          <p:cNvPr id="5" name="Picture 4" descr="A picture containing drawing&#10;&#10;Description automatically generated">
            <a:extLst>
              <a:ext uri="{FF2B5EF4-FFF2-40B4-BE49-F238E27FC236}">
                <a16:creationId xmlns:a16="http://schemas.microsoft.com/office/drawing/2014/main" id="{C605C037-E9FB-2342-9464-62D612273FCC}"/>
              </a:ext>
            </a:extLst>
          </p:cNvPr>
          <p:cNvPicPr>
            <a:picLocks noChangeAspect="1"/>
          </p:cNvPicPr>
          <p:nvPr/>
        </p:nvPicPr>
        <p:blipFill>
          <a:blip r:embed="rId3"/>
          <a:stretch>
            <a:fillRect/>
          </a:stretch>
        </p:blipFill>
        <p:spPr>
          <a:xfrm>
            <a:off x="706394" y="548055"/>
            <a:ext cx="3185984" cy="964465"/>
          </a:xfrm>
          <a:prstGeom prst="rect">
            <a:avLst/>
          </a:prstGeom>
        </p:spPr>
      </p:pic>
      <p:sp>
        <p:nvSpPr>
          <p:cNvPr id="6" name="Subtitle 2">
            <a:extLst>
              <a:ext uri="{FF2B5EF4-FFF2-40B4-BE49-F238E27FC236}">
                <a16:creationId xmlns:a16="http://schemas.microsoft.com/office/drawing/2014/main" id="{B2C7BFC9-E271-47D6-8C23-FFC3B9667C88}"/>
              </a:ext>
            </a:extLst>
          </p:cNvPr>
          <p:cNvSpPr txBox="1">
            <a:spLocks/>
          </p:cNvSpPr>
          <p:nvPr/>
        </p:nvSpPr>
        <p:spPr>
          <a:xfrm>
            <a:off x="1524000" y="4873753"/>
            <a:ext cx="9144000" cy="90817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chemeClr val="bg1"/>
                </a:solidFill>
              </a:rPr>
              <a:t>Daniel White</a:t>
            </a:r>
          </a:p>
        </p:txBody>
      </p:sp>
    </p:spTree>
    <p:extLst>
      <p:ext uri="{BB962C8B-B14F-4D97-AF65-F5344CB8AC3E}">
        <p14:creationId xmlns:p14="http://schemas.microsoft.com/office/powerpoint/2010/main" val="102753969"/>
      </p:ext>
    </p:extLst>
  </p:cSld>
  <p:clrMapOvr>
    <a:masterClrMapping/>
  </p:clrMapOvr>
  <mc:AlternateContent xmlns:mc="http://schemas.openxmlformats.org/markup-compatibility/2006" xmlns:p14="http://schemas.microsoft.com/office/powerpoint/2010/main">
    <mc:Choice Requires="p14">
      <p:transition p14:dur="10" advTm="18400">
        <p14:flythrough/>
      </p:transition>
    </mc:Choice>
    <mc:Fallback xmlns="">
      <p:transition advTm="184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EF59-5DA4-1045-9788-ADCB21198E9D}"/>
              </a:ext>
            </a:extLst>
          </p:cNvPr>
          <p:cNvSpPr>
            <a:spLocks noGrp="1"/>
          </p:cNvSpPr>
          <p:nvPr>
            <p:ph type="title"/>
          </p:nvPr>
        </p:nvSpPr>
        <p:spPr/>
        <p:txBody>
          <a:bodyPr>
            <a:noAutofit/>
          </a:bodyPr>
          <a:lstStyle/>
          <a:p>
            <a:r>
              <a:rPr lang="en-US" sz="3600" b="1" dirty="0">
                <a:solidFill>
                  <a:schemeClr val="bg1"/>
                </a:solidFill>
              </a:rPr>
              <a:t>Theme 1: There is a mission statement, but it’s not made clear to us</a:t>
            </a:r>
          </a:p>
        </p:txBody>
      </p:sp>
      <p:sp>
        <p:nvSpPr>
          <p:cNvPr id="5" name="Rounded Rectangular Callout 4">
            <a:extLst>
              <a:ext uri="{FF2B5EF4-FFF2-40B4-BE49-F238E27FC236}">
                <a16:creationId xmlns:a16="http://schemas.microsoft.com/office/drawing/2014/main" id="{08F3B492-BECF-B144-8E6F-8326AC6431F2}"/>
              </a:ext>
            </a:extLst>
          </p:cNvPr>
          <p:cNvSpPr/>
          <p:nvPr/>
        </p:nvSpPr>
        <p:spPr>
          <a:xfrm>
            <a:off x="1024466" y="1944462"/>
            <a:ext cx="9779000" cy="863600"/>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rPr>
              <a:t>The director … might have goals, but he doesn’t tell me about that ... I’m not aware of any targets</a:t>
            </a:r>
          </a:p>
        </p:txBody>
      </p:sp>
      <p:sp>
        <p:nvSpPr>
          <p:cNvPr id="6" name="Rounded Rectangular Callout 5">
            <a:extLst>
              <a:ext uri="{FF2B5EF4-FFF2-40B4-BE49-F238E27FC236}">
                <a16:creationId xmlns:a16="http://schemas.microsoft.com/office/drawing/2014/main" id="{C447D78A-5B7F-B845-A6C8-4DF604F956F0}"/>
              </a:ext>
            </a:extLst>
          </p:cNvPr>
          <p:cNvSpPr/>
          <p:nvPr/>
        </p:nvSpPr>
        <p:spPr>
          <a:xfrm>
            <a:off x="1024466" y="3468574"/>
            <a:ext cx="9779000" cy="863600"/>
          </a:xfrm>
          <a:prstGeom prst="wedgeRoundRectCallout">
            <a:avLst>
              <a:gd name="adj1" fmla="val 39600"/>
              <a:gd name="adj2" fmla="val 86029"/>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rPr>
              <a:t>We haven’t been given any direct aims. It’s articulated [by me] in terms of overarching university strategy … [but] it’s broad.</a:t>
            </a:r>
          </a:p>
        </p:txBody>
      </p:sp>
      <p:sp>
        <p:nvSpPr>
          <p:cNvPr id="7" name="Rounded Rectangular Callout 6">
            <a:extLst>
              <a:ext uri="{FF2B5EF4-FFF2-40B4-BE49-F238E27FC236}">
                <a16:creationId xmlns:a16="http://schemas.microsoft.com/office/drawing/2014/main" id="{58839103-9E54-3245-85C7-8D4E07F01E3A}"/>
              </a:ext>
            </a:extLst>
          </p:cNvPr>
          <p:cNvSpPr/>
          <p:nvPr/>
        </p:nvSpPr>
        <p:spPr>
          <a:xfrm>
            <a:off x="1024466" y="4992686"/>
            <a:ext cx="9779000" cy="1190625"/>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rPr>
              <a:t>There is a mission statement, but it’s not made clear to us. You have to look yourself really, which I have done in the past and it’s like ‘oh that’s what we’re supposed to be doing’</a:t>
            </a:r>
          </a:p>
        </p:txBody>
      </p:sp>
      <p:sp>
        <p:nvSpPr>
          <p:cNvPr id="3" name="TextBox 2">
            <a:extLst>
              <a:ext uri="{FF2B5EF4-FFF2-40B4-BE49-F238E27FC236}">
                <a16:creationId xmlns:a16="http://schemas.microsoft.com/office/drawing/2014/main" id="{064F6765-904B-416D-83C6-1D5619BA85AB}"/>
              </a:ext>
            </a:extLst>
          </p:cNvPr>
          <p:cNvSpPr txBox="1"/>
          <p:nvPr/>
        </p:nvSpPr>
        <p:spPr>
          <a:xfrm>
            <a:off x="9334089" y="2841726"/>
            <a:ext cx="1469377" cy="369332"/>
          </a:xfrm>
          <a:prstGeom prst="rect">
            <a:avLst/>
          </a:prstGeom>
          <a:noFill/>
        </p:spPr>
        <p:txBody>
          <a:bodyPr wrap="none" rtlCol="0">
            <a:spAutoFit/>
          </a:bodyPr>
          <a:lstStyle/>
          <a:p>
            <a:r>
              <a:rPr lang="en-GB" dirty="0">
                <a:solidFill>
                  <a:schemeClr val="bg1"/>
                </a:solidFill>
              </a:rPr>
              <a:t>Interviewee 1</a:t>
            </a:r>
          </a:p>
        </p:txBody>
      </p:sp>
      <p:sp>
        <p:nvSpPr>
          <p:cNvPr id="8" name="TextBox 7">
            <a:extLst>
              <a:ext uri="{FF2B5EF4-FFF2-40B4-BE49-F238E27FC236}">
                <a16:creationId xmlns:a16="http://schemas.microsoft.com/office/drawing/2014/main" id="{18B0D4BE-E5DE-4FB2-B0B7-97AF37D58E9E}"/>
              </a:ext>
            </a:extLst>
          </p:cNvPr>
          <p:cNvSpPr txBox="1"/>
          <p:nvPr/>
        </p:nvSpPr>
        <p:spPr>
          <a:xfrm>
            <a:off x="1184699" y="4346583"/>
            <a:ext cx="1469377" cy="369332"/>
          </a:xfrm>
          <a:prstGeom prst="rect">
            <a:avLst/>
          </a:prstGeom>
          <a:noFill/>
        </p:spPr>
        <p:txBody>
          <a:bodyPr wrap="none" rtlCol="0">
            <a:spAutoFit/>
          </a:bodyPr>
          <a:lstStyle/>
          <a:p>
            <a:r>
              <a:rPr lang="en-GB" dirty="0">
                <a:solidFill>
                  <a:schemeClr val="bg1"/>
                </a:solidFill>
              </a:rPr>
              <a:t>Interviewee 3</a:t>
            </a:r>
          </a:p>
        </p:txBody>
      </p:sp>
      <p:sp>
        <p:nvSpPr>
          <p:cNvPr id="9" name="TextBox 8">
            <a:extLst>
              <a:ext uri="{FF2B5EF4-FFF2-40B4-BE49-F238E27FC236}">
                <a16:creationId xmlns:a16="http://schemas.microsoft.com/office/drawing/2014/main" id="{B67FD67F-9EF5-4054-A317-88475E43F842}"/>
              </a:ext>
            </a:extLst>
          </p:cNvPr>
          <p:cNvSpPr txBox="1"/>
          <p:nvPr/>
        </p:nvSpPr>
        <p:spPr>
          <a:xfrm>
            <a:off x="9334088" y="6183311"/>
            <a:ext cx="1469377" cy="369332"/>
          </a:xfrm>
          <a:prstGeom prst="rect">
            <a:avLst/>
          </a:prstGeom>
          <a:noFill/>
        </p:spPr>
        <p:txBody>
          <a:bodyPr wrap="none" rtlCol="0">
            <a:spAutoFit/>
          </a:bodyPr>
          <a:lstStyle/>
          <a:p>
            <a:r>
              <a:rPr lang="en-GB" dirty="0">
                <a:solidFill>
                  <a:schemeClr val="bg1"/>
                </a:solidFill>
              </a:rPr>
              <a:t>Interviewee 4</a:t>
            </a:r>
          </a:p>
        </p:txBody>
      </p:sp>
      <p:pic>
        <p:nvPicPr>
          <p:cNvPr id="1026" name="Picture 2" descr="Northumbria University Tackling Tomorrow">
            <a:extLst>
              <a:ext uri="{FF2B5EF4-FFF2-40B4-BE49-F238E27FC236}">
                <a16:creationId xmlns:a16="http://schemas.microsoft.com/office/drawing/2014/main" id="{4DA07C8C-6B35-F2B8-B2B5-15687BAC3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636" y="237375"/>
            <a:ext cx="1795948" cy="58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42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84D2-51D4-4D44-AE24-5CA4DCAFF88D}"/>
              </a:ext>
            </a:extLst>
          </p:cNvPr>
          <p:cNvSpPr>
            <a:spLocks noGrp="1"/>
          </p:cNvSpPr>
          <p:nvPr>
            <p:ph type="title"/>
          </p:nvPr>
        </p:nvSpPr>
        <p:spPr/>
        <p:txBody>
          <a:bodyPr/>
          <a:lstStyle/>
          <a:p>
            <a:r>
              <a:rPr lang="en-US" b="1" dirty="0"/>
              <a:t>Discussion</a:t>
            </a:r>
          </a:p>
        </p:txBody>
      </p:sp>
      <p:sp>
        <p:nvSpPr>
          <p:cNvPr id="3" name="Content Placeholder 2">
            <a:extLst>
              <a:ext uri="{FF2B5EF4-FFF2-40B4-BE49-F238E27FC236}">
                <a16:creationId xmlns:a16="http://schemas.microsoft.com/office/drawing/2014/main" id="{6F3D250E-8C17-A44F-9849-5052F1E58459}"/>
              </a:ext>
            </a:extLst>
          </p:cNvPr>
          <p:cNvSpPr>
            <a:spLocks noGrp="1"/>
          </p:cNvSpPr>
          <p:nvPr>
            <p:ph idx="1"/>
          </p:nvPr>
        </p:nvSpPr>
        <p:spPr/>
        <p:txBody>
          <a:bodyPr/>
          <a:lstStyle/>
          <a:p>
            <a:r>
              <a:rPr lang="en-US" dirty="0"/>
              <a:t>Lack of institutional strategic alignment</a:t>
            </a:r>
          </a:p>
          <a:p>
            <a:pPr marL="0" indent="0">
              <a:buNone/>
            </a:pPr>
            <a:endParaRPr lang="en-US" dirty="0"/>
          </a:p>
          <a:p>
            <a:r>
              <a:rPr lang="en-US" dirty="0"/>
              <a:t>Uncertainty over where “language </a:t>
            </a:r>
            <a:r>
              <a:rPr lang="en-US" dirty="0" err="1"/>
              <a:t>centres</a:t>
            </a:r>
            <a:r>
              <a:rPr lang="en-US" dirty="0"/>
              <a:t>” fit</a:t>
            </a:r>
          </a:p>
          <a:p>
            <a:pPr marL="0" indent="0">
              <a:buNone/>
            </a:pPr>
            <a:endParaRPr lang="en-US" dirty="0"/>
          </a:p>
          <a:p>
            <a:r>
              <a:rPr lang="en-US" dirty="0"/>
              <a:t>(Mis)perceptions of EAP</a:t>
            </a:r>
          </a:p>
          <a:p>
            <a:endParaRPr lang="en-US" dirty="0"/>
          </a:p>
          <a:p>
            <a:r>
              <a:rPr lang="en-US" dirty="0"/>
              <a:t>Unclear what constitutes ‘success’</a:t>
            </a:r>
          </a:p>
        </p:txBody>
      </p:sp>
    </p:spTree>
    <p:extLst>
      <p:ext uri="{BB962C8B-B14F-4D97-AF65-F5344CB8AC3E}">
        <p14:creationId xmlns:p14="http://schemas.microsoft.com/office/powerpoint/2010/main" val="975869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EF59-5DA4-1045-9788-ADCB21198E9D}"/>
              </a:ext>
            </a:extLst>
          </p:cNvPr>
          <p:cNvSpPr>
            <a:spLocks noGrp="1"/>
          </p:cNvSpPr>
          <p:nvPr>
            <p:ph type="title"/>
          </p:nvPr>
        </p:nvSpPr>
        <p:spPr/>
        <p:txBody>
          <a:bodyPr>
            <a:noAutofit/>
          </a:bodyPr>
          <a:lstStyle/>
          <a:p>
            <a:r>
              <a:rPr lang="en-US" sz="3600" b="1" dirty="0">
                <a:solidFill>
                  <a:schemeClr val="bg1"/>
                </a:solidFill>
              </a:rPr>
              <a:t>Theme 2: The primary purpose is X, but I mean </a:t>
            </a:r>
            <a:r>
              <a:rPr lang="en-US" sz="3600" b="1" i="1" dirty="0">
                <a:solidFill>
                  <a:schemeClr val="bg1"/>
                </a:solidFill>
              </a:rPr>
              <a:t>for us</a:t>
            </a:r>
            <a:r>
              <a:rPr lang="en-US" sz="3600" b="1" dirty="0">
                <a:solidFill>
                  <a:schemeClr val="bg1"/>
                </a:solidFill>
              </a:rPr>
              <a:t>, the purpose is Y …</a:t>
            </a:r>
          </a:p>
        </p:txBody>
      </p:sp>
      <p:sp>
        <p:nvSpPr>
          <p:cNvPr id="5" name="Rounded Rectangular Callout 4">
            <a:extLst>
              <a:ext uri="{FF2B5EF4-FFF2-40B4-BE49-F238E27FC236}">
                <a16:creationId xmlns:a16="http://schemas.microsoft.com/office/drawing/2014/main" id="{08F3B492-BECF-B144-8E6F-8326AC6431F2}"/>
              </a:ext>
            </a:extLst>
          </p:cNvPr>
          <p:cNvSpPr/>
          <p:nvPr/>
        </p:nvSpPr>
        <p:spPr>
          <a:xfrm>
            <a:off x="1206500" y="2287361"/>
            <a:ext cx="9779000" cy="2713263"/>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200" dirty="0">
                <a:solidFill>
                  <a:schemeClr val="tx1"/>
                </a:solidFill>
              </a:rPr>
              <a:t>The purpose of pre-sessional is to get the students that met the academic requirements for programmes, but not the English language requirements. </a:t>
            </a:r>
            <a:r>
              <a:rPr lang="en-GB" sz="3200" b="1" dirty="0">
                <a:solidFill>
                  <a:schemeClr val="tx1"/>
                </a:solidFill>
              </a:rPr>
              <a:t>So, the whole point is to up that English</a:t>
            </a:r>
            <a:r>
              <a:rPr lang="en-GB" sz="3200" dirty="0">
                <a:solidFill>
                  <a:schemeClr val="tx1"/>
                </a:solidFill>
              </a:rPr>
              <a:t>.</a:t>
            </a:r>
            <a:endParaRPr lang="en-US" sz="3200" dirty="0">
              <a:solidFill>
                <a:schemeClr val="tx1"/>
              </a:solidFill>
            </a:endParaRPr>
          </a:p>
        </p:txBody>
      </p:sp>
      <p:sp>
        <p:nvSpPr>
          <p:cNvPr id="4" name="TextBox 3">
            <a:extLst>
              <a:ext uri="{FF2B5EF4-FFF2-40B4-BE49-F238E27FC236}">
                <a16:creationId xmlns:a16="http://schemas.microsoft.com/office/drawing/2014/main" id="{EF4AC071-E9D6-4790-945C-E73DD8B74B1E}"/>
              </a:ext>
            </a:extLst>
          </p:cNvPr>
          <p:cNvSpPr txBox="1"/>
          <p:nvPr/>
        </p:nvSpPr>
        <p:spPr>
          <a:xfrm>
            <a:off x="9269105" y="5056446"/>
            <a:ext cx="1469377" cy="369332"/>
          </a:xfrm>
          <a:prstGeom prst="rect">
            <a:avLst/>
          </a:prstGeom>
          <a:noFill/>
        </p:spPr>
        <p:txBody>
          <a:bodyPr wrap="none" rtlCol="0">
            <a:spAutoFit/>
          </a:bodyPr>
          <a:lstStyle/>
          <a:p>
            <a:r>
              <a:rPr lang="en-GB" dirty="0">
                <a:solidFill>
                  <a:schemeClr val="bg1"/>
                </a:solidFill>
              </a:rPr>
              <a:t>Interviewee 2</a:t>
            </a:r>
          </a:p>
        </p:txBody>
      </p:sp>
      <p:sp>
        <p:nvSpPr>
          <p:cNvPr id="3" name="TextBox 2">
            <a:extLst>
              <a:ext uri="{FF2B5EF4-FFF2-40B4-BE49-F238E27FC236}">
                <a16:creationId xmlns:a16="http://schemas.microsoft.com/office/drawing/2014/main" id="{86D20911-7B8C-D7BE-6348-20AB3584090D}"/>
              </a:ext>
            </a:extLst>
          </p:cNvPr>
          <p:cNvSpPr txBox="1"/>
          <p:nvPr/>
        </p:nvSpPr>
        <p:spPr>
          <a:xfrm>
            <a:off x="3514140" y="6210198"/>
            <a:ext cx="5163721" cy="523220"/>
          </a:xfrm>
          <a:prstGeom prst="rect">
            <a:avLst/>
          </a:prstGeom>
          <a:noFill/>
        </p:spPr>
        <p:txBody>
          <a:bodyPr wrap="none" rtlCol="0">
            <a:spAutoFit/>
          </a:bodyPr>
          <a:lstStyle/>
          <a:p>
            <a:r>
              <a:rPr lang="en-GB" sz="2800" dirty="0">
                <a:solidFill>
                  <a:schemeClr val="bg1"/>
                </a:solidFill>
              </a:rPr>
              <a:t>Students attend to learn English… </a:t>
            </a:r>
          </a:p>
        </p:txBody>
      </p:sp>
      <p:pic>
        <p:nvPicPr>
          <p:cNvPr id="6" name="Picture 2" descr="Northumbria University Tackling Tomorrow">
            <a:extLst>
              <a:ext uri="{FF2B5EF4-FFF2-40B4-BE49-F238E27FC236}">
                <a16:creationId xmlns:a16="http://schemas.microsoft.com/office/drawing/2014/main" id="{1CA6C7F7-C231-D7D4-3BC3-68C116F28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636" y="237375"/>
            <a:ext cx="1795948" cy="58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52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EF59-5DA4-1045-9788-ADCB21198E9D}"/>
              </a:ext>
            </a:extLst>
          </p:cNvPr>
          <p:cNvSpPr>
            <a:spLocks noGrp="1"/>
          </p:cNvSpPr>
          <p:nvPr>
            <p:ph type="title"/>
          </p:nvPr>
        </p:nvSpPr>
        <p:spPr/>
        <p:txBody>
          <a:bodyPr>
            <a:noAutofit/>
          </a:bodyPr>
          <a:lstStyle/>
          <a:p>
            <a:r>
              <a:rPr lang="en-US" sz="3600" b="1" dirty="0">
                <a:solidFill>
                  <a:schemeClr val="bg1"/>
                </a:solidFill>
              </a:rPr>
              <a:t>Theme 2: The primary purpose is X, but I mean </a:t>
            </a:r>
            <a:r>
              <a:rPr lang="en-US" sz="3600" b="1" i="1" dirty="0">
                <a:solidFill>
                  <a:schemeClr val="bg1"/>
                </a:solidFill>
              </a:rPr>
              <a:t>for us</a:t>
            </a:r>
            <a:r>
              <a:rPr lang="en-US" sz="3600" b="1" dirty="0">
                <a:solidFill>
                  <a:schemeClr val="bg1"/>
                </a:solidFill>
              </a:rPr>
              <a:t>, the purpose is Y …</a:t>
            </a:r>
          </a:p>
        </p:txBody>
      </p:sp>
      <p:sp>
        <p:nvSpPr>
          <p:cNvPr id="5" name="Rounded Rectangular Callout 4">
            <a:extLst>
              <a:ext uri="{FF2B5EF4-FFF2-40B4-BE49-F238E27FC236}">
                <a16:creationId xmlns:a16="http://schemas.microsoft.com/office/drawing/2014/main" id="{08F3B492-BECF-B144-8E6F-8326AC6431F2}"/>
              </a:ext>
            </a:extLst>
          </p:cNvPr>
          <p:cNvSpPr/>
          <p:nvPr/>
        </p:nvSpPr>
        <p:spPr>
          <a:xfrm>
            <a:off x="1206500" y="2287361"/>
            <a:ext cx="9779000" cy="2713263"/>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rPr>
              <a:t>... to enable the students to get their English up to the level that they will be accepted by their department. I suppose that’s the primary reason</a:t>
            </a:r>
            <a:r>
              <a:rPr lang="en-GB" sz="2800" i="1" dirty="0">
                <a:solidFill>
                  <a:schemeClr val="tx1"/>
                </a:solidFill>
              </a:rPr>
              <a:t>, </a:t>
            </a:r>
            <a:r>
              <a:rPr lang="en-GB" sz="2800" b="1" dirty="0">
                <a:solidFill>
                  <a:schemeClr val="tx1"/>
                </a:solidFill>
              </a:rPr>
              <a:t>but I mean </a:t>
            </a:r>
            <a:r>
              <a:rPr lang="en-GB" sz="2800" b="1" i="1" dirty="0">
                <a:solidFill>
                  <a:schemeClr val="tx1"/>
                </a:solidFill>
              </a:rPr>
              <a:t>for us</a:t>
            </a:r>
            <a:r>
              <a:rPr lang="en-GB" sz="2800" b="1" dirty="0">
                <a:solidFill>
                  <a:schemeClr val="tx1"/>
                </a:solidFill>
              </a:rPr>
              <a:t>, the purpose is </a:t>
            </a:r>
            <a:r>
              <a:rPr lang="en-GB" sz="2800" dirty="0">
                <a:solidFill>
                  <a:schemeClr val="tx1"/>
                </a:solidFill>
              </a:rPr>
              <a:t>to try and prepare them for university life [in terms of] UK academic culture and some of the norms like the things that we think [students] will be asked to do and so on</a:t>
            </a:r>
            <a:endParaRPr lang="en-US" sz="4400" dirty="0">
              <a:solidFill>
                <a:schemeClr val="tx1"/>
              </a:solidFill>
            </a:endParaRPr>
          </a:p>
        </p:txBody>
      </p:sp>
      <p:sp>
        <p:nvSpPr>
          <p:cNvPr id="4" name="TextBox 3">
            <a:extLst>
              <a:ext uri="{FF2B5EF4-FFF2-40B4-BE49-F238E27FC236}">
                <a16:creationId xmlns:a16="http://schemas.microsoft.com/office/drawing/2014/main" id="{C56A1550-6BB2-4281-9D45-C3CA38B84C59}"/>
              </a:ext>
            </a:extLst>
          </p:cNvPr>
          <p:cNvSpPr txBox="1"/>
          <p:nvPr/>
        </p:nvSpPr>
        <p:spPr>
          <a:xfrm>
            <a:off x="9269105" y="5056446"/>
            <a:ext cx="1469377" cy="369332"/>
          </a:xfrm>
          <a:prstGeom prst="rect">
            <a:avLst/>
          </a:prstGeom>
          <a:noFill/>
        </p:spPr>
        <p:txBody>
          <a:bodyPr wrap="none" rtlCol="0">
            <a:spAutoFit/>
          </a:bodyPr>
          <a:lstStyle/>
          <a:p>
            <a:r>
              <a:rPr lang="en-GB" dirty="0">
                <a:solidFill>
                  <a:schemeClr val="bg1"/>
                </a:solidFill>
              </a:rPr>
              <a:t>Interviewee 5</a:t>
            </a:r>
          </a:p>
        </p:txBody>
      </p:sp>
      <p:sp>
        <p:nvSpPr>
          <p:cNvPr id="3" name="TextBox 2">
            <a:extLst>
              <a:ext uri="{FF2B5EF4-FFF2-40B4-BE49-F238E27FC236}">
                <a16:creationId xmlns:a16="http://schemas.microsoft.com/office/drawing/2014/main" id="{88FF32A8-73A4-0C56-9B11-BEFBFD8B331E}"/>
              </a:ext>
            </a:extLst>
          </p:cNvPr>
          <p:cNvSpPr txBox="1"/>
          <p:nvPr/>
        </p:nvSpPr>
        <p:spPr>
          <a:xfrm>
            <a:off x="1933290" y="6210198"/>
            <a:ext cx="8325421" cy="523220"/>
          </a:xfrm>
          <a:prstGeom prst="rect">
            <a:avLst/>
          </a:prstGeom>
          <a:noFill/>
        </p:spPr>
        <p:txBody>
          <a:bodyPr wrap="none" rtlCol="0">
            <a:spAutoFit/>
          </a:bodyPr>
          <a:lstStyle/>
          <a:p>
            <a:r>
              <a:rPr lang="en-GB" sz="2800" dirty="0">
                <a:solidFill>
                  <a:schemeClr val="bg1"/>
                </a:solidFill>
              </a:rPr>
              <a:t>… but we see the main purpose as degree preparation...</a:t>
            </a:r>
          </a:p>
        </p:txBody>
      </p:sp>
      <p:pic>
        <p:nvPicPr>
          <p:cNvPr id="6" name="Picture 2" descr="Northumbria University Tackling Tomorrow">
            <a:extLst>
              <a:ext uri="{FF2B5EF4-FFF2-40B4-BE49-F238E27FC236}">
                <a16:creationId xmlns:a16="http://schemas.microsoft.com/office/drawing/2014/main" id="{F1447CE9-1939-1FF4-99C5-DD875D174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636" y="237375"/>
            <a:ext cx="1795948" cy="58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7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EF59-5DA4-1045-9788-ADCB21198E9D}"/>
              </a:ext>
            </a:extLst>
          </p:cNvPr>
          <p:cNvSpPr>
            <a:spLocks noGrp="1"/>
          </p:cNvSpPr>
          <p:nvPr>
            <p:ph type="title"/>
          </p:nvPr>
        </p:nvSpPr>
        <p:spPr/>
        <p:txBody>
          <a:bodyPr>
            <a:noAutofit/>
          </a:bodyPr>
          <a:lstStyle/>
          <a:p>
            <a:r>
              <a:rPr lang="en-US" sz="3600" b="1" dirty="0">
                <a:solidFill>
                  <a:schemeClr val="bg1"/>
                </a:solidFill>
              </a:rPr>
              <a:t>Theme 2: The primary purpose is X, but I mean </a:t>
            </a:r>
            <a:r>
              <a:rPr lang="en-US" sz="3600" b="1" i="1" dirty="0">
                <a:solidFill>
                  <a:schemeClr val="bg1"/>
                </a:solidFill>
              </a:rPr>
              <a:t>for us</a:t>
            </a:r>
            <a:r>
              <a:rPr lang="en-US" sz="3600" b="1" dirty="0">
                <a:solidFill>
                  <a:schemeClr val="bg1"/>
                </a:solidFill>
              </a:rPr>
              <a:t>, the purpose is Y …</a:t>
            </a:r>
          </a:p>
        </p:txBody>
      </p:sp>
      <p:sp>
        <p:nvSpPr>
          <p:cNvPr id="5" name="Rounded Rectangular Callout 4">
            <a:extLst>
              <a:ext uri="{FF2B5EF4-FFF2-40B4-BE49-F238E27FC236}">
                <a16:creationId xmlns:a16="http://schemas.microsoft.com/office/drawing/2014/main" id="{08F3B492-BECF-B144-8E6F-8326AC6431F2}"/>
              </a:ext>
            </a:extLst>
          </p:cNvPr>
          <p:cNvSpPr/>
          <p:nvPr/>
        </p:nvSpPr>
        <p:spPr>
          <a:xfrm>
            <a:off x="1024466" y="1944462"/>
            <a:ext cx="9779000" cy="863600"/>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rPr>
              <a:t>…it’s about preparing international students so that they’re familiar with the </a:t>
            </a:r>
            <a:r>
              <a:rPr lang="en-GB" b="1" dirty="0">
                <a:solidFill>
                  <a:schemeClr val="tx1"/>
                </a:solidFill>
              </a:rPr>
              <a:t>academic literacy skills </a:t>
            </a:r>
            <a:r>
              <a:rPr lang="en-GB" dirty="0">
                <a:solidFill>
                  <a:schemeClr val="tx1"/>
                </a:solidFill>
              </a:rPr>
              <a:t>that are required … they </a:t>
            </a:r>
            <a:r>
              <a:rPr lang="en-GB" b="1" dirty="0">
                <a:solidFill>
                  <a:schemeClr val="tx1"/>
                </a:solidFill>
              </a:rPr>
              <a:t>develop these skills </a:t>
            </a:r>
            <a:r>
              <a:rPr lang="en-GB" dirty="0">
                <a:solidFill>
                  <a:schemeClr val="tx1"/>
                </a:solidFill>
              </a:rPr>
              <a:t>so they can basically cope when they start on their main programme.</a:t>
            </a:r>
            <a:endParaRPr lang="en-US" dirty="0">
              <a:solidFill>
                <a:schemeClr val="tx1"/>
              </a:solidFill>
            </a:endParaRPr>
          </a:p>
        </p:txBody>
      </p:sp>
      <p:sp>
        <p:nvSpPr>
          <p:cNvPr id="6" name="Rounded Rectangular Callout 5">
            <a:extLst>
              <a:ext uri="{FF2B5EF4-FFF2-40B4-BE49-F238E27FC236}">
                <a16:creationId xmlns:a16="http://schemas.microsoft.com/office/drawing/2014/main" id="{C447D78A-5B7F-B845-A6C8-4DF604F956F0}"/>
              </a:ext>
            </a:extLst>
          </p:cNvPr>
          <p:cNvSpPr/>
          <p:nvPr/>
        </p:nvSpPr>
        <p:spPr>
          <a:xfrm>
            <a:off x="1024466" y="3334431"/>
            <a:ext cx="9779000" cy="863600"/>
          </a:xfrm>
          <a:prstGeom prst="wedgeRoundRectCallout">
            <a:avLst>
              <a:gd name="adj1" fmla="val 39600"/>
              <a:gd name="adj2" fmla="val 86029"/>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rPr>
              <a:t>For a lot of us, </a:t>
            </a:r>
            <a:r>
              <a:rPr lang="en-GB" b="1" dirty="0">
                <a:solidFill>
                  <a:schemeClr val="tx1"/>
                </a:solidFill>
              </a:rPr>
              <a:t>we obviously don’t teach them just English</a:t>
            </a:r>
            <a:r>
              <a:rPr lang="en-GB" dirty="0">
                <a:solidFill>
                  <a:schemeClr val="tx1"/>
                </a:solidFill>
              </a:rPr>
              <a:t>, we teach them EAP and sort of stuff you might call study skills, so part of it is preparing them for kind of being successful once they join their degree</a:t>
            </a:r>
            <a:endParaRPr lang="en-US" dirty="0">
              <a:solidFill>
                <a:schemeClr val="tx1"/>
              </a:solidFill>
            </a:endParaRPr>
          </a:p>
        </p:txBody>
      </p:sp>
      <p:sp>
        <p:nvSpPr>
          <p:cNvPr id="7" name="Rounded Rectangular Callout 6">
            <a:extLst>
              <a:ext uri="{FF2B5EF4-FFF2-40B4-BE49-F238E27FC236}">
                <a16:creationId xmlns:a16="http://schemas.microsoft.com/office/drawing/2014/main" id="{58839103-9E54-3245-85C7-8D4E07F01E3A}"/>
              </a:ext>
            </a:extLst>
          </p:cNvPr>
          <p:cNvSpPr/>
          <p:nvPr/>
        </p:nvSpPr>
        <p:spPr>
          <a:xfrm>
            <a:off x="1024466" y="4724400"/>
            <a:ext cx="9779000" cy="863600"/>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We would quite like to, in a way, </a:t>
            </a:r>
            <a:r>
              <a:rPr lang="en-US" b="1" dirty="0">
                <a:solidFill>
                  <a:schemeClr val="tx1"/>
                </a:solidFill>
              </a:rPr>
              <a:t>ditch the language element</a:t>
            </a:r>
          </a:p>
        </p:txBody>
      </p:sp>
      <p:sp>
        <p:nvSpPr>
          <p:cNvPr id="8" name="TextBox 7">
            <a:extLst>
              <a:ext uri="{FF2B5EF4-FFF2-40B4-BE49-F238E27FC236}">
                <a16:creationId xmlns:a16="http://schemas.microsoft.com/office/drawing/2014/main" id="{22B17B2E-F977-4167-83E8-2039562E5656}"/>
              </a:ext>
            </a:extLst>
          </p:cNvPr>
          <p:cNvSpPr txBox="1"/>
          <p:nvPr/>
        </p:nvSpPr>
        <p:spPr>
          <a:xfrm>
            <a:off x="9233010" y="2808062"/>
            <a:ext cx="1469377" cy="369332"/>
          </a:xfrm>
          <a:prstGeom prst="rect">
            <a:avLst/>
          </a:prstGeom>
          <a:noFill/>
        </p:spPr>
        <p:txBody>
          <a:bodyPr wrap="none" rtlCol="0">
            <a:spAutoFit/>
          </a:bodyPr>
          <a:lstStyle/>
          <a:p>
            <a:r>
              <a:rPr lang="en-GB" dirty="0">
                <a:solidFill>
                  <a:schemeClr val="bg1"/>
                </a:solidFill>
              </a:rPr>
              <a:t>Interviewee 3</a:t>
            </a:r>
          </a:p>
        </p:txBody>
      </p:sp>
      <p:sp>
        <p:nvSpPr>
          <p:cNvPr id="9" name="TextBox 8">
            <a:extLst>
              <a:ext uri="{FF2B5EF4-FFF2-40B4-BE49-F238E27FC236}">
                <a16:creationId xmlns:a16="http://schemas.microsoft.com/office/drawing/2014/main" id="{20D5EE5D-5FC9-4040-8523-664B5B998647}"/>
              </a:ext>
            </a:extLst>
          </p:cNvPr>
          <p:cNvSpPr txBox="1"/>
          <p:nvPr/>
        </p:nvSpPr>
        <p:spPr>
          <a:xfrm>
            <a:off x="1024466" y="4240453"/>
            <a:ext cx="1469377" cy="369332"/>
          </a:xfrm>
          <a:prstGeom prst="rect">
            <a:avLst/>
          </a:prstGeom>
          <a:noFill/>
        </p:spPr>
        <p:txBody>
          <a:bodyPr wrap="none" rtlCol="0">
            <a:spAutoFit/>
          </a:bodyPr>
          <a:lstStyle/>
          <a:p>
            <a:r>
              <a:rPr lang="en-GB" dirty="0">
                <a:solidFill>
                  <a:schemeClr val="bg1"/>
                </a:solidFill>
              </a:rPr>
              <a:t>Interviewee 7</a:t>
            </a:r>
          </a:p>
        </p:txBody>
      </p:sp>
      <p:sp>
        <p:nvSpPr>
          <p:cNvPr id="10" name="TextBox 9">
            <a:extLst>
              <a:ext uri="{FF2B5EF4-FFF2-40B4-BE49-F238E27FC236}">
                <a16:creationId xmlns:a16="http://schemas.microsoft.com/office/drawing/2014/main" id="{66E212AF-6722-4153-8A48-C908B5E1F901}"/>
              </a:ext>
            </a:extLst>
          </p:cNvPr>
          <p:cNvSpPr txBox="1"/>
          <p:nvPr/>
        </p:nvSpPr>
        <p:spPr>
          <a:xfrm>
            <a:off x="9233010" y="5588000"/>
            <a:ext cx="1469377" cy="369332"/>
          </a:xfrm>
          <a:prstGeom prst="rect">
            <a:avLst/>
          </a:prstGeom>
          <a:noFill/>
        </p:spPr>
        <p:txBody>
          <a:bodyPr wrap="none" rtlCol="0">
            <a:spAutoFit/>
          </a:bodyPr>
          <a:lstStyle/>
          <a:p>
            <a:r>
              <a:rPr lang="en-GB" dirty="0">
                <a:solidFill>
                  <a:schemeClr val="bg1"/>
                </a:solidFill>
              </a:rPr>
              <a:t>Interviewee 1</a:t>
            </a:r>
          </a:p>
        </p:txBody>
      </p:sp>
      <p:sp>
        <p:nvSpPr>
          <p:cNvPr id="3" name="TextBox 2">
            <a:extLst>
              <a:ext uri="{FF2B5EF4-FFF2-40B4-BE49-F238E27FC236}">
                <a16:creationId xmlns:a16="http://schemas.microsoft.com/office/drawing/2014/main" id="{64F35DBA-16B6-B586-23CA-4528ACA3560C}"/>
              </a:ext>
            </a:extLst>
          </p:cNvPr>
          <p:cNvSpPr txBox="1"/>
          <p:nvPr/>
        </p:nvSpPr>
        <p:spPr>
          <a:xfrm>
            <a:off x="2867648" y="6210198"/>
            <a:ext cx="6456704" cy="523220"/>
          </a:xfrm>
          <a:prstGeom prst="rect">
            <a:avLst/>
          </a:prstGeom>
          <a:noFill/>
        </p:spPr>
        <p:txBody>
          <a:bodyPr wrap="none" rtlCol="0">
            <a:spAutoFit/>
          </a:bodyPr>
          <a:lstStyle/>
          <a:p>
            <a:r>
              <a:rPr lang="en-GB" sz="2800" dirty="0">
                <a:solidFill>
                  <a:schemeClr val="bg1"/>
                </a:solidFill>
              </a:rPr>
              <a:t>…focusing more on academic/study skills… </a:t>
            </a:r>
          </a:p>
        </p:txBody>
      </p:sp>
      <p:pic>
        <p:nvPicPr>
          <p:cNvPr id="4" name="Picture 2" descr="Northumbria University Tackling Tomorrow">
            <a:extLst>
              <a:ext uri="{FF2B5EF4-FFF2-40B4-BE49-F238E27FC236}">
                <a16:creationId xmlns:a16="http://schemas.microsoft.com/office/drawing/2014/main" id="{0D4CEC12-EAF4-1253-1CCE-5C1E68F5D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636" y="237375"/>
            <a:ext cx="1795948" cy="58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07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EF59-5DA4-1045-9788-ADCB21198E9D}"/>
              </a:ext>
            </a:extLst>
          </p:cNvPr>
          <p:cNvSpPr>
            <a:spLocks noGrp="1"/>
          </p:cNvSpPr>
          <p:nvPr>
            <p:ph type="title"/>
          </p:nvPr>
        </p:nvSpPr>
        <p:spPr/>
        <p:txBody>
          <a:bodyPr>
            <a:noAutofit/>
          </a:bodyPr>
          <a:lstStyle/>
          <a:p>
            <a:r>
              <a:rPr lang="en-US" sz="3600" b="1" dirty="0">
                <a:solidFill>
                  <a:schemeClr val="bg1"/>
                </a:solidFill>
              </a:rPr>
              <a:t>Theme 2: The primary purpose is X, but I mean </a:t>
            </a:r>
            <a:r>
              <a:rPr lang="en-US" sz="3600" b="1" i="1" dirty="0">
                <a:solidFill>
                  <a:schemeClr val="bg1"/>
                </a:solidFill>
              </a:rPr>
              <a:t>for us</a:t>
            </a:r>
            <a:r>
              <a:rPr lang="en-US" sz="3600" b="1" dirty="0">
                <a:solidFill>
                  <a:schemeClr val="bg1"/>
                </a:solidFill>
              </a:rPr>
              <a:t>, the purpose is Y …</a:t>
            </a:r>
          </a:p>
        </p:txBody>
      </p:sp>
      <p:sp>
        <p:nvSpPr>
          <p:cNvPr id="5" name="Rounded Rectangular Callout 4">
            <a:extLst>
              <a:ext uri="{FF2B5EF4-FFF2-40B4-BE49-F238E27FC236}">
                <a16:creationId xmlns:a16="http://schemas.microsoft.com/office/drawing/2014/main" id="{08F3B492-BECF-B144-8E6F-8326AC6431F2}"/>
              </a:ext>
            </a:extLst>
          </p:cNvPr>
          <p:cNvSpPr/>
          <p:nvPr/>
        </p:nvSpPr>
        <p:spPr>
          <a:xfrm>
            <a:off x="1024466" y="1944462"/>
            <a:ext cx="9779000" cy="863600"/>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solidFill>
                  <a:schemeClr val="tx1"/>
                </a:solidFill>
              </a:rPr>
              <a:t>If I talk about it crudely, I would say </a:t>
            </a:r>
            <a:r>
              <a:rPr lang="en-GB" sz="1600" b="1" dirty="0">
                <a:solidFill>
                  <a:schemeClr val="tx1"/>
                </a:solidFill>
              </a:rPr>
              <a:t>the emphasis is more on study skills because of the length of time we’ve got </a:t>
            </a:r>
            <a:r>
              <a:rPr lang="en-GB" sz="1600" dirty="0">
                <a:solidFill>
                  <a:schemeClr val="tx1"/>
                </a:solidFill>
              </a:rPr>
              <a:t>… you can make a difference in a limited way in terms of their language skills … there’s only so much you can do [but] you can take a student who knows next to nothing about academic writing [and] bring them on</a:t>
            </a:r>
            <a:endParaRPr lang="en-US" sz="1600" dirty="0">
              <a:solidFill>
                <a:schemeClr val="tx1"/>
              </a:solidFill>
            </a:endParaRPr>
          </a:p>
        </p:txBody>
      </p:sp>
      <p:sp>
        <p:nvSpPr>
          <p:cNvPr id="6" name="Rounded Rectangular Callout 5">
            <a:extLst>
              <a:ext uri="{FF2B5EF4-FFF2-40B4-BE49-F238E27FC236}">
                <a16:creationId xmlns:a16="http://schemas.microsoft.com/office/drawing/2014/main" id="{C447D78A-5B7F-B845-A6C8-4DF604F956F0}"/>
              </a:ext>
            </a:extLst>
          </p:cNvPr>
          <p:cNvSpPr/>
          <p:nvPr/>
        </p:nvSpPr>
        <p:spPr>
          <a:xfrm>
            <a:off x="1024466" y="3334431"/>
            <a:ext cx="9779000" cy="863600"/>
          </a:xfrm>
          <a:prstGeom prst="wedgeRoundRectCallout">
            <a:avLst>
              <a:gd name="adj1" fmla="val 39600"/>
              <a:gd name="adj2" fmla="val 86029"/>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rPr>
              <a:t>… as we all know, </a:t>
            </a:r>
            <a:r>
              <a:rPr lang="en-GB" b="1" dirty="0">
                <a:solidFill>
                  <a:schemeClr val="tx1"/>
                </a:solidFill>
              </a:rPr>
              <a:t>you can’t do a lot with the English language in six weeks</a:t>
            </a:r>
            <a:r>
              <a:rPr lang="en-GB" dirty="0">
                <a:solidFill>
                  <a:schemeClr val="tx1"/>
                </a:solidFill>
              </a:rPr>
              <a:t>, let alone four weeks</a:t>
            </a:r>
            <a:endParaRPr lang="en-US" dirty="0">
              <a:solidFill>
                <a:schemeClr val="tx1"/>
              </a:solidFill>
            </a:endParaRPr>
          </a:p>
        </p:txBody>
      </p:sp>
      <p:sp>
        <p:nvSpPr>
          <p:cNvPr id="7" name="Rounded Rectangular Callout 6">
            <a:extLst>
              <a:ext uri="{FF2B5EF4-FFF2-40B4-BE49-F238E27FC236}">
                <a16:creationId xmlns:a16="http://schemas.microsoft.com/office/drawing/2014/main" id="{58839103-9E54-3245-85C7-8D4E07F01E3A}"/>
              </a:ext>
            </a:extLst>
          </p:cNvPr>
          <p:cNvSpPr/>
          <p:nvPr/>
        </p:nvSpPr>
        <p:spPr>
          <a:xfrm>
            <a:off x="1024466" y="4724400"/>
            <a:ext cx="9779000" cy="863600"/>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rPr>
              <a:t>It’s really tricky… I say to [our teachers] ‘look, </a:t>
            </a:r>
            <a:r>
              <a:rPr lang="en-GB" b="1" dirty="0">
                <a:solidFill>
                  <a:schemeClr val="tx1"/>
                </a:solidFill>
              </a:rPr>
              <a:t>we cannot do this in six weeks</a:t>
            </a:r>
            <a:r>
              <a:rPr lang="en-GB" dirty="0">
                <a:solidFill>
                  <a:schemeClr val="tx1"/>
                </a:solidFill>
              </a:rPr>
              <a:t>. You can’t. You can’t go up 0.5 IELTS in six weeks… </a:t>
            </a:r>
            <a:r>
              <a:rPr lang="en-GB" b="1" dirty="0">
                <a:solidFill>
                  <a:schemeClr val="tx1"/>
                </a:solidFill>
              </a:rPr>
              <a:t>[focus on] those [study] skills</a:t>
            </a:r>
            <a:r>
              <a:rPr lang="en-GB" dirty="0">
                <a:solidFill>
                  <a:schemeClr val="tx1"/>
                </a:solidFill>
              </a:rPr>
              <a:t>, get them reading’</a:t>
            </a:r>
            <a:endParaRPr lang="en-US" b="1" dirty="0">
              <a:solidFill>
                <a:schemeClr val="tx1"/>
              </a:solidFill>
            </a:endParaRPr>
          </a:p>
        </p:txBody>
      </p:sp>
      <p:sp>
        <p:nvSpPr>
          <p:cNvPr id="8" name="TextBox 7">
            <a:extLst>
              <a:ext uri="{FF2B5EF4-FFF2-40B4-BE49-F238E27FC236}">
                <a16:creationId xmlns:a16="http://schemas.microsoft.com/office/drawing/2014/main" id="{913A5EEE-BA42-4647-872C-47BD946FA40E}"/>
              </a:ext>
            </a:extLst>
          </p:cNvPr>
          <p:cNvSpPr txBox="1"/>
          <p:nvPr/>
        </p:nvSpPr>
        <p:spPr>
          <a:xfrm>
            <a:off x="9285961" y="2762074"/>
            <a:ext cx="1469377" cy="369332"/>
          </a:xfrm>
          <a:prstGeom prst="rect">
            <a:avLst/>
          </a:prstGeom>
          <a:noFill/>
        </p:spPr>
        <p:txBody>
          <a:bodyPr wrap="none" rtlCol="0">
            <a:spAutoFit/>
          </a:bodyPr>
          <a:lstStyle/>
          <a:p>
            <a:r>
              <a:rPr lang="en-GB" dirty="0">
                <a:solidFill>
                  <a:schemeClr val="bg1"/>
                </a:solidFill>
              </a:rPr>
              <a:t>Interviewee 3</a:t>
            </a:r>
          </a:p>
        </p:txBody>
      </p:sp>
      <p:sp>
        <p:nvSpPr>
          <p:cNvPr id="9" name="TextBox 8">
            <a:extLst>
              <a:ext uri="{FF2B5EF4-FFF2-40B4-BE49-F238E27FC236}">
                <a16:creationId xmlns:a16="http://schemas.microsoft.com/office/drawing/2014/main" id="{3AB428BF-ABEA-490A-8B51-32ECE47378C3}"/>
              </a:ext>
            </a:extLst>
          </p:cNvPr>
          <p:cNvSpPr txBox="1"/>
          <p:nvPr/>
        </p:nvSpPr>
        <p:spPr>
          <a:xfrm>
            <a:off x="1147789" y="4216390"/>
            <a:ext cx="1469377" cy="369332"/>
          </a:xfrm>
          <a:prstGeom prst="rect">
            <a:avLst/>
          </a:prstGeom>
          <a:noFill/>
        </p:spPr>
        <p:txBody>
          <a:bodyPr wrap="none" rtlCol="0">
            <a:spAutoFit/>
          </a:bodyPr>
          <a:lstStyle/>
          <a:p>
            <a:r>
              <a:rPr lang="en-GB" dirty="0">
                <a:solidFill>
                  <a:schemeClr val="bg1"/>
                </a:solidFill>
              </a:rPr>
              <a:t>Interviewee 2</a:t>
            </a:r>
          </a:p>
        </p:txBody>
      </p:sp>
      <p:sp>
        <p:nvSpPr>
          <p:cNvPr id="10" name="TextBox 9">
            <a:extLst>
              <a:ext uri="{FF2B5EF4-FFF2-40B4-BE49-F238E27FC236}">
                <a16:creationId xmlns:a16="http://schemas.microsoft.com/office/drawing/2014/main" id="{05552160-1768-4962-AB1F-A95F264A7B04}"/>
              </a:ext>
            </a:extLst>
          </p:cNvPr>
          <p:cNvSpPr txBox="1"/>
          <p:nvPr/>
        </p:nvSpPr>
        <p:spPr>
          <a:xfrm>
            <a:off x="9285960" y="5588000"/>
            <a:ext cx="1469377" cy="369332"/>
          </a:xfrm>
          <a:prstGeom prst="rect">
            <a:avLst/>
          </a:prstGeom>
          <a:noFill/>
        </p:spPr>
        <p:txBody>
          <a:bodyPr wrap="none" rtlCol="0">
            <a:spAutoFit/>
          </a:bodyPr>
          <a:lstStyle/>
          <a:p>
            <a:r>
              <a:rPr lang="en-GB" dirty="0">
                <a:solidFill>
                  <a:schemeClr val="bg1"/>
                </a:solidFill>
              </a:rPr>
              <a:t>Interviewee 8</a:t>
            </a:r>
          </a:p>
        </p:txBody>
      </p:sp>
      <p:sp>
        <p:nvSpPr>
          <p:cNvPr id="3" name="TextBox 2">
            <a:extLst>
              <a:ext uri="{FF2B5EF4-FFF2-40B4-BE49-F238E27FC236}">
                <a16:creationId xmlns:a16="http://schemas.microsoft.com/office/drawing/2014/main" id="{BE89E054-DF9C-DBE7-5BD7-CDFA3C25FAD6}"/>
              </a:ext>
            </a:extLst>
          </p:cNvPr>
          <p:cNvSpPr txBox="1"/>
          <p:nvPr/>
        </p:nvSpPr>
        <p:spPr>
          <a:xfrm>
            <a:off x="167871" y="6208894"/>
            <a:ext cx="11856259" cy="523220"/>
          </a:xfrm>
          <a:prstGeom prst="rect">
            <a:avLst/>
          </a:prstGeom>
          <a:noFill/>
        </p:spPr>
        <p:txBody>
          <a:bodyPr wrap="none" rtlCol="0">
            <a:spAutoFit/>
          </a:bodyPr>
          <a:lstStyle/>
          <a:p>
            <a:r>
              <a:rPr lang="en-GB" sz="2800" dirty="0">
                <a:solidFill>
                  <a:schemeClr val="bg1"/>
                </a:solidFill>
              </a:rPr>
              <a:t>…because it isn’t deemed possible to reach language goals within the timeframe</a:t>
            </a:r>
          </a:p>
        </p:txBody>
      </p:sp>
      <p:pic>
        <p:nvPicPr>
          <p:cNvPr id="4" name="Picture 2" descr="Northumbria University Tackling Tomorrow">
            <a:extLst>
              <a:ext uri="{FF2B5EF4-FFF2-40B4-BE49-F238E27FC236}">
                <a16:creationId xmlns:a16="http://schemas.microsoft.com/office/drawing/2014/main" id="{93DC5D70-F843-B961-A767-38C23A004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636" y="237375"/>
            <a:ext cx="1795948" cy="58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04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4245EA-A1DD-AC49-9DA4-F3ED3A3C9C82}"/>
              </a:ext>
            </a:extLst>
          </p:cNvPr>
          <p:cNvSpPr>
            <a:spLocks noGrp="1"/>
          </p:cNvSpPr>
          <p:nvPr>
            <p:ph idx="1"/>
          </p:nvPr>
        </p:nvSpPr>
        <p:spPr>
          <a:xfrm>
            <a:off x="1168037" y="3730975"/>
            <a:ext cx="9855925" cy="2303191"/>
          </a:xfrm>
        </p:spPr>
        <p:txBody>
          <a:bodyPr>
            <a:normAutofit lnSpcReduction="10000"/>
          </a:bodyPr>
          <a:lstStyle/>
          <a:p>
            <a:pPr marL="0" indent="0">
              <a:buNone/>
            </a:pPr>
            <a:r>
              <a:rPr lang="en-US" dirty="0"/>
              <a:t>For the university, it is the shortfall in students’ language skills that determines the decision to offer a </a:t>
            </a:r>
            <a:r>
              <a:rPr lang="en-US" dirty="0" err="1"/>
              <a:t>pre-sessional</a:t>
            </a:r>
            <a:r>
              <a:rPr lang="en-US" dirty="0"/>
              <a:t> </a:t>
            </a:r>
            <a:r>
              <a:rPr lang="en-US" dirty="0" err="1"/>
              <a:t>programme</a:t>
            </a:r>
            <a:r>
              <a:rPr lang="en-US" dirty="0"/>
              <a:t> route as an alternative to re-sitting the IELTS exam. </a:t>
            </a:r>
            <a:r>
              <a:rPr lang="en-US" b="1" dirty="0"/>
              <a:t>However, for those teaching and working on the </a:t>
            </a:r>
            <a:r>
              <a:rPr lang="en-US" b="1" dirty="0" err="1"/>
              <a:t>programme</a:t>
            </a:r>
            <a:r>
              <a:rPr lang="en-US" b="1" dirty="0"/>
              <a:t>, the purpose and remit is wider.</a:t>
            </a:r>
            <a:r>
              <a:rPr lang="en-US" i="1" dirty="0"/>
              <a:t> </a:t>
            </a:r>
          </a:p>
          <a:p>
            <a:pPr marL="0" indent="0" algn="r">
              <a:buNone/>
            </a:pPr>
            <a:r>
              <a:rPr lang="en-US" dirty="0"/>
              <a:t>(Kirk, 2018, p. 122, emphasis added)</a:t>
            </a:r>
          </a:p>
          <a:p>
            <a:pPr marL="0" indent="0">
              <a:buNone/>
            </a:pPr>
            <a:endParaRPr lang="en-GB" dirty="0"/>
          </a:p>
          <a:p>
            <a:pPr marL="0" indent="0">
              <a:buNone/>
            </a:pPr>
            <a:endParaRPr lang="en-US" dirty="0"/>
          </a:p>
        </p:txBody>
      </p:sp>
      <p:pic>
        <p:nvPicPr>
          <p:cNvPr id="5" name="Picture 4">
            <a:extLst>
              <a:ext uri="{FF2B5EF4-FFF2-40B4-BE49-F238E27FC236}">
                <a16:creationId xmlns:a16="http://schemas.microsoft.com/office/drawing/2014/main" id="{91583FBC-AC0F-8A12-EF25-63332936B72D}"/>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4676502" y="823834"/>
            <a:ext cx="3052899" cy="2392621"/>
          </a:xfrm>
          <a:prstGeom prst="rect">
            <a:avLst/>
          </a:prstGeom>
        </p:spPr>
      </p:pic>
    </p:spTree>
    <p:extLst>
      <p:ext uri="{BB962C8B-B14F-4D97-AF65-F5344CB8AC3E}">
        <p14:creationId xmlns:p14="http://schemas.microsoft.com/office/powerpoint/2010/main" val="542093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0EFE3-CC11-3146-ABB0-B6776F072AD5}"/>
              </a:ext>
            </a:extLst>
          </p:cNvPr>
          <p:cNvSpPr>
            <a:spLocks noGrp="1"/>
          </p:cNvSpPr>
          <p:nvPr>
            <p:ph type="title"/>
          </p:nvPr>
        </p:nvSpPr>
        <p:spPr/>
        <p:txBody>
          <a:bodyPr>
            <a:normAutofit/>
          </a:bodyPr>
          <a:lstStyle/>
          <a:p>
            <a:r>
              <a:rPr lang="en-US" sz="3600" b="1" dirty="0"/>
              <a:t>Impact of study skills focus (pre-sessional)</a:t>
            </a:r>
          </a:p>
        </p:txBody>
      </p:sp>
      <p:sp>
        <p:nvSpPr>
          <p:cNvPr id="3" name="Content Placeholder 2">
            <a:extLst>
              <a:ext uri="{FF2B5EF4-FFF2-40B4-BE49-F238E27FC236}">
                <a16:creationId xmlns:a16="http://schemas.microsoft.com/office/drawing/2014/main" id="{5221F6A9-C76F-D44D-89F0-7F7743461779}"/>
              </a:ext>
            </a:extLst>
          </p:cNvPr>
          <p:cNvSpPr>
            <a:spLocks noGrp="1"/>
          </p:cNvSpPr>
          <p:nvPr>
            <p:ph idx="1"/>
          </p:nvPr>
        </p:nvSpPr>
        <p:spPr>
          <a:xfrm>
            <a:off x="838200" y="1687512"/>
            <a:ext cx="10515600" cy="4515167"/>
          </a:xfrm>
        </p:spPr>
        <p:txBody>
          <a:bodyPr>
            <a:normAutofit/>
          </a:bodyPr>
          <a:lstStyle/>
          <a:p>
            <a:r>
              <a:rPr lang="en-US" dirty="0"/>
              <a:t>Students entering via pre-sessional </a:t>
            </a:r>
            <a:r>
              <a:rPr lang="en-US" dirty="0" err="1"/>
              <a:t>programmes</a:t>
            </a:r>
            <a:r>
              <a:rPr lang="en-US" dirty="0"/>
              <a:t> perform less well than students entering directly (Lloyd Jones et al., 2012; Millar, 2002; Pearson, 2020; Ridley, 2006; Thorpe et al., 2017)</a:t>
            </a:r>
          </a:p>
          <a:p>
            <a:endParaRPr lang="en-US" dirty="0"/>
          </a:p>
          <a:p>
            <a:r>
              <a:rPr lang="en-US" dirty="0"/>
              <a:t>Former </a:t>
            </a:r>
            <a:r>
              <a:rPr lang="en-US" dirty="0" err="1"/>
              <a:t>pre-sessional</a:t>
            </a:r>
            <a:r>
              <a:rPr lang="en-US" dirty="0"/>
              <a:t> students are more confident than direct entrants but not reflected in student outcomes (</a:t>
            </a:r>
            <a:r>
              <a:rPr lang="en-US" dirty="0" err="1"/>
              <a:t>Terraschke</a:t>
            </a:r>
            <a:r>
              <a:rPr lang="en-US" dirty="0"/>
              <a:t> &amp; Wahid, 2011, p. 181)</a:t>
            </a:r>
          </a:p>
          <a:p>
            <a:pPr marL="457200" lvl="1" indent="0">
              <a:buNone/>
            </a:pPr>
            <a:endParaRPr lang="en-GB" dirty="0"/>
          </a:p>
          <a:p>
            <a:r>
              <a:rPr lang="en-GB" dirty="0"/>
              <a:t>Student expectations of pre-</a:t>
            </a:r>
            <a:r>
              <a:rPr lang="en-GB" dirty="0" err="1"/>
              <a:t>sessionals</a:t>
            </a:r>
            <a:r>
              <a:rPr lang="en-GB" dirty="0"/>
              <a:t> different to staff (Pearson, 2020, p. 435)  </a:t>
            </a:r>
            <a:endParaRPr lang="en-US" dirty="0"/>
          </a:p>
        </p:txBody>
      </p:sp>
    </p:spTree>
    <p:extLst>
      <p:ext uri="{BB962C8B-B14F-4D97-AF65-F5344CB8AC3E}">
        <p14:creationId xmlns:p14="http://schemas.microsoft.com/office/powerpoint/2010/main" val="87765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EF59-5DA4-1045-9788-ADCB21198E9D}"/>
              </a:ext>
            </a:extLst>
          </p:cNvPr>
          <p:cNvSpPr>
            <a:spLocks noGrp="1"/>
          </p:cNvSpPr>
          <p:nvPr>
            <p:ph type="title"/>
          </p:nvPr>
        </p:nvSpPr>
        <p:spPr/>
        <p:txBody>
          <a:bodyPr>
            <a:noAutofit/>
          </a:bodyPr>
          <a:lstStyle/>
          <a:p>
            <a:r>
              <a:rPr lang="en-US" sz="3600" b="1" dirty="0">
                <a:solidFill>
                  <a:schemeClr val="bg1"/>
                </a:solidFill>
              </a:rPr>
              <a:t>Is there more to it?...</a:t>
            </a:r>
          </a:p>
        </p:txBody>
      </p:sp>
      <p:sp>
        <p:nvSpPr>
          <p:cNvPr id="5" name="Rounded Rectangular Callout 4">
            <a:extLst>
              <a:ext uri="{FF2B5EF4-FFF2-40B4-BE49-F238E27FC236}">
                <a16:creationId xmlns:a16="http://schemas.microsoft.com/office/drawing/2014/main" id="{08F3B492-BECF-B144-8E6F-8326AC6431F2}"/>
              </a:ext>
            </a:extLst>
          </p:cNvPr>
          <p:cNvSpPr/>
          <p:nvPr/>
        </p:nvSpPr>
        <p:spPr>
          <a:xfrm>
            <a:off x="1024466" y="1390779"/>
            <a:ext cx="9779000" cy="584018"/>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dirty="0">
                <a:solidFill>
                  <a:schemeClr val="tx1"/>
                </a:solidFill>
                <a:ea typeface="+mn-lt"/>
                <a:cs typeface="+mn-lt"/>
              </a:rPr>
              <a:t>‘For … senior management team members in charge of internationalisation, </a:t>
            </a:r>
            <a:r>
              <a:rPr lang="en-GB" b="1" dirty="0">
                <a:solidFill>
                  <a:schemeClr val="tx1"/>
                </a:solidFill>
                <a:ea typeface="+mn-lt"/>
                <a:cs typeface="+mn-lt"/>
              </a:rPr>
              <a:t>it just means bums on seats</a:t>
            </a:r>
            <a:r>
              <a:rPr lang="en-GB" dirty="0">
                <a:solidFill>
                  <a:schemeClr val="tx1"/>
                </a:solidFill>
                <a:ea typeface="+mn-lt"/>
                <a:cs typeface="+mn-lt"/>
              </a:rPr>
              <a:t> [and is] an income stream’</a:t>
            </a:r>
            <a:endParaRPr lang="en-US" dirty="0">
              <a:solidFill>
                <a:schemeClr val="tx1"/>
              </a:solidFill>
              <a:cs typeface="Calibri"/>
            </a:endParaRPr>
          </a:p>
        </p:txBody>
      </p:sp>
      <p:sp>
        <p:nvSpPr>
          <p:cNvPr id="6" name="Rounded Rectangular Callout 5">
            <a:extLst>
              <a:ext uri="{FF2B5EF4-FFF2-40B4-BE49-F238E27FC236}">
                <a16:creationId xmlns:a16="http://schemas.microsoft.com/office/drawing/2014/main" id="{C447D78A-5B7F-B845-A6C8-4DF604F956F0}"/>
              </a:ext>
            </a:extLst>
          </p:cNvPr>
          <p:cNvSpPr/>
          <p:nvPr/>
        </p:nvSpPr>
        <p:spPr>
          <a:xfrm>
            <a:off x="1024466" y="2199654"/>
            <a:ext cx="9779000" cy="863600"/>
          </a:xfrm>
          <a:prstGeom prst="wedgeRoundRectCallout">
            <a:avLst>
              <a:gd name="adj1" fmla="val 39600"/>
              <a:gd name="adj2" fmla="val 86029"/>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dirty="0">
                <a:solidFill>
                  <a:schemeClr val="tx1"/>
                </a:solidFill>
                <a:ea typeface="+mn-lt"/>
                <a:cs typeface="+mn-lt"/>
              </a:rPr>
              <a:t>The starting point is wrong because the starting point says in general UK students seem to be outperforming international students, therefore </a:t>
            </a:r>
            <a:r>
              <a:rPr lang="en-US" b="1" dirty="0">
                <a:solidFill>
                  <a:schemeClr val="tx1"/>
                </a:solidFill>
                <a:ea typeface="+mn-lt"/>
                <a:cs typeface="+mn-lt"/>
              </a:rPr>
              <a:t>there’s a problem with international students. They have a deficit </a:t>
            </a:r>
            <a:r>
              <a:rPr lang="en-US" dirty="0">
                <a:solidFill>
                  <a:schemeClr val="tx1"/>
                </a:solidFill>
                <a:ea typeface="+mn-lt"/>
                <a:cs typeface="+mn-lt"/>
              </a:rPr>
              <a:t>…</a:t>
            </a:r>
            <a:endParaRPr lang="en-US" dirty="0">
              <a:solidFill>
                <a:schemeClr val="tx1"/>
              </a:solidFill>
            </a:endParaRPr>
          </a:p>
        </p:txBody>
      </p:sp>
      <p:sp>
        <p:nvSpPr>
          <p:cNvPr id="7" name="Rounded Rectangular Callout 6">
            <a:extLst>
              <a:ext uri="{FF2B5EF4-FFF2-40B4-BE49-F238E27FC236}">
                <a16:creationId xmlns:a16="http://schemas.microsoft.com/office/drawing/2014/main" id="{58839103-9E54-3245-85C7-8D4E07F01E3A}"/>
              </a:ext>
            </a:extLst>
          </p:cNvPr>
          <p:cNvSpPr/>
          <p:nvPr/>
        </p:nvSpPr>
        <p:spPr>
          <a:xfrm>
            <a:off x="969645" y="3424998"/>
            <a:ext cx="9779000" cy="589500"/>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dirty="0">
                <a:solidFill>
                  <a:schemeClr val="tx1"/>
                </a:solidFill>
                <a:ea typeface="+mn-lt"/>
                <a:cs typeface="+mn-lt"/>
              </a:rPr>
              <a:t>I often think </a:t>
            </a:r>
            <a:r>
              <a:rPr lang="en-US" b="1" dirty="0">
                <a:solidFill>
                  <a:schemeClr val="tx1"/>
                </a:solidFill>
                <a:ea typeface="+mn-lt"/>
                <a:cs typeface="+mn-lt"/>
              </a:rPr>
              <a:t>universities don’t help by not making it clear [what the differences in academic culture are]</a:t>
            </a:r>
            <a:endParaRPr lang="en-US" b="1" dirty="0">
              <a:solidFill>
                <a:schemeClr val="tx1"/>
              </a:solidFill>
              <a:cs typeface="Calibri"/>
            </a:endParaRPr>
          </a:p>
        </p:txBody>
      </p:sp>
      <p:sp>
        <p:nvSpPr>
          <p:cNvPr id="8" name="Rounded Rectangular Callout 5">
            <a:extLst>
              <a:ext uri="{FF2B5EF4-FFF2-40B4-BE49-F238E27FC236}">
                <a16:creationId xmlns:a16="http://schemas.microsoft.com/office/drawing/2014/main" id="{4F3C2E2C-E69C-4CD7-83DD-1652FF5D1F4B}"/>
              </a:ext>
            </a:extLst>
          </p:cNvPr>
          <p:cNvSpPr/>
          <p:nvPr/>
        </p:nvSpPr>
        <p:spPr>
          <a:xfrm>
            <a:off x="969645" y="4222518"/>
            <a:ext cx="9779000" cy="863600"/>
          </a:xfrm>
          <a:prstGeom prst="wedgeRoundRectCallout">
            <a:avLst>
              <a:gd name="adj1" fmla="val 39600"/>
              <a:gd name="adj2" fmla="val 86029"/>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dirty="0">
                <a:solidFill>
                  <a:schemeClr val="tx1"/>
                </a:solidFill>
                <a:ea typeface="+mn-lt"/>
                <a:cs typeface="+mn-lt"/>
              </a:rPr>
              <a:t>the first problem is that </a:t>
            </a:r>
            <a:r>
              <a:rPr lang="en-US" b="1" dirty="0">
                <a:solidFill>
                  <a:schemeClr val="tx1"/>
                </a:solidFill>
                <a:ea typeface="+mn-lt"/>
                <a:cs typeface="+mn-lt"/>
              </a:rPr>
              <a:t>you’re labelling students as being deficient</a:t>
            </a:r>
            <a:r>
              <a:rPr lang="en-US" dirty="0">
                <a:solidFill>
                  <a:schemeClr val="tx1"/>
                </a:solidFill>
                <a:ea typeface="+mn-lt"/>
                <a:cs typeface="+mn-lt"/>
              </a:rPr>
              <a:t>, which is not the intention, but comes across that way. And the second thing is, if almost every student is deficient, then how can you possibly provide the level of support needed differently? </a:t>
            </a:r>
            <a:r>
              <a:rPr lang="en-US" b="1" dirty="0">
                <a:solidFill>
                  <a:schemeClr val="tx1"/>
                </a:solidFill>
                <a:ea typeface="+mn-lt"/>
                <a:cs typeface="+mn-lt"/>
              </a:rPr>
              <a:t>Everybody requires [support]</a:t>
            </a:r>
            <a:endParaRPr lang="en-US" b="1" dirty="0">
              <a:solidFill>
                <a:schemeClr val="tx1"/>
              </a:solidFill>
              <a:cs typeface="Calibri"/>
            </a:endParaRPr>
          </a:p>
        </p:txBody>
      </p:sp>
      <p:sp>
        <p:nvSpPr>
          <p:cNvPr id="9" name="Rounded Rectangular Callout 4">
            <a:extLst>
              <a:ext uri="{FF2B5EF4-FFF2-40B4-BE49-F238E27FC236}">
                <a16:creationId xmlns:a16="http://schemas.microsoft.com/office/drawing/2014/main" id="{B47ACE2F-8560-4095-AAB7-135ED200C6D8}"/>
              </a:ext>
            </a:extLst>
          </p:cNvPr>
          <p:cNvSpPr/>
          <p:nvPr/>
        </p:nvSpPr>
        <p:spPr>
          <a:xfrm>
            <a:off x="920307" y="5452951"/>
            <a:ext cx="9779000" cy="699140"/>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b="1" dirty="0">
                <a:solidFill>
                  <a:schemeClr val="tx1"/>
                </a:solidFill>
                <a:ea typeface="+mn-lt"/>
                <a:cs typeface="+mn-lt"/>
              </a:rPr>
              <a:t>international student experience is not something that we do well enough</a:t>
            </a:r>
            <a:r>
              <a:rPr lang="en-GB" dirty="0">
                <a:solidFill>
                  <a:schemeClr val="tx1"/>
                </a:solidFill>
                <a:ea typeface="+mn-lt"/>
                <a:cs typeface="+mn-lt"/>
              </a:rPr>
              <a:t> as a rule of thumb</a:t>
            </a:r>
            <a:endParaRPr lang="en-US">
              <a:solidFill>
                <a:schemeClr val="tx1"/>
              </a:solidFill>
              <a:cs typeface="Calibri"/>
            </a:endParaRPr>
          </a:p>
        </p:txBody>
      </p:sp>
      <p:sp>
        <p:nvSpPr>
          <p:cNvPr id="10" name="TextBox 9">
            <a:extLst>
              <a:ext uri="{FF2B5EF4-FFF2-40B4-BE49-F238E27FC236}">
                <a16:creationId xmlns:a16="http://schemas.microsoft.com/office/drawing/2014/main" id="{246BDFDF-A851-44C1-9AEB-E16133F6F1D9}"/>
              </a:ext>
            </a:extLst>
          </p:cNvPr>
          <p:cNvSpPr txBox="1"/>
          <p:nvPr/>
        </p:nvSpPr>
        <p:spPr>
          <a:xfrm>
            <a:off x="9288439" y="1891478"/>
            <a:ext cx="1586396" cy="369332"/>
          </a:xfrm>
          <a:prstGeom prst="rect">
            <a:avLst/>
          </a:prstGeom>
          <a:noFill/>
        </p:spPr>
        <p:txBody>
          <a:bodyPr wrap="none" rtlCol="0">
            <a:spAutoFit/>
          </a:bodyPr>
          <a:lstStyle/>
          <a:p>
            <a:r>
              <a:rPr lang="en-GB" dirty="0">
                <a:solidFill>
                  <a:schemeClr val="bg1"/>
                </a:solidFill>
              </a:rPr>
              <a:t>Interviewee 10</a:t>
            </a:r>
          </a:p>
        </p:txBody>
      </p:sp>
      <p:sp>
        <p:nvSpPr>
          <p:cNvPr id="11" name="TextBox 10">
            <a:extLst>
              <a:ext uri="{FF2B5EF4-FFF2-40B4-BE49-F238E27FC236}">
                <a16:creationId xmlns:a16="http://schemas.microsoft.com/office/drawing/2014/main" id="{DCC86E0E-0440-4968-96F3-E424A4B264F7}"/>
              </a:ext>
            </a:extLst>
          </p:cNvPr>
          <p:cNvSpPr txBox="1"/>
          <p:nvPr/>
        </p:nvSpPr>
        <p:spPr>
          <a:xfrm>
            <a:off x="1011606" y="2999867"/>
            <a:ext cx="1469377" cy="369332"/>
          </a:xfrm>
          <a:prstGeom prst="rect">
            <a:avLst/>
          </a:prstGeom>
          <a:noFill/>
        </p:spPr>
        <p:txBody>
          <a:bodyPr wrap="none" rtlCol="0">
            <a:spAutoFit/>
          </a:bodyPr>
          <a:lstStyle/>
          <a:p>
            <a:r>
              <a:rPr lang="en-GB" dirty="0">
                <a:solidFill>
                  <a:schemeClr val="bg1"/>
                </a:solidFill>
              </a:rPr>
              <a:t>Interviewee 3</a:t>
            </a:r>
          </a:p>
        </p:txBody>
      </p:sp>
      <p:sp>
        <p:nvSpPr>
          <p:cNvPr id="12" name="TextBox 11">
            <a:extLst>
              <a:ext uri="{FF2B5EF4-FFF2-40B4-BE49-F238E27FC236}">
                <a16:creationId xmlns:a16="http://schemas.microsoft.com/office/drawing/2014/main" id="{22028B39-8118-4F32-A268-BE26CC2EE819}"/>
              </a:ext>
            </a:extLst>
          </p:cNvPr>
          <p:cNvSpPr txBox="1"/>
          <p:nvPr/>
        </p:nvSpPr>
        <p:spPr>
          <a:xfrm>
            <a:off x="9346949" y="3933842"/>
            <a:ext cx="1469377" cy="369332"/>
          </a:xfrm>
          <a:prstGeom prst="rect">
            <a:avLst/>
          </a:prstGeom>
          <a:noFill/>
        </p:spPr>
        <p:txBody>
          <a:bodyPr wrap="none" rtlCol="0">
            <a:spAutoFit/>
          </a:bodyPr>
          <a:lstStyle/>
          <a:p>
            <a:r>
              <a:rPr lang="en-GB" dirty="0">
                <a:solidFill>
                  <a:schemeClr val="bg1"/>
                </a:solidFill>
              </a:rPr>
              <a:t>Interviewee 1</a:t>
            </a:r>
          </a:p>
        </p:txBody>
      </p:sp>
      <p:sp>
        <p:nvSpPr>
          <p:cNvPr id="13" name="TextBox 12">
            <a:extLst>
              <a:ext uri="{FF2B5EF4-FFF2-40B4-BE49-F238E27FC236}">
                <a16:creationId xmlns:a16="http://schemas.microsoft.com/office/drawing/2014/main" id="{C6E04667-7D05-4CCE-B8F2-284F7EA78029}"/>
              </a:ext>
            </a:extLst>
          </p:cNvPr>
          <p:cNvSpPr txBox="1"/>
          <p:nvPr/>
        </p:nvSpPr>
        <p:spPr>
          <a:xfrm>
            <a:off x="964600" y="5071232"/>
            <a:ext cx="1469377" cy="369332"/>
          </a:xfrm>
          <a:prstGeom prst="rect">
            <a:avLst/>
          </a:prstGeom>
          <a:noFill/>
        </p:spPr>
        <p:txBody>
          <a:bodyPr wrap="none" rtlCol="0">
            <a:spAutoFit/>
          </a:bodyPr>
          <a:lstStyle/>
          <a:p>
            <a:r>
              <a:rPr lang="en-GB" dirty="0">
                <a:solidFill>
                  <a:schemeClr val="bg1"/>
                </a:solidFill>
              </a:rPr>
              <a:t>Interviewee 3</a:t>
            </a:r>
          </a:p>
        </p:txBody>
      </p:sp>
      <p:sp>
        <p:nvSpPr>
          <p:cNvPr id="14" name="TextBox 13">
            <a:extLst>
              <a:ext uri="{FF2B5EF4-FFF2-40B4-BE49-F238E27FC236}">
                <a16:creationId xmlns:a16="http://schemas.microsoft.com/office/drawing/2014/main" id="{D06AF386-1F77-449C-AA9B-36AD3E4AFE8F}"/>
              </a:ext>
            </a:extLst>
          </p:cNvPr>
          <p:cNvSpPr txBox="1"/>
          <p:nvPr/>
        </p:nvSpPr>
        <p:spPr>
          <a:xfrm>
            <a:off x="9229930" y="6164478"/>
            <a:ext cx="1469377" cy="369332"/>
          </a:xfrm>
          <a:prstGeom prst="rect">
            <a:avLst/>
          </a:prstGeom>
          <a:noFill/>
        </p:spPr>
        <p:txBody>
          <a:bodyPr wrap="none" rtlCol="0">
            <a:spAutoFit/>
          </a:bodyPr>
          <a:lstStyle/>
          <a:p>
            <a:r>
              <a:rPr lang="en-GB" dirty="0">
                <a:solidFill>
                  <a:schemeClr val="bg1"/>
                </a:solidFill>
              </a:rPr>
              <a:t>Interviewee 7</a:t>
            </a:r>
          </a:p>
        </p:txBody>
      </p:sp>
      <p:pic>
        <p:nvPicPr>
          <p:cNvPr id="3" name="Picture 2" descr="Northumbria University Tackling Tomorrow">
            <a:extLst>
              <a:ext uri="{FF2B5EF4-FFF2-40B4-BE49-F238E27FC236}">
                <a16:creationId xmlns:a16="http://schemas.microsoft.com/office/drawing/2014/main" id="{3F387788-4137-E35A-3BF9-2228ABF15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636" y="237375"/>
            <a:ext cx="1795948" cy="58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87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503-A169-A932-8D11-DE18E81273F8}"/>
              </a:ext>
            </a:extLst>
          </p:cNvPr>
          <p:cNvSpPr>
            <a:spLocks noGrp="1"/>
          </p:cNvSpPr>
          <p:nvPr>
            <p:ph type="title"/>
          </p:nvPr>
        </p:nvSpPr>
        <p:spPr/>
        <p:txBody>
          <a:bodyPr/>
          <a:lstStyle/>
          <a:p>
            <a:r>
              <a:rPr lang="en-US" b="1" dirty="0"/>
              <a:t>Discussion</a:t>
            </a:r>
            <a:endParaRPr lang="en-GB" b="1" dirty="0"/>
          </a:p>
        </p:txBody>
      </p:sp>
      <p:sp>
        <p:nvSpPr>
          <p:cNvPr id="3" name="Content Placeholder 2">
            <a:extLst>
              <a:ext uri="{FF2B5EF4-FFF2-40B4-BE49-F238E27FC236}">
                <a16:creationId xmlns:a16="http://schemas.microsoft.com/office/drawing/2014/main" id="{EE513A71-EEBA-2859-4246-8230FCC1719E}"/>
              </a:ext>
            </a:extLst>
          </p:cNvPr>
          <p:cNvSpPr>
            <a:spLocks noGrp="1"/>
          </p:cNvSpPr>
          <p:nvPr>
            <p:ph idx="1"/>
          </p:nvPr>
        </p:nvSpPr>
        <p:spPr>
          <a:xfrm>
            <a:off x="838200" y="1726701"/>
            <a:ext cx="10515600" cy="4515167"/>
          </a:xfrm>
        </p:spPr>
        <p:txBody>
          <a:bodyPr/>
          <a:lstStyle/>
          <a:p>
            <a:r>
              <a:rPr lang="en-GB" dirty="0"/>
              <a:t>HEIs lack explicit embedded teaching on </a:t>
            </a:r>
            <a:r>
              <a:rPr lang="en-GB" i="1" dirty="0"/>
              <a:t>how</a:t>
            </a:r>
            <a:r>
              <a:rPr lang="en-GB" dirty="0"/>
              <a:t> to learn </a:t>
            </a:r>
            <a:r>
              <a:rPr lang="en-GB" i="1" dirty="0"/>
              <a:t>on the whole</a:t>
            </a:r>
          </a:p>
          <a:p>
            <a:endParaRPr lang="en-GB" dirty="0"/>
          </a:p>
          <a:p>
            <a:r>
              <a:rPr lang="en-GB" dirty="0"/>
              <a:t>EAP has </a:t>
            </a:r>
            <a:r>
              <a:rPr lang="en-GB" b="1" dirty="0"/>
              <a:t>self-defined</a:t>
            </a:r>
            <a:r>
              <a:rPr lang="en-GB" dirty="0"/>
              <a:t> in order to address wider HEI gaps in L&amp;T</a:t>
            </a:r>
          </a:p>
          <a:p>
            <a:endParaRPr lang="en-GB" dirty="0"/>
          </a:p>
          <a:p>
            <a:r>
              <a:rPr lang="en-GB" dirty="0"/>
              <a:t>The discipline has largely evolved into </a:t>
            </a:r>
            <a:r>
              <a:rPr lang="en-GB" dirty="0" err="1"/>
              <a:t>eAP</a:t>
            </a:r>
            <a:r>
              <a:rPr lang="en-GB" dirty="0"/>
              <a:t> (with a small ‘E’).</a:t>
            </a:r>
          </a:p>
          <a:p>
            <a:pPr marL="0" indent="0">
              <a:buNone/>
            </a:pPr>
            <a:endParaRPr lang="en-GB" dirty="0"/>
          </a:p>
          <a:p>
            <a:r>
              <a:rPr lang="en-GB" dirty="0"/>
              <a:t>Yet still a (mis)perception of EAP as English language support</a:t>
            </a:r>
          </a:p>
          <a:p>
            <a:pPr marL="0" indent="0">
              <a:buNone/>
            </a:pPr>
            <a:endParaRPr lang="en-GB" dirty="0"/>
          </a:p>
        </p:txBody>
      </p:sp>
    </p:spTree>
    <p:extLst>
      <p:ext uri="{BB962C8B-B14F-4D97-AF65-F5344CB8AC3E}">
        <p14:creationId xmlns:p14="http://schemas.microsoft.com/office/powerpoint/2010/main" val="53487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62EB-039E-D245-8FE3-6A08F3003B3F}"/>
              </a:ext>
            </a:extLst>
          </p:cNvPr>
          <p:cNvSpPr>
            <a:spLocks noGrp="1"/>
          </p:cNvSpPr>
          <p:nvPr>
            <p:ph type="title"/>
          </p:nvPr>
        </p:nvSpPr>
        <p:spPr/>
        <p:txBody>
          <a:bodyPr/>
          <a:lstStyle/>
          <a:p>
            <a:r>
              <a:rPr lang="en-US" b="1" dirty="0"/>
              <a:t>Quality Management Systems</a:t>
            </a:r>
          </a:p>
        </p:txBody>
      </p:sp>
      <p:graphicFrame>
        <p:nvGraphicFramePr>
          <p:cNvPr id="5" name="Diagram 4">
            <a:extLst>
              <a:ext uri="{FF2B5EF4-FFF2-40B4-BE49-F238E27FC236}">
                <a16:creationId xmlns:a16="http://schemas.microsoft.com/office/drawing/2014/main" id="{B4271338-67CE-AF4E-8495-0393C7C3D66D}"/>
              </a:ext>
            </a:extLst>
          </p:cNvPr>
          <p:cNvGraphicFramePr/>
          <p:nvPr>
            <p:extLst>
              <p:ext uri="{D42A27DB-BD31-4B8C-83A1-F6EECF244321}">
                <p14:modId xmlns:p14="http://schemas.microsoft.com/office/powerpoint/2010/main" val="515335398"/>
              </p:ext>
            </p:extLst>
          </p:nvPr>
        </p:nvGraphicFramePr>
        <p:xfrm>
          <a:off x="2294731" y="1536053"/>
          <a:ext cx="7602537" cy="5068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a:extLst>
              <a:ext uri="{FF2B5EF4-FFF2-40B4-BE49-F238E27FC236}">
                <a16:creationId xmlns:a16="http://schemas.microsoft.com/office/drawing/2014/main" id="{FDECD24C-E3DD-CD42-B8DA-41F544BDDDBE}"/>
              </a:ext>
            </a:extLst>
          </p:cNvPr>
          <p:cNvGrpSpPr/>
          <p:nvPr/>
        </p:nvGrpSpPr>
        <p:grpSpPr>
          <a:xfrm>
            <a:off x="113322" y="1532408"/>
            <a:ext cx="11678409" cy="4170529"/>
            <a:chOff x="113322" y="1532408"/>
            <a:chExt cx="11678409" cy="4170529"/>
          </a:xfrm>
        </p:grpSpPr>
        <p:sp>
          <p:nvSpPr>
            <p:cNvPr id="10" name="Freeform: Shape 32">
              <a:extLst>
                <a:ext uri="{FF2B5EF4-FFF2-40B4-BE49-F238E27FC236}">
                  <a16:creationId xmlns:a16="http://schemas.microsoft.com/office/drawing/2014/main" id="{0450D26E-FE91-094E-8A45-EC64D5BDAD6E}"/>
                </a:ext>
              </a:extLst>
            </p:cNvPr>
            <p:cNvSpPr/>
            <p:nvPr/>
          </p:nvSpPr>
          <p:spPr>
            <a:xfrm flipH="1">
              <a:off x="2722880" y="4979037"/>
              <a:ext cx="2619912" cy="723900"/>
            </a:xfrm>
            <a:custGeom>
              <a:avLst/>
              <a:gdLst>
                <a:gd name="connsiteX0" fmla="*/ 0 w 1466850"/>
                <a:gd name="connsiteY0" fmla="*/ 723900 h 723900"/>
                <a:gd name="connsiteX1" fmla="*/ 752475 w 1466850"/>
                <a:gd name="connsiteY1" fmla="*/ 180975 h 723900"/>
                <a:gd name="connsiteX2" fmla="*/ 1466850 w 1466850"/>
                <a:gd name="connsiteY2" fmla="*/ 0 h 723900"/>
              </a:gdLst>
              <a:ahLst/>
              <a:cxnLst>
                <a:cxn ang="0">
                  <a:pos x="connsiteX0" y="connsiteY0"/>
                </a:cxn>
                <a:cxn ang="0">
                  <a:pos x="connsiteX1" y="connsiteY1"/>
                </a:cxn>
                <a:cxn ang="0">
                  <a:pos x="connsiteX2" y="connsiteY2"/>
                </a:cxn>
              </a:cxnLst>
              <a:rect l="l" t="t" r="r" b="b"/>
              <a:pathLst>
                <a:path w="1466850" h="723900">
                  <a:moveTo>
                    <a:pt x="0" y="723900"/>
                  </a:moveTo>
                  <a:cubicBezTo>
                    <a:pt x="254000" y="512762"/>
                    <a:pt x="508000" y="301625"/>
                    <a:pt x="752475" y="180975"/>
                  </a:cubicBezTo>
                  <a:cubicBezTo>
                    <a:pt x="996950" y="60325"/>
                    <a:pt x="1231900" y="30162"/>
                    <a:pt x="1466850" y="0"/>
                  </a:cubicBezTo>
                </a:path>
              </a:pathLst>
            </a:custGeom>
            <a:noFill/>
            <a:ln w="2857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D5EE7167-7A23-D245-A8D9-50DD1A9C8DBA}"/>
                </a:ext>
              </a:extLst>
            </p:cNvPr>
            <p:cNvSpPr txBox="1"/>
            <p:nvPr/>
          </p:nvSpPr>
          <p:spPr>
            <a:xfrm flipH="1">
              <a:off x="113322" y="4793851"/>
              <a:ext cx="2264118" cy="877163"/>
            </a:xfrm>
            <a:prstGeom prst="rect">
              <a:avLst/>
            </a:prstGeom>
            <a:noFill/>
          </p:spPr>
          <p:txBody>
            <a:bodyPr wrap="square" lIns="91440" tIns="45720" rIns="91440" bIns="45720" rtlCol="0" anchor="t">
              <a:spAutoFit/>
            </a:bodyPr>
            <a:lstStyle/>
            <a:p>
              <a:pPr algn="r"/>
              <a:r>
                <a:rPr lang="en-GB" sz="1100" b="1" dirty="0">
                  <a:latin typeface="Berlin Sans FB Demi" panose="020E0802020502020306" pitchFamily="34" charset="0"/>
                </a:rPr>
                <a:t>PRODUCT-ORIENTED</a:t>
              </a:r>
            </a:p>
            <a:p>
              <a:pPr algn="r"/>
              <a:r>
                <a:rPr lang="en-GB" sz="1000" dirty="0"/>
                <a:t> Reactive in nature i.e. designed to </a:t>
              </a:r>
              <a:r>
                <a:rPr lang="en-GB" sz="1000" i="1" dirty="0"/>
                <a:t>identify</a:t>
              </a:r>
              <a:r>
                <a:rPr lang="en-GB" sz="1000" dirty="0"/>
                <a:t> defects</a:t>
              </a:r>
            </a:p>
            <a:p>
              <a:pPr algn="r"/>
              <a:r>
                <a:rPr lang="en-GB" sz="1000" dirty="0"/>
                <a:t>e.g. student-staff feedback, post-course review, peer observations</a:t>
              </a:r>
            </a:p>
          </p:txBody>
        </p:sp>
        <p:sp>
          <p:nvSpPr>
            <p:cNvPr id="12" name="Freeform: Shape 32">
              <a:extLst>
                <a:ext uri="{FF2B5EF4-FFF2-40B4-BE49-F238E27FC236}">
                  <a16:creationId xmlns:a16="http://schemas.microsoft.com/office/drawing/2014/main" id="{3B2812FC-9533-A949-8DCB-CFEA6E4739AB}"/>
                </a:ext>
              </a:extLst>
            </p:cNvPr>
            <p:cNvSpPr/>
            <p:nvPr/>
          </p:nvSpPr>
          <p:spPr>
            <a:xfrm>
              <a:off x="6692722" y="3682848"/>
              <a:ext cx="2619912" cy="723900"/>
            </a:xfrm>
            <a:custGeom>
              <a:avLst/>
              <a:gdLst>
                <a:gd name="connsiteX0" fmla="*/ 0 w 1466850"/>
                <a:gd name="connsiteY0" fmla="*/ 723900 h 723900"/>
                <a:gd name="connsiteX1" fmla="*/ 752475 w 1466850"/>
                <a:gd name="connsiteY1" fmla="*/ 180975 h 723900"/>
                <a:gd name="connsiteX2" fmla="*/ 1466850 w 1466850"/>
                <a:gd name="connsiteY2" fmla="*/ 0 h 723900"/>
              </a:gdLst>
              <a:ahLst/>
              <a:cxnLst>
                <a:cxn ang="0">
                  <a:pos x="connsiteX0" y="connsiteY0"/>
                </a:cxn>
                <a:cxn ang="0">
                  <a:pos x="connsiteX1" y="connsiteY1"/>
                </a:cxn>
                <a:cxn ang="0">
                  <a:pos x="connsiteX2" y="connsiteY2"/>
                </a:cxn>
              </a:cxnLst>
              <a:rect l="l" t="t" r="r" b="b"/>
              <a:pathLst>
                <a:path w="1466850" h="723900">
                  <a:moveTo>
                    <a:pt x="0" y="723900"/>
                  </a:moveTo>
                  <a:cubicBezTo>
                    <a:pt x="254000" y="512762"/>
                    <a:pt x="508000" y="301625"/>
                    <a:pt x="752475" y="180975"/>
                  </a:cubicBezTo>
                  <a:cubicBezTo>
                    <a:pt x="996950" y="60325"/>
                    <a:pt x="1231900" y="30162"/>
                    <a:pt x="1466850" y="0"/>
                  </a:cubicBezTo>
                </a:path>
              </a:pathLst>
            </a:custGeom>
            <a:noFill/>
            <a:ln w="2857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FA384B51-5BAC-5541-A933-A8EACE639C46}"/>
                </a:ext>
              </a:extLst>
            </p:cNvPr>
            <p:cNvSpPr txBox="1"/>
            <p:nvPr/>
          </p:nvSpPr>
          <p:spPr>
            <a:xfrm>
              <a:off x="9375635" y="3206419"/>
              <a:ext cx="2416096" cy="723275"/>
            </a:xfrm>
            <a:prstGeom prst="rect">
              <a:avLst/>
            </a:prstGeom>
            <a:noFill/>
          </p:spPr>
          <p:txBody>
            <a:bodyPr wrap="square" lIns="91440" tIns="45720" rIns="91440" bIns="45720" rtlCol="0" anchor="t">
              <a:spAutoFit/>
            </a:bodyPr>
            <a:lstStyle/>
            <a:p>
              <a:r>
                <a:rPr lang="en-GB" sz="1100" b="1" dirty="0">
                  <a:latin typeface="Berlin Sans FB Demi" panose="020E0802020502020306" pitchFamily="34" charset="0"/>
                </a:rPr>
                <a:t>PROCESS-ORIENTED</a:t>
              </a:r>
            </a:p>
            <a:p>
              <a:r>
                <a:rPr lang="en-GB" sz="1000" dirty="0"/>
                <a:t>Management tool to </a:t>
              </a:r>
              <a:r>
                <a:rPr lang="en-GB" sz="1000" i="1" dirty="0"/>
                <a:t>prevent</a:t>
              </a:r>
              <a:r>
                <a:rPr lang="en-GB" sz="1000" dirty="0"/>
                <a:t> defects.</a:t>
              </a:r>
            </a:p>
            <a:p>
              <a:r>
                <a:rPr lang="en-GB" sz="1000" dirty="0">
                  <a:cs typeface="Calibri"/>
                </a:rPr>
                <a:t>e.g. frameworks, accreditation, external examiners</a:t>
              </a:r>
            </a:p>
          </p:txBody>
        </p:sp>
        <p:sp>
          <p:nvSpPr>
            <p:cNvPr id="14" name="Freeform: Shape 35">
              <a:extLst>
                <a:ext uri="{FF2B5EF4-FFF2-40B4-BE49-F238E27FC236}">
                  <a16:creationId xmlns:a16="http://schemas.microsoft.com/office/drawing/2014/main" id="{F52520C2-5365-5045-BD66-FD70163AEA9F}"/>
                </a:ext>
              </a:extLst>
            </p:cNvPr>
            <p:cNvSpPr/>
            <p:nvPr/>
          </p:nvSpPr>
          <p:spPr>
            <a:xfrm rot="15151927" flipH="1" flipV="1">
              <a:off x="2898735" y="1864854"/>
              <a:ext cx="1187476" cy="1239918"/>
            </a:xfrm>
            <a:custGeom>
              <a:avLst/>
              <a:gdLst>
                <a:gd name="connsiteX0" fmla="*/ 0 w 1466850"/>
                <a:gd name="connsiteY0" fmla="*/ 723900 h 723900"/>
                <a:gd name="connsiteX1" fmla="*/ 752475 w 1466850"/>
                <a:gd name="connsiteY1" fmla="*/ 180975 h 723900"/>
                <a:gd name="connsiteX2" fmla="*/ 1466850 w 1466850"/>
                <a:gd name="connsiteY2" fmla="*/ 0 h 723900"/>
              </a:gdLst>
              <a:ahLst/>
              <a:cxnLst>
                <a:cxn ang="0">
                  <a:pos x="connsiteX0" y="connsiteY0"/>
                </a:cxn>
                <a:cxn ang="0">
                  <a:pos x="connsiteX1" y="connsiteY1"/>
                </a:cxn>
                <a:cxn ang="0">
                  <a:pos x="connsiteX2" y="connsiteY2"/>
                </a:cxn>
              </a:cxnLst>
              <a:rect l="l" t="t" r="r" b="b"/>
              <a:pathLst>
                <a:path w="1466850" h="723900">
                  <a:moveTo>
                    <a:pt x="0" y="723900"/>
                  </a:moveTo>
                  <a:cubicBezTo>
                    <a:pt x="254000" y="512762"/>
                    <a:pt x="508000" y="301625"/>
                    <a:pt x="752475" y="180975"/>
                  </a:cubicBezTo>
                  <a:cubicBezTo>
                    <a:pt x="996950" y="60325"/>
                    <a:pt x="1231900" y="30162"/>
                    <a:pt x="1466850" y="0"/>
                  </a:cubicBezTo>
                </a:path>
              </a:pathLst>
            </a:custGeom>
            <a:noFill/>
            <a:ln w="2857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651F40E7-821D-2D48-AB2D-E12E010560AA}"/>
                </a:ext>
              </a:extLst>
            </p:cNvPr>
            <p:cNvSpPr txBox="1"/>
            <p:nvPr/>
          </p:nvSpPr>
          <p:spPr>
            <a:xfrm flipH="1">
              <a:off x="113322" y="1532408"/>
              <a:ext cx="2264118" cy="1184940"/>
            </a:xfrm>
            <a:prstGeom prst="rect">
              <a:avLst/>
            </a:prstGeom>
            <a:noFill/>
          </p:spPr>
          <p:txBody>
            <a:bodyPr wrap="square" lIns="91440" tIns="45720" rIns="91440" bIns="45720" rtlCol="0" anchor="t">
              <a:spAutoFit/>
            </a:bodyPr>
            <a:lstStyle/>
            <a:p>
              <a:pPr algn="r"/>
              <a:r>
                <a:rPr lang="en-GB" sz="1100" b="1" dirty="0">
                  <a:latin typeface="Berlin Sans FB Demi" panose="020E0802020502020306" pitchFamily="34" charset="0"/>
                </a:rPr>
                <a:t>SYSTEM-ORIENTED</a:t>
              </a:r>
            </a:p>
            <a:p>
              <a:pPr algn="r"/>
              <a:r>
                <a:rPr lang="en-GB" sz="1000" dirty="0"/>
                <a:t> Involves education system as a whole and the processes by which quality control/assurance is </a:t>
              </a:r>
              <a:r>
                <a:rPr lang="en-GB" sz="1000" dirty="0" err="1"/>
                <a:t>utlised</a:t>
              </a:r>
              <a:r>
                <a:rPr lang="en-GB" sz="1000" dirty="0"/>
                <a:t> to broadly improve and enhance quality</a:t>
              </a:r>
            </a:p>
            <a:p>
              <a:pPr algn="r"/>
              <a:r>
                <a:rPr lang="en-GB" sz="1000" dirty="0"/>
                <a:t>i.e. approaches to understanding and monitoring performance</a:t>
              </a:r>
            </a:p>
          </p:txBody>
        </p:sp>
      </p:grpSp>
      <p:sp>
        <p:nvSpPr>
          <p:cNvPr id="16" name="TextBox 15">
            <a:extLst>
              <a:ext uri="{FF2B5EF4-FFF2-40B4-BE49-F238E27FC236}">
                <a16:creationId xmlns:a16="http://schemas.microsoft.com/office/drawing/2014/main" id="{1B3FD19D-1A26-B64E-9188-E60CDE6EB508}"/>
              </a:ext>
            </a:extLst>
          </p:cNvPr>
          <p:cNvSpPr txBox="1"/>
          <p:nvPr/>
        </p:nvSpPr>
        <p:spPr>
          <a:xfrm>
            <a:off x="9221771" y="6290833"/>
            <a:ext cx="2723823" cy="369332"/>
          </a:xfrm>
          <a:prstGeom prst="rect">
            <a:avLst/>
          </a:prstGeom>
          <a:noFill/>
        </p:spPr>
        <p:txBody>
          <a:bodyPr wrap="none" rtlCol="0">
            <a:spAutoFit/>
          </a:bodyPr>
          <a:lstStyle/>
          <a:p>
            <a:r>
              <a:rPr lang="en-US" dirty="0" err="1"/>
              <a:t>Neidermeier</a:t>
            </a:r>
            <a:r>
              <a:rPr lang="en-US" dirty="0"/>
              <a:t> (2017, p. 319)</a:t>
            </a:r>
          </a:p>
        </p:txBody>
      </p:sp>
    </p:spTree>
    <p:extLst>
      <p:ext uri="{BB962C8B-B14F-4D97-AF65-F5344CB8AC3E}">
        <p14:creationId xmlns:p14="http://schemas.microsoft.com/office/powerpoint/2010/main" val="1185249258"/>
      </p:ext>
    </p:extLst>
  </p:cSld>
  <p:clrMapOvr>
    <a:masterClrMapping/>
  </p:clrMapOvr>
  <mc:AlternateContent xmlns:mc="http://schemas.openxmlformats.org/markup-compatibility/2006" xmlns:p14="http://schemas.microsoft.com/office/powerpoint/2010/main">
    <mc:Choice Requires="p14">
      <p:transition spd="slow" p14:dur="2000" advTm="11397"/>
    </mc:Choice>
    <mc:Fallback xmlns="">
      <p:transition spd="slow" advTm="113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par>
                                <p:cTn id="8" presetID="4" presetClass="entr" presetSubtype="3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out)">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EF59-5DA4-1045-9788-ADCB21198E9D}"/>
              </a:ext>
            </a:extLst>
          </p:cNvPr>
          <p:cNvSpPr>
            <a:spLocks noGrp="1"/>
          </p:cNvSpPr>
          <p:nvPr>
            <p:ph type="title"/>
          </p:nvPr>
        </p:nvSpPr>
        <p:spPr>
          <a:xfrm>
            <a:off x="609600" y="288643"/>
            <a:ext cx="9009185" cy="1325563"/>
          </a:xfrm>
        </p:spPr>
        <p:txBody>
          <a:bodyPr>
            <a:noAutofit/>
          </a:bodyPr>
          <a:lstStyle/>
          <a:p>
            <a:r>
              <a:rPr lang="en-US" sz="3600" b="1" dirty="0">
                <a:solidFill>
                  <a:schemeClr val="bg1"/>
                </a:solidFill>
              </a:rPr>
              <a:t>Theme 3: I don’t know really what others are doing … we all do our own thing completely</a:t>
            </a:r>
          </a:p>
        </p:txBody>
      </p:sp>
      <p:sp>
        <p:nvSpPr>
          <p:cNvPr id="5" name="Rounded Rectangular Callout 4">
            <a:extLst>
              <a:ext uri="{FF2B5EF4-FFF2-40B4-BE49-F238E27FC236}">
                <a16:creationId xmlns:a16="http://schemas.microsoft.com/office/drawing/2014/main" id="{08F3B492-BECF-B144-8E6F-8326AC6431F2}"/>
              </a:ext>
            </a:extLst>
          </p:cNvPr>
          <p:cNvSpPr/>
          <p:nvPr/>
        </p:nvSpPr>
        <p:spPr>
          <a:xfrm>
            <a:off x="1024466" y="1944462"/>
            <a:ext cx="9779000" cy="863600"/>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dirty="0">
                <a:solidFill>
                  <a:schemeClr val="tx1"/>
                </a:solidFill>
              </a:rPr>
              <a:t>Because of experience, now I know what to focus on. But in the beginning I’m thinking back I would have asked the course leaders ‘so what do you want me to do?’ … but </a:t>
            </a:r>
            <a:r>
              <a:rPr lang="en-GB" b="1" dirty="0">
                <a:solidFill>
                  <a:schemeClr val="tx1"/>
                </a:solidFill>
              </a:rPr>
              <a:t>they don’t have a lot of knowledge about what we do anyway, so they might say ‘grammar, vocabulary’</a:t>
            </a:r>
            <a:endParaRPr lang="en-US" sz="2400" b="1" dirty="0">
              <a:solidFill>
                <a:schemeClr val="tx1"/>
              </a:solidFill>
              <a:cs typeface="Calibri"/>
            </a:endParaRPr>
          </a:p>
        </p:txBody>
      </p:sp>
      <p:sp>
        <p:nvSpPr>
          <p:cNvPr id="6" name="Rounded Rectangular Callout 5">
            <a:extLst>
              <a:ext uri="{FF2B5EF4-FFF2-40B4-BE49-F238E27FC236}">
                <a16:creationId xmlns:a16="http://schemas.microsoft.com/office/drawing/2014/main" id="{C447D78A-5B7F-B845-A6C8-4DF604F956F0}"/>
              </a:ext>
            </a:extLst>
          </p:cNvPr>
          <p:cNvSpPr/>
          <p:nvPr/>
        </p:nvSpPr>
        <p:spPr>
          <a:xfrm>
            <a:off x="1024466" y="3186339"/>
            <a:ext cx="9779000" cy="863600"/>
          </a:xfrm>
          <a:prstGeom prst="wedgeRoundRectCallout">
            <a:avLst>
              <a:gd name="adj1" fmla="val 39600"/>
              <a:gd name="adj2" fmla="val 86029"/>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b="1" dirty="0">
                <a:solidFill>
                  <a:schemeClr val="tx1"/>
                </a:solidFill>
              </a:rPr>
              <a:t>[</a:t>
            </a:r>
            <a:r>
              <a:rPr lang="en-US" b="1" dirty="0" err="1">
                <a:solidFill>
                  <a:schemeClr val="tx1"/>
                </a:solidFill>
              </a:rPr>
              <a:t>Contextualising</a:t>
            </a:r>
            <a:r>
              <a:rPr lang="en-US" b="1" dirty="0">
                <a:solidFill>
                  <a:schemeClr val="tx1"/>
                </a:solidFill>
              </a:rPr>
              <a:t> is] very</a:t>
            </a:r>
            <a:r>
              <a:rPr lang="en-US" b="1" i="1" dirty="0">
                <a:solidFill>
                  <a:schemeClr val="tx1"/>
                </a:solidFill>
              </a:rPr>
              <a:t> </a:t>
            </a:r>
            <a:r>
              <a:rPr lang="en-US" b="1" dirty="0">
                <a:solidFill>
                  <a:schemeClr val="tx1"/>
                </a:solidFill>
              </a:rPr>
              <a:t>time consuming</a:t>
            </a:r>
            <a:r>
              <a:rPr lang="en-US" dirty="0">
                <a:solidFill>
                  <a:schemeClr val="tx1"/>
                </a:solidFill>
              </a:rPr>
              <a:t> … you sit there for hours trying to find appropriate things</a:t>
            </a:r>
            <a:endParaRPr lang="en-US" sz="2400" dirty="0">
              <a:solidFill>
                <a:schemeClr val="tx1"/>
              </a:solidFill>
            </a:endParaRPr>
          </a:p>
        </p:txBody>
      </p:sp>
      <p:sp>
        <p:nvSpPr>
          <p:cNvPr id="7" name="Rounded Rectangular Callout 6">
            <a:extLst>
              <a:ext uri="{FF2B5EF4-FFF2-40B4-BE49-F238E27FC236}">
                <a16:creationId xmlns:a16="http://schemas.microsoft.com/office/drawing/2014/main" id="{58839103-9E54-3245-85C7-8D4E07F01E3A}"/>
              </a:ext>
            </a:extLst>
          </p:cNvPr>
          <p:cNvSpPr/>
          <p:nvPr/>
        </p:nvSpPr>
        <p:spPr>
          <a:xfrm>
            <a:off x="1024466" y="4428216"/>
            <a:ext cx="9779000" cy="863600"/>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b="1" dirty="0">
                <a:solidFill>
                  <a:schemeClr val="tx1"/>
                </a:solidFill>
              </a:rPr>
              <a:t>Everyone is left for themselves. People end up [duplicating teaching] </a:t>
            </a:r>
            <a:r>
              <a:rPr lang="en-GB" dirty="0">
                <a:solidFill>
                  <a:schemeClr val="tx1"/>
                </a:solidFill>
              </a:rPr>
              <a:t>… and it just makes it look really a bit shoddy to be fair</a:t>
            </a:r>
            <a:endParaRPr lang="en-US" sz="2400" dirty="0">
              <a:solidFill>
                <a:schemeClr val="tx1"/>
              </a:solidFill>
            </a:endParaRPr>
          </a:p>
        </p:txBody>
      </p:sp>
      <p:sp>
        <p:nvSpPr>
          <p:cNvPr id="8" name="Rounded Rectangular Callout 7">
            <a:extLst>
              <a:ext uri="{FF2B5EF4-FFF2-40B4-BE49-F238E27FC236}">
                <a16:creationId xmlns:a16="http://schemas.microsoft.com/office/drawing/2014/main" id="{96FCA800-09D4-3542-917D-DFC8F6B3E7F3}"/>
              </a:ext>
            </a:extLst>
          </p:cNvPr>
          <p:cNvSpPr/>
          <p:nvPr/>
        </p:nvSpPr>
        <p:spPr>
          <a:xfrm>
            <a:off x="1024466" y="5555171"/>
            <a:ext cx="9779000" cy="863600"/>
          </a:xfrm>
          <a:prstGeom prst="wedgeRoundRectCallout">
            <a:avLst>
              <a:gd name="adj1" fmla="val 39600"/>
              <a:gd name="adj2" fmla="val 86029"/>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dirty="0">
                <a:solidFill>
                  <a:schemeClr val="tx1"/>
                </a:solidFill>
              </a:rPr>
              <a:t>I don’t really know what others are doing. At the moment, </a:t>
            </a:r>
            <a:r>
              <a:rPr lang="en-US" b="1" dirty="0">
                <a:solidFill>
                  <a:schemeClr val="tx1"/>
                </a:solidFill>
              </a:rPr>
              <a:t>we just do our own thing completely</a:t>
            </a:r>
            <a:r>
              <a:rPr lang="en-US" dirty="0">
                <a:solidFill>
                  <a:schemeClr val="tx1"/>
                </a:solidFill>
              </a:rPr>
              <a:t> …</a:t>
            </a:r>
            <a:endParaRPr lang="en-US" sz="2400" dirty="0">
              <a:solidFill>
                <a:schemeClr val="tx1"/>
              </a:solidFill>
            </a:endParaRPr>
          </a:p>
        </p:txBody>
      </p:sp>
      <p:sp>
        <p:nvSpPr>
          <p:cNvPr id="9" name="TextBox 8">
            <a:extLst>
              <a:ext uri="{FF2B5EF4-FFF2-40B4-BE49-F238E27FC236}">
                <a16:creationId xmlns:a16="http://schemas.microsoft.com/office/drawing/2014/main" id="{F28F3830-13A3-4F44-9DBC-F890691ED920}"/>
              </a:ext>
            </a:extLst>
          </p:cNvPr>
          <p:cNvSpPr txBox="1"/>
          <p:nvPr/>
        </p:nvSpPr>
        <p:spPr>
          <a:xfrm>
            <a:off x="9334089" y="2829694"/>
            <a:ext cx="1469377" cy="369332"/>
          </a:xfrm>
          <a:prstGeom prst="rect">
            <a:avLst/>
          </a:prstGeom>
          <a:noFill/>
        </p:spPr>
        <p:txBody>
          <a:bodyPr wrap="none" rtlCol="0">
            <a:spAutoFit/>
          </a:bodyPr>
          <a:lstStyle/>
          <a:p>
            <a:r>
              <a:rPr lang="en-GB" dirty="0">
                <a:solidFill>
                  <a:schemeClr val="bg1"/>
                </a:solidFill>
              </a:rPr>
              <a:t>Interviewee 5</a:t>
            </a:r>
          </a:p>
        </p:txBody>
      </p:sp>
      <p:sp>
        <p:nvSpPr>
          <p:cNvPr id="10" name="TextBox 9">
            <a:extLst>
              <a:ext uri="{FF2B5EF4-FFF2-40B4-BE49-F238E27FC236}">
                <a16:creationId xmlns:a16="http://schemas.microsoft.com/office/drawing/2014/main" id="{0414DB0E-3862-4817-A7D4-6640BBA2F425}"/>
              </a:ext>
            </a:extLst>
          </p:cNvPr>
          <p:cNvSpPr txBox="1"/>
          <p:nvPr/>
        </p:nvSpPr>
        <p:spPr>
          <a:xfrm>
            <a:off x="1060562" y="4034820"/>
            <a:ext cx="1469377" cy="369332"/>
          </a:xfrm>
          <a:prstGeom prst="rect">
            <a:avLst/>
          </a:prstGeom>
          <a:noFill/>
        </p:spPr>
        <p:txBody>
          <a:bodyPr wrap="none" rtlCol="0">
            <a:spAutoFit/>
          </a:bodyPr>
          <a:lstStyle/>
          <a:p>
            <a:r>
              <a:rPr lang="en-GB" dirty="0">
                <a:solidFill>
                  <a:schemeClr val="bg1"/>
                </a:solidFill>
              </a:rPr>
              <a:t>Interviewee 4</a:t>
            </a:r>
          </a:p>
        </p:txBody>
      </p:sp>
      <p:sp>
        <p:nvSpPr>
          <p:cNvPr id="11" name="TextBox 10">
            <a:extLst>
              <a:ext uri="{FF2B5EF4-FFF2-40B4-BE49-F238E27FC236}">
                <a16:creationId xmlns:a16="http://schemas.microsoft.com/office/drawing/2014/main" id="{C00CFB7C-E8B5-48C9-8DFD-11391D2FAC27}"/>
              </a:ext>
            </a:extLst>
          </p:cNvPr>
          <p:cNvSpPr txBox="1"/>
          <p:nvPr/>
        </p:nvSpPr>
        <p:spPr>
          <a:xfrm>
            <a:off x="9303548" y="5236799"/>
            <a:ext cx="1469377" cy="369332"/>
          </a:xfrm>
          <a:prstGeom prst="rect">
            <a:avLst/>
          </a:prstGeom>
          <a:noFill/>
        </p:spPr>
        <p:txBody>
          <a:bodyPr wrap="none" rtlCol="0">
            <a:spAutoFit/>
          </a:bodyPr>
          <a:lstStyle/>
          <a:p>
            <a:r>
              <a:rPr lang="en-GB" dirty="0">
                <a:solidFill>
                  <a:schemeClr val="bg1"/>
                </a:solidFill>
              </a:rPr>
              <a:t>Interviewee 4</a:t>
            </a:r>
          </a:p>
        </p:txBody>
      </p:sp>
      <p:sp>
        <p:nvSpPr>
          <p:cNvPr id="12" name="TextBox 11">
            <a:extLst>
              <a:ext uri="{FF2B5EF4-FFF2-40B4-BE49-F238E27FC236}">
                <a16:creationId xmlns:a16="http://schemas.microsoft.com/office/drawing/2014/main" id="{4214CAD7-1330-408B-9786-F0385BFC7614}"/>
              </a:ext>
            </a:extLst>
          </p:cNvPr>
          <p:cNvSpPr txBox="1"/>
          <p:nvPr/>
        </p:nvSpPr>
        <p:spPr>
          <a:xfrm>
            <a:off x="1024466" y="6384691"/>
            <a:ext cx="1469377" cy="369332"/>
          </a:xfrm>
          <a:prstGeom prst="rect">
            <a:avLst/>
          </a:prstGeom>
          <a:noFill/>
        </p:spPr>
        <p:txBody>
          <a:bodyPr wrap="none" rtlCol="0">
            <a:spAutoFit/>
          </a:bodyPr>
          <a:lstStyle/>
          <a:p>
            <a:r>
              <a:rPr lang="en-GB" dirty="0">
                <a:solidFill>
                  <a:schemeClr val="bg1"/>
                </a:solidFill>
              </a:rPr>
              <a:t>Interviewee 5</a:t>
            </a:r>
          </a:p>
        </p:txBody>
      </p:sp>
      <p:pic>
        <p:nvPicPr>
          <p:cNvPr id="3" name="Picture 2" descr="Northumbria University Tackling Tomorrow">
            <a:extLst>
              <a:ext uri="{FF2B5EF4-FFF2-40B4-BE49-F238E27FC236}">
                <a16:creationId xmlns:a16="http://schemas.microsoft.com/office/drawing/2014/main" id="{AC39B882-32DD-3B44-7494-12FB9DF55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636" y="237375"/>
            <a:ext cx="1795948" cy="58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08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EF59-5DA4-1045-9788-ADCB21198E9D}"/>
              </a:ext>
            </a:extLst>
          </p:cNvPr>
          <p:cNvSpPr>
            <a:spLocks noGrp="1"/>
          </p:cNvSpPr>
          <p:nvPr>
            <p:ph type="title"/>
          </p:nvPr>
        </p:nvSpPr>
        <p:spPr>
          <a:xfrm>
            <a:off x="609600" y="288643"/>
            <a:ext cx="9009185" cy="1325563"/>
          </a:xfrm>
        </p:spPr>
        <p:txBody>
          <a:bodyPr>
            <a:noAutofit/>
          </a:bodyPr>
          <a:lstStyle/>
          <a:p>
            <a:r>
              <a:rPr lang="en-US" sz="3600" b="1" dirty="0">
                <a:solidFill>
                  <a:schemeClr val="bg1"/>
                </a:solidFill>
              </a:rPr>
              <a:t>Theme 3: I don’t know really what others are doing … we all do our own thing completely</a:t>
            </a:r>
          </a:p>
        </p:txBody>
      </p:sp>
      <p:sp>
        <p:nvSpPr>
          <p:cNvPr id="5" name="Rounded Rectangular Callout 4">
            <a:extLst>
              <a:ext uri="{FF2B5EF4-FFF2-40B4-BE49-F238E27FC236}">
                <a16:creationId xmlns:a16="http://schemas.microsoft.com/office/drawing/2014/main" id="{08F3B492-BECF-B144-8E6F-8326AC6431F2}"/>
              </a:ext>
            </a:extLst>
          </p:cNvPr>
          <p:cNvSpPr/>
          <p:nvPr/>
        </p:nvSpPr>
        <p:spPr>
          <a:xfrm>
            <a:off x="1024466" y="2773137"/>
            <a:ext cx="9779000" cy="863600"/>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dirty="0">
                <a:solidFill>
                  <a:schemeClr val="tx1"/>
                </a:solidFill>
              </a:rPr>
              <a:t>[On </a:t>
            </a:r>
            <a:r>
              <a:rPr lang="en-GB" dirty="0" err="1">
                <a:solidFill>
                  <a:schemeClr val="tx1"/>
                </a:solidFill>
              </a:rPr>
              <a:t>insessional</a:t>
            </a:r>
            <a:r>
              <a:rPr lang="en-GB" dirty="0">
                <a:solidFill>
                  <a:schemeClr val="tx1"/>
                </a:solidFill>
              </a:rPr>
              <a:t>...]</a:t>
            </a:r>
            <a:r>
              <a:rPr lang="en-GB" b="1" dirty="0">
                <a:solidFill>
                  <a:schemeClr val="tx1"/>
                </a:solidFill>
              </a:rPr>
              <a:t> I don’t think the curriculum is based on any framework</a:t>
            </a:r>
            <a:r>
              <a:rPr lang="en-GB" dirty="0">
                <a:solidFill>
                  <a:schemeClr val="tx1"/>
                </a:solidFill>
              </a:rPr>
              <a:t> as such, maybe just speaking with programme leaders and learning student and programme needs</a:t>
            </a:r>
            <a:endParaRPr lang="en-US" sz="2400" dirty="0">
              <a:solidFill>
                <a:schemeClr val="tx1"/>
              </a:solidFill>
            </a:endParaRPr>
          </a:p>
        </p:txBody>
      </p:sp>
      <p:sp>
        <p:nvSpPr>
          <p:cNvPr id="6" name="Rounded Rectangular Callout 5">
            <a:extLst>
              <a:ext uri="{FF2B5EF4-FFF2-40B4-BE49-F238E27FC236}">
                <a16:creationId xmlns:a16="http://schemas.microsoft.com/office/drawing/2014/main" id="{C447D78A-5B7F-B845-A6C8-4DF604F956F0}"/>
              </a:ext>
            </a:extLst>
          </p:cNvPr>
          <p:cNvSpPr/>
          <p:nvPr/>
        </p:nvSpPr>
        <p:spPr>
          <a:xfrm>
            <a:off x="1024466" y="4329339"/>
            <a:ext cx="9779000" cy="863600"/>
          </a:xfrm>
          <a:prstGeom prst="wedgeRoundRectCallout">
            <a:avLst>
              <a:gd name="adj1" fmla="val 39600"/>
              <a:gd name="adj2" fmla="val 86029"/>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b="1" dirty="0">
                <a:solidFill>
                  <a:schemeClr val="tx1"/>
                </a:solidFill>
              </a:rPr>
              <a:t>I don’t think [there is any skills framework] I don’t think that’s a consideration </a:t>
            </a:r>
            <a:r>
              <a:rPr lang="en-GB" dirty="0">
                <a:solidFill>
                  <a:schemeClr val="tx1"/>
                </a:solidFill>
              </a:rPr>
              <a:t>when there are inspections at that level. We do have a look at what QAA are doing, but not in any great detail at all</a:t>
            </a:r>
            <a:endParaRPr lang="en-US" sz="2400" dirty="0">
              <a:solidFill>
                <a:schemeClr val="tx1"/>
              </a:solidFill>
            </a:endParaRPr>
          </a:p>
        </p:txBody>
      </p:sp>
      <p:sp>
        <p:nvSpPr>
          <p:cNvPr id="7" name="TextBox 6">
            <a:extLst>
              <a:ext uri="{FF2B5EF4-FFF2-40B4-BE49-F238E27FC236}">
                <a16:creationId xmlns:a16="http://schemas.microsoft.com/office/drawing/2014/main" id="{7203E650-4305-4FFC-9E41-D0618EA0E763}"/>
              </a:ext>
            </a:extLst>
          </p:cNvPr>
          <p:cNvSpPr txBox="1"/>
          <p:nvPr/>
        </p:nvSpPr>
        <p:spPr>
          <a:xfrm>
            <a:off x="9334089" y="3613706"/>
            <a:ext cx="1469377" cy="369332"/>
          </a:xfrm>
          <a:prstGeom prst="rect">
            <a:avLst/>
          </a:prstGeom>
          <a:noFill/>
        </p:spPr>
        <p:txBody>
          <a:bodyPr wrap="none" rtlCol="0">
            <a:spAutoFit/>
          </a:bodyPr>
          <a:lstStyle/>
          <a:p>
            <a:r>
              <a:rPr lang="en-GB" dirty="0">
                <a:solidFill>
                  <a:schemeClr val="bg1"/>
                </a:solidFill>
              </a:rPr>
              <a:t>Interviewee 1</a:t>
            </a:r>
          </a:p>
        </p:txBody>
      </p:sp>
      <p:sp>
        <p:nvSpPr>
          <p:cNvPr id="8" name="TextBox 7">
            <a:extLst>
              <a:ext uri="{FF2B5EF4-FFF2-40B4-BE49-F238E27FC236}">
                <a16:creationId xmlns:a16="http://schemas.microsoft.com/office/drawing/2014/main" id="{259CC156-B263-421A-AEC3-6313A265D3D1}"/>
              </a:ext>
            </a:extLst>
          </p:cNvPr>
          <p:cNvSpPr txBox="1"/>
          <p:nvPr/>
        </p:nvSpPr>
        <p:spPr>
          <a:xfrm>
            <a:off x="1152615" y="5221539"/>
            <a:ext cx="1469377" cy="369332"/>
          </a:xfrm>
          <a:prstGeom prst="rect">
            <a:avLst/>
          </a:prstGeom>
          <a:noFill/>
        </p:spPr>
        <p:txBody>
          <a:bodyPr wrap="none" rtlCol="0">
            <a:spAutoFit/>
          </a:bodyPr>
          <a:lstStyle/>
          <a:p>
            <a:r>
              <a:rPr lang="en-GB" dirty="0">
                <a:solidFill>
                  <a:schemeClr val="bg1"/>
                </a:solidFill>
              </a:rPr>
              <a:t>Interviewee 8</a:t>
            </a:r>
          </a:p>
        </p:txBody>
      </p:sp>
      <p:pic>
        <p:nvPicPr>
          <p:cNvPr id="3" name="Picture 2" descr="Northumbria University Tackling Tomorrow">
            <a:extLst>
              <a:ext uri="{FF2B5EF4-FFF2-40B4-BE49-F238E27FC236}">
                <a16:creationId xmlns:a16="http://schemas.microsoft.com/office/drawing/2014/main" id="{2D7979FC-410D-7D73-CF24-501E52271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636" y="237375"/>
            <a:ext cx="1795948" cy="58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85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7C3A-A11B-5749-9F34-676FBE7BBFCC}"/>
              </a:ext>
            </a:extLst>
          </p:cNvPr>
          <p:cNvSpPr>
            <a:spLocks noGrp="1"/>
          </p:cNvSpPr>
          <p:nvPr>
            <p:ph type="title"/>
          </p:nvPr>
        </p:nvSpPr>
        <p:spPr/>
        <p:txBody>
          <a:bodyPr/>
          <a:lstStyle/>
          <a:p>
            <a:r>
              <a:rPr lang="en-US" b="1" dirty="0"/>
              <a:t>Discussion</a:t>
            </a:r>
          </a:p>
        </p:txBody>
      </p:sp>
      <p:sp>
        <p:nvSpPr>
          <p:cNvPr id="3" name="Content Placeholder 2">
            <a:extLst>
              <a:ext uri="{FF2B5EF4-FFF2-40B4-BE49-F238E27FC236}">
                <a16:creationId xmlns:a16="http://schemas.microsoft.com/office/drawing/2014/main" id="{0C94F2A5-3B87-8245-9117-232838EDFC02}"/>
              </a:ext>
            </a:extLst>
          </p:cNvPr>
          <p:cNvSpPr>
            <a:spLocks noGrp="1"/>
          </p:cNvSpPr>
          <p:nvPr>
            <p:ph idx="1"/>
          </p:nvPr>
        </p:nvSpPr>
        <p:spPr/>
        <p:txBody>
          <a:bodyPr/>
          <a:lstStyle/>
          <a:p>
            <a:r>
              <a:rPr lang="en-US" dirty="0"/>
              <a:t>Mapping student needs against different </a:t>
            </a:r>
            <a:r>
              <a:rPr lang="en-US" dirty="0" err="1"/>
              <a:t>programme</a:t>
            </a:r>
            <a:r>
              <a:rPr lang="en-US" dirty="0"/>
              <a:t> needs is a challenge</a:t>
            </a:r>
          </a:p>
          <a:p>
            <a:pPr marL="0" indent="0">
              <a:buNone/>
            </a:pPr>
            <a:endParaRPr lang="en-US" dirty="0"/>
          </a:p>
          <a:p>
            <a:r>
              <a:rPr lang="en-US" dirty="0"/>
              <a:t>Variation in support both within and between institutions</a:t>
            </a:r>
          </a:p>
          <a:p>
            <a:pPr lvl="1"/>
            <a:r>
              <a:rPr lang="en-US" dirty="0"/>
              <a:t>Negative impact on overall quality</a:t>
            </a:r>
          </a:p>
          <a:p>
            <a:pPr lvl="1"/>
            <a:r>
              <a:rPr lang="en-US" dirty="0"/>
              <a:t>Difficult to monitor/measure</a:t>
            </a:r>
          </a:p>
          <a:p>
            <a:pPr lvl="1"/>
            <a:r>
              <a:rPr lang="en-US" dirty="0"/>
              <a:t>Lack of coherence (overlap in provision)</a:t>
            </a:r>
          </a:p>
        </p:txBody>
      </p:sp>
    </p:spTree>
    <p:extLst>
      <p:ext uri="{BB962C8B-B14F-4D97-AF65-F5344CB8AC3E}">
        <p14:creationId xmlns:p14="http://schemas.microsoft.com/office/powerpoint/2010/main" val="2952790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EF59-5DA4-1045-9788-ADCB21198E9D}"/>
              </a:ext>
            </a:extLst>
          </p:cNvPr>
          <p:cNvSpPr>
            <a:spLocks noGrp="1"/>
          </p:cNvSpPr>
          <p:nvPr>
            <p:ph type="title"/>
          </p:nvPr>
        </p:nvSpPr>
        <p:spPr/>
        <p:txBody>
          <a:bodyPr>
            <a:noAutofit/>
          </a:bodyPr>
          <a:lstStyle/>
          <a:p>
            <a:r>
              <a:rPr lang="en-US" sz="3600" b="1" dirty="0">
                <a:solidFill>
                  <a:schemeClr val="bg1"/>
                </a:solidFill>
              </a:rPr>
              <a:t>Theme 4: I don’t feel confident with assessment design</a:t>
            </a:r>
          </a:p>
        </p:txBody>
      </p:sp>
      <p:sp>
        <p:nvSpPr>
          <p:cNvPr id="5" name="Rounded Rectangular Callout 4">
            <a:extLst>
              <a:ext uri="{FF2B5EF4-FFF2-40B4-BE49-F238E27FC236}">
                <a16:creationId xmlns:a16="http://schemas.microsoft.com/office/drawing/2014/main" id="{08F3B492-BECF-B144-8E6F-8326AC6431F2}"/>
              </a:ext>
            </a:extLst>
          </p:cNvPr>
          <p:cNvSpPr/>
          <p:nvPr/>
        </p:nvSpPr>
        <p:spPr>
          <a:xfrm>
            <a:off x="1024466" y="1482499"/>
            <a:ext cx="9779000" cy="863600"/>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b="1" dirty="0">
                <a:solidFill>
                  <a:schemeClr val="tx1"/>
                </a:solidFill>
              </a:rPr>
              <a:t>We are always debating what’s the right way [to assess students]</a:t>
            </a:r>
            <a:r>
              <a:rPr lang="en-GB" dirty="0">
                <a:solidFill>
                  <a:schemeClr val="tx1"/>
                </a:solidFill>
              </a:rPr>
              <a:t>. You know, how do you do that while also making assessments authentic so that you get that positive washback</a:t>
            </a:r>
            <a:endParaRPr lang="en-US" dirty="0">
              <a:solidFill>
                <a:schemeClr val="tx1"/>
              </a:solidFill>
            </a:endParaRPr>
          </a:p>
        </p:txBody>
      </p:sp>
      <p:sp>
        <p:nvSpPr>
          <p:cNvPr id="6" name="Rounded Rectangular Callout 5">
            <a:extLst>
              <a:ext uri="{FF2B5EF4-FFF2-40B4-BE49-F238E27FC236}">
                <a16:creationId xmlns:a16="http://schemas.microsoft.com/office/drawing/2014/main" id="{C447D78A-5B7F-B845-A6C8-4DF604F956F0}"/>
              </a:ext>
            </a:extLst>
          </p:cNvPr>
          <p:cNvSpPr/>
          <p:nvPr/>
        </p:nvSpPr>
        <p:spPr>
          <a:xfrm>
            <a:off x="1024466" y="2684463"/>
            <a:ext cx="9779000" cy="1123269"/>
          </a:xfrm>
          <a:prstGeom prst="wedgeRoundRectCallout">
            <a:avLst>
              <a:gd name="adj1" fmla="val 39600"/>
              <a:gd name="adj2" fmla="val 86029"/>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b="1" dirty="0">
                <a:solidFill>
                  <a:schemeClr val="tx1"/>
                </a:solidFill>
              </a:rPr>
              <a:t>I couldn’t really confidently say that [listening and reading assessments] are aligned to CEFR</a:t>
            </a:r>
            <a:r>
              <a:rPr lang="en-GB" dirty="0">
                <a:solidFill>
                  <a:schemeClr val="tx1"/>
                </a:solidFill>
              </a:rPr>
              <a:t> ... it’s a bit subjective … you’ve got to judge the language level … identify questions you think will elicit that language, and then you’re setting a percentage ‘if you get x percent, it’s equivalent to this’ and it’s tricky</a:t>
            </a:r>
            <a:endParaRPr lang="en-US" dirty="0">
              <a:solidFill>
                <a:schemeClr val="tx1"/>
              </a:solidFill>
            </a:endParaRPr>
          </a:p>
        </p:txBody>
      </p:sp>
      <p:sp>
        <p:nvSpPr>
          <p:cNvPr id="7" name="Rounded Rectangular Callout 6">
            <a:extLst>
              <a:ext uri="{FF2B5EF4-FFF2-40B4-BE49-F238E27FC236}">
                <a16:creationId xmlns:a16="http://schemas.microsoft.com/office/drawing/2014/main" id="{58839103-9E54-3245-85C7-8D4E07F01E3A}"/>
              </a:ext>
            </a:extLst>
          </p:cNvPr>
          <p:cNvSpPr/>
          <p:nvPr/>
        </p:nvSpPr>
        <p:spPr>
          <a:xfrm>
            <a:off x="1024466" y="4286984"/>
            <a:ext cx="9779000" cy="863600"/>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b="1" dirty="0">
                <a:solidFill>
                  <a:schemeClr val="tx1"/>
                </a:solidFill>
              </a:rPr>
              <a:t>I don’t really link [assessments] to learning outcomes</a:t>
            </a:r>
            <a:r>
              <a:rPr lang="en-US" dirty="0">
                <a:solidFill>
                  <a:schemeClr val="tx1"/>
                </a:solidFill>
              </a:rPr>
              <a:t> … I suppose the links I use to the assessment criteria are in my head</a:t>
            </a:r>
          </a:p>
        </p:txBody>
      </p:sp>
      <p:sp>
        <p:nvSpPr>
          <p:cNvPr id="8" name="Rounded Rectangular Callout 7">
            <a:extLst>
              <a:ext uri="{FF2B5EF4-FFF2-40B4-BE49-F238E27FC236}">
                <a16:creationId xmlns:a16="http://schemas.microsoft.com/office/drawing/2014/main" id="{F99CA1DE-9DD6-FF48-905D-0634F74EA656}"/>
              </a:ext>
            </a:extLst>
          </p:cNvPr>
          <p:cNvSpPr/>
          <p:nvPr/>
        </p:nvSpPr>
        <p:spPr>
          <a:xfrm>
            <a:off x="1024466" y="5460288"/>
            <a:ext cx="9779000" cy="863600"/>
          </a:xfrm>
          <a:prstGeom prst="wedgeRoundRectCallout">
            <a:avLst>
              <a:gd name="adj1" fmla="val 39600"/>
              <a:gd name="adj2" fmla="val 86029"/>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dirty="0">
                <a:solidFill>
                  <a:schemeClr val="tx1"/>
                </a:solidFill>
              </a:rPr>
              <a:t>I don’t have any support at pre-sessional … We need to pilot … </a:t>
            </a:r>
            <a:r>
              <a:rPr lang="en-US" b="1" dirty="0">
                <a:solidFill>
                  <a:schemeClr val="tx1"/>
                </a:solidFill>
              </a:rPr>
              <a:t>my piloting is talking to a friend of mine just to see if it works</a:t>
            </a:r>
            <a:endParaRPr lang="en-US" b="1" dirty="0">
              <a:solidFill>
                <a:schemeClr val="tx1"/>
              </a:solidFill>
              <a:cs typeface="Calibri"/>
            </a:endParaRPr>
          </a:p>
        </p:txBody>
      </p:sp>
      <p:sp>
        <p:nvSpPr>
          <p:cNvPr id="9" name="TextBox 8">
            <a:extLst>
              <a:ext uri="{FF2B5EF4-FFF2-40B4-BE49-F238E27FC236}">
                <a16:creationId xmlns:a16="http://schemas.microsoft.com/office/drawing/2014/main" id="{F370ED72-00B6-466B-A4C1-A3EA8A2F7F2D}"/>
              </a:ext>
            </a:extLst>
          </p:cNvPr>
          <p:cNvSpPr txBox="1"/>
          <p:nvPr/>
        </p:nvSpPr>
        <p:spPr>
          <a:xfrm>
            <a:off x="9285961" y="2292842"/>
            <a:ext cx="1469377" cy="369332"/>
          </a:xfrm>
          <a:prstGeom prst="rect">
            <a:avLst/>
          </a:prstGeom>
          <a:noFill/>
        </p:spPr>
        <p:txBody>
          <a:bodyPr wrap="none" rtlCol="0">
            <a:spAutoFit/>
          </a:bodyPr>
          <a:lstStyle/>
          <a:p>
            <a:r>
              <a:rPr lang="en-GB" dirty="0">
                <a:solidFill>
                  <a:schemeClr val="bg1"/>
                </a:solidFill>
              </a:rPr>
              <a:t>Interviewee 8</a:t>
            </a:r>
          </a:p>
        </p:txBody>
      </p:sp>
      <p:sp>
        <p:nvSpPr>
          <p:cNvPr id="10" name="TextBox 9">
            <a:extLst>
              <a:ext uri="{FF2B5EF4-FFF2-40B4-BE49-F238E27FC236}">
                <a16:creationId xmlns:a16="http://schemas.microsoft.com/office/drawing/2014/main" id="{51D0852D-CCCE-444D-96C1-6A6A9567F08C}"/>
              </a:ext>
            </a:extLst>
          </p:cNvPr>
          <p:cNvSpPr txBox="1"/>
          <p:nvPr/>
        </p:nvSpPr>
        <p:spPr>
          <a:xfrm>
            <a:off x="1140582" y="3807732"/>
            <a:ext cx="1469377" cy="369332"/>
          </a:xfrm>
          <a:prstGeom prst="rect">
            <a:avLst/>
          </a:prstGeom>
          <a:noFill/>
        </p:spPr>
        <p:txBody>
          <a:bodyPr wrap="none" rtlCol="0">
            <a:spAutoFit/>
          </a:bodyPr>
          <a:lstStyle/>
          <a:p>
            <a:r>
              <a:rPr lang="en-GB" dirty="0">
                <a:solidFill>
                  <a:schemeClr val="bg1"/>
                </a:solidFill>
              </a:rPr>
              <a:t>Interviewee 1</a:t>
            </a:r>
          </a:p>
        </p:txBody>
      </p:sp>
      <p:sp>
        <p:nvSpPr>
          <p:cNvPr id="11" name="TextBox 10">
            <a:extLst>
              <a:ext uri="{FF2B5EF4-FFF2-40B4-BE49-F238E27FC236}">
                <a16:creationId xmlns:a16="http://schemas.microsoft.com/office/drawing/2014/main" id="{D69EB122-4011-44BC-9292-88F490466316}"/>
              </a:ext>
            </a:extLst>
          </p:cNvPr>
          <p:cNvSpPr txBox="1"/>
          <p:nvPr/>
        </p:nvSpPr>
        <p:spPr>
          <a:xfrm>
            <a:off x="9334089" y="5090956"/>
            <a:ext cx="1469377" cy="369332"/>
          </a:xfrm>
          <a:prstGeom prst="rect">
            <a:avLst/>
          </a:prstGeom>
          <a:noFill/>
        </p:spPr>
        <p:txBody>
          <a:bodyPr wrap="none" rtlCol="0">
            <a:spAutoFit/>
          </a:bodyPr>
          <a:lstStyle/>
          <a:p>
            <a:r>
              <a:rPr lang="en-GB" dirty="0">
                <a:solidFill>
                  <a:schemeClr val="bg1"/>
                </a:solidFill>
              </a:rPr>
              <a:t>Interviewee 5</a:t>
            </a:r>
          </a:p>
        </p:txBody>
      </p:sp>
      <p:sp>
        <p:nvSpPr>
          <p:cNvPr id="12" name="TextBox 11">
            <a:extLst>
              <a:ext uri="{FF2B5EF4-FFF2-40B4-BE49-F238E27FC236}">
                <a16:creationId xmlns:a16="http://schemas.microsoft.com/office/drawing/2014/main" id="{B18A88DC-0C83-4632-AE49-14E27D2A113D}"/>
              </a:ext>
            </a:extLst>
          </p:cNvPr>
          <p:cNvSpPr txBox="1"/>
          <p:nvPr/>
        </p:nvSpPr>
        <p:spPr>
          <a:xfrm>
            <a:off x="1128550" y="6337102"/>
            <a:ext cx="1469377" cy="369332"/>
          </a:xfrm>
          <a:prstGeom prst="rect">
            <a:avLst/>
          </a:prstGeom>
          <a:noFill/>
        </p:spPr>
        <p:txBody>
          <a:bodyPr wrap="none" rtlCol="0">
            <a:spAutoFit/>
          </a:bodyPr>
          <a:lstStyle/>
          <a:p>
            <a:r>
              <a:rPr lang="en-GB" dirty="0">
                <a:solidFill>
                  <a:schemeClr val="bg1"/>
                </a:solidFill>
              </a:rPr>
              <a:t>Interviewee 2</a:t>
            </a:r>
          </a:p>
        </p:txBody>
      </p:sp>
      <p:pic>
        <p:nvPicPr>
          <p:cNvPr id="3" name="Picture 2" descr="Northumbria University Tackling Tomorrow">
            <a:extLst>
              <a:ext uri="{FF2B5EF4-FFF2-40B4-BE49-F238E27FC236}">
                <a16:creationId xmlns:a16="http://schemas.microsoft.com/office/drawing/2014/main" id="{AD87C5DB-198E-1973-9927-5CDBEF236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636" y="237375"/>
            <a:ext cx="1795948" cy="58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338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EF59-5DA4-1045-9788-ADCB21198E9D}"/>
              </a:ext>
            </a:extLst>
          </p:cNvPr>
          <p:cNvSpPr>
            <a:spLocks noGrp="1"/>
          </p:cNvSpPr>
          <p:nvPr>
            <p:ph type="title"/>
          </p:nvPr>
        </p:nvSpPr>
        <p:spPr/>
        <p:txBody>
          <a:bodyPr>
            <a:noAutofit/>
          </a:bodyPr>
          <a:lstStyle/>
          <a:p>
            <a:r>
              <a:rPr lang="en-US" sz="3600" b="1" dirty="0">
                <a:solidFill>
                  <a:schemeClr val="bg1"/>
                </a:solidFill>
              </a:rPr>
              <a:t>Theme 4: I don’t feel confident with assessment design</a:t>
            </a:r>
          </a:p>
        </p:txBody>
      </p:sp>
      <p:sp>
        <p:nvSpPr>
          <p:cNvPr id="5" name="Rounded Rectangular Callout 4">
            <a:extLst>
              <a:ext uri="{FF2B5EF4-FFF2-40B4-BE49-F238E27FC236}">
                <a16:creationId xmlns:a16="http://schemas.microsoft.com/office/drawing/2014/main" id="{08F3B492-BECF-B144-8E6F-8326AC6431F2}"/>
              </a:ext>
            </a:extLst>
          </p:cNvPr>
          <p:cNvSpPr/>
          <p:nvPr/>
        </p:nvSpPr>
        <p:spPr>
          <a:xfrm>
            <a:off x="1024466" y="2044133"/>
            <a:ext cx="9779000" cy="863600"/>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b="1" dirty="0">
                <a:solidFill>
                  <a:schemeClr val="tx1"/>
                </a:solidFill>
              </a:rPr>
              <a:t>I don’t think anyone with any expertise is checking </a:t>
            </a:r>
            <a:r>
              <a:rPr lang="en-US" dirty="0">
                <a:solidFill>
                  <a:schemeClr val="tx1"/>
                </a:solidFill>
              </a:rPr>
              <a:t>[assessment design]</a:t>
            </a:r>
          </a:p>
        </p:txBody>
      </p:sp>
      <p:sp>
        <p:nvSpPr>
          <p:cNvPr id="6" name="Rounded Rectangular Callout 5">
            <a:extLst>
              <a:ext uri="{FF2B5EF4-FFF2-40B4-BE49-F238E27FC236}">
                <a16:creationId xmlns:a16="http://schemas.microsoft.com/office/drawing/2014/main" id="{C447D78A-5B7F-B845-A6C8-4DF604F956F0}"/>
              </a:ext>
            </a:extLst>
          </p:cNvPr>
          <p:cNvSpPr/>
          <p:nvPr/>
        </p:nvSpPr>
        <p:spPr>
          <a:xfrm>
            <a:off x="1024466" y="3950267"/>
            <a:ext cx="9779000" cy="1123269"/>
          </a:xfrm>
          <a:prstGeom prst="wedgeRoundRectCallout">
            <a:avLst>
              <a:gd name="adj1" fmla="val 39600"/>
              <a:gd name="adj2" fmla="val 86029"/>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dirty="0">
                <a:solidFill>
                  <a:schemeClr val="tx1"/>
                </a:solidFill>
              </a:rPr>
              <a:t>This is one of the reasons why I’m leaving after all these years is </a:t>
            </a:r>
            <a:r>
              <a:rPr lang="en-US" b="1" dirty="0">
                <a:solidFill>
                  <a:schemeClr val="tx1"/>
                </a:solidFill>
              </a:rPr>
              <a:t>I’ve had to do everything without support </a:t>
            </a:r>
            <a:r>
              <a:rPr lang="en-US" dirty="0">
                <a:solidFill>
                  <a:schemeClr val="tx1"/>
                </a:solidFill>
              </a:rPr>
              <a:t>[in relation to assessment design]</a:t>
            </a:r>
          </a:p>
        </p:txBody>
      </p:sp>
      <p:sp>
        <p:nvSpPr>
          <p:cNvPr id="7" name="TextBox 6">
            <a:extLst>
              <a:ext uri="{FF2B5EF4-FFF2-40B4-BE49-F238E27FC236}">
                <a16:creationId xmlns:a16="http://schemas.microsoft.com/office/drawing/2014/main" id="{9B33602B-E0C3-4CDB-A41E-CFE574578820}"/>
              </a:ext>
            </a:extLst>
          </p:cNvPr>
          <p:cNvSpPr txBox="1"/>
          <p:nvPr/>
        </p:nvSpPr>
        <p:spPr>
          <a:xfrm>
            <a:off x="9334089" y="2907733"/>
            <a:ext cx="1469377" cy="369332"/>
          </a:xfrm>
          <a:prstGeom prst="rect">
            <a:avLst/>
          </a:prstGeom>
          <a:noFill/>
        </p:spPr>
        <p:txBody>
          <a:bodyPr wrap="none" rtlCol="0">
            <a:spAutoFit/>
          </a:bodyPr>
          <a:lstStyle/>
          <a:p>
            <a:r>
              <a:rPr lang="en-GB" dirty="0">
                <a:solidFill>
                  <a:schemeClr val="bg1"/>
                </a:solidFill>
              </a:rPr>
              <a:t>Interviewee 1</a:t>
            </a:r>
          </a:p>
        </p:txBody>
      </p:sp>
      <p:sp>
        <p:nvSpPr>
          <p:cNvPr id="8" name="TextBox 7">
            <a:extLst>
              <a:ext uri="{FF2B5EF4-FFF2-40B4-BE49-F238E27FC236}">
                <a16:creationId xmlns:a16="http://schemas.microsoft.com/office/drawing/2014/main" id="{1D1A47B8-0820-4DA6-87FD-51236D3F294F}"/>
              </a:ext>
            </a:extLst>
          </p:cNvPr>
          <p:cNvSpPr txBox="1"/>
          <p:nvPr/>
        </p:nvSpPr>
        <p:spPr>
          <a:xfrm>
            <a:off x="1140582" y="5073536"/>
            <a:ext cx="1469377" cy="369332"/>
          </a:xfrm>
          <a:prstGeom prst="rect">
            <a:avLst/>
          </a:prstGeom>
          <a:noFill/>
        </p:spPr>
        <p:txBody>
          <a:bodyPr wrap="none" rtlCol="0">
            <a:spAutoFit/>
          </a:bodyPr>
          <a:lstStyle/>
          <a:p>
            <a:r>
              <a:rPr lang="en-GB" dirty="0">
                <a:solidFill>
                  <a:schemeClr val="bg1"/>
                </a:solidFill>
              </a:rPr>
              <a:t>Interviewee 2</a:t>
            </a:r>
          </a:p>
        </p:txBody>
      </p:sp>
      <p:pic>
        <p:nvPicPr>
          <p:cNvPr id="3" name="Picture 2" descr="Northumbria University Tackling Tomorrow">
            <a:extLst>
              <a:ext uri="{FF2B5EF4-FFF2-40B4-BE49-F238E27FC236}">
                <a16:creationId xmlns:a16="http://schemas.microsoft.com/office/drawing/2014/main" id="{A9A77F81-0203-25F8-8149-0921829F5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636" y="237375"/>
            <a:ext cx="1795948" cy="58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4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F864-891F-5841-AFDE-C4AE77C7A87B}"/>
              </a:ext>
            </a:extLst>
          </p:cNvPr>
          <p:cNvSpPr>
            <a:spLocks noGrp="1"/>
          </p:cNvSpPr>
          <p:nvPr>
            <p:ph type="title"/>
          </p:nvPr>
        </p:nvSpPr>
        <p:spPr/>
        <p:txBody>
          <a:bodyPr/>
          <a:lstStyle/>
          <a:p>
            <a:r>
              <a:rPr lang="en-US" b="1" dirty="0"/>
              <a:t>Discussion</a:t>
            </a:r>
          </a:p>
        </p:txBody>
      </p:sp>
      <p:sp>
        <p:nvSpPr>
          <p:cNvPr id="3" name="Content Placeholder 2">
            <a:extLst>
              <a:ext uri="{FF2B5EF4-FFF2-40B4-BE49-F238E27FC236}">
                <a16:creationId xmlns:a16="http://schemas.microsoft.com/office/drawing/2014/main" id="{380FF5AF-7F27-B241-AD3A-74161DAA6D95}"/>
              </a:ext>
            </a:extLst>
          </p:cNvPr>
          <p:cNvSpPr>
            <a:spLocks noGrp="1"/>
          </p:cNvSpPr>
          <p:nvPr>
            <p:ph idx="1"/>
          </p:nvPr>
        </p:nvSpPr>
        <p:spPr/>
        <p:txBody>
          <a:bodyPr/>
          <a:lstStyle/>
          <a:p>
            <a:r>
              <a:rPr lang="en-US" dirty="0"/>
              <a:t>Lack of framework/curriculum results in variability in quality of assessments</a:t>
            </a:r>
          </a:p>
          <a:p>
            <a:pPr marL="0" indent="0">
              <a:buNone/>
            </a:pPr>
            <a:endParaRPr lang="en-US" dirty="0"/>
          </a:p>
          <a:p>
            <a:r>
              <a:rPr lang="en-US" dirty="0"/>
              <a:t>Many lack expertise and confidence for English language assessment design, so difficult to determine accuracy of tests used in terms of language</a:t>
            </a:r>
          </a:p>
          <a:p>
            <a:endParaRPr lang="en-US" dirty="0"/>
          </a:p>
          <a:p>
            <a:endParaRPr lang="en-US" dirty="0"/>
          </a:p>
        </p:txBody>
      </p:sp>
    </p:spTree>
    <p:extLst>
      <p:ext uri="{BB962C8B-B14F-4D97-AF65-F5344CB8AC3E}">
        <p14:creationId xmlns:p14="http://schemas.microsoft.com/office/powerpoint/2010/main" val="2511497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EF59-5DA4-1045-9788-ADCB21198E9D}"/>
              </a:ext>
            </a:extLst>
          </p:cNvPr>
          <p:cNvSpPr>
            <a:spLocks noGrp="1"/>
          </p:cNvSpPr>
          <p:nvPr>
            <p:ph type="title"/>
          </p:nvPr>
        </p:nvSpPr>
        <p:spPr>
          <a:xfrm>
            <a:off x="609600" y="288643"/>
            <a:ext cx="9009185" cy="1325563"/>
          </a:xfrm>
        </p:spPr>
        <p:txBody>
          <a:bodyPr>
            <a:noAutofit/>
          </a:bodyPr>
          <a:lstStyle/>
          <a:p>
            <a:r>
              <a:rPr lang="en-US" sz="3600" b="1" dirty="0">
                <a:solidFill>
                  <a:schemeClr val="bg1"/>
                </a:solidFill>
              </a:rPr>
              <a:t>Theme 5: Tracking student performance is something I’d like to do, but it would be so difficult</a:t>
            </a:r>
          </a:p>
        </p:txBody>
      </p:sp>
      <p:sp>
        <p:nvSpPr>
          <p:cNvPr id="5" name="Rounded Rectangular Callout 4">
            <a:extLst>
              <a:ext uri="{FF2B5EF4-FFF2-40B4-BE49-F238E27FC236}">
                <a16:creationId xmlns:a16="http://schemas.microsoft.com/office/drawing/2014/main" id="{08F3B492-BECF-B144-8E6F-8326AC6431F2}"/>
              </a:ext>
            </a:extLst>
          </p:cNvPr>
          <p:cNvSpPr/>
          <p:nvPr/>
        </p:nvSpPr>
        <p:spPr>
          <a:xfrm>
            <a:off x="1206500" y="2532743"/>
            <a:ext cx="9779000" cy="2170338"/>
          </a:xfrm>
          <a:prstGeom prst="wedgeRoundRectCallout">
            <a:avLst>
              <a:gd name="adj1" fmla="val -35552"/>
              <a:gd name="adj2" fmla="val 72304"/>
              <a:gd name="adj3" fmla="val 16667"/>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solidFill>
                  <a:schemeClr val="tx1"/>
                </a:solidFill>
              </a:rPr>
              <a:t>I’ve tried hard over the last few years to get something that really tells me [how students are doing on degree programmes], but the answer is not really. … We do get quite detailed information about a particularly group of students at programme level, but </a:t>
            </a:r>
            <a:r>
              <a:rPr lang="en-GB" sz="2400" b="1" dirty="0">
                <a:solidFill>
                  <a:schemeClr val="tx1"/>
                </a:solidFill>
              </a:rPr>
              <a:t>in terms of systematic data where I can measure outcomes, no</a:t>
            </a:r>
            <a:r>
              <a:rPr lang="en-GB" sz="2400" dirty="0">
                <a:solidFill>
                  <a:schemeClr val="tx1"/>
                </a:solidFill>
              </a:rPr>
              <a:t>.</a:t>
            </a:r>
            <a:endParaRPr lang="en-US" sz="3200" dirty="0">
              <a:solidFill>
                <a:schemeClr val="tx1"/>
              </a:solidFill>
            </a:endParaRPr>
          </a:p>
        </p:txBody>
      </p:sp>
      <p:sp>
        <p:nvSpPr>
          <p:cNvPr id="4" name="TextBox 3">
            <a:extLst>
              <a:ext uri="{FF2B5EF4-FFF2-40B4-BE49-F238E27FC236}">
                <a16:creationId xmlns:a16="http://schemas.microsoft.com/office/drawing/2014/main" id="{BD590F97-A2A1-490D-93BF-6C40DC580721}"/>
              </a:ext>
            </a:extLst>
          </p:cNvPr>
          <p:cNvSpPr txBox="1"/>
          <p:nvPr/>
        </p:nvSpPr>
        <p:spPr>
          <a:xfrm>
            <a:off x="9237834" y="4703081"/>
            <a:ext cx="1469377" cy="369332"/>
          </a:xfrm>
          <a:prstGeom prst="rect">
            <a:avLst/>
          </a:prstGeom>
          <a:noFill/>
        </p:spPr>
        <p:txBody>
          <a:bodyPr wrap="none" rtlCol="0">
            <a:spAutoFit/>
          </a:bodyPr>
          <a:lstStyle/>
          <a:p>
            <a:r>
              <a:rPr lang="en-GB" dirty="0">
                <a:solidFill>
                  <a:schemeClr val="bg1"/>
                </a:solidFill>
              </a:rPr>
              <a:t>Interviewee 3</a:t>
            </a:r>
          </a:p>
        </p:txBody>
      </p:sp>
      <p:pic>
        <p:nvPicPr>
          <p:cNvPr id="3" name="Picture 2" descr="Northumbria University Tackling Tomorrow">
            <a:extLst>
              <a:ext uri="{FF2B5EF4-FFF2-40B4-BE49-F238E27FC236}">
                <a16:creationId xmlns:a16="http://schemas.microsoft.com/office/drawing/2014/main" id="{6F2D8AA6-EB08-D5F5-3F42-86146D934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636" y="237375"/>
            <a:ext cx="1795948" cy="58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91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C720-406C-DF46-BF6D-BFACDA8AC79F}"/>
              </a:ext>
            </a:extLst>
          </p:cNvPr>
          <p:cNvSpPr>
            <a:spLocks noGrp="1"/>
          </p:cNvSpPr>
          <p:nvPr>
            <p:ph type="title"/>
          </p:nvPr>
        </p:nvSpPr>
        <p:spPr/>
        <p:txBody>
          <a:bodyPr/>
          <a:lstStyle/>
          <a:p>
            <a:r>
              <a:rPr lang="en-US" b="1" dirty="0"/>
              <a:t>Discussion</a:t>
            </a:r>
          </a:p>
        </p:txBody>
      </p:sp>
      <p:sp>
        <p:nvSpPr>
          <p:cNvPr id="3" name="Content Placeholder 2">
            <a:extLst>
              <a:ext uri="{FF2B5EF4-FFF2-40B4-BE49-F238E27FC236}">
                <a16:creationId xmlns:a16="http://schemas.microsoft.com/office/drawing/2014/main" id="{04202905-591E-864C-9313-3C440856AE53}"/>
              </a:ext>
            </a:extLst>
          </p:cNvPr>
          <p:cNvSpPr>
            <a:spLocks noGrp="1"/>
          </p:cNvSpPr>
          <p:nvPr>
            <p:ph idx="1"/>
          </p:nvPr>
        </p:nvSpPr>
        <p:spPr/>
        <p:txBody>
          <a:bodyPr/>
          <a:lstStyle/>
          <a:p>
            <a:r>
              <a:rPr lang="en-US" dirty="0"/>
              <a:t>Understanding outcomes/impact is challenging</a:t>
            </a:r>
          </a:p>
          <a:p>
            <a:endParaRPr lang="en-US" dirty="0"/>
          </a:p>
          <a:p>
            <a:r>
              <a:rPr lang="en-US" dirty="0"/>
              <a:t>Opportunities to understand overall quality are lost</a:t>
            </a:r>
          </a:p>
        </p:txBody>
      </p:sp>
    </p:spTree>
    <p:extLst>
      <p:ext uri="{BB962C8B-B14F-4D97-AF65-F5344CB8AC3E}">
        <p14:creationId xmlns:p14="http://schemas.microsoft.com/office/powerpoint/2010/main" val="849063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C42F-2B41-1B4B-9BA3-BF809FE1B5DA}"/>
              </a:ext>
            </a:extLst>
          </p:cNvPr>
          <p:cNvSpPr>
            <a:spLocks noGrp="1"/>
          </p:cNvSpPr>
          <p:nvPr>
            <p:ph type="title"/>
          </p:nvPr>
        </p:nvSpPr>
        <p:spPr/>
        <p:txBody>
          <a:bodyPr/>
          <a:lstStyle/>
          <a:p>
            <a:r>
              <a:rPr lang="en-US" b="1" dirty="0"/>
              <a:t>Conclusions</a:t>
            </a:r>
          </a:p>
        </p:txBody>
      </p:sp>
      <p:graphicFrame>
        <p:nvGraphicFramePr>
          <p:cNvPr id="4" name="Table 4">
            <a:extLst>
              <a:ext uri="{FF2B5EF4-FFF2-40B4-BE49-F238E27FC236}">
                <a16:creationId xmlns:a16="http://schemas.microsoft.com/office/drawing/2014/main" id="{68AB7944-0A86-4722-86DF-7E270C954B9B}"/>
              </a:ext>
            </a:extLst>
          </p:cNvPr>
          <p:cNvGraphicFramePr>
            <a:graphicFrameLocks noGrp="1"/>
          </p:cNvGraphicFramePr>
          <p:nvPr>
            <p:extLst>
              <p:ext uri="{D42A27DB-BD31-4B8C-83A1-F6EECF244321}">
                <p14:modId xmlns:p14="http://schemas.microsoft.com/office/powerpoint/2010/main" val="2725574129"/>
              </p:ext>
            </p:extLst>
          </p:nvPr>
        </p:nvGraphicFramePr>
        <p:xfrm>
          <a:off x="884321" y="1306252"/>
          <a:ext cx="10423358" cy="5120640"/>
        </p:xfrm>
        <a:graphic>
          <a:graphicData uri="http://schemas.openxmlformats.org/drawingml/2006/table">
            <a:tbl>
              <a:tblPr bandRow="1">
                <a:tableStyleId>{793D81CF-94F2-401A-BA57-92F5A7B2D0C5}</a:tableStyleId>
              </a:tblPr>
              <a:tblGrid>
                <a:gridCol w="1760621">
                  <a:extLst>
                    <a:ext uri="{9D8B030D-6E8A-4147-A177-3AD203B41FA5}">
                      <a16:colId xmlns:a16="http://schemas.microsoft.com/office/drawing/2014/main" val="2299008322"/>
                    </a:ext>
                  </a:extLst>
                </a:gridCol>
                <a:gridCol w="8662737">
                  <a:extLst>
                    <a:ext uri="{9D8B030D-6E8A-4147-A177-3AD203B41FA5}">
                      <a16:colId xmlns:a16="http://schemas.microsoft.com/office/drawing/2014/main" val="817861899"/>
                    </a:ext>
                  </a:extLst>
                </a:gridCol>
              </a:tblGrid>
              <a:tr h="370840">
                <a:tc>
                  <a:txBody>
                    <a:bodyPr/>
                    <a:lstStyle/>
                    <a:p>
                      <a:r>
                        <a:rPr lang="en-GB" sz="2400" b="1" dirty="0"/>
                        <a:t>Context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There is no framework that best fits what EAP practitioners do </a:t>
                      </a:r>
                    </a:p>
                  </a:txBody>
                  <a:tcPr/>
                </a:tc>
                <a:extLst>
                  <a:ext uri="{0D108BD9-81ED-4DB2-BD59-A6C34878D82A}">
                    <a16:rowId xmlns:a16="http://schemas.microsoft.com/office/drawing/2014/main" val="3664872141"/>
                  </a:ext>
                </a:extLst>
              </a:tr>
              <a:tr h="370840">
                <a:tc>
                  <a:txBody>
                    <a:bodyPr/>
                    <a:lstStyle/>
                    <a:p>
                      <a:r>
                        <a:rPr lang="en-GB" sz="2400" b="1" dirty="0"/>
                        <a:t>Input</a:t>
                      </a:r>
                    </a:p>
                  </a:txBody>
                  <a:tcPr/>
                </a:tc>
                <a:tc>
                  <a:txBody>
                    <a:bodyPr/>
                    <a:lstStyle/>
                    <a:p>
                      <a:pPr marL="285750" indent="-285750">
                        <a:buFont typeface="Arial" panose="020B0604020202020204" pitchFamily="34" charset="0"/>
                        <a:buChar char="•"/>
                      </a:pPr>
                      <a:r>
                        <a:rPr lang="en-US" sz="2400" dirty="0"/>
                        <a:t>Lack of clear direction from institutions in reference to EAP and its purpose</a:t>
                      </a:r>
                    </a:p>
                  </a:txBody>
                  <a:tcPr/>
                </a:tc>
                <a:extLst>
                  <a:ext uri="{0D108BD9-81ED-4DB2-BD59-A6C34878D82A}">
                    <a16:rowId xmlns:a16="http://schemas.microsoft.com/office/drawing/2014/main" val="3286654517"/>
                  </a:ext>
                </a:extLst>
              </a:tr>
              <a:tr h="370840">
                <a:tc>
                  <a:txBody>
                    <a:bodyPr/>
                    <a:lstStyle/>
                    <a:p>
                      <a:r>
                        <a:rPr lang="en-GB" sz="2400" b="1" dirty="0"/>
                        <a:t>Process</a:t>
                      </a:r>
                    </a:p>
                  </a:txBody>
                  <a:tcPr/>
                </a:tc>
                <a:tc>
                  <a:txBody>
                    <a:bodyPr/>
                    <a:lstStyle/>
                    <a:p>
                      <a:pPr marL="285750" indent="-285750">
                        <a:buFont typeface="Arial" panose="020B0604020202020204" pitchFamily="34" charset="0"/>
                        <a:buChar char="•"/>
                      </a:pPr>
                      <a:r>
                        <a:rPr lang="en-US" sz="2400" dirty="0"/>
                        <a:t>(‘</a:t>
                      </a:r>
                      <a:r>
                        <a:rPr lang="en-US" sz="2400" dirty="0" err="1"/>
                        <a:t>Internationalisation</a:t>
                      </a:r>
                      <a:r>
                        <a:rPr lang="en-US" sz="2400" dirty="0"/>
                        <a:t>’ has exposed gaps in HEI L&amp;T support for all students)</a:t>
                      </a:r>
                    </a:p>
                    <a:p>
                      <a:pPr marL="285750" indent="-285750">
                        <a:buFont typeface="Arial" panose="020B0604020202020204" pitchFamily="34" charset="0"/>
                        <a:buChar char="•"/>
                      </a:pPr>
                      <a:r>
                        <a:rPr lang="en-US" sz="2400" dirty="0"/>
                        <a:t>English language specialists have attempted to fill these gaps for international students by broadening scope of teaching (holistic academic/study skills), which essentially has meant ‘self-defining’ the role outside of wider (or lack of) strategic guidance.</a:t>
                      </a:r>
                      <a:endParaRPr lang="en-US" sz="2400" dirty="0">
                        <a:cs typeface="Calibri"/>
                      </a:endParaRPr>
                    </a:p>
                    <a:p>
                      <a:pPr marL="285750" indent="-285750">
                        <a:buFont typeface="Arial" panose="020B0604020202020204" pitchFamily="34" charset="0"/>
                        <a:buChar char="•"/>
                      </a:pPr>
                      <a:r>
                        <a:rPr lang="en-US" sz="2400" dirty="0"/>
                        <a:t>However, dual purpose of ‘EAP’ is problematic – lack of framework results in variation, yet aims are broadly similar</a:t>
                      </a:r>
                    </a:p>
                    <a:p>
                      <a:pPr marL="285750" indent="-285750">
                        <a:buFont typeface="Arial" panose="020B0604020202020204" pitchFamily="34" charset="0"/>
                        <a:buChar char="•"/>
                      </a:pPr>
                      <a:r>
                        <a:rPr lang="en-US" sz="2400" dirty="0"/>
                        <a:t>Lack of </a:t>
                      </a:r>
                      <a:r>
                        <a:rPr lang="en-US" sz="2400" dirty="0" err="1"/>
                        <a:t>standardisation</a:t>
                      </a:r>
                      <a:r>
                        <a:rPr lang="en-US" sz="2400" dirty="0"/>
                        <a:t> creates difficulty for assessment design</a:t>
                      </a:r>
                    </a:p>
                  </a:txBody>
                  <a:tcPr/>
                </a:tc>
                <a:extLst>
                  <a:ext uri="{0D108BD9-81ED-4DB2-BD59-A6C34878D82A}">
                    <a16:rowId xmlns:a16="http://schemas.microsoft.com/office/drawing/2014/main" val="725589640"/>
                  </a:ext>
                </a:extLst>
              </a:tr>
              <a:tr h="370840">
                <a:tc>
                  <a:txBody>
                    <a:bodyPr/>
                    <a:lstStyle/>
                    <a:p>
                      <a:r>
                        <a:rPr lang="en-GB" sz="2400" b="1" dirty="0"/>
                        <a:t>Outcomes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Difficult to measure outcomes due to lack of </a:t>
                      </a:r>
                      <a:r>
                        <a:rPr lang="en-US" sz="2400" dirty="0" err="1"/>
                        <a:t>standardisation</a:t>
                      </a:r>
                      <a:endParaRPr lang="en-GB" sz="2400" dirty="0"/>
                    </a:p>
                  </a:txBody>
                  <a:tcPr/>
                </a:tc>
                <a:extLst>
                  <a:ext uri="{0D108BD9-81ED-4DB2-BD59-A6C34878D82A}">
                    <a16:rowId xmlns:a16="http://schemas.microsoft.com/office/drawing/2014/main" val="3670896633"/>
                  </a:ext>
                </a:extLst>
              </a:tr>
            </a:tbl>
          </a:graphicData>
        </a:graphic>
      </p:graphicFrame>
    </p:spTree>
    <p:extLst>
      <p:ext uri="{BB962C8B-B14F-4D97-AF65-F5344CB8AC3E}">
        <p14:creationId xmlns:p14="http://schemas.microsoft.com/office/powerpoint/2010/main" val="2779752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6280-5823-9349-B6B9-0BA525F23614}"/>
              </a:ext>
            </a:extLst>
          </p:cNvPr>
          <p:cNvSpPr>
            <a:spLocks noGrp="1"/>
          </p:cNvSpPr>
          <p:nvPr>
            <p:ph type="title"/>
          </p:nvPr>
        </p:nvSpPr>
        <p:spPr/>
        <p:txBody>
          <a:bodyPr/>
          <a:lstStyle/>
          <a:p>
            <a:r>
              <a:rPr lang="en-US" b="1" dirty="0"/>
              <a:t>Recommendations</a:t>
            </a:r>
          </a:p>
        </p:txBody>
      </p:sp>
      <p:sp>
        <p:nvSpPr>
          <p:cNvPr id="3" name="Content Placeholder 2">
            <a:extLst>
              <a:ext uri="{FF2B5EF4-FFF2-40B4-BE49-F238E27FC236}">
                <a16:creationId xmlns:a16="http://schemas.microsoft.com/office/drawing/2014/main" id="{0CD80742-C63C-AE47-B0AD-8D4DF09EBFB5}"/>
              </a:ext>
            </a:extLst>
          </p:cNvPr>
          <p:cNvSpPr>
            <a:spLocks noGrp="1"/>
          </p:cNvSpPr>
          <p:nvPr>
            <p:ph idx="1"/>
          </p:nvPr>
        </p:nvSpPr>
        <p:spPr/>
        <p:txBody>
          <a:bodyPr>
            <a:normAutofit/>
          </a:bodyPr>
          <a:lstStyle/>
          <a:p>
            <a:r>
              <a:rPr lang="en-US" dirty="0"/>
              <a:t>Dialogue required around clear purpose of ‘EAP’ at an institutional level</a:t>
            </a:r>
          </a:p>
          <a:p>
            <a:pPr marL="0" indent="0">
              <a:buNone/>
            </a:pPr>
            <a:endParaRPr lang="en-US" dirty="0"/>
          </a:p>
          <a:p>
            <a:r>
              <a:rPr lang="en-US" dirty="0"/>
              <a:t>Broader scope (sector):</a:t>
            </a:r>
          </a:p>
          <a:p>
            <a:pPr marL="0" indent="0">
              <a:buNone/>
            </a:pPr>
            <a:endParaRPr lang="en-US" dirty="0"/>
          </a:p>
          <a:p>
            <a:pPr lvl="1"/>
            <a:r>
              <a:rPr lang="en-US" dirty="0"/>
              <a:t>Pre-sessional - potential opportunities for national curriculum/</a:t>
            </a:r>
            <a:r>
              <a:rPr lang="en-US" dirty="0" err="1"/>
              <a:t>centralised</a:t>
            </a:r>
            <a:r>
              <a:rPr lang="en-US" dirty="0"/>
              <a:t> assessment design</a:t>
            </a:r>
          </a:p>
          <a:p>
            <a:pPr lvl="1"/>
            <a:endParaRPr lang="en-US" dirty="0"/>
          </a:p>
          <a:p>
            <a:pPr lvl="1"/>
            <a:r>
              <a:rPr lang="en-US" dirty="0"/>
              <a:t>Skills framework underpinning </a:t>
            </a:r>
            <a:r>
              <a:rPr lang="en-US" i="1" dirty="0"/>
              <a:t>all</a:t>
            </a:r>
            <a:r>
              <a:rPr lang="en-US" dirty="0"/>
              <a:t> student learning upon which skills development can be mapped for greater coherence of academic support</a:t>
            </a:r>
          </a:p>
          <a:p>
            <a:endParaRPr lang="en-US" dirty="0"/>
          </a:p>
        </p:txBody>
      </p:sp>
    </p:spTree>
    <p:extLst>
      <p:ext uri="{BB962C8B-B14F-4D97-AF65-F5344CB8AC3E}">
        <p14:creationId xmlns:p14="http://schemas.microsoft.com/office/powerpoint/2010/main" val="75423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0512-0A20-0941-8FF7-E782DBD409F3}"/>
              </a:ext>
            </a:extLst>
          </p:cNvPr>
          <p:cNvSpPr>
            <a:spLocks noGrp="1"/>
          </p:cNvSpPr>
          <p:nvPr>
            <p:ph type="title"/>
          </p:nvPr>
        </p:nvSpPr>
        <p:spPr/>
        <p:txBody>
          <a:bodyPr/>
          <a:lstStyle/>
          <a:p>
            <a:r>
              <a:rPr lang="en-US" b="1" dirty="0"/>
              <a:t>Quality in HE</a:t>
            </a:r>
          </a:p>
        </p:txBody>
      </p:sp>
      <p:sp>
        <p:nvSpPr>
          <p:cNvPr id="3" name="Content Placeholder 2">
            <a:extLst>
              <a:ext uri="{FF2B5EF4-FFF2-40B4-BE49-F238E27FC236}">
                <a16:creationId xmlns:a16="http://schemas.microsoft.com/office/drawing/2014/main" id="{37D3EE1D-09D0-214B-A95D-9C30743B3557}"/>
              </a:ext>
            </a:extLst>
          </p:cNvPr>
          <p:cNvSpPr>
            <a:spLocks noGrp="1"/>
          </p:cNvSpPr>
          <p:nvPr>
            <p:ph idx="1"/>
          </p:nvPr>
        </p:nvSpPr>
        <p:spPr/>
        <p:txBody>
          <a:bodyPr>
            <a:normAutofit fontScale="92500" lnSpcReduction="20000"/>
          </a:bodyPr>
          <a:lstStyle/>
          <a:p>
            <a:r>
              <a:rPr lang="en-US" dirty="0"/>
              <a:t>Bologna Process (1999)</a:t>
            </a:r>
          </a:p>
          <a:p>
            <a:pPr marL="0" indent="0">
              <a:buNone/>
            </a:pPr>
            <a:endParaRPr lang="en-US" dirty="0"/>
          </a:p>
          <a:p>
            <a:r>
              <a:rPr lang="en-US" dirty="0"/>
              <a:t>Growing interest in </a:t>
            </a:r>
            <a:r>
              <a:rPr lang="en-US" dirty="0" err="1"/>
              <a:t>standardisation</a:t>
            </a:r>
            <a:r>
              <a:rPr lang="en-US" dirty="0"/>
              <a:t>/quality assurance (</a:t>
            </a:r>
            <a:r>
              <a:rPr lang="en-US" dirty="0" err="1"/>
              <a:t>Seyfried</a:t>
            </a:r>
            <a:r>
              <a:rPr lang="en-US" dirty="0"/>
              <a:t> &amp; </a:t>
            </a:r>
            <a:r>
              <a:rPr lang="en-US" dirty="0" err="1"/>
              <a:t>Pohlenz</a:t>
            </a:r>
            <a:r>
              <a:rPr lang="en-US" dirty="0"/>
              <a:t>, 2018)</a:t>
            </a:r>
          </a:p>
          <a:p>
            <a:pPr marL="0" indent="0">
              <a:buNone/>
            </a:pPr>
            <a:endParaRPr lang="en-US" dirty="0"/>
          </a:p>
          <a:p>
            <a:r>
              <a:rPr lang="en-US" dirty="0"/>
              <a:t>Introduction of University rankings, metrics and greater strategic orientation among HEIs &gt; comparability measures (Williamson, 2019)</a:t>
            </a:r>
          </a:p>
          <a:p>
            <a:pPr marL="0" indent="0">
              <a:buNone/>
            </a:pPr>
            <a:endParaRPr lang="en-US" dirty="0"/>
          </a:p>
          <a:p>
            <a:r>
              <a:rPr lang="en-US" dirty="0"/>
              <a:t>Development of European standards (ESG, 2015)</a:t>
            </a:r>
          </a:p>
          <a:p>
            <a:pPr marL="0" indent="0">
              <a:buNone/>
            </a:pPr>
            <a:endParaRPr lang="en-US" dirty="0"/>
          </a:p>
          <a:p>
            <a:r>
              <a:rPr lang="en-US" dirty="0"/>
              <a:t>Development of UK standards (QAA, n.d.) and FHEQs [in 2001, revised: 2008, 2014]</a:t>
            </a:r>
          </a:p>
        </p:txBody>
      </p:sp>
    </p:spTree>
    <p:extLst>
      <p:ext uri="{BB962C8B-B14F-4D97-AF65-F5344CB8AC3E}">
        <p14:creationId xmlns:p14="http://schemas.microsoft.com/office/powerpoint/2010/main" val="546417792"/>
      </p:ext>
    </p:extLst>
  </p:cSld>
  <p:clrMapOvr>
    <a:masterClrMapping/>
  </p:clrMapOvr>
  <mc:AlternateContent xmlns:mc="http://schemas.openxmlformats.org/markup-compatibility/2006" xmlns:p14="http://schemas.microsoft.com/office/powerpoint/2010/main">
    <mc:Choice Requires="p14">
      <p:transition spd="slow" p14:dur="2000" advTm="70179"/>
    </mc:Choice>
    <mc:Fallback xmlns="">
      <p:transition spd="slow" advTm="7017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402B-FBA5-3E44-8DDB-9CA51D44C02E}"/>
              </a:ext>
            </a:extLst>
          </p:cNvPr>
          <p:cNvSpPr>
            <a:spLocks noGrp="1"/>
          </p:cNvSpPr>
          <p:nvPr>
            <p:ph type="title"/>
          </p:nvPr>
        </p:nvSpPr>
        <p:spPr/>
        <p:txBody>
          <a:bodyPr/>
          <a:lstStyle/>
          <a:p>
            <a:r>
              <a:rPr lang="en-US" b="1" dirty="0"/>
              <a:t>Limitations</a:t>
            </a:r>
          </a:p>
        </p:txBody>
      </p:sp>
      <p:sp>
        <p:nvSpPr>
          <p:cNvPr id="3" name="Content Placeholder 2">
            <a:extLst>
              <a:ext uri="{FF2B5EF4-FFF2-40B4-BE49-F238E27FC236}">
                <a16:creationId xmlns:a16="http://schemas.microsoft.com/office/drawing/2014/main" id="{971D8F35-F2D0-AD48-9AC8-445B5E53421B}"/>
              </a:ext>
            </a:extLst>
          </p:cNvPr>
          <p:cNvSpPr>
            <a:spLocks noGrp="1"/>
          </p:cNvSpPr>
          <p:nvPr>
            <p:ph idx="1"/>
          </p:nvPr>
        </p:nvSpPr>
        <p:spPr/>
        <p:txBody>
          <a:bodyPr vert="horz" lIns="91440" tIns="45720" rIns="91440" bIns="45720" rtlCol="0" anchor="t">
            <a:normAutofit/>
          </a:bodyPr>
          <a:lstStyle/>
          <a:p>
            <a:r>
              <a:rPr lang="en-US" dirty="0"/>
              <a:t>Only 11 HEIs considered – insightful, but not </a:t>
            </a:r>
            <a:r>
              <a:rPr lang="en-US" dirty="0" err="1"/>
              <a:t>generalisable</a:t>
            </a:r>
            <a:endParaRPr lang="en-US" dirty="0"/>
          </a:p>
          <a:p>
            <a:endParaRPr lang="en-US" dirty="0"/>
          </a:p>
          <a:p>
            <a:r>
              <a:rPr lang="en-US" dirty="0"/>
              <a:t>Timeframe short, which limited participation</a:t>
            </a:r>
          </a:p>
          <a:p>
            <a:pPr marL="0" indent="0">
              <a:buNone/>
            </a:pPr>
            <a:endParaRPr lang="en-US" dirty="0"/>
          </a:p>
          <a:p>
            <a:r>
              <a:rPr lang="en-US" dirty="0"/>
              <a:t>Scope was broad – this allowed holistic overview, but could be narrowed in further research to understand specific contexts</a:t>
            </a:r>
          </a:p>
        </p:txBody>
      </p:sp>
    </p:spTree>
    <p:extLst>
      <p:ext uri="{BB962C8B-B14F-4D97-AF65-F5344CB8AC3E}">
        <p14:creationId xmlns:p14="http://schemas.microsoft.com/office/powerpoint/2010/main" val="1989357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25A3-0269-C047-91CF-9D8F67854C44}"/>
              </a:ext>
            </a:extLst>
          </p:cNvPr>
          <p:cNvSpPr>
            <a:spLocks noGrp="1"/>
          </p:cNvSpPr>
          <p:nvPr>
            <p:ph type="title"/>
          </p:nvPr>
        </p:nvSpPr>
        <p:spPr/>
        <p:txBody>
          <a:bodyPr/>
          <a:lstStyle/>
          <a:p>
            <a:r>
              <a:rPr lang="en-US" b="1" dirty="0"/>
              <a:t>References 1</a:t>
            </a:r>
          </a:p>
        </p:txBody>
      </p:sp>
      <p:sp>
        <p:nvSpPr>
          <p:cNvPr id="3" name="Content Placeholder 2">
            <a:extLst>
              <a:ext uri="{FF2B5EF4-FFF2-40B4-BE49-F238E27FC236}">
                <a16:creationId xmlns:a16="http://schemas.microsoft.com/office/drawing/2014/main" id="{17004A76-0B54-5043-997F-098821D8BA24}"/>
              </a:ext>
            </a:extLst>
          </p:cNvPr>
          <p:cNvSpPr>
            <a:spLocks noGrp="1"/>
          </p:cNvSpPr>
          <p:nvPr>
            <p:ph idx="1"/>
          </p:nvPr>
        </p:nvSpPr>
        <p:spPr/>
        <p:txBody>
          <a:bodyPr>
            <a:normAutofit lnSpcReduction="10000"/>
          </a:bodyPr>
          <a:lstStyle/>
          <a:p>
            <a:pPr marL="457200" indent="-457200">
              <a:lnSpc>
                <a:spcPct val="120000"/>
              </a:lnSpc>
              <a:buNone/>
            </a:pPr>
            <a:r>
              <a:rPr lang="en-GB" sz="1600" b="0" i="0" dirty="0">
                <a:solidFill>
                  <a:srgbClr val="000000"/>
                </a:solidFill>
                <a:effectLst/>
                <a:latin typeface="Calibri" panose="020F0502020204030204" pitchFamily="34" charset="0"/>
              </a:rPr>
              <a:t>Alexander, O., Sloan, D., Hughes, K., Ashby, S. (2017). Engaging with quality via the CEM model: Enhancing the content and performance management of postgraduate in-sessional academic skills provision. </a:t>
            </a:r>
            <a:r>
              <a:rPr lang="en-GB" sz="1600" b="0" i="1" dirty="0">
                <a:solidFill>
                  <a:srgbClr val="000000"/>
                </a:solidFill>
                <a:effectLst/>
                <a:latin typeface="Calibri" panose="020F0502020204030204" pitchFamily="34" charset="0"/>
              </a:rPr>
              <a:t>Journal of English for Academic Purposes, 27,</a:t>
            </a:r>
            <a:r>
              <a:rPr lang="en-GB" sz="1600" b="0" i="0" dirty="0">
                <a:solidFill>
                  <a:srgbClr val="000000"/>
                </a:solidFill>
                <a:effectLst/>
                <a:latin typeface="Calibri" panose="020F0502020204030204" pitchFamily="34" charset="0"/>
              </a:rPr>
              <a:t> pp. 56-70. </a:t>
            </a:r>
            <a:r>
              <a:rPr lang="en-GB" sz="1600" b="0" i="0" u="sng" strike="noStrike" dirty="0">
                <a:solidFill>
                  <a:srgbClr val="0563C1"/>
                </a:solidFill>
                <a:effectLst/>
                <a:latin typeface="Calibri" panose="020F0502020204030204" pitchFamily="34" charset="0"/>
                <a:hlinkClick r:id="rId2"/>
              </a:rPr>
              <a:t>https://doi.org/10.1016/j.jeap.2017.04.005</a:t>
            </a:r>
            <a:r>
              <a:rPr lang="en-GB" sz="1600" b="0" i="0" dirty="0">
                <a:solidFill>
                  <a:srgbClr val="0563C1"/>
                </a:solidFill>
                <a:effectLst/>
                <a:latin typeface="Calibri" panose="020F0502020204030204" pitchFamily="34" charset="0"/>
              </a:rPr>
              <a:t> </a:t>
            </a:r>
          </a:p>
          <a:p>
            <a:pPr marL="457200" indent="-457200">
              <a:lnSpc>
                <a:spcPct val="120000"/>
              </a:lnSpc>
              <a:buNone/>
            </a:pPr>
            <a:r>
              <a:rPr lang="en-GB" sz="1600" b="0" i="0" dirty="0">
                <a:solidFill>
                  <a:srgbClr val="000000"/>
                </a:solidFill>
                <a:effectLst/>
                <a:latin typeface="Calibri" panose="020F0502020204030204" pitchFamily="34" charset="0"/>
              </a:rPr>
              <a:t>Baleap.org (no date b</a:t>
            </a:r>
            <a:r>
              <a:rPr lang="en-GB" sz="1600" b="0" i="1" dirty="0">
                <a:solidFill>
                  <a:srgbClr val="000000"/>
                </a:solidFill>
                <a:effectLst/>
                <a:latin typeface="Calibri" panose="020F0502020204030204" pitchFamily="34" charset="0"/>
              </a:rPr>
              <a:t>) BALEAP Accreditation Scheme (BAS) Handbook Quality Enhancement </a:t>
            </a:r>
            <a:r>
              <a:rPr lang="en-GB" sz="1600" b="0" i="1" dirty="0" err="1">
                <a:solidFill>
                  <a:srgbClr val="000000"/>
                </a:solidFill>
                <a:effectLst/>
                <a:latin typeface="Calibri" panose="020F0502020204030204" pitchFamily="34" charset="0"/>
              </a:rPr>
              <a:t>fo</a:t>
            </a:r>
            <a:r>
              <a:rPr lang="en-GB" sz="1600" b="0" i="1" dirty="0">
                <a:solidFill>
                  <a:srgbClr val="000000"/>
                </a:solidFill>
                <a:effectLst/>
                <a:latin typeface="Calibri" panose="020F0502020204030204" pitchFamily="34" charset="0"/>
              </a:rPr>
              <a:t> English for Academic Purposes Courses and Programmes</a:t>
            </a:r>
            <a:r>
              <a:rPr lang="en-GB" sz="1600" b="0" i="0" dirty="0">
                <a:solidFill>
                  <a:srgbClr val="000000"/>
                </a:solidFill>
                <a:effectLst/>
                <a:latin typeface="Calibri" panose="020F0502020204030204" pitchFamily="34" charset="0"/>
              </a:rPr>
              <a:t>. </a:t>
            </a:r>
            <a:endParaRPr lang="en-GB" sz="1600" b="0" i="0" dirty="0">
              <a:solidFill>
                <a:srgbClr val="0563C1"/>
              </a:solidFill>
              <a:effectLst/>
              <a:latin typeface="Calibri" panose="020F0502020204030204" pitchFamily="34" charset="0"/>
            </a:endParaRPr>
          </a:p>
          <a:p>
            <a:pPr marL="457200" indent="-457200">
              <a:lnSpc>
                <a:spcPct val="120000"/>
              </a:lnSpc>
              <a:buNone/>
            </a:pPr>
            <a:r>
              <a:rPr lang="en-GB" sz="1600" b="0" i="0" dirty="0">
                <a:solidFill>
                  <a:srgbClr val="000000"/>
                </a:solidFill>
                <a:effectLst/>
                <a:latin typeface="Calibri" panose="020F0502020204030204" pitchFamily="34" charset="0"/>
              </a:rPr>
              <a:t>BIS (2011). Higher Education: Students at the heart of the system. Department for Business Innovation &amp; Skills. </a:t>
            </a:r>
            <a:r>
              <a:rPr lang="en-GB" sz="1600" dirty="0">
                <a:solidFill>
                  <a:srgbClr val="000000"/>
                </a:solidFill>
                <a:latin typeface="Calibri" panose="020F0502020204030204" pitchFamily="34" charset="0"/>
              </a:rPr>
              <a:t>Retrieved from: </a:t>
            </a:r>
            <a:r>
              <a:rPr lang="en-GB" sz="1600" dirty="0">
                <a:solidFill>
                  <a:srgbClr val="000000"/>
                </a:solidFill>
                <a:latin typeface="Calibri" panose="020F0502020204030204" pitchFamily="34" charset="0"/>
                <a:hlinkClick r:id="rId3"/>
              </a:rPr>
              <a:t>https://assets.publishing.service.gov.uk/government/uploads/system/uploads/attachment_data/file/31384/11-944-higher-education-students-at-heart-of-system.pdf</a:t>
            </a:r>
            <a:endParaRPr lang="en-GB" sz="1600" dirty="0">
              <a:solidFill>
                <a:srgbClr val="000000"/>
              </a:solidFill>
              <a:latin typeface="Calibri" panose="020F0502020204030204" pitchFamily="34" charset="0"/>
            </a:endParaRPr>
          </a:p>
          <a:p>
            <a:pPr marL="457200" indent="-457200">
              <a:lnSpc>
                <a:spcPct val="120000"/>
              </a:lnSpc>
              <a:buNone/>
            </a:pPr>
            <a:r>
              <a:rPr lang="en-GB" sz="1600" b="0" i="0" dirty="0">
                <a:solidFill>
                  <a:srgbClr val="000000"/>
                </a:solidFill>
                <a:effectLst/>
                <a:latin typeface="Calibri" panose="020F0502020204030204" pitchFamily="34" charset="0"/>
              </a:rPr>
              <a:t>Blaj-Ward, L. (2014). Exploring the Quality, Relevance and Impact of EAP. In </a:t>
            </a:r>
            <a:r>
              <a:rPr lang="en-GB" sz="1600" b="0" i="1" dirty="0">
                <a:solidFill>
                  <a:srgbClr val="000000"/>
                </a:solidFill>
                <a:effectLst/>
                <a:latin typeface="Calibri" panose="020F0502020204030204" pitchFamily="34" charset="0"/>
              </a:rPr>
              <a:t>Researching Contexts, Practices and Pedagogies in English for Academic Purposes</a:t>
            </a:r>
            <a:r>
              <a:rPr lang="en-GB" sz="1600" b="0" i="0" dirty="0">
                <a:solidFill>
                  <a:srgbClr val="000000"/>
                </a:solidFill>
                <a:effectLst/>
                <a:latin typeface="Calibri" panose="020F0502020204030204" pitchFamily="34" charset="0"/>
              </a:rPr>
              <a:t> (pp. 145-174). Palgrave Macmillan, London. </a:t>
            </a:r>
            <a:r>
              <a:rPr lang="en-GB" sz="1600" b="0" i="0" u="sng" strike="noStrike" dirty="0">
                <a:solidFill>
                  <a:srgbClr val="0563C1"/>
                </a:solidFill>
                <a:effectLst/>
                <a:latin typeface="Calibri" panose="020F0502020204030204" pitchFamily="34" charset="0"/>
                <a:hlinkClick r:id="rId4"/>
              </a:rPr>
              <a:t>https://link.springer.com/chapter/10.1057/9781137331878_6</a:t>
            </a:r>
            <a:r>
              <a:rPr lang="en-GB" sz="1600" b="0" i="0" dirty="0">
                <a:solidFill>
                  <a:srgbClr val="000000"/>
                </a:solidFill>
                <a:effectLst/>
                <a:latin typeface="Calibri" panose="020F0502020204030204" pitchFamily="34" charset="0"/>
              </a:rPr>
              <a:t> </a:t>
            </a:r>
            <a:endParaRPr lang="en-GB" sz="1600" b="0" i="0" dirty="0">
              <a:solidFill>
                <a:srgbClr val="0563C1"/>
              </a:solidFill>
              <a:effectLst/>
              <a:latin typeface="Calibri" panose="020F0502020204030204" pitchFamily="34" charset="0"/>
            </a:endParaRPr>
          </a:p>
          <a:p>
            <a:pPr marL="457200" indent="-457200">
              <a:lnSpc>
                <a:spcPct val="120000"/>
              </a:lnSpc>
              <a:buNone/>
            </a:pPr>
            <a:r>
              <a:rPr lang="en-US" sz="1600" b="0" i="0" dirty="0">
                <a:solidFill>
                  <a:srgbClr val="000000"/>
                </a:solidFill>
                <a:effectLst/>
                <a:latin typeface="Calibri" panose="020F0502020204030204" pitchFamily="34" charset="0"/>
              </a:rPr>
              <a:t>ESG (2015). </a:t>
            </a:r>
            <a:r>
              <a:rPr lang="en-US" sz="1600" b="0" i="1" dirty="0">
                <a:solidFill>
                  <a:srgbClr val="000000"/>
                </a:solidFill>
                <a:effectLst/>
                <a:latin typeface="Calibri" panose="020F0502020204030204" pitchFamily="34" charset="0"/>
              </a:rPr>
              <a:t>Standards and Guidelines for Quality Assurance in the European Higher Education Area</a:t>
            </a:r>
            <a:r>
              <a:rPr lang="en-US" sz="1600" b="0" i="0" dirty="0">
                <a:solidFill>
                  <a:srgbClr val="000000"/>
                </a:solidFill>
                <a:effectLst/>
                <a:latin typeface="Calibri" panose="020F0502020204030204" pitchFamily="34" charset="0"/>
              </a:rPr>
              <a:t> (ESG). Brussels, Belgium.</a:t>
            </a:r>
          </a:p>
          <a:p>
            <a:pPr marL="457200" indent="-457200">
              <a:lnSpc>
                <a:spcPct val="120000"/>
              </a:lnSpc>
              <a:buNone/>
            </a:pPr>
            <a:r>
              <a:rPr lang="de-DE" sz="1600" b="0" i="0" dirty="0">
                <a:solidFill>
                  <a:srgbClr val="000000"/>
                </a:solidFill>
                <a:effectLst/>
                <a:latin typeface="Calibri" panose="020F0502020204030204" pitchFamily="34" charset="0"/>
              </a:rPr>
              <a:t>Kirk, S. (2018</a:t>
            </a:r>
            <a:r>
              <a:rPr lang="de-DE" sz="1600" b="0" i="1" dirty="0">
                <a:solidFill>
                  <a:srgbClr val="000000"/>
                </a:solidFill>
                <a:effectLst/>
                <a:latin typeface="Calibri" panose="020F0502020204030204" pitchFamily="34" charset="0"/>
              </a:rPr>
              <a:t>). </a:t>
            </a:r>
            <a:r>
              <a:rPr lang="en-GB" sz="1600" b="0" i="1" dirty="0">
                <a:solidFill>
                  <a:srgbClr val="000000"/>
                </a:solidFill>
                <a:effectLst/>
                <a:latin typeface="Calibri" panose="020F0502020204030204" pitchFamily="34" charset="0"/>
              </a:rPr>
              <a:t>Enacting the curriculum in English for Academic Purposes: A legitimation code theory analysis</a:t>
            </a:r>
            <a:r>
              <a:rPr lang="en-GB" sz="1600" b="0" i="0" dirty="0">
                <a:solidFill>
                  <a:srgbClr val="000000"/>
                </a:solidFill>
                <a:effectLst/>
                <a:latin typeface="Calibri" panose="020F0502020204030204" pitchFamily="34" charset="0"/>
              </a:rPr>
              <a:t>. Unpublished PhD thesis. Durham University</a:t>
            </a:r>
          </a:p>
        </p:txBody>
      </p:sp>
    </p:spTree>
    <p:extLst>
      <p:ext uri="{BB962C8B-B14F-4D97-AF65-F5344CB8AC3E}">
        <p14:creationId xmlns:p14="http://schemas.microsoft.com/office/powerpoint/2010/main" val="3136579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25A3-0269-C047-91CF-9D8F67854C44}"/>
              </a:ext>
            </a:extLst>
          </p:cNvPr>
          <p:cNvSpPr>
            <a:spLocks noGrp="1"/>
          </p:cNvSpPr>
          <p:nvPr>
            <p:ph type="title"/>
          </p:nvPr>
        </p:nvSpPr>
        <p:spPr/>
        <p:txBody>
          <a:bodyPr/>
          <a:lstStyle/>
          <a:p>
            <a:r>
              <a:rPr lang="en-US" b="1" dirty="0"/>
              <a:t>References 2</a:t>
            </a:r>
          </a:p>
        </p:txBody>
      </p:sp>
      <p:sp>
        <p:nvSpPr>
          <p:cNvPr id="3" name="Content Placeholder 2">
            <a:extLst>
              <a:ext uri="{FF2B5EF4-FFF2-40B4-BE49-F238E27FC236}">
                <a16:creationId xmlns:a16="http://schemas.microsoft.com/office/drawing/2014/main" id="{17004A76-0B54-5043-997F-098821D8BA24}"/>
              </a:ext>
            </a:extLst>
          </p:cNvPr>
          <p:cNvSpPr>
            <a:spLocks noGrp="1"/>
          </p:cNvSpPr>
          <p:nvPr>
            <p:ph idx="1"/>
          </p:nvPr>
        </p:nvSpPr>
        <p:spPr>
          <a:xfrm>
            <a:off x="838200" y="1356809"/>
            <a:ext cx="10515600" cy="5282783"/>
          </a:xfrm>
        </p:spPr>
        <p:txBody>
          <a:bodyPr>
            <a:noAutofit/>
          </a:bodyPr>
          <a:lstStyle/>
          <a:p>
            <a:pPr marL="457200" indent="-457200">
              <a:lnSpc>
                <a:spcPct val="120000"/>
              </a:lnSpc>
              <a:buNone/>
            </a:pPr>
            <a:r>
              <a:rPr lang="en-GB" sz="1600" b="0" i="0" dirty="0">
                <a:solidFill>
                  <a:srgbClr val="000000"/>
                </a:solidFill>
                <a:effectLst/>
                <a:latin typeface="Calibri" panose="020F0502020204030204" pitchFamily="34" charset="0"/>
              </a:rPr>
              <a:t>Lloyd-Jones, G, </a:t>
            </a:r>
            <a:r>
              <a:rPr lang="en-GB" sz="1600" b="0" i="0" dirty="0" err="1">
                <a:solidFill>
                  <a:srgbClr val="000000"/>
                </a:solidFill>
                <a:effectLst/>
                <a:latin typeface="Calibri" panose="020F0502020204030204" pitchFamily="34" charset="0"/>
              </a:rPr>
              <a:t>Naeme</a:t>
            </a:r>
            <a:r>
              <a:rPr lang="en-GB" sz="1600" b="0" i="0" dirty="0">
                <a:solidFill>
                  <a:srgbClr val="000000"/>
                </a:solidFill>
                <a:effectLst/>
                <a:latin typeface="Calibri" panose="020F0502020204030204" pitchFamily="34" charset="0"/>
              </a:rPr>
              <a:t>, C, &amp; </a:t>
            </a:r>
            <a:r>
              <a:rPr lang="en-GB" sz="1600" b="0" i="0" dirty="0" err="1">
                <a:solidFill>
                  <a:srgbClr val="000000"/>
                </a:solidFill>
                <a:effectLst/>
                <a:latin typeface="Calibri" panose="020F0502020204030204" pitchFamily="34" charset="0"/>
              </a:rPr>
              <a:t>Medaney</a:t>
            </a:r>
            <a:r>
              <a:rPr lang="en-GB" sz="1600" b="0" i="0" dirty="0">
                <a:solidFill>
                  <a:srgbClr val="000000"/>
                </a:solidFill>
                <a:effectLst/>
                <a:latin typeface="Calibri" panose="020F0502020204030204" pitchFamily="34" charset="0"/>
              </a:rPr>
              <a:t>, S. (2012). A multiple case study of the relationship between the indicators of students’ English language competence on entry and students’ academic progress at an international postgraduate university, </a:t>
            </a:r>
            <a:r>
              <a:rPr lang="en-GB" sz="1600" b="0" i="1" dirty="0">
                <a:solidFill>
                  <a:srgbClr val="000000"/>
                </a:solidFill>
                <a:effectLst/>
                <a:latin typeface="Calibri" panose="020F0502020204030204" pitchFamily="34" charset="0"/>
              </a:rPr>
              <a:t>IELTS Research Reports, 11</a:t>
            </a:r>
            <a:r>
              <a:rPr lang="en-GB" sz="1600" b="0" i="0" dirty="0">
                <a:solidFill>
                  <a:srgbClr val="000000"/>
                </a:solidFill>
                <a:effectLst/>
                <a:latin typeface="Calibri" panose="020F0502020204030204" pitchFamily="34" charset="0"/>
              </a:rPr>
              <a:t>.  British Council, Cambridge Assessment English and IDP: IELTS Australia. Retrieved from: </a:t>
            </a:r>
            <a:r>
              <a:rPr lang="en-GB" sz="1600" b="0" i="0" u="sng" strike="noStrike" dirty="0">
                <a:solidFill>
                  <a:srgbClr val="0563C1"/>
                </a:solidFill>
                <a:effectLst/>
                <a:latin typeface="Calibri" panose="020F0502020204030204" pitchFamily="34" charset="0"/>
                <a:hlinkClick r:id="rId2"/>
              </a:rPr>
              <a:t>https://www.ielts.org/teaching-and-research/research-reports/volume-11-report-3</a:t>
            </a:r>
            <a:r>
              <a:rPr lang="en-GB" sz="1600" b="0" i="0" dirty="0">
                <a:solidFill>
                  <a:srgbClr val="000000"/>
                </a:solidFill>
                <a:effectLst/>
                <a:latin typeface="Calibri" panose="020F0502020204030204" pitchFamily="34" charset="0"/>
              </a:rPr>
              <a:t> </a:t>
            </a:r>
          </a:p>
          <a:p>
            <a:pPr marL="457200" indent="-457200">
              <a:lnSpc>
                <a:spcPct val="120000"/>
              </a:lnSpc>
              <a:buNone/>
            </a:pPr>
            <a:r>
              <a:rPr lang="en-GB" sz="1600" b="0" i="0" dirty="0">
                <a:solidFill>
                  <a:srgbClr val="000000"/>
                </a:solidFill>
                <a:effectLst/>
                <a:latin typeface="Calibri" panose="020F0502020204030204" pitchFamily="34" charset="0"/>
              </a:rPr>
              <a:t>Millar, M. (2002). Post-foundation progress: A case of rakes or pilgrims. </a:t>
            </a:r>
            <a:r>
              <a:rPr lang="en-GB" sz="1600" b="0" i="1" dirty="0">
                <a:solidFill>
                  <a:srgbClr val="000000"/>
                </a:solidFill>
                <a:effectLst/>
                <a:latin typeface="Calibri" panose="020F0502020204030204" pitchFamily="34" charset="0"/>
              </a:rPr>
              <a:t>BALEAP PIM Report, 16</a:t>
            </a:r>
            <a:r>
              <a:rPr lang="en-GB" sz="1600" b="0" i="0" dirty="0">
                <a:solidFill>
                  <a:srgbClr val="000000"/>
                </a:solidFill>
                <a:effectLst/>
                <a:latin typeface="Calibri" panose="020F0502020204030204" pitchFamily="34" charset="0"/>
              </a:rPr>
              <a:t>. Retrieved from: </a:t>
            </a:r>
            <a:r>
              <a:rPr lang="en-GB" sz="1600" b="0" i="0" u="sng" strike="noStrike" dirty="0">
                <a:solidFill>
                  <a:srgbClr val="0563C1"/>
                </a:solidFill>
                <a:effectLst/>
                <a:latin typeface="Calibri" panose="020F0502020204030204" pitchFamily="34" charset="0"/>
                <a:hlinkClick r:id="rId3"/>
              </a:rPr>
              <a:t>http://www.uefap.com/baleap/pimreports/2002/ukc/millar.htm</a:t>
            </a:r>
            <a:r>
              <a:rPr lang="en-GB" sz="1600" b="0" i="0" dirty="0">
                <a:solidFill>
                  <a:srgbClr val="000000"/>
                </a:solidFill>
                <a:effectLst/>
                <a:latin typeface="Calibri" panose="020F0502020204030204" pitchFamily="34" charset="0"/>
              </a:rPr>
              <a:t> </a:t>
            </a:r>
          </a:p>
          <a:p>
            <a:pPr marL="457200" indent="-457200">
              <a:lnSpc>
                <a:spcPct val="120000"/>
              </a:lnSpc>
              <a:buNone/>
            </a:pPr>
            <a:r>
              <a:rPr lang="en-GB" sz="1600" b="0" i="0" dirty="0" err="1">
                <a:solidFill>
                  <a:srgbClr val="000000"/>
                </a:solidFill>
                <a:effectLst/>
                <a:latin typeface="Calibri" panose="020F0502020204030204" pitchFamily="34" charset="0"/>
              </a:rPr>
              <a:t>Neidermeier</a:t>
            </a:r>
            <a:r>
              <a:rPr lang="en-GB" sz="1600" b="0" i="0" dirty="0">
                <a:solidFill>
                  <a:srgbClr val="000000"/>
                </a:solidFill>
                <a:effectLst/>
                <a:latin typeface="Calibri" panose="020F0502020204030204" pitchFamily="34" charset="0"/>
              </a:rPr>
              <a:t>, F. (2017). ). </a:t>
            </a:r>
            <a:r>
              <a:rPr lang="en-US" sz="1600" b="0" i="0" dirty="0">
                <a:solidFill>
                  <a:srgbClr val="000000"/>
                </a:solidFill>
                <a:effectLst/>
                <a:latin typeface="Calibri" panose="020F0502020204030204" pitchFamily="34" charset="0"/>
              </a:rPr>
              <a:t>Designing Effective Quality Management Systems in Higher Education Institutions. Module 1. In </a:t>
            </a:r>
            <a:r>
              <a:rPr lang="en-US" sz="1600" b="0" i="0" dirty="0" err="1">
                <a:solidFill>
                  <a:srgbClr val="000000"/>
                </a:solidFill>
                <a:effectLst/>
                <a:latin typeface="Calibri" panose="020F0502020204030204" pitchFamily="34" charset="0"/>
              </a:rPr>
              <a:t>Randhahn</a:t>
            </a:r>
            <a:r>
              <a:rPr lang="en-US" sz="1600" b="0" i="0" dirty="0">
                <a:solidFill>
                  <a:srgbClr val="000000"/>
                </a:solidFill>
                <a:effectLst/>
                <a:latin typeface="Calibri" panose="020F0502020204030204" pitchFamily="34" charset="0"/>
              </a:rPr>
              <a:t>, S. &amp; </a:t>
            </a:r>
            <a:r>
              <a:rPr lang="en-US" sz="1600" b="0" i="0" dirty="0" err="1">
                <a:solidFill>
                  <a:srgbClr val="000000"/>
                </a:solidFill>
                <a:effectLst/>
                <a:latin typeface="Calibri" panose="020F0502020204030204" pitchFamily="34" charset="0"/>
              </a:rPr>
              <a:t>Niedermeier</a:t>
            </a:r>
            <a:r>
              <a:rPr lang="en-US" sz="1600" b="0" i="0" dirty="0">
                <a:solidFill>
                  <a:srgbClr val="000000"/>
                </a:solidFill>
                <a:effectLst/>
                <a:latin typeface="Calibri" panose="020F0502020204030204" pitchFamily="34" charset="0"/>
              </a:rPr>
              <a:t>, F. (Eds.) </a:t>
            </a:r>
            <a:r>
              <a:rPr lang="en-US" sz="1600" b="0" i="1" dirty="0">
                <a:solidFill>
                  <a:srgbClr val="000000"/>
                </a:solidFill>
                <a:effectLst/>
                <a:latin typeface="Calibri" panose="020F0502020204030204" pitchFamily="34" charset="0"/>
              </a:rPr>
              <a:t>Training on Internal Quality Assurance Series</a:t>
            </a:r>
            <a:r>
              <a:rPr lang="en-US" sz="1600" b="0" i="0" dirty="0">
                <a:solidFill>
                  <a:srgbClr val="000000"/>
                </a:solidFill>
                <a:effectLst/>
                <a:latin typeface="Calibri" panose="020F0502020204030204" pitchFamily="34" charset="0"/>
              </a:rPr>
              <a:t>. Duisburg/Essen: </a:t>
            </a:r>
            <a:r>
              <a:rPr lang="en-US" sz="1600" b="0" i="0" dirty="0" err="1">
                <a:solidFill>
                  <a:srgbClr val="000000"/>
                </a:solidFill>
                <a:effectLst/>
                <a:latin typeface="Calibri" panose="020F0502020204030204" pitchFamily="34" charset="0"/>
              </a:rPr>
              <a:t>DuEPublico</a:t>
            </a:r>
            <a:r>
              <a:rPr lang="en-US" sz="1600" b="0" i="0" dirty="0">
                <a:solidFill>
                  <a:srgbClr val="000000"/>
                </a:solidFill>
                <a:effectLst/>
                <a:latin typeface="Calibri" panose="020F0502020204030204" pitchFamily="34" charset="0"/>
              </a:rPr>
              <a:t>. Retrieved from: </a:t>
            </a:r>
            <a:r>
              <a:rPr lang="en-US" sz="1600" b="0" i="0" u="sng" strike="noStrike" dirty="0">
                <a:solidFill>
                  <a:srgbClr val="0563C1"/>
                </a:solidFill>
                <a:effectLst/>
                <a:latin typeface="Calibri" panose="020F0502020204030204" pitchFamily="34" charset="0"/>
                <a:hlinkClick r:id="rId4"/>
              </a:rPr>
              <a:t>http://dx.doi.org/10.17185/duepublico/43222</a:t>
            </a:r>
            <a:r>
              <a:rPr lang="en-US" sz="1600" b="0" i="0" dirty="0">
                <a:solidFill>
                  <a:srgbClr val="000000"/>
                </a:solidFill>
                <a:effectLst/>
                <a:latin typeface="Calibri" panose="020F0502020204030204" pitchFamily="34" charset="0"/>
              </a:rPr>
              <a:t> </a:t>
            </a:r>
          </a:p>
          <a:p>
            <a:pPr marL="457200" indent="-457200">
              <a:lnSpc>
                <a:spcPct val="110000"/>
              </a:lnSpc>
              <a:buNone/>
            </a:pPr>
            <a:r>
              <a:rPr lang="en-GB" sz="1600" b="0" i="0" dirty="0">
                <a:solidFill>
                  <a:srgbClr val="000000"/>
                </a:solidFill>
                <a:effectLst/>
                <a:latin typeface="Calibri" panose="020F0502020204030204" pitchFamily="34" charset="0"/>
              </a:rPr>
              <a:t>Pearson, W. S. (2020). The effectiveness of </a:t>
            </a:r>
            <a:r>
              <a:rPr lang="en-GB" sz="1600" b="0" i="0" dirty="0" err="1">
                <a:solidFill>
                  <a:srgbClr val="000000"/>
                </a:solidFill>
                <a:effectLst/>
                <a:latin typeface="Calibri" panose="020F0502020204030204" pitchFamily="34" charset="0"/>
              </a:rPr>
              <a:t>pre‐sessional</a:t>
            </a:r>
            <a:r>
              <a:rPr lang="en-GB" sz="1600" b="0" i="0" dirty="0">
                <a:solidFill>
                  <a:srgbClr val="000000"/>
                </a:solidFill>
                <a:effectLst/>
                <a:latin typeface="Calibri" panose="020F0502020204030204" pitchFamily="34" charset="0"/>
              </a:rPr>
              <a:t> EAP programmes in UK higher education: A review of the evidence. </a:t>
            </a:r>
            <a:r>
              <a:rPr lang="en-GB" sz="1600" b="0" i="1" dirty="0">
                <a:solidFill>
                  <a:srgbClr val="000000"/>
                </a:solidFill>
                <a:effectLst/>
                <a:latin typeface="Calibri" panose="020F0502020204030204" pitchFamily="34" charset="0"/>
              </a:rPr>
              <a:t>Review of Education, 8</a:t>
            </a:r>
            <a:r>
              <a:rPr lang="en-GB" sz="1600" b="0" i="0" dirty="0">
                <a:solidFill>
                  <a:srgbClr val="000000"/>
                </a:solidFill>
                <a:effectLst/>
                <a:latin typeface="Calibri" panose="020F0502020204030204" pitchFamily="34" charset="0"/>
              </a:rPr>
              <a:t>(2), pp. 420-447. </a:t>
            </a:r>
            <a:r>
              <a:rPr lang="en-GB" sz="1600" b="0" i="0" u="sng" strike="noStrike" dirty="0">
                <a:solidFill>
                  <a:srgbClr val="0563C1"/>
                </a:solidFill>
                <a:effectLst/>
                <a:latin typeface="Calibri" panose="020F0502020204030204" pitchFamily="34" charset="0"/>
                <a:hlinkClick r:id="rId5"/>
              </a:rPr>
              <a:t>https://doi.org/10.1002/rev3.3191</a:t>
            </a:r>
            <a:r>
              <a:rPr lang="en-GB" sz="1600" b="0" i="0" dirty="0">
                <a:solidFill>
                  <a:srgbClr val="000000"/>
                </a:solidFill>
                <a:effectLst/>
                <a:latin typeface="Calibri" panose="020F0502020204030204" pitchFamily="34" charset="0"/>
              </a:rPr>
              <a:t>  </a:t>
            </a:r>
          </a:p>
          <a:p>
            <a:pPr marL="457200" indent="-457200">
              <a:lnSpc>
                <a:spcPct val="110000"/>
              </a:lnSpc>
              <a:buNone/>
            </a:pPr>
            <a:r>
              <a:rPr lang="en-GB" sz="1600" b="0" i="0" dirty="0">
                <a:solidFill>
                  <a:srgbClr val="000000"/>
                </a:solidFill>
                <a:effectLst/>
                <a:latin typeface="Calibri" panose="020F0502020204030204" pitchFamily="34" charset="0"/>
              </a:rPr>
              <a:t>QAA (2014). </a:t>
            </a:r>
            <a:r>
              <a:rPr lang="en-GB" sz="1600" b="0" i="1" dirty="0">
                <a:solidFill>
                  <a:srgbClr val="000000"/>
                </a:solidFill>
                <a:effectLst/>
                <a:latin typeface="Calibri" panose="020F0502020204030204" pitchFamily="34" charset="0"/>
              </a:rPr>
              <a:t>UK Quality Code for Higher Education - Part A: Setting and maintain academic standards. The frameworks of higher education qualifications of UK degree-awarding bodies</a:t>
            </a:r>
            <a:r>
              <a:rPr lang="en-GB" sz="1600" b="0" i="0" dirty="0">
                <a:solidFill>
                  <a:srgbClr val="000000"/>
                </a:solidFill>
                <a:effectLst/>
                <a:latin typeface="Calibri" panose="020F0502020204030204" pitchFamily="34" charset="0"/>
              </a:rPr>
              <a:t>. Retrieved from: </a:t>
            </a:r>
            <a:r>
              <a:rPr lang="en-GB" sz="1600" b="0" i="0" u="sng" strike="noStrike" dirty="0">
                <a:solidFill>
                  <a:srgbClr val="0563C1"/>
                </a:solidFill>
                <a:effectLst/>
                <a:latin typeface="Calibri" panose="020F0502020204030204" pitchFamily="34" charset="0"/>
                <a:hlinkClick r:id="rId6"/>
              </a:rPr>
              <a:t>https://www.qaa.ac.uk/docs/qaa/quality-code/qualifications-frameworks.pdf</a:t>
            </a:r>
            <a:r>
              <a:rPr lang="en-GB" sz="1600" b="0" i="0" dirty="0">
                <a:solidFill>
                  <a:srgbClr val="000000"/>
                </a:solidFill>
                <a:effectLst/>
                <a:latin typeface="Calibri" panose="020F0502020204030204" pitchFamily="34" charset="0"/>
              </a:rPr>
              <a:t> </a:t>
            </a:r>
          </a:p>
          <a:p>
            <a:pPr marL="457200" indent="-457200">
              <a:lnSpc>
                <a:spcPct val="110000"/>
              </a:lnSpc>
              <a:buNone/>
            </a:pPr>
            <a:r>
              <a:rPr lang="en-GB" sz="1600" dirty="0">
                <a:solidFill>
                  <a:srgbClr val="000000"/>
                </a:solidFill>
                <a:latin typeface="Calibri" panose="020F0502020204030204" pitchFamily="34" charset="0"/>
              </a:rPr>
              <a:t>QAA (no date). </a:t>
            </a:r>
            <a:r>
              <a:rPr lang="en-GB" sz="1600" i="1" dirty="0">
                <a:solidFill>
                  <a:srgbClr val="000000"/>
                </a:solidFill>
                <a:latin typeface="Calibri" panose="020F0502020204030204" pitchFamily="34" charset="0"/>
              </a:rPr>
              <a:t>Subject benchmark statements</a:t>
            </a:r>
            <a:r>
              <a:rPr lang="en-GB" sz="1600" dirty="0">
                <a:solidFill>
                  <a:srgbClr val="000000"/>
                </a:solidFill>
                <a:latin typeface="Calibri" panose="020F0502020204030204" pitchFamily="34" charset="0"/>
              </a:rPr>
              <a:t>. Retrieved from: </a:t>
            </a:r>
            <a:r>
              <a:rPr lang="en-GB" sz="1600" dirty="0">
                <a:solidFill>
                  <a:srgbClr val="000000"/>
                </a:solidFill>
                <a:latin typeface="Calibri" panose="020F0502020204030204" pitchFamily="34" charset="0"/>
                <a:hlinkClick r:id="rId7"/>
              </a:rPr>
              <a:t>https://www.qaa.ac.uk/quality-code/subject-benchmark-statements</a:t>
            </a:r>
            <a:endParaRPr lang="en-GB"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93484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25A3-0269-C047-91CF-9D8F67854C44}"/>
              </a:ext>
            </a:extLst>
          </p:cNvPr>
          <p:cNvSpPr>
            <a:spLocks noGrp="1"/>
          </p:cNvSpPr>
          <p:nvPr>
            <p:ph type="title"/>
          </p:nvPr>
        </p:nvSpPr>
        <p:spPr/>
        <p:txBody>
          <a:bodyPr/>
          <a:lstStyle/>
          <a:p>
            <a:r>
              <a:rPr lang="en-US" b="1" dirty="0"/>
              <a:t>References 3</a:t>
            </a:r>
          </a:p>
        </p:txBody>
      </p:sp>
      <p:sp>
        <p:nvSpPr>
          <p:cNvPr id="3" name="Content Placeholder 2">
            <a:extLst>
              <a:ext uri="{FF2B5EF4-FFF2-40B4-BE49-F238E27FC236}">
                <a16:creationId xmlns:a16="http://schemas.microsoft.com/office/drawing/2014/main" id="{17004A76-0B54-5043-997F-098821D8BA24}"/>
              </a:ext>
            </a:extLst>
          </p:cNvPr>
          <p:cNvSpPr>
            <a:spLocks noGrp="1"/>
          </p:cNvSpPr>
          <p:nvPr>
            <p:ph idx="1"/>
          </p:nvPr>
        </p:nvSpPr>
        <p:spPr>
          <a:xfrm>
            <a:off x="838200" y="1537289"/>
            <a:ext cx="10515600" cy="5020765"/>
          </a:xfrm>
        </p:spPr>
        <p:txBody>
          <a:bodyPr>
            <a:noAutofit/>
          </a:bodyPr>
          <a:lstStyle/>
          <a:p>
            <a:pPr marL="457200" indent="-457200">
              <a:lnSpc>
                <a:spcPct val="110000"/>
              </a:lnSpc>
              <a:buNone/>
            </a:pPr>
            <a:r>
              <a:rPr lang="en-GB" sz="1600" b="0" i="0" dirty="0">
                <a:solidFill>
                  <a:srgbClr val="000000"/>
                </a:solidFill>
                <a:effectLst/>
                <a:latin typeface="Calibri" panose="020F0502020204030204" pitchFamily="34" charset="0"/>
              </a:rPr>
              <a:t>Ridley, D. (2006). Tracking a cohort of </a:t>
            </a:r>
            <a:r>
              <a:rPr lang="en-GB" sz="1600" b="0" i="0" dirty="0" err="1">
                <a:solidFill>
                  <a:srgbClr val="000000"/>
                </a:solidFill>
                <a:effectLst/>
                <a:latin typeface="Calibri" panose="020F0502020204030204" pitchFamily="34" charset="0"/>
              </a:rPr>
              <a:t>pre-sessional</a:t>
            </a:r>
            <a:r>
              <a:rPr lang="en-GB" sz="1600" b="0" i="0" dirty="0">
                <a:solidFill>
                  <a:srgbClr val="000000"/>
                </a:solidFill>
                <a:effectLst/>
                <a:latin typeface="Calibri" panose="020F0502020204030204" pitchFamily="34" charset="0"/>
              </a:rPr>
              <a:t> students at Sheffield Hallam University. In A. Gillet, &amp; L. Wray (Eds.) </a:t>
            </a:r>
            <a:r>
              <a:rPr lang="en-GB" sz="1600" b="0" i="1" dirty="0">
                <a:solidFill>
                  <a:srgbClr val="000000"/>
                </a:solidFill>
                <a:effectLst/>
                <a:latin typeface="Calibri" panose="020F0502020204030204" pitchFamily="34" charset="0"/>
              </a:rPr>
              <a:t>Assessing the effectiveness of EAP programmes</a:t>
            </a:r>
            <a:r>
              <a:rPr lang="en-GB" sz="1600" b="0" i="0" dirty="0">
                <a:solidFill>
                  <a:srgbClr val="000000"/>
                </a:solidFill>
                <a:effectLst/>
                <a:latin typeface="Calibri" panose="020F0502020204030204" pitchFamily="34" charset="0"/>
              </a:rPr>
              <a:t>. London: BALEAP. </a:t>
            </a:r>
            <a:endParaRPr lang="en-US" sz="1600" b="0" i="0" dirty="0">
              <a:solidFill>
                <a:srgbClr val="000000"/>
              </a:solidFill>
              <a:effectLst/>
              <a:latin typeface="Calibri" panose="020F0502020204030204" pitchFamily="34" charset="0"/>
            </a:endParaRPr>
          </a:p>
          <a:p>
            <a:pPr marL="457200" indent="-457200">
              <a:lnSpc>
                <a:spcPct val="110000"/>
              </a:lnSpc>
              <a:buNone/>
            </a:pPr>
            <a:r>
              <a:rPr lang="en-US" sz="1600" b="0" i="0" dirty="0" err="1">
                <a:solidFill>
                  <a:srgbClr val="000000"/>
                </a:solidFill>
                <a:effectLst/>
                <a:latin typeface="Calibri" panose="020F0502020204030204" pitchFamily="34" charset="0"/>
              </a:rPr>
              <a:t>Scheerans</a:t>
            </a:r>
            <a:r>
              <a:rPr lang="en-US" sz="1600" b="0" i="0" dirty="0">
                <a:solidFill>
                  <a:srgbClr val="000000"/>
                </a:solidFill>
                <a:effectLst/>
                <a:latin typeface="Calibri" panose="020F0502020204030204" pitchFamily="34" charset="0"/>
              </a:rPr>
              <a:t>, J., </a:t>
            </a:r>
            <a:r>
              <a:rPr lang="en-US" sz="1600" b="0" i="0" dirty="0" err="1">
                <a:solidFill>
                  <a:srgbClr val="000000"/>
                </a:solidFill>
                <a:effectLst/>
                <a:latin typeface="Calibri" panose="020F0502020204030204" pitchFamily="34" charset="0"/>
              </a:rPr>
              <a:t>Luyten</a:t>
            </a:r>
            <a:r>
              <a:rPr lang="en-US" sz="1600" b="0" i="0" dirty="0">
                <a:solidFill>
                  <a:srgbClr val="000000"/>
                </a:solidFill>
                <a:effectLst/>
                <a:latin typeface="Calibri" panose="020F0502020204030204" pitchFamily="34" charset="0"/>
              </a:rPr>
              <a:t>, H, &amp; van Ravens, J. (2011). Measuring educational quality by means of indicators. In </a:t>
            </a:r>
            <a:r>
              <a:rPr lang="en-US" sz="1600" b="0" i="0" dirty="0" err="1">
                <a:solidFill>
                  <a:srgbClr val="000000"/>
                </a:solidFill>
                <a:effectLst/>
                <a:latin typeface="Calibri" panose="020F0502020204030204" pitchFamily="34" charset="0"/>
              </a:rPr>
              <a:t>Scheerans</a:t>
            </a:r>
            <a:r>
              <a:rPr lang="en-US" sz="1600" b="0" i="0" dirty="0">
                <a:solidFill>
                  <a:srgbClr val="000000"/>
                </a:solidFill>
                <a:effectLst/>
                <a:latin typeface="Calibri" panose="020F0502020204030204" pitchFamily="34" charset="0"/>
              </a:rPr>
              <a:t>, J., </a:t>
            </a:r>
            <a:r>
              <a:rPr lang="en-US" sz="1600" b="0" i="0" dirty="0" err="1">
                <a:solidFill>
                  <a:srgbClr val="000000"/>
                </a:solidFill>
                <a:effectLst/>
                <a:latin typeface="Calibri" panose="020F0502020204030204" pitchFamily="34" charset="0"/>
              </a:rPr>
              <a:t>Luyten</a:t>
            </a:r>
            <a:r>
              <a:rPr lang="en-US" sz="1600" b="0" i="0" dirty="0">
                <a:solidFill>
                  <a:srgbClr val="000000"/>
                </a:solidFill>
                <a:effectLst/>
                <a:latin typeface="Calibri" panose="020F0502020204030204" pitchFamily="34" charset="0"/>
              </a:rPr>
              <a:t>, H, &amp; van Ravens, J. (Eds.) </a:t>
            </a:r>
            <a:r>
              <a:rPr lang="en-US" sz="1600" b="0" i="1" dirty="0">
                <a:solidFill>
                  <a:srgbClr val="000000"/>
                </a:solidFill>
                <a:effectLst/>
                <a:latin typeface="Calibri" panose="020F0502020204030204" pitchFamily="34" charset="0"/>
              </a:rPr>
              <a:t>Perspectives on educational quality</a:t>
            </a:r>
            <a:r>
              <a:rPr lang="en-US" sz="1600" b="0" i="0" dirty="0">
                <a:solidFill>
                  <a:srgbClr val="000000"/>
                </a:solidFill>
                <a:effectLst/>
                <a:latin typeface="Calibri" panose="020F0502020204030204" pitchFamily="34" charset="0"/>
              </a:rPr>
              <a:t> (pp. 35-50). London: Springer. </a:t>
            </a:r>
          </a:p>
          <a:p>
            <a:pPr marL="457200" indent="-457200">
              <a:lnSpc>
                <a:spcPct val="110000"/>
              </a:lnSpc>
              <a:buNone/>
            </a:pPr>
            <a:r>
              <a:rPr lang="en-GB" sz="1600" b="0" i="0" dirty="0" err="1">
                <a:solidFill>
                  <a:srgbClr val="000000"/>
                </a:solidFill>
                <a:effectLst/>
                <a:latin typeface="Calibri" panose="020F0502020204030204" pitchFamily="34" charset="0"/>
              </a:rPr>
              <a:t>Seyfried</a:t>
            </a:r>
            <a:r>
              <a:rPr lang="en-GB" sz="1600" b="0" i="0" dirty="0">
                <a:solidFill>
                  <a:srgbClr val="000000"/>
                </a:solidFill>
                <a:effectLst/>
                <a:latin typeface="Calibri" panose="020F0502020204030204" pitchFamily="34" charset="0"/>
              </a:rPr>
              <a:t>, M., </a:t>
            </a:r>
            <a:r>
              <a:rPr lang="en-GB" sz="1600" b="0" i="0" dirty="0" err="1">
                <a:solidFill>
                  <a:srgbClr val="000000"/>
                </a:solidFill>
                <a:effectLst/>
                <a:latin typeface="Calibri" panose="020F0502020204030204" pitchFamily="34" charset="0"/>
              </a:rPr>
              <a:t>Pohlenz</a:t>
            </a:r>
            <a:r>
              <a:rPr lang="en-GB" sz="1600" b="0" i="0" dirty="0">
                <a:solidFill>
                  <a:srgbClr val="000000"/>
                </a:solidFill>
                <a:effectLst/>
                <a:latin typeface="Calibri" panose="020F0502020204030204" pitchFamily="34" charset="0"/>
              </a:rPr>
              <a:t>, P. (2018). Assessing quality assurance in higher education: Quality managers’ perceptions of effectiveness</a:t>
            </a:r>
            <a:r>
              <a:rPr lang="en-GB" sz="1600" b="0" i="1" dirty="0">
                <a:solidFill>
                  <a:srgbClr val="000000"/>
                </a:solidFill>
                <a:effectLst/>
                <a:latin typeface="Calibri" panose="020F0502020204030204" pitchFamily="34" charset="0"/>
              </a:rPr>
              <a:t>. European Journal of Higher Education, 8</a:t>
            </a:r>
            <a:r>
              <a:rPr lang="en-GB" sz="1600" b="0" i="0" dirty="0">
                <a:solidFill>
                  <a:srgbClr val="000000"/>
                </a:solidFill>
                <a:effectLst/>
                <a:latin typeface="Calibri" panose="020F0502020204030204" pitchFamily="34" charset="0"/>
              </a:rPr>
              <a:t>(3), pp. 258-271. </a:t>
            </a:r>
            <a:r>
              <a:rPr lang="en-GB" sz="1600" b="0" i="0" u="sng" strike="noStrike" dirty="0">
                <a:solidFill>
                  <a:srgbClr val="0563C1"/>
                </a:solidFill>
                <a:effectLst/>
                <a:latin typeface="Calibri" panose="020F0502020204030204" pitchFamily="34" charset="0"/>
                <a:hlinkClick r:id="rId2"/>
              </a:rPr>
              <a:t>https://doi.org/10.1080/21568235.2018.1474777</a:t>
            </a:r>
            <a:r>
              <a:rPr lang="en-GB" sz="1600" b="0" i="0" dirty="0">
                <a:solidFill>
                  <a:srgbClr val="000000"/>
                </a:solidFill>
                <a:effectLst/>
                <a:latin typeface="Calibri" panose="020F0502020204030204" pitchFamily="34" charset="0"/>
              </a:rPr>
              <a:t> </a:t>
            </a:r>
          </a:p>
          <a:p>
            <a:pPr marL="457200" indent="-457200">
              <a:lnSpc>
                <a:spcPct val="110000"/>
              </a:lnSpc>
              <a:buNone/>
            </a:pPr>
            <a:r>
              <a:rPr lang="en-GB" sz="1600" b="0" i="0" dirty="0">
                <a:solidFill>
                  <a:srgbClr val="000000"/>
                </a:solidFill>
                <a:effectLst/>
                <a:latin typeface="Calibri" panose="020F0502020204030204" pitchFamily="34" charset="0"/>
              </a:rPr>
              <a:t>Sloan, D., &amp; Porter, E. (2010). Changing international student and business staff perceptions of in-sessional EAP: Using the CEM model.</a:t>
            </a:r>
            <a:r>
              <a:rPr lang="en-GB" sz="1600" b="0" i="1" dirty="0">
                <a:solidFill>
                  <a:srgbClr val="000000"/>
                </a:solidFill>
                <a:effectLst/>
                <a:latin typeface="Calibri" panose="020F0502020204030204" pitchFamily="34" charset="0"/>
              </a:rPr>
              <a:t> Journal of English for Academic Purposes, 9</a:t>
            </a:r>
            <a:r>
              <a:rPr lang="en-GB" sz="1600" b="0" i="0" dirty="0">
                <a:solidFill>
                  <a:srgbClr val="000000"/>
                </a:solidFill>
                <a:effectLst/>
                <a:latin typeface="Calibri" panose="020F0502020204030204" pitchFamily="34" charset="0"/>
              </a:rPr>
              <a:t>(3), pp. 198-210. </a:t>
            </a:r>
            <a:r>
              <a:rPr lang="en-GB" sz="1600" b="0" i="0" u="sng" strike="noStrike" dirty="0">
                <a:solidFill>
                  <a:srgbClr val="0563C1"/>
                </a:solidFill>
                <a:effectLst/>
                <a:latin typeface="Calibri" panose="020F0502020204030204" pitchFamily="34" charset="0"/>
                <a:hlinkClick r:id="rId3"/>
              </a:rPr>
              <a:t>https://doi.org/10.1016/j.jeap.2010.03.001</a:t>
            </a:r>
            <a:r>
              <a:rPr lang="en-GB" sz="1600" b="0" i="0" dirty="0">
                <a:solidFill>
                  <a:srgbClr val="000000"/>
                </a:solidFill>
                <a:effectLst/>
                <a:latin typeface="Calibri" panose="020F0502020204030204" pitchFamily="34" charset="0"/>
              </a:rPr>
              <a:t> </a:t>
            </a:r>
          </a:p>
          <a:p>
            <a:pPr marL="457200" indent="-457200">
              <a:lnSpc>
                <a:spcPct val="110000"/>
              </a:lnSpc>
              <a:buNone/>
            </a:pPr>
            <a:r>
              <a:rPr lang="en-GB" sz="1600" b="0" i="0" dirty="0" err="1">
                <a:solidFill>
                  <a:srgbClr val="000000"/>
                </a:solidFill>
                <a:effectLst/>
                <a:latin typeface="Calibri" panose="020F0502020204030204" pitchFamily="34" charset="0"/>
              </a:rPr>
              <a:t>Terraschke</a:t>
            </a:r>
            <a:r>
              <a:rPr lang="en-GB" sz="1600" b="0" i="0" dirty="0">
                <a:solidFill>
                  <a:srgbClr val="000000"/>
                </a:solidFill>
                <a:effectLst/>
                <a:latin typeface="Calibri" panose="020F0502020204030204" pitchFamily="34" charset="0"/>
              </a:rPr>
              <a:t>, A., &amp; Wahid, R. (2011). The impact of EAP study on the academic experiences of international postgraduate students in Australia. </a:t>
            </a:r>
            <a:r>
              <a:rPr lang="en-GB" sz="1600" b="0" i="1" dirty="0">
                <a:solidFill>
                  <a:srgbClr val="000000"/>
                </a:solidFill>
                <a:effectLst/>
                <a:latin typeface="Calibri" panose="020F0502020204030204" pitchFamily="34" charset="0"/>
              </a:rPr>
              <a:t>Journal of English for Academic Purposes, 10</a:t>
            </a:r>
            <a:r>
              <a:rPr lang="en-GB" sz="1600" b="0" i="0" dirty="0">
                <a:solidFill>
                  <a:srgbClr val="000000"/>
                </a:solidFill>
                <a:effectLst/>
                <a:latin typeface="Calibri" panose="020F0502020204030204" pitchFamily="34" charset="0"/>
              </a:rPr>
              <a:t>(3), pp. 173-182. </a:t>
            </a:r>
            <a:r>
              <a:rPr lang="en-GB" sz="1600" b="0" i="0" u="sng" strike="noStrike" dirty="0">
                <a:solidFill>
                  <a:srgbClr val="0563C1"/>
                </a:solidFill>
                <a:effectLst/>
                <a:latin typeface="Calibri" panose="020F0502020204030204" pitchFamily="34" charset="0"/>
                <a:hlinkClick r:id="rId4"/>
              </a:rPr>
              <a:t>https://doi.org/10.1016/j.jeap.2011.05.003</a:t>
            </a:r>
            <a:r>
              <a:rPr lang="en-GB" sz="1600" b="0" i="0" dirty="0">
                <a:solidFill>
                  <a:srgbClr val="000000"/>
                </a:solidFill>
                <a:effectLst/>
                <a:latin typeface="Calibri" panose="020F0502020204030204" pitchFamily="34" charset="0"/>
              </a:rPr>
              <a:t> </a:t>
            </a:r>
          </a:p>
          <a:p>
            <a:pPr marL="457200" indent="-457200">
              <a:lnSpc>
                <a:spcPct val="110000"/>
              </a:lnSpc>
              <a:buNone/>
            </a:pPr>
            <a:r>
              <a:rPr lang="en-GB" sz="1600" b="0" i="0" dirty="0">
                <a:solidFill>
                  <a:srgbClr val="000000"/>
                </a:solidFill>
                <a:effectLst/>
                <a:latin typeface="Calibri" panose="020F0502020204030204" pitchFamily="34" charset="0"/>
              </a:rPr>
              <a:t>Thorpe, A, Snell, M., Davey-Evans, S., &amp; </a:t>
            </a:r>
            <a:r>
              <a:rPr lang="en-GB" sz="1600" b="0" i="0" dirty="0" err="1">
                <a:solidFill>
                  <a:srgbClr val="000000"/>
                </a:solidFill>
                <a:effectLst/>
                <a:latin typeface="Calibri" panose="020F0502020204030204" pitchFamily="34" charset="0"/>
              </a:rPr>
              <a:t>Talman</a:t>
            </a:r>
            <a:r>
              <a:rPr lang="en-GB" sz="1600" b="0" i="0" dirty="0">
                <a:solidFill>
                  <a:srgbClr val="000000"/>
                </a:solidFill>
                <a:effectLst/>
                <a:latin typeface="Calibri" panose="020F0502020204030204" pitchFamily="34" charset="0"/>
              </a:rPr>
              <a:t>, R. (2017). Improving the academic performance of non-native English-speaking students: The contribution of </a:t>
            </a:r>
            <a:r>
              <a:rPr lang="en-GB" sz="1600" b="0" i="0" dirty="0" err="1">
                <a:solidFill>
                  <a:srgbClr val="000000"/>
                </a:solidFill>
                <a:effectLst/>
                <a:latin typeface="Calibri" panose="020F0502020204030204" pitchFamily="34" charset="0"/>
              </a:rPr>
              <a:t>pre-sessional</a:t>
            </a:r>
            <a:r>
              <a:rPr lang="en-GB" sz="1600" b="0" i="0" dirty="0">
                <a:solidFill>
                  <a:srgbClr val="000000"/>
                </a:solidFill>
                <a:effectLst/>
                <a:latin typeface="Calibri" panose="020F0502020204030204" pitchFamily="34" charset="0"/>
              </a:rPr>
              <a:t> English </a:t>
            </a:r>
            <a:r>
              <a:rPr lang="en-GB" sz="1600" b="0" i="0" dirty="0" err="1">
                <a:solidFill>
                  <a:srgbClr val="000000"/>
                </a:solidFill>
                <a:effectLst/>
                <a:latin typeface="Calibri" panose="020F0502020204030204" pitchFamily="34" charset="0"/>
              </a:rPr>
              <a:t>langauge</a:t>
            </a:r>
            <a:r>
              <a:rPr lang="en-GB" sz="1600" b="0" i="0" dirty="0">
                <a:solidFill>
                  <a:srgbClr val="000000"/>
                </a:solidFill>
                <a:effectLst/>
                <a:latin typeface="Calibri" panose="020F0502020204030204" pitchFamily="34" charset="0"/>
              </a:rPr>
              <a:t> programmes, </a:t>
            </a:r>
            <a:r>
              <a:rPr lang="en-GB" sz="1600" b="0" i="1" dirty="0">
                <a:solidFill>
                  <a:srgbClr val="000000"/>
                </a:solidFill>
                <a:effectLst/>
                <a:latin typeface="Calibri" panose="020F0502020204030204" pitchFamily="34" charset="0"/>
              </a:rPr>
              <a:t>Higher Education Quarterly, 71</a:t>
            </a:r>
            <a:r>
              <a:rPr lang="en-GB" sz="1600" b="0" i="0" dirty="0">
                <a:solidFill>
                  <a:srgbClr val="000000"/>
                </a:solidFill>
                <a:effectLst/>
                <a:latin typeface="Calibri" panose="020F0502020204030204" pitchFamily="34" charset="0"/>
              </a:rPr>
              <a:t>(1), pp. 5-32. </a:t>
            </a:r>
            <a:r>
              <a:rPr lang="en-GB" sz="1600" b="0" i="0" u="sng" strike="noStrike" dirty="0">
                <a:solidFill>
                  <a:srgbClr val="0563C1"/>
                </a:solidFill>
                <a:effectLst/>
                <a:latin typeface="Calibri" panose="020F0502020204030204" pitchFamily="34" charset="0"/>
                <a:hlinkClick r:id="rId5"/>
              </a:rPr>
              <a:t>https://doi.org/10.1111/hequ.12109</a:t>
            </a:r>
            <a:r>
              <a:rPr lang="en-GB" sz="1600" b="0" i="0" dirty="0">
                <a:solidFill>
                  <a:srgbClr val="000000"/>
                </a:solidFill>
                <a:effectLst/>
                <a:latin typeface="Calibri" panose="020F0502020204030204" pitchFamily="34" charset="0"/>
              </a:rPr>
              <a:t> </a:t>
            </a:r>
          </a:p>
          <a:p>
            <a:pPr marL="457200" indent="-457200">
              <a:lnSpc>
                <a:spcPct val="110000"/>
              </a:lnSpc>
              <a:buNone/>
            </a:pPr>
            <a:endParaRPr lang="en-US" sz="1600" dirty="0"/>
          </a:p>
        </p:txBody>
      </p:sp>
    </p:spTree>
    <p:extLst>
      <p:ext uri="{BB962C8B-B14F-4D97-AF65-F5344CB8AC3E}">
        <p14:creationId xmlns:p14="http://schemas.microsoft.com/office/powerpoint/2010/main" val="411409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Chart, sunburst chart&#10;&#10;Description automatically generated">
            <a:extLst>
              <a:ext uri="{FF2B5EF4-FFF2-40B4-BE49-F238E27FC236}">
                <a16:creationId xmlns:a16="http://schemas.microsoft.com/office/drawing/2014/main" id="{8037BAE7-D017-894F-98D4-9A5D917A93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8" b="1966"/>
          <a:stretch/>
        </p:blipFill>
        <p:spPr>
          <a:xfrm>
            <a:off x="2531127" y="187568"/>
            <a:ext cx="7129746" cy="6670431"/>
          </a:xfrm>
          <a:prstGeom prst="rect">
            <a:avLst/>
          </a:prstGeom>
        </p:spPr>
      </p:pic>
      <p:pic>
        <p:nvPicPr>
          <p:cNvPr id="7" name="Picture 6" descr="Text&#10;&#10;Description automatically generated">
            <a:extLst>
              <a:ext uri="{FF2B5EF4-FFF2-40B4-BE49-F238E27FC236}">
                <a16:creationId xmlns:a16="http://schemas.microsoft.com/office/drawing/2014/main" id="{DB78417B-A50B-1741-AC62-9B0C018FB499}"/>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47707"/>
          <a:stretch/>
        </p:blipFill>
        <p:spPr>
          <a:xfrm>
            <a:off x="572481" y="134910"/>
            <a:ext cx="2095494" cy="2966608"/>
          </a:xfrm>
          <a:prstGeom prst="rect">
            <a:avLst/>
          </a:prstGeom>
        </p:spPr>
      </p:pic>
      <p:pic>
        <p:nvPicPr>
          <p:cNvPr id="9" name="Picture 8" descr="Diagram&#10;&#10;Description automatically generated with low confidence">
            <a:extLst>
              <a:ext uri="{FF2B5EF4-FFF2-40B4-BE49-F238E27FC236}">
                <a16:creationId xmlns:a16="http://schemas.microsoft.com/office/drawing/2014/main" id="{D5AEBBD8-97EE-F74A-BA9C-C5A35019AA9D}"/>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47734"/>
          <a:stretch/>
        </p:blipFill>
        <p:spPr>
          <a:xfrm>
            <a:off x="572480" y="3374230"/>
            <a:ext cx="2118947" cy="3239320"/>
          </a:xfrm>
          <a:prstGeom prst="rect">
            <a:avLst/>
          </a:prstGeom>
        </p:spPr>
      </p:pic>
      <p:sp>
        <p:nvSpPr>
          <p:cNvPr id="27" name="Rectangle 26">
            <a:extLst>
              <a:ext uri="{FF2B5EF4-FFF2-40B4-BE49-F238E27FC236}">
                <a16:creationId xmlns:a16="http://schemas.microsoft.com/office/drawing/2014/main" id="{13C5A0E2-CF62-E64B-BD81-0AB21759BAA8}"/>
              </a:ext>
            </a:extLst>
          </p:cNvPr>
          <p:cNvSpPr/>
          <p:nvPr/>
        </p:nvSpPr>
        <p:spPr>
          <a:xfrm>
            <a:off x="9519874" y="134910"/>
            <a:ext cx="2457267" cy="1034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graphical user interface&#10;&#10;Description automatically generated">
            <a:extLst>
              <a:ext uri="{FF2B5EF4-FFF2-40B4-BE49-F238E27FC236}">
                <a16:creationId xmlns:a16="http://schemas.microsoft.com/office/drawing/2014/main" id="{23544D23-9572-A244-A1EE-B74955DAE343}"/>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5090"/>
          <a:stretch/>
        </p:blipFill>
        <p:spPr>
          <a:xfrm>
            <a:off x="9613966" y="134910"/>
            <a:ext cx="2095493" cy="4026477"/>
          </a:xfrm>
          <a:prstGeom prst="rect">
            <a:avLst/>
          </a:prstGeom>
        </p:spPr>
      </p:pic>
      <p:pic>
        <p:nvPicPr>
          <p:cNvPr id="13" name="Picture 12" descr="Text&#10;&#10;Description automatically generated with low confidence">
            <a:extLst>
              <a:ext uri="{FF2B5EF4-FFF2-40B4-BE49-F238E27FC236}">
                <a16:creationId xmlns:a16="http://schemas.microsoft.com/office/drawing/2014/main" id="{37D2C142-1ADA-9544-B25D-F39E17DF6017}"/>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9469"/>
          <a:stretch/>
        </p:blipFill>
        <p:spPr>
          <a:xfrm>
            <a:off x="9660873" y="3861403"/>
            <a:ext cx="2048587" cy="2264973"/>
          </a:xfrm>
          <a:prstGeom prst="rect">
            <a:avLst/>
          </a:prstGeom>
        </p:spPr>
      </p:pic>
      <p:sp>
        <p:nvSpPr>
          <p:cNvPr id="23" name="Freeform: Shape 26">
            <a:extLst>
              <a:ext uri="{FF2B5EF4-FFF2-40B4-BE49-F238E27FC236}">
                <a16:creationId xmlns:a16="http://schemas.microsoft.com/office/drawing/2014/main" id="{4DD0923D-E812-7C4A-AF3B-A3ED99F6EDF5}"/>
              </a:ext>
            </a:extLst>
          </p:cNvPr>
          <p:cNvSpPr/>
          <p:nvPr/>
        </p:nvSpPr>
        <p:spPr>
          <a:xfrm rot="15260627" flipH="1" flipV="1">
            <a:off x="7464087" y="3530305"/>
            <a:ext cx="1780991" cy="1921237"/>
          </a:xfrm>
          <a:custGeom>
            <a:avLst/>
            <a:gdLst>
              <a:gd name="connsiteX0" fmla="*/ 0 w 1466850"/>
              <a:gd name="connsiteY0" fmla="*/ 723900 h 723900"/>
              <a:gd name="connsiteX1" fmla="*/ 752475 w 1466850"/>
              <a:gd name="connsiteY1" fmla="*/ 180975 h 723900"/>
              <a:gd name="connsiteX2" fmla="*/ 1466850 w 1466850"/>
              <a:gd name="connsiteY2" fmla="*/ 0 h 723900"/>
            </a:gdLst>
            <a:ahLst/>
            <a:cxnLst>
              <a:cxn ang="0">
                <a:pos x="connsiteX0" y="connsiteY0"/>
              </a:cxn>
              <a:cxn ang="0">
                <a:pos x="connsiteX1" y="connsiteY1"/>
              </a:cxn>
              <a:cxn ang="0">
                <a:pos x="connsiteX2" y="connsiteY2"/>
              </a:cxn>
            </a:cxnLst>
            <a:rect l="l" t="t" r="r" b="b"/>
            <a:pathLst>
              <a:path w="1466850" h="723900">
                <a:moveTo>
                  <a:pt x="0" y="723900"/>
                </a:moveTo>
                <a:cubicBezTo>
                  <a:pt x="254000" y="512762"/>
                  <a:pt x="508000" y="301625"/>
                  <a:pt x="752475" y="180975"/>
                </a:cubicBezTo>
                <a:cubicBezTo>
                  <a:pt x="996950" y="60325"/>
                  <a:pt x="1231900" y="30162"/>
                  <a:pt x="1466850" y="0"/>
                </a:cubicBezTo>
              </a:path>
            </a:pathLst>
          </a:custGeom>
          <a:noFill/>
          <a:ln w="2857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reeform: Shape 26">
            <a:extLst>
              <a:ext uri="{FF2B5EF4-FFF2-40B4-BE49-F238E27FC236}">
                <a16:creationId xmlns:a16="http://schemas.microsoft.com/office/drawing/2014/main" id="{5F405C8A-E29E-0A4A-A3D3-F4DF8E50731E}"/>
              </a:ext>
            </a:extLst>
          </p:cNvPr>
          <p:cNvSpPr/>
          <p:nvPr/>
        </p:nvSpPr>
        <p:spPr>
          <a:xfrm>
            <a:off x="6430779" y="844596"/>
            <a:ext cx="3159733" cy="1179076"/>
          </a:xfrm>
          <a:custGeom>
            <a:avLst/>
            <a:gdLst>
              <a:gd name="connsiteX0" fmla="*/ 0 w 1466850"/>
              <a:gd name="connsiteY0" fmla="*/ 723900 h 723900"/>
              <a:gd name="connsiteX1" fmla="*/ 752475 w 1466850"/>
              <a:gd name="connsiteY1" fmla="*/ 180975 h 723900"/>
              <a:gd name="connsiteX2" fmla="*/ 1466850 w 1466850"/>
              <a:gd name="connsiteY2" fmla="*/ 0 h 723900"/>
            </a:gdLst>
            <a:ahLst/>
            <a:cxnLst>
              <a:cxn ang="0">
                <a:pos x="connsiteX0" y="connsiteY0"/>
              </a:cxn>
              <a:cxn ang="0">
                <a:pos x="connsiteX1" y="connsiteY1"/>
              </a:cxn>
              <a:cxn ang="0">
                <a:pos x="connsiteX2" y="connsiteY2"/>
              </a:cxn>
            </a:cxnLst>
            <a:rect l="l" t="t" r="r" b="b"/>
            <a:pathLst>
              <a:path w="1466850" h="723900">
                <a:moveTo>
                  <a:pt x="0" y="723900"/>
                </a:moveTo>
                <a:cubicBezTo>
                  <a:pt x="254000" y="512762"/>
                  <a:pt x="508000" y="301625"/>
                  <a:pt x="752475" y="180975"/>
                </a:cubicBezTo>
                <a:cubicBezTo>
                  <a:pt x="996950" y="60325"/>
                  <a:pt x="1231900" y="30162"/>
                  <a:pt x="1466850" y="0"/>
                </a:cubicBezTo>
              </a:path>
            </a:pathLst>
          </a:custGeom>
          <a:noFill/>
          <a:ln w="2857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Shape 26">
            <a:extLst>
              <a:ext uri="{FF2B5EF4-FFF2-40B4-BE49-F238E27FC236}">
                <a16:creationId xmlns:a16="http://schemas.microsoft.com/office/drawing/2014/main" id="{A7908246-7511-FD40-AE38-B3AFB50B9353}"/>
              </a:ext>
            </a:extLst>
          </p:cNvPr>
          <p:cNvSpPr/>
          <p:nvPr/>
        </p:nvSpPr>
        <p:spPr>
          <a:xfrm rot="10800000" flipV="1">
            <a:off x="2691426" y="1713761"/>
            <a:ext cx="1935191" cy="1179076"/>
          </a:xfrm>
          <a:custGeom>
            <a:avLst/>
            <a:gdLst>
              <a:gd name="connsiteX0" fmla="*/ 0 w 1466850"/>
              <a:gd name="connsiteY0" fmla="*/ 723900 h 723900"/>
              <a:gd name="connsiteX1" fmla="*/ 752475 w 1466850"/>
              <a:gd name="connsiteY1" fmla="*/ 180975 h 723900"/>
              <a:gd name="connsiteX2" fmla="*/ 1466850 w 1466850"/>
              <a:gd name="connsiteY2" fmla="*/ 0 h 723900"/>
            </a:gdLst>
            <a:ahLst/>
            <a:cxnLst>
              <a:cxn ang="0">
                <a:pos x="connsiteX0" y="connsiteY0"/>
              </a:cxn>
              <a:cxn ang="0">
                <a:pos x="connsiteX1" y="connsiteY1"/>
              </a:cxn>
              <a:cxn ang="0">
                <a:pos x="connsiteX2" y="connsiteY2"/>
              </a:cxn>
            </a:cxnLst>
            <a:rect l="l" t="t" r="r" b="b"/>
            <a:pathLst>
              <a:path w="1466850" h="723900">
                <a:moveTo>
                  <a:pt x="0" y="723900"/>
                </a:moveTo>
                <a:cubicBezTo>
                  <a:pt x="254000" y="512762"/>
                  <a:pt x="508000" y="301625"/>
                  <a:pt x="752475" y="180975"/>
                </a:cubicBezTo>
                <a:cubicBezTo>
                  <a:pt x="996950" y="60325"/>
                  <a:pt x="1231900" y="30162"/>
                  <a:pt x="1466850" y="0"/>
                </a:cubicBezTo>
              </a:path>
            </a:pathLst>
          </a:custGeom>
          <a:noFill/>
          <a:ln w="2857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reeform: Shape 26">
            <a:extLst>
              <a:ext uri="{FF2B5EF4-FFF2-40B4-BE49-F238E27FC236}">
                <a16:creationId xmlns:a16="http://schemas.microsoft.com/office/drawing/2014/main" id="{63B596AC-FE86-AE48-9445-5BFCD67D1389}"/>
              </a:ext>
            </a:extLst>
          </p:cNvPr>
          <p:cNvSpPr/>
          <p:nvPr/>
        </p:nvSpPr>
        <p:spPr>
          <a:xfrm rot="10800000">
            <a:off x="2691427" y="3920205"/>
            <a:ext cx="1980196" cy="486901"/>
          </a:xfrm>
          <a:custGeom>
            <a:avLst/>
            <a:gdLst>
              <a:gd name="connsiteX0" fmla="*/ 0 w 1466850"/>
              <a:gd name="connsiteY0" fmla="*/ 723900 h 723900"/>
              <a:gd name="connsiteX1" fmla="*/ 752475 w 1466850"/>
              <a:gd name="connsiteY1" fmla="*/ 180975 h 723900"/>
              <a:gd name="connsiteX2" fmla="*/ 1466850 w 1466850"/>
              <a:gd name="connsiteY2" fmla="*/ 0 h 723900"/>
            </a:gdLst>
            <a:ahLst/>
            <a:cxnLst>
              <a:cxn ang="0">
                <a:pos x="connsiteX0" y="connsiteY0"/>
              </a:cxn>
              <a:cxn ang="0">
                <a:pos x="connsiteX1" y="connsiteY1"/>
              </a:cxn>
              <a:cxn ang="0">
                <a:pos x="connsiteX2" y="connsiteY2"/>
              </a:cxn>
            </a:cxnLst>
            <a:rect l="l" t="t" r="r" b="b"/>
            <a:pathLst>
              <a:path w="1466850" h="723900">
                <a:moveTo>
                  <a:pt x="0" y="723900"/>
                </a:moveTo>
                <a:cubicBezTo>
                  <a:pt x="254000" y="512762"/>
                  <a:pt x="508000" y="301625"/>
                  <a:pt x="752475" y="180975"/>
                </a:cubicBezTo>
                <a:cubicBezTo>
                  <a:pt x="996950" y="60325"/>
                  <a:pt x="1231900" y="30162"/>
                  <a:pt x="1466850" y="0"/>
                </a:cubicBezTo>
              </a:path>
            </a:pathLst>
          </a:custGeom>
          <a:noFill/>
          <a:ln w="2857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85C2F944-9880-D645-96DA-31B79A9D8E6D}"/>
              </a:ext>
            </a:extLst>
          </p:cNvPr>
          <p:cNvSpPr txBox="1"/>
          <p:nvPr/>
        </p:nvSpPr>
        <p:spPr>
          <a:xfrm>
            <a:off x="4671623" y="6634985"/>
            <a:ext cx="7524817" cy="253916"/>
          </a:xfrm>
          <a:prstGeom prst="rect">
            <a:avLst/>
          </a:prstGeom>
          <a:noFill/>
        </p:spPr>
        <p:txBody>
          <a:bodyPr wrap="none" rtlCol="0">
            <a:spAutoFit/>
          </a:bodyPr>
          <a:lstStyle/>
          <a:p>
            <a:r>
              <a:rPr lang="en-US" sz="1050" dirty="0"/>
              <a:t>Based on BALEAP Can Do Framework for EAP syllabus design and assessment. Available at: https://www.baleap.org/resources/can-do </a:t>
            </a:r>
          </a:p>
        </p:txBody>
      </p:sp>
    </p:spTree>
    <p:extLst>
      <p:ext uri="{BB962C8B-B14F-4D97-AF65-F5344CB8AC3E}">
        <p14:creationId xmlns:p14="http://schemas.microsoft.com/office/powerpoint/2010/main" val="406425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3052-8658-374C-BE37-77B443318BE4}"/>
              </a:ext>
            </a:extLst>
          </p:cNvPr>
          <p:cNvSpPr>
            <a:spLocks noGrp="1"/>
          </p:cNvSpPr>
          <p:nvPr>
            <p:ph type="title"/>
          </p:nvPr>
        </p:nvSpPr>
        <p:spPr/>
        <p:txBody>
          <a:bodyPr/>
          <a:lstStyle/>
          <a:p>
            <a:r>
              <a:rPr lang="en-US" b="1" dirty="0"/>
              <a:t>Interview questions (template)</a:t>
            </a:r>
          </a:p>
        </p:txBody>
      </p:sp>
      <p:graphicFrame>
        <p:nvGraphicFramePr>
          <p:cNvPr id="4" name="Table 4">
            <a:extLst>
              <a:ext uri="{FF2B5EF4-FFF2-40B4-BE49-F238E27FC236}">
                <a16:creationId xmlns:a16="http://schemas.microsoft.com/office/drawing/2014/main" id="{443768E2-CB35-EE44-B08C-818BC3B35FCC}"/>
              </a:ext>
            </a:extLst>
          </p:cNvPr>
          <p:cNvGraphicFramePr>
            <a:graphicFrameLocks noGrp="1"/>
          </p:cNvGraphicFramePr>
          <p:nvPr>
            <p:extLst>
              <p:ext uri="{D42A27DB-BD31-4B8C-83A1-F6EECF244321}">
                <p14:modId xmlns:p14="http://schemas.microsoft.com/office/powerpoint/2010/main" val="2244395873"/>
              </p:ext>
            </p:extLst>
          </p:nvPr>
        </p:nvGraphicFramePr>
        <p:xfrm>
          <a:off x="421745" y="1915795"/>
          <a:ext cx="11348510" cy="3840480"/>
        </p:xfrm>
        <a:graphic>
          <a:graphicData uri="http://schemas.openxmlformats.org/drawingml/2006/table">
            <a:tbl>
              <a:tblPr bandRow="1">
                <a:tableStyleId>{9D7B26C5-4107-4FEC-AEDC-1716B250A1EF}</a:tableStyleId>
              </a:tblPr>
              <a:tblGrid>
                <a:gridCol w="1237722">
                  <a:extLst>
                    <a:ext uri="{9D8B030D-6E8A-4147-A177-3AD203B41FA5}">
                      <a16:colId xmlns:a16="http://schemas.microsoft.com/office/drawing/2014/main" val="2473633675"/>
                    </a:ext>
                  </a:extLst>
                </a:gridCol>
                <a:gridCol w="10110788">
                  <a:extLst>
                    <a:ext uri="{9D8B030D-6E8A-4147-A177-3AD203B41FA5}">
                      <a16:colId xmlns:a16="http://schemas.microsoft.com/office/drawing/2014/main" val="1761148633"/>
                    </a:ext>
                  </a:extLst>
                </a:gridCol>
              </a:tblGrid>
              <a:tr h="211093">
                <a:tc>
                  <a:txBody>
                    <a:bodyPr/>
                    <a:lstStyle/>
                    <a:p>
                      <a:r>
                        <a:rPr lang="en-US" sz="1800" b="0" dirty="0"/>
                        <a:t>Intro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Tell me a little about your context; what is the purpose of [your provision]?</a:t>
                      </a:r>
                    </a:p>
                  </a:txBody>
                  <a:tcPr/>
                </a:tc>
                <a:extLst>
                  <a:ext uri="{0D108BD9-81ED-4DB2-BD59-A6C34878D82A}">
                    <a16:rowId xmlns:a16="http://schemas.microsoft.com/office/drawing/2014/main" val="544966972"/>
                  </a:ext>
                </a:extLst>
              </a:tr>
              <a:tr h="370840">
                <a:tc>
                  <a:txBody>
                    <a:bodyPr/>
                    <a:lstStyle/>
                    <a:p>
                      <a:r>
                        <a:rPr lang="en-US" sz="1800" b="1" dirty="0"/>
                        <a:t>Context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Are you accredited? What are benefits and challenges? Are internal QA processes in place and how suited are they to your context?</a:t>
                      </a:r>
                    </a:p>
                  </a:txBody>
                  <a:tcPr/>
                </a:tc>
                <a:extLst>
                  <a:ext uri="{0D108BD9-81ED-4DB2-BD59-A6C34878D82A}">
                    <a16:rowId xmlns:a16="http://schemas.microsoft.com/office/drawing/2014/main" val="2374413446"/>
                  </a:ext>
                </a:extLst>
              </a:tr>
              <a:tr h="370840">
                <a:tc>
                  <a:txBody>
                    <a:bodyPr/>
                    <a:lstStyle/>
                    <a:p>
                      <a:r>
                        <a:rPr lang="en-US" sz="1800" b="1" dirty="0"/>
                        <a:t>Input</a:t>
                      </a:r>
                    </a:p>
                  </a:txBody>
                  <a:tcPr/>
                </a:tc>
                <a:tc>
                  <a:txBody>
                    <a:bodyPr/>
                    <a:lstStyle/>
                    <a:p>
                      <a:r>
                        <a:rPr lang="en-US" sz="1800" dirty="0"/>
                        <a:t>Who are the main stakeholders for the provision? To what extent does dept align to University Strategy (and who communicates need)? Do you have department goals? How do you understand to what extent you are achieving such goals?</a:t>
                      </a:r>
                    </a:p>
                  </a:txBody>
                  <a:tcPr/>
                </a:tc>
                <a:extLst>
                  <a:ext uri="{0D108BD9-81ED-4DB2-BD59-A6C34878D82A}">
                    <a16:rowId xmlns:a16="http://schemas.microsoft.com/office/drawing/2014/main" val="3870422084"/>
                  </a:ext>
                </a:extLst>
              </a:tr>
              <a:tr h="370840">
                <a:tc>
                  <a:txBody>
                    <a:bodyPr/>
                    <a:lstStyle/>
                    <a:p>
                      <a:r>
                        <a:rPr lang="en-US" sz="1800" b="1" dirty="0"/>
                        <a:t>Process</a:t>
                      </a:r>
                    </a:p>
                  </a:txBody>
                  <a:tcPr/>
                </a:tc>
                <a:tc>
                  <a:txBody>
                    <a:bodyPr/>
                    <a:lstStyle/>
                    <a:p>
                      <a:r>
                        <a:rPr lang="en-US" sz="1800" dirty="0"/>
                        <a:t>Take me through the process of </a:t>
                      </a:r>
                      <a:r>
                        <a:rPr lang="en-US" sz="1800" dirty="0" err="1"/>
                        <a:t>programme</a:t>
                      </a:r>
                      <a:r>
                        <a:rPr lang="en-US" sz="1800" dirty="0"/>
                        <a:t> design; Who designs assessments? What process is used? To what extent do assessments measure language versus academic/study skills? Tell me about the process of materials design</a:t>
                      </a:r>
                    </a:p>
                  </a:txBody>
                  <a:tcPr/>
                </a:tc>
                <a:extLst>
                  <a:ext uri="{0D108BD9-81ED-4DB2-BD59-A6C34878D82A}">
                    <a16:rowId xmlns:a16="http://schemas.microsoft.com/office/drawing/2014/main" val="3589830638"/>
                  </a:ext>
                </a:extLst>
              </a:tr>
              <a:tr h="0">
                <a:tc>
                  <a:txBody>
                    <a:bodyPr/>
                    <a:lstStyle/>
                    <a:p>
                      <a:r>
                        <a:rPr lang="en-US" sz="1800" b="1" dirty="0"/>
                        <a:t>Output</a:t>
                      </a:r>
                    </a:p>
                  </a:txBody>
                  <a:tcPr/>
                </a:tc>
                <a:tc>
                  <a:txBody>
                    <a:bodyPr/>
                    <a:lstStyle/>
                    <a:p>
                      <a:r>
                        <a:rPr lang="en-US" sz="1800" dirty="0"/>
                        <a:t>How do you monitor student performance on </a:t>
                      </a:r>
                      <a:r>
                        <a:rPr lang="en-US" sz="1800" dirty="0" err="1"/>
                        <a:t>programme</a:t>
                      </a:r>
                      <a:r>
                        <a:rPr lang="en-US" sz="1800" dirty="0"/>
                        <a:t> and/or after </a:t>
                      </a:r>
                      <a:r>
                        <a:rPr lang="en-US" sz="1800" dirty="0" err="1"/>
                        <a:t>programme</a:t>
                      </a:r>
                      <a:r>
                        <a:rPr lang="en-US" sz="1800" dirty="0"/>
                        <a:t> completed? How do measure outcomes?</a:t>
                      </a:r>
                    </a:p>
                  </a:txBody>
                  <a:tcPr/>
                </a:tc>
                <a:extLst>
                  <a:ext uri="{0D108BD9-81ED-4DB2-BD59-A6C34878D82A}">
                    <a16:rowId xmlns:a16="http://schemas.microsoft.com/office/drawing/2014/main" val="3877183409"/>
                  </a:ext>
                </a:extLst>
              </a:tr>
              <a:tr h="0">
                <a:tc>
                  <a:txBody>
                    <a:bodyPr/>
                    <a:lstStyle/>
                    <a:p>
                      <a:r>
                        <a:rPr lang="en-US" sz="1800" b="0" dirty="0"/>
                        <a:t>Summary</a:t>
                      </a:r>
                    </a:p>
                  </a:txBody>
                  <a:tcPr/>
                </a:tc>
                <a:tc>
                  <a:txBody>
                    <a:bodyPr/>
                    <a:lstStyle/>
                    <a:p>
                      <a:r>
                        <a:rPr lang="en-US" sz="1800" dirty="0"/>
                        <a:t>What would you consider to be the main challenges facing EAP for maintaining and enhancing quality</a:t>
                      </a:r>
                    </a:p>
                  </a:txBody>
                  <a:tcPr/>
                </a:tc>
                <a:extLst>
                  <a:ext uri="{0D108BD9-81ED-4DB2-BD59-A6C34878D82A}">
                    <a16:rowId xmlns:a16="http://schemas.microsoft.com/office/drawing/2014/main" val="1387573081"/>
                  </a:ext>
                </a:extLst>
              </a:tr>
            </a:tbl>
          </a:graphicData>
        </a:graphic>
      </p:graphicFrame>
    </p:spTree>
    <p:extLst>
      <p:ext uri="{BB962C8B-B14F-4D97-AF65-F5344CB8AC3E}">
        <p14:creationId xmlns:p14="http://schemas.microsoft.com/office/powerpoint/2010/main" val="345082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311E85-6A6F-B44D-879C-614F2B498E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677" y="1843066"/>
            <a:ext cx="4154048" cy="3585410"/>
          </a:xfrm>
          <a:prstGeom prst="rect">
            <a:avLst/>
          </a:prstGeom>
        </p:spPr>
      </p:pic>
      <p:pic>
        <p:nvPicPr>
          <p:cNvPr id="7" name="Picture 6" descr="Text&#10;&#10;Description automatically generated">
            <a:extLst>
              <a:ext uri="{FF2B5EF4-FFF2-40B4-BE49-F238E27FC236}">
                <a16:creationId xmlns:a16="http://schemas.microsoft.com/office/drawing/2014/main" id="{8980A875-7BFE-A44C-89D9-8FDAF2037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57" y="2135067"/>
            <a:ext cx="3805568" cy="4506593"/>
          </a:xfrm>
          <a:prstGeom prst="rect">
            <a:avLst/>
          </a:prstGeom>
        </p:spPr>
      </p:pic>
      <p:pic>
        <p:nvPicPr>
          <p:cNvPr id="9" name="Picture 8" descr="Text&#10;&#10;Description automatically generated">
            <a:extLst>
              <a:ext uri="{FF2B5EF4-FFF2-40B4-BE49-F238E27FC236}">
                <a16:creationId xmlns:a16="http://schemas.microsoft.com/office/drawing/2014/main" id="{6014B974-9932-AA45-84E5-1FB4030F96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8680" y="2434620"/>
            <a:ext cx="3534324" cy="5396929"/>
          </a:xfrm>
          <a:prstGeom prst="rect">
            <a:avLst/>
          </a:prstGeom>
        </p:spPr>
      </p:pic>
      <p:sp>
        <p:nvSpPr>
          <p:cNvPr id="18" name="TextBox 17">
            <a:extLst>
              <a:ext uri="{FF2B5EF4-FFF2-40B4-BE49-F238E27FC236}">
                <a16:creationId xmlns:a16="http://schemas.microsoft.com/office/drawing/2014/main" id="{DF1E2EF7-1FE8-2841-B6B9-EC2EEC48F2B4}"/>
              </a:ext>
            </a:extLst>
          </p:cNvPr>
          <p:cNvSpPr txBox="1"/>
          <p:nvPr/>
        </p:nvSpPr>
        <p:spPr>
          <a:xfrm>
            <a:off x="540677" y="1460615"/>
            <a:ext cx="2459006" cy="369332"/>
          </a:xfrm>
          <a:prstGeom prst="rect">
            <a:avLst/>
          </a:prstGeom>
          <a:noFill/>
        </p:spPr>
        <p:txBody>
          <a:bodyPr wrap="none" rtlCol="0">
            <a:spAutoFit/>
          </a:bodyPr>
          <a:lstStyle/>
          <a:p>
            <a:r>
              <a:rPr lang="en-US" dirty="0">
                <a:latin typeface="Azo Sans" panose="02000000000000000000" pitchFamily="2" charset="77"/>
              </a:rPr>
              <a:t>QAA FHEQs (QAA, 2014)</a:t>
            </a:r>
          </a:p>
        </p:txBody>
      </p:sp>
      <p:sp>
        <p:nvSpPr>
          <p:cNvPr id="20" name="TextBox 19">
            <a:extLst>
              <a:ext uri="{FF2B5EF4-FFF2-40B4-BE49-F238E27FC236}">
                <a16:creationId xmlns:a16="http://schemas.microsoft.com/office/drawing/2014/main" id="{F290D0CE-DC53-DA49-ACC7-3034313DB61F}"/>
              </a:ext>
            </a:extLst>
          </p:cNvPr>
          <p:cNvSpPr txBox="1"/>
          <p:nvPr/>
        </p:nvSpPr>
        <p:spPr>
          <a:xfrm>
            <a:off x="6161246" y="1905506"/>
            <a:ext cx="514159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Part of UK Quality Code for Higher Education for:</a:t>
            </a:r>
          </a:p>
          <a:p>
            <a:endParaRPr lang="en-US" sz="2400" dirty="0"/>
          </a:p>
          <a:p>
            <a:pPr marL="742950" lvl="1" indent="-285750">
              <a:buFont typeface="Arial" panose="020B0604020202020204" pitchFamily="34" charset="0"/>
              <a:buChar char="•"/>
            </a:pPr>
            <a:r>
              <a:rPr lang="en-US" sz="2400" dirty="0"/>
              <a:t>Informing academic frameworks for awards</a:t>
            </a:r>
          </a:p>
          <a:p>
            <a:pPr lvl="1"/>
            <a:endParaRPr lang="en-US" sz="2400" dirty="0"/>
          </a:p>
          <a:p>
            <a:pPr marL="742950" lvl="1" indent="-285750">
              <a:buFont typeface="Arial" panose="020B0604020202020204" pitchFamily="34" charset="0"/>
              <a:buChar char="•"/>
            </a:pPr>
            <a:r>
              <a:rPr lang="en-US" sz="2400" dirty="0"/>
              <a:t>Setting and maintaining standards</a:t>
            </a:r>
          </a:p>
          <a:p>
            <a:pPr lvl="1"/>
            <a:endParaRPr lang="en-US" sz="2400" dirty="0"/>
          </a:p>
          <a:p>
            <a:pPr marL="742950" lvl="1" indent="-285750">
              <a:buFont typeface="Arial" panose="020B0604020202020204" pitchFamily="34" charset="0"/>
              <a:buChar char="•"/>
            </a:pPr>
            <a:r>
              <a:rPr lang="en-US" sz="2400" dirty="0"/>
              <a:t>Mapping to Europe/International quals frameworks (</a:t>
            </a:r>
            <a:r>
              <a:rPr lang="en-US" sz="2400" dirty="0" err="1"/>
              <a:t>standardisation</a:t>
            </a:r>
            <a:r>
              <a:rPr lang="en-US" sz="2400" dirty="0"/>
              <a:t>)</a:t>
            </a:r>
          </a:p>
        </p:txBody>
      </p:sp>
      <p:sp>
        <p:nvSpPr>
          <p:cNvPr id="24" name="Title 1">
            <a:extLst>
              <a:ext uri="{FF2B5EF4-FFF2-40B4-BE49-F238E27FC236}">
                <a16:creationId xmlns:a16="http://schemas.microsoft.com/office/drawing/2014/main" id="{8868E4F3-81DC-CB45-937C-74CEEA1B58BA}"/>
              </a:ext>
            </a:extLst>
          </p:cNvPr>
          <p:cNvSpPr>
            <a:spLocks noGrp="1"/>
          </p:cNvSpPr>
          <p:nvPr>
            <p:ph type="title"/>
          </p:nvPr>
        </p:nvSpPr>
        <p:spPr>
          <a:xfrm>
            <a:off x="838200" y="103868"/>
            <a:ext cx="9009185" cy="1325563"/>
          </a:xfrm>
        </p:spPr>
        <p:txBody>
          <a:bodyPr/>
          <a:lstStyle/>
          <a:p>
            <a:r>
              <a:rPr lang="en-US" b="1" dirty="0">
                <a:latin typeface="+mn-lt"/>
              </a:rPr>
              <a:t>Quality in HE</a:t>
            </a:r>
          </a:p>
        </p:txBody>
      </p:sp>
    </p:spTree>
    <p:extLst>
      <p:ext uri="{BB962C8B-B14F-4D97-AF65-F5344CB8AC3E}">
        <p14:creationId xmlns:p14="http://schemas.microsoft.com/office/powerpoint/2010/main" val="28698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6759-0FC6-D548-A024-3C1C8925F5C2}"/>
              </a:ext>
            </a:extLst>
          </p:cNvPr>
          <p:cNvSpPr>
            <a:spLocks noGrp="1"/>
          </p:cNvSpPr>
          <p:nvPr>
            <p:ph type="title"/>
          </p:nvPr>
        </p:nvSpPr>
        <p:spPr/>
        <p:txBody>
          <a:bodyPr/>
          <a:lstStyle/>
          <a:p>
            <a:r>
              <a:rPr lang="en-US" b="1" dirty="0"/>
              <a:t>Quality in EAP</a:t>
            </a:r>
          </a:p>
        </p:txBody>
      </p:sp>
      <p:sp>
        <p:nvSpPr>
          <p:cNvPr id="3" name="Content Placeholder 2">
            <a:extLst>
              <a:ext uri="{FF2B5EF4-FFF2-40B4-BE49-F238E27FC236}">
                <a16:creationId xmlns:a16="http://schemas.microsoft.com/office/drawing/2014/main" id="{50FCDC14-B95C-8648-AA0F-030CF0A1288E}"/>
              </a:ext>
            </a:extLst>
          </p:cNvPr>
          <p:cNvSpPr>
            <a:spLocks noGrp="1"/>
          </p:cNvSpPr>
          <p:nvPr>
            <p:ph idx="1"/>
          </p:nvPr>
        </p:nvSpPr>
        <p:spPr/>
        <p:txBody>
          <a:bodyPr/>
          <a:lstStyle/>
          <a:p>
            <a:r>
              <a:rPr lang="en-US" dirty="0"/>
              <a:t>EAP quality management processes largely outside of national frameworks for educational oversight (Blaj-Ward, 2014), though may be considered internally</a:t>
            </a:r>
          </a:p>
          <a:p>
            <a:pPr marL="0" indent="0">
              <a:buNone/>
            </a:pPr>
            <a:endParaRPr lang="en-US" dirty="0"/>
          </a:p>
          <a:p>
            <a:r>
              <a:rPr lang="en-US" dirty="0"/>
              <a:t>BC/BALEAP(BAS) accreditation schemes [in 1989, revised: 2011, 2014, 2016] (</a:t>
            </a:r>
            <a:r>
              <a:rPr lang="en-US" dirty="0" err="1"/>
              <a:t>baleap.org</a:t>
            </a:r>
            <a:r>
              <a:rPr lang="en-US" dirty="0"/>
              <a:t>, n.d.)</a:t>
            </a:r>
          </a:p>
          <a:p>
            <a:pPr marL="0" indent="0">
              <a:buNone/>
            </a:pPr>
            <a:endParaRPr lang="en-US" dirty="0"/>
          </a:p>
          <a:p>
            <a:r>
              <a:rPr lang="en-US" dirty="0"/>
              <a:t>The CEM Model (Sloan &amp; Porter, 2010) + Balanced Scorecard (Alexander et al., 2017)</a:t>
            </a:r>
          </a:p>
        </p:txBody>
      </p:sp>
    </p:spTree>
    <p:extLst>
      <p:ext uri="{BB962C8B-B14F-4D97-AF65-F5344CB8AC3E}">
        <p14:creationId xmlns:p14="http://schemas.microsoft.com/office/powerpoint/2010/main" val="2412134225"/>
      </p:ext>
    </p:extLst>
  </p:cSld>
  <p:clrMapOvr>
    <a:masterClrMapping/>
  </p:clrMapOvr>
  <mc:AlternateContent xmlns:mc="http://schemas.openxmlformats.org/markup-compatibility/2006" xmlns:p14="http://schemas.microsoft.com/office/powerpoint/2010/main">
    <mc:Choice Requires="p14">
      <p:transition spd="slow" p14:dur="2000" advTm="128272"/>
    </mc:Choice>
    <mc:Fallback xmlns="">
      <p:transition spd="slow" advTm="1282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A2DB1-50EF-E245-AFA5-E24A5C19374C}"/>
              </a:ext>
            </a:extLst>
          </p:cNvPr>
          <p:cNvSpPr>
            <a:spLocks noGrp="1"/>
          </p:cNvSpPr>
          <p:nvPr>
            <p:ph type="title"/>
          </p:nvPr>
        </p:nvSpPr>
        <p:spPr/>
        <p:txBody>
          <a:bodyPr/>
          <a:lstStyle/>
          <a:p>
            <a:r>
              <a:rPr lang="en-US" b="1" dirty="0"/>
              <a:t>Research aims</a:t>
            </a:r>
          </a:p>
        </p:txBody>
      </p:sp>
      <p:sp>
        <p:nvSpPr>
          <p:cNvPr id="3" name="Content Placeholder 2">
            <a:extLst>
              <a:ext uri="{FF2B5EF4-FFF2-40B4-BE49-F238E27FC236}">
                <a16:creationId xmlns:a16="http://schemas.microsoft.com/office/drawing/2014/main" id="{EC43CE88-26F1-C24E-AE11-A5D000D8A2A3}"/>
              </a:ext>
            </a:extLst>
          </p:cNvPr>
          <p:cNvSpPr>
            <a:spLocks noGrp="1"/>
          </p:cNvSpPr>
          <p:nvPr>
            <p:ph idx="1"/>
          </p:nvPr>
        </p:nvSpPr>
        <p:spPr/>
        <p:txBody>
          <a:bodyPr/>
          <a:lstStyle/>
          <a:p>
            <a:r>
              <a:rPr lang="en-US" dirty="0"/>
              <a:t>To explore EAP </a:t>
            </a:r>
            <a:r>
              <a:rPr lang="en-US" dirty="0" err="1"/>
              <a:t>programme</a:t>
            </a:r>
            <a:r>
              <a:rPr lang="en-US" dirty="0"/>
              <a:t>/course quality management in practice</a:t>
            </a:r>
          </a:p>
          <a:p>
            <a:endParaRPr lang="en-US" dirty="0"/>
          </a:p>
          <a:p>
            <a:r>
              <a:rPr lang="en-US" dirty="0"/>
              <a:t>To identify key challenges and opportunities regarding maintenance and enhancement of quality within the sector</a:t>
            </a:r>
          </a:p>
        </p:txBody>
      </p:sp>
    </p:spTree>
    <p:extLst>
      <p:ext uri="{BB962C8B-B14F-4D97-AF65-F5344CB8AC3E}">
        <p14:creationId xmlns:p14="http://schemas.microsoft.com/office/powerpoint/2010/main" val="392717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435B-AFC2-EF4E-9A22-BAB6DEF0323A}"/>
              </a:ext>
            </a:extLst>
          </p:cNvPr>
          <p:cNvSpPr>
            <a:spLocks noGrp="1"/>
          </p:cNvSpPr>
          <p:nvPr>
            <p:ph type="title"/>
          </p:nvPr>
        </p:nvSpPr>
        <p:spPr/>
        <p:txBody>
          <a:bodyPr/>
          <a:lstStyle/>
          <a:p>
            <a:r>
              <a:rPr lang="en-US" b="1" dirty="0"/>
              <a:t>Methodology</a:t>
            </a:r>
          </a:p>
        </p:txBody>
      </p:sp>
      <p:sp>
        <p:nvSpPr>
          <p:cNvPr id="3" name="Content Placeholder 2">
            <a:extLst>
              <a:ext uri="{FF2B5EF4-FFF2-40B4-BE49-F238E27FC236}">
                <a16:creationId xmlns:a16="http://schemas.microsoft.com/office/drawing/2014/main" id="{59FB955D-2EE6-404C-8309-B3E06B2BF3F0}"/>
              </a:ext>
            </a:extLst>
          </p:cNvPr>
          <p:cNvSpPr>
            <a:spLocks noGrp="1"/>
          </p:cNvSpPr>
          <p:nvPr>
            <p:ph idx="1"/>
          </p:nvPr>
        </p:nvSpPr>
        <p:spPr>
          <a:xfrm>
            <a:off x="838199" y="1585416"/>
            <a:ext cx="6552700" cy="4515167"/>
          </a:xfrm>
        </p:spPr>
        <p:txBody>
          <a:bodyPr vert="horz" lIns="91440" tIns="45720" rIns="91440" bIns="45720" rtlCol="0" anchor="t">
            <a:normAutofit fontScale="85000" lnSpcReduction="20000"/>
          </a:bodyPr>
          <a:lstStyle/>
          <a:p>
            <a:r>
              <a:rPr lang="en-US" dirty="0"/>
              <a:t>Semi-structured interviews</a:t>
            </a:r>
          </a:p>
          <a:p>
            <a:pPr marL="0" indent="0">
              <a:buNone/>
            </a:pPr>
            <a:endParaRPr lang="en-US" dirty="0"/>
          </a:p>
          <a:p>
            <a:r>
              <a:rPr lang="en-US" dirty="0"/>
              <a:t>Senior Management in EAP (purposive sampling – </a:t>
            </a:r>
            <a:r>
              <a:rPr lang="en-US" dirty="0" err="1"/>
              <a:t>Ebeto</a:t>
            </a:r>
            <a:r>
              <a:rPr lang="en-US" dirty="0"/>
              <a:t>, 2017)</a:t>
            </a:r>
          </a:p>
          <a:p>
            <a:pPr marL="0" indent="0">
              <a:buNone/>
            </a:pPr>
            <a:endParaRPr lang="en-US" dirty="0"/>
          </a:p>
          <a:p>
            <a:r>
              <a:rPr lang="en-US" dirty="0"/>
              <a:t>11 HEIs</a:t>
            </a:r>
            <a:endParaRPr lang="en-US" dirty="0">
              <a:cs typeface="Calibri"/>
            </a:endParaRPr>
          </a:p>
          <a:p>
            <a:pPr marL="0" indent="0">
              <a:buNone/>
            </a:pPr>
            <a:endParaRPr lang="en-US" dirty="0"/>
          </a:p>
          <a:p>
            <a:r>
              <a:rPr lang="en-US" dirty="0"/>
              <a:t>2 institutions discounted due to different context (elite; British overseas JV)</a:t>
            </a:r>
          </a:p>
          <a:p>
            <a:pPr marL="0" indent="0">
              <a:buNone/>
            </a:pPr>
            <a:endParaRPr lang="en-US" dirty="0"/>
          </a:p>
          <a:p>
            <a:r>
              <a:rPr lang="en-US" dirty="0"/>
              <a:t>Analysis using content analysis (theoretical coding) (Thornberg &amp; Charmaz, 2014) </a:t>
            </a:r>
          </a:p>
          <a:p>
            <a:endParaRPr lang="en-US" dirty="0"/>
          </a:p>
        </p:txBody>
      </p:sp>
      <p:graphicFrame>
        <p:nvGraphicFramePr>
          <p:cNvPr id="4" name="Table 3">
            <a:extLst>
              <a:ext uri="{FF2B5EF4-FFF2-40B4-BE49-F238E27FC236}">
                <a16:creationId xmlns:a16="http://schemas.microsoft.com/office/drawing/2014/main" id="{9D01F096-BC90-0C47-85D2-758332560A4B}"/>
              </a:ext>
            </a:extLst>
          </p:cNvPr>
          <p:cNvGraphicFramePr>
            <a:graphicFrameLocks noGrp="1"/>
          </p:cNvGraphicFramePr>
          <p:nvPr>
            <p:extLst>
              <p:ext uri="{D42A27DB-BD31-4B8C-83A1-F6EECF244321}">
                <p14:modId xmlns:p14="http://schemas.microsoft.com/office/powerpoint/2010/main" val="4226732189"/>
              </p:ext>
            </p:extLst>
          </p:nvPr>
        </p:nvGraphicFramePr>
        <p:xfrm>
          <a:off x="7667346" y="2659668"/>
          <a:ext cx="3962902" cy="2366661"/>
        </p:xfrm>
        <a:graphic>
          <a:graphicData uri="http://schemas.openxmlformats.org/drawingml/2006/table">
            <a:tbl>
              <a:tblPr/>
              <a:tblGrid>
                <a:gridCol w="3247023">
                  <a:extLst>
                    <a:ext uri="{9D8B030D-6E8A-4147-A177-3AD203B41FA5}">
                      <a16:colId xmlns:a16="http://schemas.microsoft.com/office/drawing/2014/main" val="408888530"/>
                    </a:ext>
                  </a:extLst>
                </a:gridCol>
                <a:gridCol w="715879">
                  <a:extLst>
                    <a:ext uri="{9D8B030D-6E8A-4147-A177-3AD203B41FA5}">
                      <a16:colId xmlns:a16="http://schemas.microsoft.com/office/drawing/2014/main" val="23974340"/>
                    </a:ext>
                  </a:extLst>
                </a:gridCol>
              </a:tblGrid>
              <a:tr h="0">
                <a:tc>
                  <a:txBody>
                    <a:bodyPr/>
                    <a:lstStyle/>
                    <a:p>
                      <a:pPr algn="l" rtl="0" fontAlgn="base"/>
                      <a:r>
                        <a:rPr lang="en-GB" sz="1800" b="0" i="0" dirty="0">
                          <a:effectLst/>
                          <a:latin typeface="Calibri" panose="020F0502020204030204" pitchFamily="34" charset="0"/>
                        </a:rPr>
                        <a:t>Primary role </a:t>
                      </a:r>
                      <a:endParaRPr lang="en-GB" sz="32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rtl="0" fontAlgn="base"/>
                      <a:r>
                        <a:rPr lang="en-GB" sz="1800" b="0" i="0" dirty="0">
                          <a:effectLst/>
                          <a:latin typeface="Calibri" panose="020F0502020204030204" pitchFamily="34" charset="0"/>
                        </a:rPr>
                        <a:t>n </a:t>
                      </a:r>
                      <a:endParaRPr lang="en-GB" sz="32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36414747"/>
                  </a:ext>
                </a:extLst>
              </a:tr>
              <a:tr h="453607">
                <a:tc>
                  <a:txBody>
                    <a:bodyPr/>
                    <a:lstStyle/>
                    <a:p>
                      <a:pPr algn="l" rtl="0" fontAlgn="base"/>
                      <a:r>
                        <a:rPr lang="en-GB" sz="1800" b="0" i="0" dirty="0">
                          <a:effectLst/>
                          <a:latin typeface="Calibri" panose="020F0502020204030204" pitchFamily="34" charset="0"/>
                        </a:rPr>
                        <a:t>Pre-sessional Programme Leader </a:t>
                      </a:r>
                      <a:endParaRPr lang="en-GB" sz="32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GB" sz="1800" b="0" i="0" dirty="0">
                          <a:effectLst/>
                          <a:latin typeface="Calibri" panose="020F0502020204030204" pitchFamily="34" charset="0"/>
                        </a:rPr>
                        <a:t>5 </a:t>
                      </a:r>
                      <a:endParaRPr lang="en-GB" sz="32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13297"/>
                  </a:ext>
                </a:extLst>
              </a:tr>
              <a:tr h="453607">
                <a:tc>
                  <a:txBody>
                    <a:bodyPr/>
                    <a:lstStyle/>
                    <a:p>
                      <a:pPr algn="l" rtl="0" fontAlgn="base"/>
                      <a:r>
                        <a:rPr lang="en-GB" sz="1800" b="0" i="0" dirty="0" err="1">
                          <a:effectLst/>
                          <a:latin typeface="Calibri" panose="020F0502020204030204" pitchFamily="34" charset="0"/>
                        </a:rPr>
                        <a:t>Insessional</a:t>
                      </a:r>
                      <a:r>
                        <a:rPr lang="en-GB" sz="1800" b="0" i="0" dirty="0">
                          <a:effectLst/>
                          <a:latin typeface="Calibri" panose="020F0502020204030204" pitchFamily="34" charset="0"/>
                        </a:rPr>
                        <a:t> Programme Leader </a:t>
                      </a:r>
                      <a:endParaRPr lang="en-GB" sz="32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GB" sz="1800" b="0" i="0" dirty="0">
                          <a:effectLst/>
                          <a:latin typeface="Calibri" panose="020F0502020204030204" pitchFamily="34" charset="0"/>
                        </a:rPr>
                        <a:t>2 </a:t>
                      </a:r>
                      <a:endParaRPr lang="en-GB" sz="32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738293"/>
                  </a:ext>
                </a:extLst>
              </a:tr>
              <a:tr h="453607">
                <a:tc>
                  <a:txBody>
                    <a:bodyPr/>
                    <a:lstStyle/>
                    <a:p>
                      <a:pPr algn="l" rtl="0" fontAlgn="base"/>
                      <a:r>
                        <a:rPr lang="en-GB" sz="1800" b="0" i="0" dirty="0">
                          <a:effectLst/>
                          <a:latin typeface="Calibri" panose="020F0502020204030204" pitchFamily="34" charset="0"/>
                        </a:rPr>
                        <a:t>Centre Director </a:t>
                      </a:r>
                      <a:endParaRPr lang="en-GB" sz="32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GB" sz="1800" b="0" i="0" dirty="0">
                          <a:effectLst/>
                          <a:latin typeface="Calibri" panose="020F0502020204030204" pitchFamily="34" charset="0"/>
                        </a:rPr>
                        <a:t>1 </a:t>
                      </a:r>
                      <a:endParaRPr lang="en-GB" sz="32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587852"/>
                  </a:ext>
                </a:extLst>
              </a:tr>
              <a:tr h="453607">
                <a:tc>
                  <a:txBody>
                    <a:bodyPr/>
                    <a:lstStyle/>
                    <a:p>
                      <a:pPr algn="l" rtl="0" fontAlgn="base"/>
                      <a:r>
                        <a:rPr lang="en-GB" sz="1800" b="0" i="0" dirty="0">
                          <a:effectLst/>
                          <a:latin typeface="Calibri" panose="020F0502020204030204" pitchFamily="34" charset="0"/>
                        </a:rPr>
                        <a:t>Other </a:t>
                      </a:r>
                      <a:endParaRPr lang="en-GB" sz="32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GB" sz="1800" b="0" i="0" dirty="0">
                          <a:effectLst/>
                          <a:latin typeface="Calibri" panose="020F0502020204030204" pitchFamily="34" charset="0"/>
                        </a:rPr>
                        <a:t>1 </a:t>
                      </a:r>
                      <a:endParaRPr lang="en-GB" sz="32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9518307"/>
                  </a:ext>
                </a:extLst>
              </a:tr>
            </a:tbl>
          </a:graphicData>
        </a:graphic>
      </p:graphicFrame>
    </p:spTree>
    <p:extLst>
      <p:ext uri="{BB962C8B-B14F-4D97-AF65-F5344CB8AC3E}">
        <p14:creationId xmlns:p14="http://schemas.microsoft.com/office/powerpoint/2010/main" val="336644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9462-12A6-D44E-B2CD-E610CA050CFD}"/>
              </a:ext>
            </a:extLst>
          </p:cNvPr>
          <p:cNvSpPr>
            <a:spLocks noGrp="1"/>
          </p:cNvSpPr>
          <p:nvPr>
            <p:ph type="title"/>
          </p:nvPr>
        </p:nvSpPr>
        <p:spPr/>
        <p:txBody>
          <a:bodyPr/>
          <a:lstStyle/>
          <a:p>
            <a:r>
              <a:rPr lang="en-US" b="1" dirty="0"/>
              <a:t>CIPO Model (</a:t>
            </a:r>
            <a:r>
              <a:rPr lang="en-US" b="1" dirty="0" err="1"/>
              <a:t>Scheerens</a:t>
            </a:r>
            <a:r>
              <a:rPr lang="en-US" b="1" dirty="0"/>
              <a:t>, 2013)</a:t>
            </a:r>
          </a:p>
        </p:txBody>
      </p:sp>
      <p:pic>
        <p:nvPicPr>
          <p:cNvPr id="3074" name="Picture 2">
            <a:extLst>
              <a:ext uri="{FF2B5EF4-FFF2-40B4-BE49-F238E27FC236}">
                <a16:creationId xmlns:a16="http://schemas.microsoft.com/office/drawing/2014/main" id="{4E5E1310-DA33-0B4A-8B98-10484907A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767" y="1253028"/>
            <a:ext cx="7062465" cy="28733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876E9F2E-0596-2643-B2E6-99B0EB0834A9}"/>
              </a:ext>
            </a:extLst>
          </p:cNvPr>
          <p:cNvGraphicFramePr>
            <a:graphicFrameLocks noGrp="1"/>
          </p:cNvGraphicFramePr>
          <p:nvPr>
            <p:extLst>
              <p:ext uri="{D42A27DB-BD31-4B8C-83A1-F6EECF244321}">
                <p14:modId xmlns:p14="http://schemas.microsoft.com/office/powerpoint/2010/main" val="121971448"/>
              </p:ext>
            </p:extLst>
          </p:nvPr>
        </p:nvGraphicFramePr>
        <p:xfrm>
          <a:off x="284160" y="4244612"/>
          <a:ext cx="11348510" cy="2509520"/>
        </p:xfrm>
        <a:graphic>
          <a:graphicData uri="http://schemas.openxmlformats.org/drawingml/2006/table">
            <a:tbl>
              <a:tblPr firstRow="1" bandRow="1">
                <a:tableStyleId>{9D7B26C5-4107-4FEC-AEDC-1716B250A1EF}</a:tableStyleId>
              </a:tblPr>
              <a:tblGrid>
                <a:gridCol w="1237722">
                  <a:extLst>
                    <a:ext uri="{9D8B030D-6E8A-4147-A177-3AD203B41FA5}">
                      <a16:colId xmlns:a16="http://schemas.microsoft.com/office/drawing/2014/main" val="2473633675"/>
                    </a:ext>
                  </a:extLst>
                </a:gridCol>
                <a:gridCol w="5926666">
                  <a:extLst>
                    <a:ext uri="{9D8B030D-6E8A-4147-A177-3AD203B41FA5}">
                      <a16:colId xmlns:a16="http://schemas.microsoft.com/office/drawing/2014/main" val="1761148633"/>
                    </a:ext>
                  </a:extLst>
                </a:gridCol>
                <a:gridCol w="4184122">
                  <a:extLst>
                    <a:ext uri="{9D8B030D-6E8A-4147-A177-3AD203B41FA5}">
                      <a16:colId xmlns:a16="http://schemas.microsoft.com/office/drawing/2014/main" val="1801410891"/>
                    </a:ext>
                  </a:extLst>
                </a:gridCol>
              </a:tblGrid>
              <a:tr h="370840">
                <a:tc>
                  <a:txBody>
                    <a:bodyPr/>
                    <a:lstStyle/>
                    <a:p>
                      <a:r>
                        <a:rPr lang="en-US" sz="1400" b="1" dirty="0"/>
                        <a:t>CIPO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Description</a:t>
                      </a:r>
                    </a:p>
                  </a:txBody>
                  <a:tcPr/>
                </a:tc>
                <a:tc>
                  <a:txBody>
                    <a:bodyPr/>
                    <a:lstStyle/>
                    <a:p>
                      <a:r>
                        <a:rPr lang="en-US" sz="1400" dirty="0"/>
                        <a:t>Example</a:t>
                      </a:r>
                    </a:p>
                  </a:txBody>
                  <a:tcPr/>
                </a:tc>
                <a:extLst>
                  <a:ext uri="{0D108BD9-81ED-4DB2-BD59-A6C34878D82A}">
                    <a16:rowId xmlns:a16="http://schemas.microsoft.com/office/drawing/2014/main" val="1860279952"/>
                  </a:ext>
                </a:extLst>
              </a:tr>
              <a:tr h="370840">
                <a:tc>
                  <a:txBody>
                    <a:bodyPr/>
                    <a:lstStyle/>
                    <a:p>
                      <a:r>
                        <a:rPr lang="en-US" sz="1400" b="1" dirty="0"/>
                        <a:t>Context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Wider QA e.g. by governments/accredited bodies</a:t>
                      </a:r>
                    </a:p>
                  </a:txBody>
                  <a:tcPr/>
                </a:tc>
                <a:tc>
                  <a:txBody>
                    <a:bodyPr/>
                    <a:lstStyle/>
                    <a:p>
                      <a:r>
                        <a:rPr lang="en-US" sz="1400" dirty="0"/>
                        <a:t>Language: CEFR; UKVI; </a:t>
                      </a:r>
                    </a:p>
                    <a:p>
                      <a:r>
                        <a:rPr lang="en-US" sz="1400" dirty="0"/>
                        <a:t>Skills: FHEQs; Graduate Characteristics (internal)</a:t>
                      </a:r>
                    </a:p>
                  </a:txBody>
                  <a:tcPr/>
                </a:tc>
                <a:extLst>
                  <a:ext uri="{0D108BD9-81ED-4DB2-BD59-A6C34878D82A}">
                    <a16:rowId xmlns:a16="http://schemas.microsoft.com/office/drawing/2014/main" val="2374413446"/>
                  </a:ext>
                </a:extLst>
              </a:tr>
              <a:tr h="370840">
                <a:tc>
                  <a:txBody>
                    <a:bodyPr/>
                    <a:lstStyle/>
                    <a:p>
                      <a:r>
                        <a:rPr lang="en-US" sz="1400" b="1" dirty="0"/>
                        <a:t>Input</a:t>
                      </a:r>
                    </a:p>
                  </a:txBody>
                  <a:tcPr/>
                </a:tc>
                <a:tc>
                  <a:txBody>
                    <a:bodyPr/>
                    <a:lstStyle/>
                    <a:p>
                      <a:r>
                        <a:rPr lang="en-US" sz="1400" dirty="0"/>
                        <a:t>Financial and materials resources &amp; incentives; HR and staff qualifications; </a:t>
                      </a:r>
                    </a:p>
                    <a:p>
                      <a:r>
                        <a:rPr lang="en-US" sz="1400" dirty="0"/>
                        <a:t>Service resources</a:t>
                      </a:r>
                    </a:p>
                  </a:txBody>
                  <a:tcPr/>
                </a:tc>
                <a:tc>
                  <a:txBody>
                    <a:bodyPr/>
                    <a:lstStyle/>
                    <a:p>
                      <a:r>
                        <a:rPr lang="en-US" sz="1400" dirty="0"/>
                        <a:t>Institutional/dept strategy/goals; budget; teaching qualifications</a:t>
                      </a:r>
                    </a:p>
                  </a:txBody>
                  <a:tcPr/>
                </a:tc>
                <a:extLst>
                  <a:ext uri="{0D108BD9-81ED-4DB2-BD59-A6C34878D82A}">
                    <a16:rowId xmlns:a16="http://schemas.microsoft.com/office/drawing/2014/main" val="3870422084"/>
                  </a:ext>
                </a:extLst>
              </a:tr>
              <a:tr h="370840">
                <a:tc>
                  <a:txBody>
                    <a:bodyPr/>
                    <a:lstStyle/>
                    <a:p>
                      <a:r>
                        <a:rPr lang="en-US" sz="1400" b="1" dirty="0"/>
                        <a:t>Process</a:t>
                      </a:r>
                    </a:p>
                  </a:txBody>
                  <a:tcPr/>
                </a:tc>
                <a:tc>
                  <a:txBody>
                    <a:bodyPr/>
                    <a:lstStyle/>
                    <a:p>
                      <a:r>
                        <a:rPr lang="en-US" sz="1400" dirty="0"/>
                        <a:t>Teacher/student </a:t>
                      </a:r>
                      <a:r>
                        <a:rPr lang="en-US" sz="1400" dirty="0" err="1"/>
                        <a:t>behaviour</a:t>
                      </a:r>
                      <a:r>
                        <a:rPr lang="en-US" sz="1400" dirty="0"/>
                        <a:t>; Administration; Quality Assurance; Curriculum</a:t>
                      </a:r>
                    </a:p>
                  </a:txBody>
                  <a:tcPr/>
                </a:tc>
                <a:tc>
                  <a:txBody>
                    <a:bodyPr/>
                    <a:lstStyle/>
                    <a:p>
                      <a:r>
                        <a:rPr lang="en-US" sz="1400" dirty="0" err="1"/>
                        <a:t>Programme</a:t>
                      </a:r>
                      <a:r>
                        <a:rPr lang="en-US" sz="1400" dirty="0"/>
                        <a:t> design; assessments; content; admin; QA</a:t>
                      </a:r>
                    </a:p>
                  </a:txBody>
                  <a:tcPr/>
                </a:tc>
                <a:extLst>
                  <a:ext uri="{0D108BD9-81ED-4DB2-BD59-A6C34878D82A}">
                    <a16:rowId xmlns:a16="http://schemas.microsoft.com/office/drawing/2014/main" val="3589830638"/>
                  </a:ext>
                </a:extLst>
              </a:tr>
              <a:tr h="370840">
                <a:tc>
                  <a:txBody>
                    <a:bodyPr/>
                    <a:lstStyle/>
                    <a:p>
                      <a:r>
                        <a:rPr lang="en-US" sz="1400" b="1" dirty="0"/>
                        <a:t>Output</a:t>
                      </a:r>
                    </a:p>
                  </a:txBody>
                  <a:tcPr/>
                </a:tc>
                <a:tc>
                  <a:txBody>
                    <a:bodyPr/>
                    <a:lstStyle/>
                    <a:p>
                      <a:r>
                        <a:rPr lang="en-US" sz="1400" dirty="0"/>
                        <a:t>Output – end of the process; Outcome – what has changed as result of process; Impact – longer-term indirect result of process</a:t>
                      </a:r>
                    </a:p>
                  </a:txBody>
                  <a:tcPr/>
                </a:tc>
                <a:tc>
                  <a:txBody>
                    <a:bodyPr/>
                    <a:lstStyle/>
                    <a:p>
                      <a:r>
                        <a:rPr lang="en-US" sz="1400" dirty="0"/>
                        <a:t>Output: Progression from (e.g.) Pre-sessional</a:t>
                      </a:r>
                      <a:br>
                        <a:rPr lang="en-US" sz="1400" dirty="0"/>
                      </a:br>
                      <a:r>
                        <a:rPr lang="en-US" sz="1400" dirty="0"/>
                        <a:t>Outcome:  Student achievement over process</a:t>
                      </a:r>
                    </a:p>
                    <a:p>
                      <a:r>
                        <a:rPr lang="en-US" sz="1400" dirty="0"/>
                        <a:t>Impact: Transferrable skills</a:t>
                      </a:r>
                    </a:p>
                  </a:txBody>
                  <a:tcPr/>
                </a:tc>
                <a:extLst>
                  <a:ext uri="{0D108BD9-81ED-4DB2-BD59-A6C34878D82A}">
                    <a16:rowId xmlns:a16="http://schemas.microsoft.com/office/drawing/2014/main" val="3877183409"/>
                  </a:ext>
                </a:extLst>
              </a:tr>
            </a:tbl>
          </a:graphicData>
        </a:graphic>
      </p:graphicFrame>
    </p:spTree>
    <p:extLst>
      <p:ext uri="{BB962C8B-B14F-4D97-AF65-F5344CB8AC3E}">
        <p14:creationId xmlns:p14="http://schemas.microsoft.com/office/powerpoint/2010/main" val="2230720556"/>
      </p:ext>
    </p:extLst>
  </p:cSld>
  <p:clrMapOvr>
    <a:masterClrMapping/>
  </p:clrMapOvr>
  <mc:AlternateContent xmlns:mc="http://schemas.openxmlformats.org/markup-compatibility/2006" xmlns:p14="http://schemas.microsoft.com/office/powerpoint/2010/main">
    <mc:Choice Requires="p14">
      <p:transition spd="slow" p14:dur="2000" advTm="10581"/>
    </mc:Choice>
    <mc:Fallback xmlns="">
      <p:transition spd="slow" advTm="1058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D71B-19E4-FA4A-A031-E47F0B17BB97}"/>
              </a:ext>
            </a:extLst>
          </p:cNvPr>
          <p:cNvSpPr>
            <a:spLocks noGrp="1"/>
          </p:cNvSpPr>
          <p:nvPr>
            <p:ph type="ctrTitle"/>
          </p:nvPr>
        </p:nvSpPr>
        <p:spPr>
          <a:xfrm>
            <a:off x="1050131" y="2753360"/>
            <a:ext cx="10091738" cy="1351280"/>
          </a:xfrm>
        </p:spPr>
        <p:txBody>
          <a:bodyPr anchor="ctr">
            <a:normAutofit/>
          </a:bodyPr>
          <a:lstStyle/>
          <a:p>
            <a:r>
              <a:rPr lang="en-US" b="1" dirty="0">
                <a:solidFill>
                  <a:schemeClr val="bg1"/>
                </a:solidFill>
              </a:rPr>
              <a:t>Results &amp; Discussion</a:t>
            </a:r>
          </a:p>
        </p:txBody>
      </p:sp>
      <p:pic>
        <p:nvPicPr>
          <p:cNvPr id="5" name="Picture 4" descr="A picture containing drawing&#10;&#10;Description automatically generated">
            <a:extLst>
              <a:ext uri="{FF2B5EF4-FFF2-40B4-BE49-F238E27FC236}">
                <a16:creationId xmlns:a16="http://schemas.microsoft.com/office/drawing/2014/main" id="{C605C037-E9FB-2342-9464-62D612273FCC}"/>
              </a:ext>
            </a:extLst>
          </p:cNvPr>
          <p:cNvPicPr>
            <a:picLocks noChangeAspect="1"/>
          </p:cNvPicPr>
          <p:nvPr/>
        </p:nvPicPr>
        <p:blipFill>
          <a:blip r:embed="rId2"/>
          <a:stretch>
            <a:fillRect/>
          </a:stretch>
        </p:blipFill>
        <p:spPr>
          <a:xfrm>
            <a:off x="706394" y="548055"/>
            <a:ext cx="3185984" cy="964465"/>
          </a:xfrm>
          <a:prstGeom prst="rect">
            <a:avLst/>
          </a:prstGeom>
        </p:spPr>
      </p:pic>
    </p:spTree>
    <p:extLst>
      <p:ext uri="{BB962C8B-B14F-4D97-AF65-F5344CB8AC3E}">
        <p14:creationId xmlns:p14="http://schemas.microsoft.com/office/powerpoint/2010/main" val="3224632917"/>
      </p:ext>
    </p:extLst>
  </p:cSld>
  <p:clrMapOvr>
    <a:masterClrMapping/>
  </p:clrMapOvr>
  <mc:AlternateContent xmlns:mc="http://schemas.openxmlformats.org/markup-compatibility/2006" xmlns:p14="http://schemas.microsoft.com/office/powerpoint/2010/main">
    <mc:Choice Requires="p14">
      <p:transition p14:dur="10">
        <p14:flythrough/>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DCF88D6785641A39B81E46ACD8EBA" ma:contentTypeVersion="35" ma:contentTypeDescription="Create a new document." ma:contentTypeScope="" ma:versionID="e3f144cf36a50fee8c9559fe4914c284">
  <xsd:schema xmlns:xsd="http://www.w3.org/2001/XMLSchema" xmlns:xs="http://www.w3.org/2001/XMLSchema" xmlns:p="http://schemas.microsoft.com/office/2006/metadata/properties" xmlns:ns3="9a86d3b2-ef85-4eeb-92a7-527bdeb0eb86" xmlns:ns4="04623296-ebe0-4303-97af-d7a86b1d2f29" targetNamespace="http://schemas.microsoft.com/office/2006/metadata/properties" ma:root="true" ma:fieldsID="b3062d2be50d0e15b1044e12ceff6ce2" ns3:_="" ns4:_="">
    <xsd:import namespace="9a86d3b2-ef85-4eeb-92a7-527bdeb0eb86"/>
    <xsd:import namespace="04623296-ebe0-4303-97af-d7a86b1d2f2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ath_Settings" minOccurs="0"/>
                <xsd:element ref="ns3:MediaServiceGenerationTime" minOccurs="0"/>
                <xsd:element ref="ns3:MediaServiceEventHashCode" minOccurs="0"/>
                <xsd:element ref="ns3:MediaServiceAutoKeyPoints" minOccurs="0"/>
                <xsd:element ref="ns3:MediaServiceKeyPoints" minOccurs="0"/>
                <xsd:element ref="ns3:Distribution_Groups" minOccurs="0"/>
                <xsd:element ref="ns3:LMS_Mappings" minOccurs="0"/>
                <xsd:element ref="ns3:Teams_Channel_Section_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86d3b2-ef85-4eeb-92a7-527bdeb0eb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2" nillable="true" ma:displayName="Default Section Names" ma:internalName="DefaultSectionNames">
      <xsd:simpleType>
        <xsd:restriction base="dms:Note">
          <xsd:maxLength value="255"/>
        </xsd:restriction>
      </xsd:simpleType>
    </xsd:element>
    <xsd:element name="Templates" ma:index="23" nillable="true" ma:displayName="Templates" ma:internalName="Templates">
      <xsd:simpleType>
        <xsd:restriction base="dms:Note">
          <xsd:maxLength value="255"/>
        </xsd:restriction>
      </xsd:simpleType>
    </xsd:element>
    <xsd:element name="Teachers" ma:index="2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Math_Settings" ma:index="33" nillable="true" ma:displayName="Math Settings" ma:internalName="Math_Settings">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Distribution_Groups" ma:index="38" nillable="true" ma:displayName="Distribution Groups" ma:internalName="Distribution_Groups">
      <xsd:simpleType>
        <xsd:restriction base="dms:Note">
          <xsd:maxLength value="255"/>
        </xsd:restriction>
      </xsd:simpleType>
    </xsd:element>
    <xsd:element name="LMS_Mappings" ma:index="39" nillable="true" ma:displayName="LMS Mappings" ma:internalName="LMS_Mappings">
      <xsd:simpleType>
        <xsd:restriction base="dms:Note">
          <xsd:maxLength value="255"/>
        </xsd:restriction>
      </xsd:simpleType>
    </xsd:element>
    <xsd:element name="Teams_Channel_Section_Location" ma:index="40" nillable="true" ma:displayName="Teams Channel Section Location" ma:internalName="Teams_Channel_Section_Location">
      <xsd:simpleType>
        <xsd:restriction base="dms:Text"/>
      </xsd:simpleType>
    </xsd:element>
    <xsd:element name="MediaLengthInSeconds" ma:index="41" nillable="true" ma:displayName="Length (seconds)" ma:internalName="MediaLengthInSeconds" ma:readOnly="true">
      <xsd:simpleType>
        <xsd:restriction base="dms:Unknown"/>
      </xsd:simpleType>
    </xsd:element>
    <xsd:element name="_activity" ma:index="4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623296-ebe0-4303-97af-d7a86b1d2f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a86d3b2-ef85-4eeb-92a7-527bdeb0eb86" xsi:nil="true"/>
    <LMS_Mappings xmlns="9a86d3b2-ef85-4eeb-92a7-527bdeb0eb86" xsi:nil="true"/>
    <Teachers xmlns="9a86d3b2-ef85-4eeb-92a7-527bdeb0eb86">
      <UserInfo>
        <DisplayName/>
        <AccountId xsi:nil="true"/>
        <AccountType/>
      </UserInfo>
    </Teachers>
    <Self_Registration_Enabled xmlns="9a86d3b2-ef85-4eeb-92a7-527bdeb0eb86" xsi:nil="true"/>
    <Math_Settings xmlns="9a86d3b2-ef85-4eeb-92a7-527bdeb0eb86" xsi:nil="true"/>
    <DefaultSectionNames xmlns="9a86d3b2-ef85-4eeb-92a7-527bdeb0eb86" xsi:nil="true"/>
    <AppVersion xmlns="9a86d3b2-ef85-4eeb-92a7-527bdeb0eb86" xsi:nil="true"/>
    <IsNotebookLocked xmlns="9a86d3b2-ef85-4eeb-92a7-527bdeb0eb86" xsi:nil="true"/>
    <FolderType xmlns="9a86d3b2-ef85-4eeb-92a7-527bdeb0eb86" xsi:nil="true"/>
    <Is_Collaboration_Space_Locked xmlns="9a86d3b2-ef85-4eeb-92a7-527bdeb0eb86" xsi:nil="true"/>
    <Teams_Channel_Section_Location xmlns="9a86d3b2-ef85-4eeb-92a7-527bdeb0eb86" xsi:nil="true"/>
    <NotebookType xmlns="9a86d3b2-ef85-4eeb-92a7-527bdeb0eb86" xsi:nil="true"/>
    <Students xmlns="9a86d3b2-ef85-4eeb-92a7-527bdeb0eb86">
      <UserInfo>
        <DisplayName/>
        <AccountId xsi:nil="true"/>
        <AccountType/>
      </UserInfo>
    </Students>
    <Student_Groups xmlns="9a86d3b2-ef85-4eeb-92a7-527bdeb0eb86">
      <UserInfo>
        <DisplayName/>
        <AccountId xsi:nil="true"/>
        <AccountType/>
      </UserInfo>
    </Student_Groups>
    <Templates xmlns="9a86d3b2-ef85-4eeb-92a7-527bdeb0eb86" xsi:nil="true"/>
    <Invited_Teachers xmlns="9a86d3b2-ef85-4eeb-92a7-527bdeb0eb86" xsi:nil="true"/>
    <Owner xmlns="9a86d3b2-ef85-4eeb-92a7-527bdeb0eb86">
      <UserInfo>
        <DisplayName/>
        <AccountId xsi:nil="true"/>
        <AccountType/>
      </UserInfo>
    </Owner>
    <Distribution_Groups xmlns="9a86d3b2-ef85-4eeb-92a7-527bdeb0eb86" xsi:nil="true"/>
    <Has_Teacher_Only_SectionGroup xmlns="9a86d3b2-ef85-4eeb-92a7-527bdeb0eb86" xsi:nil="true"/>
    <TeamsChannelId xmlns="9a86d3b2-ef85-4eeb-92a7-527bdeb0eb86" xsi:nil="true"/>
    <Invited_Students xmlns="9a86d3b2-ef85-4eeb-92a7-527bdeb0eb86" xsi:nil="true"/>
    <CultureName xmlns="9a86d3b2-ef85-4eeb-92a7-527bdeb0eb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20A86A-A055-4C16-BDC2-A1E46A8F57D7}">
  <ds:schemaRefs>
    <ds:schemaRef ds:uri="04623296-ebe0-4303-97af-d7a86b1d2f29"/>
    <ds:schemaRef ds:uri="9a86d3b2-ef85-4eeb-92a7-527bdeb0eb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E8D68F9-99B4-4A79-A922-8B316E46B120}">
  <ds:schemaRefs>
    <ds:schemaRef ds:uri="http://www.w3.org/XML/1998/namespace"/>
    <ds:schemaRef ds:uri="http://purl.org/dc/terms/"/>
    <ds:schemaRef ds:uri="http://schemas.microsoft.com/office/2006/documentManagement/types"/>
    <ds:schemaRef ds:uri="http://schemas.openxmlformats.org/package/2006/metadata/core-properties"/>
    <ds:schemaRef ds:uri="9a86d3b2-ef85-4eeb-92a7-527bdeb0eb86"/>
    <ds:schemaRef ds:uri="http://schemas.microsoft.com/office/2006/metadata/properties"/>
    <ds:schemaRef ds:uri="http://schemas.microsoft.com/office/infopath/2007/PartnerControls"/>
    <ds:schemaRef ds:uri="http://purl.org/dc/elements/1.1/"/>
    <ds:schemaRef ds:uri="04623296-ebe0-4303-97af-d7a86b1d2f29"/>
    <ds:schemaRef ds:uri="http://purl.org/dc/dcmitype/"/>
  </ds:schemaRefs>
</ds:datastoreItem>
</file>

<file path=customXml/itemProps3.xml><?xml version="1.0" encoding="utf-8"?>
<ds:datastoreItem xmlns:ds="http://schemas.openxmlformats.org/officeDocument/2006/customXml" ds:itemID="{2AC1E055-5E14-4936-A5DC-63D1F0528C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3565</Words>
  <Application>Microsoft Office PowerPoint</Application>
  <PresentationFormat>Widescreen</PresentationFormat>
  <Paragraphs>264</Paragraphs>
  <Slides>35</Slides>
  <Notes>6</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Azo Sans</vt:lpstr>
      <vt:lpstr>Berlin Sans FB</vt:lpstr>
      <vt:lpstr>Berlin Sans FB Demi</vt:lpstr>
      <vt:lpstr>Calibri</vt:lpstr>
      <vt:lpstr>Google Sans Text</vt:lpstr>
      <vt:lpstr>Office Theme</vt:lpstr>
      <vt:lpstr>Are we reaching a TEAPing point?:</vt:lpstr>
      <vt:lpstr>Quality Management Systems</vt:lpstr>
      <vt:lpstr>Quality in HE</vt:lpstr>
      <vt:lpstr>Quality in HE</vt:lpstr>
      <vt:lpstr>Quality in EAP</vt:lpstr>
      <vt:lpstr>Research aims</vt:lpstr>
      <vt:lpstr>Methodology</vt:lpstr>
      <vt:lpstr>CIPO Model (Scheerens, 2013)</vt:lpstr>
      <vt:lpstr>Results &amp; Discussion</vt:lpstr>
      <vt:lpstr>Theme 1: There is a mission statement, but it’s not made clear to us</vt:lpstr>
      <vt:lpstr>Discussion</vt:lpstr>
      <vt:lpstr>Theme 2: The primary purpose is X, but I mean for us, the purpose is Y …</vt:lpstr>
      <vt:lpstr>Theme 2: The primary purpose is X, but I mean for us, the purpose is Y …</vt:lpstr>
      <vt:lpstr>Theme 2: The primary purpose is X, but I mean for us, the purpose is Y …</vt:lpstr>
      <vt:lpstr>Theme 2: The primary purpose is X, but I mean for us, the purpose is Y …</vt:lpstr>
      <vt:lpstr>PowerPoint Presentation</vt:lpstr>
      <vt:lpstr>Impact of study skills focus (pre-sessional)</vt:lpstr>
      <vt:lpstr>Is there more to it?...</vt:lpstr>
      <vt:lpstr>Discussion</vt:lpstr>
      <vt:lpstr>Theme 3: I don’t know really what others are doing … we all do our own thing completely</vt:lpstr>
      <vt:lpstr>Theme 3: I don’t know really what others are doing … we all do our own thing completely</vt:lpstr>
      <vt:lpstr>Discussion</vt:lpstr>
      <vt:lpstr>Theme 4: I don’t feel confident with assessment design</vt:lpstr>
      <vt:lpstr>Theme 4: I don’t feel confident with assessment design</vt:lpstr>
      <vt:lpstr>Discussion</vt:lpstr>
      <vt:lpstr>Theme 5: Tracking student performance is something I’d like to do, but it would be so difficult</vt:lpstr>
      <vt:lpstr>Discussion</vt:lpstr>
      <vt:lpstr>Conclusions</vt:lpstr>
      <vt:lpstr>Recommendations</vt:lpstr>
      <vt:lpstr>Limitations</vt:lpstr>
      <vt:lpstr>References 1</vt:lpstr>
      <vt:lpstr>References 2</vt:lpstr>
      <vt:lpstr>References 3</vt:lpstr>
      <vt:lpstr>PowerPoint Presentation</vt:lpstr>
      <vt:lpstr>Interview questions (template)</vt:lpstr>
    </vt:vector>
  </TitlesOfParts>
  <Company>Northumbria University at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and Study Skills</dc:title>
  <dc:creator>Daniel White</dc:creator>
  <cp:lastModifiedBy>Daniel White</cp:lastModifiedBy>
  <cp:revision>464</cp:revision>
  <cp:lastPrinted>2018-02-05T10:50:20Z</cp:lastPrinted>
  <dcterms:created xsi:type="dcterms:W3CDTF">2017-12-13T14:15:03Z</dcterms:created>
  <dcterms:modified xsi:type="dcterms:W3CDTF">2023-04-16T22:16:49Z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0x010100151DCF88D6785641A39B81E46ACD8EBA</vt:lpwstr>
  </property>
</Properties>
</file>