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6"/>
  </p:notesMasterIdLst>
  <p:sldIdLst>
    <p:sldId id="256" r:id="rId3"/>
    <p:sldId id="1058" r:id="rId4"/>
    <p:sldId id="1064" r:id="rId5"/>
    <p:sldId id="1062" r:id="rId6"/>
    <p:sldId id="1042" r:id="rId7"/>
    <p:sldId id="1052" r:id="rId8"/>
    <p:sldId id="1060" r:id="rId9"/>
    <p:sldId id="1044" r:id="rId10"/>
    <p:sldId id="1053" r:id="rId11"/>
    <p:sldId id="1055" r:id="rId12"/>
    <p:sldId id="1065" r:id="rId13"/>
    <p:sldId id="1047" r:id="rId14"/>
    <p:sldId id="1046" r:id="rId15"/>
    <p:sldId id="1050" r:id="rId16"/>
    <p:sldId id="1051" r:id="rId17"/>
    <p:sldId id="1061" r:id="rId18"/>
    <p:sldId id="1063" r:id="rId19"/>
    <p:sldId id="267" r:id="rId20"/>
    <p:sldId id="1057" r:id="rId21"/>
    <p:sldId id="257" r:id="rId22"/>
    <p:sldId id="1056" r:id="rId23"/>
    <p:sldId id="1059" r:id="rId24"/>
    <p:sldId id="1049" r:id="rId25"/>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8532" autoAdjust="0"/>
  </p:normalViewPr>
  <p:slideViewPr>
    <p:cSldViewPr snapToGrid="0">
      <p:cViewPr varScale="1">
        <p:scale>
          <a:sx n="54" d="100"/>
          <a:sy n="54" d="100"/>
        </p:scale>
        <p:origin x="104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5E980-0845-EC40-A862-D1F3F97C7429}" type="doc">
      <dgm:prSet loTypeId="urn:microsoft.com/office/officeart/2005/8/layout/radial1" loCatId="" qsTypeId="urn:microsoft.com/office/officeart/2005/8/quickstyle/simple1" qsCatId="simple" csTypeId="urn:microsoft.com/office/officeart/2005/8/colors/accent5_5" csCatId="accent5" phldr="1"/>
      <dgm:spPr/>
      <dgm:t>
        <a:bodyPr/>
        <a:lstStyle/>
        <a:p>
          <a:endParaRPr lang="en-GB"/>
        </a:p>
      </dgm:t>
    </dgm:pt>
    <dgm:pt modelId="{C3CEEFCA-D3F3-184F-B07A-BE9AF6579DB7}">
      <dgm:prSet phldrT="[Text]"/>
      <dgm:spPr/>
      <dgm:t>
        <a:bodyPr/>
        <a:lstStyle/>
        <a:p>
          <a:r>
            <a:rPr lang="en-GB" b="1" i="1" baseline="0" dirty="0">
              <a:latin typeface="Tw Cen MT" panose="020B0602020104020603" pitchFamily="34" charset="77"/>
            </a:rPr>
            <a:t>Core reading</a:t>
          </a:r>
        </a:p>
      </dgm:t>
    </dgm:pt>
    <dgm:pt modelId="{5E4D436E-0D6F-7B45-90BF-B51F4425866A}" type="parTrans" cxnId="{CB7058BE-3BCA-1C41-AD15-6E359531E709}">
      <dgm:prSet/>
      <dgm:spPr/>
      <dgm:t>
        <a:bodyPr/>
        <a:lstStyle/>
        <a:p>
          <a:endParaRPr lang="en-GB"/>
        </a:p>
      </dgm:t>
    </dgm:pt>
    <dgm:pt modelId="{9D8CD95C-B449-FE40-969D-5D2D55311227}" type="sibTrans" cxnId="{CB7058BE-3BCA-1C41-AD15-6E359531E709}">
      <dgm:prSet/>
      <dgm:spPr/>
      <dgm:t>
        <a:bodyPr/>
        <a:lstStyle/>
        <a:p>
          <a:endParaRPr lang="en-GB"/>
        </a:p>
      </dgm:t>
    </dgm:pt>
    <dgm:pt modelId="{92BE9D63-CC41-EC46-B79E-771A0BEA38A5}">
      <dgm:prSet phldrT="[Text]"/>
      <dgm:spPr/>
      <dgm:t>
        <a:bodyPr/>
        <a:lstStyle/>
        <a:p>
          <a:r>
            <a:rPr lang="en-GB" dirty="0">
              <a:latin typeface="Tw Cen MT" panose="020B0602020104020603" pitchFamily="34" charset="77"/>
            </a:rPr>
            <a:t>Authors</a:t>
          </a:r>
        </a:p>
      </dgm:t>
    </dgm:pt>
    <dgm:pt modelId="{4E2BAB75-4CF6-D442-96D5-AC6E82AB5B36}" type="parTrans" cxnId="{CE2125C1-98A6-F940-AD71-62F0BED0D71A}">
      <dgm:prSet/>
      <dgm:spPr/>
      <dgm:t>
        <a:bodyPr/>
        <a:lstStyle/>
        <a:p>
          <a:endParaRPr lang="en-GB"/>
        </a:p>
      </dgm:t>
    </dgm:pt>
    <dgm:pt modelId="{D7BC3EAE-E78A-864F-BB56-3C3F9F174795}" type="sibTrans" cxnId="{CE2125C1-98A6-F940-AD71-62F0BED0D71A}">
      <dgm:prSet/>
      <dgm:spPr/>
      <dgm:t>
        <a:bodyPr/>
        <a:lstStyle/>
        <a:p>
          <a:endParaRPr lang="en-GB"/>
        </a:p>
      </dgm:t>
    </dgm:pt>
    <dgm:pt modelId="{0BBCB968-4C7F-B943-A4FE-74491495F08F}">
      <dgm:prSet phldrT="[Text]"/>
      <dgm:spPr/>
      <dgm:t>
        <a:bodyPr/>
        <a:lstStyle/>
        <a:p>
          <a:r>
            <a:rPr lang="en-GB" dirty="0">
              <a:latin typeface="Tw Cen MT" panose="020B0602020104020603" pitchFamily="34" charset="77"/>
            </a:rPr>
            <a:t>Methods</a:t>
          </a:r>
          <a:endParaRPr lang="en-GB" dirty="0"/>
        </a:p>
      </dgm:t>
    </dgm:pt>
    <dgm:pt modelId="{E9C62B63-B8D8-AD49-B0DC-2D96ED14812C}" type="parTrans" cxnId="{047C9A61-77D0-0E49-AE4E-499D024CCD46}">
      <dgm:prSet/>
      <dgm:spPr/>
      <dgm:t>
        <a:bodyPr/>
        <a:lstStyle/>
        <a:p>
          <a:endParaRPr lang="en-GB"/>
        </a:p>
      </dgm:t>
    </dgm:pt>
    <dgm:pt modelId="{F3E2D9F4-7E20-1942-9120-728E8A388820}" type="sibTrans" cxnId="{047C9A61-77D0-0E49-AE4E-499D024CCD46}">
      <dgm:prSet/>
      <dgm:spPr/>
      <dgm:t>
        <a:bodyPr/>
        <a:lstStyle/>
        <a:p>
          <a:endParaRPr lang="en-GB"/>
        </a:p>
      </dgm:t>
    </dgm:pt>
    <dgm:pt modelId="{DBA6DA03-08D4-B64A-99AD-089785CB44B0}">
      <dgm:prSet phldrT="[Text]"/>
      <dgm:spPr/>
      <dgm:t>
        <a:bodyPr/>
        <a:lstStyle/>
        <a:p>
          <a:r>
            <a:rPr lang="en-GB" dirty="0">
              <a:latin typeface="Tw Cen MT" panose="020B0602020104020603" pitchFamily="34" charset="77"/>
            </a:rPr>
            <a:t>Results</a:t>
          </a:r>
        </a:p>
      </dgm:t>
    </dgm:pt>
    <dgm:pt modelId="{85E913A9-103A-864D-B298-DB367771D818}" type="parTrans" cxnId="{A93B65DB-BD41-7441-9B80-99AA16311362}">
      <dgm:prSet/>
      <dgm:spPr/>
      <dgm:t>
        <a:bodyPr/>
        <a:lstStyle/>
        <a:p>
          <a:endParaRPr lang="en-GB"/>
        </a:p>
      </dgm:t>
    </dgm:pt>
    <dgm:pt modelId="{60116F2B-CDBC-8647-9036-1890DC04A480}" type="sibTrans" cxnId="{A93B65DB-BD41-7441-9B80-99AA16311362}">
      <dgm:prSet/>
      <dgm:spPr/>
      <dgm:t>
        <a:bodyPr/>
        <a:lstStyle/>
        <a:p>
          <a:endParaRPr lang="en-GB"/>
        </a:p>
      </dgm:t>
    </dgm:pt>
    <dgm:pt modelId="{B5BABF22-0A25-4E7C-9E8D-0861AF00B45F}">
      <dgm:prSet phldrT="[Text]"/>
      <dgm:spPr/>
      <dgm:t>
        <a:bodyPr/>
        <a:lstStyle/>
        <a:p>
          <a:r>
            <a:rPr lang="en-GB" dirty="0">
              <a:latin typeface="Tw Cen MT" panose="020B0602020104020603" pitchFamily="34" charset="77"/>
            </a:rPr>
            <a:t>Incompetent</a:t>
          </a:r>
        </a:p>
      </dgm:t>
    </dgm:pt>
    <dgm:pt modelId="{D90CA197-5615-43DB-AB14-5BAD1B3952D3}" type="parTrans" cxnId="{D9B46FD0-135B-44DC-B79C-7FEED0125618}">
      <dgm:prSet/>
      <dgm:spPr/>
      <dgm:t>
        <a:bodyPr/>
        <a:lstStyle/>
        <a:p>
          <a:endParaRPr lang="en-SG"/>
        </a:p>
      </dgm:t>
    </dgm:pt>
    <dgm:pt modelId="{B69E7EA7-DAE7-4107-AEC0-BD9A74E46814}" type="sibTrans" cxnId="{D9B46FD0-135B-44DC-B79C-7FEED0125618}">
      <dgm:prSet/>
      <dgm:spPr/>
      <dgm:t>
        <a:bodyPr/>
        <a:lstStyle/>
        <a:p>
          <a:endParaRPr lang="en-SG"/>
        </a:p>
      </dgm:t>
    </dgm:pt>
    <dgm:pt modelId="{B01627EB-E602-4889-9AD4-3275C78B6798}">
      <dgm:prSet phldrT="[Text]"/>
      <dgm:spPr/>
      <dgm:t>
        <a:bodyPr/>
        <a:lstStyle/>
        <a:p>
          <a:r>
            <a:rPr lang="en-GB" dirty="0">
              <a:latin typeface="Tw Cen MT" panose="020B0602020104020603" pitchFamily="34" charset="77"/>
            </a:rPr>
            <a:t>biased</a:t>
          </a:r>
        </a:p>
      </dgm:t>
    </dgm:pt>
    <dgm:pt modelId="{A9C58F05-8DA5-4782-9E98-BC616C215731}" type="parTrans" cxnId="{E2031108-B85A-47A7-B664-6C734FE520DC}">
      <dgm:prSet/>
      <dgm:spPr/>
      <dgm:t>
        <a:bodyPr/>
        <a:lstStyle/>
        <a:p>
          <a:endParaRPr lang="en-SG"/>
        </a:p>
      </dgm:t>
    </dgm:pt>
    <dgm:pt modelId="{D268EEBC-20B5-48FE-98E0-68C0F055B235}" type="sibTrans" cxnId="{E2031108-B85A-47A7-B664-6C734FE520DC}">
      <dgm:prSet/>
      <dgm:spPr/>
      <dgm:t>
        <a:bodyPr/>
        <a:lstStyle/>
        <a:p>
          <a:endParaRPr lang="en-SG"/>
        </a:p>
      </dgm:t>
    </dgm:pt>
    <dgm:pt modelId="{8485AB1C-A4B1-419E-8AD7-CC0CE97FC273}">
      <dgm:prSet phldrT="[Text]"/>
      <dgm:spPr/>
      <dgm:t>
        <a:bodyPr/>
        <a:lstStyle/>
        <a:p>
          <a:r>
            <a:rPr lang="en-GB" dirty="0"/>
            <a:t>Ill-designed</a:t>
          </a:r>
        </a:p>
      </dgm:t>
    </dgm:pt>
    <dgm:pt modelId="{31569F8C-9043-49FD-8589-1BF12F493A51}" type="parTrans" cxnId="{9F96BE53-1114-48D4-B04A-08E5361C94F1}">
      <dgm:prSet/>
      <dgm:spPr/>
      <dgm:t>
        <a:bodyPr/>
        <a:lstStyle/>
        <a:p>
          <a:endParaRPr lang="en-SG"/>
        </a:p>
      </dgm:t>
    </dgm:pt>
    <dgm:pt modelId="{84D8D399-43A1-4F63-AFD5-3C51DE631A60}" type="sibTrans" cxnId="{9F96BE53-1114-48D4-B04A-08E5361C94F1}">
      <dgm:prSet/>
      <dgm:spPr/>
      <dgm:t>
        <a:bodyPr/>
        <a:lstStyle/>
        <a:p>
          <a:endParaRPr lang="en-SG"/>
        </a:p>
      </dgm:t>
    </dgm:pt>
    <dgm:pt modelId="{30C30540-970B-4ADA-A080-17FE0DA763AA}">
      <dgm:prSet phldrT="[Text]"/>
      <dgm:spPr/>
      <dgm:t>
        <a:bodyPr/>
        <a:lstStyle/>
        <a:p>
          <a:r>
            <a:rPr lang="en-GB" dirty="0">
              <a:latin typeface="Tw Cen MT" panose="020B0602020104020603" pitchFamily="34" charset="77"/>
            </a:rPr>
            <a:t>Invalid</a:t>
          </a:r>
        </a:p>
      </dgm:t>
    </dgm:pt>
    <dgm:pt modelId="{BD59EAE0-CE45-4293-A4E6-AA24752B1D21}" type="parTrans" cxnId="{E69CD1B1-31D6-47BA-9812-A815895401DE}">
      <dgm:prSet/>
      <dgm:spPr/>
      <dgm:t>
        <a:bodyPr/>
        <a:lstStyle/>
        <a:p>
          <a:endParaRPr lang="en-SG"/>
        </a:p>
      </dgm:t>
    </dgm:pt>
    <dgm:pt modelId="{AEF8931C-EE5E-4D5D-AD5C-1660C4698873}" type="sibTrans" cxnId="{E69CD1B1-31D6-47BA-9812-A815895401DE}">
      <dgm:prSet/>
      <dgm:spPr/>
      <dgm:t>
        <a:bodyPr/>
        <a:lstStyle/>
        <a:p>
          <a:endParaRPr lang="en-SG"/>
        </a:p>
      </dgm:t>
    </dgm:pt>
    <dgm:pt modelId="{B7B51C34-F98D-4C31-966E-5EDE54EEA32A}">
      <dgm:prSet phldrT="[Text]"/>
      <dgm:spPr/>
      <dgm:t>
        <a:bodyPr/>
        <a:lstStyle/>
        <a:p>
          <a:r>
            <a:rPr lang="en-GB" dirty="0">
              <a:latin typeface="Tw Cen MT" panose="020B0602020104020603" pitchFamily="34" charset="77"/>
            </a:rPr>
            <a:t>skewed</a:t>
          </a:r>
        </a:p>
      </dgm:t>
    </dgm:pt>
    <dgm:pt modelId="{E0A164F8-448A-45E8-B038-4150DEF89A01}" type="parTrans" cxnId="{1CFE4CDF-6FA4-4BC6-BBD5-7F5FC541D444}">
      <dgm:prSet/>
      <dgm:spPr/>
      <dgm:t>
        <a:bodyPr/>
        <a:lstStyle/>
        <a:p>
          <a:endParaRPr lang="en-SG"/>
        </a:p>
      </dgm:t>
    </dgm:pt>
    <dgm:pt modelId="{3CED0962-7F76-4668-A772-4ACCD193D11D}" type="sibTrans" cxnId="{1CFE4CDF-6FA4-4BC6-BBD5-7F5FC541D444}">
      <dgm:prSet/>
      <dgm:spPr/>
      <dgm:t>
        <a:bodyPr/>
        <a:lstStyle/>
        <a:p>
          <a:endParaRPr lang="en-SG"/>
        </a:p>
      </dgm:t>
    </dgm:pt>
    <dgm:pt modelId="{900A2D4A-24DE-3943-A38D-2E7B45E68B20}" type="pres">
      <dgm:prSet presAssocID="{8FB5E980-0845-EC40-A862-D1F3F97C7429}" presName="cycle" presStyleCnt="0">
        <dgm:presLayoutVars>
          <dgm:chMax val="1"/>
          <dgm:dir/>
          <dgm:animLvl val="ctr"/>
          <dgm:resizeHandles val="exact"/>
        </dgm:presLayoutVars>
      </dgm:prSet>
      <dgm:spPr/>
    </dgm:pt>
    <dgm:pt modelId="{A4812FA8-D49C-4244-ACA5-5AE35FC8C445}" type="pres">
      <dgm:prSet presAssocID="{C3CEEFCA-D3F3-184F-B07A-BE9AF6579DB7}" presName="centerShape" presStyleLbl="node0" presStyleIdx="0" presStyleCnt="1"/>
      <dgm:spPr/>
    </dgm:pt>
    <dgm:pt modelId="{E6C56F23-335E-1D4A-B382-4C31CF0514E7}" type="pres">
      <dgm:prSet presAssocID="{4E2BAB75-4CF6-D442-96D5-AC6E82AB5B36}" presName="Name9" presStyleLbl="parChTrans1D2" presStyleIdx="0" presStyleCnt="3"/>
      <dgm:spPr/>
    </dgm:pt>
    <dgm:pt modelId="{9031F43D-5ECE-C24B-A652-16374CA64A34}" type="pres">
      <dgm:prSet presAssocID="{4E2BAB75-4CF6-D442-96D5-AC6E82AB5B36}" presName="connTx" presStyleLbl="parChTrans1D2" presStyleIdx="0" presStyleCnt="3"/>
      <dgm:spPr/>
    </dgm:pt>
    <dgm:pt modelId="{155AB855-CC5A-E84D-AC50-E7318B3B7D5F}" type="pres">
      <dgm:prSet presAssocID="{92BE9D63-CC41-EC46-B79E-771A0BEA38A5}" presName="node" presStyleLbl="node1" presStyleIdx="0" presStyleCnt="3">
        <dgm:presLayoutVars>
          <dgm:bulletEnabled val="1"/>
        </dgm:presLayoutVars>
      </dgm:prSet>
      <dgm:spPr/>
    </dgm:pt>
    <dgm:pt modelId="{91489877-44B7-884B-B64E-6EEBFC43B221}" type="pres">
      <dgm:prSet presAssocID="{E9C62B63-B8D8-AD49-B0DC-2D96ED14812C}" presName="Name9" presStyleLbl="parChTrans1D2" presStyleIdx="1" presStyleCnt="3"/>
      <dgm:spPr/>
    </dgm:pt>
    <dgm:pt modelId="{68D3CDBB-7375-CF4E-A1DF-E5FA8D05D3A6}" type="pres">
      <dgm:prSet presAssocID="{E9C62B63-B8D8-AD49-B0DC-2D96ED14812C}" presName="connTx" presStyleLbl="parChTrans1D2" presStyleIdx="1" presStyleCnt="3"/>
      <dgm:spPr/>
    </dgm:pt>
    <dgm:pt modelId="{7C1B4010-F9FC-754D-A196-FD067819009A}" type="pres">
      <dgm:prSet presAssocID="{0BBCB968-4C7F-B943-A4FE-74491495F08F}" presName="node" presStyleLbl="node1" presStyleIdx="1" presStyleCnt="3">
        <dgm:presLayoutVars>
          <dgm:bulletEnabled val="1"/>
        </dgm:presLayoutVars>
      </dgm:prSet>
      <dgm:spPr/>
    </dgm:pt>
    <dgm:pt modelId="{FDDB3936-58DE-2E4B-8611-93F30F9D5280}" type="pres">
      <dgm:prSet presAssocID="{85E913A9-103A-864D-B298-DB367771D818}" presName="Name9" presStyleLbl="parChTrans1D2" presStyleIdx="2" presStyleCnt="3"/>
      <dgm:spPr/>
    </dgm:pt>
    <dgm:pt modelId="{CB94F66E-188B-0D46-8BF3-54730DD588CB}" type="pres">
      <dgm:prSet presAssocID="{85E913A9-103A-864D-B298-DB367771D818}" presName="connTx" presStyleLbl="parChTrans1D2" presStyleIdx="2" presStyleCnt="3"/>
      <dgm:spPr/>
    </dgm:pt>
    <dgm:pt modelId="{7FA650B4-065A-4249-8307-F7E6A92F2123}" type="pres">
      <dgm:prSet presAssocID="{DBA6DA03-08D4-B64A-99AD-089785CB44B0}" presName="node" presStyleLbl="node1" presStyleIdx="2" presStyleCnt="3">
        <dgm:presLayoutVars>
          <dgm:bulletEnabled val="1"/>
        </dgm:presLayoutVars>
      </dgm:prSet>
      <dgm:spPr/>
    </dgm:pt>
  </dgm:ptLst>
  <dgm:cxnLst>
    <dgm:cxn modelId="{40F6EE07-7F11-9344-9683-CF5EEC473B9E}" type="presOf" srcId="{0BBCB968-4C7F-B943-A4FE-74491495F08F}" destId="{7C1B4010-F9FC-754D-A196-FD067819009A}" srcOrd="0" destOrd="0" presId="urn:microsoft.com/office/officeart/2005/8/layout/radial1"/>
    <dgm:cxn modelId="{E2031108-B85A-47A7-B664-6C734FE520DC}" srcId="{92BE9D63-CC41-EC46-B79E-771A0BEA38A5}" destId="{B01627EB-E602-4889-9AD4-3275C78B6798}" srcOrd="1" destOrd="0" parTransId="{A9C58F05-8DA5-4782-9E98-BC616C215731}" sibTransId="{D268EEBC-20B5-48FE-98E0-68C0F055B235}"/>
    <dgm:cxn modelId="{0583730A-9397-EC4C-B6F4-AF18F8F16E7D}" type="presOf" srcId="{C3CEEFCA-D3F3-184F-B07A-BE9AF6579DB7}" destId="{A4812FA8-D49C-4244-ACA5-5AE35FC8C445}" srcOrd="0" destOrd="0" presId="urn:microsoft.com/office/officeart/2005/8/layout/radial1"/>
    <dgm:cxn modelId="{592BF815-B346-2144-AE59-13F06A31A7A8}" type="presOf" srcId="{8FB5E980-0845-EC40-A862-D1F3F97C7429}" destId="{900A2D4A-24DE-3943-A38D-2E7B45E68B20}" srcOrd="0" destOrd="0" presId="urn:microsoft.com/office/officeart/2005/8/layout/radial1"/>
    <dgm:cxn modelId="{C47BF032-A24C-5744-AAA8-17D3AF37CE97}" type="presOf" srcId="{92BE9D63-CC41-EC46-B79E-771A0BEA38A5}" destId="{155AB855-CC5A-E84D-AC50-E7318B3B7D5F}" srcOrd="0" destOrd="0" presId="urn:microsoft.com/office/officeart/2005/8/layout/radial1"/>
    <dgm:cxn modelId="{047C9A61-77D0-0E49-AE4E-499D024CCD46}" srcId="{C3CEEFCA-D3F3-184F-B07A-BE9AF6579DB7}" destId="{0BBCB968-4C7F-B943-A4FE-74491495F08F}" srcOrd="1" destOrd="0" parTransId="{E9C62B63-B8D8-AD49-B0DC-2D96ED14812C}" sibTransId="{F3E2D9F4-7E20-1942-9120-728E8A388820}"/>
    <dgm:cxn modelId="{9BCA8865-C0B9-4477-B82C-B88A6894AA2E}" type="presOf" srcId="{8485AB1C-A4B1-419E-8AD7-CC0CE97FC273}" destId="{7C1B4010-F9FC-754D-A196-FD067819009A}" srcOrd="0" destOrd="1" presId="urn:microsoft.com/office/officeart/2005/8/layout/radial1"/>
    <dgm:cxn modelId="{E6CF1848-B91E-4F40-8F80-DA7112E63D67}" type="presOf" srcId="{85E913A9-103A-864D-B298-DB367771D818}" destId="{FDDB3936-58DE-2E4B-8611-93F30F9D5280}" srcOrd="0" destOrd="0" presId="urn:microsoft.com/office/officeart/2005/8/layout/radial1"/>
    <dgm:cxn modelId="{638E9449-E4F7-45A5-A70E-A6320B9B5576}" type="presOf" srcId="{30C30540-970B-4ADA-A080-17FE0DA763AA}" destId="{7FA650B4-065A-4249-8307-F7E6A92F2123}" srcOrd="0" destOrd="1" presId="urn:microsoft.com/office/officeart/2005/8/layout/radial1"/>
    <dgm:cxn modelId="{A9F0E16C-616C-4C79-8414-985C79AC8DAC}" type="presOf" srcId="{B7B51C34-F98D-4C31-966E-5EDE54EEA32A}" destId="{7FA650B4-065A-4249-8307-F7E6A92F2123}" srcOrd="0" destOrd="2" presId="urn:microsoft.com/office/officeart/2005/8/layout/radial1"/>
    <dgm:cxn modelId="{9F96BE53-1114-48D4-B04A-08E5361C94F1}" srcId="{0BBCB968-4C7F-B943-A4FE-74491495F08F}" destId="{8485AB1C-A4B1-419E-8AD7-CC0CE97FC273}" srcOrd="0" destOrd="0" parTransId="{31569F8C-9043-49FD-8589-1BF12F493A51}" sibTransId="{84D8D399-43A1-4F63-AFD5-3C51DE631A60}"/>
    <dgm:cxn modelId="{F6C71E75-76BF-6744-BBA1-22411976AF08}" type="presOf" srcId="{E9C62B63-B8D8-AD49-B0DC-2D96ED14812C}" destId="{91489877-44B7-884B-B64E-6EEBFC43B221}" srcOrd="0" destOrd="0" presId="urn:microsoft.com/office/officeart/2005/8/layout/radial1"/>
    <dgm:cxn modelId="{0C2D517B-CFDE-2240-9BDA-3CB994BB17B2}" type="presOf" srcId="{4E2BAB75-4CF6-D442-96D5-AC6E82AB5B36}" destId="{9031F43D-5ECE-C24B-A652-16374CA64A34}" srcOrd="1" destOrd="0" presId="urn:microsoft.com/office/officeart/2005/8/layout/radial1"/>
    <dgm:cxn modelId="{B5A2A285-735C-405F-8A8C-2F9E99BD33A6}" type="presOf" srcId="{B01627EB-E602-4889-9AD4-3275C78B6798}" destId="{155AB855-CC5A-E84D-AC50-E7318B3B7D5F}" srcOrd="0" destOrd="2" presId="urn:microsoft.com/office/officeart/2005/8/layout/radial1"/>
    <dgm:cxn modelId="{3E24968E-04F3-4F2D-8CC7-F320D3CA4A92}" type="presOf" srcId="{B5BABF22-0A25-4E7C-9E8D-0861AF00B45F}" destId="{155AB855-CC5A-E84D-AC50-E7318B3B7D5F}" srcOrd="0" destOrd="1" presId="urn:microsoft.com/office/officeart/2005/8/layout/radial1"/>
    <dgm:cxn modelId="{434F7B92-1D3C-F345-97B8-DEBC90BA2474}" type="presOf" srcId="{85E913A9-103A-864D-B298-DB367771D818}" destId="{CB94F66E-188B-0D46-8BF3-54730DD588CB}" srcOrd="1" destOrd="0" presId="urn:microsoft.com/office/officeart/2005/8/layout/radial1"/>
    <dgm:cxn modelId="{0DA2E3A9-DE41-2740-A684-81CBD75ED620}" type="presOf" srcId="{E9C62B63-B8D8-AD49-B0DC-2D96ED14812C}" destId="{68D3CDBB-7375-CF4E-A1DF-E5FA8D05D3A6}" srcOrd="1" destOrd="0" presId="urn:microsoft.com/office/officeart/2005/8/layout/radial1"/>
    <dgm:cxn modelId="{E69CD1B1-31D6-47BA-9812-A815895401DE}" srcId="{DBA6DA03-08D4-B64A-99AD-089785CB44B0}" destId="{30C30540-970B-4ADA-A080-17FE0DA763AA}" srcOrd="0" destOrd="0" parTransId="{BD59EAE0-CE45-4293-A4E6-AA24752B1D21}" sibTransId="{AEF8931C-EE5E-4D5D-AD5C-1660C4698873}"/>
    <dgm:cxn modelId="{CB7058BE-3BCA-1C41-AD15-6E359531E709}" srcId="{8FB5E980-0845-EC40-A862-D1F3F97C7429}" destId="{C3CEEFCA-D3F3-184F-B07A-BE9AF6579DB7}" srcOrd="0" destOrd="0" parTransId="{5E4D436E-0D6F-7B45-90BF-B51F4425866A}" sibTransId="{9D8CD95C-B449-FE40-969D-5D2D55311227}"/>
    <dgm:cxn modelId="{0E210EC0-99E1-4349-9A6E-1559B88D050F}" type="presOf" srcId="{DBA6DA03-08D4-B64A-99AD-089785CB44B0}" destId="{7FA650B4-065A-4249-8307-F7E6A92F2123}" srcOrd="0" destOrd="0" presId="urn:microsoft.com/office/officeart/2005/8/layout/radial1"/>
    <dgm:cxn modelId="{CE2125C1-98A6-F940-AD71-62F0BED0D71A}" srcId="{C3CEEFCA-D3F3-184F-B07A-BE9AF6579DB7}" destId="{92BE9D63-CC41-EC46-B79E-771A0BEA38A5}" srcOrd="0" destOrd="0" parTransId="{4E2BAB75-4CF6-D442-96D5-AC6E82AB5B36}" sibTransId="{D7BC3EAE-E78A-864F-BB56-3C3F9F174795}"/>
    <dgm:cxn modelId="{D9B46FD0-135B-44DC-B79C-7FEED0125618}" srcId="{92BE9D63-CC41-EC46-B79E-771A0BEA38A5}" destId="{B5BABF22-0A25-4E7C-9E8D-0861AF00B45F}" srcOrd="0" destOrd="0" parTransId="{D90CA197-5615-43DB-AB14-5BAD1B3952D3}" sibTransId="{B69E7EA7-DAE7-4107-AEC0-BD9A74E46814}"/>
    <dgm:cxn modelId="{A93B65DB-BD41-7441-9B80-99AA16311362}" srcId="{C3CEEFCA-D3F3-184F-B07A-BE9AF6579DB7}" destId="{DBA6DA03-08D4-B64A-99AD-089785CB44B0}" srcOrd="2" destOrd="0" parTransId="{85E913A9-103A-864D-B298-DB367771D818}" sibTransId="{60116F2B-CDBC-8647-9036-1890DC04A480}"/>
    <dgm:cxn modelId="{1CFE4CDF-6FA4-4BC6-BBD5-7F5FC541D444}" srcId="{DBA6DA03-08D4-B64A-99AD-089785CB44B0}" destId="{B7B51C34-F98D-4C31-966E-5EDE54EEA32A}" srcOrd="1" destOrd="0" parTransId="{E0A164F8-448A-45E8-B038-4150DEF89A01}" sibTransId="{3CED0962-7F76-4668-A772-4ACCD193D11D}"/>
    <dgm:cxn modelId="{4FD4C7EA-FE35-1D49-A6C4-AF8DE5E9ED30}" type="presOf" srcId="{4E2BAB75-4CF6-D442-96D5-AC6E82AB5B36}" destId="{E6C56F23-335E-1D4A-B382-4C31CF0514E7}" srcOrd="0" destOrd="0" presId="urn:microsoft.com/office/officeart/2005/8/layout/radial1"/>
    <dgm:cxn modelId="{09E2A6A6-4CBE-724E-A12B-6A939CEFD737}" type="presParOf" srcId="{900A2D4A-24DE-3943-A38D-2E7B45E68B20}" destId="{A4812FA8-D49C-4244-ACA5-5AE35FC8C445}" srcOrd="0" destOrd="0" presId="urn:microsoft.com/office/officeart/2005/8/layout/radial1"/>
    <dgm:cxn modelId="{8383DF20-89F8-DD45-8D64-379735B6234A}" type="presParOf" srcId="{900A2D4A-24DE-3943-A38D-2E7B45E68B20}" destId="{E6C56F23-335E-1D4A-B382-4C31CF0514E7}" srcOrd="1" destOrd="0" presId="urn:microsoft.com/office/officeart/2005/8/layout/radial1"/>
    <dgm:cxn modelId="{9AC2E48F-ABC7-6A4B-9AEA-8B6AC9A5EF1E}" type="presParOf" srcId="{E6C56F23-335E-1D4A-B382-4C31CF0514E7}" destId="{9031F43D-5ECE-C24B-A652-16374CA64A34}" srcOrd="0" destOrd="0" presId="urn:microsoft.com/office/officeart/2005/8/layout/radial1"/>
    <dgm:cxn modelId="{7C1E9F9F-DF56-3148-9EA2-E6C20585A954}" type="presParOf" srcId="{900A2D4A-24DE-3943-A38D-2E7B45E68B20}" destId="{155AB855-CC5A-E84D-AC50-E7318B3B7D5F}" srcOrd="2" destOrd="0" presId="urn:microsoft.com/office/officeart/2005/8/layout/radial1"/>
    <dgm:cxn modelId="{1CFE9916-07D3-374F-AF7D-7AE6CDBA6530}" type="presParOf" srcId="{900A2D4A-24DE-3943-A38D-2E7B45E68B20}" destId="{91489877-44B7-884B-B64E-6EEBFC43B221}" srcOrd="3" destOrd="0" presId="urn:microsoft.com/office/officeart/2005/8/layout/radial1"/>
    <dgm:cxn modelId="{8FE2308B-AD1A-6345-A62C-0EAD19D256CF}" type="presParOf" srcId="{91489877-44B7-884B-B64E-6EEBFC43B221}" destId="{68D3CDBB-7375-CF4E-A1DF-E5FA8D05D3A6}" srcOrd="0" destOrd="0" presId="urn:microsoft.com/office/officeart/2005/8/layout/radial1"/>
    <dgm:cxn modelId="{AE277272-7668-BD42-A593-8A7A378AE342}" type="presParOf" srcId="{900A2D4A-24DE-3943-A38D-2E7B45E68B20}" destId="{7C1B4010-F9FC-754D-A196-FD067819009A}" srcOrd="4" destOrd="0" presId="urn:microsoft.com/office/officeart/2005/8/layout/radial1"/>
    <dgm:cxn modelId="{D6C94757-F820-FF47-9072-566789E96578}" type="presParOf" srcId="{900A2D4A-24DE-3943-A38D-2E7B45E68B20}" destId="{FDDB3936-58DE-2E4B-8611-93F30F9D5280}" srcOrd="5" destOrd="0" presId="urn:microsoft.com/office/officeart/2005/8/layout/radial1"/>
    <dgm:cxn modelId="{17DB38FC-1C23-8145-B32E-AB50A1B0CB09}" type="presParOf" srcId="{FDDB3936-58DE-2E4B-8611-93F30F9D5280}" destId="{CB94F66E-188B-0D46-8BF3-54730DD588CB}" srcOrd="0" destOrd="0" presId="urn:microsoft.com/office/officeart/2005/8/layout/radial1"/>
    <dgm:cxn modelId="{40DD3DEB-15E8-CD4E-A847-D12E7766059B}" type="presParOf" srcId="{900A2D4A-24DE-3943-A38D-2E7B45E68B20}" destId="{7FA650B4-065A-4249-8307-F7E6A92F2123}"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812FA8-D49C-4244-ACA5-5AE35FC8C445}">
      <dsp:nvSpPr>
        <dsp:cNvPr id="0" name=""/>
        <dsp:cNvSpPr/>
      </dsp:nvSpPr>
      <dsp:spPr>
        <a:xfrm>
          <a:off x="1132431" y="1916310"/>
          <a:ext cx="992664" cy="992664"/>
        </a:xfrm>
        <a:prstGeom prst="ellipse">
          <a:avLst/>
        </a:prstGeom>
        <a:solidFill>
          <a:schemeClr val="accent5">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b="1" i="1" kern="1200" baseline="0" dirty="0">
              <a:latin typeface="Tw Cen MT" panose="020B0602020104020603" pitchFamily="34" charset="77"/>
            </a:rPr>
            <a:t>Core reading</a:t>
          </a:r>
        </a:p>
      </dsp:txBody>
      <dsp:txXfrm>
        <a:off x="1277803" y="2061682"/>
        <a:ext cx="701920" cy="701920"/>
      </dsp:txXfrm>
    </dsp:sp>
    <dsp:sp modelId="{E6C56F23-335E-1D4A-B382-4C31CF0514E7}">
      <dsp:nvSpPr>
        <dsp:cNvPr id="0" name=""/>
        <dsp:cNvSpPr/>
      </dsp:nvSpPr>
      <dsp:spPr>
        <a:xfrm rot="16200000">
          <a:off x="1478626" y="1738747"/>
          <a:ext cx="300274" cy="54851"/>
        </a:xfrm>
        <a:custGeom>
          <a:avLst/>
          <a:gdLst/>
          <a:ahLst/>
          <a:cxnLst/>
          <a:rect l="0" t="0" r="0" b="0"/>
          <a:pathLst>
            <a:path>
              <a:moveTo>
                <a:pt x="0" y="27425"/>
              </a:moveTo>
              <a:lnTo>
                <a:pt x="300274" y="27425"/>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621256" y="1758665"/>
        <a:ext cx="15013" cy="15013"/>
      </dsp:txXfrm>
    </dsp:sp>
    <dsp:sp modelId="{155AB855-CC5A-E84D-AC50-E7318B3B7D5F}">
      <dsp:nvSpPr>
        <dsp:cNvPr id="0" name=""/>
        <dsp:cNvSpPr/>
      </dsp:nvSpPr>
      <dsp:spPr>
        <a:xfrm>
          <a:off x="1132431" y="623370"/>
          <a:ext cx="992664" cy="992664"/>
        </a:xfrm>
        <a:prstGeom prst="ellipse">
          <a:avLst/>
        </a:prstGeom>
        <a:solidFill>
          <a:schemeClr val="accent5">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l" defTabSz="577850">
            <a:lnSpc>
              <a:spcPct val="90000"/>
            </a:lnSpc>
            <a:spcBef>
              <a:spcPct val="0"/>
            </a:spcBef>
            <a:spcAft>
              <a:spcPct val="35000"/>
            </a:spcAft>
            <a:buNone/>
          </a:pPr>
          <a:r>
            <a:rPr lang="en-GB" sz="1300" kern="1200" dirty="0">
              <a:latin typeface="Tw Cen MT" panose="020B0602020104020603" pitchFamily="34" charset="77"/>
            </a:rPr>
            <a:t>Authors</a:t>
          </a:r>
        </a:p>
        <a:p>
          <a:pPr marL="57150" lvl="1" indent="-57150" algn="l" defTabSz="444500">
            <a:lnSpc>
              <a:spcPct val="90000"/>
            </a:lnSpc>
            <a:spcBef>
              <a:spcPct val="0"/>
            </a:spcBef>
            <a:spcAft>
              <a:spcPct val="15000"/>
            </a:spcAft>
            <a:buChar char="•"/>
          </a:pPr>
          <a:r>
            <a:rPr lang="en-GB" sz="1000" kern="1200" dirty="0">
              <a:latin typeface="Tw Cen MT" panose="020B0602020104020603" pitchFamily="34" charset="77"/>
            </a:rPr>
            <a:t>Incompetent</a:t>
          </a:r>
        </a:p>
        <a:p>
          <a:pPr marL="57150" lvl="1" indent="-57150" algn="l" defTabSz="444500">
            <a:lnSpc>
              <a:spcPct val="90000"/>
            </a:lnSpc>
            <a:spcBef>
              <a:spcPct val="0"/>
            </a:spcBef>
            <a:spcAft>
              <a:spcPct val="15000"/>
            </a:spcAft>
            <a:buChar char="•"/>
          </a:pPr>
          <a:r>
            <a:rPr lang="en-GB" sz="1000" kern="1200" dirty="0">
              <a:latin typeface="Tw Cen MT" panose="020B0602020104020603" pitchFamily="34" charset="77"/>
            </a:rPr>
            <a:t>biased</a:t>
          </a:r>
        </a:p>
      </dsp:txBody>
      <dsp:txXfrm>
        <a:off x="1277803" y="768742"/>
        <a:ext cx="701920" cy="701920"/>
      </dsp:txXfrm>
    </dsp:sp>
    <dsp:sp modelId="{91489877-44B7-884B-B64E-6EEBFC43B221}">
      <dsp:nvSpPr>
        <dsp:cNvPr id="0" name=""/>
        <dsp:cNvSpPr/>
      </dsp:nvSpPr>
      <dsp:spPr>
        <a:xfrm rot="1800000">
          <a:off x="2038485" y="2708451"/>
          <a:ext cx="300274" cy="54851"/>
        </a:xfrm>
        <a:custGeom>
          <a:avLst/>
          <a:gdLst/>
          <a:ahLst/>
          <a:cxnLst/>
          <a:rect l="0" t="0" r="0" b="0"/>
          <a:pathLst>
            <a:path>
              <a:moveTo>
                <a:pt x="0" y="27425"/>
              </a:moveTo>
              <a:lnTo>
                <a:pt x="300274" y="27425"/>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181115" y="2728370"/>
        <a:ext cx="15013" cy="15013"/>
      </dsp:txXfrm>
    </dsp:sp>
    <dsp:sp modelId="{7C1B4010-F9FC-754D-A196-FD067819009A}">
      <dsp:nvSpPr>
        <dsp:cNvPr id="0" name=""/>
        <dsp:cNvSpPr/>
      </dsp:nvSpPr>
      <dsp:spPr>
        <a:xfrm>
          <a:off x="2252149" y="2562779"/>
          <a:ext cx="992664" cy="992664"/>
        </a:xfrm>
        <a:prstGeom prst="ellipse">
          <a:avLst/>
        </a:prstGeom>
        <a:solidFill>
          <a:schemeClr val="accent5">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l" defTabSz="577850">
            <a:lnSpc>
              <a:spcPct val="90000"/>
            </a:lnSpc>
            <a:spcBef>
              <a:spcPct val="0"/>
            </a:spcBef>
            <a:spcAft>
              <a:spcPct val="35000"/>
            </a:spcAft>
            <a:buNone/>
          </a:pPr>
          <a:r>
            <a:rPr lang="en-GB" sz="1300" kern="1200" dirty="0">
              <a:latin typeface="Tw Cen MT" panose="020B0602020104020603" pitchFamily="34" charset="77"/>
            </a:rPr>
            <a:t>Methods</a:t>
          </a:r>
          <a:endParaRPr lang="en-GB" sz="1300" kern="1200" dirty="0"/>
        </a:p>
        <a:p>
          <a:pPr marL="57150" lvl="1" indent="-57150" algn="l" defTabSz="444500">
            <a:lnSpc>
              <a:spcPct val="90000"/>
            </a:lnSpc>
            <a:spcBef>
              <a:spcPct val="0"/>
            </a:spcBef>
            <a:spcAft>
              <a:spcPct val="15000"/>
            </a:spcAft>
            <a:buChar char="•"/>
          </a:pPr>
          <a:r>
            <a:rPr lang="en-GB" sz="1000" kern="1200" dirty="0"/>
            <a:t>Ill-designed</a:t>
          </a:r>
        </a:p>
      </dsp:txBody>
      <dsp:txXfrm>
        <a:off x="2397521" y="2708151"/>
        <a:ext cx="701920" cy="701920"/>
      </dsp:txXfrm>
    </dsp:sp>
    <dsp:sp modelId="{FDDB3936-58DE-2E4B-8611-93F30F9D5280}">
      <dsp:nvSpPr>
        <dsp:cNvPr id="0" name=""/>
        <dsp:cNvSpPr/>
      </dsp:nvSpPr>
      <dsp:spPr>
        <a:xfrm rot="9000000">
          <a:off x="918766" y="2708451"/>
          <a:ext cx="300274" cy="54851"/>
        </a:xfrm>
        <a:custGeom>
          <a:avLst/>
          <a:gdLst/>
          <a:ahLst/>
          <a:cxnLst/>
          <a:rect l="0" t="0" r="0" b="0"/>
          <a:pathLst>
            <a:path>
              <a:moveTo>
                <a:pt x="0" y="27425"/>
              </a:moveTo>
              <a:lnTo>
                <a:pt x="300274" y="27425"/>
              </a:lnTo>
            </a:path>
          </a:pathLst>
        </a:cu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1061397" y="2728370"/>
        <a:ext cx="15013" cy="15013"/>
      </dsp:txXfrm>
    </dsp:sp>
    <dsp:sp modelId="{7FA650B4-065A-4249-8307-F7E6A92F2123}">
      <dsp:nvSpPr>
        <dsp:cNvPr id="0" name=""/>
        <dsp:cNvSpPr/>
      </dsp:nvSpPr>
      <dsp:spPr>
        <a:xfrm>
          <a:off x="12712" y="2562779"/>
          <a:ext cx="992664" cy="992664"/>
        </a:xfrm>
        <a:prstGeom prst="ellipse">
          <a:avLst/>
        </a:prstGeom>
        <a:solidFill>
          <a:schemeClr val="accent5">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l" defTabSz="577850">
            <a:lnSpc>
              <a:spcPct val="90000"/>
            </a:lnSpc>
            <a:spcBef>
              <a:spcPct val="0"/>
            </a:spcBef>
            <a:spcAft>
              <a:spcPct val="35000"/>
            </a:spcAft>
            <a:buNone/>
          </a:pPr>
          <a:r>
            <a:rPr lang="en-GB" sz="1300" kern="1200" dirty="0">
              <a:latin typeface="Tw Cen MT" panose="020B0602020104020603" pitchFamily="34" charset="77"/>
            </a:rPr>
            <a:t>Results</a:t>
          </a:r>
        </a:p>
        <a:p>
          <a:pPr marL="57150" lvl="1" indent="-57150" algn="l" defTabSz="444500">
            <a:lnSpc>
              <a:spcPct val="90000"/>
            </a:lnSpc>
            <a:spcBef>
              <a:spcPct val="0"/>
            </a:spcBef>
            <a:spcAft>
              <a:spcPct val="15000"/>
            </a:spcAft>
            <a:buChar char="•"/>
          </a:pPr>
          <a:r>
            <a:rPr lang="en-GB" sz="1000" kern="1200" dirty="0">
              <a:latin typeface="Tw Cen MT" panose="020B0602020104020603" pitchFamily="34" charset="77"/>
            </a:rPr>
            <a:t>Invalid</a:t>
          </a:r>
        </a:p>
        <a:p>
          <a:pPr marL="57150" lvl="1" indent="-57150" algn="l" defTabSz="444500">
            <a:lnSpc>
              <a:spcPct val="90000"/>
            </a:lnSpc>
            <a:spcBef>
              <a:spcPct val="0"/>
            </a:spcBef>
            <a:spcAft>
              <a:spcPct val="15000"/>
            </a:spcAft>
            <a:buChar char="•"/>
          </a:pPr>
          <a:r>
            <a:rPr lang="en-GB" sz="1000" kern="1200" dirty="0">
              <a:latin typeface="Tw Cen MT" panose="020B0602020104020603" pitchFamily="34" charset="77"/>
            </a:rPr>
            <a:t>skewed</a:t>
          </a:r>
        </a:p>
      </dsp:txBody>
      <dsp:txXfrm>
        <a:off x="158084" y="2708151"/>
        <a:ext cx="701920" cy="70192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608509-F974-4493-8D1C-D87FF3505EA3}" type="datetimeFigureOut">
              <a:rPr lang="en-SG" smtClean="0"/>
              <a:t>19/4/2023</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016E89-8A5B-44BC-AB9F-AB337D56F49F}" type="slidenum">
              <a:rPr lang="en-SG" smtClean="0"/>
              <a:t>‹#›</a:t>
            </a:fld>
            <a:endParaRPr lang="en-SG"/>
          </a:p>
        </p:txBody>
      </p:sp>
    </p:spTree>
    <p:extLst>
      <p:ext uri="{BB962C8B-B14F-4D97-AF65-F5344CB8AC3E}">
        <p14:creationId xmlns:p14="http://schemas.microsoft.com/office/powerpoint/2010/main" val="312720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Why do they understand CT as this type of engagement?</a:t>
            </a:r>
          </a:p>
        </p:txBody>
      </p:sp>
      <p:sp>
        <p:nvSpPr>
          <p:cNvPr id="4" name="Slide Number Placeholder 3"/>
          <p:cNvSpPr>
            <a:spLocks noGrp="1"/>
          </p:cNvSpPr>
          <p:nvPr>
            <p:ph type="sldNum" sz="quarter" idx="5"/>
          </p:nvPr>
        </p:nvSpPr>
        <p:spPr/>
        <p:txBody>
          <a:bodyPr/>
          <a:lstStyle/>
          <a:p>
            <a:fld id="{2EAA9E1D-62CC-44D4-9D94-826DDD3C5433}" type="slidenum">
              <a:rPr lang="en-SG" smtClean="0"/>
              <a:t>5</a:t>
            </a:fld>
            <a:endParaRPr lang="en-SG"/>
          </a:p>
        </p:txBody>
      </p:sp>
    </p:spTree>
    <p:extLst>
      <p:ext uri="{BB962C8B-B14F-4D97-AF65-F5344CB8AC3E}">
        <p14:creationId xmlns:p14="http://schemas.microsoft.com/office/powerpoint/2010/main" val="3272665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a:p>
            <a:endParaRPr lang="en-SG" dirty="0"/>
          </a:p>
          <a:p>
            <a:endParaRPr lang="en-S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AC1921-44BB-41B9-9A0B-53F56F5EBD39}"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1741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pPr>
              <a:defRPr/>
            </a:pPr>
            <a:fld id="{49ACA0E4-7A57-A14F-A7AB-2CECBE7F46B3}" type="slidenum">
              <a:rPr lang="en-SG" smtClean="0"/>
              <a:pPr>
                <a:defRPr/>
              </a:pPr>
              <a:t>23</a:t>
            </a:fld>
            <a:endParaRPr lang="en-SG"/>
          </a:p>
        </p:txBody>
      </p:sp>
    </p:spTree>
    <p:extLst>
      <p:ext uri="{BB962C8B-B14F-4D97-AF65-F5344CB8AC3E}">
        <p14:creationId xmlns:p14="http://schemas.microsoft.com/office/powerpoint/2010/main" val="67134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solidFill>
                  <a:schemeClr val="tx1"/>
                </a:solidFill>
                <a:latin typeface="Tw Cen MT" panose="020B0602020104020603" pitchFamily="34" charset="77"/>
                <a:cs typeface="Calisto MT"/>
              </a:rPr>
              <a:t>Couplings of ideational and attitudinal meanings clustered together based on the same repeated pattern (following </a:t>
            </a:r>
            <a:r>
              <a:rPr lang="en-US" sz="1200" b="0" dirty="0" err="1">
                <a:solidFill>
                  <a:schemeClr val="tx1"/>
                </a:solidFill>
                <a:latin typeface="Tw Cen MT" panose="020B0602020104020603" pitchFamily="34" charset="77"/>
                <a:cs typeface="Calisto MT"/>
              </a:rPr>
              <a:t>Tilakaratna</a:t>
            </a:r>
            <a:r>
              <a:rPr lang="en-US" sz="1200" b="0" dirty="0">
                <a:solidFill>
                  <a:schemeClr val="tx1"/>
                </a:solidFill>
                <a:latin typeface="Tw Cen MT" panose="020B0602020104020603" pitchFamily="34" charset="77"/>
                <a:cs typeface="Calisto MT"/>
              </a:rPr>
              <a:t> &amp; </a:t>
            </a:r>
            <a:r>
              <a:rPr lang="en-US" sz="1200" b="0" dirty="0" err="1">
                <a:solidFill>
                  <a:schemeClr val="tx1"/>
                </a:solidFill>
                <a:latin typeface="Tw Cen MT" panose="020B0602020104020603" pitchFamily="34" charset="77"/>
                <a:cs typeface="Calisto MT"/>
              </a:rPr>
              <a:t>Szenes</a:t>
            </a:r>
            <a:r>
              <a:rPr lang="en-US" sz="1200" b="0" dirty="0">
                <a:solidFill>
                  <a:schemeClr val="tx1"/>
                </a:solidFill>
                <a:latin typeface="Tw Cen MT" panose="020B0602020104020603" pitchFamily="34" charset="77"/>
                <a:cs typeface="Calisto MT"/>
              </a:rPr>
              <a:t>, 2020):</a:t>
            </a:r>
          </a:p>
          <a:p>
            <a:r>
              <a:rPr lang="en-US" sz="1200" b="0" dirty="0">
                <a:solidFill>
                  <a:schemeClr val="tx1"/>
                </a:solidFill>
                <a:latin typeface="Tw Cen MT" panose="020B0602020104020603" pitchFamily="34" charset="77"/>
              </a:rPr>
              <a:t>e.g. Target + +/- evaluation </a:t>
            </a:r>
          </a:p>
          <a:p>
            <a:endParaRPr lang="en-SG" dirty="0"/>
          </a:p>
        </p:txBody>
      </p:sp>
      <p:sp>
        <p:nvSpPr>
          <p:cNvPr id="4" name="Slide Number Placeholder 3"/>
          <p:cNvSpPr>
            <a:spLocks noGrp="1"/>
          </p:cNvSpPr>
          <p:nvPr>
            <p:ph type="sldNum" sz="quarter" idx="5"/>
          </p:nvPr>
        </p:nvSpPr>
        <p:spPr/>
        <p:txBody>
          <a:bodyPr/>
          <a:lstStyle/>
          <a:p>
            <a:pPr>
              <a:defRPr/>
            </a:pPr>
            <a:fld id="{49ACA0E4-7A57-A14F-A7AB-2CECBE7F46B3}" type="slidenum">
              <a:rPr lang="en-SG" smtClean="0"/>
              <a:pPr>
                <a:defRPr/>
              </a:pPr>
              <a:t>6</a:t>
            </a:fld>
            <a:endParaRPr lang="en-SG"/>
          </a:p>
        </p:txBody>
      </p:sp>
    </p:spTree>
    <p:extLst>
      <p:ext uri="{BB962C8B-B14F-4D97-AF65-F5344CB8AC3E}">
        <p14:creationId xmlns:p14="http://schemas.microsoft.com/office/powerpoint/2010/main" val="257668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Judgement and appraisal (</a:t>
            </a:r>
            <a:r>
              <a:rPr lang="en-SG" b="1" dirty="0"/>
              <a:t>attitude</a:t>
            </a:r>
            <a:r>
              <a:rPr lang="en-SG" dirty="0"/>
              <a:t>)</a:t>
            </a:r>
          </a:p>
          <a:p>
            <a:r>
              <a:rPr lang="en-SG" dirty="0"/>
              <a:t>Alignment through </a:t>
            </a:r>
            <a:r>
              <a:rPr lang="en-SG" b="1" dirty="0"/>
              <a:t>engagement</a:t>
            </a:r>
            <a:r>
              <a:rPr lang="en-SG" dirty="0"/>
              <a:t> resources</a:t>
            </a:r>
          </a:p>
          <a:p>
            <a:r>
              <a:rPr lang="en-SG" sz="1200" kern="1200" dirty="0">
                <a:solidFill>
                  <a:schemeClr val="tx1"/>
                </a:solidFill>
                <a:effectLst/>
                <a:latin typeface="+mn-lt"/>
                <a:ea typeface="+mn-ea"/>
                <a:cs typeface="+mn-cs"/>
              </a:rPr>
              <a:t>ATTITUDE reveals how values are built in a text, around emotions (AFFECT in Figure 12.2) and opinions (JUDGEMENT and APPRECIATION in Figure 12.2) and whether this evaluation is negatively (–) or positively (+) charged.</a:t>
            </a:r>
            <a:endParaRPr lang="en-SG" dirty="0"/>
          </a:p>
          <a:p>
            <a:endParaRPr lang="en-SG" dirty="0"/>
          </a:p>
          <a:p>
            <a:endParaRPr lang="en-SG" dirty="0"/>
          </a:p>
        </p:txBody>
      </p:sp>
      <p:sp>
        <p:nvSpPr>
          <p:cNvPr id="4" name="Slide Number Placeholder 3"/>
          <p:cNvSpPr>
            <a:spLocks noGrp="1"/>
          </p:cNvSpPr>
          <p:nvPr>
            <p:ph type="sldNum" sz="quarter" idx="5"/>
          </p:nvPr>
        </p:nvSpPr>
        <p:spPr/>
        <p:txBody>
          <a:bodyPr/>
          <a:lstStyle/>
          <a:p>
            <a:fld id="{A6016E89-8A5B-44BC-AB9F-AB337D56F49F}" type="slidenum">
              <a:rPr lang="en-SG" smtClean="0"/>
              <a:t>7</a:t>
            </a:fld>
            <a:endParaRPr lang="en-SG"/>
          </a:p>
        </p:txBody>
      </p:sp>
    </p:spTree>
    <p:extLst>
      <p:ext uri="{BB962C8B-B14F-4D97-AF65-F5344CB8AC3E}">
        <p14:creationId xmlns:p14="http://schemas.microsoft.com/office/powerpoint/2010/main" val="2380276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pPr>
              <a:defRPr/>
            </a:pPr>
            <a:fld id="{49ACA0E4-7A57-A14F-A7AB-2CECBE7F46B3}" type="slidenum">
              <a:rPr lang="en-SG" smtClean="0"/>
              <a:pPr>
                <a:defRPr/>
              </a:pPr>
              <a:t>8</a:t>
            </a:fld>
            <a:endParaRPr lang="en-SG"/>
          </a:p>
        </p:txBody>
      </p:sp>
    </p:spTree>
    <p:extLst>
      <p:ext uri="{BB962C8B-B14F-4D97-AF65-F5344CB8AC3E}">
        <p14:creationId xmlns:p14="http://schemas.microsoft.com/office/powerpoint/2010/main" val="3384589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Language reflects their worldview; Why are we in a society and educational system which pushed and advocates for CT, saturates the discourse with CT…and yet our students do this?</a:t>
            </a:r>
            <a:endParaRPr lang="en-SG" dirty="0"/>
          </a:p>
          <a:p>
            <a:endParaRPr lang="en-SG" dirty="0"/>
          </a:p>
        </p:txBody>
      </p:sp>
      <p:sp>
        <p:nvSpPr>
          <p:cNvPr id="4" name="Slide Number Placeholder 3"/>
          <p:cNvSpPr>
            <a:spLocks noGrp="1"/>
          </p:cNvSpPr>
          <p:nvPr>
            <p:ph type="sldNum" sz="quarter" idx="5"/>
          </p:nvPr>
        </p:nvSpPr>
        <p:spPr/>
        <p:txBody>
          <a:bodyPr/>
          <a:lstStyle/>
          <a:p>
            <a:pPr>
              <a:defRPr/>
            </a:pPr>
            <a:fld id="{49ACA0E4-7A57-A14F-A7AB-2CECBE7F46B3}" type="slidenum">
              <a:rPr lang="en-SG" smtClean="0"/>
              <a:pPr>
                <a:defRPr/>
              </a:pPr>
              <a:t>12</a:t>
            </a:fld>
            <a:endParaRPr lang="en-SG"/>
          </a:p>
        </p:txBody>
      </p:sp>
    </p:spTree>
    <p:extLst>
      <p:ext uri="{BB962C8B-B14F-4D97-AF65-F5344CB8AC3E}">
        <p14:creationId xmlns:p14="http://schemas.microsoft.com/office/powerpoint/2010/main" val="1404187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0" i="0" dirty="0">
                <a:solidFill>
                  <a:srgbClr val="201F1E"/>
                </a:solidFill>
                <a:effectLst/>
                <a:latin typeface="Arial Nova" panose="020B0504020202020204" pitchFamily="34" charset="0"/>
              </a:rPr>
              <a:t>“The </a:t>
            </a:r>
            <a:r>
              <a:rPr lang="en-US" b="0" i="1" dirty="0">
                <a:solidFill>
                  <a:srgbClr val="201F1E"/>
                </a:solidFill>
                <a:effectLst/>
                <a:latin typeface="Arial Nova" panose="020B0504020202020204" pitchFamily="34" charset="0"/>
              </a:rPr>
              <a:t>Critique and Expression</a:t>
            </a:r>
            <a:r>
              <a:rPr lang="en-US" b="0" i="0" dirty="0">
                <a:solidFill>
                  <a:srgbClr val="201F1E"/>
                </a:solidFill>
                <a:effectLst/>
                <a:latin typeface="Arial Nova" panose="020B0504020202020204" pitchFamily="34" charset="0"/>
              </a:rPr>
              <a:t> pillar aims </a:t>
            </a:r>
            <a:r>
              <a:rPr lang="en-US" b="1" i="0" dirty="0">
                <a:solidFill>
                  <a:srgbClr val="201F1E"/>
                </a:solidFill>
                <a:effectLst/>
                <a:latin typeface="Arial Nova" panose="020B0504020202020204" pitchFamily="34" charset="0"/>
              </a:rPr>
              <a:t>to develop in students the ability to think critically and communicate ideas clearly and in ways sensitive to differing contexts</a:t>
            </a:r>
            <a:r>
              <a:rPr lang="en-US" b="0" i="0" dirty="0">
                <a:solidFill>
                  <a:srgbClr val="201F1E"/>
                </a:solidFill>
                <a:effectLst/>
                <a:latin typeface="Arial Nova" panose="020B0504020202020204" pitchFamily="34" charset="0"/>
              </a:rPr>
              <a:t>. Modules housed in this pillar </a:t>
            </a:r>
            <a:r>
              <a:rPr lang="en-US" b="1" i="0" dirty="0">
                <a:solidFill>
                  <a:srgbClr val="201F1E"/>
                </a:solidFill>
                <a:effectLst/>
                <a:latin typeface="Arial Nova" panose="020B0504020202020204" pitchFamily="34" charset="0"/>
              </a:rPr>
              <a:t>emphasize the cognitive processes of conceptualization, analysis, synthesis, evaluation, observation, reflection and, of course, sensitive contextual expression</a:t>
            </a:r>
            <a:r>
              <a:rPr lang="en-US" b="0" i="0" dirty="0">
                <a:solidFill>
                  <a:srgbClr val="201F1E"/>
                </a:solidFill>
                <a:effectLst/>
                <a:latin typeface="Arial Nova" panose="020B0504020202020204" pitchFamily="34" charset="0"/>
              </a:rPr>
              <a:t>, all of which are multi-modal intelligences that extend beyond mastery of mere academic writing conventions.”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Big dichotomies (here it’s more one sided)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fr-FR" dirty="0">
              <a:latin typeface="Arial Nova" panose="020B0504020202020204" pitchFamily="34" charset="0"/>
            </a:endParaRPr>
          </a:p>
          <a:p>
            <a:endParaRPr lang="en-SG" dirty="0"/>
          </a:p>
        </p:txBody>
      </p:sp>
      <p:sp>
        <p:nvSpPr>
          <p:cNvPr id="4" name="Slide Number Placeholder 3"/>
          <p:cNvSpPr>
            <a:spLocks noGrp="1"/>
          </p:cNvSpPr>
          <p:nvPr>
            <p:ph type="sldNum" sz="quarter" idx="5"/>
          </p:nvPr>
        </p:nvSpPr>
        <p:spPr/>
        <p:txBody>
          <a:bodyPr/>
          <a:lstStyle/>
          <a:p>
            <a:pPr>
              <a:defRPr/>
            </a:pPr>
            <a:fld id="{49ACA0E4-7A57-A14F-A7AB-2CECBE7F46B3}" type="slidenum">
              <a:rPr lang="en-SG" smtClean="0"/>
              <a:pPr>
                <a:defRPr/>
              </a:pPr>
              <a:t>14</a:t>
            </a:fld>
            <a:endParaRPr lang="en-SG"/>
          </a:p>
        </p:txBody>
      </p:sp>
    </p:spTree>
    <p:extLst>
      <p:ext uri="{BB962C8B-B14F-4D97-AF65-F5344CB8AC3E}">
        <p14:creationId xmlns:p14="http://schemas.microsoft.com/office/powerpoint/2010/main" val="3607621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sz="1200" kern="1200" dirty="0">
                <a:solidFill>
                  <a:schemeClr val="tx1"/>
                </a:solidFill>
                <a:effectLst/>
                <a:latin typeface="+mn-lt"/>
                <a:ea typeface="+mn-ea"/>
                <a:cs typeface="+mn-cs"/>
              </a:rPr>
              <a:t>Within these lessons, Lim noted a prioritisation on argumentation analysis and on positivist evaluation of knowledge claims. This stratified discourse around CT then raises the question as to how students approach academic writing tasks that enact it. While research has investigated cultural, and disciplinary influences (see Ennis, 1998; Moore, 2011; Song, 2016; Tan, 2017; </a:t>
            </a:r>
            <a:r>
              <a:rPr lang="en-SG" sz="1200" kern="1200" dirty="0" err="1">
                <a:solidFill>
                  <a:schemeClr val="tx1"/>
                </a:solidFill>
                <a:effectLst/>
                <a:latin typeface="+mn-lt"/>
                <a:ea typeface="+mn-ea"/>
                <a:cs typeface="+mn-cs"/>
              </a:rPr>
              <a:t>Tilakaratna</a:t>
            </a:r>
            <a:r>
              <a:rPr lang="en-SG" sz="1200" kern="1200" dirty="0">
                <a:solidFill>
                  <a:schemeClr val="tx1"/>
                </a:solidFill>
                <a:effectLst/>
                <a:latin typeface="+mn-lt"/>
                <a:ea typeface="+mn-ea"/>
                <a:cs typeface="+mn-cs"/>
              </a:rPr>
              <a:t>, Brooke &amp; Monbec, 2019), we know little about the ways students’ understanding of CT may be influenced by the broader social and schooling contexts and in turn how these different orientations may be realised in students’ reflective assignments</a:t>
            </a:r>
            <a:r>
              <a:rPr lang="en-GB" sz="1200" kern="1200" dirty="0">
                <a:solidFill>
                  <a:schemeClr val="tx1"/>
                </a:solidFill>
                <a:effectLst/>
                <a:latin typeface="+mn-lt"/>
                <a:ea typeface="+mn-ea"/>
                <a:cs typeface="+mn-cs"/>
              </a:rPr>
              <a:t>  </a:t>
            </a:r>
            <a:r>
              <a:rPr lang="en-SG"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Love it!</a:t>
            </a:r>
            <a:endParaRPr lang="en-SG"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Me too – now HOW am I going to write an introduction this good to this book </a:t>
            </a:r>
            <a:r>
              <a:rPr lang="en-GB" sz="1200" kern="1200" dirty="0">
                <a:solidFill>
                  <a:schemeClr val="tx1"/>
                </a:solidFill>
                <a:effectLst/>
                <a:latin typeface="+mn-lt"/>
                <a:ea typeface="+mn-ea"/>
                <a:cs typeface="+mn-cs"/>
                <a:sym typeface="Wingdings" panose="05000000000000000000" pitchFamily="2" charset="2"/>
              </a:rPr>
              <a:t></a:t>
            </a:r>
            <a:r>
              <a:rPr lang="en-GB" sz="1200" kern="1200" dirty="0">
                <a:solidFill>
                  <a:schemeClr val="tx1"/>
                </a:solidFill>
                <a:effectLst/>
                <a:latin typeface="+mn-lt"/>
                <a:ea typeface="+mn-ea"/>
                <a:cs typeface="+mn-cs"/>
              </a:rPr>
              <a:t> </a:t>
            </a:r>
            <a:endParaRPr lang="en-SG" sz="1200" kern="1200" dirty="0">
              <a:solidFill>
                <a:schemeClr val="tx1"/>
              </a:solidFill>
              <a:effectLst/>
              <a:latin typeface="+mn-lt"/>
              <a:ea typeface="+mn-ea"/>
              <a:cs typeface="+mn-cs"/>
            </a:endParaRPr>
          </a:p>
          <a:p>
            <a:endParaRPr lang="en-SG" dirty="0"/>
          </a:p>
        </p:txBody>
      </p:sp>
      <p:sp>
        <p:nvSpPr>
          <p:cNvPr id="4" name="Slide Number Placeholder 3"/>
          <p:cNvSpPr>
            <a:spLocks noGrp="1"/>
          </p:cNvSpPr>
          <p:nvPr>
            <p:ph type="sldNum" sz="quarter" idx="5"/>
          </p:nvPr>
        </p:nvSpPr>
        <p:spPr/>
        <p:txBody>
          <a:bodyPr/>
          <a:lstStyle/>
          <a:p>
            <a:fld id="{A6016E89-8A5B-44BC-AB9F-AB337D56F49F}" type="slidenum">
              <a:rPr lang="en-SG" smtClean="0"/>
              <a:t>15</a:t>
            </a:fld>
            <a:endParaRPr lang="en-SG"/>
          </a:p>
        </p:txBody>
      </p:sp>
    </p:spTree>
    <p:extLst>
      <p:ext uri="{BB962C8B-B14F-4D97-AF65-F5344CB8AC3E}">
        <p14:creationId xmlns:p14="http://schemas.microsoft.com/office/powerpoint/2010/main" val="2089451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50000"/>
              </a:lnSpc>
              <a:buFont typeface="Arial" panose="020B0604020202020204" pitchFamily="34" charset="0"/>
              <a:buNone/>
            </a:pPr>
            <a:r>
              <a:rPr lang="en-GB" dirty="0">
                <a:solidFill>
                  <a:srgbClr val="000000"/>
                </a:solidFill>
                <a:latin typeface="Calibri" panose="020F0502020204030204" pitchFamily="34" charset="0"/>
                <a:ea typeface="DengXian" panose="02010600030101010101" pitchFamily="2" charset="-122"/>
                <a:cs typeface="Times New Roman" panose="02020603050405020304" pitchFamily="18" charset="0"/>
              </a:rPr>
              <a:t>IN the EAP literature, the term used is Transfer, it is drawn from Educational Psychologists who defined as “…”. I am not talking here about </a:t>
            </a:r>
            <a:r>
              <a:rPr lang="en-GB" dirty="0" err="1">
                <a:solidFill>
                  <a:srgbClr val="000000"/>
                </a:solidFill>
                <a:latin typeface="Calibri" panose="020F0502020204030204" pitchFamily="34" charset="0"/>
                <a:ea typeface="DengXian" panose="02010600030101010101" pitchFamily="2" charset="-122"/>
                <a:cs typeface="Times New Roman" panose="02020603050405020304" pitchFamily="18" charset="0"/>
              </a:rPr>
              <a:t>th</a:t>
            </a:r>
            <a:r>
              <a:rPr lang="en-GB" dirty="0">
                <a:solidFill>
                  <a:srgbClr val="000000"/>
                </a:solidFill>
                <a:latin typeface="Calibri" panose="020F0502020204030204" pitchFamily="34" charset="0"/>
                <a:ea typeface="DengXian" panose="02010600030101010101" pitchFamily="2" charset="-122"/>
                <a:cs typeface="Times New Roman" panose="02020603050405020304" pitchFamily="18" charset="0"/>
              </a:rPr>
              <a:t> terms transfer, cumulative learning, portable. Maybe this can be discussed later. Cumulative learning is a coherent progression of knowledge through the years and in a discipline, or across disciplines. </a:t>
            </a:r>
          </a:p>
          <a:p>
            <a:pPr marL="0" lvl="0" indent="0">
              <a:lnSpc>
                <a:spcPct val="150000"/>
              </a:lnSpc>
              <a:buFont typeface="Arial" panose="020B0604020202020204" pitchFamily="34" charset="0"/>
              <a:buNone/>
            </a:pPr>
            <a:r>
              <a:rPr lang="en-GB" dirty="0">
                <a:solidFill>
                  <a:srgbClr val="000000"/>
                </a:solidFill>
                <a:latin typeface="Calibri" panose="020F0502020204030204" pitchFamily="34" charset="0"/>
                <a:ea typeface="DengXian" panose="02010600030101010101" pitchFamily="2" charset="-122"/>
                <a:cs typeface="Times New Roman" panose="02020603050405020304" pitchFamily="18" charset="0"/>
              </a:rPr>
              <a:t>Studies have investigated and found that learners’ attributes play a great role in whether they will transfer from the EAP to the disciplinary module. Are they motivated&gt; Are they prepared to transfer? Are the tasks similar enough? Is there good transfer climate- are </a:t>
            </a:r>
            <a:r>
              <a:rPr lang="en-GB" dirty="0" err="1">
                <a:solidFill>
                  <a:srgbClr val="000000"/>
                </a:solidFill>
                <a:latin typeface="Calibri" panose="020F0502020204030204" pitchFamily="34" charset="0"/>
                <a:ea typeface="DengXian" panose="02010600030101010101" pitchFamily="2" charset="-122"/>
                <a:cs typeface="Times New Roman" panose="02020603050405020304" pitchFamily="18" charset="0"/>
              </a:rPr>
              <a:t>sts</a:t>
            </a:r>
            <a:r>
              <a:rPr lang="en-GB" dirty="0">
                <a:solidFill>
                  <a:srgbClr val="000000"/>
                </a:solidFill>
                <a:latin typeface="Calibri" panose="020F0502020204030204" pitchFamily="34" charset="0"/>
                <a:ea typeface="DengXian" panose="02010600030101010101" pitchFamily="2" charset="-122"/>
                <a:cs typeface="Times New Roman" panose="02020603050405020304" pitchFamily="18" charset="0"/>
              </a:rPr>
              <a:t> supported in their discipline to reach back into the EAP module= which of course does not occur because there is no coherent progression of literacy skills across the EAP modules and the disciplinary module.</a:t>
            </a:r>
          </a:p>
          <a:p>
            <a:pPr marL="0" lvl="0" indent="0">
              <a:lnSpc>
                <a:spcPct val="150000"/>
              </a:lnSpc>
              <a:buFont typeface="Arial" panose="020B0604020202020204" pitchFamily="34" charset="0"/>
              <a:buNone/>
            </a:pPr>
            <a:r>
              <a:rPr lang="en-GB" dirty="0">
                <a:solidFill>
                  <a:srgbClr val="000000"/>
                </a:solidFill>
                <a:latin typeface="Calibri" panose="020F0502020204030204" pitchFamily="34" charset="0"/>
                <a:ea typeface="DengXian" panose="02010600030101010101" pitchFamily="2" charset="-122"/>
                <a:cs typeface="Times New Roman" panose="02020603050405020304" pitchFamily="18" charset="0"/>
              </a:rPr>
              <a:t> When</a:t>
            </a:r>
            <a:r>
              <a:rPr lang="en-GB" baseline="0" dirty="0">
                <a:solidFill>
                  <a:srgbClr val="000000"/>
                </a:solidFill>
                <a:latin typeface="Calibri" panose="020F0502020204030204" pitchFamily="34" charset="0"/>
                <a:ea typeface="DengXian" panose="02010600030101010101" pitchFamily="2" charset="-122"/>
                <a:cs typeface="Times New Roman" panose="02020603050405020304" pitchFamily="18" charset="0"/>
              </a:rPr>
              <a:t> we look at the literature on Transfer from the EGAP module, it becomes quite obvious that knowledge is not considered as part of the equation. IN may of these studies, the EAP curriculum is not described, it is the simple fact of having taken an EAP module, regardless of its theoretical grounding that is taken into account- so it becomes a blind spot in transfer studies. </a:t>
            </a:r>
          </a:p>
          <a:p>
            <a:pPr marL="0" lvl="0" indent="0">
              <a:lnSpc>
                <a:spcPct val="150000"/>
              </a:lnSpc>
              <a:buFont typeface="Arial" panose="020B0604020202020204" pitchFamily="34" charset="0"/>
              <a:buNone/>
            </a:pPr>
            <a:r>
              <a:rPr lang="en-GB" baseline="0" dirty="0">
                <a:solidFill>
                  <a:srgbClr val="000000"/>
                </a:solidFill>
                <a:latin typeface="Calibri" panose="020F0502020204030204" pitchFamily="34" charset="0"/>
                <a:ea typeface="DengXian" panose="02010600030101010101" pitchFamily="2" charset="-122"/>
                <a:cs typeface="Times New Roman" panose="02020603050405020304" pitchFamily="18" charset="0"/>
              </a:rPr>
              <a:t>Some EAP approaches have tried (like An Johns) to develop the common core to train students to become ethnographers of their disciplines- but even in these provisions, where is knowledge about language? The onus is on the students to go and found out, investigate their disciplines, but what tools are they given for this investigation?</a:t>
            </a:r>
          </a:p>
          <a:p>
            <a:pPr marL="0" lvl="0" indent="0">
              <a:lnSpc>
                <a:spcPct val="150000"/>
              </a:lnSpc>
              <a:buFont typeface="Arial" panose="020B0604020202020204" pitchFamily="34" charset="0"/>
              <a:buNone/>
            </a:pPr>
            <a:r>
              <a:rPr lang="en-GB" baseline="0" dirty="0">
                <a:solidFill>
                  <a:srgbClr val="000000"/>
                </a:solidFill>
                <a:latin typeface="Calibri" panose="020F0502020204030204" pitchFamily="34" charset="0"/>
                <a:ea typeface="DengXian" panose="02010600030101010101" pitchFamily="2" charset="-122"/>
                <a:cs typeface="Times New Roman" panose="02020603050405020304" pitchFamily="18" charset="0"/>
              </a:rPr>
              <a:t>So if knowledge is not visible as a variable, that’s when LCT comes in</a:t>
            </a:r>
            <a:endParaRPr lang="en-GB" dirty="0">
              <a:solidFill>
                <a:srgbClr val="000000"/>
              </a:solidFill>
              <a:latin typeface="Calibri" panose="020F0502020204030204" pitchFamily="34" charset="0"/>
              <a:ea typeface="DengXian" panose="02010600030101010101" pitchFamily="2" charset="-122"/>
              <a:cs typeface="Times New Roman" panose="02020603050405020304" pitchFamily="18" charset="0"/>
            </a:endParaRPr>
          </a:p>
          <a:p>
            <a:pPr marL="285750" lvl="0" indent="-285750">
              <a:lnSpc>
                <a:spcPct val="150000"/>
              </a:lnSpc>
              <a:buFont typeface="Arial" panose="020B0604020202020204" pitchFamily="34" charset="0"/>
              <a:buChar char="•"/>
            </a:pPr>
            <a:endParaRPr lang="en-GB" dirty="0">
              <a:solidFill>
                <a:srgbClr val="000000"/>
              </a:solidFill>
              <a:latin typeface="Calibri" panose="020F0502020204030204" pitchFamily="34" charset="0"/>
              <a:ea typeface="DengXian" panose="02010600030101010101" pitchFamily="2" charset="-122"/>
              <a:cs typeface="Times New Roman" panose="02020603050405020304" pitchFamily="18" charset="0"/>
            </a:endParaRPr>
          </a:p>
          <a:p>
            <a:endParaRPr lang="en-SG" dirty="0"/>
          </a:p>
        </p:txBody>
      </p:sp>
      <p:sp>
        <p:nvSpPr>
          <p:cNvPr id="4" name="Slide Number Placeholder 3"/>
          <p:cNvSpPr>
            <a:spLocks noGrp="1"/>
          </p:cNvSpPr>
          <p:nvPr>
            <p:ph type="sldNum" sz="quarter" idx="10"/>
          </p:nvPr>
        </p:nvSpPr>
        <p:spPr/>
        <p:txBody>
          <a:bodyPr/>
          <a:lstStyle/>
          <a:p>
            <a:fld id="{AC6C02C9-E43D-49A2-B387-82D4C7263955}" type="slidenum">
              <a:rPr lang="en-SG" smtClean="0"/>
              <a:t>18</a:t>
            </a:fld>
            <a:endParaRPr lang="en-SG"/>
          </a:p>
        </p:txBody>
      </p:sp>
    </p:spTree>
    <p:extLst>
      <p:ext uri="{BB962C8B-B14F-4D97-AF65-F5344CB8AC3E}">
        <p14:creationId xmlns:p14="http://schemas.microsoft.com/office/powerpoint/2010/main" val="4142247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context of the present volume, the impact of academic literacies provision refers primarily to the learning that students derive from experiencing the provision and their perceptions of how they have </a:t>
            </a:r>
            <a:r>
              <a:rPr lang="en-US" dirty="0" err="1"/>
              <a:t>beneftted</a:t>
            </a:r>
            <a:r>
              <a:rPr lang="en-US" dirty="0"/>
              <a:t> from this. This learning may be evidenced through grades received, but grades are only part of the picture. The learning may be closely mapped onto the intended learning outcomes (Biggs and Tang 2011) stated in the course documentation or it may be incidental, tangential or serendipitously connected to planned activities but of equal value to students (Blaj-ward, p9)</a:t>
            </a:r>
          </a:p>
          <a:p>
            <a:endParaRPr lang="en-US" dirty="0"/>
          </a:p>
          <a:p>
            <a:r>
              <a:rPr lang="en-US" dirty="0"/>
              <a:t>Quality and impact are created and </a:t>
            </a:r>
            <a:r>
              <a:rPr lang="en-US" dirty="0" err="1"/>
              <a:t>confrmed</a:t>
            </a:r>
            <a:r>
              <a:rPr lang="en-US" dirty="0"/>
              <a:t> with reference to an evaluation strategy, which may exist as a formal written document or as tacit knowledge among the academic literacies team. A strategy underpins processes and procedures which respond to set purposes. The processes and procedures </a:t>
            </a:r>
            <a:r>
              <a:rPr lang="en-US" dirty="0" err="1"/>
              <a:t>refect</a:t>
            </a:r>
            <a:r>
              <a:rPr lang="en-US" dirty="0"/>
              <a:t> whose viewpoint matters in a given context, who is most likely to </a:t>
            </a:r>
            <a:r>
              <a:rPr lang="en-US" dirty="0" err="1"/>
              <a:t>beneft</a:t>
            </a:r>
            <a:r>
              <a:rPr lang="en-US" dirty="0"/>
              <a:t> from the evaluation outcomes, how stakeholders are engaged and how collaborative the evaluation experience is designed to be.</a:t>
            </a:r>
            <a:endParaRPr lang="en-SG" dirty="0"/>
          </a:p>
        </p:txBody>
      </p:sp>
      <p:sp>
        <p:nvSpPr>
          <p:cNvPr id="4" name="Slide Number Placeholder 3"/>
          <p:cNvSpPr>
            <a:spLocks noGrp="1"/>
          </p:cNvSpPr>
          <p:nvPr>
            <p:ph type="sldNum" sz="quarter" idx="5"/>
          </p:nvPr>
        </p:nvSpPr>
        <p:spPr/>
        <p:txBody>
          <a:bodyPr/>
          <a:lstStyle/>
          <a:p>
            <a:fld id="{A6016E89-8A5B-44BC-AB9F-AB337D56F49F}" type="slidenum">
              <a:rPr lang="en-SG" smtClean="0"/>
              <a:t>19</a:t>
            </a:fld>
            <a:endParaRPr lang="en-SG"/>
          </a:p>
        </p:txBody>
      </p:sp>
    </p:spTree>
    <p:extLst>
      <p:ext uri="{BB962C8B-B14F-4D97-AF65-F5344CB8AC3E}">
        <p14:creationId xmlns:p14="http://schemas.microsoft.com/office/powerpoint/2010/main" val="3857771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9BA65-9CB1-4996-9145-05173359FB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F7B0D1A7-19F8-4E7C-AFB2-798D7CA838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2949D984-82D7-4C87-B7B7-F5E0DBA4A025}"/>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5" name="Footer Placeholder 4">
            <a:extLst>
              <a:ext uri="{FF2B5EF4-FFF2-40B4-BE49-F238E27FC236}">
                <a16:creationId xmlns:a16="http://schemas.microsoft.com/office/drawing/2014/main" id="{6CECE9D7-5D86-400B-811E-8654424B8C22}"/>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1181D050-E2EE-4457-AD18-D3668EB01C22}"/>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234105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39FFA-ED43-4D37-BC32-8D8CD416498A}"/>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F51CF311-9B76-45DE-9B49-C126BAF96F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FA8C97B-396C-4193-82FC-EA8A32FCB8FC}"/>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5" name="Footer Placeholder 4">
            <a:extLst>
              <a:ext uri="{FF2B5EF4-FFF2-40B4-BE49-F238E27FC236}">
                <a16:creationId xmlns:a16="http://schemas.microsoft.com/office/drawing/2014/main" id="{6F46178A-1F75-4E87-B72F-C7AA885D2985}"/>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AE6100C8-5E9F-46DB-8423-3A2D0B6F91BC}"/>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309849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A81BE5-8586-4BBC-8E4E-6C6FDEF23A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5524667F-F525-4A1E-A6BA-65E99492FED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B35A9DDB-4522-470D-AC5A-748A269676EB}"/>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5" name="Footer Placeholder 4">
            <a:extLst>
              <a:ext uri="{FF2B5EF4-FFF2-40B4-BE49-F238E27FC236}">
                <a16:creationId xmlns:a16="http://schemas.microsoft.com/office/drawing/2014/main" id="{CB376D9E-BCED-4C1E-A811-EC015B5DA47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5C61BB05-A5D2-490C-8F7B-A5236785EB1F}"/>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642648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Imag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p:txBody>
          <a:bodyPr anchor="ctr" anchorCtr="1"/>
          <a:lstStyle>
            <a:lvl1pPr marL="0" indent="0" algn="ctr">
              <a:buNone/>
              <a:defRPr baseline="0"/>
            </a:lvl1pPr>
          </a:lstStyle>
          <a:p>
            <a:pPr lvl="0"/>
            <a:r>
              <a:rPr lang="en-AU" noProof="0"/>
              <a:t>Drag picture to placeholder or click icon to add</a:t>
            </a:r>
            <a:endParaRPr lang="en-US" noProof="0" dirty="0"/>
          </a:p>
        </p:txBody>
      </p:sp>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Tree>
    <p:extLst>
      <p:ext uri="{BB962C8B-B14F-4D97-AF65-F5344CB8AC3E}">
        <p14:creationId xmlns:p14="http://schemas.microsoft.com/office/powerpoint/2010/main" val="413579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ontent and Chart">
    <p:spTree>
      <p:nvGrpSpPr>
        <p:cNvPr id="1" name=""/>
        <p:cNvGrpSpPr/>
        <p:nvPr/>
      </p:nvGrpSpPr>
      <p:grpSpPr>
        <a:xfrm>
          <a:off x="0" y="0"/>
          <a:ext cx="0" cy="0"/>
          <a:chOff x="0" y="0"/>
          <a:chExt cx="0" cy="0"/>
        </a:xfrm>
      </p:grpSpPr>
      <p:sp>
        <p:nvSpPr>
          <p:cNvPr id="6" name="Chart Placeholder 5"/>
          <p:cNvSpPr>
            <a:spLocks noGrp="1"/>
          </p:cNvSpPr>
          <p:nvPr>
            <p:ph type="chart" sz="quarter" idx="13"/>
          </p:nvPr>
        </p:nvSpPr>
        <p:spPr>
          <a:xfrm>
            <a:off x="609600" y="1360489"/>
            <a:ext cx="5384800" cy="4130675"/>
          </a:xfrm>
        </p:spPr>
        <p:txBody>
          <a:bodyPr/>
          <a:lstStyle>
            <a:lvl1pPr marL="0" marR="0" indent="0" algn="l" defTabSz="457173" rtl="0" eaLnBrk="1" fontAlgn="auto" latinLnBrk="0" hangingPunct="1">
              <a:lnSpc>
                <a:spcPct val="100000"/>
              </a:lnSpc>
              <a:spcBef>
                <a:spcPct val="20000"/>
              </a:spcBef>
              <a:spcAft>
                <a:spcPts val="0"/>
              </a:spcAft>
              <a:buClrTx/>
              <a:buSzTx/>
              <a:buFont typeface="Lucida Grande"/>
              <a:buNone/>
              <a:tabLst/>
              <a:defRPr/>
            </a:lvl1pPr>
          </a:lstStyle>
          <a:p>
            <a:pPr lvl="0"/>
            <a:r>
              <a:rPr lang="en-AU" noProof="0"/>
              <a:t>Click icon to add chart</a:t>
            </a:r>
            <a:endParaRPr lang="en-US" noProof="0" dirty="0"/>
          </a:p>
        </p:txBody>
      </p:sp>
      <p:sp>
        <p:nvSpPr>
          <p:cNvPr id="2" name="Title 1"/>
          <p:cNvSpPr>
            <a:spLocks noGrp="1"/>
          </p:cNvSpPr>
          <p:nvPr>
            <p:ph type="title"/>
          </p:nvPr>
        </p:nvSpPr>
        <p:spPr/>
        <p:txBody>
          <a:bodyPr/>
          <a:lstStyle>
            <a:lvl1pPr>
              <a:defRPr>
                <a:solidFill>
                  <a:schemeClr val="accent1"/>
                </a:solidFill>
              </a:defRPr>
            </a:lvl1pPr>
          </a:lstStyle>
          <a:p>
            <a:r>
              <a:rPr lang="en-AU"/>
              <a:t>Click to edit Master title style</a:t>
            </a:r>
            <a:endParaRPr lang="en-US" dirty="0"/>
          </a:p>
        </p:txBody>
      </p:sp>
      <p:sp>
        <p:nvSpPr>
          <p:cNvPr id="4" name="Content Placeholder 3"/>
          <p:cNvSpPr>
            <a:spLocks noGrp="1"/>
          </p:cNvSpPr>
          <p:nvPr>
            <p:ph sz="half" idx="2"/>
          </p:nvPr>
        </p:nvSpPr>
        <p:spPr>
          <a:xfrm>
            <a:off x="6197600" y="1359926"/>
            <a:ext cx="53848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8" name="Text Placeholder 7"/>
          <p:cNvSpPr>
            <a:spLocks noGrp="1"/>
          </p:cNvSpPr>
          <p:nvPr>
            <p:ph type="body" sz="quarter" idx="11"/>
          </p:nvPr>
        </p:nvSpPr>
        <p:spPr>
          <a:xfrm>
            <a:off x="609600" y="5491163"/>
            <a:ext cx="5384800" cy="537602"/>
          </a:xfrm>
        </p:spPr>
        <p:txBody>
          <a:bodyPr lIns="0" tIns="72000" rIns="72000">
            <a:noAutofit/>
          </a:bodyPr>
          <a:lstStyle>
            <a:lvl1pPr marL="0" marR="0" indent="0" algn="l" defTabSz="457173" rtl="0" eaLnBrk="1" fontAlgn="auto" latinLnBrk="0" hangingPunct="1">
              <a:lnSpc>
                <a:spcPct val="100000"/>
              </a:lnSpc>
              <a:spcBef>
                <a:spcPct val="20000"/>
              </a:spcBef>
              <a:spcAft>
                <a:spcPts val="0"/>
              </a:spcAft>
              <a:buClrTx/>
              <a:buSzTx/>
              <a:buFont typeface="Lucida Grande"/>
              <a:buNone/>
              <a:tabLst/>
              <a:defRPr sz="1100"/>
            </a:lvl1pPr>
            <a:lvl2pPr>
              <a:defRPr sz="1100"/>
            </a:lvl2pPr>
            <a:lvl3pPr>
              <a:defRPr sz="1100"/>
            </a:lvl3pPr>
            <a:lvl4pPr>
              <a:defRPr sz="1100"/>
            </a:lvl4pPr>
            <a:lvl5pPr>
              <a:defRPr sz="1100"/>
            </a:lvl5pPr>
          </a:lstStyle>
          <a:p>
            <a:pPr lvl="0"/>
            <a:r>
              <a:rPr lang="en-AU"/>
              <a:t>Click to edit Master text styles</a:t>
            </a:r>
          </a:p>
          <a:p>
            <a:pPr lvl="1"/>
            <a:r>
              <a:rPr lang="en-AU"/>
              <a:t>Second level</a:t>
            </a:r>
          </a:p>
          <a:p>
            <a:pPr lvl="2"/>
            <a:r>
              <a:rPr lang="en-AU"/>
              <a:t>Third level</a:t>
            </a:r>
          </a:p>
        </p:txBody>
      </p:sp>
    </p:spTree>
    <p:extLst>
      <p:ext uri="{BB962C8B-B14F-4D97-AF65-F5344CB8AC3E}">
        <p14:creationId xmlns:p14="http://schemas.microsoft.com/office/powerpoint/2010/main" val="1013354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p:cNvSpPr>
            <a:spLocks noGrp="1"/>
          </p:cNvSpPr>
          <p:nvPr>
            <p:ph type="dt" sz="half" idx="10"/>
          </p:nvPr>
        </p:nvSpPr>
        <p:spPr/>
        <p:txBody>
          <a:bodyPr/>
          <a:lstStyle/>
          <a:p>
            <a:fld id="{ECEA26FB-90AA-4965-ACDD-BA3ABBD9D62A}" type="datetimeFigureOut">
              <a:rPr lang="en-SG" smtClean="0"/>
              <a:t>19/4/2023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795633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ECEA26FB-90AA-4965-ACDD-BA3ABBD9D62A}" type="datetimeFigureOut">
              <a:rPr lang="en-SG" smtClean="0"/>
              <a:t>19/4/2023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2062830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EA26FB-90AA-4965-ACDD-BA3ABBD9D62A}" type="datetimeFigureOut">
              <a:rPr lang="en-SG" smtClean="0"/>
              <a:t>19/4/2023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1865101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p:cNvSpPr>
            <a:spLocks noGrp="1"/>
          </p:cNvSpPr>
          <p:nvPr>
            <p:ph type="dt" sz="half" idx="10"/>
          </p:nvPr>
        </p:nvSpPr>
        <p:spPr/>
        <p:txBody>
          <a:bodyPr/>
          <a:lstStyle/>
          <a:p>
            <a:fld id="{ECEA26FB-90AA-4965-ACDD-BA3ABBD9D62A}" type="datetimeFigureOut">
              <a:rPr lang="en-SG" smtClean="0"/>
              <a:t>19/4/2023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26209098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p:cNvSpPr>
            <a:spLocks noGrp="1"/>
          </p:cNvSpPr>
          <p:nvPr>
            <p:ph type="dt" sz="half" idx="10"/>
          </p:nvPr>
        </p:nvSpPr>
        <p:spPr/>
        <p:txBody>
          <a:bodyPr/>
          <a:lstStyle/>
          <a:p>
            <a:fld id="{ECEA26FB-90AA-4965-ACDD-BA3ABBD9D62A}" type="datetimeFigureOut">
              <a:rPr lang="en-SG" smtClean="0"/>
              <a:t>19/4/2023</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19269021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Date Placeholder 2"/>
          <p:cNvSpPr>
            <a:spLocks noGrp="1"/>
          </p:cNvSpPr>
          <p:nvPr>
            <p:ph type="dt" sz="half" idx="10"/>
          </p:nvPr>
        </p:nvSpPr>
        <p:spPr/>
        <p:txBody>
          <a:bodyPr/>
          <a:lstStyle/>
          <a:p>
            <a:fld id="{ECEA26FB-90AA-4965-ACDD-BA3ABBD9D62A}" type="datetimeFigureOut">
              <a:rPr lang="en-SG" smtClean="0"/>
              <a:t>19/4/2023</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255397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2B241-C150-4457-A07C-DD42EF614C8F}"/>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975FEB90-F755-4CA2-AB43-50B4A4201A3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1DE86275-A63D-4FDE-A865-8079D9543951}"/>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5" name="Footer Placeholder 4">
            <a:extLst>
              <a:ext uri="{FF2B5EF4-FFF2-40B4-BE49-F238E27FC236}">
                <a16:creationId xmlns:a16="http://schemas.microsoft.com/office/drawing/2014/main" id="{6A0EC768-62AB-4300-B75F-79A4347F1346}"/>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68C2E0DB-B2A6-451A-AE06-B40FB9B8BE1C}"/>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3676918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EA26FB-90AA-4965-ACDD-BA3ABBD9D62A}" type="datetimeFigureOut">
              <a:rPr lang="en-SG" smtClean="0"/>
              <a:t>19/4/2023</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1570646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EA26FB-90AA-4965-ACDD-BA3ABBD9D62A}" type="datetimeFigureOut">
              <a:rPr lang="en-SG" smtClean="0"/>
              <a:t>19/4/2023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1545816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EA26FB-90AA-4965-ACDD-BA3ABBD9D62A}" type="datetimeFigureOut">
              <a:rPr lang="en-SG" smtClean="0"/>
              <a:t>19/4/2023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2440999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ECEA26FB-90AA-4965-ACDD-BA3ABBD9D62A}" type="datetimeFigureOut">
              <a:rPr lang="en-SG" smtClean="0"/>
              <a:t>19/4/2023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20336104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ECEA26FB-90AA-4965-ACDD-BA3ABBD9D62A}" type="datetimeFigureOut">
              <a:rPr lang="en-SG" smtClean="0"/>
              <a:t>19/4/2023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D71DF8B4-E32F-4735-9C24-7219CFA69BC1}" type="slidenum">
              <a:rPr lang="en-SG" smtClean="0"/>
              <a:t>‹#›</a:t>
            </a:fld>
            <a:endParaRPr lang="en-SG"/>
          </a:p>
        </p:txBody>
      </p:sp>
    </p:spTree>
    <p:extLst>
      <p:ext uri="{BB962C8B-B14F-4D97-AF65-F5344CB8AC3E}">
        <p14:creationId xmlns:p14="http://schemas.microsoft.com/office/powerpoint/2010/main" val="3880467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ADCA-208C-4DE7-A277-77C6766777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CCFB71C2-1AF4-413F-A085-57F2FC8A09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AA6855-C2EC-4401-829B-80481C8BE93F}"/>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5" name="Footer Placeholder 4">
            <a:extLst>
              <a:ext uri="{FF2B5EF4-FFF2-40B4-BE49-F238E27FC236}">
                <a16:creationId xmlns:a16="http://schemas.microsoft.com/office/drawing/2014/main" id="{AE84328E-4101-4106-A651-10B24F0D121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D3230CA0-7C69-4307-AF53-86A38949C508}"/>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37755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F2AFF-2425-4285-BABC-6688CE0610B9}"/>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A93A54D6-1E46-4BB6-8E39-8AD11D368B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D1F24265-09BA-4E8D-8BAB-F8DA8C9CB46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046D9880-32B5-4868-9A33-C93E58FCA93E}"/>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6" name="Footer Placeholder 5">
            <a:extLst>
              <a:ext uri="{FF2B5EF4-FFF2-40B4-BE49-F238E27FC236}">
                <a16:creationId xmlns:a16="http://schemas.microsoft.com/office/drawing/2014/main" id="{C752A5CF-8B8A-42FD-A1E1-EFB908760A2A}"/>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AD14AEF0-893D-403A-AD2F-9DC7C8626F09}"/>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4142057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C5509-EB51-4356-A38A-C360241AE828}"/>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39200FE8-8A65-4E01-91F3-CEC27B7EF1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3BD2F4-01BF-4300-9813-C1C30F4346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C66F3F0A-B91A-48A1-932D-7673DA9DB1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B22C49-EA90-4BCE-A70F-0AF24DDC36D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3AD6FA99-ACD3-4DDF-A3AD-FCC68C73783D}"/>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8" name="Footer Placeholder 7">
            <a:extLst>
              <a:ext uri="{FF2B5EF4-FFF2-40B4-BE49-F238E27FC236}">
                <a16:creationId xmlns:a16="http://schemas.microsoft.com/office/drawing/2014/main" id="{AAF16EB9-F5EF-4855-8C06-2E1538DA555A}"/>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E86C70B3-2830-4393-B3C5-74AA336E879D}"/>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2552887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822B2-FB21-4AC4-A635-52136D090AE8}"/>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D3FEA285-D124-4750-9863-D26CD172EA45}"/>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4" name="Footer Placeholder 3">
            <a:extLst>
              <a:ext uri="{FF2B5EF4-FFF2-40B4-BE49-F238E27FC236}">
                <a16:creationId xmlns:a16="http://schemas.microsoft.com/office/drawing/2014/main" id="{185EB258-40B5-4552-97C0-BD9CE5967609}"/>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0438EC17-B910-4B80-8930-7AE1FDF381D7}"/>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139206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8130AF-EDFA-4E2B-A9AB-F0C43EAAEF41}"/>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3" name="Footer Placeholder 2">
            <a:extLst>
              <a:ext uri="{FF2B5EF4-FFF2-40B4-BE49-F238E27FC236}">
                <a16:creationId xmlns:a16="http://schemas.microsoft.com/office/drawing/2014/main" id="{7F7098BE-2AC3-4A43-9EA3-18FFE1B4265A}"/>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8D83ACE8-F83E-4915-B5F1-D278AA318904}"/>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332412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63852-06B8-4CDD-8050-DA86E25EC7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0ACD574C-1279-4B28-96F4-5C9C3ECB2B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7F578A70-F913-4802-9516-8981DE739D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765E9F-EFCF-4C4A-B7CC-138BA09EF94E}"/>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6" name="Footer Placeholder 5">
            <a:extLst>
              <a:ext uri="{FF2B5EF4-FFF2-40B4-BE49-F238E27FC236}">
                <a16:creationId xmlns:a16="http://schemas.microsoft.com/office/drawing/2014/main" id="{7698BFF8-819F-431B-9A77-74300A85C944}"/>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BF02C8B0-AF0A-4D6E-828D-A53C9431377B}"/>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3807781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49C66-81EC-40F7-A3C7-99EE648538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BF9C2036-7854-4B53-9EDF-0EA9F7F5C0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4F6D810D-0C59-4DAE-84A3-DBCDD11476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6F0E67-B849-4F03-A3FB-45B4BCCF7FFB}"/>
              </a:ext>
            </a:extLst>
          </p:cNvPr>
          <p:cNvSpPr>
            <a:spLocks noGrp="1"/>
          </p:cNvSpPr>
          <p:nvPr>
            <p:ph type="dt" sz="half" idx="10"/>
          </p:nvPr>
        </p:nvSpPr>
        <p:spPr/>
        <p:txBody>
          <a:bodyPr/>
          <a:lstStyle/>
          <a:p>
            <a:fld id="{20EE4844-485F-4DB9-99C0-29DD540172A0}" type="datetimeFigureOut">
              <a:rPr lang="en-SG" smtClean="0"/>
              <a:t>19/4/2023</a:t>
            </a:fld>
            <a:endParaRPr lang="en-SG"/>
          </a:p>
        </p:txBody>
      </p:sp>
      <p:sp>
        <p:nvSpPr>
          <p:cNvPr id="6" name="Footer Placeholder 5">
            <a:extLst>
              <a:ext uri="{FF2B5EF4-FFF2-40B4-BE49-F238E27FC236}">
                <a16:creationId xmlns:a16="http://schemas.microsoft.com/office/drawing/2014/main" id="{941EAA58-101D-4283-99BC-70355F3E52AF}"/>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5EAACC4E-B1BA-48F4-B367-DF744609DA6E}"/>
              </a:ext>
            </a:extLst>
          </p:cNvPr>
          <p:cNvSpPr>
            <a:spLocks noGrp="1"/>
          </p:cNvSpPr>
          <p:nvPr>
            <p:ph type="sldNum" sz="quarter" idx="12"/>
          </p:nvPr>
        </p:nvSpPr>
        <p:spPr/>
        <p:txBody>
          <a:bodyPr/>
          <a:lstStyle/>
          <a:p>
            <a:fld id="{3D4144D3-505B-4E9D-8240-0C0219FF5FA8}" type="slidenum">
              <a:rPr lang="en-SG" smtClean="0"/>
              <a:t>‹#›</a:t>
            </a:fld>
            <a:endParaRPr lang="en-SG"/>
          </a:p>
        </p:txBody>
      </p:sp>
    </p:spTree>
    <p:extLst>
      <p:ext uri="{BB962C8B-B14F-4D97-AF65-F5344CB8AC3E}">
        <p14:creationId xmlns:p14="http://schemas.microsoft.com/office/powerpoint/2010/main" val="65797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60E161-C8D7-452B-A59B-C2EFC063B9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68E6EDDF-0F8A-4771-9E9C-91EFB91F08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1EAEC6D7-174F-4DC8-A2AB-7124202C3C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E4844-485F-4DB9-99C0-29DD540172A0}" type="datetimeFigureOut">
              <a:rPr lang="en-SG" smtClean="0"/>
              <a:t>19/4/2023</a:t>
            </a:fld>
            <a:endParaRPr lang="en-SG"/>
          </a:p>
        </p:txBody>
      </p:sp>
      <p:sp>
        <p:nvSpPr>
          <p:cNvPr id="5" name="Footer Placeholder 4">
            <a:extLst>
              <a:ext uri="{FF2B5EF4-FFF2-40B4-BE49-F238E27FC236}">
                <a16:creationId xmlns:a16="http://schemas.microsoft.com/office/drawing/2014/main" id="{B32E2E03-E16E-492E-87A9-7565742EAF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7410DE1F-285D-43E0-8B78-D0628E6AF3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144D3-505B-4E9D-8240-0C0219FF5FA8}" type="slidenum">
              <a:rPr lang="en-SG" smtClean="0"/>
              <a:t>‹#›</a:t>
            </a:fld>
            <a:endParaRPr lang="en-SG"/>
          </a:p>
        </p:txBody>
      </p:sp>
    </p:spTree>
    <p:extLst>
      <p:ext uri="{BB962C8B-B14F-4D97-AF65-F5344CB8AC3E}">
        <p14:creationId xmlns:p14="http://schemas.microsoft.com/office/powerpoint/2010/main" val="3612131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EA26FB-90AA-4965-ACDD-BA3ABBD9D62A}" type="datetimeFigureOut">
              <a:rPr lang="en-SG" smtClean="0"/>
              <a:t>19/4/2023</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DF8B4-E32F-4735-9C24-7219CFA69BC1}" type="slidenum">
              <a:rPr lang="en-SG" smtClean="0"/>
              <a:t>‹#›</a:t>
            </a:fld>
            <a:endParaRPr lang="en-SG"/>
          </a:p>
        </p:txBody>
      </p:sp>
    </p:spTree>
    <p:extLst>
      <p:ext uri="{BB962C8B-B14F-4D97-AF65-F5344CB8AC3E}">
        <p14:creationId xmlns:p14="http://schemas.microsoft.com/office/powerpoint/2010/main" val="416462934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hyperlink" Target="http://www.jeongmeeyoon.com/aw_pinkblue.htm"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www.routledge.com/books/details/978113888748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AE64-3D13-4062-B79E-FE2C331FDFD4}"/>
              </a:ext>
            </a:extLst>
          </p:cNvPr>
          <p:cNvSpPr>
            <a:spLocks noGrp="1"/>
          </p:cNvSpPr>
          <p:nvPr>
            <p:ph type="ctrTitle"/>
          </p:nvPr>
        </p:nvSpPr>
        <p:spPr/>
        <p:txBody>
          <a:bodyPr/>
          <a:lstStyle/>
          <a:p>
            <a:r>
              <a:rPr lang="en-US" dirty="0"/>
              <a:t>An exploration of impact, scholarship and theory</a:t>
            </a:r>
            <a:endParaRPr lang="en-SG" dirty="0"/>
          </a:p>
        </p:txBody>
      </p:sp>
      <p:sp>
        <p:nvSpPr>
          <p:cNvPr id="3" name="Subtitle 2">
            <a:extLst>
              <a:ext uri="{FF2B5EF4-FFF2-40B4-BE49-F238E27FC236}">
                <a16:creationId xmlns:a16="http://schemas.microsoft.com/office/drawing/2014/main" id="{EB925C46-3DE1-46CD-81D7-6504C1C06916}"/>
              </a:ext>
            </a:extLst>
          </p:cNvPr>
          <p:cNvSpPr>
            <a:spLocks noGrp="1"/>
          </p:cNvSpPr>
          <p:nvPr>
            <p:ph type="subTitle" idx="1"/>
          </p:nvPr>
        </p:nvSpPr>
        <p:spPr>
          <a:xfrm>
            <a:off x="1760764" y="3886879"/>
            <a:ext cx="9144000" cy="677636"/>
          </a:xfrm>
        </p:spPr>
        <p:txBody>
          <a:bodyPr/>
          <a:lstStyle/>
          <a:p>
            <a:r>
              <a:rPr lang="en-SG" dirty="0"/>
              <a:t>Dr Laetitia Monbec, Senior Lecturer, National University of Singapore</a:t>
            </a:r>
          </a:p>
        </p:txBody>
      </p:sp>
    </p:spTree>
    <p:extLst>
      <p:ext uri="{BB962C8B-B14F-4D97-AF65-F5344CB8AC3E}">
        <p14:creationId xmlns:p14="http://schemas.microsoft.com/office/powerpoint/2010/main" val="2699595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9E477-578B-4628-85A4-79E8F4B1CCE9}"/>
              </a:ext>
            </a:extLst>
          </p:cNvPr>
          <p:cNvSpPr>
            <a:spLocks noGrp="1"/>
          </p:cNvSpPr>
          <p:nvPr>
            <p:ph type="title"/>
          </p:nvPr>
        </p:nvSpPr>
        <p:spPr/>
        <p:txBody>
          <a:bodyPr/>
          <a:lstStyle/>
          <a:p>
            <a:r>
              <a:rPr lang="en-US" dirty="0">
                <a:solidFill>
                  <a:schemeClr val="accent1"/>
                </a:solidFill>
              </a:rPr>
              <a:t>High achieving assignments</a:t>
            </a:r>
            <a:endParaRPr lang="en-SG" dirty="0">
              <a:solidFill>
                <a:schemeClr val="accent1"/>
              </a:solidFill>
            </a:endParaRPr>
          </a:p>
        </p:txBody>
      </p:sp>
      <p:sp>
        <p:nvSpPr>
          <p:cNvPr id="3" name="Content Placeholder 2">
            <a:extLst>
              <a:ext uri="{FF2B5EF4-FFF2-40B4-BE49-F238E27FC236}">
                <a16:creationId xmlns:a16="http://schemas.microsoft.com/office/drawing/2014/main" id="{8BEA2591-E133-4D97-AA2D-EC3AD91058BD}"/>
              </a:ext>
            </a:extLst>
          </p:cNvPr>
          <p:cNvSpPr>
            <a:spLocks noGrp="1"/>
          </p:cNvSpPr>
          <p:nvPr>
            <p:ph idx="1"/>
          </p:nvPr>
        </p:nvSpPr>
        <p:spPr>
          <a:xfrm>
            <a:off x="838200" y="1690688"/>
            <a:ext cx="11022496" cy="4577589"/>
          </a:xfrm>
        </p:spPr>
        <p:txBody>
          <a:bodyPr>
            <a:normAutofit fontScale="92500"/>
          </a:bodyPr>
          <a:lstStyle/>
          <a:p>
            <a:r>
              <a:rPr lang="en-US" dirty="0"/>
              <a:t>Targets of evaluation are mostly </a:t>
            </a:r>
            <a:r>
              <a:rPr lang="en-SG" dirty="0"/>
              <a:t>in the </a:t>
            </a:r>
            <a:r>
              <a:rPr lang="en-SG" b="1" dirty="0">
                <a:solidFill>
                  <a:srgbClr val="7030A0"/>
                </a:solidFill>
              </a:rPr>
              <a:t>field of study </a:t>
            </a:r>
            <a:r>
              <a:rPr lang="en-SG" dirty="0"/>
              <a:t>(Hood, 2010) – gender-stereotyped colour preference - namely the article’s findings, the positions and claims and the study’s contribution to knowledge in the field.</a:t>
            </a:r>
          </a:p>
          <a:p>
            <a:r>
              <a:rPr lang="en-SG" u="sng" dirty="0"/>
              <a:t>Targets: </a:t>
            </a:r>
          </a:p>
          <a:p>
            <a:pPr marL="457200" lvl="1" indent="0">
              <a:buNone/>
            </a:pPr>
            <a:r>
              <a:rPr lang="en-SG" dirty="0"/>
              <a:t>No biological basis for gendered colour preference</a:t>
            </a:r>
          </a:p>
          <a:p>
            <a:pPr marL="457200" lvl="1" indent="0">
              <a:buNone/>
            </a:pPr>
            <a:r>
              <a:rPr lang="en-SG" dirty="0"/>
              <a:t>No gendered colour preference in infancy</a:t>
            </a:r>
          </a:p>
          <a:p>
            <a:pPr marL="457200" lvl="1" indent="0">
              <a:buNone/>
            </a:pPr>
            <a:r>
              <a:rPr lang="en-SG" dirty="0"/>
              <a:t>Gender identification and colour preferences are closely intertwined</a:t>
            </a:r>
          </a:p>
          <a:p>
            <a:pPr marL="457200" lvl="1" indent="0">
              <a:buNone/>
            </a:pPr>
            <a:r>
              <a:rPr lang="en-SG" dirty="0"/>
              <a:t>Boys being more susceptible to social pressure</a:t>
            </a:r>
          </a:p>
          <a:p>
            <a:pPr marL="0" indent="0">
              <a:buNone/>
            </a:pPr>
            <a:endParaRPr lang="en-SG" dirty="0"/>
          </a:p>
          <a:p>
            <a:r>
              <a:rPr lang="en-SG" dirty="0"/>
              <a:t>Minimal appraisal resources</a:t>
            </a:r>
          </a:p>
          <a:p>
            <a:r>
              <a:rPr lang="en-SG" dirty="0"/>
              <a:t>Rich engagement resources (distancing, endorsing)</a:t>
            </a:r>
          </a:p>
          <a:p>
            <a:endParaRPr lang="en-SG" dirty="0"/>
          </a:p>
          <a:p>
            <a:endParaRPr lang="en-SG" dirty="0"/>
          </a:p>
        </p:txBody>
      </p:sp>
    </p:spTree>
    <p:extLst>
      <p:ext uri="{BB962C8B-B14F-4D97-AF65-F5344CB8AC3E}">
        <p14:creationId xmlns:p14="http://schemas.microsoft.com/office/powerpoint/2010/main" val="3985619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19E7C62-F271-4A68-B63A-EB44CC694FF8}"/>
              </a:ext>
            </a:extLst>
          </p:cNvPr>
          <p:cNvGraphicFramePr>
            <a:graphicFrameLocks noGrp="1"/>
          </p:cNvGraphicFramePr>
          <p:nvPr>
            <p:extLst>
              <p:ext uri="{D42A27DB-BD31-4B8C-83A1-F6EECF244321}">
                <p14:modId xmlns:p14="http://schemas.microsoft.com/office/powerpoint/2010/main" val="143051018"/>
              </p:ext>
            </p:extLst>
          </p:nvPr>
        </p:nvGraphicFramePr>
        <p:xfrm>
          <a:off x="866275" y="798897"/>
          <a:ext cx="10751418" cy="5055009"/>
        </p:xfrm>
        <a:graphic>
          <a:graphicData uri="http://schemas.openxmlformats.org/drawingml/2006/table">
            <a:tbl>
              <a:tblPr firstRow="1" firstCol="1" bandRow="1"/>
              <a:tblGrid>
                <a:gridCol w="10751418">
                  <a:extLst>
                    <a:ext uri="{9D8B030D-6E8A-4147-A177-3AD203B41FA5}">
                      <a16:colId xmlns:a16="http://schemas.microsoft.com/office/drawing/2014/main" val="4072070990"/>
                    </a:ext>
                  </a:extLst>
                </a:gridCol>
              </a:tblGrid>
              <a:tr h="5055009">
                <a:tc>
                  <a:txBody>
                    <a:bodyPr/>
                    <a:lstStyle/>
                    <a:p>
                      <a:pPr>
                        <a:lnSpc>
                          <a:spcPct val="107000"/>
                        </a:lnSpc>
                        <a:spcAft>
                          <a:spcPts val="0"/>
                        </a:spcAft>
                      </a:pP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[8]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There is </a:t>
                      </a:r>
                      <a:r>
                        <a:rPr lang="en-SG" sz="1800" b="1" i="1" dirty="0">
                          <a:effectLst/>
                          <a:latin typeface="Times New Roman" panose="02020603050405020304" pitchFamily="18" charset="0"/>
                          <a:ea typeface="Calibri" panose="020F0502020204030204" pitchFamily="34" charset="0"/>
                          <a:cs typeface="Times New Roman" panose="02020603050405020304" pitchFamily="18" charset="0"/>
                        </a:rPr>
                        <a:t>substantial evidence</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 from other sources</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that strongly</a:t>
                      </a:r>
                      <a:r>
                        <a:rPr lang="en-SG"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reinforces</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[endorse]</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the idea that gender identification and colour preferences </a:t>
                      </a:r>
                      <a:r>
                        <a:rPr lang="en-SG" sz="1800" b="1" u="sng" dirty="0">
                          <a:effectLst/>
                          <a:latin typeface="Times New Roman" panose="02020603050405020304" pitchFamily="18" charset="0"/>
                          <a:ea typeface="Calibri" panose="020F0502020204030204" pitchFamily="34" charset="0"/>
                          <a:cs typeface="Times New Roman" panose="02020603050405020304" pitchFamily="18" charset="0"/>
                        </a:rPr>
                        <a:t>are closely intertwined</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0"/>
                        </a:spcAft>
                      </a:pPr>
                      <a:r>
                        <a:rPr lang="en-SG" sz="18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SG"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[9]</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In a paper cited by the authors, where eight different hues are investigated, the study</a:t>
                      </a:r>
                      <a:r>
                        <a:rPr lang="en-SG"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b="1" i="1" dirty="0">
                          <a:effectLst/>
                          <a:latin typeface="Times New Roman" panose="02020603050405020304" pitchFamily="18" charset="0"/>
                          <a:ea typeface="Calibri" panose="020F0502020204030204" pitchFamily="34" charset="0"/>
                          <a:cs typeface="Times New Roman" panose="02020603050405020304" pitchFamily="18" charset="0"/>
                        </a:rPr>
                        <a:t>further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concludes [endorse]</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that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there is no evidence</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[endorse]</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of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different colour preference across the two genders during infancy</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which contrasts starkly with older age groups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(Franklin, Bevis, Ling, &amp; </a:t>
                      </a:r>
                      <a:r>
                        <a:rPr lang="en-SG" sz="1800" i="1" dirty="0" err="1">
                          <a:effectLst/>
                          <a:latin typeface="Times New Roman" panose="02020603050405020304" pitchFamily="18" charset="0"/>
                          <a:ea typeface="Calibri" panose="020F0502020204030204" pitchFamily="34" charset="0"/>
                          <a:cs typeface="Times New Roman" panose="02020603050405020304" pitchFamily="18" charset="0"/>
                        </a:rPr>
                        <a:t>Hurlbert</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 2010)</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[10]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Wong and Hines (2015) </a:t>
                      </a:r>
                      <a:r>
                        <a:rPr lang="en-SG" sz="1800" b="1" i="1" dirty="0">
                          <a:effectLst/>
                          <a:latin typeface="Times New Roman" panose="02020603050405020304" pitchFamily="18" charset="0"/>
                          <a:ea typeface="Calibri" panose="020F0502020204030204" pitchFamily="34" charset="0"/>
                          <a:cs typeface="Times New Roman" panose="02020603050405020304" pitchFamily="18" charset="0"/>
                        </a:rPr>
                        <a:t>further</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 endorse this idea</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by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demonstrating</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[endorse]</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how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the stability of gender-related colour preference in children</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increases during the same time where gender stability is attained. </a:t>
                      </a:r>
                    </a:p>
                    <a:p>
                      <a:pPr>
                        <a:lnSpc>
                          <a:spcPct val="107000"/>
                        </a:lnSpc>
                        <a:spcAft>
                          <a:spcPts val="0"/>
                        </a:spcAft>
                      </a:pPr>
                      <a:r>
                        <a:rPr lang="en-SG" sz="18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SG"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[11] In a separate work,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Wong and Hines (2014) also verify</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[endorse] </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that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young boys</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are more influenced by colour preference compared to young girls</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which they discover</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to be </a:t>
                      </a:r>
                      <a:r>
                        <a:rPr lang="en-SG" sz="1800" b="1" dirty="0">
                          <a:effectLst/>
                          <a:latin typeface="Times New Roman" panose="02020603050405020304" pitchFamily="18" charset="0"/>
                          <a:ea typeface="Calibri" panose="020F0502020204030204" pitchFamily="34" charset="0"/>
                          <a:cs typeface="Times New Roman" panose="02020603050405020304" pitchFamily="18" charset="0"/>
                        </a:rPr>
                        <a:t>consistent </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[+opinion]</a:t>
                      </a:r>
                      <a:r>
                        <a:rPr lang="en-SG"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with research which shows [endorse] </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that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young boys are more susceptible to social pressure from their gender group</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0"/>
                        </a:spcAft>
                      </a:pPr>
                      <a:r>
                        <a:rPr lang="en-SG" sz="18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SG"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[12]</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 The </a:t>
                      </a:r>
                      <a:r>
                        <a:rPr lang="en-SG" sz="1800" b="1" u="sng" dirty="0">
                          <a:effectLst/>
                          <a:latin typeface="Times New Roman" panose="02020603050405020304" pitchFamily="18" charset="0"/>
                          <a:ea typeface="Calibri" panose="020F0502020204030204" pitchFamily="34" charset="0"/>
                          <a:cs typeface="Times New Roman" panose="02020603050405020304" pitchFamily="18" charset="0"/>
                        </a:rPr>
                        <a:t>high consistency of patterns</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 observed in children’s development of colour preference and gender identification</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b="1" i="1" dirty="0">
                          <a:effectLst/>
                          <a:latin typeface="Times New Roman" panose="02020603050405020304" pitchFamily="18" charset="0"/>
                          <a:ea typeface="Calibri" panose="020F0502020204030204" pitchFamily="34" charset="0"/>
                          <a:cs typeface="Times New Roman" panose="02020603050405020304" pitchFamily="18" charset="0"/>
                        </a:rPr>
                        <a:t>strongly suggests</a:t>
                      </a:r>
                      <a:r>
                        <a:rPr lang="en-SG"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i="1" dirty="0">
                          <a:effectLst/>
                          <a:latin typeface="Times New Roman" panose="02020603050405020304" pitchFamily="18" charset="0"/>
                          <a:ea typeface="Calibri" panose="020F0502020204030204" pitchFamily="34" charset="0"/>
                          <a:cs typeface="Times New Roman" panose="02020603050405020304" pitchFamily="18" charset="0"/>
                        </a:rPr>
                        <a:t>[endorse]</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 that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it</a:t>
                      </a:r>
                      <a:r>
                        <a:rPr lang="en-SG" sz="18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b="1" u="sng" dirty="0">
                          <a:effectLst/>
                          <a:latin typeface="Times New Roman" panose="02020603050405020304" pitchFamily="18" charset="0"/>
                          <a:ea typeface="Calibri" panose="020F0502020204030204" pitchFamily="34" charset="0"/>
                          <a:cs typeface="Times New Roman" panose="02020603050405020304" pitchFamily="18" charset="0"/>
                        </a:rPr>
                        <a:t>occurs not merely by chance</a:t>
                      </a:r>
                      <a:r>
                        <a:rPr lang="en-SG"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but </a:t>
                      </a:r>
                      <a:r>
                        <a:rPr lang="en-SG" sz="1800" u="sng" dirty="0">
                          <a:effectLst/>
                          <a:latin typeface="Times New Roman" panose="02020603050405020304" pitchFamily="18" charset="0"/>
                          <a:ea typeface="Calibri" panose="020F0502020204030204" pitchFamily="34" charset="0"/>
                          <a:cs typeface="Times New Roman" panose="02020603050405020304" pitchFamily="18" charset="0"/>
                        </a:rPr>
                        <a:t>that children utilise colour preference as a means to identify gender</a:t>
                      </a:r>
                      <a:r>
                        <a:rPr lang="en-SG" sz="1800" dirty="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0"/>
                        </a:spcAft>
                      </a:pPr>
                      <a:r>
                        <a:rPr lang="en-SG" sz="1800" dirty="0">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SG"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1073184"/>
                  </a:ext>
                </a:extLst>
              </a:tr>
            </a:tbl>
          </a:graphicData>
        </a:graphic>
      </p:graphicFrame>
    </p:spTree>
    <p:extLst>
      <p:ext uri="{BB962C8B-B14F-4D97-AF65-F5344CB8AC3E}">
        <p14:creationId xmlns:p14="http://schemas.microsoft.com/office/powerpoint/2010/main" val="1461723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139D59-168D-4BDE-A878-2DBCC3147EE8}"/>
              </a:ext>
            </a:extLst>
          </p:cNvPr>
          <p:cNvSpPr>
            <a:spLocks noGrp="1"/>
          </p:cNvSpPr>
          <p:nvPr>
            <p:ph type="title"/>
          </p:nvPr>
        </p:nvSpPr>
        <p:spPr>
          <a:xfrm>
            <a:off x="267509" y="604434"/>
            <a:ext cx="11924491" cy="302688"/>
          </a:xfrm>
        </p:spPr>
        <p:txBody>
          <a:bodyPr>
            <a:noAutofit/>
          </a:bodyPr>
          <a:lstStyle/>
          <a:p>
            <a:r>
              <a:rPr lang="en-SG" sz="3600" dirty="0"/>
              <a:t>Why are they doing it and what is missing in my curriculum?</a:t>
            </a:r>
          </a:p>
        </p:txBody>
      </p:sp>
      <p:sp>
        <p:nvSpPr>
          <p:cNvPr id="7" name="TextBox 6">
            <a:extLst>
              <a:ext uri="{FF2B5EF4-FFF2-40B4-BE49-F238E27FC236}">
                <a16:creationId xmlns:a16="http://schemas.microsoft.com/office/drawing/2014/main" id="{52EA5FBE-5177-4180-BBDE-E97F5F3B2E67}"/>
              </a:ext>
            </a:extLst>
          </p:cNvPr>
          <p:cNvSpPr txBox="1"/>
          <p:nvPr/>
        </p:nvSpPr>
        <p:spPr>
          <a:xfrm>
            <a:off x="530980" y="1225689"/>
            <a:ext cx="11397548" cy="5262979"/>
          </a:xfrm>
          <a:prstGeom prst="rect">
            <a:avLst/>
          </a:prstGeom>
          <a:noFill/>
        </p:spPr>
        <p:txBody>
          <a:bodyPr wrap="square">
            <a:spAutoFit/>
          </a:bodyPr>
          <a:lstStyle/>
          <a:p>
            <a:r>
              <a:rPr lang="en-SG" sz="2400" b="1" dirty="0">
                <a:latin typeface="Times New Roman" panose="02020603050405020304" pitchFamily="18" charset="0"/>
                <a:ea typeface="Times New Roman" panose="02020603050405020304" pitchFamily="18" charset="0"/>
                <a:cs typeface="Times New Roman" panose="02020603050405020304" pitchFamily="18" charset="0"/>
              </a:rPr>
              <a:t>Misunderstanding: the task is not about evaluating, but about engaging with ideas and linking to the literature. Why do they understand ‘critical engagement’ this way?</a:t>
            </a:r>
          </a:p>
          <a:p>
            <a:endParaRPr lang="en-SG" sz="2400" dirty="0">
              <a:latin typeface="Times New Roman" panose="02020603050405020304" pitchFamily="18" charset="0"/>
              <a:ea typeface="Times New Roman" panose="02020603050405020304" pitchFamily="18" charset="0"/>
              <a:cs typeface="Times New Roman" panose="02020603050405020304" pitchFamily="18" charset="0"/>
            </a:endParaRPr>
          </a:p>
          <a:p>
            <a:r>
              <a:rPr lang="en-SG" sz="24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Pierre Bourdieu: “</a:t>
            </a:r>
            <a:r>
              <a:rPr lang="en-US" sz="2400" dirty="0">
                <a:solidFill>
                  <a:schemeClr val="accent1"/>
                </a:solidFill>
                <a:latin typeface="Times New Roman" panose="02020603050405020304" pitchFamily="18" charset="0"/>
                <a:cs typeface="Times New Roman" panose="02020603050405020304" pitchFamily="18" charset="0"/>
              </a:rPr>
              <a:t>the whole social structure is present in each interaction </a:t>
            </a:r>
            <a:r>
              <a:rPr lang="en-US" sz="2400" dirty="0">
                <a:latin typeface="Times New Roman" panose="02020603050405020304" pitchFamily="18" charset="0"/>
                <a:cs typeface="Times New Roman" panose="02020603050405020304" pitchFamily="18" charset="0"/>
              </a:rPr>
              <a:t>(and thereby in the discourse uttered). […] The concern to return to the things themselves and to get a firmer grip on ‘reality’, a concern which often inspires the projects of ‘micro-sociology’, can lead one purely and simply to miss a ‘reality’ that does not yield to immediate intuition because it lies in structures transcending the interaction which they inform” (1991, p.67)</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Karl </a:t>
            </a:r>
            <a:r>
              <a:rPr lang="en-US" sz="2400" dirty="0" err="1">
                <a:latin typeface="Times New Roman" panose="02020603050405020304" pitchFamily="18" charset="0"/>
                <a:cs typeface="Times New Roman" panose="02020603050405020304" pitchFamily="18" charset="0"/>
              </a:rPr>
              <a:t>Maton</a:t>
            </a:r>
            <a:r>
              <a:rPr lang="en-US" sz="2400" dirty="0">
                <a:latin typeface="Times New Roman" panose="02020603050405020304" pitchFamily="18" charset="0"/>
                <a:cs typeface="Times New Roman" panose="02020603050405020304" pitchFamily="18" charset="0"/>
              </a:rPr>
              <a:t>: </a:t>
            </a:r>
            <a:r>
              <a:rPr lang="en-US" sz="2400" dirty="0">
                <a:solidFill>
                  <a:schemeClr val="accent1"/>
                </a:solidFill>
                <a:latin typeface="Times New Roman" panose="02020603050405020304" pitchFamily="18" charset="0"/>
                <a:cs typeface="Times New Roman" panose="02020603050405020304" pitchFamily="18" charset="0"/>
              </a:rPr>
              <a:t>“[A]</a:t>
            </a:r>
            <a:r>
              <a:rPr lang="en-US" sz="2400" dirty="0" err="1">
                <a:solidFill>
                  <a:schemeClr val="accent1"/>
                </a:solidFill>
                <a:latin typeface="Times New Roman" panose="02020603050405020304" pitchFamily="18" charset="0"/>
                <a:cs typeface="Times New Roman" panose="02020603050405020304" pitchFamily="18" charset="0"/>
              </a:rPr>
              <a:t>ll</a:t>
            </a:r>
            <a:r>
              <a:rPr lang="en-US" sz="2400" dirty="0">
                <a:solidFill>
                  <a:schemeClr val="accent1"/>
                </a:solidFill>
                <a:latin typeface="Times New Roman" panose="02020603050405020304" pitchFamily="18" charset="0"/>
                <a:cs typeface="Times New Roman" panose="02020603050405020304" pitchFamily="18" charset="0"/>
              </a:rPr>
              <a:t> practices reflect a cosmology”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Maton</a:t>
            </a:r>
            <a:r>
              <a:rPr lang="en-US" sz="2400" dirty="0">
                <a:latin typeface="Times New Roman" panose="02020603050405020304" pitchFamily="18" charset="0"/>
                <a:cs typeface="Times New Roman" panose="02020603050405020304" pitchFamily="18" charset="0"/>
              </a:rPr>
              <a:t> 2014, p.169)</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err="1">
                <a:latin typeface="Times New Roman" panose="02020603050405020304" pitchFamily="18" charset="0"/>
                <a:cs typeface="Times New Roman" panose="02020603050405020304" pitchFamily="18" charset="0"/>
              </a:rPr>
              <a:t>Ruqaiya</a:t>
            </a:r>
            <a:r>
              <a:rPr lang="en-US" sz="2400" dirty="0">
                <a:latin typeface="Times New Roman" panose="02020603050405020304" pitchFamily="18" charset="0"/>
                <a:cs typeface="Times New Roman" panose="02020603050405020304" pitchFamily="18" charset="0"/>
              </a:rPr>
              <a:t> Hasan: “The illusion of the powerlessness of language in construing reality, quite paradoxically, becomes the greatest source of its power: it becomes the most powerful instrument for the maintenance of ideology.” (Hasan, 1988, as cited in </a:t>
            </a:r>
            <a:r>
              <a:rPr lang="en-US" sz="2400" dirty="0" err="1">
                <a:latin typeface="Times New Roman" panose="02020603050405020304" pitchFamily="18" charset="0"/>
                <a:cs typeface="Times New Roman" panose="02020603050405020304" pitchFamily="18" charset="0"/>
              </a:rPr>
              <a:t>Lukin</a:t>
            </a:r>
            <a:r>
              <a:rPr lang="en-US" sz="2400" dirty="0">
                <a:latin typeface="Times New Roman" panose="02020603050405020304" pitchFamily="18" charset="0"/>
                <a:cs typeface="Times New Roman" panose="02020603050405020304" pitchFamily="18" charset="0"/>
              </a:rPr>
              <a:t>, 2019, p.1)</a:t>
            </a:r>
            <a:endParaRPr lang="en-SG"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28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9EE38F-1FFB-45AD-A9F3-05FEF6B5BBFC}"/>
              </a:ext>
            </a:extLst>
          </p:cNvPr>
          <p:cNvSpPr>
            <a:spLocks noGrp="1"/>
          </p:cNvSpPr>
          <p:nvPr>
            <p:ph type="title"/>
          </p:nvPr>
        </p:nvSpPr>
        <p:spPr>
          <a:xfrm>
            <a:off x="678233" y="0"/>
            <a:ext cx="9437919" cy="1143000"/>
          </a:xfrm>
        </p:spPr>
        <p:txBody>
          <a:bodyPr>
            <a:normAutofit/>
          </a:bodyPr>
          <a:lstStyle/>
          <a:p>
            <a:r>
              <a:rPr lang="en-US" b="1" dirty="0"/>
              <a:t>CT is a contested term</a:t>
            </a:r>
            <a:endParaRPr lang="en-SG" b="1" dirty="0"/>
          </a:p>
        </p:txBody>
      </p:sp>
      <p:sp>
        <p:nvSpPr>
          <p:cNvPr id="14" name="TextBox 13">
            <a:extLst>
              <a:ext uri="{FF2B5EF4-FFF2-40B4-BE49-F238E27FC236}">
                <a16:creationId xmlns:a16="http://schemas.microsoft.com/office/drawing/2014/main" id="{24D8A8EE-8CF2-4030-9A55-91A7B518A776}"/>
              </a:ext>
            </a:extLst>
          </p:cNvPr>
          <p:cNvSpPr txBox="1"/>
          <p:nvPr/>
        </p:nvSpPr>
        <p:spPr>
          <a:xfrm>
            <a:off x="755374" y="2818532"/>
            <a:ext cx="10681252" cy="954107"/>
          </a:xfrm>
          <a:prstGeom prst="rect">
            <a:avLst/>
          </a:prstGeom>
          <a:noFill/>
        </p:spPr>
        <p:txBody>
          <a:bodyPr wrap="square">
            <a:spAutoFit/>
          </a:bodyPr>
          <a:lstStyle/>
          <a:p>
            <a:r>
              <a:rPr lang="en-SG" sz="2800" dirty="0">
                <a:latin typeface="Times New Roman" panose="02020603050405020304" pitchFamily="18" charset="0"/>
                <a:ea typeface="Times New Roman" panose="02020603050405020304" pitchFamily="18" charset="0"/>
                <a:cs typeface="Times New Roman" panose="02020603050405020304" pitchFamily="18" charset="0"/>
              </a:rPr>
              <a:t>CT as a skill: the ability to evaluate source credibility, and to solve problems; skills to suit the needs of the modern flexible workforce. </a:t>
            </a:r>
            <a:endParaRPr lang="en-SG" sz="2800" dirty="0"/>
          </a:p>
        </p:txBody>
      </p:sp>
      <p:sp>
        <p:nvSpPr>
          <p:cNvPr id="16" name="TextBox 15">
            <a:extLst>
              <a:ext uri="{FF2B5EF4-FFF2-40B4-BE49-F238E27FC236}">
                <a16:creationId xmlns:a16="http://schemas.microsoft.com/office/drawing/2014/main" id="{728EA828-927E-4019-955D-CE3ECEDBCEC0}"/>
              </a:ext>
            </a:extLst>
          </p:cNvPr>
          <p:cNvSpPr txBox="1"/>
          <p:nvPr/>
        </p:nvSpPr>
        <p:spPr>
          <a:xfrm>
            <a:off x="755374" y="3828945"/>
            <a:ext cx="9966896" cy="523220"/>
          </a:xfrm>
          <a:prstGeom prst="rect">
            <a:avLst/>
          </a:prstGeom>
          <a:noFill/>
        </p:spPr>
        <p:txBody>
          <a:bodyPr wrap="square">
            <a:spAutoFit/>
          </a:bodyPr>
          <a:lstStyle/>
          <a:p>
            <a:r>
              <a:rPr lang="en-SG" sz="2800" dirty="0">
                <a:latin typeface="Times New Roman" panose="02020603050405020304" pitchFamily="18" charset="0"/>
                <a:ea typeface="Times New Roman" panose="02020603050405020304" pitchFamily="18" charset="0"/>
                <a:cs typeface="Times New Roman" panose="02020603050405020304" pitchFamily="18" charset="0"/>
              </a:rPr>
              <a:t>CT as emancipatory: unearth structural or systemic assumptions.</a:t>
            </a:r>
            <a:endParaRPr lang="en-SG" sz="2800" dirty="0"/>
          </a:p>
        </p:txBody>
      </p:sp>
      <p:sp>
        <p:nvSpPr>
          <p:cNvPr id="17" name="TextBox 16">
            <a:extLst>
              <a:ext uri="{FF2B5EF4-FFF2-40B4-BE49-F238E27FC236}">
                <a16:creationId xmlns:a16="http://schemas.microsoft.com/office/drawing/2014/main" id="{D5828F53-A19D-428E-82DD-13BE53CED7D4}"/>
              </a:ext>
            </a:extLst>
          </p:cNvPr>
          <p:cNvSpPr txBox="1"/>
          <p:nvPr/>
        </p:nvSpPr>
        <p:spPr>
          <a:xfrm>
            <a:off x="9380298" y="4311314"/>
            <a:ext cx="1950311" cy="461665"/>
          </a:xfrm>
          <a:prstGeom prst="rect">
            <a:avLst/>
          </a:prstGeom>
          <a:noFill/>
        </p:spPr>
        <p:txBody>
          <a:bodyPr wrap="square" rtlCol="0">
            <a:spAutoFit/>
          </a:bodyPr>
          <a:lstStyle/>
          <a:p>
            <a:r>
              <a:rPr lang="en-US" sz="2400" dirty="0"/>
              <a:t>(Bruce, 2020)</a:t>
            </a:r>
            <a:endParaRPr lang="en-SG" sz="2400" dirty="0"/>
          </a:p>
        </p:txBody>
      </p:sp>
      <p:sp>
        <p:nvSpPr>
          <p:cNvPr id="19" name="TextBox 18">
            <a:extLst>
              <a:ext uri="{FF2B5EF4-FFF2-40B4-BE49-F238E27FC236}">
                <a16:creationId xmlns:a16="http://schemas.microsoft.com/office/drawing/2014/main" id="{1C17B0B5-30B1-483A-8841-E9A7FF679205}"/>
              </a:ext>
            </a:extLst>
          </p:cNvPr>
          <p:cNvSpPr txBox="1"/>
          <p:nvPr/>
        </p:nvSpPr>
        <p:spPr>
          <a:xfrm>
            <a:off x="755374" y="986618"/>
            <a:ext cx="10681252" cy="206595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CT associated with evaluation and construction of</a:t>
            </a:r>
            <a:r>
              <a:rPr lang="en-SG" sz="2800" dirty="0">
                <a:latin typeface="Times New Roman" panose="02020603050405020304" pitchFamily="18" charset="0"/>
                <a:ea typeface="Times New Roman" panose="02020603050405020304" pitchFamily="18" charset="0"/>
                <a:cs typeface="Times New Roman" panose="02020603050405020304" pitchFamily="18" charset="0"/>
              </a:rPr>
              <a:t> arguments and logical analyses </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CT associated with the tradition of empiricism, focus on scientific method as legitimate knowledge building.</a:t>
            </a:r>
            <a:endParaRPr lang="en-SG" sz="2800" dirty="0">
              <a:latin typeface="Times New Roman" panose="02020603050405020304" pitchFamily="18" charset="0"/>
              <a:cs typeface="Times New Roman" panose="02020603050405020304" pitchFamily="18" charset="0"/>
            </a:endParaRPr>
          </a:p>
          <a:p>
            <a:endParaRPr lang="en-SG" sz="1625" dirty="0"/>
          </a:p>
        </p:txBody>
      </p:sp>
      <p:sp>
        <p:nvSpPr>
          <p:cNvPr id="2" name="Rectangle 1">
            <a:extLst>
              <a:ext uri="{FF2B5EF4-FFF2-40B4-BE49-F238E27FC236}">
                <a16:creationId xmlns:a16="http://schemas.microsoft.com/office/drawing/2014/main" id="{9236DA71-B977-4305-BD66-5900F1DB8B84}"/>
              </a:ext>
            </a:extLst>
          </p:cNvPr>
          <p:cNvSpPr/>
          <p:nvPr/>
        </p:nvSpPr>
        <p:spPr>
          <a:xfrm>
            <a:off x="755374" y="4912055"/>
            <a:ext cx="10413074" cy="1384995"/>
          </a:xfrm>
          <a:prstGeom prst="rect">
            <a:avLst/>
          </a:prstGeom>
        </p:spPr>
        <p:txBody>
          <a:bodyPr wrap="square">
            <a:spAutoFit/>
          </a:bodyPr>
          <a:lstStyle/>
          <a:p>
            <a:r>
              <a:rPr lang="en-SG" sz="2800" dirty="0">
                <a:solidFill>
                  <a:prstClr val="black"/>
                </a:solidFill>
              </a:rPr>
              <a:t>In Singapore, studies of CT recontextualization in schooling in the city-state, </a:t>
            </a:r>
            <a:r>
              <a:rPr lang="en-SG" sz="2800" dirty="0">
                <a:solidFill>
                  <a:srgbClr val="7030A0"/>
                </a:solidFill>
              </a:rPr>
              <a:t>revealed a contested discourse</a:t>
            </a:r>
            <a:r>
              <a:rPr lang="en-SG" sz="2800" dirty="0">
                <a:solidFill>
                  <a:prstClr val="black"/>
                </a:solidFill>
              </a:rPr>
              <a:t> and </a:t>
            </a:r>
            <a:r>
              <a:rPr lang="en-SG" sz="2800" dirty="0">
                <a:solidFill>
                  <a:srgbClr val="4472C4"/>
                </a:solidFill>
              </a:rPr>
              <a:t>different understandings of critical thinking </a:t>
            </a:r>
            <a:r>
              <a:rPr lang="en-SG" sz="2800" dirty="0">
                <a:solidFill>
                  <a:prstClr val="black"/>
                </a:solidFill>
              </a:rPr>
              <a:t>according to schooling experience (Lim, 2014; 2016) </a:t>
            </a:r>
          </a:p>
        </p:txBody>
      </p:sp>
    </p:spTree>
    <p:extLst>
      <p:ext uri="{BB962C8B-B14F-4D97-AF65-F5344CB8AC3E}">
        <p14:creationId xmlns:p14="http://schemas.microsoft.com/office/powerpoint/2010/main" val="320281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39A4-B77A-43E0-A9B9-8FD5C1852683}"/>
              </a:ext>
            </a:extLst>
          </p:cNvPr>
          <p:cNvSpPr>
            <a:spLocks noGrp="1"/>
          </p:cNvSpPr>
          <p:nvPr>
            <p:ph type="title"/>
          </p:nvPr>
        </p:nvSpPr>
        <p:spPr>
          <a:xfrm>
            <a:off x="371061" y="365125"/>
            <a:ext cx="10982739" cy="827571"/>
          </a:xfrm>
        </p:spPr>
        <p:txBody>
          <a:bodyPr>
            <a:normAutofit fontScale="90000"/>
          </a:bodyPr>
          <a:lstStyle/>
          <a:p>
            <a:r>
              <a:rPr lang="en-US" b="1" dirty="0">
                <a:solidFill>
                  <a:schemeClr val="accent1"/>
                </a:solidFill>
              </a:rPr>
              <a:t>CT in Singapore: How is CT recontextualized in the Educational Discourse</a:t>
            </a:r>
            <a:endParaRPr lang="en-SG" b="1" dirty="0">
              <a:solidFill>
                <a:schemeClr val="accent1"/>
              </a:solidFill>
            </a:endParaRPr>
          </a:p>
        </p:txBody>
      </p:sp>
      <p:graphicFrame>
        <p:nvGraphicFramePr>
          <p:cNvPr id="4" name="Table 4">
            <a:extLst>
              <a:ext uri="{FF2B5EF4-FFF2-40B4-BE49-F238E27FC236}">
                <a16:creationId xmlns:a16="http://schemas.microsoft.com/office/drawing/2014/main" id="{9E198785-25C2-4686-9C36-06FB67265283}"/>
              </a:ext>
            </a:extLst>
          </p:cNvPr>
          <p:cNvGraphicFramePr>
            <a:graphicFrameLocks noGrp="1"/>
          </p:cNvGraphicFramePr>
          <p:nvPr>
            <p:extLst>
              <p:ext uri="{D42A27DB-BD31-4B8C-83A1-F6EECF244321}">
                <p14:modId xmlns:p14="http://schemas.microsoft.com/office/powerpoint/2010/main" val="3044250428"/>
              </p:ext>
            </p:extLst>
          </p:nvPr>
        </p:nvGraphicFramePr>
        <p:xfrm>
          <a:off x="1049436" y="2372139"/>
          <a:ext cx="9625988" cy="4297028"/>
        </p:xfrm>
        <a:graphic>
          <a:graphicData uri="http://schemas.openxmlformats.org/drawingml/2006/table">
            <a:tbl>
              <a:tblPr firstRow="1" bandRow="1">
                <a:tableStyleId>{5C22544A-7EE6-4342-B048-85BDC9FD1C3A}</a:tableStyleId>
              </a:tblPr>
              <a:tblGrid>
                <a:gridCol w="9625988">
                  <a:extLst>
                    <a:ext uri="{9D8B030D-6E8A-4147-A177-3AD203B41FA5}">
                      <a16:colId xmlns:a16="http://schemas.microsoft.com/office/drawing/2014/main" val="1651738639"/>
                    </a:ext>
                  </a:extLst>
                </a:gridCol>
              </a:tblGrid>
              <a:tr h="599098">
                <a:tc>
                  <a:txBody>
                    <a:bodyPr/>
                    <a:lstStyle/>
                    <a:p>
                      <a:r>
                        <a:rPr lang="en-US" sz="2000" dirty="0"/>
                        <a:t>Critical thinking as human capital ideology in a changing world (Koh, 2002)</a:t>
                      </a:r>
                      <a:endParaRPr lang="en-SG" sz="2000" dirty="0"/>
                    </a:p>
                  </a:txBody>
                  <a:tcPr marL="82554" marR="82554" marT="41277" marB="41277"/>
                </a:tc>
                <a:extLst>
                  <a:ext uri="{0D108BD9-81ED-4DB2-BD59-A6C34878D82A}">
                    <a16:rowId xmlns:a16="http://schemas.microsoft.com/office/drawing/2014/main" val="1998529376"/>
                  </a:ext>
                </a:extLst>
              </a:tr>
              <a:tr h="347096">
                <a:tc>
                  <a:txBody>
                    <a:bodyPr/>
                    <a:lstStyle/>
                    <a:p>
                      <a:r>
                        <a:rPr lang="en-US" sz="2000" dirty="0"/>
                        <a:t>Ability to </a:t>
                      </a:r>
                      <a:r>
                        <a:rPr lang="en-US" sz="2000" dirty="0" err="1"/>
                        <a:t>analyse</a:t>
                      </a:r>
                      <a:r>
                        <a:rPr lang="en-US" sz="2000" dirty="0"/>
                        <a:t> and evaluate sources</a:t>
                      </a:r>
                      <a:endParaRPr lang="en-SG" sz="2000" dirty="0"/>
                    </a:p>
                  </a:txBody>
                  <a:tcPr marL="82554" marR="82554" marT="41277" marB="41277"/>
                </a:tc>
                <a:extLst>
                  <a:ext uri="{0D108BD9-81ED-4DB2-BD59-A6C34878D82A}">
                    <a16:rowId xmlns:a16="http://schemas.microsoft.com/office/drawing/2014/main" val="4158997658"/>
                  </a:ext>
                </a:extLst>
              </a:tr>
              <a:tr h="347096">
                <a:tc>
                  <a:txBody>
                    <a:bodyPr/>
                    <a:lstStyle/>
                    <a:p>
                      <a:r>
                        <a:rPr lang="en-US" sz="2000" dirty="0"/>
                        <a:t>Ability to reflect and find solutions</a:t>
                      </a:r>
                      <a:endParaRPr lang="en-SG" sz="2000" dirty="0"/>
                    </a:p>
                  </a:txBody>
                  <a:tcPr marL="82554" marR="82554" marT="41277" marB="41277"/>
                </a:tc>
                <a:extLst>
                  <a:ext uri="{0D108BD9-81ED-4DB2-BD59-A6C34878D82A}">
                    <a16:rowId xmlns:a16="http://schemas.microsoft.com/office/drawing/2014/main" val="2762680754"/>
                  </a:ext>
                </a:extLst>
              </a:tr>
              <a:tr h="599098">
                <a:tc>
                  <a:txBody>
                    <a:bodyPr/>
                    <a:lstStyle/>
                    <a:p>
                      <a:pPr marL="0" marR="0" lvl="0" indent="0" algn="l" defTabSz="506395" rtl="0" eaLnBrk="1" fontAlgn="auto" latinLnBrk="0" hangingPunct="1">
                        <a:lnSpc>
                          <a:spcPct val="100000"/>
                        </a:lnSpc>
                        <a:spcBef>
                          <a:spcPts val="0"/>
                        </a:spcBef>
                        <a:spcAft>
                          <a:spcPts val="0"/>
                        </a:spcAft>
                        <a:buClrTx/>
                        <a:buSzTx/>
                        <a:buFontTx/>
                        <a:buNone/>
                        <a:tabLst/>
                        <a:defRPr/>
                      </a:pPr>
                      <a:r>
                        <a:rPr lang="en-US" sz="2000" dirty="0"/>
                        <a:t>Country’s capability to cope with changes in a transient economy (We must adapt!)</a:t>
                      </a:r>
                      <a:endParaRPr lang="en-SG" sz="2000" dirty="0"/>
                    </a:p>
                  </a:txBody>
                  <a:tcPr marL="82554" marR="82554" marT="41277" marB="41277"/>
                </a:tc>
                <a:extLst>
                  <a:ext uri="{0D108BD9-81ED-4DB2-BD59-A6C34878D82A}">
                    <a16:rowId xmlns:a16="http://schemas.microsoft.com/office/drawing/2014/main" val="34163168"/>
                  </a:ext>
                </a:extLst>
              </a:tr>
              <a:tr h="347096">
                <a:tc>
                  <a:txBody>
                    <a:bodyPr/>
                    <a:lstStyle/>
                    <a:p>
                      <a:r>
                        <a:rPr lang="en-US" sz="2000" dirty="0"/>
                        <a:t>Healthy skepticism</a:t>
                      </a:r>
                      <a:endParaRPr lang="en-SG" sz="2000" dirty="0"/>
                    </a:p>
                  </a:txBody>
                  <a:tcPr marL="82554" marR="82554" marT="41277" marB="41277"/>
                </a:tc>
                <a:extLst>
                  <a:ext uri="{0D108BD9-81ED-4DB2-BD59-A6C34878D82A}">
                    <a16:rowId xmlns:a16="http://schemas.microsoft.com/office/drawing/2014/main" val="184364162"/>
                  </a:ext>
                </a:extLst>
              </a:tr>
              <a:tr h="347096">
                <a:tc>
                  <a:txBody>
                    <a:bodyPr/>
                    <a:lstStyle/>
                    <a:p>
                      <a:r>
                        <a:rPr lang="en-US" sz="2000" dirty="0"/>
                        <a:t>Means to get the right answer</a:t>
                      </a:r>
                      <a:endParaRPr lang="en-SG" sz="2000" dirty="0"/>
                    </a:p>
                  </a:txBody>
                  <a:tcPr marL="82554" marR="82554" marT="41277" marB="41277"/>
                </a:tc>
                <a:extLst>
                  <a:ext uri="{0D108BD9-81ED-4DB2-BD59-A6C34878D82A}">
                    <a16:rowId xmlns:a16="http://schemas.microsoft.com/office/drawing/2014/main" val="43341178"/>
                  </a:ext>
                </a:extLst>
              </a:tr>
              <a:tr h="347096">
                <a:tc>
                  <a:txBody>
                    <a:bodyPr/>
                    <a:lstStyle/>
                    <a:p>
                      <a:r>
                        <a:rPr lang="en-US" sz="2000" dirty="0"/>
                        <a:t>Focus on value-free and objective knowledge</a:t>
                      </a:r>
                      <a:endParaRPr lang="en-SG" sz="2000" dirty="0"/>
                    </a:p>
                  </a:txBody>
                  <a:tcPr marL="82554" marR="82554" marT="41277" marB="41277"/>
                </a:tc>
                <a:extLst>
                  <a:ext uri="{0D108BD9-81ED-4DB2-BD59-A6C34878D82A}">
                    <a16:rowId xmlns:a16="http://schemas.microsoft.com/office/drawing/2014/main" val="3234625007"/>
                  </a:ext>
                </a:extLst>
              </a:tr>
              <a:tr h="347096">
                <a:tc>
                  <a:txBody>
                    <a:bodyPr/>
                    <a:lstStyle/>
                    <a:p>
                      <a:pPr marL="0" marR="0" lvl="0" indent="0" algn="l" defTabSz="506395" rtl="0" eaLnBrk="1" fontAlgn="auto" latinLnBrk="0" hangingPunct="1">
                        <a:lnSpc>
                          <a:spcPct val="100000"/>
                        </a:lnSpc>
                        <a:spcBef>
                          <a:spcPts val="0"/>
                        </a:spcBef>
                        <a:spcAft>
                          <a:spcPts val="0"/>
                        </a:spcAft>
                        <a:buClrTx/>
                        <a:buSzTx/>
                        <a:buFontTx/>
                        <a:buNone/>
                        <a:tabLst/>
                        <a:defRPr/>
                      </a:pPr>
                      <a:r>
                        <a:rPr lang="en-US" sz="2000" dirty="0"/>
                        <a:t>Open mind</a:t>
                      </a:r>
                      <a:endParaRPr lang="en-SG" sz="2000" dirty="0"/>
                    </a:p>
                  </a:txBody>
                  <a:tcPr marL="82554" marR="82554" marT="41277" marB="41277"/>
                </a:tc>
                <a:extLst>
                  <a:ext uri="{0D108BD9-81ED-4DB2-BD59-A6C34878D82A}">
                    <a16:rowId xmlns:a16="http://schemas.microsoft.com/office/drawing/2014/main" val="1760770825"/>
                  </a:ext>
                </a:extLst>
              </a:tr>
              <a:tr h="347096">
                <a:tc>
                  <a:txBody>
                    <a:bodyPr/>
                    <a:lstStyle/>
                    <a:p>
                      <a:r>
                        <a:rPr lang="en-US" sz="2000" dirty="0"/>
                        <a:t>Cognitive processes: analysis, synthesis…</a:t>
                      </a:r>
                      <a:endParaRPr lang="en-SG" sz="2000" dirty="0"/>
                    </a:p>
                  </a:txBody>
                  <a:tcPr marL="82554" marR="82554" marT="41277" marB="41277"/>
                </a:tc>
                <a:extLst>
                  <a:ext uri="{0D108BD9-81ED-4DB2-BD59-A6C34878D82A}">
                    <a16:rowId xmlns:a16="http://schemas.microsoft.com/office/drawing/2014/main" val="3257450089"/>
                  </a:ext>
                </a:extLst>
              </a:tr>
              <a:tr h="347096">
                <a:tc>
                  <a:txBody>
                    <a:bodyPr/>
                    <a:lstStyle/>
                    <a:p>
                      <a:r>
                        <a:rPr lang="en-US" sz="2000" dirty="0"/>
                        <a:t>Sensitive to context</a:t>
                      </a:r>
                      <a:endParaRPr lang="en-SG" sz="2000" dirty="0"/>
                    </a:p>
                  </a:txBody>
                  <a:tcPr marL="82554" marR="82554" marT="41277" marB="41277"/>
                </a:tc>
                <a:extLst>
                  <a:ext uri="{0D108BD9-81ED-4DB2-BD59-A6C34878D82A}">
                    <a16:rowId xmlns:a16="http://schemas.microsoft.com/office/drawing/2014/main" val="2141317652"/>
                  </a:ext>
                </a:extLst>
              </a:tr>
            </a:tbl>
          </a:graphicData>
        </a:graphic>
      </p:graphicFrame>
      <p:sp>
        <p:nvSpPr>
          <p:cNvPr id="6" name="TextBox 5">
            <a:extLst>
              <a:ext uri="{FF2B5EF4-FFF2-40B4-BE49-F238E27FC236}">
                <a16:creationId xmlns:a16="http://schemas.microsoft.com/office/drawing/2014/main" id="{EED6B8F5-07FF-440D-8CE9-6E3E5D8790B0}"/>
              </a:ext>
            </a:extLst>
          </p:cNvPr>
          <p:cNvSpPr txBox="1"/>
          <p:nvPr/>
        </p:nvSpPr>
        <p:spPr>
          <a:xfrm>
            <a:off x="467139" y="1508259"/>
            <a:ext cx="10886661" cy="1164486"/>
          </a:xfrm>
          <a:prstGeom prst="rect">
            <a:avLst/>
          </a:prstGeom>
          <a:noFill/>
        </p:spPr>
        <p:txBody>
          <a:bodyPr wrap="square">
            <a:spAutoFit/>
          </a:bodyPr>
          <a:lstStyle/>
          <a:p>
            <a:r>
              <a:rPr lang="en-SG" sz="2400" dirty="0">
                <a:latin typeface="Times New Roman" panose="02020603050405020304" pitchFamily="18" charset="0"/>
                <a:ea typeface="Times New Roman" panose="02020603050405020304" pitchFamily="18" charset="0"/>
                <a:cs typeface="Times New Roman" panose="02020603050405020304" pitchFamily="18" charset="0"/>
              </a:rPr>
              <a:t>In Singapore, CT and reflective skills are a </a:t>
            </a:r>
            <a:r>
              <a:rPr lang="en-SG" sz="24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key </a:t>
            </a:r>
            <a:r>
              <a:rPr lang="en-SG" sz="2400" dirty="0">
                <a:latin typeface="Times New Roman" panose="02020603050405020304" pitchFamily="18" charset="0"/>
                <a:ea typeface="Times New Roman" panose="02020603050405020304" pitchFamily="18" charset="0"/>
                <a:cs typeface="Times New Roman" panose="02020603050405020304" pitchFamily="18" charset="0"/>
              </a:rPr>
              <a:t>aim of education and a </a:t>
            </a:r>
            <a:r>
              <a:rPr lang="en-SG" sz="24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central tenet of the educational discourse </a:t>
            </a:r>
            <a:r>
              <a:rPr lang="en-SG" sz="2400" dirty="0">
                <a:latin typeface="Times New Roman" panose="02020603050405020304" pitchFamily="18" charset="0"/>
                <a:ea typeface="Times New Roman" panose="02020603050405020304" pitchFamily="18" charset="0"/>
                <a:cs typeface="Times New Roman" panose="02020603050405020304" pitchFamily="18" charset="0"/>
              </a:rPr>
              <a:t>(Lim, 2014). </a:t>
            </a:r>
          </a:p>
          <a:p>
            <a:endParaRPr lang="en-SG" sz="2167" dirty="0">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2384E7A9-89BB-4F28-B0F3-79D15B7AEA13}"/>
              </a:ext>
            </a:extLst>
          </p:cNvPr>
          <p:cNvSpPr txBox="1"/>
          <p:nvPr/>
        </p:nvSpPr>
        <p:spPr>
          <a:xfrm>
            <a:off x="6173431" y="4327578"/>
            <a:ext cx="4445166" cy="120353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SG" sz="1444" dirty="0">
                <a:latin typeface="Times New Roman" panose="02020603050405020304" pitchFamily="18" charset="0"/>
                <a:ea typeface="Times New Roman" panose="02020603050405020304" pitchFamily="18" charset="0"/>
              </a:rPr>
              <a:t>The National Institute of Education (NIE) </a:t>
            </a:r>
            <a:r>
              <a:rPr lang="en-SG" sz="1444" i="1" dirty="0">
                <a:latin typeface="Times New Roman" panose="02020603050405020304" pitchFamily="18" charset="0"/>
                <a:ea typeface="Times New Roman" panose="02020603050405020304" pitchFamily="18" charset="0"/>
              </a:rPr>
              <a:t>Working Paper on Creative and Critical Thinking</a:t>
            </a:r>
            <a:r>
              <a:rPr lang="en-SG" sz="1444" dirty="0">
                <a:latin typeface="Times New Roman" panose="02020603050405020304" pitchFamily="18" charset="0"/>
                <a:ea typeface="Times New Roman" panose="02020603050405020304" pitchFamily="18" charset="0"/>
              </a:rPr>
              <a:t> (</a:t>
            </a:r>
            <a:r>
              <a:rPr lang="en-SG" sz="1444" dirty="0" err="1">
                <a:latin typeface="Times New Roman" panose="02020603050405020304" pitchFamily="18" charset="0"/>
                <a:ea typeface="Times New Roman" panose="02020603050405020304" pitchFamily="18" charset="0"/>
              </a:rPr>
              <a:t>Chiam</a:t>
            </a:r>
            <a:r>
              <a:rPr lang="en-SG" sz="1444" dirty="0">
                <a:latin typeface="Times New Roman" panose="02020603050405020304" pitchFamily="18" charset="0"/>
                <a:ea typeface="Times New Roman" panose="02020603050405020304" pitchFamily="18" charset="0"/>
              </a:rPr>
              <a:t> et al., 2014)</a:t>
            </a:r>
          </a:p>
          <a:p>
            <a:endParaRPr lang="en-SG" sz="1444" dirty="0">
              <a:latin typeface="Times New Roman" panose="02020603050405020304" pitchFamily="18" charset="0"/>
              <a:ea typeface="Times New Roman" panose="02020603050405020304" pitchFamily="18" charset="0"/>
            </a:endParaRPr>
          </a:p>
          <a:p>
            <a:r>
              <a:rPr lang="en-SG" sz="1444" dirty="0">
                <a:latin typeface="Times New Roman" panose="02020603050405020304" pitchFamily="18" charset="0"/>
                <a:ea typeface="Times New Roman" panose="02020603050405020304" pitchFamily="18" charset="0"/>
              </a:rPr>
              <a:t>NUS General Core Curriculum Documents (2021)</a:t>
            </a:r>
          </a:p>
          <a:p>
            <a:endParaRPr lang="en-SG" sz="1444" dirty="0">
              <a:latin typeface="Times New Roman" panose="02020603050405020304" pitchFamily="18" charset="0"/>
            </a:endParaRPr>
          </a:p>
        </p:txBody>
      </p:sp>
    </p:spTree>
    <p:extLst>
      <p:ext uri="{BB962C8B-B14F-4D97-AF65-F5344CB8AC3E}">
        <p14:creationId xmlns:p14="http://schemas.microsoft.com/office/powerpoint/2010/main" val="336560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52120-AC57-43B9-B68C-7E75F8EE1F4F}"/>
              </a:ext>
            </a:extLst>
          </p:cNvPr>
          <p:cNvSpPr>
            <a:spLocks noGrp="1"/>
          </p:cNvSpPr>
          <p:nvPr>
            <p:ph type="title"/>
          </p:nvPr>
        </p:nvSpPr>
        <p:spPr>
          <a:xfrm>
            <a:off x="838200" y="365126"/>
            <a:ext cx="10515600" cy="946840"/>
          </a:xfrm>
        </p:spPr>
        <p:txBody>
          <a:bodyPr>
            <a:normAutofit fontScale="90000"/>
          </a:bodyPr>
          <a:lstStyle/>
          <a:p>
            <a:r>
              <a:rPr lang="en-US" b="1" dirty="0">
                <a:solidFill>
                  <a:schemeClr val="accent1"/>
                </a:solidFill>
              </a:rPr>
              <a:t>CT in educational practices: Elite schools and mainstream schools difference</a:t>
            </a:r>
            <a:endParaRPr lang="en-SG" b="1" dirty="0">
              <a:solidFill>
                <a:schemeClr val="accent1"/>
              </a:solidFill>
            </a:endParaRPr>
          </a:p>
        </p:txBody>
      </p:sp>
      <p:sp>
        <p:nvSpPr>
          <p:cNvPr id="3" name="Content Placeholder 2">
            <a:extLst>
              <a:ext uri="{FF2B5EF4-FFF2-40B4-BE49-F238E27FC236}">
                <a16:creationId xmlns:a16="http://schemas.microsoft.com/office/drawing/2014/main" id="{7C2A8287-E7DD-4975-8081-375ADFE32EB0}"/>
              </a:ext>
            </a:extLst>
          </p:cNvPr>
          <p:cNvSpPr>
            <a:spLocks noGrp="1"/>
          </p:cNvSpPr>
          <p:nvPr>
            <p:ph idx="1"/>
          </p:nvPr>
        </p:nvSpPr>
        <p:spPr>
          <a:xfrm>
            <a:off x="838200" y="1563757"/>
            <a:ext cx="11064498" cy="4929118"/>
          </a:xfrm>
        </p:spPr>
        <p:txBody>
          <a:bodyPr>
            <a:normAutofit fontScale="92500" lnSpcReduction="20000"/>
          </a:bodyPr>
          <a:lstStyle/>
          <a:p>
            <a:r>
              <a:rPr lang="en-SG" sz="3600" dirty="0">
                <a:ea typeface="Times New Roman" panose="02020603050405020304" pitchFamily="18" charset="0"/>
              </a:rPr>
              <a:t>In </a:t>
            </a:r>
            <a:r>
              <a:rPr lang="en-SG" sz="3600" b="1" dirty="0">
                <a:solidFill>
                  <a:schemeClr val="accent1"/>
                </a:solidFill>
                <a:ea typeface="Times New Roman" panose="02020603050405020304" pitchFamily="18" charset="0"/>
              </a:rPr>
              <a:t>mainstream schools</a:t>
            </a:r>
            <a:r>
              <a:rPr lang="en-SG" sz="3600" dirty="0">
                <a:ea typeface="Times New Roman" panose="02020603050405020304" pitchFamily="18" charset="0"/>
              </a:rPr>
              <a:t>, CT is understood ‘as an instrumental skill to </a:t>
            </a:r>
            <a:r>
              <a:rPr lang="en-SG" sz="3600" dirty="0">
                <a:solidFill>
                  <a:schemeClr val="accent1"/>
                </a:solidFill>
                <a:ea typeface="Times New Roman" panose="02020603050405020304" pitchFamily="18" charset="0"/>
              </a:rPr>
              <a:t>get at a “right” answer </a:t>
            </a:r>
            <a:r>
              <a:rPr lang="en-SG" sz="3600" dirty="0">
                <a:ea typeface="Times New Roman" panose="02020603050405020304" pitchFamily="18" charset="0"/>
              </a:rPr>
              <a:t>– or the “right” way of getting at the answer’ (Lim, 2016, p.120) in English/humanities disciplines. In the social science subjects: evaluating </a:t>
            </a:r>
            <a:r>
              <a:rPr lang="en-SG" sz="3600" dirty="0">
                <a:solidFill>
                  <a:schemeClr val="accent1"/>
                </a:solidFill>
                <a:ea typeface="Times New Roman" panose="02020603050405020304" pitchFamily="18" charset="0"/>
              </a:rPr>
              <a:t>knowledge claim </a:t>
            </a:r>
            <a:r>
              <a:rPr lang="en-SG" sz="3600" b="1" dirty="0">
                <a:solidFill>
                  <a:schemeClr val="accent1"/>
                </a:solidFill>
                <a:ea typeface="Times New Roman" panose="02020603050405020304" pitchFamily="18" charset="0"/>
              </a:rPr>
              <a:t>credibility</a:t>
            </a:r>
            <a:r>
              <a:rPr lang="en-SG" sz="3600" dirty="0">
                <a:solidFill>
                  <a:schemeClr val="accent1"/>
                </a:solidFill>
                <a:ea typeface="Times New Roman" panose="02020603050405020304" pitchFamily="18" charset="0"/>
              </a:rPr>
              <a:t>. </a:t>
            </a:r>
          </a:p>
          <a:p>
            <a:endParaRPr lang="en-SG" sz="3600" dirty="0">
              <a:ea typeface="Times New Roman" panose="02020603050405020304" pitchFamily="18" charset="0"/>
            </a:endParaRPr>
          </a:p>
          <a:p>
            <a:r>
              <a:rPr lang="en-SG" sz="3600" dirty="0">
                <a:ea typeface="Times New Roman" panose="02020603050405020304" pitchFamily="18" charset="0"/>
              </a:rPr>
              <a:t>In </a:t>
            </a:r>
            <a:r>
              <a:rPr lang="en-SG" sz="3600" b="1" dirty="0">
                <a:solidFill>
                  <a:schemeClr val="accent1"/>
                </a:solidFill>
                <a:ea typeface="Times New Roman" panose="02020603050405020304" pitchFamily="18" charset="0"/>
              </a:rPr>
              <a:t>elite schools: </a:t>
            </a:r>
            <a:r>
              <a:rPr lang="en-SG" sz="3600" dirty="0">
                <a:ea typeface="Times New Roman" panose="02020603050405020304" pitchFamily="18" charset="0"/>
              </a:rPr>
              <a:t>CT is taught as part of philosophy programmes: the ability to </a:t>
            </a:r>
            <a:r>
              <a:rPr lang="en-SG" sz="3600" dirty="0">
                <a:solidFill>
                  <a:schemeClr val="accent1"/>
                </a:solidFill>
                <a:ea typeface="Times New Roman" panose="02020603050405020304" pitchFamily="18" charset="0"/>
              </a:rPr>
              <a:t>construct and evaluate arguments</a:t>
            </a:r>
            <a:r>
              <a:rPr lang="en-SG" sz="3600" dirty="0">
                <a:ea typeface="Times New Roman" panose="02020603050405020304" pitchFamily="18" charset="0"/>
              </a:rPr>
              <a:t> and logical analyses especially in relation to </a:t>
            </a:r>
            <a:r>
              <a:rPr lang="en-SG" sz="3600" dirty="0">
                <a:solidFill>
                  <a:schemeClr val="accent1"/>
                </a:solidFill>
                <a:ea typeface="Times New Roman" panose="02020603050405020304" pitchFamily="18" charset="0"/>
              </a:rPr>
              <a:t>scientific methodology</a:t>
            </a:r>
            <a:r>
              <a:rPr lang="en-SG" sz="3600" dirty="0">
                <a:ea typeface="Times New Roman" panose="02020603050405020304" pitchFamily="18" charset="0"/>
              </a:rPr>
              <a:t> and </a:t>
            </a:r>
            <a:r>
              <a:rPr lang="en-SG" sz="3600" dirty="0">
                <a:solidFill>
                  <a:schemeClr val="accent1"/>
                </a:solidFill>
                <a:ea typeface="Times New Roman" panose="02020603050405020304" pitchFamily="18" charset="0"/>
              </a:rPr>
              <a:t>rational enquiry.</a:t>
            </a:r>
          </a:p>
          <a:p>
            <a:r>
              <a:rPr lang="en-SG" sz="3600" dirty="0"/>
              <a:t>In Year 1 in NUS: </a:t>
            </a:r>
            <a:r>
              <a:rPr lang="en-SG" sz="3600" b="1" dirty="0">
                <a:solidFill>
                  <a:schemeClr val="accent1"/>
                </a:solidFill>
              </a:rPr>
              <a:t>Compulsory Quantitative reasoning module </a:t>
            </a:r>
            <a:r>
              <a:rPr lang="en-SG" sz="3600" dirty="0"/>
              <a:t>(no Qual equivalent). </a:t>
            </a:r>
          </a:p>
          <a:p>
            <a:endParaRPr lang="en-SG" sz="2167" dirty="0"/>
          </a:p>
        </p:txBody>
      </p:sp>
    </p:spTree>
    <p:extLst>
      <p:ext uri="{BB962C8B-B14F-4D97-AF65-F5344CB8AC3E}">
        <p14:creationId xmlns:p14="http://schemas.microsoft.com/office/powerpoint/2010/main" val="3214581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C69DD-E69F-47B5-BD37-B47B9710BE54}"/>
              </a:ext>
            </a:extLst>
          </p:cNvPr>
          <p:cNvSpPr>
            <a:spLocks noGrp="1"/>
          </p:cNvSpPr>
          <p:nvPr>
            <p:ph type="title"/>
          </p:nvPr>
        </p:nvSpPr>
        <p:spPr>
          <a:xfrm>
            <a:off x="495946" y="194643"/>
            <a:ext cx="10515600" cy="750753"/>
          </a:xfrm>
        </p:spPr>
        <p:txBody>
          <a:bodyPr/>
          <a:lstStyle/>
          <a:p>
            <a:r>
              <a:rPr lang="en-US" b="1" dirty="0">
                <a:solidFill>
                  <a:schemeClr val="accent1"/>
                </a:solidFill>
              </a:rPr>
              <a:t>Intervention</a:t>
            </a:r>
            <a:endParaRPr lang="en-SG" b="1" dirty="0">
              <a:solidFill>
                <a:schemeClr val="accent1"/>
              </a:solidFill>
            </a:endParaRPr>
          </a:p>
        </p:txBody>
      </p:sp>
      <p:sp>
        <p:nvSpPr>
          <p:cNvPr id="3" name="Content Placeholder 2">
            <a:extLst>
              <a:ext uri="{FF2B5EF4-FFF2-40B4-BE49-F238E27FC236}">
                <a16:creationId xmlns:a16="http://schemas.microsoft.com/office/drawing/2014/main" id="{E5945486-B322-4BF1-8171-3D61EDF393A5}"/>
              </a:ext>
            </a:extLst>
          </p:cNvPr>
          <p:cNvSpPr>
            <a:spLocks noGrp="1"/>
          </p:cNvSpPr>
          <p:nvPr>
            <p:ph idx="1"/>
          </p:nvPr>
        </p:nvSpPr>
        <p:spPr>
          <a:xfrm>
            <a:off x="495946" y="1115878"/>
            <a:ext cx="11285376" cy="5313798"/>
          </a:xfrm>
        </p:spPr>
        <p:txBody>
          <a:bodyPr>
            <a:normAutofit/>
          </a:bodyPr>
          <a:lstStyle/>
          <a:p>
            <a:pPr marL="0" indent="0">
              <a:buNone/>
            </a:pPr>
            <a:r>
              <a:rPr lang="en-US" dirty="0"/>
              <a:t>Addressing problem with broad recommendations :“</a:t>
            </a:r>
            <a:r>
              <a:rPr lang="en-US" i="1" dirty="0"/>
              <a:t>CT is not criticism</a:t>
            </a:r>
            <a:r>
              <a:rPr lang="en-US" dirty="0"/>
              <a:t>” was too general and too abstract.</a:t>
            </a:r>
          </a:p>
          <a:p>
            <a:pPr marL="0" indent="0">
              <a:buNone/>
            </a:pPr>
            <a:endParaRPr lang="en-US" dirty="0"/>
          </a:p>
          <a:p>
            <a:pPr marL="0" indent="0">
              <a:buNone/>
            </a:pPr>
            <a:r>
              <a:rPr lang="en-US" b="1" dirty="0"/>
              <a:t>Teaching Intervention/revision to syllabus:</a:t>
            </a:r>
          </a:p>
          <a:p>
            <a:pPr marL="0" indent="0">
              <a:buNone/>
            </a:pPr>
            <a:r>
              <a:rPr lang="en-US" dirty="0">
                <a:solidFill>
                  <a:schemeClr val="accent1"/>
                </a:solidFill>
              </a:rPr>
              <a:t>Discussions</a:t>
            </a:r>
            <a:r>
              <a:rPr lang="en-US" dirty="0"/>
              <a:t> around CT and different types of engagement with knowledge and texts. Interesting discussions about schooling experiences (Elite, Mainstream, JC, Poly) and orientation to knowledge and CT.</a:t>
            </a:r>
          </a:p>
          <a:p>
            <a:pPr marL="0" indent="0">
              <a:buNone/>
            </a:pPr>
            <a:r>
              <a:rPr lang="en-US" dirty="0">
                <a:solidFill>
                  <a:schemeClr val="accent1"/>
                </a:solidFill>
              </a:rPr>
              <a:t>Text analyses </a:t>
            </a:r>
            <a:r>
              <a:rPr lang="en-US" dirty="0"/>
              <a:t>of similar </a:t>
            </a:r>
            <a:r>
              <a:rPr lang="en-US" b="1" dirty="0">
                <a:solidFill>
                  <a:schemeClr val="accent1"/>
                </a:solidFill>
              </a:rPr>
              <a:t>constellations in texts </a:t>
            </a:r>
            <a:r>
              <a:rPr lang="en-US" dirty="0"/>
              <a:t>to show the basis of achievement in this assignment: </a:t>
            </a:r>
            <a:r>
              <a:rPr lang="en-US" i="1" dirty="0"/>
              <a:t>Target + Appraisal/Engagement</a:t>
            </a:r>
          </a:p>
          <a:p>
            <a:pPr marL="0" indent="0">
              <a:buNone/>
            </a:pPr>
            <a:endParaRPr lang="en-US" b="1" dirty="0"/>
          </a:p>
          <a:p>
            <a:pPr marL="0" indent="0">
              <a:spcBef>
                <a:spcPct val="0"/>
              </a:spcBef>
              <a:buNone/>
            </a:pPr>
            <a:r>
              <a:rPr lang="en-US" b="1" dirty="0"/>
              <a:t>Successful impact on students’ texts and learning</a:t>
            </a:r>
            <a:endParaRPr lang="en-US" dirty="0">
              <a:sym typeface="Wingdings" panose="05000000000000000000" pitchFamily="2" charset="2"/>
            </a:endParaRPr>
          </a:p>
          <a:p>
            <a:endParaRPr lang="en-SG" dirty="0"/>
          </a:p>
        </p:txBody>
      </p:sp>
    </p:spTree>
    <p:extLst>
      <p:ext uri="{BB962C8B-B14F-4D97-AF65-F5344CB8AC3E}">
        <p14:creationId xmlns:p14="http://schemas.microsoft.com/office/powerpoint/2010/main" val="3432818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ECD8A-411E-4BA1-B5AF-3F4439EB9D00}"/>
              </a:ext>
            </a:extLst>
          </p:cNvPr>
          <p:cNvSpPr>
            <a:spLocks noGrp="1"/>
          </p:cNvSpPr>
          <p:nvPr>
            <p:ph type="title"/>
          </p:nvPr>
        </p:nvSpPr>
        <p:spPr/>
        <p:txBody>
          <a:bodyPr/>
          <a:lstStyle/>
          <a:p>
            <a:r>
              <a:rPr lang="en-US" dirty="0"/>
              <a:t>A few thoughts on impact</a:t>
            </a:r>
            <a:endParaRPr lang="en-SG" dirty="0"/>
          </a:p>
        </p:txBody>
      </p:sp>
      <p:sp>
        <p:nvSpPr>
          <p:cNvPr id="3" name="Text Placeholder 2">
            <a:extLst>
              <a:ext uri="{FF2B5EF4-FFF2-40B4-BE49-F238E27FC236}">
                <a16:creationId xmlns:a16="http://schemas.microsoft.com/office/drawing/2014/main" id="{BFA5F429-D0F1-49EA-98DF-1AA41BC1BA12}"/>
              </a:ext>
            </a:extLst>
          </p:cNvPr>
          <p:cNvSpPr>
            <a:spLocks noGrp="1"/>
          </p:cNvSpPr>
          <p:nvPr>
            <p:ph type="body" idx="1"/>
          </p:nvPr>
        </p:nvSpPr>
        <p:spPr/>
        <p:txBody>
          <a:bodyPr/>
          <a:lstStyle/>
          <a:p>
            <a:endParaRPr lang="en-SG"/>
          </a:p>
        </p:txBody>
      </p:sp>
    </p:spTree>
    <p:extLst>
      <p:ext uri="{BB962C8B-B14F-4D97-AF65-F5344CB8AC3E}">
        <p14:creationId xmlns:p14="http://schemas.microsoft.com/office/powerpoint/2010/main" val="1949025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744" y="49173"/>
            <a:ext cx="10515600" cy="676560"/>
          </a:xfrm>
        </p:spPr>
        <p:txBody>
          <a:bodyPr>
            <a:normAutofit fontScale="90000"/>
          </a:bodyPr>
          <a:lstStyle/>
          <a:p>
            <a:r>
              <a:rPr lang="en-GB" b="1" dirty="0">
                <a:solidFill>
                  <a:schemeClr val="accent1"/>
                </a:solidFill>
              </a:rPr>
              <a:t>EAP Transfer Literature</a:t>
            </a:r>
          </a:p>
        </p:txBody>
      </p:sp>
      <p:sp>
        <p:nvSpPr>
          <p:cNvPr id="3" name="Content Placeholder 2"/>
          <p:cNvSpPr>
            <a:spLocks noGrp="1"/>
          </p:cNvSpPr>
          <p:nvPr>
            <p:ph idx="1"/>
          </p:nvPr>
        </p:nvSpPr>
        <p:spPr>
          <a:xfrm>
            <a:off x="283847" y="2032496"/>
            <a:ext cx="7735824" cy="1815883"/>
          </a:xfrm>
        </p:spPr>
        <p:txBody>
          <a:bodyPr>
            <a:normAutofit fontScale="77500" lnSpcReduction="20000"/>
          </a:bodyPr>
          <a:lstStyle/>
          <a:p>
            <a:pPr marL="0" indent="0">
              <a:buNone/>
            </a:pPr>
            <a:r>
              <a:rPr lang="en-US" b="1" dirty="0"/>
              <a:t>Factors affecting transfer: </a:t>
            </a:r>
          </a:p>
          <a:p>
            <a:r>
              <a:rPr lang="en-US" b="1" dirty="0">
                <a:solidFill>
                  <a:schemeClr val="accent1"/>
                </a:solidFill>
              </a:rPr>
              <a:t>learner’s attributes </a:t>
            </a:r>
            <a:r>
              <a:rPr lang="en-US" dirty="0"/>
              <a:t>(motivation, self-efficacy, affect..) </a:t>
            </a:r>
          </a:p>
          <a:p>
            <a:r>
              <a:rPr lang="en-US" b="1" dirty="0">
                <a:solidFill>
                  <a:srgbClr val="00B050"/>
                </a:solidFill>
              </a:rPr>
              <a:t>task similarity </a:t>
            </a:r>
            <a:r>
              <a:rPr lang="en-US" dirty="0"/>
              <a:t>(‘near/far’) </a:t>
            </a:r>
          </a:p>
          <a:p>
            <a:r>
              <a:rPr lang="en-US" dirty="0">
                <a:solidFill>
                  <a:srgbClr val="FF0066"/>
                </a:solidFill>
              </a:rPr>
              <a:t>‘teaching for transfer’ strategies</a:t>
            </a:r>
            <a:r>
              <a:rPr lang="en-US" dirty="0"/>
              <a:t> </a:t>
            </a:r>
          </a:p>
          <a:p>
            <a:r>
              <a:rPr lang="en-US" b="1" dirty="0">
                <a:solidFill>
                  <a:srgbClr val="C00000"/>
                </a:solidFill>
              </a:rPr>
              <a:t>transfer climate </a:t>
            </a:r>
            <a:r>
              <a:rPr lang="en-US" dirty="0"/>
              <a:t>(the way the new context promotes transfer)</a:t>
            </a:r>
          </a:p>
          <a:p>
            <a:endParaRPr lang="en-US" dirty="0"/>
          </a:p>
        </p:txBody>
      </p:sp>
      <p:sp>
        <p:nvSpPr>
          <p:cNvPr id="5" name="Rectangle 4"/>
          <p:cNvSpPr/>
          <p:nvPr/>
        </p:nvSpPr>
        <p:spPr>
          <a:xfrm>
            <a:off x="307703" y="4230555"/>
            <a:ext cx="7479136" cy="1569660"/>
          </a:xfrm>
          <a:prstGeom prst="rect">
            <a:avLst/>
          </a:prstGeom>
        </p:spPr>
        <p:txBody>
          <a:bodyPr wrap="square">
            <a:spAutoFit/>
          </a:bodyPr>
          <a:lstStyle/>
          <a:p>
            <a:pPr marL="457200" indent="-457200">
              <a:buFont typeface="Wingdings" panose="05000000000000000000" pitchFamily="2" charset="2"/>
              <a:buChar char="è"/>
            </a:pPr>
            <a:r>
              <a:rPr lang="en-US" sz="2400" dirty="0"/>
              <a:t>Curriculum is rarely questioned</a:t>
            </a:r>
          </a:p>
          <a:p>
            <a:pPr marL="452438" indent="-452438"/>
            <a:r>
              <a:rPr lang="en-US" sz="2400" dirty="0"/>
              <a:t>       EAP modules are not detailed= it is just ‘taking and EAP module’ that is taken into account, regardless of its shape.</a:t>
            </a:r>
          </a:p>
        </p:txBody>
      </p:sp>
      <p:sp>
        <p:nvSpPr>
          <p:cNvPr id="6" name="Rectangle 5"/>
          <p:cNvSpPr/>
          <p:nvPr/>
        </p:nvSpPr>
        <p:spPr>
          <a:xfrm>
            <a:off x="237744" y="739834"/>
            <a:ext cx="11580026" cy="1292662"/>
          </a:xfrm>
          <a:prstGeom prst="rect">
            <a:avLst/>
          </a:prstGeom>
        </p:spPr>
        <p:txBody>
          <a:bodyPr wrap="square">
            <a:spAutoFit/>
          </a:bodyPr>
          <a:lstStyle/>
          <a:p>
            <a:r>
              <a:rPr lang="en-US" sz="2000" dirty="0"/>
              <a:t>Occurs when “learning in one context or with one set of materials impacts on performance in another context or with another set of materials” (Perkins &amp; Salomon, 1994, p. 6452). </a:t>
            </a:r>
            <a:r>
              <a:rPr lang="en-US" sz="2000" b="1" dirty="0"/>
              <a:t>Near</a:t>
            </a:r>
            <a:r>
              <a:rPr lang="en-US" sz="2000" dirty="0"/>
              <a:t> and </a:t>
            </a:r>
            <a:r>
              <a:rPr lang="en-US" sz="2000" b="1" dirty="0"/>
              <a:t>far</a:t>
            </a:r>
            <a:r>
              <a:rPr lang="en-US" sz="2000" dirty="0"/>
              <a:t> transfer, </a:t>
            </a:r>
            <a:r>
              <a:rPr lang="en-US" sz="2000" b="1" dirty="0"/>
              <a:t>Low-road</a:t>
            </a:r>
            <a:r>
              <a:rPr lang="en-US" sz="2000" dirty="0"/>
              <a:t> and </a:t>
            </a:r>
            <a:r>
              <a:rPr lang="en-US" sz="2000" b="1" dirty="0"/>
              <a:t>high-road</a:t>
            </a:r>
            <a:r>
              <a:rPr lang="en-US" sz="2000" dirty="0"/>
              <a:t> transfer, </a:t>
            </a:r>
            <a:r>
              <a:rPr lang="en-US" sz="2000" b="1" dirty="0"/>
              <a:t>Mindful abstraction</a:t>
            </a:r>
            <a:r>
              <a:rPr lang="en-US" sz="2000" dirty="0"/>
              <a:t> (a bridge from one context to another)</a:t>
            </a:r>
          </a:p>
          <a:p>
            <a:endParaRPr lang="en-US" dirty="0"/>
          </a:p>
        </p:txBody>
      </p:sp>
      <p:pic>
        <p:nvPicPr>
          <p:cNvPr id="4" name="Content Placeholder 3" descr="animals-&lt;strong&gt;elephant_in_the_room&lt;/strong&gt;-&lt;strong&gt;elephant&lt;/strong&gt;-obvious-obvious_truths-ignored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6811" y="1840193"/>
            <a:ext cx="3860959" cy="3590691"/>
          </a:xfrm>
          <a:prstGeom prst="rect">
            <a:avLst/>
          </a:prstGeom>
        </p:spPr>
      </p:pic>
      <p:sp>
        <p:nvSpPr>
          <p:cNvPr id="7" name="TextBox 6"/>
          <p:cNvSpPr txBox="1"/>
          <p:nvPr/>
        </p:nvSpPr>
        <p:spPr>
          <a:xfrm>
            <a:off x="237744" y="6054262"/>
            <a:ext cx="11781194" cy="646331"/>
          </a:xfrm>
          <a:prstGeom prst="rect">
            <a:avLst/>
          </a:prstGeom>
          <a:noFill/>
        </p:spPr>
        <p:txBody>
          <a:bodyPr wrap="square" rtlCol="0">
            <a:spAutoFit/>
          </a:bodyPr>
          <a:lstStyle/>
          <a:p>
            <a:r>
              <a:rPr lang="en-US" dirty="0"/>
              <a:t>Archibald (2001); Barnett and </a:t>
            </a:r>
            <a:r>
              <a:rPr lang="en-US" dirty="0" err="1"/>
              <a:t>Ceci</a:t>
            </a:r>
            <a:r>
              <a:rPr lang="en-US" dirty="0"/>
              <a:t> (2002); Dooey (2010);</a:t>
            </a:r>
            <a:r>
              <a:rPr lang="en-GB" dirty="0">
                <a:latin typeface="Times New Roman" panose="02020603050405020304" pitchFamily="18" charset="0"/>
                <a:ea typeface="Arial" panose="020B0604020202020204" pitchFamily="34" charset="0"/>
                <a:cs typeface="Times New Roman" panose="02020603050405020304" pitchFamily="18" charset="0"/>
              </a:rPr>
              <a:t> James (2010; 2012; 2014);</a:t>
            </a:r>
            <a:r>
              <a:rPr lang="en-GB" dirty="0" err="1">
                <a:latin typeface="Times New Roman" panose="02020603050405020304" pitchFamily="18" charset="0"/>
                <a:ea typeface="Arial" panose="020B0604020202020204" pitchFamily="34" charset="0"/>
                <a:cs typeface="Times New Roman" panose="02020603050405020304" pitchFamily="18" charset="0"/>
              </a:rPr>
              <a:t>Terraschke</a:t>
            </a:r>
            <a:r>
              <a:rPr lang="en-GB" dirty="0">
                <a:latin typeface="Times New Roman" panose="02020603050405020304" pitchFamily="18" charset="0"/>
                <a:ea typeface="Arial" panose="020B0604020202020204" pitchFamily="34" charset="0"/>
                <a:cs typeface="Times New Roman" panose="02020603050405020304" pitchFamily="18" charset="0"/>
              </a:rPr>
              <a:t>, &amp; Wahid, (2011); Storch &amp; Tapper (2009) </a:t>
            </a:r>
            <a:endParaRPr lang="en-SG" dirty="0"/>
          </a:p>
        </p:txBody>
      </p:sp>
    </p:spTree>
    <p:extLst>
      <p:ext uri="{BB962C8B-B14F-4D97-AF65-F5344CB8AC3E}">
        <p14:creationId xmlns:p14="http://schemas.microsoft.com/office/powerpoint/2010/main" val="86174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C7494-4B32-4432-B2D8-2E376BE0B804}"/>
              </a:ext>
            </a:extLst>
          </p:cNvPr>
          <p:cNvSpPr>
            <a:spLocks noGrp="1"/>
          </p:cNvSpPr>
          <p:nvPr>
            <p:ph type="title"/>
          </p:nvPr>
        </p:nvSpPr>
        <p:spPr>
          <a:xfrm>
            <a:off x="468331" y="220190"/>
            <a:ext cx="10515600" cy="583483"/>
          </a:xfrm>
        </p:spPr>
        <p:txBody>
          <a:bodyPr>
            <a:normAutofit fontScale="90000"/>
          </a:bodyPr>
          <a:lstStyle/>
          <a:p>
            <a:r>
              <a:rPr lang="en-SG" b="1" dirty="0">
                <a:solidFill>
                  <a:srgbClr val="00B050"/>
                </a:solidFill>
              </a:rPr>
              <a:t>Impact</a:t>
            </a:r>
          </a:p>
        </p:txBody>
      </p:sp>
      <p:sp>
        <p:nvSpPr>
          <p:cNvPr id="3" name="Content Placeholder 2">
            <a:extLst>
              <a:ext uri="{FF2B5EF4-FFF2-40B4-BE49-F238E27FC236}">
                <a16:creationId xmlns:a16="http://schemas.microsoft.com/office/drawing/2014/main" id="{BA3BA9C6-1485-423D-B5C9-4F663D6D12B0}"/>
              </a:ext>
            </a:extLst>
          </p:cNvPr>
          <p:cNvSpPr>
            <a:spLocks noGrp="1"/>
          </p:cNvSpPr>
          <p:nvPr>
            <p:ph idx="1"/>
          </p:nvPr>
        </p:nvSpPr>
        <p:spPr>
          <a:xfrm>
            <a:off x="369711" y="4362215"/>
            <a:ext cx="11043484" cy="1955393"/>
          </a:xfrm>
        </p:spPr>
        <p:txBody>
          <a:bodyPr>
            <a:normAutofit/>
          </a:bodyPr>
          <a:lstStyle/>
          <a:p>
            <a:pPr>
              <a:lnSpc>
                <a:spcPct val="110000"/>
              </a:lnSpc>
            </a:pPr>
            <a:r>
              <a:rPr lang="en-US" dirty="0"/>
              <a:t>Larger impact studies might be enhanced smaller qualitative studies</a:t>
            </a:r>
          </a:p>
          <a:p>
            <a:pPr>
              <a:lnSpc>
                <a:spcPct val="110000"/>
              </a:lnSpc>
            </a:pPr>
            <a:r>
              <a:rPr lang="en-US" b="1" dirty="0">
                <a:solidFill>
                  <a:srgbClr val="7030A0"/>
                </a:solidFill>
              </a:rPr>
              <a:t>Practitioners are well-positioned to do this type of scholarship</a:t>
            </a:r>
          </a:p>
          <a:p>
            <a:endParaRPr lang="en-SG" dirty="0"/>
          </a:p>
        </p:txBody>
      </p:sp>
      <p:sp>
        <p:nvSpPr>
          <p:cNvPr id="4" name="Rectangle 3">
            <a:extLst>
              <a:ext uri="{FF2B5EF4-FFF2-40B4-BE49-F238E27FC236}">
                <a16:creationId xmlns:a16="http://schemas.microsoft.com/office/drawing/2014/main" id="{76C1C076-69AA-4C2B-BCAC-2A09B10DE5A8}"/>
              </a:ext>
            </a:extLst>
          </p:cNvPr>
          <p:cNvSpPr/>
          <p:nvPr/>
        </p:nvSpPr>
        <p:spPr>
          <a:xfrm>
            <a:off x="369711" y="2902189"/>
            <a:ext cx="10847522" cy="1384995"/>
          </a:xfrm>
          <a:prstGeom prst="rect">
            <a:avLst/>
          </a:prstGeom>
        </p:spPr>
        <p:txBody>
          <a:bodyPr wrap="square">
            <a:spAutoFit/>
          </a:bodyPr>
          <a:lstStyle/>
          <a:p>
            <a:pPr marL="342900" indent="-342900">
              <a:buFont typeface="Arial" panose="020B0604020202020204" pitchFamily="34" charset="0"/>
              <a:buChar char="•"/>
            </a:pPr>
            <a:r>
              <a:rPr lang="en-US" sz="2800" dirty="0"/>
              <a:t>Keep both discursive and social context in view to explore underlying causes: What’s making students engage with the task in the way they do?</a:t>
            </a:r>
            <a:endParaRPr lang="en-US" b="1" dirty="0">
              <a:solidFill>
                <a:schemeClr val="accent1"/>
              </a:solidFill>
            </a:endParaRPr>
          </a:p>
        </p:txBody>
      </p:sp>
      <p:sp>
        <p:nvSpPr>
          <p:cNvPr id="7" name="Rectangle 6">
            <a:extLst>
              <a:ext uri="{FF2B5EF4-FFF2-40B4-BE49-F238E27FC236}">
                <a16:creationId xmlns:a16="http://schemas.microsoft.com/office/drawing/2014/main" id="{BAE7557F-2EDE-4F4D-A6DC-F8AB3C56A406}"/>
              </a:ext>
            </a:extLst>
          </p:cNvPr>
          <p:cNvSpPr/>
          <p:nvPr/>
        </p:nvSpPr>
        <p:spPr>
          <a:xfrm>
            <a:off x="369711" y="1055391"/>
            <a:ext cx="11279322" cy="1771767"/>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en-SG" sz="2800" b="1" dirty="0">
                <a:solidFill>
                  <a:schemeClr val="accent1"/>
                </a:solidFill>
              </a:rPr>
              <a:t>Broad feedback loop</a:t>
            </a:r>
            <a:r>
              <a:rPr lang="en-SG" sz="2800" dirty="0">
                <a:solidFill>
                  <a:prstClr val="black"/>
                </a:solidFill>
              </a:rPr>
              <a:t>: impact can be narrowly-defined in transfer studies (curriculum ignored, context ignored).</a:t>
            </a:r>
          </a:p>
          <a:p>
            <a:pPr marL="228600" lvl="0" indent="-228600">
              <a:lnSpc>
                <a:spcPct val="90000"/>
              </a:lnSpc>
              <a:spcBef>
                <a:spcPts val="1000"/>
              </a:spcBef>
              <a:buFont typeface="Arial" panose="020B0604020202020204" pitchFamily="34" charset="0"/>
              <a:buChar char="•"/>
            </a:pPr>
            <a:r>
              <a:rPr lang="en-SG" sz="2800" dirty="0">
                <a:solidFill>
                  <a:prstClr val="black"/>
                </a:solidFill>
              </a:rPr>
              <a:t>Need to </a:t>
            </a:r>
            <a:r>
              <a:rPr lang="en-SG" sz="2800" dirty="0">
                <a:solidFill>
                  <a:schemeClr val="accent1"/>
                </a:solidFill>
              </a:rPr>
              <a:t>question our curriculum and approaches </a:t>
            </a:r>
            <a:r>
              <a:rPr lang="en-SG" sz="2800" dirty="0"/>
              <a:t>within the context of our students’ disciplines/</a:t>
            </a:r>
            <a:r>
              <a:rPr lang="en-SG" sz="2800" dirty="0" err="1"/>
              <a:t>worlviews</a:t>
            </a:r>
            <a:r>
              <a:rPr lang="en-SG" sz="2800" dirty="0"/>
              <a:t>/broader social context.</a:t>
            </a:r>
          </a:p>
        </p:txBody>
      </p:sp>
    </p:spTree>
    <p:extLst>
      <p:ext uri="{BB962C8B-B14F-4D97-AF65-F5344CB8AC3E}">
        <p14:creationId xmlns:p14="http://schemas.microsoft.com/office/powerpoint/2010/main" val="550518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965DF-4B8B-4CEE-87C0-0A4035C1862D}"/>
              </a:ext>
            </a:extLst>
          </p:cNvPr>
          <p:cNvSpPr>
            <a:spLocks noGrp="1"/>
          </p:cNvSpPr>
          <p:nvPr>
            <p:ph type="title"/>
          </p:nvPr>
        </p:nvSpPr>
        <p:spPr>
          <a:xfrm>
            <a:off x="472611" y="180191"/>
            <a:ext cx="10515600" cy="765032"/>
          </a:xfrm>
        </p:spPr>
        <p:txBody>
          <a:bodyPr/>
          <a:lstStyle/>
          <a:p>
            <a:r>
              <a:rPr lang="en-SG" b="1" dirty="0">
                <a:solidFill>
                  <a:srgbClr val="0070C0"/>
                </a:solidFill>
              </a:rPr>
              <a:t>Thinking through impact: a case study</a:t>
            </a:r>
          </a:p>
        </p:txBody>
      </p:sp>
      <p:sp>
        <p:nvSpPr>
          <p:cNvPr id="4" name="TextBox 3">
            <a:extLst>
              <a:ext uri="{FF2B5EF4-FFF2-40B4-BE49-F238E27FC236}">
                <a16:creationId xmlns:a16="http://schemas.microsoft.com/office/drawing/2014/main" id="{4D1D7E1E-1CCE-466B-9C9C-289D142CA414}"/>
              </a:ext>
            </a:extLst>
          </p:cNvPr>
          <p:cNvSpPr txBox="1"/>
          <p:nvPr/>
        </p:nvSpPr>
        <p:spPr>
          <a:xfrm>
            <a:off x="472611" y="945223"/>
            <a:ext cx="11352944" cy="5509200"/>
          </a:xfrm>
          <a:prstGeom prst="rect">
            <a:avLst/>
          </a:prstGeom>
          <a:noFill/>
        </p:spPr>
        <p:txBody>
          <a:bodyPr wrap="square" rtlCol="0">
            <a:spAutoFit/>
          </a:bodyPr>
          <a:lstStyle/>
          <a:p>
            <a:r>
              <a:rPr lang="en-US" sz="2400" b="1" dirty="0">
                <a:solidFill>
                  <a:schemeClr val="accent1"/>
                </a:solidFill>
              </a:rPr>
              <a:t>Context</a:t>
            </a:r>
            <a:r>
              <a:rPr lang="en-US" sz="2400" dirty="0"/>
              <a:t>: Idea and Exposition module (content-based writing credit) at the National University of Singapore. ‘The Semiotics of </a:t>
            </a:r>
            <a:r>
              <a:rPr lang="en-US" sz="2400" dirty="0" err="1"/>
              <a:t>Colour</a:t>
            </a:r>
            <a:r>
              <a:rPr lang="en-US" sz="2400" dirty="0"/>
              <a:t>’ (</a:t>
            </a:r>
            <a:r>
              <a:rPr lang="en-US" sz="2400" dirty="0" err="1"/>
              <a:t>Monbec</a:t>
            </a:r>
            <a:r>
              <a:rPr lang="en-US" sz="2400" dirty="0"/>
              <a:t>, 2020; 2022; 2023)</a:t>
            </a:r>
          </a:p>
          <a:p>
            <a:endParaRPr lang="en-US" sz="2400" b="1" dirty="0"/>
          </a:p>
          <a:p>
            <a:r>
              <a:rPr lang="en-US" sz="2400" b="1" dirty="0">
                <a:solidFill>
                  <a:schemeClr val="accent5">
                    <a:lumMod val="75000"/>
                  </a:schemeClr>
                </a:solidFill>
              </a:rPr>
              <a:t>Students</a:t>
            </a:r>
            <a:r>
              <a:rPr lang="en-US" sz="2400" dirty="0">
                <a:solidFill>
                  <a:schemeClr val="accent5">
                    <a:lumMod val="75000"/>
                  </a:schemeClr>
                </a:solidFill>
              </a:rPr>
              <a:t>:</a:t>
            </a:r>
            <a:r>
              <a:rPr lang="en-US" sz="2400" dirty="0"/>
              <a:t> Psychology, CS, Engineering, Design, Archi, business, FASS, Pharmacy, LS</a:t>
            </a:r>
          </a:p>
          <a:p>
            <a:endParaRPr lang="en-US" sz="2400" b="1" dirty="0"/>
          </a:p>
          <a:p>
            <a:r>
              <a:rPr lang="en-US" sz="2400" b="1" dirty="0">
                <a:solidFill>
                  <a:schemeClr val="accent5">
                    <a:lumMod val="75000"/>
                  </a:schemeClr>
                </a:solidFill>
              </a:rPr>
              <a:t>Content: Colour semiotics</a:t>
            </a:r>
          </a:p>
          <a:p>
            <a:pPr marL="309570" indent="-309570">
              <a:buFont typeface="Arial" panose="020B0604020202020204" pitchFamily="34" charset="0"/>
              <a:buChar char="•"/>
            </a:pPr>
            <a:r>
              <a:rPr lang="en-US" sz="2400" dirty="0"/>
              <a:t>Colour theory; </a:t>
            </a:r>
            <a:r>
              <a:rPr lang="en-US" sz="2400" dirty="0" err="1"/>
              <a:t>colour</a:t>
            </a:r>
            <a:r>
              <a:rPr lang="en-US" sz="2400" dirty="0"/>
              <a:t> universal vs relativity; </a:t>
            </a:r>
            <a:r>
              <a:rPr lang="en-US" sz="2400" dirty="0" err="1"/>
              <a:t>colour</a:t>
            </a:r>
            <a:r>
              <a:rPr lang="en-US" sz="2400" dirty="0"/>
              <a:t> constancy</a:t>
            </a:r>
          </a:p>
          <a:p>
            <a:pPr marL="309570" indent="-309570">
              <a:buFont typeface="Arial" panose="020B0604020202020204" pitchFamily="34" charset="0"/>
              <a:buChar char="•"/>
            </a:pPr>
            <a:r>
              <a:rPr lang="en-US" sz="2400" dirty="0"/>
              <a:t>Social semiotic approach to </a:t>
            </a:r>
            <a:r>
              <a:rPr lang="en-US" sz="2400" dirty="0" err="1"/>
              <a:t>colour</a:t>
            </a:r>
            <a:r>
              <a:rPr lang="en-US" sz="2400" dirty="0"/>
              <a:t> and parametric approach (van Leeuwen 2011)</a:t>
            </a:r>
          </a:p>
          <a:p>
            <a:pPr marL="309570" indent="-309570">
              <a:buFont typeface="Arial" panose="020B0604020202020204" pitchFamily="34" charset="0"/>
              <a:buChar char="•"/>
            </a:pPr>
            <a:r>
              <a:rPr lang="en-US" sz="2400" dirty="0" err="1"/>
              <a:t>Colour</a:t>
            </a:r>
            <a:r>
              <a:rPr lang="en-US" sz="2400" dirty="0"/>
              <a:t> meaning in the social world (identity, power relations, gender, race, affiliation,…)</a:t>
            </a:r>
          </a:p>
          <a:p>
            <a:pPr marL="309570" indent="-309570">
              <a:buFont typeface="Arial" panose="020B0604020202020204" pitchFamily="34" charset="0"/>
              <a:buChar char="•"/>
            </a:pPr>
            <a:r>
              <a:rPr lang="en-US" sz="2400" dirty="0"/>
              <a:t>Colour practice (film, marketing, design…)</a:t>
            </a:r>
          </a:p>
          <a:p>
            <a:endParaRPr lang="en-US" sz="2400" dirty="0"/>
          </a:p>
          <a:p>
            <a:r>
              <a:rPr lang="en-SG" sz="2400" b="1" dirty="0">
                <a:solidFill>
                  <a:schemeClr val="accent5">
                    <a:lumMod val="75000"/>
                  </a:schemeClr>
                </a:solidFill>
              </a:rPr>
              <a:t>Writing</a:t>
            </a:r>
            <a:r>
              <a:rPr lang="en-SG" sz="2400" b="1" dirty="0"/>
              <a:t>:</a:t>
            </a:r>
            <a:r>
              <a:rPr lang="en-SG" sz="1625" dirty="0"/>
              <a:t> </a:t>
            </a:r>
            <a:r>
              <a:rPr lang="en-SG" sz="2400" dirty="0"/>
              <a:t>Reflective summary response; Research Project Proposal OP; Research paper</a:t>
            </a:r>
          </a:p>
          <a:p>
            <a:endParaRPr lang="en-SG" sz="2400" dirty="0"/>
          </a:p>
          <a:p>
            <a:r>
              <a:rPr lang="en-SG" sz="2000" dirty="0">
                <a:latin typeface="Calibri" panose="020F0502020204030204" pitchFamily="34" charset="0"/>
                <a:ea typeface="Calibri" panose="020F0502020204030204" pitchFamily="34" charset="0"/>
                <a:cs typeface="Times New Roman" panose="02020603050405020304" pitchFamily="18" charset="0"/>
              </a:rPr>
              <a:t>Brooke (Ed.) (2022), </a:t>
            </a:r>
            <a:r>
              <a:rPr lang="en-SG" sz="2000" i="1" dirty="0">
                <a:latin typeface="Calibri" panose="020F0502020204030204" pitchFamily="34" charset="0"/>
                <a:ea typeface="Calibri" panose="020F0502020204030204" pitchFamily="34" charset="0"/>
                <a:cs typeface="Times New Roman" panose="02020603050405020304" pitchFamily="18" charset="0"/>
              </a:rPr>
              <a:t>Integrating content and language in higher education: Developing academic literacy,</a:t>
            </a:r>
            <a:r>
              <a:rPr lang="en-SG" sz="2000" dirty="0">
                <a:latin typeface="Calibri" panose="020F0502020204030204" pitchFamily="34" charset="0"/>
                <a:ea typeface="Calibri" panose="020F0502020204030204" pitchFamily="34" charset="0"/>
                <a:cs typeface="Times New Roman" panose="02020603050405020304" pitchFamily="18" charset="0"/>
              </a:rPr>
              <a:t> Singapore: Springer. (Sports, Risk, Food, The Vampire, Women in Film…)</a:t>
            </a:r>
          </a:p>
        </p:txBody>
      </p:sp>
    </p:spTree>
    <p:extLst>
      <p:ext uri="{BB962C8B-B14F-4D97-AF65-F5344CB8AC3E}">
        <p14:creationId xmlns:p14="http://schemas.microsoft.com/office/powerpoint/2010/main" val="3118484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2235691"/>
            <a:ext cx="12192000" cy="354563"/>
          </a:xfrm>
          <a:prstGeom prst="rect">
            <a:avLst/>
          </a:prstGeom>
          <a:solidFill>
            <a:srgbClr val="FF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8026" y="737728"/>
            <a:ext cx="4825960" cy="4888230"/>
          </a:xfrm>
          <a:prstGeom prst="rect">
            <a:avLst/>
          </a:prstGeom>
          <a:ln w="228600" cap="sq" cmpd="thickThin">
            <a:solidFill>
              <a:srgbClr val="FF33CC"/>
            </a:solidFill>
            <a:prstDash val="solid"/>
            <a:miter lim="800000"/>
          </a:ln>
          <a:effectLst>
            <a:innerShdw blurRad="76200">
              <a:srgbClr val="000000"/>
            </a:innerShdw>
          </a:effectLst>
        </p:spPr>
      </p:pic>
      <p:sp>
        <p:nvSpPr>
          <p:cNvPr id="5" name="TextBox 4"/>
          <p:cNvSpPr txBox="1"/>
          <p:nvPr/>
        </p:nvSpPr>
        <p:spPr>
          <a:xfrm>
            <a:off x="6447830" y="5818246"/>
            <a:ext cx="5744170"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black"/>
                </a:solidFill>
                <a:effectLst/>
                <a:uLnTx/>
                <a:uFillTx/>
                <a:latin typeface="Calibri" panose="020F0502020204030204"/>
                <a:ea typeface="+mn-ea"/>
                <a:cs typeface="+mn-cs"/>
              </a:rPr>
              <a:t>The Pink and Blue Project</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Jeong</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Mee</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Yoon (photographer)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4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http://www.jeongmeeyoon.com/aw_pinkblue.htm</a:t>
            </a:r>
            <a:endParaRPr kumimoji="0" lang="en-SG"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itle 5"/>
          <p:cNvSpPr>
            <a:spLocks noGrp="1"/>
          </p:cNvSpPr>
          <p:nvPr>
            <p:ph type="ctrTitle"/>
          </p:nvPr>
        </p:nvSpPr>
        <p:spPr>
          <a:xfrm>
            <a:off x="351118" y="1110952"/>
            <a:ext cx="5532343" cy="932452"/>
          </a:xfrm>
          <a:solidFill>
            <a:srgbClr val="FF00FF"/>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dirty="0"/>
              <a:t>Q and A</a:t>
            </a:r>
            <a:endParaRPr lang="en-SG" dirty="0"/>
          </a:p>
        </p:txBody>
      </p:sp>
      <p:pic>
        <p:nvPicPr>
          <p:cNvPr id="8"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135" y="2810471"/>
            <a:ext cx="4669877" cy="3472749"/>
          </a:xfrm>
          <a:prstGeom prst="rect">
            <a:avLst/>
          </a:prstGeom>
          <a:ln w="127000" cap="sq">
            <a:solidFill>
              <a:srgbClr val="FF3399"/>
            </a:solidFill>
            <a:miter lim="800000"/>
          </a:ln>
          <a:effectLst>
            <a:outerShdw blurRad="57150" dist="50800" dir="2700000" algn="tl" rotWithShape="0">
              <a:srgbClr val="000000">
                <a:alpha val="40000"/>
              </a:srgbClr>
            </a:outerShdw>
          </a:effectLst>
        </p:spPr>
      </p:pic>
      <p:sp>
        <p:nvSpPr>
          <p:cNvPr id="2" name="Rectangle 1"/>
          <p:cNvSpPr/>
          <p:nvPr/>
        </p:nvSpPr>
        <p:spPr>
          <a:xfrm>
            <a:off x="0" y="0"/>
            <a:ext cx="12192000" cy="354563"/>
          </a:xfrm>
          <a:prstGeom prst="rect">
            <a:avLst/>
          </a:prstGeom>
          <a:solidFill>
            <a:srgbClr val="FF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p:nvSpPr>
        <p:spPr>
          <a:xfrm>
            <a:off x="0" y="6503437"/>
            <a:ext cx="12192000" cy="354563"/>
          </a:xfrm>
          <a:prstGeom prst="rect">
            <a:avLst/>
          </a:prstGeom>
          <a:solidFill>
            <a:srgbClr val="FF6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SG"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7755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AAD8-A64E-4DFD-AE12-9E5122A55748}"/>
              </a:ext>
            </a:extLst>
          </p:cNvPr>
          <p:cNvSpPr>
            <a:spLocks noGrp="1"/>
          </p:cNvSpPr>
          <p:nvPr>
            <p:ph type="title"/>
          </p:nvPr>
        </p:nvSpPr>
        <p:spPr>
          <a:xfrm>
            <a:off x="217714" y="66736"/>
            <a:ext cx="10515600" cy="826861"/>
          </a:xfrm>
        </p:spPr>
        <p:txBody>
          <a:bodyPr/>
          <a:lstStyle/>
          <a:p>
            <a:r>
              <a:rPr lang="en-US" dirty="0"/>
              <a:t>  </a:t>
            </a:r>
            <a:r>
              <a:rPr lang="en-US" dirty="0">
                <a:solidFill>
                  <a:schemeClr val="accent1"/>
                </a:solidFill>
              </a:rPr>
              <a:t>References</a:t>
            </a:r>
            <a:endParaRPr lang="en-SG" dirty="0">
              <a:solidFill>
                <a:schemeClr val="accent1"/>
              </a:solidFill>
            </a:endParaRPr>
          </a:p>
        </p:txBody>
      </p:sp>
      <p:sp>
        <p:nvSpPr>
          <p:cNvPr id="3" name="Content Placeholder 2">
            <a:extLst>
              <a:ext uri="{FF2B5EF4-FFF2-40B4-BE49-F238E27FC236}">
                <a16:creationId xmlns:a16="http://schemas.microsoft.com/office/drawing/2014/main" id="{46A61B54-06DF-4B90-AF10-5EA7D7AB56CF}"/>
              </a:ext>
            </a:extLst>
          </p:cNvPr>
          <p:cNvSpPr>
            <a:spLocks noGrp="1"/>
          </p:cNvSpPr>
          <p:nvPr>
            <p:ph idx="1"/>
          </p:nvPr>
        </p:nvSpPr>
        <p:spPr>
          <a:xfrm>
            <a:off x="556591" y="893597"/>
            <a:ext cx="10800521" cy="5639725"/>
          </a:xfrm>
        </p:spPr>
        <p:txBody>
          <a:bodyPr>
            <a:normAutofit fontScale="70000" lnSpcReduction="20000"/>
          </a:bodyPr>
          <a:lstStyle/>
          <a:p>
            <a:pPr marL="0" indent="0">
              <a:lnSpc>
                <a:spcPct val="107000"/>
              </a:lnSpc>
              <a:spcAft>
                <a:spcPts val="722"/>
              </a:spcAft>
              <a:buNone/>
            </a:pPr>
            <a:r>
              <a:rPr lang="en-US" sz="19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Brooke (Ed.) (2022), Integrating content and language in higher education: Developing academic literacy, Singapore: Springer.</a:t>
            </a:r>
            <a:r>
              <a:rPr lang="en-GB" sz="19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Bruce, I. (2020) </a:t>
            </a:r>
            <a:r>
              <a:rPr lang="en-GB" sz="1900"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Expressing Critical Thinking through Disciplinary Texts: Insights from Five Genre Studies, </a:t>
            </a:r>
            <a:r>
              <a:rPr lang="en-GB" sz="19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Bloomsbury Publishing.</a:t>
            </a:r>
            <a:endParaRPr lang="en-SG"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SG" sz="1900" dirty="0">
                <a:latin typeface="Times New Roman" panose="02020603050405020304" pitchFamily="18" charset="0"/>
                <a:ea typeface="Calibri" panose="020F0502020204030204" pitchFamily="34" charset="0"/>
                <a:cs typeface="Times New Roman" panose="02020603050405020304" pitchFamily="18" charset="0"/>
              </a:rPr>
              <a:t>Bourdieu, P. (1991) </a:t>
            </a:r>
            <a:r>
              <a:rPr lang="en-SG" sz="1900" i="1" dirty="0">
                <a:latin typeface="Times New Roman" panose="02020603050405020304" pitchFamily="18" charset="0"/>
                <a:ea typeface="Calibri" panose="020F0502020204030204" pitchFamily="34" charset="0"/>
                <a:cs typeface="Times New Roman" panose="02020603050405020304" pitchFamily="18" charset="0"/>
              </a:rPr>
              <a:t>Language and symbolic power</a:t>
            </a:r>
            <a:r>
              <a:rPr lang="en-SG" sz="1900" dirty="0">
                <a:latin typeface="Times New Roman" panose="02020603050405020304" pitchFamily="18" charset="0"/>
                <a:ea typeface="Calibri" panose="020F0502020204030204" pitchFamily="34" charset="0"/>
                <a:cs typeface="Times New Roman" panose="02020603050405020304" pitchFamily="18" charset="0"/>
              </a:rPr>
              <a:t>, Oxford, Blackwell.</a:t>
            </a:r>
            <a:endParaRPr lang="en-SG" sz="1900" dirty="0">
              <a:latin typeface="Times New Roman" panose="02020603050405020304" pitchFamily="18" charset="0"/>
              <a:ea typeface="Calibri" panose="020F0502020204030204" pitchFamily="34" charset="0"/>
            </a:endParaRPr>
          </a:p>
          <a:p>
            <a:pPr marL="0" indent="0">
              <a:buNone/>
            </a:pPr>
            <a:r>
              <a:rPr lang="en-SG" sz="1900" dirty="0">
                <a:latin typeface="Times New Roman" panose="02020603050405020304" pitchFamily="18" charset="0"/>
                <a:ea typeface="Calibri" panose="020F0502020204030204" pitchFamily="34" charset="0"/>
              </a:rPr>
              <a:t>Giroux, H. A. (2020) </a:t>
            </a:r>
            <a:r>
              <a:rPr lang="en-SG" sz="1900" i="1" dirty="0">
                <a:latin typeface="Times New Roman" panose="02020603050405020304" pitchFamily="18" charset="0"/>
                <a:ea typeface="Calibri" panose="020F0502020204030204" pitchFamily="34" charset="0"/>
              </a:rPr>
              <a:t>On critical pedagogy</a:t>
            </a:r>
            <a:r>
              <a:rPr lang="en-SG" sz="1900" dirty="0">
                <a:latin typeface="Times New Roman" panose="02020603050405020304" pitchFamily="18" charset="0"/>
                <a:ea typeface="Calibri" panose="020F0502020204030204" pitchFamily="34" charset="0"/>
              </a:rPr>
              <a:t>, Bloomsbury Publishing</a:t>
            </a:r>
            <a:endParaRPr lang="en-GB" sz="19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GB" sz="1900" dirty="0">
                <a:latin typeface="Times New Roman" panose="02020603050405020304" pitchFamily="18" charset="0"/>
                <a:ea typeface="Calibri" panose="020F0502020204030204" pitchFamily="34" charset="0"/>
                <a:cs typeface="Times New Roman" panose="02020603050405020304" pitchFamily="18" charset="0"/>
              </a:rPr>
              <a:t>Hood, S. (2010)  </a:t>
            </a:r>
            <a:r>
              <a:rPr lang="en-GB" sz="1900" i="1" dirty="0">
                <a:latin typeface="Times New Roman" panose="02020603050405020304" pitchFamily="18" charset="0"/>
                <a:ea typeface="Calibri" panose="020F0502020204030204" pitchFamily="34" charset="0"/>
                <a:cs typeface="Times New Roman" panose="02020603050405020304" pitchFamily="18" charset="0"/>
              </a:rPr>
              <a:t>Appraising Research: Evaluation in Academic Writing</a:t>
            </a:r>
            <a:r>
              <a:rPr lang="en-GB" sz="1900" dirty="0">
                <a:latin typeface="Times New Roman" panose="02020603050405020304" pitchFamily="18" charset="0"/>
                <a:ea typeface="Calibri" panose="020F0502020204030204" pitchFamily="34" charset="0"/>
                <a:cs typeface="Times New Roman" panose="02020603050405020304" pitchFamily="18" charset="0"/>
              </a:rPr>
              <a:t>, New York: Cambridge University Press.</a:t>
            </a:r>
          </a:p>
          <a:p>
            <a:pPr marL="0" indent="0">
              <a:lnSpc>
                <a:spcPct val="107000"/>
              </a:lnSpc>
              <a:spcAft>
                <a:spcPts val="722"/>
              </a:spcAft>
              <a:buNone/>
            </a:pP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Lim, L. (2014) ‘Critical thinking and the anti-liberal state: the politics of pedagogic recontextualization in Singapore’, </a:t>
            </a:r>
            <a:r>
              <a:rPr lang="en-GB" sz="1900" i="1"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Discourse: Studies in the Cultural Politics of Education, 35</a:t>
            </a: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(5), 692–704. </a:t>
            </a:r>
            <a:r>
              <a:rPr lang="en-GB" sz="1900" dirty="0">
                <a:latin typeface="Times New Roman" panose="02020603050405020304" pitchFamily="18" charset="0"/>
                <a:ea typeface="Calibri" panose="020F0502020204030204" pitchFamily="34" charset="0"/>
                <a:cs typeface="Times New Roman" panose="02020603050405020304" pitchFamily="18" charset="0"/>
              </a:rPr>
              <a:t> </a:t>
            </a:r>
          </a:p>
          <a:p>
            <a:pPr marL="0" indent="0">
              <a:lnSpc>
                <a:spcPct val="107000"/>
              </a:lnSpc>
              <a:spcAft>
                <a:spcPts val="722"/>
              </a:spcAft>
              <a:buNone/>
            </a:pPr>
            <a:r>
              <a:rPr lang="en-GB"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Lim, L. (2016) </a:t>
            </a:r>
            <a:r>
              <a:rPr lang="en-GB" sz="1900" i="1" u="sng" dirty="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2"/>
              </a:rPr>
              <a:t>Knowledge, control and critical thinking in Singapore: State ideology and the politics of pedagogic recontextualization</a:t>
            </a:r>
            <a:r>
              <a:rPr lang="en-GB" sz="1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New York: Routledge.</a:t>
            </a:r>
            <a:endParaRPr lang="en-SG"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722"/>
              </a:spcAft>
              <a:buNone/>
            </a:pPr>
            <a:r>
              <a:rPr lang="en-SG"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Koh, A. (2002) ‘Towards a critical pedagogy: Creating “thinking schools” in Singapore’, </a:t>
            </a:r>
            <a:r>
              <a:rPr lang="en-SG" sz="1900" i="1"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Journal of Curriculum Studies</a:t>
            </a:r>
            <a:r>
              <a:rPr lang="en-SG"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 34(3): 255–264.</a:t>
            </a:r>
            <a:endParaRPr lang="en-SG"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Maton, K. (2014)</a:t>
            </a:r>
            <a:r>
              <a:rPr lang="en-GB" sz="1900" i="1"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 Knowledge and knowers: Towards a realist sociology of education</a:t>
            </a: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 London: Routledge.</a:t>
            </a:r>
            <a:r>
              <a:rPr lang="en-GB" sz="1900"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en-US" sz="1900" dirty="0">
                <a:latin typeface="Times New Roman" panose="02020603050405020304" pitchFamily="18" charset="0"/>
                <a:ea typeface="Calibri" panose="020F0502020204030204" pitchFamily="34" charset="0"/>
                <a:cs typeface="Times New Roman" panose="02020603050405020304" pitchFamily="18" charset="0"/>
              </a:rPr>
              <a:t>Martin, J.R, &amp; White, P. R. (2005), The Language of Evaluation. New York: Palgrave Macmillan.</a:t>
            </a:r>
          </a:p>
          <a:p>
            <a:pPr marL="0" indent="0">
              <a:buNone/>
            </a:pPr>
            <a:r>
              <a:rPr lang="en-US" sz="1900" dirty="0" err="1">
                <a:latin typeface="Times New Roman" panose="02020603050405020304" pitchFamily="18" charset="0"/>
                <a:ea typeface="Calibri" panose="020F0502020204030204" pitchFamily="34" charset="0"/>
                <a:cs typeface="Times New Roman" panose="02020603050405020304" pitchFamily="18" charset="0"/>
              </a:rPr>
              <a:t>Monbec</a:t>
            </a:r>
            <a:r>
              <a:rPr lang="en-US" sz="1900" dirty="0">
                <a:latin typeface="Times New Roman" panose="02020603050405020304" pitchFamily="18" charset="0"/>
                <a:ea typeface="Calibri" panose="020F0502020204030204" pitchFamily="34" charset="0"/>
                <a:cs typeface="Times New Roman" panose="02020603050405020304" pitchFamily="18" charset="0"/>
              </a:rPr>
              <a:t>, L. (2020). Scaffolding Content in an Online Content and Language Integrated Learning (CLIL) Module. International Journal of TESOL Studies, 2(2)157-173.</a:t>
            </a:r>
            <a:endParaRPr lang="en-GB" sz="19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SG" sz="1900" dirty="0">
                <a:latin typeface="Calibri" panose="020F0502020204030204" pitchFamily="34" charset="0"/>
                <a:ea typeface="Calibri" panose="020F0502020204030204" pitchFamily="34" charset="0"/>
                <a:cs typeface="Times New Roman" panose="02020603050405020304" pitchFamily="18" charset="0"/>
              </a:rPr>
              <a:t>Monbec, L. (2022). Multimodal academic literacy: exploring the valued gaze in a colour semiotics module. In M. Brooke (Ed.) Integrating content and language in higher education: Developing academic literacy. Singapore: Springer.</a:t>
            </a:r>
          </a:p>
          <a:p>
            <a:pPr marL="0" indent="0">
              <a:buNone/>
            </a:pPr>
            <a:r>
              <a:rPr lang="en-SG" sz="1900" dirty="0">
                <a:latin typeface="Calibri" panose="020F0502020204030204" pitchFamily="34" charset="0"/>
                <a:ea typeface="Calibri" panose="020F0502020204030204" pitchFamily="34" charset="0"/>
                <a:cs typeface="Times New Roman" panose="02020603050405020304" pitchFamily="18" charset="0"/>
              </a:rPr>
              <a:t>Monbec, L (2023). Understanding students' reflective engagement with academic texts. In N. </a:t>
            </a:r>
            <a:r>
              <a:rPr lang="en-SG" sz="1900" dirty="0" err="1">
                <a:latin typeface="Calibri" panose="020F0502020204030204" pitchFamily="34" charset="0"/>
                <a:ea typeface="Calibri" panose="020F0502020204030204" pitchFamily="34" charset="0"/>
                <a:cs typeface="Times New Roman" panose="02020603050405020304" pitchFamily="18" charset="0"/>
              </a:rPr>
              <a:t>Tilakaratna</a:t>
            </a:r>
            <a:r>
              <a:rPr lang="en-SG" sz="1900" dirty="0">
                <a:latin typeface="Calibri" panose="020F0502020204030204" pitchFamily="34" charset="0"/>
                <a:ea typeface="Calibri" panose="020F0502020204030204" pitchFamily="34" charset="0"/>
                <a:cs typeface="Times New Roman" panose="02020603050405020304" pitchFamily="18" charset="0"/>
              </a:rPr>
              <a:t> &amp; E. </a:t>
            </a:r>
            <a:r>
              <a:rPr lang="en-SG" sz="1900" dirty="0" err="1">
                <a:latin typeface="Calibri" panose="020F0502020204030204" pitchFamily="34" charset="0"/>
                <a:ea typeface="Calibri" panose="020F0502020204030204" pitchFamily="34" charset="0"/>
                <a:cs typeface="Times New Roman" panose="02020603050405020304" pitchFamily="18" charset="0"/>
              </a:rPr>
              <a:t>Szenes</a:t>
            </a:r>
            <a:r>
              <a:rPr lang="en-SG" sz="1900" dirty="0">
                <a:latin typeface="Calibri" panose="020F0502020204030204" pitchFamily="34" charset="0"/>
                <a:ea typeface="Calibri" panose="020F0502020204030204" pitchFamily="34" charset="0"/>
                <a:cs typeface="Times New Roman" panose="02020603050405020304" pitchFamily="18" charset="0"/>
              </a:rPr>
              <a:t> (Eds.) Demystifying Critical Reflection: Improving pedagogy and practice with Legitimation Code Theory. Legitimation Code Theory: Knowledge-Building in Research and Practice Series. Routledge.</a:t>
            </a:r>
          </a:p>
          <a:p>
            <a:pPr marL="0" indent="0">
              <a:lnSpc>
                <a:spcPct val="107000"/>
              </a:lnSpc>
              <a:spcAft>
                <a:spcPts val="722"/>
              </a:spcAft>
              <a:buNone/>
            </a:pPr>
            <a:r>
              <a:rPr lang="en-GB" sz="1900" dirty="0" err="1">
                <a:solidFill>
                  <a:srgbClr val="2E323B"/>
                </a:solidFill>
                <a:latin typeface="Times New Roman" panose="02020603050405020304" pitchFamily="18" charset="0"/>
                <a:ea typeface="Calibri" panose="020F0502020204030204" pitchFamily="34" charset="0"/>
                <a:cs typeface="Times New Roman" panose="02020603050405020304" pitchFamily="18" charset="0"/>
              </a:rPr>
              <a:t>Tilakaratna</a:t>
            </a: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 N. &amp; </a:t>
            </a:r>
            <a:r>
              <a:rPr lang="en-GB" sz="1900" dirty="0" err="1">
                <a:solidFill>
                  <a:srgbClr val="2E323B"/>
                </a:solidFill>
                <a:latin typeface="Times New Roman" panose="02020603050405020304" pitchFamily="18" charset="0"/>
                <a:ea typeface="Calibri" panose="020F0502020204030204" pitchFamily="34" charset="0"/>
                <a:cs typeface="Times New Roman" panose="02020603050405020304" pitchFamily="18" charset="0"/>
              </a:rPr>
              <a:t>Szenes</a:t>
            </a: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 E. (2020) ‘Uncritical reflection: Uncovering disciplinary values in social work and business reflective writing assignments’, in C. </a:t>
            </a:r>
            <a:r>
              <a:rPr lang="en-GB" sz="1900" dirty="0" err="1">
                <a:solidFill>
                  <a:srgbClr val="2E323B"/>
                </a:solidFill>
                <a:latin typeface="Times New Roman" panose="02020603050405020304" pitchFamily="18" charset="0"/>
                <a:ea typeface="Calibri" panose="020F0502020204030204" pitchFamily="34" charset="0"/>
                <a:cs typeface="Times New Roman" panose="02020603050405020304" pitchFamily="18" charset="0"/>
              </a:rPr>
              <a:t>Winberg</a:t>
            </a: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 S. Mckenna, and K. Wilmot (eds) </a:t>
            </a:r>
            <a:r>
              <a:rPr lang="en-GB" sz="1900" i="1"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Building Knowledge in Higher Education: Enhancing teaching and learning with Legitimation Code Theory</a:t>
            </a:r>
            <a:r>
              <a:rPr lang="en-GB" sz="1900" dirty="0">
                <a:solidFill>
                  <a:srgbClr val="2E323B"/>
                </a:solidFill>
                <a:latin typeface="Times New Roman" panose="02020603050405020304" pitchFamily="18" charset="0"/>
                <a:ea typeface="Calibri" panose="020F0502020204030204" pitchFamily="34" charset="0"/>
                <a:cs typeface="Times New Roman" panose="02020603050405020304" pitchFamily="18" charset="0"/>
              </a:rPr>
              <a:t>, Abingdon: Routledge. </a:t>
            </a:r>
            <a:endParaRPr lang="en-SG"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900" dirty="0">
                <a:latin typeface="Times New Roman" panose="02020603050405020304" pitchFamily="18" charset="0"/>
                <a:ea typeface="Calibri" panose="020F0502020204030204" pitchFamily="34" charset="0"/>
              </a:rPr>
              <a:t>Van Leeuwen, T. (2011) </a:t>
            </a:r>
            <a:r>
              <a:rPr lang="en-GB" sz="1900" i="1" dirty="0">
                <a:latin typeface="Times New Roman" panose="02020603050405020304" pitchFamily="18" charset="0"/>
                <a:ea typeface="Calibri" panose="020F0502020204030204" pitchFamily="34" charset="0"/>
              </a:rPr>
              <a:t>The Language of Colour: An introduction</a:t>
            </a:r>
            <a:r>
              <a:rPr lang="en-GB" sz="1900" dirty="0">
                <a:latin typeface="Times New Roman" panose="02020603050405020304" pitchFamily="18" charset="0"/>
                <a:ea typeface="Calibri" panose="020F0502020204030204" pitchFamily="34" charset="0"/>
              </a:rPr>
              <a:t>, Abingdon: Routledge</a:t>
            </a:r>
            <a:endParaRPr lang="en-SG" sz="1900" dirty="0">
              <a:latin typeface="Calibri" panose="020F0502020204030204" pitchFamily="34" charset="0"/>
              <a:ea typeface="Calibri" panose="020F0502020204030204" pitchFamily="34" charset="0"/>
              <a:cs typeface="Times New Roman" panose="02020603050405020304" pitchFamily="18" charset="0"/>
            </a:endParaRPr>
          </a:p>
          <a:p>
            <a:endParaRPr lang="en-SG" dirty="0"/>
          </a:p>
        </p:txBody>
      </p:sp>
    </p:spTree>
    <p:extLst>
      <p:ext uri="{BB962C8B-B14F-4D97-AF65-F5344CB8AC3E}">
        <p14:creationId xmlns:p14="http://schemas.microsoft.com/office/powerpoint/2010/main" val="882820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22512F-A1D3-42AD-AE03-9E555774034C}"/>
              </a:ext>
            </a:extLst>
          </p:cNvPr>
          <p:cNvSpPr/>
          <p:nvPr/>
        </p:nvSpPr>
        <p:spPr>
          <a:xfrm>
            <a:off x="357811" y="331304"/>
            <a:ext cx="6520068" cy="5355312"/>
          </a:xfrm>
          <a:prstGeom prst="rect">
            <a:avLst/>
          </a:prstGeom>
        </p:spPr>
        <p:txBody>
          <a:bodyPr wrap="square">
            <a:spAutoFit/>
          </a:bodyPr>
          <a:lstStyle/>
          <a:p>
            <a:r>
              <a:rPr lang="en-US" dirty="0"/>
              <a:t>It is an ongoing process of semiotic development whose culmination consists in enabling the activity of reflection on the discourses </a:t>
            </a:r>
            <a:r>
              <a:rPr lang="en-US" dirty="0" err="1"/>
              <a:t>prevalent</a:t>
            </a:r>
            <a:r>
              <a:rPr lang="en-US" dirty="0"/>
              <a:t> in one's society, including reflection on the social and semiotic conditions for the occurrence of these discourses; on the social bases of their legitimation; on the structuring of their content, both ideational and interpersonal; and on the </a:t>
            </a:r>
            <a:r>
              <a:rPr lang="en-US" dirty="0" err="1"/>
              <a:t>differentially</a:t>
            </a:r>
            <a:r>
              <a:rPr lang="en-US" dirty="0"/>
              <a:t> valued possibilities of textual forms as variant realization of some specific material-semiotic action. In short, this view of literacy integrates reflection on literacy as an essential part of the process of becoming literate.</a:t>
            </a:r>
          </a:p>
          <a:p>
            <a:endParaRPr lang="en-US" dirty="0"/>
          </a:p>
          <a:p>
            <a:r>
              <a:rPr lang="en-US" dirty="0"/>
              <a:t>Debates about literacy include’ ideas about the relations of language and society’ and whether education has a liberating mission, </a:t>
            </a:r>
            <a:r>
              <a:rPr lang="en-US" dirty="0" err="1"/>
              <a:t>pedagocial</a:t>
            </a:r>
            <a:r>
              <a:rPr lang="en-US" dirty="0"/>
              <a:t> action as a liberating force </a:t>
            </a:r>
          </a:p>
          <a:p>
            <a:r>
              <a:rPr lang="en-US" dirty="0" err="1"/>
              <a:t>Rukaya</a:t>
            </a:r>
            <a:r>
              <a:rPr lang="en-US" dirty="0"/>
              <a:t> Hasan</a:t>
            </a:r>
          </a:p>
          <a:p>
            <a:endParaRPr lang="en-US" dirty="0"/>
          </a:p>
          <a:p>
            <a:r>
              <a:rPr lang="en-US" b="1" dirty="0"/>
              <a:t>Hasan, </a:t>
            </a:r>
            <a:r>
              <a:rPr lang="en-US" b="1" dirty="0" err="1"/>
              <a:t>Ruqaiya</a:t>
            </a:r>
            <a:r>
              <a:rPr lang="en-US" b="1" dirty="0"/>
              <a:t>. "The disempowerment game: Bourdieu and language in literacy." </a:t>
            </a:r>
            <a:r>
              <a:rPr lang="en-US" b="1" i="1" dirty="0"/>
              <a:t>Linguistics and education</a:t>
            </a:r>
            <a:r>
              <a:rPr lang="en-US" b="1" dirty="0"/>
              <a:t> 10, no. 1 (1998): 25-87.</a:t>
            </a:r>
            <a:endParaRPr lang="en-SG" b="1" dirty="0"/>
          </a:p>
        </p:txBody>
      </p:sp>
      <p:sp>
        <p:nvSpPr>
          <p:cNvPr id="3" name="Rectangle 2">
            <a:extLst>
              <a:ext uri="{FF2B5EF4-FFF2-40B4-BE49-F238E27FC236}">
                <a16:creationId xmlns:a16="http://schemas.microsoft.com/office/drawing/2014/main" id="{3E5A5BD5-93A3-4363-B690-AAB77BCB7C0F}"/>
              </a:ext>
            </a:extLst>
          </p:cNvPr>
          <p:cNvSpPr/>
          <p:nvPr/>
        </p:nvSpPr>
        <p:spPr>
          <a:xfrm>
            <a:off x="6877879" y="331304"/>
            <a:ext cx="4982818" cy="3693319"/>
          </a:xfrm>
          <a:prstGeom prst="rect">
            <a:avLst/>
          </a:prstGeom>
        </p:spPr>
        <p:txBody>
          <a:bodyPr wrap="square">
            <a:spAutoFit/>
          </a:bodyPr>
          <a:lstStyle/>
          <a:p>
            <a:r>
              <a:rPr lang="en-US" dirty="0"/>
              <a:t>This view of literacy suggests a Vygotskian understanding of the relations between language use and human consciousness. It is also in agreement with the current tendency to see the term as largely synonymous with education. To equate the processes of literacy with those of education is to affirm not only the centrality of language across the curriculum, but also to think of the processes of </a:t>
            </a:r>
            <a:r>
              <a:rPr lang="en-US" dirty="0" err="1"/>
              <a:t>teaching</a:t>
            </a:r>
            <a:r>
              <a:rPr lang="en-US" dirty="0"/>
              <a:t>/learning as essentially the exchange of meanings, and to think of this exchange of meanings as a specific kind of abstract tool for the development of the </a:t>
            </a:r>
            <a:r>
              <a:rPr lang="en-US" dirty="0" err="1"/>
              <a:t>consciousness</a:t>
            </a:r>
            <a:r>
              <a:rPr lang="en-US" dirty="0"/>
              <a:t> 5 of those involved in such </a:t>
            </a:r>
            <a:r>
              <a:rPr lang="en-US" dirty="0" err="1"/>
              <a:t>processe</a:t>
            </a:r>
            <a:endParaRPr lang="en-SG" dirty="0"/>
          </a:p>
        </p:txBody>
      </p:sp>
    </p:spTree>
    <p:extLst>
      <p:ext uri="{BB962C8B-B14F-4D97-AF65-F5344CB8AC3E}">
        <p14:creationId xmlns:p14="http://schemas.microsoft.com/office/powerpoint/2010/main" val="3070461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A8554-DF1B-4FEE-989E-01F437E49373}"/>
              </a:ext>
            </a:extLst>
          </p:cNvPr>
          <p:cNvSpPr>
            <a:spLocks noGrp="1"/>
          </p:cNvSpPr>
          <p:nvPr>
            <p:ph type="title"/>
          </p:nvPr>
        </p:nvSpPr>
        <p:spPr/>
        <p:txBody>
          <a:bodyPr/>
          <a:lstStyle/>
          <a:p>
            <a:r>
              <a:rPr lang="en-US" b="1" dirty="0">
                <a:solidFill>
                  <a:schemeClr val="accent1"/>
                </a:solidFill>
              </a:rPr>
              <a:t>CT in the broader </a:t>
            </a:r>
            <a:r>
              <a:rPr lang="en-US" b="1" dirty="0" err="1">
                <a:solidFill>
                  <a:schemeClr val="accent1"/>
                </a:solidFill>
              </a:rPr>
              <a:t>broader</a:t>
            </a:r>
            <a:r>
              <a:rPr lang="en-US" b="1" dirty="0">
                <a:solidFill>
                  <a:schemeClr val="accent1"/>
                </a:solidFill>
              </a:rPr>
              <a:t> context</a:t>
            </a:r>
            <a:endParaRPr lang="en-SG" b="1" dirty="0">
              <a:solidFill>
                <a:schemeClr val="accent1"/>
              </a:solidFill>
            </a:endParaRPr>
          </a:p>
        </p:txBody>
      </p:sp>
      <p:sp>
        <p:nvSpPr>
          <p:cNvPr id="3" name="Content Placeholder 2">
            <a:extLst>
              <a:ext uri="{FF2B5EF4-FFF2-40B4-BE49-F238E27FC236}">
                <a16:creationId xmlns:a16="http://schemas.microsoft.com/office/drawing/2014/main" id="{6804B1CD-6700-4ED2-A432-3DAB896A8E4F}"/>
              </a:ext>
            </a:extLst>
          </p:cNvPr>
          <p:cNvSpPr>
            <a:spLocks noGrp="1"/>
          </p:cNvSpPr>
          <p:nvPr>
            <p:ph idx="1"/>
          </p:nvPr>
        </p:nvSpPr>
        <p:spPr>
          <a:xfrm>
            <a:off x="838200" y="1609014"/>
            <a:ext cx="10730948" cy="4799950"/>
          </a:xfrm>
        </p:spPr>
        <p:txBody>
          <a:bodyPr>
            <a:normAutofit/>
          </a:bodyPr>
          <a:lstStyle/>
          <a:p>
            <a:pPr>
              <a:lnSpc>
                <a:spcPct val="100000"/>
              </a:lnSpc>
            </a:pPr>
            <a:r>
              <a:rPr lang="en-SG" dirty="0">
                <a:ea typeface="Times New Roman" panose="02020603050405020304" pitchFamily="18" charset="0"/>
              </a:rPr>
              <a:t>Lim sees a </a:t>
            </a:r>
            <a:r>
              <a:rPr lang="en-SG" b="1" dirty="0" err="1">
                <a:solidFill>
                  <a:schemeClr val="accent1"/>
                </a:solidFill>
                <a:ea typeface="Times New Roman" panose="02020603050405020304" pitchFamily="18" charset="0"/>
              </a:rPr>
              <a:t>contradition</a:t>
            </a:r>
            <a:r>
              <a:rPr lang="en-SG" b="1" dirty="0">
                <a:solidFill>
                  <a:schemeClr val="accent1"/>
                </a:solidFill>
                <a:ea typeface="Times New Roman" panose="02020603050405020304" pitchFamily="18" charset="0"/>
              </a:rPr>
              <a:t> </a:t>
            </a:r>
            <a:r>
              <a:rPr lang="en-SG" dirty="0">
                <a:ea typeface="Times New Roman" panose="02020603050405020304" pitchFamily="18" charset="0"/>
              </a:rPr>
              <a:t>in the ‘embedding of an instructional discourse that is heavily laden with both </a:t>
            </a:r>
            <a:r>
              <a:rPr lang="en-SG" b="1" dirty="0">
                <a:solidFill>
                  <a:schemeClr val="tx2"/>
                </a:solidFill>
                <a:ea typeface="Times New Roman" panose="02020603050405020304" pitchFamily="18" charset="0"/>
              </a:rPr>
              <a:t>neoliberal and liberal aspirations </a:t>
            </a:r>
            <a:r>
              <a:rPr lang="en-SG" dirty="0">
                <a:ea typeface="Times New Roman" panose="02020603050405020304" pitchFamily="18" charset="0"/>
              </a:rPr>
              <a:t>in an </a:t>
            </a:r>
            <a:r>
              <a:rPr lang="en-SG" b="1" dirty="0">
                <a:solidFill>
                  <a:schemeClr val="tx2"/>
                </a:solidFill>
                <a:ea typeface="Times New Roman" panose="02020603050405020304" pitchFamily="18" charset="0"/>
              </a:rPr>
              <a:t>illiberal regulatory discourse</a:t>
            </a:r>
            <a:r>
              <a:rPr lang="en-SG" dirty="0">
                <a:ea typeface="Times New Roman" panose="02020603050405020304" pitchFamily="18" charset="0"/>
              </a:rPr>
              <a:t>. Specifically, it involves </a:t>
            </a:r>
            <a:r>
              <a:rPr lang="en-SG" b="1" dirty="0">
                <a:solidFill>
                  <a:schemeClr val="tx2"/>
                </a:solidFill>
                <a:ea typeface="Times New Roman" panose="02020603050405020304" pitchFamily="18" charset="0"/>
              </a:rPr>
              <a:t>the teaching of critical thinking</a:t>
            </a:r>
            <a:r>
              <a:rPr lang="en-SG" dirty="0">
                <a:ea typeface="Times New Roman" panose="02020603050405020304" pitchFamily="18" charset="0"/>
              </a:rPr>
              <a:t>- not only one of the foremost analytical skills prized in an information dense knowledge economy but, also […], </a:t>
            </a:r>
            <a:r>
              <a:rPr lang="en-SG" b="1" dirty="0">
                <a:solidFill>
                  <a:schemeClr val="tx2"/>
                </a:solidFill>
                <a:ea typeface="Times New Roman" panose="02020603050405020304" pitchFamily="18" charset="0"/>
              </a:rPr>
              <a:t>both the form </a:t>
            </a:r>
            <a:r>
              <a:rPr lang="en-SG" dirty="0">
                <a:ea typeface="Times New Roman" panose="02020603050405020304" pitchFamily="18" charset="0"/>
              </a:rPr>
              <a:t>of and </a:t>
            </a:r>
            <a:r>
              <a:rPr lang="en-SG" b="1" dirty="0">
                <a:solidFill>
                  <a:schemeClr val="tx2"/>
                </a:solidFill>
                <a:ea typeface="Times New Roman" panose="02020603050405020304" pitchFamily="18" charset="0"/>
              </a:rPr>
              <a:t>the means to esoteric, emancipatory knowledge </a:t>
            </a:r>
            <a:r>
              <a:rPr lang="en-SG" dirty="0">
                <a:ea typeface="Times New Roman" panose="02020603050405020304" pitchFamily="18" charset="0"/>
              </a:rPr>
              <a:t>– in an authoritarian society.” (p10)</a:t>
            </a:r>
          </a:p>
          <a:p>
            <a:pPr marL="0" indent="0">
              <a:buNone/>
            </a:pPr>
            <a:endParaRPr lang="en-SG" dirty="0"/>
          </a:p>
        </p:txBody>
      </p:sp>
    </p:spTree>
    <p:extLst>
      <p:ext uri="{BB962C8B-B14F-4D97-AF65-F5344CB8AC3E}">
        <p14:creationId xmlns:p14="http://schemas.microsoft.com/office/powerpoint/2010/main" val="2481362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69F8A-96B3-4F3F-8F46-EC3771DAE2C8}"/>
              </a:ext>
            </a:extLst>
          </p:cNvPr>
          <p:cNvSpPr>
            <a:spLocks noGrp="1"/>
          </p:cNvSpPr>
          <p:nvPr>
            <p:ph type="title"/>
          </p:nvPr>
        </p:nvSpPr>
        <p:spPr/>
        <p:txBody>
          <a:bodyPr/>
          <a:lstStyle/>
          <a:p>
            <a:r>
              <a:rPr lang="en-US" dirty="0"/>
              <a:t>Assignment: Reflective Summary Response</a:t>
            </a:r>
            <a:endParaRPr lang="en-SG" dirty="0"/>
          </a:p>
        </p:txBody>
      </p:sp>
      <p:sp>
        <p:nvSpPr>
          <p:cNvPr id="3" name="Content Placeholder 2">
            <a:extLst>
              <a:ext uri="{FF2B5EF4-FFF2-40B4-BE49-F238E27FC236}">
                <a16:creationId xmlns:a16="http://schemas.microsoft.com/office/drawing/2014/main" id="{1A289E07-9EDB-4068-BFC4-57167D279581}"/>
              </a:ext>
            </a:extLst>
          </p:cNvPr>
          <p:cNvSpPr>
            <a:spLocks noGrp="1"/>
          </p:cNvSpPr>
          <p:nvPr>
            <p:ph idx="1"/>
          </p:nvPr>
        </p:nvSpPr>
        <p:spPr>
          <a:xfrm>
            <a:off x="838200" y="1825625"/>
            <a:ext cx="10515600" cy="3150636"/>
          </a:xfrm>
        </p:spPr>
        <p:txBody>
          <a:bodyPr/>
          <a:lstStyle/>
          <a:p>
            <a:pPr marL="0" lvl="0" indent="0">
              <a:lnSpc>
                <a:spcPct val="100000"/>
              </a:lnSpc>
              <a:spcBef>
                <a:spcPts val="0"/>
              </a:spcBef>
              <a:buNone/>
            </a:pPr>
            <a:r>
              <a:rPr lang="en-SG" dirty="0">
                <a:solidFill>
                  <a:prstClr val="black"/>
                </a:solidFill>
              </a:rPr>
              <a:t>Critically respond to a given academic article.</a:t>
            </a:r>
            <a:r>
              <a:rPr lang="en-SG" dirty="0">
                <a:solidFill>
                  <a:prstClr val="black"/>
                </a:solidFill>
                <a:latin typeface="Times New Roman" panose="02020603050405020304" pitchFamily="18" charset="0"/>
                <a:ea typeface="Times New Roman" panose="02020603050405020304" pitchFamily="18" charset="0"/>
              </a:rPr>
              <a:t> </a:t>
            </a:r>
            <a:r>
              <a:rPr lang="en-SG" dirty="0">
                <a:solidFill>
                  <a:prstClr val="black"/>
                </a:solidFill>
              </a:rPr>
              <a:t>The task requires students to </a:t>
            </a:r>
            <a:r>
              <a:rPr lang="en-SG" dirty="0">
                <a:solidFill>
                  <a:srgbClr val="339966"/>
                </a:solidFill>
              </a:rPr>
              <a:t>summarize a core reading </a:t>
            </a:r>
            <a:r>
              <a:rPr lang="en-SG" dirty="0">
                <a:solidFill>
                  <a:prstClr val="black"/>
                </a:solidFill>
              </a:rPr>
              <a:t>and </a:t>
            </a:r>
            <a:r>
              <a:rPr lang="en-SG" dirty="0">
                <a:solidFill>
                  <a:schemeClr val="accent1"/>
                </a:solidFill>
              </a:rPr>
              <a:t>engage with one of its themes</a:t>
            </a:r>
            <a:r>
              <a:rPr lang="en-SG" dirty="0">
                <a:solidFill>
                  <a:prstClr val="black"/>
                </a:solidFill>
              </a:rPr>
              <a:t>, drawing on </a:t>
            </a:r>
            <a:r>
              <a:rPr lang="en-SG" dirty="0">
                <a:solidFill>
                  <a:schemeClr val="accent1"/>
                </a:solidFill>
              </a:rPr>
              <a:t>additional literature</a:t>
            </a:r>
            <a:r>
              <a:rPr lang="en-SG" dirty="0">
                <a:solidFill>
                  <a:prstClr val="black"/>
                </a:solidFill>
              </a:rPr>
              <a:t>.</a:t>
            </a:r>
          </a:p>
          <a:p>
            <a:pPr marL="0" lvl="0" indent="0">
              <a:lnSpc>
                <a:spcPct val="100000"/>
              </a:lnSpc>
              <a:spcBef>
                <a:spcPts val="0"/>
              </a:spcBef>
              <a:buNone/>
            </a:pPr>
            <a:endParaRPr lang="en-US" dirty="0">
              <a:solidFill>
                <a:prstClr val="black"/>
              </a:solidFill>
            </a:endParaRPr>
          </a:p>
          <a:p>
            <a:pPr marL="0" lvl="0" indent="0">
              <a:lnSpc>
                <a:spcPct val="100000"/>
              </a:lnSpc>
              <a:spcBef>
                <a:spcPts val="0"/>
              </a:spcBef>
              <a:buNone/>
            </a:pPr>
            <a:r>
              <a:rPr lang="en-US" dirty="0">
                <a:solidFill>
                  <a:prstClr val="black"/>
                </a:solidFill>
              </a:rPr>
              <a:t>600 words</a:t>
            </a:r>
          </a:p>
          <a:p>
            <a:pPr marL="0" lvl="0" indent="0">
              <a:lnSpc>
                <a:spcPct val="100000"/>
              </a:lnSpc>
              <a:spcBef>
                <a:spcPts val="0"/>
              </a:spcBef>
              <a:buNone/>
            </a:pPr>
            <a:endParaRPr lang="en-US" dirty="0">
              <a:solidFill>
                <a:prstClr val="black"/>
              </a:solidFill>
            </a:endParaRPr>
          </a:p>
          <a:p>
            <a:pPr marL="0" lvl="0" indent="0">
              <a:lnSpc>
                <a:spcPct val="100000"/>
              </a:lnSpc>
              <a:spcBef>
                <a:spcPts val="0"/>
              </a:spcBef>
              <a:buNone/>
            </a:pPr>
            <a:r>
              <a:rPr lang="en-US" dirty="0">
                <a:solidFill>
                  <a:prstClr val="black"/>
                </a:solidFill>
              </a:rPr>
              <a:t>Week 5 </a:t>
            </a:r>
            <a:endParaRPr lang="en-SG" dirty="0">
              <a:solidFill>
                <a:prstClr val="black"/>
              </a:solidFill>
            </a:endParaRPr>
          </a:p>
          <a:p>
            <a:pPr marL="0" lvl="0" indent="0">
              <a:lnSpc>
                <a:spcPct val="100000"/>
              </a:lnSpc>
              <a:spcBef>
                <a:spcPts val="0"/>
              </a:spcBef>
              <a:buNone/>
            </a:pPr>
            <a:endParaRPr lang="en-SG" dirty="0">
              <a:solidFill>
                <a:prstClr val="black"/>
              </a:solidFill>
            </a:endParaRPr>
          </a:p>
          <a:p>
            <a:endParaRPr lang="en-SG" dirty="0"/>
          </a:p>
        </p:txBody>
      </p:sp>
    </p:spTree>
    <p:extLst>
      <p:ext uri="{BB962C8B-B14F-4D97-AF65-F5344CB8AC3E}">
        <p14:creationId xmlns:p14="http://schemas.microsoft.com/office/powerpoint/2010/main" val="1188710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1593-E135-414C-B7C2-3CC9222420FE}"/>
              </a:ext>
            </a:extLst>
          </p:cNvPr>
          <p:cNvSpPr>
            <a:spLocks noGrp="1"/>
          </p:cNvSpPr>
          <p:nvPr>
            <p:ph type="title"/>
          </p:nvPr>
        </p:nvSpPr>
        <p:spPr>
          <a:xfrm>
            <a:off x="619932" y="143744"/>
            <a:ext cx="10515600" cy="750753"/>
          </a:xfrm>
        </p:spPr>
        <p:txBody>
          <a:bodyPr/>
          <a:lstStyle/>
          <a:p>
            <a:r>
              <a:rPr lang="en-US" b="1" dirty="0">
                <a:solidFill>
                  <a:schemeClr val="accent1"/>
                </a:solidFill>
              </a:rPr>
              <a:t>Expectations</a:t>
            </a:r>
            <a:endParaRPr lang="en-SG" b="1" dirty="0">
              <a:solidFill>
                <a:schemeClr val="accent1"/>
              </a:solidFill>
            </a:endParaRPr>
          </a:p>
        </p:txBody>
      </p:sp>
      <p:sp>
        <p:nvSpPr>
          <p:cNvPr id="3" name="Content Placeholder 2">
            <a:extLst>
              <a:ext uri="{FF2B5EF4-FFF2-40B4-BE49-F238E27FC236}">
                <a16:creationId xmlns:a16="http://schemas.microsoft.com/office/drawing/2014/main" id="{DA2E4E9E-C867-4AEF-89A4-477FA4E71AB1}"/>
              </a:ext>
            </a:extLst>
          </p:cNvPr>
          <p:cNvSpPr>
            <a:spLocks noGrp="1"/>
          </p:cNvSpPr>
          <p:nvPr>
            <p:ph idx="1"/>
          </p:nvPr>
        </p:nvSpPr>
        <p:spPr>
          <a:xfrm>
            <a:off x="619932" y="1115878"/>
            <a:ext cx="10733868" cy="5486400"/>
          </a:xfrm>
        </p:spPr>
        <p:txBody>
          <a:bodyPr>
            <a:normAutofit fontScale="92500" lnSpcReduction="10000"/>
          </a:bodyPr>
          <a:lstStyle/>
          <a:p>
            <a:r>
              <a:rPr lang="fr-F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LoBue</a:t>
            </a:r>
            <a:r>
              <a:rPr lang="fr-F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V., &amp; </a:t>
            </a:r>
            <a:r>
              <a:rPr lang="fr-FR" dirty="0" err="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DeLoache</a:t>
            </a:r>
            <a:r>
              <a:rPr lang="fr-F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J. S. (2011). </a:t>
            </a:r>
            <a:r>
              <a:rPr lang="en-SG"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Pretty in pink: The early development of gender-stereotyped colour preferences. </a:t>
            </a:r>
            <a:r>
              <a:rPr lang="en-SG"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British Journal of Developmental Psychology</a:t>
            </a:r>
            <a:r>
              <a:rPr lang="en-SG"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29(3), 656–667. </a:t>
            </a:r>
            <a:endParaRPr lang="en-SG"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339966"/>
                </a:solidFill>
              </a:rPr>
              <a:t>Biological or socially constructed gender-stereotyped </a:t>
            </a:r>
            <a:r>
              <a:rPr lang="en-US" dirty="0" err="1">
                <a:solidFill>
                  <a:srgbClr val="339966"/>
                </a:solidFill>
              </a:rPr>
              <a:t>colour</a:t>
            </a:r>
            <a:r>
              <a:rPr lang="en-US" dirty="0">
                <a:solidFill>
                  <a:srgbClr val="339966"/>
                </a:solidFill>
              </a:rPr>
              <a:t> preferences</a:t>
            </a:r>
            <a:endParaRPr lang="en-SG" dirty="0">
              <a:solidFill>
                <a:srgbClr val="339966"/>
              </a:solidFill>
            </a:endParaRPr>
          </a:p>
          <a:p>
            <a:r>
              <a:rPr lang="en-SG" dirty="0"/>
              <a:t>Students are expected to engage with this debate, which includes </a:t>
            </a:r>
            <a:r>
              <a:rPr lang="en-SG" dirty="0">
                <a:solidFill>
                  <a:schemeClr val="accent1"/>
                </a:solidFill>
              </a:rPr>
              <a:t>expressing judgement </a:t>
            </a:r>
            <a:r>
              <a:rPr lang="en-SG" dirty="0"/>
              <a:t>about and </a:t>
            </a:r>
            <a:r>
              <a:rPr lang="en-SG" dirty="0">
                <a:solidFill>
                  <a:schemeClr val="accent1"/>
                </a:solidFill>
              </a:rPr>
              <a:t>making connections between a set of knowledge claims </a:t>
            </a:r>
            <a:r>
              <a:rPr lang="en-SG" dirty="0"/>
              <a:t>and </a:t>
            </a:r>
            <a:r>
              <a:rPr lang="en-SG" dirty="0">
                <a:solidFill>
                  <a:schemeClr val="accent1"/>
                </a:solidFill>
              </a:rPr>
              <a:t>scholars</a:t>
            </a:r>
            <a:r>
              <a:rPr lang="en-SG" dirty="0"/>
              <a:t>. </a:t>
            </a:r>
          </a:p>
          <a:p>
            <a:r>
              <a:rPr lang="en-SG" dirty="0"/>
              <a:t>This is likely to occur through the </a:t>
            </a:r>
            <a:r>
              <a:rPr lang="en-SG" dirty="0">
                <a:solidFill>
                  <a:schemeClr val="accent1"/>
                </a:solidFill>
              </a:rPr>
              <a:t>evaluation </a:t>
            </a:r>
            <a:r>
              <a:rPr lang="en-SG" dirty="0"/>
              <a:t>of the original source’s claims and the </a:t>
            </a:r>
            <a:r>
              <a:rPr lang="en-SG" dirty="0">
                <a:solidFill>
                  <a:schemeClr val="accent1"/>
                </a:solidFill>
              </a:rPr>
              <a:t>use of external sources </a:t>
            </a:r>
            <a:r>
              <a:rPr lang="en-SG" dirty="0"/>
              <a:t>to support the student’s argumentation. In their engagement with this core academic text, students might reflect on the study’s results and how they contribute to the debate, or they might reflect on a range of possible reasons for or consequences of this gender stereotyping. </a:t>
            </a:r>
          </a:p>
          <a:p>
            <a:r>
              <a:rPr lang="en-SG" dirty="0"/>
              <a:t>They might also relate to more introspective content and draw parallels with personal experiences with dominant discourses around gender norms.</a:t>
            </a:r>
          </a:p>
          <a:p>
            <a:endParaRPr lang="en-SG" dirty="0"/>
          </a:p>
        </p:txBody>
      </p:sp>
    </p:spTree>
    <p:extLst>
      <p:ext uri="{BB962C8B-B14F-4D97-AF65-F5344CB8AC3E}">
        <p14:creationId xmlns:p14="http://schemas.microsoft.com/office/powerpoint/2010/main" val="25123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95254A-6DA3-4CF2-A24D-C7DAC1BECCB9}"/>
              </a:ext>
            </a:extLst>
          </p:cNvPr>
          <p:cNvSpPr>
            <a:spLocks noGrp="1"/>
          </p:cNvSpPr>
          <p:nvPr>
            <p:ph type="title"/>
          </p:nvPr>
        </p:nvSpPr>
        <p:spPr>
          <a:xfrm>
            <a:off x="452387" y="104240"/>
            <a:ext cx="10841524" cy="752408"/>
          </a:xfrm>
        </p:spPr>
        <p:txBody>
          <a:bodyPr>
            <a:noAutofit/>
          </a:bodyPr>
          <a:lstStyle/>
          <a:p>
            <a:r>
              <a:rPr lang="en-US" sz="3600" dirty="0">
                <a:solidFill>
                  <a:schemeClr val="accent5">
                    <a:lumMod val="75000"/>
                  </a:schemeClr>
                </a:solidFill>
              </a:rPr>
              <a:t>Problem: critical thinking and engagement with readings</a:t>
            </a:r>
            <a:endParaRPr lang="en-SG" sz="3600" dirty="0">
              <a:solidFill>
                <a:schemeClr val="accent5">
                  <a:lumMod val="75000"/>
                </a:schemeClr>
              </a:solidFill>
            </a:endParaRPr>
          </a:p>
        </p:txBody>
      </p:sp>
      <p:sp>
        <p:nvSpPr>
          <p:cNvPr id="2" name="Content Placeholder 1">
            <a:extLst>
              <a:ext uri="{FF2B5EF4-FFF2-40B4-BE49-F238E27FC236}">
                <a16:creationId xmlns:a16="http://schemas.microsoft.com/office/drawing/2014/main" id="{DB8CB101-66D0-41B1-AD37-256D3799863A}"/>
              </a:ext>
            </a:extLst>
          </p:cNvPr>
          <p:cNvSpPr>
            <a:spLocks noGrp="1"/>
          </p:cNvSpPr>
          <p:nvPr>
            <p:ph idx="1"/>
          </p:nvPr>
        </p:nvSpPr>
        <p:spPr>
          <a:xfrm>
            <a:off x="587141" y="952901"/>
            <a:ext cx="11008511" cy="5444724"/>
          </a:xfrm>
        </p:spPr>
        <p:txBody>
          <a:bodyPr>
            <a:normAutofit lnSpcReduction="10000"/>
          </a:bodyPr>
          <a:lstStyle/>
          <a:p>
            <a:pPr marL="0" lvl="0" indent="0">
              <a:lnSpc>
                <a:spcPct val="100000"/>
              </a:lnSpc>
              <a:spcBef>
                <a:spcPts val="0"/>
              </a:spcBef>
              <a:buNone/>
            </a:pPr>
            <a:r>
              <a:rPr lang="en-US" sz="3200" dirty="0">
                <a:solidFill>
                  <a:prstClr val="black"/>
                </a:solidFill>
              </a:rPr>
              <a:t>Recurrent problem with a few students each semester:</a:t>
            </a:r>
            <a:endParaRPr lang="en-SG" sz="3200" dirty="0">
              <a:solidFill>
                <a:prstClr val="black"/>
              </a:solidFill>
            </a:endParaRPr>
          </a:p>
          <a:p>
            <a:pPr marL="0" lvl="0" indent="0">
              <a:lnSpc>
                <a:spcPct val="100000"/>
              </a:lnSpc>
              <a:spcBef>
                <a:spcPts val="0"/>
              </a:spcBef>
              <a:buNone/>
            </a:pPr>
            <a:endParaRPr lang="en-SG" sz="3200" dirty="0">
              <a:solidFill>
                <a:prstClr val="black"/>
              </a:solidFill>
            </a:endParaRPr>
          </a:p>
          <a:p>
            <a:pPr marL="0" lvl="0" indent="0">
              <a:lnSpc>
                <a:spcPct val="100000"/>
              </a:lnSpc>
              <a:spcBef>
                <a:spcPts val="0"/>
              </a:spcBef>
              <a:buNone/>
            </a:pPr>
            <a:r>
              <a:rPr lang="en-SG" sz="3200" dirty="0">
                <a:solidFill>
                  <a:prstClr val="black"/>
                </a:solidFill>
              </a:rPr>
              <a:t>“</a:t>
            </a:r>
            <a:r>
              <a:rPr lang="en-SG" sz="3200" i="1" dirty="0">
                <a:solidFill>
                  <a:prstClr val="black"/>
                </a:solidFill>
              </a:rPr>
              <a:t>CT is not the ability to criticise</a:t>
            </a:r>
            <a:r>
              <a:rPr lang="en-SG" sz="3200" dirty="0">
                <a:solidFill>
                  <a:prstClr val="black"/>
                </a:solidFill>
              </a:rPr>
              <a:t>”</a:t>
            </a:r>
          </a:p>
          <a:p>
            <a:pPr marL="0" lvl="0" indent="0">
              <a:lnSpc>
                <a:spcPct val="100000"/>
              </a:lnSpc>
              <a:spcBef>
                <a:spcPts val="0"/>
              </a:spcBef>
              <a:buNone/>
            </a:pPr>
            <a:r>
              <a:rPr lang="en-SG" sz="3200" dirty="0">
                <a:solidFill>
                  <a:prstClr val="black"/>
                </a:solidFill>
              </a:rPr>
              <a:t>“</a:t>
            </a:r>
            <a:r>
              <a:rPr lang="en-SG" sz="3200" i="1" dirty="0">
                <a:solidFill>
                  <a:prstClr val="black"/>
                </a:solidFill>
              </a:rPr>
              <a:t>CT is not desperately finding ways to disagree</a:t>
            </a:r>
            <a:r>
              <a:rPr lang="en-SG" sz="3200" dirty="0">
                <a:solidFill>
                  <a:prstClr val="black"/>
                </a:solidFill>
              </a:rPr>
              <a:t>”</a:t>
            </a:r>
          </a:p>
          <a:p>
            <a:pPr marL="0" lvl="0" indent="0">
              <a:lnSpc>
                <a:spcPct val="100000"/>
              </a:lnSpc>
              <a:spcBef>
                <a:spcPts val="0"/>
              </a:spcBef>
              <a:buNone/>
            </a:pPr>
            <a:r>
              <a:rPr lang="en-SG" sz="3200" dirty="0">
                <a:solidFill>
                  <a:prstClr val="black"/>
                </a:solidFill>
              </a:rPr>
              <a:t>“</a:t>
            </a:r>
            <a:r>
              <a:rPr lang="en-SG" sz="3200" i="1" dirty="0">
                <a:solidFill>
                  <a:prstClr val="black"/>
                </a:solidFill>
              </a:rPr>
              <a:t>CT is not to dismiss or insult</a:t>
            </a:r>
            <a:r>
              <a:rPr lang="en-SG" sz="3200" dirty="0">
                <a:solidFill>
                  <a:prstClr val="black"/>
                </a:solidFill>
              </a:rPr>
              <a:t>”</a:t>
            </a:r>
          </a:p>
          <a:p>
            <a:pPr marL="0" lvl="0" indent="0">
              <a:lnSpc>
                <a:spcPct val="100000"/>
              </a:lnSpc>
              <a:spcBef>
                <a:spcPts val="0"/>
              </a:spcBef>
              <a:buNone/>
            </a:pPr>
            <a:endParaRPr lang="en-SG" sz="3200" dirty="0">
              <a:solidFill>
                <a:prstClr val="black"/>
              </a:solidFill>
            </a:endParaRPr>
          </a:p>
          <a:p>
            <a:pPr marL="0" lvl="0" indent="0">
              <a:lnSpc>
                <a:spcPct val="100000"/>
              </a:lnSpc>
              <a:spcBef>
                <a:spcPts val="0"/>
              </a:spcBef>
              <a:buNone/>
            </a:pPr>
            <a:r>
              <a:rPr lang="en-SG" sz="3200" b="1" dirty="0">
                <a:solidFill>
                  <a:schemeClr val="accent5">
                    <a:lumMod val="75000"/>
                  </a:schemeClr>
                </a:solidFill>
              </a:rPr>
              <a:t>Research question: What characterises the different types of engagement?</a:t>
            </a:r>
            <a:endParaRPr lang="en-SG" sz="4400" b="1" dirty="0">
              <a:solidFill>
                <a:schemeClr val="accent5">
                  <a:lumMod val="75000"/>
                </a:schemeClr>
              </a:solidFill>
            </a:endParaRPr>
          </a:p>
          <a:p>
            <a:pPr marL="309570" lvl="0" indent="-309570">
              <a:lnSpc>
                <a:spcPct val="100000"/>
              </a:lnSpc>
              <a:spcBef>
                <a:spcPts val="0"/>
              </a:spcBef>
              <a:buFont typeface="Times New Roman" panose="02020603050405020304" pitchFamily="18" charset="0"/>
              <a:buAutoNum type="arabicPeriod"/>
            </a:pPr>
            <a:r>
              <a:rPr lang="en-SG" dirty="0">
                <a:solidFill>
                  <a:prstClr val="black"/>
                </a:solidFill>
                <a:ea typeface="Times New Roman" panose="02020603050405020304" pitchFamily="18" charset="0"/>
                <a:cs typeface="Times New Roman" panose="02020603050405020304" pitchFamily="18" charset="0"/>
              </a:rPr>
              <a:t>How do students respond to a core academic reading in the reflective summary response in </a:t>
            </a:r>
            <a:r>
              <a:rPr lang="en-SG" dirty="0">
                <a:solidFill>
                  <a:schemeClr val="accent1"/>
                </a:solidFill>
                <a:ea typeface="Times New Roman" panose="02020603050405020304" pitchFamily="18" charset="0"/>
                <a:cs typeface="Times New Roman" panose="02020603050405020304" pitchFamily="18" charset="0"/>
              </a:rPr>
              <a:t>high and low </a:t>
            </a:r>
            <a:r>
              <a:rPr lang="en-SG" dirty="0">
                <a:solidFill>
                  <a:prstClr val="black"/>
                </a:solidFill>
                <a:ea typeface="Times New Roman" panose="02020603050405020304" pitchFamily="18" charset="0"/>
                <a:cs typeface="Times New Roman" panose="02020603050405020304" pitchFamily="18" charset="0"/>
              </a:rPr>
              <a:t>achievement bands?</a:t>
            </a:r>
          </a:p>
          <a:p>
            <a:pPr marL="309570" lvl="0" indent="-309570">
              <a:lnSpc>
                <a:spcPct val="100000"/>
              </a:lnSpc>
              <a:spcBef>
                <a:spcPts val="0"/>
              </a:spcBef>
              <a:spcAft>
                <a:spcPts val="722"/>
              </a:spcAft>
              <a:buFont typeface="Times New Roman" panose="02020603050405020304" pitchFamily="18" charset="0"/>
              <a:buAutoNum type="arabicPeriod"/>
            </a:pPr>
            <a:r>
              <a:rPr lang="en-SG" dirty="0">
                <a:solidFill>
                  <a:prstClr val="black"/>
                </a:solidFill>
                <a:ea typeface="Times New Roman" panose="02020603050405020304" pitchFamily="18" charset="0"/>
                <a:cs typeface="Times New Roman" panose="02020603050405020304" pitchFamily="18" charset="0"/>
              </a:rPr>
              <a:t>What does this tell us about students’ understanding of what constitutes ‘valued’ reflection and CT in the colour module?</a:t>
            </a:r>
          </a:p>
          <a:p>
            <a:endParaRPr lang="en-SG" dirty="0"/>
          </a:p>
        </p:txBody>
      </p:sp>
    </p:spTree>
    <p:extLst>
      <p:ext uri="{BB962C8B-B14F-4D97-AF65-F5344CB8AC3E}">
        <p14:creationId xmlns:p14="http://schemas.microsoft.com/office/powerpoint/2010/main" val="175543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50533-53A2-4443-8DA8-2AF31A363A6B}"/>
              </a:ext>
            </a:extLst>
          </p:cNvPr>
          <p:cNvSpPr>
            <a:spLocks noGrp="1"/>
          </p:cNvSpPr>
          <p:nvPr>
            <p:ph type="title"/>
          </p:nvPr>
        </p:nvSpPr>
        <p:spPr>
          <a:xfrm>
            <a:off x="544441" y="172914"/>
            <a:ext cx="10515600" cy="778377"/>
          </a:xfrm>
        </p:spPr>
        <p:txBody>
          <a:bodyPr>
            <a:normAutofit fontScale="90000"/>
          </a:bodyPr>
          <a:lstStyle/>
          <a:p>
            <a:r>
              <a:rPr lang="en-US" dirty="0">
                <a:solidFill>
                  <a:schemeClr val="accent1"/>
                </a:solidFill>
              </a:rPr>
              <a:t>Analytical framework: LCT Axiological cosmologies</a:t>
            </a:r>
            <a:endParaRPr lang="en-SG" dirty="0">
              <a:solidFill>
                <a:schemeClr val="accent1"/>
              </a:solidFill>
            </a:endParaRPr>
          </a:p>
        </p:txBody>
      </p:sp>
      <p:sp>
        <p:nvSpPr>
          <p:cNvPr id="3" name="Content Placeholder 2">
            <a:extLst>
              <a:ext uri="{FF2B5EF4-FFF2-40B4-BE49-F238E27FC236}">
                <a16:creationId xmlns:a16="http://schemas.microsoft.com/office/drawing/2014/main" id="{7267C7B5-F197-471E-91EA-328DCD8F401A}"/>
              </a:ext>
            </a:extLst>
          </p:cNvPr>
          <p:cNvSpPr>
            <a:spLocks noGrp="1"/>
          </p:cNvSpPr>
          <p:nvPr>
            <p:ph idx="1"/>
          </p:nvPr>
        </p:nvSpPr>
        <p:spPr>
          <a:xfrm>
            <a:off x="544441" y="1229673"/>
            <a:ext cx="11114903" cy="2879063"/>
          </a:xfrm>
        </p:spPr>
        <p:txBody>
          <a:bodyPr>
            <a:normAutofit fontScale="55000" lnSpcReduction="20000"/>
          </a:bodyPr>
          <a:lstStyle/>
          <a:p>
            <a:pPr marL="0" indent="0">
              <a:lnSpc>
                <a:spcPct val="120000"/>
              </a:lnSpc>
              <a:buNone/>
            </a:pPr>
            <a:r>
              <a:rPr lang="en-SG" sz="4400" i="1" dirty="0">
                <a:solidFill>
                  <a:srgbClr val="7030A0"/>
                </a:solidFill>
                <a:ea typeface="Times New Roman" panose="02020603050405020304" pitchFamily="18" charset="0"/>
              </a:rPr>
              <a:t>Cosmologies</a:t>
            </a:r>
            <a:r>
              <a:rPr lang="en-SG" sz="4400" dirty="0">
                <a:solidFill>
                  <a:schemeClr val="accent1"/>
                </a:solidFill>
                <a:ea typeface="Times New Roman" panose="02020603050405020304" pitchFamily="18" charset="0"/>
              </a:rPr>
              <a:t> </a:t>
            </a:r>
            <a:r>
              <a:rPr lang="en-SG" sz="4400" dirty="0">
                <a:ea typeface="Times New Roman" panose="02020603050405020304" pitchFamily="18" charset="0"/>
              </a:rPr>
              <a:t>refer to </a:t>
            </a:r>
            <a:r>
              <a:rPr lang="en-SG" sz="4400" dirty="0">
                <a:solidFill>
                  <a:schemeClr val="accent1"/>
                </a:solidFill>
                <a:ea typeface="Times New Roman" panose="02020603050405020304" pitchFamily="18" charset="0"/>
              </a:rPr>
              <a:t>belief systems that underlie and legitimise practices </a:t>
            </a:r>
            <a:r>
              <a:rPr lang="en-SG" sz="4400" dirty="0">
                <a:ea typeface="Times New Roman" panose="02020603050405020304" pitchFamily="18" charset="0"/>
              </a:rPr>
              <a:t>in social fields. They constitute ‘a vision of the world embodied by activities within the social field” (Maton, 2014, p.152) and underpin actors’ viewpoints, signalling their ‘aesthetic, ethical, moral or political affiliations’ (Maton, 2014, 152). </a:t>
            </a:r>
          </a:p>
          <a:p>
            <a:pPr marL="0" indent="0">
              <a:lnSpc>
                <a:spcPct val="120000"/>
              </a:lnSpc>
              <a:buNone/>
            </a:pPr>
            <a:r>
              <a:rPr lang="en-SG" sz="4400" dirty="0">
                <a:ea typeface="Times New Roman" panose="02020603050405020304" pitchFamily="18" charset="0"/>
              </a:rPr>
              <a:t>Actors align their stances to these broader discourses more or less consciously and to different degree (Maton, 2014, p,168). </a:t>
            </a:r>
          </a:p>
          <a:p>
            <a:pPr marL="0" indent="0">
              <a:lnSpc>
                <a:spcPct val="150000"/>
              </a:lnSpc>
              <a:buNone/>
            </a:pPr>
            <a:endParaRPr lang="en-SG" sz="2528" dirty="0"/>
          </a:p>
        </p:txBody>
      </p:sp>
      <p:sp>
        <p:nvSpPr>
          <p:cNvPr id="10" name="TextBox 9">
            <a:extLst>
              <a:ext uri="{FF2B5EF4-FFF2-40B4-BE49-F238E27FC236}">
                <a16:creationId xmlns:a16="http://schemas.microsoft.com/office/drawing/2014/main" id="{C08EB8C0-9F4E-424B-A342-AB83AED7901E}"/>
              </a:ext>
            </a:extLst>
          </p:cNvPr>
          <p:cNvSpPr txBox="1"/>
          <p:nvPr/>
        </p:nvSpPr>
        <p:spPr>
          <a:xfrm>
            <a:off x="532656" y="4249394"/>
            <a:ext cx="7996274" cy="1569660"/>
          </a:xfrm>
          <a:prstGeom prst="rect">
            <a:avLst/>
          </a:prstGeom>
          <a:noFill/>
        </p:spPr>
        <p:txBody>
          <a:bodyPr wrap="square" rtlCol="0">
            <a:spAutoFit/>
          </a:bodyPr>
          <a:lstStyle/>
          <a:p>
            <a:r>
              <a:rPr lang="en-SG" sz="2400" i="1" dirty="0">
                <a:solidFill>
                  <a:srgbClr val="7030A0"/>
                </a:solidFill>
                <a:ea typeface="Times New Roman" panose="02020603050405020304" pitchFamily="18" charset="0"/>
              </a:rPr>
              <a:t>Clusters</a:t>
            </a:r>
            <a:r>
              <a:rPr lang="en-SG" sz="2400" dirty="0">
                <a:solidFill>
                  <a:srgbClr val="7030A0"/>
                </a:solidFill>
                <a:ea typeface="Times New Roman" panose="02020603050405020304" pitchFamily="18" charset="0"/>
              </a:rPr>
              <a:t> </a:t>
            </a:r>
            <a:r>
              <a:rPr lang="en-SG" sz="2400" dirty="0">
                <a:solidFill>
                  <a:schemeClr val="accent1"/>
                </a:solidFill>
                <a:ea typeface="Times New Roman" panose="02020603050405020304" pitchFamily="18" charset="0"/>
              </a:rPr>
              <a:t>of axiological meanings </a:t>
            </a:r>
            <a:r>
              <a:rPr lang="en-SG" sz="2400" dirty="0">
                <a:ea typeface="Times New Roman" panose="02020603050405020304" pitchFamily="18" charset="0"/>
              </a:rPr>
              <a:t>charged positively or negatively (</a:t>
            </a:r>
            <a:r>
              <a:rPr lang="en-SG" sz="2400" dirty="0" err="1">
                <a:ea typeface="Times New Roman" panose="02020603050405020304" pitchFamily="18" charset="0"/>
              </a:rPr>
              <a:t>Tilakaratna</a:t>
            </a:r>
            <a:r>
              <a:rPr lang="en-SG" sz="2400" dirty="0">
                <a:ea typeface="Times New Roman" panose="02020603050405020304" pitchFamily="18" charset="0"/>
              </a:rPr>
              <a:t> and </a:t>
            </a:r>
            <a:r>
              <a:rPr lang="en-SG" sz="2400" dirty="0" err="1">
                <a:ea typeface="Times New Roman" panose="02020603050405020304" pitchFamily="18" charset="0"/>
              </a:rPr>
              <a:t>Szenes</a:t>
            </a:r>
            <a:r>
              <a:rPr lang="en-SG" sz="2400" dirty="0">
                <a:ea typeface="Times New Roman" panose="02020603050405020304" pitchFamily="18" charset="0"/>
              </a:rPr>
              <a:t>, 2020). </a:t>
            </a:r>
          </a:p>
          <a:p>
            <a:r>
              <a:rPr lang="en-SG" sz="2400" dirty="0"/>
              <a:t>Clusters build larger </a:t>
            </a:r>
            <a:r>
              <a:rPr lang="en-SG" sz="2400" i="1" dirty="0">
                <a:solidFill>
                  <a:srgbClr val="7030A0"/>
                </a:solidFill>
              </a:rPr>
              <a:t>constellations</a:t>
            </a:r>
            <a:r>
              <a:rPr lang="en-SG" sz="2400" dirty="0"/>
              <a:t> within the assignment, or across several texts.</a:t>
            </a:r>
          </a:p>
        </p:txBody>
      </p:sp>
      <p:sp>
        <p:nvSpPr>
          <p:cNvPr id="14" name="Oval 13">
            <a:extLst>
              <a:ext uri="{FF2B5EF4-FFF2-40B4-BE49-F238E27FC236}">
                <a16:creationId xmlns:a16="http://schemas.microsoft.com/office/drawing/2014/main" id="{594157D8-CCC0-4943-BABB-69F367597233}"/>
              </a:ext>
            </a:extLst>
          </p:cNvPr>
          <p:cNvSpPr/>
          <p:nvPr/>
        </p:nvSpPr>
        <p:spPr>
          <a:xfrm>
            <a:off x="8528930" y="4409588"/>
            <a:ext cx="1616682" cy="1453294"/>
          </a:xfrm>
          <a:prstGeom prst="ellips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82554" tIns="41277" rIns="82554" bIns="41277" numCol="1" spcCol="0" rtlCol="0" fromWordArt="0" anchor="ctr" anchorCtr="0" forceAA="0" compatLnSpc="1">
            <a:prstTxWarp prst="textNoShape">
              <a:avLst/>
            </a:prstTxWarp>
            <a:noAutofit/>
          </a:bodyPr>
          <a:lstStyle/>
          <a:p>
            <a:pPr algn="ctr">
              <a:lnSpc>
                <a:spcPct val="107000"/>
              </a:lnSpc>
              <a:spcAft>
                <a:spcPts val="722"/>
              </a:spcAft>
            </a:pPr>
            <a:r>
              <a:rPr lang="en-SG" sz="993" b="1" dirty="0">
                <a:latin typeface="Calibri" panose="020F0502020204030204" pitchFamily="34" charset="0"/>
                <a:ea typeface="Calibri" panose="020F0502020204030204" pitchFamily="34" charset="0"/>
                <a:cs typeface="Times New Roman" panose="02020603050405020304" pitchFamily="18" charset="0"/>
              </a:rPr>
              <a:t>+/- evaluation</a:t>
            </a:r>
            <a:endParaRPr lang="en-SG" sz="993"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722"/>
              </a:spcAft>
            </a:pPr>
            <a:r>
              <a:rPr lang="en-SG" sz="993" dirty="0">
                <a:latin typeface="Calibri" panose="020F0502020204030204" pitchFamily="34" charset="0"/>
                <a:ea typeface="Calibri" panose="020F0502020204030204" pitchFamily="34" charset="0"/>
                <a:cs typeface="Times New Roman" panose="02020603050405020304" pitchFamily="18" charset="0"/>
              </a:rPr>
              <a:t>of</a:t>
            </a:r>
          </a:p>
          <a:p>
            <a:pPr algn="ctr">
              <a:lnSpc>
                <a:spcPct val="107000"/>
              </a:lnSpc>
              <a:spcAft>
                <a:spcPts val="722"/>
              </a:spcAft>
            </a:pPr>
            <a:r>
              <a:rPr lang="en-SG" sz="993" b="1" u="sng" dirty="0">
                <a:latin typeface="Calibri" panose="020F0502020204030204" pitchFamily="34" charset="0"/>
                <a:ea typeface="Calibri" panose="020F0502020204030204" pitchFamily="34" charset="0"/>
                <a:cs typeface="Times New Roman" panose="02020603050405020304" pitchFamily="18" charset="0"/>
              </a:rPr>
              <a:t>Target</a:t>
            </a:r>
            <a:endParaRPr lang="en-SG" sz="993"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36614059-1819-4DDD-B0F0-F2AFBFF444B9}"/>
              </a:ext>
            </a:extLst>
          </p:cNvPr>
          <p:cNvSpPr txBox="1"/>
          <p:nvPr/>
        </p:nvSpPr>
        <p:spPr>
          <a:xfrm>
            <a:off x="7610709" y="5906709"/>
            <a:ext cx="4581291" cy="425822"/>
          </a:xfrm>
          <a:prstGeom prst="rect">
            <a:avLst/>
          </a:prstGeom>
          <a:noFill/>
        </p:spPr>
        <p:txBody>
          <a:bodyPr wrap="square">
            <a:spAutoFit/>
          </a:bodyPr>
          <a:lstStyle/>
          <a:p>
            <a:r>
              <a:rPr lang="en-SG" sz="2167"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Their study</a:t>
            </a:r>
            <a:r>
              <a:rPr lang="en-SG" sz="2167"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is </a:t>
            </a:r>
            <a:r>
              <a:rPr lang="en-SG" sz="2167"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limited</a:t>
            </a:r>
            <a:r>
              <a:rPr lang="en-SG" sz="2167"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opinion]</a:t>
            </a:r>
            <a:endParaRPr lang="en-SG" sz="2167"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3287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83906A-60DE-40D7-8626-E5AF48491826}"/>
              </a:ext>
            </a:extLst>
          </p:cNvPr>
          <p:cNvSpPr>
            <a:spLocks noGrp="1"/>
          </p:cNvSpPr>
          <p:nvPr>
            <p:ph idx="1"/>
          </p:nvPr>
        </p:nvSpPr>
        <p:spPr>
          <a:xfrm>
            <a:off x="664264" y="1825625"/>
            <a:ext cx="11037406" cy="4351338"/>
          </a:xfrm>
        </p:spPr>
        <p:txBody>
          <a:bodyPr>
            <a:normAutofit fontScale="92500"/>
          </a:bodyPr>
          <a:lstStyle/>
          <a:p>
            <a:pPr marL="0" indent="0">
              <a:buNone/>
            </a:pPr>
            <a:r>
              <a:rPr lang="en-US" dirty="0"/>
              <a:t>Systemic functional linguistics: Appraisal (Martin and White, 2005)</a:t>
            </a:r>
            <a:endParaRPr lang="en-SG" dirty="0"/>
          </a:p>
          <a:p>
            <a:r>
              <a:rPr lang="en-SG" dirty="0"/>
              <a:t>They evaluated differently: </a:t>
            </a:r>
            <a:r>
              <a:rPr lang="en-SG" sz="2000" dirty="0">
                <a:solidFill>
                  <a:srgbClr val="7030A0"/>
                </a:solidFill>
              </a:rPr>
              <a:t>ATTITUDE: </a:t>
            </a:r>
            <a:r>
              <a:rPr lang="en-SG" sz="2000" dirty="0"/>
              <a:t>How values are built in a text around emotion (affect), or opinions (Judgement and Appreciation) and whether this is </a:t>
            </a:r>
            <a:r>
              <a:rPr lang="en-SG" sz="2100" dirty="0"/>
              <a:t>negatively (–) or positively (+) charged.</a:t>
            </a:r>
            <a:endParaRPr lang="en-SG" dirty="0"/>
          </a:p>
          <a:p>
            <a:r>
              <a:rPr lang="en-SG" dirty="0"/>
              <a:t>They related to other sources differently: </a:t>
            </a:r>
            <a:r>
              <a:rPr lang="en-SG" sz="2000" dirty="0">
                <a:solidFill>
                  <a:srgbClr val="7030A0"/>
                </a:solidFill>
              </a:rPr>
              <a:t>ENGAGEMENT</a:t>
            </a:r>
            <a:r>
              <a:rPr lang="en-SG" dirty="0"/>
              <a:t> resources</a:t>
            </a:r>
          </a:p>
          <a:p>
            <a:r>
              <a:rPr lang="en-SG" dirty="0"/>
              <a:t>Their </a:t>
            </a:r>
            <a:r>
              <a:rPr lang="en-SG" b="1" dirty="0">
                <a:solidFill>
                  <a:srgbClr val="7030A0"/>
                </a:solidFill>
              </a:rPr>
              <a:t>targets of engagement </a:t>
            </a:r>
            <a:r>
              <a:rPr lang="en-SG" dirty="0"/>
              <a:t>were different: </a:t>
            </a:r>
          </a:p>
          <a:p>
            <a:pPr marL="457200" lvl="1" indent="0">
              <a:buNone/>
            </a:pPr>
            <a:r>
              <a:rPr lang="en-SG" dirty="0"/>
              <a:t>Field of Study</a:t>
            </a:r>
          </a:p>
          <a:p>
            <a:pPr marL="457200" lvl="1" indent="0">
              <a:buNone/>
            </a:pPr>
            <a:r>
              <a:rPr lang="en-SG" dirty="0"/>
              <a:t>Field of Research</a:t>
            </a:r>
          </a:p>
          <a:p>
            <a:pPr marL="457200" lvl="1" indent="0">
              <a:buNone/>
            </a:pPr>
            <a:r>
              <a:rPr lang="en-SG" dirty="0"/>
              <a:t>(Hood, 2010)</a:t>
            </a:r>
          </a:p>
          <a:p>
            <a:pPr marL="0" indent="0">
              <a:buNone/>
            </a:pPr>
            <a:endParaRPr lang="en-SG" dirty="0"/>
          </a:p>
          <a:p>
            <a:r>
              <a:rPr lang="en-SG" b="1" dirty="0"/>
              <a:t>24 scripts </a:t>
            </a:r>
            <a:r>
              <a:rPr lang="en-SG" dirty="0"/>
              <a:t>ranging from high to low achieving</a:t>
            </a:r>
          </a:p>
          <a:p>
            <a:endParaRPr lang="en-SG" dirty="0"/>
          </a:p>
        </p:txBody>
      </p:sp>
      <p:sp>
        <p:nvSpPr>
          <p:cNvPr id="4" name="Title 1">
            <a:extLst>
              <a:ext uri="{FF2B5EF4-FFF2-40B4-BE49-F238E27FC236}">
                <a16:creationId xmlns:a16="http://schemas.microsoft.com/office/drawing/2014/main" id="{8D273BA8-F51F-46CA-9EA9-E9D6A5A5D04B}"/>
              </a:ext>
            </a:extLst>
          </p:cNvPr>
          <p:cNvSpPr>
            <a:spLocks noGrp="1"/>
          </p:cNvSpPr>
          <p:nvPr>
            <p:ph type="title"/>
          </p:nvPr>
        </p:nvSpPr>
        <p:spPr>
          <a:xfrm>
            <a:off x="664264" y="219351"/>
            <a:ext cx="11037405" cy="1325563"/>
          </a:xfrm>
        </p:spPr>
        <p:txBody>
          <a:bodyPr>
            <a:normAutofit fontScale="90000"/>
          </a:bodyPr>
          <a:lstStyle/>
          <a:p>
            <a:r>
              <a:rPr lang="en-US" dirty="0">
                <a:solidFill>
                  <a:schemeClr val="accent1"/>
                </a:solidFill>
              </a:rPr>
              <a:t>Analysis of student assignments. What are students doing when they ‘engage’ critically with knowledge?</a:t>
            </a:r>
            <a:endParaRPr lang="en-SG" dirty="0">
              <a:solidFill>
                <a:schemeClr val="accent1"/>
              </a:solidFill>
            </a:endParaRPr>
          </a:p>
        </p:txBody>
      </p:sp>
    </p:spTree>
    <p:extLst>
      <p:ext uri="{BB962C8B-B14F-4D97-AF65-F5344CB8AC3E}">
        <p14:creationId xmlns:p14="http://schemas.microsoft.com/office/powerpoint/2010/main" val="1332328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F4E9C51-0A64-443F-8B7A-DA09941054A6}"/>
              </a:ext>
            </a:extLst>
          </p:cNvPr>
          <p:cNvSpPr txBox="1"/>
          <p:nvPr/>
        </p:nvSpPr>
        <p:spPr>
          <a:xfrm>
            <a:off x="654751" y="642535"/>
            <a:ext cx="10957596" cy="1302729"/>
          </a:xfrm>
          <a:prstGeom prst="rect">
            <a:avLst/>
          </a:prstGeom>
          <a:noFill/>
        </p:spPr>
        <p:txBody>
          <a:bodyPr wrap="square">
            <a:spAutoFit/>
          </a:bodyPr>
          <a:lstStyle/>
          <a:p>
            <a:pPr>
              <a:lnSpc>
                <a:spcPct val="150000"/>
              </a:lnSpc>
            </a:pPr>
            <a:r>
              <a:rPr lang="en-SG" sz="2167" dirty="0">
                <a:solidFill>
                  <a:srgbClr val="222222"/>
                </a:solidFill>
                <a:latin typeface="Times New Roman" panose="02020603050405020304" pitchFamily="18" charset="0"/>
                <a:ea typeface="Times New Roman" panose="02020603050405020304" pitchFamily="18" charset="0"/>
              </a:rPr>
              <a:t>Engage with the </a:t>
            </a:r>
            <a:r>
              <a:rPr lang="en-SG" sz="2167" b="1" dirty="0">
                <a:solidFill>
                  <a:srgbClr val="7030A0"/>
                </a:solidFill>
                <a:latin typeface="Times New Roman" panose="02020603050405020304" pitchFamily="18" charset="0"/>
                <a:ea typeface="Times New Roman" panose="02020603050405020304" pitchFamily="18" charset="0"/>
              </a:rPr>
              <a:t>field of research. </a:t>
            </a:r>
            <a:r>
              <a:rPr lang="en-SG" sz="2167" dirty="0">
                <a:solidFill>
                  <a:srgbClr val="222222"/>
                </a:solidFill>
                <a:latin typeface="Times New Roman" panose="02020603050405020304" pitchFamily="18" charset="0"/>
              </a:rPr>
              <a:t>They do not engage with </a:t>
            </a:r>
            <a:r>
              <a:rPr lang="en-SG" sz="2167" b="1" dirty="0">
                <a:solidFill>
                  <a:srgbClr val="7030A0"/>
                </a:solidFill>
                <a:latin typeface="Times New Roman" panose="02020603050405020304" pitchFamily="18" charset="0"/>
              </a:rPr>
              <a:t>the field of study.</a:t>
            </a:r>
          </a:p>
          <a:p>
            <a:pPr>
              <a:lnSpc>
                <a:spcPct val="150000"/>
              </a:lnSpc>
            </a:pPr>
            <a:r>
              <a:rPr lang="en-SG" sz="1625" dirty="0">
                <a:solidFill>
                  <a:srgbClr val="7030A0"/>
                </a:solidFill>
                <a:latin typeface="Times New Roman" panose="02020603050405020304" pitchFamily="18" charset="0"/>
                <a:ea typeface="Times New Roman" panose="02020603050405020304" pitchFamily="18" charset="0"/>
              </a:rPr>
              <a:t>Targets:</a:t>
            </a:r>
            <a:r>
              <a:rPr lang="en-SG" sz="1625" dirty="0">
                <a:solidFill>
                  <a:srgbClr val="222222"/>
                </a:solidFill>
                <a:latin typeface="Times New Roman" panose="02020603050405020304" pitchFamily="18" charset="0"/>
                <a:ea typeface="Times New Roman" panose="02020603050405020304" pitchFamily="18" charset="0"/>
              </a:rPr>
              <a:t> </a:t>
            </a:r>
            <a:r>
              <a:rPr lang="en-SG" sz="1625" u="sng" dirty="0">
                <a:solidFill>
                  <a:srgbClr val="201F1E"/>
                </a:solidFill>
                <a:latin typeface="Times New Roman" panose="02020603050405020304" pitchFamily="18" charset="0"/>
                <a:ea typeface="Times New Roman" panose="02020603050405020304" pitchFamily="18" charset="0"/>
              </a:rPr>
              <a:t>experiment</a:t>
            </a:r>
            <a:r>
              <a:rPr lang="en-SG" sz="1625" dirty="0">
                <a:solidFill>
                  <a:srgbClr val="201F1E"/>
                </a:solidFill>
                <a:latin typeface="Times New Roman" panose="02020603050405020304" pitchFamily="18" charset="0"/>
                <a:ea typeface="Times New Roman" panose="02020603050405020304" pitchFamily="18" charset="0"/>
              </a:rPr>
              <a:t>’, ‘</a:t>
            </a:r>
            <a:r>
              <a:rPr lang="en-SG" sz="1625" u="sng" dirty="0">
                <a:solidFill>
                  <a:srgbClr val="201F1E"/>
                </a:solidFill>
                <a:latin typeface="Times New Roman" panose="02020603050405020304" pitchFamily="18" charset="0"/>
                <a:ea typeface="Times New Roman" panose="02020603050405020304" pitchFamily="18" charset="0"/>
              </a:rPr>
              <a:t>methods</a:t>
            </a:r>
            <a:r>
              <a:rPr lang="en-SG" sz="1625" dirty="0">
                <a:solidFill>
                  <a:srgbClr val="201F1E"/>
                </a:solidFill>
                <a:latin typeface="Times New Roman" panose="02020603050405020304" pitchFamily="18" charset="0"/>
                <a:ea typeface="Times New Roman" panose="02020603050405020304" pitchFamily="18" charset="0"/>
              </a:rPr>
              <a:t>’, ‘</a:t>
            </a:r>
            <a:r>
              <a:rPr lang="en-SG" sz="1625" u="sng" dirty="0">
                <a:solidFill>
                  <a:srgbClr val="201F1E"/>
                </a:solidFill>
                <a:latin typeface="Times New Roman" panose="02020603050405020304" pitchFamily="18" charset="0"/>
                <a:ea typeface="Times New Roman" panose="02020603050405020304" pitchFamily="18" charset="0"/>
              </a:rPr>
              <a:t>findings</a:t>
            </a:r>
            <a:r>
              <a:rPr lang="en-SG" sz="1625" dirty="0">
                <a:solidFill>
                  <a:srgbClr val="201F1E"/>
                </a:solidFill>
                <a:latin typeface="Times New Roman" panose="02020603050405020304" pitchFamily="18" charset="0"/>
                <a:ea typeface="Times New Roman" panose="02020603050405020304" pitchFamily="18" charset="0"/>
              </a:rPr>
              <a:t>’, ‘</a:t>
            </a:r>
            <a:r>
              <a:rPr lang="en-SG" sz="1625" u="sng" dirty="0">
                <a:solidFill>
                  <a:srgbClr val="201F1E"/>
                </a:solidFill>
                <a:latin typeface="Times New Roman" panose="02020603050405020304" pitchFamily="18" charset="0"/>
                <a:ea typeface="Times New Roman" panose="02020603050405020304" pitchFamily="18" charset="0"/>
              </a:rPr>
              <a:t>generalisability</a:t>
            </a:r>
            <a:r>
              <a:rPr lang="en-SG" sz="1625" dirty="0">
                <a:solidFill>
                  <a:srgbClr val="201F1E"/>
                </a:solidFill>
                <a:latin typeface="Times New Roman" panose="02020603050405020304" pitchFamily="18" charset="0"/>
                <a:ea typeface="Times New Roman" panose="02020603050405020304" pitchFamily="18" charset="0"/>
              </a:rPr>
              <a:t>’, ‘</a:t>
            </a:r>
            <a:r>
              <a:rPr lang="en-SG" sz="1625" u="sng" dirty="0">
                <a:solidFill>
                  <a:srgbClr val="201F1E"/>
                </a:solidFill>
                <a:latin typeface="Times New Roman" panose="02020603050405020304" pitchFamily="18" charset="0"/>
              </a:rPr>
              <a:t>sampling</a:t>
            </a:r>
            <a:r>
              <a:rPr lang="en-SG" sz="1625" dirty="0">
                <a:solidFill>
                  <a:srgbClr val="201F1E"/>
                </a:solidFill>
                <a:latin typeface="Times New Roman" panose="02020603050405020304" pitchFamily="18" charset="0"/>
                <a:ea typeface="Times New Roman" panose="02020603050405020304" pitchFamily="18" charset="0"/>
              </a:rPr>
              <a:t>’ + negative charging</a:t>
            </a:r>
            <a:endParaRPr lang="en-SG" sz="1625" u="sng"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SG" sz="1625"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Appraisal: </a:t>
            </a:r>
            <a:r>
              <a:rPr lang="en-SG" sz="1625" u="sng" dirty="0">
                <a:latin typeface="Times New Roman" panose="02020603050405020304" pitchFamily="18" charset="0"/>
                <a:ea typeface="Times New Roman" panose="02020603050405020304" pitchFamily="18" charset="0"/>
                <a:cs typeface="Times New Roman" panose="02020603050405020304" pitchFamily="18" charset="0"/>
              </a:rPr>
              <a:t>The research</a:t>
            </a:r>
            <a:r>
              <a:rPr lang="en-SG" sz="1625" dirty="0">
                <a:latin typeface="Times New Roman" panose="02020603050405020304" pitchFamily="18" charset="0"/>
                <a:ea typeface="Times New Roman" panose="02020603050405020304" pitchFamily="18" charset="0"/>
                <a:cs typeface="Times New Roman" panose="02020603050405020304" pitchFamily="18" charset="0"/>
              </a:rPr>
              <a:t> </a:t>
            </a:r>
            <a:r>
              <a:rPr lang="en-SG" sz="1625" b="1" dirty="0">
                <a:latin typeface="Times New Roman" panose="02020603050405020304" pitchFamily="18" charset="0"/>
                <a:ea typeface="Times New Roman" panose="02020603050405020304" pitchFamily="18" charset="0"/>
                <a:cs typeface="Times New Roman" panose="02020603050405020304" pitchFamily="18" charset="0"/>
              </a:rPr>
              <a:t>is limited</a:t>
            </a:r>
            <a:r>
              <a:rPr lang="en-SG" sz="1625" dirty="0">
                <a:latin typeface="Times New Roman" panose="02020603050405020304" pitchFamily="18" charset="0"/>
                <a:ea typeface="Times New Roman" panose="02020603050405020304" pitchFamily="18" charset="0"/>
                <a:cs typeface="Times New Roman" panose="02020603050405020304" pitchFamily="18" charset="0"/>
              </a:rPr>
              <a:t> and </a:t>
            </a:r>
            <a:r>
              <a:rPr lang="en-SG" sz="1625" b="1" dirty="0">
                <a:latin typeface="Times New Roman" panose="02020603050405020304" pitchFamily="18" charset="0"/>
                <a:ea typeface="Times New Roman" panose="02020603050405020304" pitchFamily="18" charset="0"/>
                <a:cs typeface="Times New Roman" panose="02020603050405020304" pitchFamily="18" charset="0"/>
              </a:rPr>
              <a:t>cannot be generalised</a:t>
            </a:r>
            <a:r>
              <a:rPr lang="en-SG" sz="1625" dirty="0">
                <a:latin typeface="Times New Roman" panose="02020603050405020304" pitchFamily="18" charset="0"/>
                <a:ea typeface="Times New Roman" panose="02020603050405020304" pitchFamily="18" charset="0"/>
                <a:cs typeface="Times New Roman" panose="02020603050405020304" pitchFamily="18" charset="0"/>
              </a:rPr>
              <a:t>’, or ‘</a:t>
            </a:r>
            <a:r>
              <a:rPr lang="en-SG" sz="1625" u="sng" dirty="0">
                <a:latin typeface="Times New Roman" panose="02020603050405020304" pitchFamily="18" charset="0"/>
                <a:ea typeface="Times New Roman" panose="02020603050405020304" pitchFamily="18" charset="0"/>
                <a:cs typeface="Times New Roman" panose="02020603050405020304" pitchFamily="18" charset="0"/>
              </a:rPr>
              <a:t>The methods </a:t>
            </a:r>
            <a:r>
              <a:rPr lang="en-SG" sz="1625" b="1" dirty="0">
                <a:latin typeface="Times New Roman" panose="02020603050405020304" pitchFamily="18" charset="0"/>
                <a:ea typeface="Times New Roman" panose="02020603050405020304" pitchFamily="18" charset="0"/>
                <a:cs typeface="Times New Roman" panose="02020603050405020304" pitchFamily="18" charset="0"/>
              </a:rPr>
              <a:t>are not conclusive.</a:t>
            </a:r>
            <a:endParaRPr lang="en-SG" sz="1625"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832390DD-4264-47D1-9177-2759AA5029F5}"/>
              </a:ext>
            </a:extLst>
          </p:cNvPr>
          <p:cNvGraphicFramePr>
            <a:graphicFrameLocks noGrp="1"/>
          </p:cNvGraphicFramePr>
          <p:nvPr>
            <p:extLst>
              <p:ext uri="{D42A27DB-BD31-4B8C-83A1-F6EECF244321}">
                <p14:modId xmlns:p14="http://schemas.microsoft.com/office/powerpoint/2010/main" val="1221097349"/>
              </p:ext>
            </p:extLst>
          </p:nvPr>
        </p:nvGraphicFramePr>
        <p:xfrm>
          <a:off x="1002751" y="1945264"/>
          <a:ext cx="10261597" cy="4812030"/>
        </p:xfrm>
        <a:graphic>
          <a:graphicData uri="http://schemas.openxmlformats.org/drawingml/2006/table">
            <a:tbl>
              <a:tblPr firstRow="1" firstCol="1" bandRow="1">
                <a:tableStyleId>{5FD0F851-EC5A-4D38-B0AD-8093EC10F338}</a:tableStyleId>
              </a:tblPr>
              <a:tblGrid>
                <a:gridCol w="2085690">
                  <a:extLst>
                    <a:ext uri="{9D8B030D-6E8A-4147-A177-3AD203B41FA5}">
                      <a16:colId xmlns:a16="http://schemas.microsoft.com/office/drawing/2014/main" val="1385692297"/>
                    </a:ext>
                  </a:extLst>
                </a:gridCol>
                <a:gridCol w="2575978">
                  <a:extLst>
                    <a:ext uri="{9D8B030D-6E8A-4147-A177-3AD203B41FA5}">
                      <a16:colId xmlns:a16="http://schemas.microsoft.com/office/drawing/2014/main" val="1958912331"/>
                    </a:ext>
                  </a:extLst>
                </a:gridCol>
                <a:gridCol w="4471822">
                  <a:extLst>
                    <a:ext uri="{9D8B030D-6E8A-4147-A177-3AD203B41FA5}">
                      <a16:colId xmlns:a16="http://schemas.microsoft.com/office/drawing/2014/main" val="1804905362"/>
                    </a:ext>
                  </a:extLst>
                </a:gridCol>
                <a:gridCol w="1128107">
                  <a:extLst>
                    <a:ext uri="{9D8B030D-6E8A-4147-A177-3AD203B41FA5}">
                      <a16:colId xmlns:a16="http://schemas.microsoft.com/office/drawing/2014/main" val="3369049225"/>
                    </a:ext>
                  </a:extLst>
                </a:gridCol>
              </a:tblGrid>
              <a:tr h="148490">
                <a:tc gridSpan="2">
                  <a:txBody>
                    <a:bodyPr/>
                    <a:lstStyle/>
                    <a:p>
                      <a:pPr>
                        <a:lnSpc>
                          <a:spcPct val="100000"/>
                        </a:lnSpc>
                        <a:spcAft>
                          <a:spcPts val="800"/>
                        </a:spcAft>
                      </a:pPr>
                      <a:r>
                        <a:rPr lang="en-SG" sz="1100" dirty="0">
                          <a:effectLst/>
                        </a:rPr>
                        <a:t>Target</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hMerge="1">
                  <a:txBody>
                    <a:bodyPr/>
                    <a:lstStyle/>
                    <a:p>
                      <a:pPr>
                        <a:lnSpc>
                          <a:spcPct val="150000"/>
                        </a:lnSpc>
                        <a:spcAft>
                          <a:spcPts val="800"/>
                        </a:spcAft>
                      </a:pPr>
                      <a:endParaRPr lang="en-SG" sz="800">
                        <a:effectLst/>
                        <a:latin typeface="Calibri" panose="020F0502020204030204" pitchFamily="34" charset="0"/>
                        <a:ea typeface="Calibri" panose="020F0502020204030204" pitchFamily="34" charset="0"/>
                        <a:cs typeface="Times New Roman" panose="02020603050405020304" pitchFamily="18" charset="0"/>
                      </a:endParaRPr>
                    </a:p>
                  </a:txBody>
                  <a:tcPr marL="51509" marR="51509" marT="0" marB="0"/>
                </a:tc>
                <a:tc>
                  <a:txBody>
                    <a:bodyPr/>
                    <a:lstStyle/>
                    <a:p>
                      <a:pPr>
                        <a:lnSpc>
                          <a:spcPct val="100000"/>
                        </a:lnSpc>
                        <a:spcAft>
                          <a:spcPts val="800"/>
                        </a:spcAft>
                      </a:pPr>
                      <a:r>
                        <a:rPr lang="en-SG" sz="1100">
                          <a:effectLst/>
                        </a:rPr>
                        <a:t>Evaluation</a:t>
                      </a:r>
                      <a:endParaRPr lang="en-SG" sz="110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a:txBody>
                    <a:bodyPr/>
                    <a:lstStyle/>
                    <a:p>
                      <a:pPr>
                        <a:lnSpc>
                          <a:spcPct val="100000"/>
                        </a:lnSpc>
                        <a:spcAft>
                          <a:spcPts val="800"/>
                        </a:spcAft>
                      </a:pPr>
                      <a:r>
                        <a:rPr lang="en-SG" sz="1100">
                          <a:effectLst/>
                        </a:rPr>
                        <a:t>Charging</a:t>
                      </a:r>
                      <a:endParaRPr lang="en-SG" sz="110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extLst>
                  <a:ext uri="{0D108BD9-81ED-4DB2-BD59-A6C34878D82A}">
                    <a16:rowId xmlns:a16="http://schemas.microsoft.com/office/drawing/2014/main" val="436160870"/>
                  </a:ext>
                </a:extLst>
              </a:tr>
              <a:tr h="171450">
                <a:tc gridSpan="4">
                  <a:txBody>
                    <a:bodyPr/>
                    <a:lstStyle/>
                    <a:p>
                      <a:pPr>
                        <a:lnSpc>
                          <a:spcPct val="100000"/>
                        </a:lnSpc>
                        <a:spcAft>
                          <a:spcPts val="800"/>
                        </a:spcAft>
                      </a:pPr>
                      <a:r>
                        <a:rPr lang="en-SG" sz="1100" dirty="0">
                          <a:effectLst/>
                        </a:rPr>
                        <a:t>cluster 1 Target: the authors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hMerge="1">
                  <a:txBody>
                    <a:bodyPr/>
                    <a:lstStyle/>
                    <a:p>
                      <a:endParaRPr lang="en-SG"/>
                    </a:p>
                  </a:txBody>
                  <a:tcP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2630492427"/>
                  </a:ext>
                </a:extLst>
              </a:tr>
              <a:tr h="1102423">
                <a:tc>
                  <a:txBody>
                    <a:bodyPr/>
                    <a:lstStyle/>
                    <a:p>
                      <a:pPr marL="457200">
                        <a:lnSpc>
                          <a:spcPct val="100000"/>
                        </a:lnSpc>
                        <a:spcAft>
                          <a:spcPts val="800"/>
                        </a:spcAft>
                      </a:pPr>
                      <a:r>
                        <a:rPr lang="en-SG" sz="1100" u="sng" dirty="0" err="1">
                          <a:effectLst/>
                        </a:rPr>
                        <a:t>LoBue</a:t>
                      </a:r>
                      <a:r>
                        <a:rPr lang="en-SG" sz="1100" u="sng" dirty="0">
                          <a:effectLst/>
                        </a:rPr>
                        <a:t> and </a:t>
                      </a:r>
                      <a:r>
                        <a:rPr lang="en-SG" sz="1100" u="sng" dirty="0" err="1">
                          <a:effectLst/>
                        </a:rPr>
                        <a:t>Deloache</a:t>
                      </a:r>
                      <a:endParaRPr lang="en-SG" sz="1100" dirty="0">
                        <a:effectLst/>
                      </a:endParaRPr>
                    </a:p>
                    <a:p>
                      <a:pPr marL="457200">
                        <a:lnSpc>
                          <a:spcPct val="100000"/>
                        </a:lnSpc>
                        <a:spcAft>
                          <a:spcPts val="800"/>
                        </a:spcAft>
                      </a:pPr>
                      <a:r>
                        <a:rPr lang="en-SG" sz="1100" u="sng" dirty="0">
                          <a:effectLst/>
                        </a:rPr>
                        <a:t>The researchers</a:t>
                      </a:r>
                      <a:endParaRPr lang="en-SG" sz="1100" dirty="0">
                        <a:effectLst/>
                      </a:endParaRPr>
                    </a:p>
                    <a:p>
                      <a:pPr marL="457200">
                        <a:lnSpc>
                          <a:spcPct val="100000"/>
                        </a:lnSpc>
                        <a:spcAft>
                          <a:spcPts val="800"/>
                        </a:spcAft>
                      </a:pPr>
                      <a:r>
                        <a:rPr lang="en-SG" sz="1100" u="sng" dirty="0">
                          <a:effectLst/>
                        </a:rPr>
                        <a:t>The authors</a:t>
                      </a:r>
                      <a:endParaRPr lang="en-SG" sz="1100" dirty="0">
                        <a:effectLst/>
                      </a:endParaRPr>
                    </a:p>
                    <a:p>
                      <a:pPr marL="457200">
                        <a:lnSpc>
                          <a:spcPct val="100000"/>
                        </a:lnSpc>
                        <a:spcAft>
                          <a:spcPts val="800"/>
                        </a:spcAft>
                      </a:pPr>
                      <a:r>
                        <a:rPr lang="en-SG" sz="1100" u="sng" dirty="0">
                          <a:effectLst/>
                        </a:rPr>
                        <a:t>They</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gridSpan="2">
                  <a:txBody>
                    <a:bodyPr/>
                    <a:lstStyle/>
                    <a:p>
                      <a:pPr>
                        <a:lnSpc>
                          <a:spcPct val="100000"/>
                        </a:lnSpc>
                        <a:spcAft>
                          <a:spcPts val="800"/>
                        </a:spcAft>
                      </a:pPr>
                      <a:r>
                        <a:rPr lang="en-SG" sz="1100" dirty="0">
                          <a:effectLst/>
                        </a:rPr>
                        <a:t>to a certain extent have exemplified</a:t>
                      </a:r>
                    </a:p>
                    <a:p>
                      <a:pPr>
                        <a:lnSpc>
                          <a:spcPct val="100000"/>
                        </a:lnSpc>
                        <a:spcAft>
                          <a:spcPts val="800"/>
                        </a:spcAft>
                      </a:pPr>
                      <a:r>
                        <a:rPr lang="en-SG" sz="1100" dirty="0">
                          <a:effectLst/>
                        </a:rPr>
                        <a:t>might not have addressed</a:t>
                      </a:r>
                    </a:p>
                    <a:p>
                      <a:pPr>
                        <a:lnSpc>
                          <a:spcPct val="100000"/>
                        </a:lnSpc>
                        <a:spcAft>
                          <a:spcPts val="800"/>
                        </a:spcAft>
                      </a:pPr>
                      <a:r>
                        <a:rPr lang="en-SG" sz="1100" dirty="0">
                          <a:effectLst/>
                        </a:rPr>
                        <a:t>could have further supported</a:t>
                      </a:r>
                    </a:p>
                    <a:p>
                      <a:pPr>
                        <a:lnSpc>
                          <a:spcPct val="100000"/>
                        </a:lnSpc>
                        <a:spcAft>
                          <a:spcPts val="800"/>
                        </a:spcAft>
                      </a:pPr>
                      <a:r>
                        <a:rPr lang="en-SG" sz="1100" dirty="0">
                          <a:effectLst/>
                        </a:rPr>
                        <a:t>could elaborate more</a:t>
                      </a:r>
                    </a:p>
                    <a:p>
                      <a:pPr>
                        <a:lnSpc>
                          <a:spcPct val="100000"/>
                        </a:lnSpc>
                        <a:spcAft>
                          <a:spcPts val="800"/>
                        </a:spcAft>
                      </a:pPr>
                      <a:r>
                        <a:rPr lang="en-SG" sz="1100" dirty="0">
                          <a:effectLst/>
                        </a:rPr>
                        <a:t>have not addressed</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hMerge="1">
                  <a:txBody>
                    <a:bodyPr/>
                    <a:lstStyle/>
                    <a:p>
                      <a:pPr>
                        <a:lnSpc>
                          <a:spcPct val="150000"/>
                        </a:lnSpc>
                        <a:spcAft>
                          <a:spcPts val="800"/>
                        </a:spcAft>
                      </a:pPr>
                      <a:r>
                        <a:rPr lang="en-SG" sz="800">
                          <a:effectLst/>
                        </a:rPr>
                        <a:t>to a certain extent have exemplified</a:t>
                      </a:r>
                    </a:p>
                    <a:p>
                      <a:pPr>
                        <a:lnSpc>
                          <a:spcPct val="150000"/>
                        </a:lnSpc>
                        <a:spcAft>
                          <a:spcPts val="800"/>
                        </a:spcAft>
                      </a:pPr>
                      <a:r>
                        <a:rPr lang="en-SG" sz="800">
                          <a:effectLst/>
                        </a:rPr>
                        <a:t>might not have addressed</a:t>
                      </a:r>
                    </a:p>
                    <a:p>
                      <a:pPr>
                        <a:lnSpc>
                          <a:spcPct val="150000"/>
                        </a:lnSpc>
                        <a:spcAft>
                          <a:spcPts val="800"/>
                        </a:spcAft>
                      </a:pPr>
                      <a:r>
                        <a:rPr lang="en-SG" sz="800">
                          <a:effectLst/>
                        </a:rPr>
                        <a:t>could have further supported</a:t>
                      </a:r>
                    </a:p>
                    <a:p>
                      <a:pPr>
                        <a:lnSpc>
                          <a:spcPct val="150000"/>
                        </a:lnSpc>
                        <a:spcAft>
                          <a:spcPts val="800"/>
                        </a:spcAft>
                      </a:pPr>
                      <a:r>
                        <a:rPr lang="en-SG" sz="800">
                          <a:effectLst/>
                        </a:rPr>
                        <a:t>could elaborate more</a:t>
                      </a:r>
                    </a:p>
                    <a:p>
                      <a:pPr>
                        <a:lnSpc>
                          <a:spcPct val="150000"/>
                        </a:lnSpc>
                        <a:spcAft>
                          <a:spcPts val="800"/>
                        </a:spcAft>
                      </a:pPr>
                      <a:r>
                        <a:rPr lang="en-SG" sz="800">
                          <a:effectLst/>
                        </a:rPr>
                        <a:t>have not addressed</a:t>
                      </a:r>
                      <a:endParaRPr lang="en-SG" sz="800">
                        <a:effectLst/>
                        <a:latin typeface="Calibri" panose="020F0502020204030204" pitchFamily="34" charset="0"/>
                        <a:ea typeface="Calibri" panose="020F0502020204030204" pitchFamily="34" charset="0"/>
                        <a:cs typeface="Times New Roman" panose="02020603050405020304" pitchFamily="18" charset="0"/>
                      </a:endParaRPr>
                    </a:p>
                  </a:txBody>
                  <a:tcPr marL="51509" marR="51509" marT="0" marB="0"/>
                </a:tc>
                <a:tc>
                  <a:txBody>
                    <a:bodyPr/>
                    <a:lstStyle/>
                    <a:p>
                      <a:pPr>
                        <a:lnSpc>
                          <a:spcPct val="100000"/>
                        </a:lnSpc>
                        <a:spcAft>
                          <a:spcPts val="800"/>
                        </a:spcAft>
                      </a:pPr>
                      <a:r>
                        <a:rPr lang="en-SG" sz="1100" dirty="0">
                          <a:effectLst/>
                        </a:rPr>
                        <a:t> </a:t>
                      </a:r>
                    </a:p>
                    <a:p>
                      <a:pPr algn="ctr">
                        <a:lnSpc>
                          <a:spcPct val="100000"/>
                        </a:lnSpc>
                        <a:spcAft>
                          <a:spcPts val="800"/>
                        </a:spcAft>
                      </a:pPr>
                      <a:r>
                        <a:rPr lang="en-SG" sz="1100" dirty="0">
                          <a:effectLst/>
                        </a:rPr>
                        <a:t> </a:t>
                      </a:r>
                    </a:p>
                    <a:p>
                      <a:pPr algn="ctr">
                        <a:lnSpc>
                          <a:spcPct val="100000"/>
                        </a:lnSpc>
                        <a:spcAft>
                          <a:spcPts val="800"/>
                        </a:spcAft>
                      </a:pPr>
                      <a:r>
                        <a:rPr lang="en-SG" sz="1100" dirty="0">
                          <a:effectLst/>
                        </a:rPr>
                        <a:t>negative</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extLst>
                  <a:ext uri="{0D108BD9-81ED-4DB2-BD59-A6C34878D82A}">
                    <a16:rowId xmlns:a16="http://schemas.microsoft.com/office/drawing/2014/main" val="3974943490"/>
                  </a:ext>
                </a:extLst>
              </a:tr>
              <a:tr h="171450">
                <a:tc gridSpan="4">
                  <a:txBody>
                    <a:bodyPr/>
                    <a:lstStyle/>
                    <a:p>
                      <a:pPr>
                        <a:lnSpc>
                          <a:spcPct val="100000"/>
                        </a:lnSpc>
                        <a:spcAft>
                          <a:spcPts val="800"/>
                        </a:spcAft>
                      </a:pPr>
                      <a:r>
                        <a:rPr lang="en-SG" sz="1100" dirty="0">
                          <a:effectLst/>
                        </a:rPr>
                        <a:t>cluster 2  Target: field of research (methods)</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hMerge="1">
                  <a:txBody>
                    <a:bodyPr/>
                    <a:lstStyle/>
                    <a:p>
                      <a:endParaRPr lang="en-SG"/>
                    </a:p>
                  </a:txBody>
                  <a:tcP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721841292"/>
                  </a:ext>
                </a:extLst>
              </a:tr>
              <a:tr h="863940">
                <a:tc>
                  <a:txBody>
                    <a:bodyPr/>
                    <a:lstStyle/>
                    <a:p>
                      <a:pPr marL="457200">
                        <a:lnSpc>
                          <a:spcPct val="100000"/>
                        </a:lnSpc>
                        <a:spcAft>
                          <a:spcPts val="800"/>
                        </a:spcAft>
                      </a:pPr>
                      <a:r>
                        <a:rPr lang="en-SG" sz="1100" u="sng" dirty="0">
                          <a:effectLst/>
                        </a:rPr>
                        <a:t>methods</a:t>
                      </a:r>
                      <a:endParaRPr lang="en-SG" sz="1100" dirty="0">
                        <a:effectLst/>
                      </a:endParaRPr>
                    </a:p>
                    <a:p>
                      <a:pPr marL="457200">
                        <a:lnSpc>
                          <a:spcPct val="100000"/>
                        </a:lnSpc>
                        <a:spcAft>
                          <a:spcPts val="800"/>
                        </a:spcAft>
                      </a:pPr>
                      <a:r>
                        <a:rPr lang="en-SG" sz="1100" u="sng" dirty="0">
                          <a:effectLst/>
                        </a:rPr>
                        <a:t>experimental factors</a:t>
                      </a:r>
                      <a:endParaRPr lang="en-SG" sz="1100" dirty="0">
                        <a:effectLst/>
                      </a:endParaRPr>
                    </a:p>
                    <a:p>
                      <a:pPr marL="457200">
                        <a:lnSpc>
                          <a:spcPct val="100000"/>
                        </a:lnSpc>
                        <a:spcAft>
                          <a:spcPts val="800"/>
                        </a:spcAft>
                      </a:pPr>
                      <a:r>
                        <a:rPr lang="en-SG" sz="1100" u="sng" dirty="0">
                          <a:effectLst/>
                        </a:rPr>
                        <a:t>approach</a:t>
                      </a:r>
                      <a:endParaRPr lang="en-SG" sz="1100" dirty="0">
                        <a:effectLst/>
                      </a:endParaRPr>
                    </a:p>
                    <a:p>
                      <a:pPr marL="457200">
                        <a:lnSpc>
                          <a:spcPct val="100000"/>
                        </a:lnSpc>
                        <a:spcAft>
                          <a:spcPts val="800"/>
                        </a:spcAft>
                      </a:pPr>
                      <a:r>
                        <a:rPr lang="en-SG" sz="1100" u="sng" dirty="0">
                          <a:effectLst/>
                        </a:rPr>
                        <a:t>their experiment</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gridSpan="2">
                  <a:txBody>
                    <a:bodyPr/>
                    <a:lstStyle/>
                    <a:p>
                      <a:pPr>
                        <a:lnSpc>
                          <a:spcPct val="100000"/>
                        </a:lnSpc>
                        <a:spcAft>
                          <a:spcPts val="800"/>
                        </a:spcAft>
                      </a:pPr>
                      <a:r>
                        <a:rPr lang="en-SG" sz="1100" dirty="0">
                          <a:effectLst/>
                        </a:rPr>
                        <a:t>not sufficiently conclusive</a:t>
                      </a:r>
                    </a:p>
                    <a:p>
                      <a:pPr>
                        <a:lnSpc>
                          <a:spcPct val="100000"/>
                        </a:lnSpc>
                        <a:spcAft>
                          <a:spcPts val="800"/>
                        </a:spcAft>
                      </a:pPr>
                      <a:r>
                        <a:rPr lang="en-SG" sz="1100" dirty="0">
                          <a:effectLst/>
                        </a:rPr>
                        <a:t>could introduce variability </a:t>
                      </a:r>
                    </a:p>
                    <a:p>
                      <a:pPr>
                        <a:lnSpc>
                          <a:spcPct val="100000"/>
                        </a:lnSpc>
                        <a:spcAft>
                          <a:spcPts val="800"/>
                        </a:spcAft>
                      </a:pPr>
                      <a:r>
                        <a:rPr lang="en-SG" sz="1100" dirty="0">
                          <a:effectLst/>
                        </a:rPr>
                        <a:t>the lack of sensitivity in their maladaptive approach</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hMerge="1">
                  <a:txBody>
                    <a:bodyPr/>
                    <a:lstStyle/>
                    <a:p>
                      <a:pPr>
                        <a:lnSpc>
                          <a:spcPct val="150000"/>
                        </a:lnSpc>
                        <a:spcAft>
                          <a:spcPts val="800"/>
                        </a:spcAft>
                      </a:pPr>
                      <a:r>
                        <a:rPr lang="en-SG" sz="800">
                          <a:effectLst/>
                        </a:rPr>
                        <a:t>not sufficiently conclusive</a:t>
                      </a:r>
                    </a:p>
                    <a:p>
                      <a:pPr>
                        <a:lnSpc>
                          <a:spcPct val="150000"/>
                        </a:lnSpc>
                        <a:spcAft>
                          <a:spcPts val="800"/>
                        </a:spcAft>
                      </a:pPr>
                      <a:r>
                        <a:rPr lang="en-SG" sz="800">
                          <a:effectLst/>
                        </a:rPr>
                        <a:t>could introduce variability </a:t>
                      </a:r>
                    </a:p>
                    <a:p>
                      <a:pPr>
                        <a:lnSpc>
                          <a:spcPct val="150000"/>
                        </a:lnSpc>
                        <a:spcAft>
                          <a:spcPts val="800"/>
                        </a:spcAft>
                      </a:pPr>
                      <a:r>
                        <a:rPr lang="en-SG" sz="800">
                          <a:effectLst/>
                        </a:rPr>
                        <a:t>the lack of sensitivity in their maladaptive approach</a:t>
                      </a:r>
                      <a:endParaRPr lang="en-SG" sz="800">
                        <a:effectLst/>
                        <a:latin typeface="Calibri" panose="020F0502020204030204" pitchFamily="34" charset="0"/>
                        <a:ea typeface="Calibri" panose="020F0502020204030204" pitchFamily="34" charset="0"/>
                        <a:cs typeface="Times New Roman" panose="02020603050405020304" pitchFamily="18" charset="0"/>
                      </a:endParaRPr>
                    </a:p>
                  </a:txBody>
                  <a:tcPr marL="51509" marR="51509" marT="0" marB="0"/>
                </a:tc>
                <a:tc>
                  <a:txBody>
                    <a:bodyPr/>
                    <a:lstStyle/>
                    <a:p>
                      <a:pPr>
                        <a:lnSpc>
                          <a:spcPct val="100000"/>
                        </a:lnSpc>
                        <a:spcAft>
                          <a:spcPts val="800"/>
                        </a:spcAft>
                      </a:pPr>
                      <a:r>
                        <a:rPr lang="en-SG" sz="1100" dirty="0">
                          <a:effectLst/>
                        </a:rPr>
                        <a:t> </a:t>
                      </a:r>
                    </a:p>
                    <a:p>
                      <a:pPr>
                        <a:lnSpc>
                          <a:spcPct val="100000"/>
                        </a:lnSpc>
                        <a:spcAft>
                          <a:spcPts val="800"/>
                        </a:spcAft>
                      </a:pPr>
                      <a:r>
                        <a:rPr lang="en-SG" sz="1100" dirty="0">
                          <a:effectLst/>
                        </a:rPr>
                        <a:t>      negative</a:t>
                      </a:r>
                    </a:p>
                    <a:p>
                      <a:pPr algn="ctr">
                        <a:lnSpc>
                          <a:spcPct val="100000"/>
                        </a:lnSpc>
                        <a:spcAft>
                          <a:spcPts val="800"/>
                        </a:spcAft>
                      </a:pPr>
                      <a:r>
                        <a:rPr lang="en-SG" sz="2400" dirty="0">
                          <a:effectLst/>
                        </a:rPr>
                        <a:t>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extLst>
                  <a:ext uri="{0D108BD9-81ED-4DB2-BD59-A6C34878D82A}">
                    <a16:rowId xmlns:a16="http://schemas.microsoft.com/office/drawing/2014/main" val="4042924664"/>
                  </a:ext>
                </a:extLst>
              </a:tr>
              <a:tr h="171450">
                <a:tc gridSpan="4">
                  <a:txBody>
                    <a:bodyPr/>
                    <a:lstStyle/>
                    <a:p>
                      <a:pPr>
                        <a:lnSpc>
                          <a:spcPct val="100000"/>
                        </a:lnSpc>
                        <a:spcAft>
                          <a:spcPts val="800"/>
                        </a:spcAft>
                      </a:pPr>
                      <a:r>
                        <a:rPr lang="en-SG" sz="1100" dirty="0">
                          <a:effectLst/>
                        </a:rPr>
                        <a:t>cluster 3  Target: field of research (results)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hMerge="1">
                  <a:txBody>
                    <a:bodyPr/>
                    <a:lstStyle/>
                    <a:p>
                      <a:endParaRPr lang="en-SG"/>
                    </a:p>
                  </a:txBody>
                  <a:tcP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1545910070"/>
                  </a:ext>
                </a:extLst>
              </a:tr>
              <a:tr h="1691882">
                <a:tc>
                  <a:txBody>
                    <a:bodyPr/>
                    <a:lstStyle/>
                    <a:p>
                      <a:pPr marL="457200">
                        <a:lnSpc>
                          <a:spcPct val="100000"/>
                        </a:lnSpc>
                        <a:spcAft>
                          <a:spcPts val="800"/>
                        </a:spcAft>
                      </a:pPr>
                      <a:r>
                        <a:rPr lang="en-SG" sz="1100" u="sng" dirty="0">
                          <a:effectLst/>
                        </a:rPr>
                        <a:t>the authors’ findings</a:t>
                      </a:r>
                      <a:endParaRPr lang="en-SG" sz="1100" dirty="0">
                        <a:effectLst/>
                      </a:endParaRPr>
                    </a:p>
                    <a:p>
                      <a:pPr marL="457200">
                        <a:lnSpc>
                          <a:spcPct val="100000"/>
                        </a:lnSpc>
                        <a:spcAft>
                          <a:spcPts val="800"/>
                        </a:spcAft>
                      </a:pPr>
                      <a:r>
                        <a:rPr lang="en-SG" sz="1100" u="sng" dirty="0">
                          <a:effectLst/>
                        </a:rPr>
                        <a:t>the research</a:t>
                      </a:r>
                      <a:endParaRPr lang="en-SG" sz="1100" dirty="0">
                        <a:effectLst/>
                      </a:endParaRPr>
                    </a:p>
                    <a:p>
                      <a:pPr marL="457200">
                        <a:lnSpc>
                          <a:spcPct val="100000"/>
                        </a:lnSpc>
                        <a:spcAft>
                          <a:spcPts val="800"/>
                        </a:spcAft>
                      </a:pPr>
                      <a:r>
                        <a:rPr lang="en-SG" sz="1100" u="sng" dirty="0">
                          <a:effectLst/>
                        </a:rPr>
                        <a:t>the findings</a:t>
                      </a:r>
                      <a:endParaRPr lang="en-SG" sz="1100" dirty="0">
                        <a:effectLst/>
                      </a:endParaRPr>
                    </a:p>
                    <a:p>
                      <a:pPr marL="457200">
                        <a:lnSpc>
                          <a:spcPct val="100000"/>
                        </a:lnSpc>
                        <a:spcAft>
                          <a:spcPts val="800"/>
                        </a:spcAft>
                      </a:pPr>
                      <a:r>
                        <a:rPr lang="en-SG" sz="1100" u="sng" dirty="0">
                          <a:effectLst/>
                        </a:rPr>
                        <a:t>the results</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gridSpan="2">
                  <a:txBody>
                    <a:bodyPr/>
                    <a:lstStyle/>
                    <a:p>
                      <a:pPr>
                        <a:lnSpc>
                          <a:spcPct val="100000"/>
                        </a:lnSpc>
                        <a:spcAft>
                          <a:spcPts val="800"/>
                        </a:spcAft>
                      </a:pPr>
                      <a:r>
                        <a:rPr lang="en-SG" sz="1100" dirty="0">
                          <a:effectLst/>
                        </a:rPr>
                        <a:t>seem convincing (while)</a:t>
                      </a:r>
                    </a:p>
                    <a:p>
                      <a:pPr>
                        <a:lnSpc>
                          <a:spcPct val="100000"/>
                        </a:lnSpc>
                        <a:spcAft>
                          <a:spcPts val="800"/>
                        </a:spcAft>
                      </a:pPr>
                      <a:r>
                        <a:rPr lang="en-SG" sz="1100" dirty="0">
                          <a:effectLst/>
                        </a:rPr>
                        <a:t>could have been better substantiated with explanations </a:t>
                      </a:r>
                    </a:p>
                    <a:p>
                      <a:pPr>
                        <a:lnSpc>
                          <a:spcPct val="100000"/>
                        </a:lnSpc>
                        <a:spcAft>
                          <a:spcPts val="800"/>
                        </a:spcAft>
                      </a:pPr>
                      <a:r>
                        <a:rPr lang="en-SG" sz="1100" dirty="0">
                          <a:effectLst/>
                        </a:rPr>
                        <a:t>lack credibility</a:t>
                      </a:r>
                    </a:p>
                    <a:p>
                      <a:pPr>
                        <a:lnSpc>
                          <a:spcPct val="100000"/>
                        </a:lnSpc>
                        <a:spcAft>
                          <a:spcPts val="800"/>
                        </a:spcAft>
                      </a:pPr>
                      <a:r>
                        <a:rPr lang="en-SG" sz="1100" dirty="0">
                          <a:effectLst/>
                        </a:rPr>
                        <a:t>are skewed by bias</a:t>
                      </a:r>
                    </a:p>
                    <a:p>
                      <a:pPr>
                        <a:lnSpc>
                          <a:spcPct val="100000"/>
                        </a:lnSpc>
                        <a:spcAft>
                          <a:spcPts val="800"/>
                        </a:spcAft>
                      </a:pPr>
                      <a:r>
                        <a:rPr lang="en-SG" sz="1100" dirty="0">
                          <a:effectLst/>
                        </a:rPr>
                        <a:t>less persuasive and convincing</a:t>
                      </a:r>
                    </a:p>
                    <a:p>
                      <a:pPr>
                        <a:lnSpc>
                          <a:spcPct val="100000"/>
                        </a:lnSpc>
                        <a:spcAft>
                          <a:spcPts val="800"/>
                        </a:spcAft>
                      </a:pPr>
                      <a:r>
                        <a:rPr lang="en-SG" sz="1100" dirty="0">
                          <a:effectLst/>
                        </a:rPr>
                        <a:t>could be more robust</a:t>
                      </a:r>
                    </a:p>
                    <a:p>
                      <a:pPr>
                        <a:lnSpc>
                          <a:spcPct val="100000"/>
                        </a:lnSpc>
                        <a:spcAft>
                          <a:spcPts val="800"/>
                        </a:spcAft>
                      </a:pPr>
                      <a:r>
                        <a:rPr lang="en-SG" sz="1100" dirty="0">
                          <a:effectLst/>
                        </a:rPr>
                        <a:t>could be more precise</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tc hMerge="1">
                  <a:txBody>
                    <a:bodyPr/>
                    <a:lstStyle/>
                    <a:p>
                      <a:pPr>
                        <a:lnSpc>
                          <a:spcPct val="150000"/>
                        </a:lnSpc>
                        <a:spcAft>
                          <a:spcPts val="800"/>
                        </a:spcAft>
                      </a:pPr>
                      <a:r>
                        <a:rPr lang="en-SG" sz="800">
                          <a:effectLst/>
                        </a:rPr>
                        <a:t>seem convincing (while)</a:t>
                      </a:r>
                    </a:p>
                    <a:p>
                      <a:pPr>
                        <a:lnSpc>
                          <a:spcPct val="150000"/>
                        </a:lnSpc>
                        <a:spcAft>
                          <a:spcPts val="800"/>
                        </a:spcAft>
                      </a:pPr>
                      <a:r>
                        <a:rPr lang="en-SG" sz="800">
                          <a:effectLst/>
                        </a:rPr>
                        <a:t>could have been better substantiated with explanations </a:t>
                      </a:r>
                    </a:p>
                    <a:p>
                      <a:pPr>
                        <a:lnSpc>
                          <a:spcPct val="150000"/>
                        </a:lnSpc>
                        <a:spcAft>
                          <a:spcPts val="800"/>
                        </a:spcAft>
                      </a:pPr>
                      <a:r>
                        <a:rPr lang="en-SG" sz="800">
                          <a:effectLst/>
                        </a:rPr>
                        <a:t>lack credibility</a:t>
                      </a:r>
                    </a:p>
                    <a:p>
                      <a:pPr>
                        <a:lnSpc>
                          <a:spcPct val="150000"/>
                        </a:lnSpc>
                        <a:spcAft>
                          <a:spcPts val="800"/>
                        </a:spcAft>
                      </a:pPr>
                      <a:r>
                        <a:rPr lang="en-SG" sz="800">
                          <a:effectLst/>
                        </a:rPr>
                        <a:t>are skewed by bias</a:t>
                      </a:r>
                    </a:p>
                    <a:p>
                      <a:pPr>
                        <a:lnSpc>
                          <a:spcPct val="150000"/>
                        </a:lnSpc>
                        <a:spcAft>
                          <a:spcPts val="800"/>
                        </a:spcAft>
                      </a:pPr>
                      <a:r>
                        <a:rPr lang="en-SG" sz="800">
                          <a:effectLst/>
                        </a:rPr>
                        <a:t>less persuasive and convincing</a:t>
                      </a:r>
                    </a:p>
                    <a:p>
                      <a:pPr>
                        <a:lnSpc>
                          <a:spcPct val="150000"/>
                        </a:lnSpc>
                        <a:spcAft>
                          <a:spcPts val="800"/>
                        </a:spcAft>
                      </a:pPr>
                      <a:r>
                        <a:rPr lang="en-SG" sz="800">
                          <a:effectLst/>
                        </a:rPr>
                        <a:t>could be more robust</a:t>
                      </a:r>
                    </a:p>
                    <a:p>
                      <a:pPr>
                        <a:lnSpc>
                          <a:spcPct val="150000"/>
                        </a:lnSpc>
                        <a:spcAft>
                          <a:spcPts val="800"/>
                        </a:spcAft>
                      </a:pPr>
                      <a:r>
                        <a:rPr lang="en-SG" sz="800">
                          <a:effectLst/>
                        </a:rPr>
                        <a:t>could be more precise</a:t>
                      </a:r>
                      <a:endParaRPr lang="en-SG" sz="800">
                        <a:effectLst/>
                        <a:latin typeface="Calibri" panose="020F0502020204030204" pitchFamily="34" charset="0"/>
                        <a:ea typeface="Calibri" panose="020F0502020204030204" pitchFamily="34" charset="0"/>
                        <a:cs typeface="Times New Roman" panose="02020603050405020304" pitchFamily="18" charset="0"/>
                      </a:endParaRPr>
                    </a:p>
                  </a:txBody>
                  <a:tcPr marL="51509" marR="51509" marT="0" marB="0"/>
                </a:tc>
                <a:tc>
                  <a:txBody>
                    <a:bodyPr/>
                    <a:lstStyle/>
                    <a:p>
                      <a:pPr algn="ctr">
                        <a:lnSpc>
                          <a:spcPct val="100000"/>
                        </a:lnSpc>
                        <a:spcAft>
                          <a:spcPts val="800"/>
                        </a:spcAft>
                      </a:pPr>
                      <a:r>
                        <a:rPr lang="en-SG" sz="1100" dirty="0">
                          <a:effectLst/>
                        </a:rPr>
                        <a:t> </a:t>
                      </a:r>
                    </a:p>
                    <a:p>
                      <a:pPr algn="ctr">
                        <a:lnSpc>
                          <a:spcPct val="100000"/>
                        </a:lnSpc>
                        <a:spcAft>
                          <a:spcPts val="800"/>
                        </a:spcAft>
                      </a:pPr>
                      <a:r>
                        <a:rPr lang="en-SG" sz="1100" dirty="0">
                          <a:effectLst/>
                        </a:rPr>
                        <a:t> </a:t>
                      </a:r>
                    </a:p>
                    <a:p>
                      <a:pPr algn="ctr">
                        <a:lnSpc>
                          <a:spcPct val="100000"/>
                        </a:lnSpc>
                        <a:spcAft>
                          <a:spcPts val="800"/>
                        </a:spcAft>
                      </a:pPr>
                      <a:r>
                        <a:rPr lang="en-SG" sz="1100" dirty="0">
                          <a:effectLst/>
                        </a:rPr>
                        <a:t> </a:t>
                      </a:r>
                    </a:p>
                    <a:p>
                      <a:pPr algn="ctr">
                        <a:lnSpc>
                          <a:spcPct val="100000"/>
                        </a:lnSpc>
                        <a:spcAft>
                          <a:spcPts val="800"/>
                        </a:spcAft>
                      </a:pPr>
                      <a:r>
                        <a:rPr lang="en-SG" sz="1100" dirty="0">
                          <a:effectLst/>
                        </a:rPr>
                        <a:t>negative</a:t>
                      </a:r>
                    </a:p>
                    <a:p>
                      <a:pPr>
                        <a:lnSpc>
                          <a:spcPct val="100000"/>
                        </a:lnSpc>
                        <a:spcAft>
                          <a:spcPts val="800"/>
                        </a:spcAft>
                      </a:pPr>
                      <a:r>
                        <a:rPr lang="en-SG" sz="2400" dirty="0">
                          <a:effectLst/>
                        </a:rPr>
                        <a:t> </a:t>
                      </a:r>
                      <a:endParaRPr lang="en-SG" sz="1100" dirty="0">
                        <a:effectLst/>
                      </a:endParaRPr>
                    </a:p>
                    <a:p>
                      <a:pPr algn="ctr">
                        <a:lnSpc>
                          <a:spcPct val="100000"/>
                        </a:lnSpc>
                        <a:spcAft>
                          <a:spcPts val="800"/>
                        </a:spcAft>
                      </a:pPr>
                      <a:r>
                        <a:rPr lang="en-SG" sz="2400" dirty="0">
                          <a:effectLst/>
                        </a:rPr>
                        <a:t> </a:t>
                      </a:r>
                      <a:endParaRPr lang="en-SG"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6503" marR="46503" marT="0" marB="0"/>
                </a:tc>
                <a:extLst>
                  <a:ext uri="{0D108BD9-81ED-4DB2-BD59-A6C34878D82A}">
                    <a16:rowId xmlns:a16="http://schemas.microsoft.com/office/drawing/2014/main" val="2444372716"/>
                  </a:ext>
                </a:extLst>
              </a:tr>
            </a:tbl>
          </a:graphicData>
        </a:graphic>
      </p:graphicFrame>
      <p:sp>
        <p:nvSpPr>
          <p:cNvPr id="8" name="TextBox 7">
            <a:extLst>
              <a:ext uri="{FF2B5EF4-FFF2-40B4-BE49-F238E27FC236}">
                <a16:creationId xmlns:a16="http://schemas.microsoft.com/office/drawing/2014/main" id="{680DDEA8-A466-421D-81AC-6D434D15B537}"/>
              </a:ext>
            </a:extLst>
          </p:cNvPr>
          <p:cNvSpPr txBox="1"/>
          <p:nvPr/>
        </p:nvSpPr>
        <p:spPr>
          <a:xfrm>
            <a:off x="1815793" y="6414893"/>
            <a:ext cx="1354741" cy="342401"/>
          </a:xfrm>
          <a:prstGeom prst="rect">
            <a:avLst/>
          </a:prstGeom>
          <a:solidFill>
            <a:schemeClr val="bg1"/>
          </a:solidFill>
        </p:spPr>
        <p:txBody>
          <a:bodyPr wrap="square" rtlCol="0">
            <a:spAutoFit/>
          </a:bodyPr>
          <a:lstStyle/>
          <a:p>
            <a:endParaRPr lang="en-SG" sz="1625" dirty="0"/>
          </a:p>
        </p:txBody>
      </p:sp>
      <p:sp>
        <p:nvSpPr>
          <p:cNvPr id="4" name="Rectangle 3">
            <a:extLst>
              <a:ext uri="{FF2B5EF4-FFF2-40B4-BE49-F238E27FC236}">
                <a16:creationId xmlns:a16="http://schemas.microsoft.com/office/drawing/2014/main" id="{C7B86690-9766-45E9-967C-DD807E1B8BE3}"/>
              </a:ext>
            </a:extLst>
          </p:cNvPr>
          <p:cNvSpPr/>
          <p:nvPr/>
        </p:nvSpPr>
        <p:spPr>
          <a:xfrm>
            <a:off x="654751" y="81464"/>
            <a:ext cx="11590073" cy="584775"/>
          </a:xfrm>
          <a:prstGeom prst="rect">
            <a:avLst/>
          </a:prstGeom>
        </p:spPr>
        <p:txBody>
          <a:bodyPr wrap="square">
            <a:spAutoFit/>
          </a:bodyPr>
          <a:lstStyle/>
          <a:p>
            <a:r>
              <a:rPr lang="en-SG" sz="3200" dirty="0">
                <a:solidFill>
                  <a:schemeClr val="accent1"/>
                </a:solidFill>
                <a:latin typeface="Times New Roman" panose="02020603050405020304" pitchFamily="18" charset="0"/>
                <a:ea typeface="Times New Roman" panose="02020603050405020304" pitchFamily="18" charset="0"/>
              </a:rPr>
              <a:t>Low-achieving students: </a:t>
            </a:r>
            <a:r>
              <a:rPr lang="en-SG" sz="3200" dirty="0">
                <a:solidFill>
                  <a:schemeClr val="accent1"/>
                </a:solidFill>
                <a:latin typeface="Times New Roman" panose="02020603050405020304" pitchFamily="18" charset="0"/>
              </a:rPr>
              <a:t>Criticism as reflective response </a:t>
            </a:r>
          </a:p>
        </p:txBody>
      </p:sp>
    </p:spTree>
    <p:extLst>
      <p:ext uri="{BB962C8B-B14F-4D97-AF65-F5344CB8AC3E}">
        <p14:creationId xmlns:p14="http://schemas.microsoft.com/office/powerpoint/2010/main" val="2235314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686EF-1A98-45A6-8850-FCDE9A4A82AF}"/>
              </a:ext>
            </a:extLst>
          </p:cNvPr>
          <p:cNvSpPr>
            <a:spLocks noGrp="1"/>
          </p:cNvSpPr>
          <p:nvPr>
            <p:ph type="title"/>
          </p:nvPr>
        </p:nvSpPr>
        <p:spPr/>
        <p:txBody>
          <a:bodyPr/>
          <a:lstStyle/>
          <a:p>
            <a:r>
              <a:rPr lang="en-US" dirty="0"/>
              <a:t>Constellation</a:t>
            </a:r>
            <a:endParaRPr lang="en-SG" dirty="0"/>
          </a:p>
        </p:txBody>
      </p:sp>
      <p:graphicFrame>
        <p:nvGraphicFramePr>
          <p:cNvPr id="4" name="Content Placeholder 4">
            <a:extLst>
              <a:ext uri="{FF2B5EF4-FFF2-40B4-BE49-F238E27FC236}">
                <a16:creationId xmlns:a16="http://schemas.microsoft.com/office/drawing/2014/main" id="{EA613F68-9BCC-47AD-9012-6A8511EDBD0E}"/>
              </a:ext>
            </a:extLst>
          </p:cNvPr>
          <p:cNvGraphicFramePr>
            <a:graphicFrameLocks noGrp="1"/>
          </p:cNvGraphicFramePr>
          <p:nvPr>
            <p:ph idx="1"/>
            <p:extLst>
              <p:ext uri="{D42A27DB-BD31-4B8C-83A1-F6EECF244321}">
                <p14:modId xmlns:p14="http://schemas.microsoft.com/office/powerpoint/2010/main" val="3833396595"/>
              </p:ext>
            </p:extLst>
          </p:nvPr>
        </p:nvGraphicFramePr>
        <p:xfrm>
          <a:off x="672102" y="1339592"/>
          <a:ext cx="3257527" cy="4178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6A90B2E7-3A2B-474E-AA7F-2CE53994CB6F}"/>
              </a:ext>
            </a:extLst>
          </p:cNvPr>
          <p:cNvSpPr txBox="1"/>
          <p:nvPr/>
        </p:nvSpPr>
        <p:spPr>
          <a:xfrm>
            <a:off x="5140896" y="4246106"/>
            <a:ext cx="6861807" cy="2246769"/>
          </a:xfrm>
          <a:prstGeom prst="rect">
            <a:avLst/>
          </a:prstGeom>
          <a:noFill/>
        </p:spPr>
        <p:txBody>
          <a:bodyPr wrap="square" rtlCol="0">
            <a:spAutoFit/>
          </a:bodyPr>
          <a:lstStyle/>
          <a:p>
            <a:endParaRPr lang="en-US" sz="2000" dirty="0"/>
          </a:p>
          <a:p>
            <a:r>
              <a:rPr lang="en-US" sz="2000" dirty="0"/>
              <a:t>Students’ engagement with knowledge  means evaluating knowledge validity </a:t>
            </a:r>
          </a:p>
          <a:p>
            <a:r>
              <a:rPr lang="en-US" sz="2000" dirty="0"/>
              <a:t>Knowledge validity is evaluated through methodology accuracy.</a:t>
            </a:r>
          </a:p>
          <a:p>
            <a:r>
              <a:rPr lang="en-SG" sz="2000" dirty="0"/>
              <a:t>Once the methodology is invalidated, the need to engage with the issue of gender and colour preference is made redundant.</a:t>
            </a:r>
            <a:r>
              <a:rPr lang="en-US" sz="2000" dirty="0"/>
              <a:t> </a:t>
            </a:r>
          </a:p>
          <a:p>
            <a:endParaRPr lang="en-US" sz="2000" dirty="0"/>
          </a:p>
        </p:txBody>
      </p:sp>
      <p:sp>
        <p:nvSpPr>
          <p:cNvPr id="7" name="TextBox 6">
            <a:extLst>
              <a:ext uri="{FF2B5EF4-FFF2-40B4-BE49-F238E27FC236}">
                <a16:creationId xmlns:a16="http://schemas.microsoft.com/office/drawing/2014/main" id="{FD35D444-7B7D-4CA0-84D7-9348E8382959}"/>
              </a:ext>
            </a:extLst>
          </p:cNvPr>
          <p:cNvSpPr txBox="1"/>
          <p:nvPr/>
        </p:nvSpPr>
        <p:spPr>
          <a:xfrm>
            <a:off x="365760" y="5317869"/>
            <a:ext cx="4590774" cy="592470"/>
          </a:xfrm>
          <a:prstGeom prst="rect">
            <a:avLst/>
          </a:prstGeom>
          <a:noFill/>
        </p:spPr>
        <p:txBody>
          <a:bodyPr wrap="square" rtlCol="0">
            <a:spAutoFit/>
          </a:bodyPr>
          <a:lstStyle/>
          <a:p>
            <a:r>
              <a:rPr lang="en-SG" sz="1625" dirty="0">
                <a:latin typeface="Times New Roman" panose="02020603050405020304" pitchFamily="18" charset="0"/>
                <a:ea typeface="Times New Roman" panose="02020603050405020304" pitchFamily="18" charset="0"/>
              </a:rPr>
              <a:t>A negatively charged constellation of the </a:t>
            </a:r>
            <a:r>
              <a:rPr lang="en-SG" sz="1625" dirty="0" err="1">
                <a:latin typeface="Times New Roman" panose="02020603050405020304" pitchFamily="18" charset="0"/>
                <a:ea typeface="Times New Roman" panose="02020603050405020304" pitchFamily="18" charset="0"/>
              </a:rPr>
              <a:t>LoBue</a:t>
            </a:r>
            <a:r>
              <a:rPr lang="en-SG" sz="1625" dirty="0">
                <a:latin typeface="Times New Roman" panose="02020603050405020304" pitchFamily="18" charset="0"/>
                <a:ea typeface="Times New Roman" panose="02020603050405020304" pitchFamily="18" charset="0"/>
              </a:rPr>
              <a:t> and </a:t>
            </a:r>
            <a:r>
              <a:rPr lang="en-SG" sz="1625" dirty="0" err="1">
                <a:latin typeface="Times New Roman" panose="02020603050405020304" pitchFamily="18" charset="0"/>
                <a:ea typeface="Times New Roman" panose="02020603050405020304" pitchFamily="18" charset="0"/>
              </a:rPr>
              <a:t>Deloache</a:t>
            </a:r>
            <a:r>
              <a:rPr lang="en-SG" sz="1625" dirty="0">
                <a:latin typeface="Times New Roman" panose="02020603050405020304" pitchFamily="18" charset="0"/>
                <a:ea typeface="Times New Roman" panose="02020603050405020304" pitchFamily="18" charset="0"/>
              </a:rPr>
              <a:t> article </a:t>
            </a:r>
            <a:endParaRPr lang="en-SG" sz="1625" dirty="0"/>
          </a:p>
        </p:txBody>
      </p:sp>
      <p:sp>
        <p:nvSpPr>
          <p:cNvPr id="3" name="Rectangle 2">
            <a:extLst>
              <a:ext uri="{FF2B5EF4-FFF2-40B4-BE49-F238E27FC236}">
                <a16:creationId xmlns:a16="http://schemas.microsoft.com/office/drawing/2014/main" id="{B6BA336D-5824-4041-95B8-286546834F60}"/>
              </a:ext>
            </a:extLst>
          </p:cNvPr>
          <p:cNvSpPr/>
          <p:nvPr/>
        </p:nvSpPr>
        <p:spPr>
          <a:xfrm>
            <a:off x="4393757" y="0"/>
            <a:ext cx="7517268" cy="383374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nSpc>
                <a:spcPct val="107000"/>
              </a:lnSpc>
            </a:pP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However, </a:t>
            </a:r>
            <a:r>
              <a:rPr lang="en-GB" sz="1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they</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might not have addressed important factors that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could introduce variability in their experiment</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[–opinion].</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Firstly, the children involved in </a:t>
            </a:r>
            <a:r>
              <a:rPr lang="en-GB" sz="1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authors’ experiment</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could already develop similar colour preferences due to shared environmental influences attributed from a Caucasian background.</a:t>
            </a:r>
            <a:r>
              <a:rPr lang="en-GB" sz="1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 Persaud (2017) argued [distance] </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that English speakers in the United States exhibit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bias patterns</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[–opinion] in colour memory that differs from individuals from a non-English speaking population.</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en-GB" sz="12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bias</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[–opinion] could possibly</a:t>
            </a:r>
            <a:r>
              <a:rPr lang="en-GB" sz="1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skew</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[–opinion] </a:t>
            </a:r>
            <a:r>
              <a:rPr lang="en-GB" sz="1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experimental findings</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as children from other racial and ethnic groups could exhibit different preference patterns between certain colours.</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Secondly, while </a:t>
            </a:r>
            <a:r>
              <a:rPr lang="en-GB" sz="1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authors</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justified their methodology</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of utilising identical objects that differed in colour, </a:t>
            </a:r>
            <a:r>
              <a:rPr lang="en-GB" sz="1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Wilcox (2004) raised questions [distance] </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about how colour priming works. [6] How can viewing one set of events increase infant’s sensitivity to colour information in another, separate event?</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Conclusion: [7] As a result, although </a:t>
            </a:r>
            <a:r>
              <a:rPr lang="en-GB" sz="1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authors</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may have demonstrated</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that girls prefer pink and boys avoid pink, </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lack of sensitivity in their maladaptive</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[–opinion] </a:t>
            </a:r>
            <a:r>
              <a:rPr lang="en-GB" sz="1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approach</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renders</a:t>
            </a:r>
            <a:r>
              <a:rPr lang="en-GB" sz="1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their claim</a:t>
            </a:r>
            <a:r>
              <a:rPr lang="en-GB"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less persuasive and convincing </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[–opinion].</a:t>
            </a:r>
            <a:endParaRPr lang="en-SG" sz="12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14195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f3d01789-2863-4042-b482-38851220f2c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TotalTime>
  <Words>4108</Words>
  <Application>Microsoft Office PowerPoint</Application>
  <PresentationFormat>Widescreen</PresentationFormat>
  <Paragraphs>264</Paragraphs>
  <Slides>23</Slides>
  <Notes>11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Arial Nova</vt:lpstr>
      <vt:lpstr>Calibri</vt:lpstr>
      <vt:lpstr>Calibri Light</vt:lpstr>
      <vt:lpstr>Lucida Grande</vt:lpstr>
      <vt:lpstr>Times New Roman</vt:lpstr>
      <vt:lpstr>Tw Cen MT</vt:lpstr>
      <vt:lpstr>Wingdings</vt:lpstr>
      <vt:lpstr>Office Theme</vt:lpstr>
      <vt:lpstr>1_Office Theme</vt:lpstr>
      <vt:lpstr>An exploration of impact, scholarship and theory</vt:lpstr>
      <vt:lpstr>Thinking through impact: a case study</vt:lpstr>
      <vt:lpstr>Assignment: Reflective Summary Response</vt:lpstr>
      <vt:lpstr>Expectations</vt:lpstr>
      <vt:lpstr>Problem: critical thinking and engagement with readings</vt:lpstr>
      <vt:lpstr>Analytical framework: LCT Axiological cosmologies</vt:lpstr>
      <vt:lpstr>Analysis of student assignments. What are students doing when they ‘engage’ critically with knowledge?</vt:lpstr>
      <vt:lpstr>PowerPoint Presentation</vt:lpstr>
      <vt:lpstr>Constellation</vt:lpstr>
      <vt:lpstr>High achieving assignments</vt:lpstr>
      <vt:lpstr>PowerPoint Presentation</vt:lpstr>
      <vt:lpstr>Why are they doing it and what is missing in my curriculum?</vt:lpstr>
      <vt:lpstr>CT is a contested term</vt:lpstr>
      <vt:lpstr>CT in Singapore: How is CT recontextualized in the Educational Discourse</vt:lpstr>
      <vt:lpstr>CT in educational practices: Elite schools and mainstream schools difference</vt:lpstr>
      <vt:lpstr>Intervention</vt:lpstr>
      <vt:lpstr>A few thoughts on impact</vt:lpstr>
      <vt:lpstr>EAP Transfer Literature</vt:lpstr>
      <vt:lpstr>Impact</vt:lpstr>
      <vt:lpstr>Q and A</vt:lpstr>
      <vt:lpstr>  References</vt:lpstr>
      <vt:lpstr>PowerPoint Presentation</vt:lpstr>
      <vt:lpstr>CT in the broader broader context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exploration of impact, scholarship and theory</dc:title>
  <dc:creator>Laetitia</dc:creator>
  <cp:lastModifiedBy>Raynor, Joanne</cp:lastModifiedBy>
  <cp:revision>44</cp:revision>
  <dcterms:created xsi:type="dcterms:W3CDTF">2023-03-30T01:36:14Z</dcterms:created>
  <dcterms:modified xsi:type="dcterms:W3CDTF">2023-04-19T07:36:53Z</dcterms:modified>
</cp:coreProperties>
</file>