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5.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sldIdLst>
    <p:sldId id="256" r:id="rId2"/>
    <p:sldId id="258" r:id="rId3"/>
    <p:sldId id="261" r:id="rId4"/>
    <p:sldId id="284" r:id="rId5"/>
    <p:sldId id="285" r:id="rId6"/>
    <p:sldId id="280" r:id="rId7"/>
    <p:sldId id="283" r:id="rId8"/>
    <p:sldId id="262" r:id="rId9"/>
    <p:sldId id="274" r:id="rId10"/>
    <p:sldId id="275" r:id="rId11"/>
    <p:sldId id="273" r:id="rId12"/>
    <p:sldId id="265" r:id="rId13"/>
    <p:sldId id="279" r:id="rId14"/>
    <p:sldId id="278" r:id="rId15"/>
    <p:sldId id="277" r:id="rId16"/>
    <p:sldId id="281" r:id="rId17"/>
    <p:sldId id="286" r:id="rId18"/>
    <p:sldId id="266" r:id="rId19"/>
    <p:sldId id="282" r:id="rId20"/>
    <p:sldId id="260" r:id="rId21"/>
    <p:sldId id="257" r:id="rId22"/>
    <p:sldId id="25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6895" autoAdjust="0"/>
  </p:normalViewPr>
  <p:slideViewPr>
    <p:cSldViewPr snapToGrid="0">
      <p:cViewPr varScale="1">
        <p:scale>
          <a:sx n="55" d="100"/>
          <a:sy n="55" d="100"/>
        </p:scale>
        <p:origin x="102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5.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5.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D0D4A7-79BB-4ED1-A7A9-4F25BA5EBA6E}"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B6A3C65E-60A7-43C0-9140-521EA2402465}">
      <dgm:prSet/>
      <dgm:spPr/>
      <dgm:t>
        <a:bodyPr/>
        <a:lstStyle/>
        <a:p>
          <a:r>
            <a:rPr lang="en-US" dirty="0"/>
            <a:t>A single case study </a:t>
          </a:r>
        </a:p>
      </dgm:t>
    </dgm:pt>
    <dgm:pt modelId="{4051135A-ED25-483A-9CA7-F19C699B115B}" type="parTrans" cxnId="{CA8BA756-5B1C-4CF3-8DDD-C68CAE9CA55F}">
      <dgm:prSet/>
      <dgm:spPr/>
      <dgm:t>
        <a:bodyPr/>
        <a:lstStyle/>
        <a:p>
          <a:endParaRPr lang="en-US"/>
        </a:p>
      </dgm:t>
    </dgm:pt>
    <dgm:pt modelId="{7072496D-52E6-4A2D-B09D-37E3BFE93341}" type="sibTrans" cxnId="{CA8BA756-5B1C-4CF3-8DDD-C68CAE9CA55F}">
      <dgm:prSet/>
      <dgm:spPr/>
      <dgm:t>
        <a:bodyPr/>
        <a:lstStyle/>
        <a:p>
          <a:endParaRPr lang="en-US"/>
        </a:p>
      </dgm:t>
    </dgm:pt>
    <dgm:pt modelId="{77069B4B-2E72-48A1-ABF8-331A7556521B}">
      <dgm:prSet/>
      <dgm:spPr/>
      <dgm:t>
        <a:bodyPr/>
        <a:lstStyle/>
        <a:p>
          <a:r>
            <a:rPr lang="en-US"/>
            <a:t>Mixed methods design </a:t>
          </a:r>
        </a:p>
      </dgm:t>
    </dgm:pt>
    <dgm:pt modelId="{DBE7171B-DA58-460D-A53E-EEA9FA411145}" type="parTrans" cxnId="{3576B0D5-F580-44A6-984D-8BB9074950BC}">
      <dgm:prSet/>
      <dgm:spPr/>
      <dgm:t>
        <a:bodyPr/>
        <a:lstStyle/>
        <a:p>
          <a:endParaRPr lang="en-US"/>
        </a:p>
      </dgm:t>
    </dgm:pt>
    <dgm:pt modelId="{2B4FB619-D311-43AA-9F3F-0424558FC0D0}" type="sibTrans" cxnId="{3576B0D5-F580-44A6-984D-8BB9074950BC}">
      <dgm:prSet/>
      <dgm:spPr/>
      <dgm:t>
        <a:bodyPr/>
        <a:lstStyle/>
        <a:p>
          <a:endParaRPr lang="en-US"/>
        </a:p>
      </dgm:t>
    </dgm:pt>
    <dgm:pt modelId="{3CBD1F3A-9280-4A97-A226-33DB1EE8A214}">
      <dgm:prSet/>
      <dgm:spPr/>
      <dgm:t>
        <a:bodyPr/>
        <a:lstStyle/>
        <a:p>
          <a:r>
            <a:rPr lang="en-US" dirty="0"/>
            <a:t>Track 1 (students) – classroom observation, focus groups, and a student questionnaire</a:t>
          </a:r>
        </a:p>
      </dgm:t>
    </dgm:pt>
    <dgm:pt modelId="{D1DC0920-DF16-4044-95CF-04536CB197D7}" type="parTrans" cxnId="{1EF2793D-2B5A-42B8-887E-F4E251BF9D18}">
      <dgm:prSet/>
      <dgm:spPr/>
      <dgm:t>
        <a:bodyPr/>
        <a:lstStyle/>
        <a:p>
          <a:endParaRPr lang="en-US"/>
        </a:p>
      </dgm:t>
    </dgm:pt>
    <dgm:pt modelId="{721EAABA-FFAE-4BC4-8D99-7409E7D5B75E}" type="sibTrans" cxnId="{1EF2793D-2B5A-42B8-887E-F4E251BF9D18}">
      <dgm:prSet/>
      <dgm:spPr/>
      <dgm:t>
        <a:bodyPr/>
        <a:lstStyle/>
        <a:p>
          <a:endParaRPr lang="en-US"/>
        </a:p>
      </dgm:t>
    </dgm:pt>
    <dgm:pt modelId="{D4391828-5E2D-4EAD-8281-1C3D54D28998}">
      <dgm:prSet/>
      <dgm:spPr/>
      <dgm:t>
        <a:bodyPr/>
        <a:lstStyle/>
        <a:p>
          <a:r>
            <a:rPr lang="en-US" dirty="0"/>
            <a:t>Track 2 (EAP tutors and discipline lecturers) – semi-structured interviews, field notes, university documents</a:t>
          </a:r>
        </a:p>
      </dgm:t>
    </dgm:pt>
    <dgm:pt modelId="{924CFB7F-088A-4C7B-B95C-5C22381E679F}" type="parTrans" cxnId="{73A9C189-5215-4D91-BF53-C02107EAA36F}">
      <dgm:prSet/>
      <dgm:spPr/>
      <dgm:t>
        <a:bodyPr/>
        <a:lstStyle/>
        <a:p>
          <a:endParaRPr lang="en-US"/>
        </a:p>
      </dgm:t>
    </dgm:pt>
    <dgm:pt modelId="{FE933162-CECE-4705-846E-AC3FF334043F}" type="sibTrans" cxnId="{73A9C189-5215-4D91-BF53-C02107EAA36F}">
      <dgm:prSet/>
      <dgm:spPr/>
      <dgm:t>
        <a:bodyPr/>
        <a:lstStyle/>
        <a:p>
          <a:endParaRPr lang="en-US"/>
        </a:p>
      </dgm:t>
    </dgm:pt>
    <dgm:pt modelId="{828B8161-1A62-4CA7-9516-EAF19E7B4548}">
      <dgm:prSet/>
      <dgm:spPr/>
      <dgm:t>
        <a:bodyPr/>
        <a:lstStyle/>
        <a:p>
          <a:r>
            <a:rPr lang="en-US" dirty="0"/>
            <a:t>In-depth description and analysis of a focal phenomenon (Duff, 2012)  </a:t>
          </a:r>
        </a:p>
      </dgm:t>
    </dgm:pt>
    <dgm:pt modelId="{98C69BA8-CC18-40EA-AD74-7E9B386B299B}" type="parTrans" cxnId="{C337EC65-880E-40B3-B206-E68AA5736220}">
      <dgm:prSet/>
      <dgm:spPr/>
      <dgm:t>
        <a:bodyPr/>
        <a:lstStyle/>
        <a:p>
          <a:endParaRPr lang="en-US"/>
        </a:p>
      </dgm:t>
    </dgm:pt>
    <dgm:pt modelId="{FE2B96A8-55A4-4CDD-8A11-773E4A29CCEF}" type="sibTrans" cxnId="{C337EC65-880E-40B3-B206-E68AA5736220}">
      <dgm:prSet/>
      <dgm:spPr/>
      <dgm:t>
        <a:bodyPr/>
        <a:lstStyle/>
        <a:p>
          <a:endParaRPr lang="en-US"/>
        </a:p>
      </dgm:t>
    </dgm:pt>
    <dgm:pt modelId="{C6ED7972-5276-48FB-A5B0-6B25C0D6B90F}" type="pres">
      <dgm:prSet presAssocID="{8DD0D4A7-79BB-4ED1-A7A9-4F25BA5EBA6E}" presName="linear" presStyleCnt="0">
        <dgm:presLayoutVars>
          <dgm:dir/>
          <dgm:animLvl val="lvl"/>
          <dgm:resizeHandles val="exact"/>
        </dgm:presLayoutVars>
      </dgm:prSet>
      <dgm:spPr/>
    </dgm:pt>
    <dgm:pt modelId="{4F06317A-B28B-4F1D-ADA2-2F144641982E}" type="pres">
      <dgm:prSet presAssocID="{B6A3C65E-60A7-43C0-9140-521EA2402465}" presName="parentLin" presStyleCnt="0"/>
      <dgm:spPr/>
    </dgm:pt>
    <dgm:pt modelId="{0A94B593-31F1-4885-A487-C683873E133F}" type="pres">
      <dgm:prSet presAssocID="{B6A3C65E-60A7-43C0-9140-521EA2402465}" presName="parentLeftMargin" presStyleLbl="node1" presStyleIdx="0" presStyleCnt="2"/>
      <dgm:spPr/>
    </dgm:pt>
    <dgm:pt modelId="{DF08DB74-67B1-4CF9-A27A-D78277DAF250}" type="pres">
      <dgm:prSet presAssocID="{B6A3C65E-60A7-43C0-9140-521EA2402465}" presName="parentText" presStyleLbl="node1" presStyleIdx="0" presStyleCnt="2">
        <dgm:presLayoutVars>
          <dgm:chMax val="0"/>
          <dgm:bulletEnabled val="1"/>
        </dgm:presLayoutVars>
      </dgm:prSet>
      <dgm:spPr/>
    </dgm:pt>
    <dgm:pt modelId="{40A05073-40AD-474A-8290-A1689A33EBD5}" type="pres">
      <dgm:prSet presAssocID="{B6A3C65E-60A7-43C0-9140-521EA2402465}" presName="negativeSpace" presStyleCnt="0"/>
      <dgm:spPr/>
    </dgm:pt>
    <dgm:pt modelId="{17F0BBC0-43AF-4747-B26F-0118AFEBED04}" type="pres">
      <dgm:prSet presAssocID="{B6A3C65E-60A7-43C0-9140-521EA2402465}" presName="childText" presStyleLbl="conFgAcc1" presStyleIdx="0" presStyleCnt="2">
        <dgm:presLayoutVars>
          <dgm:bulletEnabled val="1"/>
        </dgm:presLayoutVars>
      </dgm:prSet>
      <dgm:spPr/>
    </dgm:pt>
    <dgm:pt modelId="{E6656622-43C1-43B0-8DDA-31C52F24569E}" type="pres">
      <dgm:prSet presAssocID="{7072496D-52E6-4A2D-B09D-37E3BFE93341}" presName="spaceBetweenRectangles" presStyleCnt="0"/>
      <dgm:spPr/>
    </dgm:pt>
    <dgm:pt modelId="{12E500EC-DAD9-45A0-82DE-164CF626B12F}" type="pres">
      <dgm:prSet presAssocID="{77069B4B-2E72-48A1-ABF8-331A7556521B}" presName="parentLin" presStyleCnt="0"/>
      <dgm:spPr/>
    </dgm:pt>
    <dgm:pt modelId="{68C2EA41-BE10-4926-9ECC-476240E59517}" type="pres">
      <dgm:prSet presAssocID="{77069B4B-2E72-48A1-ABF8-331A7556521B}" presName="parentLeftMargin" presStyleLbl="node1" presStyleIdx="0" presStyleCnt="2"/>
      <dgm:spPr/>
    </dgm:pt>
    <dgm:pt modelId="{C4CC7AB2-EC51-45ED-BB88-4C4B3120F283}" type="pres">
      <dgm:prSet presAssocID="{77069B4B-2E72-48A1-ABF8-331A7556521B}" presName="parentText" presStyleLbl="node1" presStyleIdx="1" presStyleCnt="2">
        <dgm:presLayoutVars>
          <dgm:chMax val="0"/>
          <dgm:bulletEnabled val="1"/>
        </dgm:presLayoutVars>
      </dgm:prSet>
      <dgm:spPr/>
    </dgm:pt>
    <dgm:pt modelId="{F336A9E7-8878-4290-9029-4ADB46D294C2}" type="pres">
      <dgm:prSet presAssocID="{77069B4B-2E72-48A1-ABF8-331A7556521B}" presName="negativeSpace" presStyleCnt="0"/>
      <dgm:spPr/>
    </dgm:pt>
    <dgm:pt modelId="{A70831CB-02B7-4E28-9DAF-15FC34102B09}" type="pres">
      <dgm:prSet presAssocID="{77069B4B-2E72-48A1-ABF8-331A7556521B}" presName="childText" presStyleLbl="conFgAcc1" presStyleIdx="1" presStyleCnt="2">
        <dgm:presLayoutVars>
          <dgm:bulletEnabled val="1"/>
        </dgm:presLayoutVars>
      </dgm:prSet>
      <dgm:spPr/>
    </dgm:pt>
  </dgm:ptLst>
  <dgm:cxnLst>
    <dgm:cxn modelId="{8602C519-0745-4935-B600-F59369FC24B2}" type="presOf" srcId="{8DD0D4A7-79BB-4ED1-A7A9-4F25BA5EBA6E}" destId="{C6ED7972-5276-48FB-A5B0-6B25C0D6B90F}" srcOrd="0" destOrd="0" presId="urn:microsoft.com/office/officeart/2005/8/layout/list1"/>
    <dgm:cxn modelId="{328DBD27-B806-4A78-80ED-6D8E2EE235BC}" type="presOf" srcId="{D4391828-5E2D-4EAD-8281-1C3D54D28998}" destId="{A70831CB-02B7-4E28-9DAF-15FC34102B09}" srcOrd="0" destOrd="1" presId="urn:microsoft.com/office/officeart/2005/8/layout/list1"/>
    <dgm:cxn modelId="{DA290C3D-2029-4510-9EBB-1CB231AED86F}" type="presOf" srcId="{77069B4B-2E72-48A1-ABF8-331A7556521B}" destId="{C4CC7AB2-EC51-45ED-BB88-4C4B3120F283}" srcOrd="1" destOrd="0" presId="urn:microsoft.com/office/officeart/2005/8/layout/list1"/>
    <dgm:cxn modelId="{1EF2793D-2B5A-42B8-887E-F4E251BF9D18}" srcId="{77069B4B-2E72-48A1-ABF8-331A7556521B}" destId="{3CBD1F3A-9280-4A97-A226-33DB1EE8A214}" srcOrd="0" destOrd="0" parTransId="{D1DC0920-DF16-4044-95CF-04536CB197D7}" sibTransId="{721EAABA-FFAE-4BC4-8D99-7409E7D5B75E}"/>
    <dgm:cxn modelId="{C337EC65-880E-40B3-B206-E68AA5736220}" srcId="{B6A3C65E-60A7-43C0-9140-521EA2402465}" destId="{828B8161-1A62-4CA7-9516-EAF19E7B4548}" srcOrd="0" destOrd="0" parTransId="{98C69BA8-CC18-40EA-AD74-7E9B386B299B}" sibTransId="{FE2B96A8-55A4-4CDD-8A11-773E4A29CCEF}"/>
    <dgm:cxn modelId="{17ADA86A-5914-49E1-91A2-8893E96A59E3}" type="presOf" srcId="{828B8161-1A62-4CA7-9516-EAF19E7B4548}" destId="{17F0BBC0-43AF-4747-B26F-0118AFEBED04}" srcOrd="0" destOrd="0" presId="urn:microsoft.com/office/officeart/2005/8/layout/list1"/>
    <dgm:cxn modelId="{3A863E6E-7D59-4FFC-8591-4CFDEF209BDE}" type="presOf" srcId="{77069B4B-2E72-48A1-ABF8-331A7556521B}" destId="{68C2EA41-BE10-4926-9ECC-476240E59517}" srcOrd="0" destOrd="0" presId="urn:microsoft.com/office/officeart/2005/8/layout/list1"/>
    <dgm:cxn modelId="{CA8BA756-5B1C-4CF3-8DDD-C68CAE9CA55F}" srcId="{8DD0D4A7-79BB-4ED1-A7A9-4F25BA5EBA6E}" destId="{B6A3C65E-60A7-43C0-9140-521EA2402465}" srcOrd="0" destOrd="0" parTransId="{4051135A-ED25-483A-9CA7-F19C699B115B}" sibTransId="{7072496D-52E6-4A2D-B09D-37E3BFE93341}"/>
    <dgm:cxn modelId="{73A9C189-5215-4D91-BF53-C02107EAA36F}" srcId="{77069B4B-2E72-48A1-ABF8-331A7556521B}" destId="{D4391828-5E2D-4EAD-8281-1C3D54D28998}" srcOrd="1" destOrd="0" parTransId="{924CFB7F-088A-4C7B-B95C-5C22381E679F}" sibTransId="{FE933162-CECE-4705-846E-AC3FF334043F}"/>
    <dgm:cxn modelId="{B1EAE38A-AD02-4712-BF64-BDACA6661A7F}" type="presOf" srcId="{3CBD1F3A-9280-4A97-A226-33DB1EE8A214}" destId="{A70831CB-02B7-4E28-9DAF-15FC34102B09}" srcOrd="0" destOrd="0" presId="urn:microsoft.com/office/officeart/2005/8/layout/list1"/>
    <dgm:cxn modelId="{0C62BCB7-843C-49D8-ADA1-CE43C15F4EE1}" type="presOf" srcId="{B6A3C65E-60A7-43C0-9140-521EA2402465}" destId="{0A94B593-31F1-4885-A487-C683873E133F}" srcOrd="0" destOrd="0" presId="urn:microsoft.com/office/officeart/2005/8/layout/list1"/>
    <dgm:cxn modelId="{B6B0AEC3-A27E-4825-ABB4-CBBFAFF0140D}" type="presOf" srcId="{B6A3C65E-60A7-43C0-9140-521EA2402465}" destId="{DF08DB74-67B1-4CF9-A27A-D78277DAF250}" srcOrd="1" destOrd="0" presId="urn:microsoft.com/office/officeart/2005/8/layout/list1"/>
    <dgm:cxn modelId="{3576B0D5-F580-44A6-984D-8BB9074950BC}" srcId="{8DD0D4A7-79BB-4ED1-A7A9-4F25BA5EBA6E}" destId="{77069B4B-2E72-48A1-ABF8-331A7556521B}" srcOrd="1" destOrd="0" parTransId="{DBE7171B-DA58-460D-A53E-EEA9FA411145}" sibTransId="{2B4FB619-D311-43AA-9F3F-0424558FC0D0}"/>
    <dgm:cxn modelId="{7A608360-3244-4020-80E9-5D3C40DD6607}" type="presParOf" srcId="{C6ED7972-5276-48FB-A5B0-6B25C0D6B90F}" destId="{4F06317A-B28B-4F1D-ADA2-2F144641982E}" srcOrd="0" destOrd="0" presId="urn:microsoft.com/office/officeart/2005/8/layout/list1"/>
    <dgm:cxn modelId="{7CFFAE4E-ABC9-44FC-B4A8-950591CB6318}" type="presParOf" srcId="{4F06317A-B28B-4F1D-ADA2-2F144641982E}" destId="{0A94B593-31F1-4885-A487-C683873E133F}" srcOrd="0" destOrd="0" presId="urn:microsoft.com/office/officeart/2005/8/layout/list1"/>
    <dgm:cxn modelId="{6C7239C5-87CB-4D02-B38A-BA09464B59ED}" type="presParOf" srcId="{4F06317A-B28B-4F1D-ADA2-2F144641982E}" destId="{DF08DB74-67B1-4CF9-A27A-D78277DAF250}" srcOrd="1" destOrd="0" presId="urn:microsoft.com/office/officeart/2005/8/layout/list1"/>
    <dgm:cxn modelId="{0C8AB358-96D7-4ED7-9F93-C5D3D92D5B2B}" type="presParOf" srcId="{C6ED7972-5276-48FB-A5B0-6B25C0D6B90F}" destId="{40A05073-40AD-474A-8290-A1689A33EBD5}" srcOrd="1" destOrd="0" presId="urn:microsoft.com/office/officeart/2005/8/layout/list1"/>
    <dgm:cxn modelId="{65F817AC-AFD7-46EF-84D5-B348DA423C48}" type="presParOf" srcId="{C6ED7972-5276-48FB-A5B0-6B25C0D6B90F}" destId="{17F0BBC0-43AF-4747-B26F-0118AFEBED04}" srcOrd="2" destOrd="0" presId="urn:microsoft.com/office/officeart/2005/8/layout/list1"/>
    <dgm:cxn modelId="{387DDA69-436D-44FB-B824-B52D94BAB5CE}" type="presParOf" srcId="{C6ED7972-5276-48FB-A5B0-6B25C0D6B90F}" destId="{E6656622-43C1-43B0-8DDA-31C52F24569E}" srcOrd="3" destOrd="0" presId="urn:microsoft.com/office/officeart/2005/8/layout/list1"/>
    <dgm:cxn modelId="{7CDD9C6B-FF28-4F05-9DFD-43D0AD79610F}" type="presParOf" srcId="{C6ED7972-5276-48FB-A5B0-6B25C0D6B90F}" destId="{12E500EC-DAD9-45A0-82DE-164CF626B12F}" srcOrd="4" destOrd="0" presId="urn:microsoft.com/office/officeart/2005/8/layout/list1"/>
    <dgm:cxn modelId="{1A098C8C-9333-4F03-B7A2-5AF505F46B33}" type="presParOf" srcId="{12E500EC-DAD9-45A0-82DE-164CF626B12F}" destId="{68C2EA41-BE10-4926-9ECC-476240E59517}" srcOrd="0" destOrd="0" presId="urn:microsoft.com/office/officeart/2005/8/layout/list1"/>
    <dgm:cxn modelId="{03B4F66E-EE6E-42EA-A14A-5F55ED6DE741}" type="presParOf" srcId="{12E500EC-DAD9-45A0-82DE-164CF626B12F}" destId="{C4CC7AB2-EC51-45ED-BB88-4C4B3120F283}" srcOrd="1" destOrd="0" presId="urn:microsoft.com/office/officeart/2005/8/layout/list1"/>
    <dgm:cxn modelId="{09487D85-36B0-418D-BBF3-B2E31FCB5225}" type="presParOf" srcId="{C6ED7972-5276-48FB-A5B0-6B25C0D6B90F}" destId="{F336A9E7-8878-4290-9029-4ADB46D294C2}" srcOrd="5" destOrd="0" presId="urn:microsoft.com/office/officeart/2005/8/layout/list1"/>
    <dgm:cxn modelId="{A4F00575-97FD-403A-A4AF-96A810C96BF2}" type="presParOf" srcId="{C6ED7972-5276-48FB-A5B0-6B25C0D6B90F}" destId="{A70831CB-02B7-4E28-9DAF-15FC34102B09}"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825EEE4-1721-4495-814A-053F4E4C41B2}"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C9A555DD-357F-4005-841E-74165EF687C7}">
      <dgm:prSet/>
      <dgm:spPr/>
      <dgm:t>
        <a:bodyPr/>
        <a:lstStyle/>
        <a:p>
          <a:r>
            <a:rPr lang="en-US"/>
            <a:t>Feasibility </a:t>
          </a:r>
        </a:p>
      </dgm:t>
    </dgm:pt>
    <dgm:pt modelId="{84345507-1A4F-4A9B-8F2A-F2FAD7B89D45}" type="parTrans" cxnId="{39E66F2D-D559-4068-B48A-6A01C051C1B4}">
      <dgm:prSet/>
      <dgm:spPr/>
      <dgm:t>
        <a:bodyPr/>
        <a:lstStyle/>
        <a:p>
          <a:endParaRPr lang="en-US"/>
        </a:p>
      </dgm:t>
    </dgm:pt>
    <dgm:pt modelId="{A7B55323-D05D-4D37-A70D-9802EB3EE902}" type="sibTrans" cxnId="{39E66F2D-D559-4068-B48A-6A01C051C1B4}">
      <dgm:prSet/>
      <dgm:spPr/>
      <dgm:t>
        <a:bodyPr/>
        <a:lstStyle/>
        <a:p>
          <a:endParaRPr lang="en-US"/>
        </a:p>
      </dgm:t>
    </dgm:pt>
    <dgm:pt modelId="{61A3052C-A1A1-4414-95DA-8A43809B1C83}">
      <dgm:prSet/>
      <dgm:spPr/>
      <dgm:t>
        <a:bodyPr/>
        <a:lstStyle/>
        <a:p>
          <a:r>
            <a:rPr lang="en-US" dirty="0"/>
            <a:t>The discipline lecturers and EAP tutors indicated that they find the approach to be feasible within their current </a:t>
          </a:r>
          <a:r>
            <a:rPr lang="en-US" b="1" dirty="0"/>
            <a:t>workload</a:t>
          </a:r>
        </a:p>
      </dgm:t>
    </dgm:pt>
    <dgm:pt modelId="{507F0875-7D7D-4221-A79E-97AE3710C241}" type="parTrans" cxnId="{5D7BF706-A0E4-4436-B2DF-EA58B0FE6C83}">
      <dgm:prSet/>
      <dgm:spPr/>
      <dgm:t>
        <a:bodyPr/>
        <a:lstStyle/>
        <a:p>
          <a:endParaRPr lang="en-US"/>
        </a:p>
      </dgm:t>
    </dgm:pt>
    <dgm:pt modelId="{EDCDEFE8-7CFA-4D43-B226-9D847BFECFBF}" type="sibTrans" cxnId="{5D7BF706-A0E4-4436-B2DF-EA58B0FE6C83}">
      <dgm:prSet/>
      <dgm:spPr/>
      <dgm:t>
        <a:bodyPr/>
        <a:lstStyle/>
        <a:p>
          <a:endParaRPr lang="en-US"/>
        </a:p>
      </dgm:t>
    </dgm:pt>
    <dgm:pt modelId="{FFD1D37D-8F47-43DB-A697-4F0C45AEDCEC}">
      <dgm:prSet/>
      <dgm:spPr/>
      <dgm:t>
        <a:bodyPr/>
        <a:lstStyle/>
        <a:p>
          <a:r>
            <a:rPr lang="en-US"/>
            <a:t>Incentives</a:t>
          </a:r>
        </a:p>
      </dgm:t>
    </dgm:pt>
    <dgm:pt modelId="{438E0774-54A7-44D3-8BD3-D133BB54A431}" type="parTrans" cxnId="{E93B8858-B007-4539-902D-219458082CA1}">
      <dgm:prSet/>
      <dgm:spPr/>
      <dgm:t>
        <a:bodyPr/>
        <a:lstStyle/>
        <a:p>
          <a:endParaRPr lang="en-US"/>
        </a:p>
      </dgm:t>
    </dgm:pt>
    <dgm:pt modelId="{0BC59894-B30D-4E9A-ADC9-A4C8D8CE46A5}" type="sibTrans" cxnId="{E93B8858-B007-4539-902D-219458082CA1}">
      <dgm:prSet/>
      <dgm:spPr/>
      <dgm:t>
        <a:bodyPr/>
        <a:lstStyle/>
        <a:p>
          <a:endParaRPr lang="en-US"/>
        </a:p>
      </dgm:t>
    </dgm:pt>
    <dgm:pt modelId="{48E3ACED-DAD4-40EE-9D0E-83E74CF0731C}">
      <dgm:prSet/>
      <dgm:spPr/>
      <dgm:t>
        <a:bodyPr/>
        <a:lstStyle/>
        <a:p>
          <a:r>
            <a:rPr lang="en-US" dirty="0"/>
            <a:t>The discipline lecturers recommended future incentives such as workload reduction, extra pay, and recognition</a:t>
          </a:r>
        </a:p>
      </dgm:t>
    </dgm:pt>
    <dgm:pt modelId="{AC58F752-480E-4844-8340-1282074C77F8}" type="parTrans" cxnId="{22AA5610-7860-4E11-97E4-8FAD7F0E8444}">
      <dgm:prSet/>
      <dgm:spPr/>
      <dgm:t>
        <a:bodyPr/>
        <a:lstStyle/>
        <a:p>
          <a:endParaRPr lang="en-US"/>
        </a:p>
      </dgm:t>
    </dgm:pt>
    <dgm:pt modelId="{ED0697EB-0994-4A08-A8E9-9A64D377BF69}" type="sibTrans" cxnId="{22AA5610-7860-4E11-97E4-8FAD7F0E8444}">
      <dgm:prSet/>
      <dgm:spPr/>
      <dgm:t>
        <a:bodyPr/>
        <a:lstStyle/>
        <a:p>
          <a:endParaRPr lang="en-US"/>
        </a:p>
      </dgm:t>
    </dgm:pt>
    <dgm:pt modelId="{1C6BA29F-E103-433B-A5CC-924DC6366920}">
      <dgm:prSet/>
      <dgm:spPr/>
      <dgm:t>
        <a:bodyPr/>
        <a:lstStyle/>
        <a:p>
          <a:r>
            <a:rPr lang="en-US" dirty="0"/>
            <a:t>They also suggested that this would be </a:t>
          </a:r>
          <a:r>
            <a:rPr lang="en-US" b="1" dirty="0"/>
            <a:t>sustainable</a:t>
          </a:r>
          <a:r>
            <a:rPr lang="en-US" dirty="0"/>
            <a:t> year-on-year, but there are differences between disciplines</a:t>
          </a:r>
        </a:p>
      </dgm:t>
    </dgm:pt>
    <dgm:pt modelId="{B8012A79-E1C5-4C5F-BD69-63F67B0139A2}" type="parTrans" cxnId="{92D86623-3FDB-4C09-98DD-D012E11153FF}">
      <dgm:prSet/>
      <dgm:spPr/>
      <dgm:t>
        <a:bodyPr/>
        <a:lstStyle/>
        <a:p>
          <a:endParaRPr lang="en-US"/>
        </a:p>
      </dgm:t>
    </dgm:pt>
    <dgm:pt modelId="{A53D9607-C156-43B4-A444-674F7A1DC6B3}" type="sibTrans" cxnId="{92D86623-3FDB-4C09-98DD-D012E11153FF}">
      <dgm:prSet/>
      <dgm:spPr/>
      <dgm:t>
        <a:bodyPr/>
        <a:lstStyle/>
        <a:p>
          <a:endParaRPr lang="en-US"/>
        </a:p>
      </dgm:t>
    </dgm:pt>
    <dgm:pt modelId="{FA0535EA-558A-48B1-8572-C8D55D879F26}">
      <dgm:prSet/>
      <dgm:spPr/>
      <dgm:t>
        <a:bodyPr/>
        <a:lstStyle/>
        <a:p>
          <a:r>
            <a:rPr lang="en-US" dirty="0"/>
            <a:t>One participant, an engineering lecturer, noted, </a:t>
          </a:r>
        </a:p>
      </dgm:t>
    </dgm:pt>
    <dgm:pt modelId="{800541BE-FC4B-42C5-9647-C7ADE927DC5B}" type="parTrans" cxnId="{FE4F5AAA-08C7-43F3-9EB8-0D1CED92576E}">
      <dgm:prSet/>
      <dgm:spPr/>
    </dgm:pt>
    <dgm:pt modelId="{2787C3F9-7436-47DD-91CD-E2144E959F7F}" type="sibTrans" cxnId="{FE4F5AAA-08C7-43F3-9EB8-0D1CED92576E}">
      <dgm:prSet/>
      <dgm:spPr/>
    </dgm:pt>
    <dgm:pt modelId="{C56DC741-1952-4685-B9B6-F3CEBFB291F4}">
      <dgm:prSet/>
      <dgm:spPr/>
      <dgm:t>
        <a:bodyPr/>
        <a:lstStyle/>
        <a:p>
          <a:r>
            <a:rPr lang="en-US" dirty="0"/>
            <a:t>“At the end of the day, we work for recognition.” </a:t>
          </a:r>
        </a:p>
      </dgm:t>
    </dgm:pt>
    <dgm:pt modelId="{40630ADE-CBEA-463D-90DD-8B2BF45EB7AC}" type="parTrans" cxnId="{6652C285-D950-40A2-AB02-240D39AD8652}">
      <dgm:prSet/>
      <dgm:spPr/>
    </dgm:pt>
    <dgm:pt modelId="{36ED908D-6E80-4C09-A345-02DC026415AB}" type="sibTrans" cxnId="{6652C285-D950-40A2-AB02-240D39AD8652}">
      <dgm:prSet/>
      <dgm:spPr/>
    </dgm:pt>
    <dgm:pt modelId="{E9A65D70-3192-4EAA-9E63-6E2FBFF8E0F0}" type="pres">
      <dgm:prSet presAssocID="{4825EEE4-1721-4495-814A-053F4E4C41B2}" presName="linear" presStyleCnt="0">
        <dgm:presLayoutVars>
          <dgm:dir/>
          <dgm:animLvl val="lvl"/>
          <dgm:resizeHandles val="exact"/>
        </dgm:presLayoutVars>
      </dgm:prSet>
      <dgm:spPr/>
    </dgm:pt>
    <dgm:pt modelId="{77D4CF41-165C-42D1-8C1E-04FDAD8E5F9F}" type="pres">
      <dgm:prSet presAssocID="{C9A555DD-357F-4005-841E-74165EF687C7}" presName="parentLin" presStyleCnt="0"/>
      <dgm:spPr/>
    </dgm:pt>
    <dgm:pt modelId="{1E0485CE-4103-4FA0-B0C3-D17EEC4E44FC}" type="pres">
      <dgm:prSet presAssocID="{C9A555DD-357F-4005-841E-74165EF687C7}" presName="parentLeftMargin" presStyleLbl="node1" presStyleIdx="0" presStyleCnt="2"/>
      <dgm:spPr/>
    </dgm:pt>
    <dgm:pt modelId="{1A012E1F-110B-4B79-AD5D-22CAA7E47622}" type="pres">
      <dgm:prSet presAssocID="{C9A555DD-357F-4005-841E-74165EF687C7}" presName="parentText" presStyleLbl="node1" presStyleIdx="0" presStyleCnt="2">
        <dgm:presLayoutVars>
          <dgm:chMax val="0"/>
          <dgm:bulletEnabled val="1"/>
        </dgm:presLayoutVars>
      </dgm:prSet>
      <dgm:spPr/>
    </dgm:pt>
    <dgm:pt modelId="{53C764C8-B37C-48C8-8FD2-33178E5B6502}" type="pres">
      <dgm:prSet presAssocID="{C9A555DD-357F-4005-841E-74165EF687C7}" presName="negativeSpace" presStyleCnt="0"/>
      <dgm:spPr/>
    </dgm:pt>
    <dgm:pt modelId="{A9E46F89-9667-4EF5-9844-BD7061CE8EFF}" type="pres">
      <dgm:prSet presAssocID="{C9A555DD-357F-4005-841E-74165EF687C7}" presName="childText" presStyleLbl="conFgAcc1" presStyleIdx="0" presStyleCnt="2">
        <dgm:presLayoutVars>
          <dgm:bulletEnabled val="1"/>
        </dgm:presLayoutVars>
      </dgm:prSet>
      <dgm:spPr/>
    </dgm:pt>
    <dgm:pt modelId="{38695B3A-11EC-4194-8036-4144A60AEC33}" type="pres">
      <dgm:prSet presAssocID="{A7B55323-D05D-4D37-A70D-9802EB3EE902}" presName="spaceBetweenRectangles" presStyleCnt="0"/>
      <dgm:spPr/>
    </dgm:pt>
    <dgm:pt modelId="{C93C9C93-F3F4-407F-8DDE-E5658E0B8EF2}" type="pres">
      <dgm:prSet presAssocID="{FFD1D37D-8F47-43DB-A697-4F0C45AEDCEC}" presName="parentLin" presStyleCnt="0"/>
      <dgm:spPr/>
    </dgm:pt>
    <dgm:pt modelId="{7D7B254D-31B2-433E-9D01-4C7967097CC6}" type="pres">
      <dgm:prSet presAssocID="{FFD1D37D-8F47-43DB-A697-4F0C45AEDCEC}" presName="parentLeftMargin" presStyleLbl="node1" presStyleIdx="0" presStyleCnt="2"/>
      <dgm:spPr/>
    </dgm:pt>
    <dgm:pt modelId="{701C31BC-BC73-46EB-B5D1-37FC56E40DA6}" type="pres">
      <dgm:prSet presAssocID="{FFD1D37D-8F47-43DB-A697-4F0C45AEDCEC}" presName="parentText" presStyleLbl="node1" presStyleIdx="1" presStyleCnt="2">
        <dgm:presLayoutVars>
          <dgm:chMax val="0"/>
          <dgm:bulletEnabled val="1"/>
        </dgm:presLayoutVars>
      </dgm:prSet>
      <dgm:spPr/>
    </dgm:pt>
    <dgm:pt modelId="{5053E90D-022A-46E8-84CB-0E031CFA354F}" type="pres">
      <dgm:prSet presAssocID="{FFD1D37D-8F47-43DB-A697-4F0C45AEDCEC}" presName="negativeSpace" presStyleCnt="0"/>
      <dgm:spPr/>
    </dgm:pt>
    <dgm:pt modelId="{59187716-876D-4668-A63D-484B7EF02BF3}" type="pres">
      <dgm:prSet presAssocID="{FFD1D37D-8F47-43DB-A697-4F0C45AEDCEC}" presName="childText" presStyleLbl="conFgAcc1" presStyleIdx="1" presStyleCnt="2">
        <dgm:presLayoutVars>
          <dgm:bulletEnabled val="1"/>
        </dgm:presLayoutVars>
      </dgm:prSet>
      <dgm:spPr/>
    </dgm:pt>
  </dgm:ptLst>
  <dgm:cxnLst>
    <dgm:cxn modelId="{5D7BF706-A0E4-4436-B2DF-EA58B0FE6C83}" srcId="{C9A555DD-357F-4005-841E-74165EF687C7}" destId="{61A3052C-A1A1-4414-95DA-8A43809B1C83}" srcOrd="0" destOrd="0" parTransId="{507F0875-7D7D-4221-A79E-97AE3710C241}" sibTransId="{EDCDEFE8-7CFA-4D43-B226-9D847BFECFBF}"/>
    <dgm:cxn modelId="{22AA5610-7860-4E11-97E4-8FAD7F0E8444}" srcId="{FFD1D37D-8F47-43DB-A697-4F0C45AEDCEC}" destId="{48E3ACED-DAD4-40EE-9D0E-83E74CF0731C}" srcOrd="0" destOrd="0" parTransId="{AC58F752-480E-4844-8340-1282074C77F8}" sibTransId="{ED0697EB-0994-4A08-A8E9-9A64D377BF69}"/>
    <dgm:cxn modelId="{92D86623-3FDB-4C09-98DD-D012E11153FF}" srcId="{C9A555DD-357F-4005-841E-74165EF687C7}" destId="{1C6BA29F-E103-433B-A5CC-924DC6366920}" srcOrd="1" destOrd="0" parTransId="{B8012A79-E1C5-4C5F-BD69-63F67B0139A2}" sibTransId="{A53D9607-C156-43B4-A444-674F7A1DC6B3}"/>
    <dgm:cxn modelId="{39E66F2D-D559-4068-B48A-6A01C051C1B4}" srcId="{4825EEE4-1721-4495-814A-053F4E4C41B2}" destId="{C9A555DD-357F-4005-841E-74165EF687C7}" srcOrd="0" destOrd="0" parTransId="{84345507-1A4F-4A9B-8F2A-F2FAD7B89D45}" sibTransId="{A7B55323-D05D-4D37-A70D-9802EB3EE902}"/>
    <dgm:cxn modelId="{E93B8858-B007-4539-902D-219458082CA1}" srcId="{4825EEE4-1721-4495-814A-053F4E4C41B2}" destId="{FFD1D37D-8F47-43DB-A697-4F0C45AEDCEC}" srcOrd="1" destOrd="0" parTransId="{438E0774-54A7-44D3-8BD3-D133BB54A431}" sibTransId="{0BC59894-B30D-4E9A-ADC9-A4C8D8CE46A5}"/>
    <dgm:cxn modelId="{0085E182-CE0A-4D58-B724-5096C1FD6EAD}" type="presOf" srcId="{48E3ACED-DAD4-40EE-9D0E-83E74CF0731C}" destId="{59187716-876D-4668-A63D-484B7EF02BF3}" srcOrd="0" destOrd="0" presId="urn:microsoft.com/office/officeart/2005/8/layout/list1"/>
    <dgm:cxn modelId="{6652C285-D950-40A2-AB02-240D39AD8652}" srcId="{FA0535EA-558A-48B1-8572-C8D55D879F26}" destId="{C56DC741-1952-4685-B9B6-F3CEBFB291F4}" srcOrd="0" destOrd="0" parTransId="{40630ADE-CBEA-463D-90DD-8B2BF45EB7AC}" sibTransId="{36ED908D-6E80-4C09-A345-02DC026415AB}"/>
    <dgm:cxn modelId="{FBD5DB95-AAF3-4F77-882C-E9CE87560DE4}" type="presOf" srcId="{4825EEE4-1721-4495-814A-053F4E4C41B2}" destId="{E9A65D70-3192-4EAA-9E63-6E2FBFF8E0F0}" srcOrd="0" destOrd="0" presId="urn:microsoft.com/office/officeart/2005/8/layout/list1"/>
    <dgm:cxn modelId="{C9C1A69C-9C73-47C2-AB53-C657B8586007}" type="presOf" srcId="{1C6BA29F-E103-433B-A5CC-924DC6366920}" destId="{A9E46F89-9667-4EF5-9844-BD7061CE8EFF}" srcOrd="0" destOrd="1" presId="urn:microsoft.com/office/officeart/2005/8/layout/list1"/>
    <dgm:cxn modelId="{FAAE749F-E597-4312-BB93-12DAD97C4282}" type="presOf" srcId="{C56DC741-1952-4685-B9B6-F3CEBFB291F4}" destId="{59187716-876D-4668-A63D-484B7EF02BF3}" srcOrd="0" destOrd="2" presId="urn:microsoft.com/office/officeart/2005/8/layout/list1"/>
    <dgm:cxn modelId="{FDE00FAA-037F-4815-8762-E0253DF8BA88}" type="presOf" srcId="{FFD1D37D-8F47-43DB-A697-4F0C45AEDCEC}" destId="{701C31BC-BC73-46EB-B5D1-37FC56E40DA6}" srcOrd="1" destOrd="0" presId="urn:microsoft.com/office/officeart/2005/8/layout/list1"/>
    <dgm:cxn modelId="{FE4F5AAA-08C7-43F3-9EB8-0D1CED92576E}" srcId="{48E3ACED-DAD4-40EE-9D0E-83E74CF0731C}" destId="{FA0535EA-558A-48B1-8572-C8D55D879F26}" srcOrd="0" destOrd="0" parTransId="{800541BE-FC4B-42C5-9647-C7ADE927DC5B}" sibTransId="{2787C3F9-7436-47DD-91CD-E2144E959F7F}"/>
    <dgm:cxn modelId="{F4C369B0-E780-4DA6-A045-F130356B9BB8}" type="presOf" srcId="{61A3052C-A1A1-4414-95DA-8A43809B1C83}" destId="{A9E46F89-9667-4EF5-9844-BD7061CE8EFF}" srcOrd="0" destOrd="0" presId="urn:microsoft.com/office/officeart/2005/8/layout/list1"/>
    <dgm:cxn modelId="{C185BFC1-688A-4580-B4FB-A758EFF35666}" type="presOf" srcId="{FFD1D37D-8F47-43DB-A697-4F0C45AEDCEC}" destId="{7D7B254D-31B2-433E-9D01-4C7967097CC6}" srcOrd="0" destOrd="0" presId="urn:microsoft.com/office/officeart/2005/8/layout/list1"/>
    <dgm:cxn modelId="{3641F9C5-BBA1-4A4A-A34C-40165592E232}" type="presOf" srcId="{C9A555DD-357F-4005-841E-74165EF687C7}" destId="{1A012E1F-110B-4B79-AD5D-22CAA7E47622}" srcOrd="1" destOrd="0" presId="urn:microsoft.com/office/officeart/2005/8/layout/list1"/>
    <dgm:cxn modelId="{02834AC7-EDF6-4598-A8A4-2A52CE26D6A3}" type="presOf" srcId="{C9A555DD-357F-4005-841E-74165EF687C7}" destId="{1E0485CE-4103-4FA0-B0C3-D17EEC4E44FC}" srcOrd="0" destOrd="0" presId="urn:microsoft.com/office/officeart/2005/8/layout/list1"/>
    <dgm:cxn modelId="{5730B7C9-421A-4216-B628-04E9B1590FCD}" type="presOf" srcId="{FA0535EA-558A-48B1-8572-C8D55D879F26}" destId="{59187716-876D-4668-A63D-484B7EF02BF3}" srcOrd="0" destOrd="1" presId="urn:microsoft.com/office/officeart/2005/8/layout/list1"/>
    <dgm:cxn modelId="{2910F868-DCF0-4EBB-B6E4-288DF9BFCF1F}" type="presParOf" srcId="{E9A65D70-3192-4EAA-9E63-6E2FBFF8E0F0}" destId="{77D4CF41-165C-42D1-8C1E-04FDAD8E5F9F}" srcOrd="0" destOrd="0" presId="urn:microsoft.com/office/officeart/2005/8/layout/list1"/>
    <dgm:cxn modelId="{CC5C088A-0861-4DC8-A2EB-2BD45953188B}" type="presParOf" srcId="{77D4CF41-165C-42D1-8C1E-04FDAD8E5F9F}" destId="{1E0485CE-4103-4FA0-B0C3-D17EEC4E44FC}" srcOrd="0" destOrd="0" presId="urn:microsoft.com/office/officeart/2005/8/layout/list1"/>
    <dgm:cxn modelId="{E85E080C-4FBC-48F3-B5A1-87FCEDA34896}" type="presParOf" srcId="{77D4CF41-165C-42D1-8C1E-04FDAD8E5F9F}" destId="{1A012E1F-110B-4B79-AD5D-22CAA7E47622}" srcOrd="1" destOrd="0" presId="urn:microsoft.com/office/officeart/2005/8/layout/list1"/>
    <dgm:cxn modelId="{4EBF2775-13F0-4A19-B7E7-A7CAE108F4FC}" type="presParOf" srcId="{E9A65D70-3192-4EAA-9E63-6E2FBFF8E0F0}" destId="{53C764C8-B37C-48C8-8FD2-33178E5B6502}" srcOrd="1" destOrd="0" presId="urn:microsoft.com/office/officeart/2005/8/layout/list1"/>
    <dgm:cxn modelId="{8F34991F-1A3E-483F-B0F4-E5CBC8832B0C}" type="presParOf" srcId="{E9A65D70-3192-4EAA-9E63-6E2FBFF8E0F0}" destId="{A9E46F89-9667-4EF5-9844-BD7061CE8EFF}" srcOrd="2" destOrd="0" presId="urn:microsoft.com/office/officeart/2005/8/layout/list1"/>
    <dgm:cxn modelId="{625E46CA-20F2-4DE5-9283-5432BDD3DC53}" type="presParOf" srcId="{E9A65D70-3192-4EAA-9E63-6E2FBFF8E0F0}" destId="{38695B3A-11EC-4194-8036-4144A60AEC33}" srcOrd="3" destOrd="0" presId="urn:microsoft.com/office/officeart/2005/8/layout/list1"/>
    <dgm:cxn modelId="{8F546387-2D41-4B3B-BA4F-DE53C482B76A}" type="presParOf" srcId="{E9A65D70-3192-4EAA-9E63-6E2FBFF8E0F0}" destId="{C93C9C93-F3F4-407F-8DDE-E5658E0B8EF2}" srcOrd="4" destOrd="0" presId="urn:microsoft.com/office/officeart/2005/8/layout/list1"/>
    <dgm:cxn modelId="{062A785B-FF0D-48A8-A79E-FA46209E9B1A}" type="presParOf" srcId="{C93C9C93-F3F4-407F-8DDE-E5658E0B8EF2}" destId="{7D7B254D-31B2-433E-9D01-4C7967097CC6}" srcOrd="0" destOrd="0" presId="urn:microsoft.com/office/officeart/2005/8/layout/list1"/>
    <dgm:cxn modelId="{AC0F83EB-E66E-4142-A8F3-F46C9DD0FE40}" type="presParOf" srcId="{C93C9C93-F3F4-407F-8DDE-E5658E0B8EF2}" destId="{701C31BC-BC73-46EB-B5D1-37FC56E40DA6}" srcOrd="1" destOrd="0" presId="urn:microsoft.com/office/officeart/2005/8/layout/list1"/>
    <dgm:cxn modelId="{23A53F72-4758-4B5B-A640-3D6FAE35396E}" type="presParOf" srcId="{E9A65D70-3192-4EAA-9E63-6E2FBFF8E0F0}" destId="{5053E90D-022A-46E8-84CB-0E031CFA354F}" srcOrd="5" destOrd="0" presId="urn:microsoft.com/office/officeart/2005/8/layout/list1"/>
    <dgm:cxn modelId="{17E37489-D584-4D56-90EB-DB1F6CF2CBDE}" type="presParOf" srcId="{E9A65D70-3192-4EAA-9E63-6E2FBFF8E0F0}" destId="{59187716-876D-4668-A63D-484B7EF02BF3}"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931ED2-4512-4924-B35D-E6C98F943695}"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DA05F54C-A488-4B18-AE4A-92ED2306F8C1}">
      <dgm:prSet/>
      <dgm:spPr/>
      <dgm:t>
        <a:bodyPr/>
        <a:lstStyle/>
        <a:p>
          <a:r>
            <a:rPr lang="en-GB"/>
            <a:t>An Emerging EMI Institution in an Old EMI Context </a:t>
          </a:r>
          <a:endParaRPr lang="en-US"/>
        </a:p>
      </dgm:t>
    </dgm:pt>
    <dgm:pt modelId="{0D414B3E-99F1-4B2B-A1DC-5205D2679673}" type="parTrans" cxnId="{63E24E20-0B05-49B5-8311-E34B4D9C3E22}">
      <dgm:prSet/>
      <dgm:spPr/>
      <dgm:t>
        <a:bodyPr/>
        <a:lstStyle/>
        <a:p>
          <a:endParaRPr lang="en-US"/>
        </a:p>
      </dgm:t>
    </dgm:pt>
    <dgm:pt modelId="{4F3DF6D9-2116-4688-A7AD-E89049A6BADE}" type="sibTrans" cxnId="{63E24E20-0B05-49B5-8311-E34B4D9C3E22}">
      <dgm:prSet/>
      <dgm:spPr/>
      <dgm:t>
        <a:bodyPr/>
        <a:lstStyle/>
        <a:p>
          <a:endParaRPr lang="en-US"/>
        </a:p>
      </dgm:t>
    </dgm:pt>
    <dgm:pt modelId="{C8A65187-0BB7-4DB6-A794-0B8DD2C79DB7}">
      <dgm:prSet/>
      <dgm:spPr/>
      <dgm:t>
        <a:bodyPr/>
        <a:lstStyle/>
        <a:p>
          <a:r>
            <a:rPr lang="en-GB"/>
            <a:t>A long history of EMI in Lebanon (Zeaiter, 2022; Essieli, 2017)</a:t>
          </a:r>
          <a:endParaRPr lang="en-US"/>
        </a:p>
      </dgm:t>
    </dgm:pt>
    <dgm:pt modelId="{0EB6780E-30B6-48B9-B951-1156D5CEB7F4}" type="parTrans" cxnId="{CB3566B8-4F9C-41D8-80AF-24374EA92F98}">
      <dgm:prSet/>
      <dgm:spPr/>
      <dgm:t>
        <a:bodyPr/>
        <a:lstStyle/>
        <a:p>
          <a:endParaRPr lang="en-US"/>
        </a:p>
      </dgm:t>
    </dgm:pt>
    <dgm:pt modelId="{4EFED4DF-F9C6-4A2D-B9FA-F73734524A9B}" type="sibTrans" cxnId="{CB3566B8-4F9C-41D8-80AF-24374EA92F98}">
      <dgm:prSet/>
      <dgm:spPr/>
      <dgm:t>
        <a:bodyPr/>
        <a:lstStyle/>
        <a:p>
          <a:endParaRPr lang="en-US"/>
        </a:p>
      </dgm:t>
    </dgm:pt>
    <dgm:pt modelId="{5AE7777B-A240-4897-AB15-7CA447433995}">
      <dgm:prSet/>
      <dgm:spPr/>
      <dgm:t>
        <a:bodyPr/>
        <a:lstStyle/>
        <a:p>
          <a:r>
            <a:rPr lang="en-GB"/>
            <a:t>An “old EMI” context (Willans, 2022)</a:t>
          </a:r>
          <a:endParaRPr lang="en-US"/>
        </a:p>
      </dgm:t>
    </dgm:pt>
    <dgm:pt modelId="{EBC28296-70FE-45B0-A049-57F898C8D09B}" type="parTrans" cxnId="{92060718-EC98-49CA-AA7B-CD2FE6054A57}">
      <dgm:prSet/>
      <dgm:spPr/>
      <dgm:t>
        <a:bodyPr/>
        <a:lstStyle/>
        <a:p>
          <a:endParaRPr lang="en-US"/>
        </a:p>
      </dgm:t>
    </dgm:pt>
    <dgm:pt modelId="{F3384870-682D-4CE6-9A52-9DB54670BB6C}" type="sibTrans" cxnId="{92060718-EC98-49CA-AA7B-CD2FE6054A57}">
      <dgm:prSet/>
      <dgm:spPr/>
      <dgm:t>
        <a:bodyPr/>
        <a:lstStyle/>
        <a:p>
          <a:endParaRPr lang="en-US"/>
        </a:p>
      </dgm:t>
    </dgm:pt>
    <dgm:pt modelId="{105BB8B0-EBB3-48D6-A39B-D092537519E4}">
      <dgm:prSet/>
      <dgm:spPr/>
      <dgm:t>
        <a:bodyPr/>
        <a:lstStyle/>
        <a:p>
          <a:r>
            <a:rPr lang="en-GB"/>
            <a:t>A multilingual (Arabic, English, French) partial EMI institution </a:t>
          </a:r>
          <a:endParaRPr lang="en-US"/>
        </a:p>
      </dgm:t>
    </dgm:pt>
    <dgm:pt modelId="{FA8807F1-E8FD-46EF-8F3A-751D7C852AD1}" type="parTrans" cxnId="{C0BBA35D-0906-4577-B7B6-473B0FC6EEA3}">
      <dgm:prSet/>
      <dgm:spPr/>
      <dgm:t>
        <a:bodyPr/>
        <a:lstStyle/>
        <a:p>
          <a:endParaRPr lang="en-US"/>
        </a:p>
      </dgm:t>
    </dgm:pt>
    <dgm:pt modelId="{C05B89AE-5853-409B-8183-BDA3BD22335B}" type="sibTrans" cxnId="{C0BBA35D-0906-4577-B7B6-473B0FC6EEA3}">
      <dgm:prSet/>
      <dgm:spPr/>
      <dgm:t>
        <a:bodyPr/>
        <a:lstStyle/>
        <a:p>
          <a:endParaRPr lang="en-US"/>
        </a:p>
      </dgm:t>
    </dgm:pt>
    <dgm:pt modelId="{7EAA75AF-4C49-4608-A941-667470C9A25D}">
      <dgm:prSet/>
      <dgm:spPr/>
      <dgm:t>
        <a:bodyPr/>
        <a:lstStyle/>
        <a:p>
          <a:r>
            <a:rPr lang="en-GB"/>
            <a:t>A 5-level English Language Program </a:t>
          </a:r>
          <a:endParaRPr lang="en-US"/>
        </a:p>
      </dgm:t>
    </dgm:pt>
    <dgm:pt modelId="{B9456FAC-854E-4643-9F62-13C620269335}" type="parTrans" cxnId="{992E2C31-624A-4F84-BE89-4AFAF9929971}">
      <dgm:prSet/>
      <dgm:spPr/>
      <dgm:t>
        <a:bodyPr/>
        <a:lstStyle/>
        <a:p>
          <a:endParaRPr lang="en-US"/>
        </a:p>
      </dgm:t>
    </dgm:pt>
    <dgm:pt modelId="{D77AAE78-5879-4E29-9B26-6706D73D663B}" type="sibTrans" cxnId="{992E2C31-624A-4F84-BE89-4AFAF9929971}">
      <dgm:prSet/>
      <dgm:spPr/>
      <dgm:t>
        <a:bodyPr/>
        <a:lstStyle/>
        <a:p>
          <a:endParaRPr lang="en-US"/>
        </a:p>
      </dgm:t>
    </dgm:pt>
    <dgm:pt modelId="{1BD5DCB7-1C3B-4311-99BC-07A9E0E58070}">
      <dgm:prSet/>
      <dgm:spPr/>
      <dgm:t>
        <a:bodyPr/>
        <a:lstStyle/>
        <a:p>
          <a:r>
            <a:rPr lang="en-GB"/>
            <a:t>EGP-EGAP-ESAP </a:t>
          </a:r>
          <a:endParaRPr lang="en-US"/>
        </a:p>
      </dgm:t>
    </dgm:pt>
    <dgm:pt modelId="{BD510E67-F02C-4A31-8D7E-8C071DD1272E}" type="parTrans" cxnId="{B3EA3422-860B-4161-91E5-1107D0DE25EE}">
      <dgm:prSet/>
      <dgm:spPr/>
      <dgm:t>
        <a:bodyPr/>
        <a:lstStyle/>
        <a:p>
          <a:endParaRPr lang="en-US"/>
        </a:p>
      </dgm:t>
    </dgm:pt>
    <dgm:pt modelId="{428C0AAD-C86B-4358-8A1F-FA8439E2B119}" type="sibTrans" cxnId="{B3EA3422-860B-4161-91E5-1107D0DE25EE}">
      <dgm:prSet/>
      <dgm:spPr/>
      <dgm:t>
        <a:bodyPr/>
        <a:lstStyle/>
        <a:p>
          <a:endParaRPr lang="en-US"/>
        </a:p>
      </dgm:t>
    </dgm:pt>
    <dgm:pt modelId="{07E1CB29-859F-442C-B7B2-D2A469A185BF}">
      <dgm:prSet/>
      <dgm:spPr/>
      <dgm:t>
        <a:bodyPr/>
        <a:lstStyle/>
        <a:p>
          <a:r>
            <a:rPr lang="en-GB"/>
            <a:t>EAP module revamped to be tailored to students’ disciplines</a:t>
          </a:r>
          <a:endParaRPr lang="en-US"/>
        </a:p>
      </dgm:t>
    </dgm:pt>
    <dgm:pt modelId="{BC35C86F-889C-4841-B56F-275460F9E8CF}" type="parTrans" cxnId="{7F2FD5A0-E961-4CD3-9DA2-5809FBDF3D4F}">
      <dgm:prSet/>
      <dgm:spPr/>
      <dgm:t>
        <a:bodyPr/>
        <a:lstStyle/>
        <a:p>
          <a:endParaRPr lang="en-US"/>
        </a:p>
      </dgm:t>
    </dgm:pt>
    <dgm:pt modelId="{9A396925-825D-4099-8933-D5B64CBD686D}" type="sibTrans" cxnId="{7F2FD5A0-E961-4CD3-9DA2-5809FBDF3D4F}">
      <dgm:prSet/>
      <dgm:spPr/>
      <dgm:t>
        <a:bodyPr/>
        <a:lstStyle/>
        <a:p>
          <a:endParaRPr lang="en-US"/>
        </a:p>
      </dgm:t>
    </dgm:pt>
    <dgm:pt modelId="{854C56FA-BC85-495D-859A-332AAC6C6DF0}">
      <dgm:prSet/>
      <dgm:spPr/>
      <dgm:t>
        <a:bodyPr/>
        <a:lstStyle/>
        <a:p>
          <a:r>
            <a:rPr lang="en-GB" dirty="0"/>
            <a:t>School of Engineering and the Faculty of Sciences (AY 2021-2022)</a:t>
          </a:r>
          <a:endParaRPr lang="en-US" dirty="0"/>
        </a:p>
      </dgm:t>
    </dgm:pt>
    <dgm:pt modelId="{6FCAC521-A691-4AB3-925C-25C94454C1BC}" type="parTrans" cxnId="{F7B2B88D-4FCA-4441-B6EC-3A0F7FACEA68}">
      <dgm:prSet/>
      <dgm:spPr/>
      <dgm:t>
        <a:bodyPr/>
        <a:lstStyle/>
        <a:p>
          <a:endParaRPr lang="en-US"/>
        </a:p>
      </dgm:t>
    </dgm:pt>
    <dgm:pt modelId="{4C55D7B3-94B9-496B-B59E-EB42B678B4FC}" type="sibTrans" cxnId="{F7B2B88D-4FCA-4441-B6EC-3A0F7FACEA68}">
      <dgm:prSet/>
      <dgm:spPr/>
      <dgm:t>
        <a:bodyPr/>
        <a:lstStyle/>
        <a:p>
          <a:endParaRPr lang="en-US"/>
        </a:p>
      </dgm:t>
    </dgm:pt>
    <dgm:pt modelId="{B58C12F4-1DFA-44BC-9C0D-7B04617B0BDF}">
      <dgm:prSet/>
      <dgm:spPr/>
      <dgm:t>
        <a:bodyPr/>
        <a:lstStyle/>
        <a:p>
          <a:r>
            <a:rPr lang="en-GB" dirty="0"/>
            <a:t>Phased roll out (AY 2023-2024) </a:t>
          </a:r>
          <a:endParaRPr lang="en-US" dirty="0"/>
        </a:p>
      </dgm:t>
    </dgm:pt>
    <dgm:pt modelId="{A9DCCE40-206D-4C56-A932-763276C96B1C}" type="parTrans" cxnId="{C7410229-3A4E-4ECD-A764-E377B9A17359}">
      <dgm:prSet/>
      <dgm:spPr/>
    </dgm:pt>
    <dgm:pt modelId="{E6E69BFE-1AEA-4041-8727-DE7BDC1D25AF}" type="sibTrans" cxnId="{C7410229-3A4E-4ECD-A764-E377B9A17359}">
      <dgm:prSet/>
      <dgm:spPr/>
    </dgm:pt>
    <dgm:pt modelId="{87795632-8BCC-4F98-BBB7-946AA16D4CFE}" type="pres">
      <dgm:prSet presAssocID="{9F931ED2-4512-4924-B35D-E6C98F943695}" presName="linear" presStyleCnt="0">
        <dgm:presLayoutVars>
          <dgm:dir/>
          <dgm:animLvl val="lvl"/>
          <dgm:resizeHandles val="exact"/>
        </dgm:presLayoutVars>
      </dgm:prSet>
      <dgm:spPr/>
    </dgm:pt>
    <dgm:pt modelId="{FB542CA8-236C-44B5-8A6F-D833C738F5E2}" type="pres">
      <dgm:prSet presAssocID="{DA05F54C-A488-4B18-AE4A-92ED2306F8C1}" presName="parentLin" presStyleCnt="0"/>
      <dgm:spPr/>
    </dgm:pt>
    <dgm:pt modelId="{870E4C1C-4262-49C0-B19F-64AE1CFBFC94}" type="pres">
      <dgm:prSet presAssocID="{DA05F54C-A488-4B18-AE4A-92ED2306F8C1}" presName="parentLeftMargin" presStyleLbl="node1" presStyleIdx="0" presStyleCnt="3"/>
      <dgm:spPr/>
    </dgm:pt>
    <dgm:pt modelId="{FE952B56-D6F2-4006-AE87-8FC544860875}" type="pres">
      <dgm:prSet presAssocID="{DA05F54C-A488-4B18-AE4A-92ED2306F8C1}" presName="parentText" presStyleLbl="node1" presStyleIdx="0" presStyleCnt="3">
        <dgm:presLayoutVars>
          <dgm:chMax val="0"/>
          <dgm:bulletEnabled val="1"/>
        </dgm:presLayoutVars>
      </dgm:prSet>
      <dgm:spPr/>
    </dgm:pt>
    <dgm:pt modelId="{F75242F3-7C48-40ED-AD02-D8A9EA3004D4}" type="pres">
      <dgm:prSet presAssocID="{DA05F54C-A488-4B18-AE4A-92ED2306F8C1}" presName="negativeSpace" presStyleCnt="0"/>
      <dgm:spPr/>
    </dgm:pt>
    <dgm:pt modelId="{977E5848-E5D5-45D5-B93A-20F1605D92D2}" type="pres">
      <dgm:prSet presAssocID="{DA05F54C-A488-4B18-AE4A-92ED2306F8C1}" presName="childText" presStyleLbl="conFgAcc1" presStyleIdx="0" presStyleCnt="3">
        <dgm:presLayoutVars>
          <dgm:bulletEnabled val="1"/>
        </dgm:presLayoutVars>
      </dgm:prSet>
      <dgm:spPr/>
    </dgm:pt>
    <dgm:pt modelId="{4470D737-D929-41B0-B329-C77D69D44852}" type="pres">
      <dgm:prSet presAssocID="{4F3DF6D9-2116-4688-A7AD-E89049A6BADE}" presName="spaceBetweenRectangles" presStyleCnt="0"/>
      <dgm:spPr/>
    </dgm:pt>
    <dgm:pt modelId="{BD91BD06-120A-46F7-B569-571EFAD9401B}" type="pres">
      <dgm:prSet presAssocID="{7EAA75AF-4C49-4608-A941-667470C9A25D}" presName="parentLin" presStyleCnt="0"/>
      <dgm:spPr/>
    </dgm:pt>
    <dgm:pt modelId="{29E3954E-E5F0-4BF2-B4E1-DBB5398E0E1D}" type="pres">
      <dgm:prSet presAssocID="{7EAA75AF-4C49-4608-A941-667470C9A25D}" presName="parentLeftMargin" presStyleLbl="node1" presStyleIdx="0" presStyleCnt="3"/>
      <dgm:spPr/>
    </dgm:pt>
    <dgm:pt modelId="{E92180FB-C576-4D8E-BD94-899302E20309}" type="pres">
      <dgm:prSet presAssocID="{7EAA75AF-4C49-4608-A941-667470C9A25D}" presName="parentText" presStyleLbl="node1" presStyleIdx="1" presStyleCnt="3">
        <dgm:presLayoutVars>
          <dgm:chMax val="0"/>
          <dgm:bulletEnabled val="1"/>
        </dgm:presLayoutVars>
      </dgm:prSet>
      <dgm:spPr/>
    </dgm:pt>
    <dgm:pt modelId="{E0B4527B-9BB0-49E4-8B49-97262AD73A17}" type="pres">
      <dgm:prSet presAssocID="{7EAA75AF-4C49-4608-A941-667470C9A25D}" presName="negativeSpace" presStyleCnt="0"/>
      <dgm:spPr/>
    </dgm:pt>
    <dgm:pt modelId="{6D9E61FB-A70D-4EB8-82F3-BF19052DF999}" type="pres">
      <dgm:prSet presAssocID="{7EAA75AF-4C49-4608-A941-667470C9A25D}" presName="childText" presStyleLbl="conFgAcc1" presStyleIdx="1" presStyleCnt="3">
        <dgm:presLayoutVars>
          <dgm:bulletEnabled val="1"/>
        </dgm:presLayoutVars>
      </dgm:prSet>
      <dgm:spPr/>
    </dgm:pt>
    <dgm:pt modelId="{243D289F-7DEF-4AE3-B376-3A9427D493DB}" type="pres">
      <dgm:prSet presAssocID="{D77AAE78-5879-4E29-9B26-6706D73D663B}" presName="spaceBetweenRectangles" presStyleCnt="0"/>
      <dgm:spPr/>
    </dgm:pt>
    <dgm:pt modelId="{D7D2B632-8375-40F6-BF80-05F17D3B65F9}" type="pres">
      <dgm:prSet presAssocID="{07E1CB29-859F-442C-B7B2-D2A469A185BF}" presName="parentLin" presStyleCnt="0"/>
      <dgm:spPr/>
    </dgm:pt>
    <dgm:pt modelId="{65890D4E-871E-449D-8452-436155283162}" type="pres">
      <dgm:prSet presAssocID="{07E1CB29-859F-442C-B7B2-D2A469A185BF}" presName="parentLeftMargin" presStyleLbl="node1" presStyleIdx="1" presStyleCnt="3"/>
      <dgm:spPr/>
    </dgm:pt>
    <dgm:pt modelId="{35A03A6B-3CDB-4FFE-A492-99FCEC4239A3}" type="pres">
      <dgm:prSet presAssocID="{07E1CB29-859F-442C-B7B2-D2A469A185BF}" presName="parentText" presStyleLbl="node1" presStyleIdx="2" presStyleCnt="3">
        <dgm:presLayoutVars>
          <dgm:chMax val="0"/>
          <dgm:bulletEnabled val="1"/>
        </dgm:presLayoutVars>
      </dgm:prSet>
      <dgm:spPr/>
    </dgm:pt>
    <dgm:pt modelId="{6998C3EE-ED44-4C60-B517-8D7AC88408CB}" type="pres">
      <dgm:prSet presAssocID="{07E1CB29-859F-442C-B7B2-D2A469A185BF}" presName="negativeSpace" presStyleCnt="0"/>
      <dgm:spPr/>
    </dgm:pt>
    <dgm:pt modelId="{5553C13A-0690-4110-A5C9-A6C41C58748D}" type="pres">
      <dgm:prSet presAssocID="{07E1CB29-859F-442C-B7B2-D2A469A185BF}" presName="childText" presStyleLbl="conFgAcc1" presStyleIdx="2" presStyleCnt="3">
        <dgm:presLayoutVars>
          <dgm:bulletEnabled val="1"/>
        </dgm:presLayoutVars>
      </dgm:prSet>
      <dgm:spPr/>
    </dgm:pt>
  </dgm:ptLst>
  <dgm:cxnLst>
    <dgm:cxn modelId="{92060718-EC98-49CA-AA7B-CD2FE6054A57}" srcId="{DA05F54C-A488-4B18-AE4A-92ED2306F8C1}" destId="{5AE7777B-A240-4897-AB15-7CA447433995}" srcOrd="1" destOrd="0" parTransId="{EBC28296-70FE-45B0-A049-57F898C8D09B}" sibTransId="{F3384870-682D-4CE6-9A52-9DB54670BB6C}"/>
    <dgm:cxn modelId="{63E24E20-0B05-49B5-8311-E34B4D9C3E22}" srcId="{9F931ED2-4512-4924-B35D-E6C98F943695}" destId="{DA05F54C-A488-4B18-AE4A-92ED2306F8C1}" srcOrd="0" destOrd="0" parTransId="{0D414B3E-99F1-4B2B-A1DC-5205D2679673}" sibTransId="{4F3DF6D9-2116-4688-A7AD-E89049A6BADE}"/>
    <dgm:cxn modelId="{B3EA3422-860B-4161-91E5-1107D0DE25EE}" srcId="{7EAA75AF-4C49-4608-A941-667470C9A25D}" destId="{1BD5DCB7-1C3B-4311-99BC-07A9E0E58070}" srcOrd="0" destOrd="0" parTransId="{BD510E67-F02C-4A31-8D7E-8C071DD1272E}" sibTransId="{428C0AAD-C86B-4358-8A1F-FA8439E2B119}"/>
    <dgm:cxn modelId="{C7410229-3A4E-4ECD-A764-E377B9A17359}" srcId="{07E1CB29-859F-442C-B7B2-D2A469A185BF}" destId="{B58C12F4-1DFA-44BC-9C0D-7B04617B0BDF}" srcOrd="1" destOrd="0" parTransId="{A9DCCE40-206D-4C56-A932-763276C96B1C}" sibTransId="{E6E69BFE-1AEA-4041-8727-DE7BDC1D25AF}"/>
    <dgm:cxn modelId="{992E2C31-624A-4F84-BE89-4AFAF9929971}" srcId="{9F931ED2-4512-4924-B35D-E6C98F943695}" destId="{7EAA75AF-4C49-4608-A941-667470C9A25D}" srcOrd="1" destOrd="0" parTransId="{B9456FAC-854E-4643-9F62-13C620269335}" sibTransId="{D77AAE78-5879-4E29-9B26-6706D73D663B}"/>
    <dgm:cxn modelId="{C0BBA35D-0906-4577-B7B6-473B0FC6EEA3}" srcId="{DA05F54C-A488-4B18-AE4A-92ED2306F8C1}" destId="{105BB8B0-EBB3-48D6-A39B-D092537519E4}" srcOrd="2" destOrd="0" parTransId="{FA8807F1-E8FD-46EF-8F3A-751D7C852AD1}" sibTransId="{C05B89AE-5853-409B-8183-BDA3BD22335B}"/>
    <dgm:cxn modelId="{47133048-1C1D-4EE5-B3D4-85C227B6DBC4}" type="presOf" srcId="{07E1CB29-859F-442C-B7B2-D2A469A185BF}" destId="{35A03A6B-3CDB-4FFE-A492-99FCEC4239A3}" srcOrd="1" destOrd="0" presId="urn:microsoft.com/office/officeart/2005/8/layout/list1"/>
    <dgm:cxn modelId="{86D51F6F-4C07-48AB-9FB9-2AF09663B0B3}" type="presOf" srcId="{C8A65187-0BB7-4DB6-A794-0B8DD2C79DB7}" destId="{977E5848-E5D5-45D5-B93A-20F1605D92D2}" srcOrd="0" destOrd="0" presId="urn:microsoft.com/office/officeart/2005/8/layout/list1"/>
    <dgm:cxn modelId="{5B75CD5A-C466-4649-98D2-686F9DE5C9FE}" type="presOf" srcId="{5AE7777B-A240-4897-AB15-7CA447433995}" destId="{977E5848-E5D5-45D5-B93A-20F1605D92D2}" srcOrd="0" destOrd="1" presId="urn:microsoft.com/office/officeart/2005/8/layout/list1"/>
    <dgm:cxn modelId="{45B70C81-4684-4AC1-A0BB-5B4B5F4D07B5}" type="presOf" srcId="{9F931ED2-4512-4924-B35D-E6C98F943695}" destId="{87795632-8BCC-4F98-BBB7-946AA16D4CFE}" srcOrd="0" destOrd="0" presId="urn:microsoft.com/office/officeart/2005/8/layout/list1"/>
    <dgm:cxn modelId="{F7B2B88D-4FCA-4441-B6EC-3A0F7FACEA68}" srcId="{07E1CB29-859F-442C-B7B2-D2A469A185BF}" destId="{854C56FA-BC85-495D-859A-332AAC6C6DF0}" srcOrd="0" destOrd="0" parTransId="{6FCAC521-A691-4AB3-925C-25C94454C1BC}" sibTransId="{4C55D7B3-94B9-496B-B59E-EB42B678B4FC}"/>
    <dgm:cxn modelId="{B4AC5793-72F9-4E94-8C47-18FA70B32122}" type="presOf" srcId="{1BD5DCB7-1C3B-4311-99BC-07A9E0E58070}" destId="{6D9E61FB-A70D-4EB8-82F3-BF19052DF999}" srcOrd="0" destOrd="0" presId="urn:microsoft.com/office/officeart/2005/8/layout/list1"/>
    <dgm:cxn modelId="{AF58B296-D240-49B8-A666-6E848633A700}" type="presOf" srcId="{7EAA75AF-4C49-4608-A941-667470C9A25D}" destId="{E92180FB-C576-4D8E-BD94-899302E20309}" srcOrd="1" destOrd="0" presId="urn:microsoft.com/office/officeart/2005/8/layout/list1"/>
    <dgm:cxn modelId="{76A37199-20AF-4899-9AB9-5C971C7AC88F}" type="presOf" srcId="{B58C12F4-1DFA-44BC-9C0D-7B04617B0BDF}" destId="{5553C13A-0690-4110-A5C9-A6C41C58748D}" srcOrd="0" destOrd="1" presId="urn:microsoft.com/office/officeart/2005/8/layout/list1"/>
    <dgm:cxn modelId="{0600139A-6D99-45C8-B2EC-2483019CCEE1}" type="presOf" srcId="{105BB8B0-EBB3-48D6-A39B-D092537519E4}" destId="{977E5848-E5D5-45D5-B93A-20F1605D92D2}" srcOrd="0" destOrd="2" presId="urn:microsoft.com/office/officeart/2005/8/layout/list1"/>
    <dgm:cxn modelId="{7F2FD5A0-E961-4CD3-9DA2-5809FBDF3D4F}" srcId="{9F931ED2-4512-4924-B35D-E6C98F943695}" destId="{07E1CB29-859F-442C-B7B2-D2A469A185BF}" srcOrd="2" destOrd="0" parTransId="{BC35C86F-889C-4841-B56F-275460F9E8CF}" sibTransId="{9A396925-825D-4099-8933-D5B64CBD686D}"/>
    <dgm:cxn modelId="{904ADAAA-52F9-4E50-8F7B-F7655124D118}" type="presOf" srcId="{07E1CB29-859F-442C-B7B2-D2A469A185BF}" destId="{65890D4E-871E-449D-8452-436155283162}" srcOrd="0" destOrd="0" presId="urn:microsoft.com/office/officeart/2005/8/layout/list1"/>
    <dgm:cxn modelId="{CB3566B8-4F9C-41D8-80AF-24374EA92F98}" srcId="{DA05F54C-A488-4B18-AE4A-92ED2306F8C1}" destId="{C8A65187-0BB7-4DB6-A794-0B8DD2C79DB7}" srcOrd="0" destOrd="0" parTransId="{0EB6780E-30B6-48B9-B951-1156D5CEB7F4}" sibTransId="{4EFED4DF-F9C6-4A2D-B9FA-F73734524A9B}"/>
    <dgm:cxn modelId="{1E3A7EC3-3BE3-439E-9250-A41E7927760F}" type="presOf" srcId="{DA05F54C-A488-4B18-AE4A-92ED2306F8C1}" destId="{FE952B56-D6F2-4006-AE87-8FC544860875}" srcOrd="1" destOrd="0" presId="urn:microsoft.com/office/officeart/2005/8/layout/list1"/>
    <dgm:cxn modelId="{C170B1C8-5479-4D40-B143-6ED50AC235AF}" type="presOf" srcId="{7EAA75AF-4C49-4608-A941-667470C9A25D}" destId="{29E3954E-E5F0-4BF2-B4E1-DBB5398E0E1D}" srcOrd="0" destOrd="0" presId="urn:microsoft.com/office/officeart/2005/8/layout/list1"/>
    <dgm:cxn modelId="{890CC2CC-FD9D-4067-828E-D67016198CF5}" type="presOf" srcId="{854C56FA-BC85-495D-859A-332AAC6C6DF0}" destId="{5553C13A-0690-4110-A5C9-A6C41C58748D}" srcOrd="0" destOrd="0" presId="urn:microsoft.com/office/officeart/2005/8/layout/list1"/>
    <dgm:cxn modelId="{8E4DC2FA-7600-489D-B26D-B8669495F0EB}" type="presOf" srcId="{DA05F54C-A488-4B18-AE4A-92ED2306F8C1}" destId="{870E4C1C-4262-49C0-B19F-64AE1CFBFC94}" srcOrd="0" destOrd="0" presId="urn:microsoft.com/office/officeart/2005/8/layout/list1"/>
    <dgm:cxn modelId="{6CE558F3-1292-46AB-A2DD-341FFC07687C}" type="presParOf" srcId="{87795632-8BCC-4F98-BBB7-946AA16D4CFE}" destId="{FB542CA8-236C-44B5-8A6F-D833C738F5E2}" srcOrd="0" destOrd="0" presId="urn:microsoft.com/office/officeart/2005/8/layout/list1"/>
    <dgm:cxn modelId="{CF4D4AC2-0B31-47DB-8408-C87E764F7689}" type="presParOf" srcId="{FB542CA8-236C-44B5-8A6F-D833C738F5E2}" destId="{870E4C1C-4262-49C0-B19F-64AE1CFBFC94}" srcOrd="0" destOrd="0" presId="urn:microsoft.com/office/officeart/2005/8/layout/list1"/>
    <dgm:cxn modelId="{57407F12-3F7B-4EF6-8C39-B79AFEAB53F9}" type="presParOf" srcId="{FB542CA8-236C-44B5-8A6F-D833C738F5E2}" destId="{FE952B56-D6F2-4006-AE87-8FC544860875}" srcOrd="1" destOrd="0" presId="urn:microsoft.com/office/officeart/2005/8/layout/list1"/>
    <dgm:cxn modelId="{15B02082-5E36-4F0C-B887-33BCDF452356}" type="presParOf" srcId="{87795632-8BCC-4F98-BBB7-946AA16D4CFE}" destId="{F75242F3-7C48-40ED-AD02-D8A9EA3004D4}" srcOrd="1" destOrd="0" presId="urn:microsoft.com/office/officeart/2005/8/layout/list1"/>
    <dgm:cxn modelId="{EDE0EBBF-5D28-4972-854B-2562A6A95CE3}" type="presParOf" srcId="{87795632-8BCC-4F98-BBB7-946AA16D4CFE}" destId="{977E5848-E5D5-45D5-B93A-20F1605D92D2}" srcOrd="2" destOrd="0" presId="urn:microsoft.com/office/officeart/2005/8/layout/list1"/>
    <dgm:cxn modelId="{DA9D90C1-FC20-45CF-977C-EBB530FABB8B}" type="presParOf" srcId="{87795632-8BCC-4F98-BBB7-946AA16D4CFE}" destId="{4470D737-D929-41B0-B329-C77D69D44852}" srcOrd="3" destOrd="0" presId="urn:microsoft.com/office/officeart/2005/8/layout/list1"/>
    <dgm:cxn modelId="{E3A1B7A9-458D-4999-8901-D3BFF2CDCA71}" type="presParOf" srcId="{87795632-8BCC-4F98-BBB7-946AA16D4CFE}" destId="{BD91BD06-120A-46F7-B569-571EFAD9401B}" srcOrd="4" destOrd="0" presId="urn:microsoft.com/office/officeart/2005/8/layout/list1"/>
    <dgm:cxn modelId="{599D1BFE-A918-438E-AB3A-42D0C9F0715C}" type="presParOf" srcId="{BD91BD06-120A-46F7-B569-571EFAD9401B}" destId="{29E3954E-E5F0-4BF2-B4E1-DBB5398E0E1D}" srcOrd="0" destOrd="0" presId="urn:microsoft.com/office/officeart/2005/8/layout/list1"/>
    <dgm:cxn modelId="{9DE4F694-F6B4-4BB0-ACAD-F863F003C14B}" type="presParOf" srcId="{BD91BD06-120A-46F7-B569-571EFAD9401B}" destId="{E92180FB-C576-4D8E-BD94-899302E20309}" srcOrd="1" destOrd="0" presId="urn:microsoft.com/office/officeart/2005/8/layout/list1"/>
    <dgm:cxn modelId="{EE53E2D3-16AB-4156-A413-551088CF7D16}" type="presParOf" srcId="{87795632-8BCC-4F98-BBB7-946AA16D4CFE}" destId="{E0B4527B-9BB0-49E4-8B49-97262AD73A17}" srcOrd="5" destOrd="0" presId="urn:microsoft.com/office/officeart/2005/8/layout/list1"/>
    <dgm:cxn modelId="{E4787BFD-BF00-4704-A240-5CEF7480E8E8}" type="presParOf" srcId="{87795632-8BCC-4F98-BBB7-946AA16D4CFE}" destId="{6D9E61FB-A70D-4EB8-82F3-BF19052DF999}" srcOrd="6" destOrd="0" presId="urn:microsoft.com/office/officeart/2005/8/layout/list1"/>
    <dgm:cxn modelId="{776EEEFE-B0E4-4563-98D0-6D4B63183B07}" type="presParOf" srcId="{87795632-8BCC-4F98-BBB7-946AA16D4CFE}" destId="{243D289F-7DEF-4AE3-B376-3A9427D493DB}" srcOrd="7" destOrd="0" presId="urn:microsoft.com/office/officeart/2005/8/layout/list1"/>
    <dgm:cxn modelId="{E2F57373-961A-4FB2-89C1-091CA2098C0C}" type="presParOf" srcId="{87795632-8BCC-4F98-BBB7-946AA16D4CFE}" destId="{D7D2B632-8375-40F6-BF80-05F17D3B65F9}" srcOrd="8" destOrd="0" presId="urn:microsoft.com/office/officeart/2005/8/layout/list1"/>
    <dgm:cxn modelId="{3E20F512-A3B6-4F92-8525-6550C91F2C73}" type="presParOf" srcId="{D7D2B632-8375-40F6-BF80-05F17D3B65F9}" destId="{65890D4E-871E-449D-8452-436155283162}" srcOrd="0" destOrd="0" presId="urn:microsoft.com/office/officeart/2005/8/layout/list1"/>
    <dgm:cxn modelId="{8A1FAAFD-DCA2-4DB1-943A-15F04828C567}" type="presParOf" srcId="{D7D2B632-8375-40F6-BF80-05F17D3B65F9}" destId="{35A03A6B-3CDB-4FFE-A492-99FCEC4239A3}" srcOrd="1" destOrd="0" presId="urn:microsoft.com/office/officeart/2005/8/layout/list1"/>
    <dgm:cxn modelId="{464DC25D-EF61-452C-9CEE-9170B68FBC7F}" type="presParOf" srcId="{87795632-8BCC-4F98-BBB7-946AA16D4CFE}" destId="{6998C3EE-ED44-4C60-B517-8D7AC88408CB}" srcOrd="9" destOrd="0" presId="urn:microsoft.com/office/officeart/2005/8/layout/list1"/>
    <dgm:cxn modelId="{ECBB9E52-8154-46D6-A972-B5876FF57639}" type="presParOf" srcId="{87795632-8BCC-4F98-BBB7-946AA16D4CFE}" destId="{5553C13A-0690-4110-A5C9-A6C41C58748D}"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D1EE9A-4531-4040-A21D-08FABC2C6AA8}" type="doc">
      <dgm:prSet loTypeId="urn:microsoft.com/office/officeart/2005/8/layout/hProcess9" loCatId="process" qsTypeId="urn:microsoft.com/office/officeart/2005/8/quickstyle/simple1" qsCatId="simple" csTypeId="urn:microsoft.com/office/officeart/2005/8/colors/accent3_1" csCatId="accent3" phldr="1"/>
      <dgm:spPr/>
    </dgm:pt>
    <dgm:pt modelId="{5957CA97-661D-492C-91E6-E23FEDA7B2F7}">
      <dgm:prSet phldrT="[Text]"/>
      <dgm:spPr/>
      <dgm:t>
        <a:bodyPr/>
        <a:lstStyle/>
        <a:p>
          <a:r>
            <a:rPr lang="en-GB" dirty="0"/>
            <a:t>Materials Development</a:t>
          </a:r>
        </a:p>
      </dgm:t>
    </dgm:pt>
    <dgm:pt modelId="{5789BB55-8880-44D0-9C4E-AE35C4D7E326}" type="parTrans" cxnId="{577DDC1B-59D4-421F-ABFA-CFB769ACFDB4}">
      <dgm:prSet/>
      <dgm:spPr/>
      <dgm:t>
        <a:bodyPr/>
        <a:lstStyle/>
        <a:p>
          <a:endParaRPr lang="en-GB"/>
        </a:p>
      </dgm:t>
    </dgm:pt>
    <dgm:pt modelId="{610946C4-65D5-4B7D-A01D-D3598E335E90}" type="sibTrans" cxnId="{577DDC1B-59D4-421F-ABFA-CFB769ACFDB4}">
      <dgm:prSet/>
      <dgm:spPr/>
      <dgm:t>
        <a:bodyPr/>
        <a:lstStyle/>
        <a:p>
          <a:endParaRPr lang="en-GB"/>
        </a:p>
      </dgm:t>
    </dgm:pt>
    <dgm:pt modelId="{8127F2B6-F421-4C87-AA36-DBC8D2BC37C3}">
      <dgm:prSet phldrT="[Text]"/>
      <dgm:spPr/>
      <dgm:t>
        <a:bodyPr/>
        <a:lstStyle/>
        <a:p>
          <a:r>
            <a:rPr lang="en-GB" dirty="0">
              <a:latin typeface="+mj-lt"/>
            </a:rPr>
            <a:t>Workshop</a:t>
          </a:r>
          <a:r>
            <a:rPr lang="en-GB" dirty="0"/>
            <a:t> for EAP Tutors</a:t>
          </a:r>
        </a:p>
      </dgm:t>
    </dgm:pt>
    <dgm:pt modelId="{9D39C567-E21E-4978-B0B6-2310134606D8}" type="parTrans" cxnId="{810F18BA-4759-468A-AFAB-A87811F5ED16}">
      <dgm:prSet/>
      <dgm:spPr/>
      <dgm:t>
        <a:bodyPr/>
        <a:lstStyle/>
        <a:p>
          <a:endParaRPr lang="en-GB"/>
        </a:p>
      </dgm:t>
    </dgm:pt>
    <dgm:pt modelId="{BFF024C2-61B0-44FE-AF4A-0CE0501678A6}" type="sibTrans" cxnId="{810F18BA-4759-468A-AFAB-A87811F5ED16}">
      <dgm:prSet/>
      <dgm:spPr/>
      <dgm:t>
        <a:bodyPr/>
        <a:lstStyle/>
        <a:p>
          <a:endParaRPr lang="en-GB"/>
        </a:p>
      </dgm:t>
    </dgm:pt>
    <dgm:pt modelId="{59F499AB-0D20-4E54-8D5A-8FA790693CA6}">
      <dgm:prSet/>
      <dgm:spPr/>
      <dgm:t>
        <a:bodyPr/>
        <a:lstStyle/>
        <a:p>
          <a:r>
            <a:rPr lang="en-GB" dirty="0"/>
            <a:t>Pilot Implementation</a:t>
          </a:r>
        </a:p>
        <a:p>
          <a:r>
            <a:rPr lang="en-GB" dirty="0"/>
            <a:t>AY 2021-2022</a:t>
          </a:r>
        </a:p>
      </dgm:t>
    </dgm:pt>
    <dgm:pt modelId="{09A14A91-E6FE-4559-AA95-D651A7C4F96B}" type="parTrans" cxnId="{8F9A9064-D96A-4ABC-A0A8-B92E054362DE}">
      <dgm:prSet/>
      <dgm:spPr/>
      <dgm:t>
        <a:bodyPr/>
        <a:lstStyle/>
        <a:p>
          <a:endParaRPr lang="en-GB"/>
        </a:p>
      </dgm:t>
    </dgm:pt>
    <dgm:pt modelId="{683A3223-9841-4F02-AD70-1B408CD7FE4D}" type="sibTrans" cxnId="{8F9A9064-D96A-4ABC-A0A8-B92E054362DE}">
      <dgm:prSet/>
      <dgm:spPr/>
      <dgm:t>
        <a:bodyPr/>
        <a:lstStyle/>
        <a:p>
          <a:endParaRPr lang="en-GB"/>
        </a:p>
      </dgm:t>
    </dgm:pt>
    <dgm:pt modelId="{4CE49EAF-481B-4C3E-84A0-57C8492A4686}">
      <dgm:prSet/>
      <dgm:spPr/>
      <dgm:t>
        <a:bodyPr/>
        <a:lstStyle/>
        <a:p>
          <a:r>
            <a:rPr lang="en-GB" dirty="0"/>
            <a:t>Phased roll out AY 2022-2023</a:t>
          </a:r>
        </a:p>
      </dgm:t>
    </dgm:pt>
    <dgm:pt modelId="{760518B3-D91C-43FE-AC34-0944B89BE4AB}" type="parTrans" cxnId="{850001E7-2DFB-4D70-B007-B64C7D553BB1}">
      <dgm:prSet/>
      <dgm:spPr/>
      <dgm:t>
        <a:bodyPr/>
        <a:lstStyle/>
        <a:p>
          <a:endParaRPr lang="en-GB"/>
        </a:p>
      </dgm:t>
    </dgm:pt>
    <dgm:pt modelId="{DA7300D0-59B1-44AD-AAD8-3E880EAAAF0D}" type="sibTrans" cxnId="{850001E7-2DFB-4D70-B007-B64C7D553BB1}">
      <dgm:prSet/>
      <dgm:spPr/>
      <dgm:t>
        <a:bodyPr/>
        <a:lstStyle/>
        <a:p>
          <a:endParaRPr lang="en-GB"/>
        </a:p>
      </dgm:t>
    </dgm:pt>
    <dgm:pt modelId="{EE722B63-2FB6-49DA-A8B9-4E09388ED6CB}" type="pres">
      <dgm:prSet presAssocID="{1CD1EE9A-4531-4040-A21D-08FABC2C6AA8}" presName="CompostProcess" presStyleCnt="0">
        <dgm:presLayoutVars>
          <dgm:dir/>
          <dgm:resizeHandles val="exact"/>
        </dgm:presLayoutVars>
      </dgm:prSet>
      <dgm:spPr/>
    </dgm:pt>
    <dgm:pt modelId="{605F5B99-D18D-48AB-88AA-B8D592919126}" type="pres">
      <dgm:prSet presAssocID="{1CD1EE9A-4531-4040-A21D-08FABC2C6AA8}" presName="arrow" presStyleLbl="bgShp" presStyleIdx="0" presStyleCnt="1"/>
      <dgm:spPr/>
    </dgm:pt>
    <dgm:pt modelId="{99C4E95C-46B7-40D6-BA04-217DA0745094}" type="pres">
      <dgm:prSet presAssocID="{1CD1EE9A-4531-4040-A21D-08FABC2C6AA8}" presName="linearProcess" presStyleCnt="0"/>
      <dgm:spPr/>
    </dgm:pt>
    <dgm:pt modelId="{A9D4E1DB-8658-4725-AA10-70E38B24BDB1}" type="pres">
      <dgm:prSet presAssocID="{5957CA97-661D-492C-91E6-E23FEDA7B2F7}" presName="textNode" presStyleLbl="node1" presStyleIdx="0" presStyleCnt="4">
        <dgm:presLayoutVars>
          <dgm:bulletEnabled val="1"/>
        </dgm:presLayoutVars>
      </dgm:prSet>
      <dgm:spPr/>
    </dgm:pt>
    <dgm:pt modelId="{C66BAE87-28A7-4108-9714-B9EB262BD1E9}" type="pres">
      <dgm:prSet presAssocID="{610946C4-65D5-4B7D-A01D-D3598E335E90}" presName="sibTrans" presStyleCnt="0"/>
      <dgm:spPr/>
    </dgm:pt>
    <dgm:pt modelId="{CBAE9EF4-EA37-4B82-8501-DCB57580A7CD}" type="pres">
      <dgm:prSet presAssocID="{8127F2B6-F421-4C87-AA36-DBC8D2BC37C3}" presName="textNode" presStyleLbl="node1" presStyleIdx="1" presStyleCnt="4">
        <dgm:presLayoutVars>
          <dgm:bulletEnabled val="1"/>
        </dgm:presLayoutVars>
      </dgm:prSet>
      <dgm:spPr/>
    </dgm:pt>
    <dgm:pt modelId="{B73C1A31-54E0-4B56-AE13-F50A1B2CA6D5}" type="pres">
      <dgm:prSet presAssocID="{BFF024C2-61B0-44FE-AF4A-0CE0501678A6}" presName="sibTrans" presStyleCnt="0"/>
      <dgm:spPr/>
    </dgm:pt>
    <dgm:pt modelId="{4AAB51BE-8A6A-4E03-82CF-FACBEFFC4055}" type="pres">
      <dgm:prSet presAssocID="{59F499AB-0D20-4E54-8D5A-8FA790693CA6}" presName="textNode" presStyleLbl="node1" presStyleIdx="2" presStyleCnt="4">
        <dgm:presLayoutVars>
          <dgm:bulletEnabled val="1"/>
        </dgm:presLayoutVars>
      </dgm:prSet>
      <dgm:spPr/>
    </dgm:pt>
    <dgm:pt modelId="{80F3A7E3-0B13-4157-8064-65B704C4BFF5}" type="pres">
      <dgm:prSet presAssocID="{683A3223-9841-4F02-AD70-1B408CD7FE4D}" presName="sibTrans" presStyleCnt="0"/>
      <dgm:spPr/>
    </dgm:pt>
    <dgm:pt modelId="{D929547E-DBF9-4716-814D-98E3A52E1DC0}" type="pres">
      <dgm:prSet presAssocID="{4CE49EAF-481B-4C3E-84A0-57C8492A4686}" presName="textNode" presStyleLbl="node1" presStyleIdx="3" presStyleCnt="4">
        <dgm:presLayoutVars>
          <dgm:bulletEnabled val="1"/>
        </dgm:presLayoutVars>
      </dgm:prSet>
      <dgm:spPr/>
    </dgm:pt>
  </dgm:ptLst>
  <dgm:cxnLst>
    <dgm:cxn modelId="{69777113-2785-4957-8991-7E7F7F4AF38A}" type="presOf" srcId="{1CD1EE9A-4531-4040-A21D-08FABC2C6AA8}" destId="{EE722B63-2FB6-49DA-A8B9-4E09388ED6CB}" srcOrd="0" destOrd="0" presId="urn:microsoft.com/office/officeart/2005/8/layout/hProcess9"/>
    <dgm:cxn modelId="{577DDC1B-59D4-421F-ABFA-CFB769ACFDB4}" srcId="{1CD1EE9A-4531-4040-A21D-08FABC2C6AA8}" destId="{5957CA97-661D-492C-91E6-E23FEDA7B2F7}" srcOrd="0" destOrd="0" parTransId="{5789BB55-8880-44D0-9C4E-AE35C4D7E326}" sibTransId="{610946C4-65D5-4B7D-A01D-D3598E335E90}"/>
    <dgm:cxn modelId="{9E99AF3F-C20E-45B8-842A-8C3489166799}" type="presOf" srcId="{5957CA97-661D-492C-91E6-E23FEDA7B2F7}" destId="{A9D4E1DB-8658-4725-AA10-70E38B24BDB1}" srcOrd="0" destOrd="0" presId="urn:microsoft.com/office/officeart/2005/8/layout/hProcess9"/>
    <dgm:cxn modelId="{BF350E5F-BFF4-4149-91B2-305600157C91}" type="presOf" srcId="{8127F2B6-F421-4C87-AA36-DBC8D2BC37C3}" destId="{CBAE9EF4-EA37-4B82-8501-DCB57580A7CD}" srcOrd="0" destOrd="0" presId="urn:microsoft.com/office/officeart/2005/8/layout/hProcess9"/>
    <dgm:cxn modelId="{8F9A9064-D96A-4ABC-A0A8-B92E054362DE}" srcId="{1CD1EE9A-4531-4040-A21D-08FABC2C6AA8}" destId="{59F499AB-0D20-4E54-8D5A-8FA790693CA6}" srcOrd="2" destOrd="0" parTransId="{09A14A91-E6FE-4559-AA95-D651A7C4F96B}" sibTransId="{683A3223-9841-4F02-AD70-1B408CD7FE4D}"/>
    <dgm:cxn modelId="{7AE39747-7438-4609-8E79-ED571BCA665A}" type="presOf" srcId="{4CE49EAF-481B-4C3E-84A0-57C8492A4686}" destId="{D929547E-DBF9-4716-814D-98E3A52E1DC0}" srcOrd="0" destOrd="0" presId="urn:microsoft.com/office/officeart/2005/8/layout/hProcess9"/>
    <dgm:cxn modelId="{FB50AEB1-8CD4-476B-9130-B25B84E1188F}" type="presOf" srcId="{59F499AB-0D20-4E54-8D5A-8FA790693CA6}" destId="{4AAB51BE-8A6A-4E03-82CF-FACBEFFC4055}" srcOrd="0" destOrd="0" presId="urn:microsoft.com/office/officeart/2005/8/layout/hProcess9"/>
    <dgm:cxn modelId="{810F18BA-4759-468A-AFAB-A87811F5ED16}" srcId="{1CD1EE9A-4531-4040-A21D-08FABC2C6AA8}" destId="{8127F2B6-F421-4C87-AA36-DBC8D2BC37C3}" srcOrd="1" destOrd="0" parTransId="{9D39C567-E21E-4978-B0B6-2310134606D8}" sibTransId="{BFF024C2-61B0-44FE-AF4A-0CE0501678A6}"/>
    <dgm:cxn modelId="{850001E7-2DFB-4D70-B007-B64C7D553BB1}" srcId="{1CD1EE9A-4531-4040-A21D-08FABC2C6AA8}" destId="{4CE49EAF-481B-4C3E-84A0-57C8492A4686}" srcOrd="3" destOrd="0" parTransId="{760518B3-D91C-43FE-AC34-0944B89BE4AB}" sibTransId="{DA7300D0-59B1-44AD-AAD8-3E880EAAAF0D}"/>
    <dgm:cxn modelId="{097912B3-4285-42C2-82D2-EA3C3795CCC0}" type="presParOf" srcId="{EE722B63-2FB6-49DA-A8B9-4E09388ED6CB}" destId="{605F5B99-D18D-48AB-88AA-B8D592919126}" srcOrd="0" destOrd="0" presId="urn:microsoft.com/office/officeart/2005/8/layout/hProcess9"/>
    <dgm:cxn modelId="{553CB185-9714-4D23-9586-5C9D94DE9E47}" type="presParOf" srcId="{EE722B63-2FB6-49DA-A8B9-4E09388ED6CB}" destId="{99C4E95C-46B7-40D6-BA04-217DA0745094}" srcOrd="1" destOrd="0" presId="urn:microsoft.com/office/officeart/2005/8/layout/hProcess9"/>
    <dgm:cxn modelId="{402B185B-A768-4F6E-98C9-61CF53F7B2B6}" type="presParOf" srcId="{99C4E95C-46B7-40D6-BA04-217DA0745094}" destId="{A9D4E1DB-8658-4725-AA10-70E38B24BDB1}" srcOrd="0" destOrd="0" presId="urn:microsoft.com/office/officeart/2005/8/layout/hProcess9"/>
    <dgm:cxn modelId="{E005D5B0-7118-45F9-9B76-4486AFADD7EF}" type="presParOf" srcId="{99C4E95C-46B7-40D6-BA04-217DA0745094}" destId="{C66BAE87-28A7-4108-9714-B9EB262BD1E9}" srcOrd="1" destOrd="0" presId="urn:microsoft.com/office/officeart/2005/8/layout/hProcess9"/>
    <dgm:cxn modelId="{C170E989-ACAC-4117-A7EE-EF1B695BF615}" type="presParOf" srcId="{99C4E95C-46B7-40D6-BA04-217DA0745094}" destId="{CBAE9EF4-EA37-4B82-8501-DCB57580A7CD}" srcOrd="2" destOrd="0" presId="urn:microsoft.com/office/officeart/2005/8/layout/hProcess9"/>
    <dgm:cxn modelId="{B994BD60-CE4D-4D59-95C9-48A8669B7304}" type="presParOf" srcId="{99C4E95C-46B7-40D6-BA04-217DA0745094}" destId="{B73C1A31-54E0-4B56-AE13-F50A1B2CA6D5}" srcOrd="3" destOrd="0" presId="urn:microsoft.com/office/officeart/2005/8/layout/hProcess9"/>
    <dgm:cxn modelId="{916CC6C6-3E28-467A-A87C-12BB474743EF}" type="presParOf" srcId="{99C4E95C-46B7-40D6-BA04-217DA0745094}" destId="{4AAB51BE-8A6A-4E03-82CF-FACBEFFC4055}" srcOrd="4" destOrd="0" presId="urn:microsoft.com/office/officeart/2005/8/layout/hProcess9"/>
    <dgm:cxn modelId="{B81789FF-B81E-4244-B19B-E877CFDE5E1A}" type="presParOf" srcId="{99C4E95C-46B7-40D6-BA04-217DA0745094}" destId="{80F3A7E3-0B13-4157-8064-65B704C4BFF5}" srcOrd="5" destOrd="0" presId="urn:microsoft.com/office/officeart/2005/8/layout/hProcess9"/>
    <dgm:cxn modelId="{F503926C-F073-42D3-B8B7-6889A2740C8B}" type="presParOf" srcId="{99C4E95C-46B7-40D6-BA04-217DA0745094}" destId="{D929547E-DBF9-4716-814D-98E3A52E1DC0}"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B7D86DA-B26C-471A-A090-F10ED248A4C5}" type="doc">
      <dgm:prSet loTypeId="urn:microsoft.com/office/officeart/2005/8/layout/cycle2" loCatId="cycle" qsTypeId="urn:microsoft.com/office/officeart/2005/8/quickstyle/simple1" qsCatId="simple" csTypeId="urn:microsoft.com/office/officeart/2005/8/colors/accent0_2" csCatId="mainScheme" phldr="1"/>
      <dgm:spPr/>
      <dgm:t>
        <a:bodyPr/>
        <a:lstStyle/>
        <a:p>
          <a:endParaRPr lang="en-US"/>
        </a:p>
      </dgm:t>
    </dgm:pt>
    <dgm:pt modelId="{4576F1B8-9A2C-4B13-BE83-0DAB0F381393}">
      <dgm:prSet phldrT="[Text]" phldr="0"/>
      <dgm:spPr/>
      <dgm:t>
        <a:bodyPr/>
        <a:lstStyle/>
        <a:p>
          <a:pPr rtl="0"/>
          <a:r>
            <a:rPr lang="en-US" dirty="0">
              <a:latin typeface="Calibri Light" panose="020F0302020204030204"/>
            </a:rPr>
            <a:t> Discussion of target student genres</a:t>
          </a:r>
          <a:endParaRPr lang="en-US" dirty="0"/>
        </a:p>
      </dgm:t>
    </dgm:pt>
    <dgm:pt modelId="{1C27A725-E109-4D15-8E35-465C18F4B18F}" type="parTrans" cxnId="{D332A969-6038-42B0-A27E-EDBC0F6612A9}">
      <dgm:prSet/>
      <dgm:spPr/>
      <dgm:t>
        <a:bodyPr/>
        <a:lstStyle/>
        <a:p>
          <a:endParaRPr lang="en-US"/>
        </a:p>
      </dgm:t>
    </dgm:pt>
    <dgm:pt modelId="{4BF84959-D72B-4761-A977-418C94FB9901}" type="sibTrans" cxnId="{D332A969-6038-42B0-A27E-EDBC0F6612A9}">
      <dgm:prSet/>
      <dgm:spPr/>
      <dgm:t>
        <a:bodyPr/>
        <a:lstStyle/>
        <a:p>
          <a:endParaRPr lang="en-US"/>
        </a:p>
      </dgm:t>
    </dgm:pt>
    <dgm:pt modelId="{A93BBC45-347C-4AB5-8A87-6874728B2C47}">
      <dgm:prSet phldrT="[Text]" phldr="0"/>
      <dgm:spPr/>
      <dgm:t>
        <a:bodyPr/>
        <a:lstStyle/>
        <a:p>
          <a:pPr rtl="0"/>
          <a:r>
            <a:rPr lang="en-US">
              <a:latin typeface="Calibri Light" panose="020F0302020204030204"/>
            </a:rPr>
            <a:t> Collection of genre exemplars</a:t>
          </a:r>
          <a:endParaRPr lang="en-US"/>
        </a:p>
      </dgm:t>
    </dgm:pt>
    <dgm:pt modelId="{B4B05DA9-AA0B-4741-B9D2-2ED8D27E386D}" type="parTrans" cxnId="{8DB8BD68-F27A-4880-8AE8-42068D10130B}">
      <dgm:prSet/>
      <dgm:spPr/>
      <dgm:t>
        <a:bodyPr/>
        <a:lstStyle/>
        <a:p>
          <a:endParaRPr lang="en-US"/>
        </a:p>
      </dgm:t>
    </dgm:pt>
    <dgm:pt modelId="{A72FB065-18A8-46BD-AC11-FD4E4A600DA7}" type="sibTrans" cxnId="{8DB8BD68-F27A-4880-8AE8-42068D10130B}">
      <dgm:prSet/>
      <dgm:spPr/>
      <dgm:t>
        <a:bodyPr/>
        <a:lstStyle/>
        <a:p>
          <a:endParaRPr lang="en-US"/>
        </a:p>
      </dgm:t>
    </dgm:pt>
    <dgm:pt modelId="{88883A2A-0E41-4CAB-BB46-CC496557A1BC}">
      <dgm:prSet phldrT="[Text]" phldr="0"/>
      <dgm:spPr/>
      <dgm:t>
        <a:bodyPr/>
        <a:lstStyle/>
        <a:p>
          <a:pPr rtl="0"/>
          <a:r>
            <a:rPr lang="en-US">
              <a:latin typeface="Calibri Light" panose="020F0302020204030204"/>
            </a:rPr>
            <a:t> Move analysis </a:t>
          </a:r>
          <a:endParaRPr lang="en-US"/>
        </a:p>
      </dgm:t>
    </dgm:pt>
    <dgm:pt modelId="{EF7C2B92-D237-472E-AA66-F961371E0B2A}" type="parTrans" cxnId="{BE4597D0-1550-4D4F-B813-EA167854E6DB}">
      <dgm:prSet/>
      <dgm:spPr/>
      <dgm:t>
        <a:bodyPr/>
        <a:lstStyle/>
        <a:p>
          <a:endParaRPr lang="en-US"/>
        </a:p>
      </dgm:t>
    </dgm:pt>
    <dgm:pt modelId="{EF5AEC35-3240-40D0-AB86-84B4A2176850}" type="sibTrans" cxnId="{BE4597D0-1550-4D4F-B813-EA167854E6DB}">
      <dgm:prSet/>
      <dgm:spPr/>
      <dgm:t>
        <a:bodyPr/>
        <a:lstStyle/>
        <a:p>
          <a:endParaRPr lang="en-US"/>
        </a:p>
      </dgm:t>
    </dgm:pt>
    <dgm:pt modelId="{BEF82AF6-75B3-46B9-85F4-1F11FD21C49A}">
      <dgm:prSet phldrT="[Text]" phldr="0"/>
      <dgm:spPr/>
      <dgm:t>
        <a:bodyPr/>
        <a:lstStyle/>
        <a:p>
          <a:pPr rtl="0"/>
          <a:r>
            <a:rPr lang="en-US">
              <a:latin typeface="Calibri Light" panose="020F0302020204030204"/>
            </a:rPr>
            <a:t> Development of learning materials</a:t>
          </a:r>
          <a:endParaRPr lang="en-US"/>
        </a:p>
      </dgm:t>
    </dgm:pt>
    <dgm:pt modelId="{9176232B-C4EF-43B6-8F38-53D8136B8F30}" type="parTrans" cxnId="{2BB1152C-5B79-4EE5-A5D6-8ECFC1CE08E5}">
      <dgm:prSet/>
      <dgm:spPr/>
      <dgm:t>
        <a:bodyPr/>
        <a:lstStyle/>
        <a:p>
          <a:endParaRPr lang="en-US"/>
        </a:p>
      </dgm:t>
    </dgm:pt>
    <dgm:pt modelId="{825A49B1-258D-46C5-96A1-6568479CC2AD}" type="sibTrans" cxnId="{2BB1152C-5B79-4EE5-A5D6-8ECFC1CE08E5}">
      <dgm:prSet/>
      <dgm:spPr/>
      <dgm:t>
        <a:bodyPr/>
        <a:lstStyle/>
        <a:p>
          <a:endParaRPr lang="en-US"/>
        </a:p>
      </dgm:t>
    </dgm:pt>
    <dgm:pt modelId="{72AED8E6-7919-4A08-8DAD-9BED75F8ADFF}">
      <dgm:prSet phldrT="[Text]" phldr="0"/>
      <dgm:spPr/>
      <dgm:t>
        <a:bodyPr/>
        <a:lstStyle/>
        <a:p>
          <a:pPr rtl="0"/>
          <a:r>
            <a:rPr lang="en-US" dirty="0">
              <a:latin typeface="Calibri Light" panose="020F0302020204030204"/>
            </a:rPr>
            <a:t> Confirmation of genre conventions and practices</a:t>
          </a:r>
          <a:endParaRPr lang="en-US" dirty="0"/>
        </a:p>
      </dgm:t>
    </dgm:pt>
    <dgm:pt modelId="{26D8DAD8-E62C-4694-BB0E-EEA3B21288CF}" type="parTrans" cxnId="{606D5599-89FD-4569-8194-0730E9B2A811}">
      <dgm:prSet/>
      <dgm:spPr/>
      <dgm:t>
        <a:bodyPr/>
        <a:lstStyle/>
        <a:p>
          <a:endParaRPr lang="en-US"/>
        </a:p>
      </dgm:t>
    </dgm:pt>
    <dgm:pt modelId="{E74B041D-9585-460F-958E-17006513E46F}" type="sibTrans" cxnId="{606D5599-89FD-4569-8194-0730E9B2A811}">
      <dgm:prSet/>
      <dgm:spPr/>
      <dgm:t>
        <a:bodyPr/>
        <a:lstStyle/>
        <a:p>
          <a:endParaRPr lang="en-US"/>
        </a:p>
      </dgm:t>
    </dgm:pt>
    <dgm:pt modelId="{CA76DC50-5DD6-4DE3-BC67-E6186457EC3C}" type="pres">
      <dgm:prSet presAssocID="{8B7D86DA-B26C-471A-A090-F10ED248A4C5}" presName="cycle" presStyleCnt="0">
        <dgm:presLayoutVars>
          <dgm:dir/>
          <dgm:resizeHandles val="exact"/>
        </dgm:presLayoutVars>
      </dgm:prSet>
      <dgm:spPr/>
    </dgm:pt>
    <dgm:pt modelId="{BE20BE6C-9ACB-4A2C-BD13-B17A5F0B5F98}" type="pres">
      <dgm:prSet presAssocID="{4576F1B8-9A2C-4B13-BE83-0DAB0F381393}" presName="node" presStyleLbl="node1" presStyleIdx="0" presStyleCnt="5">
        <dgm:presLayoutVars>
          <dgm:bulletEnabled val="1"/>
        </dgm:presLayoutVars>
      </dgm:prSet>
      <dgm:spPr/>
    </dgm:pt>
    <dgm:pt modelId="{2C2C0A14-5C96-4CFB-820C-0C9A17726A9C}" type="pres">
      <dgm:prSet presAssocID="{4BF84959-D72B-4761-A977-418C94FB9901}" presName="sibTrans" presStyleLbl="sibTrans2D1" presStyleIdx="0" presStyleCnt="5"/>
      <dgm:spPr/>
    </dgm:pt>
    <dgm:pt modelId="{CA6809E3-3E62-48C7-8ACF-D77A08998234}" type="pres">
      <dgm:prSet presAssocID="{4BF84959-D72B-4761-A977-418C94FB9901}" presName="connectorText" presStyleLbl="sibTrans2D1" presStyleIdx="0" presStyleCnt="5"/>
      <dgm:spPr/>
    </dgm:pt>
    <dgm:pt modelId="{A1D70026-A22D-400D-8867-14AECBBD78D2}" type="pres">
      <dgm:prSet presAssocID="{A93BBC45-347C-4AB5-8A87-6874728B2C47}" presName="node" presStyleLbl="node1" presStyleIdx="1" presStyleCnt="5">
        <dgm:presLayoutVars>
          <dgm:bulletEnabled val="1"/>
        </dgm:presLayoutVars>
      </dgm:prSet>
      <dgm:spPr/>
    </dgm:pt>
    <dgm:pt modelId="{C6673433-CBEA-419B-817F-3170EA6F21A9}" type="pres">
      <dgm:prSet presAssocID="{A72FB065-18A8-46BD-AC11-FD4E4A600DA7}" presName="sibTrans" presStyleLbl="sibTrans2D1" presStyleIdx="1" presStyleCnt="5"/>
      <dgm:spPr/>
    </dgm:pt>
    <dgm:pt modelId="{A2ADE413-8DC5-412B-80D3-005B248DE0A7}" type="pres">
      <dgm:prSet presAssocID="{A72FB065-18A8-46BD-AC11-FD4E4A600DA7}" presName="connectorText" presStyleLbl="sibTrans2D1" presStyleIdx="1" presStyleCnt="5"/>
      <dgm:spPr/>
    </dgm:pt>
    <dgm:pt modelId="{04D6ED7F-BB2B-4437-ACB0-BFA2F3B3DB06}" type="pres">
      <dgm:prSet presAssocID="{88883A2A-0E41-4CAB-BB46-CC496557A1BC}" presName="node" presStyleLbl="node1" presStyleIdx="2" presStyleCnt="5">
        <dgm:presLayoutVars>
          <dgm:bulletEnabled val="1"/>
        </dgm:presLayoutVars>
      </dgm:prSet>
      <dgm:spPr/>
    </dgm:pt>
    <dgm:pt modelId="{7F407F7D-D202-4253-9D7A-3B99438244FF}" type="pres">
      <dgm:prSet presAssocID="{EF5AEC35-3240-40D0-AB86-84B4A2176850}" presName="sibTrans" presStyleLbl="sibTrans2D1" presStyleIdx="2" presStyleCnt="5"/>
      <dgm:spPr/>
    </dgm:pt>
    <dgm:pt modelId="{88051A44-E141-497F-9440-A1EE53F1E141}" type="pres">
      <dgm:prSet presAssocID="{EF5AEC35-3240-40D0-AB86-84B4A2176850}" presName="connectorText" presStyleLbl="sibTrans2D1" presStyleIdx="2" presStyleCnt="5"/>
      <dgm:spPr/>
    </dgm:pt>
    <dgm:pt modelId="{E9BECC9A-391C-4909-A1B7-C52DB9D661A9}" type="pres">
      <dgm:prSet presAssocID="{BEF82AF6-75B3-46B9-85F4-1F11FD21C49A}" presName="node" presStyleLbl="node1" presStyleIdx="3" presStyleCnt="5">
        <dgm:presLayoutVars>
          <dgm:bulletEnabled val="1"/>
        </dgm:presLayoutVars>
      </dgm:prSet>
      <dgm:spPr/>
    </dgm:pt>
    <dgm:pt modelId="{EE5E6A87-D615-463C-9AC3-33A5CD626CF9}" type="pres">
      <dgm:prSet presAssocID="{825A49B1-258D-46C5-96A1-6568479CC2AD}" presName="sibTrans" presStyleLbl="sibTrans2D1" presStyleIdx="3" presStyleCnt="5"/>
      <dgm:spPr/>
    </dgm:pt>
    <dgm:pt modelId="{44BE3599-588D-4ADB-B9AD-E90D912F703A}" type="pres">
      <dgm:prSet presAssocID="{825A49B1-258D-46C5-96A1-6568479CC2AD}" presName="connectorText" presStyleLbl="sibTrans2D1" presStyleIdx="3" presStyleCnt="5"/>
      <dgm:spPr/>
    </dgm:pt>
    <dgm:pt modelId="{961594EC-70D7-4117-8528-489A82021B9D}" type="pres">
      <dgm:prSet presAssocID="{72AED8E6-7919-4A08-8DAD-9BED75F8ADFF}" presName="node" presStyleLbl="node1" presStyleIdx="4" presStyleCnt="5">
        <dgm:presLayoutVars>
          <dgm:bulletEnabled val="1"/>
        </dgm:presLayoutVars>
      </dgm:prSet>
      <dgm:spPr/>
    </dgm:pt>
    <dgm:pt modelId="{0D70146C-E2D3-42E0-A4AB-C38D71B37C49}" type="pres">
      <dgm:prSet presAssocID="{E74B041D-9585-460F-958E-17006513E46F}" presName="sibTrans" presStyleLbl="sibTrans2D1" presStyleIdx="4" presStyleCnt="5"/>
      <dgm:spPr/>
    </dgm:pt>
    <dgm:pt modelId="{7A508F23-72F1-4FAA-9149-7E01C70123AA}" type="pres">
      <dgm:prSet presAssocID="{E74B041D-9585-460F-958E-17006513E46F}" presName="connectorText" presStyleLbl="sibTrans2D1" presStyleIdx="4" presStyleCnt="5"/>
      <dgm:spPr/>
    </dgm:pt>
  </dgm:ptLst>
  <dgm:cxnLst>
    <dgm:cxn modelId="{31D14B03-8A7B-4C1B-BA70-C8CB02C21B36}" type="presOf" srcId="{4BF84959-D72B-4761-A977-418C94FB9901}" destId="{2C2C0A14-5C96-4CFB-820C-0C9A17726A9C}" srcOrd="0" destOrd="0" presId="urn:microsoft.com/office/officeart/2005/8/layout/cycle2"/>
    <dgm:cxn modelId="{DF22E60B-C283-4E4F-99BF-A2F2593E7F8B}" type="presOf" srcId="{A72FB065-18A8-46BD-AC11-FD4E4A600DA7}" destId="{A2ADE413-8DC5-412B-80D3-005B248DE0A7}" srcOrd="1" destOrd="0" presId="urn:microsoft.com/office/officeart/2005/8/layout/cycle2"/>
    <dgm:cxn modelId="{A941991B-32ED-4858-8CBD-E8535CE38365}" type="presOf" srcId="{88883A2A-0E41-4CAB-BB46-CC496557A1BC}" destId="{04D6ED7F-BB2B-4437-ACB0-BFA2F3B3DB06}" srcOrd="0" destOrd="0" presId="urn:microsoft.com/office/officeart/2005/8/layout/cycle2"/>
    <dgm:cxn modelId="{ACCDCF1C-BA1D-4081-BEA7-30B271E18673}" type="presOf" srcId="{EF5AEC35-3240-40D0-AB86-84B4A2176850}" destId="{7F407F7D-D202-4253-9D7A-3B99438244FF}" srcOrd="0" destOrd="0" presId="urn:microsoft.com/office/officeart/2005/8/layout/cycle2"/>
    <dgm:cxn modelId="{2BB1152C-5B79-4EE5-A5D6-8ECFC1CE08E5}" srcId="{8B7D86DA-B26C-471A-A090-F10ED248A4C5}" destId="{BEF82AF6-75B3-46B9-85F4-1F11FD21C49A}" srcOrd="3" destOrd="0" parTransId="{9176232B-C4EF-43B6-8F38-53D8136B8F30}" sibTransId="{825A49B1-258D-46C5-96A1-6568479CC2AD}"/>
    <dgm:cxn modelId="{03709733-EE15-4021-8421-5C621EABF01B}" type="presOf" srcId="{E74B041D-9585-460F-958E-17006513E46F}" destId="{7A508F23-72F1-4FAA-9149-7E01C70123AA}" srcOrd="1" destOrd="0" presId="urn:microsoft.com/office/officeart/2005/8/layout/cycle2"/>
    <dgm:cxn modelId="{7A7F6E39-3199-4234-9F11-FBAAF66DC712}" type="presOf" srcId="{825A49B1-258D-46C5-96A1-6568479CC2AD}" destId="{EE5E6A87-D615-463C-9AC3-33A5CD626CF9}" srcOrd="0" destOrd="0" presId="urn:microsoft.com/office/officeart/2005/8/layout/cycle2"/>
    <dgm:cxn modelId="{8DC07844-6746-41CF-A7D7-D2D789424DA2}" type="presOf" srcId="{EF5AEC35-3240-40D0-AB86-84B4A2176850}" destId="{88051A44-E141-497F-9440-A1EE53F1E141}" srcOrd="1" destOrd="0" presId="urn:microsoft.com/office/officeart/2005/8/layout/cycle2"/>
    <dgm:cxn modelId="{8DB8BD68-F27A-4880-8AE8-42068D10130B}" srcId="{8B7D86DA-B26C-471A-A090-F10ED248A4C5}" destId="{A93BBC45-347C-4AB5-8A87-6874728B2C47}" srcOrd="1" destOrd="0" parTransId="{B4B05DA9-AA0B-4741-B9D2-2ED8D27E386D}" sibTransId="{A72FB065-18A8-46BD-AC11-FD4E4A600DA7}"/>
    <dgm:cxn modelId="{D332A969-6038-42B0-A27E-EDBC0F6612A9}" srcId="{8B7D86DA-B26C-471A-A090-F10ED248A4C5}" destId="{4576F1B8-9A2C-4B13-BE83-0DAB0F381393}" srcOrd="0" destOrd="0" parTransId="{1C27A725-E109-4D15-8E35-465C18F4B18F}" sibTransId="{4BF84959-D72B-4761-A977-418C94FB9901}"/>
    <dgm:cxn modelId="{1B8C5652-A6B7-4814-A156-C647A62FA0D3}" type="presOf" srcId="{A93BBC45-347C-4AB5-8A87-6874728B2C47}" destId="{A1D70026-A22D-400D-8867-14AECBBD78D2}" srcOrd="0" destOrd="0" presId="urn:microsoft.com/office/officeart/2005/8/layout/cycle2"/>
    <dgm:cxn modelId="{70B57082-E12D-4D84-8AE1-9E57A1C26997}" type="presOf" srcId="{72AED8E6-7919-4A08-8DAD-9BED75F8ADFF}" destId="{961594EC-70D7-4117-8528-489A82021B9D}" srcOrd="0" destOrd="0" presId="urn:microsoft.com/office/officeart/2005/8/layout/cycle2"/>
    <dgm:cxn modelId="{E0EABD89-B076-416D-AD84-F0009B79AEB8}" type="presOf" srcId="{BEF82AF6-75B3-46B9-85F4-1F11FD21C49A}" destId="{E9BECC9A-391C-4909-A1B7-C52DB9D661A9}" srcOrd="0" destOrd="0" presId="urn:microsoft.com/office/officeart/2005/8/layout/cycle2"/>
    <dgm:cxn modelId="{DCA4848E-9CFA-43EB-BBE5-D172A0ADFE49}" type="presOf" srcId="{4BF84959-D72B-4761-A977-418C94FB9901}" destId="{CA6809E3-3E62-48C7-8ACF-D77A08998234}" srcOrd="1" destOrd="0" presId="urn:microsoft.com/office/officeart/2005/8/layout/cycle2"/>
    <dgm:cxn modelId="{606D5599-89FD-4569-8194-0730E9B2A811}" srcId="{8B7D86DA-B26C-471A-A090-F10ED248A4C5}" destId="{72AED8E6-7919-4A08-8DAD-9BED75F8ADFF}" srcOrd="4" destOrd="0" parTransId="{26D8DAD8-E62C-4694-BB0E-EEA3B21288CF}" sibTransId="{E74B041D-9585-460F-958E-17006513E46F}"/>
    <dgm:cxn modelId="{3E2204A7-6AD8-47BE-B7C6-4824ADC68A21}" type="presOf" srcId="{A72FB065-18A8-46BD-AC11-FD4E4A600DA7}" destId="{C6673433-CBEA-419B-817F-3170EA6F21A9}" srcOrd="0" destOrd="0" presId="urn:microsoft.com/office/officeart/2005/8/layout/cycle2"/>
    <dgm:cxn modelId="{AA4C3CAC-0ABC-4282-8230-B0AC6258AB21}" type="presOf" srcId="{8B7D86DA-B26C-471A-A090-F10ED248A4C5}" destId="{CA76DC50-5DD6-4DE3-BC67-E6186457EC3C}" srcOrd="0" destOrd="0" presId="urn:microsoft.com/office/officeart/2005/8/layout/cycle2"/>
    <dgm:cxn modelId="{BE4597D0-1550-4D4F-B813-EA167854E6DB}" srcId="{8B7D86DA-B26C-471A-A090-F10ED248A4C5}" destId="{88883A2A-0E41-4CAB-BB46-CC496557A1BC}" srcOrd="2" destOrd="0" parTransId="{EF7C2B92-D237-472E-AA66-F961371E0B2A}" sibTransId="{EF5AEC35-3240-40D0-AB86-84B4A2176850}"/>
    <dgm:cxn modelId="{190C9DD6-A7EB-4E6A-B422-59240F2FAC82}" type="presOf" srcId="{E74B041D-9585-460F-958E-17006513E46F}" destId="{0D70146C-E2D3-42E0-A4AB-C38D71B37C49}" srcOrd="0" destOrd="0" presId="urn:microsoft.com/office/officeart/2005/8/layout/cycle2"/>
    <dgm:cxn modelId="{3DA0E3EA-7938-4253-8851-1C6A28A17799}" type="presOf" srcId="{4576F1B8-9A2C-4B13-BE83-0DAB0F381393}" destId="{BE20BE6C-9ACB-4A2C-BD13-B17A5F0B5F98}" srcOrd="0" destOrd="0" presId="urn:microsoft.com/office/officeart/2005/8/layout/cycle2"/>
    <dgm:cxn modelId="{8013E6F9-4085-44BC-9FB2-30E079F67E5B}" type="presOf" srcId="{825A49B1-258D-46C5-96A1-6568479CC2AD}" destId="{44BE3599-588D-4ADB-B9AD-E90D912F703A}" srcOrd="1" destOrd="0" presId="urn:microsoft.com/office/officeart/2005/8/layout/cycle2"/>
    <dgm:cxn modelId="{BF7167BA-6869-49CB-B4D9-02800FAE4BE2}" type="presParOf" srcId="{CA76DC50-5DD6-4DE3-BC67-E6186457EC3C}" destId="{BE20BE6C-9ACB-4A2C-BD13-B17A5F0B5F98}" srcOrd="0" destOrd="0" presId="urn:microsoft.com/office/officeart/2005/8/layout/cycle2"/>
    <dgm:cxn modelId="{D8B78EDD-D2F6-4583-94BF-BA0FA4ACEF1F}" type="presParOf" srcId="{CA76DC50-5DD6-4DE3-BC67-E6186457EC3C}" destId="{2C2C0A14-5C96-4CFB-820C-0C9A17726A9C}" srcOrd="1" destOrd="0" presId="urn:microsoft.com/office/officeart/2005/8/layout/cycle2"/>
    <dgm:cxn modelId="{26A2D9D8-0FCE-4707-BEC2-A77CDF72C9D5}" type="presParOf" srcId="{2C2C0A14-5C96-4CFB-820C-0C9A17726A9C}" destId="{CA6809E3-3E62-48C7-8ACF-D77A08998234}" srcOrd="0" destOrd="0" presId="urn:microsoft.com/office/officeart/2005/8/layout/cycle2"/>
    <dgm:cxn modelId="{F2B5D528-F57A-48D9-978E-52C1136820EC}" type="presParOf" srcId="{CA76DC50-5DD6-4DE3-BC67-E6186457EC3C}" destId="{A1D70026-A22D-400D-8867-14AECBBD78D2}" srcOrd="2" destOrd="0" presId="urn:microsoft.com/office/officeart/2005/8/layout/cycle2"/>
    <dgm:cxn modelId="{4A539C4C-007D-47E3-B8C9-306ACD0A95E1}" type="presParOf" srcId="{CA76DC50-5DD6-4DE3-BC67-E6186457EC3C}" destId="{C6673433-CBEA-419B-817F-3170EA6F21A9}" srcOrd="3" destOrd="0" presId="urn:microsoft.com/office/officeart/2005/8/layout/cycle2"/>
    <dgm:cxn modelId="{6EB72E6D-48DA-49B8-BAB7-C853426A394B}" type="presParOf" srcId="{C6673433-CBEA-419B-817F-3170EA6F21A9}" destId="{A2ADE413-8DC5-412B-80D3-005B248DE0A7}" srcOrd="0" destOrd="0" presId="urn:microsoft.com/office/officeart/2005/8/layout/cycle2"/>
    <dgm:cxn modelId="{2AFF765E-B507-4D19-A241-2F4C69274EE4}" type="presParOf" srcId="{CA76DC50-5DD6-4DE3-BC67-E6186457EC3C}" destId="{04D6ED7F-BB2B-4437-ACB0-BFA2F3B3DB06}" srcOrd="4" destOrd="0" presId="urn:microsoft.com/office/officeart/2005/8/layout/cycle2"/>
    <dgm:cxn modelId="{7BCD877E-659D-45F2-8C43-C56D03A01FC6}" type="presParOf" srcId="{CA76DC50-5DD6-4DE3-BC67-E6186457EC3C}" destId="{7F407F7D-D202-4253-9D7A-3B99438244FF}" srcOrd="5" destOrd="0" presId="urn:microsoft.com/office/officeart/2005/8/layout/cycle2"/>
    <dgm:cxn modelId="{7C11B00B-3860-4A8A-84D0-DD3A6500D341}" type="presParOf" srcId="{7F407F7D-D202-4253-9D7A-3B99438244FF}" destId="{88051A44-E141-497F-9440-A1EE53F1E141}" srcOrd="0" destOrd="0" presId="urn:microsoft.com/office/officeart/2005/8/layout/cycle2"/>
    <dgm:cxn modelId="{95255488-6E2C-4F9F-B034-F0BA72C0B4E5}" type="presParOf" srcId="{CA76DC50-5DD6-4DE3-BC67-E6186457EC3C}" destId="{E9BECC9A-391C-4909-A1B7-C52DB9D661A9}" srcOrd="6" destOrd="0" presId="urn:microsoft.com/office/officeart/2005/8/layout/cycle2"/>
    <dgm:cxn modelId="{DA09FB69-A42D-4A73-B150-DA5BB0B54261}" type="presParOf" srcId="{CA76DC50-5DD6-4DE3-BC67-E6186457EC3C}" destId="{EE5E6A87-D615-463C-9AC3-33A5CD626CF9}" srcOrd="7" destOrd="0" presId="urn:microsoft.com/office/officeart/2005/8/layout/cycle2"/>
    <dgm:cxn modelId="{2A5C18B0-6C63-420D-8454-5410FD710E6B}" type="presParOf" srcId="{EE5E6A87-D615-463C-9AC3-33A5CD626CF9}" destId="{44BE3599-588D-4ADB-B9AD-E90D912F703A}" srcOrd="0" destOrd="0" presId="urn:microsoft.com/office/officeart/2005/8/layout/cycle2"/>
    <dgm:cxn modelId="{6CEF7736-68C8-42B5-BE36-04D3CD22E86F}" type="presParOf" srcId="{CA76DC50-5DD6-4DE3-BC67-E6186457EC3C}" destId="{961594EC-70D7-4117-8528-489A82021B9D}" srcOrd="8" destOrd="0" presId="urn:microsoft.com/office/officeart/2005/8/layout/cycle2"/>
    <dgm:cxn modelId="{60CD9AAA-D5BA-4F7F-9694-7B53E5CC623D}" type="presParOf" srcId="{CA76DC50-5DD6-4DE3-BC67-E6186457EC3C}" destId="{0D70146C-E2D3-42E0-A4AB-C38D71B37C49}" srcOrd="9" destOrd="0" presId="urn:microsoft.com/office/officeart/2005/8/layout/cycle2"/>
    <dgm:cxn modelId="{74C9DD69-63F9-4B2C-8A27-8B2A668E727F}" type="presParOf" srcId="{0D70146C-E2D3-42E0-A4AB-C38D71B37C49}" destId="{7A508F23-72F1-4FAA-9149-7E01C70123AA}"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5EED2B3-3CFF-4FFF-9247-A1B47A1D1870}"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ACC7338-82C8-4BD6-9AC3-75D24562FEA1}">
      <dgm:prSet/>
      <dgm:spPr/>
      <dgm:t>
        <a:bodyPr/>
        <a:lstStyle/>
        <a:p>
          <a:pPr>
            <a:lnSpc>
              <a:spcPct val="100000"/>
            </a:lnSpc>
          </a:pPr>
          <a:r>
            <a:rPr lang="en-US" dirty="0"/>
            <a:t>EAP Instructor Workshop</a:t>
          </a:r>
        </a:p>
      </dgm:t>
    </dgm:pt>
    <dgm:pt modelId="{F95411D9-5738-4D3A-BF83-DC69C04D4428}" type="parTrans" cxnId="{169D44B4-387B-4144-9B85-890E16B3E829}">
      <dgm:prSet/>
      <dgm:spPr/>
      <dgm:t>
        <a:bodyPr/>
        <a:lstStyle/>
        <a:p>
          <a:endParaRPr lang="en-US"/>
        </a:p>
      </dgm:t>
    </dgm:pt>
    <dgm:pt modelId="{78771E39-2AE0-4CED-BEEB-B8FBFF0E003C}" type="sibTrans" cxnId="{169D44B4-387B-4144-9B85-890E16B3E829}">
      <dgm:prSet/>
      <dgm:spPr/>
      <dgm:t>
        <a:bodyPr/>
        <a:lstStyle/>
        <a:p>
          <a:endParaRPr lang="en-US"/>
        </a:p>
      </dgm:t>
    </dgm:pt>
    <dgm:pt modelId="{DE7D3F6B-8897-4191-8F95-ABED20E2C66C}">
      <dgm:prSet/>
      <dgm:spPr/>
      <dgm:t>
        <a:bodyPr/>
        <a:lstStyle/>
        <a:p>
          <a:pPr>
            <a:lnSpc>
              <a:spcPct val="100000"/>
            </a:lnSpc>
          </a:pPr>
          <a:r>
            <a:rPr lang="en-US"/>
            <a:t>One-to-one Consultations</a:t>
          </a:r>
        </a:p>
      </dgm:t>
    </dgm:pt>
    <dgm:pt modelId="{DFAC847A-BEE8-471F-A1DB-BDC5035B4326}" type="parTrans" cxnId="{137C1D3C-F6B7-4518-9E65-B959B44A7DDE}">
      <dgm:prSet/>
      <dgm:spPr/>
      <dgm:t>
        <a:bodyPr/>
        <a:lstStyle/>
        <a:p>
          <a:endParaRPr lang="en-US"/>
        </a:p>
      </dgm:t>
    </dgm:pt>
    <dgm:pt modelId="{F1665BA4-8F46-4A3F-9BA6-3AD8D7703FC6}" type="sibTrans" cxnId="{137C1D3C-F6B7-4518-9E65-B959B44A7DDE}">
      <dgm:prSet/>
      <dgm:spPr/>
      <dgm:t>
        <a:bodyPr/>
        <a:lstStyle/>
        <a:p>
          <a:endParaRPr lang="en-US"/>
        </a:p>
      </dgm:t>
    </dgm:pt>
    <dgm:pt modelId="{B0568A31-FA5B-45A0-A9B2-F4C5491086D3}">
      <dgm:prSet/>
      <dgm:spPr/>
      <dgm:t>
        <a:bodyPr/>
        <a:lstStyle/>
        <a:p>
          <a:pPr>
            <a:lnSpc>
              <a:spcPct val="100000"/>
            </a:lnSpc>
          </a:pPr>
          <a:r>
            <a:rPr lang="en-US" dirty="0"/>
            <a:t>EAP Instructor Resource Bank</a:t>
          </a:r>
        </a:p>
      </dgm:t>
    </dgm:pt>
    <dgm:pt modelId="{C706E2B8-1918-4A81-9AFB-418A3A0DA14F}" type="parTrans" cxnId="{747ED648-A96A-46EA-BFC6-3A8F6680F7D2}">
      <dgm:prSet/>
      <dgm:spPr/>
      <dgm:t>
        <a:bodyPr/>
        <a:lstStyle/>
        <a:p>
          <a:endParaRPr lang="en-US"/>
        </a:p>
      </dgm:t>
    </dgm:pt>
    <dgm:pt modelId="{AAB4AE5E-2C26-4092-842B-4D86BEE15155}" type="sibTrans" cxnId="{747ED648-A96A-46EA-BFC6-3A8F6680F7D2}">
      <dgm:prSet/>
      <dgm:spPr/>
      <dgm:t>
        <a:bodyPr/>
        <a:lstStyle/>
        <a:p>
          <a:endParaRPr lang="en-US"/>
        </a:p>
      </dgm:t>
    </dgm:pt>
    <dgm:pt modelId="{AA960EB3-EE2B-416A-AC03-7B8F582AFB94}">
      <dgm:prSet/>
      <dgm:spPr/>
      <dgm:t>
        <a:bodyPr/>
        <a:lstStyle/>
        <a:p>
          <a:pPr>
            <a:lnSpc>
              <a:spcPct val="100000"/>
            </a:lnSpc>
          </a:pPr>
          <a:r>
            <a:rPr lang="en-US"/>
            <a:t>Monthly Check-in Meetings</a:t>
          </a:r>
        </a:p>
      </dgm:t>
    </dgm:pt>
    <dgm:pt modelId="{9F131CC4-72CE-4C76-9856-72A052BB8729}" type="parTrans" cxnId="{9A2043DD-CACC-47AE-9D63-EB8251200F4E}">
      <dgm:prSet/>
      <dgm:spPr/>
      <dgm:t>
        <a:bodyPr/>
        <a:lstStyle/>
        <a:p>
          <a:endParaRPr lang="en-US"/>
        </a:p>
      </dgm:t>
    </dgm:pt>
    <dgm:pt modelId="{7764D288-26D6-49BE-93ED-6767DDBF1B8A}" type="sibTrans" cxnId="{9A2043DD-CACC-47AE-9D63-EB8251200F4E}">
      <dgm:prSet/>
      <dgm:spPr/>
      <dgm:t>
        <a:bodyPr/>
        <a:lstStyle/>
        <a:p>
          <a:endParaRPr lang="en-US"/>
        </a:p>
      </dgm:t>
    </dgm:pt>
    <dgm:pt modelId="{733D5D63-E346-4BA6-8F8A-48225077FA53}" type="pres">
      <dgm:prSet presAssocID="{C5EED2B3-3CFF-4FFF-9247-A1B47A1D1870}" presName="root" presStyleCnt="0">
        <dgm:presLayoutVars>
          <dgm:dir/>
          <dgm:resizeHandles val="exact"/>
        </dgm:presLayoutVars>
      </dgm:prSet>
      <dgm:spPr/>
    </dgm:pt>
    <dgm:pt modelId="{BA17DF21-2DC9-47D0-84F2-46E4220328F2}" type="pres">
      <dgm:prSet presAssocID="{5ACC7338-82C8-4BD6-9AC3-75D24562FEA1}" presName="compNode" presStyleCnt="0"/>
      <dgm:spPr/>
    </dgm:pt>
    <dgm:pt modelId="{41D6616B-EAE6-4AE1-92BE-CF099F4E5328}" type="pres">
      <dgm:prSet presAssocID="{5ACC7338-82C8-4BD6-9AC3-75D24562FEA1}" presName="bgRect" presStyleLbl="bgShp" presStyleIdx="0" presStyleCnt="4"/>
      <dgm:spPr/>
    </dgm:pt>
    <dgm:pt modelId="{E8023F49-F286-4292-BC0F-BE1AF3A2772E}" type="pres">
      <dgm:prSet presAssocID="{5ACC7338-82C8-4BD6-9AC3-75D24562FEA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eacher"/>
        </a:ext>
      </dgm:extLst>
    </dgm:pt>
    <dgm:pt modelId="{2CE92A09-4594-4B25-88B3-FB1D9A4EAB68}" type="pres">
      <dgm:prSet presAssocID="{5ACC7338-82C8-4BD6-9AC3-75D24562FEA1}" presName="spaceRect" presStyleCnt="0"/>
      <dgm:spPr/>
    </dgm:pt>
    <dgm:pt modelId="{DE597A67-13BD-4346-98FD-700EC0C56E9F}" type="pres">
      <dgm:prSet presAssocID="{5ACC7338-82C8-4BD6-9AC3-75D24562FEA1}" presName="parTx" presStyleLbl="revTx" presStyleIdx="0" presStyleCnt="4">
        <dgm:presLayoutVars>
          <dgm:chMax val="0"/>
          <dgm:chPref val="0"/>
        </dgm:presLayoutVars>
      </dgm:prSet>
      <dgm:spPr/>
    </dgm:pt>
    <dgm:pt modelId="{14188452-3D14-4F66-B458-2F87C889CB91}" type="pres">
      <dgm:prSet presAssocID="{78771E39-2AE0-4CED-BEEB-B8FBFF0E003C}" presName="sibTrans" presStyleCnt="0"/>
      <dgm:spPr/>
    </dgm:pt>
    <dgm:pt modelId="{2104B44C-34CA-4BC2-890C-614B7A4B58A6}" type="pres">
      <dgm:prSet presAssocID="{DE7D3F6B-8897-4191-8F95-ABED20E2C66C}" presName="compNode" presStyleCnt="0"/>
      <dgm:spPr/>
    </dgm:pt>
    <dgm:pt modelId="{B5169DBB-6E16-4D3F-A946-5F74855AD904}" type="pres">
      <dgm:prSet presAssocID="{DE7D3F6B-8897-4191-8F95-ABED20E2C66C}" presName="bgRect" presStyleLbl="bgShp" presStyleIdx="1" presStyleCnt="4"/>
      <dgm:spPr/>
    </dgm:pt>
    <dgm:pt modelId="{EC21CAB8-DC39-4EC4-8AB0-80EE78401D47}" type="pres">
      <dgm:prSet presAssocID="{DE7D3F6B-8897-4191-8F95-ABED20E2C66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oup Brainstorm"/>
        </a:ext>
      </dgm:extLst>
    </dgm:pt>
    <dgm:pt modelId="{413C656A-EC11-484B-ABE0-54D10A3C2AC2}" type="pres">
      <dgm:prSet presAssocID="{DE7D3F6B-8897-4191-8F95-ABED20E2C66C}" presName="spaceRect" presStyleCnt="0"/>
      <dgm:spPr/>
    </dgm:pt>
    <dgm:pt modelId="{B2A881D9-72E8-4516-A402-6115906C442C}" type="pres">
      <dgm:prSet presAssocID="{DE7D3F6B-8897-4191-8F95-ABED20E2C66C}" presName="parTx" presStyleLbl="revTx" presStyleIdx="1" presStyleCnt="4">
        <dgm:presLayoutVars>
          <dgm:chMax val="0"/>
          <dgm:chPref val="0"/>
        </dgm:presLayoutVars>
      </dgm:prSet>
      <dgm:spPr/>
    </dgm:pt>
    <dgm:pt modelId="{62B9C429-99CB-4768-9D50-9C80F646B2A6}" type="pres">
      <dgm:prSet presAssocID="{F1665BA4-8F46-4A3F-9BA6-3AD8D7703FC6}" presName="sibTrans" presStyleCnt="0"/>
      <dgm:spPr/>
    </dgm:pt>
    <dgm:pt modelId="{4E73D525-F8F5-4B17-A8EB-A9A739BD35A1}" type="pres">
      <dgm:prSet presAssocID="{B0568A31-FA5B-45A0-A9B2-F4C5491086D3}" presName="compNode" presStyleCnt="0"/>
      <dgm:spPr/>
    </dgm:pt>
    <dgm:pt modelId="{5AF39D64-09B1-449B-A01B-0A23E6307704}" type="pres">
      <dgm:prSet presAssocID="{B0568A31-FA5B-45A0-A9B2-F4C5491086D3}" presName="bgRect" presStyleLbl="bgShp" presStyleIdx="2" presStyleCnt="4"/>
      <dgm:spPr/>
    </dgm:pt>
    <dgm:pt modelId="{54505427-D9F8-410A-A769-BCDF361BDA43}" type="pres">
      <dgm:prSet presAssocID="{B0568A31-FA5B-45A0-A9B2-F4C5491086D3}"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
        </a:ext>
      </dgm:extLst>
    </dgm:pt>
    <dgm:pt modelId="{7563E0C8-6D88-40BC-84C6-424EF49CCD50}" type="pres">
      <dgm:prSet presAssocID="{B0568A31-FA5B-45A0-A9B2-F4C5491086D3}" presName="spaceRect" presStyleCnt="0"/>
      <dgm:spPr/>
    </dgm:pt>
    <dgm:pt modelId="{9EB3C574-4042-486C-AB83-21FD9939F828}" type="pres">
      <dgm:prSet presAssocID="{B0568A31-FA5B-45A0-A9B2-F4C5491086D3}" presName="parTx" presStyleLbl="revTx" presStyleIdx="2" presStyleCnt="4">
        <dgm:presLayoutVars>
          <dgm:chMax val="0"/>
          <dgm:chPref val="0"/>
        </dgm:presLayoutVars>
      </dgm:prSet>
      <dgm:spPr/>
    </dgm:pt>
    <dgm:pt modelId="{D7AE5DDC-ADDF-48A7-BA82-8E77B3603CD7}" type="pres">
      <dgm:prSet presAssocID="{AAB4AE5E-2C26-4092-842B-4D86BEE15155}" presName="sibTrans" presStyleCnt="0"/>
      <dgm:spPr/>
    </dgm:pt>
    <dgm:pt modelId="{9081C7D1-8C7F-4BC6-935B-045B738D3DBA}" type="pres">
      <dgm:prSet presAssocID="{AA960EB3-EE2B-416A-AC03-7B8F582AFB94}" presName="compNode" presStyleCnt="0"/>
      <dgm:spPr/>
    </dgm:pt>
    <dgm:pt modelId="{DE6BF447-AF47-420E-8EA1-3C3038A6A898}" type="pres">
      <dgm:prSet presAssocID="{AA960EB3-EE2B-416A-AC03-7B8F582AFB94}" presName="bgRect" presStyleLbl="bgShp" presStyleIdx="3" presStyleCnt="4"/>
      <dgm:spPr/>
    </dgm:pt>
    <dgm:pt modelId="{1CE180D9-8502-4065-848C-02FDC36C3692}" type="pres">
      <dgm:prSet presAssocID="{AA960EB3-EE2B-416A-AC03-7B8F582AFB94}"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eeting"/>
        </a:ext>
      </dgm:extLst>
    </dgm:pt>
    <dgm:pt modelId="{BC270DE9-077C-452D-88D4-86807F0FAC42}" type="pres">
      <dgm:prSet presAssocID="{AA960EB3-EE2B-416A-AC03-7B8F582AFB94}" presName="spaceRect" presStyleCnt="0"/>
      <dgm:spPr/>
    </dgm:pt>
    <dgm:pt modelId="{B747F930-DC3E-4428-B86D-93BA859170CE}" type="pres">
      <dgm:prSet presAssocID="{AA960EB3-EE2B-416A-AC03-7B8F582AFB94}" presName="parTx" presStyleLbl="revTx" presStyleIdx="3" presStyleCnt="4">
        <dgm:presLayoutVars>
          <dgm:chMax val="0"/>
          <dgm:chPref val="0"/>
        </dgm:presLayoutVars>
      </dgm:prSet>
      <dgm:spPr/>
    </dgm:pt>
  </dgm:ptLst>
  <dgm:cxnLst>
    <dgm:cxn modelId="{A5CB2F24-2B5C-4F28-B136-5437CBD5AB97}" type="presOf" srcId="{5ACC7338-82C8-4BD6-9AC3-75D24562FEA1}" destId="{DE597A67-13BD-4346-98FD-700EC0C56E9F}" srcOrd="0" destOrd="0" presId="urn:microsoft.com/office/officeart/2018/2/layout/IconVerticalSolidList"/>
    <dgm:cxn modelId="{137C1D3C-F6B7-4518-9E65-B959B44A7DDE}" srcId="{C5EED2B3-3CFF-4FFF-9247-A1B47A1D1870}" destId="{DE7D3F6B-8897-4191-8F95-ABED20E2C66C}" srcOrd="1" destOrd="0" parTransId="{DFAC847A-BEE8-471F-A1DB-BDC5035B4326}" sibTransId="{F1665BA4-8F46-4A3F-9BA6-3AD8D7703FC6}"/>
    <dgm:cxn modelId="{747ED648-A96A-46EA-BFC6-3A8F6680F7D2}" srcId="{C5EED2B3-3CFF-4FFF-9247-A1B47A1D1870}" destId="{B0568A31-FA5B-45A0-A9B2-F4C5491086D3}" srcOrd="2" destOrd="0" parTransId="{C706E2B8-1918-4A81-9AFB-418A3A0DA14F}" sibTransId="{AAB4AE5E-2C26-4092-842B-4D86BEE15155}"/>
    <dgm:cxn modelId="{25324375-9DF4-4CA5-8609-78EE6DE12604}" type="presOf" srcId="{AA960EB3-EE2B-416A-AC03-7B8F582AFB94}" destId="{B747F930-DC3E-4428-B86D-93BA859170CE}" srcOrd="0" destOrd="0" presId="urn:microsoft.com/office/officeart/2018/2/layout/IconVerticalSolidList"/>
    <dgm:cxn modelId="{B90B9155-6DCE-4BCF-A5D1-041333F2121B}" type="presOf" srcId="{C5EED2B3-3CFF-4FFF-9247-A1B47A1D1870}" destId="{733D5D63-E346-4BA6-8F8A-48225077FA53}" srcOrd="0" destOrd="0" presId="urn:microsoft.com/office/officeart/2018/2/layout/IconVerticalSolidList"/>
    <dgm:cxn modelId="{F5879D99-EA8D-411B-B785-EA0ABBD5E349}" type="presOf" srcId="{DE7D3F6B-8897-4191-8F95-ABED20E2C66C}" destId="{B2A881D9-72E8-4516-A402-6115906C442C}" srcOrd="0" destOrd="0" presId="urn:microsoft.com/office/officeart/2018/2/layout/IconVerticalSolidList"/>
    <dgm:cxn modelId="{7A8645A3-679A-4D85-8E31-EC859AD44D1B}" type="presOf" srcId="{B0568A31-FA5B-45A0-A9B2-F4C5491086D3}" destId="{9EB3C574-4042-486C-AB83-21FD9939F828}" srcOrd="0" destOrd="0" presId="urn:microsoft.com/office/officeart/2018/2/layout/IconVerticalSolidList"/>
    <dgm:cxn modelId="{169D44B4-387B-4144-9B85-890E16B3E829}" srcId="{C5EED2B3-3CFF-4FFF-9247-A1B47A1D1870}" destId="{5ACC7338-82C8-4BD6-9AC3-75D24562FEA1}" srcOrd="0" destOrd="0" parTransId="{F95411D9-5738-4D3A-BF83-DC69C04D4428}" sibTransId="{78771E39-2AE0-4CED-BEEB-B8FBFF0E003C}"/>
    <dgm:cxn modelId="{9A2043DD-CACC-47AE-9D63-EB8251200F4E}" srcId="{C5EED2B3-3CFF-4FFF-9247-A1B47A1D1870}" destId="{AA960EB3-EE2B-416A-AC03-7B8F582AFB94}" srcOrd="3" destOrd="0" parTransId="{9F131CC4-72CE-4C76-9856-72A052BB8729}" sibTransId="{7764D288-26D6-49BE-93ED-6767DDBF1B8A}"/>
    <dgm:cxn modelId="{D17397ED-A0CE-4D61-9569-84A360236E6A}" type="presParOf" srcId="{733D5D63-E346-4BA6-8F8A-48225077FA53}" destId="{BA17DF21-2DC9-47D0-84F2-46E4220328F2}" srcOrd="0" destOrd="0" presId="urn:microsoft.com/office/officeart/2018/2/layout/IconVerticalSolidList"/>
    <dgm:cxn modelId="{0FC9A00E-0DE0-4941-911B-4668E484D7CD}" type="presParOf" srcId="{BA17DF21-2DC9-47D0-84F2-46E4220328F2}" destId="{41D6616B-EAE6-4AE1-92BE-CF099F4E5328}" srcOrd="0" destOrd="0" presId="urn:microsoft.com/office/officeart/2018/2/layout/IconVerticalSolidList"/>
    <dgm:cxn modelId="{6718A515-FC4B-490B-9AB7-89B39169DC28}" type="presParOf" srcId="{BA17DF21-2DC9-47D0-84F2-46E4220328F2}" destId="{E8023F49-F286-4292-BC0F-BE1AF3A2772E}" srcOrd="1" destOrd="0" presId="urn:microsoft.com/office/officeart/2018/2/layout/IconVerticalSolidList"/>
    <dgm:cxn modelId="{310414F5-AC59-4C48-A88C-6E2A917F6BA1}" type="presParOf" srcId="{BA17DF21-2DC9-47D0-84F2-46E4220328F2}" destId="{2CE92A09-4594-4B25-88B3-FB1D9A4EAB68}" srcOrd="2" destOrd="0" presId="urn:microsoft.com/office/officeart/2018/2/layout/IconVerticalSolidList"/>
    <dgm:cxn modelId="{5A20A914-6674-4DC2-88B6-796D74CE0F3A}" type="presParOf" srcId="{BA17DF21-2DC9-47D0-84F2-46E4220328F2}" destId="{DE597A67-13BD-4346-98FD-700EC0C56E9F}" srcOrd="3" destOrd="0" presId="urn:microsoft.com/office/officeart/2018/2/layout/IconVerticalSolidList"/>
    <dgm:cxn modelId="{D8D0B8DD-A659-469E-BA35-8DE89232DC22}" type="presParOf" srcId="{733D5D63-E346-4BA6-8F8A-48225077FA53}" destId="{14188452-3D14-4F66-B458-2F87C889CB91}" srcOrd="1" destOrd="0" presId="urn:microsoft.com/office/officeart/2018/2/layout/IconVerticalSolidList"/>
    <dgm:cxn modelId="{3AEB641F-D538-4ECE-B0A8-8EB99AE1CB55}" type="presParOf" srcId="{733D5D63-E346-4BA6-8F8A-48225077FA53}" destId="{2104B44C-34CA-4BC2-890C-614B7A4B58A6}" srcOrd="2" destOrd="0" presId="urn:microsoft.com/office/officeart/2018/2/layout/IconVerticalSolidList"/>
    <dgm:cxn modelId="{9B1FC8AA-ABF2-40A7-A4B2-B1ED4E641B94}" type="presParOf" srcId="{2104B44C-34CA-4BC2-890C-614B7A4B58A6}" destId="{B5169DBB-6E16-4D3F-A946-5F74855AD904}" srcOrd="0" destOrd="0" presId="urn:microsoft.com/office/officeart/2018/2/layout/IconVerticalSolidList"/>
    <dgm:cxn modelId="{B646E6F2-11B4-440F-990C-7A3B5F3D8281}" type="presParOf" srcId="{2104B44C-34CA-4BC2-890C-614B7A4B58A6}" destId="{EC21CAB8-DC39-4EC4-8AB0-80EE78401D47}" srcOrd="1" destOrd="0" presId="urn:microsoft.com/office/officeart/2018/2/layout/IconVerticalSolidList"/>
    <dgm:cxn modelId="{67BB1676-DB0E-4266-A5AC-5EBF645D3136}" type="presParOf" srcId="{2104B44C-34CA-4BC2-890C-614B7A4B58A6}" destId="{413C656A-EC11-484B-ABE0-54D10A3C2AC2}" srcOrd="2" destOrd="0" presId="urn:microsoft.com/office/officeart/2018/2/layout/IconVerticalSolidList"/>
    <dgm:cxn modelId="{B18F51A3-DA98-48D2-83C8-C62AF8EA1A57}" type="presParOf" srcId="{2104B44C-34CA-4BC2-890C-614B7A4B58A6}" destId="{B2A881D9-72E8-4516-A402-6115906C442C}" srcOrd="3" destOrd="0" presId="urn:microsoft.com/office/officeart/2018/2/layout/IconVerticalSolidList"/>
    <dgm:cxn modelId="{276A43A9-1352-4E27-95F8-6931893658AB}" type="presParOf" srcId="{733D5D63-E346-4BA6-8F8A-48225077FA53}" destId="{62B9C429-99CB-4768-9D50-9C80F646B2A6}" srcOrd="3" destOrd="0" presId="urn:microsoft.com/office/officeart/2018/2/layout/IconVerticalSolidList"/>
    <dgm:cxn modelId="{120B2FBF-EF9F-49A0-B907-04C7160A681A}" type="presParOf" srcId="{733D5D63-E346-4BA6-8F8A-48225077FA53}" destId="{4E73D525-F8F5-4B17-A8EB-A9A739BD35A1}" srcOrd="4" destOrd="0" presId="urn:microsoft.com/office/officeart/2018/2/layout/IconVerticalSolidList"/>
    <dgm:cxn modelId="{965A74FC-D658-49FF-B69E-A0F82AB08553}" type="presParOf" srcId="{4E73D525-F8F5-4B17-A8EB-A9A739BD35A1}" destId="{5AF39D64-09B1-449B-A01B-0A23E6307704}" srcOrd="0" destOrd="0" presId="urn:microsoft.com/office/officeart/2018/2/layout/IconVerticalSolidList"/>
    <dgm:cxn modelId="{B995CB7D-C693-4CE6-B202-FB00851911B6}" type="presParOf" srcId="{4E73D525-F8F5-4B17-A8EB-A9A739BD35A1}" destId="{54505427-D9F8-410A-A769-BCDF361BDA43}" srcOrd="1" destOrd="0" presId="urn:microsoft.com/office/officeart/2018/2/layout/IconVerticalSolidList"/>
    <dgm:cxn modelId="{D40E47CE-3745-40C7-A3CE-00B4BE718443}" type="presParOf" srcId="{4E73D525-F8F5-4B17-A8EB-A9A739BD35A1}" destId="{7563E0C8-6D88-40BC-84C6-424EF49CCD50}" srcOrd="2" destOrd="0" presId="urn:microsoft.com/office/officeart/2018/2/layout/IconVerticalSolidList"/>
    <dgm:cxn modelId="{C4B08804-FEB3-41EF-8F45-3253E6017EBC}" type="presParOf" srcId="{4E73D525-F8F5-4B17-A8EB-A9A739BD35A1}" destId="{9EB3C574-4042-486C-AB83-21FD9939F828}" srcOrd="3" destOrd="0" presId="urn:microsoft.com/office/officeart/2018/2/layout/IconVerticalSolidList"/>
    <dgm:cxn modelId="{DB2556B5-C194-4C66-93FF-106EB79F5E72}" type="presParOf" srcId="{733D5D63-E346-4BA6-8F8A-48225077FA53}" destId="{D7AE5DDC-ADDF-48A7-BA82-8E77B3603CD7}" srcOrd="5" destOrd="0" presId="urn:microsoft.com/office/officeart/2018/2/layout/IconVerticalSolidList"/>
    <dgm:cxn modelId="{BFA67FCE-5C63-4632-A852-5F316614E4E1}" type="presParOf" srcId="{733D5D63-E346-4BA6-8F8A-48225077FA53}" destId="{9081C7D1-8C7F-4BC6-935B-045B738D3DBA}" srcOrd="6" destOrd="0" presId="urn:microsoft.com/office/officeart/2018/2/layout/IconVerticalSolidList"/>
    <dgm:cxn modelId="{CC786DDB-F16B-4DF3-8363-114FFA6CD9FA}" type="presParOf" srcId="{9081C7D1-8C7F-4BC6-935B-045B738D3DBA}" destId="{DE6BF447-AF47-420E-8EA1-3C3038A6A898}" srcOrd="0" destOrd="0" presId="urn:microsoft.com/office/officeart/2018/2/layout/IconVerticalSolidList"/>
    <dgm:cxn modelId="{899809D5-22E5-47C4-9A06-63E5C21EA47B}" type="presParOf" srcId="{9081C7D1-8C7F-4BC6-935B-045B738D3DBA}" destId="{1CE180D9-8502-4065-848C-02FDC36C3692}" srcOrd="1" destOrd="0" presId="urn:microsoft.com/office/officeart/2018/2/layout/IconVerticalSolidList"/>
    <dgm:cxn modelId="{55B3AF3A-C1FC-4B12-98CB-A1E0E77ABABF}" type="presParOf" srcId="{9081C7D1-8C7F-4BC6-935B-045B738D3DBA}" destId="{BC270DE9-077C-452D-88D4-86807F0FAC42}" srcOrd="2" destOrd="0" presId="urn:microsoft.com/office/officeart/2018/2/layout/IconVerticalSolidList"/>
    <dgm:cxn modelId="{CF06C590-6431-41B2-8384-D814A4541904}" type="presParOf" srcId="{9081C7D1-8C7F-4BC6-935B-045B738D3DBA}" destId="{B747F930-DC3E-4428-B86D-93BA859170CE}"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63E60FE-F413-4A1D-9A42-1586FE9C2538}" type="doc">
      <dgm:prSet loTypeId="urn:microsoft.com/office/officeart/2005/8/layout/list1" loCatId="list" qsTypeId="urn:microsoft.com/office/officeart/2005/8/quickstyle/simple1" qsCatId="simple" csTypeId="urn:microsoft.com/office/officeart/2018/5/colors/Iconchunking_neutralbg_colorful1" csCatId="colorful" phldr="1"/>
      <dgm:spPr/>
      <dgm:t>
        <a:bodyPr/>
        <a:lstStyle/>
        <a:p>
          <a:endParaRPr lang="en-US"/>
        </a:p>
      </dgm:t>
    </dgm:pt>
    <dgm:pt modelId="{A522B227-E018-4F4D-AE6B-16E847B2D325}">
      <dgm:prSet/>
      <dgm:spPr/>
      <dgm:t>
        <a:bodyPr/>
        <a:lstStyle/>
        <a:p>
          <a:pPr>
            <a:defRPr b="1"/>
          </a:pPr>
          <a:r>
            <a:rPr lang="en-US"/>
            <a:t>Course Design </a:t>
          </a:r>
        </a:p>
      </dgm:t>
    </dgm:pt>
    <dgm:pt modelId="{E6CA2576-DA02-46BB-BEFE-E2F8D78B55EA}" type="parTrans" cxnId="{5DB09EE4-595E-4EA9-B920-170227979378}">
      <dgm:prSet/>
      <dgm:spPr/>
      <dgm:t>
        <a:bodyPr/>
        <a:lstStyle/>
        <a:p>
          <a:endParaRPr lang="en-US"/>
        </a:p>
      </dgm:t>
    </dgm:pt>
    <dgm:pt modelId="{395CF783-530F-4CD1-84D4-E048CA9771BB}" type="sibTrans" cxnId="{5DB09EE4-595E-4EA9-B920-170227979378}">
      <dgm:prSet/>
      <dgm:spPr/>
      <dgm:t>
        <a:bodyPr/>
        <a:lstStyle/>
        <a:p>
          <a:endParaRPr lang="en-US"/>
        </a:p>
      </dgm:t>
    </dgm:pt>
    <dgm:pt modelId="{B6E23F15-5C3F-4FF4-A953-840423883E45}">
      <dgm:prSet/>
      <dgm:spPr/>
      <dgm:t>
        <a:bodyPr/>
        <a:lstStyle/>
        <a:p>
          <a:r>
            <a:rPr lang="en-US" dirty="0"/>
            <a:t>Narrow-angled (</a:t>
          </a:r>
          <a:r>
            <a:rPr lang="en-US" dirty="0" err="1"/>
            <a:t>Basturkmen</a:t>
          </a:r>
          <a:r>
            <a:rPr lang="en-US" dirty="0"/>
            <a:t>, 2010)</a:t>
          </a:r>
        </a:p>
      </dgm:t>
    </dgm:pt>
    <dgm:pt modelId="{972F25D0-6EFD-4A7E-B5C7-3125B122A44C}" type="parTrans" cxnId="{E2464E78-65F8-4685-8CEE-F488B0E9E7BF}">
      <dgm:prSet/>
      <dgm:spPr/>
      <dgm:t>
        <a:bodyPr/>
        <a:lstStyle/>
        <a:p>
          <a:endParaRPr lang="en-US"/>
        </a:p>
      </dgm:t>
    </dgm:pt>
    <dgm:pt modelId="{ABED19EB-A009-4665-BC33-0469478D3ADC}" type="sibTrans" cxnId="{E2464E78-65F8-4685-8CEE-F488B0E9E7BF}">
      <dgm:prSet/>
      <dgm:spPr/>
      <dgm:t>
        <a:bodyPr/>
        <a:lstStyle/>
        <a:p>
          <a:endParaRPr lang="en-US"/>
        </a:p>
      </dgm:t>
    </dgm:pt>
    <dgm:pt modelId="{7CDA0EE7-7C5C-471C-9F92-3BA1BE29E28C}">
      <dgm:prSet/>
      <dgm:spPr/>
      <dgm:t>
        <a:bodyPr/>
        <a:lstStyle/>
        <a:p>
          <a:pPr>
            <a:defRPr b="1"/>
          </a:pPr>
          <a:r>
            <a:rPr lang="en-US"/>
            <a:t>Syllabus</a:t>
          </a:r>
        </a:p>
      </dgm:t>
    </dgm:pt>
    <dgm:pt modelId="{F5FC88F7-0A6F-47D2-9E82-646AC7BC22CF}" type="parTrans" cxnId="{E13A8659-7889-494C-BA1F-EF59CE07CED5}">
      <dgm:prSet/>
      <dgm:spPr/>
      <dgm:t>
        <a:bodyPr/>
        <a:lstStyle/>
        <a:p>
          <a:endParaRPr lang="en-US"/>
        </a:p>
      </dgm:t>
    </dgm:pt>
    <dgm:pt modelId="{E1EB1C1F-5712-4A5A-8C97-CC4F43C091FC}" type="sibTrans" cxnId="{E13A8659-7889-494C-BA1F-EF59CE07CED5}">
      <dgm:prSet/>
      <dgm:spPr/>
      <dgm:t>
        <a:bodyPr/>
        <a:lstStyle/>
        <a:p>
          <a:endParaRPr lang="en-US"/>
        </a:p>
      </dgm:t>
    </dgm:pt>
    <dgm:pt modelId="{CBA8E7E2-3CFC-4232-85BA-A1E3672B369E}">
      <dgm:prSet/>
      <dgm:spPr/>
      <dgm:t>
        <a:bodyPr/>
        <a:lstStyle/>
        <a:p>
          <a:r>
            <a:rPr lang="en-US" dirty="0"/>
            <a:t>Academic style: Discipline-specific conventions and variations</a:t>
          </a:r>
        </a:p>
      </dgm:t>
    </dgm:pt>
    <dgm:pt modelId="{2B2D64F7-248F-49FB-B0E4-D57AF3B7BE69}" type="parTrans" cxnId="{4695A632-101B-4A27-8C35-823D6D0BE87F}">
      <dgm:prSet/>
      <dgm:spPr/>
      <dgm:t>
        <a:bodyPr/>
        <a:lstStyle/>
        <a:p>
          <a:endParaRPr lang="en-US"/>
        </a:p>
      </dgm:t>
    </dgm:pt>
    <dgm:pt modelId="{3283B775-BAE6-4591-A624-FAA86BC881F1}" type="sibTrans" cxnId="{4695A632-101B-4A27-8C35-823D6D0BE87F}">
      <dgm:prSet/>
      <dgm:spPr/>
      <dgm:t>
        <a:bodyPr/>
        <a:lstStyle/>
        <a:p>
          <a:endParaRPr lang="en-US"/>
        </a:p>
      </dgm:t>
    </dgm:pt>
    <dgm:pt modelId="{66175D59-6121-49C8-A151-8617DBC84E8D}">
      <dgm:prSet/>
      <dgm:spPr/>
      <dgm:t>
        <a:bodyPr/>
        <a:lstStyle/>
        <a:p>
          <a:r>
            <a:rPr lang="en-US" dirty="0"/>
            <a:t>Source use &amp; discipline-specific referencing conventions</a:t>
          </a:r>
        </a:p>
      </dgm:t>
    </dgm:pt>
    <dgm:pt modelId="{848D55BC-E612-416B-8E36-96DB8412A494}" type="parTrans" cxnId="{94FD4B65-D450-4FA5-9DFA-B24FE6454483}">
      <dgm:prSet/>
      <dgm:spPr/>
      <dgm:t>
        <a:bodyPr/>
        <a:lstStyle/>
        <a:p>
          <a:endParaRPr lang="en-US"/>
        </a:p>
      </dgm:t>
    </dgm:pt>
    <dgm:pt modelId="{8FB398DD-10F5-4F15-9103-FDA7BD6D4DC7}" type="sibTrans" cxnId="{94FD4B65-D450-4FA5-9DFA-B24FE6454483}">
      <dgm:prSet/>
      <dgm:spPr/>
      <dgm:t>
        <a:bodyPr/>
        <a:lstStyle/>
        <a:p>
          <a:endParaRPr lang="en-US"/>
        </a:p>
      </dgm:t>
    </dgm:pt>
    <dgm:pt modelId="{FEAD2332-C7CB-47EF-8936-6D921FDD08B9}">
      <dgm:prSet/>
      <dgm:spPr/>
      <dgm:t>
        <a:bodyPr/>
        <a:lstStyle/>
        <a:p>
          <a:r>
            <a:rPr lang="en-US" dirty="0"/>
            <a:t>Target genre 1, target genre 2, target genre 3 </a:t>
          </a:r>
        </a:p>
      </dgm:t>
    </dgm:pt>
    <dgm:pt modelId="{EFC54005-0A96-4B29-91DB-38A74083F63C}" type="parTrans" cxnId="{8936AE7F-D141-439B-8F05-B93699901351}">
      <dgm:prSet/>
      <dgm:spPr/>
      <dgm:t>
        <a:bodyPr/>
        <a:lstStyle/>
        <a:p>
          <a:endParaRPr lang="en-US"/>
        </a:p>
      </dgm:t>
    </dgm:pt>
    <dgm:pt modelId="{5375C6DE-8C86-4D76-8B54-FE38612692B3}" type="sibTrans" cxnId="{8936AE7F-D141-439B-8F05-B93699901351}">
      <dgm:prSet/>
      <dgm:spPr/>
      <dgm:t>
        <a:bodyPr/>
        <a:lstStyle/>
        <a:p>
          <a:endParaRPr lang="en-US"/>
        </a:p>
      </dgm:t>
    </dgm:pt>
    <dgm:pt modelId="{7A0B4865-F7F3-459F-8689-9BE0B7698CC7}">
      <dgm:prSet/>
      <dgm:spPr/>
      <dgm:t>
        <a:bodyPr/>
        <a:lstStyle/>
        <a:p>
          <a:pPr>
            <a:defRPr b="1"/>
          </a:pPr>
          <a:r>
            <a:rPr lang="en-US" dirty="0"/>
            <a:t>Materials </a:t>
          </a:r>
        </a:p>
      </dgm:t>
    </dgm:pt>
    <dgm:pt modelId="{06611077-DE9A-45C4-B44A-4BD752D40834}" type="parTrans" cxnId="{28B1FC60-09DC-4B2D-B041-48689424C362}">
      <dgm:prSet/>
      <dgm:spPr/>
      <dgm:t>
        <a:bodyPr/>
        <a:lstStyle/>
        <a:p>
          <a:endParaRPr lang="en-US"/>
        </a:p>
      </dgm:t>
    </dgm:pt>
    <dgm:pt modelId="{5724A8C7-4082-4FB1-BE59-AC402C652D3B}" type="sibTrans" cxnId="{28B1FC60-09DC-4B2D-B041-48689424C362}">
      <dgm:prSet/>
      <dgm:spPr/>
      <dgm:t>
        <a:bodyPr/>
        <a:lstStyle/>
        <a:p>
          <a:endParaRPr lang="en-US"/>
        </a:p>
      </dgm:t>
    </dgm:pt>
    <dgm:pt modelId="{2E4782C8-D636-4FA5-85C2-FB9A9C318BDB}">
      <dgm:prSet/>
      <dgm:spPr/>
      <dgm:t>
        <a:bodyPr/>
        <a:lstStyle/>
        <a:p>
          <a:r>
            <a:rPr lang="en-US" dirty="0"/>
            <a:t>Derived from a set of student exemplars  as described by Tribble and Wingate (2013)</a:t>
          </a:r>
        </a:p>
      </dgm:t>
    </dgm:pt>
    <dgm:pt modelId="{FEF084EC-FCF1-4ED5-AE4C-CB4CC828F8FC}" type="parTrans" cxnId="{6F444D8C-12B1-46EA-9801-1B7B2412C657}">
      <dgm:prSet/>
      <dgm:spPr/>
      <dgm:t>
        <a:bodyPr/>
        <a:lstStyle/>
        <a:p>
          <a:endParaRPr lang="en-US"/>
        </a:p>
      </dgm:t>
    </dgm:pt>
    <dgm:pt modelId="{9E83259C-F552-407E-A0E9-DD9D3040EAE4}" type="sibTrans" cxnId="{6F444D8C-12B1-46EA-9801-1B7B2412C657}">
      <dgm:prSet/>
      <dgm:spPr/>
      <dgm:t>
        <a:bodyPr/>
        <a:lstStyle/>
        <a:p>
          <a:endParaRPr lang="en-US"/>
        </a:p>
      </dgm:t>
    </dgm:pt>
    <dgm:pt modelId="{CBE4C1FC-9B73-4268-B198-F92E50E35ADB}">
      <dgm:prSet/>
      <dgm:spPr/>
      <dgm:t>
        <a:bodyPr/>
        <a:lstStyle/>
        <a:p>
          <a:pPr>
            <a:defRPr b="1"/>
          </a:pPr>
          <a:r>
            <a:rPr lang="en-US"/>
            <a:t>Pedagogical Approach</a:t>
          </a:r>
        </a:p>
      </dgm:t>
    </dgm:pt>
    <dgm:pt modelId="{CD5CF4E8-F784-4149-9191-5BC1E369C337}" type="parTrans" cxnId="{BA196B54-8F69-4AF5-857E-CC4ADB259447}">
      <dgm:prSet/>
      <dgm:spPr/>
      <dgm:t>
        <a:bodyPr/>
        <a:lstStyle/>
        <a:p>
          <a:endParaRPr lang="en-US"/>
        </a:p>
      </dgm:t>
    </dgm:pt>
    <dgm:pt modelId="{B0FEF9BA-6D81-42D3-B47D-68BC40578C3F}" type="sibTrans" cxnId="{BA196B54-8F69-4AF5-857E-CC4ADB259447}">
      <dgm:prSet/>
      <dgm:spPr/>
      <dgm:t>
        <a:bodyPr/>
        <a:lstStyle/>
        <a:p>
          <a:endParaRPr lang="en-US"/>
        </a:p>
      </dgm:t>
    </dgm:pt>
    <dgm:pt modelId="{EA57D03E-4B42-437C-B32B-781D04B6C856}">
      <dgm:prSet/>
      <dgm:spPr/>
      <dgm:t>
        <a:bodyPr/>
        <a:lstStyle/>
        <a:p>
          <a:r>
            <a:rPr lang="en-US" dirty="0"/>
            <a:t>EAP genre-based pedagogy (Wingate, 2015; Hyland, 2007) </a:t>
          </a:r>
        </a:p>
      </dgm:t>
    </dgm:pt>
    <dgm:pt modelId="{DFE426AE-78D3-4A35-801F-BE44DD8F16F9}" type="parTrans" cxnId="{3DD4F47F-B7A8-497A-921F-B8BBE297233C}">
      <dgm:prSet/>
      <dgm:spPr/>
      <dgm:t>
        <a:bodyPr/>
        <a:lstStyle/>
        <a:p>
          <a:endParaRPr lang="en-US"/>
        </a:p>
      </dgm:t>
    </dgm:pt>
    <dgm:pt modelId="{D3BB65C7-5B0F-4A07-851B-C7943DB68432}" type="sibTrans" cxnId="{3DD4F47F-B7A8-497A-921F-B8BBE297233C}">
      <dgm:prSet/>
      <dgm:spPr/>
      <dgm:t>
        <a:bodyPr/>
        <a:lstStyle/>
        <a:p>
          <a:endParaRPr lang="en-US"/>
        </a:p>
      </dgm:t>
    </dgm:pt>
    <dgm:pt modelId="{A5FC3060-EC63-4D04-9C90-EA7B4DA3036C}">
      <dgm:prSet/>
      <dgm:spPr/>
      <dgm:t>
        <a:bodyPr/>
        <a:lstStyle/>
        <a:p>
          <a:r>
            <a:rPr lang="en-US" dirty="0"/>
            <a:t>Teaching-learning cycle (contextualization, deconstruction, joint construction, collaborative construction, linking texts)</a:t>
          </a:r>
        </a:p>
      </dgm:t>
    </dgm:pt>
    <dgm:pt modelId="{75B00AF8-F364-42FC-845A-AF4627D0BE38}" type="parTrans" cxnId="{24953138-11B9-43F7-9AED-DE6BC3AD55D5}">
      <dgm:prSet/>
      <dgm:spPr/>
      <dgm:t>
        <a:bodyPr/>
        <a:lstStyle/>
        <a:p>
          <a:endParaRPr lang="en-US"/>
        </a:p>
      </dgm:t>
    </dgm:pt>
    <dgm:pt modelId="{2FB8E8D2-FB8F-4B73-9149-8828C980FE8F}" type="sibTrans" cxnId="{24953138-11B9-43F7-9AED-DE6BC3AD55D5}">
      <dgm:prSet/>
      <dgm:spPr/>
      <dgm:t>
        <a:bodyPr/>
        <a:lstStyle/>
        <a:p>
          <a:endParaRPr lang="en-US"/>
        </a:p>
      </dgm:t>
    </dgm:pt>
    <dgm:pt modelId="{1D45F657-28BB-4617-960F-840C40565BDA}">
      <dgm:prSet/>
      <dgm:spPr/>
      <dgm:t>
        <a:bodyPr/>
        <a:lstStyle/>
        <a:p>
          <a:r>
            <a:rPr lang="en-US" dirty="0"/>
            <a:t>Genre-focused (Hyon, 2018) </a:t>
          </a:r>
        </a:p>
      </dgm:t>
    </dgm:pt>
    <dgm:pt modelId="{FE7816FB-EE40-4A9D-BDDF-E75FC530DB66}" type="parTrans" cxnId="{5E6714F8-E6CE-4593-B9D8-6038B5997F85}">
      <dgm:prSet/>
      <dgm:spPr/>
      <dgm:t>
        <a:bodyPr/>
        <a:lstStyle/>
        <a:p>
          <a:endParaRPr lang="en-US"/>
        </a:p>
      </dgm:t>
    </dgm:pt>
    <dgm:pt modelId="{E917926D-B172-4D62-B05D-6E062E30785A}" type="sibTrans" cxnId="{5E6714F8-E6CE-4593-B9D8-6038B5997F85}">
      <dgm:prSet/>
      <dgm:spPr/>
      <dgm:t>
        <a:bodyPr/>
        <a:lstStyle/>
        <a:p>
          <a:endParaRPr lang="en-US"/>
        </a:p>
      </dgm:t>
    </dgm:pt>
    <dgm:pt modelId="{1B1161F9-2FC3-43D3-ABBD-F499625CC6C0}">
      <dgm:prSet/>
      <dgm:spPr/>
      <dgm:t>
        <a:bodyPr/>
        <a:lstStyle/>
        <a:p>
          <a:r>
            <a:rPr lang="en-US" dirty="0"/>
            <a:t>Include collaborative, student-led genre analysis tasks  for deconstruction of the exemplars</a:t>
          </a:r>
        </a:p>
      </dgm:t>
    </dgm:pt>
    <dgm:pt modelId="{67A40A82-410C-44E5-8C7C-DDC25F4A9CA3}" type="parTrans" cxnId="{163225D6-0C0D-4948-A765-A4E0B663CA85}">
      <dgm:prSet/>
      <dgm:spPr/>
      <dgm:t>
        <a:bodyPr/>
        <a:lstStyle/>
        <a:p>
          <a:endParaRPr lang="en-US"/>
        </a:p>
      </dgm:t>
    </dgm:pt>
    <dgm:pt modelId="{2BD823D6-92A9-4D30-B591-50915ABCCE2C}" type="sibTrans" cxnId="{163225D6-0C0D-4948-A765-A4E0B663CA85}">
      <dgm:prSet/>
      <dgm:spPr/>
      <dgm:t>
        <a:bodyPr/>
        <a:lstStyle/>
        <a:p>
          <a:endParaRPr lang="en-US"/>
        </a:p>
      </dgm:t>
    </dgm:pt>
    <dgm:pt modelId="{11ECD6A2-8D2C-403D-9CA6-B3A0237F2D60}" type="pres">
      <dgm:prSet presAssocID="{D63E60FE-F413-4A1D-9A42-1586FE9C2538}" presName="linear" presStyleCnt="0">
        <dgm:presLayoutVars>
          <dgm:dir/>
          <dgm:animLvl val="lvl"/>
          <dgm:resizeHandles val="exact"/>
        </dgm:presLayoutVars>
      </dgm:prSet>
      <dgm:spPr/>
    </dgm:pt>
    <dgm:pt modelId="{AAFD561E-C721-47D8-B39F-E07C0802AB23}" type="pres">
      <dgm:prSet presAssocID="{A522B227-E018-4F4D-AE6B-16E847B2D325}" presName="parentLin" presStyleCnt="0"/>
      <dgm:spPr/>
    </dgm:pt>
    <dgm:pt modelId="{B59DE906-7D52-471D-BF0A-C56FA0735475}" type="pres">
      <dgm:prSet presAssocID="{A522B227-E018-4F4D-AE6B-16E847B2D325}" presName="parentLeftMargin" presStyleLbl="node1" presStyleIdx="0" presStyleCnt="4"/>
      <dgm:spPr/>
    </dgm:pt>
    <dgm:pt modelId="{660DF724-050B-4940-8BEA-98F1BEE475AF}" type="pres">
      <dgm:prSet presAssocID="{A522B227-E018-4F4D-AE6B-16E847B2D325}" presName="parentText" presStyleLbl="node1" presStyleIdx="0" presStyleCnt="4">
        <dgm:presLayoutVars>
          <dgm:chMax val="0"/>
          <dgm:bulletEnabled val="1"/>
        </dgm:presLayoutVars>
      </dgm:prSet>
      <dgm:spPr/>
    </dgm:pt>
    <dgm:pt modelId="{2866E492-BFA8-4CA3-A644-D0B582658AC9}" type="pres">
      <dgm:prSet presAssocID="{A522B227-E018-4F4D-AE6B-16E847B2D325}" presName="negativeSpace" presStyleCnt="0"/>
      <dgm:spPr/>
    </dgm:pt>
    <dgm:pt modelId="{FD8136D6-6B9C-4B30-B147-8D6C5E21389A}" type="pres">
      <dgm:prSet presAssocID="{A522B227-E018-4F4D-AE6B-16E847B2D325}" presName="childText" presStyleLbl="conFgAcc1" presStyleIdx="0" presStyleCnt="4">
        <dgm:presLayoutVars>
          <dgm:bulletEnabled val="1"/>
        </dgm:presLayoutVars>
      </dgm:prSet>
      <dgm:spPr/>
    </dgm:pt>
    <dgm:pt modelId="{906935C9-1A99-4186-A67C-EE43CF88F6FD}" type="pres">
      <dgm:prSet presAssocID="{395CF783-530F-4CD1-84D4-E048CA9771BB}" presName="spaceBetweenRectangles" presStyleCnt="0"/>
      <dgm:spPr/>
    </dgm:pt>
    <dgm:pt modelId="{D680ED4E-1FD6-4408-B648-76041A5A8B08}" type="pres">
      <dgm:prSet presAssocID="{7CDA0EE7-7C5C-471C-9F92-3BA1BE29E28C}" presName="parentLin" presStyleCnt="0"/>
      <dgm:spPr/>
    </dgm:pt>
    <dgm:pt modelId="{5B12FA64-42ED-4462-A884-CD2F9EAE2645}" type="pres">
      <dgm:prSet presAssocID="{7CDA0EE7-7C5C-471C-9F92-3BA1BE29E28C}" presName="parentLeftMargin" presStyleLbl="node1" presStyleIdx="0" presStyleCnt="4"/>
      <dgm:spPr/>
    </dgm:pt>
    <dgm:pt modelId="{D18CF08A-1233-4945-AAB7-C9D19F2FFCA3}" type="pres">
      <dgm:prSet presAssocID="{7CDA0EE7-7C5C-471C-9F92-3BA1BE29E28C}" presName="parentText" presStyleLbl="node1" presStyleIdx="1" presStyleCnt="4">
        <dgm:presLayoutVars>
          <dgm:chMax val="0"/>
          <dgm:bulletEnabled val="1"/>
        </dgm:presLayoutVars>
      </dgm:prSet>
      <dgm:spPr/>
    </dgm:pt>
    <dgm:pt modelId="{378169D0-B2E3-4F88-A865-DDA8E654098C}" type="pres">
      <dgm:prSet presAssocID="{7CDA0EE7-7C5C-471C-9F92-3BA1BE29E28C}" presName="negativeSpace" presStyleCnt="0"/>
      <dgm:spPr/>
    </dgm:pt>
    <dgm:pt modelId="{DEE5155C-3320-4907-8043-504F1FC4F87A}" type="pres">
      <dgm:prSet presAssocID="{7CDA0EE7-7C5C-471C-9F92-3BA1BE29E28C}" presName="childText" presStyleLbl="conFgAcc1" presStyleIdx="1" presStyleCnt="4">
        <dgm:presLayoutVars>
          <dgm:bulletEnabled val="1"/>
        </dgm:presLayoutVars>
      </dgm:prSet>
      <dgm:spPr/>
    </dgm:pt>
    <dgm:pt modelId="{E8F6B871-230C-4719-BF4A-EE2C572FDD42}" type="pres">
      <dgm:prSet presAssocID="{E1EB1C1F-5712-4A5A-8C97-CC4F43C091FC}" presName="spaceBetweenRectangles" presStyleCnt="0"/>
      <dgm:spPr/>
    </dgm:pt>
    <dgm:pt modelId="{EA066EBF-C6B4-4F06-B170-13A1CE2F9947}" type="pres">
      <dgm:prSet presAssocID="{7A0B4865-F7F3-459F-8689-9BE0B7698CC7}" presName="parentLin" presStyleCnt="0"/>
      <dgm:spPr/>
    </dgm:pt>
    <dgm:pt modelId="{85ED2C9E-425A-458F-8964-74103A8A11E4}" type="pres">
      <dgm:prSet presAssocID="{7A0B4865-F7F3-459F-8689-9BE0B7698CC7}" presName="parentLeftMargin" presStyleLbl="node1" presStyleIdx="1" presStyleCnt="4"/>
      <dgm:spPr/>
    </dgm:pt>
    <dgm:pt modelId="{70CE6E95-75E9-459D-9A72-1D71E554ACB0}" type="pres">
      <dgm:prSet presAssocID="{7A0B4865-F7F3-459F-8689-9BE0B7698CC7}" presName="parentText" presStyleLbl="node1" presStyleIdx="2" presStyleCnt="4">
        <dgm:presLayoutVars>
          <dgm:chMax val="0"/>
          <dgm:bulletEnabled val="1"/>
        </dgm:presLayoutVars>
      </dgm:prSet>
      <dgm:spPr/>
    </dgm:pt>
    <dgm:pt modelId="{223CB23B-D7B2-4E3D-9E6B-B64FCFB8B70B}" type="pres">
      <dgm:prSet presAssocID="{7A0B4865-F7F3-459F-8689-9BE0B7698CC7}" presName="negativeSpace" presStyleCnt="0"/>
      <dgm:spPr/>
    </dgm:pt>
    <dgm:pt modelId="{4C5F71B3-E88B-45FC-9B8C-800FCE6B1B4F}" type="pres">
      <dgm:prSet presAssocID="{7A0B4865-F7F3-459F-8689-9BE0B7698CC7}" presName="childText" presStyleLbl="conFgAcc1" presStyleIdx="2" presStyleCnt="4">
        <dgm:presLayoutVars>
          <dgm:bulletEnabled val="1"/>
        </dgm:presLayoutVars>
      </dgm:prSet>
      <dgm:spPr/>
    </dgm:pt>
    <dgm:pt modelId="{E41EBCE7-B55A-4E33-9BE0-00AAF224C4A8}" type="pres">
      <dgm:prSet presAssocID="{5724A8C7-4082-4FB1-BE59-AC402C652D3B}" presName="spaceBetweenRectangles" presStyleCnt="0"/>
      <dgm:spPr/>
    </dgm:pt>
    <dgm:pt modelId="{3DD5871E-9BE7-4B3A-A7BE-B565209EC411}" type="pres">
      <dgm:prSet presAssocID="{CBE4C1FC-9B73-4268-B198-F92E50E35ADB}" presName="parentLin" presStyleCnt="0"/>
      <dgm:spPr/>
    </dgm:pt>
    <dgm:pt modelId="{56F2CC12-E30D-42DE-81FA-EDFACF9D7A98}" type="pres">
      <dgm:prSet presAssocID="{CBE4C1FC-9B73-4268-B198-F92E50E35ADB}" presName="parentLeftMargin" presStyleLbl="node1" presStyleIdx="2" presStyleCnt="4"/>
      <dgm:spPr/>
    </dgm:pt>
    <dgm:pt modelId="{E8F77DC8-8D6E-4B80-AE65-67C1FF3579AE}" type="pres">
      <dgm:prSet presAssocID="{CBE4C1FC-9B73-4268-B198-F92E50E35ADB}" presName="parentText" presStyleLbl="node1" presStyleIdx="3" presStyleCnt="4">
        <dgm:presLayoutVars>
          <dgm:chMax val="0"/>
          <dgm:bulletEnabled val="1"/>
        </dgm:presLayoutVars>
      </dgm:prSet>
      <dgm:spPr/>
    </dgm:pt>
    <dgm:pt modelId="{E626E5F3-141C-47B3-80F3-FFEA99EBF54D}" type="pres">
      <dgm:prSet presAssocID="{CBE4C1FC-9B73-4268-B198-F92E50E35ADB}" presName="negativeSpace" presStyleCnt="0"/>
      <dgm:spPr/>
    </dgm:pt>
    <dgm:pt modelId="{E06B93B8-818D-451A-BED5-9C22FB9D9453}" type="pres">
      <dgm:prSet presAssocID="{CBE4C1FC-9B73-4268-B198-F92E50E35ADB}" presName="childText" presStyleLbl="conFgAcc1" presStyleIdx="3" presStyleCnt="4">
        <dgm:presLayoutVars>
          <dgm:bulletEnabled val="1"/>
        </dgm:presLayoutVars>
      </dgm:prSet>
      <dgm:spPr/>
    </dgm:pt>
  </dgm:ptLst>
  <dgm:cxnLst>
    <dgm:cxn modelId="{19A22100-8E67-4FEC-98B3-A85988B63852}" type="presOf" srcId="{7A0B4865-F7F3-459F-8689-9BE0B7698CC7}" destId="{85ED2C9E-425A-458F-8964-74103A8A11E4}" srcOrd="0" destOrd="0" presId="urn:microsoft.com/office/officeart/2005/8/layout/list1"/>
    <dgm:cxn modelId="{A3AE7228-B7A9-4F86-8E59-BCE3B5B9ED48}" type="presOf" srcId="{7CDA0EE7-7C5C-471C-9F92-3BA1BE29E28C}" destId="{5B12FA64-42ED-4462-A884-CD2F9EAE2645}" srcOrd="0" destOrd="0" presId="urn:microsoft.com/office/officeart/2005/8/layout/list1"/>
    <dgm:cxn modelId="{4695A632-101B-4A27-8C35-823D6D0BE87F}" srcId="{7CDA0EE7-7C5C-471C-9F92-3BA1BE29E28C}" destId="{CBA8E7E2-3CFC-4232-85BA-A1E3672B369E}" srcOrd="0" destOrd="0" parTransId="{2B2D64F7-248F-49FB-B0E4-D57AF3B7BE69}" sibTransId="{3283B775-BAE6-4591-A624-FAA86BC881F1}"/>
    <dgm:cxn modelId="{24953138-11B9-43F7-9AED-DE6BC3AD55D5}" srcId="{CBE4C1FC-9B73-4268-B198-F92E50E35ADB}" destId="{A5FC3060-EC63-4D04-9C90-EA7B4DA3036C}" srcOrd="1" destOrd="0" parTransId="{75B00AF8-F364-42FC-845A-AF4627D0BE38}" sibTransId="{2FB8E8D2-FB8F-4B73-9149-8828C980FE8F}"/>
    <dgm:cxn modelId="{E6AD813E-13F0-41F3-8A0F-775A5BB210D7}" type="presOf" srcId="{FEAD2332-C7CB-47EF-8936-6D921FDD08B9}" destId="{DEE5155C-3320-4907-8043-504F1FC4F87A}" srcOrd="0" destOrd="2" presId="urn:microsoft.com/office/officeart/2005/8/layout/list1"/>
    <dgm:cxn modelId="{28B1FC60-09DC-4B2D-B041-48689424C362}" srcId="{D63E60FE-F413-4A1D-9A42-1586FE9C2538}" destId="{7A0B4865-F7F3-459F-8689-9BE0B7698CC7}" srcOrd="2" destOrd="0" parTransId="{06611077-DE9A-45C4-B44A-4BD752D40834}" sibTransId="{5724A8C7-4082-4FB1-BE59-AC402C652D3B}"/>
    <dgm:cxn modelId="{94FD4B65-D450-4FA5-9DFA-B24FE6454483}" srcId="{7CDA0EE7-7C5C-471C-9F92-3BA1BE29E28C}" destId="{66175D59-6121-49C8-A151-8617DBC84E8D}" srcOrd="1" destOrd="0" parTransId="{848D55BC-E612-416B-8E36-96DB8412A494}" sibTransId="{8FB398DD-10F5-4F15-9103-FDA7BD6D4DC7}"/>
    <dgm:cxn modelId="{A1AEA365-C11C-4F10-A484-127F9F14C04A}" type="presOf" srcId="{A5FC3060-EC63-4D04-9C90-EA7B4DA3036C}" destId="{E06B93B8-818D-451A-BED5-9C22FB9D9453}" srcOrd="0" destOrd="1" presId="urn:microsoft.com/office/officeart/2005/8/layout/list1"/>
    <dgm:cxn modelId="{2DAB0268-96A7-41B4-BC93-27DBF1652773}" type="presOf" srcId="{7A0B4865-F7F3-459F-8689-9BE0B7698CC7}" destId="{70CE6E95-75E9-459D-9A72-1D71E554ACB0}" srcOrd="1" destOrd="0" presId="urn:microsoft.com/office/officeart/2005/8/layout/list1"/>
    <dgm:cxn modelId="{38B9254D-98CF-4890-B891-9CA2098999EF}" type="presOf" srcId="{1D45F657-28BB-4617-960F-840C40565BDA}" destId="{FD8136D6-6B9C-4B30-B147-8D6C5E21389A}" srcOrd="0" destOrd="1" presId="urn:microsoft.com/office/officeart/2005/8/layout/list1"/>
    <dgm:cxn modelId="{F233BD4E-A089-4C2D-BF09-DA0D7DE2C7BE}" type="presOf" srcId="{CBE4C1FC-9B73-4268-B198-F92E50E35ADB}" destId="{E8F77DC8-8D6E-4B80-AE65-67C1FF3579AE}" srcOrd="1" destOrd="0" presId="urn:microsoft.com/office/officeart/2005/8/layout/list1"/>
    <dgm:cxn modelId="{BA196B54-8F69-4AF5-857E-CC4ADB259447}" srcId="{D63E60FE-F413-4A1D-9A42-1586FE9C2538}" destId="{CBE4C1FC-9B73-4268-B198-F92E50E35ADB}" srcOrd="3" destOrd="0" parTransId="{CD5CF4E8-F784-4149-9191-5BC1E369C337}" sibTransId="{B0FEF9BA-6D81-42D3-B47D-68BC40578C3F}"/>
    <dgm:cxn modelId="{E2464E78-65F8-4685-8CEE-F488B0E9E7BF}" srcId="{A522B227-E018-4F4D-AE6B-16E847B2D325}" destId="{B6E23F15-5C3F-4FF4-A953-840423883E45}" srcOrd="0" destOrd="0" parTransId="{972F25D0-6EFD-4A7E-B5C7-3125B122A44C}" sibTransId="{ABED19EB-A009-4665-BC33-0469478D3ADC}"/>
    <dgm:cxn modelId="{E13A8659-7889-494C-BA1F-EF59CE07CED5}" srcId="{D63E60FE-F413-4A1D-9A42-1586FE9C2538}" destId="{7CDA0EE7-7C5C-471C-9F92-3BA1BE29E28C}" srcOrd="1" destOrd="0" parTransId="{F5FC88F7-0A6F-47D2-9E82-646AC7BC22CF}" sibTransId="{E1EB1C1F-5712-4A5A-8C97-CC4F43C091FC}"/>
    <dgm:cxn modelId="{8936AE7F-D141-439B-8F05-B93699901351}" srcId="{7CDA0EE7-7C5C-471C-9F92-3BA1BE29E28C}" destId="{FEAD2332-C7CB-47EF-8936-6D921FDD08B9}" srcOrd="2" destOrd="0" parTransId="{EFC54005-0A96-4B29-91DB-38A74083F63C}" sibTransId="{5375C6DE-8C86-4D76-8B54-FE38612692B3}"/>
    <dgm:cxn modelId="{3DD4F47F-B7A8-497A-921F-B8BBE297233C}" srcId="{CBE4C1FC-9B73-4268-B198-F92E50E35ADB}" destId="{EA57D03E-4B42-437C-B32B-781D04B6C856}" srcOrd="0" destOrd="0" parTransId="{DFE426AE-78D3-4A35-801F-BE44DD8F16F9}" sibTransId="{D3BB65C7-5B0F-4A07-851B-C7943DB68432}"/>
    <dgm:cxn modelId="{1FCF8381-4335-4382-96BD-743A2251117B}" type="presOf" srcId="{D63E60FE-F413-4A1D-9A42-1586FE9C2538}" destId="{11ECD6A2-8D2C-403D-9CA6-B3A0237F2D60}" srcOrd="0" destOrd="0" presId="urn:microsoft.com/office/officeart/2005/8/layout/list1"/>
    <dgm:cxn modelId="{6F444D8C-12B1-46EA-9801-1B7B2412C657}" srcId="{7A0B4865-F7F3-459F-8689-9BE0B7698CC7}" destId="{2E4782C8-D636-4FA5-85C2-FB9A9C318BDB}" srcOrd="0" destOrd="0" parTransId="{FEF084EC-FCF1-4ED5-AE4C-CB4CC828F8FC}" sibTransId="{9E83259C-F552-407E-A0E9-DD9D3040EAE4}"/>
    <dgm:cxn modelId="{36B8AE8E-1F20-4784-BDF1-74B2A1D7DD6C}" type="presOf" srcId="{CBE4C1FC-9B73-4268-B198-F92E50E35ADB}" destId="{56F2CC12-E30D-42DE-81FA-EDFACF9D7A98}" srcOrd="0" destOrd="0" presId="urn:microsoft.com/office/officeart/2005/8/layout/list1"/>
    <dgm:cxn modelId="{53BBA6A1-A22B-467C-8631-52291D65E86D}" type="presOf" srcId="{B6E23F15-5C3F-4FF4-A953-840423883E45}" destId="{FD8136D6-6B9C-4B30-B147-8D6C5E21389A}" srcOrd="0" destOrd="0" presId="urn:microsoft.com/office/officeart/2005/8/layout/list1"/>
    <dgm:cxn modelId="{393A24A5-082F-4538-A405-91CA09095712}" type="presOf" srcId="{66175D59-6121-49C8-A151-8617DBC84E8D}" destId="{DEE5155C-3320-4907-8043-504F1FC4F87A}" srcOrd="0" destOrd="1" presId="urn:microsoft.com/office/officeart/2005/8/layout/list1"/>
    <dgm:cxn modelId="{C17BD3B6-717B-4AE0-8429-5A9C5B5168DE}" type="presOf" srcId="{1B1161F9-2FC3-43D3-ABBD-F499625CC6C0}" destId="{4C5F71B3-E88B-45FC-9B8C-800FCE6B1B4F}" srcOrd="0" destOrd="1" presId="urn:microsoft.com/office/officeart/2005/8/layout/list1"/>
    <dgm:cxn modelId="{A38976D3-1481-44A0-8ED8-AF0C669213F2}" type="presOf" srcId="{7CDA0EE7-7C5C-471C-9F92-3BA1BE29E28C}" destId="{D18CF08A-1233-4945-AAB7-C9D19F2FFCA3}" srcOrd="1" destOrd="0" presId="urn:microsoft.com/office/officeart/2005/8/layout/list1"/>
    <dgm:cxn modelId="{BEF4C8D4-437D-4036-908B-1D036D2A0962}" type="presOf" srcId="{CBA8E7E2-3CFC-4232-85BA-A1E3672B369E}" destId="{DEE5155C-3320-4907-8043-504F1FC4F87A}" srcOrd="0" destOrd="0" presId="urn:microsoft.com/office/officeart/2005/8/layout/list1"/>
    <dgm:cxn modelId="{163225D6-0C0D-4948-A765-A4E0B663CA85}" srcId="{7A0B4865-F7F3-459F-8689-9BE0B7698CC7}" destId="{1B1161F9-2FC3-43D3-ABBD-F499625CC6C0}" srcOrd="1" destOrd="0" parTransId="{67A40A82-410C-44E5-8C7C-DDC25F4A9CA3}" sibTransId="{2BD823D6-92A9-4D30-B591-50915ABCCE2C}"/>
    <dgm:cxn modelId="{C4D828D7-E5C8-4604-8BA5-9AA2E3A92873}" type="presOf" srcId="{A522B227-E018-4F4D-AE6B-16E847B2D325}" destId="{660DF724-050B-4940-8BEA-98F1BEE475AF}" srcOrd="1" destOrd="0" presId="urn:microsoft.com/office/officeart/2005/8/layout/list1"/>
    <dgm:cxn modelId="{5DB09EE4-595E-4EA9-B920-170227979378}" srcId="{D63E60FE-F413-4A1D-9A42-1586FE9C2538}" destId="{A522B227-E018-4F4D-AE6B-16E847B2D325}" srcOrd="0" destOrd="0" parTransId="{E6CA2576-DA02-46BB-BEFE-E2F8D78B55EA}" sibTransId="{395CF783-530F-4CD1-84D4-E048CA9771BB}"/>
    <dgm:cxn modelId="{27C3E6E6-1D8D-4788-A328-2092C76D3A35}" type="presOf" srcId="{A522B227-E018-4F4D-AE6B-16E847B2D325}" destId="{B59DE906-7D52-471D-BF0A-C56FA0735475}" srcOrd="0" destOrd="0" presId="urn:microsoft.com/office/officeart/2005/8/layout/list1"/>
    <dgm:cxn modelId="{9C5C24EC-3CF1-4AAE-BF71-2E698761C709}" type="presOf" srcId="{2E4782C8-D636-4FA5-85C2-FB9A9C318BDB}" destId="{4C5F71B3-E88B-45FC-9B8C-800FCE6B1B4F}" srcOrd="0" destOrd="0" presId="urn:microsoft.com/office/officeart/2005/8/layout/list1"/>
    <dgm:cxn modelId="{5E6714F8-E6CE-4593-B9D8-6038B5997F85}" srcId="{A522B227-E018-4F4D-AE6B-16E847B2D325}" destId="{1D45F657-28BB-4617-960F-840C40565BDA}" srcOrd="1" destOrd="0" parTransId="{FE7816FB-EE40-4A9D-BDDF-E75FC530DB66}" sibTransId="{E917926D-B172-4D62-B05D-6E062E30785A}"/>
    <dgm:cxn modelId="{E1B8A2FE-D7D1-43B8-A8AE-AD25681138B0}" type="presOf" srcId="{EA57D03E-4B42-437C-B32B-781D04B6C856}" destId="{E06B93B8-818D-451A-BED5-9C22FB9D9453}" srcOrd="0" destOrd="0" presId="urn:microsoft.com/office/officeart/2005/8/layout/list1"/>
    <dgm:cxn modelId="{D6D267CF-0F03-450B-BE67-F140216E8228}" type="presParOf" srcId="{11ECD6A2-8D2C-403D-9CA6-B3A0237F2D60}" destId="{AAFD561E-C721-47D8-B39F-E07C0802AB23}" srcOrd="0" destOrd="0" presId="urn:microsoft.com/office/officeart/2005/8/layout/list1"/>
    <dgm:cxn modelId="{40586D75-7509-4642-8947-A04F1EED670C}" type="presParOf" srcId="{AAFD561E-C721-47D8-B39F-E07C0802AB23}" destId="{B59DE906-7D52-471D-BF0A-C56FA0735475}" srcOrd="0" destOrd="0" presId="urn:microsoft.com/office/officeart/2005/8/layout/list1"/>
    <dgm:cxn modelId="{733C8E2F-C71A-4A45-B47D-C5EC38680B9B}" type="presParOf" srcId="{AAFD561E-C721-47D8-B39F-E07C0802AB23}" destId="{660DF724-050B-4940-8BEA-98F1BEE475AF}" srcOrd="1" destOrd="0" presId="urn:microsoft.com/office/officeart/2005/8/layout/list1"/>
    <dgm:cxn modelId="{3E0F2294-C4C0-45D4-8601-FB96CAC455FA}" type="presParOf" srcId="{11ECD6A2-8D2C-403D-9CA6-B3A0237F2D60}" destId="{2866E492-BFA8-4CA3-A644-D0B582658AC9}" srcOrd="1" destOrd="0" presId="urn:microsoft.com/office/officeart/2005/8/layout/list1"/>
    <dgm:cxn modelId="{DF09731D-1CA8-4223-B651-EF4F759C5057}" type="presParOf" srcId="{11ECD6A2-8D2C-403D-9CA6-B3A0237F2D60}" destId="{FD8136D6-6B9C-4B30-B147-8D6C5E21389A}" srcOrd="2" destOrd="0" presId="urn:microsoft.com/office/officeart/2005/8/layout/list1"/>
    <dgm:cxn modelId="{A7143D5C-CA68-462F-97DF-1990A541E6E4}" type="presParOf" srcId="{11ECD6A2-8D2C-403D-9CA6-B3A0237F2D60}" destId="{906935C9-1A99-4186-A67C-EE43CF88F6FD}" srcOrd="3" destOrd="0" presId="urn:microsoft.com/office/officeart/2005/8/layout/list1"/>
    <dgm:cxn modelId="{897E7D78-CF2B-4825-9D32-0AABA5A4F2F5}" type="presParOf" srcId="{11ECD6A2-8D2C-403D-9CA6-B3A0237F2D60}" destId="{D680ED4E-1FD6-4408-B648-76041A5A8B08}" srcOrd="4" destOrd="0" presId="urn:microsoft.com/office/officeart/2005/8/layout/list1"/>
    <dgm:cxn modelId="{41FFD987-F8AD-4E28-89A2-43EF6B2307CC}" type="presParOf" srcId="{D680ED4E-1FD6-4408-B648-76041A5A8B08}" destId="{5B12FA64-42ED-4462-A884-CD2F9EAE2645}" srcOrd="0" destOrd="0" presId="urn:microsoft.com/office/officeart/2005/8/layout/list1"/>
    <dgm:cxn modelId="{34F3E3FF-4322-4DE9-94A7-7C9795C7C754}" type="presParOf" srcId="{D680ED4E-1FD6-4408-B648-76041A5A8B08}" destId="{D18CF08A-1233-4945-AAB7-C9D19F2FFCA3}" srcOrd="1" destOrd="0" presId="urn:microsoft.com/office/officeart/2005/8/layout/list1"/>
    <dgm:cxn modelId="{7B962AAF-E89B-4D95-A4E4-FCBA218A41D7}" type="presParOf" srcId="{11ECD6A2-8D2C-403D-9CA6-B3A0237F2D60}" destId="{378169D0-B2E3-4F88-A865-DDA8E654098C}" srcOrd="5" destOrd="0" presId="urn:microsoft.com/office/officeart/2005/8/layout/list1"/>
    <dgm:cxn modelId="{46A03921-6FF3-4081-8485-FC83CCBB0C87}" type="presParOf" srcId="{11ECD6A2-8D2C-403D-9CA6-B3A0237F2D60}" destId="{DEE5155C-3320-4907-8043-504F1FC4F87A}" srcOrd="6" destOrd="0" presId="urn:microsoft.com/office/officeart/2005/8/layout/list1"/>
    <dgm:cxn modelId="{9C1A3139-E66D-4FEC-B9D7-58381DF8D5A8}" type="presParOf" srcId="{11ECD6A2-8D2C-403D-9CA6-B3A0237F2D60}" destId="{E8F6B871-230C-4719-BF4A-EE2C572FDD42}" srcOrd="7" destOrd="0" presId="urn:microsoft.com/office/officeart/2005/8/layout/list1"/>
    <dgm:cxn modelId="{30C20DEB-F9D1-44B3-8878-803FEDFF4D0B}" type="presParOf" srcId="{11ECD6A2-8D2C-403D-9CA6-B3A0237F2D60}" destId="{EA066EBF-C6B4-4F06-B170-13A1CE2F9947}" srcOrd="8" destOrd="0" presId="urn:microsoft.com/office/officeart/2005/8/layout/list1"/>
    <dgm:cxn modelId="{FCB967F1-DB75-4F10-8F88-193C6D0F7A03}" type="presParOf" srcId="{EA066EBF-C6B4-4F06-B170-13A1CE2F9947}" destId="{85ED2C9E-425A-458F-8964-74103A8A11E4}" srcOrd="0" destOrd="0" presId="urn:microsoft.com/office/officeart/2005/8/layout/list1"/>
    <dgm:cxn modelId="{6584342E-EBEC-4680-9567-CD27DB699FFE}" type="presParOf" srcId="{EA066EBF-C6B4-4F06-B170-13A1CE2F9947}" destId="{70CE6E95-75E9-459D-9A72-1D71E554ACB0}" srcOrd="1" destOrd="0" presId="urn:microsoft.com/office/officeart/2005/8/layout/list1"/>
    <dgm:cxn modelId="{20D5A6FF-118B-4931-BC9D-4FCFFF44DA72}" type="presParOf" srcId="{11ECD6A2-8D2C-403D-9CA6-B3A0237F2D60}" destId="{223CB23B-D7B2-4E3D-9E6B-B64FCFB8B70B}" srcOrd="9" destOrd="0" presId="urn:microsoft.com/office/officeart/2005/8/layout/list1"/>
    <dgm:cxn modelId="{764B297F-1512-4C98-B8DE-611E45745027}" type="presParOf" srcId="{11ECD6A2-8D2C-403D-9CA6-B3A0237F2D60}" destId="{4C5F71B3-E88B-45FC-9B8C-800FCE6B1B4F}" srcOrd="10" destOrd="0" presId="urn:microsoft.com/office/officeart/2005/8/layout/list1"/>
    <dgm:cxn modelId="{A0FE2C74-6628-4208-8812-4CBDD2F8ACBE}" type="presParOf" srcId="{11ECD6A2-8D2C-403D-9CA6-B3A0237F2D60}" destId="{E41EBCE7-B55A-4E33-9BE0-00AAF224C4A8}" srcOrd="11" destOrd="0" presId="urn:microsoft.com/office/officeart/2005/8/layout/list1"/>
    <dgm:cxn modelId="{6A75C6CA-4F3E-42A7-AC30-72E818421F9C}" type="presParOf" srcId="{11ECD6A2-8D2C-403D-9CA6-B3A0237F2D60}" destId="{3DD5871E-9BE7-4B3A-A7BE-B565209EC411}" srcOrd="12" destOrd="0" presId="urn:microsoft.com/office/officeart/2005/8/layout/list1"/>
    <dgm:cxn modelId="{1BB039D4-B9B3-46AB-BA4F-B0AAE550E12E}" type="presParOf" srcId="{3DD5871E-9BE7-4B3A-A7BE-B565209EC411}" destId="{56F2CC12-E30D-42DE-81FA-EDFACF9D7A98}" srcOrd="0" destOrd="0" presId="urn:microsoft.com/office/officeart/2005/8/layout/list1"/>
    <dgm:cxn modelId="{9E161336-A752-4397-B3A3-3E400D20C964}" type="presParOf" srcId="{3DD5871E-9BE7-4B3A-A7BE-B565209EC411}" destId="{E8F77DC8-8D6E-4B80-AE65-67C1FF3579AE}" srcOrd="1" destOrd="0" presId="urn:microsoft.com/office/officeart/2005/8/layout/list1"/>
    <dgm:cxn modelId="{1BAC94AE-8085-46F9-8780-FB0343281387}" type="presParOf" srcId="{11ECD6A2-8D2C-403D-9CA6-B3A0237F2D60}" destId="{E626E5F3-141C-47B3-80F3-FFEA99EBF54D}" srcOrd="13" destOrd="0" presId="urn:microsoft.com/office/officeart/2005/8/layout/list1"/>
    <dgm:cxn modelId="{3133A8B1-2185-43B0-A600-9C3ACD7699BE}" type="presParOf" srcId="{11ECD6A2-8D2C-403D-9CA6-B3A0237F2D60}" destId="{E06B93B8-818D-451A-BED5-9C22FB9D9453}"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04F274E-D591-429D-8836-2C6699E3BE5E}"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291A2EDC-C7DF-4289-9D1C-ABA1142FB951}">
      <dgm:prSet/>
      <dgm:spPr/>
      <dgm:t>
        <a:bodyPr/>
        <a:lstStyle/>
        <a:p>
          <a:r>
            <a:rPr lang="en-US"/>
            <a:t>Collaboration with an EAP tutor</a:t>
          </a:r>
        </a:p>
      </dgm:t>
    </dgm:pt>
    <dgm:pt modelId="{8E56AD11-55CB-4F51-9740-480184AAAEDC}" type="parTrans" cxnId="{F660C196-5D6A-4941-850E-D5521DC574CA}">
      <dgm:prSet/>
      <dgm:spPr/>
      <dgm:t>
        <a:bodyPr/>
        <a:lstStyle/>
        <a:p>
          <a:endParaRPr lang="en-US"/>
        </a:p>
      </dgm:t>
    </dgm:pt>
    <dgm:pt modelId="{37816F5E-E6B8-4FC9-AE13-EBFA1F6D3407}" type="sibTrans" cxnId="{F660C196-5D6A-4941-850E-D5521DC574CA}">
      <dgm:prSet/>
      <dgm:spPr/>
      <dgm:t>
        <a:bodyPr/>
        <a:lstStyle/>
        <a:p>
          <a:endParaRPr lang="en-US"/>
        </a:p>
      </dgm:t>
    </dgm:pt>
    <dgm:pt modelId="{B2964F02-606C-42C4-A174-B19A1FFAA149}">
      <dgm:prSet/>
      <dgm:spPr/>
      <dgm:t>
        <a:bodyPr/>
        <a:lstStyle/>
        <a:p>
          <a:r>
            <a:rPr lang="en-US" dirty="0"/>
            <a:t>Materials development</a:t>
          </a:r>
        </a:p>
      </dgm:t>
    </dgm:pt>
    <dgm:pt modelId="{846B9B5E-18E3-4E50-8A55-5D74E1AD840E}" type="parTrans" cxnId="{A9289045-2809-4E8C-B7F8-98D44075FF94}">
      <dgm:prSet/>
      <dgm:spPr/>
      <dgm:t>
        <a:bodyPr/>
        <a:lstStyle/>
        <a:p>
          <a:endParaRPr lang="en-US"/>
        </a:p>
      </dgm:t>
    </dgm:pt>
    <dgm:pt modelId="{22F02207-ADAD-45BF-AA0D-C655B04F561A}" type="sibTrans" cxnId="{A9289045-2809-4E8C-B7F8-98D44075FF94}">
      <dgm:prSet/>
      <dgm:spPr/>
      <dgm:t>
        <a:bodyPr/>
        <a:lstStyle/>
        <a:p>
          <a:endParaRPr lang="en-US"/>
        </a:p>
      </dgm:t>
    </dgm:pt>
    <dgm:pt modelId="{94088442-9951-484B-8F4D-E017B9E197B4}">
      <dgm:prSet/>
      <dgm:spPr/>
      <dgm:t>
        <a:bodyPr/>
        <a:lstStyle/>
        <a:p>
          <a:r>
            <a:rPr lang="en-US"/>
            <a:t>EMI Faculty Development Program </a:t>
          </a:r>
        </a:p>
      </dgm:t>
    </dgm:pt>
    <dgm:pt modelId="{FB61C714-89DB-448A-9302-9BCA3202EB3B}" type="parTrans" cxnId="{C1746762-D05C-49E7-AC3B-BABA5CB866ED}">
      <dgm:prSet/>
      <dgm:spPr/>
      <dgm:t>
        <a:bodyPr/>
        <a:lstStyle/>
        <a:p>
          <a:endParaRPr lang="en-US"/>
        </a:p>
      </dgm:t>
    </dgm:pt>
    <dgm:pt modelId="{27AC0D41-D67A-4D1C-BC8C-F013AE6C8F4D}" type="sibTrans" cxnId="{C1746762-D05C-49E7-AC3B-BABA5CB866ED}">
      <dgm:prSet/>
      <dgm:spPr/>
      <dgm:t>
        <a:bodyPr/>
        <a:lstStyle/>
        <a:p>
          <a:endParaRPr lang="en-US"/>
        </a:p>
      </dgm:t>
    </dgm:pt>
    <dgm:pt modelId="{422F3B5A-2EA0-4D72-9425-C2023BEBBC89}">
      <dgm:prSet/>
      <dgm:spPr/>
      <dgm:t>
        <a:bodyPr/>
        <a:lstStyle/>
        <a:p>
          <a:r>
            <a:rPr lang="en-US" dirty="0"/>
            <a:t>Summer workshops (synchronous, online via Teams &amp; asynchronous individual tasks)</a:t>
          </a:r>
        </a:p>
      </dgm:t>
    </dgm:pt>
    <dgm:pt modelId="{2F77467D-D4CE-412F-8156-993B2EB0AB95}" type="parTrans" cxnId="{D2DBFB83-1AA2-4078-A397-52168F6BB86D}">
      <dgm:prSet/>
      <dgm:spPr/>
      <dgm:t>
        <a:bodyPr/>
        <a:lstStyle/>
        <a:p>
          <a:endParaRPr lang="en-US"/>
        </a:p>
      </dgm:t>
    </dgm:pt>
    <dgm:pt modelId="{1640434B-5857-47D0-B962-C5B47DF271C2}" type="sibTrans" cxnId="{D2DBFB83-1AA2-4078-A397-52168F6BB86D}">
      <dgm:prSet/>
      <dgm:spPr/>
      <dgm:t>
        <a:bodyPr/>
        <a:lstStyle/>
        <a:p>
          <a:endParaRPr lang="en-US"/>
        </a:p>
      </dgm:t>
    </dgm:pt>
    <dgm:pt modelId="{41BE04A3-BF85-4537-B6E5-C110E7FEEFCB}">
      <dgm:prSet/>
      <dgm:spPr/>
      <dgm:t>
        <a:bodyPr/>
        <a:lstStyle/>
        <a:p>
          <a:r>
            <a:rPr lang="en-US" dirty="0"/>
            <a:t>Monthly collaborative learning communities</a:t>
          </a:r>
        </a:p>
      </dgm:t>
    </dgm:pt>
    <dgm:pt modelId="{8B41364D-9FA2-4941-AAD2-F9A36CED94C0}" type="parTrans" cxnId="{19D9F392-1D27-40B9-98D9-112A128EC33E}">
      <dgm:prSet/>
      <dgm:spPr/>
      <dgm:t>
        <a:bodyPr/>
        <a:lstStyle/>
        <a:p>
          <a:endParaRPr lang="en-US"/>
        </a:p>
      </dgm:t>
    </dgm:pt>
    <dgm:pt modelId="{5B4AF089-000A-4DAE-934E-2971C7829814}" type="sibTrans" cxnId="{19D9F392-1D27-40B9-98D9-112A128EC33E}">
      <dgm:prSet/>
      <dgm:spPr/>
      <dgm:t>
        <a:bodyPr/>
        <a:lstStyle/>
        <a:p>
          <a:endParaRPr lang="en-US"/>
        </a:p>
      </dgm:t>
    </dgm:pt>
    <dgm:pt modelId="{E7D29CDD-26A4-42A5-AA53-7EF334B1F8B3}">
      <dgm:prSet/>
      <dgm:spPr/>
      <dgm:t>
        <a:bodyPr/>
        <a:lstStyle/>
        <a:p>
          <a:r>
            <a:rPr lang="en-US" dirty="0"/>
            <a:t>Ongoing collaboration </a:t>
          </a:r>
        </a:p>
      </dgm:t>
    </dgm:pt>
    <dgm:pt modelId="{C3C8064B-77C8-4D91-B488-848AAA81C58D}" type="parTrans" cxnId="{9AC7FD4E-ABD3-46C6-87AC-D992D6384807}">
      <dgm:prSet/>
      <dgm:spPr/>
      <dgm:t>
        <a:bodyPr/>
        <a:lstStyle/>
        <a:p>
          <a:endParaRPr lang="en-US"/>
        </a:p>
      </dgm:t>
    </dgm:pt>
    <dgm:pt modelId="{9497B633-8AAD-499A-A467-80E14D8353EF}" type="sibTrans" cxnId="{9AC7FD4E-ABD3-46C6-87AC-D992D6384807}">
      <dgm:prSet/>
      <dgm:spPr/>
      <dgm:t>
        <a:bodyPr/>
        <a:lstStyle/>
        <a:p>
          <a:endParaRPr lang="en-US"/>
        </a:p>
      </dgm:t>
    </dgm:pt>
    <dgm:pt modelId="{560DF686-8CF7-49B5-BDF2-BC63C333BBBF}">
      <dgm:prSet/>
      <dgm:spPr/>
      <dgm:t>
        <a:bodyPr/>
        <a:lstStyle/>
        <a:p>
          <a:r>
            <a:rPr lang="en-US" dirty="0"/>
            <a:t>Post-assessment collaboration </a:t>
          </a:r>
        </a:p>
      </dgm:t>
    </dgm:pt>
    <dgm:pt modelId="{DA77CD88-0F01-4C81-9C4B-82576DFD3985}" type="parTrans" cxnId="{D2E30607-1DF2-4BF3-993F-5320D312DBEB}">
      <dgm:prSet/>
      <dgm:spPr/>
      <dgm:t>
        <a:bodyPr/>
        <a:lstStyle/>
        <a:p>
          <a:endParaRPr lang="en-US"/>
        </a:p>
      </dgm:t>
    </dgm:pt>
    <dgm:pt modelId="{B18844C9-3546-468F-8D47-756645DCEC1A}" type="sibTrans" cxnId="{D2E30607-1DF2-4BF3-993F-5320D312DBEB}">
      <dgm:prSet/>
      <dgm:spPr/>
      <dgm:t>
        <a:bodyPr/>
        <a:lstStyle/>
        <a:p>
          <a:endParaRPr lang="en-US"/>
        </a:p>
      </dgm:t>
    </dgm:pt>
    <dgm:pt modelId="{D1D68CA8-D70C-4800-9329-5A339E31741D}">
      <dgm:prSet/>
      <dgm:spPr/>
      <dgm:t>
        <a:bodyPr/>
        <a:lstStyle/>
        <a:p>
          <a:r>
            <a:rPr lang="en-US" dirty="0"/>
            <a:t>Opportunities for micro-teaching and feedback </a:t>
          </a:r>
        </a:p>
      </dgm:t>
    </dgm:pt>
    <dgm:pt modelId="{605425D1-D9C7-41D8-94C9-F765F2276C12}" type="parTrans" cxnId="{47BE50EC-6E47-4B8D-A136-89B4F8C15F23}">
      <dgm:prSet/>
      <dgm:spPr/>
      <dgm:t>
        <a:bodyPr/>
        <a:lstStyle/>
        <a:p>
          <a:endParaRPr lang="en-US"/>
        </a:p>
      </dgm:t>
    </dgm:pt>
    <dgm:pt modelId="{93431E3A-54F6-4B70-A5EE-C782FD234D05}" type="sibTrans" cxnId="{47BE50EC-6E47-4B8D-A136-89B4F8C15F23}">
      <dgm:prSet/>
      <dgm:spPr/>
      <dgm:t>
        <a:bodyPr/>
        <a:lstStyle/>
        <a:p>
          <a:endParaRPr lang="en-US"/>
        </a:p>
      </dgm:t>
    </dgm:pt>
    <dgm:pt modelId="{01FA90D3-4255-4591-A768-5D5E0F084416}">
      <dgm:prSet/>
      <dgm:spPr/>
      <dgm:t>
        <a:bodyPr/>
        <a:lstStyle/>
        <a:p>
          <a:r>
            <a:rPr lang="en-US" dirty="0"/>
            <a:t>EMI awareness, communication and pedagogy strategies (</a:t>
          </a:r>
          <a:r>
            <a:rPr lang="en-US" dirty="0" err="1"/>
            <a:t>Deroey</a:t>
          </a:r>
          <a:r>
            <a:rPr lang="en-US" dirty="0"/>
            <a:t>, 2023) </a:t>
          </a:r>
        </a:p>
      </dgm:t>
    </dgm:pt>
    <dgm:pt modelId="{6974AA2D-1DA8-4019-9187-E15A63BDAB3B}" type="parTrans" cxnId="{7B6C9AF7-E0B9-489C-A0DA-2C89E79ACA33}">
      <dgm:prSet/>
      <dgm:spPr/>
      <dgm:t>
        <a:bodyPr/>
        <a:lstStyle/>
        <a:p>
          <a:endParaRPr lang="en-US"/>
        </a:p>
      </dgm:t>
    </dgm:pt>
    <dgm:pt modelId="{2FB7685B-4677-41B3-819E-18221D69F056}" type="sibTrans" cxnId="{7B6C9AF7-E0B9-489C-A0DA-2C89E79ACA33}">
      <dgm:prSet/>
      <dgm:spPr/>
      <dgm:t>
        <a:bodyPr/>
        <a:lstStyle/>
        <a:p>
          <a:endParaRPr lang="en-US"/>
        </a:p>
      </dgm:t>
    </dgm:pt>
    <dgm:pt modelId="{E98311EF-42B4-4BC9-B269-90E1B37C1B85}">
      <dgm:prSet/>
      <dgm:spPr/>
      <dgm:t>
        <a:bodyPr/>
        <a:lstStyle/>
        <a:p>
          <a:r>
            <a:rPr lang="en-US" dirty="0"/>
            <a:t>Collaborative reflection, pedagogy, and language </a:t>
          </a:r>
        </a:p>
      </dgm:t>
    </dgm:pt>
    <dgm:pt modelId="{5177858E-B6AB-47DA-884A-2D5F01750E12}" type="parTrans" cxnId="{C4B1865E-9F37-42F4-A6F0-BD98FBE1A04F}">
      <dgm:prSet/>
      <dgm:spPr/>
      <dgm:t>
        <a:bodyPr/>
        <a:lstStyle/>
        <a:p>
          <a:endParaRPr lang="en-US"/>
        </a:p>
      </dgm:t>
    </dgm:pt>
    <dgm:pt modelId="{5154FA32-4542-4D68-ADE9-CD89F2400943}" type="sibTrans" cxnId="{C4B1865E-9F37-42F4-A6F0-BD98FBE1A04F}">
      <dgm:prSet/>
      <dgm:spPr/>
      <dgm:t>
        <a:bodyPr/>
        <a:lstStyle/>
        <a:p>
          <a:endParaRPr lang="en-US"/>
        </a:p>
      </dgm:t>
    </dgm:pt>
    <dgm:pt modelId="{132593D6-2044-4320-A2FD-A1725B96E4DB}" type="pres">
      <dgm:prSet presAssocID="{404F274E-D591-429D-8836-2C6699E3BE5E}" presName="linear" presStyleCnt="0">
        <dgm:presLayoutVars>
          <dgm:dir/>
          <dgm:animLvl val="lvl"/>
          <dgm:resizeHandles val="exact"/>
        </dgm:presLayoutVars>
      </dgm:prSet>
      <dgm:spPr/>
    </dgm:pt>
    <dgm:pt modelId="{DADEB1CF-61E6-417B-A88F-CEA3BB82CEAF}" type="pres">
      <dgm:prSet presAssocID="{291A2EDC-C7DF-4289-9D1C-ABA1142FB951}" presName="parentLin" presStyleCnt="0"/>
      <dgm:spPr/>
    </dgm:pt>
    <dgm:pt modelId="{4B2D8935-EF15-4CCF-AA71-5585CB33E2E0}" type="pres">
      <dgm:prSet presAssocID="{291A2EDC-C7DF-4289-9D1C-ABA1142FB951}" presName="parentLeftMargin" presStyleLbl="node1" presStyleIdx="0" presStyleCnt="2"/>
      <dgm:spPr/>
    </dgm:pt>
    <dgm:pt modelId="{E1E06684-0784-4343-B56A-D89783F45195}" type="pres">
      <dgm:prSet presAssocID="{291A2EDC-C7DF-4289-9D1C-ABA1142FB951}" presName="parentText" presStyleLbl="node1" presStyleIdx="0" presStyleCnt="2">
        <dgm:presLayoutVars>
          <dgm:chMax val="0"/>
          <dgm:bulletEnabled val="1"/>
        </dgm:presLayoutVars>
      </dgm:prSet>
      <dgm:spPr/>
    </dgm:pt>
    <dgm:pt modelId="{E9EC41F1-CBDA-4E39-96E6-1A1D62BC3EC9}" type="pres">
      <dgm:prSet presAssocID="{291A2EDC-C7DF-4289-9D1C-ABA1142FB951}" presName="negativeSpace" presStyleCnt="0"/>
      <dgm:spPr/>
    </dgm:pt>
    <dgm:pt modelId="{223A1F7D-1F38-48E5-9433-217051D504D6}" type="pres">
      <dgm:prSet presAssocID="{291A2EDC-C7DF-4289-9D1C-ABA1142FB951}" presName="childText" presStyleLbl="conFgAcc1" presStyleIdx="0" presStyleCnt="2">
        <dgm:presLayoutVars>
          <dgm:bulletEnabled val="1"/>
        </dgm:presLayoutVars>
      </dgm:prSet>
      <dgm:spPr/>
    </dgm:pt>
    <dgm:pt modelId="{5A464898-DA27-4B15-B6E8-6A587FA88302}" type="pres">
      <dgm:prSet presAssocID="{37816F5E-E6B8-4FC9-AE13-EBFA1F6D3407}" presName="spaceBetweenRectangles" presStyleCnt="0"/>
      <dgm:spPr/>
    </dgm:pt>
    <dgm:pt modelId="{16B92351-CB32-4CA7-9989-B77F06F37082}" type="pres">
      <dgm:prSet presAssocID="{94088442-9951-484B-8F4D-E017B9E197B4}" presName="parentLin" presStyleCnt="0"/>
      <dgm:spPr/>
    </dgm:pt>
    <dgm:pt modelId="{6B6F568D-93E3-450D-8A2E-CE512FDE98AC}" type="pres">
      <dgm:prSet presAssocID="{94088442-9951-484B-8F4D-E017B9E197B4}" presName="parentLeftMargin" presStyleLbl="node1" presStyleIdx="0" presStyleCnt="2"/>
      <dgm:spPr/>
    </dgm:pt>
    <dgm:pt modelId="{13441C93-01D7-4A99-90AE-6FAE8381CE37}" type="pres">
      <dgm:prSet presAssocID="{94088442-9951-484B-8F4D-E017B9E197B4}" presName="parentText" presStyleLbl="node1" presStyleIdx="1" presStyleCnt="2">
        <dgm:presLayoutVars>
          <dgm:chMax val="0"/>
          <dgm:bulletEnabled val="1"/>
        </dgm:presLayoutVars>
      </dgm:prSet>
      <dgm:spPr/>
    </dgm:pt>
    <dgm:pt modelId="{383DE500-4BDE-4343-A02F-5A5B4A420C2C}" type="pres">
      <dgm:prSet presAssocID="{94088442-9951-484B-8F4D-E017B9E197B4}" presName="negativeSpace" presStyleCnt="0"/>
      <dgm:spPr/>
    </dgm:pt>
    <dgm:pt modelId="{6883A5FF-18EE-4374-9E90-D71025F4E334}" type="pres">
      <dgm:prSet presAssocID="{94088442-9951-484B-8F4D-E017B9E197B4}" presName="childText" presStyleLbl="conFgAcc1" presStyleIdx="1" presStyleCnt="2">
        <dgm:presLayoutVars>
          <dgm:bulletEnabled val="1"/>
        </dgm:presLayoutVars>
      </dgm:prSet>
      <dgm:spPr/>
    </dgm:pt>
  </dgm:ptLst>
  <dgm:cxnLst>
    <dgm:cxn modelId="{D2E30607-1DF2-4BF3-993F-5320D312DBEB}" srcId="{291A2EDC-C7DF-4289-9D1C-ABA1142FB951}" destId="{560DF686-8CF7-49B5-BDF2-BC63C333BBBF}" srcOrd="2" destOrd="0" parTransId="{DA77CD88-0F01-4C81-9C4B-82576DFD3985}" sibTransId="{B18844C9-3546-468F-8D47-756645DCEC1A}"/>
    <dgm:cxn modelId="{14BBED12-3DFC-4EB9-8F96-667207630510}" type="presOf" srcId="{01FA90D3-4255-4591-A768-5D5E0F084416}" destId="{6883A5FF-18EE-4374-9E90-D71025F4E334}" srcOrd="0" destOrd="1" presId="urn:microsoft.com/office/officeart/2005/8/layout/list1"/>
    <dgm:cxn modelId="{8EAEF215-7EA5-46EB-9A09-2A1D3853F7EA}" type="presOf" srcId="{94088442-9951-484B-8F4D-E017B9E197B4}" destId="{6B6F568D-93E3-450D-8A2E-CE512FDE98AC}" srcOrd="0" destOrd="0" presId="urn:microsoft.com/office/officeart/2005/8/layout/list1"/>
    <dgm:cxn modelId="{84A03023-31CF-4655-B0A6-1D529AA58512}" type="presOf" srcId="{41BE04A3-BF85-4537-B6E5-C110E7FEEFCB}" destId="{6883A5FF-18EE-4374-9E90-D71025F4E334}" srcOrd="0" destOrd="2" presId="urn:microsoft.com/office/officeart/2005/8/layout/list1"/>
    <dgm:cxn modelId="{F11E1525-D770-4FC7-BFCC-B37B64756649}" type="presOf" srcId="{291A2EDC-C7DF-4289-9D1C-ABA1142FB951}" destId="{E1E06684-0784-4343-B56A-D89783F45195}" srcOrd="1" destOrd="0" presId="urn:microsoft.com/office/officeart/2005/8/layout/list1"/>
    <dgm:cxn modelId="{C4B1865E-9F37-42F4-A6F0-BD98FBE1A04F}" srcId="{41BE04A3-BF85-4537-B6E5-C110E7FEEFCB}" destId="{E98311EF-42B4-4BC9-B269-90E1B37C1B85}" srcOrd="0" destOrd="0" parTransId="{5177858E-B6AB-47DA-884A-2D5F01750E12}" sibTransId="{5154FA32-4542-4D68-ADE9-CD89F2400943}"/>
    <dgm:cxn modelId="{C1746762-D05C-49E7-AC3B-BABA5CB866ED}" srcId="{404F274E-D591-429D-8836-2C6699E3BE5E}" destId="{94088442-9951-484B-8F4D-E017B9E197B4}" srcOrd="1" destOrd="0" parTransId="{FB61C714-89DB-448A-9302-9BCA3202EB3B}" sibTransId="{27AC0D41-D67A-4D1C-BC8C-F013AE6C8F4D}"/>
    <dgm:cxn modelId="{A9289045-2809-4E8C-B7F8-98D44075FF94}" srcId="{291A2EDC-C7DF-4289-9D1C-ABA1142FB951}" destId="{B2964F02-606C-42C4-A174-B19A1FFAA149}" srcOrd="0" destOrd="0" parTransId="{846B9B5E-18E3-4E50-8A55-5D74E1AD840E}" sibTransId="{22F02207-ADAD-45BF-AA0D-C655B04F561A}"/>
    <dgm:cxn modelId="{9AC7FD4E-ABD3-46C6-87AC-D992D6384807}" srcId="{291A2EDC-C7DF-4289-9D1C-ABA1142FB951}" destId="{E7D29CDD-26A4-42A5-AA53-7EF334B1F8B3}" srcOrd="1" destOrd="0" parTransId="{C3C8064B-77C8-4D91-B488-848AAA81C58D}" sibTransId="{9497B633-8AAD-499A-A467-80E14D8353EF}"/>
    <dgm:cxn modelId="{B08BBA73-E097-4D5E-BF42-450FC726F8B3}" type="presOf" srcId="{E7D29CDD-26A4-42A5-AA53-7EF334B1F8B3}" destId="{223A1F7D-1F38-48E5-9433-217051D504D6}" srcOrd="0" destOrd="1" presId="urn:microsoft.com/office/officeart/2005/8/layout/list1"/>
    <dgm:cxn modelId="{D2DBFB83-1AA2-4078-A397-52168F6BB86D}" srcId="{94088442-9951-484B-8F4D-E017B9E197B4}" destId="{422F3B5A-2EA0-4D72-9425-C2023BEBBC89}" srcOrd="0" destOrd="0" parTransId="{2F77467D-D4CE-412F-8156-993B2EB0AB95}" sibTransId="{1640434B-5857-47D0-B962-C5B47DF271C2}"/>
    <dgm:cxn modelId="{19D9F392-1D27-40B9-98D9-112A128EC33E}" srcId="{94088442-9951-484B-8F4D-E017B9E197B4}" destId="{41BE04A3-BF85-4537-B6E5-C110E7FEEFCB}" srcOrd="1" destOrd="0" parTransId="{8B41364D-9FA2-4941-AAD2-F9A36CED94C0}" sibTransId="{5B4AF089-000A-4DAE-934E-2971C7829814}"/>
    <dgm:cxn modelId="{F660C196-5D6A-4941-850E-D5521DC574CA}" srcId="{404F274E-D591-429D-8836-2C6699E3BE5E}" destId="{291A2EDC-C7DF-4289-9D1C-ABA1142FB951}" srcOrd="0" destOrd="0" parTransId="{8E56AD11-55CB-4F51-9740-480184AAAEDC}" sibTransId="{37816F5E-E6B8-4FC9-AE13-EBFA1F6D3407}"/>
    <dgm:cxn modelId="{3D992E9A-F692-4F71-B5D0-FFD214BB2DD0}" type="presOf" srcId="{422F3B5A-2EA0-4D72-9425-C2023BEBBC89}" destId="{6883A5FF-18EE-4374-9E90-D71025F4E334}" srcOrd="0" destOrd="0" presId="urn:microsoft.com/office/officeart/2005/8/layout/list1"/>
    <dgm:cxn modelId="{2DD83A9E-1BCE-468F-8EE2-9A307BED33F9}" type="presOf" srcId="{D1D68CA8-D70C-4800-9329-5A339E31741D}" destId="{6883A5FF-18EE-4374-9E90-D71025F4E334}" srcOrd="0" destOrd="4" presId="urn:microsoft.com/office/officeart/2005/8/layout/list1"/>
    <dgm:cxn modelId="{A99D89BE-D46E-4021-8341-391412E7D590}" type="presOf" srcId="{94088442-9951-484B-8F4D-E017B9E197B4}" destId="{13441C93-01D7-4A99-90AE-6FAE8381CE37}" srcOrd="1" destOrd="0" presId="urn:microsoft.com/office/officeart/2005/8/layout/list1"/>
    <dgm:cxn modelId="{E2C02DD7-8D65-4378-97CC-BEC122709F53}" type="presOf" srcId="{E98311EF-42B4-4BC9-B269-90E1B37C1B85}" destId="{6883A5FF-18EE-4374-9E90-D71025F4E334}" srcOrd="0" destOrd="3" presId="urn:microsoft.com/office/officeart/2005/8/layout/list1"/>
    <dgm:cxn modelId="{DB2566D7-A42A-445D-A152-00024A2BC8BC}" type="presOf" srcId="{404F274E-D591-429D-8836-2C6699E3BE5E}" destId="{132593D6-2044-4320-A2FD-A1725B96E4DB}" srcOrd="0" destOrd="0" presId="urn:microsoft.com/office/officeart/2005/8/layout/list1"/>
    <dgm:cxn modelId="{32411CDA-65F0-40EF-B167-11F995AA291A}" type="presOf" srcId="{560DF686-8CF7-49B5-BDF2-BC63C333BBBF}" destId="{223A1F7D-1F38-48E5-9433-217051D504D6}" srcOrd="0" destOrd="2" presId="urn:microsoft.com/office/officeart/2005/8/layout/list1"/>
    <dgm:cxn modelId="{61F89BEA-6ABE-4CEF-972A-27E298D89278}" type="presOf" srcId="{B2964F02-606C-42C4-A174-B19A1FFAA149}" destId="{223A1F7D-1F38-48E5-9433-217051D504D6}" srcOrd="0" destOrd="0" presId="urn:microsoft.com/office/officeart/2005/8/layout/list1"/>
    <dgm:cxn modelId="{47BE50EC-6E47-4B8D-A136-89B4F8C15F23}" srcId="{94088442-9951-484B-8F4D-E017B9E197B4}" destId="{D1D68CA8-D70C-4800-9329-5A339E31741D}" srcOrd="2" destOrd="0" parTransId="{605425D1-D9C7-41D8-94C9-F765F2276C12}" sibTransId="{93431E3A-54F6-4B70-A5EE-C782FD234D05}"/>
    <dgm:cxn modelId="{7B6C9AF7-E0B9-489C-A0DA-2C89E79ACA33}" srcId="{422F3B5A-2EA0-4D72-9425-C2023BEBBC89}" destId="{01FA90D3-4255-4591-A768-5D5E0F084416}" srcOrd="0" destOrd="0" parTransId="{6974AA2D-1DA8-4019-9187-E15A63BDAB3B}" sibTransId="{2FB7685B-4677-41B3-819E-18221D69F056}"/>
    <dgm:cxn modelId="{ED33A2FC-0F09-4981-9684-9DBA2E5DDB9C}" type="presOf" srcId="{291A2EDC-C7DF-4289-9D1C-ABA1142FB951}" destId="{4B2D8935-EF15-4CCF-AA71-5585CB33E2E0}" srcOrd="0" destOrd="0" presId="urn:microsoft.com/office/officeart/2005/8/layout/list1"/>
    <dgm:cxn modelId="{1180023B-FBDE-480A-9C6D-C42DCC92FC6B}" type="presParOf" srcId="{132593D6-2044-4320-A2FD-A1725B96E4DB}" destId="{DADEB1CF-61E6-417B-A88F-CEA3BB82CEAF}" srcOrd="0" destOrd="0" presId="urn:microsoft.com/office/officeart/2005/8/layout/list1"/>
    <dgm:cxn modelId="{48DE44F7-71CF-4BB9-9B54-3F1FEB93704F}" type="presParOf" srcId="{DADEB1CF-61E6-417B-A88F-CEA3BB82CEAF}" destId="{4B2D8935-EF15-4CCF-AA71-5585CB33E2E0}" srcOrd="0" destOrd="0" presId="urn:microsoft.com/office/officeart/2005/8/layout/list1"/>
    <dgm:cxn modelId="{EA361CF1-7D09-45B7-A3D4-FE447EA88998}" type="presParOf" srcId="{DADEB1CF-61E6-417B-A88F-CEA3BB82CEAF}" destId="{E1E06684-0784-4343-B56A-D89783F45195}" srcOrd="1" destOrd="0" presId="urn:microsoft.com/office/officeart/2005/8/layout/list1"/>
    <dgm:cxn modelId="{83F8B914-1058-452D-86B5-2D33798DC9AC}" type="presParOf" srcId="{132593D6-2044-4320-A2FD-A1725B96E4DB}" destId="{E9EC41F1-CBDA-4E39-96E6-1A1D62BC3EC9}" srcOrd="1" destOrd="0" presId="urn:microsoft.com/office/officeart/2005/8/layout/list1"/>
    <dgm:cxn modelId="{24B40737-A7BE-4B57-8B19-D41DDC8234D9}" type="presParOf" srcId="{132593D6-2044-4320-A2FD-A1725B96E4DB}" destId="{223A1F7D-1F38-48E5-9433-217051D504D6}" srcOrd="2" destOrd="0" presId="urn:microsoft.com/office/officeart/2005/8/layout/list1"/>
    <dgm:cxn modelId="{D6CF7A0B-C319-4232-9A43-F210924492FB}" type="presParOf" srcId="{132593D6-2044-4320-A2FD-A1725B96E4DB}" destId="{5A464898-DA27-4B15-B6E8-6A587FA88302}" srcOrd="3" destOrd="0" presId="urn:microsoft.com/office/officeart/2005/8/layout/list1"/>
    <dgm:cxn modelId="{E3033DE4-8F5F-4278-94A7-5BAA68D697A4}" type="presParOf" srcId="{132593D6-2044-4320-A2FD-A1725B96E4DB}" destId="{16B92351-CB32-4CA7-9989-B77F06F37082}" srcOrd="4" destOrd="0" presId="urn:microsoft.com/office/officeart/2005/8/layout/list1"/>
    <dgm:cxn modelId="{994AA1AF-3920-4517-A2A0-212457E9A5C2}" type="presParOf" srcId="{16B92351-CB32-4CA7-9989-B77F06F37082}" destId="{6B6F568D-93E3-450D-8A2E-CE512FDE98AC}" srcOrd="0" destOrd="0" presId="urn:microsoft.com/office/officeart/2005/8/layout/list1"/>
    <dgm:cxn modelId="{3B8653D2-81CE-4318-A3E4-0F93FCC54689}" type="presParOf" srcId="{16B92351-CB32-4CA7-9989-B77F06F37082}" destId="{13441C93-01D7-4A99-90AE-6FAE8381CE37}" srcOrd="1" destOrd="0" presId="urn:microsoft.com/office/officeart/2005/8/layout/list1"/>
    <dgm:cxn modelId="{E5A43C31-679D-437E-9D6D-0A2EE240524E}" type="presParOf" srcId="{132593D6-2044-4320-A2FD-A1725B96E4DB}" destId="{383DE500-4BDE-4343-A02F-5A5B4A420C2C}" srcOrd="5" destOrd="0" presId="urn:microsoft.com/office/officeart/2005/8/layout/list1"/>
    <dgm:cxn modelId="{0AAED560-6647-4F12-8135-99248464882B}" type="presParOf" srcId="{132593D6-2044-4320-A2FD-A1725B96E4DB}" destId="{6883A5FF-18EE-4374-9E90-D71025F4E334}"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2B4AFA0-4CAA-44B2-AF0A-81C119DB9838}"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229E3E77-259E-44CA-9552-6C949E16AB0E}">
      <dgm:prSet/>
      <dgm:spPr/>
      <dgm:t>
        <a:bodyPr/>
        <a:lstStyle/>
        <a:p>
          <a:r>
            <a:rPr lang="en-US"/>
            <a:t>Benefits for the EMI Lecturers</a:t>
          </a:r>
        </a:p>
      </dgm:t>
    </dgm:pt>
    <dgm:pt modelId="{DB816023-C1CD-418D-B3AC-05C3A57D1C87}" type="parTrans" cxnId="{31DDE1B2-1ABD-4959-AB0E-AD86B661B195}">
      <dgm:prSet/>
      <dgm:spPr/>
      <dgm:t>
        <a:bodyPr/>
        <a:lstStyle/>
        <a:p>
          <a:endParaRPr lang="en-US"/>
        </a:p>
      </dgm:t>
    </dgm:pt>
    <dgm:pt modelId="{B1D057D6-322C-40D0-B740-B320A199CF06}" type="sibTrans" cxnId="{31DDE1B2-1ABD-4959-AB0E-AD86B661B195}">
      <dgm:prSet/>
      <dgm:spPr/>
      <dgm:t>
        <a:bodyPr/>
        <a:lstStyle/>
        <a:p>
          <a:endParaRPr lang="en-US"/>
        </a:p>
      </dgm:t>
    </dgm:pt>
    <dgm:pt modelId="{755021E4-C66D-4778-A034-5C4E499CDB4F}">
      <dgm:prSet/>
      <dgm:spPr/>
      <dgm:t>
        <a:bodyPr/>
        <a:lstStyle/>
        <a:p>
          <a:r>
            <a:rPr lang="en-US" dirty="0"/>
            <a:t>Heightened awareness of teaching and assessment practices </a:t>
          </a:r>
        </a:p>
      </dgm:t>
    </dgm:pt>
    <dgm:pt modelId="{B8615CDD-7778-41EE-ADF9-32D54E134453}" type="parTrans" cxnId="{91CDF41A-1BDD-460D-A63C-21901755172B}">
      <dgm:prSet/>
      <dgm:spPr/>
      <dgm:t>
        <a:bodyPr/>
        <a:lstStyle/>
        <a:p>
          <a:endParaRPr lang="en-US"/>
        </a:p>
      </dgm:t>
    </dgm:pt>
    <dgm:pt modelId="{FCD5B060-A329-4940-A1CD-EBFE180F8F97}" type="sibTrans" cxnId="{91CDF41A-1BDD-460D-A63C-21901755172B}">
      <dgm:prSet/>
      <dgm:spPr/>
      <dgm:t>
        <a:bodyPr/>
        <a:lstStyle/>
        <a:p>
          <a:endParaRPr lang="en-US"/>
        </a:p>
      </dgm:t>
    </dgm:pt>
    <dgm:pt modelId="{8E9A1105-F65F-4B1D-A6F2-3B9B14435302}">
      <dgm:prSet/>
      <dgm:spPr/>
      <dgm:t>
        <a:bodyPr/>
        <a:lstStyle/>
        <a:p>
          <a:r>
            <a:rPr lang="en-US"/>
            <a:t>Benefits for the EAP Tutors</a:t>
          </a:r>
        </a:p>
      </dgm:t>
    </dgm:pt>
    <dgm:pt modelId="{A92B87C2-6B88-49D9-8405-5379BD7953C4}" type="parTrans" cxnId="{3D2C4F9B-6F8E-4423-AC74-10AD70D465DB}">
      <dgm:prSet/>
      <dgm:spPr/>
      <dgm:t>
        <a:bodyPr/>
        <a:lstStyle/>
        <a:p>
          <a:endParaRPr lang="en-US"/>
        </a:p>
      </dgm:t>
    </dgm:pt>
    <dgm:pt modelId="{BC84AC25-89B7-4954-8273-D2B000362BC3}" type="sibTrans" cxnId="{3D2C4F9B-6F8E-4423-AC74-10AD70D465DB}">
      <dgm:prSet/>
      <dgm:spPr/>
      <dgm:t>
        <a:bodyPr/>
        <a:lstStyle/>
        <a:p>
          <a:endParaRPr lang="en-US"/>
        </a:p>
      </dgm:t>
    </dgm:pt>
    <dgm:pt modelId="{C22C80A3-9740-432D-98D4-3CFBED7A5C13}">
      <dgm:prSet/>
      <dgm:spPr/>
      <dgm:t>
        <a:bodyPr/>
        <a:lstStyle/>
        <a:p>
          <a:r>
            <a:rPr lang="en-US" dirty="0"/>
            <a:t>Increased understanding of the conventions, requirements and “dos and don’ts,” as one Maths Lecturer put it, of genres</a:t>
          </a:r>
        </a:p>
      </dgm:t>
    </dgm:pt>
    <dgm:pt modelId="{088270B4-C951-4560-97CE-FC760CFD7DF3}" type="parTrans" cxnId="{B52C68B1-B85D-458A-BF8A-582BAFA18F7B}">
      <dgm:prSet/>
      <dgm:spPr/>
      <dgm:t>
        <a:bodyPr/>
        <a:lstStyle/>
        <a:p>
          <a:endParaRPr lang="en-US"/>
        </a:p>
      </dgm:t>
    </dgm:pt>
    <dgm:pt modelId="{7C891B82-9117-41C2-86A0-7E0E577F9E67}" type="sibTrans" cxnId="{B52C68B1-B85D-458A-BF8A-582BAFA18F7B}">
      <dgm:prSet/>
      <dgm:spPr/>
      <dgm:t>
        <a:bodyPr/>
        <a:lstStyle/>
        <a:p>
          <a:endParaRPr lang="en-US"/>
        </a:p>
      </dgm:t>
    </dgm:pt>
    <dgm:pt modelId="{14F82932-7CEA-4066-8660-1F1B4759B583}">
      <dgm:prSet/>
      <dgm:spPr/>
      <dgm:t>
        <a:bodyPr/>
        <a:lstStyle/>
        <a:p>
          <a:r>
            <a:rPr lang="en-US" dirty="0"/>
            <a:t>Increased pedagogical content knowledge of genre (Worden, 2019) </a:t>
          </a:r>
        </a:p>
      </dgm:t>
    </dgm:pt>
    <dgm:pt modelId="{61F4ED91-38DF-4C09-967E-931DB592AC7C}" type="parTrans" cxnId="{F86ADF27-55EF-4901-A1AF-EA81E85F29CC}">
      <dgm:prSet/>
      <dgm:spPr/>
      <dgm:t>
        <a:bodyPr/>
        <a:lstStyle/>
        <a:p>
          <a:endParaRPr lang="en-US"/>
        </a:p>
      </dgm:t>
    </dgm:pt>
    <dgm:pt modelId="{3C5D6499-B794-49D5-9BA3-481C4A5839F7}" type="sibTrans" cxnId="{F86ADF27-55EF-4901-A1AF-EA81E85F29CC}">
      <dgm:prSet/>
      <dgm:spPr/>
      <dgm:t>
        <a:bodyPr/>
        <a:lstStyle/>
        <a:p>
          <a:endParaRPr lang="en-US"/>
        </a:p>
      </dgm:t>
    </dgm:pt>
    <dgm:pt modelId="{64DCB056-A045-4E5B-9660-5378223A8BDD}">
      <dgm:prSet/>
      <dgm:spPr/>
      <dgm:t>
        <a:bodyPr/>
        <a:lstStyle/>
        <a:p>
          <a:r>
            <a:rPr lang="en-US"/>
            <a:t>Benefits for the Students </a:t>
          </a:r>
        </a:p>
      </dgm:t>
    </dgm:pt>
    <dgm:pt modelId="{DE098D4A-67CD-48D1-8E23-A4B6C1CFF5AD}" type="parTrans" cxnId="{3BE3857D-B5DC-4624-80A2-5143C40650FA}">
      <dgm:prSet/>
      <dgm:spPr/>
      <dgm:t>
        <a:bodyPr/>
        <a:lstStyle/>
        <a:p>
          <a:endParaRPr lang="en-US"/>
        </a:p>
      </dgm:t>
    </dgm:pt>
    <dgm:pt modelId="{0D6055D7-0DBA-4D99-A443-4C576BE0BD2B}" type="sibTrans" cxnId="{3BE3857D-B5DC-4624-80A2-5143C40650FA}">
      <dgm:prSet/>
      <dgm:spPr/>
      <dgm:t>
        <a:bodyPr/>
        <a:lstStyle/>
        <a:p>
          <a:endParaRPr lang="en-US"/>
        </a:p>
      </dgm:t>
    </dgm:pt>
    <dgm:pt modelId="{0B8FFFA2-B0DA-4B49-AD77-CD8B7B061EA1}">
      <dgm:prSet/>
      <dgm:spPr/>
      <dgm:t>
        <a:bodyPr/>
        <a:lstStyle/>
        <a:p>
          <a:r>
            <a:rPr lang="en-US" dirty="0"/>
            <a:t>Increased relevance of discipline-specific academic literacy provision</a:t>
          </a:r>
        </a:p>
      </dgm:t>
    </dgm:pt>
    <dgm:pt modelId="{A66858CE-7657-495E-AD95-4331F5911C89}" type="parTrans" cxnId="{D73A0FD8-8969-47C3-9089-CDFB0D2C0AF7}">
      <dgm:prSet/>
      <dgm:spPr/>
      <dgm:t>
        <a:bodyPr/>
        <a:lstStyle/>
        <a:p>
          <a:endParaRPr lang="en-US"/>
        </a:p>
      </dgm:t>
    </dgm:pt>
    <dgm:pt modelId="{99D0C6DE-7331-42EB-88EE-B500B02415BD}" type="sibTrans" cxnId="{D73A0FD8-8969-47C3-9089-CDFB0D2C0AF7}">
      <dgm:prSet/>
      <dgm:spPr/>
      <dgm:t>
        <a:bodyPr/>
        <a:lstStyle/>
        <a:p>
          <a:endParaRPr lang="en-US"/>
        </a:p>
      </dgm:t>
    </dgm:pt>
    <dgm:pt modelId="{8B2B90D1-8565-4E09-A154-9F49C1637B24}">
      <dgm:prSet/>
      <dgm:spPr/>
      <dgm:t>
        <a:bodyPr/>
        <a:lstStyle/>
        <a:p>
          <a:r>
            <a:rPr lang="en-US" dirty="0"/>
            <a:t>Multifaceted genre knowledge development (i.e., genre-specific knowledge and genre awareness) </a:t>
          </a:r>
        </a:p>
      </dgm:t>
    </dgm:pt>
    <dgm:pt modelId="{BFA11E0F-190E-4A09-A613-6D441A273124}" type="parTrans" cxnId="{4A4F2C4A-022A-4191-A059-88D5BEEA2EFB}">
      <dgm:prSet/>
      <dgm:spPr/>
      <dgm:t>
        <a:bodyPr/>
        <a:lstStyle/>
        <a:p>
          <a:endParaRPr lang="en-US"/>
        </a:p>
      </dgm:t>
    </dgm:pt>
    <dgm:pt modelId="{BC4B07F8-57C8-4F9E-A0B3-8448150FFE6A}" type="sibTrans" cxnId="{4A4F2C4A-022A-4191-A059-88D5BEEA2EFB}">
      <dgm:prSet/>
      <dgm:spPr/>
      <dgm:t>
        <a:bodyPr/>
        <a:lstStyle/>
        <a:p>
          <a:endParaRPr lang="en-US"/>
        </a:p>
      </dgm:t>
    </dgm:pt>
    <dgm:pt modelId="{04F045B8-F3ED-4E2F-96F2-85D2602D5766}">
      <dgm:prSet/>
      <dgm:spPr/>
      <dgm:t>
        <a:bodyPr/>
        <a:lstStyle/>
        <a:p>
          <a:r>
            <a:rPr lang="en-US" dirty="0"/>
            <a:t>Materials useful for explicating and clarifying genre conventions and marker expectations and “learning to avoid mistakes”</a:t>
          </a:r>
        </a:p>
      </dgm:t>
    </dgm:pt>
    <dgm:pt modelId="{27F48F2D-ADC7-4413-B980-D48AA6A97C49}" type="parTrans" cxnId="{F2248657-2BA0-40F2-AB4C-6782BE88E257}">
      <dgm:prSet/>
      <dgm:spPr/>
    </dgm:pt>
    <dgm:pt modelId="{BC92E2A9-AE00-42DC-952D-0E17218AE825}" type="sibTrans" cxnId="{F2248657-2BA0-40F2-AB4C-6782BE88E257}">
      <dgm:prSet/>
      <dgm:spPr/>
    </dgm:pt>
    <dgm:pt modelId="{6D34CC9B-FADF-4F18-A543-109EA62C59B3}">
      <dgm:prSet/>
      <dgm:spPr/>
      <dgm:t>
        <a:bodyPr/>
        <a:lstStyle/>
        <a:p>
          <a:r>
            <a:rPr lang="en-US" dirty="0"/>
            <a:t>More detailed and diverse written feedback from discipline lecturers </a:t>
          </a:r>
        </a:p>
      </dgm:t>
    </dgm:pt>
    <dgm:pt modelId="{47EE30D8-9675-4272-9C84-452C40CBCBE3}" type="parTrans" cxnId="{1230D763-992C-4208-8B7B-B228319E386B}">
      <dgm:prSet/>
      <dgm:spPr/>
    </dgm:pt>
    <dgm:pt modelId="{26C0B99F-9EC7-4879-A290-758B77434FB8}" type="sibTrans" cxnId="{1230D763-992C-4208-8B7B-B228319E386B}">
      <dgm:prSet/>
      <dgm:spPr/>
    </dgm:pt>
    <dgm:pt modelId="{4AA90394-7048-44C0-AC47-28563B77EDB2}">
      <dgm:prSet/>
      <dgm:spPr/>
      <dgm:t>
        <a:bodyPr/>
        <a:lstStyle/>
        <a:p>
          <a:r>
            <a:rPr lang="en-US" dirty="0"/>
            <a:t>Genre-specific knowledge (Tardy et al., 2020)</a:t>
          </a:r>
        </a:p>
      </dgm:t>
    </dgm:pt>
    <dgm:pt modelId="{3432C6DF-01EA-484E-AA7C-6948B5FB3B2A}" type="parTrans" cxnId="{59C6B66D-E216-4FD4-8F8F-105691082704}">
      <dgm:prSet/>
      <dgm:spPr/>
    </dgm:pt>
    <dgm:pt modelId="{823051A0-2CBB-40E7-A9A1-FE87F6FA0AE8}" type="sibTrans" cxnId="{59C6B66D-E216-4FD4-8F8F-105691082704}">
      <dgm:prSet/>
      <dgm:spPr/>
    </dgm:pt>
    <dgm:pt modelId="{E186A647-3C48-45E5-8738-17652D0DE54B}" type="pres">
      <dgm:prSet presAssocID="{22B4AFA0-4CAA-44B2-AF0A-81C119DB9838}" presName="linear" presStyleCnt="0">
        <dgm:presLayoutVars>
          <dgm:dir/>
          <dgm:animLvl val="lvl"/>
          <dgm:resizeHandles val="exact"/>
        </dgm:presLayoutVars>
      </dgm:prSet>
      <dgm:spPr/>
    </dgm:pt>
    <dgm:pt modelId="{3A9F6B96-08E8-47FA-8B8A-4FD3CC78DE9E}" type="pres">
      <dgm:prSet presAssocID="{229E3E77-259E-44CA-9552-6C949E16AB0E}" presName="parentLin" presStyleCnt="0"/>
      <dgm:spPr/>
    </dgm:pt>
    <dgm:pt modelId="{45FDB2F3-1781-477B-899E-329AD01BA926}" type="pres">
      <dgm:prSet presAssocID="{229E3E77-259E-44CA-9552-6C949E16AB0E}" presName="parentLeftMargin" presStyleLbl="node1" presStyleIdx="0" presStyleCnt="3"/>
      <dgm:spPr/>
    </dgm:pt>
    <dgm:pt modelId="{06CE65EC-8DCA-495E-A176-AE8C6DE225D3}" type="pres">
      <dgm:prSet presAssocID="{229E3E77-259E-44CA-9552-6C949E16AB0E}" presName="parentText" presStyleLbl="node1" presStyleIdx="0" presStyleCnt="3">
        <dgm:presLayoutVars>
          <dgm:chMax val="0"/>
          <dgm:bulletEnabled val="1"/>
        </dgm:presLayoutVars>
      </dgm:prSet>
      <dgm:spPr/>
    </dgm:pt>
    <dgm:pt modelId="{A19D2EAA-84A5-41EC-8448-A0A39DD4E2AA}" type="pres">
      <dgm:prSet presAssocID="{229E3E77-259E-44CA-9552-6C949E16AB0E}" presName="negativeSpace" presStyleCnt="0"/>
      <dgm:spPr/>
    </dgm:pt>
    <dgm:pt modelId="{4180FF0F-4171-4D73-9123-216AD83E200B}" type="pres">
      <dgm:prSet presAssocID="{229E3E77-259E-44CA-9552-6C949E16AB0E}" presName="childText" presStyleLbl="conFgAcc1" presStyleIdx="0" presStyleCnt="3">
        <dgm:presLayoutVars>
          <dgm:bulletEnabled val="1"/>
        </dgm:presLayoutVars>
      </dgm:prSet>
      <dgm:spPr/>
    </dgm:pt>
    <dgm:pt modelId="{B22BB0F2-78A8-4526-8DFD-693AA14151E8}" type="pres">
      <dgm:prSet presAssocID="{B1D057D6-322C-40D0-B740-B320A199CF06}" presName="spaceBetweenRectangles" presStyleCnt="0"/>
      <dgm:spPr/>
    </dgm:pt>
    <dgm:pt modelId="{8DD387E8-31B5-4C1E-957B-478E8DA33462}" type="pres">
      <dgm:prSet presAssocID="{8E9A1105-F65F-4B1D-A6F2-3B9B14435302}" presName="parentLin" presStyleCnt="0"/>
      <dgm:spPr/>
    </dgm:pt>
    <dgm:pt modelId="{75A13466-4248-4094-87DF-88312DC2C2D3}" type="pres">
      <dgm:prSet presAssocID="{8E9A1105-F65F-4B1D-A6F2-3B9B14435302}" presName="parentLeftMargin" presStyleLbl="node1" presStyleIdx="0" presStyleCnt="3"/>
      <dgm:spPr/>
    </dgm:pt>
    <dgm:pt modelId="{E05F6634-51C0-411A-9B48-827C3829B64C}" type="pres">
      <dgm:prSet presAssocID="{8E9A1105-F65F-4B1D-A6F2-3B9B14435302}" presName="parentText" presStyleLbl="node1" presStyleIdx="1" presStyleCnt="3">
        <dgm:presLayoutVars>
          <dgm:chMax val="0"/>
          <dgm:bulletEnabled val="1"/>
        </dgm:presLayoutVars>
      </dgm:prSet>
      <dgm:spPr/>
    </dgm:pt>
    <dgm:pt modelId="{0BB75EF4-B1E7-4934-9D9F-941CA6531145}" type="pres">
      <dgm:prSet presAssocID="{8E9A1105-F65F-4B1D-A6F2-3B9B14435302}" presName="negativeSpace" presStyleCnt="0"/>
      <dgm:spPr/>
    </dgm:pt>
    <dgm:pt modelId="{41CDA479-4648-46E3-82A7-36EDC2A018C4}" type="pres">
      <dgm:prSet presAssocID="{8E9A1105-F65F-4B1D-A6F2-3B9B14435302}" presName="childText" presStyleLbl="conFgAcc1" presStyleIdx="1" presStyleCnt="3" custLinFactNeighborX="51" custLinFactNeighborY="-15159">
        <dgm:presLayoutVars>
          <dgm:bulletEnabled val="1"/>
        </dgm:presLayoutVars>
      </dgm:prSet>
      <dgm:spPr/>
    </dgm:pt>
    <dgm:pt modelId="{67900F71-0577-4CAD-A5F8-4E9CA2DF7099}" type="pres">
      <dgm:prSet presAssocID="{BC84AC25-89B7-4954-8273-D2B000362BC3}" presName="spaceBetweenRectangles" presStyleCnt="0"/>
      <dgm:spPr/>
    </dgm:pt>
    <dgm:pt modelId="{3E7043A5-2876-408D-9D14-F2642D54E01B}" type="pres">
      <dgm:prSet presAssocID="{64DCB056-A045-4E5B-9660-5378223A8BDD}" presName="parentLin" presStyleCnt="0"/>
      <dgm:spPr/>
    </dgm:pt>
    <dgm:pt modelId="{87B864D2-541F-4B13-BC73-28E89756F5D4}" type="pres">
      <dgm:prSet presAssocID="{64DCB056-A045-4E5B-9660-5378223A8BDD}" presName="parentLeftMargin" presStyleLbl="node1" presStyleIdx="1" presStyleCnt="3"/>
      <dgm:spPr/>
    </dgm:pt>
    <dgm:pt modelId="{C1580028-0642-490D-B800-31AD007294BE}" type="pres">
      <dgm:prSet presAssocID="{64DCB056-A045-4E5B-9660-5378223A8BDD}" presName="parentText" presStyleLbl="node1" presStyleIdx="2" presStyleCnt="3">
        <dgm:presLayoutVars>
          <dgm:chMax val="0"/>
          <dgm:bulletEnabled val="1"/>
        </dgm:presLayoutVars>
      </dgm:prSet>
      <dgm:spPr/>
    </dgm:pt>
    <dgm:pt modelId="{92941ABA-0345-4FB3-B6DC-8AFD6B353156}" type="pres">
      <dgm:prSet presAssocID="{64DCB056-A045-4E5B-9660-5378223A8BDD}" presName="negativeSpace" presStyleCnt="0"/>
      <dgm:spPr/>
    </dgm:pt>
    <dgm:pt modelId="{CC855425-8A9D-48BE-B00C-E432DD8987FD}" type="pres">
      <dgm:prSet presAssocID="{64DCB056-A045-4E5B-9660-5378223A8BDD}" presName="childText" presStyleLbl="conFgAcc1" presStyleIdx="2" presStyleCnt="3">
        <dgm:presLayoutVars>
          <dgm:bulletEnabled val="1"/>
        </dgm:presLayoutVars>
      </dgm:prSet>
      <dgm:spPr/>
    </dgm:pt>
  </dgm:ptLst>
  <dgm:cxnLst>
    <dgm:cxn modelId="{801FEF07-9B31-400F-A123-70002444D55B}" type="presOf" srcId="{04F045B8-F3ED-4E2F-96F2-85D2602D5766}" destId="{CC855425-8A9D-48BE-B00C-E432DD8987FD}" srcOrd="0" destOrd="1" presId="urn:microsoft.com/office/officeart/2005/8/layout/list1"/>
    <dgm:cxn modelId="{D4671214-FA32-45F8-ADC9-94522BFF0759}" type="presOf" srcId="{8E9A1105-F65F-4B1D-A6F2-3B9B14435302}" destId="{75A13466-4248-4094-87DF-88312DC2C2D3}" srcOrd="0" destOrd="0" presId="urn:microsoft.com/office/officeart/2005/8/layout/list1"/>
    <dgm:cxn modelId="{91CDF41A-1BDD-460D-A63C-21901755172B}" srcId="{229E3E77-259E-44CA-9552-6C949E16AB0E}" destId="{755021E4-C66D-4778-A034-5C4E499CDB4F}" srcOrd="0" destOrd="0" parTransId="{B8615CDD-7778-41EE-ADF9-32D54E134453}" sibTransId="{FCD5B060-A329-4940-A1CD-EBFE180F8F97}"/>
    <dgm:cxn modelId="{71CECE1C-8AC9-4173-AF48-35466ACEEBCA}" type="presOf" srcId="{229E3E77-259E-44CA-9552-6C949E16AB0E}" destId="{06CE65EC-8DCA-495E-A176-AE8C6DE225D3}" srcOrd="1" destOrd="0" presId="urn:microsoft.com/office/officeart/2005/8/layout/list1"/>
    <dgm:cxn modelId="{EAFAD821-DD26-4171-B806-7BF1C5642B7A}" type="presOf" srcId="{4AA90394-7048-44C0-AC47-28563B77EDB2}" destId="{41CDA479-4648-46E3-82A7-36EDC2A018C4}" srcOrd="0" destOrd="1" presId="urn:microsoft.com/office/officeart/2005/8/layout/list1"/>
    <dgm:cxn modelId="{0DCEA822-46C2-42FE-B3BB-9127FB3C06B8}" type="presOf" srcId="{C22C80A3-9740-432D-98D4-3CFBED7A5C13}" destId="{41CDA479-4648-46E3-82A7-36EDC2A018C4}" srcOrd="0" destOrd="0" presId="urn:microsoft.com/office/officeart/2005/8/layout/list1"/>
    <dgm:cxn modelId="{F86ADF27-55EF-4901-A1AF-EA81E85F29CC}" srcId="{8E9A1105-F65F-4B1D-A6F2-3B9B14435302}" destId="{14F82932-7CEA-4066-8660-1F1B4759B583}" srcOrd="1" destOrd="0" parTransId="{61F4ED91-38DF-4C09-967E-931DB592AC7C}" sibTransId="{3C5D6499-B794-49D5-9BA3-481C4A5839F7}"/>
    <dgm:cxn modelId="{DA820A31-BF8E-4919-A579-E9360E1C4687}" type="presOf" srcId="{6D34CC9B-FADF-4F18-A543-109EA62C59B3}" destId="{CC855425-8A9D-48BE-B00C-E432DD8987FD}" srcOrd="0" destOrd="2" presId="urn:microsoft.com/office/officeart/2005/8/layout/list1"/>
    <dgm:cxn modelId="{7252175D-9644-4EF3-B85E-244A0F8E5075}" type="presOf" srcId="{755021E4-C66D-4778-A034-5C4E499CDB4F}" destId="{4180FF0F-4171-4D73-9123-216AD83E200B}" srcOrd="0" destOrd="0" presId="urn:microsoft.com/office/officeart/2005/8/layout/list1"/>
    <dgm:cxn modelId="{1230D763-992C-4208-8B7B-B228319E386B}" srcId="{64DCB056-A045-4E5B-9660-5378223A8BDD}" destId="{6D34CC9B-FADF-4F18-A543-109EA62C59B3}" srcOrd="2" destOrd="0" parTransId="{47EE30D8-9675-4272-9C84-452C40CBCBE3}" sibTransId="{26C0B99F-9EC7-4879-A290-758B77434FB8}"/>
    <dgm:cxn modelId="{2E55DF63-9D2D-4A35-83EE-06194616CBF4}" type="presOf" srcId="{14F82932-7CEA-4066-8660-1F1B4759B583}" destId="{41CDA479-4648-46E3-82A7-36EDC2A018C4}" srcOrd="0" destOrd="2" presId="urn:microsoft.com/office/officeart/2005/8/layout/list1"/>
    <dgm:cxn modelId="{468B7144-FA09-43A3-8BE8-CCFE0210C987}" type="presOf" srcId="{8B2B90D1-8565-4E09-A154-9F49C1637B24}" destId="{CC855425-8A9D-48BE-B00C-E432DD8987FD}" srcOrd="0" destOrd="3" presId="urn:microsoft.com/office/officeart/2005/8/layout/list1"/>
    <dgm:cxn modelId="{AB57C666-CDC4-4771-9A69-4DEAB2F25839}" type="presOf" srcId="{64DCB056-A045-4E5B-9660-5378223A8BDD}" destId="{87B864D2-541F-4B13-BC73-28E89756F5D4}" srcOrd="0" destOrd="0" presId="urn:microsoft.com/office/officeart/2005/8/layout/list1"/>
    <dgm:cxn modelId="{4A4F2C4A-022A-4191-A059-88D5BEEA2EFB}" srcId="{64DCB056-A045-4E5B-9660-5378223A8BDD}" destId="{8B2B90D1-8565-4E09-A154-9F49C1637B24}" srcOrd="3" destOrd="0" parTransId="{BFA11E0F-190E-4A09-A613-6D441A273124}" sibTransId="{BC4B07F8-57C8-4F9E-A0B3-8448150FFE6A}"/>
    <dgm:cxn modelId="{59C6B66D-E216-4FD4-8F8F-105691082704}" srcId="{C22C80A3-9740-432D-98D4-3CFBED7A5C13}" destId="{4AA90394-7048-44C0-AC47-28563B77EDB2}" srcOrd="0" destOrd="0" parTransId="{3432C6DF-01EA-484E-AA7C-6948B5FB3B2A}" sibTransId="{823051A0-2CBB-40E7-A9A1-FE87F6FA0AE8}"/>
    <dgm:cxn modelId="{F2248657-2BA0-40F2-AB4C-6782BE88E257}" srcId="{64DCB056-A045-4E5B-9660-5378223A8BDD}" destId="{04F045B8-F3ED-4E2F-96F2-85D2602D5766}" srcOrd="1" destOrd="0" parTransId="{27F48F2D-ADC7-4413-B980-D48AA6A97C49}" sibTransId="{BC92E2A9-AE00-42DC-952D-0E17218AE825}"/>
    <dgm:cxn modelId="{3BE3857D-B5DC-4624-80A2-5143C40650FA}" srcId="{22B4AFA0-4CAA-44B2-AF0A-81C119DB9838}" destId="{64DCB056-A045-4E5B-9660-5378223A8BDD}" srcOrd="2" destOrd="0" parTransId="{DE098D4A-67CD-48D1-8E23-A4B6C1CFF5AD}" sibTransId="{0D6055D7-0DBA-4D99-A443-4C576BE0BD2B}"/>
    <dgm:cxn modelId="{3D2C4F9B-6F8E-4423-AC74-10AD70D465DB}" srcId="{22B4AFA0-4CAA-44B2-AF0A-81C119DB9838}" destId="{8E9A1105-F65F-4B1D-A6F2-3B9B14435302}" srcOrd="1" destOrd="0" parTransId="{A92B87C2-6B88-49D9-8405-5379BD7953C4}" sibTransId="{BC84AC25-89B7-4954-8273-D2B000362BC3}"/>
    <dgm:cxn modelId="{A6E58EA5-CD0A-4BE1-A6E2-337FE4F8EAB7}" type="presOf" srcId="{0B8FFFA2-B0DA-4B49-AD77-CD8B7B061EA1}" destId="{CC855425-8A9D-48BE-B00C-E432DD8987FD}" srcOrd="0" destOrd="0" presId="urn:microsoft.com/office/officeart/2005/8/layout/list1"/>
    <dgm:cxn modelId="{B52C68B1-B85D-458A-BF8A-582BAFA18F7B}" srcId="{8E9A1105-F65F-4B1D-A6F2-3B9B14435302}" destId="{C22C80A3-9740-432D-98D4-3CFBED7A5C13}" srcOrd="0" destOrd="0" parTransId="{088270B4-C951-4560-97CE-FC760CFD7DF3}" sibTransId="{7C891B82-9117-41C2-86A0-7E0E577F9E67}"/>
    <dgm:cxn modelId="{C23EA4B2-A807-403D-8945-4798765CDBFA}" type="presOf" srcId="{8E9A1105-F65F-4B1D-A6F2-3B9B14435302}" destId="{E05F6634-51C0-411A-9B48-827C3829B64C}" srcOrd="1" destOrd="0" presId="urn:microsoft.com/office/officeart/2005/8/layout/list1"/>
    <dgm:cxn modelId="{31DDE1B2-1ABD-4959-AB0E-AD86B661B195}" srcId="{22B4AFA0-4CAA-44B2-AF0A-81C119DB9838}" destId="{229E3E77-259E-44CA-9552-6C949E16AB0E}" srcOrd="0" destOrd="0" parTransId="{DB816023-C1CD-418D-B3AC-05C3A57D1C87}" sibTransId="{B1D057D6-322C-40D0-B740-B320A199CF06}"/>
    <dgm:cxn modelId="{D73A0FD8-8969-47C3-9089-CDFB0D2C0AF7}" srcId="{64DCB056-A045-4E5B-9660-5378223A8BDD}" destId="{0B8FFFA2-B0DA-4B49-AD77-CD8B7B061EA1}" srcOrd="0" destOrd="0" parTransId="{A66858CE-7657-495E-AD95-4331F5911C89}" sibTransId="{99D0C6DE-7331-42EB-88EE-B500B02415BD}"/>
    <dgm:cxn modelId="{710F1DE6-11A4-4365-9973-50833CA950D9}" type="presOf" srcId="{229E3E77-259E-44CA-9552-6C949E16AB0E}" destId="{45FDB2F3-1781-477B-899E-329AD01BA926}" srcOrd="0" destOrd="0" presId="urn:microsoft.com/office/officeart/2005/8/layout/list1"/>
    <dgm:cxn modelId="{CDF318EF-B054-4229-8DEB-D4E1972ED923}" type="presOf" srcId="{64DCB056-A045-4E5B-9660-5378223A8BDD}" destId="{C1580028-0642-490D-B800-31AD007294BE}" srcOrd="1" destOrd="0" presId="urn:microsoft.com/office/officeart/2005/8/layout/list1"/>
    <dgm:cxn modelId="{6BEE38F3-22EE-4BCF-B5C3-D51225D120A2}" type="presOf" srcId="{22B4AFA0-4CAA-44B2-AF0A-81C119DB9838}" destId="{E186A647-3C48-45E5-8738-17652D0DE54B}" srcOrd="0" destOrd="0" presId="urn:microsoft.com/office/officeart/2005/8/layout/list1"/>
    <dgm:cxn modelId="{C7FC8FBF-9141-4F55-B9A1-47F24BEC0590}" type="presParOf" srcId="{E186A647-3C48-45E5-8738-17652D0DE54B}" destId="{3A9F6B96-08E8-47FA-8B8A-4FD3CC78DE9E}" srcOrd="0" destOrd="0" presId="urn:microsoft.com/office/officeart/2005/8/layout/list1"/>
    <dgm:cxn modelId="{1EDFC39B-0552-4A9B-B457-A4A4FE21F6CB}" type="presParOf" srcId="{3A9F6B96-08E8-47FA-8B8A-4FD3CC78DE9E}" destId="{45FDB2F3-1781-477B-899E-329AD01BA926}" srcOrd="0" destOrd="0" presId="urn:microsoft.com/office/officeart/2005/8/layout/list1"/>
    <dgm:cxn modelId="{EFDA0A0C-6504-48FA-9EA9-D4E303A541DB}" type="presParOf" srcId="{3A9F6B96-08E8-47FA-8B8A-4FD3CC78DE9E}" destId="{06CE65EC-8DCA-495E-A176-AE8C6DE225D3}" srcOrd="1" destOrd="0" presId="urn:microsoft.com/office/officeart/2005/8/layout/list1"/>
    <dgm:cxn modelId="{960C963F-DACA-41E4-91AD-0E33935CE629}" type="presParOf" srcId="{E186A647-3C48-45E5-8738-17652D0DE54B}" destId="{A19D2EAA-84A5-41EC-8448-A0A39DD4E2AA}" srcOrd="1" destOrd="0" presId="urn:microsoft.com/office/officeart/2005/8/layout/list1"/>
    <dgm:cxn modelId="{010C7297-12CE-4820-AB50-6B8078A30513}" type="presParOf" srcId="{E186A647-3C48-45E5-8738-17652D0DE54B}" destId="{4180FF0F-4171-4D73-9123-216AD83E200B}" srcOrd="2" destOrd="0" presId="urn:microsoft.com/office/officeart/2005/8/layout/list1"/>
    <dgm:cxn modelId="{7CB11203-14AD-427D-A631-24570D93BACC}" type="presParOf" srcId="{E186A647-3C48-45E5-8738-17652D0DE54B}" destId="{B22BB0F2-78A8-4526-8DFD-693AA14151E8}" srcOrd="3" destOrd="0" presId="urn:microsoft.com/office/officeart/2005/8/layout/list1"/>
    <dgm:cxn modelId="{E52B130D-B0EE-4865-BAE4-44473C85E031}" type="presParOf" srcId="{E186A647-3C48-45E5-8738-17652D0DE54B}" destId="{8DD387E8-31B5-4C1E-957B-478E8DA33462}" srcOrd="4" destOrd="0" presId="urn:microsoft.com/office/officeart/2005/8/layout/list1"/>
    <dgm:cxn modelId="{DC7CBF04-9CAC-4D1E-91DA-A595C6B3F717}" type="presParOf" srcId="{8DD387E8-31B5-4C1E-957B-478E8DA33462}" destId="{75A13466-4248-4094-87DF-88312DC2C2D3}" srcOrd="0" destOrd="0" presId="urn:microsoft.com/office/officeart/2005/8/layout/list1"/>
    <dgm:cxn modelId="{4AE26105-5080-43E9-8A41-C7319495A5D9}" type="presParOf" srcId="{8DD387E8-31B5-4C1E-957B-478E8DA33462}" destId="{E05F6634-51C0-411A-9B48-827C3829B64C}" srcOrd="1" destOrd="0" presId="urn:microsoft.com/office/officeart/2005/8/layout/list1"/>
    <dgm:cxn modelId="{6BFB5617-D890-4345-9C4A-8C73B605F6A8}" type="presParOf" srcId="{E186A647-3C48-45E5-8738-17652D0DE54B}" destId="{0BB75EF4-B1E7-4934-9D9F-941CA6531145}" srcOrd="5" destOrd="0" presId="urn:microsoft.com/office/officeart/2005/8/layout/list1"/>
    <dgm:cxn modelId="{FE9002E2-E98A-44A9-90DD-FB281356086A}" type="presParOf" srcId="{E186A647-3C48-45E5-8738-17652D0DE54B}" destId="{41CDA479-4648-46E3-82A7-36EDC2A018C4}" srcOrd="6" destOrd="0" presId="urn:microsoft.com/office/officeart/2005/8/layout/list1"/>
    <dgm:cxn modelId="{A20A124C-C38E-4579-8E50-C34040CC6429}" type="presParOf" srcId="{E186A647-3C48-45E5-8738-17652D0DE54B}" destId="{67900F71-0577-4CAD-A5F8-4E9CA2DF7099}" srcOrd="7" destOrd="0" presId="urn:microsoft.com/office/officeart/2005/8/layout/list1"/>
    <dgm:cxn modelId="{13BCC0CD-A72C-491C-9636-CDFD74250B6D}" type="presParOf" srcId="{E186A647-3C48-45E5-8738-17652D0DE54B}" destId="{3E7043A5-2876-408D-9D14-F2642D54E01B}" srcOrd="8" destOrd="0" presId="urn:microsoft.com/office/officeart/2005/8/layout/list1"/>
    <dgm:cxn modelId="{4EB65FAF-6AD2-4006-837A-6DEFC5A50015}" type="presParOf" srcId="{3E7043A5-2876-408D-9D14-F2642D54E01B}" destId="{87B864D2-541F-4B13-BC73-28E89756F5D4}" srcOrd="0" destOrd="0" presId="urn:microsoft.com/office/officeart/2005/8/layout/list1"/>
    <dgm:cxn modelId="{E546C3D7-62B8-4774-B2B0-309153F7CA69}" type="presParOf" srcId="{3E7043A5-2876-408D-9D14-F2642D54E01B}" destId="{C1580028-0642-490D-B800-31AD007294BE}" srcOrd="1" destOrd="0" presId="urn:microsoft.com/office/officeart/2005/8/layout/list1"/>
    <dgm:cxn modelId="{107E53E1-AD26-4852-8161-88BA89CEB1AA}" type="presParOf" srcId="{E186A647-3C48-45E5-8738-17652D0DE54B}" destId="{92941ABA-0345-4FB3-B6DC-8AFD6B353156}" srcOrd="9" destOrd="0" presId="urn:microsoft.com/office/officeart/2005/8/layout/list1"/>
    <dgm:cxn modelId="{B502E5BF-812A-43ED-AF90-CC97619B95E3}" type="presParOf" srcId="{E186A647-3C48-45E5-8738-17652D0DE54B}" destId="{CC855425-8A9D-48BE-B00C-E432DD8987FD}"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B331954-ADE7-402F-8029-5D69F50CDFC6}"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17D66F5D-D3B4-410E-AE3F-40BBC4D3D371}">
      <dgm:prSet/>
      <dgm:spPr/>
      <dgm:t>
        <a:bodyPr/>
        <a:lstStyle/>
        <a:p>
          <a:r>
            <a:rPr lang="en-US"/>
            <a:t>Challenges for the EMI lecturers</a:t>
          </a:r>
        </a:p>
      </dgm:t>
    </dgm:pt>
    <dgm:pt modelId="{A7D44AD4-74AE-4004-A08E-9F7A9983A5A5}" type="parTrans" cxnId="{1832ED0A-904B-424A-BA29-0D7CFAC3B64C}">
      <dgm:prSet/>
      <dgm:spPr/>
      <dgm:t>
        <a:bodyPr/>
        <a:lstStyle/>
        <a:p>
          <a:endParaRPr lang="en-US"/>
        </a:p>
      </dgm:t>
    </dgm:pt>
    <dgm:pt modelId="{B2302035-198A-43CD-84D5-E7969330834A}" type="sibTrans" cxnId="{1832ED0A-904B-424A-BA29-0D7CFAC3B64C}">
      <dgm:prSet/>
      <dgm:spPr/>
      <dgm:t>
        <a:bodyPr/>
        <a:lstStyle/>
        <a:p>
          <a:endParaRPr lang="en-US"/>
        </a:p>
      </dgm:t>
    </dgm:pt>
    <dgm:pt modelId="{8B4F6D08-A2C1-4552-AC02-1A758C858EF5}">
      <dgm:prSet/>
      <dgm:spPr/>
      <dgm:t>
        <a:bodyPr/>
        <a:lstStyle/>
        <a:p>
          <a:r>
            <a:rPr lang="en-US" dirty="0"/>
            <a:t>Language-related challenges during marking, which added time </a:t>
          </a:r>
        </a:p>
      </dgm:t>
    </dgm:pt>
    <dgm:pt modelId="{73D86C0E-D245-4EC0-BF14-8741BCA39BFB}" type="parTrans" cxnId="{6532A9C8-3F66-46B0-9ADE-242BB5425D35}">
      <dgm:prSet/>
      <dgm:spPr/>
      <dgm:t>
        <a:bodyPr/>
        <a:lstStyle/>
        <a:p>
          <a:endParaRPr lang="en-US"/>
        </a:p>
      </dgm:t>
    </dgm:pt>
    <dgm:pt modelId="{5E079A06-4A7A-46F7-9D82-E0FEA63771B2}" type="sibTrans" cxnId="{6532A9C8-3F66-46B0-9ADE-242BB5425D35}">
      <dgm:prSet/>
      <dgm:spPr/>
      <dgm:t>
        <a:bodyPr/>
        <a:lstStyle/>
        <a:p>
          <a:endParaRPr lang="en-US"/>
        </a:p>
      </dgm:t>
    </dgm:pt>
    <dgm:pt modelId="{2FEB9936-ED0E-47AD-B438-B6B1AEB75BAA}">
      <dgm:prSet/>
      <dgm:spPr/>
      <dgm:t>
        <a:bodyPr/>
        <a:lstStyle/>
        <a:p>
          <a:r>
            <a:rPr lang="en-US"/>
            <a:t>Challenges for the EAP tutors </a:t>
          </a:r>
        </a:p>
      </dgm:t>
    </dgm:pt>
    <dgm:pt modelId="{2AB7A708-04E4-4B85-8840-154E6E018A79}" type="parTrans" cxnId="{753A884A-840B-47DE-A0D5-147D71F9072F}">
      <dgm:prSet/>
      <dgm:spPr/>
      <dgm:t>
        <a:bodyPr/>
        <a:lstStyle/>
        <a:p>
          <a:endParaRPr lang="en-US"/>
        </a:p>
      </dgm:t>
    </dgm:pt>
    <dgm:pt modelId="{4D8A92CE-55FD-4450-8A35-F88593EAF220}" type="sibTrans" cxnId="{753A884A-840B-47DE-A0D5-147D71F9072F}">
      <dgm:prSet/>
      <dgm:spPr/>
      <dgm:t>
        <a:bodyPr/>
        <a:lstStyle/>
        <a:p>
          <a:endParaRPr lang="en-US"/>
        </a:p>
      </dgm:t>
    </dgm:pt>
    <dgm:pt modelId="{7EEA291A-7768-4874-830E-4CF16D5B2396}">
      <dgm:prSet/>
      <dgm:spPr/>
      <dgm:t>
        <a:bodyPr/>
        <a:lstStyle/>
        <a:p>
          <a:r>
            <a:rPr lang="en-US" dirty="0"/>
            <a:t>Uncertainty with the approach</a:t>
          </a:r>
        </a:p>
      </dgm:t>
    </dgm:pt>
    <dgm:pt modelId="{5C32F1FE-6C46-41F9-B7C8-0636B84067E2}" type="parTrans" cxnId="{04341821-30AD-4DD0-AFE3-88849E62984D}">
      <dgm:prSet/>
      <dgm:spPr/>
      <dgm:t>
        <a:bodyPr/>
        <a:lstStyle/>
        <a:p>
          <a:endParaRPr lang="en-US"/>
        </a:p>
      </dgm:t>
    </dgm:pt>
    <dgm:pt modelId="{B549D363-FFDF-465F-9468-1C62179B2A60}" type="sibTrans" cxnId="{04341821-30AD-4DD0-AFE3-88849E62984D}">
      <dgm:prSet/>
      <dgm:spPr/>
      <dgm:t>
        <a:bodyPr/>
        <a:lstStyle/>
        <a:p>
          <a:endParaRPr lang="en-US"/>
        </a:p>
      </dgm:t>
    </dgm:pt>
    <dgm:pt modelId="{F8AB4FB6-B15F-4A55-AA13-0768189F8EC7}">
      <dgm:prSet/>
      <dgm:spPr/>
      <dgm:t>
        <a:bodyPr/>
        <a:lstStyle/>
        <a:p>
          <a:r>
            <a:rPr lang="en-US" dirty="0"/>
            <a:t>Limited instructional time</a:t>
          </a:r>
        </a:p>
      </dgm:t>
    </dgm:pt>
    <dgm:pt modelId="{72DC0CEC-5C44-4225-BC90-02370A78FF9F}" type="parTrans" cxnId="{B13478E5-0FC9-4A43-BFBE-F22F864F5F97}">
      <dgm:prSet/>
      <dgm:spPr/>
      <dgm:t>
        <a:bodyPr/>
        <a:lstStyle/>
        <a:p>
          <a:endParaRPr lang="en-US"/>
        </a:p>
      </dgm:t>
    </dgm:pt>
    <dgm:pt modelId="{A44D72BA-0D07-4FE5-B5AB-E543EC60A7F3}" type="sibTrans" cxnId="{B13478E5-0FC9-4A43-BFBE-F22F864F5F97}">
      <dgm:prSet/>
      <dgm:spPr/>
      <dgm:t>
        <a:bodyPr/>
        <a:lstStyle/>
        <a:p>
          <a:endParaRPr lang="en-US"/>
        </a:p>
      </dgm:t>
    </dgm:pt>
    <dgm:pt modelId="{C0A398AE-661B-4DDE-ABA4-113575585767}">
      <dgm:prSet/>
      <dgm:spPr/>
      <dgm:t>
        <a:bodyPr/>
        <a:lstStyle/>
        <a:p>
          <a:r>
            <a:rPr lang="en-US" dirty="0"/>
            <a:t>Limited or lacking communication</a:t>
          </a:r>
        </a:p>
      </dgm:t>
    </dgm:pt>
    <dgm:pt modelId="{EBC2C4A4-2F1C-43DD-AC48-AF3F80352400}" type="parTrans" cxnId="{8CA7D383-B344-4642-9794-6C9DFE3403AE}">
      <dgm:prSet/>
      <dgm:spPr/>
      <dgm:t>
        <a:bodyPr/>
        <a:lstStyle/>
        <a:p>
          <a:endParaRPr lang="en-US"/>
        </a:p>
      </dgm:t>
    </dgm:pt>
    <dgm:pt modelId="{BB9817D3-3169-4E40-938B-0D4C259613D9}" type="sibTrans" cxnId="{8CA7D383-B344-4642-9794-6C9DFE3403AE}">
      <dgm:prSet/>
      <dgm:spPr/>
      <dgm:t>
        <a:bodyPr/>
        <a:lstStyle/>
        <a:p>
          <a:endParaRPr lang="en-US"/>
        </a:p>
      </dgm:t>
    </dgm:pt>
    <dgm:pt modelId="{2AFE408C-8767-4D74-9438-8164FCC53D7D}">
      <dgm:prSet/>
      <dgm:spPr/>
      <dgm:t>
        <a:bodyPr/>
        <a:lstStyle/>
        <a:p>
          <a:r>
            <a:rPr lang="en-US" dirty="0"/>
            <a:t>Consistent with Tardy et al. (2022)</a:t>
          </a:r>
        </a:p>
      </dgm:t>
    </dgm:pt>
    <dgm:pt modelId="{72073FEC-9658-491E-826E-C39E84008D15}" type="parTrans" cxnId="{DC4E9110-BC3A-4100-AE2F-3958A08BE777}">
      <dgm:prSet/>
      <dgm:spPr/>
    </dgm:pt>
    <dgm:pt modelId="{B3D30527-B9EE-44C7-855D-D5FB2EDBD1F0}" type="sibTrans" cxnId="{DC4E9110-BC3A-4100-AE2F-3958A08BE777}">
      <dgm:prSet/>
      <dgm:spPr/>
    </dgm:pt>
    <dgm:pt modelId="{1E01BA0C-0D40-493B-8455-D63DBD476FD1}">
      <dgm:prSet/>
      <dgm:spPr/>
      <dgm:t>
        <a:bodyPr/>
        <a:lstStyle/>
        <a:p>
          <a:r>
            <a:rPr lang="en-US" dirty="0"/>
            <a:t>Consistent with Tardy et al. (2022)</a:t>
          </a:r>
        </a:p>
      </dgm:t>
    </dgm:pt>
    <dgm:pt modelId="{B88F570A-0BB2-422F-8267-2265E14FAB90}" type="parTrans" cxnId="{C670019A-D05E-4B3C-B744-73F1C346B7D1}">
      <dgm:prSet/>
      <dgm:spPr/>
    </dgm:pt>
    <dgm:pt modelId="{01015B1E-1CE4-47CA-B9AE-130ECF2E027E}" type="sibTrans" cxnId="{C670019A-D05E-4B3C-B744-73F1C346B7D1}">
      <dgm:prSet/>
      <dgm:spPr/>
    </dgm:pt>
    <dgm:pt modelId="{BF49D559-7788-4535-8E7B-0778D0C10704}">
      <dgm:prSet/>
      <dgm:spPr/>
      <dgm:t>
        <a:bodyPr/>
        <a:lstStyle/>
        <a:p>
          <a:r>
            <a:rPr lang="en-US" dirty="0"/>
            <a:t>Like previous collaborative initiatives (Li, 2021)</a:t>
          </a:r>
        </a:p>
      </dgm:t>
    </dgm:pt>
    <dgm:pt modelId="{8F18F864-393C-4861-ACF3-2160B9F3655D}" type="parTrans" cxnId="{B660FA2F-F226-4FF6-8248-E410AC92ACC4}">
      <dgm:prSet/>
      <dgm:spPr/>
    </dgm:pt>
    <dgm:pt modelId="{5F491945-6ABB-4D35-A2B4-9B43CA74EC74}" type="sibTrans" cxnId="{B660FA2F-F226-4FF6-8248-E410AC92ACC4}">
      <dgm:prSet/>
      <dgm:spPr/>
    </dgm:pt>
    <dgm:pt modelId="{1C65BBAE-3D3B-48BE-A9E0-009CA67C7EEB}" type="pres">
      <dgm:prSet presAssocID="{CB331954-ADE7-402F-8029-5D69F50CDFC6}" presName="linear" presStyleCnt="0">
        <dgm:presLayoutVars>
          <dgm:dir/>
          <dgm:animLvl val="lvl"/>
          <dgm:resizeHandles val="exact"/>
        </dgm:presLayoutVars>
      </dgm:prSet>
      <dgm:spPr/>
    </dgm:pt>
    <dgm:pt modelId="{C1AD4053-5D2C-4FCB-933F-8C4AF0E75C4E}" type="pres">
      <dgm:prSet presAssocID="{17D66F5D-D3B4-410E-AE3F-40BBC4D3D371}" presName="parentLin" presStyleCnt="0"/>
      <dgm:spPr/>
    </dgm:pt>
    <dgm:pt modelId="{D06C6363-D283-4029-82F5-48187E004725}" type="pres">
      <dgm:prSet presAssocID="{17D66F5D-D3B4-410E-AE3F-40BBC4D3D371}" presName="parentLeftMargin" presStyleLbl="node1" presStyleIdx="0" presStyleCnt="2"/>
      <dgm:spPr/>
    </dgm:pt>
    <dgm:pt modelId="{CED5C12E-F658-43A9-A29B-3698171FE2BF}" type="pres">
      <dgm:prSet presAssocID="{17D66F5D-D3B4-410E-AE3F-40BBC4D3D371}" presName="parentText" presStyleLbl="node1" presStyleIdx="0" presStyleCnt="2">
        <dgm:presLayoutVars>
          <dgm:chMax val="0"/>
          <dgm:bulletEnabled val="1"/>
        </dgm:presLayoutVars>
      </dgm:prSet>
      <dgm:spPr/>
    </dgm:pt>
    <dgm:pt modelId="{0722EA88-E95B-4D34-ABDD-E393F9798BA8}" type="pres">
      <dgm:prSet presAssocID="{17D66F5D-D3B4-410E-AE3F-40BBC4D3D371}" presName="negativeSpace" presStyleCnt="0"/>
      <dgm:spPr/>
    </dgm:pt>
    <dgm:pt modelId="{04821F46-3B15-42E8-B479-AE68C86A0A3E}" type="pres">
      <dgm:prSet presAssocID="{17D66F5D-D3B4-410E-AE3F-40BBC4D3D371}" presName="childText" presStyleLbl="conFgAcc1" presStyleIdx="0" presStyleCnt="2">
        <dgm:presLayoutVars>
          <dgm:bulletEnabled val="1"/>
        </dgm:presLayoutVars>
      </dgm:prSet>
      <dgm:spPr/>
    </dgm:pt>
    <dgm:pt modelId="{C7F076E8-074E-45BD-ABB8-749712318930}" type="pres">
      <dgm:prSet presAssocID="{B2302035-198A-43CD-84D5-E7969330834A}" presName="spaceBetweenRectangles" presStyleCnt="0"/>
      <dgm:spPr/>
    </dgm:pt>
    <dgm:pt modelId="{CA160F94-5203-4E91-A19C-D46ABAF8518F}" type="pres">
      <dgm:prSet presAssocID="{2FEB9936-ED0E-47AD-B438-B6B1AEB75BAA}" presName="parentLin" presStyleCnt="0"/>
      <dgm:spPr/>
    </dgm:pt>
    <dgm:pt modelId="{546DA5A5-6552-4EA2-BB01-54652B387A95}" type="pres">
      <dgm:prSet presAssocID="{2FEB9936-ED0E-47AD-B438-B6B1AEB75BAA}" presName="parentLeftMargin" presStyleLbl="node1" presStyleIdx="0" presStyleCnt="2"/>
      <dgm:spPr/>
    </dgm:pt>
    <dgm:pt modelId="{8AD1D00B-64A1-4D36-9D70-B9C224DD44EC}" type="pres">
      <dgm:prSet presAssocID="{2FEB9936-ED0E-47AD-B438-B6B1AEB75BAA}" presName="parentText" presStyleLbl="node1" presStyleIdx="1" presStyleCnt="2">
        <dgm:presLayoutVars>
          <dgm:chMax val="0"/>
          <dgm:bulletEnabled val="1"/>
        </dgm:presLayoutVars>
      </dgm:prSet>
      <dgm:spPr/>
    </dgm:pt>
    <dgm:pt modelId="{F86B630A-59D6-4EF1-AF14-A7FD48A13DF2}" type="pres">
      <dgm:prSet presAssocID="{2FEB9936-ED0E-47AD-B438-B6B1AEB75BAA}" presName="negativeSpace" presStyleCnt="0"/>
      <dgm:spPr/>
    </dgm:pt>
    <dgm:pt modelId="{4735D80B-7DD0-4760-B83D-C882E8E39F86}" type="pres">
      <dgm:prSet presAssocID="{2FEB9936-ED0E-47AD-B438-B6B1AEB75BAA}" presName="childText" presStyleLbl="conFgAcc1" presStyleIdx="1" presStyleCnt="2">
        <dgm:presLayoutVars>
          <dgm:bulletEnabled val="1"/>
        </dgm:presLayoutVars>
      </dgm:prSet>
      <dgm:spPr/>
    </dgm:pt>
  </dgm:ptLst>
  <dgm:cxnLst>
    <dgm:cxn modelId="{1832ED0A-904B-424A-BA29-0D7CFAC3B64C}" srcId="{CB331954-ADE7-402F-8029-5D69F50CDFC6}" destId="{17D66F5D-D3B4-410E-AE3F-40BBC4D3D371}" srcOrd="0" destOrd="0" parTransId="{A7D44AD4-74AE-4004-A08E-9F7A9983A5A5}" sibTransId="{B2302035-198A-43CD-84D5-E7969330834A}"/>
    <dgm:cxn modelId="{DC4E9110-BC3A-4100-AE2F-3958A08BE777}" srcId="{F8AB4FB6-B15F-4A55-AA13-0768189F8EC7}" destId="{2AFE408C-8767-4D74-9438-8164FCC53D7D}" srcOrd="0" destOrd="0" parTransId="{72073FEC-9658-491E-826E-C39E84008D15}" sibTransId="{B3D30527-B9EE-44C7-855D-D5FB2EDBD1F0}"/>
    <dgm:cxn modelId="{04341821-30AD-4DD0-AFE3-88849E62984D}" srcId="{2FEB9936-ED0E-47AD-B438-B6B1AEB75BAA}" destId="{7EEA291A-7768-4874-830E-4CF16D5B2396}" srcOrd="0" destOrd="0" parTransId="{5C32F1FE-6C46-41F9-B7C8-0636B84067E2}" sibTransId="{B549D363-FFDF-465F-9468-1C62179B2A60}"/>
    <dgm:cxn modelId="{7DE8952C-17A7-4F28-A72A-0EE7D0C27594}" type="presOf" srcId="{17D66F5D-D3B4-410E-AE3F-40BBC4D3D371}" destId="{CED5C12E-F658-43A9-A29B-3698171FE2BF}" srcOrd="1" destOrd="0" presId="urn:microsoft.com/office/officeart/2005/8/layout/list1"/>
    <dgm:cxn modelId="{B660FA2F-F226-4FF6-8248-E410AC92ACC4}" srcId="{C0A398AE-661B-4DDE-ABA4-113575585767}" destId="{BF49D559-7788-4535-8E7B-0778D0C10704}" srcOrd="0" destOrd="0" parTransId="{8F18F864-393C-4861-ACF3-2160B9F3655D}" sibTransId="{5F491945-6ABB-4D35-A2B4-9B43CA74EC74}"/>
    <dgm:cxn modelId="{DC873733-3986-424E-9143-97669BAD2733}" type="presOf" srcId="{2AFE408C-8767-4D74-9438-8164FCC53D7D}" destId="{4735D80B-7DD0-4760-B83D-C882E8E39F86}" srcOrd="0" destOrd="3" presId="urn:microsoft.com/office/officeart/2005/8/layout/list1"/>
    <dgm:cxn modelId="{15EDE235-F32F-47E8-B484-CF04136CC905}" type="presOf" srcId="{8B4F6D08-A2C1-4552-AC02-1A758C858EF5}" destId="{04821F46-3B15-42E8-B479-AE68C86A0A3E}" srcOrd="0" destOrd="0" presId="urn:microsoft.com/office/officeart/2005/8/layout/list1"/>
    <dgm:cxn modelId="{06CBC636-8DE9-40BF-84CE-C9483F896407}" type="presOf" srcId="{CB331954-ADE7-402F-8029-5D69F50CDFC6}" destId="{1C65BBAE-3D3B-48BE-A9E0-009CA67C7EEB}" srcOrd="0" destOrd="0" presId="urn:microsoft.com/office/officeart/2005/8/layout/list1"/>
    <dgm:cxn modelId="{42ED913E-2CF1-453E-AA3F-956D103E0937}" type="presOf" srcId="{17D66F5D-D3B4-410E-AE3F-40BBC4D3D371}" destId="{D06C6363-D283-4029-82F5-48187E004725}" srcOrd="0" destOrd="0" presId="urn:microsoft.com/office/officeart/2005/8/layout/list1"/>
    <dgm:cxn modelId="{753A884A-840B-47DE-A0D5-147D71F9072F}" srcId="{CB331954-ADE7-402F-8029-5D69F50CDFC6}" destId="{2FEB9936-ED0E-47AD-B438-B6B1AEB75BAA}" srcOrd="1" destOrd="0" parTransId="{2AB7A708-04E4-4B85-8840-154E6E018A79}" sibTransId="{4D8A92CE-55FD-4450-8A35-F88593EAF220}"/>
    <dgm:cxn modelId="{9FB9F658-51E2-4915-B35C-BC411E350F0F}" type="presOf" srcId="{F8AB4FB6-B15F-4A55-AA13-0768189F8EC7}" destId="{4735D80B-7DD0-4760-B83D-C882E8E39F86}" srcOrd="0" destOrd="2" presId="urn:microsoft.com/office/officeart/2005/8/layout/list1"/>
    <dgm:cxn modelId="{8CA7D383-B344-4642-9794-6C9DFE3403AE}" srcId="{2FEB9936-ED0E-47AD-B438-B6B1AEB75BAA}" destId="{C0A398AE-661B-4DDE-ABA4-113575585767}" srcOrd="2" destOrd="0" parTransId="{EBC2C4A4-2F1C-43DD-AC48-AF3F80352400}" sibTransId="{BB9817D3-3169-4E40-938B-0D4C259613D9}"/>
    <dgm:cxn modelId="{DB140F99-5C57-4767-9458-F15B7D1A3664}" type="presOf" srcId="{2FEB9936-ED0E-47AD-B438-B6B1AEB75BAA}" destId="{8AD1D00B-64A1-4D36-9D70-B9C224DD44EC}" srcOrd="1" destOrd="0" presId="urn:microsoft.com/office/officeart/2005/8/layout/list1"/>
    <dgm:cxn modelId="{C670019A-D05E-4B3C-B744-73F1C346B7D1}" srcId="{7EEA291A-7768-4874-830E-4CF16D5B2396}" destId="{1E01BA0C-0D40-493B-8455-D63DBD476FD1}" srcOrd="0" destOrd="0" parTransId="{B88F570A-0BB2-422F-8267-2265E14FAB90}" sibTransId="{01015B1E-1CE4-47CA-B9AE-130ECF2E027E}"/>
    <dgm:cxn modelId="{C4D93AAA-F7D5-45F5-8DA7-76A7DC86DCDC}" type="presOf" srcId="{7EEA291A-7768-4874-830E-4CF16D5B2396}" destId="{4735D80B-7DD0-4760-B83D-C882E8E39F86}" srcOrd="0" destOrd="0" presId="urn:microsoft.com/office/officeart/2005/8/layout/list1"/>
    <dgm:cxn modelId="{335767B3-36C8-4693-9DE6-7E0ACE2193DA}" type="presOf" srcId="{BF49D559-7788-4535-8E7B-0778D0C10704}" destId="{4735D80B-7DD0-4760-B83D-C882E8E39F86}" srcOrd="0" destOrd="5" presId="urn:microsoft.com/office/officeart/2005/8/layout/list1"/>
    <dgm:cxn modelId="{6532A9C8-3F66-46B0-9ADE-242BB5425D35}" srcId="{17D66F5D-D3B4-410E-AE3F-40BBC4D3D371}" destId="{8B4F6D08-A2C1-4552-AC02-1A758C858EF5}" srcOrd="0" destOrd="0" parTransId="{73D86C0E-D245-4EC0-BF14-8741BCA39BFB}" sibTransId="{5E079A06-4A7A-46F7-9D82-E0FEA63771B2}"/>
    <dgm:cxn modelId="{6DF410CB-332A-45EE-868A-6E443E63B140}" type="presOf" srcId="{1E01BA0C-0D40-493B-8455-D63DBD476FD1}" destId="{4735D80B-7DD0-4760-B83D-C882E8E39F86}" srcOrd="0" destOrd="1" presId="urn:microsoft.com/office/officeart/2005/8/layout/list1"/>
    <dgm:cxn modelId="{BC91AED8-5C07-470A-90C2-8B603F002CB4}" type="presOf" srcId="{2FEB9936-ED0E-47AD-B438-B6B1AEB75BAA}" destId="{546DA5A5-6552-4EA2-BB01-54652B387A95}" srcOrd="0" destOrd="0" presId="urn:microsoft.com/office/officeart/2005/8/layout/list1"/>
    <dgm:cxn modelId="{F17DE6DD-8341-4676-8326-1C59C75BB416}" type="presOf" srcId="{C0A398AE-661B-4DDE-ABA4-113575585767}" destId="{4735D80B-7DD0-4760-B83D-C882E8E39F86}" srcOrd="0" destOrd="4" presId="urn:microsoft.com/office/officeart/2005/8/layout/list1"/>
    <dgm:cxn modelId="{B13478E5-0FC9-4A43-BFBE-F22F864F5F97}" srcId="{2FEB9936-ED0E-47AD-B438-B6B1AEB75BAA}" destId="{F8AB4FB6-B15F-4A55-AA13-0768189F8EC7}" srcOrd="1" destOrd="0" parTransId="{72DC0CEC-5C44-4225-BC90-02370A78FF9F}" sibTransId="{A44D72BA-0D07-4FE5-B5AB-E543EC60A7F3}"/>
    <dgm:cxn modelId="{90FBA22F-C15E-455C-B950-21E2E43790F3}" type="presParOf" srcId="{1C65BBAE-3D3B-48BE-A9E0-009CA67C7EEB}" destId="{C1AD4053-5D2C-4FCB-933F-8C4AF0E75C4E}" srcOrd="0" destOrd="0" presId="urn:microsoft.com/office/officeart/2005/8/layout/list1"/>
    <dgm:cxn modelId="{5862208F-DA5F-457A-8418-1AB1D8F80729}" type="presParOf" srcId="{C1AD4053-5D2C-4FCB-933F-8C4AF0E75C4E}" destId="{D06C6363-D283-4029-82F5-48187E004725}" srcOrd="0" destOrd="0" presId="urn:microsoft.com/office/officeart/2005/8/layout/list1"/>
    <dgm:cxn modelId="{51EF0AE6-95B1-4375-B608-31317EACC6D2}" type="presParOf" srcId="{C1AD4053-5D2C-4FCB-933F-8C4AF0E75C4E}" destId="{CED5C12E-F658-43A9-A29B-3698171FE2BF}" srcOrd="1" destOrd="0" presId="urn:microsoft.com/office/officeart/2005/8/layout/list1"/>
    <dgm:cxn modelId="{9B118E39-9E04-4F47-AC4D-819169624102}" type="presParOf" srcId="{1C65BBAE-3D3B-48BE-A9E0-009CA67C7EEB}" destId="{0722EA88-E95B-4D34-ABDD-E393F9798BA8}" srcOrd="1" destOrd="0" presId="urn:microsoft.com/office/officeart/2005/8/layout/list1"/>
    <dgm:cxn modelId="{C5668604-8E19-4F83-B959-E1E1B4A343BE}" type="presParOf" srcId="{1C65BBAE-3D3B-48BE-A9E0-009CA67C7EEB}" destId="{04821F46-3B15-42E8-B479-AE68C86A0A3E}" srcOrd="2" destOrd="0" presId="urn:microsoft.com/office/officeart/2005/8/layout/list1"/>
    <dgm:cxn modelId="{23E6F125-FD19-4FBC-B22C-E26F92AB2FD0}" type="presParOf" srcId="{1C65BBAE-3D3B-48BE-A9E0-009CA67C7EEB}" destId="{C7F076E8-074E-45BD-ABB8-749712318930}" srcOrd="3" destOrd="0" presId="urn:microsoft.com/office/officeart/2005/8/layout/list1"/>
    <dgm:cxn modelId="{478258FF-48EA-49C8-8275-7F7207ECD6D8}" type="presParOf" srcId="{1C65BBAE-3D3B-48BE-A9E0-009CA67C7EEB}" destId="{CA160F94-5203-4E91-A19C-D46ABAF8518F}" srcOrd="4" destOrd="0" presId="urn:microsoft.com/office/officeart/2005/8/layout/list1"/>
    <dgm:cxn modelId="{4BA5EAA6-FCBD-4B99-A23E-48AD8FFF893F}" type="presParOf" srcId="{CA160F94-5203-4E91-A19C-D46ABAF8518F}" destId="{546DA5A5-6552-4EA2-BB01-54652B387A95}" srcOrd="0" destOrd="0" presId="urn:microsoft.com/office/officeart/2005/8/layout/list1"/>
    <dgm:cxn modelId="{6AD1800E-2763-477B-98D2-3185115206E4}" type="presParOf" srcId="{CA160F94-5203-4E91-A19C-D46ABAF8518F}" destId="{8AD1D00B-64A1-4D36-9D70-B9C224DD44EC}" srcOrd="1" destOrd="0" presId="urn:microsoft.com/office/officeart/2005/8/layout/list1"/>
    <dgm:cxn modelId="{4F0E3AE7-A82B-44FA-B0E3-792B3512065A}" type="presParOf" srcId="{1C65BBAE-3D3B-48BE-A9E0-009CA67C7EEB}" destId="{F86B630A-59D6-4EF1-AF14-A7FD48A13DF2}" srcOrd="5" destOrd="0" presId="urn:microsoft.com/office/officeart/2005/8/layout/list1"/>
    <dgm:cxn modelId="{E46128FF-628D-4D17-907C-7AA8CD146955}" type="presParOf" srcId="{1C65BBAE-3D3B-48BE-A9E0-009CA67C7EEB}" destId="{4735D80B-7DD0-4760-B83D-C882E8E39F86}"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F0BBC0-43AF-4747-B26F-0118AFEBED04}">
      <dsp:nvSpPr>
        <dsp:cNvPr id="0" name=""/>
        <dsp:cNvSpPr/>
      </dsp:nvSpPr>
      <dsp:spPr>
        <a:xfrm>
          <a:off x="0" y="464354"/>
          <a:ext cx="10058399" cy="978075"/>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0644" tIns="479044" rIns="780644"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In-depth description and analysis of a focal phenomenon (Duff, 2012)  </a:t>
          </a:r>
        </a:p>
      </dsp:txBody>
      <dsp:txXfrm>
        <a:off x="0" y="464354"/>
        <a:ext cx="10058399" cy="978075"/>
      </dsp:txXfrm>
    </dsp:sp>
    <dsp:sp modelId="{DF08DB74-67B1-4CF9-A27A-D78277DAF250}">
      <dsp:nvSpPr>
        <dsp:cNvPr id="0" name=""/>
        <dsp:cNvSpPr/>
      </dsp:nvSpPr>
      <dsp:spPr>
        <a:xfrm>
          <a:off x="502920" y="124874"/>
          <a:ext cx="7040880" cy="67896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1022350">
            <a:lnSpc>
              <a:spcPct val="90000"/>
            </a:lnSpc>
            <a:spcBef>
              <a:spcPct val="0"/>
            </a:spcBef>
            <a:spcAft>
              <a:spcPct val="35000"/>
            </a:spcAft>
            <a:buNone/>
          </a:pPr>
          <a:r>
            <a:rPr lang="en-US" sz="2300" kern="1200" dirty="0"/>
            <a:t>A single case study </a:t>
          </a:r>
        </a:p>
      </dsp:txBody>
      <dsp:txXfrm>
        <a:off x="536064" y="158018"/>
        <a:ext cx="6974592" cy="612672"/>
      </dsp:txXfrm>
    </dsp:sp>
    <dsp:sp modelId="{A70831CB-02B7-4E28-9DAF-15FC34102B09}">
      <dsp:nvSpPr>
        <dsp:cNvPr id="0" name=""/>
        <dsp:cNvSpPr/>
      </dsp:nvSpPr>
      <dsp:spPr>
        <a:xfrm>
          <a:off x="0" y="1906110"/>
          <a:ext cx="10058399" cy="1992375"/>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0644" tIns="479044" rIns="780644"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Track 1 (students) – classroom observation, focus groups, and a student questionnaire</a:t>
          </a:r>
        </a:p>
        <a:p>
          <a:pPr marL="228600" lvl="1" indent="-228600" algn="l" defTabSz="1022350">
            <a:lnSpc>
              <a:spcPct val="90000"/>
            </a:lnSpc>
            <a:spcBef>
              <a:spcPct val="0"/>
            </a:spcBef>
            <a:spcAft>
              <a:spcPct val="15000"/>
            </a:spcAft>
            <a:buChar char="•"/>
          </a:pPr>
          <a:r>
            <a:rPr lang="en-US" sz="2300" kern="1200" dirty="0"/>
            <a:t>Track 2 (EAP tutors and discipline lecturers) – semi-structured interviews, field notes, university documents</a:t>
          </a:r>
        </a:p>
      </dsp:txBody>
      <dsp:txXfrm>
        <a:off x="0" y="1906110"/>
        <a:ext cx="10058399" cy="1992375"/>
      </dsp:txXfrm>
    </dsp:sp>
    <dsp:sp modelId="{C4CC7AB2-EC51-45ED-BB88-4C4B3120F283}">
      <dsp:nvSpPr>
        <dsp:cNvPr id="0" name=""/>
        <dsp:cNvSpPr/>
      </dsp:nvSpPr>
      <dsp:spPr>
        <a:xfrm>
          <a:off x="502920" y="1566630"/>
          <a:ext cx="7040880" cy="67896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1022350">
            <a:lnSpc>
              <a:spcPct val="90000"/>
            </a:lnSpc>
            <a:spcBef>
              <a:spcPct val="0"/>
            </a:spcBef>
            <a:spcAft>
              <a:spcPct val="35000"/>
            </a:spcAft>
            <a:buNone/>
          </a:pPr>
          <a:r>
            <a:rPr lang="en-US" sz="2300" kern="1200"/>
            <a:t>Mixed methods design </a:t>
          </a:r>
        </a:p>
      </dsp:txBody>
      <dsp:txXfrm>
        <a:off x="536064" y="1599774"/>
        <a:ext cx="6974592" cy="61267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E46F89-9667-4EF5-9844-BD7061CE8EFF}">
      <dsp:nvSpPr>
        <dsp:cNvPr id="0" name=""/>
        <dsp:cNvSpPr/>
      </dsp:nvSpPr>
      <dsp:spPr>
        <a:xfrm>
          <a:off x="0" y="320706"/>
          <a:ext cx="6797675" cy="244755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27575" tIns="437388" rIns="527575"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dirty="0"/>
            <a:t>The discipline lecturers and EAP tutors indicated that they find the approach to be feasible within their current </a:t>
          </a:r>
          <a:r>
            <a:rPr lang="en-US" sz="2100" b="1" kern="1200" dirty="0"/>
            <a:t>workload</a:t>
          </a:r>
        </a:p>
        <a:p>
          <a:pPr marL="228600" lvl="1" indent="-228600" algn="l" defTabSz="933450">
            <a:lnSpc>
              <a:spcPct val="90000"/>
            </a:lnSpc>
            <a:spcBef>
              <a:spcPct val="0"/>
            </a:spcBef>
            <a:spcAft>
              <a:spcPct val="15000"/>
            </a:spcAft>
            <a:buChar char="•"/>
          </a:pPr>
          <a:r>
            <a:rPr lang="en-US" sz="2100" kern="1200" dirty="0"/>
            <a:t>They also suggested that this would be </a:t>
          </a:r>
          <a:r>
            <a:rPr lang="en-US" sz="2100" b="1" kern="1200" dirty="0"/>
            <a:t>sustainable</a:t>
          </a:r>
          <a:r>
            <a:rPr lang="en-US" sz="2100" kern="1200" dirty="0"/>
            <a:t> year-on-year, but there are differences between disciplines</a:t>
          </a:r>
        </a:p>
      </dsp:txBody>
      <dsp:txXfrm>
        <a:off x="0" y="320706"/>
        <a:ext cx="6797675" cy="2447550"/>
      </dsp:txXfrm>
    </dsp:sp>
    <dsp:sp modelId="{1A012E1F-110B-4B79-AD5D-22CAA7E47622}">
      <dsp:nvSpPr>
        <dsp:cNvPr id="0" name=""/>
        <dsp:cNvSpPr/>
      </dsp:nvSpPr>
      <dsp:spPr>
        <a:xfrm>
          <a:off x="339883" y="10746"/>
          <a:ext cx="4758372" cy="61992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933450">
            <a:lnSpc>
              <a:spcPct val="90000"/>
            </a:lnSpc>
            <a:spcBef>
              <a:spcPct val="0"/>
            </a:spcBef>
            <a:spcAft>
              <a:spcPct val="35000"/>
            </a:spcAft>
            <a:buNone/>
          </a:pPr>
          <a:r>
            <a:rPr lang="en-US" sz="2100" kern="1200"/>
            <a:t>Feasibility </a:t>
          </a:r>
        </a:p>
      </dsp:txBody>
      <dsp:txXfrm>
        <a:off x="370145" y="41008"/>
        <a:ext cx="4697848" cy="559396"/>
      </dsp:txXfrm>
    </dsp:sp>
    <dsp:sp modelId="{59187716-876D-4668-A63D-484B7EF02BF3}">
      <dsp:nvSpPr>
        <dsp:cNvPr id="0" name=""/>
        <dsp:cNvSpPr/>
      </dsp:nvSpPr>
      <dsp:spPr>
        <a:xfrm>
          <a:off x="0" y="3191616"/>
          <a:ext cx="6797675" cy="2447550"/>
        </a:xfrm>
        <a:prstGeom prst="rect">
          <a:avLst/>
        </a:prstGeom>
        <a:solidFill>
          <a:schemeClr val="lt1">
            <a:alpha val="90000"/>
            <a:hueOff val="0"/>
            <a:satOff val="0"/>
            <a:lumOff val="0"/>
            <a:alphaOff val="0"/>
          </a:schemeClr>
        </a:solidFill>
        <a:ln w="15875" cap="flat" cmpd="sng" algn="ctr">
          <a:solidFill>
            <a:schemeClr val="accent2">
              <a:hueOff val="39038"/>
              <a:satOff val="-26876"/>
              <a:lumOff val="-68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27575" tIns="437388" rIns="527575"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dirty="0"/>
            <a:t>The discipline lecturers recommended future incentives such as workload reduction, extra pay, and recognition</a:t>
          </a:r>
        </a:p>
        <a:p>
          <a:pPr marL="457200" lvl="2" indent="-228600" algn="l" defTabSz="933450">
            <a:lnSpc>
              <a:spcPct val="90000"/>
            </a:lnSpc>
            <a:spcBef>
              <a:spcPct val="0"/>
            </a:spcBef>
            <a:spcAft>
              <a:spcPct val="15000"/>
            </a:spcAft>
            <a:buChar char="•"/>
          </a:pPr>
          <a:r>
            <a:rPr lang="en-US" sz="2100" kern="1200" dirty="0"/>
            <a:t>One participant, an engineering lecturer, noted, </a:t>
          </a:r>
        </a:p>
        <a:p>
          <a:pPr marL="685800" lvl="3" indent="-228600" algn="l" defTabSz="933450">
            <a:lnSpc>
              <a:spcPct val="90000"/>
            </a:lnSpc>
            <a:spcBef>
              <a:spcPct val="0"/>
            </a:spcBef>
            <a:spcAft>
              <a:spcPct val="15000"/>
            </a:spcAft>
            <a:buChar char="•"/>
          </a:pPr>
          <a:r>
            <a:rPr lang="en-US" sz="2100" kern="1200" dirty="0"/>
            <a:t>“At the end of the day, we work for recognition.” </a:t>
          </a:r>
        </a:p>
      </dsp:txBody>
      <dsp:txXfrm>
        <a:off x="0" y="3191616"/>
        <a:ext cx="6797675" cy="2447550"/>
      </dsp:txXfrm>
    </dsp:sp>
    <dsp:sp modelId="{701C31BC-BC73-46EB-B5D1-37FC56E40DA6}">
      <dsp:nvSpPr>
        <dsp:cNvPr id="0" name=""/>
        <dsp:cNvSpPr/>
      </dsp:nvSpPr>
      <dsp:spPr>
        <a:xfrm>
          <a:off x="339883" y="2881656"/>
          <a:ext cx="4758372" cy="619920"/>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933450">
            <a:lnSpc>
              <a:spcPct val="90000"/>
            </a:lnSpc>
            <a:spcBef>
              <a:spcPct val="0"/>
            </a:spcBef>
            <a:spcAft>
              <a:spcPct val="35000"/>
            </a:spcAft>
            <a:buNone/>
          </a:pPr>
          <a:r>
            <a:rPr lang="en-US" sz="2100" kern="1200"/>
            <a:t>Incentives</a:t>
          </a:r>
        </a:p>
      </dsp:txBody>
      <dsp:txXfrm>
        <a:off x="370145" y="2911918"/>
        <a:ext cx="4697848" cy="5593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7E5848-E5D5-45D5-B93A-20F1605D92D2}">
      <dsp:nvSpPr>
        <dsp:cNvPr id="0" name=""/>
        <dsp:cNvSpPr/>
      </dsp:nvSpPr>
      <dsp:spPr>
        <a:xfrm>
          <a:off x="0" y="1411236"/>
          <a:ext cx="6797675" cy="10584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27575" tIns="291592" rIns="527575" bIns="99568" numCol="1" spcCol="1270" anchor="t" anchorCtr="0">
          <a:noAutofit/>
        </a:bodyPr>
        <a:lstStyle/>
        <a:p>
          <a:pPr marL="114300" lvl="1" indent="-114300" algn="l" defTabSz="622300">
            <a:lnSpc>
              <a:spcPct val="90000"/>
            </a:lnSpc>
            <a:spcBef>
              <a:spcPct val="0"/>
            </a:spcBef>
            <a:spcAft>
              <a:spcPct val="15000"/>
            </a:spcAft>
            <a:buChar char="•"/>
          </a:pPr>
          <a:r>
            <a:rPr lang="en-GB" sz="1400" kern="1200"/>
            <a:t>A long history of EMI in Lebanon (Zeaiter, 2022; Essieli, 2017)</a:t>
          </a:r>
          <a:endParaRPr lang="en-US" sz="1400" kern="1200"/>
        </a:p>
        <a:p>
          <a:pPr marL="114300" lvl="1" indent="-114300" algn="l" defTabSz="622300">
            <a:lnSpc>
              <a:spcPct val="90000"/>
            </a:lnSpc>
            <a:spcBef>
              <a:spcPct val="0"/>
            </a:spcBef>
            <a:spcAft>
              <a:spcPct val="15000"/>
            </a:spcAft>
            <a:buChar char="•"/>
          </a:pPr>
          <a:r>
            <a:rPr lang="en-GB" sz="1400" kern="1200"/>
            <a:t>An “old EMI” context (Willans, 2022)</a:t>
          </a:r>
          <a:endParaRPr lang="en-US" sz="1400" kern="1200"/>
        </a:p>
        <a:p>
          <a:pPr marL="114300" lvl="1" indent="-114300" algn="l" defTabSz="622300">
            <a:lnSpc>
              <a:spcPct val="90000"/>
            </a:lnSpc>
            <a:spcBef>
              <a:spcPct val="0"/>
            </a:spcBef>
            <a:spcAft>
              <a:spcPct val="15000"/>
            </a:spcAft>
            <a:buChar char="•"/>
          </a:pPr>
          <a:r>
            <a:rPr lang="en-GB" sz="1400" kern="1200"/>
            <a:t>A multilingual (Arabic, English, French) partial EMI institution </a:t>
          </a:r>
          <a:endParaRPr lang="en-US" sz="1400" kern="1200"/>
        </a:p>
      </dsp:txBody>
      <dsp:txXfrm>
        <a:off x="0" y="1411236"/>
        <a:ext cx="6797675" cy="1058400"/>
      </dsp:txXfrm>
    </dsp:sp>
    <dsp:sp modelId="{FE952B56-D6F2-4006-AE87-8FC544860875}">
      <dsp:nvSpPr>
        <dsp:cNvPr id="0" name=""/>
        <dsp:cNvSpPr/>
      </dsp:nvSpPr>
      <dsp:spPr>
        <a:xfrm>
          <a:off x="339883" y="1204596"/>
          <a:ext cx="4758372" cy="41328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622300">
            <a:lnSpc>
              <a:spcPct val="90000"/>
            </a:lnSpc>
            <a:spcBef>
              <a:spcPct val="0"/>
            </a:spcBef>
            <a:spcAft>
              <a:spcPct val="35000"/>
            </a:spcAft>
            <a:buNone/>
          </a:pPr>
          <a:r>
            <a:rPr lang="en-GB" sz="1400" kern="1200"/>
            <a:t>An Emerging EMI Institution in an Old EMI Context </a:t>
          </a:r>
          <a:endParaRPr lang="en-US" sz="1400" kern="1200"/>
        </a:p>
      </dsp:txBody>
      <dsp:txXfrm>
        <a:off x="360058" y="1224771"/>
        <a:ext cx="4718022" cy="372930"/>
      </dsp:txXfrm>
    </dsp:sp>
    <dsp:sp modelId="{6D9E61FB-A70D-4EB8-82F3-BF19052DF999}">
      <dsp:nvSpPr>
        <dsp:cNvPr id="0" name=""/>
        <dsp:cNvSpPr/>
      </dsp:nvSpPr>
      <dsp:spPr>
        <a:xfrm>
          <a:off x="0" y="2751876"/>
          <a:ext cx="6797675" cy="595350"/>
        </a:xfrm>
        <a:prstGeom prst="rect">
          <a:avLst/>
        </a:prstGeom>
        <a:solidFill>
          <a:schemeClr val="lt1">
            <a:alpha val="90000"/>
            <a:hueOff val="0"/>
            <a:satOff val="0"/>
            <a:lumOff val="0"/>
            <a:alphaOff val="0"/>
          </a:schemeClr>
        </a:solidFill>
        <a:ln w="15875" cap="flat" cmpd="sng" algn="ctr">
          <a:solidFill>
            <a:schemeClr val="accent2">
              <a:hueOff val="19519"/>
              <a:satOff val="-13438"/>
              <a:lumOff val="-343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27575" tIns="291592" rIns="527575" bIns="99568" numCol="1" spcCol="1270" anchor="t" anchorCtr="0">
          <a:noAutofit/>
        </a:bodyPr>
        <a:lstStyle/>
        <a:p>
          <a:pPr marL="114300" lvl="1" indent="-114300" algn="l" defTabSz="622300">
            <a:lnSpc>
              <a:spcPct val="90000"/>
            </a:lnSpc>
            <a:spcBef>
              <a:spcPct val="0"/>
            </a:spcBef>
            <a:spcAft>
              <a:spcPct val="15000"/>
            </a:spcAft>
            <a:buChar char="•"/>
          </a:pPr>
          <a:r>
            <a:rPr lang="en-GB" sz="1400" kern="1200"/>
            <a:t>EGP-EGAP-ESAP </a:t>
          </a:r>
          <a:endParaRPr lang="en-US" sz="1400" kern="1200"/>
        </a:p>
      </dsp:txBody>
      <dsp:txXfrm>
        <a:off x="0" y="2751876"/>
        <a:ext cx="6797675" cy="595350"/>
      </dsp:txXfrm>
    </dsp:sp>
    <dsp:sp modelId="{E92180FB-C576-4D8E-BD94-899302E20309}">
      <dsp:nvSpPr>
        <dsp:cNvPr id="0" name=""/>
        <dsp:cNvSpPr/>
      </dsp:nvSpPr>
      <dsp:spPr>
        <a:xfrm>
          <a:off x="339883" y="2545235"/>
          <a:ext cx="4758372" cy="413280"/>
        </a:xfrm>
        <a:prstGeom prst="roundRect">
          <a:avLst/>
        </a:prstGeom>
        <a:solidFill>
          <a:schemeClr val="accent2">
            <a:hueOff val="19519"/>
            <a:satOff val="-13438"/>
            <a:lumOff val="-343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622300">
            <a:lnSpc>
              <a:spcPct val="90000"/>
            </a:lnSpc>
            <a:spcBef>
              <a:spcPct val="0"/>
            </a:spcBef>
            <a:spcAft>
              <a:spcPct val="35000"/>
            </a:spcAft>
            <a:buNone/>
          </a:pPr>
          <a:r>
            <a:rPr lang="en-GB" sz="1400" kern="1200"/>
            <a:t>A 5-level English Language Program </a:t>
          </a:r>
          <a:endParaRPr lang="en-US" sz="1400" kern="1200"/>
        </a:p>
      </dsp:txBody>
      <dsp:txXfrm>
        <a:off x="360058" y="2565410"/>
        <a:ext cx="4718022" cy="372930"/>
      </dsp:txXfrm>
    </dsp:sp>
    <dsp:sp modelId="{5553C13A-0690-4110-A5C9-A6C41C58748D}">
      <dsp:nvSpPr>
        <dsp:cNvPr id="0" name=""/>
        <dsp:cNvSpPr/>
      </dsp:nvSpPr>
      <dsp:spPr>
        <a:xfrm>
          <a:off x="0" y="3629466"/>
          <a:ext cx="6797675" cy="815850"/>
        </a:xfrm>
        <a:prstGeom prst="rect">
          <a:avLst/>
        </a:prstGeom>
        <a:solidFill>
          <a:schemeClr val="lt1">
            <a:alpha val="90000"/>
            <a:hueOff val="0"/>
            <a:satOff val="0"/>
            <a:lumOff val="0"/>
            <a:alphaOff val="0"/>
          </a:schemeClr>
        </a:solidFill>
        <a:ln w="15875" cap="flat" cmpd="sng" algn="ctr">
          <a:solidFill>
            <a:schemeClr val="accent2">
              <a:hueOff val="39038"/>
              <a:satOff val="-26876"/>
              <a:lumOff val="-68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27575" tIns="291592" rIns="527575" bIns="99568" numCol="1" spcCol="1270" anchor="t" anchorCtr="0">
          <a:noAutofit/>
        </a:bodyPr>
        <a:lstStyle/>
        <a:p>
          <a:pPr marL="114300" lvl="1" indent="-114300" algn="l" defTabSz="622300">
            <a:lnSpc>
              <a:spcPct val="90000"/>
            </a:lnSpc>
            <a:spcBef>
              <a:spcPct val="0"/>
            </a:spcBef>
            <a:spcAft>
              <a:spcPct val="15000"/>
            </a:spcAft>
            <a:buChar char="•"/>
          </a:pPr>
          <a:r>
            <a:rPr lang="en-GB" sz="1400" kern="1200" dirty="0"/>
            <a:t>School of Engineering and the Faculty of Sciences (AY 2021-2022)</a:t>
          </a:r>
          <a:endParaRPr lang="en-US" sz="1400" kern="1200" dirty="0"/>
        </a:p>
        <a:p>
          <a:pPr marL="114300" lvl="1" indent="-114300" algn="l" defTabSz="622300">
            <a:lnSpc>
              <a:spcPct val="90000"/>
            </a:lnSpc>
            <a:spcBef>
              <a:spcPct val="0"/>
            </a:spcBef>
            <a:spcAft>
              <a:spcPct val="15000"/>
            </a:spcAft>
            <a:buChar char="•"/>
          </a:pPr>
          <a:r>
            <a:rPr lang="en-GB" sz="1400" kern="1200" dirty="0"/>
            <a:t>Phased roll out (AY 2023-2024) </a:t>
          </a:r>
          <a:endParaRPr lang="en-US" sz="1400" kern="1200" dirty="0"/>
        </a:p>
      </dsp:txBody>
      <dsp:txXfrm>
        <a:off x="0" y="3629466"/>
        <a:ext cx="6797675" cy="815850"/>
      </dsp:txXfrm>
    </dsp:sp>
    <dsp:sp modelId="{35A03A6B-3CDB-4FFE-A492-99FCEC4239A3}">
      <dsp:nvSpPr>
        <dsp:cNvPr id="0" name=""/>
        <dsp:cNvSpPr/>
      </dsp:nvSpPr>
      <dsp:spPr>
        <a:xfrm>
          <a:off x="339883" y="3422826"/>
          <a:ext cx="4758372" cy="413280"/>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622300">
            <a:lnSpc>
              <a:spcPct val="90000"/>
            </a:lnSpc>
            <a:spcBef>
              <a:spcPct val="0"/>
            </a:spcBef>
            <a:spcAft>
              <a:spcPct val="35000"/>
            </a:spcAft>
            <a:buNone/>
          </a:pPr>
          <a:r>
            <a:rPr lang="en-GB" sz="1400" kern="1200"/>
            <a:t>EAP module revamped to be tailored to students’ disciplines</a:t>
          </a:r>
          <a:endParaRPr lang="en-US" sz="1400" kern="1200"/>
        </a:p>
      </dsp:txBody>
      <dsp:txXfrm>
        <a:off x="360058" y="3443001"/>
        <a:ext cx="4718022" cy="3729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F5B99-D18D-48AB-88AA-B8D592919126}">
      <dsp:nvSpPr>
        <dsp:cNvPr id="0" name=""/>
        <dsp:cNvSpPr/>
      </dsp:nvSpPr>
      <dsp:spPr>
        <a:xfrm>
          <a:off x="644604" y="0"/>
          <a:ext cx="7305516" cy="4351338"/>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D4E1DB-8658-4725-AA10-70E38B24BDB1}">
      <dsp:nvSpPr>
        <dsp:cNvPr id="0" name=""/>
        <dsp:cNvSpPr/>
      </dsp:nvSpPr>
      <dsp:spPr>
        <a:xfrm>
          <a:off x="4301" y="1305401"/>
          <a:ext cx="2068945" cy="1740535"/>
        </a:xfrm>
        <a:prstGeom prst="roundRect">
          <a:avLst/>
        </a:prstGeom>
        <a:solidFill>
          <a:schemeClr val="lt1">
            <a:hueOff val="0"/>
            <a:satOff val="0"/>
            <a:lumOff val="0"/>
            <a:alphaOff val="0"/>
          </a:schemeClr>
        </a:solidFill>
        <a:ln w="1587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Materials Development</a:t>
          </a:r>
        </a:p>
      </dsp:txBody>
      <dsp:txXfrm>
        <a:off x="89267" y="1390367"/>
        <a:ext cx="1899013" cy="1570603"/>
      </dsp:txXfrm>
    </dsp:sp>
    <dsp:sp modelId="{CBAE9EF4-EA37-4B82-8501-DCB57580A7CD}">
      <dsp:nvSpPr>
        <dsp:cNvPr id="0" name=""/>
        <dsp:cNvSpPr/>
      </dsp:nvSpPr>
      <dsp:spPr>
        <a:xfrm>
          <a:off x="2176693" y="1305401"/>
          <a:ext cx="2068945" cy="1740535"/>
        </a:xfrm>
        <a:prstGeom prst="roundRect">
          <a:avLst/>
        </a:prstGeom>
        <a:solidFill>
          <a:schemeClr val="lt1">
            <a:hueOff val="0"/>
            <a:satOff val="0"/>
            <a:lumOff val="0"/>
            <a:alphaOff val="0"/>
          </a:schemeClr>
        </a:solidFill>
        <a:ln w="1587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mj-lt"/>
            </a:rPr>
            <a:t>Workshop</a:t>
          </a:r>
          <a:r>
            <a:rPr lang="en-GB" sz="2000" kern="1200" dirty="0"/>
            <a:t> for EAP Tutors</a:t>
          </a:r>
        </a:p>
      </dsp:txBody>
      <dsp:txXfrm>
        <a:off x="2261659" y="1390367"/>
        <a:ext cx="1899013" cy="1570603"/>
      </dsp:txXfrm>
    </dsp:sp>
    <dsp:sp modelId="{4AAB51BE-8A6A-4E03-82CF-FACBEFFC4055}">
      <dsp:nvSpPr>
        <dsp:cNvPr id="0" name=""/>
        <dsp:cNvSpPr/>
      </dsp:nvSpPr>
      <dsp:spPr>
        <a:xfrm>
          <a:off x="4349086" y="1305401"/>
          <a:ext cx="2068945" cy="1740535"/>
        </a:xfrm>
        <a:prstGeom prst="roundRect">
          <a:avLst/>
        </a:prstGeom>
        <a:solidFill>
          <a:schemeClr val="lt1">
            <a:hueOff val="0"/>
            <a:satOff val="0"/>
            <a:lumOff val="0"/>
            <a:alphaOff val="0"/>
          </a:schemeClr>
        </a:solidFill>
        <a:ln w="1587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Pilot Implementation</a:t>
          </a:r>
        </a:p>
        <a:p>
          <a:pPr marL="0" lvl="0" indent="0" algn="ctr" defTabSz="889000">
            <a:lnSpc>
              <a:spcPct val="90000"/>
            </a:lnSpc>
            <a:spcBef>
              <a:spcPct val="0"/>
            </a:spcBef>
            <a:spcAft>
              <a:spcPct val="35000"/>
            </a:spcAft>
            <a:buNone/>
          </a:pPr>
          <a:r>
            <a:rPr lang="en-GB" sz="2000" kern="1200" dirty="0"/>
            <a:t>AY 2021-2022</a:t>
          </a:r>
        </a:p>
      </dsp:txBody>
      <dsp:txXfrm>
        <a:off x="4434052" y="1390367"/>
        <a:ext cx="1899013" cy="1570603"/>
      </dsp:txXfrm>
    </dsp:sp>
    <dsp:sp modelId="{D929547E-DBF9-4716-814D-98E3A52E1DC0}">
      <dsp:nvSpPr>
        <dsp:cNvPr id="0" name=""/>
        <dsp:cNvSpPr/>
      </dsp:nvSpPr>
      <dsp:spPr>
        <a:xfrm>
          <a:off x="6521478" y="1305401"/>
          <a:ext cx="2068945" cy="1740535"/>
        </a:xfrm>
        <a:prstGeom prst="roundRect">
          <a:avLst/>
        </a:prstGeom>
        <a:solidFill>
          <a:schemeClr val="lt1">
            <a:hueOff val="0"/>
            <a:satOff val="0"/>
            <a:lumOff val="0"/>
            <a:alphaOff val="0"/>
          </a:schemeClr>
        </a:solidFill>
        <a:ln w="1587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Phased roll out AY 2022-2023</a:t>
          </a:r>
        </a:p>
      </dsp:txBody>
      <dsp:txXfrm>
        <a:off x="6606444" y="1390367"/>
        <a:ext cx="1899013" cy="15706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20BE6C-9ACB-4A2C-BD13-B17A5F0B5F98}">
      <dsp:nvSpPr>
        <dsp:cNvPr id="0" name=""/>
        <dsp:cNvSpPr/>
      </dsp:nvSpPr>
      <dsp:spPr>
        <a:xfrm>
          <a:off x="3640587" y="412"/>
          <a:ext cx="1313549" cy="1313549"/>
        </a:xfrm>
        <a:prstGeom prst="ellipse">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en-US" sz="1200" kern="1200" dirty="0">
              <a:latin typeface="Calibri Light" panose="020F0302020204030204"/>
            </a:rPr>
            <a:t> Discussion of target student genres</a:t>
          </a:r>
          <a:endParaRPr lang="en-US" sz="1200" kern="1200" dirty="0"/>
        </a:p>
      </dsp:txBody>
      <dsp:txXfrm>
        <a:off x="3832952" y="192777"/>
        <a:ext cx="928819" cy="928819"/>
      </dsp:txXfrm>
    </dsp:sp>
    <dsp:sp modelId="{2C2C0A14-5C96-4CFB-820C-0C9A17726A9C}">
      <dsp:nvSpPr>
        <dsp:cNvPr id="0" name=""/>
        <dsp:cNvSpPr/>
      </dsp:nvSpPr>
      <dsp:spPr>
        <a:xfrm rot="2160000">
          <a:off x="4912769" y="1009715"/>
          <a:ext cx="349794" cy="443322"/>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4922790" y="1067538"/>
        <a:ext cx="244856" cy="265994"/>
      </dsp:txXfrm>
    </dsp:sp>
    <dsp:sp modelId="{A1D70026-A22D-400D-8867-14AECBBD78D2}">
      <dsp:nvSpPr>
        <dsp:cNvPr id="0" name=""/>
        <dsp:cNvSpPr/>
      </dsp:nvSpPr>
      <dsp:spPr>
        <a:xfrm>
          <a:off x="5237214" y="1160429"/>
          <a:ext cx="1313549" cy="1313549"/>
        </a:xfrm>
        <a:prstGeom prst="ellipse">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en-US" sz="1200" kern="1200">
              <a:latin typeface="Calibri Light" panose="020F0302020204030204"/>
            </a:rPr>
            <a:t> Collection of genre exemplars</a:t>
          </a:r>
          <a:endParaRPr lang="en-US" sz="1200" kern="1200"/>
        </a:p>
      </dsp:txBody>
      <dsp:txXfrm>
        <a:off x="5429579" y="1352794"/>
        <a:ext cx="928819" cy="928819"/>
      </dsp:txXfrm>
    </dsp:sp>
    <dsp:sp modelId="{C6673433-CBEA-419B-817F-3170EA6F21A9}">
      <dsp:nvSpPr>
        <dsp:cNvPr id="0" name=""/>
        <dsp:cNvSpPr/>
      </dsp:nvSpPr>
      <dsp:spPr>
        <a:xfrm rot="6480000">
          <a:off x="5417222" y="2524600"/>
          <a:ext cx="349794" cy="443322"/>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10800000">
        <a:off x="5485905" y="2563363"/>
        <a:ext cx="244856" cy="265994"/>
      </dsp:txXfrm>
    </dsp:sp>
    <dsp:sp modelId="{04D6ED7F-BB2B-4437-ACB0-BFA2F3B3DB06}">
      <dsp:nvSpPr>
        <dsp:cNvPr id="0" name=""/>
        <dsp:cNvSpPr/>
      </dsp:nvSpPr>
      <dsp:spPr>
        <a:xfrm>
          <a:off x="4627357" y="3037376"/>
          <a:ext cx="1313549" cy="1313549"/>
        </a:xfrm>
        <a:prstGeom prst="ellipse">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en-US" sz="1200" kern="1200">
              <a:latin typeface="Calibri Light" panose="020F0302020204030204"/>
            </a:rPr>
            <a:t> Move analysis </a:t>
          </a:r>
          <a:endParaRPr lang="en-US" sz="1200" kern="1200"/>
        </a:p>
      </dsp:txBody>
      <dsp:txXfrm>
        <a:off x="4819722" y="3229741"/>
        <a:ext cx="928819" cy="928819"/>
      </dsp:txXfrm>
    </dsp:sp>
    <dsp:sp modelId="{7F407F7D-D202-4253-9D7A-3B99438244FF}">
      <dsp:nvSpPr>
        <dsp:cNvPr id="0" name=""/>
        <dsp:cNvSpPr/>
      </dsp:nvSpPr>
      <dsp:spPr>
        <a:xfrm rot="10800000">
          <a:off x="4132365" y="3472489"/>
          <a:ext cx="349794" cy="443322"/>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10800000">
        <a:off x="4237303" y="3561153"/>
        <a:ext cx="244856" cy="265994"/>
      </dsp:txXfrm>
    </dsp:sp>
    <dsp:sp modelId="{E9BECC9A-391C-4909-A1B7-C52DB9D661A9}">
      <dsp:nvSpPr>
        <dsp:cNvPr id="0" name=""/>
        <dsp:cNvSpPr/>
      </dsp:nvSpPr>
      <dsp:spPr>
        <a:xfrm>
          <a:off x="2653818" y="3037376"/>
          <a:ext cx="1313549" cy="1313549"/>
        </a:xfrm>
        <a:prstGeom prst="ellipse">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en-US" sz="1200" kern="1200">
              <a:latin typeface="Calibri Light" panose="020F0302020204030204"/>
            </a:rPr>
            <a:t> Development of learning materials</a:t>
          </a:r>
          <a:endParaRPr lang="en-US" sz="1200" kern="1200"/>
        </a:p>
      </dsp:txBody>
      <dsp:txXfrm>
        <a:off x="2846183" y="3229741"/>
        <a:ext cx="928819" cy="928819"/>
      </dsp:txXfrm>
    </dsp:sp>
    <dsp:sp modelId="{EE5E6A87-D615-463C-9AC3-33A5CD626CF9}">
      <dsp:nvSpPr>
        <dsp:cNvPr id="0" name=""/>
        <dsp:cNvSpPr/>
      </dsp:nvSpPr>
      <dsp:spPr>
        <a:xfrm rot="15120000">
          <a:off x="2833826" y="2543431"/>
          <a:ext cx="349794" cy="443322"/>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10800000">
        <a:off x="2902509" y="2681996"/>
        <a:ext cx="244856" cy="265994"/>
      </dsp:txXfrm>
    </dsp:sp>
    <dsp:sp modelId="{961594EC-70D7-4117-8528-489A82021B9D}">
      <dsp:nvSpPr>
        <dsp:cNvPr id="0" name=""/>
        <dsp:cNvSpPr/>
      </dsp:nvSpPr>
      <dsp:spPr>
        <a:xfrm>
          <a:off x="2043961" y="1160429"/>
          <a:ext cx="1313549" cy="1313549"/>
        </a:xfrm>
        <a:prstGeom prst="ellipse">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en-US" sz="1200" kern="1200" dirty="0">
              <a:latin typeface="Calibri Light" panose="020F0302020204030204"/>
            </a:rPr>
            <a:t> Confirmation of genre conventions and practices</a:t>
          </a:r>
          <a:endParaRPr lang="en-US" sz="1200" kern="1200" dirty="0"/>
        </a:p>
      </dsp:txBody>
      <dsp:txXfrm>
        <a:off x="2236326" y="1352794"/>
        <a:ext cx="928819" cy="928819"/>
      </dsp:txXfrm>
    </dsp:sp>
    <dsp:sp modelId="{0D70146C-E2D3-42E0-A4AB-C38D71B37C49}">
      <dsp:nvSpPr>
        <dsp:cNvPr id="0" name=""/>
        <dsp:cNvSpPr/>
      </dsp:nvSpPr>
      <dsp:spPr>
        <a:xfrm rot="19440000">
          <a:off x="3316143" y="1021353"/>
          <a:ext cx="349794" cy="443322"/>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326164" y="1140858"/>
        <a:ext cx="244856" cy="26599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D6616B-EAE6-4AE1-92BE-CF099F4E5328}">
      <dsp:nvSpPr>
        <dsp:cNvPr id="0" name=""/>
        <dsp:cNvSpPr/>
      </dsp:nvSpPr>
      <dsp:spPr>
        <a:xfrm>
          <a:off x="0" y="2344"/>
          <a:ext cx="6797675" cy="118846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023F49-F286-4292-BC0F-BE1AF3A2772E}">
      <dsp:nvSpPr>
        <dsp:cNvPr id="0" name=""/>
        <dsp:cNvSpPr/>
      </dsp:nvSpPr>
      <dsp:spPr>
        <a:xfrm>
          <a:off x="359511" y="269750"/>
          <a:ext cx="653657" cy="65365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E597A67-13BD-4346-98FD-700EC0C56E9F}">
      <dsp:nvSpPr>
        <dsp:cNvPr id="0" name=""/>
        <dsp:cNvSpPr/>
      </dsp:nvSpPr>
      <dsp:spPr>
        <a:xfrm>
          <a:off x="1372680" y="2344"/>
          <a:ext cx="5424994" cy="1188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80" tIns="125780" rIns="125780" bIns="125780" numCol="1" spcCol="1270" anchor="ctr" anchorCtr="0">
          <a:noAutofit/>
        </a:bodyPr>
        <a:lstStyle/>
        <a:p>
          <a:pPr marL="0" lvl="0" indent="0" algn="l" defTabSz="977900">
            <a:lnSpc>
              <a:spcPct val="100000"/>
            </a:lnSpc>
            <a:spcBef>
              <a:spcPct val="0"/>
            </a:spcBef>
            <a:spcAft>
              <a:spcPct val="35000"/>
            </a:spcAft>
            <a:buNone/>
          </a:pPr>
          <a:r>
            <a:rPr lang="en-US" sz="2200" kern="1200" dirty="0"/>
            <a:t>EAP Instructor Workshop</a:t>
          </a:r>
        </a:p>
      </dsp:txBody>
      <dsp:txXfrm>
        <a:off x="1372680" y="2344"/>
        <a:ext cx="5424994" cy="1188467"/>
      </dsp:txXfrm>
    </dsp:sp>
    <dsp:sp modelId="{B5169DBB-6E16-4D3F-A946-5F74855AD904}">
      <dsp:nvSpPr>
        <dsp:cNvPr id="0" name=""/>
        <dsp:cNvSpPr/>
      </dsp:nvSpPr>
      <dsp:spPr>
        <a:xfrm>
          <a:off x="0" y="1487929"/>
          <a:ext cx="6797675" cy="118846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21CAB8-DC39-4EC4-8AB0-80EE78401D47}">
      <dsp:nvSpPr>
        <dsp:cNvPr id="0" name=""/>
        <dsp:cNvSpPr/>
      </dsp:nvSpPr>
      <dsp:spPr>
        <a:xfrm>
          <a:off x="359511" y="1755334"/>
          <a:ext cx="653657" cy="65365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2A881D9-72E8-4516-A402-6115906C442C}">
      <dsp:nvSpPr>
        <dsp:cNvPr id="0" name=""/>
        <dsp:cNvSpPr/>
      </dsp:nvSpPr>
      <dsp:spPr>
        <a:xfrm>
          <a:off x="1372680" y="1487929"/>
          <a:ext cx="5424994" cy="1188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80" tIns="125780" rIns="125780" bIns="125780" numCol="1" spcCol="1270" anchor="ctr" anchorCtr="0">
          <a:noAutofit/>
        </a:bodyPr>
        <a:lstStyle/>
        <a:p>
          <a:pPr marL="0" lvl="0" indent="0" algn="l" defTabSz="977900">
            <a:lnSpc>
              <a:spcPct val="100000"/>
            </a:lnSpc>
            <a:spcBef>
              <a:spcPct val="0"/>
            </a:spcBef>
            <a:spcAft>
              <a:spcPct val="35000"/>
            </a:spcAft>
            <a:buNone/>
          </a:pPr>
          <a:r>
            <a:rPr lang="en-US" sz="2200" kern="1200"/>
            <a:t>One-to-one Consultations</a:t>
          </a:r>
        </a:p>
      </dsp:txBody>
      <dsp:txXfrm>
        <a:off x="1372680" y="1487929"/>
        <a:ext cx="5424994" cy="1188467"/>
      </dsp:txXfrm>
    </dsp:sp>
    <dsp:sp modelId="{5AF39D64-09B1-449B-A01B-0A23E6307704}">
      <dsp:nvSpPr>
        <dsp:cNvPr id="0" name=""/>
        <dsp:cNvSpPr/>
      </dsp:nvSpPr>
      <dsp:spPr>
        <a:xfrm>
          <a:off x="0" y="2973514"/>
          <a:ext cx="6797675" cy="118846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505427-D9F8-410A-A769-BCDF361BDA43}">
      <dsp:nvSpPr>
        <dsp:cNvPr id="0" name=""/>
        <dsp:cNvSpPr/>
      </dsp:nvSpPr>
      <dsp:spPr>
        <a:xfrm>
          <a:off x="359511" y="3240919"/>
          <a:ext cx="653657" cy="65365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EB3C574-4042-486C-AB83-21FD9939F828}">
      <dsp:nvSpPr>
        <dsp:cNvPr id="0" name=""/>
        <dsp:cNvSpPr/>
      </dsp:nvSpPr>
      <dsp:spPr>
        <a:xfrm>
          <a:off x="1372680" y="2973514"/>
          <a:ext cx="5424994" cy="1188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80" tIns="125780" rIns="125780" bIns="125780" numCol="1" spcCol="1270" anchor="ctr" anchorCtr="0">
          <a:noAutofit/>
        </a:bodyPr>
        <a:lstStyle/>
        <a:p>
          <a:pPr marL="0" lvl="0" indent="0" algn="l" defTabSz="977900">
            <a:lnSpc>
              <a:spcPct val="100000"/>
            </a:lnSpc>
            <a:spcBef>
              <a:spcPct val="0"/>
            </a:spcBef>
            <a:spcAft>
              <a:spcPct val="35000"/>
            </a:spcAft>
            <a:buNone/>
          </a:pPr>
          <a:r>
            <a:rPr lang="en-US" sz="2200" kern="1200" dirty="0"/>
            <a:t>EAP Instructor Resource Bank</a:t>
          </a:r>
        </a:p>
      </dsp:txBody>
      <dsp:txXfrm>
        <a:off x="1372680" y="2973514"/>
        <a:ext cx="5424994" cy="1188467"/>
      </dsp:txXfrm>
    </dsp:sp>
    <dsp:sp modelId="{DE6BF447-AF47-420E-8EA1-3C3038A6A898}">
      <dsp:nvSpPr>
        <dsp:cNvPr id="0" name=""/>
        <dsp:cNvSpPr/>
      </dsp:nvSpPr>
      <dsp:spPr>
        <a:xfrm>
          <a:off x="0" y="4459099"/>
          <a:ext cx="6797675" cy="118846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E180D9-8502-4065-848C-02FDC36C3692}">
      <dsp:nvSpPr>
        <dsp:cNvPr id="0" name=""/>
        <dsp:cNvSpPr/>
      </dsp:nvSpPr>
      <dsp:spPr>
        <a:xfrm>
          <a:off x="359511" y="4726504"/>
          <a:ext cx="653657" cy="65365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747F930-DC3E-4428-B86D-93BA859170CE}">
      <dsp:nvSpPr>
        <dsp:cNvPr id="0" name=""/>
        <dsp:cNvSpPr/>
      </dsp:nvSpPr>
      <dsp:spPr>
        <a:xfrm>
          <a:off x="1372680" y="4459099"/>
          <a:ext cx="5424994" cy="1188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80" tIns="125780" rIns="125780" bIns="125780" numCol="1" spcCol="1270" anchor="ctr" anchorCtr="0">
          <a:noAutofit/>
        </a:bodyPr>
        <a:lstStyle/>
        <a:p>
          <a:pPr marL="0" lvl="0" indent="0" algn="l" defTabSz="977900">
            <a:lnSpc>
              <a:spcPct val="100000"/>
            </a:lnSpc>
            <a:spcBef>
              <a:spcPct val="0"/>
            </a:spcBef>
            <a:spcAft>
              <a:spcPct val="35000"/>
            </a:spcAft>
            <a:buNone/>
          </a:pPr>
          <a:r>
            <a:rPr lang="en-US" sz="2200" kern="1200"/>
            <a:t>Monthly Check-in Meetings</a:t>
          </a:r>
        </a:p>
      </dsp:txBody>
      <dsp:txXfrm>
        <a:off x="1372680" y="4459099"/>
        <a:ext cx="5424994" cy="118846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8136D6-6B9C-4B30-B147-8D6C5E21389A}">
      <dsp:nvSpPr>
        <dsp:cNvPr id="0" name=""/>
        <dsp:cNvSpPr/>
      </dsp:nvSpPr>
      <dsp:spPr>
        <a:xfrm>
          <a:off x="0" y="234809"/>
          <a:ext cx="10058399" cy="6993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0644" tIns="249936" rIns="7806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Narrow-angled (</a:t>
          </a:r>
          <a:r>
            <a:rPr lang="en-US" sz="1200" kern="1200" dirty="0" err="1"/>
            <a:t>Basturkmen</a:t>
          </a:r>
          <a:r>
            <a:rPr lang="en-US" sz="1200" kern="1200" dirty="0"/>
            <a:t>, 2010)</a:t>
          </a:r>
        </a:p>
        <a:p>
          <a:pPr marL="114300" lvl="1" indent="-114300" algn="l" defTabSz="533400">
            <a:lnSpc>
              <a:spcPct val="90000"/>
            </a:lnSpc>
            <a:spcBef>
              <a:spcPct val="0"/>
            </a:spcBef>
            <a:spcAft>
              <a:spcPct val="15000"/>
            </a:spcAft>
            <a:buChar char="•"/>
          </a:pPr>
          <a:r>
            <a:rPr lang="en-US" sz="1200" kern="1200" dirty="0"/>
            <a:t>Genre-focused (Hyon, 2018) </a:t>
          </a:r>
        </a:p>
      </dsp:txBody>
      <dsp:txXfrm>
        <a:off x="0" y="234809"/>
        <a:ext cx="10058399" cy="699300"/>
      </dsp:txXfrm>
    </dsp:sp>
    <dsp:sp modelId="{660DF724-050B-4940-8BEA-98F1BEE475AF}">
      <dsp:nvSpPr>
        <dsp:cNvPr id="0" name=""/>
        <dsp:cNvSpPr/>
      </dsp:nvSpPr>
      <dsp:spPr>
        <a:xfrm>
          <a:off x="502920" y="57689"/>
          <a:ext cx="7040880" cy="354240"/>
        </a:xfrm>
        <a:prstGeom prst="roundRect">
          <a:avLst/>
        </a:prstGeom>
        <a:solidFill>
          <a:schemeClr val="accent2">
            <a:hueOff val="0"/>
            <a:satOff val="0"/>
            <a:lumOff val="0"/>
            <a:alphaOff val="0"/>
          </a:schemeClr>
        </a:solid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533400">
            <a:lnSpc>
              <a:spcPct val="90000"/>
            </a:lnSpc>
            <a:spcBef>
              <a:spcPct val="0"/>
            </a:spcBef>
            <a:spcAft>
              <a:spcPct val="35000"/>
            </a:spcAft>
            <a:buNone/>
            <a:defRPr b="1"/>
          </a:pPr>
          <a:r>
            <a:rPr lang="en-US" sz="1200" kern="1200"/>
            <a:t>Course Design </a:t>
          </a:r>
        </a:p>
      </dsp:txBody>
      <dsp:txXfrm>
        <a:off x="520213" y="74982"/>
        <a:ext cx="7006294" cy="319654"/>
      </dsp:txXfrm>
    </dsp:sp>
    <dsp:sp modelId="{DEE5155C-3320-4907-8043-504F1FC4F87A}">
      <dsp:nvSpPr>
        <dsp:cNvPr id="0" name=""/>
        <dsp:cNvSpPr/>
      </dsp:nvSpPr>
      <dsp:spPr>
        <a:xfrm>
          <a:off x="0" y="1176030"/>
          <a:ext cx="10058399" cy="907200"/>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0644" tIns="249936" rIns="7806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Academic style: Discipline-specific conventions and variations</a:t>
          </a:r>
        </a:p>
        <a:p>
          <a:pPr marL="114300" lvl="1" indent="-114300" algn="l" defTabSz="533400">
            <a:lnSpc>
              <a:spcPct val="90000"/>
            </a:lnSpc>
            <a:spcBef>
              <a:spcPct val="0"/>
            </a:spcBef>
            <a:spcAft>
              <a:spcPct val="15000"/>
            </a:spcAft>
            <a:buChar char="•"/>
          </a:pPr>
          <a:r>
            <a:rPr lang="en-US" sz="1200" kern="1200" dirty="0"/>
            <a:t>Source use &amp; discipline-specific referencing conventions</a:t>
          </a:r>
        </a:p>
        <a:p>
          <a:pPr marL="114300" lvl="1" indent="-114300" algn="l" defTabSz="533400">
            <a:lnSpc>
              <a:spcPct val="90000"/>
            </a:lnSpc>
            <a:spcBef>
              <a:spcPct val="0"/>
            </a:spcBef>
            <a:spcAft>
              <a:spcPct val="15000"/>
            </a:spcAft>
            <a:buChar char="•"/>
          </a:pPr>
          <a:r>
            <a:rPr lang="en-US" sz="1200" kern="1200" dirty="0"/>
            <a:t>Target genre 1, target genre 2, target genre 3 </a:t>
          </a:r>
        </a:p>
      </dsp:txBody>
      <dsp:txXfrm>
        <a:off x="0" y="1176030"/>
        <a:ext cx="10058399" cy="907200"/>
      </dsp:txXfrm>
    </dsp:sp>
    <dsp:sp modelId="{D18CF08A-1233-4945-AAB7-C9D19F2FFCA3}">
      <dsp:nvSpPr>
        <dsp:cNvPr id="0" name=""/>
        <dsp:cNvSpPr/>
      </dsp:nvSpPr>
      <dsp:spPr>
        <a:xfrm>
          <a:off x="502920" y="998910"/>
          <a:ext cx="7040880" cy="354240"/>
        </a:xfrm>
        <a:prstGeom prst="roundRect">
          <a:avLst/>
        </a:prstGeom>
        <a:solidFill>
          <a:schemeClr val="accent3">
            <a:hueOff val="0"/>
            <a:satOff val="0"/>
            <a:lumOff val="0"/>
            <a:alphaOff val="0"/>
          </a:schemeClr>
        </a:solid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533400">
            <a:lnSpc>
              <a:spcPct val="90000"/>
            </a:lnSpc>
            <a:spcBef>
              <a:spcPct val="0"/>
            </a:spcBef>
            <a:spcAft>
              <a:spcPct val="35000"/>
            </a:spcAft>
            <a:buNone/>
            <a:defRPr b="1"/>
          </a:pPr>
          <a:r>
            <a:rPr lang="en-US" sz="1200" kern="1200"/>
            <a:t>Syllabus</a:t>
          </a:r>
        </a:p>
      </dsp:txBody>
      <dsp:txXfrm>
        <a:off x="520213" y="1016203"/>
        <a:ext cx="7006294" cy="319654"/>
      </dsp:txXfrm>
    </dsp:sp>
    <dsp:sp modelId="{4C5F71B3-E88B-45FC-9B8C-800FCE6B1B4F}">
      <dsp:nvSpPr>
        <dsp:cNvPr id="0" name=""/>
        <dsp:cNvSpPr/>
      </dsp:nvSpPr>
      <dsp:spPr>
        <a:xfrm>
          <a:off x="0" y="2325150"/>
          <a:ext cx="10058399" cy="699300"/>
        </a:xfrm>
        <a:prstGeom prst="rect">
          <a:avLst/>
        </a:prstGeom>
        <a:solidFill>
          <a:schemeClr val="lt1">
            <a:alpha val="90000"/>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0644" tIns="249936" rIns="7806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Derived from a set of student exemplars  as described by Tribble and Wingate (2013)</a:t>
          </a:r>
        </a:p>
        <a:p>
          <a:pPr marL="114300" lvl="1" indent="-114300" algn="l" defTabSz="533400">
            <a:lnSpc>
              <a:spcPct val="90000"/>
            </a:lnSpc>
            <a:spcBef>
              <a:spcPct val="0"/>
            </a:spcBef>
            <a:spcAft>
              <a:spcPct val="15000"/>
            </a:spcAft>
            <a:buChar char="•"/>
          </a:pPr>
          <a:r>
            <a:rPr lang="en-US" sz="1200" kern="1200" dirty="0"/>
            <a:t>Include collaborative, student-led genre analysis tasks  for deconstruction of the exemplars</a:t>
          </a:r>
        </a:p>
      </dsp:txBody>
      <dsp:txXfrm>
        <a:off x="0" y="2325150"/>
        <a:ext cx="10058399" cy="699300"/>
      </dsp:txXfrm>
    </dsp:sp>
    <dsp:sp modelId="{70CE6E95-75E9-459D-9A72-1D71E554ACB0}">
      <dsp:nvSpPr>
        <dsp:cNvPr id="0" name=""/>
        <dsp:cNvSpPr/>
      </dsp:nvSpPr>
      <dsp:spPr>
        <a:xfrm>
          <a:off x="502920" y="2148030"/>
          <a:ext cx="7040880" cy="354240"/>
        </a:xfrm>
        <a:prstGeom prst="roundRect">
          <a:avLst/>
        </a:prstGeom>
        <a:solidFill>
          <a:schemeClr val="accent4">
            <a:hueOff val="0"/>
            <a:satOff val="0"/>
            <a:lumOff val="0"/>
            <a:alphaOff val="0"/>
          </a:schemeClr>
        </a:solid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533400">
            <a:lnSpc>
              <a:spcPct val="90000"/>
            </a:lnSpc>
            <a:spcBef>
              <a:spcPct val="0"/>
            </a:spcBef>
            <a:spcAft>
              <a:spcPct val="35000"/>
            </a:spcAft>
            <a:buNone/>
            <a:defRPr b="1"/>
          </a:pPr>
          <a:r>
            <a:rPr lang="en-US" sz="1200" kern="1200" dirty="0"/>
            <a:t>Materials </a:t>
          </a:r>
        </a:p>
      </dsp:txBody>
      <dsp:txXfrm>
        <a:off x="520213" y="2165323"/>
        <a:ext cx="7006294" cy="319654"/>
      </dsp:txXfrm>
    </dsp:sp>
    <dsp:sp modelId="{E06B93B8-818D-451A-BED5-9C22FB9D9453}">
      <dsp:nvSpPr>
        <dsp:cNvPr id="0" name=""/>
        <dsp:cNvSpPr/>
      </dsp:nvSpPr>
      <dsp:spPr>
        <a:xfrm>
          <a:off x="0" y="3266369"/>
          <a:ext cx="10058399" cy="699300"/>
        </a:xfrm>
        <a:prstGeom prst="rect">
          <a:avLst/>
        </a:prstGeom>
        <a:solidFill>
          <a:schemeClr val="lt1">
            <a:alpha val="90000"/>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0644" tIns="249936" rIns="7806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EAP genre-based pedagogy (Wingate, 2015; Hyland, 2007) </a:t>
          </a:r>
        </a:p>
        <a:p>
          <a:pPr marL="114300" lvl="1" indent="-114300" algn="l" defTabSz="533400">
            <a:lnSpc>
              <a:spcPct val="90000"/>
            </a:lnSpc>
            <a:spcBef>
              <a:spcPct val="0"/>
            </a:spcBef>
            <a:spcAft>
              <a:spcPct val="15000"/>
            </a:spcAft>
            <a:buChar char="•"/>
          </a:pPr>
          <a:r>
            <a:rPr lang="en-US" sz="1200" kern="1200" dirty="0"/>
            <a:t>Teaching-learning cycle (contextualization, deconstruction, joint construction, collaborative construction, linking texts)</a:t>
          </a:r>
        </a:p>
      </dsp:txBody>
      <dsp:txXfrm>
        <a:off x="0" y="3266369"/>
        <a:ext cx="10058399" cy="699300"/>
      </dsp:txXfrm>
    </dsp:sp>
    <dsp:sp modelId="{E8F77DC8-8D6E-4B80-AE65-67C1FF3579AE}">
      <dsp:nvSpPr>
        <dsp:cNvPr id="0" name=""/>
        <dsp:cNvSpPr/>
      </dsp:nvSpPr>
      <dsp:spPr>
        <a:xfrm>
          <a:off x="502920" y="3089250"/>
          <a:ext cx="7040880" cy="354240"/>
        </a:xfrm>
        <a:prstGeom prst="roundRect">
          <a:avLst/>
        </a:prstGeom>
        <a:solidFill>
          <a:schemeClr val="accent5">
            <a:hueOff val="0"/>
            <a:satOff val="0"/>
            <a:lumOff val="0"/>
            <a:alphaOff val="0"/>
          </a:schemeClr>
        </a:solid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533400">
            <a:lnSpc>
              <a:spcPct val="90000"/>
            </a:lnSpc>
            <a:spcBef>
              <a:spcPct val="0"/>
            </a:spcBef>
            <a:spcAft>
              <a:spcPct val="35000"/>
            </a:spcAft>
            <a:buNone/>
            <a:defRPr b="1"/>
          </a:pPr>
          <a:r>
            <a:rPr lang="en-US" sz="1200" kern="1200"/>
            <a:t>Pedagogical Approach</a:t>
          </a:r>
        </a:p>
      </dsp:txBody>
      <dsp:txXfrm>
        <a:off x="520213" y="3106543"/>
        <a:ext cx="7006294" cy="31965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3A1F7D-1F38-48E5-9433-217051D504D6}">
      <dsp:nvSpPr>
        <dsp:cNvPr id="0" name=""/>
        <dsp:cNvSpPr/>
      </dsp:nvSpPr>
      <dsp:spPr>
        <a:xfrm>
          <a:off x="0" y="294189"/>
          <a:ext cx="10058399" cy="12852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0644" tIns="354076" rIns="780644"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a:t>Materials development</a:t>
          </a:r>
        </a:p>
        <a:p>
          <a:pPr marL="171450" lvl="1" indent="-171450" algn="l" defTabSz="755650">
            <a:lnSpc>
              <a:spcPct val="90000"/>
            </a:lnSpc>
            <a:spcBef>
              <a:spcPct val="0"/>
            </a:spcBef>
            <a:spcAft>
              <a:spcPct val="15000"/>
            </a:spcAft>
            <a:buChar char="•"/>
          </a:pPr>
          <a:r>
            <a:rPr lang="en-US" sz="1700" kern="1200" dirty="0"/>
            <a:t>Ongoing collaboration </a:t>
          </a:r>
        </a:p>
        <a:p>
          <a:pPr marL="171450" lvl="1" indent="-171450" algn="l" defTabSz="755650">
            <a:lnSpc>
              <a:spcPct val="90000"/>
            </a:lnSpc>
            <a:spcBef>
              <a:spcPct val="0"/>
            </a:spcBef>
            <a:spcAft>
              <a:spcPct val="15000"/>
            </a:spcAft>
            <a:buChar char="•"/>
          </a:pPr>
          <a:r>
            <a:rPr lang="en-US" sz="1700" kern="1200" dirty="0"/>
            <a:t>Post-assessment collaboration </a:t>
          </a:r>
        </a:p>
      </dsp:txBody>
      <dsp:txXfrm>
        <a:off x="0" y="294189"/>
        <a:ext cx="10058399" cy="1285200"/>
      </dsp:txXfrm>
    </dsp:sp>
    <dsp:sp modelId="{E1E06684-0784-4343-B56A-D89783F45195}">
      <dsp:nvSpPr>
        <dsp:cNvPr id="0" name=""/>
        <dsp:cNvSpPr/>
      </dsp:nvSpPr>
      <dsp:spPr>
        <a:xfrm>
          <a:off x="502920" y="43269"/>
          <a:ext cx="7040880" cy="50184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755650">
            <a:lnSpc>
              <a:spcPct val="90000"/>
            </a:lnSpc>
            <a:spcBef>
              <a:spcPct val="0"/>
            </a:spcBef>
            <a:spcAft>
              <a:spcPct val="35000"/>
            </a:spcAft>
            <a:buNone/>
          </a:pPr>
          <a:r>
            <a:rPr lang="en-US" sz="1700" kern="1200"/>
            <a:t>Collaboration with an EAP tutor</a:t>
          </a:r>
        </a:p>
      </dsp:txBody>
      <dsp:txXfrm>
        <a:off x="527418" y="67767"/>
        <a:ext cx="6991884" cy="452844"/>
      </dsp:txXfrm>
    </dsp:sp>
    <dsp:sp modelId="{6883A5FF-18EE-4374-9E90-D71025F4E334}">
      <dsp:nvSpPr>
        <dsp:cNvPr id="0" name=""/>
        <dsp:cNvSpPr/>
      </dsp:nvSpPr>
      <dsp:spPr>
        <a:xfrm>
          <a:off x="0" y="1922110"/>
          <a:ext cx="10058399" cy="1820700"/>
        </a:xfrm>
        <a:prstGeom prst="rect">
          <a:avLst/>
        </a:prstGeom>
        <a:solidFill>
          <a:schemeClr val="lt1">
            <a:alpha val="90000"/>
            <a:hueOff val="0"/>
            <a:satOff val="0"/>
            <a:lumOff val="0"/>
            <a:alphaOff val="0"/>
          </a:schemeClr>
        </a:solidFill>
        <a:ln w="15875" cap="flat" cmpd="sng" algn="ctr">
          <a:solidFill>
            <a:schemeClr val="accent2">
              <a:hueOff val="39038"/>
              <a:satOff val="-26876"/>
              <a:lumOff val="-68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0644" tIns="354076" rIns="780644"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a:t>Summer workshops (synchronous, online via Teams &amp; asynchronous individual tasks)</a:t>
          </a:r>
        </a:p>
        <a:p>
          <a:pPr marL="342900" lvl="2" indent="-171450" algn="l" defTabSz="755650">
            <a:lnSpc>
              <a:spcPct val="90000"/>
            </a:lnSpc>
            <a:spcBef>
              <a:spcPct val="0"/>
            </a:spcBef>
            <a:spcAft>
              <a:spcPct val="15000"/>
            </a:spcAft>
            <a:buChar char="•"/>
          </a:pPr>
          <a:r>
            <a:rPr lang="en-US" sz="1700" kern="1200" dirty="0"/>
            <a:t>EMI awareness, communication and pedagogy strategies (</a:t>
          </a:r>
          <a:r>
            <a:rPr lang="en-US" sz="1700" kern="1200" dirty="0" err="1"/>
            <a:t>Deroey</a:t>
          </a:r>
          <a:r>
            <a:rPr lang="en-US" sz="1700" kern="1200" dirty="0"/>
            <a:t>, 2023) </a:t>
          </a:r>
        </a:p>
        <a:p>
          <a:pPr marL="171450" lvl="1" indent="-171450" algn="l" defTabSz="755650">
            <a:lnSpc>
              <a:spcPct val="90000"/>
            </a:lnSpc>
            <a:spcBef>
              <a:spcPct val="0"/>
            </a:spcBef>
            <a:spcAft>
              <a:spcPct val="15000"/>
            </a:spcAft>
            <a:buChar char="•"/>
          </a:pPr>
          <a:r>
            <a:rPr lang="en-US" sz="1700" kern="1200" dirty="0"/>
            <a:t>Monthly collaborative learning communities</a:t>
          </a:r>
        </a:p>
        <a:p>
          <a:pPr marL="342900" lvl="2" indent="-171450" algn="l" defTabSz="755650">
            <a:lnSpc>
              <a:spcPct val="90000"/>
            </a:lnSpc>
            <a:spcBef>
              <a:spcPct val="0"/>
            </a:spcBef>
            <a:spcAft>
              <a:spcPct val="15000"/>
            </a:spcAft>
            <a:buChar char="•"/>
          </a:pPr>
          <a:r>
            <a:rPr lang="en-US" sz="1700" kern="1200" dirty="0"/>
            <a:t>Collaborative reflection, pedagogy, and language </a:t>
          </a:r>
        </a:p>
        <a:p>
          <a:pPr marL="171450" lvl="1" indent="-171450" algn="l" defTabSz="755650">
            <a:lnSpc>
              <a:spcPct val="90000"/>
            </a:lnSpc>
            <a:spcBef>
              <a:spcPct val="0"/>
            </a:spcBef>
            <a:spcAft>
              <a:spcPct val="15000"/>
            </a:spcAft>
            <a:buChar char="•"/>
          </a:pPr>
          <a:r>
            <a:rPr lang="en-US" sz="1700" kern="1200" dirty="0"/>
            <a:t>Opportunities for micro-teaching and feedback </a:t>
          </a:r>
        </a:p>
      </dsp:txBody>
      <dsp:txXfrm>
        <a:off x="0" y="1922110"/>
        <a:ext cx="10058399" cy="1820700"/>
      </dsp:txXfrm>
    </dsp:sp>
    <dsp:sp modelId="{13441C93-01D7-4A99-90AE-6FAE8381CE37}">
      <dsp:nvSpPr>
        <dsp:cNvPr id="0" name=""/>
        <dsp:cNvSpPr/>
      </dsp:nvSpPr>
      <dsp:spPr>
        <a:xfrm>
          <a:off x="502920" y="1671190"/>
          <a:ext cx="7040880" cy="501840"/>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755650">
            <a:lnSpc>
              <a:spcPct val="90000"/>
            </a:lnSpc>
            <a:spcBef>
              <a:spcPct val="0"/>
            </a:spcBef>
            <a:spcAft>
              <a:spcPct val="35000"/>
            </a:spcAft>
            <a:buNone/>
          </a:pPr>
          <a:r>
            <a:rPr lang="en-US" sz="1700" kern="1200"/>
            <a:t>EMI Faculty Development Program </a:t>
          </a:r>
        </a:p>
      </dsp:txBody>
      <dsp:txXfrm>
        <a:off x="527418" y="1695688"/>
        <a:ext cx="6991884" cy="45284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80FF0F-4171-4D73-9123-216AD83E200B}">
      <dsp:nvSpPr>
        <dsp:cNvPr id="0" name=""/>
        <dsp:cNvSpPr/>
      </dsp:nvSpPr>
      <dsp:spPr>
        <a:xfrm>
          <a:off x="0" y="377675"/>
          <a:ext cx="6797675" cy="6804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27575" tIns="333248" rIns="527575"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Heightened awareness of teaching and assessment practices </a:t>
          </a:r>
        </a:p>
      </dsp:txBody>
      <dsp:txXfrm>
        <a:off x="0" y="377675"/>
        <a:ext cx="6797675" cy="680400"/>
      </dsp:txXfrm>
    </dsp:sp>
    <dsp:sp modelId="{06CE65EC-8DCA-495E-A176-AE8C6DE225D3}">
      <dsp:nvSpPr>
        <dsp:cNvPr id="0" name=""/>
        <dsp:cNvSpPr/>
      </dsp:nvSpPr>
      <dsp:spPr>
        <a:xfrm>
          <a:off x="339883" y="141515"/>
          <a:ext cx="4758372" cy="47232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711200">
            <a:lnSpc>
              <a:spcPct val="90000"/>
            </a:lnSpc>
            <a:spcBef>
              <a:spcPct val="0"/>
            </a:spcBef>
            <a:spcAft>
              <a:spcPct val="35000"/>
            </a:spcAft>
            <a:buNone/>
          </a:pPr>
          <a:r>
            <a:rPr lang="en-US" sz="1600" kern="1200"/>
            <a:t>Benefits for the EMI Lecturers</a:t>
          </a:r>
        </a:p>
      </dsp:txBody>
      <dsp:txXfrm>
        <a:off x="362940" y="164572"/>
        <a:ext cx="4712258" cy="426206"/>
      </dsp:txXfrm>
    </dsp:sp>
    <dsp:sp modelId="{41CDA479-4648-46E3-82A7-36EDC2A018C4}">
      <dsp:nvSpPr>
        <dsp:cNvPr id="0" name=""/>
        <dsp:cNvSpPr/>
      </dsp:nvSpPr>
      <dsp:spPr>
        <a:xfrm>
          <a:off x="0" y="1367538"/>
          <a:ext cx="6797675" cy="1436400"/>
        </a:xfrm>
        <a:prstGeom prst="rect">
          <a:avLst/>
        </a:prstGeom>
        <a:solidFill>
          <a:schemeClr val="lt1">
            <a:alpha val="90000"/>
            <a:hueOff val="0"/>
            <a:satOff val="0"/>
            <a:lumOff val="0"/>
            <a:alphaOff val="0"/>
          </a:schemeClr>
        </a:solidFill>
        <a:ln w="15875" cap="flat" cmpd="sng" algn="ctr">
          <a:solidFill>
            <a:schemeClr val="accent2">
              <a:hueOff val="19519"/>
              <a:satOff val="-13438"/>
              <a:lumOff val="-343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27575" tIns="333248" rIns="527575"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Increased understanding of the conventions, requirements and “dos and don’ts,” as one Maths Lecturer put it, of genres</a:t>
          </a:r>
        </a:p>
        <a:p>
          <a:pPr marL="342900" lvl="2" indent="-171450" algn="l" defTabSz="711200">
            <a:lnSpc>
              <a:spcPct val="90000"/>
            </a:lnSpc>
            <a:spcBef>
              <a:spcPct val="0"/>
            </a:spcBef>
            <a:spcAft>
              <a:spcPct val="15000"/>
            </a:spcAft>
            <a:buChar char="•"/>
          </a:pPr>
          <a:r>
            <a:rPr lang="en-US" sz="1600" kern="1200" dirty="0"/>
            <a:t>Genre-specific knowledge (Tardy et al., 2020)</a:t>
          </a:r>
        </a:p>
        <a:p>
          <a:pPr marL="171450" lvl="1" indent="-171450" algn="l" defTabSz="711200">
            <a:lnSpc>
              <a:spcPct val="90000"/>
            </a:lnSpc>
            <a:spcBef>
              <a:spcPct val="0"/>
            </a:spcBef>
            <a:spcAft>
              <a:spcPct val="15000"/>
            </a:spcAft>
            <a:buChar char="•"/>
          </a:pPr>
          <a:r>
            <a:rPr lang="en-US" sz="1600" kern="1200" dirty="0"/>
            <a:t>Increased pedagogical content knowledge of genre (Worden, 2019) </a:t>
          </a:r>
        </a:p>
      </dsp:txBody>
      <dsp:txXfrm>
        <a:off x="0" y="1367538"/>
        <a:ext cx="6797675" cy="1436400"/>
      </dsp:txXfrm>
    </dsp:sp>
    <dsp:sp modelId="{E05F6634-51C0-411A-9B48-827C3829B64C}">
      <dsp:nvSpPr>
        <dsp:cNvPr id="0" name=""/>
        <dsp:cNvSpPr/>
      </dsp:nvSpPr>
      <dsp:spPr>
        <a:xfrm>
          <a:off x="339883" y="1144475"/>
          <a:ext cx="4758372" cy="472320"/>
        </a:xfrm>
        <a:prstGeom prst="roundRect">
          <a:avLst/>
        </a:prstGeom>
        <a:solidFill>
          <a:schemeClr val="accent2">
            <a:hueOff val="19519"/>
            <a:satOff val="-13438"/>
            <a:lumOff val="-343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711200">
            <a:lnSpc>
              <a:spcPct val="90000"/>
            </a:lnSpc>
            <a:spcBef>
              <a:spcPct val="0"/>
            </a:spcBef>
            <a:spcAft>
              <a:spcPct val="35000"/>
            </a:spcAft>
            <a:buNone/>
          </a:pPr>
          <a:r>
            <a:rPr lang="en-US" sz="1600" kern="1200"/>
            <a:t>Benefits for the EAP Tutors</a:t>
          </a:r>
        </a:p>
      </dsp:txBody>
      <dsp:txXfrm>
        <a:off x="362940" y="1167532"/>
        <a:ext cx="4712258" cy="426206"/>
      </dsp:txXfrm>
    </dsp:sp>
    <dsp:sp modelId="{CC855425-8A9D-48BE-B00C-E432DD8987FD}">
      <dsp:nvSpPr>
        <dsp:cNvPr id="0" name=""/>
        <dsp:cNvSpPr/>
      </dsp:nvSpPr>
      <dsp:spPr>
        <a:xfrm>
          <a:off x="0" y="3139596"/>
          <a:ext cx="6797675" cy="2368800"/>
        </a:xfrm>
        <a:prstGeom prst="rect">
          <a:avLst/>
        </a:prstGeom>
        <a:solidFill>
          <a:schemeClr val="lt1">
            <a:alpha val="90000"/>
            <a:hueOff val="0"/>
            <a:satOff val="0"/>
            <a:lumOff val="0"/>
            <a:alphaOff val="0"/>
          </a:schemeClr>
        </a:solidFill>
        <a:ln w="15875" cap="flat" cmpd="sng" algn="ctr">
          <a:solidFill>
            <a:schemeClr val="accent2">
              <a:hueOff val="39038"/>
              <a:satOff val="-26876"/>
              <a:lumOff val="-68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27575" tIns="333248" rIns="527575"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Increased relevance of discipline-specific academic literacy provision</a:t>
          </a:r>
        </a:p>
        <a:p>
          <a:pPr marL="171450" lvl="1" indent="-171450" algn="l" defTabSz="711200">
            <a:lnSpc>
              <a:spcPct val="90000"/>
            </a:lnSpc>
            <a:spcBef>
              <a:spcPct val="0"/>
            </a:spcBef>
            <a:spcAft>
              <a:spcPct val="15000"/>
            </a:spcAft>
            <a:buChar char="•"/>
          </a:pPr>
          <a:r>
            <a:rPr lang="en-US" sz="1600" kern="1200" dirty="0"/>
            <a:t>Materials useful for explicating and clarifying genre conventions and marker expectations and “learning to avoid mistakes”</a:t>
          </a:r>
        </a:p>
        <a:p>
          <a:pPr marL="171450" lvl="1" indent="-171450" algn="l" defTabSz="711200">
            <a:lnSpc>
              <a:spcPct val="90000"/>
            </a:lnSpc>
            <a:spcBef>
              <a:spcPct val="0"/>
            </a:spcBef>
            <a:spcAft>
              <a:spcPct val="15000"/>
            </a:spcAft>
            <a:buChar char="•"/>
          </a:pPr>
          <a:r>
            <a:rPr lang="en-US" sz="1600" kern="1200" dirty="0"/>
            <a:t>More detailed and diverse written feedback from discipline lecturers </a:t>
          </a:r>
        </a:p>
        <a:p>
          <a:pPr marL="171450" lvl="1" indent="-171450" algn="l" defTabSz="711200">
            <a:lnSpc>
              <a:spcPct val="90000"/>
            </a:lnSpc>
            <a:spcBef>
              <a:spcPct val="0"/>
            </a:spcBef>
            <a:spcAft>
              <a:spcPct val="15000"/>
            </a:spcAft>
            <a:buChar char="•"/>
          </a:pPr>
          <a:r>
            <a:rPr lang="en-US" sz="1600" kern="1200" dirty="0"/>
            <a:t>Multifaceted genre knowledge development (i.e., genre-specific knowledge and genre awareness) </a:t>
          </a:r>
        </a:p>
      </dsp:txBody>
      <dsp:txXfrm>
        <a:off x="0" y="3139596"/>
        <a:ext cx="6797675" cy="2368800"/>
      </dsp:txXfrm>
    </dsp:sp>
    <dsp:sp modelId="{C1580028-0642-490D-B800-31AD007294BE}">
      <dsp:nvSpPr>
        <dsp:cNvPr id="0" name=""/>
        <dsp:cNvSpPr/>
      </dsp:nvSpPr>
      <dsp:spPr>
        <a:xfrm>
          <a:off x="339883" y="2903436"/>
          <a:ext cx="4758372" cy="472320"/>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711200">
            <a:lnSpc>
              <a:spcPct val="90000"/>
            </a:lnSpc>
            <a:spcBef>
              <a:spcPct val="0"/>
            </a:spcBef>
            <a:spcAft>
              <a:spcPct val="35000"/>
            </a:spcAft>
            <a:buNone/>
          </a:pPr>
          <a:r>
            <a:rPr lang="en-US" sz="1600" kern="1200"/>
            <a:t>Benefits for the Students </a:t>
          </a:r>
        </a:p>
      </dsp:txBody>
      <dsp:txXfrm>
        <a:off x="362940" y="2926493"/>
        <a:ext cx="4712258" cy="42620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821F46-3B15-42E8-B479-AE68C86A0A3E}">
      <dsp:nvSpPr>
        <dsp:cNvPr id="0" name=""/>
        <dsp:cNvSpPr/>
      </dsp:nvSpPr>
      <dsp:spPr>
        <a:xfrm>
          <a:off x="0" y="416555"/>
          <a:ext cx="6797675" cy="1360800"/>
        </a:xfrm>
        <a:prstGeom prst="rect">
          <a:avLst/>
        </a:prstGeom>
        <a:solidFill>
          <a:schemeClr val="lt1">
            <a:alpha val="90000"/>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27575" tIns="499872" rIns="527575"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Language-related challenges during marking, which added time </a:t>
          </a:r>
        </a:p>
      </dsp:txBody>
      <dsp:txXfrm>
        <a:off x="0" y="416555"/>
        <a:ext cx="6797675" cy="1360800"/>
      </dsp:txXfrm>
    </dsp:sp>
    <dsp:sp modelId="{CED5C12E-F658-43A9-A29B-3698171FE2BF}">
      <dsp:nvSpPr>
        <dsp:cNvPr id="0" name=""/>
        <dsp:cNvSpPr/>
      </dsp:nvSpPr>
      <dsp:spPr>
        <a:xfrm>
          <a:off x="339883" y="62315"/>
          <a:ext cx="4758372" cy="70848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1066800">
            <a:lnSpc>
              <a:spcPct val="90000"/>
            </a:lnSpc>
            <a:spcBef>
              <a:spcPct val="0"/>
            </a:spcBef>
            <a:spcAft>
              <a:spcPct val="35000"/>
            </a:spcAft>
            <a:buNone/>
          </a:pPr>
          <a:r>
            <a:rPr lang="en-US" sz="2400" kern="1200"/>
            <a:t>Challenges for the EMI lecturers</a:t>
          </a:r>
        </a:p>
      </dsp:txBody>
      <dsp:txXfrm>
        <a:off x="374468" y="96900"/>
        <a:ext cx="4689202" cy="639310"/>
      </dsp:txXfrm>
    </dsp:sp>
    <dsp:sp modelId="{4735D80B-7DD0-4760-B83D-C882E8E39F86}">
      <dsp:nvSpPr>
        <dsp:cNvPr id="0" name=""/>
        <dsp:cNvSpPr/>
      </dsp:nvSpPr>
      <dsp:spPr>
        <a:xfrm>
          <a:off x="0" y="2261195"/>
          <a:ext cx="6797675" cy="3326400"/>
        </a:xfrm>
        <a:prstGeom prst="rect">
          <a:avLst/>
        </a:prstGeom>
        <a:solidFill>
          <a:schemeClr val="lt1">
            <a:alpha val="90000"/>
            <a:hueOff val="0"/>
            <a:satOff val="0"/>
            <a:lumOff val="0"/>
            <a:alphaOff val="0"/>
          </a:schemeClr>
        </a:solidFill>
        <a:ln w="15875" cap="flat" cmpd="sng" algn="ctr">
          <a:solidFill>
            <a:schemeClr val="accent5">
              <a:hueOff val="2127120"/>
              <a:satOff val="-23891"/>
              <a:lumOff val="-509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27575" tIns="499872" rIns="527575"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Uncertainty with the approach</a:t>
          </a:r>
        </a:p>
        <a:p>
          <a:pPr marL="457200" lvl="2" indent="-228600" algn="l" defTabSz="1066800">
            <a:lnSpc>
              <a:spcPct val="90000"/>
            </a:lnSpc>
            <a:spcBef>
              <a:spcPct val="0"/>
            </a:spcBef>
            <a:spcAft>
              <a:spcPct val="15000"/>
            </a:spcAft>
            <a:buChar char="•"/>
          </a:pPr>
          <a:r>
            <a:rPr lang="en-US" sz="2400" kern="1200" dirty="0"/>
            <a:t>Consistent with Tardy et al. (2022)</a:t>
          </a:r>
        </a:p>
        <a:p>
          <a:pPr marL="228600" lvl="1" indent="-228600" algn="l" defTabSz="1066800">
            <a:lnSpc>
              <a:spcPct val="90000"/>
            </a:lnSpc>
            <a:spcBef>
              <a:spcPct val="0"/>
            </a:spcBef>
            <a:spcAft>
              <a:spcPct val="15000"/>
            </a:spcAft>
            <a:buChar char="•"/>
          </a:pPr>
          <a:r>
            <a:rPr lang="en-US" sz="2400" kern="1200" dirty="0"/>
            <a:t>Limited instructional time</a:t>
          </a:r>
        </a:p>
        <a:p>
          <a:pPr marL="457200" lvl="2" indent="-228600" algn="l" defTabSz="1066800">
            <a:lnSpc>
              <a:spcPct val="90000"/>
            </a:lnSpc>
            <a:spcBef>
              <a:spcPct val="0"/>
            </a:spcBef>
            <a:spcAft>
              <a:spcPct val="15000"/>
            </a:spcAft>
            <a:buChar char="•"/>
          </a:pPr>
          <a:r>
            <a:rPr lang="en-US" sz="2400" kern="1200" dirty="0"/>
            <a:t>Consistent with Tardy et al. (2022)</a:t>
          </a:r>
        </a:p>
        <a:p>
          <a:pPr marL="228600" lvl="1" indent="-228600" algn="l" defTabSz="1066800">
            <a:lnSpc>
              <a:spcPct val="90000"/>
            </a:lnSpc>
            <a:spcBef>
              <a:spcPct val="0"/>
            </a:spcBef>
            <a:spcAft>
              <a:spcPct val="15000"/>
            </a:spcAft>
            <a:buChar char="•"/>
          </a:pPr>
          <a:r>
            <a:rPr lang="en-US" sz="2400" kern="1200" dirty="0"/>
            <a:t>Limited or lacking communication</a:t>
          </a:r>
        </a:p>
        <a:p>
          <a:pPr marL="457200" lvl="2" indent="-228600" algn="l" defTabSz="1066800">
            <a:lnSpc>
              <a:spcPct val="90000"/>
            </a:lnSpc>
            <a:spcBef>
              <a:spcPct val="0"/>
            </a:spcBef>
            <a:spcAft>
              <a:spcPct val="15000"/>
            </a:spcAft>
            <a:buChar char="•"/>
          </a:pPr>
          <a:r>
            <a:rPr lang="en-US" sz="2400" kern="1200" dirty="0"/>
            <a:t>Like previous collaborative initiatives (Li, 2021)</a:t>
          </a:r>
        </a:p>
      </dsp:txBody>
      <dsp:txXfrm>
        <a:off x="0" y="2261195"/>
        <a:ext cx="6797675" cy="3326400"/>
      </dsp:txXfrm>
    </dsp:sp>
    <dsp:sp modelId="{8AD1D00B-64A1-4D36-9D70-B9C224DD44EC}">
      <dsp:nvSpPr>
        <dsp:cNvPr id="0" name=""/>
        <dsp:cNvSpPr/>
      </dsp:nvSpPr>
      <dsp:spPr>
        <a:xfrm>
          <a:off x="339883" y="1906956"/>
          <a:ext cx="4758372" cy="708480"/>
        </a:xfrm>
        <a:prstGeom prst="roundRect">
          <a:avLst/>
        </a:prstGeom>
        <a:solidFill>
          <a:schemeClr val="accent5">
            <a:hueOff val="2127120"/>
            <a:satOff val="-23891"/>
            <a:lumOff val="-509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1066800">
            <a:lnSpc>
              <a:spcPct val="90000"/>
            </a:lnSpc>
            <a:spcBef>
              <a:spcPct val="0"/>
            </a:spcBef>
            <a:spcAft>
              <a:spcPct val="35000"/>
            </a:spcAft>
            <a:buNone/>
          </a:pPr>
          <a:r>
            <a:rPr lang="en-US" sz="2400" kern="1200"/>
            <a:t>Challenges for the EAP tutors </a:t>
          </a:r>
        </a:p>
      </dsp:txBody>
      <dsp:txXfrm>
        <a:off x="374468" y="1941541"/>
        <a:ext cx="4689202" cy="63931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47A4FF-7C6B-4951-8DD2-37BC74EC445F}" type="datetimeFigureOut">
              <a:rPr lang="en-US" smtClean="0"/>
              <a:t>4/14/2023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B0CC8F-6B10-44AC-BC39-C18A4FD1ADCD}" type="slidenum">
              <a:rPr lang="en-US" smtClean="0"/>
              <a:t>‹#›</a:t>
            </a:fld>
            <a:endParaRPr lang="en-US"/>
          </a:p>
        </p:txBody>
      </p:sp>
    </p:spTree>
    <p:extLst>
      <p:ext uri="{BB962C8B-B14F-4D97-AF65-F5344CB8AC3E}">
        <p14:creationId xmlns:p14="http://schemas.microsoft.com/office/powerpoint/2010/main" val="3839820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chemeClr val="tx1"/>
                </a:solidFill>
                <a:effectLst/>
                <a:latin typeface="inherit"/>
              </a:rPr>
              <a:t>Deconstruction or Co-construction? Towards a closer collaboration between EMI and EAP scholarship</a:t>
            </a:r>
          </a:p>
          <a:p>
            <a:endParaRPr lang="en-US" dirty="0"/>
          </a:p>
        </p:txBody>
      </p:sp>
      <p:sp>
        <p:nvSpPr>
          <p:cNvPr id="4" name="Slide Number Placeholder 3"/>
          <p:cNvSpPr>
            <a:spLocks noGrp="1"/>
          </p:cNvSpPr>
          <p:nvPr>
            <p:ph type="sldNum" sz="quarter" idx="5"/>
          </p:nvPr>
        </p:nvSpPr>
        <p:spPr/>
        <p:txBody>
          <a:bodyPr/>
          <a:lstStyle/>
          <a:p>
            <a:fld id="{57B0CC8F-6B10-44AC-BC39-C18A4FD1ADCD}" type="slidenum">
              <a:rPr lang="en-US" smtClean="0"/>
              <a:t>1</a:t>
            </a:fld>
            <a:endParaRPr lang="en-US"/>
          </a:p>
        </p:txBody>
      </p:sp>
    </p:spTree>
    <p:extLst>
      <p:ext uri="{BB962C8B-B14F-4D97-AF65-F5344CB8AC3E}">
        <p14:creationId xmlns:p14="http://schemas.microsoft.com/office/powerpoint/2010/main" val="10611455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support the EAP instructors in collaboration, development of the learning materials, and implementation of the genre-based approach in their EAP modules, we lead an initial workshop that focused on introducing the approach, giving an overview of empirical evidence toward it, introduction of the target genre (a design report) development of one genre-based task with a small group, and reflections on the workshop and genre-based pedagogy. This workshop was a 2-hour workshop held online. We knew that this workshop was not sufficient, but we had limited time and resources, and so we intended for this workshop to be an introduction to the approach, which could later be followed with other forms of support. </a:t>
            </a:r>
          </a:p>
        </p:txBody>
      </p:sp>
      <p:sp>
        <p:nvSpPr>
          <p:cNvPr id="4" name="Slide Number Placeholder 3"/>
          <p:cNvSpPr>
            <a:spLocks noGrp="1"/>
          </p:cNvSpPr>
          <p:nvPr>
            <p:ph type="sldNum" sz="quarter" idx="5"/>
          </p:nvPr>
        </p:nvSpPr>
        <p:spPr/>
        <p:txBody>
          <a:bodyPr/>
          <a:lstStyle/>
          <a:p>
            <a:fld id="{5FBEEF69-5B44-4197-9717-198DEBC75D31}" type="slidenum">
              <a:rPr lang="en-US" smtClean="0"/>
              <a:t>11</a:t>
            </a:fld>
            <a:endParaRPr lang="en-US"/>
          </a:p>
        </p:txBody>
      </p:sp>
    </p:spTree>
    <p:extLst>
      <p:ext uri="{BB962C8B-B14F-4D97-AF65-F5344CB8AC3E}">
        <p14:creationId xmlns:p14="http://schemas.microsoft.com/office/powerpoint/2010/main" val="256633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 will keep this slide hidden, but if anyone asks about EAP tutor support, I can refer to it during the Q &amp; A. </a:t>
            </a:r>
          </a:p>
          <a:p>
            <a:endParaRPr lang="en-US" b="0" i="0" dirty="0">
              <a:solidFill>
                <a:srgbClr val="000000"/>
              </a:solidFill>
              <a:effectLst/>
              <a:latin typeface="Calibri" panose="020F0502020204030204" pitchFamily="34" charset="0"/>
            </a:endParaRPr>
          </a:p>
          <a:p>
            <a:r>
              <a:rPr lang="en-US" b="0" i="0" dirty="0">
                <a:solidFill>
                  <a:srgbClr val="000000"/>
                </a:solidFill>
                <a:effectLst/>
                <a:latin typeface="Calibri" panose="020F0502020204030204" pitchFamily="34" charset="0"/>
              </a:rPr>
              <a:t>Following on from the workshop and based on the findings from the semi-structured interviews as well as ongoing conversations with the EAP instructors, who were my colleagues, I develop a program of informal PD with the aim of addressing the instructors’ concerns and challenges. We held an additional workshop in a department meeting focused on genre-based activities and collaborating with discipline lecturers. I also set up one-to-one consultations in drop-in meetings on Teams, which would allow for informal sharing and Q&amp;A. I also developed a resource bank with examples of GB materials that the instructors could review and draw on. Finally, in our monthly  departmental meetings, we had 15-20 minutes of time dedicated to informal sharing. This provided a dedicated space for reflecting on our practice. I have not collected systematic evaluation data on this PD program, but informal feedback from the instructors in meetings and one-to-one conversations has been positive. </a:t>
            </a:r>
            <a:endParaRPr lang="en-US" dirty="0"/>
          </a:p>
        </p:txBody>
      </p:sp>
      <p:sp>
        <p:nvSpPr>
          <p:cNvPr id="4" name="Slide Number Placeholder 3"/>
          <p:cNvSpPr>
            <a:spLocks noGrp="1"/>
          </p:cNvSpPr>
          <p:nvPr>
            <p:ph type="sldNum" sz="quarter" idx="5"/>
          </p:nvPr>
        </p:nvSpPr>
        <p:spPr/>
        <p:txBody>
          <a:bodyPr/>
          <a:lstStyle/>
          <a:p>
            <a:fld id="{57B0CC8F-6B10-44AC-BC39-C18A4FD1ADCD}" type="slidenum">
              <a:rPr lang="en-US" smtClean="0"/>
              <a:t>12</a:t>
            </a:fld>
            <a:endParaRPr lang="en-US"/>
          </a:p>
        </p:txBody>
      </p:sp>
    </p:spTree>
    <p:extLst>
      <p:ext uri="{BB962C8B-B14F-4D97-AF65-F5344CB8AC3E}">
        <p14:creationId xmlns:p14="http://schemas.microsoft.com/office/powerpoint/2010/main" val="1454669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will keep this slide hidden, but if anyone asks about course design, I can refer to it during the Q &amp; A. </a:t>
            </a:r>
          </a:p>
        </p:txBody>
      </p:sp>
      <p:sp>
        <p:nvSpPr>
          <p:cNvPr id="4" name="Slide Number Placeholder 3"/>
          <p:cNvSpPr>
            <a:spLocks noGrp="1"/>
          </p:cNvSpPr>
          <p:nvPr>
            <p:ph type="sldNum" sz="quarter" idx="5"/>
          </p:nvPr>
        </p:nvSpPr>
        <p:spPr/>
        <p:txBody>
          <a:bodyPr/>
          <a:lstStyle/>
          <a:p>
            <a:fld id="{57B0CC8F-6B10-44AC-BC39-C18A4FD1ADCD}" type="slidenum">
              <a:rPr lang="en-US" smtClean="0"/>
              <a:t>13</a:t>
            </a:fld>
            <a:endParaRPr lang="en-US"/>
          </a:p>
        </p:txBody>
      </p:sp>
    </p:spTree>
    <p:extLst>
      <p:ext uri="{BB962C8B-B14F-4D97-AF65-F5344CB8AC3E}">
        <p14:creationId xmlns:p14="http://schemas.microsoft.com/office/powerpoint/2010/main" val="22566567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will keep this slide hidden, but if anyone does ask about further EMI lecturer training, I can refer to lecturer training which I helped to design and deliver, but which was not part of this case study. </a:t>
            </a:r>
          </a:p>
        </p:txBody>
      </p:sp>
      <p:sp>
        <p:nvSpPr>
          <p:cNvPr id="4" name="Slide Number Placeholder 3"/>
          <p:cNvSpPr>
            <a:spLocks noGrp="1"/>
          </p:cNvSpPr>
          <p:nvPr>
            <p:ph type="sldNum" sz="quarter" idx="5"/>
          </p:nvPr>
        </p:nvSpPr>
        <p:spPr/>
        <p:txBody>
          <a:bodyPr/>
          <a:lstStyle/>
          <a:p>
            <a:fld id="{57B0CC8F-6B10-44AC-BC39-C18A4FD1ADCD}" type="slidenum">
              <a:rPr lang="en-US" smtClean="0"/>
              <a:t>14</a:t>
            </a:fld>
            <a:endParaRPr lang="en-US"/>
          </a:p>
        </p:txBody>
      </p:sp>
    </p:spTree>
    <p:extLst>
      <p:ext uri="{BB962C8B-B14F-4D97-AF65-F5344CB8AC3E}">
        <p14:creationId xmlns:p14="http://schemas.microsoft.com/office/powerpoint/2010/main" val="10833429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dirty="0">
                <a:solidFill>
                  <a:srgbClr val="333333"/>
                </a:solidFill>
                <a:effectLst/>
                <a:latin typeface="Times New Roman" panose="02020603050405020304" pitchFamily="18" charset="0"/>
              </a:rPr>
              <a:t>Now that I have given an overview of the EAP-informed approach to student support and teacher development in this EMI context, it is important to highlight some of the initial benefits of the approach that was implemented, for as Wingate (2022) has argued, systematic evidence of discipline-specific support for students is needed to garner the necessary support from university management to invest in it, and likely to maintain it. Due to limited time, here I will provide a brief overview of some of the benefits of the collaborative, discipline- and genre-based approach before discussing some of the challenges. These benefits were identified in the semi-structured interviews held with the discipline lectures and EAP tutors, focus groups held with students, and classroom observations held as part of a larger case study focused on the implementation of university-wide academic literacy provision. Here I provide a preliminary summary of the main benefits.  </a:t>
            </a:r>
          </a:p>
          <a:p>
            <a:endParaRPr lang="en-GB" sz="1800" b="0" i="0" dirty="0">
              <a:solidFill>
                <a:srgbClr val="333333"/>
              </a:solidFill>
              <a:effectLst/>
              <a:latin typeface="Times New Roman" panose="02020603050405020304" pitchFamily="18" charset="0"/>
            </a:endParaRPr>
          </a:p>
          <a:p>
            <a:r>
              <a:rPr lang="en-GB" sz="1800" b="0" i="0" dirty="0">
                <a:solidFill>
                  <a:srgbClr val="333333"/>
                </a:solidFill>
                <a:effectLst/>
                <a:latin typeface="Times New Roman" panose="02020603050405020304" pitchFamily="18" charset="0"/>
              </a:rPr>
              <a:t>The first of these is heightened awareness of teaching and assessment practices among the EMI lecturers. </a:t>
            </a:r>
            <a:endParaRPr lang="en-US" dirty="0"/>
          </a:p>
        </p:txBody>
      </p:sp>
      <p:sp>
        <p:nvSpPr>
          <p:cNvPr id="4" name="Slide Number Placeholder 3"/>
          <p:cNvSpPr>
            <a:spLocks noGrp="1"/>
          </p:cNvSpPr>
          <p:nvPr>
            <p:ph type="sldNum" sz="quarter" idx="5"/>
          </p:nvPr>
        </p:nvSpPr>
        <p:spPr/>
        <p:txBody>
          <a:bodyPr/>
          <a:lstStyle/>
          <a:p>
            <a:fld id="{57B0CC8F-6B10-44AC-BC39-C18A4FD1ADCD}" type="slidenum">
              <a:rPr lang="en-US" smtClean="0"/>
              <a:t>15</a:t>
            </a:fld>
            <a:endParaRPr lang="en-US"/>
          </a:p>
        </p:txBody>
      </p:sp>
    </p:spTree>
    <p:extLst>
      <p:ext uri="{BB962C8B-B14F-4D97-AF65-F5344CB8AC3E}">
        <p14:creationId xmlns:p14="http://schemas.microsoft.com/office/powerpoint/2010/main" val="25167271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B0CC8F-6B10-44AC-BC39-C18A4FD1ADCD}" type="slidenum">
              <a:rPr lang="en-US" smtClean="0"/>
              <a:t>17</a:t>
            </a:fld>
            <a:endParaRPr lang="en-US"/>
          </a:p>
        </p:txBody>
      </p:sp>
    </p:spTree>
    <p:extLst>
      <p:ext uri="{BB962C8B-B14F-4D97-AF65-F5344CB8AC3E}">
        <p14:creationId xmlns:p14="http://schemas.microsoft.com/office/powerpoint/2010/main" val="945682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GB" sz="1800" b="0" i="0" dirty="0">
                <a:solidFill>
                  <a:srgbClr val="333333"/>
                </a:solidFill>
                <a:effectLst/>
                <a:latin typeface="Times New Roman" panose="02020603050405020304" pitchFamily="18" charset="0"/>
              </a:rPr>
              <a:t>The university I have discussed provides an example of one critical case, which can certainly shed light on the feasibility and benefits of one collaborative model of academic literacy provision implemented to meet students’ discipline-specific literacy needs while also supporting EAP tutors and subject lecturers. Certainly, these efforts will be ongoing, but this case does offer one example of discipline- and genre-based collaborative pedagogical practice in an EMI context for student support, which has been called for by EMI and EAP scholars alike (Wingate and Hakim, 2022; McKinley and Rose, 2022; Galloway and Rose, 2021). As we have argued elsewhere (Hakim and Wingate, 2022), EMI contexts provide fertile ground for further investigations of university-wide, discipline-specific support for students. This empirical evidence is crucial for convincing university management of the benefits of such an approach.  </a:t>
            </a:r>
            <a:endParaRPr lang="en-GB" b="0" i="0" dirty="0">
              <a:solidFill>
                <a:srgbClr val="000000"/>
              </a:solidFill>
              <a:effectLst/>
              <a:latin typeface="Segoe UI" panose="020B0502040204020203" pitchFamily="34" charset="0"/>
            </a:endParaRPr>
          </a:p>
          <a:p>
            <a:pPr algn="just" rtl="0" fontAlgn="base"/>
            <a:r>
              <a:rPr lang="en-GB" sz="1800" b="0" i="0" dirty="0">
                <a:solidFill>
                  <a:srgbClr val="333333"/>
                </a:solidFill>
                <a:effectLst/>
                <a:latin typeface="Times New Roman" panose="02020603050405020304" pitchFamily="18" charset="0"/>
              </a:rPr>
              <a:t>The case I have discussed here provides some evidence of the benefits of discipline-integrated support, which is genre-based and utilizes a collaborative pedagogical approach, but more will be needed over the medium-long term to identify the benefits and challenges of collaboration and discipline-integrated provision over a lengthier period. Future research could focus on how these collaborative pedagogies might impact both EAP practitioner and subject lecturer teaching and assessment practices, how they might evolve over time, and in what ways they may influence student outcomes. Further research might also focus on EAP and discipline specialists’ continued development needs beyond the early phases of implementing a discipline-specific collaborative approach.</a:t>
            </a:r>
            <a:endParaRPr lang="en-GB" b="0" i="0" dirty="0">
              <a:solidFill>
                <a:srgbClr val="000000"/>
              </a:solidFill>
              <a:effectLs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57B0CC8F-6B10-44AC-BC39-C18A4FD1ADCD}" type="slidenum">
              <a:rPr lang="en-US" smtClean="0"/>
              <a:t>18</a:t>
            </a:fld>
            <a:endParaRPr lang="en-US"/>
          </a:p>
        </p:txBody>
      </p:sp>
    </p:spTree>
    <p:extLst>
      <p:ext uri="{BB962C8B-B14F-4D97-AF65-F5344CB8AC3E}">
        <p14:creationId xmlns:p14="http://schemas.microsoft.com/office/powerpoint/2010/main" val="2125697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333333"/>
                </a:solidFill>
                <a:effectLst/>
                <a:latin typeface="Times New Roman" panose="02020603050405020304" pitchFamily="18" charset="0"/>
              </a:rPr>
              <a:t>English medium instruction (EMI) continues to expand globally. Along with this expansion, there has been growth in ELT and EAP provision in EMI contexts. Research focused on recent growth in EMI has been vital to understanding the needs of students and educators and to gaining insights into the types of student and staff support available in these settings, and this newer body of research has recognized the language-related challenges that students face, and some of the EMI literature has called for discipline-specific support and greater collaboration between EAP and subject lecturers. </a:t>
            </a:r>
            <a:endParaRPr lang="en-US" dirty="0"/>
          </a:p>
        </p:txBody>
      </p:sp>
      <p:sp>
        <p:nvSpPr>
          <p:cNvPr id="4" name="Slide Number Placeholder 3"/>
          <p:cNvSpPr>
            <a:spLocks noGrp="1"/>
          </p:cNvSpPr>
          <p:nvPr>
            <p:ph type="sldNum" sz="quarter" idx="5"/>
          </p:nvPr>
        </p:nvSpPr>
        <p:spPr/>
        <p:txBody>
          <a:bodyPr/>
          <a:lstStyle/>
          <a:p>
            <a:fld id="{57B0CC8F-6B10-44AC-BC39-C18A4FD1ADCD}" type="slidenum">
              <a:rPr lang="en-US" smtClean="0"/>
              <a:t>3</a:t>
            </a:fld>
            <a:endParaRPr lang="en-US"/>
          </a:p>
        </p:txBody>
      </p:sp>
    </p:spTree>
    <p:extLst>
      <p:ext uri="{BB962C8B-B14F-4D97-AF65-F5344CB8AC3E}">
        <p14:creationId xmlns:p14="http://schemas.microsoft.com/office/powerpoint/2010/main" val="2732375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333333"/>
                </a:solidFill>
                <a:effectLst/>
                <a:latin typeface="Times New Roman" panose="02020603050405020304" pitchFamily="18" charset="0"/>
              </a:rPr>
              <a:t>Yet the newer field of EMI has not always drawn on the EAP literature for insights into students’ challenges or models of support for students and staff. This lack of cross-fertilization is unfortunate, and in this study I seek to address this lack of cross fertilization by presenting one example of an EMI university where discipline-specific, genre-based, and collaborative EAP pedagogy has been implemented. This example addresses calls within some of the EAP and EMI literature (e.g., Wingate, 2022; McKinley and Rose, 2022) for explorations of collaboration and student and teacher support within EMI contexts. This example offers a critical case study, which will be informative for models and frameworks of student and teacher support in EMI contexts.</a:t>
            </a:r>
            <a:endParaRPr lang="en-US" dirty="0"/>
          </a:p>
        </p:txBody>
      </p:sp>
      <p:sp>
        <p:nvSpPr>
          <p:cNvPr id="4" name="Slide Number Placeholder 3"/>
          <p:cNvSpPr>
            <a:spLocks noGrp="1"/>
          </p:cNvSpPr>
          <p:nvPr>
            <p:ph type="sldNum" sz="quarter" idx="5"/>
          </p:nvPr>
        </p:nvSpPr>
        <p:spPr/>
        <p:txBody>
          <a:bodyPr/>
          <a:lstStyle/>
          <a:p>
            <a:fld id="{57B0CC8F-6B10-44AC-BC39-C18A4FD1ADCD}" type="slidenum">
              <a:rPr lang="en-US" smtClean="0"/>
              <a:t>4</a:t>
            </a:fld>
            <a:endParaRPr lang="en-US"/>
          </a:p>
        </p:txBody>
      </p:sp>
    </p:spTree>
    <p:extLst>
      <p:ext uri="{BB962C8B-B14F-4D97-AF65-F5344CB8AC3E}">
        <p14:creationId xmlns:p14="http://schemas.microsoft.com/office/powerpoint/2010/main" val="1973682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B0CC8F-6B10-44AC-BC39-C18A4FD1ADCD}" type="slidenum">
              <a:rPr lang="en-US" smtClean="0"/>
              <a:t>5</a:t>
            </a:fld>
            <a:endParaRPr lang="en-US"/>
          </a:p>
        </p:txBody>
      </p:sp>
    </p:spTree>
    <p:extLst>
      <p:ext uri="{BB962C8B-B14F-4D97-AF65-F5344CB8AC3E}">
        <p14:creationId xmlns:p14="http://schemas.microsoft.com/office/powerpoint/2010/main" val="606737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me begin by giving a very brief overview of the study. The study I discuss today is a single case study focused on the implementation of a discipline-specific, genre-based approach to academic literacy support, which has been adopt at a partial English medium instruction (EMI) university in Beirut, Lebanon. The primary aim of this study was to identify the overall perceptions of the subject lecturers and the EAP tutors who collaborated to develop a set of genre-based learning materials and carried out teaching, and the students who were enrolled in the redesigned ESAP modules, which I will describe more shortly. The study used a mixed methods design and I collected in two tracks. In the first track, which sought to identify the perceptions of students, I held classroom observations in the EAP modules, held student focus groups, and sent out a student questionnaire. In the classroom observations, analysis focused on the genre-related episodes that were generated while students were engaged in collaborative genre analysis tasks. The student focus groups and the student questionnaire worked toward identifying the students’ perceptions of academic literacy support in the university overall, the approach and materials implemented in the EAP module, and students’ recommendations for further support. In the second track, I conducted semi-structured interviews with the EAP tutors and discipline specialists who collaborated to developed a set of genre-based learning materials. In these interviews, I sought to gain an understanding of the teachers’ perceptions of the usefulness and feasibility of the approach as well as the challenges that they encountered in adopting the genre-based approach. I also collected field notes and university documents for documentary analysis. I’m happy to answer further questions about the study design and data analysis, but I wanted to spend most of the time today discussing the design and implementation of the collaborative approach and still have time to discuss some of the findings, so I’ll move on now to discuss the context and EAP course design. </a:t>
            </a:r>
          </a:p>
        </p:txBody>
      </p:sp>
      <p:sp>
        <p:nvSpPr>
          <p:cNvPr id="4" name="Slide Number Placeholder 3"/>
          <p:cNvSpPr>
            <a:spLocks noGrp="1"/>
          </p:cNvSpPr>
          <p:nvPr>
            <p:ph type="sldNum" sz="quarter" idx="5"/>
          </p:nvPr>
        </p:nvSpPr>
        <p:spPr/>
        <p:txBody>
          <a:bodyPr/>
          <a:lstStyle/>
          <a:p>
            <a:fld id="{57B0CC8F-6B10-44AC-BC39-C18A4FD1ADCD}" type="slidenum">
              <a:rPr lang="en-US" smtClean="0"/>
              <a:t>6</a:t>
            </a:fld>
            <a:endParaRPr lang="en-US"/>
          </a:p>
        </p:txBody>
      </p:sp>
    </p:spTree>
    <p:extLst>
      <p:ext uri="{BB962C8B-B14F-4D97-AF65-F5344CB8AC3E}">
        <p14:creationId xmlns:p14="http://schemas.microsoft.com/office/powerpoint/2010/main" val="1032359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will keep this slide hidden and refer to it during Q &amp; A if needed.</a:t>
            </a:r>
          </a:p>
        </p:txBody>
      </p:sp>
      <p:sp>
        <p:nvSpPr>
          <p:cNvPr id="4" name="Slide Number Placeholder 3"/>
          <p:cNvSpPr>
            <a:spLocks noGrp="1"/>
          </p:cNvSpPr>
          <p:nvPr>
            <p:ph type="sldNum" sz="quarter" idx="5"/>
          </p:nvPr>
        </p:nvSpPr>
        <p:spPr/>
        <p:txBody>
          <a:bodyPr/>
          <a:lstStyle/>
          <a:p>
            <a:fld id="{57B0CC8F-6B10-44AC-BC39-C18A4FD1ADCD}" type="slidenum">
              <a:rPr lang="en-US" smtClean="0"/>
              <a:t>7</a:t>
            </a:fld>
            <a:endParaRPr lang="en-US"/>
          </a:p>
        </p:txBody>
      </p:sp>
    </p:spTree>
    <p:extLst>
      <p:ext uri="{BB962C8B-B14F-4D97-AF65-F5344CB8AC3E}">
        <p14:creationId xmlns:p14="http://schemas.microsoft.com/office/powerpoint/2010/main" val="688325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study took place in an emerging partial EMI institution in Beirut, Lebanon. There is a long history of EMI in Lebanon, beginning in the late 1800s and EMI has been steadily growing in Lebanon in higher education since the 1990s in particular. Lebanon is a multilingual country, and the university identifies as trilingual – including instruction in French, English, and to a lesser extent in Arabic in select faculties such as law and Arabic language and literature studies. There has been marked growth in EMI across several departments and programs in the lats 5-10 years in particular. Along with this growth in EMI in the university, academic management recognized the need to increase and redesign the academic literacy provision on offer. This recognition led to a consultancy in which my PhD supervisor, Ursula Wingate, and I consulted on the redesign of the EAP module, the highest-level module in the university’s 5-level English language program. The EAP module is compulsory, credit-bearing and was redesigned to be discipline-specific; that is, it was redesigned to be targeted to support students in the tasks and assignments they complete in their subject courses. </a:t>
            </a:r>
          </a:p>
        </p:txBody>
      </p:sp>
      <p:sp>
        <p:nvSpPr>
          <p:cNvPr id="4" name="Slide Number Placeholder 3"/>
          <p:cNvSpPr>
            <a:spLocks noGrp="1"/>
          </p:cNvSpPr>
          <p:nvPr>
            <p:ph type="sldNum" sz="quarter" idx="5"/>
          </p:nvPr>
        </p:nvSpPr>
        <p:spPr/>
        <p:txBody>
          <a:bodyPr/>
          <a:lstStyle/>
          <a:p>
            <a:fld id="{57B0CC8F-6B10-44AC-BC39-C18A4FD1ADCD}" type="slidenum">
              <a:rPr lang="en-US" smtClean="0"/>
              <a:t>8</a:t>
            </a:fld>
            <a:endParaRPr lang="en-US"/>
          </a:p>
        </p:txBody>
      </p:sp>
    </p:spTree>
    <p:extLst>
      <p:ext uri="{BB962C8B-B14F-4D97-AF65-F5344CB8AC3E}">
        <p14:creationId xmlns:p14="http://schemas.microsoft.com/office/powerpoint/2010/main" val="4220198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doctoral supervisor, Ursula Wingate, and I were consulted on the redesign of this EAP module. I’ll give a very brief overview here. In this consultancy we collaborated with an engineering professor to develop a set of learning materials which focused on part genres from their engineering design reports. We developed a workshop for EAP tutors who would subsequently follow the same approach to collaborate with discipline lecturers and develop a set of genre-based materials. These newly designed materials and EAP courses were delivered in a pilot phase in the 2021-2022 AY, which has been followed in a phased roll out. </a:t>
            </a:r>
          </a:p>
        </p:txBody>
      </p:sp>
      <p:sp>
        <p:nvSpPr>
          <p:cNvPr id="4" name="Slide Number Placeholder 3"/>
          <p:cNvSpPr>
            <a:spLocks noGrp="1"/>
          </p:cNvSpPr>
          <p:nvPr>
            <p:ph type="sldNum" sz="quarter" idx="5"/>
          </p:nvPr>
        </p:nvSpPr>
        <p:spPr/>
        <p:txBody>
          <a:bodyPr/>
          <a:lstStyle/>
          <a:p>
            <a:fld id="{5FBEEF69-5B44-4197-9717-198DEBC75D31}" type="slidenum">
              <a:rPr lang="en-US" smtClean="0"/>
              <a:t>9</a:t>
            </a:fld>
            <a:endParaRPr lang="en-US"/>
          </a:p>
        </p:txBody>
      </p:sp>
    </p:spTree>
    <p:extLst>
      <p:ext uri="{BB962C8B-B14F-4D97-AF65-F5344CB8AC3E}">
        <p14:creationId xmlns:p14="http://schemas.microsoft.com/office/powerpoint/2010/main" val="2611700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Materials development followed a framework discussed by Tribble and Wingate (2013), which includes the selection and gathering of a target student genre by discipline professors, move analysis and development of learning materials by EAP specialists and ongoing collaboration to confirm the conventions and practices of the disciplinary genres. In the consultancy phase of the project, this meant that we collaborated with a mechanical engineering professor, who gathered and shared with us course documents, rubrics and student samples of an engineering design report. We then conducted rhetorical moves analysis and developed a set of learning materials, which included annotated student samples which highlighted the rhetorical moves of the target genre and the comments of the engineering marker and an EAP marker.  </a:t>
            </a:r>
          </a:p>
        </p:txBody>
      </p:sp>
      <p:sp>
        <p:nvSpPr>
          <p:cNvPr id="4" name="Slide Number Placeholder 3"/>
          <p:cNvSpPr>
            <a:spLocks noGrp="1"/>
          </p:cNvSpPr>
          <p:nvPr>
            <p:ph type="sldNum" sz="quarter" idx="5"/>
          </p:nvPr>
        </p:nvSpPr>
        <p:spPr/>
        <p:txBody>
          <a:bodyPr/>
          <a:lstStyle/>
          <a:p>
            <a:fld id="{5FBEEF69-5B44-4197-9717-198DEBC75D31}" type="slidenum">
              <a:rPr lang="en-US" smtClean="0"/>
              <a:t>10</a:t>
            </a:fld>
            <a:endParaRPr lang="en-US"/>
          </a:p>
        </p:txBody>
      </p:sp>
    </p:spTree>
    <p:extLst>
      <p:ext uri="{BB962C8B-B14F-4D97-AF65-F5344CB8AC3E}">
        <p14:creationId xmlns:p14="http://schemas.microsoft.com/office/powerpoint/2010/main" val="4234983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4/14/2023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4/14/2023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4/14/2023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4/14/2023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4/14/2023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4/14/2023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4/14/2023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4/14/2023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4/14/2023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4/14/2023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4/14/2023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4/14/2023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journal.aall.org.au/index.php/jall/article/view/879" TargetMode="External"/><Relationship Id="rId2" Type="http://schemas.openxmlformats.org/officeDocument/2006/relationships/hyperlink" Target="https://doi.org/10.1016/j.jslw.2023.10100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doi.org/10.1016/j.jeap.2020.100945" TargetMode="External"/><Relationship Id="rId13" Type="http://schemas.openxmlformats.org/officeDocument/2006/relationships/hyperlink" Target="https://doi.org/10.1017/S0261444816000264" TargetMode="External"/><Relationship Id="rId3" Type="http://schemas.openxmlformats.org/officeDocument/2006/relationships/hyperlink" Target="https://doi.org/10.1016/j.jeap.2023.101223" TargetMode="External"/><Relationship Id="rId7" Type="http://schemas.openxmlformats.org/officeDocument/2006/relationships/hyperlink" Target="https://doi.org/10.1093/elt/ccac034" TargetMode="External"/><Relationship Id="rId12" Type="http://schemas.openxmlformats.org/officeDocument/2006/relationships/hyperlink" Target="https://doi.org.10.1080/13562517.2022.2029395" TargetMode="External"/><Relationship Id="rId17" Type="http://schemas.openxmlformats.org/officeDocument/2006/relationships/hyperlink" Target="https://doi.org/10.1093/elt/ccab065" TargetMode="External"/><Relationship Id="rId2" Type="http://schemas.openxmlformats.org/officeDocument/2006/relationships/hyperlink" Target="https://doi.org/10.1093/elt/ccab096" TargetMode="External"/><Relationship Id="rId16" Type="http://schemas.openxmlformats.org/officeDocument/2006/relationships/hyperlink" Target="https://doi.org/10.1016/j.jslw.2019.100667" TargetMode="External"/><Relationship Id="rId1" Type="http://schemas.openxmlformats.org/officeDocument/2006/relationships/slideLayout" Target="../slideLayouts/slideLayout4.xml"/><Relationship Id="rId6" Type="http://schemas.openxmlformats.org/officeDocument/2006/relationships/hyperlink" Target="https://doi.org/10.1016/j.jeap.2020.100846" TargetMode="External"/><Relationship Id="rId11" Type="http://schemas.openxmlformats.org/officeDocument/2006/relationships/hyperlink" Target="https://doi.org.10.1177/0741088320916554" TargetMode="External"/><Relationship Id="rId5" Type="http://schemas.openxmlformats.org/officeDocument/2006/relationships/hyperlink" Target="https://doi.org/10.1093/elt/ccaa063" TargetMode="External"/><Relationship Id="rId15" Type="http://schemas.openxmlformats.org/officeDocument/2006/relationships/hyperlink" Target="https://doi.org/10.1093/elt/ccac032" TargetMode="External"/><Relationship Id="rId10" Type="http://schemas.openxmlformats.org/officeDocument/2006/relationships/hyperlink" Target="https://doi.org/10.1016/j.jeap.2022.101117" TargetMode="External"/><Relationship Id="rId4" Type="http://schemas.openxmlformats.org/officeDocument/2006/relationships/hyperlink" Target="https://doi.org/10.1111/weng.12262" TargetMode="External"/><Relationship Id="rId9" Type="http://schemas.openxmlformats.org/officeDocument/2006/relationships/hyperlink" Target="https://doi.org/10.1075/jemi.21026.mck" TargetMode="External"/><Relationship Id="rId14" Type="http://schemas.openxmlformats.org/officeDocument/2006/relationships/hyperlink" Target="https://doi.org.10.1017/S0261444822000465"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linkedin.com/in/angelahakim/" TargetMode="External"/><Relationship Id="rId2" Type="http://schemas.openxmlformats.org/officeDocument/2006/relationships/hyperlink" Target="mailto:angelahakim@arizona.edu" TargetMode="Externa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hyperlink" Target="https://www.researchgate.net/profile/Angela-Haki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5DC93-6E9E-4EE5-1690-B9871C114547}"/>
              </a:ext>
            </a:extLst>
          </p:cNvPr>
          <p:cNvSpPr>
            <a:spLocks noGrp="1"/>
          </p:cNvSpPr>
          <p:nvPr>
            <p:ph type="ctrTitle"/>
          </p:nvPr>
        </p:nvSpPr>
        <p:spPr/>
        <p:txBody>
          <a:bodyPr>
            <a:noAutofit/>
          </a:bodyPr>
          <a:lstStyle/>
          <a:p>
            <a:r>
              <a:rPr lang="en-GB" sz="4800"/>
              <a:t>An Example of EAP-informed Student Support and Teacher Education at an Emerging EMI University in Lebanon</a:t>
            </a:r>
            <a:endParaRPr lang="en-US" sz="4800" dirty="0"/>
          </a:p>
        </p:txBody>
      </p:sp>
      <p:sp>
        <p:nvSpPr>
          <p:cNvPr id="3" name="Subtitle 2">
            <a:extLst>
              <a:ext uri="{FF2B5EF4-FFF2-40B4-BE49-F238E27FC236}">
                <a16:creationId xmlns:a16="http://schemas.microsoft.com/office/drawing/2014/main" id="{C2C8BAF3-B45C-CD0D-4233-A793347015A5}"/>
              </a:ext>
            </a:extLst>
          </p:cNvPr>
          <p:cNvSpPr>
            <a:spLocks noGrp="1"/>
          </p:cNvSpPr>
          <p:nvPr>
            <p:ph type="subTitle" idx="1"/>
          </p:nvPr>
        </p:nvSpPr>
        <p:spPr/>
        <p:txBody>
          <a:bodyPr>
            <a:normAutofit/>
          </a:bodyPr>
          <a:lstStyle/>
          <a:p>
            <a:endParaRPr lang="en-GB" b="0" i="0">
              <a:solidFill>
                <a:schemeClr val="tx1"/>
              </a:solidFill>
              <a:effectLst/>
              <a:latin typeface="inherit"/>
            </a:endParaRPr>
          </a:p>
          <a:p>
            <a:r>
              <a:rPr lang="en-GB" b="0" i="0">
                <a:solidFill>
                  <a:schemeClr val="tx1"/>
                </a:solidFill>
                <a:effectLst/>
                <a:latin typeface="inherit"/>
              </a:rPr>
              <a:t>Angela Hakim</a:t>
            </a:r>
            <a:endParaRPr lang="en-GB" b="0" i="0" dirty="0">
              <a:solidFill>
                <a:schemeClr val="tx1"/>
              </a:solidFill>
              <a:effectLst/>
              <a:latin typeface="inherit"/>
            </a:endParaRPr>
          </a:p>
        </p:txBody>
      </p:sp>
      <p:pic>
        <p:nvPicPr>
          <p:cNvPr id="5" name="Picture 4" descr="Diagram, logo&#10;&#10;Description automatically generated">
            <a:extLst>
              <a:ext uri="{FF2B5EF4-FFF2-40B4-BE49-F238E27FC236}">
                <a16:creationId xmlns:a16="http://schemas.microsoft.com/office/drawing/2014/main" id="{FB4517BF-2EF2-36E0-8BEE-6343C0FF153D}"/>
              </a:ext>
            </a:extLst>
          </p:cNvPr>
          <p:cNvPicPr>
            <a:picLocks noChangeAspect="1"/>
          </p:cNvPicPr>
          <p:nvPr/>
        </p:nvPicPr>
        <p:blipFill>
          <a:blip r:embed="rId3"/>
          <a:stretch>
            <a:fillRect/>
          </a:stretch>
        </p:blipFill>
        <p:spPr>
          <a:xfrm>
            <a:off x="10553706" y="4872942"/>
            <a:ext cx="1297178" cy="129717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00443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72F7F-11E1-3FB8-E345-620195D13D95}"/>
              </a:ext>
            </a:extLst>
          </p:cNvPr>
          <p:cNvSpPr>
            <a:spLocks noGrp="1"/>
          </p:cNvSpPr>
          <p:nvPr>
            <p:ph type="title"/>
          </p:nvPr>
        </p:nvSpPr>
        <p:spPr/>
        <p:txBody>
          <a:bodyPr>
            <a:normAutofit fontScale="90000"/>
          </a:bodyPr>
          <a:lstStyle/>
          <a:p>
            <a:r>
              <a:rPr lang="en-GB" dirty="0"/>
              <a:t>Developing Teaching and Learning Resources through a Collaborative Approach </a:t>
            </a:r>
            <a:endParaRPr lang="en-US" dirty="0"/>
          </a:p>
        </p:txBody>
      </p:sp>
      <p:graphicFrame>
        <p:nvGraphicFramePr>
          <p:cNvPr id="4" name="Diagram 17">
            <a:extLst>
              <a:ext uri="{FF2B5EF4-FFF2-40B4-BE49-F238E27FC236}">
                <a16:creationId xmlns:a16="http://schemas.microsoft.com/office/drawing/2014/main" id="{22318A6F-C04F-9D6B-73E0-38352D3DE372}"/>
              </a:ext>
            </a:extLst>
          </p:cNvPr>
          <p:cNvGraphicFramePr>
            <a:graphicFrameLocks noGrp="1"/>
          </p:cNvGraphicFramePr>
          <p:nvPr>
            <p:ph idx="1"/>
          </p:nvPr>
        </p:nvGraphicFramePr>
        <p:xfrm>
          <a:off x="1262063" y="1828800"/>
          <a:ext cx="8594725"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BAB210F3-7490-515A-6932-D7823A3EE09D}"/>
              </a:ext>
            </a:extLst>
          </p:cNvPr>
          <p:cNvSpPr txBox="1"/>
          <p:nvPr/>
        </p:nvSpPr>
        <p:spPr>
          <a:xfrm>
            <a:off x="7926601" y="6425302"/>
            <a:ext cx="325143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cs typeface="Calibri"/>
              </a:rPr>
              <a:t>Following Tribble and Wingate (2013)</a:t>
            </a:r>
            <a:endParaRPr lang="en-US" sz="1200" dirty="0"/>
          </a:p>
        </p:txBody>
      </p:sp>
    </p:spTree>
    <p:extLst>
      <p:ext uri="{BB962C8B-B14F-4D97-AF65-F5344CB8AC3E}">
        <p14:creationId xmlns:p14="http://schemas.microsoft.com/office/powerpoint/2010/main" val="2814904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25C8D2C1-DA83-420D-9635-D52CE066B5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Rectangle 28">
            <a:extLst>
              <a:ext uri="{FF2B5EF4-FFF2-40B4-BE49-F238E27FC236}">
                <a16:creationId xmlns:a16="http://schemas.microsoft.com/office/drawing/2014/main" id="{434F74C9-6A0B-409E-AD1C-45B58BE91B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1" name="Straight Connector 30">
            <a:extLst>
              <a:ext uri="{FF2B5EF4-FFF2-40B4-BE49-F238E27FC236}">
                <a16:creationId xmlns:a16="http://schemas.microsoft.com/office/drawing/2014/main" id="{F5486A9D-1265-4B57-91E6-68E666B978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3" name="Rectangle 32">
            <a:extLst>
              <a:ext uri="{FF2B5EF4-FFF2-40B4-BE49-F238E27FC236}">
                <a16:creationId xmlns:a16="http://schemas.microsoft.com/office/drawing/2014/main" id="{BE268116-E2A7-4F98-8812-192B4975E4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98AA54-423D-D10D-C22E-69E47932D710}"/>
              </a:ext>
            </a:extLst>
          </p:cNvPr>
          <p:cNvSpPr>
            <a:spLocks noGrp="1"/>
          </p:cNvSpPr>
          <p:nvPr>
            <p:ph type="title"/>
          </p:nvPr>
        </p:nvSpPr>
        <p:spPr>
          <a:xfrm>
            <a:off x="633999" y="4550229"/>
            <a:ext cx="10909073" cy="1057655"/>
          </a:xfrm>
        </p:spPr>
        <p:txBody>
          <a:bodyPr vert="horz" lIns="91440" tIns="45720" rIns="91440" bIns="45720" rtlCol="0" anchor="b">
            <a:normAutofit/>
          </a:bodyPr>
          <a:lstStyle/>
          <a:p>
            <a:r>
              <a:rPr lang="en-US" sz="6000" dirty="0">
                <a:solidFill>
                  <a:schemeClr val="tx1">
                    <a:lumMod val="85000"/>
                    <a:lumOff val="15000"/>
                  </a:schemeClr>
                </a:solidFill>
              </a:rPr>
              <a:t>The EAP Tutor Workshop</a:t>
            </a:r>
          </a:p>
        </p:txBody>
      </p:sp>
      <p:pic>
        <p:nvPicPr>
          <p:cNvPr id="5" name="Content Placeholder 4">
            <a:extLst>
              <a:ext uri="{FF2B5EF4-FFF2-40B4-BE49-F238E27FC236}">
                <a16:creationId xmlns:a16="http://schemas.microsoft.com/office/drawing/2014/main" id="{E618C57E-73AA-E3ED-7F71-CD83AF956BD5}"/>
              </a:ext>
            </a:extLst>
          </p:cNvPr>
          <p:cNvPicPr>
            <a:picLocks noGrp="1" noChangeAspect="1"/>
          </p:cNvPicPr>
          <p:nvPr>
            <p:ph idx="1"/>
          </p:nvPr>
        </p:nvPicPr>
        <p:blipFill rotWithShape="1">
          <a:blip r:embed="rId3"/>
          <a:srcRect t="15715" r="-1" b="5589"/>
          <a:stretch/>
        </p:blipFill>
        <p:spPr>
          <a:xfrm>
            <a:off x="635457" y="640080"/>
            <a:ext cx="10916463" cy="3602736"/>
          </a:xfrm>
          <a:prstGeom prst="rect">
            <a:avLst/>
          </a:prstGeom>
        </p:spPr>
      </p:pic>
      <p:cxnSp>
        <p:nvCxnSpPr>
          <p:cNvPr id="35" name="Straight Connector 34">
            <a:extLst>
              <a:ext uri="{FF2B5EF4-FFF2-40B4-BE49-F238E27FC236}">
                <a16:creationId xmlns:a16="http://schemas.microsoft.com/office/drawing/2014/main" id="{73D8893D-DEBE-4F67-901F-166F75E9C6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1086" y="5618770"/>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FBEFFA83-BC6D-4CD2-A2BA-98AD67423B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9" name="Rectangle 38">
            <a:extLst>
              <a:ext uri="{FF2B5EF4-FFF2-40B4-BE49-F238E27FC236}">
                <a16:creationId xmlns:a16="http://schemas.microsoft.com/office/drawing/2014/main" id="{AB5696BF-D495-4CAC-AA8A-4EBFF2C32A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4092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A5A7B3A-9784-2355-46D5-69DA10D3910A}"/>
              </a:ext>
            </a:extLst>
          </p:cNvPr>
          <p:cNvSpPr>
            <a:spLocks noGrp="1"/>
          </p:cNvSpPr>
          <p:nvPr>
            <p:ph type="title"/>
          </p:nvPr>
        </p:nvSpPr>
        <p:spPr>
          <a:xfrm>
            <a:off x="492370" y="516835"/>
            <a:ext cx="3084844" cy="5772840"/>
          </a:xfrm>
        </p:spPr>
        <p:txBody>
          <a:bodyPr anchor="ctr">
            <a:normAutofit/>
          </a:bodyPr>
          <a:lstStyle/>
          <a:p>
            <a:r>
              <a:rPr lang="en-GB" sz="3600" dirty="0">
                <a:solidFill>
                  <a:srgbClr val="FFFFFF"/>
                </a:solidFill>
              </a:rPr>
              <a:t>EAP Tutor Support</a:t>
            </a:r>
            <a:endParaRPr lang="en-US" sz="3600" dirty="0">
              <a:solidFill>
                <a:srgbClr val="FFFFFF"/>
              </a:solidFill>
            </a:endParaRP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Content Placeholder 2">
            <a:extLst>
              <a:ext uri="{FF2B5EF4-FFF2-40B4-BE49-F238E27FC236}">
                <a16:creationId xmlns:a16="http://schemas.microsoft.com/office/drawing/2014/main" id="{27727E35-4E44-BA89-9A68-D7C0BF3DCE2D}"/>
              </a:ext>
            </a:extLst>
          </p:cNvPr>
          <p:cNvGraphicFramePr>
            <a:graphicFrameLocks noGrp="1"/>
          </p:cNvGraphicFramePr>
          <p:nvPr>
            <p:ph idx="1"/>
            <p:extLst>
              <p:ext uri="{D42A27DB-BD31-4B8C-83A1-F6EECF244321}">
                <p14:modId xmlns:p14="http://schemas.microsoft.com/office/powerpoint/2010/main" val="4242037324"/>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D0CD6BE9-23EC-C63A-2969-7FA63D97307C}"/>
              </a:ext>
            </a:extLst>
          </p:cNvPr>
          <p:cNvSpPr txBox="1"/>
          <p:nvPr/>
        </p:nvSpPr>
        <p:spPr>
          <a:xfrm>
            <a:off x="9512203" y="6389171"/>
            <a:ext cx="2674112" cy="369332"/>
          </a:xfrm>
          <a:prstGeom prst="rect">
            <a:avLst/>
          </a:prstGeom>
          <a:noFill/>
        </p:spPr>
        <p:txBody>
          <a:bodyPr wrap="square" rtlCol="0">
            <a:spAutoFit/>
          </a:bodyPr>
          <a:lstStyle/>
          <a:p>
            <a:r>
              <a:rPr lang="en-US" dirty="0"/>
              <a:t>Hakim (</a:t>
            </a:r>
            <a:r>
              <a:rPr lang="en-US" i="1" dirty="0"/>
              <a:t>forthcoming</a:t>
            </a:r>
            <a:r>
              <a:rPr lang="en-US" dirty="0"/>
              <a:t>)</a:t>
            </a:r>
          </a:p>
        </p:txBody>
      </p:sp>
    </p:spTree>
    <p:extLst>
      <p:ext uri="{BB962C8B-B14F-4D97-AF65-F5344CB8AC3E}">
        <p14:creationId xmlns:p14="http://schemas.microsoft.com/office/powerpoint/2010/main" val="3846391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E9F7CBA9-9D9B-479F-AAB5-BF785971CD8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4AB10C1A-AD59-10A6-1020-ADF7E57FFF06}"/>
              </a:ext>
            </a:extLst>
          </p:cNvPr>
          <p:cNvSpPr>
            <a:spLocks noGrp="1"/>
          </p:cNvSpPr>
          <p:nvPr>
            <p:ph type="title"/>
          </p:nvPr>
        </p:nvSpPr>
        <p:spPr>
          <a:xfrm>
            <a:off x="1097280" y="286603"/>
            <a:ext cx="10058400" cy="1450757"/>
          </a:xfrm>
        </p:spPr>
        <p:txBody>
          <a:bodyPr>
            <a:normAutofit/>
          </a:bodyPr>
          <a:lstStyle/>
          <a:p>
            <a:r>
              <a:rPr lang="en-US" b="1" dirty="0"/>
              <a:t>Student Support: </a:t>
            </a:r>
            <a:r>
              <a:rPr lang="en-GB" dirty="0"/>
              <a:t>A Genre-Based Pedagogical Approach </a:t>
            </a:r>
            <a:endParaRPr lang="en-US" dirty="0"/>
          </a:p>
        </p:txBody>
      </p:sp>
      <p:sp>
        <p:nvSpPr>
          <p:cNvPr id="12" name="Rectangle 11">
            <a:extLst>
              <a:ext uri="{FF2B5EF4-FFF2-40B4-BE49-F238E27FC236}">
                <a16:creationId xmlns:a16="http://schemas.microsoft.com/office/drawing/2014/main" id="{154480E5-678B-478F-9170-46502C5FB3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B598D875-841B-47A7-B4C8-237DBCE2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B13EA4D9-2BF3-A0EC-71B5-D36AFF8BCBE2}"/>
              </a:ext>
            </a:extLst>
          </p:cNvPr>
          <p:cNvGraphicFramePr>
            <a:graphicFrameLocks noGrp="1"/>
          </p:cNvGraphicFramePr>
          <p:nvPr>
            <p:ph idx="1"/>
            <p:extLst>
              <p:ext uri="{D42A27DB-BD31-4B8C-83A1-F6EECF244321}">
                <p14:modId xmlns:p14="http://schemas.microsoft.com/office/powerpoint/2010/main" val="3911573294"/>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10174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CD9B6-D03D-28A8-DE51-37318E946CC5}"/>
              </a:ext>
            </a:extLst>
          </p:cNvPr>
          <p:cNvSpPr>
            <a:spLocks noGrp="1"/>
          </p:cNvSpPr>
          <p:nvPr>
            <p:ph type="title"/>
          </p:nvPr>
        </p:nvSpPr>
        <p:spPr>
          <a:xfrm>
            <a:off x="1097280" y="286603"/>
            <a:ext cx="10058400" cy="1450757"/>
          </a:xfrm>
        </p:spPr>
        <p:txBody>
          <a:bodyPr>
            <a:normAutofit/>
          </a:bodyPr>
          <a:lstStyle/>
          <a:p>
            <a:r>
              <a:rPr lang="en-US" dirty="0"/>
              <a:t>EMI Lecturer Support</a:t>
            </a:r>
          </a:p>
        </p:txBody>
      </p:sp>
      <p:graphicFrame>
        <p:nvGraphicFramePr>
          <p:cNvPr id="5" name="Content Placeholder 2">
            <a:extLst>
              <a:ext uri="{FF2B5EF4-FFF2-40B4-BE49-F238E27FC236}">
                <a16:creationId xmlns:a16="http://schemas.microsoft.com/office/drawing/2014/main" id="{B21EB0B1-701F-5A7B-54FA-E785D1DB2179}"/>
              </a:ext>
            </a:extLst>
          </p:cNvPr>
          <p:cNvGraphicFramePr>
            <a:graphicFrameLocks noGrp="1"/>
          </p:cNvGraphicFramePr>
          <p:nvPr>
            <p:ph idx="1"/>
            <p:extLst>
              <p:ext uri="{D42A27DB-BD31-4B8C-83A1-F6EECF244321}">
                <p14:modId xmlns:p14="http://schemas.microsoft.com/office/powerpoint/2010/main" val="2246319466"/>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58099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F8258F9-77EC-5E8A-0AC9-5FE6C7082EF6}"/>
              </a:ext>
            </a:extLst>
          </p:cNvPr>
          <p:cNvSpPr>
            <a:spLocks noGrp="1"/>
          </p:cNvSpPr>
          <p:nvPr>
            <p:ph type="title"/>
          </p:nvPr>
        </p:nvSpPr>
        <p:spPr>
          <a:xfrm>
            <a:off x="492370" y="516835"/>
            <a:ext cx="3084844" cy="5772840"/>
          </a:xfrm>
        </p:spPr>
        <p:txBody>
          <a:bodyPr anchor="ctr">
            <a:normAutofit/>
          </a:bodyPr>
          <a:lstStyle/>
          <a:p>
            <a:r>
              <a:rPr lang="en-US" sz="3600" dirty="0">
                <a:solidFill>
                  <a:srgbClr val="FFFFFF"/>
                </a:solidFill>
              </a:rPr>
              <a:t>Findings: Benefits of the Approach</a:t>
            </a:r>
          </a:p>
        </p:txBody>
      </p:sp>
      <p:sp>
        <p:nvSpPr>
          <p:cNvPr id="22" name="Rectangle 21">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96C6A232-EFC5-BFFD-8F0D-8D66F8979511}"/>
              </a:ext>
            </a:extLst>
          </p:cNvPr>
          <p:cNvGraphicFramePr>
            <a:graphicFrameLocks noGrp="1"/>
          </p:cNvGraphicFramePr>
          <p:nvPr>
            <p:ph idx="1"/>
            <p:extLst>
              <p:ext uri="{D42A27DB-BD31-4B8C-83A1-F6EECF244321}">
                <p14:modId xmlns:p14="http://schemas.microsoft.com/office/powerpoint/2010/main" val="2463939016"/>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29459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F393AA9-7305-8823-4F56-8D5E95B6EDF5}"/>
              </a:ext>
            </a:extLst>
          </p:cNvPr>
          <p:cNvSpPr>
            <a:spLocks noGrp="1"/>
          </p:cNvSpPr>
          <p:nvPr>
            <p:ph type="title"/>
          </p:nvPr>
        </p:nvSpPr>
        <p:spPr>
          <a:xfrm>
            <a:off x="492370" y="516835"/>
            <a:ext cx="3084844" cy="5772840"/>
          </a:xfrm>
        </p:spPr>
        <p:txBody>
          <a:bodyPr anchor="ctr">
            <a:normAutofit/>
          </a:bodyPr>
          <a:lstStyle/>
          <a:p>
            <a:r>
              <a:rPr lang="en-US" sz="3600" dirty="0">
                <a:solidFill>
                  <a:srgbClr val="FFFFFF"/>
                </a:solidFill>
              </a:rPr>
              <a:t>Findings: Challenges to the Approach</a:t>
            </a: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C28C2ED1-133B-BCD9-CB3B-82EC9D260017}"/>
              </a:ext>
            </a:extLst>
          </p:cNvPr>
          <p:cNvGraphicFramePr>
            <a:graphicFrameLocks noGrp="1"/>
          </p:cNvGraphicFramePr>
          <p:nvPr>
            <p:ph idx="1"/>
            <p:extLst>
              <p:ext uri="{D42A27DB-BD31-4B8C-83A1-F6EECF244321}">
                <p14:modId xmlns:p14="http://schemas.microsoft.com/office/powerpoint/2010/main" val="2109868441"/>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0827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890031F-2517-7D2D-7778-116EDD20B3CE}"/>
              </a:ext>
            </a:extLst>
          </p:cNvPr>
          <p:cNvSpPr>
            <a:spLocks noGrp="1"/>
          </p:cNvSpPr>
          <p:nvPr>
            <p:ph type="title"/>
          </p:nvPr>
        </p:nvSpPr>
        <p:spPr>
          <a:xfrm>
            <a:off x="492370" y="516835"/>
            <a:ext cx="3084844" cy="5772840"/>
          </a:xfrm>
        </p:spPr>
        <p:txBody>
          <a:bodyPr anchor="ctr">
            <a:normAutofit/>
          </a:bodyPr>
          <a:lstStyle/>
          <a:p>
            <a:r>
              <a:rPr lang="en-US" sz="3600">
                <a:solidFill>
                  <a:srgbClr val="FFFFFF"/>
                </a:solidFill>
              </a:rPr>
              <a:t>Findings: Feasibility of the Approach</a:t>
            </a: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78E5CEDA-1B86-0243-9CA6-DCD955346B32}"/>
              </a:ext>
            </a:extLst>
          </p:cNvPr>
          <p:cNvGraphicFramePr>
            <a:graphicFrameLocks noGrp="1"/>
          </p:cNvGraphicFramePr>
          <p:nvPr>
            <p:ph idx="1"/>
            <p:extLst>
              <p:ext uri="{D42A27DB-BD31-4B8C-83A1-F6EECF244321}">
                <p14:modId xmlns:p14="http://schemas.microsoft.com/office/powerpoint/2010/main" val="3529842866"/>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300057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6FE03-414F-E86F-AF42-24A24181C257}"/>
              </a:ext>
            </a:extLst>
          </p:cNvPr>
          <p:cNvSpPr>
            <a:spLocks noGrp="1"/>
          </p:cNvSpPr>
          <p:nvPr>
            <p:ph type="title"/>
          </p:nvPr>
        </p:nvSpPr>
        <p:spPr/>
        <p:txBody>
          <a:bodyPr/>
          <a:lstStyle/>
          <a:p>
            <a:r>
              <a:rPr lang="en-US"/>
              <a:t>Conclusion and Implications</a:t>
            </a:r>
            <a:endParaRPr lang="en-US" dirty="0"/>
          </a:p>
        </p:txBody>
      </p:sp>
      <p:sp>
        <p:nvSpPr>
          <p:cNvPr id="3" name="Content Placeholder 2">
            <a:extLst>
              <a:ext uri="{FF2B5EF4-FFF2-40B4-BE49-F238E27FC236}">
                <a16:creationId xmlns:a16="http://schemas.microsoft.com/office/drawing/2014/main" id="{57ED6E7B-1546-4787-4B2D-373BE33FF4F7}"/>
              </a:ext>
            </a:extLst>
          </p:cNvPr>
          <p:cNvSpPr>
            <a:spLocks noGrp="1"/>
          </p:cNvSpPr>
          <p:nvPr>
            <p:ph idx="1"/>
          </p:nvPr>
        </p:nvSpPr>
        <p:spPr/>
        <p:txBody>
          <a:bodyPr>
            <a:normAutofit/>
          </a:bodyPr>
          <a:lstStyle/>
          <a:p>
            <a:pPr>
              <a:buFont typeface="Arial" panose="020B0604020202020204" pitchFamily="34" charset="0"/>
              <a:buChar char="•"/>
            </a:pPr>
            <a:r>
              <a:rPr lang="en-GB" b="1" dirty="0">
                <a:solidFill>
                  <a:srgbClr val="333333"/>
                </a:solidFill>
              </a:rPr>
              <a:t>An Informative Example, An Instrumental Case </a:t>
            </a:r>
          </a:p>
          <a:p>
            <a:pPr lvl="1">
              <a:buFont typeface="Arial" panose="020B0604020202020204" pitchFamily="34" charset="0"/>
              <a:buChar char="•"/>
            </a:pPr>
            <a:r>
              <a:rPr lang="en-GB" dirty="0">
                <a:solidFill>
                  <a:srgbClr val="333333"/>
                </a:solidFill>
              </a:rPr>
              <a:t>One </a:t>
            </a:r>
            <a:r>
              <a:rPr lang="en-GB" b="0" i="0" dirty="0">
                <a:solidFill>
                  <a:srgbClr val="333333"/>
                </a:solidFill>
                <a:effectLst/>
              </a:rPr>
              <a:t>example of discipline- and genre-based collaborative pedagogical practice in an EMI context for student support, which has been called for by EMI and EAP scholars alike (Wingate, 2022; Wingate &amp; Hakim, 2022; McKinley &amp; Rose, 2022; Galloway &amp; Rose, 2021)</a:t>
            </a:r>
            <a:r>
              <a:rPr lang="en-GB" sz="2000" b="0" i="0" dirty="0">
                <a:solidFill>
                  <a:srgbClr val="333333"/>
                </a:solidFill>
                <a:effectLst/>
              </a:rPr>
              <a:t> </a:t>
            </a:r>
          </a:p>
          <a:p>
            <a:pPr>
              <a:buFont typeface="Arial" panose="020B0604020202020204" pitchFamily="34" charset="0"/>
              <a:buChar char="•"/>
            </a:pPr>
            <a:r>
              <a:rPr lang="en-GB" b="1" dirty="0">
                <a:solidFill>
                  <a:srgbClr val="333333"/>
                </a:solidFill>
              </a:rPr>
              <a:t>Future Research </a:t>
            </a:r>
          </a:p>
          <a:p>
            <a:pPr lvl="1">
              <a:buFont typeface="Arial" panose="020B0604020202020204" pitchFamily="34" charset="0"/>
              <a:buChar char="•"/>
            </a:pPr>
            <a:r>
              <a:rPr lang="en-GB" dirty="0">
                <a:solidFill>
                  <a:srgbClr val="333333"/>
                </a:solidFill>
              </a:rPr>
              <a:t>Benefits and challenges of collaboration and discipline-specific approaches over the medium to long term,</a:t>
            </a:r>
          </a:p>
          <a:p>
            <a:pPr lvl="1">
              <a:buFont typeface="Arial" panose="020B0604020202020204" pitchFamily="34" charset="0"/>
              <a:buChar char="•"/>
            </a:pPr>
            <a:r>
              <a:rPr lang="en-GB" dirty="0">
                <a:solidFill>
                  <a:srgbClr val="333333"/>
                </a:solidFill>
              </a:rPr>
              <a:t>How collaborative pedagogies might impact EAP practitioner and subject lecturer teaching and assessment practices,</a:t>
            </a:r>
          </a:p>
          <a:p>
            <a:pPr lvl="1">
              <a:buFont typeface="Arial" panose="020B0604020202020204" pitchFamily="34" charset="0"/>
              <a:buChar char="•"/>
            </a:pPr>
            <a:r>
              <a:rPr lang="en-GB" dirty="0">
                <a:solidFill>
                  <a:srgbClr val="333333"/>
                </a:solidFill>
              </a:rPr>
              <a:t>How these collaborations might evolve and might impact student outcomes, and</a:t>
            </a:r>
          </a:p>
          <a:p>
            <a:pPr lvl="1">
              <a:buFont typeface="Arial" panose="020B0604020202020204" pitchFamily="34" charset="0"/>
              <a:buChar char="•"/>
            </a:pPr>
            <a:r>
              <a:rPr lang="en-GB" dirty="0">
                <a:solidFill>
                  <a:srgbClr val="333333"/>
                </a:solidFill>
              </a:rPr>
              <a:t>EAP practitioner and EMI lecturer PD needs over the medium to long term</a:t>
            </a: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40749266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EED09-953A-DE7F-DFDA-7759841E125D}"/>
              </a:ext>
            </a:extLst>
          </p:cNvPr>
          <p:cNvSpPr>
            <a:spLocks noGrp="1"/>
          </p:cNvSpPr>
          <p:nvPr>
            <p:ph type="title"/>
          </p:nvPr>
        </p:nvSpPr>
        <p:spPr/>
        <p:txBody>
          <a:bodyPr/>
          <a:lstStyle/>
          <a:p>
            <a:r>
              <a:rPr lang="en-US" dirty="0"/>
              <a:t>Recent Related Publications</a:t>
            </a:r>
          </a:p>
        </p:txBody>
      </p:sp>
      <p:sp>
        <p:nvSpPr>
          <p:cNvPr id="3" name="Content Placeholder 2">
            <a:extLst>
              <a:ext uri="{FF2B5EF4-FFF2-40B4-BE49-F238E27FC236}">
                <a16:creationId xmlns:a16="http://schemas.microsoft.com/office/drawing/2014/main" id="{9E5B5CD4-C623-2839-5D96-28A725A2441F}"/>
              </a:ext>
            </a:extLst>
          </p:cNvPr>
          <p:cNvSpPr>
            <a:spLocks noGrp="1"/>
          </p:cNvSpPr>
          <p:nvPr>
            <p:ph idx="1"/>
          </p:nvPr>
        </p:nvSpPr>
        <p:spPr/>
        <p:txBody>
          <a:bodyPr/>
          <a:lstStyle/>
          <a:p>
            <a:r>
              <a:rPr lang="en-GB" b="0" i="0" dirty="0">
                <a:effectLst/>
                <a:latin typeface="Noto Sans" panose="020B0502040504020204" pitchFamily="34" charset="0"/>
              </a:rPr>
              <a:t>Hakim, A. (2023). Genre-related episodes as a lens on students’ emerging genre 	knowledge: Implications for genre-based writing pedagogy, collaborative 	tasks, and learning materials. </a:t>
            </a:r>
            <a:r>
              <a:rPr lang="en-GB" b="0" i="1" dirty="0">
                <a:effectLst/>
                <a:latin typeface="Noto Sans" panose="020B0502040504020204" pitchFamily="34" charset="0"/>
              </a:rPr>
              <a:t>Journal of Second Language Writing</a:t>
            </a:r>
            <a:r>
              <a:rPr lang="en-GB" b="0" i="0" dirty="0">
                <a:effectLst/>
                <a:latin typeface="Noto Sans" panose="020B0502040504020204" pitchFamily="34" charset="0"/>
              </a:rPr>
              <a:t>, </a:t>
            </a:r>
            <a:r>
              <a:rPr lang="en-GB" b="0" i="1" dirty="0">
                <a:effectLst/>
                <a:latin typeface="Noto Sans" panose="020B0502040504020204" pitchFamily="34" charset="0"/>
              </a:rPr>
              <a:t>60</a:t>
            </a:r>
            <a:r>
              <a:rPr lang="en-GB" b="0" i="0" dirty="0">
                <a:effectLst/>
                <a:latin typeface="Noto Sans" panose="020B0502040504020204" pitchFamily="34" charset="0"/>
              </a:rPr>
              <a:t>. 	</a:t>
            </a:r>
            <a:r>
              <a:rPr lang="en-GB" b="0" i="0" dirty="0">
                <a:effectLst/>
                <a:latin typeface="Noto Sans" panose="020B0502040504020204" pitchFamily="34" charset="0"/>
                <a:hlinkClick r:id="rId2"/>
              </a:rPr>
              <a:t>https://doi.org/10.1016/j.jslw.2023.101001</a:t>
            </a:r>
            <a:r>
              <a:rPr lang="en-GB" b="0" i="0" dirty="0">
                <a:effectLst/>
                <a:latin typeface="Noto Sans" panose="020B0502040504020204" pitchFamily="34" charset="0"/>
              </a:rPr>
              <a:t>  </a:t>
            </a:r>
          </a:p>
          <a:p>
            <a:r>
              <a:rPr lang="en-GB" b="0" i="0" dirty="0">
                <a:effectLst/>
                <a:latin typeface="Noto Sans" panose="020B0502040504020204" pitchFamily="34" charset="0"/>
              </a:rPr>
              <a:t>Hakim, A. (2023). Subject lecturers’, EAP tutors’, and students’ perspectives on the 	initial implementation of university-wide academic literacy support in an 	emerging EMI context . </a:t>
            </a:r>
            <a:r>
              <a:rPr lang="en-GB" b="0" i="1" dirty="0">
                <a:effectLst/>
                <a:latin typeface="Noto Sans" panose="020B0502040504020204" pitchFamily="34" charset="0"/>
              </a:rPr>
              <a:t>Journal of Academic Language and Learning</a:t>
            </a:r>
            <a:r>
              <a:rPr lang="en-GB" b="0" i="0" dirty="0">
                <a:effectLst/>
                <a:latin typeface="Noto Sans" panose="020B0502040504020204" pitchFamily="34" charset="0"/>
              </a:rPr>
              <a:t>, </a:t>
            </a:r>
            <a:r>
              <a:rPr lang="en-GB" b="0" i="1" dirty="0">
                <a:effectLst/>
                <a:latin typeface="Noto Sans" panose="020B0502040504020204" pitchFamily="34" charset="0"/>
              </a:rPr>
              <a:t>17</a:t>
            </a:r>
            <a:r>
              <a:rPr lang="en-GB" b="0" i="0" dirty="0">
                <a:effectLst/>
                <a:latin typeface="Noto Sans" panose="020B0502040504020204" pitchFamily="34" charset="0"/>
              </a:rPr>
              <a:t>(1), 19-	39. Retrieved from </a:t>
            </a:r>
            <a:r>
              <a:rPr lang="en-GB" b="0" i="0" dirty="0">
                <a:effectLst/>
                <a:latin typeface="Noto Sans" panose="020B0502040504020204" pitchFamily="34" charset="0"/>
                <a:hlinkClick r:id="rId3"/>
              </a:rPr>
              <a:t>https://journal.aall.org.au/index.php/jall/article/view/879</a:t>
            </a:r>
            <a:r>
              <a:rPr lang="en-GB" b="0" i="0" dirty="0">
                <a:effectLst/>
                <a:latin typeface="Noto Sans" panose="020B0502040504020204" pitchFamily="34" charset="0"/>
              </a:rPr>
              <a:t> </a:t>
            </a:r>
          </a:p>
          <a:p>
            <a:endParaRPr lang="en-US" dirty="0"/>
          </a:p>
        </p:txBody>
      </p:sp>
    </p:spTree>
    <p:extLst>
      <p:ext uri="{BB962C8B-B14F-4D97-AF65-F5344CB8AC3E}">
        <p14:creationId xmlns:p14="http://schemas.microsoft.com/office/powerpoint/2010/main" val="385966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C33BF9DD-8A45-4EEE-B231-0A14D322E5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3DEED4-FA1B-21CC-262B-7A188F33C290}"/>
              </a:ext>
            </a:extLst>
          </p:cNvPr>
          <p:cNvSpPr>
            <a:spLocks noGrp="1"/>
          </p:cNvSpPr>
          <p:nvPr>
            <p:ph type="title"/>
          </p:nvPr>
        </p:nvSpPr>
        <p:spPr>
          <a:xfrm>
            <a:off x="4974771" y="634946"/>
            <a:ext cx="6574972" cy="1450757"/>
          </a:xfrm>
        </p:spPr>
        <p:txBody>
          <a:bodyPr>
            <a:normAutofit/>
          </a:bodyPr>
          <a:lstStyle/>
          <a:p>
            <a:r>
              <a:rPr lang="en-US" dirty="0"/>
              <a:t>Overview</a:t>
            </a:r>
          </a:p>
        </p:txBody>
      </p:sp>
      <p:pic>
        <p:nvPicPr>
          <p:cNvPr id="7" name="Graphic 6" descr="Teacher">
            <a:extLst>
              <a:ext uri="{FF2B5EF4-FFF2-40B4-BE49-F238E27FC236}">
                <a16:creationId xmlns:a16="http://schemas.microsoft.com/office/drawing/2014/main" id="{E75E268D-8A6D-E4C6-A51E-E2EFE4F8B08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3999" y="1296626"/>
            <a:ext cx="4001315" cy="4001315"/>
          </a:xfrm>
          <a:prstGeom prst="rect">
            <a:avLst/>
          </a:prstGeom>
        </p:spPr>
      </p:pic>
      <p:cxnSp>
        <p:nvCxnSpPr>
          <p:cNvPr id="14" name="Straight Connector 13">
            <a:extLst>
              <a:ext uri="{FF2B5EF4-FFF2-40B4-BE49-F238E27FC236}">
                <a16:creationId xmlns:a16="http://schemas.microsoft.com/office/drawing/2014/main" id="{9020DCC9-F851-4562-BB20-1AB3C51BFD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4770" y="2086188"/>
            <a:ext cx="608976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9ABCDD6-8738-2AA6-5458-A4EDE7740191}"/>
              </a:ext>
            </a:extLst>
          </p:cNvPr>
          <p:cNvSpPr>
            <a:spLocks noGrp="1"/>
          </p:cNvSpPr>
          <p:nvPr>
            <p:ph idx="1"/>
          </p:nvPr>
        </p:nvSpPr>
        <p:spPr>
          <a:xfrm>
            <a:off x="4974769" y="2198914"/>
            <a:ext cx="6574973" cy="3670180"/>
          </a:xfrm>
        </p:spPr>
        <p:txBody>
          <a:bodyPr>
            <a:normAutofit/>
          </a:bodyPr>
          <a:lstStyle/>
          <a:p>
            <a:r>
              <a:rPr lang="en-US" dirty="0"/>
              <a:t>Introduction and Aims</a:t>
            </a:r>
          </a:p>
          <a:p>
            <a:r>
              <a:rPr lang="en-US" dirty="0"/>
              <a:t>Overview of the Study and Institutional Context</a:t>
            </a:r>
          </a:p>
          <a:p>
            <a:r>
              <a:rPr lang="en-GB" dirty="0"/>
              <a:t>Developing Teaching and Learning Resources through a Collaborative Approach </a:t>
            </a:r>
          </a:p>
          <a:p>
            <a:r>
              <a:rPr lang="en-GB" dirty="0"/>
              <a:t>Feasibility, Benefits of, and Challenges to the Approach </a:t>
            </a:r>
          </a:p>
          <a:p>
            <a:r>
              <a:rPr lang="en-GB" dirty="0"/>
              <a:t>Conclusion and Implications</a:t>
            </a:r>
          </a:p>
          <a:p>
            <a:endParaRPr lang="en-US" dirty="0"/>
          </a:p>
        </p:txBody>
      </p:sp>
      <p:sp>
        <p:nvSpPr>
          <p:cNvPr id="16" name="Rectangle 15">
            <a:extLst>
              <a:ext uri="{FF2B5EF4-FFF2-40B4-BE49-F238E27FC236}">
                <a16:creationId xmlns:a16="http://schemas.microsoft.com/office/drawing/2014/main" id="{D5FBCAC9-BD8B-4F3B-AD74-EF37D421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9556C5A8-AD7E-4CE7-87BE-9EA3B5E17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4332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6D16D1E-4205-49F5-BD2A-DA769947C1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12FD100-C039-4E03-B5E4-2EDFA7290A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4193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4418FCD2-8448-4A81-8EB4-72250F7827B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DD009A8-BBEC-788B-D2BE-5B91C3A4C1E1}"/>
              </a:ext>
            </a:extLst>
          </p:cNvPr>
          <p:cNvSpPr>
            <a:spLocks noGrp="1"/>
          </p:cNvSpPr>
          <p:nvPr>
            <p:ph type="title"/>
          </p:nvPr>
        </p:nvSpPr>
        <p:spPr>
          <a:xfrm>
            <a:off x="492370" y="516835"/>
            <a:ext cx="3084844" cy="5772840"/>
          </a:xfrm>
        </p:spPr>
        <p:txBody>
          <a:bodyPr vert="horz" lIns="91440" tIns="45720" rIns="91440" bIns="45720" rtlCol="0" anchor="ctr">
            <a:normAutofit/>
          </a:bodyPr>
          <a:lstStyle/>
          <a:p>
            <a:r>
              <a:rPr lang="en-US" sz="3600" dirty="0">
                <a:solidFill>
                  <a:srgbClr val="FFFFFF"/>
                </a:solidFill>
              </a:rPr>
              <a:t>References</a:t>
            </a:r>
          </a:p>
        </p:txBody>
      </p:sp>
      <p:sp>
        <p:nvSpPr>
          <p:cNvPr id="20" name="Rectangle 19">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Content Placeholder 3">
            <a:extLst>
              <a:ext uri="{FF2B5EF4-FFF2-40B4-BE49-F238E27FC236}">
                <a16:creationId xmlns:a16="http://schemas.microsoft.com/office/drawing/2014/main" id="{9E87376C-C7CA-476D-0045-EABC3437C510}"/>
              </a:ext>
            </a:extLst>
          </p:cNvPr>
          <p:cNvSpPr>
            <a:spLocks noGrp="1"/>
          </p:cNvSpPr>
          <p:nvPr>
            <p:ph sz="half" idx="1"/>
          </p:nvPr>
        </p:nvSpPr>
        <p:spPr>
          <a:xfrm>
            <a:off x="4741863" y="1963280"/>
            <a:ext cx="3337040" cy="3002878"/>
          </a:xfrm>
        </p:spPr>
        <p:txBody>
          <a:bodyPr>
            <a:noAutofit/>
          </a:bodyPr>
          <a:lstStyle/>
          <a:p>
            <a:pPr marL="61265" indent="-61265" defTabSz="612648" fontAlgn="base">
              <a:lnSpc>
                <a:spcPct val="120000"/>
              </a:lnSpc>
              <a:spcBef>
                <a:spcPts val="804"/>
              </a:spcBef>
              <a:spcAft>
                <a:spcPts val="134"/>
              </a:spcAft>
            </a:pPr>
            <a:r>
              <a:rPr lang="en-GB" sz="536" kern="1200" err="1">
                <a:solidFill>
                  <a:srgbClr val="000000"/>
                </a:solidFill>
                <a:latin typeface="+mn-lt"/>
                <a:ea typeface="+mn-ea"/>
                <a:cs typeface="+mn-cs"/>
              </a:rPr>
              <a:t>Basturkmen</a:t>
            </a:r>
            <a:r>
              <a:rPr lang="en-GB" sz="536" kern="1200">
                <a:solidFill>
                  <a:srgbClr val="000000"/>
                </a:solidFill>
                <a:latin typeface="+mn-lt"/>
                <a:ea typeface="+mn-ea"/>
                <a:cs typeface="+mn-cs"/>
              </a:rPr>
              <a:t>, H. (2010). </a:t>
            </a:r>
            <a:r>
              <a:rPr lang="en-GB" sz="536" i="1" kern="1200">
                <a:solidFill>
                  <a:srgbClr val="000000"/>
                </a:solidFill>
                <a:latin typeface="+mn-lt"/>
                <a:ea typeface="+mn-ea"/>
                <a:cs typeface="+mn-cs"/>
              </a:rPr>
              <a:t>Developing courses in ESP</a:t>
            </a:r>
            <a:r>
              <a:rPr lang="en-GB" sz="536" kern="1200">
                <a:solidFill>
                  <a:srgbClr val="000000"/>
                </a:solidFill>
                <a:latin typeface="+mn-lt"/>
                <a:ea typeface="+mn-ea"/>
                <a:cs typeface="+mn-cs"/>
              </a:rPr>
              <a:t>. Palgrave Macmillan. </a:t>
            </a:r>
          </a:p>
          <a:p>
            <a:pPr marL="61265" indent="-61265" defTabSz="612648" fontAlgn="base">
              <a:lnSpc>
                <a:spcPct val="120000"/>
              </a:lnSpc>
              <a:spcBef>
                <a:spcPts val="804"/>
              </a:spcBef>
              <a:spcAft>
                <a:spcPts val="134"/>
              </a:spcAft>
            </a:pPr>
            <a:r>
              <a:rPr lang="en-GB" sz="536" kern="1200" err="1">
                <a:solidFill>
                  <a:srgbClr val="000000"/>
                </a:solidFill>
                <a:latin typeface="+mn-lt"/>
                <a:ea typeface="+mn-ea"/>
                <a:cs typeface="+mn-cs"/>
              </a:rPr>
              <a:t>Dafouz</a:t>
            </a:r>
            <a:r>
              <a:rPr lang="en-GB" sz="536" kern="1200">
                <a:solidFill>
                  <a:srgbClr val="000000"/>
                </a:solidFill>
                <a:latin typeface="+mn-lt"/>
                <a:ea typeface="+mn-ea"/>
                <a:cs typeface="+mn-cs"/>
              </a:rPr>
              <a:t>, E. &amp; Gray, J.  (2022). Rethinking the roles of ELT in English-medium education in multilingual university settings: an introduction </a:t>
            </a:r>
            <a:r>
              <a:rPr lang="en-GB" sz="536" i="1" kern="1200">
                <a:solidFill>
                  <a:srgbClr val="000000"/>
                </a:solidFill>
                <a:latin typeface="+mn-lt"/>
                <a:ea typeface="+mn-ea"/>
                <a:cs typeface="+mn-cs"/>
              </a:rPr>
              <a:t>ELT</a:t>
            </a:r>
            <a:r>
              <a:rPr lang="en-GB" sz="536" kern="1200">
                <a:solidFill>
                  <a:srgbClr val="000000"/>
                </a:solidFill>
                <a:latin typeface="+mn-lt"/>
                <a:ea typeface="+mn-ea"/>
                <a:cs typeface="+mn-cs"/>
              </a:rPr>
              <a:t> </a:t>
            </a:r>
            <a:r>
              <a:rPr lang="en-GB" sz="536" i="1" kern="1200">
                <a:solidFill>
                  <a:srgbClr val="000000"/>
                </a:solidFill>
                <a:latin typeface="+mn-lt"/>
                <a:ea typeface="+mn-ea"/>
                <a:cs typeface="+mn-cs"/>
              </a:rPr>
              <a:t>Journal</a:t>
            </a:r>
            <a:r>
              <a:rPr lang="en-GB" sz="536" kern="1200">
                <a:solidFill>
                  <a:srgbClr val="000000"/>
                </a:solidFill>
                <a:latin typeface="+mn-lt"/>
                <a:ea typeface="+mn-ea"/>
                <a:cs typeface="+mn-cs"/>
              </a:rPr>
              <a:t>, 76 (2),163-171. </a:t>
            </a:r>
            <a:r>
              <a:rPr lang="en-US" sz="536" kern="1200">
                <a:solidFill>
                  <a:srgbClr val="006FB7"/>
                </a:solidFill>
                <a:latin typeface="+mn-lt"/>
                <a:ea typeface="+mn-ea"/>
                <a:cs typeface="+mn-cs"/>
                <a:hlinkClick r:id="rId2"/>
              </a:rPr>
              <a:t>https://doi.org/10.1093/elt/ccab096</a:t>
            </a:r>
            <a:endParaRPr lang="en-GB" sz="536" kern="1200">
              <a:solidFill>
                <a:srgbClr val="000000"/>
              </a:solidFill>
              <a:latin typeface="+mn-lt"/>
              <a:ea typeface="+mn-ea"/>
              <a:cs typeface="+mn-cs"/>
            </a:endParaRPr>
          </a:p>
          <a:p>
            <a:pPr marL="61265" indent="-61265" defTabSz="612648" fontAlgn="base">
              <a:lnSpc>
                <a:spcPct val="120000"/>
              </a:lnSpc>
              <a:spcBef>
                <a:spcPts val="804"/>
              </a:spcBef>
              <a:spcAft>
                <a:spcPts val="134"/>
              </a:spcAft>
            </a:pPr>
            <a:r>
              <a:rPr lang="en-GB" sz="536" kern="1200" err="1">
                <a:solidFill>
                  <a:srgbClr val="000000"/>
                </a:solidFill>
                <a:latin typeface="+mn-lt"/>
                <a:ea typeface="+mn-ea"/>
                <a:cs typeface="+mn-cs"/>
              </a:rPr>
              <a:t>Deroey</a:t>
            </a:r>
            <a:r>
              <a:rPr lang="en-GB" sz="536" kern="1200">
                <a:solidFill>
                  <a:srgbClr val="000000"/>
                </a:solidFill>
                <a:latin typeface="+mn-lt"/>
                <a:ea typeface="+mn-ea"/>
                <a:cs typeface="+mn-cs"/>
              </a:rPr>
              <a:t>, K.L.B. (2023). </a:t>
            </a:r>
            <a:r>
              <a:rPr lang="en-GB" sz="536" kern="1200">
                <a:solidFill>
                  <a:srgbClr val="2E2E2E"/>
                </a:solidFill>
                <a:latin typeface="+mn-lt"/>
                <a:ea typeface="+mn-ea"/>
                <a:cs typeface="+mn-cs"/>
              </a:rPr>
              <a:t>English medium instruction lecturer training programmes: Content, delivery, ways forward. Journal of English for Academic Purposes, 62. </a:t>
            </a:r>
            <a:r>
              <a:rPr lang="en-US" sz="536" kern="1200">
                <a:solidFill>
                  <a:srgbClr val="2E2E2E"/>
                </a:solidFill>
                <a:latin typeface="+mn-lt"/>
                <a:ea typeface="+mn-ea"/>
                <a:cs typeface="+mn-cs"/>
                <a:hlinkClick r:id="rId3" tooltip="Persistent link using digital object identifier"/>
              </a:rPr>
              <a:t>https://doi.org/10.1016/j.jeap.2023.101223</a:t>
            </a:r>
            <a:endParaRPr lang="en-GB" sz="536" kern="1200">
              <a:solidFill>
                <a:srgbClr val="000000"/>
              </a:solidFill>
              <a:latin typeface="+mn-lt"/>
              <a:ea typeface="+mn-ea"/>
              <a:cs typeface="+mn-cs"/>
            </a:endParaRPr>
          </a:p>
          <a:p>
            <a:pPr marL="61265" indent="-61265" defTabSz="612648" fontAlgn="base">
              <a:lnSpc>
                <a:spcPct val="120000"/>
              </a:lnSpc>
              <a:spcBef>
                <a:spcPts val="804"/>
              </a:spcBef>
              <a:spcAft>
                <a:spcPts val="134"/>
              </a:spcAft>
            </a:pPr>
            <a:r>
              <a:rPr lang="en-GB" sz="536" kern="1200" err="1">
                <a:solidFill>
                  <a:srgbClr val="000000"/>
                </a:solidFill>
                <a:latin typeface="+mn-lt"/>
                <a:ea typeface="+mn-ea"/>
                <a:cs typeface="+mn-cs"/>
              </a:rPr>
              <a:t>Esseili</a:t>
            </a:r>
            <a:r>
              <a:rPr lang="en-GB" sz="536" kern="1200">
                <a:solidFill>
                  <a:srgbClr val="000000"/>
                </a:solidFill>
                <a:latin typeface="+mn-lt"/>
                <a:ea typeface="+mn-ea"/>
                <a:cs typeface="+mn-cs"/>
              </a:rPr>
              <a:t>, F. (2017). A sociolinguistic profile of English in Lebanon. </a:t>
            </a:r>
            <a:r>
              <a:rPr lang="en-GB" sz="536" i="1" kern="1200">
                <a:solidFill>
                  <a:srgbClr val="000000"/>
                </a:solidFill>
                <a:latin typeface="+mn-lt"/>
                <a:ea typeface="+mn-ea"/>
                <a:cs typeface="+mn-cs"/>
              </a:rPr>
              <a:t>World </a:t>
            </a:r>
            <a:r>
              <a:rPr lang="en-GB" sz="536" i="1" kern="1200" err="1">
                <a:solidFill>
                  <a:srgbClr val="000000"/>
                </a:solidFill>
                <a:latin typeface="+mn-lt"/>
                <a:ea typeface="+mn-ea"/>
                <a:cs typeface="+mn-cs"/>
              </a:rPr>
              <a:t>Englishes</a:t>
            </a:r>
            <a:r>
              <a:rPr lang="en-GB" sz="536" kern="1200">
                <a:solidFill>
                  <a:srgbClr val="000000"/>
                </a:solidFill>
                <a:latin typeface="+mn-lt"/>
                <a:ea typeface="+mn-ea"/>
                <a:cs typeface="+mn-cs"/>
              </a:rPr>
              <a:t>, 36, 684-704. </a:t>
            </a:r>
            <a:r>
              <a:rPr lang="en-GB" sz="536" u="sng" kern="1200">
                <a:solidFill>
                  <a:srgbClr val="0563C1"/>
                </a:solidFill>
                <a:latin typeface="+mn-lt"/>
                <a:ea typeface="+mn-ea"/>
                <a:cs typeface="+mn-cs"/>
                <a:hlinkClick r:id="rId4"/>
              </a:rPr>
              <a:t>https://doi.org/10.1111/weng.12262</a:t>
            </a:r>
            <a:r>
              <a:rPr lang="en-GB" sz="536" kern="1200">
                <a:solidFill>
                  <a:srgbClr val="000000"/>
                </a:solidFill>
                <a:latin typeface="+mn-lt"/>
                <a:ea typeface="+mn-ea"/>
                <a:cs typeface="+mn-cs"/>
              </a:rPr>
              <a:t>  </a:t>
            </a:r>
          </a:p>
          <a:p>
            <a:pPr marL="61265" indent="-61265" defTabSz="612648" fontAlgn="base">
              <a:lnSpc>
                <a:spcPct val="120000"/>
              </a:lnSpc>
              <a:spcBef>
                <a:spcPts val="804"/>
              </a:spcBef>
              <a:spcAft>
                <a:spcPts val="134"/>
              </a:spcAft>
            </a:pPr>
            <a:r>
              <a:rPr lang="en-GB" sz="536" kern="1200">
                <a:solidFill>
                  <a:srgbClr val="000000"/>
                </a:solidFill>
                <a:latin typeface="+mn-lt"/>
                <a:ea typeface="+mn-ea"/>
                <a:cs typeface="+mn-cs"/>
              </a:rPr>
              <a:t>Galloway, N. &amp;  Rose, H. (2021). English medium instruction and the English language practitioner. </a:t>
            </a:r>
            <a:r>
              <a:rPr lang="en-GB" sz="536" i="1" kern="1200">
                <a:solidFill>
                  <a:srgbClr val="000000"/>
                </a:solidFill>
                <a:latin typeface="+mn-lt"/>
                <a:ea typeface="+mn-ea"/>
                <a:cs typeface="+mn-cs"/>
              </a:rPr>
              <a:t>ELT Journal</a:t>
            </a:r>
            <a:r>
              <a:rPr lang="en-GB" sz="536" kern="1200">
                <a:solidFill>
                  <a:srgbClr val="000000"/>
                </a:solidFill>
                <a:latin typeface="+mn-lt"/>
                <a:ea typeface="+mn-ea"/>
                <a:cs typeface="+mn-cs"/>
              </a:rPr>
              <a:t> 75 (1), 33–41. </a:t>
            </a:r>
            <a:r>
              <a:rPr lang="en-GB" sz="536" u="sng" kern="1200">
                <a:solidFill>
                  <a:srgbClr val="0563C1"/>
                </a:solidFill>
                <a:latin typeface="+mn-lt"/>
                <a:ea typeface="+mn-ea"/>
                <a:cs typeface="+mn-cs"/>
                <a:hlinkClick r:id="rId5"/>
              </a:rPr>
              <a:t>https://doi.org/10.1093/elt/ccaa063</a:t>
            </a:r>
            <a:r>
              <a:rPr lang="en-GB" sz="536" kern="1200">
                <a:solidFill>
                  <a:srgbClr val="000000"/>
                </a:solidFill>
                <a:latin typeface="+mn-lt"/>
                <a:ea typeface="+mn-ea"/>
                <a:cs typeface="+mn-cs"/>
              </a:rPr>
              <a:t>  </a:t>
            </a:r>
          </a:p>
          <a:p>
            <a:pPr marL="61265" indent="-61265" defTabSz="612648" fontAlgn="base">
              <a:lnSpc>
                <a:spcPct val="120000"/>
              </a:lnSpc>
              <a:spcBef>
                <a:spcPts val="804"/>
              </a:spcBef>
              <a:spcAft>
                <a:spcPts val="134"/>
              </a:spcAft>
            </a:pPr>
            <a:r>
              <a:rPr lang="en-GB" sz="536" kern="1200" err="1">
                <a:solidFill>
                  <a:srgbClr val="000000"/>
                </a:solidFill>
                <a:latin typeface="+mn-lt"/>
                <a:ea typeface="+mn-ea"/>
                <a:cs typeface="+mn-cs"/>
              </a:rPr>
              <a:t>Galoway</a:t>
            </a:r>
            <a:r>
              <a:rPr lang="en-GB" sz="536" kern="1200">
                <a:solidFill>
                  <a:srgbClr val="000000"/>
                </a:solidFill>
                <a:latin typeface="+mn-lt"/>
                <a:ea typeface="+mn-ea"/>
                <a:cs typeface="+mn-cs"/>
              </a:rPr>
              <a:t>, N. &amp; </a:t>
            </a:r>
            <a:r>
              <a:rPr lang="en-GB" sz="536" kern="1200" err="1">
                <a:solidFill>
                  <a:srgbClr val="000000"/>
                </a:solidFill>
                <a:latin typeface="+mn-lt"/>
                <a:ea typeface="+mn-ea"/>
                <a:cs typeface="+mn-cs"/>
              </a:rPr>
              <a:t>Ruegg</a:t>
            </a:r>
            <a:r>
              <a:rPr lang="en-GB" sz="536" kern="1200">
                <a:solidFill>
                  <a:srgbClr val="000000"/>
                </a:solidFill>
                <a:latin typeface="+mn-lt"/>
                <a:ea typeface="+mn-ea"/>
                <a:cs typeface="+mn-cs"/>
              </a:rPr>
              <a:t>, R. (2020). The provision of student support on English Medium Instruction programmes in Japan and China, </a:t>
            </a:r>
            <a:r>
              <a:rPr lang="en-GB" sz="536" i="1" kern="1200">
                <a:solidFill>
                  <a:srgbClr val="000000"/>
                </a:solidFill>
                <a:latin typeface="+mn-lt"/>
                <a:ea typeface="+mn-ea"/>
                <a:cs typeface="+mn-cs"/>
              </a:rPr>
              <a:t>Journal of English for Academic Purposes</a:t>
            </a:r>
            <a:r>
              <a:rPr lang="en-GB" sz="536" kern="1200">
                <a:solidFill>
                  <a:srgbClr val="000000"/>
                </a:solidFill>
                <a:latin typeface="+mn-lt"/>
                <a:ea typeface="+mn-ea"/>
                <a:cs typeface="+mn-cs"/>
              </a:rPr>
              <a:t>, 45. </a:t>
            </a:r>
            <a:r>
              <a:rPr lang="en-GB" sz="536" kern="1200">
                <a:solidFill>
                  <a:srgbClr val="000000"/>
                </a:solidFill>
                <a:latin typeface="+mn-lt"/>
                <a:ea typeface="+mn-ea"/>
                <a:cs typeface="+mn-cs"/>
                <a:hlinkClick r:id="rId6"/>
              </a:rPr>
              <a:t>https://doi.org/10.1016/j.jeap.2020.100846</a:t>
            </a:r>
            <a:r>
              <a:rPr lang="en-GB" sz="536" kern="1200">
                <a:solidFill>
                  <a:srgbClr val="000000"/>
                </a:solidFill>
                <a:latin typeface="+mn-lt"/>
                <a:ea typeface="+mn-ea"/>
                <a:cs typeface="+mn-cs"/>
              </a:rPr>
              <a:t> </a:t>
            </a:r>
          </a:p>
          <a:p>
            <a:pPr marL="61265" indent="-61265" defTabSz="612648" fontAlgn="base">
              <a:lnSpc>
                <a:spcPct val="120000"/>
              </a:lnSpc>
              <a:spcBef>
                <a:spcPts val="804"/>
              </a:spcBef>
              <a:spcAft>
                <a:spcPts val="134"/>
              </a:spcAft>
            </a:pPr>
            <a:r>
              <a:rPr lang="en-GB" sz="536" kern="1200">
                <a:solidFill>
                  <a:srgbClr val="000000"/>
                </a:solidFill>
                <a:latin typeface="+mn-lt"/>
                <a:ea typeface="+mn-ea"/>
                <a:cs typeface="+mn-cs"/>
              </a:rPr>
              <a:t>Hakim, A. (</a:t>
            </a:r>
            <a:r>
              <a:rPr lang="en-GB" sz="536" i="1" kern="1200">
                <a:solidFill>
                  <a:srgbClr val="000000"/>
                </a:solidFill>
                <a:latin typeface="+mn-lt"/>
                <a:ea typeface="+mn-ea"/>
                <a:cs typeface="+mn-cs"/>
              </a:rPr>
              <a:t>forthcoming</a:t>
            </a:r>
            <a:r>
              <a:rPr lang="en-GB" sz="536" kern="1200">
                <a:solidFill>
                  <a:srgbClr val="000000"/>
                </a:solidFill>
                <a:latin typeface="+mn-lt"/>
                <a:ea typeface="+mn-ea"/>
                <a:cs typeface="+mn-cs"/>
              </a:rPr>
              <a:t>). EAP practitioner formation in a low-resource EMI context: Developing an in-house EAP continuing professional development program in Lebanon.</a:t>
            </a:r>
            <a:r>
              <a:rPr lang="en-GB" sz="536" i="1" kern="1200">
                <a:solidFill>
                  <a:srgbClr val="000000"/>
                </a:solidFill>
                <a:latin typeface="+mn-lt"/>
                <a:ea typeface="+mn-ea"/>
                <a:cs typeface="+mn-cs"/>
              </a:rPr>
              <a:t> International Journal of English for Academic Purposes: Research and Practice</a:t>
            </a:r>
            <a:r>
              <a:rPr lang="en-GB" sz="536" kern="1200">
                <a:solidFill>
                  <a:srgbClr val="000000"/>
                </a:solidFill>
                <a:latin typeface="+mn-lt"/>
                <a:ea typeface="+mn-ea"/>
                <a:cs typeface="+mn-cs"/>
              </a:rPr>
              <a:t>.  </a:t>
            </a:r>
          </a:p>
          <a:p>
            <a:pPr marL="61265" indent="-61265" defTabSz="612648" fontAlgn="base">
              <a:lnSpc>
                <a:spcPct val="120000"/>
              </a:lnSpc>
              <a:spcBef>
                <a:spcPts val="804"/>
              </a:spcBef>
              <a:spcAft>
                <a:spcPts val="134"/>
              </a:spcAft>
            </a:pPr>
            <a:r>
              <a:rPr lang="en-GB" sz="536" kern="1200">
                <a:solidFill>
                  <a:srgbClr val="000000"/>
                </a:solidFill>
                <a:latin typeface="+mn-lt"/>
                <a:ea typeface="+mn-ea"/>
                <a:cs typeface="+mn-cs"/>
              </a:rPr>
              <a:t>Hakim, A. &amp;  Wingate, U. (2022). Mapping a way forward: Toward a shared EMI and EAP research agenda. </a:t>
            </a:r>
            <a:r>
              <a:rPr lang="en-GB" sz="536" i="1" kern="1200">
                <a:solidFill>
                  <a:srgbClr val="000000"/>
                </a:solidFill>
                <a:latin typeface="+mn-lt"/>
                <a:ea typeface="+mn-ea"/>
                <a:cs typeface="+mn-cs"/>
              </a:rPr>
              <a:t>ELT Journal,</a:t>
            </a:r>
            <a:r>
              <a:rPr lang="en-GB" sz="536" kern="1200">
                <a:solidFill>
                  <a:srgbClr val="000000"/>
                </a:solidFill>
                <a:latin typeface="+mn-lt"/>
                <a:ea typeface="+mn-ea"/>
                <a:cs typeface="+mn-cs"/>
              </a:rPr>
              <a:t> 76 (4), 547-550. </a:t>
            </a:r>
            <a:r>
              <a:rPr lang="en-GB" sz="536" u="sng" kern="1200">
                <a:solidFill>
                  <a:srgbClr val="0563C1"/>
                </a:solidFill>
                <a:latin typeface="+mn-lt"/>
                <a:ea typeface="+mn-ea"/>
                <a:cs typeface="+mn-cs"/>
                <a:hlinkClick r:id="rId7"/>
              </a:rPr>
              <a:t>https://doi.org/10.1093/elt/ccac034</a:t>
            </a:r>
            <a:r>
              <a:rPr lang="en-GB" sz="536" kern="1200">
                <a:solidFill>
                  <a:srgbClr val="000000"/>
                </a:solidFill>
                <a:latin typeface="+mn-lt"/>
                <a:ea typeface="+mn-ea"/>
                <a:cs typeface="+mn-cs"/>
              </a:rPr>
              <a:t>  </a:t>
            </a:r>
          </a:p>
          <a:p>
            <a:pPr marL="61265" indent="-61265" defTabSz="612648" fontAlgn="base">
              <a:lnSpc>
                <a:spcPct val="120000"/>
              </a:lnSpc>
              <a:spcBef>
                <a:spcPts val="804"/>
              </a:spcBef>
              <a:spcAft>
                <a:spcPts val="134"/>
              </a:spcAft>
            </a:pPr>
            <a:r>
              <a:rPr lang="en-GB" sz="536" kern="1200">
                <a:solidFill>
                  <a:srgbClr val="000000"/>
                </a:solidFill>
                <a:latin typeface="+mn-lt"/>
                <a:ea typeface="+mn-ea"/>
                <a:cs typeface="+mn-cs"/>
              </a:rPr>
              <a:t>Hyland, K. (2007). Genre pedagogy: Language, literacy and L2 writing instruction. </a:t>
            </a:r>
            <a:r>
              <a:rPr lang="en-GB" sz="536" i="1" kern="1200">
                <a:solidFill>
                  <a:srgbClr val="000000"/>
                </a:solidFill>
                <a:latin typeface="+mn-lt"/>
                <a:ea typeface="+mn-ea"/>
                <a:cs typeface="+mn-cs"/>
              </a:rPr>
              <a:t>Journal of Second Language Writing</a:t>
            </a:r>
            <a:r>
              <a:rPr lang="en-GB" sz="536" kern="1200">
                <a:solidFill>
                  <a:srgbClr val="000000"/>
                </a:solidFill>
                <a:latin typeface="+mn-lt"/>
                <a:ea typeface="+mn-ea"/>
                <a:cs typeface="+mn-cs"/>
              </a:rPr>
              <a:t>, 16 (3), 148-164.  </a:t>
            </a:r>
          </a:p>
          <a:p>
            <a:pPr marL="61265" indent="-61265" defTabSz="612648" fontAlgn="base">
              <a:lnSpc>
                <a:spcPct val="120000"/>
              </a:lnSpc>
              <a:spcBef>
                <a:spcPts val="804"/>
              </a:spcBef>
              <a:spcAft>
                <a:spcPts val="134"/>
              </a:spcAft>
            </a:pPr>
            <a:r>
              <a:rPr lang="en-GB" sz="536" kern="1200">
                <a:solidFill>
                  <a:srgbClr val="000000"/>
                </a:solidFill>
                <a:latin typeface="+mn-lt"/>
                <a:ea typeface="+mn-ea"/>
                <a:cs typeface="+mn-cs"/>
              </a:rPr>
              <a:t>Hyon, S. (2018). </a:t>
            </a:r>
            <a:r>
              <a:rPr lang="en-GB" sz="536" i="1" kern="1200">
                <a:solidFill>
                  <a:srgbClr val="000000"/>
                </a:solidFill>
                <a:latin typeface="+mn-lt"/>
                <a:ea typeface="+mn-ea"/>
                <a:cs typeface="+mn-cs"/>
              </a:rPr>
              <a:t>Introducing genre and English for specific purposes</a:t>
            </a:r>
            <a:r>
              <a:rPr lang="en-GB" sz="536" kern="1200">
                <a:solidFill>
                  <a:srgbClr val="000000"/>
                </a:solidFill>
                <a:latin typeface="+mn-lt"/>
                <a:ea typeface="+mn-ea"/>
                <a:cs typeface="+mn-cs"/>
              </a:rPr>
              <a:t>. Routledge. </a:t>
            </a:r>
          </a:p>
          <a:p>
            <a:pPr marL="61265" indent="-61265" defTabSz="612648" fontAlgn="base">
              <a:lnSpc>
                <a:spcPct val="120000"/>
              </a:lnSpc>
              <a:spcBef>
                <a:spcPts val="804"/>
              </a:spcBef>
              <a:spcAft>
                <a:spcPts val="134"/>
              </a:spcAft>
            </a:pPr>
            <a:r>
              <a:rPr lang="en-GB" sz="536" kern="1200">
                <a:solidFill>
                  <a:srgbClr val="000000"/>
                </a:solidFill>
                <a:latin typeface="+mn-lt"/>
                <a:ea typeface="+mn-ea"/>
                <a:cs typeface="+mn-cs"/>
              </a:rPr>
              <a:t>Johns, A. (2011). The future of genre in L2 writing: Fundamental, but contested, instructional decisions. </a:t>
            </a:r>
            <a:r>
              <a:rPr lang="en-GB" sz="536" i="1" kern="1200">
                <a:solidFill>
                  <a:srgbClr val="000000"/>
                </a:solidFill>
                <a:latin typeface="+mn-lt"/>
                <a:ea typeface="+mn-ea"/>
                <a:cs typeface="+mn-cs"/>
              </a:rPr>
              <a:t>Journal of Second Language Writing</a:t>
            </a:r>
            <a:r>
              <a:rPr lang="en-GB" sz="536" kern="1200">
                <a:solidFill>
                  <a:srgbClr val="000000"/>
                </a:solidFill>
                <a:latin typeface="+mn-lt"/>
                <a:ea typeface="+mn-ea"/>
                <a:cs typeface="+mn-cs"/>
              </a:rPr>
              <a:t>, 20 (1), 56-68. </a:t>
            </a:r>
          </a:p>
          <a:p>
            <a:pPr marL="61265" indent="-61265" defTabSz="612648" fontAlgn="base">
              <a:lnSpc>
                <a:spcPct val="120000"/>
              </a:lnSpc>
              <a:spcBef>
                <a:spcPts val="804"/>
              </a:spcBef>
              <a:spcAft>
                <a:spcPts val="134"/>
              </a:spcAft>
            </a:pPr>
            <a:r>
              <a:rPr lang="en-GB" sz="536" kern="1200" err="1">
                <a:solidFill>
                  <a:srgbClr val="000000"/>
                </a:solidFill>
                <a:latin typeface="+mn-lt"/>
                <a:ea typeface="+mn-ea"/>
                <a:cs typeface="+mn-cs"/>
              </a:rPr>
              <a:t>Kamaşak</a:t>
            </a:r>
            <a:r>
              <a:rPr lang="en-GB" sz="536" kern="1200">
                <a:solidFill>
                  <a:srgbClr val="000000"/>
                </a:solidFill>
                <a:latin typeface="+mn-lt"/>
                <a:ea typeface="+mn-ea"/>
                <a:cs typeface="+mn-cs"/>
              </a:rPr>
              <a:t>, R.,  </a:t>
            </a:r>
            <a:r>
              <a:rPr lang="en-GB" sz="536" kern="1200" err="1">
                <a:solidFill>
                  <a:srgbClr val="000000"/>
                </a:solidFill>
                <a:latin typeface="+mn-lt"/>
                <a:ea typeface="+mn-ea"/>
                <a:cs typeface="+mn-cs"/>
              </a:rPr>
              <a:t>Sahan</a:t>
            </a:r>
            <a:r>
              <a:rPr lang="en-GB" sz="536" kern="1200">
                <a:solidFill>
                  <a:srgbClr val="000000"/>
                </a:solidFill>
                <a:latin typeface="+mn-lt"/>
                <a:ea typeface="+mn-ea"/>
                <a:cs typeface="+mn-cs"/>
              </a:rPr>
              <a:t>, K.,  &amp;  Rose, H.  (2021) Academic language-related challenges at an English-medium university. </a:t>
            </a:r>
            <a:r>
              <a:rPr lang="en-GB" sz="536" i="1" kern="1200">
                <a:solidFill>
                  <a:srgbClr val="000000"/>
                </a:solidFill>
                <a:latin typeface="+mn-lt"/>
                <a:ea typeface="+mn-ea"/>
                <a:cs typeface="+mn-cs"/>
              </a:rPr>
              <a:t>Journal of English for Academic Purposes</a:t>
            </a:r>
            <a:r>
              <a:rPr lang="en-GB" sz="536" kern="1200">
                <a:solidFill>
                  <a:srgbClr val="000000"/>
                </a:solidFill>
                <a:latin typeface="+mn-lt"/>
                <a:ea typeface="+mn-ea"/>
                <a:cs typeface="+mn-cs"/>
              </a:rPr>
              <a:t>, 49, </a:t>
            </a:r>
            <a:r>
              <a:rPr lang="en-GB" sz="536" kern="1200">
                <a:solidFill>
                  <a:srgbClr val="000000"/>
                </a:solidFill>
                <a:latin typeface="+mn-lt"/>
                <a:ea typeface="+mn-ea"/>
                <a:cs typeface="+mn-cs"/>
                <a:hlinkClick r:id="rId8"/>
              </a:rPr>
              <a:t>https://doi.org/10.1016/j.jeap.2020.100945</a:t>
            </a:r>
            <a:r>
              <a:rPr lang="en-GB" sz="536" kern="1200">
                <a:solidFill>
                  <a:srgbClr val="000000"/>
                </a:solidFill>
                <a:latin typeface="+mn-lt"/>
                <a:ea typeface="+mn-ea"/>
                <a:cs typeface="+mn-cs"/>
              </a:rPr>
              <a:t> </a:t>
            </a:r>
          </a:p>
          <a:p>
            <a:pPr marL="61265" indent="-61265" defTabSz="612648" fontAlgn="base">
              <a:lnSpc>
                <a:spcPct val="120000"/>
              </a:lnSpc>
              <a:spcBef>
                <a:spcPts val="804"/>
              </a:spcBef>
              <a:spcAft>
                <a:spcPts val="134"/>
              </a:spcAft>
            </a:pPr>
            <a:r>
              <a:rPr lang="en-GB" sz="536" kern="1200" err="1">
                <a:solidFill>
                  <a:srgbClr val="000000"/>
                </a:solidFill>
                <a:latin typeface="+mn-lt"/>
                <a:ea typeface="+mn-ea"/>
                <a:cs typeface="+mn-cs"/>
              </a:rPr>
              <a:t>Lasagabaster</a:t>
            </a:r>
            <a:r>
              <a:rPr lang="en-GB" sz="536" kern="1200">
                <a:solidFill>
                  <a:srgbClr val="000000"/>
                </a:solidFill>
                <a:latin typeface="+mn-lt"/>
                <a:ea typeface="+mn-ea"/>
                <a:cs typeface="+mn-cs"/>
              </a:rPr>
              <a:t>, D. (2018). Fostering team teaching: Mapping out a research agenda for English-medium instruction at university level. </a:t>
            </a:r>
            <a:r>
              <a:rPr lang="en-GB" sz="536" i="1" kern="1200">
                <a:solidFill>
                  <a:srgbClr val="000000"/>
                </a:solidFill>
                <a:latin typeface="+mn-lt"/>
                <a:ea typeface="+mn-ea"/>
                <a:cs typeface="+mn-cs"/>
              </a:rPr>
              <a:t>Language Teaching</a:t>
            </a:r>
            <a:r>
              <a:rPr lang="en-GB" sz="536" kern="1200">
                <a:solidFill>
                  <a:srgbClr val="000000"/>
                </a:solidFill>
                <a:latin typeface="+mn-lt"/>
                <a:ea typeface="+mn-ea"/>
                <a:cs typeface="+mn-cs"/>
              </a:rPr>
              <a:t>, 51(3), 400–416. </a:t>
            </a:r>
            <a:endParaRPr lang="en-GB" sz="800" b="0" i="0">
              <a:solidFill>
                <a:srgbClr val="000000"/>
              </a:solidFill>
              <a:effectLst/>
            </a:endParaRPr>
          </a:p>
        </p:txBody>
      </p:sp>
      <p:sp>
        <p:nvSpPr>
          <p:cNvPr id="5" name="Content Placeholder 4">
            <a:extLst>
              <a:ext uri="{FF2B5EF4-FFF2-40B4-BE49-F238E27FC236}">
                <a16:creationId xmlns:a16="http://schemas.microsoft.com/office/drawing/2014/main" id="{07E70D15-91B0-D9C1-D281-EB330EB2BF04}"/>
              </a:ext>
            </a:extLst>
          </p:cNvPr>
          <p:cNvSpPr>
            <a:spLocks noGrp="1"/>
          </p:cNvSpPr>
          <p:nvPr>
            <p:ph sz="half" idx="2"/>
          </p:nvPr>
        </p:nvSpPr>
        <p:spPr>
          <a:xfrm>
            <a:off x="8202498" y="1963281"/>
            <a:ext cx="3337040" cy="2719070"/>
          </a:xfrm>
        </p:spPr>
        <p:txBody>
          <a:bodyPr>
            <a:noAutofit/>
          </a:bodyPr>
          <a:lstStyle/>
          <a:p>
            <a:pPr marL="61265" indent="-61265" defTabSz="612648" fontAlgn="base">
              <a:lnSpc>
                <a:spcPct val="120000"/>
              </a:lnSpc>
              <a:spcBef>
                <a:spcPts val="804"/>
              </a:spcBef>
              <a:spcAft>
                <a:spcPts val="134"/>
              </a:spcAft>
            </a:pPr>
            <a:r>
              <a:rPr lang="en-GB" sz="536" kern="1200">
                <a:solidFill>
                  <a:srgbClr val="000000"/>
                </a:solidFill>
                <a:latin typeface="+mn-lt"/>
                <a:ea typeface="+mn-ea"/>
                <a:cs typeface="+mn-cs"/>
              </a:rPr>
              <a:t>McKinley, J. &amp;  Rose, H. (2022). English language teaching and English-medium instruction: Putting research into practice. </a:t>
            </a:r>
            <a:r>
              <a:rPr lang="en-GB" sz="536" i="1" kern="1200">
                <a:solidFill>
                  <a:srgbClr val="000000"/>
                </a:solidFill>
                <a:latin typeface="+mn-lt"/>
                <a:ea typeface="+mn-ea"/>
                <a:cs typeface="+mn-cs"/>
              </a:rPr>
              <a:t>Journal of English Medium Instruction</a:t>
            </a:r>
            <a:r>
              <a:rPr lang="en-GB" sz="536" kern="1200">
                <a:solidFill>
                  <a:srgbClr val="000000"/>
                </a:solidFill>
                <a:latin typeface="+mn-lt"/>
                <a:ea typeface="+mn-ea"/>
                <a:cs typeface="+mn-cs"/>
              </a:rPr>
              <a:t>, 1(1). </a:t>
            </a:r>
            <a:r>
              <a:rPr lang="en-GB" sz="536" u="sng" kern="1200">
                <a:solidFill>
                  <a:srgbClr val="0563C1"/>
                </a:solidFill>
                <a:latin typeface="+mn-lt"/>
                <a:ea typeface="+mn-ea"/>
                <a:cs typeface="+mn-cs"/>
                <a:hlinkClick r:id="rId9"/>
              </a:rPr>
              <a:t>https://doi.org/10.1075/jemi.21026.mck</a:t>
            </a:r>
            <a:r>
              <a:rPr lang="en-GB" sz="536" kern="1200">
                <a:solidFill>
                  <a:srgbClr val="000000"/>
                </a:solidFill>
                <a:latin typeface="+mn-lt"/>
                <a:ea typeface="+mn-ea"/>
                <a:cs typeface="+mn-cs"/>
              </a:rPr>
              <a:t>  </a:t>
            </a:r>
          </a:p>
          <a:p>
            <a:pPr marL="61265" indent="-61265" defTabSz="612648" fontAlgn="base">
              <a:spcBef>
                <a:spcPts val="804"/>
              </a:spcBef>
              <a:spcAft>
                <a:spcPts val="134"/>
              </a:spcAft>
            </a:pPr>
            <a:r>
              <a:rPr lang="en-GB" sz="536" kern="1200">
                <a:solidFill>
                  <a:srgbClr val="000000"/>
                </a:solidFill>
                <a:latin typeface="+mn-lt"/>
                <a:ea typeface="+mn-ea"/>
                <a:cs typeface="+mn-cs"/>
              </a:rPr>
              <a:t>Swales, J. (1990). </a:t>
            </a:r>
            <a:r>
              <a:rPr lang="en-GB" sz="536" i="1" kern="1200">
                <a:solidFill>
                  <a:srgbClr val="000000"/>
                </a:solidFill>
                <a:latin typeface="+mn-lt"/>
                <a:ea typeface="+mn-ea"/>
                <a:cs typeface="+mn-cs"/>
              </a:rPr>
              <a:t>Genre analysis: English in academic and research settings</a:t>
            </a:r>
            <a:r>
              <a:rPr lang="en-GB" sz="536" kern="1200">
                <a:solidFill>
                  <a:srgbClr val="000000"/>
                </a:solidFill>
                <a:latin typeface="+mn-lt"/>
                <a:ea typeface="+mn-ea"/>
                <a:cs typeface="+mn-cs"/>
              </a:rPr>
              <a:t>. Cambridge University Press. </a:t>
            </a:r>
          </a:p>
          <a:p>
            <a:pPr marL="61265" indent="-61265" defTabSz="612648" fontAlgn="base">
              <a:spcBef>
                <a:spcPts val="804"/>
              </a:spcBef>
              <a:spcAft>
                <a:spcPts val="134"/>
              </a:spcAft>
            </a:pPr>
            <a:r>
              <a:rPr lang="en-GB" sz="536" kern="1200">
                <a:solidFill>
                  <a:srgbClr val="000000"/>
                </a:solidFill>
                <a:latin typeface="+mn-lt"/>
                <a:ea typeface="+mn-ea"/>
                <a:cs typeface="+mn-cs"/>
              </a:rPr>
              <a:t>Tardy, C.M., Hall Buck, R., Jacobson, B., </a:t>
            </a:r>
            <a:r>
              <a:rPr lang="en-GB" sz="536" kern="1200" err="1">
                <a:solidFill>
                  <a:srgbClr val="000000"/>
                </a:solidFill>
                <a:latin typeface="+mn-lt"/>
                <a:ea typeface="+mn-ea"/>
                <a:cs typeface="+mn-cs"/>
              </a:rPr>
              <a:t>LaMance</a:t>
            </a:r>
            <a:r>
              <a:rPr lang="en-GB" sz="536" kern="1200">
                <a:solidFill>
                  <a:srgbClr val="000000"/>
                </a:solidFill>
                <a:latin typeface="+mn-lt"/>
                <a:ea typeface="+mn-ea"/>
                <a:cs typeface="+mn-cs"/>
              </a:rPr>
              <a:t>, R., Pawlowski, M., </a:t>
            </a:r>
            <a:r>
              <a:rPr lang="en-GB" sz="536" kern="1200" err="1">
                <a:solidFill>
                  <a:srgbClr val="000000"/>
                </a:solidFill>
                <a:latin typeface="+mn-lt"/>
                <a:ea typeface="+mn-ea"/>
                <a:cs typeface="+mn-cs"/>
              </a:rPr>
              <a:t>Slinkard</a:t>
            </a:r>
            <a:r>
              <a:rPr lang="en-GB" sz="536" kern="1200">
                <a:solidFill>
                  <a:srgbClr val="000000"/>
                </a:solidFill>
                <a:latin typeface="+mn-lt"/>
                <a:ea typeface="+mn-ea"/>
                <a:cs typeface="+mn-cs"/>
              </a:rPr>
              <a:t>, J.R., &amp; Vogel, S.M. (2022). ‘“It's complicated and nuanced”: Teaching genre awareness in English for general academic purposes,’ </a:t>
            </a:r>
            <a:r>
              <a:rPr lang="en-GB" sz="536" i="1" kern="1200">
                <a:solidFill>
                  <a:srgbClr val="000000"/>
                </a:solidFill>
                <a:latin typeface="+mn-lt"/>
                <a:ea typeface="+mn-ea"/>
                <a:cs typeface="+mn-cs"/>
              </a:rPr>
              <a:t>Journal of English for Academic Purposes</a:t>
            </a:r>
            <a:r>
              <a:rPr lang="en-GB" sz="536" kern="1200">
                <a:solidFill>
                  <a:srgbClr val="000000"/>
                </a:solidFill>
                <a:latin typeface="+mn-lt"/>
                <a:ea typeface="+mn-ea"/>
                <a:cs typeface="+mn-cs"/>
              </a:rPr>
              <a:t>, 57. </a:t>
            </a:r>
            <a:r>
              <a:rPr lang="en-GB" sz="536" u="sng" kern="1200">
                <a:solidFill>
                  <a:srgbClr val="0563C1"/>
                </a:solidFill>
                <a:latin typeface="+mn-lt"/>
                <a:ea typeface="+mn-ea"/>
                <a:cs typeface="+mn-cs"/>
                <a:hlinkClick r:id="rId10"/>
              </a:rPr>
              <a:t>https://doi.org/10.1016/j.jeap.2022.101117</a:t>
            </a:r>
            <a:r>
              <a:rPr lang="en-GB" sz="536" kern="1200">
                <a:solidFill>
                  <a:srgbClr val="000000"/>
                </a:solidFill>
                <a:latin typeface="+mn-lt"/>
                <a:ea typeface="+mn-ea"/>
                <a:cs typeface="+mn-cs"/>
              </a:rPr>
              <a:t>  </a:t>
            </a:r>
          </a:p>
          <a:p>
            <a:pPr marL="61265" indent="-61265" defTabSz="612648" fontAlgn="base">
              <a:spcBef>
                <a:spcPts val="804"/>
              </a:spcBef>
              <a:spcAft>
                <a:spcPts val="134"/>
              </a:spcAft>
            </a:pPr>
            <a:r>
              <a:rPr lang="en-GB" sz="536" kern="1200">
                <a:solidFill>
                  <a:srgbClr val="000000"/>
                </a:solidFill>
                <a:latin typeface="+mn-lt"/>
                <a:ea typeface="+mn-ea"/>
                <a:cs typeface="+mn-cs"/>
              </a:rPr>
              <a:t>Tardy, C. M., Sommer-Farias, B. &amp; </a:t>
            </a:r>
            <a:r>
              <a:rPr lang="en-GB" sz="536" kern="1200" err="1">
                <a:solidFill>
                  <a:srgbClr val="000000"/>
                </a:solidFill>
                <a:latin typeface="+mn-lt"/>
                <a:ea typeface="+mn-ea"/>
                <a:cs typeface="+mn-cs"/>
              </a:rPr>
              <a:t>Gevers</a:t>
            </a:r>
            <a:r>
              <a:rPr lang="en-GB" sz="536" kern="1200">
                <a:solidFill>
                  <a:srgbClr val="000000"/>
                </a:solidFill>
                <a:latin typeface="+mn-lt"/>
                <a:ea typeface="+mn-ea"/>
                <a:cs typeface="+mn-cs"/>
              </a:rPr>
              <a:t>, J. (2020). ‘Teaching and researching genre knowledge: Toward an enhanced theoretical framework.’ </a:t>
            </a:r>
            <a:r>
              <a:rPr lang="en-GB" sz="536" i="1" kern="1200">
                <a:solidFill>
                  <a:srgbClr val="000000"/>
                </a:solidFill>
                <a:latin typeface="+mn-lt"/>
                <a:ea typeface="+mn-ea"/>
                <a:cs typeface="+mn-cs"/>
              </a:rPr>
              <a:t>Written Communication</a:t>
            </a:r>
            <a:r>
              <a:rPr lang="en-GB" sz="536" kern="1200">
                <a:solidFill>
                  <a:srgbClr val="000000"/>
                </a:solidFill>
                <a:latin typeface="+mn-lt"/>
                <a:ea typeface="+mn-ea"/>
                <a:cs typeface="+mn-cs"/>
              </a:rPr>
              <a:t>, 37(3), 287–321. </a:t>
            </a:r>
            <a:r>
              <a:rPr lang="en-GB" sz="536" u="sng" kern="1200">
                <a:solidFill>
                  <a:srgbClr val="0563C1"/>
                </a:solidFill>
                <a:latin typeface="+mn-lt"/>
                <a:ea typeface="+mn-ea"/>
                <a:cs typeface="+mn-cs"/>
                <a:hlinkClick r:id="rId11"/>
              </a:rPr>
              <a:t>https://doi.org.10.1177/0741088320916554</a:t>
            </a:r>
            <a:r>
              <a:rPr lang="en-GB" sz="536" kern="1200">
                <a:solidFill>
                  <a:srgbClr val="000000"/>
                </a:solidFill>
                <a:latin typeface="+mn-lt"/>
                <a:ea typeface="+mn-ea"/>
                <a:cs typeface="+mn-cs"/>
              </a:rPr>
              <a:t>     </a:t>
            </a:r>
          </a:p>
          <a:p>
            <a:pPr marL="61265" indent="-61265" defTabSz="612648" fontAlgn="base">
              <a:spcBef>
                <a:spcPts val="804"/>
              </a:spcBef>
              <a:spcAft>
                <a:spcPts val="134"/>
              </a:spcAft>
            </a:pPr>
            <a:r>
              <a:rPr lang="en-GB" sz="536" kern="1200">
                <a:solidFill>
                  <a:srgbClr val="000000"/>
                </a:solidFill>
                <a:latin typeface="+mn-lt"/>
                <a:ea typeface="+mn-ea"/>
                <a:cs typeface="+mn-cs"/>
              </a:rPr>
              <a:t>Tribble, C. &amp; Wingate, U. (2013). From text to corpus: A genre-based approach to academic literacy instruction. </a:t>
            </a:r>
            <a:r>
              <a:rPr lang="en-GB" sz="536" i="1" kern="1200">
                <a:solidFill>
                  <a:srgbClr val="000000"/>
                </a:solidFill>
                <a:latin typeface="+mn-lt"/>
                <a:ea typeface="+mn-ea"/>
                <a:cs typeface="+mn-cs"/>
              </a:rPr>
              <a:t>System</a:t>
            </a:r>
            <a:r>
              <a:rPr lang="en-GB" sz="536" kern="1200">
                <a:solidFill>
                  <a:srgbClr val="000000"/>
                </a:solidFill>
                <a:latin typeface="+mn-lt"/>
                <a:ea typeface="+mn-ea"/>
                <a:cs typeface="+mn-cs"/>
              </a:rPr>
              <a:t>, 41(2), 307-321. </a:t>
            </a:r>
          </a:p>
          <a:p>
            <a:pPr marL="61265" indent="-61265" defTabSz="612648" fontAlgn="base">
              <a:spcBef>
                <a:spcPts val="804"/>
              </a:spcBef>
              <a:spcAft>
                <a:spcPts val="134"/>
              </a:spcAft>
            </a:pPr>
            <a:r>
              <a:rPr lang="en-GB" sz="536" kern="1200" err="1">
                <a:solidFill>
                  <a:srgbClr val="000000"/>
                </a:solidFill>
                <a:latin typeface="+mn-lt"/>
                <a:ea typeface="+mn-ea"/>
                <a:cs typeface="+mn-cs"/>
              </a:rPr>
              <a:t>Willans</a:t>
            </a:r>
            <a:r>
              <a:rPr lang="en-GB" sz="536" kern="1200">
                <a:solidFill>
                  <a:srgbClr val="000000"/>
                </a:solidFill>
                <a:latin typeface="+mn-lt"/>
                <a:ea typeface="+mn-ea"/>
                <a:cs typeface="+mn-cs"/>
              </a:rPr>
              <a:t>, F. (2022). The scramble for EMI: Lessons from postcolonial ‘old EMI’ universities. </a:t>
            </a:r>
            <a:r>
              <a:rPr lang="en-GB" sz="536" i="1" kern="1200">
                <a:solidFill>
                  <a:srgbClr val="000000"/>
                </a:solidFill>
                <a:latin typeface="+mn-lt"/>
                <a:ea typeface="+mn-ea"/>
                <a:cs typeface="+mn-cs"/>
              </a:rPr>
              <a:t>Teaching in Higher Education</a:t>
            </a:r>
            <a:r>
              <a:rPr lang="en-GB" sz="536" kern="1200">
                <a:solidFill>
                  <a:srgbClr val="000000"/>
                </a:solidFill>
                <a:latin typeface="+mn-lt"/>
                <a:ea typeface="+mn-ea"/>
                <a:cs typeface="+mn-cs"/>
              </a:rPr>
              <a:t>, 27(4), 546–557. </a:t>
            </a:r>
            <a:r>
              <a:rPr lang="en-GB" sz="536" u="sng" kern="1200">
                <a:solidFill>
                  <a:srgbClr val="0563C1"/>
                </a:solidFill>
                <a:latin typeface="+mn-lt"/>
                <a:ea typeface="+mn-ea"/>
                <a:cs typeface="+mn-cs"/>
                <a:hlinkClick r:id="rId12"/>
              </a:rPr>
              <a:t>https://doi.org.10.1080/13562517.2022.2029395</a:t>
            </a:r>
            <a:r>
              <a:rPr lang="en-GB" sz="536" kern="1200">
                <a:solidFill>
                  <a:srgbClr val="000000"/>
                </a:solidFill>
                <a:latin typeface="+mn-lt"/>
                <a:ea typeface="+mn-ea"/>
                <a:cs typeface="+mn-cs"/>
              </a:rPr>
              <a:t>   </a:t>
            </a:r>
          </a:p>
          <a:p>
            <a:pPr marL="61265" indent="-61265" defTabSz="612648" fontAlgn="base">
              <a:spcBef>
                <a:spcPts val="804"/>
              </a:spcBef>
              <a:spcAft>
                <a:spcPts val="134"/>
              </a:spcAft>
            </a:pPr>
            <a:r>
              <a:rPr lang="en-GB" sz="536" kern="1200">
                <a:solidFill>
                  <a:srgbClr val="000000"/>
                </a:solidFill>
                <a:latin typeface="+mn-lt"/>
                <a:ea typeface="+mn-ea"/>
                <a:cs typeface="+mn-cs"/>
              </a:rPr>
              <a:t>Wingate, U. (2015). </a:t>
            </a:r>
            <a:r>
              <a:rPr lang="en-GB" sz="536" i="1" kern="1200">
                <a:solidFill>
                  <a:srgbClr val="000000"/>
                </a:solidFill>
                <a:latin typeface="+mn-lt"/>
                <a:ea typeface="+mn-ea"/>
                <a:cs typeface="+mn-cs"/>
              </a:rPr>
              <a:t>Academic literacy and student diversity: The case for inclusive practice</a:t>
            </a:r>
            <a:r>
              <a:rPr lang="en-GB" sz="536" kern="1200">
                <a:solidFill>
                  <a:srgbClr val="000000"/>
                </a:solidFill>
                <a:latin typeface="+mn-lt"/>
                <a:ea typeface="+mn-ea"/>
                <a:cs typeface="+mn-cs"/>
              </a:rPr>
              <a:t>. Multilingual Matters. </a:t>
            </a:r>
          </a:p>
          <a:p>
            <a:pPr marL="61265" indent="-61265" defTabSz="612648" fontAlgn="base">
              <a:spcBef>
                <a:spcPts val="804"/>
              </a:spcBef>
              <a:spcAft>
                <a:spcPts val="134"/>
              </a:spcAft>
            </a:pPr>
            <a:r>
              <a:rPr lang="en-GB" sz="536" kern="1200">
                <a:solidFill>
                  <a:srgbClr val="000000"/>
                </a:solidFill>
                <a:latin typeface="+mn-lt"/>
                <a:ea typeface="+mn-ea"/>
                <a:cs typeface="+mn-cs"/>
              </a:rPr>
              <a:t>Wingate, U. (2018). Academic literacy across the curriculum: Towards a collaborative instructional approach. </a:t>
            </a:r>
            <a:r>
              <a:rPr lang="en-GB" sz="536" i="1" kern="1200">
                <a:solidFill>
                  <a:srgbClr val="000000"/>
                </a:solidFill>
                <a:latin typeface="+mn-lt"/>
                <a:ea typeface="+mn-ea"/>
                <a:cs typeface="+mn-cs"/>
              </a:rPr>
              <a:t>Language Teaching</a:t>
            </a:r>
            <a:r>
              <a:rPr lang="en-GB" sz="536" kern="1200">
                <a:solidFill>
                  <a:srgbClr val="000000"/>
                </a:solidFill>
                <a:latin typeface="+mn-lt"/>
                <a:ea typeface="+mn-ea"/>
                <a:cs typeface="+mn-cs"/>
              </a:rPr>
              <a:t>, 51(3), 349–364. </a:t>
            </a:r>
            <a:r>
              <a:rPr lang="en-GB" sz="536" u="sng" kern="1200">
                <a:solidFill>
                  <a:srgbClr val="0563C1"/>
                </a:solidFill>
                <a:latin typeface="+mn-lt"/>
                <a:ea typeface="+mn-ea"/>
                <a:cs typeface="+mn-cs"/>
                <a:hlinkClick r:id="rId13"/>
              </a:rPr>
              <a:t>https://doi.org/10.1017/S0261444816000264</a:t>
            </a:r>
            <a:r>
              <a:rPr lang="en-GB" sz="536" kern="1200">
                <a:solidFill>
                  <a:srgbClr val="000000"/>
                </a:solidFill>
                <a:latin typeface="+mn-lt"/>
                <a:ea typeface="+mn-ea"/>
                <a:cs typeface="+mn-cs"/>
              </a:rPr>
              <a:t>  </a:t>
            </a:r>
          </a:p>
          <a:p>
            <a:pPr marL="61265" indent="-61265" defTabSz="612648" fontAlgn="base">
              <a:spcBef>
                <a:spcPts val="804"/>
              </a:spcBef>
              <a:spcAft>
                <a:spcPts val="134"/>
              </a:spcAft>
            </a:pPr>
            <a:r>
              <a:rPr lang="en-GB" sz="536" kern="1200">
                <a:solidFill>
                  <a:srgbClr val="000000"/>
                </a:solidFill>
                <a:latin typeface="+mn-lt"/>
                <a:ea typeface="+mn-ea"/>
                <a:cs typeface="+mn-cs"/>
              </a:rPr>
              <a:t>Wingate, U. (2022). Student support and teacher education in English for Academic Purposes and English Medium Instruction: Two sides of the same coin? </a:t>
            </a:r>
            <a:r>
              <a:rPr lang="en-GB" sz="536" i="1" kern="1200">
                <a:solidFill>
                  <a:srgbClr val="000000"/>
                </a:solidFill>
                <a:latin typeface="+mn-lt"/>
                <a:ea typeface="+mn-ea"/>
                <a:cs typeface="+mn-cs"/>
              </a:rPr>
              <a:t>Language Teaching</a:t>
            </a:r>
            <a:r>
              <a:rPr lang="en-GB" sz="536" kern="1200">
                <a:solidFill>
                  <a:srgbClr val="000000"/>
                </a:solidFill>
                <a:latin typeface="+mn-lt"/>
                <a:ea typeface="+mn-ea"/>
                <a:cs typeface="+mn-cs"/>
              </a:rPr>
              <a:t>, 1-12. </a:t>
            </a:r>
            <a:r>
              <a:rPr lang="en-GB" sz="536" u="sng" kern="1200">
                <a:solidFill>
                  <a:srgbClr val="0563C1"/>
                </a:solidFill>
                <a:latin typeface="+mn-lt"/>
                <a:ea typeface="+mn-ea"/>
                <a:cs typeface="+mn-cs"/>
                <a:hlinkClick r:id="rId14"/>
              </a:rPr>
              <a:t>https://doi.org.10.1017/S0261444822000465</a:t>
            </a:r>
            <a:r>
              <a:rPr lang="en-GB" sz="536" kern="1200">
                <a:solidFill>
                  <a:srgbClr val="000000"/>
                </a:solidFill>
                <a:latin typeface="+mn-lt"/>
                <a:ea typeface="+mn-ea"/>
                <a:cs typeface="+mn-cs"/>
              </a:rPr>
              <a:t>   </a:t>
            </a:r>
          </a:p>
          <a:p>
            <a:pPr marL="61265" indent="-61265" defTabSz="612648" fontAlgn="base">
              <a:spcBef>
                <a:spcPts val="804"/>
              </a:spcBef>
              <a:spcAft>
                <a:spcPts val="134"/>
              </a:spcAft>
            </a:pPr>
            <a:r>
              <a:rPr lang="en-GB" sz="536" kern="1200">
                <a:solidFill>
                  <a:srgbClr val="000000"/>
                </a:solidFill>
                <a:latin typeface="+mn-lt"/>
                <a:ea typeface="+mn-ea"/>
                <a:cs typeface="+mn-cs"/>
              </a:rPr>
              <a:t>Wingate, U. &amp;  Hakim, A. (2022). Moving beyond ‘infancy’: towards a cross-fertilization between EMI and EAP scholarship. </a:t>
            </a:r>
            <a:r>
              <a:rPr lang="en-GB" sz="536" i="1" kern="1200">
                <a:solidFill>
                  <a:srgbClr val="000000"/>
                </a:solidFill>
                <a:latin typeface="+mn-lt"/>
                <a:ea typeface="+mn-ea"/>
                <a:cs typeface="+mn-cs"/>
              </a:rPr>
              <a:t>ELT Journal</a:t>
            </a:r>
            <a:r>
              <a:rPr lang="en-GB" sz="536" kern="1200">
                <a:solidFill>
                  <a:srgbClr val="000000"/>
                </a:solidFill>
                <a:latin typeface="+mn-lt"/>
                <a:ea typeface="+mn-ea"/>
                <a:cs typeface="+mn-cs"/>
              </a:rPr>
              <a:t>, 76 (4), 529-537. </a:t>
            </a:r>
            <a:r>
              <a:rPr lang="en-GB" sz="536" u="sng" kern="1200">
                <a:solidFill>
                  <a:srgbClr val="0563C1"/>
                </a:solidFill>
                <a:latin typeface="+mn-lt"/>
                <a:ea typeface="+mn-ea"/>
                <a:cs typeface="+mn-cs"/>
                <a:hlinkClick r:id="rId15"/>
              </a:rPr>
              <a:t>https://doi.org/10.1093/elt/ccac032</a:t>
            </a:r>
            <a:r>
              <a:rPr lang="en-GB" sz="536" kern="1200">
                <a:solidFill>
                  <a:srgbClr val="000000"/>
                </a:solidFill>
                <a:latin typeface="+mn-lt"/>
                <a:ea typeface="+mn-ea"/>
                <a:cs typeface="+mn-cs"/>
              </a:rPr>
              <a:t>  </a:t>
            </a:r>
          </a:p>
          <a:p>
            <a:pPr marL="61265" indent="-61265" defTabSz="612648" fontAlgn="base">
              <a:spcBef>
                <a:spcPts val="804"/>
              </a:spcBef>
              <a:spcAft>
                <a:spcPts val="134"/>
              </a:spcAft>
            </a:pPr>
            <a:r>
              <a:rPr lang="en-GB" sz="536" kern="1200">
                <a:solidFill>
                  <a:srgbClr val="000000"/>
                </a:solidFill>
                <a:latin typeface="+mn-lt"/>
                <a:ea typeface="+mn-ea"/>
                <a:cs typeface="+mn-cs"/>
              </a:rPr>
              <a:t>Worden, D. (2019). ‘Developing L2 writing teachers’ pedagogical content knowledge of genre through the unfamiliar genre project,’ </a:t>
            </a:r>
            <a:r>
              <a:rPr lang="en-GB" sz="536" i="1" kern="1200">
                <a:solidFill>
                  <a:srgbClr val="000000"/>
                </a:solidFill>
                <a:latin typeface="+mn-lt"/>
                <a:ea typeface="+mn-ea"/>
                <a:cs typeface="+mn-cs"/>
              </a:rPr>
              <a:t>Journal of Second Language Writing</a:t>
            </a:r>
            <a:r>
              <a:rPr lang="en-GB" sz="536" kern="1200">
                <a:solidFill>
                  <a:srgbClr val="000000"/>
                </a:solidFill>
                <a:latin typeface="+mn-lt"/>
                <a:ea typeface="+mn-ea"/>
                <a:cs typeface="+mn-cs"/>
              </a:rPr>
              <a:t>, 46. </a:t>
            </a:r>
            <a:r>
              <a:rPr lang="en-GB" sz="536" kern="1200">
                <a:solidFill>
                  <a:srgbClr val="0563C1"/>
                </a:solidFill>
                <a:latin typeface="+mn-lt"/>
                <a:ea typeface="+mn-ea"/>
                <a:cs typeface="+mn-cs"/>
                <a:hlinkClick r:id="rId16"/>
              </a:rPr>
              <a:t>https://doi.org/10.1016/j.jslw.2019.100667</a:t>
            </a:r>
            <a:r>
              <a:rPr lang="en-GB" sz="536" kern="1200">
                <a:solidFill>
                  <a:srgbClr val="000000"/>
                </a:solidFill>
                <a:latin typeface="+mn-lt"/>
                <a:ea typeface="+mn-ea"/>
                <a:cs typeface="+mn-cs"/>
              </a:rPr>
              <a:t>   </a:t>
            </a:r>
          </a:p>
          <a:p>
            <a:pPr marL="61265" indent="-61265" defTabSz="612648" fontAlgn="base">
              <a:spcBef>
                <a:spcPts val="804"/>
              </a:spcBef>
              <a:spcAft>
                <a:spcPts val="134"/>
              </a:spcAft>
            </a:pPr>
            <a:r>
              <a:rPr lang="en-GB" sz="536" kern="1200" err="1">
                <a:solidFill>
                  <a:srgbClr val="2A2A2A"/>
                </a:solidFill>
                <a:latin typeface="+mn-lt"/>
                <a:ea typeface="+mn-ea"/>
                <a:cs typeface="+mn-cs"/>
              </a:rPr>
              <a:t>Zeaiter</a:t>
            </a:r>
            <a:r>
              <a:rPr lang="en-GB" sz="536" kern="1200">
                <a:solidFill>
                  <a:srgbClr val="2A2A2A"/>
                </a:solidFill>
                <a:latin typeface="+mn-lt"/>
                <a:ea typeface="+mn-ea"/>
                <a:cs typeface="+mn-cs"/>
              </a:rPr>
              <a:t>, L. (2022). Multilingualism in </a:t>
            </a:r>
            <a:r>
              <a:rPr lang="en-GB" sz="536" kern="1200">
                <a:solidFill>
                  <a:srgbClr val="2A2A2A"/>
                </a:solidFill>
                <a:latin typeface="+mj-lt"/>
                <a:ea typeface="+mn-ea"/>
                <a:cs typeface="+mn-cs"/>
              </a:rPr>
              <a:t>Lebanon: bridging reality to practice. </a:t>
            </a:r>
            <a:r>
              <a:rPr lang="en-GB" sz="536" i="1" kern="1200">
                <a:solidFill>
                  <a:srgbClr val="2A2A2A"/>
                </a:solidFill>
                <a:latin typeface="+mj-lt"/>
                <a:ea typeface="+mn-ea"/>
                <a:cs typeface="+mn-cs"/>
              </a:rPr>
              <a:t>ELT Journal</a:t>
            </a:r>
            <a:r>
              <a:rPr lang="en-GB" sz="536" kern="1200">
                <a:solidFill>
                  <a:srgbClr val="2A2A2A"/>
                </a:solidFill>
                <a:latin typeface="+mj-lt"/>
                <a:ea typeface="+mn-ea"/>
                <a:cs typeface="+mn-cs"/>
              </a:rPr>
              <a:t>, 76 (3), 404–408. </a:t>
            </a:r>
            <a:r>
              <a:rPr lang="en-GB" sz="536" u="sng" kern="1200">
                <a:solidFill>
                  <a:srgbClr val="0563C1"/>
                </a:solidFill>
                <a:latin typeface="+mj-lt"/>
                <a:ea typeface="+mn-ea"/>
                <a:cs typeface="+mn-cs"/>
                <a:hlinkClick r:id="rId17"/>
              </a:rPr>
              <a:t>https://doi.org/10.1093/elt/ccab065</a:t>
            </a:r>
            <a:r>
              <a:rPr lang="en-GB" sz="536" u="sng" kern="1200">
                <a:solidFill>
                  <a:srgbClr val="0563C1"/>
                </a:solidFill>
                <a:latin typeface="+mj-lt"/>
                <a:ea typeface="+mn-ea"/>
                <a:cs typeface="+mn-cs"/>
              </a:rPr>
              <a:t> </a:t>
            </a:r>
            <a:endParaRPr lang="en-GB" sz="800" b="0" i="0">
              <a:solidFill>
                <a:srgbClr val="000000"/>
              </a:solidFill>
              <a:effectLst/>
              <a:latin typeface="+mj-lt"/>
            </a:endParaRPr>
          </a:p>
        </p:txBody>
      </p:sp>
    </p:spTree>
    <p:extLst>
      <p:ext uri="{BB962C8B-B14F-4D97-AF65-F5344CB8AC3E}">
        <p14:creationId xmlns:p14="http://schemas.microsoft.com/office/powerpoint/2010/main" val="2710301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3F59E5-5165-F714-D06D-5BC96ED57BFA}"/>
              </a:ext>
            </a:extLst>
          </p:cNvPr>
          <p:cNvSpPr>
            <a:spLocks noGrp="1"/>
          </p:cNvSpPr>
          <p:nvPr>
            <p:ph type="title"/>
          </p:nvPr>
        </p:nvSpPr>
        <p:spPr>
          <a:xfrm>
            <a:off x="949047" y="643466"/>
            <a:ext cx="2771273" cy="5225627"/>
          </a:xfrm>
        </p:spPr>
        <p:txBody>
          <a:bodyPr anchor="ctr">
            <a:normAutofit/>
          </a:bodyPr>
          <a:lstStyle/>
          <a:p>
            <a:r>
              <a:rPr lang="en-US" sz="2500" dirty="0"/>
              <a:t>Acknowledgements </a:t>
            </a:r>
          </a:p>
        </p:txBody>
      </p:sp>
      <p:cxnSp>
        <p:nvCxnSpPr>
          <p:cNvPr id="19" name="Straight Connector 18">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3" y="1570271"/>
            <a:ext cx="0" cy="3200400"/>
          </a:xfrm>
          <a:prstGeom prst="line">
            <a:avLst/>
          </a:prstGeom>
          <a:ln w="31750">
            <a:solidFill>
              <a:schemeClr val="accent2"/>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CF5355F-D5E9-693B-E76A-0BCBE8A26E8F}"/>
              </a:ext>
            </a:extLst>
          </p:cNvPr>
          <p:cNvSpPr>
            <a:spLocks noGrp="1"/>
          </p:cNvSpPr>
          <p:nvPr>
            <p:ph idx="1"/>
          </p:nvPr>
        </p:nvSpPr>
        <p:spPr>
          <a:xfrm>
            <a:off x="4351019" y="643466"/>
            <a:ext cx="6895973" cy="5225628"/>
          </a:xfrm>
        </p:spPr>
        <p:txBody>
          <a:bodyPr anchor="ctr">
            <a:normAutofit/>
          </a:bodyPr>
          <a:lstStyle/>
          <a:p>
            <a:r>
              <a:rPr lang="en-US" dirty="0"/>
              <a:t>A massive thank you to </a:t>
            </a:r>
            <a:r>
              <a:rPr lang="en-US" b="1" dirty="0"/>
              <a:t>Ursula Wingate </a:t>
            </a:r>
            <a:r>
              <a:rPr lang="en-US" dirty="0"/>
              <a:t>and</a:t>
            </a:r>
            <a:r>
              <a:rPr lang="en-US" b="1" dirty="0"/>
              <a:t> Chris Tang</a:t>
            </a:r>
            <a:r>
              <a:rPr lang="en-US" dirty="0"/>
              <a:t> for their feedback, support, and mentorship throughout this project. </a:t>
            </a:r>
          </a:p>
        </p:txBody>
      </p:sp>
      <p:sp>
        <p:nvSpPr>
          <p:cNvPr id="21" name="Rectangle 20">
            <a:extLst>
              <a:ext uri="{FF2B5EF4-FFF2-40B4-BE49-F238E27FC236}">
                <a16:creationId xmlns:a16="http://schemas.microsoft.com/office/drawing/2014/main" id="{4C15B19B-E7BB-4060-B12F-3CDA8EF16A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336792"/>
            <a:ext cx="12188825" cy="521208"/>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48409024"/>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12924D5-3AEF-82AF-2CAB-1542F59D915C}"/>
              </a:ext>
            </a:extLst>
          </p:cNvPr>
          <p:cNvSpPr>
            <a:spLocks noGrp="1"/>
          </p:cNvSpPr>
          <p:nvPr>
            <p:ph type="title"/>
          </p:nvPr>
        </p:nvSpPr>
        <p:spPr>
          <a:xfrm>
            <a:off x="492370" y="605896"/>
            <a:ext cx="3084844" cy="5646208"/>
          </a:xfrm>
        </p:spPr>
        <p:txBody>
          <a:bodyPr anchor="ctr">
            <a:normAutofit/>
          </a:bodyPr>
          <a:lstStyle/>
          <a:p>
            <a:r>
              <a:rPr lang="en-US" sz="3600" dirty="0">
                <a:solidFill>
                  <a:srgbClr val="FFFFFF"/>
                </a:solidFill>
              </a:rPr>
              <a:t>Contact Details</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79E80B15-982C-D0AE-F0BB-250694BA9267}"/>
              </a:ext>
            </a:extLst>
          </p:cNvPr>
          <p:cNvSpPr>
            <a:spLocks noGrp="1"/>
          </p:cNvSpPr>
          <p:nvPr>
            <p:ph idx="1"/>
          </p:nvPr>
        </p:nvSpPr>
        <p:spPr>
          <a:xfrm>
            <a:off x="4742016" y="330200"/>
            <a:ext cx="6413663" cy="5921904"/>
          </a:xfrm>
        </p:spPr>
        <p:txBody>
          <a:bodyPr anchor="ctr">
            <a:normAutofit/>
          </a:bodyPr>
          <a:lstStyle/>
          <a:p>
            <a:pPr marL="0" indent="0">
              <a:buNone/>
            </a:pPr>
            <a:r>
              <a:rPr lang="en-US" b="1" dirty="0"/>
              <a:t>Angela Hakim</a:t>
            </a:r>
          </a:p>
          <a:p>
            <a:pPr marL="0" indent="0">
              <a:lnSpc>
                <a:spcPct val="100000"/>
              </a:lnSpc>
              <a:buNone/>
            </a:pPr>
            <a:r>
              <a:rPr lang="en-US" dirty="0"/>
              <a:t>Global Professor of English</a:t>
            </a:r>
          </a:p>
          <a:p>
            <a:pPr marL="0" indent="0">
              <a:lnSpc>
                <a:spcPct val="100000"/>
              </a:lnSpc>
              <a:buNone/>
            </a:pPr>
            <a:r>
              <a:rPr lang="en-US" dirty="0"/>
              <a:t>Department of English</a:t>
            </a:r>
          </a:p>
          <a:p>
            <a:pPr marL="0" indent="0">
              <a:lnSpc>
                <a:spcPct val="100000"/>
              </a:lnSpc>
              <a:buNone/>
            </a:pPr>
            <a:r>
              <a:rPr lang="en-US" dirty="0"/>
              <a:t>University of Arizona</a:t>
            </a:r>
          </a:p>
          <a:p>
            <a:pPr marL="0" indent="0">
              <a:lnSpc>
                <a:spcPct val="100000"/>
              </a:lnSpc>
              <a:buNone/>
            </a:pPr>
            <a:endParaRPr lang="en-US" dirty="0"/>
          </a:p>
          <a:p>
            <a:pPr marL="0" indent="0">
              <a:lnSpc>
                <a:spcPct val="100000"/>
              </a:lnSpc>
              <a:buNone/>
            </a:pPr>
            <a:r>
              <a:rPr lang="en-US" dirty="0"/>
              <a:t>Email: </a:t>
            </a:r>
            <a:r>
              <a:rPr lang="en-US" dirty="0">
                <a:hlinkClick r:id="rId2"/>
              </a:rPr>
              <a:t>angelahakim@arizona.edu</a:t>
            </a:r>
            <a:r>
              <a:rPr lang="en-US" dirty="0"/>
              <a:t> </a:t>
            </a:r>
          </a:p>
          <a:p>
            <a:pPr marL="0" indent="0">
              <a:lnSpc>
                <a:spcPct val="100000"/>
              </a:lnSpc>
              <a:buNone/>
            </a:pPr>
            <a:r>
              <a:rPr lang="en-US" dirty="0"/>
              <a:t>LinkedIn: </a:t>
            </a:r>
            <a:r>
              <a:rPr lang="en-US" dirty="0">
                <a:hlinkClick r:id="rId3"/>
              </a:rPr>
              <a:t>https://www.linkedin.com/in/angelahakim/</a:t>
            </a:r>
            <a:r>
              <a:rPr lang="en-US" dirty="0"/>
              <a:t> </a:t>
            </a:r>
          </a:p>
          <a:p>
            <a:pPr marL="0" indent="0">
              <a:lnSpc>
                <a:spcPct val="100000"/>
              </a:lnSpc>
              <a:buNone/>
            </a:pPr>
            <a:r>
              <a:rPr lang="en-US" dirty="0"/>
              <a:t>ResearchGate: </a:t>
            </a:r>
            <a:r>
              <a:rPr lang="en-US" dirty="0">
                <a:hlinkClick r:id="rId4"/>
              </a:rPr>
              <a:t>https://www.researchgate.net/profile/Angela-Hakim</a:t>
            </a:r>
            <a:r>
              <a:rPr lang="en-US" dirty="0"/>
              <a:t> </a:t>
            </a:r>
          </a:p>
          <a:p>
            <a:endParaRPr lang="en-US" dirty="0"/>
          </a:p>
        </p:txBody>
      </p:sp>
      <p:pic>
        <p:nvPicPr>
          <p:cNvPr id="1028" name="Picture 4">
            <a:extLst>
              <a:ext uri="{FF2B5EF4-FFF2-40B4-BE49-F238E27FC236}">
                <a16:creationId xmlns:a16="http://schemas.microsoft.com/office/drawing/2014/main" id="{224FA35C-8BFF-6430-FA8A-0B0FDD6CF9D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20774" y="4907280"/>
            <a:ext cx="1977563" cy="19030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8632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91EF8-6273-D836-22C5-11D19055DE8B}"/>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3E3AFC7E-0E22-BD53-BC48-87659DAB8348}"/>
              </a:ext>
            </a:extLst>
          </p:cNvPr>
          <p:cNvSpPr>
            <a:spLocks noGrp="1"/>
          </p:cNvSpPr>
          <p:nvPr>
            <p:ph idx="1"/>
          </p:nvPr>
        </p:nvSpPr>
        <p:spPr>
          <a:xfrm>
            <a:off x="1097280" y="1845734"/>
            <a:ext cx="10058400" cy="4023360"/>
          </a:xfrm>
        </p:spPr>
        <p:txBody>
          <a:bodyPr/>
          <a:lstStyle/>
          <a:p>
            <a:pPr>
              <a:buFont typeface="Arial" panose="020B0604020202020204" pitchFamily="34" charset="0"/>
              <a:buChar char="•"/>
            </a:pPr>
            <a:r>
              <a:rPr lang="en-GB" dirty="0"/>
              <a:t> Global growth in English medium instruction (EMI) and an expansion of ELT and EAP in EMI contexts (Galloway &amp; Rose, 2021)</a:t>
            </a:r>
          </a:p>
          <a:p>
            <a:pPr>
              <a:buFont typeface="Arial" panose="020B0604020202020204" pitchFamily="34" charset="0"/>
              <a:buChar char="•"/>
            </a:pPr>
            <a:r>
              <a:rPr lang="en-GB" dirty="0"/>
              <a:t>Within some of the EMI literature, </a:t>
            </a:r>
          </a:p>
          <a:p>
            <a:pPr lvl="1">
              <a:buFont typeface="Arial" panose="020B0604020202020204" pitchFamily="34" charset="0"/>
              <a:buChar char="•"/>
            </a:pPr>
            <a:r>
              <a:rPr lang="en-GB" dirty="0"/>
              <a:t>A recognition of the language-related challenges that students face (e.g., </a:t>
            </a:r>
            <a:r>
              <a:rPr lang="en-GB" b="0" i="0" dirty="0" err="1">
                <a:solidFill>
                  <a:srgbClr val="000000"/>
                </a:solidFill>
                <a:effectLst/>
              </a:rPr>
              <a:t>Kamaşak</a:t>
            </a:r>
            <a:r>
              <a:rPr lang="en-GB" b="0" i="0" dirty="0">
                <a:solidFill>
                  <a:srgbClr val="000000"/>
                </a:solidFill>
                <a:effectLst/>
              </a:rPr>
              <a:t>, </a:t>
            </a:r>
            <a:r>
              <a:rPr lang="en-GB" b="0" i="0" dirty="0" err="1">
                <a:solidFill>
                  <a:srgbClr val="000000"/>
                </a:solidFill>
                <a:effectLst/>
              </a:rPr>
              <a:t>Sahan</a:t>
            </a:r>
            <a:r>
              <a:rPr lang="en-GB" b="0" i="0" dirty="0">
                <a:solidFill>
                  <a:srgbClr val="000000"/>
                </a:solidFill>
                <a:effectLst/>
              </a:rPr>
              <a:t> &amp; Rose, 2021</a:t>
            </a:r>
            <a:r>
              <a:rPr lang="en-GB" dirty="0"/>
              <a:t>)</a:t>
            </a:r>
          </a:p>
          <a:p>
            <a:pPr lvl="1">
              <a:buFont typeface="Arial" panose="020B0604020202020204" pitchFamily="34" charset="0"/>
              <a:buChar char="•"/>
            </a:pPr>
            <a:r>
              <a:rPr lang="en-GB" dirty="0"/>
              <a:t>Some calls for discipline-specific support (Galloway &amp; Rose, 2021; Galloway &amp; </a:t>
            </a:r>
            <a:r>
              <a:rPr lang="en-GB" dirty="0" err="1"/>
              <a:t>Ruegg</a:t>
            </a:r>
            <a:r>
              <a:rPr lang="en-GB" dirty="0"/>
              <a:t>, 2020) and </a:t>
            </a:r>
          </a:p>
          <a:p>
            <a:pPr lvl="1">
              <a:buFont typeface="Arial" panose="020B0604020202020204" pitchFamily="34" charset="0"/>
              <a:buChar char="•"/>
            </a:pPr>
            <a:r>
              <a:rPr lang="en-GB" dirty="0"/>
              <a:t>Calls for greater collaboration (</a:t>
            </a:r>
            <a:r>
              <a:rPr lang="en-GB" dirty="0" err="1"/>
              <a:t>Lasagabaster</a:t>
            </a:r>
            <a:r>
              <a:rPr lang="en-GB" dirty="0"/>
              <a:t>, 2018)</a:t>
            </a:r>
          </a:p>
          <a:p>
            <a:pPr>
              <a:buFont typeface="Arial" panose="020B0604020202020204" pitchFamily="34" charset="0"/>
              <a:buChar char="•"/>
            </a:pPr>
            <a:r>
              <a:rPr lang="en-GB" sz="1800" dirty="0"/>
              <a:t>This echoes calls within some of the EAP research for a move toward discipline-specific support and more collaboration (Hyland, 2018; Sloan &amp; Porter, 2010; Wingate, 2015; Wingate, 2018). </a:t>
            </a:r>
            <a:endParaRPr lang="en-GB" dirty="0"/>
          </a:p>
        </p:txBody>
      </p:sp>
    </p:spTree>
    <p:extLst>
      <p:ext uri="{BB962C8B-B14F-4D97-AF65-F5344CB8AC3E}">
        <p14:creationId xmlns:p14="http://schemas.microsoft.com/office/powerpoint/2010/main" val="4238439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3869A-F034-FC67-D19B-C86A316DD98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319FB8B4-8B9C-C63F-FD43-835A6C3C90BB}"/>
              </a:ext>
            </a:extLst>
          </p:cNvPr>
          <p:cNvSpPr>
            <a:spLocks noGrp="1"/>
          </p:cNvSpPr>
          <p:nvPr>
            <p:ph idx="1"/>
          </p:nvPr>
        </p:nvSpPr>
        <p:spPr/>
        <p:txBody>
          <a:bodyPr/>
          <a:lstStyle/>
          <a:p>
            <a:pPr>
              <a:buFont typeface="Arial" panose="020B0604020202020204" pitchFamily="34" charset="0"/>
              <a:buChar char="•"/>
            </a:pPr>
            <a:r>
              <a:rPr lang="en-GB" dirty="0"/>
              <a:t>But a lack of cross-fertilization between EAP and EMI (Wingate &amp; Hakim, 2022)</a:t>
            </a:r>
          </a:p>
          <a:p>
            <a:pPr>
              <a:buFont typeface="Arial" panose="020B0604020202020204" pitchFamily="34" charset="0"/>
              <a:buChar char="•"/>
            </a:pPr>
            <a:r>
              <a:rPr lang="en-GB" dirty="0"/>
              <a:t> EAP theoretical and pedagogical frameworks applicable to student and staff development in EMI contexts (Wingate, 2022)</a:t>
            </a:r>
          </a:p>
          <a:p>
            <a:pPr lvl="1">
              <a:buFont typeface="Arial" panose="020B0604020202020204" pitchFamily="34" charset="0"/>
              <a:buChar char="•"/>
            </a:pPr>
            <a:r>
              <a:rPr lang="en-GB" dirty="0"/>
              <a:t>The role of genre analysis and genre-based pedagogy </a:t>
            </a:r>
          </a:p>
          <a:p>
            <a:pPr>
              <a:buFont typeface="Arial" panose="020B0604020202020204" pitchFamily="34" charset="0"/>
              <a:buChar char="•"/>
            </a:pPr>
            <a:r>
              <a:rPr lang="en-GB" dirty="0"/>
              <a:t>This paper addresses calls within some of the EAP and EMI literature for </a:t>
            </a:r>
            <a:r>
              <a:rPr lang="en-GB" b="1" dirty="0"/>
              <a:t>explorations of collaboration</a:t>
            </a:r>
            <a:r>
              <a:rPr lang="en-GB" dirty="0"/>
              <a:t> and </a:t>
            </a:r>
            <a:r>
              <a:rPr lang="en-GB" b="1" dirty="0"/>
              <a:t>student</a:t>
            </a:r>
            <a:r>
              <a:rPr lang="en-GB" dirty="0"/>
              <a:t> and </a:t>
            </a:r>
            <a:r>
              <a:rPr lang="en-GB" b="1" dirty="0"/>
              <a:t>teacher support </a:t>
            </a:r>
            <a:r>
              <a:rPr lang="en-GB" dirty="0"/>
              <a:t>within EMI contexts (e.g., Wingate, 2022; McKinley &amp; Rose, 2022).  </a:t>
            </a:r>
            <a:endParaRPr lang="en-US" dirty="0"/>
          </a:p>
          <a:p>
            <a:endParaRPr lang="en-US" dirty="0"/>
          </a:p>
        </p:txBody>
      </p:sp>
    </p:spTree>
    <p:extLst>
      <p:ext uri="{BB962C8B-B14F-4D97-AF65-F5344CB8AC3E}">
        <p14:creationId xmlns:p14="http://schemas.microsoft.com/office/powerpoint/2010/main" val="1818951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354C5-B3DE-C1C8-9571-7D035838B309}"/>
              </a:ext>
            </a:extLst>
          </p:cNvPr>
          <p:cNvSpPr>
            <a:spLocks noGrp="1"/>
          </p:cNvSpPr>
          <p:nvPr>
            <p:ph type="title"/>
          </p:nvPr>
        </p:nvSpPr>
        <p:spPr/>
        <p:txBody>
          <a:bodyPr/>
          <a:lstStyle/>
          <a:p>
            <a:r>
              <a:rPr lang="en-US" dirty="0"/>
              <a:t>Presentation Aims</a:t>
            </a:r>
          </a:p>
        </p:txBody>
      </p:sp>
      <p:sp>
        <p:nvSpPr>
          <p:cNvPr id="3" name="Content Placeholder 2">
            <a:extLst>
              <a:ext uri="{FF2B5EF4-FFF2-40B4-BE49-F238E27FC236}">
                <a16:creationId xmlns:a16="http://schemas.microsoft.com/office/drawing/2014/main" id="{044F505B-DEAA-D318-09DF-4B2B234F0CDD}"/>
              </a:ext>
            </a:extLst>
          </p:cNvPr>
          <p:cNvSpPr>
            <a:spLocks noGrp="1"/>
          </p:cNvSpPr>
          <p:nvPr>
            <p:ph idx="1"/>
          </p:nvPr>
        </p:nvSpPr>
        <p:spPr/>
        <p:txBody>
          <a:bodyPr>
            <a:normAutofit/>
          </a:bodyPr>
          <a:lstStyle/>
          <a:p>
            <a:pPr marL="457200" indent="-457200">
              <a:buFont typeface="+mj-lt"/>
              <a:buAutoNum type="arabicPeriod"/>
            </a:pPr>
            <a:r>
              <a:rPr lang="en-US" sz="2800" dirty="0"/>
              <a:t>Describe an example of EAP-informed student support and teacher education in an emerging EMI context</a:t>
            </a:r>
          </a:p>
          <a:p>
            <a:pPr marL="457200" indent="-457200">
              <a:buFont typeface="+mj-lt"/>
              <a:buAutoNum type="arabicPeriod"/>
            </a:pPr>
            <a:r>
              <a:rPr lang="en-US" sz="2800" dirty="0"/>
              <a:t>Provide a brief summary of selected findings from a case study</a:t>
            </a:r>
          </a:p>
        </p:txBody>
      </p:sp>
    </p:spTree>
    <p:extLst>
      <p:ext uri="{BB962C8B-B14F-4D97-AF65-F5344CB8AC3E}">
        <p14:creationId xmlns:p14="http://schemas.microsoft.com/office/powerpoint/2010/main" val="2648131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D397D-7CDC-ADFA-866B-F8EA3EEC785A}"/>
              </a:ext>
            </a:extLst>
          </p:cNvPr>
          <p:cNvSpPr>
            <a:spLocks noGrp="1"/>
          </p:cNvSpPr>
          <p:nvPr>
            <p:ph type="title"/>
          </p:nvPr>
        </p:nvSpPr>
        <p:spPr/>
        <p:txBody>
          <a:bodyPr/>
          <a:lstStyle/>
          <a:p>
            <a:r>
              <a:rPr lang="en-US"/>
              <a:t>The Study</a:t>
            </a:r>
            <a:endParaRPr lang="en-US" dirty="0"/>
          </a:p>
        </p:txBody>
      </p:sp>
      <p:graphicFrame>
        <p:nvGraphicFramePr>
          <p:cNvPr id="5" name="Content Placeholder 2">
            <a:extLst>
              <a:ext uri="{FF2B5EF4-FFF2-40B4-BE49-F238E27FC236}">
                <a16:creationId xmlns:a16="http://schemas.microsoft.com/office/drawing/2014/main" id="{281A72BD-F322-3C35-B97D-C42CE1D9FDFE}"/>
              </a:ext>
            </a:extLst>
          </p:cNvPr>
          <p:cNvGraphicFramePr>
            <a:graphicFrameLocks noGrp="1"/>
          </p:cNvGraphicFramePr>
          <p:nvPr>
            <p:ph idx="1"/>
            <p:extLst>
              <p:ext uri="{D42A27DB-BD31-4B8C-83A1-F6EECF244321}">
                <p14:modId xmlns:p14="http://schemas.microsoft.com/office/powerpoint/2010/main" val="1196645269"/>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59259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E1ADF-B239-D412-F52B-532A2FC01759}"/>
              </a:ext>
            </a:extLst>
          </p:cNvPr>
          <p:cNvSpPr>
            <a:spLocks noGrp="1"/>
          </p:cNvSpPr>
          <p:nvPr>
            <p:ph type="title"/>
          </p:nvPr>
        </p:nvSpPr>
        <p:spPr/>
        <p:txBody>
          <a:bodyPr/>
          <a:lstStyle/>
          <a:p>
            <a:r>
              <a:rPr lang="en-US" dirty="0"/>
              <a:t>Research Questions</a:t>
            </a:r>
          </a:p>
        </p:txBody>
      </p:sp>
      <p:sp>
        <p:nvSpPr>
          <p:cNvPr id="3" name="Content Placeholder 2">
            <a:extLst>
              <a:ext uri="{FF2B5EF4-FFF2-40B4-BE49-F238E27FC236}">
                <a16:creationId xmlns:a16="http://schemas.microsoft.com/office/drawing/2014/main" id="{8A2294F9-02FB-9B2F-1159-FF5761919D80}"/>
              </a:ext>
            </a:extLst>
          </p:cNvPr>
          <p:cNvSpPr>
            <a:spLocks noGrp="1"/>
          </p:cNvSpPr>
          <p:nvPr>
            <p:ph idx="1"/>
          </p:nvPr>
        </p:nvSpPr>
        <p:spPr/>
        <p:txBody>
          <a:bodyPr/>
          <a:lstStyle/>
          <a:p>
            <a:pPr marL="342900" marR="0" lvl="0" indent="-342900">
              <a:lnSpc>
                <a:spcPct val="150000"/>
              </a:lnSpc>
              <a:spcBef>
                <a:spcPts val="0"/>
              </a:spcBef>
              <a:spcAft>
                <a:spcPts val="0"/>
              </a:spcAft>
              <a:buFont typeface="Symbol" panose="05050102010706020507" pitchFamily="18" charset="2"/>
              <a:buChar char=""/>
            </a:pPr>
            <a:r>
              <a:rPr lang="en-GB" sz="1800" dirty="0">
                <a:solidFill>
                  <a:srgbClr val="000000"/>
                </a:solidFill>
                <a:effectLst/>
                <a:ea typeface="Times New Roman" panose="02020603050405020304" pitchFamily="18" charset="0"/>
                <a:cs typeface="Times New Roman" panose="02020603050405020304" pitchFamily="18" charset="0"/>
              </a:rPr>
              <a:t>What are student, staff, and academic leadership perceptions regarding the usefulness of institution-wide academic literacy provision in an EMI context?</a:t>
            </a:r>
            <a:endParaRPr lang="en-US" sz="1800" dirty="0">
              <a:effectLst/>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GB" sz="1800" dirty="0">
                <a:solidFill>
                  <a:srgbClr val="000000"/>
                </a:solidFill>
                <a:effectLst/>
                <a:ea typeface="Times New Roman" panose="02020603050405020304" pitchFamily="18" charset="0"/>
                <a:cs typeface="Times New Roman" panose="02020603050405020304" pitchFamily="18" charset="0"/>
              </a:rPr>
              <a:t>How feasible is this approach to academic literacy provision from the perspective of EAP and subject specialists?</a:t>
            </a:r>
            <a:endParaRPr lang="en-US" sz="1800" dirty="0">
              <a:effectLst/>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800"/>
              </a:spcAft>
              <a:buFont typeface="Symbol" panose="05050102010706020507" pitchFamily="18" charset="2"/>
              <a:buChar char=""/>
            </a:pPr>
            <a:r>
              <a:rPr lang="en-GB" sz="1800" dirty="0">
                <a:solidFill>
                  <a:srgbClr val="000000"/>
                </a:solidFill>
                <a:effectLst/>
                <a:ea typeface="Times New Roman" panose="02020603050405020304" pitchFamily="18" charset="0"/>
                <a:cs typeface="Times New Roman" panose="02020603050405020304" pitchFamily="18" charset="0"/>
              </a:rPr>
              <a:t>What challenges arise in implementing academic literacy provision in credit-bearing ESAP modules and in collaboration toward the provision in an EMI context?</a:t>
            </a:r>
            <a:endParaRPr lang="en-US" sz="1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6565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02B4C3E-4FD7-2540-A5EE-392ED465969F}"/>
              </a:ext>
            </a:extLst>
          </p:cNvPr>
          <p:cNvSpPr>
            <a:spLocks noGrp="1"/>
          </p:cNvSpPr>
          <p:nvPr>
            <p:ph type="title"/>
          </p:nvPr>
        </p:nvSpPr>
        <p:spPr>
          <a:xfrm>
            <a:off x="492370" y="516835"/>
            <a:ext cx="3084844" cy="5772840"/>
          </a:xfrm>
        </p:spPr>
        <p:txBody>
          <a:bodyPr anchor="ctr">
            <a:normAutofit/>
          </a:bodyPr>
          <a:lstStyle/>
          <a:p>
            <a:r>
              <a:rPr lang="en-US" sz="3600">
                <a:solidFill>
                  <a:srgbClr val="FFFFFF"/>
                </a:solidFill>
              </a:rPr>
              <a:t>Institutional Context</a:t>
            </a:r>
          </a:p>
        </p:txBody>
      </p:sp>
      <p:sp>
        <p:nvSpPr>
          <p:cNvPr id="22" name="Rectangle 21">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4" name="Content Placeholder 2">
            <a:extLst>
              <a:ext uri="{FF2B5EF4-FFF2-40B4-BE49-F238E27FC236}">
                <a16:creationId xmlns:a16="http://schemas.microsoft.com/office/drawing/2014/main" id="{DECCB043-5C4F-F51C-7E08-BE9D1C42B7B6}"/>
              </a:ext>
            </a:extLst>
          </p:cNvPr>
          <p:cNvGraphicFramePr>
            <a:graphicFrameLocks noGrp="1"/>
          </p:cNvGraphicFramePr>
          <p:nvPr>
            <p:ph idx="1"/>
            <p:extLst>
              <p:ext uri="{D42A27DB-BD31-4B8C-83A1-F6EECF244321}">
                <p14:modId xmlns:p14="http://schemas.microsoft.com/office/powerpoint/2010/main" val="319350342"/>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01620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A2388-1180-5CCA-305F-8F5211989AEF}"/>
              </a:ext>
            </a:extLst>
          </p:cNvPr>
          <p:cNvSpPr>
            <a:spLocks noGrp="1"/>
          </p:cNvSpPr>
          <p:nvPr>
            <p:ph type="title"/>
          </p:nvPr>
        </p:nvSpPr>
        <p:spPr/>
        <p:txBody>
          <a:bodyPr/>
          <a:lstStyle/>
          <a:p>
            <a:r>
              <a:rPr lang="en-US" dirty="0"/>
              <a:t>The Consultancy</a:t>
            </a:r>
          </a:p>
        </p:txBody>
      </p:sp>
      <p:graphicFrame>
        <p:nvGraphicFramePr>
          <p:cNvPr id="4" name="Content Placeholder 3">
            <a:extLst>
              <a:ext uri="{FF2B5EF4-FFF2-40B4-BE49-F238E27FC236}">
                <a16:creationId xmlns:a16="http://schemas.microsoft.com/office/drawing/2014/main" id="{E2BF4278-4FDF-282A-D2C4-29798BED5E70}"/>
              </a:ext>
            </a:extLst>
          </p:cNvPr>
          <p:cNvGraphicFramePr>
            <a:graphicFrameLocks noGrp="1"/>
          </p:cNvGraphicFramePr>
          <p:nvPr>
            <p:ph idx="1"/>
            <p:extLst>
              <p:ext uri="{D42A27DB-BD31-4B8C-83A1-F6EECF244321}">
                <p14:modId xmlns:p14="http://schemas.microsoft.com/office/powerpoint/2010/main" val="3998978095"/>
              </p:ext>
            </p:extLst>
          </p:nvPr>
        </p:nvGraphicFramePr>
        <p:xfrm>
          <a:off x="1973263" y="1828800"/>
          <a:ext cx="8594725"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368919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2769</TotalTime>
  <Words>4201</Words>
  <Application>Microsoft Office PowerPoint</Application>
  <PresentationFormat>Widescreen</PresentationFormat>
  <Paragraphs>202</Paragraphs>
  <Slides>22</Slides>
  <Notes>16</Notes>
  <HiddenSlides>4</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Calibri Light</vt:lpstr>
      <vt:lpstr>inherit</vt:lpstr>
      <vt:lpstr>Noto Sans</vt:lpstr>
      <vt:lpstr>Segoe UI</vt:lpstr>
      <vt:lpstr>Symbol</vt:lpstr>
      <vt:lpstr>Times New Roman</vt:lpstr>
      <vt:lpstr>Retrospect</vt:lpstr>
      <vt:lpstr>An Example of EAP-informed Student Support and Teacher Education at an Emerging EMI University in Lebanon</vt:lpstr>
      <vt:lpstr>Overview</vt:lpstr>
      <vt:lpstr>Introduction</vt:lpstr>
      <vt:lpstr>Introduction</vt:lpstr>
      <vt:lpstr>Presentation Aims</vt:lpstr>
      <vt:lpstr>The Study</vt:lpstr>
      <vt:lpstr>Research Questions</vt:lpstr>
      <vt:lpstr>Institutional Context</vt:lpstr>
      <vt:lpstr>The Consultancy</vt:lpstr>
      <vt:lpstr>Developing Teaching and Learning Resources through a Collaborative Approach </vt:lpstr>
      <vt:lpstr>The EAP Tutor Workshop</vt:lpstr>
      <vt:lpstr>EAP Tutor Support</vt:lpstr>
      <vt:lpstr>Student Support: A Genre-Based Pedagogical Approach </vt:lpstr>
      <vt:lpstr>EMI Lecturer Support</vt:lpstr>
      <vt:lpstr>Findings: Benefits of the Approach</vt:lpstr>
      <vt:lpstr>Findings: Challenges to the Approach</vt:lpstr>
      <vt:lpstr>Findings: Feasibility of the Approach</vt:lpstr>
      <vt:lpstr>Conclusion and Implications</vt:lpstr>
      <vt:lpstr>Recent Related Publications</vt:lpstr>
      <vt:lpstr>References</vt:lpstr>
      <vt:lpstr>Acknowledgements </vt:lpstr>
      <vt:lpstr>Contact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Example of EAP-informed Student Support and Teacher Education at a Developing EMI University in Lebanon</dc:title>
  <dc:creator>Angela Francis Hakim</dc:creator>
  <cp:lastModifiedBy>Angela Francis Hakim</cp:lastModifiedBy>
  <cp:revision>121</cp:revision>
  <dcterms:created xsi:type="dcterms:W3CDTF">2023-03-30T18:35:50Z</dcterms:created>
  <dcterms:modified xsi:type="dcterms:W3CDTF">2023-04-14T19:23:51Z</dcterms:modified>
</cp:coreProperties>
</file>