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746" r:id="rId6"/>
    <p:sldId id="260" r:id="rId7"/>
    <p:sldId id="745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Slab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dcf57d6d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dcf57d6df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dcf57d6d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dcf57d6d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dcf57d6d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dcf57d6d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dcf57d6df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2dcf57d6df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dcf57d6df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2dcf57d6df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85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dcf57d6df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dcf57d6df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3F2D-79C3-7B4D-83F7-F5D11262139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26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09fd893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309fd893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dcf57d6df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dcf57d6df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10EDA-4B12-0742-A83A-755198F5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C0F2-7889-0A4B-A943-40866AEE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i="1">
                <a:solidFill>
                  <a:schemeClr val="l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‘Am I allowed?’</a:t>
            </a:r>
            <a:endParaRPr sz="2500" i="1">
              <a:solidFill>
                <a:schemeClr val="l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i="1">
                <a:solidFill>
                  <a:schemeClr val="l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Disrupting academic norms, conventions and 'rules' with postgraduate writers and supervisors</a:t>
            </a:r>
            <a:endParaRPr sz="5200">
              <a:solidFill>
                <a:schemeClr val="lt2"/>
              </a:solidFill>
              <a:highlight>
                <a:schemeClr val="lt1"/>
              </a:highlight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Sherran Clarence, Nottingham Trent University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Steve Kirk, Durham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Closing thoughts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Affirming/transforming — socialising/disrupting (norms, ways of working, ‘voice)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Transformative/disruptive work is hard and takes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Requires agency (recognised and enabled by the university + community)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Responsibility? Risk? [What are our responsibilities (to students, staff, to knowledge-making + criticality)? Who carries the risk if we try to disrupt established norms + ways of writing?]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Can we start to make small changes in our contexts to make knowledge + meaning-making work more open to debate, change, questions, disruption (where needed)? How do we get PG student-writers and supervisors engaged?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salvo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819150" y="1312475"/>
            <a:ext cx="7505700" cy="3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345"/>
              <a:t>Many universities provide significant help with writing, learning language conventions, time for this for undergrad students</a:t>
            </a:r>
            <a:endParaRPr sz="134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45"/>
              <a:t>Postgrad, esp. doctoral students (and their supervisors) are generally expected to know what they’re doing.</a:t>
            </a:r>
            <a:endParaRPr sz="134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45" b="1"/>
              <a:t>BUT, do they? Should they?</a:t>
            </a:r>
            <a:endParaRPr sz="1345" b="1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45" u="sng"/>
              <a:t>Literacy demands are not consistent</a:t>
            </a:r>
            <a:r>
              <a:rPr lang="en-GB" sz="1345"/>
              <a:t> throughout levels of degree study - knowledge-making and meaning-making demands change, writer/student/research identity changes (especially if you’re shifting disciplines or fields from one level to another</a:t>
            </a:r>
            <a:endParaRPr sz="134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-GB" sz="1345" b="1"/>
              <a:t>This means that doctoral students and supervisors need EAP input, opportunities for learning, materials, and more.</a:t>
            </a:r>
            <a:endParaRPr sz="1345" b="1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91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Approaches to postgraduate writing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819150" y="1371600"/>
            <a:ext cx="7505700" cy="3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than any other level, </a:t>
            </a:r>
            <a:r>
              <a:rPr lang="en-GB" b="1"/>
              <a:t>at D level we use writing to indicate our level of authority and our academic identity </a:t>
            </a:r>
            <a:r>
              <a:rPr lang="en-GB"/>
              <a:t>- we use language and writing to make novel contributions to knowledge and to construct ourselves as academics worthy of the doctorate and everything it gives us access to.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So, for those working with PG writers, this begs </a:t>
            </a:r>
            <a:r>
              <a:rPr lang="en-GB" b="1"/>
              <a:t>important questions about how we teach writing at this level</a:t>
            </a:r>
            <a:r>
              <a:rPr lang="en-GB"/>
              <a:t>.</a:t>
            </a: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Are we still doing </a:t>
            </a:r>
            <a:r>
              <a:rPr lang="en-GB" u="sng"/>
              <a:t>assimilationalist and socialising literacy work</a:t>
            </a:r>
            <a:r>
              <a:rPr lang="en-GB"/>
              <a:t> in ways that close down different ways of making and sharing knowledge that could diversify the research we are creating in exciting, novel and important ways?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Are we reinforcing </a:t>
            </a:r>
            <a:r>
              <a:rPr lang="en-GB" u="sng"/>
              <a:t>Anglocentric and abelist forms of writing</a:t>
            </a:r>
            <a:r>
              <a:rPr lang="en-GB"/>
              <a:t>, without realising it? What effect might this have on a diverse student population in terms of feeling part of the academy and represented within it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How do we make</a:t>
            </a:r>
            <a:r>
              <a:rPr lang="en-GB" u="sng"/>
              <a:t> changes</a:t>
            </a:r>
            <a:r>
              <a:rPr lang="en-GB"/>
              <a:t>? What changes? Where do we start? With whom should/could we be working?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Debate 1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Thinking about your context, and perhaps your own experience of being a postgraduate student-writer, talk about the following at your table: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BF9000"/>
                </a:solidFill>
              </a:rPr>
              <a:t>What are the implications of IDENTITY on writing at the postgraduate level? </a:t>
            </a:r>
            <a:endParaRPr b="1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(Do these change the experience of writing? How?)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(What helped you navigate the conventions and norms of your discipline? How did you know and see what these were? What hindered or stumped you?)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Padlet for your thoughts…</a:t>
            </a:r>
            <a:endParaRPr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689EA51-9D16-0B85-7E0A-46C402D0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186" y="1514121"/>
            <a:ext cx="3154024" cy="31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7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bit of theory to help with thinking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Specialisation (Legitimation Code Theory)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Helps you to name and explain the “organising principles” that underpin your discipline/field of study or work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Useful for writers because writing conventions are linked to or express these (e.g., in linguistic conventions, turns of phrase, passive/active voice, presence of author in text + more)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Is the </a:t>
            </a:r>
            <a:r>
              <a:rPr lang="en-GB" b="1"/>
              <a:t>knowledge </a:t>
            </a:r>
            <a:r>
              <a:rPr lang="en-GB"/>
              <a:t>the most valued ‘thing’ or is the </a:t>
            </a:r>
            <a:r>
              <a:rPr lang="en-GB" b="1"/>
              <a:t>knower </a:t>
            </a:r>
            <a:r>
              <a:rPr lang="en-GB"/>
              <a:t>more valued? If it’s knowledge, you’re likely to see more passive voice + 3rd person, for example. If it’s the knower, you’re likely to need to construct an overt and active authorial presence.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Sciences tend to be more about knowledge || SS and Hum tend to be more about knowers.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944975" y="2571750"/>
            <a:ext cx="4879298" cy="7967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390159" y="489054"/>
            <a:ext cx="14426" cy="4228883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0727" y="697273"/>
            <a:ext cx="29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ja-JP" sz="1800" i="1" dirty="0">
                <a:solidFill>
                  <a:schemeClr val="tx1"/>
                </a:solidFill>
              </a:rPr>
              <a:t>knowledge code</a:t>
            </a:r>
            <a:endParaRPr kumimoji="1" lang="ja-JP" altLang="en-US" sz="1800" i="1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830" y="4055240"/>
            <a:ext cx="25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ja-JP" sz="1800" i="1" dirty="0">
                <a:solidFill>
                  <a:schemeClr val="tx1"/>
                </a:solidFill>
              </a:rPr>
              <a:t>knower code</a:t>
            </a:r>
            <a:endParaRPr kumimoji="1" lang="ja-JP" altLang="en-US" sz="1800" i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8571" y="4610774"/>
            <a:ext cx="23743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ja-JP" sz="1050" b="1" dirty="0">
                <a:solidFill>
                  <a:schemeClr val="tx1"/>
                </a:solidFill>
              </a:rPr>
              <a:t>The specialisation plane </a:t>
            </a:r>
          </a:p>
          <a:p>
            <a:pPr algn="ctr"/>
            <a:r>
              <a:rPr lang="en-GB" altLang="ja-JP" sz="1050" b="1" dirty="0">
                <a:solidFill>
                  <a:schemeClr val="tx1"/>
                </a:solidFill>
              </a:rPr>
              <a:t>(Adapted from Maton, 2014, p. 30) </a:t>
            </a:r>
            <a:endParaRPr lang="ja-JP" altLang="en-US" sz="1050" b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1F60D-5526-434D-A8BF-9E312B1131D0}"/>
              </a:ext>
            </a:extLst>
          </p:cNvPr>
          <p:cNvSpPr txBox="1"/>
          <p:nvPr/>
        </p:nvSpPr>
        <p:spPr>
          <a:xfrm>
            <a:off x="6071646" y="697273"/>
            <a:ext cx="224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ja-JP" sz="1800" i="1" dirty="0">
                <a:solidFill>
                  <a:schemeClr val="tx1"/>
                </a:solidFill>
              </a:rPr>
              <a:t>elite code</a:t>
            </a:r>
            <a:endParaRPr kumimoji="1" lang="ja-JP" altLang="en-US" sz="1800" i="1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6BB3BA-EE0C-1945-A386-D4AAD756751B}"/>
              </a:ext>
            </a:extLst>
          </p:cNvPr>
          <p:cNvSpPr txBox="1"/>
          <p:nvPr/>
        </p:nvSpPr>
        <p:spPr>
          <a:xfrm>
            <a:off x="586708" y="4055240"/>
            <a:ext cx="263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ja-JP" sz="1800" i="1" dirty="0">
                <a:solidFill>
                  <a:schemeClr val="tx1"/>
                </a:solidFill>
              </a:rPr>
              <a:t>relativist code</a:t>
            </a:r>
            <a:endParaRPr kumimoji="1" lang="ja-JP" altLang="en-US" sz="1800" i="1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25F9BA-8D2E-83E4-0C75-1AE6A0669FF4}"/>
              </a:ext>
            </a:extLst>
          </p:cNvPr>
          <p:cNvSpPr txBox="1"/>
          <p:nvPr/>
        </p:nvSpPr>
        <p:spPr>
          <a:xfrm>
            <a:off x="2726561" y="135068"/>
            <a:ext cx="31630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GB" altLang="ja-JP" sz="1500" dirty="0">
                <a:solidFill>
                  <a:schemeClr val="tx1"/>
                </a:solidFill>
              </a:rPr>
              <a:t>Stronger orientations to knowledge</a:t>
            </a:r>
            <a:endParaRPr kumimoji="1"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F668C7-F80F-36BB-AD57-FA02A8700C38}"/>
              </a:ext>
            </a:extLst>
          </p:cNvPr>
          <p:cNvSpPr txBox="1"/>
          <p:nvPr/>
        </p:nvSpPr>
        <p:spPr>
          <a:xfrm>
            <a:off x="2745632" y="4714778"/>
            <a:ext cx="30877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GB" altLang="ja-JP" sz="1500" dirty="0">
                <a:solidFill>
                  <a:schemeClr val="tx1"/>
                </a:solidFill>
              </a:rPr>
              <a:t>Weaker orientations to knowledge</a:t>
            </a:r>
            <a:endParaRPr kumimoji="1"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61EFD1-C2DE-6A3E-B030-95D99955EC84}"/>
              </a:ext>
            </a:extLst>
          </p:cNvPr>
          <p:cNvSpPr txBox="1"/>
          <p:nvPr/>
        </p:nvSpPr>
        <p:spPr>
          <a:xfrm>
            <a:off x="6794964" y="2267572"/>
            <a:ext cx="2026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GB" altLang="ja-JP" sz="1500" dirty="0">
                <a:solidFill>
                  <a:schemeClr val="tx1"/>
                </a:solidFill>
              </a:rPr>
              <a:t>Stronger orientations </a:t>
            </a:r>
          </a:p>
          <a:p>
            <a:pPr algn="ctr"/>
            <a:r>
              <a:rPr kumimoji="1" lang="en-GB" altLang="ja-JP" sz="1500" dirty="0">
                <a:solidFill>
                  <a:schemeClr val="tx1"/>
                </a:solidFill>
              </a:rPr>
              <a:t>to knowers</a:t>
            </a:r>
            <a:endParaRPr kumimoji="1"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05236C-DC42-E079-2100-27CFD09E7797}"/>
              </a:ext>
            </a:extLst>
          </p:cNvPr>
          <p:cNvSpPr txBox="1"/>
          <p:nvPr/>
        </p:nvSpPr>
        <p:spPr>
          <a:xfrm>
            <a:off x="170965" y="2267572"/>
            <a:ext cx="1951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GB" altLang="ja-JP" sz="1500" dirty="0">
                <a:solidFill>
                  <a:schemeClr val="tx1"/>
                </a:solidFill>
              </a:rPr>
              <a:t>Weaker orientations </a:t>
            </a:r>
          </a:p>
          <a:p>
            <a:pPr algn="ctr"/>
            <a:r>
              <a:rPr kumimoji="1" lang="en-GB" altLang="ja-JP" sz="1500" dirty="0">
                <a:solidFill>
                  <a:schemeClr val="tx1"/>
                </a:solidFill>
              </a:rPr>
              <a:t>to knowers</a:t>
            </a:r>
            <a:endParaRPr kumimoji="1"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29543-20F2-91CF-1AED-7FED20701990}"/>
              </a:ext>
            </a:extLst>
          </p:cNvPr>
          <p:cNvSpPr txBox="1"/>
          <p:nvPr/>
        </p:nvSpPr>
        <p:spPr>
          <a:xfrm>
            <a:off x="2108273" y="3363123"/>
            <a:ext cx="162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ja-JP" sz="1800" b="1" dirty="0">
                <a:solidFill>
                  <a:schemeClr val="tx1"/>
                </a:solidFill>
              </a:rPr>
              <a:t>‘Study Skills’</a:t>
            </a:r>
            <a:endParaRPr kumimoji="1"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48D68-7602-6A6E-6763-02ADE5D865C4}"/>
              </a:ext>
            </a:extLst>
          </p:cNvPr>
          <p:cNvSpPr txBox="1"/>
          <p:nvPr/>
        </p:nvSpPr>
        <p:spPr>
          <a:xfrm>
            <a:off x="1146552" y="1284458"/>
            <a:ext cx="33053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ja-JP" sz="1800" b="1" dirty="0">
                <a:solidFill>
                  <a:schemeClr val="tx1"/>
                </a:solidFill>
              </a:rPr>
              <a:t>The Sciences</a:t>
            </a:r>
          </a:p>
          <a:p>
            <a:pPr algn="ctr"/>
            <a:r>
              <a:rPr lang="en-GB" altLang="ja-JP" sz="1500" b="1" dirty="0">
                <a:solidFill>
                  <a:schemeClr val="tx1"/>
                </a:solidFill>
              </a:rPr>
              <a:t>(typically)</a:t>
            </a:r>
            <a:endParaRPr kumimoji="1" lang="ja-JP" altLang="en-US" sz="15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C3BE8-93DF-6636-C80C-8C439CC51DB3}"/>
              </a:ext>
            </a:extLst>
          </p:cNvPr>
          <p:cNvSpPr txBox="1"/>
          <p:nvPr/>
        </p:nvSpPr>
        <p:spPr>
          <a:xfrm>
            <a:off x="4884929" y="3210624"/>
            <a:ext cx="24789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ja-JP" sz="1800" b="1" dirty="0">
                <a:solidFill>
                  <a:schemeClr val="tx1"/>
                </a:solidFill>
              </a:rPr>
              <a:t>The Humanities</a:t>
            </a:r>
          </a:p>
          <a:p>
            <a:pPr algn="ctr"/>
            <a:r>
              <a:rPr kumimoji="1" lang="en-GB" altLang="ja-JP" sz="1500" b="1" dirty="0">
                <a:solidFill>
                  <a:schemeClr val="tx1"/>
                </a:solidFill>
              </a:rPr>
              <a:t>(typically)</a:t>
            </a:r>
            <a:endParaRPr kumimoji="1" lang="ja-JP" altLang="en-US" sz="15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B9782-BE6F-81DC-25C2-5B590B3395FA}"/>
              </a:ext>
            </a:extLst>
          </p:cNvPr>
          <p:cNvSpPr txBox="1"/>
          <p:nvPr/>
        </p:nvSpPr>
        <p:spPr>
          <a:xfrm>
            <a:off x="4550972" y="1284457"/>
            <a:ext cx="24789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ja-JP" sz="1800" b="1" i="1" dirty="0">
                <a:solidFill>
                  <a:schemeClr val="tx1"/>
                </a:solidFill>
              </a:rPr>
              <a:t>E.g. </a:t>
            </a:r>
            <a:r>
              <a:rPr lang="en-GB" altLang="ja-JP" sz="1800" b="1" dirty="0">
                <a:solidFill>
                  <a:schemeClr val="tx1"/>
                </a:solidFill>
              </a:rPr>
              <a:t>Drama; Music</a:t>
            </a:r>
          </a:p>
          <a:p>
            <a:pPr algn="ctr"/>
            <a:r>
              <a:rPr kumimoji="1" lang="en-GB" altLang="ja-JP" sz="1500" b="1" dirty="0">
                <a:solidFill>
                  <a:schemeClr val="tx1"/>
                </a:solidFill>
              </a:rPr>
              <a:t>(typically)</a:t>
            </a:r>
            <a:endParaRPr kumimoji="1" lang="ja-JP" alt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2" grpId="0"/>
      <p:bldP spid="11" grpId="0"/>
      <p:bldP spid="16" grpId="0"/>
      <p:bldP spid="19" grpId="0"/>
      <p:bldP spid="21" grpId="0"/>
      <p:bldP spid="22" grpId="0"/>
      <p:bldP spid="23" grpId="0"/>
      <p:bldP spid="3" grpId="0"/>
      <p:bldP spid="4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help your next debate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87900" y="1383425"/>
            <a:ext cx="8368200" cy="3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 about the Discourse of the discipline(s) you work in/with.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What are their </a:t>
            </a:r>
            <a:r>
              <a:rPr lang="en-GB" b="1"/>
              <a:t>core underpinning values</a:t>
            </a:r>
            <a:r>
              <a:rPr lang="en-GB"/>
              <a:t>? What is the </a:t>
            </a:r>
            <a:r>
              <a:rPr lang="en-GB" b="1"/>
              <a:t>basis </a:t>
            </a:r>
            <a:r>
              <a:rPr lang="en-GB"/>
              <a:t>for successful achievement?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Do writers need to join a community through evidencing expertise in technical/procedural/principled/practical knowledge as the core for success?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Or, do they need to join a community by evidencing the development of a firm perspective, disposition, set of characteristics that mark them as belonging?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Do writers know and see this explicitly? Is this ever explained to them? Or are they expected to know it and do it without explicit guidance?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Debate 2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Thinking about your role as an EAP practitioner/specialist and your university context: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BF9000"/>
                </a:solidFill>
              </a:rPr>
              <a:t>What practices/spaces are in place for PG student-writers (and supervisors?) that could be enhanced/expanded/changed?</a:t>
            </a:r>
            <a:endParaRPr b="1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(If there are none/few, what could be developed? Why would that be useful?)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(If changes can be made, what changes and why?)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904</Words>
  <Application>Microsoft Macintosh PowerPoint</Application>
  <PresentationFormat>On-screen Show (16:9)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Roboto Slab</vt:lpstr>
      <vt:lpstr>Roboto</vt:lpstr>
      <vt:lpstr>Calibri</vt:lpstr>
      <vt:lpstr>Marina</vt:lpstr>
      <vt:lpstr>‘Am I allowed?’ Disrupting academic norms, conventions and 'rules' with postgraduate writers and supervisors</vt:lpstr>
      <vt:lpstr>Opening salvo</vt:lpstr>
      <vt:lpstr>Approaches to postgraduate writing</vt:lpstr>
      <vt:lpstr>Debate 1</vt:lpstr>
      <vt:lpstr>Padlet for your thoughts…</vt:lpstr>
      <vt:lpstr>A bit of theory to help with thinking</vt:lpstr>
      <vt:lpstr>PowerPoint Presentation</vt:lpstr>
      <vt:lpstr>To help your next debate</vt:lpstr>
      <vt:lpstr>Debate 2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‘Am I allowed?’ Disrupting academic norms, conventions and 'rules' with postgraduate writers and supervisors</dc:title>
  <cp:lastModifiedBy>KIRK, STEVE E.</cp:lastModifiedBy>
  <cp:revision>2</cp:revision>
  <dcterms:modified xsi:type="dcterms:W3CDTF">2023-04-18T10:45:27Z</dcterms:modified>
</cp:coreProperties>
</file>