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9" r:id="rId2"/>
  </p:sldMasterIdLst>
  <p:notesMasterIdLst>
    <p:notesMasterId r:id="rId36"/>
  </p:notesMasterIdLst>
  <p:handoutMasterIdLst>
    <p:handoutMasterId r:id="rId37"/>
  </p:handoutMasterIdLst>
  <p:sldIdLst>
    <p:sldId id="339" r:id="rId3"/>
    <p:sldId id="395" r:id="rId4"/>
    <p:sldId id="397" r:id="rId5"/>
    <p:sldId id="389" r:id="rId6"/>
    <p:sldId id="356" r:id="rId7"/>
    <p:sldId id="392" r:id="rId8"/>
    <p:sldId id="393" r:id="rId9"/>
    <p:sldId id="375" r:id="rId10"/>
    <p:sldId id="399" r:id="rId11"/>
    <p:sldId id="388" r:id="rId12"/>
    <p:sldId id="387" r:id="rId13"/>
    <p:sldId id="353" r:id="rId14"/>
    <p:sldId id="355" r:id="rId15"/>
    <p:sldId id="322" r:id="rId16"/>
    <p:sldId id="368" r:id="rId17"/>
    <p:sldId id="320" r:id="rId18"/>
    <p:sldId id="321" r:id="rId19"/>
    <p:sldId id="326" r:id="rId20"/>
    <p:sldId id="338" r:id="rId21"/>
    <p:sldId id="319" r:id="rId22"/>
    <p:sldId id="330" r:id="rId23"/>
    <p:sldId id="329" r:id="rId24"/>
    <p:sldId id="370" r:id="rId25"/>
    <p:sldId id="333" r:id="rId26"/>
    <p:sldId id="379" r:id="rId27"/>
    <p:sldId id="369" r:id="rId28"/>
    <p:sldId id="323" r:id="rId29"/>
    <p:sldId id="336" r:id="rId30"/>
    <p:sldId id="342" r:id="rId31"/>
    <p:sldId id="400" r:id="rId32"/>
    <p:sldId id="372" r:id="rId33"/>
    <p:sldId id="349" r:id="rId34"/>
    <p:sldId id="32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user" initials="s" lastIdx="1" clrIdx="0">
    <p:extLst>
      <p:ext uri="{19B8F6BF-5375-455C-9EA6-DF929625EA0E}">
        <p15:presenceInfo xmlns:p15="http://schemas.microsoft.com/office/powerpoint/2012/main" userId="su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4F1"/>
    <a:srgbClr val="002269"/>
    <a:srgbClr val="0A5660"/>
    <a:srgbClr val="81CEBC"/>
    <a:srgbClr val="F456DD"/>
    <a:srgbClr val="C6D724"/>
    <a:srgbClr val="B693B2"/>
    <a:srgbClr val="F18827"/>
    <a:srgbClr val="4C90CF"/>
    <a:srgbClr val="4D91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2" autoAdjust="0"/>
    <p:restoredTop sz="93595" autoAdjust="0"/>
  </p:normalViewPr>
  <p:slideViewPr>
    <p:cSldViewPr snapToGrid="0" snapToObjects="1">
      <p:cViewPr varScale="1">
        <p:scale>
          <a:sx n="60" d="100"/>
          <a:sy n="60" d="100"/>
        </p:scale>
        <p:origin x="94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0" d="100"/>
          <a:sy n="130" d="100"/>
        </p:scale>
        <p:origin x="36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91A20-0EED-9242-A946-FE74E813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59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39538-F316-164D-B6CA-9315A57CBA7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D333D-8486-3041-9C6C-55BE0177A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29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48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64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54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38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31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06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15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92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66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63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9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8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32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1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23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26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63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13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50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5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96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45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32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23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9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52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18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D333D-8486-3041-9C6C-55BE0177A7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27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FE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568" y="355600"/>
            <a:ext cx="5758474" cy="3154363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568" y="3602038"/>
            <a:ext cx="57584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subtitle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712" y="5828062"/>
            <a:ext cx="156057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9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17115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856" y="329184"/>
            <a:ext cx="1560576" cy="6858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D601239C-C3FD-D945-87FE-10C89FDBA4CD}" type="datetime1">
              <a:rPr lang="tr-TR" smtClean="0"/>
              <a:t>17.04.2023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Faculty Name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98394-880A-9C40-BBDE-F551CBD3F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9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0038"/>
            <a:ext cx="6172200" cy="45876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  <a:p>
            <a:pPr lvl="1"/>
            <a:r>
              <a:rPr lang="tr-TR" dirty="0"/>
              <a:t>Second </a:t>
            </a:r>
            <a:r>
              <a:rPr lang="tr-TR" dirty="0" err="1"/>
              <a:t>level</a:t>
            </a:r>
            <a:endParaRPr lang="tr-TR" dirty="0"/>
          </a:p>
          <a:p>
            <a:pPr lvl="2"/>
            <a:r>
              <a:rPr lang="tr-TR" dirty="0"/>
              <a:t>Third </a:t>
            </a:r>
            <a:r>
              <a:rPr lang="tr-TR" dirty="0" err="1"/>
              <a:t>level</a:t>
            </a:r>
            <a:endParaRPr lang="tr-TR" dirty="0"/>
          </a:p>
          <a:p>
            <a:pPr lvl="3"/>
            <a:r>
              <a:rPr lang="tr-TR" dirty="0" err="1"/>
              <a:t>Fourth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tr-TR" dirty="0"/>
          </a:p>
          <a:p>
            <a:pPr lvl="4"/>
            <a:r>
              <a:rPr lang="tr-TR" dirty="0" err="1"/>
              <a:t>Fifth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1563" y="1570038"/>
            <a:ext cx="3932237" cy="45876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924" y="1384783"/>
            <a:ext cx="89690" cy="4860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59096" cy="1069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BD5E3D-D307-9D42-A865-C6C716443005}" type="datetime1">
              <a:rPr lang="tr-TR" smtClean="0"/>
              <a:t>17.04.2023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Name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98394-880A-9C40-BBDE-F551CBD3F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04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69849"/>
            <a:ext cx="6172200" cy="42912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69848"/>
            <a:ext cx="3932237" cy="4291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70671" cy="1069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C4AFD7-AA51-1B4C-A09A-6257CCE0CB9D}" type="datetime1">
              <a:rPr lang="tr-TR" smtClean="0"/>
              <a:t>17.04.2023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Name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98394-880A-9C40-BBDE-F551CBD3F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7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69848"/>
            <a:ext cx="6172200" cy="214562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5183188" y="3715473"/>
            <a:ext cx="3086100" cy="2145576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8269288" y="3715473"/>
            <a:ext cx="3086100" cy="2145576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69848"/>
            <a:ext cx="3932237" cy="4291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70671" cy="1069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7855750C-20BF-A448-B3F7-48A733FD0E6C}" type="datetime1">
              <a:rPr lang="tr-TR" smtClean="0"/>
              <a:t>17.04.2023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Faculty Name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98394-880A-9C40-BBDE-F551CBD3F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69848"/>
            <a:ext cx="3086100" cy="42912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8269288" y="1569848"/>
            <a:ext cx="3086100" cy="21456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8269288" y="3715448"/>
            <a:ext cx="3086100" cy="214560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69848"/>
            <a:ext cx="3932237" cy="4291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70671" cy="1069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6053281F-9564-FF4A-BD68-FC7CEB5DDAEA}" type="datetime1">
              <a:rPr lang="tr-TR" smtClean="0"/>
              <a:t>17.04.2023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Faculty Name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98394-880A-9C40-BBDE-F551CBD3F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32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rgbClr val="0022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60000" cy="1069253"/>
          </a:xfrm>
          <a:prstGeom prst="rect">
            <a:avLst/>
          </a:prstGeom>
        </p:spPr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69848"/>
            <a:ext cx="10514012" cy="42912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62E6C0-36D2-2A41-8019-FC8350142EC1}" type="datetime1">
              <a:rPr lang="tr-TR" smtClean="0"/>
              <a:t>17.04.2023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98394-880A-9C40-BBDE-F551CBD3F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19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rgbClr val="F18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60000" cy="1069253"/>
          </a:xfrm>
          <a:prstGeom prst="rect">
            <a:avLst/>
          </a:prstGeom>
        </p:spPr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69848"/>
            <a:ext cx="10514012" cy="42912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68895B-A80A-0F4A-839C-4B7D3B3E4A44}" type="datetime1">
              <a:rPr lang="tr-TR" smtClean="0"/>
              <a:t>17.04.2023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98394-880A-9C40-BBDE-F551CBD3F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18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solidFill>
          <a:srgbClr val="C6D7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60000" cy="1069253"/>
          </a:xfrm>
          <a:prstGeom prst="rect">
            <a:avLst/>
          </a:prstGeom>
        </p:spPr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69848"/>
            <a:ext cx="10514012" cy="42912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00226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F99B64-0EA7-B940-903D-9D9F6A5530E1}" type="datetime1">
              <a:rPr lang="tr-TR" smtClean="0"/>
              <a:t>17.04.2023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98394-880A-9C40-BBDE-F551CBD3F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11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70671" cy="1069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7D0404-22A1-8145-8074-654572F93E6B}" type="datetime1">
              <a:rPr lang="tr-TR" smtClean="0"/>
              <a:t>17.04.2023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Name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98394-880A-9C40-BBDE-F551CBD3F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79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00" y="0"/>
            <a:ext cx="152400" cy="630156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0BED96-C31B-A744-B473-59C28B37EE01}" type="datetime1">
              <a:rPr lang="tr-TR" smtClean="0"/>
              <a:t>17.04.2023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Name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98394-880A-9C40-BBDE-F551CBD3F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7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FA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568" y="355600"/>
            <a:ext cx="5758474" cy="3154363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568" y="3602038"/>
            <a:ext cx="57584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subtitle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712" y="5828062"/>
            <a:ext cx="156057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34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©Eaquals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r>
              <a:rPr lang="hu-HU" dirty="0">
                <a:solidFill>
                  <a:srgbClr val="263B86"/>
                </a:solidFill>
              </a:rPr>
              <a:t>www.eaquals.org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515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60000" cy="90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59560"/>
            <a:ext cx="10515600" cy="358891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2212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5960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93200"/>
            <a:ext cx="5181600" cy="5328275"/>
          </a:xfrm>
        </p:spPr>
        <p:txBody>
          <a:bodyPr/>
          <a:lstStyle/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  <a:p>
            <a:pPr lvl="1"/>
            <a:r>
              <a:rPr lang="tr-TR" dirty="0"/>
              <a:t>Second </a:t>
            </a:r>
            <a:r>
              <a:rPr lang="tr-TR" dirty="0" err="1"/>
              <a:t>level</a:t>
            </a:r>
            <a:endParaRPr lang="tr-TR" dirty="0"/>
          </a:p>
          <a:p>
            <a:pPr lvl="2"/>
            <a:r>
              <a:rPr lang="tr-TR" dirty="0"/>
              <a:t>Third </a:t>
            </a:r>
            <a:r>
              <a:rPr lang="tr-TR" dirty="0" err="1"/>
              <a:t>level</a:t>
            </a:r>
            <a:endParaRPr lang="tr-TR" dirty="0"/>
          </a:p>
          <a:p>
            <a:pPr lvl="3"/>
            <a:r>
              <a:rPr lang="tr-TR" dirty="0" err="1"/>
              <a:t>Fourth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tr-TR" dirty="0"/>
          </a:p>
          <a:p>
            <a:pPr lvl="4"/>
            <a:r>
              <a:rPr lang="tr-TR" dirty="0" err="1"/>
              <a:t>Fifth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93200"/>
            <a:ext cx="5181600" cy="5328275"/>
          </a:xfrm>
        </p:spPr>
        <p:txBody>
          <a:bodyPr/>
          <a:lstStyle/>
          <a:p>
            <a:pPr lvl="0"/>
            <a:r>
              <a:rPr lang="tr-TR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  <a:p>
            <a:pPr lvl="1"/>
            <a:r>
              <a:rPr lang="tr-TR" dirty="0"/>
              <a:t>Second </a:t>
            </a:r>
            <a:r>
              <a:rPr lang="tr-TR" dirty="0" err="1"/>
              <a:t>level</a:t>
            </a:r>
            <a:endParaRPr lang="tr-TR" dirty="0"/>
          </a:p>
          <a:p>
            <a:pPr lvl="2"/>
            <a:r>
              <a:rPr lang="tr-TR" dirty="0"/>
              <a:t>Third </a:t>
            </a:r>
            <a:r>
              <a:rPr lang="tr-TR" dirty="0" err="1"/>
              <a:t>level</a:t>
            </a:r>
            <a:endParaRPr lang="tr-TR" dirty="0"/>
          </a:p>
          <a:p>
            <a:pPr lvl="3"/>
            <a:r>
              <a:rPr lang="tr-TR" dirty="0" err="1"/>
              <a:t>Fourth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tr-TR" dirty="0"/>
          </a:p>
          <a:p>
            <a:pPr lvl="4"/>
            <a:r>
              <a:rPr lang="tr-TR" dirty="0" err="1"/>
              <a:t>Fifth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60000" cy="90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66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932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17112"/>
            <a:ext cx="5157787" cy="4504363"/>
          </a:xfrm>
        </p:spPr>
        <p:txBody>
          <a:bodyPr/>
          <a:lstStyle/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  <a:p>
            <a:pPr lvl="1"/>
            <a:r>
              <a:rPr lang="tr-TR" dirty="0"/>
              <a:t>Second </a:t>
            </a:r>
            <a:r>
              <a:rPr lang="tr-TR" dirty="0" err="1"/>
              <a:t>level</a:t>
            </a:r>
            <a:endParaRPr lang="tr-TR" dirty="0"/>
          </a:p>
          <a:p>
            <a:pPr lvl="2"/>
            <a:r>
              <a:rPr lang="tr-TR" dirty="0"/>
              <a:t>Third </a:t>
            </a:r>
            <a:r>
              <a:rPr lang="tr-TR" dirty="0" err="1"/>
              <a:t>level</a:t>
            </a:r>
            <a:endParaRPr lang="tr-TR" dirty="0"/>
          </a:p>
          <a:p>
            <a:pPr lvl="3"/>
            <a:r>
              <a:rPr lang="tr-TR" dirty="0" err="1"/>
              <a:t>Fourth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tr-TR" dirty="0"/>
          </a:p>
          <a:p>
            <a:pPr lvl="4"/>
            <a:r>
              <a:rPr lang="tr-TR" dirty="0" err="1"/>
              <a:t>Fifth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932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17112"/>
            <a:ext cx="5183188" cy="4504363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60000" cy="90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60000" cy="90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856" y="329184"/>
            <a:ext cx="156057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60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3200"/>
            <a:ext cx="6172200" cy="53282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  <a:p>
            <a:pPr lvl="1"/>
            <a:r>
              <a:rPr lang="tr-TR" dirty="0"/>
              <a:t>Second </a:t>
            </a:r>
            <a:r>
              <a:rPr lang="tr-TR" dirty="0" err="1"/>
              <a:t>level</a:t>
            </a:r>
            <a:endParaRPr lang="tr-TR" dirty="0"/>
          </a:p>
          <a:p>
            <a:pPr lvl="2"/>
            <a:r>
              <a:rPr lang="tr-TR" dirty="0"/>
              <a:t>Third </a:t>
            </a:r>
            <a:r>
              <a:rPr lang="tr-TR" dirty="0" err="1"/>
              <a:t>level</a:t>
            </a:r>
            <a:endParaRPr lang="tr-TR" dirty="0"/>
          </a:p>
          <a:p>
            <a:pPr lvl="3"/>
            <a:r>
              <a:rPr lang="tr-TR" dirty="0" err="1"/>
              <a:t>Fourth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tr-TR" dirty="0"/>
          </a:p>
          <a:p>
            <a:pPr lvl="4"/>
            <a:r>
              <a:rPr lang="tr-TR" dirty="0" err="1"/>
              <a:t>Fifth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1563" y="1393200"/>
            <a:ext cx="3932237" cy="53282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924" y="1384783"/>
            <a:ext cx="89690" cy="5328000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60000" cy="90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60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393198"/>
            <a:ext cx="6172200" cy="53282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93199"/>
            <a:ext cx="3932237" cy="53282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60000" cy="90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09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393198"/>
            <a:ext cx="6172200" cy="2664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5183188" y="4057199"/>
            <a:ext cx="3086100" cy="2664276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8269288" y="4057198"/>
            <a:ext cx="3086100" cy="2664275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93199"/>
            <a:ext cx="3932237" cy="53282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60000" cy="90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42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568" y="355600"/>
            <a:ext cx="5758474" cy="3154363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568" y="3602038"/>
            <a:ext cx="57584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subtitle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712" y="5828062"/>
            <a:ext cx="156057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75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393199"/>
            <a:ext cx="3086100" cy="53282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8269288" y="1393198"/>
            <a:ext cx="3086100" cy="2664276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8269288" y="4057475"/>
            <a:ext cx="3086100" cy="266400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93199"/>
            <a:ext cx="3932237" cy="53282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60000" cy="90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346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rgbClr val="0022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93199"/>
            <a:ext cx="10514012" cy="5328275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60000" cy="90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4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rgbClr val="F18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93199"/>
            <a:ext cx="10514012" cy="5328275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60000" cy="90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08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solidFill>
          <a:srgbClr val="C6D7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93199"/>
            <a:ext cx="10514012" cy="5328275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00226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60000" cy="90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905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60000" cy="90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90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0" y="0"/>
            <a:ext cx="12192000" cy="1905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6356350"/>
          </a:xfrm>
        </p:spPr>
        <p:txBody>
          <a:bodyPr vert="eaVert"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6356350"/>
          </a:xfrm>
        </p:spPr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00" y="0"/>
            <a:ext cx="152400" cy="630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98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568" y="355600"/>
            <a:ext cx="5758474" cy="3154363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568" y="3602038"/>
            <a:ext cx="57584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subtitle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712" y="5828062"/>
            <a:ext cx="156057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6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59096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447145-8FFF-1347-BEFF-FF465482B775}" type="datetime1">
              <a:rPr lang="tr-TR" smtClean="0"/>
              <a:t>17.04.2023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Name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98394-880A-9C40-BBDE-F551CBD3F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3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59560"/>
            <a:ext cx="10515600" cy="3002916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6DCC7-0C9A-6E4A-9738-075D7911842D}" type="datetime1">
              <a:rPr lang="tr-TR" smtClean="0"/>
              <a:t>17.04.2023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Name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98394-880A-9C40-BBDE-F551CBD3F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0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8510"/>
            <a:ext cx="5181600" cy="4638453"/>
          </a:xfrm>
        </p:spPr>
        <p:txBody>
          <a:bodyPr/>
          <a:lstStyle/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  <a:p>
            <a:pPr lvl="1"/>
            <a:r>
              <a:rPr lang="tr-TR" dirty="0"/>
              <a:t>Second </a:t>
            </a:r>
            <a:r>
              <a:rPr lang="tr-TR" dirty="0" err="1"/>
              <a:t>level</a:t>
            </a:r>
            <a:endParaRPr lang="tr-TR" dirty="0"/>
          </a:p>
          <a:p>
            <a:pPr lvl="2"/>
            <a:r>
              <a:rPr lang="tr-TR" dirty="0"/>
              <a:t>Third </a:t>
            </a:r>
            <a:r>
              <a:rPr lang="tr-TR" dirty="0" err="1"/>
              <a:t>level</a:t>
            </a:r>
            <a:endParaRPr lang="tr-TR" dirty="0"/>
          </a:p>
          <a:p>
            <a:pPr lvl="3"/>
            <a:r>
              <a:rPr lang="tr-TR" dirty="0" err="1"/>
              <a:t>Fourth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tr-TR" dirty="0"/>
          </a:p>
          <a:p>
            <a:pPr lvl="4"/>
            <a:r>
              <a:rPr lang="tr-TR" dirty="0" err="1"/>
              <a:t>Fifth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38510"/>
            <a:ext cx="5181600" cy="4638453"/>
          </a:xfrm>
        </p:spPr>
        <p:txBody>
          <a:bodyPr/>
          <a:lstStyle/>
          <a:p>
            <a:pPr lvl="0"/>
            <a:r>
              <a:rPr lang="tr-TR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  <a:p>
            <a:pPr lvl="1"/>
            <a:r>
              <a:rPr lang="tr-TR" dirty="0"/>
              <a:t>Second </a:t>
            </a:r>
            <a:r>
              <a:rPr lang="tr-TR" dirty="0" err="1"/>
              <a:t>level</a:t>
            </a:r>
            <a:endParaRPr lang="tr-TR" dirty="0"/>
          </a:p>
          <a:p>
            <a:pPr lvl="2"/>
            <a:r>
              <a:rPr lang="tr-TR" dirty="0"/>
              <a:t>Third </a:t>
            </a:r>
            <a:r>
              <a:rPr lang="tr-TR" dirty="0" err="1"/>
              <a:t>level</a:t>
            </a:r>
            <a:endParaRPr lang="tr-TR" dirty="0"/>
          </a:p>
          <a:p>
            <a:pPr lvl="3"/>
            <a:r>
              <a:rPr lang="tr-TR" dirty="0" err="1"/>
              <a:t>Fourth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tr-TR" dirty="0"/>
          </a:p>
          <a:p>
            <a:pPr lvl="4"/>
            <a:r>
              <a:rPr lang="tr-TR" dirty="0" err="1"/>
              <a:t>Fifth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59096" cy="1069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2DACFF-F7F7-0043-8713-3460591B95B2}" type="datetime1">
              <a:rPr lang="tr-TR" smtClean="0"/>
              <a:t>17.04.2023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Name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98394-880A-9C40-BBDE-F551CBD3F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3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1447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38389"/>
            <a:ext cx="5157787" cy="3842492"/>
          </a:xfrm>
        </p:spPr>
        <p:txBody>
          <a:bodyPr/>
          <a:lstStyle/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  <a:p>
            <a:pPr lvl="1"/>
            <a:r>
              <a:rPr lang="tr-TR" dirty="0"/>
              <a:t>Second </a:t>
            </a:r>
            <a:r>
              <a:rPr lang="tr-TR" dirty="0" err="1"/>
              <a:t>level</a:t>
            </a:r>
            <a:endParaRPr lang="tr-TR" dirty="0"/>
          </a:p>
          <a:p>
            <a:pPr lvl="2"/>
            <a:r>
              <a:rPr lang="tr-TR" dirty="0"/>
              <a:t>Third </a:t>
            </a:r>
            <a:r>
              <a:rPr lang="tr-TR" dirty="0" err="1"/>
              <a:t>level</a:t>
            </a:r>
            <a:endParaRPr lang="tr-TR" dirty="0"/>
          </a:p>
          <a:p>
            <a:pPr lvl="3"/>
            <a:r>
              <a:rPr lang="tr-TR" dirty="0" err="1"/>
              <a:t>Fourth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tr-TR" dirty="0"/>
          </a:p>
          <a:p>
            <a:pPr lvl="4"/>
            <a:r>
              <a:rPr lang="tr-TR" dirty="0" err="1"/>
              <a:t>Fifth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1447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38388"/>
            <a:ext cx="5183188" cy="3842493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59096" cy="1069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BA5465-27B5-A241-A6DA-F67A350C508A}" type="datetime1">
              <a:rPr lang="tr-TR" smtClean="0"/>
              <a:t>17.04.2023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Name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98394-880A-9C40-BBDE-F551CBD3F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9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59096" cy="1069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149823-C8AF-174B-8F9F-00CDDE7907DA}" type="datetime1">
              <a:rPr lang="tr-TR" smtClean="0"/>
              <a:t>17.04.2023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Name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98394-880A-9C40-BBDE-F551CBD3F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2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4" y="0"/>
            <a:ext cx="12204703" cy="13553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6963"/>
            <a:ext cx="12192000" cy="68103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72563"/>
            <a:ext cx="10515600" cy="460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  <a:p>
            <a:pPr lvl="1"/>
            <a:r>
              <a:rPr lang="tr-TR" dirty="0"/>
              <a:t>Second </a:t>
            </a:r>
            <a:r>
              <a:rPr lang="tr-TR" dirty="0" err="1"/>
              <a:t>level</a:t>
            </a:r>
            <a:endParaRPr lang="tr-TR" dirty="0"/>
          </a:p>
          <a:p>
            <a:pPr lvl="2"/>
            <a:r>
              <a:rPr lang="tr-TR" dirty="0"/>
              <a:t>Third </a:t>
            </a:r>
            <a:r>
              <a:rPr lang="tr-TR" dirty="0" err="1"/>
              <a:t>level</a:t>
            </a:r>
            <a:endParaRPr lang="tr-TR" dirty="0"/>
          </a:p>
          <a:p>
            <a:pPr lvl="3"/>
            <a:r>
              <a:rPr lang="tr-TR" dirty="0" err="1"/>
              <a:t>Fourth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tr-TR" dirty="0"/>
          </a:p>
          <a:p>
            <a:pPr lvl="4"/>
            <a:r>
              <a:rPr lang="tr-TR" dirty="0" err="1"/>
              <a:t>Fifth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856" y="329184"/>
            <a:ext cx="1560576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8690"/>
            <a:ext cx="12192000" cy="134937"/>
          </a:xfrm>
          <a:prstGeom prst="rect">
            <a:avLst/>
          </a:prstGeom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Faculty Name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7755ECA-D10E-924A-8619-56169CBD7C88}" type="datetime1">
              <a:rPr lang="tr-TR" smtClean="0"/>
              <a:t>17.04.2023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7E98394-880A-9C40-BBDE-F551CBD3FE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5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67" r:id="rId3"/>
    <p:sldLayoutId id="2147483668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58" r:id="rId18"/>
    <p:sldLayoutId id="2147483659" r:id="rId19"/>
    <p:sldLayoutId id="2147483689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26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33"/>
          <a:stretch/>
        </p:blipFill>
        <p:spPr>
          <a:xfrm rot="10800000">
            <a:off x="-5" y="0"/>
            <a:ext cx="12204703" cy="112312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9360000" cy="90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93199"/>
            <a:ext cx="10515600" cy="5328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  <a:p>
            <a:pPr lvl="1"/>
            <a:r>
              <a:rPr lang="tr-TR" dirty="0"/>
              <a:t>Second </a:t>
            </a:r>
            <a:r>
              <a:rPr lang="tr-TR" dirty="0" err="1"/>
              <a:t>level</a:t>
            </a:r>
            <a:endParaRPr lang="tr-TR" dirty="0"/>
          </a:p>
          <a:p>
            <a:pPr lvl="2"/>
            <a:r>
              <a:rPr lang="tr-TR" dirty="0"/>
              <a:t>Third </a:t>
            </a:r>
            <a:r>
              <a:rPr lang="tr-TR" dirty="0" err="1"/>
              <a:t>level</a:t>
            </a:r>
            <a:endParaRPr lang="tr-TR" dirty="0"/>
          </a:p>
          <a:p>
            <a:pPr lvl="3"/>
            <a:r>
              <a:rPr lang="tr-TR" dirty="0" err="1"/>
              <a:t>Fourth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tr-TR" dirty="0"/>
          </a:p>
          <a:p>
            <a:pPr lvl="4"/>
            <a:r>
              <a:rPr lang="tr-TR" dirty="0" err="1"/>
              <a:t>Fifth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0400" y="273600"/>
            <a:ext cx="1248461" cy="546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0800"/>
            <a:ext cx="12192000" cy="13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9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26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hyperlink" Target="https://www.purdueglobal.edu/education-partnerships/generational-workforce-differences-infographic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apa.org/information-overload" TargetMode="External"/><Relationship Id="rId7" Type="http://schemas.openxmlformats.org/officeDocument/2006/relationships/hyperlink" Target="https://doi.org/10.1007/s10639-021-10604-1" TargetMode="External"/><Relationship Id="rId2" Type="http://schemas.openxmlformats.org/officeDocument/2006/relationships/hyperlink" Target="https://dictionary.apa.org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eople.ict.usc.edu/~gratch/CSCI534/Old-Readings/Pekrun-control-value-theory.pdf" TargetMode="External"/><Relationship Id="rId5" Type="http://schemas.openxmlformats.org/officeDocument/2006/relationships/hyperlink" Target="https://doi.org/10.1037/h0043158" TargetMode="External"/><Relationship Id="rId4" Type="http://schemas.openxmlformats.org/officeDocument/2006/relationships/hyperlink" Target="https://www.deloitte.com/global/en/issues/work/genzmillennialsurvey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kassandra.robertson@sabanciuniv.edu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458" y="3133521"/>
            <a:ext cx="11466286" cy="154399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8000" b="1" dirty="0"/>
              <a:t>Addition by Subtraction: </a:t>
            </a:r>
            <a:br>
              <a:rPr lang="en-US" sz="8000" b="1" dirty="0"/>
            </a:br>
            <a:r>
              <a:rPr lang="en-US" sz="5400" i="1" dirty="0"/>
              <a:t>Reducing Overload to Optimize Learning </a:t>
            </a:r>
            <a:br>
              <a:rPr lang="en-US" sz="5400" i="1" dirty="0"/>
            </a:br>
            <a:r>
              <a:rPr lang="en-US" sz="5400" i="1" dirty="0"/>
              <a:t>for the Knowledge Economy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9841" y="4707409"/>
            <a:ext cx="7132319" cy="866621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0" b="1" dirty="0"/>
              <a:t>Kassandra Robertson</a:t>
            </a:r>
            <a:endParaRPr lang="en-US" sz="5600" b="1" dirty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en-US" sz="5600" dirty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en-US" sz="5600" dirty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en-US" sz="5600" dirty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en-US" sz="5600" dirty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en-US" sz="5600" dirty="0"/>
          </a:p>
          <a:p>
            <a:pPr algn="ctr"/>
            <a:r>
              <a:rPr lang="en-US" sz="8000" dirty="0"/>
              <a:t>BALEAP Conference | April 20, 2023</a:t>
            </a:r>
          </a:p>
          <a:p>
            <a:pPr algn="ctr"/>
            <a:endParaRPr lang="en-US" sz="9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182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D97CCD1-9036-4D6D-91C4-1B34317D4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09" t="53142" r="4734" b="3864"/>
          <a:stretch/>
        </p:blipFill>
        <p:spPr>
          <a:xfrm>
            <a:off x="258664" y="1684406"/>
            <a:ext cx="5522706" cy="36500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CA050A-451C-43F2-8849-25282E2BBA45}"/>
              </a:ext>
            </a:extLst>
          </p:cNvPr>
          <p:cNvSpPr txBox="1"/>
          <p:nvPr/>
        </p:nvSpPr>
        <p:spPr>
          <a:xfrm rot="20044171">
            <a:off x="4115986" y="1321315"/>
            <a:ext cx="105572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i="1" dirty="0">
                <a:solidFill>
                  <a:srgbClr val="81CEBC"/>
                </a:solidFill>
              </a:rPr>
              <a:t>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7A6DA6-73F4-4864-897C-022B828AD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64" y="1572563"/>
            <a:ext cx="11674673" cy="4604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200" dirty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Distinct from traditional academic skills in being </a:t>
            </a:r>
            <a:r>
              <a:rPr lang="en-US" sz="2400" b="1" i="1" u="sng" dirty="0"/>
              <a:t>NOT primarily </a:t>
            </a:r>
            <a:r>
              <a:rPr lang="en-US" sz="2400" b="1" i="1" u="sng" dirty="0">
                <a:solidFill>
                  <a:srgbClr val="002060"/>
                </a:solidFill>
              </a:rPr>
              <a:t>content knowledge</a:t>
            </a:r>
            <a:r>
              <a:rPr lang="en-US" sz="2400" b="1" i="1" u="sng" dirty="0"/>
              <a:t>-based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129CB5-920F-4E22-AD16-F8A063A79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0127" y="1541557"/>
            <a:ext cx="6015887" cy="39448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27E277-DF95-42F6-960A-5524DE8A4BB6}"/>
              </a:ext>
            </a:extLst>
          </p:cNvPr>
          <p:cNvSpPr/>
          <p:nvPr/>
        </p:nvSpPr>
        <p:spPr>
          <a:xfrm>
            <a:off x="1504335" y="2050025"/>
            <a:ext cx="1710816" cy="604686"/>
          </a:xfrm>
          <a:prstGeom prst="round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076635-4189-4B8B-8058-AB69D7D37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7" y="1491039"/>
            <a:ext cx="6035873" cy="403631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004EF49-7412-4F5B-AF38-7C527BDE9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Century Skills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25D89-A6C1-4FC6-B6C4-4D23ACC772AE}"/>
              </a:ext>
            </a:extLst>
          </p:cNvPr>
          <p:cNvSpPr txBox="1"/>
          <p:nvPr/>
        </p:nvSpPr>
        <p:spPr>
          <a:xfrm>
            <a:off x="6317673" y="1745673"/>
            <a:ext cx="516312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“Framework for 21st Century Learning” </a:t>
            </a:r>
          </a:p>
          <a:p>
            <a:r>
              <a:rPr lang="en-US" sz="2400" dirty="0"/>
              <a:t>(National Education Association, 2002)</a:t>
            </a:r>
          </a:p>
          <a:p>
            <a:endParaRPr lang="en-US" dirty="0"/>
          </a:p>
          <a:p>
            <a:r>
              <a:rPr lang="en-US" sz="3200" dirty="0"/>
              <a:t>Four 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C</a:t>
            </a:r>
            <a:r>
              <a:rPr lang="en-US" sz="3200" dirty="0">
                <a:solidFill>
                  <a:srgbClr val="002060"/>
                </a:solidFill>
              </a:rPr>
              <a:t>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C</a:t>
            </a:r>
            <a:r>
              <a:rPr lang="en-US" sz="3200" dirty="0">
                <a:solidFill>
                  <a:srgbClr val="002060"/>
                </a:solidFill>
              </a:rPr>
              <a:t>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C</a:t>
            </a:r>
            <a:r>
              <a:rPr lang="en-US" sz="3200" dirty="0">
                <a:solidFill>
                  <a:srgbClr val="002060"/>
                </a:solidFill>
              </a:rPr>
              <a:t>ritical 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C</a:t>
            </a:r>
            <a:r>
              <a:rPr lang="en-US" sz="3200" dirty="0">
                <a:solidFill>
                  <a:srgbClr val="002060"/>
                </a:solidFill>
              </a:rPr>
              <a:t>reativity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38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05C4294-39F4-45ED-B8D3-3041056D95A9}"/>
              </a:ext>
            </a:extLst>
          </p:cNvPr>
          <p:cNvSpPr txBox="1"/>
          <p:nvPr/>
        </p:nvSpPr>
        <p:spPr>
          <a:xfrm>
            <a:off x="89916" y="2405092"/>
            <a:ext cx="600608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Increased value on the ability to: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–  </a:t>
            </a:r>
            <a:r>
              <a:rPr lang="en-US" sz="2400" b="1" i="1" u="sng" dirty="0">
                <a:solidFill>
                  <a:srgbClr val="002060"/>
                </a:solidFill>
              </a:rPr>
              <a:t>Process</a:t>
            </a:r>
            <a:r>
              <a:rPr lang="en-US" sz="2400" dirty="0">
                <a:solidFill>
                  <a:srgbClr val="002060"/>
                </a:solidFill>
              </a:rPr>
              <a:t> massive amounts of </a:t>
            </a:r>
            <a:r>
              <a:rPr lang="en-US" sz="2400" b="1" dirty="0">
                <a:solidFill>
                  <a:srgbClr val="002060"/>
                </a:solidFill>
              </a:rPr>
              <a:t>information</a:t>
            </a:r>
            <a:r>
              <a:rPr lang="en-US" sz="2400" dirty="0">
                <a:solidFill>
                  <a:srgbClr val="002060"/>
                </a:solidFill>
              </a:rPr>
              <a:t> efficiently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– </a:t>
            </a:r>
            <a:r>
              <a:rPr lang="en-US" sz="2400" b="1" i="1" u="sng" dirty="0">
                <a:solidFill>
                  <a:srgbClr val="002060"/>
                </a:solidFill>
              </a:rPr>
              <a:t>Collaborate</a:t>
            </a:r>
            <a:r>
              <a:rPr lang="en-US" sz="2400" dirty="0">
                <a:solidFill>
                  <a:srgbClr val="002060"/>
                </a:solidFill>
              </a:rPr>
              <a:t> effectively with </a:t>
            </a:r>
            <a:r>
              <a:rPr lang="en-US" sz="2400" b="1" dirty="0">
                <a:solidFill>
                  <a:srgbClr val="002060"/>
                </a:solidFill>
              </a:rPr>
              <a:t>technology</a:t>
            </a:r>
            <a:r>
              <a:rPr lang="en-US" sz="2400" dirty="0">
                <a:solidFill>
                  <a:srgbClr val="002060"/>
                </a:solidFill>
              </a:rPr>
              <a:t> to produce exceptional output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ADFB64-9E30-404E-88E6-CF134E95D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1" t="7383" r="8741" b="9069"/>
          <a:stretch/>
        </p:blipFill>
        <p:spPr>
          <a:xfrm>
            <a:off x="1618390" y="2048303"/>
            <a:ext cx="1909026" cy="18895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0C0660-D2EE-4A8C-A01B-0BDD9C1362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3" t="23102" r="261"/>
          <a:stretch/>
        </p:blipFill>
        <p:spPr>
          <a:xfrm>
            <a:off x="6096000" y="1527786"/>
            <a:ext cx="6079824" cy="466463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FE0415-BF15-4580-B2BF-21AABD5F5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14" y="2507159"/>
            <a:ext cx="1040154" cy="10401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A17347-C5CA-40EE-B8A5-6B6C5DCD71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50" t="31987" r="56127" b="32906"/>
          <a:stretch/>
        </p:blipFill>
        <p:spPr>
          <a:xfrm>
            <a:off x="3574643" y="2507159"/>
            <a:ext cx="1065410" cy="1065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A0A006-37FD-4876-B9B6-426C15D5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08" y="190501"/>
            <a:ext cx="10813026" cy="108000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dirty="0"/>
              <a:t>A New Era in What it Means to be ‘Skilled’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860277-6E7C-4A25-B2CF-24A8D028BD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983923"/>
            <a:ext cx="6079823" cy="319351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CD7FF7D-382B-42A5-9D41-3821A99F946A}"/>
              </a:ext>
            </a:extLst>
          </p:cNvPr>
          <p:cNvSpPr txBox="1"/>
          <p:nvPr/>
        </p:nvSpPr>
        <p:spPr>
          <a:xfrm>
            <a:off x="89917" y="1511745"/>
            <a:ext cx="12012166" cy="52322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– Modern economy increasingly defined in terms of </a:t>
            </a:r>
            <a:r>
              <a:rPr lang="en-US" sz="2800" b="1" dirty="0"/>
              <a:t>knowledge</a:t>
            </a:r>
            <a:r>
              <a:rPr lang="en-US" sz="2800" dirty="0"/>
              <a:t> or </a:t>
            </a:r>
            <a:r>
              <a:rPr lang="en-US" sz="2800" b="1" dirty="0"/>
              <a:t>creative work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C621CC-6865-4E3E-B5B4-2633568DA1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48"/>
          <a:stretch/>
        </p:blipFill>
        <p:spPr>
          <a:xfrm>
            <a:off x="9079832" y="3522071"/>
            <a:ext cx="2547418" cy="26393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113D4F-0D45-400F-BD8C-7FAE39A86A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309" r="41724" b="63808"/>
          <a:stretch/>
        </p:blipFill>
        <p:spPr>
          <a:xfrm>
            <a:off x="5871125" y="4440828"/>
            <a:ext cx="3562159" cy="5232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57F1FE-979B-4FF3-9EC3-EAF09E1467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309" r="41724" b="47434"/>
          <a:stretch/>
        </p:blipFill>
        <p:spPr>
          <a:xfrm>
            <a:off x="5876464" y="4440828"/>
            <a:ext cx="3562159" cy="9540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356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14F6DC-C1B5-4A0D-A2B1-15B3B669C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9"/>
          <a:stretch/>
        </p:blipFill>
        <p:spPr>
          <a:xfrm>
            <a:off x="7535747" y="-20940"/>
            <a:ext cx="4656253" cy="5421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869143-AF9A-4964-8836-C1819E493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" y="3246784"/>
            <a:ext cx="5722989" cy="35869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594CA-D6E4-4C6A-806D-FB2511CEA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1" y="-15587"/>
            <a:ext cx="8081940" cy="60109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9EBE71-5C1C-4ACB-813F-76930D4FB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18187"/>
          <a:stretch/>
        </p:blipFill>
        <p:spPr>
          <a:xfrm>
            <a:off x="3571379" y="2052687"/>
            <a:ext cx="4524635" cy="18894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9BCEAE-ECB1-4F70-AE0E-31227FE9D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379" y="3910292"/>
            <a:ext cx="4524635" cy="29364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0FA34A-B1FD-4016-9D11-99AD3F80D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1" y="5094991"/>
            <a:ext cx="6096000" cy="17620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5629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427A2-5A4F-4C2D-8A07-ADC3C97BC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8E4B6-BAED-46E9-8128-6F6F3579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u-HU">
                <a:solidFill>
                  <a:srgbClr val="263B86"/>
                </a:solidFill>
              </a:rPr>
              <a:t>www.eaquals.org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565C3D-B830-4574-8AE7-266A3E2F7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9358"/>
            <a:ext cx="9144000" cy="637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4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ADBFC3-F346-402F-8F9A-8E06AA6EB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A74BB-C768-4799-B40F-1333CEE7E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4"/>
            <a:ext cx="12192000" cy="556268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9BF0CD-62F9-4F29-AA35-1C66DC7B4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553225"/>
              </p:ext>
            </p:extLst>
          </p:nvPr>
        </p:nvGraphicFramePr>
        <p:xfrm>
          <a:off x="0" y="2638264"/>
          <a:ext cx="12192000" cy="41972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7348">
                  <a:extLst>
                    <a:ext uri="{9D8B030D-6E8A-4147-A177-3AD203B41FA5}">
                      <a16:colId xmlns:a16="http://schemas.microsoft.com/office/drawing/2014/main" val="3039920918"/>
                    </a:ext>
                  </a:extLst>
                </a:gridCol>
                <a:gridCol w="3227946">
                  <a:extLst>
                    <a:ext uri="{9D8B030D-6E8A-4147-A177-3AD203B41FA5}">
                      <a16:colId xmlns:a16="http://schemas.microsoft.com/office/drawing/2014/main" val="4029464686"/>
                    </a:ext>
                  </a:extLst>
                </a:gridCol>
                <a:gridCol w="2868054">
                  <a:extLst>
                    <a:ext uri="{9D8B030D-6E8A-4147-A177-3AD203B41FA5}">
                      <a16:colId xmlns:a16="http://schemas.microsoft.com/office/drawing/2014/main" val="756733253"/>
                    </a:ext>
                  </a:extLst>
                </a:gridCol>
                <a:gridCol w="3048652">
                  <a:extLst>
                    <a:ext uri="{9D8B030D-6E8A-4147-A177-3AD203B41FA5}">
                      <a16:colId xmlns:a16="http://schemas.microsoft.com/office/drawing/2014/main" val="3696958606"/>
                    </a:ext>
                  </a:extLst>
                </a:gridCol>
              </a:tblGrid>
              <a:tr h="41972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Standard Burger Basket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Standard Burger (Burger bun, hamburger patty, cheddar cheese, crispy onions, special sauce, red sauce) + Your choice of side + canned drink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Wonderful Burger Basket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Wonderful Burger (Burger bun, hamburger patty, fried mozzarella cheese, cheddar cheese, caramelized onions, pickled cucumbers, crispy onions, special sauce, red sauce) + Your choice of side + canned drink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Super Burger Basket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Super Burger (Burger bun, 270 gr hamburger patty, cheddar cheese, crispy onions, special sauce, red sauce) + Your choice of side + canned drink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Boss Burger Basket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Boss Burger (Burger bun, hamburger patty, cheddar cheese, crispy onions, smoked beef, sautéed mushrooms, pickles, special sauce, red sauce) + Your choice of side + canned drink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471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8914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ADBFC3-F346-402F-8F9A-8E06AA6EB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A74BB-C768-4799-B40F-1333CEE7E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4"/>
            <a:ext cx="12192000" cy="556268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9BF0CD-62F9-4F29-AA35-1C66DC7B4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114389"/>
              </p:ext>
            </p:extLst>
          </p:nvPr>
        </p:nvGraphicFramePr>
        <p:xfrm>
          <a:off x="0" y="2638264"/>
          <a:ext cx="12192000" cy="41972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7348">
                  <a:extLst>
                    <a:ext uri="{9D8B030D-6E8A-4147-A177-3AD203B41FA5}">
                      <a16:colId xmlns:a16="http://schemas.microsoft.com/office/drawing/2014/main" val="3039920918"/>
                    </a:ext>
                  </a:extLst>
                </a:gridCol>
                <a:gridCol w="3227946">
                  <a:extLst>
                    <a:ext uri="{9D8B030D-6E8A-4147-A177-3AD203B41FA5}">
                      <a16:colId xmlns:a16="http://schemas.microsoft.com/office/drawing/2014/main" val="4029464686"/>
                    </a:ext>
                  </a:extLst>
                </a:gridCol>
                <a:gridCol w="2868054">
                  <a:extLst>
                    <a:ext uri="{9D8B030D-6E8A-4147-A177-3AD203B41FA5}">
                      <a16:colId xmlns:a16="http://schemas.microsoft.com/office/drawing/2014/main" val="756733253"/>
                    </a:ext>
                  </a:extLst>
                </a:gridCol>
                <a:gridCol w="3048652">
                  <a:extLst>
                    <a:ext uri="{9D8B030D-6E8A-4147-A177-3AD203B41FA5}">
                      <a16:colId xmlns:a16="http://schemas.microsoft.com/office/drawing/2014/main" val="3696958606"/>
                    </a:ext>
                  </a:extLst>
                </a:gridCol>
              </a:tblGrid>
              <a:tr h="41972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Standard Burger Basket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Standard Burger (Burger bun, hamburger patty, cheddar cheese, crispy onions, special sauce, red sauce) + Your choice of side + canned drink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Wonderful Burger Basket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Wonderful Burger (Burger bun, hamburger patty,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B3D4F1"/>
                          </a:highlight>
                        </a:rPr>
                        <a:t>fried mozzarella cheese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, cheddar cheese,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B3D4F1"/>
                          </a:highlight>
                        </a:rPr>
                        <a:t>caramelized onions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B3D4F1"/>
                          </a:highlight>
                        </a:rPr>
                        <a:t>pickled cucumbers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, crispy onions, special sauce, red sauce) + Your choice of side + canned drink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Super Burger Basket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Super Burger (Burger bun,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B3D4F1"/>
                          </a:highlight>
                        </a:rPr>
                        <a:t>270 gr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hamburger patty, cheddar cheese, crispy onions, special sauce, red sauce) + Your choice of side + canned drink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Boss Burger Basket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Boss Burger (Burger bun, hamburger patty, cheddar cheese, crispy onions,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B3D4F1"/>
                          </a:highlight>
                        </a:rPr>
                        <a:t>smoked beef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B3D4F1"/>
                          </a:highlight>
                        </a:rPr>
                        <a:t>sautéed mushrooms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B3D4F1"/>
                          </a:highlight>
                        </a:rPr>
                        <a:t>pickles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, special sauce, red sauce) + Your choice of side + canned drink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471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302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DB5AD1-20C2-42FD-BE9A-D7FDE0EB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Information Overload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594152-CDF8-415D-AF52-E4D2A84528F5}"/>
              </a:ext>
            </a:extLst>
          </p:cNvPr>
          <p:cNvSpPr txBox="1"/>
          <p:nvPr/>
        </p:nvSpPr>
        <p:spPr>
          <a:xfrm>
            <a:off x="765312" y="1973945"/>
            <a:ext cx="10416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“the state that occurs when </a:t>
            </a:r>
            <a:r>
              <a:rPr lang="en-US" sz="3600" b="1" u="sng" dirty="0">
                <a:latin typeface="+mj-lt"/>
              </a:rPr>
              <a:t>the amount or intensity of information</a:t>
            </a:r>
            <a:r>
              <a:rPr lang="en-US" sz="3600" b="1" dirty="0">
                <a:latin typeface="+mj-lt"/>
              </a:rPr>
              <a:t> exceeds the individual’s processing capacity</a:t>
            </a:r>
            <a:r>
              <a:rPr lang="en-US" sz="3600" dirty="0">
                <a:latin typeface="+mj-lt"/>
              </a:rPr>
              <a:t>, leading to anxiety, poor decision-making, and other undesirable consequences.”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9A9C89-DA42-47E1-AC9A-008924B70C91}"/>
              </a:ext>
            </a:extLst>
          </p:cNvPr>
          <p:cNvSpPr txBox="1"/>
          <p:nvPr/>
        </p:nvSpPr>
        <p:spPr>
          <a:xfrm>
            <a:off x="4297018" y="6321287"/>
            <a:ext cx="3597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(APA Dictionary of Psychology, 2022)</a:t>
            </a:r>
          </a:p>
        </p:txBody>
      </p:sp>
    </p:spTree>
    <p:extLst>
      <p:ext uri="{BB962C8B-B14F-4D97-AF65-F5344CB8AC3E}">
        <p14:creationId xmlns:p14="http://schemas.microsoft.com/office/powerpoint/2010/main" val="350404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5C7E112-A5E3-4FB9-B573-DE69B25BC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115" y="1641960"/>
            <a:ext cx="3926137" cy="39087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8497DF-D082-4C9B-A16B-AAE87D8D7AB1}"/>
              </a:ext>
            </a:extLst>
          </p:cNvPr>
          <p:cNvSpPr txBox="1"/>
          <p:nvPr/>
        </p:nvSpPr>
        <p:spPr>
          <a:xfrm>
            <a:off x="-22952" y="5508129"/>
            <a:ext cx="399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Cognitive Load Theory (CLT) 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Sweller</a:t>
            </a:r>
            <a:r>
              <a:rPr lang="en-US" dirty="0"/>
              <a:t>, 1988)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185022-E855-42FF-98F5-A34F35C17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Cognitive Architecture of Learning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3E4F1C-4F0C-48B8-B22F-17A705E9C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552" y="1185202"/>
            <a:ext cx="8223448" cy="5482297"/>
          </a:xfrm>
          <a:prstGeom prst="rect">
            <a:avLst/>
          </a:prstGeom>
          <a:ln>
            <a:solidFill>
              <a:srgbClr val="002269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250D10-1176-4617-9F05-2769EB26AA46}"/>
              </a:ext>
            </a:extLst>
          </p:cNvPr>
          <p:cNvSpPr txBox="1"/>
          <p:nvPr/>
        </p:nvSpPr>
        <p:spPr>
          <a:xfrm>
            <a:off x="5547929" y="3167390"/>
            <a:ext cx="155050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Working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171E02-5C0C-40D3-BC6C-0439F7A0016B}"/>
              </a:ext>
            </a:extLst>
          </p:cNvPr>
          <p:cNvSpPr txBox="1"/>
          <p:nvPr/>
        </p:nvSpPr>
        <p:spPr>
          <a:xfrm>
            <a:off x="5517748" y="4114800"/>
            <a:ext cx="1550505" cy="523220"/>
          </a:xfrm>
          <a:prstGeom prst="rect">
            <a:avLst/>
          </a:prstGeom>
          <a:solidFill>
            <a:srgbClr val="B693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LIMITED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C05328-4F44-4F33-B754-D766742CA0D6}"/>
              </a:ext>
            </a:extLst>
          </p:cNvPr>
          <p:cNvSpPr txBox="1"/>
          <p:nvPr/>
        </p:nvSpPr>
        <p:spPr>
          <a:xfrm>
            <a:off x="9644744" y="4114800"/>
            <a:ext cx="1898848" cy="523220"/>
          </a:xfrm>
          <a:prstGeom prst="rect">
            <a:avLst/>
          </a:prstGeom>
          <a:solidFill>
            <a:srgbClr val="F456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UNLIMITED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AAD384-C54B-40B2-99C0-098741BD0F7F}"/>
              </a:ext>
            </a:extLst>
          </p:cNvPr>
          <p:cNvSpPr txBox="1"/>
          <p:nvPr/>
        </p:nvSpPr>
        <p:spPr>
          <a:xfrm rot="642204">
            <a:off x="10246364" y="2549357"/>
            <a:ext cx="1915885" cy="707886"/>
          </a:xfrm>
          <a:prstGeom prst="rect">
            <a:avLst/>
          </a:prstGeom>
          <a:solidFill>
            <a:srgbClr val="C6D724"/>
          </a:solidFill>
        </p:spPr>
        <p:txBody>
          <a:bodyPr wrap="square" rtlCol="0">
            <a:spAutoFit/>
          </a:bodyPr>
          <a:lstStyle/>
          <a:p>
            <a:r>
              <a:rPr lang="en-US" sz="4000" b="1" i="1" dirty="0"/>
              <a:t>Schema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CBB11-0050-469A-8763-132D8D0ECA12}"/>
              </a:ext>
            </a:extLst>
          </p:cNvPr>
          <p:cNvSpPr txBox="1"/>
          <p:nvPr/>
        </p:nvSpPr>
        <p:spPr>
          <a:xfrm>
            <a:off x="9243156" y="5903966"/>
            <a:ext cx="270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(Atkinson &amp; Shiffrin, 1968)</a:t>
            </a:r>
          </a:p>
        </p:txBody>
      </p:sp>
    </p:spTree>
    <p:extLst>
      <p:ext uri="{BB962C8B-B14F-4D97-AF65-F5344CB8AC3E}">
        <p14:creationId xmlns:p14="http://schemas.microsoft.com/office/powerpoint/2010/main" val="354003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4DE67A-9A7D-4BAA-9296-F80113556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558053"/>
            <a:ext cx="11277600" cy="46044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For </a:t>
            </a:r>
            <a:r>
              <a:rPr lang="en-US" b="1" dirty="0"/>
              <a:t>working memory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u="sng" dirty="0"/>
              <a:t>≤30 </a:t>
            </a:r>
            <a:r>
              <a:rPr lang="en-US" b="1" i="1" u="sng" dirty="0"/>
              <a:t>Seconds</a:t>
            </a:r>
            <a:r>
              <a:rPr lang="en-US" dirty="0"/>
              <a:t>, usually less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7 ±2 </a:t>
            </a:r>
            <a:r>
              <a:rPr lang="en-US" dirty="0"/>
              <a:t>‘</a:t>
            </a:r>
            <a:r>
              <a:rPr lang="en-US" b="1" i="1" dirty="0"/>
              <a:t>Slots</a:t>
            </a:r>
            <a:r>
              <a:rPr lang="en-US" dirty="0"/>
              <a:t>’, often less (Miller, 1956)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dirty="0"/>
              <a:t>Daily limit </a:t>
            </a:r>
            <a:r>
              <a:rPr lang="en-US" b="1" dirty="0"/>
              <a:t>for ‘hard focus’ </a:t>
            </a:r>
            <a:r>
              <a:rPr lang="en-US" dirty="0"/>
              <a:t>(Ericsson, 1998 in Newport, 2016)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 A skill that needs to be consciously trained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Novice:</a:t>
            </a:r>
            <a:r>
              <a:rPr lang="en-US" dirty="0"/>
              <a:t> </a:t>
            </a:r>
            <a:r>
              <a:rPr lang="en-US" b="1" dirty="0"/>
              <a:t>1 hour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Expert:</a:t>
            </a:r>
            <a:r>
              <a:rPr lang="en-US" dirty="0"/>
              <a:t> </a:t>
            </a:r>
            <a:r>
              <a:rPr lang="en-US" b="1" u="sng" dirty="0"/>
              <a:t>up to 4 hours</a:t>
            </a:r>
            <a:r>
              <a:rPr lang="en-US" u="sng" dirty="0"/>
              <a:t>, rarely more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91817B-3BAC-42B7-B4BA-4A5E9B00D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30" y="190501"/>
            <a:ext cx="9359096" cy="1080000"/>
          </a:xfrm>
        </p:spPr>
        <p:txBody>
          <a:bodyPr>
            <a:normAutofit/>
          </a:bodyPr>
          <a:lstStyle/>
          <a:p>
            <a:r>
              <a:rPr lang="en-US" sz="3600" b="1" dirty="0"/>
              <a:t>Limits</a:t>
            </a:r>
            <a:r>
              <a:rPr lang="en-US" sz="3600" dirty="0"/>
              <a:t> of Cognitive Processing Capacity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5023A0-B351-4A95-9596-9CEA490BE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879" y="345830"/>
            <a:ext cx="3421122" cy="22801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14493-3AAE-4D86-8272-0887813DAE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0" b="7787"/>
          <a:stretch/>
        </p:blipFill>
        <p:spPr>
          <a:xfrm>
            <a:off x="8618478" y="3654571"/>
            <a:ext cx="3421122" cy="245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4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A3730B-43EE-42A5-BD9B-907C887B0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Intrinsic &amp; Extraneous Factors</a:t>
            </a:r>
          </a:p>
          <a:p>
            <a:r>
              <a:rPr lang="en-US" dirty="0"/>
              <a:t>Task complexity</a:t>
            </a:r>
          </a:p>
          <a:p>
            <a:r>
              <a:rPr lang="en-US" b="1" dirty="0"/>
              <a:t>Redundant information</a:t>
            </a:r>
            <a:endParaRPr lang="en-US" dirty="0"/>
          </a:p>
          <a:p>
            <a:r>
              <a:rPr lang="en-US" dirty="0"/>
              <a:t>Time constraints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Learner-specific Factors</a:t>
            </a:r>
          </a:p>
          <a:p>
            <a:r>
              <a:rPr lang="en-US" dirty="0"/>
              <a:t>Lack of </a:t>
            </a:r>
          </a:p>
          <a:p>
            <a:pPr lvl="1"/>
            <a:r>
              <a:rPr lang="en-US" b="1" dirty="0"/>
              <a:t>prior subject knowledge </a:t>
            </a:r>
          </a:p>
          <a:p>
            <a:pPr lvl="1"/>
            <a:r>
              <a:rPr lang="en-US" dirty="0"/>
              <a:t>language proficiency</a:t>
            </a:r>
          </a:p>
          <a:p>
            <a:pPr lvl="1"/>
            <a:r>
              <a:rPr lang="en-US" dirty="0"/>
              <a:t>technical skills</a:t>
            </a:r>
          </a:p>
          <a:p>
            <a:r>
              <a:rPr lang="en-US" dirty="0"/>
              <a:t>Attitudes toward the subject</a:t>
            </a:r>
          </a:p>
          <a:p>
            <a:r>
              <a:rPr lang="en-US" dirty="0"/>
              <a:t>Beliefs related to learning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498D05-232A-4862-919D-4F830D02F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Cognitive Load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F3EDA-6D3F-43F8-980C-96DCE8637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08"/>
          <a:stretch/>
        </p:blipFill>
        <p:spPr>
          <a:xfrm>
            <a:off x="7650480" y="4726129"/>
            <a:ext cx="4434840" cy="1118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04C02-7895-4682-962C-344A6F576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813" y="4809778"/>
            <a:ext cx="984429" cy="984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217C3-1BB3-4302-AD4E-271E6E24D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9336" y="4734421"/>
            <a:ext cx="1059786" cy="1059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1BDF5-1722-4611-850C-46EE2F4D7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387" y="1856371"/>
            <a:ext cx="3806310" cy="25375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277E3-03E5-448E-ABB1-A772D540E13D}"/>
              </a:ext>
            </a:extLst>
          </p:cNvPr>
          <p:cNvSpPr txBox="1"/>
          <p:nvPr/>
        </p:nvSpPr>
        <p:spPr>
          <a:xfrm>
            <a:off x="4787901" y="6337114"/>
            <a:ext cx="2616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Shrivastav</a:t>
            </a:r>
            <a:r>
              <a:rPr lang="en-US" dirty="0">
                <a:solidFill>
                  <a:schemeClr val="bg1"/>
                </a:solidFill>
              </a:rPr>
              <a:t> &amp; Hiltz, 2013)</a:t>
            </a:r>
          </a:p>
        </p:txBody>
      </p:sp>
    </p:spTree>
    <p:extLst>
      <p:ext uri="{BB962C8B-B14F-4D97-AF65-F5344CB8AC3E}">
        <p14:creationId xmlns:p14="http://schemas.microsoft.com/office/powerpoint/2010/main" val="415745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A1F479-D522-4B1C-8853-2C914F2F6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Who are Gen Z?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Characteristics &amp; Perceptions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Challenges &amp; Opportunities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3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Cognitive Load Theory (CLT) in Education</a:t>
            </a:r>
            <a:endParaRPr lang="en-US" sz="2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Processing Capacity in Learning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Mental Health Considerations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3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Optimizing Learning for the Knowledge Economy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Reimagining Curricula Objectives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Managing the Input Stream: Principles from Design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Constructive Applications of Generative AI for EAP</a:t>
            </a:r>
            <a:endParaRPr lang="en-US" sz="28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31A0D7-3237-43FE-B77B-058BB8ED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0821B-0F0A-47AC-87BE-C2090CF8B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905" y="1191562"/>
            <a:ext cx="3862066" cy="513011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842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69B432-45AF-4AEB-B09F-83CC06314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16" y="190501"/>
            <a:ext cx="9359096" cy="1080000"/>
          </a:xfrm>
        </p:spPr>
        <p:txBody>
          <a:bodyPr>
            <a:normAutofit/>
          </a:bodyPr>
          <a:lstStyle/>
          <a:p>
            <a:r>
              <a:rPr lang="en-US" dirty="0"/>
              <a:t>LREs &amp; Achievement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E782A9-43B5-4699-A94F-6DB644CA7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01"/>
          <a:stretch/>
        </p:blipFill>
        <p:spPr>
          <a:xfrm>
            <a:off x="5745480" y="1525813"/>
            <a:ext cx="6446519" cy="463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31887F-C0FA-410E-8AE8-6FD5A581E1D5}"/>
              </a:ext>
            </a:extLst>
          </p:cNvPr>
          <p:cNvSpPr txBox="1"/>
          <p:nvPr/>
        </p:nvSpPr>
        <p:spPr>
          <a:xfrm>
            <a:off x="8399460" y="6313855"/>
            <a:ext cx="1611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Pekrun</a:t>
            </a:r>
            <a:r>
              <a:rPr lang="en-US" dirty="0">
                <a:solidFill>
                  <a:schemeClr val="bg1"/>
                </a:solidFill>
              </a:rPr>
              <a:t>, 2006)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69A91B-BDFB-4276-A9EB-2D492F3C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6" y="1781109"/>
            <a:ext cx="7788729" cy="460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= </a:t>
            </a:r>
            <a:r>
              <a:rPr lang="en-US" sz="3600" i="1" dirty="0">
                <a:solidFill>
                  <a:srgbClr val="002269"/>
                </a:solidFill>
              </a:rPr>
              <a:t>learning-related</a:t>
            </a:r>
            <a:r>
              <a:rPr lang="en-US" sz="3600" dirty="0"/>
              <a:t> </a:t>
            </a:r>
            <a:r>
              <a:rPr lang="en-US" sz="3600" i="1" dirty="0">
                <a:solidFill>
                  <a:srgbClr val="002269"/>
                </a:solidFill>
              </a:rPr>
              <a:t>emotions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LREs </a:t>
            </a:r>
            <a:r>
              <a:rPr lang="en-US" sz="3600" dirty="0">
                <a:sym typeface="Wingdings" panose="05000000000000000000" pitchFamily="2" charset="2"/>
              </a:rPr>
              <a:t></a:t>
            </a:r>
            <a:r>
              <a:rPr lang="en-US" sz="3600" dirty="0"/>
              <a:t> Achievement via: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Attention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Self-regulation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5AE1FA-F9CC-4BEC-ACA4-FB8E19BBD669}"/>
              </a:ext>
            </a:extLst>
          </p:cNvPr>
          <p:cNvSpPr/>
          <p:nvPr/>
        </p:nvSpPr>
        <p:spPr>
          <a:xfrm>
            <a:off x="7839356" y="2698399"/>
            <a:ext cx="1122807" cy="899489"/>
          </a:xfrm>
          <a:prstGeom prst="roundRect">
            <a:avLst/>
          </a:prstGeom>
          <a:noFill/>
          <a:ln w="635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471FD0-6401-4DEB-BF51-8F9A9F339536}"/>
              </a:ext>
            </a:extLst>
          </p:cNvPr>
          <p:cNvSpPr/>
          <p:nvPr/>
        </p:nvSpPr>
        <p:spPr>
          <a:xfrm>
            <a:off x="9187418" y="3945081"/>
            <a:ext cx="1122807" cy="899489"/>
          </a:xfrm>
          <a:prstGeom prst="roundRect">
            <a:avLst/>
          </a:prstGeom>
          <a:noFill/>
          <a:ln w="635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15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69B432-45AF-4AEB-B09F-83CC06314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LREs in the Digital Classroom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6CE4F-DCA2-4309-8D21-EBE99122C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314" y="1917694"/>
            <a:ext cx="3010986" cy="375996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69A91B-BDFB-4276-A9EB-2D492F3C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563"/>
            <a:ext cx="10515600" cy="5094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“…a </a:t>
            </a:r>
            <a:r>
              <a:rPr lang="en-US" dirty="0">
                <a:solidFill>
                  <a:srgbClr val="002060"/>
                </a:solidFill>
              </a:rPr>
              <a:t>distinct overall emotional tone</a:t>
            </a:r>
            <a:r>
              <a:rPr lang="en-US" dirty="0"/>
              <a:t> that differs from traditional educational settings.” (Stephan, 2019)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More boredom</a:t>
            </a:r>
            <a:r>
              <a:rPr lang="en-US" dirty="0"/>
              <a:t> &amp; anxiety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Less enjoyment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Cognitive Load 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2060"/>
                </a:solidFill>
              </a:rPr>
              <a:t> Boredom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Participation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Anxiety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↑Cognitive Load, resulting in mental fatigue</a:t>
            </a: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CDB2F4-54DA-4A5F-A95E-1907B258C4F8}"/>
              </a:ext>
            </a:extLst>
          </p:cNvPr>
          <p:cNvSpPr txBox="1"/>
          <p:nvPr/>
        </p:nvSpPr>
        <p:spPr>
          <a:xfrm>
            <a:off x="4986867" y="6333067"/>
            <a:ext cx="2218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Tzafilkou</a:t>
            </a:r>
            <a:r>
              <a:rPr lang="en-US" dirty="0">
                <a:solidFill>
                  <a:schemeClr val="bg1"/>
                </a:solidFill>
              </a:rPr>
              <a:t> et al, 2021)</a:t>
            </a:r>
          </a:p>
        </p:txBody>
      </p:sp>
    </p:spTree>
    <p:extLst>
      <p:ext uri="{BB962C8B-B14F-4D97-AF65-F5344CB8AC3E}">
        <p14:creationId xmlns:p14="http://schemas.microsoft.com/office/powerpoint/2010/main" val="221569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D8528-4B35-461B-AB41-06B2ACE39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4166" y="3126154"/>
            <a:ext cx="7263668" cy="933938"/>
          </a:xfrm>
        </p:spPr>
        <p:txBody>
          <a:bodyPr>
            <a:noAutofit/>
          </a:bodyPr>
          <a:lstStyle/>
          <a:p>
            <a:r>
              <a:rPr lang="en-US" sz="8000" dirty="0"/>
              <a:t>What can we do?</a:t>
            </a:r>
          </a:p>
        </p:txBody>
      </p:sp>
    </p:spTree>
    <p:extLst>
      <p:ext uri="{BB962C8B-B14F-4D97-AF65-F5344CB8AC3E}">
        <p14:creationId xmlns:p14="http://schemas.microsoft.com/office/powerpoint/2010/main" val="1475018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402533-7B61-4553-9445-6421E3E5F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Realign objectives with realities of labor market demands in terms of:</a:t>
            </a:r>
          </a:p>
          <a:p>
            <a:pPr lvl="1"/>
            <a:r>
              <a:rPr lang="en-US" dirty="0"/>
              <a:t>Content</a:t>
            </a:r>
          </a:p>
          <a:p>
            <a:pPr lvl="1"/>
            <a:r>
              <a:rPr lang="en-US" dirty="0"/>
              <a:t>Skills</a:t>
            </a:r>
          </a:p>
          <a:p>
            <a:pPr lvl="1"/>
            <a:r>
              <a:rPr lang="en-US" dirty="0"/>
              <a:t>Platforms/modalities</a:t>
            </a:r>
          </a:p>
          <a:p>
            <a:pPr marL="0" indent="0">
              <a:buNone/>
            </a:pP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Integrate soft skills training</a:t>
            </a:r>
          </a:p>
          <a:p>
            <a:pPr lvl="1"/>
            <a:r>
              <a:rPr lang="en-US" dirty="0"/>
              <a:t>Provide varied learning experiences, </a:t>
            </a:r>
          </a:p>
          <a:p>
            <a:pPr lvl="1"/>
            <a:r>
              <a:rPr lang="en-US" dirty="0"/>
              <a:t>Incorporate real-world scenarios </a:t>
            </a:r>
          </a:p>
          <a:p>
            <a:pPr lvl="1"/>
            <a:r>
              <a:rPr lang="en-US" dirty="0"/>
              <a:t>Cultivate a community of support and advice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3327FF-E681-4263-A2CF-57B69F5EC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1) Get Our Priorities Straight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8FC491-1610-4E55-AB74-8748F2124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20"/>
          <a:stretch/>
        </p:blipFill>
        <p:spPr>
          <a:xfrm>
            <a:off x="8037096" y="2159989"/>
            <a:ext cx="4154904" cy="40169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5486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1DDEEE-D45E-4073-A28E-A513047DD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563"/>
            <a:ext cx="10515600" cy="509493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2060"/>
                </a:solidFill>
                <a:latin typeface="Candara Light" panose="020E0502030303020204" pitchFamily="34" charset="0"/>
              </a:rPr>
              <a:t>“Less but better” </a:t>
            </a:r>
            <a:r>
              <a:rPr lang="en-US" sz="2400" i="1" dirty="0"/>
              <a:t>–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b="1" i="1" dirty="0">
                <a:sym typeface="Wingdings" panose="05000000000000000000" pitchFamily="2" charset="2"/>
              </a:rPr>
              <a:t>achievable</a:t>
            </a:r>
            <a:r>
              <a:rPr lang="en-US" sz="2400" b="1" dirty="0">
                <a:sym typeface="Wingdings" panose="05000000000000000000" pitchFamily="2" charset="2"/>
              </a:rPr>
              <a:t>, </a:t>
            </a:r>
            <a:r>
              <a:rPr lang="en-US" sz="2400" b="1" i="1" dirty="0">
                <a:sym typeface="Wingdings" panose="05000000000000000000" pitchFamily="2" charset="2"/>
              </a:rPr>
              <a:t>useful</a:t>
            </a:r>
            <a:r>
              <a:rPr lang="en-US" sz="2400" b="1" dirty="0">
                <a:sym typeface="Wingdings" panose="05000000000000000000" pitchFamily="2" charset="2"/>
              </a:rPr>
              <a:t>, </a:t>
            </a:r>
            <a:r>
              <a:rPr lang="en-US" sz="2400" b="1" i="1" dirty="0">
                <a:sym typeface="Wingdings" panose="05000000000000000000" pitchFamily="2" charset="2"/>
              </a:rPr>
              <a:t>pleasant</a:t>
            </a:r>
            <a:endParaRPr lang="en-US" sz="2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/>
              <a:t>Guiding Questions for </a:t>
            </a:r>
            <a:r>
              <a:rPr lang="en-US" sz="2400" u="sng" dirty="0"/>
              <a:t>content</a:t>
            </a:r>
            <a:r>
              <a:rPr lang="en-US" sz="2400" dirty="0"/>
              <a:t>:</a:t>
            </a:r>
          </a:p>
          <a:p>
            <a:pPr lvl="1"/>
            <a:r>
              <a:rPr lang="en-US" sz="2000" dirty="0"/>
              <a:t>What is </a:t>
            </a:r>
            <a:r>
              <a:rPr lang="en-US" sz="2000" dirty="0">
                <a:solidFill>
                  <a:srgbClr val="002060"/>
                </a:solidFill>
              </a:rPr>
              <a:t>most important and relevant</a:t>
            </a:r>
            <a:r>
              <a:rPr lang="en-US" sz="2000" dirty="0"/>
              <a:t> for today?</a:t>
            </a:r>
          </a:p>
          <a:p>
            <a:pPr lvl="1"/>
            <a:r>
              <a:rPr lang="en-US" sz="2000" dirty="0"/>
              <a:t>Could this be </a:t>
            </a:r>
            <a:r>
              <a:rPr lang="en-US" sz="2000" dirty="0">
                <a:solidFill>
                  <a:srgbClr val="002060"/>
                </a:solidFill>
              </a:rPr>
              <a:t>more visual or simplified</a:t>
            </a:r>
            <a:r>
              <a:rPr lang="en-US" sz="2000" dirty="0"/>
              <a:t>? </a:t>
            </a:r>
          </a:p>
          <a:p>
            <a:pPr lvl="1"/>
            <a:r>
              <a:rPr lang="en-US" sz="2000" dirty="0"/>
              <a:t>If this is </a:t>
            </a:r>
            <a:r>
              <a:rPr lang="en-US" sz="2000" dirty="0">
                <a:solidFill>
                  <a:srgbClr val="002060"/>
                </a:solidFill>
              </a:rPr>
              <a:t>subtracted</a:t>
            </a:r>
            <a:r>
              <a:rPr lang="en-US" sz="2000" dirty="0"/>
              <a:t>, will anything </a:t>
            </a:r>
            <a:r>
              <a:rPr lang="en-US" sz="2000" dirty="0">
                <a:solidFill>
                  <a:srgbClr val="002060"/>
                </a:solidFill>
              </a:rPr>
              <a:t>essential</a:t>
            </a:r>
            <a:r>
              <a:rPr lang="en-US" sz="2000" dirty="0"/>
              <a:t> be missing?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/>
              <a:t>Optimize screen real estate: principles for </a:t>
            </a:r>
            <a:r>
              <a:rPr lang="en-US" sz="2400" u="sng" dirty="0"/>
              <a:t>design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F-pattern </a:t>
            </a:r>
            <a:r>
              <a:rPr lang="en-US" sz="2000" dirty="0"/>
              <a:t>(for text), </a:t>
            </a:r>
            <a:r>
              <a:rPr lang="en-US" sz="2000" dirty="0">
                <a:solidFill>
                  <a:srgbClr val="002060"/>
                </a:solidFill>
              </a:rPr>
              <a:t>Z-pattern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Visual hierarchy</a:t>
            </a:r>
          </a:p>
          <a:p>
            <a:pPr lvl="2"/>
            <a:r>
              <a:rPr lang="en-US" dirty="0"/>
              <a:t>Size &amp; scale, color &amp; contrast</a:t>
            </a:r>
          </a:p>
          <a:p>
            <a:pPr lvl="2"/>
            <a:r>
              <a:rPr lang="en-US" dirty="0">
                <a:solidFill>
                  <a:srgbClr val="002060"/>
                </a:solidFill>
              </a:rPr>
              <a:t>Headings</a:t>
            </a:r>
            <a:r>
              <a:rPr lang="en-US" dirty="0"/>
              <a:t> &amp; </a:t>
            </a:r>
            <a:r>
              <a:rPr lang="en-US" dirty="0">
                <a:solidFill>
                  <a:srgbClr val="002060"/>
                </a:solidFill>
              </a:rPr>
              <a:t>bulleted lists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/>
              <a:t>Differentiate between </a:t>
            </a:r>
            <a:r>
              <a:rPr lang="en-US" sz="2400" i="1" dirty="0"/>
              <a:t>compulsory</a:t>
            </a:r>
            <a:r>
              <a:rPr lang="en-US" sz="2400" dirty="0"/>
              <a:t> and self-study materials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5399D6-A341-4BA0-80E6-9E136C4280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74"/>
          <a:stretch/>
        </p:blipFill>
        <p:spPr>
          <a:xfrm>
            <a:off x="7915292" y="3049519"/>
            <a:ext cx="3438508" cy="23444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2CE0E-1070-41F4-AB45-4574A7D8A0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74"/>
          <a:stretch/>
        </p:blipFill>
        <p:spPr>
          <a:xfrm>
            <a:off x="7915292" y="3049519"/>
            <a:ext cx="3438508" cy="2344476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96A94B-CB53-4FD4-8310-2037ECEE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2) Hug the Delete Button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1F6315-C17B-4317-BAFB-E22BE3843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896" y="0"/>
            <a:ext cx="3241103" cy="25738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FBA670-A376-4008-8EE0-2922BAF03647}"/>
              </a:ext>
            </a:extLst>
          </p:cNvPr>
          <p:cNvSpPr txBox="1"/>
          <p:nvPr/>
        </p:nvSpPr>
        <p:spPr>
          <a:xfrm>
            <a:off x="4081207" y="4751985"/>
            <a:ext cx="1076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contrast</a:t>
            </a:r>
          </a:p>
        </p:txBody>
      </p:sp>
    </p:spTree>
    <p:extLst>
      <p:ext uri="{BB962C8B-B14F-4D97-AF65-F5344CB8AC3E}">
        <p14:creationId xmlns:p14="http://schemas.microsoft.com/office/powerpoint/2010/main" val="15968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3A20A7-4D03-49E3-A74B-B822CBE84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20" t="8352" r="6126" b="11057"/>
          <a:stretch/>
        </p:blipFill>
        <p:spPr>
          <a:xfrm>
            <a:off x="8030220" y="1693044"/>
            <a:ext cx="3732639" cy="4264411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F33F61-180F-4D65-BFC9-6AD9D20C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290"/>
          <a:stretch/>
        </p:blipFill>
        <p:spPr>
          <a:xfrm>
            <a:off x="1076440" y="106632"/>
            <a:ext cx="6170682" cy="664473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B9888B6-B234-48DE-832A-EF8A30476EA3}"/>
              </a:ext>
            </a:extLst>
          </p:cNvPr>
          <p:cNvSpPr txBox="1"/>
          <p:nvPr/>
        </p:nvSpPr>
        <p:spPr>
          <a:xfrm>
            <a:off x="1104151" y="4895672"/>
            <a:ext cx="6100216" cy="124649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500" b="1" i="1" u="sng" dirty="0">
                <a:solidFill>
                  <a:srgbClr val="002060"/>
                </a:solidFill>
                <a:latin typeface="Candara Light" panose="020E0502030303020204" pitchFamily="34" charset="0"/>
              </a:rPr>
              <a:t>A N Y T H I N G</a:t>
            </a:r>
          </a:p>
        </p:txBody>
      </p:sp>
    </p:spTree>
    <p:extLst>
      <p:ext uri="{BB962C8B-B14F-4D97-AF65-F5344CB8AC3E}">
        <p14:creationId xmlns:p14="http://schemas.microsoft.com/office/powerpoint/2010/main" val="209376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ADBFC3-F346-402F-8F9A-8E06AA6EB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A74BB-C768-4799-B40F-1333CEE7E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4"/>
            <a:ext cx="12192000" cy="556268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9BF0CD-62F9-4F29-AA35-1C66DC7B48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2638264"/>
          <a:ext cx="12192000" cy="41972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7348">
                  <a:extLst>
                    <a:ext uri="{9D8B030D-6E8A-4147-A177-3AD203B41FA5}">
                      <a16:colId xmlns:a16="http://schemas.microsoft.com/office/drawing/2014/main" val="3039920918"/>
                    </a:ext>
                  </a:extLst>
                </a:gridCol>
                <a:gridCol w="3227946">
                  <a:extLst>
                    <a:ext uri="{9D8B030D-6E8A-4147-A177-3AD203B41FA5}">
                      <a16:colId xmlns:a16="http://schemas.microsoft.com/office/drawing/2014/main" val="4029464686"/>
                    </a:ext>
                  </a:extLst>
                </a:gridCol>
                <a:gridCol w="2868054">
                  <a:extLst>
                    <a:ext uri="{9D8B030D-6E8A-4147-A177-3AD203B41FA5}">
                      <a16:colId xmlns:a16="http://schemas.microsoft.com/office/drawing/2014/main" val="756733253"/>
                    </a:ext>
                  </a:extLst>
                </a:gridCol>
                <a:gridCol w="3048652">
                  <a:extLst>
                    <a:ext uri="{9D8B030D-6E8A-4147-A177-3AD203B41FA5}">
                      <a16:colId xmlns:a16="http://schemas.microsoft.com/office/drawing/2014/main" val="3696958606"/>
                    </a:ext>
                  </a:extLst>
                </a:gridCol>
              </a:tblGrid>
              <a:tr h="41972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Standard Burger Basket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Standard Burger (Burger bun, hamburger patty, cheddar cheese, crispy onions, special sauce, red sauce) + Your choice of side + canned drink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Wonderful Burger Basket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Wonderful Burger (Burger bun, hamburger patty,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B3D4F1"/>
                          </a:highlight>
                        </a:rPr>
                        <a:t>fried mozzarella cheese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, cheddar cheese,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B3D4F1"/>
                          </a:highlight>
                        </a:rPr>
                        <a:t>caramelized onions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B3D4F1"/>
                          </a:highlight>
                        </a:rPr>
                        <a:t>picked cucumbers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, crispy onions, special sauce, red sauce) + Your choice of side + canned drink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Super Burger Basket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Super Burger (Burger bun,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B3D4F1"/>
                          </a:highlight>
                        </a:rPr>
                        <a:t>270 gr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hamburger patty, cheddar cheese, crispy onions, special sauce, red sauce) + Your choice of side + canned drink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Boss Burger Basket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Boss Burger (Burger bun, hamburger patty, cheddar cheese, crispy onions,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B3D4F1"/>
                          </a:highlight>
                        </a:rPr>
                        <a:t>smoked beef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B3D4F1"/>
                          </a:highlight>
                        </a:rPr>
                        <a:t>sautéed mushrooms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B3D4F1"/>
                          </a:highlight>
                        </a:rPr>
                        <a:t>pickles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</a:rPr>
                        <a:t>, special sauce, red sauce) + Your choice of side + canned drink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471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0503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9BF0CD-62F9-4F29-AA35-1C66DC7B4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606278"/>
              </p:ext>
            </p:extLst>
          </p:nvPr>
        </p:nvGraphicFramePr>
        <p:xfrm>
          <a:off x="-1" y="-12456"/>
          <a:ext cx="12192000" cy="35105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9703">
                  <a:extLst>
                    <a:ext uri="{9D8B030D-6E8A-4147-A177-3AD203B41FA5}">
                      <a16:colId xmlns:a16="http://schemas.microsoft.com/office/drawing/2014/main" val="3039920918"/>
                    </a:ext>
                  </a:extLst>
                </a:gridCol>
                <a:gridCol w="3994816">
                  <a:extLst>
                    <a:ext uri="{9D8B030D-6E8A-4147-A177-3AD203B41FA5}">
                      <a16:colId xmlns:a16="http://schemas.microsoft.com/office/drawing/2014/main" val="756733253"/>
                    </a:ext>
                  </a:extLst>
                </a:gridCol>
                <a:gridCol w="4157481">
                  <a:extLst>
                    <a:ext uri="{9D8B030D-6E8A-4147-A177-3AD203B41FA5}">
                      <a16:colId xmlns:a16="http://schemas.microsoft.com/office/drawing/2014/main" val="3696958606"/>
                    </a:ext>
                  </a:extLst>
                </a:gridCol>
              </a:tblGrid>
              <a:tr h="172813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Burger Baskets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All served on a bun with </a:t>
                      </a:r>
                      <a:r>
                        <a:rPr lang="en-US" sz="2400" b="0" i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cheddar cheese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crispy onions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and our </a:t>
                      </a:r>
                      <a:r>
                        <a:rPr lang="en-US" sz="2400" b="0" i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special red sauce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Comes with your choice of side and drink.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471366"/>
                  </a:ext>
                </a:extLst>
              </a:tr>
              <a:tr h="15475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Standard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Just the basics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*Supersize (270 gr) for 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£2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Wonderful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Fried mozzarella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caramelized onions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and 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pickled cucumbers</a:t>
                      </a:r>
                      <a:endParaRPr lang="en-US" sz="24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Boss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Smoked beef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sautéed mushrooms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pickles</a:t>
                      </a:r>
                      <a:endParaRPr lang="en-US" sz="24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7318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173271E-470A-4128-8B7E-DFC9B5F6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" b="10264"/>
          <a:stretch/>
        </p:blipFill>
        <p:spPr>
          <a:xfrm>
            <a:off x="681318" y="3189441"/>
            <a:ext cx="2881314" cy="288131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207C56-8283-4954-86C1-E2950F75D3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21" b="6013"/>
          <a:stretch/>
        </p:blipFill>
        <p:spPr>
          <a:xfrm>
            <a:off x="4655342" y="3189441"/>
            <a:ext cx="2881315" cy="288131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76D93C-3365-4380-B21C-3D5440ACC0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68" t="1023" r="19898" b="-1023"/>
          <a:stretch/>
        </p:blipFill>
        <p:spPr>
          <a:xfrm>
            <a:off x="8629368" y="3189441"/>
            <a:ext cx="2881315" cy="288131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38588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BE119C-2A13-4CDB-BA83-02C7A0379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63" t="6089" r="8205" b="8386"/>
          <a:stretch/>
        </p:blipFill>
        <p:spPr>
          <a:xfrm>
            <a:off x="8892689" y="3606684"/>
            <a:ext cx="3291840" cy="3123678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B913C-26C2-4CD9-98A5-0A8DEC0B5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469" t="2241" r="-113469" b="-2241"/>
          <a:stretch/>
        </p:blipFill>
        <p:spPr>
          <a:xfrm>
            <a:off x="5791200" y="3295423"/>
            <a:ext cx="3394364" cy="318360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1DDEEE-D45E-4073-A28E-A513047DD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2563"/>
            <a:ext cx="10967357" cy="460440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dirty="0"/>
              <a:t>“</a:t>
            </a:r>
            <a:r>
              <a:rPr lang="en-US" sz="4000" i="1" dirty="0"/>
              <a:t>Once appropriate information is stored in long-term memory, the capacity and duration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i="1" dirty="0"/>
              <a:t>limits of working memory are transformed and indeed humans are transformed.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b="1" i="1" dirty="0"/>
              <a:t>Tasks that previously were impossible or even inconceivable can become </a:t>
            </a:r>
            <a:r>
              <a:rPr lang="en-US" sz="4000" b="1" i="1" dirty="0">
                <a:solidFill>
                  <a:srgbClr val="002060"/>
                </a:solidFill>
              </a:rPr>
              <a:t>trivially simple</a:t>
            </a:r>
            <a:r>
              <a:rPr lang="en-US" sz="4000" dirty="0"/>
              <a:t>.”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300" dirty="0"/>
              <a:t>(</a:t>
            </a:r>
            <a:r>
              <a:rPr lang="en-US" sz="3300" dirty="0" err="1"/>
              <a:t>Sweller</a:t>
            </a:r>
            <a:r>
              <a:rPr lang="en-US" sz="3300" dirty="0"/>
              <a:t> et al, 2011)</a:t>
            </a:r>
          </a:p>
          <a:p>
            <a:endParaRPr lang="en-US" sz="4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2060"/>
                </a:solidFill>
              </a:rPr>
              <a:t>Time-release information </a:t>
            </a:r>
            <a:r>
              <a:rPr lang="en-US" sz="4000" dirty="0"/>
              <a:t>(e.g., in-class material, announcements)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/>
              <a:t>What does my students’ reality look like right now?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/>
              <a:t>How are they likely to receive this information and/or take action?</a:t>
            </a:r>
          </a:p>
          <a:p>
            <a:pPr marL="457200" lvl="1" indent="0">
              <a:buNone/>
            </a:pPr>
            <a:endParaRPr lang="en-US" sz="4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/>
              <a:t>Build in opportunities for </a:t>
            </a:r>
            <a:r>
              <a:rPr lang="en-US" sz="4000" dirty="0">
                <a:solidFill>
                  <a:srgbClr val="002060"/>
                </a:solidFill>
              </a:rPr>
              <a:t>rehearsal </a:t>
            </a:r>
            <a:r>
              <a:rPr lang="en-US" sz="4000" dirty="0"/>
              <a:t>and </a:t>
            </a:r>
            <a:r>
              <a:rPr lang="en-US" sz="4000" dirty="0">
                <a:solidFill>
                  <a:srgbClr val="002060"/>
                </a:solidFill>
              </a:rPr>
              <a:t>reflection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/>
              <a:t>Spaced strategic repetition &amp; feedback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/>
              <a:t>E.g., </a:t>
            </a:r>
            <a:r>
              <a:rPr lang="en-US" sz="4000" dirty="0" err="1"/>
              <a:t>eportfolios</a:t>
            </a:r>
            <a:r>
              <a:rPr lang="en-US" sz="4000" dirty="0"/>
              <a:t> – for tracking progress over time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96A94B-CB53-4FD4-8310-2037ECEE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3) Slow Your Roll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315C6-DE5F-44AE-A43F-58524629B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7653" y="4064036"/>
            <a:ext cx="2424188" cy="24241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361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F8C1C6-1719-413B-B8ED-FAF1A230A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572563"/>
            <a:ext cx="8395448" cy="46044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Divide into smaller meaningful units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Schema activation </a:t>
            </a:r>
            <a:r>
              <a:rPr lang="en-US" dirty="0"/>
              <a:t>(pre-, during, &amp; post-activities for inputs)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Scaffolding</a:t>
            </a:r>
            <a:r>
              <a:rPr lang="en-US" dirty="0"/>
              <a:t> to engage students in higher-ordered thinking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Distribute through </a:t>
            </a:r>
            <a:r>
              <a:rPr lang="en-US" dirty="0">
                <a:solidFill>
                  <a:srgbClr val="002060"/>
                </a:solidFill>
              </a:rPr>
              <a:t>collaborative groupwork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“</a:t>
            </a:r>
            <a:r>
              <a:rPr lang="en-US" b="1" dirty="0"/>
              <a:t>collective working-memory effect”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E.g., jigsaw readings, interactive tools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More active engagement &amp; critical thinking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96A94B-CB53-4FD4-8310-2037ECEE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90501"/>
            <a:ext cx="9359096" cy="1080000"/>
          </a:xfrm>
        </p:spPr>
        <p:txBody>
          <a:bodyPr>
            <a:normAutofit/>
          </a:bodyPr>
          <a:lstStyle/>
          <a:p>
            <a:r>
              <a:rPr lang="en-US" dirty="0"/>
              <a:t>4) Break Down Complex Tasks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3E1817-E257-43DC-A5D0-F97897FB2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24540" y="2379977"/>
            <a:ext cx="5358988" cy="3567076"/>
          </a:xfrm>
          <a:prstGeom prst="rect">
            <a:avLst/>
          </a:prstGeom>
          <a:ln>
            <a:solidFill>
              <a:srgbClr val="002269"/>
            </a:solidFill>
          </a:ln>
        </p:spPr>
      </p:pic>
    </p:spTree>
    <p:extLst>
      <p:ext uri="{BB962C8B-B14F-4D97-AF65-F5344CB8AC3E}">
        <p14:creationId xmlns:p14="http://schemas.microsoft.com/office/powerpoint/2010/main" val="218541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E9089B9-52A1-4072-8053-B9E1D0B8C5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03" r="25527"/>
          <a:stretch/>
        </p:blipFill>
        <p:spPr>
          <a:xfrm>
            <a:off x="8022" y="4491788"/>
            <a:ext cx="9067796" cy="1832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ACD31B-9C1A-4712-A025-6078EC834995}"/>
              </a:ext>
            </a:extLst>
          </p:cNvPr>
          <p:cNvSpPr txBox="1"/>
          <p:nvPr/>
        </p:nvSpPr>
        <p:spPr>
          <a:xfrm>
            <a:off x="1135246" y="6367267"/>
            <a:ext cx="992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https://www.purdueglobal.edu/education-partnerships/generational-workforce-differences-infographic/</a:t>
            </a:r>
            <a:r>
              <a:rPr lang="en-US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144339-8943-4136-9EE0-91C244C81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Characteristics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B0C308-D6F2-405F-B119-6638278CA8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98" t="56" r="50329" b="34926"/>
          <a:stretch/>
        </p:blipFill>
        <p:spPr>
          <a:xfrm>
            <a:off x="3104146" y="1121371"/>
            <a:ext cx="2983833" cy="3379524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5988D0-534C-4B0A-AA55-975144CD90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95" r="25132" b="34925"/>
          <a:stretch/>
        </p:blipFill>
        <p:spPr>
          <a:xfrm>
            <a:off x="6091985" y="1121371"/>
            <a:ext cx="2983833" cy="338245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61D03D-D163-4044-B664-A8C66DB42B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803" b="34925"/>
          <a:stretch/>
        </p:blipFill>
        <p:spPr>
          <a:xfrm>
            <a:off x="8022" y="1118445"/>
            <a:ext cx="3072063" cy="338245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42B446-80C7-4352-9852-0F659F39C5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803" t="1" b="42353"/>
          <a:stretch/>
        </p:blipFill>
        <p:spPr>
          <a:xfrm>
            <a:off x="9063786" y="1118445"/>
            <a:ext cx="3072063" cy="2996355"/>
          </a:xfrm>
          <a:prstGeom prst="rect">
            <a:avLst/>
          </a:prstGeom>
          <a:ln w="63500">
            <a:solidFill>
              <a:srgbClr val="002060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936F5C-A04C-4578-A28B-B4373EF1F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9" t="64703"/>
          <a:stretch/>
        </p:blipFill>
        <p:spPr>
          <a:xfrm>
            <a:off x="9067792" y="4491787"/>
            <a:ext cx="3072063" cy="1832281"/>
          </a:xfrm>
          <a:prstGeom prst="rect">
            <a:avLst/>
          </a:prstGeom>
          <a:ln w="63500">
            <a:solidFill>
              <a:srgbClr val="002269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50C35B-E64E-4E9F-9C2E-1BB1F12DEE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803" t="57493" b="34925"/>
          <a:stretch/>
        </p:blipFill>
        <p:spPr>
          <a:xfrm>
            <a:off x="9063785" y="4131304"/>
            <a:ext cx="3072063" cy="394116"/>
          </a:xfrm>
          <a:prstGeom prst="rect">
            <a:avLst/>
          </a:prstGeom>
          <a:ln w="635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3883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C7BC2-CC6B-470B-AA3B-B0EE7E7AF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5) Train Students to Collaborate Effectively with New Technologies to 80/20 the Load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03C7E-0AD6-44F4-8D34-172C0F405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4" t="11495" r="-18" b="10486"/>
          <a:stretch/>
        </p:blipFill>
        <p:spPr>
          <a:xfrm>
            <a:off x="1022573" y="1508186"/>
            <a:ext cx="10146855" cy="46359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EF7F8B-4EE2-4346-A15F-CAB1EE51F6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1" r="1026" b="204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D61A2E-1B33-4729-A225-5118787ADE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16" t="20470" r="10372" b="11161"/>
          <a:stretch/>
        </p:blipFill>
        <p:spPr>
          <a:xfrm>
            <a:off x="7560128" y="1397943"/>
            <a:ext cx="3314701" cy="43582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CA7869-ADB8-4C1A-85DC-AD0E7658C2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7099"/>
          <a:stretch/>
        </p:blipFill>
        <p:spPr>
          <a:xfrm>
            <a:off x="442930" y="1398391"/>
            <a:ext cx="7016628" cy="725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B24048-EB7A-4A9C-A1B7-2BF5CEBD6B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300"/>
          <a:stretch/>
        </p:blipFill>
        <p:spPr>
          <a:xfrm>
            <a:off x="442930" y="2069331"/>
            <a:ext cx="7016628" cy="369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96A94B-CB53-4FD4-8310-2037ECEE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Keep an Open Mind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08FB8-6C67-4D8A-9C8F-589919E25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90650"/>
            <a:ext cx="9753600" cy="54673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264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BFD721-C8E4-4400-B4E8-00E706F7C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639" y="1572563"/>
            <a:ext cx="11680723" cy="4604400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/>
              <a:t>American Psychological Association. (2022). Information Overload. In </a:t>
            </a:r>
            <a:r>
              <a:rPr lang="en-US" sz="2600" i="1" dirty="0">
                <a:hlinkClick r:id="rId2"/>
              </a:rPr>
              <a:t>APA Dictionary of Psychology</a:t>
            </a:r>
            <a:r>
              <a:rPr lang="en-US" sz="2600" dirty="0"/>
              <a:t>. Retrieved March 16, 2022, from </a:t>
            </a:r>
            <a:r>
              <a:rPr lang="en-US" sz="2600" dirty="0">
                <a:hlinkClick r:id="rId3"/>
              </a:rPr>
              <a:t>https://dictionary.apa.org/information-overload</a:t>
            </a:r>
            <a:endParaRPr lang="en-US" sz="2600" dirty="0"/>
          </a:p>
          <a:p>
            <a:r>
              <a:rPr lang="en-US" sz="2600" dirty="0"/>
              <a:t>Deloitte. (2022). </a:t>
            </a:r>
            <a:r>
              <a:rPr lang="en-US" sz="2600" i="1" dirty="0"/>
              <a:t>The Deloitte Global 2022 Gen Z and Millennial Survey. </a:t>
            </a:r>
            <a:r>
              <a:rPr lang="en-US" sz="2600" dirty="0">
                <a:hlinkClick r:id="rId4"/>
              </a:rPr>
              <a:t>https://www.deloitte.com/global/en/issues/work/genzmillennialsurvey.html</a:t>
            </a:r>
            <a:r>
              <a:rPr lang="en-US" sz="2600" dirty="0"/>
              <a:t>. </a:t>
            </a:r>
          </a:p>
          <a:p>
            <a:r>
              <a:rPr lang="en-US" sz="2600" dirty="0"/>
              <a:t>Atkinson, R.C. &amp; Shiffrin, R.M. (1968). Human memory: A proposed system and its control processes. In Spence, K.W.,&amp; Spence, J.T. </a:t>
            </a:r>
            <a:r>
              <a:rPr lang="en-US" sz="2600" i="1" dirty="0"/>
              <a:t>The psychology of learning and motivation</a:t>
            </a:r>
            <a:r>
              <a:rPr lang="en-US" sz="2600" dirty="0"/>
              <a:t>, (vol. 2, pp. 89-195). New York: Academic Press.</a:t>
            </a:r>
          </a:p>
          <a:p>
            <a:r>
              <a:rPr lang="en-US" sz="2600" dirty="0"/>
              <a:t>Miller, G. A. (1956). The magical number seven plus or minus two: Some limits on our capacity for processing information. </a:t>
            </a:r>
            <a:r>
              <a:rPr lang="en-US" sz="2600" i="1" dirty="0"/>
              <a:t>Psychological Review 63</a:t>
            </a:r>
            <a:r>
              <a:rPr lang="en-US" sz="2600" dirty="0"/>
              <a:t>, 81-97. </a:t>
            </a:r>
            <a:r>
              <a:rPr lang="en-US" sz="2600" dirty="0">
                <a:hlinkClick r:id="rId5"/>
              </a:rPr>
              <a:t>https://doi.org/10.1037/h0043158</a:t>
            </a:r>
            <a:endParaRPr lang="en-US" sz="2600" dirty="0"/>
          </a:p>
          <a:p>
            <a:r>
              <a:rPr lang="en-US" sz="2600" dirty="0"/>
              <a:t>Newport, C. (2016). </a:t>
            </a:r>
            <a:r>
              <a:rPr lang="en-US" sz="2600" i="1" dirty="0"/>
              <a:t>Deep work: Rules for focused success in a distracted world. </a:t>
            </a:r>
            <a:r>
              <a:rPr lang="en-US" sz="2600" dirty="0"/>
              <a:t>Grand Central Publishing.</a:t>
            </a:r>
          </a:p>
          <a:p>
            <a:r>
              <a:rPr lang="en-US" sz="2600" dirty="0" err="1"/>
              <a:t>Pekrun</a:t>
            </a:r>
            <a:r>
              <a:rPr lang="en-US" sz="2600" dirty="0"/>
              <a:t>, R. (2006). The control-value theory  of achievement emotions: Assumptions, corollaries, and implications for educational research and practice. </a:t>
            </a:r>
            <a:r>
              <a:rPr lang="en-US" sz="2600" i="1" dirty="0"/>
              <a:t>Educational Psychology Review 18</a:t>
            </a:r>
            <a:r>
              <a:rPr lang="en-US" sz="2600" dirty="0"/>
              <a:t>, 315-41. </a:t>
            </a:r>
            <a:r>
              <a:rPr lang="en-US" sz="2600" dirty="0">
                <a:hlinkClick r:id="rId6"/>
              </a:rPr>
              <a:t>doi:10.1007/s10648-006-9029-9</a:t>
            </a:r>
            <a:endParaRPr lang="en-US" sz="2600" dirty="0"/>
          </a:p>
          <a:p>
            <a:r>
              <a:rPr lang="en-US" sz="2600" dirty="0" err="1"/>
              <a:t>Shrivastav</a:t>
            </a:r>
            <a:r>
              <a:rPr lang="en-US" sz="2600" dirty="0"/>
              <a:t>, H. &amp; Hiltz, S.R. (2013). Information overload in technology-based education: A meta-analysis. </a:t>
            </a:r>
            <a:r>
              <a:rPr lang="en-US" sz="2600" i="1" dirty="0"/>
              <a:t>Proceedings of the Nineteenth Americas Conference on Information Systems, Chicago, IL</a:t>
            </a:r>
            <a:r>
              <a:rPr lang="en-US" sz="2600" dirty="0"/>
              <a:t>, 1-10.</a:t>
            </a:r>
          </a:p>
          <a:p>
            <a:r>
              <a:rPr lang="en-US" sz="2600" dirty="0" err="1"/>
              <a:t>Sweller</a:t>
            </a:r>
            <a:r>
              <a:rPr lang="en-US" sz="2600" dirty="0"/>
              <a:t>, J., Ayres, P., &amp; </a:t>
            </a:r>
            <a:r>
              <a:rPr lang="en-US" sz="2600" dirty="0" err="1"/>
              <a:t>Kalyuga</a:t>
            </a:r>
            <a:r>
              <a:rPr lang="en-US" sz="2600" dirty="0"/>
              <a:t>, S. (2011). </a:t>
            </a:r>
            <a:r>
              <a:rPr lang="en-US" sz="2600" i="1" dirty="0"/>
              <a:t>Cognitive load theory. </a:t>
            </a:r>
            <a:r>
              <a:rPr lang="en-US" sz="2600" dirty="0"/>
              <a:t>Springer. </a:t>
            </a:r>
          </a:p>
          <a:p>
            <a:r>
              <a:rPr lang="en-US" sz="2600" dirty="0" err="1"/>
              <a:t>Tzafilkou</a:t>
            </a:r>
            <a:r>
              <a:rPr lang="en-US" sz="2600" dirty="0"/>
              <a:t>, K., </a:t>
            </a:r>
            <a:r>
              <a:rPr lang="en-US" sz="2600" dirty="0" err="1"/>
              <a:t>Perifanou</a:t>
            </a:r>
            <a:r>
              <a:rPr lang="en-US" sz="2600" dirty="0"/>
              <a:t>, M., &amp; Economides, A. A. (2021). Negative emotions, cognitive load, acceptance, and self-perceived learning outcome in emergency remote education during COVID-19. </a:t>
            </a:r>
            <a:r>
              <a:rPr lang="en-US" sz="2600" i="1" dirty="0"/>
              <a:t>Education and Information Technologies</a:t>
            </a:r>
            <a:r>
              <a:rPr lang="en-US" sz="2600" dirty="0"/>
              <a:t> 26, 7497-7521. </a:t>
            </a:r>
            <a:r>
              <a:rPr lang="en-US" sz="2600" dirty="0">
                <a:hlinkClick r:id="rId7"/>
              </a:rPr>
              <a:t>https://doi.org/10.1007/s10639-021-10604-1</a:t>
            </a:r>
            <a:endParaRPr lang="en-US" sz="26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2DB5CB-F532-45B9-891D-50969B152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509554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FACBDC-3042-4BDB-B66A-2882DC3E6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b="1" dirty="0" err="1">
                <a:solidFill>
                  <a:srgbClr val="002060"/>
                </a:solidFill>
              </a:rPr>
              <a:t>Kasssandra</a:t>
            </a:r>
            <a:r>
              <a:rPr lang="en-US" b="1" dirty="0">
                <a:solidFill>
                  <a:srgbClr val="002060"/>
                </a:solidFill>
              </a:rPr>
              <a:t> Robertson</a:t>
            </a:r>
          </a:p>
          <a:p>
            <a:pPr marL="0" indent="0" algn="ctr">
              <a:buNone/>
            </a:pPr>
            <a:r>
              <a:rPr lang="en-US" dirty="0" err="1">
                <a:solidFill>
                  <a:srgbClr val="002060"/>
                </a:solidFill>
              </a:rPr>
              <a:t>Sabanc</a:t>
            </a:r>
            <a:r>
              <a:rPr lang="en-US" dirty="0" err="1"/>
              <a:t>ı</a:t>
            </a:r>
            <a:r>
              <a:rPr lang="en-US" dirty="0">
                <a:solidFill>
                  <a:srgbClr val="002060"/>
                </a:solidFill>
              </a:rPr>
              <a:t> University, Istanbul Turkey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hlinkClick r:id="rId3"/>
              </a:rPr>
              <a:t>kassandra.robertson@sabanciuniv.edu</a:t>
            </a:r>
            <a:r>
              <a:rPr lang="en-US" sz="2400" dirty="0"/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F36DA2-8B81-4F52-9C72-C3FD2644F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🙏 Thank you!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196418-8E59-4756-B0D9-184835AFA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85" b="16067"/>
          <a:stretch/>
        </p:blipFill>
        <p:spPr>
          <a:xfrm>
            <a:off x="2783305" y="1692524"/>
            <a:ext cx="6625390" cy="28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43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0A006-37FD-4876-B9B6-426C15D5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Gen Z?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261650-0375-46E2-8667-78E63CE7D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627" y="1473686"/>
            <a:ext cx="9544747" cy="536706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E3931E-0C46-4184-BEB7-F4D36484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74" y="1474897"/>
            <a:ext cx="10222973" cy="536706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7FBD45-3D15-4B2B-B2EC-733A3EDFE1A0}"/>
              </a:ext>
            </a:extLst>
          </p:cNvPr>
          <p:cNvSpPr/>
          <p:nvPr/>
        </p:nvSpPr>
        <p:spPr>
          <a:xfrm>
            <a:off x="1507957" y="3820331"/>
            <a:ext cx="2021306" cy="655416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E5608C-374C-463D-9F70-92659FF5327F}"/>
              </a:ext>
            </a:extLst>
          </p:cNvPr>
          <p:cNvCxnSpPr/>
          <p:nvPr/>
        </p:nvCxnSpPr>
        <p:spPr>
          <a:xfrm>
            <a:off x="2658533" y="5096933"/>
            <a:ext cx="66548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5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666A14-AE75-4DA7-B185-F3D4E9394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84"/>
          <a:stretch/>
        </p:blipFill>
        <p:spPr>
          <a:xfrm>
            <a:off x="8919156" y="1515412"/>
            <a:ext cx="3064297" cy="4604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D509A9-BC3E-45A8-BFEA-9253ACFC8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511" y="2485189"/>
            <a:ext cx="1496436" cy="14923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ED4CA9-0F5A-451E-B452-D327C810F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3200" i="1" dirty="0"/>
              <a:t>Were asked to recite a Shakespeare sonnet?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3200" i="1" dirty="0"/>
              <a:t>Used the Quadratic formula?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3200" i="1" dirty="0"/>
              <a:t>Needed to balance your checkbook?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3200" i="1" dirty="0"/>
              <a:t>Sent a fax?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0A006-37FD-4876-B9B6-426C15D5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When was the last time you…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2B493A-C767-48B8-88F0-034C99D84F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96"/>
          <a:stretch/>
        </p:blipFill>
        <p:spPr>
          <a:xfrm>
            <a:off x="3236354" y="4279621"/>
            <a:ext cx="5574516" cy="25783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8431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87E131-088A-47DF-8FB3-9FD9286400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7" t="-177" r="20869" b="447"/>
          <a:stretch/>
        </p:blipFill>
        <p:spPr>
          <a:xfrm>
            <a:off x="4187473" y="0"/>
            <a:ext cx="8004527" cy="68419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03A2B6-4303-4AE7-A4B5-78BC85D3B8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03" b="14883"/>
          <a:stretch/>
        </p:blipFill>
        <p:spPr>
          <a:xfrm>
            <a:off x="4011" y="0"/>
            <a:ext cx="6841959" cy="68419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5BF8AA-A588-479B-962D-A45E68C414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82"/>
          <a:stretch/>
        </p:blipFill>
        <p:spPr>
          <a:xfrm>
            <a:off x="6829005" y="1869491"/>
            <a:ext cx="5391055" cy="49798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4B07CF-4E5A-45A2-AD12-C96BD4CE17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75" r="46713" b="75094"/>
          <a:stretch/>
        </p:blipFill>
        <p:spPr>
          <a:xfrm>
            <a:off x="6829005" y="-1"/>
            <a:ext cx="5391055" cy="16097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6C5AEA-829C-445D-BC50-F646BED3A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9005" y="1297010"/>
            <a:ext cx="5391055" cy="35288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3043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4E8225-D578-4EAF-9697-3E5D6E4C4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Global Challenges:</a:t>
            </a:r>
          </a:p>
          <a:p>
            <a:pPr lvl="1"/>
            <a:r>
              <a:rPr lang="en-US" dirty="0"/>
              <a:t>Geopolitical conflicts</a:t>
            </a:r>
          </a:p>
          <a:p>
            <a:pPr lvl="1"/>
            <a:r>
              <a:rPr lang="en-US" dirty="0"/>
              <a:t>Extreme climate events</a:t>
            </a:r>
          </a:p>
          <a:p>
            <a:pPr lvl="1"/>
            <a:r>
              <a:rPr lang="en-US" dirty="0"/>
              <a:t>Inequality</a:t>
            </a:r>
          </a:p>
          <a:p>
            <a:pPr lvl="1"/>
            <a:r>
              <a:rPr lang="en-US" dirty="0"/>
              <a:t>Steep rises in levels of inflation</a:t>
            </a:r>
          </a:p>
          <a:p>
            <a:endParaRPr lang="en-US" sz="1200" dirty="0"/>
          </a:p>
          <a:p>
            <a:r>
              <a:rPr lang="en-US" dirty="0"/>
              <a:t>Gen Z’s World:</a:t>
            </a:r>
          </a:p>
          <a:p>
            <a:pPr lvl="1"/>
            <a:r>
              <a:rPr lang="en-US" dirty="0"/>
              <a:t>Desire to drive change, particularly regarding climate change</a:t>
            </a:r>
          </a:p>
          <a:p>
            <a:pPr lvl="1"/>
            <a:r>
              <a:rPr lang="en-US" dirty="0"/>
              <a:t>Challenges: </a:t>
            </a:r>
            <a:r>
              <a:rPr lang="en-US" u="sng" dirty="0"/>
              <a:t>Cost of living and financial concerns</a:t>
            </a:r>
          </a:p>
          <a:p>
            <a:pPr lvl="2"/>
            <a:r>
              <a:rPr lang="en-US" dirty="0"/>
              <a:t>Almost half of Gen </a:t>
            </a:r>
            <a:r>
              <a:rPr lang="en-US" dirty="0" err="1"/>
              <a:t>Zs</a:t>
            </a:r>
            <a:r>
              <a:rPr lang="en-US" dirty="0"/>
              <a:t> (46%) and millennials (47%) live paycheck to paycheck and worry about being able to cover their expenses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78DA7F-8768-483B-B0B0-2051B3A2D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From Baby Boomers to Baby </a:t>
            </a:r>
            <a:r>
              <a:rPr lang="en-US" sz="3600" dirty="0" err="1"/>
              <a:t>Doomers</a:t>
            </a: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0CE9B8-C9CD-463F-A273-396268012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319" y="-1"/>
            <a:ext cx="3890682" cy="39158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F2466E-925D-4DEC-BD9A-842F31894845}"/>
              </a:ext>
            </a:extLst>
          </p:cNvPr>
          <p:cNvSpPr txBox="1"/>
          <p:nvPr/>
        </p:nvSpPr>
        <p:spPr>
          <a:xfrm>
            <a:off x="3180271" y="6349042"/>
            <a:ext cx="583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(The Deloitte Global 2022 Gen Z and Millennial Survey, </a:t>
            </a:r>
            <a:r>
              <a:rPr lang="en-US" dirty="0">
                <a:solidFill>
                  <a:schemeClr val="bg1"/>
                </a:solidFill>
              </a:rPr>
              <a:t>2022)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F294CD-4BD9-436E-BE57-D82897DCD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074" y="1657936"/>
            <a:ext cx="2257926" cy="22579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5110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3DF8CDF-7F57-427D-AA3A-753CA25D195C}"/>
              </a:ext>
            </a:extLst>
          </p:cNvPr>
          <p:cNvSpPr txBox="1"/>
          <p:nvPr/>
        </p:nvSpPr>
        <p:spPr>
          <a:xfrm>
            <a:off x="1" y="3051795"/>
            <a:ext cx="3834579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Resignation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“Quiet Quitting”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Quiet Firing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Loud Layoffs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 Cushioning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3764BE-4D0A-4AE2-8001-39EE7BBF9CDB}"/>
              </a:ext>
            </a:extLst>
          </p:cNvPr>
          <p:cNvSpPr txBox="1"/>
          <p:nvPr/>
        </p:nvSpPr>
        <p:spPr>
          <a:xfrm>
            <a:off x="0" y="3066545"/>
            <a:ext cx="3834580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Great Resignation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“Quiet Quitting”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Quiet Firing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Loud Layoffs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Career Cushioning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5C1D2-10F6-4961-9979-8DA928688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911" y="2276209"/>
            <a:ext cx="984133" cy="984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16130E-8F3A-41BD-8B09-19CCC612E6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692" r="1" b="63003"/>
          <a:stretch/>
        </p:blipFill>
        <p:spPr>
          <a:xfrm>
            <a:off x="2834539" y="4371327"/>
            <a:ext cx="1730762" cy="737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6B89A3-4112-41D7-B426-8BD194A583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003" r="69692"/>
          <a:stretch/>
        </p:blipFill>
        <p:spPr>
          <a:xfrm>
            <a:off x="1" y="2403252"/>
            <a:ext cx="1730762" cy="737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A0A006-37FD-4876-B9B6-426C15D5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Post-COVID Labor Market Boom &amp; Bust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B84A6-ED18-441D-BE40-D7E39AFC3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813" y="1512896"/>
            <a:ext cx="7715187" cy="46291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0CE3B4-004E-4386-9FD4-9FC66464645B}"/>
              </a:ext>
            </a:extLst>
          </p:cNvPr>
          <p:cNvSpPr txBox="1"/>
          <p:nvPr/>
        </p:nvSpPr>
        <p:spPr>
          <a:xfrm>
            <a:off x="89917" y="1511745"/>
            <a:ext cx="1201216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– Major shift from employee-driven market to one that is </a:t>
            </a:r>
            <a:r>
              <a:rPr lang="en-US" sz="2800" b="1" dirty="0"/>
              <a:t>extremely competitive</a:t>
            </a:r>
          </a:p>
        </p:txBody>
      </p:sp>
    </p:spTree>
    <p:extLst>
      <p:ext uri="{BB962C8B-B14F-4D97-AF65-F5344CB8AC3E}">
        <p14:creationId xmlns:p14="http://schemas.microsoft.com/office/powerpoint/2010/main" val="259533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4E8225-D578-4EAF-9697-3E5D6E4C4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563"/>
            <a:ext cx="7126639" cy="4604400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>
                <a:solidFill>
                  <a:srgbClr val="002060"/>
                </a:solidFill>
              </a:rPr>
              <a:t>Has gotten </a:t>
            </a:r>
            <a:r>
              <a:rPr lang="en-US" sz="3400" b="1" i="1" u="sng" dirty="0">
                <a:solidFill>
                  <a:srgbClr val="002060"/>
                </a:solidFill>
              </a:rPr>
              <a:t>excessively expensive</a:t>
            </a:r>
          </a:p>
          <a:p>
            <a:pPr lvl="1"/>
            <a:r>
              <a:rPr lang="en-US" sz="3400" dirty="0"/>
              <a:t>U.K. – ↑300% since 1998, average debt </a:t>
            </a:r>
            <a:r>
              <a:rPr lang="en-US" sz="3400" b="1" dirty="0"/>
              <a:t>£43,500 </a:t>
            </a:r>
          </a:p>
          <a:p>
            <a:pPr lvl="1"/>
            <a:r>
              <a:rPr lang="en-US" sz="3400" dirty="0"/>
              <a:t>U.S. – ↑500% since 1980s, average debt </a:t>
            </a:r>
            <a:r>
              <a:rPr lang="en-US" sz="3400" b="1" dirty="0"/>
              <a:t>$40,114</a:t>
            </a:r>
            <a:endParaRPr lang="en-US" sz="3400" dirty="0"/>
          </a:p>
          <a:p>
            <a:pPr marL="457200" lvl="1" indent="0">
              <a:buNone/>
            </a:pPr>
            <a:endParaRPr lang="en-US" sz="1900" dirty="0"/>
          </a:p>
          <a:p>
            <a:r>
              <a:rPr lang="en-US" sz="3400" dirty="0">
                <a:solidFill>
                  <a:srgbClr val="002060"/>
                </a:solidFill>
              </a:rPr>
              <a:t>Has become </a:t>
            </a:r>
            <a:r>
              <a:rPr lang="en-US" sz="3400" b="1" i="1" u="sng" dirty="0">
                <a:solidFill>
                  <a:srgbClr val="002060"/>
                </a:solidFill>
              </a:rPr>
              <a:t>less effective </a:t>
            </a:r>
            <a:r>
              <a:rPr lang="en-US" sz="3400" dirty="0">
                <a:solidFill>
                  <a:srgbClr val="002060"/>
                </a:solidFill>
              </a:rPr>
              <a:t>at preparing students for professional life after university</a:t>
            </a:r>
          </a:p>
          <a:p>
            <a:pPr lvl="1"/>
            <a:r>
              <a:rPr lang="en-US" sz="3400" dirty="0"/>
              <a:t>“[…] one in 10 (11%) business leaders strongly agree that college graduates have the skills […] that their workplaces need.” (Gallup, 2014)</a:t>
            </a:r>
          </a:p>
          <a:p>
            <a:endParaRPr lang="en-US" sz="1900" dirty="0"/>
          </a:p>
          <a:p>
            <a:r>
              <a:rPr lang="en-US" sz="3400" dirty="0"/>
              <a:t>A proliferation of alternatives</a:t>
            </a:r>
          </a:p>
          <a:p>
            <a:pPr lvl="1"/>
            <a:r>
              <a:rPr lang="en-US" sz="3400" dirty="0"/>
              <a:t>Online courses, YouTube</a:t>
            </a:r>
          </a:p>
          <a:p>
            <a:pPr lvl="1"/>
            <a:r>
              <a:rPr lang="en-US" sz="3400" dirty="0"/>
              <a:t> Apprenticeships &amp; direct training from companies</a:t>
            </a:r>
          </a:p>
          <a:p>
            <a:pPr marL="0" indent="0">
              <a:buNone/>
            </a:pPr>
            <a:endParaRPr lang="en-US" sz="19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3400" dirty="0"/>
              <a:t> Value of formal education = </a:t>
            </a:r>
            <a:r>
              <a:rPr lang="en-US" sz="3400" b="1" dirty="0">
                <a:solidFill>
                  <a:srgbClr val="002060"/>
                </a:solidFill>
              </a:rPr>
              <a:t>Efficiency</a:t>
            </a:r>
            <a:r>
              <a:rPr lang="en-US" sz="3400" dirty="0">
                <a:solidFill>
                  <a:srgbClr val="002060"/>
                </a:solidFill>
              </a:rPr>
              <a:t> </a:t>
            </a:r>
            <a:r>
              <a:rPr lang="en-US" sz="3400" dirty="0"/>
              <a:t>&amp; </a:t>
            </a:r>
            <a:r>
              <a:rPr lang="en-US" sz="3400" b="1" dirty="0">
                <a:solidFill>
                  <a:srgbClr val="002060"/>
                </a:solidFill>
              </a:rPr>
              <a:t>Feedback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24955-5A76-4B9F-A3B6-51231B1C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905" y="1191562"/>
            <a:ext cx="3862066" cy="513011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2A3B54-EEC0-4C82-9225-AD827A572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987" y="1272535"/>
            <a:ext cx="3660836" cy="4972938"/>
          </a:xfrm>
          <a:prstGeom prst="rect">
            <a:avLst/>
          </a:prstGeom>
          <a:ln w="12700"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78DA7F-8768-483B-B0B0-2051B3A2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0501"/>
            <a:ext cx="9663896" cy="1080000"/>
          </a:xfrm>
        </p:spPr>
        <p:txBody>
          <a:bodyPr>
            <a:noAutofit/>
          </a:bodyPr>
          <a:lstStyle/>
          <a:p>
            <a:r>
              <a:rPr lang="en-US" sz="3800" dirty="0"/>
              <a:t>The Value of a College Degree in the 21</a:t>
            </a:r>
            <a:r>
              <a:rPr lang="en-US" sz="3800" baseline="30000" dirty="0"/>
              <a:t>st</a:t>
            </a:r>
            <a:r>
              <a:rPr lang="en-US" sz="3800" dirty="0"/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28641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x he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34716</TotalTime>
  <Words>1916</Words>
  <Application>Microsoft Office PowerPoint</Application>
  <PresentationFormat>Widescreen</PresentationFormat>
  <Paragraphs>290</Paragraphs>
  <Slides>33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Candara Light</vt:lpstr>
      <vt:lpstr>Times New Roman</vt:lpstr>
      <vt:lpstr>Wingdings</vt:lpstr>
      <vt:lpstr>Standard theme</vt:lpstr>
      <vt:lpstr>Max height</vt:lpstr>
      <vt:lpstr>Addition by Subtraction:  Reducing Overload to Optimize Learning  for the Knowledge Economy</vt:lpstr>
      <vt:lpstr>Overview</vt:lpstr>
      <vt:lpstr>Defining Characteristics</vt:lpstr>
      <vt:lpstr>Who are Gen Z?</vt:lpstr>
      <vt:lpstr>When was the last time you…</vt:lpstr>
      <vt:lpstr>PowerPoint Presentation</vt:lpstr>
      <vt:lpstr>From Baby Boomers to Baby Doomers</vt:lpstr>
      <vt:lpstr>Post-COVID Labor Market Boom &amp; Bust</vt:lpstr>
      <vt:lpstr>The Value of a College Degree in the 21st Century</vt:lpstr>
      <vt:lpstr>21st Century Skills</vt:lpstr>
      <vt:lpstr>A New Era in What it Means to be ‘Skilled’</vt:lpstr>
      <vt:lpstr>PowerPoint Presentation</vt:lpstr>
      <vt:lpstr>PowerPoint Presentation</vt:lpstr>
      <vt:lpstr>PowerPoint Presentation</vt:lpstr>
      <vt:lpstr>PowerPoint Presentation</vt:lpstr>
      <vt:lpstr>Information Overload</vt:lpstr>
      <vt:lpstr>The Cognitive Architecture of Learning</vt:lpstr>
      <vt:lpstr>Limits of Cognitive Processing Capacity</vt:lpstr>
      <vt:lpstr>Sources of Cognitive Load</vt:lpstr>
      <vt:lpstr>LREs &amp; Achievement</vt:lpstr>
      <vt:lpstr>LREs in the Digital Classroom</vt:lpstr>
      <vt:lpstr>What can we do?</vt:lpstr>
      <vt:lpstr>1) Get Our Priorities Straight</vt:lpstr>
      <vt:lpstr>2) Hug the Delete Button</vt:lpstr>
      <vt:lpstr>PowerPoint Presentation</vt:lpstr>
      <vt:lpstr>PowerPoint Presentation</vt:lpstr>
      <vt:lpstr>PowerPoint Presentation</vt:lpstr>
      <vt:lpstr>3) Slow Your Roll</vt:lpstr>
      <vt:lpstr>4) Break Down Complex Tasks</vt:lpstr>
      <vt:lpstr>5) Train Students to Collaborate Effectively with New Technologies to 80/20 the Load</vt:lpstr>
      <vt:lpstr>Keep an Open Mind</vt:lpstr>
      <vt:lpstr>References</vt:lpstr>
      <vt:lpstr>🙏 Thank you!</vt:lpstr>
    </vt:vector>
  </TitlesOfParts>
  <Company>Sabanci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Faculty of Engineering and Natural Sciences</dc:title>
  <dc:subject>Template</dc:subject>
  <dc:creator>Melih Yayli</dc:creator>
  <cp:lastModifiedBy>Robertson,Kassandra</cp:lastModifiedBy>
  <cp:revision>1478</cp:revision>
  <dcterms:created xsi:type="dcterms:W3CDTF">2017-08-01T07:32:08Z</dcterms:created>
  <dcterms:modified xsi:type="dcterms:W3CDTF">2023-04-17T08:17:51Z</dcterms:modified>
</cp:coreProperties>
</file>