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19.xml" ContentType="application/vnd.openxmlformats-officedocument.presentationml.slide+xml"/>
  <Override PartName="/ppt/slides/slide26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5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2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28"/>
  </p:notesMasterIdLst>
  <p:sldIdLst>
    <p:sldId id="256" r:id="rId2"/>
    <p:sldId id="257" r:id="rId3"/>
    <p:sldId id="269" r:id="rId4"/>
    <p:sldId id="258" r:id="rId5"/>
    <p:sldId id="260" r:id="rId6"/>
    <p:sldId id="270" r:id="rId7"/>
    <p:sldId id="259" r:id="rId8"/>
    <p:sldId id="261" r:id="rId9"/>
    <p:sldId id="262" r:id="rId10"/>
    <p:sldId id="263" r:id="rId11"/>
    <p:sldId id="264" r:id="rId12"/>
    <p:sldId id="266" r:id="rId13"/>
    <p:sldId id="268" r:id="rId14"/>
    <p:sldId id="265" r:id="rId15"/>
    <p:sldId id="287" r:id="rId16"/>
    <p:sldId id="272" r:id="rId17"/>
    <p:sldId id="280" r:id="rId18"/>
    <p:sldId id="283" r:id="rId19"/>
    <p:sldId id="274" r:id="rId20"/>
    <p:sldId id="275" r:id="rId21"/>
    <p:sldId id="284" r:id="rId22"/>
    <p:sldId id="281" r:id="rId23"/>
    <p:sldId id="282" r:id="rId24"/>
    <p:sldId id="277" r:id="rId25"/>
    <p:sldId id="286" r:id="rId26"/>
    <p:sldId id="285" r:id="rId27"/>
  </p:sldIdLst>
  <p:sldSz cx="12192000" cy="6858000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848"/>
    <p:restoredTop sz="91964"/>
  </p:normalViewPr>
  <p:slideViewPr>
    <p:cSldViewPr snapToGrid="0" snapToObjects="1">
      <p:cViewPr varScale="1">
        <p:scale>
          <a:sx n="101" d="100"/>
          <a:sy n="101" d="100"/>
        </p:scale>
        <p:origin x="1296" y="102"/>
      </p:cViewPr>
      <p:guideLst/>
    </p:cSldViewPr>
  </p:slideViewPr>
  <p:outlineViewPr>
    <p:cViewPr>
      <p:scale>
        <a:sx n="33" d="100"/>
        <a:sy n="33" d="100"/>
      </p:scale>
      <p:origin x="0" y="-7256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Relationship Id="rId35" Type="http://schemas.openxmlformats.org/officeDocument/2006/relationships/customXml" Target="../customXml/item3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28FDE7-4E3F-3140-AD46-2A437814088A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E9A0C2-FF79-F648-9CE9-1FFC629E84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309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E9A0C2-FF79-F648-9CE9-1FFC629E845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8243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9A0C2-FF79-F648-9CE9-1FFC629E845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99271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E9A0C2-FF79-F648-9CE9-1FFC629E845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44874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E9A0C2-FF79-F648-9CE9-1FFC629E845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5135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E9A0C2-FF79-F648-9CE9-1FFC629E845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4275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E9A0C2-FF79-F648-9CE9-1FFC629E845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9641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E9A0C2-FF79-F648-9CE9-1FFC629E845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09859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E9A0C2-FF79-F648-9CE9-1FFC629E845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410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E9A0C2-FF79-F648-9CE9-1FFC629E845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99192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E9A0C2-FF79-F648-9CE9-1FFC629E845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7868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E9A0C2-FF79-F648-9CE9-1FFC629E845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89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E9A0C2-FF79-F648-9CE9-1FFC629E845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41044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E9A0C2-FF79-F648-9CE9-1FFC629E845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46964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E9A0C2-FF79-F648-9CE9-1FFC629E845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0483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E9A0C2-FF79-F648-9CE9-1FFC629E845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3231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E9A0C2-FF79-F648-9CE9-1FFC629E845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536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E9A0C2-FF79-F648-9CE9-1FFC629E845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0215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E9A0C2-FF79-F648-9CE9-1FFC629E845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8964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E9A0C2-FF79-F648-9CE9-1FFC629E845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1829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E9A0C2-FF79-F648-9CE9-1FFC629E845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4283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CE9A0C2-FF79-F648-9CE9-1FFC629E845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2944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999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565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351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961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799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444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086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559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95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198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679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3/31/2023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1869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72" r:id="rId6"/>
    <p:sldLayoutId id="2147483667" r:id="rId7"/>
    <p:sldLayoutId id="2147483668" r:id="rId8"/>
    <p:sldLayoutId id="2147483669" r:id="rId9"/>
    <p:sldLayoutId id="2147483671" r:id="rId10"/>
    <p:sldLayoutId id="21474836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4" name="Picture 3" descr="Colourful carved figures of humans">
            <a:extLst>
              <a:ext uri="{FF2B5EF4-FFF2-40B4-BE49-F238E27FC236}">
                <a16:creationId xmlns:a16="http://schemas.microsoft.com/office/drawing/2014/main" id="{AFEBF53C-FD0B-7269-1C6F-CE79FE5946E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1052"/>
          <a:stretch/>
        </p:blipFill>
        <p:spPr>
          <a:xfrm>
            <a:off x="20" y="21019"/>
            <a:ext cx="12191979" cy="6858001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0"/>
                </a:moveTo>
                <a:lnTo>
                  <a:pt x="12192000" y="0"/>
                </a:lnTo>
                <a:lnTo>
                  <a:pt x="12192000" y="529223"/>
                </a:lnTo>
                <a:lnTo>
                  <a:pt x="11953979" y="541759"/>
                </a:lnTo>
                <a:cubicBezTo>
                  <a:pt x="11205478" y="591203"/>
                  <a:pt x="10431054" y="699982"/>
                  <a:pt x="9651089" y="827627"/>
                </a:cubicBezTo>
                <a:cubicBezTo>
                  <a:pt x="7233991" y="1222984"/>
                  <a:pt x="6590499" y="2476708"/>
                  <a:pt x="6133345" y="3948664"/>
                </a:cubicBezTo>
                <a:cubicBezTo>
                  <a:pt x="5827390" y="4934281"/>
                  <a:pt x="5572190" y="5830059"/>
                  <a:pt x="6876220" y="6551721"/>
                </a:cubicBezTo>
                <a:cubicBezTo>
                  <a:pt x="7059065" y="6652933"/>
                  <a:pt x="7253882" y="6741181"/>
                  <a:pt x="7457481" y="6819371"/>
                </a:cubicBezTo>
                <a:lnTo>
                  <a:pt x="7563875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B2B1500-BB55-471C-8A9E-67288297EC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886451" y="529224"/>
            <a:ext cx="6305549" cy="6328777"/>
          </a:xfrm>
          <a:custGeom>
            <a:avLst/>
            <a:gdLst>
              <a:gd name="connsiteX0" fmla="*/ 0 w 4212773"/>
              <a:gd name="connsiteY0" fmla="*/ 0 h 6498740"/>
              <a:gd name="connsiteX1" fmla="*/ 159023 w 4212773"/>
              <a:gd name="connsiteY1" fmla="*/ 12872 h 6498740"/>
              <a:gd name="connsiteX2" fmla="*/ 1697597 w 4212773"/>
              <a:gd name="connsiteY2" fmla="*/ 306418 h 6498740"/>
              <a:gd name="connsiteX3" fmla="*/ 4047822 w 4212773"/>
              <a:gd name="connsiteY3" fmla="*/ 3511272 h 6498740"/>
              <a:gd name="connsiteX4" fmla="*/ 3551503 w 4212773"/>
              <a:gd name="connsiteY4" fmla="*/ 6184235 h 6498740"/>
              <a:gd name="connsiteX5" fmla="*/ 3163159 w 4212773"/>
              <a:gd name="connsiteY5" fmla="*/ 6459073 h 6498740"/>
              <a:gd name="connsiteX6" fmla="*/ 3092077 w 4212773"/>
              <a:gd name="connsiteY6" fmla="*/ 6498740 h 6498740"/>
              <a:gd name="connsiteX7" fmla="*/ 0 w 4212773"/>
              <a:gd name="connsiteY7" fmla="*/ 6498740 h 6498740"/>
              <a:gd name="connsiteX8" fmla="*/ 0 w 4212773"/>
              <a:gd name="connsiteY8" fmla="*/ 0 h 649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12773" h="6498740">
                <a:moveTo>
                  <a:pt x="0" y="0"/>
                </a:moveTo>
                <a:lnTo>
                  <a:pt x="159023" y="12872"/>
                </a:lnTo>
                <a:cubicBezTo>
                  <a:pt x="659101" y="63644"/>
                  <a:pt x="1176498" y="175345"/>
                  <a:pt x="1697597" y="306418"/>
                </a:cubicBezTo>
                <a:cubicBezTo>
                  <a:pt x="3312474" y="712392"/>
                  <a:pt x="3742395" y="1999786"/>
                  <a:pt x="4047822" y="3511272"/>
                </a:cubicBezTo>
                <a:cubicBezTo>
                  <a:pt x="4252232" y="4523358"/>
                  <a:pt x="4422733" y="5443193"/>
                  <a:pt x="3551503" y="6184235"/>
                </a:cubicBezTo>
                <a:cubicBezTo>
                  <a:pt x="3429343" y="6288166"/>
                  <a:pt x="3299185" y="6378784"/>
                  <a:pt x="3163159" y="6459073"/>
                </a:cubicBezTo>
                <a:lnTo>
                  <a:pt x="3092077" y="6498740"/>
                </a:lnTo>
                <a:lnTo>
                  <a:pt x="0" y="649874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3045E22C-A99D-41BB-AF14-EF1B1E745A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61608" y="311727"/>
            <a:ext cx="6130391" cy="6546274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5E0514-822C-384D-9AD6-A606D20BED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36541" y="4794078"/>
            <a:ext cx="3810000" cy="1974274"/>
          </a:xfrm>
        </p:spPr>
        <p:txBody>
          <a:bodyPr anchor="b">
            <a:norm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1700" dirty="0"/>
              <a:t>Ian Bruce, 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1700" dirty="0"/>
              <a:t>The University of Waikato,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NZ" sz="1700" dirty="0"/>
              <a:t>New Zealand</a:t>
            </a:r>
          </a:p>
          <a:p>
            <a:pPr algn="l">
              <a:lnSpc>
                <a:spcPct val="115000"/>
              </a:lnSpc>
            </a:pPr>
            <a:endParaRPr lang="en-NZ" sz="1700" dirty="0"/>
          </a:p>
          <a:p>
            <a:pPr algn="l">
              <a:lnSpc>
                <a:spcPct val="115000"/>
              </a:lnSpc>
            </a:pPr>
            <a:endParaRPr lang="en-US" sz="17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10CCAE9-377B-5943-AFCB-5668A80954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0" y="2165131"/>
            <a:ext cx="3810000" cy="1974274"/>
          </a:xfrm>
        </p:spPr>
        <p:txBody>
          <a:bodyPr>
            <a:normAutofit/>
          </a:bodyPr>
          <a:lstStyle/>
          <a:p>
            <a:pPr marL="6350" indent="-6350">
              <a:lnSpc>
                <a:spcPct val="150000"/>
              </a:lnSpc>
              <a:spcAft>
                <a:spcPts val="6170"/>
              </a:spcAft>
            </a:pPr>
            <a:r>
              <a:rPr lang="en-NZ" sz="2000" dirty="0">
                <a:effectLst/>
                <a:latin typeface="+mn-lt"/>
                <a:ea typeface="Tahoma" panose="020B0604030504040204" pitchFamily="34" charset="0"/>
                <a:cs typeface="Tahoma" panose="020B0604030504040204" pitchFamily="34" charset="0"/>
              </a:rPr>
              <a:t>Accounting for the Influence of Epistemology on Research Writing: The Occluded Dimension</a:t>
            </a:r>
            <a:endParaRPr lang="en-NZ" sz="2000" dirty="0">
              <a:effectLst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176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F122C-492A-D74B-B3E5-C0574D3089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Exploring the Social Dimension of the Field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4913D6-A9C9-D847-9B96-D4599BE84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history</a:t>
            </a:r>
          </a:p>
          <a:p>
            <a:r>
              <a:rPr lang="en-US" sz="2400" dirty="0"/>
              <a:t>communities</a:t>
            </a:r>
          </a:p>
          <a:p>
            <a:r>
              <a:rPr lang="en-US" sz="2400" dirty="0"/>
              <a:t>diversities of theory and research</a:t>
            </a:r>
          </a:p>
          <a:p>
            <a:r>
              <a:rPr lang="en-US" sz="2400" dirty="0"/>
              <a:t>debates</a:t>
            </a:r>
          </a:p>
        </p:txBody>
      </p:sp>
    </p:spTree>
    <p:extLst>
      <p:ext uri="{BB962C8B-B14F-4D97-AF65-F5344CB8AC3E}">
        <p14:creationId xmlns:p14="http://schemas.microsoft.com/office/powerpoint/2010/main" val="39973191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507C9D-8FC2-DA4E-AB4A-1DA8588D3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Ontology and Epistemology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F947F8-F2BE-0245-AB55-2F9A8D7E73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86000"/>
            <a:ext cx="10668000" cy="395915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communication as a process - the transmission of messages</a:t>
            </a:r>
          </a:p>
          <a:p>
            <a:pPr lvl="1">
              <a:lnSpc>
                <a:spcPct val="100000"/>
              </a:lnSpc>
            </a:pPr>
            <a:r>
              <a:rPr lang="en-US" i="1" dirty="0"/>
              <a:t>large-scale audience surveys</a:t>
            </a:r>
          </a:p>
          <a:p>
            <a:pPr lvl="1">
              <a:lnSpc>
                <a:spcPct val="100000"/>
              </a:lnSpc>
            </a:pPr>
            <a:r>
              <a:rPr lang="en-US" i="1" dirty="0"/>
              <a:t>quantitative data</a:t>
            </a:r>
          </a:p>
          <a:p>
            <a:pPr lvl="1">
              <a:lnSpc>
                <a:spcPct val="100000"/>
              </a:lnSpc>
            </a:pPr>
            <a:r>
              <a:rPr lang="en-US" i="1" dirty="0"/>
              <a:t>content analysis</a:t>
            </a:r>
          </a:p>
          <a:p>
            <a:r>
              <a:rPr lang="en-US" dirty="0"/>
              <a:t>communication as the use of semiotics</a:t>
            </a:r>
          </a:p>
          <a:p>
            <a:pPr lvl="1"/>
            <a:r>
              <a:rPr lang="en-US" i="1" dirty="0"/>
              <a:t>critical discourse analysis applied to texts (focus on lexis)</a:t>
            </a:r>
          </a:p>
          <a:p>
            <a:pPr lvl="1"/>
            <a:r>
              <a:rPr lang="en-US" dirty="0"/>
              <a:t> </a:t>
            </a:r>
            <a:r>
              <a:rPr lang="en-US" i="1" dirty="0"/>
              <a:t>multi-modal analysis applied to images, screen and virtual media</a:t>
            </a:r>
          </a:p>
          <a:p>
            <a:pPr lvl="1"/>
            <a:endParaRPr lang="en-US" i="1" dirty="0"/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575689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36703-7250-2F45-8EC8-35E96468F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Epistemology and the Discursive Dimension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03809C-E652-164E-B551-2DA2BE5D0B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Case Building in Communication Studies Journal Articles</a:t>
            </a:r>
            <a:endParaRPr lang="en-US" b="1" dirty="0"/>
          </a:p>
          <a:p>
            <a:pPr marL="0" indent="0">
              <a:buNone/>
            </a:pPr>
            <a:r>
              <a:rPr lang="en-US" i="1" dirty="0"/>
              <a:t>Aim</a:t>
            </a:r>
          </a:p>
          <a:p>
            <a:pPr marL="0" indent="0">
              <a:buNone/>
            </a:pPr>
            <a:r>
              <a:rPr lang="en-US" i="1" dirty="0"/>
              <a:t>To examine the influence of epistemology on the discursive construction of a larger academic argument or case</a:t>
            </a:r>
            <a:r>
              <a:rPr lang="en-NZ" dirty="0"/>
              <a:t>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9406814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4CBFE-F06F-BE42-A5C8-4F04BE4D6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Research of Disinformation: The Sample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56F82C-8CDF-0C40-9250-552432ACE7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286000"/>
            <a:ext cx="10668000" cy="38180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i="1" dirty="0"/>
              <a:t>the ten articles</a:t>
            </a:r>
            <a:r>
              <a:rPr lang="en-US" sz="2400" dirty="0"/>
              <a:t>:</a:t>
            </a:r>
          </a:p>
          <a:p>
            <a:r>
              <a:rPr lang="en-US" sz="2400" dirty="0"/>
              <a:t>investigated some aspect of the issue of ‘disinformation’ (fake news) in mainstream and social media</a:t>
            </a:r>
          </a:p>
          <a:p>
            <a:r>
              <a:rPr lang="en-US" sz="2400" dirty="0"/>
              <a:t>were published within the last four years</a:t>
            </a:r>
          </a:p>
          <a:p>
            <a:r>
              <a:rPr lang="en-US" sz="2400" dirty="0"/>
              <a:t>appeared in peer-reviewed, communication research journals endorsed by the US </a:t>
            </a:r>
            <a:r>
              <a:rPr lang="en-US" sz="2400" i="1" dirty="0"/>
              <a:t>National Communication Association</a:t>
            </a:r>
            <a:r>
              <a:rPr lang="en-US" sz="2400" dirty="0"/>
              <a:t> (NCA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6105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BE1C04-4B22-9740-983C-466B9757F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The Disinformation Studies: Epistemology</a:t>
            </a:r>
            <a:endParaRPr lang="en-US" sz="40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49A45-369D-8747-86F2-07A3C1206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five studies – positivist, surveys, quantitative data</a:t>
            </a:r>
          </a:p>
          <a:p>
            <a:r>
              <a:rPr lang="en-US" sz="2400" dirty="0"/>
              <a:t>five studies – interpretive, case studies or ethnographic interviews, qualitative data</a:t>
            </a:r>
          </a:p>
        </p:txBody>
      </p:sp>
    </p:spTree>
    <p:extLst>
      <p:ext uri="{BB962C8B-B14F-4D97-AF65-F5344CB8AC3E}">
        <p14:creationId xmlns:p14="http://schemas.microsoft.com/office/powerpoint/2010/main" val="32773768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A10231-1236-4E4E-971B-5D495A822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Articles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B85B0D-4B38-4EBD-A38E-32AC35BC61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143124"/>
            <a:ext cx="5151121" cy="3952876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r>
              <a:rPr lang="en-NZ" sz="3400" b="1" dirty="0"/>
              <a:t>Positivist Articles</a:t>
            </a:r>
          </a:p>
          <a:p>
            <a:pPr marL="0" indent="0">
              <a:buNone/>
            </a:pPr>
            <a:r>
              <a:rPr lang="en-NZ" sz="3400" dirty="0"/>
              <a:t>Garrett, R. K., Long, J. A., &amp; </a:t>
            </a:r>
            <a:r>
              <a:rPr lang="en-NZ" sz="3400" dirty="0" err="1"/>
              <a:t>Jeong</a:t>
            </a:r>
            <a:r>
              <a:rPr lang="en-NZ" sz="3400" dirty="0"/>
              <a:t>, M. S. (2019). From partisan media to misperception: Affective polarization as mediator. </a:t>
            </a:r>
            <a:r>
              <a:rPr lang="en-NZ" sz="3400" i="1" dirty="0"/>
              <a:t>Journal of Communication</a:t>
            </a:r>
            <a:r>
              <a:rPr lang="en-NZ" sz="3400" dirty="0"/>
              <a:t>, </a:t>
            </a:r>
            <a:r>
              <a:rPr lang="en-NZ" sz="3400" i="1" dirty="0"/>
              <a:t>69</a:t>
            </a:r>
            <a:r>
              <a:rPr lang="en-NZ" sz="3400" dirty="0"/>
              <a:t>(5), 490-512.</a:t>
            </a:r>
          </a:p>
          <a:p>
            <a:pPr marL="0" indent="0">
              <a:buNone/>
            </a:pPr>
            <a:r>
              <a:rPr lang="en-NZ" sz="3400" dirty="0" err="1"/>
              <a:t>Hameleers</a:t>
            </a:r>
            <a:r>
              <a:rPr lang="en-NZ" sz="3400" dirty="0"/>
              <a:t>, M., &amp; </a:t>
            </a:r>
            <a:r>
              <a:rPr lang="en-NZ" sz="3400" dirty="0" err="1"/>
              <a:t>Minihold</a:t>
            </a:r>
            <a:r>
              <a:rPr lang="en-NZ" sz="3400" dirty="0"/>
              <a:t>, S. (2020). Constructing discourses on (un) truthfulness: Attributions of reality, misinformation, and disinformation by politicians in a comparative social media setting. </a:t>
            </a:r>
            <a:r>
              <a:rPr lang="en-NZ" sz="3400" i="1" dirty="0"/>
              <a:t>Communication Research</a:t>
            </a:r>
            <a:r>
              <a:rPr lang="en-NZ" sz="3400" dirty="0"/>
              <a:t>, 0093650220982762.</a:t>
            </a:r>
          </a:p>
          <a:p>
            <a:pPr marL="0" indent="0">
              <a:buNone/>
            </a:pPr>
            <a:r>
              <a:rPr lang="en-NZ" sz="3400" dirty="0"/>
              <a:t>Hjorth, F., &amp; Adler-Nissen, R. (2019). Ideological asymmetry in the reach of pro-Russian digital disinformation to United States audiences. </a:t>
            </a:r>
            <a:r>
              <a:rPr lang="en-NZ" sz="3400" i="1" dirty="0"/>
              <a:t>Journal of Communication</a:t>
            </a:r>
            <a:r>
              <a:rPr lang="en-NZ" sz="3400" dirty="0"/>
              <a:t>, </a:t>
            </a:r>
            <a:r>
              <a:rPr lang="en-NZ" sz="3400" i="1" dirty="0"/>
              <a:t>69</a:t>
            </a:r>
            <a:r>
              <a:rPr lang="en-NZ" sz="3400" dirty="0"/>
              <a:t>(2), 168-192.</a:t>
            </a:r>
          </a:p>
          <a:p>
            <a:pPr marL="0" indent="0">
              <a:buNone/>
            </a:pPr>
            <a:r>
              <a:rPr lang="en-NZ" sz="3400" dirty="0"/>
              <a:t>Wells, C., Zhang, Y., </a:t>
            </a:r>
            <a:r>
              <a:rPr lang="en-NZ" sz="3400" dirty="0" err="1"/>
              <a:t>Lukito</a:t>
            </a:r>
            <a:r>
              <a:rPr lang="en-NZ" sz="3400" dirty="0"/>
              <a:t>, J., &amp; </a:t>
            </a:r>
            <a:r>
              <a:rPr lang="en-NZ" sz="3400" dirty="0" err="1"/>
              <a:t>Pevehouse</a:t>
            </a:r>
            <a:r>
              <a:rPr lang="en-NZ" sz="3400" dirty="0"/>
              <a:t>, J. C. (2020). </a:t>
            </a:r>
            <a:r>
              <a:rPr lang="en-NZ" sz="3400" dirty="0" err="1"/>
              <a:t>Modeling</a:t>
            </a:r>
            <a:r>
              <a:rPr lang="en-NZ" sz="3400" dirty="0"/>
              <a:t> the formation of attentive publics in social media: the case of Donald Trump. </a:t>
            </a:r>
            <a:r>
              <a:rPr lang="en-NZ" sz="3400" i="1" dirty="0"/>
              <a:t>Mass Communication and Society</a:t>
            </a:r>
            <a:r>
              <a:rPr lang="en-NZ" sz="3400" dirty="0"/>
              <a:t>, </a:t>
            </a:r>
            <a:r>
              <a:rPr lang="en-NZ" sz="3400" i="1" dirty="0"/>
              <a:t>23</a:t>
            </a:r>
            <a:r>
              <a:rPr lang="en-NZ" sz="3400" dirty="0"/>
              <a:t>(2), 181-205.</a:t>
            </a:r>
          </a:p>
          <a:p>
            <a:pPr marL="0" indent="0">
              <a:buNone/>
            </a:pPr>
            <a:r>
              <a:rPr lang="es-ES" sz="3400" dirty="0"/>
              <a:t>Zhang, Y., </a:t>
            </a:r>
            <a:r>
              <a:rPr lang="es-ES" sz="3400" dirty="0" err="1"/>
              <a:t>Lukito</a:t>
            </a:r>
            <a:r>
              <a:rPr lang="es-ES" sz="3400" dirty="0"/>
              <a:t>, J., Su, M. H., </a:t>
            </a:r>
            <a:r>
              <a:rPr lang="es-ES" sz="3400" dirty="0" err="1"/>
              <a:t>Suk</a:t>
            </a:r>
            <a:r>
              <a:rPr lang="es-ES" sz="3400" dirty="0"/>
              <a:t>, J., Xia, Y., Kim, S. J., . </a:t>
            </a:r>
            <a:r>
              <a:rPr lang="en-NZ" sz="3400" dirty="0"/>
              <a:t>&amp; Wells, C. (2021). Assembling the networks and audiences of disinformation: How successful Russian IRA Twitter accounts built their followings, 2015–2017. </a:t>
            </a:r>
            <a:r>
              <a:rPr lang="en-NZ" sz="3400" i="1" dirty="0"/>
              <a:t>Journal of Communication</a:t>
            </a:r>
            <a:r>
              <a:rPr lang="en-NZ" sz="3400" dirty="0"/>
              <a:t>, </a:t>
            </a:r>
            <a:r>
              <a:rPr lang="en-NZ" sz="3400" i="1" dirty="0"/>
              <a:t>71</a:t>
            </a:r>
            <a:r>
              <a:rPr lang="en-NZ" sz="3400" dirty="0"/>
              <a:t>(2), 305-331.</a:t>
            </a:r>
          </a:p>
          <a:p>
            <a:pPr marL="0" indent="0">
              <a:buNone/>
            </a:pPr>
            <a:endParaRPr lang="en-NZ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F565051-B958-4C91-8B14-1F24ED7B6B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81" y="2124074"/>
            <a:ext cx="5151121" cy="3952876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NZ" sz="1100" b="1" dirty="0"/>
              <a:t>Interpretive Articles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NZ" sz="1100" dirty="0"/>
              <a:t>Baker, S. A., &amp; Walsh, M. J. (2022). ‘A mother’s intuition: it’s real and we have to believe in it’: how the maternal is used to promote vaccine refusal on Instagram. </a:t>
            </a:r>
            <a:r>
              <a:rPr lang="en-NZ" sz="1100" i="1" dirty="0"/>
              <a:t>Information, Communication &amp; Society</a:t>
            </a:r>
            <a:r>
              <a:rPr lang="en-NZ" sz="1100" dirty="0"/>
              <a:t>, 1-18.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NZ" sz="1100" dirty="0"/>
              <a:t>Graves, L. (2017). Anatomy of a fact check: Objective practice and the contested epistemology of fact checking. </a:t>
            </a:r>
            <a:r>
              <a:rPr lang="en-NZ" sz="1100" i="1" dirty="0"/>
              <a:t>Communication, culture &amp; critique</a:t>
            </a:r>
            <a:r>
              <a:rPr lang="en-NZ" sz="1100" dirty="0"/>
              <a:t>, </a:t>
            </a:r>
            <a:r>
              <a:rPr lang="en-NZ" sz="1100" i="1" dirty="0"/>
              <a:t>10</a:t>
            </a:r>
            <a:r>
              <a:rPr lang="en-NZ" sz="1100" dirty="0"/>
              <a:t>(3), 518-537.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NZ" sz="1100" dirty="0" err="1"/>
              <a:t>Hameleers</a:t>
            </a:r>
            <a:r>
              <a:rPr lang="en-NZ" sz="1100" dirty="0"/>
              <a:t>, M. (2019). The populism of online communities: Constructing the boundary between “blameless” people and “culpable” others. </a:t>
            </a:r>
            <a:r>
              <a:rPr lang="fr-FR" sz="1100" i="1" dirty="0"/>
              <a:t>Communication Culture &amp; Critique</a:t>
            </a:r>
            <a:r>
              <a:rPr lang="fr-FR" sz="1100" dirty="0"/>
              <a:t>, </a:t>
            </a:r>
            <a:r>
              <a:rPr lang="fr-FR" sz="1100" i="1" dirty="0"/>
              <a:t>12</a:t>
            </a:r>
            <a:r>
              <a:rPr lang="fr-FR" sz="1100" dirty="0"/>
              <a:t>(1), 147-165.</a:t>
            </a:r>
            <a:endParaRPr lang="en-NZ" sz="1100" dirty="0"/>
          </a:p>
          <a:p>
            <a:pPr marL="0" indent="0">
              <a:lnSpc>
                <a:spcPct val="100000"/>
              </a:lnSpc>
              <a:buNone/>
            </a:pPr>
            <a:r>
              <a:rPr lang="fr-FR" sz="1100" dirty="0" err="1"/>
              <a:t>Riedl</a:t>
            </a:r>
            <a:r>
              <a:rPr lang="fr-FR" sz="1100" dirty="0"/>
              <a:t>, M. J., </a:t>
            </a:r>
            <a:r>
              <a:rPr lang="fr-FR" sz="1100" dirty="0" err="1"/>
              <a:t>Strover</a:t>
            </a:r>
            <a:r>
              <a:rPr lang="fr-FR" sz="1100" dirty="0"/>
              <a:t>, S., Cao, T., Choi, J. R., </a:t>
            </a:r>
            <a:r>
              <a:rPr lang="fr-FR" sz="1100" dirty="0" err="1"/>
              <a:t>Limov</a:t>
            </a:r>
            <a:r>
              <a:rPr lang="fr-FR" sz="1100" dirty="0"/>
              <a:t>, B., &amp; </a:t>
            </a:r>
            <a:r>
              <a:rPr lang="fr-FR" sz="1100" dirty="0" err="1"/>
              <a:t>Schnell</a:t>
            </a:r>
            <a:r>
              <a:rPr lang="fr-FR" sz="1100" dirty="0"/>
              <a:t>, M. (2021). </a:t>
            </a:r>
            <a:r>
              <a:rPr lang="en-NZ" sz="1100" dirty="0"/>
              <a:t>Reverse-engineering political protest: the Russian Internet Research Agency in the Heart of Texas. </a:t>
            </a:r>
            <a:r>
              <a:rPr lang="en-NZ" sz="1100" i="1" dirty="0"/>
              <a:t>Information, Communication &amp; Society</a:t>
            </a:r>
            <a:r>
              <a:rPr lang="en-NZ" sz="1100" dirty="0"/>
              <a:t>, 1-18.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de-DE" sz="1100" dirty="0"/>
              <a:t>Xia, Y., Lukito, J., Zhang, Y., Wells, C., Kim, S. J., &amp; Tong, C. (2019). </a:t>
            </a:r>
            <a:r>
              <a:rPr lang="en-NZ" sz="1100" dirty="0"/>
              <a:t>Disinformation, performed: Self-presentation of a Russian IRA account on Twitter. </a:t>
            </a:r>
            <a:r>
              <a:rPr lang="en-NZ" sz="1100" i="1" dirty="0"/>
              <a:t>Information, Communication &amp; Society</a:t>
            </a:r>
            <a:r>
              <a:rPr lang="en-NZ" sz="1100" dirty="0"/>
              <a:t>, </a:t>
            </a:r>
            <a:r>
              <a:rPr lang="en-NZ" sz="1100" i="1" dirty="0"/>
              <a:t>22</a:t>
            </a:r>
            <a:r>
              <a:rPr lang="en-NZ" sz="1100" dirty="0"/>
              <a:t>(11), 1646-1664. </a:t>
            </a:r>
          </a:p>
        </p:txBody>
      </p:sp>
    </p:spTree>
    <p:extLst>
      <p:ext uri="{BB962C8B-B14F-4D97-AF65-F5344CB8AC3E}">
        <p14:creationId xmlns:p14="http://schemas.microsoft.com/office/powerpoint/2010/main" val="13326401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4CBFE-F06F-BE42-A5C8-4F04BE4D6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The  Social Dimension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56F82C-8CDF-0C40-9250-552432ACE7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100" dirty="0"/>
              <a:t>overall social concern about disinformation through public media (mainstream, social)</a:t>
            </a:r>
          </a:p>
          <a:p>
            <a:r>
              <a:rPr lang="en-US" sz="3100" dirty="0"/>
              <a:t>some issues mentioned in the sample were:</a:t>
            </a:r>
          </a:p>
          <a:p>
            <a:pPr marL="457200" lvl="1" indent="0">
              <a:buNone/>
            </a:pPr>
            <a:r>
              <a:rPr lang="en-US" i="1" dirty="0"/>
              <a:t>effects of partisan media</a:t>
            </a:r>
            <a:r>
              <a:rPr lang="en-US" dirty="0"/>
              <a:t>; </a:t>
            </a:r>
            <a:r>
              <a:rPr lang="en-US" i="1" dirty="0"/>
              <a:t>affective polarization; partisan media’s harmful influence; causes of flows of disinformation; disinformation from polarized media; the spread of dishonest, incorrect information; how the discourse of untruthfulness is shaped; information manipulation; decentralized, fragmented and asymmetrically polarized media; communication untruthfulness; incongruent versions of reality; propagandistic divisive appeals</a:t>
            </a:r>
            <a:endParaRPr lang="en-NZ" sz="1400" dirty="0"/>
          </a:p>
          <a:p>
            <a:pPr marL="0" indent="0">
              <a:buNone/>
            </a:pPr>
            <a:r>
              <a:rPr lang="en-US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5711070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BEFD650-09F4-9D41-A16F-E8D0C1BCF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i="1" dirty="0"/>
              <a:t>How does epistemology shape discourse and text?</a:t>
            </a:r>
          </a:p>
        </p:txBody>
      </p:sp>
    </p:spTree>
    <p:extLst>
      <p:ext uri="{BB962C8B-B14F-4D97-AF65-F5344CB8AC3E}">
        <p14:creationId xmlns:p14="http://schemas.microsoft.com/office/powerpoint/2010/main" val="11963653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6B55042-5A9D-FF40-A2AA-F01EDA754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Assumptions of Positivist Research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EEAB811-AFFA-CE42-8712-91F564B38A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61950" indent="-361950"/>
            <a:r>
              <a:rPr lang="en-AU" sz="2800" dirty="0"/>
              <a:t>knowledge as absolute and stable (</a:t>
            </a:r>
            <a:r>
              <a:rPr lang="en-AU" sz="2800" i="1" dirty="0"/>
              <a:t>realist </a:t>
            </a:r>
            <a:r>
              <a:rPr lang="en-AU" sz="2800" dirty="0"/>
              <a:t>ontology)</a:t>
            </a:r>
          </a:p>
          <a:p>
            <a:pPr marL="361950" indent="-361950"/>
            <a:r>
              <a:rPr lang="en-AU" sz="2800" dirty="0"/>
              <a:t>can be associated with determinism (the search for cause/effect relationships) </a:t>
            </a:r>
          </a:p>
          <a:p>
            <a:pPr marL="361950" indent="-361950"/>
            <a:r>
              <a:rPr lang="en-AU" sz="2800" dirty="0"/>
              <a:t>based on the belief that there are general laws governing behaviour</a:t>
            </a:r>
          </a:p>
          <a:p>
            <a:pPr marL="361950" indent="-361950"/>
            <a:r>
              <a:rPr lang="en-AU" sz="2800" dirty="0"/>
              <a:t>characterised by use of the </a:t>
            </a:r>
            <a:r>
              <a:rPr lang="en-AU" sz="2800" i="1" dirty="0"/>
              <a:t>scientific method</a:t>
            </a:r>
            <a:r>
              <a:rPr lang="en-AU" sz="2800" dirty="0"/>
              <a:t> - combining induction and deduction to establish general laws explaining human  behaviour (</a:t>
            </a:r>
            <a:r>
              <a:rPr lang="en-AU" sz="2800" i="1" dirty="0"/>
              <a:t>nomothetic</a:t>
            </a:r>
            <a:r>
              <a:rPr lang="en-AU" sz="2800" dirty="0"/>
              <a:t>)</a:t>
            </a:r>
          </a:p>
          <a:p>
            <a:pPr marL="361950" indent="-361950"/>
            <a:r>
              <a:rPr lang="en-AU" sz="2800" dirty="0"/>
              <a:t>associated with </a:t>
            </a:r>
            <a:r>
              <a:rPr lang="en-AU" sz="2800" i="1" dirty="0"/>
              <a:t>quantitative</a:t>
            </a:r>
            <a:r>
              <a:rPr lang="en-AU" sz="2800" dirty="0"/>
              <a:t> (numerically-based) methods. </a:t>
            </a:r>
            <a:endParaRPr lang="en-NZ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94034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4CBFE-F06F-BE42-A5C8-4F04BE4D6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Setting out the Case in the 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56F82C-8CDF-0C40-9250-552432ACE7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i="1" dirty="0"/>
              <a:t>Positivist Articles</a:t>
            </a:r>
          </a:p>
          <a:p>
            <a:pPr lvl="1"/>
            <a:r>
              <a:rPr lang="en-NZ" dirty="0"/>
              <a:t>situation (context)</a:t>
            </a:r>
          </a:p>
          <a:p>
            <a:pPr lvl="1"/>
            <a:r>
              <a:rPr lang="en-NZ" dirty="0"/>
              <a:t>problem (involving causality)</a:t>
            </a:r>
          </a:p>
          <a:p>
            <a:pPr lvl="1"/>
            <a:r>
              <a:rPr lang="en-NZ" dirty="0"/>
              <a:t>research presented as a solution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8506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7317E-AD5F-D340-8F72-869D30417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21EA2-C86D-BD41-B44D-602A62A52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600" i="1" dirty="0"/>
              <a:t>Part 1: Project</a:t>
            </a:r>
          </a:p>
          <a:p>
            <a:r>
              <a:rPr lang="en-US" sz="2600" dirty="0"/>
              <a:t>aims </a:t>
            </a:r>
          </a:p>
          <a:p>
            <a:r>
              <a:rPr lang="en-US" sz="2600" dirty="0"/>
              <a:t>Its theoretical basis in Ferguson’s (1997) three intersecting domains</a:t>
            </a:r>
          </a:p>
          <a:p>
            <a:r>
              <a:rPr lang="en-US" sz="2600" dirty="0"/>
              <a:t>academic language studies and the construct validity problem </a:t>
            </a:r>
          </a:p>
          <a:p>
            <a:pPr marL="0" indent="0">
              <a:buNone/>
            </a:pPr>
            <a:r>
              <a:rPr lang="en-US" sz="2600" i="1" dirty="0"/>
              <a:t>Part 2: Example</a:t>
            </a:r>
          </a:p>
          <a:p>
            <a:r>
              <a:rPr lang="en-US" sz="2600" dirty="0"/>
              <a:t>Communication Studies – some preliminary exploration of influences on language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6077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4CBFE-F06F-BE42-A5C8-4F04BE4D6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Closing the Case in the Discussion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56F82C-8CDF-0C40-9250-552432ACE7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NZ" sz="2400" i="1" dirty="0"/>
              <a:t>Positivist Articles</a:t>
            </a:r>
          </a:p>
          <a:p>
            <a:pPr lvl="0"/>
            <a:r>
              <a:rPr lang="en-NZ" sz="2400" dirty="0"/>
              <a:t>summary of findings (confirmation or refutation of cause/effect relationships examined)</a:t>
            </a:r>
          </a:p>
          <a:p>
            <a:r>
              <a:rPr lang="en-NZ" sz="2400" dirty="0"/>
              <a:t>limitations</a:t>
            </a:r>
            <a:endParaRPr lang="en-US" sz="2400" dirty="0"/>
          </a:p>
          <a:p>
            <a:pPr lvl="0"/>
            <a:r>
              <a:rPr lang="en-NZ" sz="2400" dirty="0"/>
              <a:t>implications</a:t>
            </a:r>
          </a:p>
        </p:txBody>
      </p:sp>
    </p:spTree>
    <p:extLst>
      <p:ext uri="{BB962C8B-B14F-4D97-AF65-F5344CB8AC3E}">
        <p14:creationId xmlns:p14="http://schemas.microsoft.com/office/powerpoint/2010/main" val="38297999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AC991-4550-9943-A79C-26C6B49C8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Assumptions of Interpretive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2E3A1B-585A-4E40-9BFD-00BF8D6E39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NZ" dirty="0"/>
              <a:t>b</a:t>
            </a:r>
            <a:r>
              <a:rPr lang="en-NZ" sz="2800" dirty="0"/>
              <a:t>ased on the belief that there is considerable personal freedom in relation to behaviour </a:t>
            </a:r>
          </a:p>
          <a:p>
            <a:r>
              <a:rPr lang="en-NZ" sz="2800" dirty="0"/>
              <a:t>emphasises the individual rather than the group</a:t>
            </a:r>
          </a:p>
          <a:p>
            <a:r>
              <a:rPr lang="en-NZ" sz="2800" dirty="0"/>
              <a:t>examines how the individual creates, modifies and interprets the world</a:t>
            </a:r>
          </a:p>
          <a:p>
            <a:pPr algn="l" eaLnBrk="1" hangingPunct="1"/>
            <a:r>
              <a:rPr lang="en-NZ" sz="2800" dirty="0"/>
              <a:t>sees knowledge as relative depending on circumstances rather than absolute</a:t>
            </a:r>
          </a:p>
          <a:p>
            <a:pPr algn="l" eaLnBrk="1" hangingPunct="1"/>
            <a:r>
              <a:rPr lang="en-NZ" sz="2800" dirty="0"/>
              <a:t>tends to use qualitative (non-numerical) rather than quantitative methods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7797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4CBFE-F06F-BE42-A5C8-4F04BE4D6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Setting out the Case in the Introduction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28FCC86-30A9-2049-92C5-C20D6CD92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NZ" sz="2400" i="1" dirty="0"/>
              <a:t>Interpretive Articles</a:t>
            </a:r>
          </a:p>
          <a:p>
            <a:pPr lvl="1"/>
            <a:r>
              <a:rPr lang="en-NZ" dirty="0"/>
              <a:t>description of a phenomenon + information gap</a:t>
            </a:r>
          </a:p>
          <a:p>
            <a:pPr lvl="1"/>
            <a:r>
              <a:rPr lang="en-NZ" dirty="0"/>
              <a:t>research goals for investigating the phenomenon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9392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4CBFE-F06F-BE42-A5C8-4F04BE4D6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Closing the Case in the Discussion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4AA87A-0E21-4E42-82F3-FC7FA5C11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i="1" dirty="0"/>
              <a:t>Interpretive Articles</a:t>
            </a:r>
          </a:p>
          <a:p>
            <a:pPr marL="0" indent="0">
              <a:buNone/>
            </a:pPr>
            <a:r>
              <a:rPr lang="en-NZ" sz="2400" dirty="0"/>
              <a:t>extended essays, thesis statement(s) supported by points, which may be:</a:t>
            </a:r>
          </a:p>
          <a:p>
            <a:pPr lvl="1"/>
            <a:r>
              <a:rPr lang="en-NZ" dirty="0"/>
              <a:t>findings</a:t>
            </a:r>
          </a:p>
          <a:p>
            <a:pPr lvl="1"/>
            <a:r>
              <a:rPr lang="en-NZ" dirty="0"/>
              <a:t>implications of findings</a:t>
            </a:r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669659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1F651-371F-4169-BF58-6CE476ED6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NZ" sz="4000" dirty="0"/>
              <a:t>Some preliminary thoughts so far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EB169-EEA4-4D8D-9F1F-FFC1962627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sz="2000" dirty="0"/>
              <a:t>understanding academic language as it is used in a disciplinary context requires a holistic approach</a:t>
            </a:r>
          </a:p>
          <a:p>
            <a:r>
              <a:rPr lang="en-NZ" sz="2000" dirty="0"/>
              <a:t>disciplinary language may be shaped by different macro-level influences – social, epistemological, discursive</a:t>
            </a:r>
          </a:p>
          <a:p>
            <a:r>
              <a:rPr lang="en-US" sz="2000" dirty="0">
                <a:effectLst/>
                <a:latin typeface="Avenir Next LT Pro" panose="020B0504020202020204" pitchFamily="34" charset="77"/>
                <a:ea typeface="SimSun" panose="02010600030101010101" pitchFamily="2" charset="-122"/>
                <a:cs typeface="Arial" panose="020B0604020202020204" pitchFamily="34" charset="0"/>
              </a:rPr>
              <a:t>a case for considering how such macro-level influences shape disciplinary communication</a:t>
            </a:r>
            <a:r>
              <a:rPr lang="en-NZ" sz="2000" dirty="0">
                <a:effectLst/>
                <a:latin typeface="Avenir Next LT Pro" panose="020B0504020202020204" pitchFamily="34" charset="77"/>
              </a:rPr>
              <a:t> </a:t>
            </a:r>
            <a:endParaRPr lang="en-NZ" sz="2000" dirty="0">
              <a:latin typeface="Avenir Next LT Pro" panose="020B05040202020202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8216233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72C74AE-758A-A049-AFF1-5B06B4CCBD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i="1" dirty="0"/>
              <a:t>to be continued . . . </a:t>
            </a:r>
          </a:p>
        </p:txBody>
      </p:sp>
    </p:spTree>
    <p:extLst>
      <p:ext uri="{BB962C8B-B14F-4D97-AF65-F5344CB8AC3E}">
        <p14:creationId xmlns:p14="http://schemas.microsoft.com/office/powerpoint/2010/main" val="9197879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D63E4-4605-0B44-8530-36C3B793B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4964E-50C6-3C43-9106-8C3E5F0B9F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19138" indent="-719138">
              <a:lnSpc>
                <a:spcPct val="100000"/>
              </a:lnSpc>
              <a:buNone/>
            </a:pPr>
            <a:r>
              <a:rPr lang="en-NZ" sz="2400" i="0" dirty="0">
                <a:solidFill>
                  <a:schemeClr val="tx1"/>
                </a:solidFill>
                <a:effectLst/>
                <a:latin typeface="Avenir Next LT Pro" panose="020B0504020202020204" pitchFamily="34" charset="77"/>
              </a:rPr>
              <a:t>Ferguson, G. (1997). Teacher Education and LSP: The Role of Specialized Knowledge. In R. Howard and G. Brown (Eds.). </a:t>
            </a:r>
            <a:r>
              <a:rPr lang="en-NZ" sz="2400" i="1" dirty="0">
                <a:solidFill>
                  <a:schemeClr val="tx1"/>
                </a:solidFill>
                <a:effectLst/>
                <a:latin typeface="Avenir Next LT Pro" panose="020B0504020202020204" pitchFamily="34" charset="77"/>
              </a:rPr>
              <a:t>Teacher Education for Languages for Specific Purposes </a:t>
            </a:r>
            <a:r>
              <a:rPr lang="en-NZ" sz="2400" dirty="0">
                <a:solidFill>
                  <a:schemeClr val="tx1"/>
                </a:solidFill>
                <a:effectLst/>
                <a:latin typeface="Avenir Next LT Pro" panose="020B0504020202020204" pitchFamily="34" charset="77"/>
              </a:rPr>
              <a:t>(pp. 80-89)</a:t>
            </a:r>
            <a:r>
              <a:rPr lang="en-NZ" sz="2400" i="1" dirty="0">
                <a:solidFill>
                  <a:schemeClr val="tx1"/>
                </a:solidFill>
                <a:effectLst/>
                <a:latin typeface="Avenir Next LT Pro" panose="020B0504020202020204" pitchFamily="34" charset="77"/>
              </a:rPr>
              <a:t> </a:t>
            </a:r>
            <a:r>
              <a:rPr lang="en-NZ" sz="2400" dirty="0">
                <a:solidFill>
                  <a:schemeClr val="tx1"/>
                </a:solidFill>
                <a:effectLst/>
                <a:latin typeface="Avenir Next LT Pro" panose="020B0504020202020204" pitchFamily="34" charset="77"/>
              </a:rPr>
              <a:t>Multilingual Matters</a:t>
            </a:r>
            <a:r>
              <a:rPr lang="en-NZ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894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A6EF5A53-0A64-4CA5-B9C7-1CB97CB5CF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34ABFBEA-4EB0-4D02-A2C0-1733CD3D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9E083F6-57F4-487B-A766-EA0462B1E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8E38E89-A385-0D4D-9659-67A644744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228600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0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Part 1: The Project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433B17A-A900-6645-ABE6-92D755735A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71999"/>
            <a:ext cx="4572000" cy="1524000"/>
          </a:xfrm>
        </p:spPr>
        <p:txBody>
          <a:bodyPr vert="horz" lIns="91440" tIns="45720" rIns="91440" bIns="45720" rtlCol="0">
            <a:normAutofit/>
          </a:bodyPr>
          <a:lstStyle/>
          <a:p>
            <a:endParaRPr lang="en-US" sz="2400" kern="1200">
              <a:solidFill>
                <a:schemeClr val="tx1">
                  <a:alpha val="7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00572931-961B-4A48-8B38-E9A9DB6E81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15181" y="-615181"/>
            <a:ext cx="1085312" cy="2315675"/>
          </a:xfrm>
          <a:custGeom>
            <a:avLst/>
            <a:gdLst>
              <a:gd name="connsiteX0" fmla="*/ 0 w 1085312"/>
              <a:gd name="connsiteY0" fmla="*/ 2315675 h 2315675"/>
              <a:gd name="connsiteX1" fmla="*/ 0 w 1085312"/>
              <a:gd name="connsiteY1" fmla="*/ 0 h 2315675"/>
              <a:gd name="connsiteX2" fmla="*/ 53089 w 1085312"/>
              <a:gd name="connsiteY2" fmla="*/ 4542 h 2315675"/>
              <a:gd name="connsiteX3" fmla="*/ 790077 w 1085312"/>
              <a:gd name="connsiteY3" fmla="*/ 872756 h 2315675"/>
              <a:gd name="connsiteX4" fmla="*/ 1085252 w 1085312"/>
              <a:gd name="connsiteY4" fmla="*/ 1943649 h 2315675"/>
              <a:gd name="connsiteX5" fmla="*/ 1064832 w 1085312"/>
              <a:gd name="connsiteY5" fmla="*/ 2198094 h 2315675"/>
              <a:gd name="connsiteX6" fmla="*/ 1043734 w 1085312"/>
              <a:gd name="connsiteY6" fmla="*/ 2315675 h 2315675"/>
              <a:gd name="connsiteX7" fmla="*/ 0 w 1085312"/>
              <a:gd name="connsiteY7" fmla="*/ 2315675 h 2315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5312" h="2315675">
                <a:moveTo>
                  <a:pt x="0" y="2315675"/>
                </a:moveTo>
                <a:lnTo>
                  <a:pt x="0" y="0"/>
                </a:lnTo>
                <a:lnTo>
                  <a:pt x="53089" y="4542"/>
                </a:lnTo>
                <a:cubicBezTo>
                  <a:pt x="405263" y="73503"/>
                  <a:pt x="612623" y="486635"/>
                  <a:pt x="790077" y="872756"/>
                </a:cubicBezTo>
                <a:cubicBezTo>
                  <a:pt x="937425" y="1193596"/>
                  <a:pt x="1088787" y="1533232"/>
                  <a:pt x="1085252" y="1943649"/>
                </a:cubicBezTo>
                <a:cubicBezTo>
                  <a:pt x="1084528" y="2029058"/>
                  <a:pt x="1077341" y="2113833"/>
                  <a:pt x="1064832" y="2198094"/>
                </a:cubicBezTo>
                <a:lnTo>
                  <a:pt x="1043734" y="2315675"/>
                </a:lnTo>
                <a:lnTo>
                  <a:pt x="0" y="231567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F29AAD2-96E3-4A6F-9A5E-B6B9E7E11E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63906" y="5720962"/>
            <a:ext cx="4228094" cy="1137038"/>
          </a:xfrm>
          <a:custGeom>
            <a:avLst/>
            <a:gdLst>
              <a:gd name="connsiteX0" fmla="*/ 1673074 w 4228094"/>
              <a:gd name="connsiteY0" fmla="*/ 230 h 1137038"/>
              <a:gd name="connsiteX1" fmla="*/ 3676781 w 4228094"/>
              <a:gd name="connsiteY1" fmla="*/ 298555 h 1137038"/>
              <a:gd name="connsiteX2" fmla="*/ 4025527 w 4228094"/>
              <a:gd name="connsiteY2" fmla="*/ 425010 h 1137038"/>
              <a:gd name="connsiteX3" fmla="*/ 4228094 w 4228094"/>
              <a:gd name="connsiteY3" fmla="*/ 494088 h 1137038"/>
              <a:gd name="connsiteX4" fmla="*/ 4228094 w 4228094"/>
              <a:gd name="connsiteY4" fmla="*/ 1137038 h 1137038"/>
              <a:gd name="connsiteX5" fmla="*/ 0 w 4228094"/>
              <a:gd name="connsiteY5" fmla="*/ 1137038 h 1137038"/>
              <a:gd name="connsiteX6" fmla="*/ 18109 w 4228094"/>
              <a:gd name="connsiteY6" fmla="*/ 1068877 h 1137038"/>
              <a:gd name="connsiteX7" fmla="*/ 362264 w 4228094"/>
              <a:gd name="connsiteY7" fmla="*/ 366637 h 1137038"/>
              <a:gd name="connsiteX8" fmla="*/ 1386499 w 4228094"/>
              <a:gd name="connsiteY8" fmla="*/ 1522 h 1137038"/>
              <a:gd name="connsiteX9" fmla="*/ 1673074 w 4228094"/>
              <a:gd name="connsiteY9" fmla="*/ 230 h 1137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228094" h="1137038">
                <a:moveTo>
                  <a:pt x="1673074" y="230"/>
                </a:moveTo>
                <a:cubicBezTo>
                  <a:pt x="2346512" y="4287"/>
                  <a:pt x="3048424" y="63583"/>
                  <a:pt x="3676781" y="298555"/>
                </a:cubicBezTo>
                <a:cubicBezTo>
                  <a:pt x="3793275" y="342114"/>
                  <a:pt x="3909477" y="384216"/>
                  <a:pt x="4025527" y="425010"/>
                </a:cubicBezTo>
                <a:lnTo>
                  <a:pt x="4228094" y="494088"/>
                </a:lnTo>
                <a:lnTo>
                  <a:pt x="4228094" y="1137038"/>
                </a:lnTo>
                <a:lnTo>
                  <a:pt x="0" y="1137038"/>
                </a:lnTo>
                <a:lnTo>
                  <a:pt x="18109" y="1068877"/>
                </a:lnTo>
                <a:cubicBezTo>
                  <a:pt x="95047" y="799139"/>
                  <a:pt x="194962" y="542008"/>
                  <a:pt x="362264" y="366637"/>
                </a:cubicBezTo>
                <a:cubicBezTo>
                  <a:pt x="622229" y="94062"/>
                  <a:pt x="1015836" y="6565"/>
                  <a:pt x="1386499" y="1522"/>
                </a:cubicBezTo>
                <a:cubicBezTo>
                  <a:pt x="1481245" y="198"/>
                  <a:pt x="1576869" y="-349"/>
                  <a:pt x="1673074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500">
              <a:solidFill>
                <a:schemeClr val="bg1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4EC84841-2631-44D2-A01B-6AF0CF7F7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53921" y="5620196"/>
            <a:ext cx="5038078" cy="1237805"/>
          </a:xfrm>
          <a:custGeom>
            <a:avLst/>
            <a:gdLst>
              <a:gd name="connsiteX0" fmla="*/ 1576991 w 5038078"/>
              <a:gd name="connsiteY0" fmla="*/ 210 h 1238015"/>
              <a:gd name="connsiteX1" fmla="*/ 3403320 w 5038078"/>
              <a:gd name="connsiteY1" fmla="*/ 272125 h 1238015"/>
              <a:gd name="connsiteX2" fmla="*/ 4672870 w 5038078"/>
              <a:gd name="connsiteY2" fmla="*/ 693604 h 1238015"/>
              <a:gd name="connsiteX3" fmla="*/ 5038078 w 5038078"/>
              <a:gd name="connsiteY3" fmla="*/ 795929 h 1238015"/>
              <a:gd name="connsiteX4" fmla="*/ 5038078 w 5038078"/>
              <a:gd name="connsiteY4" fmla="*/ 1238015 h 1238015"/>
              <a:gd name="connsiteX5" fmla="*/ 0 w 5038078"/>
              <a:gd name="connsiteY5" fmla="*/ 1238015 h 1238015"/>
              <a:gd name="connsiteX6" fmla="*/ 19230 w 5038078"/>
              <a:gd name="connsiteY6" fmla="*/ 1159819 h 1238015"/>
              <a:gd name="connsiteX7" fmla="*/ 382219 w 5038078"/>
              <a:gd name="connsiteY7" fmla="*/ 334180 h 1238015"/>
              <a:gd name="connsiteX8" fmla="*/ 1315784 w 5038078"/>
              <a:gd name="connsiteY8" fmla="*/ 1388 h 1238015"/>
              <a:gd name="connsiteX9" fmla="*/ 1576991 w 5038078"/>
              <a:gd name="connsiteY9" fmla="*/ 210 h 1238015"/>
              <a:gd name="connsiteX0" fmla="*/ 0 w 5129518"/>
              <a:gd name="connsiteY0" fmla="*/ 1237805 h 1329245"/>
              <a:gd name="connsiteX1" fmla="*/ 19230 w 5129518"/>
              <a:gd name="connsiteY1" fmla="*/ 1159609 h 1329245"/>
              <a:gd name="connsiteX2" fmla="*/ 382219 w 5129518"/>
              <a:gd name="connsiteY2" fmla="*/ 333970 h 1329245"/>
              <a:gd name="connsiteX3" fmla="*/ 1315784 w 5129518"/>
              <a:gd name="connsiteY3" fmla="*/ 1178 h 1329245"/>
              <a:gd name="connsiteX4" fmla="*/ 1576991 w 5129518"/>
              <a:gd name="connsiteY4" fmla="*/ 0 h 1329245"/>
              <a:gd name="connsiteX5" fmla="*/ 3403320 w 5129518"/>
              <a:gd name="connsiteY5" fmla="*/ 271915 h 1329245"/>
              <a:gd name="connsiteX6" fmla="*/ 4672870 w 5129518"/>
              <a:gd name="connsiteY6" fmla="*/ 693394 h 1329245"/>
              <a:gd name="connsiteX7" fmla="*/ 5038078 w 5129518"/>
              <a:gd name="connsiteY7" fmla="*/ 795719 h 1329245"/>
              <a:gd name="connsiteX8" fmla="*/ 5129518 w 5129518"/>
              <a:gd name="connsiteY8" fmla="*/ 1329245 h 1329245"/>
              <a:gd name="connsiteX0" fmla="*/ 0 w 5129518"/>
              <a:gd name="connsiteY0" fmla="*/ 1237805 h 1329245"/>
              <a:gd name="connsiteX1" fmla="*/ 19230 w 5129518"/>
              <a:gd name="connsiteY1" fmla="*/ 1159609 h 1329245"/>
              <a:gd name="connsiteX2" fmla="*/ 382219 w 5129518"/>
              <a:gd name="connsiteY2" fmla="*/ 333970 h 1329245"/>
              <a:gd name="connsiteX3" fmla="*/ 1315784 w 5129518"/>
              <a:gd name="connsiteY3" fmla="*/ 1178 h 1329245"/>
              <a:gd name="connsiteX4" fmla="*/ 1576991 w 5129518"/>
              <a:gd name="connsiteY4" fmla="*/ 0 h 1329245"/>
              <a:gd name="connsiteX5" fmla="*/ 3403320 w 5129518"/>
              <a:gd name="connsiteY5" fmla="*/ 271915 h 1329245"/>
              <a:gd name="connsiteX6" fmla="*/ 4672870 w 5129518"/>
              <a:gd name="connsiteY6" fmla="*/ 693394 h 1329245"/>
              <a:gd name="connsiteX7" fmla="*/ 5038078 w 5129518"/>
              <a:gd name="connsiteY7" fmla="*/ 795719 h 1329245"/>
              <a:gd name="connsiteX8" fmla="*/ 5129518 w 5129518"/>
              <a:gd name="connsiteY8" fmla="*/ 1329245 h 1329245"/>
              <a:gd name="connsiteX0" fmla="*/ 0 w 5049689"/>
              <a:gd name="connsiteY0" fmla="*/ 1237805 h 1423588"/>
              <a:gd name="connsiteX1" fmla="*/ 19230 w 5049689"/>
              <a:gd name="connsiteY1" fmla="*/ 1159609 h 1423588"/>
              <a:gd name="connsiteX2" fmla="*/ 382219 w 5049689"/>
              <a:gd name="connsiteY2" fmla="*/ 333970 h 1423588"/>
              <a:gd name="connsiteX3" fmla="*/ 1315784 w 5049689"/>
              <a:gd name="connsiteY3" fmla="*/ 1178 h 1423588"/>
              <a:gd name="connsiteX4" fmla="*/ 1576991 w 5049689"/>
              <a:gd name="connsiteY4" fmla="*/ 0 h 1423588"/>
              <a:gd name="connsiteX5" fmla="*/ 3403320 w 5049689"/>
              <a:gd name="connsiteY5" fmla="*/ 271915 h 1423588"/>
              <a:gd name="connsiteX6" fmla="*/ 4672870 w 5049689"/>
              <a:gd name="connsiteY6" fmla="*/ 693394 h 1423588"/>
              <a:gd name="connsiteX7" fmla="*/ 5038078 w 5049689"/>
              <a:gd name="connsiteY7" fmla="*/ 795719 h 1423588"/>
              <a:gd name="connsiteX8" fmla="*/ 5049689 w 5049689"/>
              <a:gd name="connsiteY8" fmla="*/ 1423588 h 1423588"/>
              <a:gd name="connsiteX0" fmla="*/ 0 w 5038078"/>
              <a:gd name="connsiteY0" fmla="*/ 1237805 h 1237805"/>
              <a:gd name="connsiteX1" fmla="*/ 19230 w 5038078"/>
              <a:gd name="connsiteY1" fmla="*/ 1159609 h 1237805"/>
              <a:gd name="connsiteX2" fmla="*/ 382219 w 5038078"/>
              <a:gd name="connsiteY2" fmla="*/ 333970 h 1237805"/>
              <a:gd name="connsiteX3" fmla="*/ 1315784 w 5038078"/>
              <a:gd name="connsiteY3" fmla="*/ 1178 h 1237805"/>
              <a:gd name="connsiteX4" fmla="*/ 1576991 w 5038078"/>
              <a:gd name="connsiteY4" fmla="*/ 0 h 1237805"/>
              <a:gd name="connsiteX5" fmla="*/ 3403320 w 5038078"/>
              <a:gd name="connsiteY5" fmla="*/ 271915 h 1237805"/>
              <a:gd name="connsiteX6" fmla="*/ 4672870 w 5038078"/>
              <a:gd name="connsiteY6" fmla="*/ 693394 h 1237805"/>
              <a:gd name="connsiteX7" fmla="*/ 5038078 w 5038078"/>
              <a:gd name="connsiteY7" fmla="*/ 795719 h 1237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38078" h="1237805">
                <a:moveTo>
                  <a:pt x="0" y="1237805"/>
                </a:moveTo>
                <a:lnTo>
                  <a:pt x="19230" y="1159609"/>
                </a:lnTo>
                <a:cubicBezTo>
                  <a:pt x="96961" y="850027"/>
                  <a:pt x="191605" y="533778"/>
                  <a:pt x="382219" y="333970"/>
                </a:cubicBezTo>
                <a:cubicBezTo>
                  <a:pt x="619171" y="85526"/>
                  <a:pt x="977934" y="5774"/>
                  <a:pt x="1315784" y="1178"/>
                </a:cubicBezTo>
                <a:lnTo>
                  <a:pt x="1576991" y="0"/>
                </a:lnTo>
                <a:cubicBezTo>
                  <a:pt x="2190813" y="3698"/>
                  <a:pt x="2830589" y="57744"/>
                  <a:pt x="3403320" y="271915"/>
                </a:cubicBezTo>
                <a:cubicBezTo>
                  <a:pt x="3828046" y="430728"/>
                  <a:pt x="4248519" y="568281"/>
                  <a:pt x="4672870" y="693394"/>
                </a:cubicBezTo>
                <a:lnTo>
                  <a:pt x="5038078" y="795719"/>
                </a:lnTo>
              </a:path>
            </a:pathLst>
          </a:custGeom>
          <a:noFill/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indent="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spc="0" normalizeH="0" baseline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</a:endParaRPr>
          </a:p>
        </p:txBody>
      </p:sp>
    </p:spTree>
    <p:extLst>
      <p:ext uri="{BB962C8B-B14F-4D97-AF65-F5344CB8AC3E}">
        <p14:creationId xmlns:p14="http://schemas.microsoft.com/office/powerpoint/2010/main" val="7074186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F7008-EA67-7B40-930C-18F55DC05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Overall Aim of the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C2616-C7FB-F245-B463-E9DBBE299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To identify the areas of knowledge and skill required for a comprehensive operationalization of disciplinary academic language. </a:t>
            </a:r>
          </a:p>
        </p:txBody>
      </p:sp>
    </p:spTree>
    <p:extLst>
      <p:ext uri="{BB962C8B-B14F-4D97-AF65-F5344CB8AC3E}">
        <p14:creationId xmlns:p14="http://schemas.microsoft.com/office/powerpoint/2010/main" val="3932615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978A39-D0FA-2C4E-9809-C3F549FA7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Ferguson’s (1997) three areas of knowledge of an academic discipline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AE713A-3C06-904E-B7F8-86E8C88DF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i="1" dirty="0"/>
              <a:t>a discipline’s</a:t>
            </a:r>
            <a:r>
              <a:rPr lang="en-US" sz="2400" dirty="0"/>
              <a:t>: </a:t>
            </a:r>
          </a:p>
          <a:p>
            <a:r>
              <a:rPr lang="en-US" sz="2400" dirty="0"/>
              <a:t>culture and values</a:t>
            </a:r>
          </a:p>
          <a:p>
            <a:r>
              <a:rPr lang="en-US" sz="2400" dirty="0"/>
              <a:t>epistemology</a:t>
            </a:r>
          </a:p>
          <a:p>
            <a:r>
              <a:rPr lang="en-US" sz="2400" dirty="0"/>
              <a:t>characteristic discourse and genres</a:t>
            </a:r>
          </a:p>
        </p:txBody>
      </p:sp>
    </p:spTree>
    <p:extLst>
      <p:ext uri="{BB962C8B-B14F-4D97-AF65-F5344CB8AC3E}">
        <p14:creationId xmlns:p14="http://schemas.microsoft.com/office/powerpoint/2010/main" val="1417966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F12B76-C60D-E945-B0F9-04D728D43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Disciplinary Academic Language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5E2617-F76E-C045-B12D-98A50F62A7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i="1" dirty="0"/>
              <a:t>disciplinary communication </a:t>
            </a:r>
            <a:r>
              <a:rPr lang="en-US" sz="2400" b="1" i="1" dirty="0"/>
              <a:t>integrates</a:t>
            </a:r>
            <a:r>
              <a:rPr lang="en-US" sz="2400" i="1" dirty="0"/>
              <a:t> knowledge of</a:t>
            </a:r>
            <a:r>
              <a:rPr lang="en-US" sz="2400" dirty="0"/>
              <a:t>:</a:t>
            </a:r>
          </a:p>
          <a:p>
            <a:pPr lvl="1"/>
            <a:r>
              <a:rPr lang="en-US" dirty="0"/>
              <a:t>interactions (sociological &amp; anthropological knowledge)</a:t>
            </a:r>
          </a:p>
          <a:p>
            <a:pPr lvl="1"/>
            <a:r>
              <a:rPr lang="en-US" dirty="0"/>
              <a:t>epistemology (philosophical knowledge)</a:t>
            </a:r>
          </a:p>
          <a:p>
            <a:pPr lvl="1"/>
            <a:r>
              <a:rPr lang="en-US" dirty="0"/>
              <a:t>discourse and textual practices and artefacts (discursive &amp; linguistic knowledge)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6379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1E881-DA38-0C43-8D57-22626B3A8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The Construct Validity Problem in Academic Language Studies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35DA60-AD75-BB4E-BA9C-DB9E708B7F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600" i="1" dirty="0"/>
              <a:t>construct validity</a:t>
            </a:r>
            <a:r>
              <a:rPr lang="en-US" sz="2600" dirty="0"/>
              <a:t> – researcher agreement on the operationalization of the construct</a:t>
            </a:r>
          </a:p>
          <a:p>
            <a:r>
              <a:rPr lang="en-US" sz="2600" dirty="0"/>
              <a:t>academic language research streams – little agreement on operationalizing the construct</a:t>
            </a:r>
          </a:p>
          <a:p>
            <a:pPr lvl="1"/>
            <a:r>
              <a:rPr lang="en-US" i="1" dirty="0"/>
              <a:t>some focus on the social </a:t>
            </a:r>
          </a:p>
          <a:p>
            <a:pPr lvl="1"/>
            <a:r>
              <a:rPr lang="en-US" i="1" dirty="0"/>
              <a:t>some focus on the textual and linguistic</a:t>
            </a:r>
          </a:p>
          <a:p>
            <a:pPr lvl="1"/>
            <a:r>
              <a:rPr lang="en-US" i="1" dirty="0"/>
              <a:t>little interest in the epistemological</a:t>
            </a:r>
          </a:p>
          <a:p>
            <a:pPr lvl="1"/>
            <a:r>
              <a:rPr lang="en-US" i="1" dirty="0"/>
              <a:t>none integrates all three</a:t>
            </a:r>
          </a:p>
        </p:txBody>
      </p:sp>
    </p:spTree>
    <p:extLst>
      <p:ext uri="{BB962C8B-B14F-4D97-AF65-F5344CB8AC3E}">
        <p14:creationId xmlns:p14="http://schemas.microsoft.com/office/powerpoint/2010/main" val="3830814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D321AB1-345B-8A48-8E82-8987DB975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Part 2: Example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600A020-CCBD-C646-9684-CBFEAA3D70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/>
              <a:t>Some preliminary work on academic language in the discipline of ‘Communication Studies’</a:t>
            </a:r>
          </a:p>
        </p:txBody>
      </p:sp>
    </p:spTree>
    <p:extLst>
      <p:ext uri="{BB962C8B-B14F-4D97-AF65-F5344CB8AC3E}">
        <p14:creationId xmlns:p14="http://schemas.microsoft.com/office/powerpoint/2010/main" val="1538064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EF6AB0-8F93-8947-B8D7-8BE9807B2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Communication Studies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2C5D3B-8006-F642-B61D-81EAB54C9B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AU" sz="24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social dimensions</a:t>
            </a:r>
            <a:endParaRPr lang="en-NZ" sz="2400" dirty="0">
              <a:solidFill>
                <a:schemeClr val="tx1"/>
              </a:solidFill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epistemolog</a:t>
            </a:r>
            <a:r>
              <a:rPr lang="en-NZ" sz="2400" dirty="0">
                <a:solidFill>
                  <a:schemeClr val="tx1"/>
                </a:solidFill>
                <a:ea typeface="SimSun" panose="02010600030101010101" pitchFamily="2" charset="-122"/>
                <a:cs typeface="Times New Roman" panose="02020603050405020304" pitchFamily="18" charset="0"/>
              </a:rPr>
              <a:t>ies</a:t>
            </a:r>
          </a:p>
          <a:p>
            <a:pPr marL="342900" lvl="0" indent="-342900"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solidFill>
                  <a:schemeClr val="tx1"/>
                </a:solidFill>
                <a:effectLst/>
                <a:ea typeface="SimSun" panose="02010600030101010101" pitchFamily="2" charset="-122"/>
                <a:cs typeface="Times New Roman" panose="02020603050405020304" pitchFamily="18" charset="0"/>
              </a:rPr>
              <a:t>discourse and texts</a:t>
            </a:r>
            <a:endParaRPr lang="en-NZ" sz="2400" dirty="0">
              <a:solidFill>
                <a:schemeClr val="tx1"/>
              </a:solidFill>
              <a:effectLst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511727"/>
      </p:ext>
    </p:extLst>
  </p:cSld>
  <p:clrMapOvr>
    <a:masterClrMapping/>
  </p:clrMapOvr>
</p:sld>
</file>

<file path=ppt/theme/theme1.xml><?xml version="1.0" encoding="utf-8"?>
<a:theme xmlns:a="http://schemas.openxmlformats.org/drawingml/2006/main" name="PebbleVTI">
  <a:themeElements>
    <a:clrScheme name="AnalogousFromRegularSeed_2SEEDS">
      <a:dk1>
        <a:srgbClr val="000000"/>
      </a:dk1>
      <a:lt1>
        <a:srgbClr val="FFFFFF"/>
      </a:lt1>
      <a:dk2>
        <a:srgbClr val="3B2E22"/>
      </a:dk2>
      <a:lt2>
        <a:srgbClr val="E8E5E2"/>
      </a:lt2>
      <a:accent1>
        <a:srgbClr val="3378B9"/>
      </a:accent1>
      <a:accent2>
        <a:srgbClr val="3FB0B9"/>
      </a:accent2>
      <a:accent3>
        <a:srgbClr val="4552CB"/>
      </a:accent3>
      <a:accent4>
        <a:srgbClr val="B93C33"/>
      </a:accent4>
      <a:accent5>
        <a:srgbClr val="CB8645"/>
      </a:accent5>
      <a:accent6>
        <a:srgbClr val="B0A330"/>
      </a:accent6>
      <a:hlink>
        <a:srgbClr val="B0743A"/>
      </a:hlink>
      <a:folHlink>
        <a:srgbClr val="7F7F7F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858552FAD47A43A817C855932B4E4D" ma:contentTypeVersion="16" ma:contentTypeDescription="Create a new document." ma:contentTypeScope="" ma:versionID="17e542395d8730ddaa547534d7aa8664">
  <xsd:schema xmlns:xsd="http://www.w3.org/2001/XMLSchema" xmlns:xs="http://www.w3.org/2001/XMLSchema" xmlns:p="http://schemas.microsoft.com/office/2006/metadata/properties" xmlns:ns2="b2e243ec-810e-4dca-ab1d-7db4618ccfca" xmlns:ns3="e75b0cfa-54d3-4d0a-8911-6a7167b8b1be" targetNamespace="http://schemas.microsoft.com/office/2006/metadata/properties" ma:root="true" ma:fieldsID="faa86ae4cfb7f07158750d4e614403e6" ns2:_="" ns3:_="">
    <xsd:import namespace="b2e243ec-810e-4dca-ab1d-7db4618ccfca"/>
    <xsd:import namespace="e75b0cfa-54d3-4d0a-8911-6a7167b8b1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e243ec-810e-4dca-ab1d-7db4618ccf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55cd427-a42c-44c8-816a-2405638e27c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5b0cfa-54d3-4d0a-8911-6a7167b8b1be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aef2e5ae-e7b8-4f77-822e-dfda5c943398}" ma:internalName="TaxCatchAll" ma:showField="CatchAllData" ma:web="e75b0cfa-54d3-4d0a-8911-6a7167b8b1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75b0cfa-54d3-4d0a-8911-6a7167b8b1be" xsi:nil="true"/>
    <lcf76f155ced4ddcb4097134ff3c332f xmlns="b2e243ec-810e-4dca-ab1d-7db4618ccf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07EDFCA-3723-4358-88C6-CE2D5E9BDB95}"/>
</file>

<file path=customXml/itemProps2.xml><?xml version="1.0" encoding="utf-8"?>
<ds:datastoreItem xmlns:ds="http://schemas.openxmlformats.org/officeDocument/2006/customXml" ds:itemID="{FB50E006-61A1-4D06-B712-E46B1E0E7CB1}"/>
</file>

<file path=customXml/itemProps3.xml><?xml version="1.0" encoding="utf-8"?>
<ds:datastoreItem xmlns:ds="http://schemas.openxmlformats.org/officeDocument/2006/customXml" ds:itemID="{43B49255-74F9-44EC-A5DA-B6660175138A}"/>
</file>

<file path=docProps/app.xml><?xml version="1.0" encoding="utf-8"?>
<Properties xmlns="http://schemas.openxmlformats.org/officeDocument/2006/extended-properties" xmlns:vt="http://schemas.openxmlformats.org/officeDocument/2006/docPropsVTypes">
  <TotalTime>2127</TotalTime>
  <Words>1294</Words>
  <Application>Microsoft Office PowerPoint</Application>
  <PresentationFormat>Widescreen</PresentationFormat>
  <Paragraphs>140</Paragraphs>
  <Slides>26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Avenir Next LT Pro</vt:lpstr>
      <vt:lpstr>Avenir Next LT Pro Light</vt:lpstr>
      <vt:lpstr>Calibri</vt:lpstr>
      <vt:lpstr>Sitka Subheading</vt:lpstr>
      <vt:lpstr>PebbleVTI</vt:lpstr>
      <vt:lpstr>Accounting for the Influence of Epistemology on Research Writing: The Occluded Dimension</vt:lpstr>
      <vt:lpstr>Overview</vt:lpstr>
      <vt:lpstr>Part 1: The Project</vt:lpstr>
      <vt:lpstr>Overall Aim of the Project</vt:lpstr>
      <vt:lpstr>Ferguson’s (1997) three areas of knowledge of an academic discipline</vt:lpstr>
      <vt:lpstr>Disciplinary Academic Language </vt:lpstr>
      <vt:lpstr>The Construct Validity Problem in Academic Language Studies</vt:lpstr>
      <vt:lpstr>Part 2: Example</vt:lpstr>
      <vt:lpstr>Communication Studies</vt:lpstr>
      <vt:lpstr>Exploring the Social Dimension of the Field</vt:lpstr>
      <vt:lpstr>Ontology and Epistemology</vt:lpstr>
      <vt:lpstr>Epistemology and the Discursive Dimension</vt:lpstr>
      <vt:lpstr>Research of Disinformation: The Sample</vt:lpstr>
      <vt:lpstr>The Disinformation Studies: Epistemology</vt:lpstr>
      <vt:lpstr>The Articles</vt:lpstr>
      <vt:lpstr>The  Social Dimension</vt:lpstr>
      <vt:lpstr>How does epistemology shape discourse and text?</vt:lpstr>
      <vt:lpstr>Assumptions of Positivist Research</vt:lpstr>
      <vt:lpstr>Setting out the Case in the Introduction</vt:lpstr>
      <vt:lpstr>Closing the Case in the Discussion</vt:lpstr>
      <vt:lpstr>Assumptions of Interpretive Research</vt:lpstr>
      <vt:lpstr>Setting out the Case in the Introduction</vt:lpstr>
      <vt:lpstr>Closing the Case in the Discussion</vt:lpstr>
      <vt:lpstr>Some preliminary thoughts so far</vt:lpstr>
      <vt:lpstr>to be continued . . . 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Intersection of Social, Epistemological and Linguistic Knowledge in Disciplinary Discourses: The Case of Communication Studies</dc:title>
  <dc:creator>Ian Bruce</dc:creator>
  <cp:lastModifiedBy>Ian Bruce</cp:lastModifiedBy>
  <cp:revision>135</cp:revision>
  <cp:lastPrinted>2023-03-30T21:14:14Z</cp:lastPrinted>
  <dcterms:created xsi:type="dcterms:W3CDTF">2022-08-09T03:12:09Z</dcterms:created>
  <dcterms:modified xsi:type="dcterms:W3CDTF">2023-03-30T21:24:27Z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0x010100C2858552FAD47A43A817C855932B4E4D</vt:lpwstr>
  </property>
</Properties>
</file>