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22"/>
  </p:notesMasterIdLst>
  <p:sldIdLst>
    <p:sldId id="923" r:id="rId6"/>
    <p:sldId id="921" r:id="rId7"/>
    <p:sldId id="892" r:id="rId8"/>
    <p:sldId id="922" r:id="rId9"/>
    <p:sldId id="900" r:id="rId10"/>
    <p:sldId id="928" r:id="rId11"/>
    <p:sldId id="927" r:id="rId12"/>
    <p:sldId id="930" r:id="rId13"/>
    <p:sldId id="915" r:id="rId14"/>
    <p:sldId id="261" r:id="rId15"/>
    <p:sldId id="929" r:id="rId16"/>
    <p:sldId id="931" r:id="rId17"/>
    <p:sldId id="933" r:id="rId18"/>
    <p:sldId id="932" r:id="rId19"/>
    <p:sldId id="934" r:id="rId20"/>
    <p:sldId id="887" r:id="rId21"/>
  </p:sldIdLst>
  <p:sldSz cx="17243425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C9B"/>
    <a:srgbClr val="632C70"/>
    <a:srgbClr val="7E388D"/>
    <a:srgbClr val="1F9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2"/>
    <p:restoredTop sz="94676"/>
  </p:normalViewPr>
  <p:slideViewPr>
    <p:cSldViewPr snapToGrid="0">
      <p:cViewPr varScale="1">
        <p:scale>
          <a:sx n="54" d="100"/>
          <a:sy n="54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ycle5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Professional practice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Research into students’ spoken interaction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Observe and reflect on daily action</a:t>
          </a: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02C5C993-2D65-4BB0-A6B2-BE7D3F9C43C2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Discover theory, engage with scholarship</a:t>
          </a:r>
        </a:p>
      </dgm:t>
    </dgm:pt>
    <dgm:pt modelId="{6C53AFCD-6E29-4E3F-999F-41047A9320B5}" type="parTrans" cxnId="{A476C2A5-8FD1-451C-B4B9-33580FF918DD}">
      <dgm:prSet/>
      <dgm:spPr/>
      <dgm:t>
        <a:bodyPr/>
        <a:lstStyle/>
        <a:p>
          <a:endParaRPr lang="en-US"/>
        </a:p>
      </dgm:t>
    </dgm:pt>
    <dgm:pt modelId="{43DD8405-252E-423F-99DB-8319ED9821DA}" type="sibTrans" cxnId="{A476C2A5-8FD1-451C-B4B9-33580FF918DD}">
      <dgm:prSet/>
      <dgm:spPr/>
      <dgm:t>
        <a:bodyPr/>
        <a:lstStyle/>
        <a:p>
          <a:endParaRPr lang="en-US"/>
        </a:p>
      </dgm:t>
    </dgm:pt>
    <dgm:pt modelId="{5A248125-E33D-4231-8E9D-7D2187C90E7E}" type="pres">
      <dgm:prSet presAssocID="{B9C32B05-62EA-407A-B21C-2310C7945705}" presName="cycle" presStyleCnt="0">
        <dgm:presLayoutVars>
          <dgm:dir/>
          <dgm:resizeHandles val="exact"/>
        </dgm:presLayoutVars>
      </dgm:prSet>
      <dgm:spPr/>
    </dgm:pt>
    <dgm:pt modelId="{B88F2506-A751-4DBE-BBB4-D9A319D4F429}" type="pres">
      <dgm:prSet presAssocID="{42D71409-67F9-455C-8C6D-716D284AAA6B}" presName="node" presStyleLbl="node1" presStyleIdx="0" presStyleCnt="4">
        <dgm:presLayoutVars>
          <dgm:bulletEnabled val="1"/>
        </dgm:presLayoutVars>
      </dgm:prSet>
      <dgm:spPr/>
    </dgm:pt>
    <dgm:pt modelId="{A9C3BD60-FDF5-4F47-9E50-58CC9A8B9A68}" type="pres">
      <dgm:prSet presAssocID="{42D71409-67F9-455C-8C6D-716D284AAA6B}" presName="spNode" presStyleCnt="0"/>
      <dgm:spPr/>
    </dgm:pt>
    <dgm:pt modelId="{82029184-DC8C-4C0A-9341-2BBB69B46502}" type="pres">
      <dgm:prSet presAssocID="{478B7D3C-9FB4-4BC6-90AC-49960560DECD}" presName="sibTrans" presStyleLbl="sibTrans1D1" presStyleIdx="0" presStyleCnt="4"/>
      <dgm:spPr/>
    </dgm:pt>
    <dgm:pt modelId="{336E9295-0932-434D-A698-5E2CD62F1365}" type="pres">
      <dgm:prSet presAssocID="{F66099B6-DBBD-4AB0-82D2-877B80F846F7}" presName="node" presStyleLbl="node1" presStyleIdx="1" presStyleCnt="4">
        <dgm:presLayoutVars>
          <dgm:bulletEnabled val="1"/>
        </dgm:presLayoutVars>
      </dgm:prSet>
      <dgm:spPr/>
    </dgm:pt>
    <dgm:pt modelId="{1318D281-8715-44F1-B1D8-B78E34FD910B}" type="pres">
      <dgm:prSet presAssocID="{F66099B6-DBBD-4AB0-82D2-877B80F846F7}" presName="spNode" presStyleCnt="0"/>
      <dgm:spPr/>
    </dgm:pt>
    <dgm:pt modelId="{E0943A3C-EF8A-4D88-90B5-A8CD0E434CCB}" type="pres">
      <dgm:prSet presAssocID="{BC531B32-9B0E-482E-BF91-65C61F17168D}" presName="sibTrans" presStyleLbl="sibTrans1D1" presStyleIdx="1" presStyleCnt="4"/>
      <dgm:spPr/>
    </dgm:pt>
    <dgm:pt modelId="{6DC023B8-31B1-4C69-B015-2D4A7FBFB5E7}" type="pres">
      <dgm:prSet presAssocID="{EE62A4F6-4AC4-435B-990E-81A71CE8CAC7}" presName="node" presStyleLbl="node1" presStyleIdx="2" presStyleCnt="4">
        <dgm:presLayoutVars>
          <dgm:bulletEnabled val="1"/>
        </dgm:presLayoutVars>
      </dgm:prSet>
      <dgm:spPr/>
    </dgm:pt>
    <dgm:pt modelId="{46C35006-7F99-4620-A846-EFD1D1C592B2}" type="pres">
      <dgm:prSet presAssocID="{EE62A4F6-4AC4-435B-990E-81A71CE8CAC7}" presName="spNode" presStyleCnt="0"/>
      <dgm:spPr/>
    </dgm:pt>
    <dgm:pt modelId="{BF2B18D3-38FD-4FF9-9BE2-7B08F18D1EF6}" type="pres">
      <dgm:prSet presAssocID="{389F9A93-0231-4877-8C41-5D5B8DD7AAC0}" presName="sibTrans" presStyleLbl="sibTrans1D1" presStyleIdx="2" presStyleCnt="4"/>
      <dgm:spPr/>
    </dgm:pt>
    <dgm:pt modelId="{A46EC99C-8AC9-4E99-BE0A-47EA8B5414AF}" type="pres">
      <dgm:prSet presAssocID="{02C5C993-2D65-4BB0-A6B2-BE7D3F9C43C2}" presName="node" presStyleLbl="node1" presStyleIdx="3" presStyleCnt="4">
        <dgm:presLayoutVars>
          <dgm:bulletEnabled val="1"/>
        </dgm:presLayoutVars>
      </dgm:prSet>
      <dgm:spPr/>
    </dgm:pt>
    <dgm:pt modelId="{440661D6-8BF0-45C7-91F2-0D0A3CBBC4FD}" type="pres">
      <dgm:prSet presAssocID="{02C5C993-2D65-4BB0-A6B2-BE7D3F9C43C2}" presName="spNode" presStyleCnt="0"/>
      <dgm:spPr/>
    </dgm:pt>
    <dgm:pt modelId="{B818A28C-271D-4F9D-879A-F567216C0608}" type="pres">
      <dgm:prSet presAssocID="{43DD8405-252E-423F-99DB-8319ED9821DA}" presName="sibTrans" presStyleLbl="sibTrans1D1" presStyleIdx="3" presStyleCnt="4"/>
      <dgm:spPr/>
    </dgm:pt>
  </dgm:ptLst>
  <dgm:cxnLst>
    <dgm:cxn modelId="{7D15DF0C-61EB-4F21-B343-4A4B4D052B59}" type="presOf" srcId="{389F9A93-0231-4877-8C41-5D5B8DD7AAC0}" destId="{BF2B18D3-38FD-4FF9-9BE2-7B08F18D1EF6}" srcOrd="0" destOrd="0" presId="urn:microsoft.com/office/officeart/2005/8/layout/cycle5"/>
    <dgm:cxn modelId="{F741C912-98F8-4F73-B659-755CAE0EDB39}" type="presOf" srcId="{43DD8405-252E-423F-99DB-8319ED9821DA}" destId="{B818A28C-271D-4F9D-879A-F567216C0608}" srcOrd="0" destOrd="0" presId="urn:microsoft.com/office/officeart/2005/8/layout/cycle5"/>
    <dgm:cxn modelId="{93D20918-5956-4450-AC09-F0DAD6427215}" type="presOf" srcId="{02C5C993-2D65-4BB0-A6B2-BE7D3F9C43C2}" destId="{A46EC99C-8AC9-4E99-BE0A-47EA8B5414AF}" srcOrd="0" destOrd="0" presId="urn:microsoft.com/office/officeart/2005/8/layout/cycle5"/>
    <dgm:cxn modelId="{BA455D1E-631D-4BB2-BFF8-0C977F7142FC}" type="presOf" srcId="{B9C32B05-62EA-407A-B21C-2310C7945705}" destId="{5A248125-E33D-4231-8E9D-7D2187C90E7E}" srcOrd="0" destOrd="0" presId="urn:microsoft.com/office/officeart/2005/8/layout/cycle5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9694461-53F3-461C-9803-6A735320791D}" type="presOf" srcId="{478B7D3C-9FB4-4BC6-90AC-49960560DECD}" destId="{82029184-DC8C-4C0A-9341-2BBB69B46502}" srcOrd="0" destOrd="0" presId="urn:microsoft.com/office/officeart/2005/8/layout/cycle5"/>
    <dgm:cxn modelId="{4B5B5490-B311-447C-AB9C-F73FFD6C87A0}" type="presOf" srcId="{42D71409-67F9-455C-8C6D-716D284AAA6B}" destId="{B88F2506-A751-4DBE-BBB4-D9A319D4F429}" srcOrd="0" destOrd="0" presId="urn:microsoft.com/office/officeart/2005/8/layout/cycle5"/>
    <dgm:cxn modelId="{D422169A-59D2-43F0-824C-2FBC88811334}" type="presOf" srcId="{EE62A4F6-4AC4-435B-990E-81A71CE8CAC7}" destId="{6DC023B8-31B1-4C69-B015-2D4A7FBFB5E7}" srcOrd="0" destOrd="0" presId="urn:microsoft.com/office/officeart/2005/8/layout/cycle5"/>
    <dgm:cxn modelId="{343E299E-2D44-45AA-98F4-9E6023FD21A4}" type="presOf" srcId="{F66099B6-DBBD-4AB0-82D2-877B80F846F7}" destId="{336E9295-0932-434D-A698-5E2CD62F1365}" srcOrd="0" destOrd="0" presId="urn:microsoft.com/office/officeart/2005/8/layout/cycle5"/>
    <dgm:cxn modelId="{A476C2A5-8FD1-451C-B4B9-33580FF918DD}" srcId="{B9C32B05-62EA-407A-B21C-2310C7945705}" destId="{02C5C993-2D65-4BB0-A6B2-BE7D3F9C43C2}" srcOrd="3" destOrd="0" parTransId="{6C53AFCD-6E29-4E3F-999F-41047A9320B5}" sibTransId="{43DD8405-252E-423F-99DB-8319ED9821DA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638C18BF-94B1-4B9D-82DD-8E376EC9B555}" type="presOf" srcId="{BC531B32-9B0E-482E-BF91-65C61F17168D}" destId="{E0943A3C-EF8A-4D88-90B5-A8CD0E434CCB}" srcOrd="0" destOrd="0" presId="urn:microsoft.com/office/officeart/2005/8/layout/cycle5"/>
    <dgm:cxn modelId="{A8373F7A-3356-4B86-AF53-791EAF15CD5E}" type="presParOf" srcId="{5A248125-E33D-4231-8E9D-7D2187C90E7E}" destId="{B88F2506-A751-4DBE-BBB4-D9A319D4F429}" srcOrd="0" destOrd="0" presId="urn:microsoft.com/office/officeart/2005/8/layout/cycle5"/>
    <dgm:cxn modelId="{2F3F3F65-4C69-4D08-B539-8EEC1310DB40}" type="presParOf" srcId="{5A248125-E33D-4231-8E9D-7D2187C90E7E}" destId="{A9C3BD60-FDF5-4F47-9E50-58CC9A8B9A68}" srcOrd="1" destOrd="0" presId="urn:microsoft.com/office/officeart/2005/8/layout/cycle5"/>
    <dgm:cxn modelId="{6A2862EA-F090-4223-BD88-CD9227190594}" type="presParOf" srcId="{5A248125-E33D-4231-8E9D-7D2187C90E7E}" destId="{82029184-DC8C-4C0A-9341-2BBB69B46502}" srcOrd="2" destOrd="0" presId="urn:microsoft.com/office/officeart/2005/8/layout/cycle5"/>
    <dgm:cxn modelId="{32443317-A42A-4DB1-A102-65B61E08F267}" type="presParOf" srcId="{5A248125-E33D-4231-8E9D-7D2187C90E7E}" destId="{336E9295-0932-434D-A698-5E2CD62F1365}" srcOrd="3" destOrd="0" presId="urn:microsoft.com/office/officeart/2005/8/layout/cycle5"/>
    <dgm:cxn modelId="{4CB747CB-E3A5-4A5C-902F-91025DB6CD4E}" type="presParOf" srcId="{5A248125-E33D-4231-8E9D-7D2187C90E7E}" destId="{1318D281-8715-44F1-B1D8-B78E34FD910B}" srcOrd="4" destOrd="0" presId="urn:microsoft.com/office/officeart/2005/8/layout/cycle5"/>
    <dgm:cxn modelId="{45F08B86-EDAA-4D0C-AA32-936E760D2F31}" type="presParOf" srcId="{5A248125-E33D-4231-8E9D-7D2187C90E7E}" destId="{E0943A3C-EF8A-4D88-90B5-A8CD0E434CCB}" srcOrd="5" destOrd="0" presId="urn:microsoft.com/office/officeart/2005/8/layout/cycle5"/>
    <dgm:cxn modelId="{70CAEEF3-7FB5-4509-8F94-272CBC678119}" type="presParOf" srcId="{5A248125-E33D-4231-8E9D-7D2187C90E7E}" destId="{6DC023B8-31B1-4C69-B015-2D4A7FBFB5E7}" srcOrd="6" destOrd="0" presId="urn:microsoft.com/office/officeart/2005/8/layout/cycle5"/>
    <dgm:cxn modelId="{C51CC496-E325-4783-9EE8-4E1C9F25DCD7}" type="presParOf" srcId="{5A248125-E33D-4231-8E9D-7D2187C90E7E}" destId="{46C35006-7F99-4620-A846-EFD1D1C592B2}" srcOrd="7" destOrd="0" presId="urn:microsoft.com/office/officeart/2005/8/layout/cycle5"/>
    <dgm:cxn modelId="{7FC8E330-6FE8-4FDB-AB61-3223D34713C2}" type="presParOf" srcId="{5A248125-E33D-4231-8E9D-7D2187C90E7E}" destId="{BF2B18D3-38FD-4FF9-9BE2-7B08F18D1EF6}" srcOrd="8" destOrd="0" presId="urn:microsoft.com/office/officeart/2005/8/layout/cycle5"/>
    <dgm:cxn modelId="{EED960F4-B879-452D-8D07-8F4B1BB534F9}" type="presParOf" srcId="{5A248125-E33D-4231-8E9D-7D2187C90E7E}" destId="{A46EC99C-8AC9-4E99-BE0A-47EA8B5414AF}" srcOrd="9" destOrd="0" presId="urn:microsoft.com/office/officeart/2005/8/layout/cycle5"/>
    <dgm:cxn modelId="{9CAB55FF-3D54-48D8-B353-3D4AB0B2EF54}" type="presParOf" srcId="{5A248125-E33D-4231-8E9D-7D2187C90E7E}" destId="{440661D6-8BF0-45C7-91F2-0D0A3CBBC4FD}" srcOrd="10" destOrd="0" presId="urn:microsoft.com/office/officeart/2005/8/layout/cycle5"/>
    <dgm:cxn modelId="{3D0766F8-03FA-4AAF-858A-D96C6B797058}" type="presParOf" srcId="{5A248125-E33D-4231-8E9D-7D2187C90E7E}" destId="{B818A28C-271D-4F9D-879A-F567216C0608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5CB4C-7E20-4970-AF08-68D4D055DA1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EF36B2-3484-4549-AF6C-582CFA2C1B8A}">
      <dgm:prSet custT="1"/>
      <dgm:spPr/>
      <dgm:t>
        <a:bodyPr/>
        <a:lstStyle/>
        <a:p>
          <a:r>
            <a:rPr lang="en-GB" sz="2000" b="1" i="0" baseline="0" dirty="0"/>
            <a:t>HE settings due to large group sizes. Teamwork- 21</a:t>
          </a:r>
          <a:r>
            <a:rPr lang="en-GB" sz="2000" b="1" i="0" baseline="30000" dirty="0"/>
            <a:t>st</a:t>
          </a:r>
          <a:r>
            <a:rPr lang="en-GB" sz="2000" b="1" i="0" baseline="0" dirty="0"/>
            <a:t> century skill (Schwarz &amp; Baker, 2017)</a:t>
          </a:r>
          <a:endParaRPr lang="en-US" sz="2000" dirty="0"/>
        </a:p>
      </dgm:t>
    </dgm:pt>
    <dgm:pt modelId="{38F9F347-A140-439E-9762-C7CC77A189E7}" type="parTrans" cxnId="{57E806C6-8F91-495B-B094-00051307129A}">
      <dgm:prSet/>
      <dgm:spPr/>
      <dgm:t>
        <a:bodyPr/>
        <a:lstStyle/>
        <a:p>
          <a:endParaRPr lang="en-US"/>
        </a:p>
      </dgm:t>
    </dgm:pt>
    <dgm:pt modelId="{7E0C908D-F596-4390-99D6-C3525BB2D100}" type="sibTrans" cxnId="{57E806C6-8F91-495B-B094-00051307129A}">
      <dgm:prSet/>
      <dgm:spPr/>
      <dgm:t>
        <a:bodyPr/>
        <a:lstStyle/>
        <a:p>
          <a:endParaRPr lang="en-US"/>
        </a:p>
      </dgm:t>
    </dgm:pt>
    <dgm:pt modelId="{D53372FE-AAA1-42D3-BDA3-062C0444B2DF}">
      <dgm:prSet custT="1"/>
      <dgm:spPr/>
      <dgm:t>
        <a:bodyPr/>
        <a:lstStyle/>
        <a:p>
          <a:r>
            <a:rPr lang="en-GB" sz="2000" b="1" dirty="0"/>
            <a:t>Provide support to both practitioners and scholars within the fields of </a:t>
          </a:r>
          <a:r>
            <a:rPr lang="en-GB" sz="2000" b="1" dirty="0" err="1"/>
            <a:t>EAP</a:t>
          </a:r>
          <a:r>
            <a:rPr lang="en-GB" sz="2000" b="1" dirty="0"/>
            <a:t>, ESOL, linguistics</a:t>
          </a:r>
          <a:endParaRPr lang="en-US" sz="2000" dirty="0"/>
        </a:p>
      </dgm:t>
    </dgm:pt>
    <dgm:pt modelId="{3243B765-16BF-4CC3-BB01-1E79E9F73352}" type="parTrans" cxnId="{964B113F-C10B-45CF-9910-D7AAEFA56C72}">
      <dgm:prSet/>
      <dgm:spPr/>
      <dgm:t>
        <a:bodyPr/>
        <a:lstStyle/>
        <a:p>
          <a:endParaRPr lang="en-US"/>
        </a:p>
      </dgm:t>
    </dgm:pt>
    <dgm:pt modelId="{60022CB7-20E5-4EB9-8DFF-313B0178B168}" type="sibTrans" cxnId="{964B113F-C10B-45CF-9910-D7AAEFA56C72}">
      <dgm:prSet/>
      <dgm:spPr/>
      <dgm:t>
        <a:bodyPr/>
        <a:lstStyle/>
        <a:p>
          <a:endParaRPr lang="en-US"/>
        </a:p>
      </dgm:t>
    </dgm:pt>
    <dgm:pt modelId="{09537145-D6CF-49CC-B5EE-ABF259502551}">
      <dgm:prSet custT="1"/>
      <dgm:spPr/>
      <dgm:t>
        <a:bodyPr/>
        <a:lstStyle/>
        <a:p>
          <a:r>
            <a:rPr lang="en-GB" sz="2000" b="1" dirty="0"/>
            <a:t>Online delivery- challenges to sector- currently little published research into student-to-student spoken  interaction. </a:t>
          </a:r>
          <a:endParaRPr lang="en-US" sz="2000" dirty="0"/>
        </a:p>
      </dgm:t>
    </dgm:pt>
    <dgm:pt modelId="{3421E877-57E3-4F7C-B17A-9621A2968EF1}" type="parTrans" cxnId="{CB312B3B-76DA-4A86-8402-297B427C55A3}">
      <dgm:prSet/>
      <dgm:spPr/>
      <dgm:t>
        <a:bodyPr/>
        <a:lstStyle/>
        <a:p>
          <a:endParaRPr lang="en-US"/>
        </a:p>
      </dgm:t>
    </dgm:pt>
    <dgm:pt modelId="{1B985AAA-7493-466E-88E5-F79BAD320FD8}" type="sibTrans" cxnId="{CB312B3B-76DA-4A86-8402-297B427C55A3}">
      <dgm:prSet/>
      <dgm:spPr/>
      <dgm:t>
        <a:bodyPr/>
        <a:lstStyle/>
        <a:p>
          <a:endParaRPr lang="en-US"/>
        </a:p>
      </dgm:t>
    </dgm:pt>
    <dgm:pt modelId="{E3ED3205-B629-4490-B7D1-A557FA9C5AEA}" type="pres">
      <dgm:prSet presAssocID="{8CD5CB4C-7E20-4970-AF08-68D4D055DA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E8F08-F9B7-4B7D-B167-45B927240EDB}" type="pres">
      <dgm:prSet presAssocID="{ECEF36B2-3484-4549-AF6C-582CFA2C1B8A}" presName="hierRoot1" presStyleCnt="0"/>
      <dgm:spPr/>
    </dgm:pt>
    <dgm:pt modelId="{EC45E7AF-75B6-475E-9777-8980785A634E}" type="pres">
      <dgm:prSet presAssocID="{ECEF36B2-3484-4549-AF6C-582CFA2C1B8A}" presName="composite" presStyleCnt="0"/>
      <dgm:spPr/>
    </dgm:pt>
    <dgm:pt modelId="{0073F220-160A-4CE4-9492-23E72EA446D3}" type="pres">
      <dgm:prSet presAssocID="{ECEF36B2-3484-4549-AF6C-582CFA2C1B8A}" presName="background" presStyleLbl="node0" presStyleIdx="0" presStyleCnt="3"/>
      <dgm:spPr/>
    </dgm:pt>
    <dgm:pt modelId="{A15A56C3-B8AB-4500-8214-D927F58818EA}" type="pres">
      <dgm:prSet presAssocID="{ECEF36B2-3484-4549-AF6C-582CFA2C1B8A}" presName="text" presStyleLbl="fgAcc0" presStyleIdx="0" presStyleCnt="3">
        <dgm:presLayoutVars>
          <dgm:chPref val="3"/>
        </dgm:presLayoutVars>
      </dgm:prSet>
      <dgm:spPr/>
    </dgm:pt>
    <dgm:pt modelId="{435F5166-B7A5-4182-95F0-951B00FFBEFA}" type="pres">
      <dgm:prSet presAssocID="{ECEF36B2-3484-4549-AF6C-582CFA2C1B8A}" presName="hierChild2" presStyleCnt="0"/>
      <dgm:spPr/>
    </dgm:pt>
    <dgm:pt modelId="{22557014-5581-46EE-A1AE-D52F12C6BF64}" type="pres">
      <dgm:prSet presAssocID="{D53372FE-AAA1-42D3-BDA3-062C0444B2DF}" presName="hierRoot1" presStyleCnt="0"/>
      <dgm:spPr/>
    </dgm:pt>
    <dgm:pt modelId="{A09291C3-2A9E-4514-BD3E-B99AC3BE31B0}" type="pres">
      <dgm:prSet presAssocID="{D53372FE-AAA1-42D3-BDA3-062C0444B2DF}" presName="composite" presStyleCnt="0"/>
      <dgm:spPr/>
    </dgm:pt>
    <dgm:pt modelId="{54F2C6DF-CED9-4FC1-BAF3-E98D2FE376B1}" type="pres">
      <dgm:prSet presAssocID="{D53372FE-AAA1-42D3-BDA3-062C0444B2DF}" presName="background" presStyleLbl="node0" presStyleIdx="1" presStyleCnt="3"/>
      <dgm:spPr/>
    </dgm:pt>
    <dgm:pt modelId="{3E985075-F24D-4AD5-B977-2A27AF3BA7DA}" type="pres">
      <dgm:prSet presAssocID="{D53372FE-AAA1-42D3-BDA3-062C0444B2DF}" presName="text" presStyleLbl="fgAcc0" presStyleIdx="1" presStyleCnt="3">
        <dgm:presLayoutVars>
          <dgm:chPref val="3"/>
        </dgm:presLayoutVars>
      </dgm:prSet>
      <dgm:spPr/>
    </dgm:pt>
    <dgm:pt modelId="{BB85859C-E1C3-45F6-8FA8-2C5D9D80C2E5}" type="pres">
      <dgm:prSet presAssocID="{D53372FE-AAA1-42D3-BDA3-062C0444B2DF}" presName="hierChild2" presStyleCnt="0"/>
      <dgm:spPr/>
    </dgm:pt>
    <dgm:pt modelId="{4A3A10E2-630B-4C1E-B438-7898E6BCB393}" type="pres">
      <dgm:prSet presAssocID="{09537145-D6CF-49CC-B5EE-ABF259502551}" presName="hierRoot1" presStyleCnt="0"/>
      <dgm:spPr/>
    </dgm:pt>
    <dgm:pt modelId="{0F4D282F-CD28-4F6D-A0BE-AEF471FDD55B}" type="pres">
      <dgm:prSet presAssocID="{09537145-D6CF-49CC-B5EE-ABF259502551}" presName="composite" presStyleCnt="0"/>
      <dgm:spPr/>
    </dgm:pt>
    <dgm:pt modelId="{204590A6-2066-421E-900F-8C36CE590C17}" type="pres">
      <dgm:prSet presAssocID="{09537145-D6CF-49CC-B5EE-ABF259502551}" presName="background" presStyleLbl="node0" presStyleIdx="2" presStyleCnt="3"/>
      <dgm:spPr/>
    </dgm:pt>
    <dgm:pt modelId="{3930DFF2-6B13-45E8-AE8B-79BAEDA67C5B}" type="pres">
      <dgm:prSet presAssocID="{09537145-D6CF-49CC-B5EE-ABF259502551}" presName="text" presStyleLbl="fgAcc0" presStyleIdx="2" presStyleCnt="3">
        <dgm:presLayoutVars>
          <dgm:chPref val="3"/>
        </dgm:presLayoutVars>
      </dgm:prSet>
      <dgm:spPr/>
    </dgm:pt>
    <dgm:pt modelId="{7DD10A9C-2E6A-4F76-8C17-39CAF51406EA}" type="pres">
      <dgm:prSet presAssocID="{09537145-D6CF-49CC-B5EE-ABF259502551}" presName="hierChild2" presStyleCnt="0"/>
      <dgm:spPr/>
    </dgm:pt>
  </dgm:ptLst>
  <dgm:cxnLst>
    <dgm:cxn modelId="{29DF6A1D-C847-4798-9541-5AFDD0C382E6}" type="presOf" srcId="{D53372FE-AAA1-42D3-BDA3-062C0444B2DF}" destId="{3E985075-F24D-4AD5-B977-2A27AF3BA7DA}" srcOrd="0" destOrd="0" presId="urn:microsoft.com/office/officeart/2005/8/layout/hierarchy1"/>
    <dgm:cxn modelId="{CB312B3B-76DA-4A86-8402-297B427C55A3}" srcId="{8CD5CB4C-7E20-4970-AF08-68D4D055DA1B}" destId="{09537145-D6CF-49CC-B5EE-ABF259502551}" srcOrd="2" destOrd="0" parTransId="{3421E877-57E3-4F7C-B17A-9621A2968EF1}" sibTransId="{1B985AAA-7493-466E-88E5-F79BAD320FD8}"/>
    <dgm:cxn modelId="{964B113F-C10B-45CF-9910-D7AAEFA56C72}" srcId="{8CD5CB4C-7E20-4970-AF08-68D4D055DA1B}" destId="{D53372FE-AAA1-42D3-BDA3-062C0444B2DF}" srcOrd="1" destOrd="0" parTransId="{3243B765-16BF-4CC3-BB01-1E79E9F73352}" sibTransId="{60022CB7-20E5-4EB9-8DFF-313B0178B168}"/>
    <dgm:cxn modelId="{DE2101B5-DD46-4B28-BD5C-2971132AAE54}" type="presOf" srcId="{09537145-D6CF-49CC-B5EE-ABF259502551}" destId="{3930DFF2-6B13-45E8-AE8B-79BAEDA67C5B}" srcOrd="0" destOrd="0" presId="urn:microsoft.com/office/officeart/2005/8/layout/hierarchy1"/>
    <dgm:cxn modelId="{57E806C6-8F91-495B-B094-00051307129A}" srcId="{8CD5CB4C-7E20-4970-AF08-68D4D055DA1B}" destId="{ECEF36B2-3484-4549-AF6C-582CFA2C1B8A}" srcOrd="0" destOrd="0" parTransId="{38F9F347-A140-439E-9762-C7CC77A189E7}" sibTransId="{7E0C908D-F596-4390-99D6-C3525BB2D100}"/>
    <dgm:cxn modelId="{F8CAFBCC-3C63-44DF-A760-6E77FC67DDFF}" type="presOf" srcId="{8CD5CB4C-7E20-4970-AF08-68D4D055DA1B}" destId="{E3ED3205-B629-4490-B7D1-A557FA9C5AEA}" srcOrd="0" destOrd="0" presId="urn:microsoft.com/office/officeart/2005/8/layout/hierarchy1"/>
    <dgm:cxn modelId="{5A0AACD9-8650-423A-AA34-D8E209F79438}" type="presOf" srcId="{ECEF36B2-3484-4549-AF6C-582CFA2C1B8A}" destId="{A15A56C3-B8AB-4500-8214-D927F58818EA}" srcOrd="0" destOrd="0" presId="urn:microsoft.com/office/officeart/2005/8/layout/hierarchy1"/>
    <dgm:cxn modelId="{2C5523C1-3744-4564-80E0-157C3175793B}" type="presParOf" srcId="{E3ED3205-B629-4490-B7D1-A557FA9C5AEA}" destId="{4F4E8F08-F9B7-4B7D-B167-45B927240EDB}" srcOrd="0" destOrd="0" presId="urn:microsoft.com/office/officeart/2005/8/layout/hierarchy1"/>
    <dgm:cxn modelId="{0481F2A9-730C-4FC7-AA37-F7DEDBB090E1}" type="presParOf" srcId="{4F4E8F08-F9B7-4B7D-B167-45B927240EDB}" destId="{EC45E7AF-75B6-475E-9777-8980785A634E}" srcOrd="0" destOrd="0" presId="urn:microsoft.com/office/officeart/2005/8/layout/hierarchy1"/>
    <dgm:cxn modelId="{9B7EFCB5-9A31-4B57-B6E2-387000CA5C4C}" type="presParOf" srcId="{EC45E7AF-75B6-475E-9777-8980785A634E}" destId="{0073F220-160A-4CE4-9492-23E72EA446D3}" srcOrd="0" destOrd="0" presId="urn:microsoft.com/office/officeart/2005/8/layout/hierarchy1"/>
    <dgm:cxn modelId="{FB7D0775-DCCB-407B-B1E6-73158B0228F2}" type="presParOf" srcId="{EC45E7AF-75B6-475E-9777-8980785A634E}" destId="{A15A56C3-B8AB-4500-8214-D927F58818EA}" srcOrd="1" destOrd="0" presId="urn:microsoft.com/office/officeart/2005/8/layout/hierarchy1"/>
    <dgm:cxn modelId="{A73CCDD4-1DDE-42D7-973C-240411FEB427}" type="presParOf" srcId="{4F4E8F08-F9B7-4B7D-B167-45B927240EDB}" destId="{435F5166-B7A5-4182-95F0-951B00FFBEFA}" srcOrd="1" destOrd="0" presId="urn:microsoft.com/office/officeart/2005/8/layout/hierarchy1"/>
    <dgm:cxn modelId="{96CC1E35-F7AA-4824-802C-D654C9EC7F4A}" type="presParOf" srcId="{E3ED3205-B629-4490-B7D1-A557FA9C5AEA}" destId="{22557014-5581-46EE-A1AE-D52F12C6BF64}" srcOrd="1" destOrd="0" presId="urn:microsoft.com/office/officeart/2005/8/layout/hierarchy1"/>
    <dgm:cxn modelId="{5A39EC4A-085D-4FB7-803C-C2F26087A163}" type="presParOf" srcId="{22557014-5581-46EE-A1AE-D52F12C6BF64}" destId="{A09291C3-2A9E-4514-BD3E-B99AC3BE31B0}" srcOrd="0" destOrd="0" presId="urn:microsoft.com/office/officeart/2005/8/layout/hierarchy1"/>
    <dgm:cxn modelId="{ED302839-0459-4E37-B8C7-A1A23DF68EC9}" type="presParOf" srcId="{A09291C3-2A9E-4514-BD3E-B99AC3BE31B0}" destId="{54F2C6DF-CED9-4FC1-BAF3-E98D2FE376B1}" srcOrd="0" destOrd="0" presId="urn:microsoft.com/office/officeart/2005/8/layout/hierarchy1"/>
    <dgm:cxn modelId="{4BE5450F-BCDC-4135-8881-5F1ADB7CE673}" type="presParOf" srcId="{A09291C3-2A9E-4514-BD3E-B99AC3BE31B0}" destId="{3E985075-F24D-4AD5-B977-2A27AF3BA7DA}" srcOrd="1" destOrd="0" presId="urn:microsoft.com/office/officeart/2005/8/layout/hierarchy1"/>
    <dgm:cxn modelId="{4A443FC5-0EE3-4246-B5BC-40B20662017A}" type="presParOf" srcId="{22557014-5581-46EE-A1AE-D52F12C6BF64}" destId="{BB85859C-E1C3-45F6-8FA8-2C5D9D80C2E5}" srcOrd="1" destOrd="0" presId="urn:microsoft.com/office/officeart/2005/8/layout/hierarchy1"/>
    <dgm:cxn modelId="{1FD056F6-6058-4E1A-9A84-D3B504FCB470}" type="presParOf" srcId="{E3ED3205-B629-4490-B7D1-A557FA9C5AEA}" destId="{4A3A10E2-630B-4C1E-B438-7898E6BCB393}" srcOrd="2" destOrd="0" presId="urn:microsoft.com/office/officeart/2005/8/layout/hierarchy1"/>
    <dgm:cxn modelId="{095A2948-70BD-4E4C-911F-567E9D569DA0}" type="presParOf" srcId="{4A3A10E2-630B-4C1E-B438-7898E6BCB393}" destId="{0F4D282F-CD28-4F6D-A0BE-AEF471FDD55B}" srcOrd="0" destOrd="0" presId="urn:microsoft.com/office/officeart/2005/8/layout/hierarchy1"/>
    <dgm:cxn modelId="{1A7CC508-A83D-42A6-91BC-02922A8BE320}" type="presParOf" srcId="{0F4D282F-CD28-4F6D-A0BE-AEF471FDD55B}" destId="{204590A6-2066-421E-900F-8C36CE590C17}" srcOrd="0" destOrd="0" presId="urn:microsoft.com/office/officeart/2005/8/layout/hierarchy1"/>
    <dgm:cxn modelId="{AAA5772A-2DA0-4A5D-B6BD-2D0A526510F2}" type="presParOf" srcId="{0F4D282F-CD28-4F6D-A0BE-AEF471FDD55B}" destId="{3930DFF2-6B13-45E8-AE8B-79BAEDA67C5B}" srcOrd="1" destOrd="0" presId="urn:microsoft.com/office/officeart/2005/8/layout/hierarchy1"/>
    <dgm:cxn modelId="{526868C5-F38F-4779-AAB2-6E83683C02A4}" type="presParOf" srcId="{4A3A10E2-630B-4C1E-B438-7898E6BCB393}" destId="{7DD10A9C-2E6A-4F76-8C17-39CAF51406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A10F5D-C417-4F97-8612-CE684295DDDD}">
      <dgm:prSet phldrT="[Text]" custT="1"/>
      <dgm:spPr>
        <a:xfrm>
          <a:off x="2133926" y="248178"/>
          <a:ext cx="6376391" cy="6376391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>
            <a:buNone/>
          </a:pPr>
          <a:r>
            <a:rPr lang="en-US" sz="32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Explicitness</a:t>
          </a:r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/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/>
        </a:p>
      </dgm:t>
    </dgm:pt>
    <dgm:pt modelId="{2445DAFE-CD18-4928-9C37-2E376DB00464}">
      <dgm:prSet phldrT="[Text]" custT="1"/>
      <dgm:spPr>
        <a:xfrm>
          <a:off x="4854099" y="248178"/>
          <a:ext cx="6376391" cy="6376391"/>
        </a:xfrm>
        <a:prstGeom prst="ellipse">
          <a:avLst/>
        </a:prstGeom>
        <a:solidFill>
          <a:srgbClr val="A5A5A5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>
            <a:buNone/>
          </a:pPr>
          <a:r>
            <a:rPr lang="en-GB" sz="32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</a:p>
        <a:p>
          <a:pPr>
            <a:buNone/>
          </a:pPr>
          <a:r>
            <a:rPr lang="en-GB" sz="32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Operating on   each other's output</a:t>
          </a:r>
          <a:endParaRPr lang="en-US" sz="32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DCAA9DB-109D-4C58-BE5B-CD56DEAD3883}" type="parTrans" cxnId="{3CB63E18-A0CD-4A44-A319-36B9A4AB653B}">
      <dgm:prSet/>
      <dgm:spPr/>
      <dgm:t>
        <a:bodyPr/>
        <a:lstStyle/>
        <a:p>
          <a:endParaRPr lang="en-US"/>
        </a:p>
      </dgm:t>
    </dgm:pt>
    <dgm:pt modelId="{CF4DBC20-EE82-4629-A48E-640C2D08C427}" type="sibTrans" cxnId="{3CB63E18-A0CD-4A44-A319-36B9A4AB653B}">
      <dgm:prSet/>
      <dgm:spPr/>
      <dgm:t>
        <a:bodyPr/>
        <a:lstStyle/>
        <a:p>
          <a:endParaRPr lang="en-US"/>
        </a:p>
      </dgm:t>
    </dgm:pt>
    <dgm:pt modelId="{C62F76A6-6D22-4022-9832-39F652C316A8}" type="pres">
      <dgm:prSet presAssocID="{B9C32B05-62EA-407A-B21C-2310C7945705}" presName="compositeShape" presStyleCnt="0">
        <dgm:presLayoutVars>
          <dgm:chMax val="7"/>
          <dgm:dir/>
          <dgm:resizeHandles val="exact"/>
        </dgm:presLayoutVars>
      </dgm:prSet>
      <dgm:spPr/>
    </dgm:pt>
    <dgm:pt modelId="{8DE77237-DF21-4DF5-8695-8AF1589F22E2}" type="pres">
      <dgm:prSet presAssocID="{54A10F5D-C417-4F97-8612-CE684295DDDD}" presName="circ1" presStyleLbl="vennNode1" presStyleIdx="0" presStyleCnt="2" custLinFactNeighborX="29412"/>
      <dgm:spPr/>
    </dgm:pt>
    <dgm:pt modelId="{2833819F-1E1B-4FBD-B18E-BED95AAE3D46}" type="pres">
      <dgm:prSet presAssocID="{54A10F5D-C417-4F97-8612-CE684295DD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BED27E-F024-434A-9C3C-A6282AB70CF7}" type="pres">
      <dgm:prSet presAssocID="{2445DAFE-CD18-4928-9C37-2E376DB00464}" presName="circ2" presStyleLbl="vennNode1" presStyleIdx="1" presStyleCnt="2"/>
      <dgm:spPr/>
    </dgm:pt>
    <dgm:pt modelId="{821C13A2-2586-4A3E-BC39-F09DCA941D27}" type="pres">
      <dgm:prSet presAssocID="{2445DAFE-CD18-4928-9C37-2E376DB004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4CF4C15-7739-4517-BAC9-F21CC10C6118}" type="presOf" srcId="{B9C32B05-62EA-407A-B21C-2310C7945705}" destId="{C62F76A6-6D22-4022-9832-39F652C316A8}" srcOrd="0" destOrd="0" presId="urn:microsoft.com/office/officeart/2005/8/layout/venn1"/>
    <dgm:cxn modelId="{3CB63E18-A0CD-4A44-A319-36B9A4AB653B}" srcId="{B9C32B05-62EA-407A-B21C-2310C7945705}" destId="{2445DAFE-CD18-4928-9C37-2E376DB00464}" srcOrd="1" destOrd="0" parTransId="{FDCAA9DB-109D-4C58-BE5B-CD56DEAD3883}" sibTransId="{CF4DBC20-EE82-4629-A48E-640C2D08C427}"/>
    <dgm:cxn modelId="{C7AE9921-F0A6-43CD-A054-033169415C96}" type="presOf" srcId="{2445DAFE-CD18-4928-9C37-2E376DB00464}" destId="{821C13A2-2586-4A3E-BC39-F09DCA941D27}" srcOrd="1" destOrd="0" presId="urn:microsoft.com/office/officeart/2005/8/layout/venn1"/>
    <dgm:cxn modelId="{517AFA30-BB19-43D1-84E3-E6B4C9B9E30A}" srcId="{B9C32B05-62EA-407A-B21C-2310C7945705}" destId="{54A10F5D-C417-4F97-8612-CE684295DDDD}" srcOrd="0" destOrd="0" parTransId="{8ABDAA28-1E03-411B-BC21-8D931DE3C43E}" sibTransId="{60811977-1F2E-41FC-8E06-EBD37DD18733}"/>
    <dgm:cxn modelId="{763E26A4-71E3-43D1-8960-C3A12EB433F0}" type="presOf" srcId="{54A10F5D-C417-4F97-8612-CE684295DDDD}" destId="{8DE77237-DF21-4DF5-8695-8AF1589F22E2}" srcOrd="0" destOrd="0" presId="urn:microsoft.com/office/officeart/2005/8/layout/venn1"/>
    <dgm:cxn modelId="{43EB99AF-2212-4CAA-BBE2-D158F80CA49C}" type="presOf" srcId="{2445DAFE-CD18-4928-9C37-2E376DB00464}" destId="{13BED27E-F024-434A-9C3C-A6282AB70CF7}" srcOrd="0" destOrd="0" presId="urn:microsoft.com/office/officeart/2005/8/layout/venn1"/>
    <dgm:cxn modelId="{0F37DBB6-D746-4F90-88AF-2FD5744AA031}" type="presOf" srcId="{54A10F5D-C417-4F97-8612-CE684295DDDD}" destId="{2833819F-1E1B-4FBD-B18E-BED95AAE3D46}" srcOrd="1" destOrd="0" presId="urn:microsoft.com/office/officeart/2005/8/layout/venn1"/>
    <dgm:cxn modelId="{4FC26951-D2D9-4137-B245-40144454693C}" type="presParOf" srcId="{C62F76A6-6D22-4022-9832-39F652C316A8}" destId="{8DE77237-DF21-4DF5-8695-8AF1589F22E2}" srcOrd="0" destOrd="0" presId="urn:microsoft.com/office/officeart/2005/8/layout/venn1"/>
    <dgm:cxn modelId="{47C5D27A-931A-4F6D-B6FF-B8137A45A095}" type="presParOf" srcId="{C62F76A6-6D22-4022-9832-39F652C316A8}" destId="{2833819F-1E1B-4FBD-B18E-BED95AAE3D46}" srcOrd="1" destOrd="0" presId="urn:microsoft.com/office/officeart/2005/8/layout/venn1"/>
    <dgm:cxn modelId="{D89C0304-C0F7-4B64-9505-7A935BA0565A}" type="presParOf" srcId="{C62F76A6-6D22-4022-9832-39F652C316A8}" destId="{13BED27E-F024-434A-9C3C-A6282AB70CF7}" srcOrd="2" destOrd="0" presId="urn:microsoft.com/office/officeart/2005/8/layout/venn1"/>
    <dgm:cxn modelId="{FC4E5A30-5D32-4D7E-AA5C-0F66F077F419}" type="presParOf" srcId="{C62F76A6-6D22-4022-9832-39F652C316A8}" destId="{821C13A2-2586-4A3E-BC39-F09DCA941D27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2506-A751-4DBE-BBB4-D9A319D4F429}">
      <dsp:nvSpPr>
        <dsp:cNvPr id="0" name=""/>
        <dsp:cNvSpPr/>
      </dsp:nvSpPr>
      <dsp:spPr>
        <a:xfrm>
          <a:off x="6290415" y="418"/>
          <a:ext cx="2108759" cy="1370693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Professional practice</a:t>
          </a:r>
        </a:p>
      </dsp:txBody>
      <dsp:txXfrm>
        <a:off x="6357327" y="67330"/>
        <a:ext cx="1974935" cy="1236869"/>
      </dsp:txXfrm>
    </dsp:sp>
    <dsp:sp modelId="{82029184-DC8C-4C0A-9341-2BBB69B46502}">
      <dsp:nvSpPr>
        <dsp:cNvPr id="0" name=""/>
        <dsp:cNvSpPr/>
      </dsp:nvSpPr>
      <dsp:spPr>
        <a:xfrm>
          <a:off x="5081599" y="685765"/>
          <a:ext cx="4526390" cy="4526390"/>
        </a:xfrm>
        <a:custGeom>
          <a:avLst/>
          <a:gdLst/>
          <a:ahLst/>
          <a:cxnLst/>
          <a:rect l="0" t="0" r="0" b="0"/>
          <a:pathLst>
            <a:path>
              <a:moveTo>
                <a:pt x="3608276" y="443082"/>
              </a:moveTo>
              <a:arcTo wR="2263195" hR="2263195" stAng="18387886" swAng="163262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E9295-0932-434D-A698-5E2CD62F1365}">
      <dsp:nvSpPr>
        <dsp:cNvPr id="0" name=""/>
        <dsp:cNvSpPr/>
      </dsp:nvSpPr>
      <dsp:spPr>
        <a:xfrm>
          <a:off x="8553610" y="2263613"/>
          <a:ext cx="2108759" cy="1370693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into students’ spoken interaction</a:t>
          </a:r>
        </a:p>
      </dsp:txBody>
      <dsp:txXfrm>
        <a:off x="8620522" y="2330525"/>
        <a:ext cx="1974935" cy="1236869"/>
      </dsp:txXfrm>
    </dsp:sp>
    <dsp:sp modelId="{E0943A3C-EF8A-4D88-90B5-A8CD0E434CCB}">
      <dsp:nvSpPr>
        <dsp:cNvPr id="0" name=""/>
        <dsp:cNvSpPr/>
      </dsp:nvSpPr>
      <dsp:spPr>
        <a:xfrm>
          <a:off x="5081599" y="685765"/>
          <a:ext cx="4526390" cy="4526390"/>
        </a:xfrm>
        <a:custGeom>
          <a:avLst/>
          <a:gdLst/>
          <a:ahLst/>
          <a:cxnLst/>
          <a:rect l="0" t="0" r="0" b="0"/>
          <a:pathLst>
            <a:path>
              <a:moveTo>
                <a:pt x="4291686" y="3266827"/>
              </a:moveTo>
              <a:arcTo wR="2263195" hR="2263195" stAng="1579484" swAng="163262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023B8-31B1-4C69-B015-2D4A7FBFB5E7}">
      <dsp:nvSpPr>
        <dsp:cNvPr id="0" name=""/>
        <dsp:cNvSpPr/>
      </dsp:nvSpPr>
      <dsp:spPr>
        <a:xfrm>
          <a:off x="6290415" y="4526808"/>
          <a:ext cx="2108759" cy="1370693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Observe and reflect on daily action</a:t>
          </a:r>
        </a:p>
      </dsp:txBody>
      <dsp:txXfrm>
        <a:off x="6357327" y="4593720"/>
        <a:ext cx="1974935" cy="1236869"/>
      </dsp:txXfrm>
    </dsp:sp>
    <dsp:sp modelId="{BF2B18D3-38FD-4FF9-9BE2-7B08F18D1EF6}">
      <dsp:nvSpPr>
        <dsp:cNvPr id="0" name=""/>
        <dsp:cNvSpPr/>
      </dsp:nvSpPr>
      <dsp:spPr>
        <a:xfrm>
          <a:off x="5081599" y="685765"/>
          <a:ext cx="4526390" cy="4526390"/>
        </a:xfrm>
        <a:custGeom>
          <a:avLst/>
          <a:gdLst/>
          <a:ahLst/>
          <a:cxnLst/>
          <a:rect l="0" t="0" r="0" b="0"/>
          <a:pathLst>
            <a:path>
              <a:moveTo>
                <a:pt x="918113" y="4083307"/>
              </a:moveTo>
              <a:arcTo wR="2263195" hR="2263195" stAng="7587886" swAng="163262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EC99C-8AC9-4E99-BE0A-47EA8B5414AF}">
      <dsp:nvSpPr>
        <dsp:cNvPr id="0" name=""/>
        <dsp:cNvSpPr/>
      </dsp:nvSpPr>
      <dsp:spPr>
        <a:xfrm>
          <a:off x="4027219" y="2263613"/>
          <a:ext cx="2108759" cy="1370693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Discover theory, engage with scholarship</a:t>
          </a:r>
        </a:p>
      </dsp:txBody>
      <dsp:txXfrm>
        <a:off x="4094131" y="2330525"/>
        <a:ext cx="1974935" cy="1236869"/>
      </dsp:txXfrm>
    </dsp:sp>
    <dsp:sp modelId="{B818A28C-271D-4F9D-879A-F567216C0608}">
      <dsp:nvSpPr>
        <dsp:cNvPr id="0" name=""/>
        <dsp:cNvSpPr/>
      </dsp:nvSpPr>
      <dsp:spPr>
        <a:xfrm>
          <a:off x="5081599" y="685765"/>
          <a:ext cx="4526390" cy="4526390"/>
        </a:xfrm>
        <a:custGeom>
          <a:avLst/>
          <a:gdLst/>
          <a:ahLst/>
          <a:cxnLst/>
          <a:rect l="0" t="0" r="0" b="0"/>
          <a:pathLst>
            <a:path>
              <a:moveTo>
                <a:pt x="234704" y="1259562"/>
              </a:moveTo>
              <a:arcTo wR="2263195" hR="2263195" stAng="12379484" swAng="163262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F220-160A-4CE4-9492-23E72EA446D3}">
      <dsp:nvSpPr>
        <dsp:cNvPr id="0" name=""/>
        <dsp:cNvSpPr/>
      </dsp:nvSpPr>
      <dsp:spPr>
        <a:xfrm>
          <a:off x="0" y="1528271"/>
          <a:ext cx="4182877" cy="2656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5A56C3-B8AB-4500-8214-D927F58818EA}">
      <dsp:nvSpPr>
        <dsp:cNvPr id="0" name=""/>
        <dsp:cNvSpPr/>
      </dsp:nvSpPr>
      <dsp:spPr>
        <a:xfrm>
          <a:off x="464764" y="1969797"/>
          <a:ext cx="4182877" cy="2656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 dirty="0"/>
            <a:t>HE settings due to large group sizes. Teamwork- 21</a:t>
          </a:r>
          <a:r>
            <a:rPr lang="en-GB" sz="2000" b="1" i="0" kern="1200" baseline="30000" dirty="0"/>
            <a:t>st</a:t>
          </a:r>
          <a:r>
            <a:rPr lang="en-GB" sz="2000" b="1" i="0" kern="1200" baseline="0" dirty="0"/>
            <a:t> century skill (Schwarz &amp; Baker, 2017)</a:t>
          </a:r>
          <a:endParaRPr lang="en-US" sz="2000" kern="1200" dirty="0"/>
        </a:p>
      </dsp:txBody>
      <dsp:txXfrm>
        <a:off x="542559" y="2047592"/>
        <a:ext cx="4027287" cy="2500537"/>
      </dsp:txXfrm>
    </dsp:sp>
    <dsp:sp modelId="{54F2C6DF-CED9-4FC1-BAF3-E98D2FE376B1}">
      <dsp:nvSpPr>
        <dsp:cNvPr id="0" name=""/>
        <dsp:cNvSpPr/>
      </dsp:nvSpPr>
      <dsp:spPr>
        <a:xfrm>
          <a:off x="5112406" y="1528271"/>
          <a:ext cx="4182877" cy="2656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985075-F24D-4AD5-B977-2A27AF3BA7DA}">
      <dsp:nvSpPr>
        <dsp:cNvPr id="0" name=""/>
        <dsp:cNvSpPr/>
      </dsp:nvSpPr>
      <dsp:spPr>
        <a:xfrm>
          <a:off x="5577170" y="1969797"/>
          <a:ext cx="4182877" cy="2656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Provide support to both practitioners and scholars within the fields of </a:t>
          </a:r>
          <a:r>
            <a:rPr lang="en-GB" sz="2000" b="1" kern="1200" dirty="0" err="1"/>
            <a:t>EAP</a:t>
          </a:r>
          <a:r>
            <a:rPr lang="en-GB" sz="2000" b="1" kern="1200" dirty="0"/>
            <a:t>, ESOL, linguistics</a:t>
          </a:r>
          <a:endParaRPr lang="en-US" sz="2000" kern="1200" dirty="0"/>
        </a:p>
      </dsp:txBody>
      <dsp:txXfrm>
        <a:off x="5654965" y="2047592"/>
        <a:ext cx="4027287" cy="2500537"/>
      </dsp:txXfrm>
    </dsp:sp>
    <dsp:sp modelId="{204590A6-2066-421E-900F-8C36CE590C17}">
      <dsp:nvSpPr>
        <dsp:cNvPr id="0" name=""/>
        <dsp:cNvSpPr/>
      </dsp:nvSpPr>
      <dsp:spPr>
        <a:xfrm>
          <a:off x="10224812" y="1528271"/>
          <a:ext cx="4182877" cy="2656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30DFF2-6B13-45E8-AE8B-79BAEDA67C5B}">
      <dsp:nvSpPr>
        <dsp:cNvPr id="0" name=""/>
        <dsp:cNvSpPr/>
      </dsp:nvSpPr>
      <dsp:spPr>
        <a:xfrm>
          <a:off x="10689576" y="1969797"/>
          <a:ext cx="4182877" cy="2656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Online delivery- challenges to sector- currently little published research into student-to-student spoken  interaction. </a:t>
          </a:r>
          <a:endParaRPr lang="en-US" sz="2000" kern="1200" dirty="0"/>
        </a:p>
      </dsp:txBody>
      <dsp:txXfrm>
        <a:off x="10767371" y="2047592"/>
        <a:ext cx="4027287" cy="2500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77237-DF21-4DF5-8695-8AF1589F22E2}">
      <dsp:nvSpPr>
        <dsp:cNvPr id="0" name=""/>
        <dsp:cNvSpPr/>
      </dsp:nvSpPr>
      <dsp:spPr>
        <a:xfrm>
          <a:off x="1978246" y="15076"/>
          <a:ext cx="5512622" cy="5512622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Explicitness</a:t>
          </a:r>
        </a:p>
      </dsp:txBody>
      <dsp:txXfrm>
        <a:off x="3213499" y="1282041"/>
        <a:ext cx="2247502" cy="2978693"/>
      </dsp:txXfrm>
    </dsp:sp>
    <dsp:sp modelId="{13BED27E-F024-434A-9C3C-A6282AB70CF7}">
      <dsp:nvSpPr>
        <dsp:cNvPr id="0" name=""/>
        <dsp:cNvSpPr/>
      </dsp:nvSpPr>
      <dsp:spPr>
        <a:xfrm>
          <a:off x="4329934" y="15076"/>
          <a:ext cx="5512622" cy="5512622"/>
        </a:xfrm>
        <a:prstGeom prst="ellipse">
          <a:avLst/>
        </a:prstGeom>
        <a:solidFill>
          <a:srgbClr val="A5A5A5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Operating on   each other's output</a:t>
          </a:r>
          <a:endParaRPr lang="en-US" sz="32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59800" y="1282041"/>
        <a:ext cx="2247502" cy="297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4F1C-1B82-4E03-8E2A-5AB93C96016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E046C-16C2-4F75-9C1A-857334821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9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428" y="1590794"/>
            <a:ext cx="12932569" cy="3384092"/>
          </a:xfrm>
        </p:spPr>
        <p:txBody>
          <a:bodyPr anchor="b"/>
          <a:lstStyle>
            <a:lvl1pPr algn="ctr">
              <a:defRPr sz="848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428" y="5105389"/>
            <a:ext cx="12932569" cy="2346813"/>
          </a:xfrm>
        </p:spPr>
        <p:txBody>
          <a:bodyPr/>
          <a:lstStyle>
            <a:lvl1pPr marL="0" indent="0" algn="ctr">
              <a:buNone/>
              <a:defRPr sz="3394"/>
            </a:lvl1pPr>
            <a:lvl2pPr marL="646618" indent="0" algn="ctr">
              <a:buNone/>
              <a:defRPr sz="2829"/>
            </a:lvl2pPr>
            <a:lvl3pPr marL="1293236" indent="0" algn="ctr">
              <a:buNone/>
              <a:defRPr sz="2546"/>
            </a:lvl3pPr>
            <a:lvl4pPr marL="1939854" indent="0" algn="ctr">
              <a:buNone/>
              <a:defRPr sz="2263"/>
            </a:lvl4pPr>
            <a:lvl5pPr marL="2586472" indent="0" algn="ctr">
              <a:buNone/>
              <a:defRPr sz="2263"/>
            </a:lvl5pPr>
            <a:lvl6pPr marL="3233090" indent="0" algn="ctr">
              <a:buNone/>
              <a:defRPr sz="2263"/>
            </a:lvl6pPr>
            <a:lvl7pPr marL="3879708" indent="0" algn="ctr">
              <a:buNone/>
              <a:defRPr sz="2263"/>
            </a:lvl7pPr>
            <a:lvl8pPr marL="4526326" indent="0" algn="ctr">
              <a:buNone/>
              <a:defRPr sz="2263"/>
            </a:lvl8pPr>
            <a:lvl9pPr marL="5172944" indent="0" algn="ctr">
              <a:buNone/>
              <a:defRPr sz="22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5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39826" y="517514"/>
            <a:ext cx="3718114" cy="82374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5485" y="517514"/>
            <a:ext cx="10938798" cy="82374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A3FE5F-792E-894C-96F2-B918CA1BC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841" y="2592071"/>
            <a:ext cx="15699877" cy="6543913"/>
          </a:xfrm>
          <a:prstGeom prst="rect">
            <a:avLst/>
          </a:prstGeom>
        </p:spPr>
        <p:txBody>
          <a:bodyPr/>
          <a:lstStyle>
            <a:lvl1pPr>
              <a:defRPr sz="3394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394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394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394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394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193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2E3E9-8DBB-5745-BD29-CD970B695CE6}"/>
              </a:ext>
            </a:extLst>
          </p:cNvPr>
          <p:cNvSpPr/>
          <p:nvPr userDrawn="1"/>
        </p:nvSpPr>
        <p:spPr>
          <a:xfrm>
            <a:off x="0" y="0"/>
            <a:ext cx="17243425" cy="972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6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79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053" y="517516"/>
            <a:ext cx="12323887" cy="14745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485" y="2576640"/>
            <a:ext cx="7328456" cy="6178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29484" y="2576640"/>
            <a:ext cx="7328456" cy="6178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444" y="756324"/>
            <a:ext cx="13027276" cy="1259731"/>
          </a:xfrm>
        </p:spPr>
        <p:txBody>
          <a:bodyPr>
            <a:normAutofit/>
          </a:bodyPr>
          <a:lstStyle>
            <a:lvl1pPr algn="l">
              <a:defRPr sz="396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143" y="2514925"/>
            <a:ext cx="16228578" cy="63210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679" y="2596744"/>
            <a:ext cx="9376112" cy="1119303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76680" y="4275116"/>
            <a:ext cx="8033460" cy="88202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05" y="2423317"/>
            <a:ext cx="14872454" cy="4043359"/>
          </a:xfrm>
        </p:spPr>
        <p:txBody>
          <a:bodyPr anchor="b"/>
          <a:lstStyle>
            <a:lvl1pPr>
              <a:defRPr sz="848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505" y="6504927"/>
            <a:ext cx="14872454" cy="2126307"/>
          </a:xfrm>
        </p:spPr>
        <p:txBody>
          <a:bodyPr/>
          <a:lstStyle>
            <a:lvl1pPr marL="0" indent="0">
              <a:buNone/>
              <a:defRPr sz="3394">
                <a:solidFill>
                  <a:schemeClr val="tx1">
                    <a:tint val="75000"/>
                  </a:schemeClr>
                </a:solidFill>
              </a:defRPr>
            </a:lvl1pPr>
            <a:lvl2pPr marL="646618" indent="0">
              <a:buNone/>
              <a:defRPr sz="2829">
                <a:solidFill>
                  <a:schemeClr val="tx1">
                    <a:tint val="75000"/>
                  </a:schemeClr>
                </a:solidFill>
              </a:defRPr>
            </a:lvl2pPr>
            <a:lvl3pPr marL="1293236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3pPr>
            <a:lvl4pPr marL="1939854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4pPr>
            <a:lvl5pPr marL="2586472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5pPr>
            <a:lvl6pPr marL="3233090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6pPr>
            <a:lvl7pPr marL="3879708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7pPr>
            <a:lvl8pPr marL="4526326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8pPr>
            <a:lvl9pPr marL="5172944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485" y="2587570"/>
            <a:ext cx="7328456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29484" y="2587570"/>
            <a:ext cx="7328456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31" y="517514"/>
            <a:ext cx="14872454" cy="18788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732" y="2382815"/>
            <a:ext cx="7294776" cy="1167781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46618" indent="0">
              <a:buNone/>
              <a:defRPr sz="2829" b="1"/>
            </a:lvl2pPr>
            <a:lvl3pPr marL="1293236" indent="0">
              <a:buNone/>
              <a:defRPr sz="2546" b="1"/>
            </a:lvl3pPr>
            <a:lvl4pPr marL="1939854" indent="0">
              <a:buNone/>
              <a:defRPr sz="2263" b="1"/>
            </a:lvl4pPr>
            <a:lvl5pPr marL="2586472" indent="0">
              <a:buNone/>
              <a:defRPr sz="2263" b="1"/>
            </a:lvl5pPr>
            <a:lvl6pPr marL="3233090" indent="0">
              <a:buNone/>
              <a:defRPr sz="2263" b="1"/>
            </a:lvl6pPr>
            <a:lvl7pPr marL="3879708" indent="0">
              <a:buNone/>
              <a:defRPr sz="2263" b="1"/>
            </a:lvl7pPr>
            <a:lvl8pPr marL="4526326" indent="0">
              <a:buNone/>
              <a:defRPr sz="2263" b="1"/>
            </a:lvl8pPr>
            <a:lvl9pPr marL="5172944" indent="0">
              <a:buNone/>
              <a:defRPr sz="2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732" y="3550596"/>
            <a:ext cx="7294776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29484" y="2382815"/>
            <a:ext cx="7330702" cy="1167781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46618" indent="0">
              <a:buNone/>
              <a:defRPr sz="2829" b="1"/>
            </a:lvl2pPr>
            <a:lvl3pPr marL="1293236" indent="0">
              <a:buNone/>
              <a:defRPr sz="2546" b="1"/>
            </a:lvl3pPr>
            <a:lvl4pPr marL="1939854" indent="0">
              <a:buNone/>
              <a:defRPr sz="2263" b="1"/>
            </a:lvl4pPr>
            <a:lvl5pPr marL="2586472" indent="0">
              <a:buNone/>
              <a:defRPr sz="2263" b="1"/>
            </a:lvl5pPr>
            <a:lvl6pPr marL="3233090" indent="0">
              <a:buNone/>
              <a:defRPr sz="2263" b="1"/>
            </a:lvl6pPr>
            <a:lvl7pPr marL="3879708" indent="0">
              <a:buNone/>
              <a:defRPr sz="2263" b="1"/>
            </a:lvl7pPr>
            <a:lvl8pPr marL="4526326" indent="0">
              <a:buNone/>
              <a:defRPr sz="2263" b="1"/>
            </a:lvl8pPr>
            <a:lvl9pPr marL="5172944" indent="0">
              <a:buNone/>
              <a:defRPr sz="2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29484" y="3550596"/>
            <a:ext cx="7330702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7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32" y="648018"/>
            <a:ext cx="5561453" cy="2268061"/>
          </a:xfrm>
        </p:spPr>
        <p:txBody>
          <a:bodyPr anchor="b"/>
          <a:lstStyle>
            <a:lvl1pPr>
              <a:defRPr sz="4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702" y="1399539"/>
            <a:ext cx="8729484" cy="6907687"/>
          </a:xfrm>
        </p:spPr>
        <p:txBody>
          <a:bodyPr/>
          <a:lstStyle>
            <a:lvl1pPr>
              <a:defRPr sz="4526"/>
            </a:lvl1pPr>
            <a:lvl2pPr>
              <a:defRPr sz="3960"/>
            </a:lvl2pPr>
            <a:lvl3pPr>
              <a:defRPr sz="3394"/>
            </a:lvl3pPr>
            <a:lvl4pPr>
              <a:defRPr sz="2829"/>
            </a:lvl4pPr>
            <a:lvl5pPr>
              <a:defRPr sz="2829"/>
            </a:lvl5pPr>
            <a:lvl6pPr>
              <a:defRPr sz="2829"/>
            </a:lvl6pPr>
            <a:lvl7pPr>
              <a:defRPr sz="2829"/>
            </a:lvl7pPr>
            <a:lvl8pPr>
              <a:defRPr sz="2829"/>
            </a:lvl8pPr>
            <a:lvl9pPr>
              <a:defRPr sz="2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732" y="2916079"/>
            <a:ext cx="5561453" cy="5402397"/>
          </a:xfrm>
        </p:spPr>
        <p:txBody>
          <a:bodyPr/>
          <a:lstStyle>
            <a:lvl1pPr marL="0" indent="0">
              <a:buNone/>
              <a:defRPr sz="2263"/>
            </a:lvl1pPr>
            <a:lvl2pPr marL="646618" indent="0">
              <a:buNone/>
              <a:defRPr sz="1980"/>
            </a:lvl2pPr>
            <a:lvl3pPr marL="1293236" indent="0">
              <a:buNone/>
              <a:defRPr sz="1697"/>
            </a:lvl3pPr>
            <a:lvl4pPr marL="1939854" indent="0">
              <a:buNone/>
              <a:defRPr sz="1414"/>
            </a:lvl4pPr>
            <a:lvl5pPr marL="2586472" indent="0">
              <a:buNone/>
              <a:defRPr sz="1414"/>
            </a:lvl5pPr>
            <a:lvl6pPr marL="3233090" indent="0">
              <a:buNone/>
              <a:defRPr sz="1414"/>
            </a:lvl6pPr>
            <a:lvl7pPr marL="3879708" indent="0">
              <a:buNone/>
              <a:defRPr sz="1414"/>
            </a:lvl7pPr>
            <a:lvl8pPr marL="4526326" indent="0">
              <a:buNone/>
              <a:defRPr sz="1414"/>
            </a:lvl8pPr>
            <a:lvl9pPr marL="5172944" indent="0">
              <a:buNone/>
              <a:defRPr sz="141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32" y="648018"/>
            <a:ext cx="5561453" cy="2268061"/>
          </a:xfrm>
        </p:spPr>
        <p:txBody>
          <a:bodyPr anchor="b"/>
          <a:lstStyle>
            <a:lvl1pPr>
              <a:defRPr sz="4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30702" y="1399539"/>
            <a:ext cx="8729484" cy="6907687"/>
          </a:xfrm>
        </p:spPr>
        <p:txBody>
          <a:bodyPr anchor="t"/>
          <a:lstStyle>
            <a:lvl1pPr marL="0" indent="0">
              <a:buNone/>
              <a:defRPr sz="4526"/>
            </a:lvl1pPr>
            <a:lvl2pPr marL="646618" indent="0">
              <a:buNone/>
              <a:defRPr sz="3960"/>
            </a:lvl2pPr>
            <a:lvl3pPr marL="1293236" indent="0">
              <a:buNone/>
              <a:defRPr sz="3394"/>
            </a:lvl3pPr>
            <a:lvl4pPr marL="1939854" indent="0">
              <a:buNone/>
              <a:defRPr sz="2829"/>
            </a:lvl4pPr>
            <a:lvl5pPr marL="2586472" indent="0">
              <a:buNone/>
              <a:defRPr sz="2829"/>
            </a:lvl5pPr>
            <a:lvl6pPr marL="3233090" indent="0">
              <a:buNone/>
              <a:defRPr sz="2829"/>
            </a:lvl6pPr>
            <a:lvl7pPr marL="3879708" indent="0">
              <a:buNone/>
              <a:defRPr sz="2829"/>
            </a:lvl7pPr>
            <a:lvl8pPr marL="4526326" indent="0">
              <a:buNone/>
              <a:defRPr sz="2829"/>
            </a:lvl8pPr>
            <a:lvl9pPr marL="5172944" indent="0">
              <a:buNone/>
              <a:defRPr sz="28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732" y="2916079"/>
            <a:ext cx="5561453" cy="5402397"/>
          </a:xfrm>
        </p:spPr>
        <p:txBody>
          <a:bodyPr/>
          <a:lstStyle>
            <a:lvl1pPr marL="0" indent="0">
              <a:buNone/>
              <a:defRPr sz="2263"/>
            </a:lvl1pPr>
            <a:lvl2pPr marL="646618" indent="0">
              <a:buNone/>
              <a:defRPr sz="1980"/>
            </a:lvl2pPr>
            <a:lvl3pPr marL="1293236" indent="0">
              <a:buNone/>
              <a:defRPr sz="1697"/>
            </a:lvl3pPr>
            <a:lvl4pPr marL="1939854" indent="0">
              <a:buNone/>
              <a:defRPr sz="1414"/>
            </a:lvl4pPr>
            <a:lvl5pPr marL="2586472" indent="0">
              <a:buNone/>
              <a:defRPr sz="1414"/>
            </a:lvl5pPr>
            <a:lvl6pPr marL="3233090" indent="0">
              <a:buNone/>
              <a:defRPr sz="1414"/>
            </a:lvl6pPr>
            <a:lvl7pPr marL="3879708" indent="0">
              <a:buNone/>
              <a:defRPr sz="1414"/>
            </a:lvl7pPr>
            <a:lvl8pPr marL="4526326" indent="0">
              <a:buNone/>
              <a:defRPr sz="1414"/>
            </a:lvl8pPr>
            <a:lvl9pPr marL="5172944" indent="0">
              <a:buNone/>
              <a:defRPr sz="141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611-FE56-A249-9ED2-5CEB4ACC4E9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059-FD85-BE44-B9A5-178CBABB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5486" y="517514"/>
            <a:ext cx="14872454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486" y="2587570"/>
            <a:ext cx="14872454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5485" y="9009244"/>
            <a:ext cx="387977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7611-FE56-A249-9ED2-5CEB4ACC4E9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1885" y="9009244"/>
            <a:ext cx="581965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78169" y="9009244"/>
            <a:ext cx="387977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4059-FD85-BE44-B9A5-178CBABBD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93236" rtl="0" eaLnBrk="1" latinLnBrk="0" hangingPunct="1">
        <a:lnSpc>
          <a:spcPct val="90000"/>
        </a:lnSpc>
        <a:spcBef>
          <a:spcPct val="0"/>
        </a:spcBef>
        <a:buNone/>
        <a:defRPr sz="62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309" indent="-323309" algn="l" defTabSz="1293236" rtl="0" eaLnBrk="1" latinLnBrk="0" hangingPunct="1">
        <a:lnSpc>
          <a:spcPct val="90000"/>
        </a:lnSpc>
        <a:spcBef>
          <a:spcPts val="1414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969927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3394" kern="1200">
          <a:solidFill>
            <a:schemeClr val="tx1"/>
          </a:solidFill>
          <a:latin typeface="+mn-lt"/>
          <a:ea typeface="+mn-ea"/>
          <a:cs typeface="+mn-cs"/>
        </a:defRPr>
      </a:lvl2pPr>
      <a:lvl3pPr marL="1616545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829" kern="1200">
          <a:solidFill>
            <a:schemeClr val="tx1"/>
          </a:solidFill>
          <a:latin typeface="+mn-lt"/>
          <a:ea typeface="+mn-ea"/>
          <a:cs typeface="+mn-cs"/>
        </a:defRPr>
      </a:lvl3pPr>
      <a:lvl4pPr marL="2263163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4pPr>
      <a:lvl5pPr marL="2909781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5pPr>
      <a:lvl6pPr marL="3556399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6pPr>
      <a:lvl7pPr marL="4203017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7pPr>
      <a:lvl8pPr marL="4849635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8pPr>
      <a:lvl9pPr marL="5496253" indent="-323309" algn="l" defTabSz="1293236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1pPr>
      <a:lvl2pPr marL="646618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2pPr>
      <a:lvl3pPr marL="1293236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3pPr>
      <a:lvl4pPr marL="1939854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4pPr>
      <a:lvl5pPr marL="2586472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5pPr>
      <a:lvl6pPr marL="3233090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6pPr>
      <a:lvl7pPr marL="3879708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7pPr>
      <a:lvl8pPr marL="4526326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8pPr>
      <a:lvl9pPr marL="5172944" algn="l" defTabSz="1293236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9122E-3CE2-694A-8F8F-94D1F87D2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43425" cy="9720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5465" y="965276"/>
            <a:ext cx="8262474" cy="1431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486" y="2587570"/>
            <a:ext cx="14872454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5485" y="9009244"/>
            <a:ext cx="387977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FB1-CB24-4B4C-BFD4-AD276D9A405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78169" y="9009244"/>
            <a:ext cx="387977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90" r:id="rId3"/>
    <p:sldLayoutId id="2147483691" r:id="rId4"/>
    <p:sldLayoutId id="2147483652" r:id="rId5"/>
    <p:sldLayoutId id="2147483683" r:id="rId6"/>
    <p:sldLayoutId id="2147483649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nine.mcnair@glasgow.ac.u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 Gilbert Scott Building">
            <a:extLst>
              <a:ext uri="{FF2B5EF4-FFF2-40B4-BE49-F238E27FC236}">
                <a16:creationId xmlns:a16="http://schemas.microsoft.com/office/drawing/2014/main" id="{7BC50DE1-3C49-A04B-A44F-423877F7A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8"/>
            <a:ext cx="17243425" cy="969942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960411" y="2584417"/>
            <a:ext cx="9686570" cy="54436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6618">
              <a:lnSpc>
                <a:spcPct val="115000"/>
              </a:lnSpc>
              <a:spcAft>
                <a:spcPts val="1131"/>
              </a:spcAft>
            </a:pPr>
            <a:endParaRPr lang="en-GB" sz="2829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6618">
              <a:lnSpc>
                <a:spcPct val="107000"/>
              </a:lnSpc>
              <a:spcAft>
                <a:spcPts val="1131"/>
              </a:spcAft>
            </a:pPr>
            <a:endParaRPr lang="en-GB" sz="2546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568974E6-037C-5DFB-350C-BA82ECDA7C19}"/>
              </a:ext>
            </a:extLst>
          </p:cNvPr>
          <p:cNvSpPr txBox="1"/>
          <p:nvPr/>
        </p:nvSpPr>
        <p:spPr>
          <a:xfrm>
            <a:off x="1960475" y="2547554"/>
            <a:ext cx="8296045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Janine McNair, MSc,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 Hons, PGCE.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Lecturer, tutor, PhD researcher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3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269" y="1687610"/>
            <a:ext cx="13343096" cy="767610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631417-8C62-3833-A0BB-DD584D9F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09"/>
          <a:stretch/>
        </p:blipFill>
        <p:spPr bwMode="auto">
          <a:xfrm>
            <a:off x="1122157" y="3302538"/>
            <a:ext cx="14999109" cy="278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047584-E6D0-A2F0-21E7-913E6832E32B}"/>
              </a:ext>
            </a:extLst>
          </p:cNvPr>
          <p:cNvSpPr txBox="1"/>
          <p:nvPr/>
        </p:nvSpPr>
        <p:spPr>
          <a:xfrm>
            <a:off x="6902245" y="1489587"/>
            <a:ext cx="3424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Task Sample </a:t>
            </a:r>
          </a:p>
        </p:txBody>
      </p:sp>
    </p:spTree>
    <p:extLst>
      <p:ext uri="{BB962C8B-B14F-4D97-AF65-F5344CB8AC3E}">
        <p14:creationId xmlns:p14="http://schemas.microsoft.com/office/powerpoint/2010/main" val="33808417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57F35EC-FCC8-8F7B-84A1-EDFB29E9EAF2}"/>
              </a:ext>
            </a:extLst>
          </p:cNvPr>
          <p:cNvSpPr txBox="1">
            <a:spLocks/>
          </p:cNvSpPr>
          <p:nvPr/>
        </p:nvSpPr>
        <p:spPr>
          <a:xfrm>
            <a:off x="832815" y="3593976"/>
            <a:ext cx="12393329" cy="1834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380D-61FC-5485-F5C7-49A52A5D5CEC}"/>
              </a:ext>
            </a:extLst>
          </p:cNvPr>
          <p:cNvSpPr txBox="1"/>
          <p:nvPr/>
        </p:nvSpPr>
        <p:spPr>
          <a:xfrm>
            <a:off x="1306287" y="5018485"/>
            <a:ext cx="137481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Conversation Analysis- “understanding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(Sacks, 1992)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Jeffersonian transcripts allow examination of linguistic features and prosody.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629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C9BD4D-F181-C665-3693-4674EFC8E624}"/>
              </a:ext>
            </a:extLst>
          </p:cNvPr>
          <p:cNvSpPr txBox="1">
            <a:spLocks/>
          </p:cNvSpPr>
          <p:nvPr/>
        </p:nvSpPr>
        <p:spPr>
          <a:xfrm>
            <a:off x="3605443" y="765120"/>
            <a:ext cx="13027276" cy="1257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932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932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6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r>
              <a:rPr kumimoji="0" lang="en-US" sz="396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Sample of data – colour coded</a:t>
            </a:r>
            <a:endParaRPr kumimoji="0" lang="en-US" sz="396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7D986-3188-C9BD-BA9B-EB7C50BD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4" y="3463878"/>
            <a:ext cx="15192715" cy="334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36459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07BB4-7096-716A-550B-DD75C847C683}"/>
              </a:ext>
            </a:extLst>
          </p:cNvPr>
          <p:cNvSpPr txBox="1"/>
          <p:nvPr/>
        </p:nvSpPr>
        <p:spPr>
          <a:xfrm>
            <a:off x="4765901" y="1506452"/>
            <a:ext cx="8645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iscussion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FC2FE0-1167-3DE7-D5B0-E9E813259E41}"/>
              </a:ext>
            </a:extLst>
          </p:cNvPr>
          <p:cNvSpPr txBox="1">
            <a:spLocks/>
          </p:cNvSpPr>
          <p:nvPr/>
        </p:nvSpPr>
        <p:spPr>
          <a:xfrm>
            <a:off x="1028701" y="4165475"/>
            <a:ext cx="15817318" cy="300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93236" rtl="0" eaLnBrk="1" latinLnBrk="0" hangingPunct="1">
              <a:lnSpc>
                <a:spcPct val="90000"/>
              </a:lnSpc>
              <a:spcBef>
                <a:spcPts val="1414"/>
              </a:spcBef>
              <a:buFont typeface="Arial" panose="020B0604020202020204" pitchFamily="34" charset="0"/>
              <a:buNone/>
              <a:defRPr sz="3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61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8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323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5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985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6472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3090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970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632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294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our own teaching environments, </a:t>
            </a:r>
          </a:p>
          <a:p>
            <a:pPr marR="0" lvl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we get students to develop each other’s ideas… to be more explicit…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should we aim to raise their consciousness of their speaking style?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7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31C0F-4AE8-C7F7-1E46-43A29334787C}"/>
              </a:ext>
            </a:extLst>
          </p:cNvPr>
          <p:cNvSpPr txBox="1"/>
          <p:nvPr/>
        </p:nvSpPr>
        <p:spPr>
          <a:xfrm>
            <a:off x="5890532" y="1229397"/>
            <a:ext cx="8645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Takeaway points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E470D8-129E-3FA8-2FE1-9C9591F2993B}"/>
              </a:ext>
            </a:extLst>
          </p:cNvPr>
          <p:cNvSpPr txBox="1">
            <a:spLocks/>
          </p:cNvSpPr>
          <p:nvPr/>
        </p:nvSpPr>
        <p:spPr>
          <a:xfrm>
            <a:off x="1100138" y="3343275"/>
            <a:ext cx="14251911" cy="4874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1293236" rtl="0" eaLnBrk="1" latinLnBrk="0" hangingPunct="1">
              <a:lnSpc>
                <a:spcPct val="90000"/>
              </a:lnSpc>
              <a:spcBef>
                <a:spcPts val="1414"/>
              </a:spcBef>
              <a:buFont typeface="Arial" panose="020B0604020202020204" pitchFamily="34" charset="0"/>
              <a:buNone/>
              <a:defRPr sz="3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61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8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323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5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985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6472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3090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970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632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294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Timing and physical issues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size, dynamic, leader (roles)</a:t>
            </a: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crucial to avoid fragmented conversations (Mercer, 2019)</a:t>
            </a: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Routine and regularity- build normalisation 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task, consensus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should link to week/day/unit’s work</a:t>
            </a:r>
          </a:p>
          <a:p>
            <a:pPr marL="342900" marR="0" lvl="0" indent="-34290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5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 by taking part</a:t>
            </a:r>
          </a:p>
          <a:p>
            <a:pPr marL="0" marR="0" lvl="0" indent="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790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9FAA6-F54B-D231-9D72-9D79EB472388}"/>
              </a:ext>
            </a:extLst>
          </p:cNvPr>
          <p:cNvSpPr txBox="1"/>
          <p:nvPr/>
        </p:nvSpPr>
        <p:spPr>
          <a:xfrm>
            <a:off x="473755" y="2198726"/>
            <a:ext cx="16295914" cy="731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Berkowitz, M. W., &amp; Gibbs, J. C. (1983). </a:t>
            </a:r>
            <a:r>
              <a:rPr lang="en-GB" dirty="0"/>
              <a:t>Measuring the development of features of moral discussion. Merrill-Palmer Quarterly, 29.</a:t>
            </a:r>
          </a:p>
          <a:p>
            <a:pPr>
              <a:lnSpc>
                <a:spcPct val="150000"/>
              </a:lnSpc>
            </a:pPr>
            <a:r>
              <a:rPr lang="en-GB" b="1" dirty="0" err="1"/>
              <a:t>Borge</a:t>
            </a:r>
            <a:r>
              <a:rPr lang="en-GB" b="1" dirty="0"/>
              <a:t> M., &amp; Rosé, C. (2021). </a:t>
            </a:r>
            <a:r>
              <a:rPr lang="en-GB" dirty="0"/>
              <a:t>Quantitative Approaches to Language in CSCL. In: Cress, U., Rosé, C., Wise, A.F., </a:t>
            </a:r>
            <a:r>
              <a:rPr lang="en-GB" dirty="0" err="1"/>
              <a:t>Oshima</a:t>
            </a:r>
            <a:r>
              <a:rPr lang="en-GB" dirty="0"/>
              <a:t>, J. (Eds.) International Handbook of Computer-Supported Collaborative Learning. CSCL Series.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Dewey, J., &amp; Bentley, A. F. (1949). </a:t>
            </a:r>
            <a:r>
              <a:rPr lang="en-GB" dirty="0"/>
              <a:t>Knowing and the known. Boston: Beacon Press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Howley, I., Mayfield, E., &amp; Rosé, C. P. (2013).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Linguistic analysis methods for studying small groups. In C.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Hmelo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-Silver, A. O’Donnell, C. Chan, &amp; C. Chin (Eds.), International handbook of collaborative learning. New York, NY: Taylor and Francis.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b="1" dirty="0"/>
              <a:t>Miyake, N. (1986). </a:t>
            </a:r>
            <a:r>
              <a:rPr lang="en-GB" dirty="0"/>
              <a:t>Constructive interaction and the iterative process of understanding. Cognitive Science, 10, 151–177. </a:t>
            </a:r>
          </a:p>
          <a:p>
            <a:pPr>
              <a:lnSpc>
                <a:spcPct val="150000"/>
              </a:lnSpc>
            </a:pPr>
            <a:r>
              <a:rPr lang="en-GB" b="1" dirty="0" err="1"/>
              <a:t>Roschelle</a:t>
            </a:r>
            <a:r>
              <a:rPr lang="en-GB" b="1" dirty="0"/>
              <a:t>, J., &amp; Teasley, S. D. (1995). </a:t>
            </a:r>
            <a:r>
              <a:rPr lang="en-GB" dirty="0"/>
              <a:t>The construction of shared knowledge in collaborative problem solving. In C. O’Malley (Ed.), Computer supported collaborative learning (pp. 69–96). Springer.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Sacks, H. (1992). </a:t>
            </a:r>
            <a:r>
              <a:rPr lang="en-GB" dirty="0"/>
              <a:t>Lectures on conversation (Vol. 2). Blackwell.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Schwarz, B. B., &amp; Baker, M. (2017). </a:t>
            </a:r>
            <a:r>
              <a:rPr lang="en-GB" dirty="0"/>
              <a:t>Dialogue, argumentation and education: history, theory and practice. CUP.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Stahl, G. (2006). </a:t>
            </a:r>
            <a:r>
              <a:rPr lang="en-GB" dirty="0"/>
              <a:t>Group cognition: Computer support for collaborative knowledge building. Cambridge, MA: MIT Press.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Stahl, G., &amp; SpringerLink (Online service). (2009). </a:t>
            </a:r>
            <a:r>
              <a:rPr lang="en-GB" dirty="0"/>
              <a:t>Studying virtual math teams. Springer. </a:t>
            </a:r>
          </a:p>
          <a:p>
            <a:pPr>
              <a:lnSpc>
                <a:spcPct val="150000"/>
              </a:lnSpc>
            </a:pPr>
            <a:r>
              <a:rPr lang="en-GB" b="1" dirty="0" err="1"/>
              <a:t>Trognon</a:t>
            </a:r>
            <a:r>
              <a:rPr lang="en-GB" b="1" dirty="0"/>
              <a:t>, A. (1993). </a:t>
            </a:r>
            <a:r>
              <a:rPr lang="en-GB" dirty="0"/>
              <a:t>How does the process of interaction work when two interlocutors try to resolve a logical problem? Cognition and Instruction, 11(3-4), 325-345.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van </a:t>
            </a:r>
            <a:r>
              <a:rPr lang="en-GB" b="1" dirty="0" err="1"/>
              <a:t>Heijst</a:t>
            </a:r>
            <a:r>
              <a:rPr lang="en-GB" b="1" dirty="0"/>
              <a:t>, H., de Jong, F. P. C. M., van Aalst, J., de Hoog, N., &amp; Kirschner, P. A. (2019). </a:t>
            </a:r>
            <a:r>
              <a:rPr lang="en-GB" dirty="0"/>
              <a:t>Socio-cognitive openness in online knowledge building discourse: Does openness keep conversations going? Int. Journal of CSCL, 14(2), 165-184.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Vygotsky, L. (1934/1986). </a:t>
            </a:r>
            <a:r>
              <a:rPr lang="en-GB" dirty="0"/>
              <a:t>Thought and language. Cambridge, MA: MIT Press.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F885C-865E-8B50-5761-51F47BA2F824}"/>
              </a:ext>
            </a:extLst>
          </p:cNvPr>
          <p:cNvSpPr txBox="1"/>
          <p:nvPr/>
        </p:nvSpPr>
        <p:spPr>
          <a:xfrm>
            <a:off x="6302829" y="1077686"/>
            <a:ext cx="340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Key References</a:t>
            </a:r>
          </a:p>
        </p:txBody>
      </p:sp>
    </p:spTree>
    <p:extLst>
      <p:ext uri="{BB962C8B-B14F-4D97-AF65-F5344CB8AC3E}">
        <p14:creationId xmlns:p14="http://schemas.microsoft.com/office/powerpoint/2010/main" val="25673645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55" y="0"/>
            <a:ext cx="17239114" cy="972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outdoor, building, sky&#10;&#10;Description automatically generated">
            <a:extLst>
              <a:ext uri="{FF2B5EF4-FFF2-40B4-BE49-F238E27FC236}">
                <a16:creationId xmlns:a16="http://schemas.microsoft.com/office/drawing/2014/main" id="{14A2CB2F-6AC4-7FC3-769D-F4218B844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"/>
          <a:stretch/>
        </p:blipFill>
        <p:spPr>
          <a:xfrm>
            <a:off x="20" y="0"/>
            <a:ext cx="17243405" cy="9718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1FB9A-0146-2E62-17B8-1405222B6D57}"/>
              </a:ext>
            </a:extLst>
          </p:cNvPr>
          <p:cNvSpPr txBox="1"/>
          <p:nvPr/>
        </p:nvSpPr>
        <p:spPr>
          <a:xfrm>
            <a:off x="11036613" y="5025118"/>
            <a:ext cx="634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Janine.mcnair@glasgow.ac.uk</a:t>
            </a:r>
            <a:r>
              <a:rPr lang="en-GB" sz="3600" b="1" dirty="0">
                <a:solidFill>
                  <a:srgbClr val="002060"/>
                </a:solidFill>
              </a:rPr>
              <a:t>   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48E25-35DB-21A0-2A55-0A0ABF508724}"/>
              </a:ext>
            </a:extLst>
          </p:cNvPr>
          <p:cNvSpPr txBox="1"/>
          <p:nvPr/>
        </p:nvSpPr>
        <p:spPr>
          <a:xfrm>
            <a:off x="10366941" y="2625583"/>
            <a:ext cx="676377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Thank you for participating! </a:t>
            </a:r>
          </a:p>
          <a:p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994541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77944" y="6509746"/>
            <a:ext cx="11877935" cy="249060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b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Agency</a:t>
            </a:r>
            <a:b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Learning</a:t>
            </a:r>
            <a:b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 ongoing process</a:t>
            </a:r>
            <a:b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ACC209-63BF-D52E-AEAB-E88A3DD41DE5}"/>
              </a:ext>
            </a:extLst>
          </p:cNvPr>
          <p:cNvSpPr txBox="1">
            <a:spLocks/>
          </p:cNvSpPr>
          <p:nvPr/>
        </p:nvSpPr>
        <p:spPr>
          <a:xfrm>
            <a:off x="877944" y="2933993"/>
            <a:ext cx="15570667" cy="2208371"/>
          </a:xfrm>
          <a:prstGeom prst="rect">
            <a:avLst/>
          </a:prstGeom>
        </p:spPr>
        <p:txBody>
          <a:bodyPr vert="horz" lIns="129326" tIns="64663" rIns="129326" bIns="6466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en-GB" sz="40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student-to-student spoken interaction to impact collective knowledge construction, </a:t>
            </a:r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(Gunawardena et al., 1997) 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127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75214-15F7-6F85-7859-02A5100AA14F}"/>
              </a:ext>
            </a:extLst>
          </p:cNvPr>
          <p:cNvSpPr txBox="1"/>
          <p:nvPr/>
        </p:nvSpPr>
        <p:spPr>
          <a:xfrm>
            <a:off x="277209" y="3211527"/>
            <a:ext cx="7328456" cy="4905116"/>
          </a:xfrm>
          <a:prstGeom prst="rect">
            <a:avLst/>
          </a:prstGeom>
        </p:spPr>
        <p:txBody>
          <a:bodyPr vert="horz" lIns="129326" tIns="64663" rIns="129326" bIns="64663" rtlCol="0">
            <a:norm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854" lvl="0" indent="-457200" algn="ctr">
              <a:buSzPts val="1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and background </a:t>
            </a:r>
          </a:p>
          <a:p>
            <a:pPr marL="484963" lvl="0" indent="-323309" algn="ctr">
              <a:buSzPts val="1000"/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963" indent="-323309" algn="ctr">
              <a:buSzPts val="1000"/>
              <a:buFont typeface="Arial" panose="020B0604020202020204" pitchFamily="34" charset="0"/>
              <a:buChar char="•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5B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 Task and Reflection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963" lvl="0" indent="-323309" algn="ctr">
              <a:buSzPts val="1000"/>
              <a:buFont typeface="Arial" panose="020B0604020202020204" pitchFamily="34" charset="0"/>
              <a:buChar char="•"/>
            </a:pPr>
            <a:endParaRPr kumimoji="0" lang="en-GB" sz="2800" b="1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963" lvl="0" indent="-323309" algn="ctr">
              <a:buSzPts val="1000"/>
              <a:buFont typeface="Arial" panose="020B0604020202020204" pitchFamily="34" charset="0"/>
              <a:buChar char="•"/>
            </a:pPr>
            <a:r>
              <a:rPr kumimoji="0" lang="en-GB" sz="28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Exploration of theory</a:t>
            </a:r>
          </a:p>
          <a:p>
            <a:pPr lvl="0" indent="-323309" algn="ctr">
              <a:buSzPts val="1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963" lvl="0" indent="-323309" algn="ctr">
              <a:buSzPts val="1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project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000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5B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2860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5B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Future development and   implementation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5B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4963" lvl="0" indent="-323309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</a:pPr>
            <a:endParaRPr lang="en-GB" sz="3111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323309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</a:pPr>
            <a:endParaRPr lang="en-GB" sz="311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54" lvl="0">
              <a:lnSpc>
                <a:spcPct val="90000"/>
              </a:lnSpc>
              <a:spcAft>
                <a:spcPts val="1131"/>
              </a:spcAft>
              <a:buSzPts val="1000"/>
            </a:pPr>
            <a:endParaRPr lang="en-GB" sz="311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he Gilbert Scott Building">
            <a:extLst>
              <a:ext uri="{FF2B5EF4-FFF2-40B4-BE49-F238E27FC236}">
                <a16:creationId xmlns:a16="http://schemas.microsoft.com/office/drawing/2014/main" id="{F9CF6D1A-739F-1248-82ED-0D1F2D27D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r="4330" b="2"/>
          <a:stretch/>
        </p:blipFill>
        <p:spPr>
          <a:xfrm>
            <a:off x="8729483" y="2581534"/>
            <a:ext cx="7328456" cy="616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4581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8B256-8077-31C9-DBDC-413EE32F0B46}"/>
              </a:ext>
            </a:extLst>
          </p:cNvPr>
          <p:cNvSpPr txBox="1"/>
          <p:nvPr/>
        </p:nvSpPr>
        <p:spPr>
          <a:xfrm>
            <a:off x="4684258" y="1176731"/>
            <a:ext cx="862148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Exploratory Practice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B04D223-E67F-A7CC-F5C0-42063BE4C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441396"/>
              </p:ext>
            </p:extLst>
          </p:nvPr>
        </p:nvGraphicFramePr>
        <p:xfrm>
          <a:off x="1650205" y="2645611"/>
          <a:ext cx="14689590" cy="589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7763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392BB09-B5F2-F3F7-6DBA-BEDA5723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822" y="1398168"/>
            <a:ext cx="8262474" cy="1427973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26" dirty="0">
                <a:latin typeface="Arial" panose="020B0604020202020204" pitchFamily="34" charset="0"/>
                <a:cs typeface="Arial" panose="020B0604020202020204" pitchFamily="34" charset="0"/>
              </a:rPr>
              <a:t>Currency of the Study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002B685D-A765-27B0-AC97-23A039F52368}"/>
              </a:ext>
            </a:extLst>
          </p:cNvPr>
          <p:cNvGraphicFramePr/>
          <p:nvPr/>
        </p:nvGraphicFramePr>
        <p:xfrm>
          <a:off x="1185485" y="2592441"/>
          <a:ext cx="14872454" cy="6154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3495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B6AA473-95AB-8F4D-3F15-9D7C4D12C616}"/>
              </a:ext>
            </a:extLst>
          </p:cNvPr>
          <p:cNvSpPr txBox="1">
            <a:spLocks/>
          </p:cNvSpPr>
          <p:nvPr/>
        </p:nvSpPr>
        <p:spPr>
          <a:xfrm>
            <a:off x="832815" y="2393826"/>
            <a:ext cx="12393329" cy="1834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BF7ABF-5F2E-ADAB-064C-BC26E7CB4ED2}"/>
              </a:ext>
            </a:extLst>
          </p:cNvPr>
          <p:cNvSpPr txBox="1">
            <a:spLocks/>
          </p:cNvSpPr>
          <p:nvPr/>
        </p:nvSpPr>
        <p:spPr>
          <a:xfrm>
            <a:off x="1694261" y="2393826"/>
            <a:ext cx="15151757" cy="1218326"/>
          </a:xfrm>
          <a:prstGeom prst="rect">
            <a:avLst/>
          </a:prstGeom>
        </p:spPr>
        <p:txBody>
          <a:bodyPr vert="horz" lIns="129326" tIns="64663" rIns="129326" bIns="6466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do a short task together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E1BB03-FCC9-CD8D-C5F5-D1B89E63D47A}"/>
              </a:ext>
            </a:extLst>
          </p:cNvPr>
          <p:cNvSpPr txBox="1">
            <a:spLocks/>
          </p:cNvSpPr>
          <p:nvPr/>
        </p:nvSpPr>
        <p:spPr>
          <a:xfrm>
            <a:off x="1028758" y="4860131"/>
            <a:ext cx="13764928" cy="3042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1293236" rtl="0" eaLnBrk="1" latinLnBrk="0" hangingPunct="1">
              <a:lnSpc>
                <a:spcPct val="90000"/>
              </a:lnSpc>
              <a:spcBef>
                <a:spcPts val="1414"/>
              </a:spcBef>
              <a:buFont typeface="Arial" panose="020B0604020202020204" pitchFamily="34" charset="0"/>
              <a:buNone/>
              <a:defRPr sz="3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61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8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323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5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985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6472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3090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9708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6326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2944" indent="0" algn="ctr" defTabSz="1293236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None/>
              <a:defRPr sz="2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Mentimeter</a:t>
            </a:r>
            <a:r>
              <a:rPr kumimoji="0" lang="en-GB" sz="7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image/concepts task- LINK- </a:t>
            </a:r>
            <a:r>
              <a:rPr kumimoji="0" lang="en-GB" sz="7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https://www.menti.com</a:t>
            </a:r>
            <a:r>
              <a:rPr kumimoji="0" lang="en-GB" sz="7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GB" sz="7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in groups of 3 or 4, reach a consensus and submit answer </a:t>
            </a:r>
          </a:p>
          <a:p>
            <a:pPr marL="0" marR="0" lvl="0" indent="0" algn="ctr" defTabSz="1293236" rtl="0" eaLnBrk="1" fontAlgn="auto" latinLnBrk="0" hangingPunct="1">
              <a:lnSpc>
                <a:spcPct val="107000"/>
              </a:lnSpc>
              <a:spcBef>
                <a:spcPts val="1414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75 seconds per question</a:t>
            </a:r>
            <a:endParaRPr kumimoji="0" lang="en-GB" sz="7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1293236" rtl="0" eaLnBrk="1" fontAlgn="auto" latinLnBrk="0" hangingPunct="1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9067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B6AA473-95AB-8F4D-3F15-9D7C4D12C616}"/>
              </a:ext>
            </a:extLst>
          </p:cNvPr>
          <p:cNvSpPr txBox="1">
            <a:spLocks/>
          </p:cNvSpPr>
          <p:nvPr/>
        </p:nvSpPr>
        <p:spPr>
          <a:xfrm>
            <a:off x="832815" y="2393826"/>
            <a:ext cx="12393329" cy="1834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3DCBE-8D5F-9A88-771D-C01B91CF2948}"/>
              </a:ext>
            </a:extLst>
          </p:cNvPr>
          <p:cNvSpPr txBox="1">
            <a:spLocks/>
          </p:cNvSpPr>
          <p:nvPr/>
        </p:nvSpPr>
        <p:spPr>
          <a:xfrm>
            <a:off x="832815" y="3559629"/>
            <a:ext cx="15512142" cy="43617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/>
              <a:t>Jot down a few words about your group’s experience of doing the  task. Use these categories to help you:</a:t>
            </a:r>
          </a:p>
          <a:p>
            <a:endParaRPr lang="en-US" sz="3600" b="1" i="1" dirty="0"/>
          </a:p>
          <a:p>
            <a:pPr marL="685800" indent="-685800"/>
            <a:r>
              <a:rPr lang="en-US" sz="3600" b="1" dirty="0"/>
              <a:t>Balance of talking</a:t>
            </a:r>
          </a:p>
          <a:p>
            <a:pPr marL="685800" indent="-685800"/>
            <a:r>
              <a:rPr lang="en-US" sz="3600" b="1" dirty="0"/>
              <a:t>Change in views</a:t>
            </a:r>
          </a:p>
          <a:p>
            <a:pPr marL="685800" indent="-685800"/>
            <a:r>
              <a:rPr lang="en-US" sz="3600" b="1" dirty="0"/>
              <a:t>Increased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0193497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6448611" y="9000350"/>
            <a:ext cx="794814" cy="516405"/>
          </a:xfrm>
        </p:spPr>
        <p:txBody>
          <a:bodyPr/>
          <a:lstStyle>
            <a:defPPr>
              <a:defRPr lang="en-US"/>
            </a:defPPr>
            <a:lvl1pPr marL="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22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0446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5670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0893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6115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91338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6561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21784" algn="l" defTabSz="1830446" rtl="0" eaLnBrk="1" latinLnBrk="0" hangingPunct="1">
              <a:defRPr sz="3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AD966-9810-4EB9-925F-2A35C0C6E18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C0699E-48EB-4A2E-E89D-A5F435E8E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60034"/>
              </p:ext>
            </p:extLst>
          </p:nvPr>
        </p:nvGraphicFramePr>
        <p:xfrm>
          <a:off x="2119312" y="3457575"/>
          <a:ext cx="10199431" cy="554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218AE4-36A0-3347-6ABE-E92F76F45E48}"/>
              </a:ext>
            </a:extLst>
          </p:cNvPr>
          <p:cNvSpPr txBox="1"/>
          <p:nvPr/>
        </p:nvSpPr>
        <p:spPr>
          <a:xfrm>
            <a:off x="6467244" y="837772"/>
            <a:ext cx="3875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/>
              <a:t>TRANSACTIVITY</a:t>
            </a:r>
            <a:endParaRPr lang="en-GB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24A70-30E5-5C5E-78D1-90914D93F3AC}"/>
              </a:ext>
            </a:extLst>
          </p:cNvPr>
          <p:cNvSpPr txBox="1"/>
          <p:nvPr/>
        </p:nvSpPr>
        <p:spPr>
          <a:xfrm>
            <a:off x="12318743" y="526292"/>
            <a:ext cx="4367016" cy="320261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70688" tIns="30480" rIns="170688" bIns="3048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Stahl (2006)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transactivity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contributions where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explicit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displayed +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to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rationales offered by other interactants.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539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Cloisters in the Gilbert Scott Building">
            <a:extLst>
              <a:ext uri="{FF2B5EF4-FFF2-40B4-BE49-F238E27FC236}">
                <a16:creationId xmlns:a16="http://schemas.microsoft.com/office/drawing/2014/main" id="{5C2AD25D-CE8C-934D-AAA4-C98448DCE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8"/>
            <a:ext cx="17243425" cy="9699427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3592" y="2612995"/>
            <a:ext cx="8904734" cy="5712646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2434" tIns="86217" rIns="172434" bIns="8621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242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526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475346" y="2834258"/>
            <a:ext cx="6564213" cy="950528"/>
          </a:xfrm>
          <a:prstGeom prst="rect">
            <a:avLst/>
          </a:prstGeo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 description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75346" y="3309522"/>
            <a:ext cx="7697229" cy="39199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121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242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1363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848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5604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2725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9846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967" algn="l" defTabSz="1294242" rtl="0" eaLnBrk="1" latinLnBrk="0" hangingPunct="1">
              <a:defRPr sz="2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394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work 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groups of 4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complete </a:t>
            </a: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True/False statement task. 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ecording of the task, and self-reporting data used by researcher in line with the University of Glasgow ethics procedure.  </a:t>
            </a:r>
          </a:p>
          <a:p>
            <a:pPr marL="0" indent="0">
              <a:buNone/>
            </a:pPr>
            <a:endParaRPr lang="en-US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363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BA77E22272D48A455474A73DF007C" ma:contentTypeVersion="16" ma:contentTypeDescription="Create a new document." ma:contentTypeScope="" ma:versionID="8ec2678175eb3a8b51b953e63a0f629a">
  <xsd:schema xmlns:xsd="http://www.w3.org/2001/XMLSchema" xmlns:xs="http://www.w3.org/2001/XMLSchema" xmlns:p="http://schemas.microsoft.com/office/2006/metadata/properties" xmlns:ns2="21bc2d38-1c10-4d85-b83e-3bb0459d3fe3" xmlns:ns3="04e46142-05b3-4726-a865-c36e3bd609bb" targetNamespace="http://schemas.microsoft.com/office/2006/metadata/properties" ma:root="true" ma:fieldsID="befe1eac935ef99ab6562d81648b6ff0" ns2:_="" ns3:_="">
    <xsd:import namespace="21bc2d38-1c10-4d85-b83e-3bb0459d3fe3"/>
    <xsd:import namespace="04e46142-05b3-4726-a865-c36e3bd60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c2d38-1c10-4d85-b83e-3bb0459d3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4e1e16-8a9f-43b1-88b0-c950b9ee0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46142-05b3-4726-a865-c36e3bd60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f17c04-6aa5-4362-a5ca-1ee4fa3aa556}" ma:internalName="TaxCatchAll" ma:showField="CatchAllData" ma:web="04e46142-05b3-4726-a865-c36e3bd60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e46142-05b3-4726-a865-c36e3bd609bb">
      <UserInfo>
        <DisplayName>Chris Earle</DisplayName>
        <AccountId>1420</AccountId>
        <AccountType/>
      </UserInfo>
      <UserInfo>
        <DisplayName>Jennifer McLean</DisplayName>
        <AccountId>457</AccountId>
        <AccountType/>
      </UserInfo>
      <UserInfo>
        <DisplayName>Michelle Green</DisplayName>
        <AccountId>1423</AccountId>
        <AccountType/>
      </UserInfo>
      <UserInfo>
        <DisplayName>Shama Mohammed</DisplayName>
        <AccountId>721</AccountId>
        <AccountType/>
      </UserInfo>
    </SharedWithUsers>
    <TaxCatchAll xmlns="04e46142-05b3-4726-a865-c36e3bd609bb" xsi:nil="true"/>
    <lcf76f155ced4ddcb4097134ff3c332f xmlns="21bc2d38-1c10-4d85-b83e-3bb0459d3f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C49078-47BD-4CF3-AD34-CEAD81A4E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c2d38-1c10-4d85-b83e-3bb0459d3fe3"/>
    <ds:schemaRef ds:uri="04e46142-05b3-4726-a865-c36e3bd60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1E228-0495-4577-B4E9-AB9D8FDA4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7A3D1-B92C-474D-A06F-1CA3F5F67F8E}">
  <ds:schemaRefs>
    <ds:schemaRef ds:uri="7cff0605-0611-449a-a0cb-7a81b03a45ab"/>
    <ds:schemaRef ds:uri="811e6c11-0f20-4854-bfff-5e2f1cf6ea66"/>
    <ds:schemaRef ds:uri="db1de537-a8c0-43bd-bd7d-92d4a0eae5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34ffe4e-03d8-4423-a395-a02d9f5dbed4"/>
    <ds:schemaRef ds:uri="04e46142-05b3-4726-a865-c36e3bd609bb"/>
    <ds:schemaRef ds:uri="21bc2d38-1c10-4d85-b83e-3bb0459d3f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920</Words>
  <Application>Microsoft Office PowerPoint</Application>
  <PresentationFormat>Custom</PresentationFormat>
  <Paragraphs>121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Office Theme</vt:lpstr>
      <vt:lpstr>PowerPoint Presentation</vt:lpstr>
      <vt:lpstr> Learner Agency Collaborative Learning Learning as an ongoing process </vt:lpstr>
      <vt:lpstr>PowerPoint Presentation</vt:lpstr>
      <vt:lpstr>PowerPoint Presentation</vt:lpstr>
      <vt:lpstr>Currency of the Study </vt:lpstr>
      <vt:lpstr>PowerPoint Presentation</vt:lpstr>
      <vt:lpstr>PowerPoint Presentation</vt:lpstr>
      <vt:lpstr>PowerPoint Presentation</vt:lpstr>
      <vt:lpstr> The task description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Janine McNair (PGR)</cp:lastModifiedBy>
  <cp:revision>57</cp:revision>
  <dcterms:created xsi:type="dcterms:W3CDTF">2022-02-28T12:34:34Z</dcterms:created>
  <dcterms:modified xsi:type="dcterms:W3CDTF">2023-04-19T14:43:15Z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0x010100FAEBA77E22272D48A455474A73DF007C</vt:lpwstr>
  </property>
</Properties>
</file>