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538" r:id="rId3"/>
    <p:sldId id="539" r:id="rId4"/>
    <p:sldId id="540" r:id="rId5"/>
    <p:sldId id="523" r:id="rId6"/>
    <p:sldId id="541" r:id="rId7"/>
    <p:sldId id="531" r:id="rId8"/>
    <p:sldId id="526" r:id="rId9"/>
    <p:sldId id="527" r:id="rId10"/>
    <p:sldId id="525" r:id="rId11"/>
    <p:sldId id="528" r:id="rId12"/>
    <p:sldId id="530" r:id="rId13"/>
    <p:sldId id="547" r:id="rId14"/>
    <p:sldId id="262" r:id="rId15"/>
    <p:sldId id="263" r:id="rId16"/>
    <p:sldId id="270" r:id="rId17"/>
    <p:sldId id="508" r:id="rId18"/>
    <p:sldId id="509" r:id="rId19"/>
    <p:sldId id="546" r:id="rId20"/>
    <p:sldId id="545" r:id="rId21"/>
    <p:sldId id="266" r:id="rId22"/>
    <p:sldId id="542"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A92BE73-8812-4361-8308-454986E01C40}">
          <p14:sldIdLst>
            <p14:sldId id="257"/>
            <p14:sldId id="538"/>
            <p14:sldId id="539"/>
            <p14:sldId id="540"/>
            <p14:sldId id="523"/>
            <p14:sldId id="541"/>
            <p14:sldId id="531"/>
            <p14:sldId id="526"/>
            <p14:sldId id="527"/>
            <p14:sldId id="525"/>
            <p14:sldId id="528"/>
            <p14:sldId id="530"/>
            <p14:sldId id="547"/>
          </p14:sldIdLst>
        </p14:section>
        <p14:section name="The EHU Response" id="{C5F46E05-9C50-4AD9-BC97-A5D565840FB0}">
          <p14:sldIdLst>
            <p14:sldId id="262"/>
            <p14:sldId id="263"/>
            <p14:sldId id="270"/>
            <p14:sldId id="508"/>
            <p14:sldId id="509"/>
            <p14:sldId id="546"/>
          </p14:sldIdLst>
        </p14:section>
        <p14:section name="Concluding Remarks" id="{24290F60-ABA0-4793-AFF6-A37775D34759}">
          <p14:sldIdLst>
            <p14:sldId id="545"/>
          </p14:sldIdLst>
        </p14:section>
        <p14:section name="References" id="{A09C5036-6F50-41A8-BD94-C266186D3A0F}">
          <p14:sldIdLst>
            <p14:sldId id="266"/>
            <p14:sldId id="54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29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5A347-B13A-4D42-B94C-E8ED11309197}" v="1" dt="2023-04-06T11:24:44.835"/>
    <p1510:client id="{CB240F95-88A5-325E-DD69-85CF700316D5}" v="209" dt="2023-04-06T11:18:17.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Molyneux" userId="b87ffed1-56d1-4b8a-a6d9-f05c03cfeedd" providerId="ADAL" clId="{0175A347-B13A-4D42-B94C-E8ED11309197}"/>
    <pc:docChg chg="custSel modSld delSection replTag delTag">
      <pc:chgData name="Liz Molyneux" userId="b87ffed1-56d1-4b8a-a6d9-f05c03cfeedd" providerId="ADAL" clId="{0175A347-B13A-4D42-B94C-E8ED11309197}" dt="2023-04-06T11:25:45.247" v="60"/>
      <pc:docMkLst>
        <pc:docMk/>
      </pc:docMkLst>
      <pc:sldChg chg="modSp mod">
        <pc:chgData name="Liz Molyneux" userId="b87ffed1-56d1-4b8a-a6d9-f05c03cfeedd" providerId="ADAL" clId="{0175A347-B13A-4D42-B94C-E8ED11309197}" dt="2023-04-06T11:25:25.557" v="54" actId="20577"/>
        <pc:sldMkLst>
          <pc:docMk/>
          <pc:sldMk cId="4132668317" sldId="530"/>
        </pc:sldMkLst>
        <pc:spChg chg="mod">
          <ac:chgData name="Liz Molyneux" userId="b87ffed1-56d1-4b8a-a6d9-f05c03cfeedd" providerId="ADAL" clId="{0175A347-B13A-4D42-B94C-E8ED11309197}" dt="2023-04-06T11:25:25.557" v="54" actId="20577"/>
          <ac:spMkLst>
            <pc:docMk/>
            <pc:sldMk cId="4132668317" sldId="530"/>
            <ac:spMk id="7" creationId="{A09E38FF-7AC7-9D4D-B1D1-B469435B674B}"/>
          </ac:spMkLst>
        </pc:spChg>
      </pc:sldChg>
      <pc:sldChg chg="modSp">
        <pc:chgData name="Liz Molyneux" userId="b87ffed1-56d1-4b8a-a6d9-f05c03cfeedd" providerId="ADAL" clId="{0175A347-B13A-4D42-B94C-E8ED11309197}" dt="2023-04-06T11:24:44.834" v="49" actId="20577"/>
        <pc:sldMkLst>
          <pc:docMk/>
          <pc:sldMk cId="365170747" sldId="538"/>
        </pc:sldMkLst>
        <pc:graphicFrameChg chg="mod">
          <ac:chgData name="Liz Molyneux" userId="b87ffed1-56d1-4b8a-a6d9-f05c03cfeedd" providerId="ADAL" clId="{0175A347-B13A-4D42-B94C-E8ED11309197}" dt="2023-04-06T11:24:44.834" v="49" actId="20577"/>
          <ac:graphicFrameMkLst>
            <pc:docMk/>
            <pc:sldMk cId="365170747" sldId="538"/>
            <ac:graphicFrameMk id="4" creationId="{7383AED7-84FD-3DB2-37BD-AE7D3C34248E}"/>
          </ac:graphicFrameMkLst>
        </pc:graphicFrameChg>
      </pc:sldChg>
      <pc:sldChg chg="modSp mod">
        <pc:chgData name="Liz Molyneux" userId="b87ffed1-56d1-4b8a-a6d9-f05c03cfeedd" providerId="ADAL" clId="{0175A347-B13A-4D42-B94C-E8ED11309197}" dt="2023-04-06T11:24:22.689" v="45" actId="179"/>
        <pc:sldMkLst>
          <pc:docMk/>
          <pc:sldMk cId="1257258047" sldId="547"/>
        </pc:sldMkLst>
        <pc:spChg chg="mod">
          <ac:chgData name="Liz Molyneux" userId="b87ffed1-56d1-4b8a-a6d9-f05c03cfeedd" providerId="ADAL" clId="{0175A347-B13A-4D42-B94C-E8ED11309197}" dt="2023-04-06T11:24:22.689" v="45" actId="179"/>
          <ac:spMkLst>
            <pc:docMk/>
            <pc:sldMk cId="1257258047" sldId="547"/>
            <ac:spMk id="7" creationId="{A09E38FF-7AC7-9D4D-B1D1-B469435B674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94640-0070-47CB-9A8D-E41D6525AC2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22065D72-7297-41A7-89B3-24C8AB350B45}">
      <dgm:prSet custT="1"/>
      <dgm:spPr/>
      <dgm:t>
        <a:bodyPr/>
        <a:lstStyle/>
        <a:p>
          <a:r>
            <a:rPr lang="en-GB" sz="4000">
              <a:latin typeface="Calibri"/>
              <a:cs typeface="Calibri"/>
            </a:rPr>
            <a:t>What is the </a:t>
          </a:r>
          <a:r>
            <a:rPr lang="en-GB" sz="4000" err="1">
              <a:latin typeface="Calibri"/>
              <a:cs typeface="Calibri"/>
            </a:rPr>
            <a:t>SPaG</a:t>
          </a:r>
          <a:r>
            <a:rPr lang="en-GB" sz="4000">
              <a:latin typeface="Calibri"/>
              <a:cs typeface="Calibri"/>
            </a:rPr>
            <a:t> directive?</a:t>
          </a:r>
        </a:p>
      </dgm:t>
    </dgm:pt>
    <dgm:pt modelId="{036C1007-4F50-4CBF-836F-13950EA741AD}" type="parTrans" cxnId="{F8471828-0340-404C-9E12-31E242D35F2C}">
      <dgm:prSet/>
      <dgm:spPr/>
      <dgm:t>
        <a:bodyPr/>
        <a:lstStyle/>
        <a:p>
          <a:endParaRPr lang="en-GB"/>
        </a:p>
      </dgm:t>
    </dgm:pt>
    <dgm:pt modelId="{CEBF8FD6-70E8-4D2F-A2C0-093BBB5A7E4B}" type="sibTrans" cxnId="{F8471828-0340-404C-9E12-31E242D35F2C}">
      <dgm:prSet/>
      <dgm:spPr/>
      <dgm:t>
        <a:bodyPr/>
        <a:lstStyle/>
        <a:p>
          <a:endParaRPr lang="en-GB"/>
        </a:p>
      </dgm:t>
    </dgm:pt>
    <dgm:pt modelId="{C9D9C43A-A066-47E1-9B03-563C8B8DCB2B}">
      <dgm:prSet phldr="0" custT="1"/>
      <dgm:spPr/>
      <dgm:t>
        <a:bodyPr/>
        <a:lstStyle/>
        <a:p>
          <a:pPr rtl="0"/>
          <a:r>
            <a:rPr lang="en-GB" sz="4000">
              <a:latin typeface="Calibri"/>
              <a:cs typeface="Calibri"/>
            </a:rPr>
            <a:t>Why was it created?</a:t>
          </a:r>
        </a:p>
      </dgm:t>
    </dgm:pt>
    <dgm:pt modelId="{DC78891A-2F93-4509-890B-97B6D20C5E0C}" type="parTrans" cxnId="{11D51040-47F6-40C5-8926-86127FDE8799}">
      <dgm:prSet/>
      <dgm:spPr/>
      <dgm:t>
        <a:bodyPr/>
        <a:lstStyle/>
        <a:p>
          <a:endParaRPr lang="en-GB"/>
        </a:p>
      </dgm:t>
    </dgm:pt>
    <dgm:pt modelId="{74D13D17-8B3A-436B-AAFF-CBE093BFEBFC}" type="sibTrans" cxnId="{11D51040-47F6-40C5-8926-86127FDE8799}">
      <dgm:prSet/>
      <dgm:spPr/>
      <dgm:t>
        <a:bodyPr/>
        <a:lstStyle/>
        <a:p>
          <a:endParaRPr lang="en-GB"/>
        </a:p>
      </dgm:t>
    </dgm:pt>
    <dgm:pt modelId="{237BFA87-CD26-4146-A9FA-A1A6EEC10DCF}">
      <dgm:prSet custT="1"/>
      <dgm:spPr/>
      <dgm:t>
        <a:bodyPr/>
        <a:lstStyle/>
        <a:p>
          <a:r>
            <a:rPr lang="en-GB" sz="4000" dirty="0">
              <a:latin typeface="Calibri"/>
              <a:cs typeface="Calibri"/>
            </a:rPr>
            <a:t>The EHU response &amp; next steps </a:t>
          </a:r>
        </a:p>
      </dgm:t>
    </dgm:pt>
    <dgm:pt modelId="{51077348-C794-4222-811B-3707A5FBB062}" type="parTrans" cxnId="{2348E444-C7A3-4A8B-812D-438BA1A3FD6C}">
      <dgm:prSet/>
      <dgm:spPr/>
      <dgm:t>
        <a:bodyPr/>
        <a:lstStyle/>
        <a:p>
          <a:endParaRPr lang="en-GB"/>
        </a:p>
      </dgm:t>
    </dgm:pt>
    <dgm:pt modelId="{04231FE7-620A-4D80-A4A3-758B2D5708A8}" type="sibTrans" cxnId="{2348E444-C7A3-4A8B-812D-438BA1A3FD6C}">
      <dgm:prSet/>
      <dgm:spPr/>
      <dgm:t>
        <a:bodyPr/>
        <a:lstStyle/>
        <a:p>
          <a:endParaRPr lang="en-GB"/>
        </a:p>
      </dgm:t>
    </dgm:pt>
    <dgm:pt modelId="{401EC0F8-32CB-40E5-AD3B-CAA0EB0885E2}" type="pres">
      <dgm:prSet presAssocID="{58294640-0070-47CB-9A8D-E41D6525AC25}" presName="vert0" presStyleCnt="0">
        <dgm:presLayoutVars>
          <dgm:dir/>
          <dgm:animOne val="branch"/>
          <dgm:animLvl val="lvl"/>
        </dgm:presLayoutVars>
      </dgm:prSet>
      <dgm:spPr/>
    </dgm:pt>
    <dgm:pt modelId="{EA08003C-B24F-4C48-A2E2-CDCF2C16612D}" type="pres">
      <dgm:prSet presAssocID="{22065D72-7297-41A7-89B3-24C8AB350B45}" presName="thickLine" presStyleLbl="alignNode1" presStyleIdx="0" presStyleCnt="3"/>
      <dgm:spPr/>
    </dgm:pt>
    <dgm:pt modelId="{F5725C2F-43B7-47B3-8B13-34FBA2D03AF2}" type="pres">
      <dgm:prSet presAssocID="{22065D72-7297-41A7-89B3-24C8AB350B45}" presName="horz1" presStyleCnt="0"/>
      <dgm:spPr/>
    </dgm:pt>
    <dgm:pt modelId="{DF90F401-7BED-4538-961E-E7381FB76E39}" type="pres">
      <dgm:prSet presAssocID="{22065D72-7297-41A7-89B3-24C8AB350B45}" presName="tx1" presStyleLbl="revTx" presStyleIdx="0" presStyleCnt="3"/>
      <dgm:spPr/>
    </dgm:pt>
    <dgm:pt modelId="{794DFE1F-6FDF-49CE-BF04-0B3AC5BA5816}" type="pres">
      <dgm:prSet presAssocID="{22065D72-7297-41A7-89B3-24C8AB350B45}" presName="vert1" presStyleCnt="0"/>
      <dgm:spPr/>
    </dgm:pt>
    <dgm:pt modelId="{FB616C06-F346-4BCA-8359-603A489011FE}" type="pres">
      <dgm:prSet presAssocID="{C9D9C43A-A066-47E1-9B03-563C8B8DCB2B}" presName="thickLine" presStyleLbl="alignNode1" presStyleIdx="1" presStyleCnt="3"/>
      <dgm:spPr/>
    </dgm:pt>
    <dgm:pt modelId="{7EADCA78-4E05-4915-A4EA-CEB40ABB41DB}" type="pres">
      <dgm:prSet presAssocID="{C9D9C43A-A066-47E1-9B03-563C8B8DCB2B}" presName="horz1" presStyleCnt="0"/>
      <dgm:spPr/>
    </dgm:pt>
    <dgm:pt modelId="{F5696DD4-4CBF-4B57-BC56-03E7AAE1D52B}" type="pres">
      <dgm:prSet presAssocID="{C9D9C43A-A066-47E1-9B03-563C8B8DCB2B}" presName="tx1" presStyleLbl="revTx" presStyleIdx="1" presStyleCnt="3"/>
      <dgm:spPr/>
    </dgm:pt>
    <dgm:pt modelId="{E85B632E-8F11-4AD1-8055-9749F7EC9BE2}" type="pres">
      <dgm:prSet presAssocID="{C9D9C43A-A066-47E1-9B03-563C8B8DCB2B}" presName="vert1" presStyleCnt="0"/>
      <dgm:spPr/>
    </dgm:pt>
    <dgm:pt modelId="{4D33FCB0-8159-4F18-A8B2-DAA40939ACA8}" type="pres">
      <dgm:prSet presAssocID="{237BFA87-CD26-4146-A9FA-A1A6EEC10DCF}" presName="thickLine" presStyleLbl="alignNode1" presStyleIdx="2" presStyleCnt="3"/>
      <dgm:spPr/>
    </dgm:pt>
    <dgm:pt modelId="{F4733D66-8624-4757-8D19-451BB1B49D69}" type="pres">
      <dgm:prSet presAssocID="{237BFA87-CD26-4146-A9FA-A1A6EEC10DCF}" presName="horz1" presStyleCnt="0"/>
      <dgm:spPr/>
    </dgm:pt>
    <dgm:pt modelId="{F27AF1EF-E77F-4C5D-AE69-81624ED854C4}" type="pres">
      <dgm:prSet presAssocID="{237BFA87-CD26-4146-A9FA-A1A6EEC10DCF}" presName="tx1" presStyleLbl="revTx" presStyleIdx="2" presStyleCnt="3"/>
      <dgm:spPr/>
    </dgm:pt>
    <dgm:pt modelId="{C80F4C10-7F29-4484-9ADC-FC6BC8ED1A4F}" type="pres">
      <dgm:prSet presAssocID="{237BFA87-CD26-4146-A9FA-A1A6EEC10DCF}" presName="vert1" presStyleCnt="0"/>
      <dgm:spPr/>
    </dgm:pt>
  </dgm:ptLst>
  <dgm:cxnLst>
    <dgm:cxn modelId="{B105A30B-DA24-4509-9ECE-0F15E5ADF961}" type="presOf" srcId="{22065D72-7297-41A7-89B3-24C8AB350B45}" destId="{DF90F401-7BED-4538-961E-E7381FB76E39}" srcOrd="0" destOrd="0" presId="urn:microsoft.com/office/officeart/2008/layout/LinedList"/>
    <dgm:cxn modelId="{F8471828-0340-404C-9E12-31E242D35F2C}" srcId="{58294640-0070-47CB-9A8D-E41D6525AC25}" destId="{22065D72-7297-41A7-89B3-24C8AB350B45}" srcOrd="0" destOrd="0" parTransId="{036C1007-4F50-4CBF-836F-13950EA741AD}" sibTransId="{CEBF8FD6-70E8-4D2F-A2C0-093BBB5A7E4B}"/>
    <dgm:cxn modelId="{11D51040-47F6-40C5-8926-86127FDE8799}" srcId="{58294640-0070-47CB-9A8D-E41D6525AC25}" destId="{C9D9C43A-A066-47E1-9B03-563C8B8DCB2B}" srcOrd="1" destOrd="0" parTransId="{DC78891A-2F93-4509-890B-97B6D20C5E0C}" sibTransId="{74D13D17-8B3A-436B-AAFF-CBE093BFEBFC}"/>
    <dgm:cxn modelId="{2348E444-C7A3-4A8B-812D-438BA1A3FD6C}" srcId="{58294640-0070-47CB-9A8D-E41D6525AC25}" destId="{237BFA87-CD26-4146-A9FA-A1A6EEC10DCF}" srcOrd="2" destOrd="0" parTransId="{51077348-C794-4222-811B-3707A5FBB062}" sibTransId="{04231FE7-620A-4D80-A4A3-758B2D5708A8}"/>
    <dgm:cxn modelId="{8B6C2A7E-D2A1-42E8-8E35-603AF33D88C8}" type="presOf" srcId="{58294640-0070-47CB-9A8D-E41D6525AC25}" destId="{401EC0F8-32CB-40E5-AD3B-CAA0EB0885E2}" srcOrd="0" destOrd="0" presId="urn:microsoft.com/office/officeart/2008/layout/LinedList"/>
    <dgm:cxn modelId="{0B1B06A9-2633-408A-B49E-214237BE7C01}" type="presOf" srcId="{C9D9C43A-A066-47E1-9B03-563C8B8DCB2B}" destId="{F5696DD4-4CBF-4B57-BC56-03E7AAE1D52B}" srcOrd="0" destOrd="0" presId="urn:microsoft.com/office/officeart/2008/layout/LinedList"/>
    <dgm:cxn modelId="{9B1FD1AC-96AF-4A55-81CC-DB4F2E27B975}" type="presOf" srcId="{237BFA87-CD26-4146-A9FA-A1A6EEC10DCF}" destId="{F27AF1EF-E77F-4C5D-AE69-81624ED854C4}" srcOrd="0" destOrd="0" presId="urn:microsoft.com/office/officeart/2008/layout/LinedList"/>
    <dgm:cxn modelId="{D5808885-26ED-474E-8CC7-827A2E914BE8}" type="presParOf" srcId="{401EC0F8-32CB-40E5-AD3B-CAA0EB0885E2}" destId="{EA08003C-B24F-4C48-A2E2-CDCF2C16612D}" srcOrd="0" destOrd="0" presId="urn:microsoft.com/office/officeart/2008/layout/LinedList"/>
    <dgm:cxn modelId="{326C9A7E-FBDF-45ED-8368-ADA0C3CF54A7}" type="presParOf" srcId="{401EC0F8-32CB-40E5-AD3B-CAA0EB0885E2}" destId="{F5725C2F-43B7-47B3-8B13-34FBA2D03AF2}" srcOrd="1" destOrd="0" presId="urn:microsoft.com/office/officeart/2008/layout/LinedList"/>
    <dgm:cxn modelId="{463B340E-41D9-493E-A7E5-DB46FF6D6FFD}" type="presParOf" srcId="{F5725C2F-43B7-47B3-8B13-34FBA2D03AF2}" destId="{DF90F401-7BED-4538-961E-E7381FB76E39}" srcOrd="0" destOrd="0" presId="urn:microsoft.com/office/officeart/2008/layout/LinedList"/>
    <dgm:cxn modelId="{03479A85-9043-4FF5-B9EF-A3F600EB4067}" type="presParOf" srcId="{F5725C2F-43B7-47B3-8B13-34FBA2D03AF2}" destId="{794DFE1F-6FDF-49CE-BF04-0B3AC5BA5816}" srcOrd="1" destOrd="0" presId="urn:microsoft.com/office/officeart/2008/layout/LinedList"/>
    <dgm:cxn modelId="{074E052B-45DC-4489-89E4-391CEF607C7D}" type="presParOf" srcId="{401EC0F8-32CB-40E5-AD3B-CAA0EB0885E2}" destId="{FB616C06-F346-4BCA-8359-603A489011FE}" srcOrd="2" destOrd="0" presId="urn:microsoft.com/office/officeart/2008/layout/LinedList"/>
    <dgm:cxn modelId="{2F5788A6-C2C3-401D-A2A0-761BE30357EA}" type="presParOf" srcId="{401EC0F8-32CB-40E5-AD3B-CAA0EB0885E2}" destId="{7EADCA78-4E05-4915-A4EA-CEB40ABB41DB}" srcOrd="3" destOrd="0" presId="urn:microsoft.com/office/officeart/2008/layout/LinedList"/>
    <dgm:cxn modelId="{9C58D9B8-AB77-4491-8E4E-CB18A6E0B063}" type="presParOf" srcId="{7EADCA78-4E05-4915-A4EA-CEB40ABB41DB}" destId="{F5696DD4-4CBF-4B57-BC56-03E7AAE1D52B}" srcOrd="0" destOrd="0" presId="urn:microsoft.com/office/officeart/2008/layout/LinedList"/>
    <dgm:cxn modelId="{0ECC10AA-4F63-40D3-8BD0-2C26E41E3F55}" type="presParOf" srcId="{7EADCA78-4E05-4915-A4EA-CEB40ABB41DB}" destId="{E85B632E-8F11-4AD1-8055-9749F7EC9BE2}" srcOrd="1" destOrd="0" presId="urn:microsoft.com/office/officeart/2008/layout/LinedList"/>
    <dgm:cxn modelId="{318662E5-4DCE-4368-9A03-30CE288C18D8}" type="presParOf" srcId="{401EC0F8-32CB-40E5-AD3B-CAA0EB0885E2}" destId="{4D33FCB0-8159-4F18-A8B2-DAA40939ACA8}" srcOrd="4" destOrd="0" presId="urn:microsoft.com/office/officeart/2008/layout/LinedList"/>
    <dgm:cxn modelId="{FEA5A396-A3D2-448F-8FF0-0157F9717504}" type="presParOf" srcId="{401EC0F8-32CB-40E5-AD3B-CAA0EB0885E2}" destId="{F4733D66-8624-4757-8D19-451BB1B49D69}" srcOrd="5" destOrd="0" presId="urn:microsoft.com/office/officeart/2008/layout/LinedList"/>
    <dgm:cxn modelId="{8A5BD0B6-8893-4205-94B3-ABCE5119021E}" type="presParOf" srcId="{F4733D66-8624-4757-8D19-451BB1B49D69}" destId="{F27AF1EF-E77F-4C5D-AE69-81624ED854C4}" srcOrd="0" destOrd="0" presId="urn:microsoft.com/office/officeart/2008/layout/LinedList"/>
    <dgm:cxn modelId="{5678A2E4-B3A2-41D8-ACEC-2CDF217EB00B}" type="presParOf" srcId="{F4733D66-8624-4757-8D19-451BB1B49D69}" destId="{C80F4C10-7F29-4484-9ADC-FC6BC8ED1A4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E73757-FBE3-4D37-BFD3-73D4BD4FD903}"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1DFB2763-6CD6-4B4C-BF73-0F3D1510E01F}">
      <dgm:prSet phldrT="[Text]" custT="1"/>
      <dgm:spPr/>
      <dgm:t>
        <a:bodyPr/>
        <a:lstStyle/>
        <a:p>
          <a:r>
            <a:rPr lang="en-GB" sz="2000" b="1">
              <a:latin typeface="Calibri" panose="020F0502020204030204" pitchFamily="34" charset="0"/>
              <a:cs typeface="Calibri" panose="020F0502020204030204" pitchFamily="34" charset="0"/>
            </a:rPr>
            <a:t>Pathway Programmes </a:t>
          </a:r>
          <a:endParaRPr lang="en-US" sz="2000" b="1">
            <a:latin typeface="Calibri" panose="020F0502020204030204" pitchFamily="34" charset="0"/>
            <a:cs typeface="Calibri" panose="020F0502020204030204" pitchFamily="34" charset="0"/>
          </a:endParaRPr>
        </a:p>
      </dgm:t>
    </dgm:pt>
    <dgm:pt modelId="{D1DC27B4-E9EB-4190-97C3-DF61BC9746A0}" type="parTrans" cxnId="{8DC8335F-D58A-4BEB-890F-E51B40544363}">
      <dgm:prSet/>
      <dgm:spPr/>
      <dgm:t>
        <a:bodyPr/>
        <a:lstStyle/>
        <a:p>
          <a:endParaRPr lang="en-US"/>
        </a:p>
      </dgm:t>
    </dgm:pt>
    <dgm:pt modelId="{DFD9219B-9EB7-48AC-B45F-83908347FF51}" type="sibTrans" cxnId="{8DC8335F-D58A-4BEB-890F-E51B40544363}">
      <dgm:prSet/>
      <dgm:spPr/>
      <dgm:t>
        <a:bodyPr/>
        <a:lstStyle/>
        <a:p>
          <a:endParaRPr lang="en-US"/>
        </a:p>
      </dgm:t>
    </dgm:pt>
    <dgm:pt modelId="{64354FBA-10A7-4C21-80B8-10303EFDD8A2}">
      <dgm:prSet phldrT="[Text]" custT="1"/>
      <dgm:spPr/>
      <dgm:t>
        <a:bodyPr/>
        <a:lstStyle/>
        <a:p>
          <a:r>
            <a:rPr lang="en-GB" sz="2000">
              <a:latin typeface="Calibri" panose="020F0502020204030204" pitchFamily="34" charset="0"/>
              <a:cs typeface="Calibri" panose="020F0502020204030204" pitchFamily="34" charset="0"/>
            </a:rPr>
            <a:t>STEM Foundation Programme.</a:t>
          </a:r>
          <a:endParaRPr lang="en-US" sz="2000">
            <a:latin typeface="Calibri" panose="020F0502020204030204" pitchFamily="34" charset="0"/>
            <a:cs typeface="Calibri" panose="020F0502020204030204" pitchFamily="34" charset="0"/>
          </a:endParaRPr>
        </a:p>
      </dgm:t>
    </dgm:pt>
    <dgm:pt modelId="{8F436609-2580-4D4F-BFCA-2B05B4B1DE43}" type="parTrans" cxnId="{AFD0A149-B5AC-4241-80BC-9DA7309A5FC3}">
      <dgm:prSet/>
      <dgm:spPr/>
      <dgm:t>
        <a:bodyPr/>
        <a:lstStyle/>
        <a:p>
          <a:endParaRPr lang="en-US"/>
        </a:p>
      </dgm:t>
    </dgm:pt>
    <dgm:pt modelId="{49722B67-A889-4578-8786-A497438865D1}" type="sibTrans" cxnId="{AFD0A149-B5AC-4241-80BC-9DA7309A5FC3}">
      <dgm:prSet/>
      <dgm:spPr/>
      <dgm:t>
        <a:bodyPr/>
        <a:lstStyle/>
        <a:p>
          <a:endParaRPr lang="en-US"/>
        </a:p>
      </dgm:t>
    </dgm:pt>
    <dgm:pt modelId="{3AB72C7B-063E-440F-B47C-C8D4AE3FFC31}">
      <dgm:prSet phldrT="[Text]" custT="1"/>
      <dgm:spPr/>
      <dgm:t>
        <a:bodyPr/>
        <a:lstStyle/>
        <a:p>
          <a:r>
            <a:rPr lang="en-GB" sz="2000">
              <a:latin typeface="Calibri" panose="020F0502020204030204" pitchFamily="34" charset="0"/>
              <a:cs typeface="Calibri" panose="020F0502020204030204" pitchFamily="34" charset="0"/>
            </a:rPr>
            <a:t>Arts, Humanities &amp; Social Sciences Foundation Programme.</a:t>
          </a:r>
          <a:endParaRPr lang="en-US" sz="2000">
            <a:latin typeface="Calibri" panose="020F0502020204030204" pitchFamily="34" charset="0"/>
            <a:cs typeface="Calibri" panose="020F0502020204030204" pitchFamily="34" charset="0"/>
          </a:endParaRPr>
        </a:p>
      </dgm:t>
    </dgm:pt>
    <dgm:pt modelId="{FA7187CD-C1B3-4FCF-B9D3-138A185BE30E}" type="parTrans" cxnId="{547B8250-AAA3-4E60-A8C2-5DE90961B310}">
      <dgm:prSet/>
      <dgm:spPr/>
      <dgm:t>
        <a:bodyPr/>
        <a:lstStyle/>
        <a:p>
          <a:endParaRPr lang="en-US"/>
        </a:p>
      </dgm:t>
    </dgm:pt>
    <dgm:pt modelId="{25C2FDDB-50F3-406D-B466-61AAE02BEF4A}" type="sibTrans" cxnId="{547B8250-AAA3-4E60-A8C2-5DE90961B310}">
      <dgm:prSet/>
      <dgm:spPr/>
      <dgm:t>
        <a:bodyPr/>
        <a:lstStyle/>
        <a:p>
          <a:endParaRPr lang="en-US"/>
        </a:p>
      </dgm:t>
    </dgm:pt>
    <dgm:pt modelId="{F2BC1BF9-3AC7-409C-8FFA-841AEBCE7522}">
      <dgm:prSet phldrT="[Text]" custT="1"/>
      <dgm:spPr/>
      <dgm:t>
        <a:bodyPr/>
        <a:lstStyle/>
        <a:p>
          <a:r>
            <a:rPr lang="en-GB" sz="2000" b="1">
              <a:latin typeface="Calibri" panose="020F0502020204030204" pitchFamily="34" charset="0"/>
              <a:cs typeface="Calibri" panose="020F0502020204030204" pitchFamily="34" charset="0"/>
            </a:rPr>
            <a:t>English Language Teaching &amp; Training</a:t>
          </a:r>
          <a:endParaRPr lang="en-US" sz="2000" b="1">
            <a:latin typeface="Calibri" panose="020F0502020204030204" pitchFamily="34" charset="0"/>
            <a:cs typeface="Calibri" panose="020F0502020204030204" pitchFamily="34" charset="0"/>
          </a:endParaRPr>
        </a:p>
      </dgm:t>
    </dgm:pt>
    <dgm:pt modelId="{CB78E5C6-FDEA-4A21-9095-24EBB8BE6671}" type="parTrans" cxnId="{0C4C7FDB-AAEC-4F0E-B039-70761AA4758E}">
      <dgm:prSet/>
      <dgm:spPr/>
      <dgm:t>
        <a:bodyPr/>
        <a:lstStyle/>
        <a:p>
          <a:endParaRPr lang="en-US"/>
        </a:p>
      </dgm:t>
    </dgm:pt>
    <dgm:pt modelId="{AB437BA6-5807-4859-9D11-92F8B7F45BD8}" type="sibTrans" cxnId="{0C4C7FDB-AAEC-4F0E-B039-70761AA4758E}">
      <dgm:prSet/>
      <dgm:spPr/>
      <dgm:t>
        <a:bodyPr/>
        <a:lstStyle/>
        <a:p>
          <a:endParaRPr lang="en-US"/>
        </a:p>
      </dgm:t>
    </dgm:pt>
    <dgm:pt modelId="{5ABB10AF-76A1-49FD-963C-4A40BB89CFB8}">
      <dgm:prSet phldrT="[Text]" custT="1"/>
      <dgm:spPr/>
      <dgm:t>
        <a:bodyPr/>
        <a:lstStyle/>
        <a:p>
          <a:r>
            <a:rPr lang="en-GB" sz="2000">
              <a:latin typeface="Calibri" panose="020F0502020204030204" pitchFamily="34" charset="0"/>
              <a:cs typeface="Calibri" panose="020F0502020204030204" pitchFamily="34" charset="0"/>
            </a:rPr>
            <a:t>MA TESOL.</a:t>
          </a:r>
          <a:endParaRPr lang="en-US" sz="2000">
            <a:latin typeface="Calibri" panose="020F0502020204030204" pitchFamily="34" charset="0"/>
            <a:cs typeface="Calibri" panose="020F0502020204030204" pitchFamily="34" charset="0"/>
          </a:endParaRPr>
        </a:p>
      </dgm:t>
    </dgm:pt>
    <dgm:pt modelId="{FDCFB232-08E3-4829-9528-21E0CC012E6F}" type="parTrans" cxnId="{427F739B-762E-4A49-920C-B947352F107E}">
      <dgm:prSet/>
      <dgm:spPr/>
      <dgm:t>
        <a:bodyPr/>
        <a:lstStyle/>
        <a:p>
          <a:endParaRPr lang="en-US"/>
        </a:p>
      </dgm:t>
    </dgm:pt>
    <dgm:pt modelId="{5F982BDF-3AC7-4DAF-801B-A4EA891591EF}" type="sibTrans" cxnId="{427F739B-762E-4A49-920C-B947352F107E}">
      <dgm:prSet/>
      <dgm:spPr/>
      <dgm:t>
        <a:bodyPr/>
        <a:lstStyle/>
        <a:p>
          <a:endParaRPr lang="en-US"/>
        </a:p>
      </dgm:t>
    </dgm:pt>
    <dgm:pt modelId="{E1155D00-476B-4169-AE1F-5B5BBA7F90DE}">
      <dgm:prSet phldrT="[Text]" custT="1"/>
      <dgm:spPr/>
      <dgm:t>
        <a:bodyPr/>
        <a:lstStyle/>
        <a:p>
          <a:r>
            <a:rPr lang="en-GB" sz="2000">
              <a:latin typeface="Calibri" panose="020F0502020204030204" pitchFamily="34" charset="0"/>
              <a:cs typeface="Calibri" panose="020F0502020204030204" pitchFamily="34" charset="0"/>
            </a:rPr>
            <a:t>Teacher Training in ELT. </a:t>
          </a:r>
          <a:endParaRPr lang="en-US" sz="2000">
            <a:latin typeface="Calibri" panose="020F0502020204030204" pitchFamily="34" charset="0"/>
            <a:cs typeface="Calibri" panose="020F0502020204030204" pitchFamily="34" charset="0"/>
          </a:endParaRPr>
        </a:p>
      </dgm:t>
    </dgm:pt>
    <dgm:pt modelId="{CFF1E84E-F558-4EE5-B32D-2F55DE35D58A}" type="parTrans" cxnId="{0F3F5F89-F3FA-4F6D-ADEB-462D97187A73}">
      <dgm:prSet/>
      <dgm:spPr/>
      <dgm:t>
        <a:bodyPr/>
        <a:lstStyle/>
        <a:p>
          <a:endParaRPr lang="en-US"/>
        </a:p>
      </dgm:t>
    </dgm:pt>
    <dgm:pt modelId="{107B7CE3-323E-423D-9D19-6CDA9FE7EB6F}" type="sibTrans" cxnId="{0F3F5F89-F3FA-4F6D-ADEB-462D97187A73}">
      <dgm:prSet/>
      <dgm:spPr/>
      <dgm:t>
        <a:bodyPr/>
        <a:lstStyle/>
        <a:p>
          <a:endParaRPr lang="en-US"/>
        </a:p>
      </dgm:t>
    </dgm:pt>
    <dgm:pt modelId="{FCAD97BA-3B1F-4FDC-9648-906F041460A4}">
      <dgm:prSet phldrT="[Text]" custT="1"/>
      <dgm:spPr/>
      <dgm:t>
        <a:bodyPr/>
        <a:lstStyle/>
        <a:p>
          <a:r>
            <a:rPr lang="en-GB" sz="2000" b="1">
              <a:latin typeface="Calibri" panose="020F0502020204030204" pitchFamily="34" charset="0"/>
              <a:cs typeface="Calibri" panose="020F0502020204030204" pitchFamily="34" charset="0"/>
            </a:rPr>
            <a:t>Foreign Languages &amp; BSL </a:t>
          </a:r>
          <a:endParaRPr lang="en-US" sz="2000" b="1">
            <a:latin typeface="Calibri" panose="020F0502020204030204" pitchFamily="34" charset="0"/>
            <a:cs typeface="Calibri" panose="020F0502020204030204" pitchFamily="34" charset="0"/>
          </a:endParaRPr>
        </a:p>
      </dgm:t>
    </dgm:pt>
    <dgm:pt modelId="{0419D146-171D-4DC0-8322-8F5DA40F3323}" type="parTrans" cxnId="{8D573EE6-5C01-4498-B0EC-197512C882E6}">
      <dgm:prSet/>
      <dgm:spPr/>
      <dgm:t>
        <a:bodyPr/>
        <a:lstStyle/>
        <a:p>
          <a:endParaRPr lang="en-US"/>
        </a:p>
      </dgm:t>
    </dgm:pt>
    <dgm:pt modelId="{924F0A08-91C2-419A-95BC-CC0FB1EEB93D}" type="sibTrans" cxnId="{8D573EE6-5C01-4498-B0EC-197512C882E6}">
      <dgm:prSet/>
      <dgm:spPr/>
      <dgm:t>
        <a:bodyPr/>
        <a:lstStyle/>
        <a:p>
          <a:endParaRPr lang="en-US"/>
        </a:p>
      </dgm:t>
    </dgm:pt>
    <dgm:pt modelId="{090FC270-32A9-4EFE-956B-24202FC20311}">
      <dgm:prSet phldrT="[Text]" custT="1"/>
      <dgm:spPr/>
      <dgm:t>
        <a:bodyPr/>
        <a:lstStyle/>
        <a:p>
          <a:r>
            <a:rPr lang="en-GB" sz="2000">
              <a:latin typeface="Calibri" panose="020F0502020204030204" pitchFamily="34" charset="0"/>
              <a:cs typeface="Calibri" panose="020F0502020204030204" pitchFamily="34" charset="0"/>
            </a:rPr>
            <a:t>Mandarin</a:t>
          </a:r>
          <a:endParaRPr lang="en-US" sz="2000">
            <a:latin typeface="Calibri" panose="020F0502020204030204" pitchFamily="34" charset="0"/>
            <a:cs typeface="Calibri" panose="020F0502020204030204" pitchFamily="34" charset="0"/>
          </a:endParaRPr>
        </a:p>
      </dgm:t>
    </dgm:pt>
    <dgm:pt modelId="{216BF181-6C38-459D-915F-DF16044EB215}" type="parTrans" cxnId="{F1BEFA94-9F36-4BC2-A919-4B195BAF8D53}">
      <dgm:prSet/>
      <dgm:spPr/>
      <dgm:t>
        <a:bodyPr/>
        <a:lstStyle/>
        <a:p>
          <a:endParaRPr lang="en-US"/>
        </a:p>
      </dgm:t>
    </dgm:pt>
    <dgm:pt modelId="{0B3DB69C-1702-4044-9019-DEA12B418D81}" type="sibTrans" cxnId="{F1BEFA94-9F36-4BC2-A919-4B195BAF8D53}">
      <dgm:prSet/>
      <dgm:spPr/>
      <dgm:t>
        <a:bodyPr/>
        <a:lstStyle/>
        <a:p>
          <a:endParaRPr lang="en-US"/>
        </a:p>
      </dgm:t>
    </dgm:pt>
    <dgm:pt modelId="{6F2E7AA3-5BC1-4250-B803-FADAD4CD0AA0}">
      <dgm:prSet phldrT="[Text]" custT="1"/>
      <dgm:spPr/>
      <dgm:t>
        <a:bodyPr/>
        <a:lstStyle/>
        <a:p>
          <a:r>
            <a:rPr lang="en-GB" sz="2000">
              <a:latin typeface="Calibri" panose="020F0502020204030204" pitchFamily="34" charset="0"/>
              <a:cs typeface="Calibri" panose="020F0502020204030204" pitchFamily="34" charset="0"/>
            </a:rPr>
            <a:t>Arabic</a:t>
          </a:r>
          <a:endParaRPr lang="en-US" sz="2000">
            <a:latin typeface="Calibri" panose="020F0502020204030204" pitchFamily="34" charset="0"/>
            <a:cs typeface="Calibri" panose="020F0502020204030204" pitchFamily="34" charset="0"/>
          </a:endParaRPr>
        </a:p>
      </dgm:t>
    </dgm:pt>
    <dgm:pt modelId="{E877E649-22A1-4AF9-8741-18D2C8A50BC7}" type="parTrans" cxnId="{F4AAF2B6-9EF2-4F37-B682-D7007735EDEB}">
      <dgm:prSet/>
      <dgm:spPr/>
      <dgm:t>
        <a:bodyPr/>
        <a:lstStyle/>
        <a:p>
          <a:endParaRPr lang="en-US"/>
        </a:p>
      </dgm:t>
    </dgm:pt>
    <dgm:pt modelId="{F7C4951B-B649-4681-8958-2FACD4C8E38C}" type="sibTrans" cxnId="{F4AAF2B6-9EF2-4F37-B682-D7007735EDEB}">
      <dgm:prSet/>
      <dgm:spPr/>
      <dgm:t>
        <a:bodyPr/>
        <a:lstStyle/>
        <a:p>
          <a:endParaRPr lang="en-US"/>
        </a:p>
      </dgm:t>
    </dgm:pt>
    <dgm:pt modelId="{63CFDF8D-4B91-4670-B970-F09A730BAC53}">
      <dgm:prSet phldrT="[Text]" custT="1"/>
      <dgm:spPr/>
      <dgm:t>
        <a:bodyPr/>
        <a:lstStyle/>
        <a:p>
          <a:r>
            <a:rPr lang="en-GB" sz="2000">
              <a:latin typeface="Calibri" panose="020F0502020204030204" pitchFamily="34" charset="0"/>
              <a:cs typeface="Calibri" panose="020F0502020204030204" pitchFamily="34" charset="0"/>
            </a:rPr>
            <a:t>French</a:t>
          </a:r>
          <a:endParaRPr lang="en-US" sz="2000">
            <a:latin typeface="Calibri" panose="020F0502020204030204" pitchFamily="34" charset="0"/>
            <a:cs typeface="Calibri" panose="020F0502020204030204" pitchFamily="34" charset="0"/>
          </a:endParaRPr>
        </a:p>
      </dgm:t>
    </dgm:pt>
    <dgm:pt modelId="{6C34BC98-3820-491E-BFA8-354E9D5167E3}" type="parTrans" cxnId="{88028C71-A883-4570-8055-8B1FE6E5A1DC}">
      <dgm:prSet/>
      <dgm:spPr/>
      <dgm:t>
        <a:bodyPr/>
        <a:lstStyle/>
        <a:p>
          <a:endParaRPr lang="en-US"/>
        </a:p>
      </dgm:t>
    </dgm:pt>
    <dgm:pt modelId="{37B71595-7AE6-4C3F-8E2C-42465BF2B618}" type="sibTrans" cxnId="{88028C71-A883-4570-8055-8B1FE6E5A1DC}">
      <dgm:prSet/>
      <dgm:spPr/>
      <dgm:t>
        <a:bodyPr/>
        <a:lstStyle/>
        <a:p>
          <a:endParaRPr lang="en-US"/>
        </a:p>
      </dgm:t>
    </dgm:pt>
    <dgm:pt modelId="{16747618-5F5F-4D85-A3DA-1F36E3F33297}">
      <dgm:prSet phldrT="[Text]" custT="1"/>
      <dgm:spPr/>
      <dgm:t>
        <a:bodyPr/>
        <a:lstStyle/>
        <a:p>
          <a:r>
            <a:rPr lang="en-GB" sz="2000">
              <a:latin typeface="Calibri" panose="020F0502020204030204" pitchFamily="34" charset="0"/>
              <a:cs typeface="Calibri" panose="020F0502020204030204" pitchFamily="34" charset="0"/>
            </a:rPr>
            <a:t>German</a:t>
          </a:r>
          <a:endParaRPr lang="en-US" sz="2000">
            <a:latin typeface="Calibri" panose="020F0502020204030204" pitchFamily="34" charset="0"/>
            <a:cs typeface="Calibri" panose="020F0502020204030204" pitchFamily="34" charset="0"/>
          </a:endParaRPr>
        </a:p>
      </dgm:t>
    </dgm:pt>
    <dgm:pt modelId="{A7A30514-87DC-4B22-9342-0EAA1D30870B}" type="parTrans" cxnId="{DB932A53-6869-4054-88BD-1BB8CBABF1AB}">
      <dgm:prSet/>
      <dgm:spPr/>
      <dgm:t>
        <a:bodyPr/>
        <a:lstStyle/>
        <a:p>
          <a:endParaRPr lang="en-US"/>
        </a:p>
      </dgm:t>
    </dgm:pt>
    <dgm:pt modelId="{3AA1736A-F827-4CB5-A46F-61D756B3AF75}" type="sibTrans" cxnId="{DB932A53-6869-4054-88BD-1BB8CBABF1AB}">
      <dgm:prSet/>
      <dgm:spPr/>
      <dgm:t>
        <a:bodyPr/>
        <a:lstStyle/>
        <a:p>
          <a:endParaRPr lang="en-US"/>
        </a:p>
      </dgm:t>
    </dgm:pt>
    <dgm:pt modelId="{CD502338-FAB1-4E17-842C-2A0251CD0965}">
      <dgm:prSet phldrT="[Text]" custT="1"/>
      <dgm:spPr/>
      <dgm:t>
        <a:bodyPr/>
        <a:lstStyle/>
        <a:p>
          <a:r>
            <a:rPr lang="en-GB" sz="2000">
              <a:latin typeface="Calibri" panose="020F0502020204030204" pitchFamily="34" charset="0"/>
              <a:cs typeface="Calibri" panose="020F0502020204030204" pitchFamily="34" charset="0"/>
            </a:rPr>
            <a:t>Italian</a:t>
          </a:r>
          <a:endParaRPr lang="en-US" sz="2000">
            <a:latin typeface="Calibri" panose="020F0502020204030204" pitchFamily="34" charset="0"/>
            <a:cs typeface="Calibri" panose="020F0502020204030204" pitchFamily="34" charset="0"/>
          </a:endParaRPr>
        </a:p>
      </dgm:t>
    </dgm:pt>
    <dgm:pt modelId="{FC06D538-049F-4F5C-B689-1F30DEDD25E5}" type="parTrans" cxnId="{F64D323D-BA58-4F54-872A-632714A41C84}">
      <dgm:prSet/>
      <dgm:spPr/>
      <dgm:t>
        <a:bodyPr/>
        <a:lstStyle/>
        <a:p>
          <a:endParaRPr lang="en-US"/>
        </a:p>
      </dgm:t>
    </dgm:pt>
    <dgm:pt modelId="{99A97A39-E21C-4E23-AD70-0FC5C32B0FEA}" type="sibTrans" cxnId="{F64D323D-BA58-4F54-872A-632714A41C84}">
      <dgm:prSet/>
      <dgm:spPr/>
      <dgm:t>
        <a:bodyPr/>
        <a:lstStyle/>
        <a:p>
          <a:endParaRPr lang="en-US"/>
        </a:p>
      </dgm:t>
    </dgm:pt>
    <dgm:pt modelId="{17BA21F9-4AA7-4758-8BFF-97765E339B4F}">
      <dgm:prSet phldrT="[Text]" custT="1"/>
      <dgm:spPr/>
      <dgm:t>
        <a:bodyPr/>
        <a:lstStyle/>
        <a:p>
          <a:r>
            <a:rPr lang="en-GB" sz="2000">
              <a:latin typeface="Calibri" panose="020F0502020204030204" pitchFamily="34" charset="0"/>
              <a:cs typeface="Calibri" panose="020F0502020204030204" pitchFamily="34" charset="0"/>
            </a:rPr>
            <a:t>Spanish</a:t>
          </a:r>
          <a:r>
            <a:rPr lang="en-US" sz="2000">
              <a:latin typeface="Calibri" panose="020F0502020204030204" pitchFamily="34" charset="0"/>
              <a:cs typeface="Calibri" panose="020F0502020204030204" pitchFamily="34" charset="0"/>
            </a:rPr>
            <a:t> </a:t>
          </a:r>
        </a:p>
      </dgm:t>
    </dgm:pt>
    <dgm:pt modelId="{E516C191-7D5A-4A12-8523-88FB6BEF363C}" type="parTrans" cxnId="{79362BCA-A3A7-4A00-8F2B-3C48B904CC35}">
      <dgm:prSet/>
      <dgm:spPr/>
      <dgm:t>
        <a:bodyPr/>
        <a:lstStyle/>
        <a:p>
          <a:endParaRPr lang="en-US"/>
        </a:p>
      </dgm:t>
    </dgm:pt>
    <dgm:pt modelId="{3AEABEEB-8B7F-4945-84AD-6A77B80E2476}" type="sibTrans" cxnId="{79362BCA-A3A7-4A00-8F2B-3C48B904CC35}">
      <dgm:prSet/>
      <dgm:spPr/>
      <dgm:t>
        <a:bodyPr/>
        <a:lstStyle/>
        <a:p>
          <a:endParaRPr lang="en-US"/>
        </a:p>
      </dgm:t>
    </dgm:pt>
    <dgm:pt modelId="{604CDCD5-9704-4B51-A7DE-3FF258032DC7}">
      <dgm:prSet phldrT="[Text]" custT="1"/>
      <dgm:spPr/>
      <dgm:t>
        <a:bodyPr/>
        <a:lstStyle/>
        <a:p>
          <a:r>
            <a:rPr lang="en-GB" sz="2000">
              <a:latin typeface="Calibri" panose="020F0502020204030204" pitchFamily="34" charset="0"/>
              <a:cs typeface="Calibri" panose="020F0502020204030204" pitchFamily="34" charset="0"/>
            </a:rPr>
            <a:t>Japanese</a:t>
          </a:r>
          <a:endParaRPr lang="en-US" sz="2000">
            <a:latin typeface="Calibri" panose="020F0502020204030204" pitchFamily="34" charset="0"/>
            <a:cs typeface="Calibri" panose="020F0502020204030204" pitchFamily="34" charset="0"/>
          </a:endParaRPr>
        </a:p>
      </dgm:t>
    </dgm:pt>
    <dgm:pt modelId="{8EB321D2-090A-4494-98F8-8972611E4DFC}" type="parTrans" cxnId="{874631DA-CCBD-4C29-9A3F-2F800917B005}">
      <dgm:prSet/>
      <dgm:spPr/>
      <dgm:t>
        <a:bodyPr/>
        <a:lstStyle/>
        <a:p>
          <a:endParaRPr lang="en-US"/>
        </a:p>
      </dgm:t>
    </dgm:pt>
    <dgm:pt modelId="{1F869BDF-AD5C-4C1E-8367-4D75974EE11C}" type="sibTrans" cxnId="{874631DA-CCBD-4C29-9A3F-2F800917B005}">
      <dgm:prSet/>
      <dgm:spPr/>
      <dgm:t>
        <a:bodyPr/>
        <a:lstStyle/>
        <a:p>
          <a:endParaRPr lang="en-US"/>
        </a:p>
      </dgm:t>
    </dgm:pt>
    <dgm:pt modelId="{E40FE56C-DF4D-4D37-95B0-0B44F56DEFF7}">
      <dgm:prSet phldrT="[Text]" custT="1"/>
      <dgm:spPr/>
      <dgm:t>
        <a:bodyPr/>
        <a:lstStyle/>
        <a:p>
          <a:pPr>
            <a:buFont typeface="Arial" panose="020B0604020202020204" pitchFamily="34" charset="0"/>
            <a:buChar char="•"/>
          </a:pPr>
          <a:r>
            <a:rPr lang="en-GB" sz="2000">
              <a:latin typeface="Calibri" panose="020F0502020204030204" pitchFamily="34" charset="0"/>
              <a:cs typeface="Calibri" panose="020F0502020204030204" pitchFamily="34" charset="0"/>
            </a:rPr>
            <a:t>Pre-sessional courses for UG and PGT students.</a:t>
          </a:r>
          <a:endParaRPr lang="en-US" sz="2000">
            <a:latin typeface="Calibri" panose="020F0502020204030204" pitchFamily="34" charset="0"/>
            <a:cs typeface="Calibri" panose="020F0502020204030204" pitchFamily="34" charset="0"/>
          </a:endParaRPr>
        </a:p>
      </dgm:t>
    </dgm:pt>
    <dgm:pt modelId="{9017D401-0A1E-4CEE-AA39-C852DBF1017B}" type="parTrans" cxnId="{EAE188CC-2429-4D2A-8EB1-BE7D9239166C}">
      <dgm:prSet/>
      <dgm:spPr/>
      <dgm:t>
        <a:bodyPr/>
        <a:lstStyle/>
        <a:p>
          <a:endParaRPr lang="en-US"/>
        </a:p>
      </dgm:t>
    </dgm:pt>
    <dgm:pt modelId="{407ED106-A4B1-419D-9E28-94630FC21ED9}" type="sibTrans" cxnId="{EAE188CC-2429-4D2A-8EB1-BE7D9239166C}">
      <dgm:prSet/>
      <dgm:spPr/>
      <dgm:t>
        <a:bodyPr/>
        <a:lstStyle/>
        <a:p>
          <a:endParaRPr lang="en-US"/>
        </a:p>
      </dgm:t>
    </dgm:pt>
    <dgm:pt modelId="{FE4013E5-5CAC-471F-BE0C-67F90A630FC0}">
      <dgm:prSet phldrT="[Text]" custT="1"/>
      <dgm:spPr/>
      <dgm:t>
        <a:bodyPr/>
        <a:lstStyle/>
        <a:p>
          <a:pPr>
            <a:buFont typeface="Arial" panose="020B0604020202020204" pitchFamily="34" charset="0"/>
            <a:buChar char="•"/>
          </a:pPr>
          <a:r>
            <a:rPr lang="en-GB" sz="2000">
              <a:latin typeface="Calibri" panose="020F0502020204030204" pitchFamily="34" charset="0"/>
              <a:cs typeface="Calibri" panose="020F0502020204030204" pitchFamily="34" charset="0"/>
            </a:rPr>
            <a:t>Pre-sessional course for PGR students.</a:t>
          </a:r>
          <a:endParaRPr lang="en-US" sz="2000">
            <a:latin typeface="Calibri" panose="020F0502020204030204" pitchFamily="34" charset="0"/>
            <a:cs typeface="Calibri" panose="020F0502020204030204" pitchFamily="34" charset="0"/>
          </a:endParaRPr>
        </a:p>
      </dgm:t>
    </dgm:pt>
    <dgm:pt modelId="{DC8FB2B1-D2D8-4402-97C6-CE2495A4CBAA}" type="parTrans" cxnId="{EFBF14D5-B006-4CA1-8A7B-E31C8B81CB9B}">
      <dgm:prSet/>
      <dgm:spPr/>
      <dgm:t>
        <a:bodyPr/>
        <a:lstStyle/>
        <a:p>
          <a:endParaRPr lang="en-US"/>
        </a:p>
      </dgm:t>
    </dgm:pt>
    <dgm:pt modelId="{7E7734B7-C4B1-46A7-B371-139CC759657F}" type="sibTrans" cxnId="{EFBF14D5-B006-4CA1-8A7B-E31C8B81CB9B}">
      <dgm:prSet/>
      <dgm:spPr/>
      <dgm:t>
        <a:bodyPr/>
        <a:lstStyle/>
        <a:p>
          <a:endParaRPr lang="en-US"/>
        </a:p>
      </dgm:t>
    </dgm:pt>
    <dgm:pt modelId="{6C3B929B-47C6-4AA1-94E0-9C293B427F95}">
      <dgm:prSet phldrT="[Text]" custT="1"/>
      <dgm:spPr/>
      <dgm:t>
        <a:bodyPr/>
        <a:lstStyle/>
        <a:p>
          <a:r>
            <a:rPr lang="en-GB" sz="2000">
              <a:latin typeface="Calibri" panose="020F0502020204030204" pitchFamily="34" charset="0"/>
              <a:cs typeface="Calibri" panose="020F0502020204030204" pitchFamily="34" charset="0"/>
            </a:rPr>
            <a:t>English language development courses (summer schools).</a:t>
          </a:r>
          <a:endParaRPr lang="en-US" sz="2000">
            <a:latin typeface="Calibri" panose="020F0502020204030204" pitchFamily="34" charset="0"/>
            <a:cs typeface="Calibri" panose="020F0502020204030204" pitchFamily="34" charset="0"/>
          </a:endParaRPr>
        </a:p>
      </dgm:t>
    </dgm:pt>
    <dgm:pt modelId="{B7BE12E2-F955-4A04-89E2-B46D34ADC79D}" type="parTrans" cxnId="{DC29DFA4-0C70-472B-8C2E-DFE61DAA3E2C}">
      <dgm:prSet/>
      <dgm:spPr/>
      <dgm:t>
        <a:bodyPr/>
        <a:lstStyle/>
        <a:p>
          <a:endParaRPr lang="en-US"/>
        </a:p>
      </dgm:t>
    </dgm:pt>
    <dgm:pt modelId="{1F5DB740-B8EF-4AEC-B56E-197EA3F0ADB8}" type="sibTrans" cxnId="{DC29DFA4-0C70-472B-8C2E-DFE61DAA3E2C}">
      <dgm:prSet/>
      <dgm:spPr/>
      <dgm:t>
        <a:bodyPr/>
        <a:lstStyle/>
        <a:p>
          <a:endParaRPr lang="en-US"/>
        </a:p>
      </dgm:t>
    </dgm:pt>
    <dgm:pt modelId="{5FC3D838-0184-4F40-A7C7-AC31019591D2}">
      <dgm:prSet phldrT="[Text]" custT="1"/>
      <dgm:spPr/>
      <dgm:t>
        <a:bodyPr/>
        <a:lstStyle/>
        <a:p>
          <a:r>
            <a:rPr lang="en-US" sz="2000">
              <a:latin typeface="Calibri" panose="020F0502020204030204" pitchFamily="34" charset="0"/>
              <a:cs typeface="Calibri" panose="020F0502020204030204" pitchFamily="34" charset="0"/>
            </a:rPr>
            <a:t>British Sign Language </a:t>
          </a:r>
        </a:p>
      </dgm:t>
    </dgm:pt>
    <dgm:pt modelId="{65A222A5-23A6-4B92-B795-9BF95DFEC0D6}" type="parTrans" cxnId="{532AEE19-E602-4E79-85A1-99DC050194E1}">
      <dgm:prSet/>
      <dgm:spPr/>
      <dgm:t>
        <a:bodyPr/>
        <a:lstStyle/>
        <a:p>
          <a:endParaRPr lang="en-GB"/>
        </a:p>
      </dgm:t>
    </dgm:pt>
    <dgm:pt modelId="{46E9692B-0622-48E4-B0BE-C56D601CA069}" type="sibTrans" cxnId="{532AEE19-E602-4E79-85A1-99DC050194E1}">
      <dgm:prSet/>
      <dgm:spPr/>
      <dgm:t>
        <a:bodyPr/>
        <a:lstStyle/>
        <a:p>
          <a:endParaRPr lang="en-GB"/>
        </a:p>
      </dgm:t>
    </dgm:pt>
    <dgm:pt modelId="{75E3A908-23A1-422C-8790-57D50DAA1CD1}">
      <dgm:prSet phldrT="[Text]" custT="1"/>
      <dgm:spPr/>
      <dgm:t>
        <a:bodyPr/>
        <a:lstStyle/>
        <a:p>
          <a:r>
            <a:rPr lang="en-GB" sz="2000" i="1">
              <a:solidFill>
                <a:srgbClr val="7030A0"/>
              </a:solidFill>
              <a:latin typeface="Calibri" panose="020F0502020204030204" pitchFamily="34" charset="0"/>
              <a:cs typeface="Calibri" panose="020F0502020204030204" pitchFamily="34" charset="0"/>
            </a:rPr>
            <a:t>Academic language &amp; literacy support for students on/off campus (in-sessional support).</a:t>
          </a:r>
          <a:endParaRPr lang="en-US" sz="2000" i="1">
            <a:solidFill>
              <a:srgbClr val="7030A0"/>
            </a:solidFill>
            <a:latin typeface="Calibri" panose="020F0502020204030204" pitchFamily="34" charset="0"/>
            <a:cs typeface="Calibri" panose="020F0502020204030204" pitchFamily="34" charset="0"/>
          </a:endParaRPr>
        </a:p>
      </dgm:t>
    </dgm:pt>
    <dgm:pt modelId="{634B9F7A-2362-4232-857A-C734F9E0CFDA}" type="parTrans" cxnId="{C3D29908-AE6A-4C8D-A298-ECBB781BF53A}">
      <dgm:prSet/>
      <dgm:spPr/>
      <dgm:t>
        <a:bodyPr/>
        <a:lstStyle/>
        <a:p>
          <a:endParaRPr lang="en-GB"/>
        </a:p>
      </dgm:t>
    </dgm:pt>
    <dgm:pt modelId="{C0740293-0D28-4B5C-B099-11FEB865CD37}" type="sibTrans" cxnId="{C3D29908-AE6A-4C8D-A298-ECBB781BF53A}">
      <dgm:prSet/>
      <dgm:spPr/>
      <dgm:t>
        <a:bodyPr/>
        <a:lstStyle/>
        <a:p>
          <a:endParaRPr lang="en-GB"/>
        </a:p>
      </dgm:t>
    </dgm:pt>
    <dgm:pt modelId="{78256D48-D5E5-4DCB-9AE5-9D76D5AF897A}">
      <dgm:prSet phldrT="[Text]" custT="1"/>
      <dgm:spPr/>
      <dgm:t>
        <a:bodyPr/>
        <a:lstStyle/>
        <a:p>
          <a:r>
            <a:rPr lang="en-US" sz="2000">
              <a:latin typeface="Calibri" panose="020F0502020204030204" pitchFamily="34" charset="0"/>
              <a:cs typeface="Calibri" panose="020F0502020204030204" pitchFamily="34" charset="0"/>
            </a:rPr>
            <a:t>Teaching refugees &amp; asylum seekers.</a:t>
          </a:r>
        </a:p>
      </dgm:t>
    </dgm:pt>
    <dgm:pt modelId="{F7E43DF6-5D29-46BD-ADA0-1EC37A271DC3}" type="parTrans" cxnId="{0FC21935-395B-4725-95CE-915CB14A0267}">
      <dgm:prSet/>
      <dgm:spPr/>
      <dgm:t>
        <a:bodyPr/>
        <a:lstStyle/>
        <a:p>
          <a:endParaRPr lang="en-GB"/>
        </a:p>
      </dgm:t>
    </dgm:pt>
    <dgm:pt modelId="{3169C649-E2AC-48CE-9D74-532C83BD6FDD}" type="sibTrans" cxnId="{0FC21935-395B-4725-95CE-915CB14A0267}">
      <dgm:prSet/>
      <dgm:spPr/>
      <dgm:t>
        <a:bodyPr/>
        <a:lstStyle/>
        <a:p>
          <a:endParaRPr lang="en-GB"/>
        </a:p>
      </dgm:t>
    </dgm:pt>
    <dgm:pt modelId="{D44DE8B2-9828-485E-821D-874FE03D2BFE}">
      <dgm:prSet phldrT="[Text]" custT="1"/>
      <dgm:spPr/>
      <dgm:t>
        <a:bodyPr/>
        <a:lstStyle/>
        <a:p>
          <a:pPr>
            <a:buFont typeface="Arial" panose="020B0604020202020204" pitchFamily="34" charset="0"/>
            <a:buChar char="•"/>
          </a:pPr>
          <a:r>
            <a:rPr lang="en-US" sz="2000">
              <a:latin typeface="Calibri" panose="020F0502020204030204" pitchFamily="34" charset="0"/>
              <a:cs typeface="Calibri" panose="020F0502020204030204" pitchFamily="34" charset="0"/>
            </a:rPr>
            <a:t>Fastrack (7-week widening access course).</a:t>
          </a:r>
        </a:p>
      </dgm:t>
    </dgm:pt>
    <dgm:pt modelId="{A8720675-0D22-465B-B9FA-33324A900250}" type="parTrans" cxnId="{85D00D9F-773B-4E83-9A74-5E0B4255CA30}">
      <dgm:prSet/>
      <dgm:spPr/>
    </dgm:pt>
    <dgm:pt modelId="{7FD88563-3D24-4B11-9CBF-7398A073BDB7}" type="sibTrans" cxnId="{85D00D9F-773B-4E83-9A74-5E0B4255CA30}">
      <dgm:prSet/>
      <dgm:spPr/>
    </dgm:pt>
    <dgm:pt modelId="{12D1FCC7-E2C5-46B3-B4FE-1DAFB4C51DA2}">
      <dgm:prSet phldrT="[Text]" custT="1"/>
      <dgm:spPr/>
      <dgm:t>
        <a:bodyPr/>
        <a:lstStyle/>
        <a:p>
          <a:r>
            <a:rPr lang="en-US" sz="2000">
              <a:latin typeface="Calibri" panose="020F0502020204030204" pitchFamily="34" charset="0"/>
              <a:cs typeface="Calibri" panose="020F0502020204030204" pitchFamily="34" charset="0"/>
            </a:rPr>
            <a:t>Foreign languages &amp; cultures lectures &amp; conversation clubs.</a:t>
          </a:r>
        </a:p>
      </dgm:t>
    </dgm:pt>
    <dgm:pt modelId="{FD9245D3-B399-4E00-A224-DDB96CB46651}" type="parTrans" cxnId="{EE60EFF3-C352-44D7-88A3-14CC073B2731}">
      <dgm:prSet/>
      <dgm:spPr/>
    </dgm:pt>
    <dgm:pt modelId="{C417DC3F-9551-4269-BC9B-CFC996F8D0AE}" type="sibTrans" cxnId="{EE60EFF3-C352-44D7-88A3-14CC073B2731}">
      <dgm:prSet/>
      <dgm:spPr/>
    </dgm:pt>
    <dgm:pt modelId="{A94ECFFE-901C-44FF-8504-4AD3623A183F}" type="pres">
      <dgm:prSet presAssocID="{15E73757-FBE3-4D37-BFD3-73D4BD4FD903}" presName="Name0" presStyleCnt="0">
        <dgm:presLayoutVars>
          <dgm:dir/>
          <dgm:animLvl val="lvl"/>
          <dgm:resizeHandles val="exact"/>
        </dgm:presLayoutVars>
      </dgm:prSet>
      <dgm:spPr/>
    </dgm:pt>
    <dgm:pt modelId="{8619A221-AF41-45AE-A61F-A282D8F62B61}" type="pres">
      <dgm:prSet presAssocID="{1DFB2763-6CD6-4B4C-BF73-0F3D1510E01F}" presName="composite" presStyleCnt="0"/>
      <dgm:spPr/>
    </dgm:pt>
    <dgm:pt modelId="{C50F1705-B282-4593-9B5C-3E9F5C179250}" type="pres">
      <dgm:prSet presAssocID="{1DFB2763-6CD6-4B4C-BF73-0F3D1510E01F}" presName="parTx" presStyleLbl="alignNode1" presStyleIdx="0" presStyleCnt="3">
        <dgm:presLayoutVars>
          <dgm:chMax val="0"/>
          <dgm:chPref val="0"/>
          <dgm:bulletEnabled val="1"/>
        </dgm:presLayoutVars>
      </dgm:prSet>
      <dgm:spPr/>
    </dgm:pt>
    <dgm:pt modelId="{F209936B-8A2F-4B1D-A2F9-50EDDB0ABF35}" type="pres">
      <dgm:prSet presAssocID="{1DFB2763-6CD6-4B4C-BF73-0F3D1510E01F}" presName="desTx" presStyleLbl="alignAccFollowNode1" presStyleIdx="0" presStyleCnt="3">
        <dgm:presLayoutVars>
          <dgm:bulletEnabled val="1"/>
        </dgm:presLayoutVars>
      </dgm:prSet>
      <dgm:spPr/>
    </dgm:pt>
    <dgm:pt modelId="{FAEEA830-40AF-4573-9BB5-DC4FA706297E}" type="pres">
      <dgm:prSet presAssocID="{DFD9219B-9EB7-48AC-B45F-83908347FF51}" presName="space" presStyleCnt="0"/>
      <dgm:spPr/>
    </dgm:pt>
    <dgm:pt modelId="{AC2CEE09-CE75-4051-9C19-ED0CE97ECF15}" type="pres">
      <dgm:prSet presAssocID="{F2BC1BF9-3AC7-409C-8FFA-841AEBCE7522}" presName="composite" presStyleCnt="0"/>
      <dgm:spPr/>
    </dgm:pt>
    <dgm:pt modelId="{404F49CB-7503-47CD-9473-FDB275D1F328}" type="pres">
      <dgm:prSet presAssocID="{F2BC1BF9-3AC7-409C-8FFA-841AEBCE7522}" presName="parTx" presStyleLbl="alignNode1" presStyleIdx="1" presStyleCnt="3">
        <dgm:presLayoutVars>
          <dgm:chMax val="0"/>
          <dgm:chPref val="0"/>
          <dgm:bulletEnabled val="1"/>
        </dgm:presLayoutVars>
      </dgm:prSet>
      <dgm:spPr/>
    </dgm:pt>
    <dgm:pt modelId="{950BC794-1DC7-4FE2-BC97-1622553B0551}" type="pres">
      <dgm:prSet presAssocID="{F2BC1BF9-3AC7-409C-8FFA-841AEBCE7522}" presName="desTx" presStyleLbl="alignAccFollowNode1" presStyleIdx="1" presStyleCnt="3">
        <dgm:presLayoutVars>
          <dgm:bulletEnabled val="1"/>
        </dgm:presLayoutVars>
      </dgm:prSet>
      <dgm:spPr/>
    </dgm:pt>
    <dgm:pt modelId="{26607F99-F780-499D-85D6-F537739A6B72}" type="pres">
      <dgm:prSet presAssocID="{AB437BA6-5807-4859-9D11-92F8B7F45BD8}" presName="space" presStyleCnt="0"/>
      <dgm:spPr/>
    </dgm:pt>
    <dgm:pt modelId="{505A044E-601F-4AEA-9CD5-EB5C3FB85DEB}" type="pres">
      <dgm:prSet presAssocID="{FCAD97BA-3B1F-4FDC-9648-906F041460A4}" presName="composite" presStyleCnt="0"/>
      <dgm:spPr/>
    </dgm:pt>
    <dgm:pt modelId="{DB78CB28-807D-4B63-B23A-DA749028F2F3}" type="pres">
      <dgm:prSet presAssocID="{FCAD97BA-3B1F-4FDC-9648-906F041460A4}" presName="parTx" presStyleLbl="alignNode1" presStyleIdx="2" presStyleCnt="3">
        <dgm:presLayoutVars>
          <dgm:chMax val="0"/>
          <dgm:chPref val="0"/>
          <dgm:bulletEnabled val="1"/>
        </dgm:presLayoutVars>
      </dgm:prSet>
      <dgm:spPr/>
    </dgm:pt>
    <dgm:pt modelId="{02CA48ED-EB3E-47AB-A2A5-55F4DDFF91F1}" type="pres">
      <dgm:prSet presAssocID="{FCAD97BA-3B1F-4FDC-9648-906F041460A4}" presName="desTx" presStyleLbl="alignAccFollowNode1" presStyleIdx="2" presStyleCnt="3">
        <dgm:presLayoutVars>
          <dgm:bulletEnabled val="1"/>
        </dgm:presLayoutVars>
      </dgm:prSet>
      <dgm:spPr/>
    </dgm:pt>
  </dgm:ptLst>
  <dgm:cxnLst>
    <dgm:cxn modelId="{CC232506-86A6-4B61-AE0D-424A9998D729}" type="presOf" srcId="{64354FBA-10A7-4C21-80B8-10303EFDD8A2}" destId="{F209936B-8A2F-4B1D-A2F9-50EDDB0ABF35}" srcOrd="0" destOrd="0" presId="urn:microsoft.com/office/officeart/2005/8/layout/hList1"/>
    <dgm:cxn modelId="{C3D29908-AE6A-4C8D-A298-ECBB781BF53A}" srcId="{F2BC1BF9-3AC7-409C-8FFA-841AEBCE7522}" destId="{75E3A908-23A1-422C-8790-57D50DAA1CD1}" srcOrd="1" destOrd="0" parTransId="{634B9F7A-2362-4232-857A-C734F9E0CFDA}" sibTransId="{C0740293-0D28-4B5C-B099-11FEB865CD37}"/>
    <dgm:cxn modelId="{532AEE19-E602-4E79-85A1-99DC050194E1}" srcId="{FCAD97BA-3B1F-4FDC-9648-906F041460A4}" destId="{5FC3D838-0184-4F40-A7C7-AC31019591D2}" srcOrd="0" destOrd="0" parTransId="{65A222A5-23A6-4B92-B795-9BF95DFEC0D6}" sibTransId="{46E9692B-0622-48E4-B0BE-C56D601CA069}"/>
    <dgm:cxn modelId="{9645111B-087F-4576-A7C6-8497E2911B2F}" type="presOf" srcId="{6C3B929B-47C6-4AA1-94E0-9C293B427F95}" destId="{950BC794-1DC7-4FE2-BC97-1622553B0551}" srcOrd="0" destOrd="3" presId="urn:microsoft.com/office/officeart/2005/8/layout/hList1"/>
    <dgm:cxn modelId="{75313D1E-5EEA-4278-A791-DA0B939A0A15}" type="presOf" srcId="{5FC3D838-0184-4F40-A7C7-AC31019591D2}" destId="{02CA48ED-EB3E-47AB-A2A5-55F4DDFF91F1}" srcOrd="0" destOrd="0" presId="urn:microsoft.com/office/officeart/2005/8/layout/hList1"/>
    <dgm:cxn modelId="{DBC75C2F-F9C0-4869-A603-7BB5F5D2670F}" type="presOf" srcId="{FCAD97BA-3B1F-4FDC-9648-906F041460A4}" destId="{DB78CB28-807D-4B63-B23A-DA749028F2F3}" srcOrd="0" destOrd="0" presId="urn:microsoft.com/office/officeart/2005/8/layout/hList1"/>
    <dgm:cxn modelId="{BDD1FF33-2FF7-49F3-8D5F-AFFE965C31D7}" type="presOf" srcId="{75E3A908-23A1-422C-8790-57D50DAA1CD1}" destId="{950BC794-1DC7-4FE2-BC97-1622553B0551}" srcOrd="0" destOrd="1" presId="urn:microsoft.com/office/officeart/2005/8/layout/hList1"/>
    <dgm:cxn modelId="{0FC21935-395B-4725-95CE-915CB14A0267}" srcId="{F2BC1BF9-3AC7-409C-8FFA-841AEBCE7522}" destId="{78256D48-D5E5-4DCB-9AE5-9D76D5AF897A}" srcOrd="2" destOrd="0" parTransId="{F7E43DF6-5D29-46BD-ADA0-1EC37A271DC3}" sibTransId="{3169C649-E2AC-48CE-9D74-532C83BD6FDD}"/>
    <dgm:cxn modelId="{D3578A3A-2DAE-4F8B-B653-EA3A0C0E9ACF}" type="presOf" srcId="{E1155D00-476B-4169-AE1F-5B5BBA7F90DE}" destId="{950BC794-1DC7-4FE2-BC97-1622553B0551}" srcOrd="0" destOrd="4" presId="urn:microsoft.com/office/officeart/2005/8/layout/hList1"/>
    <dgm:cxn modelId="{CC152B3C-4BC5-4B21-A072-07844291713F}" type="presOf" srcId="{5ABB10AF-76A1-49FD-963C-4A40BB89CFB8}" destId="{950BC794-1DC7-4FE2-BC97-1622553B0551}" srcOrd="0" destOrd="0" presId="urn:microsoft.com/office/officeart/2005/8/layout/hList1"/>
    <dgm:cxn modelId="{F64D323D-BA58-4F54-872A-632714A41C84}" srcId="{FCAD97BA-3B1F-4FDC-9648-906F041460A4}" destId="{CD502338-FAB1-4E17-842C-2A0251CD0965}" srcOrd="6" destOrd="0" parTransId="{FC06D538-049F-4F5C-B689-1F30DEDD25E5}" sibTransId="{99A97A39-E21C-4E23-AD70-0FC5C32B0FEA}"/>
    <dgm:cxn modelId="{1F67685E-DB1C-464B-80E6-A07C187874E7}" type="presOf" srcId="{63CFDF8D-4B91-4670-B970-F09A730BAC53}" destId="{02CA48ED-EB3E-47AB-A2A5-55F4DDFF91F1}" srcOrd="0" destOrd="4" presId="urn:microsoft.com/office/officeart/2005/8/layout/hList1"/>
    <dgm:cxn modelId="{8DC8335F-D58A-4BEB-890F-E51B40544363}" srcId="{15E73757-FBE3-4D37-BFD3-73D4BD4FD903}" destId="{1DFB2763-6CD6-4B4C-BF73-0F3D1510E01F}" srcOrd="0" destOrd="0" parTransId="{D1DC27B4-E9EB-4190-97C3-DF61BC9746A0}" sibTransId="{DFD9219B-9EB7-48AC-B45F-83908347FF51}"/>
    <dgm:cxn modelId="{90E39345-20BB-4573-A6BF-D7872659A923}" type="presOf" srcId="{17BA21F9-4AA7-4758-8BFF-97765E339B4F}" destId="{02CA48ED-EB3E-47AB-A2A5-55F4DDFF91F1}" srcOrd="0" destOrd="7" presId="urn:microsoft.com/office/officeart/2005/8/layout/hList1"/>
    <dgm:cxn modelId="{D686D748-D2CF-463B-96D6-293134D32791}" type="presOf" srcId="{12D1FCC7-E2C5-46B3-B4FE-1DAFB4C51DA2}" destId="{02CA48ED-EB3E-47AB-A2A5-55F4DDFF91F1}" srcOrd="0" destOrd="8" presId="urn:microsoft.com/office/officeart/2005/8/layout/hList1"/>
    <dgm:cxn modelId="{26CF3549-D350-47C3-96C6-7BFF9C41684D}" type="presOf" srcId="{F2BC1BF9-3AC7-409C-8FFA-841AEBCE7522}" destId="{404F49CB-7503-47CD-9473-FDB275D1F328}" srcOrd="0" destOrd="0" presId="urn:microsoft.com/office/officeart/2005/8/layout/hList1"/>
    <dgm:cxn modelId="{AFD0A149-B5AC-4241-80BC-9DA7309A5FC3}" srcId="{1DFB2763-6CD6-4B4C-BF73-0F3D1510E01F}" destId="{64354FBA-10A7-4C21-80B8-10303EFDD8A2}" srcOrd="0" destOrd="0" parTransId="{8F436609-2580-4D4F-BFCA-2B05B4B1DE43}" sibTransId="{49722B67-A889-4578-8786-A497438865D1}"/>
    <dgm:cxn modelId="{3FF85750-9DDF-471C-8838-14DD1A7EF9AC}" type="presOf" srcId="{E40FE56C-DF4D-4D37-95B0-0B44F56DEFF7}" destId="{F209936B-8A2F-4B1D-A2F9-50EDDB0ABF35}" srcOrd="0" destOrd="2" presId="urn:microsoft.com/office/officeart/2005/8/layout/hList1"/>
    <dgm:cxn modelId="{E9EF7E50-ADDE-4AB3-B0D2-F52411C79878}" type="presOf" srcId="{CD502338-FAB1-4E17-842C-2A0251CD0965}" destId="{02CA48ED-EB3E-47AB-A2A5-55F4DDFF91F1}" srcOrd="0" destOrd="6" presId="urn:microsoft.com/office/officeart/2005/8/layout/hList1"/>
    <dgm:cxn modelId="{547B8250-AAA3-4E60-A8C2-5DE90961B310}" srcId="{1DFB2763-6CD6-4B4C-BF73-0F3D1510E01F}" destId="{3AB72C7B-063E-440F-B47C-C8D4AE3FFC31}" srcOrd="1" destOrd="0" parTransId="{FA7187CD-C1B3-4FCF-B9D3-138A185BE30E}" sibTransId="{25C2FDDB-50F3-406D-B466-61AAE02BEF4A}"/>
    <dgm:cxn modelId="{88028C71-A883-4570-8055-8B1FE6E5A1DC}" srcId="{FCAD97BA-3B1F-4FDC-9648-906F041460A4}" destId="{63CFDF8D-4B91-4670-B970-F09A730BAC53}" srcOrd="4" destOrd="0" parTransId="{6C34BC98-3820-491E-BFA8-354E9D5167E3}" sibTransId="{37B71595-7AE6-4C3F-8E2C-42465BF2B618}"/>
    <dgm:cxn modelId="{3BEFAE72-9C3C-4369-A6BA-0F96AA48EC6B}" type="presOf" srcId="{D44DE8B2-9828-485E-821D-874FE03D2BFE}" destId="{F209936B-8A2F-4B1D-A2F9-50EDDB0ABF35}" srcOrd="0" destOrd="4" presId="urn:microsoft.com/office/officeart/2005/8/layout/hList1"/>
    <dgm:cxn modelId="{DB932A53-6869-4054-88BD-1BB8CBABF1AB}" srcId="{FCAD97BA-3B1F-4FDC-9648-906F041460A4}" destId="{16747618-5F5F-4D85-A3DA-1F36E3F33297}" srcOrd="5" destOrd="0" parTransId="{A7A30514-87DC-4B22-9342-0EAA1D30870B}" sibTransId="{3AA1736A-F827-4CB5-A46F-61D756B3AF75}"/>
    <dgm:cxn modelId="{F0EE5078-FE08-4279-BBA0-BE9194E1DCF3}" type="presOf" srcId="{78256D48-D5E5-4DCB-9AE5-9D76D5AF897A}" destId="{950BC794-1DC7-4FE2-BC97-1622553B0551}" srcOrd="0" destOrd="2" presId="urn:microsoft.com/office/officeart/2005/8/layout/hList1"/>
    <dgm:cxn modelId="{921D6487-8AFB-4916-9726-8AE6D9068062}" type="presOf" srcId="{1DFB2763-6CD6-4B4C-BF73-0F3D1510E01F}" destId="{C50F1705-B282-4593-9B5C-3E9F5C179250}" srcOrd="0" destOrd="0" presId="urn:microsoft.com/office/officeart/2005/8/layout/hList1"/>
    <dgm:cxn modelId="{0F3F5F89-F3FA-4F6D-ADEB-462D97187A73}" srcId="{F2BC1BF9-3AC7-409C-8FFA-841AEBCE7522}" destId="{E1155D00-476B-4169-AE1F-5B5BBA7F90DE}" srcOrd="4" destOrd="0" parTransId="{CFF1E84E-F558-4EE5-B32D-2F55DE35D58A}" sibTransId="{107B7CE3-323E-423D-9D19-6CDA9FE7EB6F}"/>
    <dgm:cxn modelId="{50A12A8B-7757-4E1B-9AAD-150C6B5CB86C}" type="presOf" srcId="{FE4013E5-5CAC-471F-BE0C-67F90A630FC0}" destId="{F209936B-8A2F-4B1D-A2F9-50EDDB0ABF35}" srcOrd="0" destOrd="3" presId="urn:microsoft.com/office/officeart/2005/8/layout/hList1"/>
    <dgm:cxn modelId="{F1BEFA94-9F36-4BC2-A919-4B195BAF8D53}" srcId="{FCAD97BA-3B1F-4FDC-9648-906F041460A4}" destId="{090FC270-32A9-4EFE-956B-24202FC20311}" srcOrd="1" destOrd="0" parTransId="{216BF181-6C38-459D-915F-DF16044EB215}" sibTransId="{0B3DB69C-1702-4044-9019-DEA12B418D81}"/>
    <dgm:cxn modelId="{427F739B-762E-4A49-920C-B947352F107E}" srcId="{F2BC1BF9-3AC7-409C-8FFA-841AEBCE7522}" destId="{5ABB10AF-76A1-49FD-963C-4A40BB89CFB8}" srcOrd="0" destOrd="0" parTransId="{FDCFB232-08E3-4829-9528-21E0CC012E6F}" sibTransId="{5F982BDF-3AC7-4DAF-801B-A4EA891591EF}"/>
    <dgm:cxn modelId="{85D00D9F-773B-4E83-9A74-5E0B4255CA30}" srcId="{1DFB2763-6CD6-4B4C-BF73-0F3D1510E01F}" destId="{D44DE8B2-9828-485E-821D-874FE03D2BFE}" srcOrd="4" destOrd="0" parTransId="{A8720675-0D22-465B-B9FA-33324A900250}" sibTransId="{7FD88563-3D24-4B11-9CBF-7398A073BDB7}"/>
    <dgm:cxn modelId="{DC29DFA4-0C70-472B-8C2E-DFE61DAA3E2C}" srcId="{F2BC1BF9-3AC7-409C-8FFA-841AEBCE7522}" destId="{6C3B929B-47C6-4AA1-94E0-9C293B427F95}" srcOrd="3" destOrd="0" parTransId="{B7BE12E2-F955-4A04-89E2-B46D34ADC79D}" sibTransId="{1F5DB740-B8EF-4AEC-B56E-197EA3F0ADB8}"/>
    <dgm:cxn modelId="{18A171AD-3A2A-4925-8346-9DB651D9547D}" type="presOf" srcId="{6F2E7AA3-5BC1-4250-B803-FADAD4CD0AA0}" destId="{02CA48ED-EB3E-47AB-A2A5-55F4DDFF91F1}" srcOrd="0" destOrd="3" presId="urn:microsoft.com/office/officeart/2005/8/layout/hList1"/>
    <dgm:cxn modelId="{F4AAF2B6-9EF2-4F37-B682-D7007735EDEB}" srcId="{FCAD97BA-3B1F-4FDC-9648-906F041460A4}" destId="{6F2E7AA3-5BC1-4250-B803-FADAD4CD0AA0}" srcOrd="3" destOrd="0" parTransId="{E877E649-22A1-4AF9-8741-18D2C8A50BC7}" sibTransId="{F7C4951B-B649-4681-8958-2FACD4C8E38C}"/>
    <dgm:cxn modelId="{ACD1BCBC-D21C-4FD5-AE99-5107CB1766D6}" type="presOf" srcId="{15E73757-FBE3-4D37-BFD3-73D4BD4FD903}" destId="{A94ECFFE-901C-44FF-8504-4AD3623A183F}" srcOrd="0" destOrd="0" presId="urn:microsoft.com/office/officeart/2005/8/layout/hList1"/>
    <dgm:cxn modelId="{346D8BC7-456C-4613-982C-5EC558B4D2E5}" type="presOf" srcId="{604CDCD5-9704-4B51-A7DE-3FF258032DC7}" destId="{02CA48ED-EB3E-47AB-A2A5-55F4DDFF91F1}" srcOrd="0" destOrd="2" presId="urn:microsoft.com/office/officeart/2005/8/layout/hList1"/>
    <dgm:cxn modelId="{79362BCA-A3A7-4A00-8F2B-3C48B904CC35}" srcId="{FCAD97BA-3B1F-4FDC-9648-906F041460A4}" destId="{17BA21F9-4AA7-4758-8BFF-97765E339B4F}" srcOrd="7" destOrd="0" parTransId="{E516C191-7D5A-4A12-8523-88FB6BEF363C}" sibTransId="{3AEABEEB-8B7F-4945-84AD-6A77B80E2476}"/>
    <dgm:cxn modelId="{EAE188CC-2429-4D2A-8EB1-BE7D9239166C}" srcId="{1DFB2763-6CD6-4B4C-BF73-0F3D1510E01F}" destId="{E40FE56C-DF4D-4D37-95B0-0B44F56DEFF7}" srcOrd="2" destOrd="0" parTransId="{9017D401-0A1E-4CEE-AA39-C852DBF1017B}" sibTransId="{407ED106-A4B1-419D-9E28-94630FC21ED9}"/>
    <dgm:cxn modelId="{EFBF14D5-B006-4CA1-8A7B-E31C8B81CB9B}" srcId="{1DFB2763-6CD6-4B4C-BF73-0F3D1510E01F}" destId="{FE4013E5-5CAC-471F-BE0C-67F90A630FC0}" srcOrd="3" destOrd="0" parTransId="{DC8FB2B1-D2D8-4402-97C6-CE2495A4CBAA}" sibTransId="{7E7734B7-C4B1-46A7-B371-139CC759657F}"/>
    <dgm:cxn modelId="{874631DA-CCBD-4C29-9A3F-2F800917B005}" srcId="{FCAD97BA-3B1F-4FDC-9648-906F041460A4}" destId="{604CDCD5-9704-4B51-A7DE-3FF258032DC7}" srcOrd="2" destOrd="0" parTransId="{8EB321D2-090A-4494-98F8-8972611E4DFC}" sibTransId="{1F869BDF-AD5C-4C1E-8367-4D75974EE11C}"/>
    <dgm:cxn modelId="{0C4C7FDB-AAEC-4F0E-B039-70761AA4758E}" srcId="{15E73757-FBE3-4D37-BFD3-73D4BD4FD903}" destId="{F2BC1BF9-3AC7-409C-8FFA-841AEBCE7522}" srcOrd="1" destOrd="0" parTransId="{CB78E5C6-FDEA-4A21-9095-24EBB8BE6671}" sibTransId="{AB437BA6-5807-4859-9D11-92F8B7F45BD8}"/>
    <dgm:cxn modelId="{BC710FDE-57D7-4852-B9D0-04DF45E38476}" type="presOf" srcId="{16747618-5F5F-4D85-A3DA-1F36E3F33297}" destId="{02CA48ED-EB3E-47AB-A2A5-55F4DDFF91F1}" srcOrd="0" destOrd="5" presId="urn:microsoft.com/office/officeart/2005/8/layout/hList1"/>
    <dgm:cxn modelId="{3E772CE4-845F-4403-A9B9-B0ED27A7FB1B}" type="presOf" srcId="{090FC270-32A9-4EFE-956B-24202FC20311}" destId="{02CA48ED-EB3E-47AB-A2A5-55F4DDFF91F1}" srcOrd="0" destOrd="1" presId="urn:microsoft.com/office/officeart/2005/8/layout/hList1"/>
    <dgm:cxn modelId="{8D573EE6-5C01-4498-B0EC-197512C882E6}" srcId="{15E73757-FBE3-4D37-BFD3-73D4BD4FD903}" destId="{FCAD97BA-3B1F-4FDC-9648-906F041460A4}" srcOrd="2" destOrd="0" parTransId="{0419D146-171D-4DC0-8322-8F5DA40F3323}" sibTransId="{924F0A08-91C2-419A-95BC-CC0FB1EEB93D}"/>
    <dgm:cxn modelId="{EE60EFF3-C352-44D7-88A3-14CC073B2731}" srcId="{FCAD97BA-3B1F-4FDC-9648-906F041460A4}" destId="{12D1FCC7-E2C5-46B3-B4FE-1DAFB4C51DA2}" srcOrd="8" destOrd="0" parTransId="{FD9245D3-B399-4E00-A224-DDB96CB46651}" sibTransId="{C417DC3F-9551-4269-BC9B-CFC996F8D0AE}"/>
    <dgm:cxn modelId="{F877CEFC-4EE9-4663-A9B0-1162170AAE56}" type="presOf" srcId="{3AB72C7B-063E-440F-B47C-C8D4AE3FFC31}" destId="{F209936B-8A2F-4B1D-A2F9-50EDDB0ABF35}" srcOrd="0" destOrd="1" presId="urn:microsoft.com/office/officeart/2005/8/layout/hList1"/>
    <dgm:cxn modelId="{9B5C0513-AA66-47FB-940F-4566A1B64509}" type="presParOf" srcId="{A94ECFFE-901C-44FF-8504-4AD3623A183F}" destId="{8619A221-AF41-45AE-A61F-A282D8F62B61}" srcOrd="0" destOrd="0" presId="urn:microsoft.com/office/officeart/2005/8/layout/hList1"/>
    <dgm:cxn modelId="{CB565441-1B4F-43BF-A951-7F891BD0C0A5}" type="presParOf" srcId="{8619A221-AF41-45AE-A61F-A282D8F62B61}" destId="{C50F1705-B282-4593-9B5C-3E9F5C179250}" srcOrd="0" destOrd="0" presId="urn:microsoft.com/office/officeart/2005/8/layout/hList1"/>
    <dgm:cxn modelId="{3021919A-ADCD-474A-B882-676E2B97A1C2}" type="presParOf" srcId="{8619A221-AF41-45AE-A61F-A282D8F62B61}" destId="{F209936B-8A2F-4B1D-A2F9-50EDDB0ABF35}" srcOrd="1" destOrd="0" presId="urn:microsoft.com/office/officeart/2005/8/layout/hList1"/>
    <dgm:cxn modelId="{F58E08D6-7606-4BA5-B03D-F1D47940E732}" type="presParOf" srcId="{A94ECFFE-901C-44FF-8504-4AD3623A183F}" destId="{FAEEA830-40AF-4573-9BB5-DC4FA706297E}" srcOrd="1" destOrd="0" presId="urn:microsoft.com/office/officeart/2005/8/layout/hList1"/>
    <dgm:cxn modelId="{9A7812BF-61D2-4E90-8197-C12CDBEB0B5A}" type="presParOf" srcId="{A94ECFFE-901C-44FF-8504-4AD3623A183F}" destId="{AC2CEE09-CE75-4051-9C19-ED0CE97ECF15}" srcOrd="2" destOrd="0" presId="urn:microsoft.com/office/officeart/2005/8/layout/hList1"/>
    <dgm:cxn modelId="{5D44D3D9-8026-4E2F-937C-17B7AE6766AC}" type="presParOf" srcId="{AC2CEE09-CE75-4051-9C19-ED0CE97ECF15}" destId="{404F49CB-7503-47CD-9473-FDB275D1F328}" srcOrd="0" destOrd="0" presId="urn:microsoft.com/office/officeart/2005/8/layout/hList1"/>
    <dgm:cxn modelId="{A8C67DFD-2934-4635-9B07-453C4B356F2A}" type="presParOf" srcId="{AC2CEE09-CE75-4051-9C19-ED0CE97ECF15}" destId="{950BC794-1DC7-4FE2-BC97-1622553B0551}" srcOrd="1" destOrd="0" presId="urn:microsoft.com/office/officeart/2005/8/layout/hList1"/>
    <dgm:cxn modelId="{0515D45C-8F32-4DFF-9C64-E0192973A543}" type="presParOf" srcId="{A94ECFFE-901C-44FF-8504-4AD3623A183F}" destId="{26607F99-F780-499D-85D6-F537739A6B72}" srcOrd="3" destOrd="0" presId="urn:microsoft.com/office/officeart/2005/8/layout/hList1"/>
    <dgm:cxn modelId="{1BE811FC-AFA7-4890-AB01-97C4DF474269}" type="presParOf" srcId="{A94ECFFE-901C-44FF-8504-4AD3623A183F}" destId="{505A044E-601F-4AEA-9CD5-EB5C3FB85DEB}" srcOrd="4" destOrd="0" presId="urn:microsoft.com/office/officeart/2005/8/layout/hList1"/>
    <dgm:cxn modelId="{5D4CD64E-8490-4C37-AFEF-04C18B159E56}" type="presParOf" srcId="{505A044E-601F-4AEA-9CD5-EB5C3FB85DEB}" destId="{DB78CB28-807D-4B63-B23A-DA749028F2F3}" srcOrd="0" destOrd="0" presId="urn:microsoft.com/office/officeart/2005/8/layout/hList1"/>
    <dgm:cxn modelId="{344B99A3-1FDA-4B1F-90BA-B5378FD4FA51}" type="presParOf" srcId="{505A044E-601F-4AEA-9CD5-EB5C3FB85DEB}" destId="{02CA48ED-EB3E-47AB-A2A5-55F4DDFF91F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8240FD-3C58-4DAD-832D-D8E25200717F}" type="doc">
      <dgm:prSet loTypeId="urn:microsoft.com/office/officeart/2005/8/layout/hProcess11" loCatId="process" qsTypeId="urn:microsoft.com/office/officeart/2005/8/quickstyle/simple1" qsCatId="simple" csTypeId="urn:microsoft.com/office/officeart/2005/8/colors/accent1_2" csCatId="accent1" phldr="1"/>
      <dgm:spPr/>
    </dgm:pt>
    <dgm:pt modelId="{1EE44648-B50A-4910-A195-8A585F5E68F2}">
      <dgm:prSet phldrT="[Text]"/>
      <dgm:spPr/>
      <dgm:t>
        <a:bodyPr/>
        <a:lstStyle/>
        <a:p>
          <a:r>
            <a:rPr lang="en-GB" dirty="0"/>
            <a:t>Academic Quality Enhancement Committee</a:t>
          </a:r>
        </a:p>
        <a:p>
          <a:r>
            <a:rPr lang="en-GB" dirty="0"/>
            <a:t>June 2022</a:t>
          </a:r>
        </a:p>
      </dgm:t>
    </dgm:pt>
    <dgm:pt modelId="{7DE69904-61AE-42DD-8731-B12BF2F6C01D}" type="parTrans" cxnId="{FC8E0447-D3AF-46C4-B8AE-1627C3C9E65E}">
      <dgm:prSet/>
      <dgm:spPr/>
      <dgm:t>
        <a:bodyPr/>
        <a:lstStyle/>
        <a:p>
          <a:endParaRPr lang="en-GB"/>
        </a:p>
      </dgm:t>
    </dgm:pt>
    <dgm:pt modelId="{A714028C-969E-4049-B98D-F50DB386D0BF}" type="sibTrans" cxnId="{FC8E0447-D3AF-46C4-B8AE-1627C3C9E65E}">
      <dgm:prSet/>
      <dgm:spPr/>
      <dgm:t>
        <a:bodyPr/>
        <a:lstStyle/>
        <a:p>
          <a:endParaRPr lang="en-GB"/>
        </a:p>
      </dgm:t>
    </dgm:pt>
    <dgm:pt modelId="{A53932FF-762E-45EC-9A7C-BAFD28DF7D09}">
      <dgm:prSet phldrT="[Text]"/>
      <dgm:spPr/>
      <dgm:t>
        <a:bodyPr/>
        <a:lstStyle/>
        <a:p>
          <a:r>
            <a:rPr lang="en-GB" dirty="0"/>
            <a:t>Quality </a:t>
          </a:r>
        </a:p>
        <a:p>
          <a:r>
            <a:rPr lang="en-GB" dirty="0"/>
            <a:t>Major Modifications</a:t>
          </a:r>
        </a:p>
        <a:p>
          <a:r>
            <a:rPr lang="en-GB" dirty="0"/>
            <a:t>September 2022</a:t>
          </a:r>
        </a:p>
      </dgm:t>
    </dgm:pt>
    <dgm:pt modelId="{5690CE9F-5F4D-4CB5-9F82-4DAB8A70A80E}" type="parTrans" cxnId="{A5E30FDF-5AC1-41C8-B597-3F783541B74D}">
      <dgm:prSet/>
      <dgm:spPr/>
      <dgm:t>
        <a:bodyPr/>
        <a:lstStyle/>
        <a:p>
          <a:endParaRPr lang="en-GB"/>
        </a:p>
      </dgm:t>
    </dgm:pt>
    <dgm:pt modelId="{B8549193-4F8E-45CA-A062-01383EE7E18B}" type="sibTrans" cxnId="{A5E30FDF-5AC1-41C8-B597-3F783541B74D}">
      <dgm:prSet/>
      <dgm:spPr/>
      <dgm:t>
        <a:bodyPr/>
        <a:lstStyle/>
        <a:p>
          <a:endParaRPr lang="en-GB"/>
        </a:p>
      </dgm:t>
    </dgm:pt>
    <dgm:pt modelId="{945F9827-4A3C-4221-A5E0-38893948A515}">
      <dgm:prSet phldrT="[Text]"/>
      <dgm:spPr/>
      <dgm:t>
        <a:bodyPr/>
        <a:lstStyle/>
        <a:p>
          <a:r>
            <a:rPr lang="en-GB" dirty="0"/>
            <a:t>Faculty Management Group</a:t>
          </a:r>
        </a:p>
        <a:p>
          <a:r>
            <a:rPr lang="en-GB" dirty="0"/>
            <a:t>Discussion</a:t>
          </a:r>
        </a:p>
        <a:p>
          <a:r>
            <a:rPr lang="en-GB" dirty="0"/>
            <a:t>October 2022</a:t>
          </a:r>
        </a:p>
        <a:p>
          <a:endParaRPr lang="en-GB" dirty="0"/>
        </a:p>
        <a:p>
          <a:endParaRPr lang="en-GB" dirty="0"/>
        </a:p>
      </dgm:t>
    </dgm:pt>
    <dgm:pt modelId="{E4A355A2-B7E6-4F0E-B004-BE57B5C33040}" type="parTrans" cxnId="{2B8286D8-708D-4ED0-87C0-2006D731D7C0}">
      <dgm:prSet/>
      <dgm:spPr/>
      <dgm:t>
        <a:bodyPr/>
        <a:lstStyle/>
        <a:p>
          <a:endParaRPr lang="en-GB"/>
        </a:p>
      </dgm:t>
    </dgm:pt>
    <dgm:pt modelId="{BD51B49D-4C6C-458C-91DF-CA3DCDCC438B}" type="sibTrans" cxnId="{2B8286D8-708D-4ED0-87C0-2006D731D7C0}">
      <dgm:prSet/>
      <dgm:spPr/>
      <dgm:t>
        <a:bodyPr/>
        <a:lstStyle/>
        <a:p>
          <a:endParaRPr lang="en-GB"/>
        </a:p>
      </dgm:t>
    </dgm:pt>
    <dgm:pt modelId="{B20DE166-91B8-43CB-8F75-EFC50F2C94FB}">
      <dgm:prSet/>
      <dgm:spPr/>
      <dgm:t>
        <a:bodyPr/>
        <a:lstStyle/>
        <a:p>
          <a:r>
            <a:rPr lang="en-GB"/>
            <a:t>Learning &amp; Teaching Committee </a:t>
          </a:r>
        </a:p>
        <a:p>
          <a:r>
            <a:rPr lang="en-GB"/>
            <a:t>November 2022</a:t>
          </a:r>
        </a:p>
      </dgm:t>
    </dgm:pt>
    <dgm:pt modelId="{97EB0AFF-4A68-4DE1-94E7-5ED04CFE54BB}" type="parTrans" cxnId="{E81644DD-0167-43EC-95A2-C80BE45021F8}">
      <dgm:prSet/>
      <dgm:spPr/>
      <dgm:t>
        <a:bodyPr/>
        <a:lstStyle/>
        <a:p>
          <a:endParaRPr lang="en-GB"/>
        </a:p>
      </dgm:t>
    </dgm:pt>
    <dgm:pt modelId="{A1EB78BF-965E-4739-A423-AA09D2BD170D}" type="sibTrans" cxnId="{E81644DD-0167-43EC-95A2-C80BE45021F8}">
      <dgm:prSet/>
      <dgm:spPr/>
      <dgm:t>
        <a:bodyPr/>
        <a:lstStyle/>
        <a:p>
          <a:endParaRPr lang="en-GB"/>
        </a:p>
      </dgm:t>
    </dgm:pt>
    <dgm:pt modelId="{0EE0C1E2-1DA9-4410-B352-B582E67E84C7}">
      <dgm:prSet/>
      <dgm:spPr/>
      <dgm:t>
        <a:bodyPr/>
        <a:lstStyle/>
        <a:p>
          <a:r>
            <a:rPr lang="en-GB" dirty="0"/>
            <a:t>Email to Heads of Departments</a:t>
          </a:r>
        </a:p>
        <a:p>
          <a:r>
            <a:rPr lang="en-GB" dirty="0"/>
            <a:t>August 2022</a:t>
          </a:r>
        </a:p>
      </dgm:t>
    </dgm:pt>
    <dgm:pt modelId="{47638416-9059-4A30-84DA-2FEDEEA796B7}" type="parTrans" cxnId="{D02B9972-E136-4390-A2AD-94F0FE3ECB19}">
      <dgm:prSet/>
      <dgm:spPr/>
      <dgm:t>
        <a:bodyPr/>
        <a:lstStyle/>
        <a:p>
          <a:endParaRPr lang="en-GB"/>
        </a:p>
      </dgm:t>
    </dgm:pt>
    <dgm:pt modelId="{8326D2A0-AA31-4A27-9864-102DCA99F082}" type="sibTrans" cxnId="{D02B9972-E136-4390-A2AD-94F0FE3ECB19}">
      <dgm:prSet/>
      <dgm:spPr/>
      <dgm:t>
        <a:bodyPr/>
        <a:lstStyle/>
        <a:p>
          <a:endParaRPr lang="en-GB"/>
        </a:p>
      </dgm:t>
    </dgm:pt>
    <dgm:pt modelId="{D036FFD5-0157-4DBD-A0E8-52E472851E75}" type="pres">
      <dgm:prSet presAssocID="{5A8240FD-3C58-4DAD-832D-D8E25200717F}" presName="Name0" presStyleCnt="0">
        <dgm:presLayoutVars>
          <dgm:dir/>
          <dgm:resizeHandles val="exact"/>
        </dgm:presLayoutVars>
      </dgm:prSet>
      <dgm:spPr/>
    </dgm:pt>
    <dgm:pt modelId="{819C6EF7-27E3-4AFE-93EB-4EBF79E49EE6}" type="pres">
      <dgm:prSet presAssocID="{5A8240FD-3C58-4DAD-832D-D8E25200717F}" presName="arrow" presStyleLbl="bgShp" presStyleIdx="0" presStyleCnt="1"/>
      <dgm:spPr/>
    </dgm:pt>
    <dgm:pt modelId="{A7CC101F-E2AC-4DD2-AF07-28CE52793B66}" type="pres">
      <dgm:prSet presAssocID="{5A8240FD-3C58-4DAD-832D-D8E25200717F}" presName="points" presStyleCnt="0"/>
      <dgm:spPr/>
    </dgm:pt>
    <dgm:pt modelId="{B7BEC111-0B3F-4E5C-9052-3EAD295B5C6D}" type="pres">
      <dgm:prSet presAssocID="{1EE44648-B50A-4910-A195-8A585F5E68F2}" presName="compositeA" presStyleCnt="0"/>
      <dgm:spPr/>
    </dgm:pt>
    <dgm:pt modelId="{5B96D10E-C3F6-4C5E-B448-F93FDF5AD43B}" type="pres">
      <dgm:prSet presAssocID="{1EE44648-B50A-4910-A195-8A585F5E68F2}" presName="textA" presStyleLbl="revTx" presStyleIdx="0" presStyleCnt="5">
        <dgm:presLayoutVars>
          <dgm:bulletEnabled val="1"/>
        </dgm:presLayoutVars>
      </dgm:prSet>
      <dgm:spPr/>
    </dgm:pt>
    <dgm:pt modelId="{67ABAE68-D000-443D-B721-665257D686DE}" type="pres">
      <dgm:prSet presAssocID="{1EE44648-B50A-4910-A195-8A585F5E68F2}" presName="circleA" presStyleLbl="node1" presStyleIdx="0" presStyleCnt="5"/>
      <dgm:spPr/>
    </dgm:pt>
    <dgm:pt modelId="{1F852FBC-D314-4EAA-AC14-9989EA5938D3}" type="pres">
      <dgm:prSet presAssocID="{1EE44648-B50A-4910-A195-8A585F5E68F2}" presName="spaceA" presStyleCnt="0"/>
      <dgm:spPr/>
    </dgm:pt>
    <dgm:pt modelId="{34E215C6-D19E-41CD-8205-63967F440012}" type="pres">
      <dgm:prSet presAssocID="{A714028C-969E-4049-B98D-F50DB386D0BF}" presName="space" presStyleCnt="0"/>
      <dgm:spPr/>
    </dgm:pt>
    <dgm:pt modelId="{AF6D1999-29F7-4B37-B3E2-489E24779793}" type="pres">
      <dgm:prSet presAssocID="{0EE0C1E2-1DA9-4410-B352-B582E67E84C7}" presName="compositeB" presStyleCnt="0"/>
      <dgm:spPr/>
    </dgm:pt>
    <dgm:pt modelId="{FA2812FD-5685-49ED-A47F-5BC706A0DA07}" type="pres">
      <dgm:prSet presAssocID="{0EE0C1E2-1DA9-4410-B352-B582E67E84C7}" presName="textB" presStyleLbl="revTx" presStyleIdx="1" presStyleCnt="5">
        <dgm:presLayoutVars>
          <dgm:bulletEnabled val="1"/>
        </dgm:presLayoutVars>
      </dgm:prSet>
      <dgm:spPr/>
    </dgm:pt>
    <dgm:pt modelId="{6B6CE478-FC97-4709-BD4D-67EDDCEC741F}" type="pres">
      <dgm:prSet presAssocID="{0EE0C1E2-1DA9-4410-B352-B582E67E84C7}" presName="circleB" presStyleLbl="node1" presStyleIdx="1" presStyleCnt="5"/>
      <dgm:spPr/>
    </dgm:pt>
    <dgm:pt modelId="{0543676E-F3AD-41DF-A25E-73D4F7572DC9}" type="pres">
      <dgm:prSet presAssocID="{0EE0C1E2-1DA9-4410-B352-B582E67E84C7}" presName="spaceB" presStyleCnt="0"/>
      <dgm:spPr/>
    </dgm:pt>
    <dgm:pt modelId="{1BC72718-C609-4822-BAE6-761CA3C16CBD}" type="pres">
      <dgm:prSet presAssocID="{8326D2A0-AA31-4A27-9864-102DCA99F082}" presName="space" presStyleCnt="0"/>
      <dgm:spPr/>
    </dgm:pt>
    <dgm:pt modelId="{FF554746-3D32-47FC-897F-CB2FE4861D25}" type="pres">
      <dgm:prSet presAssocID="{A53932FF-762E-45EC-9A7C-BAFD28DF7D09}" presName="compositeA" presStyleCnt="0"/>
      <dgm:spPr/>
    </dgm:pt>
    <dgm:pt modelId="{DC82FCC2-9BA7-48DB-8F1C-4D226F225B5A}" type="pres">
      <dgm:prSet presAssocID="{A53932FF-762E-45EC-9A7C-BAFD28DF7D09}" presName="textA" presStyleLbl="revTx" presStyleIdx="2" presStyleCnt="5">
        <dgm:presLayoutVars>
          <dgm:bulletEnabled val="1"/>
        </dgm:presLayoutVars>
      </dgm:prSet>
      <dgm:spPr/>
    </dgm:pt>
    <dgm:pt modelId="{7FA79894-8378-4893-B39F-B6C2EBA61516}" type="pres">
      <dgm:prSet presAssocID="{A53932FF-762E-45EC-9A7C-BAFD28DF7D09}" presName="circleA" presStyleLbl="node1" presStyleIdx="2" presStyleCnt="5"/>
      <dgm:spPr/>
    </dgm:pt>
    <dgm:pt modelId="{7414E812-EE6A-4910-80D3-4873DA360E56}" type="pres">
      <dgm:prSet presAssocID="{A53932FF-762E-45EC-9A7C-BAFD28DF7D09}" presName="spaceA" presStyleCnt="0"/>
      <dgm:spPr/>
    </dgm:pt>
    <dgm:pt modelId="{82902068-ED42-4CE0-818B-EEAEF2FC8B3B}" type="pres">
      <dgm:prSet presAssocID="{B8549193-4F8E-45CA-A062-01383EE7E18B}" presName="space" presStyleCnt="0"/>
      <dgm:spPr/>
    </dgm:pt>
    <dgm:pt modelId="{22EC2002-953E-4354-B191-A2EDB397E1CF}" type="pres">
      <dgm:prSet presAssocID="{945F9827-4A3C-4221-A5E0-38893948A515}" presName="compositeB" presStyleCnt="0"/>
      <dgm:spPr/>
    </dgm:pt>
    <dgm:pt modelId="{0AF635E8-9202-41B3-BA6A-ECFC1777FDDA}" type="pres">
      <dgm:prSet presAssocID="{945F9827-4A3C-4221-A5E0-38893948A515}" presName="textB" presStyleLbl="revTx" presStyleIdx="3" presStyleCnt="5">
        <dgm:presLayoutVars>
          <dgm:bulletEnabled val="1"/>
        </dgm:presLayoutVars>
      </dgm:prSet>
      <dgm:spPr/>
    </dgm:pt>
    <dgm:pt modelId="{5E306EFD-3603-4D48-A795-A71CC117BF55}" type="pres">
      <dgm:prSet presAssocID="{945F9827-4A3C-4221-A5E0-38893948A515}" presName="circleB" presStyleLbl="node1" presStyleIdx="3" presStyleCnt="5"/>
      <dgm:spPr/>
    </dgm:pt>
    <dgm:pt modelId="{93881747-3485-450A-B531-8549D8F39593}" type="pres">
      <dgm:prSet presAssocID="{945F9827-4A3C-4221-A5E0-38893948A515}" presName="spaceB" presStyleCnt="0"/>
      <dgm:spPr/>
    </dgm:pt>
    <dgm:pt modelId="{BEEAE960-8D01-48FF-971E-53798C5758F2}" type="pres">
      <dgm:prSet presAssocID="{BD51B49D-4C6C-458C-91DF-CA3DCDCC438B}" presName="space" presStyleCnt="0"/>
      <dgm:spPr/>
    </dgm:pt>
    <dgm:pt modelId="{1D12F446-9486-4307-91BF-F4D06475CDD3}" type="pres">
      <dgm:prSet presAssocID="{B20DE166-91B8-43CB-8F75-EFC50F2C94FB}" presName="compositeA" presStyleCnt="0"/>
      <dgm:spPr/>
    </dgm:pt>
    <dgm:pt modelId="{570D0FA2-4950-49A1-ACA8-978E984F4FCE}" type="pres">
      <dgm:prSet presAssocID="{B20DE166-91B8-43CB-8F75-EFC50F2C94FB}" presName="textA" presStyleLbl="revTx" presStyleIdx="4" presStyleCnt="5">
        <dgm:presLayoutVars>
          <dgm:bulletEnabled val="1"/>
        </dgm:presLayoutVars>
      </dgm:prSet>
      <dgm:spPr/>
    </dgm:pt>
    <dgm:pt modelId="{661F3F17-38A0-4171-8B8F-39399495412F}" type="pres">
      <dgm:prSet presAssocID="{B20DE166-91B8-43CB-8F75-EFC50F2C94FB}" presName="circleA" presStyleLbl="node1" presStyleIdx="4" presStyleCnt="5"/>
      <dgm:spPr/>
    </dgm:pt>
    <dgm:pt modelId="{BCEC7CD1-AAE2-4918-A4A6-80BEFC71AE2F}" type="pres">
      <dgm:prSet presAssocID="{B20DE166-91B8-43CB-8F75-EFC50F2C94FB}" presName="spaceA" presStyleCnt="0"/>
      <dgm:spPr/>
    </dgm:pt>
  </dgm:ptLst>
  <dgm:cxnLst>
    <dgm:cxn modelId="{25AA2E42-783A-4811-8844-CA12E008A592}" type="presOf" srcId="{1EE44648-B50A-4910-A195-8A585F5E68F2}" destId="{5B96D10E-C3F6-4C5E-B448-F93FDF5AD43B}" srcOrd="0" destOrd="0" presId="urn:microsoft.com/office/officeart/2005/8/layout/hProcess11"/>
    <dgm:cxn modelId="{FC8E0447-D3AF-46C4-B8AE-1627C3C9E65E}" srcId="{5A8240FD-3C58-4DAD-832D-D8E25200717F}" destId="{1EE44648-B50A-4910-A195-8A585F5E68F2}" srcOrd="0" destOrd="0" parTransId="{7DE69904-61AE-42DD-8731-B12BF2F6C01D}" sibTransId="{A714028C-969E-4049-B98D-F50DB386D0BF}"/>
    <dgm:cxn modelId="{AE266A69-8034-4383-9E3C-CFD35E3B350C}" type="presOf" srcId="{0EE0C1E2-1DA9-4410-B352-B582E67E84C7}" destId="{FA2812FD-5685-49ED-A47F-5BC706A0DA07}" srcOrd="0" destOrd="0" presId="urn:microsoft.com/office/officeart/2005/8/layout/hProcess11"/>
    <dgm:cxn modelId="{D02B9972-E136-4390-A2AD-94F0FE3ECB19}" srcId="{5A8240FD-3C58-4DAD-832D-D8E25200717F}" destId="{0EE0C1E2-1DA9-4410-B352-B582E67E84C7}" srcOrd="1" destOrd="0" parTransId="{47638416-9059-4A30-84DA-2FEDEEA796B7}" sibTransId="{8326D2A0-AA31-4A27-9864-102DCA99F082}"/>
    <dgm:cxn modelId="{91F5159A-E1DA-4313-9A49-A5387725FE47}" type="presOf" srcId="{5A8240FD-3C58-4DAD-832D-D8E25200717F}" destId="{D036FFD5-0157-4DBD-A0E8-52E472851E75}" srcOrd="0" destOrd="0" presId="urn:microsoft.com/office/officeart/2005/8/layout/hProcess11"/>
    <dgm:cxn modelId="{852DD5C1-113B-4A4E-929D-B467C55BCA46}" type="presOf" srcId="{A53932FF-762E-45EC-9A7C-BAFD28DF7D09}" destId="{DC82FCC2-9BA7-48DB-8F1C-4D226F225B5A}" srcOrd="0" destOrd="0" presId="urn:microsoft.com/office/officeart/2005/8/layout/hProcess11"/>
    <dgm:cxn modelId="{52B255D3-1BD7-4AD4-8A90-9E16906AF830}" type="presOf" srcId="{945F9827-4A3C-4221-A5E0-38893948A515}" destId="{0AF635E8-9202-41B3-BA6A-ECFC1777FDDA}" srcOrd="0" destOrd="0" presId="urn:microsoft.com/office/officeart/2005/8/layout/hProcess11"/>
    <dgm:cxn modelId="{2B8286D8-708D-4ED0-87C0-2006D731D7C0}" srcId="{5A8240FD-3C58-4DAD-832D-D8E25200717F}" destId="{945F9827-4A3C-4221-A5E0-38893948A515}" srcOrd="3" destOrd="0" parTransId="{E4A355A2-B7E6-4F0E-B004-BE57B5C33040}" sibTransId="{BD51B49D-4C6C-458C-91DF-CA3DCDCC438B}"/>
    <dgm:cxn modelId="{E81644DD-0167-43EC-95A2-C80BE45021F8}" srcId="{5A8240FD-3C58-4DAD-832D-D8E25200717F}" destId="{B20DE166-91B8-43CB-8F75-EFC50F2C94FB}" srcOrd="4" destOrd="0" parTransId="{97EB0AFF-4A68-4DE1-94E7-5ED04CFE54BB}" sibTransId="{A1EB78BF-965E-4739-A423-AA09D2BD170D}"/>
    <dgm:cxn modelId="{A5E30FDF-5AC1-41C8-B597-3F783541B74D}" srcId="{5A8240FD-3C58-4DAD-832D-D8E25200717F}" destId="{A53932FF-762E-45EC-9A7C-BAFD28DF7D09}" srcOrd="2" destOrd="0" parTransId="{5690CE9F-5F4D-4CB5-9F82-4DAB8A70A80E}" sibTransId="{B8549193-4F8E-45CA-A062-01383EE7E18B}"/>
    <dgm:cxn modelId="{AD599BF6-9F74-4119-8201-885BC6F2D1AA}" type="presOf" srcId="{B20DE166-91B8-43CB-8F75-EFC50F2C94FB}" destId="{570D0FA2-4950-49A1-ACA8-978E984F4FCE}" srcOrd="0" destOrd="0" presId="urn:microsoft.com/office/officeart/2005/8/layout/hProcess11"/>
    <dgm:cxn modelId="{DF80D508-000B-46B1-8363-14A04DEFF3F8}" type="presParOf" srcId="{D036FFD5-0157-4DBD-A0E8-52E472851E75}" destId="{819C6EF7-27E3-4AFE-93EB-4EBF79E49EE6}" srcOrd="0" destOrd="0" presId="urn:microsoft.com/office/officeart/2005/8/layout/hProcess11"/>
    <dgm:cxn modelId="{33286F2A-061D-4580-ABD1-62AA1F5ADDC2}" type="presParOf" srcId="{D036FFD5-0157-4DBD-A0E8-52E472851E75}" destId="{A7CC101F-E2AC-4DD2-AF07-28CE52793B66}" srcOrd="1" destOrd="0" presId="urn:microsoft.com/office/officeart/2005/8/layout/hProcess11"/>
    <dgm:cxn modelId="{9195ED3D-A616-4068-8666-C049B672DDD5}" type="presParOf" srcId="{A7CC101F-E2AC-4DD2-AF07-28CE52793B66}" destId="{B7BEC111-0B3F-4E5C-9052-3EAD295B5C6D}" srcOrd="0" destOrd="0" presId="urn:microsoft.com/office/officeart/2005/8/layout/hProcess11"/>
    <dgm:cxn modelId="{E1DEA952-B805-400B-A0A7-3BFC1479D97F}" type="presParOf" srcId="{B7BEC111-0B3F-4E5C-9052-3EAD295B5C6D}" destId="{5B96D10E-C3F6-4C5E-B448-F93FDF5AD43B}" srcOrd="0" destOrd="0" presId="urn:microsoft.com/office/officeart/2005/8/layout/hProcess11"/>
    <dgm:cxn modelId="{FE488A0D-9DB8-4CE6-9DE0-86CB604C02A1}" type="presParOf" srcId="{B7BEC111-0B3F-4E5C-9052-3EAD295B5C6D}" destId="{67ABAE68-D000-443D-B721-665257D686DE}" srcOrd="1" destOrd="0" presId="urn:microsoft.com/office/officeart/2005/8/layout/hProcess11"/>
    <dgm:cxn modelId="{1D60E85F-3D36-4988-8ECA-8AF8799F046F}" type="presParOf" srcId="{B7BEC111-0B3F-4E5C-9052-3EAD295B5C6D}" destId="{1F852FBC-D314-4EAA-AC14-9989EA5938D3}" srcOrd="2" destOrd="0" presId="urn:microsoft.com/office/officeart/2005/8/layout/hProcess11"/>
    <dgm:cxn modelId="{DD43947C-B6AA-4F4E-96AE-3935DC4A2DC8}" type="presParOf" srcId="{A7CC101F-E2AC-4DD2-AF07-28CE52793B66}" destId="{34E215C6-D19E-41CD-8205-63967F440012}" srcOrd="1" destOrd="0" presId="urn:microsoft.com/office/officeart/2005/8/layout/hProcess11"/>
    <dgm:cxn modelId="{93B79F73-A2EC-4B75-B4C8-D65D22C2CD85}" type="presParOf" srcId="{A7CC101F-E2AC-4DD2-AF07-28CE52793B66}" destId="{AF6D1999-29F7-4B37-B3E2-489E24779793}" srcOrd="2" destOrd="0" presId="urn:microsoft.com/office/officeart/2005/8/layout/hProcess11"/>
    <dgm:cxn modelId="{C216A755-A5FA-44E2-BA89-4EFAA6C57049}" type="presParOf" srcId="{AF6D1999-29F7-4B37-B3E2-489E24779793}" destId="{FA2812FD-5685-49ED-A47F-5BC706A0DA07}" srcOrd="0" destOrd="0" presId="urn:microsoft.com/office/officeart/2005/8/layout/hProcess11"/>
    <dgm:cxn modelId="{1173EAE1-B925-425D-8C94-876DCE6BB25E}" type="presParOf" srcId="{AF6D1999-29F7-4B37-B3E2-489E24779793}" destId="{6B6CE478-FC97-4709-BD4D-67EDDCEC741F}" srcOrd="1" destOrd="0" presId="urn:microsoft.com/office/officeart/2005/8/layout/hProcess11"/>
    <dgm:cxn modelId="{25658472-D086-408B-A651-75DBD0D9B3B8}" type="presParOf" srcId="{AF6D1999-29F7-4B37-B3E2-489E24779793}" destId="{0543676E-F3AD-41DF-A25E-73D4F7572DC9}" srcOrd="2" destOrd="0" presId="urn:microsoft.com/office/officeart/2005/8/layout/hProcess11"/>
    <dgm:cxn modelId="{E30F2CB3-59F2-41AE-8B83-ED6D1C219DB1}" type="presParOf" srcId="{A7CC101F-E2AC-4DD2-AF07-28CE52793B66}" destId="{1BC72718-C609-4822-BAE6-761CA3C16CBD}" srcOrd="3" destOrd="0" presId="urn:microsoft.com/office/officeart/2005/8/layout/hProcess11"/>
    <dgm:cxn modelId="{4CAE7F28-35F7-433E-B8BE-4BB37A885D0B}" type="presParOf" srcId="{A7CC101F-E2AC-4DD2-AF07-28CE52793B66}" destId="{FF554746-3D32-47FC-897F-CB2FE4861D25}" srcOrd="4" destOrd="0" presId="urn:microsoft.com/office/officeart/2005/8/layout/hProcess11"/>
    <dgm:cxn modelId="{59AF5C7E-3B66-4777-9A31-D36453F585D1}" type="presParOf" srcId="{FF554746-3D32-47FC-897F-CB2FE4861D25}" destId="{DC82FCC2-9BA7-48DB-8F1C-4D226F225B5A}" srcOrd="0" destOrd="0" presId="urn:microsoft.com/office/officeart/2005/8/layout/hProcess11"/>
    <dgm:cxn modelId="{3D4A2084-35F0-4126-9B13-DC96F893E58D}" type="presParOf" srcId="{FF554746-3D32-47FC-897F-CB2FE4861D25}" destId="{7FA79894-8378-4893-B39F-B6C2EBA61516}" srcOrd="1" destOrd="0" presId="urn:microsoft.com/office/officeart/2005/8/layout/hProcess11"/>
    <dgm:cxn modelId="{AF14E31C-9358-427D-90C1-09F5A61A41A4}" type="presParOf" srcId="{FF554746-3D32-47FC-897F-CB2FE4861D25}" destId="{7414E812-EE6A-4910-80D3-4873DA360E56}" srcOrd="2" destOrd="0" presId="urn:microsoft.com/office/officeart/2005/8/layout/hProcess11"/>
    <dgm:cxn modelId="{C4E665C6-F88F-47EE-B556-5A5D0828CA3C}" type="presParOf" srcId="{A7CC101F-E2AC-4DD2-AF07-28CE52793B66}" destId="{82902068-ED42-4CE0-818B-EEAEF2FC8B3B}" srcOrd="5" destOrd="0" presId="urn:microsoft.com/office/officeart/2005/8/layout/hProcess11"/>
    <dgm:cxn modelId="{8A169E69-5342-4FE5-B33D-5FECF13D7BAB}" type="presParOf" srcId="{A7CC101F-E2AC-4DD2-AF07-28CE52793B66}" destId="{22EC2002-953E-4354-B191-A2EDB397E1CF}" srcOrd="6" destOrd="0" presId="urn:microsoft.com/office/officeart/2005/8/layout/hProcess11"/>
    <dgm:cxn modelId="{5FC011BE-DF8E-4363-AFAE-62BFE96DA0D8}" type="presParOf" srcId="{22EC2002-953E-4354-B191-A2EDB397E1CF}" destId="{0AF635E8-9202-41B3-BA6A-ECFC1777FDDA}" srcOrd="0" destOrd="0" presId="urn:microsoft.com/office/officeart/2005/8/layout/hProcess11"/>
    <dgm:cxn modelId="{4505B7B2-870F-4101-9732-825D2080E70E}" type="presParOf" srcId="{22EC2002-953E-4354-B191-A2EDB397E1CF}" destId="{5E306EFD-3603-4D48-A795-A71CC117BF55}" srcOrd="1" destOrd="0" presId="urn:microsoft.com/office/officeart/2005/8/layout/hProcess11"/>
    <dgm:cxn modelId="{727D0CF9-222F-4A40-A590-AB2D5111BD50}" type="presParOf" srcId="{22EC2002-953E-4354-B191-A2EDB397E1CF}" destId="{93881747-3485-450A-B531-8549D8F39593}" srcOrd="2" destOrd="0" presId="urn:microsoft.com/office/officeart/2005/8/layout/hProcess11"/>
    <dgm:cxn modelId="{68994BB7-9F9B-448C-8538-95C45385359D}" type="presParOf" srcId="{A7CC101F-E2AC-4DD2-AF07-28CE52793B66}" destId="{BEEAE960-8D01-48FF-971E-53798C5758F2}" srcOrd="7" destOrd="0" presId="urn:microsoft.com/office/officeart/2005/8/layout/hProcess11"/>
    <dgm:cxn modelId="{F1DA5F5D-4D8E-446B-B1CB-3E25E29E39D2}" type="presParOf" srcId="{A7CC101F-E2AC-4DD2-AF07-28CE52793B66}" destId="{1D12F446-9486-4307-91BF-F4D06475CDD3}" srcOrd="8" destOrd="0" presId="urn:microsoft.com/office/officeart/2005/8/layout/hProcess11"/>
    <dgm:cxn modelId="{5A831C0D-25E8-41D5-8BAA-539D4A9E4D0B}" type="presParOf" srcId="{1D12F446-9486-4307-91BF-F4D06475CDD3}" destId="{570D0FA2-4950-49A1-ACA8-978E984F4FCE}" srcOrd="0" destOrd="0" presId="urn:microsoft.com/office/officeart/2005/8/layout/hProcess11"/>
    <dgm:cxn modelId="{EE553303-5A56-4EBE-9B20-9F95E207C684}" type="presParOf" srcId="{1D12F446-9486-4307-91BF-F4D06475CDD3}" destId="{661F3F17-38A0-4171-8B8F-39399495412F}" srcOrd="1" destOrd="0" presId="urn:microsoft.com/office/officeart/2005/8/layout/hProcess11"/>
    <dgm:cxn modelId="{C64E56D6-6145-49A9-BF3E-B939F4E76144}" type="presParOf" srcId="{1D12F446-9486-4307-91BF-F4D06475CDD3}" destId="{BCEC7CD1-AAE2-4918-A4A6-80BEFC71AE2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8003C-B24F-4C48-A2E2-CDCF2C16612D}">
      <dsp:nvSpPr>
        <dsp:cNvPr id="0" name=""/>
        <dsp:cNvSpPr/>
      </dsp:nvSpPr>
      <dsp:spPr>
        <a:xfrm>
          <a:off x="0" y="146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0F401-7BED-4538-961E-E7381FB76E39}">
      <dsp:nvSpPr>
        <dsp:cNvPr id="0" name=""/>
        <dsp:cNvSpPr/>
      </dsp:nvSpPr>
      <dsp:spPr>
        <a:xfrm>
          <a:off x="0" y="1463"/>
          <a:ext cx="10515600" cy="997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kern="1200">
              <a:latin typeface="Calibri"/>
              <a:cs typeface="Calibri"/>
            </a:rPr>
            <a:t>What is the </a:t>
          </a:r>
          <a:r>
            <a:rPr lang="en-GB" sz="4000" kern="1200" err="1">
              <a:latin typeface="Calibri"/>
              <a:cs typeface="Calibri"/>
            </a:rPr>
            <a:t>SPaG</a:t>
          </a:r>
          <a:r>
            <a:rPr lang="en-GB" sz="4000" kern="1200">
              <a:latin typeface="Calibri"/>
              <a:cs typeface="Calibri"/>
            </a:rPr>
            <a:t> directive?</a:t>
          </a:r>
        </a:p>
      </dsp:txBody>
      <dsp:txXfrm>
        <a:off x="0" y="1463"/>
        <a:ext cx="10515600" cy="997985"/>
      </dsp:txXfrm>
    </dsp:sp>
    <dsp:sp modelId="{FB616C06-F346-4BCA-8359-603A489011FE}">
      <dsp:nvSpPr>
        <dsp:cNvPr id="0" name=""/>
        <dsp:cNvSpPr/>
      </dsp:nvSpPr>
      <dsp:spPr>
        <a:xfrm>
          <a:off x="0" y="99944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696DD4-4CBF-4B57-BC56-03E7AAE1D52B}">
      <dsp:nvSpPr>
        <dsp:cNvPr id="0" name=""/>
        <dsp:cNvSpPr/>
      </dsp:nvSpPr>
      <dsp:spPr>
        <a:xfrm>
          <a:off x="0" y="999448"/>
          <a:ext cx="10515600" cy="997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en-GB" sz="4000" kern="1200">
              <a:latin typeface="Calibri"/>
              <a:cs typeface="Calibri"/>
            </a:rPr>
            <a:t>Why was it created?</a:t>
          </a:r>
        </a:p>
      </dsp:txBody>
      <dsp:txXfrm>
        <a:off x="0" y="999448"/>
        <a:ext cx="10515600" cy="997985"/>
      </dsp:txXfrm>
    </dsp:sp>
    <dsp:sp modelId="{4D33FCB0-8159-4F18-A8B2-DAA40939ACA8}">
      <dsp:nvSpPr>
        <dsp:cNvPr id="0" name=""/>
        <dsp:cNvSpPr/>
      </dsp:nvSpPr>
      <dsp:spPr>
        <a:xfrm>
          <a:off x="0" y="19974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7AF1EF-E77F-4C5D-AE69-81624ED854C4}">
      <dsp:nvSpPr>
        <dsp:cNvPr id="0" name=""/>
        <dsp:cNvSpPr/>
      </dsp:nvSpPr>
      <dsp:spPr>
        <a:xfrm>
          <a:off x="0" y="1997434"/>
          <a:ext cx="10515600" cy="997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kern="1200" dirty="0">
              <a:latin typeface="Calibri"/>
              <a:cs typeface="Calibri"/>
            </a:rPr>
            <a:t>The EHU response &amp; next steps </a:t>
          </a:r>
        </a:p>
      </dsp:txBody>
      <dsp:txXfrm>
        <a:off x="0" y="1997434"/>
        <a:ext cx="10515600" cy="997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F1705-B282-4593-9B5C-3E9F5C179250}">
      <dsp:nvSpPr>
        <dsp:cNvPr id="0" name=""/>
        <dsp:cNvSpPr/>
      </dsp:nvSpPr>
      <dsp:spPr>
        <a:xfrm>
          <a:off x="3598" y="1227"/>
          <a:ext cx="3508213" cy="73570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a:latin typeface="Calibri" panose="020F0502020204030204" pitchFamily="34" charset="0"/>
              <a:cs typeface="Calibri" panose="020F0502020204030204" pitchFamily="34" charset="0"/>
            </a:rPr>
            <a:t>Pathway Programmes </a:t>
          </a:r>
          <a:endParaRPr lang="en-US" sz="2000" b="1" kern="1200">
            <a:latin typeface="Calibri" panose="020F0502020204030204" pitchFamily="34" charset="0"/>
            <a:cs typeface="Calibri" panose="020F0502020204030204" pitchFamily="34" charset="0"/>
          </a:endParaRPr>
        </a:p>
      </dsp:txBody>
      <dsp:txXfrm>
        <a:off x="3598" y="1227"/>
        <a:ext cx="3508213" cy="735705"/>
      </dsp:txXfrm>
    </dsp:sp>
    <dsp:sp modelId="{F209936B-8A2F-4B1D-A2F9-50EDDB0ABF35}">
      <dsp:nvSpPr>
        <dsp:cNvPr id="0" name=""/>
        <dsp:cNvSpPr/>
      </dsp:nvSpPr>
      <dsp:spPr>
        <a:xfrm>
          <a:off x="3598" y="736932"/>
          <a:ext cx="3508213" cy="3779864"/>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a:latin typeface="Calibri" panose="020F0502020204030204" pitchFamily="34" charset="0"/>
              <a:cs typeface="Calibri" panose="020F0502020204030204" pitchFamily="34" charset="0"/>
            </a:rPr>
            <a:t>STEM Foundation Programme.</a:t>
          </a:r>
          <a:endParaRPr lang="en-US" sz="2000"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en-GB" sz="2000" kern="1200">
              <a:latin typeface="Calibri" panose="020F0502020204030204" pitchFamily="34" charset="0"/>
              <a:cs typeface="Calibri" panose="020F0502020204030204" pitchFamily="34" charset="0"/>
            </a:rPr>
            <a:t>Arts, Humanities &amp; Social Sciences Foundation Programme.</a:t>
          </a:r>
          <a:endParaRPr lang="en-US" sz="2000"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Font typeface="Arial" panose="020B0604020202020204" pitchFamily="34" charset="0"/>
            <a:buChar char="•"/>
          </a:pPr>
          <a:r>
            <a:rPr lang="en-GB" sz="2000" kern="1200">
              <a:latin typeface="Calibri" panose="020F0502020204030204" pitchFamily="34" charset="0"/>
              <a:cs typeface="Calibri" panose="020F0502020204030204" pitchFamily="34" charset="0"/>
            </a:rPr>
            <a:t>Pre-sessional courses for UG and PGT students.</a:t>
          </a:r>
          <a:endParaRPr lang="en-US" sz="2000"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Font typeface="Arial" panose="020B0604020202020204" pitchFamily="34" charset="0"/>
            <a:buChar char="•"/>
          </a:pPr>
          <a:r>
            <a:rPr lang="en-GB" sz="2000" kern="1200">
              <a:latin typeface="Calibri" panose="020F0502020204030204" pitchFamily="34" charset="0"/>
              <a:cs typeface="Calibri" panose="020F0502020204030204" pitchFamily="34" charset="0"/>
            </a:rPr>
            <a:t>Pre-sessional course for PGR students.</a:t>
          </a:r>
          <a:endParaRPr lang="en-US" sz="2000"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Font typeface="Arial" panose="020B0604020202020204" pitchFamily="34" charset="0"/>
            <a:buChar char="•"/>
          </a:pPr>
          <a:r>
            <a:rPr lang="en-US" sz="2000" kern="1200">
              <a:latin typeface="Calibri" panose="020F0502020204030204" pitchFamily="34" charset="0"/>
              <a:cs typeface="Calibri" panose="020F0502020204030204" pitchFamily="34" charset="0"/>
            </a:rPr>
            <a:t>Fastrack (7-week widening access course).</a:t>
          </a:r>
        </a:p>
      </dsp:txBody>
      <dsp:txXfrm>
        <a:off x="3598" y="736932"/>
        <a:ext cx="3508213" cy="3779864"/>
      </dsp:txXfrm>
    </dsp:sp>
    <dsp:sp modelId="{404F49CB-7503-47CD-9473-FDB275D1F328}">
      <dsp:nvSpPr>
        <dsp:cNvPr id="0" name=""/>
        <dsp:cNvSpPr/>
      </dsp:nvSpPr>
      <dsp:spPr>
        <a:xfrm>
          <a:off x="4002961" y="1227"/>
          <a:ext cx="3508213" cy="73570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a:latin typeface="Calibri" panose="020F0502020204030204" pitchFamily="34" charset="0"/>
              <a:cs typeface="Calibri" panose="020F0502020204030204" pitchFamily="34" charset="0"/>
            </a:rPr>
            <a:t>English Language Teaching &amp; Training</a:t>
          </a:r>
          <a:endParaRPr lang="en-US" sz="2000" b="1" kern="1200">
            <a:latin typeface="Calibri" panose="020F0502020204030204" pitchFamily="34" charset="0"/>
            <a:cs typeface="Calibri" panose="020F0502020204030204" pitchFamily="34" charset="0"/>
          </a:endParaRPr>
        </a:p>
      </dsp:txBody>
      <dsp:txXfrm>
        <a:off x="4002961" y="1227"/>
        <a:ext cx="3508213" cy="735705"/>
      </dsp:txXfrm>
    </dsp:sp>
    <dsp:sp modelId="{950BC794-1DC7-4FE2-BC97-1622553B0551}">
      <dsp:nvSpPr>
        <dsp:cNvPr id="0" name=""/>
        <dsp:cNvSpPr/>
      </dsp:nvSpPr>
      <dsp:spPr>
        <a:xfrm>
          <a:off x="4002961" y="736932"/>
          <a:ext cx="3508213" cy="3779864"/>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a:latin typeface="Calibri" panose="020F0502020204030204" pitchFamily="34" charset="0"/>
              <a:cs typeface="Calibri" panose="020F0502020204030204" pitchFamily="34" charset="0"/>
            </a:rPr>
            <a:t>MA TESOL.</a:t>
          </a:r>
          <a:endParaRPr lang="en-US" sz="2000"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en-GB" sz="2000" i="1" kern="1200">
              <a:solidFill>
                <a:srgbClr val="7030A0"/>
              </a:solidFill>
              <a:latin typeface="Calibri" panose="020F0502020204030204" pitchFamily="34" charset="0"/>
              <a:cs typeface="Calibri" panose="020F0502020204030204" pitchFamily="34" charset="0"/>
            </a:rPr>
            <a:t>Academic language &amp; literacy support for students on/off campus (in-sessional support).</a:t>
          </a:r>
          <a:endParaRPr lang="en-US" sz="2000" i="1" kern="1200">
            <a:solidFill>
              <a:srgbClr val="7030A0"/>
            </a:solidFill>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en-US" sz="2000" kern="1200">
              <a:latin typeface="Calibri" panose="020F0502020204030204" pitchFamily="34" charset="0"/>
              <a:cs typeface="Calibri" panose="020F0502020204030204" pitchFamily="34" charset="0"/>
            </a:rPr>
            <a:t>Teaching refugees &amp; asylum seekers.</a:t>
          </a:r>
        </a:p>
        <a:p>
          <a:pPr marL="228600" lvl="1" indent="-228600" algn="l" defTabSz="889000">
            <a:lnSpc>
              <a:spcPct val="90000"/>
            </a:lnSpc>
            <a:spcBef>
              <a:spcPct val="0"/>
            </a:spcBef>
            <a:spcAft>
              <a:spcPct val="15000"/>
            </a:spcAft>
            <a:buChar char="•"/>
          </a:pPr>
          <a:r>
            <a:rPr lang="en-GB" sz="2000" kern="1200">
              <a:latin typeface="Calibri" panose="020F0502020204030204" pitchFamily="34" charset="0"/>
              <a:cs typeface="Calibri" panose="020F0502020204030204" pitchFamily="34" charset="0"/>
            </a:rPr>
            <a:t>English language development courses (summer schools).</a:t>
          </a:r>
          <a:endParaRPr lang="en-US" sz="2000"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en-GB" sz="2000" kern="1200">
              <a:latin typeface="Calibri" panose="020F0502020204030204" pitchFamily="34" charset="0"/>
              <a:cs typeface="Calibri" panose="020F0502020204030204" pitchFamily="34" charset="0"/>
            </a:rPr>
            <a:t>Teacher Training in ELT. </a:t>
          </a:r>
          <a:endParaRPr lang="en-US" sz="2000" kern="1200">
            <a:latin typeface="Calibri" panose="020F0502020204030204" pitchFamily="34" charset="0"/>
            <a:cs typeface="Calibri" panose="020F0502020204030204" pitchFamily="34" charset="0"/>
          </a:endParaRPr>
        </a:p>
      </dsp:txBody>
      <dsp:txXfrm>
        <a:off x="4002961" y="736932"/>
        <a:ext cx="3508213" cy="3779864"/>
      </dsp:txXfrm>
    </dsp:sp>
    <dsp:sp modelId="{DB78CB28-807D-4B63-B23A-DA749028F2F3}">
      <dsp:nvSpPr>
        <dsp:cNvPr id="0" name=""/>
        <dsp:cNvSpPr/>
      </dsp:nvSpPr>
      <dsp:spPr>
        <a:xfrm>
          <a:off x="8002325" y="1227"/>
          <a:ext cx="3508213" cy="73570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a:latin typeface="Calibri" panose="020F0502020204030204" pitchFamily="34" charset="0"/>
              <a:cs typeface="Calibri" panose="020F0502020204030204" pitchFamily="34" charset="0"/>
            </a:rPr>
            <a:t>Foreign Languages &amp; BSL </a:t>
          </a:r>
          <a:endParaRPr lang="en-US" sz="2000" b="1" kern="1200">
            <a:latin typeface="Calibri" panose="020F0502020204030204" pitchFamily="34" charset="0"/>
            <a:cs typeface="Calibri" panose="020F0502020204030204" pitchFamily="34" charset="0"/>
          </a:endParaRPr>
        </a:p>
      </dsp:txBody>
      <dsp:txXfrm>
        <a:off x="8002325" y="1227"/>
        <a:ext cx="3508213" cy="735705"/>
      </dsp:txXfrm>
    </dsp:sp>
    <dsp:sp modelId="{02CA48ED-EB3E-47AB-A2A5-55F4DDFF91F1}">
      <dsp:nvSpPr>
        <dsp:cNvPr id="0" name=""/>
        <dsp:cNvSpPr/>
      </dsp:nvSpPr>
      <dsp:spPr>
        <a:xfrm>
          <a:off x="8002325" y="736932"/>
          <a:ext cx="3508213" cy="3779864"/>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latin typeface="Calibri" panose="020F0502020204030204" pitchFamily="34" charset="0"/>
              <a:cs typeface="Calibri" panose="020F0502020204030204" pitchFamily="34" charset="0"/>
            </a:rPr>
            <a:t>British Sign Language </a:t>
          </a:r>
        </a:p>
        <a:p>
          <a:pPr marL="228600" lvl="1" indent="-228600" algn="l" defTabSz="889000">
            <a:lnSpc>
              <a:spcPct val="90000"/>
            </a:lnSpc>
            <a:spcBef>
              <a:spcPct val="0"/>
            </a:spcBef>
            <a:spcAft>
              <a:spcPct val="15000"/>
            </a:spcAft>
            <a:buChar char="•"/>
          </a:pPr>
          <a:r>
            <a:rPr lang="en-GB" sz="2000" kern="1200">
              <a:latin typeface="Calibri" panose="020F0502020204030204" pitchFamily="34" charset="0"/>
              <a:cs typeface="Calibri" panose="020F0502020204030204" pitchFamily="34" charset="0"/>
            </a:rPr>
            <a:t>Mandarin</a:t>
          </a:r>
          <a:endParaRPr lang="en-US" sz="2000"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en-GB" sz="2000" kern="1200">
              <a:latin typeface="Calibri" panose="020F0502020204030204" pitchFamily="34" charset="0"/>
              <a:cs typeface="Calibri" panose="020F0502020204030204" pitchFamily="34" charset="0"/>
            </a:rPr>
            <a:t>Japanese</a:t>
          </a:r>
          <a:endParaRPr lang="en-US" sz="2000"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en-GB" sz="2000" kern="1200">
              <a:latin typeface="Calibri" panose="020F0502020204030204" pitchFamily="34" charset="0"/>
              <a:cs typeface="Calibri" panose="020F0502020204030204" pitchFamily="34" charset="0"/>
            </a:rPr>
            <a:t>Arabic</a:t>
          </a:r>
          <a:endParaRPr lang="en-US" sz="2000"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en-GB" sz="2000" kern="1200">
              <a:latin typeface="Calibri" panose="020F0502020204030204" pitchFamily="34" charset="0"/>
              <a:cs typeface="Calibri" panose="020F0502020204030204" pitchFamily="34" charset="0"/>
            </a:rPr>
            <a:t>French</a:t>
          </a:r>
          <a:endParaRPr lang="en-US" sz="2000"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en-GB" sz="2000" kern="1200">
              <a:latin typeface="Calibri" panose="020F0502020204030204" pitchFamily="34" charset="0"/>
              <a:cs typeface="Calibri" panose="020F0502020204030204" pitchFamily="34" charset="0"/>
            </a:rPr>
            <a:t>German</a:t>
          </a:r>
          <a:endParaRPr lang="en-US" sz="2000"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en-GB" sz="2000" kern="1200">
              <a:latin typeface="Calibri" panose="020F0502020204030204" pitchFamily="34" charset="0"/>
              <a:cs typeface="Calibri" panose="020F0502020204030204" pitchFamily="34" charset="0"/>
            </a:rPr>
            <a:t>Italian</a:t>
          </a:r>
          <a:endParaRPr lang="en-US" sz="2000"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en-GB" sz="2000" kern="1200">
              <a:latin typeface="Calibri" panose="020F0502020204030204" pitchFamily="34" charset="0"/>
              <a:cs typeface="Calibri" panose="020F0502020204030204" pitchFamily="34" charset="0"/>
            </a:rPr>
            <a:t>Spanish</a:t>
          </a:r>
          <a:r>
            <a:rPr lang="en-US" sz="2000" kern="1200">
              <a:latin typeface="Calibri" panose="020F0502020204030204" pitchFamily="34" charset="0"/>
              <a:cs typeface="Calibri" panose="020F0502020204030204" pitchFamily="34" charset="0"/>
            </a:rPr>
            <a:t> </a:t>
          </a:r>
        </a:p>
        <a:p>
          <a:pPr marL="228600" lvl="1" indent="-228600" algn="l" defTabSz="889000">
            <a:lnSpc>
              <a:spcPct val="90000"/>
            </a:lnSpc>
            <a:spcBef>
              <a:spcPct val="0"/>
            </a:spcBef>
            <a:spcAft>
              <a:spcPct val="15000"/>
            </a:spcAft>
            <a:buChar char="•"/>
          </a:pPr>
          <a:r>
            <a:rPr lang="en-US" sz="2000" kern="1200">
              <a:latin typeface="Calibri" panose="020F0502020204030204" pitchFamily="34" charset="0"/>
              <a:cs typeface="Calibri" panose="020F0502020204030204" pitchFamily="34" charset="0"/>
            </a:rPr>
            <a:t>Foreign languages &amp; cultures lectures &amp; conversation clubs.</a:t>
          </a:r>
        </a:p>
      </dsp:txBody>
      <dsp:txXfrm>
        <a:off x="8002325" y="736932"/>
        <a:ext cx="3508213" cy="3779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C6EF7-27E3-4AFE-93EB-4EBF79E49EE6}">
      <dsp:nvSpPr>
        <dsp:cNvPr id="0" name=""/>
        <dsp:cNvSpPr/>
      </dsp:nvSpPr>
      <dsp:spPr>
        <a:xfrm>
          <a:off x="0" y="1431326"/>
          <a:ext cx="8128000" cy="190843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96D10E-C3F6-4C5E-B448-F93FDF5AD43B}">
      <dsp:nvSpPr>
        <dsp:cNvPr id="0" name=""/>
        <dsp:cNvSpPr/>
      </dsp:nvSpPr>
      <dsp:spPr>
        <a:xfrm>
          <a:off x="3214" y="0"/>
          <a:ext cx="1405532" cy="1908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GB" sz="1400" kern="1200" dirty="0"/>
            <a:t>Academic Quality Enhancement Committee</a:t>
          </a:r>
        </a:p>
        <a:p>
          <a:pPr marL="0" lvl="0" indent="0" algn="ctr" defTabSz="622300">
            <a:lnSpc>
              <a:spcPct val="90000"/>
            </a:lnSpc>
            <a:spcBef>
              <a:spcPct val="0"/>
            </a:spcBef>
            <a:spcAft>
              <a:spcPct val="35000"/>
            </a:spcAft>
            <a:buNone/>
          </a:pPr>
          <a:r>
            <a:rPr lang="en-GB" sz="1400" kern="1200" dirty="0"/>
            <a:t>June 2022</a:t>
          </a:r>
        </a:p>
      </dsp:txBody>
      <dsp:txXfrm>
        <a:off x="3214" y="0"/>
        <a:ext cx="1405532" cy="1908434"/>
      </dsp:txXfrm>
    </dsp:sp>
    <dsp:sp modelId="{67ABAE68-D000-443D-B721-665257D686DE}">
      <dsp:nvSpPr>
        <dsp:cNvPr id="0" name=""/>
        <dsp:cNvSpPr/>
      </dsp:nvSpPr>
      <dsp:spPr>
        <a:xfrm>
          <a:off x="467426" y="2146989"/>
          <a:ext cx="477108" cy="4771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2812FD-5685-49ED-A47F-5BC706A0DA07}">
      <dsp:nvSpPr>
        <dsp:cNvPr id="0" name=""/>
        <dsp:cNvSpPr/>
      </dsp:nvSpPr>
      <dsp:spPr>
        <a:xfrm>
          <a:off x="1479024" y="2862652"/>
          <a:ext cx="1405532" cy="1908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kern="1200" dirty="0"/>
            <a:t>Email to Heads of Departments</a:t>
          </a:r>
        </a:p>
        <a:p>
          <a:pPr marL="0" lvl="0" indent="0" algn="ctr" defTabSz="622300">
            <a:lnSpc>
              <a:spcPct val="90000"/>
            </a:lnSpc>
            <a:spcBef>
              <a:spcPct val="0"/>
            </a:spcBef>
            <a:spcAft>
              <a:spcPct val="35000"/>
            </a:spcAft>
            <a:buNone/>
          </a:pPr>
          <a:r>
            <a:rPr lang="en-GB" sz="1400" kern="1200" dirty="0"/>
            <a:t>August 2022</a:t>
          </a:r>
        </a:p>
      </dsp:txBody>
      <dsp:txXfrm>
        <a:off x="1479024" y="2862652"/>
        <a:ext cx="1405532" cy="1908434"/>
      </dsp:txXfrm>
    </dsp:sp>
    <dsp:sp modelId="{6B6CE478-FC97-4709-BD4D-67EDDCEC741F}">
      <dsp:nvSpPr>
        <dsp:cNvPr id="0" name=""/>
        <dsp:cNvSpPr/>
      </dsp:nvSpPr>
      <dsp:spPr>
        <a:xfrm>
          <a:off x="1943236" y="2146989"/>
          <a:ext cx="477108" cy="4771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2FCC2-9BA7-48DB-8F1C-4D226F225B5A}">
      <dsp:nvSpPr>
        <dsp:cNvPr id="0" name=""/>
        <dsp:cNvSpPr/>
      </dsp:nvSpPr>
      <dsp:spPr>
        <a:xfrm>
          <a:off x="2954833" y="0"/>
          <a:ext cx="1405532" cy="1908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GB" sz="1400" kern="1200" dirty="0"/>
            <a:t>Quality </a:t>
          </a:r>
        </a:p>
        <a:p>
          <a:pPr marL="0" lvl="0" indent="0" algn="ctr" defTabSz="622300">
            <a:lnSpc>
              <a:spcPct val="90000"/>
            </a:lnSpc>
            <a:spcBef>
              <a:spcPct val="0"/>
            </a:spcBef>
            <a:spcAft>
              <a:spcPct val="35000"/>
            </a:spcAft>
            <a:buNone/>
          </a:pPr>
          <a:r>
            <a:rPr lang="en-GB" sz="1400" kern="1200" dirty="0"/>
            <a:t>Major Modifications</a:t>
          </a:r>
        </a:p>
        <a:p>
          <a:pPr marL="0" lvl="0" indent="0" algn="ctr" defTabSz="622300">
            <a:lnSpc>
              <a:spcPct val="90000"/>
            </a:lnSpc>
            <a:spcBef>
              <a:spcPct val="0"/>
            </a:spcBef>
            <a:spcAft>
              <a:spcPct val="35000"/>
            </a:spcAft>
            <a:buNone/>
          </a:pPr>
          <a:r>
            <a:rPr lang="en-GB" sz="1400" kern="1200" dirty="0"/>
            <a:t>September 2022</a:t>
          </a:r>
        </a:p>
      </dsp:txBody>
      <dsp:txXfrm>
        <a:off x="2954833" y="0"/>
        <a:ext cx="1405532" cy="1908434"/>
      </dsp:txXfrm>
    </dsp:sp>
    <dsp:sp modelId="{7FA79894-8378-4893-B39F-B6C2EBA61516}">
      <dsp:nvSpPr>
        <dsp:cNvPr id="0" name=""/>
        <dsp:cNvSpPr/>
      </dsp:nvSpPr>
      <dsp:spPr>
        <a:xfrm>
          <a:off x="3419045" y="2146989"/>
          <a:ext cx="477108" cy="4771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F635E8-9202-41B3-BA6A-ECFC1777FDDA}">
      <dsp:nvSpPr>
        <dsp:cNvPr id="0" name=""/>
        <dsp:cNvSpPr/>
      </dsp:nvSpPr>
      <dsp:spPr>
        <a:xfrm>
          <a:off x="4430643" y="2862652"/>
          <a:ext cx="1405532" cy="1908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kern="1200" dirty="0"/>
            <a:t>Faculty Management Group</a:t>
          </a:r>
        </a:p>
        <a:p>
          <a:pPr marL="0" lvl="0" indent="0" algn="ctr" defTabSz="622300">
            <a:lnSpc>
              <a:spcPct val="90000"/>
            </a:lnSpc>
            <a:spcBef>
              <a:spcPct val="0"/>
            </a:spcBef>
            <a:spcAft>
              <a:spcPct val="35000"/>
            </a:spcAft>
            <a:buNone/>
          </a:pPr>
          <a:r>
            <a:rPr lang="en-GB" sz="1400" kern="1200" dirty="0"/>
            <a:t>Discussion</a:t>
          </a:r>
        </a:p>
        <a:p>
          <a:pPr marL="0" lvl="0" indent="0" algn="ctr" defTabSz="622300">
            <a:lnSpc>
              <a:spcPct val="90000"/>
            </a:lnSpc>
            <a:spcBef>
              <a:spcPct val="0"/>
            </a:spcBef>
            <a:spcAft>
              <a:spcPct val="35000"/>
            </a:spcAft>
            <a:buNone/>
          </a:pPr>
          <a:r>
            <a:rPr lang="en-GB" sz="1400" kern="1200" dirty="0"/>
            <a:t>October 2022</a:t>
          </a:r>
        </a:p>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endParaRPr lang="en-GB" sz="1400" kern="1200" dirty="0"/>
        </a:p>
      </dsp:txBody>
      <dsp:txXfrm>
        <a:off x="4430643" y="2862652"/>
        <a:ext cx="1405532" cy="1908434"/>
      </dsp:txXfrm>
    </dsp:sp>
    <dsp:sp modelId="{5E306EFD-3603-4D48-A795-A71CC117BF55}">
      <dsp:nvSpPr>
        <dsp:cNvPr id="0" name=""/>
        <dsp:cNvSpPr/>
      </dsp:nvSpPr>
      <dsp:spPr>
        <a:xfrm>
          <a:off x="4894855" y="2146989"/>
          <a:ext cx="477108" cy="4771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D0FA2-4950-49A1-ACA8-978E984F4FCE}">
      <dsp:nvSpPr>
        <dsp:cNvPr id="0" name=""/>
        <dsp:cNvSpPr/>
      </dsp:nvSpPr>
      <dsp:spPr>
        <a:xfrm>
          <a:off x="5906452" y="0"/>
          <a:ext cx="1405532" cy="1908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GB" sz="1400" kern="1200"/>
            <a:t>Learning &amp; Teaching Committee </a:t>
          </a:r>
        </a:p>
        <a:p>
          <a:pPr marL="0" lvl="0" indent="0" algn="ctr" defTabSz="622300">
            <a:lnSpc>
              <a:spcPct val="90000"/>
            </a:lnSpc>
            <a:spcBef>
              <a:spcPct val="0"/>
            </a:spcBef>
            <a:spcAft>
              <a:spcPct val="35000"/>
            </a:spcAft>
            <a:buNone/>
          </a:pPr>
          <a:r>
            <a:rPr lang="en-GB" sz="1400" kern="1200"/>
            <a:t>November 2022</a:t>
          </a:r>
        </a:p>
      </dsp:txBody>
      <dsp:txXfrm>
        <a:off x="5906452" y="0"/>
        <a:ext cx="1405532" cy="1908434"/>
      </dsp:txXfrm>
    </dsp:sp>
    <dsp:sp modelId="{661F3F17-38A0-4171-8B8F-39399495412F}">
      <dsp:nvSpPr>
        <dsp:cNvPr id="0" name=""/>
        <dsp:cNvSpPr/>
      </dsp:nvSpPr>
      <dsp:spPr>
        <a:xfrm>
          <a:off x="6370664" y="2146989"/>
          <a:ext cx="477108" cy="4771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57C9A-3715-0440-99CF-13E9A687F9D5}"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81BDD-BAC9-A747-B74B-E53EDBE3CD7C}" type="slidenum">
              <a:rPr lang="en-US" smtClean="0"/>
              <a:t>‹#›</a:t>
            </a:fld>
            <a:endParaRPr lang="en-US"/>
          </a:p>
        </p:txBody>
      </p:sp>
    </p:spTree>
    <p:extLst>
      <p:ext uri="{BB962C8B-B14F-4D97-AF65-F5344CB8AC3E}">
        <p14:creationId xmlns:p14="http://schemas.microsoft.com/office/powerpoint/2010/main" val="1193470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81BDD-BAC9-A747-B74B-E53EDBE3CD7C}" type="slidenum">
              <a:rPr lang="en-US" smtClean="0"/>
              <a:t>1</a:t>
            </a:fld>
            <a:endParaRPr lang="en-US"/>
          </a:p>
        </p:txBody>
      </p:sp>
    </p:spTree>
    <p:extLst>
      <p:ext uri="{BB962C8B-B14F-4D97-AF65-F5344CB8AC3E}">
        <p14:creationId xmlns:p14="http://schemas.microsoft.com/office/powerpoint/2010/main" val="2248855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81BDD-BAC9-A747-B74B-E53EDBE3CD7C}" type="slidenum">
              <a:rPr lang="en-US" smtClean="0"/>
              <a:t>11</a:t>
            </a:fld>
            <a:endParaRPr lang="en-US"/>
          </a:p>
        </p:txBody>
      </p:sp>
    </p:spTree>
    <p:extLst>
      <p:ext uri="{BB962C8B-B14F-4D97-AF65-F5344CB8AC3E}">
        <p14:creationId xmlns:p14="http://schemas.microsoft.com/office/powerpoint/2010/main" val="808685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81BDD-BAC9-A747-B74B-E53EDBE3CD7C}" type="slidenum">
              <a:rPr lang="en-US" smtClean="0"/>
              <a:t>12</a:t>
            </a:fld>
            <a:endParaRPr lang="en-US"/>
          </a:p>
        </p:txBody>
      </p:sp>
    </p:spTree>
    <p:extLst>
      <p:ext uri="{BB962C8B-B14F-4D97-AF65-F5344CB8AC3E}">
        <p14:creationId xmlns:p14="http://schemas.microsoft.com/office/powerpoint/2010/main" val="3534167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81BDD-BAC9-A747-B74B-E53EDBE3CD7C}" type="slidenum">
              <a:rPr lang="en-US" smtClean="0"/>
              <a:t>13</a:t>
            </a:fld>
            <a:endParaRPr lang="en-US"/>
          </a:p>
        </p:txBody>
      </p:sp>
    </p:spTree>
    <p:extLst>
      <p:ext uri="{BB962C8B-B14F-4D97-AF65-F5344CB8AC3E}">
        <p14:creationId xmlns:p14="http://schemas.microsoft.com/office/powerpoint/2010/main" val="2510400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81BDD-BAC9-A747-B74B-E53EDBE3CD7C}" type="slidenum">
              <a:rPr lang="en-US" smtClean="0"/>
              <a:t>20</a:t>
            </a:fld>
            <a:endParaRPr lang="en-US"/>
          </a:p>
        </p:txBody>
      </p:sp>
    </p:spTree>
    <p:extLst>
      <p:ext uri="{BB962C8B-B14F-4D97-AF65-F5344CB8AC3E}">
        <p14:creationId xmlns:p14="http://schemas.microsoft.com/office/powerpoint/2010/main" val="1390848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81BDD-BAC9-A747-B74B-E53EDBE3CD7C}" type="slidenum">
              <a:rPr lang="en-US" smtClean="0"/>
              <a:t>3</a:t>
            </a:fld>
            <a:endParaRPr lang="en-US"/>
          </a:p>
        </p:txBody>
      </p:sp>
    </p:spTree>
    <p:extLst>
      <p:ext uri="{BB962C8B-B14F-4D97-AF65-F5344CB8AC3E}">
        <p14:creationId xmlns:p14="http://schemas.microsoft.com/office/powerpoint/2010/main" val="34581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81BDD-BAC9-A747-B74B-E53EDBE3CD7C}" type="slidenum">
              <a:rPr lang="en-US" smtClean="0"/>
              <a:t>4</a:t>
            </a:fld>
            <a:endParaRPr lang="en-US"/>
          </a:p>
        </p:txBody>
      </p:sp>
    </p:spTree>
    <p:extLst>
      <p:ext uri="{BB962C8B-B14F-4D97-AF65-F5344CB8AC3E}">
        <p14:creationId xmlns:p14="http://schemas.microsoft.com/office/powerpoint/2010/main" val="2239666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81BDD-BAC9-A747-B74B-E53EDBE3CD7C}" type="slidenum">
              <a:rPr lang="en-US" smtClean="0"/>
              <a:t>5</a:t>
            </a:fld>
            <a:endParaRPr lang="en-US"/>
          </a:p>
        </p:txBody>
      </p:sp>
    </p:spTree>
    <p:extLst>
      <p:ext uri="{BB962C8B-B14F-4D97-AF65-F5344CB8AC3E}">
        <p14:creationId xmlns:p14="http://schemas.microsoft.com/office/powerpoint/2010/main" val="1952359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81BDD-BAC9-A747-B74B-E53EDBE3CD7C}" type="slidenum">
              <a:rPr lang="en-US" smtClean="0"/>
              <a:t>6</a:t>
            </a:fld>
            <a:endParaRPr lang="en-US"/>
          </a:p>
        </p:txBody>
      </p:sp>
    </p:spTree>
    <p:extLst>
      <p:ext uri="{BB962C8B-B14F-4D97-AF65-F5344CB8AC3E}">
        <p14:creationId xmlns:p14="http://schemas.microsoft.com/office/powerpoint/2010/main" val="338062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81BDD-BAC9-A747-B74B-E53EDBE3CD7C}" type="slidenum">
              <a:rPr lang="en-US" smtClean="0"/>
              <a:t>7</a:t>
            </a:fld>
            <a:endParaRPr lang="en-US"/>
          </a:p>
        </p:txBody>
      </p:sp>
    </p:spTree>
    <p:extLst>
      <p:ext uri="{BB962C8B-B14F-4D97-AF65-F5344CB8AC3E}">
        <p14:creationId xmlns:p14="http://schemas.microsoft.com/office/powerpoint/2010/main" val="3931548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81BDD-BAC9-A747-B74B-E53EDBE3CD7C}" type="slidenum">
              <a:rPr lang="en-US" smtClean="0"/>
              <a:t>8</a:t>
            </a:fld>
            <a:endParaRPr lang="en-US"/>
          </a:p>
        </p:txBody>
      </p:sp>
    </p:spTree>
    <p:extLst>
      <p:ext uri="{BB962C8B-B14F-4D97-AF65-F5344CB8AC3E}">
        <p14:creationId xmlns:p14="http://schemas.microsoft.com/office/powerpoint/2010/main" val="2520145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81BDD-BAC9-A747-B74B-E53EDBE3CD7C}" type="slidenum">
              <a:rPr lang="en-US" smtClean="0"/>
              <a:t>9</a:t>
            </a:fld>
            <a:endParaRPr lang="en-US"/>
          </a:p>
        </p:txBody>
      </p:sp>
    </p:spTree>
    <p:extLst>
      <p:ext uri="{BB962C8B-B14F-4D97-AF65-F5344CB8AC3E}">
        <p14:creationId xmlns:p14="http://schemas.microsoft.com/office/powerpoint/2010/main" val="11863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81BDD-BAC9-A747-B74B-E53EDBE3CD7C}" type="slidenum">
              <a:rPr lang="en-US" smtClean="0"/>
              <a:t>10</a:t>
            </a:fld>
            <a:endParaRPr lang="en-US"/>
          </a:p>
        </p:txBody>
      </p:sp>
    </p:spTree>
    <p:extLst>
      <p:ext uri="{BB962C8B-B14F-4D97-AF65-F5344CB8AC3E}">
        <p14:creationId xmlns:p14="http://schemas.microsoft.com/office/powerpoint/2010/main" val="2510821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FBF8D-B685-B74E-AFC3-52F1C75E094B}"/>
              </a:ext>
            </a:extLst>
          </p:cNvPr>
          <p:cNvSpPr>
            <a:spLocks noGrp="1"/>
          </p:cNvSpPr>
          <p:nvPr>
            <p:ph type="subTitle" idx="1"/>
          </p:nvPr>
        </p:nvSpPr>
        <p:spPr>
          <a:xfrm>
            <a:off x="1524000" y="439451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8">
            <a:extLst>
              <a:ext uri="{FF2B5EF4-FFF2-40B4-BE49-F238E27FC236}">
                <a16:creationId xmlns:a16="http://schemas.microsoft.com/office/drawing/2014/main" id="{30F3B1CA-97DD-8147-B463-52C749B8592F}"/>
              </a:ext>
            </a:extLst>
          </p:cNvPr>
          <p:cNvSpPr>
            <a:spLocks noGrp="1"/>
          </p:cNvSpPr>
          <p:nvPr>
            <p:ph type="title"/>
          </p:nvPr>
        </p:nvSpPr>
        <p:spPr/>
        <p:txBody>
          <a:bodyPr/>
          <a:lstStyle/>
          <a:p>
            <a:r>
              <a:rPr lang="en-US"/>
              <a:t>Click to edit Master title style</a:t>
            </a:r>
          </a:p>
        </p:txBody>
      </p:sp>
      <p:sp>
        <p:nvSpPr>
          <p:cNvPr id="11" name="TextBox 10">
            <a:extLst>
              <a:ext uri="{FF2B5EF4-FFF2-40B4-BE49-F238E27FC236}">
                <a16:creationId xmlns:a16="http://schemas.microsoft.com/office/drawing/2014/main" id="{CE624A60-3608-4B48-AB03-5D8C92F1934A}"/>
              </a:ext>
            </a:extLst>
          </p:cNvPr>
          <p:cNvSpPr txBox="1"/>
          <p:nvPr userDrawn="1"/>
        </p:nvSpPr>
        <p:spPr>
          <a:xfrm>
            <a:off x="9341963" y="6362126"/>
            <a:ext cx="2611225" cy="323165"/>
          </a:xfrm>
          <a:prstGeom prst="rect">
            <a:avLst/>
          </a:prstGeom>
          <a:noFill/>
        </p:spPr>
        <p:txBody>
          <a:bodyPr wrap="square" bIns="0" rtlCol="0" anchor="b" anchorCtr="0">
            <a:spAutoFit/>
          </a:bodyPr>
          <a:lstStyle/>
          <a:p>
            <a:pPr algn="r"/>
            <a:r>
              <a:rPr lang="en-US" b="1" i="0" err="1">
                <a:solidFill>
                  <a:srgbClr val="5F295F"/>
                </a:solidFill>
                <a:latin typeface="Bitter SemiBold" pitchFamily="2" charset="77"/>
              </a:rPr>
              <a:t>ehu.ac.uk</a:t>
            </a:r>
            <a:endParaRPr lang="en-US" b="1" i="0">
              <a:solidFill>
                <a:srgbClr val="5F295F"/>
              </a:solidFill>
              <a:latin typeface="Bitter SemiBold" pitchFamily="2" charset="77"/>
            </a:endParaRPr>
          </a:p>
        </p:txBody>
      </p:sp>
    </p:spTree>
    <p:extLst>
      <p:ext uri="{BB962C8B-B14F-4D97-AF65-F5344CB8AC3E}">
        <p14:creationId xmlns:p14="http://schemas.microsoft.com/office/powerpoint/2010/main" val="271730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4E84-FE74-2C45-AC50-9B443BFC3D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A01CE-EEE3-264A-A4EC-FB55BAC0D7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BA64DBC-F12E-C740-9C06-FF72E60AF8E9}"/>
              </a:ext>
            </a:extLst>
          </p:cNvPr>
          <p:cNvSpPr>
            <a:spLocks noGrp="1"/>
          </p:cNvSpPr>
          <p:nvPr>
            <p:ph type="sldNum" sz="quarter" idx="12"/>
          </p:nvPr>
        </p:nvSpPr>
        <p:spPr/>
        <p:txBody>
          <a:bodyPr/>
          <a:lstStyle>
            <a:lvl1pPr>
              <a:defRPr/>
            </a:lvl1pPr>
          </a:lstStyle>
          <a:p>
            <a:r>
              <a:rPr lang="en-US" err="1"/>
              <a:t>ehu.ac.uk</a:t>
            </a:r>
            <a:endParaRPr lang="en-US"/>
          </a:p>
        </p:txBody>
      </p:sp>
    </p:spTree>
    <p:extLst>
      <p:ext uri="{BB962C8B-B14F-4D97-AF65-F5344CB8AC3E}">
        <p14:creationId xmlns:p14="http://schemas.microsoft.com/office/powerpoint/2010/main" val="365711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7B0A5-4510-2840-AA9E-A65CCFC775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F91D54-B8D7-0D4B-B388-F3887A382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B28C9233-707F-A54C-9E8B-AF589647F10C}"/>
              </a:ext>
            </a:extLst>
          </p:cNvPr>
          <p:cNvSpPr>
            <a:spLocks noGrp="1"/>
          </p:cNvSpPr>
          <p:nvPr>
            <p:ph type="sldNum" sz="quarter" idx="12"/>
          </p:nvPr>
        </p:nvSpPr>
        <p:spPr/>
        <p:txBody>
          <a:bodyPr/>
          <a:lstStyle>
            <a:lvl1pPr>
              <a:defRPr/>
            </a:lvl1pPr>
          </a:lstStyle>
          <a:p>
            <a:r>
              <a:rPr lang="en-US" err="1"/>
              <a:t>ehu.ac.uk</a:t>
            </a:r>
            <a:endParaRPr lang="en-US"/>
          </a:p>
        </p:txBody>
      </p:sp>
    </p:spTree>
    <p:extLst>
      <p:ext uri="{BB962C8B-B14F-4D97-AF65-F5344CB8AC3E}">
        <p14:creationId xmlns:p14="http://schemas.microsoft.com/office/powerpoint/2010/main" val="34242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DF9C-63B0-E649-A264-F73A318839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99E2BC-D050-6546-B9CC-3E6B631AFFA6}"/>
              </a:ext>
            </a:extLst>
          </p:cNvPr>
          <p:cNvSpPr>
            <a:spLocks noGrp="1"/>
          </p:cNvSpPr>
          <p:nvPr>
            <p:ph sz="half" idx="1"/>
          </p:nvPr>
        </p:nvSpPr>
        <p:spPr>
          <a:xfrm>
            <a:off x="838200" y="3208969"/>
            <a:ext cx="5181600" cy="29679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E06B01-CF08-2145-9F58-E14F30FCF656}"/>
              </a:ext>
            </a:extLst>
          </p:cNvPr>
          <p:cNvSpPr>
            <a:spLocks noGrp="1"/>
          </p:cNvSpPr>
          <p:nvPr>
            <p:ph sz="half" idx="2"/>
          </p:nvPr>
        </p:nvSpPr>
        <p:spPr>
          <a:xfrm>
            <a:off x="6172200" y="3180079"/>
            <a:ext cx="5181600" cy="2996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E9874D5-FDF1-5A43-BF27-1177E73C02FF}"/>
              </a:ext>
            </a:extLst>
          </p:cNvPr>
          <p:cNvSpPr>
            <a:spLocks noGrp="1"/>
          </p:cNvSpPr>
          <p:nvPr>
            <p:ph type="sldNum" sz="quarter" idx="12"/>
          </p:nvPr>
        </p:nvSpPr>
        <p:spPr/>
        <p:txBody>
          <a:bodyPr/>
          <a:lstStyle>
            <a:lvl1pPr>
              <a:defRPr/>
            </a:lvl1pPr>
          </a:lstStyle>
          <a:p>
            <a:r>
              <a:rPr lang="en-US" err="1"/>
              <a:t>ehu.ac.uk</a:t>
            </a:r>
            <a:endParaRPr lang="en-US"/>
          </a:p>
        </p:txBody>
      </p:sp>
    </p:spTree>
    <p:extLst>
      <p:ext uri="{BB962C8B-B14F-4D97-AF65-F5344CB8AC3E}">
        <p14:creationId xmlns:p14="http://schemas.microsoft.com/office/powerpoint/2010/main" val="2835918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A244E-6A77-B144-BCCF-3E88EEF4A35B}"/>
              </a:ext>
            </a:extLst>
          </p:cNvPr>
          <p:cNvSpPr>
            <a:spLocks noGrp="1"/>
          </p:cNvSpPr>
          <p:nvPr>
            <p:ph type="title"/>
          </p:nvPr>
        </p:nvSpPr>
        <p:spPr>
          <a:xfrm>
            <a:off x="3779520" y="365125"/>
            <a:ext cx="7575868" cy="813435"/>
          </a:xfrm>
        </p:spPr>
        <p:txBody>
          <a:bodyPr>
            <a:normAutofit/>
          </a:bodyPr>
          <a:lstStyle>
            <a:lvl1pPr>
              <a:defRPr sz="32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3EF2DF6-358E-D741-8D47-30CC9D8928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D774462-CE41-134A-90AC-5FF5ED1D30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2C6A7F-3F45-D345-89DB-B9F75A4DD5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971787-E3F0-844C-A8D6-1DD0DF1D7D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2DBBF37-7D62-0A4D-94E6-174855E89811}"/>
              </a:ext>
            </a:extLst>
          </p:cNvPr>
          <p:cNvSpPr>
            <a:spLocks noGrp="1"/>
          </p:cNvSpPr>
          <p:nvPr>
            <p:ph type="sldNum" sz="quarter" idx="12"/>
          </p:nvPr>
        </p:nvSpPr>
        <p:spPr/>
        <p:txBody>
          <a:bodyPr/>
          <a:lstStyle>
            <a:lvl1pPr>
              <a:defRPr/>
            </a:lvl1pPr>
          </a:lstStyle>
          <a:p>
            <a:r>
              <a:rPr lang="en-US" err="1"/>
              <a:t>ehu.ac.uk</a:t>
            </a:r>
            <a:endParaRPr lang="en-US"/>
          </a:p>
        </p:txBody>
      </p:sp>
    </p:spTree>
    <p:extLst>
      <p:ext uri="{BB962C8B-B14F-4D97-AF65-F5344CB8AC3E}">
        <p14:creationId xmlns:p14="http://schemas.microsoft.com/office/powerpoint/2010/main" val="2387603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1107E-24D7-A547-98AD-E58D14A40AF2}"/>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2F27CE5A-964B-E74A-A16E-703532F66F67}"/>
              </a:ext>
            </a:extLst>
          </p:cNvPr>
          <p:cNvSpPr>
            <a:spLocks noGrp="1"/>
          </p:cNvSpPr>
          <p:nvPr>
            <p:ph type="sldNum" sz="quarter" idx="12"/>
          </p:nvPr>
        </p:nvSpPr>
        <p:spPr/>
        <p:txBody>
          <a:bodyPr/>
          <a:lstStyle>
            <a:lvl1pPr>
              <a:defRPr/>
            </a:lvl1pPr>
          </a:lstStyle>
          <a:p>
            <a:r>
              <a:rPr lang="en-US" err="1"/>
              <a:t>ehu.ac.uk</a:t>
            </a:r>
            <a:endParaRPr lang="en-US"/>
          </a:p>
        </p:txBody>
      </p:sp>
    </p:spTree>
    <p:extLst>
      <p:ext uri="{BB962C8B-B14F-4D97-AF65-F5344CB8AC3E}">
        <p14:creationId xmlns:p14="http://schemas.microsoft.com/office/powerpoint/2010/main" val="156941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74C69A-1DAF-AF4C-B03F-3ACDCC366E5E}"/>
              </a:ext>
            </a:extLst>
          </p:cNvPr>
          <p:cNvSpPr>
            <a:spLocks noGrp="1"/>
          </p:cNvSpPr>
          <p:nvPr>
            <p:ph type="sldNum" sz="quarter" idx="12"/>
          </p:nvPr>
        </p:nvSpPr>
        <p:spPr/>
        <p:txBody>
          <a:bodyPr/>
          <a:lstStyle>
            <a:lvl1pPr>
              <a:defRPr/>
            </a:lvl1pPr>
          </a:lstStyle>
          <a:p>
            <a:r>
              <a:rPr lang="en-US" err="1"/>
              <a:t>ehu.ac.uk</a:t>
            </a:r>
            <a:endParaRPr lang="en-US"/>
          </a:p>
        </p:txBody>
      </p:sp>
    </p:spTree>
    <p:extLst>
      <p:ext uri="{BB962C8B-B14F-4D97-AF65-F5344CB8AC3E}">
        <p14:creationId xmlns:p14="http://schemas.microsoft.com/office/powerpoint/2010/main" val="238263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74C69A-1DAF-AF4C-B03F-3ACDCC366E5E}"/>
              </a:ext>
            </a:extLst>
          </p:cNvPr>
          <p:cNvSpPr>
            <a:spLocks noGrp="1"/>
          </p:cNvSpPr>
          <p:nvPr>
            <p:ph type="sldNum" sz="quarter" idx="12"/>
          </p:nvPr>
        </p:nvSpPr>
        <p:spPr/>
        <p:txBody>
          <a:bodyPr/>
          <a:lstStyle>
            <a:lvl1pPr>
              <a:defRPr/>
            </a:lvl1pPr>
          </a:lstStyle>
          <a:p>
            <a:r>
              <a:rPr lang="en-US" err="1"/>
              <a:t>ehu.ac.uk</a:t>
            </a:r>
            <a:endParaRPr lang="en-US"/>
          </a:p>
        </p:txBody>
      </p:sp>
      <p:sp>
        <p:nvSpPr>
          <p:cNvPr id="3" name="Picture Placeholder 2">
            <a:extLst>
              <a:ext uri="{FF2B5EF4-FFF2-40B4-BE49-F238E27FC236}">
                <a16:creationId xmlns:a16="http://schemas.microsoft.com/office/drawing/2014/main" id="{E7CF6877-1FBF-B34F-B01A-EF1A95CA16C0}"/>
              </a:ext>
            </a:extLst>
          </p:cNvPr>
          <p:cNvSpPr>
            <a:spLocks noGrp="1"/>
          </p:cNvSpPr>
          <p:nvPr>
            <p:ph type="pic" sz="quarter" idx="13"/>
          </p:nvPr>
        </p:nvSpPr>
        <p:spPr>
          <a:xfrm>
            <a:off x="335280" y="1539875"/>
            <a:ext cx="11513820" cy="4518025"/>
          </a:xfrm>
        </p:spPr>
        <p:txBody>
          <a:bodyPr/>
          <a:lstStyle/>
          <a:p>
            <a:endParaRPr lang="en-US"/>
          </a:p>
        </p:txBody>
      </p:sp>
    </p:spTree>
    <p:extLst>
      <p:ext uri="{BB962C8B-B14F-4D97-AF65-F5344CB8AC3E}">
        <p14:creationId xmlns:p14="http://schemas.microsoft.com/office/powerpoint/2010/main" val="361545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9D71-4623-F643-A8AD-47831B81C57A}"/>
              </a:ext>
            </a:extLst>
          </p:cNvPr>
          <p:cNvSpPr>
            <a:spLocks noGrp="1"/>
          </p:cNvSpPr>
          <p:nvPr>
            <p:ph type="title"/>
          </p:nvPr>
        </p:nvSpPr>
        <p:spPr>
          <a:xfrm>
            <a:off x="839788" y="1249680"/>
            <a:ext cx="3932237" cy="1534160"/>
          </a:xfrm>
        </p:spPr>
        <p:txBody>
          <a:bodyPr anchor="ctr" anchorCtr="0"/>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5108AEF0-4213-1E41-9388-EDED75DD2B5B}"/>
              </a:ext>
            </a:extLst>
          </p:cNvPr>
          <p:cNvSpPr>
            <a:spLocks noGrp="1"/>
          </p:cNvSpPr>
          <p:nvPr>
            <p:ph type="body" sz="half" idx="2"/>
          </p:nvPr>
        </p:nvSpPr>
        <p:spPr>
          <a:xfrm>
            <a:off x="839788" y="2783840"/>
            <a:ext cx="3932237" cy="30851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7D72726-CBD0-2548-A3B0-066CDC4BA590}"/>
              </a:ext>
            </a:extLst>
          </p:cNvPr>
          <p:cNvSpPr>
            <a:spLocks noGrp="1"/>
          </p:cNvSpPr>
          <p:nvPr>
            <p:ph type="sldNum" sz="quarter" idx="12"/>
          </p:nvPr>
        </p:nvSpPr>
        <p:spPr/>
        <p:txBody>
          <a:bodyPr/>
          <a:lstStyle>
            <a:lvl1pPr>
              <a:defRPr/>
            </a:lvl1pPr>
          </a:lstStyle>
          <a:p>
            <a:r>
              <a:rPr lang="en-US" err="1"/>
              <a:t>ehu.ac.uk</a:t>
            </a:r>
            <a:endParaRPr lang="en-US"/>
          </a:p>
        </p:txBody>
      </p:sp>
      <p:sp>
        <p:nvSpPr>
          <p:cNvPr id="6" name="Picture Placeholder 5">
            <a:extLst>
              <a:ext uri="{FF2B5EF4-FFF2-40B4-BE49-F238E27FC236}">
                <a16:creationId xmlns:a16="http://schemas.microsoft.com/office/drawing/2014/main" id="{5770F04F-50E6-274A-A7A4-17639C5AD78A}"/>
              </a:ext>
            </a:extLst>
          </p:cNvPr>
          <p:cNvSpPr>
            <a:spLocks noGrp="1"/>
          </p:cNvSpPr>
          <p:nvPr>
            <p:ph type="pic" sz="quarter" idx="13"/>
          </p:nvPr>
        </p:nvSpPr>
        <p:spPr>
          <a:xfrm>
            <a:off x="4960938" y="1463041"/>
            <a:ext cx="6507162" cy="4405948"/>
          </a:xfrm>
        </p:spPr>
        <p:txBody>
          <a:bodyPr/>
          <a:lstStyle/>
          <a:p>
            <a:endParaRPr lang="en-US"/>
          </a:p>
        </p:txBody>
      </p:sp>
    </p:spTree>
    <p:extLst>
      <p:ext uri="{BB962C8B-B14F-4D97-AF65-F5344CB8AC3E}">
        <p14:creationId xmlns:p14="http://schemas.microsoft.com/office/powerpoint/2010/main" val="314837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907A62-1A14-8A45-BE85-E2C93521CD26}"/>
              </a:ext>
            </a:extLst>
          </p:cNvPr>
          <p:cNvSpPr>
            <a:spLocks noGrp="1"/>
          </p:cNvSpPr>
          <p:nvPr>
            <p:ph type="title"/>
          </p:nvPr>
        </p:nvSpPr>
        <p:spPr>
          <a:xfrm>
            <a:off x="838200" y="185451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0E66CA-86D3-CC49-AAB8-4881A9052ECF}"/>
              </a:ext>
            </a:extLst>
          </p:cNvPr>
          <p:cNvSpPr>
            <a:spLocks noGrp="1"/>
          </p:cNvSpPr>
          <p:nvPr>
            <p:ph type="body" idx="1"/>
          </p:nvPr>
        </p:nvSpPr>
        <p:spPr>
          <a:xfrm>
            <a:off x="838200" y="3180079"/>
            <a:ext cx="10515600" cy="29968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962A3EC-FB53-7B45-9AA4-52E3E20AB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b="1" i="0">
                <a:solidFill>
                  <a:srgbClr val="5F295F"/>
                </a:solidFill>
                <a:latin typeface="Bitter SemiBold" pitchFamily="2" charset="77"/>
              </a:defRPr>
            </a:lvl1pPr>
          </a:lstStyle>
          <a:p>
            <a:r>
              <a:rPr lang="en-US" err="1"/>
              <a:t>ehu.ac.uk</a:t>
            </a:r>
            <a:endParaRPr lang="en-US"/>
          </a:p>
        </p:txBody>
      </p:sp>
      <p:pic>
        <p:nvPicPr>
          <p:cNvPr id="7" name="Picture 6">
            <a:extLst>
              <a:ext uri="{FF2B5EF4-FFF2-40B4-BE49-F238E27FC236}">
                <a16:creationId xmlns:a16="http://schemas.microsoft.com/office/drawing/2014/main" id="{C9BA377F-1B85-4F40-8329-6C42CEB1F872}"/>
              </a:ext>
            </a:extLst>
          </p:cNvPr>
          <p:cNvPicPr>
            <a:picLocks noChangeAspect="1"/>
          </p:cNvPicPr>
          <p:nvPr userDrawn="1"/>
        </p:nvPicPr>
        <p:blipFill rotWithShape="1">
          <a:blip r:embed="rId11"/>
          <a:srcRect t="56525"/>
          <a:stretch/>
        </p:blipFill>
        <p:spPr>
          <a:xfrm>
            <a:off x="0" y="0"/>
            <a:ext cx="12192000" cy="1252338"/>
          </a:xfrm>
          <a:prstGeom prst="rect">
            <a:avLst/>
          </a:prstGeom>
        </p:spPr>
      </p:pic>
      <p:pic>
        <p:nvPicPr>
          <p:cNvPr id="9" name="Picture 8">
            <a:extLst>
              <a:ext uri="{FF2B5EF4-FFF2-40B4-BE49-F238E27FC236}">
                <a16:creationId xmlns:a16="http://schemas.microsoft.com/office/drawing/2014/main" id="{487DCCC2-4B9E-DA40-85B5-6B43EA7BD7F1}"/>
              </a:ext>
            </a:extLst>
          </p:cNvPr>
          <p:cNvPicPr>
            <a:picLocks noChangeAspect="1"/>
          </p:cNvPicPr>
          <p:nvPr userDrawn="1"/>
        </p:nvPicPr>
        <p:blipFill rotWithShape="1">
          <a:blip r:embed="rId12"/>
          <a:srcRect t="81799"/>
          <a:stretch/>
        </p:blipFill>
        <p:spPr>
          <a:xfrm>
            <a:off x="0" y="6305550"/>
            <a:ext cx="10045700" cy="552450"/>
          </a:xfrm>
          <a:prstGeom prst="rect">
            <a:avLst/>
          </a:prstGeom>
        </p:spPr>
      </p:pic>
    </p:spTree>
    <p:extLst>
      <p:ext uri="{BB962C8B-B14F-4D97-AF65-F5344CB8AC3E}">
        <p14:creationId xmlns:p14="http://schemas.microsoft.com/office/powerpoint/2010/main" val="3811391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6" r:id="rId9"/>
  </p:sldLayoutIdLst>
  <p:txStyles>
    <p:titleStyle>
      <a:lvl1pPr algn="l" defTabSz="914400" rtl="0" eaLnBrk="1" latinLnBrk="0" hangingPunct="1">
        <a:lnSpc>
          <a:spcPct val="90000"/>
        </a:lnSpc>
        <a:spcBef>
          <a:spcPct val="0"/>
        </a:spcBef>
        <a:buNone/>
        <a:defRPr sz="4400" b="1" i="0" kern="1200">
          <a:solidFill>
            <a:srgbClr val="5F295F"/>
          </a:solidFill>
          <a:latin typeface="Bitter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https://hansard.parliament.uk/Commons/2021-04-15/debates/4AA7E147-B9DA-4E7F-BE59-DD93DB98DAD4/UniversityStudentsCompensationForLostTeachingAndRent#contribution-2FB046BC-2A6D-43E0-9A16-DD5FE0246577" TargetMode="External"/><Relationship Id="rId2" Type="http://schemas.openxmlformats.org/officeDocument/2006/relationships/hyperlink" Target="https://russellgroup.ac.uk/news/higher-education-mission-groups-call-for-inquiry-into-the-office-for-students/" TargetMode="External"/><Relationship Id="rId1" Type="http://schemas.openxmlformats.org/officeDocument/2006/relationships/slideLayout" Target="../slideLayouts/slideLayout2.xml"/><Relationship Id="rId6" Type="http://schemas.openxmlformats.org/officeDocument/2006/relationships/hyperlink" Target="https://www.officeforstudents.org.uk/news-blog-and-events/press-and-media/office-for-students-to-examine-assessment-practices/" TargetMode="External"/><Relationship Id="rId5" Type="http://schemas.openxmlformats.org/officeDocument/2006/relationships/hyperlink" Target="https://www.legislation.gov.uk/ukpga/2017/29/contents/enacted" TargetMode="External"/><Relationship Id="rId4" Type="http://schemas.openxmlformats.org/officeDocument/2006/relationships/hyperlink" Target="https://www.dailymail.co.uk/news/article-9457171/Fury-education-regulator-tells-universities-marking-students-bad-spelling-ELITIST.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officeforstudents.org.uk/media/1231efe3-e050-47b2-8e63-c6d99d95144f/regulatory_framework_2022.pdf" TargetMode="External"/><Relationship Id="rId2" Type="http://schemas.openxmlformats.org/officeDocument/2006/relationships/hyperlink" Target="https://www.officeforstudents.org.uk/media/1482/assessment_practices_english_higher_education_providers.pdf" TargetMode="External"/><Relationship Id="rId1" Type="http://schemas.openxmlformats.org/officeDocument/2006/relationships/slideLayout" Target="../slideLayouts/slideLayout2.xml"/><Relationship Id="rId5" Type="http://schemas.openxmlformats.org/officeDocument/2006/relationships/hyperlink" Target="https://www.officeforstudents.org.uk/advice-and-guidance/regulation/guidance-from-government/" TargetMode="External"/><Relationship Id="rId4" Type="http://schemas.openxmlformats.org/officeDocument/2006/relationships/hyperlink" Target="https://www.officeforstudents.org.uk/about/#:~:text=We%20work%20with%20higher%20education,students%20succeed%20in%20higher%20educ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pixabay.com/en/cross-error-wrong-crossed-34976/" TargetMode="External"/><Relationship Id="rId5" Type="http://schemas.openxmlformats.org/officeDocument/2006/relationships/image" Target="../media/image4.png"/><Relationship Id="rId4" Type="http://schemas.openxmlformats.org/officeDocument/2006/relationships/hyperlink" Target="https://pixabay.com/en/check-correct-green-mark-tick-15782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520C1C-67CC-8640-9D34-712B9027633D}"/>
              </a:ext>
            </a:extLst>
          </p:cNvPr>
          <p:cNvSpPr>
            <a:spLocks noGrp="1"/>
          </p:cNvSpPr>
          <p:nvPr>
            <p:ph type="title"/>
          </p:nvPr>
        </p:nvSpPr>
        <p:spPr>
          <a:xfrm>
            <a:off x="838200" y="2202511"/>
            <a:ext cx="10515600" cy="2886323"/>
          </a:xfrm>
        </p:spPr>
        <p:txBody>
          <a:bodyPr>
            <a:normAutofit/>
          </a:bodyPr>
          <a:lstStyle/>
          <a:p>
            <a:pPr algn="ctr"/>
            <a:r>
              <a:rPr lang="en-US" sz="6000" b="0">
                <a:latin typeface="+mn-lt"/>
              </a:rPr>
              <a:t>A Storm in a Teacup or a New Horizon for EAP? </a:t>
            </a:r>
            <a:br>
              <a:rPr lang="en-US" sz="6000" b="0">
                <a:latin typeface="+mn-lt"/>
              </a:rPr>
            </a:br>
            <a:r>
              <a:rPr lang="en-US" sz="3200" b="0">
                <a:latin typeface="+mn-lt"/>
              </a:rPr>
              <a:t>Implications of the Office for Students Directive on </a:t>
            </a:r>
            <a:r>
              <a:rPr lang="en-US" sz="3200" b="0" dirty="0" err="1">
                <a:latin typeface="+mn-lt"/>
              </a:rPr>
              <a:t>SPaG</a:t>
            </a:r>
            <a:br>
              <a:rPr lang="en-US" sz="3200" b="0">
                <a:latin typeface="+mn-lt"/>
              </a:rPr>
            </a:br>
            <a:r>
              <a:rPr lang="en-US" sz="3200" b="0">
                <a:latin typeface="+mn-lt"/>
              </a:rPr>
              <a:t>Liz Molyneux &amp; Eliot Wright</a:t>
            </a:r>
          </a:p>
        </p:txBody>
      </p:sp>
    </p:spTree>
    <p:extLst>
      <p:ext uri="{BB962C8B-B14F-4D97-AF65-F5344CB8AC3E}">
        <p14:creationId xmlns:p14="http://schemas.microsoft.com/office/powerpoint/2010/main" val="489734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09E38FF-7AC7-9D4D-B1D1-B469435B674B}"/>
              </a:ext>
            </a:extLst>
          </p:cNvPr>
          <p:cNvSpPr>
            <a:spLocks noGrp="1"/>
          </p:cNvSpPr>
          <p:nvPr>
            <p:ph type="subTitle" idx="1"/>
          </p:nvPr>
        </p:nvSpPr>
        <p:spPr>
          <a:xfrm>
            <a:off x="494168" y="2244395"/>
            <a:ext cx="8613618" cy="4147352"/>
          </a:xfrm>
        </p:spPr>
        <p:txBody>
          <a:bodyPr>
            <a:normAutofit/>
          </a:bodyPr>
          <a:lstStyle/>
          <a:p>
            <a:pPr algn="l"/>
            <a:r>
              <a:rPr lang="en-US" dirty="0">
                <a:solidFill>
                  <a:schemeClr val="accent1">
                    <a:lumMod val="50000"/>
                  </a:schemeClr>
                </a:solidFill>
                <a:latin typeface="+mn-lt"/>
              </a:rPr>
              <a:t>2018-2021</a:t>
            </a:r>
            <a:r>
              <a:rPr lang="en-US" dirty="0">
                <a:latin typeface="+mn-lt"/>
              </a:rPr>
              <a:t>: </a:t>
            </a:r>
          </a:p>
          <a:p>
            <a:pPr algn="l"/>
            <a:r>
              <a:rPr lang="en-US" dirty="0">
                <a:latin typeface="+mn-lt"/>
              </a:rPr>
              <a:t>Assessment of </a:t>
            </a:r>
            <a:r>
              <a:rPr lang="en-US" dirty="0" err="1">
                <a:latin typeface="+mn-lt"/>
              </a:rPr>
              <a:t>SPaG</a:t>
            </a:r>
            <a:r>
              <a:rPr lang="en-US" dirty="0">
                <a:latin typeface="+mn-lt"/>
              </a:rPr>
              <a:t> not on the HE agenda</a:t>
            </a:r>
          </a:p>
          <a:p>
            <a:pPr algn="l"/>
            <a:r>
              <a:rPr lang="en-US" dirty="0">
                <a:solidFill>
                  <a:schemeClr val="accent1">
                    <a:lumMod val="50000"/>
                  </a:schemeClr>
                </a:solidFill>
                <a:latin typeface="+mn-lt"/>
              </a:rPr>
              <a:t>10</a:t>
            </a:r>
            <a:r>
              <a:rPr lang="en-US" baseline="30000" dirty="0">
                <a:solidFill>
                  <a:schemeClr val="accent1">
                    <a:lumMod val="50000"/>
                  </a:schemeClr>
                </a:solidFill>
                <a:latin typeface="+mn-lt"/>
              </a:rPr>
              <a:t> </a:t>
            </a:r>
            <a:r>
              <a:rPr lang="en-US" dirty="0">
                <a:solidFill>
                  <a:schemeClr val="accent1">
                    <a:lumMod val="50000"/>
                  </a:schemeClr>
                </a:solidFill>
                <a:latin typeface="+mn-lt"/>
              </a:rPr>
              <a:t>April 2021</a:t>
            </a:r>
          </a:p>
          <a:p>
            <a:pPr algn="l"/>
            <a:endParaRPr lang="en-US" dirty="0"/>
          </a:p>
        </p:txBody>
      </p:sp>
      <p:sp>
        <p:nvSpPr>
          <p:cNvPr id="6" name="Title 5">
            <a:extLst>
              <a:ext uri="{FF2B5EF4-FFF2-40B4-BE49-F238E27FC236}">
                <a16:creationId xmlns:a16="http://schemas.microsoft.com/office/drawing/2014/main" id="{1A520C1C-67CC-8640-9D34-712B9027633D}"/>
              </a:ext>
            </a:extLst>
          </p:cNvPr>
          <p:cNvSpPr>
            <a:spLocks noGrp="1"/>
          </p:cNvSpPr>
          <p:nvPr>
            <p:ph type="title"/>
          </p:nvPr>
        </p:nvSpPr>
        <p:spPr>
          <a:xfrm>
            <a:off x="494168" y="1284149"/>
            <a:ext cx="10859632" cy="960246"/>
          </a:xfrm>
        </p:spPr>
        <p:txBody>
          <a:bodyPr>
            <a:normAutofit/>
          </a:bodyPr>
          <a:lstStyle/>
          <a:p>
            <a:r>
              <a:rPr lang="en-US" sz="3000" b="0" dirty="0">
                <a:latin typeface="+mn-lt"/>
              </a:rPr>
              <a:t>Why did the </a:t>
            </a:r>
            <a:r>
              <a:rPr lang="en-US" sz="3000" b="0" dirty="0" err="1">
                <a:latin typeface="+mn-lt"/>
              </a:rPr>
              <a:t>OfS</a:t>
            </a:r>
            <a:r>
              <a:rPr lang="en-US" sz="3000" b="0" dirty="0">
                <a:latin typeface="+mn-lt"/>
              </a:rPr>
              <a:t> feel compelled to go beyond its statutory powers?</a:t>
            </a:r>
          </a:p>
        </p:txBody>
      </p:sp>
      <p:pic>
        <p:nvPicPr>
          <p:cNvPr id="5" name="Picture 4">
            <a:extLst>
              <a:ext uri="{FF2B5EF4-FFF2-40B4-BE49-F238E27FC236}">
                <a16:creationId xmlns:a16="http://schemas.microsoft.com/office/drawing/2014/main" id="{9FBA6FB2-E5D1-342F-DAC1-0651200CDD47}"/>
              </a:ext>
            </a:extLst>
          </p:cNvPr>
          <p:cNvPicPr>
            <a:picLocks noChangeAspect="1"/>
          </p:cNvPicPr>
          <p:nvPr/>
        </p:nvPicPr>
        <p:blipFill>
          <a:blip r:embed="rId3"/>
          <a:stretch>
            <a:fillRect/>
          </a:stretch>
        </p:blipFill>
        <p:spPr>
          <a:xfrm>
            <a:off x="494168" y="3574974"/>
            <a:ext cx="3516517" cy="790131"/>
          </a:xfrm>
          <a:prstGeom prst="rect">
            <a:avLst/>
          </a:prstGeom>
        </p:spPr>
      </p:pic>
      <p:sp>
        <p:nvSpPr>
          <p:cNvPr id="8" name="TextBox 7">
            <a:extLst>
              <a:ext uri="{FF2B5EF4-FFF2-40B4-BE49-F238E27FC236}">
                <a16:creationId xmlns:a16="http://schemas.microsoft.com/office/drawing/2014/main" id="{66722791-CB61-195C-376B-1FC61EFB3873}"/>
              </a:ext>
            </a:extLst>
          </p:cNvPr>
          <p:cNvSpPr txBox="1"/>
          <p:nvPr/>
        </p:nvSpPr>
        <p:spPr>
          <a:xfrm>
            <a:off x="494168" y="4108766"/>
            <a:ext cx="10741182" cy="2339102"/>
          </a:xfrm>
          <a:prstGeom prst="rect">
            <a:avLst/>
          </a:prstGeom>
          <a:noFill/>
        </p:spPr>
        <p:txBody>
          <a:bodyPr wrap="square" rtlCol="0">
            <a:spAutoFit/>
          </a:bodyPr>
          <a:lstStyle/>
          <a:p>
            <a:pPr algn="l"/>
            <a:r>
              <a:rPr lang="en-GB" sz="2800" b="1" i="0">
                <a:solidFill>
                  <a:srgbClr val="000000"/>
                </a:solidFill>
                <a:effectLst/>
                <a:latin typeface="graphik"/>
              </a:rPr>
              <a:t>University students will not be marked down for bad spelling because it would be ELITIST</a:t>
            </a:r>
          </a:p>
          <a:p>
            <a:pPr marL="285750" indent="-285750" algn="l">
              <a:buFont typeface="Arial" panose="020B0604020202020204" pitchFamily="34" charset="0"/>
              <a:buChar char="•"/>
            </a:pPr>
            <a:r>
              <a:rPr lang="en-GB" b="1" i="0">
                <a:solidFill>
                  <a:srgbClr val="000000"/>
                </a:solidFill>
                <a:effectLst/>
                <a:latin typeface="graphik"/>
              </a:rPr>
              <a:t>Academics have been told that insisting on good written English discriminates </a:t>
            </a:r>
            <a:endParaRPr lang="en-GB" b="0" i="0">
              <a:solidFill>
                <a:srgbClr val="000000"/>
              </a:solidFill>
              <a:effectLst/>
              <a:latin typeface="graphik"/>
            </a:endParaRPr>
          </a:p>
          <a:p>
            <a:pPr marL="285750" indent="-285750" algn="l">
              <a:buFont typeface="Arial" panose="020B0604020202020204" pitchFamily="34" charset="0"/>
              <a:buChar char="•"/>
            </a:pPr>
            <a:r>
              <a:rPr lang="en-GB" b="1" i="0">
                <a:solidFill>
                  <a:srgbClr val="000000"/>
                </a:solidFill>
                <a:effectLst/>
                <a:latin typeface="graphik"/>
              </a:rPr>
              <a:t>Some universities have been adopting so-called 'inclusive assessment' systems</a:t>
            </a:r>
            <a:endParaRPr lang="en-GB" b="0" i="0">
              <a:solidFill>
                <a:srgbClr val="000000"/>
              </a:solidFill>
              <a:effectLst/>
              <a:latin typeface="graphik"/>
            </a:endParaRPr>
          </a:p>
          <a:p>
            <a:pPr marL="285750" indent="-285750" algn="l">
              <a:buFont typeface="Arial" panose="020B0604020202020204" pitchFamily="34" charset="0"/>
              <a:buChar char="•"/>
            </a:pPr>
            <a:r>
              <a:rPr lang="en-GB" b="1" i="0">
                <a:solidFill>
                  <a:srgbClr val="000000"/>
                </a:solidFill>
                <a:effectLst/>
                <a:latin typeface="graphik"/>
              </a:rPr>
              <a:t>Regulator wants to reduce gap between white and black student attainment rate</a:t>
            </a:r>
          </a:p>
          <a:p>
            <a:pPr algn="r"/>
            <a:r>
              <a:rPr lang="en-GB">
                <a:solidFill>
                  <a:srgbClr val="000000"/>
                </a:solidFill>
                <a:latin typeface="Arial" panose="020B0604020202020204" pitchFamily="34" charset="0"/>
                <a:cs typeface="Arial" panose="020B0604020202020204" pitchFamily="34" charset="0"/>
              </a:rPr>
              <a:t>(Henry, 2021)</a:t>
            </a:r>
            <a:endParaRPr lang="en-GB" i="0">
              <a:solidFill>
                <a:srgbClr val="000000"/>
              </a:solidFill>
              <a:effectLst/>
              <a:latin typeface="Arial" panose="020B06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166757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DA604650-E71C-D35B-D838-B67E0E929910}"/>
              </a:ext>
            </a:extLst>
          </p:cNvPr>
          <p:cNvSpPr/>
          <p:nvPr/>
        </p:nvSpPr>
        <p:spPr>
          <a:xfrm>
            <a:off x="494167" y="2508556"/>
            <a:ext cx="6076315" cy="3340123"/>
          </a:xfrm>
          <a:prstGeom prst="wedgeRoundRectCallout">
            <a:avLst>
              <a:gd name="adj1" fmla="val 50439"/>
              <a:gd name="adj2" fmla="val 56237"/>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ubtitle 6">
            <a:extLst>
              <a:ext uri="{FF2B5EF4-FFF2-40B4-BE49-F238E27FC236}">
                <a16:creationId xmlns:a16="http://schemas.microsoft.com/office/drawing/2014/main" id="{A09E38FF-7AC7-9D4D-B1D1-B469435B674B}"/>
              </a:ext>
            </a:extLst>
          </p:cNvPr>
          <p:cNvSpPr>
            <a:spLocks noGrp="1"/>
          </p:cNvSpPr>
          <p:nvPr>
            <p:ph type="subTitle" idx="1"/>
          </p:nvPr>
        </p:nvSpPr>
        <p:spPr>
          <a:xfrm>
            <a:off x="494167" y="2142175"/>
            <a:ext cx="6467947" cy="4147352"/>
          </a:xfrm>
        </p:spPr>
        <p:txBody>
          <a:bodyPr>
            <a:normAutofit/>
          </a:bodyPr>
          <a:lstStyle/>
          <a:p>
            <a:pPr algn="l"/>
            <a:r>
              <a:rPr lang="en-US" dirty="0">
                <a:solidFill>
                  <a:schemeClr val="accent1">
                    <a:lumMod val="50000"/>
                  </a:schemeClr>
                </a:solidFill>
                <a:latin typeface="+mn-lt"/>
              </a:rPr>
              <a:t>15 April 2021</a:t>
            </a:r>
          </a:p>
        </p:txBody>
      </p:sp>
      <p:sp>
        <p:nvSpPr>
          <p:cNvPr id="6" name="Title 5">
            <a:extLst>
              <a:ext uri="{FF2B5EF4-FFF2-40B4-BE49-F238E27FC236}">
                <a16:creationId xmlns:a16="http://schemas.microsoft.com/office/drawing/2014/main" id="{1A520C1C-67CC-8640-9D34-712B9027633D}"/>
              </a:ext>
            </a:extLst>
          </p:cNvPr>
          <p:cNvSpPr>
            <a:spLocks noGrp="1"/>
          </p:cNvSpPr>
          <p:nvPr>
            <p:ph type="title"/>
          </p:nvPr>
        </p:nvSpPr>
        <p:spPr>
          <a:xfrm>
            <a:off x="494167" y="1257516"/>
            <a:ext cx="10859633" cy="960246"/>
          </a:xfrm>
        </p:spPr>
        <p:txBody>
          <a:bodyPr>
            <a:normAutofit/>
          </a:bodyPr>
          <a:lstStyle/>
          <a:p>
            <a:r>
              <a:rPr lang="en-US" sz="3000" b="0" dirty="0">
                <a:latin typeface="+mn-lt"/>
              </a:rPr>
              <a:t>Why did the </a:t>
            </a:r>
            <a:r>
              <a:rPr lang="en-US" sz="3000" b="0" dirty="0" err="1">
                <a:latin typeface="+mn-lt"/>
              </a:rPr>
              <a:t>OfS</a:t>
            </a:r>
            <a:r>
              <a:rPr lang="en-US" sz="3000" b="0" dirty="0">
                <a:latin typeface="+mn-lt"/>
              </a:rPr>
              <a:t> feel compelled to go beyond its statutory powers?</a:t>
            </a:r>
          </a:p>
        </p:txBody>
      </p:sp>
      <p:pic>
        <p:nvPicPr>
          <p:cNvPr id="1026" name="Picture 2" descr="Parliament TV">
            <a:extLst>
              <a:ext uri="{FF2B5EF4-FFF2-40B4-BE49-F238E27FC236}">
                <a16:creationId xmlns:a16="http://schemas.microsoft.com/office/drawing/2014/main" id="{ABEDFEF1-2755-56F4-E99F-45A8ED10B7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61" r="8916"/>
          <a:stretch/>
        </p:blipFill>
        <p:spPr bwMode="auto">
          <a:xfrm>
            <a:off x="7491360" y="2145671"/>
            <a:ext cx="4206473" cy="38748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7DD3488-1113-CF4F-6946-19CB69564646}"/>
              </a:ext>
            </a:extLst>
          </p:cNvPr>
          <p:cNvSpPr txBox="1"/>
          <p:nvPr/>
        </p:nvSpPr>
        <p:spPr>
          <a:xfrm>
            <a:off x="7574861" y="5598638"/>
            <a:ext cx="1928388" cy="369332"/>
          </a:xfrm>
          <a:prstGeom prst="rect">
            <a:avLst/>
          </a:prstGeom>
          <a:noFill/>
        </p:spPr>
        <p:txBody>
          <a:bodyPr wrap="square" rtlCol="0">
            <a:spAutoFit/>
          </a:bodyPr>
          <a:lstStyle/>
          <a:p>
            <a:r>
              <a:rPr lang="en-GB">
                <a:solidFill>
                  <a:schemeClr val="bg1"/>
                </a:solidFill>
              </a:rPr>
              <a:t>Parliament TV</a:t>
            </a:r>
          </a:p>
        </p:txBody>
      </p:sp>
      <p:sp>
        <p:nvSpPr>
          <p:cNvPr id="4" name="TextBox 3">
            <a:extLst>
              <a:ext uri="{FF2B5EF4-FFF2-40B4-BE49-F238E27FC236}">
                <a16:creationId xmlns:a16="http://schemas.microsoft.com/office/drawing/2014/main" id="{9E8A91FB-386B-45BC-698D-5D0BA42E9F3A}"/>
              </a:ext>
            </a:extLst>
          </p:cNvPr>
          <p:cNvSpPr txBox="1"/>
          <p:nvPr/>
        </p:nvSpPr>
        <p:spPr>
          <a:xfrm>
            <a:off x="914400" y="2648084"/>
            <a:ext cx="5410986" cy="3046988"/>
          </a:xfrm>
          <a:prstGeom prst="rect">
            <a:avLst/>
          </a:prstGeom>
          <a:noFill/>
        </p:spPr>
        <p:txBody>
          <a:bodyPr wrap="square" lIns="91440" tIns="45720" rIns="91440" bIns="45720" rtlCol="0" anchor="t">
            <a:spAutoFit/>
          </a:bodyPr>
          <a:lstStyle/>
          <a:p>
            <a:r>
              <a:rPr lang="en-GB" sz="2400" b="1" i="0">
                <a:effectLst/>
                <a:latin typeface="Calibri"/>
                <a:cs typeface="Arial"/>
              </a:rPr>
              <a:t> I am appalled </a:t>
            </a:r>
            <a:r>
              <a:rPr lang="en-GB" sz="2400" b="0" i="0">
                <a:effectLst/>
                <a:latin typeface="Calibri"/>
                <a:cs typeface="Arial"/>
              </a:rPr>
              <a:t>by the decision of some universities to drop literacy standards in assessments—that is misguided and it is dumbing down standards. That will never help disadvantaged students. Instead, the answer is to lift up standards and provide high-quality education… </a:t>
            </a:r>
            <a:r>
              <a:rPr lang="en-GB" sz="2400" b="1" i="0">
                <a:effectLst/>
                <a:latin typeface="Calibri"/>
                <a:cs typeface="Arial"/>
              </a:rPr>
              <a:t>we will act on this </a:t>
            </a:r>
            <a:r>
              <a:rPr lang="en-GB" sz="2400" b="0" i="0">
                <a:effectLst/>
                <a:latin typeface="Calibri"/>
                <a:cs typeface="Arial"/>
              </a:rPr>
              <a:t>(Donelan, 2021)</a:t>
            </a:r>
            <a:endParaRPr lang="en-GB" sz="2400">
              <a:latin typeface="Calibri"/>
              <a:cs typeface="Arial"/>
            </a:endParaRPr>
          </a:p>
        </p:txBody>
      </p:sp>
    </p:spTree>
    <p:extLst>
      <p:ext uri="{BB962C8B-B14F-4D97-AF65-F5344CB8AC3E}">
        <p14:creationId xmlns:p14="http://schemas.microsoft.com/office/powerpoint/2010/main" val="358269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09E38FF-7AC7-9D4D-B1D1-B469435B674B}"/>
              </a:ext>
            </a:extLst>
          </p:cNvPr>
          <p:cNvSpPr>
            <a:spLocks noGrp="1"/>
          </p:cNvSpPr>
          <p:nvPr>
            <p:ph type="subTitle" idx="1"/>
          </p:nvPr>
        </p:nvSpPr>
        <p:spPr>
          <a:xfrm>
            <a:off x="494168" y="2048452"/>
            <a:ext cx="11157642" cy="4147352"/>
          </a:xfrm>
        </p:spPr>
        <p:txBody>
          <a:bodyPr vert="horz" lIns="91440" tIns="45720" rIns="91440" bIns="45720" rtlCol="0" anchor="t">
            <a:normAutofit/>
          </a:bodyPr>
          <a:lstStyle/>
          <a:p>
            <a:pPr algn="l"/>
            <a:r>
              <a:rPr lang="en-US" dirty="0">
                <a:solidFill>
                  <a:schemeClr val="accent1">
                    <a:lumMod val="50000"/>
                  </a:schemeClr>
                </a:solidFill>
                <a:latin typeface="+mn-lt"/>
                <a:cs typeface="Arial"/>
              </a:rPr>
              <a:t>10 April – </a:t>
            </a:r>
            <a:r>
              <a:rPr lang="en-US" dirty="0">
                <a:latin typeface="+mn-lt"/>
                <a:cs typeface="Arial"/>
              </a:rPr>
              <a:t>Inclusive assessment practices receive negative press (Henry, 2021)</a:t>
            </a:r>
          </a:p>
          <a:p>
            <a:pPr algn="l"/>
            <a:r>
              <a:rPr lang="en-US" dirty="0">
                <a:solidFill>
                  <a:schemeClr val="accent1">
                    <a:lumMod val="50000"/>
                  </a:schemeClr>
                </a:solidFill>
                <a:latin typeface="+mn-lt"/>
                <a:cs typeface="Arial"/>
              </a:rPr>
              <a:t>15 April – </a:t>
            </a:r>
            <a:r>
              <a:rPr lang="en-US" dirty="0">
                <a:latin typeface="+mn-lt"/>
                <a:cs typeface="Arial"/>
              </a:rPr>
              <a:t>Minister for Universities promises action (Donelan, 2021)</a:t>
            </a:r>
          </a:p>
          <a:p>
            <a:pPr algn="l"/>
            <a:r>
              <a:rPr lang="en-US" dirty="0">
                <a:solidFill>
                  <a:schemeClr val="accent1">
                    <a:lumMod val="50000"/>
                  </a:schemeClr>
                </a:solidFill>
                <a:latin typeface="+mn-lt"/>
                <a:cs typeface="Arial"/>
              </a:rPr>
              <a:t>23 June 2021 – </a:t>
            </a:r>
            <a:r>
              <a:rPr lang="en-US" dirty="0" err="1">
                <a:latin typeface="+mn-lt"/>
                <a:cs typeface="Arial"/>
              </a:rPr>
              <a:t>OfS</a:t>
            </a:r>
            <a:r>
              <a:rPr lang="en-US" dirty="0">
                <a:latin typeface="+mn-lt"/>
                <a:cs typeface="Arial"/>
              </a:rPr>
              <a:t> launches review of assessment practices </a:t>
            </a:r>
            <a:r>
              <a:rPr lang="en-GB" dirty="0">
                <a:latin typeface="+mn-lt"/>
                <a:cs typeface="Calibri"/>
              </a:rPr>
              <a:t>(</a:t>
            </a:r>
            <a:r>
              <a:rPr lang="en-GB" dirty="0" err="1">
                <a:latin typeface="+mn-lt"/>
                <a:cs typeface="Calibri"/>
              </a:rPr>
              <a:t>OfS</a:t>
            </a:r>
            <a:r>
              <a:rPr lang="en-GB" dirty="0">
                <a:latin typeface="+mn-lt"/>
                <a:cs typeface="Calibri"/>
              </a:rPr>
              <a:t>, 2021a)</a:t>
            </a:r>
            <a:endParaRPr lang="en-US" dirty="0">
              <a:cs typeface="Arial"/>
            </a:endParaRPr>
          </a:p>
          <a:p>
            <a:pPr algn="l"/>
            <a:r>
              <a:rPr lang="en-GB" dirty="0">
                <a:solidFill>
                  <a:schemeClr val="accent1">
                    <a:lumMod val="50000"/>
                  </a:schemeClr>
                </a:solidFill>
                <a:latin typeface="+mn-lt"/>
                <a:cs typeface="Arial"/>
              </a:rPr>
              <a:t>7 October 2021 –  </a:t>
            </a:r>
            <a:r>
              <a:rPr lang="en-GB" dirty="0" err="1">
                <a:latin typeface="+mn-lt"/>
                <a:cs typeface="Arial"/>
              </a:rPr>
              <a:t>OfS</a:t>
            </a:r>
            <a:r>
              <a:rPr lang="en-GB" dirty="0">
                <a:latin typeface="+mn-lt"/>
                <a:cs typeface="Arial"/>
              </a:rPr>
              <a:t> review of </a:t>
            </a:r>
            <a:r>
              <a:rPr lang="en-GB" dirty="0" err="1">
                <a:latin typeface="+mn-lt"/>
                <a:cs typeface="Arial"/>
              </a:rPr>
              <a:t>SPaG</a:t>
            </a:r>
            <a:r>
              <a:rPr lang="en-GB" dirty="0">
                <a:latin typeface="+mn-lt"/>
                <a:cs typeface="Arial"/>
              </a:rPr>
              <a:t> is published, establishing requirement to assess accuracy (</a:t>
            </a:r>
            <a:r>
              <a:rPr lang="en-GB" dirty="0" err="1">
                <a:latin typeface="+mn-lt"/>
                <a:cs typeface="Arial"/>
              </a:rPr>
              <a:t>OfS</a:t>
            </a:r>
            <a:r>
              <a:rPr lang="en-GB" dirty="0">
                <a:latin typeface="+mn-lt"/>
                <a:cs typeface="Arial"/>
              </a:rPr>
              <a:t>, 2021b)</a:t>
            </a:r>
            <a:endParaRPr lang="en-GB" dirty="0">
              <a:latin typeface="+mn-lt"/>
            </a:endParaRPr>
          </a:p>
          <a:p>
            <a:pPr algn="l"/>
            <a:r>
              <a:rPr lang="en-GB" dirty="0">
                <a:solidFill>
                  <a:schemeClr val="accent2">
                    <a:lumMod val="50000"/>
                  </a:schemeClr>
                </a:solidFill>
                <a:latin typeface="+mn-lt"/>
                <a:cs typeface="Arial"/>
              </a:rPr>
              <a:t>22 March 2022 – </a:t>
            </a:r>
            <a:r>
              <a:rPr lang="en-GB" dirty="0">
                <a:latin typeface="+mn-lt"/>
                <a:cs typeface="Arial"/>
              </a:rPr>
              <a:t>Guidance letter from DfE to </a:t>
            </a:r>
            <a:r>
              <a:rPr lang="en-GB" dirty="0" err="1">
                <a:latin typeface="+mn-lt"/>
                <a:cs typeface="Arial"/>
              </a:rPr>
              <a:t>OfS</a:t>
            </a:r>
            <a:r>
              <a:rPr lang="en-GB" dirty="0">
                <a:latin typeface="+mn-lt"/>
                <a:cs typeface="Arial"/>
              </a:rPr>
              <a:t>,  </a:t>
            </a:r>
            <a:r>
              <a:rPr lang="en-GB" dirty="0" err="1">
                <a:latin typeface="+mn-lt"/>
                <a:cs typeface="Arial"/>
              </a:rPr>
              <a:t>SpaG</a:t>
            </a:r>
            <a:r>
              <a:rPr lang="en-GB" dirty="0">
                <a:latin typeface="+mn-lt"/>
                <a:cs typeface="Arial"/>
              </a:rPr>
              <a:t> is a 'strategic priority' </a:t>
            </a:r>
            <a:r>
              <a:rPr lang="en-GB" dirty="0">
                <a:latin typeface="+mn-lt"/>
                <a:cs typeface="Calibri"/>
              </a:rPr>
              <a:t>(Zahawi &amp; Donelan, 2022)</a:t>
            </a:r>
            <a:endParaRPr lang="en-GB" dirty="0">
              <a:latin typeface="+mn-lt"/>
            </a:endParaRPr>
          </a:p>
          <a:p>
            <a:pPr algn="l"/>
            <a:r>
              <a:rPr lang="en-GB" dirty="0">
                <a:solidFill>
                  <a:schemeClr val="accent1">
                    <a:lumMod val="75000"/>
                  </a:schemeClr>
                </a:solidFill>
                <a:latin typeface="+mn-lt"/>
                <a:cs typeface="Arial"/>
              </a:rPr>
              <a:t>24 November 2022  - </a:t>
            </a:r>
            <a:r>
              <a:rPr lang="en-GB" dirty="0">
                <a:latin typeface="+mn-lt"/>
                <a:cs typeface="Arial"/>
              </a:rPr>
              <a:t>Technical proficiency in English written into regulatory framework (</a:t>
            </a:r>
            <a:r>
              <a:rPr lang="en-GB" dirty="0" err="1">
                <a:latin typeface="+mn-lt"/>
                <a:cs typeface="Arial"/>
              </a:rPr>
              <a:t>OfS</a:t>
            </a:r>
            <a:r>
              <a:rPr lang="en-GB" dirty="0">
                <a:latin typeface="+mn-lt"/>
                <a:cs typeface="Arial"/>
              </a:rPr>
              <a:t>, 2022)</a:t>
            </a:r>
          </a:p>
          <a:p>
            <a:pPr algn="l"/>
            <a:endParaRPr lang="en-GB" sz="1800" dirty="0"/>
          </a:p>
          <a:p>
            <a:pPr algn="l"/>
            <a:endParaRPr lang="en-US" dirty="0"/>
          </a:p>
        </p:txBody>
      </p:sp>
      <p:sp>
        <p:nvSpPr>
          <p:cNvPr id="6" name="Title 5">
            <a:extLst>
              <a:ext uri="{FF2B5EF4-FFF2-40B4-BE49-F238E27FC236}">
                <a16:creationId xmlns:a16="http://schemas.microsoft.com/office/drawing/2014/main" id="{1A520C1C-67CC-8640-9D34-712B9027633D}"/>
              </a:ext>
            </a:extLst>
          </p:cNvPr>
          <p:cNvSpPr>
            <a:spLocks noGrp="1"/>
          </p:cNvSpPr>
          <p:nvPr>
            <p:ph type="title"/>
          </p:nvPr>
        </p:nvSpPr>
        <p:spPr>
          <a:xfrm>
            <a:off x="494168" y="1284149"/>
            <a:ext cx="10859632" cy="960246"/>
          </a:xfrm>
        </p:spPr>
        <p:txBody>
          <a:bodyPr>
            <a:normAutofit/>
          </a:bodyPr>
          <a:lstStyle/>
          <a:p>
            <a:r>
              <a:rPr lang="en-US" sz="3000" b="0" dirty="0">
                <a:latin typeface="+mn-lt"/>
              </a:rPr>
              <a:t>Why did the </a:t>
            </a:r>
            <a:r>
              <a:rPr lang="en-US" sz="3000" b="0" dirty="0" err="1">
                <a:latin typeface="+mn-lt"/>
              </a:rPr>
              <a:t>OfS</a:t>
            </a:r>
            <a:r>
              <a:rPr lang="en-US" sz="3000" b="0" dirty="0">
                <a:latin typeface="+mn-lt"/>
              </a:rPr>
              <a:t> feel compelled to go beyond its statutory powers?</a:t>
            </a:r>
          </a:p>
        </p:txBody>
      </p:sp>
    </p:spTree>
    <p:extLst>
      <p:ext uri="{BB962C8B-B14F-4D97-AF65-F5344CB8AC3E}">
        <p14:creationId xmlns:p14="http://schemas.microsoft.com/office/powerpoint/2010/main" val="4132668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09E38FF-7AC7-9D4D-B1D1-B469435B674B}"/>
              </a:ext>
            </a:extLst>
          </p:cNvPr>
          <p:cNvSpPr>
            <a:spLocks noGrp="1"/>
          </p:cNvSpPr>
          <p:nvPr>
            <p:ph type="subTitle" idx="1"/>
          </p:nvPr>
        </p:nvSpPr>
        <p:spPr>
          <a:xfrm>
            <a:off x="494167" y="1995820"/>
            <a:ext cx="10780289" cy="3940824"/>
          </a:xfrm>
        </p:spPr>
        <p:txBody>
          <a:bodyPr vert="horz" lIns="91440" tIns="45720" rIns="91440" bIns="45720" rtlCol="0" anchor="t">
            <a:noAutofit/>
          </a:bodyPr>
          <a:lstStyle/>
          <a:p>
            <a:pPr marL="285750" indent="-285750" algn="l">
              <a:buChar char="•"/>
            </a:pPr>
            <a:r>
              <a:rPr lang="en-GB" sz="2000" dirty="0">
                <a:latin typeface="Calibri"/>
                <a:cs typeface="Arial"/>
              </a:rPr>
              <a:t>Universities' collective call  for a regulator which is 'fit for purpose' (Bradshaw et al., 2023)</a:t>
            </a:r>
            <a:endParaRPr lang="en-US" sz="2000" dirty="0">
              <a:latin typeface="Calibri"/>
            </a:endParaRPr>
          </a:p>
          <a:p>
            <a:pPr marL="285750" indent="-285750" algn="l">
              <a:buChar char="•"/>
            </a:pPr>
            <a:r>
              <a:rPr lang="en-GB" sz="2000" dirty="0">
                <a:latin typeface="Calibri"/>
                <a:cs typeface="Arial"/>
              </a:rPr>
              <a:t>Policy impact is influenced by the wider political context and the local institutional ecology</a:t>
            </a:r>
          </a:p>
          <a:p>
            <a:pPr marL="720725" lvl="1" indent="-185738" algn="l"/>
            <a:r>
              <a:rPr lang="en-GB" dirty="0">
                <a:latin typeface="Calibri"/>
                <a:cs typeface="Arial"/>
              </a:rPr>
              <a:t>'</a:t>
            </a:r>
            <a:r>
              <a:rPr lang="en-GB" dirty="0">
                <a:latin typeface="Calibri"/>
                <a:cs typeface="Calibri"/>
              </a:rPr>
              <a:t>there is little evidence of practitioners mechanically responding to [policy] in simple and predictable ways’ (Steer et al, 2007: 187)</a:t>
            </a:r>
            <a:endParaRPr lang="en-GB" dirty="0">
              <a:latin typeface="Calibri"/>
              <a:cs typeface="Arial"/>
            </a:endParaRPr>
          </a:p>
          <a:p>
            <a:pPr marL="720725" lvl="1" indent="-185738" algn="l"/>
            <a:r>
              <a:rPr lang="en-GB" dirty="0">
                <a:latin typeface="Calibri"/>
                <a:cs typeface="Arial"/>
              </a:rPr>
              <a:t>Institutions can ameliorate or exacerbate  the impact of policy:</a:t>
            </a:r>
          </a:p>
          <a:p>
            <a:pPr marL="720725" lvl="2" indent="-185738" algn="l">
              <a:buFont typeface="Calibri" panose="020F0502020204030204" pitchFamily="34" charset="0"/>
              <a:buChar char="⁻"/>
            </a:pPr>
            <a:r>
              <a:rPr lang="en-GB" sz="2000" dirty="0">
                <a:latin typeface="Calibri"/>
                <a:cs typeface="Arial"/>
              </a:rPr>
              <a:t>Provide shielding from the worst excesses of bureaucracy</a:t>
            </a:r>
          </a:p>
          <a:p>
            <a:pPr marL="720725" lvl="2" indent="-185738" algn="l">
              <a:buFont typeface="Calibri" panose="020F0502020204030204" pitchFamily="34" charset="0"/>
              <a:buChar char="⁻"/>
            </a:pPr>
            <a:r>
              <a:rPr lang="en-GB" sz="2000" dirty="0">
                <a:latin typeface="Calibri"/>
                <a:cs typeface="Arial"/>
              </a:rPr>
              <a:t>Hide concerns about the effects of policy levers</a:t>
            </a:r>
          </a:p>
          <a:p>
            <a:pPr marL="720725" lvl="2" indent="-185738" algn="l">
              <a:buFont typeface="Calibri" panose="020F0502020204030204" pitchFamily="34" charset="0"/>
              <a:buChar char="⁻"/>
            </a:pPr>
            <a:r>
              <a:rPr lang="en-GB" sz="2000" dirty="0">
                <a:latin typeface="Calibri"/>
                <a:cs typeface="Arial"/>
              </a:rPr>
              <a:t>Demonstrate strategic or ingenious compliance whilst acting in accord with professional values and judgement (Steer et al, 2007)</a:t>
            </a:r>
            <a:endParaRPr lang="en-US" sz="2000" b="1" dirty="0">
              <a:latin typeface="Calibri"/>
              <a:cs typeface="Arial"/>
            </a:endParaRPr>
          </a:p>
          <a:p>
            <a:pPr marL="268288" indent="-268288" algn="l">
              <a:buChar char="•"/>
            </a:pPr>
            <a:r>
              <a:rPr lang="en-US" sz="2000" dirty="0">
                <a:latin typeface="Calibri"/>
                <a:cs typeface="Arial"/>
              </a:rPr>
              <a:t>Strategic compliance from EAP?</a:t>
            </a:r>
          </a:p>
          <a:p>
            <a:pPr marL="720725" lvl="1" indent="-185738" algn="l"/>
            <a:r>
              <a:rPr lang="en-US" dirty="0">
                <a:latin typeface="Calibri"/>
                <a:cs typeface="Arial"/>
              </a:rPr>
              <a:t>Blur the distinction between so-called ‘home’ and ‘international' students; provide language and academic support to all students who need it (Jones, 2017)</a:t>
            </a:r>
            <a:endParaRPr lang="en-GB" dirty="0">
              <a:latin typeface="Calibri"/>
              <a:cs typeface="Arial"/>
            </a:endParaRPr>
          </a:p>
          <a:p>
            <a:pPr marL="285750" indent="-285750" algn="l">
              <a:buFont typeface="Arial" panose="020B0604020202020204" pitchFamily="34" charset="0"/>
              <a:buChar char="•"/>
            </a:pPr>
            <a:endParaRPr lang="en-US" sz="1800" dirty="0"/>
          </a:p>
        </p:txBody>
      </p:sp>
      <p:sp>
        <p:nvSpPr>
          <p:cNvPr id="6" name="Title 5">
            <a:extLst>
              <a:ext uri="{FF2B5EF4-FFF2-40B4-BE49-F238E27FC236}">
                <a16:creationId xmlns:a16="http://schemas.microsoft.com/office/drawing/2014/main" id="{1A520C1C-67CC-8640-9D34-712B9027633D}"/>
              </a:ext>
            </a:extLst>
          </p:cNvPr>
          <p:cNvSpPr>
            <a:spLocks noGrp="1"/>
          </p:cNvSpPr>
          <p:nvPr>
            <p:ph type="title"/>
          </p:nvPr>
        </p:nvSpPr>
        <p:spPr>
          <a:xfrm>
            <a:off x="626512" y="1213128"/>
            <a:ext cx="10515600" cy="960246"/>
          </a:xfrm>
        </p:spPr>
        <p:txBody>
          <a:bodyPr>
            <a:normAutofit/>
          </a:bodyPr>
          <a:lstStyle/>
          <a:p>
            <a:r>
              <a:rPr lang="en-US" sz="3000" b="0" dirty="0">
                <a:latin typeface="+mn-lt"/>
              </a:rPr>
              <a:t>How can we respond to poor regulation?</a:t>
            </a:r>
          </a:p>
        </p:txBody>
      </p:sp>
    </p:spTree>
    <p:extLst>
      <p:ext uri="{BB962C8B-B14F-4D97-AF65-F5344CB8AC3E}">
        <p14:creationId xmlns:p14="http://schemas.microsoft.com/office/powerpoint/2010/main" val="1257258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6">
            <a:extLst>
              <a:ext uri="{FF2B5EF4-FFF2-40B4-BE49-F238E27FC236}">
                <a16:creationId xmlns:a16="http://schemas.microsoft.com/office/drawing/2014/main" id="{C3CF494C-6F48-F485-19A2-521AF5EFFE39}"/>
              </a:ext>
            </a:extLst>
          </p:cNvPr>
          <p:cNvGraphicFramePr>
            <a:graphicFrameLocks noGrp="1"/>
          </p:cNvGraphicFramePr>
          <p:nvPr>
            <p:ph type="pic" sz="quarter" idx="13"/>
            <p:extLst>
              <p:ext uri="{D42A27DB-BD31-4B8C-83A1-F6EECF244321}">
                <p14:modId xmlns:p14="http://schemas.microsoft.com/office/powerpoint/2010/main" val="3642577115"/>
              </p:ext>
            </p:extLst>
          </p:nvPr>
        </p:nvGraphicFramePr>
        <p:xfrm>
          <a:off x="334963" y="1539875"/>
          <a:ext cx="11514137" cy="4518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3543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DA039CE-E55B-1FCF-7AF1-8079AA838972}"/>
              </a:ext>
            </a:extLst>
          </p:cNvPr>
          <p:cNvGraphicFramePr/>
          <p:nvPr>
            <p:extLst>
              <p:ext uri="{D42A27DB-BD31-4B8C-83A1-F6EECF244321}">
                <p14:modId xmlns:p14="http://schemas.microsoft.com/office/powerpoint/2010/main" val="2423060995"/>
              </p:ext>
            </p:extLst>
          </p:nvPr>
        </p:nvGraphicFramePr>
        <p:xfrm>
          <a:off x="2032000" y="1367246"/>
          <a:ext cx="8128000" cy="4771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79B05EFB-39BB-A35A-791F-56BEA8651E33}"/>
              </a:ext>
            </a:extLst>
          </p:cNvPr>
          <p:cNvSpPr txBox="1"/>
          <p:nvPr/>
        </p:nvSpPr>
        <p:spPr>
          <a:xfrm>
            <a:off x="949911" y="1349406"/>
            <a:ext cx="10520039" cy="553998"/>
          </a:xfrm>
          <a:prstGeom prst="rect">
            <a:avLst/>
          </a:prstGeom>
          <a:noFill/>
        </p:spPr>
        <p:txBody>
          <a:bodyPr wrap="square" rtlCol="0">
            <a:spAutoFit/>
          </a:bodyPr>
          <a:lstStyle/>
          <a:p>
            <a:r>
              <a:rPr lang="en-GB" sz="3000" dirty="0">
                <a:solidFill>
                  <a:srgbClr val="7030A0"/>
                </a:solidFill>
              </a:rPr>
              <a:t>Implementation Timeline </a:t>
            </a:r>
          </a:p>
        </p:txBody>
      </p:sp>
    </p:spTree>
    <p:extLst>
      <p:ext uri="{BB962C8B-B14F-4D97-AF65-F5344CB8AC3E}">
        <p14:creationId xmlns:p14="http://schemas.microsoft.com/office/powerpoint/2010/main" val="3410099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1C9676-5FF2-6C23-6940-ED83E095FEB8}"/>
              </a:ext>
            </a:extLst>
          </p:cNvPr>
          <p:cNvSpPr txBox="1"/>
          <p:nvPr/>
        </p:nvSpPr>
        <p:spPr>
          <a:xfrm>
            <a:off x="222069" y="1420751"/>
            <a:ext cx="11747862" cy="2677656"/>
          </a:xfrm>
          <a:prstGeom prst="rect">
            <a:avLst/>
          </a:prstGeom>
          <a:noFill/>
        </p:spPr>
        <p:txBody>
          <a:bodyPr wrap="square">
            <a:spAutoFit/>
          </a:bodyPr>
          <a:lstStyle/>
          <a:p>
            <a:r>
              <a:rPr lang="en-GB" sz="2800" dirty="0">
                <a:solidFill>
                  <a:srgbClr val="7030A0"/>
                </a:solidFill>
                <a:effectLst/>
                <a:latin typeface="Calibri" panose="020F0502020204030204" pitchFamily="34" charset="0"/>
                <a:ea typeface="Calibri" panose="020F0502020204030204" pitchFamily="34" charset="0"/>
              </a:rPr>
              <a:t>English Proficiency and Assessment</a:t>
            </a:r>
          </a:p>
          <a:p>
            <a:r>
              <a:rPr lang="en-GB" sz="2000" dirty="0">
                <a:effectLst/>
                <a:latin typeface="Calibri" panose="020F0502020204030204" pitchFamily="34" charset="0"/>
                <a:ea typeface="Calibri" panose="020F0502020204030204" pitchFamily="34" charset="0"/>
              </a:rPr>
              <a:t>It has been agreed to include </a:t>
            </a:r>
            <a:r>
              <a:rPr lang="en-GB" sz="2000" i="1" dirty="0">
                <a:effectLst/>
                <a:latin typeface="Calibri" panose="020F0502020204030204" pitchFamily="34" charset="0"/>
                <a:ea typeface="Calibri" panose="020F0502020204030204" pitchFamily="34" charset="0"/>
              </a:rPr>
              <a:t>English proficiency as a programme learning outcome under transferable skills for each level of study</a:t>
            </a:r>
            <a:r>
              <a:rPr lang="en-GB" sz="2000" dirty="0">
                <a:effectLst/>
                <a:latin typeface="Calibri" panose="020F0502020204030204" pitchFamily="34" charset="0"/>
                <a:ea typeface="Calibri" panose="020F0502020204030204" pitchFamily="34" charset="0"/>
              </a:rPr>
              <a:t>. </a:t>
            </a:r>
          </a:p>
          <a:p>
            <a:r>
              <a:rPr lang="en-GB" sz="2000" dirty="0">
                <a:effectLst/>
                <a:latin typeface="Calibri" panose="020F0502020204030204" pitchFamily="34" charset="0"/>
                <a:ea typeface="Calibri" panose="020F0502020204030204" pitchFamily="34" charset="0"/>
              </a:rPr>
              <a:t> </a:t>
            </a:r>
            <a:r>
              <a:rPr lang="en-GB" sz="2000" dirty="0">
                <a:solidFill>
                  <a:srgbClr val="C00000"/>
                </a:solidFill>
                <a:effectLst/>
                <a:latin typeface="Calibri" panose="020F0502020204030204" pitchFamily="34" charset="0"/>
                <a:ea typeface="Calibri" panose="020F0502020204030204" pitchFamily="34" charset="0"/>
              </a:rPr>
              <a:t>Action: </a:t>
            </a:r>
            <a:endParaRPr lang="en-GB" sz="20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rPr>
              <a:t>Programme leaders to identify modules </a:t>
            </a:r>
            <a:r>
              <a:rPr lang="en-GB" sz="2000" u="sng" dirty="0">
                <a:effectLst/>
                <a:latin typeface="Calibri" panose="020F0502020204030204" pitchFamily="34" charset="0"/>
                <a:ea typeface="Times New Roman" panose="02020603050405020304" pitchFamily="18" charset="0"/>
              </a:rPr>
              <a:t>that have significant written assessments </a:t>
            </a:r>
            <a:r>
              <a:rPr lang="en-GB" sz="2000" dirty="0">
                <a:effectLst/>
                <a:latin typeface="Calibri" panose="020F0502020204030204" pitchFamily="34" charset="0"/>
                <a:ea typeface="Times New Roman" panose="02020603050405020304" pitchFamily="18" charset="0"/>
              </a:rPr>
              <a:t>per level of study that can be mapped against the additional programme learning outcomes.  </a:t>
            </a:r>
            <a:endParaRPr lang="en-GB" sz="20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rPr>
              <a:t>Module Leaders: Ensure that assessment criteria for written assignments include an element on academic writing and language worth 5% of the total marks</a:t>
            </a:r>
            <a:r>
              <a:rPr lang="en-GB" sz="2000" dirty="0">
                <a:latin typeface="Calibri" panose="020F0502020204030204" pitchFamily="34" charset="0"/>
                <a:ea typeface="Times New Roman" panose="02020603050405020304" pitchFamily="18" charset="0"/>
              </a:rPr>
              <a:t>. What has become known as a sliding scale. </a:t>
            </a:r>
            <a:endParaRPr lang="en-GB"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64219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EBBB43D-DC84-4186-8F14-790F820E47BF}"/>
              </a:ext>
            </a:extLst>
          </p:cNvPr>
          <p:cNvSpPr/>
          <p:nvPr/>
        </p:nvSpPr>
        <p:spPr>
          <a:xfrm>
            <a:off x="8177644" y="2416366"/>
            <a:ext cx="2672295" cy="8154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41AFE4C-7DCD-44BC-992F-C26FE47D83C2}"/>
              </a:ext>
            </a:extLst>
          </p:cNvPr>
          <p:cNvSpPr txBox="1"/>
          <p:nvPr/>
        </p:nvSpPr>
        <p:spPr>
          <a:xfrm>
            <a:off x="4689814" y="2712112"/>
            <a:ext cx="2579742" cy="1384995"/>
          </a:xfrm>
          <a:prstGeom prst="rect">
            <a:avLst/>
          </a:prstGeom>
          <a:noFill/>
        </p:spPr>
        <p:txBody>
          <a:bodyPr wrap="square" rtlCol="0">
            <a:spAutoFit/>
          </a:bodyPr>
          <a:lstStyle/>
          <a:p>
            <a:pPr algn="ctr"/>
            <a:r>
              <a:rPr lang="en-US" sz="2800" b="1"/>
              <a:t>Questions</a:t>
            </a:r>
          </a:p>
          <a:p>
            <a:pPr algn="ctr"/>
            <a:r>
              <a:rPr lang="en-US" sz="2800" b="1"/>
              <a:t>&amp; </a:t>
            </a:r>
          </a:p>
          <a:p>
            <a:pPr algn="ctr"/>
            <a:r>
              <a:rPr lang="en-US" sz="2800" b="1"/>
              <a:t>Comments</a:t>
            </a:r>
          </a:p>
        </p:txBody>
      </p:sp>
      <p:sp>
        <p:nvSpPr>
          <p:cNvPr id="4" name="Oval 3">
            <a:extLst>
              <a:ext uri="{FF2B5EF4-FFF2-40B4-BE49-F238E27FC236}">
                <a16:creationId xmlns:a16="http://schemas.microsoft.com/office/drawing/2014/main" id="{54351DBA-9553-4125-B433-E04A5B44F58C}"/>
              </a:ext>
            </a:extLst>
          </p:cNvPr>
          <p:cNvSpPr/>
          <p:nvPr/>
        </p:nvSpPr>
        <p:spPr>
          <a:xfrm>
            <a:off x="7662381" y="1289014"/>
            <a:ext cx="2941619" cy="9661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extBox 4">
            <a:extLst>
              <a:ext uri="{FF2B5EF4-FFF2-40B4-BE49-F238E27FC236}">
                <a16:creationId xmlns:a16="http://schemas.microsoft.com/office/drawing/2014/main" id="{171B4FA4-1A69-4DEF-8892-6F881781D713}"/>
              </a:ext>
            </a:extLst>
          </p:cNvPr>
          <p:cNvSpPr txBox="1"/>
          <p:nvPr/>
        </p:nvSpPr>
        <p:spPr>
          <a:xfrm>
            <a:off x="7857679" y="1406629"/>
            <a:ext cx="2679692" cy="707886"/>
          </a:xfrm>
          <a:prstGeom prst="rect">
            <a:avLst/>
          </a:prstGeom>
          <a:noFill/>
        </p:spPr>
        <p:txBody>
          <a:bodyPr wrap="square" rtlCol="0">
            <a:spAutoFit/>
          </a:bodyPr>
          <a:lstStyle/>
          <a:p>
            <a:pPr algn="ctr"/>
            <a:r>
              <a:rPr lang="en-US" sz="2000"/>
              <a:t>Why Spelling, Grammar &amp; Punctuation?</a:t>
            </a:r>
          </a:p>
        </p:txBody>
      </p:sp>
      <p:sp>
        <p:nvSpPr>
          <p:cNvPr id="6" name="TextBox 5">
            <a:extLst>
              <a:ext uri="{FF2B5EF4-FFF2-40B4-BE49-F238E27FC236}">
                <a16:creationId xmlns:a16="http://schemas.microsoft.com/office/drawing/2014/main" id="{62702921-1EBA-4C63-AE67-B190D142358B}"/>
              </a:ext>
            </a:extLst>
          </p:cNvPr>
          <p:cNvSpPr txBox="1"/>
          <p:nvPr/>
        </p:nvSpPr>
        <p:spPr>
          <a:xfrm>
            <a:off x="8597255" y="2431196"/>
            <a:ext cx="2191811" cy="707886"/>
          </a:xfrm>
          <a:prstGeom prst="rect">
            <a:avLst/>
          </a:prstGeom>
          <a:noFill/>
        </p:spPr>
        <p:txBody>
          <a:bodyPr wrap="square" rtlCol="0">
            <a:spAutoFit/>
          </a:bodyPr>
          <a:lstStyle/>
          <a:p>
            <a:r>
              <a:rPr lang="en-US" sz="2000" dirty="0"/>
              <a:t>Not all lecturers can mark for this.</a:t>
            </a:r>
          </a:p>
        </p:txBody>
      </p:sp>
      <p:sp>
        <p:nvSpPr>
          <p:cNvPr id="7" name="Oval 6">
            <a:extLst>
              <a:ext uri="{FF2B5EF4-FFF2-40B4-BE49-F238E27FC236}">
                <a16:creationId xmlns:a16="http://schemas.microsoft.com/office/drawing/2014/main" id="{CDC17FC3-846A-4DF4-847A-266F3F047B2A}"/>
              </a:ext>
            </a:extLst>
          </p:cNvPr>
          <p:cNvSpPr/>
          <p:nvPr/>
        </p:nvSpPr>
        <p:spPr>
          <a:xfrm>
            <a:off x="8264559" y="3427319"/>
            <a:ext cx="2956290" cy="8121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634069A-5B48-4B1C-8A38-D61B4240F41B}"/>
              </a:ext>
            </a:extLst>
          </p:cNvPr>
          <p:cNvSpPr/>
          <p:nvPr/>
        </p:nvSpPr>
        <p:spPr>
          <a:xfrm>
            <a:off x="1394494" y="4801721"/>
            <a:ext cx="3872203" cy="12106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48F60E8-B7C7-4F89-9043-198C2060FBA3}"/>
              </a:ext>
            </a:extLst>
          </p:cNvPr>
          <p:cNvSpPr txBox="1"/>
          <p:nvPr/>
        </p:nvSpPr>
        <p:spPr>
          <a:xfrm>
            <a:off x="1624649" y="5053119"/>
            <a:ext cx="3471609" cy="707886"/>
          </a:xfrm>
          <a:prstGeom prst="rect">
            <a:avLst/>
          </a:prstGeom>
          <a:noFill/>
        </p:spPr>
        <p:txBody>
          <a:bodyPr wrap="square" rtlCol="0">
            <a:spAutoFit/>
          </a:bodyPr>
          <a:lstStyle/>
          <a:p>
            <a:r>
              <a:rPr lang="en-US" sz="2000"/>
              <a:t>What about students whose 1</a:t>
            </a:r>
            <a:r>
              <a:rPr lang="en-US" sz="2000" baseline="30000"/>
              <a:t>st</a:t>
            </a:r>
            <a:r>
              <a:rPr lang="en-US" sz="2000"/>
              <a:t> language is not English?</a:t>
            </a:r>
          </a:p>
        </p:txBody>
      </p:sp>
      <p:sp>
        <p:nvSpPr>
          <p:cNvPr id="10" name="Oval 9">
            <a:extLst>
              <a:ext uri="{FF2B5EF4-FFF2-40B4-BE49-F238E27FC236}">
                <a16:creationId xmlns:a16="http://schemas.microsoft.com/office/drawing/2014/main" id="{1E125B39-477F-4F20-AA60-7A4211807158}"/>
              </a:ext>
            </a:extLst>
          </p:cNvPr>
          <p:cNvSpPr/>
          <p:nvPr/>
        </p:nvSpPr>
        <p:spPr>
          <a:xfrm>
            <a:off x="1106781" y="3529716"/>
            <a:ext cx="2392915" cy="10206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4D91EE-7444-4B1D-B5B7-90756965380A}"/>
              </a:ext>
            </a:extLst>
          </p:cNvPr>
          <p:cNvSpPr txBox="1"/>
          <p:nvPr/>
        </p:nvSpPr>
        <p:spPr>
          <a:xfrm>
            <a:off x="1461266" y="3731562"/>
            <a:ext cx="2493536" cy="707886"/>
          </a:xfrm>
          <a:prstGeom prst="rect">
            <a:avLst/>
          </a:prstGeom>
          <a:noFill/>
        </p:spPr>
        <p:txBody>
          <a:bodyPr wrap="square" rtlCol="0">
            <a:spAutoFit/>
          </a:bodyPr>
          <a:lstStyle/>
          <a:p>
            <a:r>
              <a:rPr lang="en-US" sz="2000" dirty="0"/>
              <a:t>What support is available?</a:t>
            </a:r>
          </a:p>
        </p:txBody>
      </p:sp>
      <p:sp>
        <p:nvSpPr>
          <p:cNvPr id="12" name="Oval 11">
            <a:extLst>
              <a:ext uri="{FF2B5EF4-FFF2-40B4-BE49-F238E27FC236}">
                <a16:creationId xmlns:a16="http://schemas.microsoft.com/office/drawing/2014/main" id="{9842005F-9E64-4FB5-A025-ADB688216BA5}"/>
              </a:ext>
            </a:extLst>
          </p:cNvPr>
          <p:cNvSpPr/>
          <p:nvPr/>
        </p:nvSpPr>
        <p:spPr>
          <a:xfrm>
            <a:off x="737205" y="1343483"/>
            <a:ext cx="2686931" cy="8512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2D64F5F-B5EE-45BA-ACC6-BA3D2B59AB3A}"/>
              </a:ext>
            </a:extLst>
          </p:cNvPr>
          <p:cNvSpPr txBox="1"/>
          <p:nvPr/>
        </p:nvSpPr>
        <p:spPr>
          <a:xfrm>
            <a:off x="1213107" y="1400878"/>
            <a:ext cx="2366682" cy="707886"/>
          </a:xfrm>
          <a:prstGeom prst="rect">
            <a:avLst/>
          </a:prstGeom>
          <a:noFill/>
        </p:spPr>
        <p:txBody>
          <a:bodyPr wrap="square" rtlCol="0">
            <a:spAutoFit/>
          </a:bodyPr>
          <a:lstStyle/>
          <a:p>
            <a:r>
              <a:rPr lang="en-US" sz="2000"/>
              <a:t>Needs to go to Academic Board</a:t>
            </a:r>
          </a:p>
        </p:txBody>
      </p:sp>
      <p:sp>
        <p:nvSpPr>
          <p:cNvPr id="14" name="Oval 13">
            <a:extLst>
              <a:ext uri="{FF2B5EF4-FFF2-40B4-BE49-F238E27FC236}">
                <a16:creationId xmlns:a16="http://schemas.microsoft.com/office/drawing/2014/main" id="{C1F54A9F-047F-4F4E-B4FD-AB25109F816C}"/>
              </a:ext>
            </a:extLst>
          </p:cNvPr>
          <p:cNvSpPr/>
          <p:nvPr/>
        </p:nvSpPr>
        <p:spPr>
          <a:xfrm>
            <a:off x="5694380" y="5306292"/>
            <a:ext cx="3588957" cy="79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60FA988-C80B-45AB-87B4-6AEADF8A9202}"/>
              </a:ext>
            </a:extLst>
          </p:cNvPr>
          <p:cNvSpPr txBox="1"/>
          <p:nvPr/>
        </p:nvSpPr>
        <p:spPr>
          <a:xfrm>
            <a:off x="6096000" y="5357621"/>
            <a:ext cx="2894675" cy="707886"/>
          </a:xfrm>
          <a:prstGeom prst="rect">
            <a:avLst/>
          </a:prstGeom>
          <a:noFill/>
        </p:spPr>
        <p:txBody>
          <a:bodyPr wrap="square" rtlCol="0">
            <a:spAutoFit/>
          </a:bodyPr>
          <a:lstStyle/>
          <a:p>
            <a:r>
              <a:rPr lang="en-GB" sz="2000" dirty="0"/>
              <a:t>What about students with </a:t>
            </a:r>
            <a:r>
              <a:rPr lang="en-GB" sz="2000" dirty="0" err="1"/>
              <a:t>SpLDs</a:t>
            </a:r>
            <a:r>
              <a:rPr lang="en-GB" sz="2000" dirty="0"/>
              <a:t>?  </a:t>
            </a:r>
            <a:endParaRPr lang="en-US" sz="2000" dirty="0"/>
          </a:p>
        </p:txBody>
      </p:sp>
      <p:cxnSp>
        <p:nvCxnSpPr>
          <p:cNvPr id="16" name="Straight Connector 15">
            <a:extLst>
              <a:ext uri="{FF2B5EF4-FFF2-40B4-BE49-F238E27FC236}">
                <a16:creationId xmlns:a16="http://schemas.microsoft.com/office/drawing/2014/main" id="{B6112703-C352-4A51-A17A-3FCA3B369A41}"/>
              </a:ext>
            </a:extLst>
          </p:cNvPr>
          <p:cNvCxnSpPr>
            <a:cxnSpLocks/>
          </p:cNvCxnSpPr>
          <p:nvPr/>
        </p:nvCxnSpPr>
        <p:spPr>
          <a:xfrm>
            <a:off x="3438177" y="1926272"/>
            <a:ext cx="1737422" cy="912271"/>
          </a:xfrm>
          <a:prstGeom prst="line">
            <a:avLst/>
          </a:prstGeom>
          <a:ln w="38100"/>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A74061CF-04D8-4687-B6DB-48A613148F0B}"/>
              </a:ext>
            </a:extLst>
          </p:cNvPr>
          <p:cNvCxnSpPr>
            <a:cxnSpLocks/>
          </p:cNvCxnSpPr>
          <p:nvPr/>
        </p:nvCxnSpPr>
        <p:spPr>
          <a:xfrm>
            <a:off x="6795701" y="3479106"/>
            <a:ext cx="1363604" cy="302633"/>
          </a:xfrm>
          <a:prstGeom prst="line">
            <a:avLst/>
          </a:prstGeom>
          <a:ln w="38100"/>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3615F50C-02A8-442B-85FE-F15471A11E97}"/>
              </a:ext>
            </a:extLst>
          </p:cNvPr>
          <p:cNvCxnSpPr>
            <a:cxnSpLocks/>
          </p:cNvCxnSpPr>
          <p:nvPr/>
        </p:nvCxnSpPr>
        <p:spPr>
          <a:xfrm flipV="1">
            <a:off x="6773498" y="2020004"/>
            <a:ext cx="1008722" cy="946954"/>
          </a:xfrm>
          <a:prstGeom prst="line">
            <a:avLst/>
          </a:prstGeom>
          <a:ln w="38100"/>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7DBA130E-E334-41A3-BF10-163FEDB150D2}"/>
              </a:ext>
            </a:extLst>
          </p:cNvPr>
          <p:cNvCxnSpPr>
            <a:cxnSpLocks/>
          </p:cNvCxnSpPr>
          <p:nvPr/>
        </p:nvCxnSpPr>
        <p:spPr>
          <a:xfrm flipV="1">
            <a:off x="3499696" y="3407338"/>
            <a:ext cx="1694594" cy="496656"/>
          </a:xfrm>
          <a:prstGeom prst="line">
            <a:avLst/>
          </a:prstGeom>
          <a:ln w="38100"/>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9CAB4B1B-36DD-4668-BC3D-9D6B1C719F53}"/>
              </a:ext>
            </a:extLst>
          </p:cNvPr>
          <p:cNvCxnSpPr>
            <a:cxnSpLocks/>
          </p:cNvCxnSpPr>
          <p:nvPr/>
        </p:nvCxnSpPr>
        <p:spPr>
          <a:xfrm flipV="1">
            <a:off x="4627970" y="3987730"/>
            <a:ext cx="667341" cy="894837"/>
          </a:xfrm>
          <a:prstGeom prst="line">
            <a:avLst/>
          </a:prstGeom>
          <a:ln w="38100"/>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C77CDD76-06BE-4AF1-B451-B460B6E3863D}"/>
              </a:ext>
            </a:extLst>
          </p:cNvPr>
          <p:cNvCxnSpPr>
            <a:cxnSpLocks/>
          </p:cNvCxnSpPr>
          <p:nvPr/>
        </p:nvCxnSpPr>
        <p:spPr>
          <a:xfrm flipH="1" flipV="1">
            <a:off x="6457818" y="4033733"/>
            <a:ext cx="588412" cy="1259162"/>
          </a:xfrm>
          <a:prstGeom prst="line">
            <a:avLst/>
          </a:prstGeom>
          <a:ln w="38100"/>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9CD6AADE-B40F-40DD-BB71-5752373E9BF8}"/>
              </a:ext>
            </a:extLst>
          </p:cNvPr>
          <p:cNvCxnSpPr>
            <a:cxnSpLocks/>
          </p:cNvCxnSpPr>
          <p:nvPr/>
        </p:nvCxnSpPr>
        <p:spPr>
          <a:xfrm flipV="1">
            <a:off x="6778378" y="2907732"/>
            <a:ext cx="1338393" cy="359543"/>
          </a:xfrm>
          <a:prstGeom prst="line">
            <a:avLst/>
          </a:prstGeom>
          <a:ln w="38100"/>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EEE4C11D-1A99-44CE-9441-8CD21AFBEC9F}"/>
              </a:ext>
            </a:extLst>
          </p:cNvPr>
          <p:cNvSpPr txBox="1"/>
          <p:nvPr/>
        </p:nvSpPr>
        <p:spPr>
          <a:xfrm>
            <a:off x="8499885" y="3485905"/>
            <a:ext cx="2772155" cy="707886"/>
          </a:xfrm>
          <a:prstGeom prst="rect">
            <a:avLst/>
          </a:prstGeom>
          <a:noFill/>
        </p:spPr>
        <p:txBody>
          <a:bodyPr wrap="square" rtlCol="0">
            <a:spAutoFit/>
          </a:bodyPr>
          <a:lstStyle/>
          <a:p>
            <a:r>
              <a:rPr lang="en-US" sz="2000" dirty="0"/>
              <a:t>Assessment rubrics written / contain this.</a:t>
            </a:r>
          </a:p>
        </p:txBody>
      </p:sp>
      <p:sp>
        <p:nvSpPr>
          <p:cNvPr id="24" name="Oval 23">
            <a:extLst>
              <a:ext uri="{FF2B5EF4-FFF2-40B4-BE49-F238E27FC236}">
                <a16:creationId xmlns:a16="http://schemas.microsoft.com/office/drawing/2014/main" id="{0BB244E6-DCED-4D09-8750-6B2A9B9657D8}"/>
              </a:ext>
            </a:extLst>
          </p:cNvPr>
          <p:cNvSpPr/>
          <p:nvPr/>
        </p:nvSpPr>
        <p:spPr>
          <a:xfrm>
            <a:off x="4143489" y="1299301"/>
            <a:ext cx="3157746" cy="9891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BE48F82-7273-4E1A-A3CA-053F62C631FC}"/>
              </a:ext>
            </a:extLst>
          </p:cNvPr>
          <p:cNvSpPr txBox="1"/>
          <p:nvPr/>
        </p:nvSpPr>
        <p:spPr>
          <a:xfrm>
            <a:off x="4766797" y="1424729"/>
            <a:ext cx="2545951" cy="707886"/>
          </a:xfrm>
          <a:prstGeom prst="rect">
            <a:avLst/>
          </a:prstGeom>
          <a:noFill/>
        </p:spPr>
        <p:txBody>
          <a:bodyPr wrap="square" rtlCol="0">
            <a:spAutoFit/>
          </a:bodyPr>
          <a:lstStyle/>
          <a:p>
            <a:r>
              <a:rPr lang="en-US" sz="2000"/>
              <a:t>What is technical English proficiency?</a:t>
            </a:r>
          </a:p>
        </p:txBody>
      </p:sp>
      <p:cxnSp>
        <p:nvCxnSpPr>
          <p:cNvPr id="26" name="Straight Connector 25">
            <a:extLst>
              <a:ext uri="{FF2B5EF4-FFF2-40B4-BE49-F238E27FC236}">
                <a16:creationId xmlns:a16="http://schemas.microsoft.com/office/drawing/2014/main" id="{27003B7A-FAF0-4061-890E-656D2FA1952D}"/>
              </a:ext>
            </a:extLst>
          </p:cNvPr>
          <p:cNvCxnSpPr>
            <a:cxnSpLocks/>
          </p:cNvCxnSpPr>
          <p:nvPr/>
        </p:nvCxnSpPr>
        <p:spPr>
          <a:xfrm flipH="1" flipV="1">
            <a:off x="5805447" y="2334866"/>
            <a:ext cx="153016" cy="493476"/>
          </a:xfrm>
          <a:prstGeom prst="line">
            <a:avLst/>
          </a:prstGeom>
          <a:ln w="38100"/>
        </p:spPr>
        <p:style>
          <a:lnRef idx="3">
            <a:schemeClr val="dk1"/>
          </a:lnRef>
          <a:fillRef idx="0">
            <a:schemeClr val="dk1"/>
          </a:fillRef>
          <a:effectRef idx="2">
            <a:schemeClr val="dk1"/>
          </a:effectRef>
          <a:fontRef idx="minor">
            <a:schemeClr val="tx1"/>
          </a:fontRef>
        </p:style>
      </p:cxnSp>
      <p:sp>
        <p:nvSpPr>
          <p:cNvPr id="27" name="Oval 26">
            <a:extLst>
              <a:ext uri="{FF2B5EF4-FFF2-40B4-BE49-F238E27FC236}">
                <a16:creationId xmlns:a16="http://schemas.microsoft.com/office/drawing/2014/main" id="{BD7A036F-F048-42BE-8F2E-F375B9E83F36}"/>
              </a:ext>
            </a:extLst>
          </p:cNvPr>
          <p:cNvSpPr/>
          <p:nvPr/>
        </p:nvSpPr>
        <p:spPr>
          <a:xfrm>
            <a:off x="8022074" y="4401990"/>
            <a:ext cx="3249965" cy="7820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7A6769B-B383-4CEC-9A33-7D7C5F25FC50}"/>
              </a:ext>
            </a:extLst>
          </p:cNvPr>
          <p:cNvSpPr txBox="1"/>
          <p:nvPr/>
        </p:nvSpPr>
        <p:spPr>
          <a:xfrm>
            <a:off x="8349217" y="4439448"/>
            <a:ext cx="2736001" cy="707886"/>
          </a:xfrm>
          <a:prstGeom prst="rect">
            <a:avLst/>
          </a:prstGeom>
          <a:noFill/>
        </p:spPr>
        <p:txBody>
          <a:bodyPr wrap="square" rtlCol="0">
            <a:spAutoFit/>
          </a:bodyPr>
          <a:lstStyle/>
          <a:p>
            <a:r>
              <a:rPr lang="en-GB" sz="2000"/>
              <a:t>What exactly constitutes a written assessment ?</a:t>
            </a:r>
            <a:endParaRPr lang="en-US" sz="2000"/>
          </a:p>
        </p:txBody>
      </p:sp>
      <p:cxnSp>
        <p:nvCxnSpPr>
          <p:cNvPr id="29" name="Straight Connector 28">
            <a:extLst>
              <a:ext uri="{FF2B5EF4-FFF2-40B4-BE49-F238E27FC236}">
                <a16:creationId xmlns:a16="http://schemas.microsoft.com/office/drawing/2014/main" id="{508190D6-1319-415E-BCA7-F71DD2C8C681}"/>
              </a:ext>
            </a:extLst>
          </p:cNvPr>
          <p:cNvCxnSpPr>
            <a:cxnSpLocks/>
          </p:cNvCxnSpPr>
          <p:nvPr/>
        </p:nvCxnSpPr>
        <p:spPr>
          <a:xfrm flipH="1" flipV="1">
            <a:off x="6828423" y="3903994"/>
            <a:ext cx="1227170" cy="708651"/>
          </a:xfrm>
          <a:prstGeom prst="line">
            <a:avLst/>
          </a:prstGeom>
          <a:ln w="38100"/>
        </p:spPr>
        <p:style>
          <a:lnRef idx="3">
            <a:schemeClr val="dk1"/>
          </a:lnRef>
          <a:fillRef idx="0">
            <a:schemeClr val="dk1"/>
          </a:fillRef>
          <a:effectRef idx="2">
            <a:schemeClr val="dk1"/>
          </a:effectRef>
          <a:fontRef idx="minor">
            <a:schemeClr val="tx1"/>
          </a:fontRef>
        </p:style>
      </p:cxnSp>
      <p:sp>
        <p:nvSpPr>
          <p:cNvPr id="30" name="Oval 29">
            <a:extLst>
              <a:ext uri="{FF2B5EF4-FFF2-40B4-BE49-F238E27FC236}">
                <a16:creationId xmlns:a16="http://schemas.microsoft.com/office/drawing/2014/main" id="{CDC095AF-045A-4043-AA04-09CEE96DF70D}"/>
              </a:ext>
            </a:extLst>
          </p:cNvPr>
          <p:cNvSpPr/>
          <p:nvPr/>
        </p:nvSpPr>
        <p:spPr>
          <a:xfrm>
            <a:off x="756097" y="2396636"/>
            <a:ext cx="2833933" cy="8154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3C60DAE-A719-4618-8C24-1C3E21B4EC8D}"/>
              </a:ext>
            </a:extLst>
          </p:cNvPr>
          <p:cNvSpPr txBox="1"/>
          <p:nvPr/>
        </p:nvSpPr>
        <p:spPr>
          <a:xfrm>
            <a:off x="737205" y="2592090"/>
            <a:ext cx="2917126" cy="400110"/>
          </a:xfrm>
          <a:prstGeom prst="rect">
            <a:avLst/>
          </a:prstGeom>
          <a:noFill/>
        </p:spPr>
        <p:txBody>
          <a:bodyPr wrap="square" rtlCol="0">
            <a:spAutoFit/>
          </a:bodyPr>
          <a:lstStyle/>
          <a:p>
            <a:pPr algn="ctr"/>
            <a:r>
              <a:rPr lang="en-US" sz="2000" dirty="0"/>
              <a:t>We aren’t doing it.</a:t>
            </a:r>
          </a:p>
        </p:txBody>
      </p:sp>
      <p:cxnSp>
        <p:nvCxnSpPr>
          <p:cNvPr id="32" name="Straight Connector 31">
            <a:extLst>
              <a:ext uri="{FF2B5EF4-FFF2-40B4-BE49-F238E27FC236}">
                <a16:creationId xmlns:a16="http://schemas.microsoft.com/office/drawing/2014/main" id="{14D7E4A1-3547-4E21-8152-3883A96282A3}"/>
              </a:ext>
            </a:extLst>
          </p:cNvPr>
          <p:cNvCxnSpPr>
            <a:cxnSpLocks/>
          </p:cNvCxnSpPr>
          <p:nvPr/>
        </p:nvCxnSpPr>
        <p:spPr>
          <a:xfrm>
            <a:off x="3616298" y="2875048"/>
            <a:ext cx="1577992" cy="285625"/>
          </a:xfrm>
          <a:prstGeom prst="line">
            <a:avLst/>
          </a:prstGeom>
          <a:ln w="381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6864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p:bldP spid="13" grpId="0"/>
      <p:bldP spid="15" grpId="0"/>
      <p:bldP spid="23" grpId="0"/>
      <p:bldP spid="25" grpId="0"/>
      <p:bldP spid="28"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4F01A2-8821-E7D3-070B-EC385E6B7687}"/>
              </a:ext>
            </a:extLst>
          </p:cNvPr>
          <p:cNvSpPr txBox="1"/>
          <p:nvPr/>
        </p:nvSpPr>
        <p:spPr>
          <a:xfrm>
            <a:off x="787941" y="1459149"/>
            <a:ext cx="10982528" cy="4420954"/>
          </a:xfrm>
          <a:prstGeom prst="rect">
            <a:avLst/>
          </a:prstGeom>
          <a:noFill/>
        </p:spPr>
        <p:txBody>
          <a:bodyPr wrap="square" rtlCol="0">
            <a:spAutoFit/>
          </a:bodyPr>
          <a:lstStyle/>
          <a:p>
            <a:r>
              <a:rPr lang="en-GB" sz="2400" dirty="0">
                <a:solidFill>
                  <a:srgbClr val="7030A0"/>
                </a:solidFill>
              </a:rPr>
              <a:t>The Response / Support Offered</a:t>
            </a:r>
          </a:p>
          <a:p>
            <a:endParaRPr lang="en-GB" sz="2400" dirty="0"/>
          </a:p>
          <a:p>
            <a:r>
              <a:rPr lang="en-GB" sz="2400" dirty="0"/>
              <a:t>Info/CPD sessions provided by the Centre for Learning and Teaching Covering:</a:t>
            </a:r>
          </a:p>
          <a:p>
            <a:endParaRPr lang="en-GB" sz="2400" dirty="0"/>
          </a:p>
          <a:p>
            <a:pPr marL="342900" lvl="0" indent="-342900">
              <a:lnSpc>
                <a:spcPct val="107000"/>
              </a:lnSpc>
              <a:buFont typeface="Wingdings" panose="05000000000000000000" pitchFamily="2" charset="2"/>
              <a:buChar char="§"/>
            </a:pPr>
            <a:r>
              <a:rPr lang="en-GB" sz="2400" dirty="0">
                <a:latin typeface="Calibri" panose="020F0502020204030204" pitchFamily="34" charset="0"/>
                <a:cs typeface="Calibri" panose="020F0502020204030204" pitchFamily="34" charset="0"/>
              </a:rPr>
              <a:t>1-2-1 English language advising sessions.</a:t>
            </a:r>
          </a:p>
          <a:p>
            <a:pPr lvl="0">
              <a:lnSpc>
                <a:spcPct val="107000"/>
              </a:lnSpc>
            </a:pP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The Language Centre’s Padlet of academic literacy.</a:t>
            </a:r>
          </a:p>
          <a:p>
            <a:pPr lvl="0">
              <a:lnSpc>
                <a:spcPct val="107000"/>
              </a:lnSpc>
            </a:pP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Calibri" panose="020F0502020204030204" pitchFamily="34" charset="0"/>
              </a:rPr>
              <a:t>U</a:t>
            </a:r>
            <a:r>
              <a:rPr lang="en-GB" sz="2400" dirty="0">
                <a:effectLst/>
                <a:latin typeface="Calibri" panose="020F0502020204030204" pitchFamily="34" charset="0"/>
                <a:ea typeface="Calibri" panose="020F0502020204030204" pitchFamily="34" charset="0"/>
                <a:cs typeface="Calibri" panose="020F0502020204030204" pitchFamily="34" charset="0"/>
              </a:rPr>
              <a:t>se of Academic Marker: a self-guided e-learning platform for developing academic English proficiency</a:t>
            </a:r>
            <a:r>
              <a:rPr lang="en-GB" sz="2400" dirty="0">
                <a:latin typeface="Calibri" panose="020F0502020204030204" pitchFamily="34" charset="0"/>
                <a:ea typeface="Calibri" panose="020F0502020204030204" pitchFamily="34" charset="0"/>
                <a:cs typeface="Calibri" panose="020F0502020204030204" pitchFamily="34" charset="0"/>
              </a:rPr>
              <a:t>.</a:t>
            </a:r>
            <a:r>
              <a:rPr lang="en-GB" sz="24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07000"/>
              </a:lnSpc>
              <a:spcAft>
                <a:spcPts val="80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Calibri" panose="020F0502020204030204" pitchFamily="34" charset="0"/>
              </a:rPr>
              <a:t>University of Manchester’s Academic Phrase bank</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006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4F01A2-8821-E7D3-070B-EC385E6B7687}"/>
              </a:ext>
            </a:extLst>
          </p:cNvPr>
          <p:cNvSpPr txBox="1"/>
          <p:nvPr/>
        </p:nvSpPr>
        <p:spPr>
          <a:xfrm>
            <a:off x="787941" y="1347182"/>
            <a:ext cx="10982528" cy="4893647"/>
          </a:xfrm>
          <a:prstGeom prst="rect">
            <a:avLst/>
          </a:prstGeom>
          <a:noFill/>
        </p:spPr>
        <p:txBody>
          <a:bodyPr wrap="square" rtlCol="0">
            <a:spAutoFit/>
          </a:bodyPr>
          <a:lstStyle/>
          <a:p>
            <a:r>
              <a:rPr lang="en-GB" sz="2400" dirty="0">
                <a:solidFill>
                  <a:srgbClr val="7030A0"/>
                </a:solidFill>
              </a:rPr>
              <a:t>The Response / Support Offered</a:t>
            </a:r>
          </a:p>
          <a:p>
            <a:pPr marL="342900" indent="-342900">
              <a:buFont typeface="Wingdings" panose="05000000000000000000" pitchFamily="2" charset="2"/>
              <a:buChar char="§"/>
            </a:pPr>
            <a:r>
              <a:rPr lang="en-GB" sz="2400" dirty="0" err="1"/>
              <a:t>SpLD</a:t>
            </a:r>
            <a:r>
              <a:rPr lang="en-GB" sz="2400" dirty="0"/>
              <a:t> Support</a:t>
            </a:r>
          </a:p>
          <a:p>
            <a:endParaRPr lang="en-GB" sz="2400" dirty="0"/>
          </a:p>
          <a:p>
            <a:pPr marL="342900" indent="-342900">
              <a:buFont typeface="Wingdings" panose="05000000000000000000" pitchFamily="2" charset="2"/>
              <a:buChar char="§"/>
            </a:pPr>
            <a:r>
              <a:rPr lang="en-GB" sz="2400" dirty="0"/>
              <a:t>Disability Support</a:t>
            </a:r>
          </a:p>
          <a:p>
            <a:endParaRPr lang="en-GB" sz="2400" dirty="0"/>
          </a:p>
          <a:p>
            <a:pPr marL="342900" indent="-342900">
              <a:buFont typeface="Wingdings" panose="05000000000000000000" pitchFamily="2" charset="2"/>
              <a:buChar char="§"/>
            </a:pPr>
            <a:r>
              <a:rPr lang="en-GB" sz="2400" dirty="0"/>
              <a:t>Assistive technologies including: Microsoft Immersive Reader; Read aloud feature in word; Spelling &amp; Grammar check in word, and word editor feature.</a:t>
            </a:r>
          </a:p>
          <a:p>
            <a:endParaRPr lang="en-GB" sz="2400" dirty="0"/>
          </a:p>
          <a:p>
            <a:pPr marL="342900" indent="-342900">
              <a:buFont typeface="Wingdings" panose="05000000000000000000" pitchFamily="2" charset="2"/>
              <a:buChar char="§"/>
            </a:pPr>
            <a:r>
              <a:rPr lang="en-GB" sz="2400" dirty="0"/>
              <a:t>SP&amp;G Guide</a:t>
            </a:r>
          </a:p>
          <a:p>
            <a:endParaRPr lang="en-GB" sz="2400" dirty="0"/>
          </a:p>
          <a:p>
            <a:pPr marL="342900" indent="-342900">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Calibri" panose="020F0502020204030204" pitchFamily="34" charset="0"/>
              </a:rPr>
              <a:t>Uniskills (Guides &amp; Toolkits), classroom sessions, workshops &amp; 1-2-1 appointments</a:t>
            </a:r>
          </a:p>
          <a:p>
            <a:pPr marL="342900" indent="-342900">
              <a:buFont typeface="Wingdings" panose="05000000000000000000" pitchFamily="2" charset="2"/>
              <a:buChar char="§"/>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n-GB" sz="2400" dirty="0">
                <a:latin typeface="Calibri" panose="020F0502020204030204" pitchFamily="34" charset="0"/>
                <a:cs typeface="Calibri" panose="020F0502020204030204" pitchFamily="34" charset="0"/>
              </a:rPr>
              <a:t>Proofreading &amp; Referencing Toolkit</a:t>
            </a:r>
            <a:endParaRPr lang="en-GB" sz="2400" dirty="0"/>
          </a:p>
        </p:txBody>
      </p:sp>
    </p:spTree>
    <p:extLst>
      <p:ext uri="{BB962C8B-B14F-4D97-AF65-F5344CB8AC3E}">
        <p14:creationId xmlns:p14="http://schemas.microsoft.com/office/powerpoint/2010/main" val="162082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94767-3281-120E-8422-22729341E49F}"/>
              </a:ext>
            </a:extLst>
          </p:cNvPr>
          <p:cNvSpPr>
            <a:spLocks noGrp="1"/>
          </p:cNvSpPr>
          <p:nvPr>
            <p:ph type="title"/>
          </p:nvPr>
        </p:nvSpPr>
        <p:spPr>
          <a:xfrm>
            <a:off x="845976" y="1359993"/>
            <a:ext cx="10515600" cy="1325563"/>
          </a:xfrm>
        </p:spPr>
        <p:txBody>
          <a:bodyPr>
            <a:normAutofit/>
          </a:bodyPr>
          <a:lstStyle/>
          <a:p>
            <a:r>
              <a:rPr lang="en-GB" sz="3600" b="0" dirty="0">
                <a:latin typeface="+mn-lt"/>
              </a:rPr>
              <a:t>Session overview</a:t>
            </a:r>
          </a:p>
        </p:txBody>
      </p:sp>
      <p:graphicFrame>
        <p:nvGraphicFramePr>
          <p:cNvPr id="4" name="Content Placeholder 3">
            <a:extLst>
              <a:ext uri="{FF2B5EF4-FFF2-40B4-BE49-F238E27FC236}">
                <a16:creationId xmlns:a16="http://schemas.microsoft.com/office/drawing/2014/main" id="{7383AED7-84FD-3DB2-37BD-AE7D3C34248E}"/>
              </a:ext>
            </a:extLst>
          </p:cNvPr>
          <p:cNvGraphicFramePr>
            <a:graphicFrameLocks noGrp="1"/>
          </p:cNvGraphicFramePr>
          <p:nvPr>
            <p:ph idx="1"/>
            <p:extLst>
              <p:ext uri="{D42A27DB-BD31-4B8C-83A1-F6EECF244321}">
                <p14:modId xmlns:p14="http://schemas.microsoft.com/office/powerpoint/2010/main" val="3321729757"/>
              </p:ext>
            </p:extLst>
          </p:nvPr>
        </p:nvGraphicFramePr>
        <p:xfrm>
          <a:off x="830424" y="2501124"/>
          <a:ext cx="10515600" cy="2996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170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520C1C-67CC-8640-9D34-712B9027633D}"/>
              </a:ext>
            </a:extLst>
          </p:cNvPr>
          <p:cNvSpPr>
            <a:spLocks noGrp="1"/>
          </p:cNvSpPr>
          <p:nvPr>
            <p:ph type="title"/>
          </p:nvPr>
        </p:nvSpPr>
        <p:spPr>
          <a:xfrm>
            <a:off x="754566" y="1299303"/>
            <a:ext cx="10515600" cy="1325563"/>
          </a:xfrm>
        </p:spPr>
        <p:txBody>
          <a:bodyPr>
            <a:normAutofit/>
          </a:bodyPr>
          <a:lstStyle/>
          <a:p>
            <a:r>
              <a:rPr lang="en-US" sz="3000" dirty="0">
                <a:latin typeface="+mn-lt"/>
              </a:rPr>
              <a:t>Conclusion</a:t>
            </a:r>
          </a:p>
        </p:txBody>
      </p:sp>
      <p:sp>
        <p:nvSpPr>
          <p:cNvPr id="7" name="Subtitle 6">
            <a:extLst>
              <a:ext uri="{FF2B5EF4-FFF2-40B4-BE49-F238E27FC236}">
                <a16:creationId xmlns:a16="http://schemas.microsoft.com/office/drawing/2014/main" id="{A09E38FF-7AC7-9D4D-B1D1-B469435B674B}"/>
              </a:ext>
            </a:extLst>
          </p:cNvPr>
          <p:cNvSpPr>
            <a:spLocks noGrp="1"/>
          </p:cNvSpPr>
          <p:nvPr>
            <p:ph sz="half" idx="1"/>
          </p:nvPr>
        </p:nvSpPr>
        <p:spPr>
          <a:xfrm>
            <a:off x="712290" y="2330943"/>
            <a:ext cx="6742770" cy="2967993"/>
          </a:xfrm>
        </p:spPr>
        <p:txBody>
          <a:bodyPr vert="horz" lIns="91440" tIns="45720" rIns="91440" bIns="45720" rtlCol="0" anchor="t">
            <a:noAutofit/>
          </a:bodyPr>
          <a:lstStyle/>
          <a:p>
            <a:pPr marL="0" indent="0" algn="l">
              <a:buNone/>
            </a:pPr>
            <a:r>
              <a:rPr lang="en-GB" sz="2400" dirty="0">
                <a:latin typeface="+mn-lt"/>
                <a:cs typeface="Arial"/>
              </a:rPr>
              <a:t>The </a:t>
            </a:r>
            <a:r>
              <a:rPr lang="en-GB" sz="2400" dirty="0" err="1">
                <a:latin typeface="+mn-lt"/>
                <a:cs typeface="Arial"/>
              </a:rPr>
              <a:t>OfS</a:t>
            </a:r>
            <a:r>
              <a:rPr lang="en-GB" sz="2400" dirty="0">
                <a:latin typeface="+mn-lt"/>
                <a:cs typeface="Arial"/>
              </a:rPr>
              <a:t> and poor regulation</a:t>
            </a:r>
            <a:endParaRPr lang="en-GB" sz="2400" dirty="0">
              <a:latin typeface="Calibri" panose="020F0502020204030204"/>
            </a:endParaRPr>
          </a:p>
          <a:p>
            <a:pPr marL="0" indent="0">
              <a:buNone/>
            </a:pPr>
            <a:r>
              <a:rPr lang="en-GB" sz="2400" dirty="0">
                <a:latin typeface="Calibri" panose="020F0502020204030204"/>
                <a:cs typeface="Calibri"/>
              </a:rPr>
              <a:t>Opportunities for strategic compliance</a:t>
            </a:r>
            <a:endParaRPr lang="en-GB" sz="2400" dirty="0">
              <a:latin typeface="Calibri"/>
            </a:endParaRPr>
          </a:p>
          <a:p>
            <a:pPr>
              <a:buFont typeface="Arial"/>
              <a:buChar char="•"/>
            </a:pPr>
            <a:r>
              <a:rPr lang="en-GB" sz="2400" dirty="0">
                <a:latin typeface="Calibri" panose="020F0502020204030204"/>
                <a:cs typeface="Calibri"/>
              </a:rPr>
              <a:t>Enhanced provision of academic literacy support</a:t>
            </a:r>
          </a:p>
          <a:p>
            <a:pPr>
              <a:buFont typeface="Arial"/>
              <a:buChar char="•"/>
            </a:pPr>
            <a:r>
              <a:rPr lang="en-GB" sz="2400" dirty="0">
                <a:latin typeface="Calibri" panose="020F0502020204030204"/>
                <a:cs typeface="Calibri"/>
              </a:rPr>
              <a:t>Boosted prominence of the Language Centre</a:t>
            </a:r>
            <a:endParaRPr lang="en-US" sz="2400" dirty="0">
              <a:latin typeface="Calibri"/>
            </a:endParaRPr>
          </a:p>
          <a:p>
            <a:pPr>
              <a:buFont typeface="Arial"/>
              <a:buChar char="•"/>
            </a:pPr>
            <a:r>
              <a:rPr lang="en-GB" sz="2400" dirty="0">
                <a:latin typeface="Calibri" panose="020F0502020204030204"/>
                <a:cs typeface="Calibri"/>
              </a:rPr>
              <a:t>Increased resources for student support</a:t>
            </a:r>
            <a:endParaRPr lang="en-US" sz="2400" dirty="0">
              <a:latin typeface="Calibri"/>
            </a:endParaRPr>
          </a:p>
          <a:p>
            <a:pPr>
              <a:buFont typeface="Arial"/>
              <a:buChar char="•"/>
            </a:pPr>
            <a:r>
              <a:rPr lang="en-GB" sz="2400" dirty="0">
                <a:latin typeface="Calibri" panose="020F0502020204030204"/>
                <a:cs typeface="Calibri"/>
              </a:rPr>
              <a:t>Accelerated uptake of assistive technologies</a:t>
            </a:r>
            <a:endParaRPr lang="en-GB" sz="2400" dirty="0"/>
          </a:p>
          <a:p>
            <a:pPr marL="0" indent="0" algn="l">
              <a:buNone/>
            </a:pPr>
            <a:endParaRPr lang="en-GB" dirty="0">
              <a:latin typeface="Calibri" panose="020F0502020204030204"/>
            </a:endParaRPr>
          </a:p>
          <a:p>
            <a:pPr algn="l"/>
            <a:endParaRPr lang="en-GB" dirty="0">
              <a:latin typeface="Calibri" panose="020F0502020204030204"/>
            </a:endParaRPr>
          </a:p>
          <a:p>
            <a:pPr algn="l"/>
            <a:endParaRPr lang="en-GB" dirty="0">
              <a:latin typeface="Calibri" panose="020F0502020204030204"/>
            </a:endParaRPr>
          </a:p>
          <a:p>
            <a:pPr algn="l">
              <a:buChar char="•"/>
            </a:pPr>
            <a:endParaRPr lang="en-GB" dirty="0">
              <a:latin typeface="Calibri" panose="020F0502020204030204"/>
            </a:endParaRPr>
          </a:p>
          <a:p>
            <a:endParaRPr lang="en-GB" dirty="0">
              <a:latin typeface="Calibri" panose="020F0502020204030204"/>
            </a:endParaRPr>
          </a:p>
          <a:p>
            <a:pPr marL="285750" indent="-285750"/>
            <a:endParaRPr lang="en-US" sz="1800" dirty="0"/>
          </a:p>
        </p:txBody>
      </p:sp>
      <p:sp>
        <p:nvSpPr>
          <p:cNvPr id="5" name="Content Placeholder 4">
            <a:extLst>
              <a:ext uri="{FF2B5EF4-FFF2-40B4-BE49-F238E27FC236}">
                <a16:creationId xmlns:a16="http://schemas.microsoft.com/office/drawing/2014/main" id="{79AD17B3-73BE-3872-5269-BC37BFC5B810}"/>
              </a:ext>
            </a:extLst>
          </p:cNvPr>
          <p:cNvSpPr>
            <a:spLocks noGrp="1"/>
          </p:cNvSpPr>
          <p:nvPr>
            <p:ph sz="half" idx="2"/>
          </p:nvPr>
        </p:nvSpPr>
        <p:spPr>
          <a:xfrm>
            <a:off x="551698" y="4030556"/>
            <a:ext cx="5514304" cy="2996884"/>
          </a:xfrm>
        </p:spPr>
        <p:txBody>
          <a:bodyPr vert="horz" lIns="91440" tIns="45720" rIns="91440" bIns="45720" rtlCol="0" anchor="t">
            <a:normAutofit/>
          </a:bodyPr>
          <a:lstStyle/>
          <a:p>
            <a:pPr marL="0" indent="0">
              <a:buNone/>
            </a:pPr>
            <a:endParaRPr lang="en-GB" sz="2400" dirty="0">
              <a:latin typeface="Calibri"/>
              <a:cs typeface="Calibri"/>
            </a:endParaRPr>
          </a:p>
          <a:p>
            <a:pPr marL="0" indent="0">
              <a:buNone/>
            </a:pPr>
            <a:endParaRPr lang="en-GB" sz="2400" dirty="0">
              <a:latin typeface="Calibri"/>
              <a:cs typeface="Calibri"/>
            </a:endParaRPr>
          </a:p>
        </p:txBody>
      </p:sp>
      <p:pic>
        <p:nvPicPr>
          <p:cNvPr id="4" name="Picture 4">
            <a:extLst>
              <a:ext uri="{FF2B5EF4-FFF2-40B4-BE49-F238E27FC236}">
                <a16:creationId xmlns:a16="http://schemas.microsoft.com/office/drawing/2014/main" id="{83D3C41D-5AC9-B557-9B11-43C27F1E7D05}"/>
              </a:ext>
            </a:extLst>
          </p:cNvPr>
          <p:cNvPicPr>
            <a:picLocks noChangeAspect="1"/>
          </p:cNvPicPr>
          <p:nvPr/>
        </p:nvPicPr>
        <p:blipFill>
          <a:blip r:embed="rId3"/>
          <a:stretch>
            <a:fillRect/>
          </a:stretch>
        </p:blipFill>
        <p:spPr>
          <a:xfrm>
            <a:off x="9257912" y="3602121"/>
            <a:ext cx="2287859" cy="2130571"/>
          </a:xfrm>
          <a:prstGeom prst="rect">
            <a:avLst/>
          </a:prstGeom>
        </p:spPr>
      </p:pic>
      <p:pic>
        <p:nvPicPr>
          <p:cNvPr id="8" name="Picture 8">
            <a:extLst>
              <a:ext uri="{FF2B5EF4-FFF2-40B4-BE49-F238E27FC236}">
                <a16:creationId xmlns:a16="http://schemas.microsoft.com/office/drawing/2014/main" id="{119ABE19-6827-21A8-D6FF-DA0E26E7FDD7}"/>
              </a:ext>
            </a:extLst>
          </p:cNvPr>
          <p:cNvPicPr>
            <a:picLocks noChangeAspect="1"/>
          </p:cNvPicPr>
          <p:nvPr/>
        </p:nvPicPr>
        <p:blipFill>
          <a:blip r:embed="rId4"/>
          <a:stretch>
            <a:fillRect/>
          </a:stretch>
        </p:blipFill>
        <p:spPr>
          <a:xfrm>
            <a:off x="7130509" y="1559064"/>
            <a:ext cx="2232103" cy="2314495"/>
          </a:xfrm>
          <a:prstGeom prst="rect">
            <a:avLst/>
          </a:prstGeom>
        </p:spPr>
      </p:pic>
    </p:spTree>
    <p:extLst>
      <p:ext uri="{BB962C8B-B14F-4D97-AF65-F5344CB8AC3E}">
        <p14:creationId xmlns:p14="http://schemas.microsoft.com/office/powerpoint/2010/main" val="3274348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9D08C0-F75A-20E7-CA33-EDF65E4EEC8E}"/>
              </a:ext>
            </a:extLst>
          </p:cNvPr>
          <p:cNvSpPr>
            <a:spLocks noGrp="1"/>
          </p:cNvSpPr>
          <p:nvPr>
            <p:ph type="title"/>
          </p:nvPr>
        </p:nvSpPr>
        <p:spPr>
          <a:xfrm>
            <a:off x="838200" y="1191734"/>
            <a:ext cx="10515600" cy="1325563"/>
          </a:xfrm>
        </p:spPr>
        <p:txBody>
          <a:bodyPr>
            <a:normAutofit/>
          </a:bodyPr>
          <a:lstStyle/>
          <a:p>
            <a:r>
              <a:rPr lang="en-GB" sz="3200"/>
              <a:t>References</a:t>
            </a:r>
          </a:p>
        </p:txBody>
      </p:sp>
      <p:sp>
        <p:nvSpPr>
          <p:cNvPr id="6" name="Content Placeholder 5">
            <a:extLst>
              <a:ext uri="{FF2B5EF4-FFF2-40B4-BE49-F238E27FC236}">
                <a16:creationId xmlns:a16="http://schemas.microsoft.com/office/drawing/2014/main" id="{7B52DBE6-1660-3121-1CB8-7062B0000724}"/>
              </a:ext>
            </a:extLst>
          </p:cNvPr>
          <p:cNvSpPr>
            <a:spLocks noGrp="1"/>
          </p:cNvSpPr>
          <p:nvPr>
            <p:ph idx="1"/>
          </p:nvPr>
        </p:nvSpPr>
        <p:spPr>
          <a:xfrm>
            <a:off x="838200" y="1998482"/>
            <a:ext cx="10515600" cy="4609707"/>
          </a:xfrm>
        </p:spPr>
        <p:txBody>
          <a:bodyPr vert="horz" lIns="91440" tIns="45720" rIns="91440" bIns="45720" rtlCol="0" anchor="t">
            <a:normAutofit lnSpcReduction="10000"/>
          </a:bodyPr>
          <a:lstStyle/>
          <a:p>
            <a:pPr marL="179070" indent="-179070">
              <a:buNone/>
            </a:pPr>
            <a:r>
              <a:rPr lang="en-US" sz="1500" dirty="0">
                <a:solidFill>
                  <a:srgbClr val="000000"/>
                </a:solidFill>
                <a:latin typeface="+mn-lt"/>
                <a:cs typeface="Arial"/>
              </a:rPr>
              <a:t>Bradshaw T, McKenzie G, Hewitt R and </a:t>
            </a:r>
            <a:r>
              <a:rPr lang="en-US" sz="1500" dirty="0" err="1">
                <a:solidFill>
                  <a:srgbClr val="000000"/>
                </a:solidFill>
                <a:latin typeface="+mn-lt"/>
                <a:cs typeface="Arial"/>
              </a:rPr>
              <a:t>Wlison</a:t>
            </a:r>
            <a:r>
              <a:rPr lang="en-US" sz="1500" dirty="0">
                <a:solidFill>
                  <a:srgbClr val="000000"/>
                </a:solidFill>
                <a:latin typeface="+mn-lt"/>
                <a:cs typeface="Arial"/>
              </a:rPr>
              <a:t> V (2023) </a:t>
            </a:r>
            <a:r>
              <a:rPr lang="en-US" sz="1500" i="1" dirty="0">
                <a:solidFill>
                  <a:srgbClr val="000000"/>
                </a:solidFill>
                <a:latin typeface="+mn-lt"/>
                <a:cs typeface="Arial"/>
              </a:rPr>
              <a:t>Letter to Robin Walker MP, Chair of the Education Select Committee [Open Letter]</a:t>
            </a:r>
            <a:r>
              <a:rPr lang="en-US" sz="1500" dirty="0">
                <a:solidFill>
                  <a:srgbClr val="000000"/>
                </a:solidFill>
                <a:latin typeface="+mn-lt"/>
                <a:cs typeface="Arial"/>
              </a:rPr>
              <a:t>. Available at </a:t>
            </a:r>
            <a:r>
              <a:rPr lang="en-US" sz="1500" dirty="0">
                <a:solidFill>
                  <a:srgbClr val="000000"/>
                </a:solidFill>
                <a:latin typeface="+mn-lt"/>
                <a:cs typeface="Arial"/>
                <a:hlinkClick r:id="rId2"/>
              </a:rPr>
              <a:t>https://russellgroup.ac.uk/news/higher-education-mission-groups-call-for-inquiry-into-the-office-for-students/</a:t>
            </a:r>
            <a:r>
              <a:rPr lang="en-US" sz="1500" dirty="0">
                <a:solidFill>
                  <a:srgbClr val="000000"/>
                </a:solidFill>
                <a:latin typeface="+mn-lt"/>
                <a:cs typeface="Arial"/>
              </a:rPr>
              <a:t> (accessed 29 March 2023). </a:t>
            </a:r>
          </a:p>
          <a:p>
            <a:pPr marL="179070" indent="-179070">
              <a:buNone/>
            </a:pPr>
            <a:r>
              <a:rPr lang="en-US" sz="1500" dirty="0">
                <a:solidFill>
                  <a:srgbClr val="000000"/>
                </a:solidFill>
                <a:effectLst/>
                <a:latin typeface="+mn-lt"/>
                <a:ea typeface="Times New Roman" panose="02020603050405020304" pitchFamily="18" charset="0"/>
                <a:cs typeface="Arial"/>
              </a:rPr>
              <a:t>CBI and Pearson (2019) </a:t>
            </a:r>
            <a:r>
              <a:rPr lang="en-US" sz="1500" i="1" dirty="0">
                <a:solidFill>
                  <a:srgbClr val="000000"/>
                </a:solidFill>
                <a:effectLst/>
                <a:latin typeface="+mn-lt"/>
                <a:ea typeface="Times New Roman" panose="02020603050405020304" pitchFamily="18" charset="0"/>
                <a:cs typeface="Arial"/>
              </a:rPr>
              <a:t>Education for the Modern World: </a:t>
            </a:r>
            <a:r>
              <a:rPr lang="en-US" sz="1500" dirty="0">
                <a:solidFill>
                  <a:srgbClr val="000000"/>
                </a:solidFill>
                <a:effectLst/>
                <a:latin typeface="+mn-lt"/>
                <a:ea typeface="Times New Roman" panose="02020603050405020304" pitchFamily="18" charset="0"/>
                <a:cs typeface="Arial"/>
              </a:rPr>
              <a:t>Report, CBI and Pearson Education and Skills, UK, November.</a:t>
            </a:r>
            <a:r>
              <a:rPr lang="en-US" sz="1500" i="1" dirty="0">
                <a:solidFill>
                  <a:srgbClr val="000000"/>
                </a:solidFill>
                <a:latin typeface="+mn-lt"/>
                <a:ea typeface="Times New Roman" panose="02020603050405020304" pitchFamily="18" charset="0"/>
                <a:cs typeface="Arial"/>
              </a:rPr>
              <a:t> </a:t>
            </a:r>
            <a:endParaRPr lang="en-GB" sz="1500">
              <a:effectLst/>
              <a:latin typeface="+mn-lt"/>
              <a:ea typeface="Times New Roman" panose="02020603050405020304" pitchFamily="18" charset="0"/>
            </a:endParaRPr>
          </a:p>
          <a:p>
            <a:pPr marL="179070" indent="-179070">
              <a:buNone/>
            </a:pPr>
            <a:r>
              <a:rPr lang="en-US" sz="1500" dirty="0">
                <a:solidFill>
                  <a:srgbClr val="000000"/>
                </a:solidFill>
                <a:effectLst/>
                <a:latin typeface="+mn-lt"/>
                <a:ea typeface="Times New Roman" panose="02020603050405020304" pitchFamily="18" charset="0"/>
                <a:cs typeface="Arial"/>
              </a:rPr>
              <a:t>Donelan M (2021) University Students: Compensation for Lost Teaching and Rent, </a:t>
            </a:r>
            <a:r>
              <a:rPr lang="en-US" sz="1500" i="1" dirty="0">
                <a:solidFill>
                  <a:srgbClr val="000000"/>
                </a:solidFill>
                <a:effectLst/>
                <a:latin typeface="+mn-lt"/>
                <a:ea typeface="Times New Roman" panose="02020603050405020304" pitchFamily="18" charset="0"/>
                <a:cs typeface="Arial"/>
              </a:rPr>
              <a:t>Hansard: House of Commons Debates</a:t>
            </a:r>
            <a:r>
              <a:rPr lang="en-US" sz="1500" dirty="0">
                <a:solidFill>
                  <a:srgbClr val="000000"/>
                </a:solidFill>
                <a:effectLst/>
                <a:latin typeface="+mn-lt"/>
                <a:ea typeface="Times New Roman" panose="02020603050405020304" pitchFamily="18" charset="0"/>
                <a:cs typeface="Arial"/>
              </a:rPr>
              <a:t>, 15 April, 692, c. 483. Available at </a:t>
            </a:r>
            <a:r>
              <a:rPr lang="en-US" sz="1500" u="sng" dirty="0">
                <a:solidFill>
                  <a:srgbClr val="0000FF"/>
                </a:solidFill>
                <a:effectLst/>
                <a:latin typeface="+mn-lt"/>
                <a:ea typeface="Times New Roman" panose="02020603050405020304" pitchFamily="18" charset="0"/>
                <a:cs typeface="Arial"/>
                <a:hlinkClick r:id="rId3"/>
              </a:rPr>
              <a:t>https://hansard.parliament.uk/Commons/2021-04-15/debates/4AA7E147-B9DA-4E7F-BE59-DD93DB98DAD4/UniversityStudentsCompensationForLostTeachingAndRent#contribution-2FB046BC-2A6D-43E0-9A16-DD5FE0246577</a:t>
            </a:r>
            <a:r>
              <a:rPr lang="en-US" sz="1500" dirty="0">
                <a:solidFill>
                  <a:srgbClr val="000000"/>
                </a:solidFill>
                <a:effectLst/>
                <a:latin typeface="+mn-lt"/>
                <a:ea typeface="Times New Roman" panose="02020603050405020304" pitchFamily="18" charset="0"/>
                <a:cs typeface="Arial"/>
              </a:rPr>
              <a:t> (accessed 16 March 2023).</a:t>
            </a:r>
          </a:p>
          <a:p>
            <a:pPr marL="179070" indent="-179070">
              <a:buNone/>
            </a:pPr>
            <a:r>
              <a:rPr lang="en-US" sz="1500" dirty="0">
                <a:solidFill>
                  <a:srgbClr val="000000"/>
                </a:solidFill>
                <a:effectLst/>
                <a:latin typeface="+mn-lt"/>
                <a:ea typeface="Times New Roman" panose="02020603050405020304" pitchFamily="18" charset="0"/>
                <a:cs typeface="Arial"/>
              </a:rPr>
              <a:t>Henry J (2021) University students will not be marked down for bad spelling because it would be ELITIST. Mail Online, 10 Apr. Available at </a:t>
            </a:r>
            <a:r>
              <a:rPr lang="en-US" sz="1500" u="sng" dirty="0">
                <a:solidFill>
                  <a:srgbClr val="0000FF"/>
                </a:solidFill>
                <a:effectLst/>
                <a:latin typeface="+mn-lt"/>
                <a:ea typeface="Times New Roman" panose="02020603050405020304" pitchFamily="18" charset="0"/>
                <a:cs typeface="Arial"/>
                <a:hlinkClick r:id="rId4"/>
              </a:rPr>
              <a:t>https://www.dailymail.co.uk/news/article-9457171/Fury-education-regulator-tells-universities-marking-students-bad-spelling-ELITIST.html</a:t>
            </a:r>
            <a:r>
              <a:rPr lang="en-US" sz="1500" dirty="0">
                <a:solidFill>
                  <a:srgbClr val="000000"/>
                </a:solidFill>
                <a:effectLst/>
                <a:latin typeface="+mn-lt"/>
                <a:ea typeface="Times New Roman" panose="02020603050405020304" pitchFamily="18" charset="0"/>
                <a:cs typeface="Arial"/>
              </a:rPr>
              <a:t> (accessed 14 March 2023).</a:t>
            </a:r>
            <a:r>
              <a:rPr lang="en-US" sz="1500" dirty="0">
                <a:solidFill>
                  <a:srgbClr val="000000"/>
                </a:solidFill>
                <a:latin typeface="+mn-lt"/>
                <a:ea typeface="Times New Roman" panose="02020603050405020304" pitchFamily="18" charset="0"/>
                <a:cs typeface="Arial"/>
              </a:rPr>
              <a:t> </a:t>
            </a:r>
          </a:p>
          <a:p>
            <a:pPr marL="179070" indent="-179070">
              <a:buNone/>
            </a:pPr>
            <a:r>
              <a:rPr lang="en-US" sz="1500" i="1" dirty="0">
                <a:solidFill>
                  <a:srgbClr val="000000"/>
                </a:solidFill>
                <a:effectLst/>
                <a:latin typeface="+mn-lt"/>
                <a:ea typeface="Times New Roman" panose="02020603050405020304" pitchFamily="18" charset="0"/>
                <a:cs typeface="Arial"/>
              </a:rPr>
              <a:t>Higher Education and Research Act</a:t>
            </a:r>
            <a:r>
              <a:rPr lang="en-US" sz="1500" dirty="0">
                <a:solidFill>
                  <a:srgbClr val="000000"/>
                </a:solidFill>
                <a:effectLst/>
                <a:latin typeface="+mn-lt"/>
                <a:ea typeface="Times New Roman" panose="02020603050405020304" pitchFamily="18" charset="0"/>
                <a:cs typeface="Arial"/>
              </a:rPr>
              <a:t> (2017) c. 29. Available at </a:t>
            </a:r>
            <a:r>
              <a:rPr lang="en-US" sz="1500" u="sng" dirty="0">
                <a:solidFill>
                  <a:srgbClr val="0000FF"/>
                </a:solidFill>
                <a:effectLst/>
                <a:latin typeface="+mn-lt"/>
                <a:ea typeface="Times New Roman" panose="02020603050405020304" pitchFamily="18" charset="0"/>
                <a:cs typeface="Arial"/>
                <a:hlinkClick r:id="rId5"/>
              </a:rPr>
              <a:t>https://www.legislation.gov.uk/ukpga/2017/29/contents/enacted</a:t>
            </a:r>
            <a:r>
              <a:rPr lang="en-US" sz="1500" dirty="0">
                <a:solidFill>
                  <a:srgbClr val="000000"/>
                </a:solidFill>
                <a:effectLst/>
                <a:latin typeface="+mn-lt"/>
                <a:ea typeface="Times New Roman" panose="02020603050405020304" pitchFamily="18" charset="0"/>
                <a:cs typeface="Arial"/>
              </a:rPr>
              <a:t> (accessed 31 March 2023).</a:t>
            </a:r>
            <a:endParaRPr lang="en-GB" sz="1500" dirty="0">
              <a:latin typeface="+mn-lt"/>
              <a:cs typeface="Arial"/>
            </a:endParaRPr>
          </a:p>
          <a:p>
            <a:pPr marL="179070" indent="-179070">
              <a:buNone/>
            </a:pPr>
            <a:r>
              <a:rPr lang="en-GB" sz="1500" dirty="0">
                <a:latin typeface="+mn-lt"/>
                <a:cs typeface="Arial"/>
              </a:rPr>
              <a:t>Jones E (2017). Problematising and reimagining the notion of ‘international student experience’. </a:t>
            </a:r>
            <a:r>
              <a:rPr lang="en-GB" sz="1500" i="1" dirty="0">
                <a:latin typeface="+mn-lt"/>
                <a:cs typeface="Arial"/>
              </a:rPr>
              <a:t>Studies in Higher Education</a:t>
            </a:r>
            <a:r>
              <a:rPr lang="en-GB" sz="1500" dirty="0">
                <a:latin typeface="+mn-lt"/>
                <a:cs typeface="Arial"/>
              </a:rPr>
              <a:t>, 42(5), 933-943. https://doi.org/10.1080/03075079.2017.1293880</a:t>
            </a:r>
          </a:p>
          <a:p>
            <a:pPr marL="179070" indent="-179070">
              <a:buNone/>
            </a:pPr>
            <a:r>
              <a:rPr lang="en-US" sz="1500" dirty="0">
                <a:solidFill>
                  <a:srgbClr val="000000"/>
                </a:solidFill>
                <a:effectLst/>
                <a:latin typeface="+mn-lt"/>
                <a:ea typeface="Times New Roman" panose="02020603050405020304" pitchFamily="18" charset="0"/>
                <a:cs typeface="Arial"/>
              </a:rPr>
              <a:t>Kuczera M, Field S and Windisch HC (2016) </a:t>
            </a:r>
            <a:r>
              <a:rPr lang="en-US" sz="1500" i="1" dirty="0">
                <a:solidFill>
                  <a:srgbClr val="000000"/>
                </a:solidFill>
                <a:effectLst/>
                <a:latin typeface="+mn-lt"/>
                <a:ea typeface="Times New Roman" panose="02020603050405020304" pitchFamily="18" charset="0"/>
                <a:cs typeface="Arial"/>
              </a:rPr>
              <a:t>Building Skills for all: A Review of England</a:t>
            </a:r>
            <a:r>
              <a:rPr lang="en-US" sz="1500" dirty="0">
                <a:solidFill>
                  <a:srgbClr val="000000"/>
                </a:solidFill>
                <a:effectLst/>
                <a:latin typeface="+mn-lt"/>
                <a:ea typeface="Times New Roman" panose="02020603050405020304" pitchFamily="18" charset="0"/>
                <a:cs typeface="Arial"/>
              </a:rPr>
              <a:t>. Report, OECD Skills Studies.</a:t>
            </a:r>
          </a:p>
          <a:p>
            <a:pPr marL="179070" indent="-179070">
              <a:buNone/>
            </a:pPr>
            <a:r>
              <a:rPr lang="en-US" sz="1500" dirty="0">
                <a:solidFill>
                  <a:srgbClr val="000000"/>
                </a:solidFill>
                <a:effectLst/>
                <a:latin typeface="+mn-lt"/>
                <a:ea typeface="Times New Roman" panose="02020603050405020304" pitchFamily="18" charset="0"/>
                <a:cs typeface="Arial"/>
              </a:rPr>
              <a:t>Office for Students (2021a) </a:t>
            </a:r>
            <a:r>
              <a:rPr lang="en-US" sz="1500" i="1" dirty="0">
                <a:solidFill>
                  <a:srgbClr val="000000"/>
                </a:solidFill>
                <a:effectLst/>
                <a:latin typeface="+mn-lt"/>
                <a:ea typeface="Times New Roman" panose="02020603050405020304" pitchFamily="18" charset="0"/>
                <a:cs typeface="Arial"/>
              </a:rPr>
              <a:t>Office for Students to Examine Assessment Practices. </a:t>
            </a:r>
            <a:r>
              <a:rPr lang="en-US" sz="1500" dirty="0">
                <a:solidFill>
                  <a:srgbClr val="000000"/>
                </a:solidFill>
                <a:effectLst/>
                <a:latin typeface="+mn-lt"/>
                <a:ea typeface="Times New Roman" panose="02020603050405020304" pitchFamily="18" charset="0"/>
                <a:cs typeface="Arial"/>
              </a:rPr>
              <a:t>Office for Students. Available at </a:t>
            </a:r>
            <a:r>
              <a:rPr lang="en-US" sz="1500" u="sng" dirty="0">
                <a:solidFill>
                  <a:srgbClr val="0000FF"/>
                </a:solidFill>
                <a:effectLst/>
                <a:latin typeface="+mn-lt"/>
                <a:ea typeface="Times New Roman" panose="02020603050405020304" pitchFamily="18" charset="0"/>
                <a:cs typeface="Arial"/>
                <a:hlinkClick r:id="rId6"/>
              </a:rPr>
              <a:t>https://www.officeforstudents.org.uk/news-blog-and-events/press-and-media/office-for-students-to-examine-assessment-practices/</a:t>
            </a:r>
            <a:r>
              <a:rPr lang="en-US" sz="1500" dirty="0">
                <a:solidFill>
                  <a:srgbClr val="000000"/>
                </a:solidFill>
                <a:effectLst/>
                <a:latin typeface="+mn-lt"/>
                <a:ea typeface="Times New Roman" panose="02020603050405020304" pitchFamily="18" charset="0"/>
                <a:cs typeface="Arial"/>
              </a:rPr>
              <a:t> (accessed 30 March 2023).</a:t>
            </a:r>
            <a:r>
              <a:rPr lang="en-US" sz="1500" dirty="0">
                <a:solidFill>
                  <a:srgbClr val="000000"/>
                </a:solidFill>
                <a:latin typeface="+mn-lt"/>
                <a:ea typeface="Times New Roman" panose="02020603050405020304" pitchFamily="18" charset="0"/>
                <a:cs typeface="Arial"/>
              </a:rPr>
              <a:t> </a:t>
            </a:r>
            <a:endParaRPr lang="en-GB" sz="1500">
              <a:effectLst/>
              <a:latin typeface="+mn-lt"/>
              <a:ea typeface="Times New Roman" panose="02020603050405020304" pitchFamily="18" charset="0"/>
            </a:endParaRPr>
          </a:p>
          <a:p>
            <a:pPr marL="0" indent="0">
              <a:buNone/>
            </a:pPr>
            <a:endParaRPr lang="en-US" sz="1800">
              <a:effectLst/>
              <a:latin typeface="Calibri" panose="020F0502020204030204" pitchFamily="34" charset="0"/>
              <a:ea typeface="Times New Roman" panose="02020603050405020304" pitchFamily="18" charset="0"/>
            </a:endParaRPr>
          </a:p>
          <a:p>
            <a:pPr marL="0" indent="0">
              <a:buNone/>
            </a:pPr>
            <a:endParaRPr lang="en-GB" sz="1800">
              <a:solidFill>
                <a:srgbClr val="000000"/>
              </a:solidFill>
              <a:effectLst/>
              <a:latin typeface="Times New Roman" panose="02020603050405020304" pitchFamily="18" charset="0"/>
              <a:ea typeface="Times New Roman" panose="02020603050405020304" pitchFamily="18" charset="0"/>
            </a:endParaRPr>
          </a:p>
          <a:p>
            <a:pPr marL="0" indent="0">
              <a:buNone/>
            </a:pPr>
            <a:endParaRPr lang="en-GB" sz="1400">
              <a:effectLst/>
              <a:ea typeface="Times New Roman" panose="02020603050405020304" pitchFamily="18" charset="0"/>
            </a:endParaRPr>
          </a:p>
          <a:p>
            <a:pPr marL="0" indent="0">
              <a:buNone/>
            </a:pPr>
            <a:endParaRPr lang="en-GB"/>
          </a:p>
        </p:txBody>
      </p:sp>
    </p:spTree>
    <p:extLst>
      <p:ext uri="{BB962C8B-B14F-4D97-AF65-F5344CB8AC3E}">
        <p14:creationId xmlns:p14="http://schemas.microsoft.com/office/powerpoint/2010/main" val="1291639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9D08C0-F75A-20E7-CA33-EDF65E4EEC8E}"/>
              </a:ext>
            </a:extLst>
          </p:cNvPr>
          <p:cNvSpPr>
            <a:spLocks noGrp="1"/>
          </p:cNvSpPr>
          <p:nvPr>
            <p:ph type="title"/>
          </p:nvPr>
        </p:nvSpPr>
        <p:spPr>
          <a:xfrm>
            <a:off x="838200" y="1191734"/>
            <a:ext cx="10515600" cy="1325563"/>
          </a:xfrm>
        </p:spPr>
        <p:txBody>
          <a:bodyPr>
            <a:normAutofit/>
          </a:bodyPr>
          <a:lstStyle/>
          <a:p>
            <a:r>
              <a:rPr lang="en-GB" sz="3200"/>
              <a:t>References</a:t>
            </a:r>
          </a:p>
        </p:txBody>
      </p:sp>
      <p:sp>
        <p:nvSpPr>
          <p:cNvPr id="6" name="Content Placeholder 5">
            <a:extLst>
              <a:ext uri="{FF2B5EF4-FFF2-40B4-BE49-F238E27FC236}">
                <a16:creationId xmlns:a16="http://schemas.microsoft.com/office/drawing/2014/main" id="{7B52DBE6-1660-3121-1CB8-7062B0000724}"/>
              </a:ext>
            </a:extLst>
          </p:cNvPr>
          <p:cNvSpPr>
            <a:spLocks noGrp="1"/>
          </p:cNvSpPr>
          <p:nvPr>
            <p:ph idx="1"/>
          </p:nvPr>
        </p:nvSpPr>
        <p:spPr>
          <a:xfrm>
            <a:off x="838200" y="1998483"/>
            <a:ext cx="10515600" cy="4178480"/>
          </a:xfrm>
        </p:spPr>
        <p:txBody>
          <a:bodyPr vert="horz" lIns="91440" tIns="45720" rIns="91440" bIns="45720" rtlCol="0" anchor="t">
            <a:normAutofit/>
          </a:bodyPr>
          <a:lstStyle/>
          <a:p>
            <a:pPr marL="179070" indent="-179070">
              <a:buNone/>
            </a:pPr>
            <a:r>
              <a:rPr lang="en-US" sz="1400" dirty="0">
                <a:solidFill>
                  <a:srgbClr val="000000"/>
                </a:solidFill>
                <a:latin typeface="+mn-lt"/>
                <a:cs typeface="Calibri"/>
              </a:rPr>
              <a:t>Office for Students (2021b) </a:t>
            </a:r>
            <a:r>
              <a:rPr lang="en-US" sz="1400" i="1" dirty="0">
                <a:solidFill>
                  <a:srgbClr val="000000"/>
                </a:solidFill>
                <a:latin typeface="+mn-lt"/>
                <a:cs typeface="Calibri"/>
              </a:rPr>
              <a:t>Assessment Practices in English Higher Education Providers: Spelling, Punctuation and Grammar. </a:t>
            </a:r>
            <a:r>
              <a:rPr lang="en-US" sz="1400" dirty="0" err="1">
                <a:solidFill>
                  <a:srgbClr val="000000"/>
                </a:solidFill>
                <a:latin typeface="+mn-lt"/>
                <a:cs typeface="Calibri"/>
              </a:rPr>
              <a:t>OfS</a:t>
            </a:r>
            <a:r>
              <a:rPr lang="en-US" sz="1400" dirty="0">
                <a:solidFill>
                  <a:srgbClr val="000000"/>
                </a:solidFill>
                <a:latin typeface="+mn-lt"/>
                <a:cs typeface="Calibri"/>
              </a:rPr>
              <a:t> 2021.43, 7 October. Available at </a:t>
            </a:r>
            <a:r>
              <a:rPr lang="en-US" sz="1400" u="sng" dirty="0">
                <a:solidFill>
                  <a:srgbClr val="0000FF"/>
                </a:solidFill>
                <a:latin typeface="+mn-lt"/>
                <a:cs typeface="Calibri"/>
                <a:hlinkClick r:id="rId2"/>
              </a:rPr>
              <a:t>https://www.officeforstudents.org.uk/media/1482/assessment_practices_english_higher_education_providers.pdf</a:t>
            </a:r>
            <a:r>
              <a:rPr lang="en-US" sz="1400" dirty="0">
                <a:solidFill>
                  <a:srgbClr val="000000"/>
                </a:solidFill>
                <a:latin typeface="+mn-lt"/>
                <a:cs typeface="Calibri"/>
              </a:rPr>
              <a:t> (accessed 30 March 2023). </a:t>
            </a:r>
            <a:endParaRPr lang="en-US" dirty="0"/>
          </a:p>
          <a:p>
            <a:pPr marL="179070" indent="-179070">
              <a:buNone/>
            </a:pPr>
            <a:r>
              <a:rPr lang="en-US" sz="1400" dirty="0">
                <a:solidFill>
                  <a:srgbClr val="000000"/>
                </a:solidFill>
                <a:effectLst/>
                <a:latin typeface="+mn-lt"/>
                <a:ea typeface="Times New Roman" panose="02020603050405020304" pitchFamily="18" charset="0"/>
                <a:cs typeface="Arial"/>
              </a:rPr>
              <a:t>Office for Students (2022) </a:t>
            </a:r>
            <a:r>
              <a:rPr lang="en-US" sz="1400" i="1" dirty="0">
                <a:solidFill>
                  <a:srgbClr val="000000"/>
                </a:solidFill>
                <a:effectLst/>
                <a:latin typeface="+mn-lt"/>
                <a:ea typeface="Times New Roman" panose="02020603050405020304" pitchFamily="18" charset="0"/>
                <a:cs typeface="Arial"/>
              </a:rPr>
              <a:t>Securing Student Success: Regulatory Framework for Higher Education in </a:t>
            </a:r>
            <a:r>
              <a:rPr lang="en-US" sz="1400" dirty="0">
                <a:solidFill>
                  <a:srgbClr val="000000"/>
                </a:solidFill>
                <a:effectLst/>
                <a:latin typeface="+mn-lt"/>
                <a:ea typeface="Times New Roman" panose="02020603050405020304" pitchFamily="18" charset="0"/>
                <a:cs typeface="Arial"/>
              </a:rPr>
              <a:t>England. </a:t>
            </a:r>
            <a:r>
              <a:rPr lang="en-US" sz="1400" dirty="0" err="1">
                <a:solidFill>
                  <a:srgbClr val="000000"/>
                </a:solidFill>
                <a:effectLst/>
                <a:latin typeface="+mn-lt"/>
                <a:ea typeface="Times New Roman" panose="02020603050405020304" pitchFamily="18" charset="0"/>
                <a:cs typeface="Arial"/>
              </a:rPr>
              <a:t>OfS</a:t>
            </a:r>
            <a:r>
              <a:rPr lang="en-US" sz="1400" dirty="0">
                <a:solidFill>
                  <a:srgbClr val="000000"/>
                </a:solidFill>
                <a:effectLst/>
                <a:latin typeface="+mn-lt"/>
                <a:ea typeface="Times New Roman" panose="02020603050405020304" pitchFamily="18" charset="0"/>
                <a:cs typeface="Arial"/>
              </a:rPr>
              <a:t> 2022.69, 24 November. Available at </a:t>
            </a:r>
            <a:r>
              <a:rPr lang="en-US" sz="1400" u="sng" dirty="0">
                <a:solidFill>
                  <a:srgbClr val="0000FF"/>
                </a:solidFill>
                <a:effectLst/>
                <a:latin typeface="+mn-lt"/>
                <a:ea typeface="Times New Roman" panose="02020603050405020304" pitchFamily="18" charset="0"/>
                <a:cs typeface="Arial"/>
                <a:hlinkClick r:id="rId3"/>
              </a:rPr>
              <a:t>https://www.officeforstudents.org.uk/media/1231efe3-e050-47b2-8e63-c6d99d95144f/regulatory_framework_2022.pdf</a:t>
            </a:r>
            <a:r>
              <a:rPr lang="en-US" sz="1400" dirty="0">
                <a:solidFill>
                  <a:srgbClr val="000000"/>
                </a:solidFill>
                <a:effectLst/>
                <a:latin typeface="+mn-lt"/>
                <a:ea typeface="Times New Roman" panose="02020603050405020304" pitchFamily="18" charset="0"/>
                <a:cs typeface="Arial"/>
              </a:rPr>
              <a:t> (accessed 30 March 2023).</a:t>
            </a:r>
            <a:r>
              <a:rPr lang="en-US" sz="1400" dirty="0">
                <a:solidFill>
                  <a:srgbClr val="000000"/>
                </a:solidFill>
                <a:latin typeface="+mn-lt"/>
                <a:ea typeface="Times New Roman" panose="02020603050405020304" pitchFamily="18" charset="0"/>
                <a:cs typeface="Arial"/>
              </a:rPr>
              <a:t> </a:t>
            </a:r>
            <a:endParaRPr lang="en-GB" sz="1400">
              <a:effectLst/>
              <a:latin typeface="+mn-lt"/>
              <a:ea typeface="Times New Roman" panose="02020603050405020304" pitchFamily="18" charset="0"/>
            </a:endParaRPr>
          </a:p>
          <a:p>
            <a:pPr marL="179070" indent="-179070">
              <a:buNone/>
            </a:pPr>
            <a:r>
              <a:rPr lang="en-GB" sz="1400" dirty="0">
                <a:latin typeface="+mn-lt"/>
                <a:cs typeface="Arial"/>
              </a:rPr>
              <a:t>Office for Students (2023). Office for Students About us. Available at  </a:t>
            </a:r>
            <a:r>
              <a:rPr lang="en-GB" sz="1400" dirty="0">
                <a:latin typeface="+mn-lt"/>
                <a:cs typeface="Arial"/>
                <a:hlinkClick r:id="rId4"/>
              </a:rPr>
              <a:t>https://www.officeforstudents.org.uk/about/#:~:text=We%20work%20with%20higher%20education,students%20succeed%20in%20higher%20education</a:t>
            </a:r>
            <a:r>
              <a:rPr lang="en-GB" sz="1400" dirty="0">
                <a:latin typeface="+mn-lt"/>
                <a:cs typeface="Arial"/>
              </a:rPr>
              <a:t>  (accessed 29 March 2023).</a:t>
            </a:r>
          </a:p>
          <a:p>
            <a:pPr marL="179070" indent="-179070">
              <a:buNone/>
            </a:pPr>
            <a:r>
              <a:rPr lang="en-US" sz="1400" dirty="0">
                <a:solidFill>
                  <a:srgbClr val="000000"/>
                </a:solidFill>
                <a:effectLst/>
                <a:latin typeface="+mn-lt"/>
                <a:ea typeface="Times New Roman" panose="02020603050405020304" pitchFamily="18" charset="0"/>
                <a:cs typeface="Arial"/>
              </a:rPr>
              <a:t>Steer R, </a:t>
            </a:r>
            <a:r>
              <a:rPr lang="en-US" sz="1400" dirty="0" err="1">
                <a:solidFill>
                  <a:srgbClr val="000000"/>
                </a:solidFill>
                <a:effectLst/>
                <a:latin typeface="+mn-lt"/>
                <a:ea typeface="Times New Roman" panose="02020603050405020304" pitchFamily="18" charset="0"/>
                <a:cs typeface="Arial"/>
              </a:rPr>
              <a:t>Spours</a:t>
            </a:r>
            <a:r>
              <a:rPr lang="en-US" sz="1400" dirty="0">
                <a:solidFill>
                  <a:srgbClr val="000000"/>
                </a:solidFill>
                <a:effectLst/>
                <a:latin typeface="+mn-lt"/>
                <a:ea typeface="Times New Roman" panose="02020603050405020304" pitchFamily="18" charset="0"/>
                <a:cs typeface="Arial"/>
              </a:rPr>
              <a:t> K, Hodgson A, et al. (2007) '</a:t>
            </a:r>
            <a:r>
              <a:rPr lang="en-US" sz="1400" dirty="0" err="1">
                <a:solidFill>
                  <a:srgbClr val="000000"/>
                </a:solidFill>
                <a:effectLst/>
                <a:latin typeface="+mn-lt"/>
                <a:ea typeface="Times New Roman" panose="02020603050405020304" pitchFamily="18" charset="0"/>
                <a:cs typeface="Arial"/>
              </a:rPr>
              <a:t>Modernisation</a:t>
            </a:r>
            <a:r>
              <a:rPr lang="en-US" sz="1400" dirty="0">
                <a:solidFill>
                  <a:srgbClr val="000000"/>
                </a:solidFill>
                <a:effectLst/>
                <a:latin typeface="+mn-lt"/>
                <a:ea typeface="Times New Roman" panose="02020603050405020304" pitchFamily="18" charset="0"/>
                <a:cs typeface="Arial"/>
              </a:rPr>
              <a:t>' and the role of policy levers in the learning and skills sector. </a:t>
            </a:r>
            <a:r>
              <a:rPr lang="en-US" sz="1400" i="1" dirty="0">
                <a:solidFill>
                  <a:srgbClr val="000000"/>
                </a:solidFill>
                <a:effectLst/>
                <a:latin typeface="+mn-lt"/>
                <a:ea typeface="Times New Roman" panose="02020603050405020304" pitchFamily="18" charset="0"/>
                <a:cs typeface="Arial"/>
              </a:rPr>
              <a:t>Journal of Vocational Education &amp; Training</a:t>
            </a:r>
            <a:r>
              <a:rPr lang="en-US" sz="1400" dirty="0">
                <a:solidFill>
                  <a:srgbClr val="000000"/>
                </a:solidFill>
                <a:effectLst/>
                <a:latin typeface="+mn-lt"/>
                <a:ea typeface="Times New Roman" panose="02020603050405020304" pitchFamily="18" charset="0"/>
                <a:cs typeface="Arial"/>
              </a:rPr>
              <a:t> 59(2): 175-192.</a:t>
            </a:r>
          </a:p>
          <a:p>
            <a:pPr marL="179070" indent="-179070">
              <a:buNone/>
            </a:pPr>
            <a:r>
              <a:rPr lang="en-US" sz="1400" dirty="0">
                <a:solidFill>
                  <a:srgbClr val="000000"/>
                </a:solidFill>
                <a:effectLst/>
                <a:latin typeface="+mn-lt"/>
                <a:ea typeface="Times New Roman" panose="02020603050405020304" pitchFamily="18" charset="0"/>
                <a:cs typeface="Arial"/>
              </a:rPr>
              <a:t>Williamson G (2021) </a:t>
            </a:r>
            <a:r>
              <a:rPr lang="en-US" sz="1400" i="1" dirty="0">
                <a:solidFill>
                  <a:srgbClr val="000000"/>
                </a:solidFill>
                <a:effectLst/>
                <a:latin typeface="+mn-lt"/>
                <a:ea typeface="Times New Roman" panose="02020603050405020304" pitchFamily="18" charset="0"/>
                <a:cs typeface="Arial"/>
              </a:rPr>
              <a:t>Guidance to the </a:t>
            </a:r>
            <a:r>
              <a:rPr lang="en-US" sz="1400" i="1" dirty="0" err="1">
                <a:solidFill>
                  <a:srgbClr val="000000"/>
                </a:solidFill>
                <a:effectLst/>
                <a:latin typeface="+mn-lt"/>
                <a:ea typeface="Times New Roman" panose="02020603050405020304" pitchFamily="18" charset="0"/>
                <a:cs typeface="Arial"/>
              </a:rPr>
              <a:t>OfS</a:t>
            </a:r>
            <a:r>
              <a:rPr lang="en-US" sz="1400" i="1" dirty="0">
                <a:solidFill>
                  <a:srgbClr val="000000"/>
                </a:solidFill>
                <a:effectLst/>
                <a:latin typeface="+mn-lt"/>
                <a:ea typeface="Times New Roman" panose="02020603050405020304" pitchFamily="18" charset="0"/>
                <a:cs typeface="Arial"/>
              </a:rPr>
              <a:t>: Secretary of State’s strategic priorities (February 2021). </a:t>
            </a:r>
            <a:r>
              <a:rPr lang="en-US" sz="1400" dirty="0">
                <a:solidFill>
                  <a:srgbClr val="000000"/>
                </a:solidFill>
                <a:effectLst/>
                <a:latin typeface="+mn-lt"/>
                <a:ea typeface="Times New Roman" panose="02020603050405020304" pitchFamily="18" charset="0"/>
                <a:cs typeface="Arial"/>
              </a:rPr>
              <a:t>Office for Students. Available at </a:t>
            </a:r>
            <a:r>
              <a:rPr lang="en-US" sz="1400" u="sng" dirty="0">
                <a:solidFill>
                  <a:srgbClr val="0000FF"/>
                </a:solidFill>
                <a:effectLst/>
                <a:latin typeface="+mn-lt"/>
                <a:ea typeface="Times New Roman" panose="02020603050405020304" pitchFamily="18" charset="0"/>
                <a:cs typeface="Arial"/>
                <a:hlinkClick r:id="rId5"/>
              </a:rPr>
              <a:t>https://www.officeforstudents.org.uk/advice-and-guidance/regulation/guidance-from-government/</a:t>
            </a:r>
            <a:r>
              <a:rPr lang="en-US" sz="1400" dirty="0">
                <a:solidFill>
                  <a:srgbClr val="000000"/>
                </a:solidFill>
                <a:effectLst/>
                <a:latin typeface="+mn-lt"/>
                <a:ea typeface="Times New Roman" panose="02020603050405020304" pitchFamily="18" charset="0"/>
                <a:cs typeface="Arial"/>
              </a:rPr>
              <a:t> (accessed 30 March 2023).</a:t>
            </a:r>
            <a:r>
              <a:rPr lang="en-US" sz="1400" i="1" dirty="0">
                <a:solidFill>
                  <a:srgbClr val="000000"/>
                </a:solidFill>
                <a:latin typeface="+mn-lt"/>
                <a:ea typeface="Times New Roman" panose="02020603050405020304" pitchFamily="18" charset="0"/>
                <a:cs typeface="Arial"/>
              </a:rPr>
              <a:t> </a:t>
            </a:r>
            <a:endParaRPr lang="en-GB" sz="1400">
              <a:effectLst/>
              <a:latin typeface="+mn-lt"/>
              <a:ea typeface="Times New Roman" panose="02020603050405020304" pitchFamily="18" charset="0"/>
            </a:endParaRPr>
          </a:p>
          <a:p>
            <a:pPr marL="179070" indent="-179070">
              <a:buNone/>
            </a:pPr>
            <a:r>
              <a:rPr lang="en-US" sz="1400" dirty="0">
                <a:solidFill>
                  <a:srgbClr val="000000"/>
                </a:solidFill>
                <a:effectLst/>
                <a:latin typeface="+mn-lt"/>
                <a:ea typeface="Times New Roman" panose="02020603050405020304" pitchFamily="18" charset="0"/>
                <a:cs typeface="Arial"/>
              </a:rPr>
              <a:t>Zahawi N and Donelan M (2022) </a:t>
            </a:r>
            <a:r>
              <a:rPr lang="en-US" sz="1400" i="1" dirty="0">
                <a:solidFill>
                  <a:srgbClr val="000000"/>
                </a:solidFill>
                <a:effectLst/>
                <a:latin typeface="+mn-lt"/>
                <a:ea typeface="Times New Roman" panose="02020603050405020304" pitchFamily="18" charset="0"/>
                <a:cs typeface="Arial"/>
              </a:rPr>
              <a:t>Guidance to the </a:t>
            </a:r>
            <a:r>
              <a:rPr lang="en-US" sz="1400" i="1" dirty="0" err="1">
                <a:solidFill>
                  <a:srgbClr val="000000"/>
                </a:solidFill>
                <a:effectLst/>
                <a:latin typeface="+mn-lt"/>
                <a:ea typeface="Times New Roman" panose="02020603050405020304" pitchFamily="18" charset="0"/>
                <a:cs typeface="Arial"/>
              </a:rPr>
              <a:t>OfS</a:t>
            </a:r>
            <a:r>
              <a:rPr lang="en-US" sz="1400" i="1" dirty="0">
                <a:solidFill>
                  <a:srgbClr val="000000"/>
                </a:solidFill>
                <a:effectLst/>
                <a:latin typeface="+mn-lt"/>
                <a:ea typeface="Times New Roman" panose="02020603050405020304" pitchFamily="18" charset="0"/>
                <a:cs typeface="Arial"/>
              </a:rPr>
              <a:t> on strategic priorities for financial year 2022-23 (March 2022). </a:t>
            </a:r>
            <a:r>
              <a:rPr lang="en-US" sz="1400" dirty="0">
                <a:solidFill>
                  <a:srgbClr val="000000"/>
                </a:solidFill>
                <a:effectLst/>
                <a:latin typeface="+mn-lt"/>
                <a:ea typeface="Times New Roman" panose="02020603050405020304" pitchFamily="18" charset="0"/>
                <a:cs typeface="Arial"/>
              </a:rPr>
              <a:t>Office for Students. Available at </a:t>
            </a:r>
            <a:r>
              <a:rPr lang="en-US" sz="1400" u="sng" dirty="0">
                <a:solidFill>
                  <a:srgbClr val="0000FF"/>
                </a:solidFill>
                <a:effectLst/>
                <a:latin typeface="+mn-lt"/>
                <a:ea typeface="Times New Roman" panose="02020603050405020304" pitchFamily="18" charset="0"/>
                <a:cs typeface="Arial"/>
                <a:hlinkClick r:id="rId5"/>
              </a:rPr>
              <a:t>https://www.officeforstudents.org.uk/advice-and-guidance/regulation/guidance-from-government/</a:t>
            </a:r>
            <a:r>
              <a:rPr lang="en-US" sz="1400" dirty="0">
                <a:solidFill>
                  <a:srgbClr val="000000"/>
                </a:solidFill>
                <a:effectLst/>
                <a:latin typeface="+mn-lt"/>
                <a:ea typeface="Times New Roman" panose="02020603050405020304" pitchFamily="18" charset="0"/>
                <a:cs typeface="Arial"/>
              </a:rPr>
              <a:t> (accessed 30 March 2023).</a:t>
            </a:r>
            <a:endParaRPr lang="en-GB" sz="1400" dirty="0">
              <a:effectLst/>
              <a:latin typeface="+mn-lt"/>
              <a:ea typeface="Times New Roman" panose="02020603050405020304" pitchFamily="18" charset="0"/>
              <a:cs typeface="Arial"/>
            </a:endParaRPr>
          </a:p>
          <a:p>
            <a:pPr marL="0" indent="0">
              <a:buNone/>
            </a:pPr>
            <a:endParaRPr lang="en-US" sz="1800">
              <a:solidFill>
                <a:srgbClr val="000000"/>
              </a:solidFill>
              <a:effectLst/>
              <a:latin typeface="Calibri" panose="020F0502020204030204" pitchFamily="34" charset="0"/>
              <a:ea typeface="Times New Roman" panose="02020603050405020304" pitchFamily="18" charset="0"/>
            </a:endParaRPr>
          </a:p>
          <a:p>
            <a:pPr marL="0" indent="0">
              <a:buNone/>
            </a:pPr>
            <a:endParaRPr lang="en-GB" sz="1800">
              <a:effectLst/>
              <a:latin typeface="Times New Roman" panose="02020603050405020304" pitchFamily="18" charset="0"/>
              <a:ea typeface="Times New Roman" panose="02020603050405020304" pitchFamily="18" charset="0"/>
            </a:endParaRPr>
          </a:p>
          <a:p>
            <a:pPr marL="0" indent="0">
              <a:buNone/>
            </a:pPr>
            <a:endParaRPr lang="en-GB" sz="1400"/>
          </a:p>
          <a:p>
            <a:pPr marL="0" indent="0">
              <a:buNone/>
            </a:pPr>
            <a:endParaRPr lang="en-GB"/>
          </a:p>
        </p:txBody>
      </p:sp>
    </p:spTree>
    <p:extLst>
      <p:ext uri="{BB962C8B-B14F-4D97-AF65-F5344CB8AC3E}">
        <p14:creationId xmlns:p14="http://schemas.microsoft.com/office/powerpoint/2010/main" val="4130556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09E38FF-7AC7-9D4D-B1D1-B469435B674B}"/>
              </a:ext>
            </a:extLst>
          </p:cNvPr>
          <p:cNvSpPr>
            <a:spLocks noGrp="1"/>
          </p:cNvSpPr>
          <p:nvPr>
            <p:ph type="subTitle" idx="1"/>
          </p:nvPr>
        </p:nvSpPr>
        <p:spPr>
          <a:xfrm>
            <a:off x="838200" y="2172832"/>
            <a:ext cx="5852311" cy="3877449"/>
          </a:xfrm>
        </p:spPr>
        <p:txBody>
          <a:bodyPr vert="horz" lIns="91440" tIns="45720" rIns="91440" bIns="45720" rtlCol="0" anchor="t">
            <a:normAutofit/>
          </a:bodyPr>
          <a:lstStyle/>
          <a:p>
            <a:pPr marL="342900" indent="-342900" algn="l">
              <a:buBlip>
                <a:blip r:embed="rId3">
                  <a:extLst>
                    <a:ext uri="{837473B0-CC2E-450A-ABE3-18F120FF3D39}">
                      <a1611:picAttrSrcUrl xmlns:a1611="http://schemas.microsoft.com/office/drawing/2016/11/main" r:id="rId4"/>
                    </a:ext>
                  </a:extLst>
                </a:blip>
              </a:buBlip>
            </a:pPr>
            <a:r>
              <a:rPr lang="en-US" sz="2000" dirty="0">
                <a:latin typeface="+mn-lt"/>
                <a:cs typeface="Arial"/>
              </a:rPr>
              <a:t>Assess accuracy of spelling, punctuation and grammar/ technical proficiency in English of all students on all courses with very few exceptions </a:t>
            </a:r>
          </a:p>
          <a:p>
            <a:pPr marL="342900" indent="-342900" algn="l">
              <a:buBlip>
                <a:blip r:embed="rId5">
                  <a:extLst>
                    <a:ext uri="{837473B0-CC2E-450A-ABE3-18F120FF3D39}">
                      <a1611:picAttrSrcUrl xmlns:a1611="http://schemas.microsoft.com/office/drawing/2016/11/main" r:id="rId6"/>
                    </a:ext>
                  </a:extLst>
                </a:blip>
              </a:buBlip>
            </a:pPr>
            <a:r>
              <a:rPr lang="en-US" sz="2000" dirty="0">
                <a:latin typeface="+mn-lt"/>
                <a:cs typeface="Arial"/>
              </a:rPr>
              <a:t>Assess technical proficiency of English only when it is a learning outcome</a:t>
            </a:r>
          </a:p>
          <a:p>
            <a:pPr marL="342900" indent="-342900" algn="l">
              <a:buBlip>
                <a:blip r:embed="rId5">
                  <a:extLst>
                    <a:ext uri="{837473B0-CC2E-450A-ABE3-18F120FF3D39}">
                      <a1611:picAttrSrcUrl xmlns:a1611="http://schemas.microsoft.com/office/drawing/2016/11/main" r:id="rId6"/>
                    </a:ext>
                  </a:extLst>
                </a:blip>
              </a:buBlip>
            </a:pPr>
            <a:r>
              <a:rPr lang="en-US" sz="2000" dirty="0">
                <a:latin typeface="+mn-lt"/>
                <a:cs typeface="Arial"/>
              </a:rPr>
              <a:t>Deduct marks only where errors impede communication</a:t>
            </a:r>
          </a:p>
          <a:p>
            <a:pPr marL="342900" indent="-342900" algn="l">
              <a:buBlip>
                <a:blip r:embed="rId5">
                  <a:extLst>
                    <a:ext uri="{837473B0-CC2E-450A-ABE3-18F120FF3D39}">
                      <a1611:picAttrSrcUrl xmlns:a1611="http://schemas.microsoft.com/office/drawing/2016/11/main" r:id="rId6"/>
                    </a:ext>
                  </a:extLst>
                </a:blip>
              </a:buBlip>
            </a:pPr>
            <a:r>
              <a:rPr lang="en-US" sz="2000" dirty="0">
                <a:latin typeface="+mn-lt"/>
                <a:cs typeface="Arial"/>
              </a:rPr>
              <a:t>Assess English in line with graduate outcomes e.g. demonstrating effective communication skills, conveying information clearly for different purposes and audiences</a:t>
            </a:r>
          </a:p>
          <a:p>
            <a:pPr algn="l"/>
            <a:endParaRPr lang="en-US" sz="1600" dirty="0"/>
          </a:p>
          <a:p>
            <a:pPr algn="l"/>
            <a:endParaRPr lang="en-US" dirty="0"/>
          </a:p>
          <a:p>
            <a:pPr algn="l"/>
            <a:endParaRPr lang="en-US" dirty="0"/>
          </a:p>
        </p:txBody>
      </p:sp>
      <p:sp>
        <p:nvSpPr>
          <p:cNvPr id="6" name="Title 5">
            <a:extLst>
              <a:ext uri="{FF2B5EF4-FFF2-40B4-BE49-F238E27FC236}">
                <a16:creationId xmlns:a16="http://schemas.microsoft.com/office/drawing/2014/main" id="{1A520C1C-67CC-8640-9D34-712B9027633D}"/>
              </a:ext>
            </a:extLst>
          </p:cNvPr>
          <p:cNvSpPr>
            <a:spLocks noGrp="1"/>
          </p:cNvSpPr>
          <p:nvPr>
            <p:ph type="title"/>
          </p:nvPr>
        </p:nvSpPr>
        <p:spPr>
          <a:xfrm>
            <a:off x="838200" y="1284149"/>
            <a:ext cx="10515600" cy="960246"/>
          </a:xfrm>
        </p:spPr>
        <p:txBody>
          <a:bodyPr>
            <a:normAutofit/>
          </a:bodyPr>
          <a:lstStyle/>
          <a:p>
            <a:r>
              <a:rPr lang="en-US" sz="3000" b="0" dirty="0">
                <a:latin typeface="+mn-lt"/>
              </a:rPr>
              <a:t>What is the </a:t>
            </a:r>
            <a:r>
              <a:rPr lang="en-US" sz="3000" b="0" dirty="0" err="1">
                <a:latin typeface="+mn-lt"/>
              </a:rPr>
              <a:t>SPaG</a:t>
            </a:r>
            <a:r>
              <a:rPr lang="en-US" sz="3000" b="0" dirty="0">
                <a:latin typeface="+mn-lt"/>
              </a:rPr>
              <a:t> directive?</a:t>
            </a:r>
          </a:p>
        </p:txBody>
      </p:sp>
      <p:pic>
        <p:nvPicPr>
          <p:cNvPr id="3" name="Picture 2">
            <a:extLst>
              <a:ext uri="{FF2B5EF4-FFF2-40B4-BE49-F238E27FC236}">
                <a16:creationId xmlns:a16="http://schemas.microsoft.com/office/drawing/2014/main" id="{3EE80F29-C166-B0BB-D4D5-36BD7EF7AF71}"/>
              </a:ext>
            </a:extLst>
          </p:cNvPr>
          <p:cNvPicPr>
            <a:picLocks noChangeAspect="1"/>
          </p:cNvPicPr>
          <p:nvPr/>
        </p:nvPicPr>
        <p:blipFill>
          <a:blip r:embed="rId7"/>
          <a:stretch>
            <a:fillRect/>
          </a:stretch>
        </p:blipFill>
        <p:spPr>
          <a:xfrm>
            <a:off x="7007207" y="1474272"/>
            <a:ext cx="4895653" cy="4502185"/>
          </a:xfrm>
          <a:prstGeom prst="rect">
            <a:avLst/>
          </a:prstGeom>
          <a:ln>
            <a:solidFill>
              <a:schemeClr val="accent1"/>
            </a:solidFill>
          </a:ln>
        </p:spPr>
      </p:pic>
      <p:sp>
        <p:nvSpPr>
          <p:cNvPr id="4" name="TextBox 3">
            <a:extLst>
              <a:ext uri="{FF2B5EF4-FFF2-40B4-BE49-F238E27FC236}">
                <a16:creationId xmlns:a16="http://schemas.microsoft.com/office/drawing/2014/main" id="{907A16CA-C7A7-9033-0BBB-E4DBA2C89344}"/>
              </a:ext>
            </a:extLst>
          </p:cNvPr>
          <p:cNvSpPr txBox="1"/>
          <p:nvPr/>
        </p:nvSpPr>
        <p:spPr>
          <a:xfrm>
            <a:off x="10487977" y="5593987"/>
            <a:ext cx="2154725" cy="369332"/>
          </a:xfrm>
          <a:prstGeom prst="rect">
            <a:avLst/>
          </a:prstGeom>
          <a:noFill/>
        </p:spPr>
        <p:txBody>
          <a:bodyPr wrap="square" rtlCol="0">
            <a:spAutoFit/>
          </a:bodyPr>
          <a:lstStyle/>
          <a:p>
            <a:r>
              <a:rPr lang="en-GB"/>
              <a:t>(</a:t>
            </a:r>
            <a:r>
              <a:rPr lang="en-GB" err="1"/>
              <a:t>OfS</a:t>
            </a:r>
            <a:r>
              <a:rPr lang="en-GB"/>
              <a:t>, 2021b)</a:t>
            </a:r>
          </a:p>
        </p:txBody>
      </p:sp>
    </p:spTree>
    <p:extLst>
      <p:ext uri="{BB962C8B-B14F-4D97-AF65-F5344CB8AC3E}">
        <p14:creationId xmlns:p14="http://schemas.microsoft.com/office/powerpoint/2010/main" val="401040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it, person&#10;&#10;Description automatically generated">
            <a:extLst>
              <a:ext uri="{FF2B5EF4-FFF2-40B4-BE49-F238E27FC236}">
                <a16:creationId xmlns:a16="http://schemas.microsoft.com/office/drawing/2014/main" id="{E6DACF81-09A9-6CAA-DD83-9E639788E509}"/>
              </a:ext>
            </a:extLst>
          </p:cNvPr>
          <p:cNvPicPr>
            <a:picLocks noChangeAspect="1"/>
          </p:cNvPicPr>
          <p:nvPr/>
        </p:nvPicPr>
        <p:blipFill>
          <a:blip r:embed="rId3"/>
          <a:stretch>
            <a:fillRect/>
          </a:stretch>
        </p:blipFill>
        <p:spPr>
          <a:xfrm>
            <a:off x="6718233" y="2138344"/>
            <a:ext cx="5204993" cy="3460991"/>
          </a:xfrm>
          <a:prstGeom prst="rect">
            <a:avLst/>
          </a:prstGeom>
        </p:spPr>
      </p:pic>
      <p:sp>
        <p:nvSpPr>
          <p:cNvPr id="7" name="Subtitle 6">
            <a:extLst>
              <a:ext uri="{FF2B5EF4-FFF2-40B4-BE49-F238E27FC236}">
                <a16:creationId xmlns:a16="http://schemas.microsoft.com/office/drawing/2014/main" id="{A09E38FF-7AC7-9D4D-B1D1-B469435B674B}"/>
              </a:ext>
            </a:extLst>
          </p:cNvPr>
          <p:cNvSpPr>
            <a:spLocks noGrp="1"/>
          </p:cNvSpPr>
          <p:nvPr>
            <p:ph type="subTitle" idx="1"/>
          </p:nvPr>
        </p:nvSpPr>
        <p:spPr>
          <a:xfrm>
            <a:off x="406434" y="2098558"/>
            <a:ext cx="6699564" cy="4373963"/>
          </a:xfrm>
        </p:spPr>
        <p:txBody>
          <a:bodyPr vert="horz" lIns="91440" tIns="45720" rIns="91440" bIns="45720" rtlCol="0" anchor="t">
            <a:noAutofit/>
          </a:bodyPr>
          <a:lstStyle/>
          <a:p>
            <a:pPr marL="342900" indent="-342900" algn="l">
              <a:buChar char="•"/>
            </a:pPr>
            <a:r>
              <a:rPr lang="en-US" sz="2000" dirty="0">
                <a:latin typeface="+mn-lt"/>
                <a:cs typeface="Arial"/>
              </a:rPr>
              <a:t>Technical proficiency in English is a B1/quality  and B4/ assessment condition of registration (</a:t>
            </a:r>
            <a:r>
              <a:rPr lang="en-US" sz="2000" dirty="0" err="1">
                <a:latin typeface="+mn-lt"/>
                <a:cs typeface="Arial"/>
              </a:rPr>
              <a:t>OfS</a:t>
            </a:r>
            <a:r>
              <a:rPr lang="en-US" sz="2000" dirty="0">
                <a:latin typeface="+mn-lt"/>
                <a:cs typeface="Arial"/>
              </a:rPr>
              <a:t>, 2022)</a:t>
            </a:r>
            <a:endParaRPr lang="en-US" sz="2000" dirty="0">
              <a:latin typeface="Calibri"/>
            </a:endParaRPr>
          </a:p>
          <a:p>
            <a:pPr marL="342900" indent="-342900" algn="l">
              <a:buChar char="•"/>
            </a:pPr>
            <a:r>
              <a:rPr lang="en-US" sz="2000" dirty="0" err="1">
                <a:latin typeface="+mn-lt"/>
                <a:cs typeface="Arial"/>
              </a:rPr>
              <a:t>OfS</a:t>
            </a:r>
            <a:r>
              <a:rPr lang="en-US" sz="2000" dirty="0">
                <a:latin typeface="+mn-lt"/>
                <a:cs typeface="Arial"/>
              </a:rPr>
              <a:t> instructed to begin an ‘inspections regime’ of quality (Zahawi &amp; </a:t>
            </a:r>
            <a:r>
              <a:rPr lang="en-US" sz="2000" dirty="0" err="1">
                <a:latin typeface="+mn-lt"/>
                <a:cs typeface="Arial"/>
              </a:rPr>
              <a:t>Donelan</a:t>
            </a:r>
            <a:r>
              <a:rPr lang="en-US" sz="2000" dirty="0">
                <a:latin typeface="+mn-lt"/>
                <a:cs typeface="Arial"/>
              </a:rPr>
              <a:t>, 2022)</a:t>
            </a:r>
          </a:p>
          <a:p>
            <a:pPr marL="342900" indent="-342900" algn="l">
              <a:buChar char="•"/>
            </a:pPr>
            <a:r>
              <a:rPr lang="en-US" sz="2000" dirty="0">
                <a:latin typeface="+mn-lt"/>
                <a:cs typeface="Arial"/>
              </a:rPr>
              <a:t>Assessment of technical proficiency in English is one of three ‘strategic priorities’ for inspection of quality (Zahawi &amp; </a:t>
            </a:r>
            <a:r>
              <a:rPr lang="en-US" sz="2000" dirty="0" err="1">
                <a:latin typeface="+mn-lt"/>
                <a:cs typeface="Arial"/>
              </a:rPr>
              <a:t>Donelan</a:t>
            </a:r>
            <a:r>
              <a:rPr lang="en-US" sz="2000" dirty="0">
                <a:latin typeface="+mn-lt"/>
                <a:cs typeface="Arial"/>
              </a:rPr>
              <a:t>, 2022)</a:t>
            </a:r>
          </a:p>
          <a:p>
            <a:pPr marL="342900" indent="-342900" algn="l">
              <a:buChar char="•"/>
            </a:pPr>
            <a:r>
              <a:rPr lang="en-US" sz="2000" dirty="0">
                <a:latin typeface="+mn-lt"/>
                <a:cs typeface="Calibri"/>
              </a:rPr>
              <a:t>Sanctions for breaches of quality conditions: monetary penalties, revocation of degree awarding powers, deregistration (Williamson, 2021)</a:t>
            </a:r>
            <a:endParaRPr lang="en-US" sz="2000" dirty="0">
              <a:latin typeface="+mn-lt"/>
              <a:cs typeface="Arial"/>
            </a:endParaRPr>
          </a:p>
        </p:txBody>
      </p:sp>
      <p:sp>
        <p:nvSpPr>
          <p:cNvPr id="6" name="Title 5">
            <a:extLst>
              <a:ext uri="{FF2B5EF4-FFF2-40B4-BE49-F238E27FC236}">
                <a16:creationId xmlns:a16="http://schemas.microsoft.com/office/drawing/2014/main" id="{1A520C1C-67CC-8640-9D34-712B9027633D}"/>
              </a:ext>
            </a:extLst>
          </p:cNvPr>
          <p:cNvSpPr>
            <a:spLocks noGrp="1"/>
          </p:cNvSpPr>
          <p:nvPr>
            <p:ph type="title"/>
          </p:nvPr>
        </p:nvSpPr>
        <p:spPr>
          <a:xfrm>
            <a:off x="764235" y="1140928"/>
            <a:ext cx="10515600" cy="960246"/>
          </a:xfrm>
        </p:spPr>
        <p:txBody>
          <a:bodyPr>
            <a:normAutofit/>
          </a:bodyPr>
          <a:lstStyle/>
          <a:p>
            <a:r>
              <a:rPr lang="en-US" sz="3200" b="0" dirty="0">
                <a:latin typeface="+mn-lt"/>
              </a:rPr>
              <a:t>What if universities don’t implement the </a:t>
            </a:r>
            <a:r>
              <a:rPr lang="en-US" sz="3200" b="0" dirty="0" err="1">
                <a:latin typeface="+mn-lt"/>
              </a:rPr>
              <a:t>SPaG</a:t>
            </a:r>
            <a:r>
              <a:rPr lang="en-US" sz="3200" b="0" dirty="0">
                <a:latin typeface="+mn-lt"/>
              </a:rPr>
              <a:t> directive?</a:t>
            </a:r>
          </a:p>
        </p:txBody>
      </p:sp>
    </p:spTree>
    <p:extLst>
      <p:ext uri="{BB962C8B-B14F-4D97-AF65-F5344CB8AC3E}">
        <p14:creationId xmlns:p14="http://schemas.microsoft.com/office/powerpoint/2010/main" val="3798518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09E38FF-7AC7-9D4D-B1D1-B469435B674B}"/>
              </a:ext>
            </a:extLst>
          </p:cNvPr>
          <p:cNvSpPr>
            <a:spLocks noGrp="1"/>
          </p:cNvSpPr>
          <p:nvPr>
            <p:ph type="subTitle" idx="1"/>
          </p:nvPr>
        </p:nvSpPr>
        <p:spPr>
          <a:xfrm>
            <a:off x="494168" y="2036190"/>
            <a:ext cx="8613618" cy="4355557"/>
          </a:xfrm>
        </p:spPr>
        <p:txBody>
          <a:bodyPr>
            <a:normAutofit lnSpcReduction="10000"/>
          </a:bodyPr>
          <a:lstStyle/>
          <a:p>
            <a:pPr algn="l"/>
            <a:r>
              <a:rPr lang="en-US" sz="2000" dirty="0">
                <a:latin typeface="+mn-lt"/>
              </a:rPr>
              <a:t>Arm’s length regulator for HE in England receiving annual guidance from the DfE</a:t>
            </a:r>
          </a:p>
          <a:p>
            <a:pPr algn="l"/>
            <a:r>
              <a:rPr lang="en-US" sz="2000" dirty="0">
                <a:latin typeface="+mn-lt"/>
              </a:rPr>
              <a:t> Established by the Higher Education and Research Act 2017:</a:t>
            </a:r>
          </a:p>
          <a:p>
            <a:pPr lvl="1" algn="l"/>
            <a:r>
              <a:rPr lang="en-GB" dirty="0">
                <a:latin typeface="+mn-lt"/>
              </a:rPr>
              <a:t>2 (1) In performing its functions, </a:t>
            </a:r>
            <a:r>
              <a:rPr lang="en-GB" b="1" dirty="0">
                <a:latin typeface="+mn-lt"/>
              </a:rPr>
              <a:t>the </a:t>
            </a:r>
            <a:r>
              <a:rPr lang="en-GB" b="1" dirty="0" err="1">
                <a:latin typeface="+mn-lt"/>
              </a:rPr>
              <a:t>OfS</a:t>
            </a:r>
            <a:r>
              <a:rPr lang="en-GB" b="1" dirty="0">
                <a:latin typeface="+mn-lt"/>
              </a:rPr>
              <a:t> must have regard </a:t>
            </a:r>
            <a:r>
              <a:rPr lang="en-GB" dirty="0">
                <a:latin typeface="+mn-lt"/>
              </a:rPr>
              <a:t>to- </a:t>
            </a:r>
          </a:p>
          <a:p>
            <a:pPr marL="1258888" lvl="1" indent="-452438" algn="l"/>
            <a:r>
              <a:rPr lang="en-GB" dirty="0">
                <a:latin typeface="+mn-lt"/>
              </a:rPr>
              <a:t>(a) the need to protect the </a:t>
            </a:r>
            <a:r>
              <a:rPr lang="en-GB" b="1" dirty="0">
                <a:latin typeface="+mn-lt"/>
              </a:rPr>
              <a:t>institutional autonomy</a:t>
            </a:r>
            <a:r>
              <a:rPr lang="en-GB" dirty="0">
                <a:latin typeface="+mn-lt"/>
              </a:rPr>
              <a:t> of English higher education providers…</a:t>
            </a:r>
          </a:p>
          <a:p>
            <a:pPr marL="1077913" indent="-452438" algn="l"/>
            <a:r>
              <a:rPr lang="en-GB" sz="2000" b="0" i="0" dirty="0">
                <a:solidFill>
                  <a:srgbClr val="000000"/>
                </a:solidFill>
                <a:effectLst/>
                <a:latin typeface="+mn-lt"/>
              </a:rPr>
              <a:t>(8) In this Part, “the institutional autonomy of English higher education providers” means—</a:t>
            </a:r>
          </a:p>
          <a:p>
            <a:pPr marL="1168400" indent="-361950" algn="l"/>
            <a:r>
              <a:rPr lang="en-GB" sz="2000" b="0" i="0" dirty="0">
                <a:solidFill>
                  <a:srgbClr val="000000"/>
                </a:solidFill>
                <a:effectLst/>
                <a:latin typeface="+mn-lt"/>
              </a:rPr>
              <a:t>(a) </a:t>
            </a:r>
            <a:r>
              <a:rPr lang="en-GB" sz="2000" i="0" dirty="0">
                <a:solidFill>
                  <a:srgbClr val="000000"/>
                </a:solidFill>
                <a:effectLst/>
                <a:latin typeface="+mn-lt"/>
              </a:rPr>
              <a:t>the freedom of English higher education providers </a:t>
            </a:r>
            <a:r>
              <a:rPr lang="en-GB" sz="2000" b="0" i="0" dirty="0">
                <a:solidFill>
                  <a:srgbClr val="000000"/>
                </a:solidFill>
                <a:effectLst/>
                <a:latin typeface="+mn-lt"/>
              </a:rPr>
              <a:t>within the law to conduct their day-to-day management in an effective and competent way,</a:t>
            </a:r>
          </a:p>
          <a:p>
            <a:pPr indent="806450" algn="l"/>
            <a:r>
              <a:rPr lang="en-GB" sz="2000" b="0" i="0" dirty="0">
                <a:solidFill>
                  <a:srgbClr val="000000"/>
                </a:solidFill>
                <a:effectLst/>
                <a:latin typeface="+mn-lt"/>
              </a:rPr>
              <a:t>(b) </a:t>
            </a:r>
            <a:r>
              <a:rPr lang="en-GB" sz="2000" b="1" i="0" dirty="0">
                <a:solidFill>
                  <a:srgbClr val="000000"/>
                </a:solidFill>
                <a:effectLst/>
                <a:latin typeface="+mn-lt"/>
              </a:rPr>
              <a:t>the freedom of English higher education providers</a:t>
            </a:r>
            <a:r>
              <a:rPr lang="en-GB" sz="2000" b="0" i="0" dirty="0">
                <a:solidFill>
                  <a:srgbClr val="000000"/>
                </a:solidFill>
                <a:effectLst/>
                <a:latin typeface="+mn-lt"/>
              </a:rPr>
              <a:t>—</a:t>
            </a:r>
          </a:p>
          <a:p>
            <a:pPr marL="1349375" indent="-361950" algn="l"/>
            <a:r>
              <a:rPr lang="en-GB" sz="2000" b="0" i="0" dirty="0">
                <a:solidFill>
                  <a:srgbClr val="000000"/>
                </a:solidFill>
                <a:effectLst/>
                <a:latin typeface="+mn-lt"/>
              </a:rPr>
              <a:t> (</a:t>
            </a:r>
            <a:r>
              <a:rPr lang="en-GB" sz="2000" b="0" i="0" dirty="0" err="1">
                <a:solidFill>
                  <a:srgbClr val="000000"/>
                </a:solidFill>
                <a:effectLst/>
                <a:latin typeface="+mn-lt"/>
              </a:rPr>
              <a:t>i</a:t>
            </a:r>
            <a:r>
              <a:rPr lang="en-GB" sz="2000" b="0" i="0" dirty="0">
                <a:solidFill>
                  <a:srgbClr val="000000"/>
                </a:solidFill>
                <a:effectLst/>
                <a:latin typeface="+mn-lt"/>
              </a:rPr>
              <a:t>) </a:t>
            </a:r>
            <a:r>
              <a:rPr lang="en-GB" sz="2000" b="1" i="0" dirty="0">
                <a:solidFill>
                  <a:srgbClr val="000000"/>
                </a:solidFill>
                <a:effectLst/>
                <a:latin typeface="+mn-lt"/>
              </a:rPr>
              <a:t>to determine the content of particular courses and the manner in which they are taught, supervised and assessed</a:t>
            </a:r>
            <a:endParaRPr lang="en-GB" sz="2000" b="1" dirty="0">
              <a:latin typeface="+mn-lt"/>
            </a:endParaRPr>
          </a:p>
          <a:p>
            <a:pPr algn="l"/>
            <a:endParaRPr lang="en-US" dirty="0"/>
          </a:p>
        </p:txBody>
      </p:sp>
      <p:sp>
        <p:nvSpPr>
          <p:cNvPr id="6" name="Title 5">
            <a:extLst>
              <a:ext uri="{FF2B5EF4-FFF2-40B4-BE49-F238E27FC236}">
                <a16:creationId xmlns:a16="http://schemas.microsoft.com/office/drawing/2014/main" id="{1A520C1C-67CC-8640-9D34-712B9027633D}"/>
              </a:ext>
            </a:extLst>
          </p:cNvPr>
          <p:cNvSpPr>
            <a:spLocks noGrp="1"/>
          </p:cNvSpPr>
          <p:nvPr>
            <p:ph type="title"/>
          </p:nvPr>
        </p:nvSpPr>
        <p:spPr>
          <a:xfrm>
            <a:off x="494168" y="1181012"/>
            <a:ext cx="10515600" cy="960246"/>
          </a:xfrm>
        </p:spPr>
        <p:txBody>
          <a:bodyPr>
            <a:normAutofit/>
          </a:bodyPr>
          <a:lstStyle/>
          <a:p>
            <a:r>
              <a:rPr lang="en-US" sz="3000" b="0" dirty="0">
                <a:latin typeface="+mn-lt"/>
              </a:rPr>
              <a:t>What is the Office for Students' remit?</a:t>
            </a:r>
          </a:p>
        </p:txBody>
      </p:sp>
      <p:sp>
        <p:nvSpPr>
          <p:cNvPr id="2" name="Speech Bubble: Rectangle with Corners Rounded 1">
            <a:extLst>
              <a:ext uri="{FF2B5EF4-FFF2-40B4-BE49-F238E27FC236}">
                <a16:creationId xmlns:a16="http://schemas.microsoft.com/office/drawing/2014/main" id="{DB1F995A-73C8-C5A9-7B9B-DD8EC7D75AD5}"/>
              </a:ext>
            </a:extLst>
          </p:cNvPr>
          <p:cNvSpPr/>
          <p:nvPr/>
        </p:nvSpPr>
        <p:spPr>
          <a:xfrm>
            <a:off x="9107786" y="2761306"/>
            <a:ext cx="2670771" cy="2037031"/>
          </a:xfrm>
          <a:prstGeom prst="wedgeRoundRectCallout">
            <a:avLst>
              <a:gd name="adj1" fmla="val 46011"/>
              <a:gd name="adj2" fmla="val 57484"/>
              <a:gd name="adj3"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BBB7533-2243-195E-384F-AF0960E455F1}"/>
              </a:ext>
            </a:extLst>
          </p:cNvPr>
          <p:cNvSpPr txBox="1"/>
          <p:nvPr/>
        </p:nvSpPr>
        <p:spPr>
          <a:xfrm>
            <a:off x="9316014" y="3041157"/>
            <a:ext cx="2743201" cy="1477328"/>
          </a:xfrm>
          <a:prstGeom prst="rect">
            <a:avLst/>
          </a:prstGeom>
          <a:noFill/>
        </p:spPr>
        <p:txBody>
          <a:bodyPr wrap="square" rtlCol="0">
            <a:spAutoFit/>
          </a:bodyPr>
          <a:lstStyle/>
          <a:p>
            <a:r>
              <a:rPr lang="en-GB"/>
              <a:t>‘We work with higher education providers to make sure that students succeed in higher education’ (</a:t>
            </a:r>
            <a:r>
              <a:rPr lang="en-GB" err="1"/>
              <a:t>OfS</a:t>
            </a:r>
            <a:r>
              <a:rPr lang="en-GB"/>
              <a:t>, 2023)</a:t>
            </a:r>
          </a:p>
        </p:txBody>
      </p:sp>
    </p:spTree>
    <p:extLst>
      <p:ext uri="{BB962C8B-B14F-4D97-AF65-F5344CB8AC3E}">
        <p14:creationId xmlns:p14="http://schemas.microsoft.com/office/powerpoint/2010/main" val="95261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09E38FF-7AC7-9D4D-B1D1-B469435B674B}"/>
              </a:ext>
            </a:extLst>
          </p:cNvPr>
          <p:cNvSpPr>
            <a:spLocks noGrp="1"/>
          </p:cNvSpPr>
          <p:nvPr>
            <p:ph type="subTitle" idx="1"/>
          </p:nvPr>
        </p:nvSpPr>
        <p:spPr>
          <a:xfrm>
            <a:off x="494168" y="2244395"/>
            <a:ext cx="8034197" cy="3940824"/>
          </a:xfrm>
        </p:spPr>
        <p:txBody>
          <a:bodyPr/>
          <a:lstStyle/>
          <a:p>
            <a:pPr algn="l"/>
            <a:r>
              <a:rPr lang="en-US">
                <a:latin typeface="+mn-lt"/>
              </a:rPr>
              <a:t>Higher Education and Research Act 2017:</a:t>
            </a:r>
          </a:p>
          <a:p>
            <a:pPr lvl="1" algn="l"/>
            <a:r>
              <a:rPr lang="en-GB" sz="2400">
                <a:latin typeface="+mn-lt"/>
              </a:rPr>
              <a:t>2 (1) In performing its functions, the </a:t>
            </a:r>
            <a:r>
              <a:rPr lang="en-GB" sz="2400" err="1">
                <a:latin typeface="+mn-lt"/>
              </a:rPr>
              <a:t>OfS</a:t>
            </a:r>
            <a:r>
              <a:rPr lang="en-GB" sz="2400">
                <a:latin typeface="+mn-lt"/>
              </a:rPr>
              <a:t> must have regard to - </a:t>
            </a:r>
          </a:p>
          <a:p>
            <a:pPr lvl="1" algn="l"/>
            <a:r>
              <a:rPr lang="en-GB" sz="2400">
                <a:latin typeface="+mn-lt"/>
              </a:rPr>
              <a:t>    (g) so far as relevant, the principles of best regulatory practice, including the principles that </a:t>
            </a:r>
            <a:r>
              <a:rPr lang="en-GB" sz="2400" b="1">
                <a:latin typeface="+mn-lt"/>
              </a:rPr>
              <a:t>regulatory activities should be </a:t>
            </a:r>
            <a:r>
              <a:rPr lang="en-GB" sz="2400">
                <a:latin typeface="+mn-lt"/>
              </a:rPr>
              <a:t>- </a:t>
            </a:r>
          </a:p>
          <a:p>
            <a:pPr lvl="1" algn="l"/>
            <a:r>
              <a:rPr lang="en-GB" sz="2400">
                <a:latin typeface="+mn-lt"/>
              </a:rPr>
              <a:t>     (</a:t>
            </a:r>
            <a:r>
              <a:rPr lang="en-GB" sz="2400" err="1">
                <a:latin typeface="+mn-lt"/>
              </a:rPr>
              <a:t>i</a:t>
            </a:r>
            <a:r>
              <a:rPr lang="en-GB" sz="2400">
                <a:latin typeface="+mn-lt"/>
              </a:rPr>
              <a:t>) transparent, accountable, proportionate and consistent, and</a:t>
            </a:r>
          </a:p>
          <a:p>
            <a:pPr lvl="1" algn="l"/>
            <a:r>
              <a:rPr lang="en-GB" sz="2400">
                <a:latin typeface="+mn-lt"/>
              </a:rPr>
              <a:t>     (ii) </a:t>
            </a:r>
            <a:r>
              <a:rPr lang="en-GB" sz="2400" b="1">
                <a:latin typeface="+mn-lt"/>
              </a:rPr>
              <a:t>targeted only at cases in which action is needed.</a:t>
            </a:r>
            <a:endParaRPr lang="en-US" sz="2400" b="1">
              <a:latin typeface="+mn-lt"/>
            </a:endParaRPr>
          </a:p>
          <a:p>
            <a:pPr algn="l"/>
            <a:endParaRPr lang="en-US"/>
          </a:p>
        </p:txBody>
      </p:sp>
      <p:sp>
        <p:nvSpPr>
          <p:cNvPr id="6" name="Title 5">
            <a:extLst>
              <a:ext uri="{FF2B5EF4-FFF2-40B4-BE49-F238E27FC236}">
                <a16:creationId xmlns:a16="http://schemas.microsoft.com/office/drawing/2014/main" id="{1A520C1C-67CC-8640-9D34-712B9027633D}"/>
              </a:ext>
            </a:extLst>
          </p:cNvPr>
          <p:cNvSpPr>
            <a:spLocks noGrp="1"/>
          </p:cNvSpPr>
          <p:nvPr>
            <p:ph type="title"/>
          </p:nvPr>
        </p:nvSpPr>
        <p:spPr>
          <a:xfrm>
            <a:off x="494168" y="1284149"/>
            <a:ext cx="10859632" cy="960246"/>
          </a:xfrm>
        </p:spPr>
        <p:txBody>
          <a:bodyPr>
            <a:normAutofit/>
          </a:bodyPr>
          <a:lstStyle/>
          <a:p>
            <a:r>
              <a:rPr lang="en-US" sz="3000" b="0" dirty="0">
                <a:latin typeface="+mn-lt"/>
              </a:rPr>
              <a:t>What is the need for the </a:t>
            </a:r>
            <a:r>
              <a:rPr lang="en-US" sz="3000" b="0" dirty="0" err="1">
                <a:latin typeface="+mn-lt"/>
              </a:rPr>
              <a:t>SPaG</a:t>
            </a:r>
            <a:r>
              <a:rPr lang="en-US" sz="3000" b="0" dirty="0">
                <a:latin typeface="+mn-lt"/>
              </a:rPr>
              <a:t> directive?</a:t>
            </a:r>
          </a:p>
        </p:txBody>
      </p:sp>
      <p:pic>
        <p:nvPicPr>
          <p:cNvPr id="5" name="Picture 4">
            <a:extLst>
              <a:ext uri="{FF2B5EF4-FFF2-40B4-BE49-F238E27FC236}">
                <a16:creationId xmlns:a16="http://schemas.microsoft.com/office/drawing/2014/main" id="{152ECD50-51CD-6454-7034-EF48C31AE25E}"/>
              </a:ext>
            </a:extLst>
          </p:cNvPr>
          <p:cNvPicPr>
            <a:picLocks noChangeAspect="1"/>
          </p:cNvPicPr>
          <p:nvPr/>
        </p:nvPicPr>
        <p:blipFill>
          <a:blip r:embed="rId3"/>
          <a:stretch>
            <a:fillRect/>
          </a:stretch>
        </p:blipFill>
        <p:spPr>
          <a:xfrm>
            <a:off x="8637365" y="1923068"/>
            <a:ext cx="3395597" cy="3756581"/>
          </a:xfrm>
          <a:prstGeom prst="rect">
            <a:avLst/>
          </a:prstGeom>
        </p:spPr>
      </p:pic>
    </p:spTree>
    <p:extLst>
      <p:ext uri="{BB962C8B-B14F-4D97-AF65-F5344CB8AC3E}">
        <p14:creationId xmlns:p14="http://schemas.microsoft.com/office/powerpoint/2010/main" val="2303205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09E38FF-7AC7-9D4D-B1D1-B469435B674B}"/>
              </a:ext>
            </a:extLst>
          </p:cNvPr>
          <p:cNvSpPr>
            <a:spLocks noGrp="1"/>
          </p:cNvSpPr>
          <p:nvPr>
            <p:ph type="subTitle" idx="1"/>
          </p:nvPr>
        </p:nvSpPr>
        <p:spPr>
          <a:xfrm>
            <a:off x="531340" y="2300151"/>
            <a:ext cx="11274201" cy="3931532"/>
          </a:xfrm>
        </p:spPr>
        <p:txBody>
          <a:bodyPr vert="horz" lIns="91440" tIns="45720" rIns="91440" bIns="45720" rtlCol="0" anchor="t">
            <a:normAutofit fontScale="92500" lnSpcReduction="20000"/>
          </a:bodyPr>
          <a:lstStyle/>
          <a:p>
            <a:pPr algn="l"/>
            <a:r>
              <a:rPr lang="en-US">
                <a:latin typeface="+mn-lt"/>
              </a:rPr>
              <a:t>‘There is some evidence to suggest that employers are struggling to recruit students with the right skills’ (</a:t>
            </a:r>
            <a:r>
              <a:rPr lang="en-US" err="1">
                <a:latin typeface="+mn-lt"/>
              </a:rPr>
              <a:t>OfS</a:t>
            </a:r>
            <a:r>
              <a:rPr lang="en-US">
                <a:latin typeface="+mn-lt"/>
              </a:rPr>
              <a:t>, 2021b)</a:t>
            </a:r>
          </a:p>
          <a:p>
            <a:pPr algn="l"/>
            <a:r>
              <a:rPr lang="en-US">
                <a:latin typeface="+mn-lt"/>
              </a:rPr>
              <a:t>CBI and Person (2019)</a:t>
            </a:r>
          </a:p>
          <a:p>
            <a:pPr marL="285750" indent="-285750" algn="l">
              <a:buFont typeface="Arial" panose="020B0604020202020204" pitchFamily="34" charset="0"/>
              <a:buChar char="•"/>
            </a:pPr>
            <a:r>
              <a:rPr lang="en-US">
                <a:latin typeface="+mn-lt"/>
                <a:cs typeface="Arial"/>
              </a:rPr>
              <a:t>No mention of spelling, punctuation or grammar; no mention of university assessment practices</a:t>
            </a:r>
            <a:endParaRPr lang="en-US">
              <a:latin typeface="+mn-lt"/>
            </a:endParaRPr>
          </a:p>
          <a:p>
            <a:pPr marL="285750" indent="-285750" algn="l">
              <a:buFont typeface="Arial" panose="020B0604020202020204" pitchFamily="34" charset="0"/>
              <a:buChar char="•"/>
            </a:pPr>
            <a:r>
              <a:rPr lang="en-US">
                <a:latin typeface="+mn-lt"/>
                <a:cs typeface="Arial"/>
              </a:rPr>
              <a:t>No recommendations relating to literacy; literacy not mentioned in the key findings</a:t>
            </a:r>
          </a:p>
          <a:p>
            <a:pPr algn="l"/>
            <a:r>
              <a:rPr lang="en-US">
                <a:latin typeface="+mn-lt"/>
                <a:cs typeface="Calibri"/>
              </a:rPr>
              <a:t>Kuczera et al. (2016)</a:t>
            </a:r>
            <a:endParaRPr lang="en-US">
              <a:latin typeface="Arial"/>
              <a:cs typeface="Arial"/>
            </a:endParaRPr>
          </a:p>
          <a:p>
            <a:pPr marL="285750" indent="-285750" algn="l">
              <a:buFont typeface="Arial,Sans-Serif" panose="020B0604020202020204" pitchFamily="34" charset="0"/>
              <a:buChar char="•"/>
            </a:pPr>
            <a:r>
              <a:rPr lang="en-US">
                <a:latin typeface="+mn-lt"/>
                <a:cs typeface="Calibri"/>
              </a:rPr>
              <a:t>OECD report on functional literacy, not </a:t>
            </a:r>
            <a:r>
              <a:rPr lang="en-US" err="1">
                <a:latin typeface="+mn-lt"/>
                <a:cs typeface="Calibri"/>
              </a:rPr>
              <a:t>SPaG</a:t>
            </a:r>
            <a:endParaRPr lang="en-US" err="1">
              <a:latin typeface="Arial"/>
              <a:cs typeface="Arial"/>
            </a:endParaRPr>
          </a:p>
          <a:p>
            <a:pPr marL="285750" indent="-285750" algn="l">
              <a:buFont typeface="Arial,Sans-Serif" panose="020B0604020202020204" pitchFamily="34" charset="0"/>
              <a:buChar char="•"/>
            </a:pPr>
            <a:r>
              <a:rPr lang="en-US" err="1">
                <a:latin typeface="+mn-lt"/>
                <a:cs typeface="Calibri"/>
              </a:rPr>
              <a:t>Prioritise</a:t>
            </a:r>
            <a:r>
              <a:rPr lang="en-US">
                <a:latin typeface="+mn-lt"/>
                <a:cs typeface="Calibri"/>
              </a:rPr>
              <a:t> interventions in early years</a:t>
            </a:r>
            <a:endParaRPr lang="en-US">
              <a:latin typeface="Arial"/>
              <a:cs typeface="Arial"/>
            </a:endParaRPr>
          </a:p>
          <a:p>
            <a:pPr marL="285750" indent="-285750" algn="l">
              <a:buFont typeface="Arial,Sans-Serif" panose="020B0604020202020204" pitchFamily="34" charset="0"/>
              <a:buChar char="•"/>
            </a:pPr>
            <a:r>
              <a:rPr lang="en-US">
                <a:latin typeface="+mn-lt"/>
                <a:cs typeface="Calibri"/>
              </a:rPr>
              <a:t>Universities should not graduate students with poor literacy; ‘[leave] institutions to work out how to deliver that outcome’ (2016: 14)</a:t>
            </a:r>
            <a:endParaRPr lang="en-US"/>
          </a:p>
        </p:txBody>
      </p:sp>
      <p:sp>
        <p:nvSpPr>
          <p:cNvPr id="6" name="Title 5">
            <a:extLst>
              <a:ext uri="{FF2B5EF4-FFF2-40B4-BE49-F238E27FC236}">
                <a16:creationId xmlns:a16="http://schemas.microsoft.com/office/drawing/2014/main" id="{1A520C1C-67CC-8640-9D34-712B9027633D}"/>
              </a:ext>
            </a:extLst>
          </p:cNvPr>
          <p:cNvSpPr>
            <a:spLocks noGrp="1"/>
          </p:cNvSpPr>
          <p:nvPr>
            <p:ph type="title"/>
          </p:nvPr>
        </p:nvSpPr>
        <p:spPr>
          <a:xfrm>
            <a:off x="494169" y="1284149"/>
            <a:ext cx="10515600" cy="960246"/>
          </a:xfrm>
        </p:spPr>
        <p:txBody>
          <a:bodyPr>
            <a:normAutofit/>
          </a:bodyPr>
          <a:lstStyle/>
          <a:p>
            <a:r>
              <a:rPr lang="en-US" sz="3000" b="0" dirty="0">
                <a:latin typeface="+mn-lt"/>
              </a:rPr>
              <a:t>What is the need for the </a:t>
            </a:r>
            <a:r>
              <a:rPr lang="en-US" sz="3000" b="0" dirty="0" err="1">
                <a:latin typeface="+mn-lt"/>
              </a:rPr>
              <a:t>SPaG</a:t>
            </a:r>
            <a:r>
              <a:rPr lang="en-US" sz="3000" b="0" dirty="0">
                <a:latin typeface="+mn-lt"/>
              </a:rPr>
              <a:t> directive?</a:t>
            </a:r>
          </a:p>
        </p:txBody>
      </p:sp>
    </p:spTree>
    <p:extLst>
      <p:ext uri="{BB962C8B-B14F-4D97-AF65-F5344CB8AC3E}">
        <p14:creationId xmlns:p14="http://schemas.microsoft.com/office/powerpoint/2010/main" val="244625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09E38FF-7AC7-9D4D-B1D1-B469435B674B}"/>
              </a:ext>
            </a:extLst>
          </p:cNvPr>
          <p:cNvSpPr>
            <a:spLocks noGrp="1"/>
          </p:cNvSpPr>
          <p:nvPr>
            <p:ph type="subTitle" idx="1"/>
          </p:nvPr>
        </p:nvSpPr>
        <p:spPr>
          <a:xfrm>
            <a:off x="494168" y="2244395"/>
            <a:ext cx="8613618" cy="4147352"/>
          </a:xfrm>
        </p:spPr>
        <p:txBody>
          <a:bodyPr>
            <a:normAutofit/>
          </a:bodyPr>
          <a:lstStyle/>
          <a:p>
            <a:pPr algn="l"/>
            <a:r>
              <a:rPr lang="en-US">
                <a:solidFill>
                  <a:schemeClr val="accent2">
                    <a:lumMod val="50000"/>
                  </a:schemeClr>
                </a:solidFill>
              </a:rPr>
              <a:t>2018-2021</a:t>
            </a:r>
            <a:endParaRPr lang="en-US"/>
          </a:p>
          <a:p>
            <a:pPr algn="l"/>
            <a:r>
              <a:rPr lang="en-US"/>
              <a:t>Assessment of </a:t>
            </a:r>
            <a:r>
              <a:rPr lang="en-US" err="1"/>
              <a:t>SPaG</a:t>
            </a:r>
            <a:r>
              <a:rPr lang="en-US"/>
              <a:t> not on the HE agenda</a:t>
            </a:r>
          </a:p>
          <a:p>
            <a:pPr algn="l"/>
            <a:r>
              <a:rPr lang="en-US">
                <a:solidFill>
                  <a:schemeClr val="accent2">
                    <a:lumMod val="50000"/>
                  </a:schemeClr>
                </a:solidFill>
              </a:rPr>
              <a:t>10 April 2021</a:t>
            </a:r>
          </a:p>
          <a:p>
            <a:pPr algn="l"/>
            <a:endParaRPr lang="en-US"/>
          </a:p>
        </p:txBody>
      </p:sp>
      <p:sp>
        <p:nvSpPr>
          <p:cNvPr id="6" name="Title 5">
            <a:extLst>
              <a:ext uri="{FF2B5EF4-FFF2-40B4-BE49-F238E27FC236}">
                <a16:creationId xmlns:a16="http://schemas.microsoft.com/office/drawing/2014/main" id="{1A520C1C-67CC-8640-9D34-712B9027633D}"/>
              </a:ext>
            </a:extLst>
          </p:cNvPr>
          <p:cNvSpPr>
            <a:spLocks noGrp="1"/>
          </p:cNvSpPr>
          <p:nvPr>
            <p:ph type="title"/>
          </p:nvPr>
        </p:nvSpPr>
        <p:spPr>
          <a:xfrm>
            <a:off x="494168" y="1284149"/>
            <a:ext cx="11542322" cy="960246"/>
          </a:xfrm>
        </p:spPr>
        <p:txBody>
          <a:bodyPr>
            <a:noAutofit/>
          </a:bodyPr>
          <a:lstStyle/>
          <a:p>
            <a:r>
              <a:rPr lang="en-US" sz="3000" b="0" dirty="0">
                <a:latin typeface="+mn-lt"/>
              </a:rPr>
              <a:t>Why did the </a:t>
            </a:r>
            <a:r>
              <a:rPr lang="en-US" sz="3000" b="0" dirty="0" err="1">
                <a:latin typeface="+mn-lt"/>
              </a:rPr>
              <a:t>OfS</a:t>
            </a:r>
            <a:r>
              <a:rPr lang="en-US" sz="3000" b="0" dirty="0">
                <a:latin typeface="+mn-lt"/>
              </a:rPr>
              <a:t> feel compelled to go beyond its statutory powers?</a:t>
            </a:r>
          </a:p>
        </p:txBody>
      </p:sp>
      <p:pic>
        <p:nvPicPr>
          <p:cNvPr id="5" name="Picture 4">
            <a:extLst>
              <a:ext uri="{FF2B5EF4-FFF2-40B4-BE49-F238E27FC236}">
                <a16:creationId xmlns:a16="http://schemas.microsoft.com/office/drawing/2014/main" id="{9FBA6FB2-E5D1-342F-DAC1-0651200CDD47}"/>
              </a:ext>
            </a:extLst>
          </p:cNvPr>
          <p:cNvPicPr>
            <a:picLocks noChangeAspect="1"/>
          </p:cNvPicPr>
          <p:nvPr/>
        </p:nvPicPr>
        <p:blipFill>
          <a:blip r:embed="rId3"/>
          <a:stretch>
            <a:fillRect/>
          </a:stretch>
        </p:blipFill>
        <p:spPr>
          <a:xfrm>
            <a:off x="494168" y="3574974"/>
            <a:ext cx="3516517" cy="790131"/>
          </a:xfrm>
          <a:prstGeom prst="rect">
            <a:avLst/>
          </a:prstGeom>
        </p:spPr>
      </p:pic>
      <p:sp>
        <p:nvSpPr>
          <p:cNvPr id="8" name="TextBox 7">
            <a:extLst>
              <a:ext uri="{FF2B5EF4-FFF2-40B4-BE49-F238E27FC236}">
                <a16:creationId xmlns:a16="http://schemas.microsoft.com/office/drawing/2014/main" id="{66722791-CB61-195C-376B-1FC61EFB3873}"/>
              </a:ext>
            </a:extLst>
          </p:cNvPr>
          <p:cNvSpPr txBox="1"/>
          <p:nvPr/>
        </p:nvSpPr>
        <p:spPr>
          <a:xfrm>
            <a:off x="494168" y="4108766"/>
            <a:ext cx="10279971" cy="2339102"/>
          </a:xfrm>
          <a:prstGeom prst="rect">
            <a:avLst/>
          </a:prstGeom>
          <a:noFill/>
        </p:spPr>
        <p:txBody>
          <a:bodyPr wrap="square" rtlCol="0">
            <a:spAutoFit/>
          </a:bodyPr>
          <a:lstStyle/>
          <a:p>
            <a:pPr algn="l"/>
            <a:r>
              <a:rPr lang="en-GB" sz="2800" b="1">
                <a:solidFill>
                  <a:srgbClr val="000000"/>
                </a:solidFill>
                <a:latin typeface="graphik"/>
              </a:rPr>
              <a:t>Fury as education regulator tells universities that marking students down for bad spelling is ELITEST</a:t>
            </a:r>
          </a:p>
          <a:p>
            <a:pPr marL="285750" indent="-285750" algn="l">
              <a:buFont typeface="Arial" panose="020B0604020202020204" pitchFamily="34" charset="0"/>
              <a:buChar char="•"/>
            </a:pPr>
            <a:r>
              <a:rPr lang="en-GB" b="1" i="0">
                <a:solidFill>
                  <a:srgbClr val="000000"/>
                </a:solidFill>
                <a:effectLst/>
                <a:latin typeface="graphik"/>
              </a:rPr>
              <a:t>Academics have been told that insisting on good written English discriminates </a:t>
            </a:r>
            <a:endParaRPr lang="en-GB" b="0" i="0">
              <a:solidFill>
                <a:srgbClr val="000000"/>
              </a:solidFill>
              <a:effectLst/>
              <a:latin typeface="graphik"/>
            </a:endParaRPr>
          </a:p>
          <a:p>
            <a:pPr marL="285750" indent="-285750" algn="l">
              <a:buFont typeface="Arial" panose="020B0604020202020204" pitchFamily="34" charset="0"/>
              <a:buChar char="•"/>
            </a:pPr>
            <a:r>
              <a:rPr lang="en-GB" b="1" i="0">
                <a:solidFill>
                  <a:srgbClr val="000000"/>
                </a:solidFill>
                <a:effectLst/>
                <a:latin typeface="graphik"/>
              </a:rPr>
              <a:t>Some universities have been adopting so-called 'inclusive assessment' systems</a:t>
            </a:r>
            <a:endParaRPr lang="en-GB" b="0" i="0">
              <a:solidFill>
                <a:srgbClr val="000000"/>
              </a:solidFill>
              <a:effectLst/>
              <a:latin typeface="graphik"/>
            </a:endParaRPr>
          </a:p>
          <a:p>
            <a:pPr marL="285750" indent="-285750" algn="l">
              <a:buFont typeface="Arial" panose="020B0604020202020204" pitchFamily="34" charset="0"/>
              <a:buChar char="•"/>
            </a:pPr>
            <a:r>
              <a:rPr lang="en-GB" b="1" i="0">
                <a:solidFill>
                  <a:srgbClr val="000000"/>
                </a:solidFill>
                <a:effectLst/>
                <a:latin typeface="graphik"/>
              </a:rPr>
              <a:t>Regulator wants to reduce gap between white and black student attainment rate</a:t>
            </a:r>
          </a:p>
          <a:p>
            <a:pPr algn="r"/>
            <a:r>
              <a:rPr lang="en-GB">
                <a:solidFill>
                  <a:srgbClr val="000000"/>
                </a:solidFill>
                <a:latin typeface="Arial" panose="020B0604020202020204" pitchFamily="34" charset="0"/>
                <a:cs typeface="Arial" panose="020B0604020202020204" pitchFamily="34" charset="0"/>
              </a:rPr>
              <a:t>(Henry, 2021)</a:t>
            </a:r>
            <a:endParaRPr lang="en-GB" i="0">
              <a:solidFill>
                <a:srgbClr val="000000"/>
              </a:solidFill>
              <a:effectLst/>
              <a:latin typeface="Arial" panose="020B06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129151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09E38FF-7AC7-9D4D-B1D1-B469435B674B}"/>
              </a:ext>
            </a:extLst>
          </p:cNvPr>
          <p:cNvSpPr>
            <a:spLocks noGrp="1"/>
          </p:cNvSpPr>
          <p:nvPr>
            <p:ph type="subTitle" idx="1"/>
          </p:nvPr>
        </p:nvSpPr>
        <p:spPr>
          <a:xfrm>
            <a:off x="494168" y="2244395"/>
            <a:ext cx="8613618" cy="4147352"/>
          </a:xfrm>
        </p:spPr>
        <p:txBody>
          <a:bodyPr>
            <a:normAutofit/>
          </a:bodyPr>
          <a:lstStyle/>
          <a:p>
            <a:pPr algn="l"/>
            <a:r>
              <a:rPr lang="en-US">
                <a:solidFill>
                  <a:schemeClr val="accent2">
                    <a:lumMod val="50000"/>
                  </a:schemeClr>
                </a:solidFill>
                <a:latin typeface="+mn-lt"/>
              </a:rPr>
              <a:t>2018-2021</a:t>
            </a:r>
            <a:endParaRPr lang="en-US">
              <a:latin typeface="+mn-lt"/>
            </a:endParaRPr>
          </a:p>
          <a:p>
            <a:pPr algn="l"/>
            <a:r>
              <a:rPr lang="en-US">
                <a:latin typeface="+mn-lt"/>
              </a:rPr>
              <a:t>Assessment of </a:t>
            </a:r>
            <a:r>
              <a:rPr lang="en-US" err="1">
                <a:latin typeface="+mn-lt"/>
              </a:rPr>
              <a:t>SPaG</a:t>
            </a:r>
            <a:r>
              <a:rPr lang="en-US">
                <a:latin typeface="+mn-lt"/>
              </a:rPr>
              <a:t> not on the HE agenda</a:t>
            </a:r>
          </a:p>
          <a:p>
            <a:pPr algn="l"/>
            <a:r>
              <a:rPr lang="en-US">
                <a:solidFill>
                  <a:schemeClr val="accent2">
                    <a:lumMod val="50000"/>
                  </a:schemeClr>
                </a:solidFill>
                <a:latin typeface="+mn-lt"/>
              </a:rPr>
              <a:t>10 April 2021</a:t>
            </a:r>
          </a:p>
          <a:p>
            <a:pPr algn="l"/>
            <a:endParaRPr lang="en-US"/>
          </a:p>
        </p:txBody>
      </p:sp>
      <p:sp>
        <p:nvSpPr>
          <p:cNvPr id="6" name="Title 5">
            <a:extLst>
              <a:ext uri="{FF2B5EF4-FFF2-40B4-BE49-F238E27FC236}">
                <a16:creationId xmlns:a16="http://schemas.microsoft.com/office/drawing/2014/main" id="{1A520C1C-67CC-8640-9D34-712B9027633D}"/>
              </a:ext>
            </a:extLst>
          </p:cNvPr>
          <p:cNvSpPr>
            <a:spLocks noGrp="1"/>
          </p:cNvSpPr>
          <p:nvPr>
            <p:ph type="title"/>
          </p:nvPr>
        </p:nvSpPr>
        <p:spPr>
          <a:xfrm>
            <a:off x="569167" y="1284149"/>
            <a:ext cx="10784633" cy="960246"/>
          </a:xfrm>
        </p:spPr>
        <p:txBody>
          <a:bodyPr>
            <a:normAutofit/>
          </a:bodyPr>
          <a:lstStyle/>
          <a:p>
            <a:r>
              <a:rPr lang="en-US" sz="3000" b="0" dirty="0">
                <a:latin typeface="+mn-lt"/>
              </a:rPr>
              <a:t>Why did the </a:t>
            </a:r>
            <a:r>
              <a:rPr lang="en-US" sz="3000" b="0" dirty="0" err="1">
                <a:latin typeface="+mn-lt"/>
              </a:rPr>
              <a:t>OfS</a:t>
            </a:r>
            <a:r>
              <a:rPr lang="en-US" sz="3000" b="0" dirty="0">
                <a:latin typeface="+mn-lt"/>
              </a:rPr>
              <a:t> feel compelled to go beyond its statutory powers?</a:t>
            </a:r>
          </a:p>
        </p:txBody>
      </p:sp>
      <p:pic>
        <p:nvPicPr>
          <p:cNvPr id="5" name="Picture 4">
            <a:extLst>
              <a:ext uri="{FF2B5EF4-FFF2-40B4-BE49-F238E27FC236}">
                <a16:creationId xmlns:a16="http://schemas.microsoft.com/office/drawing/2014/main" id="{9FBA6FB2-E5D1-342F-DAC1-0651200CDD47}"/>
              </a:ext>
            </a:extLst>
          </p:cNvPr>
          <p:cNvPicPr>
            <a:picLocks noChangeAspect="1"/>
          </p:cNvPicPr>
          <p:nvPr/>
        </p:nvPicPr>
        <p:blipFill>
          <a:blip r:embed="rId3"/>
          <a:stretch>
            <a:fillRect/>
          </a:stretch>
        </p:blipFill>
        <p:spPr>
          <a:xfrm>
            <a:off x="494168" y="3574974"/>
            <a:ext cx="3516517" cy="790131"/>
          </a:xfrm>
          <a:prstGeom prst="rect">
            <a:avLst/>
          </a:prstGeom>
        </p:spPr>
      </p:pic>
      <p:sp>
        <p:nvSpPr>
          <p:cNvPr id="8" name="TextBox 7">
            <a:extLst>
              <a:ext uri="{FF2B5EF4-FFF2-40B4-BE49-F238E27FC236}">
                <a16:creationId xmlns:a16="http://schemas.microsoft.com/office/drawing/2014/main" id="{66722791-CB61-195C-376B-1FC61EFB3873}"/>
              </a:ext>
            </a:extLst>
          </p:cNvPr>
          <p:cNvSpPr txBox="1"/>
          <p:nvPr/>
        </p:nvSpPr>
        <p:spPr>
          <a:xfrm>
            <a:off x="494168" y="4108766"/>
            <a:ext cx="10901603" cy="2339102"/>
          </a:xfrm>
          <a:prstGeom prst="rect">
            <a:avLst/>
          </a:prstGeom>
          <a:noFill/>
        </p:spPr>
        <p:txBody>
          <a:bodyPr wrap="square" rtlCol="0">
            <a:spAutoFit/>
          </a:bodyPr>
          <a:lstStyle/>
          <a:p>
            <a:pPr algn="l"/>
            <a:r>
              <a:rPr lang="en-GB" sz="2800" b="1" strike="sngStrike">
                <a:solidFill>
                  <a:srgbClr val="000000"/>
                </a:solidFill>
                <a:latin typeface="graphik"/>
              </a:rPr>
              <a:t>Fury as education regulator tells universities that marking students down for bad spelling is ELITEST</a:t>
            </a:r>
          </a:p>
          <a:p>
            <a:pPr marL="285750" indent="-285750" algn="l">
              <a:buFont typeface="Arial" panose="020B0604020202020204" pitchFamily="34" charset="0"/>
              <a:buChar char="•"/>
            </a:pPr>
            <a:r>
              <a:rPr lang="en-GB" b="1" i="0">
                <a:solidFill>
                  <a:srgbClr val="000000"/>
                </a:solidFill>
                <a:effectLst/>
                <a:latin typeface="graphik"/>
              </a:rPr>
              <a:t>Academics have been told that insisting on good written English discriminates </a:t>
            </a:r>
            <a:endParaRPr lang="en-GB" b="0" i="0">
              <a:solidFill>
                <a:srgbClr val="000000"/>
              </a:solidFill>
              <a:effectLst/>
              <a:latin typeface="graphik"/>
            </a:endParaRPr>
          </a:p>
          <a:p>
            <a:pPr marL="285750" indent="-285750" algn="l">
              <a:buFont typeface="Arial" panose="020B0604020202020204" pitchFamily="34" charset="0"/>
              <a:buChar char="•"/>
            </a:pPr>
            <a:r>
              <a:rPr lang="en-GB" b="1" i="0">
                <a:solidFill>
                  <a:srgbClr val="000000"/>
                </a:solidFill>
                <a:effectLst/>
                <a:latin typeface="graphik"/>
              </a:rPr>
              <a:t>Some universities have been adopting so-called 'inclusive assessment' systems</a:t>
            </a:r>
            <a:endParaRPr lang="en-GB" b="0" i="0">
              <a:solidFill>
                <a:srgbClr val="000000"/>
              </a:solidFill>
              <a:effectLst/>
              <a:latin typeface="graphik"/>
            </a:endParaRPr>
          </a:p>
          <a:p>
            <a:pPr marL="285750" indent="-285750" algn="l">
              <a:buFont typeface="Arial" panose="020B0604020202020204" pitchFamily="34" charset="0"/>
              <a:buChar char="•"/>
            </a:pPr>
            <a:r>
              <a:rPr lang="en-GB" b="1" i="0">
                <a:solidFill>
                  <a:srgbClr val="000000"/>
                </a:solidFill>
                <a:effectLst/>
                <a:latin typeface="graphik"/>
              </a:rPr>
              <a:t>Regulator wants to reduce gap between white and black student attainment rate</a:t>
            </a:r>
          </a:p>
          <a:p>
            <a:pPr algn="r"/>
            <a:r>
              <a:rPr lang="en-GB">
                <a:solidFill>
                  <a:srgbClr val="000000"/>
                </a:solidFill>
                <a:latin typeface="Arial" panose="020B0604020202020204" pitchFamily="34" charset="0"/>
                <a:cs typeface="Arial" panose="020B0604020202020204" pitchFamily="34" charset="0"/>
              </a:rPr>
              <a:t>(Henry, 2021)</a:t>
            </a:r>
            <a:endParaRPr lang="en-GB" i="0">
              <a:solidFill>
                <a:srgbClr val="000000"/>
              </a:solidFill>
              <a:effectLst/>
              <a:latin typeface="Arial" panose="020B06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3071402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47491c8-2f54-4e95-9fca-ff41ee894b79"/>
</p:tagLst>
</file>

<file path=ppt/theme/theme1.xml><?xml version="1.0" encoding="utf-8"?>
<a:theme xmlns:a="http://schemas.openxmlformats.org/drawingml/2006/main" name="Office Theme">
  <a:themeElements>
    <a:clrScheme name=" EHU Colours">
      <a:dk1>
        <a:srgbClr val="000000"/>
      </a:dk1>
      <a:lt1>
        <a:srgbClr val="FFFFFF"/>
      </a:lt1>
      <a:dk2>
        <a:srgbClr val="011E41"/>
      </a:dk2>
      <a:lt2>
        <a:srgbClr val="F0D283"/>
      </a:lt2>
      <a:accent1>
        <a:srgbClr val="AD8EAB"/>
      </a:accent1>
      <a:accent2>
        <a:srgbClr val="D5C5D3"/>
      </a:accent2>
      <a:accent3>
        <a:srgbClr val="8DAA95"/>
      </a:accent3>
      <a:accent4>
        <a:srgbClr val="C5D3C8"/>
      </a:accent4>
      <a:accent5>
        <a:srgbClr val="FF9E18"/>
      </a:accent5>
      <a:accent6>
        <a:srgbClr val="00BCE1"/>
      </a:accent6>
      <a:hlink>
        <a:srgbClr val="E1241A"/>
      </a:hlink>
      <a:folHlink>
        <a:srgbClr val="0061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858552FAD47A43A817C855932B4E4D" ma:contentTypeVersion="16" ma:contentTypeDescription="Create a new document." ma:contentTypeScope="" ma:versionID="17e542395d8730ddaa547534d7aa8664">
  <xsd:schema xmlns:xsd="http://www.w3.org/2001/XMLSchema" xmlns:xs="http://www.w3.org/2001/XMLSchema" xmlns:p="http://schemas.microsoft.com/office/2006/metadata/properties" xmlns:ns2="b2e243ec-810e-4dca-ab1d-7db4618ccfca" xmlns:ns3="e75b0cfa-54d3-4d0a-8911-6a7167b8b1be" targetNamespace="http://schemas.microsoft.com/office/2006/metadata/properties" ma:root="true" ma:fieldsID="faa86ae4cfb7f07158750d4e614403e6" ns2:_="" ns3:_="">
    <xsd:import namespace="b2e243ec-810e-4dca-ab1d-7db4618ccfca"/>
    <xsd:import namespace="e75b0cfa-54d3-4d0a-8911-6a7167b8b1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DateTaken"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e243ec-810e-4dca-ab1d-7db4618ccf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5cd427-a42c-44c8-816a-2405638e27c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5b0cfa-54d3-4d0a-8911-6a7167b8b1b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f2e5ae-e7b8-4f77-822e-dfda5c943398}" ma:internalName="TaxCatchAll" ma:showField="CatchAllData" ma:web="e75b0cfa-54d3-4d0a-8911-6a7167b8b1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75b0cfa-54d3-4d0a-8911-6a7167b8b1be" xsi:nil="true"/>
    <lcf76f155ced4ddcb4097134ff3c332f xmlns="b2e243ec-810e-4dca-ab1d-7db4618ccfc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91BF309-89B0-4E51-88F2-CEF4A5CA9A71}"/>
</file>

<file path=customXml/itemProps2.xml><?xml version="1.0" encoding="utf-8"?>
<ds:datastoreItem xmlns:ds="http://schemas.openxmlformats.org/officeDocument/2006/customXml" ds:itemID="{CDF0FAFF-A17B-45A0-AB06-465DEF1D068D}"/>
</file>

<file path=customXml/itemProps3.xml><?xml version="1.0" encoding="utf-8"?>
<ds:datastoreItem xmlns:ds="http://schemas.openxmlformats.org/officeDocument/2006/customXml" ds:itemID="{587F8AC3-A011-42B3-B995-452F6E5494EB}"/>
</file>

<file path=docProps/app.xml><?xml version="1.0" encoding="utf-8"?>
<Properties xmlns="http://schemas.openxmlformats.org/officeDocument/2006/extended-properties" xmlns:vt="http://schemas.openxmlformats.org/officeDocument/2006/docPropsVTypes">
  <TotalTime>4</TotalTime>
  <Words>2237</Words>
  <Application>Microsoft Office PowerPoint</Application>
  <PresentationFormat>Widescreen</PresentationFormat>
  <Paragraphs>209</Paragraphs>
  <Slides>22</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Arial,Sans-Serif</vt:lpstr>
      <vt:lpstr>Bitter SemiBold</vt:lpstr>
      <vt:lpstr>Calibri</vt:lpstr>
      <vt:lpstr>graphik</vt:lpstr>
      <vt:lpstr>Symbol</vt:lpstr>
      <vt:lpstr>Times New Roman</vt:lpstr>
      <vt:lpstr>Wingdings</vt:lpstr>
      <vt:lpstr>Office Theme</vt:lpstr>
      <vt:lpstr>A Storm in a Teacup or a New Horizon for EAP?  Implications of the Office for Students Directive on SPaG Liz Molyneux &amp; Eliot Wright</vt:lpstr>
      <vt:lpstr>Session overview</vt:lpstr>
      <vt:lpstr>What is the SPaG directive?</vt:lpstr>
      <vt:lpstr>What if universities don’t implement the SPaG directive?</vt:lpstr>
      <vt:lpstr>What is the Office for Students' remit?</vt:lpstr>
      <vt:lpstr>What is the need for the SPaG directive?</vt:lpstr>
      <vt:lpstr>What is the need for the SPaG directive?</vt:lpstr>
      <vt:lpstr>Why did the OfS feel compelled to go beyond its statutory powers?</vt:lpstr>
      <vt:lpstr>Why did the OfS feel compelled to go beyond its statutory powers?</vt:lpstr>
      <vt:lpstr>Why did the OfS feel compelled to go beyond its statutory powers?</vt:lpstr>
      <vt:lpstr>Why did the OfS feel compelled to go beyond its statutory powers?</vt:lpstr>
      <vt:lpstr>Why did the OfS feel compelled to go beyond its statutory powers?</vt:lpstr>
      <vt:lpstr>How can we respond to poor regulation?</vt:lpstr>
      <vt:lpstr>PowerPoint Presentation</vt:lpstr>
      <vt:lpstr>PowerPoint Presentation</vt:lpstr>
      <vt:lpstr>PowerPoint Presentation</vt:lpstr>
      <vt:lpstr>PowerPoint Presentation</vt:lpstr>
      <vt:lpstr>PowerPoint Presentation</vt:lpstr>
      <vt:lpstr>PowerPoint Presentation</vt:lpstr>
      <vt:lpstr>Conclusion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Butler</dc:creator>
  <cp:lastModifiedBy>Liz Molyneux</cp:lastModifiedBy>
  <cp:revision>87</cp:revision>
  <dcterms:created xsi:type="dcterms:W3CDTF">2022-06-16T10:38:33Z</dcterms:created>
  <dcterms:modified xsi:type="dcterms:W3CDTF">2023-04-06T11:25:45Z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0x010100C2858552FAD47A43A817C855932B4E4D</vt:lpwstr>
  </property>
</Properties>
</file>