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diagrams/drawing3.xml" ContentType="application/vnd.ms-office.drawingml.diagramDrawing+xml"/>
  <Override PartName="/ppt/diagrams/colors3.xml" ContentType="application/vnd.openxmlformats-officedocument.drawingml.diagramColors+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quickStyle3.xml" ContentType="application/vnd.openxmlformats-officedocument.drawingml.diagramStyle+xml"/>
  <Override PartName="/ppt/authors.xml" ContentType="application/vnd.ms-powerpoint.authors+xml"/>
  <Override PartName="/ppt/diagrams/drawing4.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3.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8" r:id="rId3"/>
    <p:sldId id="257" r:id="rId4"/>
    <p:sldId id="260" r:id="rId5"/>
    <p:sldId id="259" r:id="rId6"/>
    <p:sldId id="261" r:id="rId7"/>
    <p:sldId id="265" r:id="rId8"/>
    <p:sldId id="266" r:id="rId9"/>
    <p:sldId id="267" r:id="rId10"/>
    <p:sldId id="262" r:id="rId11"/>
    <p:sldId id="264"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5CFC2B-84E4-8E62-7B60-3B566889DA7D}" name="Schutter, John-Sebastian" initials="SJ" userId="S::js87@hw.ac.uk::5b9733d3-7602-42a7-996e-9aa75adaf322" providerId="AD"/>
  <p188:author id="{3364EAB6-65AD-01BB-2948-08687CBCE58C}" name="Weber, Claudia" initials="WC" userId="S::cw2058@hw.ac.uk::97a24db0-d229-4084-a5f3-440fc00f816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72F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DFBDB8-39A6-41D8-947C-4F134DDBF9E3}" v="74" dt="2023-11-01T22:08:12.433"/>
    <p1510:client id="{2E96049C-FF54-4E3D-A825-A5CE068E77DE}" v="2820" dt="2023-11-02T16:02:37.697"/>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3" Type="http://schemas.openxmlformats.org/officeDocument/2006/relationships/customXml" Target="../customXml/item3.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7FFA9-76F4-4DF1-8F87-637ED0950EEC}" type="doc">
      <dgm:prSet loTypeId="urn:microsoft.com/office/officeart/2018/5/layout/IconLeaf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DFE39A2B-AD32-49DE-9113-17A3E539CB3B}">
      <dgm:prSet/>
      <dgm:spPr/>
      <dgm:t>
        <a:bodyPr/>
        <a:lstStyle/>
        <a:p>
          <a:pPr>
            <a:defRPr cap="all"/>
          </a:pPr>
          <a:r>
            <a:rPr lang="en-GB"/>
            <a:t>Improve assessment in pre-Masters courses</a:t>
          </a:r>
          <a:endParaRPr lang="en-US"/>
        </a:p>
      </dgm:t>
    </dgm:pt>
    <dgm:pt modelId="{55284A97-6570-4F08-9A70-D0E7425F7AC1}" type="parTrans" cxnId="{CB12E0BB-1B3F-41E7-9192-CC4A36F42358}">
      <dgm:prSet/>
      <dgm:spPr/>
      <dgm:t>
        <a:bodyPr/>
        <a:lstStyle/>
        <a:p>
          <a:endParaRPr lang="en-US"/>
        </a:p>
      </dgm:t>
    </dgm:pt>
    <dgm:pt modelId="{C9325983-53FF-4A6F-AC14-59500D4F1297}" type="sibTrans" cxnId="{CB12E0BB-1B3F-41E7-9192-CC4A36F42358}">
      <dgm:prSet/>
      <dgm:spPr/>
      <dgm:t>
        <a:bodyPr/>
        <a:lstStyle/>
        <a:p>
          <a:endParaRPr lang="en-US"/>
        </a:p>
      </dgm:t>
    </dgm:pt>
    <dgm:pt modelId="{8A8615DB-3DA9-443A-BA60-1C0EFDE62C81}">
      <dgm:prSet/>
      <dgm:spPr/>
      <dgm:t>
        <a:bodyPr/>
        <a:lstStyle/>
        <a:p>
          <a:pPr>
            <a:defRPr cap="all"/>
          </a:pPr>
          <a:r>
            <a:rPr lang="en-GB"/>
            <a:t>Build ties across other disciplines within the university</a:t>
          </a:r>
          <a:endParaRPr lang="en-US"/>
        </a:p>
      </dgm:t>
    </dgm:pt>
    <dgm:pt modelId="{EFBB45CF-999C-4AC0-8352-FB1C53B5776E}" type="parTrans" cxnId="{1CF0032A-6001-43D1-8CBF-302F4DCBA840}">
      <dgm:prSet/>
      <dgm:spPr/>
      <dgm:t>
        <a:bodyPr/>
        <a:lstStyle/>
        <a:p>
          <a:endParaRPr lang="en-US"/>
        </a:p>
      </dgm:t>
    </dgm:pt>
    <dgm:pt modelId="{3E9DB0BA-5A23-48CF-A024-E9505E2DF2E2}" type="sibTrans" cxnId="{1CF0032A-6001-43D1-8CBF-302F4DCBA840}">
      <dgm:prSet/>
      <dgm:spPr/>
      <dgm:t>
        <a:bodyPr/>
        <a:lstStyle/>
        <a:p>
          <a:endParaRPr lang="en-US"/>
        </a:p>
      </dgm:t>
    </dgm:pt>
    <dgm:pt modelId="{6C17EE01-40B8-49C4-9A38-1948AD9DBFE1}" type="pres">
      <dgm:prSet presAssocID="{1A57FFA9-76F4-4DF1-8F87-637ED0950EEC}" presName="root" presStyleCnt="0">
        <dgm:presLayoutVars>
          <dgm:dir/>
          <dgm:resizeHandles val="exact"/>
        </dgm:presLayoutVars>
      </dgm:prSet>
      <dgm:spPr/>
    </dgm:pt>
    <dgm:pt modelId="{9023090A-C817-4F6E-AF04-46291C3196DA}" type="pres">
      <dgm:prSet presAssocID="{DFE39A2B-AD32-49DE-9113-17A3E539CB3B}" presName="compNode" presStyleCnt="0"/>
      <dgm:spPr/>
    </dgm:pt>
    <dgm:pt modelId="{950A0A5B-7509-4922-9911-58583C228360}" type="pres">
      <dgm:prSet presAssocID="{DFE39A2B-AD32-49DE-9113-17A3E539CB3B}" presName="iconBgRect" presStyleLbl="bgShp" presStyleIdx="0" presStyleCnt="2"/>
      <dgm:spPr>
        <a:prstGeom prst="round2DiagRect">
          <a:avLst>
            <a:gd name="adj1" fmla="val 29727"/>
            <a:gd name="adj2" fmla="val 0"/>
          </a:avLst>
        </a:prstGeom>
      </dgm:spPr>
    </dgm:pt>
    <dgm:pt modelId="{02AB92E3-54C4-4F6F-9EE5-7B3440DD3024}" type="pres">
      <dgm:prSet presAssocID="{DFE39A2B-AD32-49DE-9113-17A3E539CB3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dge Tick with solid fill"/>
        </a:ext>
      </dgm:extLst>
    </dgm:pt>
    <dgm:pt modelId="{6ED45164-A551-40CA-8BB2-152210BDA128}" type="pres">
      <dgm:prSet presAssocID="{DFE39A2B-AD32-49DE-9113-17A3E539CB3B}" presName="spaceRect" presStyleCnt="0"/>
      <dgm:spPr/>
    </dgm:pt>
    <dgm:pt modelId="{E49B2967-C772-4EA7-9A8A-649A35D6659F}" type="pres">
      <dgm:prSet presAssocID="{DFE39A2B-AD32-49DE-9113-17A3E539CB3B}" presName="textRect" presStyleLbl="revTx" presStyleIdx="0" presStyleCnt="2">
        <dgm:presLayoutVars>
          <dgm:chMax val="1"/>
          <dgm:chPref val="1"/>
        </dgm:presLayoutVars>
      </dgm:prSet>
      <dgm:spPr/>
    </dgm:pt>
    <dgm:pt modelId="{3455E1B5-7FC7-48C1-8811-9DFE54362A3D}" type="pres">
      <dgm:prSet presAssocID="{C9325983-53FF-4A6F-AC14-59500D4F1297}" presName="sibTrans" presStyleCnt="0"/>
      <dgm:spPr/>
    </dgm:pt>
    <dgm:pt modelId="{56F6D1B7-621B-4789-9ABA-85CBAA827CA7}" type="pres">
      <dgm:prSet presAssocID="{8A8615DB-3DA9-443A-BA60-1C0EFDE62C81}" presName="compNode" presStyleCnt="0"/>
      <dgm:spPr/>
    </dgm:pt>
    <dgm:pt modelId="{33EAB8D2-7F2D-455D-919E-7D6C7822FA5B}" type="pres">
      <dgm:prSet presAssocID="{8A8615DB-3DA9-443A-BA60-1C0EFDE62C81}" presName="iconBgRect" presStyleLbl="bgShp" presStyleIdx="1" presStyleCnt="2"/>
      <dgm:spPr>
        <a:prstGeom prst="round2DiagRect">
          <a:avLst>
            <a:gd name="adj1" fmla="val 29727"/>
            <a:gd name="adj2" fmla="val 0"/>
          </a:avLst>
        </a:prstGeom>
      </dgm:spPr>
    </dgm:pt>
    <dgm:pt modelId="{EE9012ED-E50C-4678-B16B-F66186B79586}" type="pres">
      <dgm:prSet presAssocID="{8A8615DB-3DA9-443A-BA60-1C0EFDE62C8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EE62B547-73B7-47C6-85F6-5A26DA77EBF2}" type="pres">
      <dgm:prSet presAssocID="{8A8615DB-3DA9-443A-BA60-1C0EFDE62C81}" presName="spaceRect" presStyleCnt="0"/>
      <dgm:spPr/>
    </dgm:pt>
    <dgm:pt modelId="{7E80A81F-D9D5-4383-845C-248C25D99C99}" type="pres">
      <dgm:prSet presAssocID="{8A8615DB-3DA9-443A-BA60-1C0EFDE62C81}" presName="textRect" presStyleLbl="revTx" presStyleIdx="1" presStyleCnt="2">
        <dgm:presLayoutVars>
          <dgm:chMax val="1"/>
          <dgm:chPref val="1"/>
        </dgm:presLayoutVars>
      </dgm:prSet>
      <dgm:spPr/>
    </dgm:pt>
  </dgm:ptLst>
  <dgm:cxnLst>
    <dgm:cxn modelId="{69C08E0A-B0C7-4A0E-AEFC-106AA33D7677}" type="presOf" srcId="{DFE39A2B-AD32-49DE-9113-17A3E539CB3B}" destId="{E49B2967-C772-4EA7-9A8A-649A35D6659F}" srcOrd="0" destOrd="0" presId="urn:microsoft.com/office/officeart/2018/5/layout/IconLeafLabelList"/>
    <dgm:cxn modelId="{1CF0032A-6001-43D1-8CBF-302F4DCBA840}" srcId="{1A57FFA9-76F4-4DF1-8F87-637ED0950EEC}" destId="{8A8615DB-3DA9-443A-BA60-1C0EFDE62C81}" srcOrd="1" destOrd="0" parTransId="{EFBB45CF-999C-4AC0-8352-FB1C53B5776E}" sibTransId="{3E9DB0BA-5A23-48CF-A024-E9505E2DF2E2}"/>
    <dgm:cxn modelId="{3A00AA5C-C10B-46CA-837B-764DDC7BB1A3}" type="presOf" srcId="{8A8615DB-3DA9-443A-BA60-1C0EFDE62C81}" destId="{7E80A81F-D9D5-4383-845C-248C25D99C99}" srcOrd="0" destOrd="0" presId="urn:microsoft.com/office/officeart/2018/5/layout/IconLeafLabelList"/>
    <dgm:cxn modelId="{CB12E0BB-1B3F-41E7-9192-CC4A36F42358}" srcId="{1A57FFA9-76F4-4DF1-8F87-637ED0950EEC}" destId="{DFE39A2B-AD32-49DE-9113-17A3E539CB3B}" srcOrd="0" destOrd="0" parTransId="{55284A97-6570-4F08-9A70-D0E7425F7AC1}" sibTransId="{C9325983-53FF-4A6F-AC14-59500D4F1297}"/>
    <dgm:cxn modelId="{72A604DE-EB15-4133-A7BA-B62055DAB187}" type="presOf" srcId="{1A57FFA9-76F4-4DF1-8F87-637ED0950EEC}" destId="{6C17EE01-40B8-49C4-9A38-1948AD9DBFE1}" srcOrd="0" destOrd="0" presId="urn:microsoft.com/office/officeart/2018/5/layout/IconLeafLabelList"/>
    <dgm:cxn modelId="{EFB7C744-9BEC-4338-BD37-BF81046E497A}" type="presParOf" srcId="{6C17EE01-40B8-49C4-9A38-1948AD9DBFE1}" destId="{9023090A-C817-4F6E-AF04-46291C3196DA}" srcOrd="0" destOrd="0" presId="urn:microsoft.com/office/officeart/2018/5/layout/IconLeafLabelList"/>
    <dgm:cxn modelId="{9C91B87C-AC54-4F36-85A3-20D6D9CEACC1}" type="presParOf" srcId="{9023090A-C817-4F6E-AF04-46291C3196DA}" destId="{950A0A5B-7509-4922-9911-58583C228360}" srcOrd="0" destOrd="0" presId="urn:microsoft.com/office/officeart/2018/5/layout/IconLeafLabelList"/>
    <dgm:cxn modelId="{6718FEEA-FA1B-4544-94B2-9D5517AA68C4}" type="presParOf" srcId="{9023090A-C817-4F6E-AF04-46291C3196DA}" destId="{02AB92E3-54C4-4F6F-9EE5-7B3440DD3024}" srcOrd="1" destOrd="0" presId="urn:microsoft.com/office/officeart/2018/5/layout/IconLeafLabelList"/>
    <dgm:cxn modelId="{9F6FD11A-00D4-469E-9F5A-A1D4C07925C7}" type="presParOf" srcId="{9023090A-C817-4F6E-AF04-46291C3196DA}" destId="{6ED45164-A551-40CA-8BB2-152210BDA128}" srcOrd="2" destOrd="0" presId="urn:microsoft.com/office/officeart/2018/5/layout/IconLeafLabelList"/>
    <dgm:cxn modelId="{90F0C240-749E-4A08-82F4-A46F7AB35A46}" type="presParOf" srcId="{9023090A-C817-4F6E-AF04-46291C3196DA}" destId="{E49B2967-C772-4EA7-9A8A-649A35D6659F}" srcOrd="3" destOrd="0" presId="urn:microsoft.com/office/officeart/2018/5/layout/IconLeafLabelList"/>
    <dgm:cxn modelId="{EB8857AB-EFCE-4DDF-8A3D-70F42BE54E93}" type="presParOf" srcId="{6C17EE01-40B8-49C4-9A38-1948AD9DBFE1}" destId="{3455E1B5-7FC7-48C1-8811-9DFE54362A3D}" srcOrd="1" destOrd="0" presId="urn:microsoft.com/office/officeart/2018/5/layout/IconLeafLabelList"/>
    <dgm:cxn modelId="{AF5B5329-E3CF-4A37-B978-E00013ADD8A8}" type="presParOf" srcId="{6C17EE01-40B8-49C4-9A38-1948AD9DBFE1}" destId="{56F6D1B7-621B-4789-9ABA-85CBAA827CA7}" srcOrd="2" destOrd="0" presId="urn:microsoft.com/office/officeart/2018/5/layout/IconLeafLabelList"/>
    <dgm:cxn modelId="{A1CB2FE0-FA97-474C-920B-2E56BC3301E1}" type="presParOf" srcId="{56F6D1B7-621B-4789-9ABA-85CBAA827CA7}" destId="{33EAB8D2-7F2D-455D-919E-7D6C7822FA5B}" srcOrd="0" destOrd="0" presId="urn:microsoft.com/office/officeart/2018/5/layout/IconLeafLabelList"/>
    <dgm:cxn modelId="{45E73772-868E-47C2-BA3B-4DA5D15263E4}" type="presParOf" srcId="{56F6D1B7-621B-4789-9ABA-85CBAA827CA7}" destId="{EE9012ED-E50C-4678-B16B-F66186B79586}" srcOrd="1" destOrd="0" presId="urn:microsoft.com/office/officeart/2018/5/layout/IconLeafLabelList"/>
    <dgm:cxn modelId="{123985E7-E9F0-4872-9B39-40DED7910723}" type="presParOf" srcId="{56F6D1B7-621B-4789-9ABA-85CBAA827CA7}" destId="{EE62B547-73B7-47C6-85F6-5A26DA77EBF2}" srcOrd="2" destOrd="0" presId="urn:microsoft.com/office/officeart/2018/5/layout/IconLeafLabelList"/>
    <dgm:cxn modelId="{3738D2E0-EB01-4C8A-965A-5321C1A78405}" type="presParOf" srcId="{56F6D1B7-621B-4789-9ABA-85CBAA827CA7}" destId="{7E80A81F-D9D5-4383-845C-248C25D99C99}"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47EAFB-935E-4656-92C3-5D18F4A7FEB6}" type="doc">
      <dgm:prSet loTypeId="urn:microsoft.com/office/officeart/2005/8/layout/matrix3" loCatId="matrix" qsTypeId="urn:microsoft.com/office/officeart/2005/8/quickstyle/simple4" qsCatId="simple" csTypeId="urn:microsoft.com/office/officeart/2005/8/colors/colorful1" csCatId="colorful" phldr="1"/>
      <dgm:spPr/>
      <dgm:t>
        <a:bodyPr/>
        <a:lstStyle/>
        <a:p>
          <a:endParaRPr lang="en-US"/>
        </a:p>
      </dgm:t>
    </dgm:pt>
    <dgm:pt modelId="{380E46EB-6486-4E78-9F15-0CEB26BC303D}">
      <dgm:prSet custT="1"/>
      <dgm:spPr/>
      <dgm:t>
        <a:bodyPr/>
        <a:lstStyle/>
        <a:p>
          <a:pPr algn="l"/>
          <a:r>
            <a:rPr lang="en-GB" sz="1600" b="1"/>
            <a:t>Interviews: </a:t>
          </a:r>
        </a:p>
        <a:p>
          <a:pPr algn="l"/>
          <a:r>
            <a:rPr lang="en-GB" sz="1600"/>
            <a:t>In-person/ Teams</a:t>
          </a:r>
          <a:br>
            <a:rPr lang="en-GB" sz="1600"/>
          </a:br>
          <a:r>
            <a:rPr lang="en-GB" sz="1600"/>
            <a:t>(average length 30 mins, range: 24-41 mins)</a:t>
          </a:r>
          <a:endParaRPr lang="en-US" sz="1600"/>
        </a:p>
      </dgm:t>
    </dgm:pt>
    <dgm:pt modelId="{4846F48E-510B-4443-8357-8EB2136C7009}" type="parTrans" cxnId="{01FA8779-6574-4E7A-80FF-8E7A945B896E}">
      <dgm:prSet/>
      <dgm:spPr/>
      <dgm:t>
        <a:bodyPr/>
        <a:lstStyle/>
        <a:p>
          <a:endParaRPr lang="en-US"/>
        </a:p>
      </dgm:t>
    </dgm:pt>
    <dgm:pt modelId="{5D2E1D5D-E09E-4EDA-A2EE-3F3860C61D18}" type="sibTrans" cxnId="{01FA8779-6574-4E7A-80FF-8E7A945B896E}">
      <dgm:prSet/>
      <dgm:spPr/>
      <dgm:t>
        <a:bodyPr/>
        <a:lstStyle/>
        <a:p>
          <a:endParaRPr lang="en-US"/>
        </a:p>
      </dgm:t>
    </dgm:pt>
    <dgm:pt modelId="{B8392C66-09B5-4E66-A239-E236D7D1AED5}">
      <dgm:prSet custT="1"/>
      <dgm:spPr/>
      <dgm:t>
        <a:bodyPr/>
        <a:lstStyle/>
        <a:p>
          <a:pPr algn="l"/>
          <a:r>
            <a:rPr lang="en-GB" sz="1600" b="1"/>
            <a:t>Sample size: </a:t>
          </a:r>
        </a:p>
        <a:p>
          <a:pPr algn="l"/>
          <a:r>
            <a:rPr lang="en-GB" sz="1600"/>
            <a:t>33 lecturers contacted (</a:t>
          </a:r>
          <a:r>
            <a:rPr lang="en-GB" sz="1600" err="1"/>
            <a:t>SoSS</a:t>
          </a:r>
          <a:r>
            <a:rPr lang="en-GB" sz="1600"/>
            <a:t>, EBS, EGIS, MACS), received 18 replies, 11 rejections (incl. Maths, Business and Economics), conducted 6 interviews, 1 scheduling conflict</a:t>
          </a:r>
          <a:endParaRPr lang="en-US" sz="1600"/>
        </a:p>
      </dgm:t>
    </dgm:pt>
    <dgm:pt modelId="{E2FD8B83-244B-4A30-B51D-D149EE16EDF5}" type="parTrans" cxnId="{682E312E-C266-447A-8A52-366086C320E9}">
      <dgm:prSet/>
      <dgm:spPr/>
      <dgm:t>
        <a:bodyPr/>
        <a:lstStyle/>
        <a:p>
          <a:endParaRPr lang="en-US"/>
        </a:p>
      </dgm:t>
    </dgm:pt>
    <dgm:pt modelId="{C439610A-CFB6-493D-935D-B84B8D3D79F7}" type="sibTrans" cxnId="{682E312E-C266-447A-8A52-366086C320E9}">
      <dgm:prSet/>
      <dgm:spPr/>
      <dgm:t>
        <a:bodyPr/>
        <a:lstStyle/>
        <a:p>
          <a:endParaRPr lang="en-US"/>
        </a:p>
      </dgm:t>
    </dgm:pt>
    <dgm:pt modelId="{775E06CD-30D7-44E4-BAE8-B9432C67EE63}">
      <dgm:prSet custT="1"/>
      <dgm:spPr/>
      <dgm:t>
        <a:bodyPr/>
        <a:lstStyle/>
        <a:p>
          <a:pPr algn="l"/>
          <a:r>
            <a:rPr lang="en-GB" sz="1600" b="1"/>
            <a:t>Population: </a:t>
          </a:r>
        </a:p>
        <a:p>
          <a:pPr algn="l"/>
          <a:r>
            <a:rPr lang="en-GB" sz="1600"/>
            <a:t>Actuarial Sciences, Astrophysics, Physics (2), Chemical Engineering, Chemistry</a:t>
          </a:r>
          <a:endParaRPr lang="en-US" sz="1600"/>
        </a:p>
      </dgm:t>
    </dgm:pt>
    <dgm:pt modelId="{41720978-6FCC-479B-8A1F-E0C82D6A8173}" type="parTrans" cxnId="{2592F6B1-D9B9-475B-BE09-FF5F3E3385F4}">
      <dgm:prSet/>
      <dgm:spPr/>
      <dgm:t>
        <a:bodyPr/>
        <a:lstStyle/>
        <a:p>
          <a:endParaRPr lang="en-US"/>
        </a:p>
      </dgm:t>
    </dgm:pt>
    <dgm:pt modelId="{33A71722-A262-4B39-9358-CE06E0AEAC32}" type="sibTrans" cxnId="{2592F6B1-D9B9-475B-BE09-FF5F3E3385F4}">
      <dgm:prSet/>
      <dgm:spPr/>
      <dgm:t>
        <a:bodyPr/>
        <a:lstStyle/>
        <a:p>
          <a:endParaRPr lang="en-US"/>
        </a:p>
      </dgm:t>
    </dgm:pt>
    <dgm:pt modelId="{CF1B20F9-19A0-45C2-82A0-A9CE62FDD956}">
      <dgm:prSet custT="1"/>
      <dgm:spPr/>
      <dgm:t>
        <a:bodyPr anchor="ctr"/>
        <a:lstStyle/>
        <a:p>
          <a:pPr algn="l"/>
          <a:r>
            <a:rPr lang="en-GB" sz="1600" b="1"/>
            <a:t>Analysis:</a:t>
          </a:r>
          <a:endParaRPr lang="en-US" sz="1600"/>
        </a:p>
      </dgm:t>
    </dgm:pt>
    <dgm:pt modelId="{B1476679-B1B2-4CFB-A740-E4FCEBDE8419}" type="parTrans" cxnId="{5523F850-673B-45CA-9E58-FD41E0CFAAF3}">
      <dgm:prSet/>
      <dgm:spPr/>
      <dgm:t>
        <a:bodyPr/>
        <a:lstStyle/>
        <a:p>
          <a:endParaRPr lang="en-US"/>
        </a:p>
      </dgm:t>
    </dgm:pt>
    <dgm:pt modelId="{707EB0C8-0198-4287-9D14-789E3A1B2FDE}" type="sibTrans" cxnId="{5523F850-673B-45CA-9E58-FD41E0CFAAF3}">
      <dgm:prSet/>
      <dgm:spPr/>
      <dgm:t>
        <a:bodyPr/>
        <a:lstStyle/>
        <a:p>
          <a:endParaRPr lang="en-US"/>
        </a:p>
      </dgm:t>
    </dgm:pt>
    <dgm:pt modelId="{E63C3622-E5C9-4BCF-B534-0D8515B272E9}">
      <dgm:prSet custT="1"/>
      <dgm:spPr/>
      <dgm:t>
        <a:bodyPr anchor="ctr"/>
        <a:lstStyle/>
        <a:p>
          <a:pPr algn="l"/>
          <a:r>
            <a:rPr lang="en-GB" sz="1600" b="1"/>
            <a:t>Qualitative</a:t>
          </a:r>
          <a:r>
            <a:rPr lang="en-GB" sz="1600"/>
            <a:t>: Discourse Analysis w emerging themes</a:t>
          </a:r>
          <a:endParaRPr lang="en-US" sz="1600"/>
        </a:p>
      </dgm:t>
    </dgm:pt>
    <dgm:pt modelId="{E0871B49-2530-4ADB-BAEF-836E713642A7}" type="parTrans" cxnId="{EA01FE04-4ECB-485C-BD7C-F6DAE1FA2A07}">
      <dgm:prSet/>
      <dgm:spPr/>
      <dgm:t>
        <a:bodyPr/>
        <a:lstStyle/>
        <a:p>
          <a:endParaRPr lang="en-US"/>
        </a:p>
      </dgm:t>
    </dgm:pt>
    <dgm:pt modelId="{44EDA14E-DF71-4899-908A-9A252054CBAE}" type="sibTrans" cxnId="{EA01FE04-4ECB-485C-BD7C-F6DAE1FA2A07}">
      <dgm:prSet/>
      <dgm:spPr/>
      <dgm:t>
        <a:bodyPr/>
        <a:lstStyle/>
        <a:p>
          <a:endParaRPr lang="en-US"/>
        </a:p>
      </dgm:t>
    </dgm:pt>
    <dgm:pt modelId="{63508C66-6C2B-4B2A-9852-58BC24857325}">
      <dgm:prSet custT="1"/>
      <dgm:spPr/>
      <dgm:t>
        <a:bodyPr anchor="ctr"/>
        <a:lstStyle/>
        <a:p>
          <a:pPr algn="l"/>
          <a:r>
            <a:rPr lang="en-GB" sz="1600" b="1"/>
            <a:t>Quantitative</a:t>
          </a:r>
          <a:r>
            <a:rPr lang="en-GB" sz="1600"/>
            <a:t>: Descriptive statistics</a:t>
          </a:r>
          <a:endParaRPr lang="en-US" sz="1600"/>
        </a:p>
      </dgm:t>
    </dgm:pt>
    <dgm:pt modelId="{0F500EF1-8A81-4474-AA15-8484A3272369}" type="parTrans" cxnId="{E5F5629D-0A29-4C00-9EC6-59944EBEF1B8}">
      <dgm:prSet/>
      <dgm:spPr/>
      <dgm:t>
        <a:bodyPr/>
        <a:lstStyle/>
        <a:p>
          <a:endParaRPr lang="en-US"/>
        </a:p>
      </dgm:t>
    </dgm:pt>
    <dgm:pt modelId="{C7EC21D8-2060-4015-B5C1-274C0BAFFFF3}" type="sibTrans" cxnId="{E5F5629D-0A29-4C00-9EC6-59944EBEF1B8}">
      <dgm:prSet/>
      <dgm:spPr/>
      <dgm:t>
        <a:bodyPr/>
        <a:lstStyle/>
        <a:p>
          <a:endParaRPr lang="en-US"/>
        </a:p>
      </dgm:t>
    </dgm:pt>
    <dgm:pt modelId="{F826DBA6-864B-4F23-89E3-C19AEED0B07A}" type="pres">
      <dgm:prSet presAssocID="{4747EAFB-935E-4656-92C3-5D18F4A7FEB6}" presName="matrix" presStyleCnt="0">
        <dgm:presLayoutVars>
          <dgm:chMax val="1"/>
          <dgm:dir/>
          <dgm:resizeHandles val="exact"/>
        </dgm:presLayoutVars>
      </dgm:prSet>
      <dgm:spPr/>
    </dgm:pt>
    <dgm:pt modelId="{A6ED2678-A85C-471F-8C40-A0FBC0C637D3}" type="pres">
      <dgm:prSet presAssocID="{4747EAFB-935E-4656-92C3-5D18F4A7FEB6}" presName="diamond" presStyleLbl="bgShp" presStyleIdx="0" presStyleCnt="1"/>
      <dgm:spPr/>
    </dgm:pt>
    <dgm:pt modelId="{0FE1A687-8157-4CFA-9B41-851B6A69AE39}" type="pres">
      <dgm:prSet presAssocID="{4747EAFB-935E-4656-92C3-5D18F4A7FEB6}" presName="quad1" presStyleLbl="node1" presStyleIdx="0" presStyleCnt="4">
        <dgm:presLayoutVars>
          <dgm:chMax val="0"/>
          <dgm:chPref val="0"/>
          <dgm:bulletEnabled val="1"/>
        </dgm:presLayoutVars>
      </dgm:prSet>
      <dgm:spPr/>
    </dgm:pt>
    <dgm:pt modelId="{9ABE89A1-E7BD-421B-AA30-47280F262E98}" type="pres">
      <dgm:prSet presAssocID="{4747EAFB-935E-4656-92C3-5D18F4A7FEB6}" presName="quad2" presStyleLbl="node1" presStyleIdx="1" presStyleCnt="4">
        <dgm:presLayoutVars>
          <dgm:chMax val="0"/>
          <dgm:chPref val="0"/>
          <dgm:bulletEnabled val="1"/>
        </dgm:presLayoutVars>
      </dgm:prSet>
      <dgm:spPr/>
    </dgm:pt>
    <dgm:pt modelId="{D10C8567-AA4E-41C2-B7B2-239F5DA16A05}" type="pres">
      <dgm:prSet presAssocID="{4747EAFB-935E-4656-92C3-5D18F4A7FEB6}" presName="quad3" presStyleLbl="node1" presStyleIdx="2" presStyleCnt="4">
        <dgm:presLayoutVars>
          <dgm:chMax val="0"/>
          <dgm:chPref val="0"/>
          <dgm:bulletEnabled val="1"/>
        </dgm:presLayoutVars>
      </dgm:prSet>
      <dgm:spPr/>
    </dgm:pt>
    <dgm:pt modelId="{5ECF12C2-EA1E-4EE3-B92E-DB251B07FC34}" type="pres">
      <dgm:prSet presAssocID="{4747EAFB-935E-4656-92C3-5D18F4A7FEB6}" presName="quad4" presStyleLbl="node1" presStyleIdx="3" presStyleCnt="4">
        <dgm:presLayoutVars>
          <dgm:chMax val="0"/>
          <dgm:chPref val="0"/>
          <dgm:bulletEnabled val="1"/>
        </dgm:presLayoutVars>
      </dgm:prSet>
      <dgm:spPr/>
    </dgm:pt>
  </dgm:ptLst>
  <dgm:cxnLst>
    <dgm:cxn modelId="{EA01FE04-4ECB-485C-BD7C-F6DAE1FA2A07}" srcId="{CF1B20F9-19A0-45C2-82A0-A9CE62FDD956}" destId="{E63C3622-E5C9-4BCF-B534-0D8515B272E9}" srcOrd="0" destOrd="0" parTransId="{E0871B49-2530-4ADB-BAEF-836E713642A7}" sibTransId="{44EDA14E-DF71-4899-908A-9A252054CBAE}"/>
    <dgm:cxn modelId="{35C65A2C-DED9-4BA9-A1F4-5D3B376BD09E}" type="presOf" srcId="{B8392C66-09B5-4E66-A239-E236D7D1AED5}" destId="{9ABE89A1-E7BD-421B-AA30-47280F262E98}" srcOrd="0" destOrd="0" presId="urn:microsoft.com/office/officeart/2005/8/layout/matrix3"/>
    <dgm:cxn modelId="{682E312E-C266-447A-8A52-366086C320E9}" srcId="{4747EAFB-935E-4656-92C3-5D18F4A7FEB6}" destId="{B8392C66-09B5-4E66-A239-E236D7D1AED5}" srcOrd="1" destOrd="0" parTransId="{E2FD8B83-244B-4A30-B51D-D149EE16EDF5}" sibTransId="{C439610A-CFB6-493D-935D-B84B8D3D79F7}"/>
    <dgm:cxn modelId="{E92B3336-D21C-4B6A-A620-E423F54EAC3F}" type="presOf" srcId="{4747EAFB-935E-4656-92C3-5D18F4A7FEB6}" destId="{F826DBA6-864B-4F23-89E3-C19AEED0B07A}" srcOrd="0" destOrd="0" presId="urn:microsoft.com/office/officeart/2005/8/layout/matrix3"/>
    <dgm:cxn modelId="{5523F850-673B-45CA-9E58-FD41E0CFAAF3}" srcId="{4747EAFB-935E-4656-92C3-5D18F4A7FEB6}" destId="{CF1B20F9-19A0-45C2-82A0-A9CE62FDD956}" srcOrd="3" destOrd="0" parTransId="{B1476679-B1B2-4CFB-A740-E4FCEBDE8419}" sibTransId="{707EB0C8-0198-4287-9D14-789E3A1B2FDE}"/>
    <dgm:cxn modelId="{01FA8779-6574-4E7A-80FF-8E7A945B896E}" srcId="{4747EAFB-935E-4656-92C3-5D18F4A7FEB6}" destId="{380E46EB-6486-4E78-9F15-0CEB26BC303D}" srcOrd="0" destOrd="0" parTransId="{4846F48E-510B-4443-8357-8EB2136C7009}" sibTransId="{5D2E1D5D-E09E-4EDA-A2EE-3F3860C61D18}"/>
    <dgm:cxn modelId="{E5F5629D-0A29-4C00-9EC6-59944EBEF1B8}" srcId="{CF1B20F9-19A0-45C2-82A0-A9CE62FDD956}" destId="{63508C66-6C2B-4B2A-9852-58BC24857325}" srcOrd="1" destOrd="0" parTransId="{0F500EF1-8A81-4474-AA15-8484A3272369}" sibTransId="{C7EC21D8-2060-4015-B5C1-274C0BAFFFF3}"/>
    <dgm:cxn modelId="{F4AD11A6-4151-4C4B-BDD9-564031D59343}" type="presOf" srcId="{CF1B20F9-19A0-45C2-82A0-A9CE62FDD956}" destId="{5ECF12C2-EA1E-4EE3-B92E-DB251B07FC34}" srcOrd="0" destOrd="0" presId="urn:microsoft.com/office/officeart/2005/8/layout/matrix3"/>
    <dgm:cxn modelId="{6540ACAC-9DCB-4C45-BA51-745E5C90864D}" type="presOf" srcId="{63508C66-6C2B-4B2A-9852-58BC24857325}" destId="{5ECF12C2-EA1E-4EE3-B92E-DB251B07FC34}" srcOrd="0" destOrd="2" presId="urn:microsoft.com/office/officeart/2005/8/layout/matrix3"/>
    <dgm:cxn modelId="{2592F6B1-D9B9-475B-BE09-FF5F3E3385F4}" srcId="{4747EAFB-935E-4656-92C3-5D18F4A7FEB6}" destId="{775E06CD-30D7-44E4-BAE8-B9432C67EE63}" srcOrd="2" destOrd="0" parTransId="{41720978-6FCC-479B-8A1F-E0C82D6A8173}" sibTransId="{33A71722-A262-4B39-9358-CE06E0AEAC32}"/>
    <dgm:cxn modelId="{3C1915EA-53B6-4CCC-A77A-4A5E8E0EB416}" type="presOf" srcId="{775E06CD-30D7-44E4-BAE8-B9432C67EE63}" destId="{D10C8567-AA4E-41C2-B7B2-239F5DA16A05}" srcOrd="0" destOrd="0" presId="urn:microsoft.com/office/officeart/2005/8/layout/matrix3"/>
    <dgm:cxn modelId="{65EEA6ED-BFE1-4C24-B8CC-382FA9489E48}" type="presOf" srcId="{E63C3622-E5C9-4BCF-B534-0D8515B272E9}" destId="{5ECF12C2-EA1E-4EE3-B92E-DB251B07FC34}" srcOrd="0" destOrd="1" presId="urn:microsoft.com/office/officeart/2005/8/layout/matrix3"/>
    <dgm:cxn modelId="{C8835DEF-45BA-4653-8EC7-9DA5B451766B}" type="presOf" srcId="{380E46EB-6486-4E78-9F15-0CEB26BC303D}" destId="{0FE1A687-8157-4CFA-9B41-851B6A69AE39}" srcOrd="0" destOrd="0" presId="urn:microsoft.com/office/officeart/2005/8/layout/matrix3"/>
    <dgm:cxn modelId="{5F8DCA42-8912-41A1-8996-178DF1D548E8}" type="presParOf" srcId="{F826DBA6-864B-4F23-89E3-C19AEED0B07A}" destId="{A6ED2678-A85C-471F-8C40-A0FBC0C637D3}" srcOrd="0" destOrd="0" presId="urn:microsoft.com/office/officeart/2005/8/layout/matrix3"/>
    <dgm:cxn modelId="{F8ED3AD5-C49D-4103-BE29-F581EE795B72}" type="presParOf" srcId="{F826DBA6-864B-4F23-89E3-C19AEED0B07A}" destId="{0FE1A687-8157-4CFA-9B41-851B6A69AE39}" srcOrd="1" destOrd="0" presId="urn:microsoft.com/office/officeart/2005/8/layout/matrix3"/>
    <dgm:cxn modelId="{7E914514-157B-43E2-A3F5-C1C89F1BAD84}" type="presParOf" srcId="{F826DBA6-864B-4F23-89E3-C19AEED0B07A}" destId="{9ABE89A1-E7BD-421B-AA30-47280F262E98}" srcOrd="2" destOrd="0" presId="urn:microsoft.com/office/officeart/2005/8/layout/matrix3"/>
    <dgm:cxn modelId="{AF99A792-C126-4552-884D-8E3DC6E7EE6E}" type="presParOf" srcId="{F826DBA6-864B-4F23-89E3-C19AEED0B07A}" destId="{D10C8567-AA4E-41C2-B7B2-239F5DA16A05}" srcOrd="3" destOrd="0" presId="urn:microsoft.com/office/officeart/2005/8/layout/matrix3"/>
    <dgm:cxn modelId="{37D091BF-DB0D-426C-B6C4-B956A829095A}" type="presParOf" srcId="{F826DBA6-864B-4F23-89E3-C19AEED0B07A}" destId="{5ECF12C2-EA1E-4EE3-B92E-DB251B07FC34}"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AB3381-AAFF-4086-B666-4533E163CED6}" type="doc">
      <dgm:prSet loTypeId="urn:microsoft.com/office/officeart/2008/layout/LinedList" loCatId="list" qsTypeId="urn:microsoft.com/office/officeart/2005/8/quickstyle/simple4" qsCatId="simple" csTypeId="urn:microsoft.com/office/officeart/2005/8/colors/accent3_2" csCatId="accent3" phldr="1"/>
      <dgm:spPr/>
      <dgm:t>
        <a:bodyPr/>
        <a:lstStyle/>
        <a:p>
          <a:endParaRPr lang="en-US"/>
        </a:p>
      </dgm:t>
    </dgm:pt>
    <dgm:pt modelId="{47AEF357-3A79-467F-AA78-BB6F9BCCC22F}">
      <dgm:prSet/>
      <dgm:spPr/>
      <dgm:t>
        <a:bodyPr anchor="ctr"/>
        <a:lstStyle/>
        <a:p>
          <a:r>
            <a:rPr lang="en-GB"/>
            <a:t>" … it was kind of like a celebratory thing, like we're done with the projects, this sort of food and everyone sort of charts and sees what everyone's achieved. And actually, most of the students actually found this, in my opinion, as far as I can tell, they found it quite positive. And certainly my students really enjoyed it because. You know, they </a:t>
          </a:r>
          <a:r>
            <a:rPr lang="en-GB" err="1"/>
            <a:t>they</a:t>
          </a:r>
          <a:r>
            <a:rPr lang="en-GB"/>
            <a:t> could show off a little bit what they have done and </a:t>
          </a:r>
          <a:r>
            <a:rPr lang="en-GB" err="1"/>
            <a:t>and</a:t>
          </a:r>
          <a:r>
            <a:rPr lang="en-GB"/>
            <a:t> talk about it and feel a little bit of pride in that work ... "</a:t>
          </a:r>
          <a:endParaRPr lang="en-US"/>
        </a:p>
      </dgm:t>
    </dgm:pt>
    <dgm:pt modelId="{43032000-5E6B-4F68-86AF-ED819FFFB9B3}" type="parTrans" cxnId="{179234B4-BE6B-47B1-9DCC-E17DC1A89514}">
      <dgm:prSet/>
      <dgm:spPr/>
      <dgm:t>
        <a:bodyPr/>
        <a:lstStyle/>
        <a:p>
          <a:endParaRPr lang="en-US"/>
        </a:p>
      </dgm:t>
    </dgm:pt>
    <dgm:pt modelId="{BD6CD4B9-57F4-49BF-8F19-530CE11D1CB2}" type="sibTrans" cxnId="{179234B4-BE6B-47B1-9DCC-E17DC1A89514}">
      <dgm:prSet/>
      <dgm:spPr/>
      <dgm:t>
        <a:bodyPr/>
        <a:lstStyle/>
        <a:p>
          <a:endParaRPr lang="en-US"/>
        </a:p>
      </dgm:t>
    </dgm:pt>
    <dgm:pt modelId="{0499F7B1-7133-42FE-83D0-4694A41F6F9C}">
      <dgm:prSet/>
      <dgm:spPr/>
      <dgm:t>
        <a:bodyPr anchor="ctr"/>
        <a:lstStyle/>
        <a:p>
          <a:r>
            <a:rPr lang="en-GB"/>
            <a:t>"So I would say it's pretty good overall because there's, there's the important thing about it is it has this chance of interaction, right? So rather than just being answer this question or give this presentation even I think it's good because you can if something's not clear, you can ask for clarification."</a:t>
          </a:r>
          <a:endParaRPr lang="en-US"/>
        </a:p>
      </dgm:t>
    </dgm:pt>
    <dgm:pt modelId="{F54DB9AA-F0AF-44B3-AC41-508033E901EC}" type="parTrans" cxnId="{CCAA4F42-3F3A-4BAD-BB99-206C00CA28D3}">
      <dgm:prSet/>
      <dgm:spPr/>
      <dgm:t>
        <a:bodyPr/>
        <a:lstStyle/>
        <a:p>
          <a:endParaRPr lang="en-US"/>
        </a:p>
      </dgm:t>
    </dgm:pt>
    <dgm:pt modelId="{8E7E02D3-8488-476F-B840-BAEDC77E48B8}" type="sibTrans" cxnId="{CCAA4F42-3F3A-4BAD-BB99-206C00CA28D3}">
      <dgm:prSet/>
      <dgm:spPr/>
      <dgm:t>
        <a:bodyPr/>
        <a:lstStyle/>
        <a:p>
          <a:endParaRPr lang="en-US"/>
        </a:p>
      </dgm:t>
    </dgm:pt>
    <dgm:pt modelId="{0B4FA6E8-654F-461E-9DCB-63F55A1A77ED}">
      <dgm:prSet/>
      <dgm:spPr/>
      <dgm:t>
        <a:bodyPr anchor="ctr"/>
        <a:lstStyle/>
        <a:p>
          <a:r>
            <a:rPr lang="en-GB"/>
            <a:t>"The students do a group project based on the Engineers Without Borders. So Engineers Without Borders as an organization, have a design challenge every year. They set the geographical location of the project and what the project will be, but we use it within that course. "</a:t>
          </a:r>
          <a:endParaRPr lang="en-US"/>
        </a:p>
      </dgm:t>
    </dgm:pt>
    <dgm:pt modelId="{12F74419-E725-4C5C-B605-8E505854C728}" type="parTrans" cxnId="{2ED0458D-ED58-4D77-8650-28CC8C5122D1}">
      <dgm:prSet/>
      <dgm:spPr/>
      <dgm:t>
        <a:bodyPr/>
        <a:lstStyle/>
        <a:p>
          <a:endParaRPr lang="en-US"/>
        </a:p>
      </dgm:t>
    </dgm:pt>
    <dgm:pt modelId="{B6B617E9-2B55-457C-97CB-66D43127FB14}" type="sibTrans" cxnId="{2ED0458D-ED58-4D77-8650-28CC8C5122D1}">
      <dgm:prSet/>
      <dgm:spPr/>
      <dgm:t>
        <a:bodyPr/>
        <a:lstStyle/>
        <a:p>
          <a:endParaRPr lang="en-US"/>
        </a:p>
      </dgm:t>
    </dgm:pt>
    <dgm:pt modelId="{F1A74FB9-0D79-45D3-89EF-F2DB1EFF82B7}" type="pres">
      <dgm:prSet presAssocID="{2DAB3381-AAFF-4086-B666-4533E163CED6}" presName="vert0" presStyleCnt="0">
        <dgm:presLayoutVars>
          <dgm:dir/>
          <dgm:animOne val="branch"/>
          <dgm:animLvl val="lvl"/>
        </dgm:presLayoutVars>
      </dgm:prSet>
      <dgm:spPr/>
    </dgm:pt>
    <dgm:pt modelId="{50601EFF-BA9C-41A8-B0E9-2C8861B9B6A2}" type="pres">
      <dgm:prSet presAssocID="{47AEF357-3A79-467F-AA78-BB6F9BCCC22F}" presName="thickLine" presStyleLbl="alignNode1" presStyleIdx="0" presStyleCnt="3"/>
      <dgm:spPr/>
    </dgm:pt>
    <dgm:pt modelId="{10FEBECA-B00F-45F6-BDEF-AADCDD88C01A}" type="pres">
      <dgm:prSet presAssocID="{47AEF357-3A79-467F-AA78-BB6F9BCCC22F}" presName="horz1" presStyleCnt="0"/>
      <dgm:spPr/>
    </dgm:pt>
    <dgm:pt modelId="{C4959520-FD28-43D6-B726-A8DA2F79411D}" type="pres">
      <dgm:prSet presAssocID="{47AEF357-3A79-467F-AA78-BB6F9BCCC22F}" presName="tx1" presStyleLbl="revTx" presStyleIdx="0" presStyleCnt="3"/>
      <dgm:spPr/>
    </dgm:pt>
    <dgm:pt modelId="{2D94A67F-B982-44EE-8A4C-87E145263262}" type="pres">
      <dgm:prSet presAssocID="{47AEF357-3A79-467F-AA78-BB6F9BCCC22F}" presName="vert1" presStyleCnt="0"/>
      <dgm:spPr/>
    </dgm:pt>
    <dgm:pt modelId="{97C98BBB-B4D6-43EA-B781-4315F8BAF3BE}" type="pres">
      <dgm:prSet presAssocID="{0499F7B1-7133-42FE-83D0-4694A41F6F9C}" presName="thickLine" presStyleLbl="alignNode1" presStyleIdx="1" presStyleCnt="3"/>
      <dgm:spPr/>
    </dgm:pt>
    <dgm:pt modelId="{9DC4F146-A64D-48A5-BF44-F99D9E342D78}" type="pres">
      <dgm:prSet presAssocID="{0499F7B1-7133-42FE-83D0-4694A41F6F9C}" presName="horz1" presStyleCnt="0"/>
      <dgm:spPr/>
    </dgm:pt>
    <dgm:pt modelId="{B121AF6E-D618-4A73-92BE-2B97DAD1A5C4}" type="pres">
      <dgm:prSet presAssocID="{0499F7B1-7133-42FE-83D0-4694A41F6F9C}" presName="tx1" presStyleLbl="revTx" presStyleIdx="1" presStyleCnt="3"/>
      <dgm:spPr/>
    </dgm:pt>
    <dgm:pt modelId="{CFD7D7F6-E09E-4F5E-9741-AB96B4A91D45}" type="pres">
      <dgm:prSet presAssocID="{0499F7B1-7133-42FE-83D0-4694A41F6F9C}" presName="vert1" presStyleCnt="0"/>
      <dgm:spPr/>
    </dgm:pt>
    <dgm:pt modelId="{9DF22357-C24C-46D5-A92B-3AF1B9BE5E8C}" type="pres">
      <dgm:prSet presAssocID="{0B4FA6E8-654F-461E-9DCB-63F55A1A77ED}" presName="thickLine" presStyleLbl="alignNode1" presStyleIdx="2" presStyleCnt="3"/>
      <dgm:spPr/>
    </dgm:pt>
    <dgm:pt modelId="{8D62365C-48AD-48E1-9774-57A41E0E82A8}" type="pres">
      <dgm:prSet presAssocID="{0B4FA6E8-654F-461E-9DCB-63F55A1A77ED}" presName="horz1" presStyleCnt="0"/>
      <dgm:spPr/>
    </dgm:pt>
    <dgm:pt modelId="{6E632E49-CFBE-4065-90B1-1565DA872CA9}" type="pres">
      <dgm:prSet presAssocID="{0B4FA6E8-654F-461E-9DCB-63F55A1A77ED}" presName="tx1" presStyleLbl="revTx" presStyleIdx="2" presStyleCnt="3"/>
      <dgm:spPr/>
    </dgm:pt>
    <dgm:pt modelId="{5907D280-E8A4-4879-AA23-9EA5FBD9EBD3}" type="pres">
      <dgm:prSet presAssocID="{0B4FA6E8-654F-461E-9DCB-63F55A1A77ED}" presName="vert1" presStyleCnt="0"/>
      <dgm:spPr/>
    </dgm:pt>
  </dgm:ptLst>
  <dgm:cxnLst>
    <dgm:cxn modelId="{CCAA4F42-3F3A-4BAD-BB99-206C00CA28D3}" srcId="{2DAB3381-AAFF-4086-B666-4533E163CED6}" destId="{0499F7B1-7133-42FE-83D0-4694A41F6F9C}" srcOrd="1" destOrd="0" parTransId="{F54DB9AA-F0AF-44B3-AC41-508033E901EC}" sibTransId="{8E7E02D3-8488-476F-B840-BAEDC77E48B8}"/>
    <dgm:cxn modelId="{9FC77752-3D39-4568-B7CE-BAA7446476F7}" type="presOf" srcId="{0499F7B1-7133-42FE-83D0-4694A41F6F9C}" destId="{B121AF6E-D618-4A73-92BE-2B97DAD1A5C4}" srcOrd="0" destOrd="0" presId="urn:microsoft.com/office/officeart/2008/layout/LinedList"/>
    <dgm:cxn modelId="{2ED0458D-ED58-4D77-8650-28CC8C5122D1}" srcId="{2DAB3381-AAFF-4086-B666-4533E163CED6}" destId="{0B4FA6E8-654F-461E-9DCB-63F55A1A77ED}" srcOrd="2" destOrd="0" parTransId="{12F74419-E725-4C5C-B605-8E505854C728}" sibTransId="{B6B617E9-2B55-457C-97CB-66D43127FB14}"/>
    <dgm:cxn modelId="{E89A4AB1-2AE7-421A-BBD0-26CEB2EF2E6E}" type="presOf" srcId="{2DAB3381-AAFF-4086-B666-4533E163CED6}" destId="{F1A74FB9-0D79-45D3-89EF-F2DB1EFF82B7}" srcOrd="0" destOrd="0" presId="urn:microsoft.com/office/officeart/2008/layout/LinedList"/>
    <dgm:cxn modelId="{179234B4-BE6B-47B1-9DCC-E17DC1A89514}" srcId="{2DAB3381-AAFF-4086-B666-4533E163CED6}" destId="{47AEF357-3A79-467F-AA78-BB6F9BCCC22F}" srcOrd="0" destOrd="0" parTransId="{43032000-5E6B-4F68-86AF-ED819FFFB9B3}" sibTransId="{BD6CD4B9-57F4-49BF-8F19-530CE11D1CB2}"/>
    <dgm:cxn modelId="{7C990CE8-3D48-496C-8996-2FBF2A47C5E7}" type="presOf" srcId="{47AEF357-3A79-467F-AA78-BB6F9BCCC22F}" destId="{C4959520-FD28-43D6-B726-A8DA2F79411D}" srcOrd="0" destOrd="0" presId="urn:microsoft.com/office/officeart/2008/layout/LinedList"/>
    <dgm:cxn modelId="{F62499F1-6D79-42D7-9528-6850339615F3}" type="presOf" srcId="{0B4FA6E8-654F-461E-9DCB-63F55A1A77ED}" destId="{6E632E49-CFBE-4065-90B1-1565DA872CA9}" srcOrd="0" destOrd="0" presId="urn:microsoft.com/office/officeart/2008/layout/LinedList"/>
    <dgm:cxn modelId="{BCEA9F75-EBF2-43DE-A393-8AF55286E744}" type="presParOf" srcId="{F1A74FB9-0D79-45D3-89EF-F2DB1EFF82B7}" destId="{50601EFF-BA9C-41A8-B0E9-2C8861B9B6A2}" srcOrd="0" destOrd="0" presId="urn:microsoft.com/office/officeart/2008/layout/LinedList"/>
    <dgm:cxn modelId="{AE70F217-CF4D-4689-B47D-399817202FE6}" type="presParOf" srcId="{F1A74FB9-0D79-45D3-89EF-F2DB1EFF82B7}" destId="{10FEBECA-B00F-45F6-BDEF-AADCDD88C01A}" srcOrd="1" destOrd="0" presId="urn:microsoft.com/office/officeart/2008/layout/LinedList"/>
    <dgm:cxn modelId="{06860BDB-77E5-427E-BCE4-060620C03E10}" type="presParOf" srcId="{10FEBECA-B00F-45F6-BDEF-AADCDD88C01A}" destId="{C4959520-FD28-43D6-B726-A8DA2F79411D}" srcOrd="0" destOrd="0" presId="urn:microsoft.com/office/officeart/2008/layout/LinedList"/>
    <dgm:cxn modelId="{7CD2814D-63B0-4799-850A-23FE281103AD}" type="presParOf" srcId="{10FEBECA-B00F-45F6-BDEF-AADCDD88C01A}" destId="{2D94A67F-B982-44EE-8A4C-87E145263262}" srcOrd="1" destOrd="0" presId="urn:microsoft.com/office/officeart/2008/layout/LinedList"/>
    <dgm:cxn modelId="{3BD62AAF-1E1D-496F-B93E-A0E8A6BAF338}" type="presParOf" srcId="{F1A74FB9-0D79-45D3-89EF-F2DB1EFF82B7}" destId="{97C98BBB-B4D6-43EA-B781-4315F8BAF3BE}" srcOrd="2" destOrd="0" presId="urn:microsoft.com/office/officeart/2008/layout/LinedList"/>
    <dgm:cxn modelId="{56010430-EBA7-4998-9925-7D125F7D01BD}" type="presParOf" srcId="{F1A74FB9-0D79-45D3-89EF-F2DB1EFF82B7}" destId="{9DC4F146-A64D-48A5-BF44-F99D9E342D78}" srcOrd="3" destOrd="0" presId="urn:microsoft.com/office/officeart/2008/layout/LinedList"/>
    <dgm:cxn modelId="{26CC3A43-759C-4097-BA28-7C1986B1F47D}" type="presParOf" srcId="{9DC4F146-A64D-48A5-BF44-F99D9E342D78}" destId="{B121AF6E-D618-4A73-92BE-2B97DAD1A5C4}" srcOrd="0" destOrd="0" presId="urn:microsoft.com/office/officeart/2008/layout/LinedList"/>
    <dgm:cxn modelId="{98972730-47B8-4FE2-BF59-C2D7DBF755B4}" type="presParOf" srcId="{9DC4F146-A64D-48A5-BF44-F99D9E342D78}" destId="{CFD7D7F6-E09E-4F5E-9741-AB96B4A91D45}" srcOrd="1" destOrd="0" presId="urn:microsoft.com/office/officeart/2008/layout/LinedList"/>
    <dgm:cxn modelId="{A7B3FDF9-7DEE-4E27-8984-83C8796DCA37}" type="presParOf" srcId="{F1A74FB9-0D79-45D3-89EF-F2DB1EFF82B7}" destId="{9DF22357-C24C-46D5-A92B-3AF1B9BE5E8C}" srcOrd="4" destOrd="0" presId="urn:microsoft.com/office/officeart/2008/layout/LinedList"/>
    <dgm:cxn modelId="{0241647A-4545-4265-AB72-1B56D45559D8}" type="presParOf" srcId="{F1A74FB9-0D79-45D3-89EF-F2DB1EFF82B7}" destId="{8D62365C-48AD-48E1-9774-57A41E0E82A8}" srcOrd="5" destOrd="0" presId="urn:microsoft.com/office/officeart/2008/layout/LinedList"/>
    <dgm:cxn modelId="{C38668EF-29C3-471E-87B4-CB7214EEF0C9}" type="presParOf" srcId="{8D62365C-48AD-48E1-9774-57A41E0E82A8}" destId="{6E632E49-CFBE-4065-90B1-1565DA872CA9}" srcOrd="0" destOrd="0" presId="urn:microsoft.com/office/officeart/2008/layout/LinedList"/>
    <dgm:cxn modelId="{4A60210D-481B-41F0-ADC2-BB7996086E50}" type="presParOf" srcId="{8D62365C-48AD-48E1-9774-57A41E0E82A8}" destId="{5907D280-E8A4-4879-AA23-9EA5FBD9EBD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9010DD-0800-4ABF-8E5C-4D1070607D3C}"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A798D503-53CD-4349-A038-4DFD64DBD8A5}">
      <dgm:prSet/>
      <dgm:spPr/>
      <dgm:t>
        <a:bodyPr anchor="ctr"/>
        <a:lstStyle/>
        <a:p>
          <a:r>
            <a:rPr lang="en-GB"/>
            <a:t>"The most important reason for me was to make my marking easier."</a:t>
          </a:r>
          <a:endParaRPr lang="en-US"/>
        </a:p>
      </dgm:t>
    </dgm:pt>
    <dgm:pt modelId="{C83B683A-560E-42EC-AE25-E69F5F946B69}" type="parTrans" cxnId="{99B5653F-74BA-44AB-838F-D1A560B36285}">
      <dgm:prSet/>
      <dgm:spPr/>
      <dgm:t>
        <a:bodyPr/>
        <a:lstStyle/>
        <a:p>
          <a:endParaRPr lang="en-US"/>
        </a:p>
      </dgm:t>
    </dgm:pt>
    <dgm:pt modelId="{BB1D5E18-5347-4191-8866-682D85BCD3AC}" type="sibTrans" cxnId="{99B5653F-74BA-44AB-838F-D1A560B36285}">
      <dgm:prSet/>
      <dgm:spPr/>
      <dgm:t>
        <a:bodyPr/>
        <a:lstStyle/>
        <a:p>
          <a:endParaRPr lang="en-US"/>
        </a:p>
      </dgm:t>
    </dgm:pt>
    <dgm:pt modelId="{776AE742-FDFC-4D99-AC25-2ACDAA651E38}">
      <dgm:prSet/>
      <dgm:spPr/>
      <dgm:t>
        <a:bodyPr anchor="ctr"/>
        <a:lstStyle/>
        <a:p>
          <a:r>
            <a:rPr lang="en-GB"/>
            <a:t>"And indeed, the more structure I choose to give them, the easier something is to mark, because then the poster starts to become more and more uniform. The sections more and more similar between different students. And then it's quicker to see. This is an A grade. This is a B grade. This is a C grade."</a:t>
          </a:r>
          <a:endParaRPr lang="en-US"/>
        </a:p>
      </dgm:t>
    </dgm:pt>
    <dgm:pt modelId="{12635DE0-C61E-4529-8C6D-55C5DEFBD237}" type="parTrans" cxnId="{5A82BFE2-151B-4328-A170-8F0113903F81}">
      <dgm:prSet/>
      <dgm:spPr/>
      <dgm:t>
        <a:bodyPr/>
        <a:lstStyle/>
        <a:p>
          <a:endParaRPr lang="en-US"/>
        </a:p>
      </dgm:t>
    </dgm:pt>
    <dgm:pt modelId="{6C8C8D73-543A-4F6D-8785-BC95DE68F350}" type="sibTrans" cxnId="{5A82BFE2-151B-4328-A170-8F0113903F81}">
      <dgm:prSet/>
      <dgm:spPr/>
      <dgm:t>
        <a:bodyPr/>
        <a:lstStyle/>
        <a:p>
          <a:endParaRPr lang="en-US"/>
        </a:p>
      </dgm:t>
    </dgm:pt>
    <dgm:pt modelId="{D278DC01-89CD-4E41-9AE2-11EDC838A98C}">
      <dgm:prSet/>
      <dgm:spPr/>
      <dgm:t>
        <a:bodyPr anchor="ctr"/>
        <a:lstStyle/>
        <a:p>
          <a:r>
            <a:rPr lang="en-GB"/>
            <a:t>"It doesn't feel like we're not sort of going through it with a magnifying glass, sort of checking all of the details. It's a very sort of holistic approach."</a:t>
          </a:r>
          <a:endParaRPr lang="en-US"/>
        </a:p>
      </dgm:t>
    </dgm:pt>
    <dgm:pt modelId="{EB33A9AC-D70D-41A2-8056-D8E207053CF8}" type="parTrans" cxnId="{53978833-268F-4F9B-B27A-B903366436A5}">
      <dgm:prSet/>
      <dgm:spPr/>
      <dgm:t>
        <a:bodyPr/>
        <a:lstStyle/>
        <a:p>
          <a:endParaRPr lang="en-US"/>
        </a:p>
      </dgm:t>
    </dgm:pt>
    <dgm:pt modelId="{075CAD87-BBA9-4166-A897-16D283A9581E}" type="sibTrans" cxnId="{53978833-268F-4F9B-B27A-B903366436A5}">
      <dgm:prSet/>
      <dgm:spPr/>
      <dgm:t>
        <a:bodyPr/>
        <a:lstStyle/>
        <a:p>
          <a:endParaRPr lang="en-US"/>
        </a:p>
      </dgm:t>
    </dgm:pt>
    <dgm:pt modelId="{B5EA7ED7-36DD-480F-9150-15E46AB6F736}">
      <dgm:prSet/>
      <dgm:spPr/>
      <dgm:t>
        <a:bodyPr anchor="ctr"/>
        <a:lstStyle/>
        <a:p>
          <a:r>
            <a:rPr lang="en-GB"/>
            <a:t>"So there's always you're assigned certain students for the presentations, but you can attend as many as you want and mark as many as you want. And there's always a sort of critical mass.“</a:t>
          </a:r>
          <a:endParaRPr lang="en-US"/>
        </a:p>
      </dgm:t>
    </dgm:pt>
    <dgm:pt modelId="{78B59E40-5DF7-4033-9756-2EC114CF132F}" type="parTrans" cxnId="{3D9E80FE-BBE3-44EF-AD16-44A1C58D2938}">
      <dgm:prSet/>
      <dgm:spPr/>
      <dgm:t>
        <a:bodyPr/>
        <a:lstStyle/>
        <a:p>
          <a:endParaRPr lang="en-US"/>
        </a:p>
      </dgm:t>
    </dgm:pt>
    <dgm:pt modelId="{9479FF63-924B-4B5E-BF14-94D9138F7EC6}" type="sibTrans" cxnId="{3D9E80FE-BBE3-44EF-AD16-44A1C58D2938}">
      <dgm:prSet/>
      <dgm:spPr/>
      <dgm:t>
        <a:bodyPr/>
        <a:lstStyle/>
        <a:p>
          <a:endParaRPr lang="en-US"/>
        </a:p>
      </dgm:t>
    </dgm:pt>
    <dgm:pt modelId="{87E93470-302C-4FAA-AA4D-8D9DA657214A}">
      <dgm:prSet/>
      <dgm:spPr/>
      <dgm:t>
        <a:bodyPr anchor="ctr"/>
        <a:lstStyle/>
        <a:p>
          <a:r>
            <a:rPr lang="en-GB"/>
            <a:t>"also it has the advantage for me and for the for the demonstrators who ultimately have to do the marking, that it reduces the marking, the workload."</a:t>
          </a:r>
          <a:endParaRPr lang="en-US"/>
        </a:p>
      </dgm:t>
    </dgm:pt>
    <dgm:pt modelId="{69E841F8-B1E0-438B-ADC5-93BB2AD30BC4}" type="parTrans" cxnId="{E3FEF602-3A80-4F1A-83D9-653667CAA7D8}">
      <dgm:prSet/>
      <dgm:spPr/>
      <dgm:t>
        <a:bodyPr/>
        <a:lstStyle/>
        <a:p>
          <a:endParaRPr lang="en-US"/>
        </a:p>
      </dgm:t>
    </dgm:pt>
    <dgm:pt modelId="{3FD4960F-C1D0-4CC4-9071-7A9F3ECD2B22}" type="sibTrans" cxnId="{E3FEF602-3A80-4F1A-83D9-653667CAA7D8}">
      <dgm:prSet/>
      <dgm:spPr/>
      <dgm:t>
        <a:bodyPr/>
        <a:lstStyle/>
        <a:p>
          <a:endParaRPr lang="en-US"/>
        </a:p>
      </dgm:t>
    </dgm:pt>
    <dgm:pt modelId="{C1EC822D-6F7A-45E0-9E60-2E01D9C0A8E9}" type="pres">
      <dgm:prSet presAssocID="{A99010DD-0800-4ABF-8E5C-4D1070607D3C}" presName="vert0" presStyleCnt="0">
        <dgm:presLayoutVars>
          <dgm:dir/>
          <dgm:animOne val="branch"/>
          <dgm:animLvl val="lvl"/>
        </dgm:presLayoutVars>
      </dgm:prSet>
      <dgm:spPr/>
    </dgm:pt>
    <dgm:pt modelId="{051780CC-4B57-477D-A468-673F94D5BC42}" type="pres">
      <dgm:prSet presAssocID="{A798D503-53CD-4349-A038-4DFD64DBD8A5}" presName="thickLine" presStyleLbl="alignNode1" presStyleIdx="0" presStyleCnt="5"/>
      <dgm:spPr/>
    </dgm:pt>
    <dgm:pt modelId="{75745A9F-76FF-4E23-BE25-53300C329E1F}" type="pres">
      <dgm:prSet presAssocID="{A798D503-53CD-4349-A038-4DFD64DBD8A5}" presName="horz1" presStyleCnt="0"/>
      <dgm:spPr/>
    </dgm:pt>
    <dgm:pt modelId="{5234EE7D-AB8D-422C-88C7-EDD62A5932EF}" type="pres">
      <dgm:prSet presAssocID="{A798D503-53CD-4349-A038-4DFD64DBD8A5}" presName="tx1" presStyleLbl="revTx" presStyleIdx="0" presStyleCnt="5"/>
      <dgm:spPr/>
    </dgm:pt>
    <dgm:pt modelId="{303064A3-4D2C-4577-9726-B8A3F4DCE052}" type="pres">
      <dgm:prSet presAssocID="{A798D503-53CD-4349-A038-4DFD64DBD8A5}" presName="vert1" presStyleCnt="0"/>
      <dgm:spPr/>
    </dgm:pt>
    <dgm:pt modelId="{316A54EA-6E54-4F4F-8890-CC78F69042F6}" type="pres">
      <dgm:prSet presAssocID="{776AE742-FDFC-4D99-AC25-2ACDAA651E38}" presName="thickLine" presStyleLbl="alignNode1" presStyleIdx="1" presStyleCnt="5"/>
      <dgm:spPr/>
    </dgm:pt>
    <dgm:pt modelId="{AEFD675E-B08E-4491-ACEA-08D6848FD873}" type="pres">
      <dgm:prSet presAssocID="{776AE742-FDFC-4D99-AC25-2ACDAA651E38}" presName="horz1" presStyleCnt="0"/>
      <dgm:spPr/>
    </dgm:pt>
    <dgm:pt modelId="{19D63695-ABA2-4643-ACC4-0525D369529E}" type="pres">
      <dgm:prSet presAssocID="{776AE742-FDFC-4D99-AC25-2ACDAA651E38}" presName="tx1" presStyleLbl="revTx" presStyleIdx="1" presStyleCnt="5"/>
      <dgm:spPr/>
    </dgm:pt>
    <dgm:pt modelId="{24CE70B6-945D-4251-ABCB-BB62EA8C657E}" type="pres">
      <dgm:prSet presAssocID="{776AE742-FDFC-4D99-AC25-2ACDAA651E38}" presName="vert1" presStyleCnt="0"/>
      <dgm:spPr/>
    </dgm:pt>
    <dgm:pt modelId="{38E16516-9696-4E50-B34E-80EC9449242A}" type="pres">
      <dgm:prSet presAssocID="{D278DC01-89CD-4E41-9AE2-11EDC838A98C}" presName="thickLine" presStyleLbl="alignNode1" presStyleIdx="2" presStyleCnt="5"/>
      <dgm:spPr/>
    </dgm:pt>
    <dgm:pt modelId="{CA58C630-9FB7-472D-B19F-1CD80DECE0AE}" type="pres">
      <dgm:prSet presAssocID="{D278DC01-89CD-4E41-9AE2-11EDC838A98C}" presName="horz1" presStyleCnt="0"/>
      <dgm:spPr/>
    </dgm:pt>
    <dgm:pt modelId="{4E7A1E28-28DF-4B1C-B993-D0C6290131A9}" type="pres">
      <dgm:prSet presAssocID="{D278DC01-89CD-4E41-9AE2-11EDC838A98C}" presName="tx1" presStyleLbl="revTx" presStyleIdx="2" presStyleCnt="5"/>
      <dgm:spPr/>
    </dgm:pt>
    <dgm:pt modelId="{16BB8384-9C66-426B-8172-370EFD2DC487}" type="pres">
      <dgm:prSet presAssocID="{D278DC01-89CD-4E41-9AE2-11EDC838A98C}" presName="vert1" presStyleCnt="0"/>
      <dgm:spPr/>
    </dgm:pt>
    <dgm:pt modelId="{B20B8CA4-2966-4AB9-A10F-DC6AEDAA5DDE}" type="pres">
      <dgm:prSet presAssocID="{B5EA7ED7-36DD-480F-9150-15E46AB6F736}" presName="thickLine" presStyleLbl="alignNode1" presStyleIdx="3" presStyleCnt="5"/>
      <dgm:spPr/>
    </dgm:pt>
    <dgm:pt modelId="{D00B068D-7109-4F1F-8186-139FD7B59EBD}" type="pres">
      <dgm:prSet presAssocID="{B5EA7ED7-36DD-480F-9150-15E46AB6F736}" presName="horz1" presStyleCnt="0"/>
      <dgm:spPr/>
    </dgm:pt>
    <dgm:pt modelId="{CD438CBB-DE54-41BF-9907-F9C7B005CC4B}" type="pres">
      <dgm:prSet presAssocID="{B5EA7ED7-36DD-480F-9150-15E46AB6F736}" presName="tx1" presStyleLbl="revTx" presStyleIdx="3" presStyleCnt="5"/>
      <dgm:spPr/>
    </dgm:pt>
    <dgm:pt modelId="{3F70F82A-97FA-4BF7-A957-35BD31CA8C91}" type="pres">
      <dgm:prSet presAssocID="{B5EA7ED7-36DD-480F-9150-15E46AB6F736}" presName="vert1" presStyleCnt="0"/>
      <dgm:spPr/>
    </dgm:pt>
    <dgm:pt modelId="{4C4F986F-D923-4E8E-8EC9-FCDC87BDF074}" type="pres">
      <dgm:prSet presAssocID="{87E93470-302C-4FAA-AA4D-8D9DA657214A}" presName="thickLine" presStyleLbl="alignNode1" presStyleIdx="4" presStyleCnt="5"/>
      <dgm:spPr/>
    </dgm:pt>
    <dgm:pt modelId="{C40735ED-6CCA-4D38-825E-75B96744C197}" type="pres">
      <dgm:prSet presAssocID="{87E93470-302C-4FAA-AA4D-8D9DA657214A}" presName="horz1" presStyleCnt="0"/>
      <dgm:spPr/>
    </dgm:pt>
    <dgm:pt modelId="{DA1CEBAB-D193-44E4-9A98-DBF85E8B80DC}" type="pres">
      <dgm:prSet presAssocID="{87E93470-302C-4FAA-AA4D-8D9DA657214A}" presName="tx1" presStyleLbl="revTx" presStyleIdx="4" presStyleCnt="5"/>
      <dgm:spPr/>
    </dgm:pt>
    <dgm:pt modelId="{115CE5F1-A287-4948-98C1-EAA949C2F7B0}" type="pres">
      <dgm:prSet presAssocID="{87E93470-302C-4FAA-AA4D-8D9DA657214A}" presName="vert1" presStyleCnt="0"/>
      <dgm:spPr/>
    </dgm:pt>
  </dgm:ptLst>
  <dgm:cxnLst>
    <dgm:cxn modelId="{E3FEF602-3A80-4F1A-83D9-653667CAA7D8}" srcId="{A99010DD-0800-4ABF-8E5C-4D1070607D3C}" destId="{87E93470-302C-4FAA-AA4D-8D9DA657214A}" srcOrd="4" destOrd="0" parTransId="{69E841F8-B1E0-438B-ADC5-93BB2AD30BC4}" sibTransId="{3FD4960F-C1D0-4CC4-9071-7A9F3ECD2B22}"/>
    <dgm:cxn modelId="{E343E223-5DE1-468C-B5FC-90EF9714FABD}" type="presOf" srcId="{D278DC01-89CD-4E41-9AE2-11EDC838A98C}" destId="{4E7A1E28-28DF-4B1C-B993-D0C6290131A9}" srcOrd="0" destOrd="0" presId="urn:microsoft.com/office/officeart/2008/layout/LinedList"/>
    <dgm:cxn modelId="{E00C402C-60DC-40F2-B4F9-54C6ECACB58F}" type="presOf" srcId="{776AE742-FDFC-4D99-AC25-2ACDAA651E38}" destId="{19D63695-ABA2-4643-ACC4-0525D369529E}" srcOrd="0" destOrd="0" presId="urn:microsoft.com/office/officeart/2008/layout/LinedList"/>
    <dgm:cxn modelId="{53978833-268F-4F9B-B27A-B903366436A5}" srcId="{A99010DD-0800-4ABF-8E5C-4D1070607D3C}" destId="{D278DC01-89CD-4E41-9AE2-11EDC838A98C}" srcOrd="2" destOrd="0" parTransId="{EB33A9AC-D70D-41A2-8056-D8E207053CF8}" sibTransId="{075CAD87-BBA9-4166-A897-16D283A9581E}"/>
    <dgm:cxn modelId="{99B5653F-74BA-44AB-838F-D1A560B36285}" srcId="{A99010DD-0800-4ABF-8E5C-4D1070607D3C}" destId="{A798D503-53CD-4349-A038-4DFD64DBD8A5}" srcOrd="0" destOrd="0" parTransId="{C83B683A-560E-42EC-AE25-E69F5F946B69}" sibTransId="{BB1D5E18-5347-4191-8866-682D85BCD3AC}"/>
    <dgm:cxn modelId="{9442287F-A2BE-4973-B9F7-B0CEC59E3049}" type="presOf" srcId="{B5EA7ED7-36DD-480F-9150-15E46AB6F736}" destId="{CD438CBB-DE54-41BF-9907-F9C7B005CC4B}" srcOrd="0" destOrd="0" presId="urn:microsoft.com/office/officeart/2008/layout/LinedList"/>
    <dgm:cxn modelId="{BEBC2D8D-01E2-45E4-9A69-8AF5FD4BB268}" type="presOf" srcId="{87E93470-302C-4FAA-AA4D-8D9DA657214A}" destId="{DA1CEBAB-D193-44E4-9A98-DBF85E8B80DC}" srcOrd="0" destOrd="0" presId="urn:microsoft.com/office/officeart/2008/layout/LinedList"/>
    <dgm:cxn modelId="{6EBB7F8F-45C3-4450-A8F1-EF34D1F3F5AF}" type="presOf" srcId="{A99010DD-0800-4ABF-8E5C-4D1070607D3C}" destId="{C1EC822D-6F7A-45E0-9E60-2E01D9C0A8E9}" srcOrd="0" destOrd="0" presId="urn:microsoft.com/office/officeart/2008/layout/LinedList"/>
    <dgm:cxn modelId="{ED05B9D8-432F-4A07-B3B8-3AC1534492B0}" type="presOf" srcId="{A798D503-53CD-4349-A038-4DFD64DBD8A5}" destId="{5234EE7D-AB8D-422C-88C7-EDD62A5932EF}" srcOrd="0" destOrd="0" presId="urn:microsoft.com/office/officeart/2008/layout/LinedList"/>
    <dgm:cxn modelId="{5A82BFE2-151B-4328-A170-8F0113903F81}" srcId="{A99010DD-0800-4ABF-8E5C-4D1070607D3C}" destId="{776AE742-FDFC-4D99-AC25-2ACDAA651E38}" srcOrd="1" destOrd="0" parTransId="{12635DE0-C61E-4529-8C6D-55C5DEFBD237}" sibTransId="{6C8C8D73-543A-4F6D-8785-BC95DE68F350}"/>
    <dgm:cxn modelId="{3D9E80FE-BBE3-44EF-AD16-44A1C58D2938}" srcId="{A99010DD-0800-4ABF-8E5C-4D1070607D3C}" destId="{B5EA7ED7-36DD-480F-9150-15E46AB6F736}" srcOrd="3" destOrd="0" parTransId="{78B59E40-5DF7-4033-9756-2EC114CF132F}" sibTransId="{9479FF63-924B-4B5E-BF14-94D9138F7EC6}"/>
    <dgm:cxn modelId="{4894346D-865D-4AFA-81AA-A7615588632A}" type="presParOf" srcId="{C1EC822D-6F7A-45E0-9E60-2E01D9C0A8E9}" destId="{051780CC-4B57-477D-A468-673F94D5BC42}" srcOrd="0" destOrd="0" presId="urn:microsoft.com/office/officeart/2008/layout/LinedList"/>
    <dgm:cxn modelId="{B20EB135-1F27-471F-BF04-7A3E6993EC6A}" type="presParOf" srcId="{C1EC822D-6F7A-45E0-9E60-2E01D9C0A8E9}" destId="{75745A9F-76FF-4E23-BE25-53300C329E1F}" srcOrd="1" destOrd="0" presId="urn:microsoft.com/office/officeart/2008/layout/LinedList"/>
    <dgm:cxn modelId="{DEB3474E-7D4C-40A8-A1C7-35BA66209D89}" type="presParOf" srcId="{75745A9F-76FF-4E23-BE25-53300C329E1F}" destId="{5234EE7D-AB8D-422C-88C7-EDD62A5932EF}" srcOrd="0" destOrd="0" presId="urn:microsoft.com/office/officeart/2008/layout/LinedList"/>
    <dgm:cxn modelId="{8FA7AA69-B857-4869-AF97-597F170AE60F}" type="presParOf" srcId="{75745A9F-76FF-4E23-BE25-53300C329E1F}" destId="{303064A3-4D2C-4577-9726-B8A3F4DCE052}" srcOrd="1" destOrd="0" presId="urn:microsoft.com/office/officeart/2008/layout/LinedList"/>
    <dgm:cxn modelId="{32F9DF71-2E89-446C-9992-F9ABA3DDD183}" type="presParOf" srcId="{C1EC822D-6F7A-45E0-9E60-2E01D9C0A8E9}" destId="{316A54EA-6E54-4F4F-8890-CC78F69042F6}" srcOrd="2" destOrd="0" presId="urn:microsoft.com/office/officeart/2008/layout/LinedList"/>
    <dgm:cxn modelId="{5155701F-6ED1-47C4-BC5D-1EC102925491}" type="presParOf" srcId="{C1EC822D-6F7A-45E0-9E60-2E01D9C0A8E9}" destId="{AEFD675E-B08E-4491-ACEA-08D6848FD873}" srcOrd="3" destOrd="0" presId="urn:microsoft.com/office/officeart/2008/layout/LinedList"/>
    <dgm:cxn modelId="{594CB5C7-199A-42A5-B8C7-2E2C9B98F6A6}" type="presParOf" srcId="{AEFD675E-B08E-4491-ACEA-08D6848FD873}" destId="{19D63695-ABA2-4643-ACC4-0525D369529E}" srcOrd="0" destOrd="0" presId="urn:microsoft.com/office/officeart/2008/layout/LinedList"/>
    <dgm:cxn modelId="{B50DD08D-02A3-4630-A932-563F3AA59A46}" type="presParOf" srcId="{AEFD675E-B08E-4491-ACEA-08D6848FD873}" destId="{24CE70B6-945D-4251-ABCB-BB62EA8C657E}" srcOrd="1" destOrd="0" presId="urn:microsoft.com/office/officeart/2008/layout/LinedList"/>
    <dgm:cxn modelId="{8BF689E2-4F66-41FB-AB3E-684A5837D535}" type="presParOf" srcId="{C1EC822D-6F7A-45E0-9E60-2E01D9C0A8E9}" destId="{38E16516-9696-4E50-B34E-80EC9449242A}" srcOrd="4" destOrd="0" presId="urn:microsoft.com/office/officeart/2008/layout/LinedList"/>
    <dgm:cxn modelId="{0BCE7FC8-5623-403A-BB4D-538C797F1F78}" type="presParOf" srcId="{C1EC822D-6F7A-45E0-9E60-2E01D9C0A8E9}" destId="{CA58C630-9FB7-472D-B19F-1CD80DECE0AE}" srcOrd="5" destOrd="0" presId="urn:microsoft.com/office/officeart/2008/layout/LinedList"/>
    <dgm:cxn modelId="{094D9A2F-82B0-4513-A986-08B9832796C6}" type="presParOf" srcId="{CA58C630-9FB7-472D-B19F-1CD80DECE0AE}" destId="{4E7A1E28-28DF-4B1C-B993-D0C6290131A9}" srcOrd="0" destOrd="0" presId="urn:microsoft.com/office/officeart/2008/layout/LinedList"/>
    <dgm:cxn modelId="{53B51355-576B-4FED-BE8F-EE0DE385892B}" type="presParOf" srcId="{CA58C630-9FB7-472D-B19F-1CD80DECE0AE}" destId="{16BB8384-9C66-426B-8172-370EFD2DC487}" srcOrd="1" destOrd="0" presId="urn:microsoft.com/office/officeart/2008/layout/LinedList"/>
    <dgm:cxn modelId="{11F615DF-DA63-4C4B-9EA5-B8DC11840CB2}" type="presParOf" srcId="{C1EC822D-6F7A-45E0-9E60-2E01D9C0A8E9}" destId="{B20B8CA4-2966-4AB9-A10F-DC6AEDAA5DDE}" srcOrd="6" destOrd="0" presId="urn:microsoft.com/office/officeart/2008/layout/LinedList"/>
    <dgm:cxn modelId="{69F55FB1-ADE8-4900-9CCB-9F2C9408E50A}" type="presParOf" srcId="{C1EC822D-6F7A-45E0-9E60-2E01D9C0A8E9}" destId="{D00B068D-7109-4F1F-8186-139FD7B59EBD}" srcOrd="7" destOrd="0" presId="urn:microsoft.com/office/officeart/2008/layout/LinedList"/>
    <dgm:cxn modelId="{7199B854-80F1-4256-B942-156CBC05E24E}" type="presParOf" srcId="{D00B068D-7109-4F1F-8186-139FD7B59EBD}" destId="{CD438CBB-DE54-41BF-9907-F9C7B005CC4B}" srcOrd="0" destOrd="0" presId="urn:microsoft.com/office/officeart/2008/layout/LinedList"/>
    <dgm:cxn modelId="{9F793D6B-9C1A-4B81-84D1-6DDEF2CE7A41}" type="presParOf" srcId="{D00B068D-7109-4F1F-8186-139FD7B59EBD}" destId="{3F70F82A-97FA-4BF7-A957-35BD31CA8C91}" srcOrd="1" destOrd="0" presId="urn:microsoft.com/office/officeart/2008/layout/LinedList"/>
    <dgm:cxn modelId="{2986BC24-F944-4E80-955A-D67164EEAD5D}" type="presParOf" srcId="{C1EC822D-6F7A-45E0-9E60-2E01D9C0A8E9}" destId="{4C4F986F-D923-4E8E-8EC9-FCDC87BDF074}" srcOrd="8" destOrd="0" presId="urn:microsoft.com/office/officeart/2008/layout/LinedList"/>
    <dgm:cxn modelId="{F82B4997-B833-465D-B977-1AF38FAB2193}" type="presParOf" srcId="{C1EC822D-6F7A-45E0-9E60-2E01D9C0A8E9}" destId="{C40735ED-6CCA-4D38-825E-75B96744C197}" srcOrd="9" destOrd="0" presId="urn:microsoft.com/office/officeart/2008/layout/LinedList"/>
    <dgm:cxn modelId="{79C36332-4556-4A36-9C01-A10B9E20F27B}" type="presParOf" srcId="{C40735ED-6CCA-4D38-825E-75B96744C197}" destId="{DA1CEBAB-D193-44E4-9A98-DBF85E8B80DC}" srcOrd="0" destOrd="0" presId="urn:microsoft.com/office/officeart/2008/layout/LinedList"/>
    <dgm:cxn modelId="{C1D98CC7-6D41-4DE9-B7A6-8B3D08EE30E9}" type="presParOf" srcId="{C40735ED-6CCA-4D38-825E-75B96744C197}" destId="{115CE5F1-A287-4948-98C1-EAA949C2F7B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A0A5B-7509-4922-9911-58583C228360}">
      <dsp:nvSpPr>
        <dsp:cNvPr id="0" name=""/>
        <dsp:cNvSpPr/>
      </dsp:nvSpPr>
      <dsp:spPr>
        <a:xfrm>
          <a:off x="2250914" y="296402"/>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AB92E3-54C4-4F6F-9EE5-7B3440DD3024}">
      <dsp:nvSpPr>
        <dsp:cNvPr id="0" name=""/>
        <dsp:cNvSpPr/>
      </dsp:nvSpPr>
      <dsp:spPr>
        <a:xfrm>
          <a:off x="2718914" y="7644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9B2967-C772-4EA7-9A8A-649A35D6659F}">
      <dsp:nvSpPr>
        <dsp:cNvPr id="0" name=""/>
        <dsp:cNvSpPr/>
      </dsp:nvSpPr>
      <dsp:spPr>
        <a:xfrm>
          <a:off x="1548914"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GB" sz="1800" kern="1200"/>
            <a:t>Improve assessment in pre-Masters courses</a:t>
          </a:r>
          <a:endParaRPr lang="en-US" sz="1800" kern="1200"/>
        </a:p>
      </dsp:txBody>
      <dsp:txXfrm>
        <a:off x="1548914" y="3176402"/>
        <a:ext cx="3600000" cy="720000"/>
      </dsp:txXfrm>
    </dsp:sp>
    <dsp:sp modelId="{33EAB8D2-7F2D-455D-919E-7D6C7822FA5B}">
      <dsp:nvSpPr>
        <dsp:cNvPr id="0" name=""/>
        <dsp:cNvSpPr/>
      </dsp:nvSpPr>
      <dsp:spPr>
        <a:xfrm>
          <a:off x="6480914" y="296402"/>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9012ED-E50C-4678-B16B-F66186B79586}">
      <dsp:nvSpPr>
        <dsp:cNvPr id="0" name=""/>
        <dsp:cNvSpPr/>
      </dsp:nvSpPr>
      <dsp:spPr>
        <a:xfrm>
          <a:off x="6948914" y="7644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80A81F-D9D5-4383-845C-248C25D99C99}">
      <dsp:nvSpPr>
        <dsp:cNvPr id="0" name=""/>
        <dsp:cNvSpPr/>
      </dsp:nvSpPr>
      <dsp:spPr>
        <a:xfrm>
          <a:off x="5778914"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GB" sz="1800" kern="1200"/>
            <a:t>Build ties across other disciplines within the university</a:t>
          </a:r>
          <a:endParaRPr lang="en-US" sz="1800" kern="1200"/>
        </a:p>
      </dsp:txBody>
      <dsp:txXfrm>
        <a:off x="5778914" y="3176402"/>
        <a:ext cx="36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D2678-A85C-471F-8C40-A0FBC0C637D3}">
      <dsp:nvSpPr>
        <dsp:cNvPr id="0" name=""/>
        <dsp:cNvSpPr/>
      </dsp:nvSpPr>
      <dsp:spPr>
        <a:xfrm>
          <a:off x="554476" y="0"/>
          <a:ext cx="6643991" cy="6643991"/>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FE1A687-8157-4CFA-9B41-851B6A69AE39}">
      <dsp:nvSpPr>
        <dsp:cNvPr id="0" name=""/>
        <dsp:cNvSpPr/>
      </dsp:nvSpPr>
      <dsp:spPr>
        <a:xfrm>
          <a:off x="1185655" y="631179"/>
          <a:ext cx="2591156" cy="25911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a:t>Interviews: </a:t>
          </a:r>
        </a:p>
        <a:p>
          <a:pPr marL="0" lvl="0" indent="0" algn="l" defTabSz="711200">
            <a:lnSpc>
              <a:spcPct val="90000"/>
            </a:lnSpc>
            <a:spcBef>
              <a:spcPct val="0"/>
            </a:spcBef>
            <a:spcAft>
              <a:spcPct val="35000"/>
            </a:spcAft>
            <a:buNone/>
          </a:pPr>
          <a:r>
            <a:rPr lang="en-GB" sz="1600" kern="1200"/>
            <a:t>In-person/ Teams</a:t>
          </a:r>
          <a:br>
            <a:rPr lang="en-GB" sz="1600" kern="1200"/>
          </a:br>
          <a:r>
            <a:rPr lang="en-GB" sz="1600" kern="1200"/>
            <a:t>(average length 30 mins, range: 24-41 mins)</a:t>
          </a:r>
          <a:endParaRPr lang="en-US" sz="1600" kern="1200"/>
        </a:p>
      </dsp:txBody>
      <dsp:txXfrm>
        <a:off x="1312145" y="757669"/>
        <a:ext cx="2338176" cy="2338176"/>
      </dsp:txXfrm>
    </dsp:sp>
    <dsp:sp modelId="{9ABE89A1-E7BD-421B-AA30-47280F262E98}">
      <dsp:nvSpPr>
        <dsp:cNvPr id="0" name=""/>
        <dsp:cNvSpPr/>
      </dsp:nvSpPr>
      <dsp:spPr>
        <a:xfrm>
          <a:off x="3976131" y="631179"/>
          <a:ext cx="2591156" cy="2591156"/>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a:t>Sample size: </a:t>
          </a:r>
        </a:p>
        <a:p>
          <a:pPr marL="0" lvl="0" indent="0" algn="l" defTabSz="711200">
            <a:lnSpc>
              <a:spcPct val="90000"/>
            </a:lnSpc>
            <a:spcBef>
              <a:spcPct val="0"/>
            </a:spcBef>
            <a:spcAft>
              <a:spcPct val="35000"/>
            </a:spcAft>
            <a:buNone/>
          </a:pPr>
          <a:r>
            <a:rPr lang="en-GB" sz="1600" kern="1200"/>
            <a:t>33 lecturers contacted (</a:t>
          </a:r>
          <a:r>
            <a:rPr lang="en-GB" sz="1600" kern="1200" err="1"/>
            <a:t>SoSS</a:t>
          </a:r>
          <a:r>
            <a:rPr lang="en-GB" sz="1600" kern="1200"/>
            <a:t>, EBS, EGIS, MACS), received 18 replies, 11 rejections (incl. Maths, Business and Economics), conducted 6 interviews, 1 scheduling conflict</a:t>
          </a:r>
          <a:endParaRPr lang="en-US" sz="1600" kern="1200"/>
        </a:p>
      </dsp:txBody>
      <dsp:txXfrm>
        <a:off x="4102621" y="757669"/>
        <a:ext cx="2338176" cy="2338176"/>
      </dsp:txXfrm>
    </dsp:sp>
    <dsp:sp modelId="{D10C8567-AA4E-41C2-B7B2-239F5DA16A05}">
      <dsp:nvSpPr>
        <dsp:cNvPr id="0" name=""/>
        <dsp:cNvSpPr/>
      </dsp:nvSpPr>
      <dsp:spPr>
        <a:xfrm>
          <a:off x="1185655" y="3421655"/>
          <a:ext cx="2591156" cy="2591156"/>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a:t>Population: </a:t>
          </a:r>
        </a:p>
        <a:p>
          <a:pPr marL="0" lvl="0" indent="0" algn="l" defTabSz="711200">
            <a:lnSpc>
              <a:spcPct val="90000"/>
            </a:lnSpc>
            <a:spcBef>
              <a:spcPct val="0"/>
            </a:spcBef>
            <a:spcAft>
              <a:spcPct val="35000"/>
            </a:spcAft>
            <a:buNone/>
          </a:pPr>
          <a:r>
            <a:rPr lang="en-GB" sz="1600" kern="1200"/>
            <a:t>Actuarial Sciences, Astrophysics, Physics (2), Chemical Engineering, Chemistry</a:t>
          </a:r>
          <a:endParaRPr lang="en-US" sz="1600" kern="1200"/>
        </a:p>
      </dsp:txBody>
      <dsp:txXfrm>
        <a:off x="1312145" y="3548145"/>
        <a:ext cx="2338176" cy="2338176"/>
      </dsp:txXfrm>
    </dsp:sp>
    <dsp:sp modelId="{5ECF12C2-EA1E-4EE3-B92E-DB251B07FC34}">
      <dsp:nvSpPr>
        <dsp:cNvPr id="0" name=""/>
        <dsp:cNvSpPr/>
      </dsp:nvSpPr>
      <dsp:spPr>
        <a:xfrm>
          <a:off x="3976131" y="3421655"/>
          <a:ext cx="2591156" cy="2591156"/>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a:t>Analysis:</a:t>
          </a:r>
          <a:endParaRPr lang="en-US" sz="1600" kern="1200"/>
        </a:p>
        <a:p>
          <a:pPr marL="171450" lvl="1" indent="-171450" algn="l" defTabSz="711200">
            <a:lnSpc>
              <a:spcPct val="90000"/>
            </a:lnSpc>
            <a:spcBef>
              <a:spcPct val="0"/>
            </a:spcBef>
            <a:spcAft>
              <a:spcPct val="15000"/>
            </a:spcAft>
            <a:buChar char="•"/>
          </a:pPr>
          <a:r>
            <a:rPr lang="en-GB" sz="1600" b="1" kern="1200"/>
            <a:t>Qualitative</a:t>
          </a:r>
          <a:r>
            <a:rPr lang="en-GB" sz="1600" kern="1200"/>
            <a:t>: Discourse Analysis w emerging themes</a:t>
          </a:r>
          <a:endParaRPr lang="en-US" sz="1600" kern="1200"/>
        </a:p>
        <a:p>
          <a:pPr marL="171450" lvl="1" indent="-171450" algn="l" defTabSz="711200">
            <a:lnSpc>
              <a:spcPct val="90000"/>
            </a:lnSpc>
            <a:spcBef>
              <a:spcPct val="0"/>
            </a:spcBef>
            <a:spcAft>
              <a:spcPct val="15000"/>
            </a:spcAft>
            <a:buChar char="•"/>
          </a:pPr>
          <a:r>
            <a:rPr lang="en-GB" sz="1600" b="1" kern="1200"/>
            <a:t>Quantitative</a:t>
          </a:r>
          <a:r>
            <a:rPr lang="en-GB" sz="1600" kern="1200"/>
            <a:t>: Descriptive statistics</a:t>
          </a:r>
          <a:endParaRPr lang="en-US" sz="1600" kern="1200"/>
        </a:p>
      </dsp:txBody>
      <dsp:txXfrm>
        <a:off x="4102621" y="3548145"/>
        <a:ext cx="2338176" cy="23381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01EFF-BA9C-41A8-B0E9-2C8861B9B6A2}">
      <dsp:nvSpPr>
        <dsp:cNvPr id="0" name=""/>
        <dsp:cNvSpPr/>
      </dsp:nvSpPr>
      <dsp:spPr>
        <a:xfrm>
          <a:off x="0" y="3338"/>
          <a:ext cx="8154176"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4959520-FD28-43D6-B726-A8DA2F79411D}">
      <dsp:nvSpPr>
        <dsp:cNvPr id="0" name=""/>
        <dsp:cNvSpPr/>
      </dsp:nvSpPr>
      <dsp:spPr>
        <a:xfrm>
          <a:off x="0" y="3338"/>
          <a:ext cx="8154176" cy="2277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 … it was kind of like a celebratory thing, like we're done with the projects, this sort of food and everyone sort of charts and sees what everyone's achieved. And actually, most of the students actually found this, in my opinion, as far as I can tell, they found it quite positive. And certainly my students really enjoyed it because. You know, they </a:t>
          </a:r>
          <a:r>
            <a:rPr lang="en-GB" sz="2100" kern="1200" err="1"/>
            <a:t>they</a:t>
          </a:r>
          <a:r>
            <a:rPr lang="en-GB" sz="2100" kern="1200"/>
            <a:t> could show off a little bit what they have done and </a:t>
          </a:r>
          <a:r>
            <a:rPr lang="en-GB" sz="2100" kern="1200" err="1"/>
            <a:t>and</a:t>
          </a:r>
          <a:r>
            <a:rPr lang="en-GB" sz="2100" kern="1200"/>
            <a:t> talk about it and feel a little bit of pride in that work ... "</a:t>
          </a:r>
          <a:endParaRPr lang="en-US" sz="2100" kern="1200"/>
        </a:p>
      </dsp:txBody>
      <dsp:txXfrm>
        <a:off x="0" y="3338"/>
        <a:ext cx="8154176" cy="2277015"/>
      </dsp:txXfrm>
    </dsp:sp>
    <dsp:sp modelId="{97C98BBB-B4D6-43EA-B781-4315F8BAF3BE}">
      <dsp:nvSpPr>
        <dsp:cNvPr id="0" name=""/>
        <dsp:cNvSpPr/>
      </dsp:nvSpPr>
      <dsp:spPr>
        <a:xfrm>
          <a:off x="0" y="2280354"/>
          <a:ext cx="8154176"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121AF6E-D618-4A73-92BE-2B97DAD1A5C4}">
      <dsp:nvSpPr>
        <dsp:cNvPr id="0" name=""/>
        <dsp:cNvSpPr/>
      </dsp:nvSpPr>
      <dsp:spPr>
        <a:xfrm>
          <a:off x="0" y="2280354"/>
          <a:ext cx="8154176" cy="2277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"So I would say it's pretty good overall because there's, there's the important thing about it is it has this chance of interaction, right? So rather than just being answer this question or give this presentation even I think it's good because you can if something's not clear, you can ask for clarification."</a:t>
          </a:r>
          <a:endParaRPr lang="en-US" sz="2100" kern="1200"/>
        </a:p>
      </dsp:txBody>
      <dsp:txXfrm>
        <a:off x="0" y="2280354"/>
        <a:ext cx="8154176" cy="2277015"/>
      </dsp:txXfrm>
    </dsp:sp>
    <dsp:sp modelId="{9DF22357-C24C-46D5-A92B-3AF1B9BE5E8C}">
      <dsp:nvSpPr>
        <dsp:cNvPr id="0" name=""/>
        <dsp:cNvSpPr/>
      </dsp:nvSpPr>
      <dsp:spPr>
        <a:xfrm>
          <a:off x="0" y="4557369"/>
          <a:ext cx="8154176"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E632E49-CFBE-4065-90B1-1565DA872CA9}">
      <dsp:nvSpPr>
        <dsp:cNvPr id="0" name=""/>
        <dsp:cNvSpPr/>
      </dsp:nvSpPr>
      <dsp:spPr>
        <a:xfrm>
          <a:off x="0" y="4557369"/>
          <a:ext cx="8154176" cy="2277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"The students do a group project based on the Engineers Without Borders. So Engineers Without Borders as an organization, have a design challenge every year. They set the geographical location of the project and what the project will be, but we use it within that course. "</a:t>
          </a:r>
          <a:endParaRPr lang="en-US" sz="2100" kern="1200"/>
        </a:p>
      </dsp:txBody>
      <dsp:txXfrm>
        <a:off x="0" y="4557369"/>
        <a:ext cx="8154176" cy="22770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780CC-4B57-477D-A468-673F94D5BC42}">
      <dsp:nvSpPr>
        <dsp:cNvPr id="0" name=""/>
        <dsp:cNvSpPr/>
      </dsp:nvSpPr>
      <dsp:spPr>
        <a:xfrm>
          <a:off x="0" y="834"/>
          <a:ext cx="8154176"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234EE7D-AB8D-422C-88C7-EDD62A5932EF}">
      <dsp:nvSpPr>
        <dsp:cNvPr id="0" name=""/>
        <dsp:cNvSpPr/>
      </dsp:nvSpPr>
      <dsp:spPr>
        <a:xfrm>
          <a:off x="0" y="834"/>
          <a:ext cx="8154176" cy="136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"The most important reason for me was to make my marking easier."</a:t>
          </a:r>
          <a:endParaRPr lang="en-US" sz="1900" kern="1200"/>
        </a:p>
      </dsp:txBody>
      <dsp:txXfrm>
        <a:off x="0" y="834"/>
        <a:ext cx="8154176" cy="1367210"/>
      </dsp:txXfrm>
    </dsp:sp>
    <dsp:sp modelId="{316A54EA-6E54-4F4F-8890-CC78F69042F6}">
      <dsp:nvSpPr>
        <dsp:cNvPr id="0" name=""/>
        <dsp:cNvSpPr/>
      </dsp:nvSpPr>
      <dsp:spPr>
        <a:xfrm>
          <a:off x="0" y="1368045"/>
          <a:ext cx="8154176"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9D63695-ABA2-4643-ACC4-0525D369529E}">
      <dsp:nvSpPr>
        <dsp:cNvPr id="0" name=""/>
        <dsp:cNvSpPr/>
      </dsp:nvSpPr>
      <dsp:spPr>
        <a:xfrm>
          <a:off x="0" y="1368045"/>
          <a:ext cx="8154176" cy="136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"And indeed, the more structure I choose to give them, the easier something is to mark, because then the poster starts to become more and more uniform. The sections more and more similar between different students. And then it's quicker to see. This is an A grade. This is a B grade. This is a C grade."</a:t>
          </a:r>
          <a:endParaRPr lang="en-US" sz="1900" kern="1200"/>
        </a:p>
      </dsp:txBody>
      <dsp:txXfrm>
        <a:off x="0" y="1368045"/>
        <a:ext cx="8154176" cy="1367210"/>
      </dsp:txXfrm>
    </dsp:sp>
    <dsp:sp modelId="{38E16516-9696-4E50-B34E-80EC9449242A}">
      <dsp:nvSpPr>
        <dsp:cNvPr id="0" name=""/>
        <dsp:cNvSpPr/>
      </dsp:nvSpPr>
      <dsp:spPr>
        <a:xfrm>
          <a:off x="0" y="2735256"/>
          <a:ext cx="8154176"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E7A1E28-28DF-4B1C-B993-D0C6290131A9}">
      <dsp:nvSpPr>
        <dsp:cNvPr id="0" name=""/>
        <dsp:cNvSpPr/>
      </dsp:nvSpPr>
      <dsp:spPr>
        <a:xfrm>
          <a:off x="0" y="2735256"/>
          <a:ext cx="8154176" cy="136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"It doesn't feel like we're not sort of going through it with a magnifying glass, sort of checking all of the details. It's a very sort of holistic approach."</a:t>
          </a:r>
          <a:endParaRPr lang="en-US" sz="1900" kern="1200"/>
        </a:p>
      </dsp:txBody>
      <dsp:txXfrm>
        <a:off x="0" y="2735256"/>
        <a:ext cx="8154176" cy="1367210"/>
      </dsp:txXfrm>
    </dsp:sp>
    <dsp:sp modelId="{B20B8CA4-2966-4AB9-A10F-DC6AEDAA5DDE}">
      <dsp:nvSpPr>
        <dsp:cNvPr id="0" name=""/>
        <dsp:cNvSpPr/>
      </dsp:nvSpPr>
      <dsp:spPr>
        <a:xfrm>
          <a:off x="0" y="4102467"/>
          <a:ext cx="8154176"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D438CBB-DE54-41BF-9907-F9C7B005CC4B}">
      <dsp:nvSpPr>
        <dsp:cNvPr id="0" name=""/>
        <dsp:cNvSpPr/>
      </dsp:nvSpPr>
      <dsp:spPr>
        <a:xfrm>
          <a:off x="0" y="4102467"/>
          <a:ext cx="8154176" cy="136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"So there's always you're assigned certain students for the presentations, but you can attend as many as you want and mark as many as you want. And there's always a sort of critical mass.“</a:t>
          </a:r>
          <a:endParaRPr lang="en-US" sz="1900" kern="1200"/>
        </a:p>
      </dsp:txBody>
      <dsp:txXfrm>
        <a:off x="0" y="4102467"/>
        <a:ext cx="8154176" cy="1367210"/>
      </dsp:txXfrm>
    </dsp:sp>
    <dsp:sp modelId="{4C4F986F-D923-4E8E-8EC9-FCDC87BDF074}">
      <dsp:nvSpPr>
        <dsp:cNvPr id="0" name=""/>
        <dsp:cNvSpPr/>
      </dsp:nvSpPr>
      <dsp:spPr>
        <a:xfrm>
          <a:off x="0" y="5469678"/>
          <a:ext cx="8154176"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A1CEBAB-D193-44E4-9A98-DBF85E8B80DC}">
      <dsp:nvSpPr>
        <dsp:cNvPr id="0" name=""/>
        <dsp:cNvSpPr/>
      </dsp:nvSpPr>
      <dsp:spPr>
        <a:xfrm>
          <a:off x="0" y="5469678"/>
          <a:ext cx="8154176" cy="1367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"also it has the advantage for me and for the for the demonstrators who ultimately have to do the marking, that it reduces the marking, the workload."</a:t>
          </a:r>
          <a:endParaRPr lang="en-US" sz="1900" kern="1200"/>
        </a:p>
      </dsp:txBody>
      <dsp:txXfrm>
        <a:off x="0" y="5469678"/>
        <a:ext cx="8154176" cy="136721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74F14B-749E-4300-AE26-87765EBE960D}" type="datetimeFigureOut">
              <a:rPr lang="en-GB" smtClean="0"/>
              <a:t>02/11/2023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F49B8-693C-4C6A-B472-3AF63ED2758E}" type="slidenum">
              <a:rPr lang="en-GB" smtClean="0"/>
              <a:t>‹#›</a:t>
            </a:fld>
            <a:endParaRPr lang="en-GB"/>
          </a:p>
        </p:txBody>
      </p:sp>
    </p:spTree>
    <p:extLst>
      <p:ext uri="{BB962C8B-B14F-4D97-AF65-F5344CB8AC3E}">
        <p14:creationId xmlns:p14="http://schemas.microsoft.com/office/powerpoint/2010/main" val="2849899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5BF49B8-693C-4C6A-B472-3AF63ED2758E}" type="slidenum">
              <a:rPr lang="en-GB" smtClean="0"/>
              <a:t>1</a:t>
            </a:fld>
            <a:endParaRPr lang="en-GB"/>
          </a:p>
        </p:txBody>
      </p:sp>
    </p:spTree>
    <p:extLst>
      <p:ext uri="{BB962C8B-B14F-4D97-AF65-F5344CB8AC3E}">
        <p14:creationId xmlns:p14="http://schemas.microsoft.com/office/powerpoint/2010/main" val="987916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err="1"/>
              <a:t>SoSS</a:t>
            </a:r>
            <a:r>
              <a:rPr lang="en-GB"/>
              <a:t> = School of Social Sciences</a:t>
            </a:r>
            <a:br>
              <a:rPr lang="en-GB"/>
            </a:br>
            <a:r>
              <a:rPr lang="en-GB"/>
              <a:t>EBS = Edinburgh Business School</a:t>
            </a:r>
            <a:br>
              <a:rPr lang="en-GB"/>
            </a:br>
            <a:r>
              <a:rPr lang="en-GB"/>
              <a:t>EGIS = Energy, Geoscience, Infrastructure and Society</a:t>
            </a:r>
            <a:br>
              <a:rPr lang="en-GB"/>
            </a:br>
            <a:r>
              <a:rPr lang="en-GB"/>
              <a:t>MACS = Mathematical and Computer Sciences</a:t>
            </a:r>
          </a:p>
        </p:txBody>
      </p:sp>
      <p:sp>
        <p:nvSpPr>
          <p:cNvPr id="4" name="Slide Number Placeholder 3"/>
          <p:cNvSpPr>
            <a:spLocks noGrp="1"/>
          </p:cNvSpPr>
          <p:nvPr>
            <p:ph type="sldNum" sz="quarter" idx="5"/>
          </p:nvPr>
        </p:nvSpPr>
        <p:spPr/>
        <p:txBody>
          <a:bodyPr/>
          <a:lstStyle/>
          <a:p>
            <a:fld id="{45BF49B8-693C-4C6A-B472-3AF63ED2758E}" type="slidenum">
              <a:rPr lang="en-GB" smtClean="0"/>
              <a:t>4</a:t>
            </a:fld>
            <a:endParaRPr lang="en-GB"/>
          </a:p>
        </p:txBody>
      </p:sp>
    </p:spTree>
    <p:extLst>
      <p:ext uri="{BB962C8B-B14F-4D97-AF65-F5344CB8AC3E}">
        <p14:creationId xmlns:p14="http://schemas.microsoft.com/office/powerpoint/2010/main" val="137202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The interviews were auto-transcribed using transcription software and were checked for accuracy afterwards (matching transcription with audio). Upon analysing the discourse, the following 10 themes emerged. The labels to these themes are on the left-hand side, and what it means in terms of using posters for assessment on the right-hand side.</a:t>
            </a:r>
          </a:p>
        </p:txBody>
      </p:sp>
      <p:sp>
        <p:nvSpPr>
          <p:cNvPr id="4" name="Slide Number Placeholder 3"/>
          <p:cNvSpPr>
            <a:spLocks noGrp="1"/>
          </p:cNvSpPr>
          <p:nvPr>
            <p:ph type="sldNum" sz="quarter" idx="5"/>
          </p:nvPr>
        </p:nvSpPr>
        <p:spPr/>
        <p:txBody>
          <a:bodyPr/>
          <a:lstStyle/>
          <a:p>
            <a:fld id="{45BF49B8-693C-4C6A-B472-3AF63ED2758E}" type="slidenum">
              <a:rPr lang="en-GB" smtClean="0"/>
              <a:t>5</a:t>
            </a:fld>
            <a:endParaRPr lang="en-GB"/>
          </a:p>
        </p:txBody>
      </p:sp>
    </p:spTree>
    <p:extLst>
      <p:ext uri="{BB962C8B-B14F-4D97-AF65-F5344CB8AC3E}">
        <p14:creationId xmlns:p14="http://schemas.microsoft.com/office/powerpoint/2010/main" val="287215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the analyses of the interview transcripts with the 6 lecturers, discourse relating to the 10 emerging themes were identified and highlighted in different colours. The number of references to these themes are illustrated in this histogram. As can be seen from the diagram, the 3 themes highlighted in red were the most prevalent in the lecturers’ response to using posters for assessment. These were: 1) posters as </a:t>
            </a:r>
            <a:r>
              <a:rPr lang="en-GB" sz="1200" b="0" i="0" u="none" strike="noStrike" cap="none" spc="0">
                <a:solidFill>
                  <a:schemeClr val="tx1"/>
                </a:solidFill>
                <a:effectLst/>
                <a:latin typeface="Arial" panose="020B0604020202020204" pitchFamily="34" charset="0"/>
                <a:cs typeface="Arial" panose="020B0604020202020204" pitchFamily="34" charset="0"/>
              </a:rPr>
              <a:t>a more engaging type or form of assessment, 2) posters as a more convenient form of assessment , and 3) posters as a means of developing organisational and time management skills amongst the students. The following slides will exemplify these references with quotes from the lecturers.</a:t>
            </a:r>
            <a:endParaRPr lang="en-GB"/>
          </a:p>
        </p:txBody>
      </p:sp>
      <p:sp>
        <p:nvSpPr>
          <p:cNvPr id="4" name="Slide Number Placeholder 3"/>
          <p:cNvSpPr>
            <a:spLocks noGrp="1"/>
          </p:cNvSpPr>
          <p:nvPr>
            <p:ph type="sldNum" sz="quarter" idx="5"/>
          </p:nvPr>
        </p:nvSpPr>
        <p:spPr/>
        <p:txBody>
          <a:bodyPr/>
          <a:lstStyle/>
          <a:p>
            <a:fld id="{45BF49B8-693C-4C6A-B472-3AF63ED2758E}" type="slidenum">
              <a:rPr lang="en-GB" smtClean="0"/>
              <a:t>6</a:t>
            </a:fld>
            <a:endParaRPr lang="en-GB"/>
          </a:p>
        </p:txBody>
      </p:sp>
    </p:spTree>
    <p:extLst>
      <p:ext uri="{BB962C8B-B14F-4D97-AF65-F5344CB8AC3E}">
        <p14:creationId xmlns:p14="http://schemas.microsoft.com/office/powerpoint/2010/main" val="2352526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quotes on this slide are all dealing with the theme of ‘engagement’, i.e. how the use of posters can lead to more engagement/interaction from the students, but also more interaction with the lecturers and engagement in the wider community (outside academia), which is exemplified by the last quote on this slide.</a:t>
            </a:r>
          </a:p>
        </p:txBody>
      </p:sp>
      <p:sp>
        <p:nvSpPr>
          <p:cNvPr id="4" name="Slide Number Placeholder 3"/>
          <p:cNvSpPr>
            <a:spLocks noGrp="1"/>
          </p:cNvSpPr>
          <p:nvPr>
            <p:ph type="sldNum" sz="quarter" idx="5"/>
          </p:nvPr>
        </p:nvSpPr>
        <p:spPr/>
        <p:txBody>
          <a:bodyPr/>
          <a:lstStyle/>
          <a:p>
            <a:fld id="{45BF49B8-693C-4C6A-B472-3AF63ED2758E}" type="slidenum">
              <a:rPr lang="en-GB" smtClean="0"/>
              <a:t>7</a:t>
            </a:fld>
            <a:endParaRPr lang="en-GB"/>
          </a:p>
        </p:txBody>
      </p:sp>
    </p:spTree>
    <p:extLst>
      <p:ext uri="{BB962C8B-B14F-4D97-AF65-F5344CB8AC3E}">
        <p14:creationId xmlns:p14="http://schemas.microsoft.com/office/powerpoint/2010/main" val="3559804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lecturers agreed that marking posters is quicker/easier than more conventional assessments (e.g. essays) as can be seen from these quotes.</a:t>
            </a:r>
          </a:p>
        </p:txBody>
      </p:sp>
      <p:sp>
        <p:nvSpPr>
          <p:cNvPr id="4" name="Slide Number Placeholder 3"/>
          <p:cNvSpPr>
            <a:spLocks noGrp="1"/>
          </p:cNvSpPr>
          <p:nvPr>
            <p:ph type="sldNum" sz="quarter" idx="5"/>
          </p:nvPr>
        </p:nvSpPr>
        <p:spPr/>
        <p:txBody>
          <a:bodyPr/>
          <a:lstStyle/>
          <a:p>
            <a:fld id="{45BF49B8-693C-4C6A-B472-3AF63ED2758E}" type="slidenum">
              <a:rPr lang="en-GB" smtClean="0"/>
              <a:t>8</a:t>
            </a:fld>
            <a:endParaRPr lang="en-GB"/>
          </a:p>
        </p:txBody>
      </p:sp>
    </p:spTree>
    <p:extLst>
      <p:ext uri="{BB962C8B-B14F-4D97-AF65-F5344CB8AC3E}">
        <p14:creationId xmlns:p14="http://schemas.microsoft.com/office/powerpoint/2010/main" val="165442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final theme we’d like to highlight as being highly prevalent in the lecturers’ responses was the theme of organisational skills. This could be interpreted as lecturers being happy to leave it up to students to organise how they want to produce a poster, what would appear on the poster, who to work with and/or divide labour amongst possible team members and finally how to manage the time in meeting the deadline for the poster production and/or how to organise the interaction/presentation of the poster.</a:t>
            </a:r>
          </a:p>
        </p:txBody>
      </p:sp>
      <p:sp>
        <p:nvSpPr>
          <p:cNvPr id="4" name="Slide Number Placeholder 3"/>
          <p:cNvSpPr>
            <a:spLocks noGrp="1"/>
          </p:cNvSpPr>
          <p:nvPr>
            <p:ph type="sldNum" sz="quarter" idx="5"/>
          </p:nvPr>
        </p:nvSpPr>
        <p:spPr/>
        <p:txBody>
          <a:bodyPr/>
          <a:lstStyle/>
          <a:p>
            <a:fld id="{45BF49B8-693C-4C6A-B472-3AF63ED2758E}" type="slidenum">
              <a:rPr lang="en-GB" smtClean="0"/>
              <a:t>9</a:t>
            </a:fld>
            <a:endParaRPr lang="en-GB"/>
          </a:p>
        </p:txBody>
      </p:sp>
    </p:spTree>
    <p:extLst>
      <p:ext uri="{BB962C8B-B14F-4D97-AF65-F5344CB8AC3E}">
        <p14:creationId xmlns:p14="http://schemas.microsoft.com/office/powerpoint/2010/main" val="3165663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Lecturers like posters as a means of introducing variety, as part of active learning (give access to materials, see </a:t>
            </a:r>
            <a:r>
              <a:rPr lang="en-GB" err="1"/>
              <a:t>Marchante</a:t>
            </a:r>
            <a:r>
              <a:rPr lang="en-GB"/>
              <a:t> and Herrero, 2022) as it combines visual and written data and teaches other competencies, such as communication, organisational skills and problem-solving skills. Surprising is that unlike Angelov (2020) claims the consideration of academic integrity seem to play a far smaller role. More important are practical concerns as in usability, reliability and fairness, which is in agreement with Summers 2005)</a:t>
            </a:r>
          </a:p>
        </p:txBody>
      </p:sp>
      <p:sp>
        <p:nvSpPr>
          <p:cNvPr id="4" name="Slide Number Placeholder 3"/>
          <p:cNvSpPr>
            <a:spLocks noGrp="1"/>
          </p:cNvSpPr>
          <p:nvPr>
            <p:ph type="sldNum" sz="quarter" idx="5"/>
          </p:nvPr>
        </p:nvSpPr>
        <p:spPr/>
        <p:txBody>
          <a:bodyPr/>
          <a:lstStyle/>
          <a:p>
            <a:fld id="{45BF49B8-693C-4C6A-B472-3AF63ED2758E}" type="slidenum">
              <a:rPr lang="en-GB" smtClean="0"/>
              <a:t>10</a:t>
            </a:fld>
            <a:endParaRPr lang="en-GB"/>
          </a:p>
        </p:txBody>
      </p:sp>
    </p:spTree>
    <p:extLst>
      <p:ext uri="{BB962C8B-B14F-4D97-AF65-F5344CB8AC3E}">
        <p14:creationId xmlns:p14="http://schemas.microsoft.com/office/powerpoint/2010/main" val="3757872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627DF-14D0-B28E-13F9-88B67B8AFC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22344EE-CC43-A536-E440-95C43E535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631FF73-FB54-BE6D-95CE-8E4BA9DCF83C}"/>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5" name="Footer Placeholder 4">
            <a:extLst>
              <a:ext uri="{FF2B5EF4-FFF2-40B4-BE49-F238E27FC236}">
                <a16:creationId xmlns:a16="http://schemas.microsoft.com/office/drawing/2014/main" id="{89F8CD55-5D58-957E-11B0-E61C490B6D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50867F-26AE-56A3-0329-07B1D0703E45}"/>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308615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833CF-3229-73F0-060D-772754DFAE9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15C085-34F4-432F-841B-6B504783DB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4E7EB2-2FF7-93A0-7000-E2F8AB58D3B2}"/>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5" name="Footer Placeholder 4">
            <a:extLst>
              <a:ext uri="{FF2B5EF4-FFF2-40B4-BE49-F238E27FC236}">
                <a16:creationId xmlns:a16="http://schemas.microsoft.com/office/drawing/2014/main" id="{107819C2-3E01-2FAE-337E-EC515732C9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54BA86-9D13-F1AE-1D16-3C59B4EBD5E4}"/>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374630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6193F6-7671-DBEA-1065-B5DACD8AE3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EB94F9-DFFF-E676-C41A-F4BAA288D2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2E87C-93BA-CF9E-FD1B-BCC5BA4135A9}"/>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5" name="Footer Placeholder 4">
            <a:extLst>
              <a:ext uri="{FF2B5EF4-FFF2-40B4-BE49-F238E27FC236}">
                <a16:creationId xmlns:a16="http://schemas.microsoft.com/office/drawing/2014/main" id="{4CA4CD6C-5B14-846C-949C-DF7178CFAE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10875A-7212-7332-E2D5-97F5493091CD}"/>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332823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2B5ED-9CE6-525B-FF0E-1A238A5070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71D296-FD6C-04DA-22BD-A52DEF0D22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433933-DAA0-2FF0-A33B-68628BE92901}"/>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5" name="Footer Placeholder 4">
            <a:extLst>
              <a:ext uri="{FF2B5EF4-FFF2-40B4-BE49-F238E27FC236}">
                <a16:creationId xmlns:a16="http://schemas.microsoft.com/office/drawing/2014/main" id="{8B669F53-CCAD-3332-41CB-AEFC6DBC6F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44F458-423A-1F5F-BA6E-548D78F12E4B}"/>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42840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D7736-015D-070B-4DFB-BFD6AC949A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F39994-C659-4BC8-40CD-89961A5DFF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061C34-ACD1-DC7C-06B0-F3B171C1764C}"/>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5" name="Footer Placeholder 4">
            <a:extLst>
              <a:ext uri="{FF2B5EF4-FFF2-40B4-BE49-F238E27FC236}">
                <a16:creationId xmlns:a16="http://schemas.microsoft.com/office/drawing/2014/main" id="{CCF43FB6-C402-F37D-61EC-51F5B98E1C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E0123E-3782-7D6E-E6CD-71740EA33E8E}"/>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191935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2688-F9E2-5385-31FA-0C93CAA3E4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DD450D-209D-0984-27E7-EDD5E7068D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F0C1442-D1D8-7A7C-DD75-BB19359DA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88B855-D32F-6955-4A27-E7EA0539A095}"/>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6" name="Footer Placeholder 5">
            <a:extLst>
              <a:ext uri="{FF2B5EF4-FFF2-40B4-BE49-F238E27FC236}">
                <a16:creationId xmlns:a16="http://schemas.microsoft.com/office/drawing/2014/main" id="{49AD3D07-D97F-CEBB-11EE-98BDDFB628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06227B-0C7B-5BA9-4B56-A3F2E28B4EF2}"/>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143992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35B0C-1905-B6B8-BEFF-FC295DEEE93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9A3006-1A21-7506-973A-FB579AA6FC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B0088E-3A85-D3E2-900C-E65BEF38A9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E80F8A-5C9A-1A8A-F82A-5A462C7745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8DF061-4598-4356-B40A-D462C8BF48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35EB9D-102E-16A9-EDB1-4DB4E8DA54B2}"/>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8" name="Footer Placeholder 7">
            <a:extLst>
              <a:ext uri="{FF2B5EF4-FFF2-40B4-BE49-F238E27FC236}">
                <a16:creationId xmlns:a16="http://schemas.microsoft.com/office/drawing/2014/main" id="{06FB026F-6409-78F7-6443-8943581CFD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27A13F-0271-3F1D-8FD9-8E62E38B23D5}"/>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253298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C4969-E6ED-51BA-7683-26950F034E5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08F3639-4B16-874A-1C00-B3F9BA36226F}"/>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4" name="Footer Placeholder 3">
            <a:extLst>
              <a:ext uri="{FF2B5EF4-FFF2-40B4-BE49-F238E27FC236}">
                <a16:creationId xmlns:a16="http://schemas.microsoft.com/office/drawing/2014/main" id="{CBB25B67-8B61-C21F-A639-1F9DD0C0F33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8EC2E3-A180-D0D4-3E93-A4D020CA8449}"/>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3942886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AC4554-FABC-424B-132A-93D13E123A35}"/>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3" name="Footer Placeholder 2">
            <a:extLst>
              <a:ext uri="{FF2B5EF4-FFF2-40B4-BE49-F238E27FC236}">
                <a16:creationId xmlns:a16="http://schemas.microsoft.com/office/drawing/2014/main" id="{4780E81C-402D-A133-43DF-43F48E1119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7B26A3C-9480-6E76-1E49-1FAD2BCE1FDB}"/>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3001655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88CF4-E51B-14EC-4FB9-56915E3D35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2D640E-0F09-3180-17AD-FBD6B3BAC7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109ABC8-2C78-81B2-CFEE-6A11C23AF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4FBD4B-1C11-DAF1-C762-09442E975D65}"/>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6" name="Footer Placeholder 5">
            <a:extLst>
              <a:ext uri="{FF2B5EF4-FFF2-40B4-BE49-F238E27FC236}">
                <a16:creationId xmlns:a16="http://schemas.microsoft.com/office/drawing/2014/main" id="{9C2CBBDB-075C-ECDF-BF77-68483606AB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DF76E9-F253-9267-96D9-551B4A159DA1}"/>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1852162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96D2-DD9A-9643-6603-2774DC5E6D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32314B2-5443-FDCC-5175-2B9A394C2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7C7174-DD24-0F33-B65C-3F70544C2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B7F6E7-574E-61FC-F537-92D560B8C479}"/>
              </a:ext>
            </a:extLst>
          </p:cNvPr>
          <p:cNvSpPr>
            <a:spLocks noGrp="1"/>
          </p:cNvSpPr>
          <p:nvPr>
            <p:ph type="dt" sz="half" idx="10"/>
          </p:nvPr>
        </p:nvSpPr>
        <p:spPr/>
        <p:txBody>
          <a:bodyPr/>
          <a:lstStyle/>
          <a:p>
            <a:fld id="{2E61740A-C936-4007-BA91-D8DA9A6A2B98}" type="datetimeFigureOut">
              <a:rPr lang="en-GB" smtClean="0"/>
              <a:t>02/11/2023</a:t>
            </a:fld>
            <a:endParaRPr lang="en-GB"/>
          </a:p>
        </p:txBody>
      </p:sp>
      <p:sp>
        <p:nvSpPr>
          <p:cNvPr id="6" name="Footer Placeholder 5">
            <a:extLst>
              <a:ext uri="{FF2B5EF4-FFF2-40B4-BE49-F238E27FC236}">
                <a16:creationId xmlns:a16="http://schemas.microsoft.com/office/drawing/2014/main" id="{66CD76FE-1EF1-E58F-E717-E6293B7CCE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D008FA-8CB7-FB51-32EE-2488A55EFCBD}"/>
              </a:ext>
            </a:extLst>
          </p:cNvPr>
          <p:cNvSpPr>
            <a:spLocks noGrp="1"/>
          </p:cNvSpPr>
          <p:nvPr>
            <p:ph type="sldNum" sz="quarter" idx="12"/>
          </p:nvPr>
        </p:nvSpPr>
        <p:spPr/>
        <p:txBody>
          <a:bodyPr/>
          <a:lstStyle/>
          <a:p>
            <a:fld id="{0FA64A2F-CEB5-4B69-8967-B77E1627894A}" type="slidenum">
              <a:rPr lang="en-GB" smtClean="0"/>
              <a:t>‹#›</a:t>
            </a:fld>
            <a:endParaRPr lang="en-GB"/>
          </a:p>
        </p:txBody>
      </p:sp>
    </p:spTree>
    <p:extLst>
      <p:ext uri="{BB962C8B-B14F-4D97-AF65-F5344CB8AC3E}">
        <p14:creationId xmlns:p14="http://schemas.microsoft.com/office/powerpoint/2010/main" val="45562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D5807D-3A98-7211-5F17-0E01E413A5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2B079A6-C5DA-BB5D-42D6-D77D1BFD1C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86B829-F909-55CF-0A01-B2DDA69F2B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1740A-C936-4007-BA91-D8DA9A6A2B98}" type="datetimeFigureOut">
              <a:rPr lang="en-GB" smtClean="0"/>
              <a:t>02/11/2023</a:t>
            </a:fld>
            <a:endParaRPr lang="en-GB"/>
          </a:p>
        </p:txBody>
      </p:sp>
      <p:sp>
        <p:nvSpPr>
          <p:cNvPr id="5" name="Footer Placeholder 4">
            <a:extLst>
              <a:ext uri="{FF2B5EF4-FFF2-40B4-BE49-F238E27FC236}">
                <a16:creationId xmlns:a16="http://schemas.microsoft.com/office/drawing/2014/main" id="{47C650A3-6D68-2BB0-CA21-9B215F58A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B1E78D2-ABDC-512B-4A55-1E42FDC048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64A2F-CEB5-4B69-8967-B77E1627894A}" type="slidenum">
              <a:rPr lang="en-GB" smtClean="0"/>
              <a:t>‹#›</a:t>
            </a:fld>
            <a:endParaRPr lang="en-GB"/>
          </a:p>
        </p:txBody>
      </p:sp>
    </p:spTree>
    <p:extLst>
      <p:ext uri="{BB962C8B-B14F-4D97-AF65-F5344CB8AC3E}">
        <p14:creationId xmlns:p14="http://schemas.microsoft.com/office/powerpoint/2010/main" val="137277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arthistoryteachingresources.org/2019/10/organizing-a-poster-session-for-student-research/"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3385" y="13128"/>
            <a:ext cx="3620802" cy="6844872"/>
          </a:xfrm>
          <a:prstGeom prst="rect">
            <a:avLst/>
          </a:prstGeom>
          <a:gradFill>
            <a:gsLst>
              <a:gs pos="0">
                <a:srgbClr val="000000">
                  <a:alpha val="72000"/>
                </a:srgbClr>
              </a:gs>
              <a:gs pos="98000">
                <a:schemeClr val="accent1">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7414" y="0"/>
            <a:ext cx="8584585" cy="6400798"/>
          </a:xfrm>
          <a:prstGeom prst="rect">
            <a:avLst/>
          </a:prstGeom>
          <a:gradFill>
            <a:gsLst>
              <a:gs pos="0">
                <a:schemeClr val="accent1">
                  <a:lumMod val="75000"/>
                  <a:alpha val="50000"/>
                </a:schemeClr>
              </a:gs>
              <a:gs pos="99000">
                <a:srgbClr val="000000">
                  <a:alpha val="65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835682F0-7BC6-4526-8BFA-58EA002C80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1348001" y="892771"/>
            <a:ext cx="4675167" cy="5009112"/>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43000">
                <a:schemeClr val="accent1">
                  <a:lumMod val="60000"/>
                  <a:lumOff val="40000"/>
                  <a:alpha val="0"/>
                </a:schemeClr>
              </a:gs>
              <a:gs pos="100000">
                <a:schemeClr val="accent1">
                  <a:alpha val="2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E7EDEEF-D91B-29BE-AB18-768296D8E7B2}"/>
              </a:ext>
            </a:extLst>
          </p:cNvPr>
          <p:cNvSpPr>
            <a:spLocks noGrp="1"/>
          </p:cNvSpPr>
          <p:nvPr>
            <p:ph type="ctrTitle"/>
          </p:nvPr>
        </p:nvSpPr>
        <p:spPr>
          <a:xfrm>
            <a:off x="4221803" y="1173479"/>
            <a:ext cx="6598597" cy="2336483"/>
          </a:xfrm>
        </p:spPr>
        <p:txBody>
          <a:bodyPr>
            <a:normAutofit/>
          </a:bodyPr>
          <a:lstStyle/>
          <a:p>
            <a:pPr algn="l"/>
            <a:r>
              <a:rPr lang="en-GB" sz="3700" b="0" i="0">
                <a:solidFill>
                  <a:srgbClr val="FFFFFF"/>
                </a:solidFill>
                <a:effectLst/>
                <a:latin typeface="Arial" panose="020B0604020202020204" pitchFamily="34" charset="0"/>
                <a:cs typeface="Arial" panose="020B0604020202020204" pitchFamily="34" charset="0"/>
              </a:rPr>
              <a:t>An exploration of the effectiveness of academic posters as a form of university assessment </a:t>
            </a:r>
            <a:endParaRPr lang="en-GB" sz="3700">
              <a:solidFill>
                <a:srgbClr val="FFFFFF"/>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715BEF24-F764-5127-4DD0-2484094D0CDB}"/>
              </a:ext>
            </a:extLst>
          </p:cNvPr>
          <p:cNvSpPr>
            <a:spLocks noGrp="1"/>
          </p:cNvSpPr>
          <p:nvPr>
            <p:ph type="subTitle" idx="1"/>
          </p:nvPr>
        </p:nvSpPr>
        <p:spPr>
          <a:xfrm>
            <a:off x="4221803" y="3758499"/>
            <a:ext cx="6598597" cy="1741549"/>
          </a:xfrm>
        </p:spPr>
        <p:txBody>
          <a:bodyPr>
            <a:normAutofit/>
          </a:bodyPr>
          <a:lstStyle/>
          <a:p>
            <a:pPr algn="l"/>
            <a:r>
              <a:rPr lang="en-GB">
                <a:solidFill>
                  <a:srgbClr val="FFFFFF"/>
                </a:solidFill>
                <a:latin typeface="Arial" panose="020B0604020202020204" pitchFamily="34" charset="0"/>
                <a:cs typeface="Arial" panose="020B0604020202020204" pitchFamily="34" charset="0"/>
              </a:rPr>
              <a:t>By Claudia Weber &amp; John-Sebastian Schutter</a:t>
            </a:r>
          </a:p>
        </p:txBody>
      </p:sp>
      <p:sp>
        <p:nvSpPr>
          <p:cNvPr id="54" name="Rectangle 53">
            <a:extLst>
              <a:ext uri="{FF2B5EF4-FFF2-40B4-BE49-F238E27FC236}">
                <a16:creationId xmlns:a16="http://schemas.microsoft.com/office/drawing/2014/main" id="{1F0DF0F3-0179-4A8A-92E0-932C473DA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89" y="13127"/>
            <a:ext cx="3620804" cy="6387672"/>
          </a:xfrm>
          <a:prstGeom prst="rect">
            <a:avLst/>
          </a:prstGeom>
          <a:gradFill>
            <a:gsLst>
              <a:gs pos="25000">
                <a:schemeClr val="accent1">
                  <a:lumMod val="75000"/>
                  <a:alpha val="0"/>
                </a:schemeClr>
              </a:gs>
              <a:gs pos="100000">
                <a:srgbClr val="000000">
                  <a:alpha val="50000"/>
                </a:srgb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a16="http://schemas.microsoft.com/office/drawing/2014/main" id="{F8F58E46-4768-7597-B2B7-D357088DDE5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9209" r="29209"/>
          <a:stretch/>
        </p:blipFill>
        <p:spPr>
          <a:xfrm>
            <a:off x="1051204" y="731051"/>
            <a:ext cx="2569597" cy="5051526"/>
          </a:xfrm>
          <a:custGeom>
            <a:avLst/>
            <a:gdLst/>
            <a:ahLst/>
            <a:cxnLst/>
            <a:rect l="l" t="t" r="r" b="b"/>
            <a:pathLst>
              <a:path w="2569597" h="5051526">
                <a:moveTo>
                  <a:pt x="2525763" y="0"/>
                </a:moveTo>
                <a:lnTo>
                  <a:pt x="2569597" y="2214"/>
                </a:lnTo>
                <a:lnTo>
                  <a:pt x="2569597" y="5049313"/>
                </a:lnTo>
                <a:lnTo>
                  <a:pt x="2525763" y="5051526"/>
                </a:lnTo>
                <a:cubicBezTo>
                  <a:pt x="1130823" y="5051526"/>
                  <a:pt x="0" y="3920703"/>
                  <a:pt x="0" y="2525763"/>
                </a:cubicBezTo>
                <a:cubicBezTo>
                  <a:pt x="0" y="1130823"/>
                  <a:pt x="1130823" y="0"/>
                  <a:pt x="2525763" y="0"/>
                </a:cubicBezTo>
                <a:close/>
              </a:path>
            </a:pathLst>
          </a:custGeom>
        </p:spPr>
      </p:pic>
      <p:sp>
        <p:nvSpPr>
          <p:cNvPr id="4" name="Rectangle 3">
            <a:extLst>
              <a:ext uri="{FF2B5EF4-FFF2-40B4-BE49-F238E27FC236}">
                <a16:creationId xmlns:a16="http://schemas.microsoft.com/office/drawing/2014/main" id="{43FE9D94-6B5F-89FB-9EFA-50F67A5F28EA}"/>
              </a:ext>
            </a:extLst>
          </p:cNvPr>
          <p:cNvSpPr/>
          <p:nvPr/>
        </p:nvSpPr>
        <p:spPr>
          <a:xfrm>
            <a:off x="1974850" y="4902199"/>
            <a:ext cx="1441450" cy="171879"/>
          </a:xfrm>
          <a:prstGeom prst="rect">
            <a:avLst/>
          </a:prstGeom>
          <a:solidFill>
            <a:srgbClr val="172F4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983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5D1BC0-E53A-EBE7-CFCA-5EFB5B44445E}"/>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latin typeface="Arial" panose="020B0604020202020204" pitchFamily="34" charset="0"/>
                <a:cs typeface="Arial" panose="020B0604020202020204" pitchFamily="34" charset="0"/>
              </a:rPr>
              <a:t>Discussion</a:t>
            </a:r>
          </a:p>
        </p:txBody>
      </p:sp>
      <p:sp>
        <p:nvSpPr>
          <p:cNvPr id="3" name="Content Placeholder 2">
            <a:extLst>
              <a:ext uri="{FF2B5EF4-FFF2-40B4-BE49-F238E27FC236}">
                <a16:creationId xmlns:a16="http://schemas.microsoft.com/office/drawing/2014/main" id="{6D2D465A-D6CA-5920-7306-027A4551EDF2}"/>
              </a:ext>
            </a:extLst>
          </p:cNvPr>
          <p:cNvSpPr>
            <a:spLocks noGrp="1"/>
          </p:cNvSpPr>
          <p:nvPr>
            <p:ph idx="1"/>
          </p:nvPr>
        </p:nvSpPr>
        <p:spPr>
          <a:xfrm>
            <a:off x="4037824" y="243191"/>
            <a:ext cx="8154176" cy="5856052"/>
          </a:xfrm>
        </p:spPr>
        <p:txBody>
          <a:bodyPr vert="horz" lIns="91440" tIns="45720" rIns="91440" bIns="45720" rtlCol="0" anchor="t">
            <a:normAutofit/>
          </a:bodyPr>
          <a:lstStyle/>
          <a:p>
            <a:pPr marL="0" indent="0" defTabSz="566928">
              <a:spcBef>
                <a:spcPts val="620"/>
              </a:spcBef>
              <a:buNone/>
            </a:pPr>
            <a:endParaRPr lang="en-GB" sz="2000" b="1" kern="1200">
              <a:solidFill>
                <a:schemeClr val="tx1"/>
              </a:solidFill>
              <a:latin typeface="Arial" panose="020B0604020202020204" pitchFamily="34" charset="0"/>
              <a:ea typeface="+mn-ea"/>
              <a:cs typeface="Arial" panose="020B0604020202020204" pitchFamily="34" charset="0"/>
            </a:endParaRPr>
          </a:p>
          <a:p>
            <a:pPr marL="0" indent="0" defTabSz="566928">
              <a:spcBef>
                <a:spcPts val="620"/>
              </a:spcBef>
              <a:buNone/>
            </a:pPr>
            <a:r>
              <a:rPr lang="en-GB" sz="2000" b="1" kern="1200">
                <a:solidFill>
                  <a:schemeClr val="tx1"/>
                </a:solidFill>
                <a:latin typeface="Arial" panose="020B0604020202020204" pitchFamily="34" charset="0"/>
                <a:ea typeface="+mn-ea"/>
                <a:cs typeface="Arial" panose="020B0604020202020204" pitchFamily="34" charset="0"/>
              </a:rPr>
              <a:t>Reasons for choosing posters are often:</a:t>
            </a:r>
          </a:p>
          <a:p>
            <a:pPr marL="141605" indent="-141605" defTabSz="566928">
              <a:spcBef>
                <a:spcPts val="620"/>
              </a:spcBef>
            </a:pPr>
            <a:r>
              <a:rPr lang="en-GB" sz="2000" kern="1200">
                <a:latin typeface="Arial"/>
                <a:cs typeface="Arial"/>
              </a:rPr>
              <a:t>Pragmatic – ease of marking (</a:t>
            </a:r>
            <a:r>
              <a:rPr lang="en-GB" sz="2000">
                <a:latin typeface="Arial"/>
                <a:cs typeface="Arial"/>
              </a:rPr>
              <a:t>Summers</a:t>
            </a:r>
            <a:r>
              <a:rPr lang="en-GB" sz="2000" kern="1200">
                <a:latin typeface="Arial"/>
                <a:cs typeface="Arial"/>
              </a:rPr>
              <a:t>, 2005; </a:t>
            </a:r>
            <a:r>
              <a:rPr lang="en-GB" sz="2000" kern="1200" err="1">
                <a:latin typeface="Arial"/>
                <a:cs typeface="Arial"/>
              </a:rPr>
              <a:t>D’Angelos</a:t>
            </a:r>
            <a:r>
              <a:rPr lang="en-GB" sz="2000" kern="1200">
                <a:latin typeface="Arial"/>
                <a:cs typeface="Arial"/>
              </a:rPr>
              <a:t>, 2022)</a:t>
            </a:r>
          </a:p>
          <a:p>
            <a:pPr marL="141605" indent="-141605" defTabSz="566928">
              <a:spcBef>
                <a:spcPts val="620"/>
              </a:spcBef>
            </a:pPr>
            <a:r>
              <a:rPr lang="en-GB" sz="2000" kern="1200">
                <a:solidFill>
                  <a:schemeClr val="tx1"/>
                </a:solidFill>
                <a:latin typeface="Arial" panose="020B0604020202020204" pitchFamily="34" charset="0"/>
                <a:ea typeface="+mn-ea"/>
                <a:cs typeface="Arial" panose="020B0604020202020204" pitchFamily="34" charset="0"/>
              </a:rPr>
              <a:t>Offers variety</a:t>
            </a:r>
            <a:endParaRPr lang="en-GB" sz="2000" kern="1200">
              <a:solidFill>
                <a:schemeClr val="tx1"/>
              </a:solidFill>
              <a:latin typeface="Arial" panose="020B0604020202020204" pitchFamily="34" charset="0"/>
              <a:cs typeface="Arial" panose="020B0604020202020204" pitchFamily="34" charset="0"/>
            </a:endParaRPr>
          </a:p>
          <a:p>
            <a:pPr marL="141605" indent="-141605" defTabSz="566928">
              <a:spcBef>
                <a:spcPts val="620"/>
              </a:spcBef>
            </a:pPr>
            <a:r>
              <a:rPr lang="en-GB" sz="2000" kern="1200">
                <a:solidFill>
                  <a:schemeClr val="tx1"/>
                </a:solidFill>
                <a:latin typeface="Arial" panose="020B0604020202020204" pitchFamily="34" charset="0"/>
                <a:ea typeface="+mn-ea"/>
                <a:cs typeface="Arial" panose="020B0604020202020204" pitchFamily="34" charset="0"/>
              </a:rPr>
              <a:t>Student-focussed (research focus, peer-assessment)</a:t>
            </a:r>
            <a:endParaRPr lang="en-GB" sz="2000" kern="1200">
              <a:solidFill>
                <a:schemeClr val="tx1"/>
              </a:solidFill>
              <a:latin typeface="Arial" panose="020B0604020202020204" pitchFamily="34" charset="0"/>
              <a:cs typeface="Arial" panose="020B0604020202020204" pitchFamily="34" charset="0"/>
            </a:endParaRPr>
          </a:p>
          <a:p>
            <a:pPr marL="141605" indent="-141605" defTabSz="566928">
              <a:spcBef>
                <a:spcPts val="620"/>
              </a:spcBef>
            </a:pPr>
            <a:r>
              <a:rPr lang="en-GB" sz="2000" kern="1200">
                <a:solidFill>
                  <a:schemeClr val="tx1"/>
                </a:solidFill>
                <a:latin typeface="Arial" panose="020B0604020202020204" pitchFamily="34" charset="0"/>
                <a:ea typeface="+mn-ea"/>
                <a:cs typeface="Arial" panose="020B0604020202020204" pitchFamily="34" charset="0"/>
              </a:rPr>
              <a:t>Builds communication skills  			most are group projects</a:t>
            </a:r>
            <a:endParaRPr lang="en-GB" sz="2000" kern="1200">
              <a:solidFill>
                <a:schemeClr val="tx1"/>
              </a:solidFill>
              <a:latin typeface="Arial" panose="020B0604020202020204" pitchFamily="34" charset="0"/>
              <a:cs typeface="Arial" panose="020B0604020202020204" pitchFamily="34" charset="0"/>
            </a:endParaRPr>
          </a:p>
          <a:p>
            <a:pPr marL="141605" indent="-141605" defTabSz="566928">
              <a:spcBef>
                <a:spcPts val="620"/>
              </a:spcBef>
            </a:pPr>
            <a:r>
              <a:rPr lang="en-GB" sz="2000" b="1" kern="1200">
                <a:solidFill>
                  <a:schemeClr val="tx1"/>
                </a:solidFill>
                <a:latin typeface="Arial" panose="020B0604020202020204" pitchFamily="34" charset="0"/>
                <a:ea typeface="+mn-ea"/>
                <a:cs typeface="Arial" panose="020B0604020202020204" pitchFamily="34" charset="0"/>
              </a:rPr>
              <a:t>Academic integrity is not a concern </a:t>
            </a:r>
            <a:endParaRPr lang="en-GB" sz="2000" b="1" kern="1200">
              <a:solidFill>
                <a:schemeClr val="tx1"/>
              </a:solidFill>
              <a:latin typeface="Arial" panose="020B0604020202020204" pitchFamily="34" charset="0"/>
              <a:cs typeface="Arial" panose="020B0604020202020204" pitchFamily="34" charset="0"/>
            </a:endParaRPr>
          </a:p>
          <a:p>
            <a:pPr marL="0" indent="0" defTabSz="566928">
              <a:spcBef>
                <a:spcPts val="620"/>
              </a:spcBef>
              <a:buNone/>
            </a:pPr>
            <a:endParaRPr lang="en-GB" sz="2000" kern="1200">
              <a:solidFill>
                <a:schemeClr val="tx1"/>
              </a:solidFill>
              <a:latin typeface="+mn-lt"/>
              <a:ea typeface="+mn-ea"/>
              <a:cs typeface="+mn-cs"/>
            </a:endParaRPr>
          </a:p>
          <a:p>
            <a:pPr marL="0" indent="0" defTabSz="566928">
              <a:spcBef>
                <a:spcPts val="620"/>
              </a:spcBef>
              <a:buNone/>
            </a:pPr>
            <a:r>
              <a:rPr lang="en-GB" sz="2000" b="1" kern="1200">
                <a:solidFill>
                  <a:schemeClr val="tx1"/>
                </a:solidFill>
                <a:latin typeface="Arial" panose="020B0604020202020204" pitchFamily="34" charset="0"/>
                <a:ea typeface="+mn-ea"/>
                <a:cs typeface="Arial" panose="020B0604020202020204" pitchFamily="34" charset="0"/>
              </a:rPr>
              <a:t>Important are:</a:t>
            </a:r>
          </a:p>
          <a:p>
            <a:pPr marL="141605" indent="-141605" defTabSz="566928">
              <a:spcBef>
                <a:spcPts val="620"/>
              </a:spcBef>
              <a:buFontTx/>
              <a:buChar char="-"/>
            </a:pPr>
            <a:r>
              <a:rPr lang="en-GB" sz="2000" kern="1200">
                <a:latin typeface="Arial"/>
                <a:cs typeface="Arial"/>
              </a:rPr>
              <a:t>Active Engagement (topic, group, audience) (Marchante</a:t>
            </a:r>
            <a:r>
              <a:rPr lang="en-GB" sz="2000">
                <a:latin typeface="Arial"/>
                <a:cs typeface="Arial"/>
              </a:rPr>
              <a:t> and Herrero, 2022)</a:t>
            </a:r>
            <a:endParaRPr lang="en-GB" sz="2000" kern="1200">
              <a:solidFill>
                <a:schemeClr val="tx1"/>
              </a:solidFill>
              <a:latin typeface="Arial"/>
              <a:cs typeface="Arial"/>
            </a:endParaRPr>
          </a:p>
          <a:p>
            <a:pPr marL="141605" indent="-141605" defTabSz="566928">
              <a:spcBef>
                <a:spcPts val="620"/>
              </a:spcBef>
              <a:buFontTx/>
              <a:buChar char="-"/>
            </a:pPr>
            <a:r>
              <a:rPr lang="en-GB" sz="2000" kern="1200">
                <a:solidFill>
                  <a:schemeClr val="tx1"/>
                </a:solidFill>
                <a:latin typeface="Arial" panose="020B0604020202020204" pitchFamily="34" charset="0"/>
                <a:ea typeface="+mn-ea"/>
                <a:cs typeface="Arial" panose="020B0604020202020204" pitchFamily="34" charset="0"/>
              </a:rPr>
              <a:t>Quality of science</a:t>
            </a:r>
            <a:endParaRPr lang="en-GB" sz="2000" kern="1200">
              <a:solidFill>
                <a:schemeClr val="tx1"/>
              </a:solidFill>
              <a:latin typeface="Arial" panose="020B0604020202020204" pitchFamily="34" charset="0"/>
              <a:cs typeface="Arial" panose="020B0604020202020204" pitchFamily="34" charset="0"/>
            </a:endParaRPr>
          </a:p>
          <a:p>
            <a:pPr marL="0" indent="0" defTabSz="566928">
              <a:spcBef>
                <a:spcPts val="620"/>
              </a:spcBef>
              <a:buNone/>
            </a:pPr>
            <a:endParaRPr lang="en-GB" sz="2000" kern="1200">
              <a:solidFill>
                <a:schemeClr val="tx1"/>
              </a:solidFill>
              <a:latin typeface="+mn-lt"/>
              <a:ea typeface="+mn-ea"/>
              <a:cs typeface="+mn-cs"/>
            </a:endParaRPr>
          </a:p>
          <a:p>
            <a:pPr marL="0" indent="0" defTabSz="566928">
              <a:spcBef>
                <a:spcPts val="620"/>
              </a:spcBef>
              <a:buNone/>
            </a:pPr>
            <a:r>
              <a:rPr lang="en-GB" sz="2000" kern="1200">
                <a:solidFill>
                  <a:schemeClr val="tx1"/>
                </a:solidFill>
                <a:latin typeface="Arial" panose="020B0604020202020204" pitchFamily="34" charset="0"/>
                <a:ea typeface="+mn-ea"/>
                <a:cs typeface="Arial" panose="020B0604020202020204" pitchFamily="34" charset="0"/>
              </a:rPr>
              <a:t>Posters are seen as a ‘fun’ assessment variation, often tied to other assessments, with high pass rate and high levels of engagement.</a:t>
            </a:r>
          </a:p>
        </p:txBody>
      </p:sp>
      <p:sp>
        <p:nvSpPr>
          <p:cNvPr id="4" name="Arrow: Right 3">
            <a:extLst>
              <a:ext uri="{FF2B5EF4-FFF2-40B4-BE49-F238E27FC236}">
                <a16:creationId xmlns:a16="http://schemas.microsoft.com/office/drawing/2014/main" id="{83E9CE3C-0E0E-9503-272F-06A612F160CE}"/>
              </a:ext>
            </a:extLst>
          </p:cNvPr>
          <p:cNvSpPr/>
          <p:nvPr/>
        </p:nvSpPr>
        <p:spPr>
          <a:xfrm>
            <a:off x="7492832" y="2013592"/>
            <a:ext cx="1025003" cy="3034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031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E225C1-6A88-5FE4-D437-D6BF2ABA48E3}"/>
              </a:ext>
            </a:extLst>
          </p:cNvPr>
          <p:cNvSpPr>
            <a:spLocks noGrp="1"/>
          </p:cNvSpPr>
          <p:nvPr>
            <p:ph type="title"/>
          </p:nvPr>
        </p:nvSpPr>
        <p:spPr>
          <a:xfrm>
            <a:off x="1371599" y="294538"/>
            <a:ext cx="9895951" cy="1033669"/>
          </a:xfrm>
        </p:spPr>
        <p:txBody>
          <a:bodyPr>
            <a:normAutofit/>
          </a:bodyPr>
          <a:lstStyle/>
          <a:p>
            <a:r>
              <a:rPr lang="en-GB" sz="4000">
                <a:solidFill>
                  <a:srgbClr val="FFFFFF"/>
                </a:solidFill>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BA4862FC-96F9-E597-539D-2C9CD19881D3}"/>
              </a:ext>
            </a:extLst>
          </p:cNvPr>
          <p:cNvSpPr>
            <a:spLocks noGrp="1"/>
          </p:cNvSpPr>
          <p:nvPr>
            <p:ph idx="1"/>
          </p:nvPr>
        </p:nvSpPr>
        <p:spPr>
          <a:xfrm>
            <a:off x="0" y="1709530"/>
            <a:ext cx="12191999" cy="5148470"/>
          </a:xfrm>
        </p:spPr>
        <p:txBody>
          <a:bodyPr vert="horz" lIns="91440" tIns="45720" rIns="91440" bIns="45720" rtlCol="0" anchor="ctr">
            <a:normAutofit/>
          </a:bodyPr>
          <a:lstStyle/>
          <a:p>
            <a:r>
              <a:rPr lang="en-GB" sz="2400" b="0" i="0">
                <a:solidFill>
                  <a:srgbClr val="222222"/>
                </a:solidFill>
                <a:effectLst/>
                <a:latin typeface="Arial" panose="020B0604020202020204" pitchFamily="34" charset="0"/>
                <a:cs typeface="Arial" panose="020B0604020202020204" pitchFamily="34" charset="0"/>
              </a:rPr>
              <a:t>Angelov, D. (2020). Academic integrity and the shift to multimodal assessment. </a:t>
            </a:r>
            <a:r>
              <a:rPr lang="en-GB" sz="2400" b="0" i="1">
                <a:solidFill>
                  <a:srgbClr val="222222"/>
                </a:solidFill>
                <a:effectLst/>
                <a:latin typeface="Arial" panose="020B0604020202020204" pitchFamily="34" charset="0"/>
                <a:cs typeface="Arial" panose="020B0604020202020204" pitchFamily="34" charset="0"/>
              </a:rPr>
              <a:t>Concurrent Sessions 12</a:t>
            </a:r>
            <a:r>
              <a:rPr lang="en-GB" sz="2400" b="0" i="0">
                <a:solidFill>
                  <a:srgbClr val="222222"/>
                </a:solidFill>
                <a:effectLst/>
                <a:latin typeface="Arial" panose="020B0604020202020204" pitchFamily="34" charset="0"/>
                <a:cs typeface="Arial" panose="020B0604020202020204" pitchFamily="34" charset="0"/>
              </a:rPr>
              <a:t>, p.169.</a:t>
            </a:r>
            <a:endParaRPr lang="en-GB" sz="2400">
              <a:latin typeface="Arial" panose="020B0604020202020204" pitchFamily="34" charset="0"/>
              <a:cs typeface="Arial" panose="020B0604020202020204" pitchFamily="34" charset="0"/>
            </a:endParaRPr>
          </a:p>
          <a:p>
            <a:r>
              <a:rPr lang="en-GB" sz="2400" b="0" i="0">
                <a:solidFill>
                  <a:srgbClr val="222222"/>
                </a:solidFill>
                <a:effectLst/>
                <a:latin typeface="Arial" panose="020B0604020202020204" pitchFamily="34" charset="0"/>
                <a:cs typeface="Arial" panose="020B0604020202020204" pitchFamily="34" charset="0"/>
              </a:rPr>
              <a:t>D’Angelo, L. (2010). Creating a framework for the analysis of academic posters. </a:t>
            </a:r>
            <a:r>
              <a:rPr lang="en-GB" sz="2400" b="0" i="1">
                <a:solidFill>
                  <a:srgbClr val="222222"/>
                </a:solidFill>
                <a:effectLst/>
                <a:latin typeface="Arial" panose="020B0604020202020204" pitchFamily="34" charset="0"/>
                <a:cs typeface="Arial" panose="020B0604020202020204" pitchFamily="34" charset="0"/>
              </a:rPr>
              <a:t>Language Studies Working Papers</a:t>
            </a:r>
            <a:r>
              <a:rPr lang="en-GB" sz="2400" b="0" i="0">
                <a:solidFill>
                  <a:srgbClr val="222222"/>
                </a:solidFill>
                <a:effectLst/>
                <a:latin typeface="Arial" panose="020B0604020202020204" pitchFamily="34" charset="0"/>
                <a:cs typeface="Arial" panose="020B0604020202020204" pitchFamily="34" charset="0"/>
              </a:rPr>
              <a:t>, </a:t>
            </a:r>
            <a:r>
              <a:rPr lang="en-GB" sz="2400" b="0" i="1">
                <a:solidFill>
                  <a:srgbClr val="222222"/>
                </a:solidFill>
                <a:effectLst/>
                <a:latin typeface="Arial" panose="020B0604020202020204" pitchFamily="34" charset="0"/>
                <a:cs typeface="Arial" panose="020B0604020202020204" pitchFamily="34" charset="0"/>
              </a:rPr>
              <a:t>2</a:t>
            </a:r>
            <a:r>
              <a:rPr lang="en-GB" sz="2400" b="0" i="0">
                <a:solidFill>
                  <a:srgbClr val="222222"/>
                </a:solidFill>
                <a:effectLst/>
                <a:latin typeface="Arial" panose="020B0604020202020204" pitchFamily="34" charset="0"/>
                <a:cs typeface="Arial" panose="020B0604020202020204" pitchFamily="34" charset="0"/>
              </a:rPr>
              <a:t>, pp.38-50.</a:t>
            </a:r>
          </a:p>
          <a:p>
            <a:r>
              <a:rPr lang="en-GB" sz="2400" b="0" i="0">
                <a:solidFill>
                  <a:srgbClr val="222222"/>
                </a:solidFill>
                <a:effectLst/>
                <a:latin typeface="Arial" panose="020B0604020202020204" pitchFamily="34" charset="0"/>
                <a:cs typeface="Arial" panose="020B0604020202020204" pitchFamily="34" charset="0"/>
              </a:rPr>
              <a:t>MacIntosh-Murray, A. (2007). Poster presentations as a genre in knowledge communication: a case study of forms, norms, and values. </a:t>
            </a:r>
            <a:r>
              <a:rPr lang="en-GB" sz="2400" b="0" i="1">
                <a:solidFill>
                  <a:srgbClr val="222222"/>
                </a:solidFill>
                <a:effectLst/>
                <a:latin typeface="Arial" panose="020B0604020202020204" pitchFamily="34" charset="0"/>
                <a:cs typeface="Arial" panose="020B0604020202020204" pitchFamily="34" charset="0"/>
              </a:rPr>
              <a:t>Science communication</a:t>
            </a:r>
            <a:r>
              <a:rPr lang="en-GB" sz="2400" b="0" i="0">
                <a:solidFill>
                  <a:srgbClr val="222222"/>
                </a:solidFill>
                <a:effectLst/>
                <a:latin typeface="Arial" panose="020B0604020202020204" pitchFamily="34" charset="0"/>
                <a:cs typeface="Arial" panose="020B0604020202020204" pitchFamily="34" charset="0"/>
              </a:rPr>
              <a:t>, </a:t>
            </a:r>
            <a:r>
              <a:rPr lang="en-GB" sz="2400" b="0" i="1">
                <a:solidFill>
                  <a:srgbClr val="222222"/>
                </a:solidFill>
                <a:effectLst/>
                <a:latin typeface="Arial" panose="020B0604020202020204" pitchFamily="34" charset="0"/>
                <a:cs typeface="Arial" panose="020B0604020202020204" pitchFamily="34" charset="0"/>
              </a:rPr>
              <a:t>28</a:t>
            </a:r>
            <a:r>
              <a:rPr lang="en-GB" sz="2400" b="0" i="0">
                <a:solidFill>
                  <a:srgbClr val="222222"/>
                </a:solidFill>
                <a:effectLst/>
                <a:latin typeface="Arial" panose="020B0604020202020204" pitchFamily="34" charset="0"/>
                <a:cs typeface="Arial" panose="020B0604020202020204" pitchFamily="34" charset="0"/>
              </a:rPr>
              <a:t>(3), pp.347-376.</a:t>
            </a:r>
            <a:endParaRPr lang="en-GB" sz="2400">
              <a:latin typeface="Arial" panose="020B0604020202020204" pitchFamily="34" charset="0"/>
              <a:cs typeface="Arial" panose="020B0604020202020204" pitchFamily="34" charset="0"/>
            </a:endParaRPr>
          </a:p>
          <a:p>
            <a:r>
              <a:rPr lang="en-GB" sz="2400" b="0" i="0" err="1">
                <a:solidFill>
                  <a:srgbClr val="222222"/>
                </a:solidFill>
                <a:effectLst/>
                <a:latin typeface="Arial" panose="020B0604020202020204" pitchFamily="34" charset="0"/>
                <a:cs typeface="Arial" panose="020B0604020202020204" pitchFamily="34" charset="0"/>
              </a:rPr>
              <a:t>Marchante</a:t>
            </a:r>
            <a:r>
              <a:rPr lang="en-GB" sz="2400" b="0" i="0">
                <a:solidFill>
                  <a:srgbClr val="222222"/>
                </a:solidFill>
                <a:effectLst/>
                <a:latin typeface="Arial" panose="020B0604020202020204" pitchFamily="34" charset="0"/>
                <a:cs typeface="Arial" panose="020B0604020202020204" pitchFamily="34" charset="0"/>
              </a:rPr>
              <a:t>, B.M. and Herrero, E.C. (2022). The academic poster as a resource to enhance cross-curricular competences in higher education. </a:t>
            </a:r>
            <a:r>
              <a:rPr lang="en-GB" sz="2400" b="0" i="1" err="1">
                <a:solidFill>
                  <a:srgbClr val="222222"/>
                </a:solidFill>
                <a:effectLst/>
                <a:latin typeface="Arial" panose="020B0604020202020204" pitchFamily="34" charset="0"/>
                <a:cs typeface="Arial" panose="020B0604020202020204" pitchFamily="34" charset="0"/>
              </a:rPr>
              <a:t>Revista</a:t>
            </a:r>
            <a:r>
              <a:rPr lang="en-GB" sz="2400" b="0" i="1">
                <a:solidFill>
                  <a:srgbClr val="222222"/>
                </a:solidFill>
                <a:effectLst/>
                <a:latin typeface="Arial" panose="020B0604020202020204" pitchFamily="34" charset="0"/>
                <a:cs typeface="Arial" panose="020B0604020202020204" pitchFamily="34" charset="0"/>
              </a:rPr>
              <a:t> Digital de </a:t>
            </a:r>
            <a:r>
              <a:rPr lang="en-GB" sz="2400" b="0" i="1" err="1">
                <a:solidFill>
                  <a:srgbClr val="222222"/>
                </a:solidFill>
                <a:effectLst/>
                <a:latin typeface="Arial" panose="020B0604020202020204" pitchFamily="34" charset="0"/>
                <a:cs typeface="Arial" panose="020B0604020202020204" pitchFamily="34" charset="0"/>
              </a:rPr>
              <a:t>Investigación</a:t>
            </a:r>
            <a:r>
              <a:rPr lang="en-GB" sz="2400" b="0" i="1">
                <a:solidFill>
                  <a:srgbClr val="222222"/>
                </a:solidFill>
                <a:effectLst/>
                <a:latin typeface="Arial" panose="020B0604020202020204" pitchFamily="34" charset="0"/>
                <a:cs typeface="Arial" panose="020B0604020202020204" pitchFamily="34" charset="0"/>
              </a:rPr>
              <a:t> </a:t>
            </a:r>
            <a:r>
              <a:rPr lang="en-GB" sz="2400" b="0" i="1" err="1">
                <a:solidFill>
                  <a:srgbClr val="222222"/>
                </a:solidFill>
                <a:effectLst/>
                <a:latin typeface="Arial" panose="020B0604020202020204" pitchFamily="34" charset="0"/>
                <a:cs typeface="Arial" panose="020B0604020202020204" pitchFamily="34" charset="0"/>
              </a:rPr>
              <a:t>en</a:t>
            </a:r>
            <a:r>
              <a:rPr lang="en-GB" sz="2400" b="0" i="1">
                <a:solidFill>
                  <a:srgbClr val="222222"/>
                </a:solidFill>
                <a:effectLst/>
                <a:latin typeface="Arial" panose="020B0604020202020204" pitchFamily="34" charset="0"/>
                <a:cs typeface="Arial" panose="020B0604020202020204" pitchFamily="34" charset="0"/>
              </a:rPr>
              <a:t> </a:t>
            </a:r>
            <a:r>
              <a:rPr lang="en-GB" sz="2400" b="0" i="1" err="1">
                <a:solidFill>
                  <a:srgbClr val="222222"/>
                </a:solidFill>
                <a:effectLst/>
                <a:latin typeface="Arial" panose="020B0604020202020204" pitchFamily="34" charset="0"/>
                <a:cs typeface="Arial" panose="020B0604020202020204" pitchFamily="34" charset="0"/>
              </a:rPr>
              <a:t>Docencia</a:t>
            </a:r>
            <a:r>
              <a:rPr lang="en-GB" sz="2400" b="0" i="1">
                <a:solidFill>
                  <a:srgbClr val="222222"/>
                </a:solidFill>
                <a:effectLst/>
                <a:latin typeface="Arial" panose="020B0604020202020204" pitchFamily="34" charset="0"/>
                <a:cs typeface="Arial" panose="020B0604020202020204" pitchFamily="34" charset="0"/>
              </a:rPr>
              <a:t> </a:t>
            </a:r>
            <a:r>
              <a:rPr lang="en-GB" sz="2400" b="0" i="1" err="1">
                <a:solidFill>
                  <a:srgbClr val="222222"/>
                </a:solidFill>
                <a:effectLst/>
                <a:latin typeface="Arial" panose="020B0604020202020204" pitchFamily="34" charset="0"/>
                <a:cs typeface="Arial" panose="020B0604020202020204" pitchFamily="34" charset="0"/>
              </a:rPr>
              <a:t>Universitaria</a:t>
            </a:r>
            <a:r>
              <a:rPr lang="en-GB" sz="2400" b="0" i="0">
                <a:solidFill>
                  <a:srgbClr val="222222"/>
                </a:solidFill>
                <a:effectLst/>
                <a:latin typeface="Arial" panose="020B0604020202020204" pitchFamily="34" charset="0"/>
                <a:cs typeface="Arial" panose="020B0604020202020204" pitchFamily="34" charset="0"/>
              </a:rPr>
              <a:t>, </a:t>
            </a:r>
            <a:r>
              <a:rPr lang="en-GB" sz="2400" b="0" i="1">
                <a:solidFill>
                  <a:srgbClr val="222222"/>
                </a:solidFill>
                <a:effectLst/>
                <a:latin typeface="Arial" panose="020B0604020202020204" pitchFamily="34" charset="0"/>
                <a:cs typeface="Arial" panose="020B0604020202020204" pitchFamily="34" charset="0"/>
              </a:rPr>
              <a:t>16</a:t>
            </a:r>
            <a:r>
              <a:rPr lang="en-GB" sz="2400" b="0" i="0">
                <a:solidFill>
                  <a:srgbClr val="222222"/>
                </a:solidFill>
                <a:effectLst/>
                <a:latin typeface="Arial" panose="020B0604020202020204" pitchFamily="34" charset="0"/>
                <a:cs typeface="Arial" panose="020B0604020202020204" pitchFamily="34" charset="0"/>
              </a:rPr>
              <a:t>(2), p.e1590.</a:t>
            </a:r>
            <a:endParaRPr lang="en-GB" sz="2400">
              <a:latin typeface="Arial" panose="020B0604020202020204" pitchFamily="34" charset="0"/>
              <a:cs typeface="Arial" panose="020B0604020202020204" pitchFamily="34" charset="0"/>
            </a:endParaRPr>
          </a:p>
          <a:p>
            <a:r>
              <a:rPr lang="en-GB" sz="2400" b="0" i="0">
                <a:solidFill>
                  <a:srgbClr val="222222"/>
                </a:solidFill>
                <a:effectLst/>
                <a:latin typeface="Arial" panose="020B0604020202020204" pitchFamily="34" charset="0"/>
                <a:cs typeface="Arial" panose="020B0604020202020204" pitchFamily="34" charset="0"/>
              </a:rPr>
              <a:t>Summers, K. (2005). Student assessment using poster presentations. </a:t>
            </a:r>
            <a:r>
              <a:rPr lang="en-GB" sz="2400" b="0" i="1">
                <a:solidFill>
                  <a:srgbClr val="222222"/>
                </a:solidFill>
                <a:effectLst/>
                <a:latin typeface="Arial" panose="020B0604020202020204" pitchFamily="34" charset="0"/>
                <a:cs typeface="Arial" panose="020B0604020202020204" pitchFamily="34" charset="0"/>
              </a:rPr>
              <a:t>Paediatric Nursing</a:t>
            </a:r>
            <a:r>
              <a:rPr lang="en-GB" sz="2400" b="0" i="0">
                <a:solidFill>
                  <a:srgbClr val="222222"/>
                </a:solidFill>
                <a:effectLst/>
                <a:latin typeface="Arial" panose="020B0604020202020204" pitchFamily="34" charset="0"/>
                <a:cs typeface="Arial" panose="020B0604020202020204" pitchFamily="34" charset="0"/>
              </a:rPr>
              <a:t>, </a:t>
            </a:r>
            <a:r>
              <a:rPr lang="en-GB" sz="2400" b="0" i="1">
                <a:solidFill>
                  <a:srgbClr val="222222"/>
                </a:solidFill>
                <a:effectLst/>
                <a:latin typeface="Arial" panose="020B0604020202020204" pitchFamily="34" charset="0"/>
                <a:cs typeface="Arial" panose="020B0604020202020204" pitchFamily="34" charset="0"/>
              </a:rPr>
              <a:t>17</a:t>
            </a:r>
            <a:r>
              <a:rPr lang="en-GB" sz="2400" b="0" i="0">
                <a:solidFill>
                  <a:srgbClr val="222222"/>
                </a:solidFill>
                <a:effectLst/>
                <a:latin typeface="Arial" panose="020B0604020202020204" pitchFamily="34" charset="0"/>
                <a:cs typeface="Arial" panose="020B0604020202020204" pitchFamily="34" charset="0"/>
              </a:rPr>
              <a:t>(8), p.24.</a:t>
            </a:r>
            <a:endParaRPr lang="en-GB" sz="2400">
              <a:latin typeface="Arial" panose="020B0604020202020204" pitchFamily="34" charset="0"/>
              <a:cs typeface="Arial" panose="020B0604020202020204" pitchFamily="34" charset="0"/>
            </a:endParaRPr>
          </a:p>
          <a:p>
            <a:pPr marL="0" indent="0">
              <a:buNone/>
            </a:pPr>
            <a:endParaRPr lang="en-GB" sz="2000">
              <a:latin typeface="Arial"/>
              <a:cs typeface="Arial"/>
            </a:endParaRPr>
          </a:p>
        </p:txBody>
      </p:sp>
    </p:spTree>
    <p:extLst>
      <p:ext uri="{BB962C8B-B14F-4D97-AF65-F5344CB8AC3E}">
        <p14:creationId xmlns:p14="http://schemas.microsoft.com/office/powerpoint/2010/main" val="649486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3385" y="13128"/>
            <a:ext cx="3620802" cy="6844872"/>
          </a:xfrm>
          <a:prstGeom prst="rect">
            <a:avLst/>
          </a:prstGeom>
          <a:gradFill>
            <a:gsLst>
              <a:gs pos="0">
                <a:srgbClr val="000000">
                  <a:alpha val="72000"/>
                </a:srgbClr>
              </a:gs>
              <a:gs pos="98000">
                <a:schemeClr val="accent1">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7414" y="0"/>
            <a:ext cx="8584585" cy="6400798"/>
          </a:xfrm>
          <a:prstGeom prst="rect">
            <a:avLst/>
          </a:prstGeom>
          <a:gradFill>
            <a:gsLst>
              <a:gs pos="0">
                <a:schemeClr val="accent1">
                  <a:lumMod val="75000"/>
                  <a:alpha val="50000"/>
                </a:schemeClr>
              </a:gs>
              <a:gs pos="99000">
                <a:srgbClr val="000000">
                  <a:alpha val="65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835682F0-7BC6-4526-8BFA-58EA002C80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1348001" y="892771"/>
            <a:ext cx="4675167" cy="5009112"/>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43000">
                <a:schemeClr val="accent1">
                  <a:lumMod val="60000"/>
                  <a:lumOff val="40000"/>
                  <a:alpha val="0"/>
                </a:schemeClr>
              </a:gs>
              <a:gs pos="100000">
                <a:schemeClr val="accent1">
                  <a:alpha val="2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715BEF24-F764-5127-4DD0-2484094D0CDB}"/>
              </a:ext>
            </a:extLst>
          </p:cNvPr>
          <p:cNvSpPr>
            <a:spLocks noGrp="1"/>
          </p:cNvSpPr>
          <p:nvPr>
            <p:ph type="subTitle" idx="1"/>
          </p:nvPr>
        </p:nvSpPr>
        <p:spPr>
          <a:xfrm>
            <a:off x="4221803" y="3758499"/>
            <a:ext cx="6598597" cy="1741549"/>
          </a:xfrm>
        </p:spPr>
        <p:txBody>
          <a:bodyPr>
            <a:normAutofit/>
          </a:bodyPr>
          <a:lstStyle/>
          <a:p>
            <a:pPr algn="l"/>
            <a:r>
              <a:rPr lang="en-GB" sz="4400">
                <a:solidFill>
                  <a:srgbClr val="FFFFFF"/>
                </a:solidFill>
                <a:latin typeface="Arial" panose="020B0604020202020204" pitchFamily="34" charset="0"/>
                <a:cs typeface="Arial" panose="020B0604020202020204" pitchFamily="34" charset="0"/>
              </a:rPr>
              <a:t>Thank you!</a:t>
            </a:r>
          </a:p>
        </p:txBody>
      </p:sp>
      <p:sp>
        <p:nvSpPr>
          <p:cNvPr id="54" name="Rectangle 53">
            <a:extLst>
              <a:ext uri="{FF2B5EF4-FFF2-40B4-BE49-F238E27FC236}">
                <a16:creationId xmlns:a16="http://schemas.microsoft.com/office/drawing/2014/main" id="{1F0DF0F3-0179-4A8A-92E0-932C473DA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89" y="13127"/>
            <a:ext cx="3620804" cy="6387672"/>
          </a:xfrm>
          <a:prstGeom prst="rect">
            <a:avLst/>
          </a:prstGeom>
          <a:gradFill>
            <a:gsLst>
              <a:gs pos="25000">
                <a:schemeClr val="accent1">
                  <a:lumMod val="75000"/>
                  <a:alpha val="0"/>
                </a:schemeClr>
              </a:gs>
              <a:gs pos="100000">
                <a:srgbClr val="000000">
                  <a:alpha val="50000"/>
                </a:srgb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descr="A book on a table&#10;&#10;Description automatically generated">
            <a:extLst>
              <a:ext uri="{FF2B5EF4-FFF2-40B4-BE49-F238E27FC236}">
                <a16:creationId xmlns:a16="http://schemas.microsoft.com/office/drawing/2014/main" id="{F8F58E46-4768-7597-B2B7-D357088DDE57}"/>
              </a:ext>
            </a:extLst>
          </p:cNvPr>
          <p:cNvPicPr>
            <a:picLocks noChangeAspect="1"/>
          </p:cNvPicPr>
          <p:nvPr/>
        </p:nvPicPr>
        <p:blipFill rotWithShape="1">
          <a:blip r:embed="rId2"/>
          <a:srcRect l="32174" r="39212" b="-1"/>
          <a:stretch/>
        </p:blipFill>
        <p:spPr>
          <a:xfrm>
            <a:off x="1051204" y="681200"/>
            <a:ext cx="2569597" cy="5051526"/>
          </a:xfrm>
          <a:custGeom>
            <a:avLst/>
            <a:gdLst/>
            <a:ahLst/>
            <a:cxnLst/>
            <a:rect l="l" t="t" r="r" b="b"/>
            <a:pathLst>
              <a:path w="2569597" h="5051526">
                <a:moveTo>
                  <a:pt x="2525763" y="0"/>
                </a:moveTo>
                <a:lnTo>
                  <a:pt x="2569597" y="2214"/>
                </a:lnTo>
                <a:lnTo>
                  <a:pt x="2569597" y="5049313"/>
                </a:lnTo>
                <a:lnTo>
                  <a:pt x="2525763" y="5051526"/>
                </a:lnTo>
                <a:cubicBezTo>
                  <a:pt x="1130823" y="5051526"/>
                  <a:pt x="0" y="3920703"/>
                  <a:pt x="0" y="2525763"/>
                </a:cubicBezTo>
                <a:cubicBezTo>
                  <a:pt x="0" y="1130823"/>
                  <a:pt x="1130823" y="0"/>
                  <a:pt x="2525763" y="0"/>
                </a:cubicBezTo>
                <a:close/>
              </a:path>
            </a:pathLst>
          </a:custGeom>
        </p:spPr>
      </p:pic>
    </p:spTree>
    <p:extLst>
      <p:ext uri="{BB962C8B-B14F-4D97-AF65-F5344CB8AC3E}">
        <p14:creationId xmlns:p14="http://schemas.microsoft.com/office/powerpoint/2010/main" val="21933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2289AC-413C-48F7-8539-AE5B05DB3684}"/>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latin typeface="Arial" panose="020B0604020202020204" pitchFamily="34" charset="0"/>
                <a:cs typeface="Arial" panose="020B0604020202020204" pitchFamily="34" charset="0"/>
              </a:rPr>
              <a:t>Motivation/ Rationale</a:t>
            </a:r>
          </a:p>
        </p:txBody>
      </p:sp>
      <p:graphicFrame>
        <p:nvGraphicFramePr>
          <p:cNvPr id="17" name="Content Placeholder 2">
            <a:extLst>
              <a:ext uri="{FF2B5EF4-FFF2-40B4-BE49-F238E27FC236}">
                <a16:creationId xmlns:a16="http://schemas.microsoft.com/office/drawing/2014/main" id="{99822160-F3F6-4168-8C9E-AA9764BFC870}"/>
              </a:ext>
            </a:extLst>
          </p:cNvPr>
          <p:cNvGraphicFramePr>
            <a:graphicFrameLocks noGrp="1"/>
          </p:cNvGraphicFramePr>
          <p:nvPr>
            <p:ph idx="1"/>
            <p:extLst>
              <p:ext uri="{D42A27DB-BD31-4B8C-83A1-F6EECF244321}">
                <p14:modId xmlns:p14="http://schemas.microsoft.com/office/powerpoint/2010/main" val="379462080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9553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9A0B25-F630-13BB-2832-8756ED21C0B8}"/>
              </a:ext>
            </a:extLst>
          </p:cNvPr>
          <p:cNvSpPr>
            <a:spLocks noGrp="1"/>
          </p:cNvSpPr>
          <p:nvPr>
            <p:ph type="title"/>
          </p:nvPr>
        </p:nvSpPr>
        <p:spPr>
          <a:xfrm>
            <a:off x="862854" y="604822"/>
            <a:ext cx="4230100" cy="3387497"/>
          </a:xfrm>
        </p:spPr>
        <p:txBody>
          <a:bodyPr anchor="b">
            <a:normAutofit/>
          </a:bodyPr>
          <a:lstStyle/>
          <a:p>
            <a:pPr algn="r"/>
            <a:r>
              <a:rPr lang="en-GB" sz="4000">
                <a:solidFill>
                  <a:srgbClr val="FFFFFF"/>
                </a:solidFill>
                <a:latin typeface="Arial" panose="020B0604020202020204" pitchFamily="34" charset="0"/>
                <a:cs typeface="Arial" panose="020B0604020202020204" pitchFamily="34" charset="0"/>
              </a:rPr>
              <a:t>Literature Review</a:t>
            </a:r>
          </a:p>
        </p:txBody>
      </p:sp>
      <p:sp>
        <p:nvSpPr>
          <p:cNvPr id="3" name="Content Placeholder 2">
            <a:extLst>
              <a:ext uri="{FF2B5EF4-FFF2-40B4-BE49-F238E27FC236}">
                <a16:creationId xmlns:a16="http://schemas.microsoft.com/office/drawing/2014/main" id="{FD6695BB-2D47-3E3F-E5CE-A01D1B313616}"/>
              </a:ext>
            </a:extLst>
          </p:cNvPr>
          <p:cNvSpPr>
            <a:spLocks noGrp="1"/>
          </p:cNvSpPr>
          <p:nvPr>
            <p:ph idx="1"/>
          </p:nvPr>
        </p:nvSpPr>
        <p:spPr>
          <a:xfrm>
            <a:off x="5725552" y="112543"/>
            <a:ext cx="6217920" cy="6414866"/>
          </a:xfrm>
        </p:spPr>
        <p:txBody>
          <a:bodyPr anchor="ctr">
            <a:noAutofit/>
          </a:bodyPr>
          <a:lstStyle/>
          <a:p>
            <a:r>
              <a:rPr lang="en-GB" sz="2200">
                <a:latin typeface="Arial"/>
                <a:cs typeface="Arial"/>
              </a:rPr>
              <a:t>Summers (2005): “assessment in HE needs to be reliable, cost-effective, efficient, fair, useable by lecturers and useful to employers”</a:t>
            </a:r>
          </a:p>
          <a:p>
            <a:r>
              <a:rPr lang="en-GB" sz="2200">
                <a:latin typeface="Arial" panose="020B0604020202020204" pitchFamily="34" charset="0"/>
                <a:cs typeface="Arial" panose="020B0604020202020204" pitchFamily="34" charset="0"/>
              </a:rPr>
              <a:t>Angelov (2020): shift to multi-modality in HE assessments to prevent cheating and plagiarism</a:t>
            </a:r>
          </a:p>
          <a:p>
            <a:r>
              <a:rPr lang="en-GB" sz="2200" err="1">
                <a:latin typeface="Arial"/>
                <a:cs typeface="Arial"/>
              </a:rPr>
              <a:t>Marchante</a:t>
            </a:r>
            <a:r>
              <a:rPr lang="en-GB" sz="2200">
                <a:latin typeface="Arial"/>
                <a:cs typeface="Arial"/>
              </a:rPr>
              <a:t> and Herrero (2022): “academic posters promote critical thinking, information retrieval and communication skills, part of participatory-reflective learning which reinforces cooperation and problem-solving”</a:t>
            </a:r>
          </a:p>
          <a:p>
            <a:r>
              <a:rPr lang="en-GB" sz="2200" err="1">
                <a:latin typeface="Arial" panose="020B0604020202020204" pitchFamily="34" charset="0"/>
                <a:cs typeface="Arial" panose="020B0604020202020204" pitchFamily="34" charset="0"/>
              </a:rPr>
              <a:t>D’Angelos</a:t>
            </a:r>
            <a:r>
              <a:rPr lang="en-GB" sz="2200">
                <a:latin typeface="Arial" panose="020B0604020202020204" pitchFamily="34" charset="0"/>
                <a:cs typeface="Arial" panose="020B0604020202020204" pitchFamily="34" charset="0"/>
              </a:rPr>
              <a:t> (2022): “Posters are suitable for classes of all sizes, promote collaborative learning, encourage creativity and independent thought, develop research and communication skills, and ease the grading burden on instructors”</a:t>
            </a:r>
          </a:p>
          <a:p>
            <a:r>
              <a:rPr lang="en-GB" sz="2200">
                <a:latin typeface="Arial" panose="020B0604020202020204" pitchFamily="34" charset="0"/>
                <a:cs typeface="Arial" panose="020B0604020202020204" pitchFamily="34" charset="0"/>
              </a:rPr>
              <a:t>MacIntosh-Murray (2007): “challenging hybrid, difficult to do well. It is expected to stand alone and speak for itself”</a:t>
            </a:r>
          </a:p>
        </p:txBody>
      </p:sp>
    </p:spTree>
    <p:extLst>
      <p:ext uri="{BB962C8B-B14F-4D97-AF65-F5344CB8AC3E}">
        <p14:creationId xmlns:p14="http://schemas.microsoft.com/office/powerpoint/2010/main" val="220763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41DE89-58A1-C35B-794F-33B820BCF6EB}"/>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latin typeface="Arial" panose="020B0604020202020204" pitchFamily="34" charset="0"/>
                <a:cs typeface="Arial" panose="020B0604020202020204" pitchFamily="34" charset="0"/>
              </a:rPr>
              <a:t>Methodology</a:t>
            </a:r>
          </a:p>
        </p:txBody>
      </p:sp>
      <p:graphicFrame>
        <p:nvGraphicFramePr>
          <p:cNvPr id="5" name="Content Placeholder 2">
            <a:extLst>
              <a:ext uri="{FF2B5EF4-FFF2-40B4-BE49-F238E27FC236}">
                <a16:creationId xmlns:a16="http://schemas.microsoft.com/office/drawing/2014/main" id="{8BDFDE9B-E45C-AD87-FECA-FC673E1A50ED}"/>
              </a:ext>
            </a:extLst>
          </p:cNvPr>
          <p:cNvGraphicFramePr>
            <a:graphicFrameLocks noGrp="1"/>
          </p:cNvGraphicFramePr>
          <p:nvPr>
            <p:ph idx="1"/>
            <p:extLst>
              <p:ext uri="{D42A27DB-BD31-4B8C-83A1-F6EECF244321}">
                <p14:modId xmlns:p14="http://schemas.microsoft.com/office/powerpoint/2010/main" val="181965364"/>
              </p:ext>
            </p:extLst>
          </p:nvPr>
        </p:nvGraphicFramePr>
        <p:xfrm>
          <a:off x="4367720" y="97277"/>
          <a:ext cx="7752944" cy="66439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00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81D91A-60B6-3862-55AC-EC88BC0E0FCE}"/>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Themes</a:t>
            </a:r>
          </a:p>
        </p:txBody>
      </p:sp>
      <p:graphicFrame>
        <p:nvGraphicFramePr>
          <p:cNvPr id="4" name="Content Placeholder 3">
            <a:extLst>
              <a:ext uri="{FF2B5EF4-FFF2-40B4-BE49-F238E27FC236}">
                <a16:creationId xmlns:a16="http://schemas.microsoft.com/office/drawing/2014/main" id="{3F355AC4-8FD8-1A8E-862A-B2F1BBFCBAD2}"/>
              </a:ext>
            </a:extLst>
          </p:cNvPr>
          <p:cNvGraphicFramePr>
            <a:graphicFrameLocks noGrp="1"/>
          </p:cNvGraphicFramePr>
          <p:nvPr>
            <p:ph idx="1"/>
            <p:extLst>
              <p:ext uri="{D42A27DB-BD31-4B8C-83A1-F6EECF244321}">
                <p14:modId xmlns:p14="http://schemas.microsoft.com/office/powerpoint/2010/main" val="3221268694"/>
              </p:ext>
            </p:extLst>
          </p:nvPr>
        </p:nvGraphicFramePr>
        <p:xfrm>
          <a:off x="126460" y="1655276"/>
          <a:ext cx="11926110" cy="5066533"/>
        </p:xfrm>
        <a:graphic>
          <a:graphicData uri="http://schemas.openxmlformats.org/drawingml/2006/table">
            <a:tbl>
              <a:tblPr firstRow="1" bandRow="1">
                <a:solidFill>
                  <a:schemeClr val="accent1">
                    <a:lumMod val="20000"/>
                    <a:lumOff val="80000"/>
                  </a:schemeClr>
                </a:solidFill>
              </a:tblPr>
              <a:tblGrid>
                <a:gridCol w="3126901">
                  <a:extLst>
                    <a:ext uri="{9D8B030D-6E8A-4147-A177-3AD203B41FA5}">
                      <a16:colId xmlns:a16="http://schemas.microsoft.com/office/drawing/2014/main" val="134130280"/>
                    </a:ext>
                  </a:extLst>
                </a:gridCol>
                <a:gridCol w="8799209">
                  <a:extLst>
                    <a:ext uri="{9D8B030D-6E8A-4147-A177-3AD203B41FA5}">
                      <a16:colId xmlns:a16="http://schemas.microsoft.com/office/drawing/2014/main" val="804743062"/>
                    </a:ext>
                  </a:extLst>
                </a:gridCol>
              </a:tblGrid>
              <a:tr h="568143">
                <a:tc>
                  <a:txBody>
                    <a:bodyPr/>
                    <a:lstStyle/>
                    <a:p>
                      <a:pPr algn="l" fontAlgn="b"/>
                      <a:endParaRPr lang="en-GB" sz="1100" b="1" i="0" u="sng" strike="noStrike" cap="all" spc="60">
                        <a:solidFill>
                          <a:schemeClr val="tx1"/>
                        </a:solidFill>
                        <a:effectLst/>
                        <a:latin typeface="Arial" panose="020B0604020202020204" pitchFamily="34" charset="0"/>
                        <a:cs typeface="Arial" panose="020B0604020202020204" pitchFamily="34" charset="0"/>
                      </a:endParaRPr>
                    </a:p>
                  </a:txBody>
                  <a:tcPr marL="127435" marR="127435" marT="127435" marB="127435" anchor="b">
                    <a:lnL w="12700" cmpd="sng">
                      <a:noFill/>
                      <a:prstDash val="solid"/>
                    </a:lnL>
                    <a:lnR w="12700" cmpd="sng">
                      <a:noFill/>
                      <a:prstDash val="solid"/>
                    </a:lnR>
                    <a:lnT w="12700" cmpd="sng">
                      <a:noFill/>
                    </a:lnT>
                    <a:lnB w="12700" cmpd="sng">
                      <a:noFill/>
                      <a:prstDash val="solid"/>
                    </a:lnB>
                    <a:noFill/>
                  </a:tcPr>
                </a:tc>
                <a:tc>
                  <a:txBody>
                    <a:bodyPr/>
                    <a:lstStyle/>
                    <a:p>
                      <a:pPr algn="l" fontAlgn="b"/>
                      <a:r>
                        <a:rPr lang="en-GB" sz="1500" b="1" i="0" u="none" strike="noStrike" cap="all" spc="60">
                          <a:solidFill>
                            <a:schemeClr val="tx1"/>
                          </a:solidFill>
                          <a:effectLst/>
                          <a:latin typeface="Arial" panose="020B0604020202020204" pitchFamily="34" charset="0"/>
                          <a:cs typeface="Arial" panose="020B0604020202020204" pitchFamily="34" charset="0"/>
                        </a:rPr>
                        <a:t>Poster assessment as …</a:t>
                      </a:r>
                    </a:p>
                  </a:txBody>
                  <a:tcPr marL="127435" marR="127435" marT="127435" marB="127435" anchor="b">
                    <a:lnL w="12700" cmpd="sng">
                      <a:noFill/>
                      <a:prstDash val="solid"/>
                    </a:lnL>
                    <a:lnR w="12700" cmpd="sng">
                      <a:noFill/>
                      <a:prstDash val="solid"/>
                    </a:lnR>
                    <a:lnT w="12700" cmpd="sng">
                      <a:noFill/>
                    </a:lnT>
                    <a:lnB w="12700" cmpd="sng">
                      <a:noFill/>
                      <a:prstDash val="solid"/>
                    </a:lnB>
                    <a:noFill/>
                  </a:tcPr>
                </a:tc>
                <a:extLst>
                  <a:ext uri="{0D108BD9-81ED-4DB2-BD59-A6C34878D82A}">
                    <a16:rowId xmlns:a16="http://schemas.microsoft.com/office/drawing/2014/main" val="2396911876"/>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Academic Integrity</a:t>
                      </a:r>
                    </a:p>
                  </a:txBody>
                  <a:tcPr marL="62109" marR="9243" marT="17746" marB="84957"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means of controlling for plagiarism/AI collusion.</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73102372"/>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Engagement</a:t>
                      </a:r>
                    </a:p>
                  </a:txBody>
                  <a:tcPr marL="62109" marR="9243" marT="17746" marB="84957"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more engaging type of assessment.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a16="http://schemas.microsoft.com/office/drawing/2014/main" val="2142156411"/>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Critical Thinking</a:t>
                      </a:r>
                    </a:p>
                  </a:txBody>
                  <a:tcPr marL="62109" marR="9243" marT="17746" marB="84957"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more effective form of assessing the student’s critical thinking skills.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091585377"/>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Convenience</a:t>
                      </a:r>
                    </a:p>
                  </a:txBody>
                  <a:tcPr marL="62109" marR="9243" marT="17746" marB="84957"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more convenient form of assessment (easier to mark/moderate).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a16="http://schemas.microsoft.com/office/drawing/2014/main" val="3781743281"/>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Scaffolding</a:t>
                      </a:r>
                    </a:p>
                  </a:txBody>
                  <a:tcPr marL="62109" marR="9243" marT="17746" marB="84957"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preparation for/in conjunction with other coursework.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05744412"/>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Research skills</a:t>
                      </a:r>
                    </a:p>
                  </a:txBody>
                  <a:tcPr marL="62109" marR="9243" marT="17746" marB="84957"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means of developing students’ research skills.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a16="http://schemas.microsoft.com/office/drawing/2014/main" val="1109331145"/>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Group Work</a:t>
                      </a:r>
                    </a:p>
                  </a:txBody>
                  <a:tcPr marL="62109" marR="9243" marT="17746" marB="84957"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means of promoting group work.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592182149"/>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Organisational Skills</a:t>
                      </a:r>
                    </a:p>
                  </a:txBody>
                  <a:tcPr marL="62109" marR="9243" marT="17746" marB="84957"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means of developing organisational and time management skills.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a16="http://schemas.microsoft.com/office/drawing/2014/main" val="3394350803"/>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Communication Skills</a:t>
                      </a:r>
                    </a:p>
                  </a:txBody>
                  <a:tcPr marL="62109" marR="9243" marT="17746" marB="84957"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means of testing the student’s communication skills.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58669750"/>
                  </a:ext>
                </a:extLst>
              </a:tr>
              <a:tr h="449839">
                <a:tc>
                  <a:txBody>
                    <a:bodyPr/>
                    <a:lstStyle/>
                    <a:p>
                      <a:pPr algn="l" fontAlgn="b"/>
                      <a:r>
                        <a:rPr lang="en-GB" sz="1500" b="1" i="0" u="none" strike="noStrike" kern="1200" cap="none" spc="0">
                          <a:solidFill>
                            <a:schemeClr val="tx1"/>
                          </a:solidFill>
                          <a:effectLst/>
                          <a:latin typeface="Arial" panose="020B0604020202020204" pitchFamily="34" charset="0"/>
                          <a:ea typeface="+mn-ea"/>
                          <a:cs typeface="Arial" panose="020B0604020202020204" pitchFamily="34" charset="0"/>
                        </a:rPr>
                        <a:t>Subject Knowledge</a:t>
                      </a:r>
                    </a:p>
                  </a:txBody>
                  <a:tcPr marL="62109" marR="9243" marT="17746" marB="84957"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gn="l" fontAlgn="ctr"/>
                      <a:r>
                        <a:rPr lang="en-GB" sz="1500" b="0" i="0" u="none" strike="noStrike" cap="none" spc="0">
                          <a:solidFill>
                            <a:schemeClr val="tx1"/>
                          </a:solidFill>
                          <a:effectLst/>
                          <a:latin typeface="Arial" panose="020B0604020202020204" pitchFamily="34" charset="0"/>
                          <a:cs typeface="Arial" panose="020B0604020202020204" pitchFamily="34" charset="0"/>
                        </a:rPr>
                        <a:t>… a means of testing the student’s subject knowledge. </a:t>
                      </a:r>
                    </a:p>
                  </a:txBody>
                  <a:tcPr marL="62109" marR="9243" marT="17746" marB="84957" anchor="ctr">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a16="http://schemas.microsoft.com/office/drawing/2014/main" val="1226782762"/>
                  </a:ext>
                </a:extLst>
              </a:tr>
            </a:tbl>
          </a:graphicData>
        </a:graphic>
      </p:graphicFrame>
    </p:spTree>
    <p:extLst>
      <p:ext uri="{BB962C8B-B14F-4D97-AF65-F5344CB8AC3E}">
        <p14:creationId xmlns:p14="http://schemas.microsoft.com/office/powerpoint/2010/main" val="342646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716E0E-115D-3B9F-4A7B-62B10CB7EA02}"/>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latin typeface="Arial" panose="020B0604020202020204" pitchFamily="34" charset="0"/>
                <a:cs typeface="Arial" panose="020B0604020202020204" pitchFamily="34" charset="0"/>
              </a:rPr>
              <a:t>Results</a:t>
            </a:r>
          </a:p>
        </p:txBody>
      </p:sp>
      <p:sp>
        <p:nvSpPr>
          <p:cNvPr id="3" name="TextBox 2">
            <a:extLst>
              <a:ext uri="{FF2B5EF4-FFF2-40B4-BE49-F238E27FC236}">
                <a16:creationId xmlns:a16="http://schemas.microsoft.com/office/drawing/2014/main" id="{7F175241-BFDC-6319-47BD-E24B70F7A222}"/>
              </a:ext>
            </a:extLst>
          </p:cNvPr>
          <p:cNvSpPr txBox="1"/>
          <p:nvPr/>
        </p:nvSpPr>
        <p:spPr>
          <a:xfrm rot="17839284">
            <a:off x="210381" y="5566652"/>
            <a:ext cx="100309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Academic Integrity</a:t>
            </a:r>
            <a:endParaRPr lang="en-US" sz="1600">
              <a:cs typeface="Calibri"/>
            </a:endParaRPr>
          </a:p>
        </p:txBody>
      </p:sp>
      <p:sp>
        <p:nvSpPr>
          <p:cNvPr id="4" name="TextBox 3">
            <a:extLst>
              <a:ext uri="{FF2B5EF4-FFF2-40B4-BE49-F238E27FC236}">
                <a16:creationId xmlns:a16="http://schemas.microsoft.com/office/drawing/2014/main" id="{53129962-1C38-5389-6BF5-46C8B6761848}"/>
              </a:ext>
            </a:extLst>
          </p:cNvPr>
          <p:cNvSpPr txBox="1"/>
          <p:nvPr/>
        </p:nvSpPr>
        <p:spPr>
          <a:xfrm rot="17839284">
            <a:off x="1104251" y="5778137"/>
            <a:ext cx="132924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Engagement*</a:t>
            </a:r>
            <a:endParaRPr lang="en-US" sz="1600">
              <a:cs typeface="Calibri"/>
            </a:endParaRPr>
          </a:p>
        </p:txBody>
      </p:sp>
      <p:sp>
        <p:nvSpPr>
          <p:cNvPr id="5" name="TextBox 4">
            <a:extLst>
              <a:ext uri="{FF2B5EF4-FFF2-40B4-BE49-F238E27FC236}">
                <a16:creationId xmlns:a16="http://schemas.microsoft.com/office/drawing/2014/main" id="{B169E5A2-D458-04B0-5EC0-5C9B91B09684}"/>
              </a:ext>
            </a:extLst>
          </p:cNvPr>
          <p:cNvSpPr txBox="1"/>
          <p:nvPr/>
        </p:nvSpPr>
        <p:spPr>
          <a:xfrm rot="17839284">
            <a:off x="2537176" y="5566651"/>
            <a:ext cx="100309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Critical Thinking</a:t>
            </a:r>
            <a:endParaRPr lang="en-US" sz="1600">
              <a:cs typeface="Calibri"/>
            </a:endParaRPr>
          </a:p>
        </p:txBody>
      </p:sp>
      <p:sp>
        <p:nvSpPr>
          <p:cNvPr id="6" name="TextBox 5">
            <a:extLst>
              <a:ext uri="{FF2B5EF4-FFF2-40B4-BE49-F238E27FC236}">
                <a16:creationId xmlns:a16="http://schemas.microsoft.com/office/drawing/2014/main" id="{26A60F1B-3552-7319-A12A-FFC3CBEA9A65}"/>
              </a:ext>
            </a:extLst>
          </p:cNvPr>
          <p:cNvSpPr txBox="1"/>
          <p:nvPr/>
        </p:nvSpPr>
        <p:spPr>
          <a:xfrm rot="17839284">
            <a:off x="3503664" y="5760077"/>
            <a:ext cx="1369901"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Convenience*</a:t>
            </a:r>
            <a:endParaRPr lang="en-US" sz="1600">
              <a:cs typeface="Calibri"/>
            </a:endParaRPr>
          </a:p>
        </p:txBody>
      </p:sp>
      <p:sp>
        <p:nvSpPr>
          <p:cNvPr id="7" name="TextBox 6">
            <a:extLst>
              <a:ext uri="{FF2B5EF4-FFF2-40B4-BE49-F238E27FC236}">
                <a16:creationId xmlns:a16="http://schemas.microsoft.com/office/drawing/2014/main" id="{F1F14E75-00B2-80D1-1FBC-5F09ADC202CD}"/>
              </a:ext>
            </a:extLst>
          </p:cNvPr>
          <p:cNvSpPr txBox="1"/>
          <p:nvPr/>
        </p:nvSpPr>
        <p:spPr>
          <a:xfrm rot="17839284">
            <a:off x="4715337" y="5689762"/>
            <a:ext cx="123451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Scaffolding</a:t>
            </a:r>
            <a:endParaRPr lang="en-US" sz="1600">
              <a:cs typeface="Calibri"/>
            </a:endParaRPr>
          </a:p>
        </p:txBody>
      </p:sp>
      <p:sp>
        <p:nvSpPr>
          <p:cNvPr id="8" name="TextBox 7">
            <a:extLst>
              <a:ext uri="{FF2B5EF4-FFF2-40B4-BE49-F238E27FC236}">
                <a16:creationId xmlns:a16="http://schemas.microsoft.com/office/drawing/2014/main" id="{54559521-2718-0897-AC80-1B6C53AB2B70}"/>
              </a:ext>
            </a:extLst>
          </p:cNvPr>
          <p:cNvSpPr txBox="1"/>
          <p:nvPr/>
        </p:nvSpPr>
        <p:spPr>
          <a:xfrm rot="17839284">
            <a:off x="6217713" y="5574037"/>
            <a:ext cx="109345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Research Skills</a:t>
            </a:r>
            <a:endParaRPr lang="en-US" sz="1600">
              <a:cs typeface="Calibri"/>
            </a:endParaRPr>
          </a:p>
        </p:txBody>
      </p:sp>
      <p:sp>
        <p:nvSpPr>
          <p:cNvPr id="9" name="TextBox 8">
            <a:extLst>
              <a:ext uri="{FF2B5EF4-FFF2-40B4-BE49-F238E27FC236}">
                <a16:creationId xmlns:a16="http://schemas.microsoft.com/office/drawing/2014/main" id="{8D3074CB-D082-EF56-DBE9-CE5E958B6B99}"/>
              </a:ext>
            </a:extLst>
          </p:cNvPr>
          <p:cNvSpPr txBox="1"/>
          <p:nvPr/>
        </p:nvSpPr>
        <p:spPr>
          <a:xfrm rot="17839284">
            <a:off x="7360618" y="5509301"/>
            <a:ext cx="109345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Group Work</a:t>
            </a:r>
            <a:endParaRPr lang="en-US" sz="1600">
              <a:cs typeface="Calibri"/>
            </a:endParaRPr>
          </a:p>
        </p:txBody>
      </p:sp>
      <p:sp>
        <p:nvSpPr>
          <p:cNvPr id="10" name="TextBox 9">
            <a:extLst>
              <a:ext uri="{FF2B5EF4-FFF2-40B4-BE49-F238E27FC236}">
                <a16:creationId xmlns:a16="http://schemas.microsoft.com/office/drawing/2014/main" id="{9C0A4A4C-E1A2-B025-EFD7-69031199559A}"/>
              </a:ext>
            </a:extLst>
          </p:cNvPr>
          <p:cNvSpPr txBox="1"/>
          <p:nvPr/>
        </p:nvSpPr>
        <p:spPr>
          <a:xfrm rot="17839284">
            <a:off x="8307451" y="5766575"/>
            <a:ext cx="144095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err="1">
                <a:solidFill>
                  <a:schemeClr val="tx1"/>
                </a:solidFill>
                <a:cs typeface="Calibri"/>
              </a:rPr>
              <a:t>Organisational</a:t>
            </a:r>
            <a:r>
              <a:rPr lang="en-US" sz="1600" kern="1200">
                <a:solidFill>
                  <a:schemeClr val="tx1"/>
                </a:solidFill>
                <a:cs typeface="Calibri"/>
              </a:rPr>
              <a:t> Skills*</a:t>
            </a:r>
            <a:endParaRPr lang="en-US" sz="1600">
              <a:cs typeface="Calibri"/>
            </a:endParaRPr>
          </a:p>
        </p:txBody>
      </p:sp>
      <p:sp>
        <p:nvSpPr>
          <p:cNvPr id="11" name="TextBox 10">
            <a:extLst>
              <a:ext uri="{FF2B5EF4-FFF2-40B4-BE49-F238E27FC236}">
                <a16:creationId xmlns:a16="http://schemas.microsoft.com/office/drawing/2014/main" id="{C2DB690C-72AB-1485-868F-4FF9F10371DC}"/>
              </a:ext>
            </a:extLst>
          </p:cNvPr>
          <p:cNvSpPr txBox="1"/>
          <p:nvPr/>
        </p:nvSpPr>
        <p:spPr>
          <a:xfrm rot="17839284">
            <a:off x="9503352" y="5857737"/>
            <a:ext cx="152907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Communication Skills</a:t>
            </a:r>
            <a:endParaRPr lang="en-US" sz="1600">
              <a:cs typeface="Calibri"/>
            </a:endParaRPr>
          </a:p>
        </p:txBody>
      </p:sp>
      <p:sp>
        <p:nvSpPr>
          <p:cNvPr id="12" name="TextBox 11">
            <a:extLst>
              <a:ext uri="{FF2B5EF4-FFF2-40B4-BE49-F238E27FC236}">
                <a16:creationId xmlns:a16="http://schemas.microsoft.com/office/drawing/2014/main" id="{6EAEE6D9-B18E-95ED-2FCB-3D39D065418E}"/>
              </a:ext>
            </a:extLst>
          </p:cNvPr>
          <p:cNvSpPr txBox="1"/>
          <p:nvPr/>
        </p:nvSpPr>
        <p:spPr>
          <a:xfrm rot="17839284">
            <a:off x="10694413" y="5611087"/>
            <a:ext cx="139255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chemeClr val="tx1"/>
                </a:solidFill>
                <a:cs typeface="Calibri"/>
              </a:rPr>
              <a:t>Subject Knowledge</a:t>
            </a:r>
            <a:endParaRPr lang="en-US" sz="1600">
              <a:cs typeface="Calibri"/>
            </a:endParaRPr>
          </a:p>
        </p:txBody>
      </p:sp>
      <p:pic>
        <p:nvPicPr>
          <p:cNvPr id="15" name="Content Placeholder 14">
            <a:extLst>
              <a:ext uri="{FF2B5EF4-FFF2-40B4-BE49-F238E27FC236}">
                <a16:creationId xmlns:a16="http://schemas.microsoft.com/office/drawing/2014/main" id="{ADC76096-942F-9EC6-E7AB-80D0BDBE746D}"/>
              </a:ext>
            </a:extLst>
          </p:cNvPr>
          <p:cNvPicPr>
            <a:picLocks noGrp="1" noChangeAspect="1"/>
          </p:cNvPicPr>
          <p:nvPr>
            <p:ph idx="1"/>
          </p:nvPr>
        </p:nvPicPr>
        <p:blipFill>
          <a:blip r:embed="rId3"/>
          <a:stretch>
            <a:fillRect/>
          </a:stretch>
        </p:blipFill>
        <p:spPr>
          <a:xfrm>
            <a:off x="4059" y="1748961"/>
            <a:ext cx="12230468" cy="3587711"/>
          </a:xfrm>
        </p:spPr>
      </p:pic>
      <p:sp>
        <p:nvSpPr>
          <p:cNvPr id="13" name="TextBox 12">
            <a:extLst>
              <a:ext uri="{FF2B5EF4-FFF2-40B4-BE49-F238E27FC236}">
                <a16:creationId xmlns:a16="http://schemas.microsoft.com/office/drawing/2014/main" id="{F5D5BF4B-E059-D049-4B13-466C99180D89}"/>
              </a:ext>
            </a:extLst>
          </p:cNvPr>
          <p:cNvSpPr txBox="1"/>
          <p:nvPr/>
        </p:nvSpPr>
        <p:spPr>
          <a:xfrm rot="17839284">
            <a:off x="1104249" y="5778135"/>
            <a:ext cx="132924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rgbClr val="FF0000"/>
                </a:solidFill>
                <a:cs typeface="Calibri"/>
              </a:rPr>
              <a:t>Engagement*</a:t>
            </a:r>
            <a:endParaRPr lang="en-US" sz="1600">
              <a:solidFill>
                <a:srgbClr val="FF0000"/>
              </a:solidFill>
              <a:cs typeface="Calibri"/>
            </a:endParaRPr>
          </a:p>
        </p:txBody>
      </p:sp>
      <p:sp>
        <p:nvSpPr>
          <p:cNvPr id="14" name="TextBox 13">
            <a:extLst>
              <a:ext uri="{FF2B5EF4-FFF2-40B4-BE49-F238E27FC236}">
                <a16:creationId xmlns:a16="http://schemas.microsoft.com/office/drawing/2014/main" id="{38F4D728-AB77-8776-4321-28FAC3AB51B4}"/>
              </a:ext>
            </a:extLst>
          </p:cNvPr>
          <p:cNvSpPr txBox="1"/>
          <p:nvPr/>
        </p:nvSpPr>
        <p:spPr>
          <a:xfrm rot="17839284">
            <a:off x="3503664" y="5760076"/>
            <a:ext cx="1369901"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a:solidFill>
                  <a:srgbClr val="FF0000"/>
                </a:solidFill>
                <a:cs typeface="Calibri"/>
              </a:rPr>
              <a:t>Convenience*</a:t>
            </a:r>
            <a:endParaRPr lang="en-US" sz="1600">
              <a:solidFill>
                <a:srgbClr val="FF0000"/>
              </a:solidFill>
              <a:cs typeface="Calibri"/>
            </a:endParaRPr>
          </a:p>
        </p:txBody>
      </p:sp>
      <p:sp>
        <p:nvSpPr>
          <p:cNvPr id="16" name="TextBox 15">
            <a:extLst>
              <a:ext uri="{FF2B5EF4-FFF2-40B4-BE49-F238E27FC236}">
                <a16:creationId xmlns:a16="http://schemas.microsoft.com/office/drawing/2014/main" id="{1F43367A-8E15-A60F-1239-CFD8D8AD2FA1}"/>
              </a:ext>
            </a:extLst>
          </p:cNvPr>
          <p:cNvSpPr txBox="1"/>
          <p:nvPr/>
        </p:nvSpPr>
        <p:spPr>
          <a:xfrm rot="17839284">
            <a:off x="8307451" y="5766574"/>
            <a:ext cx="144095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804672">
              <a:spcAft>
                <a:spcPts val="600"/>
              </a:spcAft>
            </a:pPr>
            <a:r>
              <a:rPr lang="en-US" sz="1600" kern="1200" err="1">
                <a:solidFill>
                  <a:srgbClr val="FF0000"/>
                </a:solidFill>
                <a:cs typeface="Calibri"/>
              </a:rPr>
              <a:t>Organisational</a:t>
            </a:r>
            <a:r>
              <a:rPr lang="en-US" sz="1600" kern="1200">
                <a:solidFill>
                  <a:srgbClr val="FF0000"/>
                </a:solidFill>
                <a:cs typeface="Calibri"/>
              </a:rPr>
              <a:t> Skills*</a:t>
            </a:r>
            <a:endParaRPr lang="en-US" sz="1600">
              <a:solidFill>
                <a:srgbClr val="FF0000"/>
              </a:solidFill>
              <a:cs typeface="Calibri"/>
            </a:endParaRPr>
          </a:p>
        </p:txBody>
      </p:sp>
    </p:spTree>
    <p:extLst>
      <p:ext uri="{BB962C8B-B14F-4D97-AF65-F5344CB8AC3E}">
        <p14:creationId xmlns:p14="http://schemas.microsoft.com/office/powerpoint/2010/main" val="346768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50"/>
                                        <p:tgtEl>
                                          <p:spTgt spid="4"/>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50"/>
                                        <p:tgtEl>
                                          <p:spTgt spid="5"/>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50"/>
                                        <p:tgtEl>
                                          <p:spTgt spid="6"/>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250"/>
                                        <p:tgtEl>
                                          <p:spTgt spid="7"/>
                                        </p:tgtEl>
                                      </p:cBhvr>
                                    </p:animEffect>
                                  </p:childTnLst>
                                </p:cTn>
                              </p:par>
                            </p:childTnLst>
                          </p:cTn>
                        </p:par>
                        <p:par>
                          <p:cTn id="24" fill="hold">
                            <p:stCondLst>
                              <p:cond delay="12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50"/>
                                        <p:tgtEl>
                                          <p:spTgt spid="8"/>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250"/>
                                        <p:tgtEl>
                                          <p:spTgt spid="9"/>
                                        </p:tgtEl>
                                      </p:cBhvr>
                                    </p:animEffect>
                                  </p:childTnLst>
                                </p:cTn>
                              </p:par>
                            </p:childTnLst>
                          </p:cTn>
                        </p:par>
                        <p:par>
                          <p:cTn id="32" fill="hold">
                            <p:stCondLst>
                              <p:cond delay="175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50"/>
                                        <p:tgtEl>
                                          <p:spTgt spid="10"/>
                                        </p:tgtEl>
                                      </p:cBhvr>
                                    </p:animEffect>
                                  </p:childTnLst>
                                </p:cTn>
                              </p:par>
                            </p:childTnLst>
                          </p:cTn>
                        </p:par>
                        <p:par>
                          <p:cTn id="36" fill="hold">
                            <p:stCondLst>
                              <p:cond delay="2000"/>
                            </p:stCondLst>
                            <p:childTnLst>
                              <p:par>
                                <p:cTn id="37" presetID="10" presetClass="entr" presetSubtype="0"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250"/>
                                        <p:tgtEl>
                                          <p:spTgt spid="11"/>
                                        </p:tgtEl>
                                      </p:cBhvr>
                                    </p:animEffect>
                                  </p:childTnLst>
                                </p:cTn>
                              </p:par>
                            </p:childTnLst>
                          </p:cTn>
                        </p:par>
                        <p:par>
                          <p:cTn id="40" fill="hold">
                            <p:stCondLst>
                              <p:cond delay="2250"/>
                            </p:stCondLst>
                            <p:childTnLst>
                              <p:par>
                                <p:cTn id="41" presetID="10"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childTnLst>
                                </p:cTn>
                              </p:par>
                            </p:childTnLst>
                          </p:cTn>
                        </p:par>
                        <p:par>
                          <p:cTn id="44" fill="hold">
                            <p:stCondLst>
                              <p:cond delay="2500"/>
                            </p:stCondLst>
                            <p:childTnLst>
                              <p:par>
                                <p:cTn id="45" presetID="10"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250"/>
                                        <p:tgtEl>
                                          <p:spTgt spid="13"/>
                                        </p:tgtEl>
                                      </p:cBhvr>
                                    </p:animEffect>
                                  </p:childTnLst>
                                </p:cTn>
                              </p:par>
                            </p:childTnLst>
                          </p:cTn>
                        </p:par>
                        <p:par>
                          <p:cTn id="48" fill="hold">
                            <p:stCondLst>
                              <p:cond delay="2750"/>
                            </p:stCondLst>
                            <p:childTnLst>
                              <p:par>
                                <p:cTn id="49" presetID="10" presetClass="entr" presetSubtype="0"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250"/>
                                        <p:tgtEl>
                                          <p:spTgt spid="14"/>
                                        </p:tgtEl>
                                      </p:cBhvr>
                                    </p:animEffect>
                                  </p:childTnLst>
                                </p:cTn>
                              </p:par>
                            </p:childTnLst>
                          </p:cTn>
                        </p:par>
                        <p:par>
                          <p:cTn id="52" fill="hold">
                            <p:stCondLst>
                              <p:cond delay="3000"/>
                            </p:stCondLst>
                            <p:childTnLst>
                              <p:par>
                                <p:cTn id="53" presetID="10"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2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Rectangle 29">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BACB5E-DE77-4F23-C31A-E20B611F6216}"/>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latin typeface="Arial" panose="020B0604020202020204" pitchFamily="34" charset="0"/>
                <a:cs typeface="Arial" panose="020B0604020202020204" pitchFamily="34" charset="0"/>
              </a:rPr>
              <a:t>…a more engaging type of assessment</a:t>
            </a:r>
          </a:p>
        </p:txBody>
      </p:sp>
      <p:graphicFrame>
        <p:nvGraphicFramePr>
          <p:cNvPr id="5" name="Content Placeholder 2">
            <a:extLst>
              <a:ext uri="{FF2B5EF4-FFF2-40B4-BE49-F238E27FC236}">
                <a16:creationId xmlns:a16="http://schemas.microsoft.com/office/drawing/2014/main" id="{630A6F39-54AE-49B7-A8E6-FD3B51BA0665}"/>
              </a:ext>
            </a:extLst>
          </p:cNvPr>
          <p:cNvGraphicFramePr>
            <a:graphicFrameLocks noGrp="1"/>
          </p:cNvGraphicFramePr>
          <p:nvPr>
            <p:ph idx="1"/>
            <p:extLst>
              <p:ext uri="{D42A27DB-BD31-4B8C-83A1-F6EECF244321}">
                <p14:modId xmlns:p14="http://schemas.microsoft.com/office/powerpoint/2010/main" val="1643929135"/>
              </p:ext>
            </p:extLst>
          </p:nvPr>
        </p:nvGraphicFramePr>
        <p:xfrm>
          <a:off x="4037824" y="10138"/>
          <a:ext cx="8154176" cy="68377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891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Rectangle 35">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918DDC-E37F-57BB-BD51-440ABC10B372}"/>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latin typeface="Arial" panose="020B0604020202020204" pitchFamily="34" charset="0"/>
                <a:cs typeface="Arial" panose="020B0604020202020204" pitchFamily="34" charset="0"/>
              </a:rPr>
              <a:t>…a more convenient assessment</a:t>
            </a:r>
          </a:p>
        </p:txBody>
      </p:sp>
      <p:graphicFrame>
        <p:nvGraphicFramePr>
          <p:cNvPr id="21" name="Content Placeholder 2">
            <a:extLst>
              <a:ext uri="{FF2B5EF4-FFF2-40B4-BE49-F238E27FC236}">
                <a16:creationId xmlns:a16="http://schemas.microsoft.com/office/drawing/2014/main" id="{E49782B7-F199-AAAE-2024-453D8F9BA030}"/>
              </a:ext>
            </a:extLst>
          </p:cNvPr>
          <p:cNvGraphicFramePr>
            <a:graphicFrameLocks noGrp="1"/>
          </p:cNvGraphicFramePr>
          <p:nvPr>
            <p:ph idx="1"/>
            <p:extLst>
              <p:ext uri="{D42A27DB-BD31-4B8C-83A1-F6EECF244321}">
                <p14:modId xmlns:p14="http://schemas.microsoft.com/office/powerpoint/2010/main" val="782486453"/>
              </p:ext>
            </p:extLst>
          </p:nvPr>
        </p:nvGraphicFramePr>
        <p:xfrm>
          <a:off x="4037824" y="10138"/>
          <a:ext cx="8154176" cy="68377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942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9160A0-E975-B966-900B-977D453E7A05}"/>
              </a:ext>
            </a:extLst>
          </p:cNvPr>
          <p:cNvSpPr>
            <a:spLocks noGrp="1"/>
          </p:cNvSpPr>
          <p:nvPr>
            <p:ph type="title"/>
          </p:nvPr>
        </p:nvSpPr>
        <p:spPr>
          <a:xfrm>
            <a:off x="466722" y="586855"/>
            <a:ext cx="3201366" cy="3387497"/>
          </a:xfrm>
        </p:spPr>
        <p:txBody>
          <a:bodyPr anchor="b">
            <a:normAutofit/>
          </a:bodyPr>
          <a:lstStyle/>
          <a:p>
            <a:pPr algn="r"/>
            <a:r>
              <a:rPr lang="en-US" sz="3700">
                <a:solidFill>
                  <a:srgbClr val="FFFFFF"/>
                </a:solidFill>
                <a:latin typeface="Arial" panose="020B0604020202020204" pitchFamily="34" charset="0"/>
                <a:cs typeface="Arial" panose="020B0604020202020204" pitchFamily="34" charset="0"/>
              </a:rPr>
              <a:t>…a means to teach organisational skills</a:t>
            </a:r>
          </a:p>
        </p:txBody>
      </p:sp>
      <p:sp>
        <p:nvSpPr>
          <p:cNvPr id="3" name="Content Placeholder 2">
            <a:extLst>
              <a:ext uri="{FF2B5EF4-FFF2-40B4-BE49-F238E27FC236}">
                <a16:creationId xmlns:a16="http://schemas.microsoft.com/office/drawing/2014/main" id="{0F8C2871-4CDB-0C7C-BE17-C28A9F61C6D4}"/>
              </a:ext>
            </a:extLst>
          </p:cNvPr>
          <p:cNvSpPr>
            <a:spLocks noGrp="1"/>
          </p:cNvSpPr>
          <p:nvPr>
            <p:ph idx="1"/>
          </p:nvPr>
        </p:nvSpPr>
        <p:spPr>
          <a:xfrm>
            <a:off x="4037826" y="10138"/>
            <a:ext cx="8151125" cy="6837724"/>
          </a:xfrm>
        </p:spPr>
        <p:txBody>
          <a:bodyPr vert="horz" lIns="91440" tIns="45720" rIns="91440" bIns="45720" rtlCol="0" anchor="ctr">
            <a:normAutofit/>
          </a:bodyPr>
          <a:lstStyle/>
          <a:p>
            <a:pPr marL="0" indent="0">
              <a:buNone/>
            </a:pPr>
            <a:r>
              <a:rPr lang="en-US" sz="1700">
                <a:latin typeface="Arial" panose="020B0604020202020204" pitchFamily="34" charset="0"/>
                <a:cs typeface="Arial" panose="020B0604020202020204" pitchFamily="34" charset="0"/>
              </a:rPr>
              <a:t>"They're told to produce a poster and they're told to use PowerPoint, and they're told the canvas size for the PowerPoint and they're told they can do it landscape or portrait. But apart from that, the way in which they construct it is up to them."</a:t>
            </a:r>
          </a:p>
          <a:p>
            <a:pPr marL="0" indent="0">
              <a:buNone/>
            </a:pPr>
            <a:r>
              <a:rPr lang="en-US" sz="1700">
                <a:latin typeface="Arial" panose="020B0604020202020204" pitchFamily="34" charset="0"/>
                <a:cs typeface="Arial" panose="020B0604020202020204" pitchFamily="34" charset="0"/>
              </a:rPr>
              <a:t>"Um, I mean, in the end it's their poster. So I always say this, it's up to them to do it."</a:t>
            </a:r>
          </a:p>
          <a:p>
            <a:pPr marL="0" indent="0">
              <a:buNone/>
            </a:pPr>
            <a:r>
              <a:rPr lang="en-US" sz="1700">
                <a:latin typeface="Arial" panose="020B0604020202020204" pitchFamily="34" charset="0"/>
                <a:cs typeface="Arial" panose="020B0604020202020204" pitchFamily="34" charset="0"/>
              </a:rPr>
              <a:t>"Use a template if you want, but you can do whatever else you want if you don't want to use that template like this year, all groups did not use the templates, they just designed their own and which is quite interesting. Haven't seen that before."</a:t>
            </a:r>
          </a:p>
          <a:p>
            <a:pPr marL="0" indent="0">
              <a:buNone/>
            </a:pPr>
            <a:r>
              <a:rPr lang="en-US" sz="1700">
                <a:latin typeface="Arial" panose="020B0604020202020204" pitchFamily="34" charset="0"/>
                <a:cs typeface="Arial" panose="020B0604020202020204" pitchFamily="34" charset="0"/>
              </a:rPr>
              <a:t>"They're already quite happy to do one [a poster] and they seem they seemed to enjoy their big creative freedom [in] that. Going on, not having a template and it gives them […] an opportunity to show us something. Some skills that they have, another chance to do within the courses.“</a:t>
            </a:r>
          </a:p>
          <a:p>
            <a:pPr marL="0" indent="0">
              <a:buNone/>
            </a:pPr>
            <a:r>
              <a:rPr lang="en-US" sz="1700">
                <a:latin typeface="Arial" panose="020B0604020202020204" pitchFamily="34" charset="0"/>
                <a:cs typeface="Arial" panose="020B0604020202020204" pitchFamily="34" charset="0"/>
              </a:rPr>
              <a:t>“</a:t>
            </a:r>
            <a:r>
              <a:rPr lang="en-GB" sz="1700">
                <a:latin typeface="Arial" panose="020B0604020202020204" pitchFamily="34" charset="0"/>
                <a:cs typeface="Arial" panose="020B0604020202020204" pitchFamily="34" charset="0"/>
              </a:rPr>
              <a:t>Of course, the science needs to be there there's a bit of introduction brief, a brief introduction of when the findings and typical for poster you concentrate on what you think is essential. You don't. overburden the audience with too much information. It has to be selective, and then there's a conclusion and references.”</a:t>
            </a:r>
          </a:p>
          <a:p>
            <a:pPr marL="0" indent="0">
              <a:buNone/>
            </a:pPr>
            <a:r>
              <a:rPr lang="en-US" sz="1700">
                <a:latin typeface="Arial" panose="020B0604020202020204" pitchFamily="34" charset="0"/>
                <a:cs typeface="Arial" panose="020B0604020202020204" pitchFamily="34" charset="0"/>
              </a:rPr>
              <a:t>“</a:t>
            </a:r>
            <a:r>
              <a:rPr lang="en-GB" sz="1700">
                <a:latin typeface="Arial" panose="020B0604020202020204" pitchFamily="34" charset="0"/>
                <a:cs typeface="Arial" panose="020B0604020202020204" pitchFamily="34" charset="0"/>
              </a:rPr>
              <a:t>But the Engineers Without Borders projects are very sustainability focused, so they tend to be …problems. So it might be sanitation or housing or some such thing…We ask them to look at the environmental impact, do a risk assessment, think of the costing of the project, the sustainability aspects and things like that…We outline what we'd like to see them cover…. They have quite a lot of choice. As I say, that the project outline. That comes from Engineers Without Borders. …They set the location and they set the broad topics. The students have free range to pick whatever one they want”</a:t>
            </a:r>
            <a:endParaRPr lang="en-US" sz="1700">
              <a:latin typeface="Calibri"/>
              <a:cs typeface="Calibri"/>
            </a:endParaRPr>
          </a:p>
        </p:txBody>
      </p:sp>
    </p:spTree>
    <p:extLst>
      <p:ext uri="{BB962C8B-B14F-4D97-AF65-F5344CB8AC3E}">
        <p14:creationId xmlns:p14="http://schemas.microsoft.com/office/powerpoint/2010/main" val="242405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63BCF23801F8408A544562C3F33114" ma:contentTypeVersion="9" ma:contentTypeDescription="Create a new document." ma:contentTypeScope="" ma:versionID="325cf30c21e189d94ee5b75a78c7b837">
  <xsd:schema xmlns:xsd="http://www.w3.org/2001/XMLSchema" xmlns:xs="http://www.w3.org/2001/XMLSchema" xmlns:p="http://schemas.microsoft.com/office/2006/metadata/properties" xmlns:ns2="da273767-4570-4d6c-81ef-eb21a9c9faab" xmlns:ns3="30648e1a-c56a-4298-8693-42721da7ca22" targetNamespace="http://schemas.microsoft.com/office/2006/metadata/properties" ma:root="true" ma:fieldsID="b6f1b24743217f48f4f92d484f3b785b" ns2:_="" ns3:_="">
    <xsd:import namespace="da273767-4570-4d6c-81ef-eb21a9c9faab"/>
    <xsd:import namespace="30648e1a-c56a-4298-8693-42721da7ca2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ObjectDetectorVersions"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273767-4570-4d6c-81ef-eb21a9c9fa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648e1a-c56a-4298-8693-42721da7ca2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829CAB-E508-4C82-9C15-E5A7A1BB2C48}"/>
</file>

<file path=customXml/itemProps2.xml><?xml version="1.0" encoding="utf-8"?>
<ds:datastoreItem xmlns:ds="http://schemas.openxmlformats.org/officeDocument/2006/customXml" ds:itemID="{0AA55B34-78AB-4C31-B771-DF3BF7F7E44B}"/>
</file>

<file path=customXml/itemProps3.xml><?xml version="1.0" encoding="utf-8"?>
<ds:datastoreItem xmlns:ds="http://schemas.openxmlformats.org/officeDocument/2006/customXml" ds:itemID="{EDCCFF54-1275-4D48-B9BB-D63C1FFC1A11}"/>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8</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An exploration of the effectiveness of academic posters as a form of university assessment </vt:lpstr>
      <vt:lpstr>Motivation/ Rationale</vt:lpstr>
      <vt:lpstr>Literature Review</vt:lpstr>
      <vt:lpstr>Methodology</vt:lpstr>
      <vt:lpstr>Themes</vt:lpstr>
      <vt:lpstr>Results</vt:lpstr>
      <vt:lpstr>…a more engaging type of assessment</vt:lpstr>
      <vt:lpstr>…a more convenient assessment</vt:lpstr>
      <vt:lpstr>…a means to teach organisational skills</vt:lpstr>
      <vt:lpstr>Discussion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exploration of the effectiveness of academic posters as a form of university assessment </dc:title>
  <dc:creator>Schutter, John-Sebastian</dc:creator>
  <cp:revision>4</cp:revision>
  <dcterms:created xsi:type="dcterms:W3CDTF">2023-10-13T15:20:41Z</dcterms:created>
  <dcterms:modified xsi:type="dcterms:W3CDTF">2023-11-02T16:04:26Z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0x0101008363BCF23801F8408A544562C3F33114</vt:lpwstr>
  </property>
</Properties>
</file>