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23"/>
  </p:notesMasterIdLst>
  <p:sldIdLst>
    <p:sldId id="270" r:id="rId5"/>
    <p:sldId id="287" r:id="rId6"/>
    <p:sldId id="271" r:id="rId7"/>
    <p:sldId id="273" r:id="rId8"/>
    <p:sldId id="274" r:id="rId9"/>
    <p:sldId id="275" r:id="rId10"/>
    <p:sldId id="288" r:id="rId11"/>
    <p:sldId id="276" r:id="rId12"/>
    <p:sldId id="278" r:id="rId13"/>
    <p:sldId id="279" r:id="rId14"/>
    <p:sldId id="280" r:id="rId15"/>
    <p:sldId id="282" r:id="rId16"/>
    <p:sldId id="285" r:id="rId17"/>
    <p:sldId id="281" r:id="rId18"/>
    <p:sldId id="286" r:id="rId19"/>
    <p:sldId id="272" r:id="rId20"/>
    <p:sldId id="284" r:id="rId21"/>
    <p:sldId id="28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4BA"/>
    <a:srgbClr val="EF8DA9"/>
    <a:srgbClr val="F7C5D3"/>
    <a:srgbClr val="F06673"/>
    <a:srgbClr val="F199B2"/>
    <a:srgbClr val="EE505F"/>
    <a:srgbClr val="FF8B8B"/>
    <a:srgbClr val="F17581"/>
    <a:srgbClr val="0098DB"/>
    <a:srgbClr val="003C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60" autoAdjust="0"/>
  </p:normalViewPr>
  <p:slideViewPr>
    <p:cSldViewPr snapToGrid="0">
      <p:cViewPr varScale="1">
        <p:scale>
          <a:sx n="99" d="100"/>
          <a:sy n="99" d="100"/>
        </p:scale>
        <p:origin x="9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7T17:22:14.574"/>
    </inkml:context>
    <inkml:brush xml:id="br0">
      <inkml:brushProperty name="width" value="0.05" units="cm"/>
      <inkml:brushProperty name="height" value="0.05" units="cm"/>
      <inkml:brushProperty name="color" value="#849398"/>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7T17:23:12.338"/>
    </inkml:context>
    <inkml:brush xml:id="br0">
      <inkml:brushProperty name="width" value="0.05" units="cm"/>
      <inkml:brushProperty name="height" value="0.05" units="cm"/>
      <inkml:brushProperty name="color" value="#849398"/>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7T17:23:26.770"/>
    </inkml:context>
    <inkml:brush xml:id="br0">
      <inkml:brushProperty name="width" value="0.05" units="cm"/>
      <inkml:brushProperty name="height" value="0.05" units="cm"/>
      <inkml:brushProperty name="color" value="#849398"/>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92D88-2F2B-4606-AA9E-EF4FD9013EC7}" type="datetimeFigureOut">
              <a:rPr lang="en-GB" smtClean="0"/>
              <a:t>20/10/2023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0F8CEB-AF79-4535-8A21-4DC6D4F9F9E9}" type="slidenum">
              <a:rPr lang="en-GB" smtClean="0"/>
              <a:t>‹#›</a:t>
            </a:fld>
            <a:endParaRPr lang="en-GB"/>
          </a:p>
        </p:txBody>
      </p:sp>
    </p:spTree>
    <p:extLst>
      <p:ext uri="{BB962C8B-B14F-4D97-AF65-F5344CB8AC3E}">
        <p14:creationId xmlns:p14="http://schemas.microsoft.com/office/powerpoint/2010/main" val="1263707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talk is about students preparing for seminar discussions, where they needed to identify and understand theory/practice relations in an academic text. They made slides to prepare for these discussions and it’s these slides that I’m interested in. </a:t>
            </a:r>
          </a:p>
        </p:txBody>
      </p:sp>
      <p:sp>
        <p:nvSpPr>
          <p:cNvPr id="4" name="Slide Number Placeholder 3"/>
          <p:cNvSpPr>
            <a:spLocks noGrp="1"/>
          </p:cNvSpPr>
          <p:nvPr>
            <p:ph type="sldNum" sz="quarter" idx="5"/>
          </p:nvPr>
        </p:nvSpPr>
        <p:spPr/>
        <p:txBody>
          <a:bodyPr/>
          <a:lstStyle/>
          <a:p>
            <a:fld id="{B30F8CEB-AF79-4535-8A21-4DC6D4F9F9E9}" type="slidenum">
              <a:rPr lang="en-GB" smtClean="0"/>
              <a:t>1</a:t>
            </a:fld>
            <a:endParaRPr lang="en-GB"/>
          </a:p>
        </p:txBody>
      </p:sp>
    </p:spTree>
    <p:extLst>
      <p:ext uri="{BB962C8B-B14F-4D97-AF65-F5344CB8AC3E}">
        <p14:creationId xmlns:p14="http://schemas.microsoft.com/office/powerpoint/2010/main" val="2263928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the left we see </a:t>
            </a:r>
            <a:r>
              <a:rPr lang="en-GB" dirty="0" err="1"/>
              <a:t>Maton’s</a:t>
            </a:r>
            <a:r>
              <a:rPr lang="en-GB" dirty="0"/>
              <a:t> idea of how semantic gravity could begin to be operationalised, with abstraction at the top (weak SG) and reproductive description about context at the bottom (strong SG). On the right is my translation device. Following a study by Georgiou, </a:t>
            </a:r>
            <a:r>
              <a:rPr lang="en-GB" dirty="0" err="1"/>
              <a:t>Maton</a:t>
            </a:r>
            <a:r>
              <a:rPr lang="en-GB" dirty="0"/>
              <a:t> + Sharma 2014, I used three layers and 3 colours. As with the 2014 study, red is about theories and concepts, yellow is about contexts and green is connections between the other two layers. The 2014 study was analysing students’ verbal responses to Physics questions, where they tried to connect Physics concepts to real-world examples. Because of the timeframe of spoken answers, students were likely to move between layers, from red to green and so on. In my study, the static nature of the slides meant I needed more subdivision in the 3 layers. In my table, each layer is subdivided into 3. The top band of each colour is where they bring most to the text in terms of their own experience, where they demonstrate the most knowledge building. The bottom layer of each colour is where students repeat information from the article.</a:t>
            </a:r>
          </a:p>
          <a:p>
            <a:endParaRPr lang="en-GB" dirty="0"/>
          </a:p>
          <a:p>
            <a:r>
              <a:rPr lang="en-GB" dirty="0"/>
              <a:t>  </a:t>
            </a:r>
          </a:p>
        </p:txBody>
      </p:sp>
      <p:sp>
        <p:nvSpPr>
          <p:cNvPr id="4" name="Slide Number Placeholder 3"/>
          <p:cNvSpPr>
            <a:spLocks noGrp="1"/>
          </p:cNvSpPr>
          <p:nvPr>
            <p:ph type="sldNum" sz="quarter" idx="5"/>
          </p:nvPr>
        </p:nvSpPr>
        <p:spPr/>
        <p:txBody>
          <a:bodyPr/>
          <a:lstStyle/>
          <a:p>
            <a:fld id="{B30F8CEB-AF79-4535-8A21-4DC6D4F9F9E9}" type="slidenum">
              <a:rPr lang="en-GB" smtClean="0"/>
              <a:t>10</a:t>
            </a:fld>
            <a:endParaRPr lang="en-GB"/>
          </a:p>
        </p:txBody>
      </p:sp>
    </p:spTree>
    <p:extLst>
      <p:ext uri="{BB962C8B-B14F-4D97-AF65-F5344CB8AC3E}">
        <p14:creationId xmlns:p14="http://schemas.microsoft.com/office/powerpoint/2010/main" val="3256616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the translation device in more detail, with examples of visuals and written text on the slides. Where possible there is just one descriptor for both visuals and text, in line with my objective of not separating them in two separate analyses.</a:t>
            </a:r>
          </a:p>
        </p:txBody>
      </p:sp>
      <p:sp>
        <p:nvSpPr>
          <p:cNvPr id="4" name="Slide Number Placeholder 3"/>
          <p:cNvSpPr>
            <a:spLocks noGrp="1"/>
          </p:cNvSpPr>
          <p:nvPr>
            <p:ph type="sldNum" sz="quarter" idx="5"/>
          </p:nvPr>
        </p:nvSpPr>
        <p:spPr/>
        <p:txBody>
          <a:bodyPr/>
          <a:lstStyle/>
          <a:p>
            <a:fld id="{B30F8CEB-AF79-4535-8A21-4DC6D4F9F9E9}" type="slidenum">
              <a:rPr lang="en-GB" smtClean="0"/>
              <a:t>11</a:t>
            </a:fld>
            <a:endParaRPr lang="en-GB"/>
          </a:p>
        </p:txBody>
      </p:sp>
    </p:spTree>
    <p:extLst>
      <p:ext uri="{BB962C8B-B14F-4D97-AF65-F5344CB8AC3E}">
        <p14:creationId xmlns:p14="http://schemas.microsoft.com/office/powerpoint/2010/main" val="876722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how I used my translation device. On the left the student has highlighted the section of the text that presents the theory and put that on an attractive background. On the rights, the student has reworked the same information into bullet points, then identified the modification that this particular research made. There is more understanding of how a theory is applied and modified on the right.</a:t>
            </a:r>
          </a:p>
        </p:txBody>
      </p:sp>
      <p:sp>
        <p:nvSpPr>
          <p:cNvPr id="4" name="Slide Number Placeholder 3"/>
          <p:cNvSpPr>
            <a:spLocks noGrp="1"/>
          </p:cNvSpPr>
          <p:nvPr>
            <p:ph type="sldNum" sz="quarter" idx="5"/>
          </p:nvPr>
        </p:nvSpPr>
        <p:spPr/>
        <p:txBody>
          <a:bodyPr/>
          <a:lstStyle/>
          <a:p>
            <a:fld id="{B30F8CEB-AF79-4535-8A21-4DC6D4F9F9E9}" type="slidenum">
              <a:rPr lang="en-GB" smtClean="0"/>
              <a:t>12</a:t>
            </a:fld>
            <a:endParaRPr lang="en-GB"/>
          </a:p>
        </p:txBody>
      </p:sp>
    </p:spTree>
    <p:extLst>
      <p:ext uri="{BB962C8B-B14F-4D97-AF65-F5344CB8AC3E}">
        <p14:creationId xmlns:p14="http://schemas.microsoft.com/office/powerpoint/2010/main" val="3413853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slides are from week 3. The text this time was about sponge city. On the left the student still uses a small section of the original text but adds their own thinking about what the sponge city concept means. On the right, the writing mentions the purpose and the photos show new contexts found by the student, in an attempt to link ideas and new contexts.</a:t>
            </a:r>
          </a:p>
        </p:txBody>
      </p:sp>
      <p:sp>
        <p:nvSpPr>
          <p:cNvPr id="4" name="Slide Number Placeholder 3"/>
          <p:cNvSpPr>
            <a:spLocks noGrp="1"/>
          </p:cNvSpPr>
          <p:nvPr>
            <p:ph type="sldNum" sz="quarter" idx="5"/>
          </p:nvPr>
        </p:nvSpPr>
        <p:spPr/>
        <p:txBody>
          <a:bodyPr/>
          <a:lstStyle/>
          <a:p>
            <a:fld id="{B30F8CEB-AF79-4535-8A21-4DC6D4F9F9E9}" type="slidenum">
              <a:rPr lang="en-GB" smtClean="0"/>
              <a:t>13</a:t>
            </a:fld>
            <a:endParaRPr lang="en-GB"/>
          </a:p>
        </p:txBody>
      </p:sp>
    </p:spTree>
    <p:extLst>
      <p:ext uri="{BB962C8B-B14F-4D97-AF65-F5344CB8AC3E}">
        <p14:creationId xmlns:p14="http://schemas.microsoft.com/office/powerpoint/2010/main" val="809088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overview of progress from week 1 to week 4 for two groups. Group A was slightly bigger, composed of different nationalities and with a generally lower language level. Group G was smaller and more homogeneous but with a slightly higher language level. Group G produced more professional looking slides and spent a lot of time on preparation – evident in the quantity of slides. It’s interesting that the green band, where theory connects with context is the most empty.</a:t>
            </a:r>
          </a:p>
        </p:txBody>
      </p:sp>
      <p:sp>
        <p:nvSpPr>
          <p:cNvPr id="4" name="Slide Number Placeholder 3"/>
          <p:cNvSpPr>
            <a:spLocks noGrp="1"/>
          </p:cNvSpPr>
          <p:nvPr>
            <p:ph type="sldNum" sz="quarter" idx="5"/>
          </p:nvPr>
        </p:nvSpPr>
        <p:spPr/>
        <p:txBody>
          <a:bodyPr/>
          <a:lstStyle/>
          <a:p>
            <a:fld id="{B30F8CEB-AF79-4535-8A21-4DC6D4F9F9E9}" type="slidenum">
              <a:rPr lang="en-GB" smtClean="0"/>
              <a:t>14</a:t>
            </a:fld>
            <a:endParaRPr lang="en-GB"/>
          </a:p>
        </p:txBody>
      </p:sp>
    </p:spTree>
    <p:extLst>
      <p:ext uri="{BB962C8B-B14F-4D97-AF65-F5344CB8AC3E}">
        <p14:creationId xmlns:p14="http://schemas.microsoft.com/office/powerpoint/2010/main" val="123504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are my takeaways so far. The best slides are not the most visually attractive, but where the student has used the visuals/text to think around the academic article and the research it talks about. The best slides function a bit like notes, where the student is re-working the notes to make meaning/build knowledge from them. This is an active thing, not just repeating the original text. </a:t>
            </a:r>
          </a:p>
          <a:p>
            <a:r>
              <a:rPr lang="en-GB" dirty="0"/>
              <a:t>Slides are more likely to be SG- and SG+, not a combination. The green layer is least common in the slides and this could be addressed by a teacher asking questions about these links.</a:t>
            </a:r>
          </a:p>
          <a:p>
            <a:r>
              <a:rPr lang="en-GB" dirty="0"/>
              <a:t>The obvious next step is to think about how students use the slides when they discuss. My initial impression is that good slides do not always lead to a fruitful discussion. It’s more complicated than that. It’s also worth comparing the way visuals support a discussion online, where they’re much easier to see and in a classroom situation. Online it’s much easier to monitor what </a:t>
            </a:r>
            <a:r>
              <a:rPr lang="en-GB"/>
              <a:t>people are looking at.</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B30F8CEB-AF79-4535-8A21-4DC6D4F9F9E9}" type="slidenum">
              <a:rPr lang="en-GB" smtClean="0"/>
              <a:t>15</a:t>
            </a:fld>
            <a:endParaRPr lang="en-GB"/>
          </a:p>
        </p:txBody>
      </p:sp>
    </p:spTree>
    <p:extLst>
      <p:ext uri="{BB962C8B-B14F-4D97-AF65-F5344CB8AC3E}">
        <p14:creationId xmlns:p14="http://schemas.microsoft.com/office/powerpoint/2010/main" val="4086482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researcher explored the theory in a university context, and on the left we have some attempt to understand what that context would include. On the right we have a banal image of students taken I suppose from google. The image is a distraction while the writing contributes some description from the article.</a:t>
            </a:r>
          </a:p>
        </p:txBody>
      </p:sp>
      <p:sp>
        <p:nvSpPr>
          <p:cNvPr id="4" name="Slide Number Placeholder 3"/>
          <p:cNvSpPr>
            <a:spLocks noGrp="1"/>
          </p:cNvSpPr>
          <p:nvPr>
            <p:ph type="sldNum" sz="quarter" idx="5"/>
          </p:nvPr>
        </p:nvSpPr>
        <p:spPr/>
        <p:txBody>
          <a:bodyPr/>
          <a:lstStyle/>
          <a:p>
            <a:fld id="{B30F8CEB-AF79-4535-8A21-4DC6D4F9F9E9}" type="slidenum">
              <a:rPr lang="en-GB" smtClean="0"/>
              <a:t>17</a:t>
            </a:fld>
            <a:endParaRPr lang="en-GB"/>
          </a:p>
        </p:txBody>
      </p:sp>
    </p:spTree>
    <p:extLst>
      <p:ext uri="{BB962C8B-B14F-4D97-AF65-F5344CB8AC3E}">
        <p14:creationId xmlns:p14="http://schemas.microsoft.com/office/powerpoint/2010/main" val="1710361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two examples from the same week 2 preparation. Both fulfil only the weakest pink and green criteria – on the left there is a repetition of the concepts in nice circles but the layout seems to be transported in from SmartArt. The grey arrows are actually incorrect, as the article doesn’t mention anything about one cost or benefit influencing another. On the right we have a very lovely and elegant image that simply shows a very careful and detailed reading of the article. </a:t>
            </a:r>
          </a:p>
        </p:txBody>
      </p:sp>
      <p:sp>
        <p:nvSpPr>
          <p:cNvPr id="4" name="Slide Number Placeholder 3"/>
          <p:cNvSpPr>
            <a:spLocks noGrp="1"/>
          </p:cNvSpPr>
          <p:nvPr>
            <p:ph type="sldNum" sz="quarter" idx="5"/>
          </p:nvPr>
        </p:nvSpPr>
        <p:spPr/>
        <p:txBody>
          <a:bodyPr/>
          <a:lstStyle/>
          <a:p>
            <a:fld id="{B30F8CEB-AF79-4535-8A21-4DC6D4F9F9E9}" type="slidenum">
              <a:rPr lang="en-GB" smtClean="0"/>
              <a:t>18</a:t>
            </a:fld>
            <a:endParaRPr lang="en-GB"/>
          </a:p>
        </p:txBody>
      </p:sp>
    </p:spTree>
    <p:extLst>
      <p:ext uri="{BB962C8B-B14F-4D97-AF65-F5344CB8AC3E}">
        <p14:creationId xmlns:p14="http://schemas.microsoft.com/office/powerpoint/2010/main" val="7460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I’d like to start by giving some background to how we designed these discussions and then show you some of the multimodal artefacts/slides made by students to support their discussions. The analysis is the part I’d really welcome feedback on. </a:t>
            </a:r>
            <a:r>
              <a:rPr lang="en-GB" sz="1800" kern="0" dirty="0">
                <a:solidFill>
                  <a:srgbClr val="242424"/>
                </a:solidFill>
                <a:effectLst/>
                <a:latin typeface="Calibri" panose="020F0502020204030204" pitchFamily="34" charset="0"/>
                <a:ea typeface="Times New Roman" panose="02020603050405020304" pitchFamily="18" charset="0"/>
              </a:rPr>
              <a:t>I needed a way to analyse what was happening, how the text and visuals together were being used.  I thought about different ways of analysing the text and images in the slides but the analysis I’m going to show you uses semantic gravity from LCT</a:t>
            </a:r>
            <a:endParaRPr lang="en-GB" dirty="0"/>
          </a:p>
          <a:p>
            <a:endParaRPr lang="en-GB" dirty="0"/>
          </a:p>
        </p:txBody>
      </p:sp>
      <p:sp>
        <p:nvSpPr>
          <p:cNvPr id="4" name="Slide Number Placeholder 3"/>
          <p:cNvSpPr>
            <a:spLocks noGrp="1"/>
          </p:cNvSpPr>
          <p:nvPr>
            <p:ph type="sldNum" sz="quarter" idx="5"/>
          </p:nvPr>
        </p:nvSpPr>
        <p:spPr/>
        <p:txBody>
          <a:bodyPr/>
          <a:lstStyle/>
          <a:p>
            <a:fld id="{B30F8CEB-AF79-4535-8A21-4DC6D4F9F9E9}" type="slidenum">
              <a:rPr lang="en-GB" smtClean="0"/>
              <a:t>2</a:t>
            </a:fld>
            <a:endParaRPr lang="en-GB"/>
          </a:p>
        </p:txBody>
      </p:sp>
    </p:spTree>
    <p:extLst>
      <p:ext uri="{BB962C8B-B14F-4D97-AF65-F5344CB8AC3E}">
        <p14:creationId xmlns:p14="http://schemas.microsoft.com/office/powerpoint/2010/main" val="124671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Back in 2021 we were redesigning our pre-sessional English courses and we talked to lecturers. The Business lecturer here was frustrated by Master’s students’ inability to even see theory and how it was being applied, let alone apply a theory to a different context. The Actuarial Science lecturer was expressing a frustration felt by many lecturers, that students are uncomfortable in interacting.</a:t>
            </a:r>
          </a:p>
        </p:txBody>
      </p:sp>
      <p:sp>
        <p:nvSpPr>
          <p:cNvPr id="4" name="Slide Number Placeholder 3"/>
          <p:cNvSpPr>
            <a:spLocks noGrp="1"/>
          </p:cNvSpPr>
          <p:nvPr>
            <p:ph type="sldNum" sz="quarter" idx="5"/>
          </p:nvPr>
        </p:nvSpPr>
        <p:spPr/>
        <p:txBody>
          <a:bodyPr/>
          <a:lstStyle/>
          <a:p>
            <a:fld id="{B30F8CEB-AF79-4535-8A21-4DC6D4F9F9E9}" type="slidenum">
              <a:rPr lang="en-GB" smtClean="0"/>
              <a:t>3</a:t>
            </a:fld>
            <a:endParaRPr lang="en-GB"/>
          </a:p>
        </p:txBody>
      </p:sp>
    </p:spTree>
    <p:extLst>
      <p:ext uri="{BB962C8B-B14F-4D97-AF65-F5344CB8AC3E}">
        <p14:creationId xmlns:p14="http://schemas.microsoft.com/office/powerpoint/2010/main" val="3910998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Around the same time, there was a lot of talk in BALEAP about reading circles and I became familiar with Susie Cowley-</a:t>
            </a:r>
            <a:r>
              <a:rPr lang="en-GB" dirty="0" err="1"/>
              <a:t>Haseldon’s</a:t>
            </a:r>
            <a:r>
              <a:rPr lang="en-GB" dirty="0"/>
              <a:t> PhD work on them. She had used reading circles to support students to build knowledge about theory through social practice and this seemed to fit perfectly with what our lecturers had asked for. Students can be asked to identify theory in the text and look at how it is applied in a particular context. They could also think about applying it in other contexts, perhaps ones they know well.</a:t>
            </a:r>
          </a:p>
        </p:txBody>
      </p:sp>
      <p:sp>
        <p:nvSpPr>
          <p:cNvPr id="4" name="Slide Number Placeholder 3"/>
          <p:cNvSpPr>
            <a:spLocks noGrp="1"/>
          </p:cNvSpPr>
          <p:nvPr>
            <p:ph type="sldNum" sz="quarter" idx="5"/>
          </p:nvPr>
        </p:nvSpPr>
        <p:spPr/>
        <p:txBody>
          <a:bodyPr/>
          <a:lstStyle/>
          <a:p>
            <a:fld id="{B30F8CEB-AF79-4535-8A21-4DC6D4F9F9E9}" type="slidenum">
              <a:rPr lang="en-GB" smtClean="0"/>
              <a:t>4</a:t>
            </a:fld>
            <a:endParaRPr lang="en-GB"/>
          </a:p>
        </p:txBody>
      </p:sp>
    </p:spTree>
    <p:extLst>
      <p:ext uri="{BB962C8B-B14F-4D97-AF65-F5344CB8AC3E}">
        <p14:creationId xmlns:p14="http://schemas.microsoft.com/office/powerpoint/2010/main" val="531787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Tyson </a:t>
            </a:r>
            <a:r>
              <a:rPr lang="en-GB" dirty="0" err="1"/>
              <a:t>Seburn</a:t>
            </a:r>
            <a:r>
              <a:rPr lang="en-GB" dirty="0"/>
              <a:t> book published in 2016 is the starting point for a lot of current work using these reading circles. He stipulates these 5 roles, so students prepare to discuss a text according to their role. For example, the discussion leader asks questions and summarises the discussion, and the visualiser organises key text concepts visually in various forms to help see text concepts differently. It was the visualiser role that first caught my attention but actually all students made slides, no matter their role. </a:t>
            </a:r>
          </a:p>
        </p:txBody>
      </p:sp>
      <p:sp>
        <p:nvSpPr>
          <p:cNvPr id="4" name="Slide Number Placeholder 3"/>
          <p:cNvSpPr>
            <a:spLocks noGrp="1"/>
          </p:cNvSpPr>
          <p:nvPr>
            <p:ph type="sldNum" sz="quarter" idx="5"/>
          </p:nvPr>
        </p:nvSpPr>
        <p:spPr/>
        <p:txBody>
          <a:bodyPr/>
          <a:lstStyle/>
          <a:p>
            <a:fld id="{B30F8CEB-AF79-4535-8A21-4DC6D4F9F9E9}" type="slidenum">
              <a:rPr lang="en-GB" smtClean="0"/>
              <a:t>5</a:t>
            </a:fld>
            <a:endParaRPr lang="en-GB"/>
          </a:p>
        </p:txBody>
      </p:sp>
    </p:spTree>
    <p:extLst>
      <p:ext uri="{BB962C8B-B14F-4D97-AF65-F5344CB8AC3E}">
        <p14:creationId xmlns:p14="http://schemas.microsoft.com/office/powerpoint/2010/main" val="3491122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introduced the Academic Reading Circles in 2022. The task rationale was composed of these 4 parts: practising reading, linking theory and practice, using oral interaction for thinking and finding connections within and without texts to think critically about them. The roles are on the right and these are the instructions that students were given. They swapped roles each week and gave advice to the next person to do the role.</a:t>
            </a:r>
          </a:p>
        </p:txBody>
      </p:sp>
      <p:sp>
        <p:nvSpPr>
          <p:cNvPr id="4" name="Slide Number Placeholder 3"/>
          <p:cNvSpPr>
            <a:spLocks noGrp="1"/>
          </p:cNvSpPr>
          <p:nvPr>
            <p:ph type="sldNum" sz="quarter" idx="5"/>
          </p:nvPr>
        </p:nvSpPr>
        <p:spPr/>
        <p:txBody>
          <a:bodyPr/>
          <a:lstStyle/>
          <a:p>
            <a:fld id="{B30F8CEB-AF79-4535-8A21-4DC6D4F9F9E9}" type="slidenum">
              <a:rPr lang="en-GB" smtClean="0"/>
              <a:t>6</a:t>
            </a:fld>
            <a:endParaRPr lang="en-GB"/>
          </a:p>
        </p:txBody>
      </p:sp>
    </p:spTree>
    <p:extLst>
      <p:ext uri="{BB962C8B-B14F-4D97-AF65-F5344CB8AC3E}">
        <p14:creationId xmlns:p14="http://schemas.microsoft.com/office/powerpoint/2010/main" val="1225087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four formative tasks. Following this, in week 5 there was a summative task. Today we’ll look at example slides from week 2 and week 3. You can see one group of 5 students discussing in week 3 with some slides they had prepared. I was initially interested in how the slides enabled the discussion but then became more interested in the choices around text and images in the slides. These slides can be a way for students to work things out, not a finished assessed product.</a:t>
            </a:r>
          </a:p>
        </p:txBody>
      </p:sp>
      <p:sp>
        <p:nvSpPr>
          <p:cNvPr id="4" name="Slide Number Placeholder 3"/>
          <p:cNvSpPr>
            <a:spLocks noGrp="1"/>
          </p:cNvSpPr>
          <p:nvPr>
            <p:ph type="sldNum" sz="quarter" idx="5"/>
          </p:nvPr>
        </p:nvSpPr>
        <p:spPr/>
        <p:txBody>
          <a:bodyPr/>
          <a:lstStyle/>
          <a:p>
            <a:fld id="{B30F8CEB-AF79-4535-8A21-4DC6D4F9F9E9}" type="slidenum">
              <a:rPr lang="en-GB" smtClean="0"/>
              <a:t>7</a:t>
            </a:fld>
            <a:endParaRPr lang="en-GB"/>
          </a:p>
        </p:txBody>
      </p:sp>
    </p:spTree>
    <p:extLst>
      <p:ext uri="{BB962C8B-B14F-4D97-AF65-F5344CB8AC3E}">
        <p14:creationId xmlns:p14="http://schemas.microsoft.com/office/powerpoint/2010/main" val="3608779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turned out that most students were preparing pictures or slides, and this seemed to be a way for them to understand the texts independently as well as a way to help them share their understanding. Here there are 4 examples of slides made by students in preparation for the seminar discussions about sponge city. Most of them contain information from the text with the student’s comments on the slide. The bottom right slide shows a new context for sponge city, chosen by the student. The questions in my mind were </a:t>
            </a:r>
            <a:r>
              <a:rPr lang="en-GB" b="1" dirty="0"/>
              <a:t>How do these texts/images show knowledge building about theory – practice? </a:t>
            </a:r>
            <a:r>
              <a:rPr lang="en-GB" b="0" dirty="0"/>
              <a:t>I needed a way to analyse what was happening, how the text and visuals together were being used. </a:t>
            </a:r>
          </a:p>
          <a:p>
            <a:endParaRPr lang="en-GB" dirty="0"/>
          </a:p>
        </p:txBody>
      </p:sp>
      <p:sp>
        <p:nvSpPr>
          <p:cNvPr id="4" name="Slide Number Placeholder 3"/>
          <p:cNvSpPr>
            <a:spLocks noGrp="1"/>
          </p:cNvSpPr>
          <p:nvPr>
            <p:ph type="sldNum" sz="quarter" idx="5"/>
          </p:nvPr>
        </p:nvSpPr>
        <p:spPr/>
        <p:txBody>
          <a:bodyPr/>
          <a:lstStyle/>
          <a:p>
            <a:fld id="{B30F8CEB-AF79-4535-8A21-4DC6D4F9F9E9}" type="slidenum">
              <a:rPr lang="en-GB" smtClean="0"/>
              <a:t>8</a:t>
            </a:fld>
            <a:endParaRPr lang="en-GB"/>
          </a:p>
        </p:txBody>
      </p:sp>
    </p:spTree>
    <p:extLst>
      <p:ext uri="{BB962C8B-B14F-4D97-AF65-F5344CB8AC3E}">
        <p14:creationId xmlns:p14="http://schemas.microsoft.com/office/powerpoint/2010/main" val="988672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thought about different ways of analysing the text and images in the slides but the analysis I’m going to show you here uses semantic gravity from LCT. This was because semantic gravity is a way of thinking about how abstract and conceptual something is or how context-dependent it is, how far it’s about the real world and examples.</a:t>
            </a:r>
          </a:p>
          <a:p>
            <a:r>
              <a:rPr lang="en-GB" dirty="0"/>
              <a:t>I included this image of the wave because it’s seen quite frequently in EAP contexts nowadays. We can look at how a text ‘waves’ from abstraction (weak semantic gravity) down to real-world examples (stronger semantic gravity) and then back up again. However the idea of waving in this diagram requires time. In my analysis of the slides I was </a:t>
            </a:r>
            <a:r>
              <a:rPr lang="en-GB" b="1" dirty="0"/>
              <a:t>not</a:t>
            </a:r>
            <a:r>
              <a:rPr lang="en-GB" dirty="0"/>
              <a:t> looking at how the students talked about their slides over time, but in how they showed understanding in the preparation phase of the reading circles. </a:t>
            </a:r>
          </a:p>
        </p:txBody>
      </p:sp>
      <p:sp>
        <p:nvSpPr>
          <p:cNvPr id="4" name="Slide Number Placeholder 3"/>
          <p:cNvSpPr>
            <a:spLocks noGrp="1"/>
          </p:cNvSpPr>
          <p:nvPr>
            <p:ph type="sldNum" sz="quarter" idx="5"/>
          </p:nvPr>
        </p:nvSpPr>
        <p:spPr/>
        <p:txBody>
          <a:bodyPr/>
          <a:lstStyle/>
          <a:p>
            <a:fld id="{B30F8CEB-AF79-4535-8A21-4DC6D4F9F9E9}" type="slidenum">
              <a:rPr lang="en-GB" smtClean="0"/>
              <a:t>9</a:t>
            </a:fld>
            <a:endParaRPr lang="en-GB"/>
          </a:p>
        </p:txBody>
      </p:sp>
    </p:spTree>
    <p:extLst>
      <p:ext uri="{BB962C8B-B14F-4D97-AF65-F5344CB8AC3E}">
        <p14:creationId xmlns:p14="http://schemas.microsoft.com/office/powerpoint/2010/main" val="752296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788CC69-3C41-4D61-9E65-25DBAA42FE30}" type="datetimeFigureOut">
              <a:rPr lang="en-GB" smtClean="0"/>
              <a:t>20/10/2023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55D657-F044-451D-A921-A7E18FF062FA}" type="slidenum">
              <a:rPr lang="en-GB" smtClean="0"/>
              <a:t>‹#›</a:t>
            </a:fld>
            <a:endParaRPr lang="en-GB"/>
          </a:p>
        </p:txBody>
      </p:sp>
    </p:spTree>
    <p:extLst>
      <p:ext uri="{BB962C8B-B14F-4D97-AF65-F5344CB8AC3E}">
        <p14:creationId xmlns:p14="http://schemas.microsoft.com/office/powerpoint/2010/main" val="2677276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88CC69-3C41-4D61-9E65-25DBAA42FE30}" type="datetimeFigureOut">
              <a:rPr lang="en-GB" smtClean="0"/>
              <a:t>20/10/2023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55D657-F044-451D-A921-A7E18FF062FA}" type="slidenum">
              <a:rPr lang="en-GB" smtClean="0"/>
              <a:t>‹#›</a:t>
            </a:fld>
            <a:endParaRPr lang="en-GB"/>
          </a:p>
        </p:txBody>
      </p:sp>
    </p:spTree>
    <p:extLst>
      <p:ext uri="{BB962C8B-B14F-4D97-AF65-F5344CB8AC3E}">
        <p14:creationId xmlns:p14="http://schemas.microsoft.com/office/powerpoint/2010/main" val="347465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88CC69-3C41-4D61-9E65-25DBAA42FE30}" type="datetimeFigureOut">
              <a:rPr lang="en-GB" smtClean="0"/>
              <a:t>20/10/2023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55D657-F044-451D-A921-A7E18FF062FA}" type="slidenum">
              <a:rPr lang="en-GB" smtClean="0"/>
              <a:t>‹#›</a:t>
            </a:fld>
            <a:endParaRPr lang="en-GB"/>
          </a:p>
        </p:txBody>
      </p:sp>
    </p:spTree>
    <p:extLst>
      <p:ext uri="{BB962C8B-B14F-4D97-AF65-F5344CB8AC3E}">
        <p14:creationId xmlns:p14="http://schemas.microsoft.com/office/powerpoint/2010/main" val="396331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88CC69-3C41-4D61-9E65-25DBAA42FE30}" type="datetimeFigureOut">
              <a:rPr lang="en-GB" smtClean="0"/>
              <a:t>20/10/2023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55D657-F044-451D-A921-A7E18FF062FA}" type="slidenum">
              <a:rPr lang="en-GB" smtClean="0"/>
              <a:t>‹#›</a:t>
            </a:fld>
            <a:endParaRPr lang="en-GB"/>
          </a:p>
        </p:txBody>
      </p:sp>
    </p:spTree>
    <p:extLst>
      <p:ext uri="{BB962C8B-B14F-4D97-AF65-F5344CB8AC3E}">
        <p14:creationId xmlns:p14="http://schemas.microsoft.com/office/powerpoint/2010/main" val="761858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88CC69-3C41-4D61-9E65-25DBAA42FE30}" type="datetimeFigureOut">
              <a:rPr lang="en-GB" smtClean="0"/>
              <a:t>20/10/2023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55D657-F044-451D-A921-A7E18FF062FA}" type="slidenum">
              <a:rPr lang="en-GB" smtClean="0"/>
              <a:t>‹#›</a:t>
            </a:fld>
            <a:endParaRPr lang="en-GB"/>
          </a:p>
        </p:txBody>
      </p:sp>
    </p:spTree>
    <p:extLst>
      <p:ext uri="{BB962C8B-B14F-4D97-AF65-F5344CB8AC3E}">
        <p14:creationId xmlns:p14="http://schemas.microsoft.com/office/powerpoint/2010/main" val="1796316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788CC69-3C41-4D61-9E65-25DBAA42FE30}" type="datetimeFigureOut">
              <a:rPr lang="en-GB" smtClean="0"/>
              <a:t>20/10/2023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55D657-F044-451D-A921-A7E18FF062FA}" type="slidenum">
              <a:rPr lang="en-GB" smtClean="0"/>
              <a:t>‹#›</a:t>
            </a:fld>
            <a:endParaRPr lang="en-GB"/>
          </a:p>
        </p:txBody>
      </p:sp>
    </p:spTree>
    <p:extLst>
      <p:ext uri="{BB962C8B-B14F-4D97-AF65-F5344CB8AC3E}">
        <p14:creationId xmlns:p14="http://schemas.microsoft.com/office/powerpoint/2010/main" val="2491000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788CC69-3C41-4D61-9E65-25DBAA42FE30}" type="datetimeFigureOut">
              <a:rPr lang="en-GB" smtClean="0"/>
              <a:t>20/10/2023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55D657-F044-451D-A921-A7E18FF062FA}" type="slidenum">
              <a:rPr lang="en-GB" smtClean="0"/>
              <a:t>‹#›</a:t>
            </a:fld>
            <a:endParaRPr lang="en-GB"/>
          </a:p>
        </p:txBody>
      </p:sp>
    </p:spTree>
    <p:extLst>
      <p:ext uri="{BB962C8B-B14F-4D97-AF65-F5344CB8AC3E}">
        <p14:creationId xmlns:p14="http://schemas.microsoft.com/office/powerpoint/2010/main" val="38047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788CC69-3C41-4D61-9E65-25DBAA42FE30}" type="datetimeFigureOut">
              <a:rPr lang="en-GB" smtClean="0"/>
              <a:t>20/10/2023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55D657-F044-451D-A921-A7E18FF062FA}" type="slidenum">
              <a:rPr lang="en-GB" smtClean="0"/>
              <a:t>‹#›</a:t>
            </a:fld>
            <a:endParaRPr lang="en-GB"/>
          </a:p>
        </p:txBody>
      </p:sp>
    </p:spTree>
    <p:extLst>
      <p:ext uri="{BB962C8B-B14F-4D97-AF65-F5344CB8AC3E}">
        <p14:creationId xmlns:p14="http://schemas.microsoft.com/office/powerpoint/2010/main" val="140339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88CC69-3C41-4D61-9E65-25DBAA42FE30}" type="datetimeFigureOut">
              <a:rPr lang="en-GB" smtClean="0"/>
              <a:t>20/10/2023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55D657-F044-451D-A921-A7E18FF062FA}" type="slidenum">
              <a:rPr lang="en-GB" smtClean="0"/>
              <a:t>‹#›</a:t>
            </a:fld>
            <a:endParaRPr lang="en-GB"/>
          </a:p>
        </p:txBody>
      </p:sp>
    </p:spTree>
    <p:extLst>
      <p:ext uri="{BB962C8B-B14F-4D97-AF65-F5344CB8AC3E}">
        <p14:creationId xmlns:p14="http://schemas.microsoft.com/office/powerpoint/2010/main" val="1271034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88CC69-3C41-4D61-9E65-25DBAA42FE30}" type="datetimeFigureOut">
              <a:rPr lang="en-GB" smtClean="0"/>
              <a:t>20/10/2023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55D657-F044-451D-A921-A7E18FF062FA}" type="slidenum">
              <a:rPr lang="en-GB" smtClean="0"/>
              <a:t>‹#›</a:t>
            </a:fld>
            <a:endParaRPr lang="en-GB"/>
          </a:p>
        </p:txBody>
      </p:sp>
    </p:spTree>
    <p:extLst>
      <p:ext uri="{BB962C8B-B14F-4D97-AF65-F5344CB8AC3E}">
        <p14:creationId xmlns:p14="http://schemas.microsoft.com/office/powerpoint/2010/main" val="2746103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88CC69-3C41-4D61-9E65-25DBAA42FE30}" type="datetimeFigureOut">
              <a:rPr lang="en-GB" smtClean="0"/>
              <a:t>20/10/2023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55D657-F044-451D-A921-A7E18FF062FA}" type="slidenum">
              <a:rPr lang="en-GB" smtClean="0"/>
              <a:t>‹#›</a:t>
            </a:fld>
            <a:endParaRPr lang="en-GB"/>
          </a:p>
        </p:txBody>
      </p:sp>
    </p:spTree>
    <p:extLst>
      <p:ext uri="{BB962C8B-B14F-4D97-AF65-F5344CB8AC3E}">
        <p14:creationId xmlns:p14="http://schemas.microsoft.com/office/powerpoint/2010/main" val="257040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59306" y="365125"/>
            <a:ext cx="9194494"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8CC69-3C41-4D61-9E65-25DBAA42FE30}" type="datetimeFigureOut">
              <a:rPr lang="en-GB" smtClean="0"/>
              <a:t>20/10/2023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5D657-F044-451D-A921-A7E18FF062FA}" type="slidenum">
              <a:rPr lang="en-GB" smtClean="0"/>
              <a:t>‹#›</a:t>
            </a:fld>
            <a:endParaRPr lang="en-GB"/>
          </a:p>
        </p:txBody>
      </p:sp>
      <p:pic>
        <p:nvPicPr>
          <p:cNvPr id="9" name="Picture 8" descr="A picture containing text, font, graphics, typography&#10;&#10;Description automatically generated">
            <a:extLst>
              <a:ext uri="{FF2B5EF4-FFF2-40B4-BE49-F238E27FC236}">
                <a16:creationId xmlns:a16="http://schemas.microsoft.com/office/drawing/2014/main" id="{A401671E-B56F-8105-16AF-92D40297323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5584" y="177007"/>
            <a:ext cx="1528132" cy="1074873"/>
          </a:xfrm>
          <a:prstGeom prst="rect">
            <a:avLst/>
          </a:prstGeom>
        </p:spPr>
      </p:pic>
    </p:spTree>
    <p:extLst>
      <p:ext uri="{BB962C8B-B14F-4D97-AF65-F5344CB8AC3E}">
        <p14:creationId xmlns:p14="http://schemas.microsoft.com/office/powerpoint/2010/main" val="1093446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003C7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ro.uow.edu.au/jutlp/vol17/iss2/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customXml" Target="../ink/ink1.xml"/><Relationship Id="rId7" Type="http://schemas.openxmlformats.org/officeDocument/2006/relationships/customXml" Target="../ink/ink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9EEBD5-5C2A-402D-A787-E0BCF26B05F3}"/>
              </a:ext>
            </a:extLst>
          </p:cNvPr>
          <p:cNvSpPr>
            <a:spLocks noGrp="1"/>
          </p:cNvSpPr>
          <p:nvPr>
            <p:ph type="ctrTitle"/>
          </p:nvPr>
        </p:nvSpPr>
        <p:spPr>
          <a:xfrm>
            <a:off x="140675" y="1526208"/>
            <a:ext cx="11629293" cy="2677885"/>
          </a:xfrm>
        </p:spPr>
        <p:txBody>
          <a:bodyPr>
            <a:normAutofit fontScale="90000"/>
          </a:bodyPr>
          <a:lstStyle/>
          <a:p>
            <a:r>
              <a:rPr lang="en-GB" sz="3200" dirty="0">
                <a:effectLst/>
                <a:latin typeface="Calibri" panose="020F0502020204030204" pitchFamily="34" charset="0"/>
                <a:ea typeface="Calibri" panose="020F0502020204030204" pitchFamily="34" charset="0"/>
                <a:cs typeface="Arial" panose="020B0604020202020204" pitchFamily="34" charset="0"/>
              </a:rPr>
              <a:t>Exploring the role of multimodal artefacts (PPT slides made by students) in preparing to discuss theory/practice relations in academic reading circles</a:t>
            </a:r>
            <a:br>
              <a:rPr lang="en-GB" sz="3200" dirty="0">
                <a:effectLst/>
                <a:latin typeface="Calibri" panose="020F0502020204030204" pitchFamily="34" charset="0"/>
                <a:ea typeface="Calibri" panose="020F0502020204030204" pitchFamily="34" charset="0"/>
                <a:cs typeface="Arial" panose="020B0604020202020204" pitchFamily="34" charset="0"/>
              </a:rPr>
            </a:br>
            <a:br>
              <a:rPr lang="en-GB" dirty="0"/>
            </a:br>
            <a:endParaRPr lang="en-GB" dirty="0"/>
          </a:p>
        </p:txBody>
      </p:sp>
      <p:sp>
        <p:nvSpPr>
          <p:cNvPr id="4" name="TextBox 3">
            <a:extLst>
              <a:ext uri="{FF2B5EF4-FFF2-40B4-BE49-F238E27FC236}">
                <a16:creationId xmlns:a16="http://schemas.microsoft.com/office/drawing/2014/main" id="{8E0C6B1B-74BD-9E7B-E9CA-A6734F8D0FD2}"/>
              </a:ext>
            </a:extLst>
          </p:cNvPr>
          <p:cNvSpPr txBox="1"/>
          <p:nvPr/>
        </p:nvSpPr>
        <p:spPr>
          <a:xfrm>
            <a:off x="4954952" y="2929068"/>
            <a:ext cx="2243017" cy="470000"/>
          </a:xfrm>
          <a:prstGeom prst="rect">
            <a:avLst/>
          </a:prstGeom>
          <a:noFill/>
        </p:spPr>
        <p:txBody>
          <a:bodyPr wrap="square">
            <a:spAutoFit/>
          </a:bodyPr>
          <a:lstStyle/>
          <a:p>
            <a:pPr>
              <a:lnSpc>
                <a:spcPct val="107000"/>
              </a:lnSpc>
              <a:spcAft>
                <a:spcPts val="800"/>
              </a:spcAft>
            </a:pPr>
            <a:r>
              <a:rPr lang="en-GB" sz="2400" dirty="0">
                <a:solidFill>
                  <a:schemeClr val="accent1">
                    <a:lumMod val="75000"/>
                  </a:schemeClr>
                </a:solidFill>
              </a:rPr>
              <a:t>Judith Gorham</a:t>
            </a:r>
            <a:endParaRPr lang="en-GB" sz="24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213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19F29-4113-BA03-3E69-7C12EC64E61F}"/>
              </a:ext>
            </a:extLst>
          </p:cNvPr>
          <p:cNvSpPr>
            <a:spLocks noGrp="1"/>
          </p:cNvSpPr>
          <p:nvPr>
            <p:ph type="title"/>
          </p:nvPr>
        </p:nvSpPr>
        <p:spPr>
          <a:xfrm>
            <a:off x="2200403" y="365126"/>
            <a:ext cx="9194494" cy="1325563"/>
          </a:xfrm>
        </p:spPr>
        <p:txBody>
          <a:bodyPr/>
          <a:lstStyle/>
          <a:p>
            <a:r>
              <a:rPr lang="en-GB" dirty="0"/>
              <a:t>Translation device</a:t>
            </a:r>
          </a:p>
        </p:txBody>
      </p:sp>
      <p:sp>
        <p:nvSpPr>
          <p:cNvPr id="3" name="Content Placeholder 2">
            <a:extLst>
              <a:ext uri="{FF2B5EF4-FFF2-40B4-BE49-F238E27FC236}">
                <a16:creationId xmlns:a16="http://schemas.microsoft.com/office/drawing/2014/main" id="{7D3BDD07-0414-50F3-C848-AFFB07417A8D}"/>
              </a:ext>
            </a:extLst>
          </p:cNvPr>
          <p:cNvSpPr>
            <a:spLocks noGrp="1"/>
          </p:cNvSpPr>
          <p:nvPr>
            <p:ph idx="1"/>
          </p:nvPr>
        </p:nvSpPr>
        <p:spPr>
          <a:xfrm>
            <a:off x="601895" y="5866543"/>
            <a:ext cx="10515600" cy="626331"/>
          </a:xfrm>
        </p:spPr>
        <p:txBody>
          <a:bodyPr>
            <a:normAutofit fontScale="77500" lnSpcReduction="20000"/>
          </a:bodyPr>
          <a:lstStyle/>
          <a:p>
            <a:endParaRPr lang="en-GB" sz="1800" b="0" i="0" u="none" strike="noStrike" dirty="0">
              <a:effectLst/>
              <a:latin typeface="Arial" panose="020B0604020202020204" pitchFamily="34" charset="0"/>
            </a:endParaRPr>
          </a:p>
          <a:p>
            <a:pPr marL="0" indent="0">
              <a:buNone/>
            </a:pPr>
            <a:r>
              <a:rPr lang="en-GB" dirty="0" err="1"/>
              <a:t>Maton</a:t>
            </a:r>
            <a:r>
              <a:rPr lang="en-GB" dirty="0"/>
              <a:t>, K. 2013</a:t>
            </a:r>
          </a:p>
        </p:txBody>
      </p:sp>
      <p:graphicFrame>
        <p:nvGraphicFramePr>
          <p:cNvPr id="4" name="Table 3">
            <a:extLst>
              <a:ext uri="{FF2B5EF4-FFF2-40B4-BE49-F238E27FC236}">
                <a16:creationId xmlns:a16="http://schemas.microsoft.com/office/drawing/2014/main" id="{74BB5051-C33A-85B0-5C5E-8E16DC03B7C0}"/>
              </a:ext>
            </a:extLst>
          </p:cNvPr>
          <p:cNvGraphicFramePr>
            <a:graphicFrameLocks noGrp="1"/>
          </p:cNvGraphicFramePr>
          <p:nvPr>
            <p:extLst>
              <p:ext uri="{D42A27DB-BD31-4B8C-83A1-F6EECF244321}">
                <p14:modId xmlns:p14="http://schemas.microsoft.com/office/powerpoint/2010/main" val="3561140910"/>
              </p:ext>
            </p:extLst>
          </p:nvPr>
        </p:nvGraphicFramePr>
        <p:xfrm>
          <a:off x="838200" y="1825625"/>
          <a:ext cx="3805719" cy="3790692"/>
        </p:xfrm>
        <a:graphic>
          <a:graphicData uri="http://schemas.openxmlformats.org/drawingml/2006/table">
            <a:tbl>
              <a:tblPr firstRow="1" bandRow="1">
                <a:tableStyleId>{616DA210-FB5B-4158-B5E0-FEB733F419BA}</a:tableStyleId>
              </a:tblPr>
              <a:tblGrid>
                <a:gridCol w="980326">
                  <a:extLst>
                    <a:ext uri="{9D8B030D-6E8A-4147-A177-3AD203B41FA5}">
                      <a16:colId xmlns:a16="http://schemas.microsoft.com/office/drawing/2014/main" val="177590022"/>
                    </a:ext>
                  </a:extLst>
                </a:gridCol>
                <a:gridCol w="2825393">
                  <a:extLst>
                    <a:ext uri="{9D8B030D-6E8A-4147-A177-3AD203B41FA5}">
                      <a16:colId xmlns:a16="http://schemas.microsoft.com/office/drawing/2014/main" val="3865350548"/>
                    </a:ext>
                  </a:extLst>
                </a:gridCol>
              </a:tblGrid>
              <a:tr h="631782">
                <a:tc rowSpan="6">
                  <a:txBody>
                    <a:bodyPr/>
                    <a:lstStyle/>
                    <a:p>
                      <a:r>
                        <a:rPr lang="en-GB" dirty="0"/>
                        <a:t>SG-</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SG+</a:t>
                      </a:r>
                    </a:p>
                  </a:txBody>
                  <a:tcPr/>
                </a:tc>
                <a:tc>
                  <a:txBody>
                    <a:bodyPr/>
                    <a:lstStyle/>
                    <a:p>
                      <a:r>
                        <a:rPr lang="en-GB" b="0" dirty="0"/>
                        <a:t>Abstraction</a:t>
                      </a:r>
                    </a:p>
                  </a:txBody>
                  <a:tcPr>
                    <a:solidFill>
                      <a:schemeClr val="bg1"/>
                    </a:solidFill>
                  </a:tcPr>
                </a:tc>
                <a:extLst>
                  <a:ext uri="{0D108BD9-81ED-4DB2-BD59-A6C34878D82A}">
                    <a16:rowId xmlns:a16="http://schemas.microsoft.com/office/drawing/2014/main" val="3857327144"/>
                  </a:ext>
                </a:extLst>
              </a:tr>
              <a:tr h="631782">
                <a:tc vMerge="1">
                  <a:txBody>
                    <a:bodyPr/>
                    <a:lstStyle/>
                    <a:p>
                      <a:endParaRPr lang="en-GB" dirty="0"/>
                    </a:p>
                  </a:txBody>
                  <a:tcPr/>
                </a:tc>
                <a:tc>
                  <a:txBody>
                    <a:bodyPr/>
                    <a:lstStyle/>
                    <a:p>
                      <a:r>
                        <a:rPr lang="en-GB" dirty="0"/>
                        <a:t>Generalisation</a:t>
                      </a:r>
                    </a:p>
                  </a:txBody>
                  <a:tcPr>
                    <a:solidFill>
                      <a:schemeClr val="bg1"/>
                    </a:solidFill>
                  </a:tcPr>
                </a:tc>
                <a:extLst>
                  <a:ext uri="{0D108BD9-81ED-4DB2-BD59-A6C34878D82A}">
                    <a16:rowId xmlns:a16="http://schemas.microsoft.com/office/drawing/2014/main" val="3085120211"/>
                  </a:ext>
                </a:extLst>
              </a:tr>
              <a:tr h="631782">
                <a:tc vMerge="1">
                  <a:txBody>
                    <a:bodyPr/>
                    <a:lstStyle/>
                    <a:p>
                      <a:endParaRPr lang="en-GB" dirty="0"/>
                    </a:p>
                  </a:txBody>
                  <a:tcPr/>
                </a:tc>
                <a:tc>
                  <a:txBody>
                    <a:bodyPr/>
                    <a:lstStyle/>
                    <a:p>
                      <a:r>
                        <a:rPr lang="en-GB" dirty="0"/>
                        <a:t>Judgement</a:t>
                      </a:r>
                    </a:p>
                  </a:txBody>
                  <a:tcPr>
                    <a:solidFill>
                      <a:schemeClr val="bg1"/>
                    </a:solidFill>
                  </a:tcPr>
                </a:tc>
                <a:extLst>
                  <a:ext uri="{0D108BD9-81ED-4DB2-BD59-A6C34878D82A}">
                    <a16:rowId xmlns:a16="http://schemas.microsoft.com/office/drawing/2014/main" val="2891277575"/>
                  </a:ext>
                </a:extLst>
              </a:tr>
              <a:tr h="631782">
                <a:tc vMerge="1">
                  <a:txBody>
                    <a:bodyPr/>
                    <a:lstStyle/>
                    <a:p>
                      <a:endParaRPr lang="en-GB" dirty="0"/>
                    </a:p>
                  </a:txBody>
                  <a:tcPr/>
                </a:tc>
                <a:tc>
                  <a:txBody>
                    <a:bodyPr/>
                    <a:lstStyle/>
                    <a:p>
                      <a:r>
                        <a:rPr lang="en-GB" dirty="0"/>
                        <a:t>Interpretation</a:t>
                      </a:r>
                    </a:p>
                  </a:txBody>
                  <a:tcPr>
                    <a:solidFill>
                      <a:schemeClr val="bg1"/>
                    </a:solidFill>
                  </a:tcPr>
                </a:tc>
                <a:extLst>
                  <a:ext uri="{0D108BD9-81ED-4DB2-BD59-A6C34878D82A}">
                    <a16:rowId xmlns:a16="http://schemas.microsoft.com/office/drawing/2014/main" val="3579863355"/>
                  </a:ext>
                </a:extLst>
              </a:tr>
              <a:tr h="631782">
                <a:tc vMerge="1">
                  <a:txBody>
                    <a:bodyPr/>
                    <a:lstStyle/>
                    <a:p>
                      <a:endParaRPr lang="en-GB" dirty="0"/>
                    </a:p>
                  </a:txBody>
                  <a:tcPr/>
                </a:tc>
                <a:tc>
                  <a:txBody>
                    <a:bodyPr/>
                    <a:lstStyle/>
                    <a:p>
                      <a:r>
                        <a:rPr lang="en-GB" dirty="0"/>
                        <a:t>Summarising description</a:t>
                      </a:r>
                    </a:p>
                  </a:txBody>
                  <a:tcPr>
                    <a:solidFill>
                      <a:schemeClr val="bg1"/>
                    </a:solidFill>
                  </a:tcPr>
                </a:tc>
                <a:extLst>
                  <a:ext uri="{0D108BD9-81ED-4DB2-BD59-A6C34878D82A}">
                    <a16:rowId xmlns:a16="http://schemas.microsoft.com/office/drawing/2014/main" val="2010530670"/>
                  </a:ext>
                </a:extLst>
              </a:tr>
              <a:tr h="631782">
                <a:tc vMerge="1">
                  <a:txBody>
                    <a:bodyPr/>
                    <a:lstStyle/>
                    <a:p>
                      <a:endParaRPr lang="en-GB" dirty="0"/>
                    </a:p>
                  </a:txBody>
                  <a:tcPr/>
                </a:tc>
                <a:tc>
                  <a:txBody>
                    <a:bodyPr/>
                    <a:lstStyle/>
                    <a:p>
                      <a:r>
                        <a:rPr lang="en-GB" dirty="0"/>
                        <a:t>Reproductive description</a:t>
                      </a:r>
                    </a:p>
                  </a:txBody>
                  <a:tcPr>
                    <a:solidFill>
                      <a:schemeClr val="bg1"/>
                    </a:solidFill>
                  </a:tcPr>
                </a:tc>
                <a:extLst>
                  <a:ext uri="{0D108BD9-81ED-4DB2-BD59-A6C34878D82A}">
                    <a16:rowId xmlns:a16="http://schemas.microsoft.com/office/drawing/2014/main" val="349834609"/>
                  </a:ext>
                </a:extLst>
              </a:tr>
            </a:tbl>
          </a:graphicData>
        </a:graphic>
      </p:graphicFrame>
      <p:graphicFrame>
        <p:nvGraphicFramePr>
          <p:cNvPr id="6" name="Table 5">
            <a:extLst>
              <a:ext uri="{FF2B5EF4-FFF2-40B4-BE49-F238E27FC236}">
                <a16:creationId xmlns:a16="http://schemas.microsoft.com/office/drawing/2014/main" id="{8B9FF78B-5566-7223-3A2A-A666227340A7}"/>
              </a:ext>
            </a:extLst>
          </p:cNvPr>
          <p:cNvGraphicFramePr>
            <a:graphicFrameLocks noGrp="1"/>
          </p:cNvGraphicFramePr>
          <p:nvPr>
            <p:extLst>
              <p:ext uri="{D42A27DB-BD31-4B8C-83A1-F6EECF244321}">
                <p14:modId xmlns:p14="http://schemas.microsoft.com/office/powerpoint/2010/main" val="3134006764"/>
              </p:ext>
            </p:extLst>
          </p:nvPr>
        </p:nvGraphicFramePr>
        <p:xfrm>
          <a:off x="5369102" y="1825625"/>
          <a:ext cx="6651663" cy="4372524"/>
        </p:xfrm>
        <a:graphic>
          <a:graphicData uri="http://schemas.openxmlformats.org/drawingml/2006/table">
            <a:tbl>
              <a:tblPr firstRow="1" bandRow="1">
                <a:tableStyleId>{616DA210-FB5B-4158-B5E0-FEB733F419BA}</a:tableStyleId>
              </a:tblPr>
              <a:tblGrid>
                <a:gridCol w="872616">
                  <a:extLst>
                    <a:ext uri="{9D8B030D-6E8A-4147-A177-3AD203B41FA5}">
                      <a16:colId xmlns:a16="http://schemas.microsoft.com/office/drawing/2014/main" val="4230614508"/>
                    </a:ext>
                  </a:extLst>
                </a:gridCol>
                <a:gridCol w="1907000">
                  <a:extLst>
                    <a:ext uri="{9D8B030D-6E8A-4147-A177-3AD203B41FA5}">
                      <a16:colId xmlns:a16="http://schemas.microsoft.com/office/drawing/2014/main" val="2895190010"/>
                    </a:ext>
                  </a:extLst>
                </a:gridCol>
                <a:gridCol w="3872047">
                  <a:extLst>
                    <a:ext uri="{9D8B030D-6E8A-4147-A177-3AD203B41FA5}">
                      <a16:colId xmlns:a16="http://schemas.microsoft.com/office/drawing/2014/main" val="972754097"/>
                    </a:ext>
                  </a:extLst>
                </a:gridCol>
              </a:tblGrid>
              <a:tr h="421188">
                <a:tc rowSpan="9">
                  <a:txBody>
                    <a:bodyPr/>
                    <a:lstStyle/>
                    <a:p>
                      <a:r>
                        <a:rPr lang="en-GB" dirty="0"/>
                        <a:t>SG-</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SG+</a:t>
                      </a:r>
                    </a:p>
                  </a:txBody>
                  <a:tcPr/>
                </a:tc>
                <a:tc rowSpan="3">
                  <a:txBody>
                    <a:bodyPr/>
                    <a:lstStyle/>
                    <a:p>
                      <a:r>
                        <a:rPr lang="en-GB" b="0" dirty="0"/>
                        <a:t>Theory/</a:t>
                      </a:r>
                    </a:p>
                    <a:p>
                      <a:r>
                        <a:rPr lang="en-GB" b="0" dirty="0"/>
                        <a:t>concepts</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Student is analysing a theory</a:t>
                      </a:r>
                    </a:p>
                    <a:p>
                      <a:endParaRPr lang="en-GB" sz="1200" dirty="0"/>
                    </a:p>
                  </a:txBody>
                  <a:tcPr>
                    <a:solidFill>
                      <a:srgbClr val="F17581"/>
                    </a:solidFill>
                  </a:tcPr>
                </a:tc>
                <a:extLst>
                  <a:ext uri="{0D108BD9-81ED-4DB2-BD59-A6C34878D82A}">
                    <a16:rowId xmlns:a16="http://schemas.microsoft.com/office/drawing/2014/main" val="2102049091"/>
                  </a:ext>
                </a:extLst>
              </a:tr>
              <a:tr h="421188">
                <a:tc vMerge="1">
                  <a:txBody>
                    <a:bodyPr/>
                    <a:lstStyle/>
                    <a:p>
                      <a:endParaRPr lang="en-GB"/>
                    </a:p>
                  </a:txBody>
                  <a:tcPr/>
                </a:tc>
                <a:tc vMerge="1">
                  <a:txBody>
                    <a:bodyPr/>
                    <a:lstStyle/>
                    <a:p>
                      <a:endParaRPr lang="en-GB"/>
                    </a:p>
                  </a:txBody>
                  <a:tcPr/>
                </a:tc>
                <a:tc>
                  <a:txBody>
                    <a:bodyPr/>
                    <a:lstStyle/>
                    <a:p>
                      <a:r>
                        <a:rPr lang="en-GB" sz="1200" kern="1200" dirty="0">
                          <a:solidFill>
                            <a:schemeClr val="tx1"/>
                          </a:solidFill>
                          <a:effectLst/>
                          <a:latin typeface="+mn-lt"/>
                          <a:ea typeface="+mn-ea"/>
                          <a:cs typeface="+mn-cs"/>
                        </a:rPr>
                        <a:t>Student identifies related concepts/theories</a:t>
                      </a:r>
                      <a:endParaRPr lang="en-GB" sz="1200" dirty="0"/>
                    </a:p>
                  </a:txBody>
                  <a:tcPr>
                    <a:solidFill>
                      <a:srgbClr val="F17581"/>
                    </a:solidFill>
                  </a:tcPr>
                </a:tc>
                <a:extLst>
                  <a:ext uri="{0D108BD9-81ED-4DB2-BD59-A6C34878D82A}">
                    <a16:rowId xmlns:a16="http://schemas.microsoft.com/office/drawing/2014/main" val="810330879"/>
                  </a:ext>
                </a:extLst>
              </a:tr>
              <a:tr h="421188">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Student is describing a theory</a:t>
                      </a:r>
                    </a:p>
                    <a:p>
                      <a:endParaRPr lang="en-GB" sz="1200" dirty="0"/>
                    </a:p>
                  </a:txBody>
                  <a:tcPr>
                    <a:solidFill>
                      <a:srgbClr val="F199B2"/>
                    </a:solidFill>
                  </a:tcPr>
                </a:tc>
                <a:extLst>
                  <a:ext uri="{0D108BD9-81ED-4DB2-BD59-A6C34878D82A}">
                    <a16:rowId xmlns:a16="http://schemas.microsoft.com/office/drawing/2014/main" val="3359841411"/>
                  </a:ext>
                </a:extLst>
              </a:tr>
              <a:tr h="421188">
                <a:tc vMerge="1">
                  <a:txBody>
                    <a:bodyPr/>
                    <a:lstStyle/>
                    <a:p>
                      <a:endParaRPr lang="en-GB" dirty="0"/>
                    </a:p>
                  </a:txBody>
                  <a:tcPr/>
                </a:tc>
                <a:tc rowSpan="3">
                  <a:txBody>
                    <a:bodyPr/>
                    <a:lstStyle/>
                    <a:p>
                      <a:endParaRPr lang="en-GB" dirty="0"/>
                    </a:p>
                  </a:txBody>
                  <a:tcPr/>
                </a:tc>
                <a:tc>
                  <a:txBody>
                    <a:bodyPr/>
                    <a:lstStyle/>
                    <a:p>
                      <a:r>
                        <a:rPr lang="en-GB" sz="1200" kern="1200" dirty="0">
                          <a:solidFill>
                            <a:schemeClr val="tx1"/>
                          </a:solidFill>
                          <a:effectLst/>
                          <a:latin typeface="+mn-lt"/>
                          <a:ea typeface="+mn-ea"/>
                          <a:cs typeface="+mn-cs"/>
                        </a:rPr>
                        <a:t>Student is connecting the theory to a context </a:t>
                      </a:r>
                    </a:p>
                    <a:p>
                      <a:r>
                        <a:rPr lang="en-GB" sz="1200" kern="1200" dirty="0">
                          <a:solidFill>
                            <a:schemeClr val="tx1"/>
                          </a:solidFill>
                          <a:effectLst/>
                          <a:latin typeface="+mn-lt"/>
                          <a:ea typeface="+mn-ea"/>
                          <a:cs typeface="+mn-cs"/>
                        </a:rPr>
                        <a:t>Student finds a new context for the theory</a:t>
                      </a:r>
                    </a:p>
                    <a:p>
                      <a:r>
                        <a:rPr lang="en-GB" sz="1200" kern="1200" dirty="0">
                          <a:solidFill>
                            <a:schemeClr val="tx1"/>
                          </a:solidFill>
                          <a:effectLst/>
                          <a:latin typeface="+mn-lt"/>
                          <a:ea typeface="+mn-ea"/>
                          <a:cs typeface="+mn-cs"/>
                        </a:rPr>
                        <a:t>Student finds a connection with a previous article</a:t>
                      </a:r>
                      <a:endParaRPr lang="en-GB" sz="1200" dirty="0"/>
                    </a:p>
                  </a:txBody>
                  <a:tcPr>
                    <a:solidFill>
                      <a:schemeClr val="accent6">
                        <a:lumMod val="60000"/>
                        <a:lumOff val="40000"/>
                      </a:schemeClr>
                    </a:solidFill>
                  </a:tcPr>
                </a:tc>
                <a:extLst>
                  <a:ext uri="{0D108BD9-81ED-4DB2-BD59-A6C34878D82A}">
                    <a16:rowId xmlns:a16="http://schemas.microsoft.com/office/drawing/2014/main" val="1423729164"/>
                  </a:ext>
                </a:extLst>
              </a:tr>
              <a:tr h="421188">
                <a:tc vMerge="1">
                  <a:txBody>
                    <a:bodyPr/>
                    <a:lstStyle/>
                    <a:p>
                      <a:endParaRPr lang="en-GB"/>
                    </a:p>
                  </a:txBody>
                  <a:tcPr/>
                </a:tc>
                <a:tc vMerge="1">
                  <a:txBody>
                    <a:bodyPr/>
                    <a:lstStyle/>
                    <a:p>
                      <a:endParaRPr lang="en-GB"/>
                    </a:p>
                  </a:txBody>
                  <a:tcPr/>
                </a:tc>
                <a:tc>
                  <a:txBody>
                    <a:bodyPr/>
                    <a:lstStyle/>
                    <a:p>
                      <a:r>
                        <a:rPr lang="en-GB" sz="1200" kern="1200" dirty="0">
                          <a:solidFill>
                            <a:schemeClr val="tx1"/>
                          </a:solidFill>
                          <a:effectLst/>
                          <a:latin typeface="+mn-lt"/>
                          <a:ea typeface="+mn-ea"/>
                          <a:cs typeface="+mn-cs"/>
                        </a:rPr>
                        <a:t>Student restates the operationalisation of the text and comments/attempts to distil meaning</a:t>
                      </a:r>
                      <a:endParaRPr lang="en-GB" sz="1200" dirty="0"/>
                    </a:p>
                  </a:txBody>
                  <a:tcPr>
                    <a:solidFill>
                      <a:schemeClr val="accent6">
                        <a:lumMod val="60000"/>
                        <a:lumOff val="40000"/>
                      </a:schemeClr>
                    </a:solidFill>
                  </a:tcPr>
                </a:tc>
                <a:extLst>
                  <a:ext uri="{0D108BD9-81ED-4DB2-BD59-A6C34878D82A}">
                    <a16:rowId xmlns:a16="http://schemas.microsoft.com/office/drawing/2014/main" val="2086493479"/>
                  </a:ext>
                </a:extLst>
              </a:tr>
              <a:tr h="421188">
                <a:tc vMerge="1">
                  <a:txBody>
                    <a:bodyPr/>
                    <a:lstStyle/>
                    <a:p>
                      <a:endParaRPr lang="en-GB"/>
                    </a:p>
                  </a:txBody>
                  <a:tcPr/>
                </a:tc>
                <a:tc vMerge="1">
                  <a:txBody>
                    <a:bodyPr/>
                    <a:lstStyle/>
                    <a:p>
                      <a:endParaRPr lang="en-GB"/>
                    </a:p>
                  </a:txBody>
                  <a:tcPr/>
                </a:tc>
                <a:tc>
                  <a:txBody>
                    <a:bodyPr/>
                    <a:lstStyle/>
                    <a:p>
                      <a:r>
                        <a:rPr lang="en-GB" sz="1200" kern="1200" dirty="0">
                          <a:solidFill>
                            <a:schemeClr val="tx1"/>
                          </a:solidFill>
                          <a:effectLst/>
                          <a:latin typeface="+mn-lt"/>
                          <a:ea typeface="+mn-ea"/>
                          <a:cs typeface="+mn-cs"/>
                        </a:rPr>
                        <a:t>Student is mapping the whole article</a:t>
                      </a:r>
                      <a:endParaRPr lang="en-GB" sz="1200" dirty="0"/>
                    </a:p>
                  </a:txBody>
                  <a:tcPr>
                    <a:solidFill>
                      <a:schemeClr val="accent6">
                        <a:lumMod val="40000"/>
                        <a:lumOff val="60000"/>
                      </a:schemeClr>
                    </a:solidFill>
                  </a:tcPr>
                </a:tc>
                <a:extLst>
                  <a:ext uri="{0D108BD9-81ED-4DB2-BD59-A6C34878D82A}">
                    <a16:rowId xmlns:a16="http://schemas.microsoft.com/office/drawing/2014/main" val="2699725968"/>
                  </a:ext>
                </a:extLst>
              </a:tr>
              <a:tr h="421188">
                <a:tc vMerge="1">
                  <a:txBody>
                    <a:bodyPr/>
                    <a:lstStyle/>
                    <a:p>
                      <a:endParaRPr lang="en-GB" dirty="0"/>
                    </a:p>
                  </a:txBody>
                  <a:tcPr/>
                </a:tc>
                <a:tc rowSpan="3">
                  <a:txBody>
                    <a:bodyPr/>
                    <a:lstStyle/>
                    <a:p>
                      <a:r>
                        <a:rPr lang="en-GB" dirty="0"/>
                        <a:t>context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Student is analysing a context</a:t>
                      </a:r>
                    </a:p>
                    <a:p>
                      <a:endParaRPr lang="en-GB" sz="1200" dirty="0"/>
                    </a:p>
                  </a:txBody>
                  <a:tcPr>
                    <a:solidFill>
                      <a:schemeClr val="accent4">
                        <a:lumMod val="60000"/>
                        <a:lumOff val="40000"/>
                      </a:schemeClr>
                    </a:solidFill>
                  </a:tcPr>
                </a:tc>
                <a:extLst>
                  <a:ext uri="{0D108BD9-81ED-4DB2-BD59-A6C34878D82A}">
                    <a16:rowId xmlns:a16="http://schemas.microsoft.com/office/drawing/2014/main" val="627335407"/>
                  </a:ext>
                </a:extLst>
              </a:tr>
              <a:tr h="421188">
                <a:tc vMerge="1">
                  <a:txBody>
                    <a:bodyPr/>
                    <a:lstStyle/>
                    <a:p>
                      <a:endParaRPr lang="en-GB"/>
                    </a:p>
                  </a:txBody>
                  <a:tcPr/>
                </a:tc>
                <a:tc vMerge="1">
                  <a:txBody>
                    <a:bodyPr/>
                    <a:lstStyle/>
                    <a:p>
                      <a:endParaRPr lang="en-GB"/>
                    </a:p>
                  </a:txBody>
                  <a:tcPr/>
                </a:tc>
                <a:tc>
                  <a:txBody>
                    <a:bodyPr/>
                    <a:lstStyle/>
                    <a:p>
                      <a:r>
                        <a:rPr lang="en-GB" sz="1200" kern="1200" dirty="0">
                          <a:solidFill>
                            <a:schemeClr val="tx1"/>
                          </a:solidFill>
                          <a:effectLst/>
                          <a:latin typeface="+mn-lt"/>
                          <a:ea typeface="+mn-ea"/>
                          <a:cs typeface="+mn-cs"/>
                        </a:rPr>
                        <a:t>Student is describing a context </a:t>
                      </a:r>
                    </a:p>
                    <a:p>
                      <a:r>
                        <a:rPr lang="en-GB" sz="1200" kern="1200" dirty="0">
                          <a:solidFill>
                            <a:schemeClr val="tx1"/>
                          </a:solidFill>
                          <a:effectLst/>
                          <a:latin typeface="+mn-lt"/>
                          <a:ea typeface="+mn-ea"/>
                          <a:cs typeface="+mn-cs"/>
                        </a:rPr>
                        <a:t> </a:t>
                      </a:r>
                    </a:p>
                    <a:p>
                      <a:endParaRPr lang="en-GB" sz="1200" dirty="0"/>
                    </a:p>
                  </a:txBody>
                  <a:tcPr>
                    <a:solidFill>
                      <a:schemeClr val="accent4">
                        <a:lumMod val="20000"/>
                        <a:lumOff val="80000"/>
                      </a:schemeClr>
                    </a:solidFill>
                  </a:tcPr>
                </a:tc>
                <a:extLst>
                  <a:ext uri="{0D108BD9-81ED-4DB2-BD59-A6C34878D82A}">
                    <a16:rowId xmlns:a16="http://schemas.microsoft.com/office/drawing/2014/main" val="3745549873"/>
                  </a:ext>
                </a:extLst>
              </a:tr>
              <a:tr h="421188">
                <a:tc vMerge="1">
                  <a:txBody>
                    <a:bodyPr/>
                    <a:lstStyle/>
                    <a:p>
                      <a:endParaRPr lang="en-GB"/>
                    </a:p>
                  </a:txBody>
                  <a:tcPr/>
                </a:tc>
                <a:tc vMerge="1">
                  <a:txBody>
                    <a:bodyPr/>
                    <a:lstStyle/>
                    <a:p>
                      <a:endParaRPr lang="en-GB"/>
                    </a:p>
                  </a:txBody>
                  <a:tcPr/>
                </a:tc>
                <a:tc>
                  <a:txBody>
                    <a:bodyPr/>
                    <a:lstStyle/>
                    <a:p>
                      <a:r>
                        <a:rPr lang="en-GB" sz="1200" kern="1200" dirty="0">
                          <a:solidFill>
                            <a:schemeClr val="tx1"/>
                          </a:solidFill>
                          <a:effectLst/>
                          <a:latin typeface="+mn-lt"/>
                          <a:ea typeface="+mn-ea"/>
                          <a:cs typeface="+mn-cs"/>
                        </a:rPr>
                        <a:t>Student is repeating the text detail on a slide</a:t>
                      </a:r>
                      <a:endParaRPr lang="en-GB" sz="1200" dirty="0"/>
                    </a:p>
                  </a:txBody>
                  <a:tcPr>
                    <a:solidFill>
                      <a:schemeClr val="accent4">
                        <a:lumMod val="20000"/>
                        <a:lumOff val="80000"/>
                      </a:schemeClr>
                    </a:solidFill>
                  </a:tcPr>
                </a:tc>
                <a:extLst>
                  <a:ext uri="{0D108BD9-81ED-4DB2-BD59-A6C34878D82A}">
                    <a16:rowId xmlns:a16="http://schemas.microsoft.com/office/drawing/2014/main" val="280977639"/>
                  </a:ext>
                </a:extLst>
              </a:tr>
            </a:tbl>
          </a:graphicData>
        </a:graphic>
      </p:graphicFrame>
      <p:cxnSp>
        <p:nvCxnSpPr>
          <p:cNvPr id="13" name="Connector: Curved 12">
            <a:extLst>
              <a:ext uri="{FF2B5EF4-FFF2-40B4-BE49-F238E27FC236}">
                <a16:creationId xmlns:a16="http://schemas.microsoft.com/office/drawing/2014/main" id="{B8F7C5D1-8942-93DA-5FA4-D6A46A3874A2}"/>
              </a:ext>
            </a:extLst>
          </p:cNvPr>
          <p:cNvCxnSpPr>
            <a:cxnSpLocks/>
          </p:cNvCxnSpPr>
          <p:nvPr/>
        </p:nvCxnSpPr>
        <p:spPr>
          <a:xfrm rot="16200000" flipH="1">
            <a:off x="6041204" y="3390472"/>
            <a:ext cx="2085658" cy="1037692"/>
          </a:xfrm>
          <a:prstGeom prst="curvedConnector3">
            <a:avLst/>
          </a:prstGeom>
          <a:ln>
            <a:solidFill>
              <a:srgbClr val="00B050"/>
            </a:solidFill>
            <a:headEnd type="triangle"/>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897016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68A6C7E-9955-93DA-24C2-076B753B414A}"/>
              </a:ext>
            </a:extLst>
          </p:cNvPr>
          <p:cNvSpPr/>
          <p:nvPr/>
        </p:nvSpPr>
        <p:spPr>
          <a:xfrm>
            <a:off x="71919" y="113016"/>
            <a:ext cx="2044557" cy="13099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Table 7">
            <a:extLst>
              <a:ext uri="{FF2B5EF4-FFF2-40B4-BE49-F238E27FC236}">
                <a16:creationId xmlns:a16="http://schemas.microsoft.com/office/drawing/2014/main" id="{0283BEA1-0AFB-E665-2882-B694303453A3}"/>
              </a:ext>
            </a:extLst>
          </p:cNvPr>
          <p:cNvGraphicFramePr>
            <a:graphicFrameLocks noGrp="1"/>
          </p:cNvGraphicFramePr>
          <p:nvPr>
            <p:extLst>
              <p:ext uri="{D42A27DB-BD31-4B8C-83A1-F6EECF244321}">
                <p14:modId xmlns:p14="http://schemas.microsoft.com/office/powerpoint/2010/main" val="2590989757"/>
              </p:ext>
            </p:extLst>
          </p:nvPr>
        </p:nvGraphicFramePr>
        <p:xfrm>
          <a:off x="71919" y="113017"/>
          <a:ext cx="11906035" cy="6732471"/>
        </p:xfrm>
        <a:graphic>
          <a:graphicData uri="http://schemas.openxmlformats.org/drawingml/2006/table">
            <a:tbl>
              <a:tblPr firstRow="1" bandRow="1">
                <a:tableStyleId>{616DA210-FB5B-4158-B5E0-FEB733F419BA}</a:tableStyleId>
              </a:tblPr>
              <a:tblGrid>
                <a:gridCol w="768867">
                  <a:extLst>
                    <a:ext uri="{9D8B030D-6E8A-4147-A177-3AD203B41FA5}">
                      <a16:colId xmlns:a16="http://schemas.microsoft.com/office/drawing/2014/main" val="404335137"/>
                    </a:ext>
                  </a:extLst>
                </a:gridCol>
                <a:gridCol w="1092426">
                  <a:extLst>
                    <a:ext uri="{9D8B030D-6E8A-4147-A177-3AD203B41FA5}">
                      <a16:colId xmlns:a16="http://schemas.microsoft.com/office/drawing/2014/main" val="1186861037"/>
                    </a:ext>
                  </a:extLst>
                </a:gridCol>
                <a:gridCol w="2745148">
                  <a:extLst>
                    <a:ext uri="{9D8B030D-6E8A-4147-A177-3AD203B41FA5}">
                      <a16:colId xmlns:a16="http://schemas.microsoft.com/office/drawing/2014/main" val="46094670"/>
                    </a:ext>
                  </a:extLst>
                </a:gridCol>
                <a:gridCol w="3914294">
                  <a:extLst>
                    <a:ext uri="{9D8B030D-6E8A-4147-A177-3AD203B41FA5}">
                      <a16:colId xmlns:a16="http://schemas.microsoft.com/office/drawing/2014/main" val="82599984"/>
                    </a:ext>
                  </a:extLst>
                </a:gridCol>
                <a:gridCol w="3385300">
                  <a:extLst>
                    <a:ext uri="{9D8B030D-6E8A-4147-A177-3AD203B41FA5}">
                      <a16:colId xmlns:a16="http://schemas.microsoft.com/office/drawing/2014/main" val="2433587296"/>
                    </a:ext>
                  </a:extLst>
                </a:gridCol>
              </a:tblGrid>
              <a:tr h="367283">
                <a:tc rowSpan="10">
                  <a:txBody>
                    <a:bodyPr/>
                    <a:lstStyle/>
                    <a:p>
                      <a:r>
                        <a:rPr lang="en-GB" dirty="0"/>
                        <a:t>SG-</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SG+</a:t>
                      </a:r>
                    </a:p>
                  </a:txBody>
                  <a:tcPr/>
                </a:tc>
                <a:tc>
                  <a:txBody>
                    <a:bodyPr/>
                    <a:lstStyle/>
                    <a:p>
                      <a:endParaRPr lang="en-GB" dirty="0"/>
                    </a:p>
                  </a:txBody>
                  <a:tcPr/>
                </a:tc>
                <a:tc>
                  <a:txBody>
                    <a:bodyPr/>
                    <a:lstStyle/>
                    <a:p>
                      <a:r>
                        <a:rPr lang="en-GB" sz="1200"/>
                        <a:t>Coded content</a:t>
                      </a:r>
                      <a:endParaRPr lang="en-GB" sz="1200" dirty="0"/>
                    </a:p>
                  </a:txBody>
                  <a:tcPr>
                    <a:noFill/>
                  </a:tcPr>
                </a:tc>
                <a:tc>
                  <a:txBody>
                    <a:bodyPr/>
                    <a:lstStyle/>
                    <a:p>
                      <a:r>
                        <a:rPr lang="en-GB" sz="1200"/>
                        <a:t>visual</a:t>
                      </a:r>
                      <a:endParaRPr lang="en-GB" sz="1200" dirty="0"/>
                    </a:p>
                  </a:txBody>
                  <a:tcPr>
                    <a:noFill/>
                  </a:tcPr>
                </a:tc>
                <a:tc>
                  <a:txBody>
                    <a:bodyPr/>
                    <a:lstStyle/>
                    <a:p>
                      <a:r>
                        <a:rPr lang="en-GB" sz="1200"/>
                        <a:t>text</a:t>
                      </a:r>
                      <a:endParaRPr lang="en-GB" sz="1200" dirty="0"/>
                    </a:p>
                  </a:txBody>
                  <a:tcPr>
                    <a:noFill/>
                  </a:tcPr>
                </a:tc>
                <a:extLst>
                  <a:ext uri="{0D108BD9-81ED-4DB2-BD59-A6C34878D82A}">
                    <a16:rowId xmlns:a16="http://schemas.microsoft.com/office/drawing/2014/main" val="1078423071"/>
                  </a:ext>
                </a:extLst>
              </a:tr>
              <a:tr h="826389">
                <a:tc vMerge="1">
                  <a:txBody>
                    <a:bodyPr/>
                    <a:lstStyle/>
                    <a:p>
                      <a:endParaRPr lang="en-GB"/>
                    </a:p>
                  </a:txBody>
                  <a:tcPr/>
                </a:tc>
                <a:tc rowSpan="3">
                  <a:txBody>
                    <a:bodyPr/>
                    <a:lstStyle/>
                    <a:p>
                      <a:r>
                        <a:rPr lang="en-GB" b="0" dirty="0"/>
                        <a:t>Theory/</a:t>
                      </a:r>
                    </a:p>
                    <a:p>
                      <a:r>
                        <a:rPr lang="en-GB" b="0" dirty="0"/>
                        <a:t>concepts</a:t>
                      </a:r>
                      <a:endParaRPr lang="en-GB" dirty="0"/>
                    </a:p>
                  </a:txBody>
                  <a:tcPr>
                    <a:solidFill>
                      <a:schemeClr val="bg1">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Student is analysing a theory</a:t>
                      </a:r>
                    </a:p>
                    <a:p>
                      <a:endParaRPr lang="en-GB" sz="1200" dirty="0"/>
                    </a:p>
                  </a:txBody>
                  <a:tcPr>
                    <a:solidFill>
                      <a:srgbClr val="F17581"/>
                    </a:solidFill>
                  </a:tcPr>
                </a:tc>
                <a:tc>
                  <a:txBody>
                    <a:bodyPr/>
                    <a:lstStyle/>
                    <a:p>
                      <a:r>
                        <a:rPr lang="en-GB" sz="1200" kern="1200" dirty="0">
                          <a:solidFill>
                            <a:schemeClr val="tx1"/>
                          </a:solidFill>
                          <a:effectLst/>
                          <a:latin typeface="+mn-lt"/>
                          <a:ea typeface="+mn-ea"/>
                          <a:cs typeface="+mn-cs"/>
                        </a:rPr>
                        <a:t>Representing the theory in diagram form (may be from the article) AND attempting to distil key ideas</a:t>
                      </a:r>
                      <a:endParaRPr lang="en-GB" sz="1200" dirty="0"/>
                    </a:p>
                  </a:txBody>
                  <a:tcPr>
                    <a:solidFill>
                      <a:srgbClr val="F17581"/>
                    </a:solidFill>
                  </a:tcPr>
                </a:tc>
                <a:tc>
                  <a:txBody>
                    <a:bodyPr/>
                    <a:lstStyle/>
                    <a:p>
                      <a:r>
                        <a:rPr lang="en-GB" sz="1200" kern="1200" dirty="0">
                          <a:solidFill>
                            <a:schemeClr val="tx1"/>
                          </a:solidFill>
                          <a:effectLst/>
                          <a:latin typeface="+mn-lt"/>
                          <a:ea typeface="+mn-ea"/>
                          <a:cs typeface="+mn-cs"/>
                        </a:rPr>
                        <a:t>attempting to  distil key ideas/commenting critically</a:t>
                      </a:r>
                    </a:p>
                    <a:p>
                      <a:r>
                        <a:rPr lang="en-GB" sz="1200" kern="1200" dirty="0">
                          <a:solidFill>
                            <a:schemeClr val="tx1"/>
                          </a:solidFill>
                          <a:effectLst/>
                          <a:latin typeface="+mn-lt"/>
                          <a:ea typeface="+mn-ea"/>
                          <a:cs typeface="+mn-cs"/>
                        </a:rPr>
                        <a:t>Questions that lead the group to think critically around the theory</a:t>
                      </a:r>
                      <a:endParaRPr lang="en-GB" sz="1200" dirty="0"/>
                    </a:p>
                  </a:txBody>
                  <a:tcPr>
                    <a:solidFill>
                      <a:srgbClr val="F17581"/>
                    </a:solidFill>
                  </a:tcPr>
                </a:tc>
                <a:extLst>
                  <a:ext uri="{0D108BD9-81ED-4DB2-BD59-A6C34878D82A}">
                    <a16:rowId xmlns:a16="http://schemas.microsoft.com/office/drawing/2014/main" val="2235110867"/>
                  </a:ext>
                </a:extLst>
              </a:tr>
              <a:tr h="642748">
                <a:tc vMerge="1">
                  <a:txBody>
                    <a:bodyPr/>
                    <a:lstStyle/>
                    <a:p>
                      <a:endParaRPr lang="en-GB"/>
                    </a:p>
                  </a:txBody>
                  <a:tcPr/>
                </a:tc>
                <a:tc vMerge="1">
                  <a:txBody>
                    <a:bodyPr/>
                    <a:lstStyle/>
                    <a:p>
                      <a:endParaRPr lang="en-GB"/>
                    </a:p>
                  </a:txBody>
                  <a:tcPr/>
                </a:tc>
                <a:tc>
                  <a:txBody>
                    <a:bodyPr/>
                    <a:lstStyle/>
                    <a:p>
                      <a:r>
                        <a:rPr lang="en-GB" sz="1200" kern="1200" dirty="0">
                          <a:solidFill>
                            <a:schemeClr val="tx1"/>
                          </a:solidFill>
                          <a:effectLst/>
                          <a:latin typeface="+mn-lt"/>
                          <a:ea typeface="+mn-ea"/>
                          <a:cs typeface="+mn-cs"/>
                        </a:rPr>
                        <a:t>Student identifies related concepts/theories</a:t>
                      </a:r>
                      <a:endParaRPr lang="en-GB" sz="1200" dirty="0"/>
                    </a:p>
                  </a:txBody>
                  <a:tcPr>
                    <a:solidFill>
                      <a:srgbClr val="F17581"/>
                    </a:solidFill>
                  </a:tcPr>
                </a:tc>
                <a:tc gridSpan="2">
                  <a:txBody>
                    <a:bodyPr/>
                    <a:lstStyle/>
                    <a:p>
                      <a:r>
                        <a:rPr lang="en-GB" sz="1200" kern="1200" dirty="0">
                          <a:solidFill>
                            <a:schemeClr val="tx1"/>
                          </a:solidFill>
                          <a:effectLst/>
                          <a:latin typeface="+mn-lt"/>
                          <a:ea typeface="+mn-ea"/>
                          <a:cs typeface="+mn-cs"/>
                        </a:rPr>
                        <a:t>Identifying other sources and describing related concepts</a:t>
                      </a:r>
                    </a:p>
                  </a:txBody>
                  <a:tcPr>
                    <a:solidFill>
                      <a:srgbClr val="F17581"/>
                    </a:solidFill>
                  </a:tcPr>
                </a:tc>
                <a:tc hMerge="1">
                  <a:txBody>
                    <a:bodyPr/>
                    <a:lstStyle/>
                    <a:p>
                      <a:r>
                        <a:rPr lang="en-GB" sz="1200" kern="1200" dirty="0">
                          <a:solidFill>
                            <a:schemeClr val="tx1"/>
                          </a:solidFill>
                          <a:effectLst/>
                          <a:latin typeface="+mn-lt"/>
                          <a:ea typeface="+mn-ea"/>
                          <a:cs typeface="+mn-cs"/>
                        </a:rPr>
                        <a:t>Identifying other sources and describing related concepts </a:t>
                      </a:r>
                    </a:p>
                    <a:p>
                      <a:r>
                        <a:rPr lang="en-GB" sz="1200" kern="1200" dirty="0">
                          <a:solidFill>
                            <a:schemeClr val="tx1"/>
                          </a:solidFill>
                          <a:effectLst/>
                          <a:latin typeface="+mn-lt"/>
                          <a:ea typeface="+mn-ea"/>
                          <a:cs typeface="+mn-cs"/>
                        </a:rPr>
                        <a:t>Questions that ask about related theories</a:t>
                      </a:r>
                      <a:endParaRPr lang="en-GB" sz="1200" dirty="0"/>
                    </a:p>
                  </a:txBody>
                  <a:tcPr>
                    <a:solidFill>
                      <a:srgbClr val="F17581"/>
                    </a:solidFill>
                  </a:tcPr>
                </a:tc>
                <a:extLst>
                  <a:ext uri="{0D108BD9-81ED-4DB2-BD59-A6C34878D82A}">
                    <a16:rowId xmlns:a16="http://schemas.microsoft.com/office/drawing/2014/main" val="4146357021"/>
                  </a:ext>
                </a:extLst>
              </a:tr>
              <a:tr h="790655">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Student is describing a theory</a:t>
                      </a:r>
                    </a:p>
                    <a:p>
                      <a:pPr marL="0" algn="l" defTabSz="914400" rtl="0" eaLnBrk="1" latinLnBrk="0" hangingPunct="1"/>
                      <a:endParaRPr lang="en-GB" sz="1200" kern="1200" dirty="0">
                        <a:solidFill>
                          <a:schemeClr val="tx1"/>
                        </a:solidFill>
                        <a:effectLst/>
                        <a:latin typeface="+mn-lt"/>
                        <a:ea typeface="+mn-ea"/>
                        <a:cs typeface="+mn-cs"/>
                      </a:endParaRPr>
                    </a:p>
                  </a:txBody>
                  <a:tcPr>
                    <a:solidFill>
                      <a:srgbClr val="F2A4BA"/>
                    </a:solidFill>
                  </a:tcPr>
                </a:tc>
                <a:tc>
                  <a:txBody>
                    <a:bodyPr/>
                    <a:lstStyle/>
                    <a:p>
                      <a:pPr marL="0" algn="l" defTabSz="914400" rtl="0" eaLnBrk="1" latinLnBrk="0" hangingPunct="1"/>
                      <a:r>
                        <a:rPr lang="en-GB" sz="1200" kern="1200" dirty="0">
                          <a:solidFill>
                            <a:schemeClr val="tx1"/>
                          </a:solidFill>
                          <a:effectLst/>
                          <a:latin typeface="+mn-lt"/>
                          <a:ea typeface="+mn-ea"/>
                          <a:cs typeface="+mn-cs"/>
                        </a:rPr>
                        <a:t>Representing the theory in a diagram form (may be from the article) </a:t>
                      </a:r>
                    </a:p>
                    <a:p>
                      <a:pPr marL="0" algn="l" defTabSz="914400" rtl="0" eaLnBrk="1" latinLnBrk="0" hangingPunct="1"/>
                      <a:r>
                        <a:rPr lang="en-GB" sz="1200" kern="1200" dirty="0">
                          <a:solidFill>
                            <a:schemeClr val="tx1"/>
                          </a:solidFill>
                          <a:effectLst/>
                          <a:latin typeface="+mn-lt"/>
                          <a:ea typeface="+mn-ea"/>
                          <a:cs typeface="+mn-cs"/>
                        </a:rPr>
                        <a:t>using coloured lines to map structure of article, circling the parts where theory is discussed</a:t>
                      </a:r>
                    </a:p>
                  </a:txBody>
                  <a:tcPr>
                    <a:solidFill>
                      <a:srgbClr val="F2A4BA"/>
                    </a:solidFill>
                  </a:tcPr>
                </a:tc>
                <a:tc>
                  <a:txBody>
                    <a:bodyPr/>
                    <a:lstStyle/>
                    <a:p>
                      <a:pPr marL="0" algn="l" defTabSz="914400" rtl="0" eaLnBrk="1" latinLnBrk="0" hangingPunct="1"/>
                      <a:r>
                        <a:rPr lang="en-GB" sz="1200" kern="1200" dirty="0">
                          <a:solidFill>
                            <a:schemeClr val="tx1"/>
                          </a:solidFill>
                          <a:effectLst/>
                          <a:latin typeface="+mn-lt"/>
                          <a:ea typeface="+mn-ea"/>
                          <a:cs typeface="+mn-cs"/>
                        </a:rPr>
                        <a:t>Highlighting the theory in the original text</a:t>
                      </a:r>
                    </a:p>
                    <a:p>
                      <a:pPr marL="0" algn="l" defTabSz="914400" rtl="0" eaLnBrk="1" latinLnBrk="0" hangingPunct="1"/>
                      <a:r>
                        <a:rPr lang="en-GB" sz="1200" kern="1200" dirty="0">
                          <a:solidFill>
                            <a:schemeClr val="tx1"/>
                          </a:solidFill>
                          <a:effectLst/>
                          <a:latin typeface="+mn-lt"/>
                          <a:ea typeface="+mn-ea"/>
                          <a:cs typeface="+mn-cs"/>
                        </a:rPr>
                        <a:t>Writing the name of the theory </a:t>
                      </a:r>
                    </a:p>
                    <a:p>
                      <a:pPr marL="0" algn="l" defTabSz="914400" rtl="0" eaLnBrk="1" latinLnBrk="0" hangingPunct="1"/>
                      <a:endParaRPr lang="en-GB" sz="1200" kern="1200" dirty="0">
                        <a:solidFill>
                          <a:schemeClr val="tx1"/>
                        </a:solidFill>
                        <a:effectLst/>
                        <a:latin typeface="+mn-lt"/>
                        <a:ea typeface="+mn-ea"/>
                        <a:cs typeface="+mn-cs"/>
                      </a:endParaRPr>
                    </a:p>
                  </a:txBody>
                  <a:tcPr>
                    <a:solidFill>
                      <a:srgbClr val="F2A4BA"/>
                    </a:solidFill>
                  </a:tcPr>
                </a:tc>
                <a:extLst>
                  <a:ext uri="{0D108BD9-81ED-4DB2-BD59-A6C34878D82A}">
                    <a16:rowId xmlns:a16="http://schemas.microsoft.com/office/drawing/2014/main" val="1335541851"/>
                  </a:ext>
                </a:extLst>
              </a:tr>
              <a:tr h="1142058">
                <a:tc vMerge="1">
                  <a:txBody>
                    <a:bodyPr/>
                    <a:lstStyle/>
                    <a:p>
                      <a:endParaRPr lang="en-GB" dirty="0"/>
                    </a:p>
                  </a:txBody>
                  <a:tcPr/>
                </a:tc>
                <a:tc rowSpan="3">
                  <a:txBody>
                    <a:bodyPr/>
                    <a:lstStyle/>
                    <a:p>
                      <a:endParaRPr lang="en-GB" dirty="0"/>
                    </a:p>
                  </a:txBody>
                  <a:tcPr/>
                </a:tc>
                <a:tc>
                  <a:txBody>
                    <a:bodyPr/>
                    <a:lstStyle/>
                    <a:p>
                      <a:r>
                        <a:rPr lang="en-GB" sz="1200" kern="1200" dirty="0">
                          <a:solidFill>
                            <a:schemeClr val="tx1"/>
                          </a:solidFill>
                          <a:effectLst/>
                          <a:latin typeface="+mn-lt"/>
                          <a:ea typeface="+mn-ea"/>
                          <a:cs typeface="+mn-cs"/>
                        </a:rPr>
                        <a:t>Student explores the theory in context</a:t>
                      </a:r>
                    </a:p>
                    <a:p>
                      <a:r>
                        <a:rPr lang="en-GB" sz="1200" kern="1200" dirty="0">
                          <a:solidFill>
                            <a:schemeClr val="tx1"/>
                          </a:solidFill>
                          <a:effectLst/>
                          <a:latin typeface="+mn-lt"/>
                          <a:ea typeface="+mn-ea"/>
                          <a:cs typeface="+mn-cs"/>
                        </a:rPr>
                        <a:t>/finds a new context for the theory /finds a connection with a previous article</a:t>
                      </a:r>
                      <a:endParaRPr lang="en-GB" sz="1200" dirty="0"/>
                    </a:p>
                  </a:txBody>
                  <a:tcPr>
                    <a:solidFill>
                      <a:schemeClr val="accent6">
                        <a:lumMod val="60000"/>
                        <a:lumOff val="40000"/>
                      </a:schemeClr>
                    </a:solidFill>
                  </a:tcPr>
                </a:tc>
                <a:tc>
                  <a:txBody>
                    <a:bodyPr/>
                    <a:lstStyle/>
                    <a:p>
                      <a:r>
                        <a:rPr lang="en-GB" sz="1200" kern="1200" dirty="0">
                          <a:solidFill>
                            <a:schemeClr val="tx1"/>
                          </a:solidFill>
                          <a:effectLst/>
                          <a:latin typeface="+mn-lt"/>
                          <a:ea typeface="+mn-ea"/>
                          <a:cs typeface="+mn-cs"/>
                        </a:rPr>
                        <a:t> Find images and uses own words</a:t>
                      </a:r>
                      <a:endParaRPr lang="en-GB" sz="1000"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Questions that lead the group to think critically around the theory and think critically about the limitations for practice</a:t>
                      </a:r>
                      <a:endParaRPr lang="en-GB" sz="1000" dirty="0"/>
                    </a:p>
                  </a:txBody>
                  <a:tcPr>
                    <a:solidFill>
                      <a:schemeClr val="accent6">
                        <a:lumMod val="60000"/>
                        <a:lumOff val="40000"/>
                      </a:schemeClr>
                    </a:solidFill>
                  </a:tcPr>
                </a:tc>
                <a:extLst>
                  <a:ext uri="{0D108BD9-81ED-4DB2-BD59-A6C34878D82A}">
                    <a16:rowId xmlns:a16="http://schemas.microsoft.com/office/drawing/2014/main" val="3194548358"/>
                  </a:ext>
                </a:extLst>
              </a:tr>
              <a:tr h="614954">
                <a:tc vMerge="1">
                  <a:txBody>
                    <a:bodyPr/>
                    <a:lstStyle/>
                    <a:p>
                      <a:endParaRPr lang="en-GB"/>
                    </a:p>
                  </a:txBody>
                  <a:tcPr/>
                </a:tc>
                <a:tc vMerge="1">
                  <a:txBody>
                    <a:bodyPr/>
                    <a:lstStyle/>
                    <a:p>
                      <a:endParaRPr lang="en-GB"/>
                    </a:p>
                  </a:txBody>
                  <a:tcPr/>
                </a:tc>
                <a:tc>
                  <a:txBody>
                    <a:bodyPr/>
                    <a:lstStyle/>
                    <a:p>
                      <a:r>
                        <a:rPr lang="en-GB" sz="1200" kern="1200" dirty="0">
                          <a:solidFill>
                            <a:schemeClr val="tx1"/>
                          </a:solidFill>
                          <a:effectLst/>
                          <a:latin typeface="+mn-lt"/>
                          <a:ea typeface="+mn-ea"/>
                          <a:cs typeface="+mn-cs"/>
                        </a:rPr>
                        <a:t>Student restates the theory in context and comments/attempts to distil meaning</a:t>
                      </a:r>
                      <a:endParaRPr lang="en-GB" sz="1200" dirty="0"/>
                    </a:p>
                  </a:txBody>
                  <a:tcPr>
                    <a:solidFill>
                      <a:schemeClr val="accent6">
                        <a:lumMod val="60000"/>
                        <a:lumOff val="40000"/>
                      </a:schemeClr>
                    </a:solidFill>
                  </a:tcPr>
                </a:tc>
                <a:tc gridSpan="2">
                  <a:txBody>
                    <a:bodyPr/>
                    <a:lstStyle/>
                    <a:p>
                      <a:r>
                        <a:rPr lang="en-GB" sz="1200" kern="1200" dirty="0">
                          <a:solidFill>
                            <a:schemeClr val="tx1"/>
                          </a:solidFill>
                          <a:effectLst/>
                          <a:latin typeface="+mn-lt"/>
                          <a:ea typeface="+mn-ea"/>
                          <a:cs typeface="+mn-cs"/>
                        </a:rPr>
                        <a:t>Breaks the concept down (as article) and distils key ideas</a:t>
                      </a:r>
                      <a:endParaRPr lang="en-GB" sz="1000" dirty="0"/>
                    </a:p>
                  </a:txBody>
                  <a:tcPr>
                    <a:solidFill>
                      <a:schemeClr val="accent6">
                        <a:lumMod val="60000"/>
                        <a:lumOff val="40000"/>
                      </a:schemeClr>
                    </a:solidFill>
                  </a:tcPr>
                </a:tc>
                <a:tc hMerge="1">
                  <a:txBody>
                    <a:bodyPr/>
                    <a:lstStyle/>
                    <a:p>
                      <a:endParaRPr lang="en-GB" sz="1200" dirty="0"/>
                    </a:p>
                  </a:txBody>
                  <a:tcPr>
                    <a:solidFill>
                      <a:schemeClr val="accent6">
                        <a:lumMod val="60000"/>
                        <a:lumOff val="40000"/>
                      </a:schemeClr>
                    </a:solidFill>
                  </a:tcPr>
                </a:tc>
                <a:extLst>
                  <a:ext uri="{0D108BD9-81ED-4DB2-BD59-A6C34878D82A}">
                    <a16:rowId xmlns:a16="http://schemas.microsoft.com/office/drawing/2014/main" val="3436071560"/>
                  </a:ext>
                </a:extLst>
              </a:tr>
              <a:tr h="275463">
                <a:tc vMerge="1">
                  <a:txBody>
                    <a:bodyPr/>
                    <a:lstStyle/>
                    <a:p>
                      <a:endParaRPr lang="en-GB"/>
                    </a:p>
                  </a:txBody>
                  <a:tcPr/>
                </a:tc>
                <a:tc vMerge="1">
                  <a:txBody>
                    <a:bodyPr/>
                    <a:lstStyle/>
                    <a:p>
                      <a:endParaRPr lang="en-GB"/>
                    </a:p>
                  </a:txBody>
                  <a:tcPr/>
                </a:tc>
                <a:tc>
                  <a:txBody>
                    <a:bodyPr/>
                    <a:lstStyle/>
                    <a:p>
                      <a:r>
                        <a:rPr lang="en-GB" sz="1200" kern="1200" dirty="0">
                          <a:solidFill>
                            <a:schemeClr val="tx1"/>
                          </a:solidFill>
                          <a:effectLst/>
                          <a:latin typeface="+mn-lt"/>
                          <a:ea typeface="+mn-ea"/>
                          <a:cs typeface="+mn-cs"/>
                        </a:rPr>
                        <a:t>Student is mapping the whole article</a:t>
                      </a:r>
                      <a:endParaRPr lang="en-GB" sz="1200" dirty="0"/>
                    </a:p>
                  </a:txBody>
                  <a:tcPr>
                    <a:solidFill>
                      <a:schemeClr val="accent6">
                        <a:lumMod val="40000"/>
                        <a:lumOff val="60000"/>
                      </a:schemeClr>
                    </a:solidFill>
                  </a:tcPr>
                </a:tc>
                <a:tc gridSpan="2">
                  <a:txBody>
                    <a:bodyPr/>
                    <a:lstStyle/>
                    <a:p>
                      <a:r>
                        <a:rPr lang="en-GB" sz="1200" kern="1200" dirty="0">
                          <a:solidFill>
                            <a:schemeClr val="tx1"/>
                          </a:solidFill>
                          <a:effectLst/>
                          <a:latin typeface="+mn-lt"/>
                          <a:ea typeface="+mn-ea"/>
                          <a:cs typeface="+mn-cs"/>
                        </a:rPr>
                        <a:t>Mapping the whole article with no emphasis on any part</a:t>
                      </a:r>
                      <a:endParaRPr lang="en-GB" sz="1000" dirty="0"/>
                    </a:p>
                  </a:txBody>
                  <a:tcPr>
                    <a:solidFill>
                      <a:schemeClr val="accent6">
                        <a:lumMod val="40000"/>
                        <a:lumOff val="60000"/>
                      </a:schemeClr>
                    </a:solidFill>
                  </a:tcPr>
                </a:tc>
                <a:tc hMerge="1">
                  <a:txBody>
                    <a:bodyPr/>
                    <a:lstStyle/>
                    <a:p>
                      <a:endParaRPr lang="en-GB" sz="1200" dirty="0"/>
                    </a:p>
                  </a:txBody>
                  <a:tcPr>
                    <a:noFill/>
                  </a:tcPr>
                </a:tc>
                <a:extLst>
                  <a:ext uri="{0D108BD9-81ED-4DB2-BD59-A6C34878D82A}">
                    <a16:rowId xmlns:a16="http://schemas.microsoft.com/office/drawing/2014/main" val="1446352867"/>
                  </a:ext>
                </a:extLst>
              </a:tr>
              <a:tr h="614954">
                <a:tc vMerge="1">
                  <a:txBody>
                    <a:bodyPr/>
                    <a:lstStyle/>
                    <a:p>
                      <a:endParaRPr lang="en-GB" dirty="0"/>
                    </a:p>
                  </a:txBody>
                  <a:tcPr/>
                </a:tc>
                <a:tc rowSpan="3">
                  <a:txBody>
                    <a:bodyPr/>
                    <a:lstStyle/>
                    <a:p>
                      <a:r>
                        <a:rPr lang="en-GB" dirty="0"/>
                        <a:t>context</a:t>
                      </a:r>
                    </a:p>
                  </a:txBody>
                  <a:tcPr>
                    <a:solidFill>
                      <a:schemeClr val="bg1">
                        <a:alpha val="20000"/>
                      </a:schemeClr>
                    </a:solidFill>
                  </a:tcPr>
                </a:tc>
                <a:tc>
                  <a:txBody>
                    <a:bodyPr/>
                    <a:lstStyle/>
                    <a:p>
                      <a:r>
                        <a:rPr lang="en-GB" sz="1200" kern="1200">
                          <a:solidFill>
                            <a:schemeClr val="tx1"/>
                          </a:solidFill>
                          <a:effectLst/>
                          <a:latin typeface="+mn-lt"/>
                          <a:ea typeface="+mn-ea"/>
                          <a:cs typeface="+mn-cs"/>
                        </a:rPr>
                        <a:t>Student is analysing a context</a:t>
                      </a:r>
                    </a:p>
                    <a:p>
                      <a:r>
                        <a:rPr lang="en-GB" sz="1200" kern="1200">
                          <a:solidFill>
                            <a:schemeClr val="tx1"/>
                          </a:solidFill>
                          <a:effectLst/>
                          <a:latin typeface="+mn-lt"/>
                          <a:ea typeface="+mn-ea"/>
                          <a:cs typeface="+mn-cs"/>
                        </a:rPr>
                        <a:t> </a:t>
                      </a:r>
                    </a:p>
                    <a:p>
                      <a:endParaRPr lang="en-GB" sz="1200" dirty="0"/>
                    </a:p>
                  </a:txBody>
                  <a:tcPr>
                    <a:solidFill>
                      <a:schemeClr val="accent4">
                        <a:lumMod val="60000"/>
                        <a:lumOff val="40000"/>
                      </a:schemeClr>
                    </a:solidFill>
                  </a:tcPr>
                </a:tc>
                <a:tc>
                  <a:txBody>
                    <a:bodyPr/>
                    <a:lstStyle/>
                    <a:p>
                      <a:r>
                        <a:rPr lang="en-GB" sz="1200" kern="1200">
                          <a:solidFill>
                            <a:schemeClr val="tx1"/>
                          </a:solidFill>
                          <a:effectLst/>
                          <a:latin typeface="+mn-lt"/>
                          <a:ea typeface="+mn-ea"/>
                          <a:cs typeface="+mn-cs"/>
                        </a:rPr>
                        <a:t>Provides information about another context</a:t>
                      </a:r>
                    </a:p>
                    <a:p>
                      <a:r>
                        <a:rPr lang="en-GB" sz="1200" kern="1200">
                          <a:solidFill>
                            <a:schemeClr val="tx1"/>
                          </a:solidFill>
                          <a:effectLst/>
                          <a:latin typeface="+mn-lt"/>
                          <a:ea typeface="+mn-ea"/>
                          <a:cs typeface="+mn-cs"/>
                        </a:rPr>
                        <a:t>Blocks of highlighted text accompanied by own notes </a:t>
                      </a:r>
                      <a:endParaRPr lang="en-GB" sz="1000" dirty="0"/>
                    </a:p>
                  </a:txBody>
                  <a:tcPr>
                    <a:solidFill>
                      <a:schemeClr val="accent4">
                        <a:lumMod val="60000"/>
                        <a:lumOff val="40000"/>
                      </a:schemeClr>
                    </a:solidFill>
                  </a:tcPr>
                </a:tc>
                <a:tc>
                  <a:txBody>
                    <a:bodyPr/>
                    <a:lstStyle/>
                    <a:p>
                      <a:r>
                        <a:rPr lang="en-GB" sz="1200" kern="1200" dirty="0">
                          <a:solidFill>
                            <a:schemeClr val="tx1"/>
                          </a:solidFill>
                          <a:effectLst/>
                          <a:latin typeface="+mn-lt"/>
                          <a:ea typeface="+mn-ea"/>
                          <a:cs typeface="+mn-cs"/>
                        </a:rPr>
                        <a:t>Questions that ask about data from this context</a:t>
                      </a:r>
                    </a:p>
                    <a:p>
                      <a:r>
                        <a:rPr lang="en-GB" sz="1200" kern="1200" dirty="0">
                          <a:solidFill>
                            <a:schemeClr val="tx1"/>
                          </a:solidFill>
                          <a:effectLst/>
                          <a:latin typeface="+mn-lt"/>
                          <a:ea typeface="+mn-ea"/>
                          <a:cs typeface="+mn-cs"/>
                        </a:rPr>
                        <a:t>Questions that ask about another context</a:t>
                      </a:r>
                      <a:endParaRPr lang="en-GB" sz="1000" dirty="0"/>
                    </a:p>
                  </a:txBody>
                  <a:tcPr>
                    <a:solidFill>
                      <a:schemeClr val="accent4">
                        <a:lumMod val="60000"/>
                        <a:lumOff val="40000"/>
                      </a:schemeClr>
                    </a:solidFill>
                  </a:tcPr>
                </a:tc>
                <a:extLst>
                  <a:ext uri="{0D108BD9-81ED-4DB2-BD59-A6C34878D82A}">
                    <a16:rowId xmlns:a16="http://schemas.microsoft.com/office/drawing/2014/main" val="2686635005"/>
                  </a:ext>
                </a:extLst>
              </a:tr>
              <a:tr h="439253">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Student is describing a context </a:t>
                      </a:r>
                    </a:p>
                    <a:p>
                      <a:endParaRPr lang="en-GB" sz="1000" dirty="0"/>
                    </a:p>
                  </a:txBody>
                  <a:tcPr>
                    <a:solidFill>
                      <a:schemeClr val="accent4">
                        <a:lumMod val="20000"/>
                        <a:lumOff val="80000"/>
                      </a:schemeClr>
                    </a:solidFill>
                  </a:tcPr>
                </a:tc>
                <a:tc>
                  <a:txBody>
                    <a:bodyPr/>
                    <a:lstStyle/>
                    <a:p>
                      <a:r>
                        <a:rPr lang="en-GB" sz="1200" kern="1200" dirty="0">
                          <a:solidFill>
                            <a:schemeClr val="tx1"/>
                          </a:solidFill>
                          <a:effectLst/>
                          <a:latin typeface="+mn-lt"/>
                          <a:ea typeface="+mn-ea"/>
                          <a:cs typeface="+mn-cs"/>
                        </a:rPr>
                        <a:t>Putting a graph/diagram from the article on a slide</a:t>
                      </a:r>
                    </a:p>
                    <a:p>
                      <a:r>
                        <a:rPr lang="en-GB" sz="1200" kern="1200" dirty="0">
                          <a:solidFill>
                            <a:schemeClr val="tx1"/>
                          </a:solidFill>
                          <a:effectLst/>
                          <a:latin typeface="+mn-lt"/>
                          <a:ea typeface="+mn-ea"/>
                          <a:cs typeface="+mn-cs"/>
                        </a:rPr>
                        <a:t>Illustrative photos/images from google</a:t>
                      </a:r>
                      <a:endParaRPr lang="en-GB" sz="1000" dirty="0"/>
                    </a:p>
                  </a:txBody>
                  <a:tcPr>
                    <a:solidFill>
                      <a:schemeClr val="accent4">
                        <a:lumMod val="20000"/>
                        <a:lumOff val="80000"/>
                      </a:schemeClr>
                    </a:solidFill>
                  </a:tcPr>
                </a:tc>
                <a:tc>
                  <a:txBody>
                    <a:bodyPr/>
                    <a:lstStyle/>
                    <a:p>
                      <a:endParaRPr lang="en-GB" sz="1000" dirty="0"/>
                    </a:p>
                  </a:txBody>
                  <a:tcPr>
                    <a:solidFill>
                      <a:schemeClr val="accent4">
                        <a:lumMod val="20000"/>
                        <a:lumOff val="80000"/>
                      </a:schemeClr>
                    </a:solidFill>
                  </a:tcPr>
                </a:tc>
                <a:extLst>
                  <a:ext uri="{0D108BD9-81ED-4DB2-BD59-A6C34878D82A}">
                    <a16:rowId xmlns:a16="http://schemas.microsoft.com/office/drawing/2014/main" val="3921263238"/>
                  </a:ext>
                </a:extLst>
              </a:tr>
              <a:tr h="918210">
                <a:tc vMerge="1">
                  <a:txBody>
                    <a:bodyPr/>
                    <a:lstStyle/>
                    <a:p>
                      <a:endParaRPr lang="en-GB"/>
                    </a:p>
                  </a:txBody>
                  <a:tcPr/>
                </a:tc>
                <a:tc vMerge="1">
                  <a:txBody>
                    <a:bodyPr/>
                    <a:lstStyle/>
                    <a:p>
                      <a:endParaRPr lang="en-GB"/>
                    </a:p>
                  </a:txBody>
                  <a:tcPr/>
                </a:tc>
                <a:tc>
                  <a:txBody>
                    <a:bodyPr/>
                    <a:lstStyle/>
                    <a:p>
                      <a:r>
                        <a:rPr lang="en-GB" sz="1200" kern="1200" dirty="0">
                          <a:solidFill>
                            <a:schemeClr val="tx1"/>
                          </a:solidFill>
                          <a:effectLst/>
                          <a:latin typeface="+mn-lt"/>
                          <a:ea typeface="+mn-ea"/>
                          <a:cs typeface="+mn-cs"/>
                        </a:rPr>
                        <a:t>Student is repeating the text detail on a slide</a:t>
                      </a:r>
                      <a:endParaRPr lang="en-GB" sz="1000" dirty="0"/>
                    </a:p>
                  </a:txBody>
                  <a:tcPr>
                    <a:solidFill>
                      <a:schemeClr val="accent4">
                        <a:lumMod val="20000"/>
                        <a:lumOff val="80000"/>
                      </a:schemeClr>
                    </a:solidFill>
                  </a:tcPr>
                </a:tc>
                <a:tc>
                  <a:txBody>
                    <a:bodyPr/>
                    <a:lstStyle/>
                    <a:p>
                      <a:endParaRPr lang="en-GB" sz="1000" dirty="0"/>
                    </a:p>
                  </a:txBody>
                  <a:tcPr>
                    <a:solidFill>
                      <a:schemeClr val="accent4">
                        <a:lumMod val="20000"/>
                        <a:lumOff val="80000"/>
                      </a:schemeClr>
                    </a:solidFill>
                  </a:tcPr>
                </a:tc>
                <a:tc>
                  <a:txBody>
                    <a:bodyPr/>
                    <a:lstStyle/>
                    <a:p>
                      <a:r>
                        <a:rPr lang="en-GB" sz="1200" kern="1200" dirty="0">
                          <a:solidFill>
                            <a:schemeClr val="tx1"/>
                          </a:solidFill>
                          <a:effectLst/>
                          <a:latin typeface="+mn-lt"/>
                          <a:ea typeface="+mn-ea"/>
                          <a:cs typeface="+mn-cs"/>
                        </a:rPr>
                        <a:t>Blocks of highlighted text</a:t>
                      </a:r>
                      <a:endParaRPr lang="en-GB" sz="1000" dirty="0"/>
                    </a:p>
                  </a:txBody>
                  <a:tcPr>
                    <a:solidFill>
                      <a:schemeClr val="accent4">
                        <a:lumMod val="20000"/>
                        <a:lumOff val="80000"/>
                      </a:schemeClr>
                    </a:solidFill>
                  </a:tcPr>
                </a:tc>
                <a:extLst>
                  <a:ext uri="{0D108BD9-81ED-4DB2-BD59-A6C34878D82A}">
                    <a16:rowId xmlns:a16="http://schemas.microsoft.com/office/drawing/2014/main" val="2683657250"/>
                  </a:ext>
                </a:extLst>
              </a:tr>
            </a:tbl>
          </a:graphicData>
        </a:graphic>
      </p:graphicFrame>
      <p:cxnSp>
        <p:nvCxnSpPr>
          <p:cNvPr id="11" name="Connector: Curved 10">
            <a:extLst>
              <a:ext uri="{FF2B5EF4-FFF2-40B4-BE49-F238E27FC236}">
                <a16:creationId xmlns:a16="http://schemas.microsoft.com/office/drawing/2014/main" id="{97C41A27-BAFD-5356-3F84-426F9CB55092}"/>
              </a:ext>
            </a:extLst>
          </p:cNvPr>
          <p:cNvCxnSpPr>
            <a:cxnSpLocks/>
          </p:cNvCxnSpPr>
          <p:nvPr/>
        </p:nvCxnSpPr>
        <p:spPr>
          <a:xfrm rot="16200000" flipH="1">
            <a:off x="38528" y="3410278"/>
            <a:ext cx="2712376" cy="888716"/>
          </a:xfrm>
          <a:prstGeom prst="curvedConnector3">
            <a:avLst/>
          </a:prstGeom>
          <a:ln>
            <a:solidFill>
              <a:srgbClr val="00B050"/>
            </a:solidFill>
            <a:headEnd type="triangle"/>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8051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44100-6F17-421F-DDC1-A25A5EEE1CB1}"/>
              </a:ext>
            </a:extLst>
          </p:cNvPr>
          <p:cNvSpPr>
            <a:spLocks noGrp="1"/>
          </p:cNvSpPr>
          <p:nvPr>
            <p:ph type="title"/>
          </p:nvPr>
        </p:nvSpPr>
        <p:spPr/>
        <p:txBody>
          <a:bodyPr/>
          <a:lstStyle/>
          <a:p>
            <a:r>
              <a:rPr lang="en-GB" dirty="0"/>
              <a:t>Week 2</a:t>
            </a:r>
          </a:p>
        </p:txBody>
      </p:sp>
      <p:pic>
        <p:nvPicPr>
          <p:cNvPr id="7" name="Picture 6" descr="A close-up of a chart&#10;&#10;Description automatically generated">
            <a:extLst>
              <a:ext uri="{FF2B5EF4-FFF2-40B4-BE49-F238E27FC236}">
                <a16:creationId xmlns:a16="http://schemas.microsoft.com/office/drawing/2014/main" id="{B3DC1CEF-980F-CE68-00EB-2A3EDD91AA8F}"/>
              </a:ext>
            </a:extLst>
          </p:cNvPr>
          <p:cNvPicPr>
            <a:picLocks noChangeAspect="1"/>
          </p:cNvPicPr>
          <p:nvPr/>
        </p:nvPicPr>
        <p:blipFill>
          <a:blip r:embed="rId3"/>
          <a:stretch>
            <a:fillRect/>
          </a:stretch>
        </p:blipFill>
        <p:spPr>
          <a:xfrm>
            <a:off x="6522873" y="2434309"/>
            <a:ext cx="5417794" cy="3361716"/>
          </a:xfrm>
          <a:prstGeom prst="rect">
            <a:avLst/>
          </a:prstGeom>
        </p:spPr>
      </p:pic>
      <p:pic>
        <p:nvPicPr>
          <p:cNvPr id="14" name="Picture 13" descr="A screenshot of a document&#10;&#10;Description automatically generated">
            <a:extLst>
              <a:ext uri="{FF2B5EF4-FFF2-40B4-BE49-F238E27FC236}">
                <a16:creationId xmlns:a16="http://schemas.microsoft.com/office/drawing/2014/main" id="{CD7A257A-1ED2-41C0-9CD9-612466DE193E}"/>
              </a:ext>
            </a:extLst>
          </p:cNvPr>
          <p:cNvPicPr>
            <a:picLocks noChangeAspect="1"/>
          </p:cNvPicPr>
          <p:nvPr/>
        </p:nvPicPr>
        <p:blipFill>
          <a:blip r:embed="rId4"/>
          <a:stretch>
            <a:fillRect/>
          </a:stretch>
        </p:blipFill>
        <p:spPr>
          <a:xfrm>
            <a:off x="79687" y="2326641"/>
            <a:ext cx="5869242" cy="3627120"/>
          </a:xfrm>
          <a:prstGeom prst="rect">
            <a:avLst/>
          </a:prstGeom>
        </p:spPr>
      </p:pic>
      <p:sp>
        <p:nvSpPr>
          <p:cNvPr id="16" name="TextBox 15">
            <a:extLst>
              <a:ext uri="{FF2B5EF4-FFF2-40B4-BE49-F238E27FC236}">
                <a16:creationId xmlns:a16="http://schemas.microsoft.com/office/drawing/2014/main" id="{811DB1DA-19BA-DA54-D92D-E81C07C409FE}"/>
              </a:ext>
            </a:extLst>
          </p:cNvPr>
          <p:cNvSpPr txBox="1"/>
          <p:nvPr/>
        </p:nvSpPr>
        <p:spPr>
          <a:xfrm>
            <a:off x="164387" y="6262042"/>
            <a:ext cx="10379468" cy="461665"/>
          </a:xfrm>
          <a:prstGeom prst="rect">
            <a:avLst/>
          </a:prstGeom>
          <a:noFill/>
        </p:spPr>
        <p:txBody>
          <a:bodyPr wrap="square">
            <a:spAutoFit/>
          </a:bodyPr>
          <a:lstStyle/>
          <a:p>
            <a:r>
              <a:rPr lang="en-GB" sz="1200" b="0" i="0" dirty="0" err="1">
                <a:solidFill>
                  <a:srgbClr val="222222"/>
                </a:solidFill>
                <a:effectLst/>
                <a:latin typeface="Arial" panose="020B0604020202020204" pitchFamily="34" charset="0"/>
              </a:rPr>
              <a:t>Poort</a:t>
            </a:r>
            <a:r>
              <a:rPr lang="en-GB" sz="1200" b="0" i="0" dirty="0">
                <a:solidFill>
                  <a:srgbClr val="222222"/>
                </a:solidFill>
                <a:effectLst/>
                <a:latin typeface="Arial" panose="020B0604020202020204" pitchFamily="34" charset="0"/>
              </a:rPr>
              <a:t>, I., Jansen, E., &amp; </a:t>
            </a:r>
            <a:r>
              <a:rPr lang="en-GB" sz="1200" b="0" i="0" dirty="0" err="1">
                <a:solidFill>
                  <a:srgbClr val="222222"/>
                </a:solidFill>
                <a:effectLst/>
                <a:latin typeface="Arial" panose="020B0604020202020204" pitchFamily="34" charset="0"/>
              </a:rPr>
              <a:t>Hofman</a:t>
            </a:r>
            <a:r>
              <a:rPr lang="en-GB" sz="1200" b="0" i="0" dirty="0">
                <a:solidFill>
                  <a:srgbClr val="222222"/>
                </a:solidFill>
                <a:effectLst/>
                <a:latin typeface="Arial" panose="020B0604020202020204" pitchFamily="34" charset="0"/>
              </a:rPr>
              <a:t>, A. (2019). Intercultural group work in higher education: Costs and benefits from an expectancy-value theory perspective. </a:t>
            </a:r>
            <a:r>
              <a:rPr lang="en-GB" sz="1200" b="0" i="1" dirty="0">
                <a:solidFill>
                  <a:srgbClr val="222222"/>
                </a:solidFill>
                <a:effectLst/>
                <a:latin typeface="Arial" panose="020B0604020202020204" pitchFamily="34" charset="0"/>
              </a:rPr>
              <a:t>International Journal of Educational Research</a:t>
            </a:r>
            <a:r>
              <a:rPr lang="en-GB" sz="1200" b="0" i="0" dirty="0">
                <a:solidFill>
                  <a:srgbClr val="222222"/>
                </a:solidFill>
                <a:effectLst/>
                <a:latin typeface="Arial" panose="020B0604020202020204" pitchFamily="34" charset="0"/>
              </a:rPr>
              <a:t>, </a:t>
            </a:r>
            <a:r>
              <a:rPr lang="en-GB" sz="1200" b="0" i="1" dirty="0">
                <a:solidFill>
                  <a:srgbClr val="222222"/>
                </a:solidFill>
                <a:effectLst/>
                <a:latin typeface="Arial" panose="020B0604020202020204" pitchFamily="34" charset="0"/>
              </a:rPr>
              <a:t>93</a:t>
            </a:r>
            <a:r>
              <a:rPr lang="en-GB" sz="1200" b="0" i="0" dirty="0">
                <a:solidFill>
                  <a:srgbClr val="222222"/>
                </a:solidFill>
                <a:effectLst/>
                <a:latin typeface="Arial" panose="020B0604020202020204" pitchFamily="34" charset="0"/>
              </a:rPr>
              <a:t>, 218-231.</a:t>
            </a:r>
            <a:endParaRPr lang="en-GB" sz="1200" dirty="0"/>
          </a:p>
        </p:txBody>
      </p:sp>
      <p:graphicFrame>
        <p:nvGraphicFramePr>
          <p:cNvPr id="19" name="Table 18">
            <a:extLst>
              <a:ext uri="{FF2B5EF4-FFF2-40B4-BE49-F238E27FC236}">
                <a16:creationId xmlns:a16="http://schemas.microsoft.com/office/drawing/2014/main" id="{A17CABFA-E907-53C5-9A86-D722EC31E36D}"/>
              </a:ext>
            </a:extLst>
          </p:cNvPr>
          <p:cNvGraphicFramePr>
            <a:graphicFrameLocks noGrp="1"/>
          </p:cNvGraphicFramePr>
          <p:nvPr>
            <p:extLst>
              <p:ext uri="{D42A27DB-BD31-4B8C-83A1-F6EECF244321}">
                <p14:modId xmlns:p14="http://schemas.microsoft.com/office/powerpoint/2010/main" val="482640735"/>
              </p:ext>
            </p:extLst>
          </p:nvPr>
        </p:nvGraphicFramePr>
        <p:xfrm>
          <a:off x="6341433" y="1807437"/>
          <a:ext cx="5770880" cy="388297"/>
        </p:xfrm>
        <a:graphic>
          <a:graphicData uri="http://schemas.openxmlformats.org/drawingml/2006/table">
            <a:tbl>
              <a:tblPr firstRow="1" bandRow="1">
                <a:tableStyleId>{5C22544A-7EE6-4342-B048-85BDC9FD1C3A}</a:tableStyleId>
              </a:tblPr>
              <a:tblGrid>
                <a:gridCol w="5770880">
                  <a:extLst>
                    <a:ext uri="{9D8B030D-6E8A-4147-A177-3AD203B41FA5}">
                      <a16:colId xmlns:a16="http://schemas.microsoft.com/office/drawing/2014/main" val="3291552015"/>
                    </a:ext>
                  </a:extLst>
                </a:gridCol>
              </a:tblGrid>
              <a:tr h="3882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kern="1200" dirty="0">
                          <a:solidFill>
                            <a:schemeClr val="tx1"/>
                          </a:solidFill>
                          <a:effectLst/>
                          <a:latin typeface="+mn-lt"/>
                          <a:ea typeface="+mn-ea"/>
                          <a:cs typeface="+mn-cs"/>
                        </a:rPr>
                        <a:t>Student is analysing a theory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6673"/>
                    </a:solidFill>
                  </a:tcPr>
                </a:tc>
                <a:extLst>
                  <a:ext uri="{0D108BD9-81ED-4DB2-BD59-A6C34878D82A}">
                    <a16:rowId xmlns:a16="http://schemas.microsoft.com/office/drawing/2014/main" val="915257818"/>
                  </a:ext>
                </a:extLst>
              </a:tr>
            </a:tbl>
          </a:graphicData>
        </a:graphic>
      </p:graphicFrame>
      <p:graphicFrame>
        <p:nvGraphicFramePr>
          <p:cNvPr id="20" name="Table 19">
            <a:extLst>
              <a:ext uri="{FF2B5EF4-FFF2-40B4-BE49-F238E27FC236}">
                <a16:creationId xmlns:a16="http://schemas.microsoft.com/office/drawing/2014/main" id="{C798FA4B-CFD0-96F7-10EC-18A8C49171EB}"/>
              </a:ext>
            </a:extLst>
          </p:cNvPr>
          <p:cNvGraphicFramePr>
            <a:graphicFrameLocks noGrp="1"/>
          </p:cNvGraphicFramePr>
          <p:nvPr>
            <p:extLst>
              <p:ext uri="{D42A27DB-BD31-4B8C-83A1-F6EECF244321}">
                <p14:modId xmlns:p14="http://schemas.microsoft.com/office/powerpoint/2010/main" val="2788512016"/>
              </p:ext>
            </p:extLst>
          </p:nvPr>
        </p:nvGraphicFramePr>
        <p:xfrm>
          <a:off x="175527" y="1787503"/>
          <a:ext cx="5770880" cy="370840"/>
        </p:xfrm>
        <a:graphic>
          <a:graphicData uri="http://schemas.openxmlformats.org/drawingml/2006/table">
            <a:tbl>
              <a:tblPr firstRow="1" bandRow="1">
                <a:tableStyleId>{5C22544A-7EE6-4342-B048-85BDC9FD1C3A}</a:tableStyleId>
              </a:tblPr>
              <a:tblGrid>
                <a:gridCol w="5770880">
                  <a:extLst>
                    <a:ext uri="{9D8B030D-6E8A-4147-A177-3AD203B41FA5}">
                      <a16:colId xmlns:a16="http://schemas.microsoft.com/office/drawing/2014/main" val="3192308828"/>
                    </a:ext>
                  </a:extLst>
                </a:gridCol>
              </a:tblGrid>
              <a:tr h="370840">
                <a:tc>
                  <a:txBody>
                    <a:bodyPr/>
                    <a:lstStyle/>
                    <a:p>
                      <a:r>
                        <a:rPr lang="en-GB" b="0" dirty="0">
                          <a:solidFill>
                            <a:schemeClr val="tx1"/>
                          </a:solidFill>
                        </a:rPr>
                        <a:t>Student is describing a theory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5D3"/>
                    </a:solidFill>
                  </a:tcPr>
                </a:tc>
                <a:extLst>
                  <a:ext uri="{0D108BD9-81ED-4DB2-BD59-A6C34878D82A}">
                    <a16:rowId xmlns:a16="http://schemas.microsoft.com/office/drawing/2014/main" val="1868754004"/>
                  </a:ext>
                </a:extLst>
              </a:tr>
            </a:tbl>
          </a:graphicData>
        </a:graphic>
      </p:graphicFrame>
      <p:sp>
        <p:nvSpPr>
          <p:cNvPr id="4" name="Rectangle 3">
            <a:extLst>
              <a:ext uri="{FF2B5EF4-FFF2-40B4-BE49-F238E27FC236}">
                <a16:creationId xmlns:a16="http://schemas.microsoft.com/office/drawing/2014/main" id="{DFA40F6C-AEA7-6206-8CD5-76C41511A896}"/>
              </a:ext>
            </a:extLst>
          </p:cNvPr>
          <p:cNvSpPr/>
          <p:nvPr/>
        </p:nvSpPr>
        <p:spPr>
          <a:xfrm>
            <a:off x="6341433" y="2312483"/>
            <a:ext cx="5770880" cy="36271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9305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00F6E-22F6-9D15-F412-76CC2A1C02D9}"/>
              </a:ext>
            </a:extLst>
          </p:cNvPr>
          <p:cNvSpPr>
            <a:spLocks noGrp="1"/>
          </p:cNvSpPr>
          <p:nvPr>
            <p:ph type="title"/>
          </p:nvPr>
        </p:nvSpPr>
        <p:spPr/>
        <p:txBody>
          <a:bodyPr/>
          <a:lstStyle/>
          <a:p>
            <a:r>
              <a:rPr lang="en-GB" dirty="0"/>
              <a:t>Week 4</a:t>
            </a:r>
          </a:p>
        </p:txBody>
      </p:sp>
      <p:pic>
        <p:nvPicPr>
          <p:cNvPr id="7" name="Content Placeholder 6" descr="A water park with a river and a city&#10;&#10;Description automatically generated with medium confidence">
            <a:extLst>
              <a:ext uri="{FF2B5EF4-FFF2-40B4-BE49-F238E27FC236}">
                <a16:creationId xmlns:a16="http://schemas.microsoft.com/office/drawing/2014/main" id="{1B31169F-A65A-D81D-0E33-85E98A9C8F05}"/>
              </a:ext>
            </a:extLst>
          </p:cNvPr>
          <p:cNvPicPr>
            <a:picLocks noGrp="1" noChangeAspect="1"/>
          </p:cNvPicPr>
          <p:nvPr>
            <p:ph idx="1"/>
          </p:nvPr>
        </p:nvPicPr>
        <p:blipFill>
          <a:blip r:embed="rId3"/>
          <a:stretch>
            <a:fillRect/>
          </a:stretch>
        </p:blipFill>
        <p:spPr>
          <a:xfrm>
            <a:off x="6446505" y="1937668"/>
            <a:ext cx="5626031" cy="4148626"/>
          </a:xfrm>
          <a:prstGeom prst="rect">
            <a:avLst/>
          </a:prstGeom>
        </p:spPr>
      </p:pic>
      <p:graphicFrame>
        <p:nvGraphicFramePr>
          <p:cNvPr id="8" name="Table 7">
            <a:extLst>
              <a:ext uri="{FF2B5EF4-FFF2-40B4-BE49-F238E27FC236}">
                <a16:creationId xmlns:a16="http://schemas.microsoft.com/office/drawing/2014/main" id="{6E745182-B8FC-8FD7-C62B-61C1637825FB}"/>
              </a:ext>
            </a:extLst>
          </p:cNvPr>
          <p:cNvGraphicFramePr>
            <a:graphicFrameLocks noGrp="1"/>
          </p:cNvGraphicFramePr>
          <p:nvPr>
            <p:extLst>
              <p:ext uri="{D42A27DB-BD31-4B8C-83A1-F6EECF244321}">
                <p14:modId xmlns:p14="http://schemas.microsoft.com/office/powerpoint/2010/main" val="1155607114"/>
              </p:ext>
            </p:extLst>
          </p:nvPr>
        </p:nvGraphicFramePr>
        <p:xfrm>
          <a:off x="6446505" y="1451234"/>
          <a:ext cx="5574301" cy="370840"/>
        </p:xfrm>
        <a:graphic>
          <a:graphicData uri="http://schemas.openxmlformats.org/drawingml/2006/table">
            <a:tbl>
              <a:tblPr firstRow="1" bandRow="1">
                <a:tableStyleId>{5C22544A-7EE6-4342-B048-85BDC9FD1C3A}</a:tableStyleId>
              </a:tblPr>
              <a:tblGrid>
                <a:gridCol w="5574301">
                  <a:extLst>
                    <a:ext uri="{9D8B030D-6E8A-4147-A177-3AD203B41FA5}">
                      <a16:colId xmlns:a16="http://schemas.microsoft.com/office/drawing/2014/main" val="2137969662"/>
                    </a:ext>
                  </a:extLst>
                </a:gridCol>
              </a:tblGrid>
              <a:tr h="370840">
                <a:tc>
                  <a:txBody>
                    <a:bodyPr/>
                    <a:lstStyle/>
                    <a:p>
                      <a:r>
                        <a:rPr lang="en-GB" b="0" dirty="0">
                          <a:solidFill>
                            <a:schemeClr val="tx1"/>
                          </a:solidFill>
                        </a:rPr>
                        <a:t>Student finds a new context for the concepts</a:t>
                      </a:r>
                    </a:p>
                  </a:txBody>
                  <a:tcPr>
                    <a:solidFill>
                      <a:schemeClr val="accent6">
                        <a:lumMod val="60000"/>
                        <a:lumOff val="40000"/>
                      </a:schemeClr>
                    </a:solidFill>
                  </a:tcPr>
                </a:tc>
                <a:extLst>
                  <a:ext uri="{0D108BD9-81ED-4DB2-BD59-A6C34878D82A}">
                    <a16:rowId xmlns:a16="http://schemas.microsoft.com/office/drawing/2014/main" val="3602117630"/>
                  </a:ext>
                </a:extLst>
              </a:tr>
            </a:tbl>
          </a:graphicData>
        </a:graphic>
      </p:graphicFrame>
      <p:pic>
        <p:nvPicPr>
          <p:cNvPr id="10" name="Content Placeholder 3" descr="A close-up of a document&#10;&#10;Description automatically generated">
            <a:extLst>
              <a:ext uri="{FF2B5EF4-FFF2-40B4-BE49-F238E27FC236}">
                <a16:creationId xmlns:a16="http://schemas.microsoft.com/office/drawing/2014/main" id="{1D912D32-496C-124B-156C-EAF9DD91E3BA}"/>
              </a:ext>
            </a:extLst>
          </p:cNvPr>
          <p:cNvPicPr>
            <a:picLocks noChangeAspect="1"/>
          </p:cNvPicPr>
          <p:nvPr/>
        </p:nvPicPr>
        <p:blipFill>
          <a:blip r:embed="rId4"/>
          <a:stretch>
            <a:fillRect/>
          </a:stretch>
        </p:blipFill>
        <p:spPr>
          <a:xfrm>
            <a:off x="128694" y="1937668"/>
            <a:ext cx="5705052" cy="3791929"/>
          </a:xfrm>
          <a:prstGeom prst="rect">
            <a:avLst/>
          </a:prstGeom>
        </p:spPr>
      </p:pic>
      <p:graphicFrame>
        <p:nvGraphicFramePr>
          <p:cNvPr id="11" name="Table 10">
            <a:extLst>
              <a:ext uri="{FF2B5EF4-FFF2-40B4-BE49-F238E27FC236}">
                <a16:creationId xmlns:a16="http://schemas.microsoft.com/office/drawing/2014/main" id="{7EA2BA0B-F6F0-3832-BDDF-7BC997E6CF19}"/>
              </a:ext>
            </a:extLst>
          </p:cNvPr>
          <p:cNvGraphicFramePr>
            <a:graphicFrameLocks noGrp="1"/>
          </p:cNvGraphicFramePr>
          <p:nvPr>
            <p:extLst>
              <p:ext uri="{D42A27DB-BD31-4B8C-83A1-F6EECF244321}">
                <p14:modId xmlns:p14="http://schemas.microsoft.com/office/powerpoint/2010/main" val="2881998180"/>
              </p:ext>
            </p:extLst>
          </p:nvPr>
        </p:nvGraphicFramePr>
        <p:xfrm>
          <a:off x="167428" y="1449588"/>
          <a:ext cx="5705052" cy="365760"/>
        </p:xfrm>
        <a:graphic>
          <a:graphicData uri="http://schemas.openxmlformats.org/drawingml/2006/table">
            <a:tbl>
              <a:tblPr firstRow="1" bandRow="1">
                <a:tableStyleId>{5C22544A-7EE6-4342-B048-85BDC9FD1C3A}</a:tableStyleId>
              </a:tblPr>
              <a:tblGrid>
                <a:gridCol w="5705052">
                  <a:extLst>
                    <a:ext uri="{9D8B030D-6E8A-4147-A177-3AD203B41FA5}">
                      <a16:colId xmlns:a16="http://schemas.microsoft.com/office/drawing/2014/main" val="2524274558"/>
                    </a:ext>
                  </a:extLst>
                </a:gridCol>
              </a:tblGrid>
              <a:tr h="284313">
                <a:tc>
                  <a:txBody>
                    <a:bodyPr/>
                    <a:lstStyle/>
                    <a:p>
                      <a:r>
                        <a:rPr lang="en-GB" b="0" dirty="0">
                          <a:solidFill>
                            <a:schemeClr val="tx1"/>
                          </a:solidFill>
                        </a:rPr>
                        <a:t>Student is attempting to distil key ideas</a:t>
                      </a:r>
                    </a:p>
                  </a:txBody>
                  <a:tcPr>
                    <a:solidFill>
                      <a:srgbClr val="F17581"/>
                    </a:solidFill>
                  </a:tcPr>
                </a:tc>
                <a:extLst>
                  <a:ext uri="{0D108BD9-81ED-4DB2-BD59-A6C34878D82A}">
                    <a16:rowId xmlns:a16="http://schemas.microsoft.com/office/drawing/2014/main" val="1107097057"/>
                  </a:ext>
                </a:extLst>
              </a:tr>
            </a:tbl>
          </a:graphicData>
        </a:graphic>
      </p:graphicFrame>
      <p:sp>
        <p:nvSpPr>
          <p:cNvPr id="3" name="Rectangle 2">
            <a:extLst>
              <a:ext uri="{FF2B5EF4-FFF2-40B4-BE49-F238E27FC236}">
                <a16:creationId xmlns:a16="http://schemas.microsoft.com/office/drawing/2014/main" id="{32BB43B5-9DFB-45CF-C4AF-870CECDAED76}"/>
              </a:ext>
            </a:extLst>
          </p:cNvPr>
          <p:cNvSpPr/>
          <p:nvPr/>
        </p:nvSpPr>
        <p:spPr>
          <a:xfrm>
            <a:off x="95780" y="1937668"/>
            <a:ext cx="5770880" cy="412043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BD526FBD-CFD4-BD17-4B5F-3112B115F17D}"/>
              </a:ext>
            </a:extLst>
          </p:cNvPr>
          <p:cNvSpPr/>
          <p:nvPr/>
        </p:nvSpPr>
        <p:spPr>
          <a:xfrm>
            <a:off x="6292426" y="1968949"/>
            <a:ext cx="5770880" cy="414862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AAA98CF-0074-F104-0DB6-B00FE17D3DC6}"/>
              </a:ext>
            </a:extLst>
          </p:cNvPr>
          <p:cNvSpPr txBox="1"/>
          <p:nvPr/>
        </p:nvSpPr>
        <p:spPr>
          <a:xfrm>
            <a:off x="59732" y="6404341"/>
            <a:ext cx="12072536" cy="461665"/>
          </a:xfrm>
          <a:prstGeom prst="rect">
            <a:avLst/>
          </a:prstGeom>
          <a:noFill/>
        </p:spPr>
        <p:txBody>
          <a:bodyPr wrap="square">
            <a:spAutoFit/>
          </a:bodyPr>
          <a:lstStyle/>
          <a:p>
            <a:r>
              <a:rPr lang="en-GB" sz="1200" b="0" i="0" dirty="0">
                <a:solidFill>
                  <a:srgbClr val="222222"/>
                </a:solidFill>
                <a:effectLst/>
                <a:latin typeface="Arial" panose="020B0604020202020204" pitchFamily="34" charset="0"/>
              </a:rPr>
              <a:t>Chan, F. K. S., Griffiths, J. A., </a:t>
            </a:r>
            <a:r>
              <a:rPr lang="en-GB" sz="1200" b="0" i="0" dirty="0" err="1">
                <a:solidFill>
                  <a:srgbClr val="222222"/>
                </a:solidFill>
                <a:effectLst/>
                <a:latin typeface="Arial" panose="020B0604020202020204" pitchFamily="34" charset="0"/>
              </a:rPr>
              <a:t>Higgitt</a:t>
            </a:r>
            <a:r>
              <a:rPr lang="en-GB" sz="1200" b="0" i="0" dirty="0">
                <a:solidFill>
                  <a:srgbClr val="222222"/>
                </a:solidFill>
                <a:effectLst/>
                <a:latin typeface="Arial" panose="020B0604020202020204" pitchFamily="34" charset="0"/>
              </a:rPr>
              <a:t>, D., Xu, S., Zhu, F., Tang, Y. T., ... &amp; Thorne, C. R. (2018). “Sponge City” in China—a breakthrough of planning and flood risk management in the urban context. </a:t>
            </a:r>
            <a:r>
              <a:rPr lang="en-GB" sz="1200" b="0" i="1" dirty="0">
                <a:solidFill>
                  <a:srgbClr val="222222"/>
                </a:solidFill>
                <a:effectLst/>
                <a:latin typeface="Arial" panose="020B0604020202020204" pitchFamily="34" charset="0"/>
              </a:rPr>
              <a:t>Land use policy</a:t>
            </a:r>
            <a:r>
              <a:rPr lang="en-GB" sz="1200" b="0" i="0" dirty="0">
                <a:solidFill>
                  <a:srgbClr val="222222"/>
                </a:solidFill>
                <a:effectLst/>
                <a:latin typeface="Arial" panose="020B0604020202020204" pitchFamily="34" charset="0"/>
              </a:rPr>
              <a:t>, </a:t>
            </a:r>
            <a:r>
              <a:rPr lang="en-GB" sz="1200" b="0" i="1" dirty="0">
                <a:solidFill>
                  <a:srgbClr val="222222"/>
                </a:solidFill>
                <a:effectLst/>
                <a:latin typeface="Arial" panose="020B0604020202020204" pitchFamily="34" charset="0"/>
              </a:rPr>
              <a:t>76</a:t>
            </a:r>
            <a:r>
              <a:rPr lang="en-GB" sz="1200" b="0" i="0" dirty="0">
                <a:solidFill>
                  <a:srgbClr val="222222"/>
                </a:solidFill>
                <a:effectLst/>
                <a:latin typeface="Arial" panose="020B0604020202020204" pitchFamily="34" charset="0"/>
              </a:rPr>
              <a:t>, 772-778.</a:t>
            </a:r>
            <a:endParaRPr lang="en-GB" sz="1200" dirty="0"/>
          </a:p>
        </p:txBody>
      </p:sp>
    </p:spTree>
    <p:extLst>
      <p:ext uri="{BB962C8B-B14F-4D97-AF65-F5344CB8AC3E}">
        <p14:creationId xmlns:p14="http://schemas.microsoft.com/office/powerpoint/2010/main" val="3860205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7D71D10-E2CA-F987-7BC9-2348FF5B8212}"/>
              </a:ext>
            </a:extLst>
          </p:cNvPr>
          <p:cNvPicPr>
            <a:picLocks noGrp="1" noChangeAspect="1"/>
          </p:cNvPicPr>
          <p:nvPr>
            <p:ph idx="1"/>
          </p:nvPr>
        </p:nvPicPr>
        <p:blipFill>
          <a:blip r:embed="rId3"/>
          <a:stretch>
            <a:fillRect/>
          </a:stretch>
        </p:blipFill>
        <p:spPr>
          <a:xfrm>
            <a:off x="71120" y="65437"/>
            <a:ext cx="10962640" cy="1924937"/>
          </a:xfrm>
        </p:spPr>
      </p:pic>
      <p:pic>
        <p:nvPicPr>
          <p:cNvPr id="11" name="Picture 10">
            <a:extLst>
              <a:ext uri="{FF2B5EF4-FFF2-40B4-BE49-F238E27FC236}">
                <a16:creationId xmlns:a16="http://schemas.microsoft.com/office/drawing/2014/main" id="{C7F1D75D-258D-6F46-B259-F7208B1F3D12}"/>
              </a:ext>
            </a:extLst>
          </p:cNvPr>
          <p:cNvPicPr>
            <a:picLocks noChangeAspect="1"/>
          </p:cNvPicPr>
          <p:nvPr/>
        </p:nvPicPr>
        <p:blipFill>
          <a:blip r:embed="rId4"/>
          <a:stretch>
            <a:fillRect/>
          </a:stretch>
        </p:blipFill>
        <p:spPr>
          <a:xfrm>
            <a:off x="437132" y="2155739"/>
            <a:ext cx="10497302" cy="3618337"/>
          </a:xfrm>
          <a:prstGeom prst="rect">
            <a:avLst/>
          </a:prstGeom>
        </p:spPr>
      </p:pic>
    </p:spTree>
    <p:extLst>
      <p:ext uri="{BB962C8B-B14F-4D97-AF65-F5344CB8AC3E}">
        <p14:creationId xmlns:p14="http://schemas.microsoft.com/office/powerpoint/2010/main" val="3778512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F7115-33F5-3919-F01D-F59D90EDF982}"/>
              </a:ext>
            </a:extLst>
          </p:cNvPr>
          <p:cNvSpPr>
            <a:spLocks noGrp="1"/>
          </p:cNvSpPr>
          <p:nvPr>
            <p:ph type="title"/>
          </p:nvPr>
        </p:nvSpPr>
        <p:spPr/>
        <p:txBody>
          <a:bodyPr/>
          <a:lstStyle/>
          <a:p>
            <a:r>
              <a:rPr lang="en-GB" dirty="0"/>
              <a:t>Summary and next steps</a:t>
            </a:r>
          </a:p>
        </p:txBody>
      </p:sp>
      <p:sp>
        <p:nvSpPr>
          <p:cNvPr id="11" name="Content Placeholder 10">
            <a:extLst>
              <a:ext uri="{FF2B5EF4-FFF2-40B4-BE49-F238E27FC236}">
                <a16:creationId xmlns:a16="http://schemas.microsoft.com/office/drawing/2014/main" id="{D0805227-6AA6-B30B-201A-3EDF15E8F776}"/>
              </a:ext>
            </a:extLst>
          </p:cNvPr>
          <p:cNvSpPr>
            <a:spLocks noGrp="1"/>
          </p:cNvSpPr>
          <p:nvPr>
            <p:ph idx="1"/>
          </p:nvPr>
        </p:nvSpPr>
        <p:spPr>
          <a:xfrm>
            <a:off x="838200" y="1825624"/>
            <a:ext cx="10206519" cy="4852577"/>
          </a:xfrm>
        </p:spPr>
        <p:txBody>
          <a:bodyPr>
            <a:normAutofit fontScale="92500" lnSpcReduction="10000"/>
          </a:bodyPr>
          <a:lstStyle/>
          <a:p>
            <a:r>
              <a:rPr lang="en-GB" dirty="0"/>
              <a:t>The best slides are not the most visually attractive, but where the student has used the visuals/text to think around the academic article and the research it talks about.</a:t>
            </a:r>
          </a:p>
          <a:p>
            <a:r>
              <a:rPr lang="en-GB" dirty="0"/>
              <a:t>Slides are more likely to be SG- and SG+, not a combination. </a:t>
            </a:r>
          </a:p>
          <a:p>
            <a:endParaRPr lang="en-GB" dirty="0"/>
          </a:p>
          <a:p>
            <a:endParaRPr lang="en-GB" dirty="0"/>
          </a:p>
          <a:p>
            <a:pPr marL="514350" indent="-514350">
              <a:buFont typeface="+mj-lt"/>
              <a:buAutoNum type="arabicPeriod"/>
            </a:pPr>
            <a:r>
              <a:rPr lang="en-GB" dirty="0"/>
              <a:t>How do the slides support the discussion?</a:t>
            </a:r>
          </a:p>
          <a:p>
            <a:pPr marL="514350" indent="-514350">
              <a:buFont typeface="+mj-lt"/>
              <a:buAutoNum type="arabicPeriod"/>
            </a:pPr>
            <a:r>
              <a:rPr lang="en-GB" dirty="0"/>
              <a:t>How does this differ in online discussions? </a:t>
            </a:r>
          </a:p>
          <a:p>
            <a:pPr marL="514350" indent="-514350">
              <a:buFont typeface="+mj-lt"/>
              <a:buAutoNum type="arabicPeriod"/>
            </a:pPr>
            <a:r>
              <a:rPr lang="en-GB" dirty="0"/>
              <a:t>How does the approach to </a:t>
            </a:r>
            <a:r>
              <a:rPr lang="en-GB"/>
              <a:t>slide preparation </a:t>
            </a:r>
            <a:r>
              <a:rPr lang="en-GB" dirty="0"/>
              <a:t>indicate the approach to discussion?</a:t>
            </a:r>
          </a:p>
          <a:p>
            <a:pPr marL="514350" indent="-514350">
              <a:buFont typeface="+mj-lt"/>
              <a:buAutoNum type="arabicPeriod"/>
            </a:pPr>
            <a:r>
              <a:rPr lang="en-GB" dirty="0"/>
              <a:t>How can this way of working (students making text/image artefacts) help build knowledge outside of academic reading circles?</a:t>
            </a:r>
          </a:p>
          <a:p>
            <a:endParaRPr lang="en-GB" dirty="0"/>
          </a:p>
          <a:p>
            <a:endParaRPr lang="en-GB" dirty="0"/>
          </a:p>
          <a:p>
            <a:endParaRPr lang="en-GB" dirty="0"/>
          </a:p>
        </p:txBody>
      </p:sp>
    </p:spTree>
    <p:extLst>
      <p:ext uri="{BB962C8B-B14F-4D97-AF65-F5344CB8AC3E}">
        <p14:creationId xmlns:p14="http://schemas.microsoft.com/office/powerpoint/2010/main" val="3055320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B6C18-D6EE-01FE-A68B-4F99DC90F464}"/>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1BEE9B11-AF35-0091-5812-4055A5630E0F}"/>
              </a:ext>
            </a:extLst>
          </p:cNvPr>
          <p:cNvSpPr>
            <a:spLocks noGrp="1"/>
          </p:cNvSpPr>
          <p:nvPr>
            <p:ph idx="1"/>
          </p:nvPr>
        </p:nvSpPr>
        <p:spPr/>
        <p:txBody>
          <a:bodyPr>
            <a:noAutofit/>
          </a:bodyPr>
          <a:lstStyle/>
          <a:p>
            <a:pPr marL="0" indent="0">
              <a:buNone/>
            </a:pPr>
            <a:r>
              <a:rPr lang="en-GB" sz="1800"/>
              <a:t>Cowley-Haselden</a:t>
            </a:r>
            <a:r>
              <a:rPr lang="en-GB" sz="1800" dirty="0"/>
              <a:t>, S. (2020a), ‘Analysing Discourse in the Liminal Space: Talking Our Way Through It’ in JA Timmermans &amp; R Land (eds.), Threshold concepts on the edge, Brill Sense, Leiden. </a:t>
            </a:r>
          </a:p>
          <a:p>
            <a:pPr marL="0" indent="0">
              <a:buNone/>
            </a:pPr>
            <a:r>
              <a:rPr lang="en-GB" sz="1800" dirty="0"/>
              <a:t>Cowley-Haselden, S. (2020b). Building knowledge to ease </a:t>
            </a:r>
            <a:r>
              <a:rPr lang="en-GB" sz="1800" dirty="0" err="1"/>
              <a:t>troublesomeness</a:t>
            </a:r>
            <a:r>
              <a:rPr lang="en-GB" sz="1800" dirty="0"/>
              <a:t>: Affording theory knowledgeability through academic reading circles. Journal of University Teaching &amp; Learning Practice, 17(2), 1-14. Retrieved from </a:t>
            </a:r>
            <a:r>
              <a:rPr lang="en-GB" sz="1800" dirty="0">
                <a:hlinkClick r:id="rId2"/>
              </a:rPr>
              <a:t>https://ro.uow.edu.au/jutlp/vol17/iss2/8</a:t>
            </a:r>
            <a:endParaRPr lang="en-GB" sz="1800" dirty="0"/>
          </a:p>
          <a:p>
            <a:pPr marL="0" indent="0">
              <a:buNone/>
            </a:pPr>
            <a:r>
              <a:rPr lang="en-GB" sz="1800" b="0" i="0" dirty="0">
                <a:solidFill>
                  <a:srgbClr val="222222"/>
                </a:solidFill>
                <a:effectLst/>
                <a:latin typeface="Calibri" panose="020F0502020204030204" pitchFamily="34" charset="0"/>
                <a:cs typeface="Calibri" panose="020F0502020204030204" pitchFamily="34" charset="0"/>
              </a:rPr>
              <a:t>Georgiou, H., </a:t>
            </a:r>
            <a:r>
              <a:rPr lang="en-GB" sz="1800" b="0" i="0" dirty="0" err="1">
                <a:solidFill>
                  <a:srgbClr val="222222"/>
                </a:solidFill>
                <a:effectLst/>
                <a:latin typeface="Calibri" panose="020F0502020204030204" pitchFamily="34" charset="0"/>
                <a:cs typeface="Calibri" panose="020F0502020204030204" pitchFamily="34" charset="0"/>
              </a:rPr>
              <a:t>Maton</a:t>
            </a:r>
            <a:r>
              <a:rPr lang="en-GB" sz="1800" b="0" i="0" dirty="0">
                <a:solidFill>
                  <a:srgbClr val="222222"/>
                </a:solidFill>
                <a:effectLst/>
                <a:latin typeface="Calibri" panose="020F0502020204030204" pitchFamily="34" charset="0"/>
                <a:cs typeface="Calibri" panose="020F0502020204030204" pitchFamily="34" charset="0"/>
              </a:rPr>
              <a:t>, K., &amp; Sharma, M. (2014). Recovering knowledge for science education research: Exploring the “Icarus effect” in student work. </a:t>
            </a:r>
            <a:r>
              <a:rPr lang="en-GB" sz="1800" b="0" i="1" dirty="0">
                <a:solidFill>
                  <a:srgbClr val="222222"/>
                </a:solidFill>
                <a:effectLst/>
                <a:latin typeface="Calibri" panose="020F0502020204030204" pitchFamily="34" charset="0"/>
                <a:cs typeface="Calibri" panose="020F0502020204030204" pitchFamily="34" charset="0"/>
              </a:rPr>
              <a:t>Canadian Journal of Science, Mathematics and Technology Education</a:t>
            </a:r>
            <a:r>
              <a:rPr lang="en-GB" sz="1800" b="0" i="0" dirty="0">
                <a:solidFill>
                  <a:srgbClr val="222222"/>
                </a:solidFill>
                <a:effectLst/>
                <a:latin typeface="Calibri" panose="020F0502020204030204" pitchFamily="34" charset="0"/>
                <a:cs typeface="Calibri" panose="020F0502020204030204" pitchFamily="34" charset="0"/>
              </a:rPr>
              <a:t>, </a:t>
            </a:r>
            <a:r>
              <a:rPr lang="en-GB" sz="1800" b="0" i="1" dirty="0">
                <a:solidFill>
                  <a:srgbClr val="222222"/>
                </a:solidFill>
                <a:effectLst/>
                <a:latin typeface="Calibri" panose="020F0502020204030204" pitchFamily="34" charset="0"/>
                <a:cs typeface="Calibri" panose="020F0502020204030204" pitchFamily="34" charset="0"/>
              </a:rPr>
              <a:t>14</a:t>
            </a:r>
            <a:r>
              <a:rPr lang="en-GB" sz="1800" b="0" i="0" dirty="0">
                <a:solidFill>
                  <a:srgbClr val="222222"/>
                </a:solidFill>
                <a:effectLst/>
                <a:latin typeface="Calibri" panose="020F0502020204030204" pitchFamily="34" charset="0"/>
                <a:cs typeface="Calibri" panose="020F0502020204030204" pitchFamily="34" charset="0"/>
              </a:rPr>
              <a:t>, 252-268.</a:t>
            </a:r>
            <a:endParaRPr lang="en-GB" b="0" i="0" dirty="0">
              <a:solidFill>
                <a:srgbClr val="222222"/>
              </a:solidFill>
              <a:effectLst/>
              <a:latin typeface="Calibri" panose="020F0502020204030204" pitchFamily="34" charset="0"/>
              <a:cs typeface="Calibri" panose="020F0502020204030204" pitchFamily="34" charset="0"/>
            </a:endParaRPr>
          </a:p>
          <a:p>
            <a:pPr marL="0" indent="0">
              <a:buNone/>
            </a:pPr>
            <a:r>
              <a:rPr lang="en-GB" sz="1800" dirty="0" err="1"/>
              <a:t>Macnaught</a:t>
            </a:r>
            <a:r>
              <a:rPr lang="en-GB" sz="1800" dirty="0"/>
              <a:t>, L., </a:t>
            </a:r>
            <a:r>
              <a:rPr lang="en-GB" sz="1800" dirty="0" err="1"/>
              <a:t>Maton</a:t>
            </a:r>
            <a:r>
              <a:rPr lang="en-GB" sz="1800" dirty="0"/>
              <a:t>, K., Martin, J.R. and </a:t>
            </a:r>
            <a:r>
              <a:rPr lang="en-GB" sz="1800" dirty="0" err="1"/>
              <a:t>Matruglio</a:t>
            </a:r>
            <a:r>
              <a:rPr lang="en-GB" sz="1800" dirty="0"/>
              <a:t>, E. (2013) ‘Jointly constructing semantic waves: Implications for teacher training’, </a:t>
            </a:r>
            <a:r>
              <a:rPr lang="en-GB" sz="1800" i="1" dirty="0"/>
              <a:t>Linguistics and Education</a:t>
            </a:r>
            <a:r>
              <a:rPr lang="en-GB" sz="1800" dirty="0"/>
              <a:t>, Volume 24, Issue 1, Pages 50-63,</a:t>
            </a:r>
          </a:p>
          <a:p>
            <a:pPr marL="0" indent="0">
              <a:buNone/>
            </a:pPr>
            <a:r>
              <a:rPr lang="en-GB" sz="1800" b="0" i="0" dirty="0" err="1">
                <a:solidFill>
                  <a:srgbClr val="222222"/>
                </a:solidFill>
                <a:effectLst/>
              </a:rPr>
              <a:t>Maton</a:t>
            </a:r>
            <a:r>
              <a:rPr lang="en-GB" sz="1800" b="0" i="0" dirty="0">
                <a:solidFill>
                  <a:srgbClr val="222222"/>
                </a:solidFill>
                <a:effectLst/>
              </a:rPr>
              <a:t>, K. (2013). </a:t>
            </a:r>
            <a:r>
              <a:rPr lang="en-GB" sz="1800" b="0" i="1" dirty="0">
                <a:solidFill>
                  <a:srgbClr val="222222"/>
                </a:solidFill>
                <a:effectLst/>
              </a:rPr>
              <a:t>Knowledge and knowers: Towards a realist sociology of education</a:t>
            </a:r>
            <a:r>
              <a:rPr lang="en-GB" sz="1800" b="0" i="0" dirty="0">
                <a:solidFill>
                  <a:srgbClr val="222222"/>
                </a:solidFill>
                <a:effectLst/>
              </a:rPr>
              <a:t>. Routledge.</a:t>
            </a:r>
            <a:endParaRPr lang="en-GB" sz="1800" dirty="0"/>
          </a:p>
          <a:p>
            <a:pPr marL="0" indent="0">
              <a:buNone/>
            </a:pPr>
            <a:r>
              <a:rPr lang="en-GB" sz="1800" dirty="0" err="1"/>
              <a:t>Seburn</a:t>
            </a:r>
            <a:r>
              <a:rPr lang="en-GB" sz="1800" dirty="0"/>
              <a:t>, T. (2016) Academic Reading Circles, </a:t>
            </a:r>
            <a:r>
              <a:rPr lang="en-GB" sz="1800" dirty="0" err="1"/>
              <a:t>theround</a:t>
            </a:r>
            <a:r>
              <a:rPr lang="en-GB" sz="1800" dirty="0"/>
              <a:t>.</a:t>
            </a:r>
          </a:p>
        </p:txBody>
      </p:sp>
    </p:spTree>
    <p:extLst>
      <p:ext uri="{BB962C8B-B14F-4D97-AF65-F5344CB8AC3E}">
        <p14:creationId xmlns:p14="http://schemas.microsoft.com/office/powerpoint/2010/main" val="2615217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F9E3C-1E8B-9A39-BAD1-B4C8F86E5853}"/>
              </a:ext>
            </a:extLst>
          </p:cNvPr>
          <p:cNvSpPr>
            <a:spLocks noGrp="1"/>
          </p:cNvSpPr>
          <p:nvPr>
            <p:ph type="title"/>
          </p:nvPr>
        </p:nvSpPr>
        <p:spPr/>
        <p:txBody>
          <a:bodyPr/>
          <a:lstStyle/>
          <a:p>
            <a:r>
              <a:rPr lang="en-GB" dirty="0"/>
              <a:t>Week 2</a:t>
            </a:r>
          </a:p>
        </p:txBody>
      </p:sp>
      <p:graphicFrame>
        <p:nvGraphicFramePr>
          <p:cNvPr id="4" name="Content Placeholder 3">
            <a:extLst>
              <a:ext uri="{FF2B5EF4-FFF2-40B4-BE49-F238E27FC236}">
                <a16:creationId xmlns:a16="http://schemas.microsoft.com/office/drawing/2014/main" id="{EBFD4068-A927-8391-A440-3F4453CBF3B4}"/>
              </a:ext>
            </a:extLst>
          </p:cNvPr>
          <p:cNvGraphicFramePr>
            <a:graphicFrameLocks noGrp="1"/>
          </p:cNvGraphicFramePr>
          <p:nvPr>
            <p:ph idx="1"/>
            <p:extLst>
              <p:ext uri="{D42A27DB-BD31-4B8C-83A1-F6EECF244321}">
                <p14:modId xmlns:p14="http://schemas.microsoft.com/office/powerpoint/2010/main" val="3497089737"/>
              </p:ext>
            </p:extLst>
          </p:nvPr>
        </p:nvGraphicFramePr>
        <p:xfrm>
          <a:off x="101599" y="1823244"/>
          <a:ext cx="5732981" cy="370840"/>
        </p:xfrm>
        <a:graphic>
          <a:graphicData uri="http://schemas.openxmlformats.org/drawingml/2006/table">
            <a:tbl>
              <a:tblPr firstRow="1" bandRow="1">
                <a:tableStyleId>{5C22544A-7EE6-4342-B048-85BDC9FD1C3A}</a:tableStyleId>
              </a:tblPr>
              <a:tblGrid>
                <a:gridCol w="5732981">
                  <a:extLst>
                    <a:ext uri="{9D8B030D-6E8A-4147-A177-3AD203B41FA5}">
                      <a16:colId xmlns:a16="http://schemas.microsoft.com/office/drawing/2014/main" val="364928688"/>
                    </a:ext>
                  </a:extLst>
                </a:gridCol>
              </a:tblGrid>
              <a:tr h="370840">
                <a:tc>
                  <a:txBody>
                    <a:bodyPr/>
                    <a:lstStyle/>
                    <a:p>
                      <a:r>
                        <a:rPr lang="en-GB" b="0" dirty="0">
                          <a:solidFill>
                            <a:schemeClr val="tx1"/>
                          </a:solidFill>
                        </a:rPr>
                        <a:t>Student is analysing a context</a:t>
                      </a:r>
                    </a:p>
                  </a:txBody>
                  <a:tcPr>
                    <a:solidFill>
                      <a:schemeClr val="accent4">
                        <a:lumMod val="60000"/>
                        <a:lumOff val="40000"/>
                      </a:schemeClr>
                    </a:solidFill>
                  </a:tcPr>
                </a:tc>
                <a:extLst>
                  <a:ext uri="{0D108BD9-81ED-4DB2-BD59-A6C34878D82A}">
                    <a16:rowId xmlns:a16="http://schemas.microsoft.com/office/drawing/2014/main" val="1958878926"/>
                  </a:ext>
                </a:extLst>
              </a:tr>
            </a:tbl>
          </a:graphicData>
        </a:graphic>
      </p:graphicFrame>
      <p:pic>
        <p:nvPicPr>
          <p:cNvPr id="5" name="Picture 4" descr="A group of people with words&#10;&#10;Description automatically generated with medium confidence">
            <a:extLst>
              <a:ext uri="{FF2B5EF4-FFF2-40B4-BE49-F238E27FC236}">
                <a16:creationId xmlns:a16="http://schemas.microsoft.com/office/drawing/2014/main" id="{6D99B6A5-0A65-B6A1-4868-9C9890C97405}"/>
              </a:ext>
            </a:extLst>
          </p:cNvPr>
          <p:cNvPicPr>
            <a:picLocks noChangeAspect="1"/>
          </p:cNvPicPr>
          <p:nvPr/>
        </p:nvPicPr>
        <p:blipFill>
          <a:blip r:embed="rId3"/>
          <a:stretch>
            <a:fillRect/>
          </a:stretch>
        </p:blipFill>
        <p:spPr>
          <a:xfrm>
            <a:off x="229874" y="2750184"/>
            <a:ext cx="5441049" cy="2773323"/>
          </a:xfrm>
          <a:prstGeom prst="rect">
            <a:avLst/>
          </a:prstGeom>
        </p:spPr>
      </p:pic>
      <p:pic>
        <p:nvPicPr>
          <p:cNvPr id="8" name="Picture 7" descr="A group of women standing in front of a building&#10;&#10;Description automatically generated">
            <a:extLst>
              <a:ext uri="{FF2B5EF4-FFF2-40B4-BE49-F238E27FC236}">
                <a16:creationId xmlns:a16="http://schemas.microsoft.com/office/drawing/2014/main" id="{54FF305E-0A8D-5C8A-FDC7-F4CB3F115623}"/>
              </a:ext>
            </a:extLst>
          </p:cNvPr>
          <p:cNvPicPr>
            <a:picLocks noChangeAspect="1"/>
          </p:cNvPicPr>
          <p:nvPr/>
        </p:nvPicPr>
        <p:blipFill>
          <a:blip r:embed="rId4"/>
          <a:stretch>
            <a:fillRect/>
          </a:stretch>
        </p:blipFill>
        <p:spPr>
          <a:xfrm>
            <a:off x="5990676" y="2750184"/>
            <a:ext cx="5646667" cy="2773323"/>
          </a:xfrm>
          <a:prstGeom prst="rect">
            <a:avLst/>
          </a:prstGeom>
        </p:spPr>
      </p:pic>
      <p:graphicFrame>
        <p:nvGraphicFramePr>
          <p:cNvPr id="9" name="Table 8">
            <a:extLst>
              <a:ext uri="{FF2B5EF4-FFF2-40B4-BE49-F238E27FC236}">
                <a16:creationId xmlns:a16="http://schemas.microsoft.com/office/drawing/2014/main" id="{86EC5986-C564-CEC5-D725-00BF0CAB740E}"/>
              </a:ext>
            </a:extLst>
          </p:cNvPr>
          <p:cNvGraphicFramePr>
            <a:graphicFrameLocks noGrp="1"/>
          </p:cNvGraphicFramePr>
          <p:nvPr>
            <p:extLst>
              <p:ext uri="{D42A27DB-BD31-4B8C-83A1-F6EECF244321}">
                <p14:modId xmlns:p14="http://schemas.microsoft.com/office/powerpoint/2010/main" val="3312911168"/>
              </p:ext>
            </p:extLst>
          </p:nvPr>
        </p:nvGraphicFramePr>
        <p:xfrm>
          <a:off x="5945671" y="1840636"/>
          <a:ext cx="5732981" cy="370840"/>
        </p:xfrm>
        <a:graphic>
          <a:graphicData uri="http://schemas.openxmlformats.org/drawingml/2006/table">
            <a:tbl>
              <a:tblPr firstRow="1" bandRow="1">
                <a:tableStyleId>{5C22544A-7EE6-4342-B048-85BDC9FD1C3A}</a:tableStyleId>
              </a:tblPr>
              <a:tblGrid>
                <a:gridCol w="5732981">
                  <a:extLst>
                    <a:ext uri="{9D8B030D-6E8A-4147-A177-3AD203B41FA5}">
                      <a16:colId xmlns:a16="http://schemas.microsoft.com/office/drawing/2014/main" val="1687025773"/>
                    </a:ext>
                  </a:extLst>
                </a:gridCol>
              </a:tblGrid>
              <a:tr h="370840">
                <a:tc>
                  <a:txBody>
                    <a:bodyPr/>
                    <a:lstStyle/>
                    <a:p>
                      <a:r>
                        <a:rPr lang="en-GB" b="0" dirty="0">
                          <a:solidFill>
                            <a:schemeClr val="tx1"/>
                          </a:solidFill>
                        </a:rPr>
                        <a:t>Student is describing a context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894497383"/>
                  </a:ext>
                </a:extLst>
              </a:tr>
            </a:tbl>
          </a:graphicData>
        </a:graphic>
      </p:graphicFrame>
      <p:sp>
        <p:nvSpPr>
          <p:cNvPr id="3" name="Rectangle 2">
            <a:extLst>
              <a:ext uri="{FF2B5EF4-FFF2-40B4-BE49-F238E27FC236}">
                <a16:creationId xmlns:a16="http://schemas.microsoft.com/office/drawing/2014/main" id="{FAA002E5-E5E2-80C7-B918-20EE343CBF2B}"/>
              </a:ext>
            </a:extLst>
          </p:cNvPr>
          <p:cNvSpPr/>
          <p:nvPr/>
        </p:nvSpPr>
        <p:spPr>
          <a:xfrm>
            <a:off x="101600" y="2326640"/>
            <a:ext cx="5770880" cy="36271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B09E68F-5030-5A2C-7B9C-3009F0B77899}"/>
              </a:ext>
            </a:extLst>
          </p:cNvPr>
          <p:cNvSpPr/>
          <p:nvPr/>
        </p:nvSpPr>
        <p:spPr>
          <a:xfrm>
            <a:off x="5945672" y="2326640"/>
            <a:ext cx="5770880" cy="36271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403891E3-C7E5-F248-5665-B9FF42225DA1}"/>
              </a:ext>
            </a:extLst>
          </p:cNvPr>
          <p:cNvSpPr txBox="1"/>
          <p:nvPr/>
        </p:nvSpPr>
        <p:spPr>
          <a:xfrm>
            <a:off x="0" y="6396335"/>
            <a:ext cx="12070080" cy="461665"/>
          </a:xfrm>
          <a:prstGeom prst="rect">
            <a:avLst/>
          </a:prstGeom>
          <a:noFill/>
        </p:spPr>
        <p:txBody>
          <a:bodyPr wrap="square">
            <a:spAutoFit/>
          </a:bodyPr>
          <a:lstStyle/>
          <a:p>
            <a:r>
              <a:rPr lang="en-GB" sz="1200" b="0" i="0" dirty="0" err="1">
                <a:solidFill>
                  <a:srgbClr val="222222"/>
                </a:solidFill>
                <a:effectLst/>
                <a:latin typeface="Arial" panose="020B0604020202020204" pitchFamily="34" charset="0"/>
              </a:rPr>
              <a:t>Poort</a:t>
            </a:r>
            <a:r>
              <a:rPr lang="en-GB" sz="1200" b="0" i="0" dirty="0">
                <a:solidFill>
                  <a:srgbClr val="222222"/>
                </a:solidFill>
                <a:effectLst/>
                <a:latin typeface="Arial" panose="020B0604020202020204" pitchFamily="34" charset="0"/>
              </a:rPr>
              <a:t>, I., Jansen, E., &amp; </a:t>
            </a:r>
            <a:r>
              <a:rPr lang="en-GB" sz="1200" b="0" i="0" dirty="0" err="1">
                <a:solidFill>
                  <a:srgbClr val="222222"/>
                </a:solidFill>
                <a:effectLst/>
                <a:latin typeface="Arial" panose="020B0604020202020204" pitchFamily="34" charset="0"/>
              </a:rPr>
              <a:t>Hofman</a:t>
            </a:r>
            <a:r>
              <a:rPr lang="en-GB" sz="1200" b="0" i="0" dirty="0">
                <a:solidFill>
                  <a:srgbClr val="222222"/>
                </a:solidFill>
                <a:effectLst/>
                <a:latin typeface="Arial" panose="020B0604020202020204" pitchFamily="34" charset="0"/>
              </a:rPr>
              <a:t>, A. (2019). Intercultural group work in higher education: Costs and benefits from an expectancy-value theory perspective. </a:t>
            </a:r>
            <a:r>
              <a:rPr lang="en-GB" sz="1200" b="0" i="1" dirty="0">
                <a:solidFill>
                  <a:srgbClr val="222222"/>
                </a:solidFill>
                <a:effectLst/>
                <a:latin typeface="Arial" panose="020B0604020202020204" pitchFamily="34" charset="0"/>
              </a:rPr>
              <a:t>International Journal of Educational Research</a:t>
            </a:r>
            <a:r>
              <a:rPr lang="en-GB" sz="1200" b="0" i="0" dirty="0">
                <a:solidFill>
                  <a:srgbClr val="222222"/>
                </a:solidFill>
                <a:effectLst/>
                <a:latin typeface="Arial" panose="020B0604020202020204" pitchFamily="34" charset="0"/>
              </a:rPr>
              <a:t>, </a:t>
            </a:r>
            <a:r>
              <a:rPr lang="en-GB" sz="1200" b="0" i="1" dirty="0">
                <a:solidFill>
                  <a:srgbClr val="222222"/>
                </a:solidFill>
                <a:effectLst/>
                <a:latin typeface="Arial" panose="020B0604020202020204" pitchFamily="34" charset="0"/>
              </a:rPr>
              <a:t>93</a:t>
            </a:r>
            <a:r>
              <a:rPr lang="en-GB" sz="1200" b="0" i="0" dirty="0">
                <a:solidFill>
                  <a:srgbClr val="222222"/>
                </a:solidFill>
                <a:effectLst/>
                <a:latin typeface="Arial" panose="020B0604020202020204" pitchFamily="34" charset="0"/>
              </a:rPr>
              <a:t>, 218-231.</a:t>
            </a:r>
            <a:endParaRPr lang="en-GB" sz="1200" dirty="0"/>
          </a:p>
        </p:txBody>
      </p:sp>
    </p:spTree>
    <p:extLst>
      <p:ext uri="{BB962C8B-B14F-4D97-AF65-F5344CB8AC3E}">
        <p14:creationId xmlns:p14="http://schemas.microsoft.com/office/powerpoint/2010/main" val="1173816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76BA5-B10B-7248-6E72-C967BA45F85A}"/>
              </a:ext>
            </a:extLst>
          </p:cNvPr>
          <p:cNvSpPr>
            <a:spLocks noGrp="1"/>
          </p:cNvSpPr>
          <p:nvPr>
            <p:ph type="title"/>
          </p:nvPr>
        </p:nvSpPr>
        <p:spPr/>
        <p:txBody>
          <a:bodyPr/>
          <a:lstStyle/>
          <a:p>
            <a:r>
              <a:rPr lang="en-GB" dirty="0"/>
              <a:t>Week 2</a:t>
            </a:r>
          </a:p>
        </p:txBody>
      </p:sp>
      <p:pic>
        <p:nvPicPr>
          <p:cNvPr id="8" name="Content Placeholder 7" descr="A diagram of a computer&#10;&#10;Description automatically generated with medium confidence">
            <a:extLst>
              <a:ext uri="{FF2B5EF4-FFF2-40B4-BE49-F238E27FC236}">
                <a16:creationId xmlns:a16="http://schemas.microsoft.com/office/drawing/2014/main" id="{08338997-225B-6B6A-0BA3-B3B2C946559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5998" y="2231521"/>
            <a:ext cx="5866019" cy="3413104"/>
          </a:xfrm>
        </p:spPr>
      </p:pic>
      <p:pic>
        <p:nvPicPr>
          <p:cNvPr id="9" name="Picture 8" descr="A diagram of a diagram&#10;&#10;Description automatically generated">
            <a:extLst>
              <a:ext uri="{FF2B5EF4-FFF2-40B4-BE49-F238E27FC236}">
                <a16:creationId xmlns:a16="http://schemas.microsoft.com/office/drawing/2014/main" id="{24260712-E2C6-E1FE-79F7-C241F792D98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205" y="2231521"/>
            <a:ext cx="4687015" cy="2636446"/>
          </a:xfrm>
          <a:prstGeom prst="rect">
            <a:avLst/>
          </a:prstGeom>
          <a:noFill/>
          <a:ln>
            <a:noFill/>
          </a:ln>
        </p:spPr>
      </p:pic>
      <p:graphicFrame>
        <p:nvGraphicFramePr>
          <p:cNvPr id="13" name="Table 12">
            <a:extLst>
              <a:ext uri="{FF2B5EF4-FFF2-40B4-BE49-F238E27FC236}">
                <a16:creationId xmlns:a16="http://schemas.microsoft.com/office/drawing/2014/main" id="{E2529657-E100-34CC-9D56-B970D1CCCF10}"/>
              </a:ext>
            </a:extLst>
          </p:cNvPr>
          <p:cNvGraphicFramePr>
            <a:graphicFrameLocks noGrp="1"/>
          </p:cNvGraphicFramePr>
          <p:nvPr>
            <p:extLst>
              <p:ext uri="{D42A27DB-BD31-4B8C-83A1-F6EECF244321}">
                <p14:modId xmlns:p14="http://schemas.microsoft.com/office/powerpoint/2010/main" val="521630670"/>
              </p:ext>
            </p:extLst>
          </p:nvPr>
        </p:nvGraphicFramePr>
        <p:xfrm>
          <a:off x="6095998" y="1554750"/>
          <a:ext cx="5866019" cy="370840"/>
        </p:xfrm>
        <a:graphic>
          <a:graphicData uri="http://schemas.openxmlformats.org/drawingml/2006/table">
            <a:tbl>
              <a:tblPr firstRow="1" bandRow="1">
                <a:tableStyleId>{5C22544A-7EE6-4342-B048-85BDC9FD1C3A}</a:tableStyleId>
              </a:tblPr>
              <a:tblGrid>
                <a:gridCol w="5866019">
                  <a:extLst>
                    <a:ext uri="{9D8B030D-6E8A-4147-A177-3AD203B41FA5}">
                      <a16:colId xmlns:a16="http://schemas.microsoft.com/office/drawing/2014/main" val="343276003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Student is mapping the whole article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4997141"/>
                  </a:ext>
                </a:extLst>
              </a:tr>
            </a:tbl>
          </a:graphicData>
        </a:graphic>
      </p:graphicFrame>
      <p:graphicFrame>
        <p:nvGraphicFramePr>
          <p:cNvPr id="14" name="Table 13">
            <a:extLst>
              <a:ext uri="{FF2B5EF4-FFF2-40B4-BE49-F238E27FC236}">
                <a16:creationId xmlns:a16="http://schemas.microsoft.com/office/drawing/2014/main" id="{F0E4AD79-9D70-1031-3DBD-08B23D58801F}"/>
              </a:ext>
            </a:extLst>
          </p:cNvPr>
          <p:cNvGraphicFramePr>
            <a:graphicFrameLocks noGrp="1"/>
          </p:cNvGraphicFramePr>
          <p:nvPr>
            <p:extLst>
              <p:ext uri="{D42A27DB-BD31-4B8C-83A1-F6EECF244321}">
                <p14:modId xmlns:p14="http://schemas.microsoft.com/office/powerpoint/2010/main" val="2223866280"/>
              </p:ext>
            </p:extLst>
          </p:nvPr>
        </p:nvGraphicFramePr>
        <p:xfrm>
          <a:off x="229980" y="1552756"/>
          <a:ext cx="5136976" cy="369333"/>
        </p:xfrm>
        <a:graphic>
          <a:graphicData uri="http://schemas.openxmlformats.org/drawingml/2006/table">
            <a:tbl>
              <a:tblPr firstRow="1" bandRow="1">
                <a:tableStyleId>{5C22544A-7EE6-4342-B048-85BDC9FD1C3A}</a:tableStyleId>
              </a:tblPr>
              <a:tblGrid>
                <a:gridCol w="5136976">
                  <a:extLst>
                    <a:ext uri="{9D8B030D-6E8A-4147-A177-3AD203B41FA5}">
                      <a16:colId xmlns:a16="http://schemas.microsoft.com/office/drawing/2014/main" val="2628258722"/>
                    </a:ext>
                  </a:extLst>
                </a:gridCol>
              </a:tblGrid>
              <a:tr h="369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Student is describing a theory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5D3"/>
                    </a:solidFill>
                  </a:tcPr>
                </a:tc>
                <a:extLst>
                  <a:ext uri="{0D108BD9-81ED-4DB2-BD59-A6C34878D82A}">
                    <a16:rowId xmlns:a16="http://schemas.microsoft.com/office/drawing/2014/main" val="4146649400"/>
                  </a:ext>
                </a:extLst>
              </a:tr>
            </a:tbl>
          </a:graphicData>
        </a:graphic>
      </p:graphicFrame>
      <p:sp>
        <p:nvSpPr>
          <p:cNvPr id="3" name="Rectangle 2">
            <a:extLst>
              <a:ext uri="{FF2B5EF4-FFF2-40B4-BE49-F238E27FC236}">
                <a16:creationId xmlns:a16="http://schemas.microsoft.com/office/drawing/2014/main" id="{9495F982-ED5C-3632-7A1D-A0B8E642DA78}"/>
              </a:ext>
            </a:extLst>
          </p:cNvPr>
          <p:cNvSpPr/>
          <p:nvPr/>
        </p:nvSpPr>
        <p:spPr>
          <a:xfrm>
            <a:off x="229980" y="2072983"/>
            <a:ext cx="5136976" cy="36271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FAE848BA-7754-29D8-1797-4883E8A71A75}"/>
              </a:ext>
            </a:extLst>
          </p:cNvPr>
          <p:cNvSpPr/>
          <p:nvPr/>
        </p:nvSpPr>
        <p:spPr>
          <a:xfrm>
            <a:off x="6095999" y="2108988"/>
            <a:ext cx="5866020" cy="367143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E77181B-F229-0AA6-2901-13D9A30820B4}"/>
              </a:ext>
            </a:extLst>
          </p:cNvPr>
          <p:cNvSpPr txBox="1"/>
          <p:nvPr/>
        </p:nvSpPr>
        <p:spPr>
          <a:xfrm>
            <a:off x="0" y="6240936"/>
            <a:ext cx="11962017" cy="461665"/>
          </a:xfrm>
          <a:prstGeom prst="rect">
            <a:avLst/>
          </a:prstGeom>
          <a:noFill/>
        </p:spPr>
        <p:txBody>
          <a:bodyPr wrap="square">
            <a:spAutoFit/>
          </a:bodyPr>
          <a:lstStyle/>
          <a:p>
            <a:r>
              <a:rPr lang="en-GB" sz="1200" b="0" i="0" dirty="0" err="1">
                <a:solidFill>
                  <a:srgbClr val="222222"/>
                </a:solidFill>
                <a:effectLst/>
                <a:latin typeface="Arial" panose="020B0604020202020204" pitchFamily="34" charset="0"/>
              </a:rPr>
              <a:t>Poort</a:t>
            </a:r>
            <a:r>
              <a:rPr lang="en-GB" sz="1200" b="0" i="0" dirty="0">
                <a:solidFill>
                  <a:srgbClr val="222222"/>
                </a:solidFill>
                <a:effectLst/>
                <a:latin typeface="Arial" panose="020B0604020202020204" pitchFamily="34" charset="0"/>
              </a:rPr>
              <a:t>, I., Jansen, E., &amp; </a:t>
            </a:r>
            <a:r>
              <a:rPr lang="en-GB" sz="1200" b="0" i="0" dirty="0" err="1">
                <a:solidFill>
                  <a:srgbClr val="222222"/>
                </a:solidFill>
                <a:effectLst/>
                <a:latin typeface="Arial" panose="020B0604020202020204" pitchFamily="34" charset="0"/>
              </a:rPr>
              <a:t>Hofman</a:t>
            </a:r>
            <a:r>
              <a:rPr lang="en-GB" sz="1200" b="0" i="0" dirty="0">
                <a:solidFill>
                  <a:srgbClr val="222222"/>
                </a:solidFill>
                <a:effectLst/>
                <a:latin typeface="Arial" panose="020B0604020202020204" pitchFamily="34" charset="0"/>
              </a:rPr>
              <a:t>, A. (2019). Intercultural group work in higher education: Costs and benefits from an expectancy-value theory perspective. </a:t>
            </a:r>
            <a:r>
              <a:rPr lang="en-GB" sz="1200" b="0" i="1" dirty="0">
                <a:solidFill>
                  <a:srgbClr val="222222"/>
                </a:solidFill>
                <a:effectLst/>
                <a:latin typeface="Arial" panose="020B0604020202020204" pitchFamily="34" charset="0"/>
              </a:rPr>
              <a:t>International Journal of Educational Research</a:t>
            </a:r>
            <a:r>
              <a:rPr lang="en-GB" sz="1200" b="0" i="0" dirty="0">
                <a:solidFill>
                  <a:srgbClr val="222222"/>
                </a:solidFill>
                <a:effectLst/>
                <a:latin typeface="Arial" panose="020B0604020202020204" pitchFamily="34" charset="0"/>
              </a:rPr>
              <a:t>, </a:t>
            </a:r>
            <a:r>
              <a:rPr lang="en-GB" sz="1200" b="0" i="1" dirty="0">
                <a:solidFill>
                  <a:srgbClr val="222222"/>
                </a:solidFill>
                <a:effectLst/>
                <a:latin typeface="Arial" panose="020B0604020202020204" pitchFamily="34" charset="0"/>
              </a:rPr>
              <a:t>93</a:t>
            </a:r>
            <a:r>
              <a:rPr lang="en-GB" sz="1200" b="0" i="0" dirty="0">
                <a:solidFill>
                  <a:srgbClr val="222222"/>
                </a:solidFill>
                <a:effectLst/>
                <a:latin typeface="Arial" panose="020B0604020202020204" pitchFamily="34" charset="0"/>
              </a:rPr>
              <a:t>, 218-231.</a:t>
            </a:r>
            <a:endParaRPr lang="en-GB" sz="1200" dirty="0"/>
          </a:p>
        </p:txBody>
      </p:sp>
    </p:spTree>
    <p:extLst>
      <p:ext uri="{BB962C8B-B14F-4D97-AF65-F5344CB8AC3E}">
        <p14:creationId xmlns:p14="http://schemas.microsoft.com/office/powerpoint/2010/main" val="884383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4E52-3F3E-D05D-B745-C151A6E3C018}"/>
              </a:ext>
            </a:extLst>
          </p:cNvPr>
          <p:cNvSpPr>
            <a:spLocks noGrp="1"/>
          </p:cNvSpPr>
          <p:nvPr>
            <p:ph type="title"/>
          </p:nvPr>
        </p:nvSpPr>
        <p:spPr/>
        <p:txBody>
          <a:bodyPr/>
          <a:lstStyle/>
          <a:p>
            <a:r>
              <a:rPr lang="en-GB" dirty="0"/>
              <a:t>Aims of my talk</a:t>
            </a:r>
          </a:p>
        </p:txBody>
      </p:sp>
      <p:sp>
        <p:nvSpPr>
          <p:cNvPr id="3" name="Content Placeholder 2">
            <a:extLst>
              <a:ext uri="{FF2B5EF4-FFF2-40B4-BE49-F238E27FC236}">
                <a16:creationId xmlns:a16="http://schemas.microsoft.com/office/drawing/2014/main" id="{0F3AC094-DC36-CC12-656F-945FDF2CC901}"/>
              </a:ext>
            </a:extLst>
          </p:cNvPr>
          <p:cNvSpPr>
            <a:spLocks noGrp="1"/>
          </p:cNvSpPr>
          <p:nvPr>
            <p:ph idx="1"/>
          </p:nvPr>
        </p:nvSpPr>
        <p:spPr/>
        <p:txBody>
          <a:bodyPr/>
          <a:lstStyle/>
          <a:p>
            <a:r>
              <a:rPr lang="en-GB" dirty="0"/>
              <a:t>Re-thinking pre-sessional English: academic reading circles</a:t>
            </a:r>
          </a:p>
          <a:p>
            <a:r>
              <a:rPr lang="en-GB" dirty="0"/>
              <a:t>Understanding how the preparation of visuals contributed to building knowledge of theory + practice</a:t>
            </a:r>
          </a:p>
          <a:p>
            <a:r>
              <a:rPr lang="en-GB" dirty="0"/>
              <a:t>Considering slides from two reading circles: </a:t>
            </a:r>
          </a:p>
          <a:p>
            <a:pPr marL="1371600" lvl="2" indent="-457200">
              <a:buFont typeface="+mj-lt"/>
              <a:buAutoNum type="arabicPeriod"/>
            </a:pPr>
            <a:r>
              <a:rPr lang="en-GB" dirty="0"/>
              <a:t>week 2: Intercultural groupwork</a:t>
            </a:r>
          </a:p>
          <a:p>
            <a:pPr marL="1371600" lvl="2" indent="-457200">
              <a:buFont typeface="+mj-lt"/>
              <a:buAutoNum type="arabicPeriod"/>
            </a:pPr>
            <a:r>
              <a:rPr lang="en-GB" dirty="0"/>
              <a:t>week 3: Sponge City (a way for cities to absorb excess rainwater through green spaces)</a:t>
            </a:r>
          </a:p>
          <a:p>
            <a:r>
              <a:rPr lang="en-GB" dirty="0"/>
              <a:t>Using semantic gravity (Legitimation Code Theory, LCT) to analyse the slides</a:t>
            </a:r>
          </a:p>
          <a:p>
            <a:endParaRPr lang="en-GB" dirty="0"/>
          </a:p>
          <a:p>
            <a:endParaRPr lang="en-GB" dirty="0"/>
          </a:p>
          <a:p>
            <a:endParaRPr lang="en-GB" dirty="0"/>
          </a:p>
        </p:txBody>
      </p:sp>
    </p:spTree>
    <p:extLst>
      <p:ext uri="{BB962C8B-B14F-4D97-AF65-F5344CB8AC3E}">
        <p14:creationId xmlns:p14="http://schemas.microsoft.com/office/powerpoint/2010/main" val="4009330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E7BF2-565D-EBA5-1A52-33910239A0DE}"/>
              </a:ext>
            </a:extLst>
          </p:cNvPr>
          <p:cNvSpPr>
            <a:spLocks noGrp="1"/>
          </p:cNvSpPr>
          <p:nvPr>
            <p:ph type="title"/>
          </p:nvPr>
        </p:nvSpPr>
        <p:spPr/>
        <p:txBody>
          <a:bodyPr/>
          <a:lstStyle/>
          <a:p>
            <a:r>
              <a:rPr lang="en-GB" dirty="0"/>
              <a:t>Needs analysis: talking to lecturers</a:t>
            </a:r>
          </a:p>
        </p:txBody>
      </p:sp>
      <p:sp>
        <p:nvSpPr>
          <p:cNvPr id="3" name="Content Placeholder 2">
            <a:extLst>
              <a:ext uri="{FF2B5EF4-FFF2-40B4-BE49-F238E27FC236}">
                <a16:creationId xmlns:a16="http://schemas.microsoft.com/office/drawing/2014/main" id="{0D265CC7-4DCE-207B-79E5-7F991770AB85}"/>
              </a:ext>
            </a:extLst>
          </p:cNvPr>
          <p:cNvSpPr>
            <a:spLocks noGrp="1"/>
          </p:cNvSpPr>
          <p:nvPr>
            <p:ph idx="1"/>
          </p:nvPr>
        </p:nvSpPr>
        <p:spPr/>
        <p:txBody>
          <a:bodyPr/>
          <a:lstStyle/>
          <a:p>
            <a:pPr marL="0" indent="0">
              <a:buNone/>
            </a:pPr>
            <a:r>
              <a:rPr lang="en-GB" dirty="0"/>
              <a:t>“When students read academic texts, they don’t see the theory and how it’s being applied in context. They struggle to think about applying the theory to a different context.” </a:t>
            </a:r>
          </a:p>
          <a:p>
            <a:pPr marL="0" indent="0">
              <a:buNone/>
            </a:pPr>
            <a:r>
              <a:rPr lang="en-GB" dirty="0"/>
              <a:t>                                                                                             </a:t>
            </a:r>
            <a:r>
              <a:rPr lang="en-GB" i="1" dirty="0"/>
              <a:t>Business lecturer</a:t>
            </a:r>
          </a:p>
          <a:p>
            <a:pPr marL="0" indent="0">
              <a:buNone/>
            </a:pPr>
            <a:endParaRPr lang="en-GB" dirty="0"/>
          </a:p>
          <a:p>
            <a:pPr marL="0" indent="0">
              <a:buNone/>
            </a:pPr>
            <a:r>
              <a:rPr lang="en-GB" b="0" i="0" dirty="0">
                <a:solidFill>
                  <a:srgbClr val="002060"/>
                </a:solidFill>
                <a:effectLst/>
                <a:latin typeface="Calibri" panose="020F0502020204030204" pitchFamily="34" charset="0"/>
              </a:rPr>
              <a:t>“Some students remain silent in tutorials and would benefit from more confidence/willingness to interact with their peers and lecturer.”  </a:t>
            </a:r>
          </a:p>
          <a:p>
            <a:pPr marL="0" indent="0">
              <a:buNone/>
            </a:pPr>
            <a:r>
              <a:rPr lang="en-GB" i="1" dirty="0">
                <a:solidFill>
                  <a:srgbClr val="002060"/>
                </a:solidFill>
                <a:latin typeface="Calibri" panose="020F0502020204030204" pitchFamily="34" charset="0"/>
              </a:rPr>
              <a:t>                                                                </a:t>
            </a:r>
            <a:r>
              <a:rPr lang="en-GB" b="0" i="1" dirty="0">
                <a:solidFill>
                  <a:srgbClr val="002060"/>
                </a:solidFill>
                <a:effectLst/>
                <a:latin typeface="Calibri" panose="020F0502020204030204" pitchFamily="34" charset="0"/>
              </a:rPr>
              <a:t>                 Actuarial Science lecturer</a:t>
            </a:r>
            <a:endParaRPr lang="en-GB" i="1" dirty="0">
              <a:solidFill>
                <a:srgbClr val="002060"/>
              </a:solidFill>
            </a:endParaRPr>
          </a:p>
        </p:txBody>
      </p:sp>
    </p:spTree>
    <p:extLst>
      <p:ext uri="{BB962C8B-B14F-4D97-AF65-F5344CB8AC3E}">
        <p14:creationId xmlns:p14="http://schemas.microsoft.com/office/powerpoint/2010/main" val="417134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C2E09-C8B1-6C50-33E3-356D901FDAEB}"/>
              </a:ext>
            </a:extLst>
          </p:cNvPr>
          <p:cNvSpPr>
            <a:spLocks noGrp="1"/>
          </p:cNvSpPr>
          <p:nvPr>
            <p:ph type="title"/>
          </p:nvPr>
        </p:nvSpPr>
        <p:spPr/>
        <p:txBody>
          <a:bodyPr/>
          <a:lstStyle/>
          <a:p>
            <a:r>
              <a:rPr lang="en-GB" dirty="0"/>
              <a:t>Academic Reading Circles for building knowledge about theory</a:t>
            </a:r>
          </a:p>
        </p:txBody>
      </p:sp>
      <p:sp>
        <p:nvSpPr>
          <p:cNvPr id="3" name="Content Placeholder 2">
            <a:extLst>
              <a:ext uri="{FF2B5EF4-FFF2-40B4-BE49-F238E27FC236}">
                <a16:creationId xmlns:a16="http://schemas.microsoft.com/office/drawing/2014/main" id="{BB433608-426D-5702-0D11-002B651D6F2F}"/>
              </a:ext>
            </a:extLst>
          </p:cNvPr>
          <p:cNvSpPr>
            <a:spLocks noGrp="1"/>
          </p:cNvSpPr>
          <p:nvPr>
            <p:ph idx="1"/>
          </p:nvPr>
        </p:nvSpPr>
        <p:spPr>
          <a:xfrm>
            <a:off x="689707" y="1253331"/>
            <a:ext cx="10515600" cy="4351338"/>
          </a:xfrm>
        </p:spPr>
        <p:txBody>
          <a:bodyPr>
            <a:normAutofit/>
          </a:bodyPr>
          <a:lstStyle/>
          <a:p>
            <a:endParaRPr lang="en-GB" dirty="0"/>
          </a:p>
          <a:p>
            <a:endParaRPr lang="en-GB" dirty="0"/>
          </a:p>
          <a:p>
            <a:pPr marL="0" indent="0">
              <a:buNone/>
            </a:pPr>
            <a:r>
              <a:rPr lang="en-GB" dirty="0"/>
              <a:t>“the use of reading to build knowledge of and about theory, therefore, acquiring the threshold concept of ‘theory knowledgeability’” (Cowley-Haselden 2020a) </a:t>
            </a:r>
          </a:p>
          <a:p>
            <a:pPr marL="0" indent="0">
              <a:buNone/>
            </a:pPr>
            <a:r>
              <a:rPr lang="en-GB" dirty="0"/>
              <a:t>“EAP pedagogy could benefit from a greater focus on reading. Not just reading as an aid to writing, but, the use of reading as social practice to build knowledge.” (Cowley-Haselden 2020b) </a:t>
            </a:r>
          </a:p>
          <a:p>
            <a:pPr marL="0" indent="0">
              <a:buNone/>
            </a:pPr>
            <a:endParaRPr lang="en-GB" dirty="0">
              <a:highlight>
                <a:srgbClr val="FFFF00"/>
              </a:highlight>
            </a:endParaRPr>
          </a:p>
        </p:txBody>
      </p:sp>
    </p:spTree>
    <p:extLst>
      <p:ext uri="{BB962C8B-B14F-4D97-AF65-F5344CB8AC3E}">
        <p14:creationId xmlns:p14="http://schemas.microsoft.com/office/powerpoint/2010/main" val="2892237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2C727-C544-42FF-B4CF-B1547204C55C}"/>
              </a:ext>
            </a:extLst>
          </p:cNvPr>
          <p:cNvSpPr>
            <a:spLocks noGrp="1"/>
          </p:cNvSpPr>
          <p:nvPr>
            <p:ph type="title"/>
          </p:nvPr>
        </p:nvSpPr>
        <p:spPr/>
        <p:txBody>
          <a:bodyPr/>
          <a:lstStyle/>
          <a:p>
            <a:r>
              <a:rPr lang="en-GB" dirty="0"/>
              <a:t>Academic Reading Circles</a:t>
            </a:r>
          </a:p>
        </p:txBody>
      </p:sp>
      <p:pic>
        <p:nvPicPr>
          <p:cNvPr id="4" name="Content Placeholder 3">
            <a:extLst>
              <a:ext uri="{FF2B5EF4-FFF2-40B4-BE49-F238E27FC236}">
                <a16:creationId xmlns:a16="http://schemas.microsoft.com/office/drawing/2014/main" id="{010191DF-59A2-04ED-488B-8E7444D0E900}"/>
              </a:ext>
            </a:extLst>
          </p:cNvPr>
          <p:cNvPicPr>
            <a:picLocks noGrp="1" noChangeAspect="1"/>
          </p:cNvPicPr>
          <p:nvPr>
            <p:ph idx="1"/>
          </p:nvPr>
        </p:nvPicPr>
        <p:blipFill>
          <a:blip r:embed="rId3"/>
          <a:stretch>
            <a:fillRect/>
          </a:stretch>
        </p:blipFill>
        <p:spPr>
          <a:xfrm>
            <a:off x="492928" y="1786715"/>
            <a:ext cx="3363610" cy="4351338"/>
          </a:xfrm>
          <a:prstGeom prst="rect">
            <a:avLst/>
          </a:prstGeom>
        </p:spPr>
      </p:pic>
      <p:pic>
        <p:nvPicPr>
          <p:cNvPr id="5" name="Picture 4">
            <a:extLst>
              <a:ext uri="{FF2B5EF4-FFF2-40B4-BE49-F238E27FC236}">
                <a16:creationId xmlns:a16="http://schemas.microsoft.com/office/drawing/2014/main" id="{EE8C1A37-E43C-BD3A-60C1-D72C60B8C6AD}"/>
              </a:ext>
            </a:extLst>
          </p:cNvPr>
          <p:cNvPicPr>
            <a:picLocks noChangeAspect="1"/>
          </p:cNvPicPr>
          <p:nvPr/>
        </p:nvPicPr>
        <p:blipFill>
          <a:blip r:embed="rId4"/>
          <a:stretch>
            <a:fillRect/>
          </a:stretch>
        </p:blipFill>
        <p:spPr>
          <a:xfrm>
            <a:off x="3856538" y="2181270"/>
            <a:ext cx="8162891" cy="3562227"/>
          </a:xfrm>
          <a:prstGeom prst="rect">
            <a:avLst/>
          </a:prstGeom>
        </p:spPr>
      </p:pic>
      <p:sp>
        <p:nvSpPr>
          <p:cNvPr id="3" name="TextBox 2">
            <a:extLst>
              <a:ext uri="{FF2B5EF4-FFF2-40B4-BE49-F238E27FC236}">
                <a16:creationId xmlns:a16="http://schemas.microsoft.com/office/drawing/2014/main" id="{D6BACC0F-E559-C918-5EFA-4BD121EF95E1}"/>
              </a:ext>
            </a:extLst>
          </p:cNvPr>
          <p:cNvSpPr txBox="1"/>
          <p:nvPr/>
        </p:nvSpPr>
        <p:spPr>
          <a:xfrm>
            <a:off x="9935256" y="5471648"/>
            <a:ext cx="2084173" cy="369332"/>
          </a:xfrm>
          <a:prstGeom prst="rect">
            <a:avLst/>
          </a:prstGeom>
          <a:noFill/>
        </p:spPr>
        <p:txBody>
          <a:bodyPr wrap="square" rtlCol="0">
            <a:spAutoFit/>
          </a:bodyPr>
          <a:lstStyle/>
          <a:p>
            <a:r>
              <a:rPr lang="en-GB" dirty="0"/>
              <a:t>Tyson, 2016, p.16 </a:t>
            </a:r>
          </a:p>
        </p:txBody>
      </p:sp>
      <p:sp>
        <p:nvSpPr>
          <p:cNvPr id="6" name="Oval 5">
            <a:extLst>
              <a:ext uri="{FF2B5EF4-FFF2-40B4-BE49-F238E27FC236}">
                <a16:creationId xmlns:a16="http://schemas.microsoft.com/office/drawing/2014/main" id="{40A7BC4A-6CEA-5514-6F10-5FF0F764A723}"/>
              </a:ext>
            </a:extLst>
          </p:cNvPr>
          <p:cNvSpPr/>
          <p:nvPr/>
        </p:nvSpPr>
        <p:spPr>
          <a:xfrm>
            <a:off x="7937983" y="4097678"/>
            <a:ext cx="1351280" cy="144687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51929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67158-53AF-4717-1D99-413639CB4C88}"/>
              </a:ext>
            </a:extLst>
          </p:cNvPr>
          <p:cNvSpPr>
            <a:spLocks noGrp="1"/>
          </p:cNvSpPr>
          <p:nvPr>
            <p:ph type="title"/>
          </p:nvPr>
        </p:nvSpPr>
        <p:spPr/>
        <p:txBody>
          <a:bodyPr/>
          <a:lstStyle/>
          <a:p>
            <a:r>
              <a:rPr lang="en-GB" dirty="0"/>
              <a:t>ARCs in our PSE</a:t>
            </a:r>
          </a:p>
        </p:txBody>
      </p:sp>
      <p:sp>
        <p:nvSpPr>
          <p:cNvPr id="8" name="TextBox 7">
            <a:extLst>
              <a:ext uri="{FF2B5EF4-FFF2-40B4-BE49-F238E27FC236}">
                <a16:creationId xmlns:a16="http://schemas.microsoft.com/office/drawing/2014/main" id="{815E480A-A957-05A1-334C-DD576405948A}"/>
              </a:ext>
            </a:extLst>
          </p:cNvPr>
          <p:cNvSpPr txBox="1"/>
          <p:nvPr/>
        </p:nvSpPr>
        <p:spPr>
          <a:xfrm>
            <a:off x="519208" y="1932153"/>
            <a:ext cx="5132357" cy="2031325"/>
          </a:xfrm>
          <a:prstGeom prst="rect">
            <a:avLst/>
          </a:prstGeom>
          <a:noFill/>
        </p:spPr>
        <p:txBody>
          <a:bodyPr wrap="square" rtlCol="0">
            <a:spAutoFit/>
          </a:bodyPr>
          <a:lstStyle/>
          <a:p>
            <a:r>
              <a:rPr lang="en-GB" dirty="0"/>
              <a:t>Task Rationale: </a:t>
            </a:r>
          </a:p>
          <a:p>
            <a:pPr marL="285750" indent="-285750">
              <a:buFont typeface="Arial" panose="020B0604020202020204" pitchFamily="34" charset="0"/>
              <a:buChar char="•"/>
            </a:pPr>
            <a:r>
              <a:rPr lang="en-GB" dirty="0"/>
              <a:t>to develop and practise strategies for reading academic texts</a:t>
            </a:r>
          </a:p>
          <a:p>
            <a:pPr marL="285750" indent="-285750">
              <a:buFont typeface="Arial" panose="020B0604020202020204" pitchFamily="34" charset="0"/>
              <a:buChar char="•"/>
            </a:pPr>
            <a:r>
              <a:rPr lang="en-GB" dirty="0"/>
              <a:t>to explore the link between theory and practice                          </a:t>
            </a:r>
          </a:p>
          <a:p>
            <a:pPr marL="285750" indent="-285750">
              <a:buFont typeface="Arial" panose="020B0604020202020204" pitchFamily="34" charset="0"/>
              <a:buChar char="•"/>
            </a:pPr>
            <a:r>
              <a:rPr lang="en-GB" dirty="0"/>
              <a:t>to use oral interaction to think critically</a:t>
            </a:r>
          </a:p>
          <a:p>
            <a:pPr marL="285750" indent="-285750">
              <a:buFont typeface="Arial" panose="020B0604020202020204" pitchFamily="34" charset="0"/>
              <a:buChar char="•"/>
            </a:pPr>
            <a:r>
              <a:rPr lang="en-GB" dirty="0"/>
              <a:t>t</a:t>
            </a:r>
            <a:r>
              <a:rPr lang="en-GB" b="0" i="0" dirty="0">
                <a:effectLst/>
              </a:rPr>
              <a:t>o practise finding connections within a text and between the text and outside of it</a:t>
            </a:r>
            <a:endParaRPr lang="en-GB" dirty="0"/>
          </a:p>
        </p:txBody>
      </p:sp>
      <p:sp>
        <p:nvSpPr>
          <p:cNvPr id="9" name="TextBox 8">
            <a:extLst>
              <a:ext uri="{FF2B5EF4-FFF2-40B4-BE49-F238E27FC236}">
                <a16:creationId xmlns:a16="http://schemas.microsoft.com/office/drawing/2014/main" id="{DB849053-3D6A-5FC4-562C-D7F811BAEE63}"/>
              </a:ext>
            </a:extLst>
          </p:cNvPr>
          <p:cNvSpPr txBox="1"/>
          <p:nvPr/>
        </p:nvSpPr>
        <p:spPr>
          <a:xfrm>
            <a:off x="5860979" y="6183190"/>
            <a:ext cx="6331021" cy="369332"/>
          </a:xfrm>
          <a:prstGeom prst="rect">
            <a:avLst/>
          </a:prstGeom>
          <a:noFill/>
        </p:spPr>
        <p:txBody>
          <a:bodyPr wrap="square" rtlCol="0">
            <a:spAutoFit/>
          </a:bodyPr>
          <a:lstStyle/>
          <a:p>
            <a:r>
              <a:rPr lang="en-GB" dirty="0">
                <a:solidFill>
                  <a:srgbClr val="FF0000"/>
                </a:solidFill>
              </a:rPr>
              <a:t>How does the role of the visualiser contribute to the discussion?</a:t>
            </a:r>
          </a:p>
        </p:txBody>
      </p:sp>
      <p:graphicFrame>
        <p:nvGraphicFramePr>
          <p:cNvPr id="3" name="Table 2">
            <a:extLst>
              <a:ext uri="{FF2B5EF4-FFF2-40B4-BE49-F238E27FC236}">
                <a16:creationId xmlns:a16="http://schemas.microsoft.com/office/drawing/2014/main" id="{66F62F8E-BDDA-0118-3A91-9A9C94114B2F}"/>
              </a:ext>
            </a:extLst>
          </p:cNvPr>
          <p:cNvGraphicFramePr>
            <a:graphicFrameLocks noGrp="1"/>
          </p:cNvGraphicFramePr>
          <p:nvPr>
            <p:extLst>
              <p:ext uri="{D42A27DB-BD31-4B8C-83A1-F6EECF244321}">
                <p14:modId xmlns:p14="http://schemas.microsoft.com/office/powerpoint/2010/main" val="2304328826"/>
              </p:ext>
            </p:extLst>
          </p:nvPr>
        </p:nvGraphicFramePr>
        <p:xfrm>
          <a:off x="10997514" y="3131761"/>
          <a:ext cx="750051" cy="3089283"/>
        </p:xfrm>
        <a:graphic>
          <a:graphicData uri="http://schemas.openxmlformats.org/drawingml/2006/table">
            <a:tbl>
              <a:tblPr firstRow="1" bandRow="1">
                <a:effectLst>
                  <a:outerShdw blurRad="787400" dist="2540000" dir="5400000" algn="ctr" rotWithShape="0">
                    <a:schemeClr val="bg2">
                      <a:alpha val="0"/>
                    </a:schemeClr>
                  </a:outerShdw>
                  <a:reflection blurRad="1270000" stA="0" endPos="65000" dist="825500" dir="5400000" sy="-100000" algn="bl" rotWithShape="0"/>
                </a:effectLst>
                <a:tableStyleId>{5C22544A-7EE6-4342-B048-85BDC9FD1C3A}</a:tableStyleId>
              </a:tblPr>
              <a:tblGrid>
                <a:gridCol w="750051">
                  <a:extLst>
                    <a:ext uri="{9D8B030D-6E8A-4147-A177-3AD203B41FA5}">
                      <a16:colId xmlns:a16="http://schemas.microsoft.com/office/drawing/2014/main" val="1997759623"/>
                    </a:ext>
                  </a:extLst>
                </a:gridCol>
              </a:tblGrid>
              <a:tr h="3089283">
                <a:tc>
                  <a:txBody>
                    <a:bodyPr/>
                    <a:lstStyle/>
                    <a:p>
                      <a:endParaRPr lang="en-GB" dirty="0"/>
                    </a:p>
                  </a:txBody>
                  <a:tcPr>
                    <a:noFill/>
                  </a:tcPr>
                </a:tc>
                <a:extLst>
                  <a:ext uri="{0D108BD9-81ED-4DB2-BD59-A6C34878D82A}">
                    <a16:rowId xmlns:a16="http://schemas.microsoft.com/office/drawing/2014/main" val="2290306245"/>
                  </a:ext>
                </a:extLst>
              </a:tr>
            </a:tbl>
          </a:graphicData>
        </a:graphic>
      </p:graphicFrame>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D1CC3B0-4199-7009-7AC8-320FADBE5742}"/>
                  </a:ext>
                </a:extLst>
              </p14:cNvPr>
              <p14:cNvContentPartPr/>
              <p14:nvPr/>
            </p14:nvContentPartPr>
            <p14:xfrm>
              <a:off x="11342368" y="3919959"/>
              <a:ext cx="360" cy="360"/>
            </p14:xfrm>
          </p:contentPart>
        </mc:Choice>
        <mc:Fallback xmlns="">
          <p:pic>
            <p:nvPicPr>
              <p:cNvPr id="4" name="Ink 3">
                <a:extLst>
                  <a:ext uri="{FF2B5EF4-FFF2-40B4-BE49-F238E27FC236}">
                    <a16:creationId xmlns:a16="http://schemas.microsoft.com/office/drawing/2014/main" id="{1D1CC3B0-4199-7009-7AC8-320FADBE5742}"/>
                  </a:ext>
                </a:extLst>
              </p:cNvPr>
              <p:cNvPicPr/>
              <p:nvPr/>
            </p:nvPicPr>
            <p:blipFill>
              <a:blip r:embed="rId6"/>
              <a:stretch>
                <a:fillRect/>
              </a:stretch>
            </p:blipFill>
            <p:spPr>
              <a:xfrm>
                <a:off x="11333728" y="391131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A88EB9DB-164B-AE0C-6BCB-67BF707E93AE}"/>
                  </a:ext>
                </a:extLst>
              </p14:cNvPr>
              <p14:cNvContentPartPr/>
              <p14:nvPr/>
            </p14:nvContentPartPr>
            <p14:xfrm>
              <a:off x="9312328" y="1364319"/>
              <a:ext cx="360" cy="360"/>
            </p14:xfrm>
          </p:contentPart>
        </mc:Choice>
        <mc:Fallback xmlns="">
          <p:pic>
            <p:nvPicPr>
              <p:cNvPr id="11" name="Ink 10">
                <a:extLst>
                  <a:ext uri="{FF2B5EF4-FFF2-40B4-BE49-F238E27FC236}">
                    <a16:creationId xmlns:a16="http://schemas.microsoft.com/office/drawing/2014/main" id="{A88EB9DB-164B-AE0C-6BCB-67BF707E93AE}"/>
                  </a:ext>
                </a:extLst>
              </p:cNvPr>
              <p:cNvPicPr/>
              <p:nvPr/>
            </p:nvPicPr>
            <p:blipFill>
              <a:blip r:embed="rId6"/>
              <a:stretch>
                <a:fillRect/>
              </a:stretch>
            </p:blipFill>
            <p:spPr>
              <a:xfrm>
                <a:off x="9303328" y="135531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01E68C9C-CDF8-7CC8-50BE-74DB145DF3E5}"/>
                  </a:ext>
                </a:extLst>
              </p14:cNvPr>
              <p14:cNvContentPartPr/>
              <p14:nvPr/>
            </p14:nvContentPartPr>
            <p14:xfrm>
              <a:off x="3505040" y="944640"/>
              <a:ext cx="360" cy="360"/>
            </p14:xfrm>
          </p:contentPart>
        </mc:Choice>
        <mc:Fallback xmlns="">
          <p:pic>
            <p:nvPicPr>
              <p:cNvPr id="12" name="Ink 11">
                <a:extLst>
                  <a:ext uri="{FF2B5EF4-FFF2-40B4-BE49-F238E27FC236}">
                    <a16:creationId xmlns:a16="http://schemas.microsoft.com/office/drawing/2014/main" id="{01E68C9C-CDF8-7CC8-50BE-74DB145DF3E5}"/>
                  </a:ext>
                </a:extLst>
              </p:cNvPr>
              <p:cNvPicPr/>
              <p:nvPr/>
            </p:nvPicPr>
            <p:blipFill>
              <a:blip r:embed="rId6"/>
              <a:stretch>
                <a:fillRect/>
              </a:stretch>
            </p:blipFill>
            <p:spPr>
              <a:xfrm>
                <a:off x="3496040" y="935640"/>
                <a:ext cx="18000" cy="18000"/>
              </a:xfrm>
              <a:prstGeom prst="rect">
                <a:avLst/>
              </a:prstGeom>
            </p:spPr>
          </p:pic>
        </mc:Fallback>
      </mc:AlternateContent>
      <p:graphicFrame>
        <p:nvGraphicFramePr>
          <p:cNvPr id="13" name="Table 12">
            <a:extLst>
              <a:ext uri="{FF2B5EF4-FFF2-40B4-BE49-F238E27FC236}">
                <a16:creationId xmlns:a16="http://schemas.microsoft.com/office/drawing/2014/main" id="{3F857646-D5B7-CFA0-E06B-F840CAB58CCE}"/>
              </a:ext>
            </a:extLst>
          </p:cNvPr>
          <p:cNvGraphicFramePr>
            <a:graphicFrameLocks noGrp="1"/>
          </p:cNvGraphicFramePr>
          <p:nvPr>
            <p:extLst>
              <p:ext uri="{D42A27DB-BD31-4B8C-83A1-F6EECF244321}">
                <p14:modId xmlns:p14="http://schemas.microsoft.com/office/powerpoint/2010/main" val="2888017666"/>
              </p:ext>
            </p:extLst>
          </p:nvPr>
        </p:nvGraphicFramePr>
        <p:xfrm>
          <a:off x="6096000" y="136490"/>
          <a:ext cx="6004200" cy="5880162"/>
        </p:xfrm>
        <a:graphic>
          <a:graphicData uri="http://schemas.openxmlformats.org/drawingml/2006/table">
            <a:tbl>
              <a:tblPr firstRow="1" firstCol="1" bandRow="1">
                <a:tableStyleId>{22838BEF-8BB2-4498-84A7-C5851F593DF1}</a:tableStyleId>
              </a:tblPr>
              <a:tblGrid>
                <a:gridCol w="6004200">
                  <a:extLst>
                    <a:ext uri="{9D8B030D-6E8A-4147-A177-3AD203B41FA5}">
                      <a16:colId xmlns:a16="http://schemas.microsoft.com/office/drawing/2014/main" val="4215691579"/>
                    </a:ext>
                  </a:extLst>
                </a:gridCol>
              </a:tblGrid>
              <a:tr h="456944">
                <a:tc>
                  <a:txBody>
                    <a:bodyPr/>
                    <a:lstStyle/>
                    <a:p>
                      <a:pPr marL="0" marR="0" lvl="0" indent="0" algn="l" defTabSz="914400" rtl="0" eaLnBrk="1" fontAlgn="auto" latinLnBrk="0" hangingPunct="1">
                        <a:lnSpc>
                          <a:spcPct val="105000"/>
                        </a:lnSpc>
                        <a:spcBef>
                          <a:spcPts val="0"/>
                        </a:spcBef>
                        <a:spcAft>
                          <a:spcPts val="0"/>
                        </a:spcAft>
                        <a:buClrTx/>
                        <a:buSzTx/>
                        <a:buFont typeface="+mj-lt"/>
                        <a:buNone/>
                        <a:tabLst/>
                        <a:defRPr/>
                      </a:pPr>
                      <a:r>
                        <a:rPr kumimoji="0" lang="en-GB" altLang="en-US" sz="1100" b="1" u="none" strike="noStrike" cap="none" normalizeH="0" baseline="0" dirty="0">
                          <a:ln>
                            <a:noFill/>
                          </a:ln>
                          <a:solidFill>
                            <a:schemeClr val="tx1"/>
                          </a:solidFill>
                          <a:effectLst/>
                        </a:rPr>
                        <a:t>Academic Reading Circle (ARC) Roles </a:t>
                      </a:r>
                      <a:endParaRPr kumimoji="0" lang="en-GB" altLang="en-US" sz="1400" b="0" u="none" strike="noStrike" cap="none" normalizeH="0" baseline="0" dirty="0">
                        <a:ln>
                          <a:noFill/>
                        </a:ln>
                        <a:solidFill>
                          <a:schemeClr val="tx1"/>
                        </a:solidFill>
                        <a:effectLst/>
                      </a:endParaRPr>
                    </a:p>
                    <a:p>
                      <a:pPr marL="342900" lvl="0" indent="-342900">
                        <a:lnSpc>
                          <a:spcPct val="105000"/>
                        </a:lnSpc>
                        <a:buFont typeface="+mj-lt"/>
                        <a:buAutoNum type="arabicPeriod"/>
                      </a:pP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4602229"/>
                  </a:ext>
                </a:extLst>
              </a:tr>
              <a:tr h="2922453">
                <a:tc>
                  <a:txBody>
                    <a:bodyPr/>
                    <a:lstStyle/>
                    <a:p>
                      <a:pPr marL="342900" lvl="0" indent="-342900">
                        <a:lnSpc>
                          <a:spcPct val="105000"/>
                        </a:lnSpc>
                        <a:buFont typeface="+mj-lt"/>
                        <a:buAutoNum type="arabicPeriod"/>
                      </a:pPr>
                      <a:r>
                        <a:rPr lang="en-GB" sz="1800" b="1" dirty="0">
                          <a:solidFill>
                            <a:schemeClr val="tx1"/>
                          </a:solidFill>
                          <a:effectLst/>
                        </a:rPr>
                        <a:t>discussion leader</a:t>
                      </a:r>
                      <a:r>
                        <a:rPr lang="en-GB" sz="1800" b="0" dirty="0">
                          <a:solidFill>
                            <a:schemeClr val="tx1"/>
                          </a:solidFill>
                          <a:effectLst/>
                        </a:rPr>
                        <a:t>: </a:t>
                      </a:r>
                      <a:r>
                        <a:rPr lang="en-GB" sz="1800" b="0" kern="1200" dirty="0">
                          <a:solidFill>
                            <a:schemeClr val="dk1"/>
                          </a:solidFill>
                          <a:effectLst/>
                          <a:latin typeface="+mn-lt"/>
                          <a:ea typeface="+mn-ea"/>
                          <a:cs typeface="+mn-cs"/>
                        </a:rPr>
                        <a:t>Create 3 discussion questions to help the group understand the text. Create 3 discussion questions to help the group discuss how theory relates to practice </a:t>
                      </a:r>
                    </a:p>
                    <a:p>
                      <a:pPr marL="342900" lvl="0" indent="-342900">
                        <a:lnSpc>
                          <a:spcPct val="105000"/>
                        </a:lnSpc>
                        <a:buFont typeface="+mj-lt"/>
                        <a:buAutoNum type="arabicPeriod"/>
                      </a:pPr>
                      <a:r>
                        <a:rPr lang="en-GB" sz="1800" b="1" dirty="0">
                          <a:solidFill>
                            <a:schemeClr val="tx1"/>
                          </a:solidFill>
                          <a:effectLst/>
                        </a:rPr>
                        <a:t>Connector</a:t>
                      </a:r>
                      <a:r>
                        <a:rPr lang="en-GB" sz="1800" b="0" dirty="0">
                          <a:solidFill>
                            <a:schemeClr val="tx1"/>
                          </a:solidFill>
                          <a:effectLst/>
                        </a:rPr>
                        <a:t>: </a:t>
                      </a:r>
                      <a:r>
                        <a:rPr lang="en-GB" sz="1800" b="0" kern="1200" dirty="0">
                          <a:solidFill>
                            <a:schemeClr val="dk1"/>
                          </a:solidFill>
                          <a:effectLst/>
                        </a:rPr>
                        <a:t>Consider ways that points in this text connect to information from other texts, familiar events + personal experiences.</a:t>
                      </a:r>
                    </a:p>
                    <a:p>
                      <a:pPr marL="342900" lvl="0" indent="-342900">
                        <a:lnSpc>
                          <a:spcPct val="105000"/>
                        </a:lnSpc>
                        <a:buFont typeface="+mj-lt"/>
                        <a:buAutoNum type="arabicPeriod"/>
                      </a:pPr>
                      <a:endParaRPr lang="en-GB" sz="1800" b="0" dirty="0">
                        <a:solidFill>
                          <a:schemeClr val="tx1"/>
                        </a:solidFill>
                        <a:effectLst/>
                      </a:endParaRPr>
                    </a:p>
                    <a:p>
                      <a:pPr marL="342900" marR="0" lvl="0" indent="-342900" algn="l" defTabSz="914400" rtl="0" eaLnBrk="1" fontAlgn="auto" latinLnBrk="0" hangingPunct="1">
                        <a:lnSpc>
                          <a:spcPct val="105000"/>
                        </a:lnSpc>
                        <a:spcBef>
                          <a:spcPts val="0"/>
                        </a:spcBef>
                        <a:spcAft>
                          <a:spcPts val="0"/>
                        </a:spcAft>
                        <a:buClrTx/>
                        <a:buSzTx/>
                        <a:buFont typeface="+mj-lt"/>
                        <a:buAutoNum type="arabicPeriod"/>
                        <a:tabLst/>
                        <a:defRPr/>
                      </a:pPr>
                      <a:r>
                        <a:rPr lang="en-GB" sz="1800" b="1" dirty="0">
                          <a:solidFill>
                            <a:schemeClr val="tx1"/>
                          </a:solidFill>
                          <a:effectLst/>
                        </a:rPr>
                        <a:t>Visualiser:</a:t>
                      </a:r>
                      <a:r>
                        <a:rPr lang="en-GB" sz="1800" b="0" dirty="0">
                          <a:solidFill>
                            <a:schemeClr val="tx1"/>
                          </a:solidFill>
                          <a:effectLst/>
                        </a:rPr>
                        <a:t> </a:t>
                      </a:r>
                      <a:r>
                        <a:rPr lang="en-GB" sz="1800" b="0" kern="1200" dirty="0">
                          <a:solidFill>
                            <a:schemeClr val="dk1"/>
                          </a:solidFill>
                          <a:effectLst/>
                        </a:rPr>
                        <a:t>create or source visuals of two different types that help to understand theory/practice in the text. </a:t>
                      </a:r>
                    </a:p>
                    <a:p>
                      <a:pPr marL="342900" lvl="0" indent="-342900">
                        <a:lnSpc>
                          <a:spcPct val="105000"/>
                        </a:lnSpc>
                        <a:buFont typeface="+mj-lt"/>
                        <a:buAutoNum type="arabicPeriod"/>
                      </a:pPr>
                      <a:endParaRPr lang="en-GB" sz="1800" b="0" dirty="0">
                        <a:solidFill>
                          <a:schemeClr val="tx1"/>
                        </a:solidFill>
                        <a:effectLst/>
                      </a:endParaRPr>
                    </a:p>
                    <a:p>
                      <a:r>
                        <a:rPr lang="en-GB" sz="1800" b="1" dirty="0">
                          <a:solidFill>
                            <a:schemeClr val="tx1"/>
                          </a:solidFill>
                          <a:effectLst/>
                        </a:rPr>
                        <a:t>4.   Highlighter</a:t>
                      </a:r>
                      <a:r>
                        <a:rPr lang="en-GB" sz="1800" b="0" dirty="0">
                          <a:solidFill>
                            <a:schemeClr val="tx1"/>
                          </a:solidFill>
                          <a:effectLst/>
                        </a:rPr>
                        <a:t>: i</a:t>
                      </a:r>
                      <a:r>
                        <a:rPr lang="en-GB" sz="1800" b="0" kern="1200" dirty="0">
                          <a:solidFill>
                            <a:schemeClr val="dk1"/>
                          </a:solidFill>
                          <a:effectLst/>
                        </a:rPr>
                        <a:t>dentify 5 key noun phrases. Identify language which indicates writer stance.</a:t>
                      </a:r>
                    </a:p>
                    <a:p>
                      <a:pPr marL="342900" lvl="0" indent="-342900">
                        <a:lnSpc>
                          <a:spcPct val="105000"/>
                        </a:lnSpc>
                        <a:buFont typeface="+mj-lt"/>
                        <a:buAutoNum type="arabicPeriod"/>
                      </a:pPr>
                      <a:endParaRPr lang="en-GB" sz="1800" b="0" dirty="0">
                        <a:solidFill>
                          <a:schemeClr val="tx1"/>
                        </a:solidFill>
                        <a:effectLst/>
                      </a:endParaRPr>
                    </a:p>
                    <a:p>
                      <a:pPr marL="0" marR="0" lvl="0" indent="0" algn="l" defTabSz="914400" rtl="0" eaLnBrk="1" fontAlgn="auto" latinLnBrk="0" hangingPunct="1">
                        <a:lnSpc>
                          <a:spcPct val="105000"/>
                        </a:lnSpc>
                        <a:spcBef>
                          <a:spcPts val="0"/>
                        </a:spcBef>
                        <a:spcAft>
                          <a:spcPts val="800"/>
                        </a:spcAft>
                        <a:buClrTx/>
                        <a:buSzTx/>
                        <a:buFont typeface="+mj-lt"/>
                        <a:buNone/>
                        <a:tabLst/>
                        <a:defRPr/>
                      </a:pPr>
                      <a:r>
                        <a:rPr lang="en-GB" sz="1800" b="0" dirty="0">
                          <a:solidFill>
                            <a:schemeClr val="tx1"/>
                          </a:solidFill>
                          <a:effectLst/>
                        </a:rPr>
                        <a:t>5.   </a:t>
                      </a:r>
                      <a:r>
                        <a:rPr lang="en-GB" sz="1800" b="1" dirty="0">
                          <a:solidFill>
                            <a:schemeClr val="tx1"/>
                          </a:solidFill>
                          <a:effectLst/>
                        </a:rPr>
                        <a:t>Contextualiser</a:t>
                      </a:r>
                      <a:r>
                        <a:rPr lang="en-GB" sz="1800" b="0" dirty="0">
                          <a:solidFill>
                            <a:schemeClr val="tx1"/>
                          </a:solidFill>
                          <a:effectLst/>
                        </a:rPr>
                        <a:t>: </a:t>
                      </a:r>
                      <a:r>
                        <a:rPr lang="en-GB" sz="1800" b="0" kern="1200" dirty="0">
                          <a:solidFill>
                            <a:schemeClr val="dk1"/>
                          </a:solidFill>
                          <a:effectLst/>
                        </a:rPr>
                        <a:t>identify 3 contextual references used by the writer in the text (which are not explained in the text), research them and be prepared to explain them.</a:t>
                      </a:r>
                      <a:endParaRPr lang="en-GB" sz="1800" b="0" dirty="0">
                        <a:solidFill>
                          <a:schemeClr val="tx1"/>
                        </a:solidFill>
                        <a:effectLst/>
                      </a:endParaRPr>
                    </a:p>
                    <a:p>
                      <a:pPr>
                        <a:lnSpc>
                          <a:spcPct val="107000"/>
                        </a:lnSpc>
                        <a:spcAft>
                          <a:spcPts val="800"/>
                        </a:spcAft>
                      </a:pPr>
                      <a:r>
                        <a:rPr lang="en-GB" sz="1100" dirty="0">
                          <a:solidFill>
                            <a:schemeClr val="tx1"/>
                          </a:solidFill>
                          <a:effectLst/>
                        </a:rPr>
                        <a:t>                                                                                                                              </a:t>
                      </a:r>
                      <a:r>
                        <a:rPr lang="en-GB" sz="1100" b="0" dirty="0">
                          <a:solidFill>
                            <a:schemeClr val="tx1"/>
                          </a:solidFill>
                          <a:effectLst/>
                        </a:rPr>
                        <a:t>adapted from </a:t>
                      </a:r>
                      <a:r>
                        <a:rPr lang="en-GB" sz="1100" b="0" dirty="0" err="1">
                          <a:solidFill>
                            <a:schemeClr val="tx1"/>
                          </a:solidFill>
                          <a:effectLst/>
                        </a:rPr>
                        <a:t>Seburn</a:t>
                      </a:r>
                      <a:r>
                        <a:rPr lang="en-GB" sz="1100" b="0" dirty="0">
                          <a:solidFill>
                            <a:schemeClr val="tx1"/>
                          </a:solidFill>
                          <a:effectLst/>
                        </a:rPr>
                        <a:t>, 2016</a:t>
                      </a:r>
                      <a:endParaRPr lang="en-GB" sz="800" b="0" dirty="0">
                        <a:solidFill>
                          <a:schemeClr val="tx1"/>
                        </a:solidFill>
                        <a:effectLst/>
                      </a:endParaRPr>
                    </a:p>
                    <a:p>
                      <a:pPr>
                        <a:lnSpc>
                          <a:spcPct val="107000"/>
                        </a:lnSpc>
                        <a:spcAft>
                          <a:spcPts val="800"/>
                        </a:spcAft>
                      </a:pP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4475941"/>
                  </a:ext>
                </a:extLst>
              </a:tr>
            </a:tbl>
          </a:graphicData>
        </a:graphic>
      </p:graphicFrame>
    </p:spTree>
    <p:extLst>
      <p:ext uri="{BB962C8B-B14F-4D97-AF65-F5344CB8AC3E}">
        <p14:creationId xmlns:p14="http://schemas.microsoft.com/office/powerpoint/2010/main" val="620861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2A98D-237F-B082-EEF0-BCC7EF203521}"/>
              </a:ext>
            </a:extLst>
          </p:cNvPr>
          <p:cNvSpPr>
            <a:spLocks noGrp="1"/>
          </p:cNvSpPr>
          <p:nvPr>
            <p:ph type="title"/>
          </p:nvPr>
        </p:nvSpPr>
        <p:spPr/>
        <p:txBody>
          <a:bodyPr/>
          <a:lstStyle/>
          <a:p>
            <a:r>
              <a:rPr lang="en-GB" dirty="0"/>
              <a:t>ARCs in our PSE</a:t>
            </a:r>
          </a:p>
        </p:txBody>
      </p:sp>
      <p:pic>
        <p:nvPicPr>
          <p:cNvPr id="7" name="Content Placeholder 4">
            <a:extLst>
              <a:ext uri="{FF2B5EF4-FFF2-40B4-BE49-F238E27FC236}">
                <a16:creationId xmlns:a16="http://schemas.microsoft.com/office/drawing/2014/main" id="{895F6395-2D05-76F2-C6A8-B1AAF82D82DC}"/>
              </a:ext>
            </a:extLst>
          </p:cNvPr>
          <p:cNvPicPr>
            <a:picLocks noGrp="1" noChangeAspect="1"/>
          </p:cNvPicPr>
          <p:nvPr>
            <p:ph idx="1"/>
          </p:nvPr>
        </p:nvPicPr>
        <p:blipFill>
          <a:blip r:embed="rId3"/>
          <a:stretch>
            <a:fillRect/>
          </a:stretch>
        </p:blipFill>
        <p:spPr>
          <a:xfrm>
            <a:off x="4636489" y="2141537"/>
            <a:ext cx="7265421" cy="3944303"/>
          </a:xfrm>
        </p:spPr>
      </p:pic>
      <p:sp>
        <p:nvSpPr>
          <p:cNvPr id="9" name="TextBox 8">
            <a:extLst>
              <a:ext uri="{FF2B5EF4-FFF2-40B4-BE49-F238E27FC236}">
                <a16:creationId xmlns:a16="http://schemas.microsoft.com/office/drawing/2014/main" id="{07315071-E912-35A8-D25B-FFC55F76C541}"/>
              </a:ext>
            </a:extLst>
          </p:cNvPr>
          <p:cNvSpPr txBox="1"/>
          <p:nvPr/>
        </p:nvSpPr>
        <p:spPr>
          <a:xfrm>
            <a:off x="0" y="6275079"/>
            <a:ext cx="11901910" cy="523220"/>
          </a:xfrm>
          <a:prstGeom prst="rect">
            <a:avLst/>
          </a:prstGeom>
          <a:noFill/>
        </p:spPr>
        <p:txBody>
          <a:bodyPr wrap="square">
            <a:spAutoFit/>
          </a:bodyPr>
          <a:lstStyle/>
          <a:p>
            <a:r>
              <a:rPr lang="en-GB" sz="1400" b="0" i="0" dirty="0">
                <a:solidFill>
                  <a:srgbClr val="222222"/>
                </a:solidFill>
                <a:effectLst/>
                <a:latin typeface="Arial" panose="020B0604020202020204" pitchFamily="34" charset="0"/>
              </a:rPr>
              <a:t>Chan, F. K. S., Griffiths, J. A., </a:t>
            </a:r>
            <a:r>
              <a:rPr lang="en-GB" sz="1400" b="0" i="0" dirty="0" err="1">
                <a:solidFill>
                  <a:srgbClr val="222222"/>
                </a:solidFill>
                <a:effectLst/>
                <a:latin typeface="Arial" panose="020B0604020202020204" pitchFamily="34" charset="0"/>
              </a:rPr>
              <a:t>Higgitt</a:t>
            </a:r>
            <a:r>
              <a:rPr lang="en-GB" sz="1400" b="0" i="0" dirty="0">
                <a:solidFill>
                  <a:srgbClr val="222222"/>
                </a:solidFill>
                <a:effectLst/>
                <a:latin typeface="Arial" panose="020B0604020202020204" pitchFamily="34" charset="0"/>
              </a:rPr>
              <a:t>, D., Xu, S., Zhu, F., Tang, Y. T., ... &amp; Thorne, C. R. (2018). “Sponge City” in China—a breakthrough of planning and flood risk management in the urban context. </a:t>
            </a:r>
            <a:r>
              <a:rPr lang="en-GB" sz="1400" b="0" i="1" dirty="0">
                <a:solidFill>
                  <a:srgbClr val="222222"/>
                </a:solidFill>
                <a:effectLst/>
                <a:latin typeface="Arial" panose="020B0604020202020204" pitchFamily="34" charset="0"/>
              </a:rPr>
              <a:t>Land use policy</a:t>
            </a:r>
            <a:r>
              <a:rPr lang="en-GB" sz="1400" b="0" i="0" dirty="0">
                <a:solidFill>
                  <a:srgbClr val="222222"/>
                </a:solidFill>
                <a:effectLst/>
                <a:latin typeface="Arial" panose="020B0604020202020204" pitchFamily="34" charset="0"/>
              </a:rPr>
              <a:t>, </a:t>
            </a:r>
            <a:r>
              <a:rPr lang="en-GB" sz="1400" b="0" i="1" dirty="0">
                <a:solidFill>
                  <a:srgbClr val="222222"/>
                </a:solidFill>
                <a:effectLst/>
                <a:latin typeface="Arial" panose="020B0604020202020204" pitchFamily="34" charset="0"/>
              </a:rPr>
              <a:t>76</a:t>
            </a:r>
            <a:r>
              <a:rPr lang="en-GB" sz="1400" b="0" i="0" dirty="0">
                <a:solidFill>
                  <a:srgbClr val="222222"/>
                </a:solidFill>
                <a:effectLst/>
                <a:latin typeface="Arial" panose="020B0604020202020204" pitchFamily="34" charset="0"/>
              </a:rPr>
              <a:t>, 772-778.</a:t>
            </a:r>
            <a:endParaRPr lang="en-GB" sz="1400" dirty="0"/>
          </a:p>
        </p:txBody>
      </p:sp>
      <p:graphicFrame>
        <p:nvGraphicFramePr>
          <p:cNvPr id="10" name="Table 9">
            <a:extLst>
              <a:ext uri="{FF2B5EF4-FFF2-40B4-BE49-F238E27FC236}">
                <a16:creationId xmlns:a16="http://schemas.microsoft.com/office/drawing/2014/main" id="{9F334F88-83FD-ED44-2CCC-756534589F5C}"/>
              </a:ext>
            </a:extLst>
          </p:cNvPr>
          <p:cNvGraphicFramePr>
            <a:graphicFrameLocks noGrp="1"/>
          </p:cNvGraphicFramePr>
          <p:nvPr>
            <p:extLst>
              <p:ext uri="{D42A27DB-BD31-4B8C-83A1-F6EECF244321}">
                <p14:modId xmlns:p14="http://schemas.microsoft.com/office/powerpoint/2010/main" val="2636015321"/>
              </p:ext>
            </p:extLst>
          </p:nvPr>
        </p:nvGraphicFramePr>
        <p:xfrm>
          <a:off x="97432" y="2261451"/>
          <a:ext cx="3887002" cy="2560642"/>
        </p:xfrm>
        <a:graphic>
          <a:graphicData uri="http://schemas.openxmlformats.org/drawingml/2006/table">
            <a:tbl>
              <a:tblPr firstRow="1" bandRow="1">
                <a:tableStyleId>{9D7B26C5-4107-4FEC-AEDC-1716B250A1EF}</a:tableStyleId>
              </a:tblPr>
              <a:tblGrid>
                <a:gridCol w="1153122">
                  <a:extLst>
                    <a:ext uri="{9D8B030D-6E8A-4147-A177-3AD203B41FA5}">
                      <a16:colId xmlns:a16="http://schemas.microsoft.com/office/drawing/2014/main" val="333472903"/>
                    </a:ext>
                  </a:extLst>
                </a:gridCol>
                <a:gridCol w="2733880">
                  <a:extLst>
                    <a:ext uri="{9D8B030D-6E8A-4147-A177-3AD203B41FA5}">
                      <a16:colId xmlns:a16="http://schemas.microsoft.com/office/drawing/2014/main" val="826281950"/>
                    </a:ext>
                  </a:extLst>
                </a:gridCol>
              </a:tblGrid>
              <a:tr h="541817">
                <a:tc>
                  <a:txBody>
                    <a:bodyPr/>
                    <a:lstStyle/>
                    <a:p>
                      <a:r>
                        <a:rPr lang="en-GB" b="0" dirty="0"/>
                        <a:t>Week 1</a:t>
                      </a:r>
                    </a:p>
                  </a:txBody>
                  <a:tcPr/>
                </a:tc>
                <a:tc>
                  <a:txBody>
                    <a:bodyPr/>
                    <a:lstStyle/>
                    <a:p>
                      <a:r>
                        <a:rPr lang="en-GB" b="0" dirty="0"/>
                        <a:t>Gender + covid</a:t>
                      </a:r>
                    </a:p>
                  </a:txBody>
                  <a:tcPr/>
                </a:tc>
                <a:extLst>
                  <a:ext uri="{0D108BD9-81ED-4DB2-BD59-A6C34878D82A}">
                    <a16:rowId xmlns:a16="http://schemas.microsoft.com/office/drawing/2014/main" val="2096508993"/>
                  </a:ext>
                </a:extLst>
              </a:tr>
              <a:tr h="935191">
                <a:tc>
                  <a:txBody>
                    <a:bodyPr/>
                    <a:lstStyle/>
                    <a:p>
                      <a:r>
                        <a:rPr lang="en-GB" dirty="0"/>
                        <a:t>Week 2</a:t>
                      </a:r>
                    </a:p>
                  </a:txBody>
                  <a:tcPr/>
                </a:tc>
                <a:tc>
                  <a:txBody>
                    <a:bodyPr/>
                    <a:lstStyle/>
                    <a:p>
                      <a:r>
                        <a:rPr lang="en-GB" dirty="0"/>
                        <a:t>International groupwork in higher education</a:t>
                      </a:r>
                    </a:p>
                  </a:txBody>
                  <a:tcPr/>
                </a:tc>
                <a:extLst>
                  <a:ext uri="{0D108BD9-81ED-4DB2-BD59-A6C34878D82A}">
                    <a16:rowId xmlns:a16="http://schemas.microsoft.com/office/drawing/2014/main" val="1413222070"/>
                  </a:ext>
                </a:extLst>
              </a:tr>
              <a:tr h="541817">
                <a:tc>
                  <a:txBody>
                    <a:bodyPr/>
                    <a:lstStyle/>
                    <a:p>
                      <a:r>
                        <a:rPr lang="en-GB" dirty="0"/>
                        <a:t>Week 3</a:t>
                      </a:r>
                    </a:p>
                  </a:txBody>
                  <a:tcPr/>
                </a:tc>
                <a:tc>
                  <a:txBody>
                    <a:bodyPr/>
                    <a:lstStyle/>
                    <a:p>
                      <a:r>
                        <a:rPr lang="en-GB" dirty="0"/>
                        <a:t>Sponge City</a:t>
                      </a:r>
                    </a:p>
                  </a:txBody>
                  <a:tcPr/>
                </a:tc>
                <a:extLst>
                  <a:ext uri="{0D108BD9-81ED-4DB2-BD59-A6C34878D82A}">
                    <a16:rowId xmlns:a16="http://schemas.microsoft.com/office/drawing/2014/main" val="736697422"/>
                  </a:ext>
                </a:extLst>
              </a:tr>
              <a:tr h="541817">
                <a:tc>
                  <a:txBody>
                    <a:bodyPr/>
                    <a:lstStyle/>
                    <a:p>
                      <a:r>
                        <a:rPr lang="en-GB" dirty="0"/>
                        <a:t>Week 4</a:t>
                      </a:r>
                    </a:p>
                  </a:txBody>
                  <a:tcPr/>
                </a:tc>
                <a:tc>
                  <a:txBody>
                    <a:bodyPr/>
                    <a:lstStyle/>
                    <a:p>
                      <a:r>
                        <a:rPr lang="en-GB" dirty="0"/>
                        <a:t>Zero Waste</a:t>
                      </a:r>
                    </a:p>
                  </a:txBody>
                  <a:tcPr/>
                </a:tc>
                <a:extLst>
                  <a:ext uri="{0D108BD9-81ED-4DB2-BD59-A6C34878D82A}">
                    <a16:rowId xmlns:a16="http://schemas.microsoft.com/office/drawing/2014/main" val="3446193341"/>
                  </a:ext>
                </a:extLst>
              </a:tr>
            </a:tbl>
          </a:graphicData>
        </a:graphic>
      </p:graphicFrame>
    </p:spTree>
    <p:extLst>
      <p:ext uri="{BB962C8B-B14F-4D97-AF65-F5344CB8AC3E}">
        <p14:creationId xmlns:p14="http://schemas.microsoft.com/office/powerpoint/2010/main" val="303621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iagram of a city&#10;&#10;Description automatically generated">
            <a:extLst>
              <a:ext uri="{FF2B5EF4-FFF2-40B4-BE49-F238E27FC236}">
                <a16:creationId xmlns:a16="http://schemas.microsoft.com/office/drawing/2014/main" id="{640E1AA6-EEF6-D748-54D4-F8C4F47CEAA0}"/>
              </a:ext>
            </a:extLst>
          </p:cNvPr>
          <p:cNvPicPr>
            <a:picLocks noGrp="1" noChangeAspect="1"/>
          </p:cNvPicPr>
          <p:nvPr>
            <p:ph idx="1"/>
          </p:nvPr>
        </p:nvPicPr>
        <p:blipFill>
          <a:blip r:embed="rId3"/>
          <a:stretch>
            <a:fillRect/>
          </a:stretch>
        </p:blipFill>
        <p:spPr>
          <a:xfrm>
            <a:off x="2368525" y="267849"/>
            <a:ext cx="3626544" cy="2752784"/>
          </a:xfrm>
          <a:prstGeom prst="rect">
            <a:avLst/>
          </a:prstGeom>
        </p:spPr>
      </p:pic>
      <p:pic>
        <p:nvPicPr>
          <p:cNvPr id="5" name="Picture 4" descr="A collage of a map&#10;&#10;Description automatically generated">
            <a:extLst>
              <a:ext uri="{FF2B5EF4-FFF2-40B4-BE49-F238E27FC236}">
                <a16:creationId xmlns:a16="http://schemas.microsoft.com/office/drawing/2014/main" id="{F3EFC614-3CEB-E9B5-1B71-A00299D01FAE}"/>
              </a:ext>
            </a:extLst>
          </p:cNvPr>
          <p:cNvPicPr>
            <a:picLocks noChangeAspect="1"/>
          </p:cNvPicPr>
          <p:nvPr/>
        </p:nvPicPr>
        <p:blipFill>
          <a:blip r:embed="rId4"/>
          <a:stretch>
            <a:fillRect/>
          </a:stretch>
        </p:blipFill>
        <p:spPr>
          <a:xfrm>
            <a:off x="7044390" y="3020633"/>
            <a:ext cx="5147610" cy="2601244"/>
          </a:xfrm>
          <a:prstGeom prst="rect">
            <a:avLst/>
          </a:prstGeom>
        </p:spPr>
      </p:pic>
      <p:pic>
        <p:nvPicPr>
          <p:cNvPr id="8" name="Picture 7" descr="A close-up of a paper&#10;&#10;Description automatically generated">
            <a:extLst>
              <a:ext uri="{FF2B5EF4-FFF2-40B4-BE49-F238E27FC236}">
                <a16:creationId xmlns:a16="http://schemas.microsoft.com/office/drawing/2014/main" id="{14116BD7-F3A6-F984-78E5-A3F02C78C929}"/>
              </a:ext>
            </a:extLst>
          </p:cNvPr>
          <p:cNvPicPr>
            <a:picLocks noChangeAspect="1"/>
          </p:cNvPicPr>
          <p:nvPr/>
        </p:nvPicPr>
        <p:blipFill>
          <a:blip r:embed="rId5"/>
          <a:stretch>
            <a:fillRect/>
          </a:stretch>
        </p:blipFill>
        <p:spPr>
          <a:xfrm>
            <a:off x="2177341" y="3132176"/>
            <a:ext cx="4470284" cy="2601243"/>
          </a:xfrm>
          <a:prstGeom prst="rect">
            <a:avLst/>
          </a:prstGeom>
        </p:spPr>
      </p:pic>
      <p:pic>
        <p:nvPicPr>
          <p:cNvPr id="9" name="Graphic 1">
            <a:extLst>
              <a:ext uri="{FF2B5EF4-FFF2-40B4-BE49-F238E27FC236}">
                <a16:creationId xmlns:a16="http://schemas.microsoft.com/office/drawing/2014/main" id="{F6936803-88C2-35AD-E9CA-E24CAC269E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56155" y="267849"/>
            <a:ext cx="4893717" cy="2752784"/>
          </a:xfrm>
          <a:prstGeom prst="rect">
            <a:avLst/>
          </a:prstGeom>
        </p:spPr>
      </p:pic>
      <p:graphicFrame>
        <p:nvGraphicFramePr>
          <p:cNvPr id="10" name="Table 9">
            <a:extLst>
              <a:ext uri="{FF2B5EF4-FFF2-40B4-BE49-F238E27FC236}">
                <a16:creationId xmlns:a16="http://schemas.microsoft.com/office/drawing/2014/main" id="{74435675-3174-59A5-B746-85DA8C5E4A60}"/>
              </a:ext>
            </a:extLst>
          </p:cNvPr>
          <p:cNvGraphicFramePr>
            <a:graphicFrameLocks noGrp="1"/>
          </p:cNvGraphicFramePr>
          <p:nvPr>
            <p:extLst>
              <p:ext uri="{D42A27DB-BD31-4B8C-83A1-F6EECF244321}">
                <p14:modId xmlns:p14="http://schemas.microsoft.com/office/powerpoint/2010/main" val="3746977433"/>
              </p:ext>
            </p:extLst>
          </p:nvPr>
        </p:nvGraphicFramePr>
        <p:xfrm>
          <a:off x="1968811" y="156305"/>
          <a:ext cx="10034954" cy="5822464"/>
        </p:xfrm>
        <a:graphic>
          <a:graphicData uri="http://schemas.openxmlformats.org/drawingml/2006/table">
            <a:tbl>
              <a:tblPr firstRow="1" bandRow="1">
                <a:tableStyleId>{5940675A-B579-460E-94D1-54222C63F5DA}</a:tableStyleId>
              </a:tblPr>
              <a:tblGrid>
                <a:gridCol w="5017477">
                  <a:extLst>
                    <a:ext uri="{9D8B030D-6E8A-4147-A177-3AD203B41FA5}">
                      <a16:colId xmlns:a16="http://schemas.microsoft.com/office/drawing/2014/main" val="3135575705"/>
                    </a:ext>
                  </a:extLst>
                </a:gridCol>
                <a:gridCol w="5017477">
                  <a:extLst>
                    <a:ext uri="{9D8B030D-6E8A-4147-A177-3AD203B41FA5}">
                      <a16:colId xmlns:a16="http://schemas.microsoft.com/office/drawing/2014/main" val="1293569307"/>
                    </a:ext>
                  </a:extLst>
                </a:gridCol>
              </a:tblGrid>
              <a:tr h="2911232">
                <a:tc>
                  <a:txBody>
                    <a:bodyPr/>
                    <a:lstStyle/>
                    <a:p>
                      <a:endParaRPr lang="en-GB"/>
                    </a:p>
                  </a:txBody>
                  <a:tcPr/>
                </a:tc>
                <a:tc>
                  <a:txBody>
                    <a:bodyPr/>
                    <a:lstStyle/>
                    <a:p>
                      <a:endParaRPr lang="en-GB"/>
                    </a:p>
                  </a:txBody>
                  <a:tcPr/>
                </a:tc>
                <a:extLst>
                  <a:ext uri="{0D108BD9-81ED-4DB2-BD59-A6C34878D82A}">
                    <a16:rowId xmlns:a16="http://schemas.microsoft.com/office/drawing/2014/main" val="2183609258"/>
                  </a:ext>
                </a:extLst>
              </a:tr>
              <a:tr h="2911232">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104976739"/>
                  </a:ext>
                </a:extLst>
              </a:tr>
            </a:tbl>
          </a:graphicData>
        </a:graphic>
      </p:graphicFrame>
      <p:sp>
        <p:nvSpPr>
          <p:cNvPr id="11" name="TextBox 10">
            <a:extLst>
              <a:ext uri="{FF2B5EF4-FFF2-40B4-BE49-F238E27FC236}">
                <a16:creationId xmlns:a16="http://schemas.microsoft.com/office/drawing/2014/main" id="{EED0B5D9-E185-A6A3-0BD5-C10CEA577F90}"/>
              </a:ext>
            </a:extLst>
          </p:cNvPr>
          <p:cNvSpPr txBox="1"/>
          <p:nvPr/>
        </p:nvSpPr>
        <p:spPr>
          <a:xfrm>
            <a:off x="1852247" y="6090312"/>
            <a:ext cx="10577564" cy="646331"/>
          </a:xfrm>
          <a:prstGeom prst="rect">
            <a:avLst/>
          </a:prstGeom>
          <a:noFill/>
        </p:spPr>
        <p:txBody>
          <a:bodyPr wrap="square" rtlCol="0">
            <a:spAutoFit/>
          </a:bodyPr>
          <a:lstStyle/>
          <a:p>
            <a:r>
              <a:rPr lang="en-GB" dirty="0"/>
              <a:t>How do these texts/images support knowledge building about theory – practice?</a:t>
            </a:r>
          </a:p>
          <a:p>
            <a:r>
              <a:rPr lang="en-GB" dirty="0"/>
              <a:t>(Do we need to intervene in this?)</a:t>
            </a:r>
          </a:p>
        </p:txBody>
      </p:sp>
    </p:spTree>
    <p:extLst>
      <p:ext uri="{BB962C8B-B14F-4D97-AF65-F5344CB8AC3E}">
        <p14:creationId xmlns:p14="http://schemas.microsoft.com/office/powerpoint/2010/main" val="1017429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CD010-9698-9408-9C99-573A23B32E89}"/>
              </a:ext>
            </a:extLst>
          </p:cNvPr>
          <p:cNvSpPr>
            <a:spLocks noGrp="1"/>
          </p:cNvSpPr>
          <p:nvPr>
            <p:ph type="title"/>
          </p:nvPr>
        </p:nvSpPr>
        <p:spPr>
          <a:xfrm>
            <a:off x="1962364" y="365125"/>
            <a:ext cx="10229636" cy="1325563"/>
          </a:xfrm>
        </p:spPr>
        <p:txBody>
          <a:bodyPr/>
          <a:lstStyle/>
          <a:p>
            <a:r>
              <a:rPr lang="en-GB" dirty="0"/>
              <a:t>Legitimation Code Theory (LCT): </a:t>
            </a:r>
            <a:br>
              <a:rPr lang="en-GB" dirty="0"/>
            </a:br>
            <a:r>
              <a:rPr lang="en-GB" dirty="0"/>
              <a:t>Semantic Gravity</a:t>
            </a:r>
          </a:p>
        </p:txBody>
      </p:sp>
      <p:pic>
        <p:nvPicPr>
          <p:cNvPr id="8" name="Picture 7">
            <a:extLst>
              <a:ext uri="{FF2B5EF4-FFF2-40B4-BE49-F238E27FC236}">
                <a16:creationId xmlns:a16="http://schemas.microsoft.com/office/drawing/2014/main" id="{05155089-238F-7E8D-18A0-86A126BCA108}"/>
              </a:ext>
            </a:extLst>
          </p:cNvPr>
          <p:cNvPicPr>
            <a:picLocks noChangeAspect="1"/>
          </p:cNvPicPr>
          <p:nvPr/>
        </p:nvPicPr>
        <p:blipFill>
          <a:blip r:embed="rId3"/>
          <a:stretch>
            <a:fillRect/>
          </a:stretch>
        </p:blipFill>
        <p:spPr>
          <a:xfrm>
            <a:off x="2509527" y="2186676"/>
            <a:ext cx="7172946" cy="3720965"/>
          </a:xfrm>
          <a:prstGeom prst="rect">
            <a:avLst/>
          </a:prstGeom>
        </p:spPr>
      </p:pic>
      <p:sp>
        <p:nvSpPr>
          <p:cNvPr id="9" name="Rectangle 8">
            <a:extLst>
              <a:ext uri="{FF2B5EF4-FFF2-40B4-BE49-F238E27FC236}">
                <a16:creationId xmlns:a16="http://schemas.microsoft.com/office/drawing/2014/main" id="{55E32244-AACD-D4A9-4C30-C4E8E2B67186}"/>
              </a:ext>
            </a:extLst>
          </p:cNvPr>
          <p:cNvSpPr/>
          <p:nvPr/>
        </p:nvSpPr>
        <p:spPr>
          <a:xfrm>
            <a:off x="2373330" y="2650733"/>
            <a:ext cx="1006868" cy="286648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2527CCAC-F37E-4653-2DA1-49127147C374}"/>
              </a:ext>
            </a:extLst>
          </p:cNvPr>
          <p:cNvSpPr txBox="1"/>
          <p:nvPr/>
        </p:nvSpPr>
        <p:spPr>
          <a:xfrm>
            <a:off x="2793254" y="2654900"/>
            <a:ext cx="832207" cy="2862322"/>
          </a:xfrm>
          <a:prstGeom prst="rect">
            <a:avLst/>
          </a:prstGeom>
          <a:noFill/>
        </p:spPr>
        <p:txBody>
          <a:bodyPr wrap="square" rtlCol="0">
            <a:spAutoFit/>
          </a:bodyPr>
          <a:lstStyle/>
          <a:p>
            <a:r>
              <a:rPr lang="en-GB" dirty="0"/>
              <a:t>SG-</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SG+</a:t>
            </a:r>
          </a:p>
        </p:txBody>
      </p:sp>
      <p:sp>
        <p:nvSpPr>
          <p:cNvPr id="12" name="TextBox 11">
            <a:extLst>
              <a:ext uri="{FF2B5EF4-FFF2-40B4-BE49-F238E27FC236}">
                <a16:creationId xmlns:a16="http://schemas.microsoft.com/office/drawing/2014/main" id="{E0089E1C-D1B3-C250-7D60-E22C1BED198B}"/>
              </a:ext>
            </a:extLst>
          </p:cNvPr>
          <p:cNvSpPr txBox="1"/>
          <p:nvPr/>
        </p:nvSpPr>
        <p:spPr>
          <a:xfrm>
            <a:off x="8969454" y="5769141"/>
            <a:ext cx="1698432" cy="276999"/>
          </a:xfrm>
          <a:prstGeom prst="rect">
            <a:avLst/>
          </a:prstGeom>
          <a:noFill/>
        </p:spPr>
        <p:txBody>
          <a:bodyPr wrap="square">
            <a:spAutoFit/>
          </a:bodyPr>
          <a:lstStyle/>
          <a:p>
            <a:r>
              <a:rPr lang="en-GB" sz="1050" dirty="0"/>
              <a:t> </a:t>
            </a:r>
            <a:r>
              <a:rPr lang="en-GB" sz="1200" dirty="0" err="1"/>
              <a:t>Macnaught</a:t>
            </a:r>
            <a:r>
              <a:rPr lang="en-GB" sz="1200" dirty="0"/>
              <a:t> et al., 2013</a:t>
            </a:r>
            <a:endParaRPr lang="en-GB" dirty="0"/>
          </a:p>
        </p:txBody>
      </p:sp>
    </p:spTree>
    <p:extLst>
      <p:ext uri="{BB962C8B-B14F-4D97-AF65-F5344CB8AC3E}">
        <p14:creationId xmlns:p14="http://schemas.microsoft.com/office/powerpoint/2010/main" val="5620019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63BCF23801F8408A544562C3F33114" ma:contentTypeVersion="9" ma:contentTypeDescription="Create a new document." ma:contentTypeScope="" ma:versionID="325cf30c21e189d94ee5b75a78c7b837">
  <xsd:schema xmlns:xsd="http://www.w3.org/2001/XMLSchema" xmlns:xs="http://www.w3.org/2001/XMLSchema" xmlns:p="http://schemas.microsoft.com/office/2006/metadata/properties" xmlns:ns2="da273767-4570-4d6c-81ef-eb21a9c9faab" xmlns:ns3="30648e1a-c56a-4298-8693-42721da7ca22" targetNamespace="http://schemas.microsoft.com/office/2006/metadata/properties" ma:root="true" ma:fieldsID="b6f1b24743217f48f4f92d484f3b785b" ns2:_="" ns3:_="">
    <xsd:import namespace="da273767-4570-4d6c-81ef-eb21a9c9faab"/>
    <xsd:import namespace="30648e1a-c56a-4298-8693-42721da7ca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273767-4570-4d6c-81ef-eb21a9c9fa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648e1a-c56a-4298-8693-42721da7ca2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746E27-E38E-47B2-9D55-3CBEC71AC26B}"/>
</file>

<file path=customXml/itemProps2.xml><?xml version="1.0" encoding="utf-8"?>
<ds:datastoreItem xmlns:ds="http://schemas.openxmlformats.org/officeDocument/2006/customXml" ds:itemID="{07ACD076-1805-4AEB-BE69-B6D84DE4F3F2}">
  <ds:schemaRefs>
    <ds:schemaRef ds:uri="http://purl.org/dc/elements/1.1/"/>
    <ds:schemaRef ds:uri="http://schemas.microsoft.com/office/2006/metadata/properties"/>
    <ds:schemaRef ds:uri="http://schemas.openxmlformats.org/package/2006/metadata/core-properties"/>
    <ds:schemaRef ds:uri="e0b5dc41-3099-4177-bea7-56c6fea0e75a"/>
    <ds:schemaRef ds:uri="http://schemas.microsoft.com/office/infopath/2007/PartnerControls"/>
    <ds:schemaRef ds:uri="http://purl.org/dc/terms/"/>
    <ds:schemaRef ds:uri="http://purl.org/dc/dcmitype/"/>
    <ds:schemaRef ds:uri="http://schemas.microsoft.com/office/2006/documentManagement/types"/>
    <ds:schemaRef ds:uri="4c858d6e-bb3f-4930-8f1e-3e0d12a35c35"/>
    <ds:schemaRef ds:uri="http://www.w3.org/XML/1998/namespace"/>
    <ds:schemaRef ds:uri="64d04ff7-ab50-4350-8e7b-f7c6875fe688"/>
    <ds:schemaRef ds:uri="6d529ecf-9c83-4f42-bee8-3401c3f59901"/>
  </ds:schemaRefs>
</ds:datastoreItem>
</file>

<file path=customXml/itemProps3.xml><?xml version="1.0" encoding="utf-8"?>
<ds:datastoreItem xmlns:ds="http://schemas.openxmlformats.org/officeDocument/2006/customXml" ds:itemID="{AD88BF9E-F2E1-4649-87D8-D3D45F6C28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5852</TotalTime>
  <Words>3238</Words>
  <Application>Microsoft Office PowerPoint</Application>
  <PresentationFormat>Widescreen</PresentationFormat>
  <Paragraphs>246</Paragraphs>
  <Slides>18</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Exploring the role of multimodal artefacts (PPT slides made by students) in preparing to discuss theory/practice relations in academic reading circles  </vt:lpstr>
      <vt:lpstr>Aims of my talk</vt:lpstr>
      <vt:lpstr>Needs analysis: talking to lecturers</vt:lpstr>
      <vt:lpstr>Academic Reading Circles for building knowledge about theory</vt:lpstr>
      <vt:lpstr>Academic Reading Circles</vt:lpstr>
      <vt:lpstr>ARCs in our PSE</vt:lpstr>
      <vt:lpstr>ARCs in our PSE</vt:lpstr>
      <vt:lpstr>PowerPoint Presentation</vt:lpstr>
      <vt:lpstr>Legitimation Code Theory (LCT):  Semantic Gravity</vt:lpstr>
      <vt:lpstr>Translation device</vt:lpstr>
      <vt:lpstr>PowerPoint Presentation</vt:lpstr>
      <vt:lpstr>Week 2</vt:lpstr>
      <vt:lpstr>Week 4</vt:lpstr>
      <vt:lpstr>PowerPoint Presentation</vt:lpstr>
      <vt:lpstr>Summary and next steps</vt:lpstr>
      <vt:lpstr>References</vt:lpstr>
      <vt:lpstr>Week 2</vt:lpstr>
      <vt:lpstr>Week 2</vt:lpstr>
    </vt:vector>
  </TitlesOfParts>
  <Company>Heriot-Watt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Save the date!</dc:title>
  <dc:creator>Caddell, Martha</dc:creator>
  <cp:lastModifiedBy>Gorham, Judith</cp:lastModifiedBy>
  <cp:revision>165</cp:revision>
  <dcterms:created xsi:type="dcterms:W3CDTF">2020-05-04T07:37:29Z</dcterms:created>
  <dcterms:modified xsi:type="dcterms:W3CDTF">2023-10-20T10:55:02Z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0x0101008363BCF23801F8408A544562C3F33114</vt:lpwstr>
  </property>
  <property fmtid="{D5CDD505-2E9C-101B-9397-08002B2CF9AE}" pid="3" name="MediaServiceImageTags">
    <vt:lpwstr/>
  </property>
</Properties>
</file>