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66" r:id="rId5"/>
    <p:sldId id="270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31D6E-E755-4271-8A48-7C3A8760FF17}" v="2" dt="2023-10-31T16:23:05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prints.gla.ac.uk/299975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eprints.gla.ac.uk/view/author/7012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doi.org/10.1177/02655322231183077" TargetMode="External"/><Relationship Id="rId4" Type="http://schemas.openxmlformats.org/officeDocument/2006/relationships/hyperlink" Target="https://eprints.gla.ac.uk/view/journal_volume/Language_Testing.html" TargetMode="External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1832/9781788923828-004" TargetMode="External"/><Relationship Id="rId3" Type="http://schemas.openxmlformats.org/officeDocument/2006/relationships/hyperlink" Target="https://doi.org/10.1016/j.jeap.2015.04.003" TargetMode="External"/><Relationship Id="rId7" Type="http://schemas.openxmlformats.org/officeDocument/2006/relationships/hyperlink" Target="https://doi.org/10.1016/S0346-251X(02)00002-7" TargetMode="External"/><Relationship Id="rId2" Type="http://schemas.openxmlformats.org/officeDocument/2006/relationships/hyperlink" Target="https://doi.org/10.1093/elt/ccz0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93/oso/9780190885052.003.0020" TargetMode="External"/><Relationship Id="rId5" Type="http://schemas.openxmlformats.org/officeDocument/2006/relationships/hyperlink" Target="https://doi.org/10.1080/09518398.2017.1336803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doi.org/10.1093/elt/ccac010" TargetMode="External"/><Relationship Id="rId9" Type="http://schemas.openxmlformats.org/officeDocument/2006/relationships/hyperlink" Target="https://doi.org/10.1002/tesj.67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014" y="1644589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Times New Roman"/>
                <a:cs typeface="Calibri Light"/>
              </a:rPr>
              <a:t>Student and Teacher Orientations to Multimodality in EAP Summative Oral Presentation Assessments</a:t>
            </a:r>
            <a:endParaRPr lang="en-GB" sz="4400">
              <a:latin typeface="Times New Roman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64626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Times New Roman"/>
                <a:cs typeface="Calibri"/>
              </a:rPr>
              <a:t>Louise Palmour</a:t>
            </a:r>
          </a:p>
          <a:p>
            <a:r>
              <a:rPr lang="en-GB" dirty="0">
                <a:latin typeface="Times New Roman"/>
                <a:cs typeface="Calibri"/>
              </a:rPr>
              <a:t>BALEAP PIM 3rd November 2023 </a:t>
            </a:r>
          </a:p>
        </p:txBody>
      </p:sp>
      <p:pic>
        <p:nvPicPr>
          <p:cNvPr id="4" name="Picture 3" descr="Monet and Rothko: An Unprecedented Exhibition... | Gazette Drouot">
            <a:extLst>
              <a:ext uri="{FF2B5EF4-FFF2-40B4-BE49-F238E27FC236}">
                <a16:creationId xmlns:a16="http://schemas.microsoft.com/office/drawing/2014/main" id="{CA16F17E-C30E-09BC-311C-427CE759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05389" y="187797"/>
            <a:ext cx="1152997" cy="12155075"/>
          </a:xfrm>
          <a:prstGeom prst="rect">
            <a:avLst/>
          </a:prstGeom>
        </p:spPr>
      </p:pic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A0951413-7395-5282-2679-6CCD4763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505389" y="-5503685"/>
            <a:ext cx="1152997" cy="121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DE71-B3B5-BD18-0DB1-F0345C9B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cs typeface="Calibri Light"/>
              </a:rPr>
            </a:br>
            <a:r>
              <a:rPr lang="en-GB" dirty="0">
                <a:latin typeface="Times New Roman"/>
                <a:cs typeface="Calibri Light"/>
              </a:rPr>
              <a:t>Perceived Constructs – students </a:t>
            </a:r>
            <a:endParaRPr lang="en-GB" dirty="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A50DE-7480-361A-0E9B-05FF456E4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/>
                <a:cs typeface="Times New Roman"/>
              </a:rPr>
              <a:t>Valuing posture, gaze, gestures and use of multimedia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[Aimee, Field Site 2, Interview]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The main message they many times saying and the main message in the presentation (slides)</a:t>
            </a:r>
          </a:p>
          <a:p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[Henry, Field Site 1, Interview]</a:t>
            </a:r>
            <a:r>
              <a:rPr lang="en-GB" sz="2000" dirty="0">
                <a:latin typeface="Times New Roman"/>
                <a:cs typeface="Calibri"/>
              </a:rPr>
              <a:t> </a:t>
            </a:r>
            <a:endParaRPr lang="en-GB" sz="20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dirty="0">
                <a:latin typeface="Times New Roman"/>
                <a:cs typeface="Times New Roman"/>
              </a:rPr>
              <a:t>So the first important thing is to stand face to the audience and your eyes need to look around. This is very important. Probably like your hand have a little bit of action and when you show a graph probably use shaped hand.</a:t>
            </a: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A590B"/>
                </a:solidFill>
                <a:latin typeface="Times New Roman"/>
                <a:cs typeface="Times New Roman"/>
              </a:rPr>
              <a:t>Students regarded communicative proficiency as shaped by artefacts (Kuby, 2017) </a:t>
            </a:r>
            <a:endParaRPr lang="en-GB">
              <a:solidFill>
                <a:srgbClr val="2A590B"/>
              </a:solidFill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0E0F430C-881F-09DE-DCA9-2E40B0BB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41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3C58-5914-D4A9-32DC-5A0DA8C8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Reflections</a:t>
            </a:r>
            <a:endParaRPr lang="en-GB" dirty="0">
              <a:highlight>
                <a:srgbClr val="00FF00"/>
              </a:highlight>
              <a:latin typeface="Times New Roman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68B1-176A-DD74-FBF9-154D5401E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44" y="16583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imes New Roman"/>
                <a:cs typeface="Times New Roman"/>
              </a:rPr>
              <a:t>Do current stated constructs overvalue spoken linguistic mode in a way which is artificially restrictive?</a:t>
            </a:r>
            <a:endParaRPr lang="en-US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GB" sz="2000" dirty="0">
              <a:latin typeface="Times New Roman"/>
              <a:ea typeface="Calibri" panose="020F0502020204030204"/>
              <a:cs typeface="Times New Roman"/>
            </a:endParaRPr>
          </a:p>
          <a:p>
            <a:r>
              <a:rPr lang="en-GB" sz="2000" dirty="0">
                <a:latin typeface="Times New Roman"/>
                <a:cs typeface="Times New Roman"/>
              </a:rPr>
              <a:t>How well do rating scales and teachers' rating practices value modes available -- and used by students -- in the task? </a:t>
            </a:r>
          </a:p>
          <a:p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>
                <a:latin typeface="Times New Roman"/>
                <a:cs typeface="Times New Roman"/>
              </a:rPr>
              <a:t>How are slides, gestures and eye contact treated? Are some teachers and students overvaluing / undervaluing these modes?</a:t>
            </a: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>
                <a:latin typeface="Times New Roman"/>
                <a:cs typeface="Times New Roman"/>
              </a:rPr>
              <a:t>How do perceived and operationalised constructs diverge from stated constructs? How do you ensure greater alignment and what will you value?</a:t>
            </a:r>
          </a:p>
          <a:p>
            <a:pPr marL="0" indent="0">
              <a:buNone/>
            </a:pPr>
            <a:r>
              <a:rPr lang="en-GB" sz="2000" dirty="0">
                <a:highlight>
                  <a:srgbClr val="FFFF00"/>
                </a:highlight>
                <a:latin typeface="Times New Roman"/>
                <a:cs typeface="Times New Roman"/>
              </a:rPr>
              <a:t>     </a:t>
            </a:r>
          </a:p>
          <a:p>
            <a:endParaRPr lang="en-GB" sz="20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en-GB" sz="1200" dirty="0">
              <a:latin typeface="Times New Roman"/>
              <a:cs typeface="Times New Roman"/>
            </a:endParaRPr>
          </a:p>
          <a:p>
            <a:endParaRPr lang="en-GB" sz="1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B9D278A9-3C21-F8C0-F118-2FD02C629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1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672D5-39C0-82BA-8D8D-4B0BF56AD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10" y="39590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/>
              </a:rPr>
              <a:t>Article: </a:t>
            </a:r>
            <a:r>
              <a:rPr lang="en-GB" sz="2000" u="sng" dirty="0">
                <a:latin typeface="Times New Roman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Palmour, L.</a:t>
            </a:r>
            <a:r>
              <a:rPr lang="en-GB" sz="2000" u="sng" dirty="0">
                <a:latin typeface="Times New Roman"/>
                <a:ea typeface="+mn-lt"/>
                <a:cs typeface="+mn-lt"/>
              </a:rPr>
              <a:t> (2023) </a:t>
            </a:r>
            <a:r>
              <a:rPr lang="en-GB" sz="2000" u="sng" dirty="0">
                <a:latin typeface="Times New Roman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Assessing speaking through multimodal oral presentations: the case of construct underrepresentation in EAP contexts.</a:t>
            </a:r>
            <a:r>
              <a:rPr lang="en-GB" sz="2000" u="sng" dirty="0">
                <a:latin typeface="Times New Roman"/>
                <a:ea typeface="+mn-lt"/>
                <a:cs typeface="+mn-lt"/>
              </a:rPr>
              <a:t> </a:t>
            </a:r>
            <a:r>
              <a:rPr lang="en-GB" sz="2000" i="1" u="sng" dirty="0">
                <a:latin typeface="Times New Roman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Language Testing</a:t>
            </a:r>
            <a:r>
              <a:rPr lang="en-GB" sz="2000" u="sng" dirty="0">
                <a:latin typeface="Times New Roman"/>
                <a:ea typeface="+mn-lt"/>
                <a:cs typeface="+mn-lt"/>
              </a:rPr>
              <a:t>, (</a:t>
            </a:r>
            <a:r>
              <a:rPr lang="en-GB" sz="2000" u="sng" err="1">
                <a:latin typeface="Times New Roman"/>
                <a:ea typeface="+mn-lt"/>
                <a:cs typeface="+mn-lt"/>
              </a:rPr>
              <a:t>doi</a:t>
            </a:r>
            <a:r>
              <a:rPr lang="en-GB" sz="2000" u="sng" dirty="0">
                <a:latin typeface="Times New Roman"/>
                <a:ea typeface="+mn-lt"/>
                <a:cs typeface="+mn-lt"/>
              </a:rPr>
              <a:t>: </a:t>
            </a:r>
            <a:r>
              <a:rPr lang="en-GB" sz="2000" u="sng" dirty="0">
                <a:latin typeface="Times New Roman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10.1177/02655322231183077</a:t>
            </a:r>
            <a:r>
              <a:rPr lang="en-GB" sz="2000" u="sng" dirty="0">
                <a:latin typeface="Times New Roman"/>
                <a:ea typeface="+mn-lt"/>
                <a:cs typeface="+mn-lt"/>
              </a:rPr>
              <a:t>) (Early Online Publication)</a:t>
            </a:r>
          </a:p>
          <a:p>
            <a:pPr marL="0" indent="0">
              <a:buNone/>
            </a:pPr>
            <a:endParaRPr lang="en-GB" dirty="0">
              <a:ea typeface="Calibri"/>
              <a:cs typeface="Calibri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1C46E8A3-4875-21DF-2663-505C3C7C7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9B189AB-3C2E-E1B1-6B72-DB6170981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29" y="2879752"/>
            <a:ext cx="3774966" cy="1114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6E1F88-6604-6FC7-521F-FC65F4D10C3B}"/>
              </a:ext>
            </a:extLst>
          </p:cNvPr>
          <p:cNvSpPr txBox="1"/>
          <p:nvPr/>
        </p:nvSpPr>
        <p:spPr>
          <a:xfrm>
            <a:off x="757492" y="3992901"/>
            <a:ext cx="3175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GB" sz="1400" dirty="0">
                <a:latin typeface="Times New Roman"/>
                <a:ea typeface="Calibri"/>
                <a:cs typeface="Calibri"/>
              </a:rPr>
              <a:t>Grant no. </a:t>
            </a:r>
            <a:r>
              <a:rPr lang="en-GB" sz="1400" dirty="0">
                <a:latin typeface="Times New Roman"/>
                <a:ea typeface="Calibri"/>
                <a:cs typeface="Arial"/>
              </a:rPr>
              <a:t>ES/W005530/1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38DA3D17-F5C2-9264-57A3-36A4CE2EB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0623" y="3084530"/>
            <a:ext cx="2926147" cy="676057"/>
          </a:xfrm>
          <a:prstGeom prst="rect">
            <a:avLst/>
          </a:prstGeom>
        </p:spPr>
      </p:pic>
      <p:pic>
        <p:nvPicPr>
          <p:cNvPr id="8" name="Picture 7" descr="A blue sign with white text&#10;&#10;Description automatically generated">
            <a:extLst>
              <a:ext uri="{FF2B5EF4-FFF2-40B4-BE49-F238E27FC236}">
                <a16:creationId xmlns:a16="http://schemas.microsoft.com/office/drawing/2014/main" id="{C7B15295-BC4E-33E4-8B16-7DF25508A2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044" y="4648344"/>
            <a:ext cx="2373587" cy="126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8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AD4C-8354-E7E2-9E4C-CCE0BAA9C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References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8A7E-895F-82E9-FD70-BEE675AD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44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latin typeface="Times New Roman"/>
                <a:ea typeface="Calibri" panose="020F0502020204030204"/>
                <a:cs typeface="Times New Roman"/>
              </a:rPr>
              <a:t>G</a:t>
            </a:r>
            <a:r>
              <a:rPr lang="en-GB" sz="1200" dirty="0">
                <a:latin typeface="Times New Roman"/>
                <a:ea typeface="Calibri" panose="020F0502020204030204"/>
                <a:cs typeface="Times New Roman"/>
              </a:rPr>
              <a:t>reen A. (2019). Restoring perspective on the IELTS test. </a:t>
            </a:r>
            <a:r>
              <a:rPr lang="en-GB" sz="1200" i="1" dirty="0">
                <a:latin typeface="Times New Roman"/>
                <a:ea typeface="Calibri" panose="020F0502020204030204"/>
                <a:cs typeface="Times New Roman"/>
              </a:rPr>
              <a:t>ELT Journal</a:t>
            </a:r>
            <a:r>
              <a:rPr lang="en-GB" sz="1200" dirty="0">
                <a:latin typeface="Times New Roman"/>
                <a:ea typeface="Calibri" panose="020F0502020204030204"/>
                <a:cs typeface="Times New Roman"/>
              </a:rPr>
              <a:t>, 73(2), 207-215. </a:t>
            </a:r>
            <a:r>
              <a:rPr lang="en-GB" sz="1200" dirty="0">
                <a:latin typeface="Times New Roman"/>
                <a:ea typeface="Calibri" panose="020F0502020204030204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https://doi.org/10.1093/elt/ccz008</a:t>
            </a:r>
            <a:r>
              <a:rPr lang="en-GB" sz="1200" dirty="0">
                <a:latin typeface="Times New Roman"/>
                <a:ea typeface="Calibri" panose="020F0502020204030204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de-DE" sz="1200" dirty="0">
                <a:latin typeface="Times New Roman"/>
                <a:ea typeface="Calibri"/>
                <a:cs typeface="Times New Roman"/>
              </a:rPr>
              <a:t>Schmitt, D., &amp; </a:t>
            </a:r>
            <a:r>
              <a:rPr lang="de-DE" sz="1200" dirty="0" err="1">
                <a:latin typeface="Times New Roman"/>
                <a:ea typeface="Calibri"/>
                <a:cs typeface="Times New Roman"/>
              </a:rPr>
              <a:t>Hamp</a:t>
            </a:r>
            <a:r>
              <a:rPr lang="de-DE" sz="1200" dirty="0">
                <a:latin typeface="Times New Roman"/>
                <a:ea typeface="Calibri"/>
                <a:cs typeface="Times New Roman"/>
              </a:rPr>
              <a:t>-Lyons, L. (2015). </a:t>
            </a:r>
            <a:r>
              <a:rPr lang="en-GB" sz="1200" dirty="0">
                <a:latin typeface="Times New Roman"/>
                <a:ea typeface="Calibri"/>
                <a:cs typeface="Times New Roman"/>
              </a:rPr>
              <a:t>The Need for EAP Teacher Knowledge in Assessment. </a:t>
            </a:r>
            <a:r>
              <a:rPr lang="en-GB" sz="1200" i="1" dirty="0">
                <a:latin typeface="Times New Roman"/>
                <a:ea typeface="Calibri"/>
                <a:cs typeface="Times New Roman"/>
              </a:rPr>
              <a:t>Journal of English for Academic Purposes</a:t>
            </a:r>
            <a:r>
              <a:rPr lang="en-GB" sz="1200" dirty="0">
                <a:latin typeface="Times New Roman"/>
                <a:ea typeface="Calibri"/>
                <a:cs typeface="Times New Roman"/>
              </a:rPr>
              <a:t>, 18, 3-8. </a:t>
            </a:r>
            <a:r>
              <a:rPr lang="en-GB" sz="1200" dirty="0">
                <a:latin typeface="Times New Roman"/>
                <a:ea typeface="Calibri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https://doi.org/10.1016/j.jeap.2015.04.003</a:t>
            </a:r>
            <a:r>
              <a:rPr lang="en-GB" sz="12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GB" sz="1200" dirty="0">
                <a:latin typeface="Times New Roman"/>
                <a:cs typeface="Times New Roman"/>
              </a:rPr>
              <a:t>Jewitt, C. (2017). An Introduction to Multimodality. In C. Jewitt (Ed.), </a:t>
            </a:r>
            <a:r>
              <a:rPr lang="en-GB" sz="1200" i="1" dirty="0">
                <a:latin typeface="Times New Roman"/>
                <a:cs typeface="Times New Roman"/>
              </a:rPr>
              <a:t>The Routledge Handbook of Multimodal Analysis</a:t>
            </a:r>
            <a:r>
              <a:rPr lang="en-GB" sz="1200" dirty="0">
                <a:latin typeface="Times New Roman"/>
                <a:cs typeface="Times New Roman"/>
              </a:rPr>
              <a:t> (pp.15-30). Routledge. </a:t>
            </a:r>
          </a:p>
          <a:p>
            <a:pPr marL="0" indent="0">
              <a:buNone/>
            </a:pPr>
            <a:r>
              <a:rPr lang="en-GB" sz="1200" dirty="0" err="1">
                <a:latin typeface="Times New Roman"/>
                <a:ea typeface="Calibri"/>
                <a:cs typeface="Times New Roman"/>
              </a:rPr>
              <a:t>Khabbazbashi</a:t>
            </a:r>
            <a:r>
              <a:rPr lang="en-GB" sz="1200" dirty="0">
                <a:latin typeface="Times New Roman"/>
                <a:ea typeface="Calibri"/>
                <a:cs typeface="Times New Roman"/>
              </a:rPr>
              <a:t>, N., Chan, S. &amp; Clark, T. (2022). Towards the new construct of academic English in the digital age. </a:t>
            </a:r>
            <a:r>
              <a:rPr lang="en-GB" sz="1200" i="1" dirty="0">
                <a:latin typeface="Times New Roman"/>
                <a:ea typeface="Calibri"/>
                <a:cs typeface="Times New Roman"/>
              </a:rPr>
              <a:t>ELT Journal.</a:t>
            </a:r>
            <a:r>
              <a:rPr lang="en-GB" sz="12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GB" sz="1200" dirty="0">
                <a:latin typeface="Times New Roman"/>
                <a:ea typeface="Calibri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https://doi.org/10.1093/elt/ccac010</a:t>
            </a:r>
            <a:r>
              <a:rPr lang="en-GB" sz="1200" dirty="0"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buNone/>
            </a:pPr>
            <a:r>
              <a:rPr lang="en-GB" sz="1200" dirty="0">
                <a:latin typeface="Times New Roman"/>
                <a:cs typeface="Times New Roman"/>
              </a:rPr>
              <a:t>Kress, G. (2017). What is a mode? In C. Jewitt (Ed.), </a:t>
            </a:r>
            <a:r>
              <a:rPr lang="en-GB" sz="1200" i="1" dirty="0">
                <a:latin typeface="Times New Roman"/>
                <a:cs typeface="Times New Roman"/>
              </a:rPr>
              <a:t>The Routledge Handbook of Multimodal Analysis</a:t>
            </a:r>
            <a:r>
              <a:rPr lang="en-GB" sz="1200" dirty="0">
                <a:latin typeface="Times New Roman"/>
                <a:cs typeface="Times New Roman"/>
              </a:rPr>
              <a:t> (pp. 60-75). Routledge. </a:t>
            </a:r>
          </a:p>
          <a:p>
            <a:pPr>
              <a:buNone/>
            </a:pPr>
            <a:r>
              <a:rPr lang="en-GB" sz="1200" dirty="0">
                <a:latin typeface="Times New Roman"/>
                <a:cs typeface="Times New Roman"/>
              </a:rPr>
              <a:t>Kuby, C. (2017). Why a Paradigm Shift of ‘More than |Human Ontologies’ is Needed: Putting to Work </a:t>
            </a:r>
            <a:r>
              <a:rPr lang="en-GB" sz="1200" dirty="0" err="1">
                <a:latin typeface="Times New Roman"/>
                <a:cs typeface="Times New Roman"/>
              </a:rPr>
              <a:t>Poststructural</a:t>
            </a:r>
            <a:r>
              <a:rPr lang="en-GB" sz="1200" dirty="0">
                <a:latin typeface="Times New Roman"/>
                <a:cs typeface="Times New Roman"/>
              </a:rPr>
              <a:t> and Posthuman Theories in Writers’ Studio. </a:t>
            </a:r>
            <a:r>
              <a:rPr lang="en-GB" sz="1200" i="1" dirty="0">
                <a:latin typeface="Times New Roman"/>
                <a:cs typeface="Times New Roman"/>
              </a:rPr>
              <a:t>International Journal of Qualitative Studies in Education</a:t>
            </a:r>
            <a:r>
              <a:rPr lang="en-GB" sz="1200" dirty="0">
                <a:latin typeface="Times New Roman"/>
                <a:cs typeface="Times New Roman"/>
              </a:rPr>
              <a:t>, 30(9), 877-896. </a:t>
            </a:r>
            <a:r>
              <a:rPr lang="en-GB" sz="1200" dirty="0">
                <a:latin typeface="Times New Roman"/>
                <a:cs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https://doi.org/10.1080/09518398.2017.1336803</a:t>
            </a:r>
            <a:r>
              <a:rPr lang="en-GB" sz="12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GB" sz="1200" dirty="0">
                <a:latin typeface="Times New Roman"/>
                <a:cs typeface="Times New Roman"/>
              </a:rPr>
              <a:t>Macqueen, S. (2022). Construct in Assessments of Spoken Language. In T. Haug, U. Knoch, &amp; W. Mann (Eds.), </a:t>
            </a:r>
            <a:r>
              <a:rPr lang="en-GB" sz="1200" i="1" dirty="0">
                <a:latin typeface="Times New Roman"/>
                <a:cs typeface="Times New Roman"/>
              </a:rPr>
              <a:t>Handbook of Language Assessment across Modalities</a:t>
            </a:r>
            <a:r>
              <a:rPr lang="en-GB" sz="1200" dirty="0">
                <a:latin typeface="Times New Roman"/>
                <a:cs typeface="Times New Roman"/>
              </a:rPr>
              <a:t> (pp. 233-250). Oxford University Press. </a:t>
            </a:r>
            <a:r>
              <a:rPr lang="en-GB" sz="1100" u="sng" dirty="0"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https://doi.org/10.1093/oso/9780190885052.003.0020</a:t>
            </a:r>
            <a:endParaRPr lang="en-GB" sz="1200" dirty="0">
              <a:latin typeface="Times New Roman"/>
              <a:cs typeface="Times New Roman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200" dirty="0">
                <a:latin typeface="Times New Roman"/>
                <a:cs typeface="Times New Roman"/>
              </a:rPr>
              <a:t>Orr, M. (2002). The FCE speaking test: using rater reports to help interpret test scores. </a:t>
            </a:r>
            <a:r>
              <a:rPr lang="en-GB" sz="1200" i="1" dirty="0">
                <a:latin typeface="Times New Roman"/>
                <a:cs typeface="Times New Roman"/>
              </a:rPr>
              <a:t>System</a:t>
            </a:r>
            <a:r>
              <a:rPr lang="en-GB" sz="1200" dirty="0">
                <a:latin typeface="Times New Roman"/>
                <a:cs typeface="Times New Roman"/>
              </a:rPr>
              <a:t>, 30, 143-154. </a:t>
            </a:r>
            <a:r>
              <a:rPr lang="en-GB" sz="1200" dirty="0">
                <a:latin typeface="Times New Roman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https://doi.org/10.1016/S0346-251X(02)00002-7</a:t>
            </a:r>
            <a:r>
              <a:rPr lang="en-GB" sz="12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GB" sz="1200" dirty="0">
                <a:latin typeface="Times New Roman"/>
                <a:ea typeface="Calibri" panose="020F0502020204030204"/>
                <a:cs typeface="Times New Roman"/>
              </a:rPr>
              <a:t>Plough, I. (2021). A Case for Nonverbal Behaviour: Implication for Construct, Performance and Assessment. In M. R. Salaberry, &amp; A. R. Burch (Eds.),   </a:t>
            </a:r>
            <a:r>
              <a:rPr lang="en-GB" sz="1200" i="1" dirty="0">
                <a:latin typeface="Times New Roman"/>
                <a:ea typeface="Calibri" panose="020F0502020204030204"/>
                <a:cs typeface="Times New Roman"/>
              </a:rPr>
              <a:t>Assessing Speaking in Context: Expanding the Construct and its Applications </a:t>
            </a:r>
            <a:r>
              <a:rPr lang="en-GB" sz="1200" dirty="0">
                <a:latin typeface="Times New Roman"/>
                <a:ea typeface="Calibri" panose="020F0502020204030204"/>
                <a:cs typeface="Times New Roman"/>
              </a:rPr>
              <a:t>(pp.50-69). Multilingual Matters. </a:t>
            </a:r>
            <a:r>
              <a:rPr lang="en-GB" sz="1100" u="sng" dirty="0">
                <a:latin typeface="Arial"/>
                <a:ea typeface="Calibri" panose="020F0502020204030204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https://doi.org/10.21832/9781788923828-004</a:t>
            </a:r>
            <a:endParaRPr lang="en-GB" sz="1200" dirty="0">
              <a:latin typeface="Times New Roman"/>
              <a:ea typeface="Calibri" panose="020F0502020204030204"/>
              <a:cs typeface="Times New Roman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sz="1200" dirty="0" err="1">
                <a:latin typeface="Times New Roman"/>
                <a:cs typeface="Times New Roman"/>
              </a:rPr>
              <a:t>Shohamy</a:t>
            </a:r>
            <a:r>
              <a:rPr lang="en-GB" sz="1200" dirty="0">
                <a:latin typeface="Times New Roman"/>
                <a:cs typeface="Times New Roman"/>
              </a:rPr>
              <a:t>, E., &amp; Pennycook, A. (2019). Extending Fairness and Justice in Language tests</a:t>
            </a:r>
            <a:r>
              <a:rPr lang="en-GB" sz="1200" i="1" dirty="0">
                <a:latin typeface="Times New Roman"/>
                <a:cs typeface="Times New Roman"/>
              </a:rPr>
              <a:t>.</a:t>
            </a:r>
            <a:r>
              <a:rPr lang="en-GB" sz="1200" dirty="0">
                <a:latin typeface="Times New Roman"/>
                <a:cs typeface="Times New Roman"/>
              </a:rPr>
              <a:t> In C. Roever, &amp; G. Wigglesworth (Eds.), </a:t>
            </a:r>
            <a:r>
              <a:rPr lang="en-GB" sz="1200" i="1" dirty="0">
                <a:latin typeface="Times New Roman"/>
                <a:cs typeface="Times New Roman"/>
              </a:rPr>
              <a:t>Social Perspectives on Language Testing: Papers in Honour of Tim McNamara</a:t>
            </a:r>
            <a:r>
              <a:rPr lang="en-GB" sz="1200" dirty="0">
                <a:latin typeface="Times New Roman"/>
                <a:cs typeface="Times New Roman"/>
              </a:rPr>
              <a:t> (pp. 29–45). Peter Lang. </a:t>
            </a:r>
          </a:p>
          <a:p>
            <a:pPr>
              <a:buNone/>
            </a:pPr>
            <a:r>
              <a:rPr lang="en-GB" sz="1200" dirty="0" err="1">
                <a:latin typeface="Times New Roman"/>
                <a:ea typeface="Calibri" panose="020F0502020204030204"/>
                <a:cs typeface="Times New Roman"/>
              </a:rPr>
              <a:t>Uludag</a:t>
            </a:r>
            <a:r>
              <a:rPr lang="en-GB" sz="1200" dirty="0">
                <a:latin typeface="Times New Roman"/>
                <a:ea typeface="Calibri" panose="020F0502020204030204"/>
                <a:cs typeface="Times New Roman"/>
              </a:rPr>
              <a:t>, P., &amp; McDonough, K. (2022). Exploring EAP instructors' evaluation of classroom- based integrated essays. </a:t>
            </a:r>
            <a:r>
              <a:rPr lang="fr-FR" sz="1200" i="1" dirty="0">
                <a:latin typeface="Times New Roman"/>
                <a:ea typeface="Calibri" panose="020F0502020204030204"/>
                <a:cs typeface="Times New Roman"/>
              </a:rPr>
              <a:t>TESOL Journal, 13, e670.</a:t>
            </a:r>
            <a:r>
              <a:rPr lang="fr-FR" sz="1200" dirty="0">
                <a:latin typeface="Times New Roman"/>
                <a:ea typeface="Calibri" panose="020F0502020204030204"/>
                <a:cs typeface="Times New Roman"/>
              </a:rPr>
              <a:t> </a:t>
            </a:r>
            <a:r>
              <a:rPr lang="fr-FR" sz="1200" dirty="0">
                <a:latin typeface="Times New Roman"/>
                <a:ea typeface="Calibri" panose="020F0502020204030204"/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https://doi.org/10.1002/tesj.670</a:t>
            </a:r>
            <a:r>
              <a:rPr lang="fr-FR" sz="1200" dirty="0">
                <a:latin typeface="Times New Roman"/>
                <a:ea typeface="Calibri" panose="020F0502020204030204"/>
                <a:cs typeface="Times New Roman"/>
              </a:rPr>
              <a:t>.</a:t>
            </a:r>
            <a:endParaRPr lang="en-GB" sz="1200">
              <a:latin typeface="Times New Roman"/>
              <a:ea typeface="Calibri" panose="020F0502020204030204"/>
              <a:cs typeface="Times New Roman"/>
            </a:endParaRPr>
          </a:p>
          <a:p>
            <a:pPr marL="0" indent="0">
              <a:buNone/>
            </a:pPr>
            <a:endParaRPr lang="en-GB" sz="2000" dirty="0">
              <a:latin typeface="Times New Roman"/>
              <a:ea typeface="Calibri" panose="020F0502020204030204"/>
              <a:cs typeface="Times New Roman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41222D03-2F07-7631-628E-7BE8E58568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C0C1-C62B-C2B9-A92B-3AA247CF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Inspiration and Contribution </a:t>
            </a:r>
            <a:endParaRPr lang="en-GB">
              <a:latin typeface="Bahnschrift"/>
              <a:cs typeface="Segoe U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6E57-7F7D-65C7-A197-1DA3FA946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14" y="14934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100" dirty="0">
                <a:latin typeface="Times New Roman"/>
                <a:cs typeface="Times New Roman"/>
              </a:rPr>
              <a:t>Need for research on classroom-based EAP assessments developed in house                                                                                      (Schmitt &amp; </a:t>
            </a:r>
            <a:r>
              <a:rPr lang="en-GB" sz="2100" dirty="0" err="1">
                <a:latin typeface="Times New Roman"/>
                <a:cs typeface="Times New Roman"/>
              </a:rPr>
              <a:t>HampLyons</a:t>
            </a:r>
            <a:r>
              <a:rPr lang="en-GB" sz="2100" dirty="0">
                <a:latin typeface="Times New Roman"/>
                <a:cs typeface="Times New Roman"/>
              </a:rPr>
              <a:t>, 2015)</a:t>
            </a:r>
            <a:endParaRPr lang="en-GB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Calls for expanded language test constructs to include multimodality 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                                                                                        (Plough, 2021; </a:t>
            </a:r>
            <a:r>
              <a:rPr lang="en-GB" sz="2000" dirty="0" err="1">
                <a:solidFill>
                  <a:srgbClr val="000000"/>
                </a:solidFill>
                <a:latin typeface="Times New Roman"/>
                <a:cs typeface="Times New Roman"/>
              </a:rPr>
              <a:t>Shohamy</a:t>
            </a: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 &amp; Pennycook, 2019)</a:t>
            </a:r>
            <a:endParaRPr lang="en-GB" dirty="0">
              <a:latin typeface="Times New Roman"/>
              <a:cs typeface="Calibri"/>
            </a:endParaRP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EAP assessment tasks do not reflect contemporary multimodal tasks and literacies required in Higher Education                                                                        (</a:t>
            </a:r>
            <a:r>
              <a:rPr lang="en-GB" sz="2000" dirty="0" err="1">
                <a:latin typeface="Times New Roman"/>
                <a:cs typeface="Times New Roman"/>
              </a:rPr>
              <a:t>Khabbazbashi</a:t>
            </a:r>
            <a:r>
              <a:rPr lang="en-GB" sz="2000" dirty="0">
                <a:latin typeface="Times New Roman"/>
                <a:cs typeface="Times New Roman"/>
              </a:rPr>
              <a:t>, Chan &amp; Clark, 2022)</a:t>
            </a:r>
            <a:endParaRPr lang="en-GB" dirty="0"/>
          </a:p>
          <a:p>
            <a:pPr marL="0" indent="0">
              <a:buNone/>
            </a:pPr>
            <a:endParaRPr lang="en-GB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GB" sz="1200" dirty="0">
              <a:latin typeface="Times New Roman"/>
              <a:cs typeface="Times New Roman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EDAB7EDE-57AA-659A-5901-D160B0E70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5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E463-2B0E-AF2E-1F2A-7FCA57F8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014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Key Concepts and Frameworks</a:t>
            </a:r>
            <a:endParaRPr lang="en-GB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93247-4247-E259-3EA5-61D6FE6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87"/>
            <a:ext cx="10515600" cy="440778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2A590B"/>
                </a:solidFill>
                <a:latin typeface="Times New Roman"/>
                <a:cs typeface="Calibri" panose="020F0502020204030204"/>
              </a:rPr>
              <a:t>Multimodality </a:t>
            </a:r>
            <a:endParaRPr lang="en-US" sz="2400" dirty="0">
              <a:solidFill>
                <a:srgbClr val="2A590B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 “describes approaches that understand communication and representation to be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more than about language</a:t>
            </a:r>
            <a:r>
              <a:rPr lang="en-GB" sz="2000" dirty="0">
                <a:latin typeface="Times New Roman"/>
                <a:cs typeface="Times New Roman"/>
              </a:rPr>
              <a:t>, and which attend to the full range of communicational forms people use including</a:t>
            </a:r>
            <a:r>
              <a:rPr lang="en-GB" sz="2000" b="1" dirty="0">
                <a:latin typeface="Times New Roman"/>
                <a:cs typeface="Times New Roman"/>
              </a:rPr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image,</a:t>
            </a:r>
            <a:r>
              <a:rPr lang="en-GB" sz="2000" b="1" dirty="0">
                <a:latin typeface="Times New Roman"/>
                <a:cs typeface="Times New Roman"/>
              </a:rPr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gesture, gaze, posture</a:t>
            </a:r>
            <a:r>
              <a:rPr lang="en-GB" sz="2000" dirty="0">
                <a:latin typeface="Times New Roman"/>
                <a:cs typeface="Times New Roman"/>
              </a:rPr>
              <a:t> and so on—and the relationships between these”                (Jewitt, 2017, p. 15, my emphasis). </a:t>
            </a:r>
            <a:endParaRPr lang="en-GB" sz="2000" dirty="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 includes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layout, writing</a:t>
            </a:r>
            <a:r>
              <a:rPr lang="en-GB" sz="2000" dirty="0">
                <a:latin typeface="Times New Roman"/>
                <a:cs typeface="Times New Roman"/>
              </a:rPr>
              <a:t> and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moving images</a:t>
            </a:r>
            <a:r>
              <a:rPr lang="en-GB" sz="2000" dirty="0">
                <a:latin typeface="Times New Roman"/>
                <a:cs typeface="Times New Roman"/>
              </a:rPr>
              <a:t> in his definition so as not to exclude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multimedia and</a:t>
            </a:r>
            <a:r>
              <a:rPr lang="en-GB" sz="2000" b="1" dirty="0">
                <a:latin typeface="Times New Roman"/>
                <a:cs typeface="Times New Roman"/>
              </a:rPr>
              <a:t> 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technology</a:t>
            </a:r>
            <a:r>
              <a:rPr lang="en-GB" sz="2000" b="1" dirty="0">
                <a:latin typeface="Times New Roman"/>
                <a:cs typeface="Times New Roman"/>
              </a:rPr>
              <a:t>           (</a:t>
            </a:r>
            <a:r>
              <a:rPr lang="en-GB" sz="2000" dirty="0">
                <a:latin typeface="Times New Roman"/>
                <a:cs typeface="Times New Roman"/>
              </a:rPr>
              <a:t>Kress, 2017, my emphasis)</a:t>
            </a: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A590B"/>
                </a:solidFill>
                <a:latin typeface="Times New Roman"/>
                <a:cs typeface="Times New Roman"/>
              </a:rPr>
              <a:t>Assessment construct activity 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Theoretical - ability assessed as theorized in literature or from experience. 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Stated - </a:t>
            </a: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communicated in official discourse, such as in curriculum documents and rating scales.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Perceived -</a:t>
            </a:r>
            <a:r>
              <a:rPr lang="en-GB" sz="2000" b="1" dirty="0">
                <a:latin typeface="Times New Roman"/>
                <a:cs typeface="Times New Roman"/>
              </a:rPr>
              <a:t> </a:t>
            </a:r>
            <a:r>
              <a:rPr lang="en-GB" sz="2000" dirty="0">
                <a:latin typeface="Times New Roman"/>
                <a:cs typeface="Times New Roman"/>
              </a:rPr>
              <a:t>perceptions and interpretations of the assessment construct, for instance assessor and </a:t>
            </a:r>
            <a:r>
              <a:rPr lang="en-GB" sz="2000" dirty="0" err="1">
                <a:latin typeface="Times New Roman"/>
                <a:cs typeface="Times New Roman"/>
              </a:rPr>
              <a:t>assessee</a:t>
            </a:r>
            <a:r>
              <a:rPr lang="en-GB" sz="2000" dirty="0">
                <a:latin typeface="Times New Roman"/>
                <a:cs typeface="Times New Roman"/>
              </a:rPr>
              <a:t> interpretations of rating scales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Operationalized  - the actual </a:t>
            </a:r>
            <a:r>
              <a:rPr lang="en-GB" sz="2000" dirty="0" err="1">
                <a:latin typeface="Times New Roman"/>
                <a:cs typeface="Times New Roman"/>
              </a:rPr>
              <a:t>assessees’</a:t>
            </a:r>
            <a:r>
              <a:rPr lang="en-GB" sz="2000" dirty="0">
                <a:latin typeface="Times New Roman"/>
                <a:cs typeface="Times New Roman"/>
              </a:rPr>
              <a:t> performance and assessors’ rating practices   </a:t>
            </a:r>
            <a:r>
              <a:rPr lang="en-GB" sz="2000" b="1" dirty="0">
                <a:latin typeface="Times New Roman"/>
                <a:cs typeface="Times New Roman"/>
              </a:rPr>
              <a:t>   </a:t>
            </a:r>
            <a:r>
              <a:rPr lang="en-GB" sz="2000" dirty="0">
                <a:latin typeface="Times New Roman"/>
                <a:cs typeface="Times New Roman"/>
              </a:rPr>
              <a:t>   (Macqueen 2022) </a:t>
            </a:r>
          </a:p>
          <a:p>
            <a:pPr marL="0" indent="0">
              <a:buNone/>
            </a:pPr>
            <a:endParaRPr lang="en-GB" sz="1300" dirty="0">
              <a:latin typeface="Times New Roman"/>
              <a:cs typeface="Times New Roman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53798B6C-890B-D183-2E63-830C2E005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3315-F5FE-3877-2470-74DB24A7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Methodological Details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D2C67-E241-7FDC-3B5A-B63E21BC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12" y="1585399"/>
            <a:ext cx="10467224" cy="441718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RQ: What tensions exist (if any) related to </a:t>
            </a:r>
            <a:r>
              <a:rPr lang="en-GB" sz="2000" dirty="0">
                <a:solidFill>
                  <a:srgbClr val="002060"/>
                </a:solidFill>
                <a:latin typeface="Times New Roman"/>
                <a:cs typeface="Times New Roman"/>
              </a:rPr>
              <a:t>multimodal</a:t>
            </a: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 communication between </a:t>
            </a:r>
            <a:r>
              <a:rPr lang="en-GB" sz="2000" dirty="0">
                <a:solidFill>
                  <a:srgbClr val="002060"/>
                </a:solidFill>
                <a:latin typeface="Times New Roman"/>
                <a:cs typeface="Times New Roman"/>
              </a:rPr>
              <a:t>stated and perceived</a:t>
            </a:r>
            <a:r>
              <a:rPr lang="en-GB" sz="2000" dirty="0">
                <a:solidFill>
                  <a:srgbClr val="000000"/>
                </a:solidFill>
                <a:latin typeface="Times New Roman"/>
                <a:cs typeface="Times New Roman"/>
              </a:rPr>
              <a:t> constructs?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 panose="020F0502020204030204"/>
              </a:rPr>
              <a:t>Survey 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 panose="020F0502020204030204"/>
              </a:rPr>
              <a:t>EAP practitioner questionnaire (open-ended questions) - </a:t>
            </a:r>
            <a:r>
              <a:rPr lang="en-GB" sz="2000" dirty="0">
                <a:solidFill>
                  <a:srgbClr val="002060"/>
                </a:solidFill>
                <a:latin typeface="Times New Roman"/>
                <a:cs typeface="Calibri" panose="020F0502020204030204"/>
              </a:rPr>
              <a:t>14 responses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Calibri" panose="020F0502020204030204"/>
              </a:rPr>
              <a:t>2. Fieldwork </a:t>
            </a:r>
          </a:p>
          <a:p>
            <a:pPr marL="0" indent="0">
              <a:buNone/>
            </a:pPr>
            <a:endParaRPr lang="en-GB" sz="2000" dirty="0">
              <a:solidFill>
                <a:schemeClr val="accent6">
                  <a:lumMod val="50000"/>
                </a:schemeClr>
              </a:solidFill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/>
                <a:cs typeface="Calibri" panose="020F0502020204030204"/>
              </a:rPr>
              <a:t>2 EAP sites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 panose="020F0502020204030204"/>
              </a:rPr>
              <a:t>Observation of lessons and assessment events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 panose="020F0502020204030204"/>
              </a:rPr>
              <a:t>Field notes 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 panose="020F0502020204030204"/>
              </a:rPr>
              <a:t>Interviews with Teachers and students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 panose="020F0502020204030204"/>
              </a:rPr>
              <a:t>Observation and recording of rating discussions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Calibri" panose="020F0502020204030204"/>
              </a:rPr>
              <a:t>Document Analysis </a:t>
            </a: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DE7E6CD2-5B54-95CB-49E7-6EE34EDC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136D-4F0C-5889-CFF7-641CD56A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1" y="21296"/>
            <a:ext cx="10515600" cy="1325563"/>
          </a:xfrm>
        </p:spPr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Field Site Details </a:t>
            </a:r>
            <a:endParaRPr lang="en-GB" dirty="0">
              <a:latin typeface="Times New Roman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C6E241-4216-7C69-9905-CBAC346FB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90730"/>
              </p:ext>
            </p:extLst>
          </p:nvPr>
        </p:nvGraphicFramePr>
        <p:xfrm>
          <a:off x="743415" y="1105830"/>
          <a:ext cx="10710736" cy="4743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492">
                  <a:extLst>
                    <a:ext uri="{9D8B030D-6E8A-4147-A177-3AD203B41FA5}">
                      <a16:colId xmlns:a16="http://schemas.microsoft.com/office/drawing/2014/main" val="3371296125"/>
                    </a:ext>
                  </a:extLst>
                </a:gridCol>
                <a:gridCol w="3940097">
                  <a:extLst>
                    <a:ext uri="{9D8B030D-6E8A-4147-A177-3AD203B41FA5}">
                      <a16:colId xmlns:a16="http://schemas.microsoft.com/office/drawing/2014/main" val="3956111269"/>
                    </a:ext>
                  </a:extLst>
                </a:gridCol>
                <a:gridCol w="4054147">
                  <a:extLst>
                    <a:ext uri="{9D8B030D-6E8A-4147-A177-3AD203B41FA5}">
                      <a16:colId xmlns:a16="http://schemas.microsoft.com/office/drawing/2014/main" val="358085360"/>
                    </a:ext>
                  </a:extLst>
                </a:gridCol>
              </a:tblGrid>
              <a:tr h="548009"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Category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Field Site 1  (FS1)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Field Site 2   (FS2)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97483"/>
                  </a:ext>
                </a:extLst>
              </a:tr>
              <a:tr h="817756"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Type of programme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Pre-Master’s Programme  </a:t>
                      </a:r>
                    </a:p>
                    <a:p>
                      <a:pPr algn="l" rtl="0" fontAlgn="base"/>
                      <a:endParaRPr lang="en-GB" sz="1600" b="0" i="0" dirty="0">
                        <a:effectLst/>
                        <a:latin typeface="Times New Roman"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International Foundation Programme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46485"/>
                  </a:ext>
                </a:extLst>
              </a:tr>
              <a:tr h="724829"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Modules on the programme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EAP module and content pathway modules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EAP module and content pathway modules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881166"/>
                  </a:ext>
                </a:extLst>
              </a:tr>
              <a:tr h="777820"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Module under study in the research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EAP module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EAP module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609347"/>
                  </a:ext>
                </a:extLst>
              </a:tr>
              <a:tr h="687658"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Students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lvl="0" algn="l" rtl="0">
                        <a:buNone/>
                      </a:pPr>
                      <a:r>
                        <a:rPr lang="en-GB" sz="1600" b="0" i="0" dirty="0">
                          <a:effectLst/>
                          <a:latin typeface="Times New Roman"/>
                        </a:rPr>
                        <a:t>14 students, IELTS 5.5 on entry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b="0" i="0" dirty="0">
                        <a:effectLst/>
                        <a:latin typeface="Times New Roman"/>
                      </a:endParaRPr>
                    </a:p>
                    <a:p>
                      <a:pPr lvl="0" algn="l" rtl="0">
                        <a:buNone/>
                      </a:pPr>
                      <a:r>
                        <a:rPr lang="en-GB" sz="1600" b="0" i="0" dirty="0">
                          <a:effectLst/>
                          <a:latin typeface="Times New Roman"/>
                        </a:rPr>
                        <a:t>11 students, IELTS 4.5 on entry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42810"/>
                  </a:ext>
                </a:extLst>
              </a:tr>
              <a:tr h="1105829"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AOP assessment task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Group presentation on group project findings 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7mins per presenter followed by 5mins Q&amp;A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60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Individual presentation on topic of student’s choice </a:t>
                      </a:r>
                    </a:p>
                    <a:p>
                      <a:pPr algn="l" rtl="0" fontAlgn="base"/>
                      <a:r>
                        <a:rPr lang="en-GB" sz="1600" b="0" i="0" dirty="0">
                          <a:effectLst/>
                          <a:latin typeface="Times New Roman"/>
                        </a:rPr>
                        <a:t>10mins per presenter followed by 5mins Q&amp;A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928082"/>
                  </a:ext>
                </a:extLst>
              </a:tr>
            </a:tbl>
          </a:graphicData>
        </a:graphic>
      </p:graphicFrame>
      <p:pic>
        <p:nvPicPr>
          <p:cNvPr id="7" name="Picture 6" descr="Monet and Rothko: An Unprecedented Exhibition... | Gazette Drouot">
            <a:extLst>
              <a:ext uri="{FF2B5EF4-FFF2-40B4-BE49-F238E27FC236}">
                <a16:creationId xmlns:a16="http://schemas.microsoft.com/office/drawing/2014/main" id="{A4B1938E-09DD-F659-FAB6-C6B96FDB1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6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75BA-5364-5167-34A2-BF3836DA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Stated Constructs (1)</a:t>
            </a:r>
            <a:endParaRPr lang="en-GB" dirty="0">
              <a:solidFill>
                <a:srgbClr val="002060"/>
              </a:solidFill>
              <a:latin typeface="Times New Roman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B1815-8CB6-27D2-63CB-8063D1A6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93" y="1628070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endParaRPr lang="en-GB" sz="12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dirty="0">
                <a:latin typeface="Times New Roman"/>
                <a:cs typeface="Times New Roman"/>
              </a:rPr>
              <a:t>[EAP Practitioner 10, EAP Questionnaire]</a:t>
            </a:r>
          </a:p>
          <a:p>
            <a:pPr>
              <a:buNone/>
            </a:pPr>
            <a:r>
              <a:rPr lang="en-GB" sz="2000" dirty="0">
                <a:latin typeface="Times New Roman"/>
                <a:cs typeface="Times New Roman"/>
              </a:rPr>
              <a:t>Equally weighted: grammar, vocabulary, interaction, pronunciation, fluency</a:t>
            </a:r>
          </a:p>
          <a:p>
            <a:pPr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dirty="0">
                <a:latin typeface="Times New Roman"/>
                <a:cs typeface="Times New Roman"/>
              </a:rPr>
              <a:t>[EAP Practitioner 5, EAP Questionnaire]</a:t>
            </a:r>
          </a:p>
          <a:p>
            <a:pPr>
              <a:buNone/>
            </a:pPr>
            <a:r>
              <a:rPr lang="en-GB" sz="2000" dirty="0">
                <a:latin typeface="Times New Roman"/>
                <a:cs typeface="Times New Roman"/>
              </a:rPr>
              <a:t>40% linguistic features 20% Spontaneity in Responses  20%Presentation Skills    20% Presentation Content and Preparation</a:t>
            </a:r>
          </a:p>
          <a:p>
            <a:pPr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GB" sz="2000" dirty="0">
                <a:solidFill>
                  <a:srgbClr val="2A590B"/>
                </a:solidFill>
                <a:latin typeface="Times New Roman"/>
                <a:cs typeface="Times New Roman"/>
              </a:rPr>
              <a:t>The majority of rating scales included at least 40% linguistic features.</a:t>
            </a:r>
            <a:endParaRPr lang="en-GB" sz="2000">
              <a:solidFill>
                <a:srgbClr val="2A590B"/>
              </a:solidFill>
              <a:cs typeface="Calibri"/>
            </a:endParaRPr>
          </a:p>
          <a:p>
            <a:pPr marL="0" indent="0">
              <a:buNone/>
            </a:pPr>
            <a:endParaRPr lang="en-GB" sz="2000" dirty="0">
              <a:solidFill>
                <a:srgbClr val="2A590B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A590B"/>
                </a:solidFill>
                <a:latin typeface="Times New Roman"/>
                <a:cs typeface="Times New Roman"/>
              </a:rPr>
              <a:t>Practitioners widely refer to AOPs as “speaking” assessments, their broader theoretical construct of the AOP assessment.</a:t>
            </a:r>
            <a:endParaRPr lang="en-GB" sz="2000" dirty="0">
              <a:solidFill>
                <a:srgbClr val="2A590B"/>
              </a:solidFill>
              <a:cs typeface="Calibri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005224F4-ADE0-CD2C-C79A-CDBEDBAE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E30BB-3259-EDC1-21A7-A054A933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22" y="214606"/>
            <a:ext cx="10515600" cy="1325563"/>
          </a:xfrm>
        </p:spPr>
        <p:txBody>
          <a:bodyPr/>
          <a:lstStyle/>
          <a:p>
            <a:br>
              <a:rPr lang="en-GB" dirty="0">
                <a:cs typeface="Calibri Light"/>
              </a:rPr>
            </a:br>
            <a:r>
              <a:rPr lang="en-GB" dirty="0">
                <a:latin typeface="Times New Roman"/>
                <a:cs typeface="Calibri Light"/>
              </a:rPr>
              <a:t>Stated Constructs (2)</a:t>
            </a: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A06F-33E7-D796-AF65-8985E9316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GB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GB" sz="1200" dirty="0">
              <a:latin typeface="Times New Roman"/>
              <a:cs typeface="Times New Roman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9CE9B075-7A81-631E-8864-A15F76154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DE1165-1C59-F8C2-C3C4-593C19CF5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1486"/>
              </p:ext>
            </p:extLst>
          </p:nvPr>
        </p:nvGraphicFramePr>
        <p:xfrm>
          <a:off x="954617" y="1661160"/>
          <a:ext cx="868361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142">
                  <a:extLst>
                    <a:ext uri="{9D8B030D-6E8A-4147-A177-3AD203B41FA5}">
                      <a16:colId xmlns:a16="http://schemas.microsoft.com/office/drawing/2014/main" val="4039586684"/>
                    </a:ext>
                  </a:extLst>
                </a:gridCol>
                <a:gridCol w="2894538">
                  <a:extLst>
                    <a:ext uri="{9D8B030D-6E8A-4147-A177-3AD203B41FA5}">
                      <a16:colId xmlns:a16="http://schemas.microsoft.com/office/drawing/2014/main" val="3644445209"/>
                    </a:ext>
                  </a:extLst>
                </a:gridCol>
                <a:gridCol w="2909935">
                  <a:extLst>
                    <a:ext uri="{9D8B030D-6E8A-4147-A177-3AD203B41FA5}">
                      <a16:colId xmlns:a16="http://schemas.microsoft.com/office/drawing/2014/main" val="24089828"/>
                    </a:ext>
                  </a:extLst>
                </a:gridCol>
              </a:tblGrid>
              <a:tr h="2295849">
                <a:tc>
                  <a:txBody>
                    <a:bodyPr/>
                    <a:lstStyle/>
                    <a:p>
                      <a:pPr fontAlgn="t"/>
                      <a:endParaRPr lang="en-GB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AOP rating scale sections (reworded to uphold higher degree of anonymity)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Field Site 1</a:t>
                      </a: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 Content </a:t>
                      </a:r>
                    </a:p>
                    <a:p>
                      <a:pPr lvl="0" algn="l"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 Fluency and Intelligibility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 Accuracy and Range 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highlight>
                            <a:srgbClr val="C0C0C0"/>
                          </a:highlight>
                          <a:latin typeface="Times New Roman"/>
                        </a:rPr>
                        <a:t>4. Presentation Skills 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highlight>
                          <a:srgbClr val="00FF00"/>
                        </a:highlight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 Group Work  </a:t>
                      </a:r>
                    </a:p>
                    <a:p>
                      <a:pPr algn="l" rtl="0" fontAlgn="base"/>
                      <a:endParaRPr lang="en-GB" sz="20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Field Site 2</a:t>
                      </a: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1. Overall Competence in </a:t>
                      </a: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      Academic English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2. Content 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3. Fluency and Coherence</a:t>
                      </a:r>
                    </a:p>
                    <a:p>
                      <a:pPr lvl="0" algn="l">
                        <a:buNone/>
                      </a:pP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4. Vocabulary 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 Grammar  </a:t>
                      </a:r>
                    </a:p>
                    <a:p>
                      <a:pPr lvl="0" algn="l">
                        <a:buNone/>
                      </a:pPr>
                      <a:endParaRPr lang="en-GB" sz="2000" b="0" i="0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base"/>
                      <a:r>
                        <a:rPr lang="en-GB" sz="2000" b="0" i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6. Pronunciation 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518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06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501E-61FF-AE44-BDA6-7F219AEF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792" y="54386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dirty="0">
                <a:cs typeface="Calibri Light"/>
              </a:rPr>
            </a:br>
            <a:r>
              <a:rPr lang="en-GB" dirty="0">
                <a:latin typeface="Times New Roman"/>
                <a:cs typeface="Calibri Light"/>
              </a:rPr>
              <a:t>Perceived Constructs  - teachers (1)</a:t>
            </a:r>
            <a:br>
              <a:rPr lang="en-GB" dirty="0">
                <a:cs typeface="Calibri Light"/>
              </a:rPr>
            </a:br>
            <a:br>
              <a:rPr lang="en-GB" dirty="0">
                <a:cs typeface="Calibri Light"/>
              </a:rPr>
            </a:br>
            <a:r>
              <a:rPr lang="en-GB" sz="2400" dirty="0">
                <a:solidFill>
                  <a:srgbClr val="002060"/>
                </a:solidFill>
                <a:cs typeface="Calibri Light"/>
              </a:rPr>
              <a:t>Difficulty assessing target stated construct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156D1-A6E4-BF0A-00D1-E782DBB6E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422" y="2333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sz="1800" dirty="0">
                <a:latin typeface="Times New Roman"/>
                <a:cs typeface="Times New Roman"/>
              </a:rPr>
              <a:t>EAP Practitioner 6, EAP Questionnaire] </a:t>
            </a:r>
            <a:endParaRPr lang="en-GB" sz="1800" dirty="0">
              <a:latin typeface="Times New Roman"/>
              <a:cs typeface="Calibri"/>
            </a:endParaRPr>
          </a:p>
          <a:p>
            <a:pPr>
              <a:buNone/>
            </a:pPr>
            <a:r>
              <a:rPr lang="en-GB" sz="1800" dirty="0">
                <a:latin typeface="Times New Roman"/>
                <a:cs typeface="Times New Roman"/>
              </a:rPr>
              <a:t>probably language (use of appropriate vocab and grammar) as easier to reflect back on content/argument and easy to notice delivery.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2A590B"/>
                </a:solidFill>
                <a:latin typeface="Times New Roman"/>
                <a:cs typeface="Times New Roman"/>
              </a:rPr>
              <a:t>validity concern related to confidence with making judgements on the target construct (Knoch &amp; Macqueen, 2019, p.136). </a:t>
            </a:r>
            <a:endParaRPr lang="en-GB" sz="1800">
              <a:solidFill>
                <a:srgbClr val="2A590B"/>
              </a:solidFill>
              <a:cs typeface="Calibri"/>
            </a:endParaRPr>
          </a:p>
          <a:p>
            <a:pPr>
              <a:buNone/>
            </a:pPr>
            <a:r>
              <a:rPr lang="en-GB" sz="1800" dirty="0">
                <a:latin typeface="Times New Roman"/>
                <a:cs typeface="Times New Roman"/>
              </a:rPr>
              <a:t>[Georgina, Field Site 2, Interview]</a:t>
            </a:r>
          </a:p>
          <a:p>
            <a:pPr>
              <a:buNone/>
            </a:pPr>
            <a:r>
              <a:rPr lang="en-GB" sz="1800" dirty="0">
                <a:latin typeface="Times New Roman"/>
                <a:cs typeface="Times New Roman"/>
              </a:rPr>
              <a:t>So this (the language section in the rubric) needs changing. Because this bit here is based on the IELTS marking criteria 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2A590B"/>
                </a:solidFill>
                <a:latin typeface="Times New Roman"/>
                <a:cs typeface="Times New Roman"/>
              </a:rPr>
              <a:t>Concerns over  relevance of linguistically oriented descriptors in proficiency tests when mapped to classroom-based integrated EAP assessments (Green, 2019; </a:t>
            </a:r>
            <a:r>
              <a:rPr lang="en-GB" sz="1800" dirty="0" err="1">
                <a:solidFill>
                  <a:srgbClr val="2A590B"/>
                </a:solidFill>
                <a:latin typeface="Times New Roman"/>
                <a:cs typeface="Times New Roman"/>
              </a:rPr>
              <a:t>Uludag</a:t>
            </a:r>
            <a:r>
              <a:rPr lang="en-GB" sz="1800" dirty="0">
                <a:solidFill>
                  <a:srgbClr val="2A590B"/>
                </a:solidFill>
                <a:latin typeface="Times New Roman"/>
                <a:cs typeface="Times New Roman"/>
              </a:rPr>
              <a:t> &amp; McDonough, 2022)</a:t>
            </a:r>
            <a:endParaRPr lang="en-GB" sz="1800">
              <a:solidFill>
                <a:srgbClr val="2A590B"/>
              </a:solidFill>
              <a:cs typeface="Calibri"/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7D1E209A-D779-4E69-2421-43AAA2F0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3C52-E572-43A0-F819-A2733D80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Calibri Light"/>
              </a:rPr>
              <a:t>Perceived Constructs – teachers (2)</a:t>
            </a:r>
            <a:endParaRPr lang="en-GB" dirty="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E815-8085-4D37-C292-D4300F878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63" y="14305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1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/>
                <a:cs typeface="Times New Roman"/>
              </a:rPr>
              <a:t>Valuing presentation skills not in stated construct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[Georgina, Field Site 2, Rating discussions]</a:t>
            </a:r>
            <a:endParaRPr lang="en-GB" sz="2000" dirty="0"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Basically read from whatever slides she had on.</a:t>
            </a:r>
          </a:p>
          <a:p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[Tracey, Field Site 2, Rating discussions] </a:t>
            </a:r>
          </a:p>
          <a:p>
            <a:pPr marL="0" indent="0">
              <a:buNone/>
            </a:pPr>
            <a:r>
              <a:rPr lang="en-GB" sz="2000" dirty="0">
                <a:latin typeface="Times New Roman"/>
                <a:cs typeface="Times New Roman"/>
              </a:rPr>
              <a:t>Tell you one thing I did like though, I liked her slides. Very clear. </a:t>
            </a:r>
          </a:p>
          <a:p>
            <a:pPr marL="0" indent="0">
              <a:buNone/>
            </a:pPr>
            <a:endParaRPr lang="en-GB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2A590B"/>
                </a:solidFill>
                <a:latin typeface="Times New Roman"/>
                <a:cs typeface="Times New Roman"/>
              </a:rPr>
              <a:t>Reference to criteria outside the rating scales in decision making processes (Or, 2002) </a:t>
            </a:r>
            <a:endParaRPr lang="en-GB" sz="2000" dirty="0">
              <a:solidFill>
                <a:srgbClr val="2A590B"/>
              </a:solidFill>
            </a:endParaRPr>
          </a:p>
        </p:txBody>
      </p:sp>
      <p:pic>
        <p:nvPicPr>
          <p:cNvPr id="5" name="Picture 4" descr="Monet and Rothko: An Unprecedented Exhibition... | Gazette Drouot">
            <a:extLst>
              <a:ext uri="{FF2B5EF4-FFF2-40B4-BE49-F238E27FC236}">
                <a16:creationId xmlns:a16="http://schemas.microsoft.com/office/drawing/2014/main" id="{16DE202E-3A4F-962F-E7F9-8A9F49664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79425" y="343019"/>
            <a:ext cx="823738" cy="121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3BCF23801F8408A544562C3F33114" ma:contentTypeVersion="9" ma:contentTypeDescription="Create a new document." ma:contentTypeScope="" ma:versionID="325cf30c21e189d94ee5b75a78c7b837">
  <xsd:schema xmlns:xsd="http://www.w3.org/2001/XMLSchema" xmlns:xs="http://www.w3.org/2001/XMLSchema" xmlns:p="http://schemas.microsoft.com/office/2006/metadata/properties" xmlns:ns2="da273767-4570-4d6c-81ef-eb21a9c9faab" xmlns:ns3="30648e1a-c56a-4298-8693-42721da7ca22" targetNamespace="http://schemas.microsoft.com/office/2006/metadata/properties" ma:root="true" ma:fieldsID="b6f1b24743217f48f4f92d484f3b785b" ns2:_="" ns3:_="">
    <xsd:import namespace="da273767-4570-4d6c-81ef-eb21a9c9faab"/>
    <xsd:import namespace="30648e1a-c56a-4298-8693-42721da7ca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73767-4570-4d6c-81ef-eb21a9c9fa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48e1a-c56a-4298-8693-42721da7ca2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817627-AD34-470E-8015-0E68CEE95B11}"/>
</file>

<file path=customXml/itemProps2.xml><?xml version="1.0" encoding="utf-8"?>
<ds:datastoreItem xmlns:ds="http://schemas.openxmlformats.org/officeDocument/2006/customXml" ds:itemID="{6A5B613C-813C-4007-806B-3817A6302AF7}"/>
</file>

<file path=customXml/itemProps3.xml><?xml version="1.0" encoding="utf-8"?>
<ds:datastoreItem xmlns:ds="http://schemas.openxmlformats.org/officeDocument/2006/customXml" ds:itemID="{A430096B-8D74-4742-B8DB-65F39B36E3C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1488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Student and Teacher Orientations to Multimodality in EAP Summative Oral Presentation Assessments</vt:lpstr>
      <vt:lpstr>Inspiration and Contribution </vt:lpstr>
      <vt:lpstr>Key Concepts and Frameworks</vt:lpstr>
      <vt:lpstr>Methodological Details </vt:lpstr>
      <vt:lpstr>Field Site Details </vt:lpstr>
      <vt:lpstr>Stated Constructs (1)</vt:lpstr>
      <vt:lpstr> Stated Constructs (2)</vt:lpstr>
      <vt:lpstr> Perceived Constructs  - teachers (1)  Difficulty assessing target stated construct</vt:lpstr>
      <vt:lpstr>Perceived Constructs – teachers (2)</vt:lpstr>
      <vt:lpstr> Perceived Constructs – students </vt:lpstr>
      <vt:lpstr>Reflections</vt:lpstr>
      <vt:lpstr>PowerPoint Presentation</vt:lpstr>
      <vt:lpstr>References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Louise Palmour</cp:lastModifiedBy>
  <cp:revision>861</cp:revision>
  <dcterms:created xsi:type="dcterms:W3CDTF">2023-10-26T15:30:36Z</dcterms:created>
  <dcterms:modified xsi:type="dcterms:W3CDTF">2023-10-31T19:42:18Z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0x0101008363BCF23801F8408A544562C3F33114</vt:lpwstr>
  </property>
</Properties>
</file>