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34" r:id="rId5"/>
    <p:sldId id="409" r:id="rId6"/>
    <p:sldId id="400" r:id="rId7"/>
    <p:sldId id="338" r:id="rId8"/>
    <p:sldId id="395" r:id="rId9"/>
    <p:sldId id="376" r:id="rId10"/>
    <p:sldId id="386" r:id="rId11"/>
    <p:sldId id="410" r:id="rId12"/>
    <p:sldId id="388" r:id="rId13"/>
    <p:sldId id="389" r:id="rId14"/>
    <p:sldId id="399" r:id="rId15"/>
    <p:sldId id="390" r:id="rId16"/>
    <p:sldId id="397" r:id="rId17"/>
    <p:sldId id="367" r:id="rId18"/>
    <p:sldId id="391" r:id="rId19"/>
    <p:sldId id="363" r:id="rId20"/>
    <p:sldId id="361" r:id="rId21"/>
    <p:sldId id="403" r:id="rId22"/>
    <p:sldId id="407" r:id="rId23"/>
    <p:sldId id="404" r:id="rId24"/>
    <p:sldId id="405" r:id="rId25"/>
    <p:sldId id="411" r:id="rId26"/>
    <p:sldId id="382" r:id="rId27"/>
    <p:sldId id="406" r:id="rId28"/>
    <p:sldId id="413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72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9EBC09-EA3C-2FB5-209A-406620A55A11}" name="Morgan, Paul" initials="MP" userId="S::pj.morgan@ulster.ac.uk::3921c763-4a21-4049-9ac8-13481c01dd37" providerId="AD"/>
  <p188:author id="{05301A79-ABD6-D7A1-2B61-F36604DBF2DF}" name="Glenn, Dorothy" initials="GD" userId="S::dm.glenn@ulster.ac.uk::74ab00a7-f0e2-4397-a9d5-82e0426773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881"/>
    <a:srgbClr val="130E3B"/>
    <a:srgbClr val="009FDF"/>
    <a:srgbClr val="0095D5"/>
    <a:srgbClr val="04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ED724-F436-F701-BEBE-63EAFCEB246D}" v="2" dt="2023-11-02T21:24:14.910"/>
    <p1510:client id="{0A8B82EB-ECE5-31D7-17F6-0D7E7C4CC1FC}" v="55" dt="2023-10-31T21:43:45.786"/>
    <p1510:client id="{12EE7C33-9BE2-B025-C0ED-DC808A7AE38C}" v="231" dt="2023-10-27T15:56:03.430"/>
    <p1510:client id="{179E8411-28BE-5937-9A0B-4D0E9074F3D3}" v="118" dt="2023-10-27T13:46:23.933"/>
    <p1510:client id="{1B5B538B-3647-480B-BF54-A96D48504652}" v="1" dt="2023-11-01T14:28:25.616"/>
    <p1510:client id="{1C70870B-4BD6-48B9-9ACC-28A6776376DD}" v="1" dt="2023-11-01T12:15:30.467"/>
    <p1510:client id="{1FB02958-C1DB-9DAB-8B1A-DCD825B41E8F}" v="164" dt="2023-11-01T12:31:15.905"/>
    <p1510:client id="{2A6F8619-B1A4-CD7E-E3AF-D08A8915AAA0}" v="104" dt="2023-10-31T21:24:36.034"/>
    <p1510:client id="{310359F8-9186-B039-AE04-215F2AF87AB7}" v="28" dt="2023-11-02T21:17:16.143"/>
    <p1510:client id="{473A1E24-732A-5E27-D419-89F5A0CF96A9}" v="332" dt="2023-10-31T14:14:07.598"/>
    <p1510:client id="{4BD31E2B-339A-4A89-9BC2-698A30AE36B2}" v="1" dt="2023-10-31T21:20:20.192"/>
    <p1510:client id="{533A370E-7D21-4658-D607-3FF8596D2333}" v="69" dt="2023-10-26T12:20:14.650"/>
    <p1510:client id="{5359D962-DE08-B744-BBBD-F98129A3C859}" v="16" dt="2023-09-12T15:24:02.054"/>
    <p1510:client id="{5656ED52-9F3E-C5F0-EB4D-B634D4A322CD}" v="6" dt="2023-10-23T22:50:30.128"/>
    <p1510:client id="{59EE4F0D-AC77-1470-DB38-512E45C0AF30}" v="311" dt="2023-11-02T15:42:40.487"/>
    <p1510:client id="{5BBA781F-CE25-5E08-6AC0-220A05C43C67}" v="83" dt="2023-11-01T23:38:25.638"/>
    <p1510:client id="{5EF470E3-5DC3-4CD5-840D-5DBD8D6FDF8D}" v="1" dt="2023-11-01T12:08:36.218"/>
    <p1510:client id="{6B217B72-34CB-A019-F315-A39493327F1A}" v="25" dt="2023-11-02T16:32:33.831"/>
    <p1510:client id="{6C98EF22-6A5B-2CC0-D36B-D0249B13FBE2}" v="473" dt="2023-10-22T23:07:05.273"/>
    <p1510:client id="{6F339E48-2368-A572-B9FA-B2E343C6E285}" v="18" dt="2023-10-31T07:57:09.345"/>
    <p1510:client id="{73663E82-E171-352A-1FDC-BF636A6BC468}" v="319" dt="2023-11-02T21:10:29.751"/>
    <p1510:client id="{73F5F977-6F46-416A-5303-9E2854BF5BEA}" v="390" dt="2023-10-30T16:49:49.648"/>
    <p1510:client id="{7A0824BB-E308-2988-0217-FA64F7CC8F07}" v="142" dt="2023-10-25T22:26:24.276"/>
    <p1510:client id="{7C891AD5-F59C-91B1-A47A-3D1C8A8C1FB6}" v="137" dt="2023-10-31T17:01:33.066"/>
    <p1510:client id="{8038C636-F0DD-73A0-C423-FB3787144BC0}" v="5" dt="2023-11-01T07:48:13.172"/>
    <p1510:client id="{82849159-7FBF-22CB-821B-ECF871D796ED}" v="157" dt="2023-10-30T09:56:30.967"/>
    <p1510:client id="{82FC7AD0-C961-4B5B-39B3-FCFCD1F62472}" v="885" dt="2023-10-26T14:21:54.409"/>
    <p1510:client id="{858F3B99-A1BE-49F1-B908-5E14F0D3280A}" v="583" dt="2023-10-19T11:59:22.954"/>
    <p1510:client id="{8A6C3F97-92C4-E0C1-B6C1-D5B468579488}" v="7" dt="2023-10-31T08:46:18.100"/>
    <p1510:client id="{8C4932FA-ADF9-C6C5-F2CE-0B0045645A90}" v="505" dt="2023-10-17T23:04:15.271"/>
    <p1510:client id="{9BD150E5-E99E-8CFD-AB3F-9EB622AF33CF}" v="1309" dt="2023-11-01T11:36:09.356"/>
    <p1510:client id="{AA52EB81-5C33-1CED-DBFF-27878C0F7059}" v="385" dt="2023-10-20T13:49:08.758"/>
    <p1510:client id="{ADD7CF9B-C329-3022-B24F-0C9B94C01FA7}" v="1259" dt="2023-11-01T18:30:17.759"/>
    <p1510:client id="{AF83298A-BA09-412C-371D-03CA8635ECB4}" v="1017" dt="2023-11-02T15:54:52.169"/>
    <p1510:client id="{B175E384-295C-8D8F-516D-26E27F79B22E}" v="176" dt="2023-10-20T14:32:18.636"/>
    <p1510:client id="{B2699F11-66CD-41EE-51AE-606BC329D3D9}" v="380" dt="2023-11-02T11:41:15.465"/>
    <p1510:client id="{C0F2ACAF-ABE9-0EC6-22B8-CB52F3F65C58}" v="330" dt="2023-10-17T22:28:12.706"/>
    <p1510:client id="{C7C70065-4761-4162-34E7-A4D8BFF9B81F}" v="69" dt="2023-10-22T23:27:36.545"/>
    <p1510:client id="{C90715E8-FE45-6289-DDDD-3D65DE41DFA3}" v="99" dt="2023-10-25T21:54:03.340"/>
    <p1510:client id="{CF734F98-7371-BE2C-DCD7-CE23CCDF1525}" v="751" dt="2023-10-18T13:45:49.390"/>
    <p1510:client id="{D159E43F-CE1B-C94C-B5AC-89CCC1AF240D}" v="3" dt="2023-10-19T16:18:04.060"/>
    <p1510:client id="{D56CF9CF-4422-6860-631D-A19B78DCC0F0}" v="83" dt="2023-11-01T16:19:27.313"/>
    <p1510:client id="{D6E2F368-4FDD-60B4-35CC-DF354E75BB35}" v="207" dt="2023-10-26T15:13:47.478"/>
    <p1510:client id="{DE81D743-8845-B54A-3FE7-399E840AA716}" v="957" dt="2023-10-27T15:15:16.006"/>
    <p1510:client id="{E6313C46-3946-4D3C-AA79-8BBA507F49F3}" v="1" dt="2023-10-31T21:21:28.666"/>
    <p1510:client id="{EB524331-253E-B6B8-AD90-7BAF71433516}" v="1" dt="2023-10-27T14:46:54.424"/>
    <p1510:client id="{F8C79A01-9DB0-4940-93E7-FBA4084F3BE7}" v="1" dt="2023-10-31T22:09:59.352"/>
    <p1510:client id="{F964605A-B967-AEAF-A79A-85C1113666C7}" v="19" dt="2023-10-31T12:33:39.249"/>
    <p1510:client id="{FBD99888-B49D-67D1-16FC-D4A41D8D3C14}" v="212" dt="2023-10-20T15:14:11.181"/>
    <p1510:client id="{FCC3F8C7-2E50-6DC0-D69D-489CF9CE0707}" v="69" dt="2023-10-19T11:53:29.769"/>
    <p1510:client id="{FFAC277A-D5DC-4C05-589D-69392DCC96DF}" v="162" dt="2023-10-30T11:52:46.2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929"/>
        <p:guide pos="728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ECE3D9-6000-45D2-96FD-24A5CC8A89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F3892-9B9A-4EB6-A135-0CBC69C5B4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6809E-A18B-4FA1-8376-36359C959F1C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1BD5A-82D6-4DA2-8350-F35462BCE9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B094A-4C9B-45E0-B065-A8A38F3DE1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122D-34CF-476D-8107-C9A8B049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5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30T11:52:34.2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3053 9617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F1153-C708-4CDD-BFA5-A0E3EB255E6E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C433D-DE44-4612-A678-489EE6407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102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433D-DE44-4612-A678-489EE64071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29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433D-DE44-4612-A678-489EE640717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38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433D-DE44-4612-A678-489EE64071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164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433D-DE44-4612-A678-489EE640717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72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433D-DE44-4612-A678-489EE640717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43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C433D-DE44-4612-A678-489EE640717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8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A87B-E002-9549-9BF4-F63E781E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B7D2D-E16C-954D-9ECE-14706A18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36B17-61F9-E642-B049-DEB9994E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0F777-E234-42D5-8C54-9688AAA37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5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918C2-5EF1-FA47-B80D-CA95DD68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6EFEE-8937-D24F-B42B-8CF58145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8F660-2C85-A141-88E2-1E82F571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CC116-3B83-4913-83B7-1B3EB87095C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30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76443-DB4F-429F-A8EC-273541967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7" y="1737517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A989FD-66BE-4C4F-9FBF-C857B619BF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3473652"/>
            <a:ext cx="2943225" cy="3651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64519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62E911-1C7A-DB41-98EE-13939D27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96F66-3F2E-B240-AB4A-D6138736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F4EB1-62A6-FA47-8FFE-B039305A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4577C-23CB-4C69-A8D5-DCF83984D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9FDF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A2B159F-4FC2-460B-B34F-EDC587A63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802" y="5439102"/>
            <a:ext cx="4786131" cy="662060"/>
          </a:xfrm>
          <a:solidFill>
            <a:srgbClr val="009FDF"/>
          </a:solidFill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FDE96-F7B0-224C-A929-1BEC3DD64E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4" y="444688"/>
            <a:ext cx="1531862" cy="76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32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46D811-D4A3-A74F-A5E4-1F4AFCF8E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9FDF"/>
          </a:solidFill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62E911-1C7A-DB41-98EE-13939D27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96F66-3F2E-B240-AB4A-D6138736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F4EB1-62A6-FA47-8FFE-B039305A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2B159F-4FC2-460B-B34F-EDC587A63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802" y="5439102"/>
            <a:ext cx="4819998" cy="662060"/>
          </a:xfrm>
          <a:solidFill>
            <a:srgbClr val="009FDF"/>
          </a:solidFill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0859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8721B-4E91-4EC8-B323-3D3B2B540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40997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FA61CB-6CCF-4EE9-80E7-B3FB9EC71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18904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DFB3E9-C7F4-4E2A-99BB-675EDAE1C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728387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C11594-1981-424B-A61B-D9494C552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6935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4B27D6-4694-440A-976A-53EDCAE56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FE0F45-E1C4-4879-BA3B-BBCE105F9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7C35E-3DD7-42F1-B105-BF67AB81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E0C8EC-B4EC-4B05-89E9-1672E8F5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D985A2-963B-46E3-A5F0-F3274574B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016522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9F8582-F50C-47C0-8865-3073024F85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104364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275973-DA4E-4D7F-B773-E486FB2081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7983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3FAD2-B40C-C54C-803F-998CCC5D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B8E39-5A90-2348-A545-F736D2D5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B88B-56F7-BC40-A4B0-6B41963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100CB-BB59-4697-B2DC-7732C0A8CD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79A285-FC21-4C14-81A3-013DAC946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C2A4A8-8B35-CF4A-9F8B-D89855F3330A}"/>
              </a:ext>
            </a:extLst>
          </p:cNvPr>
          <p:cNvSpPr/>
          <p:nvPr userDrawn="1"/>
        </p:nvSpPr>
        <p:spPr>
          <a:xfrm>
            <a:off x="417689" y="338667"/>
            <a:ext cx="1851378" cy="1083733"/>
          </a:xfrm>
          <a:prstGeom prst="rect">
            <a:avLst/>
          </a:prstGeom>
          <a:solidFill>
            <a:srgbClr val="009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E5F46-54FF-5A48-A3EC-8A51052715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4" y="444688"/>
            <a:ext cx="2340000" cy="11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9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BB5455-985C-4D7F-8740-66B98AE14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91414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14F0AF-993E-4AAE-AB32-3F8C2A8BA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9AD8F-78EB-4102-89D7-E6D567C0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105839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31" y="2394284"/>
            <a:ext cx="5939757" cy="37418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8078DE9-F67A-1940-94E9-90C0416A9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899244"/>
            <a:ext cx="5939757" cy="495040"/>
          </a:xfrm>
          <a:prstGeom prst="rect">
            <a:avLst/>
          </a:prstGeom>
          <a:solidFill>
            <a:srgbClr val="130E3B"/>
          </a:solidFill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F71195D-B83F-7A4C-8C6F-4327A2D0B49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24675" y="1899244"/>
            <a:ext cx="4565650" cy="423644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8CCC4A-33E7-4150-AB79-BD36D6418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6195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1FEF9-2D6C-478E-9AAC-15A699C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77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B4DFED0-AD62-794F-959F-A3643B47029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7831" y="2419390"/>
            <a:ext cx="4830133" cy="356616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l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B2E96-699C-42C1-B514-F3E8ADA28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923969"/>
            <a:ext cx="5939757" cy="495040"/>
          </a:xfrm>
          <a:prstGeom prst="rect">
            <a:avLst/>
          </a:prstGeom>
          <a:solidFill>
            <a:srgbClr val="130E3B"/>
          </a:solidFill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E10EF1-8307-4035-A56C-18D89E06D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7483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30C37-1BE8-453D-947A-3BEC26538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94328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9244"/>
            <a:ext cx="12192000" cy="42368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703839-421B-1044-B1A8-7F5A980D6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899244"/>
            <a:ext cx="5939757" cy="495040"/>
          </a:xfrm>
          <a:prstGeom prst="rect">
            <a:avLst/>
          </a:prstGeom>
          <a:solidFill>
            <a:srgbClr val="130E3B"/>
          </a:solidFill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338034-62EB-4218-B35F-5140E3CC52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7483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1FA09-818C-4B6D-BAED-DA079146F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26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B3EDFBC9-F518-BB4C-BFB9-0E629533CA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99244"/>
            <a:ext cx="6096000" cy="42368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l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899244"/>
            <a:ext cx="6096000" cy="42368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6DD862-22E2-084B-A8F4-F73FA9E7D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899244"/>
            <a:ext cx="5939757" cy="495040"/>
          </a:xfrm>
          <a:prstGeom prst="rect">
            <a:avLst/>
          </a:prstGeom>
          <a:solidFill>
            <a:srgbClr val="130E3B"/>
          </a:solidFill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8108B5-B163-4D95-A81A-92BED8F3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7483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EA82C-C1D9-43D6-BEAA-43123F7C43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76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32" y="2602840"/>
            <a:ext cx="2231979" cy="22302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A8BA4E6C-F2D3-FE40-83E4-A1E39CAE22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50401" y="1899244"/>
            <a:ext cx="5939757" cy="42265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B233055-8899-AC40-A657-A375629A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899244"/>
            <a:ext cx="5939757" cy="495040"/>
          </a:xfrm>
          <a:prstGeom prst="rect">
            <a:avLst/>
          </a:prstGeom>
          <a:solidFill>
            <a:srgbClr val="130E3B"/>
          </a:solidFill>
        </p:spPr>
        <p:txBody>
          <a:bodyPr>
            <a:noAutofit/>
          </a:bodyPr>
          <a:lstStyle>
            <a:lvl1pPr marL="0" indent="0" algn="l">
              <a:buNone/>
              <a:defRPr sz="28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048DE386-957D-2B4C-BF3E-78E38DBF39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24116" y="2602840"/>
            <a:ext cx="2231979" cy="22302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B785DBE-FAA7-6E47-9165-0B128C0289B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7831" y="5041669"/>
            <a:ext cx="4658264" cy="1094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0C1148-222F-4CF1-BDB4-53FD85BF8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7483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B1249-2D4F-4192-ABD8-CB028FC048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97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B3EDFBC9-F518-BB4C-BFB9-0E629533CA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99244"/>
            <a:ext cx="4058816" cy="42368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l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3184" y="1899244"/>
            <a:ext cx="4058816" cy="42368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53481C5-809A-F440-8390-AED93728A0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6592" y="1899244"/>
            <a:ext cx="4058816" cy="42368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6DD862-22E2-084B-A8F4-F73FA9E7D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899244"/>
            <a:ext cx="5939757" cy="495040"/>
          </a:xfrm>
          <a:prstGeom prst="rect">
            <a:avLst/>
          </a:prstGeom>
          <a:solidFill>
            <a:srgbClr val="130E3B"/>
          </a:solidFill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5D941E-EB2D-4907-8F61-BDE1E0D8E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7483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403AE-AB25-4BEA-ADC6-6489E5D72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3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32" y="2394284"/>
            <a:ext cx="2698511" cy="2438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CA9C955D-6EBC-024F-A7D7-6962C80ACD8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75717" y="2394284"/>
            <a:ext cx="2698511" cy="2438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DFDF36AA-0899-C440-BAE2-46EA1B4832F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2264" y="2394284"/>
            <a:ext cx="2698511" cy="2438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26C9886E-EA6D-3A40-910E-7C36671C3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59480" y="2394284"/>
            <a:ext cx="2698511" cy="2438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B233055-8899-AC40-A657-A375629A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899244"/>
            <a:ext cx="10760160" cy="495040"/>
          </a:xfrm>
          <a:prstGeom prst="rect">
            <a:avLst/>
          </a:prstGeom>
          <a:solidFill>
            <a:srgbClr val="130E3B"/>
          </a:solidFill>
        </p:spPr>
        <p:txBody>
          <a:bodyPr/>
          <a:lstStyle>
            <a:lvl1pPr marL="0" indent="0" algn="l">
              <a:buNone/>
              <a:defRPr sz="30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0DDA84E-68CD-774E-A602-1AE195B609A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7831" y="5041669"/>
            <a:ext cx="10760160" cy="1094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3D2E3C-5008-4C23-B974-D127C46C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7483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886CE-3997-4D28-B73C-364D0F59C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6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32" y="2394284"/>
            <a:ext cx="2698511" cy="2438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CA9C955D-6EBC-024F-A7D7-6962C80ACD8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75717" y="2394284"/>
            <a:ext cx="2698511" cy="2438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DFDF36AA-0899-C440-BAE2-46EA1B4832F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2264" y="2394284"/>
            <a:ext cx="2698511" cy="2438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26C9886E-EA6D-3A40-910E-7C36671C3F0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59480" y="2394284"/>
            <a:ext cx="2698511" cy="2438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B233055-8899-AC40-A657-A375629A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899244"/>
            <a:ext cx="10792327" cy="495040"/>
          </a:xfrm>
          <a:prstGeom prst="rect">
            <a:avLst/>
          </a:prstGeom>
          <a:solidFill>
            <a:srgbClr val="130E3B"/>
          </a:solidFill>
        </p:spPr>
        <p:txBody>
          <a:bodyPr/>
          <a:lstStyle>
            <a:lvl1pPr marL="0" indent="0" algn="l">
              <a:buNone/>
              <a:defRPr sz="30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C9C3EA-70A2-AD4E-8D9A-1739A6B0A0D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7831" y="5041669"/>
            <a:ext cx="2698511" cy="1094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5A449DD-6B0D-E145-A1E4-AB8CE0F064C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91155" y="5041669"/>
            <a:ext cx="2698511" cy="1094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FAF1485-EF4C-E943-ACF8-065AF9EDED52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092791" y="5041669"/>
            <a:ext cx="2698511" cy="1094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2C40BF-40D3-F64F-8FC6-B761687A8FA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769489" y="5041669"/>
            <a:ext cx="2698511" cy="1094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2143BFE-7450-41F8-83A7-CDFC4F665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7483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911B5-0139-4084-B1C3-3AE126085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6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3D957-37C4-3149-A615-BA27376F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84549-B45E-984E-80AA-284151F8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6937A-FA5C-604F-99B5-4FF1079C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18BF3-E420-4A02-99AA-6FC98827EE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394A2A-6D12-46B7-AAD5-4A9BC103A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5BA30A-3770-4F4E-9FE3-FAB19B531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4" y="444688"/>
            <a:ext cx="2340000" cy="11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91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32" y="1218628"/>
            <a:ext cx="3308684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0EB9B6F8-1EA4-A44B-ADE9-8CF98C9E18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38548" y="1218628"/>
            <a:ext cx="3308684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5D2D8D90-041E-094A-B337-445636D797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9265" y="1218628"/>
            <a:ext cx="3308684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B233055-8899-AC40-A657-A375629A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723587"/>
            <a:ext cx="10792327" cy="495040"/>
          </a:xfrm>
          <a:prstGeom prst="rect">
            <a:avLst/>
          </a:prstGeom>
          <a:solidFill>
            <a:srgbClr val="130E3B"/>
          </a:solidFill>
        </p:spPr>
        <p:txBody>
          <a:bodyPr/>
          <a:lstStyle>
            <a:lvl1pPr marL="0" indent="0" algn="l">
              <a:buNone/>
              <a:defRPr sz="30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9" name="Picture Placeholder 12">
            <a:extLst>
              <a:ext uri="{FF2B5EF4-FFF2-40B4-BE49-F238E27FC236}">
                <a16:creationId xmlns:a16="http://schemas.microsoft.com/office/drawing/2014/main" id="{20D76DD0-9E0B-6248-A2A5-A7C8FBEAE4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831" y="3840530"/>
            <a:ext cx="3308684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1" name="Picture Placeholder 12">
            <a:extLst>
              <a:ext uri="{FF2B5EF4-FFF2-40B4-BE49-F238E27FC236}">
                <a16:creationId xmlns:a16="http://schemas.microsoft.com/office/drawing/2014/main" id="{C22BCBEC-71FD-A747-BDEF-81303CBCCF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38548" y="3840530"/>
            <a:ext cx="3308684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3" name="Picture Placeholder 12">
            <a:extLst>
              <a:ext uri="{FF2B5EF4-FFF2-40B4-BE49-F238E27FC236}">
                <a16:creationId xmlns:a16="http://schemas.microsoft.com/office/drawing/2014/main" id="{09A4AD9B-785D-8B45-B310-23723DA819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79265" y="3840530"/>
            <a:ext cx="3308684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C64243C3-9FAC-A649-B98F-1D3837CF62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7831" y="5748847"/>
            <a:ext cx="3308684" cy="6436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F3EF9572-FF48-4347-8B1F-3178E056E35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21933" y="5748847"/>
            <a:ext cx="3308684" cy="6436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587A2B6-B1A3-BC49-949B-CD2C24BD60A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70973" y="5748847"/>
            <a:ext cx="3308684" cy="6436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F2FD6BED-0BCC-C749-965F-59FB0DA24F1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97831" y="3130337"/>
            <a:ext cx="3308684" cy="6436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67113D6A-86D4-1E4F-89DC-6ECD009135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21933" y="3130337"/>
            <a:ext cx="3308684" cy="6436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FF2035F0-5298-684F-9379-94F3CBAD0C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79286" y="3130337"/>
            <a:ext cx="3308684" cy="6436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D10A8-C97A-475E-8030-B0D182A22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2763" y="58689"/>
            <a:ext cx="1051701" cy="7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9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32" y="1218628"/>
            <a:ext cx="2698511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0EB9B6F8-1EA4-A44B-ADE9-8CF98C9E18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94379" y="1218628"/>
            <a:ext cx="2698511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5D2D8D90-041E-094A-B337-445636D797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0926" y="1218628"/>
            <a:ext cx="2698511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12">
            <a:extLst>
              <a:ext uri="{FF2B5EF4-FFF2-40B4-BE49-F238E27FC236}">
                <a16:creationId xmlns:a16="http://schemas.microsoft.com/office/drawing/2014/main" id="{BD17E5C0-30D9-9543-B853-74AEB438E2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96804" y="1218628"/>
            <a:ext cx="2698511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B233055-8899-AC40-A657-A375629A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723587"/>
            <a:ext cx="10792327" cy="495040"/>
          </a:xfrm>
          <a:prstGeom prst="rect">
            <a:avLst/>
          </a:prstGeom>
          <a:solidFill>
            <a:srgbClr val="130E3B"/>
          </a:solidFill>
        </p:spPr>
        <p:txBody>
          <a:bodyPr/>
          <a:lstStyle>
            <a:lvl1pPr marL="0" indent="0" algn="l">
              <a:buNone/>
              <a:defRPr sz="30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1" name="Picture Placeholder 12">
            <a:extLst>
              <a:ext uri="{FF2B5EF4-FFF2-40B4-BE49-F238E27FC236}">
                <a16:creationId xmlns:a16="http://schemas.microsoft.com/office/drawing/2014/main" id="{AF077493-36D8-774E-8C99-1484366FF9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7832" y="3840530"/>
            <a:ext cx="2698511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3" name="Picture Placeholder 12">
            <a:extLst>
              <a:ext uri="{FF2B5EF4-FFF2-40B4-BE49-F238E27FC236}">
                <a16:creationId xmlns:a16="http://schemas.microsoft.com/office/drawing/2014/main" id="{B344D7FE-15CD-DC48-8DAE-90C8EC561F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94379" y="3840530"/>
            <a:ext cx="2698511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5" name="Picture Placeholder 12">
            <a:extLst>
              <a:ext uri="{FF2B5EF4-FFF2-40B4-BE49-F238E27FC236}">
                <a16:creationId xmlns:a16="http://schemas.microsoft.com/office/drawing/2014/main" id="{7C153D73-DE89-504D-8C4D-10A0AC59FA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0926" y="3840530"/>
            <a:ext cx="2698511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7" name="Picture Placeholder 12">
            <a:extLst>
              <a:ext uri="{FF2B5EF4-FFF2-40B4-BE49-F238E27FC236}">
                <a16:creationId xmlns:a16="http://schemas.microsoft.com/office/drawing/2014/main" id="{B338E47B-A3B1-194F-917C-1392154F82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96804" y="3840530"/>
            <a:ext cx="2698511" cy="18418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846BC29-9B9F-C64E-AEFD-D9BDD44D476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97831" y="3130337"/>
            <a:ext cx="2696548" cy="64364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9B5B13B-9092-4F4F-AFF7-37952DEC1F8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82842" y="3130337"/>
            <a:ext cx="2696548" cy="64364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5B428D2-22C3-3A45-9EA8-D4D9751687E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076166" y="3130337"/>
            <a:ext cx="2696548" cy="64364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8F3E01-046B-744A-B9CB-24C154715CA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786116" y="3130337"/>
            <a:ext cx="2696548" cy="64364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418FBD7-4EC4-5544-924F-92A83622D0D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97831" y="5748847"/>
            <a:ext cx="2696548" cy="64364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8BEC606-4CA0-8040-90B0-4FE316F20655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382842" y="5748847"/>
            <a:ext cx="2696548" cy="64364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C329AB1-39F5-8E49-AECE-7D18647FA71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076166" y="5748847"/>
            <a:ext cx="2696548" cy="64364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08335B2-610E-9C48-BB46-C8ECD20F2B0D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786116" y="5748847"/>
            <a:ext cx="2696548" cy="64364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4F822-49C8-443E-BF42-95DEA9FFD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2763" y="58689"/>
            <a:ext cx="1051701" cy="7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73F65B-D2B7-C34A-B697-7FB4D1F1E47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81550" y="5443028"/>
            <a:ext cx="4058816" cy="8247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5563A8-BA04-B84D-943B-096524E9FC9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8765" y="5443028"/>
            <a:ext cx="3577570" cy="8247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B3EDFBC9-F518-BB4C-BFB9-0E629533CA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99244"/>
            <a:ext cx="4058816" cy="3335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l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34D37C1-6C7D-CD4D-A40D-62754A0F0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3184" y="1899244"/>
            <a:ext cx="4058816" cy="3335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53481C5-809A-F440-8390-AED93728A0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6592" y="1899244"/>
            <a:ext cx="4058816" cy="3335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 font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6DD862-22E2-084B-A8F4-F73FA9E7D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831" y="1899244"/>
            <a:ext cx="5939757" cy="495040"/>
          </a:xfrm>
          <a:prstGeom prst="rect">
            <a:avLst/>
          </a:prstGeom>
          <a:solidFill>
            <a:srgbClr val="130E3B"/>
          </a:solidFill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ECDC7A-0E41-5940-92D1-15D7EC9382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46474" y="5443028"/>
            <a:ext cx="3577570" cy="82476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2pPr>
              <a:defRPr baseline="0">
                <a:latin typeface="Futura PT Bold" panose="020B0502020204020303" pitchFamily="34" charset="77"/>
              </a:defRPr>
            </a:lvl2pPr>
            <a:lvl3pPr>
              <a:defRPr baseline="0">
                <a:latin typeface="Futura PT Bold" panose="020B0502020204020303" pitchFamily="34" charset="77"/>
              </a:defRPr>
            </a:lvl3pPr>
            <a:lvl4pPr>
              <a:defRPr baseline="0">
                <a:latin typeface="Futura PT Bold" panose="020B0502020204020303" pitchFamily="34" charset="77"/>
              </a:defRPr>
            </a:lvl4pPr>
            <a:lvl5pPr>
              <a:defRPr baseline="0">
                <a:latin typeface="Futura PT Bold" panose="020B0502020204020303" pitchFamily="34" charset="77"/>
              </a:defRPr>
            </a:lvl5pPr>
          </a:lstStyle>
          <a:p>
            <a:pPr lvl="0"/>
            <a:r>
              <a:rPr lang="en-GB"/>
              <a:t>Click to edit Body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B4A0AA-A9AE-475D-88CD-1D069F26A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31" y="74831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BFC46-5D9F-4F94-A5F7-207D1D86E7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0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1FB0C-88CD-474B-A77C-B2308528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976E6-20A4-3B4C-8671-D3A1D245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726E-91D2-A044-AA3B-EA636B57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55AD5-07A5-4C77-AF5E-7B6F25871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889" y="3471105"/>
            <a:ext cx="3846689" cy="127897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E86CD6-3D6D-EA44-B0C8-2A4B239CB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44" y="212624"/>
            <a:ext cx="2340000" cy="163944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0DD24ED-37BE-394C-8D9F-604A00988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889" y="2371273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4782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1FB0C-88CD-474B-A77C-B2308528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976E6-20A4-3B4C-8671-D3A1D245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726E-91D2-A044-AA3B-EA636B57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55AD5-07A5-4C77-AF5E-7B6F25871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1656141"/>
            <a:ext cx="11156213" cy="47002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DD24ED-37BE-394C-8D9F-604A00988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6" y="569815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BB4152-FF41-DB41-B010-AF1DCDD0B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4285" y="207344"/>
            <a:ext cx="1620000" cy="1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3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1FB0C-88CD-474B-A77C-B2308528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976E6-20A4-3B4C-8671-D3A1D245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726E-91D2-A044-AA3B-EA636B57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55AD5-07A5-4C77-AF5E-7B6F25871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1656141"/>
            <a:ext cx="11156213" cy="47002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DD24ED-37BE-394C-8D9F-604A00988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6" y="569815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845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55AD5-07A5-4C77-AF5E-7B6F25871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1656141"/>
            <a:ext cx="11156213" cy="47002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DD24ED-37BE-394C-8D9F-604A00988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6" y="569815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baseline="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0152A-F46E-C341-AC8E-B5FF8206963C}"/>
              </a:ext>
            </a:extLst>
          </p:cNvPr>
          <p:cNvSpPr txBox="1"/>
          <p:nvPr userDrawn="1"/>
        </p:nvSpPr>
        <p:spPr>
          <a:xfrm>
            <a:off x="1032734" y="5164800"/>
            <a:ext cx="116952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0" baseline="0">
                <a:ln w="12700">
                  <a:noFill/>
                </a:ln>
                <a:solidFill>
                  <a:srgbClr val="009FDF"/>
                </a:solidFill>
                <a:latin typeface="Arial Black" panose="020B0604020202020204" pitchFamily="34" charset="0"/>
              </a:rPr>
              <a:t>WE ARE UU</a:t>
            </a:r>
          </a:p>
        </p:txBody>
      </p:sp>
    </p:spTree>
    <p:extLst>
      <p:ext uri="{BB962C8B-B14F-4D97-AF65-F5344CB8AC3E}">
        <p14:creationId xmlns:p14="http://schemas.microsoft.com/office/powerpoint/2010/main" val="202268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918C2-5EF1-FA47-B80D-CA95DD68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6EFEE-8937-D24F-B42B-8CF58145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8F660-2C85-A141-88E2-1E82F571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CC116-3B83-4913-83B7-1B3EB87095C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30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76443-DB4F-429F-A8EC-273541967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6" y="524659"/>
            <a:ext cx="9293546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A989FD-66BE-4C4F-9FBF-C857B619BF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1554541"/>
            <a:ext cx="11178791" cy="48018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ABD5FA-A3EF-6E4C-9F09-7432597D57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309" y="455977"/>
            <a:ext cx="1531862" cy="76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5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918C2-5EF1-FA47-B80D-CA95DD68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6EFEE-8937-D24F-B42B-8CF58145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8F660-2C85-A141-88E2-1E82F571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CC116-3B83-4913-83B7-1B3EB87095C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30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76443-DB4F-429F-A8EC-273541967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6" y="524659"/>
            <a:ext cx="9293546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A989FD-66BE-4C4F-9FBF-C857B619BF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1554541"/>
            <a:ext cx="11178791" cy="48018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921DC-AF41-3341-9244-48C9E0C87DAE}"/>
              </a:ext>
            </a:extLst>
          </p:cNvPr>
          <p:cNvSpPr txBox="1"/>
          <p:nvPr userDrawn="1"/>
        </p:nvSpPr>
        <p:spPr>
          <a:xfrm>
            <a:off x="1032734" y="5164800"/>
            <a:ext cx="116952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0" baseline="0">
                <a:ln w="12700">
                  <a:noFill/>
                </a:ln>
                <a:solidFill>
                  <a:srgbClr val="009FDF"/>
                </a:solidFill>
                <a:latin typeface="Arial Black" panose="020B0604020202020204" pitchFamily="34" charset="0"/>
              </a:rPr>
              <a:t>WE ARE UU</a:t>
            </a:r>
          </a:p>
        </p:txBody>
      </p:sp>
    </p:spTree>
    <p:extLst>
      <p:ext uri="{BB962C8B-B14F-4D97-AF65-F5344CB8AC3E}">
        <p14:creationId xmlns:p14="http://schemas.microsoft.com/office/powerpoint/2010/main" val="323811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C3919-38C4-6B45-A6E9-70C35211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F0E89-ED38-0448-8C49-D8B27EE02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BA73-0C1A-224D-95D7-F1E5E9AB3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191F-8C38-AF48-8E3C-1D86AD8287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5772-93B1-1E41-986C-8BCFDB844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D2975-8E4D-6743-ADD0-4A39EC6A4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8" r:id="rId5"/>
    <p:sldLayoutId id="2147483671" r:id="rId6"/>
    <p:sldLayoutId id="2147483672" r:id="rId7"/>
    <p:sldLayoutId id="2147483653" r:id="rId8"/>
    <p:sldLayoutId id="2147483673" r:id="rId9"/>
    <p:sldLayoutId id="2147483670" r:id="rId10"/>
    <p:sldLayoutId id="2147483669" r:id="rId11"/>
    <p:sldLayoutId id="2147483654" r:id="rId12"/>
    <p:sldLayoutId id="2147483655" r:id="rId13"/>
    <p:sldLayoutId id="2147483660" r:id="rId14"/>
    <p:sldLayoutId id="2147483661" r:id="rId15"/>
    <p:sldLayoutId id="2147483662" r:id="rId16"/>
    <p:sldLayoutId id="2147483667" r:id="rId17"/>
    <p:sldLayoutId id="2147483663" r:id="rId18"/>
    <p:sldLayoutId id="2147483664" r:id="rId19"/>
    <p:sldLayoutId id="2147483665" r:id="rId20"/>
    <p:sldLayoutId id="2147483666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lketeaches.wordpress.com/2015/07/22/clues-to-an-organisations-culture-feedback-opportunity-or-excuse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nc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innovaciondocentetecsup.blogspot.com/2017/08/muros-colaborativos-con-padlet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7216/literacytrek.1279935" TargetMode="External"/><Relationship Id="rId2" Type="http://schemas.openxmlformats.org/officeDocument/2006/relationships/hyperlink" Target="https://doi.org/10.4236/ce.2019.103044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lcc.pressbooks.pub/openenglishatslcc/chapter/multi-modal-communication-writing-in-five-mode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ual.es/en/now-press-conference-about-coronaviru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tc.alt.ac.uk/blog/2015/11/padlet-digital-walls-for-sharing-learning-and-teaching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AC6C-9762-4327-B0FE-1EBACE69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273"/>
            <a:ext cx="7494003" cy="16344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Assessment by portfolio: using Padlet as a multimodal interspace</a:t>
            </a:r>
            <a:r>
              <a:rPr lang="en-US" sz="3200" dirty="0">
                <a:latin typeface="Arial"/>
                <a:cs typeface="Arial"/>
              </a:rPr>
              <a:t> </a:t>
            </a:r>
            <a:br>
              <a:rPr lang="en-US" sz="3200" dirty="0">
                <a:latin typeface="Arial"/>
                <a:cs typeface="Arial"/>
              </a:rPr>
            </a:br>
            <a:br>
              <a:rPr lang="en-US" sz="3200" dirty="0"/>
            </a:br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Dr Dorothy Glenn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 err="1">
                <a:solidFill>
                  <a:schemeClr val="tx1"/>
                </a:solidFill>
                <a:latin typeface="Arial"/>
                <a:cs typeface="Arial"/>
              </a:rPr>
              <a:t>Mr</a:t>
            </a:r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 Paul Morgan 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6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8C3F99-EB56-792B-C2AC-C4E5B9CA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Padlet Tasks </a:t>
            </a:r>
            <a:endParaRPr lang="en-US" sz="360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3BC8424-C255-4477-287D-6072668B2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58" y="1527108"/>
            <a:ext cx="11503979" cy="49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62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00ED5-8814-19D2-9F64-B2947D6EF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Examples of independent study could include:</a:t>
            </a:r>
            <a:endParaRPr lang="en-GB" sz="2000" dirty="0">
              <a:solidFill>
                <a:srgbClr val="FF0000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Calibri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Verdana"/>
                <a:cs typeface="Calibri"/>
              </a:rPr>
              <a:t>reading and paraphrasing/summarising sections from relevant academic texts and highlighting/evaluating the writer’s stance; </a:t>
            </a:r>
          </a:p>
          <a:p>
            <a:pPr marL="285750" indent="-285750">
              <a:buFont typeface="Calibri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Verdana"/>
                <a:cs typeface="Calibri"/>
              </a:rPr>
              <a:t>listening to additional TED talks </a:t>
            </a:r>
            <a:r>
              <a:rPr lang="en-GB" sz="2000" dirty="0">
                <a:solidFill>
                  <a:srgbClr val="FF0000"/>
                </a:solidFill>
                <a:latin typeface="Arial"/>
                <a:ea typeface="Verdana"/>
                <a:cs typeface="Calibri"/>
              </a:rPr>
              <a:t>(short talks / lectures)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Verdana"/>
                <a:cs typeface="Calibri"/>
              </a:rPr>
              <a:t> and recording your opinion; </a:t>
            </a:r>
          </a:p>
          <a:p>
            <a:pPr marL="285750" indent="-285750">
              <a:buFont typeface="Calibri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Verdana"/>
                <a:cs typeface="Calibri"/>
              </a:rPr>
              <a:t>comparing aspects of various cultures based on selected appropriate sources; </a:t>
            </a:r>
          </a:p>
          <a:p>
            <a:pPr marL="285750" indent="-285750">
              <a:buFont typeface="Calibri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Verdana"/>
                <a:cs typeface="Calibri"/>
              </a:rPr>
              <a:t>extending your vocabulary / grammar independently;</a:t>
            </a:r>
          </a:p>
          <a:p>
            <a:pPr marL="285750" indent="-285750">
              <a:buFont typeface="Calibri"/>
              <a:buChar char="•"/>
            </a:pPr>
            <a:r>
              <a:rPr lang="en-GB" sz="2000" dirty="0">
                <a:solidFill>
                  <a:srgbClr val="000000"/>
                </a:solidFill>
                <a:latin typeface="Arial"/>
                <a:ea typeface="Verdana"/>
                <a:cs typeface="Calibri"/>
              </a:rPr>
              <a:t>reflecting on what you have read / written / created.</a:t>
            </a:r>
          </a:p>
          <a:p>
            <a:r>
              <a:rPr lang="en-GB" sz="20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This is an opportunity for you to experiment and take risks, using whatever tools (writing / audio / video / music / graphics / colour / animation etc) you think best helps you convey your message.</a:t>
            </a:r>
          </a:p>
          <a:p>
            <a:r>
              <a:rPr lang="en-GB" sz="20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You can work on your own or in pairs / groups.  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It is up to you, but at least some of your independent work should show evidence of</a:t>
            </a:r>
            <a:r>
              <a:rPr lang="en-GB" sz="20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 creativity</a:t>
            </a:r>
            <a:r>
              <a:rPr lang="en-GB" sz="20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/ critical thinking / evaluation / independent thought.</a:t>
            </a:r>
          </a:p>
          <a:p>
            <a:r>
              <a:rPr lang="en-GB" sz="14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*Changes for 23-24 highlighted in red</a:t>
            </a:r>
          </a:p>
          <a:p>
            <a:endParaRPr lang="en-GB" sz="20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endParaRPr lang="en-GB" sz="2000">
              <a:solidFill>
                <a:srgbClr val="FF0000"/>
              </a:solidFill>
              <a:latin typeface="Arial"/>
              <a:ea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CED6C-F5FB-3789-1A7B-42E2C8D7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Independent tasks: guidance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76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5B7B42-B640-880E-0444-E20CAAF3E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46" y="569815"/>
            <a:ext cx="7760333" cy="772528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Scoring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multicolored task list&#10;&#10;Description automatically generated">
            <a:extLst>
              <a:ext uri="{FF2B5EF4-FFF2-40B4-BE49-F238E27FC236}">
                <a16:creationId xmlns:a16="http://schemas.microsoft.com/office/drawing/2014/main" id="{EC0275E6-A99A-185E-B14E-E78CF5428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2" y="1493074"/>
            <a:ext cx="12080136" cy="46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95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1FFCB6-4B0E-C73E-3F81-5A8D7B41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tx1"/>
                </a:solidFill>
              </a:rPr>
              <a:t>Example L &amp; S Portfolio</a:t>
            </a:r>
            <a:endParaRPr lang="en-US"/>
          </a:p>
        </p:txBody>
      </p:sp>
      <p:pic>
        <p:nvPicPr>
          <p:cNvPr id="2" name="Picture 1" descr="Screens screenshot of a phone&#10;&#10;Description automatically generated">
            <a:extLst>
              <a:ext uri="{FF2B5EF4-FFF2-40B4-BE49-F238E27FC236}">
                <a16:creationId xmlns:a16="http://schemas.microsoft.com/office/drawing/2014/main" id="{5C552CE5-6489-CE2E-2CDA-A2593C2E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30" y="1403335"/>
            <a:ext cx="10325652" cy="52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1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313765-463B-46A4-4D0A-6A4DC110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Example R &amp; W Portfolio</a:t>
            </a:r>
            <a:endParaRPr lang="en-US" sz="36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8784D9-711A-543D-1391-B6F0327B1B20}"/>
                  </a:ext>
                </a:extLst>
              </p14:cNvPr>
              <p14:cNvContentPartPr/>
              <p14:nvPr/>
            </p14:nvContentPartPr>
            <p14:xfrm>
              <a:off x="-952329" y="4506288"/>
              <a:ext cx="14514" cy="1451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8784D9-711A-543D-1391-B6F0327B1B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678029" y="3780588"/>
                <a:ext cx="1451400" cy="1451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Screens screenshot of a computer screen&#10;&#10;Description automatically generated">
            <a:extLst>
              <a:ext uri="{FF2B5EF4-FFF2-40B4-BE49-F238E27FC236}">
                <a16:creationId xmlns:a16="http://schemas.microsoft.com/office/drawing/2014/main" id="{E213F0E0-6792-AB9C-EA1E-431BE4F41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304" y="1389720"/>
            <a:ext cx="9862983" cy="43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16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6247B-C360-77B9-1C68-35E2BD73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Portfolio results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Picture 1" descr="A list of students with blue text&#10;&#10;Description automatically generated">
            <a:extLst>
              <a:ext uri="{FF2B5EF4-FFF2-40B4-BE49-F238E27FC236}">
                <a16:creationId xmlns:a16="http://schemas.microsoft.com/office/drawing/2014/main" id="{F36C2A55-C785-650A-7EC1-81BC9EF6B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9" y="2046852"/>
            <a:ext cx="11348267" cy="29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8961F0-D774-9441-9793-E4EBB7A24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56141"/>
            <a:ext cx="11238089" cy="47002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Arial"/>
                <a:cs typeface="Arial"/>
              </a:rPr>
              <a:t>All Year 2 students surveyed through Microsoft Forms questionnaire.</a:t>
            </a:r>
          </a:p>
          <a:p>
            <a:r>
              <a:rPr lang="en-US" sz="1600">
                <a:latin typeface="Arial"/>
                <a:cs typeface="Arial"/>
              </a:rPr>
              <a:t>Completion rate: approximately 28%.</a:t>
            </a:r>
            <a:endParaRPr lang="en-US" sz="1600" strike="sngStrike">
              <a:latin typeface="Arial"/>
              <a:cs typeface="Arial"/>
            </a:endParaRPr>
          </a:p>
          <a:p>
            <a:endParaRPr lang="en-US" sz="1600">
              <a:latin typeface="Arial"/>
              <a:cs typeface="Arial"/>
            </a:endParaRPr>
          </a:p>
          <a:p>
            <a:r>
              <a:rPr lang="en-US" sz="1600" b="1">
                <a:latin typeface="Arial"/>
                <a:cs typeface="Arial"/>
              </a:rPr>
              <a:t>Questions 1-4 (using 5-point Likert scale):</a:t>
            </a:r>
            <a:endParaRPr lang="en-US" sz="1600">
              <a:latin typeface="Arial"/>
              <a:cs typeface="Arial"/>
            </a:endParaRPr>
          </a:p>
          <a:p>
            <a:pPr marL="228600" indent="-228600">
              <a:buAutoNum type="arabicPeriod"/>
            </a:pPr>
            <a:r>
              <a:rPr lang="en-US" sz="1600">
                <a:latin typeface="Arial"/>
                <a:cs typeface="Arial"/>
              </a:rPr>
              <a:t> I found Padlet an effective platform/tool to share/discuss my work with my teacher.</a:t>
            </a:r>
            <a:endParaRPr lang="en-US" sz="1600"/>
          </a:p>
          <a:p>
            <a:r>
              <a:rPr lang="en-US" sz="1600">
                <a:latin typeface="Arial"/>
                <a:cs typeface="Arial"/>
              </a:rPr>
              <a:t>2.  I liked the fact that the focus of Year 2, Semester 3 was more on learning than assessment.</a:t>
            </a:r>
          </a:p>
          <a:p>
            <a:r>
              <a:rPr lang="en-US" sz="1600">
                <a:latin typeface="Arial"/>
                <a:cs typeface="Arial"/>
              </a:rPr>
              <a:t>3.  I liked Year 2, Semester 3 assessment having a range of set, starred and optional tasks.</a:t>
            </a:r>
          </a:p>
          <a:p>
            <a:r>
              <a:rPr lang="en-US" sz="1600">
                <a:latin typeface="Arial"/>
                <a:cs typeface="Arial"/>
              </a:rPr>
              <a:t>4.  I liked the fact that my portfolio comprised a wide range of task types. For example...</a:t>
            </a:r>
          </a:p>
          <a:p>
            <a:br>
              <a:rPr lang="en-US" sz="1600"/>
            </a:br>
            <a:r>
              <a:rPr lang="en-US" sz="1600" b="1">
                <a:latin typeface="Arial"/>
                <a:cs typeface="Arial"/>
              </a:rPr>
              <a:t>Questions 5-8 (open questions):</a:t>
            </a:r>
            <a:endParaRPr lang="en-US" sz="1600"/>
          </a:p>
          <a:p>
            <a:r>
              <a:rPr lang="en-US" sz="1600">
                <a:latin typeface="Arial"/>
                <a:cs typeface="Arial"/>
              </a:rPr>
              <a:t>5.  How effective did you find Padlet for the different modes of assessment listed in Q4?  For example...</a:t>
            </a:r>
          </a:p>
          <a:p>
            <a:r>
              <a:rPr lang="en-US" sz="1600">
                <a:latin typeface="Arial"/>
                <a:cs typeface="Arial"/>
              </a:rPr>
              <a:t>6. How beneficial did you find the opportunity to work on independent tasks?</a:t>
            </a:r>
          </a:p>
          <a:p>
            <a:r>
              <a:rPr lang="en-US" sz="1600">
                <a:latin typeface="Arial"/>
                <a:cs typeface="Arial"/>
              </a:rPr>
              <a:t>7. How did you use the feedback provided to you to develop as a learner?</a:t>
            </a:r>
          </a:p>
          <a:p>
            <a:r>
              <a:rPr lang="en-US" sz="1600">
                <a:latin typeface="Arial"/>
                <a:cs typeface="Arial"/>
              </a:rPr>
              <a:t>8.  Any other comments?</a:t>
            </a:r>
            <a:endParaRPr lang="en-US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6455BF-8A3B-5248-B6B1-709325A1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815"/>
            <a:ext cx="7494003" cy="772528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Student feedback: questions 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83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8961F0-D774-9441-9793-E4EBB7A24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56141"/>
            <a:ext cx="11238089" cy="470020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>
              <a:solidFill>
                <a:srgbClr val="025C5F"/>
              </a:solidFill>
              <a:latin typeface="Arial"/>
              <a:cs typeface="Arial"/>
            </a:endParaRPr>
          </a:p>
          <a:p>
            <a:endParaRPr lang="en-US" b="1">
              <a:solidFill>
                <a:srgbClr val="025C5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6455BF-8A3B-5248-B6B1-709325A1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815"/>
            <a:ext cx="7494003" cy="772528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Results from Feedback: Q1-4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graph showing a rectangle and a percentage&#10;&#10;Description automatically generated">
            <a:extLst>
              <a:ext uri="{FF2B5EF4-FFF2-40B4-BE49-F238E27FC236}">
                <a16:creationId xmlns:a16="http://schemas.microsoft.com/office/drawing/2014/main" id="{CA80FA03-1755-8AB4-434B-F4D4125AC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496" y="2623221"/>
            <a:ext cx="6096000" cy="886548"/>
          </a:xfrm>
          <a:prstGeom prst="rect">
            <a:avLst/>
          </a:prstGeom>
        </p:spPr>
      </p:pic>
      <p:pic>
        <p:nvPicPr>
          <p:cNvPr id="9" name="Picture 8" descr="A graph with a rectangle and a percent&#10;&#10;Description automatically generated">
            <a:extLst>
              <a:ext uri="{FF2B5EF4-FFF2-40B4-BE49-F238E27FC236}">
                <a16:creationId xmlns:a16="http://schemas.microsoft.com/office/drawing/2014/main" id="{2B33E89F-B3B8-6087-86B0-C0766693B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495" y="1542533"/>
            <a:ext cx="6096000" cy="887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355E3-4210-B52F-ED1E-BDC1A52CB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495" y="3660394"/>
            <a:ext cx="6096000" cy="854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254B6A-D076-F00E-60E1-4F35531A7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495" y="4762977"/>
            <a:ext cx="6096000" cy="8091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06F0F3-AA09-3B91-5558-B4D28E1AADA1}"/>
              </a:ext>
            </a:extLst>
          </p:cNvPr>
          <p:cNvSpPr txBox="1"/>
          <p:nvPr/>
        </p:nvSpPr>
        <p:spPr>
          <a:xfrm>
            <a:off x="533874" y="1664231"/>
            <a:ext cx="49566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Segoe UI"/>
                <a:ea typeface="Segoe UI"/>
                <a:cs typeface="Segoe UI"/>
              </a:rPr>
              <a:t>I found Padlet an effective platform/tool to share/discuss my work with my teacher.</a:t>
            </a:r>
            <a:endParaRPr lang="en-US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95366-712A-9513-C68B-5B80D997DD54}"/>
              </a:ext>
            </a:extLst>
          </p:cNvPr>
          <p:cNvSpPr txBox="1"/>
          <p:nvPr/>
        </p:nvSpPr>
        <p:spPr>
          <a:xfrm>
            <a:off x="536193" y="2623550"/>
            <a:ext cx="46371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I liked the fact that the focus of year 2, Semester 3 was more on learning than assessment.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82FB83-A9F6-EDE8-7E62-3307EDF5F1E8}"/>
              </a:ext>
            </a:extLst>
          </p:cNvPr>
          <p:cNvSpPr txBox="1"/>
          <p:nvPr/>
        </p:nvSpPr>
        <p:spPr>
          <a:xfrm>
            <a:off x="536193" y="3630901"/>
            <a:ext cx="422281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I liked year 2, Semester 3 assessment having a range of set, starred and optional tasks.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1ACE04-2974-4022-CD91-70C6EC6B9550}"/>
              </a:ext>
            </a:extLst>
          </p:cNvPr>
          <p:cNvSpPr txBox="1"/>
          <p:nvPr/>
        </p:nvSpPr>
        <p:spPr>
          <a:xfrm>
            <a:off x="582900" y="4766779"/>
            <a:ext cx="41118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I liked the fact that my portfolio comprised a wide range of task types.</a:t>
            </a:r>
            <a:endParaRPr lang="en-US"/>
          </a:p>
        </p:txBody>
      </p:sp>
      <p:pic>
        <p:nvPicPr>
          <p:cNvPr id="19" name="Picture 18" descr="A close-up of a logo&#10;&#10;Description automatically generated">
            <a:extLst>
              <a:ext uri="{FF2B5EF4-FFF2-40B4-BE49-F238E27FC236}">
                <a16:creationId xmlns:a16="http://schemas.microsoft.com/office/drawing/2014/main" id="{8C8FE796-C467-E5B0-8DAC-702CC5010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495" y="5719085"/>
            <a:ext cx="6096000" cy="77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27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8961F0-D774-9441-9793-E4EBB7A24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984589"/>
            <a:ext cx="9699000" cy="437176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>
                <a:solidFill>
                  <a:srgbClr val="212121"/>
                </a:solidFill>
                <a:latin typeface="Arial"/>
                <a:ea typeface="Segoe UI"/>
                <a:cs typeface="Segoe UI"/>
              </a:rPr>
              <a:t>Key themes: 1. Easy to use / convenient (terms used synonymously) (x 25); 2.Effective / helpful / useful / clear (x10); 3.Sensational / good / yes / 1 (x15); 4.Interesting (x1); 5.Recommend (x5)</a:t>
            </a:r>
            <a:endParaRPr lang="en-US" b="1">
              <a:solidFill>
                <a:srgbClr val="000000"/>
              </a:solidFill>
              <a:ea typeface="Segoe UI"/>
            </a:endParaRPr>
          </a:p>
          <a:p>
            <a:pPr marL="457200" indent="-457200">
              <a:buAutoNum type="arabicPeriod"/>
            </a:pPr>
            <a:endParaRPr lang="en-US" sz="2000" i="1">
              <a:solidFill>
                <a:srgbClr val="212121"/>
              </a:solidFill>
              <a:latin typeface="Arial"/>
              <a:ea typeface="Segoe UI"/>
              <a:cs typeface="Segoe UI"/>
            </a:endParaRPr>
          </a:p>
          <a:p>
            <a:r>
              <a:rPr lang="en-US" sz="2000" i="1">
                <a:solidFill>
                  <a:srgbClr val="212121"/>
                </a:solidFill>
                <a:latin typeface="Arial"/>
                <a:ea typeface="Segoe UI"/>
                <a:cs typeface="Segoe UI"/>
              </a:rPr>
              <a:t>I think Padlet is </a:t>
            </a:r>
            <a:r>
              <a:rPr lang="en-US" sz="2000" b="1" i="1">
                <a:solidFill>
                  <a:srgbClr val="212121"/>
                </a:solidFill>
                <a:latin typeface="Arial"/>
                <a:ea typeface="Segoe UI"/>
                <a:cs typeface="Segoe UI"/>
              </a:rPr>
              <a:t>good for students to share their homework, plans and discussions</a:t>
            </a:r>
            <a:r>
              <a:rPr lang="en-US" sz="2000" i="1">
                <a:solidFill>
                  <a:srgbClr val="212121"/>
                </a:solidFill>
                <a:latin typeface="Arial"/>
                <a:ea typeface="Segoe UI"/>
                <a:cs typeface="Segoe UI"/>
              </a:rPr>
              <a:t> etc. It was </a:t>
            </a:r>
            <a:r>
              <a:rPr lang="en-US" sz="2000" b="1" i="1">
                <a:solidFill>
                  <a:srgbClr val="212121"/>
                </a:solidFill>
                <a:latin typeface="Arial"/>
                <a:ea typeface="Segoe UI"/>
                <a:cs typeface="Segoe UI"/>
              </a:rPr>
              <a:t>not so difficult for me to upload</a:t>
            </a:r>
            <a:r>
              <a:rPr lang="en-US" sz="2000" i="1">
                <a:solidFill>
                  <a:srgbClr val="212121"/>
                </a:solidFill>
                <a:latin typeface="Arial"/>
                <a:ea typeface="Segoe UI"/>
                <a:cs typeface="Segoe UI"/>
              </a:rPr>
              <a:t> those things. Therefore, I would like to </a:t>
            </a:r>
            <a:r>
              <a:rPr lang="en-US" sz="2000" b="1" i="1">
                <a:solidFill>
                  <a:srgbClr val="212121"/>
                </a:solidFill>
                <a:latin typeface="Arial"/>
                <a:ea typeface="Segoe UI"/>
                <a:cs typeface="Segoe UI"/>
              </a:rPr>
              <a:t>recommend</a:t>
            </a:r>
            <a:r>
              <a:rPr lang="en-US" sz="2000" i="1">
                <a:solidFill>
                  <a:srgbClr val="212121"/>
                </a:solidFill>
                <a:latin typeface="Arial"/>
                <a:ea typeface="Segoe UI"/>
                <a:cs typeface="Segoe UI"/>
              </a:rPr>
              <a:t> Padlet as a learning platform.</a:t>
            </a:r>
            <a:endParaRPr lang="en-US"/>
          </a:p>
          <a:p>
            <a:endParaRPr lang="en-US" sz="2000" i="1">
              <a:solidFill>
                <a:srgbClr val="212121"/>
              </a:solidFill>
              <a:latin typeface="Arial"/>
              <a:cs typeface="Segoe UI"/>
            </a:endParaRPr>
          </a:p>
          <a:p>
            <a:r>
              <a:rPr lang="en-US" sz="2000" i="1">
                <a:solidFill>
                  <a:srgbClr val="212121"/>
                </a:solidFill>
                <a:latin typeface="Arial"/>
                <a:cs typeface="Segoe UI"/>
              </a:rPr>
              <a:t>I think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Segoe UI"/>
              </a:rPr>
              <a:t>recording and uploading discussions/presentations is very convenient</a:t>
            </a:r>
            <a:r>
              <a:rPr lang="en-US" sz="2000" i="1">
                <a:solidFill>
                  <a:srgbClr val="212121"/>
                </a:solidFill>
                <a:latin typeface="Arial"/>
                <a:cs typeface="Segoe UI"/>
              </a:rPr>
              <a:t>. I think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Segoe UI"/>
              </a:rPr>
              <a:t>it's easy to get and respond to teacher's verbal and written feedback</a:t>
            </a:r>
            <a:r>
              <a:rPr lang="en-US" sz="2000" i="1">
                <a:solidFill>
                  <a:srgbClr val="212121"/>
                </a:solidFill>
                <a:latin typeface="Arial"/>
                <a:cs typeface="Segoe UI"/>
              </a:rPr>
              <a:t>, which is great!  I would r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Segoe UI"/>
              </a:rPr>
              <a:t>ecommend</a:t>
            </a:r>
            <a:r>
              <a:rPr lang="en-US" sz="2000" i="1">
                <a:solidFill>
                  <a:srgbClr val="212121"/>
                </a:solidFill>
                <a:latin typeface="Arial"/>
                <a:cs typeface="Segoe UI"/>
              </a:rPr>
              <a:t> Padlet as your l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Segoe UI"/>
              </a:rPr>
              <a:t>earning and evaluation platform</a:t>
            </a:r>
            <a:r>
              <a:rPr lang="en-US" sz="2000" i="1">
                <a:solidFill>
                  <a:srgbClr val="212121"/>
                </a:solidFill>
                <a:latin typeface="Arial"/>
                <a:cs typeface="Segoe UI"/>
              </a:rPr>
              <a:t> because it is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Segoe UI"/>
              </a:rPr>
              <a:t>very interesting</a:t>
            </a:r>
            <a:r>
              <a:rPr lang="en-US" sz="2000" i="1">
                <a:solidFill>
                  <a:srgbClr val="212121"/>
                </a:solidFill>
                <a:latin typeface="Arial"/>
                <a:cs typeface="Segoe UI"/>
              </a:rPr>
              <a:t>.</a:t>
            </a:r>
          </a:p>
          <a:p>
            <a:endParaRPr lang="en-US" sz="2000" i="1">
              <a:solidFill>
                <a:srgbClr val="212121"/>
              </a:solidFill>
              <a:latin typeface="Arial"/>
              <a:cs typeface="Segoe UI"/>
            </a:endParaRPr>
          </a:p>
          <a:p>
            <a:r>
              <a:rPr lang="en-US" sz="2000" b="1" i="1">
                <a:solidFill>
                  <a:srgbClr val="212121"/>
                </a:solidFill>
                <a:latin typeface="Arial"/>
                <a:cs typeface="Segoe UI"/>
              </a:rPr>
              <a:t>It is easy and convenient for Padlet to record and upload discussions or audio</a:t>
            </a:r>
            <a:r>
              <a:rPr lang="en-US" sz="2000" i="1">
                <a:solidFill>
                  <a:srgbClr val="212121"/>
                </a:solidFill>
                <a:latin typeface="Arial"/>
                <a:cs typeface="Segoe UI"/>
              </a:rPr>
              <a:t>, and it is also a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Segoe UI"/>
              </a:rPr>
              <a:t>convenient</a:t>
            </a:r>
            <a:r>
              <a:rPr lang="en-US" sz="2000" i="1">
                <a:solidFill>
                  <a:srgbClr val="212121"/>
                </a:solidFill>
                <a:latin typeface="Arial"/>
                <a:cs typeface="Segoe UI"/>
              </a:rPr>
              <a:t> platform for us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Segoe UI"/>
              </a:rPr>
              <a:t>to browse past submissions.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6455BF-8A3B-5248-B6B1-709325A1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3815"/>
            <a:ext cx="7952682" cy="102406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Results from Feedback: Q5</a:t>
            </a:r>
            <a:br>
              <a:rPr lang="en-US">
                <a:latin typeface="Arial"/>
                <a:cs typeface="Arial"/>
              </a:rPr>
            </a:br>
            <a:r>
              <a:rPr lang="en-US" sz="2400" b="0">
                <a:solidFill>
                  <a:schemeClr val="accent1"/>
                </a:solidFill>
                <a:latin typeface="Arial"/>
                <a:cs typeface="Arial"/>
              </a:rPr>
              <a:t>How effective did you find Padlet for the different modes of assessment listed in Q4?</a:t>
            </a:r>
            <a:endParaRPr lang="en-US" sz="240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85" name="Picture 84" descr="Thumbs Up Handy">
            <a:extLst>
              <a:ext uri="{FF2B5EF4-FFF2-40B4-BE49-F238E27FC236}">
                <a16:creationId xmlns:a16="http://schemas.microsoft.com/office/drawing/2014/main" id="{A2CCCFCC-8708-576F-9F97-827546CD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803" y="1092641"/>
            <a:ext cx="27235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68FA6A-4AF1-EDD3-C3BB-1CC867D4DA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656141"/>
            <a:ext cx="8196561" cy="470020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000" b="1">
                <a:solidFill>
                  <a:srgbClr val="212121"/>
                </a:solidFill>
                <a:latin typeface="Arial"/>
                <a:cs typeface="Arial"/>
              </a:rPr>
              <a:t>Key themes: 1.Connectivity issues (x3); 2.Issues with longer videos (x2); 3.No notification for comments (x1)</a:t>
            </a:r>
            <a:endParaRPr lang="en-US" sz="2000">
              <a:solidFill>
                <a:srgbClr val="212121"/>
              </a:solidFill>
              <a:latin typeface="Arial"/>
              <a:cs typeface="Arial"/>
            </a:endParaRPr>
          </a:p>
          <a:p>
            <a:endParaRPr lang="en-US" sz="2000" i="1">
              <a:solidFill>
                <a:srgbClr val="212121"/>
              </a:solidFill>
              <a:latin typeface="Arial"/>
              <a:cs typeface="Arial"/>
            </a:endParaRPr>
          </a:p>
          <a:p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I think there is a not a big problem, but sometimes there is a internet connection problem.</a:t>
            </a:r>
            <a:endParaRPr lang="en-US" sz="2000">
              <a:solidFill>
                <a:srgbClr val="212121"/>
              </a:solidFill>
              <a:latin typeface="Arial"/>
              <a:cs typeface="Arial"/>
            </a:endParaRPr>
          </a:p>
          <a:p>
            <a:endParaRPr lang="en-US" sz="2000" i="1">
              <a:solidFill>
                <a:srgbClr val="212121"/>
              </a:solidFill>
              <a:latin typeface="Arial"/>
              <a:cs typeface="Arial"/>
            </a:endParaRPr>
          </a:p>
          <a:p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Longer video uploads are not easy.</a:t>
            </a:r>
            <a:endParaRPr lang="en-US" sz="2000">
              <a:solidFill>
                <a:srgbClr val="212121"/>
              </a:solidFill>
              <a:latin typeface="Arial"/>
              <a:cs typeface="Arial"/>
            </a:endParaRPr>
          </a:p>
          <a:p>
            <a:endParaRPr lang="en-US" sz="2000" i="1">
              <a:solidFill>
                <a:srgbClr val="212121"/>
              </a:solidFill>
              <a:latin typeface="Arial"/>
              <a:cs typeface="Arial"/>
            </a:endParaRPr>
          </a:p>
          <a:p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It's easy for students to upload video and discussion. Some students can't assess to the website sometimes. It's also a little difficult for student to get feedback from the teachers since </a:t>
            </a:r>
            <a:r>
              <a:rPr lang="en-US" sz="2000" i="1">
                <a:solidFill>
                  <a:srgbClr val="212121"/>
                </a:solidFill>
                <a:highlight>
                  <a:srgbClr val="FFFF00"/>
                </a:highlight>
                <a:latin typeface="Arial"/>
                <a:cs typeface="Arial"/>
              </a:rPr>
              <a:t>the platform doesn't have a reminder* </a:t>
            </a:r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when we get comments.</a:t>
            </a:r>
            <a:endParaRPr lang="en-US" sz="2000">
              <a:solidFill>
                <a:srgbClr val="212121"/>
              </a:solidFill>
              <a:latin typeface="Arial"/>
              <a:cs typeface="Arial"/>
            </a:endParaRPr>
          </a:p>
          <a:p>
            <a:endParaRPr lang="en-US" sz="2000">
              <a:solidFill>
                <a:srgbClr val="212121"/>
              </a:solidFill>
            </a:endParaRPr>
          </a:p>
          <a:p>
            <a:endParaRPr lang="en-US" sz="1400" b="1" i="1">
              <a:solidFill>
                <a:srgbClr val="212121"/>
              </a:solidFill>
              <a:highlight>
                <a:srgbClr val="FFFF00"/>
              </a:highlight>
              <a:latin typeface="Arial"/>
              <a:cs typeface="Arial"/>
            </a:endParaRPr>
          </a:p>
          <a:p>
            <a:r>
              <a:rPr lang="en-US" sz="1400">
                <a:latin typeface="Arial"/>
                <a:cs typeface="Arial"/>
              </a:rPr>
              <a:t>*Students now reminded to turn on comment notifications in their settings, which will send students an email when their teacher has left comments.</a:t>
            </a:r>
            <a:r>
              <a:rPr lang="en-US">
                <a:latin typeface="Arial"/>
                <a:cs typeface="Arial"/>
              </a:rPr>
              <a:t>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51437E-8A1B-00FB-77A5-81EEEC26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tx1"/>
                </a:solidFill>
              </a:rPr>
              <a:t>Results from Feedback: Q5</a:t>
            </a:r>
            <a:endParaRPr lang="en-US"/>
          </a:p>
        </p:txBody>
      </p:sp>
      <p:pic>
        <p:nvPicPr>
          <p:cNvPr id="5" name="Picture 4" descr="Thumbs Down Handy">
            <a:extLst>
              <a:ext uri="{FF2B5EF4-FFF2-40B4-BE49-F238E27FC236}">
                <a16:creationId xmlns:a16="http://schemas.microsoft.com/office/drawing/2014/main" id="{C4505986-491D-3BF0-6563-96437EB9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817" y="1622732"/>
            <a:ext cx="3097589" cy="40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5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36529C-F750-22BF-7209-9CB3F707CE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Char char="•"/>
            </a:pPr>
            <a:r>
              <a:rPr lang="en-US" sz="3600">
                <a:latin typeface="Arial"/>
                <a:cs typeface="Arial"/>
              </a:rPr>
              <a:t>Background </a:t>
            </a:r>
            <a:endParaRPr lang="en-US"/>
          </a:p>
          <a:p>
            <a:pPr marL="571500" indent="-571500">
              <a:buChar char="•"/>
            </a:pPr>
            <a:r>
              <a:rPr lang="en-US" sz="3600">
                <a:latin typeface="Arial"/>
                <a:cs typeface="Arial"/>
              </a:rPr>
              <a:t>Context  </a:t>
            </a:r>
            <a:endParaRPr lang="en-US" sz="3600"/>
          </a:p>
          <a:p>
            <a:pPr marL="571500" indent="-571500">
              <a:buChar char="•"/>
            </a:pPr>
            <a:r>
              <a:rPr lang="en-US" sz="3600">
                <a:latin typeface="Arial"/>
                <a:cs typeface="Arial"/>
              </a:rPr>
              <a:t>Assessment Challenges </a:t>
            </a:r>
            <a:endParaRPr lang="en-US" sz="3600"/>
          </a:p>
          <a:p>
            <a:pPr marL="571500" indent="-571500">
              <a:buChar char="•"/>
            </a:pPr>
            <a:r>
              <a:rPr lang="en-US" sz="3600">
                <a:latin typeface="Arial"/>
                <a:cs typeface="Arial"/>
              </a:rPr>
              <a:t>Response to Challenges </a:t>
            </a:r>
          </a:p>
          <a:p>
            <a:pPr marL="571500" indent="-571500">
              <a:buChar char="•"/>
            </a:pPr>
            <a:r>
              <a:rPr lang="en-US" sz="3600">
                <a:latin typeface="Arial"/>
                <a:cs typeface="Arial"/>
              </a:rPr>
              <a:t>Padlet Portfolio</a:t>
            </a:r>
            <a:endParaRPr lang="en-US" sz="3600"/>
          </a:p>
          <a:p>
            <a:pPr marL="571500" indent="-571500">
              <a:buChar char="•"/>
            </a:pPr>
            <a:r>
              <a:rPr lang="en-US" sz="3600">
                <a:latin typeface="Arial"/>
                <a:cs typeface="Arial"/>
              </a:rPr>
              <a:t>Student &amp; Teacher Feedback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D9D146-EDD6-779B-DD36-73FD304A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Outline 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99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55EDCE-BAAC-28B2-DD57-21BF7D279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406521"/>
            <a:ext cx="11156213" cy="52782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Q6: How beneficial did you find the opportunity to work on independent tasks?</a:t>
            </a:r>
            <a:endParaRPr lang="en-US" sz="2000" b="1">
              <a:solidFill>
                <a:schemeClr val="accent1"/>
              </a:solidFill>
            </a:endParaRPr>
          </a:p>
          <a:p>
            <a:r>
              <a:rPr lang="en-US" sz="2000" b="1">
                <a:solidFill>
                  <a:srgbClr val="212121"/>
                </a:solidFill>
                <a:latin typeface="Arial"/>
                <a:cs typeface="Arial"/>
              </a:rPr>
              <a:t>Key themes: 1. Improve English (x9); 2. Improve skills/ability (x5); 3. Improve knowledge (x5); 4. Critical thinking (x5); 5. Independence/own interests (x6); 6. Flexibility (x2); General positivity (x15)</a:t>
            </a:r>
          </a:p>
          <a:p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It can help me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Arial"/>
              </a:rPr>
              <a:t>to develop a critical thinking method.</a:t>
            </a:r>
            <a:endParaRPr lang="en-US" b="1"/>
          </a:p>
          <a:p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Promote us to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Arial"/>
              </a:rPr>
              <a:t>doing self-study</a:t>
            </a:r>
            <a:endParaRPr lang="en-US" sz="2000" b="1" i="1">
              <a:solidFill>
                <a:srgbClr val="212121"/>
              </a:solidFill>
            </a:endParaRPr>
          </a:p>
          <a:p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It’s a good way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Arial"/>
              </a:rPr>
              <a:t>to think deeply</a:t>
            </a:r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lang="en-US" sz="2000" i="1">
              <a:solidFill>
                <a:srgbClr val="212121"/>
              </a:solidFill>
            </a:endParaRPr>
          </a:p>
          <a:p>
            <a:r>
              <a:rPr lang="en-US" sz="2000" i="1">
                <a:solidFill>
                  <a:srgbClr val="212121"/>
                </a:solidFill>
                <a:latin typeface="Arial"/>
                <a:cs typeface="Arial"/>
              </a:rPr>
              <a:t>In the process of completing independent tasks, we often have the opportunity </a:t>
            </a:r>
            <a:r>
              <a:rPr lang="en-US" sz="2000" b="1" i="1">
                <a:solidFill>
                  <a:srgbClr val="212121"/>
                </a:solidFill>
                <a:latin typeface="Arial"/>
                <a:cs typeface="Arial"/>
              </a:rPr>
              <a:t>to learn more different and rich content, which can effectively improve our ability.</a:t>
            </a:r>
            <a:endParaRPr lang="en-US" sz="2000" b="1" i="1">
              <a:latin typeface="Arial"/>
              <a:cs typeface="Arial"/>
            </a:endParaRPr>
          </a:p>
          <a:p>
            <a:endParaRPr lang="en-US" sz="2000" b="1" i="1">
              <a:solidFill>
                <a:srgbClr val="212121"/>
              </a:solidFill>
              <a:latin typeface="Arial"/>
              <a:cs typeface="Arial"/>
            </a:endParaRPr>
          </a:p>
          <a:p>
            <a:endParaRPr lang="en-US" sz="2000" b="1" i="1">
              <a:solidFill>
                <a:srgbClr val="212121"/>
              </a:solidFill>
              <a:latin typeface="Arial"/>
              <a:cs typeface="Arial"/>
            </a:endParaRPr>
          </a:p>
          <a:p>
            <a:r>
              <a:rPr lang="en-US" sz="2000" b="1" i="1">
                <a:solidFill>
                  <a:srgbClr val="212121"/>
                </a:solidFill>
                <a:latin typeface="Arial"/>
                <a:cs typeface="Arial"/>
              </a:rPr>
              <a:t>It is difficult to do high-quality independent work on my own initiative.</a:t>
            </a:r>
          </a:p>
          <a:p>
            <a:endParaRPr lang="en-US" sz="2000" b="1" i="1">
              <a:solidFill>
                <a:srgbClr val="212121"/>
              </a:solidFill>
              <a:latin typeface="Arial"/>
              <a:cs typeface="Arial"/>
            </a:endParaRPr>
          </a:p>
          <a:p>
            <a:endParaRPr lang="en-US" sz="2000" b="1" i="1">
              <a:solidFill>
                <a:srgbClr val="212121"/>
              </a:solidFill>
              <a:latin typeface="Arial"/>
              <a:cs typeface="Arial"/>
            </a:endParaRPr>
          </a:p>
          <a:p>
            <a:endParaRPr lang="en-US" sz="2000" b="1" i="1">
              <a:solidFill>
                <a:srgbClr val="212121"/>
              </a:solidFill>
              <a:latin typeface="Arial"/>
              <a:cs typeface="Arial"/>
            </a:endParaRPr>
          </a:p>
          <a:p>
            <a:endParaRPr lang="en-US" sz="2000" i="1">
              <a:solidFill>
                <a:srgbClr val="212121"/>
              </a:solidFill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DEE11-6177-D454-3C42-6DBA6633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76" y="954514"/>
            <a:ext cx="7494003" cy="506198"/>
          </a:xfrm>
        </p:spPr>
        <p:txBody>
          <a:bodyPr>
            <a:normAutofit fontScale="90000"/>
          </a:bodyPr>
          <a:lstStyle/>
          <a:p>
            <a:br>
              <a:rPr lang="en-US">
                <a:latin typeface="Arial"/>
                <a:cs typeface="Arial"/>
              </a:rPr>
            </a:br>
            <a:endParaRPr lang="en-US" sz="1300" b="0">
              <a:solidFill>
                <a:srgbClr val="212121"/>
              </a:solidFill>
              <a:latin typeface="Arial"/>
              <a:cs typeface="Arial"/>
            </a:endParaRPr>
          </a:p>
          <a:p>
            <a:br>
              <a:rPr lang="en-US"/>
            </a:b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Results from Feedback: Q6</a:t>
            </a:r>
            <a:br>
              <a:rPr lang="en-US" sz="1400" b="0">
                <a:latin typeface="Arial"/>
                <a:cs typeface="Arial"/>
              </a:rPr>
            </a:br>
            <a:endParaRPr lang="en-US" sz="1400" b="0">
              <a:solidFill>
                <a:srgbClr val="212121"/>
              </a:solidFill>
              <a:latin typeface="Arial"/>
              <a:cs typeface="Arial"/>
            </a:endParaRPr>
          </a:p>
        </p:txBody>
      </p:sp>
      <p:pic>
        <p:nvPicPr>
          <p:cNvPr id="5" name="Picture 4" descr="Thumbs Up Handy">
            <a:extLst>
              <a:ext uri="{FF2B5EF4-FFF2-40B4-BE49-F238E27FC236}">
                <a16:creationId xmlns:a16="http://schemas.microsoft.com/office/drawing/2014/main" id="{DDD9EEE9-F690-4F25-9239-B91B631E0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715" y="2442706"/>
            <a:ext cx="1177039" cy="1683671"/>
          </a:xfrm>
          <a:prstGeom prst="rect">
            <a:avLst/>
          </a:prstGeom>
        </p:spPr>
      </p:pic>
      <p:pic>
        <p:nvPicPr>
          <p:cNvPr id="7" name="Picture 6" descr="Thumbs Down Handy">
            <a:extLst>
              <a:ext uri="{FF2B5EF4-FFF2-40B4-BE49-F238E27FC236}">
                <a16:creationId xmlns:a16="http://schemas.microsoft.com/office/drawing/2014/main" id="{4E4A302A-A844-8335-7DD5-45A6A2C5F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588" y="4572358"/>
            <a:ext cx="1097339" cy="142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70DCF9-9898-53F6-9C88-EEF785F597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b="1">
                <a:solidFill>
                  <a:schemeClr val="accent1"/>
                </a:solidFill>
                <a:latin typeface="Arial"/>
                <a:cs typeface="Arial"/>
              </a:rPr>
              <a:t>Q7: How did you use the feedback provided to you to develop as a learner?</a:t>
            </a:r>
            <a:endParaRPr lang="en-US" sz="1900">
              <a:solidFill>
                <a:schemeClr val="accent1"/>
              </a:solidFill>
              <a:latin typeface="Arial"/>
              <a:cs typeface="Arial"/>
            </a:endParaRPr>
          </a:p>
          <a:p>
            <a:r>
              <a:rPr lang="en-US" sz="1900" b="1">
                <a:solidFill>
                  <a:srgbClr val="212121"/>
                </a:solidFill>
                <a:latin typeface="Arial"/>
                <a:cs typeface="Arial"/>
              </a:rPr>
              <a:t>Key themes: 1. Correct mistakes (x13); 2. Improve in future (x18); 3. Practice (x3); 4. Discuss with teacher (x3); 5. Think more (x1)</a:t>
            </a:r>
          </a:p>
          <a:p>
            <a:endParaRPr lang="en-US" sz="1900" b="1">
              <a:solidFill>
                <a:srgbClr val="212121"/>
              </a:solidFill>
              <a:latin typeface="Arial"/>
              <a:cs typeface="Arial"/>
            </a:endParaRPr>
          </a:p>
          <a:p>
            <a:r>
              <a:rPr lang="en-US" sz="1900" i="1">
                <a:latin typeface="Arial"/>
                <a:cs typeface="Arial"/>
              </a:rPr>
              <a:t>Ask for </a:t>
            </a:r>
            <a:r>
              <a:rPr lang="en-US" sz="1900" b="1" i="1">
                <a:latin typeface="Arial"/>
                <a:cs typeface="Arial"/>
              </a:rPr>
              <a:t>help from teachers and learn from classmates by leaving messages and comments</a:t>
            </a:r>
            <a:r>
              <a:rPr lang="en-US" sz="1900" i="1">
                <a:latin typeface="Arial"/>
                <a:cs typeface="Arial"/>
              </a:rPr>
              <a:t>.</a:t>
            </a:r>
            <a:endParaRPr lang="en-US" sz="1900">
              <a:latin typeface="Arial"/>
              <a:cs typeface="Arial"/>
            </a:endParaRPr>
          </a:p>
          <a:p>
            <a:r>
              <a:rPr lang="en-US" sz="1900" i="1">
                <a:latin typeface="Arial"/>
                <a:cs typeface="Arial"/>
              </a:rPr>
              <a:t>I carefully read feedbacks and communicate with my teacher during</a:t>
            </a:r>
            <a:r>
              <a:rPr lang="en-US" sz="1900" b="1" i="1">
                <a:latin typeface="Arial"/>
                <a:cs typeface="Arial"/>
              </a:rPr>
              <a:t> tutorials</a:t>
            </a:r>
            <a:r>
              <a:rPr lang="en-US" sz="1900" i="1">
                <a:latin typeface="Arial"/>
                <a:cs typeface="Arial"/>
              </a:rPr>
              <a:t>.</a:t>
            </a:r>
            <a:endParaRPr lang="en-US" sz="1900">
              <a:latin typeface="Arial"/>
              <a:cs typeface="Arial"/>
            </a:endParaRPr>
          </a:p>
          <a:p>
            <a:r>
              <a:rPr lang="en-US" sz="1900" i="1">
                <a:latin typeface="Arial"/>
                <a:cs typeface="Arial"/>
              </a:rPr>
              <a:t>I will </a:t>
            </a:r>
            <a:r>
              <a:rPr lang="en-US" sz="1900" b="1" i="1">
                <a:latin typeface="Arial"/>
                <a:cs typeface="Arial"/>
              </a:rPr>
              <a:t>adjust and modify</a:t>
            </a:r>
            <a:r>
              <a:rPr lang="en-US" sz="1900" i="1">
                <a:latin typeface="Arial"/>
                <a:cs typeface="Arial"/>
              </a:rPr>
              <a:t> in time according to feedback.</a:t>
            </a:r>
            <a:endParaRPr lang="en-US" sz="1900">
              <a:latin typeface="Arial"/>
              <a:cs typeface="Arial"/>
            </a:endParaRPr>
          </a:p>
          <a:p>
            <a:r>
              <a:rPr lang="en-US" sz="1900" i="1">
                <a:latin typeface="Arial"/>
                <a:cs typeface="Arial"/>
              </a:rPr>
              <a:t>The feedback after each task enables me </a:t>
            </a:r>
            <a:r>
              <a:rPr lang="en-US" sz="1900" b="1" i="1">
                <a:latin typeface="Arial"/>
                <a:cs typeface="Arial"/>
              </a:rPr>
              <a:t>to find my mistakes</a:t>
            </a:r>
            <a:r>
              <a:rPr lang="en-US" sz="1900" i="1">
                <a:latin typeface="Arial"/>
                <a:cs typeface="Arial"/>
              </a:rPr>
              <a:t> in reading or listening in time and </a:t>
            </a:r>
            <a:r>
              <a:rPr lang="en-US" sz="1900" b="1" i="1">
                <a:latin typeface="Arial"/>
                <a:cs typeface="Arial"/>
              </a:rPr>
              <a:t>correct them in subsequent learning</a:t>
            </a:r>
            <a:endParaRPr lang="en-US" sz="1900">
              <a:latin typeface="Arial"/>
              <a:cs typeface="Arial"/>
            </a:endParaRPr>
          </a:p>
          <a:p>
            <a:r>
              <a:rPr lang="en-US" sz="1900" i="1">
                <a:latin typeface="Arial"/>
                <a:cs typeface="Arial"/>
              </a:rPr>
              <a:t>I use feedback </a:t>
            </a:r>
            <a:r>
              <a:rPr lang="en-US" sz="1900" b="1" i="1">
                <a:latin typeface="Arial"/>
                <a:cs typeface="Arial"/>
              </a:rPr>
              <a:t>to better correct my homework and get more effective suggestions to help me do bette</a:t>
            </a:r>
            <a:r>
              <a:rPr lang="en-US" sz="1900" b="1">
                <a:latin typeface="Arial"/>
                <a:cs typeface="Arial"/>
              </a:rPr>
              <a:t>r</a:t>
            </a:r>
            <a:r>
              <a:rPr lang="en-US" sz="1900">
                <a:latin typeface="Arial"/>
                <a:cs typeface="Arial"/>
              </a:rPr>
              <a:t>.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AA714E-56E6-EE23-CC4B-0EF0BF8B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Results from Feedback: Q7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92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58B5BD-44AC-5F78-CEEB-AC7D7F13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430673"/>
            <a:ext cx="5172169" cy="11575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Feedback from teachers</a:t>
            </a:r>
            <a:endParaRPr lang="en-US" sz="3200" kern="1200"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29A1A0-2DFD-7E2B-F7C9-DFE63CA920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693" y="1727088"/>
            <a:ext cx="5305335" cy="51715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  <a:cs typeface="+mn-cs"/>
              </a:rPr>
              <a:t>Padlet portfolio:</a:t>
            </a:r>
            <a:endParaRPr lang="en-US" sz="2000" b="1">
              <a:latin typeface="+mn-lt"/>
              <a:cs typeface="Arial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>
              <a:latin typeface="+mn-lt"/>
              <a:cs typeface="Arial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>
                <a:latin typeface="+mn-lt"/>
                <a:cs typeface="+mn-cs"/>
              </a:rPr>
              <a:t>Very effective for language acquisition.</a:t>
            </a:r>
            <a:endParaRPr lang="en-US" sz="2000" b="1">
              <a:latin typeface="+mn-lt"/>
              <a:cs typeface="Arial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>
              <a:latin typeface="+mn-lt"/>
              <a:cs typeface="Arial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>
                <a:latin typeface="+mn-lt"/>
                <a:cs typeface="+mn-cs"/>
              </a:rPr>
              <a:t>Encouraged students to try new things and take risks</a:t>
            </a:r>
            <a:endParaRPr lang="en-US" sz="2000" i="1">
              <a:latin typeface="+mn-lt"/>
              <a:cs typeface="Arial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>
              <a:latin typeface="+mn-lt"/>
              <a:cs typeface="Arial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>
                <a:latin typeface="+mn-lt"/>
                <a:cs typeface="+mn-cs"/>
              </a:rPr>
              <a:t>Helped to develop student autonomy</a:t>
            </a:r>
            <a:endParaRPr lang="en-US" sz="2000" i="1">
              <a:latin typeface="+mn-lt"/>
              <a:cs typeface="Arial"/>
            </a:endParaRPr>
          </a:p>
          <a:p>
            <a:pPr marL="57150">
              <a:spcBef>
                <a:spcPts val="0"/>
              </a:spcBef>
              <a:spcAft>
                <a:spcPts val="600"/>
              </a:spcAft>
            </a:pPr>
            <a:endParaRPr lang="en-US" sz="2000" i="1">
              <a:latin typeface="+mn-lt"/>
              <a:cs typeface="Arial"/>
            </a:endParaRP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>
                <a:latin typeface="+mn-lt"/>
                <a:cs typeface="+mn-cs"/>
              </a:rPr>
              <a:t>I think it (the portfolio) should have been given more weight.</a:t>
            </a:r>
            <a:endParaRPr lang="en-US" sz="2000">
              <a:latin typeface="+mn-lt"/>
              <a:cs typeface="Arial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i="1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i="1">
              <a:highlight>
                <a:srgbClr val="FFFF00"/>
              </a:highlight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latin typeface="+mn-lt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>
              <a:highlight>
                <a:srgbClr val="FFFF00"/>
              </a:highlight>
              <a:latin typeface="+mn-lt"/>
              <a:cs typeface="+mn-cs"/>
            </a:endParaRPr>
          </a:p>
        </p:txBody>
      </p:sp>
      <p:pic>
        <p:nvPicPr>
          <p:cNvPr id="4" name="Picture 3" descr="A keyboard with a red key&#10;&#10;Description automatically generated">
            <a:extLst>
              <a:ext uri="{FF2B5EF4-FFF2-40B4-BE49-F238E27FC236}">
                <a16:creationId xmlns:a16="http://schemas.microsoft.com/office/drawing/2014/main" id="{5E17E67E-554E-A711-C474-B0249803D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48914" y="1333158"/>
            <a:ext cx="5028104" cy="42009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5AA9E65-EFBE-A1F8-E1D6-79C874C1E242}"/>
              </a:ext>
            </a:extLst>
          </p:cNvPr>
          <p:cNvSpPr txBox="1"/>
          <p:nvPr/>
        </p:nvSpPr>
        <p:spPr>
          <a:xfrm>
            <a:off x="8637165" y="5334097"/>
            <a:ext cx="273985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185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eps Over Seaweed Free Stock Photo - Public Domain Pictures">
            <a:extLst>
              <a:ext uri="{FF2B5EF4-FFF2-40B4-BE49-F238E27FC236}">
                <a16:creationId xmlns:a16="http://schemas.microsoft.com/office/drawing/2014/main" id="{BE88B383-1B83-48D6-0E17-2A4685974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9321" r="11369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9898CB-B9B8-B8B3-44BF-A2ADF545A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9203"/>
            <a:ext cx="5251316" cy="15684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Next steps?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F7B901-7692-556E-9BBD-0BB724D07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72834"/>
            <a:ext cx="4619621" cy="490412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  <a:latin typeface="+mn-lt"/>
              <a:cs typeface="+mn-cs"/>
            </a:endParaRPr>
          </a:p>
          <a:p>
            <a:pPr marL="342900" indent="-342900"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  <a:cs typeface="Arial"/>
              </a:rPr>
              <a:t>Promote more collaborative engagement</a:t>
            </a:r>
          </a:p>
          <a:p>
            <a:pPr marL="342900" indent="-342900">
              <a:buChar char="•"/>
            </a:pPr>
            <a:endParaRPr lang="en-US" sz="2400" dirty="0">
              <a:solidFill>
                <a:srgbClr val="FFFFFF"/>
              </a:solidFill>
              <a:latin typeface="+mn-lt"/>
              <a:cs typeface="Arial"/>
            </a:endParaRPr>
          </a:p>
          <a:p>
            <a:pPr marL="342900" indent="-342900"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  <a:cs typeface="+mn-cs"/>
              </a:rPr>
              <a:t>Retain Padlet as platform for portfolio</a:t>
            </a:r>
            <a:endParaRPr lang="en-US" sz="2400" strike="sngStrike" dirty="0">
              <a:solidFill>
                <a:srgbClr val="FFFFFF"/>
              </a:solidFill>
              <a:latin typeface="+mn-lt"/>
              <a:cs typeface="Arial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+mn-lt"/>
              <a:cs typeface="Arial" panose="020B0604020202020204"/>
            </a:endParaRPr>
          </a:p>
          <a:p>
            <a:pPr marL="342900" indent="-342900"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  <a:cs typeface="+mn-cs"/>
              </a:rPr>
              <a:t>Review  integration of modes </a:t>
            </a:r>
            <a:endParaRPr lang="en-US" sz="2400" strike="sngStrike" dirty="0">
              <a:solidFill>
                <a:srgbClr val="FFFFFF"/>
              </a:solidFill>
              <a:latin typeface="+mn-lt"/>
              <a:cs typeface="Arial"/>
            </a:endParaRPr>
          </a:p>
          <a:p>
            <a:pPr marL="342900" indent="-342900">
              <a:buChar char="•"/>
            </a:pPr>
            <a:endParaRPr lang="en-US" sz="2400" dirty="0">
              <a:solidFill>
                <a:srgbClr val="FFFFFF"/>
              </a:solidFill>
              <a:latin typeface="+mn-lt"/>
              <a:cs typeface="Arial"/>
            </a:endParaRPr>
          </a:p>
          <a:p>
            <a:pPr marL="342900" indent="-342900"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  <a:cs typeface="+mn-cs"/>
              </a:rPr>
              <a:t>Encourage more creative use of multimodal resources</a:t>
            </a:r>
            <a:endParaRPr lang="en-US" sz="2000" dirty="0">
              <a:solidFill>
                <a:srgbClr val="FFFFFF"/>
              </a:solidFill>
              <a:latin typeface="+mn-lt"/>
              <a:cs typeface="Arial" panose="020B0604020202020204"/>
            </a:endParaRPr>
          </a:p>
          <a:p>
            <a:endParaRPr lang="en-US" sz="2000">
              <a:solidFill>
                <a:srgbClr val="FFFFFF"/>
              </a:solidFill>
              <a:latin typeface="+mn-lt"/>
              <a:cs typeface="+mn-cs"/>
            </a:endParaRPr>
          </a:p>
          <a:p>
            <a:endParaRPr lang="en-US" sz="2000">
              <a:solidFill>
                <a:srgbClr val="FFFFFF"/>
              </a:solidFill>
              <a:latin typeface="+mn-lt"/>
              <a:cs typeface="Arial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10" name="Picture 9" descr="A light bulb with text overlay&#10;&#10;Description automatically generated">
            <a:extLst>
              <a:ext uri="{FF2B5EF4-FFF2-40B4-BE49-F238E27FC236}">
                <a16:creationId xmlns:a16="http://schemas.microsoft.com/office/drawing/2014/main" id="{79864FD4-CD74-DCAC-3E9D-19A6E54AF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401" r="33908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E17A31-EA63-3955-0125-72430965A47A}"/>
              </a:ext>
            </a:extLst>
          </p:cNvPr>
          <p:cNvSpPr txBox="1"/>
          <p:nvPr/>
        </p:nvSpPr>
        <p:spPr>
          <a:xfrm>
            <a:off x="9506649" y="6657945"/>
            <a:ext cx="2685351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54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FDC224-73B6-1B8E-3CF6-974CCC840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256646"/>
            <a:ext cx="11156213" cy="509970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Arial"/>
              <a:cs typeface="Arial"/>
            </a:endParaRPr>
          </a:p>
          <a:p>
            <a:r>
              <a:rPr lang="en-US" err="1">
                <a:latin typeface="Arial"/>
                <a:cs typeface="Arial"/>
              </a:rPr>
              <a:t>Albarqi</a:t>
            </a:r>
            <a:r>
              <a:rPr lang="en-US">
                <a:latin typeface="Arial"/>
                <a:cs typeface="Arial"/>
              </a:rPr>
              <a:t>, G.A. (2023) Padlet as a formative assessment tool in the online language classroom, in </a:t>
            </a:r>
            <a:r>
              <a:rPr lang="en-US" i="1">
                <a:latin typeface="Arial"/>
                <a:cs typeface="Arial"/>
              </a:rPr>
              <a:t>Innovation in Learning-Oriented Language Assessment</a:t>
            </a:r>
            <a:r>
              <a:rPr lang="en-US">
                <a:latin typeface="Arial"/>
                <a:cs typeface="Arial"/>
              </a:rPr>
              <a:t>, pp.181-199. doi:10.1007/978-3-031-18950-0_11 </a:t>
            </a:r>
          </a:p>
          <a:p>
            <a:r>
              <a:rPr lang="en-US">
                <a:latin typeface="Arial"/>
                <a:cs typeface="Arial"/>
              </a:rPr>
              <a:t>Hauck, M., Kurek, M., Satar M. (2021) Where multimodal literacy meets online language learner autonomy: 'Digital resources give us wings' in </a:t>
            </a:r>
            <a:r>
              <a:rPr lang="en-US">
                <a:solidFill>
                  <a:srgbClr val="4C4C4C"/>
                </a:solidFill>
                <a:latin typeface="Arial"/>
                <a:cs typeface="Arial"/>
              </a:rPr>
              <a:t>Carolin Fuchs, Mirjam Hauck and Melinda Dooly, ed. </a:t>
            </a:r>
            <a:r>
              <a:rPr lang="en-US" i="1">
                <a:solidFill>
                  <a:srgbClr val="4C4C4C"/>
                </a:solidFill>
                <a:latin typeface="Arial"/>
                <a:cs typeface="Arial"/>
              </a:rPr>
              <a:t>Language Education in Digital Spaces: Perspectives on Autonomy and Interaction</a:t>
            </a:r>
            <a:r>
              <a:rPr lang="en-US">
                <a:solidFill>
                  <a:srgbClr val="4C4C4C"/>
                </a:solidFill>
                <a:latin typeface="Arial"/>
                <a:cs typeface="Arial"/>
              </a:rPr>
              <a:t>. Cham: Springer, 2021, pp.85-111.</a:t>
            </a:r>
          </a:p>
          <a:p>
            <a:r>
              <a:rPr lang="en-US" err="1">
                <a:latin typeface="Arial"/>
                <a:cs typeface="Arial"/>
              </a:rPr>
              <a:t>Lirola</a:t>
            </a:r>
            <a:r>
              <a:rPr lang="en-US">
                <a:latin typeface="Arial"/>
                <a:cs typeface="Arial"/>
              </a:rPr>
              <a:t>, M. M. (2018) Multimodal teaching evaluation with a portfolio in a tertiary education language classroom, </a:t>
            </a:r>
            <a:r>
              <a:rPr lang="en-US" i="1">
                <a:latin typeface="Arial"/>
                <a:cs typeface="Arial"/>
              </a:rPr>
              <a:t>Argentinian Journal of Applied Linguistics, </a:t>
            </a:r>
            <a:r>
              <a:rPr lang="en-US">
                <a:latin typeface="Arial"/>
                <a:cs typeface="Arial"/>
              </a:rPr>
              <a:t>6 (1) 25-43</a:t>
            </a:r>
          </a:p>
          <a:p>
            <a:r>
              <a:rPr lang="en-US">
                <a:latin typeface="Arial"/>
                <a:cs typeface="Arial"/>
              </a:rPr>
              <a:t>Megat Mohd. Zainuddin, N., Mohd Azmi, N. F., Mohd Yusoff, R. C., Shariff, S. A. and Wan Hassan, W. A. (2020) “Enhancing Classroom Engagement Through Padlet as a Learning Tool: A Case Study”, </a:t>
            </a:r>
            <a:r>
              <a:rPr lang="en-US" i="1">
                <a:latin typeface="Arial"/>
                <a:cs typeface="Arial"/>
              </a:rPr>
              <a:t>International Journal of Innovative Computing</a:t>
            </a:r>
            <a:r>
              <a:rPr lang="en-US">
                <a:latin typeface="Arial"/>
                <a:cs typeface="Arial"/>
              </a:rPr>
              <a:t>, 10(1). </a:t>
            </a:r>
            <a:r>
              <a:rPr lang="en-US" err="1">
                <a:latin typeface="Arial"/>
                <a:cs typeface="Arial"/>
              </a:rPr>
              <a:t>doi</a:t>
            </a:r>
            <a:r>
              <a:rPr lang="en-US">
                <a:latin typeface="Arial"/>
                <a:cs typeface="Arial"/>
              </a:rPr>
              <a:t>: 10.11113/ijic.v10n1.250.</a:t>
            </a:r>
            <a:endParaRPr lang="en-US"/>
          </a:p>
          <a:p>
            <a:r>
              <a:rPr lang="en-US">
                <a:solidFill>
                  <a:srgbClr val="232323"/>
                </a:solidFill>
                <a:latin typeface="Arial"/>
                <a:ea typeface="Verdana"/>
                <a:cs typeface="Arial"/>
              </a:rPr>
              <a:t>Rashid, A. , Yunus, M. and Wahi, W. (2019) Using Padlet for Collaborative Writing among ESL Learners. </a:t>
            </a:r>
            <a:r>
              <a:rPr lang="en-US" i="1">
                <a:solidFill>
                  <a:srgbClr val="232323"/>
                </a:solidFill>
                <a:latin typeface="Arial"/>
                <a:ea typeface="Verdana"/>
                <a:cs typeface="Arial"/>
              </a:rPr>
              <a:t>Creative Education</a:t>
            </a:r>
            <a:r>
              <a:rPr lang="en-US">
                <a:solidFill>
                  <a:srgbClr val="232323"/>
                </a:solidFill>
                <a:latin typeface="Arial"/>
                <a:ea typeface="Verdana"/>
                <a:cs typeface="Arial"/>
              </a:rPr>
              <a:t>, </a:t>
            </a:r>
            <a:r>
              <a:rPr lang="en-US" b="1">
                <a:solidFill>
                  <a:srgbClr val="232323"/>
                </a:solidFill>
                <a:latin typeface="Arial"/>
                <a:ea typeface="Verdana"/>
                <a:cs typeface="Arial"/>
              </a:rPr>
              <a:t>10</a:t>
            </a:r>
            <a:r>
              <a:rPr lang="en-US">
                <a:solidFill>
                  <a:srgbClr val="232323"/>
                </a:solidFill>
                <a:latin typeface="Arial"/>
                <a:ea typeface="Verdana"/>
                <a:cs typeface="Arial"/>
              </a:rPr>
              <a:t>, 610-620. </a:t>
            </a:r>
            <a:r>
              <a:rPr lang="en-US" err="1">
                <a:solidFill>
                  <a:srgbClr val="232323"/>
                </a:solidFill>
                <a:latin typeface="Arial"/>
                <a:ea typeface="Verdana"/>
                <a:cs typeface="Arial"/>
              </a:rPr>
              <a:t>doi</a:t>
            </a:r>
            <a:r>
              <a:rPr lang="en-US">
                <a:solidFill>
                  <a:srgbClr val="232323"/>
                </a:solidFill>
                <a:latin typeface="Arial"/>
                <a:ea typeface="Verdana"/>
                <a:cs typeface="Arial"/>
              </a:rPr>
              <a:t>: </a:t>
            </a:r>
            <a:r>
              <a:rPr lang="en-US" u="sng">
                <a:solidFill>
                  <a:srgbClr val="0B4FA7"/>
                </a:solidFill>
                <a:latin typeface="Arial"/>
                <a:ea typeface="Verdana"/>
                <a:cs typeface="Arial"/>
                <a:hlinkClick r:id="rId2"/>
              </a:rPr>
              <a:t>10.4236/ce.2019.103044</a:t>
            </a:r>
            <a:r>
              <a:rPr lang="en-US">
                <a:solidFill>
                  <a:srgbClr val="232323"/>
                </a:solidFill>
                <a:latin typeface="Arial"/>
                <a:ea typeface="Verdana"/>
                <a:cs typeface="Arial"/>
              </a:rPr>
              <a:t>.</a:t>
            </a:r>
            <a:endParaRPr lang="en-US">
              <a:latin typeface="Arial"/>
            </a:endParaRPr>
          </a:p>
          <a:p>
            <a:r>
              <a:rPr lang="en-US">
                <a:latin typeface="Arial"/>
                <a:cs typeface="Arial"/>
              </a:rPr>
              <a:t>Sezgin, H. (2023) Multimodality in EAP objectives and coursebooks, The Literacy Trek </a:t>
            </a:r>
            <a:r>
              <a:rPr lang="en-US">
                <a:latin typeface="Arial"/>
                <a:cs typeface="Arial"/>
                <a:hlinkClick r:id="rId3"/>
              </a:rPr>
              <a:t>https://doi.org/10.47216/literacytrek.1279935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6A2A38-1880-C52F-22BA-FAC4ACF1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References 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2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Yellow question mark">
            <a:extLst>
              <a:ext uri="{FF2B5EF4-FFF2-40B4-BE49-F238E27FC236}">
                <a16:creationId xmlns:a16="http://schemas.microsoft.com/office/drawing/2014/main" id="{0F5638A6-A5C8-D74A-C987-0E247472E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38349-E7DE-F1D5-8B6B-888C55EF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0161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74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EB6B07-09CD-6DC8-93FF-DF265E226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453978"/>
            <a:ext cx="7887413" cy="49023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sz="2400" b="1">
              <a:latin typeface="Arial"/>
              <a:cs typeface="Arial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'a must for academic contexts, as the purpose of EAP is to prepare learners for academia' (Sezgin, 2023)  </a:t>
            </a:r>
          </a:p>
          <a:p>
            <a:pPr marL="171450" indent="-171450"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'establishes a direct relationship between the subject and real life, since multimodality is present at all levels in life' (</a:t>
            </a:r>
            <a:r>
              <a:rPr lang="en-US" sz="2400" err="1">
                <a:latin typeface="Arial"/>
                <a:cs typeface="Arial"/>
              </a:rPr>
              <a:t>Lirola</a:t>
            </a:r>
            <a:r>
              <a:rPr lang="en-US" sz="2400">
                <a:latin typeface="Arial"/>
                <a:cs typeface="Arial"/>
              </a:rPr>
              <a:t>, 2018); 'all interaction is multimodal' (Hauck, Kurek &amp; </a:t>
            </a:r>
            <a:r>
              <a:rPr lang="en-US" sz="2400" err="1">
                <a:latin typeface="Arial"/>
                <a:cs typeface="Arial"/>
              </a:rPr>
              <a:t>Satev</a:t>
            </a:r>
            <a:r>
              <a:rPr lang="en-US" sz="2400">
                <a:latin typeface="Arial"/>
                <a:cs typeface="Arial"/>
              </a:rPr>
              <a:t>, 2021)</a:t>
            </a:r>
          </a:p>
          <a:p>
            <a:r>
              <a:rPr lang="en-US" sz="2400">
                <a:latin typeface="Arial"/>
                <a:cs typeface="Arial"/>
              </a:rPr>
              <a:t>A multimodal pedagogy necessitates a means of discourse which includes a range of semiotic modes and a more integrative approach to learning, teaching and assessment</a:t>
            </a:r>
          </a:p>
          <a:p>
            <a:r>
              <a:rPr lang="en-US" sz="2400">
                <a:latin typeface="Arial"/>
                <a:cs typeface="Arial"/>
              </a:rPr>
              <a:t>E-portfolios offer the 'space' for such discourse and allow for a focus on the process of learning as much as on the final product. </a:t>
            </a:r>
            <a:endParaRPr lang="en-US" sz="2400"/>
          </a:p>
          <a:p>
            <a:endParaRPr lang="en-US" sz="1300"/>
          </a:p>
          <a:p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134C2-9F98-4E92-D5D8-5CB72D3A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Multimodality</a:t>
            </a:r>
            <a:endParaRPr lang="en-US" sz="3600">
              <a:solidFill>
                <a:schemeClr val="tx1"/>
              </a:solidFill>
            </a:endParaRPr>
          </a:p>
        </p:txBody>
      </p:sp>
      <p:pic>
        <p:nvPicPr>
          <p:cNvPr id="5" name="Picture 4" descr="A diagram of different types of communication&#10;&#10;Description automatically generated">
            <a:extLst>
              <a:ext uri="{FF2B5EF4-FFF2-40B4-BE49-F238E27FC236}">
                <a16:creationId xmlns:a16="http://schemas.microsoft.com/office/drawing/2014/main" id="{8166A74C-F56C-A445-DF64-11E2B92E6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766" r="5" b="5"/>
          <a:stretch/>
        </p:blipFill>
        <p:spPr>
          <a:xfrm>
            <a:off x="8433451" y="2011004"/>
            <a:ext cx="3536826" cy="3237248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7726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8961F0-D774-9441-9793-E4EBB7A24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181658"/>
            <a:ext cx="11238089" cy="4174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2400">
                <a:latin typeface="Arial"/>
                <a:cs typeface="Arial"/>
              </a:rPr>
              <a:t>University in Northern China (Liaoning Province)</a:t>
            </a:r>
            <a:endParaRPr lang="en-US" sz="2400"/>
          </a:p>
          <a:p>
            <a:pPr marL="285750" indent="-285750">
              <a:buChar char="•"/>
            </a:pPr>
            <a:r>
              <a:rPr lang="en-US" sz="2400">
                <a:latin typeface="Arial"/>
                <a:cs typeface="Arial"/>
              </a:rPr>
              <a:t>Approximately 190 students in each year group (Accounting or Finance majors)</a:t>
            </a:r>
          </a:p>
          <a:p>
            <a:pPr marL="285750" indent="-285750">
              <a:buChar char="•"/>
            </a:pPr>
            <a:r>
              <a:rPr lang="en-US" sz="2400">
                <a:latin typeface="Arial"/>
                <a:cs typeface="Arial"/>
              </a:rPr>
              <a:t>Centre for English Language Teaching (CELT) at Ulster responsible for English language provision during Year 2</a:t>
            </a:r>
            <a:endParaRPr lang="en-US" sz="2400"/>
          </a:p>
          <a:p>
            <a:pPr marL="285750" indent="-285750">
              <a:buChar char="•"/>
            </a:pPr>
            <a:r>
              <a:rPr lang="en-US" sz="2400">
                <a:latin typeface="Arial"/>
                <a:cs typeface="Arial"/>
              </a:rPr>
              <a:t>Students need to achieve mid-high B2, minimum IELTS equivalent 6.0 to progress to Year 3</a:t>
            </a:r>
            <a:endParaRPr lang="en-US" sz="2400"/>
          </a:p>
          <a:p>
            <a:pPr marL="285750" indent="-285750">
              <a:buChar char="•"/>
            </a:pPr>
            <a:r>
              <a:rPr lang="en-US" sz="2400">
                <a:latin typeface="Arial"/>
                <a:cs typeface="Arial"/>
              </a:rPr>
              <a:t>Students study mostly Ulster modules during Years 3 and 4</a:t>
            </a:r>
          </a:p>
          <a:p>
            <a:pPr marL="285750" indent="-285750">
              <a:buChar char="•"/>
            </a:pPr>
            <a:endParaRPr lang="en-US" sz="2400"/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6455BF-8A3B-5248-B6B1-709325A1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7090"/>
            <a:ext cx="8835123" cy="917046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Transnational Education  Partnership 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8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8961F0-D774-9441-9793-E4EBB7A24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56141"/>
            <a:ext cx="5807915" cy="470020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Teachers delivering modules remotely from and to multiple locations (2021-2023)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Students in classroom / dormitory / at home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Need to respond quickly to local covid restrictions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Assessments to be revisited</a:t>
            </a:r>
            <a:endParaRPr lang="en-US"/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6455BF-8A3B-5248-B6B1-709325A1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667786"/>
            <a:ext cx="8887374" cy="794299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chemeClr val="tx1"/>
                </a:solidFill>
                <a:latin typeface="Arial"/>
                <a:cs typeface="Arial"/>
              </a:rPr>
              <a:t>Challenges 22-23 </a:t>
            </a:r>
            <a:r>
              <a:rPr lang="en-GB">
                <a:latin typeface="Arial"/>
                <a:cs typeface="Arial"/>
              </a:rPr>
              <a:t> </a:t>
            </a:r>
            <a:endParaRPr lang="en-US"/>
          </a:p>
        </p:txBody>
      </p:sp>
      <p:pic>
        <p:nvPicPr>
          <p:cNvPr id="6" name="Content Placeholder 4" descr="A green cartoon character wearing a mask&#10;&#10;Description automatically generated">
            <a:extLst>
              <a:ext uri="{FF2B5EF4-FFF2-40B4-BE49-F238E27FC236}">
                <a16:creationId xmlns:a16="http://schemas.microsoft.com/office/drawing/2014/main" id="{38F9A4E1-6D60-899F-FE7D-74C7D34E4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86674" y="1225618"/>
            <a:ext cx="4314214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DA2C71-7A8C-6A83-2C43-E00470CB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86" y="350196"/>
            <a:ext cx="4791421" cy="10847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Assessment Semester 3: 22-23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17B40-CE58-F956-09B4-3171EB5456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552" y="1579036"/>
            <a:ext cx="5472405" cy="50948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n-lt"/>
                <a:cs typeface="+mn-cs"/>
              </a:rPr>
              <a:t>To avoid ongoing uncertainty and unforeseen changes in 22-23, agreed with partner institution to adopt continuous assessment via Padlet portfolio for Semester 3.  </a:t>
            </a:r>
            <a:endParaRPr lang="en-US">
              <a:latin typeface="+mn-lt"/>
              <a:cs typeface="Arial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>
              <a:latin typeface="+mn-lt"/>
              <a:cs typeface="Arial"/>
            </a:endParaRPr>
          </a:p>
          <a:p>
            <a:r>
              <a:rPr lang="en-US" b="1">
                <a:latin typeface="+mn-lt"/>
                <a:cs typeface="+mn-cs"/>
              </a:rPr>
              <a:t>Agreed assessment weightings:</a:t>
            </a:r>
            <a:endParaRPr lang="en-US" b="1">
              <a:latin typeface="+mn-lt"/>
              <a:cs typeface="Arial"/>
            </a:endParaRPr>
          </a:p>
          <a:p>
            <a:r>
              <a:rPr lang="en-US" b="1">
                <a:latin typeface="+mn-lt"/>
                <a:cs typeface="+mn-cs"/>
              </a:rPr>
              <a:t>Sem 3: </a:t>
            </a:r>
            <a:endParaRPr lang="en-US" b="1">
              <a:latin typeface="+mn-lt"/>
              <a:cs typeface="Arial"/>
            </a:endParaRPr>
          </a:p>
          <a:p>
            <a:r>
              <a:rPr lang="en-US">
                <a:latin typeface="+mn-lt"/>
                <a:cs typeface="+mn-cs"/>
              </a:rPr>
              <a:t>L&amp;S portfolio: 20% of total marks for the module for the year</a:t>
            </a:r>
            <a:endParaRPr lang="en-US">
              <a:latin typeface="+mn-lt"/>
              <a:cs typeface="Arial"/>
            </a:endParaRPr>
          </a:p>
          <a:p>
            <a:r>
              <a:rPr lang="en-US">
                <a:latin typeface="+mn-lt"/>
                <a:cs typeface="+mn-cs"/>
              </a:rPr>
              <a:t>R&amp;W portfolio: 20% of total marks for the module for the year</a:t>
            </a:r>
            <a:endParaRPr lang="en-US">
              <a:latin typeface="+mn-lt"/>
              <a:cs typeface="Arial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>
              <a:latin typeface="+mn-lt"/>
              <a:cs typeface="Arial"/>
            </a:endParaRPr>
          </a:p>
          <a:p>
            <a:endParaRPr lang="en-US" strike="sngStrike">
              <a:highlight>
                <a:srgbClr val="FFFF00"/>
              </a:highlight>
              <a:latin typeface="+mn-lt"/>
              <a:cs typeface="Arial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800">
              <a:latin typeface="+mn-lt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800">
              <a:latin typeface="+mn-lt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800">
                <a:latin typeface="+mn-lt"/>
                <a:cs typeface="+mn-cs"/>
              </a:rPr>
              <a:t>             </a:t>
            </a:r>
            <a:endParaRPr lang="en-US" sz="800">
              <a:latin typeface="+mn-lt"/>
              <a:cs typeface="Arial"/>
            </a:endParaRPr>
          </a:p>
        </p:txBody>
      </p:sp>
      <p:pic>
        <p:nvPicPr>
          <p:cNvPr id="5" name="Picture 4" descr="Desk with productivity items">
            <a:extLst>
              <a:ext uri="{FF2B5EF4-FFF2-40B4-BE49-F238E27FC236}">
                <a16:creationId xmlns:a16="http://schemas.microsoft.com/office/drawing/2014/main" id="{67D17902-783C-AC25-35B6-8877FE775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8" r="12149" b="-3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8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59751B-5DAB-A5B7-525F-2E746FF6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6" y="78829"/>
            <a:ext cx="5123991" cy="183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600">
                <a:solidFill>
                  <a:schemeClr val="tx1"/>
                </a:solidFill>
                <a:latin typeface="+mj-lt"/>
                <a:ea typeface="+mj-ea"/>
                <a:cs typeface="Arial"/>
              </a:rPr>
            </a:br>
            <a:r>
              <a:rPr lang="en-US" sz="3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Focus for Semester 3: 22-23</a:t>
            </a:r>
            <a:endParaRPr lang="en-US" sz="36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FC7D4E-2DBB-CDAF-B8AB-3BE093A65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800" y="1844344"/>
            <a:ext cx="7028989" cy="439573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+mn-cs"/>
              </a:rPr>
              <a:t>To promote the learning process with a focus on formative (rather than summative) feedback </a:t>
            </a:r>
            <a:endParaRPr lang="en-US" sz="2000">
              <a:latin typeface="+mn-lt"/>
              <a:cs typeface="Arial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+mn-cs"/>
              </a:rPr>
              <a:t>To establish a virtual space for genuine interaction and construction of meaning between student(s) and teacher </a:t>
            </a:r>
            <a:endParaRPr lang="en-US" sz="2000">
              <a:latin typeface="+mn-lt"/>
              <a:cs typeface="Arial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+mn-cs"/>
              </a:rPr>
              <a:t>To facilitate and foster multimodal meaning-making and interaction between different semiotic forms</a:t>
            </a:r>
            <a:endParaRPr lang="en-US" sz="2000">
              <a:latin typeface="+mn-lt"/>
              <a:cs typeface="Arial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+mn-cs"/>
              </a:rPr>
              <a:t>To encourage &amp; </a:t>
            </a:r>
            <a:r>
              <a:rPr lang="en-US" sz="2000" err="1">
                <a:latin typeface="+mn-lt"/>
                <a:cs typeface="+mn-cs"/>
              </a:rPr>
              <a:t>recognise</a:t>
            </a:r>
            <a:r>
              <a:rPr lang="en-US" sz="2000">
                <a:latin typeface="+mn-lt"/>
                <a:cs typeface="+mn-cs"/>
              </a:rPr>
              <a:t> engagement / independence / autonomy / creativity / risk-taking</a:t>
            </a:r>
            <a:endParaRPr lang="en-US" sz="2000">
              <a:latin typeface="+mn-lt"/>
              <a:cs typeface="Arial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+mn-cs"/>
              </a:rPr>
              <a:t>To foster a sense of achievement through the 'final' product</a:t>
            </a:r>
            <a:endParaRPr lang="en-US" sz="2000">
              <a:latin typeface="+mn-lt"/>
              <a:cs typeface="Arial"/>
            </a:endParaRPr>
          </a:p>
        </p:txBody>
      </p:sp>
      <p:pic>
        <p:nvPicPr>
          <p:cNvPr id="4" name="Picture 3" descr="lens, camera lens, focus, focusing, hand holding lens, graphy, aperture ...">
            <a:extLst>
              <a:ext uri="{FF2B5EF4-FFF2-40B4-BE49-F238E27FC236}">
                <a16:creationId xmlns:a16="http://schemas.microsoft.com/office/drawing/2014/main" id="{6E4BDC45-2029-1D9A-52FB-5E1C66B42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81" r="3277"/>
          <a:stretch/>
        </p:blipFill>
        <p:spPr>
          <a:xfrm>
            <a:off x="8105900" y="-4318"/>
            <a:ext cx="4086101" cy="6862318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25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C59269-56D1-84A9-28B3-3E66592131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076" y="1451234"/>
            <a:ext cx="5971170" cy="490511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b="1"/>
          </a:p>
          <a:p>
            <a:pPr marL="285750" indent="-2286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21-22 experience: no firewall issues; user-friendly</a:t>
            </a:r>
          </a:p>
          <a:p>
            <a:pPr marL="285750" indent="-2286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Can host variety of modes / individual and group work</a:t>
            </a:r>
          </a:p>
          <a:p>
            <a:pPr marL="285750" indent="-2286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Comments function encourages both synchronous and asynchronous dialogue</a:t>
            </a:r>
          </a:p>
          <a:p>
            <a:pPr marL="285750" indent="-2286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Suitable for formative assessment / tracking student progress</a:t>
            </a:r>
          </a:p>
          <a:p>
            <a:pPr marL="285750" indent="-2286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Provides a permanent record ('immortal walls')</a:t>
            </a:r>
          </a:p>
          <a:p>
            <a:pPr marL="285750" indent="-2286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Infinite wall size</a:t>
            </a:r>
          </a:p>
          <a:p>
            <a:pPr marL="285750" indent="-2286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(20 MB limit file size free version)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4B9106-4CE9-0AF7-600E-ECD8DD4A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/>
                <a:cs typeface="Arial"/>
              </a:rPr>
              <a:t>Why Padlet?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0E593-B116-EAEE-E14B-A2518020209F}"/>
              </a:ext>
            </a:extLst>
          </p:cNvPr>
          <p:cNvSpPr txBox="1"/>
          <p:nvPr/>
        </p:nvSpPr>
        <p:spPr>
          <a:xfrm>
            <a:off x="6508302" y="1511442"/>
            <a:ext cx="5520940" cy="557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</a:pPr>
            <a:endParaRPr lang="en-US" sz="2000">
              <a:solidFill>
                <a:schemeClr val="accent1"/>
              </a:solidFill>
              <a:cs typeface="Arial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>
                <a:solidFill>
                  <a:schemeClr val="accent1"/>
                </a:solidFill>
                <a:cs typeface="Arial"/>
              </a:rPr>
              <a:t>'Allows users to asynchronously pin multimodal messages on a virtual wall'  (Hauck, Kurek &amp; </a:t>
            </a:r>
            <a:r>
              <a:rPr lang="en-US" sz="2000" err="1">
                <a:solidFill>
                  <a:schemeClr val="accent1"/>
                </a:solidFill>
                <a:cs typeface="Arial"/>
              </a:rPr>
              <a:t>Satev</a:t>
            </a:r>
            <a:r>
              <a:rPr lang="en-US" sz="2000">
                <a:solidFill>
                  <a:schemeClr val="accent1"/>
                </a:solidFill>
                <a:cs typeface="Arial"/>
              </a:rPr>
              <a:t>, 2021)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>
                <a:solidFill>
                  <a:schemeClr val="accent1"/>
                </a:solidFill>
                <a:cs typeface="Arial"/>
              </a:rPr>
              <a:t>Allows for multiple layers and modes of communication, creativity and reflection.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>
                <a:solidFill>
                  <a:schemeClr val="accent1"/>
                </a:solidFill>
                <a:cs typeface="Arial"/>
              </a:rPr>
              <a:t>'Research indicates that Padlet-mediated learning is convenient and beneficial for improving students' engagement' (Rajiah, 2018 cited in </a:t>
            </a:r>
            <a:r>
              <a:rPr lang="en-US" sz="2000" err="1">
                <a:solidFill>
                  <a:schemeClr val="accent1"/>
                </a:solidFill>
                <a:cs typeface="Arial"/>
              </a:rPr>
              <a:t>Albarqi</a:t>
            </a:r>
            <a:r>
              <a:rPr lang="en-US" sz="2000">
                <a:solidFill>
                  <a:schemeClr val="accent1"/>
                </a:solidFill>
                <a:cs typeface="Arial"/>
              </a:rPr>
              <a:t>, 2023)</a:t>
            </a:r>
            <a:endParaRPr lang="en-US">
              <a:solidFill>
                <a:schemeClr val="accent1"/>
              </a:solidFill>
              <a:cs typeface="Arial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err="1">
                <a:solidFill>
                  <a:schemeClr val="accent1"/>
                </a:solidFill>
                <a:cs typeface="Arial"/>
              </a:rPr>
              <a:t>Lirola</a:t>
            </a:r>
            <a:r>
              <a:rPr lang="en-US" sz="2000">
                <a:solidFill>
                  <a:schemeClr val="accent1"/>
                </a:solidFill>
                <a:cs typeface="Arial"/>
              </a:rPr>
              <a:t> (2018) highlights the relationship between multimodality, evaluation through portfolio and independent learning.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>
                <a:solidFill>
                  <a:schemeClr val="accent1"/>
                </a:solidFill>
                <a:cs typeface="Arial"/>
              </a:rPr>
              <a:t>Megat Mohd. Zainuddin et al (2020) claims Padlet improves learning by 'intensifying engagement'.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sz="2000">
              <a:cs typeface="Arial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E2CCCA1-0E4C-1B7C-A8E4-EEBD70A81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2866" y="215957"/>
            <a:ext cx="2054216" cy="14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5CD43-10C4-223E-1A0E-A3F8E276F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Assessment by portfolio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8E4459-B65C-94E9-3BB9-D764C902D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b="1">
                <a:latin typeface="+mn-lt"/>
                <a:cs typeface="+mn-cs"/>
              </a:rPr>
              <a:t>Assessment tasks divided into 4 categories:</a:t>
            </a:r>
            <a:endParaRPr lang="en-US">
              <a:cs typeface="+mn-cs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>
                <a:latin typeface="+mn-lt"/>
                <a:cs typeface="+mn-cs"/>
              </a:rPr>
              <a:t>Starred tasks (example in next slide)</a:t>
            </a:r>
            <a:endParaRPr lang="en-US" sz="1700">
              <a:latin typeface="+mn-lt"/>
              <a:cs typeface="Arial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>
                <a:latin typeface="+mn-lt"/>
                <a:cs typeface="+mn-cs"/>
              </a:rPr>
              <a:t>Set tasks</a:t>
            </a:r>
            <a:endParaRPr lang="en-US" sz="1700">
              <a:latin typeface="+mn-lt"/>
              <a:cs typeface="Arial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>
                <a:latin typeface="+mn-lt"/>
                <a:cs typeface="+mn-cs"/>
              </a:rPr>
              <a:t>Optional tasks</a:t>
            </a:r>
            <a:endParaRPr lang="en-US" sz="1700">
              <a:latin typeface="+mn-lt"/>
              <a:cs typeface="Arial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>
                <a:latin typeface="+mn-lt"/>
                <a:cs typeface="+mn-cs"/>
              </a:rPr>
              <a:t>Independent work</a:t>
            </a:r>
            <a:endParaRPr lang="en-US" sz="1700">
              <a:latin typeface="+mn-lt"/>
              <a:cs typeface="Arial"/>
            </a:endParaRPr>
          </a:p>
          <a:p>
            <a:r>
              <a:rPr lang="en-US" sz="1700">
                <a:latin typeface="+mn-lt"/>
                <a:cs typeface="+mn-cs"/>
              </a:rPr>
              <a:t>Incorporated into teaching schedule </a:t>
            </a:r>
            <a:endParaRPr lang="en-US" sz="1700">
              <a:latin typeface="+mn-lt"/>
              <a:cs typeface="Arial" panose="020B0604020202020204"/>
            </a:endParaRPr>
          </a:p>
          <a:p>
            <a:r>
              <a:rPr lang="en-US" sz="1700">
                <a:latin typeface="+mn-lt"/>
                <a:cs typeface="+mn-cs"/>
              </a:rPr>
              <a:t>Checklist for students and teachers.</a:t>
            </a:r>
            <a:endParaRPr lang="en-US" sz="1700">
              <a:latin typeface="+mn-lt"/>
              <a:cs typeface="Arial" panose="020B0604020202020204"/>
            </a:endParaRPr>
          </a:p>
          <a:p>
            <a:r>
              <a:rPr lang="en-US" sz="1700" b="1">
                <a:latin typeface="+mn-lt"/>
                <a:cs typeface="+mn-cs"/>
              </a:rPr>
              <a:t>Assessment criteria: </a:t>
            </a:r>
            <a:endParaRPr lang="en-US" sz="1700" b="1">
              <a:latin typeface="+mn-lt"/>
              <a:cs typeface="Arial" panose="020B0604020202020204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>
                <a:latin typeface="+mn-lt"/>
                <a:cs typeface="+mn-cs"/>
              </a:rPr>
              <a:t>Reward engagement and completion</a:t>
            </a:r>
            <a:endParaRPr lang="en-US" sz="1700">
              <a:latin typeface="+mn-lt"/>
              <a:cs typeface="Arial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>
                <a:latin typeface="+mn-lt"/>
                <a:cs typeface="+mn-cs"/>
              </a:rPr>
              <a:t>Scoring shared with students from the outset.</a:t>
            </a:r>
            <a:endParaRPr lang="en-US" sz="1700">
              <a:latin typeface="+mn-lt"/>
              <a:cs typeface="Arial"/>
            </a:endParaRPr>
          </a:p>
        </p:txBody>
      </p:sp>
      <p:pic>
        <p:nvPicPr>
          <p:cNvPr id="32" name="Picture 31" descr="Sticky notes on a wall">
            <a:extLst>
              <a:ext uri="{FF2B5EF4-FFF2-40B4-BE49-F238E27FC236}">
                <a16:creationId xmlns:a16="http://schemas.microsoft.com/office/drawing/2014/main" id="{A00CA4F6-CDEB-800F-FE94-ACEC3BEFB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5" r="23816" b="-3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338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63BCF23801F8408A544562C3F33114" ma:contentTypeVersion="9" ma:contentTypeDescription="Create a new document." ma:contentTypeScope="" ma:versionID="325cf30c21e189d94ee5b75a78c7b837">
  <xsd:schema xmlns:xsd="http://www.w3.org/2001/XMLSchema" xmlns:xs="http://www.w3.org/2001/XMLSchema" xmlns:p="http://schemas.microsoft.com/office/2006/metadata/properties" xmlns:ns2="da273767-4570-4d6c-81ef-eb21a9c9faab" xmlns:ns3="30648e1a-c56a-4298-8693-42721da7ca22" targetNamespace="http://schemas.microsoft.com/office/2006/metadata/properties" ma:root="true" ma:fieldsID="b6f1b24743217f48f4f92d484f3b785b" ns2:_="" ns3:_="">
    <xsd:import namespace="da273767-4570-4d6c-81ef-eb21a9c9faab"/>
    <xsd:import namespace="30648e1a-c56a-4298-8693-42721da7ca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73767-4570-4d6c-81ef-eb21a9c9fa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48e1a-c56a-4298-8693-42721da7ca2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A4E8FF-8D48-480C-BC55-65B180AEAC47}"/>
</file>

<file path=customXml/itemProps2.xml><?xml version="1.0" encoding="utf-8"?>
<ds:datastoreItem xmlns:ds="http://schemas.openxmlformats.org/officeDocument/2006/customXml" ds:itemID="{505023AC-FA62-494A-8177-AF6E7C8F784D}">
  <ds:schemaRefs>
    <ds:schemaRef ds:uri="8760aa2c-01f6-4619-b801-a9237454c83c"/>
    <ds:schemaRef ds:uri="c9eb5930-15fc-4967-82f0-c230ed9a8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10438F-1FA0-4BDE-A07D-41ED0B6159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26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Assessment by portfolio: using Padlet as a multimodal interspace   Dr Dorothy Glenn Mr Paul Morgan </vt:lpstr>
      <vt:lpstr>Outline </vt:lpstr>
      <vt:lpstr>Multimodality</vt:lpstr>
      <vt:lpstr>Transnational Education  Partnership </vt:lpstr>
      <vt:lpstr>Challenges 22-23  </vt:lpstr>
      <vt:lpstr>Assessment Semester 3: 22-23</vt:lpstr>
      <vt:lpstr> Focus for Semester 3: 22-23</vt:lpstr>
      <vt:lpstr>Why Padlet?</vt:lpstr>
      <vt:lpstr>Assessment by portfolio</vt:lpstr>
      <vt:lpstr>Padlet Tasks </vt:lpstr>
      <vt:lpstr>Independent tasks: guidance</vt:lpstr>
      <vt:lpstr>Scoring</vt:lpstr>
      <vt:lpstr>Example L &amp; S Portfolio</vt:lpstr>
      <vt:lpstr>Example R &amp; W Portfolio</vt:lpstr>
      <vt:lpstr>Portfolio results</vt:lpstr>
      <vt:lpstr>Student feedback: questions </vt:lpstr>
      <vt:lpstr>Results from Feedback: Q1-4 </vt:lpstr>
      <vt:lpstr>Results from Feedback: Q5 How effective did you find Padlet for the different modes of assessment listed in Q4?</vt:lpstr>
      <vt:lpstr>Results from Feedback: Q5</vt:lpstr>
      <vt:lpstr>   Results from Feedback: Q6 </vt:lpstr>
      <vt:lpstr>Results from Feedback: Q7</vt:lpstr>
      <vt:lpstr>Feedback from teachers</vt:lpstr>
      <vt:lpstr>Next steps?</vt:lpstr>
      <vt:lpstr>References 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McCloskey</dc:creator>
  <cp:revision>27</cp:revision>
  <dcterms:created xsi:type="dcterms:W3CDTF">2019-03-01T14:17:43Z</dcterms:created>
  <dcterms:modified xsi:type="dcterms:W3CDTF">2023-11-02T21:27:22Z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0x0101008363BCF23801F8408A544562C3F33114</vt:lpwstr>
  </property>
</Properties>
</file>