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4"/>
  </p:sldMasterIdLst>
  <p:notesMasterIdLst>
    <p:notesMasterId r:id="rId2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9144000" cy="6858000" type="screen4x3"/>
  <p:notesSz cx="6858000" cy="9144000"/>
  <p:embeddedFontLst>
    <p:embeddedFont>
      <p:font typeface="Cambria" panose="02040503050406030204" pitchFamily="18"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Roboto"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8DB88C-2CD1-4461-8257-4A7EF430F71E}">
  <a:tblStyle styleId="{178DB88C-2CD1-4461-8257-4A7EF430F71E}"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32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 name="Google Shape;4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332c22627e_0_1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332c22627e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35182abfeb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35182abfe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35182abfeb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35182abfeb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32c22627e_0_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32c22627e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332c22627e_0_1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332c22627e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332c22627e_0_1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332c22627e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d417424e27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d417424e2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d417424e27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d417424e2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3558691ab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13558691ab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332c22627e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332c22627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d417424e27_0_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d417424e27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d417424e27_0_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d417424e27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d417424e27_0_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d417424e27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35182abfe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35182abf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d417424e27_0_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d417424e27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51775" y="3778833"/>
            <a:ext cx="8404200" cy="1056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8" name="Google Shape;38;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81000" algn="ctr">
              <a:spcBef>
                <a:spcPts val="0"/>
              </a:spcBef>
              <a:spcAft>
                <a:spcPts val="0"/>
              </a:spcAft>
              <a:buSzPts val="2400"/>
              <a:buChar char="●"/>
              <a:defRPr/>
            </a:lvl1pPr>
            <a:lvl2pPr marL="914400" lvl="1" indent="-342900" algn="ctr">
              <a:spcBef>
                <a:spcPts val="1600"/>
              </a:spcBef>
              <a:spcAft>
                <a:spcPts val="0"/>
              </a:spcAft>
              <a:buSzPts val="18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no watermark)">
  <p:cSld name="BLANK_1">
    <p:bg>
      <p:bgPr>
        <a:solidFill>
          <a:srgbClr val="FFFFFF"/>
        </a:solidFill>
        <a:effectLst/>
      </p:bgPr>
    </p:bg>
    <p:spTree>
      <p:nvGrpSpPr>
        <p:cNvPr id="1" name="Shape 4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 name="Google Shape;17;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81000">
              <a:spcBef>
                <a:spcPts val="0"/>
              </a:spcBef>
              <a:spcAft>
                <a:spcPts val="0"/>
              </a:spcAft>
              <a:buSzPts val="2400"/>
              <a:buChar char="●"/>
              <a:defRPr/>
            </a:lvl1pPr>
            <a:lvl2pPr marL="914400" lvl="1" indent="-342900">
              <a:spcBef>
                <a:spcPts val="1600"/>
              </a:spcBef>
              <a:spcAft>
                <a:spcPts val="0"/>
              </a:spcAft>
              <a:buSzPts val="18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81000">
              <a:spcBef>
                <a:spcPts val="0"/>
              </a:spcBef>
              <a:spcAft>
                <a:spcPts val="0"/>
              </a:spcAft>
              <a:buSzPts val="2400"/>
              <a:buChar char="●"/>
              <a:defRPr/>
            </a:lvl1pPr>
            <a:lvl2pPr marL="914400" lvl="1" indent="-342900">
              <a:spcBef>
                <a:spcPts val="1600"/>
              </a:spcBef>
              <a:spcAft>
                <a:spcPts val="0"/>
              </a:spcAft>
              <a:buSzPts val="1800"/>
              <a:buChar char="○"/>
              <a:defRPr/>
            </a:lvl2pPr>
            <a:lvl3pPr marL="1371600" lvl="2" indent="-317500">
              <a:spcBef>
                <a:spcPts val="1600"/>
              </a:spcBef>
              <a:spcAft>
                <a:spcPts val="0"/>
              </a:spcAft>
              <a:buSzPts val="1400"/>
              <a:buChar char="■"/>
              <a:defRPr/>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1" name="Google Shape;21;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81000">
              <a:spcBef>
                <a:spcPts val="0"/>
              </a:spcBef>
              <a:spcAft>
                <a:spcPts val="0"/>
              </a:spcAft>
              <a:buSzPts val="2400"/>
              <a:buChar char="●"/>
              <a:defRPr/>
            </a:lvl1pPr>
            <a:lvl2pPr marL="914400" lvl="1" indent="-342900">
              <a:spcBef>
                <a:spcPts val="1600"/>
              </a:spcBef>
              <a:spcAft>
                <a:spcPts val="0"/>
              </a:spcAft>
              <a:buSzPts val="1800"/>
              <a:buChar char="○"/>
              <a:defRPr/>
            </a:lvl2pPr>
            <a:lvl3pPr marL="1371600" lvl="2" indent="-317500">
              <a:spcBef>
                <a:spcPts val="1600"/>
              </a:spcBef>
              <a:spcAft>
                <a:spcPts val="0"/>
              </a:spcAft>
              <a:buSzPts val="1400"/>
              <a:buChar char="■"/>
              <a:defRPr/>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6" name="Google Shape;26;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81000">
              <a:spcBef>
                <a:spcPts val="0"/>
              </a:spcBef>
              <a:spcAft>
                <a:spcPts val="0"/>
              </a:spcAft>
              <a:buSzPts val="2400"/>
              <a:buChar char="●"/>
              <a:defRPr/>
            </a:lvl1pPr>
            <a:lvl2pPr marL="914400" lvl="1" indent="-342900">
              <a:spcBef>
                <a:spcPts val="1600"/>
              </a:spcBef>
              <a:spcAft>
                <a:spcPts val="0"/>
              </a:spcAft>
              <a:buSzPts val="1800"/>
              <a:buChar char="○"/>
              <a:defRPr/>
            </a:lvl2pPr>
            <a:lvl3pPr marL="1371600" lvl="2" indent="-317500">
              <a:spcBef>
                <a:spcPts val="1600"/>
              </a:spcBef>
              <a:spcAft>
                <a:spcPts val="0"/>
              </a:spcAft>
              <a:buSzPts val="1400"/>
              <a:buChar char="■"/>
              <a:defRPr/>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9"/>
        <p:cNvGrpSpPr/>
        <p:nvPr/>
      </p:nvGrpSpPr>
      <p:grpSpPr>
        <a:xfrm>
          <a:off x="0" y="0"/>
          <a:ext cx="0" cy="0"/>
          <a:chOff x="0" y="0"/>
          <a:chExt cx="0" cy="0"/>
        </a:xfrm>
      </p:grpSpPr>
      <p:sp>
        <p:nvSpPr>
          <p:cNvPr id="30" name="Google Shape;30;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2" name="Google Shape;32;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3" name="Google Shape;33;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Autofit/>
          </a:bodyPr>
          <a:lstStyle>
            <a:lvl1pPr marL="457200" lvl="0" indent="-381000">
              <a:spcBef>
                <a:spcPts val="0"/>
              </a:spcBef>
              <a:spcAft>
                <a:spcPts val="0"/>
              </a:spcAft>
              <a:buSzPts val="2400"/>
              <a:buChar char="●"/>
              <a:defRPr/>
            </a:lvl1pPr>
            <a:lvl2pPr marL="914400" lvl="1" indent="-342900">
              <a:spcBef>
                <a:spcPts val="1600"/>
              </a:spcBef>
              <a:spcAft>
                <a:spcPts val="0"/>
              </a:spcAft>
              <a:buSzPts val="18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4"/>
        <p:cNvGrpSpPr/>
        <p:nvPr/>
      </p:nvGrpSpPr>
      <p:grpSpPr>
        <a:xfrm>
          <a:off x="0" y="0"/>
          <a:ext cx="0" cy="0"/>
          <a:chOff x="0" y="0"/>
          <a:chExt cx="0" cy="0"/>
        </a:xfrm>
      </p:grpSpPr>
      <p:sp>
        <p:nvSpPr>
          <p:cNvPr id="35" name="Google Shape;35;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N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A23479"/>
              </a:buClr>
              <a:buSzPts val="3600"/>
              <a:buFont typeface="Cambria"/>
              <a:buNone/>
              <a:defRPr sz="3600">
                <a:solidFill>
                  <a:srgbClr val="A23479"/>
                </a:solidFill>
                <a:latin typeface="Cambria"/>
                <a:ea typeface="Cambria"/>
                <a:cs typeface="Cambria"/>
                <a:sym typeface="Cambria"/>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81000">
              <a:lnSpc>
                <a:spcPct val="115000"/>
              </a:lnSpc>
              <a:spcBef>
                <a:spcPts val="0"/>
              </a:spcBef>
              <a:spcAft>
                <a:spcPts val="0"/>
              </a:spcAft>
              <a:buClr>
                <a:schemeClr val="dk2"/>
              </a:buClr>
              <a:buSzPts val="2400"/>
              <a:buFont typeface="Calibri"/>
              <a:buChar char="●"/>
              <a:defRPr sz="2400">
                <a:solidFill>
                  <a:schemeClr val="dk2"/>
                </a:solidFill>
                <a:latin typeface="Calibri"/>
                <a:ea typeface="Calibri"/>
                <a:cs typeface="Calibri"/>
                <a:sym typeface="Calibri"/>
              </a:defRPr>
            </a:lvl1pPr>
            <a:lvl2pPr marL="914400" lvl="1" indent="-342900">
              <a:lnSpc>
                <a:spcPct val="115000"/>
              </a:lnSpc>
              <a:spcBef>
                <a:spcPts val="1600"/>
              </a:spcBef>
              <a:spcAft>
                <a:spcPts val="0"/>
              </a:spcAft>
              <a:buClr>
                <a:schemeClr val="dk2"/>
              </a:buClr>
              <a:buSzPts val="1800"/>
              <a:buFont typeface="Calibri"/>
              <a:buChar char="○"/>
              <a:defRPr sz="1800">
                <a:solidFill>
                  <a:schemeClr val="dk2"/>
                </a:solidFill>
                <a:latin typeface="Calibri"/>
                <a:ea typeface="Calibri"/>
                <a:cs typeface="Calibri"/>
                <a:sym typeface="Calibri"/>
              </a:defRPr>
            </a:lvl2pPr>
            <a:lvl3pPr marL="1371600" lvl="2"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a:lnSpc>
                <a:spcPct val="115000"/>
              </a:lnSpc>
              <a:spcBef>
                <a:spcPts val="160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a:lnSpc>
                <a:spcPct val="115000"/>
              </a:lnSpc>
              <a:spcBef>
                <a:spcPts val="1600"/>
              </a:spcBef>
              <a:spcAft>
                <a:spcPts val="160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pic>
        <p:nvPicPr>
          <p:cNvPr id="8" name="Google Shape;8;p1" descr="UOY-Logo-Stacked-shield-PMS432.png"/>
          <p:cNvPicPr preferRelativeResize="0"/>
          <p:nvPr/>
        </p:nvPicPr>
        <p:blipFill>
          <a:blip r:embed="rId15">
            <a:alphaModFix/>
          </a:blip>
          <a:stretch>
            <a:fillRect/>
          </a:stretch>
        </p:blipFill>
        <p:spPr>
          <a:xfrm>
            <a:off x="6689150" y="140648"/>
            <a:ext cx="2383526" cy="1099375"/>
          </a:xfrm>
          <a:prstGeom prst="rect">
            <a:avLst/>
          </a:prstGeom>
          <a:noFill/>
          <a:ln>
            <a:noFill/>
          </a:ln>
        </p:spPr>
      </p:pic>
      <p:cxnSp>
        <p:nvCxnSpPr>
          <p:cNvPr id="9" name="Google Shape;9;p1"/>
          <p:cNvCxnSpPr/>
          <p:nvPr/>
        </p:nvCxnSpPr>
        <p:spPr>
          <a:xfrm>
            <a:off x="-31325" y="41767"/>
            <a:ext cx="9199500" cy="0"/>
          </a:xfrm>
          <a:prstGeom prst="straightConnector1">
            <a:avLst/>
          </a:prstGeom>
          <a:noFill/>
          <a:ln w="114300" cap="flat" cmpd="sng">
            <a:solidFill>
              <a:srgbClr val="175F77"/>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document/d/1mJSIW2tGzLX8-EgnWQ5l-G6yYaOeJp2q3ty3oZ_z0EE/edit?usp=sharin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eprints.soton.ac.uk/cgi/eprintbypureuuid?uuid=af55effa-6ded-4a23-a6e2-0390d63619dd"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s://doi.org/10.1080/14708477.2019.160623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14"/>
          <p:cNvSpPr txBox="1">
            <a:spLocks noGrp="1"/>
          </p:cNvSpPr>
          <p:nvPr>
            <p:ph type="ctrTitle"/>
          </p:nvPr>
        </p:nvSpPr>
        <p:spPr>
          <a:xfrm>
            <a:off x="846000" y="1564175"/>
            <a:ext cx="7928100" cy="2736900"/>
          </a:xfrm>
          <a:prstGeom prst="rect">
            <a:avLst/>
          </a:prstGeom>
        </p:spPr>
        <p:txBody>
          <a:bodyPr spcFirstLastPara="1" wrap="square" lIns="91425" tIns="91425" rIns="91425" bIns="91425" anchor="b" anchorCtr="0">
            <a:noAutofit/>
          </a:bodyPr>
          <a:lstStyle/>
          <a:p>
            <a:pPr marL="0" marR="368300" lvl="0" indent="0" algn="l" rtl="0">
              <a:lnSpc>
                <a:spcPct val="115000"/>
              </a:lnSpc>
              <a:spcBef>
                <a:spcPts val="0"/>
              </a:spcBef>
              <a:spcAft>
                <a:spcPts val="600"/>
              </a:spcAft>
              <a:buNone/>
            </a:pPr>
            <a:r>
              <a:rPr lang="en-GB" sz="4400"/>
              <a:t>Assessing transcultural communication: handing over to the students</a:t>
            </a:r>
            <a:endParaRPr/>
          </a:p>
        </p:txBody>
      </p:sp>
      <p:sp>
        <p:nvSpPr>
          <p:cNvPr id="46" name="Google Shape;46;p14"/>
          <p:cNvSpPr txBox="1">
            <a:spLocks noGrp="1"/>
          </p:cNvSpPr>
          <p:nvPr>
            <p:ph type="subTitle" idx="1"/>
          </p:nvPr>
        </p:nvSpPr>
        <p:spPr>
          <a:xfrm>
            <a:off x="369900" y="5025758"/>
            <a:ext cx="8404200" cy="105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Victoria Jack</a:t>
            </a:r>
            <a:endParaRPr/>
          </a:p>
          <a:p>
            <a:pPr marL="0" lvl="0" indent="0" algn="l" rtl="0">
              <a:spcBef>
                <a:spcPts val="0"/>
              </a:spcBef>
              <a:spcAft>
                <a:spcPts val="0"/>
              </a:spcAft>
              <a:buNone/>
            </a:pPr>
            <a:r>
              <a:rPr lang="en-GB"/>
              <a:t>BALEAP PIM Leeds, June 2022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3"/>
          <p:cNvSpPr txBox="1">
            <a:spLocks noGrp="1"/>
          </p:cNvSpPr>
          <p:nvPr>
            <p:ph type="ctrTitle"/>
          </p:nvPr>
        </p:nvSpPr>
        <p:spPr>
          <a:xfrm>
            <a:off x="0" y="5319375"/>
            <a:ext cx="5175000" cy="132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sz="3200"/>
          </a:p>
          <a:p>
            <a:pPr marL="0" lvl="0" indent="0" algn="l" rtl="0">
              <a:spcBef>
                <a:spcPts val="0"/>
              </a:spcBef>
              <a:spcAft>
                <a:spcPts val="0"/>
              </a:spcAft>
              <a:buNone/>
            </a:pPr>
            <a:endParaRPr sz="3200"/>
          </a:p>
          <a:p>
            <a:pPr marL="0" lvl="0" indent="457200" algn="l" rtl="0">
              <a:spcBef>
                <a:spcPts val="0"/>
              </a:spcBef>
              <a:spcAft>
                <a:spcPts val="0"/>
              </a:spcAft>
              <a:buNone/>
            </a:pPr>
            <a:r>
              <a:rPr lang="en-GB" sz="3200"/>
              <a:t>Your turn: Descriptors</a:t>
            </a:r>
            <a:endParaRPr sz="3200"/>
          </a:p>
          <a:p>
            <a:pPr marL="0" lvl="0" indent="0" algn="l" rtl="0">
              <a:spcBef>
                <a:spcPts val="0"/>
              </a:spcBef>
              <a:spcAft>
                <a:spcPts val="0"/>
              </a:spcAft>
              <a:buNone/>
            </a:pPr>
            <a:endParaRPr sz="3200"/>
          </a:p>
          <a:p>
            <a:pPr marL="457200" lvl="0" indent="0" algn="l" rtl="0">
              <a:spcBef>
                <a:spcPts val="0"/>
              </a:spcBef>
              <a:spcAft>
                <a:spcPts val="0"/>
              </a:spcAft>
              <a:buNone/>
            </a:pPr>
            <a:r>
              <a:rPr lang="en-GB" sz="2600">
                <a:solidFill>
                  <a:srgbClr val="006983"/>
                </a:solidFill>
                <a:latin typeface="Arial"/>
                <a:ea typeface="Arial"/>
                <a:cs typeface="Arial"/>
                <a:sym typeface="Arial"/>
              </a:rPr>
              <a:t>Using your categories, share them between group member (so each group member has a category) and each write a descriptor for a 1st and a fail for each category</a:t>
            </a:r>
            <a:endParaRPr sz="2600">
              <a:solidFill>
                <a:srgbClr val="006983"/>
              </a:solidFill>
              <a:latin typeface="Arial"/>
              <a:ea typeface="Arial"/>
              <a:cs typeface="Arial"/>
              <a:sym typeface="Arial"/>
            </a:endParaRPr>
          </a:p>
          <a:p>
            <a:pPr marL="457200" lvl="0" indent="0" algn="l" rtl="0">
              <a:spcBef>
                <a:spcPts val="0"/>
              </a:spcBef>
              <a:spcAft>
                <a:spcPts val="0"/>
              </a:spcAft>
              <a:buNone/>
            </a:pPr>
            <a:endParaRPr sz="2600">
              <a:solidFill>
                <a:srgbClr val="006983"/>
              </a:solidFill>
              <a:latin typeface="Arial"/>
              <a:ea typeface="Arial"/>
              <a:cs typeface="Arial"/>
              <a:sym typeface="Arial"/>
            </a:endParaRPr>
          </a:p>
          <a:p>
            <a:pPr marL="457200" lvl="0" indent="0" algn="l" rtl="0">
              <a:spcBef>
                <a:spcPts val="0"/>
              </a:spcBef>
              <a:spcAft>
                <a:spcPts val="0"/>
              </a:spcAft>
              <a:buNone/>
            </a:pPr>
            <a:endParaRPr sz="2600">
              <a:solidFill>
                <a:srgbClr val="006983"/>
              </a:solidFill>
              <a:latin typeface="Arial"/>
              <a:ea typeface="Arial"/>
              <a:cs typeface="Arial"/>
              <a:sym typeface="Arial"/>
            </a:endParaRPr>
          </a:p>
          <a:p>
            <a:pPr marL="457200" lvl="0" indent="0" algn="l" rtl="0">
              <a:spcBef>
                <a:spcPts val="0"/>
              </a:spcBef>
              <a:spcAft>
                <a:spcPts val="0"/>
              </a:spcAft>
              <a:buNone/>
            </a:pPr>
            <a:endParaRPr sz="2600">
              <a:solidFill>
                <a:srgbClr val="006983"/>
              </a:solidFill>
              <a:latin typeface="Arial"/>
              <a:ea typeface="Arial"/>
              <a:cs typeface="Arial"/>
              <a:sym typeface="Arial"/>
            </a:endParaRPr>
          </a:p>
          <a:p>
            <a:pPr marL="457200" lvl="0" indent="0" algn="l" rtl="0">
              <a:spcBef>
                <a:spcPts val="0"/>
              </a:spcBef>
              <a:spcAft>
                <a:spcPts val="0"/>
              </a:spcAft>
              <a:buNone/>
            </a:pPr>
            <a:endParaRPr sz="2600">
              <a:solidFill>
                <a:srgbClr val="006983"/>
              </a:solidFill>
              <a:latin typeface="Arial"/>
              <a:ea typeface="Arial"/>
              <a:cs typeface="Arial"/>
              <a:sym typeface="Arial"/>
            </a:endParaRPr>
          </a:p>
          <a:p>
            <a:pPr marL="457200" lvl="0" indent="0" algn="l" rtl="0">
              <a:spcBef>
                <a:spcPts val="0"/>
              </a:spcBef>
              <a:spcAft>
                <a:spcPts val="0"/>
              </a:spcAft>
              <a:buNone/>
            </a:pPr>
            <a:endParaRPr sz="2900">
              <a:solidFill>
                <a:srgbClr val="005C85"/>
              </a:solidFill>
              <a:latin typeface="Calibri"/>
              <a:ea typeface="Calibri"/>
              <a:cs typeface="Calibri"/>
              <a:sym typeface="Calibri"/>
            </a:endParaRPr>
          </a:p>
        </p:txBody>
      </p:sp>
      <p:pic>
        <p:nvPicPr>
          <p:cNvPr id="95" name="Google Shape;95;p23"/>
          <p:cNvPicPr preferRelativeResize="0"/>
          <p:nvPr/>
        </p:nvPicPr>
        <p:blipFill>
          <a:blip r:embed="rId3">
            <a:alphaModFix/>
          </a:blip>
          <a:stretch>
            <a:fillRect/>
          </a:stretch>
        </p:blipFill>
        <p:spPr>
          <a:xfrm>
            <a:off x="5537825" y="2022100"/>
            <a:ext cx="2813800" cy="2813800"/>
          </a:xfrm>
          <a:prstGeom prst="rect">
            <a:avLst/>
          </a:prstGeom>
          <a:noFill/>
          <a:ln>
            <a:noFill/>
          </a:ln>
        </p:spPr>
      </p:pic>
      <p:sp>
        <p:nvSpPr>
          <p:cNvPr id="96" name="Google Shape;96;p23"/>
          <p:cNvSpPr txBox="1"/>
          <p:nvPr/>
        </p:nvSpPr>
        <p:spPr>
          <a:xfrm>
            <a:off x="4912375" y="4995775"/>
            <a:ext cx="4064700" cy="800400"/>
          </a:xfrm>
          <a:prstGeom prst="rect">
            <a:avLst/>
          </a:prstGeom>
          <a:noFill/>
          <a:ln>
            <a:noFill/>
          </a:ln>
        </p:spPr>
        <p:txBody>
          <a:bodyPr spcFirstLastPara="1" wrap="square" lIns="91425" tIns="91425" rIns="91425" bIns="91425" anchor="t" anchorCtr="0">
            <a:spAutoFit/>
          </a:bodyPr>
          <a:lstStyle/>
          <a:p>
            <a:pPr marL="914400" lvl="0" indent="0" algn="l" rtl="0">
              <a:spcBef>
                <a:spcPts val="0"/>
              </a:spcBef>
              <a:spcAft>
                <a:spcPts val="0"/>
              </a:spcAft>
              <a:buClr>
                <a:schemeClr val="dk1"/>
              </a:buClr>
              <a:buSzPts val="1100"/>
              <a:buFont typeface="Arial"/>
              <a:buNone/>
            </a:pPr>
            <a:r>
              <a:rPr lang="en-GB" sz="2600">
                <a:solidFill>
                  <a:srgbClr val="006983"/>
                </a:solidFill>
              </a:rPr>
              <a:t>bit.ly/JunBALEAP</a:t>
            </a:r>
            <a:endParaRPr sz="2600">
              <a:solidFill>
                <a:srgbClr val="006983"/>
              </a:solidFill>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4"/>
          <p:cNvSpPr txBox="1">
            <a:spLocks noGrp="1"/>
          </p:cNvSpPr>
          <p:nvPr>
            <p:ph type="ctrTitle"/>
          </p:nvPr>
        </p:nvSpPr>
        <p:spPr>
          <a:xfrm>
            <a:off x="0" y="3512900"/>
            <a:ext cx="5175000" cy="132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sz="3200"/>
          </a:p>
          <a:p>
            <a:pPr marL="0" lvl="0" indent="0" algn="l" rtl="0">
              <a:spcBef>
                <a:spcPts val="0"/>
              </a:spcBef>
              <a:spcAft>
                <a:spcPts val="0"/>
              </a:spcAft>
              <a:buNone/>
            </a:pPr>
            <a:endParaRPr sz="3200"/>
          </a:p>
          <a:p>
            <a:pPr marL="0" lvl="0" indent="457200" algn="l" rtl="0">
              <a:spcBef>
                <a:spcPts val="0"/>
              </a:spcBef>
              <a:spcAft>
                <a:spcPts val="0"/>
              </a:spcAft>
              <a:buNone/>
            </a:pPr>
            <a:r>
              <a:rPr lang="en-GB" sz="3200"/>
              <a:t>FEEDBACK</a:t>
            </a:r>
            <a:endParaRPr sz="3200"/>
          </a:p>
          <a:p>
            <a:pPr marL="0" lvl="0" indent="0" algn="l" rtl="0">
              <a:spcBef>
                <a:spcPts val="0"/>
              </a:spcBef>
              <a:spcAft>
                <a:spcPts val="0"/>
              </a:spcAft>
              <a:buNone/>
            </a:pPr>
            <a:endParaRPr sz="3200"/>
          </a:p>
          <a:p>
            <a:pPr marL="457200" lvl="0" indent="0" algn="l" rtl="0">
              <a:spcBef>
                <a:spcPts val="0"/>
              </a:spcBef>
              <a:spcAft>
                <a:spcPts val="0"/>
              </a:spcAft>
              <a:buNone/>
            </a:pPr>
            <a:r>
              <a:rPr lang="en-GB" sz="2600">
                <a:solidFill>
                  <a:srgbClr val="006983"/>
                </a:solidFill>
                <a:latin typeface="Arial"/>
                <a:ea typeface="Arial"/>
                <a:cs typeface="Arial"/>
                <a:sym typeface="Arial"/>
              </a:rPr>
              <a:t>Which categories did you choose?</a:t>
            </a:r>
            <a:endParaRPr sz="2600">
              <a:solidFill>
                <a:srgbClr val="006983"/>
              </a:solidFill>
              <a:latin typeface="Arial"/>
              <a:ea typeface="Arial"/>
              <a:cs typeface="Arial"/>
              <a:sym typeface="Arial"/>
            </a:endParaRPr>
          </a:p>
          <a:p>
            <a:pPr marL="457200" lvl="0" indent="0" algn="l" rtl="0">
              <a:spcBef>
                <a:spcPts val="0"/>
              </a:spcBef>
              <a:spcAft>
                <a:spcPts val="0"/>
              </a:spcAft>
              <a:buNone/>
            </a:pPr>
            <a:endParaRPr sz="2600">
              <a:solidFill>
                <a:srgbClr val="006983"/>
              </a:solidFill>
              <a:latin typeface="Arial"/>
              <a:ea typeface="Arial"/>
              <a:cs typeface="Arial"/>
              <a:sym typeface="Arial"/>
            </a:endParaRPr>
          </a:p>
          <a:p>
            <a:pPr marL="457200" lvl="0" indent="0" algn="l" rtl="0">
              <a:spcBef>
                <a:spcPts val="0"/>
              </a:spcBef>
              <a:spcAft>
                <a:spcPts val="0"/>
              </a:spcAft>
              <a:buNone/>
            </a:pPr>
            <a:r>
              <a:rPr lang="en-GB" sz="2600">
                <a:solidFill>
                  <a:srgbClr val="006983"/>
                </a:solidFill>
                <a:latin typeface="Arial"/>
                <a:ea typeface="Arial"/>
                <a:cs typeface="Arial"/>
                <a:sym typeface="Arial"/>
              </a:rPr>
              <a:t>Add them to the menti</a:t>
            </a:r>
            <a:endParaRPr sz="2600">
              <a:solidFill>
                <a:srgbClr val="006983"/>
              </a:solidFill>
              <a:latin typeface="Arial"/>
              <a:ea typeface="Arial"/>
              <a:cs typeface="Arial"/>
              <a:sym typeface="Arial"/>
            </a:endParaRPr>
          </a:p>
          <a:p>
            <a:pPr marL="457200" lvl="0" indent="0" algn="l" rtl="0">
              <a:spcBef>
                <a:spcPts val="0"/>
              </a:spcBef>
              <a:spcAft>
                <a:spcPts val="0"/>
              </a:spcAft>
              <a:buNone/>
            </a:pPr>
            <a:endParaRPr sz="2900">
              <a:solidFill>
                <a:srgbClr val="005C85"/>
              </a:solidFill>
              <a:latin typeface="Calibri"/>
              <a:ea typeface="Calibri"/>
              <a:cs typeface="Calibri"/>
              <a:sym typeface="Calibri"/>
            </a:endParaRPr>
          </a:p>
        </p:txBody>
      </p:sp>
      <p:pic>
        <p:nvPicPr>
          <p:cNvPr id="102" name="Google Shape;102;p24"/>
          <p:cNvPicPr preferRelativeResize="0"/>
          <p:nvPr/>
        </p:nvPicPr>
        <p:blipFill>
          <a:blip r:embed="rId3">
            <a:alphaModFix/>
          </a:blip>
          <a:stretch>
            <a:fillRect/>
          </a:stretch>
        </p:blipFill>
        <p:spPr>
          <a:xfrm>
            <a:off x="5537825" y="2022100"/>
            <a:ext cx="2813800" cy="2813800"/>
          </a:xfrm>
          <a:prstGeom prst="rect">
            <a:avLst/>
          </a:prstGeom>
          <a:noFill/>
          <a:ln>
            <a:noFill/>
          </a:ln>
        </p:spPr>
      </p:pic>
      <p:pic>
        <p:nvPicPr>
          <p:cNvPr id="103" name="Google Shape;103;p24"/>
          <p:cNvPicPr preferRelativeResize="0"/>
          <p:nvPr/>
        </p:nvPicPr>
        <p:blipFill>
          <a:blip r:embed="rId4">
            <a:alphaModFix/>
          </a:blip>
          <a:stretch>
            <a:fillRect/>
          </a:stretch>
        </p:blipFill>
        <p:spPr>
          <a:xfrm>
            <a:off x="5474700" y="1877275"/>
            <a:ext cx="3297625" cy="32976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5"/>
          <p:cNvSpPr txBox="1">
            <a:spLocks noGrp="1"/>
          </p:cNvSpPr>
          <p:nvPr>
            <p:ph type="ctrTitle"/>
          </p:nvPr>
        </p:nvSpPr>
        <p:spPr>
          <a:xfrm>
            <a:off x="0" y="3763600"/>
            <a:ext cx="9144000" cy="132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sz="3200"/>
          </a:p>
          <a:p>
            <a:pPr marL="0" lvl="0" indent="0" algn="l" rtl="0">
              <a:spcBef>
                <a:spcPts val="0"/>
              </a:spcBef>
              <a:spcAft>
                <a:spcPts val="0"/>
              </a:spcAft>
              <a:buNone/>
            </a:pPr>
            <a:endParaRPr sz="3200"/>
          </a:p>
          <a:p>
            <a:pPr marL="0" lvl="0" indent="457200" algn="l" rtl="0">
              <a:spcBef>
                <a:spcPts val="0"/>
              </a:spcBef>
              <a:spcAft>
                <a:spcPts val="0"/>
              </a:spcAft>
              <a:buNone/>
            </a:pPr>
            <a:r>
              <a:rPr lang="en-GB" sz="3200"/>
              <a:t>FEEDBACK</a:t>
            </a:r>
            <a:endParaRPr sz="3200"/>
          </a:p>
          <a:p>
            <a:pPr marL="0" lvl="0" indent="0" algn="l" rtl="0">
              <a:spcBef>
                <a:spcPts val="0"/>
              </a:spcBef>
              <a:spcAft>
                <a:spcPts val="0"/>
              </a:spcAft>
              <a:buNone/>
            </a:pPr>
            <a:endParaRPr sz="3200"/>
          </a:p>
          <a:p>
            <a:pPr marL="457200" lvl="0" indent="0" algn="l" rtl="0">
              <a:spcBef>
                <a:spcPts val="0"/>
              </a:spcBef>
              <a:spcAft>
                <a:spcPts val="0"/>
              </a:spcAft>
              <a:buNone/>
            </a:pPr>
            <a:r>
              <a:rPr lang="en-GB" sz="2600">
                <a:solidFill>
                  <a:srgbClr val="006983"/>
                </a:solidFill>
                <a:latin typeface="Arial"/>
                <a:ea typeface="Arial"/>
                <a:cs typeface="Arial"/>
                <a:sym typeface="Arial"/>
              </a:rPr>
              <a:t>Which categories did you choose?</a:t>
            </a:r>
            <a:endParaRPr sz="2600">
              <a:solidFill>
                <a:srgbClr val="006983"/>
              </a:solidFill>
              <a:latin typeface="Arial"/>
              <a:ea typeface="Arial"/>
              <a:cs typeface="Arial"/>
              <a:sym typeface="Arial"/>
            </a:endParaRPr>
          </a:p>
          <a:p>
            <a:pPr marL="457200" lvl="0" indent="0" algn="l" rtl="0">
              <a:spcBef>
                <a:spcPts val="0"/>
              </a:spcBef>
              <a:spcAft>
                <a:spcPts val="0"/>
              </a:spcAft>
              <a:buNone/>
            </a:pPr>
            <a:endParaRPr sz="2600">
              <a:solidFill>
                <a:srgbClr val="006983"/>
              </a:solidFill>
              <a:latin typeface="Arial"/>
              <a:ea typeface="Arial"/>
              <a:cs typeface="Arial"/>
              <a:sym typeface="Arial"/>
            </a:endParaRPr>
          </a:p>
          <a:p>
            <a:pPr marL="457200" lvl="0" indent="0" algn="l" rtl="0">
              <a:spcBef>
                <a:spcPts val="0"/>
              </a:spcBef>
              <a:spcAft>
                <a:spcPts val="0"/>
              </a:spcAft>
              <a:buNone/>
            </a:pPr>
            <a:r>
              <a:rPr lang="en-GB" sz="2600">
                <a:solidFill>
                  <a:srgbClr val="006983"/>
                </a:solidFill>
                <a:latin typeface="Arial"/>
                <a:ea typeface="Arial"/>
                <a:cs typeface="Arial"/>
                <a:sym typeface="Arial"/>
              </a:rPr>
              <a:t>Add them to the menti</a:t>
            </a:r>
            <a:endParaRPr sz="2600">
              <a:solidFill>
                <a:srgbClr val="006983"/>
              </a:solidFill>
              <a:latin typeface="Arial"/>
              <a:ea typeface="Arial"/>
              <a:cs typeface="Arial"/>
              <a:sym typeface="Arial"/>
            </a:endParaRPr>
          </a:p>
          <a:p>
            <a:pPr marL="457200" lvl="0" indent="0" algn="l" rtl="0">
              <a:spcBef>
                <a:spcPts val="0"/>
              </a:spcBef>
              <a:spcAft>
                <a:spcPts val="0"/>
              </a:spcAft>
              <a:buNone/>
            </a:pPr>
            <a:endParaRPr sz="2600">
              <a:solidFill>
                <a:srgbClr val="006983"/>
              </a:solidFill>
              <a:latin typeface="Arial"/>
              <a:ea typeface="Arial"/>
              <a:cs typeface="Arial"/>
              <a:sym typeface="Arial"/>
            </a:endParaRPr>
          </a:p>
          <a:p>
            <a:pPr marL="0" lvl="0" indent="457200" algn="l" rtl="0">
              <a:spcBef>
                <a:spcPts val="0"/>
              </a:spcBef>
              <a:spcAft>
                <a:spcPts val="0"/>
              </a:spcAft>
              <a:buNone/>
            </a:pPr>
            <a:endParaRPr sz="3200"/>
          </a:p>
          <a:p>
            <a:pPr marL="0" lvl="0" indent="457200" algn="l" rtl="0">
              <a:spcBef>
                <a:spcPts val="0"/>
              </a:spcBef>
              <a:spcAft>
                <a:spcPts val="0"/>
              </a:spcAft>
              <a:buNone/>
            </a:pPr>
            <a:r>
              <a:rPr lang="en-GB" sz="3200"/>
              <a:t>REFLECTIONS</a:t>
            </a:r>
            <a:endParaRPr sz="3200"/>
          </a:p>
          <a:p>
            <a:pPr marL="0" lvl="0" indent="457200" algn="l" rtl="0">
              <a:spcBef>
                <a:spcPts val="0"/>
              </a:spcBef>
              <a:spcAft>
                <a:spcPts val="0"/>
              </a:spcAft>
              <a:buClr>
                <a:schemeClr val="dk1"/>
              </a:buClr>
              <a:buSzPts val="1100"/>
              <a:buFont typeface="Arial"/>
              <a:buNone/>
            </a:pPr>
            <a:r>
              <a:rPr lang="en-GB" sz="2600">
                <a:solidFill>
                  <a:srgbClr val="006983"/>
                </a:solidFill>
                <a:latin typeface="Arial"/>
                <a:ea typeface="Arial"/>
                <a:cs typeface="Arial"/>
                <a:sym typeface="Arial"/>
              </a:rPr>
              <a:t>What are your thoughts/experiences</a:t>
            </a:r>
            <a:endParaRPr sz="3200"/>
          </a:p>
          <a:p>
            <a:pPr marL="457200" lvl="0" indent="0" algn="l" rtl="0">
              <a:spcBef>
                <a:spcPts val="0"/>
              </a:spcBef>
              <a:spcAft>
                <a:spcPts val="0"/>
              </a:spcAft>
              <a:buNone/>
            </a:pPr>
            <a:endParaRPr sz="2900">
              <a:solidFill>
                <a:srgbClr val="005C85"/>
              </a:solidFill>
              <a:latin typeface="Calibri"/>
              <a:ea typeface="Calibri"/>
              <a:cs typeface="Calibri"/>
              <a:sym typeface="Calibri"/>
            </a:endParaRPr>
          </a:p>
        </p:txBody>
      </p:sp>
      <p:pic>
        <p:nvPicPr>
          <p:cNvPr id="109" name="Google Shape;109;p25"/>
          <p:cNvPicPr preferRelativeResize="0"/>
          <p:nvPr/>
        </p:nvPicPr>
        <p:blipFill>
          <a:blip r:embed="rId3">
            <a:alphaModFix/>
          </a:blip>
          <a:stretch>
            <a:fillRect/>
          </a:stretch>
        </p:blipFill>
        <p:spPr>
          <a:xfrm>
            <a:off x="5846250" y="1232675"/>
            <a:ext cx="3297625" cy="32976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graphicFrame>
        <p:nvGraphicFramePr>
          <p:cNvPr id="114" name="Google Shape;114;p26"/>
          <p:cNvGraphicFramePr/>
          <p:nvPr/>
        </p:nvGraphicFramePr>
        <p:xfrm>
          <a:off x="119100" y="1166325"/>
          <a:ext cx="3000000" cy="3000000"/>
        </p:xfrm>
        <a:graphic>
          <a:graphicData uri="http://schemas.openxmlformats.org/drawingml/2006/table">
            <a:tbl>
              <a:tblPr>
                <a:noFill/>
                <a:tableStyleId>{178DB88C-2CD1-4461-8257-4A7EF430F71E}</a:tableStyleId>
              </a:tblPr>
              <a:tblGrid>
                <a:gridCol w="543100">
                  <a:extLst>
                    <a:ext uri="{9D8B030D-6E8A-4147-A177-3AD203B41FA5}">
                      <a16:colId xmlns:a16="http://schemas.microsoft.com/office/drawing/2014/main" val="20000"/>
                    </a:ext>
                  </a:extLst>
                </a:gridCol>
                <a:gridCol w="2295775">
                  <a:extLst>
                    <a:ext uri="{9D8B030D-6E8A-4147-A177-3AD203B41FA5}">
                      <a16:colId xmlns:a16="http://schemas.microsoft.com/office/drawing/2014/main" val="20001"/>
                    </a:ext>
                  </a:extLst>
                </a:gridCol>
                <a:gridCol w="2022300">
                  <a:extLst>
                    <a:ext uri="{9D8B030D-6E8A-4147-A177-3AD203B41FA5}">
                      <a16:colId xmlns:a16="http://schemas.microsoft.com/office/drawing/2014/main" val="20002"/>
                    </a:ext>
                  </a:extLst>
                </a:gridCol>
                <a:gridCol w="2022300">
                  <a:extLst>
                    <a:ext uri="{9D8B030D-6E8A-4147-A177-3AD203B41FA5}">
                      <a16:colId xmlns:a16="http://schemas.microsoft.com/office/drawing/2014/main" val="20003"/>
                    </a:ext>
                  </a:extLst>
                </a:gridCol>
                <a:gridCol w="2022300">
                  <a:extLst>
                    <a:ext uri="{9D8B030D-6E8A-4147-A177-3AD203B41FA5}">
                      <a16:colId xmlns:a16="http://schemas.microsoft.com/office/drawing/2014/main" val="20004"/>
                    </a:ext>
                  </a:extLst>
                </a:gridCol>
              </a:tblGrid>
              <a:tr h="334950">
                <a:tc>
                  <a:txBody>
                    <a:bodyPr/>
                    <a:lstStyle/>
                    <a:p>
                      <a:pPr marL="0" lvl="0" indent="0" algn="l" rtl="0">
                        <a:spcBef>
                          <a:spcPts val="0"/>
                        </a:spcBef>
                        <a:spcAft>
                          <a:spcPts val="0"/>
                        </a:spcAft>
                        <a:buNone/>
                      </a:pPr>
                      <a:endParaRPr sz="1300"/>
                    </a:p>
                  </a:txBody>
                  <a:tcPr marL="63500" marR="63500" marT="76200" marB="76200"/>
                </a:tc>
                <a:tc>
                  <a:txBody>
                    <a:bodyPr/>
                    <a:lstStyle/>
                    <a:p>
                      <a:pPr marL="0" lvl="0" indent="0" algn="l" rtl="0">
                        <a:spcBef>
                          <a:spcPts val="0"/>
                        </a:spcBef>
                        <a:spcAft>
                          <a:spcPts val="0"/>
                        </a:spcAft>
                        <a:buNone/>
                      </a:pPr>
                      <a:r>
                        <a:rPr lang="en-GB" sz="1300"/>
                        <a:t>Listening</a:t>
                      </a:r>
                      <a:endParaRPr sz="1300"/>
                    </a:p>
                  </a:txBody>
                  <a:tcPr marL="63500" marR="63500" marT="76200" marB="76200"/>
                </a:tc>
                <a:tc>
                  <a:txBody>
                    <a:bodyPr/>
                    <a:lstStyle/>
                    <a:p>
                      <a:pPr marL="0" lvl="0" indent="0" algn="l" rtl="0">
                        <a:spcBef>
                          <a:spcPts val="0"/>
                        </a:spcBef>
                        <a:spcAft>
                          <a:spcPts val="0"/>
                        </a:spcAft>
                        <a:buNone/>
                      </a:pPr>
                      <a:r>
                        <a:rPr lang="en-GB" sz="1300"/>
                        <a:t>Engagement</a:t>
                      </a:r>
                      <a:endParaRPr sz="1300"/>
                    </a:p>
                  </a:txBody>
                  <a:tcPr marL="63500" marR="63500" marT="76200" marB="76200"/>
                </a:tc>
                <a:tc>
                  <a:txBody>
                    <a:bodyPr/>
                    <a:lstStyle/>
                    <a:p>
                      <a:pPr marL="0" lvl="0" indent="0" algn="l" rtl="0">
                        <a:spcBef>
                          <a:spcPts val="0"/>
                        </a:spcBef>
                        <a:spcAft>
                          <a:spcPts val="0"/>
                        </a:spcAft>
                        <a:buNone/>
                      </a:pPr>
                      <a:r>
                        <a:rPr lang="en-GB" sz="1300"/>
                        <a:t>Openness/Sensitivity</a:t>
                      </a:r>
                      <a:endParaRPr sz="1300"/>
                    </a:p>
                  </a:txBody>
                  <a:tcPr marL="63500" marR="63500" marT="76200" marB="76200"/>
                </a:tc>
                <a:tc>
                  <a:txBody>
                    <a:bodyPr/>
                    <a:lstStyle/>
                    <a:p>
                      <a:pPr marL="0" lvl="0" indent="0" algn="l" rtl="0">
                        <a:spcBef>
                          <a:spcPts val="0"/>
                        </a:spcBef>
                        <a:spcAft>
                          <a:spcPts val="0"/>
                        </a:spcAft>
                        <a:buNone/>
                      </a:pPr>
                      <a:r>
                        <a:rPr lang="en-GB" sz="1300"/>
                        <a:t>Clear communication</a:t>
                      </a:r>
                      <a:endParaRPr sz="1300"/>
                    </a:p>
                  </a:txBody>
                  <a:tcPr marL="63500" marR="63500" marT="76200" marB="76200"/>
                </a:tc>
                <a:extLst>
                  <a:ext uri="{0D108BD9-81ED-4DB2-BD59-A6C34878D82A}">
                    <a16:rowId xmlns:a16="http://schemas.microsoft.com/office/drawing/2014/main" val="10000"/>
                  </a:ext>
                </a:extLst>
              </a:tr>
              <a:tr h="3413525">
                <a:tc>
                  <a:txBody>
                    <a:bodyPr/>
                    <a:lstStyle/>
                    <a:p>
                      <a:pPr marL="0" lvl="0" indent="0" algn="l" rtl="0">
                        <a:spcBef>
                          <a:spcPts val="0"/>
                        </a:spcBef>
                        <a:spcAft>
                          <a:spcPts val="0"/>
                        </a:spcAft>
                        <a:buNone/>
                      </a:pPr>
                      <a:r>
                        <a:rPr lang="en-GB" sz="1300"/>
                        <a:t>70+</a:t>
                      </a:r>
                      <a:endParaRPr sz="1300"/>
                    </a:p>
                    <a:p>
                      <a:pPr marL="0" lvl="0" indent="0" algn="l" rtl="0">
                        <a:spcBef>
                          <a:spcPts val="0"/>
                        </a:spcBef>
                        <a:spcAft>
                          <a:spcPts val="0"/>
                        </a:spcAft>
                        <a:buNone/>
                      </a:pPr>
                      <a:r>
                        <a:rPr lang="en-GB" sz="1300"/>
                        <a:t>First Class</a:t>
                      </a:r>
                      <a:endParaRPr sz="1300"/>
                    </a:p>
                    <a:p>
                      <a:pPr marL="0" lvl="0" indent="0" algn="l" rtl="0">
                        <a:spcBef>
                          <a:spcPts val="0"/>
                        </a:spcBef>
                        <a:spcAft>
                          <a:spcPts val="0"/>
                        </a:spcAft>
                        <a:buNone/>
                      </a:pPr>
                      <a:endParaRPr sz="1300"/>
                    </a:p>
                    <a:p>
                      <a:pPr marL="0" lvl="0" indent="0" algn="l" rtl="0">
                        <a:spcBef>
                          <a:spcPts val="0"/>
                        </a:spcBef>
                        <a:spcAft>
                          <a:spcPts val="0"/>
                        </a:spcAft>
                        <a:buNone/>
                      </a:pPr>
                      <a:endParaRPr sz="1300"/>
                    </a:p>
                    <a:p>
                      <a:pPr marL="0" lvl="0" indent="0" algn="l" rtl="0">
                        <a:spcBef>
                          <a:spcPts val="0"/>
                        </a:spcBef>
                        <a:spcAft>
                          <a:spcPts val="0"/>
                        </a:spcAft>
                        <a:buNone/>
                      </a:pPr>
                      <a:endParaRPr sz="1300"/>
                    </a:p>
                    <a:p>
                      <a:pPr marL="0" lvl="0" indent="0" algn="l" rtl="0">
                        <a:spcBef>
                          <a:spcPts val="0"/>
                        </a:spcBef>
                        <a:spcAft>
                          <a:spcPts val="0"/>
                        </a:spcAft>
                        <a:buNone/>
                      </a:pPr>
                      <a:endParaRPr sz="1300"/>
                    </a:p>
                    <a:p>
                      <a:pPr marL="0" lvl="0" indent="0" algn="l" rtl="0">
                        <a:spcBef>
                          <a:spcPts val="0"/>
                        </a:spcBef>
                        <a:spcAft>
                          <a:spcPts val="0"/>
                        </a:spcAft>
                        <a:buNone/>
                      </a:pPr>
                      <a:endParaRPr sz="1300"/>
                    </a:p>
                    <a:p>
                      <a:pPr marL="0" lvl="0" indent="0" algn="l" rtl="0">
                        <a:spcBef>
                          <a:spcPts val="0"/>
                        </a:spcBef>
                        <a:spcAft>
                          <a:spcPts val="0"/>
                        </a:spcAft>
                        <a:buNone/>
                      </a:pPr>
                      <a:endParaRPr sz="1300"/>
                    </a:p>
                  </a:txBody>
                  <a:tcPr marL="63500" marR="63500" marT="76200" marB="76200"/>
                </a:tc>
                <a:tc>
                  <a:txBody>
                    <a:bodyPr/>
                    <a:lstStyle/>
                    <a:p>
                      <a:pPr marL="546100" lvl="0" indent="-349250" algn="l" rtl="0">
                        <a:spcBef>
                          <a:spcPts val="0"/>
                        </a:spcBef>
                        <a:spcAft>
                          <a:spcPts val="0"/>
                        </a:spcAft>
                        <a:buSzPts val="1300"/>
                        <a:buChar char="●"/>
                      </a:pPr>
                      <a:r>
                        <a:rPr lang="en-GB" sz="1300"/>
                        <a:t>Consistently uses appropriate eye contact </a:t>
                      </a:r>
                      <a:endParaRPr sz="1300"/>
                    </a:p>
                    <a:p>
                      <a:pPr marL="546100" lvl="0" indent="-349250" algn="l" rtl="0">
                        <a:spcBef>
                          <a:spcPts val="0"/>
                        </a:spcBef>
                        <a:spcAft>
                          <a:spcPts val="0"/>
                        </a:spcAft>
                        <a:buSzPts val="1300"/>
                        <a:buChar char="●"/>
                      </a:pPr>
                      <a:r>
                        <a:rPr lang="en-GB" sz="1300"/>
                        <a:t>Consistently uses engaged and open body language.</a:t>
                      </a:r>
                      <a:endParaRPr sz="1300"/>
                    </a:p>
                    <a:p>
                      <a:pPr marL="546100" lvl="0" indent="-349250" algn="l" rtl="0">
                        <a:spcBef>
                          <a:spcPts val="0"/>
                        </a:spcBef>
                        <a:spcAft>
                          <a:spcPts val="0"/>
                        </a:spcAft>
                        <a:buSzPts val="1300"/>
                        <a:buChar char="●"/>
                      </a:pPr>
                      <a:r>
                        <a:rPr lang="en-GB" sz="1300"/>
                        <a:t>Appropriate and consistent use of gestures and nodding</a:t>
                      </a:r>
                      <a:endParaRPr sz="1300"/>
                    </a:p>
                    <a:p>
                      <a:pPr marL="546100" lvl="0" indent="-349250" algn="l" rtl="0">
                        <a:spcBef>
                          <a:spcPts val="0"/>
                        </a:spcBef>
                        <a:spcAft>
                          <a:spcPts val="0"/>
                        </a:spcAft>
                        <a:buSzPts val="1300"/>
                        <a:buChar char="●"/>
                      </a:pPr>
                      <a:r>
                        <a:rPr lang="en-GB" sz="1300"/>
                        <a:t>Concise understanding of reading the room and awareness of not interrupting when it disrupts communication</a:t>
                      </a:r>
                      <a:endParaRPr sz="1300"/>
                    </a:p>
                    <a:p>
                      <a:pPr marL="546100" lvl="0" indent="-349250" algn="l" rtl="0">
                        <a:spcBef>
                          <a:spcPts val="0"/>
                        </a:spcBef>
                        <a:spcAft>
                          <a:spcPts val="0"/>
                        </a:spcAft>
                        <a:buSzPts val="1300"/>
                        <a:buChar char="●"/>
                      </a:pPr>
                      <a:r>
                        <a:rPr lang="en-GB" sz="1300"/>
                        <a:t>Consistent use of turn taking and adapting to others’ contributions to create a balanced conversation</a:t>
                      </a:r>
                      <a:endParaRPr sz="1300"/>
                    </a:p>
                  </a:txBody>
                  <a:tcPr marL="63500" marR="63500" marT="76200" marB="76200"/>
                </a:tc>
                <a:tc>
                  <a:txBody>
                    <a:bodyPr/>
                    <a:lstStyle/>
                    <a:p>
                      <a:pPr marL="546100" lvl="0" indent="-349250" algn="l" rtl="0">
                        <a:spcBef>
                          <a:spcPts val="0"/>
                        </a:spcBef>
                        <a:spcAft>
                          <a:spcPts val="0"/>
                        </a:spcAft>
                        <a:buSzPts val="1300"/>
                        <a:buChar char="●"/>
                      </a:pPr>
                      <a:r>
                        <a:rPr lang="en-GB" sz="1300"/>
                        <a:t>Consistently asks relevant and appropriate questions to the group </a:t>
                      </a:r>
                      <a:endParaRPr sz="1300"/>
                    </a:p>
                    <a:p>
                      <a:pPr marL="546100" lvl="0" indent="-349250" algn="l" rtl="0">
                        <a:spcBef>
                          <a:spcPts val="0"/>
                        </a:spcBef>
                        <a:spcAft>
                          <a:spcPts val="0"/>
                        </a:spcAft>
                        <a:buSzPts val="1300"/>
                        <a:buChar char="●"/>
                      </a:pPr>
                      <a:r>
                        <a:rPr lang="en-GB" sz="1300"/>
                        <a:t>When contributing, consistently and appropriately contributes meaningfully with detailed content.</a:t>
                      </a:r>
                      <a:endParaRPr sz="1300"/>
                    </a:p>
                    <a:p>
                      <a:pPr marL="546100" lvl="0" indent="-349250" algn="l" rtl="0">
                        <a:spcBef>
                          <a:spcPts val="0"/>
                        </a:spcBef>
                        <a:spcAft>
                          <a:spcPts val="0"/>
                        </a:spcAft>
                        <a:buSzPts val="1300"/>
                        <a:buChar char="●"/>
                      </a:pPr>
                      <a:r>
                        <a:rPr lang="en-GB" sz="1300"/>
                        <a:t>Effectively builds on points presented in the discussion</a:t>
                      </a:r>
                      <a:endParaRPr sz="1300"/>
                    </a:p>
                  </a:txBody>
                  <a:tcPr marL="63500" marR="63500" marT="76200" marB="76200"/>
                </a:tc>
                <a:tc>
                  <a:txBody>
                    <a:bodyPr/>
                    <a:lstStyle/>
                    <a:p>
                      <a:pPr marL="546100" lvl="0" indent="-349250" algn="l" rtl="0">
                        <a:spcBef>
                          <a:spcPts val="0"/>
                        </a:spcBef>
                        <a:spcAft>
                          <a:spcPts val="0"/>
                        </a:spcAft>
                        <a:buSzPts val="1300"/>
                        <a:buChar char="●"/>
                      </a:pPr>
                      <a:r>
                        <a:rPr lang="en-GB" sz="1300"/>
                        <a:t>Consistently ready to communicate with others</a:t>
                      </a:r>
                      <a:endParaRPr sz="1300"/>
                    </a:p>
                    <a:p>
                      <a:pPr marL="546100" lvl="0" indent="-349250" algn="l" rtl="0">
                        <a:spcBef>
                          <a:spcPts val="0"/>
                        </a:spcBef>
                        <a:spcAft>
                          <a:spcPts val="0"/>
                        </a:spcAft>
                        <a:buSzPts val="1300"/>
                        <a:buChar char="●"/>
                      </a:pPr>
                      <a:r>
                        <a:rPr lang="en-GB" sz="1300"/>
                        <a:t>Always open for correction</a:t>
                      </a:r>
                      <a:endParaRPr sz="1300"/>
                    </a:p>
                    <a:p>
                      <a:pPr marL="546100" lvl="0" indent="-349250" algn="l" rtl="0">
                        <a:spcBef>
                          <a:spcPts val="0"/>
                        </a:spcBef>
                        <a:spcAft>
                          <a:spcPts val="0"/>
                        </a:spcAft>
                        <a:buSzPts val="1300"/>
                        <a:buChar char="●"/>
                      </a:pPr>
                      <a:r>
                        <a:rPr lang="en-GB" sz="1300"/>
                        <a:t>Consistently accepting of linguistic and grammatical errors</a:t>
                      </a:r>
                      <a:endParaRPr sz="1300"/>
                    </a:p>
                    <a:p>
                      <a:pPr marL="546100" lvl="0" indent="-349250" algn="l" rtl="0">
                        <a:spcBef>
                          <a:spcPts val="0"/>
                        </a:spcBef>
                        <a:spcAft>
                          <a:spcPts val="0"/>
                        </a:spcAft>
                        <a:buSzPts val="1300"/>
                        <a:buChar char="●"/>
                      </a:pPr>
                      <a:r>
                        <a:rPr lang="en-GB" sz="1300"/>
                        <a:t>Consistently  accepts difference in individual personal values and culture differences </a:t>
                      </a:r>
                      <a:endParaRPr sz="1300"/>
                    </a:p>
                    <a:p>
                      <a:pPr marL="546100" lvl="0" indent="-349250" algn="l" rtl="0">
                        <a:spcBef>
                          <a:spcPts val="0"/>
                        </a:spcBef>
                        <a:spcAft>
                          <a:spcPts val="0"/>
                        </a:spcAft>
                        <a:buSzPts val="1300"/>
                        <a:buChar char="●"/>
                      </a:pPr>
                      <a:r>
                        <a:rPr lang="en-GB" sz="1300"/>
                        <a:t>Consistently shows great interest in other cultures</a:t>
                      </a:r>
                      <a:endParaRPr sz="1300"/>
                    </a:p>
                    <a:p>
                      <a:pPr marL="0" lvl="0" indent="0" algn="l" rtl="0">
                        <a:spcBef>
                          <a:spcPts val="0"/>
                        </a:spcBef>
                        <a:spcAft>
                          <a:spcPts val="0"/>
                        </a:spcAft>
                        <a:buNone/>
                      </a:pPr>
                      <a:endParaRPr sz="1300"/>
                    </a:p>
                  </a:txBody>
                  <a:tcPr marL="63500" marR="63500" marT="76200" marB="76200"/>
                </a:tc>
                <a:tc>
                  <a:txBody>
                    <a:bodyPr/>
                    <a:lstStyle/>
                    <a:p>
                      <a:pPr marL="0" lvl="0" indent="0" algn="l" rtl="0">
                        <a:spcBef>
                          <a:spcPts val="0"/>
                        </a:spcBef>
                        <a:spcAft>
                          <a:spcPts val="0"/>
                        </a:spcAft>
                        <a:buNone/>
                      </a:pPr>
                      <a:r>
                        <a:rPr lang="en-GB" sz="1300"/>
                        <a:t>As speaker:</a:t>
                      </a:r>
                      <a:endParaRPr sz="1300"/>
                    </a:p>
                    <a:p>
                      <a:pPr marL="546100" lvl="0" indent="-349250" algn="l" rtl="0">
                        <a:spcBef>
                          <a:spcPts val="0"/>
                        </a:spcBef>
                        <a:spcAft>
                          <a:spcPts val="0"/>
                        </a:spcAft>
                        <a:buSzPts val="1300"/>
                        <a:buChar char="●"/>
                      </a:pPr>
                      <a:r>
                        <a:rPr lang="en-GB" sz="1300"/>
                        <a:t>Consistently speaks clearly and at an appropriate pace</a:t>
                      </a:r>
                      <a:endParaRPr sz="1300"/>
                    </a:p>
                    <a:p>
                      <a:pPr marL="546100" lvl="0" indent="-349250" algn="l" rtl="0">
                        <a:spcBef>
                          <a:spcPts val="0"/>
                        </a:spcBef>
                        <a:spcAft>
                          <a:spcPts val="0"/>
                        </a:spcAft>
                        <a:buSzPts val="1300"/>
                        <a:buChar char="●"/>
                      </a:pPr>
                      <a:r>
                        <a:rPr lang="en-GB" sz="1300"/>
                        <a:t>Consistently doesn't use idiomatic (exclusive) language </a:t>
                      </a:r>
                      <a:endParaRPr sz="1300"/>
                    </a:p>
                    <a:p>
                      <a:pPr marL="546100" lvl="0" indent="0" algn="l" rtl="0">
                        <a:spcBef>
                          <a:spcPts val="0"/>
                        </a:spcBef>
                        <a:spcAft>
                          <a:spcPts val="0"/>
                        </a:spcAft>
                        <a:buNone/>
                      </a:pPr>
                      <a:endParaRPr sz="1300"/>
                    </a:p>
                    <a:p>
                      <a:pPr marL="0" lvl="0" indent="0" algn="l" rtl="0">
                        <a:spcBef>
                          <a:spcPts val="0"/>
                        </a:spcBef>
                        <a:spcAft>
                          <a:spcPts val="0"/>
                        </a:spcAft>
                        <a:buNone/>
                      </a:pPr>
                      <a:r>
                        <a:rPr lang="en-GB" sz="1300"/>
                        <a:t>As listener:</a:t>
                      </a:r>
                      <a:endParaRPr sz="1300"/>
                    </a:p>
                    <a:p>
                      <a:pPr marL="546100" lvl="0" indent="-349250" algn="l" rtl="0">
                        <a:spcBef>
                          <a:spcPts val="0"/>
                        </a:spcBef>
                        <a:spcAft>
                          <a:spcPts val="0"/>
                        </a:spcAft>
                        <a:buSzPts val="1300"/>
                        <a:buChar char="●"/>
                      </a:pPr>
                      <a:r>
                        <a:rPr lang="en-GB" sz="1300"/>
                        <a:t>Consistently requests clarification when needed and does not move on when not understanding something</a:t>
                      </a:r>
                      <a:endParaRPr sz="1300"/>
                    </a:p>
                    <a:p>
                      <a:pPr marL="0" lvl="0" indent="0" algn="l" rtl="0">
                        <a:spcBef>
                          <a:spcPts val="0"/>
                        </a:spcBef>
                        <a:spcAft>
                          <a:spcPts val="0"/>
                        </a:spcAft>
                        <a:buNone/>
                      </a:pPr>
                      <a:endParaRPr sz="1300"/>
                    </a:p>
                    <a:p>
                      <a:pPr marL="0" lvl="0" indent="0" algn="l" rtl="0">
                        <a:spcBef>
                          <a:spcPts val="0"/>
                        </a:spcBef>
                        <a:spcAft>
                          <a:spcPts val="0"/>
                        </a:spcAft>
                        <a:buNone/>
                      </a:pPr>
                      <a:endParaRPr sz="1300"/>
                    </a:p>
                  </a:txBody>
                  <a:tcPr marL="63500" marR="63500" marT="76200" marB="76200"/>
                </a:tc>
                <a:extLst>
                  <a:ext uri="{0D108BD9-81ED-4DB2-BD59-A6C34878D82A}">
                    <a16:rowId xmlns:a16="http://schemas.microsoft.com/office/drawing/2014/main" val="10001"/>
                  </a:ext>
                </a:extLst>
              </a:tr>
            </a:tbl>
          </a:graphicData>
        </a:graphic>
      </p:graphicFrame>
      <p:sp>
        <p:nvSpPr>
          <p:cNvPr id="115" name="Google Shape;115;p26"/>
          <p:cNvSpPr txBox="1"/>
          <p:nvPr/>
        </p:nvSpPr>
        <p:spPr>
          <a:xfrm>
            <a:off x="0" y="286805"/>
            <a:ext cx="79383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600" u="sng">
                <a:solidFill>
                  <a:schemeClr val="hlink"/>
                </a:solidFill>
                <a:hlinkClick r:id="rId3"/>
              </a:rPr>
              <a:t>LINK to criteria generated by the 2019 cohort</a:t>
            </a:r>
            <a:endParaRPr sz="2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7"/>
          <p:cNvSpPr txBox="1">
            <a:spLocks noGrp="1"/>
          </p:cNvSpPr>
          <p:nvPr>
            <p:ph type="ctrTitle"/>
          </p:nvPr>
        </p:nvSpPr>
        <p:spPr>
          <a:xfrm>
            <a:off x="459300" y="4864500"/>
            <a:ext cx="8225400" cy="132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sz="3200"/>
          </a:p>
          <a:p>
            <a:pPr marL="0" lvl="0" indent="0" algn="l" rtl="0">
              <a:spcBef>
                <a:spcPts val="0"/>
              </a:spcBef>
              <a:spcAft>
                <a:spcPts val="0"/>
              </a:spcAft>
              <a:buNone/>
            </a:pPr>
            <a:endParaRPr sz="3200"/>
          </a:p>
          <a:p>
            <a:pPr marL="0" lvl="0" indent="457200" algn="l" rtl="0">
              <a:spcBef>
                <a:spcPts val="0"/>
              </a:spcBef>
              <a:spcAft>
                <a:spcPts val="0"/>
              </a:spcAft>
              <a:buNone/>
            </a:pPr>
            <a:r>
              <a:rPr lang="en-GB" sz="3200"/>
              <a:t>Shameless plug/plea</a:t>
            </a:r>
            <a:endParaRPr sz="3200"/>
          </a:p>
          <a:p>
            <a:pPr marL="0" lvl="0" indent="0" algn="l" rtl="0">
              <a:spcBef>
                <a:spcPts val="0"/>
              </a:spcBef>
              <a:spcAft>
                <a:spcPts val="0"/>
              </a:spcAft>
              <a:buNone/>
            </a:pPr>
            <a:endParaRPr sz="3200"/>
          </a:p>
          <a:p>
            <a:pPr marL="0" lvl="0" indent="0" algn="l" rtl="0">
              <a:spcBef>
                <a:spcPts val="0"/>
              </a:spcBef>
              <a:spcAft>
                <a:spcPts val="0"/>
              </a:spcAft>
              <a:buNone/>
            </a:pPr>
            <a:r>
              <a:rPr lang="en-GB" sz="3200"/>
              <a:t>My PhD research:  35 assessment grids into 1</a:t>
            </a:r>
            <a:endParaRPr sz="3200"/>
          </a:p>
          <a:p>
            <a:pPr marL="0" lvl="0" indent="0" algn="l" rtl="0">
              <a:spcBef>
                <a:spcPts val="0"/>
              </a:spcBef>
              <a:spcAft>
                <a:spcPts val="0"/>
              </a:spcAft>
              <a:buNone/>
            </a:pPr>
            <a:endParaRPr sz="3200"/>
          </a:p>
          <a:p>
            <a:pPr marL="0" lvl="0" indent="0" algn="l" rtl="0">
              <a:spcBef>
                <a:spcPts val="0"/>
              </a:spcBef>
              <a:spcAft>
                <a:spcPts val="0"/>
              </a:spcAft>
              <a:buNone/>
            </a:pPr>
            <a:r>
              <a:rPr lang="en-GB" sz="3200"/>
              <a:t>The need to establish its usefulness</a:t>
            </a:r>
            <a:endParaRPr sz="3200"/>
          </a:p>
          <a:p>
            <a:pPr marL="0" lvl="0" indent="0" algn="l" rtl="0">
              <a:spcBef>
                <a:spcPts val="0"/>
              </a:spcBef>
              <a:spcAft>
                <a:spcPts val="0"/>
              </a:spcAft>
              <a:buNone/>
            </a:pPr>
            <a:endParaRPr sz="3200"/>
          </a:p>
          <a:p>
            <a:pPr marL="0" lvl="0" indent="0" algn="l" rtl="0">
              <a:spcBef>
                <a:spcPts val="0"/>
              </a:spcBef>
              <a:spcAft>
                <a:spcPts val="0"/>
              </a:spcAft>
              <a:buNone/>
            </a:pPr>
            <a:r>
              <a:rPr lang="en-GB" sz="3200"/>
              <a:t>Use of the grid to evaluate and standardise</a:t>
            </a:r>
            <a:endParaRPr sz="3200"/>
          </a:p>
          <a:p>
            <a:pPr marL="0" lvl="0" indent="0" algn="l" rtl="0">
              <a:spcBef>
                <a:spcPts val="0"/>
              </a:spcBef>
              <a:spcAft>
                <a:spcPts val="0"/>
              </a:spcAft>
              <a:buNone/>
            </a:pPr>
            <a:endParaRPr sz="3200"/>
          </a:p>
          <a:p>
            <a:pPr marL="0" lvl="0" indent="0" algn="l" rtl="0">
              <a:spcBef>
                <a:spcPts val="0"/>
              </a:spcBef>
              <a:spcAft>
                <a:spcPts val="0"/>
              </a:spcAft>
              <a:buNone/>
            </a:pPr>
            <a:r>
              <a:rPr lang="en-GB" sz="3200"/>
              <a:t>victoria.jack@york.ac.uk</a:t>
            </a:r>
            <a:endParaRPr sz="3200"/>
          </a:p>
          <a:p>
            <a:pPr marL="457200" lvl="0" indent="0" algn="l" rtl="0">
              <a:spcBef>
                <a:spcPts val="0"/>
              </a:spcBef>
              <a:spcAft>
                <a:spcPts val="0"/>
              </a:spcAft>
              <a:buNone/>
            </a:pPr>
            <a:endParaRPr sz="2900">
              <a:solidFill>
                <a:srgbClr val="005C85"/>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8"/>
          <p:cNvSpPr txBox="1">
            <a:spLocks noGrp="1"/>
          </p:cNvSpPr>
          <p:nvPr>
            <p:ph type="ctrTitle"/>
          </p:nvPr>
        </p:nvSpPr>
        <p:spPr>
          <a:xfrm>
            <a:off x="548825" y="2491650"/>
            <a:ext cx="8225400" cy="132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sz="3200"/>
          </a:p>
          <a:p>
            <a:pPr marL="0" lvl="0" indent="0" algn="l" rtl="0">
              <a:spcBef>
                <a:spcPts val="0"/>
              </a:spcBef>
              <a:spcAft>
                <a:spcPts val="0"/>
              </a:spcAft>
              <a:buNone/>
            </a:pPr>
            <a:endParaRPr sz="3200"/>
          </a:p>
          <a:p>
            <a:pPr marL="0" lvl="0" indent="0" algn="ctr" rtl="0">
              <a:spcBef>
                <a:spcPts val="0"/>
              </a:spcBef>
              <a:spcAft>
                <a:spcPts val="0"/>
              </a:spcAft>
              <a:buNone/>
            </a:pPr>
            <a:r>
              <a:rPr lang="en-GB" sz="3200"/>
              <a:t>Thank you for listening</a:t>
            </a:r>
            <a:endParaRPr sz="3200"/>
          </a:p>
          <a:p>
            <a:pPr marL="457200" lvl="0" indent="457200" algn="l" rtl="0">
              <a:spcBef>
                <a:spcPts val="0"/>
              </a:spcBef>
              <a:spcAft>
                <a:spcPts val="0"/>
              </a:spcAft>
              <a:buNone/>
            </a:pPr>
            <a:endParaRPr sz="3200"/>
          </a:p>
          <a:p>
            <a:pPr marL="457200" lvl="0" indent="0" algn="l" rtl="0">
              <a:spcBef>
                <a:spcPts val="0"/>
              </a:spcBef>
              <a:spcAft>
                <a:spcPts val="0"/>
              </a:spcAft>
              <a:buNone/>
            </a:pPr>
            <a:endParaRPr sz="2900">
              <a:solidFill>
                <a:srgbClr val="005C85"/>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9"/>
          <p:cNvSpPr txBox="1">
            <a:spLocks noGrp="1"/>
          </p:cNvSpPr>
          <p:nvPr>
            <p:ph type="ctrTitle"/>
          </p:nvPr>
        </p:nvSpPr>
        <p:spPr>
          <a:xfrm>
            <a:off x="785525" y="4085300"/>
            <a:ext cx="7788300" cy="132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1300"/>
              <a:t>Useful resources:</a:t>
            </a:r>
            <a:endParaRPr sz="1300"/>
          </a:p>
          <a:p>
            <a:pPr marL="457200" lvl="0" indent="-311150" algn="just" rtl="0">
              <a:spcBef>
                <a:spcPts val="960"/>
              </a:spcBef>
              <a:spcAft>
                <a:spcPts val="0"/>
              </a:spcAft>
              <a:buClr>
                <a:srgbClr val="25303B"/>
              </a:buClr>
              <a:buSzPts val="1300"/>
              <a:buFont typeface="Arial"/>
              <a:buChar char="●"/>
            </a:pPr>
            <a:r>
              <a:rPr lang="en-GB" sz="1300">
                <a:solidFill>
                  <a:srgbClr val="25303B"/>
                </a:solidFill>
                <a:latin typeface="Calibri"/>
                <a:ea typeface="Calibri"/>
                <a:cs typeface="Calibri"/>
                <a:sym typeface="Calibri"/>
              </a:rPr>
              <a:t>Altbach, P &amp; Knight, J. (2007) The Internationalization of Higher Education: Motivations and Realities, Journal of Studies in International Education Fall/Winter 2007 vol. 11 no. 3-4 290-305 </a:t>
            </a:r>
            <a:endParaRPr sz="1300">
              <a:solidFill>
                <a:srgbClr val="25303B"/>
              </a:solidFill>
              <a:latin typeface="Calibri"/>
              <a:ea typeface="Calibri"/>
              <a:cs typeface="Calibri"/>
              <a:sym typeface="Calibri"/>
            </a:endParaRPr>
          </a:p>
          <a:p>
            <a:pPr marL="457200" lvl="0" indent="-311150" algn="just" rtl="0">
              <a:spcBef>
                <a:spcPts val="0"/>
              </a:spcBef>
              <a:spcAft>
                <a:spcPts val="0"/>
              </a:spcAft>
              <a:buClr>
                <a:srgbClr val="25303B"/>
              </a:buClr>
              <a:buSzPts val="1300"/>
              <a:buFont typeface="Arial"/>
              <a:buChar char="●"/>
            </a:pPr>
            <a:r>
              <a:rPr lang="en-GB" sz="1300">
                <a:solidFill>
                  <a:srgbClr val="25303B"/>
                </a:solidFill>
                <a:latin typeface="Calibri"/>
                <a:ea typeface="Calibri"/>
                <a:cs typeface="Calibri"/>
                <a:sym typeface="Calibri"/>
              </a:rPr>
              <a:t>Baker, W., &amp; Sangiamchit, C. (2019). </a:t>
            </a:r>
            <a:r>
              <a:rPr lang="en-GB" sz="1300">
                <a:solidFill>
                  <a:srgbClr val="25303B"/>
                </a:solidFill>
                <a:uFill>
                  <a:noFill/>
                </a:u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Transcultural communication: Language, communication and culture through English as a lingua franca in a social network community</a:t>
            </a:r>
            <a:r>
              <a:rPr lang="en-GB" sz="1300">
                <a:solidFill>
                  <a:srgbClr val="25303B"/>
                </a:solidFill>
                <a:latin typeface="Calibri"/>
                <a:ea typeface="Calibri"/>
                <a:cs typeface="Calibri"/>
                <a:sym typeface="Calibri"/>
              </a:rPr>
              <a:t>. Language and Intercultural Communication, 19(6), 471-487. </a:t>
            </a:r>
            <a:r>
              <a:rPr lang="en-GB" sz="1300">
                <a:solidFill>
                  <a:srgbClr val="25303B"/>
                </a:solidFill>
                <a:uFill>
                  <a:noFill/>
                </a:u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https://doi.org/10.1080/14708477.2019.1606230</a:t>
            </a:r>
            <a:r>
              <a:rPr lang="en-GB" sz="1300">
                <a:solidFill>
                  <a:srgbClr val="25303B"/>
                </a:solidFill>
                <a:latin typeface="Calibri"/>
                <a:ea typeface="Calibri"/>
                <a:cs typeface="Calibri"/>
                <a:sym typeface="Calibri"/>
              </a:rPr>
              <a:t> </a:t>
            </a:r>
            <a:endParaRPr sz="1300">
              <a:solidFill>
                <a:srgbClr val="25303B"/>
              </a:solidFill>
              <a:latin typeface="Calibri"/>
              <a:ea typeface="Calibri"/>
              <a:cs typeface="Calibri"/>
              <a:sym typeface="Calibri"/>
            </a:endParaRPr>
          </a:p>
          <a:p>
            <a:pPr marL="457200" lvl="0" indent="-311150" algn="just" rtl="0">
              <a:spcBef>
                <a:spcPts val="0"/>
              </a:spcBef>
              <a:spcAft>
                <a:spcPts val="0"/>
              </a:spcAft>
              <a:buClr>
                <a:schemeClr val="dk1"/>
              </a:buClr>
              <a:buSzPts val="1300"/>
              <a:buFont typeface="Roboto"/>
              <a:buChar char="●"/>
            </a:pPr>
            <a:r>
              <a:rPr lang="en-GB" sz="1300">
                <a:solidFill>
                  <a:srgbClr val="25303B"/>
                </a:solidFill>
                <a:latin typeface="Calibri"/>
                <a:ea typeface="Calibri"/>
                <a:cs typeface="Calibri"/>
                <a:sym typeface="Calibri"/>
              </a:rPr>
              <a:t>Bloxholm, S. &amp; Boyd, P. (2007) Developing Effective Assessment in Higher Education: A Practical Guide, Maidenhead: OUP McGraw Hill Education </a:t>
            </a:r>
            <a:endParaRPr sz="1300">
              <a:solidFill>
                <a:srgbClr val="25303B"/>
              </a:solidFill>
              <a:latin typeface="Calibri"/>
              <a:ea typeface="Calibri"/>
              <a:cs typeface="Calibri"/>
              <a:sym typeface="Calibri"/>
            </a:endParaRPr>
          </a:p>
          <a:p>
            <a:pPr marL="457200" lvl="0" indent="-311150" algn="just" rtl="0">
              <a:spcBef>
                <a:spcPts val="0"/>
              </a:spcBef>
              <a:spcAft>
                <a:spcPts val="0"/>
              </a:spcAft>
              <a:buClr>
                <a:srgbClr val="25303B"/>
              </a:buClr>
              <a:buSzPts val="1300"/>
              <a:buFont typeface="Arial"/>
              <a:buChar char="●"/>
            </a:pPr>
            <a:r>
              <a:rPr lang="en-GB" sz="1300">
                <a:solidFill>
                  <a:srgbClr val="25303B"/>
                </a:solidFill>
                <a:latin typeface="Calibri"/>
                <a:ea typeface="Calibri"/>
                <a:cs typeface="Calibri"/>
                <a:sym typeface="Calibri"/>
              </a:rPr>
              <a:t>Bloxham, S. &amp; West , A. (2004) Understanding the rules of the game: marking peer assessment as a medium for developing students' conceptions of assessment, Assessment &amp; Evaluation in Higher Education Volume 29 , Issue 6 , 2004, pgs 721-733 </a:t>
            </a:r>
            <a:endParaRPr sz="1300">
              <a:solidFill>
                <a:srgbClr val="25303B"/>
              </a:solidFill>
              <a:latin typeface="Calibri"/>
              <a:ea typeface="Calibri"/>
              <a:cs typeface="Calibri"/>
              <a:sym typeface="Calibri"/>
            </a:endParaRPr>
          </a:p>
          <a:p>
            <a:pPr marL="457200" lvl="0" indent="-311150" algn="just" rtl="0">
              <a:spcBef>
                <a:spcPts val="0"/>
              </a:spcBef>
              <a:spcAft>
                <a:spcPts val="0"/>
              </a:spcAft>
              <a:buClr>
                <a:srgbClr val="25303B"/>
              </a:buClr>
              <a:buSzPts val="1300"/>
              <a:buFont typeface="Arial"/>
              <a:buChar char="●"/>
            </a:pPr>
            <a:r>
              <a:rPr lang="en-GB" sz="1300">
                <a:solidFill>
                  <a:srgbClr val="25303B"/>
                </a:solidFill>
                <a:latin typeface="Calibri"/>
                <a:ea typeface="Calibri"/>
                <a:cs typeface="Calibri"/>
                <a:sym typeface="Calibri"/>
              </a:rPr>
              <a:t>Elwood , J. &amp; Klenowski , V. (2002) Creating Communities of Shared Practice: The challenges of assessment use in learning and teaching, Assessment &amp; Evaluation in Higher Education, Volume 27 , Issue 3 , 2002 pgs 243-256 Higher Education Academy (HEA), A Marked Improvement, Transforming assessment in higher education. Available at https://www.heacademy.ac.uk/sites/default/files/a_marked_improvement.pdf, accessed March 22nd 2016. Hyland, F., Trahar, S., Anderson, J. and Dickens, A. 2008. A changing world: The internationalisation experiences of staff and students (home and international) in UK higher education (ESCalate &amp; LLAS report). Retrieved February 23, 2010, from: http://escalate.ac.uk/downloads/5248.pdf </a:t>
            </a:r>
            <a:endParaRPr sz="1300">
              <a:solidFill>
                <a:srgbClr val="25303B"/>
              </a:solidFill>
              <a:latin typeface="Calibri"/>
              <a:ea typeface="Calibri"/>
              <a:cs typeface="Calibri"/>
              <a:sym typeface="Calibri"/>
            </a:endParaRPr>
          </a:p>
          <a:p>
            <a:pPr marL="457200" lvl="0" indent="-311150" algn="just" rtl="0">
              <a:spcBef>
                <a:spcPts val="0"/>
              </a:spcBef>
              <a:spcAft>
                <a:spcPts val="0"/>
              </a:spcAft>
              <a:buClr>
                <a:srgbClr val="25303B"/>
              </a:buClr>
              <a:buSzPts val="1300"/>
              <a:buFont typeface="Arial"/>
              <a:buChar char="●"/>
            </a:pPr>
            <a:r>
              <a:rPr lang="en-GB" sz="1300">
                <a:solidFill>
                  <a:srgbClr val="25303B"/>
                </a:solidFill>
                <a:latin typeface="Calibri"/>
                <a:ea typeface="Calibri"/>
                <a:cs typeface="Calibri"/>
                <a:sym typeface="Calibri"/>
              </a:rPr>
              <a:t>Rust, C. , Price, M. and O’Donovan, B., (2003) Improving Students' Learning by Developing their Understanding of Assessment Criteria and Processes, Assessment &amp; Evaluation in Higher Education, 28:2, 147-164, DOI: 10.1080/02602930301671</a:t>
            </a:r>
            <a:endParaRPr sz="1300" u="sng">
              <a:solidFill>
                <a:srgbClr val="000000"/>
              </a:solidFill>
              <a:highlight>
                <a:srgbClr val="FFFFFF"/>
              </a:highlight>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p15"/>
          <p:cNvSpPr txBox="1">
            <a:spLocks noGrp="1"/>
          </p:cNvSpPr>
          <p:nvPr>
            <p:ph type="ctrTitle"/>
          </p:nvPr>
        </p:nvSpPr>
        <p:spPr>
          <a:xfrm>
            <a:off x="858500" y="1842300"/>
            <a:ext cx="7928100" cy="2736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3200"/>
              <a:t>Outline:</a:t>
            </a:r>
            <a:endParaRPr sz="3200"/>
          </a:p>
          <a:p>
            <a:pPr marL="0" lvl="0" indent="0" algn="l" rtl="0">
              <a:spcBef>
                <a:spcPts val="0"/>
              </a:spcBef>
              <a:spcAft>
                <a:spcPts val="0"/>
              </a:spcAft>
              <a:buNone/>
            </a:pPr>
            <a:endParaRPr sz="3200"/>
          </a:p>
          <a:p>
            <a:pPr marL="0" lvl="0" indent="0" algn="l" rtl="0">
              <a:spcBef>
                <a:spcPts val="0"/>
              </a:spcBef>
              <a:spcAft>
                <a:spcPts val="0"/>
              </a:spcAft>
              <a:buNone/>
            </a:pPr>
            <a:r>
              <a:rPr lang="en-GB" sz="3200"/>
              <a:t>A tiny bit of context:  the conversation</a:t>
            </a:r>
            <a:endParaRPr sz="3200"/>
          </a:p>
          <a:p>
            <a:pPr marL="0" lvl="0" indent="0" algn="l" rtl="0">
              <a:spcBef>
                <a:spcPts val="0"/>
              </a:spcBef>
              <a:spcAft>
                <a:spcPts val="0"/>
              </a:spcAft>
              <a:buNone/>
            </a:pPr>
            <a:r>
              <a:rPr lang="en-GB" sz="3200"/>
              <a:t>Building assessment criteria</a:t>
            </a:r>
            <a:endParaRPr sz="3200"/>
          </a:p>
          <a:p>
            <a:pPr marL="0" lvl="0" indent="0" algn="l" rtl="0">
              <a:spcBef>
                <a:spcPts val="0"/>
              </a:spcBef>
              <a:spcAft>
                <a:spcPts val="0"/>
              </a:spcAft>
              <a:buNone/>
            </a:pPr>
            <a:r>
              <a:rPr lang="en-GB" sz="3200"/>
              <a:t>Sharing and reflection</a:t>
            </a:r>
            <a:endParaRPr sz="3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6"/>
          <p:cNvSpPr txBox="1">
            <a:spLocks noGrp="1"/>
          </p:cNvSpPr>
          <p:nvPr>
            <p:ph type="ctrTitle"/>
          </p:nvPr>
        </p:nvSpPr>
        <p:spPr>
          <a:xfrm>
            <a:off x="607950" y="4890650"/>
            <a:ext cx="7928100" cy="132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3200"/>
              <a:t>What is transcultural communication?</a:t>
            </a:r>
            <a:endParaRPr sz="3200"/>
          </a:p>
          <a:p>
            <a:pPr marL="0" lvl="0" indent="0" algn="l" rtl="0">
              <a:spcBef>
                <a:spcPts val="0"/>
              </a:spcBef>
              <a:spcAft>
                <a:spcPts val="0"/>
              </a:spcAft>
              <a:buNone/>
            </a:pPr>
            <a:endParaRPr sz="3200"/>
          </a:p>
          <a:p>
            <a:pPr marL="0" lvl="0" indent="0" algn="l" rtl="0">
              <a:spcBef>
                <a:spcPts val="0"/>
              </a:spcBef>
              <a:spcAft>
                <a:spcPts val="0"/>
              </a:spcAft>
              <a:buNone/>
            </a:pPr>
            <a:r>
              <a:rPr lang="en-GB" sz="2400">
                <a:solidFill>
                  <a:schemeClr val="dk1"/>
                </a:solidFill>
                <a:latin typeface="Calibri"/>
                <a:ea typeface="Calibri"/>
                <a:cs typeface="Calibri"/>
                <a:sym typeface="Calibri"/>
              </a:rPr>
              <a:t>Transcultural communication, in keeping with trans- perspectives, is characterised here as communication where interactants move through and across, rather than in-between, cultural and linguistic boundaries, thus, ‘named’ languages and cultures can no longer be taken for granted and in the process borders become blurred, transgressed and transcended. </a:t>
            </a:r>
            <a:endParaRPr sz="2400">
              <a:solidFill>
                <a:schemeClr val="dk1"/>
              </a:solidFill>
              <a:latin typeface="Calibri"/>
              <a:ea typeface="Calibri"/>
              <a:cs typeface="Calibri"/>
              <a:sym typeface="Calibri"/>
            </a:endParaRPr>
          </a:p>
          <a:p>
            <a:pPr marL="0" lvl="0" indent="0" algn="l" rtl="0">
              <a:spcBef>
                <a:spcPts val="0"/>
              </a:spcBef>
              <a:spcAft>
                <a:spcPts val="0"/>
              </a:spcAft>
              <a:buNone/>
            </a:pPr>
            <a:r>
              <a:rPr lang="en-GB" sz="2400">
                <a:solidFill>
                  <a:schemeClr val="dk1"/>
                </a:solidFill>
                <a:latin typeface="Calibri"/>
                <a:ea typeface="Calibri"/>
                <a:cs typeface="Calibri"/>
                <a:sym typeface="Calibri"/>
              </a:rPr>
              <a:t>Baker (2019: 472)</a:t>
            </a:r>
            <a:endParaRPr sz="2400">
              <a:solidFill>
                <a:schemeClr val="dk1"/>
              </a:solidFill>
              <a:latin typeface="Calibri"/>
              <a:ea typeface="Calibri"/>
              <a:cs typeface="Calibri"/>
              <a:sym typeface="Calibri"/>
            </a:endParaRPr>
          </a:p>
          <a:p>
            <a:pPr marL="0" lvl="0" indent="0" algn="l" rtl="0">
              <a:spcBef>
                <a:spcPts val="0"/>
              </a:spcBef>
              <a:spcAft>
                <a:spcPts val="0"/>
              </a:spcAft>
              <a:buNone/>
            </a:pPr>
            <a:endParaRPr sz="2400">
              <a:solidFill>
                <a:schemeClr val="dk1"/>
              </a:solidFill>
              <a:latin typeface="Calibri"/>
              <a:ea typeface="Calibri"/>
              <a:cs typeface="Calibri"/>
              <a:sym typeface="Calibri"/>
            </a:endParaRPr>
          </a:p>
          <a:p>
            <a:pPr marL="0" lvl="0" indent="0" algn="l" rtl="0">
              <a:spcBef>
                <a:spcPts val="0"/>
              </a:spcBef>
              <a:spcAft>
                <a:spcPts val="0"/>
              </a:spcAft>
              <a:buNone/>
            </a:pPr>
            <a:r>
              <a:rPr lang="en-GB" sz="2400">
                <a:solidFill>
                  <a:schemeClr val="dk1"/>
                </a:solidFill>
                <a:latin typeface="Calibri"/>
                <a:ea typeface="Calibri"/>
                <a:cs typeface="Calibri"/>
                <a:sym typeface="Calibri"/>
              </a:rPr>
              <a:t>A medium for transcending cultural boundaries and dissolving power structures</a:t>
            </a:r>
            <a:endParaRPr sz="24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7"/>
          <p:cNvSpPr txBox="1">
            <a:spLocks noGrp="1"/>
          </p:cNvSpPr>
          <p:nvPr>
            <p:ph type="ctrTitle"/>
          </p:nvPr>
        </p:nvSpPr>
        <p:spPr>
          <a:xfrm>
            <a:off x="607950" y="4565575"/>
            <a:ext cx="7928100" cy="132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3600"/>
              <a:t>Why assess TC?: the conversation</a:t>
            </a:r>
            <a:endParaRPr sz="3600"/>
          </a:p>
          <a:p>
            <a:pPr marL="0" lvl="0" indent="0" algn="l" rtl="0">
              <a:spcBef>
                <a:spcPts val="0"/>
              </a:spcBef>
              <a:spcAft>
                <a:spcPts val="0"/>
              </a:spcAft>
              <a:buNone/>
            </a:pPr>
            <a:endParaRPr sz="2400"/>
          </a:p>
          <a:p>
            <a:pPr marL="0" lvl="0" indent="0" algn="l" rtl="0">
              <a:spcBef>
                <a:spcPts val="0"/>
              </a:spcBef>
              <a:spcAft>
                <a:spcPts val="0"/>
              </a:spcAft>
              <a:buNone/>
            </a:pPr>
            <a:r>
              <a:rPr lang="en-GB" sz="2400"/>
              <a:t>Staff/confident students:  “My students/classmates don’t take part in seminars.  It’s their English, can you help?”</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GB" sz="2400">
                <a:solidFill>
                  <a:srgbClr val="006983"/>
                </a:solidFill>
              </a:rPr>
              <a:t>Me:  Can I observe?......(later), it’s not their English, it’s everyone’s lack of transcultural communication competence.</a:t>
            </a:r>
            <a:endParaRPr sz="2400">
              <a:solidFill>
                <a:srgbClr val="006983"/>
              </a:solidFill>
            </a:endParaRPr>
          </a:p>
          <a:p>
            <a:pPr marL="0" lvl="0" indent="0" algn="l" rtl="0">
              <a:spcBef>
                <a:spcPts val="0"/>
              </a:spcBef>
              <a:spcAft>
                <a:spcPts val="0"/>
              </a:spcAft>
              <a:buNone/>
            </a:pPr>
            <a:endParaRPr sz="2400"/>
          </a:p>
          <a:p>
            <a:pPr marL="0" lvl="0" indent="0" algn="l" rtl="0">
              <a:spcBef>
                <a:spcPts val="0"/>
              </a:spcBef>
              <a:spcAft>
                <a:spcPts val="0"/>
              </a:spcAft>
              <a:buNone/>
            </a:pPr>
            <a:r>
              <a:rPr lang="en-GB" sz="2400"/>
              <a:t>Staff:  Can you teach that?  Can you do a module on it?</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GB" sz="2400">
                <a:solidFill>
                  <a:srgbClr val="005E75"/>
                </a:solidFill>
              </a:rPr>
              <a:t>Me:  I think so.</a:t>
            </a:r>
            <a:endParaRPr sz="7600">
              <a:solidFill>
                <a:srgbClr val="005E75"/>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8"/>
          <p:cNvSpPr txBox="1">
            <a:spLocks noGrp="1"/>
          </p:cNvSpPr>
          <p:nvPr>
            <p:ph type="ctrTitle"/>
          </p:nvPr>
        </p:nvSpPr>
        <p:spPr>
          <a:xfrm>
            <a:off x="518925" y="5703300"/>
            <a:ext cx="8506200" cy="132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sz="3200"/>
          </a:p>
          <a:p>
            <a:pPr marL="0" lvl="0" indent="0" algn="l" rtl="0">
              <a:spcBef>
                <a:spcPts val="0"/>
              </a:spcBef>
              <a:spcAft>
                <a:spcPts val="0"/>
              </a:spcAft>
              <a:buNone/>
            </a:pPr>
            <a:endParaRPr sz="3200"/>
          </a:p>
          <a:p>
            <a:pPr marL="0" lvl="0" indent="0" algn="l" rtl="0">
              <a:spcBef>
                <a:spcPts val="0"/>
              </a:spcBef>
              <a:spcAft>
                <a:spcPts val="0"/>
              </a:spcAft>
              <a:buNone/>
            </a:pPr>
            <a:endParaRPr sz="3200"/>
          </a:p>
          <a:p>
            <a:pPr marL="0" lvl="0" indent="0" algn="l" rtl="0">
              <a:spcBef>
                <a:spcPts val="0"/>
              </a:spcBef>
              <a:spcAft>
                <a:spcPts val="0"/>
              </a:spcAft>
              <a:buNone/>
            </a:pPr>
            <a:endParaRPr sz="3200"/>
          </a:p>
          <a:p>
            <a:pPr marL="0" lvl="0" indent="0" algn="l" rtl="0">
              <a:spcBef>
                <a:spcPts val="0"/>
              </a:spcBef>
              <a:spcAft>
                <a:spcPts val="0"/>
              </a:spcAft>
              <a:buNone/>
            </a:pPr>
            <a:endParaRPr sz="3200"/>
          </a:p>
          <a:p>
            <a:pPr marL="0" lvl="0" indent="0" algn="l" rtl="0">
              <a:spcBef>
                <a:spcPts val="0"/>
              </a:spcBef>
              <a:spcAft>
                <a:spcPts val="0"/>
              </a:spcAft>
              <a:buNone/>
            </a:pPr>
            <a:r>
              <a:rPr lang="en-GB" sz="3200"/>
              <a:t>Why evaluate it?</a:t>
            </a:r>
            <a:endParaRPr sz="3200"/>
          </a:p>
          <a:p>
            <a:pPr marL="0" lvl="0" indent="0" algn="l" rtl="0">
              <a:spcBef>
                <a:spcPts val="0"/>
              </a:spcBef>
              <a:spcAft>
                <a:spcPts val="0"/>
              </a:spcAft>
              <a:buNone/>
            </a:pPr>
            <a:r>
              <a:rPr lang="en-GB" sz="2900"/>
              <a:t>Module requirement: theory into practice</a:t>
            </a:r>
            <a:endParaRPr sz="2900"/>
          </a:p>
          <a:p>
            <a:pPr marL="0" lvl="0" indent="0" algn="l" rtl="0">
              <a:spcBef>
                <a:spcPts val="0"/>
              </a:spcBef>
              <a:spcAft>
                <a:spcPts val="0"/>
              </a:spcAft>
              <a:buNone/>
            </a:pPr>
            <a:endParaRPr sz="1700"/>
          </a:p>
          <a:p>
            <a:pPr marL="457200" marR="283800" lvl="0" indent="-342900" algn="just" rtl="0">
              <a:spcBef>
                <a:spcPts val="0"/>
              </a:spcBef>
              <a:spcAft>
                <a:spcPts val="0"/>
              </a:spcAft>
              <a:buClr>
                <a:srgbClr val="006983"/>
              </a:buClr>
              <a:buSzPts val="1800"/>
              <a:buFont typeface="Arial"/>
              <a:buAutoNum type="arabicParenR"/>
            </a:pPr>
            <a:r>
              <a:rPr lang="en-GB" sz="1800">
                <a:solidFill>
                  <a:srgbClr val="006983"/>
                </a:solidFill>
                <a:latin typeface="Arial"/>
                <a:ea typeface="Arial"/>
                <a:cs typeface="Arial"/>
                <a:sym typeface="Arial"/>
              </a:rPr>
              <a:t>Group Discussion (15 mins):  33%- 3 module participants and 3 guests</a:t>
            </a:r>
            <a:endParaRPr sz="1800">
              <a:solidFill>
                <a:srgbClr val="006983"/>
              </a:solidFill>
              <a:latin typeface="Arial"/>
              <a:ea typeface="Arial"/>
              <a:cs typeface="Arial"/>
              <a:sym typeface="Arial"/>
            </a:endParaRPr>
          </a:p>
          <a:p>
            <a:pPr marL="0" marR="283800" lvl="0" indent="0" algn="just" rtl="0">
              <a:spcBef>
                <a:spcPts val="0"/>
              </a:spcBef>
              <a:spcAft>
                <a:spcPts val="0"/>
              </a:spcAft>
              <a:buNone/>
            </a:pPr>
            <a:endParaRPr sz="1800">
              <a:solidFill>
                <a:srgbClr val="006983"/>
              </a:solidFill>
              <a:latin typeface="Arial"/>
              <a:ea typeface="Arial"/>
              <a:cs typeface="Arial"/>
              <a:sym typeface="Arial"/>
            </a:endParaRPr>
          </a:p>
          <a:p>
            <a:pPr marL="0" marR="283800" lvl="0" indent="0" algn="just" rtl="0">
              <a:spcBef>
                <a:spcPts val="0"/>
              </a:spcBef>
              <a:spcAft>
                <a:spcPts val="0"/>
              </a:spcAft>
              <a:buNone/>
            </a:pPr>
            <a:r>
              <a:rPr lang="en-GB" sz="1600">
                <a:solidFill>
                  <a:srgbClr val="006983"/>
                </a:solidFill>
                <a:latin typeface="Arial"/>
                <a:ea typeface="Arial"/>
                <a:cs typeface="Arial"/>
                <a:sym typeface="Arial"/>
              </a:rPr>
              <a:t>Student generated task (example): </a:t>
            </a:r>
            <a:endParaRPr sz="1600">
              <a:solidFill>
                <a:srgbClr val="006983"/>
              </a:solidFill>
              <a:latin typeface="Arial"/>
              <a:ea typeface="Arial"/>
              <a:cs typeface="Arial"/>
              <a:sym typeface="Arial"/>
            </a:endParaRPr>
          </a:p>
          <a:p>
            <a:pPr marL="0" marR="283800" lvl="0" indent="0" algn="just" rtl="0">
              <a:spcBef>
                <a:spcPts val="0"/>
              </a:spcBef>
              <a:spcAft>
                <a:spcPts val="0"/>
              </a:spcAft>
              <a:buNone/>
            </a:pPr>
            <a:r>
              <a:rPr lang="en-GB" sz="1600">
                <a:solidFill>
                  <a:srgbClr val="006983"/>
                </a:solidFill>
                <a:latin typeface="Arial"/>
                <a:ea typeface="Arial"/>
                <a:cs typeface="Arial"/>
                <a:sym typeface="Arial"/>
              </a:rPr>
              <a:t>The University is interested in encouraging students from all different backgrounds to socialise and study together (integration).  </a:t>
            </a:r>
            <a:endParaRPr sz="1600">
              <a:solidFill>
                <a:srgbClr val="006983"/>
              </a:solidFill>
              <a:latin typeface="Arial"/>
              <a:ea typeface="Arial"/>
              <a:cs typeface="Arial"/>
              <a:sym typeface="Arial"/>
            </a:endParaRPr>
          </a:p>
          <a:p>
            <a:pPr marL="0" marR="283800" lvl="0" indent="0" algn="just" rtl="0">
              <a:spcBef>
                <a:spcPts val="0"/>
              </a:spcBef>
              <a:spcAft>
                <a:spcPts val="0"/>
              </a:spcAft>
              <a:buNone/>
            </a:pPr>
            <a:endParaRPr sz="1600">
              <a:solidFill>
                <a:srgbClr val="006983"/>
              </a:solidFill>
              <a:latin typeface="Arial"/>
              <a:ea typeface="Arial"/>
              <a:cs typeface="Arial"/>
              <a:sym typeface="Arial"/>
            </a:endParaRPr>
          </a:p>
          <a:p>
            <a:pPr marL="0" marR="283800" lvl="0" indent="0" algn="just" rtl="0">
              <a:spcBef>
                <a:spcPts val="0"/>
              </a:spcBef>
              <a:spcAft>
                <a:spcPts val="0"/>
              </a:spcAft>
              <a:buNone/>
            </a:pPr>
            <a:r>
              <a:rPr lang="en-GB" sz="1600">
                <a:solidFill>
                  <a:srgbClr val="006983"/>
                </a:solidFill>
                <a:latin typeface="Arial"/>
                <a:ea typeface="Arial"/>
                <a:cs typeface="Arial"/>
                <a:sym typeface="Arial"/>
              </a:rPr>
              <a:t>Discuss your experiences of socialising and studying with students from other backgrounds here at the university.  Have you mixed with students from other countries, cultures, social backgrounds?  To what extent? </a:t>
            </a:r>
            <a:endParaRPr sz="1600">
              <a:solidFill>
                <a:srgbClr val="006983"/>
              </a:solidFill>
              <a:latin typeface="Arial"/>
              <a:ea typeface="Arial"/>
              <a:cs typeface="Arial"/>
              <a:sym typeface="Arial"/>
            </a:endParaRPr>
          </a:p>
          <a:p>
            <a:pPr marL="0" marR="283800" lvl="0" indent="0" algn="just" rtl="0">
              <a:spcBef>
                <a:spcPts val="0"/>
              </a:spcBef>
              <a:spcAft>
                <a:spcPts val="0"/>
              </a:spcAft>
              <a:buNone/>
            </a:pPr>
            <a:endParaRPr sz="1600">
              <a:solidFill>
                <a:srgbClr val="006983"/>
              </a:solidFill>
              <a:latin typeface="Arial"/>
              <a:ea typeface="Arial"/>
              <a:cs typeface="Arial"/>
              <a:sym typeface="Arial"/>
            </a:endParaRPr>
          </a:p>
          <a:p>
            <a:pPr marL="0" marR="283800" lvl="0" indent="0" algn="just" rtl="0">
              <a:spcBef>
                <a:spcPts val="0"/>
              </a:spcBef>
              <a:spcAft>
                <a:spcPts val="0"/>
              </a:spcAft>
              <a:buNone/>
            </a:pPr>
            <a:r>
              <a:rPr lang="en-GB" sz="1600">
                <a:solidFill>
                  <a:srgbClr val="006983"/>
                </a:solidFill>
                <a:latin typeface="Arial"/>
                <a:ea typeface="Arial"/>
                <a:cs typeface="Arial"/>
                <a:sym typeface="Arial"/>
              </a:rPr>
              <a:t>Then, suggest some things the university could do to improve integration.</a:t>
            </a:r>
            <a:endParaRPr sz="1600">
              <a:solidFill>
                <a:srgbClr val="006983"/>
              </a:solidFill>
              <a:latin typeface="Arial"/>
              <a:ea typeface="Arial"/>
              <a:cs typeface="Arial"/>
              <a:sym typeface="Arial"/>
            </a:endParaRPr>
          </a:p>
          <a:p>
            <a:pPr marL="0" marR="283800" lvl="0" indent="0" algn="just" rtl="0">
              <a:spcBef>
                <a:spcPts val="0"/>
              </a:spcBef>
              <a:spcAft>
                <a:spcPts val="0"/>
              </a:spcAft>
              <a:buNone/>
            </a:pPr>
            <a:endParaRPr sz="1600">
              <a:solidFill>
                <a:srgbClr val="006983"/>
              </a:solidFill>
              <a:latin typeface="Arial"/>
              <a:ea typeface="Arial"/>
              <a:cs typeface="Arial"/>
              <a:sym typeface="Arial"/>
            </a:endParaRPr>
          </a:p>
          <a:p>
            <a:pPr marL="457200" lvl="0" indent="-342900" algn="l" rtl="0">
              <a:lnSpc>
                <a:spcPct val="115000"/>
              </a:lnSpc>
              <a:spcBef>
                <a:spcPts val="1100"/>
              </a:spcBef>
              <a:spcAft>
                <a:spcPts val="0"/>
              </a:spcAft>
              <a:buClr>
                <a:srgbClr val="006983"/>
              </a:buClr>
              <a:buSzPts val="1800"/>
              <a:buFont typeface="Arial"/>
              <a:buAutoNum type="arabicParenR"/>
            </a:pPr>
            <a:r>
              <a:rPr lang="en-GB" sz="1800">
                <a:solidFill>
                  <a:srgbClr val="006983"/>
                </a:solidFill>
                <a:latin typeface="Arial"/>
                <a:ea typeface="Arial"/>
                <a:cs typeface="Arial"/>
                <a:sym typeface="Arial"/>
              </a:rPr>
              <a:t>Self evaluation &amp; reflection on performance in group discussion: 33% 1750 words</a:t>
            </a:r>
            <a:endParaRPr sz="1800">
              <a:solidFill>
                <a:srgbClr val="006983"/>
              </a:solidFill>
              <a:latin typeface="Arial"/>
              <a:ea typeface="Arial"/>
              <a:cs typeface="Arial"/>
              <a:sym typeface="Arial"/>
            </a:endParaRPr>
          </a:p>
          <a:p>
            <a:pPr marL="457200" lvl="0" indent="-342900" algn="l" rtl="0">
              <a:lnSpc>
                <a:spcPct val="115000"/>
              </a:lnSpc>
              <a:spcBef>
                <a:spcPts val="1100"/>
              </a:spcBef>
              <a:spcAft>
                <a:spcPts val="0"/>
              </a:spcAft>
              <a:buClr>
                <a:srgbClr val="006983"/>
              </a:buClr>
              <a:buSzPts val="1800"/>
              <a:buFont typeface="Arial"/>
              <a:buAutoNum type="arabicParenR"/>
            </a:pPr>
            <a:r>
              <a:rPr lang="en-GB" sz="1800">
                <a:solidFill>
                  <a:srgbClr val="006983"/>
                </a:solidFill>
                <a:latin typeface="Arial"/>
                <a:ea typeface="Arial"/>
                <a:cs typeface="Arial"/>
                <a:sym typeface="Arial"/>
              </a:rPr>
              <a:t>Group evaluation 34% 1750 words: analysis of other participants’ performance in the group discussion</a:t>
            </a:r>
            <a:endParaRPr sz="2600">
              <a:solidFill>
                <a:srgbClr val="006983"/>
              </a:solidFill>
              <a:latin typeface="Arial"/>
              <a:ea typeface="Arial"/>
              <a:cs typeface="Arial"/>
              <a:sym typeface="Arial"/>
            </a:endParaRPr>
          </a:p>
          <a:p>
            <a:pPr marL="0" lvl="0" indent="0" algn="l" rtl="0">
              <a:spcBef>
                <a:spcPts val="1000"/>
              </a:spcBef>
              <a:spcAft>
                <a:spcPts val="0"/>
              </a:spcAft>
              <a:buNone/>
            </a:pPr>
            <a:endParaRPr sz="2800">
              <a:solidFill>
                <a:srgbClr val="005E75"/>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9"/>
          <p:cNvSpPr txBox="1">
            <a:spLocks noGrp="1"/>
          </p:cNvSpPr>
          <p:nvPr>
            <p:ph type="ctrTitle"/>
          </p:nvPr>
        </p:nvSpPr>
        <p:spPr>
          <a:xfrm>
            <a:off x="474375" y="4975825"/>
            <a:ext cx="8506200" cy="132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3200"/>
              <a:t>Handing over to the students</a:t>
            </a:r>
            <a:endParaRPr sz="3200"/>
          </a:p>
          <a:p>
            <a:pPr marL="457200" lvl="0" indent="0" algn="l" rtl="0">
              <a:spcBef>
                <a:spcPts val="0"/>
              </a:spcBef>
              <a:spcAft>
                <a:spcPts val="0"/>
              </a:spcAft>
              <a:buNone/>
            </a:pPr>
            <a:endParaRPr sz="2900">
              <a:solidFill>
                <a:srgbClr val="005C85"/>
              </a:solidFill>
              <a:latin typeface="Calibri"/>
              <a:ea typeface="Calibri"/>
              <a:cs typeface="Calibri"/>
              <a:sym typeface="Calibri"/>
            </a:endParaRPr>
          </a:p>
          <a:p>
            <a:pPr marL="457200" lvl="0" indent="0" algn="l" rtl="0">
              <a:spcBef>
                <a:spcPts val="0"/>
              </a:spcBef>
              <a:spcAft>
                <a:spcPts val="0"/>
              </a:spcAft>
              <a:buNone/>
            </a:pPr>
            <a:r>
              <a:rPr lang="en-GB" sz="2900">
                <a:solidFill>
                  <a:srgbClr val="005C85"/>
                </a:solidFill>
                <a:latin typeface="Calibri"/>
                <a:ea typeface="Calibri"/>
                <a:cs typeface="Calibri"/>
                <a:sym typeface="Calibri"/>
              </a:rPr>
              <a:t>Question:  What is effective transcultural communication?</a:t>
            </a:r>
            <a:endParaRPr sz="2900">
              <a:solidFill>
                <a:srgbClr val="005C85"/>
              </a:solidFill>
              <a:latin typeface="Calibri"/>
              <a:ea typeface="Calibri"/>
              <a:cs typeface="Calibri"/>
              <a:sym typeface="Calibri"/>
            </a:endParaRPr>
          </a:p>
          <a:p>
            <a:pPr marL="457200" lvl="0" indent="0" algn="l" rtl="0">
              <a:spcBef>
                <a:spcPts val="0"/>
              </a:spcBef>
              <a:spcAft>
                <a:spcPts val="0"/>
              </a:spcAft>
              <a:buNone/>
            </a:pPr>
            <a:r>
              <a:rPr lang="en-GB" sz="2900">
                <a:solidFill>
                  <a:srgbClr val="005C85"/>
                </a:solidFill>
                <a:latin typeface="Calibri"/>
                <a:ea typeface="Calibri"/>
                <a:cs typeface="Calibri"/>
                <a:sym typeface="Calibri"/>
              </a:rPr>
              <a:t>The answer: Ask the student </a:t>
            </a:r>
            <a:endParaRPr sz="2900">
              <a:solidFill>
                <a:srgbClr val="005C85"/>
              </a:solidFill>
              <a:latin typeface="Calibri"/>
              <a:ea typeface="Calibri"/>
              <a:cs typeface="Calibri"/>
              <a:sym typeface="Calibri"/>
            </a:endParaRPr>
          </a:p>
          <a:p>
            <a:pPr marL="457200" lvl="0" indent="0" algn="l" rtl="0">
              <a:spcBef>
                <a:spcPts val="0"/>
              </a:spcBef>
              <a:spcAft>
                <a:spcPts val="0"/>
              </a:spcAft>
              <a:buNone/>
            </a:pPr>
            <a:endParaRPr sz="2900">
              <a:solidFill>
                <a:srgbClr val="005C85"/>
              </a:solidFill>
              <a:latin typeface="Calibri"/>
              <a:ea typeface="Calibri"/>
              <a:cs typeface="Calibri"/>
              <a:sym typeface="Calibri"/>
            </a:endParaRPr>
          </a:p>
          <a:p>
            <a:pPr marL="457200" lvl="0" indent="0" algn="l" rtl="0">
              <a:spcBef>
                <a:spcPts val="0"/>
              </a:spcBef>
              <a:spcAft>
                <a:spcPts val="0"/>
              </a:spcAft>
              <a:buNone/>
            </a:pPr>
            <a:r>
              <a:rPr lang="en-GB" sz="2900">
                <a:solidFill>
                  <a:srgbClr val="005C85"/>
                </a:solidFill>
                <a:latin typeface="Calibri"/>
                <a:ea typeface="Calibri"/>
                <a:cs typeface="Calibri"/>
                <a:sym typeface="Calibri"/>
              </a:rPr>
              <a:t>How:  </a:t>
            </a:r>
            <a:endParaRPr sz="2900">
              <a:solidFill>
                <a:srgbClr val="005C85"/>
              </a:solidFill>
              <a:latin typeface="Calibri"/>
              <a:ea typeface="Calibri"/>
              <a:cs typeface="Calibri"/>
              <a:sym typeface="Calibri"/>
            </a:endParaRPr>
          </a:p>
          <a:p>
            <a:pPr marL="457200" lvl="0" indent="-412750" algn="l" rtl="0">
              <a:spcBef>
                <a:spcPts val="0"/>
              </a:spcBef>
              <a:spcAft>
                <a:spcPts val="0"/>
              </a:spcAft>
              <a:buClr>
                <a:srgbClr val="005C85"/>
              </a:buClr>
              <a:buSzPts val="2900"/>
              <a:buFont typeface="Calibri"/>
              <a:buAutoNum type="arabicParenR"/>
            </a:pPr>
            <a:r>
              <a:rPr lang="en-GB" sz="2900">
                <a:solidFill>
                  <a:srgbClr val="005C85"/>
                </a:solidFill>
                <a:latin typeface="Calibri"/>
                <a:ea typeface="Calibri"/>
                <a:cs typeface="Calibri"/>
                <a:sym typeface="Calibri"/>
              </a:rPr>
              <a:t>Echo the process of departmental criteria development</a:t>
            </a:r>
            <a:endParaRPr sz="2900">
              <a:solidFill>
                <a:srgbClr val="005C85"/>
              </a:solidFill>
              <a:latin typeface="Calibri"/>
              <a:ea typeface="Calibri"/>
              <a:cs typeface="Calibri"/>
              <a:sym typeface="Calibri"/>
            </a:endParaRPr>
          </a:p>
          <a:p>
            <a:pPr marL="457200" lvl="0" indent="-412750" algn="l" rtl="0">
              <a:spcBef>
                <a:spcPts val="0"/>
              </a:spcBef>
              <a:spcAft>
                <a:spcPts val="0"/>
              </a:spcAft>
              <a:buClr>
                <a:srgbClr val="005C85"/>
              </a:buClr>
              <a:buSzPts val="2900"/>
              <a:buFont typeface="Calibri"/>
              <a:buAutoNum type="arabicParenR"/>
            </a:pPr>
            <a:r>
              <a:rPr lang="en-GB" sz="2900">
                <a:solidFill>
                  <a:srgbClr val="005C85"/>
                </a:solidFill>
                <a:latin typeface="Calibri"/>
                <a:ea typeface="Calibri"/>
                <a:cs typeface="Calibri"/>
                <a:sym typeface="Calibri"/>
              </a:rPr>
              <a:t>Participant collaboration and negotiation</a:t>
            </a:r>
            <a:endParaRPr sz="2900">
              <a:solidFill>
                <a:srgbClr val="005C85"/>
              </a:solidFill>
              <a:latin typeface="Calibri"/>
              <a:ea typeface="Calibri"/>
              <a:cs typeface="Calibri"/>
              <a:sym typeface="Calibri"/>
            </a:endParaRPr>
          </a:p>
          <a:p>
            <a:pPr marL="0" lvl="0" indent="0" algn="l" rtl="0">
              <a:spcBef>
                <a:spcPts val="0"/>
              </a:spcBef>
              <a:spcAft>
                <a:spcPts val="0"/>
              </a:spcAft>
              <a:buNone/>
            </a:pPr>
            <a:endParaRPr sz="2900">
              <a:solidFill>
                <a:srgbClr val="005C85"/>
              </a:solidFill>
              <a:latin typeface="Calibri"/>
              <a:ea typeface="Calibri"/>
              <a:cs typeface="Calibri"/>
              <a:sym typeface="Calibri"/>
            </a:endParaRPr>
          </a:p>
          <a:p>
            <a:pPr marL="0" lvl="0" indent="0" algn="l" rtl="0">
              <a:spcBef>
                <a:spcPts val="0"/>
              </a:spcBef>
              <a:spcAft>
                <a:spcPts val="0"/>
              </a:spcAft>
              <a:buNone/>
            </a:pPr>
            <a:endParaRPr sz="2800">
              <a:solidFill>
                <a:srgbClr val="005E75"/>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20"/>
          <p:cNvSpPr txBox="1">
            <a:spLocks noGrp="1"/>
          </p:cNvSpPr>
          <p:nvPr>
            <p:ph type="ctrTitle"/>
          </p:nvPr>
        </p:nvSpPr>
        <p:spPr>
          <a:xfrm>
            <a:off x="474375" y="4850500"/>
            <a:ext cx="8506200" cy="132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sz="3200"/>
              <a:t>How it’s done in the module</a:t>
            </a:r>
            <a:endParaRPr sz="3200"/>
          </a:p>
          <a:p>
            <a:pPr marL="457200" lvl="0" indent="-361950" algn="l" rtl="0">
              <a:lnSpc>
                <a:spcPct val="115000"/>
              </a:lnSpc>
              <a:spcBef>
                <a:spcPts val="1100"/>
              </a:spcBef>
              <a:spcAft>
                <a:spcPts val="0"/>
              </a:spcAft>
              <a:buClr>
                <a:srgbClr val="006983"/>
              </a:buClr>
              <a:buSzPts val="2100"/>
              <a:buFont typeface="Arial"/>
              <a:buAutoNum type="arabicParenR"/>
            </a:pPr>
            <a:r>
              <a:rPr lang="en-GB" sz="2100">
                <a:solidFill>
                  <a:srgbClr val="006983"/>
                </a:solidFill>
                <a:latin typeface="Arial"/>
                <a:ea typeface="Arial"/>
                <a:cs typeface="Arial"/>
                <a:sym typeface="Arial"/>
              </a:rPr>
              <a:t>Individually: students complete an assessment grid with categories and descriptors at “strong pass” and “fail” levels</a:t>
            </a:r>
            <a:endParaRPr sz="2100">
              <a:solidFill>
                <a:srgbClr val="006983"/>
              </a:solidFill>
              <a:latin typeface="Arial"/>
              <a:ea typeface="Arial"/>
              <a:cs typeface="Arial"/>
              <a:sym typeface="Arial"/>
            </a:endParaRPr>
          </a:p>
          <a:p>
            <a:pPr marL="457200" lvl="0" indent="-361950" algn="l" rtl="0">
              <a:lnSpc>
                <a:spcPct val="115000"/>
              </a:lnSpc>
              <a:spcBef>
                <a:spcPts val="0"/>
              </a:spcBef>
              <a:spcAft>
                <a:spcPts val="0"/>
              </a:spcAft>
              <a:buClr>
                <a:srgbClr val="006983"/>
              </a:buClr>
              <a:buSzPts val="2100"/>
              <a:buFont typeface="Arial"/>
              <a:buAutoNum type="arabicParenR"/>
            </a:pPr>
            <a:r>
              <a:rPr lang="en-GB" sz="2100">
                <a:solidFill>
                  <a:srgbClr val="006983"/>
                </a:solidFill>
                <a:latin typeface="Arial"/>
                <a:ea typeface="Arial"/>
                <a:cs typeface="Arial"/>
                <a:sym typeface="Arial"/>
              </a:rPr>
              <a:t>In pairs, then groups of four and then eight, students agree categories</a:t>
            </a:r>
            <a:endParaRPr sz="2100">
              <a:solidFill>
                <a:srgbClr val="006983"/>
              </a:solidFill>
              <a:latin typeface="Arial"/>
              <a:ea typeface="Arial"/>
              <a:cs typeface="Arial"/>
              <a:sym typeface="Arial"/>
            </a:endParaRPr>
          </a:p>
          <a:p>
            <a:pPr marL="457200" lvl="0" indent="-361950" algn="l" rtl="0">
              <a:lnSpc>
                <a:spcPct val="115000"/>
              </a:lnSpc>
              <a:spcBef>
                <a:spcPts val="0"/>
              </a:spcBef>
              <a:spcAft>
                <a:spcPts val="0"/>
              </a:spcAft>
              <a:buClr>
                <a:srgbClr val="006983"/>
              </a:buClr>
              <a:buSzPts val="2100"/>
              <a:buFont typeface="Arial"/>
              <a:buAutoNum type="arabicParenR"/>
            </a:pPr>
            <a:r>
              <a:rPr lang="en-GB" sz="2100">
                <a:solidFill>
                  <a:srgbClr val="006983"/>
                </a:solidFill>
                <a:latin typeface="Arial"/>
                <a:ea typeface="Arial"/>
                <a:cs typeface="Arial"/>
                <a:sym typeface="Arial"/>
              </a:rPr>
              <a:t>In groups of three or four, students write the descriptors for one category at “strong pass” and “fail” levels</a:t>
            </a:r>
            <a:endParaRPr sz="2100">
              <a:solidFill>
                <a:srgbClr val="006983"/>
              </a:solidFill>
              <a:latin typeface="Arial"/>
              <a:ea typeface="Arial"/>
              <a:cs typeface="Arial"/>
              <a:sym typeface="Arial"/>
            </a:endParaRPr>
          </a:p>
          <a:p>
            <a:pPr marL="457200" lvl="0" indent="-361950" algn="l" rtl="0">
              <a:lnSpc>
                <a:spcPct val="115000"/>
              </a:lnSpc>
              <a:spcBef>
                <a:spcPts val="0"/>
              </a:spcBef>
              <a:spcAft>
                <a:spcPts val="0"/>
              </a:spcAft>
              <a:buClr>
                <a:srgbClr val="006983"/>
              </a:buClr>
              <a:buSzPts val="2100"/>
              <a:buFont typeface="Arial"/>
              <a:buAutoNum type="arabicParenR"/>
            </a:pPr>
            <a:r>
              <a:rPr lang="en-GB" sz="2100">
                <a:solidFill>
                  <a:srgbClr val="006983"/>
                </a:solidFill>
                <a:latin typeface="Arial"/>
                <a:ea typeface="Arial"/>
                <a:cs typeface="Arial"/>
                <a:sym typeface="Arial"/>
              </a:rPr>
              <a:t>A different group then writes descriptors at 2:1, 2:2 and 3rd levels</a:t>
            </a:r>
            <a:endParaRPr sz="2100">
              <a:solidFill>
                <a:srgbClr val="006983"/>
              </a:solidFill>
              <a:latin typeface="Arial"/>
              <a:ea typeface="Arial"/>
              <a:cs typeface="Arial"/>
              <a:sym typeface="Arial"/>
            </a:endParaRPr>
          </a:p>
          <a:p>
            <a:pPr marL="457200" lvl="0" indent="-361950" algn="l" rtl="0">
              <a:lnSpc>
                <a:spcPct val="115000"/>
              </a:lnSpc>
              <a:spcBef>
                <a:spcPts val="0"/>
              </a:spcBef>
              <a:spcAft>
                <a:spcPts val="0"/>
              </a:spcAft>
              <a:buClr>
                <a:srgbClr val="006983"/>
              </a:buClr>
              <a:buSzPts val="2100"/>
              <a:buFont typeface="Arial"/>
              <a:buAutoNum type="arabicParenR"/>
            </a:pPr>
            <a:r>
              <a:rPr lang="en-GB" sz="2100">
                <a:solidFill>
                  <a:srgbClr val="006983"/>
                </a:solidFill>
                <a:latin typeface="Arial"/>
                <a:ea typeface="Arial"/>
                <a:cs typeface="Arial"/>
                <a:sym typeface="Arial"/>
              </a:rPr>
              <a:t>A different group then checks across the levels to ensure consistency</a:t>
            </a:r>
            <a:endParaRPr sz="2100">
              <a:solidFill>
                <a:srgbClr val="006983"/>
              </a:solidFill>
              <a:latin typeface="Arial"/>
              <a:ea typeface="Arial"/>
              <a:cs typeface="Arial"/>
              <a:sym typeface="Arial"/>
            </a:endParaRPr>
          </a:p>
          <a:p>
            <a:pPr marL="0" lvl="0" indent="0" algn="l" rtl="0">
              <a:lnSpc>
                <a:spcPct val="115000"/>
              </a:lnSpc>
              <a:spcBef>
                <a:spcPts val="1100"/>
              </a:spcBef>
              <a:spcAft>
                <a:spcPts val="0"/>
              </a:spcAft>
              <a:buNone/>
            </a:pPr>
            <a:endParaRPr sz="2100">
              <a:solidFill>
                <a:srgbClr val="006983"/>
              </a:solidFill>
              <a:latin typeface="Arial"/>
              <a:ea typeface="Arial"/>
              <a:cs typeface="Arial"/>
              <a:sym typeface="Arial"/>
            </a:endParaRPr>
          </a:p>
          <a:p>
            <a:pPr marL="0" lvl="0" indent="0" algn="l" rtl="0">
              <a:lnSpc>
                <a:spcPct val="115000"/>
              </a:lnSpc>
              <a:spcBef>
                <a:spcPts val="1100"/>
              </a:spcBef>
              <a:spcAft>
                <a:spcPts val="0"/>
              </a:spcAft>
              <a:buNone/>
            </a:pPr>
            <a:r>
              <a:rPr lang="en-GB" sz="2100">
                <a:solidFill>
                  <a:srgbClr val="006983"/>
                </a:solidFill>
                <a:latin typeface="Arial"/>
                <a:ea typeface="Arial"/>
                <a:cs typeface="Arial"/>
                <a:sym typeface="Arial"/>
              </a:rPr>
              <a:t>IT TAKES A WHILE….2-4 hours</a:t>
            </a:r>
            <a:endParaRPr sz="2100">
              <a:solidFill>
                <a:srgbClr val="006983"/>
              </a:solidFill>
              <a:latin typeface="Arial"/>
              <a:ea typeface="Arial"/>
              <a:cs typeface="Arial"/>
              <a:sym typeface="Arial"/>
            </a:endParaRPr>
          </a:p>
          <a:p>
            <a:pPr marL="0" lvl="0" indent="0" algn="l" rtl="0">
              <a:spcBef>
                <a:spcPts val="1000"/>
              </a:spcBef>
              <a:spcAft>
                <a:spcPts val="0"/>
              </a:spcAft>
              <a:buNone/>
            </a:pPr>
            <a:endParaRPr sz="2800">
              <a:solidFill>
                <a:srgbClr val="005E75"/>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21"/>
          <p:cNvSpPr txBox="1">
            <a:spLocks noGrp="1"/>
          </p:cNvSpPr>
          <p:nvPr>
            <p:ph type="ctrTitle"/>
          </p:nvPr>
        </p:nvSpPr>
        <p:spPr>
          <a:xfrm>
            <a:off x="-107425" y="6349175"/>
            <a:ext cx="5175000" cy="132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sz="3200"/>
          </a:p>
          <a:p>
            <a:pPr marL="0" lvl="0" indent="0" algn="l" rtl="0">
              <a:spcBef>
                <a:spcPts val="0"/>
              </a:spcBef>
              <a:spcAft>
                <a:spcPts val="0"/>
              </a:spcAft>
              <a:buNone/>
            </a:pPr>
            <a:endParaRPr sz="3200"/>
          </a:p>
          <a:p>
            <a:pPr marL="0" lvl="0" indent="457200" algn="l" rtl="0">
              <a:spcBef>
                <a:spcPts val="0"/>
              </a:spcBef>
              <a:spcAft>
                <a:spcPts val="0"/>
              </a:spcAft>
              <a:buClr>
                <a:schemeClr val="dk1"/>
              </a:buClr>
              <a:buSzPts val="1100"/>
              <a:buFont typeface="Arial"/>
              <a:buNone/>
            </a:pPr>
            <a:r>
              <a:rPr lang="en-GB" sz="3200"/>
              <a:t>Your turn: Categories</a:t>
            </a:r>
            <a:endParaRPr sz="3200"/>
          </a:p>
          <a:p>
            <a:pPr marL="0" lvl="0" indent="0" algn="l" rtl="0">
              <a:spcBef>
                <a:spcPts val="0"/>
              </a:spcBef>
              <a:spcAft>
                <a:spcPts val="0"/>
              </a:spcAft>
              <a:buClr>
                <a:schemeClr val="dk1"/>
              </a:buClr>
              <a:buSzPts val="1100"/>
              <a:buFont typeface="Arial"/>
              <a:buNone/>
            </a:pPr>
            <a:endParaRPr sz="3200"/>
          </a:p>
          <a:p>
            <a:pPr marL="457200" lvl="0" indent="0" algn="l" rtl="0">
              <a:spcBef>
                <a:spcPts val="0"/>
              </a:spcBef>
              <a:spcAft>
                <a:spcPts val="0"/>
              </a:spcAft>
              <a:buClr>
                <a:schemeClr val="dk1"/>
              </a:buClr>
              <a:buSzPts val="1100"/>
              <a:buFont typeface="Arial"/>
              <a:buNone/>
            </a:pPr>
            <a:r>
              <a:rPr lang="en-GB" sz="2600">
                <a:solidFill>
                  <a:srgbClr val="006983"/>
                </a:solidFill>
                <a:latin typeface="Arial"/>
                <a:ea typeface="Arial"/>
                <a:cs typeface="Arial"/>
                <a:sym typeface="Arial"/>
              </a:rPr>
              <a:t>Think individually about communication in groups of people from diverse backgrounds.  What constitutes “good” or “bad” communication?  </a:t>
            </a:r>
            <a:endParaRPr sz="2600">
              <a:solidFill>
                <a:srgbClr val="006983"/>
              </a:solidFill>
              <a:latin typeface="Arial"/>
              <a:ea typeface="Arial"/>
              <a:cs typeface="Arial"/>
              <a:sym typeface="Arial"/>
            </a:endParaRPr>
          </a:p>
          <a:p>
            <a:pPr marL="457200" lvl="0" indent="0" algn="l" rtl="0">
              <a:spcBef>
                <a:spcPts val="0"/>
              </a:spcBef>
              <a:spcAft>
                <a:spcPts val="0"/>
              </a:spcAft>
              <a:buClr>
                <a:schemeClr val="dk1"/>
              </a:buClr>
              <a:buSzPts val="1100"/>
              <a:buFont typeface="Arial"/>
              <a:buNone/>
            </a:pPr>
            <a:endParaRPr sz="2600">
              <a:solidFill>
                <a:srgbClr val="006983"/>
              </a:solidFill>
              <a:latin typeface="Arial"/>
              <a:ea typeface="Arial"/>
              <a:cs typeface="Arial"/>
              <a:sym typeface="Arial"/>
            </a:endParaRPr>
          </a:p>
          <a:p>
            <a:pPr marL="457200" lvl="0" indent="0" algn="l" rtl="0">
              <a:spcBef>
                <a:spcPts val="0"/>
              </a:spcBef>
              <a:spcAft>
                <a:spcPts val="0"/>
              </a:spcAft>
              <a:buNone/>
            </a:pPr>
            <a:r>
              <a:rPr lang="en-GB" sz="2600">
                <a:solidFill>
                  <a:srgbClr val="006983"/>
                </a:solidFill>
                <a:latin typeface="Arial"/>
                <a:ea typeface="Arial"/>
                <a:cs typeface="Arial"/>
                <a:sym typeface="Arial"/>
              </a:rPr>
              <a:t>Which categories would you use to assess transcultural communication?</a:t>
            </a:r>
            <a:endParaRPr sz="2600">
              <a:solidFill>
                <a:srgbClr val="006983"/>
              </a:solidFill>
              <a:latin typeface="Arial"/>
              <a:ea typeface="Arial"/>
              <a:cs typeface="Arial"/>
              <a:sym typeface="Arial"/>
            </a:endParaRPr>
          </a:p>
          <a:p>
            <a:pPr marL="457200" lvl="0" indent="0" algn="l" rtl="0">
              <a:spcBef>
                <a:spcPts val="0"/>
              </a:spcBef>
              <a:spcAft>
                <a:spcPts val="0"/>
              </a:spcAft>
              <a:buNone/>
            </a:pPr>
            <a:endParaRPr sz="2600">
              <a:solidFill>
                <a:srgbClr val="006983"/>
              </a:solidFill>
              <a:latin typeface="Arial"/>
              <a:ea typeface="Arial"/>
              <a:cs typeface="Arial"/>
              <a:sym typeface="Arial"/>
            </a:endParaRPr>
          </a:p>
          <a:p>
            <a:pPr marL="457200" lvl="0" indent="0" algn="l" rtl="0">
              <a:spcBef>
                <a:spcPts val="0"/>
              </a:spcBef>
              <a:spcAft>
                <a:spcPts val="0"/>
              </a:spcAft>
              <a:buClr>
                <a:schemeClr val="dk1"/>
              </a:buClr>
              <a:buSzPts val="1100"/>
              <a:buFont typeface="Arial"/>
              <a:buNone/>
            </a:pPr>
            <a:r>
              <a:rPr lang="en-GB" sz="2600">
                <a:solidFill>
                  <a:srgbClr val="006983"/>
                </a:solidFill>
                <a:latin typeface="Arial"/>
                <a:ea typeface="Arial"/>
                <a:cs typeface="Arial"/>
                <a:sym typeface="Arial"/>
              </a:rPr>
              <a:t>Add them to the assessment grid</a:t>
            </a:r>
            <a:endParaRPr sz="2600">
              <a:solidFill>
                <a:srgbClr val="006983"/>
              </a:solidFill>
              <a:latin typeface="Arial"/>
              <a:ea typeface="Arial"/>
              <a:cs typeface="Arial"/>
              <a:sym typeface="Arial"/>
            </a:endParaRPr>
          </a:p>
          <a:p>
            <a:pPr marL="457200" lvl="0" indent="0" algn="l" rtl="0">
              <a:spcBef>
                <a:spcPts val="0"/>
              </a:spcBef>
              <a:spcAft>
                <a:spcPts val="0"/>
              </a:spcAft>
              <a:buNone/>
            </a:pPr>
            <a:endParaRPr sz="3200"/>
          </a:p>
          <a:p>
            <a:pPr marL="457200" lvl="0" indent="0" algn="l" rtl="0">
              <a:spcBef>
                <a:spcPts val="0"/>
              </a:spcBef>
              <a:spcAft>
                <a:spcPts val="0"/>
              </a:spcAft>
              <a:buNone/>
            </a:pPr>
            <a:endParaRPr sz="2900">
              <a:solidFill>
                <a:srgbClr val="005C85"/>
              </a:solidFill>
              <a:latin typeface="Calibri"/>
              <a:ea typeface="Calibri"/>
              <a:cs typeface="Calibri"/>
              <a:sym typeface="Calibri"/>
            </a:endParaRPr>
          </a:p>
        </p:txBody>
      </p:sp>
      <p:pic>
        <p:nvPicPr>
          <p:cNvPr id="82" name="Google Shape;82;p21"/>
          <p:cNvPicPr preferRelativeResize="0"/>
          <p:nvPr/>
        </p:nvPicPr>
        <p:blipFill>
          <a:blip r:embed="rId3">
            <a:alphaModFix/>
          </a:blip>
          <a:stretch>
            <a:fillRect/>
          </a:stretch>
        </p:blipFill>
        <p:spPr>
          <a:xfrm>
            <a:off x="5537825" y="2022100"/>
            <a:ext cx="2813800" cy="2813800"/>
          </a:xfrm>
          <a:prstGeom prst="rect">
            <a:avLst/>
          </a:prstGeom>
          <a:noFill/>
          <a:ln>
            <a:noFill/>
          </a:ln>
        </p:spPr>
      </p:pic>
      <p:sp>
        <p:nvSpPr>
          <p:cNvPr id="83" name="Google Shape;83;p21"/>
          <p:cNvSpPr txBox="1"/>
          <p:nvPr/>
        </p:nvSpPr>
        <p:spPr>
          <a:xfrm>
            <a:off x="4912375" y="4995775"/>
            <a:ext cx="4064700" cy="800400"/>
          </a:xfrm>
          <a:prstGeom prst="rect">
            <a:avLst/>
          </a:prstGeom>
          <a:noFill/>
          <a:ln>
            <a:noFill/>
          </a:ln>
        </p:spPr>
        <p:txBody>
          <a:bodyPr spcFirstLastPara="1" wrap="square" lIns="91425" tIns="91425" rIns="91425" bIns="91425" anchor="t" anchorCtr="0">
            <a:spAutoFit/>
          </a:bodyPr>
          <a:lstStyle/>
          <a:p>
            <a:pPr marL="914400" lvl="0" indent="0" algn="l" rtl="0">
              <a:spcBef>
                <a:spcPts val="0"/>
              </a:spcBef>
              <a:spcAft>
                <a:spcPts val="0"/>
              </a:spcAft>
              <a:buNone/>
            </a:pPr>
            <a:r>
              <a:rPr lang="en-GB" sz="2600">
                <a:solidFill>
                  <a:srgbClr val="006983"/>
                </a:solidFill>
              </a:rPr>
              <a:t>bit.ly/JunBALEAP</a:t>
            </a:r>
            <a:endParaRPr sz="2600">
              <a:solidFill>
                <a:srgbClr val="006983"/>
              </a:solidFill>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2"/>
          <p:cNvSpPr txBox="1">
            <a:spLocks noGrp="1"/>
          </p:cNvSpPr>
          <p:nvPr>
            <p:ph type="ctrTitle"/>
          </p:nvPr>
        </p:nvSpPr>
        <p:spPr>
          <a:xfrm>
            <a:off x="299700" y="5535000"/>
            <a:ext cx="8844300" cy="132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sz="3200"/>
          </a:p>
          <a:p>
            <a:pPr marL="0" lvl="0" indent="0" algn="l" rtl="0">
              <a:spcBef>
                <a:spcPts val="0"/>
              </a:spcBef>
              <a:spcAft>
                <a:spcPts val="0"/>
              </a:spcAft>
              <a:buNone/>
            </a:pPr>
            <a:endParaRPr sz="3200"/>
          </a:p>
          <a:p>
            <a:pPr marL="0" lvl="0" indent="0" algn="l" rtl="0">
              <a:spcBef>
                <a:spcPts val="0"/>
              </a:spcBef>
              <a:spcAft>
                <a:spcPts val="0"/>
              </a:spcAft>
              <a:buNone/>
            </a:pPr>
            <a:r>
              <a:rPr lang="en-GB" sz="3200"/>
              <a:t>In pairs: Categories</a:t>
            </a:r>
            <a:endParaRPr sz="3200"/>
          </a:p>
          <a:p>
            <a:pPr marL="0" lvl="0" indent="0" algn="l" rtl="0">
              <a:spcBef>
                <a:spcPts val="0"/>
              </a:spcBef>
              <a:spcAft>
                <a:spcPts val="0"/>
              </a:spcAft>
              <a:buNone/>
            </a:pPr>
            <a:r>
              <a:rPr lang="en-GB" sz="2600">
                <a:solidFill>
                  <a:srgbClr val="006983"/>
                </a:solidFill>
                <a:latin typeface="Arial"/>
                <a:ea typeface="Arial"/>
                <a:cs typeface="Arial"/>
                <a:sym typeface="Arial"/>
              </a:rPr>
              <a:t>Share which categories you have </a:t>
            </a:r>
            <a:endParaRPr sz="2600">
              <a:solidFill>
                <a:srgbClr val="006983"/>
              </a:solidFill>
              <a:latin typeface="Arial"/>
              <a:ea typeface="Arial"/>
              <a:cs typeface="Arial"/>
              <a:sym typeface="Arial"/>
            </a:endParaRPr>
          </a:p>
          <a:p>
            <a:pPr marL="0" lvl="0" indent="0" algn="l" rtl="0">
              <a:spcBef>
                <a:spcPts val="0"/>
              </a:spcBef>
              <a:spcAft>
                <a:spcPts val="0"/>
              </a:spcAft>
              <a:buNone/>
            </a:pPr>
            <a:r>
              <a:rPr lang="en-GB" sz="2600">
                <a:solidFill>
                  <a:srgbClr val="006983"/>
                </a:solidFill>
                <a:latin typeface="Arial"/>
                <a:ea typeface="Arial"/>
                <a:cs typeface="Arial"/>
                <a:sym typeface="Arial"/>
              </a:rPr>
              <a:t>chosen to assess transcultural communication?</a:t>
            </a:r>
            <a:endParaRPr sz="2600">
              <a:solidFill>
                <a:srgbClr val="006983"/>
              </a:solidFill>
              <a:latin typeface="Arial"/>
              <a:ea typeface="Arial"/>
              <a:cs typeface="Arial"/>
              <a:sym typeface="Arial"/>
            </a:endParaRPr>
          </a:p>
          <a:p>
            <a:pPr marL="457200" lvl="0" indent="0" algn="l" rtl="0">
              <a:spcBef>
                <a:spcPts val="0"/>
              </a:spcBef>
              <a:spcAft>
                <a:spcPts val="0"/>
              </a:spcAft>
              <a:buNone/>
            </a:pPr>
            <a:endParaRPr sz="2600">
              <a:solidFill>
                <a:srgbClr val="006983"/>
              </a:solidFill>
              <a:latin typeface="Arial"/>
              <a:ea typeface="Arial"/>
              <a:cs typeface="Arial"/>
              <a:sym typeface="Arial"/>
            </a:endParaRPr>
          </a:p>
          <a:p>
            <a:pPr marL="0" lvl="0" indent="0" algn="l" rtl="0">
              <a:spcBef>
                <a:spcPts val="0"/>
              </a:spcBef>
              <a:spcAft>
                <a:spcPts val="0"/>
              </a:spcAft>
              <a:buNone/>
            </a:pPr>
            <a:r>
              <a:rPr lang="en-GB" sz="2600">
                <a:solidFill>
                  <a:srgbClr val="006983"/>
                </a:solidFill>
                <a:latin typeface="Arial"/>
                <a:ea typeface="Arial"/>
                <a:cs typeface="Arial"/>
                <a:sym typeface="Arial"/>
              </a:rPr>
              <a:t>Are they the same/different?  </a:t>
            </a:r>
            <a:endParaRPr sz="2600">
              <a:solidFill>
                <a:srgbClr val="006983"/>
              </a:solidFill>
              <a:latin typeface="Arial"/>
              <a:ea typeface="Arial"/>
              <a:cs typeface="Arial"/>
              <a:sym typeface="Arial"/>
            </a:endParaRPr>
          </a:p>
          <a:p>
            <a:pPr marL="0" lvl="0" indent="0" algn="l" rtl="0">
              <a:spcBef>
                <a:spcPts val="0"/>
              </a:spcBef>
              <a:spcAft>
                <a:spcPts val="0"/>
              </a:spcAft>
              <a:buNone/>
            </a:pPr>
            <a:r>
              <a:rPr lang="en-GB" sz="2600">
                <a:solidFill>
                  <a:srgbClr val="006983"/>
                </a:solidFill>
                <a:latin typeface="Arial"/>
                <a:ea typeface="Arial"/>
                <a:cs typeface="Arial"/>
                <a:sym typeface="Arial"/>
              </a:rPr>
              <a:t>Can you conflate them?</a:t>
            </a:r>
            <a:endParaRPr sz="2600">
              <a:solidFill>
                <a:srgbClr val="006983"/>
              </a:solidFill>
              <a:latin typeface="Arial"/>
              <a:ea typeface="Arial"/>
              <a:cs typeface="Arial"/>
              <a:sym typeface="Arial"/>
            </a:endParaRPr>
          </a:p>
          <a:p>
            <a:pPr marL="0" lvl="0" indent="0" algn="l" rtl="0">
              <a:spcBef>
                <a:spcPts val="0"/>
              </a:spcBef>
              <a:spcAft>
                <a:spcPts val="0"/>
              </a:spcAft>
              <a:buNone/>
            </a:pPr>
            <a:r>
              <a:rPr lang="en-GB" sz="2600">
                <a:solidFill>
                  <a:srgbClr val="006983"/>
                </a:solidFill>
                <a:latin typeface="Arial"/>
                <a:ea typeface="Arial"/>
                <a:cs typeface="Arial"/>
                <a:sym typeface="Arial"/>
              </a:rPr>
              <a:t>Do they change as you are now </a:t>
            </a:r>
            <a:endParaRPr sz="2600">
              <a:solidFill>
                <a:srgbClr val="006983"/>
              </a:solidFill>
              <a:latin typeface="Arial"/>
              <a:ea typeface="Arial"/>
              <a:cs typeface="Arial"/>
              <a:sym typeface="Arial"/>
            </a:endParaRPr>
          </a:p>
          <a:p>
            <a:pPr marL="0" lvl="0" indent="0" algn="l" rtl="0">
              <a:spcBef>
                <a:spcPts val="0"/>
              </a:spcBef>
              <a:spcAft>
                <a:spcPts val="0"/>
              </a:spcAft>
              <a:buNone/>
            </a:pPr>
            <a:r>
              <a:rPr lang="en-GB" sz="2600">
                <a:solidFill>
                  <a:srgbClr val="006983"/>
                </a:solidFill>
                <a:latin typeface="Arial"/>
                <a:ea typeface="Arial"/>
                <a:cs typeface="Arial"/>
                <a:sym typeface="Arial"/>
              </a:rPr>
              <a:t>involved in TC</a:t>
            </a:r>
            <a:endParaRPr sz="2600">
              <a:solidFill>
                <a:srgbClr val="006983"/>
              </a:solidFill>
              <a:latin typeface="Arial"/>
              <a:ea typeface="Arial"/>
              <a:cs typeface="Arial"/>
              <a:sym typeface="Arial"/>
            </a:endParaRPr>
          </a:p>
          <a:p>
            <a:pPr marL="457200" lvl="0" indent="0" algn="l" rtl="0">
              <a:spcBef>
                <a:spcPts val="0"/>
              </a:spcBef>
              <a:spcAft>
                <a:spcPts val="0"/>
              </a:spcAft>
              <a:buNone/>
            </a:pPr>
            <a:endParaRPr sz="2600">
              <a:solidFill>
                <a:srgbClr val="006983"/>
              </a:solidFill>
              <a:latin typeface="Arial"/>
              <a:ea typeface="Arial"/>
              <a:cs typeface="Arial"/>
              <a:sym typeface="Arial"/>
            </a:endParaRPr>
          </a:p>
          <a:p>
            <a:pPr marL="0" lvl="0" indent="0" algn="l" rtl="0">
              <a:spcBef>
                <a:spcPts val="0"/>
              </a:spcBef>
              <a:spcAft>
                <a:spcPts val="0"/>
              </a:spcAft>
              <a:buNone/>
            </a:pPr>
            <a:r>
              <a:rPr lang="en-GB" sz="3200"/>
              <a:t>In fours: Categories</a:t>
            </a:r>
            <a:endParaRPr sz="3200"/>
          </a:p>
          <a:p>
            <a:pPr marL="0" lvl="0" indent="0" algn="l" rtl="0">
              <a:spcBef>
                <a:spcPts val="0"/>
              </a:spcBef>
              <a:spcAft>
                <a:spcPts val="0"/>
              </a:spcAft>
              <a:buNone/>
            </a:pPr>
            <a:r>
              <a:rPr lang="en-GB" sz="2600">
                <a:solidFill>
                  <a:srgbClr val="006983"/>
                </a:solidFill>
                <a:latin typeface="Arial"/>
                <a:ea typeface="Arial"/>
                <a:cs typeface="Arial"/>
                <a:sym typeface="Arial"/>
              </a:rPr>
              <a:t>As above</a:t>
            </a:r>
            <a:endParaRPr sz="2600">
              <a:solidFill>
                <a:srgbClr val="006983"/>
              </a:solidFill>
              <a:latin typeface="Arial"/>
              <a:ea typeface="Arial"/>
              <a:cs typeface="Arial"/>
              <a:sym typeface="Arial"/>
            </a:endParaRPr>
          </a:p>
          <a:p>
            <a:pPr marL="457200" lvl="0" indent="0" algn="l" rtl="0">
              <a:spcBef>
                <a:spcPts val="0"/>
              </a:spcBef>
              <a:spcAft>
                <a:spcPts val="0"/>
              </a:spcAft>
              <a:buNone/>
            </a:pPr>
            <a:endParaRPr sz="2600">
              <a:solidFill>
                <a:srgbClr val="006983"/>
              </a:solidFill>
              <a:latin typeface="Arial"/>
              <a:ea typeface="Arial"/>
              <a:cs typeface="Arial"/>
              <a:sym typeface="Arial"/>
            </a:endParaRPr>
          </a:p>
          <a:p>
            <a:pPr marL="0" lvl="0" indent="0" algn="l" rtl="0">
              <a:spcBef>
                <a:spcPts val="0"/>
              </a:spcBef>
              <a:spcAft>
                <a:spcPts val="0"/>
              </a:spcAft>
              <a:buNone/>
            </a:pPr>
            <a:r>
              <a:rPr lang="en-GB" sz="3200"/>
              <a:t>In groups of eight:</a:t>
            </a:r>
            <a:r>
              <a:rPr lang="en-GB" sz="2600">
                <a:solidFill>
                  <a:srgbClr val="006983"/>
                </a:solidFill>
                <a:latin typeface="Arial"/>
                <a:ea typeface="Arial"/>
                <a:cs typeface="Arial"/>
                <a:sym typeface="Arial"/>
              </a:rPr>
              <a:t> 				bit.ly/JunBALEAP</a:t>
            </a:r>
            <a:endParaRPr sz="2600">
              <a:solidFill>
                <a:srgbClr val="006983"/>
              </a:solidFill>
              <a:latin typeface="Arial"/>
              <a:ea typeface="Arial"/>
              <a:cs typeface="Arial"/>
              <a:sym typeface="Arial"/>
            </a:endParaRPr>
          </a:p>
          <a:p>
            <a:pPr marL="0" lvl="0" indent="0" algn="l" rtl="0">
              <a:spcBef>
                <a:spcPts val="0"/>
              </a:spcBef>
              <a:spcAft>
                <a:spcPts val="0"/>
              </a:spcAft>
              <a:buNone/>
            </a:pPr>
            <a:r>
              <a:rPr lang="en-GB" sz="2600">
                <a:solidFill>
                  <a:srgbClr val="006983"/>
                </a:solidFill>
                <a:latin typeface="Arial"/>
                <a:ea typeface="Arial"/>
                <a:cs typeface="Arial"/>
                <a:sym typeface="Arial"/>
              </a:rPr>
              <a:t>As above	</a:t>
            </a:r>
            <a:endParaRPr sz="2600">
              <a:solidFill>
                <a:srgbClr val="006983"/>
              </a:solidFill>
              <a:latin typeface="Arial"/>
              <a:ea typeface="Arial"/>
              <a:cs typeface="Arial"/>
              <a:sym typeface="Arial"/>
            </a:endParaRPr>
          </a:p>
          <a:p>
            <a:pPr marL="914400" lvl="0" indent="457200" algn="l" rtl="0">
              <a:spcBef>
                <a:spcPts val="0"/>
              </a:spcBef>
              <a:spcAft>
                <a:spcPts val="0"/>
              </a:spcAft>
              <a:buClr>
                <a:schemeClr val="dk1"/>
              </a:buClr>
              <a:buSzPts val="1100"/>
              <a:buFont typeface="Arial"/>
              <a:buNone/>
            </a:pPr>
            <a:endParaRPr sz="2600">
              <a:solidFill>
                <a:srgbClr val="006983"/>
              </a:solidFill>
              <a:latin typeface="Arial"/>
              <a:ea typeface="Arial"/>
              <a:cs typeface="Arial"/>
              <a:sym typeface="Arial"/>
            </a:endParaRPr>
          </a:p>
        </p:txBody>
      </p:sp>
      <p:pic>
        <p:nvPicPr>
          <p:cNvPr id="89" name="Google Shape;89;p22"/>
          <p:cNvPicPr preferRelativeResize="0"/>
          <p:nvPr/>
        </p:nvPicPr>
        <p:blipFill>
          <a:blip r:embed="rId3">
            <a:alphaModFix/>
          </a:blip>
          <a:stretch>
            <a:fillRect/>
          </a:stretch>
        </p:blipFill>
        <p:spPr>
          <a:xfrm>
            <a:off x="5537825" y="2022100"/>
            <a:ext cx="2813800" cy="2813800"/>
          </a:xfrm>
          <a:prstGeom prst="rect">
            <a:avLst/>
          </a:prstGeom>
          <a:noFill/>
          <a:ln>
            <a:noFill/>
          </a:ln>
        </p:spPr>
      </p:pic>
    </p:spTree>
  </p:cSld>
  <p:clrMapOvr>
    <a:masterClrMapping/>
  </p:clrMapOvr>
</p:sld>
</file>

<file path=ppt/theme/theme1.xml><?xml version="1.0" encoding="utf-8"?>
<a:theme xmlns:a="http://schemas.openxmlformats.org/drawingml/2006/main" name="University of York -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F7F537B969924689AAFEFA92141119" ma:contentTypeVersion="35" ma:contentTypeDescription="Create a new document." ma:contentTypeScope="" ma:versionID="d6ab00fbf5c9d2bfc358f179f9446cce">
  <xsd:schema xmlns:xsd="http://www.w3.org/2001/XMLSchema" xmlns:xs="http://www.w3.org/2001/XMLSchema" xmlns:p="http://schemas.microsoft.com/office/2006/metadata/properties" xmlns:ns3="e6c903af-e1b3-444b-9bc0-9fe6ff98ae35" xmlns:ns4="44affd26-d2b3-46db-b501-343885f64e5c" targetNamespace="http://schemas.microsoft.com/office/2006/metadata/properties" ma:root="true" ma:fieldsID="261261c7b8d83ec2af1a26a5b184b39b" ns3:_="" ns4:_="">
    <xsd:import namespace="e6c903af-e1b3-444b-9bc0-9fe6ff98ae35"/>
    <xsd:import namespace="44affd26-d2b3-46db-b501-343885f64e5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Teams_Channel_Section_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c903af-e1b3-444b-9bc0-9fe6ff98ae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NotebookType" ma:index="21" nillable="true" ma:displayName="Notebook Type" ma:internalName="NotebookType">
      <xsd:simpleType>
        <xsd:restriction base="dms:Text"/>
      </xsd:simpleType>
    </xsd:element>
    <xsd:element name="FolderType" ma:index="22" nillable="true" ma:displayName="Folder Type" ma:internalName="FolderType">
      <xsd:simpleType>
        <xsd:restriction base="dms:Text"/>
      </xsd:simpleType>
    </xsd:element>
    <xsd:element name="CultureName" ma:index="23" nillable="true" ma:displayName="Culture Name" ma:internalName="CultureName">
      <xsd:simpleType>
        <xsd:restriction base="dms:Text"/>
      </xsd:simpleType>
    </xsd:element>
    <xsd:element name="AppVersion" ma:index="24" nillable="true" ma:displayName="App Version" ma:internalName="AppVersion">
      <xsd:simpleType>
        <xsd:restriction base="dms:Text"/>
      </xsd:simpleType>
    </xsd:element>
    <xsd:element name="TeamsChannelId" ma:index="25" nillable="true" ma:displayName="Teams Channel Id" ma:internalName="TeamsChannelId">
      <xsd:simpleType>
        <xsd:restriction base="dms:Text"/>
      </xsd:simpleType>
    </xsd:element>
    <xsd:element name="Owner" ma:index="26"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7" nillable="true" ma:displayName="Math Settings" ma:internalName="Math_Settings">
      <xsd:simpleType>
        <xsd:restriction base="dms:Text"/>
      </xsd:simpleType>
    </xsd:element>
    <xsd:element name="DefaultSectionNames" ma:index="28" nillable="true" ma:displayName="Default Section Names" ma:internalName="DefaultSectionNames">
      <xsd:simpleType>
        <xsd:restriction base="dms:Note">
          <xsd:maxLength value="255"/>
        </xsd:restriction>
      </xsd:simpleType>
    </xsd:element>
    <xsd:element name="Templates" ma:index="29" nillable="true" ma:displayName="Templates" ma:internalName="Templates">
      <xsd:simpleType>
        <xsd:restriction base="dms:Note">
          <xsd:maxLength value="255"/>
        </xsd:restriction>
      </xsd:simpleType>
    </xsd:element>
    <xsd:element name="Teachers" ma:index="3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3" nillable="true" ma:displayName="Distribution Groups" ma:internalName="Distribution_Groups">
      <xsd:simpleType>
        <xsd:restriction base="dms:Note">
          <xsd:maxLength value="255"/>
        </xsd:restriction>
      </xsd:simpleType>
    </xsd:element>
    <xsd:element name="LMS_Mappings" ma:index="34" nillable="true" ma:displayName="LMS Mappings" ma:internalName="LMS_Mappings">
      <xsd:simpleType>
        <xsd:restriction base="dms:Note">
          <xsd:maxLength value="255"/>
        </xsd:restriction>
      </xsd:simpleType>
    </xsd:element>
    <xsd:element name="Invited_Teachers" ma:index="35" nillable="true" ma:displayName="Invited Teachers" ma:internalName="Invited_Teachers">
      <xsd:simpleType>
        <xsd:restriction base="dms:Note">
          <xsd:maxLength value="255"/>
        </xsd:restriction>
      </xsd:simpleType>
    </xsd:element>
    <xsd:element name="Invited_Students" ma:index="36" nillable="true" ma:displayName="Invited Students" ma:internalName="Invited_Students">
      <xsd:simpleType>
        <xsd:restriction base="dms:Note">
          <xsd:maxLength value="255"/>
        </xsd:restriction>
      </xsd:simpleType>
    </xsd:element>
    <xsd:element name="Self_Registration_Enabled" ma:index="37" nillable="true" ma:displayName="Self Registration Enabled" ma:internalName="Self_Registration_Enabled">
      <xsd:simpleType>
        <xsd:restriction base="dms:Boolean"/>
      </xsd:simpleType>
    </xsd:element>
    <xsd:element name="Has_Teacher_Only_SectionGroup" ma:index="38" nillable="true" ma:displayName="Has Teacher Only SectionGroup" ma:internalName="Has_Teacher_Only_SectionGroup">
      <xsd:simpleType>
        <xsd:restriction base="dms:Boolean"/>
      </xsd:simpleType>
    </xsd:element>
    <xsd:element name="Is_Collaboration_Space_Locked" ma:index="39" nillable="true" ma:displayName="Is Collaboration Space Locked" ma:internalName="Is_Collaboration_Space_Locked">
      <xsd:simpleType>
        <xsd:restriction base="dms:Boolean"/>
      </xsd:simpleType>
    </xsd:element>
    <xsd:element name="IsNotebookLocked" ma:index="40" nillable="true" ma:displayName="Is Notebook Locked" ma:internalName="IsNotebookLocked">
      <xsd:simpleType>
        <xsd:restriction base="dms:Boolean"/>
      </xsd:simpleType>
    </xsd:element>
    <xsd:element name="Teams_Channel_Section_Location" ma:index="41" nillable="true" ma:displayName="Teams Channel Section Location" ma:internalName="Teams_Channel_Section_Location">
      <xsd:simpleType>
        <xsd:restriction base="dms:Text"/>
      </xsd:simpleType>
    </xsd:element>
    <xsd:element name="MediaLengthInSeconds" ma:index="4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4affd26-d2b3-46db-b501-343885f64e5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elf_Registration_Enabled xmlns="e6c903af-e1b3-444b-9bc0-9fe6ff98ae35" xsi:nil="true"/>
    <DefaultSectionNames xmlns="e6c903af-e1b3-444b-9bc0-9fe6ff98ae35" xsi:nil="true"/>
    <Is_Collaboration_Space_Locked xmlns="e6c903af-e1b3-444b-9bc0-9fe6ff98ae35" xsi:nil="true"/>
    <NotebookType xmlns="e6c903af-e1b3-444b-9bc0-9fe6ff98ae35" xsi:nil="true"/>
    <FolderType xmlns="e6c903af-e1b3-444b-9bc0-9fe6ff98ae35" xsi:nil="true"/>
    <Distribution_Groups xmlns="e6c903af-e1b3-444b-9bc0-9fe6ff98ae35" xsi:nil="true"/>
    <IsNotebookLocked xmlns="e6c903af-e1b3-444b-9bc0-9fe6ff98ae35" xsi:nil="true"/>
    <Owner xmlns="e6c903af-e1b3-444b-9bc0-9fe6ff98ae35">
      <UserInfo>
        <DisplayName/>
        <AccountId xsi:nil="true"/>
        <AccountType/>
      </UserInfo>
    </Owner>
    <Students xmlns="e6c903af-e1b3-444b-9bc0-9fe6ff98ae35">
      <UserInfo>
        <DisplayName/>
        <AccountId xsi:nil="true"/>
        <AccountType/>
      </UserInfo>
    </Students>
    <Student_Groups xmlns="e6c903af-e1b3-444b-9bc0-9fe6ff98ae35">
      <UserInfo>
        <DisplayName/>
        <AccountId xsi:nil="true"/>
        <AccountType/>
      </UserInfo>
    </Student_Groups>
    <TeamsChannelId xmlns="e6c903af-e1b3-444b-9bc0-9fe6ff98ae35" xsi:nil="true"/>
    <CultureName xmlns="e6c903af-e1b3-444b-9bc0-9fe6ff98ae35" xsi:nil="true"/>
    <Templates xmlns="e6c903af-e1b3-444b-9bc0-9fe6ff98ae35" xsi:nil="true"/>
    <Has_Teacher_Only_SectionGroup xmlns="e6c903af-e1b3-444b-9bc0-9fe6ff98ae35" xsi:nil="true"/>
    <Invited_Teachers xmlns="e6c903af-e1b3-444b-9bc0-9fe6ff98ae35" xsi:nil="true"/>
    <Invited_Students xmlns="e6c903af-e1b3-444b-9bc0-9fe6ff98ae35" xsi:nil="true"/>
    <Teachers xmlns="e6c903af-e1b3-444b-9bc0-9fe6ff98ae35">
      <UserInfo>
        <DisplayName/>
        <AccountId xsi:nil="true"/>
        <AccountType/>
      </UserInfo>
    </Teachers>
    <Math_Settings xmlns="e6c903af-e1b3-444b-9bc0-9fe6ff98ae35" xsi:nil="true"/>
    <Teams_Channel_Section_Location xmlns="e6c903af-e1b3-444b-9bc0-9fe6ff98ae35" xsi:nil="true"/>
    <AppVersion xmlns="e6c903af-e1b3-444b-9bc0-9fe6ff98ae35" xsi:nil="true"/>
    <LMS_Mappings xmlns="e6c903af-e1b3-444b-9bc0-9fe6ff98ae35" xsi:nil="true"/>
  </documentManagement>
</p:properties>
</file>

<file path=customXml/itemProps1.xml><?xml version="1.0" encoding="utf-8"?>
<ds:datastoreItem xmlns:ds="http://schemas.openxmlformats.org/officeDocument/2006/customXml" ds:itemID="{C2F560CA-7D51-4430-8C85-ACFF8A6D08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c903af-e1b3-444b-9bc0-9fe6ff98ae35"/>
    <ds:schemaRef ds:uri="44affd26-d2b3-46db-b501-343885f64e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5587F5-4B03-4779-B632-67FCAA2A1DAC}">
  <ds:schemaRefs>
    <ds:schemaRef ds:uri="http://schemas.microsoft.com/sharepoint/v3/contenttype/forms"/>
  </ds:schemaRefs>
</ds:datastoreItem>
</file>

<file path=customXml/itemProps3.xml><?xml version="1.0" encoding="utf-8"?>
<ds:datastoreItem xmlns:ds="http://schemas.openxmlformats.org/officeDocument/2006/customXml" ds:itemID="{977B3D79-218B-4AAF-A6C4-EBE0305A8CA0}">
  <ds:schemaRefs>
    <ds:schemaRef ds:uri="http://schemas.microsoft.com/office/2006/documentManagement/types"/>
    <ds:schemaRef ds:uri="e6c903af-e1b3-444b-9bc0-9fe6ff98ae35"/>
    <ds:schemaRef ds:uri="http://schemas.microsoft.com/office/2006/metadata/properties"/>
    <ds:schemaRef ds:uri="http://purl.org/dc/elements/1.1/"/>
    <ds:schemaRef ds:uri="http://schemas.openxmlformats.org/package/2006/metadata/core-properties"/>
    <ds:schemaRef ds:uri="http://purl.org/dc/terms/"/>
    <ds:schemaRef ds:uri="http://schemas.microsoft.com/office/infopath/2007/PartnerControls"/>
    <ds:schemaRef ds:uri="44affd26-d2b3-46db-b501-343885f64e5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1130</Words>
  <Application>Microsoft Office PowerPoint</Application>
  <PresentationFormat>On-screen Show (4:3)</PresentationFormat>
  <Paragraphs>162</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Cambria</vt:lpstr>
      <vt:lpstr>Arial</vt:lpstr>
      <vt:lpstr>Calibri</vt:lpstr>
      <vt:lpstr>Roboto</vt:lpstr>
      <vt:lpstr>University of York - light</vt:lpstr>
      <vt:lpstr>Assessing transcultural communication: handing over to the students</vt:lpstr>
      <vt:lpstr>Outline:  A tiny bit of context:  the conversation Building assessment criteria Sharing and reflection</vt:lpstr>
      <vt:lpstr>What is transcultural communication?  Transcultural communication, in keeping with trans- perspectives, is characterised here as communication where interactants move through and across, rather than in-between, cultural and linguistic boundaries, thus, ‘named’ languages and cultures can no longer be taken for granted and in the process borders become blurred, transgressed and transcended.  Baker (2019: 472)  A medium for transcending cultural boundaries and dissolving power structures</vt:lpstr>
      <vt:lpstr>Why assess TC?: the conversation  Staff/confident students:  “My students/classmates don’t take part in seminars.  It’s their English, can you help?”  Me:  Can I observe?......(later), it’s not their English, it’s everyone’s lack of transcultural communication competence.  Staff:  Can you teach that?  Can you do a module on it?  Me:  I think so.</vt:lpstr>
      <vt:lpstr>     Why evaluate it? Module requirement: theory into practice  Group Discussion (15 mins):  33%- 3 module participants and 3 guests  Student generated task (example):  The University is interested in encouraging students from all different backgrounds to socialise and study together (integration).    Discuss your experiences of socialising and studying with students from other backgrounds here at the university.  Have you mixed with students from other countries, cultures, social backgrounds?  To what extent?   Then, suggest some things the university could do to improve integration.  Self evaluation &amp; reflection on performance in group discussion: 33% 1750 words Group evaluation 34% 1750 words: analysis of other participants’ performance in the group discussion </vt:lpstr>
      <vt:lpstr>Handing over to the students  Question:  What is effective transcultural communication? The answer: Ask the student   How:   Echo the process of departmental criteria development Participant collaboration and negotiation  </vt:lpstr>
      <vt:lpstr>How it’s done in the module Individually: students complete an assessment grid with categories and descriptors at “strong pass” and “fail” levels In pairs, then groups of four and then eight, students agree categories In groups of three or four, students write the descriptors for one category at “strong pass” and “fail” levels A different group then writes descriptors at 2:1, 2:2 and 3rd levels A different group then checks across the levels to ensure consistency  IT TAKES A WHILE….2-4 hours </vt:lpstr>
      <vt:lpstr>  Your turn: Categories  Think individually about communication in groups of people from diverse backgrounds.  What constitutes “good” or “bad” communication?    Which categories would you use to assess transcultural communication?  Add them to the assessment grid  </vt:lpstr>
      <vt:lpstr>  In pairs: Categories Share which categories you have  chosen to assess transcultural communication?  Are they the same/different?   Can you conflate them? Do they change as you are now  involved in TC  In fours: Categories As above  In groups of eight:     bit.ly/JunBALEAP As above  </vt:lpstr>
      <vt:lpstr>  Your turn: Descriptors  Using your categories, share them between group member (so each group member has a category) and each write a descriptor for a 1st and a fail for each category     </vt:lpstr>
      <vt:lpstr>  FEEDBACK  Which categories did you choose?  Add them to the menti </vt:lpstr>
      <vt:lpstr>  FEEDBACK  Which categories did you choose?  Add them to the menti   REFLECTIONS What are your thoughts/experiences </vt:lpstr>
      <vt:lpstr>PowerPoint Presentation</vt:lpstr>
      <vt:lpstr>  Shameless plug/plea  My PhD research:  35 assessment grids into 1  The need to establish its usefulness  Use of the grid to evaluate and standardise  victoria.jack@york.ac.uk </vt:lpstr>
      <vt:lpstr>  Thank you for listening  </vt:lpstr>
      <vt:lpstr>Useful resources: Altbach, P &amp; Knight, J. (2007) The Internationalization of Higher Education: Motivations and Realities, Journal of Studies in International Education Fall/Winter 2007 vol. 11 no. 3-4 290-305  Baker, W., &amp; Sangiamchit, C. (2019). Transcultural communication: Language, communication and culture through English as a lingua franca in a social network community. Language and Intercultural Communication, 19(6), 471-487. https://doi.org/10.1080/14708477.2019.1606230  Bloxholm, S. &amp; Boyd, P. (2007) Developing Effective Assessment in Higher Education: A Practical Guide, Maidenhead: OUP McGraw Hill Education  Bloxham, S. &amp; West , A. (2004) Understanding the rules of the game: marking peer assessment as a medium for developing students' conceptions of assessment, Assessment &amp; Evaluation in Higher Education Volume 29 , Issue 6 , 2004, pgs 721-733  Elwood , J. &amp; Klenowski , V. (2002) Creating Communities of Shared Practice: The challenges of assessment use in learning and teaching, Assessment &amp; Evaluation in Higher Education, Volume 27 , Issue 3 , 2002 pgs 243-256 Higher Education Academy (HEA), A Marked Improvement, Transforming assessment in higher education. Available at https://www.heacademy.ac.uk/sites/default/files/a_marked_improvement.pdf, accessed March 22nd 2016. Hyland, F., Trahar, S., Anderson, J. and Dickens, A. 2008. A changing world: The internationalisation experiences of staff and students (home and international) in UK higher education (ESCalate &amp; LLAS report). Retrieved February 23, 2010, from: http://escalate.ac.uk/downloads/5248.pdf  Rust, C. , Price, M. and O’Donovan, B., (2003) Improving Students' Learning by Developing their Understanding of Assessment Criteria and Processes, Assessment &amp; Evaluation in Higher Education, 28:2, 147-164, DOI: 10.1080/02602930301671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transcultural communication: handing over to the students</dc:title>
  <dc:creator>Michael Parkin</dc:creator>
  <cp:lastModifiedBy>Michael Parkin</cp:lastModifiedBy>
  <cp:revision>1</cp:revision>
  <dcterms:modified xsi:type="dcterms:W3CDTF">2022-06-23T15:06:33Z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0x01010092F7F537B969924689AAFEFA92141119</vt:lpwstr>
  </property>
</Properties>
</file>