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93455" r:id="rId4"/>
    <p:sldMasterId id="2147493476" r:id="rId5"/>
  </p:sldMasterIdLst>
  <p:notesMasterIdLst>
    <p:notesMasterId r:id="rId30"/>
  </p:notesMasterIdLst>
  <p:handoutMasterIdLst>
    <p:handoutMasterId r:id="rId31"/>
  </p:handoutMasterIdLst>
  <p:sldIdLst>
    <p:sldId id="261" r:id="rId6"/>
    <p:sldId id="388" r:id="rId7"/>
    <p:sldId id="259" r:id="rId8"/>
    <p:sldId id="405" r:id="rId9"/>
    <p:sldId id="406" r:id="rId10"/>
    <p:sldId id="397" r:id="rId11"/>
    <p:sldId id="398" r:id="rId12"/>
    <p:sldId id="401" r:id="rId13"/>
    <p:sldId id="268" r:id="rId14"/>
    <p:sldId id="270" r:id="rId15"/>
    <p:sldId id="385" r:id="rId16"/>
    <p:sldId id="407" r:id="rId17"/>
    <p:sldId id="408" r:id="rId18"/>
    <p:sldId id="409" r:id="rId19"/>
    <p:sldId id="390" r:id="rId20"/>
    <p:sldId id="391" r:id="rId21"/>
    <p:sldId id="417" r:id="rId22"/>
    <p:sldId id="410" r:id="rId23"/>
    <p:sldId id="411" r:id="rId24"/>
    <p:sldId id="412" r:id="rId25"/>
    <p:sldId id="416" r:id="rId26"/>
    <p:sldId id="413" r:id="rId27"/>
    <p:sldId id="414" r:id="rId28"/>
    <p:sldId id="415" r:id="rId29"/>
  </p:sldIdLst>
  <p:sldSz cx="9144000" cy="5143500" type="screen16x9"/>
  <p:notesSz cx="6858000" cy="9144000"/>
  <p:custDataLst>
    <p:tags r:id="rId3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0019"/>
    <a:srgbClr val="BE1622"/>
    <a:srgbClr val="283F59"/>
    <a:srgbClr val="34516C"/>
    <a:srgbClr val="0D6BA0"/>
    <a:srgbClr val="E3E5ED"/>
    <a:srgbClr val="FFFFFF"/>
    <a:srgbClr val="007FB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E8D928-C024-4AE7-AAAF-B27C5084DC31}" v="709" dt="2022-06-16T20:40:23.0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89448" autoAdjust="0"/>
  </p:normalViewPr>
  <p:slideViewPr>
    <p:cSldViewPr snapToGrid="0" snapToObjects="1">
      <p:cViewPr varScale="1">
        <p:scale>
          <a:sx n="118" d="100"/>
          <a:sy n="118" d="100"/>
        </p:scale>
        <p:origin x="376" y="80"/>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notesViewPr>
    <p:cSldViewPr snapToGrid="0" snapToObjects="1">
      <p:cViewPr varScale="1">
        <p:scale>
          <a:sx n="76" d="100"/>
          <a:sy n="76" d="100"/>
        </p:scale>
        <p:origin x="2824" y="4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Thurston &lt;School of Humanities, Language &amp; Global Studies&gt;" userId="6b9f7f18-521e-418b-8d27-a7878b4f7805" providerId="ADAL" clId="{49E8D928-C024-4AE7-AAAF-B27C5084DC31}"/>
    <pc:docChg chg="custSel addSld delSld modSld">
      <pc:chgData name="Matt Thurston &lt;School of Humanities, Language &amp; Global Studies&gt;" userId="6b9f7f18-521e-418b-8d27-a7878b4f7805" providerId="ADAL" clId="{49E8D928-C024-4AE7-AAAF-B27C5084DC31}" dt="2022-06-16T20:40:17.066" v="1066" actId="20577"/>
      <pc:docMkLst>
        <pc:docMk/>
      </pc:docMkLst>
      <pc:sldChg chg="modSp mod">
        <pc:chgData name="Matt Thurston &lt;School of Humanities, Language &amp; Global Studies&gt;" userId="6b9f7f18-521e-418b-8d27-a7878b4f7805" providerId="ADAL" clId="{49E8D928-C024-4AE7-AAAF-B27C5084DC31}" dt="2022-06-11T10:46:37.391" v="39" actId="14100"/>
        <pc:sldMkLst>
          <pc:docMk/>
          <pc:sldMk cId="0" sldId="259"/>
        </pc:sldMkLst>
        <pc:spChg chg="mod">
          <ac:chgData name="Matt Thurston &lt;School of Humanities, Language &amp; Global Studies&gt;" userId="6b9f7f18-521e-418b-8d27-a7878b4f7805" providerId="ADAL" clId="{49E8D928-C024-4AE7-AAAF-B27C5084DC31}" dt="2022-06-11T10:46:00.272" v="8" actId="20577"/>
          <ac:spMkLst>
            <pc:docMk/>
            <pc:sldMk cId="0" sldId="259"/>
            <ac:spMk id="3" creationId="{A4DAF438-85DC-42C3-B3A8-BEB2C298C8FF}"/>
          </ac:spMkLst>
        </pc:spChg>
        <pc:spChg chg="mod">
          <ac:chgData name="Matt Thurston &lt;School of Humanities, Language &amp; Global Studies&gt;" userId="6b9f7f18-521e-418b-8d27-a7878b4f7805" providerId="ADAL" clId="{49E8D928-C024-4AE7-AAAF-B27C5084DC31}" dt="2022-06-11T10:46:37.391" v="39" actId="14100"/>
          <ac:spMkLst>
            <pc:docMk/>
            <pc:sldMk cId="0" sldId="259"/>
            <ac:spMk id="8" creationId="{9312655D-A17C-479F-97B8-3DCACD1D1D58}"/>
          </ac:spMkLst>
        </pc:spChg>
      </pc:sldChg>
      <pc:sldChg chg="modSp mod">
        <pc:chgData name="Matt Thurston &lt;School of Humanities, Language &amp; Global Studies&gt;" userId="6b9f7f18-521e-418b-8d27-a7878b4f7805" providerId="ADAL" clId="{49E8D928-C024-4AE7-AAAF-B27C5084DC31}" dt="2022-06-16T20:40:17.066" v="1066" actId="20577"/>
        <pc:sldMkLst>
          <pc:docMk/>
          <pc:sldMk cId="1422869587" sldId="261"/>
        </pc:sldMkLst>
        <pc:spChg chg="mod">
          <ac:chgData name="Matt Thurston &lt;School of Humanities, Language &amp; Global Studies&gt;" userId="6b9f7f18-521e-418b-8d27-a7878b4f7805" providerId="ADAL" clId="{49E8D928-C024-4AE7-AAAF-B27C5084DC31}" dt="2022-06-16T20:40:17.066" v="1066" actId="20577"/>
          <ac:spMkLst>
            <pc:docMk/>
            <pc:sldMk cId="1422869587" sldId="261"/>
            <ac:spMk id="4" creationId="{18EB4758-B043-49F3-8645-B9FB5F897E1A}"/>
          </ac:spMkLst>
        </pc:spChg>
      </pc:sldChg>
      <pc:sldChg chg="del">
        <pc:chgData name="Matt Thurston &lt;School of Humanities, Language &amp; Global Studies&gt;" userId="6b9f7f18-521e-418b-8d27-a7878b4f7805" providerId="ADAL" clId="{49E8D928-C024-4AE7-AAAF-B27C5084DC31}" dt="2022-06-11T10:48:21.763" v="41" actId="47"/>
        <pc:sldMkLst>
          <pc:docMk/>
          <pc:sldMk cId="2128424282" sldId="269"/>
        </pc:sldMkLst>
      </pc:sldChg>
      <pc:sldChg chg="modSp mod modAnim">
        <pc:chgData name="Matt Thurston &lt;School of Humanities, Language &amp; Global Studies&gt;" userId="6b9f7f18-521e-418b-8d27-a7878b4f7805" providerId="ADAL" clId="{49E8D928-C024-4AE7-AAAF-B27C5084DC31}" dt="2022-06-11T10:53:06.857" v="116" actId="20577"/>
        <pc:sldMkLst>
          <pc:docMk/>
          <pc:sldMk cId="681728313" sldId="385"/>
        </pc:sldMkLst>
        <pc:spChg chg="mod">
          <ac:chgData name="Matt Thurston &lt;School of Humanities, Language &amp; Global Studies&gt;" userId="6b9f7f18-521e-418b-8d27-a7878b4f7805" providerId="ADAL" clId="{49E8D928-C024-4AE7-AAAF-B27C5084DC31}" dt="2022-06-11T10:53:06.857" v="116" actId="20577"/>
          <ac:spMkLst>
            <pc:docMk/>
            <pc:sldMk cId="681728313" sldId="385"/>
            <ac:spMk id="3" creationId="{6A54023D-97FE-485D-ADA6-9C4305F6864B}"/>
          </ac:spMkLst>
        </pc:spChg>
      </pc:sldChg>
      <pc:sldChg chg="modSp mod">
        <pc:chgData name="Matt Thurston &lt;School of Humanities, Language &amp; Global Studies&gt;" userId="6b9f7f18-521e-418b-8d27-a7878b4f7805" providerId="ADAL" clId="{49E8D928-C024-4AE7-AAAF-B27C5084DC31}" dt="2022-06-11T10:45:53.290" v="5" actId="20577"/>
        <pc:sldMkLst>
          <pc:docMk/>
          <pc:sldMk cId="2087219782" sldId="388"/>
        </pc:sldMkLst>
        <pc:spChg chg="mod">
          <ac:chgData name="Matt Thurston &lt;School of Humanities, Language &amp; Global Studies&gt;" userId="6b9f7f18-521e-418b-8d27-a7878b4f7805" providerId="ADAL" clId="{49E8D928-C024-4AE7-AAAF-B27C5084DC31}" dt="2022-06-11T10:45:53.290" v="5" actId="20577"/>
          <ac:spMkLst>
            <pc:docMk/>
            <pc:sldMk cId="2087219782" sldId="388"/>
            <ac:spMk id="2" creationId="{B259DCB8-7BA4-47BF-8A4E-98656656E262}"/>
          </ac:spMkLst>
        </pc:spChg>
      </pc:sldChg>
      <pc:sldChg chg="modSp mod modAnim">
        <pc:chgData name="Matt Thurston &lt;School of Humanities, Language &amp; Global Studies&gt;" userId="6b9f7f18-521e-418b-8d27-a7878b4f7805" providerId="ADAL" clId="{49E8D928-C024-4AE7-AAAF-B27C5084DC31}" dt="2022-06-11T11:06:05.880" v="763" actId="20577"/>
        <pc:sldMkLst>
          <pc:docMk/>
          <pc:sldMk cId="3198146229" sldId="391"/>
        </pc:sldMkLst>
        <pc:spChg chg="mod">
          <ac:chgData name="Matt Thurston &lt;School of Humanities, Language &amp; Global Studies&gt;" userId="6b9f7f18-521e-418b-8d27-a7878b4f7805" providerId="ADAL" clId="{49E8D928-C024-4AE7-AAAF-B27C5084DC31}" dt="2022-06-11T11:02:44.550" v="538" actId="20577"/>
          <ac:spMkLst>
            <pc:docMk/>
            <pc:sldMk cId="3198146229" sldId="391"/>
            <ac:spMk id="4" creationId="{EE177627-DB48-4E44-873D-EDD53799243A}"/>
          </ac:spMkLst>
        </pc:spChg>
        <pc:spChg chg="mod">
          <ac:chgData name="Matt Thurston &lt;School of Humanities, Language &amp; Global Studies&gt;" userId="6b9f7f18-521e-418b-8d27-a7878b4f7805" providerId="ADAL" clId="{49E8D928-C024-4AE7-AAAF-B27C5084DC31}" dt="2022-06-11T11:06:05.880" v="763" actId="20577"/>
          <ac:spMkLst>
            <pc:docMk/>
            <pc:sldMk cId="3198146229" sldId="391"/>
            <ac:spMk id="5" creationId="{C32338B8-265F-4999-A28B-0C1BBDAEA1A5}"/>
          </ac:spMkLst>
        </pc:spChg>
      </pc:sldChg>
      <pc:sldChg chg="del">
        <pc:chgData name="Matt Thurston &lt;School of Humanities, Language &amp; Global Studies&gt;" userId="6b9f7f18-521e-418b-8d27-a7878b4f7805" providerId="ADAL" clId="{49E8D928-C024-4AE7-AAAF-B27C5084DC31}" dt="2022-06-11T10:47:00.753" v="40" actId="47"/>
        <pc:sldMkLst>
          <pc:docMk/>
          <pc:sldMk cId="140660890" sldId="396"/>
        </pc:sldMkLst>
      </pc:sldChg>
      <pc:sldChg chg="del">
        <pc:chgData name="Matt Thurston &lt;School of Humanities, Language &amp; Global Studies&gt;" userId="6b9f7f18-521e-418b-8d27-a7878b4f7805" providerId="ADAL" clId="{49E8D928-C024-4AE7-AAAF-B27C5084DC31}" dt="2022-06-11T10:48:36.046" v="42" actId="47"/>
        <pc:sldMkLst>
          <pc:docMk/>
          <pc:sldMk cId="2183018054" sldId="399"/>
        </pc:sldMkLst>
      </pc:sldChg>
      <pc:sldChg chg="del">
        <pc:chgData name="Matt Thurston &lt;School of Humanities, Language &amp; Global Studies&gt;" userId="6b9f7f18-521e-418b-8d27-a7878b4f7805" providerId="ADAL" clId="{49E8D928-C024-4AE7-AAAF-B27C5084DC31}" dt="2022-06-11T10:48:36.827" v="43" actId="47"/>
        <pc:sldMkLst>
          <pc:docMk/>
          <pc:sldMk cId="3871477991" sldId="400"/>
        </pc:sldMkLst>
      </pc:sldChg>
      <pc:sldChg chg="addSp modSp mod">
        <pc:chgData name="Matt Thurston &lt;School of Humanities, Language &amp; Global Studies&gt;" userId="6b9f7f18-521e-418b-8d27-a7878b4f7805" providerId="ADAL" clId="{49E8D928-C024-4AE7-AAAF-B27C5084DC31}" dt="2022-06-11T14:32:29.281" v="1000" actId="1076"/>
        <pc:sldMkLst>
          <pc:docMk/>
          <pc:sldMk cId="3156504606" sldId="408"/>
        </pc:sldMkLst>
        <pc:spChg chg="mod">
          <ac:chgData name="Matt Thurston &lt;School of Humanities, Language &amp; Global Studies&gt;" userId="6b9f7f18-521e-418b-8d27-a7878b4f7805" providerId="ADAL" clId="{49E8D928-C024-4AE7-AAAF-B27C5084DC31}" dt="2022-06-11T10:55:44.924" v="264" actId="14100"/>
          <ac:spMkLst>
            <pc:docMk/>
            <pc:sldMk cId="3156504606" sldId="408"/>
            <ac:spMk id="2" creationId="{1091B456-013E-47BE-BBC9-2CD2B62E6AC9}"/>
          </ac:spMkLst>
        </pc:spChg>
        <pc:spChg chg="mod">
          <ac:chgData name="Matt Thurston &lt;School of Humanities, Language &amp; Global Studies&gt;" userId="6b9f7f18-521e-418b-8d27-a7878b4f7805" providerId="ADAL" clId="{49E8D928-C024-4AE7-AAAF-B27C5084DC31}" dt="2022-06-11T14:32:29.281" v="1000" actId="1076"/>
          <ac:spMkLst>
            <pc:docMk/>
            <pc:sldMk cId="3156504606" sldId="408"/>
            <ac:spMk id="3" creationId="{F957014A-875F-4A2D-A352-D8F28597A4D3}"/>
          </ac:spMkLst>
        </pc:spChg>
        <pc:spChg chg="mod">
          <ac:chgData name="Matt Thurston &lt;School of Humanities, Language &amp; Global Studies&gt;" userId="6b9f7f18-521e-418b-8d27-a7878b4f7805" providerId="ADAL" clId="{49E8D928-C024-4AE7-AAAF-B27C5084DC31}" dt="2022-06-11T14:32:16.170" v="997" actId="1076"/>
          <ac:spMkLst>
            <pc:docMk/>
            <pc:sldMk cId="3156504606" sldId="408"/>
            <ac:spMk id="8" creationId="{FADBA087-5CC5-45EC-B809-78185D7B8FB0}"/>
          </ac:spMkLst>
        </pc:spChg>
        <pc:picChg chg="add mod modCrop">
          <ac:chgData name="Matt Thurston &lt;School of Humanities, Language &amp; Global Studies&gt;" userId="6b9f7f18-521e-418b-8d27-a7878b4f7805" providerId="ADAL" clId="{49E8D928-C024-4AE7-AAAF-B27C5084DC31}" dt="2022-06-11T14:32:21.867" v="999" actId="1076"/>
          <ac:picMkLst>
            <pc:docMk/>
            <pc:sldMk cId="3156504606" sldId="408"/>
            <ac:picMk id="4" creationId="{34CB7A63-3A3E-4846-AEB4-5AC3B6F414BE}"/>
          </ac:picMkLst>
        </pc:picChg>
        <pc:picChg chg="add mod">
          <ac:chgData name="Matt Thurston &lt;School of Humanities, Language &amp; Global Studies&gt;" userId="6b9f7f18-521e-418b-8d27-a7878b4f7805" providerId="ADAL" clId="{49E8D928-C024-4AE7-AAAF-B27C5084DC31}" dt="2022-06-11T14:32:18.815" v="998" actId="1076"/>
          <ac:picMkLst>
            <pc:docMk/>
            <pc:sldMk cId="3156504606" sldId="408"/>
            <ac:picMk id="5" creationId="{94438EA3-4F2A-4387-B229-5A757618FC39}"/>
          </ac:picMkLst>
        </pc:picChg>
      </pc:sldChg>
      <pc:sldChg chg="addSp delSp modSp mod">
        <pc:chgData name="Matt Thurston &lt;School of Humanities, Language &amp; Global Studies&gt;" userId="6b9f7f18-521e-418b-8d27-a7878b4f7805" providerId="ADAL" clId="{49E8D928-C024-4AE7-AAAF-B27C5084DC31}" dt="2022-06-11T14:33:33.962" v="1012" actId="14100"/>
        <pc:sldMkLst>
          <pc:docMk/>
          <pc:sldMk cId="1959402786" sldId="409"/>
        </pc:sldMkLst>
        <pc:spChg chg="mod">
          <ac:chgData name="Matt Thurston &lt;School of Humanities, Language &amp; Global Studies&gt;" userId="6b9f7f18-521e-418b-8d27-a7878b4f7805" providerId="ADAL" clId="{49E8D928-C024-4AE7-AAAF-B27C5084DC31}" dt="2022-06-11T14:33:33.962" v="1012" actId="14100"/>
          <ac:spMkLst>
            <pc:docMk/>
            <pc:sldMk cId="1959402786" sldId="409"/>
            <ac:spMk id="2" creationId="{1091B456-013E-47BE-BBC9-2CD2B62E6AC9}"/>
          </ac:spMkLst>
        </pc:spChg>
        <pc:spChg chg="mod">
          <ac:chgData name="Matt Thurston &lt;School of Humanities, Language &amp; Global Studies&gt;" userId="6b9f7f18-521e-418b-8d27-a7878b4f7805" providerId="ADAL" clId="{49E8D928-C024-4AE7-AAAF-B27C5084DC31}" dt="2022-06-11T14:33:11.491" v="1011" actId="20577"/>
          <ac:spMkLst>
            <pc:docMk/>
            <pc:sldMk cId="1959402786" sldId="409"/>
            <ac:spMk id="3" creationId="{F957014A-875F-4A2D-A352-D8F28597A4D3}"/>
          </ac:spMkLst>
        </pc:spChg>
        <pc:spChg chg="add mod">
          <ac:chgData name="Matt Thurston &lt;School of Humanities, Language &amp; Global Studies&gt;" userId="6b9f7f18-521e-418b-8d27-a7878b4f7805" providerId="ADAL" clId="{49E8D928-C024-4AE7-AAAF-B27C5084DC31}" dt="2022-06-11T14:32:57.695" v="1006" actId="1076"/>
          <ac:spMkLst>
            <pc:docMk/>
            <pc:sldMk cId="1959402786" sldId="409"/>
            <ac:spMk id="6" creationId="{D54B56BB-B33D-40DB-97B1-DAAA7B082CEC}"/>
          </ac:spMkLst>
        </pc:spChg>
        <pc:spChg chg="del mod">
          <ac:chgData name="Matt Thurston &lt;School of Humanities, Language &amp; Global Studies&gt;" userId="6b9f7f18-521e-418b-8d27-a7878b4f7805" providerId="ADAL" clId="{49E8D928-C024-4AE7-AAAF-B27C5084DC31}" dt="2022-06-11T14:14:47.364" v="852" actId="478"/>
          <ac:spMkLst>
            <pc:docMk/>
            <pc:sldMk cId="1959402786" sldId="409"/>
            <ac:spMk id="8" creationId="{FADBA087-5CC5-45EC-B809-78185D7B8FB0}"/>
          </ac:spMkLst>
        </pc:spChg>
        <pc:picChg chg="add mod">
          <ac:chgData name="Matt Thurston &lt;School of Humanities, Language &amp; Global Studies&gt;" userId="6b9f7f18-521e-418b-8d27-a7878b4f7805" providerId="ADAL" clId="{49E8D928-C024-4AE7-AAAF-B27C5084DC31}" dt="2022-06-11T14:32:52.310" v="1005" actId="1076"/>
          <ac:picMkLst>
            <pc:docMk/>
            <pc:sldMk cId="1959402786" sldId="409"/>
            <ac:picMk id="4" creationId="{F42B005D-61B5-4FF8-A2D1-FC21610EB413}"/>
          </ac:picMkLst>
        </pc:picChg>
      </pc:sldChg>
      <pc:sldChg chg="modSp">
        <pc:chgData name="Matt Thurston &lt;School of Humanities, Language &amp; Global Studies&gt;" userId="6b9f7f18-521e-418b-8d27-a7878b4f7805" providerId="ADAL" clId="{49E8D928-C024-4AE7-AAAF-B27C5084DC31}" dt="2022-06-11T11:09:01.293" v="768" actId="20577"/>
        <pc:sldMkLst>
          <pc:docMk/>
          <pc:sldMk cId="1654117006" sldId="411"/>
        </pc:sldMkLst>
        <pc:spChg chg="mod">
          <ac:chgData name="Matt Thurston &lt;School of Humanities, Language &amp; Global Studies&gt;" userId="6b9f7f18-521e-418b-8d27-a7878b4f7805" providerId="ADAL" clId="{49E8D928-C024-4AE7-AAAF-B27C5084DC31}" dt="2022-06-11T11:09:01.293" v="768" actId="20577"/>
          <ac:spMkLst>
            <pc:docMk/>
            <pc:sldMk cId="1654117006" sldId="411"/>
            <ac:spMk id="5" creationId="{C32338B8-265F-4999-A28B-0C1BBDAEA1A5}"/>
          </ac:spMkLst>
        </pc:spChg>
      </pc:sldChg>
      <pc:sldChg chg="modSp mod">
        <pc:chgData name="Matt Thurston &lt;School of Humanities, Language &amp; Global Studies&gt;" userId="6b9f7f18-521e-418b-8d27-a7878b4f7805" providerId="ADAL" clId="{49E8D928-C024-4AE7-AAAF-B27C5084DC31}" dt="2022-06-11T11:07:10.497" v="767" actId="20577"/>
        <pc:sldMkLst>
          <pc:docMk/>
          <pc:sldMk cId="2294644317" sldId="415"/>
        </pc:sldMkLst>
        <pc:spChg chg="mod">
          <ac:chgData name="Matt Thurston &lt;School of Humanities, Language &amp; Global Studies&gt;" userId="6b9f7f18-521e-418b-8d27-a7878b4f7805" providerId="ADAL" clId="{49E8D928-C024-4AE7-AAAF-B27C5084DC31}" dt="2022-06-11T11:07:10.497" v="767" actId="20577"/>
          <ac:spMkLst>
            <pc:docMk/>
            <pc:sldMk cId="2294644317" sldId="415"/>
            <ac:spMk id="3" creationId="{55A485D9-19CD-4D80-91FB-A1A8C9662BA9}"/>
          </ac:spMkLst>
        </pc:spChg>
      </pc:sldChg>
      <pc:sldChg chg="modSp add">
        <pc:chgData name="Matt Thurston &lt;School of Humanities, Language &amp; Global Studies&gt;" userId="6b9f7f18-521e-418b-8d27-a7878b4f7805" providerId="ADAL" clId="{49E8D928-C024-4AE7-AAAF-B27C5084DC31}" dt="2022-06-11T15:36:38.747" v="1035" actId="20577"/>
        <pc:sldMkLst>
          <pc:docMk/>
          <pc:sldMk cId="274000519" sldId="417"/>
        </pc:sldMkLst>
        <pc:spChg chg="mod">
          <ac:chgData name="Matt Thurston &lt;School of Humanities, Language &amp; Global Studies&gt;" userId="6b9f7f18-521e-418b-8d27-a7878b4f7805" providerId="ADAL" clId="{49E8D928-C024-4AE7-AAAF-B27C5084DC31}" dt="2022-06-11T15:36:38.747" v="1035" actId="20577"/>
          <ac:spMkLst>
            <pc:docMk/>
            <pc:sldMk cId="274000519" sldId="417"/>
            <ac:spMk id="5" creationId="{C32338B8-265F-4999-A28B-0C1BBDAEA1A5}"/>
          </ac:spMkLst>
        </pc:spChg>
      </pc:sldChg>
    </pc:docChg>
  </pc:docChgLst>
  <pc:docChgLst>
    <pc:chgData name="Matt" userId="6b9f7f18-521e-418b-8d27-a7878b4f7805" providerId="ADAL" clId="{49E8D928-C024-4AE7-AAAF-B27C5084DC31}"/>
    <pc:docChg chg="modSld">
      <pc:chgData name="Matt" userId="6b9f7f18-521e-418b-8d27-a7878b4f7805" providerId="ADAL" clId="{49E8D928-C024-4AE7-AAAF-B27C5084DC31}" dt="2022-06-12T10:34:56.831" v="76" actId="20577"/>
      <pc:docMkLst>
        <pc:docMk/>
      </pc:docMkLst>
      <pc:sldChg chg="modSp">
        <pc:chgData name="Matt" userId="6b9f7f18-521e-418b-8d27-a7878b4f7805" providerId="ADAL" clId="{49E8D928-C024-4AE7-AAAF-B27C5084DC31}" dt="2022-06-12T10:34:56.831" v="76" actId="20577"/>
        <pc:sldMkLst>
          <pc:docMk/>
          <pc:sldMk cId="3198146229" sldId="391"/>
        </pc:sldMkLst>
        <pc:spChg chg="mod">
          <ac:chgData name="Matt" userId="6b9f7f18-521e-418b-8d27-a7878b4f7805" providerId="ADAL" clId="{49E8D928-C024-4AE7-AAAF-B27C5084DC31}" dt="2022-06-12T10:34:56.831" v="76" actId="20577"/>
          <ac:spMkLst>
            <pc:docMk/>
            <pc:sldMk cId="3198146229" sldId="391"/>
            <ac:spMk id="5" creationId="{C32338B8-265F-4999-A28B-0C1BBDAEA1A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F643E9-CE1A-459A-95C3-7F20C7798A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35A3717-4605-4831-B199-9D24D8EDC4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21291D-3509-407B-A298-6AB00D3F9250}" type="datetimeFigureOut">
              <a:rPr lang="en-GB" smtClean="0"/>
              <a:t>16/06/2022</a:t>
            </a:fld>
            <a:endParaRPr lang="en-GB"/>
          </a:p>
        </p:txBody>
      </p:sp>
      <p:sp>
        <p:nvSpPr>
          <p:cNvPr id="4" name="Footer Placeholder 3">
            <a:extLst>
              <a:ext uri="{FF2B5EF4-FFF2-40B4-BE49-F238E27FC236}">
                <a16:creationId xmlns:a16="http://schemas.microsoft.com/office/drawing/2014/main" id="{9BA33E4A-D38B-4706-8BBF-572F70D4C1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D13C97D-4B64-432C-AEC3-31081BC28C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7DAA54-0D05-47E7-9080-8E49F326AA99}" type="slidenum">
              <a:rPr lang="en-GB" smtClean="0"/>
              <a:t>‹#›</a:t>
            </a:fld>
            <a:endParaRPr lang="en-GB"/>
          </a:p>
        </p:txBody>
      </p:sp>
    </p:spTree>
    <p:extLst>
      <p:ext uri="{BB962C8B-B14F-4D97-AF65-F5344CB8AC3E}">
        <p14:creationId xmlns:p14="http://schemas.microsoft.com/office/powerpoint/2010/main" val="1313908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36349F-CBA1-4B53-97AB-E14F772B1D32}" type="datetimeFigureOut">
              <a:rPr lang="en-GB" smtClean="0"/>
              <a:t>16/06/2022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C2567-CAE2-45A6-8603-D82E6A2DC011}" type="slidenum">
              <a:rPr lang="en-GB" smtClean="0"/>
              <a:t>‹#›</a:t>
            </a:fld>
            <a:endParaRPr lang="en-GB"/>
          </a:p>
        </p:txBody>
      </p:sp>
    </p:spTree>
    <p:extLst>
      <p:ext uri="{BB962C8B-B14F-4D97-AF65-F5344CB8AC3E}">
        <p14:creationId xmlns:p14="http://schemas.microsoft.com/office/powerpoint/2010/main" val="32539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8C2567-CAE2-45A6-8603-D82E6A2DC011}" type="slidenum">
              <a:rPr lang="en-GB" smtClean="0"/>
              <a:t>12</a:t>
            </a:fld>
            <a:endParaRPr lang="en-GB"/>
          </a:p>
        </p:txBody>
      </p:sp>
    </p:spTree>
    <p:extLst>
      <p:ext uri="{BB962C8B-B14F-4D97-AF65-F5344CB8AC3E}">
        <p14:creationId xmlns:p14="http://schemas.microsoft.com/office/powerpoint/2010/main" val="1772058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df"/><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2.pd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UCLan Title Red">
    <p:bg>
      <p:bgPr>
        <a:solidFill>
          <a:srgbClr val="AE001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FFFFFF"/>
                </a:solidFill>
                <a:latin typeface="Avenir Next Regular"/>
                <a:cs typeface="Avenir Next Regular"/>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FFFFFF"/>
                </a:solidFill>
                <a:latin typeface="Avenir Next Demi Bold"/>
                <a:cs typeface="Avenir Next Demi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FFFFFF"/>
                </a:solidFill>
                <a:latin typeface="Avenir Next Medium"/>
                <a:cs typeface="Avenir Next Medium"/>
              </a:rPr>
              <a:t>Where opportunity creates success</a:t>
            </a:r>
          </a:p>
        </p:txBody>
      </p:sp>
      <p:pic>
        <p:nvPicPr>
          <p:cNvPr id="9" name="Picture 8" descr="UCLan_logo_reverse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894" y="471537"/>
            <a:ext cx="2744603" cy="891231"/>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UCLan Text - 1 col">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aseline="0">
                <a:solidFill>
                  <a:srgbClr val="34516C"/>
                </a:solidFill>
                <a:latin typeface="Avenir Next Demi Bold"/>
                <a:cs typeface="Avenir Next Demi Bold"/>
              </a:defRPr>
            </a:lvl1pPr>
          </a:lstStyle>
          <a:p>
            <a:r>
              <a:rPr lang="en-US" dirty="0"/>
              <a:t>Slide titles should be clear and captivating</a:t>
            </a:r>
          </a:p>
        </p:txBody>
      </p:sp>
      <p:sp>
        <p:nvSpPr>
          <p:cNvPr id="3" name="Content Placeholder 2"/>
          <p:cNvSpPr>
            <a:spLocks noGrp="1"/>
          </p:cNvSpPr>
          <p:nvPr>
            <p:ph idx="1"/>
          </p:nvPr>
        </p:nvSpPr>
        <p:spPr>
          <a:xfrm>
            <a:off x="650127" y="1200151"/>
            <a:ext cx="6384680"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0553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UCLan Text - 2 col">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aseline="0">
                <a:solidFill>
                  <a:srgbClr val="34516C"/>
                </a:solidFill>
                <a:latin typeface="Avenir Next Demi Bold"/>
                <a:cs typeface="Avenir Next Demi Bold"/>
              </a:defRPr>
            </a:lvl1pPr>
          </a:lstStyle>
          <a:p>
            <a:r>
              <a:rPr lang="en-US" dirty="0"/>
              <a:t>Text can work in single or multiple columns</a:t>
            </a:r>
          </a:p>
        </p:txBody>
      </p:sp>
      <p:sp>
        <p:nvSpPr>
          <p:cNvPr id="3" name="Content Placeholder 2"/>
          <p:cNvSpPr>
            <a:spLocks noGrp="1"/>
          </p:cNvSpPr>
          <p:nvPr>
            <p:ph idx="1"/>
          </p:nvPr>
        </p:nvSpPr>
        <p:spPr>
          <a:xfrm>
            <a:off x="650127" y="1200151"/>
            <a:ext cx="3801921"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
        <p:nvSpPr>
          <p:cNvPr id="8"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36382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CLan Text - 3 col">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aseline="0">
                <a:solidFill>
                  <a:srgbClr val="34516C"/>
                </a:solidFill>
                <a:latin typeface="Avenir Next Demi Bold"/>
                <a:cs typeface="Avenir Next Demi Bold"/>
              </a:defRPr>
            </a:lvl1pPr>
          </a:lstStyle>
          <a:p>
            <a:r>
              <a:rPr lang="en-US" dirty="0"/>
              <a:t>Text can work alongside imagery and charts</a:t>
            </a:r>
          </a:p>
        </p:txBody>
      </p:sp>
      <p:sp>
        <p:nvSpPr>
          <p:cNvPr id="3" name="Content Placeholder 2"/>
          <p:cNvSpPr>
            <a:spLocks noGrp="1"/>
          </p:cNvSpPr>
          <p:nvPr>
            <p:ph idx="1"/>
          </p:nvPr>
        </p:nvSpPr>
        <p:spPr>
          <a:xfrm>
            <a:off x="650127" y="1200151"/>
            <a:ext cx="2424925"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Click to edit Master text styles</a:t>
            </a:r>
          </a:p>
          <a:p>
            <a:pPr lvl="1"/>
            <a:r>
              <a:rPr lang="en-US" dirty="0"/>
              <a:t>Second level</a:t>
            </a:r>
          </a:p>
        </p:txBody>
      </p:sp>
      <p:sp>
        <p:nvSpPr>
          <p:cNvPr id="6" name="Content Placeholder 2"/>
          <p:cNvSpPr>
            <a:spLocks noGrp="1"/>
          </p:cNvSpPr>
          <p:nvPr>
            <p:ph idx="12"/>
          </p:nvPr>
        </p:nvSpPr>
        <p:spPr>
          <a:xfrm>
            <a:off x="3359538" y="1200151"/>
            <a:ext cx="2424925"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
        <p:nvSpPr>
          <p:cNvPr id="7" name="Content Placeholder 2"/>
          <p:cNvSpPr>
            <a:spLocks noGrp="1"/>
          </p:cNvSpPr>
          <p:nvPr>
            <p:ph idx="13"/>
          </p:nvPr>
        </p:nvSpPr>
        <p:spPr>
          <a:xfrm>
            <a:off x="6068948" y="1200151"/>
            <a:ext cx="2424925"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9720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CLan - Full screen image">
    <p:bg>
      <p:bgRef idx="1001">
        <a:schemeClr val="bg2"/>
      </p:bgRef>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0" y="0"/>
            <a:ext cx="9143999" cy="5143500"/>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1935547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CLan Feature Red">
    <p:bg>
      <p:bgPr>
        <a:solidFill>
          <a:srgbClr val="AE0019"/>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50127" y="1200151"/>
            <a:ext cx="3801921" cy="3394472"/>
          </a:xfrm>
        </p:spPr>
        <p:txBody>
          <a:bodyPr lIns="0" tIns="0" rIns="0" bIns="0" anchor="t" anchorCtr="0">
            <a:noAutofit/>
          </a:bodyPr>
          <a:lstStyle>
            <a:lvl1pPr marL="0" indent="0" algn="l">
              <a:lnSpc>
                <a:spcPct val="90000"/>
              </a:lnSpc>
              <a:buNone/>
              <a:defRPr sz="3200" b="1" i="0" baseline="0">
                <a:solidFill>
                  <a:srgbClr val="FFFFFF"/>
                </a:solidFill>
                <a:latin typeface="Avenir Next Regular"/>
                <a:cs typeface="Avenir Next Regular"/>
              </a:defRPr>
            </a:lvl1pPr>
            <a:lvl2pPr algn="l">
              <a:defRPr sz="1400">
                <a:solidFill>
                  <a:srgbClr val="FFFFFF"/>
                </a:solidFill>
                <a:latin typeface="Avenir Next Bold"/>
                <a:cs typeface="Avenir Next Bold"/>
              </a:defRPr>
            </a:lvl2pPr>
            <a:lvl3pPr algn="l">
              <a:defRPr sz="1400">
                <a:solidFill>
                  <a:srgbClr val="FFFFFF"/>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Quotes, features </a:t>
            </a:r>
            <a:br>
              <a:rPr lang="en-US" dirty="0"/>
            </a:br>
            <a:r>
              <a:rPr lang="en-US" dirty="0"/>
              <a:t>or statistics can </a:t>
            </a:r>
            <a:br>
              <a:rPr lang="en-US" dirty="0"/>
            </a:br>
            <a:r>
              <a:rPr lang="en-US" dirty="0"/>
              <a:t>be pulled out in </a:t>
            </a:r>
            <a:br>
              <a:rPr lang="en-US" dirty="0"/>
            </a:br>
            <a:r>
              <a:rPr lang="en-US" dirty="0"/>
              <a:t>a larger style.</a:t>
            </a:r>
          </a:p>
        </p:txBody>
      </p:sp>
      <p:sp>
        <p:nvSpPr>
          <p:cNvPr id="11"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FFFFFF"/>
                </a:solidFill>
                <a:latin typeface="Avenir Next Bold"/>
                <a:cs typeface="Avenir Next Bold"/>
              </a:defRPr>
            </a:lvl1pPr>
            <a:lvl2pPr marL="396000" indent="-180000" algn="l">
              <a:spcBef>
                <a:spcPts val="450"/>
              </a:spcBef>
              <a:defRPr sz="1400">
                <a:solidFill>
                  <a:srgbClr val="FFFFFF"/>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43190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CLan Feature Blue">
    <p:bg>
      <p:bgPr>
        <a:solidFill>
          <a:srgbClr val="0D6BA0"/>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50127" y="1200151"/>
            <a:ext cx="3801921" cy="3394472"/>
          </a:xfrm>
        </p:spPr>
        <p:txBody>
          <a:bodyPr lIns="0" tIns="0" rIns="0" bIns="0" anchor="t" anchorCtr="0">
            <a:noAutofit/>
          </a:bodyPr>
          <a:lstStyle>
            <a:lvl1pPr marL="0" indent="0" algn="l">
              <a:lnSpc>
                <a:spcPct val="90000"/>
              </a:lnSpc>
              <a:buNone/>
              <a:defRPr sz="3200" b="1" i="0" baseline="0">
                <a:solidFill>
                  <a:srgbClr val="FFFFFF"/>
                </a:solidFill>
                <a:latin typeface="Avenir Next Regular"/>
                <a:cs typeface="Avenir Next Regular"/>
              </a:defRPr>
            </a:lvl1pPr>
            <a:lvl2pPr algn="l">
              <a:defRPr sz="1400">
                <a:solidFill>
                  <a:srgbClr val="FFFFFF"/>
                </a:solidFill>
                <a:latin typeface="Avenir Next Bold"/>
                <a:cs typeface="Avenir Next Bold"/>
              </a:defRPr>
            </a:lvl2pPr>
            <a:lvl3pPr algn="l">
              <a:defRPr sz="1400">
                <a:solidFill>
                  <a:srgbClr val="FFFFFF"/>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Quotes, features </a:t>
            </a:r>
            <a:br>
              <a:rPr lang="en-US" dirty="0"/>
            </a:br>
            <a:r>
              <a:rPr lang="en-US" dirty="0"/>
              <a:t>or statistics can </a:t>
            </a:r>
            <a:br>
              <a:rPr lang="en-US" dirty="0"/>
            </a:br>
            <a:r>
              <a:rPr lang="en-US" dirty="0"/>
              <a:t>be pulled out in </a:t>
            </a:r>
            <a:br>
              <a:rPr lang="en-US" dirty="0"/>
            </a:br>
            <a:r>
              <a:rPr lang="en-US" dirty="0"/>
              <a:t>a larger style.</a:t>
            </a:r>
          </a:p>
        </p:txBody>
      </p:sp>
      <p:sp>
        <p:nvSpPr>
          <p:cNvPr id="5"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FFFFFF"/>
                </a:solidFill>
                <a:latin typeface="Avenir Next Bold"/>
                <a:cs typeface="Avenir Next Bold"/>
              </a:defRPr>
            </a:lvl1pPr>
            <a:lvl2pPr marL="396000" indent="-180000" algn="l">
              <a:spcBef>
                <a:spcPts val="450"/>
              </a:spcBef>
              <a:defRPr sz="1400">
                <a:solidFill>
                  <a:srgbClr val="FFFFFF"/>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24142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CLan Feature Off-White">
    <p:bg>
      <p:bgPr>
        <a:solidFill>
          <a:srgbClr val="E3E5ED"/>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50127" y="1200151"/>
            <a:ext cx="3801921" cy="3394472"/>
          </a:xfrm>
        </p:spPr>
        <p:txBody>
          <a:bodyPr lIns="0" tIns="0" rIns="0" bIns="0" anchor="t" anchorCtr="0">
            <a:noAutofit/>
          </a:bodyPr>
          <a:lstStyle>
            <a:lvl1pPr marL="0" indent="0" algn="l">
              <a:lnSpc>
                <a:spcPct val="90000"/>
              </a:lnSpc>
              <a:buNone/>
              <a:defRPr sz="3200" b="1" i="0" baseline="0">
                <a:solidFill>
                  <a:srgbClr val="34516C"/>
                </a:solidFill>
                <a:latin typeface="Avenir Next Regular"/>
                <a:cs typeface="Avenir Next Regular"/>
              </a:defRPr>
            </a:lvl1pPr>
            <a:lvl2pPr algn="l">
              <a:defRPr sz="1400">
                <a:solidFill>
                  <a:srgbClr val="FFFFFF"/>
                </a:solidFill>
                <a:latin typeface="Avenir Next Bold"/>
                <a:cs typeface="Avenir Next Bold"/>
              </a:defRPr>
            </a:lvl2pPr>
            <a:lvl3pPr algn="l">
              <a:defRPr sz="1400">
                <a:solidFill>
                  <a:srgbClr val="FFFFFF"/>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Quotes, features </a:t>
            </a:r>
            <a:br>
              <a:rPr lang="en-US" dirty="0"/>
            </a:br>
            <a:r>
              <a:rPr lang="en-US" dirty="0"/>
              <a:t>or statistics can </a:t>
            </a:r>
            <a:br>
              <a:rPr lang="en-US" dirty="0"/>
            </a:br>
            <a:r>
              <a:rPr lang="en-US" dirty="0"/>
              <a:t>be pulled out in </a:t>
            </a:r>
            <a:br>
              <a:rPr lang="en-US" dirty="0"/>
            </a:br>
            <a:r>
              <a:rPr lang="en-US" dirty="0"/>
              <a:t>a larger style.</a:t>
            </a:r>
          </a:p>
        </p:txBody>
      </p:sp>
      <p:sp>
        <p:nvSpPr>
          <p:cNvPr id="8"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34516C"/>
                </a:solidFill>
                <a:latin typeface="Avenir Next Bold"/>
                <a:cs typeface="Avenir Next Bold"/>
              </a:defRPr>
            </a:lvl1pPr>
            <a:lvl2pPr marL="396000" indent="-180000" algn="l">
              <a:spcBef>
                <a:spcPts val="450"/>
              </a:spcBef>
              <a:defRPr sz="1400">
                <a:solidFill>
                  <a:srgbClr val="34516C"/>
                </a:solidFill>
                <a:latin typeface="Avenir Next Bold"/>
                <a:cs typeface="Avenir Next Bold"/>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84314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Vertical Text">
    <p:spTree>
      <p:nvGrpSpPr>
        <p:cNvPr id="1" name=""/>
        <p:cNvGrpSpPr/>
        <p:nvPr/>
      </p:nvGrpSpPr>
      <p:grpSpPr>
        <a:xfrm>
          <a:off x="0" y="0"/>
          <a:ext cx="0" cy="0"/>
          <a:chOff x="0" y="0"/>
          <a:chExt cx="0" cy="0"/>
        </a:xfrm>
      </p:grpSpPr>
      <p:sp>
        <p:nvSpPr>
          <p:cNvPr id="7" name="Content Placeholder 2"/>
          <p:cNvSpPr>
            <a:spLocks noGrp="1"/>
          </p:cNvSpPr>
          <p:nvPr>
            <p:ph idx="10" hasCustomPrompt="1"/>
          </p:nvPr>
        </p:nvSpPr>
        <p:spPr>
          <a:xfrm>
            <a:off x="381000" y="285750"/>
            <a:ext cx="8371656" cy="823224"/>
          </a:xfrm>
          <a:prstGeom prst="rect">
            <a:avLst/>
          </a:prstGeom>
        </p:spPr>
        <p:txBody>
          <a:bodyPr/>
          <a:lstStyle>
            <a:lvl1pPr marL="0" indent="0" algn="l" eaLnBrk="1" hangingPunct="1">
              <a:lnSpc>
                <a:spcPts val="2325"/>
              </a:lnSpc>
              <a:spcBef>
                <a:spcPts val="0"/>
              </a:spcBef>
              <a:buFont typeface="Arial"/>
              <a:buNone/>
              <a:defRPr sz="2400" b="1" i="0" cap="all" baseline="0">
                <a:solidFill>
                  <a:srgbClr val="AC0832"/>
                </a:solidFill>
                <a:latin typeface="Arial Black"/>
                <a:cs typeface="Arial Black"/>
              </a:defRPr>
            </a:lvl1pPr>
            <a:lvl2pPr>
              <a:buNone/>
              <a:defRPr/>
            </a:lvl2pPr>
            <a:lvl3pPr>
              <a:buNone/>
              <a:defRPr/>
            </a:lvl3pPr>
            <a:lvl4pPr>
              <a:buNone/>
              <a:defRPr/>
            </a:lvl4pPr>
            <a:lvl5pPr>
              <a:buNone/>
              <a:defRPr/>
            </a:lvl5pPr>
          </a:lstStyle>
          <a:p>
            <a:pPr lvl="0"/>
            <a:r>
              <a:rPr lang="en-GB" dirty="0"/>
              <a:t>Title of Session </a:t>
            </a:r>
            <a:br>
              <a:rPr lang="en-GB" dirty="0"/>
            </a:br>
            <a:r>
              <a:rPr lang="en-GB" dirty="0"/>
              <a:t>or Learning Event</a:t>
            </a:r>
          </a:p>
        </p:txBody>
      </p:sp>
      <p:sp>
        <p:nvSpPr>
          <p:cNvPr id="8" name="Content Placeholder 2"/>
          <p:cNvSpPr>
            <a:spLocks noGrp="1"/>
          </p:cNvSpPr>
          <p:nvPr>
            <p:ph idx="11" hasCustomPrompt="1"/>
          </p:nvPr>
        </p:nvSpPr>
        <p:spPr>
          <a:xfrm>
            <a:off x="381000" y="1257300"/>
            <a:ext cx="8352928" cy="2686050"/>
          </a:xfrm>
          <a:prstGeom prst="rect">
            <a:avLst/>
          </a:prstGeom>
        </p:spPr>
        <p:txBody>
          <a:bodyPr/>
          <a:lstStyle>
            <a:lvl1pPr marL="0" indent="0" algn="l">
              <a:lnSpc>
                <a:spcPts val="2100"/>
              </a:lnSpc>
              <a:spcBef>
                <a:spcPts val="750"/>
              </a:spcBef>
              <a:buFont typeface="Arial"/>
              <a:buNone/>
              <a:defRPr sz="1500" baseline="0">
                <a:solidFill>
                  <a:schemeClr val="tx1"/>
                </a:solidFill>
              </a:defRPr>
            </a:lvl1pPr>
            <a:lvl2pPr>
              <a:buNone/>
              <a:defRPr/>
            </a:lvl2pPr>
            <a:lvl3pPr>
              <a:buNone/>
              <a:defRPr/>
            </a:lvl3pPr>
            <a:lvl4pPr>
              <a:buNone/>
              <a:defRPr/>
            </a:lvl4pPr>
            <a:lvl5pPr>
              <a:buNone/>
              <a:defRPr/>
            </a:lvl5pPr>
          </a:lstStyle>
          <a:p>
            <a:pPr lvl="0"/>
            <a:r>
              <a:rPr lang="en-GB" dirty="0"/>
              <a:t>Body copy or bulleted list</a:t>
            </a:r>
          </a:p>
        </p:txBody>
      </p:sp>
      <p:sp>
        <p:nvSpPr>
          <p:cNvPr id="9" name="Rectangle 8"/>
          <p:cNvSpPr>
            <a:spLocks noChangeArrowheads="1"/>
          </p:cNvSpPr>
          <p:nvPr userDrawn="1"/>
        </p:nvSpPr>
        <p:spPr bwMode="auto">
          <a:xfrm>
            <a:off x="0" y="4171950"/>
            <a:ext cx="9144000" cy="971550"/>
          </a:xfrm>
          <a:prstGeom prst="rect">
            <a:avLst/>
          </a:prstGeom>
          <a:solidFill>
            <a:srgbClr val="AC0832"/>
          </a:solidFill>
          <a:ln w="0" cap="flat" cmpd="sng" algn="ctr">
            <a:noFill/>
            <a:prstDash val="solid"/>
            <a:miter lim="800000"/>
            <a:headEnd type="none" w="med" len="med"/>
            <a:tailEnd type="none" w="med" len="med"/>
          </a:ln>
        </p:spPr>
        <p:txBody>
          <a:bodyPr wrap="none" anchor="ctr"/>
          <a:lstStyle/>
          <a:p>
            <a:pPr fontAlgn="auto">
              <a:spcBef>
                <a:spcPts val="0"/>
              </a:spcBef>
              <a:spcAft>
                <a:spcPts val="0"/>
              </a:spcAft>
              <a:defRPr/>
            </a:pPr>
            <a:endParaRPr lang="en-US" sz="1350" dirty="0">
              <a:solidFill>
                <a:srgbClr val="AC0832"/>
              </a:solidFill>
              <a:latin typeface="+mn-lt"/>
            </a:endParaRPr>
          </a:p>
        </p:txBody>
      </p:sp>
      <p:pic>
        <p:nvPicPr>
          <p:cNvPr id="10" name="Picture 9" descr="uclanLOGO 07 2 line reverse.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7620000" y="4400550"/>
            <a:ext cx="1171928" cy="555125"/>
          </a:xfrm>
          <a:prstGeom prst="rect">
            <a:avLst/>
          </a:prstGeom>
        </p:spPr>
      </p:pic>
      <p:pic>
        <p:nvPicPr>
          <p:cNvPr id="11" name="Picture 10" descr="Language Academy Final logo white left.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457200" y="4457700"/>
            <a:ext cx="1955800" cy="490055"/>
          </a:xfrm>
          <a:prstGeom prst="rect">
            <a:avLst/>
          </a:prstGeom>
        </p:spPr>
      </p:pic>
    </p:spTree>
    <p:extLst>
      <p:ext uri="{BB962C8B-B14F-4D97-AF65-F5344CB8AC3E}">
        <p14:creationId xmlns:p14="http://schemas.microsoft.com/office/powerpoint/2010/main" val="775871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EACBC7F-1BE7-FF49-86F5-D73961621B21}"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537584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CBC7F-1BE7-FF49-86F5-D73961621B21}"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511715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UCLan Title Blue">
    <p:bg>
      <p:bgPr>
        <a:solidFill>
          <a:srgbClr val="0D6BA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FFFFFF"/>
                </a:solidFill>
                <a:latin typeface="Avenir Next Regular"/>
                <a:cs typeface="Avenir Next Regular"/>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FFFFFF"/>
                </a:solidFill>
                <a:latin typeface="Avenir Next Demi Bold"/>
                <a:cs typeface="Avenir Next Demi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Tree>
    <p:extLst>
      <p:ext uri="{BB962C8B-B14F-4D97-AF65-F5344CB8AC3E}">
        <p14:creationId xmlns:p14="http://schemas.microsoft.com/office/powerpoint/2010/main" val="223786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ACBC7F-1BE7-FF49-86F5-D73961621B21}"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515716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ACBC7F-1BE7-FF49-86F5-D73961621B21}"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4091154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ACBC7F-1BE7-FF49-86F5-D73961621B21}" type="datetimeFigureOut">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908466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ACBC7F-1BE7-FF49-86F5-D73961621B21}"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7758062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CBC7F-1BE7-FF49-86F5-D73961621B21}" type="datetimeFigureOut">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6026581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ACBC7F-1BE7-FF49-86F5-D73961621B21}"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21349709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ACBC7F-1BE7-FF49-86F5-D73961621B21}"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517089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CBC7F-1BE7-FF49-86F5-D73961621B21}"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7100403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CBC7F-1BE7-FF49-86F5-D73961621B21}"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8232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UCLan Title Grey">
    <p:bg>
      <p:bgPr>
        <a:solidFill>
          <a:srgbClr val="283F5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FFFFFF"/>
                </a:solidFill>
                <a:latin typeface="Avenir Next Regular"/>
                <a:cs typeface="Avenir Next Regular"/>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FFFFFF"/>
                </a:solidFill>
                <a:latin typeface="Avenir Next Demi Bold"/>
                <a:cs typeface="Avenir Next Demi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FFFFFF"/>
                </a:solidFill>
                <a:latin typeface="Avenir Next Medium"/>
                <a:cs typeface="Avenir Next Medium"/>
              </a:rPr>
              <a:t>Where opportunity creates success</a:t>
            </a:r>
          </a:p>
        </p:txBody>
      </p:sp>
    </p:spTree>
    <p:extLst>
      <p:ext uri="{BB962C8B-B14F-4D97-AF65-F5344CB8AC3E}">
        <p14:creationId xmlns:p14="http://schemas.microsoft.com/office/powerpoint/2010/main" val="64747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UCLan Title Off-White">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34516C"/>
                </a:solidFill>
                <a:latin typeface="Avenir Next Regular"/>
                <a:cs typeface="Avenir Next Regular"/>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34516C"/>
                </a:solidFill>
                <a:latin typeface="Avenir Next Demi Bold"/>
                <a:cs typeface="Avenir Next Demi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34516C"/>
                </a:solidFill>
                <a:latin typeface="Avenir Next Medium"/>
                <a:cs typeface="Avenir Next Medium"/>
              </a:rPr>
              <a:t>Where opportunity creates success</a:t>
            </a:r>
          </a:p>
        </p:txBody>
      </p:sp>
    </p:spTree>
    <p:extLst>
      <p:ext uri="{BB962C8B-B14F-4D97-AF65-F5344CB8AC3E}">
        <p14:creationId xmlns:p14="http://schemas.microsoft.com/office/powerpoint/2010/main" val="38338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CLan Divider 1">
    <p:bg>
      <p:bgPr>
        <a:solidFill>
          <a:srgbClr val="AE0019"/>
        </a:solidFill>
        <a:effectLst/>
      </p:bgPr>
    </p:bg>
    <p:spTree>
      <p:nvGrpSpPr>
        <p:cNvPr id="1" name=""/>
        <p:cNvGrpSpPr/>
        <p:nvPr/>
      </p:nvGrpSpPr>
      <p:grpSpPr>
        <a:xfrm>
          <a:off x="0" y="0"/>
          <a:ext cx="0" cy="0"/>
          <a:chOff x="0" y="0"/>
          <a:chExt cx="0" cy="0"/>
        </a:xfrm>
      </p:grpSpPr>
      <p:pic>
        <p:nvPicPr>
          <p:cNvPr id="10" name="Picture 9" descr="gre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Regular"/>
                <a:cs typeface="Avenir Next Regular"/>
              </a:defRPr>
            </a:lvl1pPr>
          </a:lstStyle>
          <a:p>
            <a:r>
              <a:rPr lang="en-US" dirty="0"/>
              <a:t>Divider slides can act as breaks between sections</a:t>
            </a:r>
          </a:p>
        </p:txBody>
      </p:sp>
    </p:spTree>
    <p:extLst>
      <p:ext uri="{BB962C8B-B14F-4D97-AF65-F5344CB8AC3E}">
        <p14:creationId xmlns:p14="http://schemas.microsoft.com/office/powerpoint/2010/main" val="118931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CLan Divider 2">
    <p:bg>
      <p:bgPr>
        <a:solidFill>
          <a:srgbClr val="0D6BA0"/>
        </a:solidFill>
        <a:effectLst/>
      </p:bgPr>
    </p:bg>
    <p:spTree>
      <p:nvGrpSpPr>
        <p:cNvPr id="1" name=""/>
        <p:cNvGrpSpPr/>
        <p:nvPr/>
      </p:nvGrpSpPr>
      <p:grpSpPr>
        <a:xfrm>
          <a:off x="0" y="0"/>
          <a:ext cx="0" cy="0"/>
          <a:chOff x="0" y="0"/>
          <a:chExt cx="0" cy="0"/>
        </a:xfrm>
      </p:grpSpPr>
      <p:pic>
        <p:nvPicPr>
          <p:cNvPr id="3" name="Picture 2" descr="gre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Regular"/>
                <a:cs typeface="Avenir Next Regular"/>
              </a:defRPr>
            </a:lvl1pPr>
          </a:lstStyle>
          <a:p>
            <a:r>
              <a:rPr lang="en-US" dirty="0"/>
              <a:t>Divider slides can act as breaks between sections</a:t>
            </a:r>
          </a:p>
        </p:txBody>
      </p:sp>
    </p:spTree>
    <p:extLst>
      <p:ext uri="{BB962C8B-B14F-4D97-AF65-F5344CB8AC3E}">
        <p14:creationId xmlns:p14="http://schemas.microsoft.com/office/powerpoint/2010/main" val="2325635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CLan Divider 3">
    <p:bg>
      <p:bgPr>
        <a:solidFill>
          <a:srgbClr val="283F5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Regular"/>
                <a:cs typeface="Avenir Next Regular"/>
              </a:defRPr>
            </a:lvl1pPr>
          </a:lstStyle>
          <a:p>
            <a:r>
              <a:rPr lang="en-US" dirty="0"/>
              <a:t>Divider slides can act as breaks between sections</a:t>
            </a:r>
          </a:p>
        </p:txBody>
      </p:sp>
      <p:pic>
        <p:nvPicPr>
          <p:cNvPr id="5" name="Picture 4" desc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Tree>
    <p:extLst>
      <p:ext uri="{BB962C8B-B14F-4D97-AF65-F5344CB8AC3E}">
        <p14:creationId xmlns:p14="http://schemas.microsoft.com/office/powerpoint/2010/main" val="1111346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CLan Divider 4">
    <p:bg>
      <p:bgPr>
        <a:solidFill>
          <a:srgbClr val="283F59"/>
        </a:solidFill>
        <a:effectLst/>
      </p:bgPr>
    </p:bg>
    <p:spTree>
      <p:nvGrpSpPr>
        <p:cNvPr id="1" name=""/>
        <p:cNvGrpSpPr/>
        <p:nvPr/>
      </p:nvGrpSpPr>
      <p:grpSpPr>
        <a:xfrm>
          <a:off x="0" y="0"/>
          <a:ext cx="0" cy="0"/>
          <a:chOff x="0" y="0"/>
          <a:chExt cx="0" cy="0"/>
        </a:xfrm>
      </p:grpSpPr>
      <p:pic>
        <p:nvPicPr>
          <p:cNvPr id="3" name="Picture 2" descr="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Regular"/>
                <a:cs typeface="Avenir Next Regular"/>
              </a:defRPr>
            </a:lvl1pPr>
          </a:lstStyle>
          <a:p>
            <a:r>
              <a:rPr lang="en-US" dirty="0"/>
              <a:t>Divider slides can act as breaks between sections</a:t>
            </a:r>
          </a:p>
        </p:txBody>
      </p:sp>
    </p:spTree>
    <p:extLst>
      <p:ext uri="{BB962C8B-B14F-4D97-AF65-F5344CB8AC3E}">
        <p14:creationId xmlns:p14="http://schemas.microsoft.com/office/powerpoint/2010/main" val="213765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UCLan Table">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aseline="0">
                <a:solidFill>
                  <a:srgbClr val="34516C"/>
                </a:solidFill>
                <a:latin typeface="Avenir Next Demi Bold"/>
                <a:cs typeface="Avenir Next Demi Bold"/>
              </a:defRPr>
            </a:lvl1pPr>
          </a:lstStyle>
          <a:p>
            <a:r>
              <a:rPr lang="en-US" dirty="0"/>
              <a:t>Slide titles should be clear and captivating</a:t>
            </a:r>
          </a:p>
        </p:txBody>
      </p:sp>
      <p:graphicFrame>
        <p:nvGraphicFramePr>
          <p:cNvPr id="6" name="Table 5"/>
          <p:cNvGraphicFramePr>
            <a:graphicFrameLocks noGrp="1"/>
          </p:cNvGraphicFramePr>
          <p:nvPr userDrawn="1">
            <p:extLst>
              <p:ext uri="{D42A27DB-BD31-4B8C-83A1-F6EECF244321}">
                <p14:modId xmlns:p14="http://schemas.microsoft.com/office/powerpoint/2010/main" val="1945284712"/>
              </p:ext>
            </p:extLst>
          </p:nvPr>
        </p:nvGraphicFramePr>
        <p:xfrm>
          <a:off x="650124" y="1320036"/>
          <a:ext cx="7771980" cy="2688200"/>
        </p:xfrm>
        <a:graphic>
          <a:graphicData uri="http://schemas.openxmlformats.org/drawingml/2006/table">
            <a:tbl>
              <a:tblPr firstRow="1" bandRow="1">
                <a:tableStyleId>{073A0DAA-6AF3-43AB-8588-CEC1D06C72B9}</a:tableStyleId>
              </a:tblPr>
              <a:tblGrid>
                <a:gridCol w="1295330">
                  <a:extLst>
                    <a:ext uri="{9D8B030D-6E8A-4147-A177-3AD203B41FA5}">
                      <a16:colId xmlns:a16="http://schemas.microsoft.com/office/drawing/2014/main" val="20000"/>
                    </a:ext>
                  </a:extLst>
                </a:gridCol>
                <a:gridCol w="1295330">
                  <a:extLst>
                    <a:ext uri="{9D8B030D-6E8A-4147-A177-3AD203B41FA5}">
                      <a16:colId xmlns:a16="http://schemas.microsoft.com/office/drawing/2014/main" val="20001"/>
                    </a:ext>
                  </a:extLst>
                </a:gridCol>
                <a:gridCol w="1295330">
                  <a:extLst>
                    <a:ext uri="{9D8B030D-6E8A-4147-A177-3AD203B41FA5}">
                      <a16:colId xmlns:a16="http://schemas.microsoft.com/office/drawing/2014/main" val="20002"/>
                    </a:ext>
                  </a:extLst>
                </a:gridCol>
                <a:gridCol w="1295330">
                  <a:extLst>
                    <a:ext uri="{9D8B030D-6E8A-4147-A177-3AD203B41FA5}">
                      <a16:colId xmlns:a16="http://schemas.microsoft.com/office/drawing/2014/main" val="20003"/>
                    </a:ext>
                  </a:extLst>
                </a:gridCol>
                <a:gridCol w="1295330">
                  <a:extLst>
                    <a:ext uri="{9D8B030D-6E8A-4147-A177-3AD203B41FA5}">
                      <a16:colId xmlns:a16="http://schemas.microsoft.com/office/drawing/2014/main" val="20004"/>
                    </a:ext>
                  </a:extLst>
                </a:gridCol>
                <a:gridCol w="1295330">
                  <a:extLst>
                    <a:ext uri="{9D8B030D-6E8A-4147-A177-3AD203B41FA5}">
                      <a16:colId xmlns:a16="http://schemas.microsoft.com/office/drawing/2014/main" val="20005"/>
                    </a:ext>
                  </a:extLst>
                </a:gridCol>
              </a:tblGrid>
              <a:tr h="67205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0"/>
                  </a:ext>
                </a:extLst>
              </a:tr>
              <a:tr h="6720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6720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6720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66888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6/16/2022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9" r:id="rId2"/>
    <p:sldLayoutId id="2147493458" r:id="rId3"/>
    <p:sldLayoutId id="2147493460" r:id="rId4"/>
    <p:sldLayoutId id="2147493461" r:id="rId5"/>
    <p:sldLayoutId id="2147493462" r:id="rId6"/>
    <p:sldLayoutId id="2147493463" r:id="rId7"/>
    <p:sldLayoutId id="2147493464" r:id="rId8"/>
    <p:sldLayoutId id="2147493475" r:id="rId9"/>
    <p:sldLayoutId id="2147493471" r:id="rId10"/>
    <p:sldLayoutId id="2147493465" r:id="rId11"/>
    <p:sldLayoutId id="2147493470" r:id="rId12"/>
    <p:sldLayoutId id="2147493474" r:id="rId13"/>
    <p:sldLayoutId id="2147493467" r:id="rId14"/>
    <p:sldLayoutId id="2147493469" r:id="rId15"/>
    <p:sldLayoutId id="2147493468" r:id="rId16"/>
    <p:sldLayoutId id="2147493488" r:id="rId1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EACBC7F-1BE7-FF49-86F5-D73961621B21}" type="datetimeFigureOut">
              <a:rPr lang="en-US" smtClean="0"/>
              <a:t>6/16/2022</a:t>
            </a:fld>
            <a:endParaRPr lang="en-US"/>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D324C40-442B-234B-92E0-F49273E8ECD7}" type="slidenum">
              <a:rPr lang="en-US" smtClean="0"/>
              <a:t>‹#›</a:t>
            </a:fld>
            <a:endParaRPr lang="en-US"/>
          </a:p>
        </p:txBody>
      </p:sp>
    </p:spTree>
    <p:extLst>
      <p:ext uri="{BB962C8B-B14F-4D97-AF65-F5344CB8AC3E}">
        <p14:creationId xmlns:p14="http://schemas.microsoft.com/office/powerpoint/2010/main" val="2131092393"/>
      </p:ext>
    </p:extLst>
  </p:cSld>
  <p:clrMap bg1="lt1" tx1="dk1" bg2="lt2" tx2="dk2" accent1="accent1" accent2="accent2" accent3="accent3" accent4="accent4" accent5="accent5" accent6="accent6" hlink="hlink" folHlink="folHlink"/>
  <p:sldLayoutIdLst>
    <p:sldLayoutId id="2147493477" r:id="rId1"/>
    <p:sldLayoutId id="2147493478" r:id="rId2"/>
    <p:sldLayoutId id="2147493479" r:id="rId3"/>
    <p:sldLayoutId id="2147493480" r:id="rId4"/>
    <p:sldLayoutId id="2147493481" r:id="rId5"/>
    <p:sldLayoutId id="2147493482" r:id="rId6"/>
    <p:sldLayoutId id="2147493483" r:id="rId7"/>
    <p:sldLayoutId id="2147493484" r:id="rId8"/>
    <p:sldLayoutId id="2147493485" r:id="rId9"/>
    <p:sldLayoutId id="2147493486" r:id="rId10"/>
    <p:sldLayoutId id="21474934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1B211D-66E2-4F86-8986-5773F43A3F85}"/>
              </a:ext>
            </a:extLst>
          </p:cNvPr>
          <p:cNvSpPr>
            <a:spLocks noGrp="1"/>
          </p:cNvSpPr>
          <p:nvPr>
            <p:ph type="ctrTitle"/>
          </p:nvPr>
        </p:nvSpPr>
        <p:spPr>
          <a:xfrm>
            <a:off x="1086352" y="1551253"/>
            <a:ext cx="6012422" cy="1163391"/>
          </a:xfrm>
        </p:spPr>
        <p:txBody>
          <a:bodyPr/>
          <a:lstStyle/>
          <a:p>
            <a:r>
              <a:rPr lang="en-GB" dirty="0"/>
              <a:t>Developing positive Global Attitudes in a TNE environment, a first step towards Global Graduates</a:t>
            </a:r>
          </a:p>
        </p:txBody>
      </p:sp>
      <p:sp>
        <p:nvSpPr>
          <p:cNvPr id="4" name="Subtitle 3">
            <a:extLst>
              <a:ext uri="{FF2B5EF4-FFF2-40B4-BE49-F238E27FC236}">
                <a16:creationId xmlns:a16="http://schemas.microsoft.com/office/drawing/2014/main" id="{18EB4758-B043-49F3-8645-B9FB5F897E1A}"/>
              </a:ext>
            </a:extLst>
          </p:cNvPr>
          <p:cNvSpPr>
            <a:spLocks noGrp="1"/>
          </p:cNvSpPr>
          <p:nvPr>
            <p:ph type="subTitle" idx="1"/>
          </p:nvPr>
        </p:nvSpPr>
        <p:spPr>
          <a:xfrm>
            <a:off x="1156690" y="3296341"/>
            <a:ext cx="3920832" cy="727843"/>
          </a:xfrm>
        </p:spPr>
        <p:txBody>
          <a:bodyPr/>
          <a:lstStyle/>
          <a:p>
            <a:r>
              <a:rPr lang="en-GB" dirty="0"/>
              <a:t>BALEAP PIM – June 2022</a:t>
            </a:r>
          </a:p>
          <a:p>
            <a:r>
              <a:rPr lang="en-GB" dirty="0"/>
              <a:t>Matt Thurston</a:t>
            </a:r>
          </a:p>
          <a:p>
            <a:r>
              <a:rPr lang="en-GB" dirty="0"/>
              <a:t>University of Leeds</a:t>
            </a:r>
          </a:p>
          <a:p>
            <a:r>
              <a:rPr lang="en-GB" dirty="0"/>
              <a:t>edmth@leeds.ac.uk</a:t>
            </a:r>
          </a:p>
        </p:txBody>
      </p:sp>
    </p:spTree>
    <p:extLst>
      <p:ext uri="{BB962C8B-B14F-4D97-AF65-F5344CB8AC3E}">
        <p14:creationId xmlns:p14="http://schemas.microsoft.com/office/powerpoint/2010/main" val="1422869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8149FD-E1A7-4D76-9C84-29BCB4D6DAED}"/>
              </a:ext>
            </a:extLst>
          </p:cNvPr>
          <p:cNvSpPr>
            <a:spLocks noGrp="1"/>
          </p:cNvSpPr>
          <p:nvPr>
            <p:ph type="title"/>
          </p:nvPr>
        </p:nvSpPr>
        <p:spPr/>
        <p:txBody>
          <a:bodyPr/>
          <a:lstStyle/>
          <a:p>
            <a:r>
              <a:rPr lang="en-GB" sz="3200" b="1" dirty="0">
                <a:cs typeface="+mn-cs"/>
              </a:rPr>
              <a:t>Global Graduates and TNE</a:t>
            </a:r>
          </a:p>
        </p:txBody>
      </p:sp>
      <p:sp>
        <p:nvSpPr>
          <p:cNvPr id="5" name="Content Placeholder 2">
            <a:extLst>
              <a:ext uri="{FF2B5EF4-FFF2-40B4-BE49-F238E27FC236}">
                <a16:creationId xmlns:a16="http://schemas.microsoft.com/office/drawing/2014/main" id="{CCF37CC6-C4FB-434C-A04F-40CF14F5DF4F}"/>
              </a:ext>
            </a:extLst>
          </p:cNvPr>
          <p:cNvSpPr>
            <a:spLocks noGrp="1"/>
          </p:cNvSpPr>
          <p:nvPr>
            <p:ph idx="1"/>
          </p:nvPr>
        </p:nvSpPr>
        <p:spPr>
          <a:xfrm>
            <a:off x="357102" y="1196616"/>
            <a:ext cx="7823801" cy="2185041"/>
          </a:xfrm>
        </p:spPr>
        <p:txBody>
          <a:bodyPr/>
          <a:lstStyle/>
          <a:p>
            <a:pPr marL="0" indent="0">
              <a:buNone/>
            </a:pPr>
            <a:r>
              <a:rPr lang="en-GB" sz="2800" dirty="0"/>
              <a:t>How to develop global graduates in TNE?</a:t>
            </a:r>
          </a:p>
          <a:p>
            <a:pPr lvl="1"/>
            <a:r>
              <a:rPr lang="en-GB" sz="2800" dirty="0">
                <a:solidFill>
                  <a:srgbClr val="C00000"/>
                </a:solidFill>
              </a:rPr>
              <a:t> mono-cultural student body (often)</a:t>
            </a:r>
          </a:p>
          <a:p>
            <a:pPr lvl="1"/>
            <a:r>
              <a:rPr lang="en-GB" sz="2800" dirty="0">
                <a:solidFill>
                  <a:srgbClr val="C00000"/>
                </a:solidFill>
              </a:rPr>
              <a:t> less diverse teaching staff</a:t>
            </a:r>
          </a:p>
          <a:p>
            <a:pPr lvl="1"/>
            <a:r>
              <a:rPr lang="en-GB" sz="2800" dirty="0">
                <a:solidFill>
                  <a:srgbClr val="C00000"/>
                </a:solidFill>
              </a:rPr>
              <a:t> few overseas opportunities</a:t>
            </a:r>
          </a:p>
          <a:p>
            <a:pPr marL="216000" lvl="1" indent="0">
              <a:buNone/>
            </a:pPr>
            <a:endParaRPr lang="en-GB" sz="2800" dirty="0">
              <a:solidFill>
                <a:srgbClr val="C00000"/>
              </a:solidFill>
            </a:endParaRPr>
          </a:p>
          <a:p>
            <a:pPr marL="216000" lvl="1" indent="0">
              <a:buNone/>
            </a:pPr>
            <a:r>
              <a:rPr lang="en-GB" sz="2800" dirty="0"/>
              <a:t>Foundation programmes have flexibility</a:t>
            </a:r>
          </a:p>
          <a:p>
            <a:pPr marL="216000" lvl="1" indent="0">
              <a:buNone/>
            </a:pPr>
            <a:r>
              <a:rPr lang="en-GB" sz="2800" dirty="0">
                <a:solidFill>
                  <a:srgbClr val="BE1622"/>
                </a:solidFill>
              </a:rPr>
              <a:t>Attitudes</a:t>
            </a:r>
            <a:r>
              <a:rPr lang="en-GB" sz="2800" dirty="0"/>
              <a:t> are a good place to start</a:t>
            </a:r>
          </a:p>
        </p:txBody>
      </p:sp>
    </p:spTree>
    <p:extLst>
      <p:ext uri="{BB962C8B-B14F-4D97-AF65-F5344CB8AC3E}">
        <p14:creationId xmlns:p14="http://schemas.microsoft.com/office/powerpoint/2010/main" val="262932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B4CA3-721C-43AB-B601-588902EED9CA}"/>
              </a:ext>
            </a:extLst>
          </p:cNvPr>
          <p:cNvSpPr>
            <a:spLocks noGrp="1"/>
          </p:cNvSpPr>
          <p:nvPr>
            <p:ph type="title"/>
          </p:nvPr>
        </p:nvSpPr>
        <p:spPr/>
        <p:txBody>
          <a:bodyPr/>
          <a:lstStyle/>
          <a:p>
            <a:r>
              <a:rPr lang="en-GB" sz="3200" b="1" dirty="0">
                <a:cs typeface="+mn-cs"/>
              </a:rPr>
              <a:t>Global Attitudes</a:t>
            </a:r>
          </a:p>
        </p:txBody>
      </p:sp>
      <p:sp>
        <p:nvSpPr>
          <p:cNvPr id="3" name="Content Placeholder 2">
            <a:extLst>
              <a:ext uri="{FF2B5EF4-FFF2-40B4-BE49-F238E27FC236}">
                <a16:creationId xmlns:a16="http://schemas.microsoft.com/office/drawing/2014/main" id="{6A54023D-97FE-485D-ADA6-9C4305F6864B}"/>
              </a:ext>
            </a:extLst>
          </p:cNvPr>
          <p:cNvSpPr>
            <a:spLocks noGrp="1"/>
          </p:cNvSpPr>
          <p:nvPr>
            <p:ph idx="1"/>
          </p:nvPr>
        </p:nvSpPr>
        <p:spPr>
          <a:xfrm>
            <a:off x="717033" y="962258"/>
            <a:ext cx="7276477" cy="3394472"/>
          </a:xfrm>
        </p:spPr>
        <p:txBody>
          <a:bodyPr/>
          <a:lstStyle/>
          <a:p>
            <a:pPr marL="0" indent="0">
              <a:buNone/>
            </a:pPr>
            <a:r>
              <a:rPr lang="en-GB" sz="3200" dirty="0">
                <a:solidFill>
                  <a:srgbClr val="AE0019"/>
                </a:solidFill>
              </a:rPr>
              <a:t>Why Attitudes?</a:t>
            </a:r>
          </a:p>
          <a:p>
            <a:r>
              <a:rPr lang="en-GB" sz="2800" dirty="0">
                <a:solidFill>
                  <a:srgbClr val="283F59"/>
                </a:solidFill>
              </a:rPr>
              <a:t>Skills and knowledge are developed over a whole programme (lifelong learning?)</a:t>
            </a:r>
          </a:p>
          <a:p>
            <a:r>
              <a:rPr lang="en-GB" sz="2800" dirty="0">
                <a:solidFill>
                  <a:srgbClr val="283F59"/>
                </a:solidFill>
              </a:rPr>
              <a:t>Attitudes are core, without a positive view of the global community, global knowledge and global skills are less likely to develop</a:t>
            </a:r>
          </a:p>
          <a:p>
            <a:r>
              <a:rPr lang="en-GB" sz="2800" dirty="0">
                <a:solidFill>
                  <a:srgbClr val="283F59"/>
                </a:solidFill>
              </a:rPr>
              <a:t>Positive attitudes lead to greater motivation</a:t>
            </a:r>
          </a:p>
          <a:p>
            <a:pPr marL="0" indent="0">
              <a:buNone/>
            </a:pPr>
            <a:endParaRPr lang="en-GB" sz="1800" u="sng" dirty="0">
              <a:solidFill>
                <a:srgbClr val="AE0019"/>
              </a:solidFill>
            </a:endParaRPr>
          </a:p>
        </p:txBody>
      </p:sp>
    </p:spTree>
    <p:extLst>
      <p:ext uri="{BB962C8B-B14F-4D97-AF65-F5344CB8AC3E}">
        <p14:creationId xmlns:p14="http://schemas.microsoft.com/office/powerpoint/2010/main" val="68172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B456-013E-47BE-BBC9-2CD2B62E6AC9}"/>
              </a:ext>
            </a:extLst>
          </p:cNvPr>
          <p:cNvSpPr>
            <a:spLocks noGrp="1"/>
          </p:cNvSpPr>
          <p:nvPr>
            <p:ph type="title"/>
          </p:nvPr>
        </p:nvSpPr>
        <p:spPr/>
        <p:txBody>
          <a:bodyPr/>
          <a:lstStyle/>
          <a:p>
            <a:r>
              <a:rPr lang="en-GB" sz="3200" b="1" dirty="0">
                <a:cs typeface="+mn-cs"/>
              </a:rPr>
              <a:t>Attitudes in ICC</a:t>
            </a:r>
            <a:r>
              <a:rPr lang="en-GB" dirty="0"/>
              <a:t>	</a:t>
            </a:r>
          </a:p>
        </p:txBody>
      </p:sp>
      <p:sp>
        <p:nvSpPr>
          <p:cNvPr id="3" name="Content Placeholder 2">
            <a:extLst>
              <a:ext uri="{FF2B5EF4-FFF2-40B4-BE49-F238E27FC236}">
                <a16:creationId xmlns:a16="http://schemas.microsoft.com/office/drawing/2014/main" id="{F957014A-875F-4A2D-A352-D8F28597A4D3}"/>
              </a:ext>
            </a:extLst>
          </p:cNvPr>
          <p:cNvSpPr>
            <a:spLocks noGrp="1"/>
          </p:cNvSpPr>
          <p:nvPr>
            <p:ph idx="1"/>
          </p:nvPr>
        </p:nvSpPr>
        <p:spPr>
          <a:xfrm>
            <a:off x="606842" y="1135223"/>
            <a:ext cx="3608055" cy="3394472"/>
          </a:xfrm>
        </p:spPr>
        <p:txBody>
          <a:bodyPr/>
          <a:lstStyle/>
          <a:p>
            <a:pPr marL="0" indent="0">
              <a:buNone/>
            </a:pPr>
            <a:r>
              <a:rPr lang="en-GB" sz="2000" dirty="0"/>
              <a:t>Deardorff, 2006</a:t>
            </a:r>
          </a:p>
          <a:p>
            <a:pPr marL="0" indent="0">
              <a:buNone/>
            </a:pPr>
            <a:endParaRPr lang="en-GB" dirty="0"/>
          </a:p>
        </p:txBody>
      </p:sp>
      <p:pic>
        <p:nvPicPr>
          <p:cNvPr id="2049" name="Picture 1" descr="Attitudes: &#10;Respect (valuing other &#10;cultures); &#10;Openness (withholding &#10;judgment); &#10;Curiosity &amp; discovery &#10;(tolerating ambiguity) &#10;Individual &#10;Knowledge &amp; &#10;Comprehension: &#10;Cultural self-awareness, &#10;deep cultural knowledge, &#10;sociolinguistic awareness &#10;Skills: To listen, obser.re &#10;&amp; evaluate; To analyze, &#10;interpret &amp; relate &#10;Process Orientation &#10;External &#10;Outcome: &#10;Effective and &#10;appropnate &#10;communication &amp; &#10;behavior in an &#10;intercultural situation &#10;Interaction &#10;Internal &#10;Outcome: &#10;Informed frame of &#10;reference shift &#10;(adaptability, flexibiliW, &#10;ethmorelative view, &#10;empathy) ">
            <a:extLst>
              <a:ext uri="{FF2B5EF4-FFF2-40B4-BE49-F238E27FC236}">
                <a16:creationId xmlns:a16="http://schemas.microsoft.com/office/drawing/2014/main" id="{98D46124-EBE5-4EC8-8242-86ACA6A1603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971" r="8644"/>
          <a:stretch/>
        </p:blipFill>
        <p:spPr bwMode="auto">
          <a:xfrm>
            <a:off x="811598" y="1431010"/>
            <a:ext cx="3403299" cy="360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06D3179A-DE1D-4DBC-AB35-EE901B81DAC9}"/>
              </a:ext>
            </a:extLst>
          </p:cNvPr>
          <p:cNvPicPr>
            <a:picLocks noChangeAspect="1"/>
          </p:cNvPicPr>
          <p:nvPr/>
        </p:nvPicPr>
        <p:blipFill>
          <a:blip r:embed="rId4"/>
          <a:stretch>
            <a:fillRect/>
          </a:stretch>
        </p:blipFill>
        <p:spPr>
          <a:xfrm>
            <a:off x="4572000" y="1444704"/>
            <a:ext cx="3879437" cy="3577500"/>
          </a:xfrm>
          <a:prstGeom prst="rect">
            <a:avLst/>
          </a:prstGeom>
        </p:spPr>
      </p:pic>
      <p:sp>
        <p:nvSpPr>
          <p:cNvPr id="8" name="Content Placeholder 2">
            <a:extLst>
              <a:ext uri="{FF2B5EF4-FFF2-40B4-BE49-F238E27FC236}">
                <a16:creationId xmlns:a16="http://schemas.microsoft.com/office/drawing/2014/main" id="{FADBA087-5CC5-45EC-B809-78185D7B8FB0}"/>
              </a:ext>
            </a:extLst>
          </p:cNvPr>
          <p:cNvSpPr txBox="1">
            <a:spLocks/>
          </p:cNvSpPr>
          <p:nvPr/>
        </p:nvSpPr>
        <p:spPr>
          <a:xfrm>
            <a:off x="4572000" y="1135223"/>
            <a:ext cx="3608055" cy="3394472"/>
          </a:xfrm>
          <a:prstGeom prst="rect">
            <a:avLst/>
          </a:prstGeom>
        </p:spPr>
        <p:txBody>
          <a:bodyPr vert="horz" lIns="0" tIns="0" rIns="0" bIns="0" rtlCol="0" anchor="t" anchorCtr="0">
            <a:noAutofit/>
          </a:bodyPr>
          <a:lstStyle>
            <a:lvl1pPr marL="180000" indent="-180000" algn="l" defTabSz="457200" rtl="0" eaLnBrk="1" latinLnBrk="0" hangingPunct="1">
              <a:spcBef>
                <a:spcPts val="900"/>
              </a:spcBef>
              <a:buFont typeface="Arial"/>
              <a:buChar char="•"/>
              <a:defRPr sz="1400" kern="1200">
                <a:solidFill>
                  <a:srgbClr val="34516C"/>
                </a:solidFill>
                <a:latin typeface="Avenir Next Bold"/>
                <a:ea typeface="+mn-ea"/>
                <a:cs typeface="Avenir Next Bold"/>
              </a:defRPr>
            </a:lvl1pPr>
            <a:lvl2pPr marL="396000" indent="-180000" algn="l" defTabSz="457200" rtl="0" eaLnBrk="1" latinLnBrk="0" hangingPunct="1">
              <a:spcBef>
                <a:spcPts val="450"/>
              </a:spcBef>
              <a:buFont typeface="Arial"/>
              <a:buChar char="–"/>
              <a:defRPr sz="1400" kern="1200">
                <a:solidFill>
                  <a:srgbClr val="34516C"/>
                </a:solidFill>
                <a:latin typeface="Avenir Next Bold"/>
                <a:ea typeface="+mn-ea"/>
                <a:cs typeface="Avenir Next Bold"/>
              </a:defRPr>
            </a:lvl2pPr>
            <a:lvl3pPr marL="11430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3pPr>
            <a:lvl4pPr marL="16002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4pPr>
            <a:lvl5pPr marL="20574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2000" dirty="0"/>
              <a:t>Byram, 1997</a:t>
            </a:r>
          </a:p>
          <a:p>
            <a:pPr marL="0" indent="0">
              <a:buFont typeface="Arial"/>
              <a:buNone/>
            </a:pPr>
            <a:endParaRPr lang="en-GB" dirty="0"/>
          </a:p>
        </p:txBody>
      </p:sp>
    </p:spTree>
    <p:extLst>
      <p:ext uri="{BB962C8B-B14F-4D97-AF65-F5344CB8AC3E}">
        <p14:creationId xmlns:p14="http://schemas.microsoft.com/office/powerpoint/2010/main" val="3278250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B456-013E-47BE-BBC9-2CD2B62E6AC9}"/>
              </a:ext>
            </a:extLst>
          </p:cNvPr>
          <p:cNvSpPr>
            <a:spLocks noGrp="1"/>
          </p:cNvSpPr>
          <p:nvPr>
            <p:ph type="title"/>
          </p:nvPr>
        </p:nvSpPr>
        <p:spPr>
          <a:xfrm>
            <a:off x="650127" y="351879"/>
            <a:ext cx="7311844" cy="642468"/>
          </a:xfrm>
        </p:spPr>
        <p:txBody>
          <a:bodyPr/>
          <a:lstStyle/>
          <a:p>
            <a:r>
              <a:rPr lang="en-GB" sz="3200" b="1" dirty="0">
                <a:cs typeface="+mn-cs"/>
              </a:rPr>
              <a:t>Attitudes in Language Learning Motivation</a:t>
            </a:r>
            <a:r>
              <a:rPr lang="en-GB" dirty="0"/>
              <a:t>	</a:t>
            </a:r>
          </a:p>
        </p:txBody>
      </p:sp>
      <p:sp>
        <p:nvSpPr>
          <p:cNvPr id="3" name="Content Placeholder 2">
            <a:extLst>
              <a:ext uri="{FF2B5EF4-FFF2-40B4-BE49-F238E27FC236}">
                <a16:creationId xmlns:a16="http://schemas.microsoft.com/office/drawing/2014/main" id="{F957014A-875F-4A2D-A352-D8F28597A4D3}"/>
              </a:ext>
            </a:extLst>
          </p:cNvPr>
          <p:cNvSpPr>
            <a:spLocks noGrp="1"/>
          </p:cNvSpPr>
          <p:nvPr>
            <p:ph idx="1"/>
          </p:nvPr>
        </p:nvSpPr>
        <p:spPr>
          <a:xfrm>
            <a:off x="598231" y="1407837"/>
            <a:ext cx="3608055" cy="3394472"/>
          </a:xfrm>
        </p:spPr>
        <p:txBody>
          <a:bodyPr/>
          <a:lstStyle/>
          <a:p>
            <a:pPr marL="0" indent="0">
              <a:buNone/>
            </a:pPr>
            <a:r>
              <a:rPr lang="en-GB" sz="2000" dirty="0"/>
              <a:t>General links of attitude to language learning motivation</a:t>
            </a:r>
          </a:p>
          <a:p>
            <a:pPr marL="0" indent="0">
              <a:buNone/>
            </a:pPr>
            <a:r>
              <a:rPr lang="en-GB" dirty="0"/>
              <a:t>Gardner, 1985</a:t>
            </a:r>
          </a:p>
          <a:p>
            <a:pPr marL="0" indent="0">
              <a:buNone/>
            </a:pPr>
            <a:endParaRPr lang="en-GB" dirty="0"/>
          </a:p>
        </p:txBody>
      </p:sp>
      <p:sp>
        <p:nvSpPr>
          <p:cNvPr id="8" name="Content Placeholder 2">
            <a:extLst>
              <a:ext uri="{FF2B5EF4-FFF2-40B4-BE49-F238E27FC236}">
                <a16:creationId xmlns:a16="http://schemas.microsoft.com/office/drawing/2014/main" id="{FADBA087-5CC5-45EC-B809-78185D7B8FB0}"/>
              </a:ext>
            </a:extLst>
          </p:cNvPr>
          <p:cNvSpPr txBox="1">
            <a:spLocks/>
          </p:cNvSpPr>
          <p:nvPr/>
        </p:nvSpPr>
        <p:spPr>
          <a:xfrm>
            <a:off x="4430653" y="1125810"/>
            <a:ext cx="3608055" cy="3394472"/>
          </a:xfrm>
          <a:prstGeom prst="rect">
            <a:avLst/>
          </a:prstGeom>
        </p:spPr>
        <p:txBody>
          <a:bodyPr vert="horz" lIns="0" tIns="0" rIns="0" bIns="0" rtlCol="0" anchor="t" anchorCtr="0">
            <a:noAutofit/>
          </a:bodyPr>
          <a:lstStyle>
            <a:lvl1pPr marL="180000" indent="-180000" algn="l" defTabSz="457200" rtl="0" eaLnBrk="1" latinLnBrk="0" hangingPunct="1">
              <a:spcBef>
                <a:spcPts val="900"/>
              </a:spcBef>
              <a:buFont typeface="Arial"/>
              <a:buChar char="•"/>
              <a:defRPr sz="1400" kern="1200">
                <a:solidFill>
                  <a:srgbClr val="34516C"/>
                </a:solidFill>
                <a:latin typeface="Avenir Next Bold"/>
                <a:ea typeface="+mn-ea"/>
                <a:cs typeface="Avenir Next Bold"/>
              </a:defRPr>
            </a:lvl1pPr>
            <a:lvl2pPr marL="396000" indent="-180000" algn="l" defTabSz="457200" rtl="0" eaLnBrk="1" latinLnBrk="0" hangingPunct="1">
              <a:spcBef>
                <a:spcPts val="450"/>
              </a:spcBef>
              <a:buFont typeface="Arial"/>
              <a:buChar char="–"/>
              <a:defRPr sz="1400" kern="1200">
                <a:solidFill>
                  <a:srgbClr val="34516C"/>
                </a:solidFill>
                <a:latin typeface="Avenir Next Bold"/>
                <a:ea typeface="+mn-ea"/>
                <a:cs typeface="Avenir Next Bold"/>
              </a:defRPr>
            </a:lvl2pPr>
            <a:lvl3pPr marL="11430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3pPr>
            <a:lvl4pPr marL="16002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4pPr>
            <a:lvl5pPr marL="20574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2000" dirty="0"/>
              <a:t>Specific links of positive attitudes to the international community and motivation</a:t>
            </a:r>
          </a:p>
          <a:p>
            <a:pPr marL="0" indent="0">
              <a:buFont typeface="Arial"/>
              <a:buNone/>
            </a:pPr>
            <a:r>
              <a:rPr lang="en-GB" dirty="0"/>
              <a:t>Yashima, 2002</a:t>
            </a:r>
          </a:p>
          <a:p>
            <a:pPr marL="0" indent="0">
              <a:buFont typeface="Arial"/>
              <a:buNone/>
            </a:pPr>
            <a:endParaRPr lang="en-GB" dirty="0"/>
          </a:p>
        </p:txBody>
      </p:sp>
      <p:pic>
        <p:nvPicPr>
          <p:cNvPr id="4" name="Picture 3">
            <a:extLst>
              <a:ext uri="{FF2B5EF4-FFF2-40B4-BE49-F238E27FC236}">
                <a16:creationId xmlns:a16="http://schemas.microsoft.com/office/drawing/2014/main" id="{34CB7A63-3A3E-4846-AEB4-5AC3B6F414BE}"/>
              </a:ext>
            </a:extLst>
          </p:cNvPr>
          <p:cNvPicPr>
            <a:picLocks noChangeAspect="1"/>
          </p:cNvPicPr>
          <p:nvPr/>
        </p:nvPicPr>
        <p:blipFill rotWithShape="1">
          <a:blip r:embed="rId2"/>
          <a:srcRect b="17666"/>
          <a:stretch/>
        </p:blipFill>
        <p:spPr>
          <a:xfrm>
            <a:off x="418469" y="2386482"/>
            <a:ext cx="3728486" cy="2311960"/>
          </a:xfrm>
          <a:prstGeom prst="rect">
            <a:avLst/>
          </a:prstGeom>
        </p:spPr>
      </p:pic>
      <p:pic>
        <p:nvPicPr>
          <p:cNvPr id="5" name="Picture 4">
            <a:extLst>
              <a:ext uri="{FF2B5EF4-FFF2-40B4-BE49-F238E27FC236}">
                <a16:creationId xmlns:a16="http://schemas.microsoft.com/office/drawing/2014/main" id="{94438EA3-4F2A-4387-B229-5A757618FC39}"/>
              </a:ext>
            </a:extLst>
          </p:cNvPr>
          <p:cNvPicPr>
            <a:picLocks noChangeAspect="1"/>
          </p:cNvPicPr>
          <p:nvPr/>
        </p:nvPicPr>
        <p:blipFill>
          <a:blip r:embed="rId3"/>
          <a:stretch>
            <a:fillRect/>
          </a:stretch>
        </p:blipFill>
        <p:spPr>
          <a:xfrm>
            <a:off x="4430653" y="2386482"/>
            <a:ext cx="3832422" cy="2508379"/>
          </a:xfrm>
          <a:prstGeom prst="rect">
            <a:avLst/>
          </a:prstGeom>
        </p:spPr>
      </p:pic>
    </p:spTree>
    <p:extLst>
      <p:ext uri="{BB962C8B-B14F-4D97-AF65-F5344CB8AC3E}">
        <p14:creationId xmlns:p14="http://schemas.microsoft.com/office/powerpoint/2010/main" val="3156504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B456-013E-47BE-BBC9-2CD2B62E6AC9}"/>
              </a:ext>
            </a:extLst>
          </p:cNvPr>
          <p:cNvSpPr>
            <a:spLocks noGrp="1"/>
          </p:cNvSpPr>
          <p:nvPr>
            <p:ph type="title"/>
          </p:nvPr>
        </p:nvSpPr>
        <p:spPr>
          <a:xfrm>
            <a:off x="650127" y="351879"/>
            <a:ext cx="7349014" cy="642468"/>
          </a:xfrm>
        </p:spPr>
        <p:txBody>
          <a:bodyPr/>
          <a:lstStyle/>
          <a:p>
            <a:r>
              <a:rPr lang="en-GB" sz="3200" b="1" dirty="0">
                <a:cs typeface="+mn-cs"/>
              </a:rPr>
              <a:t>Attitudes in Language Learning Motivation</a:t>
            </a:r>
            <a:r>
              <a:rPr lang="en-GB" dirty="0"/>
              <a:t>	</a:t>
            </a:r>
          </a:p>
        </p:txBody>
      </p:sp>
      <p:sp>
        <p:nvSpPr>
          <p:cNvPr id="3" name="Content Placeholder 2">
            <a:extLst>
              <a:ext uri="{FF2B5EF4-FFF2-40B4-BE49-F238E27FC236}">
                <a16:creationId xmlns:a16="http://schemas.microsoft.com/office/drawing/2014/main" id="{F957014A-875F-4A2D-A352-D8F28597A4D3}"/>
              </a:ext>
            </a:extLst>
          </p:cNvPr>
          <p:cNvSpPr>
            <a:spLocks noGrp="1"/>
          </p:cNvSpPr>
          <p:nvPr>
            <p:ph idx="1"/>
          </p:nvPr>
        </p:nvSpPr>
        <p:spPr>
          <a:xfrm>
            <a:off x="650127" y="1200151"/>
            <a:ext cx="3631941" cy="3394472"/>
          </a:xfrm>
        </p:spPr>
        <p:txBody>
          <a:bodyPr/>
          <a:lstStyle/>
          <a:p>
            <a:pPr marL="0" indent="0">
              <a:buNone/>
            </a:pPr>
            <a:r>
              <a:rPr lang="en-GB" sz="2000" dirty="0"/>
              <a:t>Positive views of Global Future Selves driving motivation to become this future self</a:t>
            </a:r>
          </a:p>
          <a:p>
            <a:pPr marL="0" indent="0">
              <a:buNone/>
            </a:pPr>
            <a:r>
              <a:rPr lang="en-GB" dirty="0"/>
              <a:t>Dörnyei’s L2 Motivational Self System</a:t>
            </a:r>
          </a:p>
          <a:p>
            <a:pPr marL="0"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F42B005D-61B5-4FF8-A2D1-FC21610EB413}"/>
              </a:ext>
            </a:extLst>
          </p:cNvPr>
          <p:cNvPicPr>
            <a:picLocks noChangeAspect="1"/>
          </p:cNvPicPr>
          <p:nvPr/>
        </p:nvPicPr>
        <p:blipFill>
          <a:blip r:embed="rId2"/>
          <a:stretch>
            <a:fillRect/>
          </a:stretch>
        </p:blipFill>
        <p:spPr>
          <a:xfrm>
            <a:off x="4571999" y="1314876"/>
            <a:ext cx="3921873" cy="2941405"/>
          </a:xfrm>
          <a:prstGeom prst="rect">
            <a:avLst/>
          </a:prstGeom>
        </p:spPr>
      </p:pic>
      <p:sp>
        <p:nvSpPr>
          <p:cNvPr id="6" name="Content Placeholder 2">
            <a:extLst>
              <a:ext uri="{FF2B5EF4-FFF2-40B4-BE49-F238E27FC236}">
                <a16:creationId xmlns:a16="http://schemas.microsoft.com/office/drawing/2014/main" id="{D54B56BB-B33D-40DB-97B1-DAAA7B082CEC}"/>
              </a:ext>
            </a:extLst>
          </p:cNvPr>
          <p:cNvSpPr txBox="1">
            <a:spLocks/>
          </p:cNvSpPr>
          <p:nvPr/>
        </p:nvSpPr>
        <p:spPr>
          <a:xfrm>
            <a:off x="4571999" y="4334193"/>
            <a:ext cx="2978317" cy="242617"/>
          </a:xfrm>
          <a:prstGeom prst="rect">
            <a:avLst/>
          </a:prstGeom>
        </p:spPr>
        <p:txBody>
          <a:bodyPr vert="horz" lIns="0" tIns="0" rIns="0" bIns="0" rtlCol="0" anchor="t" anchorCtr="0">
            <a:noAutofit/>
          </a:bodyPr>
          <a:lstStyle>
            <a:lvl1pPr marL="180000" indent="-180000" algn="l" defTabSz="457200" rtl="0" eaLnBrk="1" latinLnBrk="0" hangingPunct="1">
              <a:spcBef>
                <a:spcPts val="900"/>
              </a:spcBef>
              <a:buFont typeface="Arial"/>
              <a:buChar char="•"/>
              <a:defRPr sz="1400" kern="1200">
                <a:solidFill>
                  <a:srgbClr val="34516C"/>
                </a:solidFill>
                <a:latin typeface="Avenir Next Bold"/>
                <a:ea typeface="+mn-ea"/>
                <a:cs typeface="Avenir Next Bold"/>
              </a:defRPr>
            </a:lvl1pPr>
            <a:lvl2pPr marL="396000" indent="-180000" algn="l" defTabSz="457200" rtl="0" eaLnBrk="1" latinLnBrk="0" hangingPunct="1">
              <a:spcBef>
                <a:spcPts val="450"/>
              </a:spcBef>
              <a:buFont typeface="Arial"/>
              <a:buChar char="–"/>
              <a:defRPr sz="1400" kern="1200">
                <a:solidFill>
                  <a:srgbClr val="34516C"/>
                </a:solidFill>
                <a:latin typeface="Avenir Next Bold"/>
                <a:ea typeface="+mn-ea"/>
                <a:cs typeface="Avenir Next Bold"/>
              </a:defRPr>
            </a:lvl2pPr>
            <a:lvl3pPr marL="11430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3pPr>
            <a:lvl4pPr marL="16002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4pPr>
            <a:lvl5pPr marL="20574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1200" dirty="0"/>
              <a:t>(Taguchi et al. 2009)</a:t>
            </a:r>
          </a:p>
        </p:txBody>
      </p:sp>
    </p:spTree>
    <p:extLst>
      <p:ext uri="{BB962C8B-B14F-4D97-AF65-F5344CB8AC3E}">
        <p14:creationId xmlns:p14="http://schemas.microsoft.com/office/powerpoint/2010/main" val="1959402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BA699A-C8CF-45F9-8C7C-7CA8F3050938}"/>
              </a:ext>
            </a:extLst>
          </p:cNvPr>
          <p:cNvSpPr>
            <a:spLocks noGrp="1"/>
          </p:cNvSpPr>
          <p:nvPr>
            <p:ph type="ctrTitle"/>
          </p:nvPr>
        </p:nvSpPr>
        <p:spPr/>
        <p:txBody>
          <a:bodyPr/>
          <a:lstStyle/>
          <a:p>
            <a:r>
              <a:rPr lang="en-GB" dirty="0"/>
              <a:t>The Planned </a:t>
            </a:r>
            <a:br>
              <a:rPr lang="en-GB" dirty="0"/>
            </a:br>
            <a:r>
              <a:rPr lang="en-GB" dirty="0"/>
              <a:t>Intervention</a:t>
            </a:r>
          </a:p>
        </p:txBody>
      </p:sp>
    </p:spTree>
    <p:extLst>
      <p:ext uri="{BB962C8B-B14F-4D97-AF65-F5344CB8AC3E}">
        <p14:creationId xmlns:p14="http://schemas.microsoft.com/office/powerpoint/2010/main" val="1476765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177627-DB48-4E44-873D-EDD53799243A}"/>
              </a:ext>
            </a:extLst>
          </p:cNvPr>
          <p:cNvSpPr>
            <a:spLocks noGrp="1"/>
          </p:cNvSpPr>
          <p:nvPr>
            <p:ph type="title"/>
          </p:nvPr>
        </p:nvSpPr>
        <p:spPr/>
        <p:txBody>
          <a:bodyPr/>
          <a:lstStyle/>
          <a:p>
            <a:r>
              <a:rPr lang="en-GB" sz="3200" b="1" dirty="0"/>
              <a:t>Learning Context</a:t>
            </a:r>
          </a:p>
        </p:txBody>
      </p:sp>
      <p:sp>
        <p:nvSpPr>
          <p:cNvPr id="5" name="Content Placeholder 4">
            <a:extLst>
              <a:ext uri="{FF2B5EF4-FFF2-40B4-BE49-F238E27FC236}">
                <a16:creationId xmlns:a16="http://schemas.microsoft.com/office/drawing/2014/main" id="{C32338B8-265F-4999-A28B-0C1BBDAEA1A5}"/>
              </a:ext>
            </a:extLst>
          </p:cNvPr>
          <p:cNvSpPr>
            <a:spLocks noGrp="1"/>
          </p:cNvSpPr>
          <p:nvPr>
            <p:ph idx="1"/>
          </p:nvPr>
        </p:nvSpPr>
        <p:spPr>
          <a:xfrm>
            <a:off x="650127" y="1005367"/>
            <a:ext cx="8266626" cy="3394472"/>
          </a:xfrm>
        </p:spPr>
        <p:txBody>
          <a:bodyPr/>
          <a:lstStyle/>
          <a:p>
            <a:pPr marL="0" indent="0">
              <a:buNone/>
            </a:pPr>
            <a:r>
              <a:rPr lang="en-GB" sz="2800" dirty="0"/>
              <a:t>Two joint programmes at mid-high ranking public universities in China</a:t>
            </a:r>
          </a:p>
          <a:p>
            <a:pPr marL="0" indent="0">
              <a:buNone/>
            </a:pPr>
            <a:r>
              <a:rPr lang="en-GB" sz="2800" dirty="0"/>
              <a:t>4+0 structure, 1 year Foundation + 3 year BA/BSc</a:t>
            </a:r>
          </a:p>
          <a:p>
            <a:pPr marL="0" indent="0">
              <a:buNone/>
            </a:pPr>
            <a:r>
              <a:rPr lang="en-GB" sz="2800" dirty="0"/>
              <a:t>Dual </a:t>
            </a:r>
            <a:r>
              <a:rPr lang="en-GB" sz="2800"/>
              <a:t>degrees </a:t>
            </a:r>
            <a:endParaRPr lang="en-GB" sz="2800" dirty="0"/>
          </a:p>
          <a:p>
            <a:pPr marL="1477350" lvl="2" indent="-514350">
              <a:buAutoNum type="arabicParenR"/>
            </a:pPr>
            <a:r>
              <a:rPr lang="en-GB" sz="3200" dirty="0">
                <a:solidFill>
                  <a:srgbClr val="AE0019"/>
                </a:solidFill>
              </a:rPr>
              <a:t>Sports Science</a:t>
            </a:r>
          </a:p>
          <a:p>
            <a:pPr marL="1477350" lvl="2" indent="-514350">
              <a:buAutoNum type="arabicParenR"/>
            </a:pPr>
            <a:r>
              <a:rPr lang="en-GB" sz="3200" dirty="0">
                <a:solidFill>
                  <a:srgbClr val="AE0019"/>
                </a:solidFill>
              </a:rPr>
              <a:t>Arts and Media</a:t>
            </a:r>
          </a:p>
        </p:txBody>
      </p:sp>
    </p:spTree>
    <p:extLst>
      <p:ext uri="{BB962C8B-B14F-4D97-AF65-F5344CB8AC3E}">
        <p14:creationId xmlns:p14="http://schemas.microsoft.com/office/powerpoint/2010/main" val="319814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177627-DB48-4E44-873D-EDD53799243A}"/>
              </a:ext>
            </a:extLst>
          </p:cNvPr>
          <p:cNvSpPr>
            <a:spLocks noGrp="1"/>
          </p:cNvSpPr>
          <p:nvPr>
            <p:ph type="title"/>
          </p:nvPr>
        </p:nvSpPr>
        <p:spPr/>
        <p:txBody>
          <a:bodyPr/>
          <a:lstStyle/>
          <a:p>
            <a:r>
              <a:rPr lang="en-GB" sz="3200" b="1" dirty="0"/>
              <a:t>The Planned Intervention</a:t>
            </a:r>
          </a:p>
        </p:txBody>
      </p:sp>
      <p:sp>
        <p:nvSpPr>
          <p:cNvPr id="5" name="Content Placeholder 4">
            <a:extLst>
              <a:ext uri="{FF2B5EF4-FFF2-40B4-BE49-F238E27FC236}">
                <a16:creationId xmlns:a16="http://schemas.microsoft.com/office/drawing/2014/main" id="{C32338B8-265F-4999-A28B-0C1BBDAEA1A5}"/>
              </a:ext>
            </a:extLst>
          </p:cNvPr>
          <p:cNvSpPr>
            <a:spLocks noGrp="1"/>
          </p:cNvSpPr>
          <p:nvPr>
            <p:ph idx="1"/>
          </p:nvPr>
        </p:nvSpPr>
        <p:spPr>
          <a:xfrm>
            <a:off x="650127" y="1005367"/>
            <a:ext cx="8266626" cy="3394472"/>
          </a:xfrm>
        </p:spPr>
        <p:txBody>
          <a:bodyPr/>
          <a:lstStyle/>
          <a:p>
            <a:pPr marL="0" indent="0">
              <a:buNone/>
            </a:pPr>
            <a:r>
              <a:rPr lang="en-GB" sz="2800" u="sng" dirty="0">
                <a:solidFill>
                  <a:srgbClr val="AE0019"/>
                </a:solidFill>
              </a:rPr>
              <a:t>Aim</a:t>
            </a:r>
          </a:p>
          <a:p>
            <a:pPr marL="0" indent="0">
              <a:spcBef>
                <a:spcPts val="0"/>
              </a:spcBef>
              <a:buNone/>
            </a:pPr>
            <a:r>
              <a:rPr lang="en-GB" sz="2800" dirty="0"/>
              <a:t>To enable students to develop positive global attitudes through the course of a Foundation year</a:t>
            </a:r>
          </a:p>
          <a:p>
            <a:pPr marL="0" indent="0">
              <a:spcBef>
                <a:spcPts val="1800"/>
              </a:spcBef>
              <a:buNone/>
            </a:pPr>
            <a:r>
              <a:rPr lang="en-GB" sz="2800" u="sng" dirty="0">
                <a:solidFill>
                  <a:srgbClr val="AE0019"/>
                </a:solidFill>
              </a:rPr>
              <a:t>Attitudes targeted</a:t>
            </a:r>
          </a:p>
          <a:p>
            <a:pPr marL="0" indent="0">
              <a:spcBef>
                <a:spcPts val="0"/>
              </a:spcBef>
              <a:buNone/>
            </a:pPr>
            <a:r>
              <a:rPr lang="en-GB" sz="2800" dirty="0"/>
              <a:t>A positive view of other cultures </a:t>
            </a:r>
            <a:r>
              <a:rPr lang="en-GB" sz="2800"/>
              <a:t>and openness to </a:t>
            </a:r>
            <a:r>
              <a:rPr lang="en-GB" sz="2800" dirty="0"/>
              <a:t>different perspectives</a:t>
            </a:r>
          </a:p>
          <a:p>
            <a:pPr marL="0" indent="0">
              <a:buNone/>
            </a:pPr>
            <a:r>
              <a:rPr lang="en-GB" sz="2800" dirty="0"/>
              <a:t>A positive view of the global community and their place within it</a:t>
            </a:r>
          </a:p>
        </p:txBody>
      </p:sp>
    </p:spTree>
    <p:extLst>
      <p:ext uri="{BB962C8B-B14F-4D97-AF65-F5344CB8AC3E}">
        <p14:creationId xmlns:p14="http://schemas.microsoft.com/office/powerpoint/2010/main" val="27400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177627-DB48-4E44-873D-EDD53799243A}"/>
              </a:ext>
            </a:extLst>
          </p:cNvPr>
          <p:cNvSpPr>
            <a:spLocks noGrp="1"/>
          </p:cNvSpPr>
          <p:nvPr>
            <p:ph type="title"/>
          </p:nvPr>
        </p:nvSpPr>
        <p:spPr/>
        <p:txBody>
          <a:bodyPr/>
          <a:lstStyle/>
          <a:p>
            <a:r>
              <a:rPr lang="en-GB" sz="3200" b="1" dirty="0"/>
              <a:t>The Planned Intervention</a:t>
            </a:r>
          </a:p>
        </p:txBody>
      </p:sp>
      <p:sp>
        <p:nvSpPr>
          <p:cNvPr id="5" name="Content Placeholder 4">
            <a:extLst>
              <a:ext uri="{FF2B5EF4-FFF2-40B4-BE49-F238E27FC236}">
                <a16:creationId xmlns:a16="http://schemas.microsoft.com/office/drawing/2014/main" id="{C32338B8-265F-4999-A28B-0C1BBDAEA1A5}"/>
              </a:ext>
            </a:extLst>
          </p:cNvPr>
          <p:cNvSpPr>
            <a:spLocks noGrp="1"/>
          </p:cNvSpPr>
          <p:nvPr>
            <p:ph idx="1"/>
          </p:nvPr>
        </p:nvSpPr>
        <p:spPr>
          <a:xfrm>
            <a:off x="650127" y="1005367"/>
            <a:ext cx="8266626" cy="3394472"/>
          </a:xfrm>
        </p:spPr>
        <p:txBody>
          <a:bodyPr/>
          <a:lstStyle/>
          <a:p>
            <a:pPr marL="0" indent="0">
              <a:buNone/>
            </a:pPr>
            <a:r>
              <a:rPr lang="en-GB" sz="2800" u="sng" dirty="0">
                <a:solidFill>
                  <a:srgbClr val="AE0019"/>
                </a:solidFill>
              </a:rPr>
              <a:t>Intervention Structure</a:t>
            </a:r>
          </a:p>
          <a:p>
            <a:pPr marL="0" indent="0">
              <a:spcBef>
                <a:spcPts val="0"/>
              </a:spcBef>
              <a:buNone/>
            </a:pPr>
            <a:r>
              <a:rPr lang="en-GB" sz="2800" dirty="0"/>
              <a:t>Embedded in two existing Foundation modules </a:t>
            </a:r>
          </a:p>
          <a:p>
            <a:pPr marL="0" indent="0">
              <a:spcBef>
                <a:spcPts val="1800"/>
              </a:spcBef>
              <a:buNone/>
            </a:pPr>
            <a:r>
              <a:rPr lang="en-GB" sz="2800" dirty="0">
                <a:solidFill>
                  <a:srgbClr val="AE0019"/>
                </a:solidFill>
              </a:rPr>
              <a:t>Semester 1 – Developing Academic Skills</a:t>
            </a:r>
          </a:p>
          <a:p>
            <a:pPr marL="0" indent="0">
              <a:spcBef>
                <a:spcPts val="0"/>
              </a:spcBef>
              <a:buNone/>
            </a:pPr>
            <a:r>
              <a:rPr lang="en-GB" sz="2800" dirty="0"/>
              <a:t>Project-based learning exploring intercultural topics whilst developing academic skills</a:t>
            </a:r>
          </a:p>
          <a:p>
            <a:pPr marL="0" indent="0">
              <a:spcBef>
                <a:spcPts val="1800"/>
              </a:spcBef>
              <a:buNone/>
            </a:pPr>
            <a:r>
              <a:rPr lang="en-GB" sz="2800" dirty="0">
                <a:solidFill>
                  <a:srgbClr val="AE0019"/>
                </a:solidFill>
              </a:rPr>
              <a:t>Semester 2 – Professional Communication Skills (ESAP)</a:t>
            </a:r>
          </a:p>
          <a:p>
            <a:pPr marL="0" indent="0">
              <a:spcBef>
                <a:spcPts val="0"/>
              </a:spcBef>
              <a:buNone/>
            </a:pPr>
            <a:r>
              <a:rPr lang="en-GB" sz="2800" dirty="0"/>
              <a:t>Developing ESAP through exploring future global selves</a:t>
            </a:r>
          </a:p>
        </p:txBody>
      </p:sp>
    </p:spTree>
    <p:extLst>
      <p:ext uri="{BB962C8B-B14F-4D97-AF65-F5344CB8AC3E}">
        <p14:creationId xmlns:p14="http://schemas.microsoft.com/office/powerpoint/2010/main" val="217291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177627-DB48-4E44-873D-EDD53799243A}"/>
              </a:ext>
            </a:extLst>
          </p:cNvPr>
          <p:cNvSpPr>
            <a:spLocks noGrp="1"/>
          </p:cNvSpPr>
          <p:nvPr>
            <p:ph type="title"/>
          </p:nvPr>
        </p:nvSpPr>
        <p:spPr/>
        <p:txBody>
          <a:bodyPr/>
          <a:lstStyle/>
          <a:p>
            <a:r>
              <a:rPr lang="en-GB" sz="3200" b="1" dirty="0"/>
              <a:t>The Planned Intervention</a:t>
            </a:r>
          </a:p>
        </p:txBody>
      </p:sp>
      <p:sp>
        <p:nvSpPr>
          <p:cNvPr id="5" name="Content Placeholder 4">
            <a:extLst>
              <a:ext uri="{FF2B5EF4-FFF2-40B4-BE49-F238E27FC236}">
                <a16:creationId xmlns:a16="http://schemas.microsoft.com/office/drawing/2014/main" id="{C32338B8-265F-4999-A28B-0C1BBDAEA1A5}"/>
              </a:ext>
            </a:extLst>
          </p:cNvPr>
          <p:cNvSpPr>
            <a:spLocks noGrp="1"/>
          </p:cNvSpPr>
          <p:nvPr>
            <p:ph idx="1"/>
          </p:nvPr>
        </p:nvSpPr>
        <p:spPr>
          <a:xfrm>
            <a:off x="650127" y="1005367"/>
            <a:ext cx="8266626" cy="3394472"/>
          </a:xfrm>
        </p:spPr>
        <p:txBody>
          <a:bodyPr/>
          <a:lstStyle/>
          <a:p>
            <a:pPr marL="0" indent="0">
              <a:buNone/>
            </a:pPr>
            <a:r>
              <a:rPr lang="en-GB" sz="2800" u="sng" dirty="0">
                <a:solidFill>
                  <a:srgbClr val="AE0019"/>
                </a:solidFill>
              </a:rPr>
              <a:t>Quasi-experimental</a:t>
            </a:r>
          </a:p>
          <a:p>
            <a:pPr marL="0" indent="0">
              <a:spcBef>
                <a:spcPts val="0"/>
              </a:spcBef>
              <a:buNone/>
            </a:pPr>
            <a:r>
              <a:rPr lang="en-GB" sz="2800" dirty="0"/>
              <a:t>Students will be divided into control and experimental groups</a:t>
            </a:r>
          </a:p>
          <a:p>
            <a:pPr marL="0" indent="0">
              <a:spcBef>
                <a:spcPts val="1800"/>
              </a:spcBef>
              <a:buNone/>
            </a:pPr>
            <a:r>
              <a:rPr lang="en-GB" sz="2800" u="sng" dirty="0">
                <a:solidFill>
                  <a:srgbClr val="AE0019"/>
                </a:solidFill>
              </a:rPr>
              <a:t>Research Questions</a:t>
            </a:r>
          </a:p>
          <a:p>
            <a:pPr marL="514350" indent="-514350">
              <a:spcBef>
                <a:spcPts val="600"/>
              </a:spcBef>
              <a:buAutoNum type="arabicParenR"/>
            </a:pPr>
            <a:r>
              <a:rPr lang="en-GB" sz="2000" dirty="0">
                <a:solidFill>
                  <a:srgbClr val="283F59"/>
                </a:solidFill>
              </a:rPr>
              <a:t>Do students develop more positive views of other cultures and openness to other perspectives?</a:t>
            </a:r>
          </a:p>
          <a:p>
            <a:pPr marL="514350" indent="-514350">
              <a:spcBef>
                <a:spcPts val="600"/>
              </a:spcBef>
              <a:buAutoNum type="arabicParenR"/>
            </a:pPr>
            <a:r>
              <a:rPr lang="en-GB" sz="2000" dirty="0">
                <a:solidFill>
                  <a:srgbClr val="283F59"/>
                </a:solidFill>
              </a:rPr>
              <a:t>Do students develop a more positive view of the global community and their role within it?</a:t>
            </a:r>
          </a:p>
          <a:p>
            <a:pPr marL="514350" indent="-514350">
              <a:spcBef>
                <a:spcPts val="600"/>
              </a:spcBef>
              <a:buAutoNum type="arabicParenR"/>
            </a:pPr>
            <a:r>
              <a:rPr lang="en-GB" sz="2000" dirty="0">
                <a:solidFill>
                  <a:srgbClr val="283F59"/>
                </a:solidFill>
              </a:rPr>
              <a:t>Is there a correlation between global attitudes and academic motivation</a:t>
            </a:r>
          </a:p>
          <a:p>
            <a:pPr marL="0" indent="0">
              <a:spcBef>
                <a:spcPts val="0"/>
              </a:spcBef>
              <a:buNone/>
            </a:pPr>
            <a:endParaRPr lang="en-GB" sz="2800" dirty="0"/>
          </a:p>
        </p:txBody>
      </p:sp>
    </p:spTree>
    <p:extLst>
      <p:ext uri="{BB962C8B-B14F-4D97-AF65-F5344CB8AC3E}">
        <p14:creationId xmlns:p14="http://schemas.microsoft.com/office/powerpoint/2010/main" val="165411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9DCB8-7BA4-47BF-8A4E-98656656E262}"/>
              </a:ext>
            </a:extLst>
          </p:cNvPr>
          <p:cNvSpPr>
            <a:spLocks noGrp="1"/>
          </p:cNvSpPr>
          <p:nvPr>
            <p:ph type="ctrTitle"/>
          </p:nvPr>
        </p:nvSpPr>
        <p:spPr>
          <a:xfrm>
            <a:off x="195631" y="1829639"/>
            <a:ext cx="5674924" cy="2076748"/>
          </a:xfrm>
        </p:spPr>
        <p:txBody>
          <a:bodyPr/>
          <a:lstStyle/>
          <a:p>
            <a:r>
              <a:rPr lang="en-GB" dirty="0"/>
              <a:t>Global Graduates &amp; Intercultural Communicative Competence</a:t>
            </a:r>
          </a:p>
        </p:txBody>
      </p:sp>
    </p:spTree>
    <p:extLst>
      <p:ext uri="{BB962C8B-B14F-4D97-AF65-F5344CB8AC3E}">
        <p14:creationId xmlns:p14="http://schemas.microsoft.com/office/powerpoint/2010/main" val="2087219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AFEBD-97B4-456A-BBBA-1ED0402DCCF9}"/>
              </a:ext>
            </a:extLst>
          </p:cNvPr>
          <p:cNvSpPr>
            <a:spLocks noGrp="1"/>
          </p:cNvSpPr>
          <p:nvPr>
            <p:ph type="title"/>
          </p:nvPr>
        </p:nvSpPr>
        <p:spPr/>
        <p:txBody>
          <a:bodyPr/>
          <a:lstStyle/>
          <a:p>
            <a:r>
              <a:rPr lang="en-GB" sz="3200" b="1" dirty="0"/>
              <a:t>Measuring Global Attitudes</a:t>
            </a:r>
          </a:p>
        </p:txBody>
      </p:sp>
      <p:sp>
        <p:nvSpPr>
          <p:cNvPr id="3" name="Content Placeholder 2">
            <a:extLst>
              <a:ext uri="{FF2B5EF4-FFF2-40B4-BE49-F238E27FC236}">
                <a16:creationId xmlns:a16="http://schemas.microsoft.com/office/drawing/2014/main" id="{55A485D9-19CD-4D80-91FB-A1A8C9662BA9}"/>
              </a:ext>
            </a:extLst>
          </p:cNvPr>
          <p:cNvSpPr>
            <a:spLocks noGrp="1"/>
          </p:cNvSpPr>
          <p:nvPr>
            <p:ph idx="1"/>
          </p:nvPr>
        </p:nvSpPr>
        <p:spPr>
          <a:xfrm>
            <a:off x="401237" y="874514"/>
            <a:ext cx="8228751" cy="3394472"/>
          </a:xfrm>
        </p:spPr>
        <p:txBody>
          <a:bodyPr/>
          <a:lstStyle/>
          <a:p>
            <a:pPr marL="0" indent="0">
              <a:buNone/>
            </a:pPr>
            <a:r>
              <a:rPr lang="en-GB" sz="2800" dirty="0">
                <a:solidFill>
                  <a:srgbClr val="AE0019"/>
                </a:solidFill>
              </a:rPr>
              <a:t>A work in progress!</a:t>
            </a:r>
          </a:p>
          <a:p>
            <a:pPr marL="0" indent="0">
              <a:buNone/>
            </a:pPr>
            <a:r>
              <a:rPr lang="en-GB" sz="2800" dirty="0"/>
              <a:t>The focus will be on quantitative surveys, but with additional qualitative elements</a:t>
            </a:r>
          </a:p>
          <a:p>
            <a:pPr marL="0" indent="0">
              <a:buNone/>
            </a:pPr>
            <a:endParaRPr lang="en-GB" dirty="0"/>
          </a:p>
        </p:txBody>
      </p:sp>
    </p:spTree>
    <p:extLst>
      <p:ext uri="{BB962C8B-B14F-4D97-AF65-F5344CB8AC3E}">
        <p14:creationId xmlns:p14="http://schemas.microsoft.com/office/powerpoint/2010/main" val="50837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AFEBD-97B4-456A-BBBA-1ED0402DCCF9}"/>
              </a:ext>
            </a:extLst>
          </p:cNvPr>
          <p:cNvSpPr>
            <a:spLocks noGrp="1"/>
          </p:cNvSpPr>
          <p:nvPr>
            <p:ph type="title"/>
          </p:nvPr>
        </p:nvSpPr>
        <p:spPr/>
        <p:txBody>
          <a:bodyPr/>
          <a:lstStyle/>
          <a:p>
            <a:r>
              <a:rPr lang="en-GB" sz="3200" b="1" dirty="0"/>
              <a:t>Measuring Global Attitudes</a:t>
            </a:r>
          </a:p>
        </p:txBody>
      </p:sp>
      <p:sp>
        <p:nvSpPr>
          <p:cNvPr id="3" name="Content Placeholder 2">
            <a:extLst>
              <a:ext uri="{FF2B5EF4-FFF2-40B4-BE49-F238E27FC236}">
                <a16:creationId xmlns:a16="http://schemas.microsoft.com/office/drawing/2014/main" id="{55A485D9-19CD-4D80-91FB-A1A8C9662BA9}"/>
              </a:ext>
            </a:extLst>
          </p:cNvPr>
          <p:cNvSpPr>
            <a:spLocks noGrp="1"/>
          </p:cNvSpPr>
          <p:nvPr>
            <p:ph idx="1"/>
          </p:nvPr>
        </p:nvSpPr>
        <p:spPr>
          <a:xfrm>
            <a:off x="401237" y="874514"/>
            <a:ext cx="8228751" cy="3394472"/>
          </a:xfrm>
        </p:spPr>
        <p:txBody>
          <a:bodyPr/>
          <a:lstStyle/>
          <a:p>
            <a:pPr marL="0" indent="0">
              <a:buNone/>
            </a:pPr>
            <a:r>
              <a:rPr lang="en-GB" sz="2400" u="sng" dirty="0">
                <a:solidFill>
                  <a:srgbClr val="AE0019"/>
                </a:solidFill>
              </a:rPr>
              <a:t>Self-report Questionnaires</a:t>
            </a:r>
          </a:p>
          <a:p>
            <a:pPr marL="0" indent="0">
              <a:spcBef>
                <a:spcPts val="0"/>
              </a:spcBef>
              <a:buNone/>
            </a:pPr>
            <a:r>
              <a:rPr lang="en-GB" sz="2400" dirty="0"/>
              <a:t>Students will complete self-report questionnaires at the start of Semester 1, end of Semester 1 and end of Semester 2.</a:t>
            </a:r>
          </a:p>
          <a:p>
            <a:pPr marL="0" indent="0">
              <a:buNone/>
            </a:pPr>
            <a:r>
              <a:rPr lang="en-GB" sz="2400" dirty="0"/>
              <a:t>These questionnaires will be developed for the study, but will draw upon the literature of ICC, global competencies, and language learner motivation.  </a:t>
            </a:r>
          </a:p>
          <a:p>
            <a:pPr marL="0" indent="0">
              <a:buNone/>
            </a:pPr>
            <a:r>
              <a:rPr lang="en-GB" sz="2400" dirty="0">
                <a:solidFill>
                  <a:srgbClr val="BE1622"/>
                </a:solidFill>
              </a:rPr>
              <a:t>They will cover both attitudes and academic motivation.</a:t>
            </a:r>
          </a:p>
          <a:p>
            <a:pPr marL="0" indent="0">
              <a:buNone/>
            </a:pPr>
            <a:endParaRPr lang="en-GB" dirty="0"/>
          </a:p>
        </p:txBody>
      </p:sp>
    </p:spTree>
    <p:extLst>
      <p:ext uri="{BB962C8B-B14F-4D97-AF65-F5344CB8AC3E}">
        <p14:creationId xmlns:p14="http://schemas.microsoft.com/office/powerpoint/2010/main" val="335852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AFEBD-97B4-456A-BBBA-1ED0402DCCF9}"/>
              </a:ext>
            </a:extLst>
          </p:cNvPr>
          <p:cNvSpPr>
            <a:spLocks noGrp="1"/>
          </p:cNvSpPr>
          <p:nvPr>
            <p:ph type="title"/>
          </p:nvPr>
        </p:nvSpPr>
        <p:spPr/>
        <p:txBody>
          <a:bodyPr/>
          <a:lstStyle/>
          <a:p>
            <a:r>
              <a:rPr lang="en-GB" sz="3200" b="1" dirty="0"/>
              <a:t>Measuring Global Attitudes</a:t>
            </a:r>
          </a:p>
        </p:txBody>
      </p:sp>
      <p:sp>
        <p:nvSpPr>
          <p:cNvPr id="3" name="Content Placeholder 2">
            <a:extLst>
              <a:ext uri="{FF2B5EF4-FFF2-40B4-BE49-F238E27FC236}">
                <a16:creationId xmlns:a16="http://schemas.microsoft.com/office/drawing/2014/main" id="{55A485D9-19CD-4D80-91FB-A1A8C9662BA9}"/>
              </a:ext>
            </a:extLst>
          </p:cNvPr>
          <p:cNvSpPr>
            <a:spLocks noGrp="1"/>
          </p:cNvSpPr>
          <p:nvPr>
            <p:ph idx="1"/>
          </p:nvPr>
        </p:nvSpPr>
        <p:spPr>
          <a:xfrm>
            <a:off x="401237" y="874514"/>
            <a:ext cx="8228751" cy="3394472"/>
          </a:xfrm>
        </p:spPr>
        <p:txBody>
          <a:bodyPr/>
          <a:lstStyle/>
          <a:p>
            <a:pPr marL="0" indent="0">
              <a:buNone/>
            </a:pPr>
            <a:r>
              <a:rPr lang="en-GB" sz="2400" u="sng" dirty="0">
                <a:solidFill>
                  <a:srgbClr val="AE0019"/>
                </a:solidFill>
              </a:rPr>
              <a:t>Global Future Selves exercises</a:t>
            </a:r>
          </a:p>
          <a:p>
            <a:pPr marL="0" indent="0">
              <a:spcBef>
                <a:spcPts val="0"/>
              </a:spcBef>
              <a:buNone/>
            </a:pPr>
            <a:r>
              <a:rPr lang="en-GB" sz="2400" dirty="0"/>
              <a:t>Students will complete an in-class exercise at the start of Semester 1 and end of Semester 2 to elicit views about their future global selves</a:t>
            </a:r>
          </a:p>
          <a:p>
            <a:pPr marL="0" indent="0">
              <a:buNone/>
            </a:pPr>
            <a:r>
              <a:rPr lang="en-GB" sz="2400" u="sng" dirty="0">
                <a:solidFill>
                  <a:srgbClr val="AE0019"/>
                </a:solidFill>
              </a:rPr>
              <a:t>Semi-structured Interviews</a:t>
            </a:r>
          </a:p>
          <a:p>
            <a:pPr marL="0" indent="0">
              <a:spcBef>
                <a:spcPts val="0"/>
              </a:spcBef>
              <a:buNone/>
            </a:pPr>
            <a:r>
              <a:rPr lang="en-GB" sz="2400" dirty="0"/>
              <a:t>Interviews of selected students to further explore trends identified in the surveys and in-class exercises</a:t>
            </a:r>
          </a:p>
          <a:p>
            <a:pPr marL="0" indent="0">
              <a:buNone/>
            </a:pPr>
            <a:endParaRPr lang="en-GB" dirty="0"/>
          </a:p>
        </p:txBody>
      </p:sp>
    </p:spTree>
    <p:extLst>
      <p:ext uri="{BB962C8B-B14F-4D97-AF65-F5344CB8AC3E}">
        <p14:creationId xmlns:p14="http://schemas.microsoft.com/office/powerpoint/2010/main" val="410111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6071-C026-421A-9EED-9C84C9E18A6E}"/>
              </a:ext>
            </a:extLst>
          </p:cNvPr>
          <p:cNvSpPr>
            <a:spLocks noGrp="1"/>
          </p:cNvSpPr>
          <p:nvPr>
            <p:ph type="ctrTitle"/>
          </p:nvPr>
        </p:nvSpPr>
        <p:spPr/>
        <p:txBody>
          <a:bodyPr/>
          <a:lstStyle/>
          <a:p>
            <a:r>
              <a:rPr lang="en-GB" dirty="0"/>
              <a:t>Questions…?</a:t>
            </a:r>
          </a:p>
        </p:txBody>
      </p:sp>
    </p:spTree>
    <p:extLst>
      <p:ext uri="{BB962C8B-B14F-4D97-AF65-F5344CB8AC3E}">
        <p14:creationId xmlns:p14="http://schemas.microsoft.com/office/powerpoint/2010/main" val="991145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A485D9-19CD-4D80-91FB-A1A8C9662BA9}"/>
              </a:ext>
            </a:extLst>
          </p:cNvPr>
          <p:cNvSpPr>
            <a:spLocks noGrp="1"/>
          </p:cNvSpPr>
          <p:nvPr>
            <p:ph idx="1"/>
          </p:nvPr>
        </p:nvSpPr>
        <p:spPr>
          <a:xfrm>
            <a:off x="650127" y="1200151"/>
            <a:ext cx="7763435" cy="3394472"/>
          </a:xfrm>
        </p:spPr>
        <p:txBody>
          <a:bodyPr/>
          <a:lstStyle/>
          <a:p>
            <a:pPr marL="0" indent="0">
              <a:lnSpc>
                <a:spcPct val="150000"/>
              </a:lnSpc>
              <a:buNone/>
            </a:pPr>
            <a:r>
              <a:rPr lang="en-GB" sz="2400" dirty="0">
                <a:solidFill>
                  <a:schemeClr val="bg1"/>
                </a:solidFill>
              </a:rPr>
              <a:t>Am I right to focus on attitudes?</a:t>
            </a:r>
          </a:p>
          <a:p>
            <a:pPr marL="0" indent="0">
              <a:lnSpc>
                <a:spcPct val="100000"/>
              </a:lnSpc>
              <a:spcBef>
                <a:spcPts val="600"/>
              </a:spcBef>
              <a:buNone/>
            </a:pPr>
            <a:r>
              <a:rPr lang="en-GB" sz="2400" dirty="0">
                <a:solidFill>
                  <a:schemeClr val="bg1"/>
                </a:solidFill>
              </a:rPr>
              <a:t>	- Is this focus theoretically sound?</a:t>
            </a:r>
          </a:p>
          <a:p>
            <a:pPr marL="0" indent="0">
              <a:lnSpc>
                <a:spcPct val="150000"/>
              </a:lnSpc>
              <a:buNone/>
            </a:pPr>
            <a:r>
              <a:rPr lang="en-GB" sz="2400" dirty="0">
                <a:solidFill>
                  <a:schemeClr val="bg1"/>
                </a:solidFill>
              </a:rPr>
              <a:t>Are there any better/alternative measures I could use?</a:t>
            </a:r>
          </a:p>
          <a:p>
            <a:pPr marL="0" indent="0">
              <a:lnSpc>
                <a:spcPct val="150000"/>
              </a:lnSpc>
              <a:buNone/>
            </a:pPr>
            <a:r>
              <a:rPr lang="en-GB" sz="2400" dirty="0">
                <a:solidFill>
                  <a:schemeClr val="bg1"/>
                </a:solidFill>
              </a:rPr>
              <a:t>Will such an intervention achieve significant results?</a:t>
            </a:r>
          </a:p>
          <a:p>
            <a:pPr marL="0" indent="0">
              <a:lnSpc>
                <a:spcPct val="150000"/>
              </a:lnSpc>
              <a:buNone/>
            </a:pPr>
            <a:endParaRPr lang="en-GB" sz="2400" dirty="0">
              <a:solidFill>
                <a:schemeClr val="bg1"/>
              </a:solidFill>
            </a:endParaRPr>
          </a:p>
          <a:p>
            <a:pPr marL="0" indent="0">
              <a:lnSpc>
                <a:spcPct val="150000"/>
              </a:lnSpc>
              <a:buNone/>
            </a:pPr>
            <a:r>
              <a:rPr lang="en-GB" sz="2400" dirty="0">
                <a:solidFill>
                  <a:schemeClr val="bg1"/>
                </a:solidFill>
              </a:rPr>
              <a:t>MThurston@uclan.ac.uk</a:t>
            </a:r>
          </a:p>
          <a:p>
            <a:pPr marL="0" indent="0">
              <a:buNone/>
            </a:pPr>
            <a:endParaRPr lang="en-GB" dirty="0"/>
          </a:p>
        </p:txBody>
      </p:sp>
      <p:sp>
        <p:nvSpPr>
          <p:cNvPr id="2" name="Title 1">
            <a:extLst>
              <a:ext uri="{FF2B5EF4-FFF2-40B4-BE49-F238E27FC236}">
                <a16:creationId xmlns:a16="http://schemas.microsoft.com/office/drawing/2014/main" id="{B0FAFEBD-97B4-456A-BBBA-1ED0402DCCF9}"/>
              </a:ext>
            </a:extLst>
          </p:cNvPr>
          <p:cNvSpPr>
            <a:spLocks noGrp="1"/>
          </p:cNvSpPr>
          <p:nvPr>
            <p:ph type="title" idx="4294967295"/>
          </p:nvPr>
        </p:nvSpPr>
        <p:spPr>
          <a:xfrm>
            <a:off x="0" y="120650"/>
            <a:ext cx="6383338" cy="642938"/>
          </a:xfrm>
        </p:spPr>
        <p:txBody>
          <a:bodyPr/>
          <a:lstStyle/>
          <a:p>
            <a:r>
              <a:rPr lang="en-GB" sz="3200" b="1" dirty="0">
                <a:solidFill>
                  <a:schemeClr val="bg1"/>
                </a:solidFill>
              </a:rPr>
              <a:t>Questions I have!</a:t>
            </a:r>
          </a:p>
        </p:txBody>
      </p:sp>
    </p:spTree>
    <p:extLst>
      <p:ext uri="{BB962C8B-B14F-4D97-AF65-F5344CB8AC3E}">
        <p14:creationId xmlns:p14="http://schemas.microsoft.com/office/powerpoint/2010/main" val="229464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DAF438-85DC-42C3-B3A8-BEB2C298C8FF}"/>
              </a:ext>
            </a:extLst>
          </p:cNvPr>
          <p:cNvSpPr>
            <a:spLocks noGrp="1"/>
          </p:cNvSpPr>
          <p:nvPr>
            <p:ph type="title"/>
          </p:nvPr>
        </p:nvSpPr>
        <p:spPr>
          <a:xfrm>
            <a:off x="421070" y="563839"/>
            <a:ext cx="6384680" cy="642468"/>
          </a:xfrm>
        </p:spPr>
        <p:txBody>
          <a:bodyPr/>
          <a:lstStyle/>
          <a:p>
            <a:r>
              <a:rPr lang="en-GB" sz="3200" b="1" dirty="0">
                <a:cs typeface="+mn-cs"/>
              </a:rPr>
              <a:t>Global Graduates &amp; ICC</a:t>
            </a:r>
          </a:p>
        </p:txBody>
      </p:sp>
      <p:pic>
        <p:nvPicPr>
          <p:cNvPr id="1025" name="Picture 1" descr="(dynamic &amp; contested, but enduring) &#10;MODERN/COLONIAL GLOBAL IMAGINARY ">
            <a:extLst>
              <a:ext uri="{FF2B5EF4-FFF2-40B4-BE49-F238E27FC236}">
                <a16:creationId xmlns:a16="http://schemas.microsoft.com/office/drawing/2014/main" id="{7BCE9ED5-B867-4FE3-9E38-07CC78F1FF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874"/>
          <a:stretch/>
        </p:blipFill>
        <p:spPr bwMode="auto">
          <a:xfrm>
            <a:off x="5035693" y="953136"/>
            <a:ext cx="3752850" cy="298040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a:extLst>
              <a:ext uri="{FF2B5EF4-FFF2-40B4-BE49-F238E27FC236}">
                <a16:creationId xmlns:a16="http://schemas.microsoft.com/office/drawing/2014/main" id="{92691CA8-68B8-4E6E-B945-E360A1C2505E}"/>
              </a:ext>
            </a:extLst>
          </p:cNvPr>
          <p:cNvSpPr>
            <a:spLocks noGrp="1"/>
          </p:cNvSpPr>
          <p:nvPr>
            <p:ph idx="1"/>
          </p:nvPr>
        </p:nvSpPr>
        <p:spPr>
          <a:xfrm>
            <a:off x="85796" y="1321061"/>
            <a:ext cx="4816254" cy="3394472"/>
          </a:xfrm>
        </p:spPr>
        <p:txBody>
          <a:bodyPr/>
          <a:lstStyle/>
          <a:p>
            <a:pPr marL="0" indent="0">
              <a:buNone/>
            </a:pPr>
            <a:endParaRPr lang="en-GB" sz="2800" dirty="0"/>
          </a:p>
          <a:p>
            <a:pPr marL="0" indent="0">
              <a:buNone/>
            </a:pPr>
            <a:r>
              <a:rPr lang="en-GB" sz="2800" b="1" dirty="0">
                <a:solidFill>
                  <a:srgbClr val="C00000"/>
                </a:solidFill>
              </a:rPr>
              <a:t>Neo-Liberal – </a:t>
            </a:r>
            <a:r>
              <a:rPr lang="en-GB" sz="2800" dirty="0"/>
              <a:t>economic</a:t>
            </a:r>
          </a:p>
          <a:p>
            <a:pPr marL="0" indent="0">
              <a:buNone/>
            </a:pPr>
            <a:r>
              <a:rPr lang="en-GB" sz="2800" b="1" dirty="0">
                <a:solidFill>
                  <a:srgbClr val="C00000"/>
                </a:solidFill>
              </a:rPr>
              <a:t>Liberal – </a:t>
            </a:r>
            <a:r>
              <a:rPr lang="en-GB" sz="2800" dirty="0"/>
              <a:t>universal values</a:t>
            </a:r>
          </a:p>
          <a:p>
            <a:pPr marL="0" indent="0">
              <a:buNone/>
            </a:pPr>
            <a:r>
              <a:rPr lang="en-GB" sz="2800" b="1" dirty="0">
                <a:solidFill>
                  <a:srgbClr val="C00000"/>
                </a:solidFill>
              </a:rPr>
              <a:t>Critical – </a:t>
            </a:r>
            <a:r>
              <a:rPr lang="en-GB" sz="2800" dirty="0"/>
              <a:t>changing the status quo</a:t>
            </a:r>
          </a:p>
          <a:p>
            <a:pPr marL="0" indent="0">
              <a:buNone/>
            </a:pPr>
            <a:endParaRPr lang="en-GB" sz="2800" dirty="0"/>
          </a:p>
          <a:p>
            <a:pPr marL="0" indent="0">
              <a:buNone/>
            </a:pPr>
            <a:endParaRPr lang="en-GB" sz="2800" dirty="0"/>
          </a:p>
        </p:txBody>
      </p:sp>
      <p:sp>
        <p:nvSpPr>
          <p:cNvPr id="8" name="Content Placeholder 2">
            <a:extLst>
              <a:ext uri="{FF2B5EF4-FFF2-40B4-BE49-F238E27FC236}">
                <a16:creationId xmlns:a16="http://schemas.microsoft.com/office/drawing/2014/main" id="{9312655D-A17C-479F-97B8-3DCACD1D1D58}"/>
              </a:ext>
            </a:extLst>
          </p:cNvPr>
          <p:cNvSpPr txBox="1">
            <a:spLocks/>
          </p:cNvSpPr>
          <p:nvPr/>
        </p:nvSpPr>
        <p:spPr>
          <a:xfrm>
            <a:off x="5035693" y="4001606"/>
            <a:ext cx="2978317" cy="242617"/>
          </a:xfrm>
          <a:prstGeom prst="rect">
            <a:avLst/>
          </a:prstGeom>
        </p:spPr>
        <p:txBody>
          <a:bodyPr vert="horz" lIns="0" tIns="0" rIns="0" bIns="0" rtlCol="0" anchor="t" anchorCtr="0">
            <a:noAutofit/>
          </a:bodyPr>
          <a:lstStyle>
            <a:lvl1pPr marL="180000" indent="-180000" algn="l" defTabSz="457200" rtl="0" eaLnBrk="1" latinLnBrk="0" hangingPunct="1">
              <a:spcBef>
                <a:spcPts val="900"/>
              </a:spcBef>
              <a:buFont typeface="Arial"/>
              <a:buChar char="•"/>
              <a:defRPr sz="1400" kern="1200">
                <a:solidFill>
                  <a:srgbClr val="34516C"/>
                </a:solidFill>
                <a:latin typeface="Avenir Next Bold"/>
                <a:ea typeface="+mn-ea"/>
                <a:cs typeface="Avenir Next Bold"/>
              </a:defRPr>
            </a:lvl1pPr>
            <a:lvl2pPr marL="396000" indent="-180000" algn="l" defTabSz="457200" rtl="0" eaLnBrk="1" latinLnBrk="0" hangingPunct="1">
              <a:spcBef>
                <a:spcPts val="450"/>
              </a:spcBef>
              <a:buFont typeface="Arial"/>
              <a:buChar char="–"/>
              <a:defRPr sz="1400" kern="1200">
                <a:solidFill>
                  <a:srgbClr val="34516C"/>
                </a:solidFill>
                <a:latin typeface="Avenir Next Bold"/>
                <a:ea typeface="+mn-ea"/>
                <a:cs typeface="Avenir Next Bold"/>
              </a:defRPr>
            </a:lvl2pPr>
            <a:lvl3pPr marL="11430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3pPr>
            <a:lvl4pPr marL="16002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4pPr>
            <a:lvl5pPr marL="20574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1800" dirty="0"/>
              <a:t>Global Citizenship Education</a:t>
            </a:r>
          </a:p>
          <a:p>
            <a:pPr marL="0" indent="0">
              <a:buFont typeface="Arial"/>
              <a:buNone/>
            </a:pPr>
            <a:r>
              <a:rPr lang="en-GB" sz="1200" dirty="0"/>
              <a:t>(Andreotti et al. 2016, 91)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DAF438-85DC-42C3-B3A8-BEB2C298C8FF}"/>
              </a:ext>
            </a:extLst>
          </p:cNvPr>
          <p:cNvSpPr>
            <a:spLocks noGrp="1"/>
          </p:cNvSpPr>
          <p:nvPr>
            <p:ph type="title"/>
          </p:nvPr>
        </p:nvSpPr>
        <p:spPr/>
        <p:txBody>
          <a:bodyPr/>
          <a:lstStyle/>
          <a:p>
            <a:r>
              <a:rPr lang="en-GB" sz="3200" b="1" dirty="0">
                <a:latin typeface="Segoe UI" panose="020B0502040204020203" pitchFamily="34" charset="0"/>
              </a:rPr>
              <a:t>Common themes</a:t>
            </a:r>
            <a:endParaRPr lang="en-GB" sz="3200" b="1" dirty="0">
              <a:cs typeface="+mn-cs"/>
            </a:endParaRPr>
          </a:p>
        </p:txBody>
      </p:sp>
      <p:sp>
        <p:nvSpPr>
          <p:cNvPr id="4" name="Content Placeholder 2">
            <a:extLst>
              <a:ext uri="{FF2B5EF4-FFF2-40B4-BE49-F238E27FC236}">
                <a16:creationId xmlns:a16="http://schemas.microsoft.com/office/drawing/2014/main" id="{75BBD474-1CDC-4C47-9EE8-D59C422C49ED}"/>
              </a:ext>
            </a:extLst>
          </p:cNvPr>
          <p:cNvSpPr txBox="1">
            <a:spLocks/>
          </p:cNvSpPr>
          <p:nvPr/>
        </p:nvSpPr>
        <p:spPr>
          <a:xfrm>
            <a:off x="650126" y="865120"/>
            <a:ext cx="6930195" cy="1706630"/>
          </a:xfrm>
          <a:prstGeom prst="rect">
            <a:avLst/>
          </a:prstGeom>
        </p:spPr>
        <p:txBody>
          <a:bodyPr vert="horz" lIns="0" tIns="0" rIns="0" bIns="0" rtlCol="0" anchor="t" anchorCtr="0">
            <a:noAutofit/>
          </a:bodyPr>
          <a:lstStyle>
            <a:lvl1pPr marL="180000" indent="-180000" algn="l" defTabSz="457200" rtl="0" eaLnBrk="1" latinLnBrk="0" hangingPunct="1">
              <a:spcBef>
                <a:spcPts val="900"/>
              </a:spcBef>
              <a:buFont typeface="Arial"/>
              <a:buChar char="•"/>
              <a:defRPr sz="1400" kern="1200">
                <a:solidFill>
                  <a:srgbClr val="34516C"/>
                </a:solidFill>
                <a:latin typeface="Avenir Next Bold"/>
                <a:ea typeface="+mn-ea"/>
                <a:cs typeface="Avenir Next Bold"/>
              </a:defRPr>
            </a:lvl1pPr>
            <a:lvl2pPr marL="396000" indent="-180000" algn="l" defTabSz="457200" rtl="0" eaLnBrk="1" latinLnBrk="0" hangingPunct="1">
              <a:spcBef>
                <a:spcPts val="450"/>
              </a:spcBef>
              <a:buFont typeface="Arial"/>
              <a:buChar char="–"/>
              <a:defRPr sz="1400" kern="1200">
                <a:solidFill>
                  <a:srgbClr val="34516C"/>
                </a:solidFill>
                <a:latin typeface="Avenir Next Bold"/>
                <a:ea typeface="+mn-ea"/>
                <a:cs typeface="Avenir Next Bold"/>
              </a:defRPr>
            </a:lvl2pPr>
            <a:lvl3pPr marL="11430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3pPr>
            <a:lvl4pPr marL="16002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4pPr>
            <a:lvl5pPr marL="20574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Font typeface="Arial"/>
              <a:buNone/>
            </a:pPr>
            <a:r>
              <a:rPr lang="en-GB" sz="3200" dirty="0">
                <a:latin typeface="Segoe UI" panose="020B0502040204020203" pitchFamily="34" charset="0"/>
              </a:rPr>
              <a:t>	</a:t>
            </a:r>
            <a:r>
              <a:rPr lang="en-GB" sz="2800" dirty="0">
                <a:latin typeface="Segoe UI" panose="020B0502040204020203" pitchFamily="34" charset="0"/>
              </a:rPr>
              <a:t>Knowledge – </a:t>
            </a:r>
          </a:p>
          <a:p>
            <a:pPr marL="0" indent="0">
              <a:spcBef>
                <a:spcPts val="0"/>
              </a:spcBef>
              <a:buFont typeface="Arial"/>
              <a:buNone/>
            </a:pPr>
            <a:r>
              <a:rPr lang="en-GB" sz="2800" dirty="0">
                <a:latin typeface="Segoe UI" panose="020B0502040204020203" pitchFamily="34" charset="0"/>
              </a:rPr>
              <a:t>		</a:t>
            </a:r>
            <a:r>
              <a:rPr lang="en-GB" sz="2400" dirty="0">
                <a:latin typeface="Segoe UI" panose="020B0502040204020203" pitchFamily="34" charset="0"/>
              </a:rPr>
              <a:t>Knowledge of others</a:t>
            </a:r>
          </a:p>
          <a:p>
            <a:pPr marL="0" indent="0">
              <a:spcBef>
                <a:spcPts val="0"/>
              </a:spcBef>
              <a:buFont typeface="Arial"/>
              <a:buNone/>
            </a:pPr>
            <a:r>
              <a:rPr lang="en-GB" sz="2400" dirty="0">
                <a:latin typeface="Segoe UI" panose="020B0502040204020203" pitchFamily="34" charset="0"/>
              </a:rPr>
              <a:t>		</a:t>
            </a:r>
            <a:r>
              <a:rPr lang="en-GB" sz="2400" dirty="0">
                <a:solidFill>
                  <a:srgbClr val="AE0019"/>
                </a:solidFill>
                <a:latin typeface="Segoe UI" panose="020B0502040204020203" pitchFamily="34" charset="0"/>
              </a:rPr>
              <a:t>Knowledge of global issues</a:t>
            </a:r>
          </a:p>
          <a:p>
            <a:pPr marL="0" indent="0">
              <a:spcBef>
                <a:spcPts val="0"/>
              </a:spcBef>
              <a:buFont typeface="Arial"/>
              <a:buNone/>
            </a:pPr>
            <a:r>
              <a:rPr lang="en-GB" sz="2800" dirty="0">
                <a:latin typeface="Segoe UI" panose="020B0502040204020203" pitchFamily="34" charset="0"/>
              </a:rPr>
              <a:t>	Skills – </a:t>
            </a:r>
          </a:p>
          <a:p>
            <a:pPr marL="0" indent="0">
              <a:spcBef>
                <a:spcPts val="0"/>
              </a:spcBef>
              <a:buFont typeface="Arial"/>
              <a:buNone/>
            </a:pPr>
            <a:r>
              <a:rPr lang="en-GB" sz="2800" dirty="0">
                <a:latin typeface="Segoe UI" panose="020B0502040204020203" pitchFamily="34" charset="0"/>
              </a:rPr>
              <a:t>		</a:t>
            </a:r>
            <a:r>
              <a:rPr lang="en-GB" sz="2400" dirty="0">
                <a:latin typeface="Segoe UI" panose="020B0502040204020203" pitchFamily="34" charset="0"/>
              </a:rPr>
              <a:t>Communication &amp; Collaboration</a:t>
            </a:r>
          </a:p>
          <a:p>
            <a:pPr marL="0" indent="0">
              <a:spcBef>
                <a:spcPts val="0"/>
              </a:spcBef>
              <a:buFont typeface="Arial"/>
              <a:buNone/>
            </a:pPr>
            <a:r>
              <a:rPr lang="en-GB" sz="2400" dirty="0">
                <a:latin typeface="Segoe UI" panose="020B0502040204020203" pitchFamily="34" charset="0"/>
              </a:rPr>
              <a:t>		</a:t>
            </a:r>
            <a:r>
              <a:rPr lang="en-GB" sz="2400" dirty="0">
                <a:solidFill>
                  <a:srgbClr val="AE0019"/>
                </a:solidFill>
                <a:latin typeface="Segoe UI" panose="020B0502040204020203" pitchFamily="34" charset="0"/>
              </a:rPr>
              <a:t>Reflection</a:t>
            </a:r>
          </a:p>
          <a:p>
            <a:pPr marL="0" indent="0">
              <a:spcBef>
                <a:spcPts val="0"/>
              </a:spcBef>
              <a:buFont typeface="Arial"/>
              <a:buNone/>
            </a:pPr>
            <a:r>
              <a:rPr lang="en-GB" sz="2800" dirty="0">
                <a:latin typeface="Segoe UI" panose="020B0502040204020203" pitchFamily="34" charset="0"/>
              </a:rPr>
              <a:t>	Attitudes – </a:t>
            </a:r>
          </a:p>
          <a:p>
            <a:pPr marL="0" indent="0">
              <a:spcBef>
                <a:spcPts val="0"/>
              </a:spcBef>
              <a:buFont typeface="Arial"/>
              <a:buNone/>
            </a:pPr>
            <a:r>
              <a:rPr lang="en-GB" sz="2800" dirty="0">
                <a:latin typeface="Segoe UI" panose="020B0502040204020203" pitchFamily="34" charset="0"/>
              </a:rPr>
              <a:t>		</a:t>
            </a:r>
            <a:r>
              <a:rPr lang="en-GB" sz="2400" dirty="0">
                <a:latin typeface="Segoe UI" panose="020B0502040204020203" pitchFamily="34" charset="0"/>
              </a:rPr>
              <a:t>Openness to other cultures</a:t>
            </a:r>
          </a:p>
          <a:p>
            <a:pPr marL="0" indent="0">
              <a:spcBef>
                <a:spcPts val="0"/>
              </a:spcBef>
              <a:buFont typeface="Arial"/>
              <a:buNone/>
            </a:pPr>
            <a:r>
              <a:rPr lang="en-GB" sz="2400" dirty="0">
                <a:latin typeface="Segoe UI" panose="020B0502040204020203" pitchFamily="34" charset="0"/>
              </a:rPr>
              <a:t>		Openness to other perspectives</a:t>
            </a:r>
          </a:p>
          <a:p>
            <a:pPr marL="0" indent="0">
              <a:spcBef>
                <a:spcPts val="0"/>
              </a:spcBef>
              <a:buFont typeface="Arial"/>
              <a:buNone/>
            </a:pPr>
            <a:r>
              <a:rPr lang="en-GB" sz="2800" dirty="0">
                <a:latin typeface="Segoe UI" panose="020B0502040204020203" pitchFamily="34" charset="0"/>
              </a:rPr>
              <a:t>		</a:t>
            </a:r>
            <a:r>
              <a:rPr lang="en-GB" sz="2400" dirty="0">
                <a:solidFill>
                  <a:srgbClr val="AE0019"/>
                </a:solidFill>
                <a:latin typeface="Segoe UI" panose="020B0502040204020203" pitchFamily="34" charset="0"/>
              </a:rPr>
              <a:t>Interest in global issues</a:t>
            </a:r>
          </a:p>
          <a:p>
            <a:pPr marL="0" indent="0">
              <a:buFont typeface="Arial"/>
              <a:buNone/>
            </a:pPr>
            <a:endParaRPr lang="en-GB" sz="1200" dirty="0"/>
          </a:p>
        </p:txBody>
      </p:sp>
    </p:spTree>
    <p:extLst>
      <p:ext uri="{BB962C8B-B14F-4D97-AF65-F5344CB8AC3E}">
        <p14:creationId xmlns:p14="http://schemas.microsoft.com/office/powerpoint/2010/main" val="307051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713E3A-AE79-4F98-AFD3-DEEDF68F67A5}"/>
              </a:ext>
            </a:extLst>
          </p:cNvPr>
          <p:cNvSpPr>
            <a:spLocks noGrp="1"/>
          </p:cNvSpPr>
          <p:nvPr>
            <p:ph type="ctrTitle"/>
          </p:nvPr>
        </p:nvSpPr>
        <p:spPr/>
        <p:txBody>
          <a:bodyPr/>
          <a:lstStyle/>
          <a:p>
            <a:r>
              <a:rPr lang="en-GB" dirty="0"/>
              <a:t>Global Graduates in the UK</a:t>
            </a:r>
          </a:p>
        </p:txBody>
      </p:sp>
      <p:sp>
        <p:nvSpPr>
          <p:cNvPr id="2" name="Content Placeholder 1"/>
          <p:cNvSpPr>
            <a:spLocks noGrp="1"/>
          </p:cNvSpPr>
          <p:nvPr>
            <p:ph idx="4294967295"/>
          </p:nvPr>
        </p:nvSpPr>
        <p:spPr>
          <a:xfrm>
            <a:off x="0" y="1200150"/>
            <a:ext cx="6383338" cy="3394075"/>
          </a:xfrm>
        </p:spPr>
        <p:txBody>
          <a:bodyPr/>
          <a:lstStyle/>
          <a:p>
            <a:endParaRPr lang="en-GB" dirty="0"/>
          </a:p>
          <a:p>
            <a:endParaRPr lang="en-GB" dirty="0"/>
          </a:p>
        </p:txBody>
      </p:sp>
    </p:spTree>
    <p:extLst>
      <p:ext uri="{BB962C8B-B14F-4D97-AF65-F5344CB8AC3E}">
        <p14:creationId xmlns:p14="http://schemas.microsoft.com/office/powerpoint/2010/main" val="427329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8149FD-E1A7-4D76-9C84-29BCB4D6DAED}"/>
              </a:ext>
            </a:extLst>
          </p:cNvPr>
          <p:cNvSpPr>
            <a:spLocks noGrp="1"/>
          </p:cNvSpPr>
          <p:nvPr>
            <p:ph type="title"/>
          </p:nvPr>
        </p:nvSpPr>
        <p:spPr/>
        <p:txBody>
          <a:bodyPr/>
          <a:lstStyle/>
          <a:p>
            <a:r>
              <a:rPr lang="en-GB" sz="3200" b="1" dirty="0">
                <a:cs typeface="+mn-cs"/>
              </a:rPr>
              <a:t>The University of Central Lancashire</a:t>
            </a:r>
          </a:p>
        </p:txBody>
      </p:sp>
      <p:sp>
        <p:nvSpPr>
          <p:cNvPr id="5" name="Content Placeholder 2">
            <a:extLst>
              <a:ext uri="{FF2B5EF4-FFF2-40B4-BE49-F238E27FC236}">
                <a16:creationId xmlns:a16="http://schemas.microsoft.com/office/drawing/2014/main" id="{CCF37CC6-C4FB-434C-A04F-40CF14F5DF4F}"/>
              </a:ext>
            </a:extLst>
          </p:cNvPr>
          <p:cNvSpPr>
            <a:spLocks noGrp="1"/>
          </p:cNvSpPr>
          <p:nvPr>
            <p:ph idx="1"/>
          </p:nvPr>
        </p:nvSpPr>
        <p:spPr>
          <a:xfrm>
            <a:off x="357102" y="1196616"/>
            <a:ext cx="7823801" cy="3394472"/>
          </a:xfrm>
        </p:spPr>
        <p:txBody>
          <a:bodyPr/>
          <a:lstStyle/>
          <a:p>
            <a:pPr marL="0" indent="0">
              <a:buNone/>
            </a:pPr>
            <a:r>
              <a:rPr lang="en-GB" sz="2800" dirty="0"/>
              <a:t>Graduate Attributes</a:t>
            </a:r>
          </a:p>
          <a:p>
            <a:pPr lvl="1" fontAlgn="ctr">
              <a:spcBef>
                <a:spcPts val="0"/>
              </a:spcBef>
            </a:pPr>
            <a:r>
              <a:rPr lang="en-GB" sz="2800" dirty="0">
                <a:solidFill>
                  <a:srgbClr val="C00000"/>
                </a:solidFill>
              </a:rPr>
              <a:t> Culturally Intelligent with a Global Outlook </a:t>
            </a:r>
          </a:p>
          <a:p>
            <a:pPr lvl="1" fontAlgn="ctr">
              <a:spcBef>
                <a:spcPts val="0"/>
              </a:spcBef>
            </a:pPr>
            <a:r>
              <a:rPr lang="en-GB" sz="2800" dirty="0">
                <a:solidFill>
                  <a:srgbClr val="C00000"/>
                </a:solidFill>
              </a:rPr>
              <a:t> Resilient &amp; Reflective </a:t>
            </a:r>
          </a:p>
          <a:p>
            <a:pPr lvl="1" fontAlgn="ctr">
              <a:spcBef>
                <a:spcPts val="0"/>
              </a:spcBef>
            </a:pPr>
            <a:r>
              <a:rPr lang="en-GB" sz="2800" dirty="0">
                <a:solidFill>
                  <a:srgbClr val="C00000"/>
                </a:solidFill>
              </a:rPr>
              <a:t> Adaptable &amp; Future Ready</a:t>
            </a:r>
          </a:p>
          <a:p>
            <a:pPr lvl="1" fontAlgn="ctr">
              <a:spcBef>
                <a:spcPts val="0"/>
              </a:spcBef>
            </a:pPr>
            <a:r>
              <a:rPr lang="en-GB" sz="2800" dirty="0">
                <a:solidFill>
                  <a:srgbClr val="C00000"/>
                </a:solidFill>
              </a:rPr>
              <a:t> Creative &amp; Enterprising </a:t>
            </a:r>
          </a:p>
          <a:p>
            <a:pPr lvl="1" fontAlgn="ctr">
              <a:spcBef>
                <a:spcPts val="0"/>
              </a:spcBef>
            </a:pPr>
            <a:r>
              <a:rPr lang="en-GB" sz="2800" dirty="0">
                <a:solidFill>
                  <a:srgbClr val="C00000"/>
                </a:solidFill>
              </a:rPr>
              <a:t> Knowledgeable &amp; Analytical </a:t>
            </a:r>
          </a:p>
          <a:p>
            <a:pPr marL="0" indent="0">
              <a:buNone/>
            </a:pPr>
            <a:endParaRPr lang="en-GB" sz="2800" dirty="0"/>
          </a:p>
          <a:p>
            <a:pPr marL="0" indent="0">
              <a:buNone/>
            </a:pPr>
            <a:endParaRPr lang="en-GB" sz="2800" dirty="0"/>
          </a:p>
        </p:txBody>
      </p:sp>
    </p:spTree>
    <p:extLst>
      <p:ext uri="{BB962C8B-B14F-4D97-AF65-F5344CB8AC3E}">
        <p14:creationId xmlns:p14="http://schemas.microsoft.com/office/powerpoint/2010/main" val="2274706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8149FD-E1A7-4D76-9C84-29BCB4D6DAED}"/>
              </a:ext>
            </a:extLst>
          </p:cNvPr>
          <p:cNvSpPr>
            <a:spLocks noGrp="1"/>
          </p:cNvSpPr>
          <p:nvPr>
            <p:ph type="title"/>
          </p:nvPr>
        </p:nvSpPr>
        <p:spPr/>
        <p:txBody>
          <a:bodyPr/>
          <a:lstStyle/>
          <a:p>
            <a:r>
              <a:rPr lang="en-GB" sz="3200" b="1" dirty="0">
                <a:cs typeface="+mn-cs"/>
              </a:rPr>
              <a:t>The University of Central Lancashire</a:t>
            </a:r>
          </a:p>
        </p:txBody>
      </p:sp>
      <p:sp>
        <p:nvSpPr>
          <p:cNvPr id="5" name="Content Placeholder 2">
            <a:extLst>
              <a:ext uri="{FF2B5EF4-FFF2-40B4-BE49-F238E27FC236}">
                <a16:creationId xmlns:a16="http://schemas.microsoft.com/office/drawing/2014/main" id="{CCF37CC6-C4FB-434C-A04F-40CF14F5DF4F}"/>
              </a:ext>
            </a:extLst>
          </p:cNvPr>
          <p:cNvSpPr>
            <a:spLocks noGrp="1"/>
          </p:cNvSpPr>
          <p:nvPr>
            <p:ph idx="1"/>
          </p:nvPr>
        </p:nvSpPr>
        <p:spPr>
          <a:xfrm>
            <a:off x="422030" y="1009780"/>
            <a:ext cx="7823801" cy="3394472"/>
          </a:xfrm>
        </p:spPr>
        <p:txBody>
          <a:bodyPr/>
          <a:lstStyle/>
          <a:p>
            <a:pPr marL="0" indent="0">
              <a:buNone/>
            </a:pPr>
            <a:r>
              <a:rPr lang="en-GB" sz="2800" dirty="0">
                <a:solidFill>
                  <a:srgbClr val="C00000"/>
                </a:solidFill>
              </a:rPr>
              <a:t>Culturally Intelligent with a Global Outlook</a:t>
            </a:r>
          </a:p>
          <a:p>
            <a:pPr marL="216000" lvl="1" indent="0" fontAlgn="ctr">
              <a:spcBef>
                <a:spcPts val="0"/>
              </a:spcBef>
              <a:buNone/>
            </a:pPr>
            <a:r>
              <a:rPr lang="en-GB" sz="2400" dirty="0"/>
              <a:t>Students will be able to gather knowledge, understanding and/or experience of local, regional and global perspectives. They will have the ability to be curious and open to new and diverse perspectives and will be able to make informed and ethical decisions by being able to reflect on and be aware of their own and other’s biases and emotions. Ability to communicate and collaborate with people from diverse backgrounds with integrity and confidence.   </a:t>
            </a:r>
            <a:endParaRPr lang="en-GB" sz="2800" dirty="0"/>
          </a:p>
          <a:p>
            <a:pPr marL="0" indent="0">
              <a:buNone/>
            </a:pPr>
            <a:endParaRPr lang="en-GB" sz="2800" dirty="0"/>
          </a:p>
        </p:txBody>
      </p:sp>
    </p:spTree>
    <p:extLst>
      <p:ext uri="{BB962C8B-B14F-4D97-AF65-F5344CB8AC3E}">
        <p14:creationId xmlns:p14="http://schemas.microsoft.com/office/powerpoint/2010/main" val="219713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8149FD-E1A7-4D76-9C84-29BCB4D6DAED}"/>
              </a:ext>
            </a:extLst>
          </p:cNvPr>
          <p:cNvSpPr>
            <a:spLocks noGrp="1"/>
          </p:cNvSpPr>
          <p:nvPr>
            <p:ph type="title"/>
          </p:nvPr>
        </p:nvSpPr>
        <p:spPr/>
        <p:txBody>
          <a:bodyPr/>
          <a:lstStyle/>
          <a:p>
            <a:r>
              <a:rPr lang="en-GB" sz="3200" b="1" dirty="0">
                <a:cs typeface="+mn-cs"/>
              </a:rPr>
              <a:t>The University of Central Lancashire</a:t>
            </a:r>
          </a:p>
        </p:txBody>
      </p:sp>
      <p:sp>
        <p:nvSpPr>
          <p:cNvPr id="6" name="Content Placeholder 2">
            <a:extLst>
              <a:ext uri="{FF2B5EF4-FFF2-40B4-BE49-F238E27FC236}">
                <a16:creationId xmlns:a16="http://schemas.microsoft.com/office/drawing/2014/main" id="{D05B03EB-BFDA-416F-B2D7-09644FDD5960}"/>
              </a:ext>
            </a:extLst>
          </p:cNvPr>
          <p:cNvSpPr txBox="1">
            <a:spLocks/>
          </p:cNvSpPr>
          <p:nvPr/>
        </p:nvSpPr>
        <p:spPr>
          <a:xfrm>
            <a:off x="595171" y="1285732"/>
            <a:ext cx="7704767" cy="2493228"/>
          </a:xfrm>
          <a:prstGeom prst="rect">
            <a:avLst/>
          </a:prstGeom>
        </p:spPr>
        <p:txBody>
          <a:bodyPr vert="horz" lIns="0" tIns="0" rIns="0" bIns="0" numCol="1" rtlCol="0" anchor="t" anchorCtr="0">
            <a:noAutofit/>
          </a:bodyPr>
          <a:lstStyle>
            <a:lvl1pPr marL="180000" indent="-180000" algn="l" defTabSz="457200" rtl="0" eaLnBrk="1" latinLnBrk="0" hangingPunct="1">
              <a:spcBef>
                <a:spcPts val="900"/>
              </a:spcBef>
              <a:buFont typeface="Arial"/>
              <a:buChar char="•"/>
              <a:defRPr sz="1400" kern="1200">
                <a:solidFill>
                  <a:srgbClr val="34516C"/>
                </a:solidFill>
                <a:latin typeface="Avenir Next Bold"/>
                <a:ea typeface="+mn-ea"/>
                <a:cs typeface="Avenir Next Bold"/>
              </a:defRPr>
            </a:lvl1pPr>
            <a:lvl2pPr marL="396000" indent="-180000" algn="l" defTabSz="457200" rtl="0" eaLnBrk="1" latinLnBrk="0" hangingPunct="1">
              <a:spcBef>
                <a:spcPts val="450"/>
              </a:spcBef>
              <a:buFont typeface="Arial"/>
              <a:buChar char="–"/>
              <a:defRPr sz="1400" kern="1200">
                <a:solidFill>
                  <a:srgbClr val="34516C"/>
                </a:solidFill>
                <a:latin typeface="Avenir Next Bold"/>
                <a:ea typeface="+mn-ea"/>
                <a:cs typeface="Avenir Next Bold"/>
              </a:defRPr>
            </a:lvl2pPr>
            <a:lvl3pPr marL="11430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3pPr>
            <a:lvl4pPr marL="16002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4pPr>
            <a:lvl5pPr marL="2057400" indent="-228600" algn="l" defTabSz="457200" rtl="0" eaLnBrk="1" latinLnBrk="0" hangingPunct="1">
              <a:spcBef>
                <a:spcPct val="20000"/>
              </a:spcBef>
              <a:buFont typeface="Arial"/>
              <a:buChar char="»"/>
              <a:defRPr sz="1400" kern="1200">
                <a:solidFill>
                  <a:srgbClr val="34516C"/>
                </a:solidFill>
                <a:latin typeface="Avenir Next Bold"/>
                <a:ea typeface="+mn-ea"/>
                <a:cs typeface="Avenir Next 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rtl="0" fontAlgn="ctr">
              <a:spcBef>
                <a:spcPts val="0"/>
              </a:spcBef>
              <a:spcAft>
                <a:spcPts val="1200"/>
              </a:spcAft>
              <a:buNone/>
            </a:pPr>
            <a:r>
              <a:rPr lang="en-GB" sz="2800" dirty="0"/>
              <a:t>So, UCLan graduates should:</a:t>
            </a:r>
          </a:p>
          <a:p>
            <a:pPr fontAlgn="ctr">
              <a:spcBef>
                <a:spcPts val="0"/>
              </a:spcBef>
              <a:spcAft>
                <a:spcPts val="1200"/>
              </a:spcAft>
            </a:pPr>
            <a:r>
              <a:rPr lang="en-GB" sz="2800" dirty="0">
                <a:solidFill>
                  <a:srgbClr val="C00000"/>
                </a:solidFill>
              </a:rPr>
              <a:t>Be curious and open to new perspectives</a:t>
            </a:r>
          </a:p>
          <a:p>
            <a:pPr fontAlgn="ctr">
              <a:spcBef>
                <a:spcPts val="0"/>
              </a:spcBef>
              <a:spcAft>
                <a:spcPts val="1200"/>
              </a:spcAft>
            </a:pPr>
            <a:r>
              <a:rPr lang="en-GB" sz="2800" dirty="0">
                <a:solidFill>
                  <a:srgbClr val="C00000"/>
                </a:solidFill>
              </a:rPr>
              <a:t>Make informed and ethical decisions based on self-knowledge of biases</a:t>
            </a:r>
          </a:p>
          <a:p>
            <a:pPr fontAlgn="ctr">
              <a:spcBef>
                <a:spcPts val="0"/>
              </a:spcBef>
              <a:spcAft>
                <a:spcPts val="1200"/>
              </a:spcAft>
            </a:pPr>
            <a:r>
              <a:rPr lang="en-GB" sz="2800" dirty="0">
                <a:solidFill>
                  <a:srgbClr val="C00000"/>
                </a:solidFill>
              </a:rPr>
              <a:t>Be able to communicate and collaborate with people from diverse backgrounds</a:t>
            </a:r>
          </a:p>
          <a:p>
            <a:pPr marL="0" indent="0" rtl="0" fontAlgn="ctr">
              <a:spcBef>
                <a:spcPts val="0"/>
              </a:spcBef>
              <a:spcAft>
                <a:spcPts val="0"/>
              </a:spcAft>
              <a:buNone/>
            </a:pPr>
            <a:r>
              <a:rPr lang="en-GB" sz="2000" dirty="0">
                <a:highlight>
                  <a:srgbClr val="00FF00"/>
                </a:highlight>
              </a:rPr>
              <a:t> </a:t>
            </a:r>
          </a:p>
          <a:p>
            <a:pPr marL="0" indent="0" rtl="0" fontAlgn="ctr">
              <a:spcBef>
                <a:spcPts val="0"/>
              </a:spcBef>
              <a:spcAft>
                <a:spcPts val="0"/>
              </a:spcAft>
              <a:buNone/>
            </a:pPr>
            <a:r>
              <a:rPr lang="en-GB" sz="2000" dirty="0">
                <a:highlight>
                  <a:srgbClr val="00FF00"/>
                </a:highlight>
              </a:rPr>
              <a:t> </a:t>
            </a:r>
          </a:p>
          <a:p>
            <a:pPr marL="0" indent="0" rtl="0" fontAlgn="ctr">
              <a:spcBef>
                <a:spcPts val="0"/>
              </a:spcBef>
              <a:spcAft>
                <a:spcPts val="0"/>
              </a:spcAft>
              <a:buNone/>
            </a:pPr>
            <a:endParaRPr lang="en-GB" sz="2000" dirty="0">
              <a:highlight>
                <a:srgbClr val="00FF00"/>
              </a:highlight>
            </a:endParaRPr>
          </a:p>
          <a:p>
            <a:pPr marL="0" indent="0" rtl="0" fontAlgn="ctr">
              <a:spcBef>
                <a:spcPts val="0"/>
              </a:spcBef>
              <a:spcAft>
                <a:spcPts val="0"/>
              </a:spcAft>
              <a:buNone/>
            </a:pPr>
            <a:endParaRPr lang="en-GB" sz="2000" dirty="0">
              <a:highlight>
                <a:srgbClr val="00FF00"/>
              </a:highlight>
            </a:endParaRPr>
          </a:p>
        </p:txBody>
      </p:sp>
    </p:spTree>
    <p:extLst>
      <p:ext uri="{BB962C8B-B14F-4D97-AF65-F5344CB8AC3E}">
        <p14:creationId xmlns:p14="http://schemas.microsoft.com/office/powerpoint/2010/main" val="221798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713E3A-AE79-4F98-AFD3-DEEDF68F67A5}"/>
              </a:ext>
            </a:extLst>
          </p:cNvPr>
          <p:cNvSpPr>
            <a:spLocks noGrp="1"/>
          </p:cNvSpPr>
          <p:nvPr>
            <p:ph type="ctrTitle"/>
          </p:nvPr>
        </p:nvSpPr>
        <p:spPr/>
        <p:txBody>
          <a:bodyPr/>
          <a:lstStyle/>
          <a:p>
            <a:r>
              <a:rPr lang="en-GB" dirty="0"/>
              <a:t>Global Graduates and TNE</a:t>
            </a:r>
          </a:p>
        </p:txBody>
      </p:sp>
      <p:sp>
        <p:nvSpPr>
          <p:cNvPr id="2" name="Content Placeholder 1"/>
          <p:cNvSpPr>
            <a:spLocks noGrp="1"/>
          </p:cNvSpPr>
          <p:nvPr>
            <p:ph idx="4294967295"/>
          </p:nvPr>
        </p:nvSpPr>
        <p:spPr>
          <a:xfrm>
            <a:off x="0" y="1200150"/>
            <a:ext cx="6383338" cy="3394075"/>
          </a:xfrm>
        </p:spPr>
        <p:txBody>
          <a:bodyPr/>
          <a:lstStyle/>
          <a:p>
            <a:endParaRPr lang="en-GB" dirty="0"/>
          </a:p>
          <a:p>
            <a:endParaRPr lang="en-GB" dirty="0"/>
          </a:p>
        </p:txBody>
      </p:sp>
    </p:spTree>
    <p:extLst>
      <p:ext uri="{BB962C8B-B14F-4D97-AF65-F5344CB8AC3E}">
        <p14:creationId xmlns:p14="http://schemas.microsoft.com/office/powerpoint/2010/main" val="29778716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28df93a0-5670-4387-96f5-679cadc1472d"/>
</p:tagLst>
</file>

<file path=ppt/theme/theme1.xml><?xml version="1.0" encoding="utf-8"?>
<a:theme xmlns:a="http://schemas.openxmlformats.org/drawingml/2006/main" name="Office Theme">
  <a:themeElements>
    <a:clrScheme name="Custom 1">
      <a:dk1>
        <a:srgbClr val="007FB0"/>
      </a:dk1>
      <a:lt1>
        <a:srgbClr val="FEFFFF"/>
      </a:lt1>
      <a:dk2>
        <a:srgbClr val="E3E5ED"/>
      </a:dk2>
      <a:lt2>
        <a:srgbClr val="34516C"/>
      </a:lt2>
      <a:accent1>
        <a:srgbClr val="0099D2"/>
      </a:accent1>
      <a:accent2>
        <a:srgbClr val="53B7E8"/>
      </a:accent2>
      <a:accent3>
        <a:srgbClr val="A4D3F2"/>
      </a:accent3>
      <a:accent4>
        <a:srgbClr val="577A9B"/>
      </a:accent4>
      <a:accent5>
        <a:srgbClr val="919CAD"/>
      </a:accent5>
      <a:accent6>
        <a:srgbClr val="C7CBDA"/>
      </a:accent6>
      <a:hlink>
        <a:srgbClr val="BE1622"/>
      </a:hlink>
      <a:folHlink>
        <a:srgbClr val="BE162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vited_Teachers xmlns="e56678a9-f8dc-4a57-8e94-5b128efbbeca" xsi:nil="true"/>
    <DefaultSectionNames xmlns="e56678a9-f8dc-4a57-8e94-5b128efbbeca" xsi:nil="true"/>
    <Teams_Channel_Section_Location xmlns="e56678a9-f8dc-4a57-8e94-5b128efbbeca" xsi:nil="true"/>
    <Templates xmlns="e56678a9-f8dc-4a57-8e94-5b128efbbeca" xsi:nil="true"/>
    <NotebookType xmlns="e56678a9-f8dc-4a57-8e94-5b128efbbeca" xsi:nil="true"/>
    <Distribution_Groups xmlns="e56678a9-f8dc-4a57-8e94-5b128efbbeca" xsi:nil="true"/>
    <TeamsChannelId xmlns="e56678a9-f8dc-4a57-8e94-5b128efbbeca" xsi:nil="true"/>
    <Is_Collaboration_Space_Locked xmlns="e56678a9-f8dc-4a57-8e94-5b128efbbeca" xsi:nil="true"/>
    <Owner xmlns="e56678a9-f8dc-4a57-8e94-5b128efbbeca">
      <UserInfo>
        <DisplayName/>
        <AccountId xsi:nil="true"/>
        <AccountType/>
      </UserInfo>
    </Owner>
    <LMS_Mappings xmlns="e56678a9-f8dc-4a57-8e94-5b128efbbeca" xsi:nil="true"/>
    <Invited_Students xmlns="e56678a9-f8dc-4a57-8e94-5b128efbbeca" xsi:nil="true"/>
    <FolderType xmlns="e56678a9-f8dc-4a57-8e94-5b128efbbeca" xsi:nil="true"/>
    <CultureName xmlns="e56678a9-f8dc-4a57-8e94-5b128efbbeca" xsi:nil="true"/>
    <IsNotebookLocked xmlns="e56678a9-f8dc-4a57-8e94-5b128efbbeca" xsi:nil="true"/>
    <Math_Settings xmlns="e56678a9-f8dc-4a57-8e94-5b128efbbeca" xsi:nil="true"/>
    <Teachers xmlns="e56678a9-f8dc-4a57-8e94-5b128efbbeca">
      <UserInfo>
        <DisplayName/>
        <AccountId xsi:nil="true"/>
        <AccountType/>
      </UserInfo>
    </Teachers>
    <Student_Groups xmlns="e56678a9-f8dc-4a57-8e94-5b128efbbeca">
      <UserInfo>
        <DisplayName/>
        <AccountId xsi:nil="true"/>
        <AccountType/>
      </UserInfo>
    </Student_Groups>
    <AppVersion xmlns="e56678a9-f8dc-4a57-8e94-5b128efbbeca" xsi:nil="true"/>
    <Self_Registration_Enabled xmlns="e56678a9-f8dc-4a57-8e94-5b128efbbeca" xsi:nil="true"/>
    <Has_Teacher_Only_SectionGroup xmlns="e56678a9-f8dc-4a57-8e94-5b128efbbeca" xsi:nil="true"/>
    <Students xmlns="e56678a9-f8dc-4a57-8e94-5b128efbbeca">
      <UserInfo>
        <DisplayName/>
        <AccountId xsi:nil="true"/>
        <AccountType/>
      </UserInfo>
    </Student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58716E48E7A0941B77F625906FEFD49" ma:contentTypeVersion="33" ma:contentTypeDescription="Create a new document." ma:contentTypeScope="" ma:versionID="a61ec0f2793065c64982b5a2ec3d877e">
  <xsd:schema xmlns:xsd="http://www.w3.org/2001/XMLSchema" xmlns:xs="http://www.w3.org/2001/XMLSchema" xmlns:p="http://schemas.microsoft.com/office/2006/metadata/properties" xmlns:ns3="e56678a9-f8dc-4a57-8e94-5b128efbbeca" xmlns:ns4="27184f6b-e9c9-4cfd-bd31-d8b8ba21da20" targetNamespace="http://schemas.microsoft.com/office/2006/metadata/properties" ma:root="true" ma:fieldsID="0a74fbf85d7a0cbb28e8c1b39a7b2ff6" ns3:_="" ns4:_="">
    <xsd:import namespace="e56678a9-f8dc-4a57-8e94-5b128efbbeca"/>
    <xsd:import namespace="27184f6b-e9c9-4cfd-bd31-d8b8ba21da2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Teams_Channel_Section_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6678a9-f8dc-4a57-8e94-5b128efbbe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3" nillable="true" ma:displayName="Notebook Type" ma:internalName="NotebookType">
      <xsd:simpleType>
        <xsd:restriction base="dms:Text"/>
      </xsd:simpleType>
    </xsd:element>
    <xsd:element name="FolderType" ma:index="14" nillable="true" ma:displayName="Folder Type" ma:internalName="FolderType">
      <xsd:simpleType>
        <xsd:restriction base="dms:Text"/>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msChannelId" ma:index="17" nillable="true" ma:displayName="Teams Channel Id" ma:internalName="TeamsChannelId">
      <xsd:simpleType>
        <xsd:restriction base="dms:Text"/>
      </xsd:simpleType>
    </xsd:element>
    <xsd:element name="Owner" ma:index="18"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9" nillable="true" ma:displayName="Math Settings" ma:internalName="Math_Settings">
      <xsd:simpleType>
        <xsd:restriction base="dms:Text"/>
      </xsd:simpleType>
    </xsd:element>
    <xsd:element name="DefaultSectionNames" ma:index="20" nillable="true" ma:displayName="Default Section Names" ma:internalName="DefaultSectionNames">
      <xsd:simpleType>
        <xsd:restriction base="dms:Note">
          <xsd:maxLength value="255"/>
        </xsd:restriction>
      </xsd:simpleType>
    </xsd:element>
    <xsd:element name="Templates" ma:index="21" nillable="true" ma:displayName="Templates" ma:internalName="Templates">
      <xsd:simpleType>
        <xsd:restriction base="dms:Note">
          <xsd:maxLength value="255"/>
        </xsd:restriction>
      </xsd:simpleType>
    </xsd:element>
    <xsd:element name="Teachers" ma:index="22"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3"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4"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5" nillable="true" ma:displayName="Distribution Groups" ma:internalName="Distribution_Groups">
      <xsd:simpleType>
        <xsd:restriction base="dms:Note">
          <xsd:maxLength value="255"/>
        </xsd:restriction>
      </xsd:simpleType>
    </xsd:element>
    <xsd:element name="LMS_Mappings" ma:index="26" nillable="true" ma:displayName="LMS Mappings" ma:internalName="LMS_Mappings">
      <xsd:simpleType>
        <xsd:restriction base="dms:Note">
          <xsd:maxLength value="255"/>
        </xsd:restriction>
      </xsd:simpleType>
    </xsd:element>
    <xsd:element name="Invited_Teachers" ma:index="27" nillable="true" ma:displayName="Invited Teachers" ma:internalName="Invited_Teachers">
      <xsd:simpleType>
        <xsd:restriction base="dms:Note">
          <xsd:maxLength value="255"/>
        </xsd:restriction>
      </xsd:simpleType>
    </xsd:element>
    <xsd:element name="Invited_Students" ma:index="28" nillable="true" ma:displayName="Invited Students" ma:internalName="Invited_Students">
      <xsd:simpleType>
        <xsd:restriction base="dms:Note">
          <xsd:maxLength value="255"/>
        </xsd:restriction>
      </xsd:simpleType>
    </xsd:element>
    <xsd:element name="Self_Registration_Enabled" ma:index="29" nillable="true" ma:displayName="Self Registration Enabled" ma:internalName="Self_Registration_Enabled">
      <xsd:simpleType>
        <xsd:restriction base="dms:Boolean"/>
      </xsd:simpleType>
    </xsd:element>
    <xsd:element name="Has_Teacher_Only_SectionGroup" ma:index="30" nillable="true" ma:displayName="Has Teacher Only SectionGroup" ma:internalName="Has_Teacher_Only_SectionGroup">
      <xsd:simpleType>
        <xsd:restriction base="dms:Boolean"/>
      </xsd:simpleType>
    </xsd:element>
    <xsd:element name="Is_Collaboration_Space_Locked" ma:index="31" nillable="true" ma:displayName="Is Collaboration Space Locked" ma:internalName="Is_Collaboration_Space_Locked">
      <xsd:simpleType>
        <xsd:restriction base="dms:Boolean"/>
      </xsd:simpleType>
    </xsd:element>
    <xsd:element name="IsNotebookLocked" ma:index="32" nillable="true" ma:displayName="Is Notebook Locked" ma:internalName="IsNotebookLocked">
      <xsd:simpleType>
        <xsd:restriction base="dms:Boolean"/>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Tags" ma:internalName="MediaServiceAutoTags"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MediaServiceGenerationTime" ma:index="36" nillable="true" ma:displayName="MediaServiceGenerationTime" ma:hidden="true" ma:internalName="MediaServiceGenerationTime" ma:readOnly="true">
      <xsd:simpleType>
        <xsd:restriction base="dms:Text"/>
      </xsd:simpleType>
    </xsd:element>
    <xsd:element name="MediaServiceEventHashCode" ma:index="37" nillable="true" ma:displayName="MediaServiceEventHashCode" ma:hidden="true" ma:internalName="MediaServiceEventHashCode" ma:readOnly="true">
      <xsd:simpleType>
        <xsd:restriction base="dms:Text"/>
      </xsd:simpleType>
    </xsd:element>
    <xsd:element name="MediaServiceAutoKeyPoints" ma:index="38" nillable="true" ma:displayName="MediaServiceAutoKeyPoints" ma:hidden="true" ma:internalName="MediaServiceAutoKeyPoints" ma:readOnly="true">
      <xsd:simpleType>
        <xsd:restriction base="dms:Note"/>
      </xsd:simpleType>
    </xsd:element>
    <xsd:element name="MediaServiceKeyPoints" ma:index="39" nillable="true" ma:displayName="KeyPoints" ma:internalName="MediaServiceKeyPoints" ma:readOnly="true">
      <xsd:simpleType>
        <xsd:restriction base="dms:Note">
          <xsd:maxLength value="255"/>
        </xsd:restriction>
      </xsd:simpleType>
    </xsd:element>
    <xsd:element name="Teams_Channel_Section_Location" ma:index="40"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184f6b-e9c9-4cfd-bd31-d8b8ba21da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6F2769-7194-4217-93D3-3AF3A4742282}">
  <ds:schemaRefs>
    <ds:schemaRef ds:uri="e56678a9-f8dc-4a57-8e94-5b128efbbeca"/>
    <ds:schemaRef ds:uri="http://purl.org/dc/elements/1.1/"/>
    <ds:schemaRef ds:uri="http://schemas.microsoft.com/office/2006/documentManagement/types"/>
    <ds:schemaRef ds:uri="http://purl.org/dc/terms/"/>
    <ds:schemaRef ds:uri="http://www.w3.org/XML/1998/namespace"/>
    <ds:schemaRef ds:uri="http://schemas.microsoft.com/office/2006/metadata/properties"/>
    <ds:schemaRef ds:uri="27184f6b-e9c9-4cfd-bd31-d8b8ba21da20"/>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41D190BD-F3C1-4D94-A372-BFDAB3CF64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6678a9-f8dc-4a57-8e94-5b128efbbeca"/>
    <ds:schemaRef ds:uri="27184f6b-e9c9-4cfd-bd31-d8b8ba21da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3286</TotalTime>
  <Words>803</Words>
  <Application>Microsoft Office PowerPoint</Application>
  <PresentationFormat>On-screen Show (16:9)</PresentationFormat>
  <Paragraphs>117</Paragraphs>
  <Slides>24</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Avenir Next Bold</vt:lpstr>
      <vt:lpstr>Avenir Next Demi Bold</vt:lpstr>
      <vt:lpstr>Avenir Next Medium</vt:lpstr>
      <vt:lpstr>Avenir Next Regular</vt:lpstr>
      <vt:lpstr>Arial</vt:lpstr>
      <vt:lpstr>Arial Black</vt:lpstr>
      <vt:lpstr>Calibri</vt:lpstr>
      <vt:lpstr>Calibri Light</vt:lpstr>
      <vt:lpstr>Segoe UI</vt:lpstr>
      <vt:lpstr>Office Theme</vt:lpstr>
      <vt:lpstr>Custom Design</vt:lpstr>
      <vt:lpstr>Developing positive Global Attitudes in a TNE environment, a first step towards Global Graduates</vt:lpstr>
      <vt:lpstr>Global Graduates &amp; Intercultural Communicative Competence</vt:lpstr>
      <vt:lpstr>Global Graduates &amp; ICC</vt:lpstr>
      <vt:lpstr>Common themes</vt:lpstr>
      <vt:lpstr>Global Graduates in the UK</vt:lpstr>
      <vt:lpstr>The University of Central Lancashire</vt:lpstr>
      <vt:lpstr>The University of Central Lancashire</vt:lpstr>
      <vt:lpstr>The University of Central Lancashire</vt:lpstr>
      <vt:lpstr>Global Graduates and TNE</vt:lpstr>
      <vt:lpstr>Global Graduates and TNE</vt:lpstr>
      <vt:lpstr>Global Attitudes</vt:lpstr>
      <vt:lpstr>Attitudes in ICC </vt:lpstr>
      <vt:lpstr>Attitudes in Language Learning Motivation </vt:lpstr>
      <vt:lpstr>Attitudes in Language Learning Motivation </vt:lpstr>
      <vt:lpstr>The Planned  Intervention</vt:lpstr>
      <vt:lpstr>Learning Context</vt:lpstr>
      <vt:lpstr>The Planned Intervention</vt:lpstr>
      <vt:lpstr>The Planned Intervention</vt:lpstr>
      <vt:lpstr>The Planned Intervention</vt:lpstr>
      <vt:lpstr>Measuring Global Attitudes</vt:lpstr>
      <vt:lpstr>Measuring Global Attitudes</vt:lpstr>
      <vt:lpstr>Measuring Global Attitudes</vt:lpstr>
      <vt:lpstr>Questions…?</vt:lpstr>
      <vt:lpstr>Questions I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Matt Thurston &lt;School of Humanities, Language &amp; Global Studies&gt;</cp:lastModifiedBy>
  <cp:revision>64</cp:revision>
  <dcterms:created xsi:type="dcterms:W3CDTF">2020-09-08T10:50:49Z</dcterms:created>
  <dcterms:modified xsi:type="dcterms:W3CDTF">2022-06-16T20:40:23Z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0x010100158716E48E7A0941B77F625906FEFD49</vt:lpwstr>
  </property>
</Properties>
</file>