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handoutMasterIdLst>
    <p:handoutMasterId r:id="rId16"/>
  </p:handoutMasterIdLst>
  <p:sldIdLst>
    <p:sldId id="292" r:id="rId2"/>
    <p:sldId id="311" r:id="rId3"/>
    <p:sldId id="313" r:id="rId4"/>
    <p:sldId id="299" r:id="rId5"/>
    <p:sldId id="303" r:id="rId6"/>
    <p:sldId id="304" r:id="rId7"/>
    <p:sldId id="306" r:id="rId8"/>
    <p:sldId id="307" r:id="rId9"/>
    <p:sldId id="308" r:id="rId10"/>
    <p:sldId id="297" r:id="rId11"/>
    <p:sldId id="309" r:id="rId12"/>
    <p:sldId id="310" r:id="rId13"/>
    <p:sldId id="294" r:id="rId14"/>
  </p:sldIdLst>
  <p:sldSz cx="12192000" cy="6858000"/>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78D7"/>
    <a:srgbClr val="684993"/>
    <a:srgbClr val="B83B1D"/>
    <a:srgbClr val="D83B01"/>
    <a:srgbClr val="D7D7D7"/>
    <a:srgbClr val="C8C8C8"/>
    <a:srgbClr val="DD462F"/>
    <a:srgbClr val="9BC9EF"/>
    <a:srgbClr val="89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45D33-948E-45AB-BF12-278F3F3FD137}" v="26" dt="2022-06-16T08:26:08.021"/>
  </p1510:revLst>
</p1510:revInfo>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1915" autoAdjust="0"/>
  </p:normalViewPr>
  <p:slideViewPr>
    <p:cSldViewPr snapToGrid="0">
      <p:cViewPr varScale="1">
        <p:scale>
          <a:sx n="78" d="100"/>
          <a:sy n="78" d="100"/>
        </p:scale>
        <p:origin x="103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C5FFC-D285-4C10-9232-668D0C51DE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7172B5F-A9A3-4EC6-AE87-F77C5FB8DC5D}">
      <dgm:prSet/>
      <dgm:spPr/>
      <dgm:t>
        <a:bodyPr/>
        <a:lstStyle/>
        <a:p>
          <a:r>
            <a:rPr lang="en-GB" dirty="0"/>
            <a:t>Internationalisation of the Curriculum: Conceptual framework</a:t>
          </a:r>
        </a:p>
      </dgm:t>
    </dgm:pt>
    <dgm:pt modelId="{371A4566-F650-42C9-9E1F-290FF58986C0}" type="parTrans" cxnId="{99C17652-E5D6-4342-BBC6-54CCF87F286A}">
      <dgm:prSet/>
      <dgm:spPr/>
      <dgm:t>
        <a:bodyPr/>
        <a:lstStyle/>
        <a:p>
          <a:endParaRPr lang="en-GB"/>
        </a:p>
      </dgm:t>
    </dgm:pt>
    <dgm:pt modelId="{5D699996-3674-4E60-9382-503F1BE6B77E}" type="sibTrans" cxnId="{99C17652-E5D6-4342-BBC6-54CCF87F286A}">
      <dgm:prSet/>
      <dgm:spPr/>
      <dgm:t>
        <a:bodyPr/>
        <a:lstStyle/>
        <a:p>
          <a:endParaRPr lang="en-GB"/>
        </a:p>
      </dgm:t>
    </dgm:pt>
    <dgm:pt modelId="{BCF07FC7-0F62-4124-AB5A-AA6A7092AB2C}">
      <dgm:prSet/>
      <dgm:spPr/>
      <dgm:t>
        <a:bodyPr/>
        <a:lstStyle/>
        <a:p>
          <a:r>
            <a:rPr lang="en-GB" dirty="0"/>
            <a:t>Interpreting global, national, regional and institutional contexts</a:t>
          </a:r>
        </a:p>
      </dgm:t>
    </dgm:pt>
    <dgm:pt modelId="{9D9C2185-CDFC-4D39-8946-B788095A3548}" type="parTrans" cxnId="{B4440200-7427-4CB0-A703-D7804E034EBF}">
      <dgm:prSet/>
      <dgm:spPr/>
      <dgm:t>
        <a:bodyPr/>
        <a:lstStyle/>
        <a:p>
          <a:endParaRPr lang="en-GB"/>
        </a:p>
      </dgm:t>
    </dgm:pt>
    <dgm:pt modelId="{E474CCA5-04EB-4D4C-A950-9C1BD0DB1A21}" type="sibTrans" cxnId="{B4440200-7427-4CB0-A703-D7804E034EBF}">
      <dgm:prSet/>
      <dgm:spPr/>
      <dgm:t>
        <a:bodyPr/>
        <a:lstStyle/>
        <a:p>
          <a:endParaRPr lang="en-GB"/>
        </a:p>
      </dgm:t>
    </dgm:pt>
    <dgm:pt modelId="{7B8FADED-8BAA-47AE-94EC-97DE1EF13DA2}">
      <dgm:prSet/>
      <dgm:spPr/>
      <dgm:t>
        <a:bodyPr/>
        <a:lstStyle/>
        <a:p>
          <a:r>
            <a:rPr lang="en-GB"/>
            <a:t>Application to EAP</a:t>
          </a:r>
        </a:p>
      </dgm:t>
    </dgm:pt>
    <dgm:pt modelId="{DEFC6E34-3E40-4D0B-A881-D2CC26900BAF}" type="parTrans" cxnId="{26607FA5-1B23-4C43-ADEC-D47E1C74DFB6}">
      <dgm:prSet/>
      <dgm:spPr/>
      <dgm:t>
        <a:bodyPr/>
        <a:lstStyle/>
        <a:p>
          <a:endParaRPr lang="en-GB"/>
        </a:p>
      </dgm:t>
    </dgm:pt>
    <dgm:pt modelId="{D12C0595-77F1-4C45-B928-C6AFEB27953A}" type="sibTrans" cxnId="{26607FA5-1B23-4C43-ADEC-D47E1C74DFB6}">
      <dgm:prSet/>
      <dgm:spPr/>
      <dgm:t>
        <a:bodyPr/>
        <a:lstStyle/>
        <a:p>
          <a:endParaRPr lang="en-GB"/>
        </a:p>
      </dgm:t>
    </dgm:pt>
    <dgm:pt modelId="{589861E5-9840-4667-A114-8E08260F843C}">
      <dgm:prSet/>
      <dgm:spPr/>
      <dgm:t>
        <a:bodyPr/>
        <a:lstStyle/>
        <a:p>
          <a:r>
            <a:rPr lang="en-GB"/>
            <a:t>Internationalisation for all</a:t>
          </a:r>
        </a:p>
      </dgm:t>
    </dgm:pt>
    <dgm:pt modelId="{0AF4CE66-9248-4726-B130-1CF37CA2AA8B}" type="parTrans" cxnId="{1C17604A-E202-46DB-87BA-B88C8D47837A}">
      <dgm:prSet/>
      <dgm:spPr/>
      <dgm:t>
        <a:bodyPr/>
        <a:lstStyle/>
        <a:p>
          <a:endParaRPr lang="en-GB"/>
        </a:p>
      </dgm:t>
    </dgm:pt>
    <dgm:pt modelId="{8BFA0B5F-83B8-475C-95CC-04214C6C3DDB}" type="sibTrans" cxnId="{1C17604A-E202-46DB-87BA-B88C8D47837A}">
      <dgm:prSet/>
      <dgm:spPr/>
      <dgm:t>
        <a:bodyPr/>
        <a:lstStyle/>
        <a:p>
          <a:endParaRPr lang="en-GB"/>
        </a:p>
      </dgm:t>
    </dgm:pt>
    <dgm:pt modelId="{1B8B4818-A913-4951-BB6B-C67E131910AE}" type="pres">
      <dgm:prSet presAssocID="{CECC5FFC-D285-4C10-9232-668D0C51DE66}" presName="vert0" presStyleCnt="0">
        <dgm:presLayoutVars>
          <dgm:dir/>
          <dgm:animOne val="branch"/>
          <dgm:animLvl val="lvl"/>
        </dgm:presLayoutVars>
      </dgm:prSet>
      <dgm:spPr/>
    </dgm:pt>
    <dgm:pt modelId="{A34AD5DD-2F8C-4C0F-9D22-FB84C30A0EDF}" type="pres">
      <dgm:prSet presAssocID="{F7172B5F-A9A3-4EC6-AE87-F77C5FB8DC5D}" presName="thickLine" presStyleLbl="alignNode1" presStyleIdx="0" presStyleCnt="4"/>
      <dgm:spPr/>
    </dgm:pt>
    <dgm:pt modelId="{49183E48-AD50-4F7F-BBC9-FDB3CF1B1615}" type="pres">
      <dgm:prSet presAssocID="{F7172B5F-A9A3-4EC6-AE87-F77C5FB8DC5D}" presName="horz1" presStyleCnt="0"/>
      <dgm:spPr/>
    </dgm:pt>
    <dgm:pt modelId="{F581DF6A-3426-4B1C-ADAD-3178C0F4C85A}" type="pres">
      <dgm:prSet presAssocID="{F7172B5F-A9A3-4EC6-AE87-F77C5FB8DC5D}" presName="tx1" presStyleLbl="revTx" presStyleIdx="0" presStyleCnt="4"/>
      <dgm:spPr/>
    </dgm:pt>
    <dgm:pt modelId="{2A892D51-4935-4912-A85C-EB64F2F61039}" type="pres">
      <dgm:prSet presAssocID="{F7172B5F-A9A3-4EC6-AE87-F77C5FB8DC5D}" presName="vert1" presStyleCnt="0"/>
      <dgm:spPr/>
    </dgm:pt>
    <dgm:pt modelId="{076A0E08-0AE7-424A-90D7-C5FD2225384A}" type="pres">
      <dgm:prSet presAssocID="{BCF07FC7-0F62-4124-AB5A-AA6A7092AB2C}" presName="thickLine" presStyleLbl="alignNode1" presStyleIdx="1" presStyleCnt="4"/>
      <dgm:spPr/>
    </dgm:pt>
    <dgm:pt modelId="{D57071E9-BFDA-4C37-AA10-6446702DB7A9}" type="pres">
      <dgm:prSet presAssocID="{BCF07FC7-0F62-4124-AB5A-AA6A7092AB2C}" presName="horz1" presStyleCnt="0"/>
      <dgm:spPr/>
    </dgm:pt>
    <dgm:pt modelId="{F057E3D5-D0DA-439E-BB66-CAA86248D815}" type="pres">
      <dgm:prSet presAssocID="{BCF07FC7-0F62-4124-AB5A-AA6A7092AB2C}" presName="tx1" presStyleLbl="revTx" presStyleIdx="1" presStyleCnt="4"/>
      <dgm:spPr/>
    </dgm:pt>
    <dgm:pt modelId="{4CDB0034-BDCF-4D00-9DAC-F4896965D6F2}" type="pres">
      <dgm:prSet presAssocID="{BCF07FC7-0F62-4124-AB5A-AA6A7092AB2C}" presName="vert1" presStyleCnt="0"/>
      <dgm:spPr/>
    </dgm:pt>
    <dgm:pt modelId="{EFA64189-2A0B-4D90-8FB8-9851276D9DB8}" type="pres">
      <dgm:prSet presAssocID="{7B8FADED-8BAA-47AE-94EC-97DE1EF13DA2}" presName="thickLine" presStyleLbl="alignNode1" presStyleIdx="2" presStyleCnt="4"/>
      <dgm:spPr/>
    </dgm:pt>
    <dgm:pt modelId="{7F57316C-D0C5-4783-88CC-42522FDD5AB6}" type="pres">
      <dgm:prSet presAssocID="{7B8FADED-8BAA-47AE-94EC-97DE1EF13DA2}" presName="horz1" presStyleCnt="0"/>
      <dgm:spPr/>
    </dgm:pt>
    <dgm:pt modelId="{2F949F18-DDFB-4DDD-BCF9-991E121AE8F3}" type="pres">
      <dgm:prSet presAssocID="{7B8FADED-8BAA-47AE-94EC-97DE1EF13DA2}" presName="tx1" presStyleLbl="revTx" presStyleIdx="2" presStyleCnt="4"/>
      <dgm:spPr/>
    </dgm:pt>
    <dgm:pt modelId="{1EF39B62-0DA7-43BB-A2C4-C4B0A5DA3B2B}" type="pres">
      <dgm:prSet presAssocID="{7B8FADED-8BAA-47AE-94EC-97DE1EF13DA2}" presName="vert1" presStyleCnt="0"/>
      <dgm:spPr/>
    </dgm:pt>
    <dgm:pt modelId="{CF3A8110-BA8E-4294-A144-0200107119CF}" type="pres">
      <dgm:prSet presAssocID="{589861E5-9840-4667-A114-8E08260F843C}" presName="thickLine" presStyleLbl="alignNode1" presStyleIdx="3" presStyleCnt="4"/>
      <dgm:spPr/>
    </dgm:pt>
    <dgm:pt modelId="{95334F01-0F7E-4CE9-B084-2ADADECB9BED}" type="pres">
      <dgm:prSet presAssocID="{589861E5-9840-4667-A114-8E08260F843C}" presName="horz1" presStyleCnt="0"/>
      <dgm:spPr/>
    </dgm:pt>
    <dgm:pt modelId="{D059FAA1-F1DF-49F6-B691-8ABAEE5C0488}" type="pres">
      <dgm:prSet presAssocID="{589861E5-9840-4667-A114-8E08260F843C}" presName="tx1" presStyleLbl="revTx" presStyleIdx="3" presStyleCnt="4"/>
      <dgm:spPr/>
    </dgm:pt>
    <dgm:pt modelId="{B3319D04-EAA9-46E9-B8FC-F074D5023482}" type="pres">
      <dgm:prSet presAssocID="{589861E5-9840-4667-A114-8E08260F843C}" presName="vert1" presStyleCnt="0"/>
      <dgm:spPr/>
    </dgm:pt>
  </dgm:ptLst>
  <dgm:cxnLst>
    <dgm:cxn modelId="{B4440200-7427-4CB0-A703-D7804E034EBF}" srcId="{CECC5FFC-D285-4C10-9232-668D0C51DE66}" destId="{BCF07FC7-0F62-4124-AB5A-AA6A7092AB2C}" srcOrd="1" destOrd="0" parTransId="{9D9C2185-CDFC-4D39-8946-B788095A3548}" sibTransId="{E474CCA5-04EB-4D4C-A950-9C1BD0DB1A21}"/>
    <dgm:cxn modelId="{1C17604A-E202-46DB-87BA-B88C8D47837A}" srcId="{CECC5FFC-D285-4C10-9232-668D0C51DE66}" destId="{589861E5-9840-4667-A114-8E08260F843C}" srcOrd="3" destOrd="0" parTransId="{0AF4CE66-9248-4726-B130-1CF37CA2AA8B}" sibTransId="{8BFA0B5F-83B8-475C-95CC-04214C6C3DDB}"/>
    <dgm:cxn modelId="{00AEA76E-8CEF-4B5C-9736-6D18511E5341}" type="presOf" srcId="{CECC5FFC-D285-4C10-9232-668D0C51DE66}" destId="{1B8B4818-A913-4951-BB6B-C67E131910AE}" srcOrd="0" destOrd="0" presId="urn:microsoft.com/office/officeart/2008/layout/LinedList"/>
    <dgm:cxn modelId="{99C17652-E5D6-4342-BBC6-54CCF87F286A}" srcId="{CECC5FFC-D285-4C10-9232-668D0C51DE66}" destId="{F7172B5F-A9A3-4EC6-AE87-F77C5FB8DC5D}" srcOrd="0" destOrd="0" parTransId="{371A4566-F650-42C9-9E1F-290FF58986C0}" sibTransId="{5D699996-3674-4E60-9382-503F1BE6B77E}"/>
    <dgm:cxn modelId="{1C36FBA4-ED6A-40DB-9B15-7B3A449D34A3}" type="presOf" srcId="{F7172B5F-A9A3-4EC6-AE87-F77C5FB8DC5D}" destId="{F581DF6A-3426-4B1C-ADAD-3178C0F4C85A}" srcOrd="0" destOrd="0" presId="urn:microsoft.com/office/officeart/2008/layout/LinedList"/>
    <dgm:cxn modelId="{26607FA5-1B23-4C43-ADEC-D47E1C74DFB6}" srcId="{CECC5FFC-D285-4C10-9232-668D0C51DE66}" destId="{7B8FADED-8BAA-47AE-94EC-97DE1EF13DA2}" srcOrd="2" destOrd="0" parTransId="{DEFC6E34-3E40-4D0B-A881-D2CC26900BAF}" sibTransId="{D12C0595-77F1-4C45-B928-C6AFEB27953A}"/>
    <dgm:cxn modelId="{CF21AFA6-8588-48CA-865C-03FD78AC862A}" type="presOf" srcId="{7B8FADED-8BAA-47AE-94EC-97DE1EF13DA2}" destId="{2F949F18-DDFB-4DDD-BCF9-991E121AE8F3}" srcOrd="0" destOrd="0" presId="urn:microsoft.com/office/officeart/2008/layout/LinedList"/>
    <dgm:cxn modelId="{47A6CDE2-07C8-457C-AECC-E3502213CE62}" type="presOf" srcId="{589861E5-9840-4667-A114-8E08260F843C}" destId="{D059FAA1-F1DF-49F6-B691-8ABAEE5C0488}" srcOrd="0" destOrd="0" presId="urn:microsoft.com/office/officeart/2008/layout/LinedList"/>
    <dgm:cxn modelId="{F3CACFF3-E402-4E50-822D-D4F3ECB535A8}" type="presOf" srcId="{BCF07FC7-0F62-4124-AB5A-AA6A7092AB2C}" destId="{F057E3D5-D0DA-439E-BB66-CAA86248D815}" srcOrd="0" destOrd="0" presId="urn:microsoft.com/office/officeart/2008/layout/LinedList"/>
    <dgm:cxn modelId="{D7308BBA-2B81-4374-81F5-C6CFA2BC176E}" type="presParOf" srcId="{1B8B4818-A913-4951-BB6B-C67E131910AE}" destId="{A34AD5DD-2F8C-4C0F-9D22-FB84C30A0EDF}" srcOrd="0" destOrd="0" presId="urn:microsoft.com/office/officeart/2008/layout/LinedList"/>
    <dgm:cxn modelId="{0C76F328-4968-4DF1-9A87-A1FB3D6F83B0}" type="presParOf" srcId="{1B8B4818-A913-4951-BB6B-C67E131910AE}" destId="{49183E48-AD50-4F7F-BBC9-FDB3CF1B1615}" srcOrd="1" destOrd="0" presId="urn:microsoft.com/office/officeart/2008/layout/LinedList"/>
    <dgm:cxn modelId="{0F32F5C8-4115-49C4-BFD2-81BE996FCC71}" type="presParOf" srcId="{49183E48-AD50-4F7F-BBC9-FDB3CF1B1615}" destId="{F581DF6A-3426-4B1C-ADAD-3178C0F4C85A}" srcOrd="0" destOrd="0" presId="urn:microsoft.com/office/officeart/2008/layout/LinedList"/>
    <dgm:cxn modelId="{63AE6D38-6956-42ED-8916-2AB415AE9C74}" type="presParOf" srcId="{49183E48-AD50-4F7F-BBC9-FDB3CF1B1615}" destId="{2A892D51-4935-4912-A85C-EB64F2F61039}" srcOrd="1" destOrd="0" presId="urn:microsoft.com/office/officeart/2008/layout/LinedList"/>
    <dgm:cxn modelId="{BD5A132C-256A-4697-A8C2-0B149C163239}" type="presParOf" srcId="{1B8B4818-A913-4951-BB6B-C67E131910AE}" destId="{076A0E08-0AE7-424A-90D7-C5FD2225384A}" srcOrd="2" destOrd="0" presId="urn:microsoft.com/office/officeart/2008/layout/LinedList"/>
    <dgm:cxn modelId="{4D9B7BEE-A2F8-48EE-A34F-82ACF0BFE8B9}" type="presParOf" srcId="{1B8B4818-A913-4951-BB6B-C67E131910AE}" destId="{D57071E9-BFDA-4C37-AA10-6446702DB7A9}" srcOrd="3" destOrd="0" presId="urn:microsoft.com/office/officeart/2008/layout/LinedList"/>
    <dgm:cxn modelId="{A5FF45DD-1F64-43ED-81E6-8432ACFE41F5}" type="presParOf" srcId="{D57071E9-BFDA-4C37-AA10-6446702DB7A9}" destId="{F057E3D5-D0DA-439E-BB66-CAA86248D815}" srcOrd="0" destOrd="0" presId="urn:microsoft.com/office/officeart/2008/layout/LinedList"/>
    <dgm:cxn modelId="{36D56327-17D5-4AEA-BBDB-588BBD9F6242}" type="presParOf" srcId="{D57071E9-BFDA-4C37-AA10-6446702DB7A9}" destId="{4CDB0034-BDCF-4D00-9DAC-F4896965D6F2}" srcOrd="1" destOrd="0" presId="urn:microsoft.com/office/officeart/2008/layout/LinedList"/>
    <dgm:cxn modelId="{36A7C4D7-7BEE-4103-9247-86925CFF74B1}" type="presParOf" srcId="{1B8B4818-A913-4951-BB6B-C67E131910AE}" destId="{EFA64189-2A0B-4D90-8FB8-9851276D9DB8}" srcOrd="4" destOrd="0" presId="urn:microsoft.com/office/officeart/2008/layout/LinedList"/>
    <dgm:cxn modelId="{9FC8BC6E-8FAD-48B7-B061-56A2CFF2D440}" type="presParOf" srcId="{1B8B4818-A913-4951-BB6B-C67E131910AE}" destId="{7F57316C-D0C5-4783-88CC-42522FDD5AB6}" srcOrd="5" destOrd="0" presId="urn:microsoft.com/office/officeart/2008/layout/LinedList"/>
    <dgm:cxn modelId="{6765CE2D-3948-40B3-AFB3-B245BEC6BC13}" type="presParOf" srcId="{7F57316C-D0C5-4783-88CC-42522FDD5AB6}" destId="{2F949F18-DDFB-4DDD-BCF9-991E121AE8F3}" srcOrd="0" destOrd="0" presId="urn:microsoft.com/office/officeart/2008/layout/LinedList"/>
    <dgm:cxn modelId="{CBB2181A-C5F8-462B-A22E-213DA561F14E}" type="presParOf" srcId="{7F57316C-D0C5-4783-88CC-42522FDD5AB6}" destId="{1EF39B62-0DA7-43BB-A2C4-C4B0A5DA3B2B}" srcOrd="1" destOrd="0" presId="urn:microsoft.com/office/officeart/2008/layout/LinedList"/>
    <dgm:cxn modelId="{33094599-B073-4710-AA5B-92CFFEBD0D12}" type="presParOf" srcId="{1B8B4818-A913-4951-BB6B-C67E131910AE}" destId="{CF3A8110-BA8E-4294-A144-0200107119CF}" srcOrd="6" destOrd="0" presId="urn:microsoft.com/office/officeart/2008/layout/LinedList"/>
    <dgm:cxn modelId="{C3BA6E57-6F97-4F3D-B4AB-14EFCEC66ADC}" type="presParOf" srcId="{1B8B4818-A913-4951-BB6B-C67E131910AE}" destId="{95334F01-0F7E-4CE9-B084-2ADADECB9BED}" srcOrd="7" destOrd="0" presId="urn:microsoft.com/office/officeart/2008/layout/LinedList"/>
    <dgm:cxn modelId="{6270911C-4AE0-4903-ABC2-E123C3565495}" type="presParOf" srcId="{95334F01-0F7E-4CE9-B084-2ADADECB9BED}" destId="{D059FAA1-F1DF-49F6-B691-8ABAEE5C0488}" srcOrd="0" destOrd="0" presId="urn:microsoft.com/office/officeart/2008/layout/LinedList"/>
    <dgm:cxn modelId="{D6C91F4F-CB76-4BF9-9775-262FFC3C3FCD}" type="presParOf" srcId="{95334F01-0F7E-4CE9-B084-2ADADECB9BED}" destId="{B3319D04-EAA9-46E9-B8FC-F074D50234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AD5DD-2F8C-4C0F-9D22-FB84C30A0EDF}">
      <dsp:nvSpPr>
        <dsp:cNvPr id="0" name=""/>
        <dsp:cNvSpPr/>
      </dsp:nvSpPr>
      <dsp:spPr>
        <a:xfrm>
          <a:off x="0" y="0"/>
          <a:ext cx="6504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1DF6A-3426-4B1C-ADAD-3178C0F4C85A}">
      <dsp:nvSpPr>
        <dsp:cNvPr id="0" name=""/>
        <dsp:cNvSpPr/>
      </dsp:nvSpPr>
      <dsp:spPr>
        <a:xfrm>
          <a:off x="0" y="0"/>
          <a:ext cx="6504973" cy="96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Internationalisation of the Curriculum: Conceptual framework</a:t>
          </a:r>
        </a:p>
      </dsp:txBody>
      <dsp:txXfrm>
        <a:off x="0" y="0"/>
        <a:ext cx="6504973" cy="967470"/>
      </dsp:txXfrm>
    </dsp:sp>
    <dsp:sp modelId="{076A0E08-0AE7-424A-90D7-C5FD2225384A}">
      <dsp:nvSpPr>
        <dsp:cNvPr id="0" name=""/>
        <dsp:cNvSpPr/>
      </dsp:nvSpPr>
      <dsp:spPr>
        <a:xfrm>
          <a:off x="0" y="967470"/>
          <a:ext cx="6504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7E3D5-D0DA-439E-BB66-CAA86248D815}">
      <dsp:nvSpPr>
        <dsp:cNvPr id="0" name=""/>
        <dsp:cNvSpPr/>
      </dsp:nvSpPr>
      <dsp:spPr>
        <a:xfrm>
          <a:off x="0" y="967470"/>
          <a:ext cx="6504973" cy="96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Interpreting global, national, regional and institutional contexts</a:t>
          </a:r>
        </a:p>
      </dsp:txBody>
      <dsp:txXfrm>
        <a:off x="0" y="967470"/>
        <a:ext cx="6504973" cy="967470"/>
      </dsp:txXfrm>
    </dsp:sp>
    <dsp:sp modelId="{EFA64189-2A0B-4D90-8FB8-9851276D9DB8}">
      <dsp:nvSpPr>
        <dsp:cNvPr id="0" name=""/>
        <dsp:cNvSpPr/>
      </dsp:nvSpPr>
      <dsp:spPr>
        <a:xfrm>
          <a:off x="0" y="1934940"/>
          <a:ext cx="6504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49F18-DDFB-4DDD-BCF9-991E121AE8F3}">
      <dsp:nvSpPr>
        <dsp:cNvPr id="0" name=""/>
        <dsp:cNvSpPr/>
      </dsp:nvSpPr>
      <dsp:spPr>
        <a:xfrm>
          <a:off x="0" y="1934940"/>
          <a:ext cx="6504973" cy="96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Application to EAP</a:t>
          </a:r>
        </a:p>
      </dsp:txBody>
      <dsp:txXfrm>
        <a:off x="0" y="1934940"/>
        <a:ext cx="6504973" cy="967470"/>
      </dsp:txXfrm>
    </dsp:sp>
    <dsp:sp modelId="{CF3A8110-BA8E-4294-A144-0200107119CF}">
      <dsp:nvSpPr>
        <dsp:cNvPr id="0" name=""/>
        <dsp:cNvSpPr/>
      </dsp:nvSpPr>
      <dsp:spPr>
        <a:xfrm>
          <a:off x="0" y="2902410"/>
          <a:ext cx="6504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9FAA1-F1DF-49F6-B691-8ABAEE5C0488}">
      <dsp:nvSpPr>
        <dsp:cNvPr id="0" name=""/>
        <dsp:cNvSpPr/>
      </dsp:nvSpPr>
      <dsp:spPr>
        <a:xfrm>
          <a:off x="0" y="2902410"/>
          <a:ext cx="6504973" cy="96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Internationalisation for all</a:t>
          </a:r>
        </a:p>
      </dsp:txBody>
      <dsp:txXfrm>
        <a:off x="0" y="2902410"/>
        <a:ext cx="6504973" cy="9674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80FBE-A8DF-4758-9AC4-3A9E1039168F}" type="datetimeFigureOut">
              <a:rPr lang="en-US" smtClean="0"/>
              <a:t>6/16/2022</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13577B-6902-467D-A26C-08A0DD5E4E03}" type="datetimeFigureOut">
              <a:rPr lang="en-US" smtClean="0"/>
              <a:t>6/16/2022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19371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84146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194601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0442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5039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77388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423294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37149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164599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82166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63135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13101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966109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group of people sitting on the grass&#10;&#10;Description automatically generated with medium confidence">
            <a:extLst>
              <a:ext uri="{FF2B5EF4-FFF2-40B4-BE49-F238E27FC236}">
                <a16:creationId xmlns:a16="http://schemas.microsoft.com/office/drawing/2014/main" id="{8FCC07CF-2493-4920-859C-B0A7197D27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63406" cy="6858000"/>
          </a:xfrm>
          <a:prstGeom prst="rect">
            <a:avLst/>
          </a:prstGeom>
        </p:spPr>
      </p:pic>
      <p:sp>
        <p:nvSpPr>
          <p:cNvPr id="6" name="Rectangle 5"/>
          <p:cNvSpPr/>
          <p:nvPr userDrawn="1"/>
        </p:nvSpPr>
        <p:spPr bwMode="auto">
          <a:xfrm>
            <a:off x="4347556" y="3394610"/>
            <a:ext cx="7844444" cy="2023285"/>
          </a:xfrm>
          <a:prstGeom prst="rect">
            <a:avLst/>
          </a:prstGeom>
          <a:solidFill>
            <a:srgbClr val="684993"/>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4539632" y="3850504"/>
            <a:ext cx="7611908" cy="1111495"/>
          </a:xfrm>
          <a:noFill/>
        </p:spPr>
        <p:txBody>
          <a:bodyPr>
            <a:normAutofit/>
          </a:bodyPr>
          <a:lstStyle>
            <a:lvl1pPr algn="l">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Box 8">
            <a:extLst>
              <a:ext uri="{FF2B5EF4-FFF2-40B4-BE49-F238E27FC236}">
                <a16:creationId xmlns:a16="http://schemas.microsoft.com/office/drawing/2014/main" id="{75C372C9-D096-4C76-88BA-4CF9171656A5}"/>
              </a:ext>
            </a:extLst>
          </p:cNvPr>
          <p:cNvSpPr txBox="1"/>
          <p:nvPr userDrawn="1"/>
        </p:nvSpPr>
        <p:spPr>
          <a:xfrm>
            <a:off x="7007629" y="257695"/>
            <a:ext cx="4563406" cy="369332"/>
          </a:xfrm>
          <a:prstGeom prst="rect">
            <a:avLst/>
          </a:prstGeom>
          <a:noFill/>
        </p:spPr>
        <p:txBody>
          <a:bodyPr wrap="square" rtlCol="0">
            <a:spAutoFit/>
          </a:bodyPr>
          <a:lstStyle/>
          <a:p>
            <a:pPr algn="r"/>
            <a:r>
              <a:rPr lang="en-GB" dirty="0">
                <a:solidFill>
                  <a:srgbClr val="684993"/>
                </a:solidFill>
              </a:rPr>
              <a:t>Edge Hill University – The Language Centre</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8BEEBAAA-29B5-4AF5-BC5F-7E580C29002D}" type="datetimeFigureOut">
              <a:rPr lang="en-US" smtClean="0"/>
              <a:pPr/>
              <a:t>6/16/2022</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31A3-BB3E-4313-83C9-61296DA7E415}"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31A3-BB3E-4313-83C9-61296DA7E415}"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40382" cy="6858000"/>
          </a:xfrm>
          <a:prstGeom prst="rect">
            <a:avLst/>
          </a:prstGeom>
          <a:solidFill>
            <a:srgbClr val="7030A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rgbClr val="684993"/>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r>
              <a:rPr lang="en-US" dirty="0"/>
              <a:t>2021-2022</a:t>
            </a:r>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dirty="0"/>
              <a:t>The Language Centre</a:t>
            </a:r>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16/j.ijintrel.2021.04.012" TargetMode="External"/><Relationship Id="rId3" Type="http://schemas.openxmlformats.org/officeDocument/2006/relationships/hyperlink" Target="https://www.advance-he.ac.uk/knowledge-hub/essential-frameworks-enhancing-student-success-internationalising-he" TargetMode="External"/><Relationship Id="rId7" Type="http://schemas.openxmlformats.org/officeDocument/2006/relationships/hyperlink" Target="https://www.universityworldnews.com/post.php?story=2018120509315769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dvance-he.ac.uk/knowledge-hub/internationalising-curriculum" TargetMode="External"/><Relationship Id="rId11" Type="http://schemas.openxmlformats.org/officeDocument/2006/relationships/hyperlink" Target="https://doi.org/10.1007/s10734-010-9318-6" TargetMode="External"/><Relationship Id="rId5" Type="http://schemas.openxmlformats.org/officeDocument/2006/relationships/hyperlink" Target="https://doi.org/10.1080/13562517.2015.1022147" TargetMode="External"/><Relationship Id="rId10" Type="http://schemas.openxmlformats.org/officeDocument/2006/relationships/hyperlink" Target="https://doi.org/10.6017/ihe.2018.95.10715" TargetMode="External"/><Relationship Id="rId4" Type="http://schemas.openxmlformats.org/officeDocument/2006/relationships/hyperlink" Target="https://doi.org/10.21810/sfuer.v12i3.1036" TargetMode="External"/><Relationship Id="rId9" Type="http://schemas.openxmlformats.org/officeDocument/2006/relationships/hyperlink" Target="https://doi.org/10.1080/13562517.2021.18725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9768A-7D75-447D-92E0-442F6CB43749}"/>
              </a:ext>
            </a:extLst>
          </p:cNvPr>
          <p:cNvSpPr>
            <a:spLocks noGrp="1"/>
          </p:cNvSpPr>
          <p:nvPr>
            <p:ph type="title"/>
          </p:nvPr>
        </p:nvSpPr>
        <p:spPr/>
        <p:txBody>
          <a:bodyPr>
            <a:noAutofit/>
          </a:bodyPr>
          <a:lstStyle/>
          <a:p>
            <a:r>
              <a:rPr lang="en-GB" sz="3200" dirty="0"/>
              <a:t>Internationalisation of the Curriculum: What does it mean for EAP?</a:t>
            </a:r>
            <a:br>
              <a:rPr lang="en-GB" sz="3200" dirty="0"/>
            </a:br>
            <a:r>
              <a:rPr lang="en-GB" sz="2000" dirty="0"/>
              <a:t>Liz Molyneux</a:t>
            </a:r>
            <a:br>
              <a:rPr lang="en-GB" sz="2000" dirty="0"/>
            </a:br>
            <a:r>
              <a:rPr lang="en-GB" sz="1600" dirty="0"/>
              <a:t>PIM Intercultural Communication and English for Academic Purposes </a:t>
            </a:r>
            <a:br>
              <a:rPr lang="en-GB" sz="1600" dirty="0"/>
            </a:br>
            <a:r>
              <a:rPr lang="en-GB" sz="1600" dirty="0"/>
              <a:t>University of Leeds, 17</a:t>
            </a:r>
            <a:r>
              <a:rPr lang="en-GB" sz="1600" baseline="30000" dirty="0"/>
              <a:t>th</a:t>
            </a:r>
            <a:r>
              <a:rPr lang="en-GB" sz="1600" dirty="0"/>
              <a:t> June 2022</a:t>
            </a:r>
            <a:endParaRPr lang="en-GB" sz="3200" dirty="0"/>
          </a:p>
        </p:txBody>
      </p:sp>
    </p:spTree>
    <p:extLst>
      <p:ext uri="{BB962C8B-B14F-4D97-AF65-F5344CB8AC3E}">
        <p14:creationId xmlns:p14="http://schemas.microsoft.com/office/powerpoint/2010/main" val="306768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C31D-C625-439A-A11F-D31F1FFA127E}"/>
              </a:ext>
            </a:extLst>
          </p:cNvPr>
          <p:cNvSpPr>
            <a:spLocks noGrp="1"/>
          </p:cNvSpPr>
          <p:nvPr>
            <p:ph type="title"/>
          </p:nvPr>
        </p:nvSpPr>
        <p:spPr>
          <a:xfrm>
            <a:off x="521207" y="448055"/>
            <a:ext cx="4909775" cy="1251435"/>
          </a:xfrm>
        </p:spPr>
        <p:txBody>
          <a:bodyPr>
            <a:normAutofit/>
          </a:bodyPr>
          <a:lstStyle/>
          <a:p>
            <a:r>
              <a:rPr lang="en-GB" dirty="0"/>
              <a:t>Is internationalisation only for international students?</a:t>
            </a:r>
          </a:p>
        </p:txBody>
      </p:sp>
      <p:pic>
        <p:nvPicPr>
          <p:cNvPr id="5" name="Content Placeholder 4">
            <a:extLst>
              <a:ext uri="{FF2B5EF4-FFF2-40B4-BE49-F238E27FC236}">
                <a16:creationId xmlns:a16="http://schemas.microsoft.com/office/drawing/2014/main" id="{7FD9B92E-E163-4F3D-8BB8-EA55F3BD7015}"/>
              </a:ext>
            </a:extLst>
          </p:cNvPr>
          <p:cNvPicPr>
            <a:picLocks noGrp="1" noChangeAspect="1"/>
          </p:cNvPicPr>
          <p:nvPr>
            <p:ph sz="quarter" idx="13"/>
          </p:nvPr>
        </p:nvPicPr>
        <p:blipFill rotWithShape="1">
          <a:blip r:embed="rId3"/>
          <a:srcRect l="-339" b="9889"/>
          <a:stretch/>
        </p:blipFill>
        <p:spPr>
          <a:xfrm>
            <a:off x="5719593" y="107414"/>
            <a:ext cx="6362237" cy="66431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BCB76F88-9113-417A-B852-AF9C87CBB9FC}"/>
              </a:ext>
            </a:extLst>
          </p:cNvPr>
          <p:cNvSpPr txBox="1"/>
          <p:nvPr/>
        </p:nvSpPr>
        <p:spPr>
          <a:xfrm>
            <a:off x="5972836" y="6164802"/>
            <a:ext cx="2438400" cy="369332"/>
          </a:xfrm>
          <a:prstGeom prst="rect">
            <a:avLst/>
          </a:prstGeom>
          <a:noFill/>
        </p:spPr>
        <p:txBody>
          <a:bodyPr wrap="square" rtlCol="0">
            <a:spAutoFit/>
          </a:bodyPr>
          <a:lstStyle/>
          <a:p>
            <a:r>
              <a:rPr lang="en-GB" dirty="0">
                <a:solidFill>
                  <a:schemeClr val="bg1"/>
                </a:solidFill>
              </a:rPr>
              <a:t>(HEA, 2014)</a:t>
            </a:r>
          </a:p>
        </p:txBody>
      </p:sp>
      <p:sp>
        <p:nvSpPr>
          <p:cNvPr id="3" name="TextBox 2">
            <a:extLst>
              <a:ext uri="{FF2B5EF4-FFF2-40B4-BE49-F238E27FC236}">
                <a16:creationId xmlns:a16="http://schemas.microsoft.com/office/drawing/2014/main" id="{05E8ECA4-1047-4C89-A7F4-E26B286F0D33}"/>
              </a:ext>
            </a:extLst>
          </p:cNvPr>
          <p:cNvSpPr txBox="1"/>
          <p:nvPr/>
        </p:nvSpPr>
        <p:spPr>
          <a:xfrm>
            <a:off x="1608463" y="2038120"/>
            <a:ext cx="3822519" cy="923330"/>
          </a:xfrm>
          <a:prstGeom prst="rect">
            <a:avLst/>
          </a:prstGeom>
          <a:noFill/>
        </p:spPr>
        <p:txBody>
          <a:bodyPr wrap="square" rtlCol="0">
            <a:spAutoFit/>
          </a:bodyPr>
          <a:lstStyle/>
          <a:p>
            <a:r>
              <a:rPr lang="en-GB" dirty="0"/>
              <a:t>Beware the deficit narrative framing of the international student (</a:t>
            </a:r>
            <a:r>
              <a:rPr lang="en-GB" dirty="0" err="1"/>
              <a:t>Mittelmeier</a:t>
            </a:r>
            <a:r>
              <a:rPr lang="en-GB" dirty="0"/>
              <a:t> &amp; </a:t>
            </a:r>
            <a:r>
              <a:rPr lang="en-GB" dirty="0" err="1"/>
              <a:t>Lomer</a:t>
            </a:r>
            <a:r>
              <a:rPr lang="en-GB" dirty="0"/>
              <a:t>, 2020)</a:t>
            </a:r>
          </a:p>
        </p:txBody>
      </p:sp>
    </p:spTree>
    <p:extLst>
      <p:ext uri="{BB962C8B-B14F-4D97-AF65-F5344CB8AC3E}">
        <p14:creationId xmlns:p14="http://schemas.microsoft.com/office/powerpoint/2010/main" val="81220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C6CC-9B7B-4CAB-BEDA-050CBC465FEB}"/>
              </a:ext>
            </a:extLst>
          </p:cNvPr>
          <p:cNvSpPr>
            <a:spLocks noGrp="1"/>
          </p:cNvSpPr>
          <p:nvPr>
            <p:ph type="title"/>
          </p:nvPr>
        </p:nvSpPr>
        <p:spPr>
          <a:xfrm>
            <a:off x="518160" y="402446"/>
            <a:ext cx="11311128" cy="640080"/>
          </a:xfrm>
        </p:spPr>
        <p:txBody>
          <a:bodyPr/>
          <a:lstStyle/>
          <a:p>
            <a:r>
              <a:rPr lang="en-GB" dirty="0"/>
              <a:t>Internationalisation of the Curriculum at Home</a:t>
            </a:r>
          </a:p>
        </p:txBody>
      </p:sp>
      <p:sp>
        <p:nvSpPr>
          <p:cNvPr id="3" name="Content Placeholder 2">
            <a:extLst>
              <a:ext uri="{FF2B5EF4-FFF2-40B4-BE49-F238E27FC236}">
                <a16:creationId xmlns:a16="http://schemas.microsoft.com/office/drawing/2014/main" id="{FB85BC94-4A64-4DF6-8284-3EAC501F034C}"/>
              </a:ext>
            </a:extLst>
          </p:cNvPr>
          <p:cNvSpPr>
            <a:spLocks noGrp="1"/>
          </p:cNvSpPr>
          <p:nvPr>
            <p:ph sz="quarter" idx="13"/>
          </p:nvPr>
        </p:nvSpPr>
        <p:spPr>
          <a:xfrm>
            <a:off x="1735530" y="1219652"/>
            <a:ext cx="5010150" cy="5339876"/>
          </a:xfrm>
        </p:spPr>
        <p:txBody>
          <a:bodyPr>
            <a:normAutofit lnSpcReduction="10000"/>
          </a:bodyPr>
          <a:lstStyle/>
          <a:p>
            <a:r>
              <a:rPr lang="en-GB" sz="1800" dirty="0"/>
              <a:t>Internationalisation at Home (IAH):</a:t>
            </a:r>
          </a:p>
          <a:p>
            <a:pPr marL="285750" indent="-285750">
              <a:buFont typeface="Courier New" panose="02070309020205020404" pitchFamily="49" charset="0"/>
              <a:buChar char="o"/>
            </a:pPr>
            <a:r>
              <a:rPr lang="en-GB" sz="1800" dirty="0"/>
              <a:t>Diversity as a resource; international </a:t>
            </a:r>
            <a:r>
              <a:rPr lang="en-GB" sz="1800" b="0" i="0" dirty="0">
                <a:solidFill>
                  <a:srgbClr val="202124"/>
                </a:solidFill>
                <a:effectLst/>
                <a:latin typeface="arial" panose="020B0604020202020204" pitchFamily="34" charset="0"/>
              </a:rPr>
              <a:t>≠ </a:t>
            </a:r>
            <a:r>
              <a:rPr lang="en-GB" sz="1800" dirty="0"/>
              <a:t>intercultural (Harrison, 2015)</a:t>
            </a:r>
          </a:p>
          <a:p>
            <a:endParaRPr lang="en-GB" sz="1800" dirty="0"/>
          </a:p>
          <a:p>
            <a:r>
              <a:rPr lang="en-GB" sz="1800" dirty="0"/>
              <a:t>International and intercultural learning for all (Leask, Jones &amp; de Wit, 2018):</a:t>
            </a:r>
          </a:p>
          <a:p>
            <a:pPr marL="285750" indent="-285750">
              <a:buFont typeface="Courier New" panose="02070309020205020404" pitchFamily="49" charset="0"/>
              <a:buChar char="o"/>
            </a:pPr>
            <a:r>
              <a:rPr lang="en-GB" sz="1800" dirty="0"/>
              <a:t>Move away from reliance on mobility </a:t>
            </a:r>
          </a:p>
          <a:p>
            <a:pPr marL="285750" indent="-285750">
              <a:buFont typeface="Courier New" panose="02070309020205020404" pitchFamily="49" charset="0"/>
              <a:buChar char="o"/>
            </a:pPr>
            <a:r>
              <a:rPr lang="en-GB" sz="1800" dirty="0"/>
              <a:t>Links to decolonising the curriculum</a:t>
            </a:r>
          </a:p>
          <a:p>
            <a:endParaRPr lang="en-GB" sz="1800" dirty="0"/>
          </a:p>
          <a:p>
            <a:r>
              <a:rPr lang="en-GB" sz="1800" dirty="0"/>
              <a:t>Internationalising HE (Advance HE, 2020):</a:t>
            </a:r>
          </a:p>
          <a:p>
            <a:pPr marL="285750" indent="-285750">
              <a:buFont typeface="Courier New" panose="02070309020205020404" pitchFamily="49" charset="0"/>
              <a:buChar char="o"/>
            </a:pPr>
            <a:r>
              <a:rPr lang="en-GB" sz="1800" dirty="0"/>
              <a:t>Involves both IoC and IAH</a:t>
            </a:r>
          </a:p>
          <a:p>
            <a:pPr marL="285750" indent="-285750">
              <a:buFont typeface="Courier New" panose="02070309020205020404" pitchFamily="49" charset="0"/>
              <a:buChar char="o"/>
            </a:pPr>
            <a:r>
              <a:rPr lang="en-GB" sz="1800" dirty="0"/>
              <a:t>Global learning designed for the whole student cohort</a:t>
            </a:r>
          </a:p>
          <a:p>
            <a:pPr marL="285750" indent="-285750">
              <a:buFont typeface="Courier New" panose="02070309020205020404" pitchFamily="49" charset="0"/>
              <a:buChar char="o"/>
            </a:pPr>
            <a:endParaRPr lang="en-GB" sz="1800" dirty="0"/>
          </a:p>
          <a:p>
            <a:pPr marL="285750" indent="-285750">
              <a:buFont typeface="Wingdings" panose="05000000000000000000" pitchFamily="2" charset="2"/>
              <a:buChar char="Ø"/>
            </a:pPr>
            <a:r>
              <a:rPr lang="en-GB" sz="1800" dirty="0"/>
              <a:t>How can EAP support </a:t>
            </a:r>
            <a:r>
              <a:rPr lang="en-GB" sz="1800" dirty="0" err="1"/>
              <a:t>IoCAH</a:t>
            </a:r>
            <a:r>
              <a:rPr lang="en-GB" sz="1800" dirty="0"/>
              <a:t>?</a:t>
            </a:r>
          </a:p>
        </p:txBody>
      </p:sp>
      <p:pic>
        <p:nvPicPr>
          <p:cNvPr id="1026" name="Picture 2">
            <a:extLst>
              <a:ext uri="{FF2B5EF4-FFF2-40B4-BE49-F238E27FC236}">
                <a16:creationId xmlns:a16="http://schemas.microsoft.com/office/drawing/2014/main" id="{682CAFE8-23A3-4054-A7EC-BF111BD0310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6620297" y="1115678"/>
            <a:ext cx="5355037" cy="5339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6BB18A-8445-4526-B541-DC6274A00358}"/>
              </a:ext>
            </a:extLst>
          </p:cNvPr>
          <p:cNvSpPr txBox="1"/>
          <p:nvPr/>
        </p:nvSpPr>
        <p:spPr>
          <a:xfrm>
            <a:off x="6871063" y="6309360"/>
            <a:ext cx="4958225" cy="215444"/>
          </a:xfrm>
          <a:prstGeom prst="rect">
            <a:avLst/>
          </a:prstGeom>
          <a:noFill/>
        </p:spPr>
        <p:txBody>
          <a:bodyPr wrap="square" rtlCol="0">
            <a:spAutoFit/>
          </a:bodyPr>
          <a:lstStyle/>
          <a:p>
            <a:pPr algn="r"/>
            <a:r>
              <a:rPr lang="en-GB" sz="800" dirty="0"/>
              <a:t>Multicultural Britain  by </a:t>
            </a:r>
            <a:r>
              <a:rPr lang="en-GB" sz="800" dirty="0" err="1"/>
              <a:t>Fimbis</a:t>
            </a:r>
            <a:endParaRPr lang="en-GB" sz="800" dirty="0"/>
          </a:p>
        </p:txBody>
      </p:sp>
    </p:spTree>
    <p:extLst>
      <p:ext uri="{BB962C8B-B14F-4D97-AF65-F5344CB8AC3E}">
        <p14:creationId xmlns:p14="http://schemas.microsoft.com/office/powerpoint/2010/main" val="380185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FDE8-334C-4FF8-9FBD-2749D14D7C1A}"/>
              </a:ext>
            </a:extLst>
          </p:cNvPr>
          <p:cNvSpPr>
            <a:spLocks noGrp="1"/>
          </p:cNvSpPr>
          <p:nvPr>
            <p:ph type="title"/>
          </p:nvPr>
        </p:nvSpPr>
        <p:spPr>
          <a:xfrm>
            <a:off x="521208" y="448056"/>
            <a:ext cx="11311128" cy="640080"/>
          </a:xfrm>
        </p:spPr>
        <p:txBody>
          <a:bodyPr anchor="ctr">
            <a:normAutofit/>
          </a:bodyPr>
          <a:lstStyle/>
          <a:p>
            <a:r>
              <a:rPr lang="en-GB" dirty="0"/>
              <a:t>Conclusion</a:t>
            </a:r>
          </a:p>
        </p:txBody>
      </p:sp>
      <p:pic>
        <p:nvPicPr>
          <p:cNvPr id="5" name="Picture 4" descr="A hot air balloon in the sky&#10;&#10;Description automatically generated with medium confidence">
            <a:extLst>
              <a:ext uri="{FF2B5EF4-FFF2-40B4-BE49-F238E27FC236}">
                <a16:creationId xmlns:a16="http://schemas.microsoft.com/office/drawing/2014/main" id="{FB46F4A4-B9E8-4260-8566-F871CAAE0C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52650" y="2058605"/>
            <a:ext cx="4201851" cy="3854510"/>
          </a:xfrm>
          <a:prstGeom prst="rect">
            <a:avLst/>
          </a:prstGeom>
          <a:noFill/>
        </p:spPr>
      </p:pic>
      <p:sp>
        <p:nvSpPr>
          <p:cNvPr id="3" name="Content Placeholder 2">
            <a:extLst>
              <a:ext uri="{FF2B5EF4-FFF2-40B4-BE49-F238E27FC236}">
                <a16:creationId xmlns:a16="http://schemas.microsoft.com/office/drawing/2014/main" id="{63DACCAC-2CD4-473B-8803-A6CE68DE355D}"/>
              </a:ext>
            </a:extLst>
          </p:cNvPr>
          <p:cNvSpPr>
            <a:spLocks noGrp="1"/>
          </p:cNvSpPr>
          <p:nvPr>
            <p:ph sz="half" idx="2"/>
          </p:nvPr>
        </p:nvSpPr>
        <p:spPr>
          <a:xfrm>
            <a:off x="6724891" y="1950323"/>
            <a:ext cx="5107445" cy="4631561"/>
          </a:xfrm>
        </p:spPr>
        <p:txBody>
          <a:bodyPr>
            <a:normAutofit/>
          </a:bodyPr>
          <a:lstStyle/>
          <a:p>
            <a:pPr marL="285750" indent="-285750">
              <a:buFont typeface="Courier New" panose="02070309020205020404" pitchFamily="49" charset="0"/>
              <a:buChar char="o"/>
            </a:pPr>
            <a:r>
              <a:rPr lang="en-GB" sz="2000" dirty="0"/>
              <a:t>What is your context? Consider  global, national, regional, institutional</a:t>
            </a:r>
          </a:p>
          <a:p>
            <a:pPr marL="285750" indent="-285750">
              <a:buFont typeface="Courier New" panose="02070309020205020404" pitchFamily="49" charset="0"/>
              <a:buChar char="o"/>
            </a:pPr>
            <a:r>
              <a:rPr lang="en-GB" sz="2000" dirty="0"/>
              <a:t>Are you preparing students to be a global worker or a global citizen?</a:t>
            </a:r>
          </a:p>
          <a:p>
            <a:pPr marL="285750" indent="-285750">
              <a:buFont typeface="Courier New" panose="02070309020205020404" pitchFamily="49" charset="0"/>
              <a:buChar char="o"/>
            </a:pPr>
            <a:r>
              <a:rPr lang="en-GB" sz="2000" dirty="0"/>
              <a:t>How could you incorporate international and intercultural dimensions in the curriculum (formal, informal and hidden)?</a:t>
            </a:r>
          </a:p>
          <a:p>
            <a:pPr marL="285750" indent="-285750">
              <a:buFont typeface="Courier New" panose="02070309020205020404" pitchFamily="49" charset="0"/>
              <a:buChar char="o"/>
            </a:pPr>
            <a:r>
              <a:rPr lang="en-GB" sz="2000" dirty="0"/>
              <a:t>How could you support efforts to internationalise the curriculum for all students?</a:t>
            </a:r>
            <a:endParaRPr lang="en-GB" dirty="0"/>
          </a:p>
          <a:p>
            <a:pPr marL="285750" indent="-285750">
              <a:buFont typeface="Courier New" panose="02070309020205020404" pitchFamily="49" charset="0"/>
              <a:buChar char="o"/>
            </a:pPr>
            <a:endParaRPr lang="en-GB" dirty="0"/>
          </a:p>
          <a:p>
            <a:endParaRPr lang="en-GB" dirty="0"/>
          </a:p>
          <a:p>
            <a:endParaRPr lang="en-GB" dirty="0"/>
          </a:p>
        </p:txBody>
      </p:sp>
      <p:sp>
        <p:nvSpPr>
          <p:cNvPr id="6" name="TextBox 5">
            <a:extLst>
              <a:ext uri="{FF2B5EF4-FFF2-40B4-BE49-F238E27FC236}">
                <a16:creationId xmlns:a16="http://schemas.microsoft.com/office/drawing/2014/main" id="{C4EDE13C-E532-4A12-A414-1A1567E8AE7B}"/>
              </a:ext>
            </a:extLst>
          </p:cNvPr>
          <p:cNvSpPr txBox="1"/>
          <p:nvPr/>
        </p:nvSpPr>
        <p:spPr>
          <a:xfrm>
            <a:off x="1752600" y="1273215"/>
            <a:ext cx="9926256" cy="677108"/>
          </a:xfrm>
          <a:prstGeom prst="rect">
            <a:avLst/>
          </a:prstGeom>
          <a:noFill/>
        </p:spPr>
        <p:txBody>
          <a:bodyPr wrap="square" rtlCol="0">
            <a:spAutoFit/>
          </a:bodyPr>
          <a:lstStyle/>
          <a:p>
            <a:pPr algn="ctr"/>
            <a:r>
              <a:rPr lang="en-GB" sz="2000" b="1" dirty="0">
                <a:solidFill>
                  <a:srgbClr val="7030A0"/>
                </a:solidFill>
              </a:rPr>
              <a:t>Internationalisation of the Curriculum: What does it mean for EAP?</a:t>
            </a:r>
          </a:p>
          <a:p>
            <a:endParaRPr lang="en-GB" dirty="0"/>
          </a:p>
        </p:txBody>
      </p:sp>
      <p:sp>
        <p:nvSpPr>
          <p:cNvPr id="7" name="TextBox 6">
            <a:extLst>
              <a:ext uri="{FF2B5EF4-FFF2-40B4-BE49-F238E27FC236}">
                <a16:creationId xmlns:a16="http://schemas.microsoft.com/office/drawing/2014/main" id="{5525F05B-217E-4455-83DA-FFC467FB6A4A}"/>
              </a:ext>
            </a:extLst>
          </p:cNvPr>
          <p:cNvSpPr txBox="1"/>
          <p:nvPr/>
        </p:nvSpPr>
        <p:spPr>
          <a:xfrm>
            <a:off x="2152650" y="5677875"/>
            <a:ext cx="3943350" cy="253916"/>
          </a:xfrm>
          <a:prstGeom prst="rect">
            <a:avLst/>
          </a:prstGeom>
          <a:noFill/>
        </p:spPr>
        <p:txBody>
          <a:bodyPr wrap="square" rtlCol="0">
            <a:spAutoFit/>
          </a:bodyPr>
          <a:lstStyle/>
          <a:p>
            <a:r>
              <a:rPr lang="en-GB" sz="1050" dirty="0">
                <a:solidFill>
                  <a:schemeClr val="bg1"/>
                </a:solidFill>
              </a:rPr>
              <a:t>https://depositphotos.com/stock-photos/the-way-forward.html</a:t>
            </a:r>
          </a:p>
        </p:txBody>
      </p:sp>
    </p:spTree>
    <p:extLst>
      <p:ext uri="{BB962C8B-B14F-4D97-AF65-F5344CB8AC3E}">
        <p14:creationId xmlns:p14="http://schemas.microsoft.com/office/powerpoint/2010/main" val="305002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24E7-6252-4E60-BEE4-1270CE05746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183E139-2768-4C76-961B-E1638B2673E5}"/>
              </a:ext>
            </a:extLst>
          </p:cNvPr>
          <p:cNvSpPr>
            <a:spLocks noGrp="1"/>
          </p:cNvSpPr>
          <p:nvPr>
            <p:ph sz="quarter" idx="13"/>
          </p:nvPr>
        </p:nvSpPr>
        <p:spPr>
          <a:xfrm>
            <a:off x="1752600" y="1444751"/>
            <a:ext cx="10076688" cy="5208597"/>
          </a:xfrm>
        </p:spPr>
        <p:txBody>
          <a:bodyPr>
            <a:normAutofit fontScale="47500" lnSpcReduction="20000"/>
          </a:bodyPr>
          <a:lstStyle/>
          <a:p>
            <a:pPr marL="357188" indent="-357188"/>
            <a:r>
              <a:rPr lang="en-GB" sz="3000" dirty="0">
                <a:effectLst/>
                <a:ea typeface="Calibri" panose="020F0502020204030204" pitchFamily="34" charset="0"/>
                <a:cs typeface="Calibri" panose="020F0502020204030204" pitchFamily="34" charset="0"/>
              </a:rPr>
              <a:t>Advance HE (2020) Essential Frameworks for Enhancing Student Success: Internation</a:t>
            </a:r>
            <a:r>
              <a:rPr lang="en-GB" sz="3000" dirty="0">
                <a:ea typeface="Calibri" panose="020F0502020204030204" pitchFamily="34" charset="0"/>
                <a:cs typeface="Calibri" panose="020F0502020204030204" pitchFamily="34" charset="0"/>
              </a:rPr>
              <a:t>alising HE. </a:t>
            </a:r>
            <a:r>
              <a:rPr lang="en-GB" sz="3000" dirty="0">
                <a:ea typeface="Calibri" panose="020F0502020204030204" pitchFamily="34" charset="0"/>
                <a:cs typeface="Calibri" panose="020F0502020204030204" pitchFamily="34" charset="0"/>
                <a:hlinkClick r:id="rId3"/>
              </a:rPr>
              <a:t>https://www.advance-he.ac.uk/knowledge-hub/essential-frameworks-enhancing-student-success-internationalising-he</a:t>
            </a:r>
            <a:endParaRPr lang="en-GB" sz="3000" dirty="0">
              <a:ea typeface="Calibri" panose="020F0502020204030204" pitchFamily="34" charset="0"/>
              <a:cs typeface="Calibri" panose="020F0502020204030204" pitchFamily="34" charset="0"/>
            </a:endParaRPr>
          </a:p>
          <a:p>
            <a:pPr marL="357188" indent="-357188"/>
            <a:r>
              <a:rPr lang="en-GB" sz="3000" b="0" i="0" dirty="0">
                <a:solidFill>
                  <a:srgbClr val="222222"/>
                </a:solidFill>
                <a:effectLst/>
              </a:rPr>
              <a:t>de Wit, H. (2019). Internationalization in higher education, a critical review. </a:t>
            </a:r>
            <a:r>
              <a:rPr lang="en-GB" sz="3000" b="0" i="1" dirty="0">
                <a:solidFill>
                  <a:srgbClr val="222222"/>
                </a:solidFill>
                <a:effectLst/>
              </a:rPr>
              <a:t>SFU Educational Review</a:t>
            </a:r>
            <a:r>
              <a:rPr lang="en-GB" sz="3000" b="0" i="0" dirty="0">
                <a:solidFill>
                  <a:srgbClr val="222222"/>
                </a:solidFill>
                <a:effectLst/>
              </a:rPr>
              <a:t>, </a:t>
            </a:r>
            <a:r>
              <a:rPr lang="en-GB" sz="3000" b="0" i="1" dirty="0">
                <a:solidFill>
                  <a:srgbClr val="222222"/>
                </a:solidFill>
                <a:effectLst/>
              </a:rPr>
              <a:t>12</a:t>
            </a:r>
            <a:r>
              <a:rPr lang="en-GB" sz="3000" b="0" i="0" dirty="0">
                <a:solidFill>
                  <a:srgbClr val="222222"/>
                </a:solidFill>
                <a:effectLst/>
              </a:rPr>
              <a:t>(3), 9-17.</a:t>
            </a:r>
            <a:r>
              <a:rPr lang="en-GB" sz="3000" b="0" i="0" u="sng" dirty="0">
                <a:solidFill>
                  <a:srgbClr val="134FB8"/>
                </a:solidFill>
                <a:effectLst/>
                <a:hlinkClick r:id="rId4"/>
              </a:rPr>
              <a:t> https://doi.org/10.21810/sfuer.v12i3.1036</a:t>
            </a:r>
            <a:endParaRPr lang="en-GB" sz="3000" dirty="0">
              <a:ea typeface="Calibri" panose="020F0502020204030204" pitchFamily="34" charset="0"/>
              <a:cs typeface="Calibri" panose="020F0502020204030204" pitchFamily="34" charset="0"/>
            </a:endParaRPr>
          </a:p>
          <a:p>
            <a:pPr marL="357188" indent="-357188"/>
            <a:r>
              <a:rPr lang="en-GB" sz="3000" dirty="0">
                <a:effectLst/>
                <a:ea typeface="Calibri" panose="020F0502020204030204" pitchFamily="34" charset="0"/>
                <a:cs typeface="Calibri" panose="020F0502020204030204" pitchFamily="34" charset="0"/>
              </a:rPr>
              <a:t>Harrison, H. (2015). ‘Practice, problems and power in ‘internationalisation at home’: critical reflections on recent evidence’. </a:t>
            </a:r>
            <a:r>
              <a:rPr lang="en-GB" sz="3000" i="1" dirty="0">
                <a:effectLst/>
                <a:ea typeface="Calibri" panose="020F0502020204030204" pitchFamily="34" charset="0"/>
                <a:cs typeface="Calibri" panose="020F0502020204030204" pitchFamily="34" charset="0"/>
              </a:rPr>
              <a:t>Teaching in Higher Education,</a:t>
            </a:r>
            <a:r>
              <a:rPr lang="en-GB" sz="3000" dirty="0">
                <a:effectLst/>
                <a:ea typeface="Calibri" panose="020F0502020204030204" pitchFamily="34" charset="0"/>
                <a:cs typeface="Calibri" panose="020F0502020204030204" pitchFamily="34" charset="0"/>
              </a:rPr>
              <a:t> 20 (4), pp. 412-430. </a:t>
            </a:r>
            <a:r>
              <a:rPr lang="en-GB" sz="3000" i="0" u="none" strike="noStrike" dirty="0">
                <a:solidFill>
                  <a:srgbClr val="006DB4"/>
                </a:solidFill>
                <a:effectLst/>
                <a:hlinkClick r:id="rId5"/>
              </a:rPr>
              <a:t>https://doi.org/10.1080/13562517.2015.1022147</a:t>
            </a:r>
            <a:endParaRPr lang="en-GB" sz="3000" i="0" u="none" strike="noStrike" dirty="0">
              <a:solidFill>
                <a:srgbClr val="006DB4"/>
              </a:solidFill>
              <a:effectLst/>
            </a:endParaRPr>
          </a:p>
          <a:p>
            <a:pPr marL="357188" indent="-357188"/>
            <a:r>
              <a:rPr lang="en-GB" sz="3000" dirty="0">
                <a:ea typeface="Calibri" panose="020F0502020204030204" pitchFamily="34" charset="0"/>
                <a:cs typeface="Calibri" panose="020F0502020204030204" pitchFamily="34" charset="0"/>
              </a:rPr>
              <a:t>HEA (The Higher Education Academy) (2014). Internationalising the curriculum. </a:t>
            </a:r>
            <a:r>
              <a:rPr lang="en-GB" sz="3000" dirty="0">
                <a:ea typeface="Calibri" panose="020F0502020204030204" pitchFamily="34" charset="0"/>
                <a:cs typeface="Calibri" panose="020F0502020204030204" pitchFamily="34" charset="0"/>
                <a:hlinkClick r:id="rId6"/>
              </a:rPr>
              <a:t>https://www.advance-he.ac.uk/knowledge-hub/internationalising-curriculum</a:t>
            </a:r>
            <a:endParaRPr lang="en-GB" sz="3000" dirty="0">
              <a:ea typeface="Calibri" panose="020F0502020204030204" pitchFamily="34" charset="0"/>
              <a:cs typeface="Calibri" panose="020F0502020204030204" pitchFamily="34" charset="0"/>
            </a:endParaRPr>
          </a:p>
          <a:p>
            <a:pPr marL="357188" indent="-357188"/>
            <a:r>
              <a:rPr lang="en-GB" sz="3000" dirty="0">
                <a:effectLst/>
                <a:ea typeface="Calibri" panose="020F0502020204030204" pitchFamily="34" charset="0"/>
                <a:cs typeface="Calibri" panose="020F0502020204030204" pitchFamily="34" charset="0"/>
              </a:rPr>
              <a:t>Leask, B. (2015) </a:t>
            </a:r>
            <a:r>
              <a:rPr lang="en-GB" sz="3000" i="1" dirty="0">
                <a:effectLst/>
                <a:ea typeface="Calibri" panose="020F0502020204030204" pitchFamily="34" charset="0"/>
                <a:cs typeface="Calibri" panose="020F0502020204030204" pitchFamily="34" charset="0"/>
              </a:rPr>
              <a:t>Internationalizing the Curriculum.</a:t>
            </a:r>
            <a:r>
              <a:rPr lang="en-GB" sz="3000" dirty="0">
                <a:effectLst/>
                <a:ea typeface="Calibri" panose="020F0502020204030204" pitchFamily="34" charset="0"/>
                <a:cs typeface="Calibri" panose="020F0502020204030204" pitchFamily="34" charset="0"/>
              </a:rPr>
              <a:t> New York: Routledge. </a:t>
            </a:r>
          </a:p>
          <a:p>
            <a:pPr marL="357188" indent="-357188"/>
            <a:r>
              <a:rPr lang="en-GB" sz="3000" dirty="0">
                <a:ea typeface="Calibri" panose="020F0502020204030204" pitchFamily="34" charset="0"/>
                <a:cs typeface="Calibri" panose="020F0502020204030204" pitchFamily="34" charset="0"/>
              </a:rPr>
              <a:t>Leask, B., Jones, E. &amp; de Wit, H. (2018, Dec 7). </a:t>
            </a:r>
            <a:r>
              <a:rPr lang="en-GB" sz="3000" i="0" dirty="0">
                <a:solidFill>
                  <a:srgbClr val="231F20"/>
                </a:solidFill>
                <a:effectLst/>
              </a:rPr>
              <a:t>Towards inclusive intercultural learning for all. University World News. </a:t>
            </a:r>
            <a:r>
              <a:rPr lang="en-GB" sz="3000" i="0" dirty="0">
                <a:solidFill>
                  <a:srgbClr val="231F20"/>
                </a:solidFill>
                <a:effectLst/>
                <a:hlinkClick r:id="rId7"/>
              </a:rPr>
              <a:t>https://www.universityworldnews.com/post.php?story=20181205093157690</a:t>
            </a:r>
            <a:endParaRPr lang="en-GB" sz="3000" i="0" dirty="0">
              <a:solidFill>
                <a:srgbClr val="231F20"/>
              </a:solidFill>
              <a:effectLst/>
            </a:endParaRPr>
          </a:p>
          <a:p>
            <a:pPr marL="357188" indent="-357188"/>
            <a:r>
              <a:rPr lang="en-GB" sz="3000" b="0" i="0" dirty="0">
                <a:solidFill>
                  <a:srgbClr val="222222"/>
                </a:solidFill>
                <a:effectLst/>
              </a:rPr>
              <a:t>Lewis, L. (2021). Assimilation as ‘false consciousness’: Higher education immigrant students’ acculturation beliefs and experiences. </a:t>
            </a:r>
            <a:r>
              <a:rPr lang="en-GB" sz="3000" b="0" i="1" dirty="0">
                <a:solidFill>
                  <a:srgbClr val="222222"/>
                </a:solidFill>
                <a:effectLst/>
              </a:rPr>
              <a:t>International Journal of Intercultural Relations</a:t>
            </a:r>
            <a:r>
              <a:rPr lang="en-GB" sz="3000" b="0" i="0" dirty="0">
                <a:solidFill>
                  <a:srgbClr val="222222"/>
                </a:solidFill>
                <a:effectLst/>
              </a:rPr>
              <a:t>, </a:t>
            </a:r>
            <a:r>
              <a:rPr lang="en-GB" sz="3000" b="0" i="1" dirty="0">
                <a:solidFill>
                  <a:srgbClr val="222222"/>
                </a:solidFill>
                <a:effectLst/>
              </a:rPr>
              <a:t>83</a:t>
            </a:r>
            <a:r>
              <a:rPr lang="en-GB" sz="3000" b="0" i="0" dirty="0">
                <a:solidFill>
                  <a:srgbClr val="222222"/>
                </a:solidFill>
                <a:effectLst/>
              </a:rPr>
              <a:t>, 30-42. </a:t>
            </a:r>
            <a:r>
              <a:rPr lang="en-GB" sz="3000" b="0" i="0" dirty="0">
                <a:solidFill>
                  <a:srgbClr val="222222"/>
                </a:solidFill>
                <a:effectLst/>
                <a:hlinkClick r:id="rId8"/>
              </a:rPr>
              <a:t>https://doi.org/10.1016/j.ijintrel.2021.04.012</a:t>
            </a:r>
            <a:endParaRPr lang="en-GB" sz="3000" b="0" i="0" dirty="0">
              <a:solidFill>
                <a:srgbClr val="222222"/>
              </a:solidFill>
              <a:effectLst/>
            </a:endParaRPr>
          </a:p>
          <a:p>
            <a:pPr marL="357188" indent="-357188"/>
            <a:r>
              <a:rPr lang="en-GB" sz="3000" i="0" dirty="0" err="1">
                <a:solidFill>
                  <a:srgbClr val="222222"/>
                </a:solidFill>
                <a:effectLst/>
              </a:rPr>
              <a:t>Lomer</a:t>
            </a:r>
            <a:r>
              <a:rPr lang="en-GB" sz="3000" i="0" dirty="0">
                <a:solidFill>
                  <a:srgbClr val="222222"/>
                </a:solidFill>
                <a:effectLst/>
              </a:rPr>
              <a:t>, S., &amp; </a:t>
            </a:r>
            <a:r>
              <a:rPr lang="en-GB" sz="3000" i="0" dirty="0" err="1">
                <a:solidFill>
                  <a:srgbClr val="222222"/>
                </a:solidFill>
                <a:effectLst/>
              </a:rPr>
              <a:t>Mittelmeier</a:t>
            </a:r>
            <a:r>
              <a:rPr lang="en-GB" sz="3000" i="0" dirty="0">
                <a:solidFill>
                  <a:srgbClr val="222222"/>
                </a:solidFill>
                <a:effectLst/>
              </a:rPr>
              <a:t>, J. (2021). Mapping the research on pedagogies with international students in the UK: a systematic literature review. </a:t>
            </a:r>
            <a:r>
              <a:rPr lang="en-GB" sz="3000" i="1" dirty="0">
                <a:solidFill>
                  <a:srgbClr val="222222"/>
                </a:solidFill>
                <a:effectLst/>
              </a:rPr>
              <a:t>Teaching in Higher Education</a:t>
            </a:r>
            <a:r>
              <a:rPr lang="en-GB" sz="3000" i="0" dirty="0">
                <a:solidFill>
                  <a:srgbClr val="222222"/>
                </a:solidFill>
                <a:effectLst/>
              </a:rPr>
              <a:t>, 1-21. </a:t>
            </a:r>
            <a:r>
              <a:rPr lang="en-GB" sz="3000" i="0" u="none" strike="noStrike" dirty="0">
                <a:solidFill>
                  <a:srgbClr val="006DB4"/>
                </a:solidFill>
                <a:effectLst/>
                <a:hlinkClick r:id="rId9"/>
              </a:rPr>
              <a:t>https://doi.org/10.1080/13562517.2021.1872532</a:t>
            </a:r>
            <a:endParaRPr lang="en-GB" sz="3000" i="0" u="none" strike="noStrike" dirty="0">
              <a:solidFill>
                <a:srgbClr val="006DB4"/>
              </a:solidFill>
              <a:effectLst/>
            </a:endParaRPr>
          </a:p>
          <a:p>
            <a:pPr marL="357188" indent="-357188"/>
            <a:r>
              <a:rPr lang="en-GB" sz="3000" b="0" i="0" dirty="0">
                <a:solidFill>
                  <a:srgbClr val="222222"/>
                </a:solidFill>
                <a:effectLst/>
              </a:rPr>
              <a:t>Knight, J., &amp; De Wit, H. (2018). Internationalization of higher education: Past and future. </a:t>
            </a:r>
            <a:r>
              <a:rPr lang="en-GB" sz="3000" b="0" i="1" dirty="0">
                <a:solidFill>
                  <a:srgbClr val="222222"/>
                </a:solidFill>
                <a:effectLst/>
              </a:rPr>
              <a:t>International Higher Education</a:t>
            </a:r>
            <a:r>
              <a:rPr lang="en-GB" sz="3000" b="0" i="0" dirty="0">
                <a:solidFill>
                  <a:srgbClr val="222222"/>
                </a:solidFill>
                <a:effectLst/>
              </a:rPr>
              <a:t>, (95), 2-4. </a:t>
            </a:r>
            <a:r>
              <a:rPr lang="en-GB" sz="3000" b="0" i="0" u="none" strike="noStrike" dirty="0">
                <a:effectLst/>
                <a:hlinkClick r:id="rId10"/>
              </a:rPr>
              <a:t>https://doi.org/10.6017/ihe.2018.95.10715</a:t>
            </a:r>
            <a:endParaRPr lang="en-GB" sz="3000" b="0" i="0" u="none" strike="noStrike" dirty="0">
              <a:effectLst/>
            </a:endParaRPr>
          </a:p>
          <a:p>
            <a:pPr marL="357188" indent="-357188"/>
            <a:r>
              <a:rPr lang="en-GB" sz="3000" b="0" i="0" dirty="0">
                <a:solidFill>
                  <a:srgbClr val="222222"/>
                </a:solidFill>
                <a:effectLst/>
              </a:rPr>
              <a:t>Santos, B. D. S. (2017). Epistemologies of the South: Justice against </a:t>
            </a:r>
            <a:r>
              <a:rPr lang="en-GB" sz="3000" b="0" i="0" dirty="0" err="1">
                <a:solidFill>
                  <a:srgbClr val="222222"/>
                </a:solidFill>
                <a:effectLst/>
              </a:rPr>
              <a:t>epistemicide</a:t>
            </a:r>
            <a:r>
              <a:rPr lang="en-GB" sz="3000" b="0" i="0" dirty="0">
                <a:solidFill>
                  <a:srgbClr val="222222"/>
                </a:solidFill>
                <a:effectLst/>
              </a:rPr>
              <a:t>. </a:t>
            </a:r>
            <a:r>
              <a:rPr lang="en-GB" sz="3000" b="0" i="1" dirty="0">
                <a:solidFill>
                  <a:srgbClr val="222222"/>
                </a:solidFill>
                <a:effectLst/>
              </a:rPr>
              <a:t>Alberta law review</a:t>
            </a:r>
            <a:r>
              <a:rPr lang="en-GB" sz="3000" b="0" i="0" dirty="0">
                <a:solidFill>
                  <a:srgbClr val="222222"/>
                </a:solidFill>
                <a:effectLst/>
              </a:rPr>
              <a:t>, </a:t>
            </a:r>
            <a:r>
              <a:rPr lang="en-GB" sz="3000" b="0" i="1" dirty="0">
                <a:solidFill>
                  <a:srgbClr val="222222"/>
                </a:solidFill>
                <a:effectLst/>
              </a:rPr>
              <a:t>54</a:t>
            </a:r>
            <a:r>
              <a:rPr lang="en-GB" sz="3000" b="0" i="0" dirty="0">
                <a:solidFill>
                  <a:srgbClr val="222222"/>
                </a:solidFill>
                <a:effectLst/>
              </a:rPr>
              <a:t>, 4.</a:t>
            </a:r>
            <a:endParaRPr lang="en-GB" sz="3000" dirty="0">
              <a:ea typeface="Times New Roman" panose="02020603050405020304" pitchFamily="18" charset="0"/>
              <a:cs typeface="Calibri" panose="020F0502020204030204" pitchFamily="34" charset="0"/>
            </a:endParaRPr>
          </a:p>
          <a:p>
            <a:pPr marL="357188" indent="-357188"/>
            <a:r>
              <a:rPr lang="en-GB" sz="3000" dirty="0" err="1">
                <a:effectLst/>
                <a:ea typeface="Calibri" panose="020F0502020204030204" pitchFamily="34" charset="0"/>
                <a:cs typeface="Calibri" panose="020F0502020204030204" pitchFamily="34" charset="0"/>
              </a:rPr>
              <a:t>Svensson</a:t>
            </a:r>
            <a:r>
              <a:rPr lang="en-GB" sz="3000" dirty="0">
                <a:effectLst/>
                <a:ea typeface="Calibri" panose="020F0502020204030204" pitchFamily="34" charset="0"/>
                <a:cs typeface="Calibri" panose="020F0502020204030204" pitchFamily="34" charset="0"/>
              </a:rPr>
              <a:t>, L. and Wihlborg, M. (2010) ‘Internationalising the content of higher education: the need for a curriculum perspective’. </a:t>
            </a:r>
            <a:r>
              <a:rPr lang="en-GB" sz="3000" i="1" dirty="0">
                <a:effectLst/>
                <a:ea typeface="Calibri" panose="020F0502020204030204" pitchFamily="34" charset="0"/>
                <a:cs typeface="Calibri" panose="020F0502020204030204" pitchFamily="34" charset="0"/>
              </a:rPr>
              <a:t>Higher Education</a:t>
            </a:r>
            <a:r>
              <a:rPr lang="en-GB" sz="3000" dirty="0">
                <a:effectLst/>
                <a:ea typeface="Calibri" panose="020F0502020204030204" pitchFamily="34" charset="0"/>
                <a:cs typeface="Calibri" panose="020F0502020204030204" pitchFamily="34" charset="0"/>
              </a:rPr>
              <a:t>, 60(6), pp.595-613. </a:t>
            </a:r>
            <a:r>
              <a:rPr lang="en-GB" sz="3000" dirty="0">
                <a:effectLst/>
                <a:ea typeface="Calibri" panose="020F0502020204030204" pitchFamily="34" charset="0"/>
                <a:cs typeface="Calibri" panose="020F0502020204030204" pitchFamily="34" charset="0"/>
                <a:hlinkClick r:id="rId11"/>
              </a:rPr>
              <a:t>https://doi.org/10.1007/s10734-010-9318-6</a:t>
            </a:r>
            <a:endParaRPr lang="en-GB" sz="1800" dirty="0">
              <a:effectLst/>
              <a:latin typeface="Cambria" panose="02040503050406030204" pitchFamily="18" charset="0"/>
              <a:ea typeface="Calibri" panose="020F0502020204030204" pitchFamily="34" charset="0"/>
              <a:cs typeface="Calibri" panose="020F0502020204030204" pitchFamily="34" charset="0"/>
            </a:endParaRPr>
          </a:p>
          <a:p>
            <a:endParaRPr lang="en-GB" sz="1800" dirty="0">
              <a:latin typeface="Cambria" panose="02040503050406030204" pitchFamily="18" charset="0"/>
              <a:ea typeface="Times New Roman" panose="02020603050405020304" pitchFamily="18" charset="0"/>
              <a:cs typeface="Times New Roman" panose="02020603050405020304" pitchFamily="18" charset="0"/>
            </a:endParaRPr>
          </a:p>
          <a:p>
            <a:endParaRPr lang="en-GB"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8630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8A0C-23E0-4103-8ACC-60CD2E869985}"/>
              </a:ext>
            </a:extLst>
          </p:cNvPr>
          <p:cNvSpPr>
            <a:spLocks noGrp="1"/>
          </p:cNvSpPr>
          <p:nvPr>
            <p:ph type="title"/>
          </p:nvPr>
        </p:nvSpPr>
        <p:spPr/>
        <p:txBody>
          <a:bodyPr>
            <a:normAutofit/>
          </a:bodyPr>
          <a:lstStyle/>
          <a:p>
            <a:r>
              <a:rPr lang="en-GB" sz="2800" dirty="0"/>
              <a:t>Outline</a:t>
            </a:r>
            <a:endParaRPr lang="en-GB" dirty="0">
              <a:highlight>
                <a:srgbClr val="FFFF00"/>
              </a:highlight>
            </a:endParaRPr>
          </a:p>
        </p:txBody>
      </p:sp>
      <p:graphicFrame>
        <p:nvGraphicFramePr>
          <p:cNvPr id="7" name="Diagram 6">
            <a:extLst>
              <a:ext uri="{FF2B5EF4-FFF2-40B4-BE49-F238E27FC236}">
                <a16:creationId xmlns:a16="http://schemas.microsoft.com/office/drawing/2014/main" id="{1408BB26-4831-4B2B-963D-58A6B215833E}"/>
              </a:ext>
            </a:extLst>
          </p:cNvPr>
          <p:cNvGraphicFramePr/>
          <p:nvPr>
            <p:extLst>
              <p:ext uri="{D42A27DB-BD31-4B8C-83A1-F6EECF244321}">
                <p14:modId xmlns:p14="http://schemas.microsoft.com/office/powerpoint/2010/main" val="3386979810"/>
              </p:ext>
            </p:extLst>
          </p:nvPr>
        </p:nvGraphicFramePr>
        <p:xfrm>
          <a:off x="5197032" y="1801713"/>
          <a:ext cx="6504973" cy="386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picture containing device&#10;&#10;Description automatically generated">
            <a:extLst>
              <a:ext uri="{FF2B5EF4-FFF2-40B4-BE49-F238E27FC236}">
                <a16:creationId xmlns:a16="http://schemas.microsoft.com/office/drawing/2014/main" id="{F4E7627C-D5D8-419B-81E0-446FB40DFA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0376" y="1934380"/>
            <a:ext cx="2832462" cy="2989240"/>
          </a:xfrm>
          <a:prstGeom prst="rect">
            <a:avLst/>
          </a:prstGeom>
        </p:spPr>
      </p:pic>
    </p:spTree>
    <p:extLst>
      <p:ext uri="{BB962C8B-B14F-4D97-AF65-F5344CB8AC3E}">
        <p14:creationId xmlns:p14="http://schemas.microsoft.com/office/powerpoint/2010/main" val="321173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832DB-9CCF-490C-B961-3327D5F02FA6}"/>
              </a:ext>
            </a:extLst>
          </p:cNvPr>
          <p:cNvSpPr>
            <a:spLocks noGrp="1"/>
          </p:cNvSpPr>
          <p:nvPr>
            <p:ph type="title"/>
          </p:nvPr>
        </p:nvSpPr>
        <p:spPr/>
        <p:txBody>
          <a:bodyPr anchor="ctr">
            <a:normAutofit/>
          </a:bodyPr>
          <a:lstStyle/>
          <a:p>
            <a:r>
              <a:rPr lang="en-GB" sz="3100" dirty="0"/>
              <a:t>‘Internationalization of the curriculum is the incorporation of international, intercultural, and/or global dimensions into the content of the curriculum as well as the learning outcomes, assessment tasks, teaching methods, and support services of a program of study.’ </a:t>
            </a:r>
            <a:endParaRPr lang="en-GB" dirty="0"/>
          </a:p>
        </p:txBody>
      </p:sp>
      <p:sp>
        <p:nvSpPr>
          <p:cNvPr id="5" name="Text Placeholder 4">
            <a:extLst>
              <a:ext uri="{FF2B5EF4-FFF2-40B4-BE49-F238E27FC236}">
                <a16:creationId xmlns:a16="http://schemas.microsoft.com/office/drawing/2014/main" id="{A853941C-C238-495B-B74C-105B64515B30}"/>
              </a:ext>
            </a:extLst>
          </p:cNvPr>
          <p:cNvSpPr>
            <a:spLocks noGrp="1"/>
          </p:cNvSpPr>
          <p:nvPr>
            <p:ph type="body" idx="1"/>
          </p:nvPr>
        </p:nvSpPr>
        <p:spPr/>
        <p:txBody>
          <a:bodyPr/>
          <a:lstStyle/>
          <a:p>
            <a:pPr algn="r"/>
            <a:r>
              <a:rPr lang="en-GB" dirty="0"/>
              <a:t>(Leask, 2015, p.10) </a:t>
            </a:r>
          </a:p>
        </p:txBody>
      </p:sp>
    </p:spTree>
    <p:extLst>
      <p:ext uri="{BB962C8B-B14F-4D97-AF65-F5344CB8AC3E}">
        <p14:creationId xmlns:p14="http://schemas.microsoft.com/office/powerpoint/2010/main" val="7821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331B9-862F-4661-8C27-B9DD0FA2AE7D}"/>
              </a:ext>
            </a:extLst>
          </p:cNvPr>
          <p:cNvPicPr>
            <a:picLocks noChangeAspect="1"/>
          </p:cNvPicPr>
          <p:nvPr/>
        </p:nvPicPr>
        <p:blipFill rotWithShape="1">
          <a:blip r:embed="rId3"/>
          <a:srcRect l="9360" t="3125" r="7655"/>
          <a:stretch/>
        </p:blipFill>
        <p:spPr>
          <a:xfrm>
            <a:off x="3024908" y="166255"/>
            <a:ext cx="7275301" cy="6413299"/>
          </a:xfrm>
          <a:prstGeom prst="rect">
            <a:avLst/>
          </a:prstGeom>
        </p:spPr>
      </p:pic>
      <p:sp>
        <p:nvSpPr>
          <p:cNvPr id="6" name="Title 5">
            <a:extLst>
              <a:ext uri="{FF2B5EF4-FFF2-40B4-BE49-F238E27FC236}">
                <a16:creationId xmlns:a16="http://schemas.microsoft.com/office/drawing/2014/main" id="{8EACAC55-5409-4152-8BB0-8E20278F4831}"/>
              </a:ext>
            </a:extLst>
          </p:cNvPr>
          <p:cNvSpPr>
            <a:spLocks noGrp="1"/>
          </p:cNvSpPr>
          <p:nvPr>
            <p:ph type="title"/>
          </p:nvPr>
        </p:nvSpPr>
        <p:spPr>
          <a:xfrm>
            <a:off x="521208" y="448056"/>
            <a:ext cx="2503700" cy="1704018"/>
          </a:xfrm>
        </p:spPr>
        <p:txBody>
          <a:bodyPr>
            <a:normAutofit/>
          </a:bodyPr>
          <a:lstStyle/>
          <a:p>
            <a:r>
              <a:rPr lang="en-GB" dirty="0"/>
              <a:t>A conceptual framework for IoC</a:t>
            </a:r>
          </a:p>
        </p:txBody>
      </p:sp>
      <p:sp>
        <p:nvSpPr>
          <p:cNvPr id="8" name="TextBox 7">
            <a:extLst>
              <a:ext uri="{FF2B5EF4-FFF2-40B4-BE49-F238E27FC236}">
                <a16:creationId xmlns:a16="http://schemas.microsoft.com/office/drawing/2014/main" id="{2BEF5080-1583-4FC6-AD39-B0A139F09211}"/>
              </a:ext>
            </a:extLst>
          </p:cNvPr>
          <p:cNvSpPr txBox="1"/>
          <p:nvPr/>
        </p:nvSpPr>
        <p:spPr>
          <a:xfrm>
            <a:off x="8386618" y="6096030"/>
            <a:ext cx="2780145" cy="369332"/>
          </a:xfrm>
          <a:prstGeom prst="rect">
            <a:avLst/>
          </a:prstGeom>
          <a:noFill/>
        </p:spPr>
        <p:txBody>
          <a:bodyPr wrap="square" rtlCol="0">
            <a:spAutoFit/>
          </a:bodyPr>
          <a:lstStyle/>
          <a:p>
            <a:r>
              <a:rPr lang="en-GB" dirty="0"/>
              <a:t>(Leask, 2015, p. 27)</a:t>
            </a:r>
          </a:p>
        </p:txBody>
      </p:sp>
    </p:spTree>
    <p:extLst>
      <p:ext uri="{BB962C8B-B14F-4D97-AF65-F5344CB8AC3E}">
        <p14:creationId xmlns:p14="http://schemas.microsoft.com/office/powerpoint/2010/main" val="305549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32A3A9-5CBD-453F-8C58-31506363C427}"/>
              </a:ext>
            </a:extLst>
          </p:cNvPr>
          <p:cNvPicPr>
            <a:picLocks noGrp="1" noChangeAspect="1"/>
          </p:cNvPicPr>
          <p:nvPr>
            <p:ph sz="quarter" idx="13"/>
          </p:nvPr>
        </p:nvPicPr>
        <p:blipFill>
          <a:blip r:embed="rId3"/>
          <a:stretch>
            <a:fillRect/>
          </a:stretch>
        </p:blipFill>
        <p:spPr>
          <a:xfrm>
            <a:off x="1702742" y="466928"/>
            <a:ext cx="3312000" cy="877680"/>
          </a:xfrm>
          <a:prstGeom prst="rect">
            <a:avLst/>
          </a:prstGeom>
        </p:spPr>
      </p:pic>
      <p:pic>
        <p:nvPicPr>
          <p:cNvPr id="6" name="Picture 5" descr="A large group of people in a field&#10;&#10;Description automatically generated with low confidence">
            <a:extLst>
              <a:ext uri="{FF2B5EF4-FFF2-40B4-BE49-F238E27FC236}">
                <a16:creationId xmlns:a16="http://schemas.microsoft.com/office/drawing/2014/main" id="{9C6A331E-4D78-4288-8E86-1D1F530C560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98289" y="2419441"/>
            <a:ext cx="3312000" cy="1887699"/>
          </a:xfrm>
          <a:prstGeom prst="rect">
            <a:avLst/>
          </a:prstGeom>
        </p:spPr>
      </p:pic>
      <p:pic>
        <p:nvPicPr>
          <p:cNvPr id="1030" name="Picture 6" descr="A federal judge sentenced Jacob Chansley, nicknamed the ‘QAnon shaman’, to 41 months in prison.">
            <a:extLst>
              <a:ext uri="{FF2B5EF4-FFF2-40B4-BE49-F238E27FC236}">
                <a16:creationId xmlns:a16="http://schemas.microsoft.com/office/drawing/2014/main" id="{DA45336E-0B15-4198-BE62-7441807110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8289" y="4439410"/>
            <a:ext cx="3312000" cy="198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6D0641-3091-42B2-BA49-FFEDD39F29B1}"/>
              </a:ext>
            </a:extLst>
          </p:cNvPr>
          <p:cNvSpPr txBox="1"/>
          <p:nvPr/>
        </p:nvSpPr>
        <p:spPr>
          <a:xfrm>
            <a:off x="10234029" y="6172023"/>
            <a:ext cx="1476260" cy="200055"/>
          </a:xfrm>
          <a:prstGeom prst="rect">
            <a:avLst/>
          </a:prstGeom>
          <a:noFill/>
        </p:spPr>
        <p:txBody>
          <a:bodyPr wrap="square" rtlCol="0">
            <a:spAutoFit/>
          </a:bodyPr>
          <a:lstStyle/>
          <a:p>
            <a:r>
              <a:rPr lang="en-GB" sz="700" b="0" i="0" dirty="0">
                <a:solidFill>
                  <a:schemeClr val="bg1"/>
                </a:solidFill>
                <a:effectLst/>
                <a:latin typeface="Calibri" panose="020F0502020204030204" pitchFamily="34" charset="0"/>
                <a:cs typeface="Calibri" panose="020F0502020204030204" pitchFamily="34" charset="0"/>
              </a:rPr>
              <a:t>Johnny </a:t>
            </a:r>
            <a:r>
              <a:rPr lang="en-GB" sz="700" b="0" i="0" dirty="0" err="1">
                <a:solidFill>
                  <a:schemeClr val="bg1"/>
                </a:solidFill>
                <a:effectLst/>
                <a:latin typeface="Calibri" panose="020F0502020204030204" pitchFamily="34" charset="0"/>
                <a:cs typeface="Calibri" panose="020F0502020204030204" pitchFamily="34" charset="0"/>
              </a:rPr>
              <a:t>Silvercloud</a:t>
            </a:r>
            <a:r>
              <a:rPr lang="en-GB" sz="700" b="0" i="0" dirty="0">
                <a:solidFill>
                  <a:schemeClr val="bg1"/>
                </a:solidFill>
                <a:effectLst/>
                <a:latin typeface="Calibri" panose="020F0502020204030204" pitchFamily="34" charset="0"/>
                <a:cs typeface="Calibri" panose="020F0502020204030204" pitchFamily="34" charset="0"/>
              </a:rPr>
              <a:t>/Shutterstock</a:t>
            </a:r>
            <a:endParaRPr lang="en-GB" sz="700"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06B305B-2BD5-4739-AA43-DE7950C779CC}"/>
              </a:ext>
            </a:extLst>
          </p:cNvPr>
          <p:cNvGrpSpPr/>
          <p:nvPr/>
        </p:nvGrpSpPr>
        <p:grpSpPr>
          <a:xfrm>
            <a:off x="8328077" y="421000"/>
            <a:ext cx="3312000" cy="1866171"/>
            <a:chOff x="8398289" y="437733"/>
            <a:chExt cx="3312000" cy="1866171"/>
          </a:xfrm>
        </p:grpSpPr>
        <p:pic>
          <p:nvPicPr>
            <p:cNvPr id="1026" name="Picture 2">
              <a:extLst>
                <a:ext uri="{FF2B5EF4-FFF2-40B4-BE49-F238E27FC236}">
                  <a16:creationId xmlns:a16="http://schemas.microsoft.com/office/drawing/2014/main" id="{862BD586-811A-4DF6-9946-BAF4257E5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8289" y="437733"/>
              <a:ext cx="3312000" cy="1863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163C808-CA62-454E-BACA-0CC1DE34BAF4}"/>
                </a:ext>
              </a:extLst>
            </p:cNvPr>
            <p:cNvSpPr txBox="1"/>
            <p:nvPr/>
          </p:nvSpPr>
          <p:spPr>
            <a:xfrm>
              <a:off x="8896694" y="2103849"/>
              <a:ext cx="2813595" cy="200055"/>
            </a:xfrm>
            <a:prstGeom prst="rect">
              <a:avLst/>
            </a:prstGeom>
            <a:noFill/>
          </p:spPr>
          <p:txBody>
            <a:bodyPr wrap="square" rtlCol="0">
              <a:spAutoFit/>
            </a:bodyPr>
            <a:lstStyle/>
            <a:p>
              <a:r>
                <a:rPr lang="en-GB" sz="700" dirty="0">
                  <a:solidFill>
                    <a:schemeClr val="bg1"/>
                  </a:solidFill>
                  <a:latin typeface="Calibri" panose="020F0502020204030204" pitchFamily="34" charset="0"/>
                  <a:cs typeface="Calibri" panose="020F0502020204030204" pitchFamily="34" charset="0"/>
                </a:rPr>
                <a:t>https://www.ft.com/content/e315f100-1de9-42c4-a5a3-8a1245664641</a:t>
              </a:r>
            </a:p>
          </p:txBody>
        </p:sp>
      </p:grpSp>
      <p:grpSp>
        <p:nvGrpSpPr>
          <p:cNvPr id="5" name="Group 4">
            <a:extLst>
              <a:ext uri="{FF2B5EF4-FFF2-40B4-BE49-F238E27FC236}">
                <a16:creationId xmlns:a16="http://schemas.microsoft.com/office/drawing/2014/main" id="{3C007713-2A75-4410-B4F6-75B555BBDFB5}"/>
              </a:ext>
            </a:extLst>
          </p:cNvPr>
          <p:cNvGrpSpPr/>
          <p:nvPr/>
        </p:nvGrpSpPr>
        <p:grpSpPr>
          <a:xfrm>
            <a:off x="1653596" y="1491345"/>
            <a:ext cx="3403555" cy="3050597"/>
            <a:chOff x="682380" y="1719702"/>
            <a:chExt cx="3403555" cy="3050597"/>
          </a:xfrm>
        </p:grpSpPr>
        <p:pic>
          <p:nvPicPr>
            <p:cNvPr id="9" name="Picture 8" descr="Shape&#10;&#10;Description automatically generated">
              <a:extLst>
                <a:ext uri="{FF2B5EF4-FFF2-40B4-BE49-F238E27FC236}">
                  <a16:creationId xmlns:a16="http://schemas.microsoft.com/office/drawing/2014/main" id="{189A61EE-1B5A-4B49-82CD-E878B9F95CFF}"/>
                </a:ext>
              </a:extLst>
            </p:cNvPr>
            <p:cNvPicPr>
              <a:picLocks noChangeAspect="1"/>
            </p:cNvPicPr>
            <p:nvPr/>
          </p:nvPicPr>
          <p:blipFill rotWithShape="1">
            <a:blip r:embed="rId7">
              <a:extLst>
                <a:ext uri="{28A0092B-C50C-407E-A947-70E740481C1C}">
                  <a14:useLocalDpi xmlns:a14="http://schemas.microsoft.com/office/drawing/2010/main" val="0"/>
                </a:ext>
              </a:extLst>
            </a:blip>
            <a:srcRect l="5638" r="2305"/>
            <a:stretch/>
          </p:blipFill>
          <p:spPr>
            <a:xfrm>
              <a:off x="773935" y="1719702"/>
              <a:ext cx="3312000" cy="2954383"/>
            </a:xfrm>
            <a:prstGeom prst="rect">
              <a:avLst/>
            </a:prstGeom>
          </p:spPr>
        </p:pic>
        <p:sp>
          <p:nvSpPr>
            <p:cNvPr id="10" name="TextBox 9">
              <a:extLst>
                <a:ext uri="{FF2B5EF4-FFF2-40B4-BE49-F238E27FC236}">
                  <a16:creationId xmlns:a16="http://schemas.microsoft.com/office/drawing/2014/main" id="{82FE88B5-AEF7-4FDC-9809-827CD8DF706A}"/>
                </a:ext>
              </a:extLst>
            </p:cNvPr>
            <p:cNvSpPr txBox="1"/>
            <p:nvPr/>
          </p:nvSpPr>
          <p:spPr>
            <a:xfrm>
              <a:off x="682380" y="4431745"/>
              <a:ext cx="3388340" cy="338554"/>
            </a:xfrm>
            <a:prstGeom prst="rect">
              <a:avLst/>
            </a:prstGeom>
            <a:noFill/>
          </p:spPr>
          <p:txBody>
            <a:bodyPr wrap="square" rtlCol="0">
              <a:spAutoFit/>
            </a:bodyPr>
            <a:lstStyle/>
            <a:p>
              <a:r>
                <a:rPr lang="en-GB" sz="800" dirty="0"/>
                <a:t>https://www.humanium.org/en/the-millennium-development-goals</a:t>
              </a:r>
              <a:r>
                <a:rPr lang="en-GB" sz="1600" dirty="0"/>
                <a:t>/</a:t>
              </a:r>
            </a:p>
          </p:txBody>
        </p:sp>
      </p:grpSp>
      <p:sp>
        <p:nvSpPr>
          <p:cNvPr id="18" name="TextBox 17">
            <a:extLst>
              <a:ext uri="{FF2B5EF4-FFF2-40B4-BE49-F238E27FC236}">
                <a16:creationId xmlns:a16="http://schemas.microsoft.com/office/drawing/2014/main" id="{9D59EF5A-B36B-417D-B891-362DFA26DE4D}"/>
              </a:ext>
            </a:extLst>
          </p:cNvPr>
          <p:cNvSpPr txBox="1"/>
          <p:nvPr/>
        </p:nvSpPr>
        <p:spPr>
          <a:xfrm>
            <a:off x="5168155" y="1491345"/>
            <a:ext cx="3048918" cy="3447098"/>
          </a:xfrm>
          <a:prstGeom prst="rect">
            <a:avLst/>
          </a:prstGeom>
          <a:noFill/>
        </p:spPr>
        <p:txBody>
          <a:bodyPr wrap="square">
            <a:spAutoFit/>
          </a:bodyPr>
          <a:lstStyle/>
          <a:p>
            <a:r>
              <a:rPr lang="en-GB" sz="2000" dirty="0"/>
              <a:t>‘[T]he current anti-global, anti-immigration, and inward-looking political climate’ (Knight &amp; de Wit, 2018, p. 3</a:t>
            </a:r>
            <a:r>
              <a:rPr lang="en-GB" dirty="0"/>
              <a:t>)</a:t>
            </a:r>
          </a:p>
          <a:p>
            <a:endParaRPr lang="en-GB" dirty="0"/>
          </a:p>
          <a:p>
            <a:r>
              <a:rPr lang="en-GB" sz="2000" dirty="0"/>
              <a:t>Less collaboration, more competition, e.g. for students, funding, rankings, status (de Wit, 2019)</a:t>
            </a:r>
          </a:p>
        </p:txBody>
      </p:sp>
      <p:pic>
        <p:nvPicPr>
          <p:cNvPr id="2" name="Picture 2" descr="When was the single European... | Trivia Questions | QuizzClub">
            <a:extLst>
              <a:ext uri="{FF2B5EF4-FFF2-40B4-BE49-F238E27FC236}">
                <a16:creationId xmlns:a16="http://schemas.microsoft.com/office/drawing/2014/main" id="{8C7CAF2A-D6E2-4886-A53F-8B8EAD4516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5151" y="4688679"/>
            <a:ext cx="3312000" cy="17379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0E7BE1-21A7-4A66-8AFE-147D7EB48BDD}"/>
              </a:ext>
            </a:extLst>
          </p:cNvPr>
          <p:cNvSpPr txBox="1"/>
          <p:nvPr/>
        </p:nvSpPr>
        <p:spPr>
          <a:xfrm>
            <a:off x="1717957" y="6110180"/>
            <a:ext cx="3064133" cy="338554"/>
          </a:xfrm>
          <a:prstGeom prst="rect">
            <a:avLst/>
          </a:prstGeom>
          <a:noFill/>
        </p:spPr>
        <p:txBody>
          <a:bodyPr wrap="square" rtlCol="0">
            <a:spAutoFit/>
          </a:bodyPr>
          <a:lstStyle/>
          <a:p>
            <a:r>
              <a:rPr lang="en-GB" sz="800" dirty="0">
                <a:solidFill>
                  <a:schemeClr val="bg1"/>
                </a:solidFill>
              </a:rPr>
              <a:t>https://quizzclub.com/trivia/when-was-the-single-european-currency-the-euro-introduced/</a:t>
            </a:r>
          </a:p>
        </p:txBody>
      </p:sp>
      <p:sp>
        <p:nvSpPr>
          <p:cNvPr id="12" name="TextBox 11">
            <a:extLst>
              <a:ext uri="{FF2B5EF4-FFF2-40B4-BE49-F238E27FC236}">
                <a16:creationId xmlns:a16="http://schemas.microsoft.com/office/drawing/2014/main" id="{4715AE89-3026-491B-8625-1541961A11A7}"/>
              </a:ext>
            </a:extLst>
          </p:cNvPr>
          <p:cNvSpPr txBox="1"/>
          <p:nvPr/>
        </p:nvSpPr>
        <p:spPr>
          <a:xfrm>
            <a:off x="213369" y="277519"/>
            <a:ext cx="677108" cy="5705094"/>
          </a:xfrm>
          <a:prstGeom prst="rect">
            <a:avLst/>
          </a:prstGeom>
          <a:noFill/>
        </p:spPr>
        <p:txBody>
          <a:bodyPr vert="vert270" wrap="square" rtlCol="0">
            <a:spAutoFit/>
          </a:bodyPr>
          <a:lstStyle/>
          <a:p>
            <a:r>
              <a:rPr lang="en-GB" sz="3200" dirty="0">
                <a:solidFill>
                  <a:srgbClr val="7030A0"/>
                </a:solidFill>
              </a:rPr>
              <a:t>The Global/ National Context</a:t>
            </a:r>
          </a:p>
        </p:txBody>
      </p:sp>
    </p:spTree>
    <p:extLst>
      <p:ext uri="{BB962C8B-B14F-4D97-AF65-F5344CB8AC3E}">
        <p14:creationId xmlns:p14="http://schemas.microsoft.com/office/powerpoint/2010/main" val="32056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0E7BE1-21A7-4A66-8AFE-147D7EB48BDD}"/>
              </a:ext>
            </a:extLst>
          </p:cNvPr>
          <p:cNvSpPr txBox="1"/>
          <p:nvPr/>
        </p:nvSpPr>
        <p:spPr>
          <a:xfrm>
            <a:off x="1717957" y="6110180"/>
            <a:ext cx="3064133" cy="338554"/>
          </a:xfrm>
          <a:prstGeom prst="rect">
            <a:avLst/>
          </a:prstGeom>
          <a:noFill/>
        </p:spPr>
        <p:txBody>
          <a:bodyPr wrap="square" rtlCol="0">
            <a:spAutoFit/>
          </a:bodyPr>
          <a:lstStyle/>
          <a:p>
            <a:r>
              <a:rPr lang="en-GB" sz="800" dirty="0">
                <a:solidFill>
                  <a:schemeClr val="bg1"/>
                </a:solidFill>
              </a:rPr>
              <a:t>https://qizzclub.com/trivia/when-was-th-single-european-currency-the-euro-introduced/</a:t>
            </a:r>
          </a:p>
        </p:txBody>
      </p:sp>
      <p:sp>
        <p:nvSpPr>
          <p:cNvPr id="12" name="TextBox 11">
            <a:extLst>
              <a:ext uri="{FF2B5EF4-FFF2-40B4-BE49-F238E27FC236}">
                <a16:creationId xmlns:a16="http://schemas.microsoft.com/office/drawing/2014/main" id="{4715AE89-3026-491B-8625-1541961A11A7}"/>
              </a:ext>
            </a:extLst>
          </p:cNvPr>
          <p:cNvSpPr txBox="1"/>
          <p:nvPr/>
        </p:nvSpPr>
        <p:spPr>
          <a:xfrm>
            <a:off x="213369" y="277519"/>
            <a:ext cx="1169551" cy="5705094"/>
          </a:xfrm>
          <a:prstGeom prst="rect">
            <a:avLst/>
          </a:prstGeom>
          <a:noFill/>
        </p:spPr>
        <p:txBody>
          <a:bodyPr vert="vert270" wrap="square" rtlCol="0">
            <a:spAutoFit/>
          </a:bodyPr>
          <a:lstStyle/>
          <a:p>
            <a:r>
              <a:rPr lang="en-GB" sz="3200" dirty="0">
                <a:solidFill>
                  <a:srgbClr val="7030A0"/>
                </a:solidFill>
              </a:rPr>
              <a:t>The National/ Institutional Context</a:t>
            </a:r>
          </a:p>
        </p:txBody>
      </p:sp>
      <p:sp>
        <p:nvSpPr>
          <p:cNvPr id="19" name="Content Placeholder 18">
            <a:extLst>
              <a:ext uri="{FF2B5EF4-FFF2-40B4-BE49-F238E27FC236}">
                <a16:creationId xmlns:a16="http://schemas.microsoft.com/office/drawing/2014/main" id="{BB50E076-4379-4F04-A506-B554B7EE9441}"/>
              </a:ext>
            </a:extLst>
          </p:cNvPr>
          <p:cNvSpPr>
            <a:spLocks noGrp="1"/>
          </p:cNvSpPr>
          <p:nvPr>
            <p:ph sz="quarter" idx="13"/>
          </p:nvPr>
        </p:nvSpPr>
        <p:spPr>
          <a:xfrm>
            <a:off x="1790368" y="798736"/>
            <a:ext cx="6366831" cy="5183877"/>
          </a:xfrm>
        </p:spPr>
        <p:txBody>
          <a:bodyPr>
            <a:normAutofit/>
          </a:bodyPr>
          <a:lstStyle/>
          <a:p>
            <a:r>
              <a:rPr lang="en-GB" sz="2000" dirty="0"/>
              <a:t>Two competing conceptualisations (Harrison, 2015):</a:t>
            </a:r>
          </a:p>
          <a:p>
            <a:pPr marL="342900" indent="-342900">
              <a:buAutoNum type="arabicParenR"/>
            </a:pPr>
            <a:r>
              <a:rPr lang="en-GB" sz="2000" b="1" dirty="0"/>
              <a:t>The global worker</a:t>
            </a:r>
          </a:p>
          <a:p>
            <a:pPr marL="285750" indent="-285750">
              <a:buFont typeface="Courier New" panose="02070309020205020404" pitchFamily="49" charset="0"/>
              <a:buChar char="o"/>
            </a:pPr>
            <a:r>
              <a:rPr lang="en-GB" sz="2000" dirty="0"/>
              <a:t>Graduates for the global labour market</a:t>
            </a:r>
          </a:p>
          <a:p>
            <a:pPr marL="285750" indent="-285750">
              <a:buFont typeface="Courier New" panose="02070309020205020404" pitchFamily="49" charset="0"/>
              <a:buChar char="o"/>
            </a:pPr>
            <a:r>
              <a:rPr lang="en-GB" sz="2000" dirty="0"/>
              <a:t>Cultural intelligence and intercultural competences to transact successfully across boundaries</a:t>
            </a:r>
          </a:p>
          <a:p>
            <a:pPr marL="285750" indent="-285750">
              <a:buFont typeface="Courier New" panose="02070309020205020404" pitchFamily="49" charset="0"/>
              <a:buChar char="o"/>
            </a:pPr>
            <a:r>
              <a:rPr lang="en-GB" sz="2000" dirty="0"/>
              <a:t>Individual positionality</a:t>
            </a:r>
          </a:p>
          <a:p>
            <a:pPr marL="342900" indent="-342900">
              <a:buFont typeface="+mj-lt"/>
              <a:buAutoNum type="arabicParenR" startAt="2"/>
            </a:pPr>
            <a:r>
              <a:rPr lang="en-GB" sz="2000" b="1" dirty="0"/>
              <a:t>The global citizen</a:t>
            </a:r>
          </a:p>
          <a:p>
            <a:pPr marL="285750" indent="-285750">
              <a:buFont typeface="Courier New" panose="02070309020205020404" pitchFamily="49" charset="0"/>
              <a:buChar char="o"/>
            </a:pPr>
            <a:r>
              <a:rPr lang="en-GB" sz="2000" dirty="0"/>
              <a:t>Graduates with responsibility and agency to initiate change, e.g. in addressing climate change</a:t>
            </a:r>
          </a:p>
          <a:p>
            <a:pPr marL="285750" indent="-285750">
              <a:buFont typeface="Courier New" panose="02070309020205020404" pitchFamily="49" charset="0"/>
              <a:buChar char="o"/>
            </a:pPr>
            <a:r>
              <a:rPr lang="en-GB" sz="2000" dirty="0"/>
              <a:t>Intercultural competence plus tolerance, respect, empathy re. cultural difference</a:t>
            </a:r>
          </a:p>
          <a:p>
            <a:pPr marL="285750" indent="-285750">
              <a:buFont typeface="Courier New" panose="02070309020205020404" pitchFamily="49" charset="0"/>
              <a:buChar char="o"/>
            </a:pPr>
            <a:r>
              <a:rPr lang="en-GB" sz="2000" dirty="0"/>
              <a:t>Linking the global to the local</a:t>
            </a:r>
          </a:p>
        </p:txBody>
      </p:sp>
      <p:grpSp>
        <p:nvGrpSpPr>
          <p:cNvPr id="21" name="Group 20">
            <a:extLst>
              <a:ext uri="{FF2B5EF4-FFF2-40B4-BE49-F238E27FC236}">
                <a16:creationId xmlns:a16="http://schemas.microsoft.com/office/drawing/2014/main" id="{9ACE4CA2-D661-43C5-B799-4EB92C9142BB}"/>
              </a:ext>
            </a:extLst>
          </p:cNvPr>
          <p:cNvGrpSpPr/>
          <p:nvPr/>
        </p:nvGrpSpPr>
        <p:grpSpPr>
          <a:xfrm>
            <a:off x="8210711" y="3707929"/>
            <a:ext cx="3294045" cy="2571528"/>
            <a:chOff x="8210711" y="3538652"/>
            <a:chExt cx="3294045" cy="2571528"/>
          </a:xfrm>
        </p:grpSpPr>
        <p:pic>
          <p:nvPicPr>
            <p:cNvPr id="2052" name="Picture 4" descr="Global Citizenship banner">
              <a:extLst>
                <a:ext uri="{FF2B5EF4-FFF2-40B4-BE49-F238E27FC236}">
                  <a16:creationId xmlns:a16="http://schemas.microsoft.com/office/drawing/2014/main" id="{63607BAA-C532-4CA7-8A96-0F8B5C57D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10711" y="3538652"/>
              <a:ext cx="3294044" cy="25715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D7DD30C-646D-4696-A419-64FCB7E88ADB}"/>
                </a:ext>
              </a:extLst>
            </p:cNvPr>
            <p:cNvSpPr txBox="1"/>
            <p:nvPr/>
          </p:nvSpPr>
          <p:spPr>
            <a:xfrm>
              <a:off x="8210712" y="5706737"/>
              <a:ext cx="3294044" cy="338554"/>
            </a:xfrm>
            <a:prstGeom prst="rect">
              <a:avLst/>
            </a:prstGeom>
            <a:noFill/>
          </p:spPr>
          <p:txBody>
            <a:bodyPr wrap="square" rtlCol="0">
              <a:spAutoFit/>
            </a:bodyPr>
            <a:lstStyle/>
            <a:p>
              <a:r>
                <a:rPr lang="en-GB" sz="800" dirty="0">
                  <a:solidFill>
                    <a:schemeClr val="bg1"/>
                  </a:solidFill>
                </a:rPr>
                <a:t>https://www.pearson.com/international-schools/british-curriculum/pearson-global-citizenship.html</a:t>
              </a:r>
            </a:p>
          </p:txBody>
        </p:sp>
      </p:grpSp>
      <p:grpSp>
        <p:nvGrpSpPr>
          <p:cNvPr id="23" name="Group 22">
            <a:extLst>
              <a:ext uri="{FF2B5EF4-FFF2-40B4-BE49-F238E27FC236}">
                <a16:creationId xmlns:a16="http://schemas.microsoft.com/office/drawing/2014/main" id="{0566045E-2284-4890-964B-263DDA45E53A}"/>
              </a:ext>
            </a:extLst>
          </p:cNvPr>
          <p:cNvGrpSpPr/>
          <p:nvPr/>
        </p:nvGrpSpPr>
        <p:grpSpPr>
          <a:xfrm>
            <a:off x="8210711" y="638168"/>
            <a:ext cx="3294044" cy="2835038"/>
            <a:chOff x="8210711" y="638168"/>
            <a:chExt cx="3294044" cy="2835038"/>
          </a:xfrm>
        </p:grpSpPr>
        <p:pic>
          <p:nvPicPr>
            <p:cNvPr id="2050" name="Picture 2" descr="Thriving in the Global Workplace - Careerbright.com">
              <a:extLst>
                <a:ext uri="{FF2B5EF4-FFF2-40B4-BE49-F238E27FC236}">
                  <a16:creationId xmlns:a16="http://schemas.microsoft.com/office/drawing/2014/main" id="{F71DE935-B16B-4714-BEA8-DE42C0FE53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210711" y="638168"/>
              <a:ext cx="3294044" cy="2681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B3535C-70AA-42CC-96FB-895C9C48A013}"/>
                </a:ext>
              </a:extLst>
            </p:cNvPr>
            <p:cNvSpPr txBox="1"/>
            <p:nvPr/>
          </p:nvSpPr>
          <p:spPr>
            <a:xfrm>
              <a:off x="8317735" y="3103874"/>
              <a:ext cx="3187020" cy="369332"/>
            </a:xfrm>
            <a:prstGeom prst="rect">
              <a:avLst/>
            </a:prstGeom>
            <a:noFill/>
          </p:spPr>
          <p:txBody>
            <a:bodyPr wrap="square" rtlCol="0">
              <a:spAutoFit/>
            </a:bodyPr>
            <a:lstStyle/>
            <a:p>
              <a:r>
                <a:rPr lang="en-GB" sz="900" dirty="0"/>
                <a:t>https://careerbright.com/career-self-help/thriving-in-the-global-workplace</a:t>
              </a:r>
            </a:p>
          </p:txBody>
        </p:sp>
      </p:grpSp>
    </p:spTree>
    <p:extLst>
      <p:ext uri="{BB962C8B-B14F-4D97-AF65-F5344CB8AC3E}">
        <p14:creationId xmlns:p14="http://schemas.microsoft.com/office/powerpoint/2010/main" val="267148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0E7BE1-21A7-4A66-8AFE-147D7EB48BDD}"/>
              </a:ext>
            </a:extLst>
          </p:cNvPr>
          <p:cNvSpPr txBox="1"/>
          <p:nvPr/>
        </p:nvSpPr>
        <p:spPr>
          <a:xfrm>
            <a:off x="1717957" y="6110180"/>
            <a:ext cx="3064133" cy="338554"/>
          </a:xfrm>
          <a:prstGeom prst="rect">
            <a:avLst/>
          </a:prstGeom>
          <a:noFill/>
        </p:spPr>
        <p:txBody>
          <a:bodyPr wrap="square" rtlCol="0">
            <a:spAutoFit/>
          </a:bodyPr>
          <a:lstStyle/>
          <a:p>
            <a:r>
              <a:rPr lang="en-GB" sz="800" dirty="0">
                <a:solidFill>
                  <a:schemeClr val="bg1"/>
                </a:solidFill>
              </a:rPr>
              <a:t>https://qizzclub.com/trivia/when-was-th-single-european-currency-the-euro-introduced/</a:t>
            </a:r>
          </a:p>
        </p:txBody>
      </p:sp>
      <p:sp>
        <p:nvSpPr>
          <p:cNvPr id="12" name="TextBox 11">
            <a:extLst>
              <a:ext uri="{FF2B5EF4-FFF2-40B4-BE49-F238E27FC236}">
                <a16:creationId xmlns:a16="http://schemas.microsoft.com/office/drawing/2014/main" id="{4715AE89-3026-491B-8625-1541961A11A7}"/>
              </a:ext>
            </a:extLst>
          </p:cNvPr>
          <p:cNvSpPr txBox="1"/>
          <p:nvPr/>
        </p:nvSpPr>
        <p:spPr>
          <a:xfrm>
            <a:off x="213369" y="277519"/>
            <a:ext cx="1169551" cy="5705094"/>
          </a:xfrm>
          <a:prstGeom prst="rect">
            <a:avLst/>
          </a:prstGeom>
          <a:noFill/>
        </p:spPr>
        <p:txBody>
          <a:bodyPr vert="vert270" wrap="square" rtlCol="0">
            <a:spAutoFit/>
          </a:bodyPr>
          <a:lstStyle/>
          <a:p>
            <a:r>
              <a:rPr lang="en-GB" sz="3200" dirty="0">
                <a:solidFill>
                  <a:srgbClr val="7030A0"/>
                </a:solidFill>
              </a:rPr>
              <a:t>The National/ Institutional Context</a:t>
            </a:r>
          </a:p>
        </p:txBody>
      </p:sp>
      <p:sp>
        <p:nvSpPr>
          <p:cNvPr id="19" name="Content Placeholder 18">
            <a:extLst>
              <a:ext uri="{FF2B5EF4-FFF2-40B4-BE49-F238E27FC236}">
                <a16:creationId xmlns:a16="http://schemas.microsoft.com/office/drawing/2014/main" id="{BB50E076-4379-4F04-A506-B554B7EE9441}"/>
              </a:ext>
            </a:extLst>
          </p:cNvPr>
          <p:cNvSpPr>
            <a:spLocks noGrp="1"/>
          </p:cNvSpPr>
          <p:nvPr>
            <p:ph sz="quarter" idx="13"/>
          </p:nvPr>
        </p:nvSpPr>
        <p:spPr>
          <a:xfrm>
            <a:off x="1717957" y="638168"/>
            <a:ext cx="6366831" cy="5982969"/>
          </a:xfrm>
        </p:spPr>
        <p:txBody>
          <a:bodyPr>
            <a:normAutofit fontScale="85000" lnSpcReduction="20000"/>
          </a:bodyPr>
          <a:lstStyle/>
          <a:p>
            <a:r>
              <a:rPr lang="en-GB" sz="2400" u="sng" dirty="0"/>
              <a:t>National context</a:t>
            </a:r>
          </a:p>
          <a:p>
            <a:r>
              <a:rPr lang="en-GB" sz="2400" dirty="0"/>
              <a:t>The benefits of internationalisation for students (Advance HE, 2020): </a:t>
            </a:r>
          </a:p>
          <a:p>
            <a:pPr marL="457200" indent="-457200">
              <a:buFont typeface="+mj-lt"/>
              <a:buAutoNum type="arabicPeriod"/>
            </a:pPr>
            <a:r>
              <a:rPr lang="en-GB" sz="2400" dirty="0"/>
              <a:t>Widen their horizons and networks and promote learning and </a:t>
            </a:r>
            <a:r>
              <a:rPr lang="en-GB" sz="2400" b="1" dirty="0"/>
              <a:t>future employability </a:t>
            </a:r>
            <a:r>
              <a:rPr lang="en-GB" sz="2400" dirty="0"/>
              <a:t>in rapidly changing geopolitical contexts</a:t>
            </a:r>
          </a:p>
          <a:p>
            <a:pPr marL="457200" indent="-457200">
              <a:buFont typeface="+mj-lt"/>
              <a:buAutoNum type="arabicPeriod"/>
            </a:pPr>
            <a:r>
              <a:rPr lang="en-GB" sz="2400" dirty="0"/>
              <a:t>Provide the global knowledge, intercultural skills and global world view needed to critically engage with and assist in addressing global issues (such as inequalities and sustainability), challenging personal beliefs, assumptions, and values, and helping the development of </a:t>
            </a:r>
            <a:r>
              <a:rPr lang="en-GB" sz="2400" b="1" dirty="0"/>
              <a:t>global citizenship</a:t>
            </a:r>
          </a:p>
          <a:p>
            <a:pPr marL="457200" indent="-457200">
              <a:buFont typeface="+mj-lt"/>
              <a:buAutoNum type="arabicPeriod"/>
            </a:pPr>
            <a:endParaRPr lang="en-GB" sz="2400" b="1" dirty="0"/>
          </a:p>
          <a:p>
            <a:r>
              <a:rPr lang="en-GB" sz="2400" u="sng" dirty="0"/>
              <a:t>Institutional context</a:t>
            </a:r>
          </a:p>
          <a:p>
            <a:pPr marL="342900" indent="-342900">
              <a:buFont typeface="Courier New" panose="02070309020205020404" pitchFamily="49" charset="0"/>
              <a:buChar char="o"/>
            </a:pPr>
            <a:r>
              <a:rPr lang="en-GB" sz="2400"/>
              <a:t>Internationalisation </a:t>
            </a:r>
            <a:r>
              <a:rPr lang="en-GB" sz="2400" dirty="0"/>
              <a:t>strategy</a:t>
            </a:r>
          </a:p>
          <a:p>
            <a:pPr marL="342900" indent="-342900">
              <a:buFont typeface="Courier New" panose="02070309020205020404" pitchFamily="49" charset="0"/>
              <a:buChar char="o"/>
            </a:pPr>
            <a:r>
              <a:rPr lang="en-GB" sz="2400" dirty="0"/>
              <a:t>Mission, vision and values statements</a:t>
            </a:r>
          </a:p>
          <a:p>
            <a:pPr marL="342900" indent="-342900">
              <a:buFont typeface="Courier New" panose="02070309020205020404" pitchFamily="49" charset="0"/>
              <a:buChar char="o"/>
            </a:pPr>
            <a:r>
              <a:rPr lang="en-GB" sz="2400" dirty="0"/>
              <a:t> Graduate attributes</a:t>
            </a:r>
          </a:p>
          <a:p>
            <a:pPr marL="457200" indent="-457200">
              <a:buFont typeface="+mj-lt"/>
              <a:buAutoNum type="arabicPeriod"/>
            </a:pPr>
            <a:endParaRPr lang="en-GB" sz="2000" dirty="0"/>
          </a:p>
        </p:txBody>
      </p:sp>
      <p:grpSp>
        <p:nvGrpSpPr>
          <p:cNvPr id="21" name="Group 20">
            <a:extLst>
              <a:ext uri="{FF2B5EF4-FFF2-40B4-BE49-F238E27FC236}">
                <a16:creationId xmlns:a16="http://schemas.microsoft.com/office/drawing/2014/main" id="{9ACE4CA2-D661-43C5-B799-4EB92C9142BB}"/>
              </a:ext>
            </a:extLst>
          </p:cNvPr>
          <p:cNvGrpSpPr/>
          <p:nvPr/>
        </p:nvGrpSpPr>
        <p:grpSpPr>
          <a:xfrm>
            <a:off x="8210711" y="3707929"/>
            <a:ext cx="3294045" cy="2571528"/>
            <a:chOff x="8210711" y="3538652"/>
            <a:chExt cx="3294045" cy="2571528"/>
          </a:xfrm>
        </p:grpSpPr>
        <p:pic>
          <p:nvPicPr>
            <p:cNvPr id="2052" name="Picture 4" descr="Global Citizenship banner">
              <a:extLst>
                <a:ext uri="{FF2B5EF4-FFF2-40B4-BE49-F238E27FC236}">
                  <a16:creationId xmlns:a16="http://schemas.microsoft.com/office/drawing/2014/main" id="{63607BAA-C532-4CA7-8A96-0F8B5C57D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10711" y="3538652"/>
              <a:ext cx="3294044" cy="25715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D7DD30C-646D-4696-A419-64FCB7E88ADB}"/>
                </a:ext>
              </a:extLst>
            </p:cNvPr>
            <p:cNvSpPr txBox="1"/>
            <p:nvPr/>
          </p:nvSpPr>
          <p:spPr>
            <a:xfrm>
              <a:off x="8210712" y="5706737"/>
              <a:ext cx="3294044" cy="338554"/>
            </a:xfrm>
            <a:prstGeom prst="rect">
              <a:avLst/>
            </a:prstGeom>
            <a:noFill/>
          </p:spPr>
          <p:txBody>
            <a:bodyPr wrap="square" rtlCol="0">
              <a:spAutoFit/>
            </a:bodyPr>
            <a:lstStyle/>
            <a:p>
              <a:r>
                <a:rPr lang="en-GB" sz="800" dirty="0">
                  <a:solidFill>
                    <a:schemeClr val="bg1"/>
                  </a:solidFill>
                </a:rPr>
                <a:t>https://www.pearson.com/international-schools/british-curriculum/pearson-global-citizenship.html</a:t>
              </a:r>
            </a:p>
          </p:txBody>
        </p:sp>
      </p:grpSp>
      <p:grpSp>
        <p:nvGrpSpPr>
          <p:cNvPr id="23" name="Group 22">
            <a:extLst>
              <a:ext uri="{FF2B5EF4-FFF2-40B4-BE49-F238E27FC236}">
                <a16:creationId xmlns:a16="http://schemas.microsoft.com/office/drawing/2014/main" id="{0566045E-2284-4890-964B-263DDA45E53A}"/>
              </a:ext>
            </a:extLst>
          </p:cNvPr>
          <p:cNvGrpSpPr/>
          <p:nvPr/>
        </p:nvGrpSpPr>
        <p:grpSpPr>
          <a:xfrm>
            <a:off x="8210711" y="638168"/>
            <a:ext cx="3294044" cy="2835038"/>
            <a:chOff x="8210711" y="638168"/>
            <a:chExt cx="3294044" cy="2835038"/>
          </a:xfrm>
        </p:grpSpPr>
        <p:pic>
          <p:nvPicPr>
            <p:cNvPr id="2050" name="Picture 2" descr="Thriving in the Global Workplace - Careerbright.com">
              <a:extLst>
                <a:ext uri="{FF2B5EF4-FFF2-40B4-BE49-F238E27FC236}">
                  <a16:creationId xmlns:a16="http://schemas.microsoft.com/office/drawing/2014/main" id="{F71DE935-B16B-4714-BEA8-DE42C0FE53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210711" y="638168"/>
              <a:ext cx="3294044" cy="2681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2B3535C-70AA-42CC-96FB-895C9C48A013}"/>
                </a:ext>
              </a:extLst>
            </p:cNvPr>
            <p:cNvSpPr txBox="1"/>
            <p:nvPr/>
          </p:nvSpPr>
          <p:spPr>
            <a:xfrm>
              <a:off x="8317735" y="3103874"/>
              <a:ext cx="3187020" cy="369332"/>
            </a:xfrm>
            <a:prstGeom prst="rect">
              <a:avLst/>
            </a:prstGeom>
            <a:noFill/>
          </p:spPr>
          <p:txBody>
            <a:bodyPr wrap="square" rtlCol="0">
              <a:spAutoFit/>
            </a:bodyPr>
            <a:lstStyle/>
            <a:p>
              <a:r>
                <a:rPr lang="en-GB" sz="900" dirty="0"/>
                <a:t>https://careerbright.com/career-self-help/thriving-in-the-global-workplace</a:t>
              </a:r>
            </a:p>
          </p:txBody>
        </p:sp>
      </p:grpSp>
    </p:spTree>
    <p:extLst>
      <p:ext uri="{BB962C8B-B14F-4D97-AF65-F5344CB8AC3E}">
        <p14:creationId xmlns:p14="http://schemas.microsoft.com/office/powerpoint/2010/main" val="22133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D355-4FA2-48ED-B035-2595F9AB0E60}"/>
              </a:ext>
            </a:extLst>
          </p:cNvPr>
          <p:cNvSpPr>
            <a:spLocks noGrp="1"/>
          </p:cNvSpPr>
          <p:nvPr>
            <p:ph type="title"/>
          </p:nvPr>
        </p:nvSpPr>
        <p:spPr>
          <a:xfrm>
            <a:off x="521208" y="448056"/>
            <a:ext cx="11311128" cy="640080"/>
          </a:xfrm>
        </p:spPr>
        <p:txBody>
          <a:bodyPr anchor="ctr">
            <a:normAutofit/>
          </a:bodyPr>
          <a:lstStyle/>
          <a:p>
            <a:r>
              <a:rPr lang="en-GB" dirty="0"/>
              <a:t>IoC and EAP - Opportunities</a:t>
            </a:r>
          </a:p>
        </p:txBody>
      </p:sp>
      <p:sp>
        <p:nvSpPr>
          <p:cNvPr id="3" name="Content Placeholder 2">
            <a:extLst>
              <a:ext uri="{FF2B5EF4-FFF2-40B4-BE49-F238E27FC236}">
                <a16:creationId xmlns:a16="http://schemas.microsoft.com/office/drawing/2014/main" id="{6D8EC4E6-87C4-4F4C-8DB1-CE21794176F8}"/>
              </a:ext>
            </a:extLst>
          </p:cNvPr>
          <p:cNvSpPr>
            <a:spLocks noGrp="1"/>
          </p:cNvSpPr>
          <p:nvPr>
            <p:ph sz="half" idx="1"/>
          </p:nvPr>
        </p:nvSpPr>
        <p:spPr>
          <a:xfrm>
            <a:off x="1752600" y="1501774"/>
            <a:ext cx="4743450" cy="5119363"/>
          </a:xfrm>
        </p:spPr>
        <p:txBody>
          <a:bodyPr>
            <a:normAutofit fontScale="92500" lnSpcReduction="10000"/>
          </a:bodyPr>
          <a:lstStyle/>
          <a:p>
            <a:pPr marL="285750" indent="-285750">
              <a:buFont typeface="Wingdings" panose="05000000000000000000" pitchFamily="2" charset="2"/>
              <a:buChar char="ü"/>
            </a:pPr>
            <a:r>
              <a:rPr lang="en-GB" sz="2200" dirty="0"/>
              <a:t>Inclusion of international, intercultural or global dimensions in course content</a:t>
            </a:r>
          </a:p>
          <a:p>
            <a:pPr marL="285750" indent="-285750">
              <a:buFont typeface="Wingdings" panose="05000000000000000000" pitchFamily="2" charset="2"/>
              <a:buChar char="ü"/>
            </a:pPr>
            <a:r>
              <a:rPr lang="en-GB" sz="2200" dirty="0"/>
              <a:t>National and cultural diversity within student body to draw from as a resource</a:t>
            </a:r>
          </a:p>
          <a:p>
            <a:pPr marL="285750" indent="-285750">
              <a:buFont typeface="Wingdings" panose="05000000000000000000" pitchFamily="2" charset="2"/>
              <a:buChar char="ü"/>
            </a:pPr>
            <a:r>
              <a:rPr lang="en-GB" sz="2200" dirty="0"/>
              <a:t>Effective communication skills prioritised – considerations of audience, purpose, context including IC aspects</a:t>
            </a:r>
          </a:p>
          <a:p>
            <a:pPr marL="285750" indent="-285750">
              <a:buFont typeface="Wingdings" panose="05000000000000000000" pitchFamily="2" charset="2"/>
              <a:buChar char="ü"/>
            </a:pPr>
            <a:r>
              <a:rPr lang="en-GB" sz="2200" dirty="0"/>
              <a:t>Attention given to the development of groupwork skills</a:t>
            </a:r>
          </a:p>
          <a:p>
            <a:pPr marL="285750" indent="-285750">
              <a:buFont typeface="Wingdings" panose="05000000000000000000" pitchFamily="2" charset="2"/>
              <a:buChar char="ü"/>
            </a:pPr>
            <a:r>
              <a:rPr lang="en-GB" sz="2200" dirty="0"/>
              <a:t>International experiences/ perspectives of EAP teachers</a:t>
            </a:r>
          </a:p>
          <a:p>
            <a:endParaRPr lang="en-GB" dirty="0"/>
          </a:p>
        </p:txBody>
      </p:sp>
      <p:pic>
        <p:nvPicPr>
          <p:cNvPr id="5" name="Picture 4" descr="A group of people sitting around a table&#10;&#10;Description automatically generated with medium confidence">
            <a:extLst>
              <a:ext uri="{FF2B5EF4-FFF2-40B4-BE49-F238E27FC236}">
                <a16:creationId xmlns:a16="http://schemas.microsoft.com/office/drawing/2014/main" id="{612EE01E-76E9-43BD-B6DB-DE8C10E761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6430962" y="1311008"/>
            <a:ext cx="5401374" cy="51972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849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244A-84D4-43BB-8D49-E3A7341D167C}"/>
              </a:ext>
            </a:extLst>
          </p:cNvPr>
          <p:cNvSpPr>
            <a:spLocks noGrp="1"/>
          </p:cNvSpPr>
          <p:nvPr>
            <p:ph type="title"/>
          </p:nvPr>
        </p:nvSpPr>
        <p:spPr/>
        <p:txBody>
          <a:bodyPr/>
          <a:lstStyle/>
          <a:p>
            <a:r>
              <a:rPr lang="en-GB" dirty="0"/>
              <a:t>IoC and EAP – Possible Tensions</a:t>
            </a:r>
          </a:p>
        </p:txBody>
      </p:sp>
      <p:grpSp>
        <p:nvGrpSpPr>
          <p:cNvPr id="7" name="Group 6">
            <a:extLst>
              <a:ext uri="{FF2B5EF4-FFF2-40B4-BE49-F238E27FC236}">
                <a16:creationId xmlns:a16="http://schemas.microsoft.com/office/drawing/2014/main" id="{B418591D-4D2B-4AD7-BE76-DF56E876464C}"/>
              </a:ext>
            </a:extLst>
          </p:cNvPr>
          <p:cNvGrpSpPr/>
          <p:nvPr/>
        </p:nvGrpSpPr>
        <p:grpSpPr>
          <a:xfrm>
            <a:off x="4516915" y="3986840"/>
            <a:ext cx="4913523" cy="2595366"/>
            <a:chOff x="4516915" y="3986840"/>
            <a:chExt cx="4913523" cy="2595366"/>
          </a:xfrm>
        </p:grpSpPr>
        <p:pic>
          <p:nvPicPr>
            <p:cNvPr id="4" name="Picture 3">
              <a:extLst>
                <a:ext uri="{FF2B5EF4-FFF2-40B4-BE49-F238E27FC236}">
                  <a16:creationId xmlns:a16="http://schemas.microsoft.com/office/drawing/2014/main" id="{807FD1B4-C021-41B1-B08D-152FF202779F}"/>
                </a:ext>
              </a:extLst>
            </p:cNvPr>
            <p:cNvPicPr>
              <a:picLocks noChangeAspect="1"/>
            </p:cNvPicPr>
            <p:nvPr/>
          </p:nvPicPr>
          <p:blipFill>
            <a:blip r:embed="rId3"/>
            <a:stretch>
              <a:fillRect/>
            </a:stretch>
          </p:blipFill>
          <p:spPr>
            <a:xfrm flipH="1">
              <a:off x="4516915" y="3986840"/>
              <a:ext cx="4781539" cy="2595366"/>
            </a:xfrm>
            <a:prstGeom prst="rect">
              <a:avLst/>
            </a:prstGeom>
          </p:spPr>
        </p:pic>
        <p:sp>
          <p:nvSpPr>
            <p:cNvPr id="5" name="TextBox 4">
              <a:extLst>
                <a:ext uri="{FF2B5EF4-FFF2-40B4-BE49-F238E27FC236}">
                  <a16:creationId xmlns:a16="http://schemas.microsoft.com/office/drawing/2014/main" id="{0766CE10-A695-4F5A-9E22-9A279D37C074}"/>
                </a:ext>
              </a:extLst>
            </p:cNvPr>
            <p:cNvSpPr txBox="1"/>
            <p:nvPr/>
          </p:nvSpPr>
          <p:spPr>
            <a:xfrm>
              <a:off x="8016644" y="6126680"/>
              <a:ext cx="1413794" cy="184666"/>
            </a:xfrm>
            <a:prstGeom prst="rect">
              <a:avLst/>
            </a:prstGeom>
            <a:noFill/>
          </p:spPr>
          <p:txBody>
            <a:bodyPr wrap="square" rtlCol="0">
              <a:spAutoFit/>
            </a:bodyPr>
            <a:lstStyle/>
            <a:p>
              <a:r>
                <a:rPr lang="en-GB" sz="600" dirty="0">
                  <a:solidFill>
                    <a:schemeClr val="bg1"/>
                  </a:solidFill>
                </a:rPr>
                <a:t>Illustration by Louise </a:t>
              </a:r>
              <a:r>
                <a:rPr lang="en-GB" sz="600" dirty="0" err="1">
                  <a:solidFill>
                    <a:schemeClr val="bg1"/>
                  </a:solidFill>
                </a:rPr>
                <a:t>Mézel</a:t>
              </a:r>
              <a:endParaRPr lang="en-GB" sz="600" dirty="0">
                <a:solidFill>
                  <a:schemeClr val="bg1"/>
                </a:solidFill>
              </a:endParaRPr>
            </a:p>
          </p:txBody>
        </p:sp>
      </p:grpSp>
      <p:sp>
        <p:nvSpPr>
          <p:cNvPr id="3" name="Content Placeholder 2">
            <a:extLst>
              <a:ext uri="{FF2B5EF4-FFF2-40B4-BE49-F238E27FC236}">
                <a16:creationId xmlns:a16="http://schemas.microsoft.com/office/drawing/2014/main" id="{95DAB9E7-B70C-4FB7-BDE3-450EA4754211}"/>
              </a:ext>
            </a:extLst>
          </p:cNvPr>
          <p:cNvSpPr>
            <a:spLocks noGrp="1"/>
          </p:cNvSpPr>
          <p:nvPr>
            <p:ph sz="quarter" idx="13"/>
          </p:nvPr>
        </p:nvSpPr>
        <p:spPr>
          <a:xfrm>
            <a:off x="1620397" y="1401064"/>
            <a:ext cx="10076688" cy="4389120"/>
          </a:xfrm>
        </p:spPr>
        <p:txBody>
          <a:bodyPr/>
          <a:lstStyle/>
          <a:p>
            <a:pPr marL="342900" indent="-342900">
              <a:buClr>
                <a:srgbClr val="7030A0"/>
              </a:buClr>
              <a:buFont typeface="Segoe UI" panose="020B0502040204020203" pitchFamily="34" charset="0"/>
              <a:buChar char="�"/>
            </a:pPr>
            <a:r>
              <a:rPr lang="en-GB" sz="2000" dirty="0">
                <a:solidFill>
                  <a:schemeClr val="tx1"/>
                </a:solidFill>
              </a:rPr>
              <a:t>Promotion of English language proficiency vs</a:t>
            </a:r>
          </a:p>
          <a:p>
            <a:pPr algn="r">
              <a:buClr>
                <a:srgbClr val="7030A0"/>
              </a:buClr>
            </a:pPr>
            <a:r>
              <a:rPr lang="en-GB" sz="2000" dirty="0">
                <a:solidFill>
                  <a:srgbClr val="7030A0"/>
                </a:solidFill>
              </a:rPr>
              <a:t>Avoidance of English language hegemony (</a:t>
            </a:r>
            <a:r>
              <a:rPr lang="en-GB" sz="2000" dirty="0" err="1">
                <a:solidFill>
                  <a:srgbClr val="7030A0"/>
                </a:solidFill>
              </a:rPr>
              <a:t>Svensson</a:t>
            </a:r>
            <a:r>
              <a:rPr lang="en-GB" sz="2000" dirty="0">
                <a:solidFill>
                  <a:srgbClr val="7030A0"/>
                </a:solidFill>
              </a:rPr>
              <a:t> &amp; Wihlborg, 2010)</a:t>
            </a:r>
          </a:p>
          <a:p>
            <a:pPr marL="342900" indent="-342900">
              <a:buClr>
                <a:srgbClr val="7030A0"/>
              </a:buClr>
              <a:buFont typeface="Segoe UI" panose="020B0502040204020203" pitchFamily="34" charset="0"/>
              <a:buChar char="�"/>
            </a:pPr>
            <a:r>
              <a:rPr lang="en-GB" sz="2000" dirty="0">
                <a:solidFill>
                  <a:schemeClr val="tx1"/>
                </a:solidFill>
              </a:rPr>
              <a:t>Introduction to UK academic conventions (e.g. citing, referencing &amp; epistemology) vs </a:t>
            </a:r>
          </a:p>
          <a:p>
            <a:pPr algn="r">
              <a:buClr>
                <a:srgbClr val="7030A0"/>
              </a:buClr>
            </a:pPr>
            <a:r>
              <a:rPr lang="en-GB" sz="2000" dirty="0">
                <a:solidFill>
                  <a:srgbClr val="7030A0"/>
                </a:solidFill>
              </a:rPr>
              <a:t>Avoidance of </a:t>
            </a:r>
            <a:r>
              <a:rPr lang="en-GB" sz="2000" dirty="0" err="1">
                <a:solidFill>
                  <a:srgbClr val="7030A0"/>
                </a:solidFill>
              </a:rPr>
              <a:t>epistemicide</a:t>
            </a:r>
            <a:r>
              <a:rPr lang="en-GB" sz="2000" dirty="0">
                <a:solidFill>
                  <a:srgbClr val="7030A0"/>
                </a:solidFill>
              </a:rPr>
              <a:t> (Santos, 2017)</a:t>
            </a:r>
          </a:p>
          <a:p>
            <a:pPr marL="342900" indent="-342900">
              <a:buClr>
                <a:srgbClr val="7030A0"/>
              </a:buClr>
              <a:buFont typeface="Segoe UI" panose="020B0502040204020203" pitchFamily="34" charset="0"/>
              <a:buChar char="�"/>
            </a:pPr>
            <a:r>
              <a:rPr lang="en-GB" sz="2000" dirty="0">
                <a:solidFill>
                  <a:schemeClr val="tx1"/>
                </a:solidFill>
              </a:rPr>
              <a:t>Transition to (and integration with?) UK HE culture vs</a:t>
            </a:r>
          </a:p>
          <a:p>
            <a:pPr algn="r"/>
            <a:r>
              <a:rPr lang="en-GB" sz="2000" dirty="0">
                <a:solidFill>
                  <a:srgbClr val="7030A0"/>
                </a:solidFill>
              </a:rPr>
              <a:t>Avoidance of assimilation/ subsumption to majority culture (Lewis, 2021)</a:t>
            </a:r>
          </a:p>
          <a:p>
            <a:pPr algn="r"/>
            <a:endParaRPr lang="en-GB" sz="2000" dirty="0">
              <a:solidFill>
                <a:schemeClr val="tx1"/>
              </a:solidFill>
            </a:endParaRPr>
          </a:p>
          <a:p>
            <a:pPr algn="r"/>
            <a:endParaRPr lang="en-GB" sz="2000" dirty="0">
              <a:solidFill>
                <a:srgbClr val="7030A0"/>
              </a:solidFill>
            </a:endParaRPr>
          </a:p>
          <a:p>
            <a:endParaRPr lang="en-GB" dirty="0"/>
          </a:p>
          <a:p>
            <a:endParaRPr lang="en-GB" dirty="0"/>
          </a:p>
          <a:p>
            <a:endParaRPr lang="en-GB" dirty="0"/>
          </a:p>
        </p:txBody>
      </p:sp>
    </p:spTree>
    <p:extLst>
      <p:ext uri="{BB962C8B-B14F-4D97-AF65-F5344CB8AC3E}">
        <p14:creationId xmlns:p14="http://schemas.microsoft.com/office/powerpoint/2010/main" val="1885186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64d532f-7568-4b55-819f-981606f4877d"/>
</p:tagLst>
</file>

<file path=ppt/theme/theme1.xml><?xml version="1.0" encoding="utf-8"?>
<a:theme xmlns:a="http://schemas.openxmlformats.org/drawingml/2006/main" name="Making Templates Accessible">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Custom 7">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TF16401486</Template>
  <TotalTime>0</TotalTime>
  <Words>1194</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Cambria</vt:lpstr>
      <vt:lpstr>Courier New</vt:lpstr>
      <vt:lpstr>Segoe UI</vt:lpstr>
      <vt:lpstr>Wingdings</vt:lpstr>
      <vt:lpstr>Making Templates Accessible</vt:lpstr>
      <vt:lpstr>Internationalisation of the Curriculum: What does it mean for EAP? Liz Molyneux PIM Intercultural Communication and English for Academic Purposes  University of Leeds, 17th June 2022</vt:lpstr>
      <vt:lpstr>Outline</vt:lpstr>
      <vt:lpstr>‘Internationalization of the curriculum is the incorporation of international, intercultural, and/or global dimensions into the content of the curriculum as well as the learning outcomes, assessment tasks, teaching methods, and support services of a program of study.’ </vt:lpstr>
      <vt:lpstr>A conceptual framework for IoC</vt:lpstr>
      <vt:lpstr>PowerPoint Presentation</vt:lpstr>
      <vt:lpstr>PowerPoint Presentation</vt:lpstr>
      <vt:lpstr>PowerPoint Presentation</vt:lpstr>
      <vt:lpstr>IoC and EAP - Opportunities</vt:lpstr>
      <vt:lpstr>IoC and EAP – Possible Tensions</vt:lpstr>
      <vt:lpstr>Is internationalisation only for international students?</vt:lpstr>
      <vt:lpstr>Internationalisation of the Curriculum at Home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2022-06-16T08:24:22Z</dcterms:created>
  <dcterms:modified xsi:type="dcterms:W3CDTF">2022-06-16T08:26:08Z</dcterms:modified>
  <cp:version/>
</cp:coreProperties>
</file>