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3" r:id="rId6"/>
    <p:sldId id="281" r:id="rId7"/>
    <p:sldId id="268" r:id="rId8"/>
    <p:sldId id="283" r:id="rId9"/>
    <p:sldId id="286" r:id="rId10"/>
    <p:sldId id="284" r:id="rId11"/>
    <p:sldId id="271" r:id="rId12"/>
    <p:sldId id="275" r:id="rId13"/>
    <p:sldId id="276" r:id="rId14"/>
    <p:sldId id="288" r:id="rId15"/>
    <p:sldId id="278" r:id="rId16"/>
    <p:sldId id="266" r:id="rId17"/>
    <p:sldId id="294" r:id="rId18"/>
    <p:sldId id="279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5AEE9A-3021-74FA-AD4F-86B4D2912F36}" name="Reviewer" initials="RV" userId="Reviewer" providerId="None"/>
  <p188:author id="{1CCE24EA-CB02-E9F7-2101-7031398B9F33}" name="Andrew Fleck" initials="AF" userId="S::andrew.fleck@northumbria.ac.uk::2d13cedc-75c0-48b0-b3e6-187794c66e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78266" autoAdjust="0"/>
  </p:normalViewPr>
  <p:slideViewPr>
    <p:cSldViewPr snapToGrid="0">
      <p:cViewPr varScale="1">
        <p:scale>
          <a:sx n="67" d="100"/>
          <a:sy n="67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D8F46-6353-44F0-AB02-7A3E6B1AE3DA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6699-6B3D-4702-B25C-69961D39B5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11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Andrew Fleck 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Andy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Northumbria 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Into TL 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Aegis 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Reflect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Trinity, write and develop tests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Master’s testing Lancaster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Topic: LAL </a:t>
            </a:r>
            <a:r>
              <a:rPr lang="en-GB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betw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colleagues – TTs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12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Important people – other questions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Here is where we help? (non-threat w clip)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So how?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67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/>
              <a:t>15 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57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>
                <a:sym typeface="Wingdings" panose="05000000000000000000" pitchFamily="2" charset="2"/>
              </a:rPr>
              <a:t>PM </a:t>
            </a:r>
            <a:r>
              <a:rPr lang="en-GB" altLang="ko-KR" dirty="0" err="1">
                <a:sym typeface="Wingdings" panose="05000000000000000000" pitchFamily="2" charset="2"/>
              </a:rPr>
              <a:t>expl</a:t>
            </a:r>
            <a:r>
              <a:rPr lang="en-GB" altLang="ko-KR" dirty="0">
                <a:sym typeface="Wingdings" panose="05000000000000000000" pitchFamily="2" charset="2"/>
              </a:rPr>
              <a:t>. Rationale. IELTS foundations. 5 para essay. Lang use (for own sake).  PSE Uni prep… essay as a vehicle in which using sources to build an argument</a:t>
            </a:r>
          </a:p>
          <a:p>
            <a:r>
              <a:rPr lang="en-GB" altLang="ko-KR" dirty="0">
                <a:sym typeface="Wingdings" panose="05000000000000000000" pitchFamily="2" charset="2"/>
              </a:rPr>
              <a:t>To Ts: no time for grammar…. Time to improve writing strategy, process (aka. Task representation)</a:t>
            </a:r>
          </a:p>
          <a:p>
            <a:endParaRPr lang="en-GB" altLang="ko-KR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20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/>
              <a:t>Standardisation.</a:t>
            </a:r>
          </a:p>
          <a:p>
            <a:r>
              <a:rPr lang="en-GB" altLang="ko-KR" dirty="0"/>
              <a:t>Easily turn to argument / debating club</a:t>
            </a:r>
          </a:p>
          <a:p>
            <a:r>
              <a:rPr lang="en-GB" altLang="ko-KR" dirty="0"/>
              <a:t>Many new Ts think thoroughness is main thing</a:t>
            </a:r>
          </a:p>
          <a:p>
            <a:endParaRPr lang="en-GB" altLang="ko-KR" dirty="0"/>
          </a:p>
          <a:p>
            <a:r>
              <a:rPr lang="en-GB" altLang="ko-KR" dirty="0"/>
              <a:t>Time needed (IELTS freq. training)</a:t>
            </a:r>
          </a:p>
          <a:p>
            <a:endParaRPr lang="en-GB" altLang="ko-KR" dirty="0"/>
          </a:p>
          <a:p>
            <a:r>
              <a:rPr lang="en-GB" altLang="ko-KR" dirty="0"/>
              <a:t>Methods</a:t>
            </a:r>
          </a:p>
          <a:p>
            <a:r>
              <a:rPr lang="en-GB" altLang="ko-KR" dirty="0"/>
              <a:t>Pretext for older and newer staff to meet and share exp.</a:t>
            </a:r>
          </a:p>
          <a:p>
            <a:endParaRPr lang="en-GB" altLang="ko-KR" dirty="0"/>
          </a:p>
          <a:p>
            <a:r>
              <a:rPr lang="en-GB" altLang="ko-KR" dirty="0"/>
              <a:t>Detailed non-synch mats useful </a:t>
            </a:r>
          </a:p>
          <a:p>
            <a:r>
              <a:rPr lang="en-GB" altLang="ko-KR" dirty="0"/>
              <a:t>Not just handing over a rating grid!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92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/>
              <a:t>A few things I haven’t done, but would like to!</a:t>
            </a:r>
          </a:p>
          <a:p>
            <a:endParaRPr lang="en-GB" altLang="ko-KR" dirty="0"/>
          </a:p>
          <a:p>
            <a:r>
              <a:rPr lang="en-GB" altLang="ko-KR" dirty="0"/>
              <a:t>Rank order correlation… actually measure someone’s similarity (reliability)</a:t>
            </a:r>
          </a:p>
          <a:p>
            <a:endParaRPr lang="en-GB" altLang="ko-KR" dirty="0"/>
          </a:p>
          <a:p>
            <a:r>
              <a:rPr lang="en-GB" altLang="ko-KR" dirty="0"/>
              <a:t>Rater profiling – characterise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731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28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/>
              <a:t>Good starting point Kremmel and Harding’s LAL survey – 76 criteria. You judge…</a:t>
            </a:r>
          </a:p>
          <a:p>
            <a:endParaRPr lang="en-GB" altLang="ko-KR" dirty="0"/>
          </a:p>
          <a:p>
            <a:r>
              <a:rPr lang="en-GB" altLang="ko-KR" dirty="0"/>
              <a:t>More intimately </a:t>
            </a:r>
            <a:r>
              <a:rPr lang="en-GB" altLang="ko-KR" dirty="0" err="1"/>
              <a:t>invlvd</a:t>
            </a:r>
            <a:r>
              <a:rPr lang="en-GB" altLang="ko-KR" dirty="0"/>
              <a:t> in T? A couple of books. Quite old – but cover many important issues.</a:t>
            </a:r>
          </a:p>
          <a:p>
            <a:endParaRPr lang="en-GB" altLang="ko-KR" dirty="0"/>
          </a:p>
          <a:p>
            <a:r>
              <a:rPr lang="en-GB" altLang="ko-KR" dirty="0"/>
              <a:t>EALTA (Helsinki) UKALTA (Bristol)</a:t>
            </a:r>
          </a:p>
          <a:p>
            <a:endParaRPr lang="en-GB" altLang="ko-KR" dirty="0"/>
          </a:p>
          <a:p>
            <a:r>
              <a:rPr lang="en-GB" altLang="ko-KR" dirty="0"/>
              <a:t>Lancaster – centre of academic excellence </a:t>
            </a:r>
          </a:p>
          <a:p>
            <a:r>
              <a:rPr lang="en-GB" altLang="ko-KR" dirty="0"/>
              <a:t>CRELLA also interesting, host virtual seminars – and conferences.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807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938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6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 objectives (3</a:t>
            </a:r>
            <a:r>
              <a:rPr lang="en-GB" altLang="ko-KR" sz="1800" kern="100" baseline="300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rd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objective </a:t>
            </a:r>
            <a:r>
              <a:rPr lang="en-GB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rel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to Into)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Throat clearing: lang test covers EAP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45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So what do we mean language assessment</a:t>
            </a: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Activity…We all mark, some make, some train…</a:t>
            </a:r>
          </a:p>
          <a:p>
            <a:pPr algn="just"/>
            <a:endParaRPr lang="en-GB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Industry… lots of time and money… dictates teachers do to large extent</a:t>
            </a:r>
          </a:p>
          <a:p>
            <a:pPr algn="just"/>
            <a:endParaRPr lang="en-GB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Academic discipline… related but dist. From </a:t>
            </a:r>
            <a:r>
              <a:rPr lang="en-GB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appl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linguistics, 2 journals . Master’s programme, pioneered by Lancaster Bedfordshire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TR: what do we mean by LAL?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Most thorough def provided by G. Fulcher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Note: not everything applies to all people involved</a:t>
            </a: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Simpler def.</a:t>
            </a: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Patronising? ‘Educating teachers!’ But lit is useful – one way to look: a useful lang/set of concepts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65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We’ll approach these concepts through a v. brief potted history</a:t>
            </a: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US tradition – measurement of cognitive traits and abilities – think multiple choice</a:t>
            </a: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UK more based in education and expert </a:t>
            </a:r>
            <a:r>
              <a:rPr lang="en-GB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judgemnt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– more </a:t>
            </a:r>
            <a:r>
              <a:rPr lang="en-GB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subt</a:t>
            </a:r>
            <a:endParaRPr lang="en-GB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Come together in recent decades under idea of validity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20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Validity  - measurement is based on truth</a:t>
            </a:r>
          </a:p>
          <a:p>
            <a:pPr algn="just"/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Validity depends on a number of different factors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Reliability – that diff </a:t>
            </a:r>
            <a:r>
              <a:rPr lang="en-GB" altLang="ko-KR" sz="12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vers</a:t>
            </a:r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of test same / diff raters same / also mention equivalence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construct –what is the underlying trait that the test measures  (and does it measure this, or something else)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What’s the content? What is excluded and included?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What real world domain does the test relate to? (for us, academia, or subdomain of)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What tasks have been chosen? How do they work?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*Is the content, the task authentic? Something we might come across in the domain?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Is it also cognitively authentic? Do we follow same set of cog steps?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** test use not test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Are the conditions fair? Choice of topic and method fair for given test takers?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endParaRPr lang="en-GB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Two ways to categorise threats to validity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i.e.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CIV – something affects score irrelevant to tested trait. E.g. </a:t>
            </a:r>
            <a:r>
              <a:rPr lang="en-GB" altLang="ko-KR" sz="12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mapreading</a:t>
            </a:r>
            <a:r>
              <a:rPr lang="en-GB" altLang="ko-KR" sz="12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on reading test</a:t>
            </a:r>
            <a:endParaRPr lang="ko-KR" altLang="ko-KR" sz="12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GB" altLang="ko-KR" sz="12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CU – important part of construct not tested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54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Validation is the test of a test’s validity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Considered inductive – i.e. </a:t>
            </a:r>
            <a:r>
              <a:rPr lang="en-GB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constr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of argument with weight of evidence</a:t>
            </a:r>
          </a:p>
          <a:p>
            <a:pPr algn="just"/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For example, to validate EAP written assessment, look at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* (etc.)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GB" altLang="ko-KR" sz="18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This approach pioneered by Kane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1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now see Qs LAL may answer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Boardroom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Duolingo any good?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2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Managerial level (two monitors)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/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Some people’s role overlap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06699-6B3D-4702-B25C-69961D39B5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53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39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00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9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49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3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5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53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11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59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69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2789-89FB-49AA-96D0-C3C5AFEE53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682ED-5229-498E-BF6A-48CC57CA13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2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://wp.lancs.ac.uk/ltrg/projects/language-assessment-literacy-surve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5434303.2011.63726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102/0013189X018002005" TargetMode="External"/><Relationship Id="rId5" Type="http://schemas.openxmlformats.org/officeDocument/2006/relationships/hyperlink" Target="https://ebookcentral.proquest.com/lib/lancaster/detail.action?docID=6796687" TargetMode="External"/><Relationship Id="rId4" Type="http://schemas.openxmlformats.org/officeDocument/2006/relationships/hyperlink" Target="https://doi.org/10.1515/9781614513827-0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DD2C-E95A-9C27-483D-9561A0926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ko-KR" dirty="0"/>
              <a:t>Language assessment literacy between colleagues</a:t>
            </a:r>
            <a:endParaRPr lang="ko-KR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A5B7-E90B-0C69-6BD5-559B5BEE3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altLang="ko-KR" dirty="0"/>
              <a:t>Andrew Fleck</a:t>
            </a:r>
          </a:p>
          <a:p>
            <a:pPr algn="l"/>
            <a:r>
              <a:rPr lang="en-GB" altLang="ko-KR" i="1" dirty="0"/>
              <a:t>for</a:t>
            </a:r>
            <a:r>
              <a:rPr lang="en-GB" altLang="ko-KR" dirty="0"/>
              <a:t> the Baleap PIM @ Sheffield University</a:t>
            </a:r>
          </a:p>
          <a:p>
            <a:pPr algn="l"/>
            <a:r>
              <a:rPr lang="en-GB" altLang="ko-KR" dirty="0"/>
              <a:t>November 2022</a:t>
            </a:r>
          </a:p>
          <a:p>
            <a:pPr algn="l"/>
            <a:endParaRPr lang="en-GB" altLang="ko-KR" dirty="0"/>
          </a:p>
          <a:p>
            <a:pPr algn="l"/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25108-7843-FF0C-A004-5E470A7A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899" y="30163"/>
            <a:ext cx="1514475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30FCC-A003-107C-72F4-FC0FF6606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899" y="582613"/>
            <a:ext cx="1514475" cy="459228"/>
          </a:xfrm>
          <a:prstGeom prst="rect">
            <a:avLst/>
          </a:prstGeom>
        </p:spPr>
      </p:pic>
      <p:pic>
        <p:nvPicPr>
          <p:cNvPr id="9" name="Picture 8" descr="Businesswoman writing on notepad">
            <a:extLst>
              <a:ext uri="{FF2B5EF4-FFF2-40B4-BE49-F238E27FC236}">
                <a16:creationId xmlns:a16="http://schemas.microsoft.com/office/drawing/2014/main" id="{9FA5A4E1-2163-2296-887B-A9D8C7EAF5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1"/>
          <a:stretch/>
        </p:blipFill>
        <p:spPr>
          <a:xfrm>
            <a:off x="8737314" y="4882717"/>
            <a:ext cx="1146610" cy="1975283"/>
          </a:xfrm>
          <a:prstGeom prst="rect">
            <a:avLst/>
          </a:prstGeom>
        </p:spPr>
      </p:pic>
      <p:pic>
        <p:nvPicPr>
          <p:cNvPr id="10" name="Picture 9" descr="Businessman writing on notepad">
            <a:extLst>
              <a:ext uri="{FF2B5EF4-FFF2-40B4-BE49-F238E27FC236}">
                <a16:creationId xmlns:a16="http://schemas.microsoft.com/office/drawing/2014/main" id="{702F4473-4B9F-C68E-A748-FD16554F3A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8"/>
          <a:stretch/>
        </p:blipFill>
        <p:spPr>
          <a:xfrm>
            <a:off x="10061429" y="4741093"/>
            <a:ext cx="1470663" cy="21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108A-A3B7-DD17-ABB9-AA50861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Questions LAL may help answer</a:t>
            </a:r>
            <a:endParaRPr lang="ko-KR" altLang="en-US" dirty="0"/>
          </a:p>
        </p:txBody>
      </p:sp>
      <p:pic>
        <p:nvPicPr>
          <p:cNvPr id="4" name="Graphic 3" descr="Classroom with solid fill">
            <a:extLst>
              <a:ext uri="{FF2B5EF4-FFF2-40B4-BE49-F238E27FC236}">
                <a16:creationId xmlns:a16="http://schemas.microsoft.com/office/drawing/2014/main" id="{0C6714E2-9E43-6BE3-9254-6CF7F1BFE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7821" y="4179230"/>
            <a:ext cx="2054772" cy="205477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07BC788-EA7E-3AB1-7E9B-258375A0F32E}"/>
              </a:ext>
            </a:extLst>
          </p:cNvPr>
          <p:cNvSpPr/>
          <p:nvPr/>
        </p:nvSpPr>
        <p:spPr>
          <a:xfrm>
            <a:off x="7759561" y="2327138"/>
            <a:ext cx="4524866" cy="2166122"/>
          </a:xfrm>
          <a:prstGeom prst="cloudCallout">
            <a:avLst>
              <a:gd name="adj1" fmla="val -95767"/>
              <a:gd name="adj2" fmla="val 57046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/>
              <a:t>How do I mark this effectively?</a:t>
            </a:r>
          </a:p>
          <a:p>
            <a:pPr algn="ctr"/>
            <a:r>
              <a:rPr lang="en-GB" altLang="ko-KR" dirty="0"/>
              <a:t>Is my marking reliable?</a:t>
            </a:r>
          </a:p>
          <a:p>
            <a:pPr algn="ctr"/>
            <a:r>
              <a:rPr lang="en-GB" altLang="ko-KR" dirty="0"/>
              <a:t>What does this criterion mean? How do I apply it?</a:t>
            </a:r>
          </a:p>
          <a:p>
            <a:pPr algn="ctr"/>
            <a:endParaRPr lang="ko-KR" altLang="en-US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E1694D5-FDC8-AB27-704B-95901A2DA301}"/>
              </a:ext>
            </a:extLst>
          </p:cNvPr>
          <p:cNvSpPr/>
          <p:nvPr/>
        </p:nvSpPr>
        <p:spPr>
          <a:xfrm>
            <a:off x="4008261" y="1448036"/>
            <a:ext cx="4524866" cy="2166122"/>
          </a:xfrm>
          <a:prstGeom prst="cloudCallout">
            <a:avLst>
              <a:gd name="adj1" fmla="val -14933"/>
              <a:gd name="adj2" fmla="val 7837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/>
              <a:t>How can I prepare these students for the test?</a:t>
            </a:r>
          </a:p>
          <a:p>
            <a:pPr algn="ctr"/>
            <a:r>
              <a:rPr lang="en-GB" altLang="ko-KR" dirty="0"/>
              <a:t>How much test practice do they need?</a:t>
            </a:r>
            <a:endParaRPr lang="ko-KR" alt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B7F10E6-464E-5642-F530-060C365354F2}"/>
              </a:ext>
            </a:extLst>
          </p:cNvPr>
          <p:cNvSpPr/>
          <p:nvPr/>
        </p:nvSpPr>
        <p:spPr>
          <a:xfrm>
            <a:off x="220555" y="3243842"/>
            <a:ext cx="4524866" cy="2166122"/>
          </a:xfrm>
          <a:prstGeom prst="cloudCallout">
            <a:avLst>
              <a:gd name="adj1" fmla="val 60484"/>
              <a:gd name="adj2" fmla="val 656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/>
              <a:t>How does the test link to the lesson content?</a:t>
            </a:r>
          </a:p>
        </p:txBody>
      </p:sp>
      <p:pic>
        <p:nvPicPr>
          <p:cNvPr id="12" name="Picture 11" descr="Businessman writing on notepad">
            <a:extLst>
              <a:ext uri="{FF2B5EF4-FFF2-40B4-BE49-F238E27FC236}">
                <a16:creationId xmlns:a16="http://schemas.microsoft.com/office/drawing/2014/main" id="{C57A7683-E915-A59C-5C74-A5C40FC8AD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8"/>
          <a:stretch/>
        </p:blipFill>
        <p:spPr>
          <a:xfrm>
            <a:off x="10061429" y="4741093"/>
            <a:ext cx="1470663" cy="2116907"/>
          </a:xfrm>
          <a:prstGeom prst="rect">
            <a:avLst/>
          </a:prstGeom>
        </p:spPr>
      </p:pic>
      <p:pic>
        <p:nvPicPr>
          <p:cNvPr id="14" name="Picture 13" descr="Businesswoman writing on notepad">
            <a:extLst>
              <a:ext uri="{FF2B5EF4-FFF2-40B4-BE49-F238E27FC236}">
                <a16:creationId xmlns:a16="http://schemas.microsoft.com/office/drawing/2014/main" id="{EBF6BA31-53A6-66EA-FCEE-3D9B0117E2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1"/>
          <a:stretch/>
        </p:blipFill>
        <p:spPr>
          <a:xfrm>
            <a:off x="8737314" y="4882717"/>
            <a:ext cx="1146610" cy="1975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1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C500-A7DD-8295-F43B-61DE3100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Key challenges for managers and trainers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7225-A268-CEB5-782F-508D59C40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ko-KR" dirty="0"/>
              <a:t>Knowledge</a:t>
            </a:r>
          </a:p>
          <a:p>
            <a:pPr marL="0" indent="0">
              <a:buNone/>
            </a:pPr>
            <a:endParaRPr lang="en-GB" altLang="ko-KR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altLang="ko-KR" dirty="0"/>
              <a:t>Application</a:t>
            </a:r>
          </a:p>
          <a:p>
            <a:r>
              <a:rPr lang="en-US" altLang="ko-KR" dirty="0"/>
              <a:t>Induction</a:t>
            </a:r>
          </a:p>
          <a:p>
            <a:r>
              <a:rPr lang="en-US" altLang="ko-KR" dirty="0"/>
              <a:t>Standardisation</a:t>
            </a:r>
          </a:p>
          <a:p>
            <a:r>
              <a:rPr lang="en-US" altLang="ko-KR" dirty="0"/>
              <a:t>Moderation</a:t>
            </a:r>
          </a:p>
        </p:txBody>
      </p:sp>
    </p:spTree>
    <p:extLst>
      <p:ext uri="{BB962C8B-B14F-4D97-AF65-F5344CB8AC3E}">
        <p14:creationId xmlns:p14="http://schemas.microsoft.com/office/powerpoint/2010/main" val="399722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6B9D-5CDD-961F-02AB-BC6FCA1B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 Induction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58CF-5A3C-839B-E8AD-98F3435F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/>
              <a:t>Explain the assessment rationale of your course</a:t>
            </a:r>
          </a:p>
          <a:p>
            <a:pPr lvl="1"/>
            <a:r>
              <a:rPr lang="en-GB" altLang="ko-KR" dirty="0"/>
              <a:t>What are students being assessed on? How is this different from what comes before</a:t>
            </a:r>
          </a:p>
          <a:p>
            <a:pPr lvl="1"/>
            <a:r>
              <a:rPr lang="en-GB" altLang="ko-KR" dirty="0"/>
              <a:t>Do teachers understand this?</a:t>
            </a:r>
          </a:p>
          <a:p>
            <a:r>
              <a:rPr lang="en-GB" altLang="ko-KR" dirty="0"/>
              <a:t>Use the language of assessment</a:t>
            </a:r>
          </a:p>
          <a:p>
            <a:pPr lvl="1"/>
            <a:r>
              <a:rPr lang="en-GB" altLang="ko-KR" dirty="0"/>
              <a:t>Reliable, fair, valid, based on the construct, no construct irrelevant variance</a:t>
            </a:r>
          </a:p>
          <a:p>
            <a:pPr marL="0" indent="0">
              <a:buNone/>
            </a:pPr>
            <a:endParaRPr lang="en-GB" altLang="ko-KR" dirty="0"/>
          </a:p>
          <a:p>
            <a:endParaRPr lang="en-GB" altLang="ko-KR" dirty="0"/>
          </a:p>
          <a:p>
            <a:pPr lvl="1"/>
            <a:endParaRPr lang="fr-FR" altLang="ko-KR" dirty="0"/>
          </a:p>
          <a:p>
            <a:pPr lvl="1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3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2A4C-DDE7-4D33-2ABF-FC35FEC8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Standardisation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A43F-AD3A-5EED-5C48-067B6076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ko-KR" dirty="0"/>
              <a:t>A good marker is a reliable rater and a fair rater </a:t>
            </a:r>
          </a:p>
          <a:p>
            <a:pPr lvl="1"/>
            <a:r>
              <a:rPr lang="en-GB" altLang="ko-KR" dirty="0"/>
              <a:t>therefore necessarily benchmarked to a standard</a:t>
            </a:r>
          </a:p>
          <a:p>
            <a:pPr lvl="1"/>
            <a:r>
              <a:rPr lang="en-GB" altLang="ko-KR" dirty="0"/>
              <a:t>most is not best – fairest, most reliable is best</a:t>
            </a:r>
          </a:p>
          <a:p>
            <a:pPr lvl="1"/>
            <a:r>
              <a:rPr lang="en-GB" altLang="ko-KR" dirty="0"/>
              <a:t>at formative stage, useful is best</a:t>
            </a:r>
          </a:p>
          <a:p>
            <a:r>
              <a:rPr lang="en-GB" altLang="ko-KR" dirty="0"/>
              <a:t>Standardisation takes time</a:t>
            </a:r>
          </a:p>
          <a:p>
            <a:r>
              <a:rPr lang="en-GB" altLang="ko-KR" dirty="0"/>
              <a:t>Seminars </a:t>
            </a:r>
            <a:r>
              <a:rPr lang="en-GB" altLang="ko-KR" dirty="0">
                <a:sym typeface="Wingdings" panose="05000000000000000000" pitchFamily="2" charset="2"/>
              </a:rPr>
              <a:t> useful pretexts</a:t>
            </a:r>
            <a:endParaRPr lang="en-GB" altLang="ko-KR" dirty="0"/>
          </a:p>
          <a:p>
            <a:r>
              <a:rPr lang="en-GB" altLang="ko-KR" dirty="0"/>
              <a:t>Non-synchronous materials</a:t>
            </a:r>
          </a:p>
          <a:p>
            <a:pPr lvl="1"/>
            <a:r>
              <a:rPr lang="en-GB" altLang="ko-KR" dirty="0"/>
              <a:t>annotated essays, criteria with extra commentary, videos</a:t>
            </a:r>
          </a:p>
          <a:p>
            <a:endParaRPr lang="en-GB" alt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2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2A4C-DDE7-4D33-2ABF-FC35FEC8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Standardisation: other avenues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A43F-AD3A-5EED-5C48-067B6076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/>
              <a:t>Is ‘objective’ standardisation possible?</a:t>
            </a:r>
          </a:p>
          <a:p>
            <a:r>
              <a:rPr lang="en-GB" altLang="ko-KR" dirty="0"/>
              <a:t>Rank order correlation: measure of markers’ similarity to each other, or to an ideal score  (see Anderson, Clapham and Wall, p. 278)</a:t>
            </a:r>
          </a:p>
          <a:p>
            <a:r>
              <a:rPr lang="en-GB" altLang="ko-KR" dirty="0"/>
              <a:t>Rater profiling and tailored training</a:t>
            </a:r>
          </a:p>
          <a:p>
            <a:pPr lvl="1"/>
            <a:r>
              <a:rPr lang="en-GB" altLang="ko-KR" dirty="0"/>
              <a:t>Baker (2012) explored methods to categorise markers by approach</a:t>
            </a:r>
          </a:p>
          <a:p>
            <a:pPr lvl="1"/>
            <a:r>
              <a:rPr lang="en-GB" altLang="ko-KR" dirty="0"/>
              <a:t>Rational (systematic), intuitive, dependent, avoidant, spontaneous</a:t>
            </a:r>
          </a:p>
          <a:p>
            <a:pPr lvl="1"/>
            <a:r>
              <a:rPr lang="en-GB" altLang="ko-KR" dirty="0"/>
              <a:t>This could be used to develop bespoke training</a:t>
            </a:r>
          </a:p>
          <a:p>
            <a:pPr marL="0" indent="0">
              <a:buNone/>
            </a:pPr>
            <a:endParaRPr lang="en-GB" alt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9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7AE3-B0EE-B930-45BC-216AF065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Moderation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626CB-DD31-34C7-A1B1-909691C1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/>
              <a:t>Moderation is primarily about fairness and reliability</a:t>
            </a:r>
          </a:p>
          <a:p>
            <a:r>
              <a:rPr lang="en-GB" altLang="ko-KR" dirty="0"/>
              <a:t>But many teachers instinctively seek (and value) help</a:t>
            </a:r>
          </a:p>
          <a:p>
            <a:r>
              <a:rPr lang="en-GB" altLang="ko-KR" dirty="0"/>
              <a:t>Very concrete training opportunity</a:t>
            </a:r>
          </a:p>
          <a:p>
            <a:r>
              <a:rPr lang="en-GB" altLang="ko-KR" dirty="0"/>
              <a:t>BUT: time pressured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2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68A4-D138-11B4-8A01-2DC1D389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Further reading and resources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18990-11B2-07C7-2B07-95799F92A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Kremmel and Harding’s (2020) Survey</a:t>
            </a:r>
          </a:p>
          <a:p>
            <a:r>
              <a:rPr lang="en-US" altLang="ko-KR" dirty="0">
                <a:hlinkClick r:id="rId4"/>
              </a:rPr>
              <a:t>Language Assessment Literacy Survey | Language Testing Research Group (LTRG) (lancs.ac.uk)</a:t>
            </a:r>
            <a:endParaRPr lang="en-US" altLang="ko-KR" dirty="0"/>
          </a:p>
          <a:p>
            <a:r>
              <a:rPr lang="en-US" altLang="ko-KR" dirty="0"/>
              <a:t>Some recommended books </a:t>
            </a:r>
          </a:p>
          <a:p>
            <a:pPr lvl="1"/>
            <a:r>
              <a:rPr lang="en-US" altLang="ko-KR" dirty="0"/>
              <a:t>Bachman, &amp; Palmer, Adrian S. (1996). </a:t>
            </a:r>
            <a:r>
              <a:rPr lang="en-US" altLang="ko-KR" i="1" dirty="0"/>
              <a:t>Language testing in practice : designing and developing useful language tests</a:t>
            </a:r>
            <a:r>
              <a:rPr lang="en-US" altLang="ko-KR" dirty="0"/>
              <a:t>. Oxford U.P.</a:t>
            </a:r>
          </a:p>
          <a:p>
            <a:pPr lvl="1"/>
            <a:r>
              <a:rPr lang="en-US" altLang="ko-KR" sz="2500" dirty="0"/>
              <a:t>Alderson, J.C., </a:t>
            </a:r>
            <a:r>
              <a:rPr lang="en-US" altLang="ko-KR" sz="2500" dirty="0" err="1"/>
              <a:t>Clapham</a:t>
            </a:r>
            <a:r>
              <a:rPr lang="en-US" altLang="ko-KR" sz="2500" dirty="0"/>
              <a:t>, C. and Wall, D. (1995) </a:t>
            </a:r>
            <a:r>
              <a:rPr lang="en-US" altLang="ko-KR" sz="2500" i="1" dirty="0"/>
              <a:t>Language Test Construction and Evaluation</a:t>
            </a:r>
            <a:r>
              <a:rPr lang="en-US" altLang="ko-KR" sz="2500" dirty="0"/>
              <a:t>. Cambridge.</a:t>
            </a:r>
            <a:endParaRPr lang="en-US" altLang="ko-KR" dirty="0"/>
          </a:p>
          <a:p>
            <a:r>
              <a:rPr lang="en-US" altLang="ko-KR" dirty="0"/>
              <a:t>Recommended organizations: EALTA, UKALTA</a:t>
            </a:r>
          </a:p>
          <a:p>
            <a:r>
              <a:rPr lang="en-US" altLang="ko-KR" dirty="0"/>
              <a:t>Academic </a:t>
            </a:r>
            <a:r>
              <a:rPr lang="en-US" altLang="ko-KR" dirty="0" err="1"/>
              <a:t>centres</a:t>
            </a:r>
            <a:r>
              <a:rPr lang="en-US" altLang="ko-KR" dirty="0"/>
              <a:t> for language testing: Lancaster, </a:t>
            </a:r>
            <a:r>
              <a:rPr lang="en-US" altLang="ko-KR" dirty="0" err="1"/>
              <a:t>Crella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andrewfleck1979@gmail.com</a:t>
            </a:r>
          </a:p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B6CC-C732-3216-4192-6819445A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Questions and comments?</a:t>
            </a:r>
            <a:endParaRPr lang="ko-KR" altLang="en-US" dirty="0"/>
          </a:p>
        </p:txBody>
      </p:sp>
      <p:pic>
        <p:nvPicPr>
          <p:cNvPr id="12" name="Content Placeholder 11" descr="Businessman counting one">
            <a:extLst>
              <a:ext uri="{FF2B5EF4-FFF2-40B4-BE49-F238E27FC236}">
                <a16:creationId xmlns:a16="http://schemas.microsoft.com/office/drawing/2014/main" id="{FC0130E5-8C5D-C0E5-B600-D05C4FD42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190136" y="4682331"/>
            <a:ext cx="1561924" cy="2175669"/>
          </a:xfrm>
        </p:spPr>
      </p:pic>
    </p:spTree>
    <p:extLst>
      <p:ext uri="{BB962C8B-B14F-4D97-AF65-F5344CB8AC3E}">
        <p14:creationId xmlns:p14="http://schemas.microsoft.com/office/powerpoint/2010/main" val="111189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3F19-F5AF-66A6-6599-8756FA8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1" y="25912"/>
            <a:ext cx="10515600" cy="656069"/>
          </a:xfrm>
        </p:spPr>
        <p:txBody>
          <a:bodyPr>
            <a:normAutofit fontScale="90000"/>
          </a:bodyPr>
          <a:lstStyle/>
          <a:p>
            <a:r>
              <a:rPr lang="en-GB" altLang="ko-KR" dirty="0"/>
              <a:t>References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DBDB-A120-664D-09A2-5E301FAC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31" y="681981"/>
            <a:ext cx="12007269" cy="6176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ko-KR" sz="2100" b="0" i="0" dirty="0">
              <a:effectLst/>
            </a:endParaRPr>
          </a:p>
          <a:p>
            <a:pPr marL="0" indent="0">
              <a:buNone/>
            </a:pP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Alderson, J.C., </a:t>
            </a:r>
            <a:r>
              <a:rPr lang="en-US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Clapham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C. and Wall, D. (1995) </a:t>
            </a:r>
            <a:r>
              <a:rPr lang="en-US" altLang="ko-KR" sz="1800" i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Language Test Construction and Evaluation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Caroline </a:t>
            </a:r>
            <a:r>
              <a:rPr lang="en-US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Clapham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and Dianne Wall, Cambridge.</a:t>
            </a:r>
            <a:endParaRPr lang="en-GB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ko-KR" sz="1800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Baker. (2012). Individual Differences in Rater Decision-Making Style: An Exploratory Mixed-Methods Study. </a:t>
            </a:r>
            <a:r>
              <a:rPr lang="en-GB" altLang="ko-KR" sz="1800" i="1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Language Assessment Quarterly,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9(3), 225–248.  </a:t>
            </a:r>
            <a:r>
              <a:rPr lang="en-GB" altLang="ko-KR" sz="1800" u="sng" kern="100" dirty="0">
                <a:solidFill>
                  <a:srgbClr val="0563C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hlinkClick r:id="rId3"/>
              </a:rPr>
              <a:t>https://doi.org/10.1080/15434303.2011.637262</a:t>
            </a:r>
            <a:r>
              <a:rPr lang="en-GB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sz="2100" b="0" i="0" dirty="0">
              <a:effectLst/>
            </a:endParaRPr>
          </a:p>
          <a:p>
            <a:pPr marL="0" indent="0">
              <a:buNone/>
            </a:pPr>
            <a:r>
              <a:rPr lang="en-US" altLang="ko-KR" sz="2100" b="0" i="0" dirty="0">
                <a:effectLst/>
              </a:rPr>
              <a:t>Chapelle, C. A. (2021). Validity in language assessment. In P. </a:t>
            </a:r>
            <a:r>
              <a:rPr lang="en-US" altLang="ko-KR" sz="2100" b="0" i="0" dirty="0" err="1">
                <a:effectLst/>
              </a:rPr>
              <a:t>Winke</a:t>
            </a:r>
            <a:r>
              <a:rPr lang="en-US" altLang="ko-KR" sz="2100" b="0" i="0" dirty="0">
                <a:effectLst/>
              </a:rPr>
              <a:t> &amp; T. Brunfaut (Eds.), </a:t>
            </a:r>
            <a:r>
              <a:rPr lang="en-US" altLang="ko-KR" sz="2100" b="0" i="1" dirty="0">
                <a:effectLst/>
              </a:rPr>
              <a:t>Routledge handbook of second language acquisition and language testing </a:t>
            </a:r>
            <a:r>
              <a:rPr lang="en-US" altLang="ko-KR" sz="2100" b="0" i="0" dirty="0">
                <a:effectLst/>
              </a:rPr>
              <a:t>(pp. 11-20). Routledge.</a:t>
            </a:r>
          </a:p>
          <a:p>
            <a:pPr marL="0" indent="0">
              <a:buNone/>
            </a:pPr>
            <a:endParaRPr lang="en-US" altLang="ko-KR" sz="2100" b="0" i="0" dirty="0">
              <a:effectLst/>
            </a:endParaRPr>
          </a:p>
          <a:p>
            <a:pPr marL="0" indent="0">
              <a:buNone/>
            </a:pPr>
            <a:r>
              <a:rPr lang="en-US" altLang="ko-KR" sz="2100" b="0" i="0" dirty="0">
                <a:effectLst/>
              </a:rPr>
              <a:t>Harding, L. &amp; </a:t>
            </a:r>
            <a:r>
              <a:rPr lang="en-US" altLang="ko-KR" sz="2100" b="0" i="0" dirty="0" err="1">
                <a:effectLst/>
              </a:rPr>
              <a:t>Kremmel</a:t>
            </a:r>
            <a:r>
              <a:rPr lang="en-US" altLang="ko-KR" sz="2100" dirty="0"/>
              <a:t>, B.(2016) Teacher assessment literacy and professional development. In D. </a:t>
            </a:r>
            <a:r>
              <a:rPr lang="en-US" altLang="ko-KR" sz="2100" b="0" i="0" dirty="0" err="1">
                <a:effectLst/>
              </a:rPr>
              <a:t>Tsagari</a:t>
            </a:r>
            <a:r>
              <a:rPr lang="en-US" altLang="ko-KR" sz="2100" b="0" i="0" dirty="0">
                <a:effectLst/>
              </a:rPr>
              <a:t>, &amp; J. Banerjee (Eds.), </a:t>
            </a:r>
            <a:r>
              <a:rPr lang="en-US" altLang="ko-KR" sz="2100" b="0" i="1" dirty="0">
                <a:effectLst/>
              </a:rPr>
              <a:t>Handbook of second language assessment</a:t>
            </a:r>
            <a:r>
              <a:rPr lang="en-US" altLang="ko-KR" sz="2100" b="0" i="0" dirty="0">
                <a:effectLst/>
              </a:rPr>
              <a:t>. (413-427) De Gruyter, Inc.. </a:t>
            </a:r>
            <a:r>
              <a:rPr lang="en-US" altLang="ko-KR" sz="2100" b="0" i="0" dirty="0">
                <a:effectLst/>
                <a:hlinkClick r:id="rId4"/>
              </a:rPr>
              <a:t>https://doi.org/10.1515/9781614513827-003</a:t>
            </a:r>
            <a:r>
              <a:rPr lang="en-US" altLang="ko-KR" sz="2100" b="0" i="0" dirty="0">
                <a:effectLst/>
              </a:rPr>
              <a:t> </a:t>
            </a:r>
            <a:endParaRPr lang="en-GB" altLang="ko-KR" sz="2100" kern="1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ko-KR" sz="2100" kern="100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ko-KR" sz="21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Kane, M. (2021). Articulating a validity argument In G. Fulcher &amp; L. Harding (Eds.), </a:t>
            </a:r>
            <a:r>
              <a:rPr lang="en-GB" altLang="ko-KR" sz="2100" i="1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The Routledge Handbook of Language Testing</a:t>
            </a:r>
            <a:r>
              <a:rPr lang="en-GB" altLang="ko-KR" sz="21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 (2nd ed., pp. 32-47). Taylor &amp; Francis Group. </a:t>
            </a:r>
            <a:r>
              <a:rPr lang="en-GB" altLang="ko-KR" sz="2100" u="sng" kern="100" dirty="0">
                <a:solidFill>
                  <a:srgbClr val="0563C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  <a:hlinkClick r:id="rId5"/>
              </a:rPr>
              <a:t>https://ebookcentral.proquest.com/lib/lancaster/detail.action?docID=6796687</a:t>
            </a:r>
            <a:r>
              <a:rPr lang="en-GB" altLang="ko-KR" sz="2100" kern="1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2100" kern="1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ko-KR" sz="2100" dirty="0"/>
          </a:p>
          <a:p>
            <a:pPr marL="0" indent="0">
              <a:buNone/>
            </a:pPr>
            <a:r>
              <a:rPr lang="en-US" altLang="ko-KR" sz="2100" dirty="0"/>
              <a:t>Kremmel, B. &amp; Harding, L. (2020). Towards a comprehensive, empirical model of language assessment literacy across stakeholder groups: Developing the Language Assessment Literacy Survey. </a:t>
            </a:r>
            <a:r>
              <a:rPr lang="en-US" altLang="ko-KR" sz="2100" i="1" dirty="0"/>
              <a:t>Language Assessment Quarterly</a:t>
            </a:r>
            <a:r>
              <a:rPr lang="en-US" altLang="ko-KR" sz="2100" dirty="0"/>
              <a:t>, 17(1), 100-120.</a:t>
            </a:r>
          </a:p>
          <a:p>
            <a:pPr marL="0" indent="0">
              <a:buNone/>
            </a:pPr>
            <a:endParaRPr lang="en-US" altLang="ko-KR" sz="2100" dirty="0"/>
          </a:p>
          <a:p>
            <a:pPr marL="0" indent="0">
              <a:buNone/>
            </a:pPr>
            <a:r>
              <a:rPr lang="en-US" altLang="ko-KR" sz="2100" dirty="0"/>
              <a:t>Messick, S. (1989). Meaning and Values in Test Validation: The Science and Ethics of Assessment. </a:t>
            </a:r>
            <a:r>
              <a:rPr lang="en-US" altLang="ko-KR" sz="2100" i="1" dirty="0"/>
              <a:t>Educational Researcher</a:t>
            </a:r>
            <a:r>
              <a:rPr lang="en-US" altLang="ko-KR" sz="2100" dirty="0"/>
              <a:t>, 18(2), 5–11. </a:t>
            </a:r>
            <a:r>
              <a:rPr lang="en-US" altLang="ko-KR" sz="2100" dirty="0">
                <a:hlinkClick r:id="rId6"/>
              </a:rPr>
              <a:t>https://doi.org/10.3102/0013189X018002005</a:t>
            </a:r>
            <a:r>
              <a:rPr lang="en-US" altLang="ko-KR" sz="2100" dirty="0"/>
              <a:t>   </a:t>
            </a:r>
          </a:p>
          <a:p>
            <a:pPr marL="0" indent="0">
              <a:buNone/>
            </a:pPr>
            <a:endParaRPr lang="en-GB" altLang="ko-KR" sz="2100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0B6ED8-7ABB-F49F-D96B-33D235A62763}"/>
              </a:ext>
            </a:extLst>
          </p:cNvPr>
          <p:cNvSpPr txBox="1">
            <a:spLocks/>
          </p:cNvSpPr>
          <p:nvPr/>
        </p:nvSpPr>
        <p:spPr>
          <a:xfrm flipV="1">
            <a:off x="838200" y="868101"/>
            <a:ext cx="10515600" cy="95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5733B9-3FC8-09D3-DB8F-8396ABB7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F371-FE50-7BAB-C1ED-1C5CF082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Objectives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872E-0D03-3A89-A2F5-0695344B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/>
              <a:t>Introduce the concept of language assessment literacy (LAL)</a:t>
            </a:r>
          </a:p>
          <a:p>
            <a:r>
              <a:rPr lang="en-GB" altLang="ko-KR" dirty="0"/>
              <a:t>Outline key concepts in language assessment and their application to EAP</a:t>
            </a:r>
          </a:p>
          <a:p>
            <a:r>
              <a:rPr lang="en-GB" altLang="ko-KR" dirty="0"/>
              <a:t>Explore challenges for management and teacher trainers in promoting LAL</a:t>
            </a:r>
          </a:p>
          <a:p>
            <a:endParaRPr lang="en-GB" altLang="ko-KR" dirty="0"/>
          </a:p>
          <a:p>
            <a:endParaRPr lang="en-GB" altLang="ko-KR" dirty="0"/>
          </a:p>
          <a:p>
            <a:r>
              <a:rPr lang="en-GB" altLang="ko-KR" dirty="0">
                <a:solidFill>
                  <a:schemeClr val="accent1"/>
                </a:solidFill>
              </a:rPr>
              <a:t>N.B. “Language assessment” used broadly. Most ideas covered apply more generally to other assessment.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B157-17D4-FD20-268A-8BBC3901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What is language assessment?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52FFC-B2CB-3E55-749D-D05AE3CA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11"/>
            <a:ext cx="10515600" cy="2126265"/>
          </a:xfrm>
        </p:spPr>
        <p:txBody>
          <a:bodyPr/>
          <a:lstStyle/>
          <a:p>
            <a:pPr marL="0" indent="0">
              <a:buNone/>
            </a:pPr>
            <a:r>
              <a:rPr lang="en-GB" altLang="ko-KR" dirty="0"/>
              <a:t>Language assessment is…</a:t>
            </a:r>
          </a:p>
          <a:p>
            <a:r>
              <a:rPr lang="en-GB" altLang="ko-KR" dirty="0"/>
              <a:t>An activity (that we are to varying extents involved in)</a:t>
            </a:r>
          </a:p>
          <a:p>
            <a:r>
              <a:rPr lang="en-GB" altLang="ko-KR" dirty="0"/>
              <a:t>An industry (to which teachers must pay attention)</a:t>
            </a:r>
          </a:p>
          <a:p>
            <a:r>
              <a:rPr lang="en-GB" altLang="ko-KR" dirty="0"/>
              <a:t>An academic discipline (with </a:t>
            </a:r>
            <a:r>
              <a:rPr lang="en-GB" altLang="ko-KR" i="1" dirty="0"/>
              <a:t>some</a:t>
            </a:r>
            <a:r>
              <a:rPr lang="en-GB" altLang="ko-KR" dirty="0"/>
              <a:t> overlap with applied linguistics)</a:t>
            </a:r>
          </a:p>
          <a:p>
            <a:endParaRPr lang="en-GB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F201D-7BD7-B482-9ED4-95763D691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0" r="25619"/>
          <a:stretch/>
        </p:blipFill>
        <p:spPr>
          <a:xfrm>
            <a:off x="1114096" y="3752302"/>
            <a:ext cx="2490952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30BB1C-03F1-45C0-47C1-0B661BC1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251" y="3840983"/>
            <a:ext cx="2480610" cy="935312"/>
          </a:xfrm>
          <a:prstGeom prst="rect">
            <a:avLst/>
          </a:prstGeom>
        </p:spPr>
      </p:pic>
      <p:pic>
        <p:nvPicPr>
          <p:cNvPr id="2054" name="Picture 6" descr="Home | Trinity College London">
            <a:extLst>
              <a:ext uri="{FF2B5EF4-FFF2-40B4-BE49-F238E27FC236}">
                <a16:creationId xmlns:a16="http://schemas.microsoft.com/office/drawing/2014/main" id="{E94F7E74-5196-650C-3330-C25B9530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7" y="5085802"/>
            <a:ext cx="3473997" cy="9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F8706-281D-CD82-FE03-2FEF58473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112" y="3428069"/>
            <a:ext cx="2175039" cy="2914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9573E5-A0CC-D87B-D64C-01B053B92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9396" y="3429000"/>
            <a:ext cx="2047875" cy="2809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7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9184-688F-1934-3C76-2AF5BB45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A definition of language assessment literacy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7563-D02E-894B-BEA3-3BCB96064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“The knowledge, skills and abilities required to design, develop, maintain or evaluate, large-scale standardized and/or classroom-based tests, familiarity with test processes, and awareness of principles and concepts that guide and underpin practice, including ethics and codes of practice.” (Fulcher, 2012:125). </a:t>
            </a:r>
          </a:p>
          <a:p>
            <a:r>
              <a:rPr lang="en-US" altLang="ko-KR" dirty="0"/>
              <a:t>Understanding of testing among non-specialists</a:t>
            </a:r>
          </a:p>
          <a:p>
            <a:r>
              <a:rPr lang="en-GB" altLang="ko-KR" dirty="0"/>
              <a:t>A useful set of concepts / a language in which to discuss testing</a:t>
            </a:r>
          </a:p>
          <a:p>
            <a:endParaRPr lang="en-GB" altLang="ko-KR" dirty="0"/>
          </a:p>
          <a:p>
            <a:pPr marL="0" indent="0">
              <a:buNone/>
            </a:pPr>
            <a:r>
              <a:rPr lang="en-GB" altLang="ko-KR" sz="2800" i="1" dirty="0"/>
              <a:t>“Communication about assessment requires the concepts and language that are up to the task” (Chapelle, 2021, p. 18)</a:t>
            </a:r>
          </a:p>
          <a:p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6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BEF3-5F6D-BC76-D4A3-6F0E567F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A simplified history of language testing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4EE4-0687-0D2B-9CDE-DF3388CF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dirty="0"/>
              <a:t>US tradition: psychometric testing - measurement</a:t>
            </a:r>
          </a:p>
          <a:p>
            <a:r>
              <a:rPr lang="en-GB" altLang="ko-KR" dirty="0"/>
              <a:t>UK tradition: teachers and experts’ judgement</a:t>
            </a:r>
          </a:p>
          <a:p>
            <a:r>
              <a:rPr lang="en-GB" altLang="ko-KR" dirty="0"/>
              <a:t>Converged on the question of validity</a:t>
            </a:r>
          </a:p>
          <a:p>
            <a:endParaRPr lang="en-GB" altLang="ko-KR" dirty="0"/>
          </a:p>
        </p:txBody>
      </p:sp>
      <p:pic>
        <p:nvPicPr>
          <p:cNvPr id="3074" name="Picture 2" descr="Flag of the United States - Wikipedia">
            <a:extLst>
              <a:ext uri="{FF2B5EF4-FFF2-40B4-BE49-F238E27FC236}">
                <a16:creationId xmlns:a16="http://schemas.microsoft.com/office/drawing/2014/main" id="{93AD01AC-92D3-602F-0298-25E6F98C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3552495"/>
            <a:ext cx="25168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ke the Ultimate Pop Culture Personality Quiz - Nerdist">
            <a:extLst>
              <a:ext uri="{FF2B5EF4-FFF2-40B4-BE49-F238E27FC236}">
                <a16:creationId xmlns:a16="http://schemas.microsoft.com/office/drawing/2014/main" id="{239E96D0-ABFF-B208-E12D-DC5F25FC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" y="5118538"/>
            <a:ext cx="2645420" cy="14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ag of the United Kingdom - Wikipedia">
            <a:extLst>
              <a:ext uri="{FF2B5EF4-FFF2-40B4-BE49-F238E27FC236}">
                <a16:creationId xmlns:a16="http://schemas.microsoft.com/office/drawing/2014/main" id="{947ECAF2-5ED6-7411-9736-8A290B80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79" y="3443615"/>
            <a:ext cx="2698729" cy="13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mbridge - Wikipedia">
            <a:extLst>
              <a:ext uri="{FF2B5EF4-FFF2-40B4-BE49-F238E27FC236}">
                <a16:creationId xmlns:a16="http://schemas.microsoft.com/office/drawing/2014/main" id="{F096899B-37B5-439E-2CCC-44923EBD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31" y="4918881"/>
            <a:ext cx="2516891" cy="18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2B9F15-1DAD-1267-E288-6EECCF8FB258}"/>
              </a:ext>
            </a:extLst>
          </p:cNvPr>
          <p:cNvSpPr/>
          <p:nvPr/>
        </p:nvSpPr>
        <p:spPr>
          <a:xfrm>
            <a:off x="3881225" y="4370226"/>
            <a:ext cx="2808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Validity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9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9593-02D5-8B34-DCA7-4BD93E24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Key concepts in assessment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2C8DF-B9AA-1553-BE4E-1A61233AE8F9}"/>
              </a:ext>
            </a:extLst>
          </p:cNvPr>
          <p:cNvSpPr/>
          <p:nvPr/>
        </p:nvSpPr>
        <p:spPr>
          <a:xfrm>
            <a:off x="9439833" y="2913694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Domain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FEEF11-25A2-04B6-5C76-89A6DD81C768}"/>
              </a:ext>
            </a:extLst>
          </p:cNvPr>
          <p:cNvSpPr/>
          <p:nvPr/>
        </p:nvSpPr>
        <p:spPr>
          <a:xfrm>
            <a:off x="7494014" y="2097647"/>
            <a:ext cx="2910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Construct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A9596B-6899-8929-C554-41CC9908713C}"/>
              </a:ext>
            </a:extLst>
          </p:cNvPr>
          <p:cNvSpPr/>
          <p:nvPr/>
        </p:nvSpPr>
        <p:spPr>
          <a:xfrm>
            <a:off x="7559030" y="1171833"/>
            <a:ext cx="2929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Reliability</a:t>
            </a:r>
            <a:endParaRPr lang="en-US" altLang="ko-K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3C574E-51E8-9C36-0971-AFA9A7FF7731}"/>
              </a:ext>
            </a:extLst>
          </p:cNvPr>
          <p:cNvSpPr/>
          <p:nvPr/>
        </p:nvSpPr>
        <p:spPr>
          <a:xfrm>
            <a:off x="8948151" y="4728207"/>
            <a:ext cx="2466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Fairness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E0C315-DFDF-6E2C-245F-88E98725DF25}"/>
              </a:ext>
            </a:extLst>
          </p:cNvPr>
          <p:cNvSpPr/>
          <p:nvPr/>
        </p:nvSpPr>
        <p:spPr>
          <a:xfrm>
            <a:off x="690902" y="2066588"/>
            <a:ext cx="2808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Validity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BE254C-D4EB-8F32-2744-20025916938A}"/>
              </a:ext>
            </a:extLst>
          </p:cNvPr>
          <p:cNvSpPr/>
          <p:nvPr/>
        </p:nvSpPr>
        <p:spPr>
          <a:xfrm>
            <a:off x="7776998" y="3937037"/>
            <a:ext cx="3637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Authenticity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D62729-CCE5-4A0C-0E6A-2F894621BF6A}"/>
              </a:ext>
            </a:extLst>
          </p:cNvPr>
          <p:cNvSpPr/>
          <p:nvPr/>
        </p:nvSpPr>
        <p:spPr>
          <a:xfrm>
            <a:off x="5475245" y="4797606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Cognition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AFFB9C-1422-AF08-FDC4-0381DE40B769}"/>
              </a:ext>
            </a:extLst>
          </p:cNvPr>
          <p:cNvSpPr txBox="1"/>
          <p:nvPr/>
        </p:nvSpPr>
        <p:spPr>
          <a:xfrm>
            <a:off x="368181" y="3402675"/>
            <a:ext cx="411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dirty="0"/>
              <a:t>Relates to a test use, not a test itself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127210-BBC0-993A-97AF-9F9D0787A3B9}"/>
              </a:ext>
            </a:extLst>
          </p:cNvPr>
          <p:cNvSpPr/>
          <p:nvPr/>
        </p:nvSpPr>
        <p:spPr>
          <a:xfrm>
            <a:off x="368181" y="4366148"/>
            <a:ext cx="405886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Threats to validity</a:t>
            </a:r>
            <a:endParaRPr lang="en-US" altLang="ko-K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ko-KR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Construct-irrelevant variance</a:t>
            </a:r>
          </a:p>
          <a:p>
            <a:pPr algn="ctr"/>
            <a:r>
              <a:rPr lang="en-US" altLang="ko-K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Construct underrepresentation</a:t>
            </a:r>
          </a:p>
          <a:p>
            <a:pPr algn="ctr"/>
            <a:endParaRPr lang="en-US" altLang="ko-K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ko-K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(Messick, 1989)</a:t>
            </a:r>
            <a:endParaRPr lang="en-US" altLang="ko-KR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908A25-043C-491E-4920-E402E7559CBC}"/>
              </a:ext>
            </a:extLst>
          </p:cNvPr>
          <p:cNvSpPr/>
          <p:nvPr/>
        </p:nvSpPr>
        <p:spPr>
          <a:xfrm>
            <a:off x="6341100" y="2977306"/>
            <a:ext cx="2435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Content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3EAAFE-8976-A190-88E0-13DEB66F0FBE}"/>
              </a:ext>
            </a:extLst>
          </p:cNvPr>
          <p:cNvSpPr/>
          <p:nvPr/>
        </p:nvSpPr>
        <p:spPr>
          <a:xfrm>
            <a:off x="5854173" y="3894856"/>
            <a:ext cx="138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26" grpId="0"/>
      <p:bldP spid="28" grpId="0"/>
      <p:bldP spid="31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DC30-8FF1-E635-24B7-F32AE409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Validation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7990-8CAA-2E8B-7862-5AED7921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ko-KR" dirty="0"/>
              <a:t>Process whereby validity of a test is tested </a:t>
            </a:r>
          </a:p>
          <a:p>
            <a:pPr marL="0" indent="0">
              <a:buNone/>
            </a:pPr>
            <a:r>
              <a:rPr lang="en-GB" altLang="ko-KR" dirty="0"/>
              <a:t>Can involve construction of an argument that validates a test use</a:t>
            </a:r>
          </a:p>
          <a:p>
            <a:pPr marL="0" indent="0">
              <a:buNone/>
            </a:pPr>
            <a:endParaRPr lang="en-GB" altLang="ko-KR" dirty="0"/>
          </a:p>
          <a:p>
            <a:pPr marL="0" indent="0">
              <a:buNone/>
            </a:pPr>
            <a:r>
              <a:rPr lang="en-GB" altLang="ko-KR" dirty="0"/>
              <a:t>For Validation of end of course EAP written assessment, might look at:</a:t>
            </a:r>
          </a:p>
          <a:p>
            <a:r>
              <a:rPr lang="en-GB" altLang="ko-KR" dirty="0"/>
              <a:t>Construct validity</a:t>
            </a:r>
          </a:p>
          <a:p>
            <a:r>
              <a:rPr lang="en-GB" altLang="ko-KR" dirty="0"/>
              <a:t>Cognitive validity of essay questions</a:t>
            </a:r>
          </a:p>
          <a:p>
            <a:r>
              <a:rPr lang="en-GB" altLang="ko-KR" dirty="0"/>
              <a:t>Reliability of raters</a:t>
            </a:r>
          </a:p>
          <a:p>
            <a:r>
              <a:rPr lang="en-GB" altLang="ko-KR" dirty="0"/>
              <a:t>Method effect </a:t>
            </a:r>
          </a:p>
          <a:p>
            <a:r>
              <a:rPr lang="en-GB" altLang="ko-KR" dirty="0"/>
              <a:t>Questions of fairness</a:t>
            </a:r>
          </a:p>
          <a:p>
            <a:endParaRPr lang="en-GB" altLang="ko-KR" dirty="0"/>
          </a:p>
          <a:p>
            <a:pPr marL="0" indent="0">
              <a:buNone/>
            </a:pPr>
            <a:r>
              <a:rPr lang="en-GB" altLang="ko-KR" dirty="0"/>
              <a:t>(See Kane, 2021)</a:t>
            </a:r>
          </a:p>
          <a:p>
            <a:endParaRPr lang="en-GB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3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108A-A3B7-DD17-ABB9-AA50861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Questions LAL may help answer</a:t>
            </a:r>
            <a:endParaRPr lang="ko-KR" altLang="en-US" dirty="0"/>
          </a:p>
        </p:txBody>
      </p:sp>
      <p:pic>
        <p:nvPicPr>
          <p:cNvPr id="13" name="Graphic 12" descr="Board Of Directors with solid fill">
            <a:extLst>
              <a:ext uri="{FF2B5EF4-FFF2-40B4-BE49-F238E27FC236}">
                <a16:creationId xmlns:a16="http://schemas.microsoft.com/office/drawing/2014/main" id="{0D3E3323-48D3-7A16-1919-756DC5E13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959" y="4174265"/>
            <a:ext cx="2047839" cy="2047839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8F791C88-B4C7-FAA4-022F-740FCF908A99}"/>
              </a:ext>
            </a:extLst>
          </p:cNvPr>
          <p:cNvSpPr/>
          <p:nvPr/>
        </p:nvSpPr>
        <p:spPr>
          <a:xfrm>
            <a:off x="4206240" y="1880645"/>
            <a:ext cx="6426139" cy="3667899"/>
          </a:xfrm>
          <a:prstGeom prst="cloudCallout">
            <a:avLst>
              <a:gd name="adj1" fmla="val -77443"/>
              <a:gd name="adj2" fmla="val 18089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/>
              <a:t>What do these test scores mean?</a:t>
            </a:r>
          </a:p>
          <a:p>
            <a:pPr algn="ctr"/>
            <a:r>
              <a:rPr lang="en-GB" altLang="ko-KR" dirty="0"/>
              <a:t>Are these test scores CEFR linked?</a:t>
            </a:r>
          </a:p>
          <a:p>
            <a:pPr algn="ctr"/>
            <a:r>
              <a:rPr lang="en-GB" altLang="ko-KR" dirty="0"/>
              <a:t>What kind of tests can our institution use?</a:t>
            </a:r>
          </a:p>
          <a:p>
            <a:pPr algn="ctr"/>
            <a:r>
              <a:rPr lang="en-GB" altLang="ko-KR" dirty="0"/>
              <a:t>How can we justify our practice to other stakeholders (and inspectors)?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0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108A-A3B7-DD17-ABB9-AA50861D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Questions LAL may help answer</a:t>
            </a:r>
            <a:endParaRPr lang="ko-KR" altLang="en-US" dirty="0"/>
          </a:p>
        </p:txBody>
      </p:sp>
      <p:pic>
        <p:nvPicPr>
          <p:cNvPr id="15" name="Graphic 14" descr="Work from home desk with solid fill">
            <a:extLst>
              <a:ext uri="{FF2B5EF4-FFF2-40B4-BE49-F238E27FC236}">
                <a16:creationId xmlns:a16="http://schemas.microsoft.com/office/drawing/2014/main" id="{A9B6150E-4CEC-126A-FB8B-1889E5235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8531" y="5143500"/>
            <a:ext cx="1834054" cy="1834054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4DFDB526-C679-59CC-D0F7-1D087193FA56}"/>
              </a:ext>
            </a:extLst>
          </p:cNvPr>
          <p:cNvSpPr/>
          <p:nvPr/>
        </p:nvSpPr>
        <p:spPr>
          <a:xfrm>
            <a:off x="838200" y="1117444"/>
            <a:ext cx="7782018" cy="3534455"/>
          </a:xfrm>
          <a:prstGeom prst="cloudCallout">
            <a:avLst>
              <a:gd name="adj1" fmla="val -24938"/>
              <a:gd name="adj2" fmla="val 68495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ko-KR" dirty="0"/>
              <a:t>How can I standardise and moderate the tests? And why should I?</a:t>
            </a:r>
          </a:p>
          <a:p>
            <a:pPr algn="ctr"/>
            <a:r>
              <a:rPr lang="en-GB" altLang="ko-KR" dirty="0"/>
              <a:t>Is this really a valid test of students’ abilities? </a:t>
            </a:r>
          </a:p>
          <a:p>
            <a:pPr algn="ctr"/>
            <a:r>
              <a:rPr lang="en-GB" altLang="ko-KR" dirty="0"/>
              <a:t>Maybe we could make our own tests… but how can we do that?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1|9.6|1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2.6|60.3|20.5|1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3.4|22.8|27.4|44.6|53.4|57.8|1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8.3|66.4|13.4|17.9|6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3.6|16.5|1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9.1|36.1|21.9|9.9|4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9.6|2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1.5|2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0|2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2.1|27.8|21.8|9.6|26.8|20.2|13.2|24|14.2|23.4|10.4|42|4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3.6|5|9.1|33.8|16.3|1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1|4.6|25.7|1.1"/>
</p:tagLst>
</file>

<file path=ppt/theme/theme1.xml><?xml version="1.0" encoding="utf-8"?>
<a:theme xmlns:a="http://schemas.openxmlformats.org/drawingml/2006/main" name="ppt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heme" id="{211B3B04-7058-4775-837F-A7E89DE6E9B5}" vid="{1D0F338B-2354-4D3F-8C2F-5DBF935C8B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20668</TotalTime>
  <Words>1777</Words>
  <Application>Microsoft Office PowerPoint</Application>
  <PresentationFormat>Widescreen</PresentationFormat>
  <Paragraphs>240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ppt theme</vt:lpstr>
      <vt:lpstr>Language assessment literacy between colleagues</vt:lpstr>
      <vt:lpstr>Objectives</vt:lpstr>
      <vt:lpstr>What is language assessment?</vt:lpstr>
      <vt:lpstr>A definition of language assessment literacy</vt:lpstr>
      <vt:lpstr>A simplified history of language testing</vt:lpstr>
      <vt:lpstr>Key concepts in assessment</vt:lpstr>
      <vt:lpstr>Validation</vt:lpstr>
      <vt:lpstr>Questions LAL may help answer</vt:lpstr>
      <vt:lpstr>Questions LAL may help answer</vt:lpstr>
      <vt:lpstr>Questions LAL may help answer</vt:lpstr>
      <vt:lpstr>Key challenges for managers and trainers</vt:lpstr>
      <vt:lpstr> Induction</vt:lpstr>
      <vt:lpstr>Standardisation</vt:lpstr>
      <vt:lpstr>Standardisation: other avenues</vt:lpstr>
      <vt:lpstr>Moderation</vt:lpstr>
      <vt:lpstr>Further reading and resources</vt:lpstr>
      <vt:lpstr>Questions and comments?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assessment literacy between colleagues</dc:title>
  <dc:creator>Reviewer</dc:creator>
  <cp:lastModifiedBy>Reviewer</cp:lastModifiedBy>
  <cp:revision>36</cp:revision>
  <cp:lastPrinted>2022-11-10T20:35:30Z</cp:lastPrinted>
  <dcterms:created xsi:type="dcterms:W3CDTF">2022-10-16T10:36:04Z</dcterms:created>
  <dcterms:modified xsi:type="dcterms:W3CDTF">2022-11-30T17:13:26Z</dcterms:modified>
</cp:coreProperties>
</file>