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1063" r:id="rId6"/>
    <p:sldId id="314" r:id="rId7"/>
    <p:sldId id="1065" r:id="rId8"/>
    <p:sldId id="1066" r:id="rId9"/>
    <p:sldId id="1067" r:id="rId10"/>
    <p:sldId id="1068" r:id="rId11"/>
    <p:sldId id="1069" r:id="rId12"/>
    <p:sldId id="315" r:id="rId13"/>
    <p:sldId id="1070" r:id="rId14"/>
    <p:sldId id="1071" r:id="rId15"/>
    <p:sldId id="1072" r:id="rId16"/>
    <p:sldId id="1073" r:id="rId17"/>
    <p:sldId id="312" r:id="rId18"/>
    <p:sldId id="1074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to UCL" id="{A37B3FEB-7B75-2641-B008-FC44CC889E5B}">
          <p14:sldIdLst>
            <p14:sldId id="256"/>
          </p14:sldIdLst>
        </p14:section>
        <p14:section name="TEMPLATES" id="{B37E5915-0A38-B247-8544-8EDCDE5E6907}">
          <p14:sldIdLst>
            <p14:sldId id="1063"/>
            <p14:sldId id="314"/>
            <p14:sldId id="1065"/>
            <p14:sldId id="1066"/>
            <p14:sldId id="1067"/>
            <p14:sldId id="1068"/>
            <p14:sldId id="1069"/>
            <p14:sldId id="315"/>
            <p14:sldId id="1070"/>
            <p14:sldId id="1071"/>
            <p14:sldId id="1072"/>
            <p14:sldId id="1073"/>
            <p14:sldId id="312"/>
            <p14:sldId id="1074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7A8"/>
    <a:srgbClr val="003D4C"/>
    <a:srgbClr val="651D32"/>
    <a:srgbClr val="F6BE00"/>
    <a:srgbClr val="AC145A"/>
    <a:srgbClr val="D50032"/>
    <a:srgbClr val="472C77"/>
    <a:srgbClr val="C6B0BC"/>
    <a:srgbClr val="EA7600"/>
    <a:srgbClr val="B5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 autoAdjust="0"/>
    <p:restoredTop sz="93369" autoAdjust="0"/>
  </p:normalViewPr>
  <p:slideViewPr>
    <p:cSldViewPr snapToGrid="0" snapToObjects="1">
      <p:cViewPr varScale="1">
        <p:scale>
          <a:sx n="92" d="100"/>
          <a:sy n="92" d="100"/>
        </p:scale>
        <p:origin x="200" y="4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34685-B17B-9244-AB82-0866EB3C35B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9520E-D8E7-B943-9AF4-A9DBC21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520E-D8E7-B943-9AF4-A9DBC21B9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1E22FA3-A41C-4E28-979D-456D82829C89}" type="slidenum">
              <a:rPr lang="en-GB" altLang="en-US" sz="1200" smtClean="0">
                <a:latin typeface="Arial" charset="0"/>
              </a:rPr>
              <a:pPr/>
              <a:t>2</a:t>
            </a:fld>
            <a:endParaRPr lang="en-GB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CA8-AF1D-364D-8B3E-7A1E9A0F85E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AAE4-27ED-404C-B07A-1C0EE670F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CA8-AF1D-364D-8B3E-7A1E9A0F85E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AAE4-27ED-404C-B07A-1C0EE670F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40DC-8A6D-DACE-0D8B-30A57AC1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1BD6-D666-9613-BD5D-09AA0CBC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F1F0-BDCC-EFFC-3D8A-296C686A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C340-89D1-BB43-90FD-EB8E3A284137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FAE-18CF-BEBD-2655-7C12A7C7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A22B-A9B9-BB60-A82F-5D633717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D69D-1C75-C549-B9ED-5D9F253E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9CA8-AF1D-364D-8B3E-7A1E9A0F85E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AAE4-27ED-404C-B07A-1C0EE670FB1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C2AA100-D40F-4F6F-ADBB-71F3F3FFA65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A1AC8D6E-ABC8-4C12-88E8-D23FAFA3B7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5E877147-E01D-4D39-82B0-04907B0B8D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solidFill>
            <a:srgbClr val="119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19C13AD8-0D3F-4392-B213-AC168971FD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80117040-8C6D-4465-A393-FF43F17C34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t Pu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913AE1C4-3585-4AAB-B9FF-BED4DB9BD9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Lt Pu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8392337B-D631-4DAF-90E4-B390E505AE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Lt Pu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DA8E2-0715-48FF-B095-51914055FA9A}"/>
              </a:ext>
            </a:extLst>
          </p:cNvPr>
          <p:cNvSpPr/>
          <p:nvPr userDrawn="1"/>
        </p:nvSpPr>
        <p:spPr>
          <a:xfrm>
            <a:off x="0" y="447675"/>
            <a:ext cx="12191238" cy="6410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CBADFE9-FC12-4307-95F4-06BB4F2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9E1E04-201C-4AFB-A473-BF82F909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7EA9CA8-AF1D-364D-8B3E-7A1E9A0F85E0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9357CF-E94B-4B42-A082-A9BB44C7A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C59C9B-ABAD-49B2-867B-9F0FED833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10AAE4-27ED-404C-B07A-1C0EE670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8392337B-D631-4DAF-90E4-B390E505AE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562" y="2225615"/>
            <a:ext cx="10619117" cy="4201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D3EEDA-7C06-4280-B0D0-B392E4088FB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01463" cy="68637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562" y="845389"/>
            <a:ext cx="10619117" cy="138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562" y="2225615"/>
            <a:ext cx="10619117" cy="420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562" y="6426679"/>
            <a:ext cx="3201838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9CA8-AF1D-364D-8B3E-7A1E9A0F85E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6679"/>
            <a:ext cx="41148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3073" y="6426679"/>
            <a:ext cx="2743200" cy="294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AAE4-27ED-404C-B07A-1C0EE670F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5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.mckinley@ucl.ac.u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L014_20_BrandPPT_2019-09-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28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/>
        </p:nvSpPr>
        <p:spPr>
          <a:xfrm>
            <a:off x="3623175" y="1928543"/>
            <a:ext cx="5488958" cy="293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1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287999" y="288000"/>
            <a:ext cx="5488958" cy="293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80000"/>
              </a:lnSpc>
              <a:buNone/>
              <a:defRPr sz="1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/>
              <a:t>IOE, UCL’s Faculty of Education and Society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166051" y="1147197"/>
            <a:ext cx="4464840" cy="374506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2800" dirty="0"/>
              <a:t>Fostering intercultural competence in and beyond EAP classes in UK higher education </a:t>
            </a:r>
            <a:r>
              <a:rPr lang="en-US" sz="2000" dirty="0">
                <a:solidFill>
                  <a:schemeClr val="bg1"/>
                </a:solidFill>
              </a:rPr>
              <a:t>Jim McKinley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IOE, UCL’s Faculty of Education and Society, BALEAP PIM Conference, University of Leeds, 17 June 2022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3FC5-C352-7C54-9EFB-A9693CFE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the ‘ten top tips’ </a:t>
            </a:r>
            <a:r>
              <a:rPr lang="en-US" sz="36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201A-F20D-518F-6B6D-8982765B8B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Reduce choice.</a:t>
            </a:r>
          </a:p>
          <a:p>
            <a:endParaRPr lang="en-US" b="1" dirty="0"/>
          </a:p>
          <a:p>
            <a:pPr lvl="1"/>
            <a:r>
              <a:rPr lang="en-GB" dirty="0"/>
              <a:t>Lack of choice in classes (e.g., in forming groups) may be positive as a variety of practices within the classroom is beneficial.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4C3C-5451-18C4-8FAA-AC46F148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the ‘ten top tips’ </a:t>
            </a:r>
            <a:r>
              <a:rPr lang="en-US" sz="360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C28D-4561-0FD0-2957-23604CFBE7B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/>
              <a:t>Make content relevant to students’ real lives.</a:t>
            </a:r>
          </a:p>
          <a:p>
            <a:endParaRPr lang="en-GB" dirty="0"/>
          </a:p>
          <a:p>
            <a:pPr lvl="1"/>
            <a:r>
              <a:rPr lang="en-GB" dirty="0"/>
              <a:t>Shift from concept-heavy to ‘real life’ content </a:t>
            </a:r>
          </a:p>
          <a:p>
            <a:pPr lvl="1"/>
            <a:r>
              <a:rPr lang="en-GB" dirty="0"/>
              <a:t>Draw on students’ expertise </a:t>
            </a:r>
          </a:p>
          <a:p>
            <a:pPr lvl="1"/>
            <a:r>
              <a:rPr lang="en-GB" dirty="0"/>
              <a:t>Relate ‘academic’ content to professional requirements</a:t>
            </a:r>
          </a:p>
          <a:p>
            <a:pPr lvl="1"/>
            <a:r>
              <a:rPr lang="en-GB" dirty="0"/>
              <a:t>Openly identify and consciously address tensions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C68A-9778-4758-16A3-0591E8B1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the ‘ten top tips’ </a:t>
            </a:r>
            <a:r>
              <a:rPr lang="en-US" sz="360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879A-0717-109E-F12F-ED4126F272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/>
              <a:t>Acknowledge stereotypes and discuss them.</a:t>
            </a:r>
          </a:p>
          <a:p>
            <a:endParaRPr lang="en-GB" b="1" dirty="0"/>
          </a:p>
          <a:p>
            <a:pPr lvl="1"/>
            <a:r>
              <a:rPr lang="en-GB" dirty="0"/>
              <a:t>Stereotypes and generalisations are unavoidable </a:t>
            </a:r>
          </a:p>
          <a:p>
            <a:pPr lvl="1"/>
            <a:r>
              <a:rPr lang="en-GB" dirty="0"/>
              <a:t>How they are managed and treated illustrates and strengthens intercultural communicative competence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B5FD-4B3B-D7BC-04E7-C6E0413D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the ‘ten top tips’ </a:t>
            </a:r>
            <a:r>
              <a:rPr lang="en-US" sz="360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EF3B-DBD3-86D7-B295-5521C5508A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Engage directly with culture and intercultural communication</a:t>
            </a:r>
            <a:r>
              <a:rPr lang="en-GB" dirty="0"/>
              <a:t>.</a:t>
            </a:r>
          </a:p>
          <a:p>
            <a:endParaRPr lang="en-GB" b="1" dirty="0"/>
          </a:p>
          <a:p>
            <a:pPr lvl="1"/>
            <a:r>
              <a:rPr lang="en-GB" dirty="0"/>
              <a:t>Projects like this are helpful in raising awareness of and simply engaging with the topic of cultures and intercultural competence</a:t>
            </a:r>
          </a:p>
          <a:p>
            <a:pPr lvl="1"/>
            <a:r>
              <a:rPr lang="en-GB" dirty="0"/>
              <a:t>Increase focus across the campus to embed EAP-focused intercultural communication within the university structures to promote discussion, debate, pedagogy and curriculum</a:t>
            </a:r>
          </a:p>
          <a:p>
            <a:pPr lvl="1"/>
            <a:r>
              <a:rPr lang="en-GB" dirty="0"/>
              <a:t>‘Embedded’ intercultural competence should be discussed in forums that include:</a:t>
            </a:r>
          </a:p>
          <a:p>
            <a:pPr lvl="2"/>
            <a:r>
              <a:rPr lang="en-GB" dirty="0"/>
              <a:t>Professional development courses </a:t>
            </a:r>
          </a:p>
          <a:p>
            <a:pPr lvl="2"/>
            <a:r>
              <a:rPr lang="en-GB" dirty="0"/>
              <a:t>Policy documents</a:t>
            </a:r>
          </a:p>
          <a:p>
            <a:pPr lvl="2"/>
            <a:r>
              <a:rPr lang="en-GB" dirty="0"/>
              <a:t>Committee structure</a:t>
            </a:r>
          </a:p>
          <a:p>
            <a:pPr lvl="2"/>
            <a:r>
              <a:rPr lang="en-GB" dirty="0"/>
              <a:t>University promotional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B7D50A-2F55-41BB-89F9-4739DA58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conclude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578D7-67FF-4927-BFF8-8E8235ECAA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r>
              <a:rPr lang="en-GB" dirty="0"/>
              <a:t>Follow recommendations for developing intercultural competence that allow both EAP students and teachers to co-construct the processes of representation, identity construction and negotiation of meaning.</a:t>
            </a:r>
          </a:p>
          <a:p>
            <a:endParaRPr lang="en-GB" dirty="0"/>
          </a:p>
          <a:p>
            <a:r>
              <a:rPr lang="en-GB" dirty="0"/>
              <a:t>Recognize that these processes are always going to be open-ended to allow the competences to be sustainable beyond the EAP classroom, and to allow for continued development.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3667-7905-8FC1-07E8-12B8FBEE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D822-7A86-8D14-8820-77367BB035D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Dunworth</a:t>
            </a:r>
            <a:r>
              <a:rPr lang="en-GB" sz="2000" dirty="0"/>
              <a:t>, K., Grimshaw, T., Iwaniec, J., &amp; McKinley, J. (2021). Language and the development of intercultural competence in an ‘internationalised’ university: staff and student perspectives. </a:t>
            </a:r>
            <a:r>
              <a:rPr lang="en-GB" sz="2000" i="1" dirty="0"/>
              <a:t>Teaching in Higher Education</a:t>
            </a:r>
            <a:r>
              <a:rPr lang="en-GB" sz="2000" dirty="0"/>
              <a:t>, </a:t>
            </a:r>
            <a:r>
              <a:rPr lang="en-GB" sz="2000" i="1" dirty="0"/>
              <a:t>26</a:t>
            </a:r>
            <a:r>
              <a:rPr lang="en-GB" sz="2000" dirty="0"/>
              <a:t>(6), 790-805.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Galloway, N., &amp; Rose, H. (2015). </a:t>
            </a:r>
            <a:r>
              <a:rPr lang="en-GB" sz="2000" i="1" dirty="0"/>
              <a:t>Introducing Global </a:t>
            </a:r>
            <a:r>
              <a:rPr lang="en-GB" sz="2000" i="1" dirty="0" err="1"/>
              <a:t>Englishes</a:t>
            </a:r>
            <a:r>
              <a:rPr lang="en-GB" sz="2000" dirty="0"/>
              <a:t>. Routledge.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McKinley, J., </a:t>
            </a:r>
            <a:r>
              <a:rPr lang="en-GB" sz="2000" dirty="0" err="1"/>
              <a:t>Dunworth</a:t>
            </a:r>
            <a:r>
              <a:rPr lang="en-GB" sz="2000" dirty="0"/>
              <a:t>, K., Grimshaw, T., &amp; Iwaniec, J. (2019). Developing intercultural competence in a ‘comfortable’ third space: Postgraduate studies in the UK. </a:t>
            </a:r>
            <a:r>
              <a:rPr lang="en-GB" sz="2000" i="1" dirty="0"/>
              <a:t>Language and Intercultural Communication</a:t>
            </a:r>
            <a:r>
              <a:rPr lang="en-GB" sz="2000" dirty="0"/>
              <a:t>, </a:t>
            </a:r>
            <a:r>
              <a:rPr lang="en-GB" sz="2000" i="1" dirty="0"/>
              <a:t>19</a:t>
            </a:r>
            <a:r>
              <a:rPr lang="en-GB" sz="2000" dirty="0"/>
              <a:t>(1), 9-22.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Piller</a:t>
            </a:r>
            <a:r>
              <a:rPr lang="en-GB" sz="2000" dirty="0"/>
              <a:t>, I. (2017). </a:t>
            </a:r>
            <a:r>
              <a:rPr lang="en-GB" sz="2000" i="1" dirty="0"/>
              <a:t>Intercultural communication: A critical introduction</a:t>
            </a:r>
            <a:r>
              <a:rPr lang="en-GB" sz="2000" dirty="0"/>
              <a:t>. Edinburgh University Press.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CL014_20_BrandPPT_2019-09-3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101AC-92A2-CC61-02CB-B1B0E2EECC81}"/>
              </a:ext>
            </a:extLst>
          </p:cNvPr>
          <p:cNvSpPr txBox="1"/>
          <p:nvPr/>
        </p:nvSpPr>
        <p:spPr>
          <a:xfrm>
            <a:off x="379562" y="692989"/>
            <a:ext cx="5938111" cy="378565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Jim McKinley</a:t>
            </a:r>
          </a:p>
          <a:p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j.mckinley@ucl.ac.uk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 of Bath strategy 2017-2021 Attribut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3"/>
          <a:stretch>
            <a:fillRect/>
          </a:stretch>
        </p:blipFill>
        <p:spPr bwMode="auto">
          <a:xfrm>
            <a:off x="1774825" y="4083050"/>
            <a:ext cx="57785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iv of Bath strategy 2017-2021 Attribu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5351464"/>
            <a:ext cx="87407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niv of Bath strategy 2017-2021 Strategy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79" y="1522411"/>
            <a:ext cx="68119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niv of Bath strategy 2017-2021 Strategy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9" y="2819399"/>
            <a:ext cx="59404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niv of Bath strategy 2017-2021 Communit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19" y="3637757"/>
            <a:ext cx="5018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8F9B6-D3A9-DFEA-C60B-C84AD425542F}"/>
              </a:ext>
            </a:extLst>
          </p:cNvPr>
          <p:cNvSpPr txBox="1"/>
          <p:nvPr/>
        </p:nvSpPr>
        <p:spPr>
          <a:xfrm>
            <a:off x="984523" y="258760"/>
            <a:ext cx="10267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University internationalization strategy - ”diversity”</a:t>
            </a:r>
          </a:p>
        </p:txBody>
      </p:sp>
    </p:spTree>
    <p:extLst>
      <p:ext uri="{BB962C8B-B14F-4D97-AF65-F5344CB8AC3E}">
        <p14:creationId xmlns:p14="http://schemas.microsoft.com/office/powerpoint/2010/main" val="35287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B7D50A-2F55-41BB-89F9-4739DA58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Internationalization &amp; intercultural communication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578D7-67FF-4927-BFF8-8E8235ECAA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r>
              <a:rPr lang="en-US" dirty="0"/>
              <a:t>Intercultural communication literature is part of the problem (</a:t>
            </a:r>
            <a:r>
              <a:rPr lang="en-US" dirty="0" err="1"/>
              <a:t>Piller</a:t>
            </a:r>
            <a:r>
              <a:rPr lang="en-US" dirty="0"/>
              <a:t>, 2017)</a:t>
            </a:r>
          </a:p>
          <a:p>
            <a:endParaRPr lang="en-US" dirty="0"/>
          </a:p>
          <a:p>
            <a:r>
              <a:rPr lang="en-US" dirty="0"/>
              <a:t>Commodified intercultural training courses often reproduce cultural myths and negative stereotypes.</a:t>
            </a:r>
          </a:p>
          <a:p>
            <a:endParaRPr lang="en-US" dirty="0"/>
          </a:p>
          <a:p>
            <a:r>
              <a:rPr lang="en-US" dirty="0"/>
              <a:t>i.e., They often perpetuate the problems that they purport to solve!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CB11-F802-D164-E1A6-916F4B6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this means for EAP &amp; intercultural communicative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4AB9-3CD6-5CE3-F306-93BE89B421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gap: Successful intercultural communication is seen as a prerequisite to effective learning in internationalized HE…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Bringing together students from a range of different cultural backgrounds in UK EAP classes </a:t>
            </a:r>
            <a:r>
              <a:rPr lang="en-GB" dirty="0"/>
              <a:t>allows for lingua franca encounters, posited as new spaces for communication, where ‘language and culture are created in each instance of communication, and are fluid and unfixed’ (Galloway &amp; Rose, 2015, p. 229).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But “</a:t>
            </a:r>
            <a:r>
              <a:rPr lang="en-GB" dirty="0"/>
              <a:t>it is not good enough for a university to simply rely on the organic nature of participation in various communities, and … engagement should be actively promoted at programme design level” </a:t>
            </a:r>
            <a:r>
              <a:rPr lang="en-US" dirty="0"/>
              <a:t>(McKinley et al., 2019, p. 16)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6C99-CDAA-1814-E6FA-294D4651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study (</a:t>
            </a:r>
            <a:r>
              <a:rPr lang="en-US" sz="4000" dirty="0" err="1"/>
              <a:t>Dunworth</a:t>
            </a:r>
            <a:r>
              <a:rPr lang="en-US" sz="4000" dirty="0"/>
              <a:t> et al., 2021; McKinley et al., 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E189-7BCE-039D-F4DE-85858AE9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36" y="1881315"/>
            <a:ext cx="7033095" cy="4172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Language and the development of intercultural competence in an ‘internationalised’ university: staff and student perspectives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RQ1:  What are students’ and tutors’ perceptions of intercultural competence ?  [tensions/issues?]</a:t>
            </a:r>
          </a:p>
          <a:p>
            <a:pPr marL="0" indent="0">
              <a:buNone/>
            </a:pPr>
            <a:r>
              <a:rPr lang="en-US" sz="2400" dirty="0"/>
              <a:t>RQ2:  Which current teaching and learning practices inhibit the development of intercultural competence?</a:t>
            </a:r>
          </a:p>
          <a:p>
            <a:pPr marL="0" indent="0">
              <a:buNone/>
            </a:pPr>
            <a:r>
              <a:rPr lang="en-US" sz="2400" dirty="0"/>
              <a:t>RQ3:  Which current teaching and learning practices enhance the development of intercultural competence?  [resolve tensions/issues?]</a:t>
            </a:r>
          </a:p>
        </p:txBody>
      </p:sp>
      <p:pic>
        <p:nvPicPr>
          <p:cNvPr id="1026" name="Picture 2" descr="Publication Cover">
            <a:extLst>
              <a:ext uri="{FF2B5EF4-FFF2-40B4-BE49-F238E27FC236}">
                <a16:creationId xmlns:a16="http://schemas.microsoft.com/office/drawing/2014/main" id="{A39BBCB2-592A-7473-F5D6-8556AD5E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6714" y="633852"/>
            <a:ext cx="1899390" cy="27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blication Cover">
            <a:extLst>
              <a:ext uri="{FF2B5EF4-FFF2-40B4-BE49-F238E27FC236}">
                <a16:creationId xmlns:a16="http://schemas.microsoft.com/office/drawing/2014/main" id="{6769C0C9-444E-7D1B-C4D2-ED0F14E2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7352" y="3511296"/>
            <a:ext cx="1935066" cy="27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214C-5DE9-0FDD-8375-CED19A27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recommendations (McKinley et al.,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0ED6-917E-A798-AB53-477B51526A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1) to build a wider community through interdisciplinary collaboration in and beyond the classroom; </a:t>
            </a:r>
          </a:p>
          <a:p>
            <a:endParaRPr lang="en-GB" dirty="0"/>
          </a:p>
          <a:p>
            <a:r>
              <a:rPr lang="en-GB" dirty="0"/>
              <a:t>2) to make objective activities concrete through institutional engagement possibly in the form of extracurricular objectives and required professional development for teaching staff; and </a:t>
            </a:r>
          </a:p>
          <a:p>
            <a:endParaRPr lang="en-GB" dirty="0"/>
          </a:p>
          <a:p>
            <a:r>
              <a:rPr lang="en-GB" dirty="0"/>
              <a:t>3) to revise curricula to better target transferable skills for students’ future lives.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2B52-4032-2522-3C67-50DC4FA9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this means concerning EAP revised curricula &amp; the ‘wider community’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33C2A-8BF0-E7D7-AEDB-DCDD5480B46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sz="2800" dirty="0"/>
              <a:t>EAP students participate in a range of disciplinary events/ workshops across the university</a:t>
            </a:r>
          </a:p>
          <a:p>
            <a:pPr lvl="1"/>
            <a:r>
              <a:rPr lang="en-US" sz="2800" dirty="0"/>
              <a:t>Diversifies participating student profile</a:t>
            </a:r>
          </a:p>
          <a:p>
            <a:pPr lvl="1"/>
            <a:r>
              <a:rPr lang="en-US" sz="2800" dirty="0"/>
              <a:t>Allows EAP students to engage in a range of different academic cultures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F90967-E6AC-90B1-9D28-FB4731FA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4084428"/>
            <a:ext cx="2408447" cy="24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4D37-4ACC-3A45-5441-6EFBAB07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45389"/>
            <a:ext cx="11154070" cy="1380226"/>
          </a:xfrm>
        </p:spPr>
        <p:txBody>
          <a:bodyPr>
            <a:normAutofit fontScale="90000"/>
          </a:bodyPr>
          <a:lstStyle/>
          <a:p>
            <a:r>
              <a:rPr lang="en-US" dirty="0"/>
              <a:t>Concrete activities for EAP student extracurricular objectives &amp; EAP teacher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0CD3-A1C8-A09F-0ABE-ECAFBA009B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GB" sz="2800" dirty="0"/>
              <a:t>Students: EAP beyond the EAP classroom?</a:t>
            </a:r>
          </a:p>
          <a:p>
            <a:pPr lvl="2"/>
            <a:r>
              <a:rPr lang="en-GB" dirty="0"/>
              <a:t>Local culture – friends and family… unrealistic?</a:t>
            </a:r>
          </a:p>
          <a:p>
            <a:pPr lvl="1"/>
            <a:r>
              <a:rPr lang="en-GB" sz="2800" dirty="0"/>
              <a:t>Teachers: More required PD?</a:t>
            </a:r>
          </a:p>
          <a:p>
            <a:pPr lvl="2"/>
            <a:r>
              <a:rPr lang="en-GB" dirty="0"/>
              <a:t>Workload issues…</a:t>
            </a:r>
          </a:p>
          <a:p>
            <a:pPr lvl="1"/>
            <a:r>
              <a:rPr lang="en-GB" sz="2800" dirty="0"/>
              <a:t>Nothing concrete!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77BD50C-12F4-6A17-24D0-BE369076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916" y="3605841"/>
            <a:ext cx="2670868" cy="26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B7D50A-2F55-41BB-89F9-4739DA58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the ‘ten top tips’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578D7-67FF-4927-BFF8-8E8235ECAA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562" y="2225615"/>
            <a:ext cx="10619117" cy="4201064"/>
          </a:xfrm>
        </p:spPr>
        <p:txBody>
          <a:bodyPr/>
          <a:lstStyle/>
          <a:p>
            <a:r>
              <a:rPr lang="en-GB" b="1" dirty="0"/>
              <a:t>Emphasise tension in a space that everyone is comfortable to address</a:t>
            </a:r>
            <a:r>
              <a:rPr lang="en-GB" dirty="0"/>
              <a:t>.</a:t>
            </a:r>
          </a:p>
          <a:p>
            <a:endParaRPr lang="en-GB" dirty="0"/>
          </a:p>
          <a:p>
            <a:pPr lvl="1"/>
            <a:r>
              <a:rPr lang="en-GB" dirty="0"/>
              <a:t>Do not attempt to eliminate tensions</a:t>
            </a:r>
          </a:p>
          <a:p>
            <a:pPr lvl="1"/>
            <a:r>
              <a:rPr lang="en-GB" dirty="0"/>
              <a:t>Students and teachers can learn how to deal with tensions so that solutions can be found </a:t>
            </a:r>
          </a:p>
          <a:p>
            <a:pPr lvl="1"/>
            <a:r>
              <a:rPr lang="en-GB" dirty="0"/>
              <a:t>Tensions are in themselves a productive way of learning</a:t>
            </a:r>
          </a:p>
          <a:p>
            <a:pPr lvl="1"/>
            <a:r>
              <a:rPr lang="en-GB" dirty="0"/>
              <a:t>Tensions are expected, but disappointment arises with the expectation that there would be facilities and strategies in place that would address them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08">
      <a:dk1>
        <a:sysClr val="windowText" lastClr="000000"/>
      </a:dk1>
      <a:lt1>
        <a:sysClr val="window" lastClr="FFFFFF"/>
      </a:lt1>
      <a:dk2>
        <a:srgbClr val="003D4C"/>
      </a:dk2>
      <a:lt2>
        <a:srgbClr val="D6D2C4"/>
      </a:lt2>
      <a:accent1>
        <a:srgbClr val="500778"/>
      </a:accent1>
      <a:accent2>
        <a:srgbClr val="D50032"/>
      </a:accent2>
      <a:accent3>
        <a:srgbClr val="B5BD00"/>
      </a:accent3>
      <a:accent4>
        <a:srgbClr val="C6B0BC"/>
      </a:accent4>
      <a:accent5>
        <a:srgbClr val="0097A9"/>
      </a:accent5>
      <a:accent6>
        <a:srgbClr val="F6BE00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F842F9B685740AE4DC517F76B07E7" ma:contentTypeVersion="10" ma:contentTypeDescription="Create a new document." ma:contentTypeScope="" ma:versionID="2acfecffa34a9abce1f1414bbe405fcc">
  <xsd:schema xmlns:xsd="http://www.w3.org/2001/XMLSchema" xmlns:xs="http://www.w3.org/2001/XMLSchema" xmlns:p="http://schemas.microsoft.com/office/2006/metadata/properties" xmlns:ns3="544da72f-239f-4ad9-bf55-d217d847cc8d" xmlns:ns4="25c5e8c9-d664-43de-9332-567dd308d3d4" targetNamespace="http://schemas.microsoft.com/office/2006/metadata/properties" ma:root="true" ma:fieldsID="96220881e023b50154a6b4b5e855e45d" ns3:_="" ns4:_="">
    <xsd:import namespace="544da72f-239f-4ad9-bf55-d217d847cc8d"/>
    <xsd:import namespace="25c5e8c9-d664-43de-9332-567dd308d3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da72f-239f-4ad9-bf55-d217d847cc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e8c9-d664-43de-9332-567dd308d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AA709-AB99-4979-BE8C-12F83BE08622}">
  <ds:schemaRefs>
    <ds:schemaRef ds:uri="25c5e8c9-d664-43de-9332-567dd308d3d4"/>
    <ds:schemaRef ds:uri="http://schemas.microsoft.com/office/2006/documentManagement/types"/>
    <ds:schemaRef ds:uri="http://purl.org/dc/elements/1.1/"/>
    <ds:schemaRef ds:uri="http://schemas.microsoft.com/office/2006/metadata/properties"/>
    <ds:schemaRef ds:uri="544da72f-239f-4ad9-bf55-d217d847cc8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167BB4-619B-41EF-9EA5-7792100A03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C3FDB-CDEE-4EF2-9621-2E3D66F44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da72f-239f-4ad9-bf55-d217d847cc8d"/>
    <ds:schemaRef ds:uri="25c5e8c9-d664-43de-9332-567dd308d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950</Words>
  <Application>Microsoft Macintosh PowerPoint</Application>
  <PresentationFormat>Widescreen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Internationalization &amp; intercultural communication</vt:lpstr>
      <vt:lpstr>What this means for EAP &amp; intercultural communicative competence</vt:lpstr>
      <vt:lpstr>The study (Dunworth et al., 2021; McKinley et al., 2019) </vt:lpstr>
      <vt:lpstr>Three recommendations (McKinley et al., 2019)</vt:lpstr>
      <vt:lpstr>What this means concerning EAP revised curricula &amp; the ‘wider community’</vt:lpstr>
      <vt:lpstr>Concrete activities for EAP student extracurricular objectives &amp; EAP teacher PD</vt:lpstr>
      <vt:lpstr>Highlights from the ‘ten top tips’</vt:lpstr>
      <vt:lpstr>Highlights from the ‘ten top tips’ (cont’d)</vt:lpstr>
      <vt:lpstr>Highlights from the ‘ten top tips’ (cont’d)</vt:lpstr>
      <vt:lpstr>Highlights from the ‘ten top tips’ (cont’d)</vt:lpstr>
      <vt:lpstr>Highlights from the ‘ten top tips’ (cont’d)</vt:lpstr>
      <vt:lpstr>To conclude</vt:lpstr>
      <vt:lpstr>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Anne</dc:creator>
  <cp:keywords/>
  <dc:description/>
  <cp:lastModifiedBy>McKinley, Jim</cp:lastModifiedBy>
  <cp:revision>9</cp:revision>
  <dcterms:created xsi:type="dcterms:W3CDTF">2021-06-21T11:06:39Z</dcterms:created>
  <dcterms:modified xsi:type="dcterms:W3CDTF">2022-06-16T12:54:37Z</dcterms:modified>
  <cp:category/>
</cp:coreProperties>
</file>