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32"/>
  </p:notesMasterIdLst>
  <p:handoutMasterIdLst>
    <p:handoutMasterId r:id="rId33"/>
  </p:handoutMasterIdLst>
  <p:sldIdLst>
    <p:sldId id="257" r:id="rId2"/>
    <p:sldId id="259" r:id="rId3"/>
    <p:sldId id="348" r:id="rId4"/>
    <p:sldId id="327" r:id="rId5"/>
    <p:sldId id="326" r:id="rId6"/>
    <p:sldId id="325" r:id="rId7"/>
    <p:sldId id="328" r:id="rId8"/>
    <p:sldId id="350" r:id="rId9"/>
    <p:sldId id="347" r:id="rId10"/>
    <p:sldId id="332" r:id="rId11"/>
    <p:sldId id="330" r:id="rId12"/>
    <p:sldId id="346" r:id="rId13"/>
    <p:sldId id="331" r:id="rId14"/>
    <p:sldId id="351" r:id="rId15"/>
    <p:sldId id="262" r:id="rId16"/>
    <p:sldId id="263" r:id="rId17"/>
    <p:sldId id="266" r:id="rId18"/>
    <p:sldId id="310" r:id="rId19"/>
    <p:sldId id="271" r:id="rId20"/>
    <p:sldId id="338" r:id="rId21"/>
    <p:sldId id="339" r:id="rId22"/>
    <p:sldId id="333" r:id="rId23"/>
    <p:sldId id="334" r:id="rId24"/>
    <p:sldId id="336" r:id="rId25"/>
    <p:sldId id="352" r:id="rId26"/>
    <p:sldId id="344" r:id="rId27"/>
    <p:sldId id="345" r:id="rId28"/>
    <p:sldId id="301" r:id="rId29"/>
    <p:sldId id="353" r:id="rId30"/>
    <p:sldId id="300" r:id="rId31"/>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hmet ALTAY" initials="MA" lastIdx="3" clrIdx="0">
    <p:extLst>
      <p:ext uri="{19B8F6BF-5375-455C-9EA6-DF929625EA0E}">
        <p15:presenceInfo xmlns:p15="http://schemas.microsoft.com/office/powerpoint/2012/main" userId="971d44e3f166abdf" providerId="Windows Live"/>
      </p:ext>
    </p:extLst>
  </p:cmAuthor>
  <p:cmAuthor id="2" name="Lenovo" initials="L" lastIdx="5" clrIdx="1">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9911" autoAdjust="0"/>
  </p:normalViewPr>
  <p:slideViewPr>
    <p:cSldViewPr snapToGrid="0">
      <p:cViewPr varScale="1">
        <p:scale>
          <a:sx n="70" d="100"/>
          <a:sy n="70" d="100"/>
        </p:scale>
        <p:origin x="965" y="48"/>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93" d="100"/>
          <a:sy n="93" d="100"/>
        </p:scale>
        <p:origin x="287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1B2327-B130-41A1-A1E1-417487B83A53}" type="doc">
      <dgm:prSet loTypeId="urn:microsoft.com/office/officeart/2005/8/layout/process4" loCatId="process" qsTypeId="urn:microsoft.com/office/officeart/2005/8/quickstyle/simple5" qsCatId="simple" csTypeId="urn:microsoft.com/office/officeart/2005/8/colors/accent1_2" csCatId="accent1" phldr="1"/>
      <dgm:spPr/>
      <dgm:t>
        <a:bodyPr/>
        <a:lstStyle/>
        <a:p>
          <a:endParaRPr lang="en-US"/>
        </a:p>
      </dgm:t>
    </dgm:pt>
    <dgm:pt modelId="{8A34EE1D-8A34-4C91-8FF2-7DC11D7E9476}">
      <dgm:prSet/>
      <dgm:spPr>
        <a:solidFill>
          <a:schemeClr val="accent3"/>
        </a:solidFill>
      </dgm:spPr>
      <dgm:t>
        <a:bodyPr/>
        <a:lstStyle/>
        <a:p>
          <a:r>
            <a:rPr lang="en-GB" noProof="0" dirty="0">
              <a:solidFill>
                <a:schemeClr val="tx1"/>
              </a:solidFill>
            </a:rPr>
            <a:t>The consensus on the nature of EMI is that it does not have an explicit aim to improve students’ English knowledge (e.g. West et al., 2015; Rose et al., 2019). </a:t>
          </a:r>
        </a:p>
      </dgm:t>
    </dgm:pt>
    <dgm:pt modelId="{385EE12E-4BB7-49A1-837C-C42767C869FE}" type="parTrans" cxnId="{AA71DAFA-C465-4FED-8BB7-82496B7F01FB}">
      <dgm:prSet/>
      <dgm:spPr/>
      <dgm:t>
        <a:bodyPr/>
        <a:lstStyle/>
        <a:p>
          <a:endParaRPr lang="en-US"/>
        </a:p>
      </dgm:t>
    </dgm:pt>
    <dgm:pt modelId="{AE0AB7E3-ABDD-4A4D-802F-B1CECB6202AB}" type="sibTrans" cxnId="{AA71DAFA-C465-4FED-8BB7-82496B7F01FB}">
      <dgm:prSet/>
      <dgm:spPr/>
      <dgm:t>
        <a:bodyPr/>
        <a:lstStyle/>
        <a:p>
          <a:endParaRPr lang="en-US"/>
        </a:p>
      </dgm:t>
    </dgm:pt>
    <dgm:pt modelId="{27A0BB77-B4FC-4D9C-BE99-9649B465B8BF}">
      <dgm:prSet/>
      <dgm:spPr>
        <a:solidFill>
          <a:schemeClr val="accent3"/>
        </a:solidFill>
      </dgm:spPr>
      <dgm:t>
        <a:bodyPr/>
        <a:lstStyle/>
        <a:p>
          <a:r>
            <a:rPr lang="en-GB" noProof="0" dirty="0">
              <a:solidFill>
                <a:schemeClr val="tx1"/>
              </a:solidFill>
            </a:rPr>
            <a:t>Rather, it aims to teach content knowledge to NNES students in English (Dearden, 2016; </a:t>
          </a:r>
          <a:r>
            <a:rPr lang="en-GB" noProof="0" dirty="0" err="1">
              <a:solidFill>
                <a:schemeClr val="tx1"/>
              </a:solidFill>
            </a:rPr>
            <a:t>Macaro</a:t>
          </a:r>
          <a:r>
            <a:rPr lang="en-GB" noProof="0" dirty="0">
              <a:solidFill>
                <a:schemeClr val="tx1"/>
              </a:solidFill>
            </a:rPr>
            <a:t>, 2018).</a:t>
          </a:r>
        </a:p>
      </dgm:t>
    </dgm:pt>
    <dgm:pt modelId="{9242484F-F0EB-4243-9971-E06E667748B4}" type="parTrans" cxnId="{F51330A7-814C-4413-9AAE-197310F5368D}">
      <dgm:prSet/>
      <dgm:spPr/>
      <dgm:t>
        <a:bodyPr/>
        <a:lstStyle/>
        <a:p>
          <a:endParaRPr lang="en-US"/>
        </a:p>
      </dgm:t>
    </dgm:pt>
    <dgm:pt modelId="{781905BD-AA35-4E84-9C6A-857345BD5CD3}" type="sibTrans" cxnId="{F51330A7-814C-4413-9AAE-197310F5368D}">
      <dgm:prSet/>
      <dgm:spPr/>
      <dgm:t>
        <a:bodyPr/>
        <a:lstStyle/>
        <a:p>
          <a:endParaRPr lang="en-US"/>
        </a:p>
      </dgm:t>
    </dgm:pt>
    <dgm:pt modelId="{9C77BA00-2D05-4B09-B6B0-856B2BC745B5}" type="pres">
      <dgm:prSet presAssocID="{D21B2327-B130-41A1-A1E1-417487B83A53}" presName="Name0" presStyleCnt="0">
        <dgm:presLayoutVars>
          <dgm:dir/>
          <dgm:animLvl val="lvl"/>
          <dgm:resizeHandles val="exact"/>
        </dgm:presLayoutVars>
      </dgm:prSet>
      <dgm:spPr/>
    </dgm:pt>
    <dgm:pt modelId="{A328ACE0-4BBA-44D1-9675-6B57B8A261E4}" type="pres">
      <dgm:prSet presAssocID="{27A0BB77-B4FC-4D9C-BE99-9649B465B8BF}" presName="boxAndChildren" presStyleCnt="0"/>
      <dgm:spPr/>
    </dgm:pt>
    <dgm:pt modelId="{23E99F5C-25C7-4E79-90FA-A73330ADC4CD}" type="pres">
      <dgm:prSet presAssocID="{27A0BB77-B4FC-4D9C-BE99-9649B465B8BF}" presName="parentTextBox" presStyleLbl="node1" presStyleIdx="0" presStyleCnt="2"/>
      <dgm:spPr/>
    </dgm:pt>
    <dgm:pt modelId="{1AB64A36-57C9-4755-A518-E674FF46669B}" type="pres">
      <dgm:prSet presAssocID="{AE0AB7E3-ABDD-4A4D-802F-B1CECB6202AB}" presName="sp" presStyleCnt="0"/>
      <dgm:spPr/>
    </dgm:pt>
    <dgm:pt modelId="{9E035750-628F-45B2-BFEA-01D15DAD6CFA}" type="pres">
      <dgm:prSet presAssocID="{8A34EE1D-8A34-4C91-8FF2-7DC11D7E9476}" presName="arrowAndChildren" presStyleCnt="0"/>
      <dgm:spPr/>
    </dgm:pt>
    <dgm:pt modelId="{6FD65F07-B2B4-4F1B-ACBB-A13D60AA9306}" type="pres">
      <dgm:prSet presAssocID="{8A34EE1D-8A34-4C91-8FF2-7DC11D7E9476}" presName="parentTextArrow" presStyleLbl="node1" presStyleIdx="1" presStyleCnt="2"/>
      <dgm:spPr/>
    </dgm:pt>
  </dgm:ptLst>
  <dgm:cxnLst>
    <dgm:cxn modelId="{7FB15492-0F91-45CD-BDDF-E9C9ED5A4E2F}" type="presOf" srcId="{D21B2327-B130-41A1-A1E1-417487B83A53}" destId="{9C77BA00-2D05-4B09-B6B0-856B2BC745B5}" srcOrd="0" destOrd="0" presId="urn:microsoft.com/office/officeart/2005/8/layout/process4"/>
    <dgm:cxn modelId="{F51330A7-814C-4413-9AAE-197310F5368D}" srcId="{D21B2327-B130-41A1-A1E1-417487B83A53}" destId="{27A0BB77-B4FC-4D9C-BE99-9649B465B8BF}" srcOrd="1" destOrd="0" parTransId="{9242484F-F0EB-4243-9971-E06E667748B4}" sibTransId="{781905BD-AA35-4E84-9C6A-857345BD5CD3}"/>
    <dgm:cxn modelId="{90E2E1B3-0C3E-40E8-8042-CF533E9755B7}" type="presOf" srcId="{27A0BB77-B4FC-4D9C-BE99-9649B465B8BF}" destId="{23E99F5C-25C7-4E79-90FA-A73330ADC4CD}" srcOrd="0" destOrd="0" presId="urn:microsoft.com/office/officeart/2005/8/layout/process4"/>
    <dgm:cxn modelId="{908DA4DA-8797-49DD-8EDE-573E6DF4378C}" type="presOf" srcId="{8A34EE1D-8A34-4C91-8FF2-7DC11D7E9476}" destId="{6FD65F07-B2B4-4F1B-ACBB-A13D60AA9306}" srcOrd="0" destOrd="0" presId="urn:microsoft.com/office/officeart/2005/8/layout/process4"/>
    <dgm:cxn modelId="{AA71DAFA-C465-4FED-8BB7-82496B7F01FB}" srcId="{D21B2327-B130-41A1-A1E1-417487B83A53}" destId="{8A34EE1D-8A34-4C91-8FF2-7DC11D7E9476}" srcOrd="0" destOrd="0" parTransId="{385EE12E-4BB7-49A1-837C-C42767C869FE}" sibTransId="{AE0AB7E3-ABDD-4A4D-802F-B1CECB6202AB}"/>
    <dgm:cxn modelId="{82491894-FB24-4031-A0EB-E3C7BCBD113A}" type="presParOf" srcId="{9C77BA00-2D05-4B09-B6B0-856B2BC745B5}" destId="{A328ACE0-4BBA-44D1-9675-6B57B8A261E4}" srcOrd="0" destOrd="0" presId="urn:microsoft.com/office/officeart/2005/8/layout/process4"/>
    <dgm:cxn modelId="{B8C1F874-74E2-49F1-A2EB-7350ED77D526}" type="presParOf" srcId="{A328ACE0-4BBA-44D1-9675-6B57B8A261E4}" destId="{23E99F5C-25C7-4E79-90FA-A73330ADC4CD}" srcOrd="0" destOrd="0" presId="urn:microsoft.com/office/officeart/2005/8/layout/process4"/>
    <dgm:cxn modelId="{336415F7-D0B5-4B14-98A5-EDFCD9A84BFB}" type="presParOf" srcId="{9C77BA00-2D05-4B09-B6B0-856B2BC745B5}" destId="{1AB64A36-57C9-4755-A518-E674FF46669B}" srcOrd="1" destOrd="0" presId="urn:microsoft.com/office/officeart/2005/8/layout/process4"/>
    <dgm:cxn modelId="{785C22EB-EFD1-48F4-A4E0-5AA3756B6D92}" type="presParOf" srcId="{9C77BA00-2D05-4B09-B6B0-856B2BC745B5}" destId="{9E035750-628F-45B2-BFEA-01D15DAD6CFA}" srcOrd="2" destOrd="0" presId="urn:microsoft.com/office/officeart/2005/8/layout/process4"/>
    <dgm:cxn modelId="{1DAFC9A8-31F2-4615-A41C-776B7AB810CE}" type="presParOf" srcId="{9E035750-628F-45B2-BFEA-01D15DAD6CFA}" destId="{6FD65F07-B2B4-4F1B-ACBB-A13D60AA930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D22BB3-A42B-434D-A6A3-6DA1C84DEC54}" type="doc">
      <dgm:prSet loTypeId="urn:microsoft.com/office/officeart/2005/8/layout/vProcess5" loCatId="process" qsTypeId="urn:microsoft.com/office/officeart/2005/8/quickstyle/simple1" qsCatId="simple" csTypeId="urn:microsoft.com/office/officeart/2005/8/colors/accent2_2" csCatId="accent2" phldr="1"/>
      <dgm:spPr/>
      <dgm:t>
        <a:bodyPr/>
        <a:lstStyle/>
        <a:p>
          <a:endParaRPr lang="en-US"/>
        </a:p>
      </dgm:t>
    </dgm:pt>
    <dgm:pt modelId="{E4C8A0F1-F9D4-4F46-8818-00C9308457E5}">
      <dgm:prSet/>
      <dgm:spPr>
        <a:solidFill>
          <a:schemeClr val="accent3"/>
        </a:solidFill>
      </dgm:spPr>
      <dgm:t>
        <a:bodyPr/>
        <a:lstStyle/>
        <a:p>
          <a:r>
            <a:rPr lang="en-GB" noProof="0" dirty="0">
              <a:solidFill>
                <a:schemeClr val="tx1"/>
              </a:solidFill>
            </a:rPr>
            <a:t>Still</a:t>
          </a:r>
          <a:r>
            <a:rPr lang="tr-TR" dirty="0">
              <a:solidFill>
                <a:schemeClr val="tx1"/>
              </a:solidFill>
            </a:rPr>
            <a:t>, </a:t>
          </a:r>
          <a:r>
            <a:rPr lang="en-GB" dirty="0">
              <a:solidFill>
                <a:schemeClr val="tx1"/>
              </a:solidFill>
            </a:rPr>
            <a:t>language proficiency has been the most heavily researched area in EMI studies</a:t>
          </a:r>
          <a:r>
            <a:rPr lang="tr-TR" dirty="0">
              <a:solidFill>
                <a:schemeClr val="tx1"/>
              </a:solidFill>
            </a:rPr>
            <a:t> </a:t>
          </a:r>
          <a:r>
            <a:rPr lang="en-GB" dirty="0">
              <a:solidFill>
                <a:schemeClr val="tx1"/>
              </a:solidFill>
            </a:rPr>
            <a:t>(Chen, Han,&amp; Wright, 2020)</a:t>
          </a:r>
          <a:r>
            <a:rPr lang="tr-TR" dirty="0">
              <a:solidFill>
                <a:schemeClr val="tx1"/>
              </a:solidFill>
            </a:rPr>
            <a:t> as it is a </a:t>
          </a:r>
          <a:r>
            <a:rPr lang="tr-TR" dirty="0" err="1">
              <a:solidFill>
                <a:schemeClr val="tx1"/>
              </a:solidFill>
            </a:rPr>
            <a:t>prerequisite</a:t>
          </a:r>
          <a:r>
            <a:rPr lang="tr-TR" dirty="0">
              <a:solidFill>
                <a:schemeClr val="tx1"/>
              </a:solidFill>
            </a:rPr>
            <a:t> of </a:t>
          </a:r>
          <a:r>
            <a:rPr lang="tr-TR" dirty="0" err="1">
              <a:solidFill>
                <a:schemeClr val="tx1"/>
              </a:solidFill>
            </a:rPr>
            <a:t>meaning-making</a:t>
          </a:r>
          <a:r>
            <a:rPr lang="tr-TR" dirty="0">
              <a:solidFill>
                <a:schemeClr val="tx1"/>
              </a:solidFill>
            </a:rPr>
            <a:t> in </a:t>
          </a:r>
          <a:r>
            <a:rPr lang="tr-TR" dirty="0" err="1">
              <a:solidFill>
                <a:schemeClr val="tx1"/>
              </a:solidFill>
            </a:rPr>
            <a:t>content</a:t>
          </a:r>
          <a:r>
            <a:rPr lang="tr-TR" dirty="0">
              <a:solidFill>
                <a:schemeClr val="tx1"/>
              </a:solidFill>
            </a:rPr>
            <a:t> </a:t>
          </a:r>
          <a:r>
            <a:rPr lang="tr-TR" dirty="0" err="1">
              <a:solidFill>
                <a:schemeClr val="tx1"/>
              </a:solidFill>
            </a:rPr>
            <a:t>courses</a:t>
          </a:r>
          <a:r>
            <a:rPr lang="tr-TR" dirty="0">
              <a:solidFill>
                <a:schemeClr val="tx1"/>
              </a:solidFill>
            </a:rPr>
            <a:t>.</a:t>
          </a:r>
          <a:endParaRPr lang="en-US" dirty="0">
            <a:solidFill>
              <a:schemeClr val="tx1"/>
            </a:solidFill>
          </a:endParaRPr>
        </a:p>
      </dgm:t>
    </dgm:pt>
    <dgm:pt modelId="{5B94A725-8265-423E-B34F-36F6BE93735C}" type="parTrans" cxnId="{EAA3E586-E753-4427-8168-3B8923DE5EEE}">
      <dgm:prSet/>
      <dgm:spPr/>
      <dgm:t>
        <a:bodyPr/>
        <a:lstStyle/>
        <a:p>
          <a:endParaRPr lang="en-US"/>
        </a:p>
      </dgm:t>
    </dgm:pt>
    <dgm:pt modelId="{332EBC6C-F290-4BAB-A1D9-BEEA4D781D7F}" type="sibTrans" cxnId="{EAA3E586-E753-4427-8168-3B8923DE5EEE}">
      <dgm:prSet/>
      <dgm:spPr/>
      <dgm:t>
        <a:bodyPr/>
        <a:lstStyle/>
        <a:p>
          <a:endParaRPr lang="en-US"/>
        </a:p>
      </dgm:t>
    </dgm:pt>
    <dgm:pt modelId="{0B38C07C-1AF3-4A8F-ADD9-CB925796093C}">
      <dgm:prSet/>
      <dgm:spPr>
        <a:solidFill>
          <a:schemeClr val="accent3"/>
        </a:solidFill>
      </dgm:spPr>
      <dgm:t>
        <a:bodyPr/>
        <a:lstStyle/>
        <a:p>
          <a:r>
            <a:rPr lang="tr-TR" dirty="0" err="1">
              <a:solidFill>
                <a:schemeClr val="tx1"/>
              </a:solidFill>
            </a:rPr>
            <a:t>Therefore</a:t>
          </a:r>
          <a:r>
            <a:rPr lang="tr-TR" dirty="0">
              <a:solidFill>
                <a:schemeClr val="tx1"/>
              </a:solidFill>
            </a:rPr>
            <a:t>, </a:t>
          </a:r>
          <a:r>
            <a:rPr lang="tr-TR" dirty="0" err="1">
              <a:solidFill>
                <a:schemeClr val="tx1"/>
              </a:solidFill>
            </a:rPr>
            <a:t>one</a:t>
          </a:r>
          <a:r>
            <a:rPr lang="tr-TR" dirty="0">
              <a:solidFill>
                <a:schemeClr val="tx1"/>
              </a:solidFill>
            </a:rPr>
            <a:t> of </a:t>
          </a:r>
          <a:r>
            <a:rPr lang="tr-TR" dirty="0" err="1">
              <a:solidFill>
                <a:schemeClr val="tx1"/>
              </a:solidFill>
            </a:rPr>
            <a:t>the</a:t>
          </a:r>
          <a:r>
            <a:rPr lang="tr-TR" dirty="0">
              <a:solidFill>
                <a:schemeClr val="tx1"/>
              </a:solidFill>
            </a:rPr>
            <a:t> </a:t>
          </a:r>
          <a:r>
            <a:rPr lang="en-GB" noProof="0" dirty="0">
              <a:solidFill>
                <a:schemeClr val="tx1"/>
              </a:solidFill>
            </a:rPr>
            <a:t>factors</a:t>
          </a:r>
          <a:r>
            <a:rPr lang="tr-TR" dirty="0">
              <a:solidFill>
                <a:schemeClr val="tx1"/>
              </a:solidFill>
            </a:rPr>
            <a:t> </a:t>
          </a:r>
          <a:r>
            <a:rPr lang="tr-TR" dirty="0" err="1">
              <a:solidFill>
                <a:schemeClr val="tx1"/>
              </a:solidFill>
            </a:rPr>
            <a:t>for</a:t>
          </a:r>
          <a:r>
            <a:rPr lang="tr-TR" dirty="0">
              <a:solidFill>
                <a:schemeClr val="tx1"/>
              </a:solidFill>
            </a:rPr>
            <a:t> ESP </a:t>
          </a:r>
          <a:r>
            <a:rPr lang="tr-TR" dirty="0" err="1">
              <a:solidFill>
                <a:schemeClr val="tx1"/>
              </a:solidFill>
            </a:rPr>
            <a:t>to</a:t>
          </a:r>
          <a:r>
            <a:rPr lang="tr-TR" dirty="0">
              <a:solidFill>
                <a:schemeClr val="tx1"/>
              </a:solidFill>
            </a:rPr>
            <a:t> </a:t>
          </a:r>
          <a:r>
            <a:rPr lang="tr-TR" dirty="0" err="1">
              <a:solidFill>
                <a:schemeClr val="tx1"/>
              </a:solidFill>
            </a:rPr>
            <a:t>emerge</a:t>
          </a:r>
          <a:r>
            <a:rPr lang="tr-TR" dirty="0">
              <a:solidFill>
                <a:schemeClr val="tx1"/>
              </a:solidFill>
            </a:rPr>
            <a:t> is </a:t>
          </a:r>
          <a:r>
            <a:rPr lang="tr-TR" dirty="0" err="1">
              <a:solidFill>
                <a:schemeClr val="tx1"/>
              </a:solidFill>
            </a:rPr>
            <a:t>to</a:t>
          </a:r>
          <a:r>
            <a:rPr lang="tr-TR" dirty="0">
              <a:solidFill>
                <a:schemeClr val="tx1"/>
              </a:solidFill>
            </a:rPr>
            <a:t> </a:t>
          </a:r>
          <a:r>
            <a:rPr lang="tr-TR" dirty="0" err="1">
              <a:solidFill>
                <a:schemeClr val="tx1"/>
              </a:solidFill>
            </a:rPr>
            <a:t>further</a:t>
          </a:r>
          <a:r>
            <a:rPr lang="tr-TR" dirty="0">
              <a:solidFill>
                <a:schemeClr val="tx1"/>
              </a:solidFill>
            </a:rPr>
            <a:t> </a:t>
          </a:r>
          <a:r>
            <a:rPr lang="tr-TR" dirty="0" err="1">
              <a:solidFill>
                <a:schemeClr val="tx1"/>
              </a:solidFill>
            </a:rPr>
            <a:t>learners</a:t>
          </a:r>
          <a:r>
            <a:rPr lang="tr-TR" dirty="0">
              <a:solidFill>
                <a:schemeClr val="tx1"/>
              </a:solidFill>
            </a:rPr>
            <a:t>’ </a:t>
          </a:r>
          <a:r>
            <a:rPr lang="en-GB" noProof="0" dirty="0">
              <a:solidFill>
                <a:schemeClr val="tx1"/>
              </a:solidFill>
            </a:rPr>
            <a:t>language</a:t>
          </a:r>
          <a:r>
            <a:rPr lang="tr-TR" dirty="0">
              <a:solidFill>
                <a:schemeClr val="tx1"/>
              </a:solidFill>
            </a:rPr>
            <a:t> </a:t>
          </a:r>
          <a:r>
            <a:rPr lang="en-GB" noProof="0" dirty="0">
              <a:solidFill>
                <a:schemeClr val="tx1"/>
              </a:solidFill>
            </a:rPr>
            <a:t>proficiency</a:t>
          </a:r>
          <a:r>
            <a:rPr lang="tr-TR" dirty="0">
              <a:solidFill>
                <a:schemeClr val="tx1"/>
              </a:solidFill>
            </a:rPr>
            <a:t> </a:t>
          </a:r>
          <a:r>
            <a:rPr lang="tr-TR" dirty="0" err="1">
              <a:solidFill>
                <a:schemeClr val="tx1"/>
              </a:solidFill>
            </a:rPr>
            <a:t>with</a:t>
          </a:r>
          <a:r>
            <a:rPr lang="tr-TR" dirty="0">
              <a:solidFill>
                <a:schemeClr val="tx1"/>
              </a:solidFill>
            </a:rPr>
            <a:t> a </a:t>
          </a:r>
          <a:r>
            <a:rPr lang="tr-TR" dirty="0" err="1">
              <a:solidFill>
                <a:schemeClr val="tx1"/>
              </a:solidFill>
            </a:rPr>
            <a:t>specific</a:t>
          </a:r>
          <a:r>
            <a:rPr lang="tr-TR" dirty="0">
              <a:solidFill>
                <a:schemeClr val="tx1"/>
              </a:solidFill>
            </a:rPr>
            <a:t> </a:t>
          </a:r>
          <a:r>
            <a:rPr lang="tr-TR" dirty="0" err="1">
              <a:solidFill>
                <a:schemeClr val="tx1"/>
              </a:solidFill>
            </a:rPr>
            <a:t>content</a:t>
          </a:r>
          <a:r>
            <a:rPr lang="tr-TR" dirty="0">
              <a:solidFill>
                <a:schemeClr val="tx1"/>
              </a:solidFill>
            </a:rPr>
            <a:t> </a:t>
          </a:r>
          <a:r>
            <a:rPr lang="tr-TR" dirty="0" err="1">
              <a:solidFill>
                <a:schemeClr val="tx1"/>
              </a:solidFill>
            </a:rPr>
            <a:t>focus</a:t>
          </a:r>
          <a:r>
            <a:rPr lang="tr-TR" dirty="0">
              <a:solidFill>
                <a:schemeClr val="tx1"/>
              </a:solidFill>
            </a:rPr>
            <a:t> (Richards, 2001).</a:t>
          </a:r>
          <a:endParaRPr lang="en-US" dirty="0">
            <a:solidFill>
              <a:schemeClr val="tx1"/>
            </a:solidFill>
          </a:endParaRPr>
        </a:p>
      </dgm:t>
    </dgm:pt>
    <dgm:pt modelId="{869BEC9B-2D7F-4F83-B74A-8266B9C38A2E}" type="parTrans" cxnId="{8022FD70-60D7-4F00-8956-85C9F18AA5AF}">
      <dgm:prSet/>
      <dgm:spPr/>
      <dgm:t>
        <a:bodyPr/>
        <a:lstStyle/>
        <a:p>
          <a:endParaRPr lang="en-US"/>
        </a:p>
      </dgm:t>
    </dgm:pt>
    <dgm:pt modelId="{BAC8BE01-8032-447C-A56D-585AB52D6E57}" type="sibTrans" cxnId="{8022FD70-60D7-4F00-8956-85C9F18AA5AF}">
      <dgm:prSet/>
      <dgm:spPr/>
      <dgm:t>
        <a:bodyPr/>
        <a:lstStyle/>
        <a:p>
          <a:endParaRPr lang="en-US"/>
        </a:p>
      </dgm:t>
    </dgm:pt>
    <dgm:pt modelId="{E919C80C-F1A6-4146-B43F-7B5498DDAB6A}">
      <dgm:prSet/>
      <dgm:spPr>
        <a:solidFill>
          <a:schemeClr val="accent3"/>
        </a:solidFill>
      </dgm:spPr>
      <dgm:t>
        <a:bodyPr/>
        <a:lstStyle/>
        <a:p>
          <a:r>
            <a:rPr lang="tr-TR" dirty="0">
              <a:solidFill>
                <a:schemeClr val="tx1"/>
              </a:solidFill>
            </a:rPr>
            <a:t>EAP, </a:t>
          </a:r>
          <a:r>
            <a:rPr lang="tr-TR" dirty="0" err="1">
              <a:solidFill>
                <a:schemeClr val="tx1"/>
              </a:solidFill>
            </a:rPr>
            <a:t>one</a:t>
          </a:r>
          <a:r>
            <a:rPr lang="tr-TR" dirty="0">
              <a:solidFill>
                <a:schemeClr val="tx1"/>
              </a:solidFill>
            </a:rPr>
            <a:t> of </a:t>
          </a:r>
          <a:r>
            <a:rPr lang="tr-TR" dirty="0" err="1">
              <a:solidFill>
                <a:schemeClr val="tx1"/>
              </a:solidFill>
            </a:rPr>
            <a:t>the</a:t>
          </a:r>
          <a:r>
            <a:rPr lang="tr-TR" dirty="0">
              <a:solidFill>
                <a:schemeClr val="tx1"/>
              </a:solidFill>
            </a:rPr>
            <a:t> two </a:t>
          </a:r>
          <a:r>
            <a:rPr lang="tr-TR" dirty="0" err="1">
              <a:solidFill>
                <a:schemeClr val="tx1"/>
              </a:solidFill>
            </a:rPr>
            <a:t>branches</a:t>
          </a:r>
          <a:r>
            <a:rPr lang="tr-TR" dirty="0">
              <a:solidFill>
                <a:schemeClr val="tx1"/>
              </a:solidFill>
            </a:rPr>
            <a:t> of ESP, </a:t>
          </a:r>
          <a:r>
            <a:rPr lang="tr-TR" dirty="0" err="1">
              <a:solidFill>
                <a:schemeClr val="tx1"/>
              </a:solidFill>
            </a:rPr>
            <a:t>addresses</a:t>
          </a:r>
          <a:r>
            <a:rPr lang="tr-TR" dirty="0">
              <a:solidFill>
                <a:schemeClr val="tx1"/>
              </a:solidFill>
            </a:rPr>
            <a:t> </a:t>
          </a:r>
          <a:r>
            <a:rPr lang="tr-TR" dirty="0" err="1">
              <a:solidFill>
                <a:schemeClr val="tx1"/>
              </a:solidFill>
            </a:rPr>
            <a:t>the</a:t>
          </a:r>
          <a:r>
            <a:rPr lang="tr-TR" dirty="0">
              <a:solidFill>
                <a:schemeClr val="tx1"/>
              </a:solidFill>
            </a:rPr>
            <a:t> </a:t>
          </a:r>
          <a:r>
            <a:rPr lang="tr-TR" dirty="0" err="1">
              <a:solidFill>
                <a:schemeClr val="tx1"/>
              </a:solidFill>
            </a:rPr>
            <a:t>need</a:t>
          </a:r>
          <a:r>
            <a:rPr lang="tr-TR" dirty="0">
              <a:solidFill>
                <a:schemeClr val="tx1"/>
              </a:solidFill>
            </a:rPr>
            <a:t> </a:t>
          </a:r>
          <a:r>
            <a:rPr lang="tr-TR" dirty="0" err="1">
              <a:solidFill>
                <a:schemeClr val="tx1"/>
              </a:solidFill>
            </a:rPr>
            <a:t>for</a:t>
          </a:r>
          <a:r>
            <a:rPr lang="tr-TR" dirty="0">
              <a:solidFill>
                <a:schemeClr val="tx1"/>
              </a:solidFill>
            </a:rPr>
            <a:t> </a:t>
          </a:r>
          <a:r>
            <a:rPr lang="tr-TR" dirty="0" err="1">
              <a:solidFill>
                <a:schemeClr val="tx1"/>
              </a:solidFill>
            </a:rPr>
            <a:t>academic</a:t>
          </a:r>
          <a:r>
            <a:rPr lang="tr-TR" dirty="0">
              <a:solidFill>
                <a:schemeClr val="tx1"/>
              </a:solidFill>
            </a:rPr>
            <a:t> </a:t>
          </a:r>
          <a:r>
            <a:rPr lang="tr-TR" dirty="0" err="1">
              <a:solidFill>
                <a:schemeClr val="tx1"/>
              </a:solidFill>
            </a:rPr>
            <a:t>language</a:t>
          </a:r>
          <a:r>
            <a:rPr lang="tr-TR" dirty="0">
              <a:solidFill>
                <a:schemeClr val="tx1"/>
              </a:solidFill>
            </a:rPr>
            <a:t> </a:t>
          </a:r>
          <a:r>
            <a:rPr lang="tr-TR" dirty="0" err="1">
              <a:solidFill>
                <a:schemeClr val="tx1"/>
              </a:solidFill>
            </a:rPr>
            <a:t>use</a:t>
          </a:r>
          <a:r>
            <a:rPr lang="tr-TR" dirty="0">
              <a:solidFill>
                <a:schemeClr val="tx1"/>
              </a:solidFill>
            </a:rPr>
            <a:t> (</a:t>
          </a:r>
          <a:r>
            <a:rPr lang="tr-TR" dirty="0" err="1">
              <a:solidFill>
                <a:schemeClr val="tx1"/>
              </a:solidFill>
            </a:rPr>
            <a:t>Woodraw</a:t>
          </a:r>
          <a:r>
            <a:rPr lang="tr-TR" dirty="0">
              <a:solidFill>
                <a:schemeClr val="tx1"/>
              </a:solidFill>
            </a:rPr>
            <a:t>, 2018).</a:t>
          </a:r>
          <a:endParaRPr lang="en-US" dirty="0">
            <a:solidFill>
              <a:schemeClr val="tx1"/>
            </a:solidFill>
          </a:endParaRPr>
        </a:p>
      </dgm:t>
    </dgm:pt>
    <dgm:pt modelId="{724BA41A-93F7-48AB-A518-BC5383475E07}" type="parTrans" cxnId="{F5D92A7C-77E4-4A8E-92DF-7466526F8BAC}">
      <dgm:prSet/>
      <dgm:spPr/>
      <dgm:t>
        <a:bodyPr/>
        <a:lstStyle/>
        <a:p>
          <a:endParaRPr lang="en-US"/>
        </a:p>
      </dgm:t>
    </dgm:pt>
    <dgm:pt modelId="{226B710A-2BE8-4D3F-BE5E-CDCC1AB38975}" type="sibTrans" cxnId="{F5D92A7C-77E4-4A8E-92DF-7466526F8BAC}">
      <dgm:prSet/>
      <dgm:spPr/>
      <dgm:t>
        <a:bodyPr/>
        <a:lstStyle/>
        <a:p>
          <a:endParaRPr lang="en-US"/>
        </a:p>
      </dgm:t>
    </dgm:pt>
    <dgm:pt modelId="{EA745153-67DC-4F22-97CF-C5C6177E91C0}" type="pres">
      <dgm:prSet presAssocID="{D7D22BB3-A42B-434D-A6A3-6DA1C84DEC54}" presName="outerComposite" presStyleCnt="0">
        <dgm:presLayoutVars>
          <dgm:chMax val="5"/>
          <dgm:dir/>
          <dgm:resizeHandles val="exact"/>
        </dgm:presLayoutVars>
      </dgm:prSet>
      <dgm:spPr/>
    </dgm:pt>
    <dgm:pt modelId="{243DF791-ECD2-4B1C-B1F7-5B3299A63C69}" type="pres">
      <dgm:prSet presAssocID="{D7D22BB3-A42B-434D-A6A3-6DA1C84DEC54}" presName="dummyMaxCanvas" presStyleCnt="0">
        <dgm:presLayoutVars/>
      </dgm:prSet>
      <dgm:spPr/>
    </dgm:pt>
    <dgm:pt modelId="{9B39698A-BCA3-4A10-A1C4-A7F8988F5FDC}" type="pres">
      <dgm:prSet presAssocID="{D7D22BB3-A42B-434D-A6A3-6DA1C84DEC54}" presName="ThreeNodes_1" presStyleLbl="node1" presStyleIdx="0" presStyleCnt="3" custLinFactNeighborX="2801" custLinFactNeighborY="-82232">
        <dgm:presLayoutVars>
          <dgm:bulletEnabled val="1"/>
        </dgm:presLayoutVars>
      </dgm:prSet>
      <dgm:spPr/>
    </dgm:pt>
    <dgm:pt modelId="{5772E7E1-A422-41BC-8D3E-1E81AC9EFAE0}" type="pres">
      <dgm:prSet presAssocID="{D7D22BB3-A42B-434D-A6A3-6DA1C84DEC54}" presName="ThreeNodes_2" presStyleLbl="node1" presStyleIdx="1" presStyleCnt="3">
        <dgm:presLayoutVars>
          <dgm:bulletEnabled val="1"/>
        </dgm:presLayoutVars>
      </dgm:prSet>
      <dgm:spPr/>
    </dgm:pt>
    <dgm:pt modelId="{5E51EACF-1A22-4F93-905A-2A8669301AB7}" type="pres">
      <dgm:prSet presAssocID="{D7D22BB3-A42B-434D-A6A3-6DA1C84DEC54}" presName="ThreeNodes_3" presStyleLbl="node1" presStyleIdx="2" presStyleCnt="3">
        <dgm:presLayoutVars>
          <dgm:bulletEnabled val="1"/>
        </dgm:presLayoutVars>
      </dgm:prSet>
      <dgm:spPr/>
    </dgm:pt>
    <dgm:pt modelId="{E81CCF40-FD2B-4EA1-BE4D-34A33904F881}" type="pres">
      <dgm:prSet presAssocID="{D7D22BB3-A42B-434D-A6A3-6DA1C84DEC54}" presName="ThreeConn_1-2" presStyleLbl="fgAccFollowNode1" presStyleIdx="0" presStyleCnt="2">
        <dgm:presLayoutVars>
          <dgm:bulletEnabled val="1"/>
        </dgm:presLayoutVars>
      </dgm:prSet>
      <dgm:spPr/>
    </dgm:pt>
    <dgm:pt modelId="{7BE7CBF0-3191-4C8E-B5B2-DCFE34AADEAB}" type="pres">
      <dgm:prSet presAssocID="{D7D22BB3-A42B-434D-A6A3-6DA1C84DEC54}" presName="ThreeConn_2-3" presStyleLbl="fgAccFollowNode1" presStyleIdx="1" presStyleCnt="2">
        <dgm:presLayoutVars>
          <dgm:bulletEnabled val="1"/>
        </dgm:presLayoutVars>
      </dgm:prSet>
      <dgm:spPr/>
    </dgm:pt>
    <dgm:pt modelId="{B6EADB77-4754-45A3-AD39-2F08509611CF}" type="pres">
      <dgm:prSet presAssocID="{D7D22BB3-A42B-434D-A6A3-6DA1C84DEC54}" presName="ThreeNodes_1_text" presStyleLbl="node1" presStyleIdx="2" presStyleCnt="3">
        <dgm:presLayoutVars>
          <dgm:bulletEnabled val="1"/>
        </dgm:presLayoutVars>
      </dgm:prSet>
      <dgm:spPr/>
    </dgm:pt>
    <dgm:pt modelId="{B3D7931B-A3A7-4E6F-88C0-88F5EF398890}" type="pres">
      <dgm:prSet presAssocID="{D7D22BB3-A42B-434D-A6A3-6DA1C84DEC54}" presName="ThreeNodes_2_text" presStyleLbl="node1" presStyleIdx="2" presStyleCnt="3">
        <dgm:presLayoutVars>
          <dgm:bulletEnabled val="1"/>
        </dgm:presLayoutVars>
      </dgm:prSet>
      <dgm:spPr/>
    </dgm:pt>
    <dgm:pt modelId="{B5124182-CF3C-4641-8FE6-5C0F873C9EE5}" type="pres">
      <dgm:prSet presAssocID="{D7D22BB3-A42B-434D-A6A3-6DA1C84DEC54}" presName="ThreeNodes_3_text" presStyleLbl="node1" presStyleIdx="2" presStyleCnt="3">
        <dgm:presLayoutVars>
          <dgm:bulletEnabled val="1"/>
        </dgm:presLayoutVars>
      </dgm:prSet>
      <dgm:spPr/>
    </dgm:pt>
  </dgm:ptLst>
  <dgm:cxnLst>
    <dgm:cxn modelId="{FC49B92F-32EF-4503-B75D-886BD85CDB37}" type="presOf" srcId="{E4C8A0F1-F9D4-4F46-8818-00C9308457E5}" destId="{B6EADB77-4754-45A3-AD39-2F08509611CF}" srcOrd="1" destOrd="0" presId="urn:microsoft.com/office/officeart/2005/8/layout/vProcess5"/>
    <dgm:cxn modelId="{7BCEAE35-08EE-45AA-837E-3CF2B1138C8E}" type="presOf" srcId="{0B38C07C-1AF3-4A8F-ADD9-CB925796093C}" destId="{B3D7931B-A3A7-4E6F-88C0-88F5EF398890}" srcOrd="1" destOrd="0" presId="urn:microsoft.com/office/officeart/2005/8/layout/vProcess5"/>
    <dgm:cxn modelId="{8022FD70-60D7-4F00-8956-85C9F18AA5AF}" srcId="{D7D22BB3-A42B-434D-A6A3-6DA1C84DEC54}" destId="{0B38C07C-1AF3-4A8F-ADD9-CB925796093C}" srcOrd="1" destOrd="0" parTransId="{869BEC9B-2D7F-4F83-B74A-8266B9C38A2E}" sibTransId="{BAC8BE01-8032-447C-A56D-585AB52D6E57}"/>
    <dgm:cxn modelId="{F5D92A7C-77E4-4A8E-92DF-7466526F8BAC}" srcId="{D7D22BB3-A42B-434D-A6A3-6DA1C84DEC54}" destId="{E919C80C-F1A6-4146-B43F-7B5498DDAB6A}" srcOrd="2" destOrd="0" parTransId="{724BA41A-93F7-48AB-A518-BC5383475E07}" sibTransId="{226B710A-2BE8-4D3F-BE5E-CDCC1AB38975}"/>
    <dgm:cxn modelId="{53961881-A73A-410F-80B1-BE5D306A9950}" type="presOf" srcId="{E919C80C-F1A6-4146-B43F-7B5498DDAB6A}" destId="{5E51EACF-1A22-4F93-905A-2A8669301AB7}" srcOrd="0" destOrd="0" presId="urn:microsoft.com/office/officeart/2005/8/layout/vProcess5"/>
    <dgm:cxn modelId="{EAA3E586-E753-4427-8168-3B8923DE5EEE}" srcId="{D7D22BB3-A42B-434D-A6A3-6DA1C84DEC54}" destId="{E4C8A0F1-F9D4-4F46-8818-00C9308457E5}" srcOrd="0" destOrd="0" parTransId="{5B94A725-8265-423E-B34F-36F6BE93735C}" sibTransId="{332EBC6C-F290-4BAB-A1D9-BEEA4D781D7F}"/>
    <dgm:cxn modelId="{8B96CF95-DE88-41C2-8119-CCCE47AA09AB}" type="presOf" srcId="{E4C8A0F1-F9D4-4F46-8818-00C9308457E5}" destId="{9B39698A-BCA3-4A10-A1C4-A7F8988F5FDC}" srcOrd="0" destOrd="0" presId="urn:microsoft.com/office/officeart/2005/8/layout/vProcess5"/>
    <dgm:cxn modelId="{666638A2-701D-4192-9B7B-D8302A099478}" type="presOf" srcId="{D7D22BB3-A42B-434D-A6A3-6DA1C84DEC54}" destId="{EA745153-67DC-4F22-97CF-C5C6177E91C0}" srcOrd="0" destOrd="0" presId="urn:microsoft.com/office/officeart/2005/8/layout/vProcess5"/>
    <dgm:cxn modelId="{F5A603A5-E482-4D2E-A973-C85A13A27340}" type="presOf" srcId="{E919C80C-F1A6-4146-B43F-7B5498DDAB6A}" destId="{B5124182-CF3C-4641-8FE6-5C0F873C9EE5}" srcOrd="1" destOrd="0" presId="urn:microsoft.com/office/officeart/2005/8/layout/vProcess5"/>
    <dgm:cxn modelId="{BCB41CBC-D7E3-4CD4-AB44-AA5CCE1057C6}" type="presOf" srcId="{332EBC6C-F290-4BAB-A1D9-BEEA4D781D7F}" destId="{E81CCF40-FD2B-4EA1-BE4D-34A33904F881}" srcOrd="0" destOrd="0" presId="urn:microsoft.com/office/officeart/2005/8/layout/vProcess5"/>
    <dgm:cxn modelId="{DCE544C1-F7C8-499C-8419-EA9E063EEC4F}" type="presOf" srcId="{BAC8BE01-8032-447C-A56D-585AB52D6E57}" destId="{7BE7CBF0-3191-4C8E-B5B2-DCFE34AADEAB}" srcOrd="0" destOrd="0" presId="urn:microsoft.com/office/officeart/2005/8/layout/vProcess5"/>
    <dgm:cxn modelId="{995647E8-78F7-4BD8-A667-91BAD289A81B}" type="presOf" srcId="{0B38C07C-1AF3-4A8F-ADD9-CB925796093C}" destId="{5772E7E1-A422-41BC-8D3E-1E81AC9EFAE0}" srcOrd="0" destOrd="0" presId="urn:microsoft.com/office/officeart/2005/8/layout/vProcess5"/>
    <dgm:cxn modelId="{F2DC7854-4E5F-4874-89E4-F82630E2AA44}" type="presParOf" srcId="{EA745153-67DC-4F22-97CF-C5C6177E91C0}" destId="{243DF791-ECD2-4B1C-B1F7-5B3299A63C69}" srcOrd="0" destOrd="0" presId="urn:microsoft.com/office/officeart/2005/8/layout/vProcess5"/>
    <dgm:cxn modelId="{4F74000F-22B0-43E6-B810-AFC81C73AD58}" type="presParOf" srcId="{EA745153-67DC-4F22-97CF-C5C6177E91C0}" destId="{9B39698A-BCA3-4A10-A1C4-A7F8988F5FDC}" srcOrd="1" destOrd="0" presId="urn:microsoft.com/office/officeart/2005/8/layout/vProcess5"/>
    <dgm:cxn modelId="{F3546DF0-4491-4EE7-AC10-3E20C0DDD52C}" type="presParOf" srcId="{EA745153-67DC-4F22-97CF-C5C6177E91C0}" destId="{5772E7E1-A422-41BC-8D3E-1E81AC9EFAE0}" srcOrd="2" destOrd="0" presId="urn:microsoft.com/office/officeart/2005/8/layout/vProcess5"/>
    <dgm:cxn modelId="{AC539B06-7AB3-472A-AA89-39F56DC3FE5C}" type="presParOf" srcId="{EA745153-67DC-4F22-97CF-C5C6177E91C0}" destId="{5E51EACF-1A22-4F93-905A-2A8669301AB7}" srcOrd="3" destOrd="0" presId="urn:microsoft.com/office/officeart/2005/8/layout/vProcess5"/>
    <dgm:cxn modelId="{A282B226-B336-4E67-9FC2-3B2008EF0B15}" type="presParOf" srcId="{EA745153-67DC-4F22-97CF-C5C6177E91C0}" destId="{E81CCF40-FD2B-4EA1-BE4D-34A33904F881}" srcOrd="4" destOrd="0" presId="urn:microsoft.com/office/officeart/2005/8/layout/vProcess5"/>
    <dgm:cxn modelId="{FD858683-D38E-446F-9001-140F1291355A}" type="presParOf" srcId="{EA745153-67DC-4F22-97CF-C5C6177E91C0}" destId="{7BE7CBF0-3191-4C8E-B5B2-DCFE34AADEAB}" srcOrd="5" destOrd="0" presId="urn:microsoft.com/office/officeart/2005/8/layout/vProcess5"/>
    <dgm:cxn modelId="{52AF5AC0-7D0C-4CB1-8638-67F7DCED8068}" type="presParOf" srcId="{EA745153-67DC-4F22-97CF-C5C6177E91C0}" destId="{B6EADB77-4754-45A3-AD39-2F08509611CF}" srcOrd="6" destOrd="0" presId="urn:microsoft.com/office/officeart/2005/8/layout/vProcess5"/>
    <dgm:cxn modelId="{B10DBB2F-16F0-4CAB-A7C1-D8A438984981}" type="presParOf" srcId="{EA745153-67DC-4F22-97CF-C5C6177E91C0}" destId="{B3D7931B-A3A7-4E6F-88C0-88F5EF398890}" srcOrd="7" destOrd="0" presId="urn:microsoft.com/office/officeart/2005/8/layout/vProcess5"/>
    <dgm:cxn modelId="{9220A0DB-4AB1-49DC-9D72-F4D96BD24D7B}" type="presParOf" srcId="{EA745153-67DC-4F22-97CF-C5C6177E91C0}" destId="{B5124182-CF3C-4641-8FE6-5C0F873C9EE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ED135B-A94C-49CD-B3A8-E8225F86D4A4}" type="doc">
      <dgm:prSet loTypeId="urn:microsoft.com/office/officeart/2005/8/layout/process1" loCatId="process" qsTypeId="urn:microsoft.com/office/officeart/2005/8/quickstyle/3d1" qsCatId="3D" csTypeId="urn:microsoft.com/office/officeart/2005/8/colors/accent3_2" csCatId="accent3" phldr="1"/>
      <dgm:spPr/>
      <dgm:t>
        <a:bodyPr/>
        <a:lstStyle/>
        <a:p>
          <a:endParaRPr lang="en-US"/>
        </a:p>
      </dgm:t>
    </dgm:pt>
    <dgm:pt modelId="{E953F6FB-EA29-4342-BA75-7EB5FC469010}">
      <dgm:prSet custT="1"/>
      <dgm:spPr/>
      <dgm:t>
        <a:bodyPr/>
        <a:lstStyle/>
        <a:p>
          <a:r>
            <a:rPr lang="tr-TR" sz="2200" dirty="0">
              <a:solidFill>
                <a:schemeClr val="tx1"/>
              </a:solidFill>
            </a:rPr>
            <a:t>«</a:t>
          </a:r>
          <a:r>
            <a:rPr lang="en-GB" sz="2200" dirty="0">
              <a:solidFill>
                <a:schemeClr val="tx1"/>
              </a:solidFill>
            </a:rPr>
            <a:t>EAP </a:t>
          </a:r>
          <a:r>
            <a:rPr lang="en-GB" sz="2200" b="1" dirty="0">
              <a:solidFill>
                <a:srgbClr val="C00000"/>
              </a:solidFill>
            </a:rPr>
            <a:t>does not concern itself with the teaching of an academic subject </a:t>
          </a:r>
          <a:r>
            <a:rPr lang="en-GB" sz="2200" dirty="0">
              <a:solidFill>
                <a:schemeClr val="tx1"/>
              </a:solidFill>
            </a:rPr>
            <a:t>in terms of its content</a:t>
          </a:r>
          <a:r>
            <a:rPr lang="tr-TR" sz="2200" dirty="0">
              <a:solidFill>
                <a:schemeClr val="tx1"/>
              </a:solidFill>
            </a:rPr>
            <a:t>… EAP </a:t>
          </a:r>
          <a:r>
            <a:rPr lang="en-GB" sz="2200" noProof="0" dirty="0">
              <a:solidFill>
                <a:schemeClr val="tx1"/>
              </a:solidFill>
            </a:rPr>
            <a:t>teachers</a:t>
          </a:r>
          <a:r>
            <a:rPr lang="tr-TR" sz="2200" dirty="0">
              <a:solidFill>
                <a:schemeClr val="tx1"/>
              </a:solidFill>
            </a:rPr>
            <a:t> </a:t>
          </a:r>
          <a:r>
            <a:rPr lang="tr-TR" sz="2200" dirty="0" err="1">
              <a:solidFill>
                <a:schemeClr val="tx1"/>
              </a:solidFill>
            </a:rPr>
            <a:t>are</a:t>
          </a:r>
          <a:r>
            <a:rPr lang="tr-TR" sz="2200" dirty="0">
              <a:solidFill>
                <a:schemeClr val="tx1"/>
              </a:solidFill>
            </a:rPr>
            <a:t> </a:t>
          </a:r>
          <a:r>
            <a:rPr lang="tr-TR" sz="2200" dirty="0" err="1">
              <a:solidFill>
                <a:schemeClr val="tx1"/>
              </a:solidFill>
            </a:rPr>
            <a:t>very</a:t>
          </a:r>
          <a:r>
            <a:rPr lang="tr-TR" sz="2200" dirty="0">
              <a:solidFill>
                <a:schemeClr val="tx1"/>
              </a:solidFill>
            </a:rPr>
            <a:t> </a:t>
          </a:r>
          <a:r>
            <a:rPr lang="tr-TR" sz="2200" dirty="0" err="1">
              <a:solidFill>
                <a:schemeClr val="tx1"/>
              </a:solidFill>
            </a:rPr>
            <a:t>rarely</a:t>
          </a:r>
          <a:r>
            <a:rPr lang="tr-TR" sz="2200" dirty="0">
              <a:solidFill>
                <a:schemeClr val="tx1"/>
              </a:solidFill>
            </a:rPr>
            <a:t> </a:t>
          </a:r>
          <a:r>
            <a:rPr lang="tr-TR" sz="2200" dirty="0" err="1">
              <a:solidFill>
                <a:schemeClr val="tx1"/>
              </a:solidFill>
            </a:rPr>
            <a:t>specialists</a:t>
          </a:r>
          <a:r>
            <a:rPr lang="tr-TR" sz="2200" dirty="0">
              <a:solidFill>
                <a:schemeClr val="tx1"/>
              </a:solidFill>
            </a:rPr>
            <a:t> in a </a:t>
          </a:r>
          <a:r>
            <a:rPr lang="tr-TR" sz="2200" dirty="0" err="1">
              <a:solidFill>
                <a:schemeClr val="tx1"/>
              </a:solidFill>
            </a:rPr>
            <a:t>subject</a:t>
          </a:r>
          <a:r>
            <a:rPr lang="tr-TR" sz="2200" dirty="0">
              <a:solidFill>
                <a:schemeClr val="tx1"/>
              </a:solidFill>
            </a:rPr>
            <a:t> </a:t>
          </a:r>
          <a:r>
            <a:rPr lang="tr-TR" sz="2200" dirty="0" err="1">
              <a:solidFill>
                <a:schemeClr val="tx1"/>
              </a:solidFill>
            </a:rPr>
            <a:t>such</a:t>
          </a:r>
          <a:r>
            <a:rPr lang="tr-TR" sz="2200" dirty="0">
              <a:solidFill>
                <a:schemeClr val="tx1"/>
              </a:solidFill>
            </a:rPr>
            <a:t> as </a:t>
          </a:r>
          <a:r>
            <a:rPr lang="tr-TR" sz="2200" dirty="0" err="1">
              <a:solidFill>
                <a:schemeClr val="tx1"/>
              </a:solidFill>
            </a:rPr>
            <a:t>Biology</a:t>
          </a:r>
          <a:r>
            <a:rPr lang="tr-TR" sz="2200" dirty="0">
              <a:solidFill>
                <a:schemeClr val="tx1"/>
              </a:solidFill>
            </a:rPr>
            <a:t> </a:t>
          </a:r>
          <a:r>
            <a:rPr lang="tr-TR" sz="2200" dirty="0" err="1">
              <a:solidFill>
                <a:schemeClr val="tx1"/>
              </a:solidFill>
            </a:rPr>
            <a:t>or</a:t>
          </a:r>
          <a:r>
            <a:rPr lang="tr-TR" sz="2200" dirty="0">
              <a:solidFill>
                <a:schemeClr val="tx1"/>
              </a:solidFill>
            </a:rPr>
            <a:t> </a:t>
          </a:r>
          <a:r>
            <a:rPr lang="tr-TR" sz="2200" dirty="0" err="1">
              <a:solidFill>
                <a:schemeClr val="tx1"/>
              </a:solidFill>
            </a:rPr>
            <a:t>Geology</a:t>
          </a:r>
          <a:r>
            <a:rPr lang="tr-TR" sz="2200" dirty="0">
              <a:solidFill>
                <a:schemeClr val="tx1"/>
              </a:solidFill>
            </a:rPr>
            <a:t> </a:t>
          </a:r>
          <a:r>
            <a:rPr lang="tr-TR" sz="2200" dirty="0" err="1">
              <a:solidFill>
                <a:schemeClr val="tx1"/>
              </a:solidFill>
            </a:rPr>
            <a:t>content</a:t>
          </a:r>
          <a:r>
            <a:rPr lang="tr-TR" sz="2200" dirty="0">
              <a:solidFill>
                <a:schemeClr val="tx1"/>
              </a:solidFill>
            </a:rPr>
            <a:t>. </a:t>
          </a:r>
          <a:r>
            <a:rPr lang="tr-TR" sz="2200" b="0" dirty="0">
              <a:solidFill>
                <a:schemeClr val="tx1"/>
              </a:solidFill>
            </a:rPr>
            <a:t>R</a:t>
          </a:r>
          <a:r>
            <a:rPr lang="en-GB" sz="2200" b="0" dirty="0" err="1">
              <a:solidFill>
                <a:schemeClr val="tx1"/>
              </a:solidFill>
            </a:rPr>
            <a:t>ather</a:t>
          </a:r>
          <a:r>
            <a:rPr lang="tr-TR" sz="2200" b="0" dirty="0">
              <a:solidFill>
                <a:schemeClr val="tx1"/>
              </a:solidFill>
            </a:rPr>
            <a:t>,</a:t>
          </a:r>
          <a:r>
            <a:rPr lang="en-GB" sz="2200" b="0" dirty="0">
              <a:solidFill>
                <a:schemeClr val="tx1"/>
              </a:solidFill>
            </a:rPr>
            <a:t> their background is likely to be in English language teaching</a:t>
          </a:r>
          <a:r>
            <a:rPr lang="tr-TR" sz="2200" b="0" dirty="0">
              <a:solidFill>
                <a:schemeClr val="tx1"/>
              </a:solidFill>
            </a:rPr>
            <a:t>…</a:t>
          </a:r>
          <a:r>
            <a:rPr lang="en-GB" sz="2200" dirty="0">
              <a:solidFill>
                <a:schemeClr val="tx1"/>
              </a:solidFill>
            </a:rPr>
            <a:t> An EAP teacher walks into his/ her classroom with </a:t>
          </a:r>
          <a:r>
            <a:rPr lang="en-GB" sz="2200" b="1" dirty="0">
              <a:solidFill>
                <a:srgbClr val="C00000"/>
              </a:solidFill>
            </a:rPr>
            <a:t>the prime objective of teaching academic language</a:t>
          </a:r>
          <a:r>
            <a:rPr lang="en-GB" sz="2200" dirty="0">
              <a:solidFill>
                <a:schemeClr val="tx1"/>
              </a:solidFill>
            </a:rPr>
            <a:t>.</a:t>
          </a:r>
          <a:r>
            <a:rPr lang="tr-TR" sz="2200" dirty="0">
              <a:solidFill>
                <a:schemeClr val="tx1"/>
              </a:solidFill>
            </a:rPr>
            <a:t>»</a:t>
          </a:r>
          <a:endParaRPr lang="en-US" sz="2200" dirty="0">
            <a:solidFill>
              <a:schemeClr val="tx1"/>
            </a:solidFill>
          </a:endParaRPr>
        </a:p>
      </dgm:t>
    </dgm:pt>
    <dgm:pt modelId="{3F2061AF-6E99-4EB1-ACB9-E697218FC7FE}" type="sibTrans" cxnId="{63A1B7D1-61F9-4546-BB62-2EBE8767BF0D}">
      <dgm:prSet/>
      <dgm:spPr/>
      <dgm:t>
        <a:bodyPr/>
        <a:lstStyle/>
        <a:p>
          <a:endParaRPr lang="en-US"/>
        </a:p>
      </dgm:t>
    </dgm:pt>
    <dgm:pt modelId="{3FED3603-FF4E-4270-99CD-7D2C89FAE76E}" type="parTrans" cxnId="{63A1B7D1-61F9-4546-BB62-2EBE8767BF0D}">
      <dgm:prSet/>
      <dgm:spPr/>
      <dgm:t>
        <a:bodyPr/>
        <a:lstStyle/>
        <a:p>
          <a:endParaRPr lang="en-US"/>
        </a:p>
      </dgm:t>
    </dgm:pt>
    <dgm:pt modelId="{4721536F-E450-4EE2-83CE-A41C1E7AE9E2}">
      <dgm:prSet/>
      <dgm:spPr/>
      <dgm:t>
        <a:bodyPr/>
        <a:lstStyle/>
        <a:p>
          <a:r>
            <a:rPr lang="tr-TR" dirty="0">
              <a:solidFill>
                <a:schemeClr val="tx1"/>
              </a:solidFill>
            </a:rPr>
            <a:t>«</a:t>
          </a:r>
          <a:r>
            <a:rPr lang="en-GB" dirty="0">
              <a:solidFill>
                <a:schemeClr val="tx1"/>
              </a:solidFill>
            </a:rPr>
            <a:t>EAP is a practical branch of ELT in</a:t>
          </a:r>
          <a:r>
            <a:rPr lang="tr-TR" dirty="0">
              <a:solidFill>
                <a:schemeClr val="tx1"/>
              </a:solidFill>
            </a:rPr>
            <a:t> </a:t>
          </a:r>
          <a:r>
            <a:rPr lang="en-GB" dirty="0" err="1">
              <a:solidFill>
                <a:schemeClr val="tx1"/>
              </a:solidFill>
            </a:rPr>
            <a:t>whic</a:t>
          </a:r>
          <a:r>
            <a:rPr lang="tr-TR" dirty="0">
              <a:solidFill>
                <a:schemeClr val="tx1"/>
              </a:solidFill>
            </a:rPr>
            <a:t>h </a:t>
          </a:r>
          <a:r>
            <a:rPr lang="en-GB" dirty="0">
              <a:solidFill>
                <a:schemeClr val="tx1"/>
              </a:solidFill>
            </a:rPr>
            <a:t>the role of the EAP lecturer is </a:t>
          </a:r>
          <a:r>
            <a:rPr lang="en-GB" b="1" dirty="0">
              <a:solidFill>
                <a:srgbClr val="C00000"/>
              </a:solidFill>
            </a:rPr>
            <a:t>to find out what the students need</a:t>
          </a:r>
          <a:r>
            <a:rPr lang="en-GB" dirty="0">
              <a:solidFill>
                <a:schemeClr val="tx1"/>
              </a:solidFill>
            </a:rPr>
            <a:t>, what they have to do in their academic courses [target needs] and help them to do this better in the time available.</a:t>
          </a:r>
          <a:r>
            <a:rPr lang="tr-TR" dirty="0">
              <a:solidFill>
                <a:schemeClr val="tx1"/>
              </a:solidFill>
            </a:rPr>
            <a:t>»</a:t>
          </a:r>
          <a:endParaRPr lang="en-US" dirty="0">
            <a:solidFill>
              <a:schemeClr val="tx1"/>
            </a:solidFill>
          </a:endParaRPr>
        </a:p>
      </dgm:t>
    </dgm:pt>
    <dgm:pt modelId="{4E4DB881-54D6-41AF-B6B3-BAE521F63900}" type="sibTrans" cxnId="{68C057A6-770B-4342-A080-CEC7B3EDF1D6}">
      <dgm:prSet/>
      <dgm:spPr/>
      <dgm:t>
        <a:bodyPr/>
        <a:lstStyle/>
        <a:p>
          <a:endParaRPr lang="en-US"/>
        </a:p>
      </dgm:t>
    </dgm:pt>
    <dgm:pt modelId="{62F9CC9D-D725-4EC0-935F-8668B90E7863}" type="parTrans" cxnId="{68C057A6-770B-4342-A080-CEC7B3EDF1D6}">
      <dgm:prSet/>
      <dgm:spPr/>
      <dgm:t>
        <a:bodyPr/>
        <a:lstStyle/>
        <a:p>
          <a:endParaRPr lang="en-US"/>
        </a:p>
      </dgm:t>
    </dgm:pt>
    <dgm:pt modelId="{9401747D-56E9-4A94-9298-AE49745DDD95}" type="pres">
      <dgm:prSet presAssocID="{D0ED135B-A94C-49CD-B3A8-E8225F86D4A4}" presName="Name0" presStyleCnt="0">
        <dgm:presLayoutVars>
          <dgm:dir/>
          <dgm:resizeHandles val="exact"/>
        </dgm:presLayoutVars>
      </dgm:prSet>
      <dgm:spPr/>
    </dgm:pt>
    <dgm:pt modelId="{E478C2E7-B4B9-4899-96A1-8A7C469AA2BD}" type="pres">
      <dgm:prSet presAssocID="{4721536F-E450-4EE2-83CE-A41C1E7AE9E2}" presName="node" presStyleLbl="node1" presStyleIdx="0" presStyleCnt="2" custScaleX="129024" custScaleY="140603">
        <dgm:presLayoutVars>
          <dgm:bulletEnabled val="1"/>
        </dgm:presLayoutVars>
      </dgm:prSet>
      <dgm:spPr>
        <a:prstGeom prst="wedgeRoundRectCallout">
          <a:avLst/>
        </a:prstGeom>
      </dgm:spPr>
    </dgm:pt>
    <dgm:pt modelId="{FD5F5F0C-F989-41A0-B982-EF1C9CD4AD09}" type="pres">
      <dgm:prSet presAssocID="{4E4DB881-54D6-41AF-B6B3-BAE521F63900}" presName="sibTrans" presStyleLbl="sibTrans2D1" presStyleIdx="0" presStyleCnt="1"/>
      <dgm:spPr/>
    </dgm:pt>
    <dgm:pt modelId="{EB892299-111E-4288-9E3D-BCE03A916C42}" type="pres">
      <dgm:prSet presAssocID="{4E4DB881-54D6-41AF-B6B3-BAE521F63900}" presName="connectorText" presStyleLbl="sibTrans2D1" presStyleIdx="0" presStyleCnt="1"/>
      <dgm:spPr/>
    </dgm:pt>
    <dgm:pt modelId="{2C8FF31A-A1E6-4BAA-9484-F5DDC83750C2}" type="pres">
      <dgm:prSet presAssocID="{E953F6FB-EA29-4342-BA75-7EB5FC469010}" presName="node" presStyleLbl="node1" presStyleIdx="1" presStyleCnt="2" custScaleX="125863" custScaleY="137159">
        <dgm:presLayoutVars>
          <dgm:bulletEnabled val="1"/>
        </dgm:presLayoutVars>
      </dgm:prSet>
      <dgm:spPr>
        <a:prstGeom prst="wedgeRoundRectCallout">
          <a:avLst/>
        </a:prstGeom>
      </dgm:spPr>
    </dgm:pt>
  </dgm:ptLst>
  <dgm:cxnLst>
    <dgm:cxn modelId="{065BF11A-B40E-4DBD-850D-3C7C9C5A92B7}" type="presOf" srcId="{D0ED135B-A94C-49CD-B3A8-E8225F86D4A4}" destId="{9401747D-56E9-4A94-9298-AE49745DDD95}" srcOrd="0" destOrd="0" presId="urn:microsoft.com/office/officeart/2005/8/layout/process1"/>
    <dgm:cxn modelId="{CF8E8E4B-2934-4B34-AA2C-3E543101D035}" type="presOf" srcId="{4E4DB881-54D6-41AF-B6B3-BAE521F63900}" destId="{EB892299-111E-4288-9E3D-BCE03A916C42}" srcOrd="1" destOrd="0" presId="urn:microsoft.com/office/officeart/2005/8/layout/process1"/>
    <dgm:cxn modelId="{88B6055A-089A-4D41-A5D5-F097ACB233E4}" type="presOf" srcId="{4E4DB881-54D6-41AF-B6B3-BAE521F63900}" destId="{FD5F5F0C-F989-41A0-B982-EF1C9CD4AD09}" srcOrd="0" destOrd="0" presId="urn:microsoft.com/office/officeart/2005/8/layout/process1"/>
    <dgm:cxn modelId="{68C057A6-770B-4342-A080-CEC7B3EDF1D6}" srcId="{D0ED135B-A94C-49CD-B3A8-E8225F86D4A4}" destId="{4721536F-E450-4EE2-83CE-A41C1E7AE9E2}" srcOrd="0" destOrd="0" parTransId="{62F9CC9D-D725-4EC0-935F-8668B90E7863}" sibTransId="{4E4DB881-54D6-41AF-B6B3-BAE521F63900}"/>
    <dgm:cxn modelId="{63A1B7D1-61F9-4546-BB62-2EBE8767BF0D}" srcId="{D0ED135B-A94C-49CD-B3A8-E8225F86D4A4}" destId="{E953F6FB-EA29-4342-BA75-7EB5FC469010}" srcOrd="1" destOrd="0" parTransId="{3FED3603-FF4E-4270-99CD-7D2C89FAE76E}" sibTransId="{3F2061AF-6E99-4EB1-ACB9-E697218FC7FE}"/>
    <dgm:cxn modelId="{5752D7EC-F2AB-4ED5-92CA-5380A09FAB06}" type="presOf" srcId="{E953F6FB-EA29-4342-BA75-7EB5FC469010}" destId="{2C8FF31A-A1E6-4BAA-9484-F5DDC83750C2}" srcOrd="0" destOrd="0" presId="urn:microsoft.com/office/officeart/2005/8/layout/process1"/>
    <dgm:cxn modelId="{81D636F5-0117-4C6D-8C22-135996C7562D}" type="presOf" srcId="{4721536F-E450-4EE2-83CE-A41C1E7AE9E2}" destId="{E478C2E7-B4B9-4899-96A1-8A7C469AA2BD}" srcOrd="0" destOrd="0" presId="urn:microsoft.com/office/officeart/2005/8/layout/process1"/>
    <dgm:cxn modelId="{F77903E2-36BD-4EF6-903A-E569DEC0A964}" type="presParOf" srcId="{9401747D-56E9-4A94-9298-AE49745DDD95}" destId="{E478C2E7-B4B9-4899-96A1-8A7C469AA2BD}" srcOrd="0" destOrd="0" presId="urn:microsoft.com/office/officeart/2005/8/layout/process1"/>
    <dgm:cxn modelId="{981F704A-3117-4A26-B88D-A97F4C5D3A76}" type="presParOf" srcId="{9401747D-56E9-4A94-9298-AE49745DDD95}" destId="{FD5F5F0C-F989-41A0-B982-EF1C9CD4AD09}" srcOrd="1" destOrd="0" presId="urn:microsoft.com/office/officeart/2005/8/layout/process1"/>
    <dgm:cxn modelId="{D723C062-9899-4328-9F4A-1B388C9A13CC}" type="presParOf" srcId="{FD5F5F0C-F989-41A0-B982-EF1C9CD4AD09}" destId="{EB892299-111E-4288-9E3D-BCE03A916C42}" srcOrd="0" destOrd="0" presId="urn:microsoft.com/office/officeart/2005/8/layout/process1"/>
    <dgm:cxn modelId="{B5046D88-A4F8-4FF0-A46C-D80D3EB11D50}" type="presParOf" srcId="{9401747D-56E9-4A94-9298-AE49745DDD95}" destId="{2C8FF31A-A1E6-4BAA-9484-F5DDC83750C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F3FC33-D838-4B11-B748-C59C3AEAF347}" type="doc">
      <dgm:prSet loTypeId="urn:microsoft.com/office/officeart/2005/8/layout/process1" loCatId="process" qsTypeId="urn:microsoft.com/office/officeart/2005/8/quickstyle/simple5" qsCatId="simple" csTypeId="urn:microsoft.com/office/officeart/2005/8/colors/accent3_2" csCatId="accent3" phldr="1"/>
      <dgm:spPr/>
      <dgm:t>
        <a:bodyPr/>
        <a:lstStyle/>
        <a:p>
          <a:endParaRPr lang="en-US"/>
        </a:p>
      </dgm:t>
    </dgm:pt>
    <dgm:pt modelId="{E2DFE66E-13AB-4401-8D75-C35A2DB421B0}">
      <dgm:prSet/>
      <dgm:spPr/>
      <dgm:t>
        <a:bodyPr/>
        <a:lstStyle/>
        <a:p>
          <a:r>
            <a:rPr lang="tr-TR" dirty="0">
              <a:solidFill>
                <a:schemeClr val="tx1"/>
              </a:solidFill>
            </a:rPr>
            <a:t>«</a:t>
          </a:r>
          <a:r>
            <a:rPr lang="en-GB" noProof="0" dirty="0">
              <a:solidFill>
                <a:schemeClr val="tx1"/>
              </a:solidFill>
            </a:rPr>
            <a:t>It</a:t>
          </a:r>
          <a:r>
            <a:rPr lang="tr-TR" dirty="0">
              <a:solidFill>
                <a:schemeClr val="tx1"/>
              </a:solidFill>
            </a:rPr>
            <a:t> </a:t>
          </a:r>
          <a:r>
            <a:rPr lang="en-GB" dirty="0">
              <a:solidFill>
                <a:schemeClr val="tx1"/>
              </a:solidFill>
            </a:rPr>
            <a:t>is designed to </a:t>
          </a:r>
          <a:r>
            <a:rPr lang="en-GB" b="1" dirty="0">
              <a:solidFill>
                <a:srgbClr val="C00000"/>
              </a:solidFill>
            </a:rPr>
            <a:t>provide students with the type of academic vocabulary and (usually written) discourse </a:t>
          </a:r>
          <a:r>
            <a:rPr lang="en-GB" dirty="0">
              <a:solidFill>
                <a:schemeClr val="tx1"/>
              </a:solidFill>
            </a:rPr>
            <a:t>enabling them to operate successfully at a university which delivers its academic subjects through the medium of English</a:t>
          </a:r>
          <a:r>
            <a:rPr lang="tr-TR" dirty="0">
              <a:solidFill>
                <a:schemeClr val="tx1"/>
              </a:solidFill>
            </a:rPr>
            <a:t>.»</a:t>
          </a:r>
          <a:endParaRPr lang="en-US" dirty="0">
            <a:solidFill>
              <a:schemeClr val="tx1"/>
            </a:solidFill>
          </a:endParaRPr>
        </a:p>
      </dgm:t>
    </dgm:pt>
    <dgm:pt modelId="{099C2F05-C1EA-445B-BA69-0591A146BE7C}" type="parTrans" cxnId="{A2A51B08-5C29-433C-97E1-43A83AF8E1BB}">
      <dgm:prSet/>
      <dgm:spPr/>
      <dgm:t>
        <a:bodyPr/>
        <a:lstStyle/>
        <a:p>
          <a:endParaRPr lang="en-US"/>
        </a:p>
      </dgm:t>
    </dgm:pt>
    <dgm:pt modelId="{72489924-5090-4C5D-8DD5-4A9BEBEDF1A8}" type="sibTrans" cxnId="{A2A51B08-5C29-433C-97E1-43A83AF8E1BB}">
      <dgm:prSet/>
      <dgm:spPr/>
      <dgm:t>
        <a:bodyPr/>
        <a:lstStyle/>
        <a:p>
          <a:endParaRPr lang="en-US"/>
        </a:p>
      </dgm:t>
    </dgm:pt>
    <dgm:pt modelId="{A397C4D4-75E7-469D-BC37-E60CCC3FE87D}">
      <dgm:prSet/>
      <dgm:spPr/>
      <dgm:t>
        <a:bodyPr/>
        <a:lstStyle/>
        <a:p>
          <a:r>
            <a:rPr lang="tr-TR" dirty="0">
              <a:solidFill>
                <a:schemeClr val="tx1"/>
              </a:solidFill>
            </a:rPr>
            <a:t>«… m</a:t>
          </a:r>
          <a:r>
            <a:rPr lang="en-GB" noProof="0" dirty="0" err="1">
              <a:solidFill>
                <a:schemeClr val="tx1"/>
              </a:solidFill>
            </a:rPr>
            <a:t>ost</a:t>
          </a:r>
          <a:r>
            <a:rPr lang="en-GB" dirty="0">
              <a:solidFill>
                <a:schemeClr val="tx1"/>
              </a:solidFill>
            </a:rPr>
            <a:t> words used across different disciplines (in EAP context) generally </a:t>
          </a:r>
          <a:r>
            <a:rPr lang="en-GB" b="1" dirty="0">
              <a:solidFill>
                <a:srgbClr val="C00000"/>
              </a:solidFill>
            </a:rPr>
            <a:t>entail different meanings from their general-use meanings</a:t>
          </a:r>
          <a:r>
            <a:rPr lang="en-GB" dirty="0">
              <a:solidFill>
                <a:schemeClr val="tx1"/>
              </a:solidFill>
            </a:rPr>
            <a:t>.</a:t>
          </a:r>
          <a:r>
            <a:rPr lang="tr-TR" dirty="0">
              <a:solidFill>
                <a:schemeClr val="tx1"/>
              </a:solidFill>
            </a:rPr>
            <a:t>»</a:t>
          </a:r>
          <a:endParaRPr lang="en-US" dirty="0">
            <a:solidFill>
              <a:schemeClr val="tx1"/>
            </a:solidFill>
          </a:endParaRPr>
        </a:p>
      </dgm:t>
    </dgm:pt>
    <dgm:pt modelId="{A22AC1C4-FB3E-434F-96A6-C097E587B0D0}" type="parTrans" cxnId="{9013AA28-F16F-4D6B-81CD-76D80B883330}">
      <dgm:prSet/>
      <dgm:spPr/>
      <dgm:t>
        <a:bodyPr/>
        <a:lstStyle/>
        <a:p>
          <a:endParaRPr lang="en-US"/>
        </a:p>
      </dgm:t>
    </dgm:pt>
    <dgm:pt modelId="{3B8B4650-1F30-496B-A897-F024B3052031}" type="sibTrans" cxnId="{9013AA28-F16F-4D6B-81CD-76D80B883330}">
      <dgm:prSet/>
      <dgm:spPr/>
      <dgm:t>
        <a:bodyPr/>
        <a:lstStyle/>
        <a:p>
          <a:endParaRPr lang="en-US"/>
        </a:p>
      </dgm:t>
    </dgm:pt>
    <dgm:pt modelId="{26E45525-09F3-412B-B100-CB526187BFC8}" type="pres">
      <dgm:prSet presAssocID="{0AF3FC33-D838-4B11-B748-C59C3AEAF347}" presName="Name0" presStyleCnt="0">
        <dgm:presLayoutVars>
          <dgm:dir/>
          <dgm:resizeHandles val="exact"/>
        </dgm:presLayoutVars>
      </dgm:prSet>
      <dgm:spPr/>
    </dgm:pt>
    <dgm:pt modelId="{07D3BB5B-D326-444D-A0BF-9745191DE402}" type="pres">
      <dgm:prSet presAssocID="{E2DFE66E-13AB-4401-8D75-C35A2DB421B0}" presName="node" presStyleLbl="node1" presStyleIdx="0" presStyleCnt="2">
        <dgm:presLayoutVars>
          <dgm:bulletEnabled val="1"/>
        </dgm:presLayoutVars>
      </dgm:prSet>
      <dgm:spPr>
        <a:prstGeom prst="wedgeRoundRectCallout">
          <a:avLst/>
        </a:prstGeom>
      </dgm:spPr>
    </dgm:pt>
    <dgm:pt modelId="{304446E9-D5BE-4A27-AFF3-CDE3924666DD}" type="pres">
      <dgm:prSet presAssocID="{72489924-5090-4C5D-8DD5-4A9BEBEDF1A8}" presName="sibTrans" presStyleLbl="sibTrans2D1" presStyleIdx="0" presStyleCnt="1"/>
      <dgm:spPr/>
    </dgm:pt>
    <dgm:pt modelId="{046E0C34-07A6-47B9-BA95-36387EF5929F}" type="pres">
      <dgm:prSet presAssocID="{72489924-5090-4C5D-8DD5-4A9BEBEDF1A8}" presName="connectorText" presStyleLbl="sibTrans2D1" presStyleIdx="0" presStyleCnt="1"/>
      <dgm:spPr/>
    </dgm:pt>
    <dgm:pt modelId="{548F9AEB-D3A5-4D33-84F4-099695F5A67F}" type="pres">
      <dgm:prSet presAssocID="{A397C4D4-75E7-469D-BC37-E60CCC3FE87D}" presName="node" presStyleLbl="node1" presStyleIdx="1" presStyleCnt="2">
        <dgm:presLayoutVars>
          <dgm:bulletEnabled val="1"/>
        </dgm:presLayoutVars>
      </dgm:prSet>
      <dgm:spPr>
        <a:prstGeom prst="wedgeRoundRectCallout">
          <a:avLst/>
        </a:prstGeom>
      </dgm:spPr>
    </dgm:pt>
  </dgm:ptLst>
  <dgm:cxnLst>
    <dgm:cxn modelId="{A2A51B08-5C29-433C-97E1-43A83AF8E1BB}" srcId="{0AF3FC33-D838-4B11-B748-C59C3AEAF347}" destId="{E2DFE66E-13AB-4401-8D75-C35A2DB421B0}" srcOrd="0" destOrd="0" parTransId="{099C2F05-C1EA-445B-BA69-0591A146BE7C}" sibTransId="{72489924-5090-4C5D-8DD5-4A9BEBEDF1A8}"/>
    <dgm:cxn modelId="{17874F23-1560-4FAD-A34B-061A1BAFB92E}" type="presOf" srcId="{0AF3FC33-D838-4B11-B748-C59C3AEAF347}" destId="{26E45525-09F3-412B-B100-CB526187BFC8}" srcOrd="0" destOrd="0" presId="urn:microsoft.com/office/officeart/2005/8/layout/process1"/>
    <dgm:cxn modelId="{9013AA28-F16F-4D6B-81CD-76D80B883330}" srcId="{0AF3FC33-D838-4B11-B748-C59C3AEAF347}" destId="{A397C4D4-75E7-469D-BC37-E60CCC3FE87D}" srcOrd="1" destOrd="0" parTransId="{A22AC1C4-FB3E-434F-96A6-C097E587B0D0}" sibTransId="{3B8B4650-1F30-496B-A897-F024B3052031}"/>
    <dgm:cxn modelId="{33463463-454C-43E2-A525-EF4F6A4FDA5F}" type="presOf" srcId="{72489924-5090-4C5D-8DD5-4A9BEBEDF1A8}" destId="{304446E9-D5BE-4A27-AFF3-CDE3924666DD}" srcOrd="0" destOrd="0" presId="urn:microsoft.com/office/officeart/2005/8/layout/process1"/>
    <dgm:cxn modelId="{E3194E56-54EC-48A9-8369-5F96841F681F}" type="presOf" srcId="{E2DFE66E-13AB-4401-8D75-C35A2DB421B0}" destId="{07D3BB5B-D326-444D-A0BF-9745191DE402}" srcOrd="0" destOrd="0" presId="urn:microsoft.com/office/officeart/2005/8/layout/process1"/>
    <dgm:cxn modelId="{33D14BF2-6193-43F6-91A7-94EB24D431E1}" type="presOf" srcId="{72489924-5090-4C5D-8DD5-4A9BEBEDF1A8}" destId="{046E0C34-07A6-47B9-BA95-36387EF5929F}" srcOrd="1" destOrd="0" presId="urn:microsoft.com/office/officeart/2005/8/layout/process1"/>
    <dgm:cxn modelId="{FB0E54FA-3ECE-4FE2-8505-0907C48A3D12}" type="presOf" srcId="{A397C4D4-75E7-469D-BC37-E60CCC3FE87D}" destId="{548F9AEB-D3A5-4D33-84F4-099695F5A67F}" srcOrd="0" destOrd="0" presId="urn:microsoft.com/office/officeart/2005/8/layout/process1"/>
    <dgm:cxn modelId="{56284933-5678-4C82-8152-F5BA6AEDCD77}" type="presParOf" srcId="{26E45525-09F3-412B-B100-CB526187BFC8}" destId="{07D3BB5B-D326-444D-A0BF-9745191DE402}" srcOrd="0" destOrd="0" presId="urn:microsoft.com/office/officeart/2005/8/layout/process1"/>
    <dgm:cxn modelId="{FA680BB7-1133-403C-A8FF-813428C7BDCB}" type="presParOf" srcId="{26E45525-09F3-412B-B100-CB526187BFC8}" destId="{304446E9-D5BE-4A27-AFF3-CDE3924666DD}" srcOrd="1" destOrd="0" presId="urn:microsoft.com/office/officeart/2005/8/layout/process1"/>
    <dgm:cxn modelId="{235ED32A-CC72-4BA0-A63C-ADE4C37A37CA}" type="presParOf" srcId="{304446E9-D5BE-4A27-AFF3-CDE3924666DD}" destId="{046E0C34-07A6-47B9-BA95-36387EF5929F}" srcOrd="0" destOrd="0" presId="urn:microsoft.com/office/officeart/2005/8/layout/process1"/>
    <dgm:cxn modelId="{0EC1E39B-8726-4E10-AAF2-6B8E06A7986A}" type="presParOf" srcId="{26E45525-09F3-412B-B100-CB526187BFC8}" destId="{548F9AEB-D3A5-4D33-84F4-099695F5A67F}"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C97732-310D-47FD-A6F0-5F1AD381B9E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323819FE-C16C-4A2E-BDA0-BE2228F6781A}">
      <dgm:prSet/>
      <dgm:spPr>
        <a:solidFill>
          <a:schemeClr val="accent3"/>
        </a:solidFill>
      </dgm:spPr>
      <dgm:t>
        <a:bodyPr/>
        <a:lstStyle/>
        <a:p>
          <a:r>
            <a:rPr lang="tr-TR" dirty="0" err="1">
              <a:solidFill>
                <a:schemeClr val="tx1"/>
              </a:solidFill>
            </a:rPr>
            <a:t>The</a:t>
          </a:r>
          <a:r>
            <a:rPr lang="tr-TR" dirty="0">
              <a:solidFill>
                <a:schemeClr val="tx1"/>
              </a:solidFill>
            </a:rPr>
            <a:t> </a:t>
          </a:r>
          <a:r>
            <a:rPr lang="tr-TR" dirty="0" err="1">
              <a:solidFill>
                <a:schemeClr val="tx1"/>
              </a:solidFill>
            </a:rPr>
            <a:t>premise</a:t>
          </a:r>
          <a:r>
            <a:rPr lang="tr-TR" dirty="0">
              <a:solidFill>
                <a:schemeClr val="tx1"/>
              </a:solidFill>
            </a:rPr>
            <a:t> of EAP is «... </a:t>
          </a:r>
          <a:r>
            <a:rPr lang="en-GB" dirty="0">
              <a:solidFill>
                <a:schemeClr val="tx1"/>
              </a:solidFill>
            </a:rPr>
            <a:t>that there is </a:t>
          </a:r>
          <a:r>
            <a:rPr lang="en-GB" b="0" dirty="0">
              <a:solidFill>
                <a:schemeClr val="tx1"/>
              </a:solidFill>
            </a:rPr>
            <a:t>a correlation between language use and academic attainment.</a:t>
          </a:r>
          <a:r>
            <a:rPr lang="tr-TR" dirty="0">
              <a:solidFill>
                <a:schemeClr val="tx1"/>
              </a:solidFill>
            </a:rPr>
            <a:t>» </a:t>
          </a:r>
          <a:r>
            <a:rPr lang="en-GB" dirty="0">
              <a:solidFill>
                <a:schemeClr val="tx1"/>
              </a:solidFill>
            </a:rPr>
            <a:t>(Donohue &amp; </a:t>
          </a:r>
          <a:r>
            <a:rPr lang="en-GB" dirty="0" err="1">
              <a:solidFill>
                <a:schemeClr val="tx1"/>
              </a:solidFill>
            </a:rPr>
            <a:t>Erling</a:t>
          </a:r>
          <a:r>
            <a:rPr lang="en-GB" dirty="0">
              <a:solidFill>
                <a:schemeClr val="tx1"/>
              </a:solidFill>
            </a:rPr>
            <a:t>, 2012)</a:t>
          </a:r>
          <a:endParaRPr lang="en-US" dirty="0">
            <a:solidFill>
              <a:schemeClr val="tx1"/>
            </a:solidFill>
          </a:endParaRPr>
        </a:p>
      </dgm:t>
    </dgm:pt>
    <dgm:pt modelId="{00D2D2EF-B44C-4205-8FF8-82DCBD011579}" type="parTrans" cxnId="{49E9D7AF-34F4-4910-A10F-FC4A28609ADA}">
      <dgm:prSet/>
      <dgm:spPr/>
      <dgm:t>
        <a:bodyPr/>
        <a:lstStyle/>
        <a:p>
          <a:endParaRPr lang="en-US"/>
        </a:p>
      </dgm:t>
    </dgm:pt>
    <dgm:pt modelId="{48DDDA7B-564F-4FE7-95D3-29EC9AC96C72}" type="sibTrans" cxnId="{49E9D7AF-34F4-4910-A10F-FC4A28609ADA}">
      <dgm:prSet/>
      <dgm:spPr/>
      <dgm:t>
        <a:bodyPr/>
        <a:lstStyle/>
        <a:p>
          <a:endParaRPr lang="en-US"/>
        </a:p>
      </dgm:t>
    </dgm:pt>
    <dgm:pt modelId="{D15930AB-75F8-4598-8AE1-9B51F10F8974}">
      <dgm:prSet/>
      <dgm:spPr>
        <a:solidFill>
          <a:schemeClr val="accent3"/>
        </a:solidFill>
      </dgm:spPr>
      <dgm:t>
        <a:bodyPr/>
        <a:lstStyle/>
        <a:p>
          <a:pPr marL="0" indent="0" defTabSz="1016000"/>
          <a:r>
            <a:rPr lang="tr-TR" dirty="0" err="1">
              <a:solidFill>
                <a:schemeClr val="tx1"/>
              </a:solidFill>
            </a:rPr>
            <a:t>Now</a:t>
          </a:r>
          <a:r>
            <a:rPr lang="tr-TR" dirty="0">
              <a:solidFill>
                <a:schemeClr val="tx1"/>
              </a:solidFill>
            </a:rPr>
            <a:t> </a:t>
          </a:r>
          <a:r>
            <a:rPr lang="tr-TR" dirty="0" err="1">
              <a:solidFill>
                <a:schemeClr val="tx1"/>
              </a:solidFill>
            </a:rPr>
            <a:t>that</a:t>
          </a:r>
          <a:r>
            <a:rPr lang="tr-TR" dirty="0">
              <a:solidFill>
                <a:schemeClr val="tx1"/>
              </a:solidFill>
            </a:rPr>
            <a:t> EAP </a:t>
          </a:r>
          <a:r>
            <a:rPr lang="tr-TR" dirty="0" err="1">
              <a:solidFill>
                <a:schemeClr val="tx1"/>
              </a:solidFill>
            </a:rPr>
            <a:t>lecturers</a:t>
          </a:r>
          <a:r>
            <a:rPr lang="tr-TR" dirty="0">
              <a:solidFill>
                <a:schemeClr val="tx1"/>
              </a:solidFill>
            </a:rPr>
            <a:t> </a:t>
          </a:r>
          <a:r>
            <a:rPr lang="tr-TR" dirty="0" err="1">
              <a:solidFill>
                <a:schemeClr val="tx1"/>
              </a:solidFill>
            </a:rPr>
            <a:t>are</a:t>
          </a:r>
          <a:r>
            <a:rPr lang="tr-TR" dirty="0">
              <a:solidFill>
                <a:schemeClr val="tx1"/>
              </a:solidFill>
            </a:rPr>
            <a:t> not </a:t>
          </a:r>
          <a:r>
            <a:rPr lang="tr-TR" dirty="0" err="1">
              <a:solidFill>
                <a:schemeClr val="tx1"/>
              </a:solidFill>
            </a:rPr>
            <a:t>required</a:t>
          </a:r>
          <a:r>
            <a:rPr lang="tr-TR" dirty="0">
              <a:solidFill>
                <a:schemeClr val="tx1"/>
              </a:solidFill>
            </a:rPr>
            <a:t> </a:t>
          </a:r>
          <a:r>
            <a:rPr lang="tr-TR" dirty="0" err="1">
              <a:solidFill>
                <a:schemeClr val="tx1"/>
              </a:solidFill>
            </a:rPr>
            <a:t>to</a:t>
          </a:r>
          <a:r>
            <a:rPr lang="tr-TR" dirty="0">
              <a:solidFill>
                <a:schemeClr val="tx1"/>
              </a:solidFill>
            </a:rPr>
            <a:t> </a:t>
          </a:r>
          <a:r>
            <a:rPr lang="tr-TR" dirty="0" err="1">
              <a:solidFill>
                <a:schemeClr val="tx1"/>
              </a:solidFill>
            </a:rPr>
            <a:t>validate</a:t>
          </a:r>
          <a:r>
            <a:rPr lang="tr-TR" dirty="0">
              <a:solidFill>
                <a:schemeClr val="tx1"/>
              </a:solidFill>
            </a:rPr>
            <a:t> </a:t>
          </a:r>
          <a:r>
            <a:rPr lang="tr-TR" dirty="0" err="1">
              <a:solidFill>
                <a:schemeClr val="tx1"/>
              </a:solidFill>
            </a:rPr>
            <a:t>their</a:t>
          </a:r>
          <a:r>
            <a:rPr lang="tr-TR" dirty="0">
              <a:solidFill>
                <a:schemeClr val="tx1"/>
              </a:solidFill>
            </a:rPr>
            <a:t> </a:t>
          </a:r>
          <a:r>
            <a:rPr lang="tr-TR" dirty="0" err="1">
              <a:solidFill>
                <a:schemeClr val="tx1"/>
              </a:solidFill>
            </a:rPr>
            <a:t>distinctive</a:t>
          </a:r>
          <a:r>
            <a:rPr lang="tr-TR" dirty="0">
              <a:solidFill>
                <a:schemeClr val="tx1"/>
              </a:solidFill>
            </a:rPr>
            <a:t> </a:t>
          </a:r>
          <a:r>
            <a:rPr lang="tr-TR" dirty="0" err="1">
              <a:solidFill>
                <a:schemeClr val="tx1"/>
              </a:solidFill>
            </a:rPr>
            <a:t>qualifications</a:t>
          </a:r>
          <a:r>
            <a:rPr lang="tr-TR" dirty="0">
              <a:solidFill>
                <a:schemeClr val="tx1"/>
              </a:solidFill>
            </a:rPr>
            <a:t>, how can they </a:t>
          </a:r>
          <a:r>
            <a:rPr lang="tr-TR" dirty="0" err="1">
              <a:solidFill>
                <a:schemeClr val="tx1"/>
              </a:solidFill>
            </a:rPr>
            <a:t>establish</a:t>
          </a:r>
          <a:r>
            <a:rPr lang="tr-TR" dirty="0">
              <a:solidFill>
                <a:schemeClr val="tx1"/>
              </a:solidFill>
            </a:rPr>
            <a:t> </a:t>
          </a:r>
          <a:r>
            <a:rPr lang="tr-TR" dirty="0" err="1">
              <a:solidFill>
                <a:schemeClr val="tx1"/>
              </a:solidFill>
            </a:rPr>
            <a:t>this</a:t>
          </a:r>
          <a:r>
            <a:rPr lang="tr-TR" dirty="0">
              <a:solidFill>
                <a:schemeClr val="tx1"/>
              </a:solidFill>
            </a:rPr>
            <a:t> </a:t>
          </a:r>
          <a:r>
            <a:rPr lang="tr-TR" dirty="0" err="1">
              <a:solidFill>
                <a:schemeClr val="tx1"/>
              </a:solidFill>
            </a:rPr>
            <a:t>correlation</a:t>
          </a:r>
          <a:r>
            <a:rPr lang="tr-TR" dirty="0">
              <a:solidFill>
                <a:schemeClr val="tx1"/>
              </a:solidFill>
            </a:rPr>
            <a:t> </a:t>
          </a:r>
          <a:r>
            <a:rPr lang="tr-TR" dirty="0" err="1">
              <a:solidFill>
                <a:schemeClr val="tx1"/>
              </a:solidFill>
            </a:rPr>
            <a:t>to</a:t>
          </a:r>
          <a:r>
            <a:rPr lang="tr-TR" dirty="0">
              <a:solidFill>
                <a:schemeClr val="tx1"/>
              </a:solidFill>
            </a:rPr>
            <a:t> </a:t>
          </a:r>
          <a:r>
            <a:rPr lang="tr-TR" dirty="0" err="1">
              <a:solidFill>
                <a:schemeClr val="tx1"/>
              </a:solidFill>
            </a:rPr>
            <a:t>address</a:t>
          </a:r>
          <a:r>
            <a:rPr lang="tr-TR" dirty="0">
              <a:solidFill>
                <a:schemeClr val="tx1"/>
              </a:solidFill>
            </a:rPr>
            <a:t> </a:t>
          </a:r>
          <a:r>
            <a:rPr lang="tr-TR" dirty="0" err="1">
              <a:solidFill>
                <a:schemeClr val="tx1"/>
              </a:solidFill>
            </a:rPr>
            <a:t>students</a:t>
          </a:r>
          <a:r>
            <a:rPr lang="tr-TR" dirty="0">
              <a:solidFill>
                <a:schemeClr val="tx1"/>
              </a:solidFill>
            </a:rPr>
            <a:t>’ </a:t>
          </a:r>
          <a:r>
            <a:rPr lang="tr-TR" dirty="0" err="1">
              <a:solidFill>
                <a:schemeClr val="tx1"/>
              </a:solidFill>
            </a:rPr>
            <a:t>needs</a:t>
          </a:r>
          <a:r>
            <a:rPr lang="tr-TR" dirty="0">
              <a:solidFill>
                <a:schemeClr val="tx1"/>
              </a:solidFill>
            </a:rPr>
            <a:t>?</a:t>
          </a:r>
          <a:endParaRPr lang="en-US" dirty="0">
            <a:solidFill>
              <a:schemeClr val="tx1"/>
            </a:solidFill>
          </a:endParaRPr>
        </a:p>
      </dgm:t>
    </dgm:pt>
    <dgm:pt modelId="{A1760FC6-4834-43C9-A956-9D9D57E504A3}" type="parTrans" cxnId="{1EF9392F-EA11-457D-9927-275D145A52E2}">
      <dgm:prSet/>
      <dgm:spPr/>
      <dgm:t>
        <a:bodyPr/>
        <a:lstStyle/>
        <a:p>
          <a:endParaRPr lang="en-US"/>
        </a:p>
      </dgm:t>
    </dgm:pt>
    <dgm:pt modelId="{922374A4-2E48-4E36-ABCE-29BBACBB5B53}" type="sibTrans" cxnId="{1EF9392F-EA11-457D-9927-275D145A52E2}">
      <dgm:prSet/>
      <dgm:spPr/>
      <dgm:t>
        <a:bodyPr/>
        <a:lstStyle/>
        <a:p>
          <a:endParaRPr lang="en-US"/>
        </a:p>
      </dgm:t>
    </dgm:pt>
    <dgm:pt modelId="{0B740545-37A1-4AF4-AB2F-CC9B3D46403C}" type="pres">
      <dgm:prSet presAssocID="{82C97732-310D-47FD-A6F0-5F1AD381B9E8}" presName="outerComposite" presStyleCnt="0">
        <dgm:presLayoutVars>
          <dgm:chMax val="5"/>
          <dgm:dir/>
          <dgm:resizeHandles val="exact"/>
        </dgm:presLayoutVars>
      </dgm:prSet>
      <dgm:spPr/>
    </dgm:pt>
    <dgm:pt modelId="{8028E6C8-23D9-4D6F-B2EB-5C887CE6015F}" type="pres">
      <dgm:prSet presAssocID="{82C97732-310D-47FD-A6F0-5F1AD381B9E8}" presName="dummyMaxCanvas" presStyleCnt="0">
        <dgm:presLayoutVars/>
      </dgm:prSet>
      <dgm:spPr/>
    </dgm:pt>
    <dgm:pt modelId="{22AAFE07-FC57-47F2-8C95-1457D5403B1E}" type="pres">
      <dgm:prSet presAssocID="{82C97732-310D-47FD-A6F0-5F1AD381B9E8}" presName="TwoNodes_1" presStyleLbl="node1" presStyleIdx="0" presStyleCnt="2">
        <dgm:presLayoutVars>
          <dgm:bulletEnabled val="1"/>
        </dgm:presLayoutVars>
      </dgm:prSet>
      <dgm:spPr/>
    </dgm:pt>
    <dgm:pt modelId="{5044EBA0-873B-4102-85F7-D0858AEB50C1}" type="pres">
      <dgm:prSet presAssocID="{82C97732-310D-47FD-A6F0-5F1AD381B9E8}" presName="TwoNodes_2" presStyleLbl="node1" presStyleIdx="1" presStyleCnt="2">
        <dgm:presLayoutVars>
          <dgm:bulletEnabled val="1"/>
        </dgm:presLayoutVars>
      </dgm:prSet>
      <dgm:spPr/>
    </dgm:pt>
    <dgm:pt modelId="{BE9B3456-348A-4044-B71D-F07A7F44D0CC}" type="pres">
      <dgm:prSet presAssocID="{82C97732-310D-47FD-A6F0-5F1AD381B9E8}" presName="TwoConn_1-2" presStyleLbl="fgAccFollowNode1" presStyleIdx="0" presStyleCnt="1">
        <dgm:presLayoutVars>
          <dgm:bulletEnabled val="1"/>
        </dgm:presLayoutVars>
      </dgm:prSet>
      <dgm:spPr/>
    </dgm:pt>
    <dgm:pt modelId="{EA843885-AD10-4067-AED9-F7FA54194F3F}" type="pres">
      <dgm:prSet presAssocID="{82C97732-310D-47FD-A6F0-5F1AD381B9E8}" presName="TwoNodes_1_text" presStyleLbl="node1" presStyleIdx="1" presStyleCnt="2">
        <dgm:presLayoutVars>
          <dgm:bulletEnabled val="1"/>
        </dgm:presLayoutVars>
      </dgm:prSet>
      <dgm:spPr/>
    </dgm:pt>
    <dgm:pt modelId="{1CD8309B-1B2D-4E35-92CC-F4578E806733}" type="pres">
      <dgm:prSet presAssocID="{82C97732-310D-47FD-A6F0-5F1AD381B9E8}" presName="TwoNodes_2_text" presStyleLbl="node1" presStyleIdx="1" presStyleCnt="2">
        <dgm:presLayoutVars>
          <dgm:bulletEnabled val="1"/>
        </dgm:presLayoutVars>
      </dgm:prSet>
      <dgm:spPr/>
    </dgm:pt>
  </dgm:ptLst>
  <dgm:cxnLst>
    <dgm:cxn modelId="{1EF9392F-EA11-457D-9927-275D145A52E2}" srcId="{82C97732-310D-47FD-A6F0-5F1AD381B9E8}" destId="{D15930AB-75F8-4598-8AE1-9B51F10F8974}" srcOrd="1" destOrd="0" parTransId="{A1760FC6-4834-43C9-A956-9D9D57E504A3}" sibTransId="{922374A4-2E48-4E36-ABCE-29BBACBB5B53}"/>
    <dgm:cxn modelId="{1EFAC26A-8444-4A7E-B220-9BFAE7C7368D}" type="presOf" srcId="{323819FE-C16C-4A2E-BDA0-BE2228F6781A}" destId="{22AAFE07-FC57-47F2-8C95-1457D5403B1E}" srcOrd="0" destOrd="0" presId="urn:microsoft.com/office/officeart/2005/8/layout/vProcess5"/>
    <dgm:cxn modelId="{C279BA4C-E184-4606-A209-3B9BFF814901}" type="presOf" srcId="{D15930AB-75F8-4598-8AE1-9B51F10F8974}" destId="{1CD8309B-1B2D-4E35-92CC-F4578E806733}" srcOrd="1" destOrd="0" presId="urn:microsoft.com/office/officeart/2005/8/layout/vProcess5"/>
    <dgm:cxn modelId="{E580BE78-3755-4F16-858E-85F01A1972B9}" type="presOf" srcId="{D15930AB-75F8-4598-8AE1-9B51F10F8974}" destId="{5044EBA0-873B-4102-85F7-D0858AEB50C1}" srcOrd="0" destOrd="0" presId="urn:microsoft.com/office/officeart/2005/8/layout/vProcess5"/>
    <dgm:cxn modelId="{3B8720AF-C71B-42D5-9B8A-162368266C24}" type="presOf" srcId="{82C97732-310D-47FD-A6F0-5F1AD381B9E8}" destId="{0B740545-37A1-4AF4-AB2F-CC9B3D46403C}" srcOrd="0" destOrd="0" presId="urn:microsoft.com/office/officeart/2005/8/layout/vProcess5"/>
    <dgm:cxn modelId="{49E9D7AF-34F4-4910-A10F-FC4A28609ADA}" srcId="{82C97732-310D-47FD-A6F0-5F1AD381B9E8}" destId="{323819FE-C16C-4A2E-BDA0-BE2228F6781A}" srcOrd="0" destOrd="0" parTransId="{00D2D2EF-B44C-4205-8FF8-82DCBD011579}" sibTransId="{48DDDA7B-564F-4FE7-95D3-29EC9AC96C72}"/>
    <dgm:cxn modelId="{749E34D5-DAA7-4AA2-90C1-658DA7FA9CA4}" type="presOf" srcId="{48DDDA7B-564F-4FE7-95D3-29EC9AC96C72}" destId="{BE9B3456-348A-4044-B71D-F07A7F44D0CC}" srcOrd="0" destOrd="0" presId="urn:microsoft.com/office/officeart/2005/8/layout/vProcess5"/>
    <dgm:cxn modelId="{BE041CE0-B422-4489-9108-95F60671C02C}" type="presOf" srcId="{323819FE-C16C-4A2E-BDA0-BE2228F6781A}" destId="{EA843885-AD10-4067-AED9-F7FA54194F3F}" srcOrd="1" destOrd="0" presId="urn:microsoft.com/office/officeart/2005/8/layout/vProcess5"/>
    <dgm:cxn modelId="{E6189BC2-4681-445D-B758-F6A11D831AC2}" type="presParOf" srcId="{0B740545-37A1-4AF4-AB2F-CC9B3D46403C}" destId="{8028E6C8-23D9-4D6F-B2EB-5C887CE6015F}" srcOrd="0" destOrd="0" presId="urn:microsoft.com/office/officeart/2005/8/layout/vProcess5"/>
    <dgm:cxn modelId="{D8D4CF15-8581-4A41-A5F8-D2E8D781103E}" type="presParOf" srcId="{0B740545-37A1-4AF4-AB2F-CC9B3D46403C}" destId="{22AAFE07-FC57-47F2-8C95-1457D5403B1E}" srcOrd="1" destOrd="0" presId="urn:microsoft.com/office/officeart/2005/8/layout/vProcess5"/>
    <dgm:cxn modelId="{D6323B3F-327D-4BD1-8D05-E36F6561087C}" type="presParOf" srcId="{0B740545-37A1-4AF4-AB2F-CC9B3D46403C}" destId="{5044EBA0-873B-4102-85F7-D0858AEB50C1}" srcOrd="2" destOrd="0" presId="urn:microsoft.com/office/officeart/2005/8/layout/vProcess5"/>
    <dgm:cxn modelId="{602232C6-4FF9-45C2-AAE3-97C40D41C07D}" type="presParOf" srcId="{0B740545-37A1-4AF4-AB2F-CC9B3D46403C}" destId="{BE9B3456-348A-4044-B71D-F07A7F44D0CC}" srcOrd="3" destOrd="0" presId="urn:microsoft.com/office/officeart/2005/8/layout/vProcess5"/>
    <dgm:cxn modelId="{79722327-F2AE-4A1F-86C7-D34711F9E1A4}" type="presParOf" srcId="{0B740545-37A1-4AF4-AB2F-CC9B3D46403C}" destId="{EA843885-AD10-4067-AED9-F7FA54194F3F}" srcOrd="4" destOrd="0" presId="urn:microsoft.com/office/officeart/2005/8/layout/vProcess5"/>
    <dgm:cxn modelId="{B3D6F90E-8507-4BC5-94CC-270B8A7BD2B9}" type="presParOf" srcId="{0B740545-37A1-4AF4-AB2F-CC9B3D46403C}" destId="{1CD8309B-1B2D-4E35-92CC-F4578E806733}" srcOrd="5" destOrd="0" presId="urn:microsoft.com/office/officeart/2005/8/layout/vProcess5"/>
  </dgm:cxnLst>
  <dgm:bg>
    <a:solidFill>
      <a:schemeClr val="bg2">
        <a:lumMod val="9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26F852C-8F11-47C6-860F-83C106FCF3F6}" type="doc">
      <dgm:prSet loTypeId="urn:microsoft.com/office/officeart/2005/8/layout/vProcess5" loCatId="process" qsTypeId="urn:microsoft.com/office/officeart/2005/8/quickstyle/simple1" qsCatId="simple" csTypeId="urn:microsoft.com/office/officeart/2005/8/colors/accent3_2" csCatId="accent3" phldr="1"/>
      <dgm:spPr/>
      <dgm:t>
        <a:bodyPr/>
        <a:lstStyle/>
        <a:p>
          <a:endParaRPr lang="en-US"/>
        </a:p>
      </dgm:t>
    </dgm:pt>
    <dgm:pt modelId="{D2A10557-2A61-401A-BA87-0615AE03F4D2}">
      <dgm:prSet/>
      <dgm:spPr/>
      <dgm:t>
        <a:bodyPr/>
        <a:lstStyle/>
        <a:p>
          <a:r>
            <a:rPr lang="tr-TR" dirty="0" err="1">
              <a:solidFill>
                <a:schemeClr val="tx1"/>
              </a:solidFill>
            </a:rPr>
            <a:t>The</a:t>
          </a:r>
          <a:r>
            <a:rPr lang="tr-TR" dirty="0">
              <a:solidFill>
                <a:schemeClr val="tx1"/>
              </a:solidFill>
            </a:rPr>
            <a:t> data </a:t>
          </a:r>
          <a:r>
            <a:rPr lang="tr-TR" dirty="0" err="1">
              <a:solidFill>
                <a:schemeClr val="tx1"/>
              </a:solidFill>
            </a:rPr>
            <a:t>were</a:t>
          </a:r>
          <a:r>
            <a:rPr lang="tr-TR" dirty="0">
              <a:solidFill>
                <a:schemeClr val="tx1"/>
              </a:solidFill>
            </a:rPr>
            <a:t> </a:t>
          </a:r>
          <a:r>
            <a:rPr lang="tr-TR" dirty="0" err="1">
              <a:solidFill>
                <a:schemeClr val="tx1"/>
              </a:solidFill>
            </a:rPr>
            <a:t>gathered</a:t>
          </a:r>
          <a:r>
            <a:rPr lang="tr-TR" dirty="0">
              <a:solidFill>
                <a:schemeClr val="tx1"/>
              </a:solidFill>
            </a:rPr>
            <a:t> </a:t>
          </a:r>
          <a:r>
            <a:rPr lang="tr-TR" dirty="0" err="1">
              <a:solidFill>
                <a:schemeClr val="tx1"/>
              </a:solidFill>
            </a:rPr>
            <a:t>from</a:t>
          </a:r>
          <a:r>
            <a:rPr lang="tr-TR" dirty="0">
              <a:solidFill>
                <a:schemeClr val="tx1"/>
              </a:solidFill>
            </a:rPr>
            <a:t> general English </a:t>
          </a:r>
          <a:r>
            <a:rPr lang="tr-TR" dirty="0" err="1">
              <a:solidFill>
                <a:schemeClr val="tx1"/>
              </a:solidFill>
            </a:rPr>
            <a:t>instructors</a:t>
          </a:r>
          <a:r>
            <a:rPr lang="tr-TR" dirty="0">
              <a:solidFill>
                <a:schemeClr val="tx1"/>
              </a:solidFill>
            </a:rPr>
            <a:t> </a:t>
          </a:r>
          <a:r>
            <a:rPr lang="en-US" dirty="0">
              <a:solidFill>
                <a:schemeClr val="tx1"/>
              </a:solidFill>
            </a:rPr>
            <a:t>(n</a:t>
          </a:r>
          <a:r>
            <a:rPr lang="tr-TR" dirty="0">
              <a:solidFill>
                <a:schemeClr val="tx1"/>
              </a:solidFill>
            </a:rPr>
            <a:t> </a:t>
          </a:r>
          <a:r>
            <a:rPr lang="en-US" dirty="0">
              <a:solidFill>
                <a:schemeClr val="tx1"/>
              </a:solidFill>
            </a:rPr>
            <a:t>=</a:t>
          </a:r>
          <a:r>
            <a:rPr lang="tr-TR" dirty="0">
              <a:solidFill>
                <a:schemeClr val="tx1"/>
              </a:solidFill>
            </a:rPr>
            <a:t> </a:t>
          </a:r>
          <a:r>
            <a:rPr lang="en-US" dirty="0">
              <a:solidFill>
                <a:schemeClr val="tx1"/>
              </a:solidFill>
            </a:rPr>
            <a:t>18) at a</a:t>
          </a:r>
          <a:r>
            <a:rPr lang="tr-TR" dirty="0">
              <a:solidFill>
                <a:schemeClr val="tx1"/>
              </a:solidFill>
            </a:rPr>
            <a:t> </a:t>
          </a:r>
          <a:r>
            <a:rPr lang="tr-TR" dirty="0" err="1">
              <a:solidFill>
                <a:schemeClr val="tx1"/>
              </a:solidFill>
            </a:rPr>
            <a:t>full</a:t>
          </a:r>
          <a:r>
            <a:rPr lang="tr-TR" dirty="0">
              <a:solidFill>
                <a:schemeClr val="tx1"/>
              </a:solidFill>
            </a:rPr>
            <a:t> </a:t>
          </a:r>
          <a:r>
            <a:rPr lang="en-US" dirty="0">
              <a:solidFill>
                <a:schemeClr val="tx1"/>
              </a:solidFill>
            </a:rPr>
            <a:t>EMI university in Turkey</a:t>
          </a:r>
          <a:r>
            <a:rPr lang="tr-TR" dirty="0">
              <a:solidFill>
                <a:schemeClr val="tx1"/>
              </a:solidFill>
            </a:rPr>
            <a:t> </a:t>
          </a:r>
          <a:r>
            <a:rPr lang="tr-TR" dirty="0" err="1">
              <a:solidFill>
                <a:schemeClr val="tx1"/>
              </a:solidFill>
            </a:rPr>
            <a:t>who</a:t>
          </a:r>
          <a:r>
            <a:rPr lang="tr-TR" dirty="0">
              <a:solidFill>
                <a:schemeClr val="tx1"/>
              </a:solidFill>
            </a:rPr>
            <a:t> had </a:t>
          </a:r>
          <a:r>
            <a:rPr lang="tr-TR" dirty="0" err="1">
              <a:solidFill>
                <a:schemeClr val="tx1"/>
              </a:solidFill>
            </a:rPr>
            <a:t>prior</a:t>
          </a:r>
          <a:r>
            <a:rPr lang="tr-TR" dirty="0">
              <a:solidFill>
                <a:schemeClr val="tx1"/>
              </a:solidFill>
            </a:rPr>
            <a:t> EAP </a:t>
          </a:r>
          <a:r>
            <a:rPr lang="tr-TR" dirty="0" err="1">
              <a:solidFill>
                <a:schemeClr val="tx1"/>
              </a:solidFill>
            </a:rPr>
            <a:t>teaching</a:t>
          </a:r>
          <a:r>
            <a:rPr lang="tr-TR" dirty="0">
              <a:solidFill>
                <a:schemeClr val="tx1"/>
              </a:solidFill>
            </a:rPr>
            <a:t> </a:t>
          </a:r>
          <a:r>
            <a:rPr lang="tr-TR" dirty="0" err="1">
              <a:solidFill>
                <a:schemeClr val="tx1"/>
              </a:solidFill>
            </a:rPr>
            <a:t>experience</a:t>
          </a:r>
          <a:r>
            <a:rPr lang="tr-TR" dirty="0">
              <a:solidFill>
                <a:schemeClr val="tx1"/>
              </a:solidFill>
            </a:rPr>
            <a:t>.</a:t>
          </a:r>
          <a:endParaRPr lang="en-US" dirty="0">
            <a:solidFill>
              <a:schemeClr val="tx1"/>
            </a:solidFill>
          </a:endParaRPr>
        </a:p>
      </dgm:t>
    </dgm:pt>
    <dgm:pt modelId="{85CCCF85-32DC-40C6-8DF8-0DA0568B45FF}" type="parTrans" cxnId="{98BA6CC3-1BF9-4FEA-BA70-1F39C097313C}">
      <dgm:prSet/>
      <dgm:spPr/>
      <dgm:t>
        <a:bodyPr/>
        <a:lstStyle/>
        <a:p>
          <a:endParaRPr lang="en-US" sz="2200"/>
        </a:p>
      </dgm:t>
    </dgm:pt>
    <dgm:pt modelId="{A6A15BAA-FE7B-48DD-9460-B9446CC9E4D0}" type="sibTrans" cxnId="{98BA6CC3-1BF9-4FEA-BA70-1F39C097313C}">
      <dgm:prSet/>
      <dgm:spPr/>
      <dgm:t>
        <a:bodyPr/>
        <a:lstStyle/>
        <a:p>
          <a:endParaRPr lang="en-US"/>
        </a:p>
      </dgm:t>
    </dgm:pt>
    <dgm:pt modelId="{24595052-6A51-4F5B-8425-CED712CD5E9F}">
      <dgm:prSet/>
      <dgm:spPr/>
      <dgm:t>
        <a:bodyPr/>
        <a:lstStyle/>
        <a:p>
          <a:r>
            <a:rPr lang="tr-TR" dirty="0" err="1">
              <a:solidFill>
                <a:schemeClr val="tx1"/>
              </a:solidFill>
            </a:rPr>
            <a:t>Neither</a:t>
          </a:r>
          <a:r>
            <a:rPr lang="tr-TR" dirty="0">
              <a:solidFill>
                <a:schemeClr val="tx1"/>
              </a:solidFill>
            </a:rPr>
            <a:t> </a:t>
          </a:r>
          <a:r>
            <a:rPr lang="tr-TR" dirty="0" err="1">
              <a:solidFill>
                <a:schemeClr val="tx1"/>
              </a:solidFill>
            </a:rPr>
            <a:t>national</a:t>
          </a:r>
          <a:r>
            <a:rPr lang="tr-TR" dirty="0">
              <a:solidFill>
                <a:schemeClr val="tx1"/>
              </a:solidFill>
            </a:rPr>
            <a:t> </a:t>
          </a:r>
          <a:r>
            <a:rPr lang="tr-TR" dirty="0" err="1">
              <a:solidFill>
                <a:schemeClr val="tx1"/>
              </a:solidFill>
            </a:rPr>
            <a:t>nor</a:t>
          </a:r>
          <a:r>
            <a:rPr lang="tr-TR" dirty="0">
              <a:solidFill>
                <a:schemeClr val="tx1"/>
              </a:solidFill>
            </a:rPr>
            <a:t> </a:t>
          </a:r>
          <a:r>
            <a:rPr lang="tr-TR" dirty="0" err="1">
              <a:solidFill>
                <a:schemeClr val="tx1"/>
              </a:solidFill>
            </a:rPr>
            <a:t>institutional</a:t>
          </a:r>
          <a:r>
            <a:rPr lang="tr-TR" dirty="0">
              <a:solidFill>
                <a:schemeClr val="tx1"/>
              </a:solidFill>
            </a:rPr>
            <a:t> </a:t>
          </a:r>
          <a:r>
            <a:rPr lang="tr-TR" dirty="0" err="1">
              <a:solidFill>
                <a:schemeClr val="tx1"/>
              </a:solidFill>
            </a:rPr>
            <a:t>regulations</a:t>
          </a:r>
          <a:r>
            <a:rPr lang="tr-TR" dirty="0">
              <a:solidFill>
                <a:schemeClr val="tx1"/>
              </a:solidFill>
            </a:rPr>
            <a:t> </a:t>
          </a:r>
          <a:r>
            <a:rPr lang="tr-TR" dirty="0" err="1">
              <a:solidFill>
                <a:schemeClr val="tx1"/>
              </a:solidFill>
            </a:rPr>
            <a:t>require</a:t>
          </a:r>
          <a:r>
            <a:rPr lang="tr-TR" dirty="0">
              <a:solidFill>
                <a:schemeClr val="tx1"/>
              </a:solidFill>
            </a:rPr>
            <a:t> a </a:t>
          </a:r>
          <a:r>
            <a:rPr lang="tr-TR" dirty="0" err="1">
              <a:solidFill>
                <a:schemeClr val="tx1"/>
              </a:solidFill>
            </a:rPr>
            <a:t>specific</a:t>
          </a:r>
          <a:r>
            <a:rPr lang="tr-TR" dirty="0">
              <a:solidFill>
                <a:schemeClr val="tx1"/>
              </a:solidFill>
            </a:rPr>
            <a:t> </a:t>
          </a:r>
          <a:r>
            <a:rPr lang="tr-TR" dirty="0" err="1">
              <a:solidFill>
                <a:schemeClr val="tx1"/>
              </a:solidFill>
            </a:rPr>
            <a:t>prerequisite</a:t>
          </a:r>
          <a:r>
            <a:rPr lang="tr-TR" dirty="0">
              <a:solidFill>
                <a:schemeClr val="tx1"/>
              </a:solidFill>
            </a:rPr>
            <a:t> </a:t>
          </a:r>
          <a:r>
            <a:rPr lang="tr-TR" dirty="0" err="1">
              <a:solidFill>
                <a:schemeClr val="tx1"/>
              </a:solidFill>
            </a:rPr>
            <a:t>for</a:t>
          </a:r>
          <a:r>
            <a:rPr lang="tr-TR" dirty="0">
              <a:solidFill>
                <a:schemeClr val="tx1"/>
              </a:solidFill>
            </a:rPr>
            <a:t> </a:t>
          </a:r>
          <a:r>
            <a:rPr lang="tr-TR" dirty="0" err="1">
              <a:solidFill>
                <a:schemeClr val="tx1"/>
              </a:solidFill>
            </a:rPr>
            <a:t>teaching</a:t>
          </a:r>
          <a:r>
            <a:rPr lang="tr-TR" dirty="0">
              <a:solidFill>
                <a:schemeClr val="tx1"/>
              </a:solidFill>
            </a:rPr>
            <a:t> EAP </a:t>
          </a:r>
          <a:r>
            <a:rPr lang="tr-TR" dirty="0" err="1">
              <a:solidFill>
                <a:schemeClr val="tx1"/>
              </a:solidFill>
            </a:rPr>
            <a:t>other</a:t>
          </a:r>
          <a:r>
            <a:rPr lang="tr-TR" dirty="0">
              <a:solidFill>
                <a:schemeClr val="tx1"/>
              </a:solidFill>
            </a:rPr>
            <a:t> </a:t>
          </a:r>
          <a:r>
            <a:rPr lang="tr-TR" dirty="0" err="1">
              <a:solidFill>
                <a:schemeClr val="tx1"/>
              </a:solidFill>
            </a:rPr>
            <a:t>than</a:t>
          </a:r>
          <a:r>
            <a:rPr lang="tr-TR" dirty="0">
              <a:solidFill>
                <a:schemeClr val="tx1"/>
              </a:solidFill>
            </a:rPr>
            <a:t> </a:t>
          </a:r>
          <a:r>
            <a:rPr lang="tr-TR" dirty="0" err="1">
              <a:solidFill>
                <a:schemeClr val="tx1"/>
              </a:solidFill>
            </a:rPr>
            <a:t>the</a:t>
          </a:r>
          <a:r>
            <a:rPr lang="tr-TR" dirty="0">
              <a:solidFill>
                <a:schemeClr val="tx1"/>
              </a:solidFill>
            </a:rPr>
            <a:t> </a:t>
          </a:r>
          <a:r>
            <a:rPr lang="tr-TR" dirty="0" err="1">
              <a:solidFill>
                <a:schemeClr val="tx1"/>
              </a:solidFill>
            </a:rPr>
            <a:t>ones</a:t>
          </a:r>
          <a:r>
            <a:rPr lang="tr-TR" dirty="0">
              <a:solidFill>
                <a:schemeClr val="tx1"/>
              </a:solidFill>
            </a:rPr>
            <a:t> </a:t>
          </a:r>
          <a:r>
            <a:rPr lang="tr-TR" dirty="0" err="1">
              <a:solidFill>
                <a:schemeClr val="tx1"/>
              </a:solidFill>
            </a:rPr>
            <a:t>which</a:t>
          </a:r>
          <a:r>
            <a:rPr lang="tr-TR" dirty="0">
              <a:solidFill>
                <a:schemeClr val="tx1"/>
              </a:solidFill>
            </a:rPr>
            <a:t> </a:t>
          </a:r>
          <a:r>
            <a:rPr lang="tr-TR" dirty="0" err="1">
              <a:solidFill>
                <a:schemeClr val="tx1"/>
              </a:solidFill>
            </a:rPr>
            <a:t>any</a:t>
          </a:r>
          <a:r>
            <a:rPr lang="tr-TR" dirty="0">
              <a:solidFill>
                <a:schemeClr val="tx1"/>
              </a:solidFill>
            </a:rPr>
            <a:t> </a:t>
          </a:r>
          <a:r>
            <a:rPr lang="tr-TR" dirty="0" err="1">
              <a:solidFill>
                <a:schemeClr val="tx1"/>
              </a:solidFill>
            </a:rPr>
            <a:t>language</a:t>
          </a:r>
          <a:r>
            <a:rPr lang="tr-TR" dirty="0">
              <a:solidFill>
                <a:schemeClr val="tx1"/>
              </a:solidFill>
            </a:rPr>
            <a:t> </a:t>
          </a:r>
          <a:r>
            <a:rPr lang="tr-TR" dirty="0" err="1">
              <a:solidFill>
                <a:schemeClr val="tx1"/>
              </a:solidFill>
            </a:rPr>
            <a:t>instructor</a:t>
          </a:r>
          <a:r>
            <a:rPr lang="tr-TR" dirty="0">
              <a:solidFill>
                <a:schemeClr val="tx1"/>
              </a:solidFill>
            </a:rPr>
            <a:t> in </a:t>
          </a:r>
          <a:r>
            <a:rPr lang="tr-TR" dirty="0" err="1">
              <a:solidFill>
                <a:schemeClr val="tx1"/>
              </a:solidFill>
            </a:rPr>
            <a:t>Turkey</a:t>
          </a:r>
          <a:r>
            <a:rPr lang="tr-TR" dirty="0">
              <a:solidFill>
                <a:schemeClr val="tx1"/>
              </a:solidFill>
            </a:rPr>
            <a:t> is </a:t>
          </a:r>
          <a:r>
            <a:rPr lang="tr-TR" dirty="0" err="1">
              <a:solidFill>
                <a:schemeClr val="tx1"/>
              </a:solidFill>
            </a:rPr>
            <a:t>subject</a:t>
          </a:r>
          <a:r>
            <a:rPr lang="tr-TR" dirty="0">
              <a:solidFill>
                <a:schemeClr val="tx1"/>
              </a:solidFill>
            </a:rPr>
            <a:t> </a:t>
          </a:r>
          <a:r>
            <a:rPr lang="tr-TR" dirty="0" err="1">
              <a:solidFill>
                <a:schemeClr val="tx1"/>
              </a:solidFill>
            </a:rPr>
            <a:t>to</a:t>
          </a:r>
          <a:r>
            <a:rPr lang="tr-TR" dirty="0">
              <a:solidFill>
                <a:schemeClr val="tx1"/>
              </a:solidFill>
            </a:rPr>
            <a:t>.</a:t>
          </a:r>
          <a:endParaRPr lang="en-US" dirty="0">
            <a:solidFill>
              <a:schemeClr val="tx1"/>
            </a:solidFill>
          </a:endParaRPr>
        </a:p>
      </dgm:t>
    </dgm:pt>
    <dgm:pt modelId="{03AD2FB2-FB4F-4950-A841-312C6B22D077}" type="parTrans" cxnId="{EF18CFA9-247D-427B-9830-B4129EDE8228}">
      <dgm:prSet/>
      <dgm:spPr/>
      <dgm:t>
        <a:bodyPr/>
        <a:lstStyle/>
        <a:p>
          <a:endParaRPr lang="en-US" sz="2200"/>
        </a:p>
      </dgm:t>
    </dgm:pt>
    <dgm:pt modelId="{4DB6D329-A163-414D-95F2-D03013167628}" type="sibTrans" cxnId="{EF18CFA9-247D-427B-9830-B4129EDE8228}">
      <dgm:prSet/>
      <dgm:spPr/>
      <dgm:t>
        <a:bodyPr/>
        <a:lstStyle/>
        <a:p>
          <a:endParaRPr lang="en-US"/>
        </a:p>
      </dgm:t>
    </dgm:pt>
    <dgm:pt modelId="{B1D6CC0C-01D8-407D-A30B-28AB26BE428E}">
      <dgm:prSet/>
      <dgm:spPr/>
      <dgm:t>
        <a:bodyPr/>
        <a:lstStyle/>
        <a:p>
          <a:r>
            <a:rPr lang="tr-TR" dirty="0" err="1">
              <a:solidFill>
                <a:schemeClr val="tx1"/>
              </a:solidFill>
            </a:rPr>
            <a:t>Rather</a:t>
          </a:r>
          <a:r>
            <a:rPr lang="tr-TR" dirty="0">
              <a:solidFill>
                <a:schemeClr val="tx1"/>
              </a:solidFill>
            </a:rPr>
            <a:t>, </a:t>
          </a:r>
          <a:r>
            <a:rPr lang="tr-TR" dirty="0" err="1">
              <a:solidFill>
                <a:schemeClr val="tx1"/>
              </a:solidFill>
            </a:rPr>
            <a:t>arbitrary</a:t>
          </a:r>
          <a:r>
            <a:rPr lang="tr-TR" dirty="0">
              <a:solidFill>
                <a:schemeClr val="tx1"/>
              </a:solidFill>
            </a:rPr>
            <a:t> </a:t>
          </a:r>
          <a:r>
            <a:rPr lang="tr-TR" dirty="0" err="1">
              <a:solidFill>
                <a:schemeClr val="tx1"/>
              </a:solidFill>
            </a:rPr>
            <a:t>and</a:t>
          </a:r>
          <a:r>
            <a:rPr lang="tr-TR" dirty="0">
              <a:solidFill>
                <a:schemeClr val="tx1"/>
              </a:solidFill>
            </a:rPr>
            <a:t>/</a:t>
          </a:r>
          <a:r>
            <a:rPr lang="tr-TR" dirty="0" err="1">
              <a:solidFill>
                <a:schemeClr val="tx1"/>
              </a:solidFill>
            </a:rPr>
            <a:t>or</a:t>
          </a:r>
          <a:r>
            <a:rPr lang="tr-TR" dirty="0">
              <a:solidFill>
                <a:schemeClr val="tx1"/>
              </a:solidFill>
            </a:rPr>
            <a:t> </a:t>
          </a:r>
          <a:r>
            <a:rPr lang="tr-TR" dirty="0" err="1">
              <a:solidFill>
                <a:schemeClr val="tx1"/>
              </a:solidFill>
            </a:rPr>
            <a:t>conventional</a:t>
          </a:r>
          <a:r>
            <a:rPr lang="tr-TR" dirty="0">
              <a:solidFill>
                <a:schemeClr val="tx1"/>
              </a:solidFill>
            </a:rPr>
            <a:t> </a:t>
          </a:r>
          <a:r>
            <a:rPr lang="tr-TR" dirty="0" err="1">
              <a:solidFill>
                <a:schemeClr val="tx1"/>
              </a:solidFill>
            </a:rPr>
            <a:t>procedures</a:t>
          </a:r>
          <a:r>
            <a:rPr lang="tr-TR" dirty="0">
              <a:solidFill>
                <a:schemeClr val="tx1"/>
              </a:solidFill>
            </a:rPr>
            <a:t> </a:t>
          </a:r>
          <a:r>
            <a:rPr lang="tr-TR" dirty="0" err="1">
              <a:solidFill>
                <a:schemeClr val="tx1"/>
              </a:solidFill>
            </a:rPr>
            <a:t>are</a:t>
          </a:r>
          <a:r>
            <a:rPr lang="tr-TR" dirty="0">
              <a:solidFill>
                <a:schemeClr val="tx1"/>
              </a:solidFill>
            </a:rPr>
            <a:t> </a:t>
          </a:r>
          <a:r>
            <a:rPr lang="tr-TR" dirty="0" err="1">
              <a:solidFill>
                <a:schemeClr val="tx1"/>
              </a:solidFill>
            </a:rPr>
            <a:t>followed</a:t>
          </a:r>
          <a:r>
            <a:rPr lang="tr-TR" dirty="0">
              <a:solidFill>
                <a:schemeClr val="tx1"/>
              </a:solidFill>
            </a:rPr>
            <a:t> </a:t>
          </a:r>
          <a:r>
            <a:rPr lang="tr-TR" dirty="0" err="1">
              <a:solidFill>
                <a:schemeClr val="tx1"/>
              </a:solidFill>
            </a:rPr>
            <a:t>while</a:t>
          </a:r>
          <a:r>
            <a:rPr lang="tr-TR" dirty="0">
              <a:solidFill>
                <a:schemeClr val="tx1"/>
              </a:solidFill>
            </a:rPr>
            <a:t> </a:t>
          </a:r>
          <a:r>
            <a:rPr lang="tr-TR" dirty="0" err="1">
              <a:solidFill>
                <a:schemeClr val="tx1"/>
              </a:solidFill>
            </a:rPr>
            <a:t>recruiting</a:t>
          </a:r>
          <a:r>
            <a:rPr lang="tr-TR" dirty="0">
              <a:solidFill>
                <a:schemeClr val="tx1"/>
              </a:solidFill>
            </a:rPr>
            <a:t> general English </a:t>
          </a:r>
          <a:r>
            <a:rPr lang="tr-TR" dirty="0" err="1">
              <a:solidFill>
                <a:schemeClr val="tx1"/>
              </a:solidFill>
            </a:rPr>
            <a:t>instructors</a:t>
          </a:r>
          <a:r>
            <a:rPr lang="tr-TR" dirty="0">
              <a:solidFill>
                <a:schemeClr val="tx1"/>
              </a:solidFill>
            </a:rPr>
            <a:t> as EAP </a:t>
          </a:r>
          <a:r>
            <a:rPr lang="tr-TR" dirty="0" err="1">
              <a:solidFill>
                <a:schemeClr val="tx1"/>
              </a:solidFill>
            </a:rPr>
            <a:t>instructors</a:t>
          </a:r>
          <a:r>
            <a:rPr lang="tr-TR" dirty="0">
              <a:solidFill>
                <a:schemeClr val="tx1"/>
              </a:solidFill>
            </a:rPr>
            <a:t>. </a:t>
          </a:r>
          <a:endParaRPr lang="en-US" dirty="0">
            <a:solidFill>
              <a:schemeClr val="tx1"/>
            </a:solidFill>
          </a:endParaRPr>
        </a:p>
      </dgm:t>
    </dgm:pt>
    <dgm:pt modelId="{64800F90-6C19-44B4-9E6E-FB1A2EA299DA}" type="parTrans" cxnId="{3F745731-F46A-458A-AEEA-677C0102156B}">
      <dgm:prSet/>
      <dgm:spPr/>
      <dgm:t>
        <a:bodyPr/>
        <a:lstStyle/>
        <a:p>
          <a:endParaRPr lang="en-US" sz="2200"/>
        </a:p>
      </dgm:t>
    </dgm:pt>
    <dgm:pt modelId="{66162FBE-DF87-4E27-A90D-1874484C3E17}" type="sibTrans" cxnId="{3F745731-F46A-458A-AEEA-677C0102156B}">
      <dgm:prSet/>
      <dgm:spPr/>
      <dgm:t>
        <a:bodyPr/>
        <a:lstStyle/>
        <a:p>
          <a:endParaRPr lang="en-US"/>
        </a:p>
      </dgm:t>
    </dgm:pt>
    <dgm:pt modelId="{7C7B98EA-9575-4478-946C-3D352479A252}" type="pres">
      <dgm:prSet presAssocID="{226F852C-8F11-47C6-860F-83C106FCF3F6}" presName="outerComposite" presStyleCnt="0">
        <dgm:presLayoutVars>
          <dgm:chMax val="5"/>
          <dgm:dir/>
          <dgm:resizeHandles val="exact"/>
        </dgm:presLayoutVars>
      </dgm:prSet>
      <dgm:spPr/>
    </dgm:pt>
    <dgm:pt modelId="{365E3E31-C163-413F-90E7-2EEE9B981D15}" type="pres">
      <dgm:prSet presAssocID="{226F852C-8F11-47C6-860F-83C106FCF3F6}" presName="dummyMaxCanvas" presStyleCnt="0">
        <dgm:presLayoutVars/>
      </dgm:prSet>
      <dgm:spPr/>
    </dgm:pt>
    <dgm:pt modelId="{0F3632D5-94AB-438C-AEBA-6B059A13E30E}" type="pres">
      <dgm:prSet presAssocID="{226F852C-8F11-47C6-860F-83C106FCF3F6}" presName="ThreeNodes_1" presStyleLbl="node1" presStyleIdx="0" presStyleCnt="3">
        <dgm:presLayoutVars>
          <dgm:bulletEnabled val="1"/>
        </dgm:presLayoutVars>
      </dgm:prSet>
      <dgm:spPr/>
    </dgm:pt>
    <dgm:pt modelId="{B48E17B8-F5D9-4C20-AB87-608E8C266382}" type="pres">
      <dgm:prSet presAssocID="{226F852C-8F11-47C6-860F-83C106FCF3F6}" presName="ThreeNodes_2" presStyleLbl="node1" presStyleIdx="1" presStyleCnt="3">
        <dgm:presLayoutVars>
          <dgm:bulletEnabled val="1"/>
        </dgm:presLayoutVars>
      </dgm:prSet>
      <dgm:spPr/>
    </dgm:pt>
    <dgm:pt modelId="{3C6E4236-FAD8-4C09-BA2A-DA58AD6107AE}" type="pres">
      <dgm:prSet presAssocID="{226F852C-8F11-47C6-860F-83C106FCF3F6}" presName="ThreeNodes_3" presStyleLbl="node1" presStyleIdx="2" presStyleCnt="3">
        <dgm:presLayoutVars>
          <dgm:bulletEnabled val="1"/>
        </dgm:presLayoutVars>
      </dgm:prSet>
      <dgm:spPr/>
    </dgm:pt>
    <dgm:pt modelId="{51F1126A-75D9-43AE-AB02-048FBA231B28}" type="pres">
      <dgm:prSet presAssocID="{226F852C-8F11-47C6-860F-83C106FCF3F6}" presName="ThreeConn_1-2" presStyleLbl="fgAccFollowNode1" presStyleIdx="0" presStyleCnt="2">
        <dgm:presLayoutVars>
          <dgm:bulletEnabled val="1"/>
        </dgm:presLayoutVars>
      </dgm:prSet>
      <dgm:spPr/>
    </dgm:pt>
    <dgm:pt modelId="{240D0271-0162-4097-8013-6299FA3625C9}" type="pres">
      <dgm:prSet presAssocID="{226F852C-8F11-47C6-860F-83C106FCF3F6}" presName="ThreeConn_2-3" presStyleLbl="fgAccFollowNode1" presStyleIdx="1" presStyleCnt="2">
        <dgm:presLayoutVars>
          <dgm:bulletEnabled val="1"/>
        </dgm:presLayoutVars>
      </dgm:prSet>
      <dgm:spPr/>
    </dgm:pt>
    <dgm:pt modelId="{CF80F103-5DF1-4514-BD04-41467BA5A82E}" type="pres">
      <dgm:prSet presAssocID="{226F852C-8F11-47C6-860F-83C106FCF3F6}" presName="ThreeNodes_1_text" presStyleLbl="node1" presStyleIdx="2" presStyleCnt="3">
        <dgm:presLayoutVars>
          <dgm:bulletEnabled val="1"/>
        </dgm:presLayoutVars>
      </dgm:prSet>
      <dgm:spPr/>
    </dgm:pt>
    <dgm:pt modelId="{6AA00291-B826-4520-B996-2DEF73B726D5}" type="pres">
      <dgm:prSet presAssocID="{226F852C-8F11-47C6-860F-83C106FCF3F6}" presName="ThreeNodes_2_text" presStyleLbl="node1" presStyleIdx="2" presStyleCnt="3">
        <dgm:presLayoutVars>
          <dgm:bulletEnabled val="1"/>
        </dgm:presLayoutVars>
      </dgm:prSet>
      <dgm:spPr/>
    </dgm:pt>
    <dgm:pt modelId="{6A4C6BB6-7B96-430B-A31E-3D5AD319F3A7}" type="pres">
      <dgm:prSet presAssocID="{226F852C-8F11-47C6-860F-83C106FCF3F6}" presName="ThreeNodes_3_text" presStyleLbl="node1" presStyleIdx="2" presStyleCnt="3">
        <dgm:presLayoutVars>
          <dgm:bulletEnabled val="1"/>
        </dgm:presLayoutVars>
      </dgm:prSet>
      <dgm:spPr/>
    </dgm:pt>
  </dgm:ptLst>
  <dgm:cxnLst>
    <dgm:cxn modelId="{76945F0A-20B5-4062-AB94-5B358BFD1744}" type="presOf" srcId="{24595052-6A51-4F5B-8425-CED712CD5E9F}" destId="{B48E17B8-F5D9-4C20-AB87-608E8C266382}" srcOrd="0" destOrd="0" presId="urn:microsoft.com/office/officeart/2005/8/layout/vProcess5"/>
    <dgm:cxn modelId="{A4C04F15-2D68-423A-B221-87F50E508070}" type="presOf" srcId="{A6A15BAA-FE7B-48DD-9460-B9446CC9E4D0}" destId="{51F1126A-75D9-43AE-AB02-048FBA231B28}" srcOrd="0" destOrd="0" presId="urn:microsoft.com/office/officeart/2005/8/layout/vProcess5"/>
    <dgm:cxn modelId="{3F745731-F46A-458A-AEEA-677C0102156B}" srcId="{226F852C-8F11-47C6-860F-83C106FCF3F6}" destId="{B1D6CC0C-01D8-407D-A30B-28AB26BE428E}" srcOrd="2" destOrd="0" parTransId="{64800F90-6C19-44B4-9E6E-FB1A2EA299DA}" sibTransId="{66162FBE-DF87-4E27-A90D-1874484C3E17}"/>
    <dgm:cxn modelId="{6762EB5E-47A6-4203-9094-0391A97B9868}" type="presOf" srcId="{D2A10557-2A61-401A-BA87-0615AE03F4D2}" destId="{CF80F103-5DF1-4514-BD04-41467BA5A82E}" srcOrd="1" destOrd="0" presId="urn:microsoft.com/office/officeart/2005/8/layout/vProcess5"/>
    <dgm:cxn modelId="{BC28AA5F-3C86-4AB1-90BB-22750C3218B3}" type="presOf" srcId="{D2A10557-2A61-401A-BA87-0615AE03F4D2}" destId="{0F3632D5-94AB-438C-AEBA-6B059A13E30E}" srcOrd="0" destOrd="0" presId="urn:microsoft.com/office/officeart/2005/8/layout/vProcess5"/>
    <dgm:cxn modelId="{CF739A7D-CF1D-4929-AFD7-4356FF4FFBF1}" type="presOf" srcId="{B1D6CC0C-01D8-407D-A30B-28AB26BE428E}" destId="{6A4C6BB6-7B96-430B-A31E-3D5AD319F3A7}" srcOrd="1" destOrd="0" presId="urn:microsoft.com/office/officeart/2005/8/layout/vProcess5"/>
    <dgm:cxn modelId="{EF18CFA9-247D-427B-9830-B4129EDE8228}" srcId="{226F852C-8F11-47C6-860F-83C106FCF3F6}" destId="{24595052-6A51-4F5B-8425-CED712CD5E9F}" srcOrd="1" destOrd="0" parTransId="{03AD2FB2-FB4F-4950-A841-312C6B22D077}" sibTransId="{4DB6D329-A163-414D-95F2-D03013167628}"/>
    <dgm:cxn modelId="{C56586BB-A95F-4BEE-96D3-E610DB6375DD}" type="presOf" srcId="{226F852C-8F11-47C6-860F-83C106FCF3F6}" destId="{7C7B98EA-9575-4478-946C-3D352479A252}" srcOrd="0" destOrd="0" presId="urn:microsoft.com/office/officeart/2005/8/layout/vProcess5"/>
    <dgm:cxn modelId="{51EF2EC3-12D5-4F31-B2EB-5C8D20574DA5}" type="presOf" srcId="{B1D6CC0C-01D8-407D-A30B-28AB26BE428E}" destId="{3C6E4236-FAD8-4C09-BA2A-DA58AD6107AE}" srcOrd="0" destOrd="0" presId="urn:microsoft.com/office/officeart/2005/8/layout/vProcess5"/>
    <dgm:cxn modelId="{98BA6CC3-1BF9-4FEA-BA70-1F39C097313C}" srcId="{226F852C-8F11-47C6-860F-83C106FCF3F6}" destId="{D2A10557-2A61-401A-BA87-0615AE03F4D2}" srcOrd="0" destOrd="0" parTransId="{85CCCF85-32DC-40C6-8DF8-0DA0568B45FF}" sibTransId="{A6A15BAA-FE7B-48DD-9460-B9446CC9E4D0}"/>
    <dgm:cxn modelId="{FCFDF1DD-B8C8-45DA-83CB-CAADE9D668B7}" type="presOf" srcId="{4DB6D329-A163-414D-95F2-D03013167628}" destId="{240D0271-0162-4097-8013-6299FA3625C9}" srcOrd="0" destOrd="0" presId="urn:microsoft.com/office/officeart/2005/8/layout/vProcess5"/>
    <dgm:cxn modelId="{2482E6F5-867A-4BF7-A149-33D831B39881}" type="presOf" srcId="{24595052-6A51-4F5B-8425-CED712CD5E9F}" destId="{6AA00291-B826-4520-B996-2DEF73B726D5}" srcOrd="1" destOrd="0" presId="urn:microsoft.com/office/officeart/2005/8/layout/vProcess5"/>
    <dgm:cxn modelId="{1542FDD9-DCBF-4C31-BB3E-4C4CE4781A96}" type="presParOf" srcId="{7C7B98EA-9575-4478-946C-3D352479A252}" destId="{365E3E31-C163-413F-90E7-2EEE9B981D15}" srcOrd="0" destOrd="0" presId="urn:microsoft.com/office/officeart/2005/8/layout/vProcess5"/>
    <dgm:cxn modelId="{6B40D2D3-9A0B-4127-8B9F-D2501523A54E}" type="presParOf" srcId="{7C7B98EA-9575-4478-946C-3D352479A252}" destId="{0F3632D5-94AB-438C-AEBA-6B059A13E30E}" srcOrd="1" destOrd="0" presId="urn:microsoft.com/office/officeart/2005/8/layout/vProcess5"/>
    <dgm:cxn modelId="{BF572CBB-4D9C-43E1-8709-0A4983564AF0}" type="presParOf" srcId="{7C7B98EA-9575-4478-946C-3D352479A252}" destId="{B48E17B8-F5D9-4C20-AB87-608E8C266382}" srcOrd="2" destOrd="0" presId="urn:microsoft.com/office/officeart/2005/8/layout/vProcess5"/>
    <dgm:cxn modelId="{D3E4AE8A-93CE-4D11-AD31-231FED97FE70}" type="presParOf" srcId="{7C7B98EA-9575-4478-946C-3D352479A252}" destId="{3C6E4236-FAD8-4C09-BA2A-DA58AD6107AE}" srcOrd="3" destOrd="0" presId="urn:microsoft.com/office/officeart/2005/8/layout/vProcess5"/>
    <dgm:cxn modelId="{C6CD5A46-FFA6-4B65-A720-2F5BAED3E5C6}" type="presParOf" srcId="{7C7B98EA-9575-4478-946C-3D352479A252}" destId="{51F1126A-75D9-43AE-AB02-048FBA231B28}" srcOrd="4" destOrd="0" presId="urn:microsoft.com/office/officeart/2005/8/layout/vProcess5"/>
    <dgm:cxn modelId="{7DF72255-1C67-44EE-9EA3-649FB965069A}" type="presParOf" srcId="{7C7B98EA-9575-4478-946C-3D352479A252}" destId="{240D0271-0162-4097-8013-6299FA3625C9}" srcOrd="5" destOrd="0" presId="urn:microsoft.com/office/officeart/2005/8/layout/vProcess5"/>
    <dgm:cxn modelId="{0FFF4EC5-2C1B-402C-AC54-9759C5F1428F}" type="presParOf" srcId="{7C7B98EA-9575-4478-946C-3D352479A252}" destId="{CF80F103-5DF1-4514-BD04-41467BA5A82E}" srcOrd="6" destOrd="0" presId="urn:microsoft.com/office/officeart/2005/8/layout/vProcess5"/>
    <dgm:cxn modelId="{6F07ACEC-C68E-4EF5-A434-A8FFBE441532}" type="presParOf" srcId="{7C7B98EA-9575-4478-946C-3D352479A252}" destId="{6AA00291-B826-4520-B996-2DEF73B726D5}" srcOrd="7" destOrd="0" presId="urn:microsoft.com/office/officeart/2005/8/layout/vProcess5"/>
    <dgm:cxn modelId="{20DD1388-3C32-4FF9-B6FD-3023D3E66F2F}" type="presParOf" srcId="{7C7B98EA-9575-4478-946C-3D352479A252}" destId="{6A4C6BB6-7B96-430B-A31E-3D5AD319F3A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3C6EB2-C546-4E31-B364-5254B349C8AB}" type="doc">
      <dgm:prSet loTypeId="urn:microsoft.com/office/officeart/2005/8/layout/process5" loCatId="process" qsTypeId="urn:microsoft.com/office/officeart/2005/8/quickstyle/simple5" qsCatId="simple" csTypeId="urn:microsoft.com/office/officeart/2005/8/colors/accent3_2" csCatId="accent3" phldr="1"/>
      <dgm:spPr/>
      <dgm:t>
        <a:bodyPr/>
        <a:lstStyle/>
        <a:p>
          <a:endParaRPr lang="en-US"/>
        </a:p>
      </dgm:t>
    </dgm:pt>
    <dgm:pt modelId="{8CAF35E3-9170-4C41-8E28-FC609A7E8DE0}">
      <dgm:prSet custT="1"/>
      <dgm:spPr/>
      <dgm:t>
        <a:bodyPr/>
        <a:lstStyle/>
        <a:p>
          <a:r>
            <a:rPr lang="tr-TR" sz="2200" dirty="0" err="1">
              <a:solidFill>
                <a:schemeClr val="tx1"/>
              </a:solidFill>
            </a:rPr>
            <a:t>Qualitative</a:t>
          </a:r>
          <a:r>
            <a:rPr lang="tr-TR" sz="2200" dirty="0">
              <a:solidFill>
                <a:schemeClr val="tx1"/>
              </a:solidFill>
            </a:rPr>
            <a:t> </a:t>
          </a:r>
          <a:r>
            <a:rPr lang="tr-TR" sz="2200" dirty="0" err="1">
              <a:solidFill>
                <a:schemeClr val="tx1"/>
              </a:solidFill>
            </a:rPr>
            <a:t>research</a:t>
          </a:r>
          <a:r>
            <a:rPr lang="tr-TR" sz="2200" dirty="0">
              <a:solidFill>
                <a:schemeClr val="tx1"/>
              </a:solidFill>
            </a:rPr>
            <a:t> (Creswell et al.</a:t>
          </a:r>
          <a:r>
            <a:rPr lang="en-GB" sz="2200" dirty="0">
              <a:solidFill>
                <a:schemeClr val="tx1"/>
              </a:solidFill>
            </a:rPr>
            <a:t>, 200</a:t>
          </a:r>
          <a:r>
            <a:rPr lang="tr-TR" sz="2200" dirty="0">
              <a:solidFill>
                <a:schemeClr val="tx1"/>
              </a:solidFill>
            </a:rPr>
            <a:t>3) </a:t>
          </a:r>
          <a:r>
            <a:rPr lang="tr-TR" sz="2200" dirty="0" err="1">
              <a:solidFill>
                <a:schemeClr val="tx1"/>
              </a:solidFill>
            </a:rPr>
            <a:t>was</a:t>
          </a:r>
          <a:r>
            <a:rPr lang="tr-TR" sz="2200" dirty="0">
              <a:solidFill>
                <a:schemeClr val="tx1"/>
              </a:solidFill>
            </a:rPr>
            <a:t> </a:t>
          </a:r>
          <a:r>
            <a:rPr lang="tr-TR" sz="2200" dirty="0" err="1">
              <a:solidFill>
                <a:schemeClr val="tx1"/>
              </a:solidFill>
            </a:rPr>
            <a:t>employed</a:t>
          </a:r>
          <a:r>
            <a:rPr lang="tr-TR" sz="2200" dirty="0">
              <a:solidFill>
                <a:schemeClr val="tx1"/>
              </a:solidFill>
            </a:rPr>
            <a:t>.</a:t>
          </a:r>
          <a:endParaRPr lang="en-US" sz="2200" dirty="0">
            <a:solidFill>
              <a:schemeClr val="tx1"/>
            </a:solidFill>
          </a:endParaRPr>
        </a:p>
      </dgm:t>
    </dgm:pt>
    <dgm:pt modelId="{EEF5D20E-03EB-4FFE-B88B-069FA6CDAFD4}" type="parTrans" cxnId="{FCD848FE-5E78-4388-9318-C9CDFF711E67}">
      <dgm:prSet/>
      <dgm:spPr/>
      <dgm:t>
        <a:bodyPr/>
        <a:lstStyle/>
        <a:p>
          <a:endParaRPr lang="en-US" sz="2200"/>
        </a:p>
      </dgm:t>
    </dgm:pt>
    <dgm:pt modelId="{BEF15233-999B-4869-BFCF-39F205EF7F09}" type="sibTrans" cxnId="{FCD848FE-5E78-4388-9318-C9CDFF711E67}">
      <dgm:prSet custT="1"/>
      <dgm:spPr/>
      <dgm:t>
        <a:bodyPr/>
        <a:lstStyle/>
        <a:p>
          <a:endParaRPr lang="en-US" sz="2200"/>
        </a:p>
      </dgm:t>
    </dgm:pt>
    <dgm:pt modelId="{ED1F9DEB-C1FF-4386-A4D3-F69AC411010D}">
      <dgm:prSet custT="1"/>
      <dgm:spPr/>
      <dgm:t>
        <a:bodyPr/>
        <a:lstStyle/>
        <a:p>
          <a:r>
            <a:rPr lang="tr-TR" sz="2200" dirty="0" err="1">
              <a:solidFill>
                <a:schemeClr val="tx1"/>
              </a:solidFill>
            </a:rPr>
            <a:t>The</a:t>
          </a:r>
          <a:r>
            <a:rPr lang="tr-TR" sz="2200" dirty="0">
              <a:solidFill>
                <a:schemeClr val="tx1"/>
              </a:solidFill>
            </a:rPr>
            <a:t> </a:t>
          </a:r>
          <a:r>
            <a:rPr lang="tr-TR" sz="2200" dirty="0" err="1">
              <a:solidFill>
                <a:schemeClr val="tx1"/>
              </a:solidFill>
            </a:rPr>
            <a:t>participants</a:t>
          </a:r>
          <a:r>
            <a:rPr lang="tr-TR" sz="2200" dirty="0">
              <a:solidFill>
                <a:schemeClr val="tx1"/>
              </a:solidFill>
            </a:rPr>
            <a:t> </a:t>
          </a:r>
          <a:r>
            <a:rPr lang="tr-TR" sz="2200" dirty="0" err="1">
              <a:solidFill>
                <a:schemeClr val="tx1"/>
              </a:solidFill>
            </a:rPr>
            <a:t>were</a:t>
          </a:r>
          <a:r>
            <a:rPr lang="tr-TR" sz="2200" dirty="0">
              <a:solidFill>
                <a:schemeClr val="tx1"/>
              </a:solidFill>
            </a:rPr>
            <a:t> c</a:t>
          </a:r>
          <a:r>
            <a:rPr lang="en-US" sz="2200" dirty="0" err="1">
              <a:solidFill>
                <a:schemeClr val="tx1"/>
              </a:solidFill>
            </a:rPr>
            <a:t>onvenien</a:t>
          </a:r>
          <a:r>
            <a:rPr lang="tr-TR" sz="2200" dirty="0" err="1">
              <a:solidFill>
                <a:schemeClr val="tx1"/>
              </a:solidFill>
            </a:rPr>
            <a:t>tly</a:t>
          </a:r>
          <a:r>
            <a:rPr lang="en-US" sz="2200" dirty="0">
              <a:solidFill>
                <a:schemeClr val="tx1"/>
              </a:solidFill>
            </a:rPr>
            <a:t> </a:t>
          </a:r>
          <a:r>
            <a:rPr lang="en-US" sz="2200" dirty="0" err="1">
              <a:solidFill>
                <a:schemeClr val="tx1"/>
              </a:solidFill>
            </a:rPr>
            <a:t>sampl</a:t>
          </a:r>
          <a:r>
            <a:rPr lang="tr-TR" sz="2200" dirty="0" err="1">
              <a:solidFill>
                <a:schemeClr val="tx1"/>
              </a:solidFill>
            </a:rPr>
            <a:t>ed</a:t>
          </a:r>
          <a:r>
            <a:rPr lang="tr-TR" sz="2200" dirty="0">
              <a:solidFill>
                <a:schemeClr val="tx1"/>
              </a:solidFill>
            </a:rPr>
            <a:t> (</a:t>
          </a:r>
          <a:r>
            <a:rPr lang="en-US" sz="2200" dirty="0">
              <a:solidFill>
                <a:schemeClr val="tx1"/>
              </a:solidFill>
            </a:rPr>
            <a:t>a non-probability sampling strategy (Salkind, 2010</a:t>
          </a:r>
          <a:r>
            <a:rPr lang="tr-TR" sz="2200" dirty="0">
              <a:solidFill>
                <a:schemeClr val="tx1"/>
              </a:solidFill>
            </a:rPr>
            <a:t>) </a:t>
          </a:r>
          <a:r>
            <a:rPr lang="tr-TR" sz="2200" dirty="0" err="1">
              <a:solidFill>
                <a:schemeClr val="tx1"/>
              </a:solidFill>
            </a:rPr>
            <a:t>upon</a:t>
          </a:r>
          <a:r>
            <a:rPr lang="tr-TR" sz="2200" dirty="0">
              <a:solidFill>
                <a:schemeClr val="tx1"/>
              </a:solidFill>
            </a:rPr>
            <a:t> </a:t>
          </a:r>
          <a:r>
            <a:rPr lang="tr-TR" sz="2200" dirty="0" err="1">
              <a:solidFill>
                <a:schemeClr val="tx1"/>
              </a:solidFill>
            </a:rPr>
            <a:t>their</a:t>
          </a:r>
          <a:r>
            <a:rPr lang="tr-TR" sz="2200" dirty="0">
              <a:solidFill>
                <a:schemeClr val="tx1"/>
              </a:solidFill>
            </a:rPr>
            <a:t> </a:t>
          </a:r>
          <a:r>
            <a:rPr lang="tr-TR" sz="2200" dirty="0" err="1">
              <a:solidFill>
                <a:schemeClr val="tx1"/>
              </a:solidFill>
            </a:rPr>
            <a:t>consent</a:t>
          </a:r>
          <a:r>
            <a:rPr lang="tr-TR" sz="2200" dirty="0">
              <a:solidFill>
                <a:schemeClr val="tx1"/>
              </a:solidFill>
            </a:rPr>
            <a:t>.</a:t>
          </a:r>
          <a:endParaRPr lang="en-US" sz="2200" dirty="0">
            <a:solidFill>
              <a:schemeClr val="tx1"/>
            </a:solidFill>
          </a:endParaRPr>
        </a:p>
      </dgm:t>
    </dgm:pt>
    <dgm:pt modelId="{9FEE232F-ECB8-4AF8-8906-4C1AFE494302}" type="parTrans" cxnId="{E7B5E79C-6F4B-47EC-9148-3E0E55B75DEB}">
      <dgm:prSet/>
      <dgm:spPr/>
      <dgm:t>
        <a:bodyPr/>
        <a:lstStyle/>
        <a:p>
          <a:endParaRPr lang="en-US" sz="2200"/>
        </a:p>
      </dgm:t>
    </dgm:pt>
    <dgm:pt modelId="{1FA3FFD9-D75F-4832-A6F1-8CD4E9A5C57D}" type="sibTrans" cxnId="{E7B5E79C-6F4B-47EC-9148-3E0E55B75DEB}">
      <dgm:prSet custT="1"/>
      <dgm:spPr/>
      <dgm:t>
        <a:bodyPr/>
        <a:lstStyle/>
        <a:p>
          <a:endParaRPr lang="en-US" sz="2200"/>
        </a:p>
      </dgm:t>
    </dgm:pt>
    <dgm:pt modelId="{DF928921-4774-4DB7-B3F6-04087E3D0FCE}">
      <dgm:prSet custT="1"/>
      <dgm:spPr/>
      <dgm:t>
        <a:bodyPr/>
        <a:lstStyle/>
        <a:p>
          <a:r>
            <a:rPr lang="tr-TR" sz="2200" dirty="0">
              <a:solidFill>
                <a:schemeClr val="tx1"/>
              </a:solidFill>
            </a:rPr>
            <a:t>A semi-</a:t>
          </a:r>
          <a:r>
            <a:rPr lang="tr-TR" sz="2200" dirty="0" err="1">
              <a:solidFill>
                <a:schemeClr val="tx1"/>
              </a:solidFill>
            </a:rPr>
            <a:t>structured</a:t>
          </a:r>
          <a:r>
            <a:rPr lang="tr-TR" sz="2200" dirty="0">
              <a:solidFill>
                <a:schemeClr val="tx1"/>
              </a:solidFill>
            </a:rPr>
            <a:t> </a:t>
          </a:r>
          <a:r>
            <a:rPr lang="tr-TR" sz="2200" dirty="0" err="1">
              <a:solidFill>
                <a:schemeClr val="tx1"/>
              </a:solidFill>
            </a:rPr>
            <a:t>interview</a:t>
          </a:r>
          <a:r>
            <a:rPr lang="tr-TR" sz="2200" dirty="0">
              <a:solidFill>
                <a:schemeClr val="tx1"/>
              </a:solidFill>
            </a:rPr>
            <a:t> </a:t>
          </a:r>
          <a:r>
            <a:rPr lang="tr-TR" sz="2200" dirty="0" err="1">
              <a:solidFill>
                <a:schemeClr val="tx1"/>
              </a:solidFill>
            </a:rPr>
            <a:t>protocol</a:t>
          </a:r>
          <a:r>
            <a:rPr lang="tr-TR" sz="2200" dirty="0">
              <a:solidFill>
                <a:schemeClr val="tx1"/>
              </a:solidFill>
            </a:rPr>
            <a:t> </a:t>
          </a:r>
          <a:r>
            <a:rPr lang="tr-TR" sz="2200" dirty="0" err="1">
              <a:solidFill>
                <a:schemeClr val="tx1"/>
              </a:solidFill>
            </a:rPr>
            <a:t>was</a:t>
          </a:r>
          <a:r>
            <a:rPr lang="tr-TR" sz="2200" dirty="0">
              <a:solidFill>
                <a:schemeClr val="tx1"/>
              </a:solidFill>
            </a:rPr>
            <a:t> </a:t>
          </a:r>
          <a:r>
            <a:rPr lang="tr-TR" sz="2200" dirty="0" err="1">
              <a:solidFill>
                <a:schemeClr val="tx1"/>
              </a:solidFill>
            </a:rPr>
            <a:t>used</a:t>
          </a:r>
          <a:r>
            <a:rPr lang="tr-TR" sz="2200" dirty="0">
              <a:solidFill>
                <a:schemeClr val="tx1"/>
              </a:solidFill>
            </a:rPr>
            <a:t> </a:t>
          </a:r>
          <a:r>
            <a:rPr lang="tr-TR" sz="2200" dirty="0" err="1">
              <a:solidFill>
                <a:schemeClr val="tx1"/>
              </a:solidFill>
            </a:rPr>
            <a:t>to</a:t>
          </a:r>
          <a:r>
            <a:rPr lang="tr-TR" sz="2200" dirty="0">
              <a:solidFill>
                <a:schemeClr val="tx1"/>
              </a:solidFill>
            </a:rPr>
            <a:t> </a:t>
          </a:r>
          <a:r>
            <a:rPr lang="tr-TR" sz="2200" dirty="0" err="1">
              <a:solidFill>
                <a:schemeClr val="tx1"/>
              </a:solidFill>
            </a:rPr>
            <a:t>collect</a:t>
          </a:r>
          <a:r>
            <a:rPr lang="tr-TR" sz="2200" dirty="0">
              <a:solidFill>
                <a:schemeClr val="tx1"/>
              </a:solidFill>
            </a:rPr>
            <a:t> data.</a:t>
          </a:r>
          <a:endParaRPr lang="en-US" sz="2200" dirty="0">
            <a:solidFill>
              <a:schemeClr val="tx1"/>
            </a:solidFill>
          </a:endParaRPr>
        </a:p>
      </dgm:t>
    </dgm:pt>
    <dgm:pt modelId="{C4A17C3A-743E-4EE9-97C3-258CD0CE56E2}" type="parTrans" cxnId="{E85853FD-07F1-4275-A762-62CE50653934}">
      <dgm:prSet/>
      <dgm:spPr/>
      <dgm:t>
        <a:bodyPr/>
        <a:lstStyle/>
        <a:p>
          <a:endParaRPr lang="en-US" sz="2200"/>
        </a:p>
      </dgm:t>
    </dgm:pt>
    <dgm:pt modelId="{8ACED895-F7BE-4BB8-91CE-DE360845B6D0}" type="sibTrans" cxnId="{E85853FD-07F1-4275-A762-62CE50653934}">
      <dgm:prSet custT="1"/>
      <dgm:spPr/>
      <dgm:t>
        <a:bodyPr/>
        <a:lstStyle/>
        <a:p>
          <a:endParaRPr lang="en-US" sz="2200"/>
        </a:p>
      </dgm:t>
    </dgm:pt>
    <dgm:pt modelId="{84070AFA-F6FE-4A23-A2D8-FD3B1B499E86}">
      <dgm:prSet custT="1"/>
      <dgm:spPr/>
      <dgm:t>
        <a:bodyPr/>
        <a:lstStyle/>
        <a:p>
          <a:r>
            <a:rPr lang="tr-TR" sz="2200" dirty="0" err="1">
              <a:solidFill>
                <a:schemeClr val="tx1"/>
              </a:solidFill>
            </a:rPr>
            <a:t>Personal</a:t>
          </a:r>
          <a:r>
            <a:rPr lang="tr-TR" sz="2200" dirty="0">
              <a:solidFill>
                <a:schemeClr val="tx1"/>
              </a:solidFill>
            </a:rPr>
            <a:t> </a:t>
          </a:r>
          <a:r>
            <a:rPr lang="tr-TR" sz="2200" dirty="0" err="1">
              <a:solidFill>
                <a:schemeClr val="tx1"/>
              </a:solidFill>
            </a:rPr>
            <a:t>information</a:t>
          </a:r>
          <a:r>
            <a:rPr lang="tr-TR" sz="2200" dirty="0">
              <a:solidFill>
                <a:schemeClr val="tx1"/>
              </a:solidFill>
            </a:rPr>
            <a:t> of </a:t>
          </a:r>
          <a:r>
            <a:rPr lang="tr-TR" sz="2200" dirty="0" err="1">
              <a:solidFill>
                <a:schemeClr val="tx1"/>
              </a:solidFill>
            </a:rPr>
            <a:t>the</a:t>
          </a:r>
          <a:r>
            <a:rPr lang="tr-TR" sz="2200" dirty="0">
              <a:solidFill>
                <a:schemeClr val="tx1"/>
              </a:solidFill>
            </a:rPr>
            <a:t> </a:t>
          </a:r>
          <a:r>
            <a:rPr lang="tr-TR" sz="2200" dirty="0" err="1">
              <a:solidFill>
                <a:schemeClr val="tx1"/>
              </a:solidFill>
            </a:rPr>
            <a:t>participants</a:t>
          </a:r>
          <a:r>
            <a:rPr lang="tr-TR" sz="2200" dirty="0">
              <a:solidFill>
                <a:schemeClr val="tx1"/>
              </a:solidFill>
            </a:rPr>
            <a:t> </a:t>
          </a:r>
          <a:r>
            <a:rPr lang="tr-TR" sz="2200" dirty="0" err="1">
              <a:solidFill>
                <a:schemeClr val="tx1"/>
              </a:solidFill>
            </a:rPr>
            <a:t>were</a:t>
          </a:r>
          <a:r>
            <a:rPr lang="tr-TR" sz="2200" dirty="0">
              <a:solidFill>
                <a:schemeClr val="tx1"/>
              </a:solidFill>
            </a:rPr>
            <a:t> </a:t>
          </a:r>
          <a:r>
            <a:rPr lang="tr-TR" sz="2200" dirty="0" err="1">
              <a:solidFill>
                <a:schemeClr val="tx1"/>
              </a:solidFill>
            </a:rPr>
            <a:t>kept</a:t>
          </a:r>
          <a:r>
            <a:rPr lang="tr-TR" sz="2200" dirty="0">
              <a:solidFill>
                <a:schemeClr val="tx1"/>
              </a:solidFill>
            </a:rPr>
            <a:t> </a:t>
          </a:r>
          <a:r>
            <a:rPr lang="tr-TR" sz="2200" dirty="0" err="1">
              <a:solidFill>
                <a:schemeClr val="tx1"/>
              </a:solidFill>
            </a:rPr>
            <a:t>confidential</a:t>
          </a:r>
          <a:r>
            <a:rPr lang="tr-TR" sz="2200" dirty="0">
              <a:solidFill>
                <a:schemeClr val="tx1"/>
              </a:solidFill>
            </a:rPr>
            <a:t>. </a:t>
          </a:r>
          <a:r>
            <a:rPr lang="tr-TR" sz="2200" dirty="0" err="1">
              <a:solidFill>
                <a:schemeClr val="tx1"/>
              </a:solidFill>
            </a:rPr>
            <a:t>Pseudonyms</a:t>
          </a:r>
          <a:r>
            <a:rPr lang="tr-TR" sz="2200" dirty="0">
              <a:solidFill>
                <a:schemeClr val="tx1"/>
              </a:solidFill>
            </a:rPr>
            <a:t> </a:t>
          </a:r>
          <a:r>
            <a:rPr lang="tr-TR" sz="2200" dirty="0" err="1">
              <a:solidFill>
                <a:schemeClr val="tx1"/>
              </a:solidFill>
            </a:rPr>
            <a:t>were</a:t>
          </a:r>
          <a:r>
            <a:rPr lang="tr-TR" sz="2200" dirty="0">
              <a:solidFill>
                <a:schemeClr val="tx1"/>
              </a:solidFill>
            </a:rPr>
            <a:t> </a:t>
          </a:r>
          <a:r>
            <a:rPr lang="tr-TR" sz="2200" dirty="0" err="1">
              <a:solidFill>
                <a:schemeClr val="tx1"/>
              </a:solidFill>
            </a:rPr>
            <a:t>used</a:t>
          </a:r>
          <a:r>
            <a:rPr lang="tr-TR" sz="2200" dirty="0">
              <a:solidFill>
                <a:schemeClr val="tx1"/>
              </a:solidFill>
            </a:rPr>
            <a:t> in </a:t>
          </a:r>
          <a:r>
            <a:rPr lang="tr-TR" sz="2200" dirty="0" err="1">
              <a:solidFill>
                <a:schemeClr val="tx1"/>
              </a:solidFill>
            </a:rPr>
            <a:t>this</a:t>
          </a:r>
          <a:r>
            <a:rPr lang="tr-TR" sz="2200" dirty="0">
              <a:solidFill>
                <a:schemeClr val="tx1"/>
              </a:solidFill>
            </a:rPr>
            <a:t> </a:t>
          </a:r>
          <a:r>
            <a:rPr lang="tr-TR" sz="2200" dirty="0" err="1">
              <a:solidFill>
                <a:schemeClr val="tx1"/>
              </a:solidFill>
            </a:rPr>
            <a:t>regard</a:t>
          </a:r>
          <a:r>
            <a:rPr lang="tr-TR" sz="2200" dirty="0">
              <a:solidFill>
                <a:schemeClr val="tx1"/>
              </a:solidFill>
            </a:rPr>
            <a:t>.</a:t>
          </a:r>
          <a:endParaRPr lang="en-US" sz="2200" dirty="0">
            <a:solidFill>
              <a:schemeClr val="tx1"/>
            </a:solidFill>
          </a:endParaRPr>
        </a:p>
      </dgm:t>
    </dgm:pt>
    <dgm:pt modelId="{54E78DE2-E574-4A6C-B6FD-25DC01CE069B}" type="parTrans" cxnId="{F0326464-AE54-4ACA-99D7-03848C2D27E8}">
      <dgm:prSet/>
      <dgm:spPr/>
      <dgm:t>
        <a:bodyPr/>
        <a:lstStyle/>
        <a:p>
          <a:endParaRPr lang="en-US" sz="2200"/>
        </a:p>
      </dgm:t>
    </dgm:pt>
    <dgm:pt modelId="{AAE547D1-480F-4CE3-A0F7-7803EBF8D171}" type="sibTrans" cxnId="{F0326464-AE54-4ACA-99D7-03848C2D27E8}">
      <dgm:prSet/>
      <dgm:spPr/>
      <dgm:t>
        <a:bodyPr/>
        <a:lstStyle/>
        <a:p>
          <a:endParaRPr lang="en-US" sz="2200"/>
        </a:p>
      </dgm:t>
    </dgm:pt>
    <dgm:pt modelId="{44B6C370-D840-4FF2-B9ED-812454EE2BBA}" type="pres">
      <dgm:prSet presAssocID="{7C3C6EB2-C546-4E31-B364-5254B349C8AB}" presName="diagram" presStyleCnt="0">
        <dgm:presLayoutVars>
          <dgm:dir/>
          <dgm:resizeHandles val="exact"/>
        </dgm:presLayoutVars>
      </dgm:prSet>
      <dgm:spPr/>
    </dgm:pt>
    <dgm:pt modelId="{3639CC30-4002-4C95-B8BE-EB221797F98A}" type="pres">
      <dgm:prSet presAssocID="{8CAF35E3-9170-4C41-8E28-FC609A7E8DE0}" presName="node" presStyleLbl="node1" presStyleIdx="0" presStyleCnt="4" custScaleX="226494" custScaleY="245369" custLinFactNeighborX="-27144">
        <dgm:presLayoutVars>
          <dgm:bulletEnabled val="1"/>
        </dgm:presLayoutVars>
      </dgm:prSet>
      <dgm:spPr/>
    </dgm:pt>
    <dgm:pt modelId="{0DDC523F-32C7-43BC-843C-A6777CF45718}" type="pres">
      <dgm:prSet presAssocID="{BEF15233-999B-4869-BFCF-39F205EF7F09}" presName="sibTrans" presStyleLbl="sibTrans2D1" presStyleIdx="0" presStyleCnt="3"/>
      <dgm:spPr/>
    </dgm:pt>
    <dgm:pt modelId="{85DD159E-056B-410F-97F8-81249B180479}" type="pres">
      <dgm:prSet presAssocID="{BEF15233-999B-4869-BFCF-39F205EF7F09}" presName="connectorText" presStyleLbl="sibTrans2D1" presStyleIdx="0" presStyleCnt="3"/>
      <dgm:spPr/>
    </dgm:pt>
    <dgm:pt modelId="{9E1EC28F-0D14-46B6-A009-EF4784C7D311}" type="pres">
      <dgm:prSet presAssocID="{ED1F9DEB-C1FF-4386-A4D3-F69AC411010D}" presName="node" presStyleLbl="node1" presStyleIdx="1" presStyleCnt="4" custScaleX="222103" custScaleY="240612" custLinFactNeighborX="16429" custLinFactNeighborY="-7112">
        <dgm:presLayoutVars>
          <dgm:bulletEnabled val="1"/>
        </dgm:presLayoutVars>
      </dgm:prSet>
      <dgm:spPr/>
    </dgm:pt>
    <dgm:pt modelId="{01FDC7BB-73B2-4C91-8B8C-2B18DF38FFB5}" type="pres">
      <dgm:prSet presAssocID="{1FA3FFD9-D75F-4832-A6F1-8CD4E9A5C57D}" presName="sibTrans" presStyleLbl="sibTrans2D1" presStyleIdx="1" presStyleCnt="3"/>
      <dgm:spPr/>
    </dgm:pt>
    <dgm:pt modelId="{D2D5E38A-7E56-45C5-8390-9B6649185B41}" type="pres">
      <dgm:prSet presAssocID="{1FA3FFD9-D75F-4832-A6F1-8CD4E9A5C57D}" presName="connectorText" presStyleLbl="sibTrans2D1" presStyleIdx="1" presStyleCnt="3"/>
      <dgm:spPr/>
    </dgm:pt>
    <dgm:pt modelId="{1DAC6A5D-FFD7-4CFA-B220-0334C0429AB6}" type="pres">
      <dgm:prSet presAssocID="{DF928921-4774-4DB7-B3F6-04087E3D0FCE}" presName="node" presStyleLbl="node1" presStyleIdx="2" presStyleCnt="4" custScaleX="222103" custScaleY="240612" custLinFactY="100000" custLinFactNeighborX="18082" custLinFactNeighborY="191318">
        <dgm:presLayoutVars>
          <dgm:bulletEnabled val="1"/>
        </dgm:presLayoutVars>
      </dgm:prSet>
      <dgm:spPr/>
    </dgm:pt>
    <dgm:pt modelId="{4787EED5-56F0-448B-A3F1-63AE3A92E98C}" type="pres">
      <dgm:prSet presAssocID="{8ACED895-F7BE-4BB8-91CE-DE360845B6D0}" presName="sibTrans" presStyleLbl="sibTrans2D1" presStyleIdx="2" presStyleCnt="3"/>
      <dgm:spPr/>
    </dgm:pt>
    <dgm:pt modelId="{D3683EA8-5F3F-4A13-BA8F-EC2A0F7184EC}" type="pres">
      <dgm:prSet presAssocID="{8ACED895-F7BE-4BB8-91CE-DE360845B6D0}" presName="connectorText" presStyleLbl="sibTrans2D1" presStyleIdx="2" presStyleCnt="3"/>
      <dgm:spPr/>
    </dgm:pt>
    <dgm:pt modelId="{64E61221-9D5D-4B83-9627-42F4A76D7541}" type="pres">
      <dgm:prSet presAssocID="{84070AFA-F6FE-4A23-A2D8-FD3B1B499E86}" presName="node" presStyleLbl="node1" presStyleIdx="3" presStyleCnt="4" custScaleX="217880" custScaleY="236036" custLinFactNeighborX="-32341" custLinFactNeighborY="247">
        <dgm:presLayoutVars>
          <dgm:bulletEnabled val="1"/>
        </dgm:presLayoutVars>
      </dgm:prSet>
      <dgm:spPr/>
    </dgm:pt>
  </dgm:ptLst>
  <dgm:cxnLst>
    <dgm:cxn modelId="{74577301-31A9-4353-A39A-6938513111C9}" type="presOf" srcId="{DF928921-4774-4DB7-B3F6-04087E3D0FCE}" destId="{1DAC6A5D-FFD7-4CFA-B220-0334C0429AB6}" srcOrd="0" destOrd="0" presId="urn:microsoft.com/office/officeart/2005/8/layout/process5"/>
    <dgm:cxn modelId="{F0326464-AE54-4ACA-99D7-03848C2D27E8}" srcId="{7C3C6EB2-C546-4E31-B364-5254B349C8AB}" destId="{84070AFA-F6FE-4A23-A2D8-FD3B1B499E86}" srcOrd="3" destOrd="0" parTransId="{54E78DE2-E574-4A6C-B6FD-25DC01CE069B}" sibTransId="{AAE547D1-480F-4CE3-A0F7-7803EBF8D171}"/>
    <dgm:cxn modelId="{29CCE579-65C6-44F0-9380-C994826AE689}" type="presOf" srcId="{BEF15233-999B-4869-BFCF-39F205EF7F09}" destId="{85DD159E-056B-410F-97F8-81249B180479}" srcOrd="1" destOrd="0" presId="urn:microsoft.com/office/officeart/2005/8/layout/process5"/>
    <dgm:cxn modelId="{E6A3B17B-15EB-4DF0-BBCD-D668E13735C8}" type="presOf" srcId="{7C3C6EB2-C546-4E31-B364-5254B349C8AB}" destId="{44B6C370-D840-4FF2-B9ED-812454EE2BBA}" srcOrd="0" destOrd="0" presId="urn:microsoft.com/office/officeart/2005/8/layout/process5"/>
    <dgm:cxn modelId="{FF88907E-CD1A-4FD1-9A8F-8F89D2E73F68}" type="presOf" srcId="{1FA3FFD9-D75F-4832-A6F1-8CD4E9A5C57D}" destId="{01FDC7BB-73B2-4C91-8B8C-2B18DF38FFB5}" srcOrd="0" destOrd="0" presId="urn:microsoft.com/office/officeart/2005/8/layout/process5"/>
    <dgm:cxn modelId="{98C20D85-BCF5-4DF1-A247-B29A4140B23D}" type="presOf" srcId="{BEF15233-999B-4869-BFCF-39F205EF7F09}" destId="{0DDC523F-32C7-43BC-843C-A6777CF45718}" srcOrd="0" destOrd="0" presId="urn:microsoft.com/office/officeart/2005/8/layout/process5"/>
    <dgm:cxn modelId="{E7B5E79C-6F4B-47EC-9148-3E0E55B75DEB}" srcId="{7C3C6EB2-C546-4E31-B364-5254B349C8AB}" destId="{ED1F9DEB-C1FF-4386-A4D3-F69AC411010D}" srcOrd="1" destOrd="0" parTransId="{9FEE232F-ECB8-4AF8-8906-4C1AFE494302}" sibTransId="{1FA3FFD9-D75F-4832-A6F1-8CD4E9A5C57D}"/>
    <dgm:cxn modelId="{67C526A3-D564-4B57-A75F-FF2CEFA268FD}" type="presOf" srcId="{84070AFA-F6FE-4A23-A2D8-FD3B1B499E86}" destId="{64E61221-9D5D-4B83-9627-42F4A76D7541}" srcOrd="0" destOrd="0" presId="urn:microsoft.com/office/officeart/2005/8/layout/process5"/>
    <dgm:cxn modelId="{1CCACFA4-B767-468F-9816-046A9F1BF191}" type="presOf" srcId="{8CAF35E3-9170-4C41-8E28-FC609A7E8DE0}" destId="{3639CC30-4002-4C95-B8BE-EB221797F98A}" srcOrd="0" destOrd="0" presId="urn:microsoft.com/office/officeart/2005/8/layout/process5"/>
    <dgm:cxn modelId="{8B969EA6-A941-4520-A115-47C62AB215D8}" type="presOf" srcId="{1FA3FFD9-D75F-4832-A6F1-8CD4E9A5C57D}" destId="{D2D5E38A-7E56-45C5-8390-9B6649185B41}" srcOrd="1" destOrd="0" presId="urn:microsoft.com/office/officeart/2005/8/layout/process5"/>
    <dgm:cxn modelId="{FBD879E5-58CF-42E1-9D08-9F96813D616F}" type="presOf" srcId="{8ACED895-F7BE-4BB8-91CE-DE360845B6D0}" destId="{4787EED5-56F0-448B-A3F1-63AE3A92E98C}" srcOrd="0" destOrd="0" presId="urn:microsoft.com/office/officeart/2005/8/layout/process5"/>
    <dgm:cxn modelId="{B5B617EE-EDB4-40D4-AA7B-43FCB2261D4E}" type="presOf" srcId="{8ACED895-F7BE-4BB8-91CE-DE360845B6D0}" destId="{D3683EA8-5F3F-4A13-BA8F-EC2A0F7184EC}" srcOrd="1" destOrd="0" presId="urn:microsoft.com/office/officeart/2005/8/layout/process5"/>
    <dgm:cxn modelId="{8A4171F0-6C4A-4D69-9BB4-E7C99E738E7D}" type="presOf" srcId="{ED1F9DEB-C1FF-4386-A4D3-F69AC411010D}" destId="{9E1EC28F-0D14-46B6-A009-EF4784C7D311}" srcOrd="0" destOrd="0" presId="urn:microsoft.com/office/officeart/2005/8/layout/process5"/>
    <dgm:cxn modelId="{E85853FD-07F1-4275-A762-62CE50653934}" srcId="{7C3C6EB2-C546-4E31-B364-5254B349C8AB}" destId="{DF928921-4774-4DB7-B3F6-04087E3D0FCE}" srcOrd="2" destOrd="0" parTransId="{C4A17C3A-743E-4EE9-97C3-258CD0CE56E2}" sibTransId="{8ACED895-F7BE-4BB8-91CE-DE360845B6D0}"/>
    <dgm:cxn modelId="{FCD848FE-5E78-4388-9318-C9CDFF711E67}" srcId="{7C3C6EB2-C546-4E31-B364-5254B349C8AB}" destId="{8CAF35E3-9170-4C41-8E28-FC609A7E8DE0}" srcOrd="0" destOrd="0" parTransId="{EEF5D20E-03EB-4FFE-B88B-069FA6CDAFD4}" sibTransId="{BEF15233-999B-4869-BFCF-39F205EF7F09}"/>
    <dgm:cxn modelId="{B9E9BB40-9B15-4BED-8BB1-16459E6AE19F}" type="presParOf" srcId="{44B6C370-D840-4FF2-B9ED-812454EE2BBA}" destId="{3639CC30-4002-4C95-B8BE-EB221797F98A}" srcOrd="0" destOrd="0" presId="urn:microsoft.com/office/officeart/2005/8/layout/process5"/>
    <dgm:cxn modelId="{7EC56039-7392-47C8-B012-05DE7AB46935}" type="presParOf" srcId="{44B6C370-D840-4FF2-B9ED-812454EE2BBA}" destId="{0DDC523F-32C7-43BC-843C-A6777CF45718}" srcOrd="1" destOrd="0" presId="urn:microsoft.com/office/officeart/2005/8/layout/process5"/>
    <dgm:cxn modelId="{6FAE27F5-9F8E-4305-9993-C4F283F8D8D5}" type="presParOf" srcId="{0DDC523F-32C7-43BC-843C-A6777CF45718}" destId="{85DD159E-056B-410F-97F8-81249B180479}" srcOrd="0" destOrd="0" presId="urn:microsoft.com/office/officeart/2005/8/layout/process5"/>
    <dgm:cxn modelId="{F9136195-A931-44DD-B523-D65983652080}" type="presParOf" srcId="{44B6C370-D840-4FF2-B9ED-812454EE2BBA}" destId="{9E1EC28F-0D14-46B6-A009-EF4784C7D311}" srcOrd="2" destOrd="0" presId="urn:microsoft.com/office/officeart/2005/8/layout/process5"/>
    <dgm:cxn modelId="{D0B83DB1-B2E6-4E17-99D0-E24CAD2E6B13}" type="presParOf" srcId="{44B6C370-D840-4FF2-B9ED-812454EE2BBA}" destId="{01FDC7BB-73B2-4C91-8B8C-2B18DF38FFB5}" srcOrd="3" destOrd="0" presId="urn:microsoft.com/office/officeart/2005/8/layout/process5"/>
    <dgm:cxn modelId="{881DA89F-7F80-4AD3-9430-7CC9552A34E2}" type="presParOf" srcId="{01FDC7BB-73B2-4C91-8B8C-2B18DF38FFB5}" destId="{D2D5E38A-7E56-45C5-8390-9B6649185B41}" srcOrd="0" destOrd="0" presId="urn:microsoft.com/office/officeart/2005/8/layout/process5"/>
    <dgm:cxn modelId="{0008CDB1-9413-4520-8FD2-5D71AD8A9414}" type="presParOf" srcId="{44B6C370-D840-4FF2-B9ED-812454EE2BBA}" destId="{1DAC6A5D-FFD7-4CFA-B220-0334C0429AB6}" srcOrd="4" destOrd="0" presId="urn:microsoft.com/office/officeart/2005/8/layout/process5"/>
    <dgm:cxn modelId="{76E6CDFB-B78B-4A4C-93AE-6DE951B00EC6}" type="presParOf" srcId="{44B6C370-D840-4FF2-B9ED-812454EE2BBA}" destId="{4787EED5-56F0-448B-A3F1-63AE3A92E98C}" srcOrd="5" destOrd="0" presId="urn:microsoft.com/office/officeart/2005/8/layout/process5"/>
    <dgm:cxn modelId="{CF6817AE-9C3A-4A10-9CBB-E1C3DDAEC739}" type="presParOf" srcId="{4787EED5-56F0-448B-A3F1-63AE3A92E98C}" destId="{D3683EA8-5F3F-4A13-BA8F-EC2A0F7184EC}" srcOrd="0" destOrd="0" presId="urn:microsoft.com/office/officeart/2005/8/layout/process5"/>
    <dgm:cxn modelId="{25027219-1ECA-461E-852A-49F16E2FB628}" type="presParOf" srcId="{44B6C370-D840-4FF2-B9ED-812454EE2BBA}" destId="{64E61221-9D5D-4B83-9627-42F4A76D7541}" srcOrd="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99F5C-25C7-4E79-90FA-A73330ADC4CD}">
      <dsp:nvSpPr>
        <dsp:cNvPr id="0" name=""/>
        <dsp:cNvSpPr/>
      </dsp:nvSpPr>
      <dsp:spPr>
        <a:xfrm>
          <a:off x="0" y="2610434"/>
          <a:ext cx="10972800" cy="1712727"/>
        </a:xfrm>
        <a:prstGeom prst="rect">
          <a:avLst/>
        </a:prstGeom>
        <a:solidFill>
          <a:schemeClr val="accent3"/>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GB" sz="3000" kern="1200" noProof="0" dirty="0">
              <a:solidFill>
                <a:schemeClr val="tx1"/>
              </a:solidFill>
            </a:rPr>
            <a:t>Rather, it aims to teach content knowledge to NNES students in English (Dearden, 2016; </a:t>
          </a:r>
          <a:r>
            <a:rPr lang="en-GB" sz="3000" kern="1200" noProof="0" dirty="0" err="1">
              <a:solidFill>
                <a:schemeClr val="tx1"/>
              </a:solidFill>
            </a:rPr>
            <a:t>Macaro</a:t>
          </a:r>
          <a:r>
            <a:rPr lang="en-GB" sz="3000" kern="1200" noProof="0" dirty="0">
              <a:solidFill>
                <a:schemeClr val="tx1"/>
              </a:solidFill>
            </a:rPr>
            <a:t>, 2018).</a:t>
          </a:r>
        </a:p>
      </dsp:txBody>
      <dsp:txXfrm>
        <a:off x="0" y="2610434"/>
        <a:ext cx="10972800" cy="1712727"/>
      </dsp:txXfrm>
    </dsp:sp>
    <dsp:sp modelId="{6FD65F07-B2B4-4F1B-ACBB-A13D60AA9306}">
      <dsp:nvSpPr>
        <dsp:cNvPr id="0" name=""/>
        <dsp:cNvSpPr/>
      </dsp:nvSpPr>
      <dsp:spPr>
        <a:xfrm rot="10800000">
          <a:off x="0" y="1950"/>
          <a:ext cx="10972800" cy="2634174"/>
        </a:xfrm>
        <a:prstGeom prst="upArrowCallout">
          <a:avLst/>
        </a:prstGeom>
        <a:solidFill>
          <a:schemeClr val="accent3"/>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GB" sz="3000" kern="1200" noProof="0" dirty="0">
              <a:solidFill>
                <a:schemeClr val="tx1"/>
              </a:solidFill>
            </a:rPr>
            <a:t>The consensus on the nature of EMI is that it does not have an explicit aim to improve students’ English knowledge (e.g. West et al., 2015; Rose et al., 2019). </a:t>
          </a:r>
        </a:p>
      </dsp:txBody>
      <dsp:txXfrm rot="10800000">
        <a:off x="0" y="1950"/>
        <a:ext cx="10972800" cy="17116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39698A-BCA3-4A10-A1C4-A7F8988F5FDC}">
      <dsp:nvSpPr>
        <dsp:cNvPr id="0" name=""/>
        <dsp:cNvSpPr/>
      </dsp:nvSpPr>
      <dsp:spPr>
        <a:xfrm>
          <a:off x="261245" y="0"/>
          <a:ext cx="9326880" cy="1438070"/>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noProof="0" dirty="0">
              <a:solidFill>
                <a:schemeClr val="tx1"/>
              </a:solidFill>
            </a:rPr>
            <a:t>Still</a:t>
          </a:r>
          <a:r>
            <a:rPr lang="tr-TR" sz="2400" kern="1200" dirty="0">
              <a:solidFill>
                <a:schemeClr val="tx1"/>
              </a:solidFill>
            </a:rPr>
            <a:t>, </a:t>
          </a:r>
          <a:r>
            <a:rPr lang="en-GB" sz="2400" kern="1200" dirty="0">
              <a:solidFill>
                <a:schemeClr val="tx1"/>
              </a:solidFill>
            </a:rPr>
            <a:t>language proficiency has been the most heavily researched area in EMI studies</a:t>
          </a:r>
          <a:r>
            <a:rPr lang="tr-TR" sz="2400" kern="1200" dirty="0">
              <a:solidFill>
                <a:schemeClr val="tx1"/>
              </a:solidFill>
            </a:rPr>
            <a:t> </a:t>
          </a:r>
          <a:r>
            <a:rPr lang="en-GB" sz="2400" kern="1200" dirty="0">
              <a:solidFill>
                <a:schemeClr val="tx1"/>
              </a:solidFill>
            </a:rPr>
            <a:t>(Chen, Han,&amp; Wright, 2020)</a:t>
          </a:r>
          <a:r>
            <a:rPr lang="tr-TR" sz="2400" kern="1200" dirty="0">
              <a:solidFill>
                <a:schemeClr val="tx1"/>
              </a:solidFill>
            </a:rPr>
            <a:t> as it is a </a:t>
          </a:r>
          <a:r>
            <a:rPr lang="tr-TR" sz="2400" kern="1200" dirty="0" err="1">
              <a:solidFill>
                <a:schemeClr val="tx1"/>
              </a:solidFill>
            </a:rPr>
            <a:t>prerequisite</a:t>
          </a:r>
          <a:r>
            <a:rPr lang="tr-TR" sz="2400" kern="1200" dirty="0">
              <a:solidFill>
                <a:schemeClr val="tx1"/>
              </a:solidFill>
            </a:rPr>
            <a:t> of </a:t>
          </a:r>
          <a:r>
            <a:rPr lang="tr-TR" sz="2400" kern="1200" dirty="0" err="1">
              <a:solidFill>
                <a:schemeClr val="tx1"/>
              </a:solidFill>
            </a:rPr>
            <a:t>meaning-making</a:t>
          </a:r>
          <a:r>
            <a:rPr lang="tr-TR" sz="2400" kern="1200" dirty="0">
              <a:solidFill>
                <a:schemeClr val="tx1"/>
              </a:solidFill>
            </a:rPr>
            <a:t> in </a:t>
          </a:r>
          <a:r>
            <a:rPr lang="tr-TR" sz="2400" kern="1200" dirty="0" err="1">
              <a:solidFill>
                <a:schemeClr val="tx1"/>
              </a:solidFill>
            </a:rPr>
            <a:t>content</a:t>
          </a:r>
          <a:r>
            <a:rPr lang="tr-TR" sz="2400" kern="1200" dirty="0">
              <a:solidFill>
                <a:schemeClr val="tx1"/>
              </a:solidFill>
            </a:rPr>
            <a:t> </a:t>
          </a:r>
          <a:r>
            <a:rPr lang="tr-TR" sz="2400" kern="1200" dirty="0" err="1">
              <a:solidFill>
                <a:schemeClr val="tx1"/>
              </a:solidFill>
            </a:rPr>
            <a:t>courses</a:t>
          </a:r>
          <a:r>
            <a:rPr lang="tr-TR" sz="2400" kern="1200" dirty="0">
              <a:solidFill>
                <a:schemeClr val="tx1"/>
              </a:solidFill>
            </a:rPr>
            <a:t>.</a:t>
          </a:r>
          <a:endParaRPr lang="en-US" sz="2400" kern="1200" dirty="0">
            <a:solidFill>
              <a:schemeClr val="tx1"/>
            </a:solidFill>
          </a:endParaRPr>
        </a:p>
      </dsp:txBody>
      <dsp:txXfrm>
        <a:off x="303365" y="42120"/>
        <a:ext cx="7775089" cy="1353830"/>
      </dsp:txXfrm>
    </dsp:sp>
    <dsp:sp modelId="{5772E7E1-A422-41BC-8D3E-1E81AC9EFAE0}">
      <dsp:nvSpPr>
        <dsp:cNvPr id="0" name=""/>
        <dsp:cNvSpPr/>
      </dsp:nvSpPr>
      <dsp:spPr>
        <a:xfrm>
          <a:off x="822959" y="1677748"/>
          <a:ext cx="9326880" cy="1438070"/>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kern="1200" dirty="0" err="1">
              <a:solidFill>
                <a:schemeClr val="tx1"/>
              </a:solidFill>
            </a:rPr>
            <a:t>Therefore</a:t>
          </a:r>
          <a:r>
            <a:rPr lang="tr-TR" sz="2400" kern="1200" dirty="0">
              <a:solidFill>
                <a:schemeClr val="tx1"/>
              </a:solidFill>
            </a:rPr>
            <a:t>, </a:t>
          </a:r>
          <a:r>
            <a:rPr lang="tr-TR" sz="2400" kern="1200" dirty="0" err="1">
              <a:solidFill>
                <a:schemeClr val="tx1"/>
              </a:solidFill>
            </a:rPr>
            <a:t>one</a:t>
          </a:r>
          <a:r>
            <a:rPr lang="tr-TR" sz="2400" kern="1200" dirty="0">
              <a:solidFill>
                <a:schemeClr val="tx1"/>
              </a:solidFill>
            </a:rPr>
            <a:t> of </a:t>
          </a:r>
          <a:r>
            <a:rPr lang="tr-TR" sz="2400" kern="1200" dirty="0" err="1">
              <a:solidFill>
                <a:schemeClr val="tx1"/>
              </a:solidFill>
            </a:rPr>
            <a:t>the</a:t>
          </a:r>
          <a:r>
            <a:rPr lang="tr-TR" sz="2400" kern="1200" dirty="0">
              <a:solidFill>
                <a:schemeClr val="tx1"/>
              </a:solidFill>
            </a:rPr>
            <a:t> </a:t>
          </a:r>
          <a:r>
            <a:rPr lang="en-GB" sz="2400" kern="1200" noProof="0" dirty="0">
              <a:solidFill>
                <a:schemeClr val="tx1"/>
              </a:solidFill>
            </a:rPr>
            <a:t>factors</a:t>
          </a:r>
          <a:r>
            <a:rPr lang="tr-TR" sz="2400" kern="1200" dirty="0">
              <a:solidFill>
                <a:schemeClr val="tx1"/>
              </a:solidFill>
            </a:rPr>
            <a:t> </a:t>
          </a:r>
          <a:r>
            <a:rPr lang="tr-TR" sz="2400" kern="1200" dirty="0" err="1">
              <a:solidFill>
                <a:schemeClr val="tx1"/>
              </a:solidFill>
            </a:rPr>
            <a:t>for</a:t>
          </a:r>
          <a:r>
            <a:rPr lang="tr-TR" sz="2400" kern="1200" dirty="0">
              <a:solidFill>
                <a:schemeClr val="tx1"/>
              </a:solidFill>
            </a:rPr>
            <a:t> ESP </a:t>
          </a:r>
          <a:r>
            <a:rPr lang="tr-TR" sz="2400" kern="1200" dirty="0" err="1">
              <a:solidFill>
                <a:schemeClr val="tx1"/>
              </a:solidFill>
            </a:rPr>
            <a:t>to</a:t>
          </a:r>
          <a:r>
            <a:rPr lang="tr-TR" sz="2400" kern="1200" dirty="0">
              <a:solidFill>
                <a:schemeClr val="tx1"/>
              </a:solidFill>
            </a:rPr>
            <a:t> </a:t>
          </a:r>
          <a:r>
            <a:rPr lang="tr-TR" sz="2400" kern="1200" dirty="0" err="1">
              <a:solidFill>
                <a:schemeClr val="tx1"/>
              </a:solidFill>
            </a:rPr>
            <a:t>emerge</a:t>
          </a:r>
          <a:r>
            <a:rPr lang="tr-TR" sz="2400" kern="1200" dirty="0">
              <a:solidFill>
                <a:schemeClr val="tx1"/>
              </a:solidFill>
            </a:rPr>
            <a:t> is </a:t>
          </a:r>
          <a:r>
            <a:rPr lang="tr-TR" sz="2400" kern="1200" dirty="0" err="1">
              <a:solidFill>
                <a:schemeClr val="tx1"/>
              </a:solidFill>
            </a:rPr>
            <a:t>to</a:t>
          </a:r>
          <a:r>
            <a:rPr lang="tr-TR" sz="2400" kern="1200" dirty="0">
              <a:solidFill>
                <a:schemeClr val="tx1"/>
              </a:solidFill>
            </a:rPr>
            <a:t> </a:t>
          </a:r>
          <a:r>
            <a:rPr lang="tr-TR" sz="2400" kern="1200" dirty="0" err="1">
              <a:solidFill>
                <a:schemeClr val="tx1"/>
              </a:solidFill>
            </a:rPr>
            <a:t>further</a:t>
          </a:r>
          <a:r>
            <a:rPr lang="tr-TR" sz="2400" kern="1200" dirty="0">
              <a:solidFill>
                <a:schemeClr val="tx1"/>
              </a:solidFill>
            </a:rPr>
            <a:t> </a:t>
          </a:r>
          <a:r>
            <a:rPr lang="tr-TR" sz="2400" kern="1200" dirty="0" err="1">
              <a:solidFill>
                <a:schemeClr val="tx1"/>
              </a:solidFill>
            </a:rPr>
            <a:t>learners</a:t>
          </a:r>
          <a:r>
            <a:rPr lang="tr-TR" sz="2400" kern="1200" dirty="0">
              <a:solidFill>
                <a:schemeClr val="tx1"/>
              </a:solidFill>
            </a:rPr>
            <a:t>’ </a:t>
          </a:r>
          <a:r>
            <a:rPr lang="en-GB" sz="2400" kern="1200" noProof="0" dirty="0">
              <a:solidFill>
                <a:schemeClr val="tx1"/>
              </a:solidFill>
            </a:rPr>
            <a:t>language</a:t>
          </a:r>
          <a:r>
            <a:rPr lang="tr-TR" sz="2400" kern="1200" dirty="0">
              <a:solidFill>
                <a:schemeClr val="tx1"/>
              </a:solidFill>
            </a:rPr>
            <a:t> </a:t>
          </a:r>
          <a:r>
            <a:rPr lang="en-GB" sz="2400" kern="1200" noProof="0" dirty="0">
              <a:solidFill>
                <a:schemeClr val="tx1"/>
              </a:solidFill>
            </a:rPr>
            <a:t>proficiency</a:t>
          </a:r>
          <a:r>
            <a:rPr lang="tr-TR" sz="2400" kern="1200" dirty="0">
              <a:solidFill>
                <a:schemeClr val="tx1"/>
              </a:solidFill>
            </a:rPr>
            <a:t> </a:t>
          </a:r>
          <a:r>
            <a:rPr lang="tr-TR" sz="2400" kern="1200" dirty="0" err="1">
              <a:solidFill>
                <a:schemeClr val="tx1"/>
              </a:solidFill>
            </a:rPr>
            <a:t>with</a:t>
          </a:r>
          <a:r>
            <a:rPr lang="tr-TR" sz="2400" kern="1200" dirty="0">
              <a:solidFill>
                <a:schemeClr val="tx1"/>
              </a:solidFill>
            </a:rPr>
            <a:t> a </a:t>
          </a:r>
          <a:r>
            <a:rPr lang="tr-TR" sz="2400" kern="1200" dirty="0" err="1">
              <a:solidFill>
                <a:schemeClr val="tx1"/>
              </a:solidFill>
            </a:rPr>
            <a:t>specific</a:t>
          </a:r>
          <a:r>
            <a:rPr lang="tr-TR" sz="2400" kern="1200" dirty="0">
              <a:solidFill>
                <a:schemeClr val="tx1"/>
              </a:solidFill>
            </a:rPr>
            <a:t> </a:t>
          </a:r>
          <a:r>
            <a:rPr lang="tr-TR" sz="2400" kern="1200" dirty="0" err="1">
              <a:solidFill>
                <a:schemeClr val="tx1"/>
              </a:solidFill>
            </a:rPr>
            <a:t>content</a:t>
          </a:r>
          <a:r>
            <a:rPr lang="tr-TR" sz="2400" kern="1200" dirty="0">
              <a:solidFill>
                <a:schemeClr val="tx1"/>
              </a:solidFill>
            </a:rPr>
            <a:t> </a:t>
          </a:r>
          <a:r>
            <a:rPr lang="tr-TR" sz="2400" kern="1200" dirty="0" err="1">
              <a:solidFill>
                <a:schemeClr val="tx1"/>
              </a:solidFill>
            </a:rPr>
            <a:t>focus</a:t>
          </a:r>
          <a:r>
            <a:rPr lang="tr-TR" sz="2400" kern="1200" dirty="0">
              <a:solidFill>
                <a:schemeClr val="tx1"/>
              </a:solidFill>
            </a:rPr>
            <a:t> (Richards, 2001).</a:t>
          </a:r>
          <a:endParaRPr lang="en-US" sz="2400" kern="1200" dirty="0">
            <a:solidFill>
              <a:schemeClr val="tx1"/>
            </a:solidFill>
          </a:endParaRPr>
        </a:p>
      </dsp:txBody>
      <dsp:txXfrm>
        <a:off x="865079" y="1719868"/>
        <a:ext cx="7484934" cy="1353830"/>
      </dsp:txXfrm>
    </dsp:sp>
    <dsp:sp modelId="{5E51EACF-1A22-4F93-905A-2A8669301AB7}">
      <dsp:nvSpPr>
        <dsp:cNvPr id="0" name=""/>
        <dsp:cNvSpPr/>
      </dsp:nvSpPr>
      <dsp:spPr>
        <a:xfrm>
          <a:off x="1645919" y="3355497"/>
          <a:ext cx="9326880" cy="1438070"/>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kern="1200" dirty="0">
              <a:solidFill>
                <a:schemeClr val="tx1"/>
              </a:solidFill>
            </a:rPr>
            <a:t>EAP, </a:t>
          </a:r>
          <a:r>
            <a:rPr lang="tr-TR" sz="2400" kern="1200" dirty="0" err="1">
              <a:solidFill>
                <a:schemeClr val="tx1"/>
              </a:solidFill>
            </a:rPr>
            <a:t>one</a:t>
          </a:r>
          <a:r>
            <a:rPr lang="tr-TR" sz="2400" kern="1200" dirty="0">
              <a:solidFill>
                <a:schemeClr val="tx1"/>
              </a:solidFill>
            </a:rPr>
            <a:t> of </a:t>
          </a:r>
          <a:r>
            <a:rPr lang="tr-TR" sz="2400" kern="1200" dirty="0" err="1">
              <a:solidFill>
                <a:schemeClr val="tx1"/>
              </a:solidFill>
            </a:rPr>
            <a:t>the</a:t>
          </a:r>
          <a:r>
            <a:rPr lang="tr-TR" sz="2400" kern="1200" dirty="0">
              <a:solidFill>
                <a:schemeClr val="tx1"/>
              </a:solidFill>
            </a:rPr>
            <a:t> two </a:t>
          </a:r>
          <a:r>
            <a:rPr lang="tr-TR" sz="2400" kern="1200" dirty="0" err="1">
              <a:solidFill>
                <a:schemeClr val="tx1"/>
              </a:solidFill>
            </a:rPr>
            <a:t>branches</a:t>
          </a:r>
          <a:r>
            <a:rPr lang="tr-TR" sz="2400" kern="1200" dirty="0">
              <a:solidFill>
                <a:schemeClr val="tx1"/>
              </a:solidFill>
            </a:rPr>
            <a:t> of ESP, </a:t>
          </a:r>
          <a:r>
            <a:rPr lang="tr-TR" sz="2400" kern="1200" dirty="0" err="1">
              <a:solidFill>
                <a:schemeClr val="tx1"/>
              </a:solidFill>
            </a:rPr>
            <a:t>addresses</a:t>
          </a:r>
          <a:r>
            <a:rPr lang="tr-TR" sz="2400" kern="1200" dirty="0">
              <a:solidFill>
                <a:schemeClr val="tx1"/>
              </a:solidFill>
            </a:rPr>
            <a:t> </a:t>
          </a:r>
          <a:r>
            <a:rPr lang="tr-TR" sz="2400" kern="1200" dirty="0" err="1">
              <a:solidFill>
                <a:schemeClr val="tx1"/>
              </a:solidFill>
            </a:rPr>
            <a:t>the</a:t>
          </a:r>
          <a:r>
            <a:rPr lang="tr-TR" sz="2400" kern="1200" dirty="0">
              <a:solidFill>
                <a:schemeClr val="tx1"/>
              </a:solidFill>
            </a:rPr>
            <a:t> </a:t>
          </a:r>
          <a:r>
            <a:rPr lang="tr-TR" sz="2400" kern="1200" dirty="0" err="1">
              <a:solidFill>
                <a:schemeClr val="tx1"/>
              </a:solidFill>
            </a:rPr>
            <a:t>need</a:t>
          </a:r>
          <a:r>
            <a:rPr lang="tr-TR" sz="2400" kern="1200" dirty="0">
              <a:solidFill>
                <a:schemeClr val="tx1"/>
              </a:solidFill>
            </a:rPr>
            <a:t> </a:t>
          </a:r>
          <a:r>
            <a:rPr lang="tr-TR" sz="2400" kern="1200" dirty="0" err="1">
              <a:solidFill>
                <a:schemeClr val="tx1"/>
              </a:solidFill>
            </a:rPr>
            <a:t>for</a:t>
          </a:r>
          <a:r>
            <a:rPr lang="tr-TR" sz="2400" kern="1200" dirty="0">
              <a:solidFill>
                <a:schemeClr val="tx1"/>
              </a:solidFill>
            </a:rPr>
            <a:t> </a:t>
          </a:r>
          <a:r>
            <a:rPr lang="tr-TR" sz="2400" kern="1200" dirty="0" err="1">
              <a:solidFill>
                <a:schemeClr val="tx1"/>
              </a:solidFill>
            </a:rPr>
            <a:t>academic</a:t>
          </a:r>
          <a:r>
            <a:rPr lang="tr-TR" sz="2400" kern="1200" dirty="0">
              <a:solidFill>
                <a:schemeClr val="tx1"/>
              </a:solidFill>
            </a:rPr>
            <a:t> </a:t>
          </a:r>
          <a:r>
            <a:rPr lang="tr-TR" sz="2400" kern="1200" dirty="0" err="1">
              <a:solidFill>
                <a:schemeClr val="tx1"/>
              </a:solidFill>
            </a:rPr>
            <a:t>language</a:t>
          </a:r>
          <a:r>
            <a:rPr lang="tr-TR" sz="2400" kern="1200" dirty="0">
              <a:solidFill>
                <a:schemeClr val="tx1"/>
              </a:solidFill>
            </a:rPr>
            <a:t> </a:t>
          </a:r>
          <a:r>
            <a:rPr lang="tr-TR" sz="2400" kern="1200" dirty="0" err="1">
              <a:solidFill>
                <a:schemeClr val="tx1"/>
              </a:solidFill>
            </a:rPr>
            <a:t>use</a:t>
          </a:r>
          <a:r>
            <a:rPr lang="tr-TR" sz="2400" kern="1200" dirty="0">
              <a:solidFill>
                <a:schemeClr val="tx1"/>
              </a:solidFill>
            </a:rPr>
            <a:t> (</a:t>
          </a:r>
          <a:r>
            <a:rPr lang="tr-TR" sz="2400" kern="1200" dirty="0" err="1">
              <a:solidFill>
                <a:schemeClr val="tx1"/>
              </a:solidFill>
            </a:rPr>
            <a:t>Woodraw</a:t>
          </a:r>
          <a:r>
            <a:rPr lang="tr-TR" sz="2400" kern="1200" dirty="0">
              <a:solidFill>
                <a:schemeClr val="tx1"/>
              </a:solidFill>
            </a:rPr>
            <a:t>, 2018).</a:t>
          </a:r>
          <a:endParaRPr lang="en-US" sz="2400" kern="1200" dirty="0">
            <a:solidFill>
              <a:schemeClr val="tx1"/>
            </a:solidFill>
          </a:endParaRPr>
        </a:p>
      </dsp:txBody>
      <dsp:txXfrm>
        <a:off x="1688039" y="3397617"/>
        <a:ext cx="7484934" cy="1353830"/>
      </dsp:txXfrm>
    </dsp:sp>
    <dsp:sp modelId="{E81CCF40-FD2B-4EA1-BE4D-34A33904F881}">
      <dsp:nvSpPr>
        <dsp:cNvPr id="0" name=""/>
        <dsp:cNvSpPr/>
      </dsp:nvSpPr>
      <dsp:spPr>
        <a:xfrm>
          <a:off x="8392134" y="1090536"/>
          <a:ext cx="934745" cy="934745"/>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602452" y="1090536"/>
        <a:ext cx="514109" cy="703396"/>
      </dsp:txXfrm>
    </dsp:sp>
    <dsp:sp modelId="{7BE7CBF0-3191-4C8E-B5B2-DCFE34AADEAB}">
      <dsp:nvSpPr>
        <dsp:cNvPr id="0" name=""/>
        <dsp:cNvSpPr/>
      </dsp:nvSpPr>
      <dsp:spPr>
        <a:xfrm>
          <a:off x="9215094" y="2758698"/>
          <a:ext cx="934745" cy="934745"/>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425412" y="2758698"/>
        <a:ext cx="514109" cy="703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78C2E7-B4B9-4899-96A1-8A7C469AA2BD}">
      <dsp:nvSpPr>
        <dsp:cNvPr id="0" name=""/>
        <dsp:cNvSpPr/>
      </dsp:nvSpPr>
      <dsp:spPr>
        <a:xfrm>
          <a:off x="9330" y="0"/>
          <a:ext cx="4792842" cy="4756621"/>
        </a:xfrm>
        <a:prstGeom prst="wedgeRoundRect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dirty="0">
              <a:solidFill>
                <a:schemeClr val="tx1"/>
              </a:solidFill>
            </a:rPr>
            <a:t>«</a:t>
          </a:r>
          <a:r>
            <a:rPr lang="en-GB" sz="2300" kern="1200" dirty="0">
              <a:solidFill>
                <a:schemeClr val="tx1"/>
              </a:solidFill>
            </a:rPr>
            <a:t>EAP is a practical branch of ELT in</a:t>
          </a:r>
          <a:r>
            <a:rPr lang="tr-TR" sz="2300" kern="1200" dirty="0">
              <a:solidFill>
                <a:schemeClr val="tx1"/>
              </a:solidFill>
            </a:rPr>
            <a:t> </a:t>
          </a:r>
          <a:r>
            <a:rPr lang="en-GB" sz="2300" kern="1200" dirty="0" err="1">
              <a:solidFill>
                <a:schemeClr val="tx1"/>
              </a:solidFill>
            </a:rPr>
            <a:t>whic</a:t>
          </a:r>
          <a:r>
            <a:rPr lang="tr-TR" sz="2300" kern="1200" dirty="0">
              <a:solidFill>
                <a:schemeClr val="tx1"/>
              </a:solidFill>
            </a:rPr>
            <a:t>h </a:t>
          </a:r>
          <a:r>
            <a:rPr lang="en-GB" sz="2300" kern="1200" dirty="0">
              <a:solidFill>
                <a:schemeClr val="tx1"/>
              </a:solidFill>
            </a:rPr>
            <a:t>the role of the EAP lecturer is </a:t>
          </a:r>
          <a:r>
            <a:rPr lang="en-GB" sz="2300" b="1" kern="1200" dirty="0">
              <a:solidFill>
                <a:srgbClr val="C00000"/>
              </a:solidFill>
            </a:rPr>
            <a:t>to find out what the students need</a:t>
          </a:r>
          <a:r>
            <a:rPr lang="en-GB" sz="2300" kern="1200" dirty="0">
              <a:solidFill>
                <a:schemeClr val="tx1"/>
              </a:solidFill>
            </a:rPr>
            <a:t>, what they have to do in their academic courses [target needs] and help them to do this better in the time available.</a:t>
          </a:r>
          <a:r>
            <a:rPr lang="tr-TR" sz="2300" kern="1200" dirty="0">
              <a:solidFill>
                <a:schemeClr val="tx1"/>
              </a:solidFill>
            </a:rPr>
            <a:t>»</a:t>
          </a:r>
          <a:endParaRPr lang="en-US" sz="2300" kern="1200" dirty="0">
            <a:solidFill>
              <a:schemeClr val="tx1"/>
            </a:solidFill>
          </a:endParaRPr>
        </a:p>
      </dsp:txBody>
      <dsp:txXfrm>
        <a:off x="241529" y="232199"/>
        <a:ext cx="4328444" cy="4292223"/>
      </dsp:txXfrm>
    </dsp:sp>
    <dsp:sp modelId="{FD5F5F0C-F989-41A0-B982-EF1C9CD4AD09}">
      <dsp:nvSpPr>
        <dsp:cNvPr id="0" name=""/>
        <dsp:cNvSpPr/>
      </dsp:nvSpPr>
      <dsp:spPr>
        <a:xfrm>
          <a:off x="5173641" y="1917689"/>
          <a:ext cx="787514" cy="921243"/>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173641" y="2101938"/>
        <a:ext cx="551260" cy="552745"/>
      </dsp:txXfrm>
    </dsp:sp>
    <dsp:sp modelId="{2C8FF31A-A1E6-4BAA-9484-F5DDC83750C2}">
      <dsp:nvSpPr>
        <dsp:cNvPr id="0" name=""/>
        <dsp:cNvSpPr/>
      </dsp:nvSpPr>
      <dsp:spPr>
        <a:xfrm>
          <a:off x="6288048" y="58255"/>
          <a:ext cx="4675421" cy="4640110"/>
        </a:xfrm>
        <a:prstGeom prst="wedgeRoundRect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tr-TR" sz="2200" kern="1200" dirty="0">
              <a:solidFill>
                <a:schemeClr val="tx1"/>
              </a:solidFill>
            </a:rPr>
            <a:t>«</a:t>
          </a:r>
          <a:r>
            <a:rPr lang="en-GB" sz="2200" kern="1200" dirty="0">
              <a:solidFill>
                <a:schemeClr val="tx1"/>
              </a:solidFill>
            </a:rPr>
            <a:t>EAP </a:t>
          </a:r>
          <a:r>
            <a:rPr lang="en-GB" sz="2200" b="1" kern="1200" dirty="0">
              <a:solidFill>
                <a:srgbClr val="C00000"/>
              </a:solidFill>
            </a:rPr>
            <a:t>does not concern itself with the teaching of an academic subject </a:t>
          </a:r>
          <a:r>
            <a:rPr lang="en-GB" sz="2200" kern="1200" dirty="0">
              <a:solidFill>
                <a:schemeClr val="tx1"/>
              </a:solidFill>
            </a:rPr>
            <a:t>in terms of its content</a:t>
          </a:r>
          <a:r>
            <a:rPr lang="tr-TR" sz="2200" kern="1200" dirty="0">
              <a:solidFill>
                <a:schemeClr val="tx1"/>
              </a:solidFill>
            </a:rPr>
            <a:t>… EAP </a:t>
          </a:r>
          <a:r>
            <a:rPr lang="en-GB" sz="2200" kern="1200" noProof="0" dirty="0">
              <a:solidFill>
                <a:schemeClr val="tx1"/>
              </a:solidFill>
            </a:rPr>
            <a:t>teachers</a:t>
          </a:r>
          <a:r>
            <a:rPr lang="tr-TR" sz="2200" kern="1200" dirty="0">
              <a:solidFill>
                <a:schemeClr val="tx1"/>
              </a:solidFill>
            </a:rPr>
            <a:t> </a:t>
          </a:r>
          <a:r>
            <a:rPr lang="tr-TR" sz="2200" kern="1200" dirty="0" err="1">
              <a:solidFill>
                <a:schemeClr val="tx1"/>
              </a:solidFill>
            </a:rPr>
            <a:t>are</a:t>
          </a:r>
          <a:r>
            <a:rPr lang="tr-TR" sz="2200" kern="1200" dirty="0">
              <a:solidFill>
                <a:schemeClr val="tx1"/>
              </a:solidFill>
            </a:rPr>
            <a:t> </a:t>
          </a:r>
          <a:r>
            <a:rPr lang="tr-TR" sz="2200" kern="1200" dirty="0" err="1">
              <a:solidFill>
                <a:schemeClr val="tx1"/>
              </a:solidFill>
            </a:rPr>
            <a:t>very</a:t>
          </a:r>
          <a:r>
            <a:rPr lang="tr-TR" sz="2200" kern="1200" dirty="0">
              <a:solidFill>
                <a:schemeClr val="tx1"/>
              </a:solidFill>
            </a:rPr>
            <a:t> </a:t>
          </a:r>
          <a:r>
            <a:rPr lang="tr-TR" sz="2200" kern="1200" dirty="0" err="1">
              <a:solidFill>
                <a:schemeClr val="tx1"/>
              </a:solidFill>
            </a:rPr>
            <a:t>rarely</a:t>
          </a:r>
          <a:r>
            <a:rPr lang="tr-TR" sz="2200" kern="1200" dirty="0">
              <a:solidFill>
                <a:schemeClr val="tx1"/>
              </a:solidFill>
            </a:rPr>
            <a:t> </a:t>
          </a:r>
          <a:r>
            <a:rPr lang="tr-TR" sz="2200" kern="1200" dirty="0" err="1">
              <a:solidFill>
                <a:schemeClr val="tx1"/>
              </a:solidFill>
            </a:rPr>
            <a:t>specialists</a:t>
          </a:r>
          <a:r>
            <a:rPr lang="tr-TR" sz="2200" kern="1200" dirty="0">
              <a:solidFill>
                <a:schemeClr val="tx1"/>
              </a:solidFill>
            </a:rPr>
            <a:t> in a </a:t>
          </a:r>
          <a:r>
            <a:rPr lang="tr-TR" sz="2200" kern="1200" dirty="0" err="1">
              <a:solidFill>
                <a:schemeClr val="tx1"/>
              </a:solidFill>
            </a:rPr>
            <a:t>subject</a:t>
          </a:r>
          <a:r>
            <a:rPr lang="tr-TR" sz="2200" kern="1200" dirty="0">
              <a:solidFill>
                <a:schemeClr val="tx1"/>
              </a:solidFill>
            </a:rPr>
            <a:t> </a:t>
          </a:r>
          <a:r>
            <a:rPr lang="tr-TR" sz="2200" kern="1200" dirty="0" err="1">
              <a:solidFill>
                <a:schemeClr val="tx1"/>
              </a:solidFill>
            </a:rPr>
            <a:t>such</a:t>
          </a:r>
          <a:r>
            <a:rPr lang="tr-TR" sz="2200" kern="1200" dirty="0">
              <a:solidFill>
                <a:schemeClr val="tx1"/>
              </a:solidFill>
            </a:rPr>
            <a:t> as </a:t>
          </a:r>
          <a:r>
            <a:rPr lang="tr-TR" sz="2200" kern="1200" dirty="0" err="1">
              <a:solidFill>
                <a:schemeClr val="tx1"/>
              </a:solidFill>
            </a:rPr>
            <a:t>Biology</a:t>
          </a:r>
          <a:r>
            <a:rPr lang="tr-TR" sz="2200" kern="1200" dirty="0">
              <a:solidFill>
                <a:schemeClr val="tx1"/>
              </a:solidFill>
            </a:rPr>
            <a:t> </a:t>
          </a:r>
          <a:r>
            <a:rPr lang="tr-TR" sz="2200" kern="1200" dirty="0" err="1">
              <a:solidFill>
                <a:schemeClr val="tx1"/>
              </a:solidFill>
            </a:rPr>
            <a:t>or</a:t>
          </a:r>
          <a:r>
            <a:rPr lang="tr-TR" sz="2200" kern="1200" dirty="0">
              <a:solidFill>
                <a:schemeClr val="tx1"/>
              </a:solidFill>
            </a:rPr>
            <a:t> </a:t>
          </a:r>
          <a:r>
            <a:rPr lang="tr-TR" sz="2200" kern="1200" dirty="0" err="1">
              <a:solidFill>
                <a:schemeClr val="tx1"/>
              </a:solidFill>
            </a:rPr>
            <a:t>Geology</a:t>
          </a:r>
          <a:r>
            <a:rPr lang="tr-TR" sz="2200" kern="1200" dirty="0">
              <a:solidFill>
                <a:schemeClr val="tx1"/>
              </a:solidFill>
            </a:rPr>
            <a:t> </a:t>
          </a:r>
          <a:r>
            <a:rPr lang="tr-TR" sz="2200" kern="1200" dirty="0" err="1">
              <a:solidFill>
                <a:schemeClr val="tx1"/>
              </a:solidFill>
            </a:rPr>
            <a:t>content</a:t>
          </a:r>
          <a:r>
            <a:rPr lang="tr-TR" sz="2200" kern="1200" dirty="0">
              <a:solidFill>
                <a:schemeClr val="tx1"/>
              </a:solidFill>
            </a:rPr>
            <a:t>. </a:t>
          </a:r>
          <a:r>
            <a:rPr lang="tr-TR" sz="2200" b="0" kern="1200" dirty="0">
              <a:solidFill>
                <a:schemeClr val="tx1"/>
              </a:solidFill>
            </a:rPr>
            <a:t>R</a:t>
          </a:r>
          <a:r>
            <a:rPr lang="en-GB" sz="2200" b="0" kern="1200" dirty="0" err="1">
              <a:solidFill>
                <a:schemeClr val="tx1"/>
              </a:solidFill>
            </a:rPr>
            <a:t>ather</a:t>
          </a:r>
          <a:r>
            <a:rPr lang="tr-TR" sz="2200" b="0" kern="1200" dirty="0">
              <a:solidFill>
                <a:schemeClr val="tx1"/>
              </a:solidFill>
            </a:rPr>
            <a:t>,</a:t>
          </a:r>
          <a:r>
            <a:rPr lang="en-GB" sz="2200" b="0" kern="1200" dirty="0">
              <a:solidFill>
                <a:schemeClr val="tx1"/>
              </a:solidFill>
            </a:rPr>
            <a:t> their background is likely to be in English language teaching</a:t>
          </a:r>
          <a:r>
            <a:rPr lang="tr-TR" sz="2200" b="0" kern="1200" dirty="0">
              <a:solidFill>
                <a:schemeClr val="tx1"/>
              </a:solidFill>
            </a:rPr>
            <a:t>…</a:t>
          </a:r>
          <a:r>
            <a:rPr lang="en-GB" sz="2200" kern="1200" dirty="0">
              <a:solidFill>
                <a:schemeClr val="tx1"/>
              </a:solidFill>
            </a:rPr>
            <a:t> An EAP teacher walks into his/ her classroom with </a:t>
          </a:r>
          <a:r>
            <a:rPr lang="en-GB" sz="2200" b="1" kern="1200" dirty="0">
              <a:solidFill>
                <a:srgbClr val="C00000"/>
              </a:solidFill>
            </a:rPr>
            <a:t>the prime objective of teaching academic language</a:t>
          </a:r>
          <a:r>
            <a:rPr lang="en-GB" sz="2200" kern="1200" dirty="0">
              <a:solidFill>
                <a:schemeClr val="tx1"/>
              </a:solidFill>
            </a:rPr>
            <a:t>.</a:t>
          </a:r>
          <a:r>
            <a:rPr lang="tr-TR" sz="2200" kern="1200" dirty="0">
              <a:solidFill>
                <a:schemeClr val="tx1"/>
              </a:solidFill>
            </a:rPr>
            <a:t>»</a:t>
          </a:r>
          <a:endParaRPr lang="en-US" sz="2200" kern="1200" dirty="0">
            <a:solidFill>
              <a:schemeClr val="tx1"/>
            </a:solidFill>
          </a:endParaRPr>
        </a:p>
      </dsp:txBody>
      <dsp:txXfrm>
        <a:off x="6514559" y="284766"/>
        <a:ext cx="4222399" cy="41870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3BB5B-D326-444D-A0BF-9745191DE402}">
      <dsp:nvSpPr>
        <dsp:cNvPr id="0" name=""/>
        <dsp:cNvSpPr/>
      </dsp:nvSpPr>
      <dsp:spPr>
        <a:xfrm>
          <a:off x="2287" y="1451643"/>
          <a:ext cx="4878280" cy="2926968"/>
        </a:xfrm>
        <a:prstGeom prst="wedgeRoundRect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dirty="0">
              <a:solidFill>
                <a:schemeClr val="tx1"/>
              </a:solidFill>
            </a:rPr>
            <a:t>«</a:t>
          </a:r>
          <a:r>
            <a:rPr lang="en-GB" sz="2300" kern="1200" noProof="0" dirty="0">
              <a:solidFill>
                <a:schemeClr val="tx1"/>
              </a:solidFill>
            </a:rPr>
            <a:t>It</a:t>
          </a:r>
          <a:r>
            <a:rPr lang="tr-TR" sz="2300" kern="1200" dirty="0">
              <a:solidFill>
                <a:schemeClr val="tx1"/>
              </a:solidFill>
            </a:rPr>
            <a:t> </a:t>
          </a:r>
          <a:r>
            <a:rPr lang="en-GB" sz="2300" kern="1200" dirty="0">
              <a:solidFill>
                <a:schemeClr val="tx1"/>
              </a:solidFill>
            </a:rPr>
            <a:t>is designed to </a:t>
          </a:r>
          <a:r>
            <a:rPr lang="en-GB" sz="2300" b="1" kern="1200" dirty="0">
              <a:solidFill>
                <a:srgbClr val="C00000"/>
              </a:solidFill>
            </a:rPr>
            <a:t>provide students with the type of academic vocabulary and (usually written) discourse </a:t>
          </a:r>
          <a:r>
            <a:rPr lang="en-GB" sz="2300" kern="1200" dirty="0">
              <a:solidFill>
                <a:schemeClr val="tx1"/>
              </a:solidFill>
            </a:rPr>
            <a:t>enabling them to operate successfully at a university which delivers its academic subjects through the medium of English</a:t>
          </a:r>
          <a:r>
            <a:rPr lang="tr-TR" sz="2300" kern="1200" dirty="0">
              <a:solidFill>
                <a:schemeClr val="tx1"/>
              </a:solidFill>
            </a:rPr>
            <a:t>.»</a:t>
          </a:r>
          <a:endParaRPr lang="en-US" sz="2300" kern="1200" dirty="0">
            <a:solidFill>
              <a:schemeClr val="tx1"/>
            </a:solidFill>
          </a:endParaRPr>
        </a:p>
      </dsp:txBody>
      <dsp:txXfrm>
        <a:off x="145170" y="1594526"/>
        <a:ext cx="4592514" cy="2641202"/>
      </dsp:txXfrm>
    </dsp:sp>
    <dsp:sp modelId="{304446E9-D5BE-4A27-AFF3-CDE3924666DD}">
      <dsp:nvSpPr>
        <dsp:cNvPr id="0" name=""/>
        <dsp:cNvSpPr/>
      </dsp:nvSpPr>
      <dsp:spPr>
        <a:xfrm>
          <a:off x="5368395" y="2310221"/>
          <a:ext cx="1034195" cy="1209813"/>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368395" y="2552184"/>
        <a:ext cx="723937" cy="725887"/>
      </dsp:txXfrm>
    </dsp:sp>
    <dsp:sp modelId="{548F9AEB-D3A5-4D33-84F4-099695F5A67F}">
      <dsp:nvSpPr>
        <dsp:cNvPr id="0" name=""/>
        <dsp:cNvSpPr/>
      </dsp:nvSpPr>
      <dsp:spPr>
        <a:xfrm>
          <a:off x="6831880" y="1451643"/>
          <a:ext cx="4878280" cy="2926968"/>
        </a:xfrm>
        <a:prstGeom prst="wedgeRoundRect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dirty="0">
              <a:solidFill>
                <a:schemeClr val="tx1"/>
              </a:solidFill>
            </a:rPr>
            <a:t>«… m</a:t>
          </a:r>
          <a:r>
            <a:rPr lang="en-GB" sz="2300" kern="1200" noProof="0" dirty="0" err="1">
              <a:solidFill>
                <a:schemeClr val="tx1"/>
              </a:solidFill>
            </a:rPr>
            <a:t>ost</a:t>
          </a:r>
          <a:r>
            <a:rPr lang="en-GB" sz="2300" kern="1200" dirty="0">
              <a:solidFill>
                <a:schemeClr val="tx1"/>
              </a:solidFill>
            </a:rPr>
            <a:t> words used across different disciplines (in EAP context) generally </a:t>
          </a:r>
          <a:r>
            <a:rPr lang="en-GB" sz="2300" b="1" kern="1200" dirty="0">
              <a:solidFill>
                <a:srgbClr val="C00000"/>
              </a:solidFill>
            </a:rPr>
            <a:t>entail different meanings from their general-use meanings</a:t>
          </a:r>
          <a:r>
            <a:rPr lang="en-GB" sz="2300" kern="1200" dirty="0">
              <a:solidFill>
                <a:schemeClr val="tx1"/>
              </a:solidFill>
            </a:rPr>
            <a:t>.</a:t>
          </a:r>
          <a:r>
            <a:rPr lang="tr-TR" sz="2300" kern="1200" dirty="0">
              <a:solidFill>
                <a:schemeClr val="tx1"/>
              </a:solidFill>
            </a:rPr>
            <a:t>»</a:t>
          </a:r>
          <a:endParaRPr lang="en-US" sz="2300" kern="1200" dirty="0">
            <a:solidFill>
              <a:schemeClr val="tx1"/>
            </a:solidFill>
          </a:endParaRPr>
        </a:p>
      </dsp:txBody>
      <dsp:txXfrm>
        <a:off x="6974763" y="1594526"/>
        <a:ext cx="4592514" cy="26412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AFE07-FC57-47F2-8C95-1457D5403B1E}">
      <dsp:nvSpPr>
        <dsp:cNvPr id="0" name=""/>
        <dsp:cNvSpPr/>
      </dsp:nvSpPr>
      <dsp:spPr>
        <a:xfrm>
          <a:off x="0" y="0"/>
          <a:ext cx="9326880" cy="1946300"/>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kern="1200" dirty="0" err="1">
              <a:solidFill>
                <a:schemeClr val="tx1"/>
              </a:solidFill>
            </a:rPr>
            <a:t>The</a:t>
          </a:r>
          <a:r>
            <a:rPr lang="tr-TR" sz="2800" kern="1200" dirty="0">
              <a:solidFill>
                <a:schemeClr val="tx1"/>
              </a:solidFill>
            </a:rPr>
            <a:t> </a:t>
          </a:r>
          <a:r>
            <a:rPr lang="tr-TR" sz="2800" kern="1200" dirty="0" err="1">
              <a:solidFill>
                <a:schemeClr val="tx1"/>
              </a:solidFill>
            </a:rPr>
            <a:t>premise</a:t>
          </a:r>
          <a:r>
            <a:rPr lang="tr-TR" sz="2800" kern="1200" dirty="0">
              <a:solidFill>
                <a:schemeClr val="tx1"/>
              </a:solidFill>
            </a:rPr>
            <a:t> of EAP is «... </a:t>
          </a:r>
          <a:r>
            <a:rPr lang="en-GB" sz="2800" kern="1200" dirty="0">
              <a:solidFill>
                <a:schemeClr val="tx1"/>
              </a:solidFill>
            </a:rPr>
            <a:t>that there is </a:t>
          </a:r>
          <a:r>
            <a:rPr lang="en-GB" sz="2800" b="0" kern="1200" dirty="0">
              <a:solidFill>
                <a:schemeClr val="tx1"/>
              </a:solidFill>
            </a:rPr>
            <a:t>a correlation between language use and academic attainment.</a:t>
          </a:r>
          <a:r>
            <a:rPr lang="tr-TR" sz="2800" kern="1200" dirty="0">
              <a:solidFill>
                <a:schemeClr val="tx1"/>
              </a:solidFill>
            </a:rPr>
            <a:t>» </a:t>
          </a:r>
          <a:r>
            <a:rPr lang="en-GB" sz="2800" kern="1200" dirty="0">
              <a:solidFill>
                <a:schemeClr val="tx1"/>
              </a:solidFill>
            </a:rPr>
            <a:t>(Donohue &amp; </a:t>
          </a:r>
          <a:r>
            <a:rPr lang="en-GB" sz="2800" kern="1200" dirty="0" err="1">
              <a:solidFill>
                <a:schemeClr val="tx1"/>
              </a:solidFill>
            </a:rPr>
            <a:t>Erling</a:t>
          </a:r>
          <a:r>
            <a:rPr lang="en-GB" sz="2800" kern="1200" dirty="0">
              <a:solidFill>
                <a:schemeClr val="tx1"/>
              </a:solidFill>
            </a:rPr>
            <a:t>, 2012)</a:t>
          </a:r>
          <a:endParaRPr lang="en-US" sz="2800" kern="1200" dirty="0">
            <a:solidFill>
              <a:schemeClr val="tx1"/>
            </a:solidFill>
          </a:endParaRPr>
        </a:p>
      </dsp:txBody>
      <dsp:txXfrm>
        <a:off x="57005" y="57005"/>
        <a:ext cx="7315227" cy="1832290"/>
      </dsp:txXfrm>
    </dsp:sp>
    <dsp:sp modelId="{5044EBA0-873B-4102-85F7-D0858AEB50C1}">
      <dsp:nvSpPr>
        <dsp:cNvPr id="0" name=""/>
        <dsp:cNvSpPr/>
      </dsp:nvSpPr>
      <dsp:spPr>
        <a:xfrm>
          <a:off x="1645919" y="2378811"/>
          <a:ext cx="9326880" cy="1946300"/>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016000">
            <a:lnSpc>
              <a:spcPct val="90000"/>
            </a:lnSpc>
            <a:spcBef>
              <a:spcPct val="0"/>
            </a:spcBef>
            <a:spcAft>
              <a:spcPct val="35000"/>
            </a:spcAft>
            <a:buNone/>
          </a:pPr>
          <a:r>
            <a:rPr lang="tr-TR" sz="2800" kern="1200" dirty="0" err="1">
              <a:solidFill>
                <a:schemeClr val="tx1"/>
              </a:solidFill>
            </a:rPr>
            <a:t>Now</a:t>
          </a:r>
          <a:r>
            <a:rPr lang="tr-TR" sz="2800" kern="1200" dirty="0">
              <a:solidFill>
                <a:schemeClr val="tx1"/>
              </a:solidFill>
            </a:rPr>
            <a:t> </a:t>
          </a:r>
          <a:r>
            <a:rPr lang="tr-TR" sz="2800" kern="1200" dirty="0" err="1">
              <a:solidFill>
                <a:schemeClr val="tx1"/>
              </a:solidFill>
            </a:rPr>
            <a:t>that</a:t>
          </a:r>
          <a:r>
            <a:rPr lang="tr-TR" sz="2800" kern="1200" dirty="0">
              <a:solidFill>
                <a:schemeClr val="tx1"/>
              </a:solidFill>
            </a:rPr>
            <a:t> EAP </a:t>
          </a:r>
          <a:r>
            <a:rPr lang="tr-TR" sz="2800" kern="1200" dirty="0" err="1">
              <a:solidFill>
                <a:schemeClr val="tx1"/>
              </a:solidFill>
            </a:rPr>
            <a:t>lecturers</a:t>
          </a:r>
          <a:r>
            <a:rPr lang="tr-TR" sz="2800" kern="1200" dirty="0">
              <a:solidFill>
                <a:schemeClr val="tx1"/>
              </a:solidFill>
            </a:rPr>
            <a:t> </a:t>
          </a:r>
          <a:r>
            <a:rPr lang="tr-TR" sz="2800" kern="1200" dirty="0" err="1">
              <a:solidFill>
                <a:schemeClr val="tx1"/>
              </a:solidFill>
            </a:rPr>
            <a:t>are</a:t>
          </a:r>
          <a:r>
            <a:rPr lang="tr-TR" sz="2800" kern="1200" dirty="0">
              <a:solidFill>
                <a:schemeClr val="tx1"/>
              </a:solidFill>
            </a:rPr>
            <a:t> not </a:t>
          </a:r>
          <a:r>
            <a:rPr lang="tr-TR" sz="2800" kern="1200" dirty="0" err="1">
              <a:solidFill>
                <a:schemeClr val="tx1"/>
              </a:solidFill>
            </a:rPr>
            <a:t>required</a:t>
          </a:r>
          <a:r>
            <a:rPr lang="tr-TR" sz="2800" kern="1200" dirty="0">
              <a:solidFill>
                <a:schemeClr val="tx1"/>
              </a:solidFill>
            </a:rPr>
            <a:t> </a:t>
          </a:r>
          <a:r>
            <a:rPr lang="tr-TR" sz="2800" kern="1200" dirty="0" err="1">
              <a:solidFill>
                <a:schemeClr val="tx1"/>
              </a:solidFill>
            </a:rPr>
            <a:t>to</a:t>
          </a:r>
          <a:r>
            <a:rPr lang="tr-TR" sz="2800" kern="1200" dirty="0">
              <a:solidFill>
                <a:schemeClr val="tx1"/>
              </a:solidFill>
            </a:rPr>
            <a:t> </a:t>
          </a:r>
          <a:r>
            <a:rPr lang="tr-TR" sz="2800" kern="1200" dirty="0" err="1">
              <a:solidFill>
                <a:schemeClr val="tx1"/>
              </a:solidFill>
            </a:rPr>
            <a:t>validate</a:t>
          </a:r>
          <a:r>
            <a:rPr lang="tr-TR" sz="2800" kern="1200" dirty="0">
              <a:solidFill>
                <a:schemeClr val="tx1"/>
              </a:solidFill>
            </a:rPr>
            <a:t> </a:t>
          </a:r>
          <a:r>
            <a:rPr lang="tr-TR" sz="2800" kern="1200" dirty="0" err="1">
              <a:solidFill>
                <a:schemeClr val="tx1"/>
              </a:solidFill>
            </a:rPr>
            <a:t>their</a:t>
          </a:r>
          <a:r>
            <a:rPr lang="tr-TR" sz="2800" kern="1200" dirty="0">
              <a:solidFill>
                <a:schemeClr val="tx1"/>
              </a:solidFill>
            </a:rPr>
            <a:t> </a:t>
          </a:r>
          <a:r>
            <a:rPr lang="tr-TR" sz="2800" kern="1200" dirty="0" err="1">
              <a:solidFill>
                <a:schemeClr val="tx1"/>
              </a:solidFill>
            </a:rPr>
            <a:t>distinctive</a:t>
          </a:r>
          <a:r>
            <a:rPr lang="tr-TR" sz="2800" kern="1200" dirty="0">
              <a:solidFill>
                <a:schemeClr val="tx1"/>
              </a:solidFill>
            </a:rPr>
            <a:t> </a:t>
          </a:r>
          <a:r>
            <a:rPr lang="tr-TR" sz="2800" kern="1200" dirty="0" err="1">
              <a:solidFill>
                <a:schemeClr val="tx1"/>
              </a:solidFill>
            </a:rPr>
            <a:t>qualifications</a:t>
          </a:r>
          <a:r>
            <a:rPr lang="tr-TR" sz="2800" kern="1200" dirty="0">
              <a:solidFill>
                <a:schemeClr val="tx1"/>
              </a:solidFill>
            </a:rPr>
            <a:t>, how can they </a:t>
          </a:r>
          <a:r>
            <a:rPr lang="tr-TR" sz="2800" kern="1200" dirty="0" err="1">
              <a:solidFill>
                <a:schemeClr val="tx1"/>
              </a:solidFill>
            </a:rPr>
            <a:t>establish</a:t>
          </a:r>
          <a:r>
            <a:rPr lang="tr-TR" sz="2800" kern="1200" dirty="0">
              <a:solidFill>
                <a:schemeClr val="tx1"/>
              </a:solidFill>
            </a:rPr>
            <a:t> </a:t>
          </a:r>
          <a:r>
            <a:rPr lang="tr-TR" sz="2800" kern="1200" dirty="0" err="1">
              <a:solidFill>
                <a:schemeClr val="tx1"/>
              </a:solidFill>
            </a:rPr>
            <a:t>this</a:t>
          </a:r>
          <a:r>
            <a:rPr lang="tr-TR" sz="2800" kern="1200" dirty="0">
              <a:solidFill>
                <a:schemeClr val="tx1"/>
              </a:solidFill>
            </a:rPr>
            <a:t> </a:t>
          </a:r>
          <a:r>
            <a:rPr lang="tr-TR" sz="2800" kern="1200" dirty="0" err="1">
              <a:solidFill>
                <a:schemeClr val="tx1"/>
              </a:solidFill>
            </a:rPr>
            <a:t>correlation</a:t>
          </a:r>
          <a:r>
            <a:rPr lang="tr-TR" sz="2800" kern="1200" dirty="0">
              <a:solidFill>
                <a:schemeClr val="tx1"/>
              </a:solidFill>
            </a:rPr>
            <a:t> </a:t>
          </a:r>
          <a:r>
            <a:rPr lang="tr-TR" sz="2800" kern="1200" dirty="0" err="1">
              <a:solidFill>
                <a:schemeClr val="tx1"/>
              </a:solidFill>
            </a:rPr>
            <a:t>to</a:t>
          </a:r>
          <a:r>
            <a:rPr lang="tr-TR" sz="2800" kern="1200" dirty="0">
              <a:solidFill>
                <a:schemeClr val="tx1"/>
              </a:solidFill>
            </a:rPr>
            <a:t> </a:t>
          </a:r>
          <a:r>
            <a:rPr lang="tr-TR" sz="2800" kern="1200" dirty="0" err="1">
              <a:solidFill>
                <a:schemeClr val="tx1"/>
              </a:solidFill>
            </a:rPr>
            <a:t>address</a:t>
          </a:r>
          <a:r>
            <a:rPr lang="tr-TR" sz="2800" kern="1200" dirty="0">
              <a:solidFill>
                <a:schemeClr val="tx1"/>
              </a:solidFill>
            </a:rPr>
            <a:t> </a:t>
          </a:r>
          <a:r>
            <a:rPr lang="tr-TR" sz="2800" kern="1200" dirty="0" err="1">
              <a:solidFill>
                <a:schemeClr val="tx1"/>
              </a:solidFill>
            </a:rPr>
            <a:t>students</a:t>
          </a:r>
          <a:r>
            <a:rPr lang="tr-TR" sz="2800" kern="1200" dirty="0">
              <a:solidFill>
                <a:schemeClr val="tx1"/>
              </a:solidFill>
            </a:rPr>
            <a:t>’ </a:t>
          </a:r>
          <a:r>
            <a:rPr lang="tr-TR" sz="2800" kern="1200" dirty="0" err="1">
              <a:solidFill>
                <a:schemeClr val="tx1"/>
              </a:solidFill>
            </a:rPr>
            <a:t>needs</a:t>
          </a:r>
          <a:r>
            <a:rPr lang="tr-TR" sz="2800" kern="1200" dirty="0">
              <a:solidFill>
                <a:schemeClr val="tx1"/>
              </a:solidFill>
            </a:rPr>
            <a:t>?</a:t>
          </a:r>
          <a:endParaRPr lang="en-US" sz="2800" kern="1200" dirty="0">
            <a:solidFill>
              <a:schemeClr val="tx1"/>
            </a:solidFill>
          </a:endParaRPr>
        </a:p>
      </dsp:txBody>
      <dsp:txXfrm>
        <a:off x="1702924" y="2435816"/>
        <a:ext cx="6301854" cy="1832290"/>
      </dsp:txXfrm>
    </dsp:sp>
    <dsp:sp modelId="{BE9B3456-348A-4044-B71D-F07A7F44D0CC}">
      <dsp:nvSpPr>
        <dsp:cNvPr id="0" name=""/>
        <dsp:cNvSpPr/>
      </dsp:nvSpPr>
      <dsp:spPr>
        <a:xfrm>
          <a:off x="8061784" y="1530008"/>
          <a:ext cx="1265095" cy="126509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46430" y="1530008"/>
        <a:ext cx="695803" cy="9519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632D5-94AB-438C-AEBA-6B059A13E30E}">
      <dsp:nvSpPr>
        <dsp:cNvPr id="0" name=""/>
        <dsp:cNvSpPr/>
      </dsp:nvSpPr>
      <dsp:spPr>
        <a:xfrm>
          <a:off x="0" y="0"/>
          <a:ext cx="9326880" cy="129753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kern="1200" dirty="0" err="1">
              <a:solidFill>
                <a:schemeClr val="tx1"/>
              </a:solidFill>
            </a:rPr>
            <a:t>The</a:t>
          </a:r>
          <a:r>
            <a:rPr lang="tr-TR" sz="2400" kern="1200" dirty="0">
              <a:solidFill>
                <a:schemeClr val="tx1"/>
              </a:solidFill>
            </a:rPr>
            <a:t> data </a:t>
          </a:r>
          <a:r>
            <a:rPr lang="tr-TR" sz="2400" kern="1200" dirty="0" err="1">
              <a:solidFill>
                <a:schemeClr val="tx1"/>
              </a:solidFill>
            </a:rPr>
            <a:t>were</a:t>
          </a:r>
          <a:r>
            <a:rPr lang="tr-TR" sz="2400" kern="1200" dirty="0">
              <a:solidFill>
                <a:schemeClr val="tx1"/>
              </a:solidFill>
            </a:rPr>
            <a:t> </a:t>
          </a:r>
          <a:r>
            <a:rPr lang="tr-TR" sz="2400" kern="1200" dirty="0" err="1">
              <a:solidFill>
                <a:schemeClr val="tx1"/>
              </a:solidFill>
            </a:rPr>
            <a:t>gathered</a:t>
          </a:r>
          <a:r>
            <a:rPr lang="tr-TR" sz="2400" kern="1200" dirty="0">
              <a:solidFill>
                <a:schemeClr val="tx1"/>
              </a:solidFill>
            </a:rPr>
            <a:t> </a:t>
          </a:r>
          <a:r>
            <a:rPr lang="tr-TR" sz="2400" kern="1200" dirty="0" err="1">
              <a:solidFill>
                <a:schemeClr val="tx1"/>
              </a:solidFill>
            </a:rPr>
            <a:t>from</a:t>
          </a:r>
          <a:r>
            <a:rPr lang="tr-TR" sz="2400" kern="1200" dirty="0">
              <a:solidFill>
                <a:schemeClr val="tx1"/>
              </a:solidFill>
            </a:rPr>
            <a:t> general English </a:t>
          </a:r>
          <a:r>
            <a:rPr lang="tr-TR" sz="2400" kern="1200" dirty="0" err="1">
              <a:solidFill>
                <a:schemeClr val="tx1"/>
              </a:solidFill>
            </a:rPr>
            <a:t>instructors</a:t>
          </a:r>
          <a:r>
            <a:rPr lang="tr-TR" sz="2400" kern="1200" dirty="0">
              <a:solidFill>
                <a:schemeClr val="tx1"/>
              </a:solidFill>
            </a:rPr>
            <a:t> </a:t>
          </a:r>
          <a:r>
            <a:rPr lang="en-US" sz="2400" kern="1200" dirty="0">
              <a:solidFill>
                <a:schemeClr val="tx1"/>
              </a:solidFill>
            </a:rPr>
            <a:t>(n</a:t>
          </a:r>
          <a:r>
            <a:rPr lang="tr-TR" sz="2400" kern="1200" dirty="0">
              <a:solidFill>
                <a:schemeClr val="tx1"/>
              </a:solidFill>
            </a:rPr>
            <a:t> </a:t>
          </a:r>
          <a:r>
            <a:rPr lang="en-US" sz="2400" kern="1200" dirty="0">
              <a:solidFill>
                <a:schemeClr val="tx1"/>
              </a:solidFill>
            </a:rPr>
            <a:t>=</a:t>
          </a:r>
          <a:r>
            <a:rPr lang="tr-TR" sz="2400" kern="1200" dirty="0">
              <a:solidFill>
                <a:schemeClr val="tx1"/>
              </a:solidFill>
            </a:rPr>
            <a:t> </a:t>
          </a:r>
          <a:r>
            <a:rPr lang="en-US" sz="2400" kern="1200" dirty="0">
              <a:solidFill>
                <a:schemeClr val="tx1"/>
              </a:solidFill>
            </a:rPr>
            <a:t>18) at a</a:t>
          </a:r>
          <a:r>
            <a:rPr lang="tr-TR" sz="2400" kern="1200" dirty="0">
              <a:solidFill>
                <a:schemeClr val="tx1"/>
              </a:solidFill>
            </a:rPr>
            <a:t> </a:t>
          </a:r>
          <a:r>
            <a:rPr lang="tr-TR" sz="2400" kern="1200" dirty="0" err="1">
              <a:solidFill>
                <a:schemeClr val="tx1"/>
              </a:solidFill>
            </a:rPr>
            <a:t>full</a:t>
          </a:r>
          <a:r>
            <a:rPr lang="tr-TR" sz="2400" kern="1200" dirty="0">
              <a:solidFill>
                <a:schemeClr val="tx1"/>
              </a:solidFill>
            </a:rPr>
            <a:t> </a:t>
          </a:r>
          <a:r>
            <a:rPr lang="en-US" sz="2400" kern="1200" dirty="0">
              <a:solidFill>
                <a:schemeClr val="tx1"/>
              </a:solidFill>
            </a:rPr>
            <a:t>EMI university in Turkey</a:t>
          </a:r>
          <a:r>
            <a:rPr lang="tr-TR" sz="2400" kern="1200" dirty="0">
              <a:solidFill>
                <a:schemeClr val="tx1"/>
              </a:solidFill>
            </a:rPr>
            <a:t> </a:t>
          </a:r>
          <a:r>
            <a:rPr lang="tr-TR" sz="2400" kern="1200" dirty="0" err="1">
              <a:solidFill>
                <a:schemeClr val="tx1"/>
              </a:solidFill>
            </a:rPr>
            <a:t>who</a:t>
          </a:r>
          <a:r>
            <a:rPr lang="tr-TR" sz="2400" kern="1200" dirty="0">
              <a:solidFill>
                <a:schemeClr val="tx1"/>
              </a:solidFill>
            </a:rPr>
            <a:t> had </a:t>
          </a:r>
          <a:r>
            <a:rPr lang="tr-TR" sz="2400" kern="1200" dirty="0" err="1">
              <a:solidFill>
                <a:schemeClr val="tx1"/>
              </a:solidFill>
            </a:rPr>
            <a:t>prior</a:t>
          </a:r>
          <a:r>
            <a:rPr lang="tr-TR" sz="2400" kern="1200" dirty="0">
              <a:solidFill>
                <a:schemeClr val="tx1"/>
              </a:solidFill>
            </a:rPr>
            <a:t> EAP </a:t>
          </a:r>
          <a:r>
            <a:rPr lang="tr-TR" sz="2400" kern="1200" dirty="0" err="1">
              <a:solidFill>
                <a:schemeClr val="tx1"/>
              </a:solidFill>
            </a:rPr>
            <a:t>teaching</a:t>
          </a:r>
          <a:r>
            <a:rPr lang="tr-TR" sz="2400" kern="1200" dirty="0">
              <a:solidFill>
                <a:schemeClr val="tx1"/>
              </a:solidFill>
            </a:rPr>
            <a:t> </a:t>
          </a:r>
          <a:r>
            <a:rPr lang="tr-TR" sz="2400" kern="1200" dirty="0" err="1">
              <a:solidFill>
                <a:schemeClr val="tx1"/>
              </a:solidFill>
            </a:rPr>
            <a:t>experience</a:t>
          </a:r>
          <a:r>
            <a:rPr lang="tr-TR" sz="2400" kern="1200" dirty="0">
              <a:solidFill>
                <a:schemeClr val="tx1"/>
              </a:solidFill>
            </a:rPr>
            <a:t>.</a:t>
          </a:r>
          <a:endParaRPr lang="en-US" sz="2400" kern="1200" dirty="0">
            <a:solidFill>
              <a:schemeClr val="tx1"/>
            </a:solidFill>
          </a:endParaRPr>
        </a:p>
      </dsp:txBody>
      <dsp:txXfrm>
        <a:off x="38003" y="38003"/>
        <a:ext cx="7926740" cy="1221527"/>
      </dsp:txXfrm>
    </dsp:sp>
    <dsp:sp modelId="{B48E17B8-F5D9-4C20-AB87-608E8C266382}">
      <dsp:nvSpPr>
        <dsp:cNvPr id="0" name=""/>
        <dsp:cNvSpPr/>
      </dsp:nvSpPr>
      <dsp:spPr>
        <a:xfrm>
          <a:off x="822959" y="1513789"/>
          <a:ext cx="9326880" cy="129753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kern="1200" dirty="0" err="1">
              <a:solidFill>
                <a:schemeClr val="tx1"/>
              </a:solidFill>
            </a:rPr>
            <a:t>Neither</a:t>
          </a:r>
          <a:r>
            <a:rPr lang="tr-TR" sz="2400" kern="1200" dirty="0">
              <a:solidFill>
                <a:schemeClr val="tx1"/>
              </a:solidFill>
            </a:rPr>
            <a:t> </a:t>
          </a:r>
          <a:r>
            <a:rPr lang="tr-TR" sz="2400" kern="1200" dirty="0" err="1">
              <a:solidFill>
                <a:schemeClr val="tx1"/>
              </a:solidFill>
            </a:rPr>
            <a:t>national</a:t>
          </a:r>
          <a:r>
            <a:rPr lang="tr-TR" sz="2400" kern="1200" dirty="0">
              <a:solidFill>
                <a:schemeClr val="tx1"/>
              </a:solidFill>
            </a:rPr>
            <a:t> </a:t>
          </a:r>
          <a:r>
            <a:rPr lang="tr-TR" sz="2400" kern="1200" dirty="0" err="1">
              <a:solidFill>
                <a:schemeClr val="tx1"/>
              </a:solidFill>
            </a:rPr>
            <a:t>nor</a:t>
          </a:r>
          <a:r>
            <a:rPr lang="tr-TR" sz="2400" kern="1200" dirty="0">
              <a:solidFill>
                <a:schemeClr val="tx1"/>
              </a:solidFill>
            </a:rPr>
            <a:t> </a:t>
          </a:r>
          <a:r>
            <a:rPr lang="tr-TR" sz="2400" kern="1200" dirty="0" err="1">
              <a:solidFill>
                <a:schemeClr val="tx1"/>
              </a:solidFill>
            </a:rPr>
            <a:t>institutional</a:t>
          </a:r>
          <a:r>
            <a:rPr lang="tr-TR" sz="2400" kern="1200" dirty="0">
              <a:solidFill>
                <a:schemeClr val="tx1"/>
              </a:solidFill>
            </a:rPr>
            <a:t> </a:t>
          </a:r>
          <a:r>
            <a:rPr lang="tr-TR" sz="2400" kern="1200" dirty="0" err="1">
              <a:solidFill>
                <a:schemeClr val="tx1"/>
              </a:solidFill>
            </a:rPr>
            <a:t>regulations</a:t>
          </a:r>
          <a:r>
            <a:rPr lang="tr-TR" sz="2400" kern="1200" dirty="0">
              <a:solidFill>
                <a:schemeClr val="tx1"/>
              </a:solidFill>
            </a:rPr>
            <a:t> </a:t>
          </a:r>
          <a:r>
            <a:rPr lang="tr-TR" sz="2400" kern="1200" dirty="0" err="1">
              <a:solidFill>
                <a:schemeClr val="tx1"/>
              </a:solidFill>
            </a:rPr>
            <a:t>require</a:t>
          </a:r>
          <a:r>
            <a:rPr lang="tr-TR" sz="2400" kern="1200" dirty="0">
              <a:solidFill>
                <a:schemeClr val="tx1"/>
              </a:solidFill>
            </a:rPr>
            <a:t> a </a:t>
          </a:r>
          <a:r>
            <a:rPr lang="tr-TR" sz="2400" kern="1200" dirty="0" err="1">
              <a:solidFill>
                <a:schemeClr val="tx1"/>
              </a:solidFill>
            </a:rPr>
            <a:t>specific</a:t>
          </a:r>
          <a:r>
            <a:rPr lang="tr-TR" sz="2400" kern="1200" dirty="0">
              <a:solidFill>
                <a:schemeClr val="tx1"/>
              </a:solidFill>
            </a:rPr>
            <a:t> </a:t>
          </a:r>
          <a:r>
            <a:rPr lang="tr-TR" sz="2400" kern="1200" dirty="0" err="1">
              <a:solidFill>
                <a:schemeClr val="tx1"/>
              </a:solidFill>
            </a:rPr>
            <a:t>prerequisite</a:t>
          </a:r>
          <a:r>
            <a:rPr lang="tr-TR" sz="2400" kern="1200" dirty="0">
              <a:solidFill>
                <a:schemeClr val="tx1"/>
              </a:solidFill>
            </a:rPr>
            <a:t> </a:t>
          </a:r>
          <a:r>
            <a:rPr lang="tr-TR" sz="2400" kern="1200" dirty="0" err="1">
              <a:solidFill>
                <a:schemeClr val="tx1"/>
              </a:solidFill>
            </a:rPr>
            <a:t>for</a:t>
          </a:r>
          <a:r>
            <a:rPr lang="tr-TR" sz="2400" kern="1200" dirty="0">
              <a:solidFill>
                <a:schemeClr val="tx1"/>
              </a:solidFill>
            </a:rPr>
            <a:t> </a:t>
          </a:r>
          <a:r>
            <a:rPr lang="tr-TR" sz="2400" kern="1200" dirty="0" err="1">
              <a:solidFill>
                <a:schemeClr val="tx1"/>
              </a:solidFill>
            </a:rPr>
            <a:t>teaching</a:t>
          </a:r>
          <a:r>
            <a:rPr lang="tr-TR" sz="2400" kern="1200" dirty="0">
              <a:solidFill>
                <a:schemeClr val="tx1"/>
              </a:solidFill>
            </a:rPr>
            <a:t> EAP </a:t>
          </a:r>
          <a:r>
            <a:rPr lang="tr-TR" sz="2400" kern="1200" dirty="0" err="1">
              <a:solidFill>
                <a:schemeClr val="tx1"/>
              </a:solidFill>
            </a:rPr>
            <a:t>other</a:t>
          </a:r>
          <a:r>
            <a:rPr lang="tr-TR" sz="2400" kern="1200" dirty="0">
              <a:solidFill>
                <a:schemeClr val="tx1"/>
              </a:solidFill>
            </a:rPr>
            <a:t> </a:t>
          </a:r>
          <a:r>
            <a:rPr lang="tr-TR" sz="2400" kern="1200" dirty="0" err="1">
              <a:solidFill>
                <a:schemeClr val="tx1"/>
              </a:solidFill>
            </a:rPr>
            <a:t>than</a:t>
          </a:r>
          <a:r>
            <a:rPr lang="tr-TR" sz="2400" kern="1200" dirty="0">
              <a:solidFill>
                <a:schemeClr val="tx1"/>
              </a:solidFill>
            </a:rPr>
            <a:t> </a:t>
          </a:r>
          <a:r>
            <a:rPr lang="tr-TR" sz="2400" kern="1200" dirty="0" err="1">
              <a:solidFill>
                <a:schemeClr val="tx1"/>
              </a:solidFill>
            </a:rPr>
            <a:t>the</a:t>
          </a:r>
          <a:r>
            <a:rPr lang="tr-TR" sz="2400" kern="1200" dirty="0">
              <a:solidFill>
                <a:schemeClr val="tx1"/>
              </a:solidFill>
            </a:rPr>
            <a:t> </a:t>
          </a:r>
          <a:r>
            <a:rPr lang="tr-TR" sz="2400" kern="1200" dirty="0" err="1">
              <a:solidFill>
                <a:schemeClr val="tx1"/>
              </a:solidFill>
            </a:rPr>
            <a:t>ones</a:t>
          </a:r>
          <a:r>
            <a:rPr lang="tr-TR" sz="2400" kern="1200" dirty="0">
              <a:solidFill>
                <a:schemeClr val="tx1"/>
              </a:solidFill>
            </a:rPr>
            <a:t> </a:t>
          </a:r>
          <a:r>
            <a:rPr lang="tr-TR" sz="2400" kern="1200" dirty="0" err="1">
              <a:solidFill>
                <a:schemeClr val="tx1"/>
              </a:solidFill>
            </a:rPr>
            <a:t>which</a:t>
          </a:r>
          <a:r>
            <a:rPr lang="tr-TR" sz="2400" kern="1200" dirty="0">
              <a:solidFill>
                <a:schemeClr val="tx1"/>
              </a:solidFill>
            </a:rPr>
            <a:t> </a:t>
          </a:r>
          <a:r>
            <a:rPr lang="tr-TR" sz="2400" kern="1200" dirty="0" err="1">
              <a:solidFill>
                <a:schemeClr val="tx1"/>
              </a:solidFill>
            </a:rPr>
            <a:t>any</a:t>
          </a:r>
          <a:r>
            <a:rPr lang="tr-TR" sz="2400" kern="1200" dirty="0">
              <a:solidFill>
                <a:schemeClr val="tx1"/>
              </a:solidFill>
            </a:rPr>
            <a:t> </a:t>
          </a:r>
          <a:r>
            <a:rPr lang="tr-TR" sz="2400" kern="1200" dirty="0" err="1">
              <a:solidFill>
                <a:schemeClr val="tx1"/>
              </a:solidFill>
            </a:rPr>
            <a:t>language</a:t>
          </a:r>
          <a:r>
            <a:rPr lang="tr-TR" sz="2400" kern="1200" dirty="0">
              <a:solidFill>
                <a:schemeClr val="tx1"/>
              </a:solidFill>
            </a:rPr>
            <a:t> </a:t>
          </a:r>
          <a:r>
            <a:rPr lang="tr-TR" sz="2400" kern="1200" dirty="0" err="1">
              <a:solidFill>
                <a:schemeClr val="tx1"/>
              </a:solidFill>
            </a:rPr>
            <a:t>instructor</a:t>
          </a:r>
          <a:r>
            <a:rPr lang="tr-TR" sz="2400" kern="1200" dirty="0">
              <a:solidFill>
                <a:schemeClr val="tx1"/>
              </a:solidFill>
            </a:rPr>
            <a:t> in </a:t>
          </a:r>
          <a:r>
            <a:rPr lang="tr-TR" sz="2400" kern="1200" dirty="0" err="1">
              <a:solidFill>
                <a:schemeClr val="tx1"/>
              </a:solidFill>
            </a:rPr>
            <a:t>Turkey</a:t>
          </a:r>
          <a:r>
            <a:rPr lang="tr-TR" sz="2400" kern="1200" dirty="0">
              <a:solidFill>
                <a:schemeClr val="tx1"/>
              </a:solidFill>
            </a:rPr>
            <a:t> is </a:t>
          </a:r>
          <a:r>
            <a:rPr lang="tr-TR" sz="2400" kern="1200" dirty="0" err="1">
              <a:solidFill>
                <a:schemeClr val="tx1"/>
              </a:solidFill>
            </a:rPr>
            <a:t>subject</a:t>
          </a:r>
          <a:r>
            <a:rPr lang="tr-TR" sz="2400" kern="1200" dirty="0">
              <a:solidFill>
                <a:schemeClr val="tx1"/>
              </a:solidFill>
            </a:rPr>
            <a:t> </a:t>
          </a:r>
          <a:r>
            <a:rPr lang="tr-TR" sz="2400" kern="1200" dirty="0" err="1">
              <a:solidFill>
                <a:schemeClr val="tx1"/>
              </a:solidFill>
            </a:rPr>
            <a:t>to</a:t>
          </a:r>
          <a:r>
            <a:rPr lang="tr-TR" sz="2400" kern="1200" dirty="0">
              <a:solidFill>
                <a:schemeClr val="tx1"/>
              </a:solidFill>
            </a:rPr>
            <a:t>.</a:t>
          </a:r>
          <a:endParaRPr lang="en-US" sz="2400" kern="1200" dirty="0">
            <a:solidFill>
              <a:schemeClr val="tx1"/>
            </a:solidFill>
          </a:endParaRPr>
        </a:p>
      </dsp:txBody>
      <dsp:txXfrm>
        <a:off x="860962" y="1551792"/>
        <a:ext cx="7584517" cy="1221527"/>
      </dsp:txXfrm>
    </dsp:sp>
    <dsp:sp modelId="{3C6E4236-FAD8-4C09-BA2A-DA58AD6107AE}">
      <dsp:nvSpPr>
        <dsp:cNvPr id="0" name=""/>
        <dsp:cNvSpPr/>
      </dsp:nvSpPr>
      <dsp:spPr>
        <a:xfrm>
          <a:off x="1645919" y="3027578"/>
          <a:ext cx="9326880" cy="129753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kern="1200" dirty="0" err="1">
              <a:solidFill>
                <a:schemeClr val="tx1"/>
              </a:solidFill>
            </a:rPr>
            <a:t>Rather</a:t>
          </a:r>
          <a:r>
            <a:rPr lang="tr-TR" sz="2400" kern="1200" dirty="0">
              <a:solidFill>
                <a:schemeClr val="tx1"/>
              </a:solidFill>
            </a:rPr>
            <a:t>, </a:t>
          </a:r>
          <a:r>
            <a:rPr lang="tr-TR" sz="2400" kern="1200" dirty="0" err="1">
              <a:solidFill>
                <a:schemeClr val="tx1"/>
              </a:solidFill>
            </a:rPr>
            <a:t>arbitrary</a:t>
          </a:r>
          <a:r>
            <a:rPr lang="tr-TR" sz="2400" kern="1200" dirty="0">
              <a:solidFill>
                <a:schemeClr val="tx1"/>
              </a:solidFill>
            </a:rPr>
            <a:t> </a:t>
          </a:r>
          <a:r>
            <a:rPr lang="tr-TR" sz="2400" kern="1200" dirty="0" err="1">
              <a:solidFill>
                <a:schemeClr val="tx1"/>
              </a:solidFill>
            </a:rPr>
            <a:t>and</a:t>
          </a:r>
          <a:r>
            <a:rPr lang="tr-TR" sz="2400" kern="1200" dirty="0">
              <a:solidFill>
                <a:schemeClr val="tx1"/>
              </a:solidFill>
            </a:rPr>
            <a:t>/</a:t>
          </a:r>
          <a:r>
            <a:rPr lang="tr-TR" sz="2400" kern="1200" dirty="0" err="1">
              <a:solidFill>
                <a:schemeClr val="tx1"/>
              </a:solidFill>
            </a:rPr>
            <a:t>or</a:t>
          </a:r>
          <a:r>
            <a:rPr lang="tr-TR" sz="2400" kern="1200" dirty="0">
              <a:solidFill>
                <a:schemeClr val="tx1"/>
              </a:solidFill>
            </a:rPr>
            <a:t> </a:t>
          </a:r>
          <a:r>
            <a:rPr lang="tr-TR" sz="2400" kern="1200" dirty="0" err="1">
              <a:solidFill>
                <a:schemeClr val="tx1"/>
              </a:solidFill>
            </a:rPr>
            <a:t>conventional</a:t>
          </a:r>
          <a:r>
            <a:rPr lang="tr-TR" sz="2400" kern="1200" dirty="0">
              <a:solidFill>
                <a:schemeClr val="tx1"/>
              </a:solidFill>
            </a:rPr>
            <a:t> </a:t>
          </a:r>
          <a:r>
            <a:rPr lang="tr-TR" sz="2400" kern="1200" dirty="0" err="1">
              <a:solidFill>
                <a:schemeClr val="tx1"/>
              </a:solidFill>
            </a:rPr>
            <a:t>procedures</a:t>
          </a:r>
          <a:r>
            <a:rPr lang="tr-TR" sz="2400" kern="1200" dirty="0">
              <a:solidFill>
                <a:schemeClr val="tx1"/>
              </a:solidFill>
            </a:rPr>
            <a:t> </a:t>
          </a:r>
          <a:r>
            <a:rPr lang="tr-TR" sz="2400" kern="1200" dirty="0" err="1">
              <a:solidFill>
                <a:schemeClr val="tx1"/>
              </a:solidFill>
            </a:rPr>
            <a:t>are</a:t>
          </a:r>
          <a:r>
            <a:rPr lang="tr-TR" sz="2400" kern="1200" dirty="0">
              <a:solidFill>
                <a:schemeClr val="tx1"/>
              </a:solidFill>
            </a:rPr>
            <a:t> </a:t>
          </a:r>
          <a:r>
            <a:rPr lang="tr-TR" sz="2400" kern="1200" dirty="0" err="1">
              <a:solidFill>
                <a:schemeClr val="tx1"/>
              </a:solidFill>
            </a:rPr>
            <a:t>followed</a:t>
          </a:r>
          <a:r>
            <a:rPr lang="tr-TR" sz="2400" kern="1200" dirty="0">
              <a:solidFill>
                <a:schemeClr val="tx1"/>
              </a:solidFill>
            </a:rPr>
            <a:t> </a:t>
          </a:r>
          <a:r>
            <a:rPr lang="tr-TR" sz="2400" kern="1200" dirty="0" err="1">
              <a:solidFill>
                <a:schemeClr val="tx1"/>
              </a:solidFill>
            </a:rPr>
            <a:t>while</a:t>
          </a:r>
          <a:r>
            <a:rPr lang="tr-TR" sz="2400" kern="1200" dirty="0">
              <a:solidFill>
                <a:schemeClr val="tx1"/>
              </a:solidFill>
            </a:rPr>
            <a:t> </a:t>
          </a:r>
          <a:r>
            <a:rPr lang="tr-TR" sz="2400" kern="1200" dirty="0" err="1">
              <a:solidFill>
                <a:schemeClr val="tx1"/>
              </a:solidFill>
            </a:rPr>
            <a:t>recruiting</a:t>
          </a:r>
          <a:r>
            <a:rPr lang="tr-TR" sz="2400" kern="1200" dirty="0">
              <a:solidFill>
                <a:schemeClr val="tx1"/>
              </a:solidFill>
            </a:rPr>
            <a:t> general English </a:t>
          </a:r>
          <a:r>
            <a:rPr lang="tr-TR" sz="2400" kern="1200" dirty="0" err="1">
              <a:solidFill>
                <a:schemeClr val="tx1"/>
              </a:solidFill>
            </a:rPr>
            <a:t>instructors</a:t>
          </a:r>
          <a:r>
            <a:rPr lang="tr-TR" sz="2400" kern="1200" dirty="0">
              <a:solidFill>
                <a:schemeClr val="tx1"/>
              </a:solidFill>
            </a:rPr>
            <a:t> as EAP </a:t>
          </a:r>
          <a:r>
            <a:rPr lang="tr-TR" sz="2400" kern="1200" dirty="0" err="1">
              <a:solidFill>
                <a:schemeClr val="tx1"/>
              </a:solidFill>
            </a:rPr>
            <a:t>instructors</a:t>
          </a:r>
          <a:r>
            <a:rPr lang="tr-TR" sz="2400" kern="1200" dirty="0">
              <a:solidFill>
                <a:schemeClr val="tx1"/>
              </a:solidFill>
            </a:rPr>
            <a:t>. </a:t>
          </a:r>
          <a:endParaRPr lang="en-US" sz="2400" kern="1200" dirty="0">
            <a:solidFill>
              <a:schemeClr val="tx1"/>
            </a:solidFill>
          </a:endParaRPr>
        </a:p>
      </dsp:txBody>
      <dsp:txXfrm>
        <a:off x="1683922" y="3065581"/>
        <a:ext cx="7584517" cy="1221527"/>
      </dsp:txXfrm>
    </dsp:sp>
    <dsp:sp modelId="{51F1126A-75D9-43AE-AB02-048FBA231B28}">
      <dsp:nvSpPr>
        <dsp:cNvPr id="0" name=""/>
        <dsp:cNvSpPr/>
      </dsp:nvSpPr>
      <dsp:spPr>
        <a:xfrm>
          <a:off x="8483483" y="983962"/>
          <a:ext cx="843396" cy="843396"/>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673247" y="983962"/>
        <a:ext cx="463868" cy="634655"/>
      </dsp:txXfrm>
    </dsp:sp>
    <dsp:sp modelId="{240D0271-0162-4097-8013-6299FA3625C9}">
      <dsp:nvSpPr>
        <dsp:cNvPr id="0" name=""/>
        <dsp:cNvSpPr/>
      </dsp:nvSpPr>
      <dsp:spPr>
        <a:xfrm>
          <a:off x="9306443" y="2489101"/>
          <a:ext cx="843396" cy="843396"/>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496207" y="2489101"/>
        <a:ext cx="463868" cy="6346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39CC30-4002-4C95-B8BE-EB221797F98A}">
      <dsp:nvSpPr>
        <dsp:cNvPr id="0" name=""/>
        <dsp:cNvSpPr/>
      </dsp:nvSpPr>
      <dsp:spPr>
        <a:xfrm>
          <a:off x="877723" y="2662"/>
          <a:ext cx="3742335" cy="2432523"/>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tr-TR" sz="2200" kern="1200" dirty="0" err="1">
              <a:solidFill>
                <a:schemeClr val="tx1"/>
              </a:solidFill>
            </a:rPr>
            <a:t>Qualitative</a:t>
          </a:r>
          <a:r>
            <a:rPr lang="tr-TR" sz="2200" kern="1200" dirty="0">
              <a:solidFill>
                <a:schemeClr val="tx1"/>
              </a:solidFill>
            </a:rPr>
            <a:t> </a:t>
          </a:r>
          <a:r>
            <a:rPr lang="tr-TR" sz="2200" kern="1200" dirty="0" err="1">
              <a:solidFill>
                <a:schemeClr val="tx1"/>
              </a:solidFill>
            </a:rPr>
            <a:t>research</a:t>
          </a:r>
          <a:r>
            <a:rPr lang="tr-TR" sz="2200" kern="1200" dirty="0">
              <a:solidFill>
                <a:schemeClr val="tx1"/>
              </a:solidFill>
            </a:rPr>
            <a:t> (Creswell et al.</a:t>
          </a:r>
          <a:r>
            <a:rPr lang="en-GB" sz="2200" kern="1200" dirty="0">
              <a:solidFill>
                <a:schemeClr val="tx1"/>
              </a:solidFill>
            </a:rPr>
            <a:t>, 200</a:t>
          </a:r>
          <a:r>
            <a:rPr lang="tr-TR" sz="2200" kern="1200" dirty="0">
              <a:solidFill>
                <a:schemeClr val="tx1"/>
              </a:solidFill>
            </a:rPr>
            <a:t>3) </a:t>
          </a:r>
          <a:r>
            <a:rPr lang="tr-TR" sz="2200" kern="1200" dirty="0" err="1">
              <a:solidFill>
                <a:schemeClr val="tx1"/>
              </a:solidFill>
            </a:rPr>
            <a:t>was</a:t>
          </a:r>
          <a:r>
            <a:rPr lang="tr-TR" sz="2200" kern="1200" dirty="0">
              <a:solidFill>
                <a:schemeClr val="tx1"/>
              </a:solidFill>
            </a:rPr>
            <a:t> </a:t>
          </a:r>
          <a:r>
            <a:rPr lang="tr-TR" sz="2200" kern="1200" dirty="0" err="1">
              <a:solidFill>
                <a:schemeClr val="tx1"/>
              </a:solidFill>
            </a:rPr>
            <a:t>employed</a:t>
          </a:r>
          <a:r>
            <a:rPr lang="tr-TR" sz="2200" kern="1200" dirty="0">
              <a:solidFill>
                <a:schemeClr val="tx1"/>
              </a:solidFill>
            </a:rPr>
            <a:t>.</a:t>
          </a:r>
          <a:endParaRPr lang="en-US" sz="2200" kern="1200" dirty="0">
            <a:solidFill>
              <a:schemeClr val="tx1"/>
            </a:solidFill>
          </a:endParaRPr>
        </a:p>
      </dsp:txBody>
      <dsp:txXfrm>
        <a:off x="948969" y="73908"/>
        <a:ext cx="3599843" cy="2290031"/>
      </dsp:txXfrm>
    </dsp:sp>
    <dsp:sp modelId="{0DDC523F-32C7-43BC-843C-A6777CF45718}">
      <dsp:nvSpPr>
        <dsp:cNvPr id="0" name=""/>
        <dsp:cNvSpPr/>
      </dsp:nvSpPr>
      <dsp:spPr>
        <a:xfrm rot="21582266">
          <a:off x="4923845" y="1000932"/>
          <a:ext cx="731869" cy="409767"/>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4923846" y="1083202"/>
        <a:ext cx="608939" cy="245861"/>
      </dsp:txXfrm>
    </dsp:sp>
    <dsp:sp modelId="{9E1EC28F-0D14-46B6-A009-EF4784C7D311}">
      <dsp:nvSpPr>
        <dsp:cNvPr id="0" name=""/>
        <dsp:cNvSpPr/>
      </dsp:nvSpPr>
      <dsp:spPr>
        <a:xfrm>
          <a:off x="6000926" y="0"/>
          <a:ext cx="3669783" cy="2385363"/>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tr-TR" sz="2200" kern="1200" dirty="0" err="1">
              <a:solidFill>
                <a:schemeClr val="tx1"/>
              </a:solidFill>
            </a:rPr>
            <a:t>The</a:t>
          </a:r>
          <a:r>
            <a:rPr lang="tr-TR" sz="2200" kern="1200" dirty="0">
              <a:solidFill>
                <a:schemeClr val="tx1"/>
              </a:solidFill>
            </a:rPr>
            <a:t> </a:t>
          </a:r>
          <a:r>
            <a:rPr lang="tr-TR" sz="2200" kern="1200" dirty="0" err="1">
              <a:solidFill>
                <a:schemeClr val="tx1"/>
              </a:solidFill>
            </a:rPr>
            <a:t>participants</a:t>
          </a:r>
          <a:r>
            <a:rPr lang="tr-TR" sz="2200" kern="1200" dirty="0">
              <a:solidFill>
                <a:schemeClr val="tx1"/>
              </a:solidFill>
            </a:rPr>
            <a:t> </a:t>
          </a:r>
          <a:r>
            <a:rPr lang="tr-TR" sz="2200" kern="1200" dirty="0" err="1">
              <a:solidFill>
                <a:schemeClr val="tx1"/>
              </a:solidFill>
            </a:rPr>
            <a:t>were</a:t>
          </a:r>
          <a:r>
            <a:rPr lang="tr-TR" sz="2200" kern="1200" dirty="0">
              <a:solidFill>
                <a:schemeClr val="tx1"/>
              </a:solidFill>
            </a:rPr>
            <a:t> c</a:t>
          </a:r>
          <a:r>
            <a:rPr lang="en-US" sz="2200" kern="1200" dirty="0" err="1">
              <a:solidFill>
                <a:schemeClr val="tx1"/>
              </a:solidFill>
            </a:rPr>
            <a:t>onvenien</a:t>
          </a:r>
          <a:r>
            <a:rPr lang="tr-TR" sz="2200" kern="1200" dirty="0" err="1">
              <a:solidFill>
                <a:schemeClr val="tx1"/>
              </a:solidFill>
            </a:rPr>
            <a:t>tly</a:t>
          </a:r>
          <a:r>
            <a:rPr lang="en-US" sz="2200" kern="1200" dirty="0">
              <a:solidFill>
                <a:schemeClr val="tx1"/>
              </a:solidFill>
            </a:rPr>
            <a:t> </a:t>
          </a:r>
          <a:r>
            <a:rPr lang="en-US" sz="2200" kern="1200" dirty="0" err="1">
              <a:solidFill>
                <a:schemeClr val="tx1"/>
              </a:solidFill>
            </a:rPr>
            <a:t>sampl</a:t>
          </a:r>
          <a:r>
            <a:rPr lang="tr-TR" sz="2200" kern="1200" dirty="0" err="1">
              <a:solidFill>
                <a:schemeClr val="tx1"/>
              </a:solidFill>
            </a:rPr>
            <a:t>ed</a:t>
          </a:r>
          <a:r>
            <a:rPr lang="tr-TR" sz="2200" kern="1200" dirty="0">
              <a:solidFill>
                <a:schemeClr val="tx1"/>
              </a:solidFill>
            </a:rPr>
            <a:t> (</a:t>
          </a:r>
          <a:r>
            <a:rPr lang="en-US" sz="2200" kern="1200" dirty="0">
              <a:solidFill>
                <a:schemeClr val="tx1"/>
              </a:solidFill>
            </a:rPr>
            <a:t>a non-probability sampling strategy (Salkind, 2010</a:t>
          </a:r>
          <a:r>
            <a:rPr lang="tr-TR" sz="2200" kern="1200" dirty="0">
              <a:solidFill>
                <a:schemeClr val="tx1"/>
              </a:solidFill>
            </a:rPr>
            <a:t>) </a:t>
          </a:r>
          <a:r>
            <a:rPr lang="tr-TR" sz="2200" kern="1200" dirty="0" err="1">
              <a:solidFill>
                <a:schemeClr val="tx1"/>
              </a:solidFill>
            </a:rPr>
            <a:t>upon</a:t>
          </a:r>
          <a:r>
            <a:rPr lang="tr-TR" sz="2200" kern="1200" dirty="0">
              <a:solidFill>
                <a:schemeClr val="tx1"/>
              </a:solidFill>
            </a:rPr>
            <a:t> </a:t>
          </a:r>
          <a:r>
            <a:rPr lang="tr-TR" sz="2200" kern="1200" dirty="0" err="1">
              <a:solidFill>
                <a:schemeClr val="tx1"/>
              </a:solidFill>
            </a:rPr>
            <a:t>their</a:t>
          </a:r>
          <a:r>
            <a:rPr lang="tr-TR" sz="2200" kern="1200" dirty="0">
              <a:solidFill>
                <a:schemeClr val="tx1"/>
              </a:solidFill>
            </a:rPr>
            <a:t> </a:t>
          </a:r>
          <a:r>
            <a:rPr lang="tr-TR" sz="2200" kern="1200" dirty="0" err="1">
              <a:solidFill>
                <a:schemeClr val="tx1"/>
              </a:solidFill>
            </a:rPr>
            <a:t>consent</a:t>
          </a:r>
          <a:r>
            <a:rPr lang="tr-TR" sz="2200" kern="1200" dirty="0">
              <a:solidFill>
                <a:schemeClr val="tx1"/>
              </a:solidFill>
            </a:rPr>
            <a:t>.</a:t>
          </a:r>
          <a:endParaRPr lang="en-US" sz="2200" kern="1200" dirty="0">
            <a:solidFill>
              <a:schemeClr val="tx1"/>
            </a:solidFill>
          </a:endParaRPr>
        </a:p>
      </dsp:txBody>
      <dsp:txXfrm>
        <a:off x="6070791" y="69865"/>
        <a:ext cx="3530053" cy="2245633"/>
      </dsp:txXfrm>
    </dsp:sp>
    <dsp:sp modelId="{01FDC7BB-73B2-4C91-8B8C-2B18DF38FFB5}">
      <dsp:nvSpPr>
        <dsp:cNvPr id="0" name=""/>
        <dsp:cNvSpPr/>
      </dsp:nvSpPr>
      <dsp:spPr>
        <a:xfrm rot="5369701">
          <a:off x="7660322" y="2526478"/>
          <a:ext cx="378116" cy="409767"/>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rot="-5400000">
        <a:off x="7725950" y="2542306"/>
        <a:ext cx="245861" cy="264681"/>
      </dsp:txXfrm>
    </dsp:sp>
    <dsp:sp modelId="{1DAC6A5D-FFD7-4CFA-B220-0334C0429AB6}">
      <dsp:nvSpPr>
        <dsp:cNvPr id="0" name=""/>
        <dsp:cNvSpPr/>
      </dsp:nvSpPr>
      <dsp:spPr>
        <a:xfrm>
          <a:off x="6028239" y="3098763"/>
          <a:ext cx="3669783" cy="2385363"/>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tr-TR" sz="2200" kern="1200" dirty="0">
              <a:solidFill>
                <a:schemeClr val="tx1"/>
              </a:solidFill>
            </a:rPr>
            <a:t>A semi-</a:t>
          </a:r>
          <a:r>
            <a:rPr lang="tr-TR" sz="2200" kern="1200" dirty="0" err="1">
              <a:solidFill>
                <a:schemeClr val="tx1"/>
              </a:solidFill>
            </a:rPr>
            <a:t>structured</a:t>
          </a:r>
          <a:r>
            <a:rPr lang="tr-TR" sz="2200" kern="1200" dirty="0">
              <a:solidFill>
                <a:schemeClr val="tx1"/>
              </a:solidFill>
            </a:rPr>
            <a:t> </a:t>
          </a:r>
          <a:r>
            <a:rPr lang="tr-TR" sz="2200" kern="1200" dirty="0" err="1">
              <a:solidFill>
                <a:schemeClr val="tx1"/>
              </a:solidFill>
            </a:rPr>
            <a:t>interview</a:t>
          </a:r>
          <a:r>
            <a:rPr lang="tr-TR" sz="2200" kern="1200" dirty="0">
              <a:solidFill>
                <a:schemeClr val="tx1"/>
              </a:solidFill>
            </a:rPr>
            <a:t> </a:t>
          </a:r>
          <a:r>
            <a:rPr lang="tr-TR" sz="2200" kern="1200" dirty="0" err="1">
              <a:solidFill>
                <a:schemeClr val="tx1"/>
              </a:solidFill>
            </a:rPr>
            <a:t>protocol</a:t>
          </a:r>
          <a:r>
            <a:rPr lang="tr-TR" sz="2200" kern="1200" dirty="0">
              <a:solidFill>
                <a:schemeClr val="tx1"/>
              </a:solidFill>
            </a:rPr>
            <a:t> </a:t>
          </a:r>
          <a:r>
            <a:rPr lang="tr-TR" sz="2200" kern="1200" dirty="0" err="1">
              <a:solidFill>
                <a:schemeClr val="tx1"/>
              </a:solidFill>
            </a:rPr>
            <a:t>was</a:t>
          </a:r>
          <a:r>
            <a:rPr lang="tr-TR" sz="2200" kern="1200" dirty="0">
              <a:solidFill>
                <a:schemeClr val="tx1"/>
              </a:solidFill>
            </a:rPr>
            <a:t> </a:t>
          </a:r>
          <a:r>
            <a:rPr lang="tr-TR" sz="2200" kern="1200" dirty="0" err="1">
              <a:solidFill>
                <a:schemeClr val="tx1"/>
              </a:solidFill>
            </a:rPr>
            <a:t>used</a:t>
          </a:r>
          <a:r>
            <a:rPr lang="tr-TR" sz="2200" kern="1200" dirty="0">
              <a:solidFill>
                <a:schemeClr val="tx1"/>
              </a:solidFill>
            </a:rPr>
            <a:t> </a:t>
          </a:r>
          <a:r>
            <a:rPr lang="tr-TR" sz="2200" kern="1200" dirty="0" err="1">
              <a:solidFill>
                <a:schemeClr val="tx1"/>
              </a:solidFill>
            </a:rPr>
            <a:t>to</a:t>
          </a:r>
          <a:r>
            <a:rPr lang="tr-TR" sz="2200" kern="1200" dirty="0">
              <a:solidFill>
                <a:schemeClr val="tx1"/>
              </a:solidFill>
            </a:rPr>
            <a:t> </a:t>
          </a:r>
          <a:r>
            <a:rPr lang="tr-TR" sz="2200" kern="1200" dirty="0" err="1">
              <a:solidFill>
                <a:schemeClr val="tx1"/>
              </a:solidFill>
            </a:rPr>
            <a:t>collect</a:t>
          </a:r>
          <a:r>
            <a:rPr lang="tr-TR" sz="2200" kern="1200" dirty="0">
              <a:solidFill>
                <a:schemeClr val="tx1"/>
              </a:solidFill>
            </a:rPr>
            <a:t> data.</a:t>
          </a:r>
          <a:endParaRPr lang="en-US" sz="2200" kern="1200" dirty="0">
            <a:solidFill>
              <a:schemeClr val="tx1"/>
            </a:solidFill>
          </a:endParaRPr>
        </a:p>
      </dsp:txBody>
      <dsp:txXfrm>
        <a:off x="6098104" y="3168628"/>
        <a:ext cx="3530053" cy="2245633"/>
      </dsp:txXfrm>
    </dsp:sp>
    <dsp:sp modelId="{4787EED5-56F0-448B-A3F1-63AE3A92E98C}">
      <dsp:nvSpPr>
        <dsp:cNvPr id="0" name=""/>
        <dsp:cNvSpPr/>
      </dsp:nvSpPr>
      <dsp:spPr>
        <a:xfrm rot="10800143">
          <a:off x="4907702" y="4086454"/>
          <a:ext cx="791846" cy="409767"/>
        </a:xfrm>
        <a:prstGeom prst="rightArrow">
          <a:avLst>
            <a:gd name="adj1" fmla="val 60000"/>
            <a:gd name="adj2" fmla="val 50000"/>
          </a:avLst>
        </a:prstGeom>
        <a:gradFill rotWithShape="0">
          <a:gsLst>
            <a:gs pos="0">
              <a:schemeClr val="accent3">
                <a:tint val="60000"/>
                <a:hueOff val="0"/>
                <a:satOff val="0"/>
                <a:lumOff val="0"/>
                <a:alphaOff val="0"/>
                <a:satMod val="103000"/>
                <a:lumMod val="102000"/>
                <a:tint val="94000"/>
              </a:schemeClr>
            </a:gs>
            <a:gs pos="50000">
              <a:schemeClr val="accent3">
                <a:tint val="60000"/>
                <a:hueOff val="0"/>
                <a:satOff val="0"/>
                <a:lumOff val="0"/>
                <a:alphaOff val="0"/>
                <a:satMod val="110000"/>
                <a:lumMod val="100000"/>
                <a:shade val="100000"/>
              </a:schemeClr>
            </a:gs>
            <a:gs pos="100000">
              <a:schemeClr val="accent3">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rot="10800000">
        <a:off x="5030632" y="4168410"/>
        <a:ext cx="668916" cy="245861"/>
      </dsp:txXfrm>
    </dsp:sp>
    <dsp:sp modelId="{64E61221-9D5D-4B83-9627-42F4A76D7541}">
      <dsp:nvSpPr>
        <dsp:cNvPr id="0" name=""/>
        <dsp:cNvSpPr/>
      </dsp:nvSpPr>
      <dsp:spPr>
        <a:xfrm>
          <a:off x="934182" y="3121232"/>
          <a:ext cx="3600007" cy="233999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tr-TR" sz="2200" kern="1200" dirty="0" err="1">
              <a:solidFill>
                <a:schemeClr val="tx1"/>
              </a:solidFill>
            </a:rPr>
            <a:t>Personal</a:t>
          </a:r>
          <a:r>
            <a:rPr lang="tr-TR" sz="2200" kern="1200" dirty="0">
              <a:solidFill>
                <a:schemeClr val="tx1"/>
              </a:solidFill>
            </a:rPr>
            <a:t> </a:t>
          </a:r>
          <a:r>
            <a:rPr lang="tr-TR" sz="2200" kern="1200" dirty="0" err="1">
              <a:solidFill>
                <a:schemeClr val="tx1"/>
              </a:solidFill>
            </a:rPr>
            <a:t>information</a:t>
          </a:r>
          <a:r>
            <a:rPr lang="tr-TR" sz="2200" kern="1200" dirty="0">
              <a:solidFill>
                <a:schemeClr val="tx1"/>
              </a:solidFill>
            </a:rPr>
            <a:t> of </a:t>
          </a:r>
          <a:r>
            <a:rPr lang="tr-TR" sz="2200" kern="1200" dirty="0" err="1">
              <a:solidFill>
                <a:schemeClr val="tx1"/>
              </a:solidFill>
            </a:rPr>
            <a:t>the</a:t>
          </a:r>
          <a:r>
            <a:rPr lang="tr-TR" sz="2200" kern="1200" dirty="0">
              <a:solidFill>
                <a:schemeClr val="tx1"/>
              </a:solidFill>
            </a:rPr>
            <a:t> </a:t>
          </a:r>
          <a:r>
            <a:rPr lang="tr-TR" sz="2200" kern="1200" dirty="0" err="1">
              <a:solidFill>
                <a:schemeClr val="tx1"/>
              </a:solidFill>
            </a:rPr>
            <a:t>participants</a:t>
          </a:r>
          <a:r>
            <a:rPr lang="tr-TR" sz="2200" kern="1200" dirty="0">
              <a:solidFill>
                <a:schemeClr val="tx1"/>
              </a:solidFill>
            </a:rPr>
            <a:t> </a:t>
          </a:r>
          <a:r>
            <a:rPr lang="tr-TR" sz="2200" kern="1200" dirty="0" err="1">
              <a:solidFill>
                <a:schemeClr val="tx1"/>
              </a:solidFill>
            </a:rPr>
            <a:t>were</a:t>
          </a:r>
          <a:r>
            <a:rPr lang="tr-TR" sz="2200" kern="1200" dirty="0">
              <a:solidFill>
                <a:schemeClr val="tx1"/>
              </a:solidFill>
            </a:rPr>
            <a:t> </a:t>
          </a:r>
          <a:r>
            <a:rPr lang="tr-TR" sz="2200" kern="1200" dirty="0" err="1">
              <a:solidFill>
                <a:schemeClr val="tx1"/>
              </a:solidFill>
            </a:rPr>
            <a:t>kept</a:t>
          </a:r>
          <a:r>
            <a:rPr lang="tr-TR" sz="2200" kern="1200" dirty="0">
              <a:solidFill>
                <a:schemeClr val="tx1"/>
              </a:solidFill>
            </a:rPr>
            <a:t> </a:t>
          </a:r>
          <a:r>
            <a:rPr lang="tr-TR" sz="2200" kern="1200" dirty="0" err="1">
              <a:solidFill>
                <a:schemeClr val="tx1"/>
              </a:solidFill>
            </a:rPr>
            <a:t>confidential</a:t>
          </a:r>
          <a:r>
            <a:rPr lang="tr-TR" sz="2200" kern="1200" dirty="0">
              <a:solidFill>
                <a:schemeClr val="tx1"/>
              </a:solidFill>
            </a:rPr>
            <a:t>. </a:t>
          </a:r>
          <a:r>
            <a:rPr lang="tr-TR" sz="2200" kern="1200" dirty="0" err="1">
              <a:solidFill>
                <a:schemeClr val="tx1"/>
              </a:solidFill>
            </a:rPr>
            <a:t>Pseudonyms</a:t>
          </a:r>
          <a:r>
            <a:rPr lang="tr-TR" sz="2200" kern="1200" dirty="0">
              <a:solidFill>
                <a:schemeClr val="tx1"/>
              </a:solidFill>
            </a:rPr>
            <a:t> </a:t>
          </a:r>
          <a:r>
            <a:rPr lang="tr-TR" sz="2200" kern="1200" dirty="0" err="1">
              <a:solidFill>
                <a:schemeClr val="tx1"/>
              </a:solidFill>
            </a:rPr>
            <a:t>were</a:t>
          </a:r>
          <a:r>
            <a:rPr lang="tr-TR" sz="2200" kern="1200" dirty="0">
              <a:solidFill>
                <a:schemeClr val="tx1"/>
              </a:solidFill>
            </a:rPr>
            <a:t> </a:t>
          </a:r>
          <a:r>
            <a:rPr lang="tr-TR" sz="2200" kern="1200" dirty="0" err="1">
              <a:solidFill>
                <a:schemeClr val="tx1"/>
              </a:solidFill>
            </a:rPr>
            <a:t>used</a:t>
          </a:r>
          <a:r>
            <a:rPr lang="tr-TR" sz="2200" kern="1200" dirty="0">
              <a:solidFill>
                <a:schemeClr val="tx1"/>
              </a:solidFill>
            </a:rPr>
            <a:t> in </a:t>
          </a:r>
          <a:r>
            <a:rPr lang="tr-TR" sz="2200" kern="1200" dirty="0" err="1">
              <a:solidFill>
                <a:schemeClr val="tx1"/>
              </a:solidFill>
            </a:rPr>
            <a:t>this</a:t>
          </a:r>
          <a:r>
            <a:rPr lang="tr-TR" sz="2200" kern="1200" dirty="0">
              <a:solidFill>
                <a:schemeClr val="tx1"/>
              </a:solidFill>
            </a:rPr>
            <a:t> </a:t>
          </a:r>
          <a:r>
            <a:rPr lang="tr-TR" sz="2200" kern="1200" dirty="0" err="1">
              <a:solidFill>
                <a:schemeClr val="tx1"/>
              </a:solidFill>
            </a:rPr>
            <a:t>regard</a:t>
          </a:r>
          <a:r>
            <a:rPr lang="tr-TR" sz="2200" kern="1200" dirty="0">
              <a:solidFill>
                <a:schemeClr val="tx1"/>
              </a:solidFill>
            </a:rPr>
            <a:t>.</a:t>
          </a:r>
          <a:endParaRPr lang="en-US" sz="2200" kern="1200" dirty="0">
            <a:solidFill>
              <a:schemeClr val="tx1"/>
            </a:solidFill>
          </a:endParaRPr>
        </a:p>
      </dsp:txBody>
      <dsp:txXfrm>
        <a:off x="1002718" y="3189768"/>
        <a:ext cx="3462935" cy="220292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1FC8FC1-A1A8-42CB-96AC-83684F0DF578}" type="datetime1">
              <a:rPr lang="tr-TR" smtClean="0"/>
              <a:t>6.11.2022</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tr-TR" smtClean="0"/>
              <a:t>‹#›</a:t>
            </a:fld>
            <a:endParaRPr lang="tr-T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0653A-FB33-4975-A611-5D53C5C337D6}" type="datetime1">
              <a:rPr lang="tr-TR" smtClean="0"/>
              <a:pPr/>
              <a:t>6.11.2022</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tr-TR" noProof="0" smtClean="0"/>
              <a:t>‹#›</a:t>
            </a:fld>
            <a:endParaRPr lang="tr-T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32674CE4-FBD8-4481-AEFB-CA53E599A745}" type="slidenum">
              <a:rPr lang="tr-TR" smtClean="0"/>
              <a:t>1</a:t>
            </a:fld>
            <a:endParaRPr lang="tr-TR" dirty="0"/>
          </a:p>
        </p:txBody>
      </p:sp>
    </p:spTree>
    <p:extLst>
      <p:ext uri="{BB962C8B-B14F-4D97-AF65-F5344CB8AC3E}">
        <p14:creationId xmlns:p14="http://schemas.microsoft.com/office/powerpoint/2010/main" val="2147974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r>
              <a:rPr lang="tr-TR" dirty="0"/>
              <a:t>Ders açıklamaları kısa olmalıdır.</a:t>
            </a:r>
          </a:p>
          <a:p>
            <a:pPr rtl="0"/>
            <a:endParaRPr lang="tr-TR" dirty="0"/>
          </a:p>
        </p:txBody>
      </p:sp>
      <p:sp>
        <p:nvSpPr>
          <p:cNvPr id="4" name="Slayt Numarası Yer Tutucusu 3"/>
          <p:cNvSpPr>
            <a:spLocks noGrp="1"/>
          </p:cNvSpPr>
          <p:nvPr>
            <p:ph type="sldNum" sz="quarter" idx="10"/>
          </p:nvPr>
        </p:nvSpPr>
        <p:spPr/>
        <p:txBody>
          <a:bodyPr rtlCol="0"/>
          <a:lstStyle/>
          <a:p>
            <a:pPr rtl="0"/>
            <a:fld id="{CF2FD335-6D8E-486A-8F5F-DFC7325903FF}" type="slidenum">
              <a:rPr lang="tr-TR" smtClean="0"/>
              <a:t>2</a:t>
            </a:fld>
            <a:endParaRPr lang="tr-TR" dirty="0"/>
          </a:p>
        </p:txBody>
      </p:sp>
    </p:spTree>
    <p:extLst>
      <p:ext uri="{BB962C8B-B14F-4D97-AF65-F5344CB8AC3E}">
        <p14:creationId xmlns:p14="http://schemas.microsoft.com/office/powerpoint/2010/main" val="95587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r>
              <a:rPr lang="tr-TR" dirty="0"/>
              <a:t>Ders açıklamaları kısa olmalıdır.</a:t>
            </a:r>
          </a:p>
          <a:p>
            <a:pPr rtl="0"/>
            <a:endParaRPr lang="tr-TR" dirty="0"/>
          </a:p>
        </p:txBody>
      </p:sp>
      <p:sp>
        <p:nvSpPr>
          <p:cNvPr id="4" name="Slayt Numarası Yer Tutucusu 3"/>
          <p:cNvSpPr>
            <a:spLocks noGrp="1"/>
          </p:cNvSpPr>
          <p:nvPr>
            <p:ph type="sldNum" sz="quarter" idx="10"/>
          </p:nvPr>
        </p:nvSpPr>
        <p:spPr/>
        <p:txBody>
          <a:bodyPr rtlCol="0"/>
          <a:lstStyle/>
          <a:p>
            <a:pPr rtl="0"/>
            <a:fld id="{CF2FD335-6D8E-486A-8F5F-DFC7325903FF}" type="slidenum">
              <a:rPr lang="tr-TR" smtClean="0"/>
              <a:t>6</a:t>
            </a:fld>
            <a:endParaRPr lang="tr-TR" dirty="0"/>
          </a:p>
        </p:txBody>
      </p:sp>
    </p:spTree>
    <p:extLst>
      <p:ext uri="{BB962C8B-B14F-4D97-AF65-F5344CB8AC3E}">
        <p14:creationId xmlns:p14="http://schemas.microsoft.com/office/powerpoint/2010/main" val="1880738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32674CE4-FBD8-4481-AEFB-CA53E599A745}" type="slidenum">
              <a:rPr lang="tr-TR" smtClean="0"/>
              <a:t>15</a:t>
            </a:fld>
            <a:endParaRPr lang="tr-TR" dirty="0"/>
          </a:p>
        </p:txBody>
      </p:sp>
    </p:spTree>
    <p:extLst>
      <p:ext uri="{BB962C8B-B14F-4D97-AF65-F5344CB8AC3E}">
        <p14:creationId xmlns:p14="http://schemas.microsoft.com/office/powerpoint/2010/main" val="498783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5800B302-F4DC-4547-9C74-CF794137D166}" type="slidenum">
              <a:rPr lang="tr-TR" smtClean="0"/>
              <a:t>16</a:t>
            </a:fld>
            <a:endParaRPr lang="tr-TR" dirty="0"/>
          </a:p>
        </p:txBody>
      </p:sp>
    </p:spTree>
    <p:extLst>
      <p:ext uri="{BB962C8B-B14F-4D97-AF65-F5344CB8AC3E}">
        <p14:creationId xmlns:p14="http://schemas.microsoft.com/office/powerpoint/2010/main" val="908655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32674CE4-FBD8-4481-AEFB-CA53E599A745}" type="slidenum">
              <a:rPr lang="tr-TR" smtClean="0"/>
              <a:t>17</a:t>
            </a:fld>
            <a:endParaRPr lang="tr-TR" dirty="0"/>
          </a:p>
        </p:txBody>
      </p:sp>
    </p:spTree>
    <p:extLst>
      <p:ext uri="{BB962C8B-B14F-4D97-AF65-F5344CB8AC3E}">
        <p14:creationId xmlns:p14="http://schemas.microsoft.com/office/powerpoint/2010/main" val="2201847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32674CE4-FBD8-4481-AEFB-CA53E599A745}" type="slidenum">
              <a:rPr lang="tr-TR" smtClean="0"/>
              <a:t>18</a:t>
            </a:fld>
            <a:endParaRPr lang="tr-TR" dirty="0"/>
          </a:p>
        </p:txBody>
      </p:sp>
    </p:spTree>
    <p:extLst>
      <p:ext uri="{BB962C8B-B14F-4D97-AF65-F5344CB8AC3E}">
        <p14:creationId xmlns:p14="http://schemas.microsoft.com/office/powerpoint/2010/main" val="1456603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32674CE4-FBD8-4481-AEFB-CA53E599A745}" type="slidenum">
              <a:rPr lang="tr-TR" smtClean="0"/>
              <a:t>19</a:t>
            </a:fld>
            <a:endParaRPr lang="tr-TR" dirty="0"/>
          </a:p>
        </p:txBody>
      </p:sp>
    </p:spTree>
    <p:extLst>
      <p:ext uri="{BB962C8B-B14F-4D97-AF65-F5344CB8AC3E}">
        <p14:creationId xmlns:p14="http://schemas.microsoft.com/office/powerpoint/2010/main" val="1444205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32674CE4-FBD8-4481-AEFB-CA53E599A745}" type="slidenum">
              <a:rPr lang="tr-TR" smtClean="0"/>
              <a:t>22</a:t>
            </a:fld>
            <a:endParaRPr lang="tr-TR" dirty="0"/>
          </a:p>
        </p:txBody>
      </p:sp>
    </p:spTree>
    <p:extLst>
      <p:ext uri="{BB962C8B-B14F-4D97-AF65-F5344CB8AC3E}">
        <p14:creationId xmlns:p14="http://schemas.microsoft.com/office/powerpoint/2010/main" val="169674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9" name="Dikdörtgen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3" name="Dikdörtgen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4" name="Dikdörtgen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5" name="Dikdörtgen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6" name="Dikdörtgen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7" name="Dikdörtgen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0" name="Yuvarlatılmış Dikdörtgen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1" name="Yuvarlatılmış Dikdörtgen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7" name="Dikdörtgen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10" name="Dikdörtgen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11" name="Dikdörtgen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8" name="Başlık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tr-TR" noProof="0"/>
              <a:t>Asıl başlık stilini düzenlemek için tıklayın</a:t>
            </a:r>
            <a:endParaRPr lang="tr-TR" noProof="0" dirty="0"/>
          </a:p>
        </p:txBody>
      </p:sp>
      <p:sp>
        <p:nvSpPr>
          <p:cNvPr id="9" name="Alt Başlık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lang="tr-TR" noProof="0" dirty="0"/>
          </a:p>
        </p:txBody>
      </p:sp>
      <p:sp>
        <p:nvSpPr>
          <p:cNvPr id="17" name="Alt Bilgi Yer Tutucusu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tr-TR" noProof="0" dirty="0"/>
              <a:t>Alt bilgi ekleme</a:t>
            </a:r>
          </a:p>
        </p:txBody>
      </p:sp>
      <p:sp>
        <p:nvSpPr>
          <p:cNvPr id="28" name="Tarih Yer Tutucusu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fld id="{BE73E9B4-98BF-485A-8A1A-DEB41457DACC}" type="datetime1">
              <a:rPr lang="tr-TR" smtClean="0"/>
              <a:t>6.11.2022</a:t>
            </a:fld>
            <a:endParaRPr lang="tr-TR" dirty="0"/>
          </a:p>
        </p:txBody>
      </p:sp>
      <p:sp>
        <p:nvSpPr>
          <p:cNvPr id="29" name="Slayt Numarası Yer Tutucusu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lang="tr-TR" noProof="0" dirty="0"/>
          </a:p>
        </p:txBody>
      </p:sp>
      <p:sp>
        <p:nvSpPr>
          <p:cNvPr id="3" name="Dikey Metin Yer Tutucusu 2"/>
          <p:cNvSpPr>
            <a:spLocks noGrp="1"/>
          </p:cNvSpPr>
          <p:nvPr>
            <p:ph type="body" orient="vert" idx="1"/>
          </p:nvPr>
        </p:nvSpPr>
        <p:spPr/>
        <p:txBody>
          <a:bodyPr vert="eaVert" rtlCol="0"/>
          <a:lstStyle>
            <a:lvl1pPr>
              <a:defRPr/>
            </a:lvl1pPr>
            <a:lvl5pPr>
              <a:defRPr/>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22B19559-49F4-4C2E-8F86-A37ADE1EF856}" type="datetime1">
              <a:rPr lang="tr-TR" smtClean="0"/>
              <a:t>6.11.2022</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9042400" y="1143000"/>
            <a:ext cx="2540000" cy="5448300"/>
          </a:xfrm>
        </p:spPr>
        <p:txBody>
          <a:bodyPr vert="eaVert" rtlCol="0"/>
          <a:lstStyle>
            <a:lvl1pPr>
              <a:defRPr/>
            </a:lvl1pPr>
          </a:lstStyle>
          <a:p>
            <a:pPr rtl="0"/>
            <a:r>
              <a:rPr lang="tr-TR" noProof="0" dirty="0"/>
              <a:t>Asıl başlık stilini düzenle</a:t>
            </a:r>
          </a:p>
        </p:txBody>
      </p:sp>
      <p:sp>
        <p:nvSpPr>
          <p:cNvPr id="3" name="Dikey Metin Yer Tutucusu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endParaRPr kumimoji="0"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E2725BF7-27A7-4BE4-A6A4-48375C568508}" type="datetime1">
              <a:rPr lang="tr-TR" smtClean="0"/>
              <a:t>6.11.2022</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lang="tr-TR" noProof="0" dirty="0"/>
          </a:p>
        </p:txBody>
      </p:sp>
      <p:sp>
        <p:nvSpPr>
          <p:cNvPr id="3" name="İçerik Yer Tutucusu 2"/>
          <p:cNvSpPr>
            <a:spLocks noGrp="1"/>
          </p:cNvSpPr>
          <p:nvPr>
            <p:ph idx="1"/>
          </p:nvPr>
        </p:nvSpPr>
        <p:spPr/>
        <p:txBody>
          <a:bodyPr rtlCol="0"/>
          <a:lstStyle>
            <a:lvl1pPr>
              <a:defRPr/>
            </a:lvl1pPr>
            <a:lvl5pPr>
              <a:defRPr/>
            </a:lvl5pPr>
            <a:lvl6pPr>
              <a:defRPr/>
            </a:lvl6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293E4A4E-1331-4ACF-A4C9-673A82502723}" type="datetime1">
              <a:rPr lang="tr-TR" smtClean="0"/>
              <a:t>6.11.2022</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düzenlemek için tıklayın</a:t>
            </a:r>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lvl1pPr>
              <a:defRPr/>
            </a:lvl1pPr>
          </a:lstStyle>
          <a:p>
            <a:fld id="{6C4D9C0D-495A-4057-8DF2-32CABFB2D1D0}" type="datetime1">
              <a:rPr lang="tr-TR" smtClean="0"/>
              <a:t>6.11.2022</a:t>
            </a:fld>
            <a:endParaRPr lang="tr-TR"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lang="tr-TR" noProof="0" dirty="0"/>
          </a:p>
        </p:txBody>
      </p:sp>
      <p:sp>
        <p:nvSpPr>
          <p:cNvPr id="3" name="İçerik Yer Tutucusu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lvl1pPr>
              <a:defRPr/>
            </a:lvl1pPr>
          </a:lstStyle>
          <a:p>
            <a:fld id="{9C6E1739-D86B-4FFD-9F11-838A496D5A36}" type="datetime1">
              <a:rPr lang="tr-TR" smtClean="0"/>
              <a:t>6.11.2022</a:t>
            </a:fld>
            <a:endParaRPr lang="tr-TR"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p15:clr>
            <a:srgbClr val="FBAE40"/>
          </p15:clr>
        </p15:guide>
        <p15:guide id="1"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08000" y="1143000"/>
            <a:ext cx="11176000" cy="1069848"/>
          </a:xfrm>
        </p:spPr>
        <p:txBody>
          <a:bodyPr rtlCol="0" anchor="ctr"/>
          <a:lstStyle>
            <a:lvl1pPr>
              <a:defRPr sz="4000" b="0" i="0" cap="none" baseline="0"/>
            </a:lvl1pPr>
          </a:lstStyle>
          <a:p>
            <a:pPr rtl="0"/>
            <a:r>
              <a:rPr lang="tr-TR" noProof="0"/>
              <a:t>Asıl başlık stilini düzenlemek için tıklayın</a:t>
            </a:r>
            <a:endParaRPr lang="tr-TR" noProof="0" dirty="0"/>
          </a:p>
        </p:txBody>
      </p:sp>
      <p:sp>
        <p:nvSpPr>
          <p:cNvPr id="3" name="Metin Yer Tutucusu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düzenlemek için tıklayın</a:t>
            </a:r>
          </a:p>
        </p:txBody>
      </p:sp>
      <p:sp>
        <p:nvSpPr>
          <p:cNvPr id="5" name="İçerik Yer Tutucusu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düzenlemek için tıklayın</a:t>
            </a:r>
          </a:p>
        </p:txBody>
      </p:sp>
      <p:sp>
        <p:nvSpPr>
          <p:cNvPr id="6" name="İçerik Yer Tutucusu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28" name="Alt Bilgi Yer Tutucusu 27"/>
          <p:cNvSpPr>
            <a:spLocks noGrp="1"/>
          </p:cNvSpPr>
          <p:nvPr>
            <p:ph type="ftr" sz="quarter" idx="12"/>
          </p:nvPr>
        </p:nvSpPr>
        <p:spPr/>
        <p:txBody>
          <a:bodyPr rtlCol="0"/>
          <a:lstStyle/>
          <a:p>
            <a:pPr rtl="0"/>
            <a:r>
              <a:rPr lang="tr-TR" noProof="0" dirty="0"/>
              <a:t>Alt bilgi ekleme</a:t>
            </a:r>
          </a:p>
        </p:txBody>
      </p:sp>
      <p:sp>
        <p:nvSpPr>
          <p:cNvPr id="26" name="Tarih Yer Tutucusu 25"/>
          <p:cNvSpPr>
            <a:spLocks noGrp="1"/>
          </p:cNvSpPr>
          <p:nvPr>
            <p:ph type="dt" sz="half" idx="10"/>
          </p:nvPr>
        </p:nvSpPr>
        <p:spPr/>
        <p:txBody>
          <a:bodyPr rtlCol="0"/>
          <a:lstStyle>
            <a:lvl1pPr>
              <a:defRPr/>
            </a:lvl1pPr>
          </a:lstStyle>
          <a:p>
            <a:fld id="{D7D6599E-12F6-4514-83F1-85693AECAE3B}" type="datetime1">
              <a:rPr lang="tr-TR" smtClean="0"/>
              <a:t>6.11.2022</a:t>
            </a:fld>
            <a:endParaRPr lang="tr-TR" dirty="0"/>
          </a:p>
        </p:txBody>
      </p:sp>
      <p:sp>
        <p:nvSpPr>
          <p:cNvPr id="27" name="Slayt Numarası Yer Tutucusu 26"/>
          <p:cNvSpPr>
            <a:spLocks noGrp="1"/>
          </p:cNvSpPr>
          <p:nvPr>
            <p:ph type="sldNum" sz="quarter" idx="11"/>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tr-TR" noProof="0"/>
              <a:t>Asıl başlık stilini düzenlemek için tıklayın</a:t>
            </a:r>
            <a:endParaRPr lang="tr-TR" noProof="0" dirty="0"/>
          </a:p>
        </p:txBody>
      </p:sp>
      <p:sp>
        <p:nvSpPr>
          <p:cNvPr id="4" name="Alt Bilgi Yer Tutucusu 3"/>
          <p:cNvSpPr>
            <a:spLocks noGrp="1"/>
          </p:cNvSpPr>
          <p:nvPr>
            <p:ph type="ftr" sz="quarter" idx="11"/>
          </p:nvPr>
        </p:nvSpPr>
        <p:spPr>
          <a:xfrm>
            <a:off x="7010400" y="612648"/>
            <a:ext cx="1767840" cy="457200"/>
          </a:xfrm>
        </p:spPr>
        <p:txBody>
          <a:bodyPr rtlCol="0"/>
          <a:lstStyle/>
          <a:p>
            <a:pPr rtl="0"/>
            <a:r>
              <a:rPr lang="tr-TR" noProof="0" dirty="0"/>
              <a:t>Alt bilgi ekleme</a:t>
            </a:r>
          </a:p>
        </p:txBody>
      </p:sp>
      <p:sp>
        <p:nvSpPr>
          <p:cNvPr id="3" name="Tarih Yer Tutucusu 2"/>
          <p:cNvSpPr>
            <a:spLocks noGrp="1"/>
          </p:cNvSpPr>
          <p:nvPr>
            <p:ph type="dt" sz="half" idx="10"/>
          </p:nvPr>
        </p:nvSpPr>
        <p:spPr>
          <a:xfrm>
            <a:off x="8778240" y="612648"/>
            <a:ext cx="1276352" cy="457200"/>
          </a:xfrm>
        </p:spPr>
        <p:txBody>
          <a:bodyPr rtlCol="0"/>
          <a:lstStyle>
            <a:lvl1pPr>
              <a:defRPr/>
            </a:lvl1pPr>
          </a:lstStyle>
          <a:p>
            <a:fld id="{B9F2BBF3-1BE0-4DED-872C-5A6542FE0E2A}" type="datetime1">
              <a:rPr lang="tr-TR" smtClean="0"/>
              <a:t>6.11.2022</a:t>
            </a:fld>
            <a:endParaRPr lang="tr-TR" dirty="0"/>
          </a:p>
        </p:txBody>
      </p:sp>
      <p:sp>
        <p:nvSpPr>
          <p:cNvPr id="5" name="Slayt Numarası Yer Tutucusu 4"/>
          <p:cNvSpPr>
            <a:spLocks noGrp="1"/>
          </p:cNvSpPr>
          <p:nvPr>
            <p:ph type="sldNum" sz="quarter" idx="12"/>
          </p:nvPr>
        </p:nvSpPr>
        <p:spPr>
          <a:xfrm>
            <a:off x="10899648" y="2272"/>
            <a:ext cx="1016000" cy="365760"/>
          </a:xfrm>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Alt Bilgi Yer Tutucusu 2"/>
          <p:cNvSpPr>
            <a:spLocks noGrp="1"/>
          </p:cNvSpPr>
          <p:nvPr>
            <p:ph type="ftr" sz="quarter" idx="11"/>
          </p:nvPr>
        </p:nvSpPr>
        <p:spPr/>
        <p:txBody>
          <a:bodyPr rtlCol="0"/>
          <a:lstStyle/>
          <a:p>
            <a:pPr rtl="0"/>
            <a:r>
              <a:rPr lang="tr-TR" noProof="0" dirty="0"/>
              <a:t>Alt bilgi ekleme</a:t>
            </a:r>
          </a:p>
        </p:txBody>
      </p:sp>
      <p:sp>
        <p:nvSpPr>
          <p:cNvPr id="2" name="Tarih Yer Tutucusu 1"/>
          <p:cNvSpPr>
            <a:spLocks noGrp="1"/>
          </p:cNvSpPr>
          <p:nvPr>
            <p:ph type="dt" sz="half" idx="10"/>
          </p:nvPr>
        </p:nvSpPr>
        <p:spPr/>
        <p:txBody>
          <a:bodyPr rtlCol="0"/>
          <a:lstStyle>
            <a:lvl1pPr>
              <a:defRPr/>
            </a:lvl1pPr>
          </a:lstStyle>
          <a:p>
            <a:fld id="{9E2ED616-2CDE-4A14-BF8A-8B22D2948AB6}" type="datetime1">
              <a:rPr lang="tr-TR" smtClean="0"/>
              <a:t>6.11.2022</a:t>
            </a:fld>
            <a:endParaRPr lang="tr-TR"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tr-TR" noProof="0" dirty="0"/>
              <a:t>Asıl başlık stilini düzenle</a:t>
            </a:r>
          </a:p>
        </p:txBody>
      </p:sp>
      <p:sp>
        <p:nvSpPr>
          <p:cNvPr id="4" name="İçerik Yer Tutucusu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tr-TR" noProof="0"/>
              <a:t>Asıl metin stillerini düzenlemek için tıklayın</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tr-TR" noProof="0"/>
              <a:t>Asıl metin stillerini düzenlemek için tıklayın</a:t>
            </a:r>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lvl1pPr>
              <a:defRPr/>
            </a:lvl1pPr>
          </a:lstStyle>
          <a:p>
            <a:fld id="{9C186C8B-773C-489B-806C-039F14691B87}" type="datetime1">
              <a:rPr lang="tr-TR" smtClean="0"/>
              <a:t>6.11.2022</a:t>
            </a:fld>
            <a:endParaRPr lang="tr-TR"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tr-TR" noProof="0"/>
              <a:t>Asıl başlık stilini düzenlemek için tıklayın</a:t>
            </a:r>
            <a:endParaRPr lang="tr-TR" noProof="0" dirty="0"/>
          </a:p>
        </p:txBody>
      </p:sp>
      <p:sp>
        <p:nvSpPr>
          <p:cNvPr id="3" name="Resim Yer Tutucusu 2" descr="Resim eklemek için boş yer tutucu. Yer tutucuya tıklayın ve eklemek istediğiniz resmi seçin"/>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tr-TR" noProof="0"/>
              <a:t>Asıl metin stillerini düzenlemek için tıklayın</a:t>
            </a:r>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lvl1pPr>
              <a:defRPr/>
            </a:lvl1pPr>
          </a:lstStyle>
          <a:p>
            <a:fld id="{7DA2C1A9-F708-47C9-B0D1-A2D4DF78F8F8}" type="datetime1">
              <a:rPr lang="tr-TR" smtClean="0"/>
              <a:t>6.11.2022</a:t>
            </a:fld>
            <a:endParaRPr lang="tr-TR"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9" name="Dikdörtgen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0" name="Dikdörtgen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1" name="Dikdörtgen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2" name="Dikdörtgen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3" name="Yuvarlatılmış Dikdörtgen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useBgFill="1">
        <p:nvSpPr>
          <p:cNvPr id="34" name="Yuvarlatılmış Dikdörtgen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5" name="Dikdörtgen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6" name="Dikdörtgen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7" name="Dikdörtgen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8" name="Dikdörtgen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39" name="Dikdörtgen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40" name="Dikdörtgen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tr-TR" sz="1800" noProof="0" dirty="0"/>
          </a:p>
        </p:txBody>
      </p:sp>
      <p:sp>
        <p:nvSpPr>
          <p:cNvPr id="22" name="Başlık Yer Tutucusu 21"/>
          <p:cNvSpPr>
            <a:spLocks noGrp="1"/>
          </p:cNvSpPr>
          <p:nvPr>
            <p:ph type="title"/>
          </p:nvPr>
        </p:nvSpPr>
        <p:spPr>
          <a:xfrm>
            <a:off x="609600" y="1143000"/>
            <a:ext cx="10972800" cy="1066800"/>
          </a:xfrm>
          <a:prstGeom prst="rect">
            <a:avLst/>
          </a:prstGeom>
        </p:spPr>
        <p:txBody>
          <a:bodyPr vert="horz" rtlCol="0" anchor="ctr">
            <a:normAutofit/>
          </a:bodyPr>
          <a:lstStyle/>
          <a:p>
            <a:pPr rtl="0"/>
            <a:r>
              <a:rPr lang="tr-TR" noProof="0" dirty="0"/>
              <a:t>Asıl başlık stilini düzenlemek için tıklayın</a:t>
            </a:r>
          </a:p>
        </p:txBody>
      </p:sp>
      <p:sp>
        <p:nvSpPr>
          <p:cNvPr id="13" name="Metin Yer Tutucusu 12"/>
          <p:cNvSpPr>
            <a:spLocks noGrp="1"/>
          </p:cNvSpPr>
          <p:nvPr>
            <p:ph type="body" idx="1"/>
          </p:nvPr>
        </p:nvSpPr>
        <p:spPr>
          <a:xfrm>
            <a:off x="609600" y="2249424"/>
            <a:ext cx="10972800" cy="4325112"/>
          </a:xfrm>
          <a:prstGeom prst="rect">
            <a:avLst/>
          </a:prstGeom>
        </p:spPr>
        <p:txBody>
          <a:bodyPr vert="horz" rtlCol="0">
            <a:normAutofit/>
          </a:bodyPr>
          <a:lstStyle/>
          <a:p>
            <a:pPr lvl="0" rtl="0"/>
            <a:r>
              <a:rPr lang="tr-TR" noProof="0" dirty="0"/>
              <a:t>Asıl metin stillerini düzenle</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3" name="Alt Bilgi Yer Tutucusu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tr-TR" noProof="0" dirty="0"/>
              <a:t>Alt bilgi ekleme</a:t>
            </a:r>
          </a:p>
        </p:txBody>
      </p:sp>
      <p:sp>
        <p:nvSpPr>
          <p:cNvPr id="14" name="Tarih Yer Tutucusu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fld id="{97C26D05-7DDF-4803-9A15-285DCF7B5387}" type="datetime1">
              <a:rPr lang="tr-TR" smtClean="0"/>
              <a:t>6.11.2022</a:t>
            </a:fld>
            <a:endParaRPr lang="tr-TR" dirty="0"/>
          </a:p>
        </p:txBody>
      </p:sp>
      <p:sp>
        <p:nvSpPr>
          <p:cNvPr id="23" name="Slayt Numarası Yer Tutucusu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p15:clr>
            <a:srgbClr val="F26B43"/>
          </p15:clr>
        </p15:guide>
        <p15:guide id="1" pos="3840">
          <p15:clr>
            <a:srgbClr val="F26B43"/>
          </p15:clr>
        </p15:guide>
        <p15:guide id="2" orient="horz" pos="415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hyperlink" Target="https://pixabay.com/en/questions-answers-question-mark-1014060/" TargetMode="External"/><Relationship Id="rId2" Type="http://schemas.openxmlformats.org/officeDocument/2006/relationships/image" Target="../media/image5.jpg"/><Relationship Id="rId1" Type="http://schemas.openxmlformats.org/officeDocument/2006/relationships/slideLayout" Target="../slideLayouts/slideLayout4.xml"/><Relationship Id="rId5" Type="http://schemas.openxmlformats.org/officeDocument/2006/relationships/hyperlink" Target="https://creativecommons.org/licenses/by/3.0/" TargetMode="External"/><Relationship Id="rId4" Type="http://schemas.openxmlformats.org/officeDocument/2006/relationships/hyperlink" Target="https://owl.excelsior.edu/writing-process/prewriting-strategies/prewriting-strategies-asking-defining-question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doi.org/10.3390/SU12104046" TargetMode="External"/><Relationship Id="rId2" Type="http://schemas.openxmlformats.org/officeDocument/2006/relationships/hyperlink" Target="https://doi.org/10.1016/j.system.2020.102390" TargetMode="External"/><Relationship Id="rId1" Type="http://schemas.openxmlformats.org/officeDocument/2006/relationships/slideLayout" Target="../slideLayouts/slideLayout2.xml"/><Relationship Id="rId6" Type="http://schemas.openxmlformats.org/officeDocument/2006/relationships/hyperlink" Target="https://doi.org/10.1016/j.jeap.2020.100846" TargetMode="External"/><Relationship Id="rId5" Type="http://schemas.openxmlformats.org/officeDocument/2006/relationships/hyperlink" Target="https://doi.org/10.1007/978-3-319-51976-0_11" TargetMode="External"/><Relationship Id="rId4" Type="http://schemas.openxmlformats.org/officeDocument/2006/relationships/hyperlink" Target="https://www.ets.org/content/dam/ets-org/pdfs/praxis/5723.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researchgate.net/publication/344490049_Predictors_of_English_Medium_Instruction_academic_success_English_proficiency_versus_First_language_medium" TargetMode="External"/><Relationship Id="rId2" Type="http://schemas.openxmlformats.org/officeDocument/2006/relationships/hyperlink" Target="https://doi.org/10.30687/978-88-6969-227-7/0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09600" y="1603818"/>
            <a:ext cx="11277600" cy="1470025"/>
          </a:xfrm>
        </p:spPr>
        <p:txBody>
          <a:bodyPr rtlCol="0">
            <a:noAutofit/>
          </a:bodyPr>
          <a:lstStyle/>
          <a:p>
            <a:pPr algn="ctr" rtl="0"/>
            <a:r>
              <a:rPr lang="en-GB" sz="4000" b="1" i="0" u="none" strike="noStrike" dirty="0">
                <a:effectLst/>
              </a:rPr>
              <a:t>EAP educators' perceptions of the requisite teaching qualifications in EMI context </a:t>
            </a:r>
            <a:br>
              <a:rPr lang="tr-TR" sz="4000" dirty="0"/>
            </a:br>
            <a:r>
              <a:rPr lang="tr-TR" sz="3200" i="1" dirty="0"/>
              <a:t>BALEAP PIM 2022</a:t>
            </a:r>
          </a:p>
        </p:txBody>
      </p:sp>
      <p:sp>
        <p:nvSpPr>
          <p:cNvPr id="3" name="Alt Başlık 2"/>
          <p:cNvSpPr>
            <a:spLocks noGrp="1"/>
          </p:cNvSpPr>
          <p:nvPr>
            <p:ph type="subTitle" idx="1"/>
          </p:nvPr>
        </p:nvSpPr>
        <p:spPr>
          <a:xfrm>
            <a:off x="609600" y="4476407"/>
            <a:ext cx="6604000" cy="1752600"/>
          </a:xfrm>
        </p:spPr>
        <p:txBody>
          <a:bodyPr rtlCol="0"/>
          <a:lstStyle/>
          <a:p>
            <a:pPr rtl="0"/>
            <a:r>
              <a:rPr lang="tr-TR" dirty="0"/>
              <a:t>Dr. Mehmet Altay, Kocaeli </a:t>
            </a:r>
            <a:r>
              <a:rPr lang="tr-TR" dirty="0" err="1"/>
              <a:t>University</a:t>
            </a:r>
            <a:r>
              <a:rPr lang="tr-TR" dirty="0"/>
              <a:t>, </a:t>
            </a:r>
            <a:r>
              <a:rPr lang="tr-TR" dirty="0" err="1"/>
              <a:t>Turkey</a:t>
            </a:r>
            <a:endParaRPr lang="tr-TR" dirty="0"/>
          </a:p>
          <a:p>
            <a:pPr rtl="0"/>
            <a:r>
              <a:rPr lang="tr-TR" dirty="0"/>
              <a:t>Dr. </a:t>
            </a:r>
            <a:r>
              <a:rPr lang="tr-TR" dirty="0" err="1"/>
              <a:t>Dogan</a:t>
            </a:r>
            <a:r>
              <a:rPr lang="tr-TR" dirty="0"/>
              <a:t> </a:t>
            </a:r>
            <a:r>
              <a:rPr lang="tr-TR" dirty="0" err="1"/>
              <a:t>Yuksel</a:t>
            </a:r>
            <a:r>
              <a:rPr lang="tr-TR" dirty="0"/>
              <a:t>, Kocaeli </a:t>
            </a:r>
            <a:r>
              <a:rPr lang="tr-TR" dirty="0" err="1"/>
              <a:t>University</a:t>
            </a:r>
            <a:r>
              <a:rPr lang="tr-TR" dirty="0"/>
              <a:t>, </a:t>
            </a:r>
            <a:r>
              <a:rPr lang="tr-TR" dirty="0" err="1"/>
              <a:t>Turkey</a:t>
            </a:r>
            <a:endParaRPr lang="tr-TR" dirty="0"/>
          </a:p>
        </p:txBody>
      </p:sp>
      <p:sp>
        <p:nvSpPr>
          <p:cNvPr id="4" name="Slayt Numarası Yer Tutucusu 3">
            <a:extLst>
              <a:ext uri="{FF2B5EF4-FFF2-40B4-BE49-F238E27FC236}">
                <a16:creationId xmlns:a16="http://schemas.microsoft.com/office/drawing/2014/main" id="{EECA22CA-FE6D-43C1-85E0-1D00A6A79600}"/>
              </a:ext>
            </a:extLst>
          </p:cNvPr>
          <p:cNvSpPr>
            <a:spLocks noGrp="1"/>
          </p:cNvSpPr>
          <p:nvPr>
            <p:ph type="sldNum" sz="quarter" idx="12"/>
          </p:nvPr>
        </p:nvSpPr>
        <p:spPr/>
        <p:txBody>
          <a:bodyPr/>
          <a:lstStyle/>
          <a:p>
            <a:pPr rtl="0"/>
            <a:fld id="{401CF334-2D5C-4859-84A6-CA7E6E43FAEB}" type="slidenum">
              <a:rPr lang="tr-TR" noProof="0" smtClean="0"/>
              <a:t>1</a:t>
            </a:fld>
            <a:endParaRPr lang="tr-TR" noProof="0" dirty="0"/>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280F74E-0AD8-43AA-F07A-F0B3980DF3D5}"/>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10</a:t>
            </a:fld>
            <a:endParaRPr lang="tr-TR" noProof="0"/>
          </a:p>
        </p:txBody>
      </p:sp>
      <p:graphicFrame>
        <p:nvGraphicFramePr>
          <p:cNvPr id="6" name="Content Placeholder 2">
            <a:extLst>
              <a:ext uri="{FF2B5EF4-FFF2-40B4-BE49-F238E27FC236}">
                <a16:creationId xmlns:a16="http://schemas.microsoft.com/office/drawing/2014/main" id="{E35E9AD4-920C-63E8-BE65-A2B3658BFA4B}"/>
              </a:ext>
            </a:extLst>
          </p:cNvPr>
          <p:cNvGraphicFramePr>
            <a:graphicFrameLocks noGrp="1"/>
          </p:cNvGraphicFramePr>
          <p:nvPr>
            <p:ph idx="1"/>
            <p:extLst>
              <p:ext uri="{D42A27DB-BD31-4B8C-83A1-F6EECF244321}">
                <p14:modId xmlns:p14="http://schemas.microsoft.com/office/powerpoint/2010/main" val="877231224"/>
              </p:ext>
            </p:extLst>
          </p:nvPr>
        </p:nvGraphicFramePr>
        <p:xfrm>
          <a:off x="609600" y="1266444"/>
          <a:ext cx="109728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8147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2B8F9-E27E-5A84-38C7-4357EF5E3F6A}"/>
              </a:ext>
            </a:extLst>
          </p:cNvPr>
          <p:cNvSpPr>
            <a:spLocks noGrp="1"/>
          </p:cNvSpPr>
          <p:nvPr>
            <p:ph type="title"/>
          </p:nvPr>
        </p:nvSpPr>
        <p:spPr>
          <a:xfrm>
            <a:off x="609600" y="647432"/>
            <a:ext cx="10972800" cy="1066800"/>
          </a:xfrm>
        </p:spPr>
        <p:txBody>
          <a:bodyPr anchor="ctr">
            <a:normAutofit/>
          </a:bodyPr>
          <a:lstStyle/>
          <a:p>
            <a:r>
              <a:rPr lang="tr-TR" sz="3200" b="1" dirty="0" err="1">
                <a:solidFill>
                  <a:srgbClr val="0070C0"/>
                </a:solidFill>
              </a:rPr>
              <a:t>Research</a:t>
            </a:r>
            <a:r>
              <a:rPr lang="tr-TR" sz="3200" b="1" dirty="0">
                <a:solidFill>
                  <a:srgbClr val="0070C0"/>
                </a:solidFill>
              </a:rPr>
              <a:t> </a:t>
            </a:r>
            <a:r>
              <a:rPr lang="tr-TR" sz="3200" b="1" dirty="0" err="1">
                <a:solidFill>
                  <a:srgbClr val="0070C0"/>
                </a:solidFill>
              </a:rPr>
              <a:t>questions</a:t>
            </a:r>
            <a:endParaRPr lang="en-GB" sz="3200" b="1" dirty="0">
              <a:solidFill>
                <a:srgbClr val="0070C0"/>
              </a:solidFill>
            </a:endParaRPr>
          </a:p>
        </p:txBody>
      </p:sp>
      <p:pic>
        <p:nvPicPr>
          <p:cNvPr id="7" name="Content Placeholder 6">
            <a:extLst>
              <a:ext uri="{FF2B5EF4-FFF2-40B4-BE49-F238E27FC236}">
                <a16:creationId xmlns:a16="http://schemas.microsoft.com/office/drawing/2014/main" id="{C8EA6C8A-D048-8550-4EDF-450431AC5FE8}"/>
              </a:ext>
            </a:extLst>
          </p:cNvPr>
          <p:cNvPicPr>
            <a:picLocks noGrp="1" noChangeAspect="1"/>
          </p:cNvPicPr>
          <p:nvPr>
            <p:ph sz="half"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p:blipFill>
        <p:spPr>
          <a:xfrm>
            <a:off x="609600" y="2249424"/>
            <a:ext cx="4341875" cy="4341875"/>
          </a:xfrm>
          <a:solidFill>
            <a:schemeClr val="bg2">
              <a:lumMod val="90000"/>
            </a:schemeClr>
          </a:solidFill>
        </p:spPr>
      </p:pic>
      <p:sp>
        <p:nvSpPr>
          <p:cNvPr id="3" name="İçerik Yer Tutucusu 2">
            <a:extLst>
              <a:ext uri="{FF2B5EF4-FFF2-40B4-BE49-F238E27FC236}">
                <a16:creationId xmlns:a16="http://schemas.microsoft.com/office/drawing/2014/main" id="{158A16EC-148E-735E-146A-58A6887FA99C}"/>
              </a:ext>
            </a:extLst>
          </p:cNvPr>
          <p:cNvSpPr>
            <a:spLocks noGrp="1"/>
          </p:cNvSpPr>
          <p:nvPr>
            <p:ph sz="half" idx="2"/>
          </p:nvPr>
        </p:nvSpPr>
        <p:spPr>
          <a:xfrm>
            <a:off x="6197600" y="2249425"/>
            <a:ext cx="5384800" cy="4341875"/>
          </a:xfrm>
        </p:spPr>
        <p:txBody>
          <a:bodyPr>
            <a:normAutofit fontScale="92500" lnSpcReduction="10000"/>
          </a:bodyPr>
          <a:lstStyle/>
          <a:p>
            <a:pPr marL="109728" indent="0">
              <a:lnSpc>
                <a:spcPct val="90000"/>
              </a:lnSpc>
              <a:buNone/>
            </a:pPr>
            <a:endParaRPr lang="tr-TR" sz="1700" dirty="0">
              <a:effectLst/>
            </a:endParaRPr>
          </a:p>
          <a:p>
            <a:pPr marL="109728" indent="0">
              <a:lnSpc>
                <a:spcPct val="90000"/>
              </a:lnSpc>
              <a:buNone/>
            </a:pPr>
            <a:r>
              <a:rPr lang="tr-TR" sz="2200" dirty="0" err="1">
                <a:solidFill>
                  <a:schemeClr val="tx1"/>
                </a:solidFill>
                <a:effectLst/>
              </a:rPr>
              <a:t>The</a:t>
            </a:r>
            <a:r>
              <a:rPr lang="tr-TR" sz="2200" dirty="0">
                <a:solidFill>
                  <a:schemeClr val="tx1"/>
                </a:solidFill>
                <a:effectLst/>
              </a:rPr>
              <a:t> </a:t>
            </a:r>
            <a:r>
              <a:rPr lang="tr-TR" sz="2200" dirty="0" err="1">
                <a:solidFill>
                  <a:schemeClr val="tx1"/>
                </a:solidFill>
                <a:effectLst/>
              </a:rPr>
              <a:t>current</a:t>
            </a:r>
            <a:r>
              <a:rPr lang="tr-TR" sz="2200" dirty="0">
                <a:solidFill>
                  <a:schemeClr val="tx1"/>
                </a:solidFill>
                <a:effectLst/>
              </a:rPr>
              <a:t> </a:t>
            </a:r>
            <a:r>
              <a:rPr lang="tr-TR" sz="2200" dirty="0" err="1">
                <a:solidFill>
                  <a:schemeClr val="tx1"/>
                </a:solidFill>
                <a:effectLst/>
              </a:rPr>
              <a:t>research</a:t>
            </a:r>
            <a:r>
              <a:rPr lang="tr-TR" sz="2200" dirty="0">
                <a:solidFill>
                  <a:schemeClr val="tx1"/>
                </a:solidFill>
                <a:effectLst/>
              </a:rPr>
              <a:t> </a:t>
            </a:r>
            <a:r>
              <a:rPr lang="tr-TR" sz="2200" dirty="0" err="1">
                <a:solidFill>
                  <a:schemeClr val="tx1"/>
                </a:solidFill>
                <a:effectLst/>
              </a:rPr>
              <a:t>aims</a:t>
            </a:r>
            <a:r>
              <a:rPr lang="tr-TR" sz="2200" dirty="0">
                <a:solidFill>
                  <a:schemeClr val="tx1"/>
                </a:solidFill>
                <a:effectLst/>
              </a:rPr>
              <a:t> </a:t>
            </a:r>
            <a:r>
              <a:rPr lang="tr-TR" sz="2200" dirty="0" err="1">
                <a:solidFill>
                  <a:schemeClr val="tx1"/>
                </a:solidFill>
                <a:effectLst/>
              </a:rPr>
              <a:t>to</a:t>
            </a:r>
            <a:r>
              <a:rPr lang="tr-TR" sz="2200" dirty="0">
                <a:solidFill>
                  <a:schemeClr val="tx1"/>
                </a:solidFill>
                <a:effectLst/>
              </a:rPr>
              <a:t> </a:t>
            </a:r>
            <a:r>
              <a:rPr lang="tr-TR" sz="2200" dirty="0" err="1">
                <a:solidFill>
                  <a:schemeClr val="tx1"/>
                </a:solidFill>
                <a:effectLst/>
              </a:rPr>
              <a:t>investigate</a:t>
            </a:r>
            <a:r>
              <a:rPr lang="tr-TR" sz="2200" dirty="0">
                <a:solidFill>
                  <a:schemeClr val="tx1"/>
                </a:solidFill>
                <a:effectLst/>
              </a:rPr>
              <a:t> how </a:t>
            </a:r>
            <a:r>
              <a:rPr lang="tr-TR" sz="2200" dirty="0" err="1">
                <a:solidFill>
                  <a:schemeClr val="tx1"/>
                </a:solidFill>
                <a:effectLst/>
              </a:rPr>
              <a:t>the</a:t>
            </a:r>
            <a:r>
              <a:rPr lang="tr-TR" sz="2200" dirty="0">
                <a:solidFill>
                  <a:schemeClr val="tx1"/>
                </a:solidFill>
                <a:effectLst/>
              </a:rPr>
              <a:t> EAP </a:t>
            </a:r>
            <a:r>
              <a:rPr lang="tr-TR" sz="2200" dirty="0" err="1">
                <a:solidFill>
                  <a:schemeClr val="tx1"/>
                </a:solidFill>
                <a:effectLst/>
              </a:rPr>
              <a:t>instructors</a:t>
            </a:r>
            <a:r>
              <a:rPr lang="tr-TR" sz="2200" dirty="0">
                <a:solidFill>
                  <a:schemeClr val="tx1"/>
                </a:solidFill>
                <a:effectLst/>
              </a:rPr>
              <a:t> </a:t>
            </a:r>
            <a:r>
              <a:rPr lang="tr-TR" sz="2200" dirty="0" err="1">
                <a:solidFill>
                  <a:schemeClr val="tx1"/>
                </a:solidFill>
                <a:effectLst/>
              </a:rPr>
              <a:t>perceive</a:t>
            </a:r>
            <a:r>
              <a:rPr lang="tr-TR" sz="2200" dirty="0">
                <a:solidFill>
                  <a:schemeClr val="tx1"/>
                </a:solidFill>
                <a:effectLst/>
              </a:rPr>
              <a:t>:</a:t>
            </a:r>
          </a:p>
          <a:p>
            <a:pPr marL="109728" indent="0">
              <a:lnSpc>
                <a:spcPct val="90000"/>
              </a:lnSpc>
              <a:buNone/>
            </a:pPr>
            <a:endParaRPr lang="tr-TR" sz="2200" dirty="0">
              <a:solidFill>
                <a:schemeClr val="tx1"/>
              </a:solidFill>
              <a:effectLst/>
            </a:endParaRPr>
          </a:p>
          <a:p>
            <a:pPr marL="109728" indent="0">
              <a:lnSpc>
                <a:spcPct val="90000"/>
              </a:lnSpc>
              <a:buNone/>
            </a:pPr>
            <a:endParaRPr lang="tr-TR" sz="2200" dirty="0">
              <a:solidFill>
                <a:schemeClr val="tx1"/>
              </a:solidFill>
              <a:effectLst/>
            </a:endParaRPr>
          </a:p>
          <a:p>
            <a:pPr marL="411480" lvl="1" indent="0">
              <a:lnSpc>
                <a:spcPct val="90000"/>
              </a:lnSpc>
              <a:buNone/>
            </a:pPr>
            <a:r>
              <a:rPr lang="en-US" sz="2200" dirty="0">
                <a:solidFill>
                  <a:schemeClr val="tx1"/>
                </a:solidFill>
                <a:effectLst/>
              </a:rPr>
              <a:t>(1) EAP training</a:t>
            </a:r>
            <a:r>
              <a:rPr lang="tr-TR" sz="2200" dirty="0">
                <a:solidFill>
                  <a:schemeClr val="tx1"/>
                </a:solidFill>
                <a:effectLst/>
              </a:rPr>
              <a:t> </a:t>
            </a:r>
            <a:r>
              <a:rPr lang="en-US" sz="2200" dirty="0">
                <a:solidFill>
                  <a:schemeClr val="tx1"/>
                </a:solidFill>
                <a:effectLst/>
              </a:rPr>
              <a:t>they received as</a:t>
            </a:r>
            <a:r>
              <a:rPr lang="tr-TR" sz="2200" dirty="0">
                <a:solidFill>
                  <a:schemeClr val="tx1"/>
                </a:solidFill>
                <a:effectLst/>
              </a:rPr>
              <a:t> </a:t>
            </a:r>
            <a:r>
              <a:rPr lang="en-US" sz="2200" dirty="0">
                <a:solidFill>
                  <a:schemeClr val="tx1"/>
                </a:solidFill>
                <a:effectLst/>
              </a:rPr>
              <a:t>teacher candidate</a:t>
            </a:r>
            <a:r>
              <a:rPr lang="tr-TR" sz="2200" dirty="0">
                <a:solidFill>
                  <a:schemeClr val="tx1"/>
                </a:solidFill>
                <a:effectLst/>
              </a:rPr>
              <a:t>s</a:t>
            </a:r>
            <a:r>
              <a:rPr lang="en-US" sz="2200" dirty="0">
                <a:solidFill>
                  <a:schemeClr val="tx1"/>
                </a:solidFill>
                <a:effectLst/>
              </a:rPr>
              <a:t>, </a:t>
            </a:r>
            <a:endParaRPr lang="tr-TR" sz="2200" dirty="0">
              <a:solidFill>
                <a:schemeClr val="tx1"/>
              </a:solidFill>
              <a:effectLst/>
            </a:endParaRPr>
          </a:p>
          <a:p>
            <a:pPr marL="411480" lvl="1" indent="0">
              <a:lnSpc>
                <a:spcPct val="90000"/>
              </a:lnSpc>
              <a:buNone/>
            </a:pPr>
            <a:r>
              <a:rPr lang="tr-TR" sz="2200" dirty="0">
                <a:solidFill>
                  <a:schemeClr val="tx1"/>
                </a:solidFill>
              </a:rPr>
              <a:t>	</a:t>
            </a:r>
          </a:p>
          <a:p>
            <a:pPr marL="411480" lvl="1" indent="0">
              <a:lnSpc>
                <a:spcPct val="90000"/>
              </a:lnSpc>
              <a:buNone/>
            </a:pPr>
            <a:r>
              <a:rPr lang="en-US" sz="2200" dirty="0">
                <a:solidFill>
                  <a:schemeClr val="tx1"/>
                </a:solidFill>
                <a:effectLst/>
              </a:rPr>
              <a:t>(2) adequacy of available </a:t>
            </a:r>
            <a:r>
              <a:rPr lang="tr-TR" sz="2200" dirty="0" err="1">
                <a:solidFill>
                  <a:schemeClr val="tx1"/>
                </a:solidFill>
                <a:effectLst/>
              </a:rPr>
              <a:t>professional</a:t>
            </a:r>
            <a:r>
              <a:rPr lang="en-US" sz="2200" dirty="0">
                <a:solidFill>
                  <a:schemeClr val="tx1"/>
                </a:solidFill>
                <a:effectLst/>
              </a:rPr>
              <a:t> development on EAP,</a:t>
            </a:r>
            <a:r>
              <a:rPr lang="tr-TR" sz="2200" dirty="0">
                <a:solidFill>
                  <a:schemeClr val="tx1"/>
                </a:solidFill>
              </a:rPr>
              <a:t> </a:t>
            </a:r>
          </a:p>
          <a:p>
            <a:pPr marL="411480" lvl="1" indent="0">
              <a:lnSpc>
                <a:spcPct val="90000"/>
              </a:lnSpc>
              <a:buNone/>
            </a:pPr>
            <a:endParaRPr lang="tr-TR" sz="2200" dirty="0">
              <a:solidFill>
                <a:schemeClr val="tx1"/>
              </a:solidFill>
            </a:endParaRPr>
          </a:p>
          <a:p>
            <a:pPr marL="411480" lvl="1" indent="0">
              <a:lnSpc>
                <a:spcPct val="90000"/>
              </a:lnSpc>
              <a:buNone/>
            </a:pPr>
            <a:r>
              <a:rPr lang="tr-TR" sz="2200" dirty="0" err="1">
                <a:solidFill>
                  <a:schemeClr val="tx1"/>
                </a:solidFill>
              </a:rPr>
              <a:t>and</a:t>
            </a:r>
            <a:endParaRPr lang="tr-TR" sz="2200" dirty="0">
              <a:solidFill>
                <a:schemeClr val="tx1"/>
              </a:solidFill>
            </a:endParaRPr>
          </a:p>
          <a:p>
            <a:pPr marL="411480" lvl="1" indent="0">
              <a:lnSpc>
                <a:spcPct val="90000"/>
              </a:lnSpc>
              <a:buNone/>
            </a:pPr>
            <a:endParaRPr lang="tr-TR" sz="2200" dirty="0">
              <a:solidFill>
                <a:schemeClr val="tx1"/>
              </a:solidFill>
              <a:effectLst/>
            </a:endParaRPr>
          </a:p>
          <a:p>
            <a:pPr marL="411480" lvl="1" indent="0">
              <a:lnSpc>
                <a:spcPct val="90000"/>
              </a:lnSpc>
              <a:buNone/>
            </a:pPr>
            <a:r>
              <a:rPr lang="tr-TR" sz="2200" dirty="0">
                <a:solidFill>
                  <a:schemeClr val="tx1"/>
                </a:solidFill>
              </a:rPr>
              <a:t>(3) </a:t>
            </a:r>
            <a:r>
              <a:rPr lang="en-US" sz="2200" dirty="0">
                <a:solidFill>
                  <a:schemeClr val="tx1"/>
                </a:solidFill>
                <a:effectLst/>
              </a:rPr>
              <a:t>other factors determining the efficacy of EAP </a:t>
            </a:r>
            <a:r>
              <a:rPr lang="tr-TR" sz="2200" dirty="0" err="1">
                <a:solidFill>
                  <a:schemeClr val="tx1"/>
                </a:solidFill>
              </a:rPr>
              <a:t>instructors</a:t>
            </a:r>
            <a:r>
              <a:rPr lang="en-US" sz="2200" dirty="0">
                <a:solidFill>
                  <a:schemeClr val="tx1"/>
                </a:solidFill>
                <a:effectLst/>
              </a:rPr>
              <a:t>.</a:t>
            </a:r>
            <a:endParaRPr lang="en-GB" sz="2200" dirty="0">
              <a:solidFill>
                <a:schemeClr val="tx1"/>
              </a:solidFill>
            </a:endParaRPr>
          </a:p>
        </p:txBody>
      </p:sp>
      <p:sp>
        <p:nvSpPr>
          <p:cNvPr id="4" name="Slayt Numarası Yer Tutucusu 3">
            <a:extLst>
              <a:ext uri="{FF2B5EF4-FFF2-40B4-BE49-F238E27FC236}">
                <a16:creationId xmlns:a16="http://schemas.microsoft.com/office/drawing/2014/main" id="{04F0A253-8A16-AE1B-290C-8FE1A6C64CBD}"/>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11</a:t>
            </a:fld>
            <a:endParaRPr lang="tr-TR" noProof="0"/>
          </a:p>
        </p:txBody>
      </p:sp>
      <p:sp>
        <p:nvSpPr>
          <p:cNvPr id="5" name="TextBox 4">
            <a:extLst>
              <a:ext uri="{FF2B5EF4-FFF2-40B4-BE49-F238E27FC236}">
                <a16:creationId xmlns:a16="http://schemas.microsoft.com/office/drawing/2014/main" id="{D56CDAA3-ADB2-0691-37FA-7483744A9ED2}"/>
              </a:ext>
            </a:extLst>
          </p:cNvPr>
          <p:cNvSpPr txBox="1"/>
          <p:nvPr/>
        </p:nvSpPr>
        <p:spPr>
          <a:xfrm>
            <a:off x="10005183" y="6870700"/>
            <a:ext cx="2186817"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4" tooltip="https://owl.excelsior.edu/writing-process/prewriting-strategies/prewriting-strategies-asking-defining-questions/">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en-GB" sz="700">
              <a:solidFill>
                <a:srgbClr val="FFFFFF"/>
              </a:solidFill>
            </a:endParaRPr>
          </a:p>
        </p:txBody>
      </p:sp>
    </p:spTree>
    <p:extLst>
      <p:ext uri="{BB962C8B-B14F-4D97-AF65-F5344CB8AC3E}">
        <p14:creationId xmlns:p14="http://schemas.microsoft.com/office/powerpoint/2010/main" val="503550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94A0761-3567-2BEF-331C-C47299B0D63C}"/>
              </a:ext>
            </a:extLst>
          </p:cNvPr>
          <p:cNvSpPr>
            <a:spLocks noGrp="1"/>
          </p:cNvSpPr>
          <p:nvPr>
            <p:ph type="sldNum" sz="quarter" idx="12"/>
          </p:nvPr>
        </p:nvSpPr>
        <p:spPr/>
        <p:txBody>
          <a:bodyPr/>
          <a:lstStyle/>
          <a:p>
            <a:pPr rtl="0"/>
            <a:fld id="{401CF334-2D5C-4859-84A6-CA7E6E43FAEB}" type="slidenum">
              <a:rPr lang="tr-TR" sz="2200" noProof="0" smtClean="0">
                <a:solidFill>
                  <a:schemeClr val="tx1"/>
                </a:solidFill>
              </a:rPr>
              <a:t>12</a:t>
            </a:fld>
            <a:endParaRPr lang="tr-TR" sz="2200" noProof="0" dirty="0">
              <a:solidFill>
                <a:schemeClr val="tx1"/>
              </a:solidFill>
            </a:endParaRPr>
          </a:p>
        </p:txBody>
      </p:sp>
      <p:sp>
        <p:nvSpPr>
          <p:cNvPr id="12" name="TextBox 11">
            <a:extLst>
              <a:ext uri="{FF2B5EF4-FFF2-40B4-BE49-F238E27FC236}">
                <a16:creationId xmlns:a16="http://schemas.microsoft.com/office/drawing/2014/main" id="{8308B9BA-2D36-59BA-ACDA-4534A5729EE7}"/>
              </a:ext>
            </a:extLst>
          </p:cNvPr>
          <p:cNvSpPr txBox="1"/>
          <p:nvPr/>
        </p:nvSpPr>
        <p:spPr>
          <a:xfrm>
            <a:off x="2960913" y="3047569"/>
            <a:ext cx="8365369" cy="1107996"/>
          </a:xfrm>
          <a:prstGeom prst="rect">
            <a:avLst/>
          </a:prstGeom>
          <a:noFill/>
        </p:spPr>
        <p:txBody>
          <a:bodyPr wrap="square">
            <a:spAutoFit/>
          </a:bodyPr>
          <a:lstStyle/>
          <a:p>
            <a:pPr lvl="0">
              <a:lnSpc>
                <a:spcPct val="100000"/>
              </a:lnSpc>
            </a:pPr>
            <a:r>
              <a:rPr lang="tr-TR" sz="2200" dirty="0"/>
              <a:t>A </a:t>
            </a:r>
            <a:r>
              <a:rPr lang="tr-TR" sz="2200" dirty="0" err="1"/>
              <a:t>mandatory</a:t>
            </a:r>
            <a:r>
              <a:rPr lang="tr-TR" sz="2200" dirty="0"/>
              <a:t> </a:t>
            </a:r>
            <a:r>
              <a:rPr lang="en-US" sz="2200" dirty="0"/>
              <a:t>preparatory year </a:t>
            </a:r>
            <a:r>
              <a:rPr lang="tr-TR" sz="2200" dirty="0" err="1"/>
              <a:t>programme</a:t>
            </a:r>
            <a:r>
              <a:rPr lang="tr-TR" sz="2200" dirty="0"/>
              <a:t> (PYP) </a:t>
            </a:r>
            <a:r>
              <a:rPr lang="tr-TR" sz="2200" dirty="0" err="1"/>
              <a:t>precedes</a:t>
            </a:r>
            <a:r>
              <a:rPr lang="tr-TR" sz="2200" dirty="0"/>
              <a:t> </a:t>
            </a:r>
            <a:r>
              <a:rPr lang="tr-TR" sz="2200" dirty="0" err="1"/>
              <a:t>the</a:t>
            </a:r>
            <a:r>
              <a:rPr lang="tr-TR" sz="2200" dirty="0"/>
              <a:t> </a:t>
            </a:r>
            <a:r>
              <a:rPr lang="tr-TR" sz="2200" dirty="0" err="1"/>
              <a:t>training</a:t>
            </a:r>
            <a:r>
              <a:rPr lang="tr-TR" sz="2200" dirty="0"/>
              <a:t> of </a:t>
            </a:r>
            <a:r>
              <a:rPr lang="tr-TR" sz="2200" dirty="0" err="1"/>
              <a:t>subject</a:t>
            </a:r>
            <a:r>
              <a:rPr lang="tr-TR" sz="2200" dirty="0"/>
              <a:t> </a:t>
            </a:r>
            <a:r>
              <a:rPr lang="tr-TR" sz="2200" dirty="0" err="1"/>
              <a:t>matter</a:t>
            </a:r>
            <a:r>
              <a:rPr lang="tr-TR" sz="2200" dirty="0"/>
              <a:t> at EMI </a:t>
            </a:r>
            <a:r>
              <a:rPr lang="tr-TR" sz="2200" dirty="0" err="1"/>
              <a:t>programmes</a:t>
            </a:r>
            <a:r>
              <a:rPr lang="tr-TR" sz="2200" dirty="0"/>
              <a:t>. </a:t>
            </a:r>
            <a:r>
              <a:rPr lang="tr-TR" sz="2200" dirty="0" err="1"/>
              <a:t>Proficient</a:t>
            </a:r>
            <a:r>
              <a:rPr lang="tr-TR" sz="2200" dirty="0"/>
              <a:t> </a:t>
            </a:r>
            <a:r>
              <a:rPr lang="tr-TR" sz="2200" dirty="0" err="1"/>
              <a:t>students</a:t>
            </a:r>
            <a:r>
              <a:rPr lang="tr-TR" sz="2200" dirty="0"/>
              <a:t> (minimum B1 </a:t>
            </a:r>
            <a:r>
              <a:rPr lang="tr-TR" sz="2200" dirty="0" err="1"/>
              <a:t>level</a:t>
            </a:r>
            <a:r>
              <a:rPr lang="tr-TR" sz="2200" dirty="0"/>
              <a:t> of CEFR) </a:t>
            </a:r>
            <a:r>
              <a:rPr lang="tr-TR" sz="2200" dirty="0" err="1"/>
              <a:t>based</a:t>
            </a:r>
            <a:r>
              <a:rPr lang="tr-TR" sz="2200" dirty="0"/>
              <a:t> on a </a:t>
            </a:r>
            <a:r>
              <a:rPr lang="tr-TR" sz="2200" dirty="0" err="1"/>
              <a:t>validated</a:t>
            </a:r>
            <a:r>
              <a:rPr lang="tr-TR" sz="2200" dirty="0"/>
              <a:t> test </a:t>
            </a:r>
            <a:r>
              <a:rPr lang="tr-TR" sz="2200" dirty="0" err="1"/>
              <a:t>are</a:t>
            </a:r>
            <a:r>
              <a:rPr lang="tr-TR" sz="2200" dirty="0"/>
              <a:t> </a:t>
            </a:r>
            <a:r>
              <a:rPr lang="tr-TR" sz="2200" dirty="0" err="1"/>
              <a:t>exempted</a:t>
            </a:r>
            <a:r>
              <a:rPr lang="tr-TR" sz="2200" dirty="0"/>
              <a:t>. </a:t>
            </a:r>
            <a:endParaRPr lang="en-US" sz="2200" dirty="0"/>
          </a:p>
        </p:txBody>
      </p:sp>
      <p:sp>
        <p:nvSpPr>
          <p:cNvPr id="14" name="TextBox 13">
            <a:extLst>
              <a:ext uri="{FF2B5EF4-FFF2-40B4-BE49-F238E27FC236}">
                <a16:creationId xmlns:a16="http://schemas.microsoft.com/office/drawing/2014/main" id="{5F366D70-C843-B841-5DEF-DDF3982679D4}"/>
              </a:ext>
            </a:extLst>
          </p:cNvPr>
          <p:cNvSpPr txBox="1"/>
          <p:nvPr/>
        </p:nvSpPr>
        <p:spPr>
          <a:xfrm>
            <a:off x="2960914" y="4365179"/>
            <a:ext cx="8365368" cy="769441"/>
          </a:xfrm>
          <a:prstGeom prst="rect">
            <a:avLst/>
          </a:prstGeom>
          <a:noFill/>
        </p:spPr>
        <p:txBody>
          <a:bodyPr wrap="square">
            <a:spAutoFit/>
          </a:bodyPr>
          <a:lstStyle/>
          <a:p>
            <a:pPr lvl="0">
              <a:lnSpc>
                <a:spcPct val="100000"/>
              </a:lnSpc>
            </a:pPr>
            <a:r>
              <a:rPr lang="tr-TR" sz="2200" dirty="0"/>
              <a:t>PYP </a:t>
            </a:r>
            <a:r>
              <a:rPr lang="tr-TR" sz="2200" dirty="0" err="1"/>
              <a:t>aims</a:t>
            </a:r>
            <a:r>
              <a:rPr lang="tr-TR" sz="2200" dirty="0"/>
              <a:t> </a:t>
            </a:r>
            <a:r>
              <a:rPr lang="tr-TR" sz="2200" dirty="0" err="1"/>
              <a:t>to</a:t>
            </a:r>
            <a:r>
              <a:rPr lang="en-US" sz="2200" dirty="0"/>
              <a:t> get</a:t>
            </a:r>
            <a:r>
              <a:rPr lang="tr-TR" sz="2200" dirty="0"/>
              <a:t> </a:t>
            </a:r>
            <a:r>
              <a:rPr lang="tr-TR" sz="2200" dirty="0" err="1"/>
              <a:t>students</a:t>
            </a:r>
            <a:r>
              <a:rPr lang="en-US" sz="2200" dirty="0"/>
              <a:t> up to a required level of English </a:t>
            </a:r>
            <a:r>
              <a:rPr lang="en-GB" sz="2200" dirty="0"/>
              <a:t>proficiency</a:t>
            </a:r>
            <a:r>
              <a:rPr lang="tr-TR" sz="2200" dirty="0"/>
              <a:t> (</a:t>
            </a:r>
            <a:r>
              <a:rPr lang="tr-TR" sz="2200" dirty="0" err="1"/>
              <a:t>see</a:t>
            </a:r>
            <a:r>
              <a:rPr lang="tr-TR" sz="2200" dirty="0"/>
              <a:t> </a:t>
            </a:r>
            <a:r>
              <a:rPr lang="tr-TR" sz="2200" dirty="0" err="1"/>
              <a:t>Macaro</a:t>
            </a:r>
            <a:r>
              <a:rPr lang="tr-TR" sz="2200" dirty="0"/>
              <a:t>, </a:t>
            </a:r>
            <a:r>
              <a:rPr lang="en-GB" sz="2200" dirty="0"/>
              <a:t>2018</a:t>
            </a:r>
            <a:r>
              <a:rPr lang="tr-TR" sz="2200" dirty="0"/>
              <a:t>)</a:t>
            </a:r>
            <a:endParaRPr lang="en-US" sz="2200" dirty="0"/>
          </a:p>
        </p:txBody>
      </p:sp>
      <p:sp>
        <p:nvSpPr>
          <p:cNvPr id="16" name="TextBox 15">
            <a:extLst>
              <a:ext uri="{FF2B5EF4-FFF2-40B4-BE49-F238E27FC236}">
                <a16:creationId xmlns:a16="http://schemas.microsoft.com/office/drawing/2014/main" id="{181EA634-C24D-8423-849A-490018EE256D}"/>
              </a:ext>
            </a:extLst>
          </p:cNvPr>
          <p:cNvSpPr txBox="1"/>
          <p:nvPr/>
        </p:nvSpPr>
        <p:spPr>
          <a:xfrm>
            <a:off x="2960913" y="5364701"/>
            <a:ext cx="8284029" cy="769441"/>
          </a:xfrm>
          <a:prstGeom prst="rect">
            <a:avLst/>
          </a:prstGeom>
          <a:noFill/>
        </p:spPr>
        <p:txBody>
          <a:bodyPr wrap="square">
            <a:spAutoFit/>
          </a:bodyPr>
          <a:lstStyle/>
          <a:p>
            <a:pPr lvl="0">
              <a:lnSpc>
                <a:spcPct val="100000"/>
              </a:lnSpc>
            </a:pPr>
            <a:r>
              <a:rPr lang="tr-TR" sz="2200" dirty="0" err="1"/>
              <a:t>Following</a:t>
            </a:r>
            <a:r>
              <a:rPr lang="tr-TR" sz="2200" dirty="0"/>
              <a:t> </a:t>
            </a:r>
            <a:r>
              <a:rPr lang="tr-TR" sz="2200" dirty="0" err="1"/>
              <a:t>the</a:t>
            </a:r>
            <a:r>
              <a:rPr lang="tr-TR" sz="2200" dirty="0"/>
              <a:t> PYP </a:t>
            </a:r>
            <a:r>
              <a:rPr lang="tr-TR" sz="2200" dirty="0" err="1"/>
              <a:t>year</a:t>
            </a:r>
            <a:r>
              <a:rPr lang="tr-TR" sz="2200" dirty="0"/>
              <a:t>, </a:t>
            </a:r>
            <a:r>
              <a:rPr lang="tr-TR" sz="2200" dirty="0" err="1"/>
              <a:t>all</a:t>
            </a:r>
            <a:r>
              <a:rPr lang="tr-TR" sz="2200" dirty="0"/>
              <a:t> </a:t>
            </a:r>
            <a:r>
              <a:rPr lang="en-GB" sz="2200" dirty="0"/>
              <a:t>freshman</a:t>
            </a:r>
            <a:r>
              <a:rPr lang="tr-TR" sz="2200" dirty="0"/>
              <a:t> </a:t>
            </a:r>
            <a:r>
              <a:rPr lang="en-GB" sz="2200" dirty="0"/>
              <a:t>students</a:t>
            </a:r>
            <a:r>
              <a:rPr lang="tr-TR" sz="2200" dirty="0"/>
              <a:t> </a:t>
            </a:r>
            <a:r>
              <a:rPr lang="tr-TR" sz="2200" dirty="0" err="1"/>
              <a:t>are</a:t>
            </a:r>
            <a:r>
              <a:rPr lang="tr-TR" sz="2200" dirty="0"/>
              <a:t> </a:t>
            </a:r>
            <a:r>
              <a:rPr lang="en-GB" sz="2200" dirty="0"/>
              <a:t>required</a:t>
            </a:r>
            <a:r>
              <a:rPr lang="tr-TR" sz="2200" dirty="0"/>
              <a:t> </a:t>
            </a:r>
            <a:r>
              <a:rPr lang="tr-TR" sz="2200" dirty="0" err="1"/>
              <a:t>to</a:t>
            </a:r>
            <a:r>
              <a:rPr lang="tr-TR" sz="2200" dirty="0"/>
              <a:t> </a:t>
            </a:r>
            <a:r>
              <a:rPr lang="tr-TR" sz="2200" dirty="0" err="1"/>
              <a:t>take</a:t>
            </a:r>
            <a:r>
              <a:rPr lang="tr-TR" sz="2200" dirty="0"/>
              <a:t> a </a:t>
            </a:r>
            <a:r>
              <a:rPr lang="tr-TR" sz="2200" dirty="0" err="1"/>
              <a:t>compulsory</a:t>
            </a:r>
            <a:r>
              <a:rPr lang="tr-TR" sz="2200" dirty="0"/>
              <a:t> EAP </a:t>
            </a:r>
            <a:r>
              <a:rPr lang="tr-TR" sz="2200" dirty="0" err="1"/>
              <a:t>course</a:t>
            </a:r>
            <a:r>
              <a:rPr lang="tr-TR" sz="2200" dirty="0"/>
              <a:t> </a:t>
            </a:r>
            <a:r>
              <a:rPr lang="tr-TR" sz="2200" dirty="0" err="1"/>
              <a:t>for</a:t>
            </a:r>
            <a:r>
              <a:rPr lang="tr-TR" sz="2200" dirty="0"/>
              <a:t> two </a:t>
            </a:r>
            <a:r>
              <a:rPr lang="tr-TR" sz="2200" dirty="0" err="1"/>
              <a:t>semesters</a:t>
            </a:r>
            <a:r>
              <a:rPr lang="tr-TR" sz="2200" dirty="0"/>
              <a:t>.</a:t>
            </a:r>
            <a:endParaRPr lang="en-US" sz="2200" dirty="0"/>
          </a:p>
        </p:txBody>
      </p:sp>
      <p:sp>
        <p:nvSpPr>
          <p:cNvPr id="20" name="TextBox 19">
            <a:extLst>
              <a:ext uri="{FF2B5EF4-FFF2-40B4-BE49-F238E27FC236}">
                <a16:creationId xmlns:a16="http://schemas.microsoft.com/office/drawing/2014/main" id="{296BA215-C53E-1638-6479-AC56D0AEC2F0}"/>
              </a:ext>
            </a:extLst>
          </p:cNvPr>
          <p:cNvSpPr txBox="1"/>
          <p:nvPr/>
        </p:nvSpPr>
        <p:spPr>
          <a:xfrm>
            <a:off x="740227" y="2173321"/>
            <a:ext cx="6096000" cy="1077218"/>
          </a:xfrm>
          <a:prstGeom prst="rect">
            <a:avLst/>
          </a:prstGeom>
          <a:noFill/>
        </p:spPr>
        <p:txBody>
          <a:bodyPr wrap="square">
            <a:spAutoFit/>
          </a:bodyPr>
          <a:lstStyle/>
          <a:p>
            <a:r>
              <a:rPr lang="tr-TR" sz="3200" b="1" dirty="0" err="1">
                <a:solidFill>
                  <a:srgbClr val="0070C0"/>
                </a:solidFill>
              </a:rPr>
              <a:t>Context</a:t>
            </a:r>
            <a:r>
              <a:rPr lang="tr-TR" sz="3200" b="1" dirty="0">
                <a:solidFill>
                  <a:srgbClr val="0070C0"/>
                </a:solidFill>
              </a:rPr>
              <a:t> of </a:t>
            </a:r>
            <a:r>
              <a:rPr lang="tr-TR" sz="3200" b="1" dirty="0" err="1">
                <a:solidFill>
                  <a:srgbClr val="0070C0"/>
                </a:solidFill>
              </a:rPr>
              <a:t>the</a:t>
            </a:r>
            <a:r>
              <a:rPr lang="tr-TR" sz="3200" b="1" dirty="0">
                <a:solidFill>
                  <a:srgbClr val="0070C0"/>
                </a:solidFill>
              </a:rPr>
              <a:t> </a:t>
            </a:r>
            <a:r>
              <a:rPr lang="tr-TR" sz="3200" b="1" dirty="0" err="1">
                <a:solidFill>
                  <a:srgbClr val="0070C0"/>
                </a:solidFill>
              </a:rPr>
              <a:t>study</a:t>
            </a:r>
            <a:br>
              <a:rPr lang="en-US" sz="3200" dirty="0">
                <a:solidFill>
                  <a:srgbClr val="0070C0"/>
                </a:solidFill>
              </a:rPr>
            </a:br>
            <a:endParaRPr lang="en-GB" sz="3200" dirty="0">
              <a:solidFill>
                <a:srgbClr val="0070C0"/>
              </a:solidFill>
            </a:endParaRPr>
          </a:p>
        </p:txBody>
      </p:sp>
      <p:pic>
        <p:nvPicPr>
          <p:cNvPr id="8" name="Picture 7">
            <a:extLst>
              <a:ext uri="{FF2B5EF4-FFF2-40B4-BE49-F238E27FC236}">
                <a16:creationId xmlns:a16="http://schemas.microsoft.com/office/drawing/2014/main" id="{7F1DE23A-1389-9DEC-220B-F0A040C028C2}"/>
              </a:ext>
            </a:extLst>
          </p:cNvPr>
          <p:cNvPicPr>
            <a:picLocks noChangeAspect="1"/>
          </p:cNvPicPr>
          <p:nvPr/>
        </p:nvPicPr>
        <p:blipFill>
          <a:blip r:embed="rId2">
            <a:biLevel thresh="75000"/>
          </a:blip>
          <a:stretch>
            <a:fillRect/>
          </a:stretch>
        </p:blipFill>
        <p:spPr>
          <a:xfrm>
            <a:off x="1185804" y="3133318"/>
            <a:ext cx="487722" cy="591363"/>
          </a:xfrm>
          <a:prstGeom prst="rect">
            <a:avLst/>
          </a:prstGeom>
          <a:solidFill>
            <a:schemeClr val="bg2">
              <a:lumMod val="90000"/>
            </a:schemeClr>
          </a:solidFill>
        </p:spPr>
      </p:pic>
      <p:sp>
        <p:nvSpPr>
          <p:cNvPr id="9" name="Rectangle 8" descr="Graduation Cap">
            <a:extLst>
              <a:ext uri="{FF2B5EF4-FFF2-40B4-BE49-F238E27FC236}">
                <a16:creationId xmlns:a16="http://schemas.microsoft.com/office/drawing/2014/main" id="{AD7BAFE8-2C73-04D5-9FCB-E53A249D7E12}"/>
              </a:ext>
            </a:extLst>
          </p:cNvPr>
          <p:cNvSpPr/>
          <p:nvPr/>
        </p:nvSpPr>
        <p:spPr>
          <a:xfrm>
            <a:off x="1035792" y="4365180"/>
            <a:ext cx="787747" cy="565507"/>
          </a:xfrm>
          <a:prstGeom prst="rect">
            <a:avLst/>
          </a:prstGeom>
          <a:blipFill>
            <a:blip r:embed="rId3" cstate="print">
              <a:biLevel thresh="7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0" name="Rectangle 9" descr="Diploma Roll">
            <a:extLst>
              <a:ext uri="{FF2B5EF4-FFF2-40B4-BE49-F238E27FC236}">
                <a16:creationId xmlns:a16="http://schemas.microsoft.com/office/drawing/2014/main" id="{257BA8CC-2003-AECE-D801-7379DB6FC9DA}"/>
              </a:ext>
            </a:extLst>
          </p:cNvPr>
          <p:cNvSpPr/>
          <p:nvPr/>
        </p:nvSpPr>
        <p:spPr>
          <a:xfrm>
            <a:off x="1035792" y="5362745"/>
            <a:ext cx="671364" cy="741856"/>
          </a:xfrm>
          <a:prstGeom prst="rect">
            <a:avLst/>
          </a:prstGeom>
          <a:blipFill>
            <a:blip r:embed="rId5" cstate="print">
              <a:biLevel thresh="75000"/>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5" name="Title 14">
            <a:extLst>
              <a:ext uri="{FF2B5EF4-FFF2-40B4-BE49-F238E27FC236}">
                <a16:creationId xmlns:a16="http://schemas.microsoft.com/office/drawing/2014/main" id="{A262E6A7-FA95-5D9E-C983-1503C13FEC28}"/>
              </a:ext>
            </a:extLst>
          </p:cNvPr>
          <p:cNvSpPr>
            <a:spLocks noGrp="1"/>
          </p:cNvSpPr>
          <p:nvPr>
            <p:ph type="title"/>
          </p:nvPr>
        </p:nvSpPr>
        <p:spPr>
          <a:xfrm>
            <a:off x="536448" y="485638"/>
            <a:ext cx="10363200" cy="1362075"/>
          </a:xfrm>
          <a:noFill/>
          <a:ln>
            <a:noFill/>
          </a:ln>
        </p:spPr>
        <p:txBody>
          <a:bodyPr/>
          <a:lstStyle/>
          <a:p>
            <a:pPr algn="ctr"/>
            <a:r>
              <a:rPr lang="tr-TR" sz="4000" dirty="0" err="1">
                <a:solidFill>
                  <a:srgbClr val="FF0000"/>
                </a:solidFill>
              </a:rPr>
              <a:t>Methodology</a:t>
            </a:r>
            <a:endParaRPr lang="en-GB" sz="4000" dirty="0">
              <a:solidFill>
                <a:srgbClr val="FF0000"/>
              </a:solidFill>
            </a:endParaRPr>
          </a:p>
        </p:txBody>
      </p:sp>
    </p:spTree>
    <p:extLst>
      <p:ext uri="{BB962C8B-B14F-4D97-AF65-F5344CB8AC3E}">
        <p14:creationId xmlns:p14="http://schemas.microsoft.com/office/powerpoint/2010/main" val="1336576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3F7FD-8CEB-6F6E-E7A1-2A493003F983}"/>
              </a:ext>
            </a:extLst>
          </p:cNvPr>
          <p:cNvSpPr>
            <a:spLocks noGrp="1"/>
          </p:cNvSpPr>
          <p:nvPr>
            <p:ph type="title"/>
          </p:nvPr>
        </p:nvSpPr>
        <p:spPr>
          <a:xfrm>
            <a:off x="609600" y="1143000"/>
            <a:ext cx="10972800" cy="1066800"/>
          </a:xfrm>
        </p:spPr>
        <p:txBody>
          <a:bodyPr anchor="ctr">
            <a:normAutofit/>
          </a:bodyPr>
          <a:lstStyle/>
          <a:p>
            <a:r>
              <a:rPr lang="tr-TR" sz="3200" b="1" dirty="0" err="1">
                <a:solidFill>
                  <a:srgbClr val="0070C0"/>
                </a:solidFill>
              </a:rPr>
              <a:t>Participants</a:t>
            </a:r>
            <a:endParaRPr lang="en-GB" sz="3200" dirty="0">
              <a:solidFill>
                <a:srgbClr val="0070C0"/>
              </a:solidFill>
            </a:endParaRPr>
          </a:p>
        </p:txBody>
      </p:sp>
      <p:sp>
        <p:nvSpPr>
          <p:cNvPr id="4" name="Slayt Numarası Yer Tutucusu 3">
            <a:extLst>
              <a:ext uri="{FF2B5EF4-FFF2-40B4-BE49-F238E27FC236}">
                <a16:creationId xmlns:a16="http://schemas.microsoft.com/office/drawing/2014/main" id="{6ED75E5A-4C49-493D-677E-4010C4ECEDFC}"/>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13</a:t>
            </a:fld>
            <a:endParaRPr lang="tr-TR" noProof="0"/>
          </a:p>
        </p:txBody>
      </p:sp>
      <p:graphicFrame>
        <p:nvGraphicFramePr>
          <p:cNvPr id="13" name="İçerik Yer Tutucusu 2">
            <a:extLst>
              <a:ext uri="{FF2B5EF4-FFF2-40B4-BE49-F238E27FC236}">
                <a16:creationId xmlns:a16="http://schemas.microsoft.com/office/drawing/2014/main" id="{5CF676BD-B201-38A3-9601-E97638EFEBFE}"/>
              </a:ext>
            </a:extLst>
          </p:cNvPr>
          <p:cNvGraphicFramePr/>
          <p:nvPr>
            <p:extLst>
              <p:ext uri="{D42A27DB-BD31-4B8C-83A1-F6EECF244321}">
                <p14:modId xmlns:p14="http://schemas.microsoft.com/office/powerpoint/2010/main" val="2085947787"/>
              </p:ext>
            </p:extLst>
          </p:nvPr>
        </p:nvGraphicFramePr>
        <p:xfrm>
          <a:off x="609600" y="2249424"/>
          <a:ext cx="109728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1013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A2035D1-AE47-C993-7654-382C9EEA1266}"/>
              </a:ext>
            </a:extLst>
          </p:cNvPr>
          <p:cNvSpPr>
            <a:spLocks noGrp="1"/>
          </p:cNvSpPr>
          <p:nvPr>
            <p:ph type="sldNum" sz="quarter" idx="12"/>
          </p:nvPr>
        </p:nvSpPr>
        <p:spPr/>
        <p:txBody>
          <a:bodyPr/>
          <a:lstStyle/>
          <a:p>
            <a:pPr rtl="0"/>
            <a:fld id="{401CF334-2D5C-4859-84A6-CA7E6E43FAEB}" type="slidenum">
              <a:rPr lang="tr-TR" noProof="0" smtClean="0"/>
              <a:t>14</a:t>
            </a:fld>
            <a:endParaRPr lang="tr-TR" noProof="0" dirty="0"/>
          </a:p>
        </p:txBody>
      </p:sp>
      <p:graphicFrame>
        <p:nvGraphicFramePr>
          <p:cNvPr id="9" name="Table 9">
            <a:extLst>
              <a:ext uri="{FF2B5EF4-FFF2-40B4-BE49-F238E27FC236}">
                <a16:creationId xmlns:a16="http://schemas.microsoft.com/office/drawing/2014/main" id="{0767301A-6AA2-8547-898C-361C90B2FDD3}"/>
              </a:ext>
            </a:extLst>
          </p:cNvPr>
          <p:cNvGraphicFramePr>
            <a:graphicFrameLocks noGrp="1"/>
          </p:cNvGraphicFramePr>
          <p:nvPr>
            <p:extLst>
              <p:ext uri="{D42A27DB-BD31-4B8C-83A1-F6EECF244321}">
                <p14:modId xmlns:p14="http://schemas.microsoft.com/office/powerpoint/2010/main" val="2291481578"/>
              </p:ext>
            </p:extLst>
          </p:nvPr>
        </p:nvGraphicFramePr>
        <p:xfrm>
          <a:off x="335920" y="539422"/>
          <a:ext cx="11677740" cy="5453655"/>
        </p:xfrm>
        <a:graphic>
          <a:graphicData uri="http://schemas.openxmlformats.org/drawingml/2006/table">
            <a:tbl>
              <a:tblPr firstRow="1" bandRow="1">
                <a:tableStyleId>{3B4B98B0-60AC-42C2-AFA5-B58CD77FA1E5}</a:tableStyleId>
              </a:tblPr>
              <a:tblGrid>
                <a:gridCol w="5838870">
                  <a:extLst>
                    <a:ext uri="{9D8B030D-6E8A-4147-A177-3AD203B41FA5}">
                      <a16:colId xmlns:a16="http://schemas.microsoft.com/office/drawing/2014/main" val="3091144295"/>
                    </a:ext>
                  </a:extLst>
                </a:gridCol>
                <a:gridCol w="5838870">
                  <a:extLst>
                    <a:ext uri="{9D8B030D-6E8A-4147-A177-3AD203B41FA5}">
                      <a16:colId xmlns:a16="http://schemas.microsoft.com/office/drawing/2014/main" val="2118555070"/>
                    </a:ext>
                  </a:extLst>
                </a:gridCol>
              </a:tblGrid>
              <a:tr h="489605">
                <a:tc gridSpan="2">
                  <a:txBody>
                    <a:bodyPr/>
                    <a:lstStyle/>
                    <a:p>
                      <a:r>
                        <a:rPr lang="tr-TR" sz="2400" u="none" dirty="0">
                          <a:solidFill>
                            <a:srgbClr val="0070C0"/>
                          </a:solidFill>
                        </a:rPr>
                        <a:t>MAJOR AREA COURSES IN THE CURRENT ELT CURRICULUM</a:t>
                      </a:r>
                      <a:endParaRPr lang="en-GB" sz="2400" u="none" dirty="0">
                        <a:solidFill>
                          <a:srgbClr val="0070C0"/>
                        </a:solidFill>
                      </a:endParaRPr>
                    </a:p>
                  </a:txBody>
                  <a:tcPr/>
                </a:tc>
                <a:tc hMerge="1">
                  <a:txBody>
                    <a:bodyPr/>
                    <a:lstStyle/>
                    <a:p>
                      <a:endParaRPr lang="en-GB" dirty="0"/>
                    </a:p>
                  </a:txBody>
                  <a:tcPr/>
                </a:tc>
                <a:extLst>
                  <a:ext uri="{0D108BD9-81ED-4DB2-BD59-A6C34878D82A}">
                    <a16:rowId xmlns:a16="http://schemas.microsoft.com/office/drawing/2014/main" val="2931630323"/>
                  </a:ext>
                </a:extLst>
              </a:tr>
              <a:tr h="496405">
                <a:tc>
                  <a:txBody>
                    <a:bodyPr/>
                    <a:lstStyle/>
                    <a:p>
                      <a:r>
                        <a:rPr lang="tr-TR" b="1" u="sng" dirty="0"/>
                        <a:t>First </a:t>
                      </a:r>
                      <a:r>
                        <a:rPr lang="tr-TR" b="1" u="sng" dirty="0" err="1"/>
                        <a:t>Year</a:t>
                      </a:r>
                      <a:endParaRPr lang="en-GB" b="1" u="sng" dirty="0"/>
                    </a:p>
                  </a:txBody>
                  <a:tcPr/>
                </a:tc>
                <a:tc>
                  <a:txBody>
                    <a:bodyPr/>
                    <a:lstStyle/>
                    <a:p>
                      <a:r>
                        <a:rPr lang="tr-TR" b="1" u="sng" dirty="0"/>
                        <a:t>Second </a:t>
                      </a:r>
                      <a:r>
                        <a:rPr lang="tr-TR" b="1" u="sng" dirty="0" err="1"/>
                        <a:t>Year</a:t>
                      </a:r>
                      <a:endParaRPr lang="en-GB" b="1" u="sng" dirty="0"/>
                    </a:p>
                  </a:txBody>
                  <a:tcPr/>
                </a:tc>
                <a:extLst>
                  <a:ext uri="{0D108BD9-81ED-4DB2-BD59-A6C34878D82A}">
                    <a16:rowId xmlns:a16="http://schemas.microsoft.com/office/drawing/2014/main" val="1695009638"/>
                  </a:ext>
                </a:extLst>
              </a:tr>
              <a:tr h="496405">
                <a:tc>
                  <a:txBody>
                    <a:bodyPr/>
                    <a:lstStyle/>
                    <a:p>
                      <a:r>
                        <a:rPr lang="tr-TR" dirty="0"/>
                        <a:t>Reading </a:t>
                      </a:r>
                      <a:r>
                        <a:rPr lang="tr-TR" dirty="0" err="1"/>
                        <a:t>Skills</a:t>
                      </a:r>
                      <a:r>
                        <a:rPr lang="tr-TR" dirty="0"/>
                        <a:t> 1-2</a:t>
                      </a:r>
                      <a:endParaRPr lang="en-GB" dirty="0"/>
                    </a:p>
                  </a:txBody>
                  <a:tcPr/>
                </a:tc>
                <a:tc>
                  <a:txBody>
                    <a:bodyPr/>
                    <a:lstStyle/>
                    <a:p>
                      <a:r>
                        <a:rPr lang="tr-TR" dirty="0" err="1"/>
                        <a:t>Approaches</a:t>
                      </a:r>
                      <a:r>
                        <a:rPr lang="tr-TR" dirty="0"/>
                        <a:t> </a:t>
                      </a:r>
                      <a:r>
                        <a:rPr lang="tr-TR" dirty="0" err="1"/>
                        <a:t>and</a:t>
                      </a:r>
                      <a:r>
                        <a:rPr lang="tr-TR" dirty="0"/>
                        <a:t> </a:t>
                      </a:r>
                      <a:r>
                        <a:rPr lang="tr-TR" dirty="0" err="1"/>
                        <a:t>Methods</a:t>
                      </a:r>
                      <a:r>
                        <a:rPr lang="tr-TR" dirty="0"/>
                        <a:t> of English Language </a:t>
                      </a:r>
                      <a:r>
                        <a:rPr lang="tr-TR" dirty="0" err="1"/>
                        <a:t>Teaching</a:t>
                      </a:r>
                      <a:endParaRPr lang="tr-TR" dirty="0"/>
                    </a:p>
                  </a:txBody>
                  <a:tcPr/>
                </a:tc>
                <a:extLst>
                  <a:ext uri="{0D108BD9-81ED-4DB2-BD59-A6C34878D82A}">
                    <a16:rowId xmlns:a16="http://schemas.microsoft.com/office/drawing/2014/main" val="1040550460"/>
                  </a:ext>
                </a:extLst>
              </a:tr>
              <a:tr h="496405">
                <a:tc>
                  <a:txBody>
                    <a:bodyPr/>
                    <a:lstStyle/>
                    <a:p>
                      <a:r>
                        <a:rPr lang="tr-TR" dirty="0" err="1"/>
                        <a:t>Writing</a:t>
                      </a:r>
                      <a:r>
                        <a:rPr lang="tr-TR" dirty="0"/>
                        <a:t> </a:t>
                      </a:r>
                      <a:r>
                        <a:rPr lang="tr-TR" dirty="0" err="1"/>
                        <a:t>Skills</a:t>
                      </a:r>
                      <a:r>
                        <a:rPr lang="tr-TR" dirty="0"/>
                        <a:t> 1-2</a:t>
                      </a:r>
                    </a:p>
                  </a:txBody>
                  <a:tcPr/>
                </a:tc>
                <a:tc>
                  <a:txBody>
                    <a:bodyPr/>
                    <a:lstStyle/>
                    <a:p>
                      <a:r>
                        <a:rPr lang="tr-TR" dirty="0"/>
                        <a:t>English </a:t>
                      </a:r>
                      <a:r>
                        <a:rPr lang="tr-TR" dirty="0" err="1"/>
                        <a:t>Literature</a:t>
                      </a:r>
                      <a:r>
                        <a:rPr lang="tr-TR" dirty="0"/>
                        <a:t> 1-2</a:t>
                      </a:r>
                    </a:p>
                  </a:txBody>
                  <a:tcPr/>
                </a:tc>
                <a:extLst>
                  <a:ext uri="{0D108BD9-81ED-4DB2-BD59-A6C34878D82A}">
                    <a16:rowId xmlns:a16="http://schemas.microsoft.com/office/drawing/2014/main" val="3271481325"/>
                  </a:ext>
                </a:extLst>
              </a:tr>
              <a:tr h="496405">
                <a:tc>
                  <a:txBody>
                    <a:bodyPr/>
                    <a:lstStyle/>
                    <a:p>
                      <a:r>
                        <a:rPr lang="tr-TR" dirty="0" err="1"/>
                        <a:t>Listening</a:t>
                      </a:r>
                      <a:r>
                        <a:rPr lang="tr-TR" dirty="0"/>
                        <a:t> </a:t>
                      </a:r>
                      <a:r>
                        <a:rPr lang="tr-TR" dirty="0" err="1"/>
                        <a:t>Skills</a:t>
                      </a:r>
                      <a:r>
                        <a:rPr lang="tr-TR" dirty="0"/>
                        <a:t> </a:t>
                      </a:r>
                      <a:r>
                        <a:rPr lang="tr-TR" dirty="0" err="1"/>
                        <a:t>and</a:t>
                      </a:r>
                      <a:r>
                        <a:rPr lang="tr-TR" dirty="0"/>
                        <a:t> </a:t>
                      </a:r>
                      <a:r>
                        <a:rPr lang="tr-TR" dirty="0" err="1"/>
                        <a:t>Phonology</a:t>
                      </a:r>
                      <a:r>
                        <a:rPr lang="tr-TR" dirty="0"/>
                        <a:t> 1-2</a:t>
                      </a:r>
                    </a:p>
                  </a:txBody>
                  <a:tcPr/>
                </a:tc>
                <a:tc>
                  <a:txBody>
                    <a:bodyPr/>
                    <a:lstStyle/>
                    <a:p>
                      <a:r>
                        <a:rPr lang="tr-TR" dirty="0" err="1"/>
                        <a:t>Linguistics</a:t>
                      </a:r>
                      <a:r>
                        <a:rPr lang="tr-TR" dirty="0"/>
                        <a:t> 1-2</a:t>
                      </a:r>
                      <a:endParaRPr lang="en-GB" dirty="0"/>
                    </a:p>
                  </a:txBody>
                  <a:tcPr/>
                </a:tc>
                <a:extLst>
                  <a:ext uri="{0D108BD9-81ED-4DB2-BD59-A6C34878D82A}">
                    <a16:rowId xmlns:a16="http://schemas.microsoft.com/office/drawing/2014/main" val="3950631653"/>
                  </a:ext>
                </a:extLst>
              </a:tr>
              <a:tr h="496405">
                <a:tc>
                  <a:txBody>
                    <a:bodyPr/>
                    <a:lstStyle/>
                    <a:p>
                      <a:r>
                        <a:rPr lang="tr-TR" dirty="0" err="1"/>
                        <a:t>Speaking</a:t>
                      </a:r>
                      <a:r>
                        <a:rPr lang="tr-TR" dirty="0"/>
                        <a:t> </a:t>
                      </a:r>
                      <a:r>
                        <a:rPr lang="tr-TR" dirty="0" err="1"/>
                        <a:t>Skills</a:t>
                      </a:r>
                      <a:r>
                        <a:rPr lang="tr-TR" dirty="0"/>
                        <a:t> 1-2</a:t>
                      </a:r>
                      <a:endParaRPr lang="en-GB" dirty="0"/>
                    </a:p>
                  </a:txBody>
                  <a:tcPr/>
                </a:tc>
                <a:tc>
                  <a:txBody>
                    <a:bodyPr/>
                    <a:lstStyle/>
                    <a:p>
                      <a:r>
                        <a:rPr lang="tr-TR" dirty="0"/>
                        <a:t>Critical Reading </a:t>
                      </a:r>
                      <a:r>
                        <a:rPr lang="tr-TR" dirty="0" err="1"/>
                        <a:t>and</a:t>
                      </a:r>
                      <a:r>
                        <a:rPr lang="tr-TR" dirty="0"/>
                        <a:t> </a:t>
                      </a:r>
                      <a:r>
                        <a:rPr lang="tr-TR" dirty="0" err="1"/>
                        <a:t>Writing</a:t>
                      </a:r>
                      <a:r>
                        <a:rPr lang="tr-TR" dirty="0"/>
                        <a:t> </a:t>
                      </a:r>
                      <a:endParaRPr lang="en-GB" dirty="0"/>
                    </a:p>
                  </a:txBody>
                  <a:tcPr/>
                </a:tc>
                <a:extLst>
                  <a:ext uri="{0D108BD9-81ED-4DB2-BD59-A6C34878D82A}">
                    <a16:rowId xmlns:a16="http://schemas.microsoft.com/office/drawing/2014/main" val="2812906844"/>
                  </a:ext>
                </a:extLst>
              </a:tr>
              <a:tr h="496405">
                <a:tc>
                  <a:txBody>
                    <a:bodyPr/>
                    <a:lstStyle/>
                    <a:p>
                      <a:r>
                        <a:rPr lang="tr-TR" dirty="0" err="1"/>
                        <a:t>The</a:t>
                      </a:r>
                      <a:r>
                        <a:rPr lang="tr-TR" dirty="0"/>
                        <a:t> English Language </a:t>
                      </a:r>
                      <a:r>
                        <a:rPr lang="tr-TR" dirty="0" err="1"/>
                        <a:t>Structure</a:t>
                      </a:r>
                      <a:endParaRPr lang="en-GB" dirty="0"/>
                    </a:p>
                  </a:txBody>
                  <a:tcPr/>
                </a:tc>
                <a:tc>
                  <a:txBody>
                    <a:bodyPr/>
                    <a:lstStyle/>
                    <a:p>
                      <a:endParaRPr lang="en-GB" dirty="0"/>
                    </a:p>
                  </a:txBody>
                  <a:tcPr/>
                </a:tc>
                <a:extLst>
                  <a:ext uri="{0D108BD9-81ED-4DB2-BD59-A6C34878D82A}">
                    <a16:rowId xmlns:a16="http://schemas.microsoft.com/office/drawing/2014/main" val="3679205105"/>
                  </a:ext>
                </a:extLst>
              </a:tr>
              <a:tr h="496405">
                <a:tc>
                  <a:txBody>
                    <a:bodyPr/>
                    <a:lstStyle/>
                    <a:p>
                      <a:r>
                        <a:rPr lang="tr-TR" b="1" u="sng" dirty="0"/>
                        <a:t>Third </a:t>
                      </a:r>
                      <a:r>
                        <a:rPr lang="tr-TR" b="1" u="sng" dirty="0" err="1"/>
                        <a:t>Year</a:t>
                      </a:r>
                      <a:endParaRPr lang="en-GB" b="1" u="sng" dirty="0"/>
                    </a:p>
                  </a:txBody>
                  <a:tcPr/>
                </a:tc>
                <a:tc>
                  <a:txBody>
                    <a:bodyPr/>
                    <a:lstStyle/>
                    <a:p>
                      <a:r>
                        <a:rPr lang="tr-TR" b="1" u="sng" dirty="0" err="1"/>
                        <a:t>Fourth</a:t>
                      </a:r>
                      <a:r>
                        <a:rPr lang="tr-TR" b="1" u="sng" dirty="0"/>
                        <a:t> </a:t>
                      </a:r>
                      <a:r>
                        <a:rPr lang="tr-TR" b="1" u="sng" dirty="0" err="1"/>
                        <a:t>Year</a:t>
                      </a:r>
                      <a:endParaRPr lang="en-GB" b="1" u="sng" dirty="0"/>
                    </a:p>
                  </a:txBody>
                  <a:tcPr/>
                </a:tc>
                <a:extLst>
                  <a:ext uri="{0D108BD9-81ED-4DB2-BD59-A6C34878D82A}">
                    <a16:rowId xmlns:a16="http://schemas.microsoft.com/office/drawing/2014/main" val="499225632"/>
                  </a:ext>
                </a:extLst>
              </a:tr>
              <a:tr h="496405">
                <a:tc>
                  <a:txBody>
                    <a:bodyPr/>
                    <a:lstStyle/>
                    <a:p>
                      <a:r>
                        <a:rPr lang="tr-TR" dirty="0" err="1"/>
                        <a:t>Teaching</a:t>
                      </a:r>
                      <a:r>
                        <a:rPr lang="tr-TR" dirty="0"/>
                        <a:t> English </a:t>
                      </a:r>
                      <a:r>
                        <a:rPr lang="tr-TR" dirty="0" err="1"/>
                        <a:t>to</a:t>
                      </a:r>
                      <a:r>
                        <a:rPr lang="tr-TR" dirty="0"/>
                        <a:t> Young </a:t>
                      </a:r>
                      <a:r>
                        <a:rPr lang="tr-TR" dirty="0" err="1"/>
                        <a:t>Learners</a:t>
                      </a:r>
                      <a:r>
                        <a:rPr lang="tr-TR" dirty="0"/>
                        <a:t> 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a:t>Curriculum</a:t>
                      </a:r>
                      <a:r>
                        <a:rPr lang="tr-TR" dirty="0"/>
                        <a:t> Development in English Language </a:t>
                      </a:r>
                      <a:r>
                        <a:rPr lang="tr-TR" dirty="0" err="1"/>
                        <a:t>Teaching</a:t>
                      </a:r>
                      <a:endParaRPr lang="tr-TR" dirty="0"/>
                    </a:p>
                  </a:txBody>
                  <a:tcPr/>
                </a:tc>
                <a:extLst>
                  <a:ext uri="{0D108BD9-81ED-4DB2-BD59-A6C34878D82A}">
                    <a16:rowId xmlns:a16="http://schemas.microsoft.com/office/drawing/2014/main" val="1562200772"/>
                  </a:ext>
                </a:extLst>
              </a:tr>
              <a:tr h="496405">
                <a:tc>
                  <a:txBody>
                    <a:bodyPr/>
                    <a:lstStyle/>
                    <a:p>
                      <a:r>
                        <a:rPr lang="tr-TR" dirty="0" err="1"/>
                        <a:t>Teaching</a:t>
                      </a:r>
                      <a:r>
                        <a:rPr lang="tr-TR" dirty="0"/>
                        <a:t> English Language </a:t>
                      </a:r>
                      <a:r>
                        <a:rPr lang="tr-TR" dirty="0" err="1"/>
                        <a:t>Skills</a:t>
                      </a:r>
                      <a:r>
                        <a:rPr lang="tr-TR" dirty="0"/>
                        <a:t> 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a:t>Assessment</a:t>
                      </a:r>
                      <a:r>
                        <a:rPr lang="tr-TR" dirty="0"/>
                        <a:t> </a:t>
                      </a:r>
                      <a:r>
                        <a:rPr lang="tr-TR" dirty="0" err="1"/>
                        <a:t>and</a:t>
                      </a:r>
                      <a:r>
                        <a:rPr lang="tr-TR" dirty="0"/>
                        <a:t> Evaluation in English Language </a:t>
                      </a:r>
                      <a:r>
                        <a:rPr lang="tr-TR" dirty="0" err="1"/>
                        <a:t>Teching</a:t>
                      </a:r>
                      <a:endParaRPr lang="tr-TR" dirty="0"/>
                    </a:p>
                  </a:txBody>
                  <a:tcPr/>
                </a:tc>
                <a:extLst>
                  <a:ext uri="{0D108BD9-81ED-4DB2-BD59-A6C34878D82A}">
                    <a16:rowId xmlns:a16="http://schemas.microsoft.com/office/drawing/2014/main" val="2334680117"/>
                  </a:ext>
                </a:extLst>
              </a:tr>
              <a:tr h="49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Language </a:t>
                      </a:r>
                      <a:r>
                        <a:rPr kumimoji="0" lang="tr-TR" sz="1800" b="0" i="0" u="none" strike="noStrike" kern="1200" cap="none" spc="0" normalizeH="0" baseline="0" noProof="0" dirty="0" err="1">
                          <a:ln>
                            <a:noFill/>
                          </a:ln>
                          <a:solidFill>
                            <a:prstClr val="black"/>
                          </a:solidFill>
                          <a:effectLst/>
                          <a:uLnTx/>
                          <a:uFillTx/>
                          <a:latin typeface="Calibri" panose="020F0502020204030204"/>
                          <a:ea typeface="+mn-ea"/>
                          <a:cs typeface="+mn-cs"/>
                        </a:rPr>
                        <a:t>and</a:t>
                      </a: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800" b="0" i="0" u="none" strike="noStrike" kern="1200" cap="none" spc="0" normalizeH="0" baseline="0" noProof="0" dirty="0" err="1">
                          <a:ln>
                            <a:noFill/>
                          </a:ln>
                          <a:solidFill>
                            <a:prstClr val="black"/>
                          </a:solidFill>
                          <a:effectLst/>
                          <a:uLnTx/>
                          <a:uFillTx/>
                          <a:latin typeface="Calibri" panose="020F0502020204030204"/>
                          <a:ea typeface="+mn-ea"/>
                          <a:cs typeface="+mn-cs"/>
                        </a:rPr>
                        <a:t>Teaching</a:t>
                      </a: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800" b="0" i="0" u="none" strike="noStrike" kern="1200" cap="none" spc="0" normalizeH="0" baseline="0" noProof="0" dirty="0" err="1">
                          <a:ln>
                            <a:noFill/>
                          </a:ln>
                          <a:solidFill>
                            <a:prstClr val="black"/>
                          </a:solidFill>
                          <a:effectLst/>
                          <a:uLnTx/>
                          <a:uFillTx/>
                          <a:latin typeface="Calibri" panose="020F0502020204030204"/>
                          <a:ea typeface="+mn-ea"/>
                          <a:cs typeface="+mn-cs"/>
                        </a:rPr>
                        <a:t>Literature</a:t>
                      </a: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 1-2</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tr-TR" dirty="0" err="1"/>
                        <a:t>Teaching</a:t>
                      </a:r>
                      <a:r>
                        <a:rPr lang="tr-TR" dirty="0"/>
                        <a:t> </a:t>
                      </a:r>
                      <a:r>
                        <a:rPr lang="tr-TR" dirty="0" err="1"/>
                        <a:t>Practicum</a:t>
                      </a:r>
                      <a:endParaRPr lang="en-GB" dirty="0"/>
                    </a:p>
                  </a:txBody>
                  <a:tcPr/>
                </a:tc>
                <a:extLst>
                  <a:ext uri="{0D108BD9-81ED-4DB2-BD59-A6C34878D82A}">
                    <a16:rowId xmlns:a16="http://schemas.microsoft.com/office/drawing/2014/main" val="2866765916"/>
                  </a:ext>
                </a:extLst>
              </a:tr>
            </a:tbl>
          </a:graphicData>
        </a:graphic>
      </p:graphicFrame>
    </p:spTree>
    <p:extLst>
      <p:ext uri="{BB962C8B-B14F-4D97-AF65-F5344CB8AC3E}">
        <p14:creationId xmlns:p14="http://schemas.microsoft.com/office/powerpoint/2010/main" val="3302745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434848" y="555171"/>
            <a:ext cx="10972800" cy="1066800"/>
          </a:xfrm>
        </p:spPr>
        <p:txBody>
          <a:bodyPr rtlCol="0" anchor="ctr">
            <a:normAutofit/>
          </a:bodyPr>
          <a:lstStyle/>
          <a:p>
            <a:pPr rtl="0"/>
            <a:r>
              <a:rPr lang="tr-TR" sz="3200" b="1" dirty="0" err="1">
                <a:solidFill>
                  <a:srgbClr val="0070C0"/>
                </a:solidFill>
              </a:rPr>
              <a:t>Sampling</a:t>
            </a:r>
            <a:r>
              <a:rPr lang="tr-TR" sz="3200" b="1" dirty="0">
                <a:solidFill>
                  <a:srgbClr val="0070C0"/>
                </a:solidFill>
              </a:rPr>
              <a:t> </a:t>
            </a:r>
            <a:r>
              <a:rPr lang="tr-TR" sz="3200" b="1" dirty="0" err="1">
                <a:solidFill>
                  <a:srgbClr val="0070C0"/>
                </a:solidFill>
              </a:rPr>
              <a:t>and</a:t>
            </a:r>
            <a:r>
              <a:rPr lang="tr-TR" sz="3200" b="1" dirty="0">
                <a:solidFill>
                  <a:srgbClr val="0070C0"/>
                </a:solidFill>
              </a:rPr>
              <a:t> data </a:t>
            </a:r>
            <a:r>
              <a:rPr lang="tr-TR" sz="3200" b="1" dirty="0" err="1">
                <a:solidFill>
                  <a:srgbClr val="0070C0"/>
                </a:solidFill>
              </a:rPr>
              <a:t>collection</a:t>
            </a:r>
            <a:endParaRPr lang="tr-TR" sz="3200" b="1" dirty="0">
              <a:solidFill>
                <a:srgbClr val="0070C0"/>
              </a:solidFill>
            </a:endParaRPr>
          </a:p>
        </p:txBody>
      </p:sp>
      <p:sp>
        <p:nvSpPr>
          <p:cNvPr id="4" name="Slayt Numarası Yer Tutucusu 3">
            <a:extLst>
              <a:ext uri="{FF2B5EF4-FFF2-40B4-BE49-F238E27FC236}">
                <a16:creationId xmlns:a16="http://schemas.microsoft.com/office/drawing/2014/main" id="{23BF88A9-48EC-425B-8E7F-EE77BEF3C038}"/>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15</a:t>
            </a:fld>
            <a:endParaRPr lang="tr-TR" noProof="0"/>
          </a:p>
        </p:txBody>
      </p:sp>
      <p:graphicFrame>
        <p:nvGraphicFramePr>
          <p:cNvPr id="7" name="İçerik Yer Tutucusu 2">
            <a:extLst>
              <a:ext uri="{FF2B5EF4-FFF2-40B4-BE49-F238E27FC236}">
                <a16:creationId xmlns:a16="http://schemas.microsoft.com/office/drawing/2014/main" id="{5D3C2561-9303-3E1B-3F29-AF8184A46D13}"/>
              </a:ext>
            </a:extLst>
          </p:cNvPr>
          <p:cNvGraphicFramePr>
            <a:graphicFrameLocks noGrp="1"/>
          </p:cNvGraphicFramePr>
          <p:nvPr>
            <p:ph sz="half" idx="2"/>
            <p:extLst>
              <p:ext uri="{D42A27DB-BD31-4B8C-83A1-F6EECF244321}">
                <p14:modId xmlns:p14="http://schemas.microsoft.com/office/powerpoint/2010/main" val="3906596140"/>
              </p:ext>
            </p:extLst>
          </p:nvPr>
        </p:nvGraphicFramePr>
        <p:xfrm>
          <a:off x="558509" y="1373873"/>
          <a:ext cx="10725477" cy="54841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434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rtl="0"/>
            <a:r>
              <a:rPr lang="tr-TR" sz="3200" b="1" dirty="0">
                <a:solidFill>
                  <a:srgbClr val="0070C0"/>
                </a:solidFill>
                <a:latin typeface="Times New Roman" panose="02020603050405020304" pitchFamily="18" charset="0"/>
                <a:cs typeface="Times New Roman" panose="02020603050405020304" pitchFamily="18" charset="0"/>
              </a:rPr>
              <a:t>Data </a:t>
            </a:r>
            <a:r>
              <a:rPr lang="tr-TR" sz="3200" b="1" dirty="0" err="1">
                <a:solidFill>
                  <a:srgbClr val="0070C0"/>
                </a:solidFill>
                <a:latin typeface="Times New Roman" panose="02020603050405020304" pitchFamily="18" charset="0"/>
                <a:cs typeface="Times New Roman" panose="02020603050405020304" pitchFamily="18" charset="0"/>
              </a:rPr>
              <a:t>analysis</a:t>
            </a:r>
            <a:endParaRPr lang="tr-TR" sz="3200"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rtlCol="0"/>
          <a:lstStyle/>
          <a:p>
            <a:pPr rtl="0"/>
            <a:r>
              <a:rPr lang="tr-TR" dirty="0" err="1">
                <a:solidFill>
                  <a:schemeClr val="tx1"/>
                </a:solidFill>
              </a:rPr>
              <a:t>Thematic</a:t>
            </a:r>
            <a:r>
              <a:rPr lang="tr-TR" dirty="0">
                <a:solidFill>
                  <a:schemeClr val="tx1"/>
                </a:solidFill>
              </a:rPr>
              <a:t> </a:t>
            </a:r>
            <a:r>
              <a:rPr lang="tr-TR" dirty="0" err="1">
                <a:solidFill>
                  <a:schemeClr val="tx1"/>
                </a:solidFill>
              </a:rPr>
              <a:t>analysis</a:t>
            </a:r>
            <a:r>
              <a:rPr lang="tr-TR" dirty="0">
                <a:solidFill>
                  <a:schemeClr val="tx1"/>
                </a:solidFill>
              </a:rPr>
              <a:t> </a:t>
            </a:r>
            <a:r>
              <a:rPr lang="tr-TR" dirty="0" err="1">
                <a:solidFill>
                  <a:schemeClr val="tx1"/>
                </a:solidFill>
              </a:rPr>
              <a:t>was</a:t>
            </a:r>
            <a:r>
              <a:rPr lang="tr-TR" dirty="0">
                <a:solidFill>
                  <a:schemeClr val="tx1"/>
                </a:solidFill>
              </a:rPr>
              <a:t> </a:t>
            </a:r>
            <a:r>
              <a:rPr lang="tr-TR" dirty="0" err="1">
                <a:solidFill>
                  <a:schemeClr val="tx1"/>
                </a:solidFill>
              </a:rPr>
              <a:t>used</a:t>
            </a:r>
            <a:r>
              <a:rPr lang="tr-TR" dirty="0">
                <a:solidFill>
                  <a:schemeClr val="tx1"/>
                </a:solidFill>
              </a:rPr>
              <a:t> as a </a:t>
            </a:r>
            <a:r>
              <a:rPr lang="tr-TR" dirty="0" err="1">
                <a:solidFill>
                  <a:schemeClr val="tx1"/>
                </a:solidFill>
              </a:rPr>
              <a:t>method</a:t>
            </a:r>
            <a:r>
              <a:rPr lang="tr-TR" dirty="0">
                <a:solidFill>
                  <a:schemeClr val="tx1"/>
                </a:solidFill>
              </a:rPr>
              <a:t> of </a:t>
            </a:r>
            <a:r>
              <a:rPr lang="tr-TR" dirty="0" err="1">
                <a:solidFill>
                  <a:schemeClr val="tx1"/>
                </a:solidFill>
              </a:rPr>
              <a:t>content</a:t>
            </a:r>
            <a:r>
              <a:rPr lang="tr-TR" dirty="0">
                <a:solidFill>
                  <a:schemeClr val="tx1"/>
                </a:solidFill>
              </a:rPr>
              <a:t> </a:t>
            </a:r>
            <a:r>
              <a:rPr lang="tr-TR" dirty="0" err="1">
                <a:solidFill>
                  <a:schemeClr val="tx1"/>
                </a:solidFill>
              </a:rPr>
              <a:t>analysis</a:t>
            </a:r>
            <a:r>
              <a:rPr lang="tr-TR" dirty="0">
                <a:solidFill>
                  <a:schemeClr val="tx1"/>
                </a:solidFill>
              </a:rPr>
              <a:t> </a:t>
            </a:r>
            <a:r>
              <a:rPr lang="tr-TR" dirty="0" err="1">
                <a:solidFill>
                  <a:schemeClr val="tx1"/>
                </a:solidFill>
              </a:rPr>
              <a:t>for</a:t>
            </a:r>
            <a:r>
              <a:rPr lang="tr-TR" dirty="0">
                <a:solidFill>
                  <a:schemeClr val="tx1"/>
                </a:solidFill>
              </a:rPr>
              <a:t> </a:t>
            </a:r>
            <a:r>
              <a:rPr lang="tr-TR" dirty="0" err="1">
                <a:solidFill>
                  <a:schemeClr val="tx1"/>
                </a:solidFill>
              </a:rPr>
              <a:t>qualitative</a:t>
            </a:r>
            <a:r>
              <a:rPr lang="tr-TR" dirty="0">
                <a:solidFill>
                  <a:schemeClr val="tx1"/>
                </a:solidFill>
              </a:rPr>
              <a:t> data (</a:t>
            </a:r>
            <a:r>
              <a:rPr lang="tr-TR" dirty="0" err="1">
                <a:solidFill>
                  <a:schemeClr val="tx1"/>
                </a:solidFill>
              </a:rPr>
              <a:t>Riazi</a:t>
            </a:r>
            <a:r>
              <a:rPr lang="tr-TR" dirty="0">
                <a:solidFill>
                  <a:schemeClr val="tx1"/>
                </a:solidFill>
              </a:rPr>
              <a:t>, 2016).</a:t>
            </a:r>
          </a:p>
          <a:p>
            <a:pPr rtl="0"/>
            <a:endParaRPr lang="tr-TR" dirty="0">
              <a:solidFill>
                <a:schemeClr val="tx1"/>
              </a:solidFill>
            </a:endParaRPr>
          </a:p>
          <a:p>
            <a:pPr rtl="0"/>
            <a:r>
              <a:rPr lang="tr-TR" dirty="0">
                <a:solidFill>
                  <a:schemeClr val="tx1"/>
                </a:solidFill>
              </a:rPr>
              <a:t> </a:t>
            </a:r>
            <a:r>
              <a:rPr lang="tr-TR" dirty="0" err="1">
                <a:solidFill>
                  <a:schemeClr val="tx1"/>
                </a:solidFill>
              </a:rPr>
              <a:t>NVivo</a:t>
            </a:r>
            <a:r>
              <a:rPr lang="tr-TR" dirty="0">
                <a:solidFill>
                  <a:schemeClr val="tx1"/>
                </a:solidFill>
              </a:rPr>
              <a:t> 11 </a:t>
            </a:r>
            <a:r>
              <a:rPr lang="tr-TR" dirty="0" err="1">
                <a:solidFill>
                  <a:schemeClr val="tx1"/>
                </a:solidFill>
              </a:rPr>
              <a:t>Qualitative</a:t>
            </a:r>
            <a:r>
              <a:rPr lang="tr-TR" dirty="0">
                <a:solidFill>
                  <a:schemeClr val="tx1"/>
                </a:solidFill>
              </a:rPr>
              <a:t> Data Analysis Software </a:t>
            </a:r>
            <a:r>
              <a:rPr lang="tr-TR" dirty="0" err="1">
                <a:solidFill>
                  <a:schemeClr val="tx1"/>
                </a:solidFill>
              </a:rPr>
              <a:t>was</a:t>
            </a:r>
            <a:r>
              <a:rPr lang="tr-TR" dirty="0">
                <a:solidFill>
                  <a:schemeClr val="tx1"/>
                </a:solidFill>
              </a:rPr>
              <a:t> </a:t>
            </a:r>
            <a:r>
              <a:rPr lang="tr-TR" dirty="0" err="1">
                <a:solidFill>
                  <a:schemeClr val="tx1"/>
                </a:solidFill>
              </a:rPr>
              <a:t>used</a:t>
            </a:r>
            <a:r>
              <a:rPr lang="tr-TR" dirty="0">
                <a:solidFill>
                  <a:schemeClr val="tx1"/>
                </a:solidFill>
              </a:rPr>
              <a:t> </a:t>
            </a:r>
            <a:r>
              <a:rPr lang="tr-TR" dirty="0" err="1">
                <a:solidFill>
                  <a:schemeClr val="tx1"/>
                </a:solidFill>
              </a:rPr>
              <a:t>for</a:t>
            </a:r>
            <a:r>
              <a:rPr lang="tr-TR" dirty="0">
                <a:solidFill>
                  <a:schemeClr val="tx1"/>
                </a:solidFill>
              </a:rPr>
              <a:t> </a:t>
            </a:r>
            <a:r>
              <a:rPr lang="tr-TR" dirty="0" err="1">
                <a:solidFill>
                  <a:schemeClr val="tx1"/>
                </a:solidFill>
              </a:rPr>
              <a:t>the</a:t>
            </a:r>
            <a:r>
              <a:rPr lang="tr-TR" dirty="0">
                <a:solidFill>
                  <a:schemeClr val="tx1"/>
                </a:solidFill>
              </a:rPr>
              <a:t> </a:t>
            </a:r>
            <a:r>
              <a:rPr lang="tr-TR" dirty="0" err="1">
                <a:solidFill>
                  <a:schemeClr val="tx1"/>
                </a:solidFill>
              </a:rPr>
              <a:t>codification</a:t>
            </a:r>
            <a:r>
              <a:rPr lang="tr-TR" dirty="0">
                <a:solidFill>
                  <a:schemeClr val="tx1"/>
                </a:solidFill>
              </a:rPr>
              <a:t> of </a:t>
            </a:r>
            <a:r>
              <a:rPr lang="tr-TR" dirty="0" err="1">
                <a:solidFill>
                  <a:schemeClr val="tx1"/>
                </a:solidFill>
              </a:rPr>
              <a:t>the</a:t>
            </a:r>
            <a:r>
              <a:rPr lang="tr-TR" dirty="0">
                <a:solidFill>
                  <a:schemeClr val="tx1"/>
                </a:solidFill>
              </a:rPr>
              <a:t> </a:t>
            </a:r>
            <a:r>
              <a:rPr lang="tr-TR" dirty="0" err="1">
                <a:solidFill>
                  <a:schemeClr val="tx1"/>
                </a:solidFill>
              </a:rPr>
              <a:t>themes</a:t>
            </a:r>
            <a:r>
              <a:rPr lang="tr-TR" dirty="0">
                <a:solidFill>
                  <a:schemeClr val="tx1"/>
                </a:solidFill>
              </a:rPr>
              <a:t>.</a:t>
            </a:r>
          </a:p>
          <a:p>
            <a:pPr rtl="0"/>
            <a:endParaRPr lang="tr-TR" dirty="0">
              <a:solidFill>
                <a:schemeClr val="tx1"/>
              </a:solidFill>
            </a:endParaRPr>
          </a:p>
          <a:p>
            <a:pPr rtl="0"/>
            <a:r>
              <a:rPr lang="tr-TR" dirty="0" err="1">
                <a:solidFill>
                  <a:schemeClr val="tx1"/>
                </a:solidFill>
              </a:rPr>
              <a:t>Coding</a:t>
            </a:r>
            <a:r>
              <a:rPr lang="tr-TR" dirty="0">
                <a:solidFill>
                  <a:schemeClr val="tx1"/>
                </a:solidFill>
              </a:rPr>
              <a:t> </a:t>
            </a:r>
            <a:r>
              <a:rPr lang="tr-TR" dirty="0" err="1">
                <a:solidFill>
                  <a:schemeClr val="tx1"/>
                </a:solidFill>
              </a:rPr>
              <a:t>similarities</a:t>
            </a:r>
            <a:r>
              <a:rPr lang="tr-TR" dirty="0">
                <a:solidFill>
                  <a:schemeClr val="tx1"/>
                </a:solidFill>
              </a:rPr>
              <a:t> </a:t>
            </a:r>
            <a:r>
              <a:rPr lang="tr-TR" dirty="0" err="1">
                <a:solidFill>
                  <a:schemeClr val="tx1"/>
                </a:solidFill>
              </a:rPr>
              <a:t>between</a:t>
            </a:r>
            <a:r>
              <a:rPr lang="tr-TR" dirty="0">
                <a:solidFill>
                  <a:schemeClr val="tx1"/>
                </a:solidFill>
              </a:rPr>
              <a:t> </a:t>
            </a:r>
            <a:r>
              <a:rPr lang="tr-TR" dirty="0" err="1">
                <a:solidFill>
                  <a:schemeClr val="tx1"/>
                </a:solidFill>
              </a:rPr>
              <a:t>samples</a:t>
            </a:r>
            <a:r>
              <a:rPr lang="tr-TR" dirty="0">
                <a:solidFill>
                  <a:schemeClr val="tx1"/>
                </a:solidFill>
              </a:rPr>
              <a:t> </a:t>
            </a:r>
            <a:r>
              <a:rPr lang="tr-TR" dirty="0" err="1">
                <a:solidFill>
                  <a:schemeClr val="tx1"/>
                </a:solidFill>
              </a:rPr>
              <a:t>were</a:t>
            </a:r>
            <a:r>
              <a:rPr lang="tr-TR" dirty="0">
                <a:solidFill>
                  <a:schemeClr val="tx1"/>
                </a:solidFill>
              </a:rPr>
              <a:t> </a:t>
            </a:r>
            <a:r>
              <a:rPr lang="tr-TR" dirty="0" err="1">
                <a:solidFill>
                  <a:schemeClr val="tx1"/>
                </a:solidFill>
              </a:rPr>
              <a:t>also</a:t>
            </a:r>
            <a:r>
              <a:rPr lang="tr-TR" dirty="0">
                <a:solidFill>
                  <a:schemeClr val="tx1"/>
                </a:solidFill>
              </a:rPr>
              <a:t> </a:t>
            </a:r>
            <a:r>
              <a:rPr lang="tr-TR" dirty="0" err="1">
                <a:solidFill>
                  <a:schemeClr val="tx1"/>
                </a:solidFill>
              </a:rPr>
              <a:t>justified</a:t>
            </a:r>
            <a:r>
              <a:rPr lang="tr-TR" dirty="0">
                <a:solidFill>
                  <a:schemeClr val="tx1"/>
                </a:solidFill>
              </a:rPr>
              <a:t> </a:t>
            </a:r>
            <a:r>
              <a:rPr lang="tr-TR" dirty="0" err="1">
                <a:solidFill>
                  <a:schemeClr val="tx1"/>
                </a:solidFill>
              </a:rPr>
              <a:t>through</a:t>
            </a:r>
            <a:r>
              <a:rPr lang="tr-TR" dirty="0">
                <a:solidFill>
                  <a:schemeClr val="tx1"/>
                </a:solidFill>
              </a:rPr>
              <a:t> </a:t>
            </a:r>
            <a:r>
              <a:rPr lang="tr-TR" dirty="0" err="1">
                <a:solidFill>
                  <a:schemeClr val="tx1"/>
                </a:solidFill>
              </a:rPr>
              <a:t>Pearson</a:t>
            </a:r>
            <a:r>
              <a:rPr lang="tr-TR" dirty="0">
                <a:solidFill>
                  <a:schemeClr val="tx1"/>
                </a:solidFill>
              </a:rPr>
              <a:t> </a:t>
            </a:r>
            <a:r>
              <a:rPr lang="tr-TR" dirty="0" err="1">
                <a:solidFill>
                  <a:schemeClr val="tx1"/>
                </a:solidFill>
              </a:rPr>
              <a:t>correlation</a:t>
            </a:r>
            <a:r>
              <a:rPr lang="tr-TR" dirty="0">
                <a:solidFill>
                  <a:schemeClr val="tx1"/>
                </a:solidFill>
              </a:rPr>
              <a:t> </a:t>
            </a:r>
            <a:r>
              <a:rPr lang="tr-TR" dirty="0" err="1">
                <a:solidFill>
                  <a:schemeClr val="tx1"/>
                </a:solidFill>
              </a:rPr>
              <a:t>coefficient</a:t>
            </a:r>
            <a:r>
              <a:rPr lang="tr-TR" dirty="0">
                <a:solidFill>
                  <a:schemeClr val="tx1"/>
                </a:solidFill>
              </a:rPr>
              <a:t> </a:t>
            </a:r>
            <a:r>
              <a:rPr lang="tr-TR" dirty="0" err="1">
                <a:solidFill>
                  <a:schemeClr val="tx1"/>
                </a:solidFill>
              </a:rPr>
              <a:t>provided</a:t>
            </a:r>
            <a:r>
              <a:rPr lang="tr-TR" dirty="0">
                <a:solidFill>
                  <a:schemeClr val="tx1"/>
                </a:solidFill>
              </a:rPr>
              <a:t> </a:t>
            </a:r>
            <a:r>
              <a:rPr lang="tr-TR" dirty="0" err="1">
                <a:solidFill>
                  <a:schemeClr val="tx1"/>
                </a:solidFill>
              </a:rPr>
              <a:t>by</a:t>
            </a:r>
            <a:r>
              <a:rPr lang="tr-TR" dirty="0">
                <a:solidFill>
                  <a:schemeClr val="tx1"/>
                </a:solidFill>
              </a:rPr>
              <a:t> NVivo11.</a:t>
            </a:r>
          </a:p>
        </p:txBody>
      </p:sp>
      <p:sp>
        <p:nvSpPr>
          <p:cNvPr id="4" name="Slayt Numarası Yer Tutucusu 3">
            <a:extLst>
              <a:ext uri="{FF2B5EF4-FFF2-40B4-BE49-F238E27FC236}">
                <a16:creationId xmlns:a16="http://schemas.microsoft.com/office/drawing/2014/main" id="{82202B35-F4C3-4960-B902-B94EF3CA4EA0}"/>
              </a:ext>
            </a:extLst>
          </p:cNvPr>
          <p:cNvSpPr>
            <a:spLocks noGrp="1"/>
          </p:cNvSpPr>
          <p:nvPr>
            <p:ph type="sldNum" sz="quarter" idx="12"/>
          </p:nvPr>
        </p:nvSpPr>
        <p:spPr/>
        <p:txBody>
          <a:bodyPr/>
          <a:lstStyle/>
          <a:p>
            <a:pPr rtl="0"/>
            <a:fld id="{401CF334-2D5C-4859-84A6-CA7E6E43FAEB}" type="slidenum">
              <a:rPr lang="tr-TR" noProof="0" smtClean="0"/>
              <a:t>16</a:t>
            </a:fld>
            <a:endParaRPr lang="tr-TR" noProof="0" dirty="0"/>
          </a:p>
        </p:txBody>
      </p:sp>
    </p:spTree>
    <p:extLst>
      <p:ext uri="{BB962C8B-B14F-4D97-AF65-F5344CB8AC3E}">
        <p14:creationId xmlns:p14="http://schemas.microsoft.com/office/powerpoint/2010/main" val="3046085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510209" y="944217"/>
            <a:ext cx="10972800" cy="1066800"/>
          </a:xfrm>
        </p:spPr>
        <p:txBody>
          <a:bodyPr rtlCol="0">
            <a:normAutofit/>
          </a:bodyPr>
          <a:lstStyle/>
          <a:p>
            <a:pPr algn="ctr" rtl="0"/>
            <a:r>
              <a:rPr lang="tr-TR" b="1" dirty="0" err="1">
                <a:solidFill>
                  <a:srgbClr val="FF0000"/>
                </a:solidFill>
                <a:latin typeface="Times New Roman" panose="02020603050405020304" pitchFamily="18" charset="0"/>
                <a:cs typeface="Times New Roman" panose="02020603050405020304" pitchFamily="18" charset="0"/>
              </a:rPr>
              <a:t>Findings</a:t>
            </a:r>
            <a:endParaRPr lang="tr-TR" b="1" dirty="0">
              <a:solidFill>
                <a:srgbClr val="FF0000"/>
              </a:solidFill>
              <a:latin typeface="Times New Roman" panose="02020603050405020304" pitchFamily="18" charset="0"/>
              <a:cs typeface="Times New Roman" panose="02020603050405020304" pitchFamily="18" charset="0"/>
            </a:endParaRPr>
          </a:p>
        </p:txBody>
      </p:sp>
      <p:sp>
        <p:nvSpPr>
          <p:cNvPr id="7" name="Başlık 1">
            <a:extLst>
              <a:ext uri="{FF2B5EF4-FFF2-40B4-BE49-F238E27FC236}">
                <a16:creationId xmlns:a16="http://schemas.microsoft.com/office/drawing/2014/main" id="{9FC9FB33-46BE-4BE9-AF32-D59F869E24EA}"/>
              </a:ext>
            </a:extLst>
          </p:cNvPr>
          <p:cNvSpPr txBox="1">
            <a:spLocks/>
          </p:cNvSpPr>
          <p:nvPr/>
        </p:nvSpPr>
        <p:spPr>
          <a:xfrm>
            <a:off x="609600" y="2011017"/>
            <a:ext cx="10972800" cy="1066800"/>
          </a:xfrm>
          <a:prstGeom prst="rect">
            <a:avLst/>
          </a:prstGeom>
        </p:spPr>
        <p:txBody>
          <a:bodyPr vert="horz" rtlCol="0"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tr-TR" dirty="0"/>
          </a:p>
        </p:txBody>
      </p:sp>
      <p:sp>
        <p:nvSpPr>
          <p:cNvPr id="9" name="Metin kutusu 8">
            <a:extLst>
              <a:ext uri="{FF2B5EF4-FFF2-40B4-BE49-F238E27FC236}">
                <a16:creationId xmlns:a16="http://schemas.microsoft.com/office/drawing/2014/main" id="{D9A3A4D3-5ED3-4B21-AE48-0CA305C671C4}"/>
              </a:ext>
            </a:extLst>
          </p:cNvPr>
          <p:cNvSpPr txBox="1"/>
          <p:nvPr/>
        </p:nvSpPr>
        <p:spPr>
          <a:xfrm>
            <a:off x="707343" y="2305615"/>
            <a:ext cx="10264964" cy="2431435"/>
          </a:xfrm>
          <a:prstGeom prst="rect">
            <a:avLst/>
          </a:prstGeom>
          <a:noFill/>
        </p:spPr>
        <p:txBody>
          <a:bodyPr wrap="square">
            <a:spAutoFit/>
          </a:bodyPr>
          <a:lstStyle/>
          <a:p>
            <a:r>
              <a:rPr lang="tr-TR" sz="3200" b="1" dirty="0" err="1">
                <a:solidFill>
                  <a:srgbClr val="0070C0"/>
                </a:solidFill>
                <a:latin typeface="Times New Roman" panose="02020603050405020304" pitchFamily="18" charset="0"/>
                <a:cs typeface="Times New Roman" panose="02020603050405020304" pitchFamily="18" charset="0"/>
              </a:rPr>
              <a:t>Research</a:t>
            </a:r>
            <a:r>
              <a:rPr lang="tr-TR" sz="3200" b="1" dirty="0">
                <a:solidFill>
                  <a:srgbClr val="0070C0"/>
                </a:solidFill>
                <a:latin typeface="Times New Roman" panose="02020603050405020304" pitchFamily="18" charset="0"/>
                <a:cs typeface="Times New Roman" panose="02020603050405020304" pitchFamily="18" charset="0"/>
              </a:rPr>
              <a:t> </a:t>
            </a:r>
            <a:r>
              <a:rPr lang="tr-TR" sz="3200" b="1" dirty="0" err="1">
                <a:solidFill>
                  <a:srgbClr val="0070C0"/>
                </a:solidFill>
                <a:latin typeface="Times New Roman" panose="02020603050405020304" pitchFamily="18" charset="0"/>
                <a:cs typeface="Times New Roman" panose="02020603050405020304" pitchFamily="18" charset="0"/>
              </a:rPr>
              <a:t>question</a:t>
            </a:r>
            <a:r>
              <a:rPr lang="tr-TR" sz="3200" b="1" dirty="0">
                <a:solidFill>
                  <a:srgbClr val="0070C0"/>
                </a:solidFill>
                <a:latin typeface="Times New Roman" panose="02020603050405020304" pitchFamily="18" charset="0"/>
                <a:cs typeface="Times New Roman" panose="02020603050405020304" pitchFamily="18" charset="0"/>
              </a:rPr>
              <a:t> #1 </a:t>
            </a:r>
          </a:p>
          <a:p>
            <a:endParaRPr lang="tr-TR" sz="2400" b="1" dirty="0">
              <a:solidFill>
                <a:schemeClr val="accent2"/>
              </a:solidFill>
              <a:latin typeface="Times New Roman" panose="02020603050405020304" pitchFamily="18" charset="0"/>
              <a:cs typeface="Times New Roman" panose="02020603050405020304" pitchFamily="18" charset="0"/>
            </a:endParaRPr>
          </a:p>
          <a:p>
            <a:r>
              <a:rPr lang="tr-TR" sz="3600" dirty="0">
                <a:solidFill>
                  <a:srgbClr val="000000"/>
                </a:solidFill>
                <a:effectLst/>
                <a:latin typeface="Times New Roman" panose="02020603050405020304" pitchFamily="18" charset="0"/>
                <a:ea typeface="Times New Roman" panose="02020603050405020304" pitchFamily="18" charset="0"/>
              </a:rPr>
              <a:t>How do EAP </a:t>
            </a:r>
            <a:r>
              <a:rPr lang="tr-TR" sz="3600" dirty="0" err="1">
                <a:solidFill>
                  <a:srgbClr val="000000"/>
                </a:solidFill>
                <a:effectLst/>
                <a:latin typeface="Times New Roman" panose="02020603050405020304" pitchFamily="18" charset="0"/>
                <a:ea typeface="Times New Roman" panose="02020603050405020304" pitchFamily="18" charset="0"/>
              </a:rPr>
              <a:t>instructors</a:t>
            </a:r>
            <a:r>
              <a:rPr lang="tr-TR" sz="3600" dirty="0">
                <a:solidFill>
                  <a:srgbClr val="000000"/>
                </a:solidFill>
                <a:effectLst/>
                <a:latin typeface="Times New Roman" panose="02020603050405020304" pitchFamily="18" charset="0"/>
                <a:ea typeface="Times New Roman" panose="02020603050405020304" pitchFamily="18" charset="0"/>
              </a:rPr>
              <a:t> </a:t>
            </a:r>
            <a:r>
              <a:rPr lang="tr-TR" sz="3600" dirty="0" err="1">
                <a:solidFill>
                  <a:srgbClr val="000000"/>
                </a:solidFill>
                <a:effectLst/>
                <a:latin typeface="Times New Roman" panose="02020603050405020304" pitchFamily="18" charset="0"/>
                <a:ea typeface="Times New Roman" panose="02020603050405020304" pitchFamily="18" charset="0"/>
              </a:rPr>
              <a:t>perceive</a:t>
            </a:r>
            <a:r>
              <a:rPr lang="tr-TR" sz="3600" dirty="0">
                <a:solidFill>
                  <a:srgbClr val="000000"/>
                </a:solidFill>
                <a:effectLst/>
                <a:latin typeface="Times New Roman" panose="02020603050405020304" pitchFamily="18" charset="0"/>
                <a:ea typeface="Times New Roman" panose="02020603050405020304" pitchFamily="18" charset="0"/>
              </a:rPr>
              <a:t> </a:t>
            </a:r>
            <a:r>
              <a:rPr lang="en-US" sz="3600" dirty="0">
                <a:solidFill>
                  <a:srgbClr val="000000"/>
                </a:solidFill>
                <a:effectLst/>
                <a:latin typeface="Times New Roman" panose="02020603050405020304" pitchFamily="18" charset="0"/>
                <a:ea typeface="Times New Roman" panose="02020603050405020304" pitchFamily="18" charset="0"/>
              </a:rPr>
              <a:t>EAP training</a:t>
            </a:r>
            <a:r>
              <a:rPr lang="tr-TR" sz="3600" dirty="0">
                <a:solidFill>
                  <a:srgbClr val="000000"/>
                </a:solidFill>
                <a:effectLst/>
                <a:latin typeface="Times New Roman" panose="02020603050405020304" pitchFamily="18" charset="0"/>
                <a:ea typeface="Times New Roman" panose="02020603050405020304" pitchFamily="18" charset="0"/>
              </a:rPr>
              <a:t> </a:t>
            </a:r>
            <a:r>
              <a:rPr lang="en-US" sz="3600" dirty="0">
                <a:solidFill>
                  <a:srgbClr val="000000"/>
                </a:solidFill>
                <a:effectLst/>
                <a:latin typeface="Times New Roman" panose="02020603050405020304" pitchFamily="18" charset="0"/>
                <a:ea typeface="Times New Roman" panose="02020603050405020304" pitchFamily="18" charset="0"/>
              </a:rPr>
              <a:t>they received as</a:t>
            </a:r>
            <a:r>
              <a:rPr lang="tr-TR" sz="3600" dirty="0">
                <a:solidFill>
                  <a:srgbClr val="000000"/>
                </a:solidFill>
                <a:effectLst/>
                <a:latin typeface="Times New Roman" panose="02020603050405020304" pitchFamily="18" charset="0"/>
                <a:ea typeface="Times New Roman" panose="02020603050405020304" pitchFamily="18" charset="0"/>
              </a:rPr>
              <a:t> </a:t>
            </a:r>
            <a:r>
              <a:rPr lang="en-US" sz="3600" dirty="0">
                <a:solidFill>
                  <a:srgbClr val="000000"/>
                </a:solidFill>
                <a:effectLst/>
                <a:latin typeface="Times New Roman" panose="02020603050405020304" pitchFamily="18" charset="0"/>
                <a:ea typeface="Times New Roman" panose="02020603050405020304" pitchFamily="18" charset="0"/>
              </a:rPr>
              <a:t>teacher candidate</a:t>
            </a:r>
            <a:r>
              <a:rPr lang="tr-TR" sz="3600" dirty="0">
                <a:solidFill>
                  <a:srgbClr val="000000"/>
                </a:solidFill>
                <a:effectLst/>
                <a:latin typeface="Times New Roman" panose="02020603050405020304" pitchFamily="18" charset="0"/>
                <a:ea typeface="Times New Roman" panose="02020603050405020304" pitchFamily="18" charset="0"/>
              </a:rPr>
              <a:t>s</a:t>
            </a:r>
            <a:r>
              <a:rPr lang="tr-TR" sz="3600" dirty="0">
                <a:solidFill>
                  <a:srgbClr val="000000"/>
                </a:solidFill>
                <a:latin typeface="Times New Roman" panose="02020603050405020304" pitchFamily="18" charset="0"/>
                <a:ea typeface="Times New Roman" panose="02020603050405020304" pitchFamily="18" charset="0"/>
              </a:rPr>
              <a:t>?</a:t>
            </a:r>
            <a:r>
              <a:rPr lang="en-US" sz="3600" dirty="0">
                <a:solidFill>
                  <a:srgbClr val="000000"/>
                </a:solidFill>
                <a:effectLst/>
                <a:latin typeface="Times New Roman" panose="02020603050405020304" pitchFamily="18" charset="0"/>
                <a:ea typeface="Times New Roman" panose="02020603050405020304" pitchFamily="18" charset="0"/>
              </a:rPr>
              <a:t> </a:t>
            </a:r>
            <a:endParaRPr lang="tr-TR" sz="3600" dirty="0">
              <a:solidFill>
                <a:srgbClr val="000000"/>
              </a:solidFill>
              <a:effectLst/>
              <a:latin typeface="Times New Roman" panose="02020603050405020304" pitchFamily="18" charset="0"/>
              <a:ea typeface="Times New Roman" panose="02020603050405020304" pitchFamily="18" charset="0"/>
            </a:endParaRPr>
          </a:p>
          <a:p>
            <a:endParaRPr lang="tr-TR" sz="2400" b="1" dirty="0">
              <a:solidFill>
                <a:schemeClr val="accent2"/>
              </a:solidFill>
              <a:latin typeface="Times New Roman" panose="02020603050405020304" pitchFamily="18" charset="0"/>
              <a:cs typeface="Times New Roman" panose="02020603050405020304" pitchFamily="18" charset="0"/>
            </a:endParaRPr>
          </a:p>
        </p:txBody>
      </p:sp>
      <p:sp>
        <p:nvSpPr>
          <p:cNvPr id="3" name="Slayt Numarası Yer Tutucusu 2">
            <a:extLst>
              <a:ext uri="{FF2B5EF4-FFF2-40B4-BE49-F238E27FC236}">
                <a16:creationId xmlns:a16="http://schemas.microsoft.com/office/drawing/2014/main" id="{821B77F7-4C98-4CEC-BED6-C2B672E2AF8D}"/>
              </a:ext>
            </a:extLst>
          </p:cNvPr>
          <p:cNvSpPr>
            <a:spLocks noGrp="1"/>
          </p:cNvSpPr>
          <p:nvPr>
            <p:ph type="sldNum" sz="quarter" idx="12"/>
          </p:nvPr>
        </p:nvSpPr>
        <p:spPr/>
        <p:txBody>
          <a:bodyPr/>
          <a:lstStyle/>
          <a:p>
            <a:pPr rtl="0"/>
            <a:fld id="{401CF334-2D5C-4859-84A6-CA7E6E43FAEB}" type="slidenum">
              <a:rPr lang="tr-TR" noProof="0" smtClean="0"/>
              <a:t>17</a:t>
            </a:fld>
            <a:endParaRPr lang="tr-TR" noProof="0" dirty="0"/>
          </a:p>
        </p:txBody>
      </p:sp>
    </p:spTree>
    <p:extLst>
      <p:ext uri="{BB962C8B-B14F-4D97-AF65-F5344CB8AC3E}">
        <p14:creationId xmlns:p14="http://schemas.microsoft.com/office/powerpoint/2010/main" val="4155348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rtl="0"/>
            <a:r>
              <a:rPr lang="tr-TR" sz="2400" b="1" dirty="0" err="1">
                <a:solidFill>
                  <a:srgbClr val="0070C0"/>
                </a:solidFill>
                <a:latin typeface="Times New Roman" panose="02020603050405020304" pitchFamily="18" charset="0"/>
                <a:cs typeface="Times New Roman" panose="02020603050405020304" pitchFamily="18" charset="0"/>
              </a:rPr>
              <a:t>Theme</a:t>
            </a:r>
            <a:r>
              <a:rPr lang="tr-TR" sz="2400" b="1" dirty="0">
                <a:solidFill>
                  <a:srgbClr val="0070C0"/>
                </a:solidFill>
                <a:latin typeface="Times New Roman" panose="02020603050405020304" pitchFamily="18" charset="0"/>
                <a:cs typeface="Times New Roman" panose="02020603050405020304" pitchFamily="18" charset="0"/>
              </a:rPr>
              <a:t> a.</a:t>
            </a:r>
            <a:br>
              <a:rPr lang="tr-TR"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No specific course on EAP</a:t>
            </a:r>
            <a:endParaRPr lang="tr-TR" sz="2400" i="1" dirty="0">
              <a:solidFill>
                <a:srgbClr val="0070C0"/>
              </a:solidFill>
              <a:latin typeface="Times New Roman" panose="02020603050405020304" pitchFamily="18" charset="0"/>
              <a:cs typeface="Times New Roman" panose="02020603050405020304" pitchFamily="18" charset="0"/>
            </a:endParaRPr>
          </a:p>
        </p:txBody>
      </p:sp>
      <p:sp>
        <p:nvSpPr>
          <p:cNvPr id="3" name="Slayt Numarası Yer Tutucusu 2">
            <a:extLst>
              <a:ext uri="{FF2B5EF4-FFF2-40B4-BE49-F238E27FC236}">
                <a16:creationId xmlns:a16="http://schemas.microsoft.com/office/drawing/2014/main" id="{E4BA71DD-B973-4301-8752-EF9A1D2FCEC4}"/>
              </a:ext>
            </a:extLst>
          </p:cNvPr>
          <p:cNvSpPr>
            <a:spLocks noGrp="1"/>
          </p:cNvSpPr>
          <p:nvPr>
            <p:ph type="sldNum" sz="quarter" idx="12"/>
          </p:nvPr>
        </p:nvSpPr>
        <p:spPr/>
        <p:txBody>
          <a:bodyPr/>
          <a:lstStyle/>
          <a:p>
            <a:pPr rtl="0"/>
            <a:fld id="{401CF334-2D5C-4859-84A6-CA7E6E43FAEB}" type="slidenum">
              <a:rPr lang="tr-TR" noProof="0" smtClean="0"/>
              <a:t>18</a:t>
            </a:fld>
            <a:endParaRPr lang="tr-TR" noProof="0" dirty="0"/>
          </a:p>
        </p:txBody>
      </p:sp>
      <p:sp>
        <p:nvSpPr>
          <p:cNvPr id="5" name="İçerik Yer Tutucusu 4">
            <a:extLst>
              <a:ext uri="{FF2B5EF4-FFF2-40B4-BE49-F238E27FC236}">
                <a16:creationId xmlns:a16="http://schemas.microsoft.com/office/drawing/2014/main" id="{54CFC076-B1C7-1765-29AF-FBF4AD791B02}"/>
              </a:ext>
            </a:extLst>
          </p:cNvPr>
          <p:cNvSpPr>
            <a:spLocks noGrp="1"/>
          </p:cNvSpPr>
          <p:nvPr>
            <p:ph sz="half" idx="1"/>
          </p:nvPr>
        </p:nvSpPr>
        <p:spPr>
          <a:xfrm>
            <a:off x="609600" y="2249425"/>
            <a:ext cx="10550236" cy="4341875"/>
          </a:xfrm>
        </p:spPr>
        <p:txBody>
          <a:bodyPr>
            <a:normAutofit/>
          </a:bodyPr>
          <a:lstStyle/>
          <a:p>
            <a:pPr marL="109728" indent="0">
              <a:lnSpc>
                <a:spcPct val="107000"/>
              </a:lnSpc>
              <a:spcAft>
                <a:spcPts val="800"/>
              </a:spcAft>
              <a:buNone/>
            </a:pPr>
            <a:r>
              <a:rPr lang="en-GB"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Despite several regulations in the curriculum for teacher education in Turkey, all the participants agreed they hadn’t received a specific major area course on EAP.</a:t>
            </a:r>
            <a:endParaRPr lang="tr-TR"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“Back then, the most important, if not the only, concern of English language teacher education was the young learners.” (Ali, 59, 37 years of experience)</a:t>
            </a:r>
            <a:endParaRPr lang="tr-TR"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 barely realised that teaching as a profession had different theories, approaches, and methods. Nevertheless, even the most research-minded professors were not much knowledgeable on them, let alone EAP.” (Eda, 45, 23 years of experience)</a:t>
            </a:r>
            <a:endParaRPr lang="tr-TR"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first time I heard EAP was only when I started teaching English at university. One day, I was appointed to teach English to freshman students and the name of the course was English for academic purposes.” (</a:t>
            </a:r>
            <a:r>
              <a:rPr lang="en-GB" sz="1800" i="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Hakan</a:t>
            </a:r>
            <a:r>
              <a:rPr lang="en-GB"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38, 16 years of experience)</a:t>
            </a:r>
            <a:endParaRPr lang="tr-TR"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3714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9" name="Başlık 8"/>
          <p:cNvSpPr>
            <a:spLocks noGrp="1"/>
          </p:cNvSpPr>
          <p:nvPr>
            <p:ph type="title"/>
          </p:nvPr>
        </p:nvSpPr>
        <p:spPr/>
        <p:txBody>
          <a:bodyPr rtlCol="0" anchor="ctr">
            <a:normAutofit/>
          </a:bodyPr>
          <a:lstStyle/>
          <a:p>
            <a:pPr rtl="0"/>
            <a:r>
              <a:rPr lang="tr-TR" sz="2400" b="1" dirty="0" err="1">
                <a:solidFill>
                  <a:srgbClr val="0070C0"/>
                </a:solidFill>
                <a:latin typeface="Times New Roman" panose="02020603050405020304" pitchFamily="18" charset="0"/>
                <a:cs typeface="Times New Roman" panose="02020603050405020304" pitchFamily="18" charset="0"/>
              </a:rPr>
              <a:t>Theme</a:t>
            </a:r>
            <a:r>
              <a:rPr lang="tr-TR" sz="2400" b="1" dirty="0">
                <a:solidFill>
                  <a:srgbClr val="0070C0"/>
                </a:solidFill>
                <a:latin typeface="Times New Roman" panose="02020603050405020304" pitchFamily="18" charset="0"/>
                <a:cs typeface="Times New Roman" panose="02020603050405020304" pitchFamily="18" charset="0"/>
              </a:rPr>
              <a:t> b.</a:t>
            </a:r>
            <a:br>
              <a:rPr lang="tr-TR" sz="2400" b="1"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EAP as a subdomain of miscellaneous courses</a:t>
            </a:r>
            <a:endParaRPr lang="tr-TR" sz="2400" dirty="0">
              <a:solidFill>
                <a:srgbClr val="0070C0"/>
              </a:solidFill>
              <a:latin typeface="Times New Roman" panose="02020603050405020304" pitchFamily="18" charset="0"/>
              <a:cs typeface="Times New Roman" panose="02020603050405020304" pitchFamily="18" charset="0"/>
            </a:endParaRPr>
          </a:p>
        </p:txBody>
      </p:sp>
      <p:sp>
        <p:nvSpPr>
          <p:cNvPr id="3" name="Slayt Numarası Yer Tutucusu 2">
            <a:extLst>
              <a:ext uri="{FF2B5EF4-FFF2-40B4-BE49-F238E27FC236}">
                <a16:creationId xmlns:a16="http://schemas.microsoft.com/office/drawing/2014/main" id="{08292991-627B-4186-8CAC-24F4322B6625}"/>
              </a:ext>
            </a:extLst>
          </p:cNvPr>
          <p:cNvSpPr>
            <a:spLocks noGrp="1"/>
          </p:cNvSpPr>
          <p:nvPr>
            <p:ph type="sldNum" sz="quarter" idx="11"/>
          </p:nvPr>
        </p:nvSpPr>
        <p:spPr/>
        <p:txBody>
          <a:bodyPr/>
          <a:lstStyle/>
          <a:p>
            <a:pPr rtl="0"/>
            <a:fld id="{401CF334-2D5C-4859-84A6-CA7E6E43FAEB}" type="slidenum">
              <a:rPr lang="tr-TR" noProof="0" smtClean="0"/>
              <a:t>19</a:t>
            </a:fld>
            <a:endParaRPr lang="tr-TR" noProof="0" dirty="0"/>
          </a:p>
        </p:txBody>
      </p:sp>
      <p:sp>
        <p:nvSpPr>
          <p:cNvPr id="10" name="İçerik Yer Tutucusu 9">
            <a:extLst>
              <a:ext uri="{FF2B5EF4-FFF2-40B4-BE49-F238E27FC236}">
                <a16:creationId xmlns:a16="http://schemas.microsoft.com/office/drawing/2014/main" id="{45575BF2-9E46-6C5D-AC58-7F4172E680BD}"/>
              </a:ext>
            </a:extLst>
          </p:cNvPr>
          <p:cNvSpPr>
            <a:spLocks noGrp="1"/>
          </p:cNvSpPr>
          <p:nvPr>
            <p:ph sz="quarter" idx="2"/>
          </p:nvPr>
        </p:nvSpPr>
        <p:spPr>
          <a:xfrm>
            <a:off x="508000" y="2708519"/>
            <a:ext cx="11077864" cy="3886200"/>
          </a:xfrm>
        </p:spPr>
        <p:txBody>
          <a:bodyPr/>
          <a:lstStyle/>
          <a:p>
            <a:pPr marL="109728" indent="0">
              <a:lnSpc>
                <a:spcPct val="107000"/>
              </a:lnSpc>
              <a:spcAft>
                <a:spcPts val="800"/>
              </a:spcAft>
              <a:buNone/>
            </a:pP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Some</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EAP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educators</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who have more recently graduated from university</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stated</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that</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they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were</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more</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or</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less</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informed</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about</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EAP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under</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various</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contents</a:t>
            </a:r>
            <a:r>
              <a:rPr lang="tr-TR"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“There was a course called “Current Approaches and Methods in Language Teaching”. I remember having been exposed to loads of acronyms there such as CLIL, TBLT and EAP. But we just memorised what they referred to.” (</a:t>
            </a:r>
            <a:r>
              <a:rPr lang="en-GB"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Ece</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33, 11 years of experience)</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 had a course called World </a:t>
            </a:r>
            <a:r>
              <a:rPr lang="en-GB"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Englishes</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There we were also introduced to CEFR, language portfolio, ELF, ESP as well as EAP.” (Sinan, 35, 12 years of experience).</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Yes</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we</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studied</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EAP, but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only</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superficially</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We</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just</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read</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it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from</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books</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without</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any</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practice</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(Sema, 34, 12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years</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of </a:t>
            </a:r>
            <a:r>
              <a:rPr lang="tr-TR" sz="18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experience</a:t>
            </a:r>
            <a:r>
              <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endParaRPr lang="en-GB" dirty="0">
              <a:solidFill>
                <a:schemeClr val="tx1"/>
              </a:solidFill>
            </a:endParaRPr>
          </a:p>
        </p:txBody>
      </p:sp>
    </p:spTree>
    <p:extLst>
      <p:ext uri="{BB962C8B-B14F-4D97-AF65-F5344CB8AC3E}">
        <p14:creationId xmlns:p14="http://schemas.microsoft.com/office/powerpoint/2010/main" val="4033888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09600" y="1143000"/>
            <a:ext cx="10972800" cy="1066800"/>
          </a:xfrm>
        </p:spPr>
        <p:txBody>
          <a:bodyPr rtlCol="0" anchor="ctr">
            <a:normAutofit/>
          </a:bodyPr>
          <a:lstStyle/>
          <a:p>
            <a:pPr algn="ctr" rtl="0"/>
            <a:r>
              <a:rPr lang="tr-TR" b="1" dirty="0" err="1">
                <a:solidFill>
                  <a:srgbClr val="FF0000"/>
                </a:solidFill>
              </a:rPr>
              <a:t>Introduction</a:t>
            </a:r>
            <a:endParaRPr lang="tr-TR" b="1" dirty="0">
              <a:solidFill>
                <a:srgbClr val="FF0000"/>
              </a:solidFill>
            </a:endParaRPr>
          </a:p>
        </p:txBody>
      </p:sp>
      <p:sp>
        <p:nvSpPr>
          <p:cNvPr id="4" name="Slayt Numarası Yer Tutucusu 3">
            <a:extLst>
              <a:ext uri="{FF2B5EF4-FFF2-40B4-BE49-F238E27FC236}">
                <a16:creationId xmlns:a16="http://schemas.microsoft.com/office/drawing/2014/main" id="{15039960-83DC-41FD-9CEC-84A16C3F0859}"/>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2</a:t>
            </a:fld>
            <a:endParaRPr lang="tr-TR" noProof="0"/>
          </a:p>
        </p:txBody>
      </p:sp>
      <p:graphicFrame>
        <p:nvGraphicFramePr>
          <p:cNvPr id="12" name="İçerik Yer Tutucusu 2">
            <a:extLst>
              <a:ext uri="{FF2B5EF4-FFF2-40B4-BE49-F238E27FC236}">
                <a16:creationId xmlns:a16="http://schemas.microsoft.com/office/drawing/2014/main" id="{EFD33364-4C65-D38C-A515-FD52946DD654}"/>
              </a:ext>
            </a:extLst>
          </p:cNvPr>
          <p:cNvGraphicFramePr>
            <a:graphicFrameLocks noGrp="1"/>
          </p:cNvGraphicFramePr>
          <p:nvPr>
            <p:ph idx="1"/>
            <p:extLst>
              <p:ext uri="{D42A27DB-BD31-4B8C-83A1-F6EECF244321}">
                <p14:modId xmlns:p14="http://schemas.microsoft.com/office/powerpoint/2010/main" val="2586673678"/>
              </p:ext>
            </p:extLst>
          </p:nvPr>
        </p:nvGraphicFramePr>
        <p:xfrm>
          <a:off x="609600" y="2249424"/>
          <a:ext cx="10972800" cy="4325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7860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B0B894-C107-E5EF-487B-A4B72D984761}"/>
              </a:ext>
            </a:extLst>
          </p:cNvPr>
          <p:cNvSpPr>
            <a:spLocks noGrp="1"/>
          </p:cNvSpPr>
          <p:nvPr>
            <p:ph idx="1"/>
          </p:nvPr>
        </p:nvSpPr>
        <p:spPr>
          <a:xfrm>
            <a:off x="434848" y="988183"/>
            <a:ext cx="10972800" cy="4887100"/>
          </a:xfrm>
        </p:spPr>
        <p:txBody>
          <a:bodyPr>
            <a:normAutofit fontScale="92500" lnSpcReduction="10000"/>
          </a:bodyPr>
          <a:lstStyle/>
          <a:p>
            <a:pPr marL="109728" indent="0">
              <a:buNone/>
            </a:pPr>
            <a:r>
              <a:rPr lang="tr-TR" sz="3800" b="1" dirty="0" err="1">
                <a:solidFill>
                  <a:srgbClr val="0070C0"/>
                </a:solidFill>
                <a:latin typeface="Times New Roman" panose="02020603050405020304" pitchFamily="18" charset="0"/>
                <a:cs typeface="Times New Roman" panose="02020603050405020304" pitchFamily="18" charset="0"/>
              </a:rPr>
              <a:t>Research</a:t>
            </a:r>
            <a:r>
              <a:rPr lang="tr-TR" sz="3800" b="1" dirty="0">
                <a:solidFill>
                  <a:srgbClr val="0070C0"/>
                </a:solidFill>
                <a:latin typeface="Times New Roman" panose="02020603050405020304" pitchFamily="18" charset="0"/>
                <a:cs typeface="Times New Roman" panose="02020603050405020304" pitchFamily="18" charset="0"/>
              </a:rPr>
              <a:t> </a:t>
            </a:r>
            <a:r>
              <a:rPr lang="tr-TR" sz="3800" b="1" dirty="0" err="1">
                <a:solidFill>
                  <a:srgbClr val="0070C0"/>
                </a:solidFill>
                <a:latin typeface="Times New Roman" panose="02020603050405020304" pitchFamily="18" charset="0"/>
                <a:cs typeface="Times New Roman" panose="02020603050405020304" pitchFamily="18" charset="0"/>
              </a:rPr>
              <a:t>question</a:t>
            </a:r>
            <a:r>
              <a:rPr lang="tr-TR" sz="3800" b="1" dirty="0">
                <a:solidFill>
                  <a:srgbClr val="0070C0"/>
                </a:solidFill>
                <a:latin typeface="Times New Roman" panose="02020603050405020304" pitchFamily="18" charset="0"/>
                <a:cs typeface="Times New Roman" panose="02020603050405020304" pitchFamily="18" charset="0"/>
              </a:rPr>
              <a:t> #2 </a:t>
            </a:r>
          </a:p>
          <a:p>
            <a:endParaRPr lang="tr-TR" sz="3600" b="1" dirty="0">
              <a:solidFill>
                <a:schemeClr val="accent2"/>
              </a:solidFill>
              <a:latin typeface="Times New Roman" panose="02020603050405020304" pitchFamily="18" charset="0"/>
              <a:cs typeface="Times New Roman" panose="02020603050405020304" pitchFamily="18" charset="0"/>
            </a:endParaRPr>
          </a:p>
          <a:p>
            <a:pPr marL="109728" indent="0">
              <a:buNone/>
            </a:pPr>
            <a:r>
              <a:rPr lang="en-US" sz="3600" dirty="0">
                <a:solidFill>
                  <a:srgbClr val="000000"/>
                </a:solidFill>
                <a:effectLst/>
                <a:latin typeface="Times New Roman" panose="02020603050405020304" pitchFamily="18" charset="0"/>
                <a:ea typeface="Times New Roman" panose="02020603050405020304" pitchFamily="18" charset="0"/>
              </a:rPr>
              <a:t>How do </a:t>
            </a:r>
            <a:r>
              <a:rPr lang="tr-TR" sz="3600" dirty="0">
                <a:solidFill>
                  <a:srgbClr val="000000"/>
                </a:solidFill>
                <a:latin typeface="Times New Roman" panose="02020603050405020304" pitchFamily="18" charset="0"/>
                <a:ea typeface="Times New Roman" panose="02020603050405020304" pitchFamily="18" charset="0"/>
              </a:rPr>
              <a:t>EAP </a:t>
            </a:r>
            <a:r>
              <a:rPr lang="tr-TR" sz="3600" dirty="0" err="1">
                <a:solidFill>
                  <a:srgbClr val="000000"/>
                </a:solidFill>
                <a:latin typeface="Times New Roman" panose="02020603050405020304" pitchFamily="18" charset="0"/>
                <a:ea typeface="Times New Roman" panose="02020603050405020304" pitchFamily="18" charset="0"/>
              </a:rPr>
              <a:t>instructors</a:t>
            </a:r>
            <a:r>
              <a:rPr lang="en-US" sz="3600" dirty="0">
                <a:solidFill>
                  <a:srgbClr val="000000"/>
                </a:solidFill>
                <a:effectLst/>
                <a:latin typeface="Times New Roman" panose="02020603050405020304" pitchFamily="18" charset="0"/>
                <a:ea typeface="Times New Roman" panose="02020603050405020304" pitchFamily="18" charset="0"/>
              </a:rPr>
              <a:t> perceive adequacy of available </a:t>
            </a:r>
            <a:r>
              <a:rPr lang="tr-TR" sz="3600" dirty="0" err="1">
                <a:solidFill>
                  <a:srgbClr val="000000"/>
                </a:solidFill>
                <a:effectLst/>
                <a:latin typeface="Times New Roman" panose="02020603050405020304" pitchFamily="18" charset="0"/>
                <a:ea typeface="Times New Roman" panose="02020603050405020304" pitchFamily="18" charset="0"/>
              </a:rPr>
              <a:t>professional</a:t>
            </a:r>
            <a:r>
              <a:rPr lang="en-US" sz="3600" dirty="0">
                <a:solidFill>
                  <a:srgbClr val="000000"/>
                </a:solidFill>
                <a:effectLst/>
                <a:latin typeface="Times New Roman" panose="02020603050405020304" pitchFamily="18" charset="0"/>
                <a:ea typeface="Times New Roman" panose="02020603050405020304" pitchFamily="18" charset="0"/>
              </a:rPr>
              <a:t> development on EAP?</a:t>
            </a:r>
            <a:endParaRPr lang="tr-TR" sz="3600" dirty="0">
              <a:solidFill>
                <a:srgbClr val="000000"/>
              </a:solidFill>
              <a:effectLst/>
              <a:latin typeface="Times New Roman" panose="02020603050405020304" pitchFamily="18" charset="0"/>
              <a:ea typeface="Times New Roman" panose="02020603050405020304" pitchFamily="18" charset="0"/>
            </a:endParaRPr>
          </a:p>
          <a:p>
            <a:endParaRPr lang="tr-TR" dirty="0">
              <a:solidFill>
                <a:srgbClr val="000000"/>
              </a:solidFill>
              <a:latin typeface="Times New Roman" panose="02020603050405020304" pitchFamily="18" charset="0"/>
            </a:endParaRPr>
          </a:p>
          <a:p>
            <a:pPr marL="109728" indent="0">
              <a:lnSpc>
                <a:spcPct val="107000"/>
              </a:lnSpc>
              <a:spcAft>
                <a:spcPts val="800"/>
              </a:spcAft>
              <a:buNone/>
            </a:pPr>
            <a:r>
              <a:rPr lang="tr-TR" sz="28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Theme</a:t>
            </a:r>
            <a:r>
              <a:rPr lang="tr-TR"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GB"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 </a:t>
            </a:r>
            <a:br>
              <a:rPr lang="tr-TR"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Inadequacy of available professional development</a:t>
            </a:r>
            <a:endParaRPr lang="tr-TR"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r>
              <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Only about 17% of the participants responded that they participated in a professional development event, including online events, in which EAP was among the topics.</a:t>
            </a:r>
            <a:endParaRPr lang="tr-TR"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304DFC7-E5CC-B81E-1693-4815CE655207}"/>
              </a:ext>
            </a:extLst>
          </p:cNvPr>
          <p:cNvSpPr>
            <a:spLocks noGrp="1"/>
          </p:cNvSpPr>
          <p:nvPr>
            <p:ph type="sldNum" sz="quarter" idx="12"/>
          </p:nvPr>
        </p:nvSpPr>
        <p:spPr/>
        <p:txBody>
          <a:bodyPr/>
          <a:lstStyle/>
          <a:p>
            <a:pPr rtl="0"/>
            <a:fld id="{401CF334-2D5C-4859-84A6-CA7E6E43FAEB}" type="slidenum">
              <a:rPr lang="tr-TR" noProof="0" smtClean="0"/>
              <a:t>20</a:t>
            </a:fld>
            <a:endParaRPr lang="tr-TR" noProof="0" dirty="0"/>
          </a:p>
        </p:txBody>
      </p:sp>
    </p:spTree>
    <p:extLst>
      <p:ext uri="{BB962C8B-B14F-4D97-AF65-F5344CB8AC3E}">
        <p14:creationId xmlns:p14="http://schemas.microsoft.com/office/powerpoint/2010/main" val="61559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DD3AC9-D73C-9A31-D63B-7EA040D717E9}"/>
              </a:ext>
            </a:extLst>
          </p:cNvPr>
          <p:cNvSpPr>
            <a:spLocks noGrp="1"/>
          </p:cNvSpPr>
          <p:nvPr>
            <p:ph idx="1"/>
          </p:nvPr>
        </p:nvSpPr>
        <p:spPr>
          <a:xfrm>
            <a:off x="525517" y="1009204"/>
            <a:ext cx="10972800" cy="5160368"/>
          </a:xfrm>
        </p:spPr>
        <p:txBody>
          <a:bodyPr>
            <a:noAutofit/>
          </a:bodyPr>
          <a:lstStyle/>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“Several years ago, I guess it was 2015, the faculty of education at our university hosted an IATEFL Conference. I was doing my master's degree at that time. My supervisor was in the organising committee and wanted me to help her. There were a couple of paper presentations on EAP, though I don’t remember a thing about them now.” (</a:t>
            </a:r>
            <a:r>
              <a:rPr lang="en-GB"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Kaan</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39, 16 years of experience)</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“Our Preparatory School often invites experts to deliver workshops for us. But they almost always focus on teaching General English. Once, there were two ladies from a college in London. A couple of us as freshman-year instructors requested further suggestions on teaching EAP. That was because we didn’t have EAP publications, rather we had to compile our own materials. Time was limited and all they could suggest was producing authentic texts for students and enlisting vocabulary in line with their majors. These were what we had already been doing.” (</a:t>
            </a:r>
            <a:r>
              <a:rPr lang="en-GB"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Meltem</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41, 19 years of experience)</a:t>
            </a:r>
            <a:endPar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don’t hold a postgraduate degree. Still, I have always been interested in professional development. We have a special interest group in which I have dozens of international friends. Every two years, we meet in a different country. I have been to Spain, Ireland, and Iceland with them so far. We often have workshops on EAP as well. I cannot receive financial support from my institution for this as I am just a language instructor. So, I can sometimes afford it, sometimes cannot and just join them online. I doubt whether my colleagues even consider the idea of joining such events as there is nothing to motivate them.” (Mehmet, 45, 23 years of experience)</a:t>
            </a:r>
            <a:endParaRPr lang="en-GB" sz="1800" dirty="0">
              <a:solidFill>
                <a:schemeClr val="tx1"/>
              </a:solidFill>
            </a:endParaRPr>
          </a:p>
        </p:txBody>
      </p:sp>
      <p:sp>
        <p:nvSpPr>
          <p:cNvPr id="4" name="Slide Number Placeholder 3">
            <a:extLst>
              <a:ext uri="{FF2B5EF4-FFF2-40B4-BE49-F238E27FC236}">
                <a16:creationId xmlns:a16="http://schemas.microsoft.com/office/drawing/2014/main" id="{AE84AB54-5277-6F1A-5006-B8BB60A36CD7}"/>
              </a:ext>
            </a:extLst>
          </p:cNvPr>
          <p:cNvSpPr>
            <a:spLocks noGrp="1"/>
          </p:cNvSpPr>
          <p:nvPr>
            <p:ph type="sldNum" sz="quarter" idx="12"/>
          </p:nvPr>
        </p:nvSpPr>
        <p:spPr/>
        <p:txBody>
          <a:bodyPr/>
          <a:lstStyle/>
          <a:p>
            <a:pPr rtl="0"/>
            <a:fld id="{401CF334-2D5C-4859-84A6-CA7E6E43FAEB}" type="slidenum">
              <a:rPr lang="tr-TR" noProof="0" smtClean="0"/>
              <a:t>21</a:t>
            </a:fld>
            <a:endParaRPr lang="tr-TR" noProof="0" dirty="0"/>
          </a:p>
        </p:txBody>
      </p:sp>
    </p:spTree>
    <p:extLst>
      <p:ext uri="{BB962C8B-B14F-4D97-AF65-F5344CB8AC3E}">
        <p14:creationId xmlns:p14="http://schemas.microsoft.com/office/powerpoint/2010/main" val="1862952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7" name="Başlık 1">
            <a:extLst>
              <a:ext uri="{FF2B5EF4-FFF2-40B4-BE49-F238E27FC236}">
                <a16:creationId xmlns:a16="http://schemas.microsoft.com/office/drawing/2014/main" id="{9FC9FB33-46BE-4BE9-AF32-D59F869E24EA}"/>
              </a:ext>
            </a:extLst>
          </p:cNvPr>
          <p:cNvSpPr txBox="1">
            <a:spLocks/>
          </p:cNvSpPr>
          <p:nvPr/>
        </p:nvSpPr>
        <p:spPr>
          <a:xfrm>
            <a:off x="609600" y="2011017"/>
            <a:ext cx="10972800" cy="1066800"/>
          </a:xfrm>
          <a:prstGeom prst="rect">
            <a:avLst/>
          </a:prstGeom>
        </p:spPr>
        <p:txBody>
          <a:bodyPr vert="horz" rtlCol="0"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tr-TR" dirty="0"/>
          </a:p>
        </p:txBody>
      </p:sp>
      <p:sp>
        <p:nvSpPr>
          <p:cNvPr id="9" name="Metin kutusu 8">
            <a:extLst>
              <a:ext uri="{FF2B5EF4-FFF2-40B4-BE49-F238E27FC236}">
                <a16:creationId xmlns:a16="http://schemas.microsoft.com/office/drawing/2014/main" id="{D9A3A4D3-5ED3-4B21-AE48-0CA305C671C4}"/>
              </a:ext>
            </a:extLst>
          </p:cNvPr>
          <p:cNvSpPr txBox="1"/>
          <p:nvPr/>
        </p:nvSpPr>
        <p:spPr>
          <a:xfrm>
            <a:off x="528667" y="920042"/>
            <a:ext cx="10264964" cy="5127622"/>
          </a:xfrm>
          <a:prstGeom prst="rect">
            <a:avLst/>
          </a:prstGeom>
          <a:noFill/>
        </p:spPr>
        <p:txBody>
          <a:bodyPr wrap="square">
            <a:spAutoFit/>
          </a:bodyPr>
          <a:lstStyle/>
          <a:p>
            <a:pPr>
              <a:lnSpc>
                <a:spcPct val="107000"/>
              </a:lnSpc>
              <a:spcAft>
                <a:spcPts val="800"/>
              </a:spcAft>
            </a:pPr>
            <a:r>
              <a:rPr lang="tr-TR" sz="2800" b="1" dirty="0" err="1">
                <a:solidFill>
                  <a:srgbClr val="0070C0"/>
                </a:solidFill>
                <a:latin typeface="Times New Roman" panose="02020603050405020304" pitchFamily="18" charset="0"/>
                <a:cs typeface="Times New Roman" panose="02020603050405020304" pitchFamily="18" charset="0"/>
              </a:rPr>
              <a:t>Research</a:t>
            </a:r>
            <a:r>
              <a:rPr lang="tr-TR" sz="2800" b="1" dirty="0">
                <a:solidFill>
                  <a:srgbClr val="0070C0"/>
                </a:solidFill>
                <a:latin typeface="Times New Roman" panose="02020603050405020304" pitchFamily="18" charset="0"/>
                <a:cs typeface="Times New Roman" panose="02020603050405020304" pitchFamily="18" charset="0"/>
              </a:rPr>
              <a:t> </a:t>
            </a:r>
            <a:r>
              <a:rPr lang="tr-TR" sz="2800" b="1" dirty="0" err="1">
                <a:solidFill>
                  <a:srgbClr val="0070C0"/>
                </a:solidFill>
                <a:latin typeface="Times New Roman" panose="02020603050405020304" pitchFamily="18" charset="0"/>
                <a:cs typeface="Times New Roman" panose="02020603050405020304" pitchFamily="18" charset="0"/>
              </a:rPr>
              <a:t>question</a:t>
            </a:r>
            <a:r>
              <a:rPr lang="tr-TR" sz="2800" b="1" dirty="0">
                <a:solidFill>
                  <a:srgbClr val="0070C0"/>
                </a:solidFill>
                <a:latin typeface="Times New Roman" panose="02020603050405020304" pitchFamily="18" charset="0"/>
                <a:cs typeface="Times New Roman" panose="02020603050405020304" pitchFamily="18" charset="0"/>
              </a:rPr>
              <a:t> #3</a:t>
            </a:r>
            <a:endParaRPr lang="tr-TR"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What are the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other factors determining the efficacy of EAP </a:t>
            </a:r>
            <a:r>
              <a:rPr lang="tr-TR" sz="2800" dirty="0" err="1">
                <a:effectLst/>
                <a:latin typeface="Times New Roman" panose="02020603050405020304" pitchFamily="18" charset="0"/>
                <a:ea typeface="Calibri" panose="020F0502020204030204" pitchFamily="34" charset="0"/>
                <a:cs typeface="Times New Roman" panose="02020603050405020304" pitchFamily="18" charset="0"/>
              </a:rPr>
              <a:t>instructors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tr-TR"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Theme</a:t>
            </a:r>
            <a:r>
              <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GB"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 </a:t>
            </a:r>
            <a:br>
              <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Experience gained in time</a:t>
            </a:r>
            <a:endParaRPr lang="tr-TR"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“Over 25 years of my experience in teaching is teaching English for academic purposes. Time inevitably teaches us how and how not to teach.” (Ali, 59, 37 years of experience)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 the first couple of years, I was like a fish out of water. I did not know what to do; no books, no techniques to use and the like. Then we started compiling our materials from here and there. Today, I can jump off the deep end thanks to my massive collection of resources after 19 years.”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Meltem</a:t>
            </a:r>
            <a:r>
              <a:rPr lang="en-GB" sz="1800" dirty="0">
                <a:effectLst/>
                <a:latin typeface="Calibri" panose="020F0502020204030204" pitchFamily="34" charset="0"/>
                <a:ea typeface="Calibri" panose="020F0502020204030204" pitchFamily="34" charset="0"/>
                <a:cs typeface="Times New Roman" panose="02020603050405020304" pitchFamily="18" charset="0"/>
              </a:rPr>
              <a:t>, 41, 19 years of experience)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400" b="1" dirty="0">
              <a:solidFill>
                <a:schemeClr val="accent2"/>
              </a:solidFill>
              <a:latin typeface="Times New Roman" panose="02020603050405020304" pitchFamily="18" charset="0"/>
              <a:cs typeface="Times New Roman" panose="02020603050405020304" pitchFamily="18" charset="0"/>
            </a:endParaRPr>
          </a:p>
        </p:txBody>
      </p:sp>
      <p:sp>
        <p:nvSpPr>
          <p:cNvPr id="3" name="Slayt Numarası Yer Tutucusu 2">
            <a:extLst>
              <a:ext uri="{FF2B5EF4-FFF2-40B4-BE49-F238E27FC236}">
                <a16:creationId xmlns:a16="http://schemas.microsoft.com/office/drawing/2014/main" id="{821B77F7-4C98-4CEC-BED6-C2B672E2AF8D}"/>
              </a:ext>
            </a:extLst>
          </p:cNvPr>
          <p:cNvSpPr>
            <a:spLocks noGrp="1"/>
          </p:cNvSpPr>
          <p:nvPr>
            <p:ph type="sldNum" sz="quarter" idx="12"/>
          </p:nvPr>
        </p:nvSpPr>
        <p:spPr/>
        <p:txBody>
          <a:bodyPr/>
          <a:lstStyle/>
          <a:p>
            <a:pPr rtl="0"/>
            <a:fld id="{401CF334-2D5C-4859-84A6-CA7E6E43FAEB}" type="slidenum">
              <a:rPr lang="tr-TR" noProof="0" smtClean="0"/>
              <a:t>22</a:t>
            </a:fld>
            <a:endParaRPr lang="tr-TR" noProof="0" dirty="0"/>
          </a:p>
        </p:txBody>
      </p:sp>
      <p:sp>
        <p:nvSpPr>
          <p:cNvPr id="5" name="Title 4">
            <a:extLst>
              <a:ext uri="{FF2B5EF4-FFF2-40B4-BE49-F238E27FC236}">
                <a16:creationId xmlns:a16="http://schemas.microsoft.com/office/drawing/2014/main" id="{1335F414-4EF5-9449-1D78-2274B60D976D}"/>
              </a:ext>
            </a:extLst>
          </p:cNvPr>
          <p:cNvSpPr>
            <a:spLocks noGrp="1"/>
          </p:cNvSpPr>
          <p:nvPr>
            <p:ph type="title"/>
          </p:nvPr>
        </p:nvSpPr>
        <p:spPr/>
        <p:txBody>
          <a:bodyPr>
            <a:normAutofit fontScale="90000"/>
          </a:bodyPr>
          <a:lstStyle/>
          <a:p>
            <a:br>
              <a:rPr lang="tr-TR" sz="4000" dirty="0">
                <a:effectLst/>
                <a:latin typeface="Calibri" panose="020F0502020204030204" pitchFamily="34" charset="0"/>
                <a:ea typeface="Calibri" panose="020F0502020204030204" pitchFamily="34" charset="0"/>
                <a:cs typeface="Times New Roman" panose="02020603050405020304" pitchFamily="18" charset="0"/>
              </a:rPr>
            </a:br>
            <a:br>
              <a:rPr lang="tr-TR" sz="4000" dirty="0">
                <a:effectLst/>
                <a:latin typeface="Calibri" panose="020F0502020204030204" pitchFamily="34" charset="0"/>
                <a:ea typeface="Calibri" panose="020F0502020204030204" pitchFamily="34" charset="0"/>
                <a:cs typeface="Times New Roman" panose="02020603050405020304" pitchFamily="18" charset="0"/>
              </a:rPr>
            </a:br>
            <a:br>
              <a:rPr lang="tr-TR" sz="4000" dirty="0">
                <a:effectLst/>
                <a:latin typeface="Calibri" panose="020F0502020204030204" pitchFamily="34" charset="0"/>
                <a:ea typeface="Calibri" panose="020F0502020204030204" pitchFamily="34" charset="0"/>
                <a:cs typeface="Times New Roman" panose="02020603050405020304" pitchFamily="18" charset="0"/>
              </a:rPr>
            </a:br>
            <a:br>
              <a:rPr lang="tr-TR"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Tree>
    <p:extLst>
      <p:ext uri="{BB962C8B-B14F-4D97-AF65-F5344CB8AC3E}">
        <p14:creationId xmlns:p14="http://schemas.microsoft.com/office/powerpoint/2010/main" val="3416093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3F03D4-7570-B153-96B1-56F01BB0CDD5}"/>
              </a:ext>
            </a:extLst>
          </p:cNvPr>
          <p:cNvSpPr>
            <a:spLocks noGrp="1"/>
          </p:cNvSpPr>
          <p:nvPr>
            <p:ph idx="1"/>
          </p:nvPr>
        </p:nvSpPr>
        <p:spPr>
          <a:xfrm>
            <a:off x="609600" y="1077686"/>
            <a:ext cx="10972800" cy="5496850"/>
          </a:xfrm>
        </p:spPr>
        <p:txBody>
          <a:bodyPr>
            <a:normAutofit fontScale="92500" lnSpcReduction="20000"/>
          </a:bodyPr>
          <a:lstStyle/>
          <a:p>
            <a:pPr>
              <a:lnSpc>
                <a:spcPct val="107000"/>
              </a:lnSpc>
              <a:spcAft>
                <a:spcPts val="800"/>
              </a:spcAft>
            </a:pPr>
            <a:r>
              <a:rPr lang="en-GB"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used to prepare lesson plans and study how to teach before the EAP classes in my first couple of years, but even so, I dragged my feet through the classroom. Now, I do not prepare for class anymore, though I am always ready. I can teach as a substitute teacher in the case of an emergency without hesitation as well. I have a fixed menu to rely on in my teaching, sometimes dull to follow but consistent that I built up after several years.” (</a:t>
            </a:r>
            <a:r>
              <a:rPr lang="en-GB" sz="1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Ece</a:t>
            </a:r>
            <a:r>
              <a:rPr lang="en-GB"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33, 11 years of experience)</a:t>
            </a:r>
            <a:endParaRPr lang="tr-TR"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“Our Preparatory School often invites experts to deliver workshops for us. But they almost always focus on teaching General English. Once, there were two ladies from a college in London. A couple of us as freshman-year instructors requested further suggestions on teaching EAP. That was because we didn’t have EAP publications, rather we had to compile our own materials. Time was limited and all they could suggest was producing authentic texts for students and enlisting vocabulary in line with their majors. These were what we had already been doing.” (</a:t>
            </a:r>
            <a:r>
              <a:rPr lang="en-GB" sz="1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Meltem</a:t>
            </a:r>
            <a:r>
              <a:rPr lang="en-GB"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41, 19 years of experience)</a:t>
            </a:r>
            <a:endParaRPr lang="tr-TR"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don’t hold a postgraduate degree. Still, I have always been interested in professional development. We have a special interest group in which I have dozens of international friends. Every two years, we meet in a different country. I have been to Spain, Ireland, and Iceland with them so far. We often have workshops on EAP as well. I cannot receive financial support from my institution for this as I am just a language instructor. So, I can sometimes afford it, sometimes cannot and just join them online. I doubt whether my colleagues even consider the idea of joining such events as there is nothing to motivate them.” (Mehmet, 45, 23 years of experience)</a:t>
            </a:r>
            <a:endParaRPr lang="tr-TR" sz="1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BFD9F2E9-3F7F-19EC-E93E-02BBD5078E7B}"/>
              </a:ext>
            </a:extLst>
          </p:cNvPr>
          <p:cNvSpPr>
            <a:spLocks noGrp="1"/>
          </p:cNvSpPr>
          <p:nvPr>
            <p:ph type="sldNum" sz="quarter" idx="12"/>
          </p:nvPr>
        </p:nvSpPr>
        <p:spPr/>
        <p:txBody>
          <a:bodyPr/>
          <a:lstStyle/>
          <a:p>
            <a:pPr rtl="0"/>
            <a:fld id="{401CF334-2D5C-4859-84A6-CA7E6E43FAEB}" type="slidenum">
              <a:rPr lang="tr-TR" noProof="0" smtClean="0"/>
              <a:t>23</a:t>
            </a:fld>
            <a:endParaRPr lang="tr-TR" noProof="0" dirty="0"/>
          </a:p>
        </p:txBody>
      </p:sp>
    </p:spTree>
    <p:extLst>
      <p:ext uri="{BB962C8B-B14F-4D97-AF65-F5344CB8AC3E}">
        <p14:creationId xmlns:p14="http://schemas.microsoft.com/office/powerpoint/2010/main" val="2327005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325133-ED47-6D49-0C24-B4AF34962AFA}"/>
              </a:ext>
            </a:extLst>
          </p:cNvPr>
          <p:cNvSpPr>
            <a:spLocks noGrp="1"/>
          </p:cNvSpPr>
          <p:nvPr>
            <p:ph idx="1"/>
          </p:nvPr>
        </p:nvSpPr>
        <p:spPr>
          <a:xfrm>
            <a:off x="609600" y="914400"/>
            <a:ext cx="10972800" cy="5660136"/>
          </a:xfrm>
        </p:spPr>
        <p:txBody>
          <a:bodyPr/>
          <a:lstStyle/>
          <a:p>
            <a:pPr marL="109728" indent="0">
              <a:lnSpc>
                <a:spcPct val="107000"/>
              </a:lnSpc>
              <a:spcAft>
                <a:spcPts val="800"/>
              </a:spcAft>
              <a:buNone/>
            </a:pPr>
            <a:r>
              <a:rPr lang="tr-TR" sz="2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Theme</a:t>
            </a:r>
            <a:r>
              <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b. </a:t>
            </a:r>
            <a:br>
              <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tr-TR" sz="2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Personal</a:t>
            </a:r>
            <a:r>
              <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interest</a:t>
            </a:r>
            <a:r>
              <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in </a:t>
            </a:r>
            <a:r>
              <a:rPr lang="tr-TR" sz="2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content</a:t>
            </a:r>
            <a:r>
              <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knowledge</a:t>
            </a:r>
            <a:endParaRPr lang="tr-T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teach EAP to engineering students. I myself also have a personal interest in how things are made and watch documentaries and videos in this vein very often. That being the case, what I learn from these experiences contributes to my teaching.” (</a:t>
            </a:r>
            <a:r>
              <a:rPr lang="en-GB"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Burak</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32, 10 years of experience)</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“There are several engineers among my close relatives and, once upon a time, it was my dream to be yet another one. </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a:t>
            </a:r>
            <a:r>
              <a:rPr lang="tr-T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even</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studied</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 </a:t>
            </a:r>
            <a:r>
              <a:rPr lang="tr-T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vocational</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high</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school</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However, university placement criteria restricted me and I had to change my career plans. But it doesn’t mean that I lost my interest.” (</a:t>
            </a:r>
            <a:r>
              <a:rPr lang="en-GB"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Kaan</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 </a:t>
            </a:r>
            <a:r>
              <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 years of experience)</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5885F57B-B21C-10F4-3100-EFB0D49E9000}"/>
              </a:ext>
            </a:extLst>
          </p:cNvPr>
          <p:cNvSpPr>
            <a:spLocks noGrp="1"/>
          </p:cNvSpPr>
          <p:nvPr>
            <p:ph type="sldNum" sz="quarter" idx="12"/>
          </p:nvPr>
        </p:nvSpPr>
        <p:spPr/>
        <p:txBody>
          <a:bodyPr/>
          <a:lstStyle/>
          <a:p>
            <a:pPr rtl="0"/>
            <a:fld id="{401CF334-2D5C-4859-84A6-CA7E6E43FAEB}" type="slidenum">
              <a:rPr lang="tr-TR" noProof="0" smtClean="0"/>
              <a:t>24</a:t>
            </a:fld>
            <a:endParaRPr lang="tr-TR" noProof="0" dirty="0"/>
          </a:p>
        </p:txBody>
      </p:sp>
    </p:spTree>
    <p:extLst>
      <p:ext uri="{BB962C8B-B14F-4D97-AF65-F5344CB8AC3E}">
        <p14:creationId xmlns:p14="http://schemas.microsoft.com/office/powerpoint/2010/main" val="3640564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25D16-FA44-95EC-6918-4EFF86F92BDD}"/>
              </a:ext>
            </a:extLst>
          </p:cNvPr>
          <p:cNvSpPr>
            <a:spLocks noGrp="1"/>
          </p:cNvSpPr>
          <p:nvPr>
            <p:ph idx="1"/>
          </p:nvPr>
        </p:nvSpPr>
        <p:spPr>
          <a:xfrm>
            <a:off x="0" y="1748681"/>
            <a:ext cx="12192000" cy="5109319"/>
          </a:xfrm>
        </p:spPr>
        <p:txBody>
          <a:bodyPr>
            <a:normAutofit/>
          </a:bodyPr>
          <a:lstStyle/>
          <a:p>
            <a:pPr marL="109728" indent="0">
              <a:buNone/>
            </a:pPr>
            <a:r>
              <a:rPr lang="tr-TR" sz="3200" b="1" dirty="0">
                <a:solidFill>
                  <a:srgbClr val="0070C0"/>
                </a:solidFill>
              </a:rPr>
              <a:t>Training EAP </a:t>
            </a:r>
            <a:r>
              <a:rPr lang="tr-TR" sz="3200" b="1" dirty="0" err="1">
                <a:solidFill>
                  <a:srgbClr val="0070C0"/>
                </a:solidFill>
              </a:rPr>
              <a:t>teachers</a:t>
            </a:r>
            <a:endParaRPr lang="tr-TR" sz="3200" b="1" dirty="0">
              <a:solidFill>
                <a:srgbClr val="0070C0"/>
              </a:solidFill>
            </a:endParaRPr>
          </a:p>
          <a:p>
            <a:pPr lvl="1"/>
            <a:endParaRPr lang="tr-TR" sz="2200" dirty="0"/>
          </a:p>
          <a:p>
            <a:pPr lvl="1"/>
            <a:r>
              <a:rPr lang="tr-TR" sz="2200" dirty="0"/>
              <a:t> </a:t>
            </a:r>
            <a:r>
              <a:rPr lang="tr-TR" sz="2200" dirty="0" err="1">
                <a:solidFill>
                  <a:schemeClr val="tx1"/>
                </a:solidFill>
              </a:rPr>
              <a:t>Despite</a:t>
            </a:r>
            <a:r>
              <a:rPr lang="tr-TR" sz="2200" dirty="0">
                <a:solidFill>
                  <a:schemeClr val="tx1"/>
                </a:solidFill>
              </a:rPr>
              <a:t> </a:t>
            </a:r>
            <a:r>
              <a:rPr lang="tr-TR" sz="2200" dirty="0" err="1">
                <a:solidFill>
                  <a:schemeClr val="tx1"/>
                </a:solidFill>
              </a:rPr>
              <a:t>having</a:t>
            </a:r>
            <a:r>
              <a:rPr lang="tr-TR" sz="2200" dirty="0">
                <a:solidFill>
                  <a:schemeClr val="tx1"/>
                </a:solidFill>
              </a:rPr>
              <a:t> a </a:t>
            </a:r>
            <a:r>
              <a:rPr lang="tr-TR" sz="2200" dirty="0" err="1">
                <a:solidFill>
                  <a:schemeClr val="tx1"/>
                </a:solidFill>
              </a:rPr>
              <a:t>deap-seated</a:t>
            </a:r>
            <a:r>
              <a:rPr lang="tr-TR" sz="2200" dirty="0">
                <a:solidFill>
                  <a:schemeClr val="tx1"/>
                </a:solidFill>
              </a:rPr>
              <a:t> EMI background in </a:t>
            </a:r>
            <a:r>
              <a:rPr lang="tr-TR" sz="2200" dirty="0" err="1">
                <a:solidFill>
                  <a:schemeClr val="tx1"/>
                </a:solidFill>
              </a:rPr>
              <a:t>Turkey</a:t>
            </a:r>
            <a:r>
              <a:rPr lang="tr-TR" sz="2200" dirty="0">
                <a:solidFill>
                  <a:schemeClr val="tx1"/>
                </a:solidFill>
              </a:rPr>
              <a:t>, </a:t>
            </a:r>
            <a:r>
              <a:rPr lang="tr-TR" sz="2200" dirty="0" err="1">
                <a:solidFill>
                  <a:schemeClr val="tx1"/>
                </a:solidFill>
              </a:rPr>
              <a:t>the</a:t>
            </a:r>
            <a:r>
              <a:rPr lang="tr-TR" sz="2200" dirty="0">
                <a:solidFill>
                  <a:schemeClr val="tx1"/>
                </a:solidFill>
              </a:rPr>
              <a:t> </a:t>
            </a:r>
            <a:r>
              <a:rPr lang="tr-TR" sz="2200" dirty="0" err="1">
                <a:solidFill>
                  <a:schemeClr val="tx1"/>
                </a:solidFill>
              </a:rPr>
              <a:t>curriculum</a:t>
            </a:r>
            <a:r>
              <a:rPr lang="tr-TR" sz="2200" dirty="0">
                <a:solidFill>
                  <a:schemeClr val="tx1"/>
                </a:solidFill>
              </a:rPr>
              <a:t> </a:t>
            </a:r>
            <a:r>
              <a:rPr lang="tr-TR" sz="2200" dirty="0" err="1">
                <a:solidFill>
                  <a:schemeClr val="tx1"/>
                </a:solidFill>
              </a:rPr>
              <a:t>for</a:t>
            </a:r>
            <a:r>
              <a:rPr lang="tr-TR" sz="2200" dirty="0">
                <a:solidFill>
                  <a:schemeClr val="tx1"/>
                </a:solidFill>
              </a:rPr>
              <a:t> English </a:t>
            </a:r>
            <a:r>
              <a:rPr lang="tr-TR" sz="2200" dirty="0" err="1">
                <a:solidFill>
                  <a:schemeClr val="tx1"/>
                </a:solidFill>
              </a:rPr>
              <a:t>language</a:t>
            </a:r>
            <a:r>
              <a:rPr lang="tr-TR" sz="2200" dirty="0">
                <a:solidFill>
                  <a:schemeClr val="tx1"/>
                </a:solidFill>
              </a:rPr>
              <a:t> </a:t>
            </a:r>
            <a:r>
              <a:rPr lang="tr-TR" sz="2200" dirty="0" err="1">
                <a:solidFill>
                  <a:schemeClr val="tx1"/>
                </a:solidFill>
              </a:rPr>
              <a:t>teaching</a:t>
            </a:r>
            <a:r>
              <a:rPr lang="tr-TR" sz="2200" dirty="0">
                <a:solidFill>
                  <a:schemeClr val="tx1"/>
                </a:solidFill>
              </a:rPr>
              <a:t> </a:t>
            </a:r>
            <a:r>
              <a:rPr lang="tr-TR" sz="2200" dirty="0" err="1">
                <a:solidFill>
                  <a:schemeClr val="tx1"/>
                </a:solidFill>
              </a:rPr>
              <a:t>programmes</a:t>
            </a:r>
            <a:r>
              <a:rPr lang="tr-TR" sz="2200" dirty="0">
                <a:solidFill>
                  <a:schemeClr val="tx1"/>
                </a:solidFill>
              </a:rPr>
              <a:t> (</a:t>
            </a:r>
            <a:r>
              <a:rPr lang="tr-TR" sz="2200" dirty="0" err="1">
                <a:solidFill>
                  <a:schemeClr val="tx1"/>
                </a:solidFill>
              </a:rPr>
              <a:t>Council</a:t>
            </a:r>
            <a:r>
              <a:rPr lang="tr-TR" sz="2200" dirty="0">
                <a:solidFill>
                  <a:schemeClr val="tx1"/>
                </a:solidFill>
              </a:rPr>
              <a:t> of </a:t>
            </a:r>
            <a:r>
              <a:rPr lang="tr-TR" sz="2200" dirty="0" err="1">
                <a:solidFill>
                  <a:schemeClr val="tx1"/>
                </a:solidFill>
              </a:rPr>
              <a:t>Higher</a:t>
            </a:r>
            <a:r>
              <a:rPr lang="tr-TR" sz="2200" dirty="0">
                <a:solidFill>
                  <a:schemeClr val="tx1"/>
                </a:solidFill>
              </a:rPr>
              <a:t> </a:t>
            </a:r>
            <a:r>
              <a:rPr lang="tr-TR" sz="2200" dirty="0" err="1">
                <a:solidFill>
                  <a:schemeClr val="tx1"/>
                </a:solidFill>
              </a:rPr>
              <a:t>Education</a:t>
            </a:r>
            <a:r>
              <a:rPr lang="tr-TR" sz="2200" dirty="0">
                <a:solidFill>
                  <a:schemeClr val="tx1"/>
                </a:solidFill>
              </a:rPr>
              <a:t>, 2018) </a:t>
            </a:r>
            <a:r>
              <a:rPr lang="tr-TR" sz="2200" dirty="0" err="1">
                <a:solidFill>
                  <a:schemeClr val="tx1"/>
                </a:solidFill>
              </a:rPr>
              <a:t>still</a:t>
            </a:r>
            <a:r>
              <a:rPr lang="tr-TR" sz="2200" dirty="0">
                <a:solidFill>
                  <a:schemeClr val="tx1"/>
                </a:solidFill>
              </a:rPr>
              <a:t> </a:t>
            </a:r>
            <a:r>
              <a:rPr lang="tr-TR" sz="2200" dirty="0" err="1">
                <a:solidFill>
                  <a:schemeClr val="tx1"/>
                </a:solidFill>
              </a:rPr>
              <a:t>fails</a:t>
            </a:r>
            <a:r>
              <a:rPr lang="tr-TR" sz="2200" dirty="0">
                <a:solidFill>
                  <a:schemeClr val="tx1"/>
                </a:solidFill>
              </a:rPr>
              <a:t> </a:t>
            </a:r>
            <a:r>
              <a:rPr lang="tr-TR" sz="2200" dirty="0" err="1">
                <a:solidFill>
                  <a:schemeClr val="tx1"/>
                </a:solidFill>
              </a:rPr>
              <a:t>to</a:t>
            </a:r>
            <a:r>
              <a:rPr lang="tr-TR" sz="2200" dirty="0">
                <a:solidFill>
                  <a:schemeClr val="tx1"/>
                </a:solidFill>
              </a:rPr>
              <a:t> </a:t>
            </a:r>
            <a:r>
              <a:rPr lang="tr-TR" sz="2200" dirty="0" err="1">
                <a:solidFill>
                  <a:schemeClr val="tx1"/>
                </a:solidFill>
              </a:rPr>
              <a:t>address</a:t>
            </a:r>
            <a:r>
              <a:rPr lang="tr-TR" sz="2200" dirty="0">
                <a:solidFill>
                  <a:schemeClr val="tx1"/>
                </a:solidFill>
              </a:rPr>
              <a:t> EAP </a:t>
            </a:r>
            <a:r>
              <a:rPr lang="tr-TR" sz="2200" dirty="0" err="1">
                <a:solidFill>
                  <a:schemeClr val="tx1"/>
                </a:solidFill>
              </a:rPr>
              <a:t>needs</a:t>
            </a:r>
            <a:r>
              <a:rPr lang="tr-TR" sz="2200" dirty="0">
                <a:solidFill>
                  <a:schemeClr val="tx1"/>
                </a:solidFill>
              </a:rPr>
              <a:t>.</a:t>
            </a:r>
          </a:p>
          <a:p>
            <a:pPr lvl="1"/>
            <a:endParaRPr lang="tr-TR" sz="2200" dirty="0">
              <a:solidFill>
                <a:schemeClr val="tx1"/>
              </a:solidFill>
            </a:endParaRPr>
          </a:p>
          <a:p>
            <a:pPr lvl="1"/>
            <a:r>
              <a:rPr lang="tr-TR" sz="2200" dirty="0" err="1">
                <a:solidFill>
                  <a:schemeClr val="tx1"/>
                </a:solidFill>
              </a:rPr>
              <a:t>Although</a:t>
            </a:r>
            <a:r>
              <a:rPr lang="tr-TR" sz="2200" dirty="0">
                <a:solidFill>
                  <a:schemeClr val="tx1"/>
                </a:solidFill>
              </a:rPr>
              <a:t> English </a:t>
            </a:r>
            <a:r>
              <a:rPr lang="tr-TR" sz="2200" dirty="0" err="1">
                <a:solidFill>
                  <a:schemeClr val="tx1"/>
                </a:solidFill>
              </a:rPr>
              <a:t>language</a:t>
            </a:r>
            <a:r>
              <a:rPr lang="tr-TR" sz="2200" dirty="0">
                <a:solidFill>
                  <a:schemeClr val="tx1"/>
                </a:solidFill>
              </a:rPr>
              <a:t> </a:t>
            </a:r>
            <a:r>
              <a:rPr lang="tr-TR" sz="2200" dirty="0" err="1">
                <a:solidFill>
                  <a:schemeClr val="tx1"/>
                </a:solidFill>
              </a:rPr>
              <a:t>teacher</a:t>
            </a:r>
            <a:r>
              <a:rPr lang="tr-TR" sz="2200" dirty="0">
                <a:solidFill>
                  <a:schemeClr val="tx1"/>
                </a:solidFill>
              </a:rPr>
              <a:t> </a:t>
            </a:r>
            <a:r>
              <a:rPr lang="tr-TR" sz="2200" dirty="0" err="1">
                <a:solidFill>
                  <a:schemeClr val="tx1"/>
                </a:solidFill>
              </a:rPr>
              <a:t>candidates</a:t>
            </a:r>
            <a:r>
              <a:rPr lang="tr-TR" sz="2200" dirty="0">
                <a:solidFill>
                  <a:schemeClr val="tx1"/>
                </a:solidFill>
              </a:rPr>
              <a:t> </a:t>
            </a:r>
            <a:r>
              <a:rPr lang="tr-TR" sz="2200" dirty="0" err="1">
                <a:solidFill>
                  <a:schemeClr val="tx1"/>
                </a:solidFill>
              </a:rPr>
              <a:t>are</a:t>
            </a:r>
            <a:r>
              <a:rPr lang="tr-TR" sz="2200" dirty="0">
                <a:solidFill>
                  <a:schemeClr val="tx1"/>
                </a:solidFill>
              </a:rPr>
              <a:t> </a:t>
            </a:r>
            <a:r>
              <a:rPr lang="tr-TR" sz="2200" dirty="0" err="1">
                <a:solidFill>
                  <a:schemeClr val="tx1"/>
                </a:solidFill>
              </a:rPr>
              <a:t>subject</a:t>
            </a:r>
            <a:r>
              <a:rPr lang="tr-TR" sz="2200" dirty="0">
                <a:solidFill>
                  <a:schemeClr val="tx1"/>
                </a:solidFill>
              </a:rPr>
              <a:t> </a:t>
            </a:r>
            <a:r>
              <a:rPr lang="tr-TR" sz="2200" dirty="0" err="1">
                <a:solidFill>
                  <a:schemeClr val="tx1"/>
                </a:solidFill>
              </a:rPr>
              <a:t>to</a:t>
            </a:r>
            <a:r>
              <a:rPr lang="tr-TR" sz="2200" dirty="0">
                <a:solidFill>
                  <a:schemeClr val="tx1"/>
                </a:solidFill>
              </a:rPr>
              <a:t> </a:t>
            </a:r>
            <a:r>
              <a:rPr lang="tr-TR" sz="2200" dirty="0" err="1">
                <a:solidFill>
                  <a:schemeClr val="tx1"/>
                </a:solidFill>
              </a:rPr>
              <a:t>various</a:t>
            </a:r>
            <a:r>
              <a:rPr lang="tr-TR" sz="2200" dirty="0">
                <a:solidFill>
                  <a:schemeClr val="tx1"/>
                </a:solidFill>
              </a:rPr>
              <a:t> </a:t>
            </a:r>
            <a:r>
              <a:rPr lang="tr-TR" sz="2200" dirty="0" err="1">
                <a:solidFill>
                  <a:schemeClr val="tx1"/>
                </a:solidFill>
              </a:rPr>
              <a:t>assessment</a:t>
            </a:r>
            <a:r>
              <a:rPr lang="tr-TR" sz="2200" dirty="0">
                <a:solidFill>
                  <a:schemeClr val="tx1"/>
                </a:solidFill>
              </a:rPr>
              <a:t> </a:t>
            </a:r>
            <a:r>
              <a:rPr lang="tr-TR" sz="2200" dirty="0" err="1">
                <a:solidFill>
                  <a:schemeClr val="tx1"/>
                </a:solidFill>
              </a:rPr>
              <a:t>and</a:t>
            </a:r>
            <a:r>
              <a:rPr lang="tr-TR" sz="2200" dirty="0">
                <a:solidFill>
                  <a:schemeClr val="tx1"/>
                </a:solidFill>
              </a:rPr>
              <a:t> </a:t>
            </a:r>
            <a:r>
              <a:rPr lang="tr-TR" sz="2200" dirty="0" err="1">
                <a:solidFill>
                  <a:schemeClr val="tx1"/>
                </a:solidFill>
              </a:rPr>
              <a:t>evaluation</a:t>
            </a:r>
            <a:r>
              <a:rPr lang="tr-TR" sz="2200" dirty="0">
                <a:solidFill>
                  <a:schemeClr val="tx1"/>
                </a:solidFill>
              </a:rPr>
              <a:t> </a:t>
            </a:r>
            <a:r>
              <a:rPr lang="tr-TR" sz="2200" dirty="0" err="1">
                <a:solidFill>
                  <a:schemeClr val="tx1"/>
                </a:solidFill>
              </a:rPr>
              <a:t>procedures</a:t>
            </a:r>
            <a:r>
              <a:rPr lang="tr-TR" sz="2200" dirty="0">
                <a:solidFill>
                  <a:schemeClr val="tx1"/>
                </a:solidFill>
              </a:rPr>
              <a:t>, </a:t>
            </a:r>
            <a:r>
              <a:rPr lang="tr-TR" sz="2200" dirty="0" err="1">
                <a:solidFill>
                  <a:schemeClr val="tx1"/>
                </a:solidFill>
              </a:rPr>
              <a:t>there</a:t>
            </a:r>
            <a:r>
              <a:rPr lang="tr-TR" sz="2200" dirty="0">
                <a:solidFill>
                  <a:schemeClr val="tx1"/>
                </a:solidFill>
              </a:rPr>
              <a:t> is not a </a:t>
            </a:r>
            <a:r>
              <a:rPr lang="tr-TR" sz="2200" dirty="0" err="1">
                <a:solidFill>
                  <a:schemeClr val="tx1"/>
                </a:solidFill>
              </a:rPr>
              <a:t>prerequisite</a:t>
            </a:r>
            <a:r>
              <a:rPr lang="tr-TR" sz="2200" dirty="0">
                <a:solidFill>
                  <a:schemeClr val="tx1"/>
                </a:solidFill>
              </a:rPr>
              <a:t> </a:t>
            </a:r>
            <a:r>
              <a:rPr lang="tr-TR" sz="2200" dirty="0" err="1">
                <a:solidFill>
                  <a:schemeClr val="tx1"/>
                </a:solidFill>
              </a:rPr>
              <a:t>for</a:t>
            </a:r>
            <a:r>
              <a:rPr lang="tr-TR" sz="2200" dirty="0">
                <a:solidFill>
                  <a:schemeClr val="tx1"/>
                </a:solidFill>
              </a:rPr>
              <a:t> </a:t>
            </a:r>
            <a:r>
              <a:rPr lang="tr-TR" sz="2200" dirty="0" err="1">
                <a:solidFill>
                  <a:schemeClr val="tx1"/>
                </a:solidFill>
              </a:rPr>
              <a:t>teaching</a:t>
            </a:r>
            <a:r>
              <a:rPr lang="tr-TR" sz="2200" dirty="0">
                <a:solidFill>
                  <a:schemeClr val="tx1"/>
                </a:solidFill>
              </a:rPr>
              <a:t> EAP </a:t>
            </a:r>
            <a:r>
              <a:rPr lang="tr-TR" sz="2200" dirty="0" err="1">
                <a:solidFill>
                  <a:schemeClr val="tx1"/>
                </a:solidFill>
              </a:rPr>
              <a:t>such</a:t>
            </a:r>
            <a:r>
              <a:rPr lang="tr-TR" sz="2200" dirty="0">
                <a:solidFill>
                  <a:schemeClr val="tx1"/>
                </a:solidFill>
              </a:rPr>
              <a:t> as </a:t>
            </a:r>
            <a:r>
              <a:rPr lang="tr-TR" sz="2200" dirty="0" err="1">
                <a:solidFill>
                  <a:schemeClr val="tx1"/>
                </a:solidFill>
              </a:rPr>
              <a:t>Praxis</a:t>
            </a:r>
            <a:r>
              <a:rPr lang="tr-TR" sz="2200" dirty="0">
                <a:solidFill>
                  <a:schemeClr val="tx1"/>
                </a:solidFill>
              </a:rPr>
              <a:t> </a:t>
            </a:r>
            <a:r>
              <a:rPr lang="tr-TR" sz="2200" dirty="0" err="1">
                <a:solidFill>
                  <a:schemeClr val="tx1"/>
                </a:solidFill>
              </a:rPr>
              <a:t>Tests</a:t>
            </a:r>
            <a:r>
              <a:rPr lang="tr-TR" sz="2200" dirty="0">
                <a:solidFill>
                  <a:schemeClr val="tx1"/>
                </a:solidFill>
              </a:rPr>
              <a:t> (ETS, 2022).</a:t>
            </a:r>
          </a:p>
          <a:p>
            <a:pPr lvl="1"/>
            <a:endParaRPr lang="tr-TR" sz="2200" dirty="0">
              <a:solidFill>
                <a:schemeClr val="tx1"/>
              </a:solidFill>
            </a:endParaRPr>
          </a:p>
          <a:p>
            <a:pPr lvl="1"/>
            <a:r>
              <a:rPr lang="tr-TR" sz="2200" dirty="0" err="1">
                <a:solidFill>
                  <a:schemeClr val="tx1"/>
                </a:solidFill>
              </a:rPr>
              <a:t>Candidates</a:t>
            </a:r>
            <a:r>
              <a:rPr lang="tr-TR" sz="2200" dirty="0">
                <a:solidFill>
                  <a:schemeClr val="tx1"/>
                </a:solidFill>
              </a:rPr>
              <a:t> </a:t>
            </a:r>
            <a:r>
              <a:rPr lang="tr-TR" sz="2200" dirty="0" err="1">
                <a:solidFill>
                  <a:schemeClr val="tx1"/>
                </a:solidFill>
              </a:rPr>
              <a:t>could</a:t>
            </a:r>
            <a:r>
              <a:rPr lang="tr-TR" sz="2200" dirty="0">
                <a:solidFill>
                  <a:schemeClr val="tx1"/>
                </a:solidFill>
              </a:rPr>
              <a:t> at </a:t>
            </a:r>
            <a:r>
              <a:rPr lang="tr-TR" sz="2200" dirty="0" err="1">
                <a:solidFill>
                  <a:schemeClr val="tx1"/>
                </a:solidFill>
              </a:rPr>
              <a:t>least</a:t>
            </a:r>
            <a:r>
              <a:rPr lang="tr-TR" sz="2200" dirty="0">
                <a:solidFill>
                  <a:schemeClr val="tx1"/>
                </a:solidFill>
              </a:rPr>
              <a:t> be </a:t>
            </a:r>
            <a:r>
              <a:rPr lang="tr-TR" sz="2200" dirty="0" err="1">
                <a:solidFill>
                  <a:schemeClr val="tx1"/>
                </a:solidFill>
              </a:rPr>
              <a:t>required</a:t>
            </a:r>
            <a:r>
              <a:rPr lang="tr-TR" sz="2200" dirty="0">
                <a:solidFill>
                  <a:schemeClr val="tx1"/>
                </a:solidFill>
              </a:rPr>
              <a:t> </a:t>
            </a:r>
            <a:r>
              <a:rPr lang="tr-TR" sz="2200" dirty="0" err="1">
                <a:solidFill>
                  <a:schemeClr val="tx1"/>
                </a:solidFill>
              </a:rPr>
              <a:t>to</a:t>
            </a:r>
            <a:r>
              <a:rPr lang="tr-TR" sz="2200" dirty="0">
                <a:solidFill>
                  <a:schemeClr val="tx1"/>
                </a:solidFill>
              </a:rPr>
              <a:t> </a:t>
            </a:r>
            <a:r>
              <a:rPr lang="tr-TR" sz="2200" dirty="0" err="1">
                <a:solidFill>
                  <a:schemeClr val="tx1"/>
                </a:solidFill>
              </a:rPr>
              <a:t>undertake</a:t>
            </a:r>
            <a:r>
              <a:rPr lang="tr-TR" sz="2200" dirty="0">
                <a:solidFill>
                  <a:schemeClr val="tx1"/>
                </a:solidFill>
              </a:rPr>
              <a:t> an EAP </a:t>
            </a:r>
            <a:r>
              <a:rPr lang="tr-TR" sz="2200" dirty="0" err="1">
                <a:solidFill>
                  <a:schemeClr val="tx1"/>
                </a:solidFill>
              </a:rPr>
              <a:t>training</a:t>
            </a:r>
            <a:r>
              <a:rPr lang="tr-TR" sz="2200" dirty="0">
                <a:solidFill>
                  <a:schemeClr val="tx1"/>
                </a:solidFill>
              </a:rPr>
              <a:t> </a:t>
            </a:r>
            <a:r>
              <a:rPr lang="tr-TR" sz="2200" dirty="0" err="1">
                <a:solidFill>
                  <a:schemeClr val="tx1"/>
                </a:solidFill>
              </a:rPr>
              <a:t>course</a:t>
            </a:r>
            <a:r>
              <a:rPr lang="tr-TR" sz="2200" dirty="0">
                <a:solidFill>
                  <a:schemeClr val="tx1"/>
                </a:solidFill>
              </a:rPr>
              <a:t> </a:t>
            </a:r>
            <a:r>
              <a:rPr lang="tr-TR" sz="2200" dirty="0" err="1">
                <a:solidFill>
                  <a:schemeClr val="tx1"/>
                </a:solidFill>
              </a:rPr>
              <a:t>such</a:t>
            </a:r>
            <a:r>
              <a:rPr lang="tr-TR" sz="2200" dirty="0">
                <a:solidFill>
                  <a:schemeClr val="tx1"/>
                </a:solidFill>
              </a:rPr>
              <a:t> as </a:t>
            </a:r>
            <a:r>
              <a:rPr lang="en-GB" sz="2200" dirty="0">
                <a:solidFill>
                  <a:schemeClr val="tx1"/>
                </a:solidFill>
              </a:rPr>
              <a:t>Teaching English for Academic Purposes (</a:t>
            </a:r>
            <a:r>
              <a:rPr lang="tr-TR" sz="2200" dirty="0">
                <a:solidFill>
                  <a:schemeClr val="tx1"/>
                </a:solidFill>
              </a:rPr>
              <a:t>BALEAP, 2022) </a:t>
            </a:r>
            <a:r>
              <a:rPr lang="tr-TR" sz="2200" dirty="0" err="1">
                <a:solidFill>
                  <a:schemeClr val="tx1"/>
                </a:solidFill>
              </a:rPr>
              <a:t>for</a:t>
            </a:r>
            <a:r>
              <a:rPr lang="tr-TR" sz="2200" dirty="0">
                <a:solidFill>
                  <a:schemeClr val="tx1"/>
                </a:solidFill>
              </a:rPr>
              <a:t> a </a:t>
            </a:r>
            <a:r>
              <a:rPr lang="tr-TR" sz="2200" dirty="0" err="1">
                <a:solidFill>
                  <a:schemeClr val="tx1"/>
                </a:solidFill>
              </a:rPr>
              <a:t>certificate</a:t>
            </a:r>
            <a:r>
              <a:rPr lang="tr-TR" sz="2200" dirty="0">
                <a:solidFill>
                  <a:schemeClr val="tx1"/>
                </a:solidFill>
              </a:rPr>
              <a:t>.</a:t>
            </a:r>
          </a:p>
        </p:txBody>
      </p:sp>
      <p:sp>
        <p:nvSpPr>
          <p:cNvPr id="4" name="Slide Number Placeholder 3">
            <a:extLst>
              <a:ext uri="{FF2B5EF4-FFF2-40B4-BE49-F238E27FC236}">
                <a16:creationId xmlns:a16="http://schemas.microsoft.com/office/drawing/2014/main" id="{5A4194AD-2824-669A-F598-064478703731}"/>
              </a:ext>
            </a:extLst>
          </p:cNvPr>
          <p:cNvSpPr>
            <a:spLocks noGrp="1"/>
          </p:cNvSpPr>
          <p:nvPr>
            <p:ph type="sldNum" sz="quarter" idx="12"/>
          </p:nvPr>
        </p:nvSpPr>
        <p:spPr/>
        <p:txBody>
          <a:bodyPr/>
          <a:lstStyle/>
          <a:p>
            <a:pPr rtl="0"/>
            <a:fld id="{401CF334-2D5C-4859-84A6-CA7E6E43FAEB}" type="slidenum">
              <a:rPr lang="tr-TR" noProof="0" smtClean="0"/>
              <a:t>25</a:t>
            </a:fld>
            <a:endParaRPr lang="tr-TR" noProof="0" dirty="0"/>
          </a:p>
        </p:txBody>
      </p:sp>
      <p:sp>
        <p:nvSpPr>
          <p:cNvPr id="2" name="Metin kutusu 4">
            <a:extLst>
              <a:ext uri="{FF2B5EF4-FFF2-40B4-BE49-F238E27FC236}">
                <a16:creationId xmlns:a16="http://schemas.microsoft.com/office/drawing/2014/main" id="{21D44BAF-F2C7-08B4-B38F-7C51CE18396F}"/>
              </a:ext>
            </a:extLst>
          </p:cNvPr>
          <p:cNvSpPr txBox="1"/>
          <p:nvPr/>
        </p:nvSpPr>
        <p:spPr>
          <a:xfrm>
            <a:off x="671209" y="612843"/>
            <a:ext cx="10228439" cy="707886"/>
          </a:xfrm>
          <a:prstGeom prst="rect">
            <a:avLst/>
          </a:prstGeom>
          <a:noFill/>
        </p:spPr>
        <p:txBody>
          <a:bodyPr wrap="square" rtlCol="0">
            <a:spAutoFit/>
          </a:bodyPr>
          <a:lstStyle/>
          <a:p>
            <a:pPr algn="ctr"/>
            <a:r>
              <a:rPr lang="tr-TR" sz="4000" b="1" dirty="0">
                <a:solidFill>
                  <a:srgbClr val="FF0000"/>
                </a:solidFill>
              </a:rPr>
              <a:t>DISCUSSION</a:t>
            </a:r>
            <a:endParaRPr lang="en-GB" sz="4000" b="1" dirty="0">
              <a:solidFill>
                <a:srgbClr val="FF0000"/>
              </a:solidFill>
            </a:endParaRPr>
          </a:p>
        </p:txBody>
      </p:sp>
    </p:spTree>
    <p:extLst>
      <p:ext uri="{BB962C8B-B14F-4D97-AF65-F5344CB8AC3E}">
        <p14:creationId xmlns:p14="http://schemas.microsoft.com/office/powerpoint/2010/main" val="3136700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25D16-FA44-95EC-6918-4EFF86F92BDD}"/>
              </a:ext>
            </a:extLst>
          </p:cNvPr>
          <p:cNvSpPr>
            <a:spLocks noGrp="1"/>
          </p:cNvSpPr>
          <p:nvPr>
            <p:ph idx="1"/>
          </p:nvPr>
        </p:nvSpPr>
        <p:spPr>
          <a:xfrm>
            <a:off x="0" y="1748681"/>
            <a:ext cx="12192000" cy="5109319"/>
          </a:xfrm>
        </p:spPr>
        <p:txBody>
          <a:bodyPr>
            <a:normAutofit fontScale="92500" lnSpcReduction="10000"/>
          </a:bodyPr>
          <a:lstStyle/>
          <a:p>
            <a:pPr marL="109728" indent="0">
              <a:buNone/>
            </a:pPr>
            <a:r>
              <a:rPr lang="tr-TR" sz="3500" b="1" dirty="0">
                <a:solidFill>
                  <a:srgbClr val="0070C0"/>
                </a:solidFill>
              </a:rPr>
              <a:t>Professional </a:t>
            </a:r>
            <a:r>
              <a:rPr lang="tr-TR" sz="3500" b="1" dirty="0" err="1">
                <a:solidFill>
                  <a:srgbClr val="0070C0"/>
                </a:solidFill>
              </a:rPr>
              <a:t>development</a:t>
            </a:r>
            <a:r>
              <a:rPr lang="tr-TR" sz="3500" b="1" dirty="0">
                <a:solidFill>
                  <a:srgbClr val="0070C0"/>
                </a:solidFill>
              </a:rPr>
              <a:t> of EAP </a:t>
            </a:r>
            <a:r>
              <a:rPr lang="tr-TR" sz="3500" b="1" dirty="0" err="1">
                <a:solidFill>
                  <a:srgbClr val="0070C0"/>
                </a:solidFill>
              </a:rPr>
              <a:t>teachers</a:t>
            </a:r>
            <a:endParaRPr lang="tr-TR" sz="3500" b="1" dirty="0">
              <a:solidFill>
                <a:srgbClr val="0070C0"/>
              </a:solidFill>
            </a:endParaRPr>
          </a:p>
          <a:p>
            <a:pPr marL="109728" indent="0">
              <a:buNone/>
            </a:pPr>
            <a:endParaRPr lang="tr-TR" sz="2400" dirty="0"/>
          </a:p>
          <a:p>
            <a:pPr lvl="1"/>
            <a:r>
              <a:rPr lang="tr-TR" sz="2400" dirty="0" err="1">
                <a:solidFill>
                  <a:schemeClr val="tx1"/>
                </a:solidFill>
              </a:rPr>
              <a:t>There</a:t>
            </a:r>
            <a:r>
              <a:rPr lang="tr-TR" sz="2400" dirty="0">
                <a:solidFill>
                  <a:schemeClr val="tx1"/>
                </a:solidFill>
              </a:rPr>
              <a:t> is a </a:t>
            </a:r>
            <a:r>
              <a:rPr lang="tr-TR" sz="2400" dirty="0" err="1">
                <a:solidFill>
                  <a:schemeClr val="tx1"/>
                </a:solidFill>
              </a:rPr>
              <a:t>crying</a:t>
            </a:r>
            <a:r>
              <a:rPr lang="tr-TR" sz="2400" dirty="0">
                <a:solidFill>
                  <a:schemeClr val="tx1"/>
                </a:solidFill>
              </a:rPr>
              <a:t> </a:t>
            </a:r>
            <a:r>
              <a:rPr lang="tr-TR" sz="2400" dirty="0" err="1">
                <a:solidFill>
                  <a:schemeClr val="tx1"/>
                </a:solidFill>
              </a:rPr>
              <a:t>need</a:t>
            </a:r>
            <a:r>
              <a:rPr lang="tr-TR" sz="2400" dirty="0">
                <a:solidFill>
                  <a:schemeClr val="tx1"/>
                </a:solidFill>
              </a:rPr>
              <a:t> </a:t>
            </a:r>
            <a:r>
              <a:rPr lang="tr-TR" sz="2400" dirty="0" err="1">
                <a:solidFill>
                  <a:schemeClr val="tx1"/>
                </a:solidFill>
              </a:rPr>
              <a:t>for</a:t>
            </a:r>
            <a:r>
              <a:rPr lang="tr-TR" sz="2400" dirty="0">
                <a:solidFill>
                  <a:schemeClr val="tx1"/>
                </a:solidFill>
              </a:rPr>
              <a:t> </a:t>
            </a:r>
            <a:r>
              <a:rPr lang="tr-TR" sz="2400" dirty="0" err="1">
                <a:solidFill>
                  <a:schemeClr val="tx1"/>
                </a:solidFill>
              </a:rPr>
              <a:t>the</a:t>
            </a:r>
            <a:r>
              <a:rPr lang="tr-TR" sz="2400" dirty="0">
                <a:solidFill>
                  <a:schemeClr val="tx1"/>
                </a:solidFill>
              </a:rPr>
              <a:t> </a:t>
            </a:r>
            <a:r>
              <a:rPr lang="tr-TR" sz="2400" dirty="0" err="1">
                <a:solidFill>
                  <a:schemeClr val="tx1"/>
                </a:solidFill>
              </a:rPr>
              <a:t>professional</a:t>
            </a:r>
            <a:r>
              <a:rPr lang="tr-TR" sz="2400" dirty="0">
                <a:solidFill>
                  <a:schemeClr val="tx1"/>
                </a:solidFill>
              </a:rPr>
              <a:t> </a:t>
            </a:r>
            <a:r>
              <a:rPr lang="tr-TR" sz="2400" dirty="0" err="1">
                <a:solidFill>
                  <a:schemeClr val="tx1"/>
                </a:solidFill>
              </a:rPr>
              <a:t>development</a:t>
            </a:r>
            <a:r>
              <a:rPr lang="tr-TR" sz="2400" dirty="0">
                <a:solidFill>
                  <a:schemeClr val="tx1"/>
                </a:solidFill>
              </a:rPr>
              <a:t> of EAP </a:t>
            </a:r>
            <a:r>
              <a:rPr lang="tr-TR" sz="2400" dirty="0" err="1">
                <a:solidFill>
                  <a:schemeClr val="tx1"/>
                </a:solidFill>
              </a:rPr>
              <a:t>instructors</a:t>
            </a:r>
            <a:r>
              <a:rPr lang="tr-TR" sz="2400" dirty="0">
                <a:solidFill>
                  <a:schemeClr val="tx1"/>
                </a:solidFill>
              </a:rPr>
              <a:t>.</a:t>
            </a:r>
          </a:p>
          <a:p>
            <a:pPr marL="411480" lvl="1" indent="0">
              <a:buNone/>
            </a:pPr>
            <a:endParaRPr lang="tr-TR" sz="2400" dirty="0">
              <a:solidFill>
                <a:schemeClr val="tx1"/>
              </a:solidFill>
            </a:endParaRPr>
          </a:p>
          <a:p>
            <a:pPr lvl="1"/>
            <a:r>
              <a:rPr lang="tr-TR" sz="2400" dirty="0">
                <a:solidFill>
                  <a:schemeClr val="tx1"/>
                </a:solidFill>
              </a:rPr>
              <a:t>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LEAP project (Learning English for Academic Purposes) </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Italy</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by</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Guarda</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Helm</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(2016) is a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successful</a:t>
            </a:r>
            <a:r>
              <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example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including</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lectures, seminar discussions, pair- and groupwork, and participant presentations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411480" lvl="1" indent="0">
              <a:buNone/>
            </a:pPr>
            <a:endPar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In</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collaboration</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with</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content</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lecturers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such</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programme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should</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the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very</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least</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include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conducting</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needs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analysis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(b)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syllabus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design</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(c)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materials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design</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(d)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academic</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literacy</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across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the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curriculum</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(West, 1994;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Donohue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&amp;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Erling</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2012;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Macaro</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2018;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Galloway</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and</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Ruegg</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2020)</a:t>
            </a:r>
          </a:p>
          <a:p>
            <a:pPr marL="411480" lvl="1" indent="0">
              <a:buNone/>
            </a:pPr>
            <a:endPar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Fenton</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-Smith et al. (2017)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suggest</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that</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Anglophone nations provide support to develop programs of quality teacher training and professional development</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for</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EMI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lecturers</a:t>
            </a:r>
            <a:r>
              <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(Fenton-Smith</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et al.</a:t>
            </a:r>
            <a:r>
              <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2017)</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EAP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lecturers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are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likewise</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in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need</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of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this</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2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support</a:t>
            </a:r>
            <a:r>
              <a:rPr lang="tr-TR"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endParaRPr lang="en-GB" dirty="0">
              <a:solidFill>
                <a:schemeClr val="tx1"/>
              </a:solidFill>
            </a:endParaRPr>
          </a:p>
        </p:txBody>
      </p:sp>
      <p:sp>
        <p:nvSpPr>
          <p:cNvPr id="4" name="Slide Number Placeholder 3">
            <a:extLst>
              <a:ext uri="{FF2B5EF4-FFF2-40B4-BE49-F238E27FC236}">
                <a16:creationId xmlns:a16="http://schemas.microsoft.com/office/drawing/2014/main" id="{5A4194AD-2824-669A-F598-064478703731}"/>
              </a:ext>
            </a:extLst>
          </p:cNvPr>
          <p:cNvSpPr>
            <a:spLocks noGrp="1"/>
          </p:cNvSpPr>
          <p:nvPr>
            <p:ph type="sldNum" sz="quarter" idx="12"/>
          </p:nvPr>
        </p:nvSpPr>
        <p:spPr/>
        <p:txBody>
          <a:bodyPr/>
          <a:lstStyle/>
          <a:p>
            <a:pPr rtl="0"/>
            <a:fld id="{401CF334-2D5C-4859-84A6-CA7E6E43FAEB}" type="slidenum">
              <a:rPr lang="tr-TR" noProof="0" smtClean="0"/>
              <a:t>26</a:t>
            </a:fld>
            <a:endParaRPr lang="tr-TR" noProof="0" dirty="0"/>
          </a:p>
        </p:txBody>
      </p:sp>
    </p:spTree>
    <p:extLst>
      <p:ext uri="{BB962C8B-B14F-4D97-AF65-F5344CB8AC3E}">
        <p14:creationId xmlns:p14="http://schemas.microsoft.com/office/powerpoint/2010/main" val="441587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4D7FD7-4E00-8E51-9742-3C5C987186A1}"/>
              </a:ext>
            </a:extLst>
          </p:cNvPr>
          <p:cNvSpPr>
            <a:spLocks noGrp="1"/>
          </p:cNvSpPr>
          <p:nvPr>
            <p:ph idx="1"/>
          </p:nvPr>
        </p:nvSpPr>
        <p:spPr>
          <a:xfrm>
            <a:off x="189690" y="1770453"/>
            <a:ext cx="10972800" cy="5087547"/>
          </a:xfrm>
        </p:spPr>
        <p:txBody>
          <a:bodyPr>
            <a:normAutofit/>
          </a:bodyPr>
          <a:lstStyle/>
          <a:p>
            <a:pPr marL="109728" indent="0">
              <a:buNone/>
            </a:pPr>
            <a:r>
              <a:rPr lang="tr-TR" sz="3200" b="1" dirty="0" err="1">
                <a:solidFill>
                  <a:srgbClr val="0070C0"/>
                </a:solidFill>
              </a:rPr>
              <a:t>Other</a:t>
            </a:r>
            <a:r>
              <a:rPr lang="tr-TR" sz="3200" b="1" dirty="0">
                <a:solidFill>
                  <a:srgbClr val="0070C0"/>
                </a:solidFill>
              </a:rPr>
              <a:t> </a:t>
            </a:r>
            <a:r>
              <a:rPr lang="tr-TR" sz="3200" b="1" dirty="0" err="1">
                <a:solidFill>
                  <a:srgbClr val="0070C0"/>
                </a:solidFill>
              </a:rPr>
              <a:t>determinants</a:t>
            </a:r>
            <a:r>
              <a:rPr lang="tr-TR" sz="3200" b="1" dirty="0">
                <a:solidFill>
                  <a:srgbClr val="0070C0"/>
                </a:solidFill>
              </a:rPr>
              <a:t> of EAP </a:t>
            </a:r>
            <a:r>
              <a:rPr lang="tr-TR" sz="3200" b="1" dirty="0" err="1">
                <a:solidFill>
                  <a:srgbClr val="0070C0"/>
                </a:solidFill>
              </a:rPr>
              <a:t>lecturers</a:t>
            </a:r>
            <a:r>
              <a:rPr lang="tr-TR" sz="3200" b="1" dirty="0">
                <a:solidFill>
                  <a:srgbClr val="0070C0"/>
                </a:solidFill>
              </a:rPr>
              <a:t>’ </a:t>
            </a:r>
            <a:r>
              <a:rPr lang="tr-TR" sz="3200" b="1" dirty="0" err="1">
                <a:solidFill>
                  <a:srgbClr val="0070C0"/>
                </a:solidFill>
              </a:rPr>
              <a:t>efficacy</a:t>
            </a:r>
            <a:endParaRPr lang="tr-TR" sz="3200" b="1" dirty="0">
              <a:solidFill>
                <a:srgbClr val="0070C0"/>
              </a:solidFill>
            </a:endParaRPr>
          </a:p>
          <a:p>
            <a:pPr marL="109728" indent="0">
              <a:buNone/>
            </a:pPr>
            <a:endParaRPr lang="tr-TR" sz="2200" dirty="0"/>
          </a:p>
          <a:p>
            <a:pPr lvl="1"/>
            <a:r>
              <a:rPr lang="tr-TR" sz="2200" dirty="0"/>
              <a:t> </a:t>
            </a:r>
            <a:r>
              <a:rPr lang="tr-TR" sz="2200" dirty="0" err="1">
                <a:solidFill>
                  <a:schemeClr val="tx1"/>
                </a:solidFill>
              </a:rPr>
              <a:t>Several</a:t>
            </a:r>
            <a:r>
              <a:rPr lang="tr-TR" sz="2200" dirty="0">
                <a:solidFill>
                  <a:schemeClr val="tx1"/>
                </a:solidFill>
              </a:rPr>
              <a:t> </a:t>
            </a:r>
            <a:r>
              <a:rPr lang="tr-TR" sz="2200" dirty="0" err="1">
                <a:solidFill>
                  <a:schemeClr val="tx1"/>
                </a:solidFill>
              </a:rPr>
              <a:t>studies</a:t>
            </a:r>
            <a:r>
              <a:rPr lang="tr-TR" sz="2200" dirty="0">
                <a:solidFill>
                  <a:schemeClr val="tx1"/>
                </a:solidFill>
              </a:rPr>
              <a:t> </a:t>
            </a:r>
            <a:r>
              <a:rPr lang="tr-TR" sz="2200" dirty="0" err="1">
                <a:solidFill>
                  <a:schemeClr val="tx1"/>
                </a:solidFill>
              </a:rPr>
              <a:t>have</a:t>
            </a:r>
            <a:r>
              <a:rPr lang="tr-TR" sz="2200" dirty="0">
                <a:solidFill>
                  <a:schemeClr val="tx1"/>
                </a:solidFill>
              </a:rPr>
              <a:t> </a:t>
            </a:r>
            <a:r>
              <a:rPr lang="tr-TR" sz="2200" dirty="0" err="1">
                <a:solidFill>
                  <a:schemeClr val="tx1"/>
                </a:solidFill>
              </a:rPr>
              <a:t>highlighted</a:t>
            </a:r>
            <a:r>
              <a:rPr lang="tr-TR" sz="2200" dirty="0">
                <a:solidFill>
                  <a:schemeClr val="tx1"/>
                </a:solidFill>
              </a:rPr>
              <a:t> </a:t>
            </a:r>
            <a:r>
              <a:rPr lang="tr-TR" sz="2200" dirty="0" err="1">
                <a:solidFill>
                  <a:schemeClr val="tx1"/>
                </a:solidFill>
              </a:rPr>
              <a:t>the</a:t>
            </a:r>
            <a:r>
              <a:rPr lang="tr-TR" sz="2200" dirty="0">
                <a:solidFill>
                  <a:schemeClr val="tx1"/>
                </a:solidFill>
              </a:rPr>
              <a:t> role of </a:t>
            </a:r>
            <a:r>
              <a:rPr lang="tr-TR" sz="2200" dirty="0" err="1">
                <a:solidFill>
                  <a:schemeClr val="tx1"/>
                </a:solidFill>
              </a:rPr>
              <a:t>academic</a:t>
            </a:r>
            <a:r>
              <a:rPr lang="tr-TR" sz="2200" dirty="0">
                <a:solidFill>
                  <a:schemeClr val="tx1"/>
                </a:solidFill>
              </a:rPr>
              <a:t> </a:t>
            </a:r>
            <a:r>
              <a:rPr lang="tr-TR" sz="2200" dirty="0" err="1">
                <a:solidFill>
                  <a:schemeClr val="tx1"/>
                </a:solidFill>
              </a:rPr>
              <a:t>experiences</a:t>
            </a:r>
            <a:r>
              <a:rPr lang="tr-TR" sz="2200" dirty="0">
                <a:solidFill>
                  <a:schemeClr val="tx1"/>
                </a:solidFill>
              </a:rPr>
              <a:t> </a:t>
            </a:r>
            <a:r>
              <a:rPr lang="tr-TR" sz="2200" dirty="0" err="1">
                <a:solidFill>
                  <a:schemeClr val="tx1"/>
                </a:solidFill>
              </a:rPr>
              <a:t>over</a:t>
            </a:r>
            <a:r>
              <a:rPr lang="tr-TR" sz="2200" dirty="0">
                <a:solidFill>
                  <a:schemeClr val="tx1"/>
                </a:solidFill>
              </a:rPr>
              <a:t> </a:t>
            </a:r>
            <a:r>
              <a:rPr lang="tr-TR" sz="2200" dirty="0" err="1">
                <a:solidFill>
                  <a:schemeClr val="tx1"/>
                </a:solidFill>
              </a:rPr>
              <a:t>students</a:t>
            </a:r>
            <a:r>
              <a:rPr lang="tr-TR" sz="2200" dirty="0">
                <a:solidFill>
                  <a:schemeClr val="tx1"/>
                </a:solidFill>
              </a:rPr>
              <a:t>’ </a:t>
            </a:r>
            <a:r>
              <a:rPr lang="tr-TR" sz="2200" dirty="0" err="1">
                <a:solidFill>
                  <a:schemeClr val="tx1"/>
                </a:solidFill>
              </a:rPr>
              <a:t>success</a:t>
            </a:r>
            <a:r>
              <a:rPr lang="tr-TR" sz="2200" dirty="0">
                <a:solidFill>
                  <a:schemeClr val="tx1"/>
                </a:solidFill>
              </a:rPr>
              <a:t> in EMI </a:t>
            </a:r>
            <a:r>
              <a:rPr lang="tr-TR" sz="2200" dirty="0" err="1">
                <a:solidFill>
                  <a:schemeClr val="tx1"/>
                </a:solidFill>
              </a:rPr>
              <a:t>setting</a:t>
            </a:r>
            <a:r>
              <a:rPr lang="tr-TR" sz="2200" dirty="0">
                <a:solidFill>
                  <a:schemeClr val="tx1"/>
                </a:solidFill>
              </a:rPr>
              <a:t> </a:t>
            </a:r>
            <a:r>
              <a:rPr lang="tr-TR" sz="2200" dirty="0" err="1">
                <a:solidFill>
                  <a:schemeClr val="tx1"/>
                </a:solidFill>
              </a:rPr>
              <a:t>so</a:t>
            </a:r>
            <a:r>
              <a:rPr lang="tr-TR" sz="2200" dirty="0">
                <a:solidFill>
                  <a:schemeClr val="tx1"/>
                </a:solidFill>
              </a:rPr>
              <a:t> far (</a:t>
            </a:r>
            <a:r>
              <a:rPr lang="tr-TR" sz="2200" dirty="0" err="1">
                <a:solidFill>
                  <a:schemeClr val="tx1"/>
                </a:solidFill>
              </a:rPr>
              <a:t>e.g</a:t>
            </a:r>
            <a:r>
              <a:rPr lang="tr-TR" sz="2200" dirty="0">
                <a:solidFill>
                  <a:schemeClr val="tx1"/>
                </a:solidFill>
              </a:rPr>
              <a:t>. </a:t>
            </a:r>
            <a:r>
              <a:rPr lang="tr-TR" sz="2200" dirty="0" err="1">
                <a:solidFill>
                  <a:schemeClr val="tx1"/>
                </a:solidFill>
              </a:rPr>
              <a:t>Aguilar</a:t>
            </a:r>
            <a:r>
              <a:rPr lang="tr-TR" sz="2200" dirty="0">
                <a:solidFill>
                  <a:schemeClr val="tx1"/>
                </a:solidFill>
              </a:rPr>
              <a:t> &amp; Rodriguez, 2009; </a:t>
            </a:r>
            <a:r>
              <a:rPr lang="tr-TR" sz="2200" dirty="0" err="1">
                <a:solidFill>
                  <a:schemeClr val="tx1"/>
                </a:solidFill>
              </a:rPr>
              <a:t>Terraschke</a:t>
            </a:r>
            <a:r>
              <a:rPr lang="tr-TR" sz="2200" dirty="0">
                <a:solidFill>
                  <a:schemeClr val="tx1"/>
                </a:solidFill>
              </a:rPr>
              <a:t> &amp; </a:t>
            </a:r>
            <a:r>
              <a:rPr lang="tr-TR" sz="2200" dirty="0" err="1">
                <a:solidFill>
                  <a:schemeClr val="tx1"/>
                </a:solidFill>
              </a:rPr>
              <a:t>Wahid</a:t>
            </a:r>
            <a:r>
              <a:rPr lang="tr-TR" sz="2200" dirty="0">
                <a:solidFill>
                  <a:schemeClr val="tx1"/>
                </a:solidFill>
              </a:rPr>
              <a:t>, 2011;Aizawa &amp; </a:t>
            </a:r>
            <a:r>
              <a:rPr lang="tr-TR" sz="2200" dirty="0" err="1">
                <a:solidFill>
                  <a:schemeClr val="tx1"/>
                </a:solidFill>
              </a:rPr>
              <a:t>Rose</a:t>
            </a:r>
            <a:r>
              <a:rPr lang="tr-TR" sz="2200" dirty="0">
                <a:solidFill>
                  <a:schemeClr val="tx1"/>
                </a:solidFill>
              </a:rPr>
              <a:t>, 2020; </a:t>
            </a:r>
            <a:r>
              <a:rPr lang="tr-TR" sz="2200" dirty="0" err="1">
                <a:solidFill>
                  <a:schemeClr val="tx1"/>
                </a:solidFill>
              </a:rPr>
              <a:t>Kamasak</a:t>
            </a:r>
            <a:r>
              <a:rPr lang="tr-TR" sz="2200" dirty="0">
                <a:solidFill>
                  <a:schemeClr val="tx1"/>
                </a:solidFill>
              </a:rPr>
              <a:t> et al., 2021). </a:t>
            </a:r>
            <a:r>
              <a:rPr lang="tr-TR" sz="2200" dirty="0" err="1">
                <a:solidFill>
                  <a:schemeClr val="tx1"/>
                </a:solidFill>
              </a:rPr>
              <a:t>Same</a:t>
            </a:r>
            <a:r>
              <a:rPr lang="tr-TR" sz="2200" dirty="0">
                <a:solidFill>
                  <a:schemeClr val="tx1"/>
                </a:solidFill>
              </a:rPr>
              <a:t> </a:t>
            </a:r>
            <a:r>
              <a:rPr lang="tr-TR" sz="2200" dirty="0" err="1">
                <a:solidFill>
                  <a:schemeClr val="tx1"/>
                </a:solidFill>
              </a:rPr>
              <a:t>seems</a:t>
            </a:r>
            <a:r>
              <a:rPr lang="tr-TR" sz="2200" dirty="0">
                <a:solidFill>
                  <a:schemeClr val="tx1"/>
                </a:solidFill>
              </a:rPr>
              <a:t> </a:t>
            </a:r>
            <a:r>
              <a:rPr lang="tr-TR" sz="2200" dirty="0" err="1">
                <a:solidFill>
                  <a:schemeClr val="tx1"/>
                </a:solidFill>
              </a:rPr>
              <a:t>to</a:t>
            </a:r>
            <a:r>
              <a:rPr lang="tr-TR" sz="2200" dirty="0">
                <a:solidFill>
                  <a:schemeClr val="tx1"/>
                </a:solidFill>
              </a:rPr>
              <a:t> be </a:t>
            </a:r>
            <a:r>
              <a:rPr lang="tr-TR" sz="2200" dirty="0" err="1">
                <a:solidFill>
                  <a:schemeClr val="tx1"/>
                </a:solidFill>
              </a:rPr>
              <a:t>true</a:t>
            </a:r>
            <a:r>
              <a:rPr lang="tr-TR" sz="2200" dirty="0">
                <a:solidFill>
                  <a:schemeClr val="tx1"/>
                </a:solidFill>
              </a:rPr>
              <a:t> </a:t>
            </a:r>
            <a:r>
              <a:rPr lang="tr-TR" sz="2200" dirty="0" err="1">
                <a:solidFill>
                  <a:schemeClr val="tx1"/>
                </a:solidFill>
              </a:rPr>
              <a:t>for</a:t>
            </a:r>
            <a:r>
              <a:rPr lang="tr-TR" sz="2200" dirty="0">
                <a:solidFill>
                  <a:schemeClr val="tx1"/>
                </a:solidFill>
              </a:rPr>
              <a:t> EAP </a:t>
            </a:r>
            <a:r>
              <a:rPr lang="tr-TR" sz="2200" dirty="0" err="1">
                <a:solidFill>
                  <a:schemeClr val="tx1"/>
                </a:solidFill>
              </a:rPr>
              <a:t>instructors</a:t>
            </a:r>
            <a:r>
              <a:rPr lang="tr-TR" sz="2200" dirty="0">
                <a:solidFill>
                  <a:schemeClr val="tx1"/>
                </a:solidFill>
              </a:rPr>
              <a:t>. Time is </a:t>
            </a:r>
            <a:r>
              <a:rPr lang="tr-TR" sz="2200" dirty="0" err="1">
                <a:solidFill>
                  <a:schemeClr val="tx1"/>
                </a:solidFill>
              </a:rPr>
              <a:t>the</a:t>
            </a:r>
            <a:r>
              <a:rPr lang="tr-TR" sz="2200" dirty="0">
                <a:solidFill>
                  <a:schemeClr val="tx1"/>
                </a:solidFill>
              </a:rPr>
              <a:t> </a:t>
            </a:r>
            <a:r>
              <a:rPr lang="tr-TR" sz="2200" dirty="0" err="1">
                <a:solidFill>
                  <a:schemeClr val="tx1"/>
                </a:solidFill>
              </a:rPr>
              <a:t>best</a:t>
            </a:r>
            <a:r>
              <a:rPr lang="tr-TR" sz="2200" dirty="0">
                <a:solidFill>
                  <a:schemeClr val="tx1"/>
                </a:solidFill>
              </a:rPr>
              <a:t> </a:t>
            </a:r>
            <a:r>
              <a:rPr lang="tr-TR" sz="2200" dirty="0" err="1">
                <a:solidFill>
                  <a:schemeClr val="tx1"/>
                </a:solidFill>
              </a:rPr>
              <a:t>teacher</a:t>
            </a:r>
            <a:r>
              <a:rPr lang="tr-TR" sz="2200" dirty="0">
                <a:solidFill>
                  <a:schemeClr val="tx1"/>
                </a:solidFill>
              </a:rPr>
              <a:t>.</a:t>
            </a:r>
          </a:p>
          <a:p>
            <a:pPr marL="411480" lvl="1" indent="0">
              <a:buNone/>
            </a:pPr>
            <a:endParaRPr lang="tr-TR" sz="2200" dirty="0">
              <a:solidFill>
                <a:schemeClr val="tx1"/>
              </a:solidFill>
            </a:endParaRPr>
          </a:p>
          <a:p>
            <a:pPr marL="411480" lvl="1" indent="0">
              <a:buNone/>
            </a:pPr>
            <a:endParaRPr lang="tr-TR" sz="2200" dirty="0">
              <a:solidFill>
                <a:schemeClr val="tx1"/>
              </a:solidFill>
            </a:endParaRPr>
          </a:p>
          <a:p>
            <a:pPr lvl="1"/>
            <a:r>
              <a:rPr lang="tr-TR" sz="2200" dirty="0">
                <a:solidFill>
                  <a:schemeClr val="tx1"/>
                </a:solidFill>
              </a:rPr>
              <a:t> </a:t>
            </a:r>
            <a:r>
              <a:rPr lang="en-US" sz="2200" b="0" i="0" dirty="0">
                <a:solidFill>
                  <a:schemeClr val="tx1"/>
                </a:solidFill>
                <a:effectLst/>
                <a:latin typeface="g_d0_f2"/>
              </a:rPr>
              <a:t>Personal interest reflects the person’s relatively </a:t>
            </a:r>
            <a:r>
              <a:rPr lang="en-US" sz="2200" b="1" i="0" dirty="0">
                <a:solidFill>
                  <a:schemeClr val="tx1"/>
                </a:solidFill>
                <a:effectLst/>
                <a:latin typeface="g_d0_f2"/>
              </a:rPr>
              <a:t>stable</a:t>
            </a:r>
            <a:r>
              <a:rPr lang="en-US" sz="2200" b="0" i="0" dirty="0">
                <a:solidFill>
                  <a:schemeClr val="tx1"/>
                </a:solidFill>
                <a:effectLst/>
                <a:latin typeface="g_d0_f2"/>
              </a:rPr>
              <a:t> evaluative orientation toward a certain object</a:t>
            </a:r>
            <a:r>
              <a:rPr lang="tr-TR" sz="2200" b="0" i="0" dirty="0">
                <a:solidFill>
                  <a:schemeClr val="tx1"/>
                </a:solidFill>
                <a:effectLst/>
                <a:latin typeface="g_d0_f2"/>
              </a:rPr>
              <a:t>, </a:t>
            </a:r>
            <a:r>
              <a:rPr lang="en-US" sz="2200" b="0" i="0" dirty="0">
                <a:solidFill>
                  <a:schemeClr val="tx1"/>
                </a:solidFill>
                <a:effectLst/>
                <a:latin typeface="g_d0_f7"/>
              </a:rPr>
              <a:t>whereas situational interest refers to the </a:t>
            </a:r>
            <a:r>
              <a:rPr lang="en-US" sz="2200" b="1" i="0" dirty="0">
                <a:solidFill>
                  <a:schemeClr val="tx1"/>
                </a:solidFill>
                <a:effectLst/>
                <a:latin typeface="g_d0_f7"/>
              </a:rPr>
              <a:t>transitory</a:t>
            </a:r>
            <a:r>
              <a:rPr lang="en-US" sz="2200" b="0" i="0" dirty="0">
                <a:solidFill>
                  <a:schemeClr val="tx1"/>
                </a:solidFill>
                <a:effectLst/>
                <a:latin typeface="g_d0_f7"/>
              </a:rPr>
              <a:t> emotional state</a:t>
            </a:r>
            <a:r>
              <a:rPr lang="tr-TR" sz="2200" b="0" i="0" dirty="0">
                <a:solidFill>
                  <a:schemeClr val="tx1"/>
                </a:solidFill>
                <a:effectLst/>
                <a:latin typeface="g_d0_f7"/>
              </a:rPr>
              <a:t> </a:t>
            </a:r>
            <a:r>
              <a:rPr lang="en-US" sz="2200" b="0" i="0" dirty="0">
                <a:solidFill>
                  <a:schemeClr val="tx1"/>
                </a:solidFill>
                <a:effectLst/>
                <a:latin typeface="g_d0_f7"/>
              </a:rPr>
              <a:t>aroused in a specific situation or by features of an activity</a:t>
            </a:r>
            <a:r>
              <a:rPr lang="tr-TR" sz="2200" b="0" i="0" dirty="0">
                <a:solidFill>
                  <a:schemeClr val="tx1"/>
                </a:solidFill>
                <a:effectLst/>
                <a:latin typeface="g_d0_f7"/>
              </a:rPr>
              <a:t> (</a:t>
            </a:r>
            <a:r>
              <a:rPr lang="tr-TR" sz="2200" b="0" i="0" dirty="0" err="1">
                <a:solidFill>
                  <a:schemeClr val="tx1"/>
                </a:solidFill>
                <a:effectLst/>
                <a:latin typeface="g_d0_f7"/>
              </a:rPr>
              <a:t>Niemivirta</a:t>
            </a:r>
            <a:r>
              <a:rPr lang="tr-TR" sz="2200" b="0" i="0" dirty="0">
                <a:solidFill>
                  <a:schemeClr val="tx1"/>
                </a:solidFill>
                <a:effectLst/>
                <a:latin typeface="g_d0_f7"/>
              </a:rPr>
              <a:t> &amp; </a:t>
            </a:r>
            <a:r>
              <a:rPr lang="tr-TR" sz="2200" b="0" i="0" dirty="0" err="1">
                <a:solidFill>
                  <a:schemeClr val="tx1"/>
                </a:solidFill>
                <a:effectLst/>
                <a:latin typeface="g_d0_f7"/>
              </a:rPr>
              <a:t>Tapola</a:t>
            </a:r>
            <a:r>
              <a:rPr lang="tr-TR" sz="2200" b="0" i="0" dirty="0">
                <a:solidFill>
                  <a:schemeClr val="tx1"/>
                </a:solidFill>
                <a:effectLst/>
                <a:latin typeface="g_d0_f7"/>
              </a:rPr>
              <a:t>, 2007). </a:t>
            </a:r>
            <a:r>
              <a:rPr lang="tr-TR" sz="2200" b="0" i="0" dirty="0" err="1">
                <a:solidFill>
                  <a:schemeClr val="tx1"/>
                </a:solidFill>
                <a:effectLst/>
                <a:latin typeface="g_d0_f7"/>
              </a:rPr>
              <a:t>Therefore</a:t>
            </a:r>
            <a:r>
              <a:rPr lang="tr-TR" sz="2200" b="0" i="0" dirty="0">
                <a:solidFill>
                  <a:schemeClr val="tx1"/>
                </a:solidFill>
                <a:effectLst/>
                <a:latin typeface="g_d0_f7"/>
              </a:rPr>
              <a:t>, EAP </a:t>
            </a:r>
            <a:r>
              <a:rPr lang="tr-TR" sz="2200" dirty="0" err="1">
                <a:solidFill>
                  <a:schemeClr val="tx1"/>
                </a:solidFill>
                <a:latin typeface="g_d0_f7"/>
              </a:rPr>
              <a:t>instructors</a:t>
            </a:r>
            <a:r>
              <a:rPr lang="tr-TR" sz="2200" dirty="0">
                <a:solidFill>
                  <a:schemeClr val="tx1"/>
                </a:solidFill>
                <a:latin typeface="g_d0_f7"/>
              </a:rPr>
              <a:t>’ </a:t>
            </a:r>
            <a:r>
              <a:rPr lang="tr-TR" sz="2200" dirty="0" err="1">
                <a:solidFill>
                  <a:schemeClr val="tx1"/>
                </a:solidFill>
                <a:latin typeface="g_d0_f7"/>
              </a:rPr>
              <a:t>personal</a:t>
            </a:r>
            <a:r>
              <a:rPr lang="tr-TR" sz="2200" dirty="0">
                <a:solidFill>
                  <a:schemeClr val="tx1"/>
                </a:solidFill>
                <a:latin typeface="g_d0_f7"/>
              </a:rPr>
              <a:t> </a:t>
            </a:r>
            <a:r>
              <a:rPr lang="tr-TR" sz="2200" dirty="0" err="1">
                <a:solidFill>
                  <a:schemeClr val="tx1"/>
                </a:solidFill>
                <a:latin typeface="g_d0_f7"/>
              </a:rPr>
              <a:t>interest</a:t>
            </a:r>
            <a:r>
              <a:rPr lang="tr-TR" sz="2200" dirty="0">
                <a:solidFill>
                  <a:schemeClr val="tx1"/>
                </a:solidFill>
                <a:latin typeface="g_d0_f7"/>
              </a:rPr>
              <a:t> </a:t>
            </a:r>
            <a:r>
              <a:rPr lang="tr-TR" sz="2200" dirty="0" err="1">
                <a:solidFill>
                  <a:schemeClr val="tx1"/>
                </a:solidFill>
                <a:latin typeface="g_d0_f7"/>
              </a:rPr>
              <a:t>might</a:t>
            </a:r>
            <a:r>
              <a:rPr lang="tr-TR" sz="2200" dirty="0">
                <a:solidFill>
                  <a:schemeClr val="tx1"/>
                </a:solidFill>
                <a:latin typeface="g_d0_f7"/>
              </a:rPr>
              <a:t> be yet </a:t>
            </a:r>
            <a:r>
              <a:rPr lang="tr-TR" sz="2200" dirty="0" err="1">
                <a:solidFill>
                  <a:schemeClr val="tx1"/>
                </a:solidFill>
                <a:latin typeface="g_d0_f7"/>
              </a:rPr>
              <a:t>another</a:t>
            </a:r>
            <a:r>
              <a:rPr lang="tr-TR" sz="2200" dirty="0">
                <a:solidFill>
                  <a:schemeClr val="tx1"/>
                </a:solidFill>
                <a:latin typeface="g_d0_f7"/>
              </a:rPr>
              <a:t> </a:t>
            </a:r>
            <a:r>
              <a:rPr lang="tr-TR" sz="2200" dirty="0" err="1">
                <a:solidFill>
                  <a:schemeClr val="tx1"/>
                </a:solidFill>
                <a:latin typeface="g_d0_f7"/>
              </a:rPr>
              <a:t>propelling</a:t>
            </a:r>
            <a:r>
              <a:rPr lang="tr-TR" sz="2200" dirty="0">
                <a:solidFill>
                  <a:schemeClr val="tx1"/>
                </a:solidFill>
                <a:latin typeface="g_d0_f7"/>
              </a:rPr>
              <a:t> </a:t>
            </a:r>
            <a:r>
              <a:rPr lang="tr-TR" sz="2200" dirty="0" err="1">
                <a:solidFill>
                  <a:schemeClr val="tx1"/>
                </a:solidFill>
                <a:latin typeface="g_d0_f7"/>
              </a:rPr>
              <a:t>factors</a:t>
            </a:r>
            <a:r>
              <a:rPr lang="tr-TR" sz="2200" dirty="0">
                <a:solidFill>
                  <a:schemeClr val="tx1"/>
                </a:solidFill>
                <a:latin typeface="g_d0_f7"/>
              </a:rPr>
              <a:t>.</a:t>
            </a:r>
            <a:endParaRPr lang="en-GB" sz="2200" dirty="0">
              <a:solidFill>
                <a:schemeClr val="tx1"/>
              </a:solidFill>
            </a:endParaRPr>
          </a:p>
        </p:txBody>
      </p:sp>
      <p:sp>
        <p:nvSpPr>
          <p:cNvPr id="4" name="Slide Number Placeholder 3">
            <a:extLst>
              <a:ext uri="{FF2B5EF4-FFF2-40B4-BE49-F238E27FC236}">
                <a16:creationId xmlns:a16="http://schemas.microsoft.com/office/drawing/2014/main" id="{DCFD082B-212D-A0B6-D2EC-DEB3969BAF55}"/>
              </a:ext>
            </a:extLst>
          </p:cNvPr>
          <p:cNvSpPr>
            <a:spLocks noGrp="1"/>
          </p:cNvSpPr>
          <p:nvPr>
            <p:ph type="sldNum" sz="quarter" idx="12"/>
          </p:nvPr>
        </p:nvSpPr>
        <p:spPr/>
        <p:txBody>
          <a:bodyPr/>
          <a:lstStyle/>
          <a:p>
            <a:pPr rtl="0"/>
            <a:fld id="{401CF334-2D5C-4859-84A6-CA7E6E43FAEB}" type="slidenum">
              <a:rPr lang="tr-TR" noProof="0" smtClean="0"/>
              <a:t>27</a:t>
            </a:fld>
            <a:endParaRPr lang="tr-TR" noProof="0" dirty="0"/>
          </a:p>
        </p:txBody>
      </p:sp>
    </p:spTree>
    <p:extLst>
      <p:ext uri="{BB962C8B-B14F-4D97-AF65-F5344CB8AC3E}">
        <p14:creationId xmlns:p14="http://schemas.microsoft.com/office/powerpoint/2010/main" val="2786446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F8285-1CD4-4B26-8D1C-91F1783DEAC5}"/>
              </a:ext>
            </a:extLst>
          </p:cNvPr>
          <p:cNvSpPr>
            <a:spLocks noGrp="1"/>
          </p:cNvSpPr>
          <p:nvPr>
            <p:ph type="title"/>
          </p:nvPr>
        </p:nvSpPr>
        <p:spPr>
          <a:xfrm>
            <a:off x="609600" y="372134"/>
            <a:ext cx="10972800" cy="1066800"/>
          </a:xfrm>
        </p:spPr>
        <p:txBody>
          <a:bodyPr>
            <a:normAutofit/>
          </a:bodyPr>
          <a:lstStyle/>
          <a:p>
            <a:r>
              <a:rPr lang="tr-TR"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References</a:t>
            </a:r>
            <a:endParaRPr lang="en-GB" sz="24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89D29636-A876-4F30-AA55-42F6D22F0755}"/>
              </a:ext>
            </a:extLst>
          </p:cNvPr>
          <p:cNvSpPr>
            <a:spLocks noGrp="1"/>
          </p:cNvSpPr>
          <p:nvPr>
            <p:ph idx="1"/>
          </p:nvPr>
        </p:nvSpPr>
        <p:spPr>
          <a:xfrm>
            <a:off x="468086" y="1438933"/>
            <a:ext cx="11114314" cy="5321095"/>
          </a:xfrm>
        </p:spPr>
        <p:txBody>
          <a:bodyPr>
            <a:noAutofit/>
          </a:bodyPr>
          <a:lstStyle/>
          <a:p>
            <a:pPr>
              <a:lnSpc>
                <a:spcPct val="107000"/>
              </a:lnSpc>
              <a:spcAft>
                <a:spcPts val="750"/>
              </a:spcAft>
            </a:pPr>
            <a:r>
              <a:rPr lang="en-GB" sz="1000" dirty="0">
                <a:solidFill>
                  <a:schemeClr val="tx1"/>
                </a:solidFill>
                <a:effectLst/>
                <a:latin typeface="+mj-lt"/>
                <a:ea typeface="Calibri" panose="020F0502020204030204" pitchFamily="34" charset="0"/>
                <a:cs typeface="Calibri" panose="020F0502020204030204" pitchFamily="34" charset="0"/>
              </a:rPr>
              <a:t>Aguilar, M., &amp; Rodríguez, R. (2012). Lecturer and student perceptions on CLIL at a Spanish university. </a:t>
            </a:r>
            <a:r>
              <a:rPr lang="en-GB" sz="1000" i="1" dirty="0">
                <a:solidFill>
                  <a:schemeClr val="tx1"/>
                </a:solidFill>
                <a:effectLst/>
                <a:latin typeface="+mj-lt"/>
                <a:ea typeface="Calibri" panose="020F0502020204030204" pitchFamily="34" charset="0"/>
                <a:cs typeface="Calibri" panose="020F0502020204030204" pitchFamily="34" charset="0"/>
              </a:rPr>
              <a:t>International Journal of Bilingual Education and Bilingualism</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15</a:t>
            </a:r>
            <a:r>
              <a:rPr lang="en-GB" sz="1000" dirty="0">
                <a:solidFill>
                  <a:schemeClr val="tx1"/>
                </a:solidFill>
                <a:effectLst/>
                <a:latin typeface="+mj-lt"/>
                <a:ea typeface="Calibri" panose="020F0502020204030204" pitchFamily="34" charset="0"/>
                <a:cs typeface="Calibri" panose="020F0502020204030204" pitchFamily="34" charset="0"/>
              </a:rPr>
              <a:t>(2), 183–197. https://doi.org/10.1080/13670050.2011.615906</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Aizawa, I., &amp; Rose, H. (2020). High school to university transitional challenges in English medium instruction in Japan. </a:t>
            </a:r>
            <a:r>
              <a:rPr lang="en-GB" sz="1000" i="1" dirty="0">
                <a:ln>
                  <a:noFill/>
                </a:ln>
                <a:solidFill>
                  <a:schemeClr val="tx1"/>
                </a:solidFill>
                <a:effectLst/>
                <a:uFill>
                  <a:solidFill>
                    <a:srgbClr val="000000"/>
                  </a:solidFill>
                </a:uFill>
                <a:latin typeface="+mj-lt"/>
                <a:ea typeface="Arial Unicode MS"/>
                <a:cs typeface="Times New Roman" panose="02020603050405020304" pitchFamily="18" charset="0"/>
              </a:rPr>
              <a:t>System</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 </a:t>
            </a:r>
            <a:r>
              <a:rPr lang="en-GB" sz="1000" i="1" dirty="0">
                <a:ln>
                  <a:noFill/>
                </a:ln>
                <a:solidFill>
                  <a:schemeClr val="tx1"/>
                </a:solidFill>
                <a:effectLst/>
                <a:uFill>
                  <a:solidFill>
                    <a:srgbClr val="000000"/>
                  </a:solidFill>
                </a:uFill>
                <a:latin typeface="+mj-lt"/>
                <a:ea typeface="Arial Unicode MS"/>
                <a:cs typeface="Times New Roman" panose="02020603050405020304" pitchFamily="18" charset="0"/>
              </a:rPr>
              <a:t>95</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(October), 102390. </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hlinkClick r:id="rId2">
                  <a:extLst>
                    <a:ext uri="{A12FA001-AC4F-418D-AE19-62706E023703}">
                      <ahyp:hlinkClr xmlns:ahyp="http://schemas.microsoft.com/office/drawing/2018/hyperlinkcolor" val="tx"/>
                    </a:ext>
                  </a:extLst>
                </a:hlinkClick>
              </a:rPr>
              <a:t>https://doi.org/10.1016/j.system.2020.102390</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tr-TR" sz="1000" dirty="0">
                <a:solidFill>
                  <a:schemeClr val="tx1"/>
                </a:solidFill>
                <a:uFill>
                  <a:solidFill>
                    <a:srgbClr val="000000"/>
                  </a:solidFill>
                </a:uFill>
                <a:latin typeface="+mj-lt"/>
                <a:ea typeface="Arial Unicode MS"/>
                <a:cs typeface="Times New Roman" panose="02020603050405020304" pitchFamily="18" charset="0"/>
              </a:rPr>
              <a:t>BALEAP (2022, </a:t>
            </a:r>
            <a:r>
              <a:rPr lang="tr-TR" sz="1000" dirty="0" err="1">
                <a:solidFill>
                  <a:schemeClr val="tx1"/>
                </a:solidFill>
                <a:uFill>
                  <a:solidFill>
                    <a:srgbClr val="000000"/>
                  </a:solidFill>
                </a:uFill>
                <a:latin typeface="+mj-lt"/>
                <a:ea typeface="Arial Unicode MS"/>
                <a:cs typeface="Times New Roman" panose="02020603050405020304" pitchFamily="18" charset="0"/>
              </a:rPr>
              <a:t>October</a:t>
            </a:r>
            <a:r>
              <a:rPr lang="tr-TR" sz="1000" dirty="0">
                <a:solidFill>
                  <a:schemeClr val="tx1"/>
                </a:solidFill>
                <a:uFill>
                  <a:solidFill>
                    <a:srgbClr val="000000"/>
                  </a:solidFill>
                </a:uFill>
                <a:latin typeface="+mj-lt"/>
                <a:ea typeface="Arial Unicode MS"/>
                <a:cs typeface="Times New Roman" panose="02020603050405020304" pitchFamily="18" charset="0"/>
              </a:rPr>
              <a:t>). TEAP Courses. https://www.baleap.org/resources/teap-courses</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en-GB" sz="1000" dirty="0">
                <a:solidFill>
                  <a:schemeClr val="tx1"/>
                </a:solidFill>
                <a:effectLst/>
                <a:latin typeface="+mj-lt"/>
                <a:ea typeface="Calibri" panose="020F0502020204030204" pitchFamily="34" charset="0"/>
                <a:cs typeface="Calibri" panose="020F0502020204030204" pitchFamily="34" charset="0"/>
              </a:rPr>
              <a:t>Chen, H., Han, J., &amp; Wright, D. (2020). An investigation of lecturers’ teaching through </a:t>
            </a:r>
            <a:r>
              <a:rPr lang="en-GB" sz="1000" dirty="0" err="1">
                <a:solidFill>
                  <a:schemeClr val="tx1"/>
                </a:solidFill>
                <a:effectLst/>
                <a:latin typeface="+mj-lt"/>
                <a:ea typeface="Calibri" panose="020F0502020204030204" pitchFamily="34" charset="0"/>
                <a:cs typeface="Calibri" panose="020F0502020204030204" pitchFamily="34" charset="0"/>
              </a:rPr>
              <a:t>english</a:t>
            </a:r>
            <a:r>
              <a:rPr lang="en-GB" sz="1000" dirty="0">
                <a:solidFill>
                  <a:schemeClr val="tx1"/>
                </a:solidFill>
                <a:effectLst/>
                <a:latin typeface="+mj-lt"/>
                <a:ea typeface="Calibri" panose="020F0502020204030204" pitchFamily="34" charset="0"/>
                <a:cs typeface="Calibri" panose="020F0502020204030204" pitchFamily="34" charset="0"/>
              </a:rPr>
              <a:t> medium of instruction-a case of higher education in China. </a:t>
            </a:r>
            <a:r>
              <a:rPr lang="en-GB" sz="1000" i="1" dirty="0">
                <a:solidFill>
                  <a:schemeClr val="tx1"/>
                </a:solidFill>
                <a:effectLst/>
                <a:latin typeface="+mj-lt"/>
                <a:ea typeface="Calibri" panose="020F0502020204030204" pitchFamily="34" charset="0"/>
                <a:cs typeface="Calibri" panose="020F0502020204030204" pitchFamily="34" charset="0"/>
              </a:rPr>
              <a:t>Sustainability (Switzerland)</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12</a:t>
            </a:r>
            <a:r>
              <a:rPr lang="en-GB" sz="1000" dirty="0">
                <a:solidFill>
                  <a:schemeClr val="tx1"/>
                </a:solidFill>
                <a:effectLst/>
                <a:latin typeface="+mj-lt"/>
                <a:ea typeface="Calibri" panose="020F0502020204030204" pitchFamily="34" charset="0"/>
                <a:cs typeface="Calibri" panose="020F0502020204030204" pitchFamily="34" charset="0"/>
              </a:rPr>
              <a:t>(10). </a:t>
            </a:r>
            <a:r>
              <a:rPr lang="en-GB" sz="1000" dirty="0">
                <a:solidFill>
                  <a:schemeClr val="tx1"/>
                </a:solidFill>
                <a:effectLst/>
                <a:latin typeface="+mj-lt"/>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https://doi.org/10.3390/SU12104046</a:t>
            </a:r>
            <a:endParaRPr lang="tr-TR" sz="1000" dirty="0">
              <a:solidFill>
                <a:schemeClr val="tx1"/>
              </a:solidFill>
              <a:effectLst/>
              <a:latin typeface="+mj-lt"/>
              <a:ea typeface="Calibri" panose="020F0502020204030204" pitchFamily="34" charset="0"/>
              <a:cs typeface="Calibri" panose="020F0502020204030204" pitchFamily="34" charset="0"/>
            </a:endParaRPr>
          </a:p>
          <a:p>
            <a:pPr>
              <a:lnSpc>
                <a:spcPct val="107000"/>
              </a:lnSpc>
              <a:spcAft>
                <a:spcPts val="750"/>
              </a:spcAft>
            </a:pPr>
            <a:r>
              <a:rPr lang="tr-TR" sz="1000" dirty="0">
                <a:solidFill>
                  <a:schemeClr val="tx1"/>
                </a:solidFill>
                <a:latin typeface="+mj-lt"/>
                <a:ea typeface="Calibri" panose="020F0502020204030204" pitchFamily="34" charset="0"/>
                <a:cs typeface="Calibri" panose="020F0502020204030204" pitchFamily="34" charset="0"/>
              </a:rPr>
              <a:t> </a:t>
            </a:r>
            <a:r>
              <a:rPr lang="tr-TR" sz="1000" dirty="0" err="1">
                <a:solidFill>
                  <a:schemeClr val="tx1"/>
                </a:solidFill>
                <a:latin typeface="+mj-lt"/>
                <a:ea typeface="Calibri" panose="020F0502020204030204" pitchFamily="34" charset="0"/>
                <a:cs typeface="Calibri" panose="020F0502020204030204" pitchFamily="34" charset="0"/>
              </a:rPr>
              <a:t>Council</a:t>
            </a:r>
            <a:r>
              <a:rPr lang="tr-TR" sz="1000" dirty="0">
                <a:solidFill>
                  <a:schemeClr val="tx1"/>
                </a:solidFill>
                <a:latin typeface="+mj-lt"/>
                <a:ea typeface="Calibri" panose="020F0502020204030204" pitchFamily="34" charset="0"/>
                <a:cs typeface="Calibri" panose="020F0502020204030204" pitchFamily="34" charset="0"/>
              </a:rPr>
              <a:t> of </a:t>
            </a:r>
            <a:r>
              <a:rPr lang="tr-TR" sz="1000" dirty="0" err="1">
                <a:solidFill>
                  <a:schemeClr val="tx1"/>
                </a:solidFill>
                <a:latin typeface="+mj-lt"/>
                <a:ea typeface="Calibri" panose="020F0502020204030204" pitchFamily="34" charset="0"/>
                <a:cs typeface="Calibri" panose="020F0502020204030204" pitchFamily="34" charset="0"/>
              </a:rPr>
              <a:t>Higher</a:t>
            </a:r>
            <a:r>
              <a:rPr lang="tr-TR" sz="1000" dirty="0">
                <a:solidFill>
                  <a:schemeClr val="tx1"/>
                </a:solidFill>
                <a:latin typeface="+mj-lt"/>
                <a:ea typeface="Calibri" panose="020F0502020204030204" pitchFamily="34" charset="0"/>
                <a:cs typeface="Calibri" panose="020F0502020204030204" pitchFamily="34" charset="0"/>
              </a:rPr>
              <a:t> </a:t>
            </a:r>
            <a:r>
              <a:rPr lang="tr-TR" sz="1000" dirty="0" err="1">
                <a:solidFill>
                  <a:schemeClr val="tx1"/>
                </a:solidFill>
                <a:latin typeface="+mj-lt"/>
                <a:ea typeface="Calibri" panose="020F0502020204030204" pitchFamily="34" charset="0"/>
                <a:cs typeface="Calibri" panose="020F0502020204030204" pitchFamily="34" charset="0"/>
              </a:rPr>
              <a:t>Education</a:t>
            </a:r>
            <a:r>
              <a:rPr lang="tr-TR" sz="1000" dirty="0">
                <a:solidFill>
                  <a:schemeClr val="tx1"/>
                </a:solidFill>
                <a:latin typeface="+mj-lt"/>
                <a:ea typeface="Calibri" panose="020F0502020204030204" pitchFamily="34" charset="0"/>
                <a:cs typeface="Calibri" panose="020F0502020204030204" pitchFamily="34" charset="0"/>
              </a:rPr>
              <a:t> (2022, </a:t>
            </a:r>
            <a:r>
              <a:rPr lang="tr-TR" sz="1000" dirty="0" err="1">
                <a:solidFill>
                  <a:schemeClr val="tx1"/>
                </a:solidFill>
                <a:latin typeface="+mj-lt"/>
                <a:ea typeface="Calibri" panose="020F0502020204030204" pitchFamily="34" charset="0"/>
                <a:cs typeface="Calibri" panose="020F0502020204030204" pitchFamily="34" charset="0"/>
              </a:rPr>
              <a:t>March</a:t>
            </a:r>
            <a:r>
              <a:rPr lang="tr-TR" sz="1000" dirty="0">
                <a:solidFill>
                  <a:schemeClr val="tx1"/>
                </a:solidFill>
                <a:latin typeface="+mj-lt"/>
                <a:ea typeface="Calibri" panose="020F0502020204030204" pitchFamily="34" charset="0"/>
                <a:cs typeface="Calibri" panose="020F0502020204030204" pitchFamily="34" charset="0"/>
              </a:rPr>
              <a:t>). </a:t>
            </a:r>
            <a:r>
              <a:rPr lang="tr-TR" sz="1000" dirty="0" err="1">
                <a:solidFill>
                  <a:schemeClr val="tx1"/>
                </a:solidFill>
                <a:latin typeface="+mj-lt"/>
                <a:ea typeface="Calibri" panose="020F0502020204030204" pitchFamily="34" charset="0"/>
                <a:cs typeface="Calibri" panose="020F0502020204030204" pitchFamily="34" charset="0"/>
              </a:rPr>
              <a:t>Curriculum</a:t>
            </a:r>
            <a:r>
              <a:rPr lang="tr-TR" sz="1000" dirty="0">
                <a:solidFill>
                  <a:schemeClr val="tx1"/>
                </a:solidFill>
                <a:latin typeface="+mj-lt"/>
                <a:ea typeface="Calibri" panose="020F0502020204030204" pitchFamily="34" charset="0"/>
                <a:cs typeface="Calibri" panose="020F0502020204030204" pitchFamily="34" charset="0"/>
              </a:rPr>
              <a:t> of English Language </a:t>
            </a:r>
            <a:r>
              <a:rPr lang="tr-TR" sz="1000" dirty="0" err="1">
                <a:solidFill>
                  <a:schemeClr val="tx1"/>
                </a:solidFill>
                <a:latin typeface="+mj-lt"/>
                <a:ea typeface="Calibri" panose="020F0502020204030204" pitchFamily="34" charset="0"/>
                <a:cs typeface="Calibri" panose="020F0502020204030204" pitchFamily="34" charset="0"/>
              </a:rPr>
              <a:t>Teaching</a:t>
            </a:r>
            <a:r>
              <a:rPr lang="tr-TR" sz="1000" dirty="0">
                <a:solidFill>
                  <a:schemeClr val="tx1"/>
                </a:solidFill>
                <a:latin typeface="+mj-lt"/>
                <a:ea typeface="Calibri" panose="020F0502020204030204" pitchFamily="34" charset="0"/>
                <a:cs typeface="Calibri" panose="020F0502020204030204" pitchFamily="34" charset="0"/>
              </a:rPr>
              <a:t> </a:t>
            </a:r>
            <a:r>
              <a:rPr lang="tr-TR" sz="1000" dirty="0" err="1">
                <a:solidFill>
                  <a:schemeClr val="tx1"/>
                </a:solidFill>
                <a:latin typeface="+mj-lt"/>
                <a:ea typeface="Calibri" panose="020F0502020204030204" pitchFamily="34" charset="0"/>
                <a:cs typeface="Calibri" panose="020F0502020204030204" pitchFamily="34" charset="0"/>
              </a:rPr>
              <a:t>Programmes</a:t>
            </a:r>
            <a:r>
              <a:rPr lang="tr-TR" sz="1000" dirty="0">
                <a:solidFill>
                  <a:schemeClr val="tx1"/>
                </a:solidFill>
                <a:latin typeface="+mj-lt"/>
                <a:ea typeface="Calibri" panose="020F0502020204030204" pitchFamily="34" charset="0"/>
                <a:cs typeface="Calibri" panose="020F0502020204030204" pitchFamily="34" charset="0"/>
              </a:rPr>
              <a:t>. www.yok.gov.tr/Documents/Kurumsal/egitim_ogretim_dairesi/Yeni-Ogretmen-Yetistirme-Lisans-Programlari/Ingilizce_Ogretmenligi_Lisans_Programi.pdf</a:t>
            </a:r>
            <a:endParaRPr lang="tr-TR" sz="1000" dirty="0">
              <a:solidFill>
                <a:schemeClr val="tx1"/>
              </a:solidFill>
              <a:effectLst/>
              <a:latin typeface="+mj-lt"/>
              <a:ea typeface="Times New Roman" panose="02020603050405020304" pitchFamily="18" charset="0"/>
              <a:cs typeface="Times New Roman" panose="02020603050405020304" pitchFamily="18" charset="0"/>
            </a:endParaRPr>
          </a:p>
          <a:p>
            <a:pPr>
              <a:lnSpc>
                <a:spcPct val="107000"/>
              </a:lnSpc>
              <a:spcAft>
                <a:spcPts val="750"/>
              </a:spcAft>
            </a:pPr>
            <a:r>
              <a:rPr lang="en-US" sz="1000" b="0" i="0" dirty="0">
                <a:solidFill>
                  <a:schemeClr val="tx1"/>
                </a:solidFill>
                <a:effectLst/>
                <a:latin typeface="+mj-lt"/>
                <a:cs typeface="Times New Roman" panose="02020603050405020304" pitchFamily="18" charset="0"/>
              </a:rPr>
              <a:t>Creswell, J. W. (2003). </a:t>
            </a:r>
            <a:r>
              <a:rPr lang="en-US" sz="1000" b="0" i="1" dirty="0">
                <a:solidFill>
                  <a:schemeClr val="tx1"/>
                </a:solidFill>
                <a:effectLst/>
                <a:latin typeface="+mj-lt"/>
                <a:cs typeface="Times New Roman" panose="02020603050405020304" pitchFamily="18" charset="0"/>
              </a:rPr>
              <a:t>Research design: Qualitative, quantitative, and mixed methods approaches</a:t>
            </a:r>
            <a:r>
              <a:rPr lang="en-US" sz="1000" b="0" i="0" dirty="0">
                <a:solidFill>
                  <a:schemeClr val="tx1"/>
                </a:solidFill>
                <a:effectLst/>
                <a:latin typeface="+mj-lt"/>
                <a:cs typeface="Times New Roman" panose="02020603050405020304" pitchFamily="18" charset="0"/>
              </a:rPr>
              <a:t>. Thousand Oaks, Calif: Sage Publications.</a:t>
            </a:r>
            <a:endParaRPr lang="tr-TR" sz="1000" b="0" i="0" dirty="0">
              <a:solidFill>
                <a:schemeClr val="tx1"/>
              </a:solidFill>
              <a:effectLst/>
              <a:latin typeface="+mj-lt"/>
              <a:cs typeface="Times New Roman" panose="02020603050405020304" pitchFamily="18" charset="0"/>
            </a:endParaRPr>
          </a:p>
          <a:p>
            <a:pPr marL="304800" indent="-304800">
              <a:lnSpc>
                <a:spcPct val="107000"/>
              </a:lnSpc>
              <a:spcAft>
                <a:spcPts val="800"/>
              </a:spcAft>
            </a:pPr>
            <a:r>
              <a:rPr lang="en-GB" sz="1000" dirty="0">
                <a:solidFill>
                  <a:schemeClr val="tx1"/>
                </a:solidFill>
                <a:effectLst/>
                <a:latin typeface="+mj-lt"/>
                <a:ea typeface="Calibri" panose="020F0502020204030204" pitchFamily="34" charset="0"/>
                <a:cs typeface="Calibri" panose="020F0502020204030204" pitchFamily="34" charset="0"/>
              </a:rPr>
              <a:t>Dearden, J. (2014). ENGLISH AS A MEDIUM OF INSTRUCTION</a:t>
            </a:r>
            <a:r>
              <a:rPr lang="en-GB" sz="1000" dirty="0">
                <a:solidFill>
                  <a:schemeClr val="tx1"/>
                </a:solidFill>
                <a:effectLst/>
                <a:latin typeface="+mj-lt"/>
                <a:ea typeface="Calibri" panose="020F0502020204030204" pitchFamily="34" charset="0"/>
                <a:cs typeface="Cambria Math" panose="02040503050406030204" pitchFamily="18" charset="0"/>
              </a:rPr>
              <a:t>∗</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Educational Review</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14</a:t>
            </a:r>
            <a:r>
              <a:rPr lang="en-GB" sz="1000" dirty="0">
                <a:solidFill>
                  <a:schemeClr val="tx1"/>
                </a:solidFill>
                <a:effectLst/>
                <a:latin typeface="+mj-lt"/>
                <a:ea typeface="Calibri" panose="020F0502020204030204" pitchFamily="34" charset="0"/>
                <a:cs typeface="Calibri" panose="020F0502020204030204" pitchFamily="34" charset="0"/>
              </a:rPr>
              <a:t>(1), 54–63. https://doi.org/10.1080/0013191610140107</a:t>
            </a:r>
            <a:endParaRPr lang="en-GB" sz="1000" dirty="0">
              <a:solidFill>
                <a:schemeClr val="tx1"/>
              </a:solidFill>
              <a:effectLst/>
              <a:latin typeface="+mj-lt"/>
              <a:ea typeface="Calibri" panose="020F0502020204030204" pitchFamily="34" charset="0"/>
              <a:cs typeface="Times New Roman" panose="02020603050405020304" pitchFamily="18" charset="0"/>
            </a:endParaRPr>
          </a:p>
          <a:p>
            <a:pPr marL="304800" indent="-304800">
              <a:lnSpc>
                <a:spcPct val="107000"/>
              </a:lnSpc>
              <a:spcAft>
                <a:spcPts val="800"/>
              </a:spcAft>
            </a:pPr>
            <a:r>
              <a:rPr lang="en-GB" sz="1000" dirty="0">
                <a:solidFill>
                  <a:schemeClr val="tx1"/>
                </a:solidFill>
                <a:effectLst/>
                <a:latin typeface="+mj-lt"/>
                <a:ea typeface="Calibri" panose="020F0502020204030204" pitchFamily="34" charset="0"/>
                <a:cs typeface="Calibri" panose="020F0502020204030204" pitchFamily="34" charset="0"/>
              </a:rPr>
              <a:t>Dearden, J. (2016). English medium instruction: A growing global phenomenon. </a:t>
            </a:r>
            <a:r>
              <a:rPr lang="en-GB" sz="1000" i="1" dirty="0">
                <a:solidFill>
                  <a:schemeClr val="tx1"/>
                </a:solidFill>
                <a:effectLst/>
                <a:latin typeface="+mj-lt"/>
                <a:ea typeface="Calibri" panose="020F0502020204030204" pitchFamily="34" charset="0"/>
                <a:cs typeface="Calibri" panose="020F0502020204030204" pitchFamily="34" charset="0"/>
              </a:rPr>
              <a:t>Going Global 2016</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October</a:t>
            </a:r>
            <a:r>
              <a:rPr lang="en-GB" sz="1000" dirty="0">
                <a:solidFill>
                  <a:schemeClr val="tx1"/>
                </a:solidFill>
                <a:effectLst/>
                <a:latin typeface="+mj-lt"/>
                <a:ea typeface="Calibri" panose="020F0502020204030204" pitchFamily="34" charset="0"/>
                <a:cs typeface="Calibri" panose="020F0502020204030204" pitchFamily="34" charset="0"/>
              </a:rPr>
              <a:t>. https://doi.org/10.13140/RG.2.2.12079.94888</a:t>
            </a:r>
            <a:endParaRPr lang="en-GB" sz="1000" dirty="0">
              <a:solidFill>
                <a:schemeClr val="tx1"/>
              </a:solidFill>
              <a:effectLst/>
              <a:latin typeface="+mj-lt"/>
              <a:ea typeface="Calibri" panose="020F0502020204030204" pitchFamily="34" charset="0"/>
              <a:cs typeface="Times New Roman" panose="02020603050405020304" pitchFamily="18" charset="0"/>
            </a:endParaRPr>
          </a:p>
          <a:p>
            <a:pPr marL="304800" indent="-304800">
              <a:lnSpc>
                <a:spcPct val="107000"/>
              </a:lnSpc>
              <a:spcAft>
                <a:spcPts val="800"/>
              </a:spcAft>
            </a:pPr>
            <a:r>
              <a:rPr lang="en-GB" sz="1000" dirty="0">
                <a:solidFill>
                  <a:schemeClr val="tx1"/>
                </a:solidFill>
                <a:effectLst/>
                <a:latin typeface="+mj-lt"/>
                <a:ea typeface="Calibri" panose="020F0502020204030204" pitchFamily="34" charset="0"/>
                <a:cs typeface="Calibri" panose="020F0502020204030204" pitchFamily="34" charset="0"/>
              </a:rPr>
              <a:t>Donohue, J. P., &amp; </a:t>
            </a:r>
            <a:r>
              <a:rPr lang="en-GB" sz="1000" dirty="0" err="1">
                <a:solidFill>
                  <a:schemeClr val="tx1"/>
                </a:solidFill>
                <a:effectLst/>
                <a:latin typeface="+mj-lt"/>
                <a:ea typeface="Calibri" panose="020F0502020204030204" pitchFamily="34" charset="0"/>
                <a:cs typeface="Calibri" panose="020F0502020204030204" pitchFamily="34" charset="0"/>
              </a:rPr>
              <a:t>Erling</a:t>
            </a:r>
            <a:r>
              <a:rPr lang="en-GB" sz="1000" dirty="0">
                <a:solidFill>
                  <a:schemeClr val="tx1"/>
                </a:solidFill>
                <a:effectLst/>
                <a:latin typeface="+mj-lt"/>
                <a:ea typeface="Calibri" panose="020F0502020204030204" pitchFamily="34" charset="0"/>
                <a:cs typeface="Calibri" panose="020F0502020204030204" pitchFamily="34" charset="0"/>
              </a:rPr>
              <a:t>, E. J. (2012). Investigating the relationship between the use of English for academic purposes and academic attainment. </a:t>
            </a:r>
            <a:r>
              <a:rPr lang="en-GB" sz="1000" i="1" dirty="0">
                <a:solidFill>
                  <a:schemeClr val="tx1"/>
                </a:solidFill>
                <a:effectLst/>
                <a:latin typeface="+mj-lt"/>
                <a:ea typeface="Calibri" panose="020F0502020204030204" pitchFamily="34" charset="0"/>
                <a:cs typeface="Calibri" panose="020F0502020204030204" pitchFamily="34" charset="0"/>
              </a:rPr>
              <a:t>Journal of English for Academic Purposes</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11</a:t>
            </a:r>
            <a:r>
              <a:rPr lang="en-GB" sz="1000" dirty="0">
                <a:solidFill>
                  <a:schemeClr val="tx1"/>
                </a:solidFill>
                <a:effectLst/>
                <a:latin typeface="+mj-lt"/>
                <a:ea typeface="Calibri" panose="020F0502020204030204" pitchFamily="34" charset="0"/>
                <a:cs typeface="Calibri" panose="020F0502020204030204" pitchFamily="34" charset="0"/>
              </a:rPr>
              <a:t>(3), 210–219. https://doi.org/10.1016/j.jeap.2012.04.003</a:t>
            </a:r>
            <a:endParaRPr lang="tr-TR" sz="1000" dirty="0">
              <a:solidFill>
                <a:schemeClr val="tx1"/>
              </a:solidFill>
              <a:effectLst/>
              <a:latin typeface="+mj-lt"/>
              <a:cs typeface="Times New Roman" panose="02020603050405020304" pitchFamily="18" charset="0"/>
            </a:endParaRPr>
          </a:p>
          <a:p>
            <a:pPr>
              <a:lnSpc>
                <a:spcPct val="107000"/>
              </a:lnSpc>
              <a:spcAft>
                <a:spcPts val="750"/>
              </a:spcAft>
            </a:pPr>
            <a:r>
              <a:rPr lang="tr-TR" sz="1000" dirty="0">
                <a:solidFill>
                  <a:schemeClr val="tx1"/>
                </a:solidFill>
                <a:effectLst/>
                <a:latin typeface="+mj-lt"/>
                <a:cs typeface="Times New Roman" panose="02020603050405020304" pitchFamily="18" charset="0"/>
              </a:rPr>
              <a:t>E</a:t>
            </a:r>
            <a:r>
              <a:rPr lang="en-US" sz="1000" dirty="0">
                <a:solidFill>
                  <a:schemeClr val="tx1"/>
                </a:solidFill>
                <a:effectLst/>
                <a:latin typeface="+mj-lt"/>
                <a:cs typeface="Times New Roman" panose="02020603050405020304" pitchFamily="18" charset="0"/>
              </a:rPr>
              <a:t>vans, S., &amp; Green, C. (2007). Why EAP is necessary: A survey of Hong Kong tertiary students. Journal of English for Academic Purposes, 6(1), 3-17. https://doi.org/10.1016/j.jeap.2006.11.005</a:t>
            </a:r>
            <a:r>
              <a:rPr lang="en-US" sz="1000" dirty="0">
                <a:solidFill>
                  <a:schemeClr val="tx1"/>
                </a:solidFill>
                <a:latin typeface="+mj-lt"/>
                <a:cs typeface="Times New Roman" panose="02020603050405020304" pitchFamily="18" charset="0"/>
              </a:rPr>
              <a:t> </a:t>
            </a:r>
            <a:br>
              <a:rPr lang="en-US" sz="1000" dirty="0">
                <a:solidFill>
                  <a:schemeClr val="tx1"/>
                </a:solidFill>
                <a:latin typeface="+mj-lt"/>
                <a:cs typeface="Times New Roman" panose="02020603050405020304" pitchFamily="18" charset="0"/>
              </a:rPr>
            </a:br>
            <a:r>
              <a:rPr lang="en-US" sz="1000" i="1" dirty="0">
                <a:solidFill>
                  <a:schemeClr val="tx1"/>
                </a:solidFill>
                <a:latin typeface="+mj-lt"/>
                <a:cs typeface="Times New Roman" panose="02020603050405020304" pitchFamily="18" charset="0"/>
              </a:rPr>
              <a:t>(5) (PDF) Predictors of English Medium Instruction academic success: English proficiency versus First language medium.</a:t>
            </a:r>
            <a:r>
              <a:rPr lang="en-US" sz="1000" dirty="0">
                <a:solidFill>
                  <a:schemeClr val="tx1"/>
                </a:solidFill>
                <a:latin typeface="+mj-lt"/>
                <a:cs typeface="Times New Roman" panose="02020603050405020304" pitchFamily="18" charset="0"/>
              </a:rPr>
              <a:t>. Available from: https://www.researchgate.net/publication/344490049_Predictors_of_English_Medium_Instruction_academic_success_English_proficiency_versus_First_language_medium [accessed Sep 08 2021].</a:t>
            </a:r>
            <a:endParaRPr lang="tr-TR" sz="1000" dirty="0">
              <a:solidFill>
                <a:schemeClr val="tx1"/>
              </a:solidFill>
              <a:latin typeface="+mj-lt"/>
              <a:cs typeface="Times New Roman" panose="02020603050405020304" pitchFamily="18" charset="0"/>
            </a:endParaRPr>
          </a:p>
          <a:p>
            <a:pPr>
              <a:lnSpc>
                <a:spcPct val="107000"/>
              </a:lnSpc>
              <a:spcAft>
                <a:spcPts val="750"/>
              </a:spcAft>
            </a:pPr>
            <a:r>
              <a:rPr lang="tr-TR" sz="1000" dirty="0">
                <a:solidFill>
                  <a:schemeClr val="tx1"/>
                </a:solidFill>
                <a:latin typeface="+mj-lt"/>
                <a:cs typeface="Times New Roman" panose="02020603050405020304" pitchFamily="18" charset="0"/>
              </a:rPr>
              <a:t>ETS (2022, </a:t>
            </a:r>
            <a:r>
              <a:rPr lang="tr-TR" sz="1000" dirty="0" err="1">
                <a:solidFill>
                  <a:schemeClr val="tx1"/>
                </a:solidFill>
                <a:latin typeface="+mj-lt"/>
                <a:cs typeface="Times New Roman" panose="02020603050405020304" pitchFamily="18" charset="0"/>
              </a:rPr>
              <a:t>October</a:t>
            </a:r>
            <a:r>
              <a:rPr lang="tr-TR" sz="1000" dirty="0">
                <a:solidFill>
                  <a:schemeClr val="tx1"/>
                </a:solidFill>
                <a:latin typeface="+mj-lt"/>
                <a:cs typeface="Times New Roman" panose="02020603050405020304" pitchFamily="18" charset="0"/>
              </a:rPr>
              <a:t>). </a:t>
            </a:r>
            <a:r>
              <a:rPr lang="tr-TR" sz="1000" dirty="0" err="1">
                <a:solidFill>
                  <a:schemeClr val="tx1"/>
                </a:solidFill>
                <a:latin typeface="+mj-lt"/>
                <a:cs typeface="Times New Roman" panose="02020603050405020304" pitchFamily="18" charset="0"/>
              </a:rPr>
              <a:t>Praxis</a:t>
            </a:r>
            <a:r>
              <a:rPr lang="tr-TR" sz="1000" dirty="0">
                <a:solidFill>
                  <a:schemeClr val="tx1"/>
                </a:solidFill>
                <a:latin typeface="+mj-lt"/>
                <a:cs typeface="Times New Roman" panose="02020603050405020304" pitchFamily="18" charset="0"/>
              </a:rPr>
              <a:t> </a:t>
            </a:r>
            <a:r>
              <a:rPr lang="tr-TR" sz="1000" dirty="0" err="1">
                <a:solidFill>
                  <a:schemeClr val="tx1"/>
                </a:solidFill>
                <a:latin typeface="+mj-lt"/>
                <a:cs typeface="Times New Roman" panose="02020603050405020304" pitchFamily="18" charset="0"/>
              </a:rPr>
              <a:t>Tests</a:t>
            </a:r>
            <a:r>
              <a:rPr lang="tr-TR" sz="1000" dirty="0">
                <a:solidFill>
                  <a:schemeClr val="tx1"/>
                </a:solidFill>
                <a:latin typeface="+mj-lt"/>
                <a:cs typeface="Times New Roman" panose="02020603050405020304" pitchFamily="18" charset="0"/>
              </a:rPr>
              <a:t>. </a:t>
            </a:r>
            <a:r>
              <a:rPr lang="en-GB" sz="1000" u="sng" dirty="0">
                <a:solidFill>
                  <a:schemeClr val="tx1"/>
                </a:solidFill>
                <a:effectLst/>
                <a:latin typeface="+mj-l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https://www.ets.org/content/dam/ets-org/pdfs/praxis/5723.pdf</a:t>
            </a:r>
            <a:r>
              <a:rPr lang="en-GB" sz="1000" dirty="0">
                <a:solidFill>
                  <a:schemeClr val="tx1"/>
                </a:solidFill>
                <a:effectLst/>
                <a:latin typeface="+mj-lt"/>
                <a:ea typeface="Calibri" panose="020F0502020204030204" pitchFamily="34" charset="0"/>
                <a:cs typeface="Times New Roman" panose="02020603050405020304" pitchFamily="18" charset="0"/>
              </a:rPr>
              <a:t> </a:t>
            </a:r>
            <a:endParaRPr lang="tr-TR" sz="1000" dirty="0">
              <a:solidFill>
                <a:schemeClr val="tx1"/>
              </a:solidFill>
              <a:effectLst/>
              <a:latin typeface="+mj-lt"/>
              <a:ea typeface="Calibri" panose="020F0502020204030204" pitchFamily="34" charset="0"/>
              <a:cs typeface="Times New Roman" panose="02020603050405020304" pitchFamily="18" charset="0"/>
            </a:endParaRPr>
          </a:p>
          <a:p>
            <a:pPr>
              <a:lnSpc>
                <a:spcPct val="107000"/>
              </a:lnSpc>
              <a:spcAft>
                <a:spcPts val="750"/>
              </a:spcAft>
            </a:pPr>
            <a:r>
              <a:rPr lang="en-GB" sz="1000" dirty="0">
                <a:solidFill>
                  <a:schemeClr val="tx1"/>
                </a:solidFill>
                <a:effectLst/>
                <a:latin typeface="+mj-lt"/>
                <a:ea typeface="Calibri" panose="020F0502020204030204" pitchFamily="34" charset="0"/>
                <a:cs typeface="Calibri" panose="020F0502020204030204" pitchFamily="34" charset="0"/>
              </a:rPr>
              <a:t>Fenton-Smith, B., Stillwell, C., &amp; Dupuy, R. (2017). </a:t>
            </a:r>
            <a:r>
              <a:rPr lang="en-GB" sz="1000" i="1" dirty="0">
                <a:solidFill>
                  <a:schemeClr val="tx1"/>
                </a:solidFill>
                <a:effectLst/>
                <a:latin typeface="+mj-lt"/>
                <a:ea typeface="Calibri" panose="020F0502020204030204" pitchFamily="34" charset="0"/>
                <a:cs typeface="Calibri" panose="020F0502020204030204" pitchFamily="34" charset="0"/>
              </a:rPr>
              <a:t>Professional Development for EMI: Exploring Taiwanese Lecturers’ Needs</a:t>
            </a:r>
            <a:r>
              <a:rPr lang="en-GB" sz="1000" dirty="0">
                <a:solidFill>
                  <a:schemeClr val="tx1"/>
                </a:solidFill>
                <a:effectLst/>
                <a:latin typeface="+mj-lt"/>
                <a:ea typeface="Calibri" panose="020F0502020204030204" pitchFamily="34" charset="0"/>
                <a:cs typeface="Calibri" panose="020F0502020204030204" pitchFamily="34" charset="0"/>
              </a:rPr>
              <a:t> (pp. 195–217). </a:t>
            </a:r>
            <a:r>
              <a:rPr lang="en-GB" sz="1000" dirty="0">
                <a:solidFill>
                  <a:schemeClr val="tx1"/>
                </a:solidFill>
                <a:effectLst/>
                <a:latin typeface="+mj-lt"/>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https://doi.org/10.1007/978-3-319-51976-0_11</a:t>
            </a:r>
            <a:endParaRPr lang="tr-TR" sz="1000" dirty="0">
              <a:solidFill>
                <a:schemeClr val="tx1"/>
              </a:solidFill>
              <a:effectLst/>
              <a:latin typeface="+mj-lt"/>
              <a:ea typeface="Calibri" panose="020F0502020204030204" pitchFamily="34" charset="0"/>
              <a:cs typeface="Calibri" panose="020F0502020204030204" pitchFamily="34" charset="0"/>
            </a:endParaRPr>
          </a:p>
          <a:p>
            <a:pPr marL="304800" indent="-304800">
              <a:lnSpc>
                <a:spcPct val="107000"/>
              </a:lnSpc>
              <a:spcAft>
                <a:spcPts val="800"/>
              </a:spcAft>
            </a:pPr>
            <a:r>
              <a:rPr lang="en-GB" sz="1000" dirty="0">
                <a:solidFill>
                  <a:schemeClr val="tx1"/>
                </a:solidFill>
                <a:effectLst/>
                <a:latin typeface="+mj-lt"/>
                <a:ea typeface="Calibri" panose="020F0502020204030204" pitchFamily="34" charset="0"/>
                <a:cs typeface="Calibri" panose="020F0502020204030204" pitchFamily="34" charset="0"/>
              </a:rPr>
              <a:t>Galloway, N., </a:t>
            </a:r>
            <a:r>
              <a:rPr lang="en-GB" sz="1000" dirty="0" err="1">
                <a:solidFill>
                  <a:schemeClr val="tx1"/>
                </a:solidFill>
                <a:effectLst/>
                <a:latin typeface="+mj-lt"/>
                <a:ea typeface="Calibri" panose="020F0502020204030204" pitchFamily="34" charset="0"/>
                <a:cs typeface="Calibri" panose="020F0502020204030204" pitchFamily="34" charset="0"/>
              </a:rPr>
              <a:t>Numajiri</a:t>
            </a:r>
            <a:r>
              <a:rPr lang="en-GB" sz="1000" dirty="0">
                <a:solidFill>
                  <a:schemeClr val="tx1"/>
                </a:solidFill>
                <a:effectLst/>
                <a:latin typeface="+mj-lt"/>
                <a:ea typeface="Calibri" panose="020F0502020204030204" pitchFamily="34" charset="0"/>
                <a:cs typeface="Calibri" panose="020F0502020204030204" pitchFamily="34" charset="0"/>
              </a:rPr>
              <a:t>, T., &amp; Rees, N. (2020). The ‘internationalisation’, or ‘</a:t>
            </a:r>
            <a:r>
              <a:rPr lang="en-GB" sz="1000" dirty="0" err="1">
                <a:solidFill>
                  <a:schemeClr val="tx1"/>
                </a:solidFill>
                <a:effectLst/>
                <a:latin typeface="+mj-lt"/>
                <a:ea typeface="Calibri" panose="020F0502020204030204" pitchFamily="34" charset="0"/>
                <a:cs typeface="Calibri" panose="020F0502020204030204" pitchFamily="34" charset="0"/>
              </a:rPr>
              <a:t>Englishisation</a:t>
            </a:r>
            <a:r>
              <a:rPr lang="en-GB" sz="1000" dirty="0">
                <a:solidFill>
                  <a:schemeClr val="tx1"/>
                </a:solidFill>
                <a:effectLst/>
                <a:latin typeface="+mj-lt"/>
                <a:ea typeface="Calibri" panose="020F0502020204030204" pitchFamily="34" charset="0"/>
                <a:cs typeface="Calibri" panose="020F0502020204030204" pitchFamily="34" charset="0"/>
              </a:rPr>
              <a:t>’, of higher education in East Asia. </a:t>
            </a:r>
            <a:r>
              <a:rPr lang="en-GB" sz="1000" i="1" dirty="0">
                <a:solidFill>
                  <a:schemeClr val="tx1"/>
                </a:solidFill>
                <a:effectLst/>
                <a:latin typeface="+mj-lt"/>
                <a:ea typeface="Calibri" panose="020F0502020204030204" pitchFamily="34" charset="0"/>
                <a:cs typeface="Calibri" panose="020F0502020204030204" pitchFamily="34" charset="0"/>
              </a:rPr>
              <a:t>Higher Education</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80</a:t>
            </a:r>
            <a:r>
              <a:rPr lang="en-GB" sz="1000" dirty="0">
                <a:solidFill>
                  <a:schemeClr val="tx1"/>
                </a:solidFill>
                <a:effectLst/>
                <a:latin typeface="+mj-lt"/>
                <a:ea typeface="Calibri" panose="020F0502020204030204" pitchFamily="34" charset="0"/>
                <a:cs typeface="Calibri" panose="020F0502020204030204" pitchFamily="34" charset="0"/>
              </a:rPr>
              <a:t>(3), 395–414. https://doi.org/10.1007/s10734-019-00486-1</a:t>
            </a:r>
            <a:endParaRPr lang="en-GB" sz="1000" dirty="0">
              <a:solidFill>
                <a:schemeClr val="tx1"/>
              </a:solidFill>
              <a:effectLst/>
              <a:latin typeface="+mj-lt"/>
              <a:ea typeface="Calibri" panose="020F0502020204030204" pitchFamily="34" charset="0"/>
              <a:cs typeface="Times New Roman" panose="02020603050405020304" pitchFamily="18" charset="0"/>
            </a:endParaRPr>
          </a:p>
          <a:p>
            <a:pPr marL="304800" indent="-304800">
              <a:lnSpc>
                <a:spcPct val="107000"/>
              </a:lnSpc>
              <a:spcAft>
                <a:spcPts val="800"/>
              </a:spcAft>
            </a:pPr>
            <a:r>
              <a:rPr lang="en-GB" sz="1000" dirty="0">
                <a:solidFill>
                  <a:schemeClr val="tx1"/>
                </a:solidFill>
                <a:effectLst/>
                <a:latin typeface="+mj-lt"/>
                <a:ea typeface="Calibri" panose="020F0502020204030204" pitchFamily="34" charset="0"/>
                <a:cs typeface="Calibri" panose="020F0502020204030204" pitchFamily="34" charset="0"/>
              </a:rPr>
              <a:t>Galloway, N., &amp; </a:t>
            </a:r>
            <a:r>
              <a:rPr lang="en-GB" sz="1000" dirty="0" err="1">
                <a:solidFill>
                  <a:schemeClr val="tx1"/>
                </a:solidFill>
                <a:effectLst/>
                <a:latin typeface="+mj-lt"/>
                <a:ea typeface="Calibri" panose="020F0502020204030204" pitchFamily="34" charset="0"/>
                <a:cs typeface="Calibri" panose="020F0502020204030204" pitchFamily="34" charset="0"/>
              </a:rPr>
              <a:t>Ruegg</a:t>
            </a:r>
            <a:r>
              <a:rPr lang="en-GB" sz="1000" dirty="0">
                <a:solidFill>
                  <a:schemeClr val="tx1"/>
                </a:solidFill>
                <a:effectLst/>
                <a:latin typeface="+mj-lt"/>
                <a:ea typeface="Calibri" panose="020F0502020204030204" pitchFamily="34" charset="0"/>
                <a:cs typeface="Calibri" panose="020F0502020204030204" pitchFamily="34" charset="0"/>
              </a:rPr>
              <a:t>, R. (2020). The provision of student support on English Medium Instruction programmes in Japan and China. </a:t>
            </a:r>
            <a:r>
              <a:rPr lang="en-GB" sz="1000" i="1" dirty="0">
                <a:solidFill>
                  <a:schemeClr val="tx1"/>
                </a:solidFill>
                <a:effectLst/>
                <a:latin typeface="+mj-lt"/>
                <a:ea typeface="Calibri" panose="020F0502020204030204" pitchFamily="34" charset="0"/>
                <a:cs typeface="Calibri" panose="020F0502020204030204" pitchFamily="34" charset="0"/>
              </a:rPr>
              <a:t>Journal of English for Academic Purposes</a:t>
            </a:r>
            <a:r>
              <a:rPr lang="en-GB" sz="1000" dirty="0">
                <a:solidFill>
                  <a:schemeClr val="tx1"/>
                </a:solidFill>
                <a:effectLst/>
                <a:latin typeface="+mj-lt"/>
                <a:ea typeface="Calibri" panose="020F0502020204030204" pitchFamily="34" charset="0"/>
                <a:cs typeface="Calibri" panose="020F0502020204030204" pitchFamily="34" charset="0"/>
              </a:rPr>
              <a:t>, </a:t>
            </a:r>
            <a:r>
              <a:rPr lang="en-GB" sz="1000" i="1" dirty="0">
                <a:solidFill>
                  <a:schemeClr val="tx1"/>
                </a:solidFill>
                <a:effectLst/>
                <a:latin typeface="+mj-lt"/>
                <a:ea typeface="Calibri" panose="020F0502020204030204" pitchFamily="34" charset="0"/>
                <a:cs typeface="Calibri" panose="020F0502020204030204" pitchFamily="34" charset="0"/>
              </a:rPr>
              <a:t>45</a:t>
            </a:r>
            <a:r>
              <a:rPr lang="en-GB" sz="1000" dirty="0">
                <a:solidFill>
                  <a:schemeClr val="tx1"/>
                </a:solidFill>
                <a:effectLst/>
                <a:latin typeface="+mj-lt"/>
                <a:ea typeface="Calibri" panose="020F0502020204030204" pitchFamily="34" charset="0"/>
                <a:cs typeface="Calibri" panose="020F0502020204030204" pitchFamily="34" charset="0"/>
              </a:rPr>
              <a:t>, 100846. </a:t>
            </a:r>
            <a:r>
              <a:rPr lang="en-GB" sz="1000" dirty="0">
                <a:solidFill>
                  <a:schemeClr val="tx1"/>
                </a:solidFill>
                <a:effectLst/>
                <a:latin typeface="+mj-lt"/>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https://doi.org/10.1016/j.jeap.2020.100846</a:t>
            </a:r>
            <a:endParaRPr lang="tr-TR" sz="1000" dirty="0">
              <a:solidFill>
                <a:schemeClr val="tx1"/>
              </a:solidFill>
              <a:effectLst/>
              <a:latin typeface="+mj-lt"/>
              <a:ea typeface="Calibri" panose="020F0502020204030204" pitchFamily="34" charset="0"/>
              <a:cs typeface="Calibri" panose="020F0502020204030204" pitchFamily="34" charset="0"/>
            </a:endParaRPr>
          </a:p>
          <a:p>
            <a:pPr marL="109728" indent="0">
              <a:lnSpc>
                <a:spcPct val="107000"/>
              </a:lnSpc>
              <a:spcAft>
                <a:spcPts val="750"/>
              </a:spcAft>
              <a:buNone/>
            </a:pPr>
            <a:endParaRPr lang="tr-TR" sz="1000" dirty="0">
              <a:latin typeface="Times New Roman" panose="02020603050405020304" pitchFamily="18" charset="0"/>
              <a:cs typeface="Times New Roman" panose="02020603050405020304" pitchFamily="18" charset="0"/>
            </a:endParaRPr>
          </a:p>
          <a:p>
            <a:pPr marL="109728" indent="0">
              <a:lnSpc>
                <a:spcPct val="107000"/>
              </a:lnSpc>
              <a:spcAft>
                <a:spcPts val="750"/>
              </a:spcAft>
              <a:buNone/>
            </a:pP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664D52B2-F88A-470F-B89B-917E2637E3E6}"/>
              </a:ext>
            </a:extLst>
          </p:cNvPr>
          <p:cNvSpPr>
            <a:spLocks noGrp="1"/>
          </p:cNvSpPr>
          <p:nvPr>
            <p:ph type="sldNum" sz="quarter" idx="12"/>
          </p:nvPr>
        </p:nvSpPr>
        <p:spPr/>
        <p:txBody>
          <a:bodyPr/>
          <a:lstStyle/>
          <a:p>
            <a:pPr rtl="0"/>
            <a:fld id="{401CF334-2D5C-4859-84A6-CA7E6E43FAEB}" type="slidenum">
              <a:rPr lang="tr-TR" noProof="0" smtClean="0"/>
              <a:t>28</a:t>
            </a:fld>
            <a:endParaRPr lang="tr-TR" noProof="0" dirty="0"/>
          </a:p>
        </p:txBody>
      </p:sp>
    </p:spTree>
    <p:extLst>
      <p:ext uri="{BB962C8B-B14F-4D97-AF65-F5344CB8AC3E}">
        <p14:creationId xmlns:p14="http://schemas.microsoft.com/office/powerpoint/2010/main" val="1558841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F8285-1CD4-4B26-8D1C-91F1783DEAC5}"/>
              </a:ext>
            </a:extLst>
          </p:cNvPr>
          <p:cNvSpPr>
            <a:spLocks noGrp="1"/>
          </p:cNvSpPr>
          <p:nvPr>
            <p:ph type="title"/>
          </p:nvPr>
        </p:nvSpPr>
        <p:spPr>
          <a:xfrm>
            <a:off x="609600" y="372134"/>
            <a:ext cx="10972800" cy="1066800"/>
          </a:xfrm>
        </p:spPr>
        <p:txBody>
          <a:bodyPr>
            <a:normAutofit/>
          </a:bodyPr>
          <a:lstStyle/>
          <a:p>
            <a:r>
              <a:rPr lang="tr-TR"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References</a:t>
            </a:r>
            <a:endParaRPr lang="en-GB" sz="24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89D29636-A876-4F30-AA55-42F6D22F0755}"/>
              </a:ext>
            </a:extLst>
          </p:cNvPr>
          <p:cNvSpPr>
            <a:spLocks noGrp="1"/>
          </p:cNvSpPr>
          <p:nvPr>
            <p:ph idx="1"/>
          </p:nvPr>
        </p:nvSpPr>
        <p:spPr>
          <a:xfrm>
            <a:off x="434848" y="1079706"/>
            <a:ext cx="10972800" cy="4325112"/>
          </a:xfrm>
        </p:spPr>
        <p:txBody>
          <a:bodyPr>
            <a:noAutofit/>
          </a:bodyPr>
          <a:lstStyle/>
          <a:p>
            <a:pPr marL="304800" indent="-304800">
              <a:lnSpc>
                <a:spcPct val="107000"/>
              </a:lnSpc>
              <a:spcAft>
                <a:spcPts val="800"/>
              </a:spcAft>
            </a:pPr>
            <a:r>
              <a:rPr lang="tr-TR" sz="1000" b="0" i="0" dirty="0">
                <a:solidFill>
                  <a:schemeClr val="tx1"/>
                </a:solidFill>
                <a:effectLst/>
                <a:latin typeface="+mj-lt"/>
              </a:rPr>
              <a:t>  </a:t>
            </a:r>
            <a:r>
              <a:rPr lang="en-GB" sz="1000" b="0" i="0" dirty="0">
                <a:solidFill>
                  <a:schemeClr val="tx1"/>
                </a:solidFill>
                <a:effectLst/>
                <a:latin typeface="+mj-lt"/>
              </a:rPr>
              <a:t>Gillett, A &amp; Wray, L (2006) </a:t>
            </a:r>
            <a:r>
              <a:rPr lang="en-GB" sz="1000" b="0" i="1" dirty="0">
                <a:solidFill>
                  <a:schemeClr val="tx1"/>
                </a:solidFill>
                <a:effectLst/>
                <a:latin typeface="+mj-lt"/>
              </a:rPr>
              <a:t>‘EAP and Success' in Assessing the Effectiveness of EAP Programmes</a:t>
            </a:r>
            <a:r>
              <a:rPr lang="en-GB" sz="1000" b="0" i="0" dirty="0">
                <a:solidFill>
                  <a:schemeClr val="tx1"/>
                </a:solidFill>
                <a:effectLst/>
                <a:latin typeface="+mj-lt"/>
              </a:rPr>
              <a:t>, BALEAP.</a:t>
            </a:r>
            <a:endParaRPr lang="tr-TR" sz="1000" b="0" i="0" dirty="0">
              <a:solidFill>
                <a:schemeClr val="tx1"/>
              </a:solidFill>
              <a:effectLst/>
              <a:latin typeface="+mj-lt"/>
            </a:endParaRPr>
          </a:p>
          <a:p>
            <a:pPr algn="l"/>
            <a:r>
              <a:rPr lang="en-GB" sz="1000" b="1" i="0" u="none" strike="noStrike" baseline="0" dirty="0" err="1">
                <a:solidFill>
                  <a:schemeClr val="tx1"/>
                </a:solidFill>
                <a:latin typeface="+mj-lt"/>
              </a:rPr>
              <a:t>Guarda</a:t>
            </a:r>
            <a:r>
              <a:rPr lang="en-GB" sz="1000" b="1" i="0" u="none" strike="noStrike" baseline="0" dirty="0">
                <a:solidFill>
                  <a:schemeClr val="tx1"/>
                </a:solidFill>
                <a:latin typeface="+mj-lt"/>
              </a:rPr>
              <a:t>, M., </a:t>
            </a:r>
            <a:r>
              <a:rPr lang="en-GB" sz="1000" b="0" i="0" u="none" strike="noStrike" baseline="0" dirty="0">
                <a:solidFill>
                  <a:schemeClr val="tx1"/>
                </a:solidFill>
                <a:latin typeface="+mj-lt"/>
              </a:rPr>
              <a:t>&amp; </a:t>
            </a:r>
            <a:r>
              <a:rPr lang="en-GB" sz="1000" b="1" i="0" u="none" strike="noStrike" baseline="0" dirty="0">
                <a:solidFill>
                  <a:schemeClr val="tx1"/>
                </a:solidFill>
                <a:latin typeface="+mj-lt"/>
              </a:rPr>
              <a:t>Helm, F. (</a:t>
            </a:r>
            <a:r>
              <a:rPr lang="en-GB" sz="1000" b="0" i="0" u="none" strike="noStrike" baseline="0" dirty="0">
                <a:solidFill>
                  <a:schemeClr val="tx1"/>
                </a:solidFill>
                <a:latin typeface="+mj-lt"/>
              </a:rPr>
              <a:t>2016). ‘I have discovered new teaching pathways’: the link between</a:t>
            </a:r>
            <a:r>
              <a:rPr lang="tr-TR" sz="1000" b="0" i="0" u="none" strike="noStrike" baseline="0" dirty="0">
                <a:solidFill>
                  <a:schemeClr val="tx1"/>
                </a:solidFill>
                <a:latin typeface="+mj-lt"/>
              </a:rPr>
              <a:t> </a:t>
            </a:r>
            <a:r>
              <a:rPr lang="en-GB" sz="1000" b="0" i="0" u="none" strike="noStrike" baseline="0" dirty="0">
                <a:solidFill>
                  <a:schemeClr val="tx1"/>
                </a:solidFill>
                <a:latin typeface="+mj-lt"/>
              </a:rPr>
              <a:t>language shift and teaching practice. </a:t>
            </a:r>
            <a:r>
              <a:rPr lang="en-GB" sz="1000" b="0" i="1" u="none" strike="noStrike" baseline="0" dirty="0">
                <a:solidFill>
                  <a:schemeClr val="tx1"/>
                </a:solidFill>
                <a:latin typeface="+mj-lt"/>
              </a:rPr>
              <a:t>International Journal of Bilingual Education and</a:t>
            </a:r>
            <a:r>
              <a:rPr lang="tr-TR" sz="1000" b="0" i="1" u="none" strike="noStrike" baseline="0" dirty="0">
                <a:solidFill>
                  <a:schemeClr val="tx1"/>
                </a:solidFill>
                <a:latin typeface="+mj-lt"/>
              </a:rPr>
              <a:t> </a:t>
            </a:r>
            <a:r>
              <a:rPr lang="en-GB" sz="1000" b="0" i="1" u="none" strike="noStrike" baseline="0" dirty="0">
                <a:solidFill>
                  <a:schemeClr val="tx1"/>
                </a:solidFill>
                <a:latin typeface="+mj-lt"/>
              </a:rPr>
              <a:t>Bilingualism. </a:t>
            </a:r>
            <a:r>
              <a:rPr lang="en-GB" sz="1000" b="0" i="0" u="none" strike="noStrike" baseline="0" dirty="0">
                <a:solidFill>
                  <a:schemeClr val="tx1"/>
                </a:solidFill>
                <a:latin typeface="+mj-lt"/>
              </a:rPr>
              <a:t>doi:10.1080/13670050.2015.1125848</a:t>
            </a:r>
            <a:endParaRPr lang="tr-TR" sz="1000" dirty="0">
              <a:solidFill>
                <a:schemeClr val="tx1"/>
              </a:solidFill>
              <a:effectLst/>
              <a:latin typeface="+mj-lt"/>
              <a:ea typeface="Times New Roman" panose="02020603050405020304" pitchFamily="18" charset="0"/>
              <a:cs typeface="Times New Roman" panose="02020603050405020304" pitchFamily="18" charset="0"/>
            </a:endParaRPr>
          </a:p>
          <a:p>
            <a:pPr>
              <a:lnSpc>
                <a:spcPct val="107000"/>
              </a:lnSpc>
              <a:spcAft>
                <a:spcPts val="750"/>
              </a:spcAft>
            </a:pPr>
            <a:r>
              <a:rPr lang="en-GB" sz="1000" dirty="0" err="1">
                <a:ln>
                  <a:noFill/>
                </a:ln>
                <a:solidFill>
                  <a:schemeClr val="tx1"/>
                </a:solidFill>
                <a:effectLst/>
                <a:uFill>
                  <a:solidFill>
                    <a:srgbClr val="000000"/>
                  </a:solidFill>
                </a:uFill>
                <a:latin typeface="+mj-lt"/>
                <a:ea typeface="Arial Unicode MS"/>
                <a:cs typeface="Times New Roman" panose="02020603050405020304" pitchFamily="18" charset="0"/>
              </a:rPr>
              <a:t>Kamaşak</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 R., </a:t>
            </a:r>
            <a:r>
              <a:rPr lang="en-GB" sz="1000" dirty="0" err="1">
                <a:ln>
                  <a:noFill/>
                </a:ln>
                <a:solidFill>
                  <a:schemeClr val="tx1"/>
                </a:solidFill>
                <a:effectLst/>
                <a:uFill>
                  <a:solidFill>
                    <a:srgbClr val="000000"/>
                  </a:solidFill>
                </a:uFill>
                <a:latin typeface="+mj-lt"/>
                <a:ea typeface="Arial Unicode MS"/>
                <a:cs typeface="Times New Roman" panose="02020603050405020304" pitchFamily="18" charset="0"/>
              </a:rPr>
              <a:t>Sahan</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 K., &amp; Rose, H. (2021). Academic language-related challenges at an English-medium university. In </a:t>
            </a:r>
            <a:r>
              <a:rPr lang="en-GB" sz="1000" i="1" dirty="0">
                <a:ln>
                  <a:noFill/>
                </a:ln>
                <a:solidFill>
                  <a:schemeClr val="tx1"/>
                </a:solidFill>
                <a:effectLst/>
                <a:uFill>
                  <a:solidFill>
                    <a:srgbClr val="000000"/>
                  </a:solidFill>
                </a:uFill>
                <a:latin typeface="+mj-lt"/>
                <a:ea typeface="Arial Unicode MS"/>
                <a:cs typeface="Times New Roman" panose="02020603050405020304" pitchFamily="18" charset="0"/>
              </a:rPr>
              <a:t>Journal of English for Academic Purposes</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 (Vol. 49). Elsevier Ltd. https://doi.org/10.1016/j.jeap.2020.100945</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en-GB" sz="1000" dirty="0" err="1">
                <a:ln>
                  <a:noFill/>
                </a:ln>
                <a:solidFill>
                  <a:schemeClr val="tx1"/>
                </a:solidFill>
                <a:effectLst/>
                <a:uFill>
                  <a:solidFill>
                    <a:srgbClr val="000000"/>
                  </a:solidFill>
                </a:uFill>
                <a:latin typeface="+mj-lt"/>
                <a:ea typeface="Arial Unicode MS"/>
                <a:cs typeface="Times New Roman" panose="02020603050405020304" pitchFamily="18" charset="0"/>
              </a:rPr>
              <a:t>Macaro</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 E. (2018). </a:t>
            </a:r>
            <a:r>
              <a:rPr lang="en-GB" sz="1000" i="1" dirty="0">
                <a:ln>
                  <a:noFill/>
                </a:ln>
                <a:solidFill>
                  <a:schemeClr val="tx1"/>
                </a:solidFill>
                <a:effectLst/>
                <a:uFill>
                  <a:solidFill>
                    <a:srgbClr val="000000"/>
                  </a:solidFill>
                </a:uFill>
                <a:latin typeface="+mj-lt"/>
                <a:ea typeface="Arial Unicode MS"/>
                <a:cs typeface="Times New Roman" panose="02020603050405020304" pitchFamily="18" charset="0"/>
              </a:rPr>
              <a:t>English </a:t>
            </a:r>
            <a:r>
              <a:rPr lang="tr-TR" sz="1000" i="1" dirty="0">
                <a:ln>
                  <a:noFill/>
                </a:ln>
                <a:solidFill>
                  <a:schemeClr val="tx1"/>
                </a:solidFill>
                <a:effectLst/>
                <a:uFill>
                  <a:solidFill>
                    <a:srgbClr val="000000"/>
                  </a:solidFill>
                </a:uFill>
                <a:latin typeface="+mj-lt"/>
                <a:ea typeface="Arial Unicode MS"/>
                <a:cs typeface="Times New Roman" panose="02020603050405020304" pitchFamily="18" charset="0"/>
              </a:rPr>
              <a:t>m</a:t>
            </a:r>
            <a:r>
              <a:rPr lang="en-GB" sz="1000" i="1" dirty="0" err="1">
                <a:ln>
                  <a:noFill/>
                </a:ln>
                <a:solidFill>
                  <a:schemeClr val="tx1"/>
                </a:solidFill>
                <a:effectLst/>
                <a:uFill>
                  <a:solidFill>
                    <a:srgbClr val="000000"/>
                  </a:solidFill>
                </a:uFill>
                <a:latin typeface="+mj-lt"/>
                <a:ea typeface="Arial Unicode MS"/>
                <a:cs typeface="Times New Roman" panose="02020603050405020304" pitchFamily="18" charset="0"/>
              </a:rPr>
              <a:t>edium</a:t>
            </a:r>
            <a:r>
              <a:rPr lang="en-GB" sz="1000" i="1" dirty="0">
                <a:ln>
                  <a:noFill/>
                </a:ln>
                <a:solidFill>
                  <a:schemeClr val="tx1"/>
                </a:solidFill>
                <a:effectLst/>
                <a:uFill>
                  <a:solidFill>
                    <a:srgbClr val="000000"/>
                  </a:solidFill>
                </a:uFill>
                <a:latin typeface="+mj-lt"/>
                <a:ea typeface="Arial Unicode MS"/>
                <a:cs typeface="Times New Roman" panose="02020603050405020304" pitchFamily="18" charset="0"/>
              </a:rPr>
              <a:t> </a:t>
            </a:r>
            <a:r>
              <a:rPr lang="tr-TR" sz="1000" i="1" dirty="0">
                <a:solidFill>
                  <a:schemeClr val="tx1"/>
                </a:solidFill>
                <a:uFill>
                  <a:solidFill>
                    <a:srgbClr val="000000"/>
                  </a:solidFill>
                </a:uFill>
                <a:latin typeface="+mj-lt"/>
                <a:ea typeface="Arial Unicode MS"/>
                <a:cs typeface="Times New Roman" panose="02020603050405020304" pitchFamily="18" charset="0"/>
              </a:rPr>
              <a:t>i</a:t>
            </a:r>
            <a:r>
              <a:rPr lang="en-GB" sz="1000" i="1" dirty="0" err="1">
                <a:ln>
                  <a:noFill/>
                </a:ln>
                <a:solidFill>
                  <a:schemeClr val="tx1"/>
                </a:solidFill>
                <a:effectLst/>
                <a:uFill>
                  <a:solidFill>
                    <a:srgbClr val="000000"/>
                  </a:solidFill>
                </a:uFill>
                <a:latin typeface="+mj-lt"/>
                <a:ea typeface="Arial Unicode MS"/>
                <a:cs typeface="Times New Roman" panose="02020603050405020304" pitchFamily="18" charset="0"/>
              </a:rPr>
              <a:t>nstruction</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rPr>
              <a:t>. </a:t>
            </a:r>
            <a:r>
              <a:rPr lang="en-GB" sz="1000" dirty="0">
                <a:ln>
                  <a:noFill/>
                </a:ln>
                <a:solidFill>
                  <a:schemeClr val="tx1"/>
                </a:solidFill>
                <a:effectLst/>
                <a:uFill>
                  <a:solidFill>
                    <a:srgbClr val="000000"/>
                  </a:solidFill>
                </a:uFill>
                <a:latin typeface="+mj-lt"/>
                <a:ea typeface="Arial Unicode MS"/>
                <a:cs typeface="Times New Roman" panose="02020603050405020304" pitchFamily="18" charset="0"/>
                <a:hlinkClick r:id="rId2">
                  <a:extLst>
                    <a:ext uri="{A12FA001-AC4F-418D-AE19-62706E023703}">
                      <ahyp:hlinkClr xmlns:ahyp="http://schemas.microsoft.com/office/drawing/2018/hyperlinkcolor" val="tx"/>
                    </a:ext>
                  </a:extLst>
                </a:hlinkClick>
              </a:rPr>
              <a:t>https://doi.org/10.30687/978-88-6969-227-7/001</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en-GB" sz="1000" b="0" i="0" dirty="0">
                <a:solidFill>
                  <a:schemeClr val="tx1"/>
                </a:solidFill>
                <a:effectLst/>
                <a:latin typeface="+mj-lt"/>
              </a:rPr>
              <a:t>Marmara University. (2018, 11 22). Retrieved June 28, 2020, fromhttps://tip.marmara.edu.tr/fakulte/tarihce</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en-GB" sz="1000" b="0" i="0" dirty="0" err="1">
                <a:solidFill>
                  <a:schemeClr val="tx1"/>
                </a:solidFill>
                <a:effectLst/>
                <a:latin typeface="+mj-lt"/>
              </a:rPr>
              <a:t>Minifie</a:t>
            </a:r>
            <a:r>
              <a:rPr lang="en-GB" sz="1000" b="0" i="0" dirty="0">
                <a:solidFill>
                  <a:schemeClr val="tx1"/>
                </a:solidFill>
                <a:effectLst/>
                <a:latin typeface="+mj-lt"/>
              </a:rPr>
              <a:t>, J. (1998). </a:t>
            </a:r>
            <a:r>
              <a:rPr lang="en-GB" sz="1000" b="0" i="0" dirty="0" err="1">
                <a:solidFill>
                  <a:schemeClr val="tx1"/>
                </a:solidFill>
                <a:effectLst/>
                <a:latin typeface="+mj-lt"/>
              </a:rPr>
              <a:t>Merhaba</a:t>
            </a:r>
            <a:r>
              <a:rPr lang="en-GB" sz="1000" b="0" i="0" dirty="0">
                <a:solidFill>
                  <a:schemeClr val="tx1"/>
                </a:solidFill>
                <a:effectLst/>
                <a:latin typeface="+mj-lt"/>
              </a:rPr>
              <a:t>...</a:t>
            </a:r>
            <a:r>
              <a:rPr lang="en-GB" sz="1000" b="0" i="0" dirty="0" err="1">
                <a:solidFill>
                  <a:schemeClr val="tx1"/>
                </a:solidFill>
                <a:effectLst/>
                <a:latin typeface="+mj-lt"/>
              </a:rPr>
              <a:t>Allaha</a:t>
            </a:r>
            <a:r>
              <a:rPr lang="en-GB" sz="1000" b="0" i="0" dirty="0">
                <a:solidFill>
                  <a:schemeClr val="tx1"/>
                </a:solidFill>
                <a:effectLst/>
                <a:latin typeface="+mj-lt"/>
              </a:rPr>
              <a:t> </a:t>
            </a:r>
            <a:r>
              <a:rPr lang="en-GB" sz="1000" b="0" i="0" dirty="0" err="1">
                <a:solidFill>
                  <a:schemeClr val="tx1"/>
                </a:solidFill>
                <a:effectLst/>
                <a:latin typeface="+mj-lt"/>
              </a:rPr>
              <a:t>ısmarladık</a:t>
            </a:r>
            <a:r>
              <a:rPr lang="en-GB" sz="1000" b="0" i="0" dirty="0">
                <a:solidFill>
                  <a:schemeClr val="tx1"/>
                </a:solidFill>
                <a:effectLst/>
                <a:latin typeface="+mj-lt"/>
              </a:rPr>
              <a:t>: A sabbatical year in Turkey. Journal of </a:t>
            </a:r>
            <a:r>
              <a:rPr lang="en-GB" sz="1000" b="0" i="0" dirty="0" err="1">
                <a:solidFill>
                  <a:schemeClr val="tx1"/>
                </a:solidFill>
                <a:effectLst/>
                <a:latin typeface="+mj-lt"/>
              </a:rPr>
              <a:t>CollegeAdmission</a:t>
            </a:r>
            <a:r>
              <a:rPr lang="en-GB" sz="1000" b="0" i="0" dirty="0">
                <a:solidFill>
                  <a:schemeClr val="tx1"/>
                </a:solidFill>
                <a:effectLst/>
                <a:latin typeface="+mj-lt"/>
              </a:rPr>
              <a:t>, 158, 25–29.</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tr-TR" sz="1000" dirty="0">
                <a:solidFill>
                  <a:schemeClr val="tx1"/>
                </a:solidFill>
                <a:uFill>
                  <a:solidFill>
                    <a:srgbClr val="000000"/>
                  </a:solidFill>
                </a:uFill>
                <a:latin typeface="+mj-lt"/>
                <a:ea typeface="Arial Unicode MS"/>
                <a:cs typeface="Times New Roman" panose="02020603050405020304" pitchFamily="18" charset="0"/>
              </a:rPr>
              <a:t>Richards, J.C. (2001). </a:t>
            </a:r>
            <a:r>
              <a:rPr lang="tr-TR" sz="1000" i="1" dirty="0" err="1">
                <a:solidFill>
                  <a:schemeClr val="tx1"/>
                </a:solidFill>
                <a:uFill>
                  <a:solidFill>
                    <a:srgbClr val="000000"/>
                  </a:solidFill>
                </a:uFill>
                <a:latin typeface="+mj-lt"/>
                <a:ea typeface="Arial Unicode MS"/>
                <a:cs typeface="Times New Roman" panose="02020603050405020304" pitchFamily="18" charset="0"/>
              </a:rPr>
              <a:t>Curriculum</a:t>
            </a:r>
            <a:r>
              <a:rPr lang="tr-TR" sz="1000" i="1" dirty="0">
                <a:solidFill>
                  <a:schemeClr val="tx1"/>
                </a:solidFill>
                <a:uFill>
                  <a:solidFill>
                    <a:srgbClr val="000000"/>
                  </a:solidFill>
                </a:uFill>
                <a:latin typeface="+mj-lt"/>
                <a:ea typeface="Arial Unicode MS"/>
                <a:cs typeface="Times New Roman" panose="02020603050405020304" pitchFamily="18" charset="0"/>
              </a:rPr>
              <a:t> </a:t>
            </a:r>
            <a:r>
              <a:rPr lang="tr-TR" sz="1000" i="1" dirty="0" err="1">
                <a:solidFill>
                  <a:schemeClr val="tx1"/>
                </a:solidFill>
                <a:uFill>
                  <a:solidFill>
                    <a:srgbClr val="000000"/>
                  </a:solidFill>
                </a:uFill>
                <a:latin typeface="+mj-lt"/>
                <a:ea typeface="Arial Unicode MS"/>
                <a:cs typeface="Times New Roman" panose="02020603050405020304" pitchFamily="18" charset="0"/>
              </a:rPr>
              <a:t>development</a:t>
            </a:r>
            <a:r>
              <a:rPr lang="tr-TR" sz="1000" i="1" dirty="0">
                <a:solidFill>
                  <a:schemeClr val="tx1"/>
                </a:solidFill>
                <a:uFill>
                  <a:solidFill>
                    <a:srgbClr val="000000"/>
                  </a:solidFill>
                </a:uFill>
                <a:latin typeface="+mj-lt"/>
                <a:ea typeface="Arial Unicode MS"/>
                <a:cs typeface="Times New Roman" panose="02020603050405020304" pitchFamily="18" charset="0"/>
              </a:rPr>
              <a:t> in </a:t>
            </a:r>
            <a:r>
              <a:rPr lang="tr-TR" sz="1000" i="1" dirty="0" err="1">
                <a:solidFill>
                  <a:schemeClr val="tx1"/>
                </a:solidFill>
                <a:uFill>
                  <a:solidFill>
                    <a:srgbClr val="000000"/>
                  </a:solidFill>
                </a:uFill>
                <a:latin typeface="+mj-lt"/>
                <a:ea typeface="Arial Unicode MS"/>
                <a:cs typeface="Times New Roman" panose="02020603050405020304" pitchFamily="18" charset="0"/>
              </a:rPr>
              <a:t>language</a:t>
            </a:r>
            <a:r>
              <a:rPr lang="tr-TR" sz="1000" i="1" dirty="0">
                <a:solidFill>
                  <a:schemeClr val="tx1"/>
                </a:solidFill>
                <a:uFill>
                  <a:solidFill>
                    <a:srgbClr val="000000"/>
                  </a:solidFill>
                </a:uFill>
                <a:latin typeface="+mj-lt"/>
                <a:ea typeface="Arial Unicode MS"/>
                <a:cs typeface="Times New Roman" panose="02020603050405020304" pitchFamily="18" charset="0"/>
              </a:rPr>
              <a:t> </a:t>
            </a:r>
            <a:r>
              <a:rPr lang="tr-TR" sz="1000" i="1" dirty="0" err="1">
                <a:solidFill>
                  <a:schemeClr val="tx1"/>
                </a:solidFill>
                <a:uFill>
                  <a:solidFill>
                    <a:srgbClr val="000000"/>
                  </a:solidFill>
                </a:uFill>
                <a:latin typeface="+mj-lt"/>
                <a:ea typeface="Arial Unicode MS"/>
                <a:cs typeface="Times New Roman" panose="02020603050405020304" pitchFamily="18" charset="0"/>
              </a:rPr>
              <a:t>teaching</a:t>
            </a:r>
            <a:r>
              <a:rPr lang="tr-TR" sz="1000" i="1" dirty="0">
                <a:solidFill>
                  <a:schemeClr val="tx1"/>
                </a:solidFill>
                <a:uFill>
                  <a:solidFill>
                    <a:srgbClr val="000000"/>
                  </a:solidFill>
                </a:uFill>
                <a:latin typeface="+mj-lt"/>
                <a:ea typeface="Arial Unicode MS"/>
                <a:cs typeface="Times New Roman" panose="02020603050405020304" pitchFamily="18" charset="0"/>
              </a:rPr>
              <a:t>.</a:t>
            </a:r>
            <a:r>
              <a:rPr lang="tr-TR" sz="1000" dirty="0">
                <a:solidFill>
                  <a:schemeClr val="tx1"/>
                </a:solidFill>
                <a:uFill>
                  <a:solidFill>
                    <a:srgbClr val="000000"/>
                  </a:solidFill>
                </a:uFill>
                <a:latin typeface="+mj-lt"/>
                <a:ea typeface="Arial Unicode MS"/>
                <a:cs typeface="Times New Roman" panose="02020603050405020304" pitchFamily="18" charset="0"/>
              </a:rPr>
              <a:t> </a:t>
            </a:r>
            <a:r>
              <a:rPr lang="en-GB" sz="1000" dirty="0">
                <a:solidFill>
                  <a:schemeClr val="tx1"/>
                </a:solidFill>
                <a:uFill>
                  <a:solidFill>
                    <a:srgbClr val="000000"/>
                  </a:solidFill>
                </a:uFill>
                <a:latin typeface="+mj-lt"/>
                <a:ea typeface="Arial Unicode MS"/>
                <a:cs typeface="Times New Roman" panose="02020603050405020304" pitchFamily="18" charset="0"/>
              </a:rPr>
              <a:t>Cambridge University Press, Cambridge, UK</a:t>
            </a:r>
            <a:r>
              <a:rPr lang="tr-TR" sz="1000" dirty="0">
                <a:solidFill>
                  <a:schemeClr val="tx1"/>
                </a:solidFill>
                <a:uFill>
                  <a:solidFill>
                    <a:srgbClr val="000000"/>
                  </a:solidFill>
                </a:uFill>
                <a:latin typeface="+mj-lt"/>
                <a:ea typeface="Arial Unicode MS"/>
                <a:cs typeface="Times New Roman" panose="02020603050405020304" pitchFamily="18" charset="0"/>
              </a:rPr>
              <a:t>. ISBN: 9780521800600</a:t>
            </a:r>
            <a:endParaRPr lang="tr-TR" sz="1000" dirty="0">
              <a:ln>
                <a:noFill/>
              </a:ln>
              <a:solidFill>
                <a:schemeClr val="tx1"/>
              </a:solidFill>
              <a:effectLst/>
              <a:uFill>
                <a:solidFill>
                  <a:srgbClr val="000000"/>
                </a:solidFill>
              </a:uFill>
              <a:latin typeface="+mj-lt"/>
              <a:ea typeface="Arial Unicode MS"/>
              <a:cs typeface="Times New Roman" panose="02020603050405020304" pitchFamily="18" charset="0"/>
            </a:endParaRPr>
          </a:p>
          <a:p>
            <a:pPr>
              <a:lnSpc>
                <a:spcPct val="107000"/>
              </a:lnSpc>
              <a:spcAft>
                <a:spcPts val="750"/>
              </a:spcAft>
            </a:pPr>
            <a:r>
              <a:rPr lang="en-GB" sz="1000" dirty="0" err="1">
                <a:solidFill>
                  <a:schemeClr val="tx1"/>
                </a:solidFill>
                <a:effectLst/>
                <a:latin typeface="+mj-lt"/>
                <a:ea typeface="Calibri" panose="020F0502020204030204" pitchFamily="34" charset="0"/>
                <a:cs typeface="Calibri" panose="020F0502020204030204" pitchFamily="34" charset="0"/>
              </a:rPr>
              <a:t>Riazi</a:t>
            </a:r>
            <a:r>
              <a:rPr lang="en-GB" sz="1000" dirty="0">
                <a:solidFill>
                  <a:schemeClr val="tx1"/>
                </a:solidFill>
                <a:effectLst/>
                <a:latin typeface="+mj-lt"/>
                <a:ea typeface="Calibri" panose="020F0502020204030204" pitchFamily="34" charset="0"/>
                <a:cs typeface="Calibri" panose="020F0502020204030204" pitchFamily="34" charset="0"/>
              </a:rPr>
              <a:t>, A. M. (2016). The </a:t>
            </a:r>
            <a:r>
              <a:rPr lang="en-GB" sz="1000" dirty="0" err="1">
                <a:solidFill>
                  <a:schemeClr val="tx1"/>
                </a:solidFill>
                <a:effectLst/>
                <a:latin typeface="+mj-lt"/>
                <a:ea typeface="Calibri" panose="020F0502020204030204" pitchFamily="34" charset="0"/>
                <a:cs typeface="Calibri" panose="020F0502020204030204" pitchFamily="34" charset="0"/>
              </a:rPr>
              <a:t>routledge</a:t>
            </a:r>
            <a:r>
              <a:rPr lang="en-GB" sz="1000" dirty="0">
                <a:solidFill>
                  <a:schemeClr val="tx1"/>
                </a:solidFill>
                <a:effectLst/>
                <a:latin typeface="+mj-lt"/>
                <a:ea typeface="Calibri" panose="020F0502020204030204" pitchFamily="34" charset="0"/>
                <a:cs typeface="Calibri" panose="020F0502020204030204" pitchFamily="34" charset="0"/>
              </a:rPr>
              <a:t> handbook of research methods in applied linguistics. In </a:t>
            </a:r>
            <a:r>
              <a:rPr lang="en-GB" sz="1000" i="1" dirty="0">
                <a:solidFill>
                  <a:schemeClr val="tx1"/>
                </a:solidFill>
                <a:effectLst/>
                <a:latin typeface="+mj-lt"/>
                <a:ea typeface="Calibri" panose="020F0502020204030204" pitchFamily="34" charset="0"/>
                <a:cs typeface="Calibri" panose="020F0502020204030204" pitchFamily="34" charset="0"/>
              </a:rPr>
              <a:t>The Routledge </a:t>
            </a:r>
            <a:r>
              <a:rPr lang="en-GB" sz="1000" i="1" dirty="0" err="1">
                <a:solidFill>
                  <a:schemeClr val="tx1"/>
                </a:solidFill>
                <a:effectLst/>
                <a:latin typeface="+mj-lt"/>
                <a:ea typeface="Calibri" panose="020F0502020204030204" pitchFamily="34" charset="0"/>
                <a:cs typeface="Calibri" panose="020F0502020204030204" pitchFamily="34" charset="0"/>
              </a:rPr>
              <a:t>Encyclopedia</a:t>
            </a:r>
            <a:r>
              <a:rPr lang="en-GB" sz="1000" i="1" dirty="0">
                <a:solidFill>
                  <a:schemeClr val="tx1"/>
                </a:solidFill>
                <a:effectLst/>
                <a:latin typeface="+mj-lt"/>
                <a:ea typeface="Calibri" panose="020F0502020204030204" pitchFamily="34" charset="0"/>
                <a:cs typeface="Calibri" panose="020F0502020204030204" pitchFamily="34" charset="0"/>
              </a:rPr>
              <a:t> of Research Methods in Applied Linguistics</a:t>
            </a:r>
            <a:r>
              <a:rPr lang="en-GB" sz="1000" dirty="0">
                <a:solidFill>
                  <a:schemeClr val="tx1"/>
                </a:solidFill>
                <a:effectLst/>
                <a:latin typeface="+mj-lt"/>
                <a:ea typeface="Calibri" panose="020F0502020204030204" pitchFamily="34" charset="0"/>
                <a:cs typeface="Calibri" panose="020F0502020204030204" pitchFamily="34" charset="0"/>
              </a:rPr>
              <a:t> (First). Routledge. https://doi.org/10.4324/9780367824471</a:t>
            </a:r>
            <a:endParaRPr lang="tr-TR" sz="1000" dirty="0">
              <a:solidFill>
                <a:schemeClr val="tx1"/>
              </a:solidFill>
              <a:effectLst/>
              <a:latin typeface="+mj-lt"/>
              <a:ea typeface="Calibri" panose="020F0502020204030204" pitchFamily="34" charset="0"/>
              <a:cs typeface="Times New Roman" panose="02020603050405020304" pitchFamily="18" charset="0"/>
            </a:endParaRPr>
          </a:p>
          <a:p>
            <a:pPr>
              <a:lnSpc>
                <a:spcPct val="107000"/>
              </a:lnSpc>
              <a:spcAft>
                <a:spcPts val="750"/>
              </a:spcAft>
            </a:pPr>
            <a:r>
              <a:rPr lang="tr-TR" sz="1000" dirty="0" err="1">
                <a:solidFill>
                  <a:schemeClr val="tx1"/>
                </a:solidFill>
                <a:effectLst/>
                <a:latin typeface="+mj-lt"/>
                <a:ea typeface="Times New Roman" panose="02020603050405020304" pitchFamily="18" charset="0"/>
                <a:cs typeface="Times New Roman" panose="02020603050405020304" pitchFamily="18" charset="0"/>
              </a:rPr>
              <a:t>Rose</a:t>
            </a:r>
            <a:r>
              <a:rPr lang="tr-TR" sz="1000" dirty="0">
                <a:solidFill>
                  <a:schemeClr val="tx1"/>
                </a:solidFill>
                <a:effectLst/>
                <a:latin typeface="+mj-lt"/>
                <a:ea typeface="Times New Roman" panose="02020603050405020304" pitchFamily="18" charset="0"/>
                <a:cs typeface="Times New Roman" panose="02020603050405020304" pitchFamily="18" charset="0"/>
              </a:rPr>
              <a:t>, H., </a:t>
            </a:r>
            <a:r>
              <a:rPr lang="tr-TR" sz="1000" dirty="0" err="1">
                <a:solidFill>
                  <a:schemeClr val="tx1"/>
                </a:solidFill>
                <a:effectLst/>
                <a:latin typeface="+mj-lt"/>
                <a:ea typeface="Times New Roman" panose="02020603050405020304" pitchFamily="18" charset="0"/>
                <a:cs typeface="Times New Roman" panose="02020603050405020304" pitchFamily="18" charset="0"/>
              </a:rPr>
              <a:t>Curle</a:t>
            </a:r>
            <a:r>
              <a:rPr lang="tr-TR" sz="1000" dirty="0">
                <a:solidFill>
                  <a:schemeClr val="tx1"/>
                </a:solidFill>
                <a:effectLst/>
                <a:latin typeface="+mj-lt"/>
                <a:ea typeface="Times New Roman" panose="02020603050405020304" pitchFamily="18" charset="0"/>
                <a:cs typeface="Times New Roman" panose="02020603050405020304" pitchFamily="18" charset="0"/>
              </a:rPr>
              <a:t>, S., </a:t>
            </a:r>
            <a:r>
              <a:rPr lang="tr-TR" sz="1000" dirty="0" err="1">
                <a:solidFill>
                  <a:schemeClr val="tx1"/>
                </a:solidFill>
                <a:effectLst/>
                <a:latin typeface="+mj-lt"/>
                <a:ea typeface="Times New Roman" panose="02020603050405020304" pitchFamily="18" charset="0"/>
                <a:cs typeface="Times New Roman" panose="02020603050405020304" pitchFamily="18" charset="0"/>
              </a:rPr>
              <a:t>Aizawa</a:t>
            </a:r>
            <a:r>
              <a:rPr lang="tr-TR" sz="1000" dirty="0">
                <a:solidFill>
                  <a:schemeClr val="tx1"/>
                </a:solidFill>
                <a:effectLst/>
                <a:latin typeface="+mj-lt"/>
                <a:ea typeface="Times New Roman" panose="02020603050405020304" pitchFamily="18" charset="0"/>
                <a:cs typeface="Times New Roman" panose="02020603050405020304" pitchFamily="18" charset="0"/>
              </a:rPr>
              <a:t>, I., &amp; Thompson, G. (2019). </a:t>
            </a:r>
            <a:r>
              <a:rPr lang="tr-TR" sz="1000" dirty="0" err="1">
                <a:solidFill>
                  <a:schemeClr val="tx1"/>
                </a:solidFill>
                <a:effectLst/>
                <a:latin typeface="+mj-lt"/>
                <a:ea typeface="Times New Roman" panose="02020603050405020304" pitchFamily="18" charset="0"/>
                <a:cs typeface="Times New Roman" panose="02020603050405020304" pitchFamily="18" charset="0"/>
              </a:rPr>
              <a:t>What</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drives</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success</a:t>
            </a:r>
            <a:r>
              <a:rPr lang="tr-TR" sz="1000" dirty="0">
                <a:solidFill>
                  <a:schemeClr val="tx1"/>
                </a:solidFill>
                <a:effectLst/>
                <a:latin typeface="+mj-lt"/>
                <a:ea typeface="Times New Roman" panose="02020603050405020304" pitchFamily="18" charset="0"/>
                <a:cs typeface="Times New Roman" panose="02020603050405020304" pitchFamily="18" charset="0"/>
              </a:rPr>
              <a:t> in English </a:t>
            </a:r>
            <a:r>
              <a:rPr lang="tr-TR" sz="1000" dirty="0" err="1">
                <a:solidFill>
                  <a:schemeClr val="tx1"/>
                </a:solidFill>
                <a:effectLst/>
                <a:latin typeface="+mj-lt"/>
                <a:ea typeface="Times New Roman" panose="02020603050405020304" pitchFamily="18" charset="0"/>
                <a:cs typeface="Times New Roman" panose="02020603050405020304" pitchFamily="18" charset="0"/>
              </a:rPr>
              <a:t>medium</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taught</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courses</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The</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interplay</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between</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language</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proficiency</a:t>
            </a:r>
            <a:r>
              <a:rPr lang="tr-TR" sz="1000" dirty="0">
                <a:solidFill>
                  <a:schemeClr val="tx1"/>
                </a:solidFill>
                <a:effectLst/>
                <a:latin typeface="+mj-lt"/>
                <a:ea typeface="Times New Roman" panose="02020603050405020304" pitchFamily="18" charset="0"/>
                <a:cs typeface="Times New Roman" panose="02020603050405020304" pitchFamily="18" charset="0"/>
              </a:rPr>
              <a:t>,</a:t>
            </a:r>
            <a:br>
              <a:rPr lang="tr-TR" sz="1000" dirty="0">
                <a:solidFill>
                  <a:schemeClr val="tx1"/>
                </a:solidFill>
                <a:effectLst/>
                <a:latin typeface="+mj-lt"/>
                <a:ea typeface="Times New Roman" panose="02020603050405020304" pitchFamily="18" charset="0"/>
                <a:cs typeface="Times New Roman" panose="02020603050405020304" pitchFamily="18" charset="0"/>
              </a:rPr>
            </a:br>
            <a:r>
              <a:rPr lang="tr-TR" sz="1000" dirty="0" err="1">
                <a:solidFill>
                  <a:schemeClr val="tx1"/>
                </a:solidFill>
                <a:effectLst/>
                <a:latin typeface="+mj-lt"/>
                <a:ea typeface="Times New Roman" panose="02020603050405020304" pitchFamily="18" charset="0"/>
                <a:cs typeface="Times New Roman" panose="02020603050405020304" pitchFamily="18" charset="0"/>
              </a:rPr>
              <a:t>academic</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skills</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and</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motivation</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Studies</a:t>
            </a:r>
            <a:r>
              <a:rPr lang="tr-TR" sz="1000" dirty="0">
                <a:solidFill>
                  <a:schemeClr val="tx1"/>
                </a:solidFill>
                <a:effectLst/>
                <a:latin typeface="+mj-lt"/>
                <a:ea typeface="Times New Roman" panose="02020603050405020304" pitchFamily="18" charset="0"/>
                <a:cs typeface="Times New Roman" panose="02020603050405020304" pitchFamily="18" charset="0"/>
              </a:rPr>
              <a:t> in </a:t>
            </a:r>
            <a:r>
              <a:rPr lang="tr-TR" sz="1000" dirty="0" err="1">
                <a:solidFill>
                  <a:schemeClr val="tx1"/>
                </a:solidFill>
                <a:effectLst/>
                <a:latin typeface="+mj-lt"/>
                <a:ea typeface="Times New Roman" panose="02020603050405020304" pitchFamily="18" charset="0"/>
                <a:cs typeface="Times New Roman" panose="02020603050405020304" pitchFamily="18" charset="0"/>
              </a:rPr>
              <a:t>Higher</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Education</a:t>
            </a:r>
            <a:r>
              <a:rPr lang="tr-TR" sz="1000" dirty="0">
                <a:solidFill>
                  <a:schemeClr val="tx1"/>
                </a:solidFill>
                <a:effectLst/>
                <a:latin typeface="+mj-lt"/>
                <a:ea typeface="Times New Roman" panose="02020603050405020304" pitchFamily="18" charset="0"/>
                <a:cs typeface="Times New Roman" panose="02020603050405020304" pitchFamily="18" charset="0"/>
              </a:rPr>
              <a:t>.</a:t>
            </a:r>
          </a:p>
          <a:p>
            <a:pPr>
              <a:lnSpc>
                <a:spcPct val="107000"/>
              </a:lnSpc>
              <a:spcAft>
                <a:spcPts val="750"/>
              </a:spcAft>
            </a:pPr>
            <a:r>
              <a:rPr lang="en-US" sz="1000" b="0" i="0" dirty="0">
                <a:solidFill>
                  <a:schemeClr val="tx1"/>
                </a:solidFill>
                <a:effectLst/>
                <a:latin typeface="+mj-lt"/>
                <a:cs typeface="Times New Roman" panose="02020603050405020304" pitchFamily="18" charset="0"/>
              </a:rPr>
              <a:t>Salkind, N. J. (2010). </a:t>
            </a:r>
            <a:r>
              <a:rPr lang="en-US" sz="1000" b="0" i="1" dirty="0">
                <a:solidFill>
                  <a:schemeClr val="tx1"/>
                </a:solidFill>
                <a:effectLst/>
                <a:latin typeface="+mj-lt"/>
                <a:cs typeface="Times New Roman" panose="02020603050405020304" pitchFamily="18" charset="0"/>
              </a:rPr>
              <a:t>Encyclopedia of research design</a:t>
            </a:r>
            <a:r>
              <a:rPr lang="en-US" sz="1000" b="0" i="0" dirty="0">
                <a:solidFill>
                  <a:schemeClr val="tx1"/>
                </a:solidFill>
                <a:effectLst/>
                <a:latin typeface="+mj-lt"/>
                <a:cs typeface="Times New Roman" panose="02020603050405020304" pitchFamily="18" charset="0"/>
              </a:rPr>
              <a:t>. Thousand Oaks, Calif: SAGE Publications.</a:t>
            </a:r>
            <a:endParaRPr lang="tr-TR" sz="1000" dirty="0">
              <a:solidFill>
                <a:schemeClr val="tx1"/>
              </a:solidFill>
              <a:effectLst/>
              <a:latin typeface="+mj-lt"/>
              <a:ea typeface="Calibri" panose="020F0502020204030204" pitchFamily="34" charset="0"/>
              <a:cs typeface="Times New Roman" panose="02020603050405020304" pitchFamily="18" charset="0"/>
            </a:endParaRPr>
          </a:p>
          <a:p>
            <a:pPr>
              <a:lnSpc>
                <a:spcPct val="107000"/>
              </a:lnSpc>
              <a:spcAft>
                <a:spcPts val="750"/>
              </a:spcAft>
            </a:pPr>
            <a:r>
              <a:rPr lang="tr-TR" sz="1000" dirty="0" err="1">
                <a:solidFill>
                  <a:schemeClr val="tx1"/>
                </a:solidFill>
                <a:effectLst/>
                <a:latin typeface="+mj-lt"/>
                <a:ea typeface="Times New Roman" panose="02020603050405020304" pitchFamily="18" charset="0"/>
                <a:cs typeface="Times New Roman" panose="02020603050405020304" pitchFamily="18" charset="0"/>
              </a:rPr>
              <a:t>Terraschke</a:t>
            </a:r>
            <a:r>
              <a:rPr lang="tr-TR" sz="1000" dirty="0">
                <a:solidFill>
                  <a:schemeClr val="tx1"/>
                </a:solidFill>
                <a:effectLst/>
                <a:latin typeface="+mj-lt"/>
                <a:ea typeface="Times New Roman" panose="02020603050405020304" pitchFamily="18" charset="0"/>
                <a:cs typeface="Times New Roman" panose="02020603050405020304" pitchFamily="18" charset="0"/>
              </a:rPr>
              <a:t>, A., &amp; </a:t>
            </a:r>
            <a:r>
              <a:rPr lang="tr-TR" sz="1000" dirty="0" err="1">
                <a:solidFill>
                  <a:schemeClr val="tx1"/>
                </a:solidFill>
                <a:effectLst/>
                <a:latin typeface="+mj-lt"/>
                <a:ea typeface="Times New Roman" panose="02020603050405020304" pitchFamily="18" charset="0"/>
                <a:cs typeface="Times New Roman" panose="02020603050405020304" pitchFamily="18" charset="0"/>
              </a:rPr>
              <a:t>Wahid</a:t>
            </a:r>
            <a:r>
              <a:rPr lang="tr-TR" sz="1000" dirty="0">
                <a:solidFill>
                  <a:schemeClr val="tx1"/>
                </a:solidFill>
                <a:effectLst/>
                <a:latin typeface="+mj-lt"/>
                <a:ea typeface="Times New Roman" panose="02020603050405020304" pitchFamily="18" charset="0"/>
                <a:cs typeface="Times New Roman" panose="02020603050405020304" pitchFamily="18" charset="0"/>
              </a:rPr>
              <a:t>, R. (2011). </a:t>
            </a:r>
            <a:r>
              <a:rPr lang="tr-TR" sz="1000" dirty="0" err="1">
                <a:solidFill>
                  <a:schemeClr val="tx1"/>
                </a:solidFill>
                <a:effectLst/>
                <a:latin typeface="+mj-lt"/>
                <a:ea typeface="Times New Roman" panose="02020603050405020304" pitchFamily="18" charset="0"/>
                <a:cs typeface="Times New Roman" panose="02020603050405020304" pitchFamily="18" charset="0"/>
              </a:rPr>
              <a:t>The</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impact</a:t>
            </a:r>
            <a:r>
              <a:rPr lang="tr-TR" sz="1000" dirty="0">
                <a:solidFill>
                  <a:schemeClr val="tx1"/>
                </a:solidFill>
                <a:effectLst/>
                <a:latin typeface="+mj-lt"/>
                <a:ea typeface="Times New Roman" panose="02020603050405020304" pitchFamily="18" charset="0"/>
                <a:cs typeface="Times New Roman" panose="02020603050405020304" pitchFamily="18" charset="0"/>
              </a:rPr>
              <a:t> of EAP </a:t>
            </a:r>
            <a:r>
              <a:rPr lang="tr-TR" sz="1000" dirty="0" err="1">
                <a:solidFill>
                  <a:schemeClr val="tx1"/>
                </a:solidFill>
                <a:effectLst/>
                <a:latin typeface="+mj-lt"/>
                <a:ea typeface="Times New Roman" panose="02020603050405020304" pitchFamily="18" charset="0"/>
                <a:cs typeface="Times New Roman" panose="02020603050405020304" pitchFamily="18" charset="0"/>
              </a:rPr>
              <a:t>study</a:t>
            </a:r>
            <a:r>
              <a:rPr lang="tr-TR" sz="1000" dirty="0">
                <a:solidFill>
                  <a:schemeClr val="tx1"/>
                </a:solidFill>
                <a:effectLst/>
                <a:latin typeface="+mj-lt"/>
                <a:ea typeface="Times New Roman" panose="02020603050405020304" pitchFamily="18" charset="0"/>
                <a:cs typeface="Times New Roman" panose="02020603050405020304" pitchFamily="18" charset="0"/>
              </a:rPr>
              <a:t> on </a:t>
            </a:r>
            <a:r>
              <a:rPr lang="tr-TR" sz="1000" dirty="0" err="1">
                <a:solidFill>
                  <a:schemeClr val="tx1"/>
                </a:solidFill>
                <a:effectLst/>
                <a:latin typeface="+mj-lt"/>
                <a:ea typeface="Times New Roman" panose="02020603050405020304" pitchFamily="18" charset="0"/>
                <a:cs typeface="Times New Roman" panose="02020603050405020304" pitchFamily="18" charset="0"/>
              </a:rPr>
              <a:t>the</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academic</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experiences</a:t>
            </a:r>
            <a:r>
              <a:rPr lang="tr-TR" sz="1000" dirty="0">
                <a:solidFill>
                  <a:schemeClr val="tx1"/>
                </a:solidFill>
                <a:effectLst/>
                <a:latin typeface="+mj-lt"/>
                <a:ea typeface="Times New Roman" panose="02020603050405020304" pitchFamily="18" charset="0"/>
                <a:cs typeface="Times New Roman" panose="02020603050405020304" pitchFamily="18" charset="0"/>
              </a:rPr>
              <a:t> of </a:t>
            </a:r>
            <a:r>
              <a:rPr lang="tr-TR" sz="1000" dirty="0" err="1">
                <a:solidFill>
                  <a:schemeClr val="tx1"/>
                </a:solidFill>
                <a:effectLst/>
                <a:latin typeface="+mj-lt"/>
                <a:ea typeface="Times New Roman" panose="02020603050405020304" pitchFamily="18" charset="0"/>
                <a:cs typeface="Times New Roman" panose="02020603050405020304" pitchFamily="18" charset="0"/>
              </a:rPr>
              <a:t>international</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postgraduate</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students</a:t>
            </a:r>
            <a:r>
              <a:rPr lang="tr-TR" sz="1000" dirty="0">
                <a:solidFill>
                  <a:schemeClr val="tx1"/>
                </a:solidFill>
                <a:effectLst/>
                <a:latin typeface="+mj-lt"/>
                <a:ea typeface="Times New Roman" panose="02020603050405020304" pitchFamily="18" charset="0"/>
                <a:cs typeface="Times New Roman" panose="02020603050405020304" pitchFamily="18" charset="0"/>
              </a:rPr>
              <a:t> in </a:t>
            </a:r>
            <a:r>
              <a:rPr lang="tr-TR" sz="1000" dirty="0" err="1">
                <a:solidFill>
                  <a:schemeClr val="tx1"/>
                </a:solidFill>
                <a:effectLst/>
                <a:latin typeface="+mj-lt"/>
                <a:ea typeface="Times New Roman" panose="02020603050405020304" pitchFamily="18" charset="0"/>
                <a:cs typeface="Times New Roman" panose="02020603050405020304" pitchFamily="18" charset="0"/>
              </a:rPr>
              <a:t>Australia</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Journal</a:t>
            </a:r>
            <a:r>
              <a:rPr lang="tr-TR" sz="1000" dirty="0">
                <a:solidFill>
                  <a:schemeClr val="tx1"/>
                </a:solidFill>
                <a:effectLst/>
                <a:latin typeface="+mj-lt"/>
                <a:ea typeface="Times New Roman" panose="02020603050405020304" pitchFamily="18" charset="0"/>
                <a:cs typeface="Times New Roman" panose="02020603050405020304" pitchFamily="18" charset="0"/>
              </a:rPr>
              <a:t> of</a:t>
            </a:r>
            <a:br>
              <a:rPr lang="tr-TR" sz="1000" dirty="0">
                <a:solidFill>
                  <a:schemeClr val="tx1"/>
                </a:solidFill>
                <a:effectLst/>
                <a:latin typeface="+mj-lt"/>
                <a:ea typeface="Times New Roman" panose="02020603050405020304" pitchFamily="18" charset="0"/>
                <a:cs typeface="Times New Roman" panose="02020603050405020304" pitchFamily="18" charset="0"/>
              </a:rPr>
            </a:br>
            <a:r>
              <a:rPr lang="tr-TR" sz="1000" dirty="0">
                <a:solidFill>
                  <a:schemeClr val="tx1"/>
                </a:solidFill>
                <a:effectLst/>
                <a:latin typeface="+mj-lt"/>
                <a:ea typeface="Times New Roman" panose="02020603050405020304" pitchFamily="18" charset="0"/>
                <a:cs typeface="Times New Roman" panose="02020603050405020304" pitchFamily="18" charset="0"/>
              </a:rPr>
              <a:t>English </a:t>
            </a:r>
            <a:r>
              <a:rPr lang="tr-TR" sz="1000" dirty="0" err="1">
                <a:solidFill>
                  <a:schemeClr val="tx1"/>
                </a:solidFill>
                <a:effectLst/>
                <a:latin typeface="+mj-lt"/>
                <a:ea typeface="Times New Roman" panose="02020603050405020304" pitchFamily="18" charset="0"/>
                <a:cs typeface="Times New Roman" panose="02020603050405020304" pitchFamily="18" charset="0"/>
              </a:rPr>
              <a:t>for</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Academic</a:t>
            </a:r>
            <a:r>
              <a:rPr lang="tr-TR" sz="1000" dirty="0">
                <a:solidFill>
                  <a:schemeClr val="tx1"/>
                </a:solidFill>
                <a:effectLst/>
                <a:latin typeface="+mj-lt"/>
                <a:ea typeface="Times New Roman" panose="02020603050405020304" pitchFamily="18" charset="0"/>
                <a:cs typeface="Times New Roman" panose="02020603050405020304" pitchFamily="18" charset="0"/>
              </a:rPr>
              <a:t> </a:t>
            </a:r>
            <a:r>
              <a:rPr lang="tr-TR" sz="1000" dirty="0" err="1">
                <a:solidFill>
                  <a:schemeClr val="tx1"/>
                </a:solidFill>
                <a:effectLst/>
                <a:latin typeface="+mj-lt"/>
                <a:ea typeface="Times New Roman" panose="02020603050405020304" pitchFamily="18" charset="0"/>
                <a:cs typeface="Times New Roman" panose="02020603050405020304" pitchFamily="18" charset="0"/>
              </a:rPr>
              <a:t>Purposes</a:t>
            </a:r>
            <a:r>
              <a:rPr lang="tr-TR" sz="1000" dirty="0">
                <a:solidFill>
                  <a:schemeClr val="tx1"/>
                </a:solidFill>
                <a:effectLst/>
                <a:latin typeface="+mj-lt"/>
                <a:ea typeface="Times New Roman" panose="02020603050405020304" pitchFamily="18" charset="0"/>
                <a:cs typeface="Times New Roman" panose="02020603050405020304" pitchFamily="18" charset="0"/>
              </a:rPr>
              <a:t>, 10(3), 173-182.</a:t>
            </a:r>
          </a:p>
          <a:p>
            <a:pPr>
              <a:lnSpc>
                <a:spcPct val="107000"/>
              </a:lnSpc>
              <a:spcAft>
                <a:spcPts val="750"/>
              </a:spcAft>
            </a:pPr>
            <a:r>
              <a:rPr lang="en-GB" sz="1000" dirty="0">
                <a:solidFill>
                  <a:schemeClr val="tx1"/>
                </a:solidFill>
                <a:effectLst/>
                <a:latin typeface="+mj-lt"/>
              </a:rPr>
              <a:t>West, R., </a:t>
            </a:r>
            <a:r>
              <a:rPr lang="en-GB" sz="1000" dirty="0" err="1">
                <a:solidFill>
                  <a:schemeClr val="tx1"/>
                </a:solidFill>
                <a:effectLst/>
                <a:latin typeface="+mj-lt"/>
              </a:rPr>
              <a:t>Güven</a:t>
            </a:r>
            <a:r>
              <a:rPr lang="en-GB" sz="1000" dirty="0">
                <a:solidFill>
                  <a:schemeClr val="tx1"/>
                </a:solidFill>
                <a:effectLst/>
                <a:latin typeface="+mj-lt"/>
              </a:rPr>
              <a:t>, A., Parry, J., &amp; Ergenekon, T. (2015). The state of English in </a:t>
            </a:r>
            <a:r>
              <a:rPr lang="en-GB" sz="1000" dirty="0" err="1">
                <a:solidFill>
                  <a:schemeClr val="tx1"/>
                </a:solidFill>
                <a:effectLst/>
                <a:latin typeface="+mj-lt"/>
              </a:rPr>
              <a:t>highereducation</a:t>
            </a:r>
            <a:r>
              <a:rPr lang="en-GB" sz="1000" dirty="0">
                <a:solidFill>
                  <a:schemeClr val="tx1"/>
                </a:solidFill>
                <a:effectLst/>
                <a:latin typeface="+mj-lt"/>
              </a:rPr>
              <a:t> in Turkey. Ankara: British Council &amp; TEPAV. Retrieved fromhttps://www.britishcouncil.org.tr/sites/default/files/he_baseline_study_book_web_-_son.pdf</a:t>
            </a:r>
            <a:r>
              <a:rPr lang="en-GB" sz="1000" dirty="0">
                <a:solidFill>
                  <a:schemeClr val="tx1"/>
                </a:solidFill>
                <a:latin typeface="+mj-lt"/>
              </a:rPr>
              <a:t> </a:t>
            </a:r>
            <a:br>
              <a:rPr lang="en-GB" sz="1000" dirty="0">
                <a:solidFill>
                  <a:schemeClr val="tx1"/>
                </a:solidFill>
                <a:latin typeface="+mj-lt"/>
              </a:rPr>
            </a:br>
            <a:r>
              <a:rPr lang="en-GB" sz="1000" i="1" dirty="0">
                <a:solidFill>
                  <a:schemeClr val="tx1"/>
                </a:solidFill>
                <a:latin typeface="+mj-lt"/>
              </a:rPr>
              <a:t>(PDF) Predictors of English Medium Instruction academic success: English proficiency versus First language medium.</a:t>
            </a:r>
            <a:r>
              <a:rPr lang="en-GB" sz="1000" dirty="0">
                <a:solidFill>
                  <a:schemeClr val="tx1"/>
                </a:solidFill>
                <a:latin typeface="+mj-lt"/>
              </a:rPr>
              <a:t>. Available from: </a:t>
            </a:r>
            <a:r>
              <a:rPr lang="en-GB" sz="1000" dirty="0">
                <a:solidFill>
                  <a:schemeClr val="tx1"/>
                </a:solidFill>
                <a:latin typeface="+mj-lt"/>
                <a:hlinkClick r:id="rId3">
                  <a:extLst>
                    <a:ext uri="{A12FA001-AC4F-418D-AE19-62706E023703}">
                      <ahyp:hlinkClr xmlns:ahyp="http://schemas.microsoft.com/office/drawing/2018/hyperlinkcolor" val="tx"/>
                    </a:ext>
                  </a:extLst>
                </a:hlinkClick>
              </a:rPr>
              <a:t>https://www.researchgate.net/publication/344490049_Predictors_of_English_Medium_Instruction_academic_success_English_proficiency_versus_First_language_medium</a:t>
            </a:r>
            <a:r>
              <a:rPr lang="en-GB" sz="1000" dirty="0">
                <a:solidFill>
                  <a:schemeClr val="tx1"/>
                </a:solidFill>
                <a:latin typeface="+mj-lt"/>
              </a:rPr>
              <a:t> [accessed Nov 06 2022].</a:t>
            </a:r>
            <a:endParaRPr lang="tr-TR" sz="1000" dirty="0">
              <a:solidFill>
                <a:schemeClr val="tx1"/>
              </a:solidFill>
              <a:latin typeface="+mj-lt"/>
            </a:endParaRPr>
          </a:p>
          <a:p>
            <a:pPr>
              <a:lnSpc>
                <a:spcPct val="107000"/>
              </a:lnSpc>
              <a:spcAft>
                <a:spcPts val="750"/>
              </a:spcAft>
            </a:pPr>
            <a:r>
              <a:rPr lang="tr-TR" sz="1000" dirty="0" err="1">
                <a:solidFill>
                  <a:schemeClr val="tx1"/>
                </a:solidFill>
                <a:effectLst/>
                <a:latin typeface="+mj-lt"/>
                <a:ea typeface="Calibri" panose="020F0502020204030204" pitchFamily="34" charset="0"/>
                <a:cs typeface="Times New Roman" panose="02020603050405020304" pitchFamily="18" charset="0"/>
              </a:rPr>
              <a:t>Woodraw</a:t>
            </a:r>
            <a:r>
              <a:rPr lang="tr-TR" sz="1000" dirty="0">
                <a:solidFill>
                  <a:schemeClr val="tx1"/>
                </a:solidFill>
                <a:effectLst/>
                <a:latin typeface="+mj-lt"/>
                <a:ea typeface="Calibri" panose="020F0502020204030204" pitchFamily="34" charset="0"/>
                <a:cs typeface="Times New Roman" panose="02020603050405020304" pitchFamily="18" charset="0"/>
              </a:rPr>
              <a:t>, L. (2018). </a:t>
            </a:r>
            <a:r>
              <a:rPr lang="tr-TR" sz="1000" i="1" dirty="0" err="1">
                <a:solidFill>
                  <a:schemeClr val="tx1"/>
                </a:solidFill>
                <a:effectLst/>
                <a:latin typeface="+mj-lt"/>
                <a:ea typeface="Calibri" panose="020F0502020204030204" pitchFamily="34" charset="0"/>
                <a:cs typeface="Times New Roman" panose="02020603050405020304" pitchFamily="18" charset="0"/>
              </a:rPr>
              <a:t>Intro</a:t>
            </a:r>
            <a:r>
              <a:rPr lang="tr-TR" sz="1000" i="1" dirty="0" err="1">
                <a:solidFill>
                  <a:schemeClr val="tx1"/>
                </a:solidFill>
                <a:latin typeface="+mj-lt"/>
                <a:ea typeface="Calibri" panose="020F0502020204030204" pitchFamily="34" charset="0"/>
                <a:cs typeface="Times New Roman" panose="02020603050405020304" pitchFamily="18" charset="0"/>
              </a:rPr>
              <a:t>ducing</a:t>
            </a:r>
            <a:r>
              <a:rPr lang="tr-TR" sz="1000" i="1" dirty="0">
                <a:solidFill>
                  <a:schemeClr val="tx1"/>
                </a:solidFill>
                <a:latin typeface="+mj-lt"/>
                <a:ea typeface="Calibri" panose="020F0502020204030204" pitchFamily="34" charset="0"/>
                <a:cs typeface="Times New Roman" panose="02020603050405020304" pitchFamily="18" charset="0"/>
              </a:rPr>
              <a:t> </a:t>
            </a:r>
            <a:r>
              <a:rPr lang="tr-TR" sz="1000" i="1" dirty="0" err="1">
                <a:solidFill>
                  <a:schemeClr val="tx1"/>
                </a:solidFill>
                <a:latin typeface="+mj-lt"/>
                <a:ea typeface="Calibri" panose="020F0502020204030204" pitchFamily="34" charset="0"/>
                <a:cs typeface="Times New Roman" panose="02020603050405020304" pitchFamily="18" charset="0"/>
              </a:rPr>
              <a:t>coure</a:t>
            </a:r>
            <a:r>
              <a:rPr lang="tr-TR" sz="1000" i="1" dirty="0">
                <a:solidFill>
                  <a:schemeClr val="tx1"/>
                </a:solidFill>
                <a:latin typeface="+mj-lt"/>
                <a:ea typeface="Calibri" panose="020F0502020204030204" pitchFamily="34" charset="0"/>
                <a:cs typeface="Times New Roman" panose="02020603050405020304" pitchFamily="18" charset="0"/>
              </a:rPr>
              <a:t> </a:t>
            </a:r>
            <a:r>
              <a:rPr lang="tr-TR" sz="1000" i="1" dirty="0" err="1">
                <a:solidFill>
                  <a:schemeClr val="tx1"/>
                </a:solidFill>
                <a:latin typeface="+mj-lt"/>
                <a:ea typeface="Calibri" panose="020F0502020204030204" pitchFamily="34" charset="0"/>
                <a:cs typeface="Times New Roman" panose="02020603050405020304" pitchFamily="18" charset="0"/>
              </a:rPr>
              <a:t>desing</a:t>
            </a:r>
            <a:r>
              <a:rPr lang="tr-TR" sz="1000" i="1" dirty="0">
                <a:solidFill>
                  <a:schemeClr val="tx1"/>
                </a:solidFill>
                <a:latin typeface="+mj-lt"/>
                <a:ea typeface="Calibri" panose="020F0502020204030204" pitchFamily="34" charset="0"/>
                <a:cs typeface="Times New Roman" panose="02020603050405020304" pitchFamily="18" charset="0"/>
              </a:rPr>
              <a:t> in English </a:t>
            </a:r>
            <a:r>
              <a:rPr lang="tr-TR" sz="1000" i="1" dirty="0" err="1">
                <a:solidFill>
                  <a:schemeClr val="tx1"/>
                </a:solidFill>
                <a:latin typeface="+mj-lt"/>
                <a:ea typeface="Calibri" panose="020F0502020204030204" pitchFamily="34" charset="0"/>
                <a:cs typeface="Times New Roman" panose="02020603050405020304" pitchFamily="18" charset="0"/>
              </a:rPr>
              <a:t>for</a:t>
            </a:r>
            <a:r>
              <a:rPr lang="tr-TR" sz="1000" i="1" dirty="0">
                <a:solidFill>
                  <a:schemeClr val="tx1"/>
                </a:solidFill>
                <a:latin typeface="+mj-lt"/>
                <a:ea typeface="Calibri" panose="020F0502020204030204" pitchFamily="34" charset="0"/>
                <a:cs typeface="Times New Roman" panose="02020603050405020304" pitchFamily="18" charset="0"/>
              </a:rPr>
              <a:t> </a:t>
            </a:r>
            <a:r>
              <a:rPr lang="tr-TR" sz="1000" i="1" dirty="0" err="1">
                <a:solidFill>
                  <a:schemeClr val="tx1"/>
                </a:solidFill>
                <a:latin typeface="+mj-lt"/>
                <a:ea typeface="Calibri" panose="020F0502020204030204" pitchFamily="34" charset="0"/>
                <a:cs typeface="Times New Roman" panose="02020603050405020304" pitchFamily="18" charset="0"/>
              </a:rPr>
              <a:t>specific</a:t>
            </a:r>
            <a:r>
              <a:rPr lang="tr-TR" sz="1000" i="1" dirty="0">
                <a:solidFill>
                  <a:schemeClr val="tx1"/>
                </a:solidFill>
                <a:latin typeface="+mj-lt"/>
                <a:ea typeface="Calibri" panose="020F0502020204030204" pitchFamily="34" charset="0"/>
                <a:cs typeface="Times New Roman" panose="02020603050405020304" pitchFamily="18" charset="0"/>
              </a:rPr>
              <a:t> </a:t>
            </a:r>
            <a:r>
              <a:rPr lang="tr-TR" sz="1000" i="1" dirty="0" err="1">
                <a:solidFill>
                  <a:schemeClr val="tx1"/>
                </a:solidFill>
                <a:latin typeface="+mj-lt"/>
                <a:ea typeface="Calibri" panose="020F0502020204030204" pitchFamily="34" charset="0"/>
                <a:cs typeface="Times New Roman" panose="02020603050405020304" pitchFamily="18" charset="0"/>
              </a:rPr>
              <a:t>purposes</a:t>
            </a:r>
            <a:r>
              <a:rPr lang="tr-TR" sz="1000" i="1" dirty="0">
                <a:solidFill>
                  <a:schemeClr val="tx1"/>
                </a:solidFill>
                <a:latin typeface="+mj-lt"/>
                <a:ea typeface="Calibri" panose="020F0502020204030204" pitchFamily="34" charset="0"/>
                <a:cs typeface="Times New Roman" panose="02020603050405020304" pitchFamily="18" charset="0"/>
              </a:rPr>
              <a:t>. </a:t>
            </a:r>
            <a:r>
              <a:rPr lang="tr-TR" sz="1000" dirty="0" err="1">
                <a:solidFill>
                  <a:schemeClr val="tx1"/>
                </a:solidFill>
                <a:latin typeface="+mj-lt"/>
                <a:ea typeface="Calibri" panose="020F0502020204030204" pitchFamily="34" charset="0"/>
                <a:cs typeface="Times New Roman" panose="02020603050405020304" pitchFamily="18" charset="0"/>
              </a:rPr>
              <a:t>Routledge</a:t>
            </a:r>
            <a:r>
              <a:rPr lang="tr-TR" sz="1000" dirty="0">
                <a:solidFill>
                  <a:schemeClr val="tx1"/>
                </a:solidFill>
                <a:latin typeface="+mj-lt"/>
                <a:ea typeface="Calibri" panose="020F0502020204030204" pitchFamily="34" charset="0"/>
                <a:cs typeface="Times New Roman" panose="02020603050405020304" pitchFamily="18" charset="0"/>
              </a:rPr>
              <a:t>. ISBN: 978-1-138-10065-7</a:t>
            </a:r>
          </a:p>
          <a:p>
            <a:pPr>
              <a:lnSpc>
                <a:spcPct val="107000"/>
              </a:lnSpc>
              <a:spcAft>
                <a:spcPts val="750"/>
              </a:spcAft>
            </a:pPr>
            <a:r>
              <a:rPr lang="tr-TR" sz="1000" dirty="0" err="1">
                <a:solidFill>
                  <a:schemeClr val="tx1"/>
                </a:solidFill>
                <a:effectLst/>
                <a:latin typeface="+mj-lt"/>
                <a:ea typeface="Calibri" panose="020F0502020204030204" pitchFamily="34" charset="0"/>
                <a:cs typeface="Times New Roman" panose="02020603050405020304" pitchFamily="18" charset="0"/>
              </a:rPr>
              <a:t>Yuksel</a:t>
            </a:r>
            <a:r>
              <a:rPr lang="tr-TR" sz="1000" dirty="0">
                <a:solidFill>
                  <a:schemeClr val="tx1"/>
                </a:solidFill>
                <a:effectLst/>
                <a:latin typeface="+mj-lt"/>
                <a:ea typeface="Calibri" panose="020F0502020204030204" pitchFamily="34" charset="0"/>
                <a:cs typeface="Times New Roman" panose="02020603050405020304" pitchFamily="18" charset="0"/>
              </a:rPr>
              <a:t>, D., Altay, M., </a:t>
            </a:r>
            <a:r>
              <a:rPr lang="tr-TR" sz="1000" dirty="0" err="1">
                <a:solidFill>
                  <a:schemeClr val="tx1"/>
                </a:solidFill>
                <a:effectLst/>
                <a:latin typeface="+mj-lt"/>
                <a:ea typeface="Calibri" panose="020F0502020204030204" pitchFamily="34" charset="0"/>
                <a:cs typeface="Times New Roman" panose="02020603050405020304" pitchFamily="18" charset="0"/>
              </a:rPr>
              <a:t>Curle</a:t>
            </a:r>
            <a:r>
              <a:rPr lang="tr-TR" sz="1000" dirty="0">
                <a:solidFill>
                  <a:schemeClr val="tx1"/>
                </a:solidFill>
                <a:effectLst/>
                <a:latin typeface="+mj-lt"/>
                <a:ea typeface="Calibri" panose="020F0502020204030204" pitchFamily="34" charset="0"/>
                <a:cs typeface="Times New Roman" panose="02020603050405020304" pitchFamily="18" charset="0"/>
              </a:rPr>
              <a:t>, S</a:t>
            </a:r>
            <a:r>
              <a:rPr lang="tr-TR" sz="1000" dirty="0">
                <a:solidFill>
                  <a:schemeClr val="tx1"/>
                </a:solidFill>
                <a:latin typeface="+mj-lt"/>
                <a:ea typeface="Calibri" panose="020F0502020204030204" pitchFamily="34" charset="0"/>
                <a:cs typeface="Times New Roman" panose="02020603050405020304" pitchFamily="18" charset="0"/>
              </a:rPr>
              <a:t>. (2022). </a:t>
            </a:r>
            <a:r>
              <a:rPr lang="tr-TR" sz="1000" dirty="0" err="1">
                <a:solidFill>
                  <a:schemeClr val="tx1"/>
                </a:solidFill>
                <a:latin typeface="+mj-lt"/>
                <a:ea typeface="Calibri" panose="020F0502020204030204" pitchFamily="34" charset="0"/>
                <a:cs typeface="Times New Roman" panose="02020603050405020304" pitchFamily="18" charset="0"/>
              </a:rPr>
              <a:t>Engish</a:t>
            </a:r>
            <a:r>
              <a:rPr lang="tr-TR" sz="1000" dirty="0">
                <a:solidFill>
                  <a:schemeClr val="tx1"/>
                </a:solidFill>
                <a:latin typeface="+mj-lt"/>
                <a:ea typeface="Calibri" panose="020F0502020204030204" pitchFamily="34" charset="0"/>
                <a:cs typeface="Times New Roman" panose="02020603050405020304" pitchFamily="18" charset="0"/>
              </a:rPr>
              <a:t> </a:t>
            </a:r>
            <a:r>
              <a:rPr lang="tr-TR" sz="1000" dirty="0" err="1">
                <a:solidFill>
                  <a:schemeClr val="tx1"/>
                </a:solidFill>
                <a:latin typeface="+mj-lt"/>
                <a:ea typeface="Calibri" panose="020F0502020204030204" pitchFamily="34" charset="0"/>
                <a:cs typeface="Times New Roman" panose="02020603050405020304" pitchFamily="18" charset="0"/>
              </a:rPr>
              <a:t>medium</a:t>
            </a:r>
            <a:r>
              <a:rPr lang="tr-TR" sz="1000" dirty="0">
                <a:solidFill>
                  <a:schemeClr val="tx1"/>
                </a:solidFill>
                <a:latin typeface="+mj-lt"/>
                <a:ea typeface="Calibri" panose="020F0502020204030204" pitchFamily="34" charset="0"/>
                <a:cs typeface="Times New Roman" panose="02020603050405020304" pitchFamily="18" charset="0"/>
              </a:rPr>
              <a:t> </a:t>
            </a:r>
            <a:r>
              <a:rPr lang="tr-TR" sz="1000" dirty="0" err="1">
                <a:solidFill>
                  <a:schemeClr val="tx1"/>
                </a:solidFill>
                <a:latin typeface="+mj-lt"/>
                <a:ea typeface="Calibri" panose="020F0502020204030204" pitchFamily="34" charset="0"/>
                <a:cs typeface="Times New Roman" panose="02020603050405020304" pitchFamily="18" charset="0"/>
              </a:rPr>
              <a:t>instruction</a:t>
            </a:r>
            <a:r>
              <a:rPr lang="tr-TR" sz="1000" dirty="0">
                <a:solidFill>
                  <a:schemeClr val="tx1"/>
                </a:solidFill>
                <a:latin typeface="+mj-lt"/>
                <a:ea typeface="Calibri" panose="020F0502020204030204" pitchFamily="34" charset="0"/>
                <a:cs typeface="Times New Roman" panose="02020603050405020304" pitchFamily="18" charset="0"/>
              </a:rPr>
              <a:t> </a:t>
            </a:r>
            <a:r>
              <a:rPr lang="tr-TR" sz="1000" dirty="0" err="1">
                <a:solidFill>
                  <a:schemeClr val="tx1"/>
                </a:solidFill>
                <a:latin typeface="+mj-lt"/>
                <a:ea typeface="Calibri" panose="020F0502020204030204" pitchFamily="34" charset="0"/>
                <a:cs typeface="Times New Roman" panose="02020603050405020304" pitchFamily="18" charset="0"/>
              </a:rPr>
              <a:t>programmes</a:t>
            </a:r>
            <a:r>
              <a:rPr lang="tr-TR" sz="1000" dirty="0">
                <a:solidFill>
                  <a:schemeClr val="tx1"/>
                </a:solidFill>
                <a:latin typeface="+mj-lt"/>
                <a:ea typeface="Calibri" panose="020F0502020204030204" pitchFamily="34" charset="0"/>
                <a:cs typeface="Times New Roman" panose="02020603050405020304" pitchFamily="18" charset="0"/>
              </a:rPr>
              <a:t> in </a:t>
            </a:r>
            <a:r>
              <a:rPr lang="tr-TR" sz="1000" dirty="0" err="1">
                <a:solidFill>
                  <a:schemeClr val="tx1"/>
                </a:solidFill>
                <a:latin typeface="+mj-lt"/>
                <a:ea typeface="Calibri" panose="020F0502020204030204" pitchFamily="34" charset="0"/>
                <a:cs typeface="Times New Roman" panose="02020603050405020304" pitchFamily="18" charset="0"/>
              </a:rPr>
              <a:t>Turkey</a:t>
            </a:r>
            <a:r>
              <a:rPr lang="tr-TR" sz="1000" dirty="0">
                <a:solidFill>
                  <a:schemeClr val="tx1"/>
                </a:solidFill>
                <a:latin typeface="+mj-lt"/>
                <a:ea typeface="Calibri" panose="020F0502020204030204" pitchFamily="34" charset="0"/>
                <a:cs typeface="Times New Roman" panose="02020603050405020304" pitchFamily="18" charset="0"/>
              </a:rPr>
              <a:t>: </a:t>
            </a:r>
            <a:r>
              <a:rPr lang="tr-TR" sz="1000" dirty="0" err="1">
                <a:solidFill>
                  <a:schemeClr val="tx1"/>
                </a:solidFill>
                <a:latin typeface="+mj-lt"/>
                <a:ea typeface="Calibri" panose="020F0502020204030204" pitchFamily="34" charset="0"/>
                <a:cs typeface="Times New Roman" panose="02020603050405020304" pitchFamily="18" charset="0"/>
              </a:rPr>
              <a:t>Evidence</a:t>
            </a:r>
            <a:r>
              <a:rPr lang="tr-TR" sz="1000" dirty="0">
                <a:solidFill>
                  <a:schemeClr val="tx1"/>
                </a:solidFill>
                <a:latin typeface="+mj-lt"/>
                <a:ea typeface="Calibri" panose="020F0502020204030204" pitchFamily="34" charset="0"/>
                <a:cs typeface="Times New Roman" panose="02020603050405020304" pitchFamily="18" charset="0"/>
              </a:rPr>
              <a:t> of </a:t>
            </a:r>
            <a:r>
              <a:rPr lang="tr-TR" sz="1000" dirty="0" err="1">
                <a:solidFill>
                  <a:schemeClr val="tx1"/>
                </a:solidFill>
                <a:latin typeface="+mj-lt"/>
                <a:ea typeface="Calibri" panose="020F0502020204030204" pitchFamily="34" charset="0"/>
                <a:cs typeface="Times New Roman" panose="02020603050405020304" pitchFamily="18" charset="0"/>
              </a:rPr>
              <a:t>exponential</a:t>
            </a:r>
            <a:r>
              <a:rPr lang="tr-TR" sz="1000" dirty="0">
                <a:solidFill>
                  <a:schemeClr val="tx1"/>
                </a:solidFill>
                <a:latin typeface="+mj-lt"/>
                <a:ea typeface="Calibri" panose="020F0502020204030204" pitchFamily="34" charset="0"/>
                <a:cs typeface="Times New Roman" panose="02020603050405020304" pitchFamily="18" charset="0"/>
              </a:rPr>
              <a:t> </a:t>
            </a:r>
            <a:r>
              <a:rPr lang="tr-TR" sz="1000" dirty="0" err="1">
                <a:solidFill>
                  <a:schemeClr val="tx1"/>
                </a:solidFill>
                <a:latin typeface="+mj-lt"/>
                <a:ea typeface="Calibri" panose="020F0502020204030204" pitchFamily="34" charset="0"/>
                <a:cs typeface="Times New Roman" panose="02020603050405020304" pitchFamily="18" charset="0"/>
              </a:rPr>
              <a:t>growth</a:t>
            </a:r>
            <a:r>
              <a:rPr lang="tr-TR" sz="1000" dirty="0">
                <a:solidFill>
                  <a:schemeClr val="tx1"/>
                </a:solidFill>
                <a:latin typeface="+mj-lt"/>
                <a:ea typeface="Calibri" panose="020F0502020204030204" pitchFamily="34" charset="0"/>
                <a:cs typeface="Times New Roman" panose="02020603050405020304" pitchFamily="18" charset="0"/>
              </a:rPr>
              <a:t>. </a:t>
            </a:r>
            <a:r>
              <a:rPr lang="tr-TR" sz="1000" dirty="0" err="1">
                <a:solidFill>
                  <a:schemeClr val="tx1"/>
                </a:solidFill>
                <a:latin typeface="+mj-lt"/>
                <a:ea typeface="Calibri" panose="020F0502020204030204" pitchFamily="34" charset="0"/>
                <a:cs typeface="Times New Roman" panose="02020603050405020304" pitchFamily="18" charset="0"/>
              </a:rPr>
              <a:t>In</a:t>
            </a:r>
            <a:r>
              <a:rPr lang="tr-TR" sz="1000" dirty="0">
                <a:solidFill>
                  <a:schemeClr val="tx1"/>
                </a:solidFill>
                <a:latin typeface="+mj-lt"/>
                <a:ea typeface="Calibri" panose="020F0502020204030204" pitchFamily="34" charset="0"/>
                <a:cs typeface="Times New Roman" panose="02020603050405020304" pitchFamily="18" charset="0"/>
              </a:rPr>
              <a:t> </a:t>
            </a:r>
            <a:r>
              <a:rPr lang="en-GB" sz="1000" b="0" i="0" dirty="0">
                <a:solidFill>
                  <a:schemeClr val="tx1"/>
                </a:solidFill>
                <a:effectLst/>
                <a:latin typeface="+mj-lt"/>
              </a:rPr>
              <a:t>English-Medium Instruction in Higher Education in the Middle East and North Africa: Policy, Research and Practice</a:t>
            </a:r>
          </a:p>
          <a:p>
            <a:pPr marL="109728" indent="0">
              <a:lnSpc>
                <a:spcPct val="107000"/>
              </a:lnSpc>
              <a:spcAft>
                <a:spcPts val="750"/>
              </a:spcAft>
              <a:buNone/>
            </a:pP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664D52B2-F88A-470F-B89B-917E2637E3E6}"/>
              </a:ext>
            </a:extLst>
          </p:cNvPr>
          <p:cNvSpPr>
            <a:spLocks noGrp="1"/>
          </p:cNvSpPr>
          <p:nvPr>
            <p:ph type="sldNum" sz="quarter" idx="12"/>
          </p:nvPr>
        </p:nvSpPr>
        <p:spPr/>
        <p:txBody>
          <a:bodyPr/>
          <a:lstStyle/>
          <a:p>
            <a:pPr rtl="0"/>
            <a:fld id="{401CF334-2D5C-4859-84A6-CA7E6E43FAEB}" type="slidenum">
              <a:rPr lang="tr-TR" noProof="0" smtClean="0"/>
              <a:t>29</a:t>
            </a:fld>
            <a:endParaRPr lang="tr-TR" noProof="0" dirty="0"/>
          </a:p>
        </p:txBody>
      </p:sp>
    </p:spTree>
    <p:extLst>
      <p:ext uri="{BB962C8B-B14F-4D97-AF65-F5344CB8AC3E}">
        <p14:creationId xmlns:p14="http://schemas.microsoft.com/office/powerpoint/2010/main" val="693176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7DC475B-BDC0-FF2C-E830-8857273130B0}"/>
              </a:ext>
            </a:extLst>
          </p:cNvPr>
          <p:cNvSpPr>
            <a:spLocks noGrp="1"/>
          </p:cNvSpPr>
          <p:nvPr>
            <p:ph type="sldNum" sz="quarter" idx="12"/>
          </p:nvPr>
        </p:nvSpPr>
        <p:spPr/>
        <p:txBody>
          <a:bodyPr/>
          <a:lstStyle/>
          <a:p>
            <a:pPr rtl="0"/>
            <a:fld id="{401CF334-2D5C-4859-84A6-CA7E6E43FAEB}" type="slidenum">
              <a:rPr lang="tr-TR" noProof="0" smtClean="0"/>
              <a:t>3</a:t>
            </a:fld>
            <a:endParaRPr lang="tr-TR" noProof="0" dirty="0"/>
          </a:p>
        </p:txBody>
      </p:sp>
      <p:pic>
        <p:nvPicPr>
          <p:cNvPr id="6" name="Content Placeholder 5" descr="A picture containing text, book">
            <a:extLst>
              <a:ext uri="{FF2B5EF4-FFF2-40B4-BE49-F238E27FC236}">
                <a16:creationId xmlns:a16="http://schemas.microsoft.com/office/drawing/2014/main" id="{26D34698-E86B-FE30-F572-E850EA599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8529" y="701922"/>
            <a:ext cx="7434941" cy="6156078"/>
          </a:xfrm>
          <a:prstGeom prst="rect">
            <a:avLst/>
          </a:prstGeom>
        </p:spPr>
      </p:pic>
    </p:spTree>
    <p:extLst>
      <p:ext uri="{BB962C8B-B14F-4D97-AF65-F5344CB8AC3E}">
        <p14:creationId xmlns:p14="http://schemas.microsoft.com/office/powerpoint/2010/main" val="2841615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AD38DA9-CD4A-44A6-81E0-7FF6FA02D600}"/>
              </a:ext>
            </a:extLst>
          </p:cNvPr>
          <p:cNvSpPr>
            <a:spLocks noGrp="1"/>
          </p:cNvSpPr>
          <p:nvPr>
            <p:ph idx="1"/>
          </p:nvPr>
        </p:nvSpPr>
        <p:spPr/>
        <p:txBody>
          <a:bodyPr>
            <a:normAutofit/>
          </a:bodyPr>
          <a:lstStyle/>
          <a:p>
            <a:pPr marL="109728" indent="0" algn="ctr">
              <a:buNone/>
            </a:pPr>
            <a:endParaRPr lang="tr-TR" sz="4600" b="1" dirty="0">
              <a:solidFill>
                <a:srgbClr val="00B050"/>
              </a:solidFill>
            </a:endParaRPr>
          </a:p>
          <a:p>
            <a:pPr marL="109728" indent="0" algn="ctr">
              <a:buNone/>
            </a:pPr>
            <a:r>
              <a:rPr lang="tr-TR" sz="4600" b="1" dirty="0" err="1">
                <a:solidFill>
                  <a:srgbClr val="0070C0"/>
                </a:solidFill>
              </a:rPr>
              <a:t>Thank</a:t>
            </a:r>
            <a:r>
              <a:rPr lang="tr-TR" sz="4600" b="1" dirty="0">
                <a:solidFill>
                  <a:srgbClr val="0070C0"/>
                </a:solidFill>
              </a:rPr>
              <a:t> </a:t>
            </a:r>
            <a:r>
              <a:rPr lang="tr-TR" sz="4600" b="1" dirty="0" err="1">
                <a:solidFill>
                  <a:srgbClr val="0070C0"/>
                </a:solidFill>
              </a:rPr>
              <a:t>you</a:t>
            </a:r>
            <a:r>
              <a:rPr lang="tr-TR" sz="4600" b="1" dirty="0">
                <a:solidFill>
                  <a:srgbClr val="0070C0"/>
                </a:solidFill>
              </a:rPr>
              <a:t>!</a:t>
            </a:r>
            <a:endParaRPr lang="en-GB" sz="4600" b="1" dirty="0">
              <a:solidFill>
                <a:srgbClr val="0070C0"/>
              </a:solidFill>
            </a:endParaRPr>
          </a:p>
        </p:txBody>
      </p:sp>
      <p:sp>
        <p:nvSpPr>
          <p:cNvPr id="2" name="Slayt Numarası Yer Tutucusu 1">
            <a:extLst>
              <a:ext uri="{FF2B5EF4-FFF2-40B4-BE49-F238E27FC236}">
                <a16:creationId xmlns:a16="http://schemas.microsoft.com/office/drawing/2014/main" id="{7AA47E5F-CFB0-4AC9-B8B7-A24FE20A9D54}"/>
              </a:ext>
            </a:extLst>
          </p:cNvPr>
          <p:cNvSpPr>
            <a:spLocks noGrp="1"/>
          </p:cNvSpPr>
          <p:nvPr>
            <p:ph type="sldNum" sz="quarter" idx="12"/>
          </p:nvPr>
        </p:nvSpPr>
        <p:spPr/>
        <p:txBody>
          <a:bodyPr/>
          <a:lstStyle/>
          <a:p>
            <a:pPr rtl="0"/>
            <a:fld id="{401CF334-2D5C-4859-84A6-CA7E6E43FAEB}" type="slidenum">
              <a:rPr lang="tr-TR" noProof="0" smtClean="0"/>
              <a:t>30</a:t>
            </a:fld>
            <a:endParaRPr lang="tr-TR" noProof="0" dirty="0"/>
          </a:p>
        </p:txBody>
      </p:sp>
    </p:spTree>
    <p:extLst>
      <p:ext uri="{BB962C8B-B14F-4D97-AF65-F5344CB8AC3E}">
        <p14:creationId xmlns:p14="http://schemas.microsoft.com/office/powerpoint/2010/main" val="130447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7C07C5EF-6103-2B0E-E5F0-34AA18758803}"/>
              </a:ext>
            </a:extLst>
          </p:cNvPr>
          <p:cNvSpPr>
            <a:spLocks noGrp="1"/>
          </p:cNvSpPr>
          <p:nvPr>
            <p:ph type="sldNum" sz="quarter" idx="12"/>
          </p:nvPr>
        </p:nvSpPr>
        <p:spPr/>
        <p:txBody>
          <a:bodyPr anchor="b">
            <a:normAutofit/>
          </a:bodyPr>
          <a:lstStyle/>
          <a:p>
            <a:pPr rtl="0">
              <a:spcAft>
                <a:spcPts val="600"/>
              </a:spcAft>
            </a:pPr>
            <a:fld id="{401CF334-2D5C-4859-84A6-CA7E6E43FAEB}" type="slidenum">
              <a:rPr lang="tr-TR" noProof="0" smtClean="0"/>
              <a:pPr rtl="0">
                <a:spcAft>
                  <a:spcPts val="600"/>
                </a:spcAft>
              </a:pPr>
              <a:t>4</a:t>
            </a:fld>
            <a:endParaRPr lang="tr-TR" noProof="0"/>
          </a:p>
        </p:txBody>
      </p:sp>
      <p:graphicFrame>
        <p:nvGraphicFramePr>
          <p:cNvPr id="20" name="İçerik Yer Tutucusu 2">
            <a:extLst>
              <a:ext uri="{FF2B5EF4-FFF2-40B4-BE49-F238E27FC236}">
                <a16:creationId xmlns:a16="http://schemas.microsoft.com/office/drawing/2014/main" id="{CB4FFBB6-2FE9-8FE2-F79B-D05791ED33CA}"/>
              </a:ext>
            </a:extLst>
          </p:cNvPr>
          <p:cNvGraphicFramePr>
            <a:graphicFrameLocks noGrp="1"/>
          </p:cNvGraphicFramePr>
          <p:nvPr>
            <p:ph idx="4294967295"/>
            <p:extLst>
              <p:ext uri="{D42A27DB-BD31-4B8C-83A1-F6EECF244321}">
                <p14:modId xmlns:p14="http://schemas.microsoft.com/office/powerpoint/2010/main" val="245437988"/>
              </p:ext>
            </p:extLst>
          </p:nvPr>
        </p:nvGraphicFramePr>
        <p:xfrm>
          <a:off x="609600" y="1171803"/>
          <a:ext cx="10972800" cy="4793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4246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B83F7BA4-3934-815D-4209-4DAFE51796B5}"/>
              </a:ext>
            </a:extLst>
          </p:cNvPr>
          <p:cNvSpPr>
            <a:spLocks noGrp="1"/>
          </p:cNvSpPr>
          <p:nvPr>
            <p:ph type="title"/>
          </p:nvPr>
        </p:nvSpPr>
        <p:spPr>
          <a:xfrm>
            <a:off x="609600" y="777240"/>
            <a:ext cx="10972800" cy="511629"/>
          </a:xfrm>
        </p:spPr>
        <p:txBody>
          <a:bodyPr anchor="ctr">
            <a:noAutofit/>
          </a:bodyPr>
          <a:lstStyle/>
          <a:p>
            <a:pPr>
              <a:lnSpc>
                <a:spcPct val="90000"/>
              </a:lnSpc>
            </a:pPr>
            <a:r>
              <a:rPr lang="tr-TR" sz="3200" b="1" dirty="0" err="1">
                <a:solidFill>
                  <a:srgbClr val="0070C0"/>
                </a:solidFill>
              </a:rPr>
              <a:t>Some</a:t>
            </a:r>
            <a:r>
              <a:rPr lang="tr-TR" sz="3200" b="1" dirty="0">
                <a:solidFill>
                  <a:srgbClr val="0070C0"/>
                </a:solidFill>
              </a:rPr>
              <a:t> </a:t>
            </a:r>
            <a:r>
              <a:rPr lang="tr-TR" sz="3200" b="1" dirty="0" err="1">
                <a:solidFill>
                  <a:srgbClr val="0070C0"/>
                </a:solidFill>
              </a:rPr>
              <a:t>perceived</a:t>
            </a:r>
            <a:r>
              <a:rPr lang="tr-TR" sz="3200" b="1" dirty="0">
                <a:solidFill>
                  <a:srgbClr val="0070C0"/>
                </a:solidFill>
              </a:rPr>
              <a:t> </a:t>
            </a:r>
            <a:r>
              <a:rPr lang="tr-TR" sz="3200" b="1" dirty="0" err="1">
                <a:solidFill>
                  <a:srgbClr val="0070C0"/>
                </a:solidFill>
              </a:rPr>
              <a:t>insights</a:t>
            </a:r>
            <a:r>
              <a:rPr lang="tr-TR" sz="3200" b="1" dirty="0">
                <a:solidFill>
                  <a:srgbClr val="0070C0"/>
                </a:solidFill>
              </a:rPr>
              <a:t> of EAP:</a:t>
            </a:r>
            <a:br>
              <a:rPr lang="en-GB" sz="3200" dirty="0"/>
            </a:br>
            <a:endParaRPr lang="en-US" sz="3200" dirty="0"/>
          </a:p>
        </p:txBody>
      </p:sp>
      <p:sp>
        <p:nvSpPr>
          <p:cNvPr id="4" name="Slayt Numarası Yer Tutucusu 3">
            <a:extLst>
              <a:ext uri="{FF2B5EF4-FFF2-40B4-BE49-F238E27FC236}">
                <a16:creationId xmlns:a16="http://schemas.microsoft.com/office/drawing/2014/main" id="{3AFE5420-08B8-033F-E7DB-291E185C02FB}"/>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5</a:t>
            </a:fld>
            <a:endParaRPr lang="tr-TR" noProof="0"/>
          </a:p>
        </p:txBody>
      </p:sp>
      <p:graphicFrame>
        <p:nvGraphicFramePr>
          <p:cNvPr id="6" name="İçerik Yer Tutucusu 2">
            <a:extLst>
              <a:ext uri="{FF2B5EF4-FFF2-40B4-BE49-F238E27FC236}">
                <a16:creationId xmlns:a16="http://schemas.microsoft.com/office/drawing/2014/main" id="{68A22651-02F2-D3A3-C83E-422B8F5C0363}"/>
              </a:ext>
            </a:extLst>
          </p:cNvPr>
          <p:cNvGraphicFramePr>
            <a:graphicFrameLocks noGrp="1"/>
          </p:cNvGraphicFramePr>
          <p:nvPr>
            <p:ph idx="1"/>
            <p:extLst>
              <p:ext uri="{D42A27DB-BD31-4B8C-83A1-F6EECF244321}">
                <p14:modId xmlns:p14="http://schemas.microsoft.com/office/powerpoint/2010/main" val="3483934776"/>
              </p:ext>
            </p:extLst>
          </p:nvPr>
        </p:nvGraphicFramePr>
        <p:xfrm>
          <a:off x="609600" y="1164771"/>
          <a:ext cx="10972800" cy="4756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B3A1A868-7E10-3416-28D3-B9C1D6A109E9}"/>
              </a:ext>
            </a:extLst>
          </p:cNvPr>
          <p:cNvSpPr txBox="1"/>
          <p:nvPr/>
        </p:nvSpPr>
        <p:spPr>
          <a:xfrm>
            <a:off x="1099456" y="6433066"/>
            <a:ext cx="3396343" cy="369332"/>
          </a:xfrm>
          <a:prstGeom prst="rect">
            <a:avLst/>
          </a:prstGeom>
          <a:noFill/>
        </p:spPr>
        <p:txBody>
          <a:bodyPr wrap="square" rtlCol="0">
            <a:spAutoFit/>
          </a:bodyPr>
          <a:lstStyle/>
          <a:p>
            <a:r>
              <a:rPr lang="tr-TR" dirty="0"/>
              <a:t>(</a:t>
            </a:r>
            <a:r>
              <a:rPr lang="en-GB" dirty="0"/>
              <a:t>Gillett </a:t>
            </a:r>
            <a:r>
              <a:rPr lang="tr-TR" dirty="0"/>
              <a:t>&amp;</a:t>
            </a:r>
            <a:r>
              <a:rPr lang="en-GB" dirty="0"/>
              <a:t> Wray</a:t>
            </a:r>
            <a:r>
              <a:rPr lang="tr-TR" dirty="0"/>
              <a:t>, </a:t>
            </a:r>
            <a:r>
              <a:rPr lang="en-GB" dirty="0"/>
              <a:t>2006) </a:t>
            </a:r>
          </a:p>
        </p:txBody>
      </p:sp>
      <p:sp>
        <p:nvSpPr>
          <p:cNvPr id="11" name="TextBox 10">
            <a:extLst>
              <a:ext uri="{FF2B5EF4-FFF2-40B4-BE49-F238E27FC236}">
                <a16:creationId xmlns:a16="http://schemas.microsoft.com/office/drawing/2014/main" id="{5CD82BE2-3108-34F3-EDA4-343AC4348002}"/>
              </a:ext>
            </a:extLst>
          </p:cNvPr>
          <p:cNvSpPr txBox="1"/>
          <p:nvPr/>
        </p:nvSpPr>
        <p:spPr>
          <a:xfrm>
            <a:off x="7598229" y="6433066"/>
            <a:ext cx="2841171" cy="369332"/>
          </a:xfrm>
          <a:prstGeom prst="rect">
            <a:avLst/>
          </a:prstGeom>
          <a:noFill/>
        </p:spPr>
        <p:txBody>
          <a:bodyPr wrap="square" rtlCol="0">
            <a:spAutoFit/>
          </a:bodyPr>
          <a:lstStyle/>
          <a:p>
            <a:r>
              <a:rPr lang="tr-TR" dirty="0"/>
              <a:t>(</a:t>
            </a:r>
            <a:r>
              <a:rPr lang="tr-TR" dirty="0" err="1"/>
              <a:t>Macaro</a:t>
            </a:r>
            <a:r>
              <a:rPr lang="tr-TR" dirty="0"/>
              <a:t>, 2018)</a:t>
            </a:r>
            <a:endParaRPr lang="en-GB" dirty="0"/>
          </a:p>
        </p:txBody>
      </p:sp>
    </p:spTree>
    <p:extLst>
      <p:ext uri="{BB962C8B-B14F-4D97-AF65-F5344CB8AC3E}">
        <p14:creationId xmlns:p14="http://schemas.microsoft.com/office/powerpoint/2010/main" val="286095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15039960-83DC-41FD-9CEC-84A16C3F0859}"/>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6</a:t>
            </a:fld>
            <a:endParaRPr lang="tr-TR" noProof="0"/>
          </a:p>
        </p:txBody>
      </p:sp>
      <p:graphicFrame>
        <p:nvGraphicFramePr>
          <p:cNvPr id="10" name="İçerik Yer Tutucusu 7">
            <a:extLst>
              <a:ext uri="{FF2B5EF4-FFF2-40B4-BE49-F238E27FC236}">
                <a16:creationId xmlns:a16="http://schemas.microsoft.com/office/drawing/2014/main" id="{B2FEFFA1-2DEA-EE99-97AB-2FF4B7A833C7}"/>
              </a:ext>
            </a:extLst>
          </p:cNvPr>
          <p:cNvGraphicFramePr>
            <a:graphicFrameLocks noGrp="1"/>
          </p:cNvGraphicFramePr>
          <p:nvPr>
            <p:ph sz="half" idx="1"/>
            <p:extLst>
              <p:ext uri="{D42A27DB-BD31-4B8C-83A1-F6EECF244321}">
                <p14:modId xmlns:p14="http://schemas.microsoft.com/office/powerpoint/2010/main" val="3433194571"/>
              </p:ext>
            </p:extLst>
          </p:nvPr>
        </p:nvGraphicFramePr>
        <p:xfrm>
          <a:off x="203200" y="751115"/>
          <a:ext cx="11712448" cy="5830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6C518704-BD8A-1C97-0016-20DF82209ADF}"/>
              </a:ext>
            </a:extLst>
          </p:cNvPr>
          <p:cNvSpPr txBox="1"/>
          <p:nvPr/>
        </p:nvSpPr>
        <p:spPr>
          <a:xfrm>
            <a:off x="892629" y="5780314"/>
            <a:ext cx="2917371" cy="369332"/>
          </a:xfrm>
          <a:prstGeom prst="rect">
            <a:avLst/>
          </a:prstGeom>
          <a:noFill/>
        </p:spPr>
        <p:txBody>
          <a:bodyPr wrap="square" rtlCol="0">
            <a:spAutoFit/>
          </a:bodyPr>
          <a:lstStyle/>
          <a:p>
            <a:r>
              <a:rPr lang="tr-TR" dirty="0"/>
              <a:t>(</a:t>
            </a:r>
            <a:r>
              <a:rPr lang="tr-TR" dirty="0" err="1"/>
              <a:t>Dearden</a:t>
            </a:r>
            <a:r>
              <a:rPr lang="tr-TR" dirty="0"/>
              <a:t>, 2016)</a:t>
            </a:r>
            <a:endParaRPr lang="en-GB" dirty="0"/>
          </a:p>
        </p:txBody>
      </p:sp>
      <p:sp>
        <p:nvSpPr>
          <p:cNvPr id="6" name="TextBox 5">
            <a:extLst>
              <a:ext uri="{FF2B5EF4-FFF2-40B4-BE49-F238E27FC236}">
                <a16:creationId xmlns:a16="http://schemas.microsoft.com/office/drawing/2014/main" id="{7F2F3A52-ADA9-5A4B-ED6C-310C0BA1E0C6}"/>
              </a:ext>
            </a:extLst>
          </p:cNvPr>
          <p:cNvSpPr txBox="1"/>
          <p:nvPr/>
        </p:nvSpPr>
        <p:spPr>
          <a:xfrm>
            <a:off x="8001000" y="5780314"/>
            <a:ext cx="2270237" cy="369332"/>
          </a:xfrm>
          <a:prstGeom prst="rect">
            <a:avLst/>
          </a:prstGeom>
          <a:noFill/>
        </p:spPr>
        <p:txBody>
          <a:bodyPr wrap="none" rtlCol="0">
            <a:spAutoFit/>
          </a:bodyPr>
          <a:lstStyle/>
          <a:p>
            <a:r>
              <a:rPr lang="en-GB" dirty="0"/>
              <a:t>(Aizawa &amp; Rose, 2020)</a:t>
            </a:r>
          </a:p>
        </p:txBody>
      </p:sp>
      <p:sp>
        <p:nvSpPr>
          <p:cNvPr id="3" name="Title 1">
            <a:extLst>
              <a:ext uri="{FF2B5EF4-FFF2-40B4-BE49-F238E27FC236}">
                <a16:creationId xmlns:a16="http://schemas.microsoft.com/office/drawing/2014/main" id="{576C3DA0-7D49-1951-5023-1D7AC4092BC7}"/>
              </a:ext>
            </a:extLst>
          </p:cNvPr>
          <p:cNvSpPr>
            <a:spLocks noGrp="1"/>
          </p:cNvSpPr>
          <p:nvPr>
            <p:ph type="title"/>
          </p:nvPr>
        </p:nvSpPr>
        <p:spPr>
          <a:xfrm>
            <a:off x="609600" y="777240"/>
            <a:ext cx="10972800" cy="511629"/>
          </a:xfrm>
        </p:spPr>
        <p:txBody>
          <a:bodyPr anchor="ctr">
            <a:normAutofit fontScale="90000"/>
          </a:bodyPr>
          <a:lstStyle/>
          <a:p>
            <a:pPr>
              <a:lnSpc>
                <a:spcPct val="90000"/>
              </a:lnSpc>
            </a:pPr>
            <a:r>
              <a:rPr lang="tr-TR" sz="3600" b="1" dirty="0" err="1">
                <a:solidFill>
                  <a:srgbClr val="0070C0"/>
                </a:solidFill>
              </a:rPr>
              <a:t>Some</a:t>
            </a:r>
            <a:r>
              <a:rPr lang="tr-TR" sz="3600" b="1" dirty="0">
                <a:solidFill>
                  <a:srgbClr val="0070C0"/>
                </a:solidFill>
              </a:rPr>
              <a:t> </a:t>
            </a:r>
            <a:r>
              <a:rPr lang="tr-TR" sz="3600" b="1" dirty="0" err="1">
                <a:solidFill>
                  <a:srgbClr val="0070C0"/>
                </a:solidFill>
              </a:rPr>
              <a:t>perceived</a:t>
            </a:r>
            <a:r>
              <a:rPr lang="tr-TR" sz="3600" b="1" dirty="0">
                <a:solidFill>
                  <a:srgbClr val="0070C0"/>
                </a:solidFill>
              </a:rPr>
              <a:t> </a:t>
            </a:r>
            <a:r>
              <a:rPr lang="tr-TR" sz="3600" b="1" dirty="0" err="1">
                <a:solidFill>
                  <a:srgbClr val="0070C0"/>
                </a:solidFill>
              </a:rPr>
              <a:t>insights</a:t>
            </a:r>
            <a:r>
              <a:rPr lang="tr-TR" sz="3600" b="1" dirty="0">
                <a:solidFill>
                  <a:srgbClr val="0070C0"/>
                </a:solidFill>
              </a:rPr>
              <a:t> of EAP:</a:t>
            </a:r>
            <a:br>
              <a:rPr lang="en-GB" sz="3400" dirty="0"/>
            </a:br>
            <a:endParaRPr lang="en-US" sz="3400" dirty="0"/>
          </a:p>
        </p:txBody>
      </p:sp>
    </p:spTree>
    <p:extLst>
      <p:ext uri="{BB962C8B-B14F-4D97-AF65-F5344CB8AC3E}">
        <p14:creationId xmlns:p14="http://schemas.microsoft.com/office/powerpoint/2010/main" val="1467277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D6DF05-9394-8DBF-C24D-E3B53C6E0787}"/>
              </a:ext>
            </a:extLst>
          </p:cNvPr>
          <p:cNvSpPr>
            <a:spLocks noGrp="1"/>
          </p:cNvSpPr>
          <p:nvPr>
            <p:ph type="title"/>
          </p:nvPr>
        </p:nvSpPr>
        <p:spPr>
          <a:xfrm>
            <a:off x="580097" y="614002"/>
            <a:ext cx="5798931" cy="1066800"/>
          </a:xfrm>
        </p:spPr>
        <p:txBody>
          <a:bodyPr anchor="ctr">
            <a:normAutofit/>
          </a:bodyPr>
          <a:lstStyle/>
          <a:p>
            <a:r>
              <a:rPr lang="tr-TR" sz="3200" b="1" dirty="0">
                <a:solidFill>
                  <a:srgbClr val="0070C0"/>
                </a:solidFill>
              </a:rPr>
              <a:t>Problem of </a:t>
            </a:r>
            <a:r>
              <a:rPr lang="tr-TR" sz="3200" b="1" dirty="0" err="1">
                <a:solidFill>
                  <a:srgbClr val="0070C0"/>
                </a:solidFill>
              </a:rPr>
              <a:t>the</a:t>
            </a:r>
            <a:r>
              <a:rPr lang="tr-TR" sz="3200" b="1" dirty="0">
                <a:solidFill>
                  <a:srgbClr val="0070C0"/>
                </a:solidFill>
              </a:rPr>
              <a:t> </a:t>
            </a:r>
            <a:r>
              <a:rPr lang="tr-TR" sz="3200" b="1" dirty="0" err="1">
                <a:solidFill>
                  <a:srgbClr val="0070C0"/>
                </a:solidFill>
              </a:rPr>
              <a:t>research</a:t>
            </a:r>
            <a:endParaRPr lang="en-GB" sz="3200" b="1" dirty="0">
              <a:solidFill>
                <a:srgbClr val="0070C0"/>
              </a:solidFill>
            </a:endParaRPr>
          </a:p>
        </p:txBody>
      </p:sp>
      <p:sp>
        <p:nvSpPr>
          <p:cNvPr id="3" name="Metin Yer Tutucusu 2">
            <a:extLst>
              <a:ext uri="{FF2B5EF4-FFF2-40B4-BE49-F238E27FC236}">
                <a16:creationId xmlns:a16="http://schemas.microsoft.com/office/drawing/2014/main" id="{039DA4D1-B500-E345-1782-9E42384EEEFA}"/>
              </a:ext>
            </a:extLst>
          </p:cNvPr>
          <p:cNvSpPr>
            <a:spLocks noGrp="1"/>
          </p:cNvSpPr>
          <p:nvPr>
            <p:ph sz="half" idx="1"/>
          </p:nvPr>
        </p:nvSpPr>
        <p:spPr>
          <a:xfrm>
            <a:off x="90240" y="2249425"/>
            <a:ext cx="6005760" cy="4341875"/>
          </a:xfrm>
          <a:noFill/>
        </p:spPr>
        <p:txBody>
          <a:bodyPr>
            <a:normAutofit/>
          </a:bodyPr>
          <a:lstStyle/>
          <a:p>
            <a:pPr marL="109728" indent="0">
              <a:buNone/>
            </a:pPr>
            <a:r>
              <a:rPr lang="tr-TR" sz="2200" dirty="0" err="1">
                <a:solidFill>
                  <a:schemeClr val="tx1"/>
                </a:solidFill>
                <a:effectLst/>
              </a:rPr>
              <a:t>Dearden</a:t>
            </a:r>
            <a:r>
              <a:rPr lang="tr-TR" sz="2200" dirty="0">
                <a:solidFill>
                  <a:schemeClr val="tx1"/>
                </a:solidFill>
                <a:effectLst/>
              </a:rPr>
              <a:t> (2014) </a:t>
            </a:r>
            <a:r>
              <a:rPr lang="tr-TR" sz="2200" dirty="0" err="1">
                <a:solidFill>
                  <a:schemeClr val="tx1"/>
                </a:solidFill>
                <a:effectLst/>
              </a:rPr>
              <a:t>suggests</a:t>
            </a:r>
            <a:r>
              <a:rPr lang="tr-TR" sz="2200" dirty="0">
                <a:solidFill>
                  <a:schemeClr val="tx1"/>
                </a:solidFill>
                <a:effectLst/>
              </a:rPr>
              <a:t> </a:t>
            </a:r>
            <a:r>
              <a:rPr lang="tr-TR" sz="2200" dirty="0" err="1">
                <a:solidFill>
                  <a:schemeClr val="tx1"/>
                </a:solidFill>
                <a:effectLst/>
              </a:rPr>
              <a:t>the</a:t>
            </a:r>
            <a:r>
              <a:rPr lang="tr-TR" sz="2200" dirty="0">
                <a:solidFill>
                  <a:schemeClr val="tx1"/>
                </a:solidFill>
                <a:effectLst/>
              </a:rPr>
              <a:t> </a:t>
            </a:r>
            <a:r>
              <a:rPr lang="tr-TR" sz="2200" dirty="0" err="1">
                <a:solidFill>
                  <a:schemeClr val="tx1"/>
                </a:solidFill>
                <a:effectLst/>
              </a:rPr>
              <a:t>following</a:t>
            </a:r>
            <a:r>
              <a:rPr lang="tr-TR" sz="2200" dirty="0">
                <a:solidFill>
                  <a:schemeClr val="tx1"/>
                </a:solidFill>
                <a:effectLst/>
              </a:rPr>
              <a:t> as </a:t>
            </a:r>
            <a:r>
              <a:rPr lang="tr-TR" sz="2200" dirty="0" err="1">
                <a:solidFill>
                  <a:schemeClr val="tx1"/>
                </a:solidFill>
                <a:effectLst/>
              </a:rPr>
              <a:t>the</a:t>
            </a:r>
            <a:r>
              <a:rPr lang="tr-TR" sz="2200" dirty="0">
                <a:solidFill>
                  <a:schemeClr val="tx1"/>
                </a:solidFill>
                <a:effectLst/>
              </a:rPr>
              <a:t> </a:t>
            </a:r>
            <a:r>
              <a:rPr lang="tr-TR" sz="2200" dirty="0" err="1">
                <a:solidFill>
                  <a:schemeClr val="tx1"/>
                </a:solidFill>
                <a:effectLst/>
              </a:rPr>
              <a:t>quality</a:t>
            </a:r>
            <a:r>
              <a:rPr lang="tr-TR" sz="2200" dirty="0">
                <a:solidFill>
                  <a:schemeClr val="tx1"/>
                </a:solidFill>
                <a:effectLst/>
              </a:rPr>
              <a:t> </a:t>
            </a:r>
            <a:r>
              <a:rPr lang="tr-TR" sz="2200" dirty="0" err="1">
                <a:solidFill>
                  <a:schemeClr val="tx1"/>
                </a:solidFill>
                <a:effectLst/>
              </a:rPr>
              <a:t>provision</a:t>
            </a:r>
            <a:r>
              <a:rPr lang="tr-TR" sz="2200" dirty="0" err="1">
                <a:solidFill>
                  <a:schemeClr val="tx1"/>
                </a:solidFill>
              </a:rPr>
              <a:t>s</a:t>
            </a:r>
            <a:r>
              <a:rPr lang="tr-TR" sz="2200" dirty="0">
                <a:solidFill>
                  <a:schemeClr val="tx1"/>
                </a:solidFill>
              </a:rPr>
              <a:t> of </a:t>
            </a:r>
            <a:r>
              <a:rPr lang="tr-TR" sz="2200" dirty="0" err="1">
                <a:solidFill>
                  <a:schemeClr val="tx1"/>
                </a:solidFill>
              </a:rPr>
              <a:t>teaching</a:t>
            </a:r>
            <a:r>
              <a:rPr lang="tr-TR" sz="2200" dirty="0">
                <a:solidFill>
                  <a:schemeClr val="tx1"/>
                </a:solidFill>
              </a:rPr>
              <a:t> EMI </a:t>
            </a:r>
            <a:r>
              <a:rPr lang="tr-TR" sz="2200" dirty="0" err="1">
                <a:solidFill>
                  <a:schemeClr val="tx1"/>
                </a:solidFill>
              </a:rPr>
              <a:t>students</a:t>
            </a:r>
            <a:r>
              <a:rPr lang="tr-TR" sz="2200" dirty="0">
                <a:solidFill>
                  <a:schemeClr val="tx1"/>
                </a:solidFill>
                <a:effectLst/>
              </a:rPr>
              <a:t>:</a:t>
            </a:r>
          </a:p>
          <a:p>
            <a:endParaRPr lang="tr-TR" sz="2200" dirty="0">
              <a:solidFill>
                <a:schemeClr val="tx1"/>
              </a:solidFill>
              <a:effectLst/>
            </a:endParaRPr>
          </a:p>
          <a:p>
            <a:pPr>
              <a:spcAft>
                <a:spcPts val="800"/>
              </a:spcAft>
              <a:buFont typeface="Wingdings" panose="05000000000000000000" pitchFamily="2" charset="2"/>
              <a:buChar char="Ø"/>
            </a:pPr>
            <a:r>
              <a:rPr lang="en-GB" sz="2200" dirty="0">
                <a:solidFill>
                  <a:schemeClr val="tx1"/>
                </a:solidFill>
                <a:effectLst/>
              </a:rPr>
              <a:t>Teachers</a:t>
            </a:r>
            <a:r>
              <a:rPr lang="tr-TR" sz="2200" dirty="0">
                <a:solidFill>
                  <a:schemeClr val="tx1"/>
                </a:solidFill>
                <a:effectLst/>
              </a:rPr>
              <a:t>’</a:t>
            </a:r>
            <a:r>
              <a:rPr lang="en-GB" sz="2200" dirty="0">
                <a:solidFill>
                  <a:schemeClr val="tx1"/>
                </a:solidFill>
                <a:effectLst/>
              </a:rPr>
              <a:t> being linguistically ‘qualified’ (i.e. ‘proficient’ in the English language)</a:t>
            </a:r>
            <a:endParaRPr lang="tr-TR" sz="2200" dirty="0">
              <a:solidFill>
                <a:schemeClr val="tx1"/>
              </a:solidFill>
            </a:endParaRPr>
          </a:p>
          <a:p>
            <a:pPr>
              <a:spcAft>
                <a:spcPts val="800"/>
              </a:spcAft>
              <a:buFont typeface="Wingdings" panose="05000000000000000000" pitchFamily="2" charset="2"/>
              <a:buChar char="Ø"/>
            </a:pPr>
            <a:r>
              <a:rPr lang="tr-TR" sz="2200" dirty="0">
                <a:solidFill>
                  <a:schemeClr val="tx1"/>
                </a:solidFill>
                <a:effectLst/>
              </a:rPr>
              <a:t>c</a:t>
            </a:r>
            <a:r>
              <a:rPr lang="en-GB" sz="2200" dirty="0" err="1">
                <a:solidFill>
                  <a:schemeClr val="tx1"/>
                </a:solidFill>
                <a:effectLst/>
              </a:rPr>
              <a:t>lear</a:t>
            </a:r>
            <a:r>
              <a:rPr lang="en-GB" sz="2200" dirty="0">
                <a:solidFill>
                  <a:schemeClr val="tx1"/>
                </a:solidFill>
                <a:effectLst/>
              </a:rPr>
              <a:t> EMI organisational and pedagogical guidelines</a:t>
            </a:r>
            <a:endParaRPr lang="tr-TR" sz="2200" dirty="0">
              <a:solidFill>
                <a:schemeClr val="tx1"/>
              </a:solidFill>
            </a:endParaRPr>
          </a:p>
          <a:p>
            <a:pPr>
              <a:spcAft>
                <a:spcPts val="800"/>
              </a:spcAft>
              <a:buFont typeface="Wingdings" panose="05000000000000000000" pitchFamily="2" charset="2"/>
              <a:buChar char="Ø"/>
            </a:pPr>
            <a:r>
              <a:rPr lang="en-GB" sz="2200" dirty="0">
                <a:solidFill>
                  <a:schemeClr val="tx1"/>
                </a:solidFill>
                <a:effectLst/>
              </a:rPr>
              <a:t>teacher preparation (i.e. teaching content lecturers how to deliver EMI content)</a:t>
            </a:r>
            <a:endParaRPr lang="tr-TR" sz="2200" dirty="0">
              <a:solidFill>
                <a:schemeClr val="tx1"/>
              </a:solidFill>
            </a:endParaRPr>
          </a:p>
          <a:p>
            <a:pPr>
              <a:spcAft>
                <a:spcPts val="800"/>
              </a:spcAft>
              <a:buFont typeface="Wingdings" panose="05000000000000000000" pitchFamily="2" charset="2"/>
              <a:buChar char="Ø"/>
            </a:pPr>
            <a:r>
              <a:rPr lang="en-GB" sz="2200" dirty="0">
                <a:solidFill>
                  <a:schemeClr val="tx1"/>
                </a:solidFill>
                <a:effectLst/>
              </a:rPr>
              <a:t>CPD (i.e. in-service teacher support).</a:t>
            </a:r>
            <a:endParaRPr lang="tr-TR" sz="2200" dirty="0">
              <a:solidFill>
                <a:schemeClr val="tx1"/>
              </a:solidFill>
              <a:effectLst/>
            </a:endParaRPr>
          </a:p>
          <a:p>
            <a:pPr marL="109728" indent="0">
              <a:buNone/>
            </a:pPr>
            <a:endParaRPr lang="tr-TR" dirty="0">
              <a:solidFill>
                <a:schemeClr val="bg1"/>
              </a:solidFill>
              <a:effectLst/>
            </a:endParaRPr>
          </a:p>
        </p:txBody>
      </p:sp>
      <p:pic>
        <p:nvPicPr>
          <p:cNvPr id="6" name="Content Placeholder 5" descr="Text">
            <a:extLst>
              <a:ext uri="{FF2B5EF4-FFF2-40B4-BE49-F238E27FC236}">
                <a16:creationId xmlns:a16="http://schemas.microsoft.com/office/drawing/2014/main" id="{06C0B068-AAB4-15FE-ABA3-75FF7E39165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96000" y="1926771"/>
            <a:ext cx="5661046" cy="4664529"/>
          </a:xfrm>
        </p:spPr>
      </p:pic>
      <p:sp>
        <p:nvSpPr>
          <p:cNvPr id="4" name="Slayt Numarası Yer Tutucusu 3">
            <a:extLst>
              <a:ext uri="{FF2B5EF4-FFF2-40B4-BE49-F238E27FC236}">
                <a16:creationId xmlns:a16="http://schemas.microsoft.com/office/drawing/2014/main" id="{61F9EF9B-6954-73FA-C9C2-0BA29618C5DF}"/>
              </a:ext>
            </a:extLst>
          </p:cNvPr>
          <p:cNvSpPr>
            <a:spLocks noGrp="1"/>
          </p:cNvSpPr>
          <p:nvPr>
            <p:ph type="sldNum" sz="quarter" idx="12"/>
          </p:nvPr>
        </p:nvSpPr>
        <p:spPr>
          <a:xfrm>
            <a:off x="10899648" y="2272"/>
            <a:ext cx="1016000" cy="365760"/>
          </a:xfrm>
        </p:spPr>
        <p:txBody>
          <a:bodyPr anchor="b">
            <a:normAutofit/>
          </a:bodyPr>
          <a:lstStyle/>
          <a:p>
            <a:pPr rtl="0">
              <a:spcAft>
                <a:spcPts val="600"/>
              </a:spcAft>
            </a:pPr>
            <a:fld id="{401CF334-2D5C-4859-84A6-CA7E6E43FAEB}" type="slidenum">
              <a:rPr lang="tr-TR" noProof="0" smtClean="0"/>
              <a:pPr rtl="0">
                <a:spcAft>
                  <a:spcPts val="600"/>
                </a:spcAft>
              </a:pPr>
              <a:t>7</a:t>
            </a:fld>
            <a:endParaRPr lang="tr-TR" noProof="0"/>
          </a:p>
        </p:txBody>
      </p:sp>
    </p:spTree>
    <p:extLst>
      <p:ext uri="{BB962C8B-B14F-4D97-AF65-F5344CB8AC3E}">
        <p14:creationId xmlns:p14="http://schemas.microsoft.com/office/powerpoint/2010/main" val="92761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94FE0DD3-F3B7-4DDD-8E1C-60324BF1312D}"/>
              </a:ext>
            </a:extLst>
          </p:cNvPr>
          <p:cNvSpPr>
            <a:spLocks noGrp="1"/>
          </p:cNvSpPr>
          <p:nvPr>
            <p:ph type="sldNum" sz="quarter" idx="12"/>
          </p:nvPr>
        </p:nvSpPr>
        <p:spPr/>
        <p:txBody>
          <a:bodyPr/>
          <a:lstStyle/>
          <a:p>
            <a:pPr rtl="0"/>
            <a:fld id="{401CF334-2D5C-4859-84A6-CA7E6E43FAEB}" type="slidenum">
              <a:rPr lang="tr-TR" noProof="0" smtClean="0"/>
              <a:t>8</a:t>
            </a:fld>
            <a:endParaRPr lang="tr-TR" noProof="0" dirty="0"/>
          </a:p>
        </p:txBody>
      </p:sp>
      <p:sp>
        <p:nvSpPr>
          <p:cNvPr id="7" name="Content Placeholder 6">
            <a:extLst>
              <a:ext uri="{FF2B5EF4-FFF2-40B4-BE49-F238E27FC236}">
                <a16:creationId xmlns:a16="http://schemas.microsoft.com/office/drawing/2014/main" id="{232E5DBD-A001-D5CE-9786-CF7511E75B8C}"/>
              </a:ext>
            </a:extLst>
          </p:cNvPr>
          <p:cNvSpPr>
            <a:spLocks noGrp="1"/>
          </p:cNvSpPr>
          <p:nvPr>
            <p:ph idx="4294967295"/>
          </p:nvPr>
        </p:nvSpPr>
        <p:spPr>
          <a:xfrm>
            <a:off x="76200" y="1266825"/>
            <a:ext cx="10972800" cy="4324350"/>
          </a:xfrm>
        </p:spPr>
        <p:txBody>
          <a:bodyPr>
            <a:normAutofit/>
          </a:bodyPr>
          <a:lstStyle/>
          <a:p>
            <a:pPr marL="109728" indent="0">
              <a:buNone/>
            </a:pPr>
            <a:endParaRPr lang="tr-TR" dirty="0"/>
          </a:p>
          <a:p>
            <a:r>
              <a:rPr lang="tr-TR" sz="2200" dirty="0" err="1">
                <a:solidFill>
                  <a:schemeClr val="tx1"/>
                </a:solidFill>
                <a:latin typeface="+mj-lt"/>
              </a:rPr>
              <a:t>In</a:t>
            </a:r>
            <a:r>
              <a:rPr lang="tr-TR" sz="2200" dirty="0">
                <a:solidFill>
                  <a:schemeClr val="tx1"/>
                </a:solidFill>
                <a:latin typeface="+mj-lt"/>
              </a:rPr>
              <a:t> </a:t>
            </a:r>
            <a:r>
              <a:rPr lang="tr-TR" sz="2200" dirty="0" err="1">
                <a:solidFill>
                  <a:schemeClr val="tx1"/>
                </a:solidFill>
                <a:latin typeface="+mj-lt"/>
              </a:rPr>
              <a:t>Turkey</a:t>
            </a:r>
            <a:r>
              <a:rPr lang="tr-TR" sz="2200" dirty="0">
                <a:solidFill>
                  <a:schemeClr val="tx1"/>
                </a:solidFill>
                <a:latin typeface="+mj-lt"/>
              </a:rPr>
              <a:t>, </a:t>
            </a:r>
            <a:r>
              <a:rPr lang="tr-TR" sz="2200" dirty="0" err="1">
                <a:solidFill>
                  <a:schemeClr val="tx1"/>
                </a:solidFill>
                <a:latin typeface="+mj-lt"/>
              </a:rPr>
              <a:t>teaching</a:t>
            </a:r>
            <a:r>
              <a:rPr lang="tr-TR" sz="2200" dirty="0">
                <a:solidFill>
                  <a:schemeClr val="tx1"/>
                </a:solidFill>
                <a:latin typeface="+mj-lt"/>
              </a:rPr>
              <a:t> </a:t>
            </a:r>
            <a:r>
              <a:rPr lang="tr-TR" sz="2200" dirty="0" err="1">
                <a:solidFill>
                  <a:schemeClr val="tx1"/>
                </a:solidFill>
                <a:latin typeface="+mj-lt"/>
              </a:rPr>
              <a:t>content</a:t>
            </a:r>
            <a:r>
              <a:rPr lang="tr-TR" sz="2200" dirty="0">
                <a:solidFill>
                  <a:schemeClr val="tx1"/>
                </a:solidFill>
                <a:latin typeface="+mj-lt"/>
              </a:rPr>
              <a:t> </a:t>
            </a:r>
            <a:r>
              <a:rPr lang="tr-TR" sz="2200" dirty="0" err="1">
                <a:solidFill>
                  <a:schemeClr val="tx1"/>
                </a:solidFill>
                <a:latin typeface="+mj-lt"/>
              </a:rPr>
              <a:t>knowledge</a:t>
            </a:r>
            <a:r>
              <a:rPr lang="tr-TR" sz="2200" dirty="0">
                <a:solidFill>
                  <a:schemeClr val="tx1"/>
                </a:solidFill>
                <a:latin typeface="+mj-lt"/>
              </a:rPr>
              <a:t> in </a:t>
            </a:r>
            <a:r>
              <a:rPr lang="tr-TR" sz="2200" dirty="0" err="1">
                <a:solidFill>
                  <a:schemeClr val="tx1"/>
                </a:solidFill>
                <a:latin typeface="+mj-lt"/>
              </a:rPr>
              <a:t>another</a:t>
            </a:r>
            <a:r>
              <a:rPr lang="tr-TR" sz="2200" dirty="0">
                <a:solidFill>
                  <a:schemeClr val="tx1"/>
                </a:solidFill>
                <a:latin typeface="+mj-lt"/>
              </a:rPr>
              <a:t> </a:t>
            </a:r>
            <a:r>
              <a:rPr lang="tr-TR" sz="2200" dirty="0" err="1">
                <a:solidFill>
                  <a:schemeClr val="tx1"/>
                </a:solidFill>
                <a:latin typeface="+mj-lt"/>
              </a:rPr>
              <a:t>language</a:t>
            </a:r>
            <a:r>
              <a:rPr lang="tr-TR" sz="2200" dirty="0">
                <a:solidFill>
                  <a:schemeClr val="tx1"/>
                </a:solidFill>
                <a:latin typeface="+mj-lt"/>
              </a:rPr>
              <a:t> </a:t>
            </a:r>
            <a:r>
              <a:rPr lang="tr-TR" sz="2200" dirty="0" err="1">
                <a:solidFill>
                  <a:schemeClr val="tx1"/>
                </a:solidFill>
                <a:latin typeface="+mj-lt"/>
              </a:rPr>
              <a:t>than</a:t>
            </a:r>
            <a:r>
              <a:rPr lang="tr-TR" sz="2200" dirty="0">
                <a:solidFill>
                  <a:schemeClr val="tx1"/>
                </a:solidFill>
                <a:latin typeface="+mj-lt"/>
              </a:rPr>
              <a:t> </a:t>
            </a:r>
            <a:r>
              <a:rPr lang="tr-TR" sz="2200" dirty="0" err="1">
                <a:solidFill>
                  <a:schemeClr val="tx1"/>
                </a:solidFill>
                <a:latin typeface="+mj-lt"/>
              </a:rPr>
              <a:t>students</a:t>
            </a:r>
            <a:r>
              <a:rPr lang="tr-TR" sz="2200" dirty="0">
                <a:solidFill>
                  <a:schemeClr val="tx1"/>
                </a:solidFill>
                <a:latin typeface="+mj-lt"/>
              </a:rPr>
              <a:t>’ </a:t>
            </a:r>
            <a:r>
              <a:rPr lang="en-US" sz="2200" b="0" i="0" u="none" strike="noStrike" baseline="0" dirty="0">
                <a:solidFill>
                  <a:schemeClr val="tx1"/>
                </a:solidFill>
                <a:latin typeface="+mj-lt"/>
              </a:rPr>
              <a:t>dates </a:t>
            </a:r>
            <a:r>
              <a:rPr lang="tr-TR" sz="2200" b="0" i="0" u="none" strike="noStrike" baseline="0" dirty="0" err="1">
                <a:solidFill>
                  <a:schemeClr val="tx1"/>
                </a:solidFill>
                <a:latin typeface="+mj-lt"/>
              </a:rPr>
              <a:t>back</a:t>
            </a:r>
            <a:r>
              <a:rPr lang="tr-TR" sz="2200" b="0" i="0" u="none" strike="noStrike" baseline="0" dirty="0">
                <a:solidFill>
                  <a:schemeClr val="tx1"/>
                </a:solidFill>
                <a:latin typeface="+mj-lt"/>
              </a:rPr>
              <a:t> </a:t>
            </a:r>
            <a:r>
              <a:rPr lang="en-US" sz="2200" b="0" i="0" u="none" strike="noStrike" baseline="0" dirty="0">
                <a:solidFill>
                  <a:schemeClr val="tx1"/>
                </a:solidFill>
                <a:latin typeface="+mj-lt"/>
              </a:rPr>
              <a:t>to the foundation of the first division of medicine in 1827 (Marmara University, 2018). </a:t>
            </a:r>
            <a:endParaRPr lang="tr-TR" sz="2200" b="0" i="0" u="none" strike="noStrike" baseline="0" dirty="0">
              <a:solidFill>
                <a:schemeClr val="tx1"/>
              </a:solidFill>
              <a:latin typeface="+mj-lt"/>
            </a:endParaRPr>
          </a:p>
          <a:p>
            <a:pPr marL="109728" indent="0">
              <a:buNone/>
            </a:pPr>
            <a:endParaRPr lang="tr-TR" sz="2200" b="0" i="0" u="none" strike="noStrike" baseline="0" dirty="0">
              <a:solidFill>
                <a:schemeClr val="tx1"/>
              </a:solidFill>
              <a:latin typeface="+mj-lt"/>
            </a:endParaRPr>
          </a:p>
          <a:p>
            <a:r>
              <a:rPr lang="tr-TR" sz="2200" dirty="0">
                <a:solidFill>
                  <a:schemeClr val="tx1"/>
                </a:solidFill>
                <a:latin typeface="+mj-lt"/>
              </a:rPr>
              <a:t> </a:t>
            </a:r>
            <a:r>
              <a:rPr lang="tr-TR" sz="2200" dirty="0" err="1">
                <a:solidFill>
                  <a:schemeClr val="tx1"/>
                </a:solidFill>
                <a:latin typeface="+mj-lt"/>
              </a:rPr>
              <a:t>The</a:t>
            </a:r>
            <a:r>
              <a:rPr lang="tr-TR" sz="2200" dirty="0">
                <a:solidFill>
                  <a:schemeClr val="tx1"/>
                </a:solidFill>
                <a:latin typeface="+mj-lt"/>
              </a:rPr>
              <a:t> </a:t>
            </a:r>
            <a:r>
              <a:rPr lang="tr-TR" sz="2200" dirty="0" err="1">
                <a:solidFill>
                  <a:schemeClr val="tx1"/>
                </a:solidFill>
                <a:latin typeface="+mj-lt"/>
              </a:rPr>
              <a:t>first</a:t>
            </a:r>
            <a:r>
              <a:rPr lang="tr-TR" sz="2200" dirty="0">
                <a:solidFill>
                  <a:schemeClr val="tx1"/>
                </a:solidFill>
                <a:latin typeface="+mj-lt"/>
              </a:rPr>
              <a:t> EMI </a:t>
            </a:r>
            <a:r>
              <a:rPr lang="tr-TR" sz="2200" dirty="0" err="1">
                <a:solidFill>
                  <a:schemeClr val="tx1"/>
                </a:solidFill>
                <a:latin typeface="+mj-lt"/>
              </a:rPr>
              <a:t>school</a:t>
            </a:r>
            <a:r>
              <a:rPr lang="tr-TR" sz="2200" dirty="0">
                <a:solidFill>
                  <a:schemeClr val="tx1"/>
                </a:solidFill>
                <a:latin typeface="+mj-lt"/>
              </a:rPr>
              <a:t> in </a:t>
            </a:r>
            <a:r>
              <a:rPr lang="tr-TR" sz="2200" dirty="0" err="1">
                <a:solidFill>
                  <a:schemeClr val="tx1"/>
                </a:solidFill>
                <a:latin typeface="+mj-lt"/>
              </a:rPr>
              <a:t>Turkey</a:t>
            </a:r>
            <a:r>
              <a:rPr lang="tr-TR" sz="2200" dirty="0">
                <a:solidFill>
                  <a:schemeClr val="tx1"/>
                </a:solidFill>
                <a:latin typeface="+mj-lt"/>
              </a:rPr>
              <a:t> </a:t>
            </a:r>
            <a:r>
              <a:rPr lang="tr-TR" sz="2200" dirty="0" err="1">
                <a:solidFill>
                  <a:schemeClr val="tx1"/>
                </a:solidFill>
                <a:latin typeface="+mj-lt"/>
              </a:rPr>
              <a:t>was</a:t>
            </a:r>
            <a:r>
              <a:rPr lang="tr-TR" sz="2200" dirty="0">
                <a:solidFill>
                  <a:schemeClr val="tx1"/>
                </a:solidFill>
                <a:latin typeface="+mj-lt"/>
              </a:rPr>
              <a:t> in 1863 (</a:t>
            </a:r>
            <a:r>
              <a:rPr lang="tr-TR" sz="2200" dirty="0" err="1">
                <a:solidFill>
                  <a:schemeClr val="tx1"/>
                </a:solidFill>
                <a:latin typeface="+mj-lt"/>
              </a:rPr>
              <a:t>Minifie</a:t>
            </a:r>
            <a:r>
              <a:rPr lang="tr-TR" sz="2200" dirty="0">
                <a:solidFill>
                  <a:schemeClr val="tx1"/>
                </a:solidFill>
                <a:latin typeface="+mj-lt"/>
              </a:rPr>
              <a:t>, 1998).</a:t>
            </a:r>
          </a:p>
          <a:p>
            <a:pPr marL="109728" indent="0">
              <a:buNone/>
            </a:pPr>
            <a:endParaRPr lang="tr-TR" sz="2200" dirty="0">
              <a:solidFill>
                <a:schemeClr val="tx1"/>
              </a:solidFill>
              <a:latin typeface="+mj-lt"/>
            </a:endParaRPr>
          </a:p>
          <a:p>
            <a:r>
              <a:rPr lang="tr-TR" sz="2200" dirty="0">
                <a:solidFill>
                  <a:schemeClr val="tx1"/>
                </a:solidFill>
                <a:latin typeface="+mj-lt"/>
              </a:rPr>
              <a:t> T</a:t>
            </a:r>
            <a:r>
              <a:rPr lang="en-US" sz="2200" dirty="0">
                <a:solidFill>
                  <a:schemeClr val="tx1"/>
                </a:solidFill>
                <a:latin typeface="+mj-lt"/>
              </a:rPr>
              <a:t>he Turkish Council of Higher Education regulations about foreign language</a:t>
            </a:r>
            <a:r>
              <a:rPr lang="tr-TR" sz="2200" dirty="0">
                <a:solidFill>
                  <a:schemeClr val="tx1"/>
                </a:solidFill>
                <a:latin typeface="+mj-lt"/>
              </a:rPr>
              <a:t> </a:t>
            </a:r>
            <a:r>
              <a:rPr lang="en-US" sz="2200" dirty="0">
                <a:solidFill>
                  <a:schemeClr val="tx1"/>
                </a:solidFill>
                <a:latin typeface="+mj-lt"/>
              </a:rPr>
              <a:t>medium of instruction </a:t>
            </a:r>
            <a:r>
              <a:rPr lang="tr-TR" sz="2200" dirty="0" err="1">
                <a:solidFill>
                  <a:schemeClr val="tx1"/>
                </a:solidFill>
                <a:latin typeface="+mj-lt"/>
              </a:rPr>
              <a:t>have</a:t>
            </a:r>
            <a:r>
              <a:rPr lang="tr-TR" sz="2200" dirty="0">
                <a:solidFill>
                  <a:schemeClr val="tx1"/>
                </a:solidFill>
                <a:latin typeface="+mj-lt"/>
              </a:rPr>
              <a:t> </a:t>
            </a:r>
            <a:r>
              <a:rPr lang="tr-TR" sz="2200" dirty="0" err="1">
                <a:solidFill>
                  <a:schemeClr val="tx1"/>
                </a:solidFill>
                <a:latin typeface="+mj-lt"/>
              </a:rPr>
              <a:t>been</a:t>
            </a:r>
            <a:r>
              <a:rPr lang="tr-TR" sz="2200" dirty="0">
                <a:solidFill>
                  <a:schemeClr val="tx1"/>
                </a:solidFill>
                <a:latin typeface="+mj-lt"/>
              </a:rPr>
              <a:t> </a:t>
            </a:r>
            <a:r>
              <a:rPr lang="tr-TR" sz="2200" dirty="0" err="1">
                <a:solidFill>
                  <a:schemeClr val="tx1"/>
                </a:solidFill>
                <a:latin typeface="+mj-lt"/>
              </a:rPr>
              <a:t>revised</a:t>
            </a:r>
            <a:r>
              <a:rPr lang="tr-TR" sz="2200" dirty="0">
                <a:solidFill>
                  <a:schemeClr val="tx1"/>
                </a:solidFill>
                <a:latin typeface="+mj-lt"/>
              </a:rPr>
              <a:t> </a:t>
            </a:r>
            <a:r>
              <a:rPr lang="tr-TR" sz="2200" dirty="0" err="1">
                <a:solidFill>
                  <a:schemeClr val="tx1"/>
                </a:solidFill>
                <a:latin typeface="+mj-lt"/>
              </a:rPr>
              <a:t>four</a:t>
            </a:r>
            <a:r>
              <a:rPr lang="tr-TR" sz="2200" dirty="0">
                <a:solidFill>
                  <a:schemeClr val="tx1"/>
                </a:solidFill>
                <a:latin typeface="+mj-lt"/>
              </a:rPr>
              <a:t> </a:t>
            </a:r>
            <a:r>
              <a:rPr lang="tr-TR" sz="2200" dirty="0" err="1">
                <a:solidFill>
                  <a:schemeClr val="tx1"/>
                </a:solidFill>
                <a:latin typeface="+mj-lt"/>
              </a:rPr>
              <a:t>times</a:t>
            </a:r>
            <a:r>
              <a:rPr lang="tr-TR" sz="2200" dirty="0">
                <a:solidFill>
                  <a:schemeClr val="tx1"/>
                </a:solidFill>
                <a:latin typeface="+mj-lt"/>
              </a:rPr>
              <a:t> since 1984. (</a:t>
            </a:r>
            <a:r>
              <a:rPr lang="tr-TR" sz="2200" dirty="0" err="1">
                <a:solidFill>
                  <a:schemeClr val="tx1"/>
                </a:solidFill>
                <a:latin typeface="+mj-lt"/>
              </a:rPr>
              <a:t>Yuksel</a:t>
            </a:r>
            <a:r>
              <a:rPr lang="tr-TR" sz="2200" dirty="0">
                <a:solidFill>
                  <a:schemeClr val="tx1"/>
                </a:solidFill>
                <a:latin typeface="+mj-lt"/>
              </a:rPr>
              <a:t> et al., 2022)</a:t>
            </a:r>
          </a:p>
          <a:p>
            <a:pPr marL="109728" indent="0">
              <a:buNone/>
            </a:pPr>
            <a:endParaRPr lang="tr-TR" sz="2200" dirty="0">
              <a:solidFill>
                <a:schemeClr val="tx1"/>
              </a:solidFill>
              <a:latin typeface="+mj-lt"/>
            </a:endParaRPr>
          </a:p>
          <a:p>
            <a:r>
              <a:rPr lang="tr-TR" sz="2200" dirty="0" err="1">
                <a:solidFill>
                  <a:schemeClr val="tx1"/>
                </a:solidFill>
                <a:latin typeface="+mj-lt"/>
              </a:rPr>
              <a:t>None</a:t>
            </a:r>
            <a:r>
              <a:rPr lang="tr-TR" sz="2200" dirty="0">
                <a:solidFill>
                  <a:schemeClr val="tx1"/>
                </a:solidFill>
                <a:latin typeface="+mj-lt"/>
              </a:rPr>
              <a:t> of </a:t>
            </a:r>
            <a:r>
              <a:rPr lang="tr-TR" sz="2200" dirty="0" err="1">
                <a:solidFill>
                  <a:schemeClr val="tx1"/>
                </a:solidFill>
                <a:latin typeface="+mj-lt"/>
              </a:rPr>
              <a:t>these</a:t>
            </a:r>
            <a:r>
              <a:rPr lang="tr-TR" sz="2200" dirty="0">
                <a:solidFill>
                  <a:schemeClr val="tx1"/>
                </a:solidFill>
                <a:latin typeface="+mj-lt"/>
              </a:rPr>
              <a:t> </a:t>
            </a:r>
            <a:r>
              <a:rPr lang="tr-TR" sz="2200" dirty="0" err="1">
                <a:solidFill>
                  <a:schemeClr val="tx1"/>
                </a:solidFill>
                <a:latin typeface="+mj-lt"/>
              </a:rPr>
              <a:t>regulations</a:t>
            </a:r>
            <a:r>
              <a:rPr lang="tr-TR" sz="2200" dirty="0">
                <a:solidFill>
                  <a:schemeClr val="tx1"/>
                </a:solidFill>
                <a:latin typeface="+mj-lt"/>
              </a:rPr>
              <a:t> </a:t>
            </a:r>
            <a:r>
              <a:rPr lang="tr-TR" sz="2200" dirty="0" err="1">
                <a:solidFill>
                  <a:schemeClr val="tx1"/>
                </a:solidFill>
                <a:latin typeface="+mj-lt"/>
              </a:rPr>
              <a:t>specifically</a:t>
            </a:r>
            <a:r>
              <a:rPr lang="tr-TR" sz="2200" dirty="0">
                <a:solidFill>
                  <a:schemeClr val="tx1"/>
                </a:solidFill>
                <a:latin typeface="+mj-lt"/>
              </a:rPr>
              <a:t> </a:t>
            </a:r>
            <a:r>
              <a:rPr lang="tr-TR" sz="2200" dirty="0" err="1">
                <a:solidFill>
                  <a:schemeClr val="tx1"/>
                </a:solidFill>
                <a:latin typeface="+mj-lt"/>
              </a:rPr>
              <a:t>issued</a:t>
            </a:r>
            <a:r>
              <a:rPr lang="tr-TR" sz="2200" dirty="0">
                <a:solidFill>
                  <a:schemeClr val="tx1"/>
                </a:solidFill>
                <a:latin typeface="+mj-lt"/>
              </a:rPr>
              <a:t> </a:t>
            </a:r>
            <a:r>
              <a:rPr lang="tr-TR" sz="2200" dirty="0" err="1">
                <a:solidFill>
                  <a:schemeClr val="tx1"/>
                </a:solidFill>
                <a:latin typeface="+mj-lt"/>
              </a:rPr>
              <a:t>the</a:t>
            </a:r>
            <a:r>
              <a:rPr lang="tr-TR" sz="2200" dirty="0">
                <a:solidFill>
                  <a:schemeClr val="tx1"/>
                </a:solidFill>
                <a:latin typeface="+mj-lt"/>
              </a:rPr>
              <a:t> </a:t>
            </a:r>
            <a:r>
              <a:rPr lang="tr-TR" sz="2200" dirty="0" err="1">
                <a:solidFill>
                  <a:schemeClr val="tx1"/>
                </a:solidFill>
                <a:latin typeface="+mj-lt"/>
              </a:rPr>
              <a:t>training</a:t>
            </a:r>
            <a:r>
              <a:rPr lang="tr-TR" sz="2200" dirty="0">
                <a:solidFill>
                  <a:schemeClr val="tx1"/>
                </a:solidFill>
                <a:latin typeface="+mj-lt"/>
              </a:rPr>
              <a:t> EAP </a:t>
            </a:r>
            <a:r>
              <a:rPr lang="tr-TR" sz="2200" dirty="0" err="1">
                <a:solidFill>
                  <a:schemeClr val="tx1"/>
                </a:solidFill>
                <a:latin typeface="+mj-lt"/>
              </a:rPr>
              <a:t>lecturers</a:t>
            </a:r>
            <a:r>
              <a:rPr lang="tr-TR" sz="2200" dirty="0">
                <a:solidFill>
                  <a:schemeClr val="tx1"/>
                </a:solidFill>
                <a:latin typeface="+mj-lt"/>
              </a:rPr>
              <a:t>, </a:t>
            </a:r>
            <a:r>
              <a:rPr lang="tr-TR" sz="2200" dirty="0" err="1">
                <a:solidFill>
                  <a:schemeClr val="tx1"/>
                </a:solidFill>
                <a:latin typeface="+mj-lt"/>
              </a:rPr>
              <a:t>nor</a:t>
            </a:r>
            <a:r>
              <a:rPr lang="tr-TR" sz="2200" dirty="0">
                <a:solidFill>
                  <a:schemeClr val="tx1"/>
                </a:solidFill>
                <a:latin typeface="+mj-lt"/>
              </a:rPr>
              <a:t> </a:t>
            </a:r>
            <a:r>
              <a:rPr lang="tr-TR" sz="2200" dirty="0" err="1">
                <a:solidFill>
                  <a:schemeClr val="tx1"/>
                </a:solidFill>
                <a:latin typeface="+mj-lt"/>
              </a:rPr>
              <a:t>there</a:t>
            </a:r>
            <a:r>
              <a:rPr lang="tr-TR" sz="2200" dirty="0">
                <a:solidFill>
                  <a:schemeClr val="tx1"/>
                </a:solidFill>
                <a:latin typeface="+mj-lt"/>
              </a:rPr>
              <a:t> is a reference </a:t>
            </a:r>
            <a:r>
              <a:rPr lang="tr-TR" sz="2200" dirty="0" err="1">
                <a:solidFill>
                  <a:schemeClr val="tx1"/>
                </a:solidFill>
                <a:latin typeface="+mj-lt"/>
              </a:rPr>
              <a:t>to</a:t>
            </a:r>
            <a:r>
              <a:rPr lang="tr-TR" sz="2200" dirty="0">
                <a:solidFill>
                  <a:schemeClr val="tx1"/>
                </a:solidFill>
                <a:latin typeface="+mj-lt"/>
              </a:rPr>
              <a:t> </a:t>
            </a:r>
            <a:r>
              <a:rPr lang="tr-TR" sz="2200" dirty="0" err="1">
                <a:solidFill>
                  <a:schemeClr val="tx1"/>
                </a:solidFill>
                <a:latin typeface="+mj-lt"/>
              </a:rPr>
              <a:t>professional</a:t>
            </a:r>
            <a:r>
              <a:rPr lang="tr-TR" sz="2200" dirty="0">
                <a:solidFill>
                  <a:schemeClr val="tx1"/>
                </a:solidFill>
                <a:latin typeface="+mj-lt"/>
              </a:rPr>
              <a:t> </a:t>
            </a:r>
            <a:r>
              <a:rPr lang="tr-TR" sz="2200" dirty="0" err="1">
                <a:solidFill>
                  <a:schemeClr val="tx1"/>
                </a:solidFill>
                <a:latin typeface="+mj-lt"/>
              </a:rPr>
              <a:t>development</a:t>
            </a:r>
            <a:r>
              <a:rPr lang="tr-TR" sz="2200" dirty="0">
                <a:solidFill>
                  <a:schemeClr val="tx1"/>
                </a:solidFill>
                <a:latin typeface="+mj-lt"/>
              </a:rPr>
              <a:t>.</a:t>
            </a:r>
            <a:endParaRPr lang="en-GB" sz="2200" dirty="0">
              <a:solidFill>
                <a:schemeClr val="tx1"/>
              </a:solidFill>
              <a:latin typeface="+mj-lt"/>
            </a:endParaRPr>
          </a:p>
        </p:txBody>
      </p:sp>
    </p:spTree>
    <p:extLst>
      <p:ext uri="{BB962C8B-B14F-4D97-AF65-F5344CB8AC3E}">
        <p14:creationId xmlns:p14="http://schemas.microsoft.com/office/powerpoint/2010/main" val="3244352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BD60C1-091E-B32B-565B-A1D5CEB521D6}"/>
              </a:ext>
            </a:extLst>
          </p:cNvPr>
          <p:cNvSpPr>
            <a:spLocks noGrp="1"/>
          </p:cNvSpPr>
          <p:nvPr>
            <p:ph type="sldNum" sz="quarter" idx="12"/>
          </p:nvPr>
        </p:nvSpPr>
        <p:spPr/>
        <p:txBody>
          <a:bodyPr/>
          <a:lstStyle/>
          <a:p>
            <a:pPr rtl="0"/>
            <a:fld id="{401CF334-2D5C-4859-84A6-CA7E6E43FAEB}" type="slidenum">
              <a:rPr lang="tr-TR" noProof="0" smtClean="0"/>
              <a:t>9</a:t>
            </a:fld>
            <a:endParaRPr lang="tr-TR" noProof="0" dirty="0"/>
          </a:p>
        </p:txBody>
      </p:sp>
      <p:pic>
        <p:nvPicPr>
          <p:cNvPr id="3" name="Content Placeholder 6" descr="A picture containing text, book">
            <a:extLst>
              <a:ext uri="{FF2B5EF4-FFF2-40B4-BE49-F238E27FC236}">
                <a16:creationId xmlns:a16="http://schemas.microsoft.com/office/drawing/2014/main" id="{3106EB8C-0427-1F9C-3F22-902E43E78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3459" y="751113"/>
            <a:ext cx="8769112" cy="6106887"/>
          </a:xfrm>
          <a:prstGeom prst="rect">
            <a:avLst/>
          </a:prstGeom>
        </p:spPr>
      </p:pic>
    </p:spTree>
    <p:extLst>
      <p:ext uri="{BB962C8B-B14F-4D97-AF65-F5344CB8AC3E}">
        <p14:creationId xmlns:p14="http://schemas.microsoft.com/office/powerpoint/2010/main" val="86130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ğitim sunusu">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5310_TF03460604" id="{F6EFC989-8B6A-426D-8CC8-42909735A4A0}" vid="{6F0D95CE-7106-4C3E-8D98-EE1220DA24E4}"/>
    </a:ext>
  </a:extLst>
</a:theme>
</file>

<file path=ppt/theme/theme2.xml><?xml version="1.0" encoding="utf-8"?>
<a:theme xmlns:a="http://schemas.openxmlformats.org/drawingml/2006/main" name="Ofis Teması">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4188</TotalTime>
  <Words>4018</Words>
  <Application>Microsoft Office PowerPoint</Application>
  <PresentationFormat>Widescreen</PresentationFormat>
  <Paragraphs>229</Paragraphs>
  <Slides>30</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Calibri</vt:lpstr>
      <vt:lpstr>g_d0_f2</vt:lpstr>
      <vt:lpstr>g_d0_f7</vt:lpstr>
      <vt:lpstr>Georgia</vt:lpstr>
      <vt:lpstr>Times New Roman</vt:lpstr>
      <vt:lpstr>Wingdings</vt:lpstr>
      <vt:lpstr>Wingdings 2</vt:lpstr>
      <vt:lpstr>Eğitim sunusu</vt:lpstr>
      <vt:lpstr>EAP educators' perceptions of the requisite teaching qualifications in EMI context  BALEAP PIM 2022</vt:lpstr>
      <vt:lpstr>Introduction</vt:lpstr>
      <vt:lpstr>PowerPoint Presentation</vt:lpstr>
      <vt:lpstr>PowerPoint Presentation</vt:lpstr>
      <vt:lpstr>Some perceived insights of EAP: </vt:lpstr>
      <vt:lpstr>Some perceived insights of EAP: </vt:lpstr>
      <vt:lpstr>Problem of the research</vt:lpstr>
      <vt:lpstr>PowerPoint Presentation</vt:lpstr>
      <vt:lpstr>PowerPoint Presentation</vt:lpstr>
      <vt:lpstr>PowerPoint Presentation</vt:lpstr>
      <vt:lpstr>Research questions</vt:lpstr>
      <vt:lpstr>Methodology</vt:lpstr>
      <vt:lpstr>Participants</vt:lpstr>
      <vt:lpstr>PowerPoint Presentation</vt:lpstr>
      <vt:lpstr>Sampling and data collection</vt:lpstr>
      <vt:lpstr>Data analysis</vt:lpstr>
      <vt:lpstr>Findings</vt:lpstr>
      <vt:lpstr>Theme a. No specific course on EAP</vt:lpstr>
      <vt:lpstr>Theme b. EAP as a subdomain of miscellaneous courses</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References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Sunusunun Başlığı</dc:title>
  <dc:creator>Mehmet ALTAY</dc:creator>
  <cp:lastModifiedBy>Mehmet ALTAY</cp:lastModifiedBy>
  <cp:revision>42</cp:revision>
  <dcterms:created xsi:type="dcterms:W3CDTF">2021-03-14T08:35:50Z</dcterms:created>
  <dcterms:modified xsi:type="dcterms:W3CDTF">2022-11-06T13:21:27Z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