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82" r:id="rId5"/>
    <p:sldId id="284" r:id="rId6"/>
    <p:sldId id="290" r:id="rId7"/>
    <p:sldId id="306" r:id="rId8"/>
    <p:sldId id="293" r:id="rId9"/>
    <p:sldId id="295" r:id="rId10"/>
    <p:sldId id="294" r:id="rId11"/>
    <p:sldId id="318" r:id="rId12"/>
    <p:sldId id="298" r:id="rId13"/>
    <p:sldId id="299" r:id="rId14"/>
    <p:sldId id="296" r:id="rId15"/>
    <p:sldId id="297" r:id="rId16"/>
    <p:sldId id="309" r:id="rId17"/>
    <p:sldId id="301" r:id="rId18"/>
    <p:sldId id="300" r:id="rId19"/>
    <p:sldId id="305" r:id="rId20"/>
    <p:sldId id="303" r:id="rId21"/>
    <p:sldId id="312" r:id="rId22"/>
    <p:sldId id="302" r:id="rId23"/>
    <p:sldId id="311" r:id="rId24"/>
    <p:sldId id="315" r:id="rId25"/>
    <p:sldId id="310" r:id="rId26"/>
    <p:sldId id="314" r:id="rId27"/>
    <p:sldId id="307" r:id="rId28"/>
    <p:sldId id="313" r:id="rId29"/>
    <p:sldId id="317" r:id="rId30"/>
    <p:sldId id="308" r:id="rId31"/>
    <p:sldId id="292" r:id="rId32"/>
    <p:sldId id="31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76536" autoAdjust="0"/>
  </p:normalViewPr>
  <p:slideViewPr>
    <p:cSldViewPr snapToGrid="0" snapToObjects="1">
      <p:cViewPr varScale="1">
        <p:scale>
          <a:sx n="67" d="100"/>
          <a:sy n="67" d="100"/>
        </p:scale>
        <p:origin x="44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Areas</a:t>
            </a:r>
            <a:r>
              <a:rPr lang="en-US" baseline="0" dirty="0" smtClean="0"/>
              <a:t> of Greatest Improvement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Semester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Working more effectively with others from a different cultural/ linguistic background</c:v>
                </c:pt>
                <c:pt idx="1">
                  <c:v>Research Skills</c:v>
                </c:pt>
                <c:pt idx="2">
                  <c:v>Academic Writing Skills</c:v>
                </c:pt>
                <c:pt idx="3">
                  <c:v>Presentation Skills</c:v>
                </c:pt>
                <c:pt idx="4">
                  <c:v>Confidence</c:v>
                </c:pt>
                <c:pt idx="5">
                  <c:v>Becoming an independent learner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6-436E-B0CD-CAE9B5833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204408"/>
        <c:axId val="425440784"/>
      </c:barChart>
      <c:catAx>
        <c:axId val="49720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40784"/>
        <c:crosses val="autoZero"/>
        <c:auto val="1"/>
        <c:lblAlgn val="ctr"/>
        <c:lblOffset val="100"/>
        <c:noMultiLvlLbl val="0"/>
      </c:catAx>
      <c:valAx>
        <c:axId val="42544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20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7027-BEBC-4C1A-90E5-820801628774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8878-D3B5-43EC-A8A7-7C0E3D9A5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53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5FCD1-11C4-5945-8276-2F040535F83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AB26-89D9-704A-A530-09DF6B70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“This is the first time I worked with other students from a different linguistic background, and I found that </a:t>
            </a:r>
            <a:r>
              <a:rPr lang="en-GB" sz="1200" b="1" dirty="0" smtClean="0">
                <a:solidFill>
                  <a:schemeClr val="tx1"/>
                </a:solidFill>
              </a:rPr>
              <a:t>people didn't really care if I was speaking English grammatically correctly</a:t>
            </a:r>
            <a:r>
              <a:rPr lang="en-GB" sz="1200" dirty="0" smtClean="0">
                <a:solidFill>
                  <a:schemeClr val="tx1"/>
                </a:solidFill>
              </a:rPr>
              <a:t>… it helped me to be </a:t>
            </a:r>
            <a:r>
              <a:rPr lang="en-GB" sz="1200" b="1" dirty="0" smtClean="0">
                <a:solidFill>
                  <a:schemeClr val="tx1"/>
                </a:solidFill>
              </a:rPr>
              <a:t>more willing to communicate</a:t>
            </a:r>
            <a:r>
              <a:rPr lang="en-GB" sz="1200" dirty="0" smtClean="0">
                <a:solidFill>
                  <a:schemeClr val="tx1"/>
                </a:solidFill>
              </a:rPr>
              <a:t> with them.”</a:t>
            </a:r>
            <a:endParaRPr lang="en-GB" sz="1600" dirty="0" smtClean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comment from student fed into my teaching in Y2;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2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5/12 </a:t>
            </a:r>
            <a:r>
              <a:rPr lang="en-US" dirty="0" err="1" smtClean="0"/>
              <a:t>sts</a:t>
            </a:r>
            <a:r>
              <a:rPr lang="en-US" dirty="0" smtClean="0"/>
              <a:t> mentioned working with others in S1 (S2 Group presentation)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5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32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8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12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06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8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11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50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0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‘Group therapy session’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13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51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6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95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18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08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1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Fear of speaking in front</a:t>
            </a:r>
            <a:r>
              <a:rPr lang="en-US" baseline="0" dirty="0" smtClean="0"/>
              <a:t> of others- some of these fears related to language use/ cultural 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2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3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2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“…we have fallen into a pattern of </a:t>
            </a:r>
            <a:r>
              <a:rPr lang="en-GB" altLang="en-US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leading </a:t>
            </a:r>
            <a:r>
              <a:rPr lang="en-GB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group, with </a:t>
            </a:r>
            <a:r>
              <a:rPr lang="en-GB" altLang="en-US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others often struggling </a:t>
            </a:r>
            <a:r>
              <a:rPr lang="en-GB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understand the texts at all - I suspect due to </a:t>
            </a:r>
            <a:r>
              <a:rPr lang="en-GB" altLang="en-US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language barrier</a:t>
            </a:r>
            <a:r>
              <a:rPr lang="en-GB" altLang="en-US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EAB26-89D9-704A-A530-09DF6B706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9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39725" y="2441575"/>
            <a:ext cx="7526338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Here</a:t>
            </a:r>
          </a:p>
          <a:p>
            <a:endParaRPr lang="en-GB" sz="3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should be in Arial Bold at size 36 and in Grey</a:t>
            </a:r>
          </a:p>
          <a:p>
            <a:endParaRPr lang="en-GB" sz="3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Please do not change the size of this text box </a:t>
            </a:r>
          </a:p>
          <a:p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5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5" y="1762125"/>
            <a:ext cx="755967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 sz="1800" baseline="0"/>
            </a:lvl2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Calibri,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 dirty="0"/>
              <a:t>For maximum impact, avoid overcrowding slides - limit your points to a maximum of 6 per page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2481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226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5" y="4214813"/>
            <a:ext cx="4132263" cy="2266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6982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3225" y="1762125"/>
            <a:ext cx="832961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9123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/>
          </p:cNvSpPr>
          <p:nvPr userDrawn="1"/>
        </p:nvSpPr>
        <p:spPr bwMode="auto">
          <a:xfrm>
            <a:off x="4583584" y="1750873"/>
            <a:ext cx="1907689" cy="1907689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81000"/>
            </a:scheme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2400" dirty="0">
              <a:solidFill>
                <a:srgbClr val="FFFFFF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  <a:sym typeface="FontAwesome" pitchFamily="50" charset="0"/>
            </a:endParaRPr>
          </a:p>
        </p:txBody>
      </p:sp>
      <p:sp>
        <p:nvSpPr>
          <p:cNvPr id="3" name="AutoShape 9"/>
          <p:cNvSpPr>
            <a:spLocks/>
          </p:cNvSpPr>
          <p:nvPr userDrawn="1"/>
        </p:nvSpPr>
        <p:spPr bwMode="auto">
          <a:xfrm>
            <a:off x="5704828" y="3165373"/>
            <a:ext cx="1906629" cy="1907689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50000"/>
              <a:alpha val="81000"/>
            </a:schemeClr>
          </a:solidFill>
          <a:ln>
            <a:noFill/>
          </a:ln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4" name="AutoShape 10"/>
          <p:cNvSpPr>
            <a:spLocks/>
          </p:cNvSpPr>
          <p:nvPr userDrawn="1"/>
        </p:nvSpPr>
        <p:spPr bwMode="auto">
          <a:xfrm>
            <a:off x="6825787" y="4597082"/>
            <a:ext cx="1907689" cy="1906629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90000"/>
              <a:alpha val="81000"/>
            </a:schemeClr>
          </a:solidFill>
          <a:ln>
            <a:noFill/>
          </a:ln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8123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69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2" r:id="rId3"/>
    <p:sldLayoutId id="2147483661" r:id="rId4"/>
    <p:sldLayoutId id="2147483662" r:id="rId5"/>
    <p:sldLayoutId id="214748367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rod3.leeds.ac.uk/catalogue/dynmodules.asp?Y=202223&amp;F=P&amp;M=MODL-5620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16685674-2799-2346-AE84-F87CE7D8BC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13995" y="1497030"/>
            <a:ext cx="8653550" cy="4003675"/>
          </a:xfrm>
        </p:spPr>
        <p:txBody>
          <a:bodyPr/>
          <a:lstStyle/>
          <a:p>
            <a:pPr algn="ctr"/>
            <a:r>
              <a:rPr lang="en-GB" i="1" dirty="0"/>
              <a:t>“At the beginning, I do not dare to say anything in English in front of native speakers, but now I can be confident”</a:t>
            </a:r>
            <a:r>
              <a:rPr lang="en-GB" dirty="0"/>
              <a:t> </a:t>
            </a:r>
          </a:p>
          <a:p>
            <a:pPr algn="ctr"/>
            <a:r>
              <a:rPr lang="en-GB" b="1" dirty="0" smtClean="0"/>
              <a:t>The </a:t>
            </a:r>
            <a:r>
              <a:rPr lang="en-GB" b="1" dirty="0"/>
              <a:t>impact of an in-sessional EAP programme in developing intercultural competence. </a:t>
            </a:r>
            <a:endParaRPr lang="en-GB" b="1" dirty="0" smtClean="0"/>
          </a:p>
          <a:p>
            <a:pPr algn="ctr"/>
            <a:endParaRPr lang="en-GB" sz="1600" b="1" dirty="0">
              <a:ea typeface="Arial" charset="0"/>
            </a:endParaRPr>
          </a:p>
          <a:p>
            <a:pPr algn="ctr"/>
            <a:endParaRPr lang="en-GB" sz="1600" b="1" dirty="0" smtClean="0">
              <a:ea typeface="Arial" charset="0"/>
            </a:endParaRPr>
          </a:p>
          <a:p>
            <a:pPr algn="ctr"/>
            <a:endParaRPr lang="en-GB" sz="1600" b="1" dirty="0">
              <a:ea typeface="Arial" charset="0"/>
            </a:endParaRPr>
          </a:p>
          <a:p>
            <a:pPr algn="ctr"/>
            <a:r>
              <a:rPr lang="en-GB" b="1" dirty="0" smtClean="0">
                <a:ea typeface="Arial" charset="0"/>
              </a:rPr>
              <a:t>Deirdre McKenna</a:t>
            </a:r>
          </a:p>
          <a:p>
            <a:pPr algn="ctr"/>
            <a:r>
              <a:rPr lang="en-GB" b="1" dirty="0" smtClean="0">
                <a:ea typeface="Arial" charset="0"/>
              </a:rPr>
              <a:t>Lecturer in EAP- University of Leeds</a:t>
            </a:r>
          </a:p>
          <a:p>
            <a:pPr algn="ctr"/>
            <a:r>
              <a:rPr lang="en-GB" sz="1800" b="1" dirty="0" smtClean="0">
                <a:ea typeface="Arial" charset="0"/>
              </a:rPr>
              <a:t>d.mckenna@leeds.ac.uk</a:t>
            </a:r>
            <a:endParaRPr lang="en-GB" sz="1800" b="1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Challenged assumptions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8796" y="271165"/>
            <a:ext cx="6822530" cy="828000"/>
          </a:xfrm>
        </p:spPr>
        <p:txBody>
          <a:bodyPr/>
          <a:lstStyle/>
          <a:p>
            <a:r>
              <a:rPr lang="en-US" sz="3200" b="1" dirty="0">
                <a:ea typeface="Arial" charset="0"/>
              </a:rPr>
              <a:t>AL </a:t>
            </a:r>
            <a:r>
              <a:rPr lang="en-US" sz="3200" b="1" dirty="0" err="1">
                <a:ea typeface="Arial" charset="0"/>
              </a:rPr>
              <a:t>Programme</a:t>
            </a:r>
            <a:r>
              <a:rPr lang="en-US" sz="3200" b="1" dirty="0">
                <a:ea typeface="Arial" charset="0"/>
              </a:rPr>
              <a:t>- Y1  </a:t>
            </a:r>
          </a:p>
          <a:p>
            <a:r>
              <a:rPr lang="en-US" sz="3200" b="1" dirty="0">
                <a:ea typeface="Arial" charset="0"/>
              </a:rPr>
              <a:t>Lessons Learned </a:t>
            </a:r>
            <a:r>
              <a:rPr lang="en-US" sz="3200" b="1" dirty="0" smtClean="0">
                <a:ea typeface="Arial" charset="0"/>
              </a:rPr>
              <a:t>(2)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48796" y="12904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St’s 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reflection on 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communication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AL- opportunity to work with others and challenge pre-conceptions</a:t>
            </a:r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04953" y="2009776"/>
            <a:ext cx="7623810" cy="2089604"/>
          </a:xfrm>
          <a:prstGeom prst="wedgeRoundRectCallout">
            <a:avLst>
              <a:gd name="adj1" fmla="val 49601"/>
              <a:gd name="adj2" fmla="val -249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dirty="0" smtClean="0">
                <a:solidFill>
                  <a:schemeClr val="tx1"/>
                </a:solidFill>
              </a:rPr>
              <a:t>…</a:t>
            </a:r>
            <a:r>
              <a:rPr lang="en-GB" sz="2400" dirty="0" smtClean="0">
                <a:solidFill>
                  <a:schemeClr val="tx1"/>
                </a:solidFill>
              </a:rPr>
              <a:t>the first time …different linguistic background…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people </a:t>
            </a:r>
            <a:r>
              <a:rPr lang="en-GB" sz="2400" dirty="0">
                <a:solidFill>
                  <a:schemeClr val="tx1"/>
                </a:solidFill>
              </a:rPr>
              <a:t>didn't really care if I was speaking English grammatically </a:t>
            </a:r>
            <a:r>
              <a:rPr lang="en-GB" sz="2400" dirty="0" smtClean="0">
                <a:solidFill>
                  <a:schemeClr val="tx1"/>
                </a:solidFill>
              </a:rPr>
              <a:t>correctly… </a:t>
            </a:r>
            <a:r>
              <a:rPr lang="en-GB" sz="2400" dirty="0" smtClean="0">
                <a:solidFill>
                  <a:schemeClr val="tx1"/>
                </a:solidFill>
              </a:rPr>
              <a:t>more </a:t>
            </a:r>
            <a:r>
              <a:rPr lang="en-GB" sz="2400" dirty="0">
                <a:solidFill>
                  <a:schemeClr val="tx1"/>
                </a:solidFill>
              </a:rPr>
              <a:t>willing to communicate with them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Y2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5339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AL </a:t>
            </a:r>
            <a:r>
              <a:rPr lang="en-US" sz="3200" b="1" dirty="0" err="1" smtClean="0">
                <a:ea typeface="Arial" charset="0"/>
              </a:rPr>
              <a:t>Programme</a:t>
            </a:r>
            <a:r>
              <a:rPr lang="en-US" sz="3200" b="1" dirty="0" smtClean="0">
                <a:ea typeface="Arial" charset="0"/>
              </a:rPr>
              <a:t> Y2  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257300"/>
            <a:ext cx="8536124" cy="53720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Input sessions: </a:t>
            </a: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 shared summary of needs analysis results </a:t>
            </a: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challenges/ opportunities </a:t>
            </a:r>
            <a:r>
              <a:rPr lang="en-GB" alt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 working with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others from a different background (cultural, educational, linguistic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); communication styles</a:t>
            </a:r>
            <a:endParaRPr lang="en-GB" altLang="en-US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communication is two </a:t>
            </a:r>
            <a:r>
              <a:rPr lang="en-GB" alt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way process, rather than ‘a narrow one-way flow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of EAP </a:t>
            </a:r>
            <a:r>
              <a:rPr lang="en-GB" alt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students needing to adapt to local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norms’ (Douglas &amp; </a:t>
            </a:r>
            <a:r>
              <a:rPr lang="en-GB" altLang="en-US" sz="24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Rosvold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2018, p. 36)</a:t>
            </a:r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Tx/>
              <a:buChar char="-"/>
            </a:pPr>
            <a:endParaRPr lang="en-GB" altLang="en-US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Group presentation:</a:t>
            </a:r>
          </a:p>
          <a:p>
            <a:pPr lvl="1"/>
            <a:r>
              <a:rPr lang="en-GB" alt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-Opportunity to work with ‘cultural other’ in intercultural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encounters, then self-reflect on this (Holmes &amp; O’Neill, 2012)</a:t>
            </a: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 Groups allocated rather than self-selected</a:t>
            </a: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 Linked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to LO </a:t>
            </a:r>
            <a:r>
              <a:rPr lang="en-GB" alt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on group work and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employability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skills</a:t>
            </a: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- Team work peer assessed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 </a:t>
            </a:r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Findings-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Findings- Overview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5952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Mid S1 feedback questionnaire -12/40 responses 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[Sem1</a:t>
            </a:r>
            <a:r>
              <a:rPr lang="en-GB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]</a:t>
            </a:r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End </a:t>
            </a:r>
            <a:r>
              <a:rPr lang="en-GB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of S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2 feedback-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questionnaire-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19/40 responses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Questions (mostly open-ended) included:</a:t>
            </a:r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Areas of greatest improvement noticed in yourself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Changes noticed when working with others 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from a different cultural/ linguistic background</a:t>
            </a:r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Most positive aspects of AL programme</a:t>
            </a:r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Tx/>
              <a:buChar char="-"/>
            </a:pPr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Themes and 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answers…</a:t>
            </a:r>
            <a:endParaRPr lang="en-GB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pic>
        <p:nvPicPr>
          <p:cNvPr id="5" name="Picture 4" descr="Questionnaire" title="Decorative Image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6679" y="5349666"/>
            <a:ext cx="3517321" cy="150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Findings-</a:t>
            </a:r>
            <a:r>
              <a:rPr lang="en-US" baseline="0" dirty="0" smtClean="0"/>
              <a:t> Greatest improvement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5952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000" dirty="0"/>
              <a:t>Which areas of your work did you notice the greatest improvement in</a:t>
            </a:r>
            <a:r>
              <a:rPr lang="en-GB" sz="2000" dirty="0" smtClean="0"/>
              <a:t>? </a:t>
            </a:r>
            <a:endParaRPr lang="en-GB" sz="2000" dirty="0"/>
          </a:p>
        </p:txBody>
      </p:sp>
      <p:graphicFrame>
        <p:nvGraphicFramePr>
          <p:cNvPr id="9" name="Chart 8" descr="Areas of greatest improvement&#10;Working more effectively with others from a different cultural or linguistic background - 12 students; Research skills 11 students; academic skills 11 students; presentation skills 9 students; confidence 9 students; becoming an independent learner 7 students" title="Chart"/>
          <p:cNvGraphicFramePr/>
          <p:nvPr>
            <p:extLst>
              <p:ext uri="{D42A27DB-BD31-4B8C-83A1-F6EECF244321}">
                <p14:modId xmlns:p14="http://schemas.microsoft.com/office/powerpoint/2010/main" val="438015849"/>
              </p:ext>
            </p:extLst>
          </p:nvPr>
        </p:nvGraphicFramePr>
        <p:xfrm>
          <a:off x="310696" y="1931670"/>
          <a:ext cx="8536124" cy="4697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7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Fear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Findings: Fear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3096" y="134756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</a:t>
            </a:r>
            <a:r>
              <a:rPr lang="en-GB" sz="2400" b="1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Fear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in working with others/ language use 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77396" y="2644321"/>
            <a:ext cx="8269424" cy="2089604"/>
          </a:xfrm>
          <a:prstGeom prst="wedgeRoundRectCallout">
            <a:avLst>
              <a:gd name="adj1" fmla="val -53217"/>
              <a:gd name="adj2" fmla="val -479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…sometimes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I'm afraid to speak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because I am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concern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about my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speaking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grammar and accuracy of word. I'm 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worry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about that people don't understand what I said if I share my points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.” (Sem1) [S6]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Overcoming</a:t>
            </a:r>
            <a:r>
              <a:rPr lang="en-US" baseline="0" dirty="0" smtClean="0"/>
              <a:t> fear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Findings: Overcoming Fear (1)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3096" y="134756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Expressing ideas in English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8296" y="5339126"/>
            <a:ext cx="8688524" cy="1272953"/>
          </a:xfrm>
          <a:prstGeom prst="wedgeRoundRectCallout">
            <a:avLst>
              <a:gd name="adj1" fmla="val 52035"/>
              <a:gd name="adj2" fmla="val -498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“At </a:t>
            </a:r>
            <a:r>
              <a:rPr lang="en-GB" sz="2800" dirty="0">
                <a:solidFill>
                  <a:schemeClr val="tx1"/>
                </a:solidFill>
              </a:rPr>
              <a:t>first, </a:t>
            </a:r>
            <a:r>
              <a:rPr lang="en-GB" sz="2800" b="1" dirty="0">
                <a:solidFill>
                  <a:schemeClr val="tx1"/>
                </a:solidFill>
              </a:rPr>
              <a:t>I was really shy </a:t>
            </a:r>
            <a:r>
              <a:rPr lang="en-GB" sz="2800" dirty="0">
                <a:solidFill>
                  <a:schemeClr val="tx1"/>
                </a:solidFill>
              </a:rPr>
              <a:t>to share my opinion in seminars </a:t>
            </a:r>
            <a:r>
              <a:rPr lang="en-GB" sz="2800" b="1" dirty="0">
                <a:solidFill>
                  <a:schemeClr val="tx1"/>
                </a:solidFill>
              </a:rPr>
              <a:t>because I'm afraid of speaking wrong English</a:t>
            </a:r>
            <a:r>
              <a:rPr lang="en-GB" sz="2800" dirty="0">
                <a:solidFill>
                  <a:schemeClr val="tx1"/>
                </a:solidFill>
              </a:rPr>
              <a:t>. But </a:t>
            </a:r>
            <a:r>
              <a:rPr lang="en-GB" sz="2800" b="1" dirty="0">
                <a:solidFill>
                  <a:schemeClr val="tx1"/>
                </a:solidFill>
              </a:rPr>
              <a:t>now I prefer to share my </a:t>
            </a:r>
            <a:r>
              <a:rPr lang="en-GB" sz="2800" b="1" dirty="0" smtClean="0">
                <a:solidFill>
                  <a:schemeClr val="tx1"/>
                </a:solidFill>
              </a:rPr>
              <a:t>opinion</a:t>
            </a:r>
            <a:r>
              <a:rPr lang="en-GB" sz="2800" dirty="0" smtClean="0">
                <a:solidFill>
                  <a:schemeClr val="tx1"/>
                </a:solidFill>
              </a:rPr>
              <a:t>...” (</a:t>
            </a:r>
            <a:r>
              <a:rPr lang="en-GB" sz="2800" dirty="0" err="1" smtClean="0">
                <a:solidFill>
                  <a:schemeClr val="tx1"/>
                </a:solidFill>
              </a:rPr>
              <a:t>Sem</a:t>
            </a:r>
            <a:r>
              <a:rPr lang="en-GB" sz="2800" dirty="0" smtClean="0">
                <a:solidFill>
                  <a:schemeClr val="tx1"/>
                </a:solidFill>
              </a:rPr>
              <a:t> 1) </a:t>
            </a:r>
            <a:r>
              <a:rPr lang="en-GB" sz="2800" b="1" dirty="0" smtClean="0">
                <a:solidFill>
                  <a:schemeClr val="tx1"/>
                </a:solidFill>
              </a:rPr>
              <a:t>[S2]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6352" y="3362174"/>
            <a:ext cx="8688524" cy="1610490"/>
          </a:xfrm>
          <a:prstGeom prst="wedgeRoundRectCallout">
            <a:avLst>
              <a:gd name="adj1" fmla="val -50960"/>
              <a:gd name="adj2" fmla="val -453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“At the beginning,</a:t>
            </a:r>
            <a:r>
              <a:rPr lang="en-GB" sz="2800" b="1" dirty="0">
                <a:solidFill>
                  <a:schemeClr val="tx1"/>
                </a:solidFill>
              </a:rPr>
              <a:t> I do not dare to say anything </a:t>
            </a:r>
            <a:r>
              <a:rPr lang="en-GB" sz="2800" dirty="0">
                <a:solidFill>
                  <a:schemeClr val="tx1"/>
                </a:solidFill>
              </a:rPr>
              <a:t>in English in front of others </a:t>
            </a:r>
            <a:r>
              <a:rPr lang="en-GB" sz="2800" b="1" dirty="0">
                <a:solidFill>
                  <a:schemeClr val="tx1"/>
                </a:solidFill>
              </a:rPr>
              <a:t>especially native speakers</a:t>
            </a:r>
            <a:r>
              <a:rPr lang="en-GB" sz="2800" dirty="0">
                <a:solidFill>
                  <a:schemeClr val="tx1"/>
                </a:solidFill>
              </a:rPr>
              <a:t>, </a:t>
            </a:r>
            <a:r>
              <a:rPr lang="en-GB" sz="2800" b="1" dirty="0">
                <a:solidFill>
                  <a:schemeClr val="tx1"/>
                </a:solidFill>
              </a:rPr>
              <a:t>but now I can be confident</a:t>
            </a:r>
            <a:r>
              <a:rPr lang="en-GB" sz="2800" dirty="0">
                <a:solidFill>
                  <a:schemeClr val="tx1"/>
                </a:solidFill>
              </a:rPr>
              <a:t> to express my </a:t>
            </a:r>
            <a:r>
              <a:rPr lang="en-GB" sz="2800" dirty="0" smtClean="0">
                <a:solidFill>
                  <a:schemeClr val="tx1"/>
                </a:solidFill>
              </a:rPr>
              <a:t>thoughts...” (Sem1) </a:t>
            </a:r>
            <a:r>
              <a:rPr lang="en-GB" sz="2800" b="1" dirty="0" smtClean="0">
                <a:solidFill>
                  <a:schemeClr val="tx1"/>
                </a:solidFill>
              </a:rPr>
              <a:t>[S11]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58296" y="1792374"/>
            <a:ext cx="8840924" cy="1299669"/>
          </a:xfrm>
          <a:prstGeom prst="wedgeRoundRectCallout">
            <a:avLst>
              <a:gd name="adj1" fmla="val 51416"/>
              <a:gd name="adj2" fmla="val -421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“</a:t>
            </a:r>
            <a:r>
              <a:rPr lang="en-GB" sz="2800" dirty="0">
                <a:solidFill>
                  <a:schemeClr val="tx1"/>
                </a:solidFill>
              </a:rPr>
              <a:t>it gives me more </a:t>
            </a:r>
            <a:r>
              <a:rPr lang="en-GB" sz="2800" b="1" dirty="0">
                <a:solidFill>
                  <a:schemeClr val="tx1"/>
                </a:solidFill>
              </a:rPr>
              <a:t>chances to overcome the fear </a:t>
            </a:r>
            <a:r>
              <a:rPr lang="en-GB" sz="2800" dirty="0">
                <a:solidFill>
                  <a:schemeClr val="tx1"/>
                </a:solidFill>
              </a:rPr>
              <a:t>of work with the student with </a:t>
            </a:r>
            <a:r>
              <a:rPr lang="en-GB" sz="2800" b="1" dirty="0">
                <a:solidFill>
                  <a:schemeClr val="tx1"/>
                </a:solidFill>
              </a:rPr>
              <a:t>different native </a:t>
            </a:r>
            <a:r>
              <a:rPr lang="en-GB" sz="2800" b="1" dirty="0" smtClean="0">
                <a:solidFill>
                  <a:schemeClr val="tx1"/>
                </a:solidFill>
              </a:rPr>
              <a:t>languages</a:t>
            </a:r>
            <a:r>
              <a:rPr lang="en-GB" sz="2800" dirty="0" smtClean="0">
                <a:solidFill>
                  <a:schemeClr val="tx1"/>
                </a:solidFill>
              </a:rPr>
              <a:t>. </a:t>
            </a:r>
            <a:r>
              <a:rPr lang="en-GB" sz="2800" b="1" dirty="0" smtClean="0">
                <a:solidFill>
                  <a:schemeClr val="tx1"/>
                </a:solidFill>
              </a:rPr>
              <a:t>[S8]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Overcoming</a:t>
            </a:r>
            <a:r>
              <a:rPr lang="en-US" baseline="0" dirty="0" smtClean="0"/>
              <a:t> fear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Findings: Overcoming Fear (2)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3096" y="134756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Expressing ideas in English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63096" y="2175561"/>
            <a:ext cx="8269424" cy="1563874"/>
          </a:xfrm>
          <a:prstGeom prst="wedgeRoundRectCallout">
            <a:avLst>
              <a:gd name="adj1" fmla="val -54184"/>
              <a:gd name="adj2" fmla="val -426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“I’m </a:t>
            </a:r>
            <a:r>
              <a:rPr lang="en-GB" sz="2800" b="1" dirty="0">
                <a:solidFill>
                  <a:schemeClr val="tx1"/>
                </a:solidFill>
              </a:rPr>
              <a:t>more confident </a:t>
            </a:r>
            <a:r>
              <a:rPr lang="en-GB" sz="2800" dirty="0">
                <a:solidFill>
                  <a:schemeClr val="tx1"/>
                </a:solidFill>
              </a:rPr>
              <a:t>than </a:t>
            </a:r>
            <a:r>
              <a:rPr lang="en-GB" sz="2800" dirty="0" smtClean="0">
                <a:solidFill>
                  <a:schemeClr val="tx1"/>
                </a:solidFill>
              </a:rPr>
              <a:t>before... </a:t>
            </a:r>
            <a:r>
              <a:rPr lang="en-GB" sz="2800" dirty="0">
                <a:solidFill>
                  <a:schemeClr val="tx1"/>
                </a:solidFill>
              </a:rPr>
              <a:t>Because English is not my first language so </a:t>
            </a:r>
            <a:r>
              <a:rPr lang="en-GB" sz="2800" b="1" dirty="0">
                <a:solidFill>
                  <a:schemeClr val="tx1"/>
                </a:solidFill>
              </a:rPr>
              <a:t>I was really nervous </a:t>
            </a:r>
            <a:r>
              <a:rPr lang="en-GB" sz="2800" dirty="0">
                <a:solidFill>
                  <a:schemeClr val="tx1"/>
                </a:solidFill>
              </a:rPr>
              <a:t>about explaining my idea in English </a:t>
            </a:r>
            <a:r>
              <a:rPr lang="en-GB" sz="2800" dirty="0" smtClean="0">
                <a:solidFill>
                  <a:schemeClr val="tx1"/>
                </a:solidFill>
              </a:rPr>
              <a:t>[in] public...” </a:t>
            </a:r>
            <a:r>
              <a:rPr lang="en-GB" sz="2800" b="1" dirty="0" smtClean="0">
                <a:solidFill>
                  <a:schemeClr val="tx1"/>
                </a:solidFill>
              </a:rPr>
              <a:t>[S15]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4046" y="4197846"/>
            <a:ext cx="8269424" cy="1831067"/>
          </a:xfrm>
          <a:prstGeom prst="wedgeRoundRectCallout">
            <a:avLst>
              <a:gd name="adj1" fmla="val 51969"/>
              <a:gd name="adj2" fmla="val -458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“Before this programme, I am really </a:t>
            </a:r>
            <a:r>
              <a:rPr lang="en-GB" sz="2800" b="1" dirty="0">
                <a:solidFill>
                  <a:schemeClr val="tx1"/>
                </a:solidFill>
              </a:rPr>
              <a:t>fear</a:t>
            </a:r>
            <a:r>
              <a:rPr lang="en-GB" sz="2800" dirty="0">
                <a:solidFill>
                  <a:schemeClr val="tx1"/>
                </a:solidFill>
              </a:rPr>
              <a:t> to make the </a:t>
            </a:r>
            <a:r>
              <a:rPr lang="en-GB" sz="2800" b="1" dirty="0">
                <a:solidFill>
                  <a:schemeClr val="tx1"/>
                </a:solidFill>
              </a:rPr>
              <a:t>presentation</a:t>
            </a:r>
            <a:r>
              <a:rPr lang="en-GB" sz="2800" dirty="0">
                <a:solidFill>
                  <a:schemeClr val="tx1"/>
                </a:solidFill>
              </a:rPr>
              <a:t> and don't know how to do it, but after that, </a:t>
            </a:r>
            <a:r>
              <a:rPr lang="en-GB" sz="2800" b="1" dirty="0">
                <a:solidFill>
                  <a:schemeClr val="tx1"/>
                </a:solidFill>
              </a:rPr>
              <a:t>I have the courage </a:t>
            </a:r>
            <a:r>
              <a:rPr lang="en-GB" sz="2800" dirty="0">
                <a:solidFill>
                  <a:schemeClr val="tx1"/>
                </a:solidFill>
              </a:rPr>
              <a:t>to do </a:t>
            </a:r>
            <a:r>
              <a:rPr lang="en-GB" sz="2800" dirty="0" smtClean="0">
                <a:solidFill>
                  <a:schemeClr val="tx1"/>
                </a:solidFill>
              </a:rPr>
              <a:t>that…” </a:t>
            </a:r>
            <a:r>
              <a:rPr lang="en-GB" sz="2800" b="1" dirty="0" smtClean="0">
                <a:solidFill>
                  <a:schemeClr val="tx1"/>
                </a:solidFill>
              </a:rPr>
              <a:t>[S8]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Overcoming fear (3)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Findings: Overcoming Fear (3)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48796" y="12904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</a:t>
            </a:r>
            <a:r>
              <a:rPr lang="en-GB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ommunicating with university staff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77396" y="2283732"/>
            <a:ext cx="8269424" cy="2441123"/>
          </a:xfrm>
          <a:prstGeom prst="wedgeRoundRectCallout">
            <a:avLst>
              <a:gd name="adj1" fmla="val -54184"/>
              <a:gd name="adj2" fmla="val -426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“Also </a:t>
            </a:r>
            <a:r>
              <a:rPr lang="en-GB" sz="2800" b="1" dirty="0">
                <a:solidFill>
                  <a:schemeClr val="tx1"/>
                </a:solidFill>
              </a:rPr>
              <a:t>I feel more dare to speak other modules teacher </a:t>
            </a:r>
            <a:r>
              <a:rPr lang="en-GB" sz="2800" dirty="0">
                <a:solidFill>
                  <a:schemeClr val="tx1"/>
                </a:solidFill>
              </a:rPr>
              <a:t>because I am very familiar with </a:t>
            </a:r>
            <a:r>
              <a:rPr lang="en-GB" sz="2800" dirty="0" smtClean="0">
                <a:solidFill>
                  <a:schemeClr val="tx1"/>
                </a:solidFill>
              </a:rPr>
              <a:t>Deirdre…It </a:t>
            </a:r>
            <a:r>
              <a:rPr lang="en-GB" sz="2800" dirty="0">
                <a:solidFill>
                  <a:schemeClr val="tx1"/>
                </a:solidFill>
              </a:rPr>
              <a:t>makes me </a:t>
            </a:r>
            <a:r>
              <a:rPr lang="en-GB" sz="2800" b="1" dirty="0">
                <a:solidFill>
                  <a:schemeClr val="tx1"/>
                </a:solidFill>
              </a:rPr>
              <a:t>more confidence </a:t>
            </a:r>
            <a:r>
              <a:rPr lang="en-GB" sz="2800" dirty="0">
                <a:solidFill>
                  <a:schemeClr val="tx1"/>
                </a:solidFill>
              </a:rPr>
              <a:t>to speak to </a:t>
            </a:r>
            <a:r>
              <a:rPr lang="en-GB" sz="2800" b="1" dirty="0">
                <a:solidFill>
                  <a:schemeClr val="tx1"/>
                </a:solidFill>
              </a:rPr>
              <a:t>others</a:t>
            </a:r>
            <a:r>
              <a:rPr lang="en-GB" sz="2800" dirty="0">
                <a:solidFill>
                  <a:schemeClr val="tx1"/>
                </a:solidFill>
              </a:rPr>
              <a:t> such as </a:t>
            </a:r>
            <a:r>
              <a:rPr lang="en-GB" sz="2800" b="1" dirty="0">
                <a:solidFill>
                  <a:schemeClr val="tx1"/>
                </a:solidFill>
              </a:rPr>
              <a:t>supervisor” [S2</a:t>
            </a:r>
            <a:r>
              <a:rPr lang="en-GB" sz="2800" b="1" dirty="0" smtClean="0">
                <a:solidFill>
                  <a:schemeClr val="tx1"/>
                </a:solidFill>
              </a:rPr>
              <a:t>]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Findings: Group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578019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Findings: Positive views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48796" y="12904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Appreciation for intercultural communication opportunities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812573" y="2118411"/>
            <a:ext cx="7532370" cy="2308316"/>
          </a:xfrm>
          <a:prstGeom prst="wedgeRoundRectCallout">
            <a:avLst>
              <a:gd name="adj1" fmla="val -55495"/>
              <a:gd name="adj2" fmla="val -408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212121"/>
                </a:solidFill>
              </a:rPr>
              <a:t>“Opportunity </a:t>
            </a:r>
            <a:r>
              <a:rPr lang="en-GB" sz="2400" dirty="0">
                <a:solidFill>
                  <a:srgbClr val="212121"/>
                </a:solidFill>
              </a:rPr>
              <a:t>to discuss ideas with peers is the most useful aspect for me. As an international student whose roommates all from the same nation as me, I </a:t>
            </a:r>
            <a:r>
              <a:rPr lang="en-GB" sz="2400" b="1" dirty="0">
                <a:solidFill>
                  <a:srgbClr val="212121"/>
                </a:solidFill>
              </a:rPr>
              <a:t>hardly have the chance </a:t>
            </a:r>
            <a:r>
              <a:rPr lang="en-GB" sz="2400" dirty="0">
                <a:solidFill>
                  <a:srgbClr val="212121"/>
                </a:solidFill>
              </a:rPr>
              <a:t>to communicate with </a:t>
            </a:r>
            <a:r>
              <a:rPr lang="en-GB" sz="2400">
                <a:solidFill>
                  <a:srgbClr val="212121"/>
                </a:solidFill>
              </a:rPr>
              <a:t>peers </a:t>
            </a:r>
            <a:r>
              <a:rPr lang="en-GB" sz="2400" smtClean="0">
                <a:solidFill>
                  <a:srgbClr val="212121"/>
                </a:solidFill>
              </a:rPr>
              <a:t>have </a:t>
            </a:r>
            <a:r>
              <a:rPr lang="en-GB" sz="2400" b="1" dirty="0">
                <a:solidFill>
                  <a:srgbClr val="212121"/>
                </a:solidFill>
              </a:rPr>
              <a:t>different cultural background</a:t>
            </a:r>
            <a:r>
              <a:rPr lang="en-GB" sz="2400" dirty="0" smtClean="0">
                <a:solidFill>
                  <a:srgbClr val="212121"/>
                </a:solidFill>
              </a:rPr>
              <a:t>.” </a:t>
            </a:r>
            <a:r>
              <a:rPr lang="en-GB" sz="2400" dirty="0">
                <a:solidFill>
                  <a:srgbClr val="212121"/>
                </a:solidFill>
              </a:rPr>
              <a:t>(</a:t>
            </a:r>
            <a:r>
              <a:rPr lang="en-GB" sz="2400" dirty="0" smtClean="0">
                <a:solidFill>
                  <a:srgbClr val="212121"/>
                </a:solidFill>
              </a:rPr>
              <a:t>Sem1) </a:t>
            </a:r>
            <a:r>
              <a:rPr lang="en-GB" sz="2400" b="1" dirty="0" smtClean="0">
                <a:solidFill>
                  <a:srgbClr val="212121"/>
                </a:solidFill>
              </a:rPr>
              <a:t>[S11]</a:t>
            </a:r>
            <a:endParaRPr lang="en-GB" sz="2400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812573" y="4765509"/>
            <a:ext cx="7532370" cy="1657036"/>
          </a:xfrm>
          <a:prstGeom prst="wedgeRoundRectCallout">
            <a:avLst>
              <a:gd name="adj1" fmla="val 54520"/>
              <a:gd name="adj2" fmla="val -477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“It </a:t>
            </a:r>
            <a:r>
              <a:rPr lang="en-GB" sz="2800" dirty="0">
                <a:solidFill>
                  <a:schemeClr val="tx1"/>
                </a:solidFill>
              </a:rPr>
              <a:t>provides me more </a:t>
            </a:r>
            <a:r>
              <a:rPr lang="en-GB" sz="2800" b="1" dirty="0">
                <a:solidFill>
                  <a:schemeClr val="tx1"/>
                </a:solidFill>
              </a:rPr>
              <a:t>opportunities to communicate </a:t>
            </a:r>
            <a:r>
              <a:rPr lang="en-GB" sz="2800" dirty="0">
                <a:solidFill>
                  <a:schemeClr val="tx1"/>
                </a:solidFill>
              </a:rPr>
              <a:t>with </a:t>
            </a:r>
            <a:r>
              <a:rPr lang="en-GB" sz="2800" b="1" dirty="0">
                <a:solidFill>
                  <a:schemeClr val="tx1"/>
                </a:solidFill>
              </a:rPr>
              <a:t>peers</a:t>
            </a:r>
            <a:r>
              <a:rPr lang="en-GB" sz="2800" dirty="0">
                <a:solidFill>
                  <a:schemeClr val="tx1"/>
                </a:solidFill>
              </a:rPr>
              <a:t> from </a:t>
            </a:r>
            <a:r>
              <a:rPr lang="en-GB" sz="2800" b="1" dirty="0">
                <a:solidFill>
                  <a:schemeClr val="tx1"/>
                </a:solidFill>
              </a:rPr>
              <a:t>different background</a:t>
            </a:r>
            <a:r>
              <a:rPr lang="en-GB" sz="2800" dirty="0">
                <a:solidFill>
                  <a:schemeClr val="tx1"/>
                </a:solidFill>
              </a:rPr>
              <a:t>. I feel much </a:t>
            </a:r>
            <a:r>
              <a:rPr lang="en-GB" sz="2800" b="1" dirty="0">
                <a:solidFill>
                  <a:schemeClr val="tx1"/>
                </a:solidFill>
              </a:rPr>
              <a:t>more confident</a:t>
            </a:r>
            <a:r>
              <a:rPr lang="en-GB" sz="2800" dirty="0">
                <a:solidFill>
                  <a:schemeClr val="tx1"/>
                </a:solidFill>
              </a:rPr>
              <a:t> to talk to others</a:t>
            </a:r>
            <a:r>
              <a:rPr lang="en-GB" sz="2800" dirty="0" smtClean="0">
                <a:solidFill>
                  <a:schemeClr val="tx1"/>
                </a:solidFill>
              </a:rPr>
              <a:t>.” </a:t>
            </a:r>
            <a:r>
              <a:rPr lang="en-GB" sz="2800" b="1" dirty="0" smtClean="0">
                <a:solidFill>
                  <a:schemeClr val="tx1"/>
                </a:solidFill>
              </a:rPr>
              <a:t>[S6]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Findings: </a:t>
            </a:r>
            <a:r>
              <a:rPr lang="en-US" dirty="0" smtClean="0"/>
              <a:t>Positive</a:t>
            </a:r>
            <a:r>
              <a:rPr lang="en-US" baseline="0" dirty="0" smtClean="0"/>
              <a:t> Views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578019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Findings: Positive views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48796" y="12904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Appreciation of  working with ‘cultural others’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013960" y="1828800"/>
            <a:ext cx="3905250" cy="2951217"/>
          </a:xfrm>
          <a:prstGeom prst="wedgeRoundRectCallout">
            <a:avLst>
              <a:gd name="adj1" fmla="val 39519"/>
              <a:gd name="adj2" fmla="val -611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it’s </a:t>
            </a:r>
            <a:r>
              <a:rPr lang="en-GB" sz="2400" b="1" dirty="0">
                <a:solidFill>
                  <a:schemeClr val="tx1"/>
                </a:solidFill>
              </a:rPr>
              <a:t>really useful </a:t>
            </a:r>
            <a:r>
              <a:rPr lang="en-GB" sz="2400" dirty="0">
                <a:solidFill>
                  <a:schemeClr val="tx1"/>
                </a:solidFill>
              </a:rPr>
              <a:t>for us to be in the different groups to </a:t>
            </a:r>
            <a:r>
              <a:rPr lang="en-GB" sz="2400" dirty="0" smtClean="0">
                <a:solidFill>
                  <a:schemeClr val="tx1"/>
                </a:solidFill>
              </a:rPr>
              <a:t>discuss…because </a:t>
            </a:r>
            <a:r>
              <a:rPr lang="en-GB" sz="2400" dirty="0">
                <a:solidFill>
                  <a:schemeClr val="tx1"/>
                </a:solidFill>
              </a:rPr>
              <a:t>students </a:t>
            </a:r>
            <a:r>
              <a:rPr lang="en-GB" sz="2400" dirty="0" smtClean="0">
                <a:solidFill>
                  <a:schemeClr val="tx1"/>
                </a:solidFill>
              </a:rPr>
              <a:t>from </a:t>
            </a:r>
            <a:r>
              <a:rPr lang="en-GB" sz="2400" b="1" dirty="0">
                <a:solidFill>
                  <a:schemeClr val="tx1"/>
                </a:solidFill>
              </a:rPr>
              <a:t>other countries </a:t>
            </a:r>
            <a:r>
              <a:rPr lang="en-GB" sz="2400" dirty="0">
                <a:solidFill>
                  <a:schemeClr val="tx1"/>
                </a:solidFill>
              </a:rPr>
              <a:t>see things in a </a:t>
            </a:r>
            <a:r>
              <a:rPr lang="en-GB" sz="2400" b="1" dirty="0">
                <a:solidFill>
                  <a:schemeClr val="tx1"/>
                </a:solidFill>
              </a:rPr>
              <a:t>different </a:t>
            </a:r>
            <a:r>
              <a:rPr lang="en-GB" sz="2400" b="1" dirty="0">
                <a:solidFill>
                  <a:schemeClr val="tx1"/>
                </a:solidFill>
              </a:rPr>
              <a:t>perspective [S17]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38306" y="2156017"/>
            <a:ext cx="4630874" cy="2508391"/>
          </a:xfrm>
          <a:prstGeom prst="wedgeRoundRectCallout">
            <a:avLst>
              <a:gd name="adj1" fmla="val -47524"/>
              <a:gd name="adj2" fmla="val -552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GB" sz="2400" dirty="0" smtClean="0">
                <a:solidFill>
                  <a:schemeClr val="tx1"/>
                </a:solidFill>
              </a:rPr>
              <a:t>“</a:t>
            </a:r>
            <a:r>
              <a:rPr lang="en-GB" sz="2800" dirty="0">
                <a:solidFill>
                  <a:schemeClr val="tx1"/>
                </a:solidFill>
              </a:rPr>
              <a:t>I feel so many </a:t>
            </a:r>
            <a:r>
              <a:rPr lang="en-GB" sz="2800" b="1" dirty="0">
                <a:solidFill>
                  <a:schemeClr val="tx1"/>
                </a:solidFill>
              </a:rPr>
              <a:t>different opinion</a:t>
            </a:r>
            <a:r>
              <a:rPr lang="en-GB" sz="2800" dirty="0">
                <a:solidFill>
                  <a:schemeClr val="tx1"/>
                </a:solidFill>
              </a:rPr>
              <a:t> and perspectives from </a:t>
            </a:r>
            <a:r>
              <a:rPr lang="en-GB" sz="2800" b="1" dirty="0">
                <a:solidFill>
                  <a:schemeClr val="tx1"/>
                </a:solidFill>
              </a:rPr>
              <a:t>different background </a:t>
            </a:r>
            <a:r>
              <a:rPr lang="en-GB" sz="2800" dirty="0">
                <a:solidFill>
                  <a:schemeClr val="tx1"/>
                </a:solidFill>
              </a:rPr>
              <a:t>in a same topic and it is a brand new experience to me</a:t>
            </a:r>
            <a:r>
              <a:rPr lang="en-GB" sz="2800" dirty="0" smtClean="0">
                <a:solidFill>
                  <a:schemeClr val="tx1"/>
                </a:solidFill>
              </a:rPr>
              <a:t>.” </a:t>
            </a:r>
            <a:r>
              <a:rPr lang="en-GB" sz="2800" b="1" dirty="0" smtClean="0">
                <a:solidFill>
                  <a:schemeClr val="tx1"/>
                </a:solidFill>
              </a:rPr>
              <a:t>[S13]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25780" y="4969209"/>
            <a:ext cx="7852410" cy="1685753"/>
          </a:xfrm>
          <a:prstGeom prst="wedgeRoundRectCallout">
            <a:avLst>
              <a:gd name="adj1" fmla="val 53662"/>
              <a:gd name="adj2" fmla="val -3858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800" dirty="0" smtClean="0">
                <a:solidFill>
                  <a:schemeClr val="tx1"/>
                </a:solidFill>
              </a:rPr>
              <a:t>“[AL] not </a:t>
            </a:r>
            <a:r>
              <a:rPr lang="en-GB" sz="2800" dirty="0">
                <a:solidFill>
                  <a:schemeClr val="tx1"/>
                </a:solidFill>
              </a:rPr>
              <a:t>only </a:t>
            </a:r>
            <a:r>
              <a:rPr lang="en-GB" sz="2800" b="1" dirty="0">
                <a:solidFill>
                  <a:schemeClr val="tx1"/>
                </a:solidFill>
              </a:rPr>
              <a:t>solved</a:t>
            </a:r>
            <a:r>
              <a:rPr lang="en-GB" sz="2800" dirty="0">
                <a:solidFill>
                  <a:schemeClr val="tx1"/>
                </a:solidFill>
              </a:rPr>
              <a:t> my long-standing academic </a:t>
            </a:r>
            <a:r>
              <a:rPr lang="en-GB" sz="2800" b="1" dirty="0">
                <a:solidFill>
                  <a:schemeClr val="tx1"/>
                </a:solidFill>
              </a:rPr>
              <a:t>problems in communication</a:t>
            </a:r>
            <a:r>
              <a:rPr lang="en-GB" sz="2800" dirty="0">
                <a:solidFill>
                  <a:schemeClr val="tx1"/>
                </a:solidFill>
              </a:rPr>
              <a:t>, but also made me feel </a:t>
            </a:r>
            <a:r>
              <a:rPr lang="en-GB" sz="2800" b="1" dirty="0">
                <a:solidFill>
                  <a:schemeClr val="tx1"/>
                </a:solidFill>
              </a:rPr>
              <a:t>the charm of multiculturalism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  <a:r>
              <a:rPr lang="en-GB" sz="2800" dirty="0" smtClean="0">
                <a:solidFill>
                  <a:schemeClr val="tx1"/>
                </a:solidFill>
              </a:rPr>
              <a:t>” </a:t>
            </a:r>
            <a:r>
              <a:rPr lang="en-GB" sz="2800" b="1" dirty="0" smtClean="0">
                <a:solidFill>
                  <a:schemeClr val="tx1"/>
                </a:solidFill>
              </a:rPr>
              <a:t>[S16]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5A990B-D396-DF4C-ABB3-C321E3E3F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z="4400" kern="120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Overview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697" y="1595211"/>
            <a:ext cx="4348390" cy="468312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ea typeface="Arial" charset="0"/>
                <a:cs typeface="Calibri" panose="020F0502020204030204" pitchFamily="34" charset="0"/>
              </a:rPr>
              <a:t>EAP Context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ea typeface="Arial" charset="0"/>
                <a:cs typeface="Calibri" panose="020F0502020204030204" pitchFamily="34" charset="0"/>
              </a:rPr>
              <a:t>Cohort and Student Needs </a:t>
            </a:r>
            <a:endParaRPr lang="en-US" dirty="0"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ea typeface="Arial" charset="0"/>
                <a:cs typeface="Calibri" panose="020F0502020204030204" pitchFamily="34" charset="0"/>
              </a:rPr>
              <a:t>Findings</a:t>
            </a:r>
            <a:endParaRPr lang="en-US" dirty="0"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ea typeface="Arial" charset="0"/>
                <a:cs typeface="Calibri" panose="020F0502020204030204" pitchFamily="34" charset="0"/>
              </a:rPr>
              <a:t>Links to literature &amp; Discussion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dirty="0" smtClean="0">
                <a:ea typeface="Arial" charset="0"/>
                <a:cs typeface="Calibri" panose="020F0502020204030204" pitchFamily="34" charset="0"/>
              </a:rPr>
              <a:t>Q&amp;A</a:t>
            </a:r>
            <a:endParaRPr lang="en-US" dirty="0">
              <a:ea typeface="Arial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 descr="Parkinson Building, University of Leeds" title="Decorative Imag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427" r="42585" b="-427"/>
          <a:stretch/>
        </p:blipFill>
        <p:spPr>
          <a:xfrm>
            <a:off x="4528685" y="1505003"/>
            <a:ext cx="4132262" cy="4702175"/>
          </a:xfrm>
          <a:solidFill>
            <a:schemeClr val="bg2"/>
          </a:solidFill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40" y="767211"/>
            <a:ext cx="5819775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Overview</a:t>
            </a:r>
            <a:endParaRPr lang="en-US" sz="3200" b="1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Findings: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Findings: Challenges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48796" y="12904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Challenges/ barriers</a:t>
            </a:r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54380" y="1858736"/>
            <a:ext cx="7348445" cy="1460897"/>
          </a:xfrm>
          <a:prstGeom prst="wedgeRoundRectCallout">
            <a:avLst>
              <a:gd name="adj1" fmla="val -54284"/>
              <a:gd name="adj2" fmla="val -431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2400" dirty="0" smtClean="0">
                <a:solidFill>
                  <a:schemeClr val="tx1"/>
                </a:solidFill>
              </a:rPr>
              <a:t>“…groups </a:t>
            </a:r>
            <a:r>
              <a:rPr lang="en-GB" sz="2400" dirty="0">
                <a:solidFill>
                  <a:schemeClr val="tx1"/>
                </a:solidFill>
              </a:rPr>
              <a:t>were multicultural in nature which presented some </a:t>
            </a:r>
            <a:r>
              <a:rPr lang="en-GB" sz="2400" b="1" dirty="0">
                <a:solidFill>
                  <a:schemeClr val="tx1"/>
                </a:solidFill>
              </a:rPr>
              <a:t>challenges</a:t>
            </a:r>
            <a:r>
              <a:rPr lang="en-GB" sz="2400" dirty="0">
                <a:solidFill>
                  <a:schemeClr val="tx1"/>
                </a:solidFill>
              </a:rPr>
              <a:t> with regards to the discussion of ideas, as far as </a:t>
            </a:r>
            <a:r>
              <a:rPr lang="en-GB" sz="2400" b="1" dirty="0">
                <a:solidFill>
                  <a:schemeClr val="tx1"/>
                </a:solidFill>
              </a:rPr>
              <a:t>communication and articulation </a:t>
            </a:r>
            <a:r>
              <a:rPr lang="en-GB" sz="2400" dirty="0">
                <a:solidFill>
                  <a:schemeClr val="tx1"/>
                </a:solidFill>
              </a:rPr>
              <a:t>was </a:t>
            </a:r>
            <a:r>
              <a:rPr lang="en-GB" sz="2400" dirty="0" smtClean="0">
                <a:solidFill>
                  <a:schemeClr val="tx1"/>
                </a:solidFill>
              </a:rPr>
              <a:t>concerned...” </a:t>
            </a:r>
            <a:r>
              <a:rPr lang="en-GB" sz="2400" b="1" dirty="0" smtClean="0">
                <a:solidFill>
                  <a:schemeClr val="tx1"/>
                </a:solidFill>
              </a:rPr>
              <a:t>[S3]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62363" y="3924879"/>
            <a:ext cx="5845135" cy="1795696"/>
          </a:xfrm>
          <a:prstGeom prst="wedgeRoundRectCallout">
            <a:avLst>
              <a:gd name="adj1" fmla="val 58209"/>
              <a:gd name="adj2" fmla="val -511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“…we </a:t>
            </a:r>
            <a:r>
              <a:rPr lang="en-GB" sz="2800" dirty="0">
                <a:solidFill>
                  <a:schemeClr val="tx1"/>
                </a:solidFill>
              </a:rPr>
              <a:t>can know each other </a:t>
            </a:r>
            <a:r>
              <a:rPr lang="en-GB" sz="2800" dirty="0" smtClean="0">
                <a:solidFill>
                  <a:schemeClr val="tx1"/>
                </a:solidFill>
              </a:rPr>
              <a:t>well but we </a:t>
            </a:r>
            <a:r>
              <a:rPr lang="en-GB" sz="2800" dirty="0">
                <a:solidFill>
                  <a:schemeClr val="tx1"/>
                </a:solidFill>
              </a:rPr>
              <a:t>need </a:t>
            </a:r>
            <a:r>
              <a:rPr lang="en-GB" sz="2800" b="1" dirty="0">
                <a:solidFill>
                  <a:schemeClr val="tx1"/>
                </a:solidFill>
              </a:rPr>
              <a:t>more time </a:t>
            </a:r>
            <a:r>
              <a:rPr lang="en-GB" sz="2800" dirty="0">
                <a:solidFill>
                  <a:schemeClr val="tx1"/>
                </a:solidFill>
              </a:rPr>
              <a:t>to talk about each other since the </a:t>
            </a:r>
            <a:r>
              <a:rPr lang="en-GB" sz="2800" b="1" dirty="0" smtClean="0">
                <a:solidFill>
                  <a:schemeClr val="tx1"/>
                </a:solidFill>
              </a:rPr>
              <a:t>English </a:t>
            </a:r>
            <a:r>
              <a:rPr lang="en-GB" sz="2800" b="1" dirty="0" smtClean="0">
                <a:solidFill>
                  <a:schemeClr val="tx1"/>
                </a:solidFill>
              </a:rPr>
              <a:t>barrier” </a:t>
            </a:r>
            <a:r>
              <a:rPr lang="en-GB" sz="2800" b="1" dirty="0" smtClean="0">
                <a:solidFill>
                  <a:schemeClr val="tx1"/>
                </a:solidFill>
              </a:rPr>
              <a:t>[S7]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Challenge" title="Decorative 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065" y="5414330"/>
            <a:ext cx="2552352" cy="10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Findings: </a:t>
            </a:r>
            <a:r>
              <a:rPr lang="en-US" dirty="0" smtClean="0"/>
              <a:t>Listening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Findings: Listening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48796" y="12904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Role of listening skills when working with others</a:t>
            </a:r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33382" y="1812812"/>
            <a:ext cx="5087308" cy="1128180"/>
          </a:xfrm>
          <a:prstGeom prst="wedgeRoundRectCallout">
            <a:avLst>
              <a:gd name="adj1" fmla="val -52191"/>
              <a:gd name="adj2" fmla="val -521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GB" sz="2800" dirty="0" smtClean="0">
                <a:solidFill>
                  <a:schemeClr val="tx1"/>
                </a:solidFill>
              </a:rPr>
              <a:t>[because of group work] </a:t>
            </a:r>
            <a:r>
              <a:rPr lang="en-GB" sz="2800" dirty="0" smtClean="0">
                <a:solidFill>
                  <a:schemeClr val="tx1"/>
                </a:solidFill>
              </a:rPr>
              <a:t>“I </a:t>
            </a:r>
            <a:r>
              <a:rPr lang="en-GB" sz="2800" dirty="0">
                <a:solidFill>
                  <a:schemeClr val="tx1"/>
                </a:solidFill>
              </a:rPr>
              <a:t>am a </a:t>
            </a:r>
            <a:r>
              <a:rPr lang="en-GB" sz="2800" b="1" dirty="0">
                <a:solidFill>
                  <a:schemeClr val="tx1"/>
                </a:solidFill>
              </a:rPr>
              <a:t>more patient </a:t>
            </a:r>
            <a:r>
              <a:rPr lang="en-GB" sz="2800" b="1" dirty="0" smtClean="0">
                <a:solidFill>
                  <a:schemeClr val="tx1"/>
                </a:solidFill>
              </a:rPr>
              <a:t>listener” </a:t>
            </a:r>
            <a:r>
              <a:rPr lang="en-GB" sz="2800" b="1" dirty="0" smtClean="0">
                <a:solidFill>
                  <a:schemeClr val="tx1"/>
                </a:solidFill>
              </a:rPr>
              <a:t>[S12]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96534" y="3067883"/>
            <a:ext cx="4669336" cy="1128180"/>
          </a:xfrm>
          <a:prstGeom prst="wedgeRoundRectCallout">
            <a:avLst>
              <a:gd name="adj1" fmla="val 53313"/>
              <a:gd name="adj2" fmla="val -389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“I </a:t>
            </a:r>
            <a:r>
              <a:rPr lang="en-GB" sz="2800" dirty="0">
                <a:solidFill>
                  <a:schemeClr val="tx1"/>
                </a:solidFill>
              </a:rPr>
              <a:t>[now] </a:t>
            </a:r>
            <a:r>
              <a:rPr lang="en-GB" sz="2800" b="1" dirty="0">
                <a:solidFill>
                  <a:schemeClr val="tx1"/>
                </a:solidFill>
              </a:rPr>
              <a:t>listen to others' </a:t>
            </a:r>
            <a:r>
              <a:rPr lang="en-GB" sz="2800" dirty="0">
                <a:solidFill>
                  <a:schemeClr val="tx1"/>
                </a:solidFill>
              </a:rPr>
              <a:t>suggestions </a:t>
            </a:r>
            <a:r>
              <a:rPr lang="en-GB" sz="2800" b="1" dirty="0">
                <a:solidFill>
                  <a:schemeClr val="tx1"/>
                </a:solidFill>
              </a:rPr>
              <a:t>carefully</a:t>
            </a:r>
            <a:r>
              <a:rPr lang="en-GB" sz="2800" dirty="0" smtClean="0">
                <a:solidFill>
                  <a:schemeClr val="tx1"/>
                </a:solidFill>
              </a:rPr>
              <a:t>.” </a:t>
            </a:r>
            <a:r>
              <a:rPr lang="en-GB" sz="2800" b="1" dirty="0">
                <a:solidFill>
                  <a:schemeClr val="tx1"/>
                </a:solidFill>
              </a:rPr>
              <a:t>[S5]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33382" y="4439172"/>
            <a:ext cx="7076127" cy="1952139"/>
          </a:xfrm>
          <a:prstGeom prst="wedgeRoundRectCallout">
            <a:avLst>
              <a:gd name="adj1" fmla="val -53408"/>
              <a:gd name="adj2" fmla="val -400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“Maybe </a:t>
            </a:r>
            <a:r>
              <a:rPr lang="en-GB" sz="2800" dirty="0">
                <a:solidFill>
                  <a:schemeClr val="tx1"/>
                </a:solidFill>
              </a:rPr>
              <a:t>I am </a:t>
            </a:r>
            <a:r>
              <a:rPr lang="en-GB" sz="2800" b="1" dirty="0">
                <a:solidFill>
                  <a:schemeClr val="tx1"/>
                </a:solidFill>
              </a:rPr>
              <a:t>more confidence </a:t>
            </a:r>
            <a:r>
              <a:rPr lang="en-GB" sz="2800" dirty="0">
                <a:solidFill>
                  <a:schemeClr val="tx1"/>
                </a:solidFill>
              </a:rPr>
              <a:t>because every time I say something </a:t>
            </a:r>
            <a:r>
              <a:rPr lang="en-GB" sz="2800" b="1" dirty="0">
                <a:solidFill>
                  <a:schemeClr val="tx1"/>
                </a:solidFill>
              </a:rPr>
              <a:t>everyone will listen </a:t>
            </a:r>
            <a:r>
              <a:rPr lang="en-GB" sz="2800" dirty="0">
                <a:solidFill>
                  <a:schemeClr val="tx1"/>
                </a:solidFill>
              </a:rPr>
              <a:t>to me and give me positive feedback, it is really nice</a:t>
            </a:r>
            <a:r>
              <a:rPr lang="en-GB" sz="2800" dirty="0" smtClean="0">
                <a:solidFill>
                  <a:schemeClr val="tx1"/>
                </a:solidFill>
              </a:rPr>
              <a:t>!” </a:t>
            </a:r>
            <a:r>
              <a:rPr lang="en-GB" sz="2800" b="1" dirty="0">
                <a:solidFill>
                  <a:schemeClr val="tx1"/>
                </a:solidFill>
              </a:rPr>
              <a:t>[S13]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Findings: </a:t>
            </a:r>
            <a:r>
              <a:rPr lang="en-US" dirty="0" smtClean="0"/>
              <a:t>Greatest</a:t>
            </a:r>
            <a:r>
              <a:rPr lang="en-US" baseline="0" dirty="0" smtClean="0"/>
              <a:t>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516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 Findings: Greatest Change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48796" y="12904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Increased confidence in speaking to/ working with others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17/19 </a:t>
            </a:r>
            <a:r>
              <a:rPr lang="en-GB" sz="24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sts</a:t>
            </a:r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(mentioned in comments)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66069" y="2585888"/>
            <a:ext cx="847196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“Confidence</a:t>
            </a:r>
            <a:r>
              <a:rPr lang="en-GB" sz="2400" b="1" dirty="0"/>
              <a:t>:</a:t>
            </a:r>
            <a:r>
              <a:rPr lang="en-GB" sz="2400" dirty="0"/>
              <a:t> In the first seminar, I even can’t introduce myself well. But now, I’d like to express my opinions on class</a:t>
            </a:r>
            <a:r>
              <a:rPr lang="en-GB" sz="2400" dirty="0" smtClean="0"/>
              <a:t>.” </a:t>
            </a:r>
            <a:r>
              <a:rPr lang="en-GB" sz="2400" b="1" dirty="0" smtClean="0"/>
              <a:t>[S15]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0138" y="3864213"/>
            <a:ext cx="84438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“I </a:t>
            </a:r>
            <a:r>
              <a:rPr lang="en-GB" sz="2400" dirty="0"/>
              <a:t>become </a:t>
            </a:r>
            <a:r>
              <a:rPr lang="en-GB" sz="2400" b="1" dirty="0"/>
              <a:t>more confident </a:t>
            </a:r>
            <a:r>
              <a:rPr lang="en-GB" sz="2400" dirty="0"/>
              <a:t>to share my ideas and initiate to ask for </a:t>
            </a:r>
            <a:r>
              <a:rPr lang="en-GB" sz="2400" dirty="0" smtClean="0"/>
              <a:t>help” </a:t>
            </a:r>
            <a:r>
              <a:rPr lang="en-GB" sz="2400" b="1" dirty="0"/>
              <a:t>[S9]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342" y="5149050"/>
            <a:ext cx="846347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“I </a:t>
            </a:r>
            <a:r>
              <a:rPr lang="en-GB" sz="2400" dirty="0"/>
              <a:t>have found myself </a:t>
            </a:r>
            <a:r>
              <a:rPr lang="en-GB" sz="2400" b="1" dirty="0"/>
              <a:t>growing in confidence </a:t>
            </a:r>
            <a:r>
              <a:rPr lang="en-GB" sz="2400" dirty="0"/>
              <a:t>where effectively articulating my interpretations and my opinions is concerned</a:t>
            </a:r>
            <a:r>
              <a:rPr lang="en-GB" sz="2400" dirty="0" smtClean="0"/>
              <a:t>.” </a:t>
            </a:r>
            <a:r>
              <a:rPr lang="en-GB" sz="2400" b="1" dirty="0"/>
              <a:t>[S3]</a:t>
            </a:r>
          </a:p>
        </p:txBody>
      </p:sp>
    </p:spTree>
    <p:extLst>
      <p:ext uri="{BB962C8B-B14F-4D97-AF65-F5344CB8AC3E}">
        <p14:creationId xmlns:p14="http://schemas.microsoft.com/office/powerpoint/2010/main" val="36397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Findings</a:t>
            </a:r>
            <a:r>
              <a:rPr lang="en-US" dirty="0" smtClean="0"/>
              <a:t>:</a:t>
            </a:r>
            <a:r>
              <a:rPr lang="en-US" baseline="0" dirty="0" smtClean="0"/>
              <a:t> Learning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4506" y="200811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Findings: </a:t>
            </a:r>
          </a:p>
          <a:p>
            <a:r>
              <a:rPr lang="en-US" sz="3200" b="1" dirty="0" smtClean="0">
                <a:ea typeface="Arial" charset="0"/>
              </a:rPr>
              <a:t>Learning Environment</a:t>
            </a:r>
            <a:endParaRPr lang="en-US" sz="3200" b="1" dirty="0">
              <a:ea typeface="Arial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48796" y="12904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Theme: Relaxed/ supportive environment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28650" y="3989070"/>
            <a:ext cx="3371850" cy="2136865"/>
          </a:xfrm>
          <a:prstGeom prst="wedgeRoundRectCallout">
            <a:avLst>
              <a:gd name="adj1" fmla="val -59349"/>
              <a:gd name="adj2" fmla="val -4610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The most positive aspect for me is to make me </a:t>
            </a:r>
            <a:r>
              <a:rPr lang="en-GB" sz="2800" b="1" dirty="0">
                <a:solidFill>
                  <a:schemeClr val="tx1"/>
                </a:solidFill>
              </a:rPr>
              <a:t>relax</a:t>
            </a:r>
            <a:r>
              <a:rPr lang="en-GB" sz="2800" dirty="0">
                <a:solidFill>
                  <a:schemeClr val="tx1"/>
                </a:solidFill>
              </a:rPr>
              <a:t>, and not feel nervous. </a:t>
            </a:r>
            <a:r>
              <a:rPr lang="en-GB" sz="2800" b="1" dirty="0">
                <a:solidFill>
                  <a:schemeClr val="tx1"/>
                </a:solidFill>
              </a:rPr>
              <a:t>[S5]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66906" y="1891787"/>
            <a:ext cx="8277044" cy="1697233"/>
          </a:xfrm>
          <a:prstGeom prst="wedgeRoundRectCallout">
            <a:avLst>
              <a:gd name="adj1" fmla="val -56656"/>
              <a:gd name="adj2" fmla="val -410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“…it </a:t>
            </a:r>
            <a:r>
              <a:rPr lang="en-GB" sz="2800" dirty="0">
                <a:solidFill>
                  <a:schemeClr val="tx1"/>
                </a:solidFill>
              </a:rPr>
              <a:t>gives us the opportunity </a:t>
            </a:r>
            <a:r>
              <a:rPr lang="en-GB" sz="2800" b="1" dirty="0">
                <a:solidFill>
                  <a:schemeClr val="tx1"/>
                </a:solidFill>
              </a:rPr>
              <a:t>to achieve multicultural communication in a relaxed </a:t>
            </a:r>
            <a:r>
              <a:rPr lang="en-GB" sz="2800" b="1" dirty="0" smtClean="0">
                <a:solidFill>
                  <a:schemeClr val="tx1"/>
                </a:solidFill>
              </a:rPr>
              <a:t>environment</a:t>
            </a:r>
            <a:r>
              <a:rPr lang="en-GB" sz="2800" dirty="0" smtClean="0">
                <a:solidFill>
                  <a:schemeClr val="tx1"/>
                </a:solidFill>
              </a:rPr>
              <a:t>….this </a:t>
            </a:r>
            <a:r>
              <a:rPr lang="en-GB" sz="2800" dirty="0">
                <a:solidFill>
                  <a:schemeClr val="tx1"/>
                </a:solidFill>
              </a:rPr>
              <a:t>class gave well conditions to achieve it</a:t>
            </a:r>
            <a:r>
              <a:rPr lang="en-GB" sz="2800" dirty="0" smtClean="0">
                <a:solidFill>
                  <a:schemeClr val="tx1"/>
                </a:solidFill>
              </a:rPr>
              <a:t>.” </a:t>
            </a:r>
            <a:r>
              <a:rPr lang="en-GB" sz="2400" b="1" dirty="0">
                <a:solidFill>
                  <a:schemeClr val="tx1"/>
                </a:solidFill>
              </a:rPr>
              <a:t>[S16]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983480" y="3989070"/>
            <a:ext cx="3939540" cy="2136866"/>
          </a:xfrm>
          <a:prstGeom prst="wedgeRoundRectCallout">
            <a:avLst>
              <a:gd name="adj1" fmla="val 38541"/>
              <a:gd name="adj2" fmla="val -598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I think during these seminars, I feel that I’m </a:t>
            </a:r>
            <a:r>
              <a:rPr lang="en-GB" sz="2800" b="1" dirty="0">
                <a:solidFill>
                  <a:schemeClr val="tx1"/>
                </a:solidFill>
              </a:rPr>
              <a:t>not alone </a:t>
            </a:r>
            <a:r>
              <a:rPr lang="en-GB" sz="2800" dirty="0">
                <a:solidFill>
                  <a:schemeClr val="tx1"/>
                </a:solidFill>
              </a:rPr>
              <a:t>and it really </a:t>
            </a:r>
            <a:r>
              <a:rPr lang="en-GB" sz="2800" b="1" dirty="0">
                <a:solidFill>
                  <a:schemeClr val="tx1"/>
                </a:solidFill>
              </a:rPr>
              <a:t>relives my anxiety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  <a:r>
              <a:rPr lang="en-GB" sz="2800" b="1" dirty="0">
                <a:solidFill>
                  <a:schemeClr val="tx1"/>
                </a:solidFill>
              </a:rPr>
              <a:t>[S14]</a:t>
            </a:r>
          </a:p>
        </p:txBody>
      </p:sp>
    </p:spTree>
    <p:extLst>
      <p:ext uri="{BB962C8B-B14F-4D97-AF65-F5344CB8AC3E}">
        <p14:creationId xmlns:p14="http://schemas.microsoft.com/office/powerpoint/2010/main" val="27861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Links</a:t>
            </a:r>
            <a:r>
              <a:rPr lang="en-US" baseline="0" dirty="0" smtClean="0"/>
              <a:t> to Literature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40" y="767211"/>
            <a:ext cx="5819775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Links to Literature (1)</a:t>
            </a:r>
            <a:endParaRPr lang="en-US" sz="3200" b="1" dirty="0">
              <a:ea typeface="Arial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0696" y="1298031"/>
            <a:ext cx="8536124" cy="51370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Fear and opportunities to overcome it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Language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earning anxiety (Hua, 2019, p.18)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‘Fear of not being understood or being laughed at because of accent or making mistakes is often reported by learners’ </a:t>
            </a: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Holmes and O’Neill (2012, p. 716) 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Developing intercultural competence ‘encompasses processes of acknowledging reluctance and fear, foregrounding and questioning stereotypes…’; role of emotion in developing IC</a:t>
            </a: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Lessons/ reminders for EAP classroom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Role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needs analysis in understanding fears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Importance of classroom as safe space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discuss fears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Emphasis on respect for all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contributions- co-construction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342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Links</a:t>
            </a:r>
            <a:r>
              <a:rPr lang="en-US" baseline="0" dirty="0" smtClean="0"/>
              <a:t> to Literature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40" y="767211"/>
            <a:ext cx="5819775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Links to Literature (2) </a:t>
            </a:r>
            <a:endParaRPr lang="en-US" sz="3200" b="1" dirty="0">
              <a:ea typeface="Arial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0696" y="1263741"/>
            <a:ext cx="8673284" cy="5594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group work/ interaction/ relationship building</a:t>
            </a:r>
          </a:p>
          <a:p>
            <a:pPr lvl="1"/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Byram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(1997, p. 3) “..successful ‘communication’ is not judged solely in terms of the efficiency of information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exchange.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focused on establishing and maintaining relationships”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self-reflection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self-evaluation underpins the development of critical cultural awareness” (Holmes &amp; O’Neill, 2012, p.714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‘’intercultural competence evolves over time….periods of stagnation or even regression’ (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Fantini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2009, p.459)</a:t>
            </a: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Lessons/ reminders for EAP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Classroom management (varying interactions)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Importance of review in developing competence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Lessons/ reminders for EAP classroom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- Role of needs analysis in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9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Links</a:t>
            </a:r>
            <a:r>
              <a:rPr lang="en-US" baseline="0" dirty="0" smtClean="0"/>
              <a:t> to Literature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40" y="767211"/>
            <a:ext cx="5819775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Links to Literature (3) </a:t>
            </a:r>
            <a:endParaRPr lang="en-US" sz="3200" b="1" dirty="0">
              <a:ea typeface="Arial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0696" y="1412331"/>
            <a:ext cx="8536124" cy="5251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role of confidence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(2020, p.153)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‘given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that lack of confidence is one of the issues identified by students as reducing their cultural capital, the importance of this role should not be dismissed.’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“linguistic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competence is not an indicator of intercultural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competence” (Holmes &amp; O’Neill, 2012, p.713)</a:t>
            </a: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/ reminders for EAP classroom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‘just’ building confidence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Our intercultural experience is of value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Language proficiency not equal to intercultural competence- value of listening</a:t>
            </a:r>
          </a:p>
          <a:p>
            <a:pPr marL="342900" lvl="1" indent="-34290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76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Other</a:t>
            </a:r>
            <a:r>
              <a:rPr lang="en-US" baseline="0" dirty="0" smtClean="0"/>
              <a:t> reflections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40" y="767211"/>
            <a:ext cx="5819775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Other reflections </a:t>
            </a:r>
            <a:endParaRPr lang="en-US" sz="3200" b="1" dirty="0">
              <a:ea typeface="Arial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10696" y="15952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Did the intercultural competence improve? Self perceptions</a:t>
            </a: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collection- Process and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timing 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in-person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vs online;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completing feedback are those attending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 FB just after group presentation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Ongoing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(even ‘regression’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Fantini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2009, p.459)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MA Film Studies mini-conference</a:t>
            </a:r>
          </a:p>
          <a:p>
            <a:pPr lvl="1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IC/ ICC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Theory- Importance for EAP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13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40" y="767211"/>
            <a:ext cx="5819775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References </a:t>
            </a:r>
            <a:endParaRPr lang="en-US" sz="3200" b="1" dirty="0">
              <a:ea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940" y="1690688"/>
            <a:ext cx="8366760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Bond, B. 2020.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Language Visible in the University : English for Academic Purposes and Internationalisation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Bristol: Multilingual Matters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Bruce, I. 2011.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 and Concepts for English for Academic Purposes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Basingstoke: Palgrave Macmillan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Douglas, S.R. &amp;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Rosvold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2018. Intercultural Communicative Competence and English for Academic Purposes: A Synthesis Review of the Scholarly Literature.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Canadian Journal of Applied Linguistics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pp.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23-42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Fantini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A.E. 2009. Assessing Intercultural Competence- Issues and Tools. In: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Deardoff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D.K. ed.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SAGE Handbook of Intercultural Competence.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London: SAGE, pp. 456-476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Holmes, P. &amp; O’Neill, G. 2012. ‘Developing and evaluating intercultural competence: Ethnographies of intercultural encounters’.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Journal of Intercultural Relations.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pp. 707– 718</a:t>
            </a:r>
          </a:p>
        </p:txBody>
      </p:sp>
    </p:spTree>
    <p:extLst>
      <p:ext uri="{BB962C8B-B14F-4D97-AF65-F5344CB8AC3E}">
        <p14:creationId xmlns:p14="http://schemas.microsoft.com/office/powerpoint/2010/main" val="18294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Q</a:t>
            </a:r>
            <a:r>
              <a:rPr lang="en-US" baseline="0" dirty="0" smtClean="0"/>
              <a:t> and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40" y="767211"/>
            <a:ext cx="5819775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Q&amp;A </a:t>
            </a:r>
            <a:endParaRPr lang="en-US" sz="3200" b="1" dirty="0">
              <a:ea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758" y="55966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Deirdre McKenna</a:t>
            </a:r>
          </a:p>
          <a:p>
            <a:pPr algn="ctr"/>
            <a:r>
              <a:rPr lang="en-GB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Lecturer in EAP- University of Leeds</a:t>
            </a:r>
          </a:p>
          <a:p>
            <a:pPr algn="ctr"/>
            <a:r>
              <a:rPr lang="en-GB" sz="1200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d.mckenna@leeds.ac.uk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8355" y="1377495"/>
            <a:ext cx="4065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 for listening </a:t>
            </a:r>
            <a:endParaRPr lang="en-GB" sz="3200" dirty="0"/>
          </a:p>
        </p:txBody>
      </p:sp>
      <p:pic>
        <p:nvPicPr>
          <p:cNvPr id="9" name="Picture 8" descr="Brotherton Library" title="Decorative 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56717"/>
            <a:ext cx="9156513" cy="32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EAP Context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40" y="767211"/>
            <a:ext cx="5819775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EAP Context 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332321"/>
            <a:ext cx="8381128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MA Film Studies background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Arial" charset="0"/>
                <a:cs typeface="Calibri" panose="020F0502020204030204" pitchFamily="34" charset="0"/>
              </a:rPr>
              <a:t>L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aunched 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Sept 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2020</a:t>
            </a:r>
            <a:endParaRPr lang="en-GB" altLang="en-US" sz="2400" dirty="0" smtClean="0"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Team 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taught- Faculty 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of AHC and industry experts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ea typeface="Arial" charset="0"/>
                <a:cs typeface="Calibri" panose="020F0502020204030204" pitchFamily="34" charset="0"/>
              </a:rPr>
              <a:t>A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ppeal to ‘international </a:t>
            </a:r>
            <a:r>
              <a:rPr lang="en-GB" altLang="en-US" sz="2400" dirty="0" err="1" smtClean="0">
                <a:ea typeface="Arial" charset="0"/>
                <a:cs typeface="Calibri" panose="020F0502020204030204" pitchFamily="34" charset="0"/>
              </a:rPr>
              <a:t>st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 cohort’ </a:t>
            </a:r>
            <a:r>
              <a:rPr lang="en-GB" altLang="en-US" sz="2400" dirty="0">
                <a:ea typeface="Arial" charset="0"/>
                <a:cs typeface="Calibri" panose="020F0502020204030204" pitchFamily="34" charset="0"/>
              </a:rPr>
              <a:t>and 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practice-based and academic </a:t>
            </a:r>
            <a:r>
              <a:rPr lang="en-GB" altLang="en-US" sz="2400" dirty="0">
                <a:ea typeface="Arial" charset="0"/>
                <a:cs typeface="Calibri" panose="020F0502020204030204" pitchFamily="34" charset="0"/>
              </a:rPr>
              <a:t>backgrounds </a:t>
            </a:r>
            <a:endParaRPr lang="en-GB" altLang="en-US" sz="2400" dirty="0" smtClean="0"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altLang="en-US" sz="2400" dirty="0">
              <a:ea typeface="Arial" charset="0"/>
              <a:cs typeface="Calibri" panose="020F0502020204030204" pitchFamily="34" charset="0"/>
            </a:endParaRPr>
          </a:p>
          <a:p>
            <a:pPr lvl="1"/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Academic Literacies (AL) embedded into a core module: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‘all </a:t>
            </a:r>
            <a:r>
              <a:rPr lang="en-GB" altLang="en-US" sz="2400" dirty="0">
                <a:ea typeface="Arial" charset="0"/>
                <a:cs typeface="Calibri" panose="020F0502020204030204" pitchFamily="34" charset="0"/>
              </a:rPr>
              <a:t>students, whatever their diverse academic experience or backgrounds, will be able to fully </a:t>
            </a: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engage…’ </a:t>
            </a:r>
            <a:r>
              <a:rPr lang="en-GB" altLang="en-US" sz="2400" dirty="0">
                <a:ea typeface="Arial" charset="0"/>
                <a:cs typeface="Calibri" panose="020F0502020204030204" pitchFamily="34" charset="0"/>
              </a:rPr>
              <a:t>(</a:t>
            </a:r>
            <a:r>
              <a:rPr lang="en-GB" altLang="en-US" sz="2400" dirty="0">
                <a:ea typeface="Arial" charset="0"/>
                <a:cs typeface="Calibri" panose="020F0502020204030204" pitchFamily="34" charset="0"/>
                <a:hlinkClick r:id="rId3"/>
              </a:rPr>
              <a:t>University of Leeds Module Catalogue, 2019</a:t>
            </a:r>
            <a:r>
              <a:rPr lang="en-GB" altLang="en-US" sz="2400" dirty="0">
                <a:ea typeface="Arial" charset="0"/>
                <a:cs typeface="Calibri" panose="020F0502020204030204" pitchFamily="34" charset="0"/>
              </a:rPr>
              <a:t>)</a:t>
            </a:r>
            <a:endParaRPr lang="en-GB" altLang="en-US" sz="2400" dirty="0" smtClean="0"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2 hr seminar p/w; assessed group presentation (10%)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ea typeface="Arial" charset="0"/>
                <a:cs typeface="Calibri" panose="020F0502020204030204" pitchFamily="34" charset="0"/>
              </a:rPr>
              <a:t>point of consistency, given team teaching</a:t>
            </a:r>
            <a:endParaRPr lang="en-GB" altLang="en-US" sz="2400" dirty="0"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</a:t>
            </a:r>
            <a:r>
              <a:rPr lang="en-US" baseline="0" dirty="0" smtClean="0"/>
              <a:t> Cohort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5339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AL Cohort 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5952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800" dirty="0" err="1" smtClean="0">
                <a:ea typeface="Arial" charset="0"/>
                <a:cs typeface="Calibri" panose="020F0502020204030204" pitchFamily="34" charset="0"/>
              </a:rPr>
              <a:t>Yr</a:t>
            </a:r>
            <a:r>
              <a:rPr lang="en-GB" altLang="en-US" sz="2800" dirty="0" smtClean="0">
                <a:ea typeface="Arial" charset="0"/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1 (2020-21): 13 </a:t>
            </a:r>
            <a:r>
              <a:rPr lang="en-GB" altLang="en-US" sz="2800" dirty="0" err="1">
                <a:ea typeface="Arial" charset="0"/>
                <a:cs typeface="Calibri" panose="020F0502020204030204" pitchFamily="34" charset="0"/>
              </a:rPr>
              <a:t>sts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; online delivery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ea typeface="Arial" charset="0"/>
                <a:cs typeface="Calibri" panose="020F0502020204030204" pitchFamily="34" charset="0"/>
              </a:rPr>
              <a:t>Yr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 2 (2021-22): 40 </a:t>
            </a:r>
            <a:r>
              <a:rPr lang="en-GB" altLang="en-US" sz="2800" dirty="0" err="1">
                <a:ea typeface="Arial" charset="0"/>
                <a:cs typeface="Calibri" panose="020F0502020204030204" pitchFamily="34" charset="0"/>
              </a:rPr>
              <a:t>sts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; in-person delivery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ea typeface="Arial" charset="0"/>
                <a:cs typeface="Calibri" panose="020F0502020204030204" pitchFamily="34" charset="0"/>
              </a:rPr>
              <a:t>Approx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 80% ‘international’ </a:t>
            </a:r>
            <a:r>
              <a:rPr lang="en-GB" altLang="en-US" sz="2800" dirty="0" err="1">
                <a:ea typeface="Arial" charset="0"/>
                <a:cs typeface="Calibri" panose="020F0502020204030204" pitchFamily="34" charset="0"/>
              </a:rPr>
              <a:t>sts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 (mostly Chinese) using ‘English as an Additional Language’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ea typeface="Arial" charset="0"/>
                <a:cs typeface="Calibri" panose="020F0502020204030204" pitchFamily="34" charset="0"/>
              </a:rPr>
              <a:t>Approx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 20% ‘home’ </a:t>
            </a:r>
            <a:r>
              <a:rPr lang="en-GB" altLang="en-US" sz="2800" dirty="0" err="1">
                <a:ea typeface="Arial" charset="0"/>
                <a:cs typeface="Calibri" panose="020F0502020204030204" pitchFamily="34" charset="0"/>
              </a:rPr>
              <a:t>sts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 </a:t>
            </a:r>
            <a:r>
              <a:rPr lang="en-GB" altLang="en-US" sz="2800" dirty="0" smtClean="0">
                <a:ea typeface="Arial" charset="0"/>
                <a:cs typeface="Calibri" panose="020F0502020204030204" pitchFamily="34" charset="0"/>
              </a:rPr>
              <a:t>(mostly British) using 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‘English as a dominant/ only language’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Bond (2020, p.6) ‘the binary use of the </a:t>
            </a:r>
            <a:r>
              <a:rPr lang="en-GB" altLang="en-US" sz="2800" b="1" dirty="0">
                <a:ea typeface="Arial" charset="0"/>
                <a:cs typeface="Calibri" panose="020F0502020204030204" pitchFamily="34" charset="0"/>
              </a:rPr>
              <a:t>native and non-native speaker label 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is clearly as </a:t>
            </a:r>
            <a:r>
              <a:rPr lang="en-GB" altLang="en-US" sz="2800" b="1" dirty="0">
                <a:ea typeface="Arial" charset="0"/>
                <a:cs typeface="Calibri" panose="020F0502020204030204" pitchFamily="34" charset="0"/>
              </a:rPr>
              <a:t>problematic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 and contested (if not more so) as the term </a:t>
            </a:r>
            <a:r>
              <a:rPr lang="en-GB" altLang="en-US" sz="2800" b="1" dirty="0">
                <a:ea typeface="Arial" charset="0"/>
                <a:cs typeface="Calibri" panose="020F0502020204030204" pitchFamily="34" charset="0"/>
              </a:rPr>
              <a:t>international student</a:t>
            </a:r>
            <a:r>
              <a:rPr lang="en-GB" altLang="en-US" sz="2800" dirty="0">
                <a:ea typeface="Arial" charset="0"/>
                <a:cs typeface="Calibri" panose="020F0502020204030204" pitchFamily="34" charset="0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4867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Student Needs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23939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AL </a:t>
            </a:r>
            <a:r>
              <a:rPr lang="en-US" sz="3200" b="1" dirty="0" err="1" smtClean="0">
                <a:ea typeface="Arial" charset="0"/>
              </a:rPr>
              <a:t>Programme</a:t>
            </a:r>
            <a:endParaRPr lang="en-US" sz="3200" b="1" dirty="0" smtClean="0">
              <a:ea typeface="Arial" charset="0"/>
            </a:endParaRPr>
          </a:p>
          <a:p>
            <a:r>
              <a:rPr lang="en-US" sz="3200" b="1" dirty="0" smtClean="0">
                <a:ea typeface="Arial" charset="0"/>
              </a:rPr>
              <a:t>Student Needs 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5952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altLang="en-US" sz="28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Needs </a:t>
            </a:r>
            <a:r>
              <a:rPr lang="en-GB" altLang="en-US" sz="28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</a:t>
            </a:r>
            <a:r>
              <a:rPr lang="en-GB" altLang="en-US" sz="28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nalysis </a:t>
            </a:r>
          </a:p>
          <a:p>
            <a:pPr lvl="1"/>
            <a:endParaRPr lang="en-GB" altLang="en-US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Students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’ perceived challenges/ worries included: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Moving from UG to PGT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Managing workload/ time management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Content knowledge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Reading load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Writing etc…</a:t>
            </a:r>
          </a:p>
        </p:txBody>
      </p:sp>
    </p:spTree>
    <p:extLst>
      <p:ext uri="{BB962C8B-B14F-4D97-AF65-F5344CB8AC3E}">
        <p14:creationId xmlns:p14="http://schemas.microsoft.com/office/powerpoint/2010/main" val="42022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Perceved</a:t>
            </a:r>
            <a:r>
              <a:rPr lang="en-US" baseline="0" dirty="0" smtClean="0"/>
              <a:t>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688786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Perceived Challenges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38947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Greatest challenge/ worry related to: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Delivering presentations/ oral communication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" name="Rounded Rectangular Callout 4" descr="“ I am afraid I may not fully understand in class because some accents can be challenging to non-native speaker.” &#10;" title="Student Comment"/>
          <p:cNvSpPr/>
          <p:nvPr/>
        </p:nvSpPr>
        <p:spPr>
          <a:xfrm>
            <a:off x="523444" y="5143928"/>
            <a:ext cx="8309610" cy="1080767"/>
          </a:xfrm>
          <a:prstGeom prst="wedgeRoundRectCallout">
            <a:avLst>
              <a:gd name="adj1" fmla="val -54528"/>
              <a:gd name="adj2" fmla="val -427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40BAD2"/>
              </a:buClr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I am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afraid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may not fully understand in class because some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accents can be challenging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non-native speaker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</p:txBody>
      </p:sp>
      <p:sp>
        <p:nvSpPr>
          <p:cNvPr id="6" name="Rounded Rectangular Callout 5" descr="“Delivering presentations / public speaking makes me nervous...”&#10;" title="Student Comment"/>
          <p:cNvSpPr/>
          <p:nvPr/>
        </p:nvSpPr>
        <p:spPr>
          <a:xfrm>
            <a:off x="418238" y="2344308"/>
            <a:ext cx="8520022" cy="1080767"/>
          </a:xfrm>
          <a:prstGeom prst="wedgeRoundRectCallout">
            <a:avLst>
              <a:gd name="adj1" fmla="val -54528"/>
              <a:gd name="adj2" fmla="val -427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“Delivering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 / public speaking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makes me </a:t>
            </a:r>
            <a:r>
              <a:rPr lang="en-GB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nervous</a:t>
            </a:r>
            <a:r>
              <a:rPr lang="en-GB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...”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ular Callout 6" descr="“When I must talk to someone I have never met, I feel nervous.”&#10;" title="Student Comment"/>
          <p:cNvSpPr/>
          <p:nvPr/>
        </p:nvSpPr>
        <p:spPr>
          <a:xfrm>
            <a:off x="418238" y="3699067"/>
            <a:ext cx="8321040" cy="1208568"/>
          </a:xfrm>
          <a:prstGeom prst="wedgeRoundRectCallout">
            <a:avLst>
              <a:gd name="adj1" fmla="val 53351"/>
              <a:gd name="adj2" fmla="val -435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 I must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someone I have never met, I feel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nervous.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4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Intercultural Competence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23939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AL </a:t>
            </a:r>
            <a:r>
              <a:rPr lang="en-US" sz="3200" b="1" dirty="0" err="1" smtClean="0">
                <a:ea typeface="Arial" charset="0"/>
              </a:rPr>
              <a:t>Programme</a:t>
            </a:r>
            <a:endParaRPr lang="en-US" sz="3200" b="1" dirty="0" smtClean="0">
              <a:ea typeface="Arial" charset="0"/>
            </a:endParaRPr>
          </a:p>
          <a:p>
            <a:r>
              <a:rPr lang="en-US" sz="3200" b="1" dirty="0" smtClean="0">
                <a:ea typeface="Arial" charset="0"/>
              </a:rPr>
              <a:t>Intercultural Competence 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5952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In-sessional EAP programmes aim to address student needs in terms of the language and skills required to participate effectively in HE (Bruce, 2011</a:t>
            </a:r>
            <a:r>
              <a:rPr lang="en-GB" sz="2400" dirty="0" smtClean="0"/>
              <a:t>)</a:t>
            </a:r>
          </a:p>
          <a:p>
            <a:pPr lvl="1"/>
            <a:endParaRPr lang="en-GB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The development of intercultural competence is often overlooked in the EAP literature (Douglas &amp; </a:t>
            </a:r>
            <a:r>
              <a:rPr lang="en-GB" sz="2400" dirty="0" err="1"/>
              <a:t>Rosvold</a:t>
            </a:r>
            <a:r>
              <a:rPr lang="en-GB" sz="2400" dirty="0"/>
              <a:t>, 2018, p.37). </a:t>
            </a:r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‘intercultural </a:t>
            </a:r>
            <a:r>
              <a:rPr lang="en-GB" sz="2400" dirty="0"/>
              <a:t>competence is especially important in higher education settings where students from many different cultures come together to live and learn’ </a:t>
            </a:r>
            <a:r>
              <a:rPr lang="en-GB" sz="2400" dirty="0" smtClean="0"/>
              <a:t>(Holmes </a:t>
            </a:r>
            <a:r>
              <a:rPr lang="en-GB" sz="2400" dirty="0"/>
              <a:t>and </a:t>
            </a:r>
            <a:r>
              <a:rPr lang="en-GB" sz="2400" dirty="0" smtClean="0"/>
              <a:t>O’Neill, 2012</a:t>
            </a:r>
            <a:r>
              <a:rPr lang="en-GB" sz="2400" dirty="0"/>
              <a:t>, p.707) </a:t>
            </a:r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My role in bringing </a:t>
            </a:r>
            <a:r>
              <a:rPr lang="en-GB" sz="2400" dirty="0" err="1" smtClean="0"/>
              <a:t>sts</a:t>
            </a:r>
            <a:r>
              <a:rPr lang="en-GB" sz="2400" dirty="0" smtClean="0"/>
              <a:t> together – opportunity to explore IC/ ICC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400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Intercultural </a:t>
            </a:r>
            <a:r>
              <a:rPr lang="en-US" dirty="0" smtClean="0"/>
              <a:t>Competence 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23939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Intercultural Competence </a:t>
            </a:r>
          </a:p>
          <a:p>
            <a:r>
              <a:rPr lang="en-US" sz="3200" b="1" dirty="0" smtClean="0">
                <a:ea typeface="Arial" charset="0"/>
              </a:rPr>
              <a:t>Definition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5952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000" dirty="0" err="1"/>
              <a:t>Fantini</a:t>
            </a:r>
            <a:r>
              <a:rPr lang="en-GB" sz="3000" dirty="0"/>
              <a:t>, 2009, p.458:</a:t>
            </a:r>
          </a:p>
          <a:p>
            <a:pPr marL="914400" lvl="2" indent="0">
              <a:buNone/>
            </a:pPr>
            <a:r>
              <a:rPr lang="en-GB" sz="3000" dirty="0" smtClean="0"/>
              <a:t>intercultural competence may be defined as complex abilities that are required to perform </a:t>
            </a:r>
            <a:r>
              <a:rPr lang="en-GB" sz="3000" i="1" dirty="0" smtClean="0"/>
              <a:t>effectively</a:t>
            </a:r>
            <a:r>
              <a:rPr lang="en-GB" sz="3000" dirty="0" smtClean="0"/>
              <a:t> and </a:t>
            </a:r>
            <a:r>
              <a:rPr lang="en-GB" sz="3000" i="1" dirty="0" smtClean="0"/>
              <a:t>appropriately </a:t>
            </a:r>
            <a:r>
              <a:rPr lang="en-GB" sz="3000" dirty="0" smtClean="0"/>
              <a:t>when interacting with others who are linguistically and culturally different from oneself (italics in original).</a:t>
            </a:r>
            <a:endParaRPr lang="en-GB" sz="3000" dirty="0"/>
          </a:p>
        </p:txBody>
      </p:sp>
      <p:pic>
        <p:nvPicPr>
          <p:cNvPr id="4" name="Picture 3" descr="Define" title="Decorative Image"/>
          <p:cNvPicPr>
            <a:picLocks noChangeAspect="1"/>
          </p:cNvPicPr>
          <p:nvPr/>
        </p:nvPicPr>
        <p:blipFill rotWithShape="1">
          <a:blip r:embed="rId3"/>
          <a:srcRect t="34537" b="13093"/>
          <a:stretch/>
        </p:blipFill>
        <p:spPr>
          <a:xfrm>
            <a:off x="2227852" y="5200650"/>
            <a:ext cx="4701812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79AB1-67F1-EB4E-B29F-593696FCE1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Y1</a:t>
            </a:r>
            <a:r>
              <a:rPr lang="en-US" baseline="0" dirty="0" smtClean="0"/>
              <a:t> Lessons Learned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0696" y="239395"/>
            <a:ext cx="6822530" cy="828000"/>
          </a:xfrm>
        </p:spPr>
        <p:txBody>
          <a:bodyPr/>
          <a:lstStyle/>
          <a:p>
            <a:r>
              <a:rPr lang="en-US" sz="3200" b="1" dirty="0" smtClean="0">
                <a:ea typeface="Arial" charset="0"/>
              </a:rPr>
              <a:t>AL </a:t>
            </a:r>
            <a:r>
              <a:rPr lang="en-US" sz="3200" b="1" dirty="0" err="1" smtClean="0">
                <a:ea typeface="Arial" charset="0"/>
              </a:rPr>
              <a:t>Programme</a:t>
            </a:r>
            <a:r>
              <a:rPr lang="en-US" sz="3200" b="1" dirty="0" smtClean="0">
                <a:ea typeface="Arial" charset="0"/>
              </a:rPr>
              <a:t>- Y1  </a:t>
            </a:r>
          </a:p>
          <a:p>
            <a:r>
              <a:rPr lang="en-US" sz="3200" b="1" dirty="0" smtClean="0">
                <a:ea typeface="Arial" charset="0"/>
              </a:rPr>
              <a:t>Lessons Learned (1)</a:t>
            </a:r>
            <a:endParaRPr lang="en-US" sz="3200" b="1" dirty="0">
              <a:ea typeface="Arial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10696" y="1595211"/>
            <a:ext cx="8536124" cy="4683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My observations from Y1 (online delivery)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Communication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challenges between students e.g. reading groups</a:t>
            </a:r>
          </a:p>
          <a:p>
            <a:pPr lvl="2"/>
            <a:endParaRPr lang="en-GB" altLang="en-US" sz="26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Assessed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presentations group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formation</a:t>
            </a:r>
          </a:p>
          <a:p>
            <a:pPr lvl="1"/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Mostly 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mono-lingual, mono-cultural groupings</a:t>
            </a:r>
          </a:p>
          <a:p>
            <a:pPr lvl="1"/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2400" dirty="0" err="1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Sts</a:t>
            </a:r>
            <a:r>
              <a:rPr lang="en-GB" altLang="en-US" sz="2400" dirty="0" smtClean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needed more guidance and practice in working with others from different cultural/ linguistic backgrounds</a:t>
            </a:r>
          </a:p>
          <a:p>
            <a:pPr lvl="1"/>
            <a:endParaRPr lang="en-GB" altLang="en-US" sz="2400" dirty="0" smtClean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lvl="1"/>
            <a:endParaRPr lang="en-GB" alt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65076" y="2828064"/>
            <a:ext cx="7027364" cy="948689"/>
          </a:xfrm>
          <a:prstGeom prst="wedgeRoundRectCallout">
            <a:avLst>
              <a:gd name="adj1" fmla="val 50372"/>
              <a:gd name="adj2" fmla="val -2419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…me leading…the </a:t>
            </a: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 often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struggling…</a:t>
            </a:r>
          </a:p>
          <a:p>
            <a:pPr marL="0" lvl="1" algn="ctr"/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</a:t>
            </a:r>
            <a:r>
              <a:rPr lang="en-GB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</a:t>
            </a:r>
            <a:endParaRPr lang="en-GB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s xmlns="e4609776-c068-4080-80ea-fceeccc849fb">
      <UserInfo>
        <DisplayName/>
        <AccountId xsi:nil="true"/>
        <AccountType/>
      </UserInfo>
    </Students>
    <DefaultSectionNames xmlns="e4609776-c068-4080-80ea-fceeccc849fb" xsi:nil="true"/>
    <Teams_Channel_Section_Location xmlns="e4609776-c068-4080-80ea-fceeccc849fb" xsi:nil="true"/>
    <CultureName xmlns="e4609776-c068-4080-80ea-fceeccc849fb" xsi:nil="true"/>
    <Student_Groups xmlns="e4609776-c068-4080-80ea-fceeccc849fb">
      <UserInfo>
        <DisplayName/>
        <AccountId xsi:nil="true"/>
        <AccountType/>
      </UserInfo>
    </Student_Groups>
    <Distribution_Groups xmlns="e4609776-c068-4080-80ea-fceeccc849fb" xsi:nil="true"/>
    <Self_Registration_Enabled xmlns="e4609776-c068-4080-80ea-fceeccc849fb" xsi:nil="true"/>
    <Is_Collaboration_Space_Locked xmlns="e4609776-c068-4080-80ea-fceeccc849fb" xsi:nil="true"/>
    <Invited_Students xmlns="e4609776-c068-4080-80ea-fceeccc849fb" xsi:nil="true"/>
    <Math_Settings xmlns="e4609776-c068-4080-80ea-fceeccc849fb" xsi:nil="true"/>
    <Has_Teacher_Only_SectionGroup xmlns="e4609776-c068-4080-80ea-fceeccc849fb" xsi:nil="true"/>
    <NotebookType xmlns="e4609776-c068-4080-80ea-fceeccc849fb" xsi:nil="true"/>
    <FolderType xmlns="e4609776-c068-4080-80ea-fceeccc849fb" xsi:nil="true"/>
    <Templates xmlns="e4609776-c068-4080-80ea-fceeccc849fb" xsi:nil="true"/>
    <AppVersion xmlns="e4609776-c068-4080-80ea-fceeccc849fb" xsi:nil="true"/>
    <TeamsChannelId xmlns="e4609776-c068-4080-80ea-fceeccc849fb" xsi:nil="true"/>
    <Owner xmlns="e4609776-c068-4080-80ea-fceeccc849fb">
      <UserInfo>
        <DisplayName/>
        <AccountId xsi:nil="true"/>
        <AccountType/>
      </UserInfo>
    </Owner>
    <Teachers xmlns="e4609776-c068-4080-80ea-fceeccc849fb">
      <UserInfo>
        <DisplayName/>
        <AccountId xsi:nil="true"/>
        <AccountType/>
      </UserInfo>
    </Teachers>
    <LMS_Mappings xmlns="e4609776-c068-4080-80ea-fceeccc849fb" xsi:nil="true"/>
    <Invited_Teachers xmlns="e4609776-c068-4080-80ea-fceeccc849fb" xsi:nil="true"/>
    <IsNotebookLocked xmlns="e4609776-c068-4080-80ea-fceeccc849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360FB3DB75F43AC29FF1EF6AAFBFE" ma:contentTypeVersion="34" ma:contentTypeDescription="Create a new document." ma:contentTypeScope="" ma:versionID="585b22c9a85ed30be887f324331bee06">
  <xsd:schema xmlns:xsd="http://www.w3.org/2001/XMLSchema" xmlns:xs="http://www.w3.org/2001/XMLSchema" xmlns:p="http://schemas.microsoft.com/office/2006/metadata/properties" xmlns:ns3="c635f596-6e95-45dd-ad21-27d809825575" xmlns:ns4="e4609776-c068-4080-80ea-fceeccc849fb" targetNamespace="http://schemas.microsoft.com/office/2006/metadata/properties" ma:root="true" ma:fieldsID="1f77bfa64802e780152cfe7a07a793c8" ns3:_="" ns4:_="">
    <xsd:import namespace="c635f596-6e95-45dd-ad21-27d809825575"/>
    <xsd:import namespace="e4609776-c068-4080-80ea-fceeccc849f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5f596-6e95-45dd-ad21-27d8098255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09776-c068-4080-80ea-fceeccc84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Teams_Channel_Section_Location" ma:index="35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B8B9EE-2213-427E-B6DC-46B338FF6472}">
  <ds:schemaRefs>
    <ds:schemaRef ds:uri="http://purl.org/dc/dcmitype/"/>
    <ds:schemaRef ds:uri="http://schemas.microsoft.com/office/infopath/2007/PartnerControls"/>
    <ds:schemaRef ds:uri="c635f596-6e95-45dd-ad21-27d809825575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e4609776-c068-4080-80ea-fceeccc849f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C76E91-2027-4FB1-A4D2-940E33C9BB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4150C-4347-4D50-88B9-2F6845D31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5f596-6e95-45dd-ad21-27d809825575"/>
    <ds:schemaRef ds:uri="e4609776-c068-4080-80ea-fceeccc849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2895</TotalTime>
  <Words>2368</Words>
  <Application>Microsoft Office PowerPoint</Application>
  <PresentationFormat>On-screen Show (4:3)</PresentationFormat>
  <Paragraphs>299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FontAwesome</vt:lpstr>
      <vt:lpstr>Helvetica Light</vt:lpstr>
      <vt:lpstr>Office Theme</vt:lpstr>
      <vt:lpstr>Title</vt:lpstr>
      <vt:lpstr>Overview</vt:lpstr>
      <vt:lpstr>EAP Context</vt:lpstr>
      <vt:lpstr>AL Cohort</vt:lpstr>
      <vt:lpstr>AL Programme Student Needs</vt:lpstr>
      <vt:lpstr>Perceved Challenges</vt:lpstr>
      <vt:lpstr>Intercultural Competence</vt:lpstr>
      <vt:lpstr>Intercultural Competence Definition</vt:lpstr>
      <vt:lpstr>Y1 Lessons Learned</vt:lpstr>
      <vt:lpstr>Challenged assumptions</vt:lpstr>
      <vt:lpstr>AL Programme Y2</vt:lpstr>
      <vt:lpstr>Findings- Overview</vt:lpstr>
      <vt:lpstr>Findings- Greatest improvement</vt:lpstr>
      <vt:lpstr>Fear </vt:lpstr>
      <vt:lpstr>Overcoming fear (1)</vt:lpstr>
      <vt:lpstr>Overcoming fear (2)</vt:lpstr>
      <vt:lpstr>Overcoming fear (3)</vt:lpstr>
      <vt:lpstr>Findings: Group Work</vt:lpstr>
      <vt:lpstr>Findings: Positive Views</vt:lpstr>
      <vt:lpstr>Findings: Challenges</vt:lpstr>
      <vt:lpstr>Findings: Listening</vt:lpstr>
      <vt:lpstr>Findings: Greatest Change</vt:lpstr>
      <vt:lpstr>Findings: Learning Environment</vt:lpstr>
      <vt:lpstr>Links to Literature 1</vt:lpstr>
      <vt:lpstr>Links to Literature 2</vt:lpstr>
      <vt:lpstr>Links to Literature 3</vt:lpstr>
      <vt:lpstr>Other reflections</vt:lpstr>
      <vt:lpstr>References</vt:lpstr>
      <vt:lpstr>Q and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Smith</dc:creator>
  <cp:lastModifiedBy>Deirdre McKenna</cp:lastModifiedBy>
  <cp:revision>157</cp:revision>
  <cp:lastPrinted>2022-06-16T09:53:08Z</cp:lastPrinted>
  <dcterms:created xsi:type="dcterms:W3CDTF">2016-04-21T11:06:06Z</dcterms:created>
  <dcterms:modified xsi:type="dcterms:W3CDTF">2022-06-16T16:29:57Z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0x010100FF9360FB3DB75F43AC29FF1EF6AAFBFE</vt:lpwstr>
  </property>
</Properties>
</file>