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60" r:id="rId4"/>
    <p:sldId id="262" r:id="rId5"/>
    <p:sldId id="261" r:id="rId6"/>
    <p:sldId id="263" r:id="rId7"/>
    <p:sldId id="264" r:id="rId8"/>
    <p:sldId id="265" r:id="rId9"/>
    <p:sldId id="266" r:id="rId10"/>
    <p:sldId id="271"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A9C892-4858-487B-86F5-42C41F95F942}" v="90" dt="2022-06-17T05:49:31.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Laporda" userId="f111775e694d7aa3" providerId="LiveId" clId="{61A9C892-4858-487B-86F5-42C41F95F942}"/>
    <pc:docChg chg="custSel addSld delSld modSld">
      <pc:chgData name="Christina Laporda" userId="f111775e694d7aa3" providerId="LiveId" clId="{61A9C892-4858-487B-86F5-42C41F95F942}" dt="2022-06-17T06:57:47.771" v="99" actId="47"/>
      <pc:docMkLst>
        <pc:docMk/>
      </pc:docMkLst>
      <pc:sldChg chg="del modAnim">
        <pc:chgData name="Christina Laporda" userId="f111775e694d7aa3" providerId="LiveId" clId="{61A9C892-4858-487B-86F5-42C41F95F942}" dt="2022-06-17T05:44:39.006" v="90" actId="47"/>
        <pc:sldMkLst>
          <pc:docMk/>
          <pc:sldMk cId="4087795021" sldId="258"/>
        </pc:sldMkLst>
      </pc:sldChg>
      <pc:sldChg chg="del modAnim">
        <pc:chgData name="Christina Laporda" userId="f111775e694d7aa3" providerId="LiveId" clId="{61A9C892-4858-487B-86F5-42C41F95F942}" dt="2022-06-17T05:44:41.477" v="91" actId="47"/>
        <pc:sldMkLst>
          <pc:docMk/>
          <pc:sldMk cId="2976837946" sldId="259"/>
        </pc:sldMkLst>
      </pc:sldChg>
      <pc:sldChg chg="modAnim">
        <pc:chgData name="Christina Laporda" userId="f111775e694d7aa3" providerId="LiveId" clId="{61A9C892-4858-487B-86F5-42C41F95F942}" dt="2022-06-16T20:42:48.351" v="89"/>
        <pc:sldMkLst>
          <pc:docMk/>
          <pc:sldMk cId="4260793863" sldId="260"/>
        </pc:sldMkLst>
      </pc:sldChg>
      <pc:sldChg chg="modAnim">
        <pc:chgData name="Christina Laporda" userId="f111775e694d7aa3" providerId="LiveId" clId="{61A9C892-4858-487B-86F5-42C41F95F942}" dt="2022-06-16T20:37:36.736" v="56"/>
        <pc:sldMkLst>
          <pc:docMk/>
          <pc:sldMk cId="2141018106" sldId="262"/>
        </pc:sldMkLst>
      </pc:sldChg>
      <pc:sldChg chg="modAnim">
        <pc:chgData name="Christina Laporda" userId="f111775e694d7aa3" providerId="LiveId" clId="{61A9C892-4858-487B-86F5-42C41F95F942}" dt="2022-06-16T20:37:15.560" v="55"/>
        <pc:sldMkLst>
          <pc:docMk/>
          <pc:sldMk cId="697528437" sldId="263"/>
        </pc:sldMkLst>
      </pc:sldChg>
      <pc:sldChg chg="modSp modAnim">
        <pc:chgData name="Christina Laporda" userId="f111775e694d7aa3" providerId="LiveId" clId="{61A9C892-4858-487B-86F5-42C41F95F942}" dt="2022-06-16T20:38:08.649" v="60" actId="114"/>
        <pc:sldMkLst>
          <pc:docMk/>
          <pc:sldMk cId="2037949054" sldId="264"/>
        </pc:sldMkLst>
        <pc:spChg chg="mod">
          <ac:chgData name="Christina Laporda" userId="f111775e694d7aa3" providerId="LiveId" clId="{61A9C892-4858-487B-86F5-42C41F95F942}" dt="2022-06-16T20:38:08.649" v="60" actId="114"/>
          <ac:spMkLst>
            <pc:docMk/>
            <pc:sldMk cId="2037949054" sldId="264"/>
            <ac:spMk id="11" creationId="{5A3BF3B7-8A5D-ADDD-15BC-C029E83650AD}"/>
          </ac:spMkLst>
        </pc:spChg>
      </pc:sldChg>
      <pc:sldChg chg="modSp mod modAnim">
        <pc:chgData name="Christina Laporda" userId="f111775e694d7aa3" providerId="LiveId" clId="{61A9C892-4858-487B-86F5-42C41F95F942}" dt="2022-06-16T20:39:41.231" v="78"/>
        <pc:sldMkLst>
          <pc:docMk/>
          <pc:sldMk cId="3986039623" sldId="265"/>
        </pc:sldMkLst>
        <pc:spChg chg="mod">
          <ac:chgData name="Christina Laporda" userId="f111775e694d7aa3" providerId="LiveId" clId="{61A9C892-4858-487B-86F5-42C41F95F942}" dt="2022-06-16T20:28:05.287" v="33" actId="14100"/>
          <ac:spMkLst>
            <pc:docMk/>
            <pc:sldMk cId="3986039623" sldId="265"/>
            <ac:spMk id="12" creationId="{04700DD2-D13D-F7BD-1839-3878E4B8A21D}"/>
          </ac:spMkLst>
        </pc:spChg>
        <pc:graphicFrameChg chg="mod">
          <ac:chgData name="Christina Laporda" userId="f111775e694d7aa3" providerId="LiveId" clId="{61A9C892-4858-487B-86F5-42C41F95F942}" dt="2022-06-16T20:26:17.822" v="25" actId="20577"/>
          <ac:graphicFrameMkLst>
            <pc:docMk/>
            <pc:sldMk cId="3986039623" sldId="265"/>
            <ac:graphicFrameMk id="5" creationId="{CCF8116C-D1DF-8C03-458B-9897B6A26E4F}"/>
          </ac:graphicFrameMkLst>
        </pc:graphicFrameChg>
      </pc:sldChg>
      <pc:sldChg chg="modAnim">
        <pc:chgData name="Christina Laporda" userId="f111775e694d7aa3" providerId="LiveId" clId="{61A9C892-4858-487B-86F5-42C41F95F942}" dt="2022-06-16T20:40:13.363" v="83"/>
        <pc:sldMkLst>
          <pc:docMk/>
          <pc:sldMk cId="832804481" sldId="267"/>
        </pc:sldMkLst>
      </pc:sldChg>
      <pc:sldChg chg="addSp delSp modSp new del mod">
        <pc:chgData name="Christina Laporda" userId="f111775e694d7aa3" providerId="LiveId" clId="{61A9C892-4858-487B-86F5-42C41F95F942}" dt="2022-06-17T06:57:47.771" v="99" actId="47"/>
        <pc:sldMkLst>
          <pc:docMk/>
          <pc:sldMk cId="1752058349" sldId="271"/>
        </pc:sldMkLst>
        <pc:spChg chg="del">
          <ac:chgData name="Christina Laporda" userId="f111775e694d7aa3" providerId="LiveId" clId="{61A9C892-4858-487B-86F5-42C41F95F942}" dt="2022-06-17T05:49:35.449" v="94" actId="478"/>
          <ac:spMkLst>
            <pc:docMk/>
            <pc:sldMk cId="1752058349" sldId="271"/>
            <ac:spMk id="2" creationId="{350DF668-6C2B-76F6-B22B-BF979A4593B2}"/>
          </ac:spMkLst>
        </pc:spChg>
        <pc:spChg chg="del">
          <ac:chgData name="Christina Laporda" userId="f111775e694d7aa3" providerId="LiveId" clId="{61A9C892-4858-487B-86F5-42C41F95F942}" dt="2022-06-17T05:49:31.313" v="93"/>
          <ac:spMkLst>
            <pc:docMk/>
            <pc:sldMk cId="1752058349" sldId="271"/>
            <ac:spMk id="3" creationId="{7515D397-AB69-127C-2784-FE4D4995866C}"/>
          </ac:spMkLst>
        </pc:spChg>
        <pc:picChg chg="add mod">
          <ac:chgData name="Christina Laporda" userId="f111775e694d7aa3" providerId="LiveId" clId="{61A9C892-4858-487B-86F5-42C41F95F942}" dt="2022-06-17T05:49:55.734" v="98" actId="14100"/>
          <ac:picMkLst>
            <pc:docMk/>
            <pc:sldMk cId="1752058349" sldId="271"/>
            <ac:picMk id="7" creationId="{4C94FEA1-F2E6-4D9C-1FE2-30FACABD271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7296D-76A3-4D1E-8566-8A1EF3439F2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A23E5057-5FEF-4B8D-8507-EE1CC985D5B2}">
      <dgm:prSet custT="1"/>
      <dgm:spPr/>
      <dgm:t>
        <a:bodyPr/>
        <a:lstStyle/>
        <a:p>
          <a:r>
            <a:rPr lang="en-GB" sz="3200" i="1" dirty="0"/>
            <a:t>‘… how can we figure out how to impart something as subtle and intangible as “intercultural competence”? Do we even know what the term really means?’</a:t>
          </a:r>
          <a:endParaRPr lang="en-US" sz="3200" dirty="0"/>
        </a:p>
      </dgm:t>
    </dgm:pt>
    <dgm:pt modelId="{240AAB1E-EEF2-4235-A4E9-67650FDA4888}" type="parTrans" cxnId="{11F0092B-FBCF-4403-AD63-5A653FE8297E}">
      <dgm:prSet/>
      <dgm:spPr/>
      <dgm:t>
        <a:bodyPr/>
        <a:lstStyle/>
        <a:p>
          <a:endParaRPr lang="en-US"/>
        </a:p>
      </dgm:t>
    </dgm:pt>
    <dgm:pt modelId="{696869EE-B59F-4575-9404-721B2F311D69}" type="sibTrans" cxnId="{11F0092B-FBCF-4403-AD63-5A653FE8297E}">
      <dgm:prSet/>
      <dgm:spPr/>
      <dgm:t>
        <a:bodyPr/>
        <a:lstStyle/>
        <a:p>
          <a:endParaRPr lang="en-US"/>
        </a:p>
      </dgm:t>
    </dgm:pt>
    <dgm:pt modelId="{3D53CCE4-B605-4245-AA08-216D99FBC3E9}">
      <dgm:prSet custT="1"/>
      <dgm:spPr/>
      <dgm:t>
        <a:bodyPr/>
        <a:lstStyle/>
        <a:p>
          <a:r>
            <a:rPr lang="en-GB" sz="1800" i="1" dirty="0"/>
            <a:t>(Bok, 2009)</a:t>
          </a:r>
          <a:endParaRPr lang="en-US" sz="1800" i="1" dirty="0"/>
        </a:p>
      </dgm:t>
    </dgm:pt>
    <dgm:pt modelId="{1AC51105-8948-4600-B7F3-19EA90F5BEE3}" type="parTrans" cxnId="{17E6EA79-07E2-409A-94D6-DCD767F75F8D}">
      <dgm:prSet/>
      <dgm:spPr/>
      <dgm:t>
        <a:bodyPr/>
        <a:lstStyle/>
        <a:p>
          <a:endParaRPr lang="en-US"/>
        </a:p>
      </dgm:t>
    </dgm:pt>
    <dgm:pt modelId="{150927E9-F2B3-4B1D-B50A-470A28617510}" type="sibTrans" cxnId="{17E6EA79-07E2-409A-94D6-DCD767F75F8D}">
      <dgm:prSet/>
      <dgm:spPr/>
      <dgm:t>
        <a:bodyPr/>
        <a:lstStyle/>
        <a:p>
          <a:endParaRPr lang="en-US"/>
        </a:p>
      </dgm:t>
    </dgm:pt>
    <dgm:pt modelId="{62972F90-1B48-46D6-B423-25367CE78A01}">
      <dgm:prSet/>
      <dgm:spPr/>
      <dgm:t>
        <a:bodyPr/>
        <a:lstStyle/>
        <a:p>
          <a:r>
            <a:rPr lang="en-GB" dirty="0"/>
            <a:t>‘… it is essential to arrive at a definition of intercultural competence before proceeding with any further assessment steps.’</a:t>
          </a:r>
          <a:endParaRPr lang="en-US" dirty="0"/>
        </a:p>
      </dgm:t>
    </dgm:pt>
    <dgm:pt modelId="{F217920A-E97B-4300-8218-88A7679E7264}" type="parTrans" cxnId="{970B873C-8D9C-4E75-8B98-FEEB8063F1AC}">
      <dgm:prSet/>
      <dgm:spPr/>
      <dgm:t>
        <a:bodyPr/>
        <a:lstStyle/>
        <a:p>
          <a:endParaRPr lang="en-US"/>
        </a:p>
      </dgm:t>
    </dgm:pt>
    <dgm:pt modelId="{C3891C75-C9EC-4766-A8DE-796F3279A12F}" type="sibTrans" cxnId="{970B873C-8D9C-4E75-8B98-FEEB8063F1AC}">
      <dgm:prSet/>
      <dgm:spPr/>
      <dgm:t>
        <a:bodyPr/>
        <a:lstStyle/>
        <a:p>
          <a:endParaRPr lang="en-US"/>
        </a:p>
      </dgm:t>
    </dgm:pt>
    <dgm:pt modelId="{31A8080E-D7E1-4F73-AA0C-E24D7D6CE378}">
      <dgm:prSet custT="1"/>
      <dgm:spPr/>
      <dgm:t>
        <a:bodyPr/>
        <a:lstStyle/>
        <a:p>
          <a:r>
            <a:rPr lang="en-GB" sz="1800" i="1" dirty="0"/>
            <a:t>(Deardorff, 2009, p.478)</a:t>
          </a:r>
          <a:endParaRPr lang="en-US" sz="1800" i="1" dirty="0"/>
        </a:p>
      </dgm:t>
    </dgm:pt>
    <dgm:pt modelId="{48BE23EA-657E-4D0F-A65B-6E31C9B910D0}" type="parTrans" cxnId="{85ABD910-ABC6-47CC-B032-91D407AACF5B}">
      <dgm:prSet/>
      <dgm:spPr/>
      <dgm:t>
        <a:bodyPr/>
        <a:lstStyle/>
        <a:p>
          <a:endParaRPr lang="en-US"/>
        </a:p>
      </dgm:t>
    </dgm:pt>
    <dgm:pt modelId="{36ABEB73-B344-4041-9F54-6CC30E56E3D7}" type="sibTrans" cxnId="{85ABD910-ABC6-47CC-B032-91D407AACF5B}">
      <dgm:prSet/>
      <dgm:spPr/>
      <dgm:t>
        <a:bodyPr/>
        <a:lstStyle/>
        <a:p>
          <a:endParaRPr lang="en-US"/>
        </a:p>
      </dgm:t>
    </dgm:pt>
    <dgm:pt modelId="{A96B736D-3594-45B1-9174-7E342565DB74}" type="pres">
      <dgm:prSet presAssocID="{5C17296D-76A3-4D1E-8566-8A1EF3439F2E}" presName="vert0" presStyleCnt="0">
        <dgm:presLayoutVars>
          <dgm:dir/>
          <dgm:animOne val="branch"/>
          <dgm:animLvl val="lvl"/>
        </dgm:presLayoutVars>
      </dgm:prSet>
      <dgm:spPr/>
    </dgm:pt>
    <dgm:pt modelId="{5DB00592-AE0E-4A1A-A5DF-5386B9C20473}" type="pres">
      <dgm:prSet presAssocID="{A23E5057-5FEF-4B8D-8507-EE1CC985D5B2}" presName="thickLine" presStyleLbl="alignNode1" presStyleIdx="0" presStyleCnt="4"/>
      <dgm:spPr/>
    </dgm:pt>
    <dgm:pt modelId="{9077CADF-8104-4A0C-90AA-68EA3D0E1FC4}" type="pres">
      <dgm:prSet presAssocID="{A23E5057-5FEF-4B8D-8507-EE1CC985D5B2}" presName="horz1" presStyleCnt="0"/>
      <dgm:spPr/>
    </dgm:pt>
    <dgm:pt modelId="{D90CC996-EA97-450C-AE92-DA8CFE7943AE}" type="pres">
      <dgm:prSet presAssocID="{A23E5057-5FEF-4B8D-8507-EE1CC985D5B2}" presName="tx1" presStyleLbl="revTx" presStyleIdx="0" presStyleCnt="4"/>
      <dgm:spPr/>
    </dgm:pt>
    <dgm:pt modelId="{C738DFBB-2057-420C-829B-CB3E05ED5148}" type="pres">
      <dgm:prSet presAssocID="{A23E5057-5FEF-4B8D-8507-EE1CC985D5B2}" presName="vert1" presStyleCnt="0"/>
      <dgm:spPr/>
    </dgm:pt>
    <dgm:pt modelId="{49E8219E-2743-463E-AD55-CB10756475A9}" type="pres">
      <dgm:prSet presAssocID="{3D53CCE4-B605-4245-AA08-216D99FBC3E9}" presName="thickLine" presStyleLbl="alignNode1" presStyleIdx="1" presStyleCnt="4"/>
      <dgm:spPr/>
    </dgm:pt>
    <dgm:pt modelId="{1DC0A519-4D6B-4500-9658-31EFAE44B52E}" type="pres">
      <dgm:prSet presAssocID="{3D53CCE4-B605-4245-AA08-216D99FBC3E9}" presName="horz1" presStyleCnt="0"/>
      <dgm:spPr/>
    </dgm:pt>
    <dgm:pt modelId="{98E672EE-3A07-44F2-B354-2566042C2428}" type="pres">
      <dgm:prSet presAssocID="{3D53CCE4-B605-4245-AA08-216D99FBC3E9}" presName="tx1" presStyleLbl="revTx" presStyleIdx="1" presStyleCnt="4" custScaleY="42874" custLinFactNeighborX="-1093" custLinFactNeighborY="17095"/>
      <dgm:spPr/>
    </dgm:pt>
    <dgm:pt modelId="{46B7FC9D-AD2F-4343-B8DE-5B76BF6D9650}" type="pres">
      <dgm:prSet presAssocID="{3D53CCE4-B605-4245-AA08-216D99FBC3E9}" presName="vert1" presStyleCnt="0"/>
      <dgm:spPr/>
    </dgm:pt>
    <dgm:pt modelId="{E62526F3-0C43-4ACA-89B9-7E8829C7DFB0}" type="pres">
      <dgm:prSet presAssocID="{62972F90-1B48-46D6-B423-25367CE78A01}" presName="thickLine" presStyleLbl="alignNode1" presStyleIdx="2" presStyleCnt="4"/>
      <dgm:spPr/>
    </dgm:pt>
    <dgm:pt modelId="{C542D5AB-36FE-4ABC-824B-97C785F894E2}" type="pres">
      <dgm:prSet presAssocID="{62972F90-1B48-46D6-B423-25367CE78A01}" presName="horz1" presStyleCnt="0"/>
      <dgm:spPr/>
    </dgm:pt>
    <dgm:pt modelId="{6EE024F2-00A9-4644-905F-F66D8104DA3E}" type="pres">
      <dgm:prSet presAssocID="{62972F90-1B48-46D6-B423-25367CE78A01}" presName="tx1" presStyleLbl="revTx" presStyleIdx="2" presStyleCnt="4"/>
      <dgm:spPr/>
    </dgm:pt>
    <dgm:pt modelId="{7F12EAEC-95B9-404C-859E-D56F37B97C43}" type="pres">
      <dgm:prSet presAssocID="{62972F90-1B48-46D6-B423-25367CE78A01}" presName="vert1" presStyleCnt="0"/>
      <dgm:spPr/>
    </dgm:pt>
    <dgm:pt modelId="{2FE6D8C6-DA43-4DD5-BEE9-C8943B52B455}" type="pres">
      <dgm:prSet presAssocID="{31A8080E-D7E1-4F73-AA0C-E24D7D6CE378}" presName="thickLine" presStyleLbl="alignNode1" presStyleIdx="3" presStyleCnt="4"/>
      <dgm:spPr/>
    </dgm:pt>
    <dgm:pt modelId="{610AC9E6-83B5-4679-A600-52180E822DC3}" type="pres">
      <dgm:prSet presAssocID="{31A8080E-D7E1-4F73-AA0C-E24D7D6CE378}" presName="horz1" presStyleCnt="0"/>
      <dgm:spPr/>
    </dgm:pt>
    <dgm:pt modelId="{A3F27512-6BBA-417D-8A17-E4FB0C3BDFB9}" type="pres">
      <dgm:prSet presAssocID="{31A8080E-D7E1-4F73-AA0C-E24D7D6CE378}" presName="tx1" presStyleLbl="revTx" presStyleIdx="3" presStyleCnt="4" custScaleY="38452"/>
      <dgm:spPr/>
    </dgm:pt>
    <dgm:pt modelId="{1A262A7C-A906-4812-8FA8-1CF03E771B4E}" type="pres">
      <dgm:prSet presAssocID="{31A8080E-D7E1-4F73-AA0C-E24D7D6CE378}" presName="vert1" presStyleCnt="0"/>
      <dgm:spPr/>
    </dgm:pt>
  </dgm:ptLst>
  <dgm:cxnLst>
    <dgm:cxn modelId="{85ABD910-ABC6-47CC-B032-91D407AACF5B}" srcId="{5C17296D-76A3-4D1E-8566-8A1EF3439F2E}" destId="{31A8080E-D7E1-4F73-AA0C-E24D7D6CE378}" srcOrd="3" destOrd="0" parTransId="{48BE23EA-657E-4D0F-A65B-6E31C9B910D0}" sibTransId="{36ABEB73-B344-4041-9F54-6CC30E56E3D7}"/>
    <dgm:cxn modelId="{A1D8C01A-5AC2-4934-A8CF-C0EC38C3CBDC}" type="presOf" srcId="{A23E5057-5FEF-4B8D-8507-EE1CC985D5B2}" destId="{D90CC996-EA97-450C-AE92-DA8CFE7943AE}" srcOrd="0" destOrd="0" presId="urn:microsoft.com/office/officeart/2008/layout/LinedList"/>
    <dgm:cxn modelId="{11F0092B-FBCF-4403-AD63-5A653FE8297E}" srcId="{5C17296D-76A3-4D1E-8566-8A1EF3439F2E}" destId="{A23E5057-5FEF-4B8D-8507-EE1CC985D5B2}" srcOrd="0" destOrd="0" parTransId="{240AAB1E-EEF2-4235-A4E9-67650FDA4888}" sibTransId="{696869EE-B59F-4575-9404-721B2F311D69}"/>
    <dgm:cxn modelId="{DBCAD739-E6BD-4866-BEAE-665B63F058E8}" type="presOf" srcId="{62972F90-1B48-46D6-B423-25367CE78A01}" destId="{6EE024F2-00A9-4644-905F-F66D8104DA3E}" srcOrd="0" destOrd="0" presId="urn:microsoft.com/office/officeart/2008/layout/LinedList"/>
    <dgm:cxn modelId="{970B873C-8D9C-4E75-8B98-FEEB8063F1AC}" srcId="{5C17296D-76A3-4D1E-8566-8A1EF3439F2E}" destId="{62972F90-1B48-46D6-B423-25367CE78A01}" srcOrd="2" destOrd="0" parTransId="{F217920A-E97B-4300-8218-88A7679E7264}" sibTransId="{C3891C75-C9EC-4766-A8DE-796F3279A12F}"/>
    <dgm:cxn modelId="{0213FB5C-220B-4339-98A5-3D74A748F999}" type="presOf" srcId="{3D53CCE4-B605-4245-AA08-216D99FBC3E9}" destId="{98E672EE-3A07-44F2-B354-2566042C2428}" srcOrd="0" destOrd="0" presId="urn:microsoft.com/office/officeart/2008/layout/LinedList"/>
    <dgm:cxn modelId="{17E6EA79-07E2-409A-94D6-DCD767F75F8D}" srcId="{5C17296D-76A3-4D1E-8566-8A1EF3439F2E}" destId="{3D53CCE4-B605-4245-AA08-216D99FBC3E9}" srcOrd="1" destOrd="0" parTransId="{1AC51105-8948-4600-B7F3-19EA90F5BEE3}" sibTransId="{150927E9-F2B3-4B1D-B50A-470A28617510}"/>
    <dgm:cxn modelId="{42EEF67C-2268-4A68-8158-F2B3DEE61032}" type="presOf" srcId="{5C17296D-76A3-4D1E-8566-8A1EF3439F2E}" destId="{A96B736D-3594-45B1-9174-7E342565DB74}" srcOrd="0" destOrd="0" presId="urn:microsoft.com/office/officeart/2008/layout/LinedList"/>
    <dgm:cxn modelId="{03AAF993-D0C8-4CD6-AECE-8C0E776660AC}" type="presOf" srcId="{31A8080E-D7E1-4F73-AA0C-E24D7D6CE378}" destId="{A3F27512-6BBA-417D-8A17-E4FB0C3BDFB9}" srcOrd="0" destOrd="0" presId="urn:microsoft.com/office/officeart/2008/layout/LinedList"/>
    <dgm:cxn modelId="{DE5BBDB9-6F02-427D-BEF2-5E9099BFAE04}" type="presParOf" srcId="{A96B736D-3594-45B1-9174-7E342565DB74}" destId="{5DB00592-AE0E-4A1A-A5DF-5386B9C20473}" srcOrd="0" destOrd="0" presId="urn:microsoft.com/office/officeart/2008/layout/LinedList"/>
    <dgm:cxn modelId="{7E8B5C48-7D64-4B42-889F-A38004EBA853}" type="presParOf" srcId="{A96B736D-3594-45B1-9174-7E342565DB74}" destId="{9077CADF-8104-4A0C-90AA-68EA3D0E1FC4}" srcOrd="1" destOrd="0" presId="urn:microsoft.com/office/officeart/2008/layout/LinedList"/>
    <dgm:cxn modelId="{148C8070-2BB7-4958-8532-87C3288A5A61}" type="presParOf" srcId="{9077CADF-8104-4A0C-90AA-68EA3D0E1FC4}" destId="{D90CC996-EA97-450C-AE92-DA8CFE7943AE}" srcOrd="0" destOrd="0" presId="urn:microsoft.com/office/officeart/2008/layout/LinedList"/>
    <dgm:cxn modelId="{073EC464-377F-47F5-B1A7-464738E01E17}" type="presParOf" srcId="{9077CADF-8104-4A0C-90AA-68EA3D0E1FC4}" destId="{C738DFBB-2057-420C-829B-CB3E05ED5148}" srcOrd="1" destOrd="0" presId="urn:microsoft.com/office/officeart/2008/layout/LinedList"/>
    <dgm:cxn modelId="{568143C6-EAF3-475F-944E-60866C863C5E}" type="presParOf" srcId="{A96B736D-3594-45B1-9174-7E342565DB74}" destId="{49E8219E-2743-463E-AD55-CB10756475A9}" srcOrd="2" destOrd="0" presId="urn:microsoft.com/office/officeart/2008/layout/LinedList"/>
    <dgm:cxn modelId="{67490D5E-0B6E-4435-8799-47A92B886EDF}" type="presParOf" srcId="{A96B736D-3594-45B1-9174-7E342565DB74}" destId="{1DC0A519-4D6B-4500-9658-31EFAE44B52E}" srcOrd="3" destOrd="0" presId="urn:microsoft.com/office/officeart/2008/layout/LinedList"/>
    <dgm:cxn modelId="{378913B4-B143-479A-A523-5B4296E6DCAD}" type="presParOf" srcId="{1DC0A519-4D6B-4500-9658-31EFAE44B52E}" destId="{98E672EE-3A07-44F2-B354-2566042C2428}" srcOrd="0" destOrd="0" presId="urn:microsoft.com/office/officeart/2008/layout/LinedList"/>
    <dgm:cxn modelId="{FF994FF9-5EF9-4B21-97B6-6195D4C26817}" type="presParOf" srcId="{1DC0A519-4D6B-4500-9658-31EFAE44B52E}" destId="{46B7FC9D-AD2F-4343-B8DE-5B76BF6D9650}" srcOrd="1" destOrd="0" presId="urn:microsoft.com/office/officeart/2008/layout/LinedList"/>
    <dgm:cxn modelId="{DABC0E3D-3437-4502-8C7D-67E53FF7D38F}" type="presParOf" srcId="{A96B736D-3594-45B1-9174-7E342565DB74}" destId="{E62526F3-0C43-4ACA-89B9-7E8829C7DFB0}" srcOrd="4" destOrd="0" presId="urn:microsoft.com/office/officeart/2008/layout/LinedList"/>
    <dgm:cxn modelId="{390235BE-DB49-4A28-A628-59F862F9335B}" type="presParOf" srcId="{A96B736D-3594-45B1-9174-7E342565DB74}" destId="{C542D5AB-36FE-4ABC-824B-97C785F894E2}" srcOrd="5" destOrd="0" presId="urn:microsoft.com/office/officeart/2008/layout/LinedList"/>
    <dgm:cxn modelId="{3E6E66CD-7DCA-41D0-A259-836664C8A6D9}" type="presParOf" srcId="{C542D5AB-36FE-4ABC-824B-97C785F894E2}" destId="{6EE024F2-00A9-4644-905F-F66D8104DA3E}" srcOrd="0" destOrd="0" presId="urn:microsoft.com/office/officeart/2008/layout/LinedList"/>
    <dgm:cxn modelId="{94E7E869-DEC2-4388-BF49-B29D4C106078}" type="presParOf" srcId="{C542D5AB-36FE-4ABC-824B-97C785F894E2}" destId="{7F12EAEC-95B9-404C-859E-D56F37B97C43}" srcOrd="1" destOrd="0" presId="urn:microsoft.com/office/officeart/2008/layout/LinedList"/>
    <dgm:cxn modelId="{B87A3D40-1D1D-4AE3-83FC-F0A3B45A7F5D}" type="presParOf" srcId="{A96B736D-3594-45B1-9174-7E342565DB74}" destId="{2FE6D8C6-DA43-4DD5-BEE9-C8943B52B455}" srcOrd="6" destOrd="0" presId="urn:microsoft.com/office/officeart/2008/layout/LinedList"/>
    <dgm:cxn modelId="{F26C7198-40DF-4CFF-9A27-392058CB93AF}" type="presParOf" srcId="{A96B736D-3594-45B1-9174-7E342565DB74}" destId="{610AC9E6-83B5-4679-A600-52180E822DC3}" srcOrd="7" destOrd="0" presId="urn:microsoft.com/office/officeart/2008/layout/LinedList"/>
    <dgm:cxn modelId="{F77FCFBE-CC17-4DD2-91BA-E213B74BA06D}" type="presParOf" srcId="{610AC9E6-83B5-4679-A600-52180E822DC3}" destId="{A3F27512-6BBA-417D-8A17-E4FB0C3BDFB9}" srcOrd="0" destOrd="0" presId="urn:microsoft.com/office/officeart/2008/layout/LinedList"/>
    <dgm:cxn modelId="{AD048E4C-0022-419C-A7C7-A95E9C253AEF}" type="presParOf" srcId="{610AC9E6-83B5-4679-A600-52180E822DC3}" destId="{1A262A7C-A906-4812-8FA8-1CF03E771B4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C1B0BC-8B18-4529-94CA-6677BDFA5396}"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E85286F9-3AC0-482B-AE8F-C657F9574581}">
      <dgm:prSet/>
      <dgm:spPr/>
      <dgm:t>
        <a:bodyPr/>
        <a:lstStyle/>
        <a:p>
          <a:r>
            <a:rPr lang="en-US" dirty="0"/>
            <a:t>Guaranteed</a:t>
          </a:r>
        </a:p>
      </dgm:t>
    </dgm:pt>
    <dgm:pt modelId="{62894D99-8CC2-4394-B4CB-F75E0B27276E}" type="parTrans" cxnId="{FF0F8DE2-2A1E-40C3-B72F-5DD34C463F59}">
      <dgm:prSet/>
      <dgm:spPr/>
      <dgm:t>
        <a:bodyPr/>
        <a:lstStyle/>
        <a:p>
          <a:endParaRPr lang="en-US"/>
        </a:p>
      </dgm:t>
    </dgm:pt>
    <dgm:pt modelId="{DDFF528D-16F9-429E-95D6-421A4D8FDACA}" type="sibTrans" cxnId="{FF0F8DE2-2A1E-40C3-B72F-5DD34C463F59}">
      <dgm:prSet/>
      <dgm:spPr/>
      <dgm:t>
        <a:bodyPr/>
        <a:lstStyle/>
        <a:p>
          <a:endParaRPr lang="en-US"/>
        </a:p>
      </dgm:t>
    </dgm:pt>
    <dgm:pt modelId="{66FF9ADB-6F18-48A4-B8E2-F647509681C3}">
      <dgm:prSet/>
      <dgm:spPr/>
      <dgm:t>
        <a:bodyPr/>
        <a:lstStyle/>
        <a:p>
          <a:r>
            <a:rPr lang="en-GB" dirty="0"/>
            <a:t>There are people who may never develop intercultural competence </a:t>
          </a:r>
          <a:endParaRPr lang="en-US" dirty="0"/>
        </a:p>
      </dgm:t>
    </dgm:pt>
    <dgm:pt modelId="{7651E811-3574-46FB-B6E5-DA8A75D8D928}" type="parTrans" cxnId="{744EFDC1-7AB7-4327-933B-6141DC4B52D4}">
      <dgm:prSet/>
      <dgm:spPr/>
      <dgm:t>
        <a:bodyPr/>
        <a:lstStyle/>
        <a:p>
          <a:endParaRPr lang="en-US"/>
        </a:p>
      </dgm:t>
    </dgm:pt>
    <dgm:pt modelId="{447211B2-F21E-4B54-9997-58CCFDB092C4}" type="sibTrans" cxnId="{744EFDC1-7AB7-4327-933B-6141DC4B52D4}">
      <dgm:prSet/>
      <dgm:spPr/>
      <dgm:t>
        <a:bodyPr/>
        <a:lstStyle/>
        <a:p>
          <a:endParaRPr lang="en-US"/>
        </a:p>
      </dgm:t>
    </dgm:pt>
    <dgm:pt modelId="{C166AB23-2925-4AAA-A926-6EC01A4BF249}">
      <dgm:prSet/>
      <dgm:spPr/>
      <dgm:t>
        <a:bodyPr/>
        <a:lstStyle/>
        <a:p>
          <a:r>
            <a:rPr lang="en-US" dirty="0"/>
            <a:t>developed by simple exposure to diversity </a:t>
          </a:r>
        </a:p>
      </dgm:t>
    </dgm:pt>
    <dgm:pt modelId="{F60FDC49-B538-490B-8C26-BE1998146A4F}" type="parTrans" cxnId="{B3B10352-A4E0-43EE-BD60-10EB84559E0F}">
      <dgm:prSet/>
      <dgm:spPr/>
      <dgm:t>
        <a:bodyPr/>
        <a:lstStyle/>
        <a:p>
          <a:endParaRPr lang="en-US"/>
        </a:p>
      </dgm:t>
    </dgm:pt>
    <dgm:pt modelId="{5E53AFBE-0D80-48B6-BCA2-FAD4B936888A}" type="sibTrans" cxnId="{B3B10352-A4E0-43EE-BD60-10EB84559E0F}">
      <dgm:prSet/>
      <dgm:spPr/>
      <dgm:t>
        <a:bodyPr/>
        <a:lstStyle/>
        <a:p>
          <a:endParaRPr lang="en-US"/>
        </a:p>
      </dgm:t>
    </dgm:pt>
    <dgm:pt modelId="{63096B42-3FC3-4393-8EF4-0802F5049F56}">
      <dgm:prSet/>
      <dgm:spPr/>
      <dgm:t>
        <a:bodyPr/>
        <a:lstStyle/>
        <a:p>
          <a:r>
            <a:rPr lang="en-US" dirty="0"/>
            <a:t>we can’t rely on immersion</a:t>
          </a:r>
        </a:p>
      </dgm:t>
    </dgm:pt>
    <dgm:pt modelId="{7E46E5F9-03F0-443C-9B65-84C17D85D15D}" type="parTrans" cxnId="{8E22DC7B-55D8-4C74-8F3A-C08C133DBB04}">
      <dgm:prSet/>
      <dgm:spPr/>
      <dgm:t>
        <a:bodyPr/>
        <a:lstStyle/>
        <a:p>
          <a:endParaRPr lang="en-US"/>
        </a:p>
      </dgm:t>
    </dgm:pt>
    <dgm:pt modelId="{50392FA0-4955-4514-BB95-8DE3A88E7A84}" type="sibTrans" cxnId="{8E22DC7B-55D8-4C74-8F3A-C08C133DBB04}">
      <dgm:prSet/>
      <dgm:spPr/>
      <dgm:t>
        <a:bodyPr/>
        <a:lstStyle/>
        <a:p>
          <a:endParaRPr lang="en-US"/>
        </a:p>
      </dgm:t>
    </dgm:pt>
    <dgm:pt modelId="{2F062A45-5923-4B95-AABC-EF34216E46B4}">
      <dgm:prSet/>
      <dgm:spPr/>
      <dgm:t>
        <a:bodyPr/>
        <a:lstStyle/>
        <a:p>
          <a:r>
            <a:rPr lang="en-US" dirty="0"/>
            <a:t>it must be intentionally addressed through the curriculum and experiential learning, </a:t>
          </a:r>
        </a:p>
      </dgm:t>
    </dgm:pt>
    <dgm:pt modelId="{AFD9DB79-6300-4ED1-9D19-571DD68CFBA3}" type="parTrans" cxnId="{EA257D00-D2D5-4639-ABD4-F2FF91242244}">
      <dgm:prSet/>
      <dgm:spPr/>
      <dgm:t>
        <a:bodyPr/>
        <a:lstStyle/>
        <a:p>
          <a:endParaRPr lang="en-US"/>
        </a:p>
      </dgm:t>
    </dgm:pt>
    <dgm:pt modelId="{F71B3D18-2C31-4942-BA0C-6B32CDA80436}" type="sibTrans" cxnId="{EA257D00-D2D5-4639-ABD4-F2FF91242244}">
      <dgm:prSet/>
      <dgm:spPr/>
      <dgm:t>
        <a:bodyPr/>
        <a:lstStyle/>
        <a:p>
          <a:endParaRPr lang="en-US"/>
        </a:p>
      </dgm:t>
    </dgm:pt>
    <dgm:pt modelId="{F6BB4A73-8C9B-43BB-AA7A-945FBE92E41A}">
      <dgm:prSet/>
      <dgm:spPr/>
      <dgm:t>
        <a:bodyPr/>
        <a:lstStyle/>
        <a:p>
          <a:r>
            <a:rPr lang="en-US"/>
            <a:t>fully achieved </a:t>
          </a:r>
        </a:p>
      </dgm:t>
    </dgm:pt>
    <dgm:pt modelId="{B56B41CA-32E4-4158-A56B-612A220D694F}" type="parTrans" cxnId="{D449C035-980D-4622-BA08-9CD355D128CF}">
      <dgm:prSet/>
      <dgm:spPr/>
      <dgm:t>
        <a:bodyPr/>
        <a:lstStyle/>
        <a:p>
          <a:endParaRPr lang="en-US"/>
        </a:p>
      </dgm:t>
    </dgm:pt>
    <dgm:pt modelId="{4A28CCFD-99C8-48D4-9B05-8154746EC932}" type="sibTrans" cxnId="{D449C035-980D-4622-BA08-9CD355D128CF}">
      <dgm:prSet/>
      <dgm:spPr/>
      <dgm:t>
        <a:bodyPr/>
        <a:lstStyle/>
        <a:p>
          <a:endParaRPr lang="en-US"/>
        </a:p>
      </dgm:t>
    </dgm:pt>
    <dgm:pt modelId="{57C83CC9-27EE-4DFA-9486-47FA0CA5E4A6}">
      <dgm:prSet/>
      <dgm:spPr/>
      <dgm:t>
        <a:bodyPr/>
        <a:lstStyle/>
        <a:p>
          <a:r>
            <a:rPr lang="en-US" dirty="0"/>
            <a:t>there is no point in time where we can claim we have become fully interculturally competent</a:t>
          </a:r>
        </a:p>
      </dgm:t>
    </dgm:pt>
    <dgm:pt modelId="{62168C76-2942-4944-9AE8-C8C52F71DB6E}" type="parTrans" cxnId="{9843649A-3B29-4F97-80B6-6E2B2F389A60}">
      <dgm:prSet/>
      <dgm:spPr/>
      <dgm:t>
        <a:bodyPr/>
        <a:lstStyle/>
        <a:p>
          <a:endParaRPr lang="en-US"/>
        </a:p>
      </dgm:t>
    </dgm:pt>
    <dgm:pt modelId="{3E03B7BA-D123-4762-9FBF-1E76670D0AF0}" type="sibTrans" cxnId="{9843649A-3B29-4F97-80B6-6E2B2F389A60}">
      <dgm:prSet/>
      <dgm:spPr/>
      <dgm:t>
        <a:bodyPr/>
        <a:lstStyle/>
        <a:p>
          <a:endParaRPr lang="en-US"/>
        </a:p>
      </dgm:t>
    </dgm:pt>
    <dgm:pt modelId="{6DED1BEB-0FE7-41A3-9C0F-4D2BDC15A101}" type="pres">
      <dgm:prSet presAssocID="{A0C1B0BC-8B18-4529-94CA-6677BDFA5396}" presName="Name0" presStyleCnt="0">
        <dgm:presLayoutVars>
          <dgm:dir/>
          <dgm:animLvl val="lvl"/>
          <dgm:resizeHandles val="exact"/>
        </dgm:presLayoutVars>
      </dgm:prSet>
      <dgm:spPr/>
    </dgm:pt>
    <dgm:pt modelId="{0E6D4956-BFA4-49AA-AC08-DF9E982A9182}" type="pres">
      <dgm:prSet presAssocID="{E85286F9-3AC0-482B-AE8F-C657F9574581}" presName="linNode" presStyleCnt="0"/>
      <dgm:spPr/>
    </dgm:pt>
    <dgm:pt modelId="{391D696B-180F-45F1-A4FD-206B50361CBD}" type="pres">
      <dgm:prSet presAssocID="{E85286F9-3AC0-482B-AE8F-C657F9574581}" presName="parentText" presStyleLbl="node1" presStyleIdx="0" presStyleCnt="3" custScaleX="82678" custScaleY="77462">
        <dgm:presLayoutVars>
          <dgm:chMax val="1"/>
          <dgm:bulletEnabled val="1"/>
        </dgm:presLayoutVars>
      </dgm:prSet>
      <dgm:spPr/>
    </dgm:pt>
    <dgm:pt modelId="{5B7F03CF-71E6-4067-8079-D22CF5404F93}" type="pres">
      <dgm:prSet presAssocID="{E85286F9-3AC0-482B-AE8F-C657F9574581}" presName="descendantText" presStyleLbl="alignAccFollowNode1" presStyleIdx="0" presStyleCnt="3">
        <dgm:presLayoutVars>
          <dgm:bulletEnabled val="1"/>
        </dgm:presLayoutVars>
      </dgm:prSet>
      <dgm:spPr/>
    </dgm:pt>
    <dgm:pt modelId="{DE1641EB-C788-4B83-B85E-DCC03CA8920B}" type="pres">
      <dgm:prSet presAssocID="{DDFF528D-16F9-429E-95D6-421A4D8FDACA}" presName="sp" presStyleCnt="0"/>
      <dgm:spPr/>
    </dgm:pt>
    <dgm:pt modelId="{5116333B-834C-4DE7-B661-B0FC137C8D51}" type="pres">
      <dgm:prSet presAssocID="{C166AB23-2925-4AAA-A926-6EC01A4BF249}" presName="linNode" presStyleCnt="0"/>
      <dgm:spPr/>
    </dgm:pt>
    <dgm:pt modelId="{DC1CBCD5-6048-4625-BEC6-B7FC9575E6E0}" type="pres">
      <dgm:prSet presAssocID="{C166AB23-2925-4AAA-A926-6EC01A4BF249}" presName="parentText" presStyleLbl="node1" presStyleIdx="1" presStyleCnt="3" custScaleX="85150" custScaleY="72534">
        <dgm:presLayoutVars>
          <dgm:chMax val="1"/>
          <dgm:bulletEnabled val="1"/>
        </dgm:presLayoutVars>
      </dgm:prSet>
      <dgm:spPr/>
    </dgm:pt>
    <dgm:pt modelId="{11E5622C-2B4D-44EC-B8BC-4075AE9E7B87}" type="pres">
      <dgm:prSet presAssocID="{C166AB23-2925-4AAA-A926-6EC01A4BF249}" presName="descendantText" presStyleLbl="alignAccFollowNode1" presStyleIdx="1" presStyleCnt="3">
        <dgm:presLayoutVars>
          <dgm:bulletEnabled val="1"/>
        </dgm:presLayoutVars>
      </dgm:prSet>
      <dgm:spPr/>
    </dgm:pt>
    <dgm:pt modelId="{163CECB8-9082-44F7-B635-0F95D0B5CD84}" type="pres">
      <dgm:prSet presAssocID="{5E53AFBE-0D80-48B6-BCA2-FAD4B936888A}" presName="sp" presStyleCnt="0"/>
      <dgm:spPr/>
    </dgm:pt>
    <dgm:pt modelId="{580008B1-E8B6-4E0D-B5E1-9D73066AFF80}" type="pres">
      <dgm:prSet presAssocID="{F6BB4A73-8C9B-43BB-AA7A-945FBE92E41A}" presName="linNode" presStyleCnt="0"/>
      <dgm:spPr/>
    </dgm:pt>
    <dgm:pt modelId="{71303F8E-158D-40F3-8B87-AB3E29A08F05}" type="pres">
      <dgm:prSet presAssocID="{F6BB4A73-8C9B-43BB-AA7A-945FBE92E41A}" presName="parentText" presStyleLbl="node1" presStyleIdx="2" presStyleCnt="3" custScaleX="87622" custScaleY="79808" custLinFactNeighborX="-58" custLinFactNeighborY="152">
        <dgm:presLayoutVars>
          <dgm:chMax val="1"/>
          <dgm:bulletEnabled val="1"/>
        </dgm:presLayoutVars>
      </dgm:prSet>
      <dgm:spPr/>
    </dgm:pt>
    <dgm:pt modelId="{0BB7146A-A06D-465C-991A-E3809642CF85}" type="pres">
      <dgm:prSet presAssocID="{F6BB4A73-8C9B-43BB-AA7A-945FBE92E41A}" presName="descendantText" presStyleLbl="alignAccFollowNode1" presStyleIdx="2" presStyleCnt="3">
        <dgm:presLayoutVars>
          <dgm:bulletEnabled val="1"/>
        </dgm:presLayoutVars>
      </dgm:prSet>
      <dgm:spPr/>
    </dgm:pt>
  </dgm:ptLst>
  <dgm:cxnLst>
    <dgm:cxn modelId="{EA257D00-D2D5-4639-ABD4-F2FF91242244}" srcId="{C166AB23-2925-4AAA-A926-6EC01A4BF249}" destId="{2F062A45-5923-4B95-AABC-EF34216E46B4}" srcOrd="1" destOrd="0" parTransId="{AFD9DB79-6300-4ED1-9D19-571DD68CFBA3}" sibTransId="{F71B3D18-2C31-4942-BA0C-6B32CDA80436}"/>
    <dgm:cxn modelId="{0CA24D31-D999-42B7-8125-886D2F16D2E6}" type="presOf" srcId="{57C83CC9-27EE-4DFA-9486-47FA0CA5E4A6}" destId="{0BB7146A-A06D-465C-991A-E3809642CF85}" srcOrd="0" destOrd="0" presId="urn:microsoft.com/office/officeart/2005/8/layout/vList5"/>
    <dgm:cxn modelId="{D449C035-980D-4622-BA08-9CD355D128CF}" srcId="{A0C1B0BC-8B18-4529-94CA-6677BDFA5396}" destId="{F6BB4A73-8C9B-43BB-AA7A-945FBE92E41A}" srcOrd="2" destOrd="0" parTransId="{B56B41CA-32E4-4158-A56B-612A220D694F}" sibTransId="{4A28CCFD-99C8-48D4-9B05-8154746EC932}"/>
    <dgm:cxn modelId="{4A3CF43D-BC6C-4AD2-A867-5543A3F83044}" type="presOf" srcId="{C166AB23-2925-4AAA-A926-6EC01A4BF249}" destId="{DC1CBCD5-6048-4625-BEC6-B7FC9575E6E0}" srcOrd="0" destOrd="0" presId="urn:microsoft.com/office/officeart/2005/8/layout/vList5"/>
    <dgm:cxn modelId="{23AAF565-1C7D-4FB7-832D-198902C47E5C}" type="presOf" srcId="{2F062A45-5923-4B95-AABC-EF34216E46B4}" destId="{11E5622C-2B4D-44EC-B8BC-4075AE9E7B87}" srcOrd="0" destOrd="1" presId="urn:microsoft.com/office/officeart/2005/8/layout/vList5"/>
    <dgm:cxn modelId="{6ED1C447-4FCF-44C7-98B8-76A7BD3730D8}" type="presOf" srcId="{63096B42-3FC3-4393-8EF4-0802F5049F56}" destId="{11E5622C-2B4D-44EC-B8BC-4075AE9E7B87}" srcOrd="0" destOrd="0" presId="urn:microsoft.com/office/officeart/2005/8/layout/vList5"/>
    <dgm:cxn modelId="{B3B10352-A4E0-43EE-BD60-10EB84559E0F}" srcId="{A0C1B0BC-8B18-4529-94CA-6677BDFA5396}" destId="{C166AB23-2925-4AAA-A926-6EC01A4BF249}" srcOrd="1" destOrd="0" parTransId="{F60FDC49-B538-490B-8C26-BE1998146A4F}" sibTransId="{5E53AFBE-0D80-48B6-BCA2-FAD4B936888A}"/>
    <dgm:cxn modelId="{8E22DC7B-55D8-4C74-8F3A-C08C133DBB04}" srcId="{C166AB23-2925-4AAA-A926-6EC01A4BF249}" destId="{63096B42-3FC3-4393-8EF4-0802F5049F56}" srcOrd="0" destOrd="0" parTransId="{7E46E5F9-03F0-443C-9B65-84C17D85D15D}" sibTransId="{50392FA0-4955-4514-BB95-8DE3A88E7A84}"/>
    <dgm:cxn modelId="{2040A87F-C241-4346-AFCB-F5BC1FA23694}" type="presOf" srcId="{A0C1B0BC-8B18-4529-94CA-6677BDFA5396}" destId="{6DED1BEB-0FE7-41A3-9C0F-4D2BDC15A101}" srcOrd="0" destOrd="0" presId="urn:microsoft.com/office/officeart/2005/8/layout/vList5"/>
    <dgm:cxn modelId="{9843649A-3B29-4F97-80B6-6E2B2F389A60}" srcId="{F6BB4A73-8C9B-43BB-AA7A-945FBE92E41A}" destId="{57C83CC9-27EE-4DFA-9486-47FA0CA5E4A6}" srcOrd="0" destOrd="0" parTransId="{62168C76-2942-4944-9AE8-C8C52F71DB6E}" sibTransId="{3E03B7BA-D123-4762-9FBF-1E76670D0AF0}"/>
    <dgm:cxn modelId="{ACDAC4A8-3CF5-4FBC-8F30-1BA4CD1B3768}" type="presOf" srcId="{66FF9ADB-6F18-48A4-B8E2-F647509681C3}" destId="{5B7F03CF-71E6-4067-8079-D22CF5404F93}" srcOrd="0" destOrd="0" presId="urn:microsoft.com/office/officeart/2005/8/layout/vList5"/>
    <dgm:cxn modelId="{42F48DBA-AA2C-46BF-8D48-8DDCE0291F98}" type="presOf" srcId="{F6BB4A73-8C9B-43BB-AA7A-945FBE92E41A}" destId="{71303F8E-158D-40F3-8B87-AB3E29A08F05}" srcOrd="0" destOrd="0" presId="urn:microsoft.com/office/officeart/2005/8/layout/vList5"/>
    <dgm:cxn modelId="{744EFDC1-7AB7-4327-933B-6141DC4B52D4}" srcId="{E85286F9-3AC0-482B-AE8F-C657F9574581}" destId="{66FF9ADB-6F18-48A4-B8E2-F647509681C3}" srcOrd="0" destOrd="0" parTransId="{7651E811-3574-46FB-B6E5-DA8A75D8D928}" sibTransId="{447211B2-F21E-4B54-9997-58CCFDB092C4}"/>
    <dgm:cxn modelId="{FF0F8DE2-2A1E-40C3-B72F-5DD34C463F59}" srcId="{A0C1B0BC-8B18-4529-94CA-6677BDFA5396}" destId="{E85286F9-3AC0-482B-AE8F-C657F9574581}" srcOrd="0" destOrd="0" parTransId="{62894D99-8CC2-4394-B4CB-F75E0B27276E}" sibTransId="{DDFF528D-16F9-429E-95D6-421A4D8FDACA}"/>
    <dgm:cxn modelId="{4E487BF2-7358-40D2-AC15-BF6C03C5DBA3}" type="presOf" srcId="{E85286F9-3AC0-482B-AE8F-C657F9574581}" destId="{391D696B-180F-45F1-A4FD-206B50361CBD}" srcOrd="0" destOrd="0" presId="urn:microsoft.com/office/officeart/2005/8/layout/vList5"/>
    <dgm:cxn modelId="{ECB60336-1A91-4006-B37F-7CFED6BB2E07}" type="presParOf" srcId="{6DED1BEB-0FE7-41A3-9C0F-4D2BDC15A101}" destId="{0E6D4956-BFA4-49AA-AC08-DF9E982A9182}" srcOrd="0" destOrd="0" presId="urn:microsoft.com/office/officeart/2005/8/layout/vList5"/>
    <dgm:cxn modelId="{2D20C079-61D2-490C-9274-C68812E9927C}" type="presParOf" srcId="{0E6D4956-BFA4-49AA-AC08-DF9E982A9182}" destId="{391D696B-180F-45F1-A4FD-206B50361CBD}" srcOrd="0" destOrd="0" presId="urn:microsoft.com/office/officeart/2005/8/layout/vList5"/>
    <dgm:cxn modelId="{1EDB04A9-6598-46F0-B327-F1B594672597}" type="presParOf" srcId="{0E6D4956-BFA4-49AA-AC08-DF9E982A9182}" destId="{5B7F03CF-71E6-4067-8079-D22CF5404F93}" srcOrd="1" destOrd="0" presId="urn:microsoft.com/office/officeart/2005/8/layout/vList5"/>
    <dgm:cxn modelId="{BFB19305-4050-473E-A65D-BE2980C45BE8}" type="presParOf" srcId="{6DED1BEB-0FE7-41A3-9C0F-4D2BDC15A101}" destId="{DE1641EB-C788-4B83-B85E-DCC03CA8920B}" srcOrd="1" destOrd="0" presId="urn:microsoft.com/office/officeart/2005/8/layout/vList5"/>
    <dgm:cxn modelId="{F6DDF9F6-26E1-429F-944A-62D16C5CAF5B}" type="presParOf" srcId="{6DED1BEB-0FE7-41A3-9C0F-4D2BDC15A101}" destId="{5116333B-834C-4DE7-B661-B0FC137C8D51}" srcOrd="2" destOrd="0" presId="urn:microsoft.com/office/officeart/2005/8/layout/vList5"/>
    <dgm:cxn modelId="{DA226AAF-E7FD-42B6-B578-22DD5CD20A2C}" type="presParOf" srcId="{5116333B-834C-4DE7-B661-B0FC137C8D51}" destId="{DC1CBCD5-6048-4625-BEC6-B7FC9575E6E0}" srcOrd="0" destOrd="0" presId="urn:microsoft.com/office/officeart/2005/8/layout/vList5"/>
    <dgm:cxn modelId="{12ED3D9E-4394-42A5-B210-B51449A1A000}" type="presParOf" srcId="{5116333B-834C-4DE7-B661-B0FC137C8D51}" destId="{11E5622C-2B4D-44EC-B8BC-4075AE9E7B87}" srcOrd="1" destOrd="0" presId="urn:microsoft.com/office/officeart/2005/8/layout/vList5"/>
    <dgm:cxn modelId="{CB622B81-7C44-43A1-A37C-73D99AD4C812}" type="presParOf" srcId="{6DED1BEB-0FE7-41A3-9C0F-4D2BDC15A101}" destId="{163CECB8-9082-44F7-B635-0F95D0B5CD84}" srcOrd="3" destOrd="0" presId="urn:microsoft.com/office/officeart/2005/8/layout/vList5"/>
    <dgm:cxn modelId="{5D86FFDE-E207-42E9-BD2D-F79282DDC975}" type="presParOf" srcId="{6DED1BEB-0FE7-41A3-9C0F-4D2BDC15A101}" destId="{580008B1-E8B6-4E0D-B5E1-9D73066AFF80}" srcOrd="4" destOrd="0" presId="urn:microsoft.com/office/officeart/2005/8/layout/vList5"/>
    <dgm:cxn modelId="{687E1B0E-B7FC-431D-9EA6-F2AB111FC668}" type="presParOf" srcId="{580008B1-E8B6-4E0D-B5E1-9D73066AFF80}" destId="{71303F8E-158D-40F3-8B87-AB3E29A08F05}" srcOrd="0" destOrd="0" presId="urn:microsoft.com/office/officeart/2005/8/layout/vList5"/>
    <dgm:cxn modelId="{7426CA21-9BA0-4FD1-BB7F-618F6D5E0DE5}" type="presParOf" srcId="{580008B1-E8B6-4E0D-B5E1-9D73066AFF80}" destId="{0BB7146A-A06D-465C-991A-E3809642CF8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00592-AE0E-4A1A-A5DF-5386B9C20473}">
      <dsp:nvSpPr>
        <dsp:cNvPr id="0" name=""/>
        <dsp:cNvSpPr/>
      </dsp:nvSpPr>
      <dsp:spPr>
        <a:xfrm>
          <a:off x="0" y="373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0CC996-EA97-450C-AE92-DA8CFE7943AE}">
      <dsp:nvSpPr>
        <dsp:cNvPr id="0" name=""/>
        <dsp:cNvSpPr/>
      </dsp:nvSpPr>
      <dsp:spPr>
        <a:xfrm>
          <a:off x="0" y="3730"/>
          <a:ext cx="6900512" cy="1965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i="1" kern="1200" dirty="0"/>
            <a:t>‘… how can we figure out how to impart something as subtle and intangible as “intercultural competence”? Do we even know what the term really means?’</a:t>
          </a:r>
          <a:endParaRPr lang="en-US" sz="3200" kern="1200" dirty="0"/>
        </a:p>
      </dsp:txBody>
      <dsp:txXfrm>
        <a:off x="0" y="3730"/>
        <a:ext cx="6900512" cy="1965221"/>
      </dsp:txXfrm>
    </dsp:sp>
    <dsp:sp modelId="{49E8219E-2743-463E-AD55-CB10756475A9}">
      <dsp:nvSpPr>
        <dsp:cNvPr id="0" name=""/>
        <dsp:cNvSpPr/>
      </dsp:nvSpPr>
      <dsp:spPr>
        <a:xfrm>
          <a:off x="0" y="196895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E672EE-3A07-44F2-B354-2566042C2428}">
      <dsp:nvSpPr>
        <dsp:cNvPr id="0" name=""/>
        <dsp:cNvSpPr/>
      </dsp:nvSpPr>
      <dsp:spPr>
        <a:xfrm>
          <a:off x="0" y="2304906"/>
          <a:ext cx="6900512" cy="842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i="1" kern="1200" dirty="0"/>
            <a:t>(Bok, 2009)</a:t>
          </a:r>
          <a:endParaRPr lang="en-US" sz="1800" i="1" kern="1200" dirty="0"/>
        </a:p>
      </dsp:txBody>
      <dsp:txXfrm>
        <a:off x="0" y="2304906"/>
        <a:ext cx="6900512" cy="842569"/>
      </dsp:txXfrm>
    </dsp:sp>
    <dsp:sp modelId="{E62526F3-0C43-4ACA-89B9-7E8829C7DFB0}">
      <dsp:nvSpPr>
        <dsp:cNvPr id="0" name=""/>
        <dsp:cNvSpPr/>
      </dsp:nvSpPr>
      <dsp:spPr>
        <a:xfrm>
          <a:off x="0" y="281152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024F2-00A9-4644-905F-F66D8104DA3E}">
      <dsp:nvSpPr>
        <dsp:cNvPr id="0" name=""/>
        <dsp:cNvSpPr/>
      </dsp:nvSpPr>
      <dsp:spPr>
        <a:xfrm>
          <a:off x="0" y="2811521"/>
          <a:ext cx="6900512" cy="1965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GB" sz="3000" kern="1200" dirty="0"/>
            <a:t>‘… it is essential to arrive at a definition of intercultural competence before proceeding with any further assessment steps.’</a:t>
          </a:r>
          <a:endParaRPr lang="en-US" sz="3000" kern="1200" dirty="0"/>
        </a:p>
      </dsp:txBody>
      <dsp:txXfrm>
        <a:off x="0" y="2811521"/>
        <a:ext cx="6900512" cy="1965221"/>
      </dsp:txXfrm>
    </dsp:sp>
    <dsp:sp modelId="{2FE6D8C6-DA43-4DD5-BEE9-C8943B52B455}">
      <dsp:nvSpPr>
        <dsp:cNvPr id="0" name=""/>
        <dsp:cNvSpPr/>
      </dsp:nvSpPr>
      <dsp:spPr>
        <a:xfrm>
          <a:off x="0" y="4776743"/>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F27512-6BBA-417D-8A17-E4FB0C3BDFB9}">
      <dsp:nvSpPr>
        <dsp:cNvPr id="0" name=""/>
        <dsp:cNvSpPr/>
      </dsp:nvSpPr>
      <dsp:spPr>
        <a:xfrm>
          <a:off x="0" y="4776743"/>
          <a:ext cx="6900512" cy="755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i="1" kern="1200" dirty="0"/>
            <a:t>(Deardorff, 2009, p.478)</a:t>
          </a:r>
          <a:endParaRPr lang="en-US" sz="1800" i="1" kern="1200" dirty="0"/>
        </a:p>
      </dsp:txBody>
      <dsp:txXfrm>
        <a:off x="0" y="4776743"/>
        <a:ext cx="6900512" cy="7556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7F03CF-71E6-4067-8079-D22CF5404F93}">
      <dsp:nvSpPr>
        <dsp:cNvPr id="0" name=""/>
        <dsp:cNvSpPr/>
      </dsp:nvSpPr>
      <dsp:spPr>
        <a:xfrm rot="5400000">
          <a:off x="3343231" y="-1244403"/>
          <a:ext cx="1707276" cy="419738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GB" sz="2100" kern="1200" dirty="0"/>
            <a:t>There are people who may never develop intercultural competence </a:t>
          </a:r>
          <a:endParaRPr lang="en-US" sz="2100" kern="1200" dirty="0"/>
        </a:p>
      </dsp:txBody>
      <dsp:txXfrm rot="-5400000">
        <a:off x="2098176" y="83994"/>
        <a:ext cx="4114044" cy="1540592"/>
      </dsp:txXfrm>
    </dsp:sp>
    <dsp:sp modelId="{391D696B-180F-45F1-A4FD-206B50361CBD}">
      <dsp:nvSpPr>
        <dsp:cNvPr id="0" name=""/>
        <dsp:cNvSpPr/>
      </dsp:nvSpPr>
      <dsp:spPr>
        <a:xfrm>
          <a:off x="146124" y="27733"/>
          <a:ext cx="1952052" cy="16531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dirty="0"/>
            <a:t>Guaranteed</a:t>
          </a:r>
        </a:p>
      </dsp:txBody>
      <dsp:txXfrm>
        <a:off x="226822" y="108431"/>
        <a:ext cx="1790656" cy="1491716"/>
      </dsp:txXfrm>
    </dsp:sp>
    <dsp:sp modelId="{11E5622C-2B4D-44EC-B8BC-4075AE9E7B87}">
      <dsp:nvSpPr>
        <dsp:cNvPr id="0" name=""/>
        <dsp:cNvSpPr/>
      </dsp:nvSpPr>
      <dsp:spPr>
        <a:xfrm rot="5400000">
          <a:off x="3401595" y="569577"/>
          <a:ext cx="1707276" cy="4197386"/>
        </a:xfrm>
        <a:prstGeom prst="round2Same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we can’t rely on immersion</a:t>
          </a:r>
        </a:p>
        <a:p>
          <a:pPr marL="228600" lvl="1" indent="-228600" algn="l" defTabSz="933450">
            <a:lnSpc>
              <a:spcPct val="90000"/>
            </a:lnSpc>
            <a:spcBef>
              <a:spcPct val="0"/>
            </a:spcBef>
            <a:spcAft>
              <a:spcPct val="15000"/>
            </a:spcAft>
            <a:buChar char="•"/>
          </a:pPr>
          <a:r>
            <a:rPr lang="en-US" sz="2100" kern="1200" dirty="0"/>
            <a:t>it must be intentionally addressed through the curriculum and experiential learning, </a:t>
          </a:r>
        </a:p>
      </dsp:txBody>
      <dsp:txXfrm rot="-5400000">
        <a:off x="2156540" y="1897974"/>
        <a:ext cx="4114044" cy="1540592"/>
      </dsp:txXfrm>
    </dsp:sp>
    <dsp:sp modelId="{DC1CBCD5-6048-4625-BEC6-B7FC9575E6E0}">
      <dsp:nvSpPr>
        <dsp:cNvPr id="0" name=""/>
        <dsp:cNvSpPr/>
      </dsp:nvSpPr>
      <dsp:spPr>
        <a:xfrm>
          <a:off x="146124" y="1894298"/>
          <a:ext cx="2010416" cy="1547944"/>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dirty="0"/>
            <a:t>developed by simple exposure to diversity </a:t>
          </a:r>
        </a:p>
      </dsp:txBody>
      <dsp:txXfrm>
        <a:off x="221688" y="1969862"/>
        <a:ext cx="1859288" cy="1396816"/>
      </dsp:txXfrm>
    </dsp:sp>
    <dsp:sp modelId="{0BB7146A-A06D-465C-991A-E3809642CF85}">
      <dsp:nvSpPr>
        <dsp:cNvPr id="0" name=""/>
        <dsp:cNvSpPr/>
      </dsp:nvSpPr>
      <dsp:spPr>
        <a:xfrm rot="5400000">
          <a:off x="3459960" y="2383558"/>
          <a:ext cx="1707276" cy="4197386"/>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there is no point in time where we can claim we have become fully interculturally competent</a:t>
          </a:r>
        </a:p>
      </dsp:txBody>
      <dsp:txXfrm rot="-5400000">
        <a:off x="2214905" y="3711955"/>
        <a:ext cx="4114044" cy="1540592"/>
      </dsp:txXfrm>
    </dsp:sp>
    <dsp:sp modelId="{71303F8E-158D-40F3-8B87-AB3E29A08F05}">
      <dsp:nvSpPr>
        <dsp:cNvPr id="0" name=""/>
        <dsp:cNvSpPr/>
      </dsp:nvSpPr>
      <dsp:spPr>
        <a:xfrm>
          <a:off x="143689" y="3633362"/>
          <a:ext cx="2068781" cy="170317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fully achieved </a:t>
          </a:r>
        </a:p>
      </dsp:txBody>
      <dsp:txXfrm>
        <a:off x="226831" y="3716504"/>
        <a:ext cx="1902497" cy="153689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CFFE-473D-49DE-BF1E-9F23A76CEA8D}" type="datetimeFigureOut">
              <a:rPr lang="en-GB" smtClean="0"/>
              <a:t>17/06/2022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3E3B8-DB16-4959-8EE3-0485EF2DA229}" type="slidenum">
              <a:rPr lang="en-GB" smtClean="0"/>
              <a:t>‹#›</a:t>
            </a:fld>
            <a:endParaRPr lang="en-GB"/>
          </a:p>
        </p:txBody>
      </p:sp>
    </p:spTree>
    <p:extLst>
      <p:ext uri="{BB962C8B-B14F-4D97-AF65-F5344CB8AC3E}">
        <p14:creationId xmlns:p14="http://schemas.microsoft.com/office/powerpoint/2010/main" val="1933778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7E1D1-DA65-9CAC-DBAE-E41D5D324E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FAE5FD1-6BB1-0303-6A1C-7B7F6D824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2C8549-C85C-D3A9-3250-6A5EC6278B7D}"/>
              </a:ext>
            </a:extLst>
          </p:cNvPr>
          <p:cNvSpPr>
            <a:spLocks noGrp="1"/>
          </p:cNvSpPr>
          <p:nvPr>
            <p:ph type="dt" sz="half" idx="10"/>
          </p:nvPr>
        </p:nvSpPr>
        <p:spPr/>
        <p:txBody>
          <a:bodyPr/>
          <a:lstStyle/>
          <a:p>
            <a:fld id="{FA9D2A55-486E-42D6-A962-98393A567E48}" type="datetime1">
              <a:rPr lang="en-GB" smtClean="0"/>
              <a:t>17/06/2022</a:t>
            </a:fld>
            <a:endParaRPr lang="en-GB"/>
          </a:p>
        </p:txBody>
      </p:sp>
      <p:sp>
        <p:nvSpPr>
          <p:cNvPr id="5" name="Footer Placeholder 4">
            <a:extLst>
              <a:ext uri="{FF2B5EF4-FFF2-40B4-BE49-F238E27FC236}">
                <a16:creationId xmlns:a16="http://schemas.microsoft.com/office/drawing/2014/main" id="{2FFF3953-8C18-D73F-47FB-A2D066FB6177}"/>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A60B5521-251D-EC92-A175-3B12CCF2DB28}"/>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16193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6C66C-D578-6304-5A29-1230A4C747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3CC914-12D0-0570-B11E-894832ED96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84200A-83D0-627C-9846-008FB9073F9A}"/>
              </a:ext>
            </a:extLst>
          </p:cNvPr>
          <p:cNvSpPr>
            <a:spLocks noGrp="1"/>
          </p:cNvSpPr>
          <p:nvPr>
            <p:ph type="dt" sz="half" idx="10"/>
          </p:nvPr>
        </p:nvSpPr>
        <p:spPr/>
        <p:txBody>
          <a:bodyPr/>
          <a:lstStyle/>
          <a:p>
            <a:fld id="{F6564AB7-412C-4409-9B4C-78EEE5B73FFB}" type="datetime1">
              <a:rPr lang="en-GB" smtClean="0"/>
              <a:t>17/06/2022</a:t>
            </a:fld>
            <a:endParaRPr lang="en-GB"/>
          </a:p>
        </p:txBody>
      </p:sp>
      <p:sp>
        <p:nvSpPr>
          <p:cNvPr id="5" name="Footer Placeholder 4">
            <a:extLst>
              <a:ext uri="{FF2B5EF4-FFF2-40B4-BE49-F238E27FC236}">
                <a16:creationId xmlns:a16="http://schemas.microsoft.com/office/drawing/2014/main" id="{08F475DE-EB4D-F92B-B2D5-14ACDF8C26B7}"/>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0A670902-A765-1A21-1E82-8D9ADD8A3EE6}"/>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1309933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04E2E-A523-A9A7-2906-EDE568B18C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E2B869-A5A1-BAF8-17E9-AF0EA8A2DB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FD58D1-AF56-CD9F-4AC9-5C145CF6CDFE}"/>
              </a:ext>
            </a:extLst>
          </p:cNvPr>
          <p:cNvSpPr>
            <a:spLocks noGrp="1"/>
          </p:cNvSpPr>
          <p:nvPr>
            <p:ph type="dt" sz="half" idx="10"/>
          </p:nvPr>
        </p:nvSpPr>
        <p:spPr/>
        <p:txBody>
          <a:bodyPr/>
          <a:lstStyle/>
          <a:p>
            <a:fld id="{B61E8285-F412-4CDB-B797-3E39E2F61FA4}" type="datetime1">
              <a:rPr lang="en-GB" smtClean="0"/>
              <a:t>17/06/2022</a:t>
            </a:fld>
            <a:endParaRPr lang="en-GB"/>
          </a:p>
        </p:txBody>
      </p:sp>
      <p:sp>
        <p:nvSpPr>
          <p:cNvPr id="5" name="Footer Placeholder 4">
            <a:extLst>
              <a:ext uri="{FF2B5EF4-FFF2-40B4-BE49-F238E27FC236}">
                <a16:creationId xmlns:a16="http://schemas.microsoft.com/office/drawing/2014/main" id="{D64417D3-D0F0-8F70-0DBD-0C0527A759F2}"/>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36067486-1610-1AA8-1ED9-E2FAF098DD40}"/>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3921966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7FA7-2CB7-8B15-67B9-01FDE9B6EC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2D37E6-0DA7-7079-CE2B-501FB08E63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D7483A-7A19-F4A8-B15A-65E5820E997C}"/>
              </a:ext>
            </a:extLst>
          </p:cNvPr>
          <p:cNvSpPr>
            <a:spLocks noGrp="1"/>
          </p:cNvSpPr>
          <p:nvPr>
            <p:ph type="dt" sz="half" idx="10"/>
          </p:nvPr>
        </p:nvSpPr>
        <p:spPr/>
        <p:txBody>
          <a:bodyPr/>
          <a:lstStyle/>
          <a:p>
            <a:fld id="{9311718C-D995-48F7-8038-69D0B899B828}" type="datetime1">
              <a:rPr lang="en-GB" smtClean="0"/>
              <a:t>17/06/2022</a:t>
            </a:fld>
            <a:endParaRPr lang="en-GB"/>
          </a:p>
        </p:txBody>
      </p:sp>
      <p:sp>
        <p:nvSpPr>
          <p:cNvPr id="5" name="Footer Placeholder 4">
            <a:extLst>
              <a:ext uri="{FF2B5EF4-FFF2-40B4-BE49-F238E27FC236}">
                <a16:creationId xmlns:a16="http://schemas.microsoft.com/office/drawing/2014/main" id="{4479FE98-1814-0C01-D602-2ED96FC232A7}"/>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902F67F5-3DBF-4795-F7EB-BF37DA650F1E}"/>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427277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54F-1B7B-B154-A672-71412D966A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4C65F6B-2A9F-47D7-C0AC-BFF2A882FD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7BEAB0-C282-E77E-A070-45C9748EF6B6}"/>
              </a:ext>
            </a:extLst>
          </p:cNvPr>
          <p:cNvSpPr>
            <a:spLocks noGrp="1"/>
          </p:cNvSpPr>
          <p:nvPr>
            <p:ph type="dt" sz="half" idx="10"/>
          </p:nvPr>
        </p:nvSpPr>
        <p:spPr/>
        <p:txBody>
          <a:bodyPr/>
          <a:lstStyle/>
          <a:p>
            <a:fld id="{03FB3A48-60F6-4464-AFB8-07AFA007ACCA}" type="datetime1">
              <a:rPr lang="en-GB" smtClean="0"/>
              <a:t>17/06/2022</a:t>
            </a:fld>
            <a:endParaRPr lang="en-GB"/>
          </a:p>
        </p:txBody>
      </p:sp>
      <p:sp>
        <p:nvSpPr>
          <p:cNvPr id="5" name="Footer Placeholder 4">
            <a:extLst>
              <a:ext uri="{FF2B5EF4-FFF2-40B4-BE49-F238E27FC236}">
                <a16:creationId xmlns:a16="http://schemas.microsoft.com/office/drawing/2014/main" id="{D3A9D1E5-A4FA-D57D-4CD8-E1B1DA24201E}"/>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DB7EC1D1-41D4-6DEC-1607-F0044C9F5316}"/>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171355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2F8A-4B4F-1A29-2566-B95F2D0069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BD30B9-3F64-2B6A-9205-56398979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B91B46D-409F-F74B-E4C5-49B01C93D4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4F6BB1-6B6C-33E9-1C1F-3F6B256C916B}"/>
              </a:ext>
            </a:extLst>
          </p:cNvPr>
          <p:cNvSpPr>
            <a:spLocks noGrp="1"/>
          </p:cNvSpPr>
          <p:nvPr>
            <p:ph type="dt" sz="half" idx="10"/>
          </p:nvPr>
        </p:nvSpPr>
        <p:spPr/>
        <p:txBody>
          <a:bodyPr/>
          <a:lstStyle/>
          <a:p>
            <a:fld id="{296F3CF8-D3BF-41D6-BF5F-C15844ACAEFD}" type="datetime1">
              <a:rPr lang="en-GB" smtClean="0"/>
              <a:t>17/06/2022</a:t>
            </a:fld>
            <a:endParaRPr lang="en-GB"/>
          </a:p>
        </p:txBody>
      </p:sp>
      <p:sp>
        <p:nvSpPr>
          <p:cNvPr id="6" name="Footer Placeholder 5">
            <a:extLst>
              <a:ext uri="{FF2B5EF4-FFF2-40B4-BE49-F238E27FC236}">
                <a16:creationId xmlns:a16="http://schemas.microsoft.com/office/drawing/2014/main" id="{FE9CB09A-9FD4-A808-3CD2-146334ACF900}"/>
              </a:ext>
            </a:extLst>
          </p:cNvPr>
          <p:cNvSpPr>
            <a:spLocks noGrp="1"/>
          </p:cNvSpPr>
          <p:nvPr>
            <p:ph type="ftr" sz="quarter" idx="11"/>
          </p:nvPr>
        </p:nvSpPr>
        <p:spPr/>
        <p:txBody>
          <a:bodyPr/>
          <a:lstStyle/>
          <a:p>
            <a:r>
              <a:rPr lang="en-GB"/>
              <a:t>Christina Laporda</a:t>
            </a:r>
          </a:p>
        </p:txBody>
      </p:sp>
      <p:sp>
        <p:nvSpPr>
          <p:cNvPr id="7" name="Slide Number Placeholder 6">
            <a:extLst>
              <a:ext uri="{FF2B5EF4-FFF2-40B4-BE49-F238E27FC236}">
                <a16:creationId xmlns:a16="http://schemas.microsoft.com/office/drawing/2014/main" id="{A3BA4E24-F12C-97FC-B6F6-152325BA5F4C}"/>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340760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B819B-6A10-6476-5F14-60B750FAACD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8FC480-8207-14F0-E9D7-66C10BB50B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4F066-0879-BEF3-4004-DE2626EA7B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DDCBE4-BCBA-4D83-0B33-257F89D01C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B829B2-9684-84EE-3A19-5217F9090F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957361-7D2B-DB15-8CAD-C3EEABCE73D8}"/>
              </a:ext>
            </a:extLst>
          </p:cNvPr>
          <p:cNvSpPr>
            <a:spLocks noGrp="1"/>
          </p:cNvSpPr>
          <p:nvPr>
            <p:ph type="dt" sz="half" idx="10"/>
          </p:nvPr>
        </p:nvSpPr>
        <p:spPr/>
        <p:txBody>
          <a:bodyPr/>
          <a:lstStyle/>
          <a:p>
            <a:fld id="{6C565442-D634-4635-9092-B659732D6312}" type="datetime1">
              <a:rPr lang="en-GB" smtClean="0"/>
              <a:t>17/06/2022</a:t>
            </a:fld>
            <a:endParaRPr lang="en-GB"/>
          </a:p>
        </p:txBody>
      </p:sp>
      <p:sp>
        <p:nvSpPr>
          <p:cNvPr id="8" name="Footer Placeholder 7">
            <a:extLst>
              <a:ext uri="{FF2B5EF4-FFF2-40B4-BE49-F238E27FC236}">
                <a16:creationId xmlns:a16="http://schemas.microsoft.com/office/drawing/2014/main" id="{E503AFE9-2D8A-4169-360D-F8B38E759ACD}"/>
              </a:ext>
            </a:extLst>
          </p:cNvPr>
          <p:cNvSpPr>
            <a:spLocks noGrp="1"/>
          </p:cNvSpPr>
          <p:nvPr>
            <p:ph type="ftr" sz="quarter" idx="11"/>
          </p:nvPr>
        </p:nvSpPr>
        <p:spPr/>
        <p:txBody>
          <a:bodyPr/>
          <a:lstStyle/>
          <a:p>
            <a:r>
              <a:rPr lang="en-GB"/>
              <a:t>Christina Laporda</a:t>
            </a:r>
          </a:p>
        </p:txBody>
      </p:sp>
      <p:sp>
        <p:nvSpPr>
          <p:cNvPr id="9" name="Slide Number Placeholder 8">
            <a:extLst>
              <a:ext uri="{FF2B5EF4-FFF2-40B4-BE49-F238E27FC236}">
                <a16:creationId xmlns:a16="http://schemas.microsoft.com/office/drawing/2014/main" id="{F4C8D4D1-0944-CEE6-020A-0646DFA60E27}"/>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391833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B5CB1-3FD9-4D18-6BA9-A29E16D252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BE67991-B08B-C988-54FA-ACD760357383}"/>
              </a:ext>
            </a:extLst>
          </p:cNvPr>
          <p:cNvSpPr>
            <a:spLocks noGrp="1"/>
          </p:cNvSpPr>
          <p:nvPr>
            <p:ph type="dt" sz="half" idx="10"/>
          </p:nvPr>
        </p:nvSpPr>
        <p:spPr/>
        <p:txBody>
          <a:bodyPr/>
          <a:lstStyle/>
          <a:p>
            <a:fld id="{639C27F8-15AF-4A0F-9C35-F92884C478C6}" type="datetime1">
              <a:rPr lang="en-GB" smtClean="0"/>
              <a:t>17/06/2022</a:t>
            </a:fld>
            <a:endParaRPr lang="en-GB"/>
          </a:p>
        </p:txBody>
      </p:sp>
      <p:sp>
        <p:nvSpPr>
          <p:cNvPr id="4" name="Footer Placeholder 3">
            <a:extLst>
              <a:ext uri="{FF2B5EF4-FFF2-40B4-BE49-F238E27FC236}">
                <a16:creationId xmlns:a16="http://schemas.microsoft.com/office/drawing/2014/main" id="{90EE733E-3974-991C-3CB7-442CE8EA5660}"/>
              </a:ext>
            </a:extLst>
          </p:cNvPr>
          <p:cNvSpPr>
            <a:spLocks noGrp="1"/>
          </p:cNvSpPr>
          <p:nvPr>
            <p:ph type="ftr" sz="quarter" idx="11"/>
          </p:nvPr>
        </p:nvSpPr>
        <p:spPr/>
        <p:txBody>
          <a:bodyPr/>
          <a:lstStyle/>
          <a:p>
            <a:r>
              <a:rPr lang="en-GB"/>
              <a:t>Christina Laporda</a:t>
            </a:r>
          </a:p>
        </p:txBody>
      </p:sp>
      <p:sp>
        <p:nvSpPr>
          <p:cNvPr id="5" name="Slide Number Placeholder 4">
            <a:extLst>
              <a:ext uri="{FF2B5EF4-FFF2-40B4-BE49-F238E27FC236}">
                <a16:creationId xmlns:a16="http://schemas.microsoft.com/office/drawing/2014/main" id="{341CDDC5-682D-D5C0-0C59-AC1B6A7A46BB}"/>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3727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61CCE-5008-B227-B2D1-D17B6D44098D}"/>
              </a:ext>
            </a:extLst>
          </p:cNvPr>
          <p:cNvSpPr>
            <a:spLocks noGrp="1"/>
          </p:cNvSpPr>
          <p:nvPr>
            <p:ph type="dt" sz="half" idx="10"/>
          </p:nvPr>
        </p:nvSpPr>
        <p:spPr/>
        <p:txBody>
          <a:bodyPr/>
          <a:lstStyle/>
          <a:p>
            <a:fld id="{067866D1-A81E-490B-9011-BE19BA1C1D33}" type="datetime1">
              <a:rPr lang="en-GB" smtClean="0"/>
              <a:t>17/06/2022</a:t>
            </a:fld>
            <a:endParaRPr lang="en-GB"/>
          </a:p>
        </p:txBody>
      </p:sp>
      <p:sp>
        <p:nvSpPr>
          <p:cNvPr id="3" name="Footer Placeholder 2">
            <a:extLst>
              <a:ext uri="{FF2B5EF4-FFF2-40B4-BE49-F238E27FC236}">
                <a16:creationId xmlns:a16="http://schemas.microsoft.com/office/drawing/2014/main" id="{80330444-C45D-3ACA-3895-16AB3334DB89}"/>
              </a:ext>
            </a:extLst>
          </p:cNvPr>
          <p:cNvSpPr>
            <a:spLocks noGrp="1"/>
          </p:cNvSpPr>
          <p:nvPr>
            <p:ph type="ftr" sz="quarter" idx="11"/>
          </p:nvPr>
        </p:nvSpPr>
        <p:spPr/>
        <p:txBody>
          <a:bodyPr/>
          <a:lstStyle/>
          <a:p>
            <a:r>
              <a:rPr lang="en-GB"/>
              <a:t>Christina Laporda</a:t>
            </a:r>
          </a:p>
        </p:txBody>
      </p:sp>
      <p:sp>
        <p:nvSpPr>
          <p:cNvPr id="4" name="Slide Number Placeholder 3">
            <a:extLst>
              <a:ext uri="{FF2B5EF4-FFF2-40B4-BE49-F238E27FC236}">
                <a16:creationId xmlns:a16="http://schemas.microsoft.com/office/drawing/2014/main" id="{702B82E2-C660-F858-1A9D-C181CC1E085F}"/>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290789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943CA-00CC-0421-2153-DF00C877A0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D7CE1D-BDAB-4EDE-3F97-1FD8ACED20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3A78D0-1D3C-8CC4-75E2-004866518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FEED83-B755-3AED-7692-71A40C74A46E}"/>
              </a:ext>
            </a:extLst>
          </p:cNvPr>
          <p:cNvSpPr>
            <a:spLocks noGrp="1"/>
          </p:cNvSpPr>
          <p:nvPr>
            <p:ph type="dt" sz="half" idx="10"/>
          </p:nvPr>
        </p:nvSpPr>
        <p:spPr/>
        <p:txBody>
          <a:bodyPr/>
          <a:lstStyle/>
          <a:p>
            <a:fld id="{232C3F10-1FA3-487A-8A86-ADB2CC249468}" type="datetime1">
              <a:rPr lang="en-GB" smtClean="0"/>
              <a:t>17/06/2022</a:t>
            </a:fld>
            <a:endParaRPr lang="en-GB"/>
          </a:p>
        </p:txBody>
      </p:sp>
      <p:sp>
        <p:nvSpPr>
          <p:cNvPr id="6" name="Footer Placeholder 5">
            <a:extLst>
              <a:ext uri="{FF2B5EF4-FFF2-40B4-BE49-F238E27FC236}">
                <a16:creationId xmlns:a16="http://schemas.microsoft.com/office/drawing/2014/main" id="{202B3419-F9BB-50B7-FA52-A4248277ED21}"/>
              </a:ext>
            </a:extLst>
          </p:cNvPr>
          <p:cNvSpPr>
            <a:spLocks noGrp="1"/>
          </p:cNvSpPr>
          <p:nvPr>
            <p:ph type="ftr" sz="quarter" idx="11"/>
          </p:nvPr>
        </p:nvSpPr>
        <p:spPr/>
        <p:txBody>
          <a:bodyPr/>
          <a:lstStyle/>
          <a:p>
            <a:r>
              <a:rPr lang="en-GB"/>
              <a:t>Christina Laporda</a:t>
            </a:r>
          </a:p>
        </p:txBody>
      </p:sp>
      <p:sp>
        <p:nvSpPr>
          <p:cNvPr id="7" name="Slide Number Placeholder 6">
            <a:extLst>
              <a:ext uri="{FF2B5EF4-FFF2-40B4-BE49-F238E27FC236}">
                <a16:creationId xmlns:a16="http://schemas.microsoft.com/office/drawing/2014/main" id="{B5B85093-6388-AB8D-4638-01058574776B}"/>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514121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3C325-FBF3-E6CF-D0CF-A8050E49AB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47BADA-0973-F1F8-3F35-045307EE1D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B9F698-430F-303F-5902-1D5D5D511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F851E4-FD05-02E3-96BA-E687DADBCD6A}"/>
              </a:ext>
            </a:extLst>
          </p:cNvPr>
          <p:cNvSpPr>
            <a:spLocks noGrp="1"/>
          </p:cNvSpPr>
          <p:nvPr>
            <p:ph type="dt" sz="half" idx="10"/>
          </p:nvPr>
        </p:nvSpPr>
        <p:spPr/>
        <p:txBody>
          <a:bodyPr/>
          <a:lstStyle/>
          <a:p>
            <a:fld id="{8AC73A33-95B4-4924-A260-3DF9D2079E1B}" type="datetime1">
              <a:rPr lang="en-GB" smtClean="0"/>
              <a:t>17/06/2022</a:t>
            </a:fld>
            <a:endParaRPr lang="en-GB"/>
          </a:p>
        </p:txBody>
      </p:sp>
      <p:sp>
        <p:nvSpPr>
          <p:cNvPr id="6" name="Footer Placeholder 5">
            <a:extLst>
              <a:ext uri="{FF2B5EF4-FFF2-40B4-BE49-F238E27FC236}">
                <a16:creationId xmlns:a16="http://schemas.microsoft.com/office/drawing/2014/main" id="{2222E4D7-B779-32EA-B42A-B264ADEE01F6}"/>
              </a:ext>
            </a:extLst>
          </p:cNvPr>
          <p:cNvSpPr>
            <a:spLocks noGrp="1"/>
          </p:cNvSpPr>
          <p:nvPr>
            <p:ph type="ftr" sz="quarter" idx="11"/>
          </p:nvPr>
        </p:nvSpPr>
        <p:spPr/>
        <p:txBody>
          <a:bodyPr/>
          <a:lstStyle/>
          <a:p>
            <a:r>
              <a:rPr lang="en-GB"/>
              <a:t>Christina Laporda</a:t>
            </a:r>
          </a:p>
        </p:txBody>
      </p:sp>
      <p:sp>
        <p:nvSpPr>
          <p:cNvPr id="7" name="Slide Number Placeholder 6">
            <a:extLst>
              <a:ext uri="{FF2B5EF4-FFF2-40B4-BE49-F238E27FC236}">
                <a16:creationId xmlns:a16="http://schemas.microsoft.com/office/drawing/2014/main" id="{028DD639-F15E-B9F5-CF6A-9D016FA889B2}"/>
              </a:ext>
            </a:extLst>
          </p:cNvPr>
          <p:cNvSpPr>
            <a:spLocks noGrp="1"/>
          </p:cNvSpPr>
          <p:nvPr>
            <p:ph type="sldNum" sz="quarter" idx="12"/>
          </p:nvPr>
        </p:nvSpPr>
        <p:spPr/>
        <p:txBody>
          <a:bodyPr/>
          <a:lstStyle/>
          <a:p>
            <a:fld id="{0030D094-001C-41CB-A22A-27508AC47A4C}" type="slidenum">
              <a:rPr lang="en-GB" smtClean="0"/>
              <a:t>‹#›</a:t>
            </a:fld>
            <a:endParaRPr lang="en-GB"/>
          </a:p>
        </p:txBody>
      </p:sp>
    </p:spTree>
    <p:extLst>
      <p:ext uri="{BB962C8B-B14F-4D97-AF65-F5344CB8AC3E}">
        <p14:creationId xmlns:p14="http://schemas.microsoft.com/office/powerpoint/2010/main" val="24180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FAF866-2E1F-7002-F802-0D9204A86B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D68084-EC11-71F2-F387-A69D4E577D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F47D8E-9C87-E25F-5E8E-167A14BF7B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AC819-380C-4F6D-AD7E-DE4186BA44EE}" type="datetime1">
              <a:rPr lang="en-GB" smtClean="0"/>
              <a:t>17/06/2022</a:t>
            </a:fld>
            <a:endParaRPr lang="en-GB"/>
          </a:p>
        </p:txBody>
      </p:sp>
      <p:sp>
        <p:nvSpPr>
          <p:cNvPr id="5" name="Footer Placeholder 4">
            <a:extLst>
              <a:ext uri="{FF2B5EF4-FFF2-40B4-BE49-F238E27FC236}">
                <a16:creationId xmlns:a16="http://schemas.microsoft.com/office/drawing/2014/main" id="{BA01B5BC-D18E-6DA5-713D-72A2D6D8EA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Christina Laporda</a:t>
            </a:r>
          </a:p>
        </p:txBody>
      </p:sp>
      <p:sp>
        <p:nvSpPr>
          <p:cNvPr id="6" name="Slide Number Placeholder 5">
            <a:extLst>
              <a:ext uri="{FF2B5EF4-FFF2-40B4-BE49-F238E27FC236}">
                <a16:creationId xmlns:a16="http://schemas.microsoft.com/office/drawing/2014/main" id="{8C7992E4-1E6C-10DA-E23F-27D1772E81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30D094-001C-41CB-A22A-27508AC47A4C}" type="slidenum">
              <a:rPr lang="en-GB" smtClean="0"/>
              <a:t>‹#›</a:t>
            </a:fld>
            <a:endParaRPr lang="en-GB"/>
          </a:p>
        </p:txBody>
      </p:sp>
    </p:spTree>
    <p:extLst>
      <p:ext uri="{BB962C8B-B14F-4D97-AF65-F5344CB8AC3E}">
        <p14:creationId xmlns:p14="http://schemas.microsoft.com/office/powerpoint/2010/main" val="2775564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laporda@uclan.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1B834-6046-8A5E-16B1-BA695D1632BC}"/>
              </a:ext>
            </a:extLst>
          </p:cNvPr>
          <p:cNvSpPr>
            <a:spLocks noGrp="1"/>
          </p:cNvSpPr>
          <p:nvPr>
            <p:ph type="ctrTitle"/>
          </p:nvPr>
        </p:nvSpPr>
        <p:spPr>
          <a:xfrm>
            <a:off x="7558391" y="442452"/>
            <a:ext cx="4456627" cy="3372464"/>
          </a:xfrm>
        </p:spPr>
        <p:txBody>
          <a:bodyPr anchor="b">
            <a:noAutofit/>
          </a:bodyPr>
          <a:lstStyle/>
          <a:p>
            <a:pPr algn="l"/>
            <a:r>
              <a:rPr lang="en-GB" sz="3600" dirty="0">
                <a:effectLst/>
                <a:latin typeface="Calibri" panose="020F0502020204030204" pitchFamily="34" charset="0"/>
                <a:ea typeface="Calibri" panose="020F0502020204030204" pitchFamily="34" charset="0"/>
                <a:cs typeface="Arial" panose="020B0604020202020204" pitchFamily="34" charset="0"/>
              </a:rPr>
              <a:t>(Re-)defining Intercultural Competence. </a:t>
            </a:r>
            <a:br>
              <a:rPr lang="en-GB" sz="3600" dirty="0">
                <a:effectLst/>
                <a:latin typeface="Calibri" panose="020F0502020204030204" pitchFamily="34" charset="0"/>
                <a:ea typeface="Calibri" panose="020F0502020204030204" pitchFamily="34" charset="0"/>
                <a:cs typeface="Arial" panose="020B0604020202020204" pitchFamily="34" charset="0"/>
              </a:rPr>
            </a:br>
            <a:r>
              <a:rPr lang="en-GB" sz="3600" dirty="0">
                <a:effectLst/>
                <a:latin typeface="Calibri" panose="020F0502020204030204" pitchFamily="34" charset="0"/>
                <a:ea typeface="Calibri" panose="020F0502020204030204" pitchFamily="34" charset="0"/>
                <a:cs typeface="Arial" panose="020B0604020202020204" pitchFamily="34" charset="0"/>
              </a:rPr>
              <a:t>What is it, or maybe, what is it not?</a:t>
            </a:r>
            <a:br>
              <a:rPr lang="en-GB" sz="3600" dirty="0">
                <a:effectLst/>
                <a:latin typeface="Calibri" panose="020F0502020204030204" pitchFamily="34" charset="0"/>
                <a:ea typeface="Calibri" panose="020F0502020204030204" pitchFamily="34" charset="0"/>
                <a:cs typeface="Arial" panose="020B0604020202020204" pitchFamily="34" charset="0"/>
              </a:rPr>
            </a:br>
            <a:endParaRPr lang="en-GB" sz="3600" dirty="0"/>
          </a:p>
        </p:txBody>
      </p:sp>
      <p:sp>
        <p:nvSpPr>
          <p:cNvPr id="3" name="Subtitle 2">
            <a:extLst>
              <a:ext uri="{FF2B5EF4-FFF2-40B4-BE49-F238E27FC236}">
                <a16:creationId xmlns:a16="http://schemas.microsoft.com/office/drawing/2014/main" id="{45605FD7-EE68-9F6C-D04D-1C7B06360ECA}"/>
              </a:ext>
            </a:extLst>
          </p:cNvPr>
          <p:cNvSpPr>
            <a:spLocks noGrp="1"/>
          </p:cNvSpPr>
          <p:nvPr>
            <p:ph type="subTitle" idx="1"/>
          </p:nvPr>
        </p:nvSpPr>
        <p:spPr>
          <a:xfrm>
            <a:off x="7464612" y="4011562"/>
            <a:ext cx="4087305" cy="2574064"/>
          </a:xfrm>
        </p:spPr>
        <p:txBody>
          <a:bodyPr anchor="t">
            <a:normAutofit/>
          </a:bodyPr>
          <a:lstStyle/>
          <a:p>
            <a:pPr algn="l"/>
            <a:r>
              <a:rPr lang="en-GB" sz="2800" dirty="0"/>
              <a:t>Christina Laporda</a:t>
            </a:r>
          </a:p>
          <a:p>
            <a:pPr algn="l"/>
            <a:r>
              <a:rPr lang="en-GB" sz="1600" i="1" dirty="0"/>
              <a:t>EAP tutor, </a:t>
            </a:r>
            <a:r>
              <a:rPr lang="en-GB" sz="1600" i="1" dirty="0" err="1"/>
              <a:t>UCLan</a:t>
            </a:r>
            <a:r>
              <a:rPr lang="en-GB" sz="1600" i="1" dirty="0"/>
              <a:t> University</a:t>
            </a:r>
          </a:p>
          <a:p>
            <a:pPr algn="l"/>
            <a:r>
              <a:rPr lang="en-GB" sz="1600" i="1" dirty="0"/>
              <a:t>PhD student, </a:t>
            </a:r>
            <a:r>
              <a:rPr lang="en-GB" sz="1600" i="1" dirty="0" err="1"/>
              <a:t>UCLan</a:t>
            </a:r>
            <a:r>
              <a:rPr lang="en-GB" sz="1600" i="1" dirty="0"/>
              <a:t> University</a:t>
            </a:r>
          </a:p>
          <a:p>
            <a:pPr algn="l"/>
            <a:r>
              <a:rPr lang="en-GB" sz="1600" i="1" dirty="0"/>
              <a:t>MA in TESOL with Applied Linguistics</a:t>
            </a:r>
          </a:p>
          <a:p>
            <a:pPr algn="l"/>
            <a:r>
              <a:rPr lang="en-GB" sz="1600" dirty="0">
                <a:solidFill>
                  <a:schemeClr val="accent4">
                    <a:lumMod val="20000"/>
                    <a:lumOff val="80000"/>
                  </a:schemeClr>
                </a:solidFill>
                <a:hlinkClick r:id="rId2">
                  <a:extLst>
                    <a:ext uri="{A12FA001-AC4F-418D-AE19-62706E023703}">
                      <ahyp:hlinkClr xmlns:ahyp="http://schemas.microsoft.com/office/drawing/2018/hyperlinkcolor" val="tx"/>
                    </a:ext>
                  </a:extLst>
                </a:hlinkClick>
              </a:rPr>
              <a:t>claporda@uclan.ac.uk</a:t>
            </a:r>
            <a:r>
              <a:rPr lang="en-GB" sz="1600" dirty="0">
                <a:solidFill>
                  <a:schemeClr val="accent4">
                    <a:lumMod val="20000"/>
                    <a:lumOff val="80000"/>
                  </a:schemeClr>
                </a:solidFill>
              </a:rPr>
              <a:t> </a:t>
            </a:r>
          </a:p>
          <a:p>
            <a:pPr algn="l"/>
            <a:r>
              <a:rPr lang="en-GB" sz="1600" dirty="0">
                <a:solidFill>
                  <a:schemeClr val="accent4">
                    <a:lumMod val="20000"/>
                    <a:lumOff val="80000"/>
                  </a:schemeClr>
                </a:solidFill>
              </a:rPr>
              <a:t>LinkedIn: </a:t>
            </a:r>
            <a:r>
              <a:rPr lang="en-GB" sz="1600" dirty="0" err="1">
                <a:solidFill>
                  <a:schemeClr val="accent4">
                    <a:lumMod val="20000"/>
                    <a:lumOff val="80000"/>
                  </a:schemeClr>
                </a:solidFill>
              </a:rPr>
              <a:t>christinalaporda</a:t>
            </a:r>
            <a:r>
              <a:rPr lang="en-GB" sz="1600" dirty="0">
                <a:solidFill>
                  <a:schemeClr val="accent4">
                    <a:lumMod val="20000"/>
                    <a:lumOff val="80000"/>
                  </a:schemeClr>
                </a:solidFill>
              </a:rPr>
              <a:t> </a:t>
            </a:r>
          </a:p>
          <a:p>
            <a:pPr algn="l"/>
            <a:endParaRPr lang="en-GB" sz="1600" dirty="0"/>
          </a:p>
          <a:p>
            <a:pPr algn="l"/>
            <a:endParaRPr lang="en-GB" sz="1600" dirty="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White arrows going to the red target">
            <a:extLst>
              <a:ext uri="{FF2B5EF4-FFF2-40B4-BE49-F238E27FC236}">
                <a16:creationId xmlns:a16="http://schemas.microsoft.com/office/drawing/2014/main" id="{4E57DB39-5F5C-378F-D67E-346B96428AF6}"/>
              </a:ext>
            </a:extLst>
          </p:cNvPr>
          <p:cNvPicPr>
            <a:picLocks noChangeAspect="1"/>
          </p:cNvPicPr>
          <p:nvPr/>
        </p:nvPicPr>
        <p:blipFill rotWithShape="1">
          <a:blip r:embed="rId3"/>
          <a:srcRect l="31591" r="-1" b="-1"/>
          <a:stretch/>
        </p:blipFill>
        <p:spPr>
          <a:xfrm>
            <a:off x="1" y="-9823"/>
            <a:ext cx="7010399"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0825761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D60A3D-A809-48CB-752F-35D1F774496C}"/>
              </a:ext>
            </a:extLst>
          </p:cNvPr>
          <p:cNvSpPr>
            <a:spLocks noGrp="1"/>
          </p:cNvSpPr>
          <p:nvPr>
            <p:ph type="title"/>
          </p:nvPr>
        </p:nvSpPr>
        <p:spPr>
          <a:xfrm>
            <a:off x="643467" y="321734"/>
            <a:ext cx="10905066" cy="1135737"/>
          </a:xfrm>
        </p:spPr>
        <p:txBody>
          <a:bodyPr>
            <a:normAutofit/>
          </a:bodyPr>
          <a:lstStyle/>
          <a:p>
            <a:r>
              <a:rPr lang="en-GB" sz="3600" b="1"/>
              <a:t>Intercultural competence is…</a:t>
            </a:r>
            <a:endParaRPr lang="en-GB" sz="3600"/>
          </a:p>
        </p:txBody>
      </p:sp>
      <p:sp>
        <p:nvSpPr>
          <p:cNvPr id="3" name="Content Placeholder 2">
            <a:extLst>
              <a:ext uri="{FF2B5EF4-FFF2-40B4-BE49-F238E27FC236}">
                <a16:creationId xmlns:a16="http://schemas.microsoft.com/office/drawing/2014/main" id="{5776B437-7968-07CD-C084-EA1E8533CE75}"/>
              </a:ext>
            </a:extLst>
          </p:cNvPr>
          <p:cNvSpPr>
            <a:spLocks noGrp="1"/>
          </p:cNvSpPr>
          <p:nvPr>
            <p:ph idx="1"/>
          </p:nvPr>
        </p:nvSpPr>
        <p:spPr>
          <a:xfrm>
            <a:off x="643467" y="1782981"/>
            <a:ext cx="10905066" cy="4393982"/>
          </a:xfrm>
        </p:spPr>
        <p:txBody>
          <a:bodyPr>
            <a:normAutofit/>
          </a:bodyPr>
          <a:lstStyle/>
          <a:p>
            <a:pPr lvl="0">
              <a:buFontTx/>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A combination of one’s personal abilities and relevant contextual variables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Arasaratnam</a:t>
            </a:r>
            <a:r>
              <a:rPr lang="en-GB" sz="2000" dirty="0">
                <a:effectLst/>
                <a:latin typeface="Calibri" panose="020F0502020204030204" pitchFamily="34" charset="0"/>
                <a:ea typeface="Calibri" panose="020F0502020204030204" pitchFamily="34" charset="0"/>
                <a:cs typeface="Times New Roman" panose="02020603050405020304" pitchFamily="18" charset="0"/>
              </a:rPr>
              <a:t>, 2016)</a:t>
            </a:r>
          </a:p>
          <a:p>
            <a:pPr lvl="0">
              <a:buFontTx/>
              <a:buChar char="-"/>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lvl="0">
              <a:buFontTx/>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Particular to each context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a:t>
            </a:r>
            <a:r>
              <a:rPr lang="en-US" sz="2000" i="1" dirty="0" err="1">
                <a:effectLst/>
                <a:latin typeface="Calibri" panose="020F0502020204030204" pitchFamily="34" charset="0"/>
                <a:ea typeface="Calibri" panose="020F0502020204030204" pitchFamily="34" charset="0"/>
                <a:cs typeface="Times New Roman" panose="02020603050405020304" pitchFamily="18" charset="0"/>
              </a:rPr>
              <a:t>Heleta</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&amp; Deardorff, 2009)</a:t>
            </a:r>
          </a:p>
          <a:p>
            <a:pPr marL="342900" lvl="0" indent="-342900">
              <a:buFont typeface="Calibri" panose="020F0502020204030204" pitchFamily="34" charset="0"/>
              <a:buChar char="-"/>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‘In every context, we need to understand the historical, political, religious, economic, geographical, emotional, and societal dimensions, we need to understand the competencies needed to navigate successfully within this context (especially within post-conflict settings).’	</a:t>
            </a:r>
          </a:p>
          <a:p>
            <a:pPr marL="0" indent="0">
              <a:spcAft>
                <a:spcPts val="800"/>
              </a:spcAft>
              <a:buNone/>
            </a:pPr>
            <a:r>
              <a:rPr lang="en-GB" sz="2000" dirty="0">
                <a:latin typeface="Calibri" panose="020F0502020204030204" pitchFamily="34" charset="0"/>
                <a:ea typeface="Calibri" panose="020F0502020204030204" pitchFamily="34" charset="0"/>
                <a:cs typeface="Times New Roman" panose="02020603050405020304" pitchFamily="18" charset="0"/>
              </a:rPr>
              <a:t>						</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a:t>
            </a:r>
            <a:r>
              <a:rPr lang="en-US" sz="2000" i="1" dirty="0" err="1">
                <a:effectLst/>
                <a:latin typeface="Calibri" panose="020F0502020204030204" pitchFamily="34" charset="0"/>
                <a:ea typeface="Calibri" panose="020F0502020204030204" pitchFamily="34" charset="0"/>
                <a:cs typeface="Times New Roman" panose="02020603050405020304" pitchFamily="18" charset="0"/>
              </a:rPr>
              <a:t>Heleta</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&amp; Deardorff, 2009, p.57)</a:t>
            </a:r>
            <a:endParaRPr lang="en-GB" sz="2000" i="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
        <p:nvSpPr>
          <p:cNvPr id="13" name="Rectangle 1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6E4E185A-AA41-51BA-8B19-A6FA4392D837}"/>
              </a:ext>
            </a:extLst>
          </p:cNvPr>
          <p:cNvSpPr>
            <a:spLocks noGrp="1"/>
          </p:cNvSpPr>
          <p:nvPr>
            <p:ph type="dt" sz="half" idx="10"/>
          </p:nvPr>
        </p:nvSpPr>
        <p:spPr>
          <a:xfrm>
            <a:off x="643467" y="6356350"/>
            <a:ext cx="2743200" cy="365125"/>
          </a:xfrm>
        </p:spPr>
        <p:txBody>
          <a:bodyPr>
            <a:normAutofit/>
          </a:bodyPr>
          <a:lstStyle/>
          <a:p>
            <a:pPr>
              <a:spcAft>
                <a:spcPts val="600"/>
              </a:spcAft>
            </a:pPr>
            <a:fld id="{9311718C-D995-48F7-8038-69D0B899B828}" type="datetime1">
              <a:rPr lang="en-GB" smtClean="0"/>
              <a:pPr>
                <a:spcAft>
                  <a:spcPts val="600"/>
                </a:spcAft>
              </a:pPr>
              <a:t>17/06/2022</a:t>
            </a:fld>
            <a:endParaRPr lang="en-GB"/>
          </a:p>
        </p:txBody>
      </p:sp>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7379935F-84FA-34B1-212F-F889934B659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a:t>Christina Laporda</a:t>
            </a:r>
          </a:p>
        </p:txBody>
      </p:sp>
      <p:sp>
        <p:nvSpPr>
          <p:cNvPr id="6" name="Slide Number Placeholder 5">
            <a:extLst>
              <a:ext uri="{FF2B5EF4-FFF2-40B4-BE49-F238E27FC236}">
                <a16:creationId xmlns:a16="http://schemas.microsoft.com/office/drawing/2014/main" id="{7A9F417A-A1D6-93FA-69A3-7EE23AF82789}"/>
              </a:ext>
            </a:extLst>
          </p:cNvPr>
          <p:cNvSpPr>
            <a:spLocks noGrp="1"/>
          </p:cNvSpPr>
          <p:nvPr>
            <p:ph type="sldNum" sz="quarter" idx="12"/>
          </p:nvPr>
        </p:nvSpPr>
        <p:spPr>
          <a:xfrm>
            <a:off x="8805333" y="6356350"/>
            <a:ext cx="2743200" cy="365125"/>
          </a:xfrm>
        </p:spPr>
        <p:txBody>
          <a:bodyPr>
            <a:normAutofit/>
          </a:bodyPr>
          <a:lstStyle/>
          <a:p>
            <a:pPr>
              <a:spcAft>
                <a:spcPts val="600"/>
              </a:spcAft>
            </a:pPr>
            <a:fld id="{0030D094-001C-41CB-A22A-27508AC47A4C}" type="slidenum">
              <a:rPr lang="en-GB" smtClean="0"/>
              <a:pPr>
                <a:spcAft>
                  <a:spcPts val="600"/>
                </a:spcAft>
              </a:pPr>
              <a:t>10</a:t>
            </a:fld>
            <a:endParaRPr lang="en-GB"/>
          </a:p>
        </p:txBody>
      </p:sp>
    </p:spTree>
    <p:extLst>
      <p:ext uri="{BB962C8B-B14F-4D97-AF65-F5344CB8AC3E}">
        <p14:creationId xmlns:p14="http://schemas.microsoft.com/office/powerpoint/2010/main" val="2798970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93C26B-7206-69DC-8312-573E55AB3239}"/>
              </a:ext>
            </a:extLst>
          </p:cNvPr>
          <p:cNvSpPr>
            <a:spLocks noGrp="1"/>
          </p:cNvSpPr>
          <p:nvPr>
            <p:ph type="title"/>
          </p:nvPr>
        </p:nvSpPr>
        <p:spPr>
          <a:xfrm>
            <a:off x="643467" y="321734"/>
            <a:ext cx="10905066" cy="1135737"/>
          </a:xfrm>
        </p:spPr>
        <p:txBody>
          <a:bodyPr>
            <a:normAutofit/>
          </a:bodyPr>
          <a:lstStyle/>
          <a:p>
            <a:r>
              <a:rPr lang="en-GB" sz="3600" dirty="0"/>
              <a:t>Re-defining Intercultural Competences</a:t>
            </a:r>
          </a:p>
        </p:txBody>
      </p:sp>
      <p:sp>
        <p:nvSpPr>
          <p:cNvPr id="3" name="Content Placeholder 2">
            <a:extLst>
              <a:ext uri="{FF2B5EF4-FFF2-40B4-BE49-F238E27FC236}">
                <a16:creationId xmlns:a16="http://schemas.microsoft.com/office/drawing/2014/main" id="{EF67BE47-EE8F-3C37-AFB3-0B1960DE8818}"/>
              </a:ext>
            </a:extLst>
          </p:cNvPr>
          <p:cNvSpPr>
            <a:spLocks noGrp="1"/>
          </p:cNvSpPr>
          <p:nvPr>
            <p:ph idx="1"/>
          </p:nvPr>
        </p:nvSpPr>
        <p:spPr>
          <a:xfrm>
            <a:off x="643467" y="1290320"/>
            <a:ext cx="10905066" cy="5245946"/>
          </a:xfrm>
        </p:spPr>
        <p:txBody>
          <a:bodyPr>
            <a:normAutofit/>
          </a:bodyPr>
          <a:lstStyle/>
          <a:p>
            <a:pPr marL="0" indent="0">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 if what is being studied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is effectiveness and appropriateness in intercultural communication </a:t>
            </a:r>
            <a:r>
              <a:rPr lang="en-GB" sz="2400" dirty="0">
                <a:effectLst/>
                <a:latin typeface="Calibri" panose="020F0502020204030204" pitchFamily="34" charset="0"/>
                <a:ea typeface="Calibri" panose="020F0502020204030204" pitchFamily="34" charset="0"/>
                <a:cs typeface="Times New Roman" panose="02020603050405020304" pitchFamily="18" charset="0"/>
              </a:rPr>
              <a:t>(each of these terms in turn need to be unpacked to check for conceptual equivalency), then one can conclude that it is a study of intercultural competence, regardless of what it is called.’</a:t>
            </a:r>
          </a:p>
          <a:p>
            <a:pPr marL="0" indent="0">
              <a:spcAft>
                <a:spcPts val="800"/>
              </a:spcAft>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Arasaratnam</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2016, p.4)</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‘With respect to education and intercultural competences, in our era of globalization and global interdependence, regardless of the adjectives we use, there is a desperate need at a local and global level for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specific competences that better enable citizens to manage their ever-changing realities</a:t>
            </a:r>
            <a:r>
              <a:rPr lang="en-GB" sz="2400" dirty="0">
                <a:effectLst/>
                <a:latin typeface="Calibri" panose="020F0502020204030204" pitchFamily="34" charset="0"/>
                <a:ea typeface="Calibri" panose="020F0502020204030204" pitchFamily="34" charset="0"/>
                <a:cs typeface="Times New Roman" panose="02020603050405020304" pitchFamily="18" charset="0"/>
              </a:rPr>
              <a:t>. There remains a need for methodologically appropriate research on ICs, and a necessity for educational theories and practices that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help citizens recognize, value and manage any form of diversity and cultural change</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GB" sz="1800" i="1" dirty="0">
                <a:latin typeface="Calibri" panose="020F0502020204030204" pitchFamily="34" charset="0"/>
                <a:ea typeface="Calibri" panose="020F0502020204030204" pitchFamily="34" charset="0"/>
                <a:cs typeface="Times New Roman" panose="02020603050405020304" pitchFamily="18" charset="0"/>
              </a:rPr>
              <a:t>(</a:t>
            </a:r>
            <a:r>
              <a:rPr lang="en-GB" sz="1800" i="1" dirty="0" err="1">
                <a:latin typeface="Calibri" panose="020F0502020204030204" pitchFamily="34" charset="0"/>
                <a:ea typeface="Calibri" panose="020F0502020204030204" pitchFamily="34" charset="0"/>
                <a:cs typeface="Times New Roman" panose="02020603050405020304" pitchFamily="18" charset="0"/>
              </a:rPr>
              <a:t>Portera</a:t>
            </a:r>
            <a:r>
              <a:rPr lang="en-GB" sz="1800" i="1" dirty="0">
                <a:latin typeface="Calibri" panose="020F0502020204030204" pitchFamily="34" charset="0"/>
                <a:ea typeface="Calibri" panose="020F0502020204030204" pitchFamily="34" charset="0"/>
                <a:cs typeface="Times New Roman" panose="02020603050405020304" pitchFamily="18" charset="0"/>
              </a:rPr>
              <a:t>, 2017, p</a:t>
            </a:r>
            <a:r>
              <a:rPr lang="en-GB" sz="1800" i="1" dirty="0">
                <a:effectLst/>
                <a:latin typeface="Calibri" panose="020F0502020204030204" pitchFamily="34" charset="0"/>
                <a:ea typeface="Calibri" panose="020F0502020204030204" pitchFamily="34" charset="0"/>
                <a:cs typeface="Times New Roman" panose="02020603050405020304" pitchFamily="18" charset="0"/>
              </a:rPr>
              <a:t>.43)</a:t>
            </a:r>
          </a:p>
          <a:p>
            <a:pPr marL="0" indent="0">
              <a:buNone/>
            </a:pPr>
            <a:endParaRPr lang="en-GB" sz="2000" dirty="0">
              <a:latin typeface="Calibri" panose="020F0502020204030204" pitchFamily="34" charset="0"/>
              <a:cs typeface="Times New Roman" panose="02020603050405020304" pitchFamily="18" charset="0"/>
            </a:endParaRPr>
          </a:p>
          <a:p>
            <a:pPr marL="0" indent="0">
              <a:buNone/>
            </a:pPr>
            <a:endParaRPr lang="en-GB"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058CD0B2-9DFC-6932-E304-CA6001FCAAF4}"/>
              </a:ext>
            </a:extLst>
          </p:cNvPr>
          <p:cNvSpPr>
            <a:spLocks noGrp="1"/>
          </p:cNvSpPr>
          <p:nvPr>
            <p:ph type="dt" sz="half" idx="10"/>
          </p:nvPr>
        </p:nvSpPr>
        <p:spPr/>
        <p:txBody>
          <a:bodyPr/>
          <a:lstStyle/>
          <a:p>
            <a:fld id="{B3BCFB56-BBDA-4FD6-A9E6-DE9D974F60DA}" type="datetime1">
              <a:rPr lang="en-GB" smtClean="0"/>
              <a:t>17/06/2022</a:t>
            </a:fld>
            <a:endParaRPr lang="en-GB"/>
          </a:p>
        </p:txBody>
      </p:sp>
      <p:sp>
        <p:nvSpPr>
          <p:cNvPr id="5" name="Footer Placeholder 4">
            <a:extLst>
              <a:ext uri="{FF2B5EF4-FFF2-40B4-BE49-F238E27FC236}">
                <a16:creationId xmlns:a16="http://schemas.microsoft.com/office/drawing/2014/main" id="{54A718FA-593C-FC09-211E-68D9FA59E653}"/>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39365A29-1708-D021-E58B-3B8DEA0DABD2}"/>
              </a:ext>
            </a:extLst>
          </p:cNvPr>
          <p:cNvSpPr>
            <a:spLocks noGrp="1"/>
          </p:cNvSpPr>
          <p:nvPr>
            <p:ph type="sldNum" sz="quarter" idx="12"/>
          </p:nvPr>
        </p:nvSpPr>
        <p:spPr/>
        <p:txBody>
          <a:bodyPr/>
          <a:lstStyle/>
          <a:p>
            <a:fld id="{0030D094-001C-41CB-A22A-27508AC47A4C}" type="slidenum">
              <a:rPr lang="en-GB" smtClean="0"/>
              <a:t>11</a:t>
            </a:fld>
            <a:endParaRPr lang="en-GB"/>
          </a:p>
        </p:txBody>
      </p:sp>
    </p:spTree>
    <p:extLst>
      <p:ext uri="{BB962C8B-B14F-4D97-AF65-F5344CB8AC3E}">
        <p14:creationId xmlns:p14="http://schemas.microsoft.com/office/powerpoint/2010/main" val="83280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AB25E-24D4-3B9C-B19D-DA7E13844284}"/>
              </a:ext>
            </a:extLst>
          </p:cNvPr>
          <p:cNvSpPr>
            <a:spLocks noGrp="1"/>
          </p:cNvSpPr>
          <p:nvPr>
            <p:ph type="title"/>
          </p:nvPr>
        </p:nvSpPr>
        <p:spPr>
          <a:xfrm>
            <a:off x="838200" y="365125"/>
            <a:ext cx="10515600" cy="782739"/>
          </a:xfrm>
        </p:spPr>
        <p:txBody>
          <a:bodyPr/>
          <a:lstStyle/>
          <a:p>
            <a:r>
              <a:rPr lang="en-GB" dirty="0"/>
              <a:t>References</a:t>
            </a:r>
          </a:p>
        </p:txBody>
      </p:sp>
      <p:sp>
        <p:nvSpPr>
          <p:cNvPr id="3" name="Content Placeholder 2">
            <a:extLst>
              <a:ext uri="{FF2B5EF4-FFF2-40B4-BE49-F238E27FC236}">
                <a16:creationId xmlns:a16="http://schemas.microsoft.com/office/drawing/2014/main" id="{F5F34CB1-0EB8-357C-82F6-CF8BC525FACD}"/>
              </a:ext>
            </a:extLst>
          </p:cNvPr>
          <p:cNvSpPr>
            <a:spLocks noGrp="1"/>
          </p:cNvSpPr>
          <p:nvPr>
            <p:ph idx="1"/>
          </p:nvPr>
        </p:nvSpPr>
        <p:spPr>
          <a:xfrm>
            <a:off x="838200" y="1219200"/>
            <a:ext cx="10515600" cy="5403273"/>
          </a:xfrm>
        </p:spPr>
        <p:txBody>
          <a:bodyPr>
            <a:normAutofit fontScale="77500" lnSpcReduction="20000"/>
          </a:bodyPr>
          <a:lstStyle/>
          <a:p>
            <a:pPr marL="360363" indent="-360363">
              <a:lnSpc>
                <a:spcPct val="107000"/>
              </a:lnSpc>
              <a:spcAft>
                <a:spcPts val="800"/>
              </a:spcAft>
              <a:buNone/>
            </a:pPr>
            <a:r>
              <a:rPr lang="en-GB" sz="1800" dirty="0" err="1">
                <a:effectLst/>
                <a:ea typeface="Calibri" panose="020F0502020204030204" pitchFamily="34" charset="0"/>
                <a:cs typeface="Times New Roman" panose="02020603050405020304" pitchFamily="18" charset="0"/>
              </a:rPr>
              <a:t>Arasaratnam</a:t>
            </a:r>
            <a:r>
              <a:rPr lang="en-GB" sz="1800" dirty="0">
                <a:effectLst/>
                <a:ea typeface="Calibri" panose="020F0502020204030204" pitchFamily="34" charset="0"/>
                <a:cs typeface="Times New Roman" panose="02020603050405020304" pitchFamily="18" charset="0"/>
              </a:rPr>
              <a:t>, L. (2016). Intercultural Competence. </a:t>
            </a:r>
            <a:r>
              <a:rPr lang="en-GB" sz="1800" i="1" dirty="0">
                <a:effectLst/>
                <a:ea typeface="Calibri" panose="020F0502020204030204" pitchFamily="34" charset="0"/>
                <a:cs typeface="Times New Roman" panose="02020603050405020304" pitchFamily="18" charset="0"/>
              </a:rPr>
              <a:t>Oxford Research </a:t>
            </a:r>
            <a:r>
              <a:rPr lang="en-GB" sz="1800" i="1" dirty="0" err="1">
                <a:effectLst/>
                <a:ea typeface="Calibri" panose="020F0502020204030204" pitchFamily="34" charset="0"/>
                <a:cs typeface="Times New Roman" panose="02020603050405020304" pitchFamily="18" charset="0"/>
              </a:rPr>
              <a:t>Encyclopedia</a:t>
            </a:r>
            <a:r>
              <a:rPr lang="en-GB" sz="1800" i="1" dirty="0">
                <a:effectLst/>
                <a:ea typeface="Calibri" panose="020F0502020204030204" pitchFamily="34" charset="0"/>
                <a:cs typeface="Times New Roman" panose="02020603050405020304" pitchFamily="18" charset="0"/>
              </a:rPr>
              <a:t> Of Communication</a:t>
            </a:r>
            <a:r>
              <a:rPr lang="en-GB" sz="1800" dirty="0">
                <a:effectLst/>
                <a:ea typeface="Calibri" panose="020F0502020204030204" pitchFamily="34" charset="0"/>
                <a:cs typeface="Times New Roman" panose="02020603050405020304" pitchFamily="18" charset="0"/>
              </a:rPr>
              <a:t>. https://doi.org/10.1093/acrefore/9780190228613.013.68</a:t>
            </a:r>
          </a:p>
          <a:p>
            <a:pPr marL="360363" indent="-360363">
              <a:lnSpc>
                <a:spcPct val="107000"/>
              </a:lnSpc>
              <a:spcAft>
                <a:spcPts val="800"/>
              </a:spcAft>
              <a:buNone/>
            </a:pPr>
            <a:r>
              <a:rPr lang="en-GB" sz="1800" dirty="0" err="1">
                <a:effectLst/>
                <a:ea typeface="Calibri" panose="020F0502020204030204" pitchFamily="34" charset="0"/>
                <a:cs typeface="Times New Roman" panose="02020603050405020304" pitchFamily="18" charset="0"/>
              </a:rPr>
              <a:t>Arasaratnam</a:t>
            </a:r>
            <a:r>
              <a:rPr lang="en-GB" sz="1800" dirty="0">
                <a:effectLst/>
                <a:ea typeface="Calibri" panose="020F0502020204030204" pitchFamily="34" charset="0"/>
                <a:cs typeface="Times New Roman" panose="02020603050405020304" pitchFamily="18" charset="0"/>
              </a:rPr>
              <a:t>-Smith, L. A. (2017). Intercultural competence. An overview. In </a:t>
            </a:r>
            <a:r>
              <a:rPr lang="en-GB" sz="1800" i="1" dirty="0">
                <a:effectLst/>
                <a:ea typeface="Calibri" panose="020F0502020204030204" pitchFamily="34" charset="0"/>
                <a:cs typeface="Times New Roman" panose="02020603050405020304" pitchFamily="18" charset="0"/>
              </a:rPr>
              <a:t>Intercultural competence in higher education: International approaches, assessment and application </a:t>
            </a:r>
            <a:r>
              <a:rPr lang="en-GB" sz="1800" dirty="0">
                <a:effectLst/>
                <a:ea typeface="Calibri" panose="020F0502020204030204" pitchFamily="34" charset="0"/>
                <a:cs typeface="Times New Roman" panose="02020603050405020304" pitchFamily="18" charset="0"/>
              </a:rPr>
              <a:t>(pp.7-18). Routledge.</a:t>
            </a:r>
            <a:r>
              <a:rPr lang="en-US" sz="1800" dirty="0">
                <a:effectLst/>
                <a:ea typeface="Calibri" panose="020F0502020204030204" pitchFamily="34" charset="0"/>
                <a:cs typeface="Times New Roman" panose="02020603050405020304" pitchFamily="18" charset="0"/>
              </a:rPr>
              <a:t> </a:t>
            </a:r>
            <a:endParaRPr lang="en-GB" sz="1800" dirty="0">
              <a:effectLst/>
              <a:ea typeface="Calibri" panose="020F0502020204030204" pitchFamily="34" charset="0"/>
              <a:cs typeface="Times New Roman" panose="02020603050405020304" pitchFamily="18" charset="0"/>
            </a:endParaRP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Atkinson, D. (1999). TESOL and Culture. </a:t>
            </a:r>
            <a:r>
              <a:rPr lang="en-GB" sz="1800" i="1" dirty="0">
                <a:effectLst/>
                <a:ea typeface="Calibri" panose="020F0502020204030204" pitchFamily="34" charset="0"/>
                <a:cs typeface="Times New Roman" panose="02020603050405020304" pitchFamily="18" charset="0"/>
              </a:rPr>
              <a:t>TESOL Quarterly</a:t>
            </a:r>
            <a:r>
              <a:rPr lang="en-GB" sz="1800" dirty="0">
                <a:effectLst/>
                <a:ea typeface="Calibri" panose="020F0502020204030204" pitchFamily="34" charset="0"/>
                <a:cs typeface="Times New Roman" panose="02020603050405020304" pitchFamily="18" charset="0"/>
              </a:rPr>
              <a:t>, 33(4), pp.625-654.</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Bennett, M. J. (2004). Becoming interculturally competent. </a:t>
            </a:r>
            <a:r>
              <a:rPr lang="en-GB" sz="1800" i="1" dirty="0">
                <a:effectLst/>
                <a:ea typeface="Calibri" panose="020F0502020204030204" pitchFamily="34" charset="0"/>
                <a:cs typeface="Times New Roman" panose="02020603050405020304" pitchFamily="18" charset="0"/>
              </a:rPr>
              <a:t>Toward multiculturalism: A reader in multicultural education</a:t>
            </a:r>
            <a:r>
              <a:rPr lang="en-GB" sz="1800" dirty="0">
                <a:effectLst/>
                <a:ea typeface="Calibri" panose="020F0502020204030204" pitchFamily="34" charset="0"/>
                <a:cs typeface="Times New Roman" panose="02020603050405020304" pitchFamily="18" charset="0"/>
              </a:rPr>
              <a:t>, 2, 62-77. </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Berry, J. W. (1992). Acculturation and adaptation in a new society. </a:t>
            </a:r>
            <a:r>
              <a:rPr lang="en-GB" sz="1800" i="1" dirty="0">
                <a:effectLst/>
                <a:ea typeface="Calibri" panose="020F0502020204030204" pitchFamily="34" charset="0"/>
                <a:cs typeface="Times New Roman" panose="02020603050405020304" pitchFamily="18" charset="0"/>
              </a:rPr>
              <a:t>International migration</a:t>
            </a:r>
            <a:r>
              <a:rPr lang="en-GB" sz="1800" dirty="0">
                <a:effectLst/>
                <a:ea typeface="Calibri" panose="020F0502020204030204" pitchFamily="34" charset="0"/>
                <a:cs typeface="Times New Roman" panose="02020603050405020304" pitchFamily="18" charset="0"/>
              </a:rPr>
              <a:t>, </a:t>
            </a:r>
            <a:r>
              <a:rPr lang="en-GB" sz="1800" i="1" dirty="0">
                <a:effectLst/>
                <a:ea typeface="Calibri" panose="020F0502020204030204" pitchFamily="34" charset="0"/>
                <a:cs typeface="Times New Roman" panose="02020603050405020304" pitchFamily="18" charset="0"/>
              </a:rPr>
              <a:t>30</a:t>
            </a:r>
            <a:r>
              <a:rPr lang="en-GB" sz="1800" dirty="0">
                <a:effectLst/>
                <a:ea typeface="Calibri" panose="020F0502020204030204" pitchFamily="34" charset="0"/>
                <a:cs typeface="Times New Roman" panose="02020603050405020304" pitchFamily="18" charset="0"/>
              </a:rPr>
              <a:t>, 69-84.</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Bok, D. C. (2009). Forefront. </a:t>
            </a:r>
            <a:r>
              <a:rPr lang="en-GB" sz="1800" i="1" dirty="0">
                <a:effectLst/>
                <a:ea typeface="Calibri" panose="020F0502020204030204" pitchFamily="34" charset="0"/>
                <a:cs typeface="Times New Roman" panose="02020603050405020304" pitchFamily="18" charset="0"/>
              </a:rPr>
              <a:t>The SAGE handbook of intercultural competence</a:t>
            </a:r>
            <a:r>
              <a:rPr lang="en-GB" sz="1800" dirty="0">
                <a:effectLst/>
                <a:ea typeface="Calibri" panose="020F0502020204030204" pitchFamily="34" charset="0"/>
                <a:cs typeface="Times New Roman" panose="02020603050405020304" pitchFamily="18" charset="0"/>
              </a:rPr>
              <a:t>. (</a:t>
            </a:r>
            <a:r>
              <a:rPr lang="en-GB" sz="1800" dirty="0" err="1">
                <a:effectLst/>
                <a:ea typeface="Calibri" panose="020F0502020204030204" pitchFamily="34" charset="0"/>
                <a:cs typeface="Times New Roman" panose="02020603050405020304" pitchFamily="18" charset="0"/>
              </a:rPr>
              <a:t>pp.ix</a:t>
            </a:r>
            <a:r>
              <a:rPr lang="en-GB" sz="1800" dirty="0">
                <a:effectLst/>
                <a:ea typeface="Calibri" panose="020F0502020204030204" pitchFamily="34" charset="0"/>
                <a:cs typeface="Times New Roman" panose="02020603050405020304" pitchFamily="18" charset="0"/>
              </a:rPr>
              <a:t>-x). Sage.</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Brigham, M. (2011). Creating a global citizen and assessing outcomes. </a:t>
            </a:r>
            <a:r>
              <a:rPr lang="en-GB" sz="1800" i="1" dirty="0">
                <a:effectLst/>
                <a:ea typeface="Calibri" panose="020F0502020204030204" pitchFamily="34" charset="0"/>
                <a:cs typeface="Times New Roman" panose="02020603050405020304" pitchFamily="18" charset="0"/>
              </a:rPr>
              <a:t>Journal of Global Citizenship &amp; Equity Education</a:t>
            </a:r>
            <a:r>
              <a:rPr lang="en-GB" sz="1800" dirty="0">
                <a:effectLst/>
                <a:ea typeface="Calibri" panose="020F0502020204030204" pitchFamily="34" charset="0"/>
                <a:cs typeface="Times New Roman" panose="02020603050405020304" pitchFamily="18" charset="0"/>
              </a:rPr>
              <a:t>, </a:t>
            </a:r>
            <a:r>
              <a:rPr lang="en-GB" sz="1800" i="1" dirty="0">
                <a:effectLst/>
                <a:ea typeface="Calibri" panose="020F0502020204030204" pitchFamily="34" charset="0"/>
                <a:cs typeface="Times New Roman" panose="02020603050405020304" pitchFamily="18" charset="0"/>
              </a:rPr>
              <a:t>1</a:t>
            </a:r>
            <a:r>
              <a:rPr lang="en-GB" sz="1800" dirty="0">
                <a:effectLst/>
                <a:ea typeface="Calibri" panose="020F0502020204030204" pitchFamily="34" charset="0"/>
                <a:cs typeface="Times New Roman" panose="02020603050405020304" pitchFamily="18" charset="0"/>
              </a:rPr>
              <a:t>(1), 15-43.</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Byram, M. (2021). </a:t>
            </a:r>
            <a:r>
              <a:rPr lang="en-GB" sz="1800" i="1" dirty="0">
                <a:effectLst/>
                <a:ea typeface="Calibri" panose="020F0502020204030204" pitchFamily="34" charset="0"/>
                <a:cs typeface="Times New Roman" panose="02020603050405020304" pitchFamily="18" charset="0"/>
              </a:rPr>
              <a:t>Teaching and Assessing Intercultural Communicative Competence</a:t>
            </a:r>
            <a:r>
              <a:rPr lang="en-GB" sz="1800" dirty="0">
                <a:effectLst/>
                <a:ea typeface="Calibri" panose="020F0502020204030204" pitchFamily="34" charset="0"/>
                <a:cs typeface="Times New Roman" panose="02020603050405020304" pitchFamily="18" charset="0"/>
              </a:rPr>
              <a:t> (2nd ed.). Multilingual Matters.    </a:t>
            </a:r>
          </a:p>
          <a:p>
            <a:pPr marL="360363" indent="-360363">
              <a:lnSpc>
                <a:spcPct val="107000"/>
              </a:lnSpc>
              <a:spcAft>
                <a:spcPts val="800"/>
              </a:spcAft>
              <a:buNone/>
            </a:pPr>
            <a:r>
              <a:rPr lang="en-GB" sz="1800" dirty="0">
                <a:solidFill>
                  <a:srgbClr val="000000"/>
                </a:solidFill>
                <a:effectLst/>
                <a:ea typeface="Calibri" panose="020F0502020204030204" pitchFamily="34" charset="0"/>
                <a:cs typeface="Times New Roman" panose="02020603050405020304" pitchFamily="18" charset="0"/>
              </a:rPr>
              <a:t>Deardorff, D. K. (2006). Identification and Assessment of Intercultural Competence as a Student Outcome of Internationalization. </a:t>
            </a:r>
            <a:r>
              <a:rPr lang="en-GB" sz="1800" i="1" dirty="0">
                <a:solidFill>
                  <a:srgbClr val="000000"/>
                </a:solidFill>
                <a:effectLst/>
                <a:ea typeface="Calibri" panose="020F0502020204030204" pitchFamily="34" charset="0"/>
                <a:cs typeface="Times New Roman" panose="02020603050405020304" pitchFamily="18" charset="0"/>
              </a:rPr>
              <a:t>Journal of Studies in International Education</a:t>
            </a:r>
            <a:r>
              <a:rPr lang="en-GB" sz="1800" dirty="0">
                <a:solidFill>
                  <a:srgbClr val="000000"/>
                </a:solidFill>
                <a:effectLst/>
                <a:ea typeface="Calibri" panose="020F0502020204030204" pitchFamily="34" charset="0"/>
                <a:cs typeface="Times New Roman" panose="02020603050405020304" pitchFamily="18" charset="0"/>
              </a:rPr>
              <a:t>, 10(3), 241–266. </a:t>
            </a:r>
            <a:r>
              <a:rPr lang="en-GB" sz="1800" dirty="0" err="1">
                <a:solidFill>
                  <a:srgbClr val="000000"/>
                </a:solidFill>
                <a:effectLst/>
                <a:ea typeface="Calibri" panose="020F0502020204030204" pitchFamily="34" charset="0"/>
                <a:cs typeface="Times New Roman" panose="02020603050405020304" pitchFamily="18" charset="0"/>
              </a:rPr>
              <a:t>doi</a:t>
            </a:r>
            <a:r>
              <a:rPr lang="en-GB" sz="1800" dirty="0">
                <a:solidFill>
                  <a:srgbClr val="000000"/>
                </a:solidFill>
                <a:effectLst/>
                <a:ea typeface="Calibri" panose="020F0502020204030204" pitchFamily="34" charset="0"/>
                <a:cs typeface="Times New Roman" panose="02020603050405020304" pitchFamily="18" charset="0"/>
              </a:rPr>
              <a:t>: </a:t>
            </a:r>
            <a:r>
              <a:rPr lang="en-GB" sz="1800" u="none" strike="noStrike" dirty="0">
                <a:solidFill>
                  <a:srgbClr val="000000"/>
                </a:solidFill>
                <a:effectLst/>
                <a:ea typeface="Calibri" panose="020F0502020204030204" pitchFamily="34" charset="0"/>
                <a:cs typeface="Times New Roman" panose="02020603050405020304" pitchFamily="18" charset="0"/>
              </a:rPr>
              <a:t>10.1177/1028315306287002</a:t>
            </a:r>
            <a:endParaRPr lang="en-GB" sz="1800" dirty="0">
              <a:effectLst/>
              <a:ea typeface="Calibri" panose="020F0502020204030204" pitchFamily="34" charset="0"/>
              <a:cs typeface="Times New Roman" panose="02020603050405020304" pitchFamily="18" charset="0"/>
            </a:endParaRP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Deardorff, D. K. (2009). Implementing intercultural competence assessment. </a:t>
            </a:r>
            <a:r>
              <a:rPr lang="en-GB" sz="1800" i="1" dirty="0">
                <a:effectLst/>
                <a:ea typeface="Calibri" panose="020F0502020204030204" pitchFamily="34" charset="0"/>
                <a:cs typeface="Times New Roman" panose="02020603050405020304" pitchFamily="18" charset="0"/>
              </a:rPr>
              <a:t>The SAGE handbook of intercultural competence,</a:t>
            </a:r>
            <a:r>
              <a:rPr lang="en-GB" sz="1800" dirty="0">
                <a:effectLst/>
                <a:ea typeface="Calibri" panose="020F0502020204030204" pitchFamily="34" charset="0"/>
                <a:cs typeface="Times New Roman" panose="02020603050405020304" pitchFamily="18" charset="0"/>
              </a:rPr>
              <a:t> 477-491.</a:t>
            </a:r>
          </a:p>
          <a:p>
            <a:pPr marL="360363" indent="-360363">
              <a:lnSpc>
                <a:spcPct val="107000"/>
              </a:lnSpc>
              <a:spcAft>
                <a:spcPts val="800"/>
              </a:spcAft>
              <a:buNone/>
            </a:pPr>
            <a:r>
              <a:rPr lang="en-GB" sz="1800" dirty="0">
                <a:effectLst/>
                <a:ea typeface="Calibri" panose="020F0502020204030204" pitchFamily="34" charset="0"/>
                <a:cs typeface="Times New Roman" panose="02020603050405020304" pitchFamily="18" charset="0"/>
              </a:rPr>
              <a:t>Deardorff, D. K. (2014). </a:t>
            </a:r>
            <a:r>
              <a:rPr lang="en-GB" sz="1800" i="1" dirty="0">
                <a:effectLst/>
                <a:ea typeface="Calibri" panose="020F0502020204030204" pitchFamily="34" charset="0"/>
                <a:cs typeface="Times New Roman" panose="02020603050405020304" pitchFamily="18" charset="0"/>
              </a:rPr>
              <a:t>Some thoughts on assessing intercultural competence</a:t>
            </a:r>
            <a:r>
              <a:rPr lang="en-GB" sz="1800" dirty="0">
                <a:effectLst/>
                <a:ea typeface="Calibri" panose="020F0502020204030204" pitchFamily="34" charset="0"/>
                <a:cs typeface="Times New Roman" panose="02020603050405020304" pitchFamily="18" charset="0"/>
              </a:rPr>
              <a:t>. Urbana, IL: University of Illinois and Indiana University, National Institute for Learning Outcomes Assessment (NILOA).  </a:t>
            </a:r>
          </a:p>
          <a:p>
            <a:endParaRPr lang="en-GB" dirty="0"/>
          </a:p>
        </p:txBody>
      </p:sp>
      <p:sp>
        <p:nvSpPr>
          <p:cNvPr id="4" name="Date Placeholder 3">
            <a:extLst>
              <a:ext uri="{FF2B5EF4-FFF2-40B4-BE49-F238E27FC236}">
                <a16:creationId xmlns:a16="http://schemas.microsoft.com/office/drawing/2014/main" id="{C0F820B4-2437-2B6E-FABA-C960BA34035C}"/>
              </a:ext>
            </a:extLst>
          </p:cNvPr>
          <p:cNvSpPr>
            <a:spLocks noGrp="1"/>
          </p:cNvSpPr>
          <p:nvPr>
            <p:ph type="dt" sz="half" idx="10"/>
          </p:nvPr>
        </p:nvSpPr>
        <p:spPr/>
        <p:txBody>
          <a:bodyPr/>
          <a:lstStyle/>
          <a:p>
            <a:fld id="{5D00306B-C8CF-450F-9899-17CE98733115}" type="datetime1">
              <a:rPr lang="en-GB" smtClean="0"/>
              <a:t>17/06/2022</a:t>
            </a:fld>
            <a:endParaRPr lang="en-GB"/>
          </a:p>
        </p:txBody>
      </p:sp>
      <p:sp>
        <p:nvSpPr>
          <p:cNvPr id="5" name="Footer Placeholder 4">
            <a:extLst>
              <a:ext uri="{FF2B5EF4-FFF2-40B4-BE49-F238E27FC236}">
                <a16:creationId xmlns:a16="http://schemas.microsoft.com/office/drawing/2014/main" id="{49BBA5DD-A4AC-E745-EAAB-74F47834F46F}"/>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920B8966-78B6-CC79-9FDA-C83FB5C7E4E7}"/>
              </a:ext>
            </a:extLst>
          </p:cNvPr>
          <p:cNvSpPr>
            <a:spLocks noGrp="1"/>
          </p:cNvSpPr>
          <p:nvPr>
            <p:ph type="sldNum" sz="quarter" idx="12"/>
          </p:nvPr>
        </p:nvSpPr>
        <p:spPr/>
        <p:txBody>
          <a:bodyPr/>
          <a:lstStyle/>
          <a:p>
            <a:fld id="{0030D094-001C-41CB-A22A-27508AC47A4C}" type="slidenum">
              <a:rPr lang="en-GB" smtClean="0"/>
              <a:t>12</a:t>
            </a:fld>
            <a:endParaRPr lang="en-GB"/>
          </a:p>
        </p:txBody>
      </p:sp>
    </p:spTree>
    <p:extLst>
      <p:ext uri="{BB962C8B-B14F-4D97-AF65-F5344CB8AC3E}">
        <p14:creationId xmlns:p14="http://schemas.microsoft.com/office/powerpoint/2010/main" val="361667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49A39-5ACB-9CD8-FAFA-729916301D23}"/>
              </a:ext>
            </a:extLst>
          </p:cNvPr>
          <p:cNvSpPr>
            <a:spLocks noGrp="1"/>
          </p:cNvSpPr>
          <p:nvPr>
            <p:ph type="title"/>
          </p:nvPr>
        </p:nvSpPr>
        <p:spPr>
          <a:xfrm>
            <a:off x="838200" y="365125"/>
            <a:ext cx="10515600" cy="438439"/>
          </a:xfrm>
        </p:spPr>
        <p:txBody>
          <a:bodyPr>
            <a:normAutofit fontScale="90000"/>
          </a:bodyPr>
          <a:lstStyle/>
          <a:p>
            <a:r>
              <a:rPr lang="en-GB" dirty="0"/>
              <a:t>References</a:t>
            </a:r>
          </a:p>
        </p:txBody>
      </p:sp>
      <p:sp>
        <p:nvSpPr>
          <p:cNvPr id="3" name="Content Placeholder 2">
            <a:extLst>
              <a:ext uri="{FF2B5EF4-FFF2-40B4-BE49-F238E27FC236}">
                <a16:creationId xmlns:a16="http://schemas.microsoft.com/office/drawing/2014/main" id="{4AE5DC39-468C-A1A5-8216-4026ABDF841C}"/>
              </a:ext>
            </a:extLst>
          </p:cNvPr>
          <p:cNvSpPr>
            <a:spLocks noGrp="1"/>
          </p:cNvSpPr>
          <p:nvPr>
            <p:ph idx="1"/>
          </p:nvPr>
        </p:nvSpPr>
        <p:spPr>
          <a:xfrm>
            <a:off x="838200" y="803564"/>
            <a:ext cx="10515600" cy="5805054"/>
          </a:xfrm>
        </p:spPr>
        <p:txBody>
          <a:bodyPr>
            <a:noAutofit/>
          </a:bodyPr>
          <a:lstStyle/>
          <a:p>
            <a:pPr marL="360363" indent="-360363">
              <a:lnSpc>
                <a:spcPct val="100000"/>
              </a:lnSpc>
              <a:spcBef>
                <a:spcPts val="0"/>
              </a:spcBef>
              <a:spcAft>
                <a:spcPts val="600"/>
              </a:spcAft>
              <a:buNone/>
            </a:pPr>
            <a:r>
              <a:rPr lang="en-GB" sz="1500" dirty="0" err="1">
                <a:effectLst/>
                <a:ea typeface="Calibri" panose="020F0502020204030204" pitchFamily="34" charset="0"/>
                <a:cs typeface="Times New Roman" panose="02020603050405020304" pitchFamily="18" charset="0"/>
              </a:rPr>
              <a:t>Gregersen-Hermans</a:t>
            </a:r>
            <a:r>
              <a:rPr lang="en-GB" sz="1500" dirty="0">
                <a:effectLst/>
                <a:ea typeface="Calibri" panose="020F0502020204030204" pitchFamily="34" charset="0"/>
                <a:cs typeface="Times New Roman" panose="02020603050405020304" pitchFamily="18" charset="0"/>
              </a:rPr>
              <a:t>, J. (2017). Intercultural competence developments in higher education. In D.K. Deardorff &amp; L.A. </a:t>
            </a:r>
            <a:r>
              <a:rPr lang="en-GB" sz="1500" dirty="0" err="1">
                <a:effectLst/>
                <a:ea typeface="Calibri" panose="020F0502020204030204" pitchFamily="34" charset="0"/>
                <a:cs typeface="Times New Roman" panose="02020603050405020304" pitchFamily="18" charset="0"/>
              </a:rPr>
              <a:t>Arasaratnam</a:t>
            </a:r>
            <a:r>
              <a:rPr lang="en-GB" sz="1500" dirty="0">
                <a:effectLst/>
                <a:ea typeface="Calibri" panose="020F0502020204030204" pitchFamily="34" charset="0"/>
                <a:cs typeface="Times New Roman" panose="02020603050405020304" pitchFamily="18" charset="0"/>
              </a:rPr>
              <a:t>-Smith, Intercultural Competence in Higher Education. International Approaches, Assessment and Application (pp.67-82). Routledge.</a:t>
            </a:r>
            <a:r>
              <a:rPr lang="en-US" sz="1500" dirty="0">
                <a:effectLst/>
                <a:ea typeface="Calibri" panose="020F0502020204030204" pitchFamily="34" charset="0"/>
                <a:cs typeface="Times New Roman" panose="02020603050405020304" pitchFamily="18" charset="0"/>
              </a:rPr>
              <a:t> </a:t>
            </a:r>
            <a:endParaRPr lang="en-GB" sz="1500" dirty="0">
              <a:effectLst/>
              <a:ea typeface="Calibri" panose="020F0502020204030204" pitchFamily="34" charset="0"/>
              <a:cs typeface="Times New Roman" panose="02020603050405020304" pitchFamily="18" charset="0"/>
            </a:endParaRPr>
          </a:p>
          <a:p>
            <a:pPr marL="360363" indent="-360363">
              <a:lnSpc>
                <a:spcPct val="100000"/>
              </a:lnSpc>
              <a:spcBef>
                <a:spcPts val="0"/>
              </a:spcBef>
              <a:spcAft>
                <a:spcPts val="600"/>
              </a:spcAft>
              <a:buNone/>
            </a:pPr>
            <a:r>
              <a:rPr lang="en-US" sz="1500" dirty="0" err="1">
                <a:effectLst/>
                <a:ea typeface="Calibri" panose="020F0502020204030204" pitchFamily="34" charset="0"/>
                <a:cs typeface="Times New Roman" panose="02020603050405020304" pitchFamily="18" charset="0"/>
              </a:rPr>
              <a:t>Heleta</a:t>
            </a:r>
            <a:r>
              <a:rPr lang="en-US" sz="1500" dirty="0">
                <a:effectLst/>
                <a:ea typeface="Calibri" panose="020F0502020204030204" pitchFamily="34" charset="0"/>
                <a:cs typeface="Times New Roman" panose="02020603050405020304" pitchFamily="18" charset="0"/>
              </a:rPr>
              <a:t>, S. and Deardorff, D.K. (2017). The role of higher education institutions in developing intercultural competence in peace-building in the aftermath of violent conflict. </a:t>
            </a:r>
            <a:r>
              <a:rPr lang="en-GB" sz="1500" dirty="0">
                <a:effectLst/>
                <a:ea typeface="Calibri" panose="020F0502020204030204" pitchFamily="34" charset="0"/>
                <a:cs typeface="Times New Roman" panose="02020603050405020304" pitchFamily="18" charset="0"/>
              </a:rPr>
              <a:t>In </a:t>
            </a:r>
            <a:r>
              <a:rPr lang="en-GB" sz="1500" i="1" dirty="0">
                <a:effectLst/>
                <a:ea typeface="Calibri" panose="020F0502020204030204" pitchFamily="34" charset="0"/>
                <a:cs typeface="Times New Roman" panose="02020603050405020304" pitchFamily="18" charset="0"/>
              </a:rPr>
              <a:t>Intercultural competence in higher education: International approaches, assessment and application </a:t>
            </a:r>
            <a:r>
              <a:rPr lang="en-GB" sz="1500" dirty="0">
                <a:effectLst/>
                <a:ea typeface="Calibri" panose="020F0502020204030204" pitchFamily="34" charset="0"/>
                <a:cs typeface="Times New Roman" panose="02020603050405020304" pitchFamily="18" charset="0"/>
              </a:rPr>
              <a:t>(pp.53-63). Routledge.</a:t>
            </a:r>
            <a:r>
              <a:rPr lang="en-US" sz="1500" dirty="0">
                <a:effectLst/>
                <a:ea typeface="Calibri" panose="020F0502020204030204" pitchFamily="34" charset="0"/>
                <a:cs typeface="Times New Roman" panose="02020603050405020304" pitchFamily="18" charset="0"/>
              </a:rPr>
              <a:t> </a:t>
            </a:r>
            <a:endParaRPr lang="en-GB" sz="1500" dirty="0">
              <a:effectLst/>
              <a:ea typeface="Calibri" panose="020F0502020204030204" pitchFamily="34" charset="0"/>
              <a:cs typeface="Times New Roman" panose="02020603050405020304" pitchFamily="18" charset="0"/>
            </a:endParaRPr>
          </a:p>
          <a:p>
            <a:pPr marL="360363" indent="-360363">
              <a:lnSpc>
                <a:spcPct val="100000"/>
              </a:lnSpc>
              <a:spcBef>
                <a:spcPts val="0"/>
              </a:spcBef>
              <a:spcAft>
                <a:spcPts val="600"/>
              </a:spcAft>
              <a:buNone/>
            </a:pPr>
            <a:r>
              <a:rPr lang="en-GB" sz="1500" dirty="0">
                <a:effectLst/>
                <a:ea typeface="Calibri" panose="020F0502020204030204" pitchFamily="34" charset="0"/>
                <a:cs typeface="Times New Roman" panose="02020603050405020304" pitchFamily="18" charset="0"/>
              </a:rPr>
              <a:t>Hofstede, G. (2011). </a:t>
            </a:r>
            <a:r>
              <a:rPr lang="en-GB" sz="1500" dirty="0" err="1">
                <a:effectLst/>
                <a:ea typeface="Calibri" panose="020F0502020204030204" pitchFamily="34" charset="0"/>
                <a:cs typeface="Times New Roman" panose="02020603050405020304" pitchFamily="18" charset="0"/>
              </a:rPr>
              <a:t>Dimensionalizing</a:t>
            </a:r>
            <a:r>
              <a:rPr lang="en-GB" sz="1500" dirty="0">
                <a:effectLst/>
                <a:ea typeface="Calibri" panose="020F0502020204030204" pitchFamily="34" charset="0"/>
                <a:cs typeface="Times New Roman" panose="02020603050405020304" pitchFamily="18" charset="0"/>
              </a:rPr>
              <a:t> Cultures: The Hofstede Model in Context. Online Readings in Psychology and Culture, Unit 2. Retrieved 03 December 2021, from http://scholarworks.gvsu.edu/orpc/vol2/iss1/8</a:t>
            </a:r>
          </a:p>
          <a:p>
            <a:pPr marL="360363" indent="-360363">
              <a:lnSpc>
                <a:spcPct val="100000"/>
              </a:lnSpc>
              <a:spcBef>
                <a:spcPts val="0"/>
              </a:spcBef>
              <a:spcAft>
                <a:spcPts val="600"/>
              </a:spcAft>
              <a:buNone/>
            </a:pPr>
            <a:r>
              <a:rPr lang="nl-NL" sz="1500" dirty="0">
                <a:effectLst/>
                <a:ea typeface="Calibri" panose="020F0502020204030204" pitchFamily="34" charset="0"/>
                <a:cs typeface="Times New Roman" panose="02020603050405020304" pitchFamily="18" charset="0"/>
              </a:rPr>
              <a:t>Janssen, P. T. H. M. (2019). </a:t>
            </a:r>
            <a:r>
              <a:rPr lang="nl-NL" sz="1500" i="1" dirty="0">
                <a:effectLst/>
                <a:ea typeface="Calibri" panose="020F0502020204030204" pitchFamily="34" charset="0"/>
                <a:cs typeface="Times New Roman" panose="02020603050405020304" pitchFamily="18" charset="0"/>
              </a:rPr>
              <a:t>Intercultural competences </a:t>
            </a:r>
            <a:r>
              <a:rPr lang="nl-NL" sz="1500" dirty="0">
                <a:effectLst/>
                <a:ea typeface="Calibri" panose="020F0502020204030204" pitchFamily="34" charset="0"/>
                <a:cs typeface="Times New Roman" panose="02020603050405020304" pitchFamily="18" charset="0"/>
              </a:rPr>
              <a:t>(1st ed.). Noodrdhoff Uitgevers.</a:t>
            </a:r>
            <a:r>
              <a:rPr lang="en-GB" sz="1500" dirty="0">
                <a:effectLst/>
                <a:ea typeface="Calibri" panose="020F0502020204030204" pitchFamily="34" charset="0"/>
                <a:cs typeface="Times New Roman" panose="02020603050405020304" pitchFamily="18" charset="0"/>
              </a:rPr>
              <a:t>    </a:t>
            </a:r>
          </a:p>
          <a:p>
            <a:pPr marL="360363" indent="-360363">
              <a:lnSpc>
                <a:spcPct val="100000"/>
              </a:lnSpc>
              <a:spcBef>
                <a:spcPts val="0"/>
              </a:spcBef>
              <a:spcAft>
                <a:spcPts val="600"/>
              </a:spcAft>
              <a:buNone/>
            </a:pPr>
            <a:r>
              <a:rPr lang="en-GB" sz="1500" dirty="0">
                <a:effectLst/>
                <a:ea typeface="Calibri" panose="020F0502020204030204" pitchFamily="34" charset="0"/>
                <a:cs typeface="Times New Roman" panose="02020603050405020304" pitchFamily="18" charset="0"/>
              </a:rPr>
              <a:t>Lantz-Deaton, C. (2017). Internationalisation and the development of students’ intercultural competence. </a:t>
            </a:r>
            <a:r>
              <a:rPr lang="en-GB" sz="1500" i="1" dirty="0">
                <a:effectLst/>
                <a:ea typeface="Calibri" panose="020F0502020204030204" pitchFamily="34" charset="0"/>
                <a:cs typeface="Times New Roman" panose="02020603050405020304" pitchFamily="18" charset="0"/>
              </a:rPr>
              <a:t>Teaching in Higher Education</a:t>
            </a:r>
            <a:r>
              <a:rPr lang="en-GB" sz="1500" dirty="0">
                <a:effectLst/>
                <a:ea typeface="Calibri" panose="020F0502020204030204" pitchFamily="34" charset="0"/>
                <a:cs typeface="Times New Roman" panose="02020603050405020304" pitchFamily="18" charset="0"/>
              </a:rPr>
              <a:t>, </a:t>
            </a:r>
            <a:r>
              <a:rPr lang="en-GB" sz="1500" i="1" dirty="0">
                <a:effectLst/>
                <a:ea typeface="Calibri" panose="020F0502020204030204" pitchFamily="34" charset="0"/>
                <a:cs typeface="Times New Roman" panose="02020603050405020304" pitchFamily="18" charset="0"/>
              </a:rPr>
              <a:t>22</a:t>
            </a:r>
            <a:r>
              <a:rPr lang="en-GB" sz="1500" dirty="0">
                <a:effectLst/>
                <a:ea typeface="Calibri" panose="020F0502020204030204" pitchFamily="34" charset="0"/>
                <a:cs typeface="Times New Roman" panose="02020603050405020304" pitchFamily="18" charset="0"/>
              </a:rPr>
              <a:t>(5), 532-550.</a:t>
            </a:r>
          </a:p>
          <a:p>
            <a:pPr marL="360363" indent="-360363">
              <a:lnSpc>
                <a:spcPct val="100000"/>
              </a:lnSpc>
              <a:spcBef>
                <a:spcPts val="0"/>
              </a:spcBef>
              <a:spcAft>
                <a:spcPts val="600"/>
              </a:spcAft>
              <a:buNone/>
            </a:pPr>
            <a:r>
              <a:rPr lang="en-GB" sz="1500" dirty="0">
                <a:effectLst/>
                <a:ea typeface="Calibri" panose="020F0502020204030204" pitchFamily="34" charset="0"/>
                <a:cs typeface="Times New Roman" panose="02020603050405020304" pitchFamily="18" charset="0"/>
              </a:rPr>
              <a:t>Liang, Y., &amp; </a:t>
            </a:r>
            <a:r>
              <a:rPr lang="en-GB" sz="1500" dirty="0" err="1">
                <a:effectLst/>
                <a:ea typeface="Calibri" panose="020F0502020204030204" pitchFamily="34" charset="0"/>
                <a:cs typeface="Times New Roman" panose="02020603050405020304" pitchFamily="18" charset="0"/>
              </a:rPr>
              <a:t>Schartner</a:t>
            </a:r>
            <a:r>
              <a:rPr lang="en-GB" sz="1500" dirty="0">
                <a:effectLst/>
                <a:ea typeface="Calibri" panose="020F0502020204030204" pitchFamily="34" charset="0"/>
                <a:cs typeface="Times New Roman" panose="02020603050405020304" pitchFamily="18" charset="0"/>
              </a:rPr>
              <a:t>, A. (2022). Culturally mixed group work and the development of students’ intercultural competence. </a:t>
            </a:r>
            <a:r>
              <a:rPr lang="en-GB" sz="1500" i="1" dirty="0">
                <a:effectLst/>
                <a:ea typeface="Calibri" panose="020F0502020204030204" pitchFamily="34" charset="0"/>
                <a:cs typeface="Times New Roman" panose="02020603050405020304" pitchFamily="18" charset="0"/>
              </a:rPr>
              <a:t>Journal of Studies in International Education</a:t>
            </a:r>
            <a:r>
              <a:rPr lang="en-GB" sz="1500" dirty="0">
                <a:effectLst/>
                <a:ea typeface="Calibri" panose="020F0502020204030204" pitchFamily="34" charset="0"/>
                <a:cs typeface="Times New Roman" panose="02020603050405020304" pitchFamily="18" charset="0"/>
              </a:rPr>
              <a:t>, </a:t>
            </a:r>
            <a:r>
              <a:rPr lang="en-GB" sz="1500" i="1" dirty="0">
                <a:effectLst/>
                <a:ea typeface="Calibri" panose="020F0502020204030204" pitchFamily="34" charset="0"/>
                <a:cs typeface="Times New Roman" panose="02020603050405020304" pitchFamily="18" charset="0"/>
              </a:rPr>
              <a:t>26</a:t>
            </a:r>
            <a:r>
              <a:rPr lang="en-GB" sz="1500" dirty="0">
                <a:effectLst/>
                <a:ea typeface="Calibri" panose="020F0502020204030204" pitchFamily="34" charset="0"/>
                <a:cs typeface="Times New Roman" panose="02020603050405020304" pitchFamily="18" charset="0"/>
              </a:rPr>
              <a:t>(1), 44-60.</a:t>
            </a:r>
          </a:p>
          <a:p>
            <a:pPr marL="360363" indent="-360363">
              <a:lnSpc>
                <a:spcPct val="100000"/>
              </a:lnSpc>
              <a:spcBef>
                <a:spcPts val="0"/>
              </a:spcBef>
              <a:spcAft>
                <a:spcPts val="600"/>
              </a:spcAft>
              <a:buNone/>
            </a:pPr>
            <a:r>
              <a:rPr lang="en-GB" sz="1500" dirty="0">
                <a:effectLst/>
                <a:ea typeface="Calibri" panose="020F0502020204030204" pitchFamily="34" charset="0"/>
                <a:cs typeface="Times New Roman" panose="02020603050405020304" pitchFamily="18" charset="0"/>
              </a:rPr>
              <a:t>Medina-López-Portillo, A., &amp; </a:t>
            </a:r>
            <a:r>
              <a:rPr lang="en-GB" sz="1500" dirty="0" err="1">
                <a:effectLst/>
                <a:ea typeface="Calibri" panose="020F0502020204030204" pitchFamily="34" charset="0"/>
                <a:cs typeface="Times New Roman" panose="02020603050405020304" pitchFamily="18" charset="0"/>
              </a:rPr>
              <a:t>Sinnigen</a:t>
            </a:r>
            <a:r>
              <a:rPr lang="en-GB" sz="1500" dirty="0">
                <a:effectLst/>
                <a:ea typeface="Calibri" panose="020F0502020204030204" pitchFamily="34" charset="0"/>
                <a:cs typeface="Times New Roman" panose="02020603050405020304" pitchFamily="18" charset="0"/>
              </a:rPr>
              <a:t>, J. H. (2009). Interculturality versus intercultural competencies in Latin America. In </a:t>
            </a:r>
            <a:r>
              <a:rPr lang="en-GB" sz="1500" i="1" dirty="0">
                <a:effectLst/>
                <a:ea typeface="Calibri" panose="020F0502020204030204" pitchFamily="34" charset="0"/>
                <a:cs typeface="Times New Roman" panose="02020603050405020304" pitchFamily="18" charset="0"/>
              </a:rPr>
              <a:t>The SAGE handbook of intercultural competence</a:t>
            </a:r>
            <a:r>
              <a:rPr lang="en-GB" sz="1500" dirty="0">
                <a:effectLst/>
                <a:ea typeface="Calibri" panose="020F0502020204030204" pitchFamily="34" charset="0"/>
                <a:cs typeface="Times New Roman" panose="02020603050405020304" pitchFamily="18" charset="0"/>
              </a:rPr>
              <a:t> (pp.249-263). SAGE Publications, Inc.</a:t>
            </a:r>
          </a:p>
          <a:p>
            <a:pPr marL="360363" indent="-360363">
              <a:lnSpc>
                <a:spcPct val="100000"/>
              </a:lnSpc>
              <a:spcBef>
                <a:spcPts val="0"/>
              </a:spcBef>
              <a:spcAft>
                <a:spcPts val="600"/>
              </a:spcAft>
              <a:buNone/>
            </a:pPr>
            <a:r>
              <a:rPr lang="en-GB" sz="1500" dirty="0" err="1">
                <a:effectLst/>
                <a:ea typeface="Calibri" panose="020F0502020204030204" pitchFamily="34" charset="0"/>
                <a:cs typeface="Times New Roman" panose="02020603050405020304" pitchFamily="18" charset="0"/>
              </a:rPr>
              <a:t>Portera</a:t>
            </a:r>
            <a:r>
              <a:rPr lang="en-GB" sz="1500" dirty="0">
                <a:effectLst/>
                <a:ea typeface="Calibri" panose="020F0502020204030204" pitchFamily="34" charset="0"/>
                <a:cs typeface="Times New Roman" panose="02020603050405020304" pitchFamily="18" charset="0"/>
              </a:rPr>
              <a:t>, A. (2017). Necessity and Urgency of Intercultural Education and Intercultural Competences. In</a:t>
            </a:r>
            <a:r>
              <a:rPr lang="en-GB" sz="1500" i="1" dirty="0">
                <a:effectLst/>
                <a:ea typeface="Calibri" panose="020F0502020204030204" pitchFamily="34" charset="0"/>
                <a:cs typeface="Times New Roman" panose="02020603050405020304" pitchFamily="18" charset="0"/>
              </a:rPr>
              <a:t> Intercultural education and competences: Challenges and answers for the global world</a:t>
            </a:r>
            <a:r>
              <a:rPr lang="en-GB" sz="1500" dirty="0">
                <a:effectLst/>
                <a:ea typeface="Calibri" panose="020F0502020204030204" pitchFamily="34" charset="0"/>
                <a:cs typeface="Times New Roman" panose="02020603050405020304" pitchFamily="18" charset="0"/>
              </a:rPr>
              <a:t>. (pp.23-45). Cambridge Scholars Publisher. </a:t>
            </a:r>
            <a:r>
              <a:rPr lang="en-US" sz="1500" dirty="0">
                <a:effectLst/>
                <a:ea typeface="Calibri" panose="020F0502020204030204" pitchFamily="34" charset="0"/>
                <a:cs typeface="Times New Roman" panose="02020603050405020304" pitchFamily="18" charset="0"/>
              </a:rPr>
              <a:t>  </a:t>
            </a:r>
            <a:r>
              <a:rPr lang="en-GB" sz="1500" dirty="0">
                <a:effectLst/>
                <a:ea typeface="Calibri" panose="020F0502020204030204" pitchFamily="34" charset="0"/>
                <a:cs typeface="Times New Roman" panose="02020603050405020304" pitchFamily="18" charset="0"/>
              </a:rPr>
              <a:t> </a:t>
            </a:r>
          </a:p>
          <a:p>
            <a:pPr marL="360363" indent="-360363">
              <a:lnSpc>
                <a:spcPct val="100000"/>
              </a:lnSpc>
              <a:spcBef>
                <a:spcPts val="0"/>
              </a:spcBef>
              <a:spcAft>
                <a:spcPts val="600"/>
              </a:spcAft>
              <a:buNone/>
            </a:pPr>
            <a:r>
              <a:rPr lang="en-US" sz="1500" dirty="0" err="1">
                <a:effectLst/>
                <a:ea typeface="Calibri" panose="020F0502020204030204" pitchFamily="34" charset="0"/>
                <a:cs typeface="Times New Roman" panose="02020603050405020304" pitchFamily="18" charset="0"/>
              </a:rPr>
              <a:t>Spitzberg</a:t>
            </a:r>
            <a:r>
              <a:rPr lang="en-US" sz="1500" dirty="0">
                <a:effectLst/>
                <a:ea typeface="Calibri" panose="020F0502020204030204" pitchFamily="34" charset="0"/>
                <a:cs typeface="Times New Roman" panose="02020603050405020304" pitchFamily="18" charset="0"/>
              </a:rPr>
              <a:t>, B. H., &amp; </a:t>
            </a:r>
            <a:r>
              <a:rPr lang="en-US" sz="1500" dirty="0" err="1">
                <a:effectLst/>
                <a:ea typeface="Calibri" panose="020F0502020204030204" pitchFamily="34" charset="0"/>
                <a:cs typeface="Times New Roman" panose="02020603050405020304" pitchFamily="18" charset="0"/>
              </a:rPr>
              <a:t>Changnon</a:t>
            </a:r>
            <a:r>
              <a:rPr lang="en-US" sz="1500" dirty="0">
                <a:effectLst/>
                <a:ea typeface="Calibri" panose="020F0502020204030204" pitchFamily="34" charset="0"/>
                <a:cs typeface="Times New Roman" panose="02020603050405020304" pitchFamily="18" charset="0"/>
              </a:rPr>
              <a:t>, G. (2009). Conceptualizing intercultural competence. In </a:t>
            </a:r>
            <a:r>
              <a:rPr lang="en-US" sz="1500" i="1" dirty="0">
                <a:effectLst/>
                <a:ea typeface="Calibri" panose="020F0502020204030204" pitchFamily="34" charset="0"/>
                <a:cs typeface="Times New Roman" panose="02020603050405020304" pitchFamily="18" charset="0"/>
              </a:rPr>
              <a:t>The SAGE handbook of intercultural competence,</a:t>
            </a:r>
            <a:r>
              <a:rPr lang="en-US" sz="1500" dirty="0">
                <a:effectLst/>
                <a:ea typeface="Calibri" panose="020F0502020204030204" pitchFamily="34" charset="0"/>
                <a:cs typeface="Times New Roman" panose="02020603050405020304" pitchFamily="18" charset="0"/>
              </a:rPr>
              <a:t> pp. 2-52. </a:t>
            </a:r>
            <a:endParaRPr lang="en-GB" sz="1500" dirty="0">
              <a:effectLst/>
              <a:ea typeface="Calibri" panose="020F0502020204030204" pitchFamily="34" charset="0"/>
              <a:cs typeface="Times New Roman" panose="02020603050405020304" pitchFamily="18" charset="0"/>
            </a:endParaRPr>
          </a:p>
          <a:p>
            <a:pPr marL="360363" indent="-360363">
              <a:lnSpc>
                <a:spcPct val="100000"/>
              </a:lnSpc>
              <a:spcBef>
                <a:spcPts val="0"/>
              </a:spcBef>
              <a:spcAft>
                <a:spcPts val="600"/>
              </a:spcAft>
              <a:buNone/>
            </a:pPr>
            <a:r>
              <a:rPr lang="en-GB" sz="1500" dirty="0">
                <a:effectLst/>
                <a:ea typeface="Calibri" panose="020F0502020204030204" pitchFamily="34" charset="0"/>
                <a:cs typeface="Times New Roman" panose="02020603050405020304" pitchFamily="18" charset="0"/>
              </a:rPr>
              <a:t>Schwartz, S. J., &amp; Unger, J. B. (2010). Biculturalism and context: What is biculturalism, and when is it adaptive?: Commentary on Mistry and Wu. </a:t>
            </a:r>
            <a:r>
              <a:rPr lang="en-GB" sz="1500" i="1" dirty="0">
                <a:effectLst/>
                <a:ea typeface="Calibri" panose="020F0502020204030204" pitchFamily="34" charset="0"/>
                <a:cs typeface="Times New Roman" panose="02020603050405020304" pitchFamily="18" charset="0"/>
              </a:rPr>
              <a:t>Human development</a:t>
            </a:r>
            <a:r>
              <a:rPr lang="en-GB" sz="1500" dirty="0">
                <a:effectLst/>
                <a:ea typeface="Calibri" panose="020F0502020204030204" pitchFamily="34" charset="0"/>
                <a:cs typeface="Times New Roman" panose="02020603050405020304" pitchFamily="18" charset="0"/>
              </a:rPr>
              <a:t>, </a:t>
            </a:r>
            <a:r>
              <a:rPr lang="en-GB" sz="1500" i="1" dirty="0">
                <a:effectLst/>
                <a:ea typeface="Calibri" panose="020F0502020204030204" pitchFamily="34" charset="0"/>
                <a:cs typeface="Times New Roman" panose="02020603050405020304" pitchFamily="18" charset="0"/>
              </a:rPr>
              <a:t>53</a:t>
            </a:r>
            <a:r>
              <a:rPr lang="en-GB" sz="1500" dirty="0">
                <a:effectLst/>
                <a:ea typeface="Calibri" panose="020F0502020204030204" pitchFamily="34" charset="0"/>
                <a:cs typeface="Times New Roman" panose="02020603050405020304" pitchFamily="18" charset="0"/>
              </a:rPr>
              <a:t>(1), 26-32.</a:t>
            </a:r>
          </a:p>
        </p:txBody>
      </p:sp>
      <p:sp>
        <p:nvSpPr>
          <p:cNvPr id="4" name="Date Placeholder 3">
            <a:extLst>
              <a:ext uri="{FF2B5EF4-FFF2-40B4-BE49-F238E27FC236}">
                <a16:creationId xmlns:a16="http://schemas.microsoft.com/office/drawing/2014/main" id="{0CF82A26-6070-488A-2E1A-F6A6842F525E}"/>
              </a:ext>
            </a:extLst>
          </p:cNvPr>
          <p:cNvSpPr>
            <a:spLocks noGrp="1"/>
          </p:cNvSpPr>
          <p:nvPr>
            <p:ph type="dt" sz="half" idx="10"/>
          </p:nvPr>
        </p:nvSpPr>
        <p:spPr/>
        <p:txBody>
          <a:bodyPr/>
          <a:lstStyle/>
          <a:p>
            <a:fld id="{EEE711A4-0B6F-494C-BA4A-3D7B053805DB}" type="datetime1">
              <a:rPr lang="en-GB" smtClean="0"/>
              <a:t>17/06/2022</a:t>
            </a:fld>
            <a:endParaRPr lang="en-GB"/>
          </a:p>
        </p:txBody>
      </p:sp>
      <p:sp>
        <p:nvSpPr>
          <p:cNvPr id="5" name="Footer Placeholder 4">
            <a:extLst>
              <a:ext uri="{FF2B5EF4-FFF2-40B4-BE49-F238E27FC236}">
                <a16:creationId xmlns:a16="http://schemas.microsoft.com/office/drawing/2014/main" id="{D481D582-D161-AE70-79BF-A42DF4990E61}"/>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3334D565-6330-C7D3-C96F-A981E213C68B}"/>
              </a:ext>
            </a:extLst>
          </p:cNvPr>
          <p:cNvSpPr>
            <a:spLocks noGrp="1"/>
          </p:cNvSpPr>
          <p:nvPr>
            <p:ph type="sldNum" sz="quarter" idx="12"/>
          </p:nvPr>
        </p:nvSpPr>
        <p:spPr/>
        <p:txBody>
          <a:bodyPr/>
          <a:lstStyle/>
          <a:p>
            <a:fld id="{0030D094-001C-41CB-A22A-27508AC47A4C}" type="slidenum">
              <a:rPr lang="en-GB" smtClean="0"/>
              <a:t>13</a:t>
            </a:fld>
            <a:endParaRPr lang="en-GB"/>
          </a:p>
        </p:txBody>
      </p:sp>
    </p:spTree>
    <p:extLst>
      <p:ext uri="{BB962C8B-B14F-4D97-AF65-F5344CB8AC3E}">
        <p14:creationId xmlns:p14="http://schemas.microsoft.com/office/powerpoint/2010/main" val="3058985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4D3D850-2041-4B7C-AED9-54DA385B14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044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Wood human figure">
            <a:extLst>
              <a:ext uri="{FF2B5EF4-FFF2-40B4-BE49-F238E27FC236}">
                <a16:creationId xmlns:a16="http://schemas.microsoft.com/office/drawing/2014/main" id="{DFB2EB0F-2761-13A9-A206-142791E54130}"/>
              </a:ext>
            </a:extLst>
          </p:cNvPr>
          <p:cNvPicPr>
            <a:picLocks noChangeAspect="1"/>
          </p:cNvPicPr>
          <p:nvPr/>
        </p:nvPicPr>
        <p:blipFill rotWithShape="1">
          <a:blip r:embed="rId2"/>
          <a:srcRect r="1" b="15761"/>
          <a:stretch/>
        </p:blipFill>
        <p:spPr>
          <a:xfrm>
            <a:off x="-4243" y="10"/>
            <a:ext cx="12196243" cy="6857990"/>
          </a:xfrm>
          <a:prstGeom prst="rect">
            <a:avLst/>
          </a:prstGeom>
        </p:spPr>
      </p:pic>
      <p:sp>
        <p:nvSpPr>
          <p:cNvPr id="26" name="Rectangle 25">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828180"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Freeform: Shape 27">
            <a:extLst>
              <a:ext uri="{FF2B5EF4-FFF2-40B4-BE49-F238E27FC236}">
                <a16:creationId xmlns:a16="http://schemas.microsoft.com/office/drawing/2014/main" id="{A77100AA-BF68-4139-8224-79EA1F916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274247" y="753374"/>
            <a:ext cx="5353835" cy="5353836"/>
          </a:xfrm>
          <a:custGeom>
            <a:avLst/>
            <a:gdLst>
              <a:gd name="connsiteX0" fmla="*/ 5273742 w 5353835"/>
              <a:gd name="connsiteY0" fmla="*/ 690509 h 5353836"/>
              <a:gd name="connsiteX1" fmla="*/ 5353835 w 5353835"/>
              <a:gd name="connsiteY1" fmla="*/ 770602 h 5353836"/>
              <a:gd name="connsiteX2" fmla="*/ 5353835 w 5353835"/>
              <a:gd name="connsiteY2" fmla="*/ 4854514 h 5353836"/>
              <a:gd name="connsiteX3" fmla="*/ 5273742 w 5353835"/>
              <a:gd name="connsiteY3" fmla="*/ 4934608 h 5353836"/>
              <a:gd name="connsiteX4" fmla="*/ 502667 w 5353835"/>
              <a:gd name="connsiteY4" fmla="*/ 0 h 5353836"/>
              <a:gd name="connsiteX5" fmla="*/ 4583234 w 5353835"/>
              <a:gd name="connsiteY5" fmla="*/ 1 h 5353836"/>
              <a:gd name="connsiteX6" fmla="*/ 4663327 w 5353835"/>
              <a:gd name="connsiteY6" fmla="*/ 80094 h 5353836"/>
              <a:gd name="connsiteX7" fmla="*/ 422574 w 5353835"/>
              <a:gd name="connsiteY7" fmla="*/ 80094 h 5353836"/>
              <a:gd name="connsiteX8" fmla="*/ 0 w 5353835"/>
              <a:gd name="connsiteY8" fmla="*/ 502667 h 5353836"/>
              <a:gd name="connsiteX9" fmla="*/ 80093 w 5353835"/>
              <a:gd name="connsiteY9" fmla="*/ 422574 h 5353836"/>
              <a:gd name="connsiteX10" fmla="*/ 80093 w 5353835"/>
              <a:gd name="connsiteY10" fmla="*/ 5273743 h 5353836"/>
              <a:gd name="connsiteX11" fmla="*/ 4934607 w 5353835"/>
              <a:gd name="connsiteY11" fmla="*/ 5273743 h 5353836"/>
              <a:gd name="connsiteX12" fmla="*/ 4854514 w 5353835"/>
              <a:gd name="connsiteY12" fmla="*/ 5353836 h 5353836"/>
              <a:gd name="connsiteX13" fmla="*/ 0 w 5353835"/>
              <a:gd name="connsiteY13" fmla="*/ 5353836 h 5353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6">
                <a:moveTo>
                  <a:pt x="5273742" y="690509"/>
                </a:moveTo>
                <a:lnTo>
                  <a:pt x="5353835" y="770602"/>
                </a:lnTo>
                <a:lnTo>
                  <a:pt x="5353835" y="4854514"/>
                </a:lnTo>
                <a:lnTo>
                  <a:pt x="5273742" y="4934608"/>
                </a:lnTo>
                <a:close/>
                <a:moveTo>
                  <a:pt x="502667" y="0"/>
                </a:moveTo>
                <a:lnTo>
                  <a:pt x="4583234" y="1"/>
                </a:lnTo>
                <a:lnTo>
                  <a:pt x="4663327" y="80094"/>
                </a:lnTo>
                <a:lnTo>
                  <a:pt x="422574" y="80094"/>
                </a:lnTo>
                <a:close/>
                <a:moveTo>
                  <a:pt x="0" y="502667"/>
                </a:moveTo>
                <a:lnTo>
                  <a:pt x="80093" y="422574"/>
                </a:lnTo>
                <a:lnTo>
                  <a:pt x="80093" y="5273743"/>
                </a:lnTo>
                <a:lnTo>
                  <a:pt x="4934607" y="5273743"/>
                </a:lnTo>
                <a:lnTo>
                  <a:pt x="4854514" y="5353836"/>
                </a:lnTo>
                <a:lnTo>
                  <a:pt x="0" y="53538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5C3E4A05-7229-04C8-5DDF-630F3E61FE0F}"/>
              </a:ext>
            </a:extLst>
          </p:cNvPr>
          <p:cNvSpPr>
            <a:spLocks noGrp="1"/>
          </p:cNvSpPr>
          <p:nvPr>
            <p:ph type="title"/>
          </p:nvPr>
        </p:nvSpPr>
        <p:spPr>
          <a:xfrm>
            <a:off x="6826981" y="2452526"/>
            <a:ext cx="4248318" cy="1952947"/>
          </a:xfrm>
          <a:noFill/>
        </p:spPr>
        <p:txBody>
          <a:bodyPr vert="horz" lIns="91440" tIns="45720" rIns="91440" bIns="45720" rtlCol="0" anchor="ctr">
            <a:normAutofit/>
          </a:bodyPr>
          <a:lstStyle/>
          <a:p>
            <a:pPr algn="ctr"/>
            <a:r>
              <a:rPr lang="en-US" sz="3600" b="1">
                <a:solidFill>
                  <a:srgbClr val="080808"/>
                </a:solidFill>
              </a:rPr>
              <a:t>Thank you!</a:t>
            </a:r>
          </a:p>
        </p:txBody>
      </p:sp>
      <p:sp>
        <p:nvSpPr>
          <p:cNvPr id="6" name="Date Placeholder 5">
            <a:extLst>
              <a:ext uri="{FF2B5EF4-FFF2-40B4-BE49-F238E27FC236}">
                <a16:creationId xmlns:a16="http://schemas.microsoft.com/office/drawing/2014/main" id="{6BF81A47-4733-17C2-651F-584DC80BB54D}"/>
              </a:ext>
            </a:extLst>
          </p:cNvPr>
          <p:cNvSpPr>
            <a:spLocks noGrp="1"/>
          </p:cNvSpPr>
          <p:nvPr>
            <p:ph type="dt" sz="half" idx="10"/>
          </p:nvPr>
        </p:nvSpPr>
        <p:spPr/>
        <p:txBody>
          <a:bodyPr/>
          <a:lstStyle/>
          <a:p>
            <a:fld id="{CCC1E82C-0C24-46B2-89C6-D7C2E83988F5}" type="datetime1">
              <a:rPr lang="en-GB" smtClean="0"/>
              <a:t>17/06/2022</a:t>
            </a:fld>
            <a:endParaRPr lang="en-GB"/>
          </a:p>
        </p:txBody>
      </p:sp>
      <p:sp>
        <p:nvSpPr>
          <p:cNvPr id="8" name="Footer Placeholder 7">
            <a:extLst>
              <a:ext uri="{FF2B5EF4-FFF2-40B4-BE49-F238E27FC236}">
                <a16:creationId xmlns:a16="http://schemas.microsoft.com/office/drawing/2014/main" id="{E2030C47-8E40-2241-363F-A9C8629F9608}"/>
              </a:ext>
            </a:extLst>
          </p:cNvPr>
          <p:cNvSpPr>
            <a:spLocks noGrp="1"/>
          </p:cNvSpPr>
          <p:nvPr>
            <p:ph type="ftr" sz="quarter" idx="11"/>
          </p:nvPr>
        </p:nvSpPr>
        <p:spPr/>
        <p:txBody>
          <a:bodyPr/>
          <a:lstStyle/>
          <a:p>
            <a:r>
              <a:rPr lang="en-GB"/>
              <a:t>Christina Laporda</a:t>
            </a:r>
          </a:p>
        </p:txBody>
      </p:sp>
      <p:sp>
        <p:nvSpPr>
          <p:cNvPr id="9" name="Slide Number Placeholder 8">
            <a:extLst>
              <a:ext uri="{FF2B5EF4-FFF2-40B4-BE49-F238E27FC236}">
                <a16:creationId xmlns:a16="http://schemas.microsoft.com/office/drawing/2014/main" id="{3C767D86-223D-D9F5-97DA-DC469B6C3523}"/>
              </a:ext>
            </a:extLst>
          </p:cNvPr>
          <p:cNvSpPr>
            <a:spLocks noGrp="1"/>
          </p:cNvSpPr>
          <p:nvPr>
            <p:ph type="sldNum" sz="quarter" idx="12"/>
          </p:nvPr>
        </p:nvSpPr>
        <p:spPr/>
        <p:txBody>
          <a:bodyPr/>
          <a:lstStyle/>
          <a:p>
            <a:fld id="{0030D094-001C-41CB-A22A-27508AC47A4C}" type="slidenum">
              <a:rPr lang="en-GB" smtClean="0"/>
              <a:t>14</a:t>
            </a:fld>
            <a:endParaRPr lang="en-GB"/>
          </a:p>
        </p:txBody>
      </p:sp>
    </p:spTree>
    <p:extLst>
      <p:ext uri="{BB962C8B-B14F-4D97-AF65-F5344CB8AC3E}">
        <p14:creationId xmlns:p14="http://schemas.microsoft.com/office/powerpoint/2010/main" val="101447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04ED18-A906-F2B1-7039-EE8871224503}"/>
              </a:ext>
            </a:extLst>
          </p:cNvPr>
          <p:cNvSpPr>
            <a:spLocks noGrp="1"/>
          </p:cNvSpPr>
          <p:nvPr>
            <p:ph type="title"/>
          </p:nvPr>
        </p:nvSpPr>
        <p:spPr>
          <a:xfrm>
            <a:off x="635000" y="640823"/>
            <a:ext cx="3418659" cy="5583148"/>
          </a:xfrm>
        </p:spPr>
        <p:txBody>
          <a:bodyPr anchor="ctr">
            <a:normAutofit/>
          </a:bodyPr>
          <a:lstStyle/>
          <a:p>
            <a:r>
              <a:rPr lang="en-GB" sz="5000"/>
              <a:t>Introduction</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49AFFD1-5CDC-F350-BDEB-42FB61E1A9E5}"/>
              </a:ext>
            </a:extLst>
          </p:cNvPr>
          <p:cNvGraphicFramePr>
            <a:graphicFrameLocks noGrp="1"/>
          </p:cNvGraphicFramePr>
          <p:nvPr>
            <p:ph idx="1"/>
            <p:extLst>
              <p:ext uri="{D42A27DB-BD31-4B8C-83A1-F6EECF244321}">
                <p14:modId xmlns:p14="http://schemas.microsoft.com/office/powerpoint/2010/main" val="255524815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0FD4F71-9387-FA82-30E6-B428060CE4F1}"/>
              </a:ext>
            </a:extLst>
          </p:cNvPr>
          <p:cNvSpPr>
            <a:spLocks noGrp="1"/>
          </p:cNvSpPr>
          <p:nvPr>
            <p:ph type="dt" sz="half" idx="10"/>
          </p:nvPr>
        </p:nvSpPr>
        <p:spPr/>
        <p:txBody>
          <a:bodyPr/>
          <a:lstStyle/>
          <a:p>
            <a:fld id="{9B311DD3-0B9D-41EA-866D-0056499677B9}" type="datetime1">
              <a:rPr lang="en-GB" smtClean="0"/>
              <a:t>17/06/2022</a:t>
            </a:fld>
            <a:endParaRPr lang="en-GB"/>
          </a:p>
        </p:txBody>
      </p:sp>
      <p:sp>
        <p:nvSpPr>
          <p:cNvPr id="6" name="Footer Placeholder 5">
            <a:extLst>
              <a:ext uri="{FF2B5EF4-FFF2-40B4-BE49-F238E27FC236}">
                <a16:creationId xmlns:a16="http://schemas.microsoft.com/office/drawing/2014/main" id="{FD387290-873C-F430-E23A-545CB41B2151}"/>
              </a:ext>
            </a:extLst>
          </p:cNvPr>
          <p:cNvSpPr>
            <a:spLocks noGrp="1"/>
          </p:cNvSpPr>
          <p:nvPr>
            <p:ph type="ftr" sz="quarter" idx="11"/>
          </p:nvPr>
        </p:nvSpPr>
        <p:spPr/>
        <p:txBody>
          <a:bodyPr/>
          <a:lstStyle/>
          <a:p>
            <a:r>
              <a:rPr lang="en-GB"/>
              <a:t>Christina Laporda</a:t>
            </a:r>
          </a:p>
        </p:txBody>
      </p:sp>
      <p:sp>
        <p:nvSpPr>
          <p:cNvPr id="7" name="Slide Number Placeholder 6">
            <a:extLst>
              <a:ext uri="{FF2B5EF4-FFF2-40B4-BE49-F238E27FC236}">
                <a16:creationId xmlns:a16="http://schemas.microsoft.com/office/drawing/2014/main" id="{1942350A-DD3C-960C-66F1-002FCCD4528A}"/>
              </a:ext>
            </a:extLst>
          </p:cNvPr>
          <p:cNvSpPr>
            <a:spLocks noGrp="1"/>
          </p:cNvSpPr>
          <p:nvPr>
            <p:ph type="sldNum" sz="quarter" idx="12"/>
          </p:nvPr>
        </p:nvSpPr>
        <p:spPr/>
        <p:txBody>
          <a:bodyPr/>
          <a:lstStyle/>
          <a:p>
            <a:fld id="{0030D094-001C-41CB-A22A-27508AC47A4C}" type="slidenum">
              <a:rPr lang="en-GB" smtClean="0"/>
              <a:t>2</a:t>
            </a:fld>
            <a:endParaRPr lang="en-GB"/>
          </a:p>
        </p:txBody>
      </p:sp>
    </p:spTree>
    <p:extLst>
      <p:ext uri="{BB962C8B-B14F-4D97-AF65-F5344CB8AC3E}">
        <p14:creationId xmlns:p14="http://schemas.microsoft.com/office/powerpoint/2010/main" val="403394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39526E-EA05-83A4-4C68-4DEADCC3F61B}"/>
              </a:ext>
            </a:extLst>
          </p:cNvPr>
          <p:cNvSpPr>
            <a:spLocks noGrp="1"/>
          </p:cNvSpPr>
          <p:nvPr>
            <p:ph type="title"/>
          </p:nvPr>
        </p:nvSpPr>
        <p:spPr>
          <a:xfrm>
            <a:off x="838200" y="365125"/>
            <a:ext cx="10515600" cy="1066059"/>
          </a:xfrm>
        </p:spPr>
        <p:txBody>
          <a:bodyPr>
            <a:normAutofit fontScale="90000"/>
          </a:bodyPr>
          <a:lstStyle/>
          <a:p>
            <a:r>
              <a:rPr lang="en-GB" sz="4200" b="1" dirty="0">
                <a:latin typeface="Calibri" panose="020F0502020204030204" pitchFamily="34" charset="0"/>
                <a:ea typeface="Calibri" panose="020F0502020204030204" pitchFamily="34" charset="0"/>
                <a:cs typeface="Times New Roman" panose="02020603050405020304" pitchFamily="18" charset="0"/>
              </a:rPr>
              <a:t>Comparing terms and definitions </a:t>
            </a:r>
            <a:br>
              <a:rPr lang="en-GB" sz="4200" dirty="0">
                <a:latin typeface="Calibri" panose="020F0502020204030204" pitchFamily="34" charset="0"/>
                <a:ea typeface="Calibri" panose="020F0502020204030204" pitchFamily="34" charset="0"/>
                <a:cs typeface="Times New Roman" panose="02020603050405020304" pitchFamily="18" charset="0"/>
              </a:rPr>
            </a:br>
            <a:endParaRPr lang="en-GB" sz="4200"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0FAD74-7CEF-90E8-CB47-33B0C1FD2C5D}"/>
              </a:ext>
            </a:extLst>
          </p:cNvPr>
          <p:cNvSpPr>
            <a:spLocks noGrp="1"/>
          </p:cNvSpPr>
          <p:nvPr>
            <p:ph idx="1"/>
          </p:nvPr>
        </p:nvSpPr>
        <p:spPr>
          <a:xfrm>
            <a:off x="838200" y="1431184"/>
            <a:ext cx="10515600" cy="5140349"/>
          </a:xfrm>
        </p:spPr>
        <p:txBody>
          <a:bodyPr>
            <a:normAutofit lnSpcReduction="10000"/>
          </a:bodyPr>
          <a:lstStyle/>
          <a:p>
            <a:pPr marL="0" indent="0">
              <a:buNone/>
            </a:pPr>
            <a:endParaRPr lang="en-GB" sz="1700" dirty="0">
              <a:effectLst/>
              <a:ea typeface="Calibri" panose="020F0502020204030204" pitchFamily="34" charset="0"/>
              <a:cs typeface="Merriweather" panose="00000500000000000000" pitchFamily="2" charset="0"/>
            </a:endParaRPr>
          </a:p>
          <a:p>
            <a:pPr indent="0">
              <a:buNone/>
            </a:pPr>
            <a:r>
              <a:rPr lang="en-GB" sz="1700" dirty="0">
                <a:ea typeface="Calibri" panose="020F0502020204030204" pitchFamily="34" charset="0"/>
                <a:cs typeface="Times New Roman" panose="02020603050405020304" pitchFamily="18" charset="0"/>
              </a:rPr>
              <a:t>E</a:t>
            </a:r>
            <a:r>
              <a:rPr lang="en-GB" sz="1700" dirty="0">
                <a:effectLst/>
                <a:ea typeface="Calibri" panose="020F0502020204030204" pitchFamily="34" charset="0"/>
                <a:cs typeface="Times New Roman" panose="02020603050405020304" pitchFamily="18" charset="0"/>
              </a:rPr>
              <a:t>arly research in intercultural competence, acculturation and</a:t>
            </a:r>
            <a:r>
              <a:rPr lang="en-GB" sz="1700" dirty="0">
                <a:ea typeface="Calibri" panose="020F0502020204030204" pitchFamily="34" charset="0"/>
                <a:cs typeface="Times New Roman" panose="02020603050405020304" pitchFamily="18" charset="0"/>
              </a:rPr>
              <a:t> </a:t>
            </a:r>
            <a:r>
              <a:rPr lang="en-GB" sz="1700" dirty="0">
                <a:effectLst/>
                <a:ea typeface="Calibri" panose="020F0502020204030204" pitchFamily="34" charset="0"/>
                <a:cs typeface="Times New Roman" panose="02020603050405020304" pitchFamily="18" charset="0"/>
              </a:rPr>
              <a:t>adaptation studies:</a:t>
            </a:r>
          </a:p>
          <a:p>
            <a:pPr marL="457200"/>
            <a:r>
              <a:rPr lang="en-GB" sz="1700" b="1" dirty="0">
                <a:effectLst/>
                <a:ea typeface="Calibri" panose="020F0502020204030204" pitchFamily="34" charset="0"/>
                <a:cs typeface="Times New Roman" panose="02020603050405020304" pitchFamily="18" charset="0"/>
              </a:rPr>
              <a:t>cross-cultural adaptation, cross- cultural adjustment/effectiveness</a:t>
            </a:r>
          </a:p>
          <a:p>
            <a:pPr indent="0">
              <a:buNone/>
            </a:pPr>
            <a:r>
              <a:rPr lang="en-GB" sz="1700" dirty="0">
                <a:effectLst/>
                <a:ea typeface="Calibri" panose="020F0502020204030204" pitchFamily="34" charset="0"/>
                <a:cs typeface="Times New Roman" panose="02020603050405020304" pitchFamily="18" charset="0"/>
              </a:rPr>
              <a:t>= were used to describe what we now call intercultural competence</a:t>
            </a:r>
          </a:p>
          <a:p>
            <a:pPr indent="0">
              <a:buNone/>
            </a:pPr>
            <a:endParaRPr lang="en-GB" sz="1700" dirty="0">
              <a:effectLst/>
              <a:ea typeface="Calibri" panose="020F0502020204030204" pitchFamily="34" charset="0"/>
              <a:cs typeface="Times New Roman" panose="02020603050405020304" pitchFamily="18" charset="0"/>
            </a:endParaRPr>
          </a:p>
          <a:p>
            <a:pPr marL="457200"/>
            <a:r>
              <a:rPr lang="en-GB" sz="1700" b="1" dirty="0">
                <a:effectLst/>
                <a:ea typeface="Calibri" panose="020F0502020204030204" pitchFamily="34" charset="0"/>
                <a:cs typeface="Times New Roman" panose="02020603050405020304" pitchFamily="18" charset="0"/>
              </a:rPr>
              <a:t>adaptation</a:t>
            </a:r>
            <a:r>
              <a:rPr lang="en-GB" sz="1700" dirty="0">
                <a:effectLst/>
                <a:ea typeface="Calibri" panose="020F0502020204030204" pitchFamily="34" charset="0"/>
                <a:cs typeface="Times New Roman" panose="02020603050405020304" pitchFamily="18" charset="0"/>
              </a:rPr>
              <a:t> (operating effectively without losing one’s cultural identity)</a:t>
            </a:r>
          </a:p>
          <a:p>
            <a:pPr indent="0">
              <a:buNone/>
            </a:pPr>
            <a:endParaRPr lang="en-GB" sz="1700" dirty="0">
              <a:effectLst/>
              <a:ea typeface="Calibri" panose="020F0502020204030204" pitchFamily="34" charset="0"/>
              <a:cs typeface="Times New Roman" panose="02020603050405020304" pitchFamily="18" charset="0"/>
            </a:endParaRPr>
          </a:p>
          <a:p>
            <a:pPr indent="0">
              <a:buNone/>
            </a:pPr>
            <a:r>
              <a:rPr lang="en-GB" i="1" dirty="0">
                <a:solidFill>
                  <a:schemeClr val="accent5">
                    <a:lumMod val="50000"/>
                  </a:schemeClr>
                </a:solidFill>
                <a:effectLst/>
                <a:ea typeface="Calibri" panose="020F0502020204030204" pitchFamily="34" charset="0"/>
                <a:cs typeface="Times New Roman" panose="02020603050405020304" pitchFamily="18" charset="0"/>
              </a:rPr>
              <a:t>‘… while intercultural competence is an important part of </a:t>
            </a:r>
            <a:r>
              <a:rPr lang="en-GB" b="1" i="1" dirty="0">
                <a:solidFill>
                  <a:schemeClr val="accent5">
                    <a:lumMod val="50000"/>
                  </a:schemeClr>
                </a:solidFill>
                <a:effectLst/>
                <a:ea typeface="Calibri" panose="020F0502020204030204" pitchFamily="34" charset="0"/>
                <a:cs typeface="Times New Roman" panose="02020603050405020304" pitchFamily="18" charset="0"/>
              </a:rPr>
              <a:t>adapting</a:t>
            </a:r>
            <a:r>
              <a:rPr lang="en-GB" i="1" dirty="0">
                <a:solidFill>
                  <a:schemeClr val="accent5">
                    <a:lumMod val="50000"/>
                  </a:schemeClr>
                </a:solidFill>
                <a:effectLst/>
                <a:ea typeface="Calibri" panose="020F0502020204030204" pitchFamily="34" charset="0"/>
                <a:cs typeface="Times New Roman" panose="02020603050405020304" pitchFamily="18" charset="0"/>
              </a:rPr>
              <a:t> to a new culture, it is conceptually distinct.’ </a:t>
            </a:r>
            <a:r>
              <a:rPr lang="en-GB" sz="2000" i="1" dirty="0">
                <a:solidFill>
                  <a:schemeClr val="accent5">
                    <a:lumMod val="50000"/>
                  </a:schemeClr>
                </a:solidFill>
                <a:effectLst/>
                <a:ea typeface="Calibri" panose="020F0502020204030204" pitchFamily="34" charset="0"/>
                <a:cs typeface="Times New Roman" panose="02020603050405020304" pitchFamily="18" charset="0"/>
              </a:rPr>
              <a:t>			</a:t>
            </a:r>
          </a:p>
          <a:p>
            <a:pPr indent="0">
              <a:buNone/>
            </a:pPr>
            <a:r>
              <a:rPr lang="en-GB" sz="2000" i="1" dirty="0">
                <a:solidFill>
                  <a:schemeClr val="accent5">
                    <a:lumMod val="50000"/>
                  </a:schemeClr>
                </a:solidFill>
                <a:effectLst/>
                <a:ea typeface="Calibri" panose="020F0502020204030204" pitchFamily="34" charset="0"/>
                <a:cs typeface="Times New Roman" panose="02020603050405020304" pitchFamily="18" charset="0"/>
              </a:rPr>
              <a:t>							(</a:t>
            </a:r>
            <a:r>
              <a:rPr lang="en-GB" sz="2000" i="1" dirty="0" err="1">
                <a:solidFill>
                  <a:schemeClr val="accent5">
                    <a:lumMod val="50000"/>
                  </a:schemeClr>
                </a:solidFill>
                <a:effectLst/>
                <a:ea typeface="Calibri" panose="020F0502020204030204" pitchFamily="34" charset="0"/>
                <a:cs typeface="Times New Roman" panose="02020603050405020304" pitchFamily="18" charset="0"/>
              </a:rPr>
              <a:t>Arasaratnam</a:t>
            </a:r>
            <a:r>
              <a:rPr lang="en-GB" sz="2000" i="1" dirty="0">
                <a:solidFill>
                  <a:schemeClr val="accent5">
                    <a:lumMod val="50000"/>
                  </a:schemeClr>
                </a:solidFill>
                <a:effectLst/>
                <a:ea typeface="Calibri" panose="020F0502020204030204" pitchFamily="34" charset="0"/>
                <a:cs typeface="Times New Roman" panose="02020603050405020304" pitchFamily="18" charset="0"/>
              </a:rPr>
              <a:t>, 2016, p.2)</a:t>
            </a:r>
          </a:p>
          <a:p>
            <a:pPr indent="0">
              <a:buNone/>
            </a:pPr>
            <a:endParaRPr lang="en-GB" sz="1700" dirty="0">
              <a:effectLst/>
              <a:ea typeface="Calibri" panose="020F0502020204030204" pitchFamily="34" charset="0"/>
              <a:cs typeface="Times New Roman" panose="02020603050405020304" pitchFamily="18" charset="0"/>
            </a:endParaRPr>
          </a:p>
          <a:p>
            <a:pPr marL="457200"/>
            <a:r>
              <a:rPr lang="en-GB" sz="1700" b="1" dirty="0">
                <a:ea typeface="Calibri" panose="020F0502020204030204" pitchFamily="34" charset="0"/>
                <a:cs typeface="Times New Roman" panose="02020603050405020304" pitchFamily="18" charset="0"/>
              </a:rPr>
              <a:t>assimilation</a:t>
            </a:r>
            <a:r>
              <a:rPr lang="en-GB" sz="1700" dirty="0">
                <a:ea typeface="Calibri" panose="020F0502020204030204" pitchFamily="34" charset="0"/>
                <a:cs typeface="Times New Roman" panose="02020603050405020304" pitchFamily="18" charset="0"/>
              </a:rPr>
              <a:t> (giving up one’s cultural identity and taking on the worldview of one’s host)</a:t>
            </a:r>
            <a:endParaRPr lang="en-GB" sz="1700" dirty="0">
              <a:effectLst/>
              <a:ea typeface="Calibri" panose="020F0502020204030204" pitchFamily="34" charset="0"/>
              <a:cs typeface="Times New Roman" panose="02020603050405020304" pitchFamily="18" charset="0"/>
            </a:endParaRPr>
          </a:p>
          <a:p>
            <a:pPr indent="0">
              <a:buNone/>
            </a:pPr>
            <a:r>
              <a:rPr lang="en-GB" sz="1700" dirty="0">
                <a:effectLst/>
                <a:ea typeface="Calibri" panose="020F0502020204030204" pitchFamily="34" charset="0"/>
                <a:cs typeface="Times New Roman" panose="02020603050405020304" pitchFamily="18" charset="0"/>
              </a:rPr>
              <a:t>				</a:t>
            </a:r>
          </a:p>
          <a:p>
            <a:pPr indent="0">
              <a:buNone/>
            </a:pPr>
            <a:r>
              <a:rPr lang="en-GB" sz="1700" dirty="0">
                <a:ea typeface="Calibri" panose="020F0502020204030204" pitchFamily="34" charset="0"/>
                <a:cs typeface="Times New Roman" panose="02020603050405020304" pitchFamily="18" charset="0"/>
              </a:rPr>
              <a:t>				</a:t>
            </a:r>
            <a:r>
              <a:rPr lang="en-GB" sz="1700" i="1" dirty="0">
                <a:effectLst/>
                <a:ea typeface="Calibri" panose="020F0502020204030204" pitchFamily="34" charset="0"/>
                <a:cs typeface="Times New Roman" panose="02020603050405020304" pitchFamily="18" charset="0"/>
              </a:rPr>
              <a:t> (</a:t>
            </a:r>
            <a:r>
              <a:rPr lang="en-GB" sz="1700" i="1" dirty="0" err="1">
                <a:effectLst/>
                <a:ea typeface="Calibri" panose="020F0502020204030204" pitchFamily="34" charset="0"/>
                <a:cs typeface="Times New Roman" panose="02020603050405020304" pitchFamily="18" charset="0"/>
              </a:rPr>
              <a:t>Arasaratnam</a:t>
            </a:r>
            <a:r>
              <a:rPr lang="en-GB" sz="1700" i="1" dirty="0">
                <a:effectLst/>
                <a:ea typeface="Calibri" panose="020F0502020204030204" pitchFamily="34" charset="0"/>
                <a:cs typeface="Times New Roman" panose="02020603050405020304" pitchFamily="18" charset="0"/>
              </a:rPr>
              <a:t>, 2016; Bennett, 2004; </a:t>
            </a:r>
            <a:r>
              <a:rPr lang="en-US" sz="1700" i="1" dirty="0" err="1">
                <a:effectLst/>
                <a:ea typeface="Calibri" panose="020F0502020204030204" pitchFamily="34" charset="0"/>
                <a:cs typeface="Times New Roman" panose="02020603050405020304" pitchFamily="18" charset="0"/>
              </a:rPr>
              <a:t>Spitzberg</a:t>
            </a:r>
            <a:r>
              <a:rPr lang="en-US" sz="1700" i="1" dirty="0">
                <a:ea typeface="Calibri" panose="020F0502020204030204" pitchFamily="34" charset="0"/>
                <a:cs typeface="Times New Roman" panose="02020603050405020304" pitchFamily="18" charset="0"/>
              </a:rPr>
              <a:t> </a:t>
            </a:r>
            <a:r>
              <a:rPr lang="en-US" sz="1700" i="1" dirty="0">
                <a:effectLst/>
                <a:ea typeface="Calibri" panose="020F0502020204030204" pitchFamily="34" charset="0"/>
                <a:cs typeface="Times New Roman" panose="02020603050405020304" pitchFamily="18" charset="0"/>
              </a:rPr>
              <a:t>&amp; </a:t>
            </a:r>
            <a:r>
              <a:rPr lang="en-US" sz="1700" i="1" dirty="0" err="1">
                <a:effectLst/>
                <a:ea typeface="Calibri" panose="020F0502020204030204" pitchFamily="34" charset="0"/>
                <a:cs typeface="Times New Roman" panose="02020603050405020304" pitchFamily="18" charset="0"/>
              </a:rPr>
              <a:t>Changnon</a:t>
            </a:r>
            <a:r>
              <a:rPr lang="en-US" sz="1700" i="1" dirty="0">
                <a:ea typeface="Calibri" panose="020F0502020204030204" pitchFamily="34" charset="0"/>
                <a:cs typeface="Times New Roman" panose="02020603050405020304" pitchFamily="18" charset="0"/>
              </a:rPr>
              <a:t> </a:t>
            </a:r>
            <a:r>
              <a:rPr lang="en-US" sz="1700" i="1" dirty="0">
                <a:effectLst/>
                <a:ea typeface="Calibri" panose="020F0502020204030204" pitchFamily="34" charset="0"/>
                <a:cs typeface="Times New Roman" panose="02020603050405020304" pitchFamily="18" charset="0"/>
              </a:rPr>
              <a:t>2009</a:t>
            </a:r>
            <a:r>
              <a:rPr lang="en-GB" sz="1700" i="1" dirty="0">
                <a:effectLst/>
                <a:ea typeface="Calibri" panose="020F0502020204030204" pitchFamily="34" charset="0"/>
                <a:cs typeface="Times New Roman" panose="02020603050405020304" pitchFamily="18" charset="0"/>
              </a:rPr>
              <a:t>)</a:t>
            </a:r>
          </a:p>
          <a:p>
            <a:pPr marL="0" indent="0">
              <a:buNone/>
            </a:pPr>
            <a:endParaRPr lang="en-GB" sz="1700" dirty="0">
              <a:effectLst/>
              <a:latin typeface="Merriweather" panose="00000500000000000000" pitchFamily="2" charset="0"/>
              <a:ea typeface="Calibri" panose="020F0502020204030204" pitchFamily="34" charset="0"/>
              <a:cs typeface="Merriweather" panose="00000500000000000000" pitchFamily="2" charset="0"/>
            </a:endParaRPr>
          </a:p>
          <a:p>
            <a:endParaRPr lang="en-GB" sz="1700" dirty="0"/>
          </a:p>
        </p:txBody>
      </p:sp>
      <p:sp>
        <p:nvSpPr>
          <p:cNvPr id="4" name="Date Placeholder 3">
            <a:extLst>
              <a:ext uri="{FF2B5EF4-FFF2-40B4-BE49-F238E27FC236}">
                <a16:creationId xmlns:a16="http://schemas.microsoft.com/office/drawing/2014/main" id="{D5260022-2537-429E-7A3A-F59056D64180}"/>
              </a:ext>
            </a:extLst>
          </p:cNvPr>
          <p:cNvSpPr>
            <a:spLocks noGrp="1"/>
          </p:cNvSpPr>
          <p:nvPr>
            <p:ph type="dt" sz="half" idx="10"/>
          </p:nvPr>
        </p:nvSpPr>
        <p:spPr/>
        <p:txBody>
          <a:bodyPr/>
          <a:lstStyle/>
          <a:p>
            <a:fld id="{04DF6270-DD53-45BA-AEC4-3B1359AE6C78}" type="datetime1">
              <a:rPr lang="en-GB" smtClean="0"/>
              <a:t>17/06/2022</a:t>
            </a:fld>
            <a:endParaRPr lang="en-GB"/>
          </a:p>
        </p:txBody>
      </p:sp>
      <p:sp>
        <p:nvSpPr>
          <p:cNvPr id="5" name="Footer Placeholder 4">
            <a:extLst>
              <a:ext uri="{FF2B5EF4-FFF2-40B4-BE49-F238E27FC236}">
                <a16:creationId xmlns:a16="http://schemas.microsoft.com/office/drawing/2014/main" id="{642159B5-C332-D156-CDD8-08F437C6971D}"/>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BF37ACC9-3314-B28F-95D5-17F2452A96AB}"/>
              </a:ext>
            </a:extLst>
          </p:cNvPr>
          <p:cNvSpPr>
            <a:spLocks noGrp="1"/>
          </p:cNvSpPr>
          <p:nvPr>
            <p:ph type="sldNum" sz="quarter" idx="12"/>
          </p:nvPr>
        </p:nvSpPr>
        <p:spPr/>
        <p:txBody>
          <a:bodyPr/>
          <a:lstStyle/>
          <a:p>
            <a:fld id="{0030D094-001C-41CB-A22A-27508AC47A4C}" type="slidenum">
              <a:rPr lang="en-GB" smtClean="0"/>
              <a:t>3</a:t>
            </a:fld>
            <a:endParaRPr lang="en-GB"/>
          </a:p>
        </p:txBody>
      </p:sp>
    </p:spTree>
    <p:extLst>
      <p:ext uri="{BB962C8B-B14F-4D97-AF65-F5344CB8AC3E}">
        <p14:creationId xmlns:p14="http://schemas.microsoft.com/office/powerpoint/2010/main" val="426079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7F6D9B-FFC6-4FDC-CC98-31E2EF1FA6E8}"/>
              </a:ext>
            </a:extLst>
          </p:cNvPr>
          <p:cNvSpPr>
            <a:spLocks noGrp="1"/>
          </p:cNvSpPr>
          <p:nvPr>
            <p:ph type="title"/>
          </p:nvPr>
        </p:nvSpPr>
        <p:spPr>
          <a:xfrm>
            <a:off x="838200" y="365125"/>
            <a:ext cx="10515600" cy="1078525"/>
          </a:xfrm>
        </p:spPr>
        <p:txBody>
          <a:bodyPr>
            <a:normAutofit/>
          </a:bodyPr>
          <a:lstStyle/>
          <a:p>
            <a:r>
              <a:rPr lang="en-GB" b="1" dirty="0">
                <a:latin typeface="Calibri" panose="020F0502020204030204" pitchFamily="34" charset="0"/>
                <a:ea typeface="Calibri" panose="020F0502020204030204" pitchFamily="34" charset="0"/>
                <a:cs typeface="Times New Roman" panose="02020603050405020304" pitchFamily="18" charset="0"/>
              </a:rPr>
              <a:t>Comparing terms and definitions</a:t>
            </a:r>
            <a:endParaRPr lang="en-GB"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DD9E49-B704-BABE-CC6B-44C6CB0CD448}"/>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en-GB" sz="1800" dirty="0">
                <a:effectLst/>
                <a:ea typeface="Calibri" panose="020F0502020204030204" pitchFamily="34" charset="0"/>
                <a:cs typeface="Times New Roman" panose="02020603050405020304" pitchFamily="18" charset="0"/>
              </a:rPr>
              <a:t>‘</a:t>
            </a:r>
            <a:r>
              <a:rPr lang="en-GB" sz="1800" b="1" dirty="0">
                <a:effectLst/>
                <a:ea typeface="Calibri" panose="020F0502020204030204" pitchFamily="34" charset="0"/>
                <a:cs typeface="Times New Roman" panose="02020603050405020304" pitchFamily="18" charset="0"/>
              </a:rPr>
              <a:t>Acculturation</a:t>
            </a:r>
            <a:r>
              <a:rPr lang="en-GB" sz="1800" dirty="0">
                <a:effectLst/>
                <a:ea typeface="Calibri" panose="020F0502020204030204" pitchFamily="34" charset="0"/>
                <a:cs typeface="Times New Roman" panose="02020603050405020304" pitchFamily="18" charset="0"/>
              </a:rPr>
              <a:t> has been defined as culture change that results from continuous, first-hand contact between two distinct cultural groups’.</a:t>
            </a:r>
            <a:r>
              <a:rPr lang="en-GB" sz="1800" i="1" dirty="0">
                <a:ea typeface="Calibri" panose="020F0502020204030204" pitchFamily="34" charset="0"/>
                <a:cs typeface="Times New Roman" panose="02020603050405020304" pitchFamily="18" charset="0"/>
              </a:rPr>
              <a:t> </a:t>
            </a:r>
            <a:r>
              <a:rPr lang="en-GB" sz="1400" i="1" dirty="0">
                <a:ea typeface="Calibri" panose="020F0502020204030204" pitchFamily="34" charset="0"/>
                <a:cs typeface="Times New Roman" panose="02020603050405020304" pitchFamily="18" charset="0"/>
              </a:rPr>
              <a:t>					</a:t>
            </a:r>
            <a:r>
              <a:rPr lang="en-GB" sz="1400" i="1" dirty="0">
                <a:effectLst/>
                <a:ea typeface="Calibri" panose="020F0502020204030204" pitchFamily="34" charset="0"/>
                <a:cs typeface="Times New Roman" panose="02020603050405020304" pitchFamily="18" charset="0"/>
              </a:rPr>
              <a:t>(Redfield et al., 1936, as cited in Berry, 1992, p.69)</a:t>
            </a:r>
          </a:p>
          <a:p>
            <a:pPr marL="0" indent="0">
              <a:buNone/>
            </a:pPr>
            <a:r>
              <a:rPr lang="en-GB" sz="1800" dirty="0">
                <a:effectLst/>
                <a:ea typeface="Calibri" panose="020F0502020204030204" pitchFamily="34" charset="0"/>
                <a:cs typeface="Times New Roman" panose="02020603050405020304" pitchFamily="18" charset="0"/>
              </a:rPr>
              <a:t>‘Whereas </a:t>
            </a:r>
            <a:r>
              <a:rPr lang="en-GB" sz="1800" b="1" dirty="0">
                <a:effectLst/>
                <a:ea typeface="Calibri" panose="020F0502020204030204" pitchFamily="34" charset="0"/>
                <a:cs typeface="Times New Roman" panose="02020603050405020304" pitchFamily="18" charset="0"/>
              </a:rPr>
              <a:t>multiculturalism</a:t>
            </a:r>
            <a:r>
              <a:rPr lang="en-GB" sz="1800" dirty="0">
                <a:effectLst/>
                <a:ea typeface="Calibri" panose="020F0502020204030204" pitchFamily="34" charset="0"/>
                <a:cs typeface="Times New Roman" panose="02020603050405020304" pitchFamily="18" charset="0"/>
              </a:rPr>
              <a:t> aims to discover and tolerate people from different cultures, who live peacefully side by side, the prefix inter implies relationships, interaction, and exchange.’</a:t>
            </a:r>
            <a:r>
              <a:rPr lang="en-GB" sz="1400" dirty="0">
                <a:effectLst/>
                <a:ea typeface="Calibri" panose="020F0502020204030204" pitchFamily="34" charset="0"/>
                <a:cs typeface="Times New Roman" panose="02020603050405020304" pitchFamily="18" charset="0"/>
              </a:rPr>
              <a:t>		</a:t>
            </a:r>
            <a:r>
              <a:rPr lang="en-GB" sz="1400" i="1" dirty="0">
                <a:cs typeface="Times New Roman" panose="02020603050405020304" pitchFamily="18" charset="0"/>
              </a:rPr>
              <a:t>(</a:t>
            </a:r>
            <a:r>
              <a:rPr lang="en-GB" sz="1400" i="1" dirty="0" err="1">
                <a:cs typeface="Times New Roman" panose="02020603050405020304" pitchFamily="18" charset="0"/>
              </a:rPr>
              <a:t>Portera</a:t>
            </a:r>
            <a:r>
              <a:rPr lang="en-GB" sz="1400" i="1" dirty="0">
                <a:cs typeface="Times New Roman" panose="02020603050405020304" pitchFamily="18" charset="0"/>
              </a:rPr>
              <a:t>, 2017, p.24)</a:t>
            </a:r>
          </a:p>
          <a:p>
            <a:pPr marL="0" indent="0">
              <a:buNone/>
            </a:pPr>
            <a:r>
              <a:rPr lang="en-GB" sz="1800" dirty="0">
                <a:effectLst/>
                <a:ea typeface="Calibri" panose="020F0502020204030204" pitchFamily="34" charset="0"/>
                <a:cs typeface="Times New Roman" panose="02020603050405020304" pitchFamily="18" charset="0"/>
              </a:rPr>
              <a:t>‘… </a:t>
            </a:r>
            <a:r>
              <a:rPr lang="en-GB" sz="1800" b="1" dirty="0">
                <a:effectLst/>
                <a:ea typeface="Calibri" panose="020F0502020204030204" pitchFamily="34" charset="0"/>
                <a:cs typeface="Times New Roman" panose="02020603050405020304" pitchFamily="18" charset="0"/>
              </a:rPr>
              <a:t>biculturalism</a:t>
            </a:r>
            <a:r>
              <a:rPr lang="en-GB" sz="1800" dirty="0">
                <a:effectLst/>
                <a:ea typeface="Calibri" panose="020F0502020204030204" pitchFamily="34" charset="0"/>
                <a:cs typeface="Times New Roman" panose="02020603050405020304" pitchFamily="18" charset="0"/>
              </a:rPr>
              <a:t> represents comfort and proficiency with both one's heritage culture and the culture of the country or region in which one has settled.’ 	</a:t>
            </a:r>
            <a:r>
              <a:rPr lang="en-GB" sz="1400" dirty="0">
                <a:effectLst/>
                <a:ea typeface="Calibri" panose="020F0502020204030204" pitchFamily="34" charset="0"/>
                <a:cs typeface="Times New Roman" panose="02020603050405020304" pitchFamily="18" charset="0"/>
              </a:rPr>
              <a:t>			</a:t>
            </a:r>
            <a:r>
              <a:rPr lang="en-GB" sz="1400" i="1" dirty="0">
                <a:effectLst/>
                <a:ea typeface="Calibri" panose="020F0502020204030204" pitchFamily="34" charset="0"/>
                <a:cs typeface="Times New Roman" panose="02020603050405020304" pitchFamily="18" charset="0"/>
              </a:rPr>
              <a:t>(Schwartz &amp; Unger, 2010 p.27)</a:t>
            </a:r>
          </a:p>
          <a:p>
            <a:pPr marL="0" indent="0">
              <a:buNone/>
            </a:pPr>
            <a:r>
              <a:rPr lang="en-GB" sz="1800" dirty="0"/>
              <a:t>‘… </a:t>
            </a:r>
            <a:r>
              <a:rPr lang="en-GB" sz="1800" b="1" dirty="0"/>
              <a:t>global citizenship </a:t>
            </a:r>
            <a:r>
              <a:rPr lang="en-GB" sz="1800" dirty="0"/>
              <a:t>means possessing the values, ethics, identity, social justice perspective, intercultural skills, and sense of responsibility to act with a global mindset.’				</a:t>
            </a:r>
            <a:r>
              <a:rPr lang="en-GB" sz="1400" i="1" dirty="0">
                <a:effectLst/>
                <a:ea typeface="Calibri" panose="020F0502020204030204" pitchFamily="34" charset="0"/>
                <a:cs typeface="Times New Roman" panose="02020603050405020304" pitchFamily="18" charset="0"/>
              </a:rPr>
              <a:t>(Brigham, 2011, p.18). </a:t>
            </a:r>
          </a:p>
          <a:p>
            <a:pPr marL="0" indent="0">
              <a:spcAft>
                <a:spcPts val="800"/>
              </a:spcAft>
              <a:buNone/>
            </a:pPr>
            <a:endParaRPr lang="en-GB" sz="1800" i="1" dirty="0">
              <a:effectLst/>
              <a:ea typeface="Calibri" panose="020F0502020204030204" pitchFamily="34" charset="0"/>
              <a:cs typeface="Times New Roman" panose="02020603050405020304" pitchFamily="18" charset="0"/>
            </a:endParaRPr>
          </a:p>
          <a:p>
            <a:pPr marL="0" indent="0">
              <a:spcAft>
                <a:spcPts val="800"/>
              </a:spcAft>
              <a:buNone/>
            </a:pPr>
            <a:r>
              <a:rPr lang="en-GB" sz="1800" i="1" dirty="0">
                <a:solidFill>
                  <a:schemeClr val="accent5">
                    <a:lumMod val="50000"/>
                  </a:schemeClr>
                </a:solidFill>
                <a:effectLst/>
                <a:ea typeface="Calibri" panose="020F0502020204030204" pitchFamily="34" charset="0"/>
                <a:cs typeface="Times New Roman" panose="02020603050405020304" pitchFamily="18" charset="0"/>
              </a:rPr>
              <a:t>‘Conceptually, intercultural competence is not equivalent to </a:t>
            </a:r>
            <a:r>
              <a:rPr lang="en-GB" sz="1800" b="1" i="1" dirty="0">
                <a:solidFill>
                  <a:schemeClr val="accent5">
                    <a:lumMod val="50000"/>
                  </a:schemeClr>
                </a:solidFill>
                <a:effectLst/>
                <a:ea typeface="Calibri" panose="020F0502020204030204" pitchFamily="34" charset="0"/>
                <a:cs typeface="Times New Roman" panose="02020603050405020304" pitchFamily="18" charset="0"/>
              </a:rPr>
              <a:t>acculturation</a:t>
            </a:r>
            <a:r>
              <a:rPr lang="en-GB" sz="1800" i="1" dirty="0">
                <a:solidFill>
                  <a:schemeClr val="accent5">
                    <a:lumMod val="50000"/>
                  </a:schemeClr>
                </a:solidFill>
                <a:effectLst/>
                <a:ea typeface="Calibri" panose="020F0502020204030204" pitchFamily="34" charset="0"/>
                <a:cs typeface="Times New Roman" panose="02020603050405020304" pitchFamily="18" charset="0"/>
              </a:rPr>
              <a:t>, </a:t>
            </a:r>
            <a:r>
              <a:rPr lang="en-GB" sz="1800" b="1" i="1" dirty="0">
                <a:solidFill>
                  <a:schemeClr val="accent5">
                    <a:lumMod val="50000"/>
                  </a:schemeClr>
                </a:solidFill>
                <a:effectLst/>
                <a:ea typeface="Calibri" panose="020F0502020204030204" pitchFamily="34" charset="0"/>
                <a:cs typeface="Times New Roman" panose="02020603050405020304" pitchFamily="18" charset="0"/>
              </a:rPr>
              <a:t>multiculturalism</a:t>
            </a:r>
            <a:r>
              <a:rPr lang="en-GB" sz="1800" i="1" dirty="0">
                <a:solidFill>
                  <a:schemeClr val="accent5">
                    <a:lumMod val="50000"/>
                  </a:schemeClr>
                </a:solidFill>
                <a:effectLst/>
                <a:ea typeface="Calibri" panose="020F0502020204030204" pitchFamily="34" charset="0"/>
                <a:cs typeface="Times New Roman" panose="02020603050405020304" pitchFamily="18" charset="0"/>
              </a:rPr>
              <a:t>, </a:t>
            </a:r>
            <a:r>
              <a:rPr lang="en-GB" sz="1800" b="1" i="1" dirty="0">
                <a:solidFill>
                  <a:schemeClr val="accent5">
                    <a:lumMod val="50000"/>
                  </a:schemeClr>
                </a:solidFill>
                <a:effectLst/>
                <a:ea typeface="Calibri" panose="020F0502020204030204" pitchFamily="34" charset="0"/>
                <a:cs typeface="Times New Roman" panose="02020603050405020304" pitchFamily="18" charset="0"/>
              </a:rPr>
              <a:t>biculturalism</a:t>
            </a:r>
            <a:r>
              <a:rPr lang="en-GB" sz="1800" i="1" dirty="0">
                <a:solidFill>
                  <a:schemeClr val="accent5">
                    <a:lumMod val="50000"/>
                  </a:schemeClr>
                </a:solidFill>
                <a:effectLst/>
                <a:ea typeface="Calibri" panose="020F0502020204030204" pitchFamily="34" charset="0"/>
                <a:cs typeface="Times New Roman" panose="02020603050405020304" pitchFamily="18" charset="0"/>
              </a:rPr>
              <a:t>, or </a:t>
            </a:r>
            <a:r>
              <a:rPr lang="en-GB" sz="1800" b="1" i="1" dirty="0">
                <a:solidFill>
                  <a:schemeClr val="accent5">
                    <a:lumMod val="50000"/>
                  </a:schemeClr>
                </a:solidFill>
                <a:effectLst/>
                <a:ea typeface="Calibri" panose="020F0502020204030204" pitchFamily="34" charset="0"/>
                <a:cs typeface="Times New Roman" panose="02020603050405020304" pitchFamily="18" charset="0"/>
              </a:rPr>
              <a:t>global citizenship</a:t>
            </a:r>
            <a:r>
              <a:rPr lang="en-GB" sz="1800" i="1" dirty="0">
                <a:solidFill>
                  <a:schemeClr val="accent5">
                    <a:lumMod val="50000"/>
                  </a:schemeClr>
                </a:solidFill>
                <a:effectLst/>
                <a:ea typeface="Calibri" panose="020F0502020204030204" pitchFamily="34" charset="0"/>
                <a:cs typeface="Times New Roman" panose="02020603050405020304" pitchFamily="18" charset="0"/>
              </a:rPr>
              <a:t>—although intercultural competence is a significant aspect of them all.’</a:t>
            </a:r>
          </a:p>
          <a:p>
            <a:pPr indent="0">
              <a:spcAft>
                <a:spcPts val="800"/>
              </a:spcAft>
              <a:buNone/>
            </a:pPr>
            <a:r>
              <a:rPr lang="en-GB" sz="1400" i="1" dirty="0">
                <a:ea typeface="Calibri" panose="020F0502020204030204" pitchFamily="34" charset="0"/>
                <a:cs typeface="Times New Roman" panose="02020603050405020304" pitchFamily="18" charset="0"/>
              </a:rPr>
              <a:t>							(</a:t>
            </a:r>
            <a:r>
              <a:rPr lang="en-GB" sz="1400" i="1" dirty="0" err="1">
                <a:effectLst/>
                <a:ea typeface="Calibri" panose="020F0502020204030204" pitchFamily="34" charset="0"/>
                <a:cs typeface="Times New Roman" panose="02020603050405020304" pitchFamily="18" charset="0"/>
              </a:rPr>
              <a:t>Arasaratnam</a:t>
            </a:r>
            <a:r>
              <a:rPr lang="en-GB" sz="1400" i="1" dirty="0">
                <a:effectLst/>
                <a:ea typeface="Calibri" panose="020F0502020204030204" pitchFamily="34" charset="0"/>
                <a:cs typeface="Times New Roman" panose="02020603050405020304" pitchFamily="18" charset="0"/>
              </a:rPr>
              <a:t>-Smith, 2017</a:t>
            </a:r>
            <a:r>
              <a:rPr lang="en-GB" sz="1400" i="1" dirty="0">
                <a:ea typeface="Calibri" panose="020F0502020204030204" pitchFamily="34" charset="0"/>
                <a:cs typeface="Times New Roman" panose="02020603050405020304" pitchFamily="18" charset="0"/>
              </a:rPr>
              <a:t>)</a:t>
            </a:r>
          </a:p>
          <a:p>
            <a:pPr marL="0" inden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400" dirty="0"/>
          </a:p>
        </p:txBody>
      </p:sp>
      <p:sp>
        <p:nvSpPr>
          <p:cNvPr id="4" name="Date Placeholder 3">
            <a:extLst>
              <a:ext uri="{FF2B5EF4-FFF2-40B4-BE49-F238E27FC236}">
                <a16:creationId xmlns:a16="http://schemas.microsoft.com/office/drawing/2014/main" id="{FE023A70-EEE6-74CA-1497-312993D24E30}"/>
              </a:ext>
            </a:extLst>
          </p:cNvPr>
          <p:cNvSpPr>
            <a:spLocks noGrp="1"/>
          </p:cNvSpPr>
          <p:nvPr>
            <p:ph type="dt" sz="half" idx="10"/>
          </p:nvPr>
        </p:nvSpPr>
        <p:spPr/>
        <p:txBody>
          <a:bodyPr/>
          <a:lstStyle/>
          <a:p>
            <a:fld id="{91B8EAAE-D7B6-4CE1-A67B-2C8F3E390248}" type="datetime1">
              <a:rPr lang="en-GB" smtClean="0"/>
              <a:t>17/06/2022</a:t>
            </a:fld>
            <a:endParaRPr lang="en-GB"/>
          </a:p>
        </p:txBody>
      </p:sp>
      <p:sp>
        <p:nvSpPr>
          <p:cNvPr id="5" name="Footer Placeholder 4">
            <a:extLst>
              <a:ext uri="{FF2B5EF4-FFF2-40B4-BE49-F238E27FC236}">
                <a16:creationId xmlns:a16="http://schemas.microsoft.com/office/drawing/2014/main" id="{9FCA12BD-FE15-D211-D700-424FD4ECBEDA}"/>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D6951227-B652-79FA-6901-915A2649CD74}"/>
              </a:ext>
            </a:extLst>
          </p:cNvPr>
          <p:cNvSpPr>
            <a:spLocks noGrp="1"/>
          </p:cNvSpPr>
          <p:nvPr>
            <p:ph type="sldNum" sz="quarter" idx="12"/>
          </p:nvPr>
        </p:nvSpPr>
        <p:spPr/>
        <p:txBody>
          <a:bodyPr/>
          <a:lstStyle/>
          <a:p>
            <a:fld id="{0030D094-001C-41CB-A22A-27508AC47A4C}" type="slidenum">
              <a:rPr lang="en-GB" smtClean="0"/>
              <a:t>4</a:t>
            </a:fld>
            <a:endParaRPr lang="en-GB"/>
          </a:p>
        </p:txBody>
      </p:sp>
    </p:spTree>
    <p:extLst>
      <p:ext uri="{BB962C8B-B14F-4D97-AF65-F5344CB8AC3E}">
        <p14:creationId xmlns:p14="http://schemas.microsoft.com/office/powerpoint/2010/main" val="214101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0C448-304F-FBAD-0AFC-640B761F445F}"/>
              </a:ext>
            </a:extLst>
          </p:cNvPr>
          <p:cNvSpPr>
            <a:spLocks noGrp="1"/>
          </p:cNvSpPr>
          <p:nvPr>
            <p:ph type="title"/>
          </p:nvPr>
        </p:nvSpPr>
        <p:spPr/>
        <p:txBody>
          <a:bodyPr/>
          <a:lstStyle/>
          <a:p>
            <a:r>
              <a:rPr lang="en-GB" b="1" dirty="0"/>
              <a:t>Intercultural Sensitivity</a:t>
            </a:r>
          </a:p>
        </p:txBody>
      </p:sp>
      <p:pic>
        <p:nvPicPr>
          <p:cNvPr id="4" name="Content Placeholder 3" descr="Graphical user interface, text, timeline&#10;&#10;Description automatically generated">
            <a:extLst>
              <a:ext uri="{FF2B5EF4-FFF2-40B4-BE49-F238E27FC236}">
                <a16:creationId xmlns:a16="http://schemas.microsoft.com/office/drawing/2014/main" id="{0DFCCE7E-F3E4-DB00-5F27-533254A5B5EA}"/>
              </a:ext>
            </a:extLst>
          </p:cNvPr>
          <p:cNvPicPr>
            <a:picLocks noGrp="1" noChangeAspect="1"/>
          </p:cNvPicPr>
          <p:nvPr>
            <p:ph idx="1"/>
          </p:nvPr>
        </p:nvPicPr>
        <p:blipFill>
          <a:blip r:embed="rId2"/>
          <a:stretch>
            <a:fillRect/>
          </a:stretch>
        </p:blipFill>
        <p:spPr>
          <a:xfrm>
            <a:off x="1170707" y="1664185"/>
            <a:ext cx="8514067" cy="2244787"/>
          </a:xfrm>
          <a:prstGeom prst="rect">
            <a:avLst/>
          </a:prstGeom>
          <a:scene3d>
            <a:camera prst="orthographicFront"/>
            <a:lightRig rig="threePt" dir="t"/>
          </a:scene3d>
          <a:sp3d>
            <a:bevelT w="101600" prst="riblet"/>
          </a:sp3d>
        </p:spPr>
      </p:pic>
      <p:sp>
        <p:nvSpPr>
          <p:cNvPr id="6" name="TextBox 5">
            <a:extLst>
              <a:ext uri="{FF2B5EF4-FFF2-40B4-BE49-F238E27FC236}">
                <a16:creationId xmlns:a16="http://schemas.microsoft.com/office/drawing/2014/main" id="{31856931-EF7D-E52F-0C4F-F00CD2CCA326}"/>
              </a:ext>
            </a:extLst>
          </p:cNvPr>
          <p:cNvSpPr txBox="1"/>
          <p:nvPr/>
        </p:nvSpPr>
        <p:spPr>
          <a:xfrm>
            <a:off x="1170707" y="3907029"/>
            <a:ext cx="8179768" cy="407035"/>
          </a:xfrm>
          <a:prstGeom prst="rect">
            <a:avLst/>
          </a:prstGeom>
          <a:noFill/>
        </p:spPr>
        <p:txBody>
          <a:bodyPr wrap="square">
            <a:spAutoFit/>
          </a:bodyPr>
          <a:lstStyle/>
          <a:p>
            <a:pPr>
              <a:lnSpc>
                <a:spcPct val="107000"/>
              </a:lnSpc>
              <a:spcAft>
                <a:spcPts val="800"/>
              </a:spcAft>
            </a:pPr>
            <a:r>
              <a:rPr lang="en-GB" sz="1800" b="1" dirty="0">
                <a:effectLst/>
                <a:latin typeface="TimesNewRomanPSMT"/>
                <a:ea typeface="Calibri" panose="020F0502020204030204" pitchFamily="34" charset="0"/>
                <a:cs typeface="TimesNewRomanPSMT"/>
              </a:rPr>
              <a:t>the </a:t>
            </a:r>
            <a:r>
              <a:rPr lang="en-GB" sz="1800" b="1" i="1" dirty="0">
                <a:effectLst/>
                <a:latin typeface="TimesNewRomanPS-ItalicMT"/>
                <a:ea typeface="Calibri" panose="020F0502020204030204" pitchFamily="34" charset="0"/>
                <a:cs typeface="TimesNewRomanPS-ItalicMT"/>
              </a:rPr>
              <a:t>Developmental Model of Intercultural</a:t>
            </a:r>
            <a:r>
              <a:rPr lang="en-GB" sz="2000" b="1" dirty="0">
                <a:latin typeface="Calibri" panose="020F0502020204030204" pitchFamily="34" charset="0"/>
                <a:ea typeface="Calibri" panose="020F0502020204030204" pitchFamily="34" charset="0"/>
                <a:cs typeface="Times New Roman" panose="02020603050405020304" pitchFamily="18" charset="0"/>
              </a:rPr>
              <a:t> </a:t>
            </a:r>
            <a:r>
              <a:rPr lang="en-GB" sz="1800" b="1" i="1" dirty="0">
                <a:effectLst/>
                <a:latin typeface="TimesNewRomanPS-ItalicMT"/>
                <a:ea typeface="Calibri" panose="020F0502020204030204" pitchFamily="34" charset="0"/>
                <a:cs typeface="TimesNewRomanPS-ItalicMT"/>
              </a:rPr>
              <a:t>Sensitivity </a:t>
            </a:r>
            <a:r>
              <a:rPr lang="en-GB" sz="1800" b="1" dirty="0">
                <a:effectLst/>
                <a:latin typeface="TimesNewRomanPSMT"/>
                <a:ea typeface="Calibri" panose="020F0502020204030204" pitchFamily="34" charset="0"/>
                <a:cs typeface="TimesNewRomanPSMT"/>
              </a:rPr>
              <a:t>(DMIS) (Bennett, 2004)</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8C674B8-875B-74C0-7FD6-5C5C3ED3736D}"/>
              </a:ext>
            </a:extLst>
          </p:cNvPr>
          <p:cNvSpPr txBox="1"/>
          <p:nvPr/>
        </p:nvSpPr>
        <p:spPr>
          <a:xfrm>
            <a:off x="1302326" y="4807298"/>
            <a:ext cx="9407237" cy="1135311"/>
          </a:xfrm>
          <a:prstGeom prst="rect">
            <a:avLst/>
          </a:prstGeom>
          <a:noFill/>
        </p:spPr>
        <p:txBody>
          <a:bodyPr wrap="square">
            <a:spAutoFit/>
          </a:bodyPr>
          <a:lstStyle/>
          <a:p>
            <a:pPr>
              <a:lnSpc>
                <a:spcPct val="107000"/>
              </a:lnSpc>
              <a:spcAft>
                <a:spcPts val="800"/>
              </a:spcAft>
            </a:pPr>
            <a:r>
              <a:rPr lang="en-GB" sz="2000" dirty="0">
                <a:solidFill>
                  <a:schemeClr val="accent5">
                    <a:lumMod val="50000"/>
                  </a:schemeClr>
                </a:solidFill>
                <a:effectLst/>
                <a:ea typeface="Calibri" panose="020F0502020204030204" pitchFamily="34" charset="0"/>
                <a:cs typeface="TimesNewRomanPSMT"/>
              </a:rPr>
              <a:t>‘… greater </a:t>
            </a:r>
            <a:r>
              <a:rPr lang="en-GB" sz="2000" b="1" dirty="0">
                <a:solidFill>
                  <a:schemeClr val="accent5">
                    <a:lumMod val="50000"/>
                  </a:schemeClr>
                </a:solidFill>
                <a:effectLst/>
                <a:ea typeface="Calibri" panose="020F0502020204030204" pitchFamily="34" charset="0"/>
                <a:cs typeface="TimesNewRomanPSMT"/>
              </a:rPr>
              <a:t>intercultural sensitivity </a:t>
            </a:r>
            <a:r>
              <a:rPr lang="en-GB" sz="2000" dirty="0">
                <a:solidFill>
                  <a:schemeClr val="accent5">
                    <a:lumMod val="50000"/>
                  </a:schemeClr>
                </a:solidFill>
                <a:effectLst/>
                <a:ea typeface="Calibri" panose="020F0502020204030204" pitchFamily="34" charset="0"/>
                <a:cs typeface="TimesNewRomanPSMT"/>
              </a:rPr>
              <a:t>creates the potential</a:t>
            </a:r>
            <a:r>
              <a:rPr lang="en-GB" sz="2000" dirty="0">
                <a:solidFill>
                  <a:schemeClr val="accent5">
                    <a:lumMod val="50000"/>
                  </a:schemeClr>
                </a:solidFill>
                <a:ea typeface="Calibri" panose="020F0502020204030204" pitchFamily="34" charset="0"/>
                <a:cs typeface="Times New Roman" panose="02020603050405020304" pitchFamily="18" charset="0"/>
              </a:rPr>
              <a:t> </a:t>
            </a:r>
            <a:r>
              <a:rPr lang="en-GB" sz="2000" dirty="0">
                <a:solidFill>
                  <a:schemeClr val="accent5">
                    <a:lumMod val="50000"/>
                  </a:schemeClr>
                </a:solidFill>
                <a:effectLst/>
                <a:ea typeface="Calibri" panose="020F0502020204030204" pitchFamily="34" charset="0"/>
                <a:cs typeface="TimesNewRomanPSMT"/>
              </a:rPr>
              <a:t>for increased intercultural competence.’</a:t>
            </a:r>
          </a:p>
          <a:p>
            <a:pPr>
              <a:lnSpc>
                <a:spcPct val="107000"/>
              </a:lnSpc>
              <a:spcAft>
                <a:spcPts val="800"/>
              </a:spcAft>
            </a:pPr>
            <a:r>
              <a:rPr lang="en-GB" i="1" dirty="0">
                <a:latin typeface="TimesNewRomanPSMT"/>
                <a:ea typeface="Calibri" panose="020F0502020204030204" pitchFamily="34" charset="0"/>
                <a:cs typeface="Times New Roman" panose="02020603050405020304" pitchFamily="18" charset="0"/>
              </a:rPr>
              <a:t>(Bennett, 2004, p.74)</a:t>
            </a:r>
            <a:endParaRPr lang="en-GB" sz="20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Date Placeholder 8">
            <a:extLst>
              <a:ext uri="{FF2B5EF4-FFF2-40B4-BE49-F238E27FC236}">
                <a16:creationId xmlns:a16="http://schemas.microsoft.com/office/drawing/2014/main" id="{06AAC1C5-B2FD-7D35-7389-9C583C5BFADE}"/>
              </a:ext>
            </a:extLst>
          </p:cNvPr>
          <p:cNvSpPr>
            <a:spLocks noGrp="1"/>
          </p:cNvSpPr>
          <p:nvPr>
            <p:ph type="dt" sz="half" idx="10"/>
          </p:nvPr>
        </p:nvSpPr>
        <p:spPr/>
        <p:txBody>
          <a:bodyPr/>
          <a:lstStyle/>
          <a:p>
            <a:fld id="{AD337F19-E6B6-490D-ABCF-A5415E8DB140}" type="datetime1">
              <a:rPr lang="en-GB" smtClean="0"/>
              <a:t>17/06/2022</a:t>
            </a:fld>
            <a:endParaRPr lang="en-GB"/>
          </a:p>
        </p:txBody>
      </p:sp>
      <p:sp>
        <p:nvSpPr>
          <p:cNvPr id="10" name="Footer Placeholder 9">
            <a:extLst>
              <a:ext uri="{FF2B5EF4-FFF2-40B4-BE49-F238E27FC236}">
                <a16:creationId xmlns:a16="http://schemas.microsoft.com/office/drawing/2014/main" id="{CC123A80-869D-0C6E-7D19-153EF2A6BB77}"/>
              </a:ext>
            </a:extLst>
          </p:cNvPr>
          <p:cNvSpPr>
            <a:spLocks noGrp="1"/>
          </p:cNvSpPr>
          <p:nvPr>
            <p:ph type="ftr" sz="quarter" idx="11"/>
          </p:nvPr>
        </p:nvSpPr>
        <p:spPr/>
        <p:txBody>
          <a:bodyPr/>
          <a:lstStyle/>
          <a:p>
            <a:r>
              <a:rPr lang="en-GB"/>
              <a:t>Christina Laporda</a:t>
            </a:r>
          </a:p>
        </p:txBody>
      </p:sp>
      <p:sp>
        <p:nvSpPr>
          <p:cNvPr id="11" name="Slide Number Placeholder 10">
            <a:extLst>
              <a:ext uri="{FF2B5EF4-FFF2-40B4-BE49-F238E27FC236}">
                <a16:creationId xmlns:a16="http://schemas.microsoft.com/office/drawing/2014/main" id="{3778381F-B2C8-0CE4-16A4-B424EC6F6CC7}"/>
              </a:ext>
            </a:extLst>
          </p:cNvPr>
          <p:cNvSpPr>
            <a:spLocks noGrp="1"/>
          </p:cNvSpPr>
          <p:nvPr>
            <p:ph type="sldNum" sz="quarter" idx="12"/>
          </p:nvPr>
        </p:nvSpPr>
        <p:spPr/>
        <p:txBody>
          <a:bodyPr/>
          <a:lstStyle/>
          <a:p>
            <a:fld id="{0030D094-001C-41CB-A22A-27508AC47A4C}" type="slidenum">
              <a:rPr lang="en-GB" smtClean="0"/>
              <a:t>5</a:t>
            </a:fld>
            <a:endParaRPr lang="en-GB"/>
          </a:p>
        </p:txBody>
      </p:sp>
    </p:spTree>
    <p:extLst>
      <p:ext uri="{BB962C8B-B14F-4D97-AF65-F5344CB8AC3E}">
        <p14:creationId xmlns:p14="http://schemas.microsoft.com/office/powerpoint/2010/main" val="1218074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C62E025C-0C70-40E1-DBCB-F62CB4DBEEC0}"/>
              </a:ext>
            </a:extLst>
          </p:cNvPr>
          <p:cNvSpPr>
            <a:spLocks noGrp="1"/>
          </p:cNvSpPr>
          <p:nvPr>
            <p:ph type="title"/>
          </p:nvPr>
        </p:nvSpPr>
        <p:spPr>
          <a:xfrm>
            <a:off x="838200" y="401221"/>
            <a:ext cx="10515600" cy="1348065"/>
          </a:xfrm>
        </p:spPr>
        <p:txBody>
          <a:bodyPr>
            <a:normAutofit/>
          </a:bodyPr>
          <a:lstStyle/>
          <a:p>
            <a:pPr indent="0">
              <a:buNone/>
            </a:pPr>
            <a:r>
              <a:rPr lang="en-GB" sz="4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Definitions of Intercultural Competence (IC)</a:t>
            </a:r>
            <a:endParaRPr lang="en-GB" sz="42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2647447-E139-8214-639C-B32FB06B03C4}"/>
              </a:ext>
            </a:extLst>
          </p:cNvPr>
          <p:cNvSpPr>
            <a:spLocks noGrp="1"/>
          </p:cNvSpPr>
          <p:nvPr>
            <p:ph idx="1"/>
          </p:nvPr>
        </p:nvSpPr>
        <p:spPr>
          <a:xfrm>
            <a:off x="838200" y="2586789"/>
            <a:ext cx="10515600" cy="3590174"/>
          </a:xfrm>
        </p:spPr>
        <p:txBody>
          <a:bodyPr>
            <a:normAutofit fontScale="92500"/>
          </a:bodyPr>
          <a:lstStyle/>
          <a:p>
            <a:pPr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‘the </a:t>
            </a:r>
            <a:r>
              <a:rPr lang="en-GB" i="1" dirty="0">
                <a:effectLst/>
                <a:latin typeface="Calibri" panose="020F0502020204030204" pitchFamily="34" charset="0"/>
                <a:ea typeface="Calibri" panose="020F0502020204030204" pitchFamily="34" charset="0"/>
                <a:cs typeface="Times New Roman" panose="02020603050405020304" pitchFamily="18" charset="0"/>
              </a:rPr>
              <a:t>appropriate</a:t>
            </a:r>
            <a:r>
              <a:rPr lang="en-GB" dirty="0">
                <a:effectLst/>
                <a:latin typeface="Calibri" panose="020F0502020204030204" pitchFamily="34" charset="0"/>
                <a:ea typeface="Calibri" panose="020F0502020204030204" pitchFamily="34" charset="0"/>
                <a:cs typeface="Times New Roman" panose="02020603050405020304" pitchFamily="18" charset="0"/>
              </a:rPr>
              <a:t> and </a:t>
            </a:r>
            <a:r>
              <a:rPr lang="en-GB" i="1" dirty="0">
                <a:effectLst/>
                <a:latin typeface="Calibri" panose="020F0502020204030204" pitchFamily="34" charset="0"/>
                <a:ea typeface="Calibri" panose="020F0502020204030204" pitchFamily="34" charset="0"/>
                <a:cs typeface="Times New Roman" panose="02020603050405020304" pitchFamily="18" charset="0"/>
              </a:rPr>
              <a:t>effective</a:t>
            </a:r>
            <a:r>
              <a:rPr lang="en-GB" dirty="0">
                <a:effectLst/>
                <a:latin typeface="Calibri" panose="020F0502020204030204" pitchFamily="34" charset="0"/>
                <a:ea typeface="Calibri" panose="020F0502020204030204" pitchFamily="34" charset="0"/>
                <a:cs typeface="Times New Roman" panose="02020603050405020304" pitchFamily="18" charset="0"/>
              </a:rPr>
              <a:t> management of interaction between people who, to some degree or another, represent different or divergent affective, cognitive and behavioural orientations of the world’.</a:t>
            </a:r>
          </a:p>
          <a:p>
            <a:pPr indent="0">
              <a:buNone/>
            </a:pP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Spitzberg</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and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Changnon</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2009, p.7)</a:t>
            </a:r>
          </a:p>
          <a:p>
            <a:pPr marL="457200"/>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en-GB" sz="2600" dirty="0">
                <a:effectLst/>
                <a:latin typeface="Calibri" panose="020F0502020204030204" pitchFamily="34" charset="0"/>
                <a:ea typeface="Calibri" panose="020F0502020204030204" pitchFamily="34" charset="0"/>
                <a:cs typeface="Times New Roman" panose="02020603050405020304" pitchFamily="18" charset="0"/>
              </a:rPr>
              <a:t>‘intercultural competence is broadly about communication and behaviour that is both </a:t>
            </a:r>
            <a:r>
              <a:rPr lang="en-GB" sz="2600" i="1" dirty="0">
                <a:effectLst/>
                <a:latin typeface="Calibri" panose="020F0502020204030204" pitchFamily="34" charset="0"/>
                <a:ea typeface="Calibri" panose="020F0502020204030204" pitchFamily="34" charset="0"/>
                <a:cs typeface="Times New Roman" panose="02020603050405020304" pitchFamily="18" charset="0"/>
              </a:rPr>
              <a:t>effective</a:t>
            </a:r>
            <a:r>
              <a:rPr lang="en-GB" sz="2600" dirty="0">
                <a:effectLst/>
                <a:latin typeface="Calibri" panose="020F0502020204030204" pitchFamily="34" charset="0"/>
                <a:ea typeface="Calibri" panose="020F0502020204030204" pitchFamily="34" charset="0"/>
                <a:cs typeface="Times New Roman" panose="02020603050405020304" pitchFamily="18" charset="0"/>
              </a:rPr>
              <a:t> and </a:t>
            </a:r>
            <a:r>
              <a:rPr lang="en-GB" sz="2600" i="1" dirty="0">
                <a:effectLst/>
                <a:latin typeface="Calibri" panose="020F0502020204030204" pitchFamily="34" charset="0"/>
                <a:ea typeface="Calibri" panose="020F0502020204030204" pitchFamily="34" charset="0"/>
                <a:cs typeface="Times New Roman" panose="02020603050405020304" pitchFamily="18" charset="0"/>
              </a:rPr>
              <a:t>appropriate</a:t>
            </a:r>
            <a:r>
              <a:rPr lang="en-GB" sz="2600" dirty="0">
                <a:effectLst/>
                <a:latin typeface="Calibri" panose="020F0502020204030204" pitchFamily="34" charset="0"/>
                <a:ea typeface="Calibri" panose="020F0502020204030204" pitchFamily="34" charset="0"/>
                <a:cs typeface="Times New Roman" panose="02020603050405020304" pitchFamily="18" charset="0"/>
              </a:rPr>
              <a:t> in intercultural interactions (and all interactions can be considered to be intercultural)’. </a:t>
            </a:r>
          </a:p>
          <a:p>
            <a:pPr indent="0">
              <a:spcAft>
                <a:spcPts val="800"/>
              </a:spcAft>
              <a:buNone/>
            </a:pP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(Deardorff, 2014)</a:t>
            </a:r>
          </a:p>
          <a:p>
            <a:endParaRPr lang="en-GB" sz="2200" dirty="0"/>
          </a:p>
        </p:txBody>
      </p:sp>
      <p:sp>
        <p:nvSpPr>
          <p:cNvPr id="4" name="Date Placeholder 3">
            <a:extLst>
              <a:ext uri="{FF2B5EF4-FFF2-40B4-BE49-F238E27FC236}">
                <a16:creationId xmlns:a16="http://schemas.microsoft.com/office/drawing/2014/main" id="{62E7B73B-EE6D-AA89-29B8-93BFB1EF017E}"/>
              </a:ext>
            </a:extLst>
          </p:cNvPr>
          <p:cNvSpPr>
            <a:spLocks noGrp="1"/>
          </p:cNvSpPr>
          <p:nvPr>
            <p:ph type="dt" sz="half" idx="10"/>
          </p:nvPr>
        </p:nvSpPr>
        <p:spPr/>
        <p:txBody>
          <a:bodyPr/>
          <a:lstStyle/>
          <a:p>
            <a:fld id="{0C0E4FA7-5920-4BB8-8B10-51750CC02C70}" type="datetime1">
              <a:rPr lang="en-GB" smtClean="0"/>
              <a:t>17/06/2022</a:t>
            </a:fld>
            <a:endParaRPr lang="en-GB"/>
          </a:p>
        </p:txBody>
      </p:sp>
      <p:sp>
        <p:nvSpPr>
          <p:cNvPr id="5" name="Footer Placeholder 4">
            <a:extLst>
              <a:ext uri="{FF2B5EF4-FFF2-40B4-BE49-F238E27FC236}">
                <a16:creationId xmlns:a16="http://schemas.microsoft.com/office/drawing/2014/main" id="{E6E0F725-451C-C46C-319C-5A82DF7C2433}"/>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9E193442-01C6-70D7-024D-4878790DD890}"/>
              </a:ext>
            </a:extLst>
          </p:cNvPr>
          <p:cNvSpPr>
            <a:spLocks noGrp="1"/>
          </p:cNvSpPr>
          <p:nvPr>
            <p:ph type="sldNum" sz="quarter" idx="12"/>
          </p:nvPr>
        </p:nvSpPr>
        <p:spPr/>
        <p:txBody>
          <a:bodyPr/>
          <a:lstStyle/>
          <a:p>
            <a:fld id="{0030D094-001C-41CB-A22A-27508AC47A4C}" type="slidenum">
              <a:rPr lang="en-GB" smtClean="0"/>
              <a:t>6</a:t>
            </a:fld>
            <a:endParaRPr lang="en-GB"/>
          </a:p>
        </p:txBody>
      </p:sp>
    </p:spTree>
    <p:extLst>
      <p:ext uri="{BB962C8B-B14F-4D97-AF65-F5344CB8AC3E}">
        <p14:creationId xmlns:p14="http://schemas.microsoft.com/office/powerpoint/2010/main" val="69752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FA6A5D2-8E61-2F98-1248-95C8B135B597}"/>
              </a:ext>
            </a:extLst>
          </p:cNvPr>
          <p:cNvSpPr>
            <a:spLocks noGrp="1"/>
          </p:cNvSpPr>
          <p:nvPr>
            <p:ph type="title"/>
          </p:nvPr>
        </p:nvSpPr>
        <p:spPr>
          <a:xfrm>
            <a:off x="841246" y="673770"/>
            <a:ext cx="3644489" cy="2414488"/>
          </a:xfrm>
        </p:spPr>
        <p:txBody>
          <a:bodyPr anchor="t">
            <a:normAutofit/>
          </a:bodyPr>
          <a:lstStyle/>
          <a:p>
            <a:r>
              <a:rPr lang="en-GB" sz="5400">
                <a:solidFill>
                  <a:srgbClr val="FFFFFF"/>
                </a:solidFill>
              </a:rPr>
              <a:t>Effective and appropriate</a:t>
            </a:r>
          </a:p>
        </p:txBody>
      </p:sp>
      <p:sp>
        <p:nvSpPr>
          <p:cNvPr id="3" name="Content Placeholder 2">
            <a:extLst>
              <a:ext uri="{FF2B5EF4-FFF2-40B4-BE49-F238E27FC236}">
                <a16:creationId xmlns:a16="http://schemas.microsoft.com/office/drawing/2014/main" id="{01E60ABB-090B-58A6-F20F-E8FFEA19F459}"/>
              </a:ext>
            </a:extLst>
          </p:cNvPr>
          <p:cNvSpPr>
            <a:spLocks noGrp="1"/>
          </p:cNvSpPr>
          <p:nvPr>
            <p:ph idx="1"/>
          </p:nvPr>
        </p:nvSpPr>
        <p:spPr>
          <a:xfrm>
            <a:off x="5867400" y="882316"/>
            <a:ext cx="5823857" cy="3134514"/>
          </a:xfrm>
        </p:spPr>
        <p:txBody>
          <a:bodyPr>
            <a:normAutofit/>
          </a:bodyPr>
          <a:lstStyle/>
          <a:p>
            <a:pPr marL="457200"/>
            <a:r>
              <a:rPr lang="en-GB" sz="2000" b="1" dirty="0">
                <a:effectLst/>
                <a:latin typeface="Calibri" panose="020F0502020204030204" pitchFamily="34" charset="0"/>
                <a:ea typeface="Calibri" panose="020F0502020204030204" pitchFamily="34" charset="0"/>
                <a:cs typeface="Times New Roman" panose="02020603050405020304" pitchFamily="18" charset="0"/>
              </a:rPr>
              <a:t>Effectiveness</a:t>
            </a:r>
            <a:r>
              <a:rPr lang="en-GB" sz="2000" b="1" dirty="0">
                <a:latin typeface="Calibri" panose="020F0502020204030204" pitchFamily="34" charset="0"/>
                <a:ea typeface="Calibri" panose="020F0502020204030204" pitchFamily="34" charset="0"/>
                <a:cs typeface="Times New Roman" panose="02020603050405020304" pitchFamily="18" charset="0"/>
              </a:rPr>
              <a:t>: </a:t>
            </a:r>
            <a:r>
              <a:rPr lang="en-GB" sz="2000" dirty="0">
                <a:effectLst/>
                <a:latin typeface="Calibri" panose="020F0502020204030204" pitchFamily="34" charset="0"/>
                <a:ea typeface="Calibri" panose="020F0502020204030204" pitchFamily="34" charset="0"/>
                <a:cs typeface="Times New Roman" panose="02020603050405020304" pitchFamily="18" charset="0"/>
              </a:rPr>
              <a:t>successful achievement of one’s goals in a particular communication exchange </a:t>
            </a:r>
            <a:r>
              <a:rPr lang="en-GB" sz="2000" dirty="0">
                <a:latin typeface="Calibri" panose="020F0502020204030204" pitchFamily="34" charset="0"/>
                <a:ea typeface="Calibri" panose="020F0502020204030204" pitchFamily="34" charset="0"/>
                <a:cs typeface="Times New Roman" panose="02020603050405020304" pitchFamily="18" charset="0"/>
              </a:rPr>
              <a:t>(</a:t>
            </a:r>
            <a:r>
              <a:rPr lang="en-GB" sz="2000" dirty="0">
                <a:effectLst/>
                <a:latin typeface="Calibri" panose="020F0502020204030204" pitchFamily="34" charset="0"/>
                <a:ea typeface="Calibri" panose="020F0502020204030204" pitchFamily="34" charset="0"/>
                <a:cs typeface="Times New Roman" panose="02020603050405020304" pitchFamily="18" charset="0"/>
              </a:rPr>
              <a:t>notably individualistic in its orientation). </a:t>
            </a:r>
          </a:p>
          <a:p>
            <a:pPr marL="457200">
              <a:spcAft>
                <a:spcPts val="80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Appropriateness: </a:t>
            </a:r>
            <a:r>
              <a:rPr lang="en-GB" sz="2000" dirty="0">
                <a:effectLst/>
                <a:latin typeface="Calibri" panose="020F0502020204030204" pitchFamily="34" charset="0"/>
                <a:ea typeface="Calibri" panose="020F0502020204030204" pitchFamily="34" charset="0"/>
                <a:cs typeface="Times New Roman" panose="02020603050405020304" pitchFamily="18" charset="0"/>
              </a:rPr>
              <a:t>views the communication exchange from the other person’s point of view, as to whether the communicator has communicated in a manner that is (contextually) expected and accepted. </a:t>
            </a:r>
          </a:p>
          <a:p>
            <a:pPr indent="0">
              <a:spcAft>
                <a:spcPts val="800"/>
              </a:spcAft>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Arasaratnam</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2016)</a:t>
            </a:r>
          </a:p>
          <a:p>
            <a:endParaRPr lang="en-GB" sz="2000" dirty="0"/>
          </a:p>
        </p:txBody>
      </p:sp>
      <p:sp>
        <p:nvSpPr>
          <p:cNvPr id="4" name="Date Placeholder 3">
            <a:extLst>
              <a:ext uri="{FF2B5EF4-FFF2-40B4-BE49-F238E27FC236}">
                <a16:creationId xmlns:a16="http://schemas.microsoft.com/office/drawing/2014/main" id="{1E408D9B-1F3E-B058-AB03-44A2EFDE8D94}"/>
              </a:ext>
            </a:extLst>
          </p:cNvPr>
          <p:cNvSpPr>
            <a:spLocks noGrp="1"/>
          </p:cNvSpPr>
          <p:nvPr>
            <p:ph type="dt" sz="half" idx="10"/>
          </p:nvPr>
        </p:nvSpPr>
        <p:spPr/>
        <p:txBody>
          <a:bodyPr/>
          <a:lstStyle/>
          <a:p>
            <a:fld id="{8976F1E3-3525-4428-A6DF-863BD30744E3}" type="datetime1">
              <a:rPr lang="en-GB" smtClean="0"/>
              <a:t>17/06/2022</a:t>
            </a:fld>
            <a:endParaRPr lang="en-GB"/>
          </a:p>
        </p:txBody>
      </p:sp>
      <p:sp>
        <p:nvSpPr>
          <p:cNvPr id="5" name="Footer Placeholder 4">
            <a:extLst>
              <a:ext uri="{FF2B5EF4-FFF2-40B4-BE49-F238E27FC236}">
                <a16:creationId xmlns:a16="http://schemas.microsoft.com/office/drawing/2014/main" id="{C1F16E45-8A38-8833-AD5B-FF952AD98A75}"/>
              </a:ext>
            </a:extLst>
          </p:cNvPr>
          <p:cNvSpPr>
            <a:spLocks noGrp="1"/>
          </p:cNvSpPr>
          <p:nvPr>
            <p:ph type="ftr" sz="quarter" idx="11"/>
          </p:nvPr>
        </p:nvSpPr>
        <p:spPr/>
        <p:txBody>
          <a:bodyPr/>
          <a:lstStyle/>
          <a:p>
            <a:r>
              <a:rPr lang="en-GB"/>
              <a:t>Christina Laporda</a:t>
            </a:r>
          </a:p>
        </p:txBody>
      </p:sp>
      <p:sp>
        <p:nvSpPr>
          <p:cNvPr id="6" name="Slide Number Placeholder 5">
            <a:extLst>
              <a:ext uri="{FF2B5EF4-FFF2-40B4-BE49-F238E27FC236}">
                <a16:creationId xmlns:a16="http://schemas.microsoft.com/office/drawing/2014/main" id="{CD832CDF-42AC-68D5-4CC0-1AA3D1588CE0}"/>
              </a:ext>
            </a:extLst>
          </p:cNvPr>
          <p:cNvSpPr>
            <a:spLocks noGrp="1"/>
          </p:cNvSpPr>
          <p:nvPr>
            <p:ph type="sldNum" sz="quarter" idx="12"/>
          </p:nvPr>
        </p:nvSpPr>
        <p:spPr/>
        <p:txBody>
          <a:bodyPr/>
          <a:lstStyle/>
          <a:p>
            <a:fld id="{0030D094-001C-41CB-A22A-27508AC47A4C}" type="slidenum">
              <a:rPr lang="en-GB" smtClean="0"/>
              <a:t>7</a:t>
            </a:fld>
            <a:endParaRPr lang="en-GB" dirty="0"/>
          </a:p>
        </p:txBody>
      </p:sp>
      <p:sp>
        <p:nvSpPr>
          <p:cNvPr id="11" name="TextBox 10">
            <a:extLst>
              <a:ext uri="{FF2B5EF4-FFF2-40B4-BE49-F238E27FC236}">
                <a16:creationId xmlns:a16="http://schemas.microsoft.com/office/drawing/2014/main" id="{5A3BF3B7-8A5D-ADDD-15BC-C029E83650AD}"/>
              </a:ext>
            </a:extLst>
          </p:cNvPr>
          <p:cNvSpPr txBox="1"/>
          <p:nvPr/>
        </p:nvSpPr>
        <p:spPr>
          <a:xfrm>
            <a:off x="2852057" y="4257906"/>
            <a:ext cx="8980714" cy="1857368"/>
          </a:xfrm>
          <a:prstGeom prst="rect">
            <a:avLst/>
          </a:prstGeom>
          <a:noFill/>
        </p:spPr>
        <p:txBody>
          <a:bodyPr wrap="square">
            <a:spAutoFit/>
          </a:bodyPr>
          <a:lstStyle/>
          <a:p>
            <a:pPr marL="45720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appropriate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effective</a:t>
            </a:r>
            <a:r>
              <a:rPr lang="en-GB" sz="1800" dirty="0">
                <a:effectLst/>
                <a:latin typeface="Calibri" panose="020F0502020204030204" pitchFamily="34" charset="0"/>
                <a:ea typeface="Calibri" panose="020F0502020204030204" pitchFamily="34" charset="0"/>
                <a:cs typeface="Times New Roman" panose="02020603050405020304" pitchFamily="18" charset="0"/>
              </a:rPr>
              <a:t> management of interaction between people who, to some degree or another, represent different or divergent affective, cognitive and behavioural orientations of the world. […] </a:t>
            </a:r>
            <a:r>
              <a:rPr lang="en-GB"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The extent to which individuals</a:t>
            </a:r>
          </a:p>
          <a:p>
            <a:pPr marL="457200">
              <a:lnSpc>
                <a:spcPct val="107000"/>
              </a:lnSpc>
            </a:pPr>
            <a:r>
              <a:rPr lang="en-GB"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manifest aspects of, or are influenced by, their group or cultural affiliations and</a:t>
            </a:r>
          </a:p>
          <a:p>
            <a:pPr marL="457200">
              <a:lnSpc>
                <a:spcPct val="107000"/>
              </a:lnSpc>
            </a:pPr>
            <a:r>
              <a:rPr lang="en-GB"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characteristics is what makes an interaction an </a:t>
            </a:r>
            <a:r>
              <a:rPr lang="en-GB" sz="18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intercultural process</a:t>
            </a:r>
            <a:r>
              <a:rPr lang="en-GB"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Spitzberg</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and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Changnon</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2009, p.7)</a:t>
            </a:r>
          </a:p>
        </p:txBody>
      </p:sp>
    </p:spTree>
    <p:extLst>
      <p:ext uri="{BB962C8B-B14F-4D97-AF65-F5344CB8AC3E}">
        <p14:creationId xmlns:p14="http://schemas.microsoft.com/office/powerpoint/2010/main" val="203794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436F362-9F40-1EA6-9805-621FC6B557C4}"/>
              </a:ext>
            </a:extLst>
          </p:cNvPr>
          <p:cNvSpPr>
            <a:spLocks noGrp="1"/>
          </p:cNvSpPr>
          <p:nvPr>
            <p:ph type="title"/>
          </p:nvPr>
        </p:nvSpPr>
        <p:spPr>
          <a:xfrm>
            <a:off x="838200" y="673770"/>
            <a:ext cx="3220329" cy="2027227"/>
          </a:xfrm>
        </p:spPr>
        <p:txBody>
          <a:bodyPr anchor="t">
            <a:normAutofit/>
          </a:bodyPr>
          <a:lstStyle/>
          <a:p>
            <a:r>
              <a:rPr lang="en-GB" sz="4600">
                <a:solidFill>
                  <a:srgbClr val="FFFFFF"/>
                </a:solidFill>
              </a:rPr>
              <a:t>Intercultural competence is not…</a:t>
            </a:r>
          </a:p>
        </p:txBody>
      </p:sp>
      <p:graphicFrame>
        <p:nvGraphicFramePr>
          <p:cNvPr id="5" name="Content Placeholder 2">
            <a:extLst>
              <a:ext uri="{FF2B5EF4-FFF2-40B4-BE49-F238E27FC236}">
                <a16:creationId xmlns:a16="http://schemas.microsoft.com/office/drawing/2014/main" id="{CCF8116C-D1DF-8C03-458B-9897B6A26E4F}"/>
              </a:ext>
            </a:extLst>
          </p:cNvPr>
          <p:cNvGraphicFramePr>
            <a:graphicFrameLocks noGrp="1"/>
          </p:cNvGraphicFramePr>
          <p:nvPr>
            <p:ph idx="1"/>
            <p:extLst>
              <p:ext uri="{D42A27DB-BD31-4B8C-83A1-F6EECF244321}">
                <p14:modId xmlns:p14="http://schemas.microsoft.com/office/powerpoint/2010/main" val="559738282"/>
              </p:ext>
            </p:extLst>
          </p:nvPr>
        </p:nvGraphicFramePr>
        <p:xfrm>
          <a:off x="5217024" y="518160"/>
          <a:ext cx="6558416" cy="533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3189F45-CC50-5F8C-5701-A29F984ACAD6}"/>
              </a:ext>
            </a:extLst>
          </p:cNvPr>
          <p:cNvSpPr>
            <a:spLocks noGrp="1"/>
          </p:cNvSpPr>
          <p:nvPr>
            <p:ph type="dt" sz="half" idx="10"/>
          </p:nvPr>
        </p:nvSpPr>
        <p:spPr/>
        <p:txBody>
          <a:bodyPr/>
          <a:lstStyle/>
          <a:p>
            <a:fld id="{87DD1678-66CF-486B-AB40-C16A3EA88E2E}" type="datetime1">
              <a:rPr lang="en-GB" smtClean="0"/>
              <a:t>17/06/2022</a:t>
            </a:fld>
            <a:endParaRPr lang="en-GB"/>
          </a:p>
        </p:txBody>
      </p:sp>
      <p:sp>
        <p:nvSpPr>
          <p:cNvPr id="6" name="Footer Placeholder 5">
            <a:extLst>
              <a:ext uri="{FF2B5EF4-FFF2-40B4-BE49-F238E27FC236}">
                <a16:creationId xmlns:a16="http://schemas.microsoft.com/office/drawing/2014/main" id="{44CEBDD5-D528-3C36-D804-AEFAFB1AE5BE}"/>
              </a:ext>
            </a:extLst>
          </p:cNvPr>
          <p:cNvSpPr>
            <a:spLocks noGrp="1"/>
          </p:cNvSpPr>
          <p:nvPr>
            <p:ph type="ftr" sz="quarter" idx="11"/>
          </p:nvPr>
        </p:nvSpPr>
        <p:spPr/>
        <p:txBody>
          <a:bodyPr/>
          <a:lstStyle/>
          <a:p>
            <a:r>
              <a:rPr lang="en-GB"/>
              <a:t>Christina Laporda</a:t>
            </a:r>
          </a:p>
        </p:txBody>
      </p:sp>
      <p:sp>
        <p:nvSpPr>
          <p:cNvPr id="7" name="Slide Number Placeholder 6">
            <a:extLst>
              <a:ext uri="{FF2B5EF4-FFF2-40B4-BE49-F238E27FC236}">
                <a16:creationId xmlns:a16="http://schemas.microsoft.com/office/drawing/2014/main" id="{9E54D59E-6C9D-2570-D703-FC6109949442}"/>
              </a:ext>
            </a:extLst>
          </p:cNvPr>
          <p:cNvSpPr>
            <a:spLocks noGrp="1"/>
          </p:cNvSpPr>
          <p:nvPr>
            <p:ph type="sldNum" sz="quarter" idx="12"/>
          </p:nvPr>
        </p:nvSpPr>
        <p:spPr/>
        <p:txBody>
          <a:bodyPr/>
          <a:lstStyle/>
          <a:p>
            <a:fld id="{0030D094-001C-41CB-A22A-27508AC47A4C}" type="slidenum">
              <a:rPr lang="en-GB" smtClean="0"/>
              <a:t>8</a:t>
            </a:fld>
            <a:endParaRPr lang="en-GB"/>
          </a:p>
        </p:txBody>
      </p:sp>
      <p:sp>
        <p:nvSpPr>
          <p:cNvPr id="12" name="TextBox 11">
            <a:extLst>
              <a:ext uri="{FF2B5EF4-FFF2-40B4-BE49-F238E27FC236}">
                <a16:creationId xmlns:a16="http://schemas.microsoft.com/office/drawing/2014/main" id="{04700DD2-D13D-F7BD-1839-3878E4B8A21D}"/>
              </a:ext>
            </a:extLst>
          </p:cNvPr>
          <p:cNvSpPr txBox="1"/>
          <p:nvPr/>
        </p:nvSpPr>
        <p:spPr>
          <a:xfrm>
            <a:off x="2427514" y="5897790"/>
            <a:ext cx="9347926" cy="369332"/>
          </a:xfrm>
          <a:prstGeom prst="rect">
            <a:avLst/>
          </a:prstGeom>
          <a:noFill/>
        </p:spPr>
        <p:txBody>
          <a:bodyPr wrap="square">
            <a:spAutoFit/>
          </a:bodyPr>
          <a:lstStyle/>
          <a:p>
            <a:r>
              <a:rPr lang="en-US" dirty="0"/>
              <a:t>(Deardorff, 2014; </a:t>
            </a:r>
            <a:r>
              <a:rPr lang="en-GB" dirty="0" err="1"/>
              <a:t>Gregersen-Hermans</a:t>
            </a:r>
            <a:r>
              <a:rPr lang="en-GB" dirty="0"/>
              <a:t>, 2017; </a:t>
            </a:r>
            <a:r>
              <a:rPr lang="en-US" dirty="0"/>
              <a:t>Lantz-Deaton, 2017; Liang &amp; </a:t>
            </a:r>
            <a:r>
              <a:rPr lang="en-US" dirty="0" err="1"/>
              <a:t>Schartner</a:t>
            </a:r>
            <a:r>
              <a:rPr lang="en-US" dirty="0"/>
              <a:t> 2020)</a:t>
            </a:r>
          </a:p>
        </p:txBody>
      </p:sp>
    </p:spTree>
    <p:extLst>
      <p:ext uri="{BB962C8B-B14F-4D97-AF65-F5344CB8AC3E}">
        <p14:creationId xmlns:p14="http://schemas.microsoft.com/office/powerpoint/2010/main" val="398603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FBFDF4-4C1F-0E89-525D-89821B54175C}"/>
              </a:ext>
            </a:extLst>
          </p:cNvPr>
          <p:cNvSpPr>
            <a:spLocks noGrp="1"/>
          </p:cNvSpPr>
          <p:nvPr>
            <p:ph type="title"/>
          </p:nvPr>
        </p:nvSpPr>
        <p:spPr>
          <a:xfrm>
            <a:off x="643467" y="321735"/>
            <a:ext cx="10905066" cy="918100"/>
          </a:xfrm>
        </p:spPr>
        <p:txBody>
          <a:bodyPr>
            <a:normAutofit/>
          </a:bodyPr>
          <a:lstStyle/>
          <a:p>
            <a:r>
              <a:rPr lang="en-GB" sz="3600" b="1" dirty="0"/>
              <a:t>Intercultural competence is…</a:t>
            </a:r>
          </a:p>
        </p:txBody>
      </p:sp>
      <p:sp>
        <p:nvSpPr>
          <p:cNvPr id="7" name="Content Placeholder 2">
            <a:extLst>
              <a:ext uri="{FF2B5EF4-FFF2-40B4-BE49-F238E27FC236}">
                <a16:creationId xmlns:a16="http://schemas.microsoft.com/office/drawing/2014/main" id="{6AB64491-FBAF-8CE8-CBDA-5878EB2B886F}"/>
              </a:ext>
            </a:extLst>
          </p:cNvPr>
          <p:cNvSpPr>
            <a:spLocks noGrp="1"/>
          </p:cNvSpPr>
          <p:nvPr>
            <p:ph idx="1"/>
          </p:nvPr>
        </p:nvSpPr>
        <p:spPr>
          <a:xfrm>
            <a:off x="643467" y="992221"/>
            <a:ext cx="10905066" cy="5615399"/>
          </a:xfrm>
        </p:spPr>
        <p:txBody>
          <a:bodyPr>
            <a:normAutofit/>
          </a:bodyPr>
          <a:lstStyle/>
          <a:p>
            <a:pPr marL="0" lv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 learning process, and the learning happens over time</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dirty="0">
                <a:latin typeface="Calibri" panose="020F0502020204030204" pitchFamily="34" charset="0"/>
                <a:ea typeface="Calibri" panose="020F0502020204030204" pitchFamily="34" charset="0"/>
                <a:cs typeface="Times New Roman" panose="02020603050405020304" pitchFamily="18" charset="0"/>
              </a:rPr>
              <a:t>A</a:t>
            </a:r>
            <a:r>
              <a:rPr lang="en-US" sz="1800" dirty="0">
                <a:effectLst/>
                <a:latin typeface="Calibri" panose="020F0502020204030204" pitchFamily="34" charset="0"/>
                <a:ea typeface="Calibri" panose="020F0502020204030204" pitchFamily="34" charset="0"/>
                <a:cs typeface="Times New Roman" panose="02020603050405020304" pitchFamily="18" charset="0"/>
              </a:rPr>
              <a:t>n ongoing process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(Deardorff, 2009)</a:t>
            </a:r>
          </a:p>
          <a:p>
            <a:pPr marL="457200"/>
            <a:r>
              <a:rPr lang="en-US" sz="1800" dirty="0">
                <a:effectLst/>
                <a:latin typeface="Calibri" panose="020F0502020204030204" pitchFamily="34" charset="0"/>
                <a:ea typeface="Calibri" panose="020F0502020204030204" pitchFamily="34" charset="0"/>
                <a:cs typeface="Times New Roman" panose="02020603050405020304" pitchFamily="18" charset="0"/>
              </a:rPr>
              <a:t>A lifelong commitment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Arasaratnam</a:t>
            </a:r>
            <a:r>
              <a:rPr lang="en-GB" sz="1800" i="1" dirty="0">
                <a:effectLst/>
                <a:latin typeface="Calibri" panose="020F0502020204030204" pitchFamily="34" charset="0"/>
                <a:ea typeface="Calibri" panose="020F0502020204030204" pitchFamily="34" charset="0"/>
                <a:cs typeface="Times New Roman" panose="02020603050405020304" pitchFamily="18" charset="0"/>
              </a:rPr>
              <a:t>-Smith, 2017)</a:t>
            </a:r>
          </a:p>
          <a:p>
            <a:pPr marL="457200"/>
            <a:r>
              <a:rPr lang="en-GB" sz="1800" dirty="0">
                <a:effectLst/>
                <a:latin typeface="Calibri" panose="020F0502020204030204" pitchFamily="34" charset="0"/>
                <a:ea typeface="Calibri" panose="020F0502020204030204" pitchFamily="34" charset="0"/>
                <a:cs typeface="Times New Roman" panose="02020603050405020304" pitchFamily="18" charset="0"/>
              </a:rPr>
              <a:t>A lifelong developmental process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(Deardorff, 2014) </a:t>
            </a:r>
          </a:p>
          <a:p>
            <a:pPr marL="457200"/>
            <a:r>
              <a:rPr lang="en-GB" sz="1800" dirty="0">
                <a:effectLst/>
                <a:latin typeface="Calibri" panose="020F0502020204030204" pitchFamily="34" charset="0"/>
                <a:ea typeface="Calibri" panose="020F0502020204030204" pitchFamily="34" charset="0"/>
                <a:cs typeface="Times New Roman" panose="02020603050405020304" pitchFamily="18" charset="0"/>
              </a:rPr>
              <a:t>An essential lifelong competence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(Deardorff, 2014)</a:t>
            </a:r>
          </a:p>
          <a:p>
            <a:pPr marL="457200"/>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 set of knowledge, attitudes, skills and behaviours 		</a:t>
            </a:r>
            <a:r>
              <a:rPr lang="en-GB" sz="1400" i="1" dirty="0">
                <a:effectLst/>
                <a:latin typeface="Calibri" panose="020F0502020204030204" pitchFamily="34" charset="0"/>
                <a:ea typeface="Calibri" panose="020F0502020204030204" pitchFamily="34" charset="0"/>
                <a:cs typeface="Times New Roman" panose="02020603050405020304" pitchFamily="18" charset="0"/>
              </a:rPr>
              <a:t>(</a:t>
            </a:r>
            <a:r>
              <a:rPr lang="en-GB" sz="1400" i="1" dirty="0" err="1">
                <a:effectLst/>
                <a:latin typeface="Calibri" panose="020F0502020204030204" pitchFamily="34" charset="0"/>
                <a:ea typeface="Calibri" panose="020F0502020204030204" pitchFamily="34" charset="0"/>
                <a:cs typeface="Times New Roman" panose="02020603050405020304" pitchFamily="18" charset="0"/>
              </a:rPr>
              <a:t>Gregersen-Hermans</a:t>
            </a:r>
            <a:r>
              <a:rPr lang="en-GB" sz="1400" i="1" dirty="0">
                <a:effectLst/>
                <a:latin typeface="Calibri" panose="020F0502020204030204" pitchFamily="34" charset="0"/>
                <a:ea typeface="Calibri" panose="020F0502020204030204" pitchFamily="34" charset="0"/>
                <a:cs typeface="Times New Roman" panose="02020603050405020304" pitchFamily="18" charset="0"/>
              </a:rPr>
              <a:t>, 2017)</a:t>
            </a:r>
          </a:p>
          <a:p>
            <a:pPr marL="342900" lvl="0" indent="-342900">
              <a:buFont typeface="Calibri" panose="020F0502020204030204" pitchFamily="34" charset="0"/>
              <a:buChar char="-"/>
            </a:pPr>
            <a:endParaRPr lang="en-GB" sz="1400" i="1"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Calibri" panose="020F0502020204030204" pitchFamily="34" charset="0"/>
              <a:buChar char="-"/>
            </a:pPr>
            <a:r>
              <a:rPr lang="en-GB" sz="1800" b="1" i="1" dirty="0">
                <a:latin typeface="Calibri" panose="020F0502020204030204" pitchFamily="34" charset="0"/>
                <a:ea typeface="Calibri" panose="020F0502020204030204" pitchFamily="34" charset="0"/>
                <a:cs typeface="Times New Roman" panose="02020603050405020304" pitchFamily="18" charset="0"/>
              </a:rPr>
              <a:t>Attitudes</a:t>
            </a:r>
            <a:r>
              <a:rPr lang="en-GB" sz="1800" i="1" dirty="0">
                <a:latin typeface="Calibri" panose="020F0502020204030204" pitchFamily="34" charset="0"/>
                <a:ea typeface="Calibri" panose="020F0502020204030204" pitchFamily="34" charset="0"/>
                <a:cs typeface="Times New Roman" panose="02020603050405020304" pitchFamily="18" charset="0"/>
              </a:rPr>
              <a:t>: respect, openness, curiosity and discovery</a:t>
            </a:r>
          </a:p>
          <a:p>
            <a:pPr marL="800100" lvl="1" indent="-342900">
              <a:buFont typeface="Calibri" panose="020F0502020204030204" pitchFamily="34" charset="0"/>
              <a:buChar char="-"/>
            </a:pPr>
            <a:r>
              <a:rPr lang="en-GB" sz="1800" b="1" i="1" dirty="0">
                <a:effectLst/>
                <a:latin typeface="Calibri" panose="020F0502020204030204" pitchFamily="34" charset="0"/>
                <a:ea typeface="Calibri" panose="020F0502020204030204" pitchFamily="34" charset="0"/>
                <a:cs typeface="Times New Roman" panose="02020603050405020304" pitchFamily="18" charset="0"/>
              </a:rPr>
              <a:t>Knowledge</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cultural self-awareness, cultural knowledge, sociolinguistic awareness</a:t>
            </a:r>
          </a:p>
          <a:p>
            <a:pPr marL="800100" lvl="1" indent="-342900">
              <a:buFont typeface="Calibri" panose="020F0502020204030204" pitchFamily="34" charset="0"/>
              <a:buChar char="-"/>
            </a:pPr>
            <a:r>
              <a:rPr lang="en-GB" sz="1800" b="1" i="1" dirty="0">
                <a:latin typeface="Calibri" panose="020F0502020204030204" pitchFamily="34" charset="0"/>
                <a:ea typeface="Calibri" panose="020F0502020204030204" pitchFamily="34" charset="0"/>
                <a:cs typeface="Times New Roman" panose="02020603050405020304" pitchFamily="18" charset="0"/>
              </a:rPr>
              <a:t>Skills</a:t>
            </a:r>
            <a:r>
              <a:rPr lang="en-GB" sz="1800" i="1" dirty="0">
                <a:latin typeface="Calibri" panose="020F0502020204030204" pitchFamily="34" charset="0"/>
                <a:ea typeface="Calibri" panose="020F0502020204030204" pitchFamily="34" charset="0"/>
                <a:cs typeface="Times New Roman" panose="02020603050405020304" pitchFamily="18" charset="0"/>
              </a:rPr>
              <a:t>: listen, observe, evaluate, analyse, interpret, relate	</a:t>
            </a:r>
          </a:p>
          <a:p>
            <a:pPr marL="800100" lvl="1" indent="-342900">
              <a:buFont typeface="Calibri" panose="020F0502020204030204" pitchFamily="34" charset="0"/>
              <a:buChar char="-"/>
            </a:pPr>
            <a:endParaRPr lang="en-GB" sz="1800" i="1"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Calibri" panose="020F0502020204030204" pitchFamily="34" charset="0"/>
              <a:buChar char="-"/>
            </a:pPr>
            <a:r>
              <a:rPr lang="en-GB" sz="1800" b="1" i="1" dirty="0">
                <a:latin typeface="Calibri" panose="020F0502020204030204" pitchFamily="34" charset="0"/>
                <a:ea typeface="Calibri" panose="020F0502020204030204" pitchFamily="34" charset="0"/>
                <a:cs typeface="Times New Roman" panose="02020603050405020304" pitchFamily="18" charset="0"/>
              </a:rPr>
              <a:t>Desired Internal outcomes</a:t>
            </a:r>
            <a:r>
              <a:rPr lang="en-GB" sz="1800" i="1" dirty="0">
                <a:latin typeface="Calibri" panose="020F0502020204030204" pitchFamily="34" charset="0"/>
                <a:ea typeface="Calibri" panose="020F0502020204030204" pitchFamily="34" charset="0"/>
                <a:cs typeface="Times New Roman" panose="02020603050405020304" pitchFamily="18" charset="0"/>
              </a:rPr>
              <a:t>: adaptability, flexibility, </a:t>
            </a:r>
            <a:r>
              <a:rPr lang="en-GB" sz="1800" i="1" dirty="0" err="1">
                <a:latin typeface="Calibri" panose="020F0502020204030204" pitchFamily="34" charset="0"/>
                <a:ea typeface="Calibri" panose="020F0502020204030204" pitchFamily="34" charset="0"/>
                <a:cs typeface="Times New Roman" panose="02020603050405020304" pitchFamily="18" charset="0"/>
              </a:rPr>
              <a:t>ethnorelative</a:t>
            </a:r>
            <a:r>
              <a:rPr lang="en-GB" sz="1800" i="1" dirty="0">
                <a:latin typeface="Calibri" panose="020F0502020204030204" pitchFamily="34" charset="0"/>
                <a:ea typeface="Calibri" panose="020F0502020204030204" pitchFamily="34" charset="0"/>
                <a:cs typeface="Times New Roman" panose="02020603050405020304" pitchFamily="18" charset="0"/>
              </a:rPr>
              <a:t> view, empathy</a:t>
            </a:r>
          </a:p>
          <a:p>
            <a:pPr marL="800100" lvl="1" indent="-342900">
              <a:buFont typeface="Calibri" panose="020F0502020204030204" pitchFamily="34" charset="0"/>
              <a:buChar char="-"/>
            </a:pPr>
            <a:r>
              <a:rPr lang="en-GB" sz="1800" b="1" i="1" dirty="0">
                <a:latin typeface="Calibri" panose="020F0502020204030204" pitchFamily="34" charset="0"/>
                <a:ea typeface="Calibri" panose="020F0502020204030204" pitchFamily="34" charset="0"/>
                <a:cs typeface="Times New Roman" panose="02020603050405020304" pitchFamily="18" charset="0"/>
              </a:rPr>
              <a:t>Desired external outcome</a:t>
            </a:r>
            <a:r>
              <a:rPr lang="en-GB" sz="1800" i="1" dirty="0">
                <a:latin typeface="Calibri" panose="020F0502020204030204" pitchFamily="34" charset="0"/>
                <a:ea typeface="Calibri" panose="020F0502020204030204" pitchFamily="34" charset="0"/>
                <a:cs typeface="Times New Roman" panose="02020603050405020304" pitchFamily="18" charset="0"/>
              </a:rPr>
              <a:t>: effective and appropriate communication &amp; behaviour in an intercultural situation</a:t>
            </a:r>
          </a:p>
          <a:p>
            <a:pPr marL="457200" lvl="1" indent="0">
              <a:buNone/>
            </a:pPr>
            <a:r>
              <a:rPr lang="en-GB" sz="1400" i="1" dirty="0">
                <a:latin typeface="Calibri" panose="020F0502020204030204" pitchFamily="34" charset="0"/>
                <a:ea typeface="Calibri" panose="020F0502020204030204" pitchFamily="34" charset="0"/>
                <a:cs typeface="Times New Roman" panose="02020603050405020304" pitchFamily="18" charset="0"/>
              </a:rPr>
              <a:t> </a:t>
            </a:r>
          </a:p>
          <a:p>
            <a:pPr marL="457200" lvl="1" indent="0">
              <a:buNone/>
            </a:pPr>
            <a:r>
              <a:rPr lang="en-GB" sz="1400" i="1" dirty="0">
                <a:latin typeface="Calibri" panose="020F0502020204030204" pitchFamily="34" charset="0"/>
                <a:ea typeface="Calibri" panose="020F0502020204030204" pitchFamily="34" charset="0"/>
                <a:cs typeface="Times New Roman" panose="02020603050405020304" pitchFamily="18" charset="0"/>
              </a:rPr>
              <a:t>Process Model of Intercultural Competence (Deardorff, 2006)</a:t>
            </a:r>
          </a:p>
        </p:txBody>
      </p:sp>
      <p:sp>
        <p:nvSpPr>
          <p:cNvPr id="29" name="Rectangle 2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Rectangle 2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4B5E7803-54BB-77FD-BE7F-62482FF9FD55}"/>
              </a:ext>
            </a:extLst>
          </p:cNvPr>
          <p:cNvSpPr>
            <a:spLocks noGrp="1"/>
          </p:cNvSpPr>
          <p:nvPr>
            <p:ph type="dt" sz="half" idx="10"/>
          </p:nvPr>
        </p:nvSpPr>
        <p:spPr/>
        <p:txBody>
          <a:bodyPr/>
          <a:lstStyle/>
          <a:p>
            <a:fld id="{F2A103B4-A677-4F4A-AC2F-BEAC59FEA29D}" type="datetime1">
              <a:rPr lang="en-GB" smtClean="0"/>
              <a:t>17/06/2022</a:t>
            </a:fld>
            <a:endParaRPr lang="en-GB"/>
          </a:p>
        </p:txBody>
      </p:sp>
      <p:sp>
        <p:nvSpPr>
          <p:cNvPr id="6" name="Footer Placeholder 5">
            <a:extLst>
              <a:ext uri="{FF2B5EF4-FFF2-40B4-BE49-F238E27FC236}">
                <a16:creationId xmlns:a16="http://schemas.microsoft.com/office/drawing/2014/main" id="{2EE8E589-130D-B141-B53C-CF12EB98443A}"/>
              </a:ext>
            </a:extLst>
          </p:cNvPr>
          <p:cNvSpPr>
            <a:spLocks noGrp="1"/>
          </p:cNvSpPr>
          <p:nvPr>
            <p:ph type="ftr" sz="quarter" idx="11"/>
          </p:nvPr>
        </p:nvSpPr>
        <p:spPr/>
        <p:txBody>
          <a:bodyPr/>
          <a:lstStyle/>
          <a:p>
            <a:r>
              <a:rPr lang="en-GB" dirty="0"/>
              <a:t>Christina Laporda</a:t>
            </a:r>
          </a:p>
        </p:txBody>
      </p:sp>
      <p:sp>
        <p:nvSpPr>
          <p:cNvPr id="9" name="Slide Number Placeholder 8">
            <a:extLst>
              <a:ext uri="{FF2B5EF4-FFF2-40B4-BE49-F238E27FC236}">
                <a16:creationId xmlns:a16="http://schemas.microsoft.com/office/drawing/2014/main" id="{E15266EF-BC2D-4713-FC05-35B74B225AFD}"/>
              </a:ext>
            </a:extLst>
          </p:cNvPr>
          <p:cNvSpPr>
            <a:spLocks noGrp="1"/>
          </p:cNvSpPr>
          <p:nvPr>
            <p:ph type="sldNum" sz="quarter" idx="12"/>
          </p:nvPr>
        </p:nvSpPr>
        <p:spPr/>
        <p:txBody>
          <a:bodyPr/>
          <a:lstStyle/>
          <a:p>
            <a:fld id="{0030D094-001C-41CB-A22A-27508AC47A4C}" type="slidenum">
              <a:rPr lang="en-GB" smtClean="0"/>
              <a:t>9</a:t>
            </a:fld>
            <a:endParaRPr lang="en-GB"/>
          </a:p>
        </p:txBody>
      </p:sp>
    </p:spTree>
    <p:extLst>
      <p:ext uri="{BB962C8B-B14F-4D97-AF65-F5344CB8AC3E}">
        <p14:creationId xmlns:p14="http://schemas.microsoft.com/office/powerpoint/2010/main" val="130749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9" end="9"/>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13" end="1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14" end="1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645</TotalTime>
  <Words>1920</Words>
  <Application>Microsoft Office PowerPoint</Application>
  <PresentationFormat>Widescreen</PresentationFormat>
  <Paragraphs>154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Merriweather</vt:lpstr>
      <vt:lpstr>TimesNewRomanPS-ItalicMT</vt:lpstr>
      <vt:lpstr>TimesNewRomanPSMT</vt:lpstr>
      <vt:lpstr>Office Theme</vt:lpstr>
      <vt:lpstr>(Re-)defining Intercultural Competence.  What is it, or maybe, what is it not? </vt:lpstr>
      <vt:lpstr>Introduction</vt:lpstr>
      <vt:lpstr>Comparing terms and definitions  </vt:lpstr>
      <vt:lpstr>Comparing terms and definitions</vt:lpstr>
      <vt:lpstr>Intercultural Sensitivity</vt:lpstr>
      <vt:lpstr>Definitions of Intercultural Competence (IC)</vt:lpstr>
      <vt:lpstr>Effective and appropriate</vt:lpstr>
      <vt:lpstr>Intercultural competence is not…</vt:lpstr>
      <vt:lpstr>Intercultural competence is…</vt:lpstr>
      <vt:lpstr>Intercultural competence is…</vt:lpstr>
      <vt:lpstr>Re-defining Intercultural Competences</vt:lpstr>
      <vt:lpstr>References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(Re-)defining Intercultural Competence.  What is it, or maybe, what is it not? </dc:title>
  <dc:creator>Christina Laporda</dc:creator>
  <cp:lastModifiedBy>Christina Laporda</cp:lastModifiedBy>
  <cp:revision>2</cp:revision>
  <dcterms:created xsi:type="dcterms:W3CDTF">2022-06-16T11:35:47Z</dcterms:created>
  <dcterms:modified xsi:type="dcterms:W3CDTF">2022-06-17T07:53:19Z</dcterms:modified>
</cp:coreProperties>
</file>