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68" r:id="rId4"/>
    <p:sldId id="261" r:id="rId5"/>
    <p:sldId id="266" r:id="rId6"/>
    <p:sldId id="262" r:id="rId7"/>
    <p:sldId id="267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82E3"/>
    <a:srgbClr val="538EF6"/>
    <a:srgbClr val="03B0B4"/>
    <a:srgbClr val="04C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6"/>
    <p:restoredTop sz="63552"/>
  </p:normalViewPr>
  <p:slideViewPr>
    <p:cSldViewPr snapToGrid="0">
      <p:cViewPr varScale="1">
        <p:scale>
          <a:sx n="42" d="100"/>
          <a:sy n="42" d="100"/>
        </p:scale>
        <p:origin x="15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1C90BF-370B-6C40-8BE4-A915EB9D8009}" type="doc">
      <dgm:prSet loTypeId="urn:microsoft.com/office/officeart/2005/8/layout/cycle5" loCatId="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4C58E7D3-7DDC-BC42-AEAD-8C38595B3264}">
      <dgm:prSet phldrT="[Text]"/>
      <dgm:spPr/>
      <dgm:t>
        <a:bodyPr/>
        <a:lstStyle/>
        <a:p>
          <a:r>
            <a:rPr lang="en-GB" dirty="0"/>
            <a:t>Meeting 1: initial ideas and planning</a:t>
          </a:r>
        </a:p>
      </dgm:t>
    </dgm:pt>
    <dgm:pt modelId="{D449AAFC-1DA1-1946-82C9-412A6B051912}" type="parTrans" cxnId="{15CD676B-E723-8442-9FF9-99454C13FCAB}">
      <dgm:prSet/>
      <dgm:spPr/>
      <dgm:t>
        <a:bodyPr/>
        <a:lstStyle/>
        <a:p>
          <a:endParaRPr lang="en-GB"/>
        </a:p>
      </dgm:t>
    </dgm:pt>
    <dgm:pt modelId="{7266013E-25A9-BC43-8187-20B829B13AB7}" type="sibTrans" cxnId="{15CD676B-E723-8442-9FF9-99454C13FCAB}">
      <dgm:prSet/>
      <dgm:spPr/>
      <dgm:t>
        <a:bodyPr/>
        <a:lstStyle/>
        <a:p>
          <a:endParaRPr lang="en-GB"/>
        </a:p>
      </dgm:t>
    </dgm:pt>
    <dgm:pt modelId="{E4A3D75A-EC30-3C4D-8A93-2A4D40225BB4}">
      <dgm:prSet phldrT="[Text]"/>
      <dgm:spPr/>
      <dgm:t>
        <a:bodyPr/>
        <a:lstStyle/>
        <a:p>
          <a:r>
            <a:rPr lang="en-GB" dirty="0"/>
            <a:t>Teaching materials developed by disciplinary lecturer</a:t>
          </a:r>
        </a:p>
      </dgm:t>
    </dgm:pt>
    <dgm:pt modelId="{335D55A3-F0CB-F74D-B34C-40100A5B0115}" type="parTrans" cxnId="{9FF2884D-33BA-1942-9835-E6576D9C4C0F}">
      <dgm:prSet/>
      <dgm:spPr/>
      <dgm:t>
        <a:bodyPr/>
        <a:lstStyle/>
        <a:p>
          <a:endParaRPr lang="en-GB"/>
        </a:p>
      </dgm:t>
    </dgm:pt>
    <dgm:pt modelId="{4EE182FF-B6DD-BA42-BED6-F4BAE8E3CFC3}" type="sibTrans" cxnId="{9FF2884D-33BA-1942-9835-E6576D9C4C0F}">
      <dgm:prSet/>
      <dgm:spPr/>
      <dgm:t>
        <a:bodyPr/>
        <a:lstStyle/>
        <a:p>
          <a:endParaRPr lang="en-GB"/>
        </a:p>
      </dgm:t>
    </dgm:pt>
    <dgm:pt modelId="{B9841702-4E1C-3947-AD53-6DD0C8E807EA}">
      <dgm:prSet phldrT="[Text]"/>
      <dgm:spPr/>
      <dgm:t>
        <a:bodyPr/>
        <a:lstStyle/>
        <a:p>
          <a:pPr>
            <a:buAutoNum type="arabicParenR" startAt="5"/>
          </a:pPr>
          <a:r>
            <a:rPr lang="en-GB" dirty="0"/>
            <a:t>Meeting 2: refining</a:t>
          </a:r>
        </a:p>
      </dgm:t>
    </dgm:pt>
    <dgm:pt modelId="{1E333691-4C3F-2D4A-8F89-48CC059350CD}" type="parTrans" cxnId="{F4AC913A-813B-1C40-A637-CE36D45A88B0}">
      <dgm:prSet/>
      <dgm:spPr/>
      <dgm:t>
        <a:bodyPr/>
        <a:lstStyle/>
        <a:p>
          <a:endParaRPr lang="en-GB"/>
        </a:p>
      </dgm:t>
    </dgm:pt>
    <dgm:pt modelId="{6876E524-473E-524E-9DEB-85FF93C5E286}" type="sibTrans" cxnId="{F4AC913A-813B-1C40-A637-CE36D45A88B0}">
      <dgm:prSet/>
      <dgm:spPr/>
      <dgm:t>
        <a:bodyPr/>
        <a:lstStyle/>
        <a:p>
          <a:endParaRPr lang="en-GB"/>
        </a:p>
      </dgm:t>
    </dgm:pt>
    <dgm:pt modelId="{B0982CF1-7A87-ED47-AC66-61F09042259C}">
      <dgm:prSet custT="1"/>
      <dgm:spPr/>
      <dgm:t>
        <a:bodyPr/>
        <a:lstStyle/>
        <a:p>
          <a:r>
            <a:rPr lang="en-GB" sz="1100" dirty="0"/>
            <a:t>Metacognitive tasks to make </a:t>
          </a:r>
          <a:r>
            <a:rPr lang="en-GB" sz="1200" dirty="0"/>
            <a:t>tacit</a:t>
          </a:r>
          <a:r>
            <a:rPr lang="en-GB" sz="1100" dirty="0"/>
            <a:t> knowledge of disciplinary literacy explicit</a:t>
          </a:r>
          <a:endParaRPr lang="en-SE" sz="1100" dirty="0"/>
        </a:p>
      </dgm:t>
    </dgm:pt>
    <dgm:pt modelId="{13F010A7-877C-8343-8BB0-B8D5E688839C}" type="parTrans" cxnId="{455A4352-CB30-7C4B-947E-6CF2FB4AB89F}">
      <dgm:prSet/>
      <dgm:spPr/>
      <dgm:t>
        <a:bodyPr/>
        <a:lstStyle/>
        <a:p>
          <a:endParaRPr lang="en-GB"/>
        </a:p>
      </dgm:t>
    </dgm:pt>
    <dgm:pt modelId="{3496028C-0404-2340-88E3-A70D17C5EB6F}" type="sibTrans" cxnId="{455A4352-CB30-7C4B-947E-6CF2FB4AB89F}">
      <dgm:prSet/>
      <dgm:spPr/>
      <dgm:t>
        <a:bodyPr/>
        <a:lstStyle/>
        <a:p>
          <a:endParaRPr lang="en-GB"/>
        </a:p>
      </dgm:t>
    </dgm:pt>
    <dgm:pt modelId="{182C3F89-7793-094D-82B5-FDFC1D9CA11B}">
      <dgm:prSet/>
      <dgm:spPr/>
      <dgm:t>
        <a:bodyPr/>
        <a:lstStyle/>
        <a:p>
          <a:r>
            <a:rPr lang="en-GB"/>
            <a:t>Workshop on genre pedagogy</a:t>
          </a:r>
          <a:endParaRPr lang="en-SE"/>
        </a:p>
      </dgm:t>
    </dgm:pt>
    <dgm:pt modelId="{E43325E9-E353-9143-B1FC-CC47B8469E24}" type="parTrans" cxnId="{D4C7CB55-761B-3B48-9FB0-3E44197B6C14}">
      <dgm:prSet/>
      <dgm:spPr/>
      <dgm:t>
        <a:bodyPr/>
        <a:lstStyle/>
        <a:p>
          <a:endParaRPr lang="en-GB"/>
        </a:p>
      </dgm:t>
    </dgm:pt>
    <dgm:pt modelId="{27C8FE56-5C33-E240-8CDE-2F1ACA824223}" type="sibTrans" cxnId="{D4C7CB55-761B-3B48-9FB0-3E44197B6C14}">
      <dgm:prSet/>
      <dgm:spPr/>
      <dgm:t>
        <a:bodyPr/>
        <a:lstStyle/>
        <a:p>
          <a:endParaRPr lang="en-GB"/>
        </a:p>
      </dgm:t>
    </dgm:pt>
    <dgm:pt modelId="{B8498798-C37B-2243-AE54-CF2306A2CEAE}">
      <dgm:prSet/>
      <dgm:spPr/>
      <dgm:t>
        <a:bodyPr/>
        <a:lstStyle/>
        <a:p>
          <a:r>
            <a:rPr lang="en-GB" dirty="0"/>
            <a:t>Meeting 3: reflection, what next?</a:t>
          </a:r>
        </a:p>
      </dgm:t>
    </dgm:pt>
    <dgm:pt modelId="{E77CF04C-3090-B948-8B72-F326C72601D0}" type="parTrans" cxnId="{089DC898-A0A2-BD4E-BD1B-496B4FEAB021}">
      <dgm:prSet/>
      <dgm:spPr/>
      <dgm:t>
        <a:bodyPr/>
        <a:lstStyle/>
        <a:p>
          <a:endParaRPr lang="en-GB"/>
        </a:p>
      </dgm:t>
    </dgm:pt>
    <dgm:pt modelId="{DC9B4D21-FA34-FD47-8ED2-2F4709CE6184}" type="sibTrans" cxnId="{089DC898-A0A2-BD4E-BD1B-496B4FEAB021}">
      <dgm:prSet/>
      <dgm:spPr/>
      <dgm:t>
        <a:bodyPr/>
        <a:lstStyle/>
        <a:p>
          <a:endParaRPr lang="en-GB"/>
        </a:p>
      </dgm:t>
    </dgm:pt>
    <dgm:pt modelId="{2276C243-5233-7640-AA6F-E6833BC960B0}">
      <dgm:prSet/>
      <dgm:spPr/>
      <dgm:t>
        <a:bodyPr/>
        <a:lstStyle/>
        <a:p>
          <a:r>
            <a:rPr lang="en-GB"/>
            <a:t>Teaching materials refined and delivered</a:t>
          </a:r>
          <a:endParaRPr lang="en-GB" dirty="0"/>
        </a:p>
      </dgm:t>
    </dgm:pt>
    <dgm:pt modelId="{18CE48E7-544B-214F-A151-0C1152691990}" type="parTrans" cxnId="{5F108963-AF9E-1E47-BD50-FB660F47C044}">
      <dgm:prSet/>
      <dgm:spPr/>
      <dgm:t>
        <a:bodyPr/>
        <a:lstStyle/>
        <a:p>
          <a:endParaRPr lang="en-GB"/>
        </a:p>
      </dgm:t>
    </dgm:pt>
    <dgm:pt modelId="{95E22E33-38CF-8345-B6D5-0145CBA990AB}" type="sibTrans" cxnId="{5F108963-AF9E-1E47-BD50-FB660F47C044}">
      <dgm:prSet/>
      <dgm:spPr/>
      <dgm:t>
        <a:bodyPr/>
        <a:lstStyle/>
        <a:p>
          <a:endParaRPr lang="en-GB"/>
        </a:p>
      </dgm:t>
    </dgm:pt>
    <dgm:pt modelId="{AB1A8A64-874C-524E-B8A6-EF53278B4F60}" type="pres">
      <dgm:prSet presAssocID="{EE1C90BF-370B-6C40-8BE4-A915EB9D8009}" presName="cycle" presStyleCnt="0">
        <dgm:presLayoutVars>
          <dgm:dir/>
          <dgm:resizeHandles val="exact"/>
        </dgm:presLayoutVars>
      </dgm:prSet>
      <dgm:spPr/>
    </dgm:pt>
    <dgm:pt modelId="{0E0940DC-9AF5-2045-B252-51EE64399394}" type="pres">
      <dgm:prSet presAssocID="{B0982CF1-7A87-ED47-AC66-61F09042259C}" presName="node" presStyleLbl="node1" presStyleIdx="0" presStyleCnt="7" custScaleX="133100" custScaleY="133100">
        <dgm:presLayoutVars>
          <dgm:bulletEnabled val="1"/>
        </dgm:presLayoutVars>
      </dgm:prSet>
      <dgm:spPr/>
    </dgm:pt>
    <dgm:pt modelId="{C00CD5DA-633F-7D47-8DE1-7BA112C170F1}" type="pres">
      <dgm:prSet presAssocID="{B0982CF1-7A87-ED47-AC66-61F09042259C}" presName="spNode" presStyleCnt="0"/>
      <dgm:spPr/>
    </dgm:pt>
    <dgm:pt modelId="{CF8CC189-C17A-B94D-B2BD-79618E4C6862}" type="pres">
      <dgm:prSet presAssocID="{3496028C-0404-2340-88E3-A70D17C5EB6F}" presName="sibTrans" presStyleLbl="sibTrans1D1" presStyleIdx="0" presStyleCnt="7"/>
      <dgm:spPr/>
    </dgm:pt>
    <dgm:pt modelId="{025241B3-D2D3-2E4B-9BFC-CB75B0B00112}" type="pres">
      <dgm:prSet presAssocID="{182C3F89-7793-094D-82B5-FDFC1D9CA11B}" presName="node" presStyleLbl="node1" presStyleIdx="1" presStyleCnt="7" custScaleX="133100" custScaleY="133100">
        <dgm:presLayoutVars>
          <dgm:bulletEnabled val="1"/>
        </dgm:presLayoutVars>
      </dgm:prSet>
      <dgm:spPr/>
    </dgm:pt>
    <dgm:pt modelId="{81DB87C1-784B-3347-95A2-7AADE0723E84}" type="pres">
      <dgm:prSet presAssocID="{182C3F89-7793-094D-82B5-FDFC1D9CA11B}" presName="spNode" presStyleCnt="0"/>
      <dgm:spPr/>
    </dgm:pt>
    <dgm:pt modelId="{24905017-B43A-5243-BA73-5D82D19F3438}" type="pres">
      <dgm:prSet presAssocID="{27C8FE56-5C33-E240-8CDE-2F1ACA824223}" presName="sibTrans" presStyleLbl="sibTrans1D1" presStyleIdx="1" presStyleCnt="7"/>
      <dgm:spPr/>
    </dgm:pt>
    <dgm:pt modelId="{80ACEC5F-7BA1-BA47-8C24-B8D396D0C7FC}" type="pres">
      <dgm:prSet presAssocID="{4C58E7D3-7DDC-BC42-AEAD-8C38595B3264}" presName="node" presStyleLbl="node1" presStyleIdx="2" presStyleCnt="7" custScaleX="133100" custScaleY="133100">
        <dgm:presLayoutVars>
          <dgm:bulletEnabled val="1"/>
        </dgm:presLayoutVars>
      </dgm:prSet>
      <dgm:spPr/>
    </dgm:pt>
    <dgm:pt modelId="{4B7F35D8-B122-334F-8147-2E3413C735F1}" type="pres">
      <dgm:prSet presAssocID="{4C58E7D3-7DDC-BC42-AEAD-8C38595B3264}" presName="spNode" presStyleCnt="0"/>
      <dgm:spPr/>
    </dgm:pt>
    <dgm:pt modelId="{00516EEF-5A42-6A41-B997-5E1D40CAD547}" type="pres">
      <dgm:prSet presAssocID="{7266013E-25A9-BC43-8187-20B829B13AB7}" presName="sibTrans" presStyleLbl="sibTrans1D1" presStyleIdx="2" presStyleCnt="7"/>
      <dgm:spPr/>
    </dgm:pt>
    <dgm:pt modelId="{ED7064A1-4378-AE46-A655-FFA579745EAD}" type="pres">
      <dgm:prSet presAssocID="{E4A3D75A-EC30-3C4D-8A93-2A4D40225BB4}" presName="node" presStyleLbl="node1" presStyleIdx="3" presStyleCnt="7" custScaleX="133100" custScaleY="133100">
        <dgm:presLayoutVars>
          <dgm:bulletEnabled val="1"/>
        </dgm:presLayoutVars>
      </dgm:prSet>
      <dgm:spPr/>
    </dgm:pt>
    <dgm:pt modelId="{86D0DEB0-82E4-714C-8A2F-435F912596BB}" type="pres">
      <dgm:prSet presAssocID="{E4A3D75A-EC30-3C4D-8A93-2A4D40225BB4}" presName="spNode" presStyleCnt="0"/>
      <dgm:spPr/>
    </dgm:pt>
    <dgm:pt modelId="{D4EAE43C-0754-5D40-9FF4-3A10121B76BA}" type="pres">
      <dgm:prSet presAssocID="{4EE182FF-B6DD-BA42-BED6-F4BAE8E3CFC3}" presName="sibTrans" presStyleLbl="sibTrans1D1" presStyleIdx="3" presStyleCnt="7"/>
      <dgm:spPr/>
    </dgm:pt>
    <dgm:pt modelId="{D2E4906F-B2BE-2443-9E65-A1F41D749528}" type="pres">
      <dgm:prSet presAssocID="{B9841702-4E1C-3947-AD53-6DD0C8E807EA}" presName="node" presStyleLbl="node1" presStyleIdx="4" presStyleCnt="7" custScaleX="133100" custScaleY="133100">
        <dgm:presLayoutVars>
          <dgm:bulletEnabled val="1"/>
        </dgm:presLayoutVars>
      </dgm:prSet>
      <dgm:spPr/>
    </dgm:pt>
    <dgm:pt modelId="{E86E8113-ACA7-BB44-AD22-82BFCC675929}" type="pres">
      <dgm:prSet presAssocID="{B9841702-4E1C-3947-AD53-6DD0C8E807EA}" presName="spNode" presStyleCnt="0"/>
      <dgm:spPr/>
    </dgm:pt>
    <dgm:pt modelId="{112171AF-2C1D-9948-A7BF-D1A1E6BAAAE9}" type="pres">
      <dgm:prSet presAssocID="{6876E524-473E-524E-9DEB-85FF93C5E286}" presName="sibTrans" presStyleLbl="sibTrans1D1" presStyleIdx="4" presStyleCnt="7"/>
      <dgm:spPr/>
    </dgm:pt>
    <dgm:pt modelId="{0C09E462-88E6-2042-A14B-94020B925BF6}" type="pres">
      <dgm:prSet presAssocID="{2276C243-5233-7640-AA6F-E6833BC960B0}" presName="node" presStyleLbl="node1" presStyleIdx="5" presStyleCnt="7" custScaleX="133100" custScaleY="133100">
        <dgm:presLayoutVars>
          <dgm:bulletEnabled val="1"/>
        </dgm:presLayoutVars>
      </dgm:prSet>
      <dgm:spPr/>
    </dgm:pt>
    <dgm:pt modelId="{C54F89AF-8EE4-994D-83C0-B8BE341A47E6}" type="pres">
      <dgm:prSet presAssocID="{2276C243-5233-7640-AA6F-E6833BC960B0}" presName="spNode" presStyleCnt="0"/>
      <dgm:spPr/>
    </dgm:pt>
    <dgm:pt modelId="{D778CF48-9BA4-7E4A-9098-811DFEA06C5C}" type="pres">
      <dgm:prSet presAssocID="{95E22E33-38CF-8345-B6D5-0145CBA990AB}" presName="sibTrans" presStyleLbl="sibTrans1D1" presStyleIdx="5" presStyleCnt="7"/>
      <dgm:spPr/>
    </dgm:pt>
    <dgm:pt modelId="{37EBA3E1-855D-A340-B70D-E516C5E938FD}" type="pres">
      <dgm:prSet presAssocID="{B8498798-C37B-2243-AE54-CF2306A2CEAE}" presName="node" presStyleLbl="node1" presStyleIdx="6" presStyleCnt="7" custScaleX="133100" custScaleY="133100">
        <dgm:presLayoutVars>
          <dgm:bulletEnabled val="1"/>
        </dgm:presLayoutVars>
      </dgm:prSet>
      <dgm:spPr/>
    </dgm:pt>
    <dgm:pt modelId="{E7B81362-09F0-7141-90B0-5AEAAEE579DF}" type="pres">
      <dgm:prSet presAssocID="{B8498798-C37B-2243-AE54-CF2306A2CEAE}" presName="spNode" presStyleCnt="0"/>
      <dgm:spPr/>
    </dgm:pt>
    <dgm:pt modelId="{D40115DF-4E3B-6345-B0CC-08E5C17E6E5A}" type="pres">
      <dgm:prSet presAssocID="{DC9B4D21-FA34-FD47-8ED2-2F4709CE6184}" presName="sibTrans" presStyleLbl="sibTrans1D1" presStyleIdx="6" presStyleCnt="7"/>
      <dgm:spPr/>
    </dgm:pt>
  </dgm:ptLst>
  <dgm:cxnLst>
    <dgm:cxn modelId="{93AA9E1A-2C9D-894B-AE75-2BA0642B0C9D}" type="presOf" srcId="{4EE182FF-B6DD-BA42-BED6-F4BAE8E3CFC3}" destId="{D4EAE43C-0754-5D40-9FF4-3A10121B76BA}" srcOrd="0" destOrd="0" presId="urn:microsoft.com/office/officeart/2005/8/layout/cycle5"/>
    <dgm:cxn modelId="{A0C5C51F-5AEE-B148-9640-4A060A3B6CA9}" type="presOf" srcId="{4C58E7D3-7DDC-BC42-AEAD-8C38595B3264}" destId="{80ACEC5F-7BA1-BA47-8C24-B8D396D0C7FC}" srcOrd="0" destOrd="0" presId="urn:microsoft.com/office/officeart/2005/8/layout/cycle5"/>
    <dgm:cxn modelId="{F7248D2B-E788-8B4A-9412-355EC240FEA0}" type="presOf" srcId="{182C3F89-7793-094D-82B5-FDFC1D9CA11B}" destId="{025241B3-D2D3-2E4B-9BFC-CB75B0B00112}" srcOrd="0" destOrd="0" presId="urn:microsoft.com/office/officeart/2005/8/layout/cycle5"/>
    <dgm:cxn modelId="{89598B2D-8884-4C49-B338-32A08BEFD2E5}" type="presOf" srcId="{EE1C90BF-370B-6C40-8BE4-A915EB9D8009}" destId="{AB1A8A64-874C-524E-B8A6-EF53278B4F60}" srcOrd="0" destOrd="0" presId="urn:microsoft.com/office/officeart/2005/8/layout/cycle5"/>
    <dgm:cxn modelId="{14CDD133-C195-7C4F-B7EF-55112F14AAD9}" type="presOf" srcId="{B8498798-C37B-2243-AE54-CF2306A2CEAE}" destId="{37EBA3E1-855D-A340-B70D-E516C5E938FD}" srcOrd="0" destOrd="0" presId="urn:microsoft.com/office/officeart/2005/8/layout/cycle5"/>
    <dgm:cxn modelId="{F4AC913A-813B-1C40-A637-CE36D45A88B0}" srcId="{EE1C90BF-370B-6C40-8BE4-A915EB9D8009}" destId="{B9841702-4E1C-3947-AD53-6DD0C8E807EA}" srcOrd="4" destOrd="0" parTransId="{1E333691-4C3F-2D4A-8F89-48CC059350CD}" sibTransId="{6876E524-473E-524E-9DEB-85FF93C5E286}"/>
    <dgm:cxn modelId="{2E56AA61-B862-7346-B2CD-17B5A858E928}" type="presOf" srcId="{2276C243-5233-7640-AA6F-E6833BC960B0}" destId="{0C09E462-88E6-2042-A14B-94020B925BF6}" srcOrd="0" destOrd="0" presId="urn:microsoft.com/office/officeart/2005/8/layout/cycle5"/>
    <dgm:cxn modelId="{5F108963-AF9E-1E47-BD50-FB660F47C044}" srcId="{EE1C90BF-370B-6C40-8BE4-A915EB9D8009}" destId="{2276C243-5233-7640-AA6F-E6833BC960B0}" srcOrd="5" destOrd="0" parTransId="{18CE48E7-544B-214F-A151-0C1152691990}" sibTransId="{95E22E33-38CF-8345-B6D5-0145CBA990AB}"/>
    <dgm:cxn modelId="{15CD676B-E723-8442-9FF9-99454C13FCAB}" srcId="{EE1C90BF-370B-6C40-8BE4-A915EB9D8009}" destId="{4C58E7D3-7DDC-BC42-AEAD-8C38595B3264}" srcOrd="2" destOrd="0" parTransId="{D449AAFC-1DA1-1946-82C9-412A6B051912}" sibTransId="{7266013E-25A9-BC43-8187-20B829B13AB7}"/>
    <dgm:cxn modelId="{9FF2884D-33BA-1942-9835-E6576D9C4C0F}" srcId="{EE1C90BF-370B-6C40-8BE4-A915EB9D8009}" destId="{E4A3D75A-EC30-3C4D-8A93-2A4D40225BB4}" srcOrd="3" destOrd="0" parTransId="{335D55A3-F0CB-F74D-B34C-40100A5B0115}" sibTransId="{4EE182FF-B6DD-BA42-BED6-F4BAE8E3CFC3}"/>
    <dgm:cxn modelId="{6F19C571-8A15-F949-B86F-44970A57D758}" type="presOf" srcId="{6876E524-473E-524E-9DEB-85FF93C5E286}" destId="{112171AF-2C1D-9948-A7BF-D1A1E6BAAAE9}" srcOrd="0" destOrd="0" presId="urn:microsoft.com/office/officeart/2005/8/layout/cycle5"/>
    <dgm:cxn modelId="{455A4352-CB30-7C4B-947E-6CF2FB4AB89F}" srcId="{EE1C90BF-370B-6C40-8BE4-A915EB9D8009}" destId="{B0982CF1-7A87-ED47-AC66-61F09042259C}" srcOrd="0" destOrd="0" parTransId="{13F010A7-877C-8343-8BB0-B8D5E688839C}" sibTransId="{3496028C-0404-2340-88E3-A70D17C5EB6F}"/>
    <dgm:cxn modelId="{D4C7CB55-761B-3B48-9FB0-3E44197B6C14}" srcId="{EE1C90BF-370B-6C40-8BE4-A915EB9D8009}" destId="{182C3F89-7793-094D-82B5-FDFC1D9CA11B}" srcOrd="1" destOrd="0" parTransId="{E43325E9-E353-9143-B1FC-CC47B8469E24}" sibTransId="{27C8FE56-5C33-E240-8CDE-2F1ACA824223}"/>
    <dgm:cxn modelId="{EA92C259-31AB-964B-BB21-68F344B25BCF}" type="presOf" srcId="{3496028C-0404-2340-88E3-A70D17C5EB6F}" destId="{CF8CC189-C17A-B94D-B2BD-79618E4C6862}" srcOrd="0" destOrd="0" presId="urn:microsoft.com/office/officeart/2005/8/layout/cycle5"/>
    <dgm:cxn modelId="{E6BD977A-9E61-CD46-88DE-9CF11EE3F4D5}" type="presOf" srcId="{DC9B4D21-FA34-FD47-8ED2-2F4709CE6184}" destId="{D40115DF-4E3B-6345-B0CC-08E5C17E6E5A}" srcOrd="0" destOrd="0" presId="urn:microsoft.com/office/officeart/2005/8/layout/cycle5"/>
    <dgm:cxn modelId="{089DC898-A0A2-BD4E-BD1B-496B4FEAB021}" srcId="{EE1C90BF-370B-6C40-8BE4-A915EB9D8009}" destId="{B8498798-C37B-2243-AE54-CF2306A2CEAE}" srcOrd="6" destOrd="0" parTransId="{E77CF04C-3090-B948-8B72-F326C72601D0}" sibTransId="{DC9B4D21-FA34-FD47-8ED2-2F4709CE6184}"/>
    <dgm:cxn modelId="{3E7A3F9C-5C2D-C94F-BD8A-B834532DFE46}" type="presOf" srcId="{B9841702-4E1C-3947-AD53-6DD0C8E807EA}" destId="{D2E4906F-B2BE-2443-9E65-A1F41D749528}" srcOrd="0" destOrd="0" presId="urn:microsoft.com/office/officeart/2005/8/layout/cycle5"/>
    <dgm:cxn modelId="{C2FA01B3-F324-914F-8BCB-CA410E97193B}" type="presOf" srcId="{E4A3D75A-EC30-3C4D-8A93-2A4D40225BB4}" destId="{ED7064A1-4378-AE46-A655-FFA579745EAD}" srcOrd="0" destOrd="0" presId="urn:microsoft.com/office/officeart/2005/8/layout/cycle5"/>
    <dgm:cxn modelId="{8C2973BF-E81D-5347-85FB-271043783773}" type="presOf" srcId="{7266013E-25A9-BC43-8187-20B829B13AB7}" destId="{00516EEF-5A42-6A41-B997-5E1D40CAD547}" srcOrd="0" destOrd="0" presId="urn:microsoft.com/office/officeart/2005/8/layout/cycle5"/>
    <dgm:cxn modelId="{A90239EB-C169-6F4E-8D97-B9CA68A38723}" type="presOf" srcId="{95E22E33-38CF-8345-B6D5-0145CBA990AB}" destId="{D778CF48-9BA4-7E4A-9098-811DFEA06C5C}" srcOrd="0" destOrd="0" presId="urn:microsoft.com/office/officeart/2005/8/layout/cycle5"/>
    <dgm:cxn modelId="{CA1909EC-C8F0-9F4D-AB8D-4173DE01EED2}" type="presOf" srcId="{27C8FE56-5C33-E240-8CDE-2F1ACA824223}" destId="{24905017-B43A-5243-BA73-5D82D19F3438}" srcOrd="0" destOrd="0" presId="urn:microsoft.com/office/officeart/2005/8/layout/cycle5"/>
    <dgm:cxn modelId="{40B695ED-7D58-224A-A17F-C71CFA3673E2}" type="presOf" srcId="{B0982CF1-7A87-ED47-AC66-61F09042259C}" destId="{0E0940DC-9AF5-2045-B252-51EE64399394}" srcOrd="0" destOrd="0" presId="urn:microsoft.com/office/officeart/2005/8/layout/cycle5"/>
    <dgm:cxn modelId="{1B047810-83F2-BA46-B2C5-F51647B153D3}" type="presParOf" srcId="{AB1A8A64-874C-524E-B8A6-EF53278B4F60}" destId="{0E0940DC-9AF5-2045-B252-51EE64399394}" srcOrd="0" destOrd="0" presId="urn:microsoft.com/office/officeart/2005/8/layout/cycle5"/>
    <dgm:cxn modelId="{A4536424-709E-F04A-AFD5-041C72FE74C4}" type="presParOf" srcId="{AB1A8A64-874C-524E-B8A6-EF53278B4F60}" destId="{C00CD5DA-633F-7D47-8DE1-7BA112C170F1}" srcOrd="1" destOrd="0" presId="urn:microsoft.com/office/officeart/2005/8/layout/cycle5"/>
    <dgm:cxn modelId="{1D096FDF-E7AC-3549-BD01-DD005CE0C6DB}" type="presParOf" srcId="{AB1A8A64-874C-524E-B8A6-EF53278B4F60}" destId="{CF8CC189-C17A-B94D-B2BD-79618E4C6862}" srcOrd="2" destOrd="0" presId="urn:microsoft.com/office/officeart/2005/8/layout/cycle5"/>
    <dgm:cxn modelId="{A19957BD-98A3-8142-B1B9-4FDC56AC23D2}" type="presParOf" srcId="{AB1A8A64-874C-524E-B8A6-EF53278B4F60}" destId="{025241B3-D2D3-2E4B-9BFC-CB75B0B00112}" srcOrd="3" destOrd="0" presId="urn:microsoft.com/office/officeart/2005/8/layout/cycle5"/>
    <dgm:cxn modelId="{1A2BFF54-F6D8-5740-8BC4-04BC9B128A0F}" type="presParOf" srcId="{AB1A8A64-874C-524E-B8A6-EF53278B4F60}" destId="{81DB87C1-784B-3347-95A2-7AADE0723E84}" srcOrd="4" destOrd="0" presId="urn:microsoft.com/office/officeart/2005/8/layout/cycle5"/>
    <dgm:cxn modelId="{7DE8B98B-B885-184C-A8B4-78C64A43B6C0}" type="presParOf" srcId="{AB1A8A64-874C-524E-B8A6-EF53278B4F60}" destId="{24905017-B43A-5243-BA73-5D82D19F3438}" srcOrd="5" destOrd="0" presId="urn:microsoft.com/office/officeart/2005/8/layout/cycle5"/>
    <dgm:cxn modelId="{99172121-7F53-994E-9221-057AA19E0352}" type="presParOf" srcId="{AB1A8A64-874C-524E-B8A6-EF53278B4F60}" destId="{80ACEC5F-7BA1-BA47-8C24-B8D396D0C7FC}" srcOrd="6" destOrd="0" presId="urn:microsoft.com/office/officeart/2005/8/layout/cycle5"/>
    <dgm:cxn modelId="{F89BC0A2-659B-3445-880C-D80757E2F3AA}" type="presParOf" srcId="{AB1A8A64-874C-524E-B8A6-EF53278B4F60}" destId="{4B7F35D8-B122-334F-8147-2E3413C735F1}" srcOrd="7" destOrd="0" presId="urn:microsoft.com/office/officeart/2005/8/layout/cycle5"/>
    <dgm:cxn modelId="{0CEB07F8-BC3E-BC43-A93E-29833ECEB232}" type="presParOf" srcId="{AB1A8A64-874C-524E-B8A6-EF53278B4F60}" destId="{00516EEF-5A42-6A41-B997-5E1D40CAD547}" srcOrd="8" destOrd="0" presId="urn:microsoft.com/office/officeart/2005/8/layout/cycle5"/>
    <dgm:cxn modelId="{0EB787B0-BB07-1143-8AEF-92253513352B}" type="presParOf" srcId="{AB1A8A64-874C-524E-B8A6-EF53278B4F60}" destId="{ED7064A1-4378-AE46-A655-FFA579745EAD}" srcOrd="9" destOrd="0" presId="urn:microsoft.com/office/officeart/2005/8/layout/cycle5"/>
    <dgm:cxn modelId="{C5AED066-9E12-4047-BDCB-5887B93F5185}" type="presParOf" srcId="{AB1A8A64-874C-524E-B8A6-EF53278B4F60}" destId="{86D0DEB0-82E4-714C-8A2F-435F912596BB}" srcOrd="10" destOrd="0" presId="urn:microsoft.com/office/officeart/2005/8/layout/cycle5"/>
    <dgm:cxn modelId="{61CBAF6E-5FFA-7A4D-AA0C-0FEB0392ECE6}" type="presParOf" srcId="{AB1A8A64-874C-524E-B8A6-EF53278B4F60}" destId="{D4EAE43C-0754-5D40-9FF4-3A10121B76BA}" srcOrd="11" destOrd="0" presId="urn:microsoft.com/office/officeart/2005/8/layout/cycle5"/>
    <dgm:cxn modelId="{BE033D18-57F2-2741-A236-79650899E159}" type="presParOf" srcId="{AB1A8A64-874C-524E-B8A6-EF53278B4F60}" destId="{D2E4906F-B2BE-2443-9E65-A1F41D749528}" srcOrd="12" destOrd="0" presId="urn:microsoft.com/office/officeart/2005/8/layout/cycle5"/>
    <dgm:cxn modelId="{CD8DC201-120E-A145-ACAB-2BC3543CAFF3}" type="presParOf" srcId="{AB1A8A64-874C-524E-B8A6-EF53278B4F60}" destId="{E86E8113-ACA7-BB44-AD22-82BFCC675929}" srcOrd="13" destOrd="0" presId="urn:microsoft.com/office/officeart/2005/8/layout/cycle5"/>
    <dgm:cxn modelId="{9BCBE70D-3998-DD4D-BDF2-E5D9126FBE1C}" type="presParOf" srcId="{AB1A8A64-874C-524E-B8A6-EF53278B4F60}" destId="{112171AF-2C1D-9948-A7BF-D1A1E6BAAAE9}" srcOrd="14" destOrd="0" presId="urn:microsoft.com/office/officeart/2005/8/layout/cycle5"/>
    <dgm:cxn modelId="{BE3C6FB5-8333-1442-AB3D-580A1ADC681A}" type="presParOf" srcId="{AB1A8A64-874C-524E-B8A6-EF53278B4F60}" destId="{0C09E462-88E6-2042-A14B-94020B925BF6}" srcOrd="15" destOrd="0" presId="urn:microsoft.com/office/officeart/2005/8/layout/cycle5"/>
    <dgm:cxn modelId="{2408BCE0-45A7-0347-A065-29BA6416C92C}" type="presParOf" srcId="{AB1A8A64-874C-524E-B8A6-EF53278B4F60}" destId="{C54F89AF-8EE4-994D-83C0-B8BE341A47E6}" srcOrd="16" destOrd="0" presId="urn:microsoft.com/office/officeart/2005/8/layout/cycle5"/>
    <dgm:cxn modelId="{A1124793-81E7-F74A-821A-4AF445020259}" type="presParOf" srcId="{AB1A8A64-874C-524E-B8A6-EF53278B4F60}" destId="{D778CF48-9BA4-7E4A-9098-811DFEA06C5C}" srcOrd="17" destOrd="0" presId="urn:microsoft.com/office/officeart/2005/8/layout/cycle5"/>
    <dgm:cxn modelId="{BA8B1C8B-F3F8-034F-8440-C85CB9DBFC44}" type="presParOf" srcId="{AB1A8A64-874C-524E-B8A6-EF53278B4F60}" destId="{37EBA3E1-855D-A340-B70D-E516C5E938FD}" srcOrd="18" destOrd="0" presId="urn:microsoft.com/office/officeart/2005/8/layout/cycle5"/>
    <dgm:cxn modelId="{FBE5747A-D7D6-3B43-A263-46B4C33D4ED8}" type="presParOf" srcId="{AB1A8A64-874C-524E-B8A6-EF53278B4F60}" destId="{E7B81362-09F0-7141-90B0-5AEAAEE579DF}" srcOrd="19" destOrd="0" presId="urn:microsoft.com/office/officeart/2005/8/layout/cycle5"/>
    <dgm:cxn modelId="{49E76D2B-32AD-E747-A6E4-BB4F0D0D3EE1}" type="presParOf" srcId="{AB1A8A64-874C-524E-B8A6-EF53278B4F60}" destId="{D40115DF-4E3B-6345-B0CC-08E5C17E6E5A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940DC-9AF5-2045-B252-51EE64399394}">
      <dsp:nvSpPr>
        <dsp:cNvPr id="0" name=""/>
        <dsp:cNvSpPr/>
      </dsp:nvSpPr>
      <dsp:spPr>
        <a:xfrm>
          <a:off x="2835258" y="-122925"/>
          <a:ext cx="1524366" cy="990838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Metacognitive tasks to make </a:t>
          </a:r>
          <a:r>
            <a:rPr lang="en-GB" sz="1200" kern="1200" dirty="0"/>
            <a:t>tacit</a:t>
          </a:r>
          <a:r>
            <a:rPr lang="en-GB" sz="1100" kern="1200" dirty="0"/>
            <a:t> knowledge of disciplinary literacy explicit</a:t>
          </a:r>
          <a:endParaRPr lang="en-SE" sz="1100" kern="1200" dirty="0"/>
        </a:p>
      </dsp:txBody>
      <dsp:txXfrm>
        <a:off x="2883627" y="-74556"/>
        <a:ext cx="1427628" cy="894100"/>
      </dsp:txXfrm>
    </dsp:sp>
    <dsp:sp modelId="{CF8CC189-C17A-B94D-B2BD-79618E4C6862}">
      <dsp:nvSpPr>
        <dsp:cNvPr id="0" name=""/>
        <dsp:cNvSpPr/>
      </dsp:nvSpPr>
      <dsp:spPr>
        <a:xfrm>
          <a:off x="1471160" y="372493"/>
          <a:ext cx="4252562" cy="4252562"/>
        </a:xfrm>
        <a:custGeom>
          <a:avLst/>
          <a:gdLst/>
          <a:ahLst/>
          <a:cxnLst/>
          <a:rect l="0" t="0" r="0" b="0"/>
          <a:pathLst>
            <a:path>
              <a:moveTo>
                <a:pt x="2957664" y="169274"/>
              </a:moveTo>
              <a:arcTo wR="2126281" hR="2126281" stAng="17581017" swAng="362829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5241B3-D2D3-2E4B-9BFC-CB75B0B00112}">
      <dsp:nvSpPr>
        <dsp:cNvPr id="0" name=""/>
        <dsp:cNvSpPr/>
      </dsp:nvSpPr>
      <dsp:spPr>
        <a:xfrm>
          <a:off x="4497652" y="677641"/>
          <a:ext cx="1524366" cy="990838"/>
        </a:xfrm>
        <a:prstGeom prst="roundRect">
          <a:avLst/>
        </a:prstGeom>
        <a:gradFill rotWithShape="0">
          <a:gsLst>
            <a:gs pos="0">
              <a:schemeClr val="accent4">
                <a:hueOff val="1633482"/>
                <a:satOff val="-6796"/>
                <a:lumOff val="160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633482"/>
                <a:satOff val="-6796"/>
                <a:lumOff val="160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633482"/>
                <a:satOff val="-6796"/>
                <a:lumOff val="160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Workshop on genre pedagogy</a:t>
          </a:r>
          <a:endParaRPr lang="en-SE" sz="1300" kern="1200"/>
        </a:p>
      </dsp:txBody>
      <dsp:txXfrm>
        <a:off x="4546021" y="726010"/>
        <a:ext cx="1427628" cy="894100"/>
      </dsp:txXfrm>
    </dsp:sp>
    <dsp:sp modelId="{24905017-B43A-5243-BA73-5D82D19F3438}">
      <dsp:nvSpPr>
        <dsp:cNvPr id="0" name=""/>
        <dsp:cNvSpPr/>
      </dsp:nvSpPr>
      <dsp:spPr>
        <a:xfrm>
          <a:off x="1471160" y="372493"/>
          <a:ext cx="4252562" cy="4252562"/>
        </a:xfrm>
        <a:custGeom>
          <a:avLst/>
          <a:gdLst/>
          <a:ahLst/>
          <a:cxnLst/>
          <a:rect l="0" t="0" r="0" b="0"/>
          <a:pathLst>
            <a:path>
              <a:moveTo>
                <a:pt x="4142252" y="1450315"/>
              </a:moveTo>
              <a:arcTo wR="2126281" hR="2126281" stAng="20487806" swAng="809263"/>
            </a:path>
          </a:pathLst>
        </a:custGeom>
        <a:noFill/>
        <a:ln w="6350" cap="flat" cmpd="sng" algn="ctr">
          <a:solidFill>
            <a:schemeClr val="accent4">
              <a:hueOff val="1633482"/>
              <a:satOff val="-6796"/>
              <a:lumOff val="1601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ACEC5F-7BA1-BA47-8C24-B8D396D0C7FC}">
      <dsp:nvSpPr>
        <dsp:cNvPr id="0" name=""/>
        <dsp:cNvSpPr/>
      </dsp:nvSpPr>
      <dsp:spPr>
        <a:xfrm>
          <a:off x="4908229" y="2476497"/>
          <a:ext cx="1524366" cy="990838"/>
        </a:xfrm>
        <a:prstGeom prst="roundRect">
          <a:avLst/>
        </a:prstGeom>
        <a:gradFill rotWithShape="0">
          <a:gsLst>
            <a:gs pos="0">
              <a:schemeClr val="accent4">
                <a:hueOff val="3266964"/>
                <a:satOff val="-13592"/>
                <a:lumOff val="320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266964"/>
                <a:satOff val="-13592"/>
                <a:lumOff val="320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266964"/>
                <a:satOff val="-13592"/>
                <a:lumOff val="320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Meeting 1: initial ideas and planning</a:t>
          </a:r>
        </a:p>
      </dsp:txBody>
      <dsp:txXfrm>
        <a:off x="4956598" y="2524866"/>
        <a:ext cx="1427628" cy="894100"/>
      </dsp:txXfrm>
    </dsp:sp>
    <dsp:sp modelId="{00516EEF-5A42-6A41-B997-5E1D40CAD547}">
      <dsp:nvSpPr>
        <dsp:cNvPr id="0" name=""/>
        <dsp:cNvSpPr/>
      </dsp:nvSpPr>
      <dsp:spPr>
        <a:xfrm>
          <a:off x="1471160" y="372493"/>
          <a:ext cx="4252562" cy="4252562"/>
        </a:xfrm>
        <a:custGeom>
          <a:avLst/>
          <a:gdLst/>
          <a:ahLst/>
          <a:cxnLst/>
          <a:rect l="0" t="0" r="0" b="0"/>
          <a:pathLst>
            <a:path>
              <a:moveTo>
                <a:pt x="3966718" y="3191110"/>
              </a:moveTo>
              <a:arcTo wR="2126281" hR="2126281" stAng="1803153" swAng="534233"/>
            </a:path>
          </a:pathLst>
        </a:custGeom>
        <a:noFill/>
        <a:ln w="6350" cap="flat" cmpd="sng" algn="ctr">
          <a:solidFill>
            <a:schemeClr val="accent4">
              <a:hueOff val="3266964"/>
              <a:satOff val="-13592"/>
              <a:lumOff val="3203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7064A1-4378-AE46-A655-FFA579745EAD}">
      <dsp:nvSpPr>
        <dsp:cNvPr id="0" name=""/>
        <dsp:cNvSpPr/>
      </dsp:nvSpPr>
      <dsp:spPr>
        <a:xfrm>
          <a:off x="3757817" y="3919068"/>
          <a:ext cx="1524366" cy="990838"/>
        </a:xfrm>
        <a:prstGeom prst="roundRect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Teaching materials developed by disciplinary lecturer</a:t>
          </a:r>
        </a:p>
      </dsp:txBody>
      <dsp:txXfrm>
        <a:off x="3806186" y="3967437"/>
        <a:ext cx="1427628" cy="894100"/>
      </dsp:txXfrm>
    </dsp:sp>
    <dsp:sp modelId="{D4EAE43C-0754-5D40-9FF4-3A10121B76BA}">
      <dsp:nvSpPr>
        <dsp:cNvPr id="0" name=""/>
        <dsp:cNvSpPr/>
      </dsp:nvSpPr>
      <dsp:spPr>
        <a:xfrm>
          <a:off x="1471160" y="372493"/>
          <a:ext cx="4252562" cy="4252562"/>
        </a:xfrm>
        <a:custGeom>
          <a:avLst/>
          <a:gdLst/>
          <a:ahLst/>
          <a:cxnLst/>
          <a:rect l="0" t="0" r="0" b="0"/>
          <a:pathLst>
            <a:path>
              <a:moveTo>
                <a:pt x="2222625" y="4250378"/>
              </a:moveTo>
              <a:arcTo wR="2126281" hR="2126281" stAng="5244178" swAng="311645"/>
            </a:path>
          </a:pathLst>
        </a:custGeom>
        <a:noFill/>
        <a:ln w="635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E4906F-B2BE-2443-9E65-A1F41D749528}">
      <dsp:nvSpPr>
        <dsp:cNvPr id="0" name=""/>
        <dsp:cNvSpPr/>
      </dsp:nvSpPr>
      <dsp:spPr>
        <a:xfrm>
          <a:off x="1912699" y="3919068"/>
          <a:ext cx="1524366" cy="990838"/>
        </a:xfrm>
        <a:prstGeom prst="roundRect">
          <a:avLst/>
        </a:prstGeom>
        <a:gradFill rotWithShape="0">
          <a:gsLst>
            <a:gs pos="0">
              <a:schemeClr val="accent4">
                <a:hueOff val="6533927"/>
                <a:satOff val="-27185"/>
                <a:lumOff val="640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6533927"/>
                <a:satOff val="-27185"/>
                <a:lumOff val="640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6533927"/>
                <a:satOff val="-27185"/>
                <a:lumOff val="640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Meeting 2: refining</a:t>
          </a:r>
        </a:p>
      </dsp:txBody>
      <dsp:txXfrm>
        <a:off x="1961068" y="3967437"/>
        <a:ext cx="1427628" cy="894100"/>
      </dsp:txXfrm>
    </dsp:sp>
    <dsp:sp modelId="{112171AF-2C1D-9948-A7BF-D1A1E6BAAAE9}">
      <dsp:nvSpPr>
        <dsp:cNvPr id="0" name=""/>
        <dsp:cNvSpPr/>
      </dsp:nvSpPr>
      <dsp:spPr>
        <a:xfrm>
          <a:off x="1471160" y="372493"/>
          <a:ext cx="4252562" cy="4252562"/>
        </a:xfrm>
        <a:custGeom>
          <a:avLst/>
          <a:gdLst/>
          <a:ahLst/>
          <a:cxnLst/>
          <a:rect l="0" t="0" r="0" b="0"/>
          <a:pathLst>
            <a:path>
              <a:moveTo>
                <a:pt x="472833" y="3463136"/>
              </a:moveTo>
              <a:arcTo wR="2126281" hR="2126281" stAng="8462614" swAng="534233"/>
            </a:path>
          </a:pathLst>
        </a:custGeom>
        <a:noFill/>
        <a:ln w="6350" cap="flat" cmpd="sng" algn="ctr">
          <a:solidFill>
            <a:schemeClr val="accent4">
              <a:hueOff val="6533927"/>
              <a:satOff val="-27185"/>
              <a:lumOff val="6405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09E462-88E6-2042-A14B-94020B925BF6}">
      <dsp:nvSpPr>
        <dsp:cNvPr id="0" name=""/>
        <dsp:cNvSpPr/>
      </dsp:nvSpPr>
      <dsp:spPr>
        <a:xfrm>
          <a:off x="762287" y="2476497"/>
          <a:ext cx="1524366" cy="990838"/>
        </a:xfrm>
        <a:prstGeom prst="roundRect">
          <a:avLst/>
        </a:prstGeom>
        <a:gradFill rotWithShape="0">
          <a:gsLst>
            <a:gs pos="0">
              <a:schemeClr val="accent4">
                <a:hueOff val="8167408"/>
                <a:satOff val="-33981"/>
                <a:lumOff val="800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8167408"/>
                <a:satOff val="-33981"/>
                <a:lumOff val="800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8167408"/>
                <a:satOff val="-33981"/>
                <a:lumOff val="800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/>
            <a:t>Teaching materials refined and delivered</a:t>
          </a:r>
          <a:endParaRPr lang="en-GB" sz="1300" kern="1200" dirty="0"/>
        </a:p>
      </dsp:txBody>
      <dsp:txXfrm>
        <a:off x="810656" y="2524866"/>
        <a:ext cx="1427628" cy="894100"/>
      </dsp:txXfrm>
    </dsp:sp>
    <dsp:sp modelId="{D778CF48-9BA4-7E4A-9098-811DFEA06C5C}">
      <dsp:nvSpPr>
        <dsp:cNvPr id="0" name=""/>
        <dsp:cNvSpPr/>
      </dsp:nvSpPr>
      <dsp:spPr>
        <a:xfrm>
          <a:off x="1471160" y="372493"/>
          <a:ext cx="4252562" cy="4252562"/>
        </a:xfrm>
        <a:custGeom>
          <a:avLst/>
          <a:gdLst/>
          <a:ahLst/>
          <a:cxnLst/>
          <a:rect l="0" t="0" r="0" b="0"/>
          <a:pathLst>
            <a:path>
              <a:moveTo>
                <a:pt x="8249" y="1939157"/>
              </a:moveTo>
              <a:arcTo wR="2126281" hR="2126281" stAng="11102931" swAng="809263"/>
            </a:path>
          </a:pathLst>
        </a:custGeom>
        <a:noFill/>
        <a:ln w="6350" cap="flat" cmpd="sng" algn="ctr">
          <a:solidFill>
            <a:schemeClr val="accent4">
              <a:hueOff val="8167408"/>
              <a:satOff val="-33981"/>
              <a:lumOff val="8007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EBA3E1-855D-A340-B70D-E516C5E938FD}">
      <dsp:nvSpPr>
        <dsp:cNvPr id="0" name=""/>
        <dsp:cNvSpPr/>
      </dsp:nvSpPr>
      <dsp:spPr>
        <a:xfrm>
          <a:off x="1172865" y="677641"/>
          <a:ext cx="1524366" cy="990838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Meeting 3: reflection, what next?</a:t>
          </a:r>
        </a:p>
      </dsp:txBody>
      <dsp:txXfrm>
        <a:off x="1221234" y="726010"/>
        <a:ext cx="1427628" cy="894100"/>
      </dsp:txXfrm>
    </dsp:sp>
    <dsp:sp modelId="{D40115DF-4E3B-6345-B0CC-08E5C17E6E5A}">
      <dsp:nvSpPr>
        <dsp:cNvPr id="0" name=""/>
        <dsp:cNvSpPr/>
      </dsp:nvSpPr>
      <dsp:spPr>
        <a:xfrm>
          <a:off x="1471160" y="372493"/>
          <a:ext cx="4252562" cy="4252562"/>
        </a:xfrm>
        <a:custGeom>
          <a:avLst/>
          <a:gdLst/>
          <a:ahLst/>
          <a:cxnLst/>
          <a:rect l="0" t="0" r="0" b="0"/>
          <a:pathLst>
            <a:path>
              <a:moveTo>
                <a:pt x="1093359" y="267748"/>
              </a:moveTo>
              <a:arcTo wR="2126281" hR="2126281" stAng="14456153" swAng="362829"/>
            </a:path>
          </a:pathLst>
        </a:custGeom>
        <a:noFill/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C48A6-DF49-437D-ACBD-35E32CDBE69C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B16D3-25DE-4137-8132-32A98B80B9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22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B16D3-25DE-4137-8132-32A98B80B93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70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B16D3-25DE-4137-8132-32A98B80B93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189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B16D3-25DE-4137-8132-32A98B80B93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094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B16D3-25DE-4137-8132-32A98B80B93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116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B16D3-25DE-4137-8132-32A98B80B93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1090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B16D3-25DE-4137-8132-32A98B80B93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97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DB16D3-25DE-4137-8132-32A98B80B93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852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C8C43-9630-43E8-9CF3-2555D640C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7A1F4A-09BF-446D-8EEF-57669FBC3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22988-5547-476A-AA3E-24F67BA81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AE4B6-76B1-4F00-8ADD-F587E52B9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CE94A-BE8B-4781-BEA7-B8E57BD3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743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2BB70-69B2-4306-AED9-FDCD0B252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5A5D8A-F4EA-42E5-AFA7-8A45B6C4F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D71CF-BF4C-44D5-BE1A-079A77510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112FF-2D80-4DE2-BFA8-F3B1346F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E32BD-5B53-4466-94A1-2BD8EBB94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847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DC0864-AD04-4193-98E6-503A060095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0B2DC4-4FD4-4B2E-89A8-2ED5FC76C0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0F188-E191-4C5A-B7C1-6B240A63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60E6C-FC07-4C32-98C7-97A9B01CF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A834A-2F3C-4EA2-8FB8-773581D28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5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C4B78-4032-4493-A8BD-B519C8A3C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C72C3-3B12-46C4-89E3-B4B838BAB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A5AFA-E66B-4C65-A1B8-F9DDA246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A5CF6-150A-482B-BEB4-43CBAE33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86B323-DBEC-4121-AAC9-3C9C2499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051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31D75-0554-40FB-9C6A-2A695BCCA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2EEFF4-D636-4AEB-81A9-086A56A29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A881D-F40D-4EC9-B53D-BED1B1341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E1A11-F1CE-4BD8-B192-F9BA2E220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DB6B6-E4B6-4D8F-86AE-A0A55FDB2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01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0029A-62EC-43F4-BB4E-139DD520E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E9BA7-6205-4AD2-8EB5-85D3F1930D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2EAAB-B648-4F23-B6B8-724CB801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C635C-0521-4427-8651-5FA78E0E6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C07FE8-ADB8-4DB0-8E92-51C8D395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4EFFEB-A57A-4A2E-A184-4D111EB5E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2800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6C497-1C7B-4B74-ABDF-8EE0F54AD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F6E4DA-62FE-4253-89F8-65DD12B72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9BAB8C-3B2E-410C-93C1-8D47E0BE0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954DED-5DEA-4FB5-B61E-44DD99A78F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B09669-C9AF-453D-8ADC-A185D0F18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2F08F1-3869-4F85-B37B-2918C390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E24288-0E59-434E-B3A7-51E4316F2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126684-1415-4109-AB78-D311CE47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62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7AB4E-D254-48CD-A89B-FA2D8035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1B2FD5-7D53-4658-B7B9-36C62F275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6C556-2D70-4351-854F-76C30BD67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C72C55-F7C8-4BD3-BAD7-0328C9B6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44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3CE69-B679-4323-8712-541AC2A8D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D32664-E87A-49CE-8DE3-3C919F81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6B650D-1B75-41E9-8645-0AB2BEA6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813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642A-F2B0-485F-BD46-226AF7944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F7A0-42E1-445B-88C7-5E9826C8B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EADA6-01DA-4297-93C6-8A24DF7CD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3C91A-A13D-4DA9-8E6D-74C27FB1A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68C4CE-5BB7-4DB8-9CAD-39397D1C0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9A16D1-4710-4D2A-8D52-F9BC57A9C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97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64685-0192-40C2-8D20-6AE7B0629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483C7E-00AC-4867-8C4E-B33020FA59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7BD77B-82AD-45F3-872D-6BFDBF29D5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3D574D-0DA4-4DA1-B88F-0378B551D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2CEF22-E239-4B83-B4AD-006057E2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FB61A-988C-462F-AF7E-0BE0BF5C2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29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B9EFA1-3384-4363-939E-74AE41C9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D33F3-B227-4685-8ED5-A7D0C40C3F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589C9-8666-48CB-83FE-8994DFAF3A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6FC18-1245-4246-B79A-F27E29BE4E9E}" type="datetimeFigureOut">
              <a:rPr lang="en-GB" smtClean="0"/>
              <a:t>23/03/2022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0EFD7-B612-421A-A1E0-A3755C6F8E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21619-A05A-4D3E-BD32-5E97C03B6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603B0-F578-4C14-8255-748B62A06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61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12.png"/><Relationship Id="rId3" Type="http://schemas.openxmlformats.org/officeDocument/2006/relationships/hyperlink" Target="https://link.springer.com/article/10.1007/s10734-019-00373-9#ref-CR11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nk.springer.com/article/10.1007/s10734-019-00373-9#ref-CR8" TargetMode="External"/><Relationship Id="rId11" Type="http://schemas.openxmlformats.org/officeDocument/2006/relationships/image" Target="../media/image10.png"/><Relationship Id="rId5" Type="http://schemas.openxmlformats.org/officeDocument/2006/relationships/hyperlink" Target="https://link.springer.com/article/10.1007/s10734-019-00373-9#ref-CR14" TargetMode="External"/><Relationship Id="rId10" Type="http://schemas.openxmlformats.org/officeDocument/2006/relationships/image" Target="../media/image9.svg"/><Relationship Id="rId4" Type="http://schemas.openxmlformats.org/officeDocument/2006/relationships/hyperlink" Target="https://link.springer.com/article/10.1007/s10734-019-00373-9#ref-CR7" TargetMode="External"/><Relationship Id="rId9" Type="http://schemas.openxmlformats.org/officeDocument/2006/relationships/image" Target="../media/image8.png"/><Relationship Id="rId14" Type="http://schemas.openxmlformats.org/officeDocument/2006/relationships/image" Target="../media/image1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springer.com/article/10.1007/s10734-019-00373-9#ref-CR1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nk.springer.com/article/10.1007/s10734-019-00373-9#ref-CR8" TargetMode="External"/><Relationship Id="rId5" Type="http://schemas.openxmlformats.org/officeDocument/2006/relationships/hyperlink" Target="https://link.springer.com/article/10.1007/s10734-019-00373-9#ref-CR14" TargetMode="External"/><Relationship Id="rId4" Type="http://schemas.openxmlformats.org/officeDocument/2006/relationships/hyperlink" Target="https://link.springer.com/article/10.1007/s10734-019-00373-9#ref-CR7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971EB-3A13-4952-874A-386D78A18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864010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evolution of the EAP lecturer...</a:t>
            </a:r>
            <a:b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staff developers of the future?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8A0A04-D6F0-4F5C-8897-B073E6EAB8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GB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  <a:cs typeface="Arial" panose="020B0604020202020204" pitchFamily="34" charset="0"/>
              </a:rPr>
              <a:t>Dr Lisa McGrath</a:t>
            </a:r>
          </a:p>
          <a:p>
            <a:r>
              <a:rPr lang="en-GB" dirty="0">
                <a:latin typeface="Calibri" panose="020F0502020204030204" pitchFamily="34" charset="0"/>
                <a:cs typeface="Arial" panose="020B0604020202020204" pitchFamily="34" charset="0"/>
              </a:rPr>
              <a:t>Dr Helen Donaghue</a:t>
            </a:r>
          </a:p>
          <a:p>
            <a:r>
              <a:rPr lang="en-GB" dirty="0">
                <a:latin typeface="Calibri" panose="020F0502020204030204" pitchFamily="34" charset="0"/>
                <a:cs typeface="Arial" panose="020B0604020202020204" pitchFamily="34" charset="0"/>
              </a:rPr>
              <a:t>Dr Raffaella Negretti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2518A4-169F-483D-B372-CE9CFCA66C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99" y="143624"/>
            <a:ext cx="4152900" cy="11049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1D25390-74E3-574A-889A-46F27F2B55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357" y="119063"/>
            <a:ext cx="4152900" cy="100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413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4F40-09ED-4C5B-8DC3-60D3EF97C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932A2-842C-40A3-9383-9B7674E56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329864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dirty="0"/>
              <a:t>“Give someone a fish and you feed them for a day; teach someone to fish and you feed them for a lifetime”</a:t>
            </a:r>
          </a:p>
        </p:txBody>
      </p:sp>
      <p:pic>
        <p:nvPicPr>
          <p:cNvPr id="7" name="Graphic 6" descr="Fish with solid fill">
            <a:extLst>
              <a:ext uri="{FF2B5EF4-FFF2-40B4-BE49-F238E27FC236}">
                <a16:creationId xmlns:a16="http://schemas.microsoft.com/office/drawing/2014/main" id="{7F1B9306-1B4B-0945-9D6F-851518BFAA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41043" y="2612858"/>
            <a:ext cx="1632284" cy="1632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55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E4670-C890-4A55-91D6-8E8B4BF28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2DF09E-4D46-4317-A7FF-EBAA640B4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95147" cy="4490954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Academic literacies do not exist ‘outside’ of a discipline and cannot be ‘brought in’ by experts (</a:t>
            </a:r>
            <a:r>
              <a:rPr lang="en-GB" dirty="0" err="1"/>
              <a:t>Benzie</a:t>
            </a:r>
            <a:r>
              <a:rPr lang="en-GB" dirty="0"/>
              <a:t> et al., 2017)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9" name="Picture 8" descr="Skydiving group at sunset">
            <a:extLst>
              <a:ext uri="{FF2B5EF4-FFF2-40B4-BE49-F238E27FC236}">
                <a16:creationId xmlns:a16="http://schemas.microsoft.com/office/drawing/2014/main" id="{A9512CC1-BAE4-D440-A4A1-4037A6A9ED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3347" y="2544680"/>
            <a:ext cx="3536888" cy="199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24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668EF-E83A-47F4-B13D-46C417D37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58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rgbClr val="0070C0"/>
                </a:solidFill>
              </a:rPr>
              <a:t>The trouble with fish...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A7EB00-2073-4C51-B9F0-BCB693652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108"/>
            <a:ext cx="9369490" cy="474885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/>
              <a:t>Academic literacy often constitutes tacit or ‘hidden’ knowledge</a:t>
            </a:r>
            <a:br>
              <a:rPr lang="en-GB" sz="3100" dirty="0"/>
            </a:br>
            <a:r>
              <a:rPr lang="en-GB" sz="2000" dirty="0"/>
              <a:t>(Haggis </a:t>
            </a:r>
            <a:r>
              <a:rPr lang="en-GB" sz="2000" dirty="0">
                <a:hlinkClick r:id="rId3" tooltip="Haggis, T. (2006). Pedagogies for diversity: retaining critical challenge amidst fears of ‘dumbing down’. Studies in Higher Education, 31(5), 521–535. &#10;                    https://doi.org/10.1080/03075070600922709&#10;                    &#10;                  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2006</a:t>
            </a:r>
            <a:r>
              <a:rPr lang="en-GB" sz="2000" dirty="0"/>
              <a:t>, p. 530)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/>
              <a:t>Subject specialists may struggle to articulate their values and expectations</a:t>
            </a:r>
            <a:br>
              <a:rPr lang="en-GB" sz="3100" dirty="0"/>
            </a:br>
            <a:r>
              <a:rPr lang="en-GB" sz="2000" dirty="0"/>
              <a:t>(</a:t>
            </a:r>
            <a:r>
              <a:rPr lang="en-GB" sz="2000" dirty="0" err="1"/>
              <a:t>Dysthe</a:t>
            </a:r>
            <a:r>
              <a:rPr lang="en-GB" sz="2000" dirty="0"/>
              <a:t> </a:t>
            </a:r>
            <a:r>
              <a:rPr lang="en-GB" sz="2000" dirty="0">
                <a:hlinkClick r:id="rId4" tooltip="Dysthe, O. (2002). Professors as mediators of academic text cultures. Written Communication, 19(4), 493–544. &#10;                    https://doi.org/10.1177/074108802238010&#10;                    &#10;                  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2002</a:t>
            </a:r>
            <a:r>
              <a:rPr lang="en-GB" sz="2000" dirty="0"/>
              <a:t>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GB" dirty="0"/>
              <a:t>Most lecturers do not have expertise in teaching academic literacy</a:t>
            </a:r>
            <a:br>
              <a:rPr lang="en-GB" dirty="0"/>
            </a:br>
            <a:r>
              <a:rPr lang="en-GB" sz="2200" dirty="0"/>
              <a:t>(Jenkins and Wingate </a:t>
            </a:r>
            <a:r>
              <a:rPr lang="en-GB" sz="2200" dirty="0">
                <a:hlinkClick r:id="rId5" tooltip="Jenkins, J., &amp; Wingate, U. (2015). Staff and student perceptions of English language policies and practices in ‘international’ universities: a UK case study. Higher Education Review, 47(2), 47–73 ERIC: EJ1133174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2015</a:t>
            </a:r>
            <a:r>
              <a:rPr lang="en-GB" sz="2200" dirty="0"/>
              <a:t>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dirty="0"/>
              <a:t>Interactions between subject and literacy specialists sometimes lack a ‘constructive collaboration between equals’</a:t>
            </a:r>
            <a:br>
              <a:rPr lang="en-GB" dirty="0"/>
            </a:br>
            <a:r>
              <a:rPr lang="en-GB" sz="2200" dirty="0"/>
              <a:t>(Elton </a:t>
            </a:r>
            <a:r>
              <a:rPr lang="en-GB" sz="2200" dirty="0">
                <a:hlinkClick r:id="rId6" tooltip="Elton, L. (2010). Academic writing and tacit knowledge. Teaching in Higher Education, 15(2), 151–160. &#10;                    https://doi.org/10.1080/13562511003619979&#10;                    &#10;                  .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</a:t>
            </a:r>
            <a:r>
              <a:rPr lang="en-GB" sz="2200" dirty="0"/>
              <a:t>, p. 151)</a:t>
            </a:r>
            <a:endParaRPr lang="en-GB" sz="31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en-GB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en-GB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</p:txBody>
      </p:sp>
      <p:pic>
        <p:nvPicPr>
          <p:cNvPr id="5" name="Graphic 4" descr="Fishbowl with solid fill">
            <a:extLst>
              <a:ext uri="{FF2B5EF4-FFF2-40B4-BE49-F238E27FC236}">
                <a16:creationId xmlns:a16="http://schemas.microsoft.com/office/drawing/2014/main" id="{256E42B9-C9BC-A44D-97D8-482C45A76DC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207690" y="1410852"/>
            <a:ext cx="737036" cy="737036"/>
          </a:xfrm>
          <a:prstGeom prst="rect">
            <a:avLst/>
          </a:prstGeom>
        </p:spPr>
      </p:pic>
      <p:pic>
        <p:nvPicPr>
          <p:cNvPr id="7" name="Graphic 6" descr="Koi with solid fill">
            <a:extLst>
              <a:ext uri="{FF2B5EF4-FFF2-40B4-BE49-F238E27FC236}">
                <a16:creationId xmlns:a16="http://schemas.microsoft.com/office/drawing/2014/main" id="{33D33907-B294-EC46-9B62-7C01ECFD20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191763" y="4800471"/>
            <a:ext cx="768883" cy="768883"/>
          </a:xfrm>
          <a:prstGeom prst="rect">
            <a:avLst/>
          </a:prstGeom>
        </p:spPr>
      </p:pic>
      <p:pic>
        <p:nvPicPr>
          <p:cNvPr id="9" name="Graphic 8" descr="Clownfish with solid fill">
            <a:extLst>
              <a:ext uri="{FF2B5EF4-FFF2-40B4-BE49-F238E27FC236}">
                <a16:creationId xmlns:a16="http://schemas.microsoft.com/office/drawing/2014/main" id="{7709CD1D-931A-FA4A-BBFD-D834DBB7561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207688" y="2473833"/>
            <a:ext cx="737037" cy="737037"/>
          </a:xfrm>
          <a:prstGeom prst="rect">
            <a:avLst/>
          </a:prstGeom>
        </p:spPr>
      </p:pic>
      <p:pic>
        <p:nvPicPr>
          <p:cNvPr id="11" name="Graphic 10" descr="Dead Fish Skeleton with solid fill">
            <a:extLst>
              <a:ext uri="{FF2B5EF4-FFF2-40B4-BE49-F238E27FC236}">
                <a16:creationId xmlns:a16="http://schemas.microsoft.com/office/drawing/2014/main" id="{0791FEF6-8705-B24B-9DE8-7738550A0ED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0207687" y="3664731"/>
            <a:ext cx="737037" cy="73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89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8DD0CAA5-EF8A-46F3-8AFD-148F8D66E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9744182" cy="842482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What if....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9975E68-A826-4178-A802-1D58C7CDE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505" y="1010652"/>
            <a:ext cx="11190989" cy="5847348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/>
              <a:t>Academic literacies do not exist ‘outside’ of a discipline and cannot be ‘brought in’ by experts (</a:t>
            </a:r>
            <a:r>
              <a:rPr lang="en-GB" sz="2000" dirty="0" err="1"/>
              <a:t>Benzie</a:t>
            </a:r>
            <a:r>
              <a:rPr lang="en-GB" sz="2000" dirty="0"/>
              <a:t> et al., 2017)</a:t>
            </a:r>
            <a:br>
              <a:rPr lang="en-GB" sz="2000" dirty="0"/>
            </a:br>
            <a:r>
              <a:rPr lang="en-GB" sz="2000" dirty="0">
                <a:solidFill>
                  <a:srgbClr val="4A82E3"/>
                </a:solidFill>
              </a:rPr>
              <a:t>...disciplinary literacy was taught by disciplinary specialists?</a:t>
            </a: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solidFill>
                  <a:srgbClr val="333333"/>
                </a:solidFill>
              </a:rPr>
              <a:t>D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isciplinary literacy often constitutes tacit or ‘hidden’ knowledge (Haggis </a:t>
            </a:r>
            <a:r>
              <a:rPr lang="en-GB" sz="2000" b="0" i="0" dirty="0">
                <a:solidFill>
                  <a:srgbClr val="004B83"/>
                </a:solidFill>
                <a:effectLst/>
                <a:hlinkClick r:id="rId3" tooltip="Haggis, T. (2006). Pedagogies for diversity: retaining critical challenge amidst fears of ‘dumbing down’. Studies in Higher Education, 31(5), 521–535. &#10;                    https://doi.org/10.1080/03075070600922709&#10;                    &#10;                  ."/>
              </a:rPr>
              <a:t>2006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, p. 530). </a:t>
            </a:r>
            <a:br>
              <a:rPr lang="en-GB" sz="2000" b="0" i="0" dirty="0">
                <a:solidFill>
                  <a:srgbClr val="333333"/>
                </a:solidFill>
                <a:effectLst/>
              </a:rPr>
            </a:br>
            <a:r>
              <a:rPr lang="en-GB" sz="2000" dirty="0">
                <a:solidFill>
                  <a:srgbClr val="4A82E3"/>
                </a:solidFill>
              </a:rPr>
              <a:t>...the EAP lecturer could design and deliver tasks to make disciplinary lecturers’ tacit knowledge of disciplinary literacy more explicit?</a:t>
            </a:r>
            <a:endParaRPr lang="en-GB" sz="2000" b="0" i="0" dirty="0">
              <a:solidFill>
                <a:srgbClr val="4A82E3"/>
              </a:solidFill>
              <a:effectLst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solidFill>
                  <a:srgbClr val="333333"/>
                </a:solidFill>
              </a:rPr>
              <a:t>S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ubject specialists may struggle to articulate their values and expectations (</a:t>
            </a:r>
            <a:r>
              <a:rPr lang="en-GB" sz="2000" b="0" i="0" dirty="0" err="1">
                <a:solidFill>
                  <a:srgbClr val="333333"/>
                </a:solidFill>
                <a:effectLst/>
              </a:rPr>
              <a:t>Dysthe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 </a:t>
            </a:r>
            <a:r>
              <a:rPr lang="en-GB" sz="2000" b="0" i="0" dirty="0">
                <a:solidFill>
                  <a:srgbClr val="004B83"/>
                </a:solidFill>
                <a:effectLst/>
                <a:hlinkClick r:id="rId4" tooltip="Dysthe, O. (2002). Professors as mediators of academic text cultures. Written Communication, 19(4), 493–544. &#10;                    https://doi.org/10.1177/074108802238010&#10;                    &#10;                  ."/>
              </a:rPr>
              <a:t>2002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)</a:t>
            </a:r>
            <a:br>
              <a:rPr lang="en-GB" sz="2000" b="0" i="0" dirty="0">
                <a:solidFill>
                  <a:srgbClr val="333333"/>
                </a:solidFill>
                <a:effectLst/>
              </a:rPr>
            </a:br>
            <a:r>
              <a:rPr lang="en-GB" sz="2000" dirty="0">
                <a:solidFill>
                  <a:srgbClr val="4A82E3"/>
                </a:solidFill>
              </a:rPr>
              <a:t>...the EAP lecturer introduced concepts from genre pedagogy (e.g. Tardy 2009) to provide disciplinary lecturers with a framework and vocabulary to discuss disciplinary literacy with their students?</a:t>
            </a:r>
            <a:endParaRPr lang="en-GB" sz="2000" b="0" i="0" dirty="0">
              <a:solidFill>
                <a:srgbClr val="4A82E3"/>
              </a:solidFill>
              <a:effectLst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solidFill>
                  <a:srgbClr val="333333"/>
                </a:solidFill>
              </a:rPr>
              <a:t>Most lecturers do not 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have expertise in teaching academic literacy (Jenkins and Wingate </a:t>
            </a:r>
            <a:r>
              <a:rPr lang="en-GB" sz="2000" b="0" i="0" dirty="0">
                <a:solidFill>
                  <a:srgbClr val="004B83"/>
                </a:solidFill>
                <a:effectLst/>
                <a:hlinkClick r:id="rId5" tooltip="Jenkins, J., &amp; Wingate, U. (2015). Staff and student perceptions of English language policies and practices in ‘international’ universities: a UK case study. Higher Education Review, 47(2), 47–73 ERIC: EJ1133174."/>
              </a:rPr>
              <a:t>2015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)</a:t>
            </a:r>
            <a:br>
              <a:rPr lang="en-GB" sz="2000" b="0" i="0" dirty="0">
                <a:solidFill>
                  <a:srgbClr val="333333"/>
                </a:solidFill>
                <a:effectLst/>
              </a:rPr>
            </a:br>
            <a:r>
              <a:rPr lang="en-GB" sz="2000" dirty="0">
                <a:solidFill>
                  <a:srgbClr val="4A82E3"/>
                </a:solidFill>
              </a:rPr>
              <a:t>...instead of working with students, EAP lecturers worked with disciplinary lecturers to design tasks drawing on techniques from genre pedagogy using the disciplinary lecturers’ knowledge and ideas as a starting point, encouraging the to integrate disciplinary literacy development into their practice.</a:t>
            </a:r>
            <a:endParaRPr lang="en-GB" sz="2000" b="0" i="0" dirty="0">
              <a:solidFill>
                <a:srgbClr val="4A82E3"/>
              </a:solidFill>
              <a:effectLst/>
            </a:endParaRPr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GB" sz="2000" dirty="0">
                <a:solidFill>
                  <a:srgbClr val="333333"/>
                </a:solidFill>
              </a:rPr>
              <a:t>I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nteractions between subject and literacy specialists sometimes lack a ‘constructive collaboration between equals’ (Elton </a:t>
            </a:r>
            <a:r>
              <a:rPr lang="en-GB" sz="2000" b="0" i="0" dirty="0">
                <a:solidFill>
                  <a:srgbClr val="004B83"/>
                </a:solidFill>
                <a:effectLst/>
                <a:hlinkClick r:id="rId6" tooltip="Elton, L. (2010). Academic writing and tacit knowledge. Teaching in Higher Education, 15(2), 151–160. &#10;                    https://doi.org/10.1080/13562511003619979&#10;                    &#10;                  ."/>
              </a:rPr>
              <a:t>2010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, p. 151)</a:t>
            </a:r>
            <a:br>
              <a:rPr lang="en-GB" sz="2000" b="0" i="0" dirty="0">
                <a:solidFill>
                  <a:srgbClr val="333333"/>
                </a:solidFill>
                <a:effectLst/>
              </a:rPr>
            </a:br>
            <a:r>
              <a:rPr lang="en-GB" sz="2000" dirty="0">
                <a:solidFill>
                  <a:srgbClr val="4A82E3"/>
                </a:solidFill>
              </a:rPr>
              <a:t>...the EAP lecturer was also a staff developer, supporting disciplinary specialists to develop their teaching practice in the area of disciplinary literacy. </a:t>
            </a:r>
          </a:p>
        </p:txBody>
      </p:sp>
    </p:spTree>
    <p:extLst>
      <p:ext uri="{BB962C8B-B14F-4D97-AF65-F5344CB8AC3E}">
        <p14:creationId xmlns:p14="http://schemas.microsoft.com/office/powerpoint/2010/main" val="321840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7159A-D820-40ED-B682-5874000DD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421" y="0"/>
            <a:ext cx="10515600" cy="112467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/>
                </a:solidFill>
              </a:rPr>
              <a:t>Teaching how to fish on the </a:t>
            </a:r>
            <a:r>
              <a:rPr lang="en-GB" dirty="0" err="1">
                <a:solidFill>
                  <a:schemeClr val="accent1"/>
                </a:solidFill>
              </a:rPr>
              <a:t>PGdipHE</a:t>
            </a:r>
            <a:endParaRPr lang="en-GB" dirty="0">
              <a:solidFill>
                <a:schemeClr val="accent1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8231634-2B8A-B647-8864-67C1201E98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46150572"/>
              </p:ext>
            </p:extLst>
          </p:nvPr>
        </p:nvGraphicFramePr>
        <p:xfrm>
          <a:off x="2194779" y="1124673"/>
          <a:ext cx="7194884" cy="4786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7E602C9-D155-DF4D-8826-0B2DD54F4984}"/>
              </a:ext>
            </a:extLst>
          </p:cNvPr>
          <p:cNvSpPr txBox="1"/>
          <p:nvPr/>
        </p:nvSpPr>
        <p:spPr>
          <a:xfrm>
            <a:off x="3344780" y="6304703"/>
            <a:ext cx="7194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(McGrath et al, 2019; McGrath et al, in preparation)</a:t>
            </a:r>
          </a:p>
        </p:txBody>
      </p:sp>
    </p:spTree>
    <p:extLst>
      <p:ext uri="{BB962C8B-B14F-4D97-AF65-F5344CB8AC3E}">
        <p14:creationId xmlns:p14="http://schemas.microsoft.com/office/powerpoint/2010/main" val="238831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88D1A-6157-412C-B657-F9C891D9A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016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The future of EAP?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658A6-8C41-4861-800F-E6DC68077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617"/>
            <a:ext cx="8258299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“Give someone a fish and you feed them for a day; teach someone to fish and you feed them for a lifetime”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Graphic 3" descr="Fishing with solid fill">
            <a:extLst>
              <a:ext uri="{FF2B5EF4-FFF2-40B4-BE49-F238E27FC236}">
                <a16:creationId xmlns:a16="http://schemas.microsoft.com/office/drawing/2014/main" id="{E54D3487-E1C4-334E-9906-481ED49EB0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26581" y="2415390"/>
            <a:ext cx="2027219" cy="202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72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692DF-EEA1-4D55-9D0C-ADA037B10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3641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schemeClr val="accent1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105B8-7DB4-4746-9668-0F3BDBEF4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369" y="1469204"/>
            <a:ext cx="10665431" cy="47077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2800" b="0" i="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Benzie</a:t>
            </a:r>
            <a:r>
              <a:rPr lang="en-GB" sz="2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 H.,  Pryce  A.,  &amp; Smith  K. (2016). The wicked problem of embedding academic 		literacies: exploring rhizomatic ways of working through an adaptive leadership 	approach</a:t>
            </a:r>
            <a:r>
              <a:rPr lang="en-GB" sz="28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Higher Education Research and Development  </a:t>
            </a:r>
            <a:r>
              <a:rPr lang="en-GB" sz="2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36 (2)  227-240.</a:t>
            </a:r>
          </a:p>
          <a:p>
            <a:pPr marL="0" indent="0">
              <a:buNone/>
            </a:pPr>
            <a:r>
              <a:rPr lang="en-GB" sz="2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Elton, L. (2010). Academic writing and tacit knowledge. </a:t>
            </a:r>
            <a:r>
              <a:rPr lang="en-GB" sz="28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Teaching in higher education</a:t>
            </a:r>
            <a:r>
              <a:rPr lang="en-GB" sz="2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GB" sz="2800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en-GB" sz="2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(2), 	151-160.</a:t>
            </a:r>
          </a:p>
          <a:p>
            <a:pPr marL="0" indent="0">
              <a:buNone/>
            </a:pPr>
            <a:r>
              <a:rPr lang="en-GB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Jenkins, J., &amp; Wingate, U. (2015). Staff and students’ perceptions of English language policies 	and practices in ‘international’ universities: a case study from the UK. </a:t>
            </a:r>
            <a:r>
              <a:rPr lang="en-GB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Higher 	Education Review</a:t>
            </a:r>
            <a:r>
              <a:rPr lang="en-GB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GB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47</a:t>
            </a:r>
            <a:r>
              <a:rPr lang="en-GB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(2), 47-73.</a:t>
            </a:r>
          </a:p>
          <a:p>
            <a:pPr marL="0" indent="0">
              <a:buNone/>
            </a:pPr>
            <a:r>
              <a:rPr lang="en-GB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Haggis, T. (2006). Pedagogies for diversity: Retaining critical challenge amidst fears of 	‘dumbing down’. </a:t>
            </a:r>
            <a:r>
              <a:rPr lang="en-GB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Studies in Higher Education</a:t>
            </a:r>
            <a:r>
              <a:rPr lang="en-GB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GB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31</a:t>
            </a:r>
            <a:r>
              <a:rPr lang="en-GB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(5), 521-535.</a:t>
            </a:r>
            <a:endParaRPr lang="en-GB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McGrath, L., Negretti, R., &amp; Nicholls, K. (2019). Hidden expectations: scaffolding subject 	specialists’ genre knowledge of the assignments they set. </a:t>
            </a:r>
            <a:r>
              <a:rPr lang="en-GB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Higher Education</a:t>
            </a:r>
            <a:r>
              <a:rPr lang="en-GB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 </a:t>
            </a:r>
            <a:r>
              <a:rPr lang="en-GB" b="0" i="1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78</a:t>
            </a:r>
            <a:r>
              <a:rPr lang="en-GB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(5), 	835-853.</a:t>
            </a:r>
          </a:p>
          <a:p>
            <a:pPr marL="0" indent="0">
              <a:buNone/>
            </a:pPr>
            <a:r>
              <a:rPr lang="en-GB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McGrath, L., Donaghue, H., &amp; Negretti, R. (in preparation) Fostering subject lecturers’    commitment and capacity to engage with students’ academic literacies development</a:t>
            </a:r>
          </a:p>
          <a:p>
            <a:pPr marL="0" indent="0">
              <a:buNone/>
            </a:pPr>
            <a:r>
              <a:rPr lang="en-GB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Tardy, C. (2009). Building genre knowledge. </a:t>
            </a:r>
            <a:r>
              <a:rPr lang="en-GB" dirty="0" err="1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Parlor</a:t>
            </a:r>
            <a:r>
              <a:rPr lang="en-GB" dirty="0">
                <a:solidFill>
                  <a:srgbClr val="2222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Press LLC.</a:t>
            </a:r>
          </a:p>
        </p:txBody>
      </p:sp>
    </p:spTree>
    <p:extLst>
      <p:ext uri="{BB962C8B-B14F-4D97-AF65-F5344CB8AC3E}">
        <p14:creationId xmlns:p14="http://schemas.microsoft.com/office/powerpoint/2010/main" val="4209228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745</Words>
  <Application>Microsoft Office PowerPoint</Application>
  <PresentationFormat>Widescreen</PresentationFormat>
  <Paragraphs>51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Georgia</vt:lpstr>
      <vt:lpstr>Office Theme</vt:lpstr>
      <vt:lpstr>            The evolution of the EAP lecturer... staff developers of the future?</vt:lpstr>
      <vt:lpstr>PowerPoint Presentation</vt:lpstr>
      <vt:lpstr>PowerPoint Presentation</vt:lpstr>
      <vt:lpstr>The trouble with fish...</vt:lpstr>
      <vt:lpstr>What if....</vt:lpstr>
      <vt:lpstr>Teaching how to fish on the PGdipHE</vt:lpstr>
      <vt:lpstr>The future of EAP?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next 50 years in EAP...</dc:title>
  <dc:creator>McGrath, Lisa</dc:creator>
  <cp:lastModifiedBy>McGrath, Lisa</cp:lastModifiedBy>
  <cp:revision>63</cp:revision>
  <dcterms:created xsi:type="dcterms:W3CDTF">2022-03-07T15:00:14Z</dcterms:created>
  <dcterms:modified xsi:type="dcterms:W3CDTF">2022-03-23T16:52:18Z</dcterms:modified>
</cp:coreProperties>
</file>