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3" r:id="rId5"/>
    <p:sldId id="269" r:id="rId6"/>
    <p:sldId id="259" r:id="rId7"/>
    <p:sldId id="267" r:id="rId8"/>
    <p:sldId id="275" r:id="rId9"/>
    <p:sldId id="276" r:id="rId10"/>
    <p:sldId id="274" r:id="rId11"/>
    <p:sldId id="292" r:id="rId12"/>
    <p:sldId id="265" r:id="rId13"/>
    <p:sldId id="278" r:id="rId14"/>
    <p:sldId id="268" r:id="rId15"/>
    <p:sldId id="266" r:id="rId16"/>
    <p:sldId id="285" r:id="rId17"/>
    <p:sldId id="261" r:id="rId18"/>
    <p:sldId id="289" r:id="rId19"/>
    <p:sldId id="264" r:id="rId20"/>
    <p:sldId id="286" r:id="rId21"/>
    <p:sldId id="290" r:id="rId22"/>
    <p:sldId id="279" r:id="rId23"/>
    <p:sldId id="291" r:id="rId24"/>
    <p:sldId id="280" r:id="rId25"/>
    <p:sldId id="284" r:id="rId26"/>
    <p:sldId id="282"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6"/>
    <p:restoredTop sz="94627"/>
  </p:normalViewPr>
  <p:slideViewPr>
    <p:cSldViewPr snapToGrid="0" snapToObjects="1">
      <p:cViewPr varScale="1">
        <p:scale>
          <a:sx n="109" d="100"/>
          <a:sy n="109" d="100"/>
        </p:scale>
        <p:origin x="21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A8B0B9-B870-4642-B22E-1964460DD63D}"/>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6553386F-C9E7-6A48-886E-F5B6F3D79E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F2ECD263-1B96-6D4A-8DEE-F325225F0C4D}"/>
              </a:ext>
            </a:extLst>
          </p:cNvPr>
          <p:cNvSpPr>
            <a:spLocks noGrp="1"/>
          </p:cNvSpPr>
          <p:nvPr>
            <p:ph type="dt" sz="half" idx="10"/>
          </p:nvPr>
        </p:nvSpPr>
        <p:spPr/>
        <p:txBody>
          <a:bodyPr/>
          <a:lstStyle/>
          <a:p>
            <a:fld id="{AE12694E-B598-0F4A-8A59-C0E21DED6E6A}" type="datetimeFigureOut">
              <a:rPr kumimoji="1" lang="zh-CN" altLang="en-US" smtClean="0"/>
              <a:t>2021/11/19</a:t>
            </a:fld>
            <a:endParaRPr kumimoji="1" lang="zh-CN" altLang="en-US"/>
          </a:p>
        </p:txBody>
      </p:sp>
      <p:sp>
        <p:nvSpPr>
          <p:cNvPr id="5" name="页脚占位符 4">
            <a:extLst>
              <a:ext uri="{FF2B5EF4-FFF2-40B4-BE49-F238E27FC236}">
                <a16:creationId xmlns:a16="http://schemas.microsoft.com/office/drawing/2014/main" id="{390C08A2-331B-E94A-82C2-4F983A32A1E6}"/>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DC0973B9-CF04-4741-8BE5-D498DA0C8BB0}"/>
              </a:ext>
            </a:extLst>
          </p:cNvPr>
          <p:cNvSpPr>
            <a:spLocks noGrp="1"/>
          </p:cNvSpPr>
          <p:nvPr>
            <p:ph type="sldNum" sz="quarter" idx="12"/>
          </p:nvPr>
        </p:nvSpPr>
        <p:spPr/>
        <p:txBody>
          <a:body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1882282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6155571-D877-194E-A50B-AC25339B64DE}"/>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FBE59C26-CF40-904D-A0CC-2337ADE440FC}"/>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79EB4616-E03A-7E4C-8D8B-8009226E2B55}"/>
              </a:ext>
            </a:extLst>
          </p:cNvPr>
          <p:cNvSpPr>
            <a:spLocks noGrp="1"/>
          </p:cNvSpPr>
          <p:nvPr>
            <p:ph type="dt" sz="half" idx="10"/>
          </p:nvPr>
        </p:nvSpPr>
        <p:spPr/>
        <p:txBody>
          <a:bodyPr/>
          <a:lstStyle/>
          <a:p>
            <a:fld id="{AE12694E-B598-0F4A-8A59-C0E21DED6E6A}" type="datetimeFigureOut">
              <a:rPr kumimoji="1" lang="zh-CN" altLang="en-US" smtClean="0"/>
              <a:t>2021/11/19</a:t>
            </a:fld>
            <a:endParaRPr kumimoji="1" lang="zh-CN" altLang="en-US"/>
          </a:p>
        </p:txBody>
      </p:sp>
      <p:sp>
        <p:nvSpPr>
          <p:cNvPr id="5" name="页脚占位符 4">
            <a:extLst>
              <a:ext uri="{FF2B5EF4-FFF2-40B4-BE49-F238E27FC236}">
                <a16:creationId xmlns:a16="http://schemas.microsoft.com/office/drawing/2014/main" id="{042D44B6-261E-1245-B2F6-C7F94643C32C}"/>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4FDF0A1F-17A0-2540-A01B-8002417A7825}"/>
              </a:ext>
            </a:extLst>
          </p:cNvPr>
          <p:cNvSpPr>
            <a:spLocks noGrp="1"/>
          </p:cNvSpPr>
          <p:nvPr>
            <p:ph type="sldNum" sz="quarter" idx="12"/>
          </p:nvPr>
        </p:nvSpPr>
        <p:spPr/>
        <p:txBody>
          <a:body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1532753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36F7BBD9-8F58-DE42-B573-31F3E2C4403D}"/>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5275CD29-7683-D84E-983F-4A8CAA28E86B}"/>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24FA8401-1B1E-3744-8178-36E0AD092C4C}"/>
              </a:ext>
            </a:extLst>
          </p:cNvPr>
          <p:cNvSpPr>
            <a:spLocks noGrp="1"/>
          </p:cNvSpPr>
          <p:nvPr>
            <p:ph type="dt" sz="half" idx="10"/>
          </p:nvPr>
        </p:nvSpPr>
        <p:spPr/>
        <p:txBody>
          <a:bodyPr/>
          <a:lstStyle/>
          <a:p>
            <a:fld id="{AE12694E-B598-0F4A-8A59-C0E21DED6E6A}" type="datetimeFigureOut">
              <a:rPr kumimoji="1" lang="zh-CN" altLang="en-US" smtClean="0"/>
              <a:t>2021/11/19</a:t>
            </a:fld>
            <a:endParaRPr kumimoji="1" lang="zh-CN" altLang="en-US"/>
          </a:p>
        </p:txBody>
      </p:sp>
      <p:sp>
        <p:nvSpPr>
          <p:cNvPr id="5" name="页脚占位符 4">
            <a:extLst>
              <a:ext uri="{FF2B5EF4-FFF2-40B4-BE49-F238E27FC236}">
                <a16:creationId xmlns:a16="http://schemas.microsoft.com/office/drawing/2014/main" id="{87D0F545-EED1-F040-A507-750ABE28A463}"/>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78EF6203-4D6A-4644-BEA6-D3C28623E573}"/>
              </a:ext>
            </a:extLst>
          </p:cNvPr>
          <p:cNvSpPr>
            <a:spLocks noGrp="1"/>
          </p:cNvSpPr>
          <p:nvPr>
            <p:ph type="sldNum" sz="quarter" idx="12"/>
          </p:nvPr>
        </p:nvSpPr>
        <p:spPr/>
        <p:txBody>
          <a:body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2503384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81FA6E-E03D-BB41-BE7F-6640E9DE1DFC}"/>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B3631FAD-706F-A847-9D66-7EFA2D1E9745}"/>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43F9E6B9-14AB-B040-AC0E-C15573689641}"/>
              </a:ext>
            </a:extLst>
          </p:cNvPr>
          <p:cNvSpPr>
            <a:spLocks noGrp="1"/>
          </p:cNvSpPr>
          <p:nvPr>
            <p:ph type="dt" sz="half" idx="10"/>
          </p:nvPr>
        </p:nvSpPr>
        <p:spPr/>
        <p:txBody>
          <a:bodyPr/>
          <a:lstStyle/>
          <a:p>
            <a:fld id="{AE12694E-B598-0F4A-8A59-C0E21DED6E6A}" type="datetimeFigureOut">
              <a:rPr kumimoji="1" lang="zh-CN" altLang="en-US" smtClean="0"/>
              <a:t>2021/11/19</a:t>
            </a:fld>
            <a:endParaRPr kumimoji="1" lang="zh-CN" altLang="en-US"/>
          </a:p>
        </p:txBody>
      </p:sp>
      <p:sp>
        <p:nvSpPr>
          <p:cNvPr id="5" name="页脚占位符 4">
            <a:extLst>
              <a:ext uri="{FF2B5EF4-FFF2-40B4-BE49-F238E27FC236}">
                <a16:creationId xmlns:a16="http://schemas.microsoft.com/office/drawing/2014/main" id="{E11B83C6-E2A9-EE4F-B6D3-F2B8E427E796}"/>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132095AD-1D5F-2D40-9500-9599EA1050E3}"/>
              </a:ext>
            </a:extLst>
          </p:cNvPr>
          <p:cNvSpPr>
            <a:spLocks noGrp="1"/>
          </p:cNvSpPr>
          <p:nvPr>
            <p:ph type="sldNum" sz="quarter" idx="12"/>
          </p:nvPr>
        </p:nvSpPr>
        <p:spPr/>
        <p:txBody>
          <a:body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3019841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AB63D9-900C-7F4F-BA04-3322CAC8DE00}"/>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5412F789-A3F2-E742-B12A-3434FA09C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0DACD91A-D430-184C-BA94-328F600D0DEC}"/>
              </a:ext>
            </a:extLst>
          </p:cNvPr>
          <p:cNvSpPr>
            <a:spLocks noGrp="1"/>
          </p:cNvSpPr>
          <p:nvPr>
            <p:ph type="dt" sz="half" idx="10"/>
          </p:nvPr>
        </p:nvSpPr>
        <p:spPr/>
        <p:txBody>
          <a:bodyPr/>
          <a:lstStyle/>
          <a:p>
            <a:fld id="{AE12694E-B598-0F4A-8A59-C0E21DED6E6A}" type="datetimeFigureOut">
              <a:rPr kumimoji="1" lang="zh-CN" altLang="en-US" smtClean="0"/>
              <a:t>2021/11/19</a:t>
            </a:fld>
            <a:endParaRPr kumimoji="1" lang="zh-CN" altLang="en-US"/>
          </a:p>
        </p:txBody>
      </p:sp>
      <p:sp>
        <p:nvSpPr>
          <p:cNvPr id="5" name="页脚占位符 4">
            <a:extLst>
              <a:ext uri="{FF2B5EF4-FFF2-40B4-BE49-F238E27FC236}">
                <a16:creationId xmlns:a16="http://schemas.microsoft.com/office/drawing/2014/main" id="{40F5C4B6-8E32-8249-A746-E6EDD958CC89}"/>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2B0F446F-0894-AD41-845C-B88B5477FB5E}"/>
              </a:ext>
            </a:extLst>
          </p:cNvPr>
          <p:cNvSpPr>
            <a:spLocks noGrp="1"/>
          </p:cNvSpPr>
          <p:nvPr>
            <p:ph type="sldNum" sz="quarter" idx="12"/>
          </p:nvPr>
        </p:nvSpPr>
        <p:spPr/>
        <p:txBody>
          <a:body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1851153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DB5D6A-8108-D940-8939-FFBE36917A0B}"/>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DECAFC38-376E-9343-819D-0BDC4D980E33}"/>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26B026AC-54DE-B34F-BC83-47E9A88DBBE0}"/>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74307D8A-1CE6-9445-8209-E2C6A59D0C80}"/>
              </a:ext>
            </a:extLst>
          </p:cNvPr>
          <p:cNvSpPr>
            <a:spLocks noGrp="1"/>
          </p:cNvSpPr>
          <p:nvPr>
            <p:ph type="dt" sz="half" idx="10"/>
          </p:nvPr>
        </p:nvSpPr>
        <p:spPr/>
        <p:txBody>
          <a:bodyPr/>
          <a:lstStyle/>
          <a:p>
            <a:fld id="{AE12694E-B598-0F4A-8A59-C0E21DED6E6A}" type="datetimeFigureOut">
              <a:rPr kumimoji="1" lang="zh-CN" altLang="en-US" smtClean="0"/>
              <a:t>2021/11/19</a:t>
            </a:fld>
            <a:endParaRPr kumimoji="1" lang="zh-CN" altLang="en-US"/>
          </a:p>
        </p:txBody>
      </p:sp>
      <p:sp>
        <p:nvSpPr>
          <p:cNvPr id="6" name="页脚占位符 5">
            <a:extLst>
              <a:ext uri="{FF2B5EF4-FFF2-40B4-BE49-F238E27FC236}">
                <a16:creationId xmlns:a16="http://schemas.microsoft.com/office/drawing/2014/main" id="{335A69CA-5C3E-2A43-A3E6-29CF6253C696}"/>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7344D198-24E5-9A40-A995-9755AE6630B4}"/>
              </a:ext>
            </a:extLst>
          </p:cNvPr>
          <p:cNvSpPr>
            <a:spLocks noGrp="1"/>
          </p:cNvSpPr>
          <p:nvPr>
            <p:ph type="sldNum" sz="quarter" idx="12"/>
          </p:nvPr>
        </p:nvSpPr>
        <p:spPr/>
        <p:txBody>
          <a:body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218832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BFB517-6E6C-C94B-A66F-8D81A97D1841}"/>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90775414-3BD6-0B40-A9FC-ADF9E77E8E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4F4407B0-45CA-9644-9C7E-B13FF7DB357A}"/>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A01FA12C-6AD6-D94C-AA06-85D3501AEC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3C2BA298-A82F-4845-8763-B95E1954C934}"/>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B27676D0-F596-924A-AB16-7E49F1408F39}"/>
              </a:ext>
            </a:extLst>
          </p:cNvPr>
          <p:cNvSpPr>
            <a:spLocks noGrp="1"/>
          </p:cNvSpPr>
          <p:nvPr>
            <p:ph type="dt" sz="half" idx="10"/>
          </p:nvPr>
        </p:nvSpPr>
        <p:spPr/>
        <p:txBody>
          <a:bodyPr/>
          <a:lstStyle/>
          <a:p>
            <a:fld id="{AE12694E-B598-0F4A-8A59-C0E21DED6E6A}" type="datetimeFigureOut">
              <a:rPr kumimoji="1" lang="zh-CN" altLang="en-US" smtClean="0"/>
              <a:t>2021/11/19</a:t>
            </a:fld>
            <a:endParaRPr kumimoji="1" lang="zh-CN" altLang="en-US"/>
          </a:p>
        </p:txBody>
      </p:sp>
      <p:sp>
        <p:nvSpPr>
          <p:cNvPr id="8" name="页脚占位符 7">
            <a:extLst>
              <a:ext uri="{FF2B5EF4-FFF2-40B4-BE49-F238E27FC236}">
                <a16:creationId xmlns:a16="http://schemas.microsoft.com/office/drawing/2014/main" id="{35D490E1-ACC7-0B41-949D-0DC9A4C115E1}"/>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4BB9B0C5-2959-9242-997A-2B93CA87B014}"/>
              </a:ext>
            </a:extLst>
          </p:cNvPr>
          <p:cNvSpPr>
            <a:spLocks noGrp="1"/>
          </p:cNvSpPr>
          <p:nvPr>
            <p:ph type="sldNum" sz="quarter" idx="12"/>
          </p:nvPr>
        </p:nvSpPr>
        <p:spPr/>
        <p:txBody>
          <a:body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3146316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937A12-E76F-2D43-A562-AD9BDFDFB907}"/>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7C198E3D-E868-7848-9934-236D0B31DADA}"/>
              </a:ext>
            </a:extLst>
          </p:cNvPr>
          <p:cNvSpPr>
            <a:spLocks noGrp="1"/>
          </p:cNvSpPr>
          <p:nvPr>
            <p:ph type="dt" sz="half" idx="10"/>
          </p:nvPr>
        </p:nvSpPr>
        <p:spPr/>
        <p:txBody>
          <a:bodyPr/>
          <a:lstStyle/>
          <a:p>
            <a:fld id="{AE12694E-B598-0F4A-8A59-C0E21DED6E6A}" type="datetimeFigureOut">
              <a:rPr kumimoji="1" lang="zh-CN" altLang="en-US" smtClean="0"/>
              <a:t>2021/11/19</a:t>
            </a:fld>
            <a:endParaRPr kumimoji="1" lang="zh-CN" altLang="en-US"/>
          </a:p>
        </p:txBody>
      </p:sp>
      <p:sp>
        <p:nvSpPr>
          <p:cNvPr id="4" name="页脚占位符 3">
            <a:extLst>
              <a:ext uri="{FF2B5EF4-FFF2-40B4-BE49-F238E27FC236}">
                <a16:creationId xmlns:a16="http://schemas.microsoft.com/office/drawing/2014/main" id="{D6CC35BB-6347-CC4A-95FF-3FF44C2A2CF8}"/>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C94724AC-C8F0-3A44-806F-E8733F3AB221}"/>
              </a:ext>
            </a:extLst>
          </p:cNvPr>
          <p:cNvSpPr>
            <a:spLocks noGrp="1"/>
          </p:cNvSpPr>
          <p:nvPr>
            <p:ph type="sldNum" sz="quarter" idx="12"/>
          </p:nvPr>
        </p:nvSpPr>
        <p:spPr/>
        <p:txBody>
          <a:body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252185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FBD43422-2391-4146-AC03-C48E70374E77}"/>
              </a:ext>
            </a:extLst>
          </p:cNvPr>
          <p:cNvSpPr>
            <a:spLocks noGrp="1"/>
          </p:cNvSpPr>
          <p:nvPr>
            <p:ph type="dt" sz="half" idx="10"/>
          </p:nvPr>
        </p:nvSpPr>
        <p:spPr/>
        <p:txBody>
          <a:bodyPr/>
          <a:lstStyle/>
          <a:p>
            <a:fld id="{AE12694E-B598-0F4A-8A59-C0E21DED6E6A}" type="datetimeFigureOut">
              <a:rPr kumimoji="1" lang="zh-CN" altLang="en-US" smtClean="0"/>
              <a:t>2021/11/19</a:t>
            </a:fld>
            <a:endParaRPr kumimoji="1" lang="zh-CN" altLang="en-US"/>
          </a:p>
        </p:txBody>
      </p:sp>
      <p:sp>
        <p:nvSpPr>
          <p:cNvPr id="3" name="页脚占位符 2">
            <a:extLst>
              <a:ext uri="{FF2B5EF4-FFF2-40B4-BE49-F238E27FC236}">
                <a16:creationId xmlns:a16="http://schemas.microsoft.com/office/drawing/2014/main" id="{4023CD2A-8C8C-4E4B-A527-141A49F781AC}"/>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A4B07810-8777-0043-86DA-F31ACA8F0F15}"/>
              </a:ext>
            </a:extLst>
          </p:cNvPr>
          <p:cNvSpPr>
            <a:spLocks noGrp="1"/>
          </p:cNvSpPr>
          <p:nvPr>
            <p:ph type="sldNum" sz="quarter" idx="12"/>
          </p:nvPr>
        </p:nvSpPr>
        <p:spPr/>
        <p:txBody>
          <a:body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3511692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826A7C-B70F-7B4F-86B0-E5F9F99B56BE}"/>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BBD5CE40-FBA2-0746-9EA6-BD1E529B8C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60051163-A4B5-B041-AF7B-7EFFECA51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2F0C46D5-DC21-4045-BA97-5D1CC88BF16A}"/>
              </a:ext>
            </a:extLst>
          </p:cNvPr>
          <p:cNvSpPr>
            <a:spLocks noGrp="1"/>
          </p:cNvSpPr>
          <p:nvPr>
            <p:ph type="dt" sz="half" idx="10"/>
          </p:nvPr>
        </p:nvSpPr>
        <p:spPr/>
        <p:txBody>
          <a:bodyPr/>
          <a:lstStyle/>
          <a:p>
            <a:fld id="{AE12694E-B598-0F4A-8A59-C0E21DED6E6A}" type="datetimeFigureOut">
              <a:rPr kumimoji="1" lang="zh-CN" altLang="en-US" smtClean="0"/>
              <a:t>2021/11/19</a:t>
            </a:fld>
            <a:endParaRPr kumimoji="1" lang="zh-CN" altLang="en-US"/>
          </a:p>
        </p:txBody>
      </p:sp>
      <p:sp>
        <p:nvSpPr>
          <p:cNvPr id="6" name="页脚占位符 5">
            <a:extLst>
              <a:ext uri="{FF2B5EF4-FFF2-40B4-BE49-F238E27FC236}">
                <a16:creationId xmlns:a16="http://schemas.microsoft.com/office/drawing/2014/main" id="{A7308904-7C7D-C94B-A6A2-09E6ED7E04BE}"/>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F5126AF3-6CE5-4943-9274-919C03189E14}"/>
              </a:ext>
            </a:extLst>
          </p:cNvPr>
          <p:cNvSpPr>
            <a:spLocks noGrp="1"/>
          </p:cNvSpPr>
          <p:nvPr>
            <p:ph type="sldNum" sz="quarter" idx="12"/>
          </p:nvPr>
        </p:nvSpPr>
        <p:spPr/>
        <p:txBody>
          <a:body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1291838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3D2B6CC-2FE1-DB40-9946-0BF675D92FBB}"/>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14133A90-6E5C-5A44-83E6-29AB723DE8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8E8860D2-6BE8-C94D-8063-510CF9DBBF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2D394902-A3BC-6046-8E72-618223241157}"/>
              </a:ext>
            </a:extLst>
          </p:cNvPr>
          <p:cNvSpPr>
            <a:spLocks noGrp="1"/>
          </p:cNvSpPr>
          <p:nvPr>
            <p:ph type="dt" sz="half" idx="10"/>
          </p:nvPr>
        </p:nvSpPr>
        <p:spPr/>
        <p:txBody>
          <a:bodyPr/>
          <a:lstStyle/>
          <a:p>
            <a:fld id="{AE12694E-B598-0F4A-8A59-C0E21DED6E6A}" type="datetimeFigureOut">
              <a:rPr kumimoji="1" lang="zh-CN" altLang="en-US" smtClean="0"/>
              <a:t>2021/11/19</a:t>
            </a:fld>
            <a:endParaRPr kumimoji="1" lang="zh-CN" altLang="en-US"/>
          </a:p>
        </p:txBody>
      </p:sp>
      <p:sp>
        <p:nvSpPr>
          <p:cNvPr id="6" name="页脚占位符 5">
            <a:extLst>
              <a:ext uri="{FF2B5EF4-FFF2-40B4-BE49-F238E27FC236}">
                <a16:creationId xmlns:a16="http://schemas.microsoft.com/office/drawing/2014/main" id="{4A76B3BE-197E-8745-8CB3-2A31F10C7255}"/>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BD074C01-FAB2-4445-85CF-38C2F0CB30A2}"/>
              </a:ext>
            </a:extLst>
          </p:cNvPr>
          <p:cNvSpPr>
            <a:spLocks noGrp="1"/>
          </p:cNvSpPr>
          <p:nvPr>
            <p:ph type="sldNum" sz="quarter" idx="12"/>
          </p:nvPr>
        </p:nvSpPr>
        <p:spPr/>
        <p:txBody>
          <a:body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4113876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2077E9D9-F1F3-6848-95E6-E3BEDA208A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6BE5B93F-4F29-574A-9B6A-CF8BAFFF03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A7249BF3-AA18-F841-8C54-5415982E4B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2694E-B598-0F4A-8A59-C0E21DED6E6A}" type="datetimeFigureOut">
              <a:rPr kumimoji="1" lang="zh-CN" altLang="en-US" smtClean="0"/>
              <a:t>2021/11/19</a:t>
            </a:fld>
            <a:endParaRPr kumimoji="1" lang="zh-CN" altLang="en-US"/>
          </a:p>
        </p:txBody>
      </p:sp>
      <p:sp>
        <p:nvSpPr>
          <p:cNvPr id="5" name="页脚占位符 4">
            <a:extLst>
              <a:ext uri="{FF2B5EF4-FFF2-40B4-BE49-F238E27FC236}">
                <a16:creationId xmlns:a16="http://schemas.microsoft.com/office/drawing/2014/main" id="{77FDEBAF-C5AE-B94C-A04B-D6128A90BC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285DFE32-37D1-3141-99DD-90B0CB5E04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3B27D-E8B2-FE4F-AC67-C50171581820}" type="slidenum">
              <a:rPr kumimoji="1" lang="zh-CN" altLang="en-US" smtClean="0"/>
              <a:t>‹#›</a:t>
            </a:fld>
            <a:endParaRPr kumimoji="1" lang="zh-CN" altLang="en-US"/>
          </a:p>
        </p:txBody>
      </p:sp>
    </p:spTree>
    <p:extLst>
      <p:ext uri="{BB962C8B-B14F-4D97-AF65-F5344CB8AC3E}">
        <p14:creationId xmlns:p14="http://schemas.microsoft.com/office/powerpoint/2010/main" val="2436162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ui.eu/LINGUE/Correction%20Service/Guidelines.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1867B82A-93FB-5F4D-ABAA-791EFA3D27EB}"/>
              </a:ext>
            </a:extLst>
          </p:cNvPr>
          <p:cNvSpPr>
            <a:spLocks noGrp="1"/>
          </p:cNvSpPr>
          <p:nvPr>
            <p:ph type="ctrTitle"/>
          </p:nvPr>
        </p:nvSpPr>
        <p:spPr>
          <a:xfrm>
            <a:off x="2068605" y="1089661"/>
            <a:ext cx="8054790" cy="3033756"/>
          </a:xfrm>
        </p:spPr>
        <p:txBody>
          <a:bodyPr>
            <a:normAutofit/>
          </a:bodyPr>
          <a:lstStyle/>
          <a:p>
            <a:r>
              <a:rPr lang="en-US" altLang="zh-CN" sz="4800" b="1" dirty="0">
                <a:latin typeface="Arial" panose="020B0604020202020204" pitchFamily="34" charset="0"/>
                <a:cs typeface="Arial" panose="020B0604020202020204" pitchFamily="34" charset="0"/>
              </a:rPr>
              <a:t>“We make ‘the grey’ white”: </a:t>
            </a:r>
            <a:br>
              <a:rPr lang="en-US" altLang="zh-CN" sz="4800" b="1" dirty="0">
                <a:latin typeface="Arial" panose="020B0604020202020204" pitchFamily="34" charset="0"/>
                <a:cs typeface="Arial" panose="020B0604020202020204" pitchFamily="34" charset="0"/>
              </a:rPr>
            </a:br>
            <a:r>
              <a:rPr lang="en-US" altLang="zh-CN" sz="4800" dirty="0">
                <a:latin typeface="Arial" panose="020B0604020202020204" pitchFamily="34" charset="0"/>
                <a:cs typeface="Arial" panose="020B0604020202020204" pitchFamily="34" charset="0"/>
              </a:rPr>
              <a:t>A critical lens on proofreading services </a:t>
            </a:r>
            <a:br>
              <a:rPr lang="en-US" altLang="zh-CN" sz="4800" dirty="0">
                <a:latin typeface="Arial" panose="020B0604020202020204" pitchFamily="34" charset="0"/>
                <a:cs typeface="Arial" panose="020B0604020202020204" pitchFamily="34" charset="0"/>
              </a:rPr>
            </a:br>
            <a:r>
              <a:rPr lang="en-US" altLang="zh-CN" sz="4800" dirty="0">
                <a:latin typeface="Arial" panose="020B0604020202020204" pitchFamily="34" charset="0"/>
                <a:cs typeface="Arial" panose="020B0604020202020204" pitchFamily="34" charset="0"/>
              </a:rPr>
              <a:t>in the UK academic settings</a:t>
            </a:r>
            <a:r>
              <a:rPr lang="zh-CN" altLang="zh-CN" sz="4800" dirty="0">
                <a:effectLst/>
                <a:latin typeface="Arial" panose="020B0604020202020204" pitchFamily="34" charset="0"/>
                <a:cs typeface="Arial" panose="020B0604020202020204" pitchFamily="34" charset="0"/>
              </a:rPr>
              <a:t> </a:t>
            </a:r>
            <a:endParaRPr kumimoji="1" lang="zh-CN" altLang="en-US" sz="4800" dirty="0">
              <a:latin typeface="Arial" panose="020B0604020202020204" pitchFamily="34" charset="0"/>
              <a:cs typeface="Arial" panose="020B0604020202020204" pitchFamily="34" charset="0"/>
            </a:endParaRPr>
          </a:p>
        </p:txBody>
      </p:sp>
      <p:sp>
        <p:nvSpPr>
          <p:cNvPr id="3" name="副标题 2">
            <a:extLst>
              <a:ext uri="{FF2B5EF4-FFF2-40B4-BE49-F238E27FC236}">
                <a16:creationId xmlns:a16="http://schemas.microsoft.com/office/drawing/2014/main" id="{E5F8A8C7-F94A-F644-9B10-8D573CE06DE7}"/>
              </a:ext>
            </a:extLst>
          </p:cNvPr>
          <p:cNvSpPr>
            <a:spLocks noGrp="1"/>
          </p:cNvSpPr>
          <p:nvPr>
            <p:ph type="subTitle" idx="1"/>
          </p:nvPr>
        </p:nvSpPr>
        <p:spPr>
          <a:xfrm>
            <a:off x="1524000" y="4617728"/>
            <a:ext cx="9144000" cy="944339"/>
          </a:xfrm>
        </p:spPr>
        <p:txBody>
          <a:bodyPr>
            <a:normAutofit/>
          </a:bodyPr>
          <a:lstStyle/>
          <a:p>
            <a:r>
              <a:rPr kumimoji="1" lang="en-US" altLang="zh-CN" dirty="0" err="1">
                <a:latin typeface="Arial" panose="020B0604020202020204" pitchFamily="34" charset="0"/>
                <a:cs typeface="Arial" panose="020B0604020202020204" pitchFamily="34" charset="0"/>
              </a:rPr>
              <a:t>Xuanhong</a:t>
            </a:r>
            <a:r>
              <a:rPr kumimoji="1" lang="en-US" altLang="zh-CN" dirty="0">
                <a:latin typeface="Arial" panose="020B0604020202020204" pitchFamily="34" charset="0"/>
                <a:cs typeface="Arial" panose="020B0604020202020204" pitchFamily="34" charset="0"/>
              </a:rPr>
              <a:t> Guo (Grace)</a:t>
            </a:r>
          </a:p>
          <a:p>
            <a:r>
              <a:rPr kumimoji="1" lang="en-US" altLang="zh-CN" dirty="0" err="1">
                <a:latin typeface="Arial" panose="020B0604020202020204" pitchFamily="34" charset="0"/>
                <a:cs typeface="Arial" panose="020B0604020202020204" pitchFamily="34" charset="0"/>
              </a:rPr>
              <a:t>Qiongyue</a:t>
            </a:r>
            <a:r>
              <a:rPr kumimoji="1" lang="en-US" altLang="zh-CN" dirty="0">
                <a:latin typeface="Arial" panose="020B0604020202020204" pitchFamily="34" charset="0"/>
                <a:cs typeface="Arial" panose="020B0604020202020204" pitchFamily="34" charset="0"/>
              </a:rPr>
              <a:t> Xu (Alice)</a:t>
            </a:r>
            <a:endParaRPr kumimoji="1" lang="zh-CN" altLang="en-US" dirty="0">
              <a:latin typeface="Arial" panose="020B0604020202020204" pitchFamily="34" charset="0"/>
              <a:cs typeface="Arial" panose="020B0604020202020204" pitchFamily="34" charset="0"/>
            </a:endParaRPr>
          </a:p>
        </p:txBody>
      </p:sp>
      <p:cxnSp>
        <p:nvCxnSpPr>
          <p:cNvPr id="14" name="Straight Connector 13">
            <a:extLst>
              <a:ext uri="{FF2B5EF4-FFF2-40B4-BE49-F238E27FC236}">
                <a16:creationId xmlns:a16="http://schemas.microsoft.com/office/drawing/2014/main" id="{AFA75EE9-0DE4-4982-A870-290AD61EAA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4479276"/>
            <a:ext cx="5486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1959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1288064" y="835684"/>
            <a:ext cx="9637776" cy="1430696"/>
          </a:xfrm>
        </p:spPr>
        <p:txBody>
          <a:bodyPr>
            <a:normAutofit/>
          </a:bodyPr>
          <a:lstStyle/>
          <a:p>
            <a:r>
              <a:rPr kumimoji="1" lang="en-GB" altLang="zh-CN" sz="4000" dirty="0">
                <a:latin typeface="Arial" panose="020B0604020202020204" pitchFamily="34" charset="0"/>
                <a:cs typeface="Arial" panose="020B0604020202020204" pitchFamily="34" charset="0"/>
              </a:rPr>
              <a:t>Review of previous studies</a:t>
            </a:r>
            <a:endParaRPr kumimoji="1" lang="zh-CN" altLang="en-US" sz="4000"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1266160" y="2181339"/>
            <a:ext cx="9805922" cy="3596631"/>
          </a:xfrm>
        </p:spPr>
        <p:txBody>
          <a:bodyPr>
            <a:normAutofit fontScale="32500" lnSpcReduction="20000"/>
          </a:bodyPr>
          <a:lstStyle/>
          <a:p>
            <a:r>
              <a:rPr lang="en-US" sz="6200" b="1" dirty="0">
                <a:latin typeface="Arial" panose="020B0604020202020204" pitchFamily="34" charset="0"/>
                <a:cs typeface="Arial" panose="020B0604020202020204" pitchFamily="34" charset="0"/>
              </a:rPr>
              <a:t>Buell &amp; Park (2008) (cited in Harwood, Austin &amp; Macaulay, 2012):</a:t>
            </a:r>
          </a:p>
          <a:p>
            <a:pPr fontAlgn="base"/>
            <a:r>
              <a:rPr lang="en-US" sz="4900" u="sng" dirty="0">
                <a:latin typeface="Arial" panose="020B0604020202020204" pitchFamily="34" charset="0"/>
                <a:cs typeface="Arial" panose="020B0604020202020204" pitchFamily="34" charset="0"/>
              </a:rPr>
              <a:t>The proofreading system </a:t>
            </a:r>
            <a:r>
              <a:rPr lang="en-US" sz="4900" dirty="0">
                <a:latin typeface="Arial" panose="020B0604020202020204" pitchFamily="34" charset="0"/>
                <a:cs typeface="Arial" panose="020B0604020202020204" pitchFamily="34" charset="0"/>
              </a:rPr>
              <a:t>at the European University Institute in Florence: </a:t>
            </a:r>
          </a:p>
          <a:p>
            <a:r>
              <a:rPr lang="en-US" sz="4900" dirty="0">
                <a:latin typeface="Arial" panose="020B0604020202020204" pitchFamily="34" charset="0"/>
                <a:cs typeface="Arial" panose="020B0604020202020204" pitchFamily="34" charset="0"/>
              </a:rPr>
              <a:t>Aim: the process is formative; students play an </a:t>
            </a:r>
            <a:r>
              <a:rPr lang="en-US" sz="4900" u="sng" dirty="0">
                <a:latin typeface="Arial" panose="020B0604020202020204" pitchFamily="34" charset="0"/>
                <a:cs typeface="Arial" panose="020B0604020202020204" pitchFamily="34" charset="0"/>
              </a:rPr>
              <a:t>active role</a:t>
            </a:r>
            <a:r>
              <a:rPr lang="en-US" sz="4900" dirty="0">
                <a:latin typeface="Arial" panose="020B0604020202020204" pitchFamily="34" charset="0"/>
                <a:cs typeface="Arial" panose="020B0604020202020204" pitchFamily="34" charset="0"/>
              </a:rPr>
              <a:t> in reshaping their text</a:t>
            </a:r>
          </a:p>
          <a:p>
            <a:r>
              <a:rPr lang="en-US" sz="4900" dirty="0">
                <a:latin typeface="Arial" panose="020B0604020202020204" pitchFamily="34" charset="0"/>
                <a:cs typeface="Arial" panose="020B0604020202020204" pitchFamily="34" charset="0"/>
              </a:rPr>
              <a:t>Strategies: </a:t>
            </a:r>
          </a:p>
          <a:p>
            <a:pPr fontAlgn="base">
              <a:buFont typeface="Wingdings" pitchFamily="2" charset="2"/>
              <a:buChar char="Ø"/>
            </a:pPr>
            <a:r>
              <a:rPr lang="en-US" sz="4900" dirty="0">
                <a:latin typeface="Arial" panose="020B0604020202020204" pitchFamily="34" charset="0"/>
                <a:cs typeface="Arial" panose="020B0604020202020204" pitchFamily="34" charset="0"/>
              </a:rPr>
              <a:t>correction is done by hand, so that students cannot accept changes immediately.</a:t>
            </a:r>
          </a:p>
          <a:p>
            <a:pPr fontAlgn="base">
              <a:buFont typeface="Wingdings" pitchFamily="2" charset="2"/>
              <a:buChar char="Ø"/>
            </a:pPr>
            <a:r>
              <a:rPr lang="en-US" sz="4900" dirty="0">
                <a:latin typeface="Arial" panose="020B0604020202020204" pitchFamily="34" charset="0"/>
                <a:cs typeface="Arial" panose="020B0604020202020204" pitchFamily="34" charset="0"/>
              </a:rPr>
              <a:t>Students need to attend a face-to-face tutorial to discuss the tutor’s interventions.</a:t>
            </a:r>
          </a:p>
          <a:p>
            <a:pPr fontAlgn="base">
              <a:buFont typeface="Wingdings" pitchFamily="2" charset="2"/>
              <a:buChar char="Ø"/>
            </a:pPr>
            <a:r>
              <a:rPr lang="en-US" sz="4900" dirty="0">
                <a:latin typeface="Arial" panose="020B0604020202020204" pitchFamily="34" charset="0"/>
                <a:cs typeface="Arial" panose="020B0604020202020204" pitchFamily="34" charset="0"/>
              </a:rPr>
              <a:t>There are guidelines for this tutorial:</a:t>
            </a:r>
          </a:p>
          <a:p>
            <a:pPr>
              <a:buFont typeface="Wingdings" pitchFamily="2" charset="2"/>
              <a:buChar char="Ø"/>
            </a:pPr>
            <a:r>
              <a:rPr lang="en-US" sz="4900" dirty="0">
                <a:latin typeface="Arial" panose="020B0604020202020204" pitchFamily="34" charset="0"/>
                <a:cs typeface="Arial" panose="020B0604020202020204" pitchFamily="34" charset="0"/>
              </a:rPr>
              <a:t>(1) clarify any doubts or questions with the correction or problem areas that have emerged in the text;</a:t>
            </a:r>
          </a:p>
          <a:p>
            <a:pPr>
              <a:buFont typeface="Wingdings" pitchFamily="2" charset="2"/>
              <a:buChar char="Ø"/>
            </a:pPr>
            <a:r>
              <a:rPr lang="en-US" sz="4900" dirty="0">
                <a:latin typeface="Arial" panose="020B0604020202020204" pitchFamily="34" charset="0"/>
                <a:cs typeface="Arial" panose="020B0604020202020204" pitchFamily="34" charset="0"/>
              </a:rPr>
              <a:t>(2) develop strategies for learning from students’ errors;</a:t>
            </a:r>
          </a:p>
          <a:p>
            <a:pPr>
              <a:buFont typeface="Wingdings" pitchFamily="2" charset="2"/>
              <a:buChar char="Ø"/>
            </a:pPr>
            <a:r>
              <a:rPr lang="en-US" sz="4900" dirty="0">
                <a:latin typeface="Arial" panose="020B0604020202020204" pitchFamily="34" charset="0"/>
                <a:cs typeface="Arial" panose="020B0604020202020204" pitchFamily="34" charset="0"/>
              </a:rPr>
              <a:t>(3) provide exercises and/or discuss areas for further language revision;</a:t>
            </a:r>
          </a:p>
          <a:p>
            <a:pPr>
              <a:buFont typeface="Wingdings" pitchFamily="2" charset="2"/>
              <a:buChar char="Ø"/>
            </a:pPr>
            <a:r>
              <a:rPr lang="en-US" sz="4900" dirty="0">
                <a:latin typeface="Arial" panose="020B0604020202020204" pitchFamily="34" charset="0"/>
                <a:cs typeface="Arial" panose="020B0604020202020204" pitchFamily="34" charset="0"/>
              </a:rPr>
              <a:t>(4) assist in setting up a plan for the next phase of the writing process (http:// </a:t>
            </a:r>
            <a:r>
              <a:rPr lang="en-US" sz="4900" u="sng" dirty="0">
                <a:latin typeface="Arial" panose="020B0604020202020204" pitchFamily="34" charset="0"/>
                <a:cs typeface="Arial" panose="020B0604020202020204" pitchFamily="34" charset="0"/>
                <a:hlinkClick r:id="rId2"/>
              </a:rPr>
              <a:t>www.eui.eu/LINGUE/Correction%20Service/Guidelines.shtml</a:t>
            </a:r>
            <a:r>
              <a:rPr lang="en-US" sz="4900" dirty="0">
                <a:latin typeface="Arial" panose="020B0604020202020204" pitchFamily="34" charset="0"/>
                <a:cs typeface="Arial" panose="020B0604020202020204" pitchFamily="34" charset="0"/>
              </a:rPr>
              <a:t>).</a:t>
            </a:r>
            <a:br>
              <a:rPr lang="en-US" sz="2000" dirty="0"/>
            </a:br>
            <a:endParaRPr kumimoji="1" lang="zh-CN" altLang="en-US" sz="2000" dirty="0"/>
          </a:p>
        </p:txBody>
      </p:sp>
    </p:spTree>
    <p:extLst>
      <p:ext uri="{BB962C8B-B14F-4D97-AF65-F5344CB8AC3E}">
        <p14:creationId xmlns:p14="http://schemas.microsoft.com/office/powerpoint/2010/main" val="1148248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1288064" y="835684"/>
            <a:ext cx="9637776" cy="1430696"/>
          </a:xfrm>
        </p:spPr>
        <p:txBody>
          <a:bodyPr>
            <a:normAutofit/>
          </a:bodyPr>
          <a:lstStyle/>
          <a:p>
            <a:r>
              <a:rPr kumimoji="1" lang="en-GB" altLang="zh-CN" sz="4000" dirty="0">
                <a:latin typeface="Arial" panose="020B0604020202020204" pitchFamily="34" charset="0"/>
                <a:cs typeface="Arial" panose="020B0604020202020204" pitchFamily="34" charset="0"/>
              </a:rPr>
              <a:t>Review of previous studies</a:t>
            </a:r>
            <a:endParaRPr kumimoji="1" lang="zh-CN" altLang="en-US" sz="4000"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1288064" y="2266380"/>
            <a:ext cx="9805922" cy="3631489"/>
          </a:xfrm>
        </p:spPr>
        <p:txBody>
          <a:bodyPr>
            <a:normAutofit fontScale="47500" lnSpcReduction="20000"/>
          </a:bodyPr>
          <a:lstStyle/>
          <a:p>
            <a:r>
              <a:rPr lang="en-GB" altLang="zh-CN" sz="4400" b="1" dirty="0">
                <a:latin typeface="Arial" panose="020B0604020202020204" pitchFamily="34" charset="0"/>
                <a:cs typeface="Arial" panose="020B0604020202020204" pitchFamily="34" charset="0"/>
              </a:rPr>
              <a:t>McNally &amp; </a:t>
            </a:r>
            <a:r>
              <a:rPr lang="en-GB" altLang="zh-CN" sz="4400" b="1" dirty="0" err="1">
                <a:latin typeface="Arial" panose="020B0604020202020204" pitchFamily="34" charset="0"/>
                <a:cs typeface="Arial" panose="020B0604020202020204" pitchFamily="34" charset="0"/>
              </a:rPr>
              <a:t>Kooyman</a:t>
            </a:r>
            <a:r>
              <a:rPr lang="en-GB" altLang="zh-CN" sz="4400" b="1" dirty="0">
                <a:latin typeface="Arial" panose="020B0604020202020204" pitchFamily="34" charset="0"/>
                <a:cs typeface="Arial" panose="020B0604020202020204" pitchFamily="34" charset="0"/>
              </a:rPr>
              <a:t> (2017):</a:t>
            </a:r>
          </a:p>
          <a:p>
            <a:pPr marL="0" indent="0">
              <a:buNone/>
            </a:pPr>
            <a:endParaRPr lang="en-GB" altLang="zh-CN" sz="5000" dirty="0">
              <a:latin typeface="Arial" panose="020B0604020202020204" pitchFamily="34" charset="0"/>
              <a:cs typeface="Arial" panose="020B0604020202020204" pitchFamily="34" charset="0"/>
            </a:endParaRPr>
          </a:p>
          <a:p>
            <a:r>
              <a:rPr lang="en-GB" altLang="zh-CN" sz="4200" dirty="0">
                <a:latin typeface="Arial" panose="020B0604020202020204" pitchFamily="34" charset="0"/>
                <a:cs typeface="Arial" panose="020B0604020202020204" pitchFamily="34" charset="0"/>
              </a:rPr>
              <a:t>One service provided by Academic Language and Learning (ALL) institutions across Australia is “allowing students with low levels of written proficiency to ask for feedback on theirs drafts of assignments prior to submission”. </a:t>
            </a:r>
          </a:p>
          <a:p>
            <a:r>
              <a:rPr lang="en-GB" altLang="zh-CN" sz="4200" dirty="0">
                <a:latin typeface="Arial" panose="020B0604020202020204" pitchFamily="34" charset="0"/>
                <a:cs typeface="Arial" panose="020B0604020202020204" pitchFamily="34" charset="0"/>
              </a:rPr>
              <a:t>“The task of the ALL advisor is to suggest how an assignment could be improved, identify common errors, and highlight weaknesses without materially altering the student’s work”.</a:t>
            </a:r>
          </a:p>
          <a:p>
            <a:r>
              <a:rPr lang="en-GB" altLang="zh-CN" sz="4200" dirty="0">
                <a:latin typeface="Arial" panose="020B0604020202020204" pitchFamily="34" charset="0"/>
                <a:cs typeface="Arial" panose="020B0604020202020204" pitchFamily="34" charset="0"/>
              </a:rPr>
              <a:t>“It is important that proofreading as a type of support is not viewed as heretical, but as a valid pedagogical offering supported by clear institutional agreement on what constitutes acceptable proofreading”.</a:t>
            </a:r>
            <a:br>
              <a:rPr lang="en-US" sz="2000" dirty="0"/>
            </a:br>
            <a:endParaRPr kumimoji="1" lang="zh-CN" altLang="en-US" sz="2000" dirty="0"/>
          </a:p>
        </p:txBody>
      </p:sp>
    </p:spTree>
    <p:extLst>
      <p:ext uri="{BB962C8B-B14F-4D97-AF65-F5344CB8AC3E}">
        <p14:creationId xmlns:p14="http://schemas.microsoft.com/office/powerpoint/2010/main" val="1810392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1288064" y="1275084"/>
            <a:ext cx="9637776" cy="929046"/>
          </a:xfrm>
        </p:spPr>
        <p:txBody>
          <a:bodyPr>
            <a:normAutofit/>
          </a:bodyPr>
          <a:lstStyle/>
          <a:p>
            <a:r>
              <a:rPr kumimoji="1" lang="en-US" altLang="zh-CN" dirty="0">
                <a:latin typeface="Arial" panose="020B0604020202020204" pitchFamily="34" charset="0"/>
                <a:cs typeface="Arial" panose="020B0604020202020204" pitchFamily="34" charset="0"/>
              </a:rPr>
              <a:t>Methodology</a:t>
            </a:r>
            <a:endParaRPr kumimoji="1" lang="zh-CN" altLang="en-US"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1277112" y="2525832"/>
            <a:ext cx="9637776" cy="3354873"/>
          </a:xfrm>
        </p:spPr>
        <p:txBody>
          <a:bodyPr>
            <a:normAutofit/>
          </a:bodyPr>
          <a:lstStyle/>
          <a:p>
            <a:r>
              <a:rPr kumimoji="1" lang="en-GB" altLang="zh-CN" sz="2400" dirty="0">
                <a:latin typeface="Arial" panose="020B0604020202020204" pitchFamily="34" charset="0"/>
                <a:cs typeface="Arial" panose="020B0604020202020204" pitchFamily="34" charset="0"/>
              </a:rPr>
              <a:t>Semi-structured interview</a:t>
            </a:r>
          </a:p>
          <a:p>
            <a:endParaRPr kumimoji="1" lang="en-GB" altLang="zh-CN" sz="2400" dirty="0">
              <a:latin typeface="Arial" panose="020B0604020202020204" pitchFamily="34" charset="0"/>
              <a:cs typeface="Arial" panose="020B0604020202020204" pitchFamily="34" charset="0"/>
            </a:endParaRPr>
          </a:p>
          <a:p>
            <a:r>
              <a:rPr kumimoji="1" lang="en-GB" altLang="zh-CN" sz="2400" dirty="0">
                <a:latin typeface="Arial" panose="020B0604020202020204" pitchFamily="34" charset="0"/>
                <a:cs typeface="Arial" panose="020B0604020202020204" pitchFamily="34" charset="0"/>
              </a:rPr>
              <a:t>Interview participants:</a:t>
            </a:r>
          </a:p>
          <a:p>
            <a:pPr marL="0" indent="0">
              <a:buNone/>
            </a:pPr>
            <a:r>
              <a:rPr kumimoji="1" lang="en-GB" altLang="zh-CN" sz="2400" dirty="0">
                <a:latin typeface="Arial" panose="020B0604020202020204" pitchFamily="34" charset="0"/>
                <a:cs typeface="Arial" panose="020B0604020202020204" pitchFamily="34" charset="0"/>
              </a:rPr>
              <a:t> 6 students, </a:t>
            </a:r>
            <a:r>
              <a:rPr kumimoji="1" lang="en-US" altLang="zh-CN" sz="2400" dirty="0">
                <a:latin typeface="Arial" panose="020B0604020202020204" pitchFamily="34" charset="0"/>
                <a:cs typeface="Arial" panose="020B0604020202020204" pitchFamily="34" charset="0"/>
              </a:rPr>
              <a:t>5</a:t>
            </a:r>
            <a:r>
              <a:rPr kumimoji="1" lang="en-GB" altLang="zh-CN" sz="2400" dirty="0">
                <a:latin typeface="Arial" panose="020B0604020202020204" pitchFamily="34" charset="0"/>
                <a:cs typeface="Arial" panose="020B0604020202020204" pitchFamily="34" charset="0"/>
              </a:rPr>
              <a:t> lecturers/EAP teachers, 3 </a:t>
            </a:r>
            <a:r>
              <a:rPr kumimoji="1" lang="en-GB" altLang="zh-CN" sz="2400" dirty="0" err="1">
                <a:latin typeface="Arial" panose="020B0604020202020204" pitchFamily="34" charset="0"/>
                <a:cs typeface="Arial" panose="020B0604020202020204" pitchFamily="34" charset="0"/>
              </a:rPr>
              <a:t>proofreaders</a:t>
            </a:r>
            <a:endParaRPr kumimoji="1" lang="en-GB" altLang="zh-C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4575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1277112" y="881103"/>
            <a:ext cx="9637776" cy="929046"/>
          </a:xfrm>
        </p:spPr>
        <p:txBody>
          <a:bodyPr>
            <a:normAutofit/>
          </a:bodyPr>
          <a:lstStyle/>
          <a:p>
            <a:r>
              <a:rPr kumimoji="1" lang="en-US" altLang="zh-CN" dirty="0">
                <a:latin typeface="Arial" panose="020B0604020202020204" pitchFamily="34" charset="0"/>
                <a:cs typeface="Arial" panose="020B0604020202020204" pitchFamily="34" charset="0"/>
              </a:rPr>
              <a:t>Participants</a:t>
            </a:r>
            <a:endParaRPr kumimoji="1" lang="zh-CN" altLang="en-US"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1277112" y="1505640"/>
            <a:ext cx="9637776" cy="3354873"/>
          </a:xfrm>
        </p:spPr>
        <p:txBody>
          <a:bodyPr>
            <a:normAutofit/>
          </a:bodyPr>
          <a:lstStyle/>
          <a:p>
            <a:pPr marL="0" indent="0">
              <a:buNone/>
            </a:pPr>
            <a:endParaRPr kumimoji="1" lang="en-GB" altLang="zh-CN" sz="2000" dirty="0">
              <a:latin typeface="Arial" panose="020B0604020202020204" pitchFamily="34" charset="0"/>
              <a:cs typeface="Arial" panose="020B0604020202020204" pitchFamily="34" charset="0"/>
            </a:endParaRPr>
          </a:p>
          <a:p>
            <a:pPr marL="0" indent="0">
              <a:buNone/>
            </a:pPr>
            <a:r>
              <a:rPr kumimoji="1" lang="en-GB" altLang="zh-CN" sz="2000" dirty="0">
                <a:latin typeface="Arial" panose="020B0604020202020204" pitchFamily="34" charset="0"/>
                <a:cs typeface="Arial" panose="020B0604020202020204" pitchFamily="34" charset="0"/>
              </a:rPr>
              <a:t>Profiles of interviewees</a:t>
            </a:r>
          </a:p>
        </p:txBody>
      </p:sp>
      <p:graphicFrame>
        <p:nvGraphicFramePr>
          <p:cNvPr id="5" name="表格 5">
            <a:extLst>
              <a:ext uri="{FF2B5EF4-FFF2-40B4-BE49-F238E27FC236}">
                <a16:creationId xmlns:a16="http://schemas.microsoft.com/office/drawing/2014/main" id="{7829387B-A378-BF4D-8EB7-ADBBC1CBC9EA}"/>
              </a:ext>
            </a:extLst>
          </p:cNvPr>
          <p:cNvGraphicFramePr>
            <a:graphicFrameLocks noGrp="1"/>
          </p:cNvGraphicFramePr>
          <p:nvPr>
            <p:extLst>
              <p:ext uri="{D42A27DB-BD31-4B8C-83A1-F6EECF244321}">
                <p14:modId xmlns:p14="http://schemas.microsoft.com/office/powerpoint/2010/main" val="1021802616"/>
              </p:ext>
            </p:extLst>
          </p:nvPr>
        </p:nvGraphicFramePr>
        <p:xfrm>
          <a:off x="1277112" y="2355680"/>
          <a:ext cx="9849925" cy="3332480"/>
        </p:xfrm>
        <a:graphic>
          <a:graphicData uri="http://schemas.openxmlformats.org/drawingml/2006/table">
            <a:tbl>
              <a:tblPr firstRow="1" bandRow="1">
                <a:tableStyleId>{5C22544A-7EE6-4342-B048-85BDC9FD1C3A}</a:tableStyleId>
              </a:tblPr>
              <a:tblGrid>
                <a:gridCol w="1102673">
                  <a:extLst>
                    <a:ext uri="{9D8B030D-6E8A-4147-A177-3AD203B41FA5}">
                      <a16:colId xmlns:a16="http://schemas.microsoft.com/office/drawing/2014/main" val="1363827473"/>
                    </a:ext>
                  </a:extLst>
                </a:gridCol>
                <a:gridCol w="1630355">
                  <a:extLst>
                    <a:ext uri="{9D8B030D-6E8A-4147-A177-3AD203B41FA5}">
                      <a16:colId xmlns:a16="http://schemas.microsoft.com/office/drawing/2014/main" val="2434319369"/>
                    </a:ext>
                  </a:extLst>
                </a:gridCol>
                <a:gridCol w="4172568">
                  <a:extLst>
                    <a:ext uri="{9D8B030D-6E8A-4147-A177-3AD203B41FA5}">
                      <a16:colId xmlns:a16="http://schemas.microsoft.com/office/drawing/2014/main" val="2095085298"/>
                    </a:ext>
                  </a:extLst>
                </a:gridCol>
                <a:gridCol w="2944329">
                  <a:extLst>
                    <a:ext uri="{9D8B030D-6E8A-4147-A177-3AD203B41FA5}">
                      <a16:colId xmlns:a16="http://schemas.microsoft.com/office/drawing/2014/main" val="3236423309"/>
                    </a:ext>
                  </a:extLst>
                </a:gridCol>
              </a:tblGrid>
              <a:tr h="370840">
                <a:tc>
                  <a:txBody>
                    <a:bodyPr/>
                    <a:lstStyle/>
                    <a:p>
                      <a:r>
                        <a:rPr lang="en-US" altLang="zh-CN" sz="1400" dirty="0">
                          <a:latin typeface="Arial" panose="020B0604020202020204" pitchFamily="34" charset="0"/>
                          <a:cs typeface="Arial" panose="020B0604020202020204" pitchFamily="34" charset="0"/>
                        </a:rPr>
                        <a:t>Student</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Postgraduate major</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Undergraduate background</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EAP training experience</a:t>
                      </a:r>
                      <a:endParaRPr lang="zh-CN" alt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57724754"/>
                  </a:ext>
                </a:extLst>
              </a:tr>
              <a:tr h="370840">
                <a:tc>
                  <a:txBody>
                    <a:bodyPr/>
                    <a:lstStyle/>
                    <a:p>
                      <a:r>
                        <a:rPr lang="en-US" altLang="zh-CN" sz="1400" dirty="0">
                          <a:latin typeface="Arial" panose="020B0604020202020204" pitchFamily="34" charset="0"/>
                          <a:cs typeface="Arial" panose="020B0604020202020204" pitchFamily="34" charset="0"/>
                        </a:rPr>
                        <a:t>Student 1</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TESOL</a:t>
                      </a:r>
                      <a:endParaRPr lang="zh-CN" altLang="en-US" sz="1400" dirty="0">
                        <a:latin typeface="Arial" panose="020B0604020202020204" pitchFamily="34" charset="0"/>
                        <a:cs typeface="Arial" panose="020B0604020202020204" pitchFamily="34" charset="0"/>
                      </a:endParaRPr>
                    </a:p>
                  </a:txBody>
                  <a:tcPr/>
                </a:tc>
                <a:tc>
                  <a:txBody>
                    <a:bodyPr/>
                    <a:lstStyle/>
                    <a:p>
                      <a:r>
                        <a:rPr lang="en" altLang="zh-CN" sz="1400" dirty="0">
                          <a:latin typeface="Arial" panose="020B0604020202020204" pitchFamily="34" charset="0"/>
                          <a:cs typeface="Arial" panose="020B0604020202020204" pitchFamily="34" charset="0"/>
                        </a:rPr>
                        <a:t>Undergraduate of an ordinary university</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No</a:t>
                      </a:r>
                      <a:endParaRPr lang="zh-CN" alt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64431811"/>
                  </a:ext>
                </a:extLst>
              </a:tr>
              <a:tr h="370840">
                <a:tc>
                  <a:txBody>
                    <a:bodyPr/>
                    <a:lstStyle/>
                    <a:p>
                      <a:r>
                        <a:rPr lang="en-US" altLang="zh-CN" sz="1400" dirty="0">
                          <a:latin typeface="Arial" panose="020B0604020202020204" pitchFamily="34" charset="0"/>
                          <a:cs typeface="Arial" panose="020B0604020202020204" pitchFamily="34" charset="0"/>
                        </a:rPr>
                        <a:t>Student 2</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Gender</a:t>
                      </a:r>
                      <a:endParaRPr lang="zh-CN" altLang="en-US" sz="1400" dirty="0">
                        <a:latin typeface="Arial" panose="020B0604020202020204" pitchFamily="34" charset="0"/>
                        <a:cs typeface="Arial" panose="020B0604020202020204" pitchFamily="34" charset="0"/>
                      </a:endParaRPr>
                    </a:p>
                  </a:txBody>
                  <a:tcPr/>
                </a:tc>
                <a:tc>
                  <a:txBody>
                    <a:bodyPr/>
                    <a:lstStyle/>
                    <a:p>
                      <a:r>
                        <a:rPr lang="en" altLang="zh-CN" sz="1400" dirty="0">
                          <a:latin typeface="Arial" panose="020B0604020202020204" pitchFamily="34" charset="0"/>
                          <a:cs typeface="Arial" panose="020B0604020202020204" pitchFamily="34" charset="0"/>
                        </a:rPr>
                        <a:t>Undergraduate students of Sino British Joint Universities</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Yes, in undergraduate</a:t>
                      </a:r>
                      <a:endParaRPr lang="zh-CN" alt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00844278"/>
                  </a:ext>
                </a:extLst>
              </a:tr>
              <a:tr h="370840">
                <a:tc>
                  <a:txBody>
                    <a:bodyPr/>
                    <a:lstStyle/>
                    <a:p>
                      <a:r>
                        <a:rPr lang="en-US" altLang="zh-CN" sz="1400" dirty="0">
                          <a:latin typeface="Arial" panose="020B0604020202020204" pitchFamily="34" charset="0"/>
                          <a:cs typeface="Arial" panose="020B0604020202020204" pitchFamily="34" charset="0"/>
                        </a:rPr>
                        <a:t>Student 3</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Literature</a:t>
                      </a:r>
                      <a:endParaRPr lang="zh-CN" altLang="en-US" sz="1400" dirty="0">
                        <a:latin typeface="Arial" panose="020B0604020202020204" pitchFamily="34" charset="0"/>
                        <a:cs typeface="Arial" panose="020B0604020202020204" pitchFamily="34" charset="0"/>
                      </a:endParaRPr>
                    </a:p>
                  </a:txBody>
                  <a:tcPr/>
                </a:tc>
                <a:tc>
                  <a:txBody>
                    <a:bodyPr/>
                    <a:lstStyle/>
                    <a:p>
                      <a:r>
                        <a:rPr lang="en" altLang="zh-CN" sz="1400" dirty="0">
                          <a:latin typeface="Arial" panose="020B0604020202020204" pitchFamily="34" charset="0"/>
                          <a:cs typeface="Arial" panose="020B0604020202020204" pitchFamily="34" charset="0"/>
                        </a:rPr>
                        <a:t>Undergraduate students of Sino British Joint Universities</a:t>
                      </a:r>
                      <a:endParaRPr lang="zh-CN" altLang="en-US" sz="1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Arial" panose="020B0604020202020204" pitchFamily="34" charset="0"/>
                          <a:cs typeface="Arial" panose="020B0604020202020204" pitchFamily="34" charset="0"/>
                        </a:rPr>
                        <a:t>Yes, in undergraduate</a:t>
                      </a:r>
                      <a:endParaRPr lang="zh-CN" alt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22073050"/>
                  </a:ext>
                </a:extLst>
              </a:tr>
              <a:tr h="370840">
                <a:tc>
                  <a:txBody>
                    <a:bodyPr/>
                    <a:lstStyle/>
                    <a:p>
                      <a:r>
                        <a:rPr lang="en-US" altLang="zh-CN" sz="1400" dirty="0">
                          <a:latin typeface="Arial" panose="020B0604020202020204" pitchFamily="34" charset="0"/>
                          <a:cs typeface="Arial" panose="020B0604020202020204" pitchFamily="34" charset="0"/>
                        </a:rPr>
                        <a:t>Student 4</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TESOL</a:t>
                      </a:r>
                      <a:endParaRPr lang="zh-CN" altLang="en-US" sz="1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altLang="zh-CN" sz="1400" dirty="0">
                          <a:latin typeface="Arial" panose="020B0604020202020204" pitchFamily="34" charset="0"/>
                          <a:cs typeface="Arial" panose="020B0604020202020204" pitchFamily="34" charset="0"/>
                        </a:rPr>
                        <a:t>Undergraduate of an ordinary university</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Yes, in pre-sessional course</a:t>
                      </a:r>
                      <a:endParaRPr lang="zh-CN" alt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97083950"/>
                  </a:ext>
                </a:extLst>
              </a:tr>
              <a:tr h="370840">
                <a:tc>
                  <a:txBody>
                    <a:bodyPr/>
                    <a:lstStyle/>
                    <a:p>
                      <a:r>
                        <a:rPr lang="en-US" altLang="zh-CN" sz="1400" dirty="0">
                          <a:latin typeface="Arial" panose="020B0604020202020204" pitchFamily="34" charset="0"/>
                          <a:cs typeface="Arial" panose="020B0604020202020204" pitchFamily="34" charset="0"/>
                        </a:rPr>
                        <a:t>Student</a:t>
                      </a:r>
                      <a:r>
                        <a:rPr lang="zh-CN" altLang="en-US" sz="1400" dirty="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5</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Human resources</a:t>
                      </a:r>
                      <a:endParaRPr lang="zh-CN" altLang="en-US" sz="1400" dirty="0">
                        <a:latin typeface="Arial" panose="020B0604020202020204" pitchFamily="34" charset="0"/>
                        <a:cs typeface="Arial" panose="020B0604020202020204" pitchFamily="34" charset="0"/>
                      </a:endParaRPr>
                    </a:p>
                  </a:txBody>
                  <a:tcPr/>
                </a:tc>
                <a:tc>
                  <a:txBody>
                    <a:bodyPr/>
                    <a:lstStyle/>
                    <a:p>
                      <a:r>
                        <a:rPr lang="en" altLang="zh-CN" sz="1400" dirty="0">
                          <a:latin typeface="Arial" panose="020B0604020202020204" pitchFamily="34" charset="0"/>
                          <a:cs typeface="Arial" panose="020B0604020202020204" pitchFamily="34" charset="0"/>
                        </a:rPr>
                        <a:t>Undergraduate students of Sino British Joint Universities</a:t>
                      </a:r>
                      <a:endParaRPr lang="zh-CN" altLang="en-US" sz="1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Arial" panose="020B0604020202020204" pitchFamily="34" charset="0"/>
                          <a:cs typeface="Arial" panose="020B0604020202020204" pitchFamily="34" charset="0"/>
                        </a:rPr>
                        <a:t>Yes, in undergraduate</a:t>
                      </a:r>
                      <a:endParaRPr lang="zh-CN" alt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81609147"/>
                  </a:ext>
                </a:extLst>
              </a:tr>
              <a:tr h="370840">
                <a:tc>
                  <a:txBody>
                    <a:bodyPr/>
                    <a:lstStyle/>
                    <a:p>
                      <a:r>
                        <a:rPr lang="en-US" altLang="zh-CN" sz="1400" dirty="0">
                          <a:latin typeface="Arial" panose="020B0604020202020204" pitchFamily="34" charset="0"/>
                          <a:cs typeface="Arial" panose="020B0604020202020204" pitchFamily="34" charset="0"/>
                        </a:rPr>
                        <a:t>Student 6</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TESOL</a:t>
                      </a:r>
                      <a:endParaRPr lang="zh-CN" altLang="en-US" sz="14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altLang="zh-CN" sz="1400" dirty="0">
                          <a:latin typeface="Arial" panose="020B0604020202020204" pitchFamily="34" charset="0"/>
                          <a:cs typeface="Arial" panose="020B0604020202020204" pitchFamily="34" charset="0"/>
                        </a:rPr>
                        <a:t>Undergraduate of an ordinary university</a:t>
                      </a:r>
                      <a:endParaRPr lang="zh-CN" altLang="en-US" sz="1400" dirty="0">
                        <a:latin typeface="Arial" panose="020B0604020202020204" pitchFamily="34" charset="0"/>
                        <a:cs typeface="Arial" panose="020B0604020202020204" pitchFamily="34" charset="0"/>
                      </a:endParaRPr>
                    </a:p>
                  </a:txBody>
                  <a:tcPr/>
                </a:tc>
                <a:tc>
                  <a:txBody>
                    <a:bodyPr/>
                    <a:lstStyle/>
                    <a:p>
                      <a:r>
                        <a:rPr lang="en-US" altLang="zh-CN" sz="1400" dirty="0">
                          <a:latin typeface="Arial" panose="020B0604020202020204" pitchFamily="34" charset="0"/>
                          <a:cs typeface="Arial" panose="020B0604020202020204" pitchFamily="34" charset="0"/>
                        </a:rPr>
                        <a:t>No, but worked as an IELTS teacher for six years in Shanghai</a:t>
                      </a:r>
                      <a:endParaRPr lang="zh-CN" alt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64518154"/>
                  </a:ext>
                </a:extLst>
              </a:tr>
            </a:tbl>
          </a:graphicData>
        </a:graphic>
      </p:graphicFrame>
    </p:spTree>
    <p:extLst>
      <p:ext uri="{BB962C8B-B14F-4D97-AF65-F5344CB8AC3E}">
        <p14:creationId xmlns:p14="http://schemas.microsoft.com/office/powerpoint/2010/main" val="2881394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表格 5">
            <a:extLst>
              <a:ext uri="{FF2B5EF4-FFF2-40B4-BE49-F238E27FC236}">
                <a16:creationId xmlns:a16="http://schemas.microsoft.com/office/drawing/2014/main" id="{182189DC-4C0D-F442-A07B-4269B1A2E1F7}"/>
              </a:ext>
            </a:extLst>
          </p:cNvPr>
          <p:cNvGraphicFramePr>
            <a:graphicFrameLocks noGrp="1"/>
          </p:cNvGraphicFramePr>
          <p:nvPr>
            <p:ph idx="1"/>
            <p:extLst>
              <p:ext uri="{D42A27DB-BD31-4B8C-83A1-F6EECF244321}">
                <p14:modId xmlns:p14="http://schemas.microsoft.com/office/powerpoint/2010/main" val="1307601906"/>
              </p:ext>
            </p:extLst>
          </p:nvPr>
        </p:nvGraphicFramePr>
        <p:xfrm>
          <a:off x="957072" y="856492"/>
          <a:ext cx="10277856" cy="2835945"/>
        </p:xfrm>
        <a:graphic>
          <a:graphicData uri="http://schemas.openxmlformats.org/drawingml/2006/table">
            <a:tbl>
              <a:tblPr firstRow="1" bandRow="1">
                <a:tableStyleId>{5C22544A-7EE6-4342-B048-85BDC9FD1C3A}</a:tableStyleId>
              </a:tblPr>
              <a:tblGrid>
                <a:gridCol w="1132985">
                  <a:extLst>
                    <a:ext uri="{9D8B030D-6E8A-4147-A177-3AD203B41FA5}">
                      <a16:colId xmlns:a16="http://schemas.microsoft.com/office/drawing/2014/main" val="3101566351"/>
                    </a:ext>
                  </a:extLst>
                </a:gridCol>
                <a:gridCol w="2244437">
                  <a:extLst>
                    <a:ext uri="{9D8B030D-6E8A-4147-A177-3AD203B41FA5}">
                      <a16:colId xmlns:a16="http://schemas.microsoft.com/office/drawing/2014/main" val="130637803"/>
                    </a:ext>
                  </a:extLst>
                </a:gridCol>
                <a:gridCol w="3262060">
                  <a:extLst>
                    <a:ext uri="{9D8B030D-6E8A-4147-A177-3AD203B41FA5}">
                      <a16:colId xmlns:a16="http://schemas.microsoft.com/office/drawing/2014/main" val="4001560137"/>
                    </a:ext>
                  </a:extLst>
                </a:gridCol>
                <a:gridCol w="3638374">
                  <a:extLst>
                    <a:ext uri="{9D8B030D-6E8A-4147-A177-3AD203B41FA5}">
                      <a16:colId xmlns:a16="http://schemas.microsoft.com/office/drawing/2014/main" val="3682612027"/>
                    </a:ext>
                  </a:extLst>
                </a:gridCol>
              </a:tblGrid>
              <a:tr h="366195">
                <a:tc>
                  <a:txBody>
                    <a:bodyPr/>
                    <a:lstStyle/>
                    <a:p>
                      <a:r>
                        <a:rPr lang="en-US" altLang="zh-CN" sz="1200" dirty="0">
                          <a:latin typeface="Arial" panose="020B0604020202020204" pitchFamily="34" charset="0"/>
                          <a:cs typeface="Arial" panose="020B0604020202020204" pitchFamily="34" charset="0"/>
                        </a:rPr>
                        <a:t>Teacher</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Job</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Work experience</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Proofreading experience</a:t>
                      </a:r>
                      <a:endParaRPr lang="zh-CN" alt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91568426"/>
                  </a:ext>
                </a:extLst>
              </a:tr>
              <a:tr h="366195">
                <a:tc>
                  <a:txBody>
                    <a:bodyPr/>
                    <a:lstStyle/>
                    <a:p>
                      <a:r>
                        <a:rPr lang="en-US" altLang="zh-CN" sz="1200" dirty="0">
                          <a:latin typeface="Arial" panose="020B0604020202020204" pitchFamily="34" charset="0"/>
                          <a:cs typeface="Arial" panose="020B0604020202020204" pitchFamily="34" charset="0"/>
                        </a:rPr>
                        <a:t>Teacher 1</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Linguistics</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professor</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Supervisor for PhD and masters students</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Has done some for her PhD students</a:t>
                      </a:r>
                      <a:endParaRPr lang="zh-CN" alt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31159284"/>
                  </a:ext>
                </a:extLst>
              </a:tr>
              <a:tr h="4514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Arial" panose="020B0604020202020204" pitchFamily="34" charset="0"/>
                          <a:cs typeface="Arial" panose="020B0604020202020204" pitchFamily="34" charset="0"/>
                        </a:rPr>
                        <a:t>Teacher 2</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EAP</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teacher</a:t>
                      </a:r>
                      <a:endParaRPr lang="zh-CN" altLang="en-US" sz="12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Arial" panose="020B0604020202020204" pitchFamily="34" charset="0"/>
                          <a:cs typeface="Arial" panose="020B0604020202020204" pitchFamily="34" charset="0"/>
                        </a:rPr>
                        <a:t>Lead the in-sessional course and one to on consultations</a:t>
                      </a:r>
                      <a:r>
                        <a:rPr lang="en-GB" altLang="zh-CN" sz="1200" dirty="0">
                          <a:latin typeface="Arial" panose="020B0604020202020204" pitchFamily="34" charset="0"/>
                          <a:cs typeface="Arial" panose="020B0604020202020204" pitchFamily="34" charset="0"/>
                        </a:rPr>
                        <a:t>;</a:t>
                      </a:r>
                      <a:r>
                        <a:rPr lang="en-US" altLang="zh-CN" sz="1200" dirty="0">
                          <a:latin typeface="Arial" panose="020B0604020202020204" pitchFamily="34" charset="0"/>
                          <a:cs typeface="Arial" panose="020B0604020202020204" pitchFamily="34" charset="0"/>
                        </a:rPr>
                        <a:t> Supervisor for masters students</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Never, only provide proofreader lists if students ask</a:t>
                      </a:r>
                      <a:endParaRPr lang="zh-CN" alt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80166741"/>
                  </a:ext>
                </a:extLst>
              </a:tr>
              <a:tr h="4514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Arial" panose="020B0604020202020204" pitchFamily="34" charset="0"/>
                          <a:cs typeface="Arial" panose="020B0604020202020204" pitchFamily="34" charset="0"/>
                        </a:rPr>
                        <a:t>Teacher 3</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Lecturer in MA TESOL</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Supervisor for masters students</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Have done proofreading services, not limited in the academy, but also in the area of copy-editing</a:t>
                      </a:r>
                    </a:p>
                  </a:txBody>
                  <a:tcPr/>
                </a:tc>
                <a:extLst>
                  <a:ext uri="{0D108BD9-81ED-4DB2-BD59-A6C34878D82A}">
                    <a16:rowId xmlns:a16="http://schemas.microsoft.com/office/drawing/2014/main" val="1345647358"/>
                  </a:ext>
                </a:extLst>
              </a:tr>
              <a:tr h="3661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Arial" panose="020B0604020202020204" pitchFamily="34" charset="0"/>
                          <a:cs typeface="Arial" panose="020B0604020202020204" pitchFamily="34" charset="0"/>
                        </a:rPr>
                        <a:t>Teacher 4</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Lecturer in MA TESOL</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Leader of pre-sessional course</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 Did it once</a:t>
                      </a:r>
                      <a:endParaRPr lang="zh-CN" alt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53376547"/>
                  </a:ext>
                </a:extLst>
              </a:tr>
              <a:tr h="3661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Arial" panose="020B0604020202020204" pitchFamily="34" charset="0"/>
                          <a:cs typeface="Arial" panose="020B0604020202020204" pitchFamily="34" charset="0"/>
                        </a:rPr>
                        <a:t>Teacher 5</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Lecturer in MA AL and TESOL</a:t>
                      </a:r>
                      <a:endParaRPr lang="zh-CN" altLang="en-US" sz="12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Arial" panose="020B0604020202020204" pitchFamily="34" charset="0"/>
                          <a:cs typeface="Arial" panose="020B0604020202020204" pitchFamily="34" charset="0"/>
                        </a:rPr>
                        <a:t>worked as an EAP teacher; Supervisor for PhD and masters students</a:t>
                      </a:r>
                      <a:endParaRPr lang="zh-CN" alt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Never, but suggested once</a:t>
                      </a:r>
                      <a:endParaRPr lang="zh-CN" alt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72198648"/>
                  </a:ext>
                </a:extLst>
              </a:tr>
            </a:tbl>
          </a:graphicData>
        </a:graphic>
      </p:graphicFrame>
      <p:graphicFrame>
        <p:nvGraphicFramePr>
          <p:cNvPr id="6" name="表格 6">
            <a:extLst>
              <a:ext uri="{FF2B5EF4-FFF2-40B4-BE49-F238E27FC236}">
                <a16:creationId xmlns:a16="http://schemas.microsoft.com/office/drawing/2014/main" id="{D7156B7A-FE7D-FD47-8D21-C99A829ED47C}"/>
              </a:ext>
            </a:extLst>
          </p:cNvPr>
          <p:cNvGraphicFramePr>
            <a:graphicFrameLocks noGrp="1"/>
          </p:cNvGraphicFramePr>
          <p:nvPr>
            <p:extLst>
              <p:ext uri="{D42A27DB-BD31-4B8C-83A1-F6EECF244321}">
                <p14:modId xmlns:p14="http://schemas.microsoft.com/office/powerpoint/2010/main" val="1167143316"/>
              </p:ext>
            </p:extLst>
          </p:nvPr>
        </p:nvGraphicFramePr>
        <p:xfrm>
          <a:off x="968024" y="3486836"/>
          <a:ext cx="10280198" cy="2743200"/>
        </p:xfrm>
        <a:graphic>
          <a:graphicData uri="http://schemas.openxmlformats.org/drawingml/2006/table">
            <a:tbl>
              <a:tblPr firstRow="1" bandRow="1">
                <a:tableStyleId>{5C22544A-7EE6-4342-B048-85BDC9FD1C3A}</a:tableStyleId>
              </a:tblPr>
              <a:tblGrid>
                <a:gridCol w="1122033">
                  <a:extLst>
                    <a:ext uri="{9D8B030D-6E8A-4147-A177-3AD203B41FA5}">
                      <a16:colId xmlns:a16="http://schemas.microsoft.com/office/drawing/2014/main" val="1582422012"/>
                    </a:ext>
                  </a:extLst>
                </a:gridCol>
                <a:gridCol w="2041268">
                  <a:extLst>
                    <a:ext uri="{9D8B030D-6E8A-4147-A177-3AD203B41FA5}">
                      <a16:colId xmlns:a16="http://schemas.microsoft.com/office/drawing/2014/main" val="204620666"/>
                    </a:ext>
                  </a:extLst>
                </a:gridCol>
                <a:gridCol w="1853839">
                  <a:extLst>
                    <a:ext uri="{9D8B030D-6E8A-4147-A177-3AD203B41FA5}">
                      <a16:colId xmlns:a16="http://schemas.microsoft.com/office/drawing/2014/main" val="2455790188"/>
                    </a:ext>
                  </a:extLst>
                </a:gridCol>
                <a:gridCol w="2527337">
                  <a:extLst>
                    <a:ext uri="{9D8B030D-6E8A-4147-A177-3AD203B41FA5}">
                      <a16:colId xmlns:a16="http://schemas.microsoft.com/office/drawing/2014/main" val="4251882975"/>
                    </a:ext>
                  </a:extLst>
                </a:gridCol>
                <a:gridCol w="2735721">
                  <a:extLst>
                    <a:ext uri="{9D8B030D-6E8A-4147-A177-3AD203B41FA5}">
                      <a16:colId xmlns:a16="http://schemas.microsoft.com/office/drawing/2014/main" val="46010958"/>
                    </a:ext>
                  </a:extLst>
                </a:gridCol>
              </a:tblGrid>
              <a:tr h="0">
                <a:tc>
                  <a:txBody>
                    <a:bodyPr/>
                    <a:lstStyle/>
                    <a:p>
                      <a:r>
                        <a:rPr lang="en-US" altLang="zh-CN" sz="1200" dirty="0">
                          <a:latin typeface="Arial" panose="020B0604020202020204" pitchFamily="34" charset="0"/>
                          <a:cs typeface="Arial" panose="020B0604020202020204" pitchFamily="34" charset="0"/>
                        </a:rPr>
                        <a:t>Proofreader</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Proofreading experience</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Previous work experience</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Qualification</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Contact method</a:t>
                      </a:r>
                      <a:endParaRPr lang="zh-CN" alt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52108712"/>
                  </a:ext>
                </a:extLst>
              </a:tr>
              <a:tr h="370840">
                <a:tc>
                  <a:txBody>
                    <a:bodyPr/>
                    <a:lstStyle/>
                    <a:p>
                      <a:r>
                        <a:rPr lang="en-US" altLang="zh-CN" sz="1200" dirty="0">
                          <a:latin typeface="Arial" panose="020B0604020202020204" pitchFamily="34" charset="0"/>
                          <a:cs typeface="Arial" panose="020B0604020202020204" pitchFamily="34" charset="0"/>
                        </a:rPr>
                        <a:t>Proofreader</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1</a:t>
                      </a:r>
                    </a:p>
                  </a:txBody>
                  <a:tcPr/>
                </a:tc>
                <a:tc>
                  <a:txBody>
                    <a:bodyPr/>
                    <a:lstStyle/>
                    <a:p>
                      <a:r>
                        <a:rPr lang="en-GB" altLang="zh-CN" sz="1200" dirty="0">
                          <a:latin typeface="Arial" panose="020B0604020202020204" pitchFamily="34" charset="0"/>
                          <a:cs typeface="Arial" panose="020B0604020202020204" pitchFamily="34" charset="0"/>
                        </a:rPr>
                        <a:t>5 years</a:t>
                      </a:r>
                      <a:endParaRPr lang="zh-CN" altLang="en-US" sz="1200" dirty="0">
                        <a:latin typeface="Arial" panose="020B0604020202020204" pitchFamily="34" charset="0"/>
                        <a:cs typeface="Arial" panose="020B0604020202020204" pitchFamily="34" charset="0"/>
                      </a:endParaRPr>
                    </a:p>
                  </a:txBody>
                  <a:tcPr/>
                </a:tc>
                <a:tc>
                  <a:txBody>
                    <a:bodyPr/>
                    <a:lstStyle/>
                    <a:p>
                      <a:r>
                        <a:rPr lang="en-GB" altLang="zh-CN" sz="1200" dirty="0">
                          <a:latin typeface="Arial" panose="020B0604020202020204" pitchFamily="34" charset="0"/>
                          <a:cs typeface="Arial" panose="020B0604020202020204" pitchFamily="34" charset="0"/>
                        </a:rPr>
                        <a:t>Pre-sessional teacher at UK universities; English teacher in different countries; IELTS examiner</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Master degrees in linguistics-related fields; studied at a PhD level but has not finished it</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Advertisement at University</a:t>
                      </a:r>
                      <a:endParaRPr lang="zh-CN" alt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86842057"/>
                  </a:ext>
                </a:extLst>
              </a:tr>
              <a:tr h="370840">
                <a:tc>
                  <a:txBody>
                    <a:bodyPr/>
                    <a:lstStyle/>
                    <a:p>
                      <a:r>
                        <a:rPr lang="en-US" altLang="zh-CN" sz="1200" dirty="0">
                          <a:latin typeface="Arial" panose="020B0604020202020204" pitchFamily="34" charset="0"/>
                          <a:cs typeface="Arial" panose="020B0604020202020204" pitchFamily="34" charset="0"/>
                        </a:rPr>
                        <a:t>Proofreader 2</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5 years</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Former university teacher</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Get a proofreader qualification; run workshops for proofreaders and universities</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On the proofreader list that Durham University provides</a:t>
                      </a:r>
                      <a:endParaRPr lang="zh-CN" alt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46991188"/>
                  </a:ext>
                </a:extLst>
              </a:tr>
              <a:tr h="370840">
                <a:tc>
                  <a:txBody>
                    <a:bodyPr/>
                    <a:lstStyle/>
                    <a:p>
                      <a:r>
                        <a:rPr lang="en-US" altLang="zh-CN" sz="1200" dirty="0">
                          <a:latin typeface="Arial" panose="020B0604020202020204" pitchFamily="34" charset="0"/>
                          <a:cs typeface="Arial" panose="020B0604020202020204" pitchFamily="34" charset="0"/>
                        </a:rPr>
                        <a:t>Proofreader 3</a:t>
                      </a:r>
                      <a:endParaRPr lang="zh-CN" altLang="en-US" sz="1200" dirty="0">
                        <a:latin typeface="Arial" panose="020B0604020202020204" pitchFamily="34" charset="0"/>
                        <a:cs typeface="Arial" panose="020B0604020202020204" pitchFamily="34" charset="0"/>
                      </a:endParaRPr>
                    </a:p>
                  </a:txBody>
                  <a:tcPr/>
                </a:tc>
                <a:tc>
                  <a:txBody>
                    <a:bodyPr/>
                    <a:lstStyle/>
                    <a:p>
                      <a:r>
                        <a:rPr lang="en-US" altLang="zh-CN" sz="1200" dirty="0">
                          <a:latin typeface="Arial" panose="020B0604020202020204" pitchFamily="34" charset="0"/>
                          <a:cs typeface="Arial" panose="020B0604020202020204" pitchFamily="34" charset="0"/>
                        </a:rPr>
                        <a:t>More than 20 years</a:t>
                      </a:r>
                      <a:endParaRPr lang="zh-CN" altLang="en-US" sz="1200" dirty="0">
                        <a:latin typeface="Arial" panose="020B0604020202020204" pitchFamily="34" charset="0"/>
                        <a:cs typeface="Arial" panose="020B0604020202020204" pitchFamily="34" charset="0"/>
                      </a:endParaRPr>
                    </a:p>
                  </a:txBody>
                  <a:tcPr/>
                </a:tc>
                <a:tc>
                  <a:txBody>
                    <a:bodyPr/>
                    <a:lstStyle/>
                    <a:p>
                      <a:r>
                        <a:rPr lang="en-GB" altLang="zh-CN" sz="1200" dirty="0">
                          <a:latin typeface="Arial" panose="020B0604020202020204" pitchFamily="34" charset="0"/>
                          <a:cs typeface="Arial" panose="020B0604020202020204" pitchFamily="34" charset="0"/>
                        </a:rPr>
                        <a:t>Freelance lecturer; pre-sessional teacher; MBA programmes manager;</a:t>
                      </a:r>
                      <a:endParaRPr lang="zh-CN" altLang="en-US" sz="1200" dirty="0">
                        <a:latin typeface="Arial" panose="020B0604020202020204" pitchFamily="34" charset="0"/>
                        <a:cs typeface="Arial" panose="020B0604020202020204" pitchFamily="34" charset="0"/>
                      </a:endParaRPr>
                    </a:p>
                  </a:txBody>
                  <a:tcPr/>
                </a:tc>
                <a:tc>
                  <a:txBody>
                    <a:bodyPr/>
                    <a:lstStyle/>
                    <a:p>
                      <a:r>
                        <a:rPr lang="en-GB" altLang="zh-CN" sz="1200" dirty="0">
                          <a:latin typeface="Arial" panose="020B0604020202020204" pitchFamily="34" charset="0"/>
                          <a:cs typeface="Arial" panose="020B0604020202020204" pitchFamily="34" charset="0"/>
                        </a:rPr>
                        <a:t>Master of Education, PGCE teaching ESL/EFL/Literacy</a:t>
                      </a:r>
                      <a:endParaRPr lang="zh-CN" altLang="en-US" sz="12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latin typeface="Arial" panose="020B0604020202020204" pitchFamily="34" charset="0"/>
                          <a:cs typeface="Arial" panose="020B0604020202020204" pitchFamily="34" charset="0"/>
                        </a:rPr>
                        <a:t>On the proofreader list that Durham University provides</a:t>
                      </a:r>
                      <a:endParaRPr lang="zh-CN" alt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37019864"/>
                  </a:ext>
                </a:extLst>
              </a:tr>
            </a:tbl>
          </a:graphicData>
        </a:graphic>
      </p:graphicFrame>
    </p:spTree>
    <p:extLst>
      <p:ext uri="{BB962C8B-B14F-4D97-AF65-F5344CB8AC3E}">
        <p14:creationId xmlns:p14="http://schemas.microsoft.com/office/powerpoint/2010/main" val="3739873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03693A87-4468-4549-983E-09A046F7ED2C}"/>
              </a:ext>
            </a:extLst>
          </p:cNvPr>
          <p:cNvSpPr>
            <a:spLocks noGrp="1"/>
          </p:cNvSpPr>
          <p:nvPr>
            <p:ph type="title"/>
          </p:nvPr>
        </p:nvSpPr>
        <p:spPr>
          <a:xfrm>
            <a:off x="643467" y="321734"/>
            <a:ext cx="10905066" cy="1135737"/>
          </a:xfrm>
        </p:spPr>
        <p:txBody>
          <a:bodyPr>
            <a:normAutofit/>
          </a:bodyPr>
          <a:lstStyle/>
          <a:p>
            <a:r>
              <a:rPr kumimoji="1" lang="en-US" altLang="zh-CN" sz="3200" dirty="0">
                <a:solidFill>
                  <a:srgbClr val="080808"/>
                </a:solidFill>
                <a:latin typeface="Arial" panose="020B0604020202020204" pitchFamily="34" charset="0"/>
                <a:cs typeface="Arial" panose="020B0604020202020204" pitchFamily="34" charset="0"/>
              </a:rPr>
              <a:t>Findings</a:t>
            </a:r>
            <a:r>
              <a:rPr kumimoji="1" lang="zh-CN" altLang="en-US" sz="3200" dirty="0">
                <a:solidFill>
                  <a:srgbClr val="080808"/>
                </a:solidFill>
                <a:latin typeface="Arial" panose="020B0604020202020204" pitchFamily="34" charset="0"/>
                <a:cs typeface="Arial" panose="020B0604020202020204" pitchFamily="34" charset="0"/>
              </a:rPr>
              <a:t> </a:t>
            </a:r>
            <a:r>
              <a:rPr kumimoji="1" lang="en-US" altLang="zh-CN" sz="3200" dirty="0">
                <a:solidFill>
                  <a:srgbClr val="080808"/>
                </a:solidFill>
                <a:latin typeface="Arial" panose="020B0604020202020204" pitchFamily="34" charset="0"/>
                <a:cs typeface="Arial" panose="020B0604020202020204" pitchFamily="34" charset="0"/>
              </a:rPr>
              <a:t>and discussion (1): definition of proofreading</a:t>
            </a:r>
            <a:endParaRPr kumimoji="1" lang="zh-CN" altLang="en-US" sz="3200" dirty="0"/>
          </a:p>
        </p:txBody>
      </p:sp>
      <p:sp>
        <p:nvSpPr>
          <p:cNvPr id="3" name="内容占位符 2">
            <a:extLst>
              <a:ext uri="{FF2B5EF4-FFF2-40B4-BE49-F238E27FC236}">
                <a16:creationId xmlns:a16="http://schemas.microsoft.com/office/drawing/2014/main" id="{AE80665A-AFAB-3747-AD72-7920DFAAF845}"/>
              </a:ext>
            </a:extLst>
          </p:cNvPr>
          <p:cNvSpPr>
            <a:spLocks noGrp="1"/>
          </p:cNvSpPr>
          <p:nvPr>
            <p:ph idx="1"/>
          </p:nvPr>
        </p:nvSpPr>
        <p:spPr>
          <a:xfrm>
            <a:off x="643467" y="1782981"/>
            <a:ext cx="4809882" cy="4393982"/>
          </a:xfrm>
        </p:spPr>
        <p:txBody>
          <a:bodyPr>
            <a:normAutofit/>
          </a:bodyPr>
          <a:lstStyle/>
          <a:p>
            <a:pPr marL="0" indent="0">
              <a:buNone/>
            </a:pPr>
            <a:r>
              <a:rPr kumimoji="1" lang="en-US" altLang="zh-CN" sz="2000" dirty="0">
                <a:latin typeface="Arial" panose="020B0604020202020204" pitchFamily="34" charset="0"/>
                <a:cs typeface="Arial" panose="020B0604020202020204" pitchFamily="34" charset="0"/>
              </a:rPr>
              <a:t>Matches:</a:t>
            </a:r>
          </a:p>
          <a:p>
            <a:r>
              <a:rPr kumimoji="1" lang="en-US" altLang="zh-CN" sz="2000" dirty="0">
                <a:latin typeface="Arial" panose="020B0604020202020204" pitchFamily="34" charset="0"/>
                <a:cs typeface="Arial" panose="020B0604020202020204" pitchFamily="34" charset="0"/>
              </a:rPr>
              <a:t>Sentence level correction</a:t>
            </a:r>
          </a:p>
          <a:p>
            <a:r>
              <a:rPr kumimoji="1" lang="en-US" altLang="zh-CN" sz="2000" dirty="0">
                <a:latin typeface="Arial" panose="020B0604020202020204" pitchFamily="34" charset="0"/>
                <a:cs typeface="Arial" panose="020B0604020202020204" pitchFamily="34" charset="0"/>
              </a:rPr>
              <a:t>Clarity of writing</a:t>
            </a:r>
          </a:p>
          <a:p>
            <a:r>
              <a:rPr kumimoji="1" lang="en-US" altLang="zh-CN" sz="2000" dirty="0">
                <a:latin typeface="Arial" panose="020B0604020202020204" pitchFamily="34" charset="0"/>
                <a:cs typeface="Arial" panose="020B0604020202020204" pitchFamily="34" charset="0"/>
              </a:rPr>
              <a:t>Advice from the second eye</a:t>
            </a:r>
            <a:endParaRPr kumimoji="1" lang="zh-CN" altLang="en-US" sz="2000"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文本框 3">
            <a:extLst>
              <a:ext uri="{FF2B5EF4-FFF2-40B4-BE49-F238E27FC236}">
                <a16:creationId xmlns:a16="http://schemas.microsoft.com/office/drawing/2014/main" id="{E5965E2E-1C3A-A946-BDB1-D601D9A6EBF8}"/>
              </a:ext>
            </a:extLst>
          </p:cNvPr>
          <p:cNvSpPr txBox="1"/>
          <p:nvPr/>
        </p:nvSpPr>
        <p:spPr>
          <a:xfrm>
            <a:off x="5769467" y="1743382"/>
            <a:ext cx="6163561" cy="6309420"/>
          </a:xfrm>
          <a:prstGeom prst="rect">
            <a:avLst/>
          </a:prstGeom>
          <a:noFill/>
        </p:spPr>
        <p:txBody>
          <a:bodyPr wrap="square" rtlCol="0">
            <a:spAutoFit/>
          </a:bodyPr>
          <a:lstStyle/>
          <a:p>
            <a:r>
              <a:rPr kumimoji="1" lang="en-US" altLang="zh-CN" sz="2000" dirty="0">
                <a:latin typeface="Arial" panose="020B0604020202020204" pitchFamily="34" charset="0"/>
                <a:cs typeface="Arial" panose="020B0604020202020204" pitchFamily="34" charset="0"/>
              </a:rPr>
              <a:t>Mismatches:</a:t>
            </a:r>
          </a:p>
          <a:p>
            <a:pPr marL="285750" indent="-285750">
              <a:buFont typeface="Arial" panose="020B0604020202020204" pitchFamily="34" charset="0"/>
              <a:buChar char="•"/>
            </a:pPr>
            <a:r>
              <a:rPr kumimoji="1" lang="en-US" altLang="zh-CN" sz="2000" dirty="0">
                <a:latin typeface="Arial" panose="020B0604020202020204" pitchFamily="34" charset="0"/>
                <a:cs typeface="Arial" panose="020B0604020202020204" pitchFamily="34" charset="0"/>
              </a:rPr>
              <a:t>Comments on the structure</a:t>
            </a:r>
          </a:p>
          <a:p>
            <a:pPr marL="285750" indent="-285750">
              <a:buFont typeface="Arial" panose="020B0604020202020204" pitchFamily="34" charset="0"/>
              <a:buChar char="•"/>
            </a:pPr>
            <a:r>
              <a:rPr kumimoji="1" lang="en-US" altLang="zh-CN" sz="2000" dirty="0">
                <a:latin typeface="Arial" panose="020B0604020202020204" pitchFamily="34" charset="0"/>
                <a:cs typeface="Arial" panose="020B0604020202020204" pitchFamily="34" charset="0"/>
              </a:rPr>
              <a:t>8 categories of proofreading services (based on Harwood, 2019):</a:t>
            </a:r>
          </a:p>
          <a:p>
            <a:pPr marL="457200" indent="-457200">
              <a:buAutoNum type="arabicPeriod"/>
            </a:pPr>
            <a:r>
              <a:rPr kumimoji="1" lang="en-US" altLang="zh-CN" sz="1600" dirty="0">
                <a:latin typeface="Arial" panose="020B0604020202020204" pitchFamily="34" charset="0"/>
                <a:cs typeface="Arial" panose="020B0604020202020204" pitchFamily="34" charset="0"/>
              </a:rPr>
              <a:t>Adding words to the writer’s text; </a:t>
            </a:r>
          </a:p>
          <a:p>
            <a:pPr marL="457200" indent="-457200">
              <a:buAutoNum type="arabicPeriod"/>
            </a:pPr>
            <a:r>
              <a:rPr kumimoji="1" lang="en-US" altLang="zh-CN" sz="1600" dirty="0">
                <a:latin typeface="Arial" panose="020B0604020202020204" pitchFamily="34" charset="0"/>
                <a:cs typeface="Arial" panose="020B0604020202020204" pitchFamily="34" charset="0"/>
              </a:rPr>
              <a:t>Removing words; </a:t>
            </a:r>
          </a:p>
          <a:p>
            <a:pPr marL="457200" indent="-457200">
              <a:buAutoNum type="arabicPeriod"/>
            </a:pPr>
            <a:r>
              <a:rPr kumimoji="1" lang="en-US" altLang="zh-CN" sz="1600" dirty="0">
                <a:latin typeface="Arial" panose="020B0604020202020204" pitchFamily="34" charset="0"/>
                <a:cs typeface="Arial" panose="020B0604020202020204" pitchFamily="34" charset="0"/>
              </a:rPr>
              <a:t>Replacing shorter stretches of the writer’s text;</a:t>
            </a:r>
          </a:p>
          <a:p>
            <a:pPr marL="457200" indent="-457200">
              <a:buAutoNum type="arabicPeriod"/>
            </a:pPr>
            <a:r>
              <a:rPr kumimoji="1" lang="en-US" altLang="zh-CN" sz="1600" dirty="0">
                <a:latin typeface="Arial" panose="020B0604020202020204" pitchFamily="34" charset="0"/>
                <a:cs typeface="Arial" panose="020B0604020202020204" pitchFamily="34" charset="0"/>
              </a:rPr>
              <a:t>Repositioning the writer’s words or sentences; </a:t>
            </a:r>
          </a:p>
          <a:p>
            <a:pPr marL="457200" indent="-457200">
              <a:buAutoNum type="arabicPeriod"/>
            </a:pPr>
            <a:r>
              <a:rPr kumimoji="1" lang="en-US" altLang="zh-CN" sz="1600" dirty="0">
                <a:latin typeface="Arial" panose="020B0604020202020204" pitchFamily="34" charset="0"/>
                <a:cs typeface="Arial" panose="020B0604020202020204" pitchFamily="34" charset="0"/>
              </a:rPr>
              <a:t>Replacing longer parts of the writer’s text; </a:t>
            </a:r>
          </a:p>
          <a:p>
            <a:pPr marL="457200" indent="-457200">
              <a:buAutoNum type="arabicPeriod"/>
            </a:pPr>
            <a:r>
              <a:rPr kumimoji="1" lang="en-US" altLang="zh-CN" sz="1600" dirty="0">
                <a:latin typeface="Arial" panose="020B0604020202020204" pitchFamily="34" charset="0"/>
                <a:cs typeface="Arial" panose="020B0604020202020204" pitchFamily="34" charset="0"/>
              </a:rPr>
              <a:t>Combining of one or more sentences, or division of longer sentences into shorter ones; </a:t>
            </a:r>
          </a:p>
          <a:p>
            <a:pPr marL="457200" indent="-457200">
              <a:buAutoNum type="arabicPeriod"/>
            </a:pPr>
            <a:r>
              <a:rPr kumimoji="1" lang="en-US" altLang="zh-CN" sz="1600" dirty="0">
                <a:latin typeface="Arial" panose="020B0604020202020204" pitchFamily="34" charset="0"/>
                <a:cs typeface="Arial" panose="020B0604020202020204" pitchFamily="34" charset="0"/>
              </a:rPr>
              <a:t>Changes to punctuation, spelling and formatting; </a:t>
            </a:r>
          </a:p>
          <a:p>
            <a:pPr marL="457200" indent="-457200">
              <a:buAutoNum type="arabicPeriod"/>
            </a:pPr>
            <a:r>
              <a:rPr kumimoji="1" lang="en-US" altLang="zh-CN" sz="1600" dirty="0">
                <a:latin typeface="Arial" panose="020B0604020202020204" pitchFamily="34" charset="0"/>
                <a:cs typeface="Arial" panose="020B0604020202020204" pitchFamily="34" charset="0"/>
              </a:rPr>
              <a:t>Addressing questions, comments or suggestions to the writer.</a:t>
            </a:r>
          </a:p>
          <a:p>
            <a:r>
              <a:rPr kumimoji="1" lang="en-US" altLang="zh-CN" sz="16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kumimoji="1" lang="en-US" altLang="zh-CN" dirty="0">
                <a:latin typeface="Arial" panose="020B0604020202020204" pitchFamily="34" charset="0"/>
                <a:cs typeface="Arial" panose="020B0604020202020204" pitchFamily="34" charset="0"/>
              </a:rPr>
              <a:t>Whether proofreader services should be defined as a service that levels up students’ writing proficiency</a:t>
            </a:r>
          </a:p>
          <a:p>
            <a:pPr marL="285750" indent="-285750">
              <a:buFont typeface="Arial" panose="020B0604020202020204" pitchFamily="34" charset="0"/>
              <a:buChar char="•"/>
            </a:pPr>
            <a:endParaRPr kumimoji="1" lang="en-US" altLang="zh-CN" sz="2000" dirty="0">
              <a:latin typeface="Arial" panose="020B0604020202020204" pitchFamily="34" charset="0"/>
              <a:cs typeface="Arial" panose="020B0604020202020204" pitchFamily="34" charset="0"/>
            </a:endParaRPr>
          </a:p>
          <a:p>
            <a:endParaRPr kumimoji="1" lang="en-US" altLang="zh-CN" dirty="0"/>
          </a:p>
          <a:p>
            <a:endParaRPr kumimoji="1" lang="en-US" altLang="zh-CN" dirty="0"/>
          </a:p>
          <a:p>
            <a:endParaRPr kumimoji="1" lang="en-US" altLang="zh-CN" dirty="0"/>
          </a:p>
          <a:p>
            <a:endParaRPr kumimoji="1" lang="en-US" altLang="zh-CN" dirty="0"/>
          </a:p>
          <a:p>
            <a:endParaRPr kumimoji="1" lang="en-US" altLang="zh-CN" dirty="0"/>
          </a:p>
          <a:p>
            <a:endParaRPr kumimoji="1" lang="zh-CN" altLang="en-US" dirty="0"/>
          </a:p>
        </p:txBody>
      </p:sp>
    </p:spTree>
    <p:extLst>
      <p:ext uri="{BB962C8B-B14F-4D97-AF65-F5344CB8AC3E}">
        <p14:creationId xmlns:p14="http://schemas.microsoft.com/office/powerpoint/2010/main" val="595867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03693A87-4468-4549-983E-09A046F7ED2C}"/>
              </a:ext>
            </a:extLst>
          </p:cNvPr>
          <p:cNvSpPr>
            <a:spLocks noGrp="1"/>
          </p:cNvSpPr>
          <p:nvPr>
            <p:ph type="title"/>
          </p:nvPr>
        </p:nvSpPr>
        <p:spPr>
          <a:xfrm>
            <a:off x="643467" y="321734"/>
            <a:ext cx="10905066" cy="1135737"/>
          </a:xfrm>
        </p:spPr>
        <p:txBody>
          <a:bodyPr>
            <a:normAutofit/>
          </a:bodyPr>
          <a:lstStyle/>
          <a:p>
            <a:r>
              <a:rPr kumimoji="1" lang="en-US" altLang="zh-CN" sz="3600" dirty="0">
                <a:solidFill>
                  <a:srgbClr val="080808"/>
                </a:solidFill>
                <a:latin typeface="Arial" panose="020B0604020202020204" pitchFamily="34" charset="0"/>
                <a:cs typeface="Arial" panose="020B0604020202020204" pitchFamily="34" charset="0"/>
              </a:rPr>
              <a:t>Findings</a:t>
            </a:r>
            <a:r>
              <a:rPr kumimoji="1" lang="zh-CN" altLang="en-US" sz="3600" dirty="0">
                <a:solidFill>
                  <a:srgbClr val="080808"/>
                </a:solidFill>
                <a:latin typeface="Arial" panose="020B0604020202020204" pitchFamily="34" charset="0"/>
                <a:cs typeface="Arial" panose="020B0604020202020204" pitchFamily="34" charset="0"/>
              </a:rPr>
              <a:t> </a:t>
            </a:r>
            <a:r>
              <a:rPr kumimoji="1" lang="en-US" altLang="zh-CN" sz="3600" dirty="0">
                <a:solidFill>
                  <a:srgbClr val="080808"/>
                </a:solidFill>
                <a:latin typeface="Arial" panose="020B0604020202020204" pitchFamily="34" charset="0"/>
                <a:cs typeface="Arial" panose="020B0604020202020204" pitchFamily="34" charset="0"/>
              </a:rPr>
              <a:t>and discussion (1): </a:t>
            </a:r>
            <a:br>
              <a:rPr kumimoji="1" lang="en-US" altLang="zh-CN" sz="3600" dirty="0">
                <a:solidFill>
                  <a:srgbClr val="080808"/>
                </a:solidFill>
                <a:latin typeface="Arial" panose="020B0604020202020204" pitchFamily="34" charset="0"/>
                <a:cs typeface="Arial" panose="020B0604020202020204" pitchFamily="34" charset="0"/>
              </a:rPr>
            </a:br>
            <a:r>
              <a:rPr kumimoji="1" lang="en-US" altLang="zh-CN" sz="3600" dirty="0">
                <a:solidFill>
                  <a:srgbClr val="080808"/>
                </a:solidFill>
                <a:latin typeface="Arial" panose="020B0604020202020204" pitchFamily="34" charset="0"/>
                <a:cs typeface="Arial" panose="020B0604020202020204" pitchFamily="34" charset="0"/>
              </a:rPr>
              <a:t>Grammarly vs Proofreaders</a:t>
            </a:r>
            <a:endParaRPr kumimoji="1" lang="zh-CN" altLang="en-US" sz="36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内容占位符 8" descr="图形用户界面, 应用程序&#10;&#10;描述已自动生成">
            <a:extLst>
              <a:ext uri="{FF2B5EF4-FFF2-40B4-BE49-F238E27FC236}">
                <a16:creationId xmlns:a16="http://schemas.microsoft.com/office/drawing/2014/main" id="{CA5A203E-2FE7-D64B-960C-6C97FD5B7B25}"/>
              </a:ext>
            </a:extLst>
          </p:cNvPr>
          <p:cNvPicPr>
            <a:picLocks noGrp="1"/>
          </p:cNvPicPr>
          <p:nvPr>
            <p:ph idx="1"/>
          </p:nvPr>
        </p:nvPicPr>
        <p:blipFill>
          <a:blip r:embed="rId2"/>
          <a:stretch>
            <a:fillRect/>
          </a:stretch>
        </p:blipFill>
        <p:spPr>
          <a:xfrm>
            <a:off x="198348" y="1530640"/>
            <a:ext cx="8637224" cy="4839872"/>
          </a:xfrm>
          <a:prstGeom prst="rect">
            <a:avLst/>
          </a:prstGeom>
        </p:spPr>
      </p:pic>
      <p:sp>
        <p:nvSpPr>
          <p:cNvPr id="3" name="TextBox 2">
            <a:extLst>
              <a:ext uri="{FF2B5EF4-FFF2-40B4-BE49-F238E27FC236}">
                <a16:creationId xmlns:a16="http://schemas.microsoft.com/office/drawing/2014/main" id="{0A05983F-8567-EC45-859A-FA116B1399A7}"/>
              </a:ext>
            </a:extLst>
          </p:cNvPr>
          <p:cNvSpPr txBox="1"/>
          <p:nvPr/>
        </p:nvSpPr>
        <p:spPr>
          <a:xfrm>
            <a:off x="8578424" y="3245959"/>
            <a:ext cx="3415228" cy="830997"/>
          </a:xfrm>
          <a:prstGeom prst="rect">
            <a:avLst/>
          </a:prstGeom>
          <a:solidFill>
            <a:schemeClr val="accent4"/>
          </a:solidFill>
        </p:spPr>
        <p:txBody>
          <a:bodyPr wrap="square" rtlCol="0">
            <a:spAutoFit/>
          </a:bodyPr>
          <a:lstStyle/>
          <a:p>
            <a:pPr algn="ctr"/>
            <a:r>
              <a:rPr lang="en-GB" sz="2400" dirty="0" err="1">
                <a:latin typeface="Arial" panose="020B0604020202020204" pitchFamily="34" charset="0"/>
                <a:cs typeface="Arial" panose="020B0604020202020204" pitchFamily="34" charset="0"/>
              </a:rPr>
              <a:t>Proofreaders</a:t>
            </a:r>
            <a:r>
              <a:rPr lang="en-GB" sz="2400" dirty="0">
                <a:latin typeface="Arial" panose="020B0604020202020204" pitchFamily="34" charset="0"/>
                <a:cs typeface="Arial" panose="020B0604020202020204" pitchFamily="34" charset="0"/>
              </a:rPr>
              <a:t>: </a:t>
            </a:r>
          </a:p>
          <a:p>
            <a:pPr algn="ctr"/>
            <a:r>
              <a:rPr lang="en-GB" sz="2400" dirty="0">
                <a:latin typeface="Arial" panose="020B0604020202020204" pitchFamily="34" charset="0"/>
                <a:cs typeface="Arial" panose="020B0604020202020204" pitchFamily="34" charset="0"/>
              </a:rPr>
              <a:t>Grammarly with a soul</a:t>
            </a:r>
          </a:p>
        </p:txBody>
      </p:sp>
    </p:spTree>
    <p:extLst>
      <p:ext uri="{BB962C8B-B14F-4D97-AF65-F5344CB8AC3E}">
        <p14:creationId xmlns:p14="http://schemas.microsoft.com/office/powerpoint/2010/main" val="1564541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37F10F79-3474-3442-A265-B32EE0ACEF8C}"/>
              </a:ext>
            </a:extLst>
          </p:cNvPr>
          <p:cNvSpPr>
            <a:spLocks noGrp="1"/>
          </p:cNvSpPr>
          <p:nvPr>
            <p:ph type="title"/>
          </p:nvPr>
        </p:nvSpPr>
        <p:spPr>
          <a:xfrm>
            <a:off x="643467" y="560982"/>
            <a:ext cx="10905066" cy="1287491"/>
          </a:xfrm>
        </p:spPr>
        <p:txBody>
          <a:bodyPr>
            <a:normAutofit fontScale="90000"/>
          </a:bodyPr>
          <a:lstStyle/>
          <a:p>
            <a:r>
              <a:rPr kumimoji="1" lang="en-US" altLang="zh-CN" sz="3600" dirty="0">
                <a:solidFill>
                  <a:srgbClr val="080808"/>
                </a:solidFill>
                <a:latin typeface="Arial" panose="020B0604020202020204" pitchFamily="34" charset="0"/>
                <a:cs typeface="Arial" panose="020B0604020202020204" pitchFamily="34" charset="0"/>
              </a:rPr>
              <a:t>Findings</a:t>
            </a:r>
            <a:r>
              <a:rPr kumimoji="1" lang="zh-CN" altLang="en-US" sz="3600" dirty="0">
                <a:solidFill>
                  <a:srgbClr val="080808"/>
                </a:solidFill>
                <a:latin typeface="Arial" panose="020B0604020202020204" pitchFamily="34" charset="0"/>
                <a:cs typeface="Arial" panose="020B0604020202020204" pitchFamily="34" charset="0"/>
              </a:rPr>
              <a:t> </a:t>
            </a:r>
            <a:r>
              <a:rPr kumimoji="1" lang="en-US" altLang="zh-CN" sz="3600" dirty="0">
                <a:solidFill>
                  <a:srgbClr val="080808"/>
                </a:solidFill>
                <a:latin typeface="Arial" panose="020B0604020202020204" pitchFamily="34" charset="0"/>
                <a:cs typeface="Arial" panose="020B0604020202020204" pitchFamily="34" charset="0"/>
              </a:rPr>
              <a:t>and discussion (2):</a:t>
            </a:r>
            <a:br>
              <a:rPr kumimoji="1" lang="en-US" altLang="zh-CN" sz="3600" dirty="0">
                <a:solidFill>
                  <a:srgbClr val="080808"/>
                </a:solidFill>
                <a:latin typeface="Arial" panose="020B0604020202020204" pitchFamily="34" charset="0"/>
                <a:cs typeface="Arial" panose="020B0604020202020204" pitchFamily="34" charset="0"/>
              </a:rPr>
            </a:br>
            <a:r>
              <a:rPr kumimoji="1" lang="en-US" altLang="zh-CN" sz="3600" dirty="0">
                <a:latin typeface="Arial" panose="020B0604020202020204" pitchFamily="34" charset="0"/>
                <a:cs typeface="Arial" panose="020B0604020202020204" pitchFamily="34" charset="0"/>
              </a:rPr>
              <a:t>The relationship between ethics and proofreading</a:t>
            </a:r>
            <a:br>
              <a:rPr kumimoji="1" lang="en-US" altLang="zh-CN" sz="3600" dirty="0">
                <a:latin typeface="Arial" panose="020B0604020202020204" pitchFamily="34" charset="0"/>
                <a:cs typeface="Arial" panose="020B0604020202020204" pitchFamily="34" charset="0"/>
              </a:rPr>
            </a:br>
            <a:endParaRPr kumimoji="1" lang="zh-CN" altLang="en-US" sz="3600" dirty="0"/>
          </a:p>
        </p:txBody>
      </p:sp>
      <p:sp>
        <p:nvSpPr>
          <p:cNvPr id="3" name="内容占位符 2">
            <a:extLst>
              <a:ext uri="{FF2B5EF4-FFF2-40B4-BE49-F238E27FC236}">
                <a16:creationId xmlns:a16="http://schemas.microsoft.com/office/drawing/2014/main" id="{23ED6F36-3524-0644-9803-66537B6B2E68}"/>
              </a:ext>
            </a:extLst>
          </p:cNvPr>
          <p:cNvSpPr>
            <a:spLocks noGrp="1"/>
          </p:cNvSpPr>
          <p:nvPr>
            <p:ph idx="1"/>
          </p:nvPr>
        </p:nvSpPr>
        <p:spPr>
          <a:xfrm>
            <a:off x="643467" y="1782981"/>
            <a:ext cx="10905066" cy="4393982"/>
          </a:xfrm>
        </p:spPr>
        <p:txBody>
          <a:bodyPr>
            <a:normAutofit lnSpcReduction="10000"/>
          </a:bodyPr>
          <a:lstStyle/>
          <a:p>
            <a:pPr marL="0" indent="0">
              <a:buNone/>
            </a:pPr>
            <a:r>
              <a:rPr kumimoji="1" lang="en-US" altLang="zh-CN" sz="2400" dirty="0">
                <a:latin typeface="Arial" panose="020B0604020202020204" pitchFamily="34" charset="0"/>
                <a:cs typeface="Arial" panose="020B0604020202020204" pitchFamily="34" charset="0"/>
              </a:rPr>
              <a:t>Ethical problems of proofreading services come from rewriting and suggestions related to content. </a:t>
            </a:r>
          </a:p>
          <a:p>
            <a:r>
              <a:rPr kumimoji="1" lang="en-US" altLang="zh-CN" sz="2400" dirty="0">
                <a:latin typeface="Arial" panose="020B0604020202020204" pitchFamily="34" charset="0"/>
                <a:cs typeface="Arial" panose="020B0604020202020204" pitchFamily="34" charset="0"/>
              </a:rPr>
              <a:t>Student participants in our research do not expect proofreaders to comment on their content.</a:t>
            </a:r>
          </a:p>
          <a:p>
            <a:r>
              <a:rPr kumimoji="1" lang="en-US" altLang="zh-CN" sz="2400" dirty="0">
                <a:latin typeface="Arial" panose="020B0604020202020204" pitchFamily="34" charset="0"/>
                <a:cs typeface="Arial" panose="020B0604020202020204" pitchFamily="34" charset="0"/>
              </a:rPr>
              <a:t>Proofreaders respond differently regarding what they do during proofreading:</a:t>
            </a:r>
          </a:p>
          <a:p>
            <a:pPr>
              <a:buFont typeface="Wingdings" pitchFamily="2" charset="2"/>
              <a:buChar char="Ø"/>
            </a:pPr>
            <a:r>
              <a:rPr kumimoji="1" lang="en-US" altLang="zh-CN" sz="2400" dirty="0">
                <a:latin typeface="Arial" panose="020B0604020202020204" pitchFamily="34" charset="0"/>
                <a:cs typeface="Arial" panose="020B0604020202020204" pitchFamily="34" charset="0"/>
              </a:rPr>
              <a:t>Proofreader 1 said, if he found he is </a:t>
            </a:r>
            <a:r>
              <a:rPr kumimoji="1" lang="en-US" altLang="zh-CN" sz="2400" dirty="0" err="1">
                <a:latin typeface="Arial" panose="020B0604020202020204" pitchFamily="34" charset="0"/>
                <a:cs typeface="Arial" panose="020B0604020202020204" pitchFamily="34" charset="0"/>
              </a:rPr>
              <a:t>specialised</a:t>
            </a:r>
            <a:r>
              <a:rPr kumimoji="1" lang="en-US" altLang="zh-CN" sz="2400" dirty="0">
                <a:latin typeface="Arial" panose="020B0604020202020204" pitchFamily="34" charset="0"/>
                <a:cs typeface="Arial" panose="020B0604020202020204" pitchFamily="34" charset="0"/>
              </a:rPr>
              <a:t> in the subject area of students’ writing, he would ask whether the student need him to comment on the content. </a:t>
            </a:r>
          </a:p>
          <a:p>
            <a:pPr>
              <a:buFont typeface="Wingdings" pitchFamily="2" charset="2"/>
              <a:buChar char="Ø"/>
            </a:pPr>
            <a:r>
              <a:rPr kumimoji="1" lang="en-US" altLang="zh-CN" sz="2400" dirty="0">
                <a:latin typeface="Arial" panose="020B0604020202020204" pitchFamily="34" charset="0"/>
                <a:cs typeface="Arial" panose="020B0604020202020204" pitchFamily="34" charset="0"/>
              </a:rPr>
              <a:t>Proofreader 3 said, she would alert students if they fail to address the essay question. </a:t>
            </a:r>
          </a:p>
          <a:p>
            <a:r>
              <a:rPr kumimoji="1" lang="en-US" altLang="zh-CN" sz="2400" dirty="0">
                <a:latin typeface="Arial" panose="020B0604020202020204" pitchFamily="34" charset="0"/>
                <a:cs typeface="Arial" panose="020B0604020202020204" pitchFamily="34" charset="0"/>
              </a:rPr>
              <a:t>It is the proofreader who pushes the limits of proofreading and makes it a grey area and unethical.</a:t>
            </a:r>
            <a:endParaRPr kumimoji="1" lang="zh-CN" altLang="en-US" sz="2400"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920252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37F10F79-3474-3442-A265-B32EE0ACEF8C}"/>
              </a:ext>
            </a:extLst>
          </p:cNvPr>
          <p:cNvSpPr>
            <a:spLocks noGrp="1"/>
          </p:cNvSpPr>
          <p:nvPr>
            <p:ph type="title"/>
          </p:nvPr>
        </p:nvSpPr>
        <p:spPr>
          <a:xfrm>
            <a:off x="643467" y="647244"/>
            <a:ext cx="10905066" cy="1135737"/>
          </a:xfrm>
        </p:spPr>
        <p:txBody>
          <a:bodyPr>
            <a:normAutofit fontScale="90000"/>
          </a:bodyPr>
          <a:lstStyle/>
          <a:p>
            <a:r>
              <a:rPr kumimoji="1" lang="en-US" altLang="zh-CN" sz="3600" dirty="0">
                <a:solidFill>
                  <a:srgbClr val="080808"/>
                </a:solidFill>
                <a:latin typeface="Arial" panose="020B0604020202020204" pitchFamily="34" charset="0"/>
                <a:cs typeface="Arial" panose="020B0604020202020204" pitchFamily="34" charset="0"/>
              </a:rPr>
              <a:t>Findings</a:t>
            </a:r>
            <a:r>
              <a:rPr kumimoji="1" lang="zh-CN" altLang="en-US" sz="3600" dirty="0">
                <a:solidFill>
                  <a:srgbClr val="080808"/>
                </a:solidFill>
                <a:latin typeface="Arial" panose="020B0604020202020204" pitchFamily="34" charset="0"/>
                <a:cs typeface="Arial" panose="020B0604020202020204" pitchFamily="34" charset="0"/>
              </a:rPr>
              <a:t> </a:t>
            </a:r>
            <a:r>
              <a:rPr kumimoji="1" lang="en-US" altLang="zh-CN" sz="3600" dirty="0">
                <a:solidFill>
                  <a:srgbClr val="080808"/>
                </a:solidFill>
                <a:latin typeface="Arial" panose="020B0604020202020204" pitchFamily="34" charset="0"/>
                <a:cs typeface="Arial" panose="020B0604020202020204" pitchFamily="34" charset="0"/>
              </a:rPr>
              <a:t>and discussion (2):</a:t>
            </a:r>
            <a:br>
              <a:rPr kumimoji="1" lang="en-US" altLang="zh-CN" sz="3600" dirty="0">
                <a:solidFill>
                  <a:srgbClr val="080808"/>
                </a:solidFill>
                <a:latin typeface="Arial" panose="020B0604020202020204" pitchFamily="34" charset="0"/>
                <a:cs typeface="Arial" panose="020B0604020202020204" pitchFamily="34" charset="0"/>
              </a:rPr>
            </a:br>
            <a:r>
              <a:rPr kumimoji="1" lang="en-US" altLang="zh-CN" sz="3600" dirty="0">
                <a:latin typeface="Arial" panose="020B0604020202020204" pitchFamily="34" charset="0"/>
                <a:cs typeface="Arial" panose="020B0604020202020204" pitchFamily="34" charset="0"/>
              </a:rPr>
              <a:t>The relationship between ethics and proofreading:</a:t>
            </a:r>
            <a:br>
              <a:rPr kumimoji="1" lang="en-US" altLang="zh-CN" sz="3600" dirty="0">
                <a:latin typeface="Arial" panose="020B0604020202020204" pitchFamily="34" charset="0"/>
                <a:cs typeface="Arial" panose="020B0604020202020204" pitchFamily="34" charset="0"/>
              </a:rPr>
            </a:br>
            <a:endParaRPr kumimoji="1" lang="zh-CN" altLang="en-US" sz="3600" dirty="0"/>
          </a:p>
        </p:txBody>
      </p:sp>
      <p:sp>
        <p:nvSpPr>
          <p:cNvPr id="3" name="内容占位符 2">
            <a:extLst>
              <a:ext uri="{FF2B5EF4-FFF2-40B4-BE49-F238E27FC236}">
                <a16:creationId xmlns:a16="http://schemas.microsoft.com/office/drawing/2014/main" id="{23ED6F36-3524-0644-9803-66537B6B2E68}"/>
              </a:ext>
            </a:extLst>
          </p:cNvPr>
          <p:cNvSpPr>
            <a:spLocks noGrp="1"/>
          </p:cNvSpPr>
          <p:nvPr>
            <p:ph idx="1"/>
          </p:nvPr>
        </p:nvSpPr>
        <p:spPr>
          <a:xfrm>
            <a:off x="643466" y="1782981"/>
            <a:ext cx="11289561" cy="4836096"/>
          </a:xfrm>
        </p:spPr>
        <p:txBody>
          <a:bodyPr>
            <a:normAutofit/>
          </a:bodyPr>
          <a:lstStyle/>
          <a:p>
            <a:r>
              <a:rPr kumimoji="1" lang="en-US" altLang="zh-CN" sz="1800" b="1" dirty="0">
                <a:latin typeface="Arial" panose="020B0604020202020204" pitchFamily="34" charset="0"/>
                <a:cs typeface="Arial" panose="020B0604020202020204" pitchFamily="34" charset="0"/>
              </a:rPr>
              <a:t>Different opinions on the academic integrity in the improvement of students’ language after using </a:t>
            </a:r>
            <a:r>
              <a:rPr kumimoji="1" lang="en-US" altLang="zh-CN" sz="1800" b="1" dirty="0" err="1">
                <a:latin typeface="Arial" panose="020B0604020202020204" pitchFamily="34" charset="0"/>
                <a:cs typeface="Arial" panose="020B0604020202020204" pitchFamily="34" charset="0"/>
              </a:rPr>
              <a:t>profreading</a:t>
            </a:r>
            <a:r>
              <a:rPr kumimoji="1" lang="en-US" altLang="zh-CN" sz="1800" b="1" dirty="0">
                <a:latin typeface="Arial" panose="020B0604020202020204" pitchFamily="34" charset="0"/>
                <a:cs typeface="Arial" panose="020B0604020202020204" pitchFamily="34" charset="0"/>
              </a:rPr>
              <a:t> services:</a:t>
            </a:r>
          </a:p>
          <a:p>
            <a:pPr>
              <a:buFont typeface="Wingdings" pitchFamily="2" charset="2"/>
              <a:buChar char="Ø"/>
            </a:pPr>
            <a:r>
              <a:rPr kumimoji="1" lang="en-US" altLang="zh-CN" sz="1800" dirty="0">
                <a:latin typeface="Arial" panose="020B0604020202020204" pitchFamily="34" charset="0"/>
                <a:cs typeface="Arial" panose="020B0604020202020204" pitchFamily="34" charset="0"/>
              </a:rPr>
              <a:t>Students: texts should be understood well by markers. However, most student participants do not </a:t>
            </a:r>
            <a:r>
              <a:rPr kumimoji="1" lang="en-US" altLang="zh-CN" sz="1800" dirty="0" err="1">
                <a:latin typeface="Arial" panose="020B0604020202020204" pitchFamily="34" charset="0"/>
                <a:cs typeface="Arial" panose="020B0604020202020204" pitchFamily="34" charset="0"/>
              </a:rPr>
              <a:t>realise</a:t>
            </a:r>
            <a:r>
              <a:rPr kumimoji="1" lang="en-US" altLang="zh-CN" sz="1800" dirty="0">
                <a:latin typeface="Arial" panose="020B0604020202020204" pitchFamily="34" charset="0"/>
                <a:cs typeface="Arial" panose="020B0604020202020204" pitchFamily="34" charset="0"/>
              </a:rPr>
              <a:t> the relationship between ethics and proofreading services if their language is levelled up by proofreaders.</a:t>
            </a:r>
          </a:p>
          <a:p>
            <a:pPr marL="0" indent="0">
              <a:buNone/>
            </a:pPr>
            <a:r>
              <a:rPr kumimoji="1" lang="en-US" altLang="zh-CN" sz="1800" dirty="0">
                <a:latin typeface="Arial" panose="020B0604020202020204" pitchFamily="34" charset="0"/>
                <a:cs typeface="Arial" panose="020B0604020202020204" pitchFamily="34" charset="0"/>
              </a:rPr>
              <a:t>Two students: Academic integrity depends on the creativity of the content </a:t>
            </a:r>
          </a:p>
          <a:p>
            <a:pPr>
              <a:buFont typeface="Wingdings" pitchFamily="2" charset="2"/>
              <a:buChar char="Ø"/>
            </a:pPr>
            <a:r>
              <a:rPr kumimoji="1" lang="en-US" altLang="zh-CN" sz="1800" dirty="0">
                <a:latin typeface="Arial" panose="020B0604020202020204" pitchFamily="34" charset="0"/>
                <a:cs typeface="Arial" panose="020B0604020202020204" pitchFamily="34" charset="0"/>
              </a:rPr>
              <a:t>Proofreaders: opposite opinions on whether proofreaders should level up students’ writing. </a:t>
            </a:r>
          </a:p>
          <a:p>
            <a:pPr marL="0" indent="0">
              <a:buNone/>
            </a:pPr>
            <a:r>
              <a:rPr kumimoji="1" lang="en-US" altLang="zh-CN" sz="1800" dirty="0">
                <a:latin typeface="Arial" panose="020B0604020202020204" pitchFamily="34" charset="0"/>
                <a:cs typeface="Arial" panose="020B0604020202020204" pitchFamily="34" charset="0"/>
              </a:rPr>
              <a:t>Proofreader 3: it is proofreaders’ job</a:t>
            </a:r>
          </a:p>
          <a:p>
            <a:pPr marL="0" indent="0">
              <a:buNone/>
            </a:pPr>
            <a:r>
              <a:rPr kumimoji="1" lang="en-US" altLang="zh-CN" sz="1800" dirty="0">
                <a:latin typeface="Arial" panose="020B0604020202020204" pitchFamily="34" charset="0"/>
                <a:cs typeface="Arial" panose="020B0604020202020204" pitchFamily="34" charset="0"/>
              </a:rPr>
              <a:t>Proofreader 2: proofreaders should not proofread work written by students with low written proficiency</a:t>
            </a:r>
          </a:p>
          <a:p>
            <a:pPr>
              <a:buFont typeface="Wingdings" pitchFamily="2" charset="2"/>
              <a:buChar char="Ø"/>
            </a:pPr>
            <a:r>
              <a:rPr kumimoji="1" lang="en-US" altLang="zh-CN" sz="1800" dirty="0">
                <a:latin typeface="Arial" panose="020B0604020202020204" pitchFamily="34" charset="0"/>
                <a:cs typeface="Arial" panose="020B0604020202020204" pitchFamily="34" charset="0"/>
              </a:rPr>
              <a:t>Lecturers: tolerance of students’ language regarding marking criteria:</a:t>
            </a:r>
          </a:p>
          <a:p>
            <a:pPr marL="0" indent="0">
              <a:buNone/>
            </a:pPr>
            <a:r>
              <a:rPr kumimoji="1" lang="en-US" altLang="zh-CN" sz="1800" dirty="0">
                <a:latin typeface="Arial" panose="020B0604020202020204" pitchFamily="34" charset="0"/>
                <a:cs typeface="Arial" panose="020B0604020202020204" pitchFamily="34" charset="0"/>
              </a:rPr>
              <a:t>The language should not impede the understanding of the message</a:t>
            </a:r>
          </a:p>
          <a:p>
            <a:r>
              <a:rPr kumimoji="1" lang="en-US" altLang="zh-CN" sz="1800" b="1" dirty="0">
                <a:latin typeface="Arial" panose="020B0604020202020204" pitchFamily="34" charset="0"/>
                <a:cs typeface="Arial" panose="020B0604020202020204" pitchFamily="34" charset="0"/>
              </a:rPr>
              <a:t>Ethical issues:</a:t>
            </a:r>
          </a:p>
          <a:p>
            <a:pPr>
              <a:buFont typeface="Wingdings" pitchFamily="2" charset="2"/>
              <a:buChar char="Ø"/>
            </a:pPr>
            <a:r>
              <a:rPr kumimoji="1" lang="en-US" altLang="zh-CN" sz="1800" dirty="0">
                <a:latin typeface="Arial" panose="020B0604020202020204" pitchFamily="34" charset="0"/>
                <a:cs typeface="Arial" panose="020B0604020202020204" pitchFamily="34" charset="0"/>
              </a:rPr>
              <a:t>Assignments which have been proofread do not reveal students’ language ability</a:t>
            </a:r>
          </a:p>
          <a:p>
            <a:pPr>
              <a:buFont typeface="Wingdings" pitchFamily="2" charset="2"/>
              <a:buChar char="Ø"/>
            </a:pPr>
            <a:r>
              <a:rPr kumimoji="1" lang="en-US" altLang="zh-CN" sz="1800" dirty="0">
                <a:latin typeface="Arial" panose="020B0604020202020204" pitchFamily="34" charset="0"/>
                <a:cs typeface="Arial" panose="020B0604020202020204" pitchFamily="34" charset="0"/>
              </a:rPr>
              <a:t>Fairness: it is unfair for students who do not ask for proofreading services</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41736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464492" y="2965111"/>
            <a:ext cx="3962061" cy="1480838"/>
          </a:xfrm>
        </p:spPr>
        <p:txBody>
          <a:bodyPr anchor="t">
            <a:normAutofit/>
          </a:bodyPr>
          <a:lstStyle/>
          <a:p>
            <a:r>
              <a:rPr kumimoji="1" lang="en-US" altLang="zh-CN" sz="3600" dirty="0">
                <a:solidFill>
                  <a:srgbClr val="080808"/>
                </a:solidFill>
                <a:latin typeface="Arial" panose="020B0604020202020204" pitchFamily="34" charset="0"/>
                <a:cs typeface="Arial" panose="020B0604020202020204" pitchFamily="34" charset="0"/>
              </a:rPr>
              <a:t>Findings</a:t>
            </a:r>
            <a:r>
              <a:rPr kumimoji="1" lang="zh-CN" altLang="en-US" sz="3600" dirty="0">
                <a:solidFill>
                  <a:srgbClr val="080808"/>
                </a:solidFill>
                <a:latin typeface="Arial" panose="020B0604020202020204" pitchFamily="34" charset="0"/>
                <a:cs typeface="Arial" panose="020B0604020202020204" pitchFamily="34" charset="0"/>
              </a:rPr>
              <a:t> </a:t>
            </a:r>
            <a:r>
              <a:rPr kumimoji="1" lang="en-US" altLang="zh-CN" sz="3600" dirty="0">
                <a:solidFill>
                  <a:srgbClr val="080808"/>
                </a:solidFill>
                <a:latin typeface="Arial" panose="020B0604020202020204" pitchFamily="34" charset="0"/>
                <a:cs typeface="Arial" panose="020B0604020202020204" pitchFamily="34" charset="0"/>
              </a:rPr>
              <a:t>and discussion (2)</a:t>
            </a:r>
            <a:endParaRPr kumimoji="1" lang="zh-CN" altLang="en-US" sz="3600"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4094113" y="1201175"/>
            <a:ext cx="7824833" cy="4870974"/>
          </a:xfrm>
        </p:spPr>
        <p:txBody>
          <a:bodyPr>
            <a:normAutofit/>
          </a:bodyPr>
          <a:lstStyle/>
          <a:p>
            <a:pPr marL="0" indent="0">
              <a:buNone/>
            </a:pPr>
            <a:r>
              <a:rPr kumimoji="1" lang="en-US" altLang="zh-CN" sz="3200" dirty="0">
                <a:latin typeface="Arial" panose="020B0604020202020204" pitchFamily="34" charset="0"/>
                <a:cs typeface="Arial" panose="020B0604020202020204" pitchFamily="34" charset="0"/>
              </a:rPr>
              <a:t>The reasons why proofreading emerge and become prominent</a:t>
            </a:r>
          </a:p>
          <a:p>
            <a:pPr marL="0" indent="0">
              <a:buNone/>
            </a:pPr>
            <a:endParaRPr kumimoji="1" lang="en-US" altLang="zh-CN" sz="2400" dirty="0">
              <a:latin typeface="Arial" panose="020B0604020202020204" pitchFamily="34" charset="0"/>
              <a:cs typeface="Arial" panose="020B0604020202020204" pitchFamily="34" charset="0"/>
            </a:endParaRPr>
          </a:p>
          <a:p>
            <a:pPr marL="457200" indent="-457200">
              <a:buAutoNum type="arabicPeriod"/>
            </a:pPr>
            <a:r>
              <a:rPr kumimoji="1" lang="en-US" altLang="zh-CN" sz="2400" dirty="0">
                <a:latin typeface="Arial" panose="020B0604020202020204" pitchFamily="34" charset="0"/>
                <a:cs typeface="Arial" panose="020B0604020202020204" pitchFamily="34" charset="0"/>
              </a:rPr>
              <a:t>Mark or grade pursuit: mismatch between students and lecturers -&gt; lecturers: students want higher marks vs students: do not lose marks</a:t>
            </a:r>
          </a:p>
          <a:p>
            <a:pPr marL="457200" indent="-457200">
              <a:buAutoNum type="arabicPeriod"/>
            </a:pPr>
            <a:r>
              <a:rPr kumimoji="1" lang="en-US" altLang="zh-CN" sz="2400" dirty="0">
                <a:latin typeface="Arial" panose="020B0604020202020204" pitchFamily="34" charset="0"/>
                <a:cs typeface="Arial" panose="020B0604020202020204" pitchFamily="34" charset="0"/>
              </a:rPr>
              <a:t>Pressure: from parents or society</a:t>
            </a:r>
          </a:p>
          <a:p>
            <a:pPr marL="457200" indent="-457200">
              <a:buAutoNum type="arabicPeriod"/>
            </a:pPr>
            <a:r>
              <a:rPr kumimoji="1" lang="en-US" altLang="zh-CN" sz="2400" dirty="0">
                <a:latin typeface="Arial" panose="020B0604020202020204" pitchFamily="34" charset="0"/>
                <a:cs typeface="Arial" panose="020B0604020202020204" pitchFamily="34" charset="0"/>
              </a:rPr>
              <a:t>Competition: among peers who seek proofreading services</a:t>
            </a:r>
            <a:endParaRPr kumimoji="1" lang="zh-CN" altLang="en-US" sz="2400" dirty="0">
              <a:latin typeface="Arial" panose="020B0604020202020204" pitchFamily="34" charset="0"/>
              <a:cs typeface="Arial" panose="020B0604020202020204" pitchFamily="34" charset="0"/>
            </a:endParaRP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11285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C7197AAF-E688-2742-9943-7BAD3C711B6D}"/>
              </a:ext>
            </a:extLst>
          </p:cNvPr>
          <p:cNvSpPr>
            <a:spLocks noGrp="1"/>
          </p:cNvSpPr>
          <p:nvPr>
            <p:ph type="title"/>
          </p:nvPr>
        </p:nvSpPr>
        <p:spPr>
          <a:xfrm>
            <a:off x="946120" y="1369938"/>
            <a:ext cx="3312509" cy="4114800"/>
          </a:xfrm>
        </p:spPr>
        <p:txBody>
          <a:bodyPr>
            <a:normAutofit/>
          </a:bodyPr>
          <a:lstStyle/>
          <a:p>
            <a:pPr algn="r"/>
            <a:r>
              <a:rPr kumimoji="1" lang="en-US" altLang="zh-CN" sz="4800" b="1" dirty="0">
                <a:latin typeface="Arial" panose="020B0604020202020204" pitchFamily="34" charset="0"/>
                <a:cs typeface="Arial" panose="020B0604020202020204" pitchFamily="34" charset="0"/>
              </a:rPr>
              <a:t>Outline</a:t>
            </a:r>
            <a:endParaRPr kumimoji="1" lang="zh-CN" altLang="en-US" sz="4800" b="1" dirty="0">
              <a:latin typeface="Arial" panose="020B0604020202020204" pitchFamily="34" charset="0"/>
              <a:cs typeface="Arial" panose="020B0604020202020204" pitchFamily="34" charset="0"/>
            </a:endParaRPr>
          </a:p>
        </p:txBody>
      </p:sp>
      <p:cxnSp>
        <p:nvCxnSpPr>
          <p:cNvPr id="25" name="Straight Connector 24">
            <a:extLst>
              <a:ext uri="{FF2B5EF4-FFF2-40B4-BE49-F238E27FC236}">
                <a16:creationId xmlns:a16="http://schemas.microsoft.com/office/drawing/2014/main" id="{F492F8DF-EE34-4FC5-9FFE-76EB2E3BBA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3168614" y="3429000"/>
            <a:ext cx="3200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6" name="内容占位符 2">
            <a:extLst>
              <a:ext uri="{FF2B5EF4-FFF2-40B4-BE49-F238E27FC236}">
                <a16:creationId xmlns:a16="http://schemas.microsoft.com/office/drawing/2014/main" id="{48A2ED6F-AC08-E44D-8E7E-2CE110A310DE}"/>
              </a:ext>
            </a:extLst>
          </p:cNvPr>
          <p:cNvSpPr>
            <a:spLocks noGrp="1"/>
          </p:cNvSpPr>
          <p:nvPr>
            <p:ph idx="1"/>
          </p:nvPr>
        </p:nvSpPr>
        <p:spPr>
          <a:xfrm>
            <a:off x="5030505" y="1371600"/>
            <a:ext cx="5872185" cy="4114800"/>
          </a:xfrm>
        </p:spPr>
        <p:txBody>
          <a:bodyPr anchor="ctr">
            <a:normAutofit/>
          </a:bodyPr>
          <a:lstStyle/>
          <a:p>
            <a:r>
              <a:rPr kumimoji="1" lang="en-US" altLang="zh-CN" sz="3200" dirty="0">
                <a:latin typeface="Arial" panose="020B0604020202020204" pitchFamily="34" charset="0"/>
                <a:cs typeface="Arial" panose="020B0604020202020204" pitchFamily="34" charset="0"/>
              </a:rPr>
              <a:t>Introduction</a:t>
            </a:r>
          </a:p>
          <a:p>
            <a:r>
              <a:rPr kumimoji="1" lang="en-US" altLang="zh-CN" sz="3200" dirty="0">
                <a:latin typeface="Arial" panose="020B0604020202020204" pitchFamily="34" charset="0"/>
                <a:cs typeface="Arial" panose="020B0604020202020204" pitchFamily="34" charset="0"/>
              </a:rPr>
              <a:t>Research background</a:t>
            </a:r>
          </a:p>
          <a:p>
            <a:r>
              <a:rPr kumimoji="1" lang="en-US" altLang="zh-CN" sz="3200" dirty="0">
                <a:latin typeface="Arial" panose="020B0604020202020204" pitchFamily="34" charset="0"/>
                <a:cs typeface="Arial" panose="020B0604020202020204" pitchFamily="34" charset="0"/>
              </a:rPr>
              <a:t>Methodology</a:t>
            </a:r>
          </a:p>
          <a:p>
            <a:r>
              <a:rPr kumimoji="1" lang="en-US" altLang="zh-CN" sz="3200" dirty="0">
                <a:latin typeface="Arial" panose="020B0604020202020204" pitchFamily="34" charset="0"/>
                <a:cs typeface="Arial" panose="020B0604020202020204" pitchFamily="34" charset="0"/>
              </a:rPr>
              <a:t>Findings and discussion</a:t>
            </a:r>
          </a:p>
          <a:p>
            <a:r>
              <a:rPr kumimoji="1" lang="en" altLang="zh-CN" sz="3200" dirty="0">
                <a:latin typeface="Arial" panose="020B0604020202020204" pitchFamily="34" charset="0"/>
                <a:cs typeface="Arial" panose="020B0604020202020204" pitchFamily="34" charset="0"/>
              </a:rPr>
              <a:t>Conclusions and pedagogical implications</a:t>
            </a:r>
            <a:endParaRPr kumimoji="1" lang="zh-CN" alt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1720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464492" y="2965111"/>
            <a:ext cx="3962061" cy="1480838"/>
          </a:xfrm>
        </p:spPr>
        <p:txBody>
          <a:bodyPr anchor="t">
            <a:normAutofit/>
          </a:bodyPr>
          <a:lstStyle/>
          <a:p>
            <a:r>
              <a:rPr kumimoji="1" lang="en-US" altLang="zh-CN" sz="3600" dirty="0">
                <a:solidFill>
                  <a:srgbClr val="080808"/>
                </a:solidFill>
                <a:latin typeface="Arial" panose="020B0604020202020204" pitchFamily="34" charset="0"/>
                <a:cs typeface="Arial" panose="020B0604020202020204" pitchFamily="34" charset="0"/>
              </a:rPr>
              <a:t>Findings</a:t>
            </a:r>
            <a:r>
              <a:rPr kumimoji="1" lang="zh-CN" altLang="en-US" sz="3600" dirty="0">
                <a:solidFill>
                  <a:srgbClr val="080808"/>
                </a:solidFill>
                <a:latin typeface="Arial" panose="020B0604020202020204" pitchFamily="34" charset="0"/>
                <a:cs typeface="Arial" panose="020B0604020202020204" pitchFamily="34" charset="0"/>
              </a:rPr>
              <a:t> </a:t>
            </a:r>
            <a:r>
              <a:rPr kumimoji="1" lang="en-US" altLang="zh-CN" sz="3600" dirty="0">
                <a:solidFill>
                  <a:srgbClr val="080808"/>
                </a:solidFill>
                <a:latin typeface="Arial" panose="020B0604020202020204" pitchFamily="34" charset="0"/>
                <a:cs typeface="Arial" panose="020B0604020202020204" pitchFamily="34" charset="0"/>
              </a:rPr>
              <a:t>and discussion (2)</a:t>
            </a:r>
            <a:endParaRPr kumimoji="1" lang="zh-CN" altLang="en-US" sz="3600"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3899972" y="925418"/>
            <a:ext cx="7648562" cy="5289114"/>
          </a:xfrm>
        </p:spPr>
        <p:txBody>
          <a:bodyPr>
            <a:normAutofit/>
          </a:bodyPr>
          <a:lstStyle/>
          <a:p>
            <a:pPr marL="0" indent="0">
              <a:buNone/>
            </a:pPr>
            <a:r>
              <a:rPr kumimoji="1" lang="en-US" altLang="zh-CN" sz="3200" dirty="0">
                <a:latin typeface="Arial" panose="020B0604020202020204" pitchFamily="34" charset="0"/>
                <a:cs typeface="Arial" panose="020B0604020202020204" pitchFamily="34" charset="0"/>
              </a:rPr>
              <a:t>Deeper reasons:</a:t>
            </a:r>
          </a:p>
          <a:p>
            <a:pPr marL="0" indent="0">
              <a:buNone/>
            </a:pPr>
            <a:endParaRPr kumimoji="1" lang="en-US" altLang="zh-CN" sz="2000" dirty="0">
              <a:latin typeface="Arial" panose="020B0604020202020204" pitchFamily="34" charset="0"/>
              <a:cs typeface="Arial" panose="020B0604020202020204" pitchFamily="34" charset="0"/>
            </a:endParaRPr>
          </a:p>
          <a:p>
            <a:pPr marL="0" indent="0">
              <a:buNone/>
            </a:pPr>
            <a:r>
              <a:rPr lang="en-US" altLang="zh-CN" sz="2400" dirty="0">
                <a:latin typeface="Arial" panose="020B0604020202020204" pitchFamily="34" charset="0"/>
                <a:cs typeface="Arial" panose="020B0604020202020204" pitchFamily="34" charset="0"/>
              </a:rPr>
              <a:t>Students who got IELTS 6 or 7 are not competent in the areas of English, academic writing and academics</a:t>
            </a:r>
          </a:p>
          <a:p>
            <a:pPr marL="0" indent="0">
              <a:buNone/>
            </a:pPr>
            <a:endParaRPr lang="en-US" altLang="zh-CN" sz="2400" dirty="0">
              <a:latin typeface="Arial" panose="020B0604020202020204" pitchFamily="34" charset="0"/>
              <a:cs typeface="Arial" panose="020B0604020202020204" pitchFamily="34" charset="0"/>
            </a:endParaRPr>
          </a:p>
          <a:p>
            <a:pPr marL="0" indent="0">
              <a:buNone/>
            </a:pPr>
            <a:r>
              <a:rPr lang="en-US" altLang="zh-CN" sz="2400" dirty="0">
                <a:latin typeface="Arial" panose="020B0604020202020204" pitchFamily="34" charset="0"/>
                <a:cs typeface="Arial" panose="020B0604020202020204" pitchFamily="34" charset="0"/>
              </a:rPr>
              <a:t>1. University entry requirements ?</a:t>
            </a:r>
          </a:p>
          <a:p>
            <a:r>
              <a:rPr lang="en-US" altLang="zh-CN" sz="2400" dirty="0">
                <a:latin typeface="Arial" panose="020B0604020202020204" pitchFamily="34" charset="0"/>
                <a:cs typeface="Arial" panose="020B0604020202020204" pitchFamily="34" charset="0"/>
              </a:rPr>
              <a:t>IELTS 6 or 7 cannot ensure students to be competent on their </a:t>
            </a:r>
            <a:r>
              <a:rPr lang="en-US" altLang="zh-CN" sz="2400" dirty="0" err="1">
                <a:latin typeface="Arial" panose="020B0604020202020204" pitchFamily="34" charset="0"/>
                <a:cs typeface="Arial" panose="020B0604020202020204" pitchFamily="34" charset="0"/>
              </a:rPr>
              <a:t>programmes</a:t>
            </a:r>
            <a:endParaRPr lang="en-US" altLang="zh-CN" sz="2400" dirty="0">
              <a:latin typeface="Arial" panose="020B0604020202020204" pitchFamily="34" charset="0"/>
              <a:cs typeface="Arial" panose="020B0604020202020204" pitchFamily="34" charset="0"/>
            </a:endParaRPr>
          </a:p>
          <a:p>
            <a:pPr marL="0" indent="0">
              <a:buNone/>
            </a:pPr>
            <a:r>
              <a:rPr lang="en-US" altLang="zh-CN" sz="2400" dirty="0">
                <a:latin typeface="Arial" panose="020B0604020202020204" pitchFamily="34" charset="0"/>
                <a:cs typeface="Arial" panose="020B0604020202020204" pitchFamily="34" charset="0"/>
              </a:rPr>
              <a:t>2. University English language support?</a:t>
            </a:r>
          </a:p>
          <a:p>
            <a:r>
              <a:rPr lang="en-US" altLang="zh-CN" sz="2400" dirty="0">
                <a:latin typeface="Arial" panose="020B0604020202020204" pitchFamily="34" charset="0"/>
                <a:cs typeface="Arial" panose="020B0604020202020204" pitchFamily="34" charset="0"/>
              </a:rPr>
              <a:t>One-to-one consultation appointments are not sufficient.</a:t>
            </a:r>
          </a:p>
          <a:p>
            <a:pPr marL="457200" indent="-457200">
              <a:buAutoNum type="arabicPeriod"/>
            </a:pPr>
            <a:endParaRPr lang="en-US" altLang="zh-CN" sz="2400" dirty="0">
              <a:latin typeface="Arial" panose="020B0604020202020204" pitchFamily="34" charset="0"/>
              <a:cs typeface="Arial" panose="020B0604020202020204" pitchFamily="34" charset="0"/>
            </a:endParaRPr>
          </a:p>
          <a:p>
            <a:pPr marL="457200" indent="-457200">
              <a:buAutoNum type="arabicPeriod"/>
            </a:pPr>
            <a:endParaRPr lang="en-US" altLang="zh-CN" sz="2400" dirty="0">
              <a:latin typeface="Arial" panose="020B0604020202020204" pitchFamily="34" charset="0"/>
              <a:cs typeface="Arial" panose="020B0604020202020204" pitchFamily="34" charset="0"/>
            </a:endParaRPr>
          </a:p>
          <a:p>
            <a:pPr marL="0" indent="0">
              <a:buNone/>
            </a:pPr>
            <a:endParaRPr kumimoji="1" lang="en-US" altLang="zh-CN" sz="2000" dirty="0">
              <a:latin typeface="Arial" panose="020B0604020202020204" pitchFamily="34" charset="0"/>
              <a:cs typeface="Arial" panose="020B0604020202020204" pitchFamily="34" charset="0"/>
            </a:endParaRP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文本框 3">
            <a:extLst>
              <a:ext uri="{FF2B5EF4-FFF2-40B4-BE49-F238E27FC236}">
                <a16:creationId xmlns:a16="http://schemas.microsoft.com/office/drawing/2014/main" id="{8E7A19DE-891B-1143-98FE-40F75AC82457}"/>
              </a:ext>
            </a:extLst>
          </p:cNvPr>
          <p:cNvSpPr txBox="1"/>
          <p:nvPr/>
        </p:nvSpPr>
        <p:spPr>
          <a:xfrm>
            <a:off x="7093389" y="5574061"/>
            <a:ext cx="4110765" cy="954107"/>
          </a:xfrm>
          <a:prstGeom prst="rect">
            <a:avLst/>
          </a:prstGeom>
          <a:solidFill>
            <a:schemeClr val="accent4"/>
          </a:solidFill>
        </p:spPr>
        <p:txBody>
          <a:bodyPr wrap="square" rtlCol="0">
            <a:spAutoFit/>
          </a:bodyPr>
          <a:lstStyle/>
          <a:p>
            <a:r>
              <a:rPr kumimoji="1" lang="en-US" altLang="zh-CN" sz="2800" dirty="0">
                <a:latin typeface="Arial" panose="020B0604020202020204" pitchFamily="34" charset="0"/>
                <a:cs typeface="Arial" panose="020B0604020202020204" pitchFamily="34" charset="0"/>
              </a:rPr>
              <a:t>Universities should take more responsibilities</a:t>
            </a:r>
            <a:endParaRPr kumimoji="1" lang="zh-CN" alt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6538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464492" y="2965111"/>
            <a:ext cx="3962061" cy="1480838"/>
          </a:xfrm>
        </p:spPr>
        <p:txBody>
          <a:bodyPr anchor="t">
            <a:normAutofit/>
          </a:bodyPr>
          <a:lstStyle/>
          <a:p>
            <a:r>
              <a:rPr kumimoji="1" lang="en-US" altLang="zh-CN" sz="3600" dirty="0">
                <a:solidFill>
                  <a:srgbClr val="080808"/>
                </a:solidFill>
                <a:latin typeface="Arial" panose="020B0604020202020204" pitchFamily="34" charset="0"/>
                <a:cs typeface="Arial" panose="020B0604020202020204" pitchFamily="34" charset="0"/>
              </a:rPr>
              <a:t>Findings</a:t>
            </a:r>
            <a:r>
              <a:rPr kumimoji="1" lang="zh-CN" altLang="en-US" sz="3600" dirty="0">
                <a:solidFill>
                  <a:srgbClr val="080808"/>
                </a:solidFill>
                <a:latin typeface="Arial" panose="020B0604020202020204" pitchFamily="34" charset="0"/>
                <a:cs typeface="Arial" panose="020B0604020202020204" pitchFamily="34" charset="0"/>
              </a:rPr>
              <a:t> </a:t>
            </a:r>
            <a:r>
              <a:rPr kumimoji="1" lang="en-US" altLang="zh-CN" sz="3600" dirty="0">
                <a:solidFill>
                  <a:srgbClr val="080808"/>
                </a:solidFill>
                <a:latin typeface="Arial" panose="020B0604020202020204" pitchFamily="34" charset="0"/>
                <a:cs typeface="Arial" panose="020B0604020202020204" pitchFamily="34" charset="0"/>
              </a:rPr>
              <a:t>and discussion (3)</a:t>
            </a:r>
            <a:endParaRPr kumimoji="1" lang="zh-CN" altLang="en-US" sz="3600" dirty="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3899972" y="925418"/>
            <a:ext cx="7648562" cy="5289114"/>
          </a:xfrm>
        </p:spPr>
        <p:txBody>
          <a:bodyPr>
            <a:normAutofit lnSpcReduction="10000"/>
          </a:bodyPr>
          <a:lstStyle/>
          <a:p>
            <a:pPr marL="0" indent="0">
              <a:buNone/>
            </a:pPr>
            <a:r>
              <a:rPr kumimoji="1" lang="en-US" altLang="zh-CN" sz="3200" dirty="0">
                <a:latin typeface="Arial" panose="020B0604020202020204" pitchFamily="34" charset="0"/>
                <a:cs typeface="Arial" panose="020B0604020202020204" pitchFamily="34" charset="0"/>
              </a:rPr>
              <a:t>EAP teachers/one-to-one consultants vs proofreaders:</a:t>
            </a:r>
          </a:p>
          <a:p>
            <a:pPr marL="0" indent="0">
              <a:buNone/>
            </a:pPr>
            <a:endParaRPr kumimoji="1" lang="en-US" altLang="zh-CN" sz="2000" dirty="0">
              <a:latin typeface="Arial" panose="020B0604020202020204" pitchFamily="34" charset="0"/>
              <a:cs typeface="Arial" panose="020B0604020202020204" pitchFamily="34" charset="0"/>
            </a:endParaRPr>
          </a:p>
          <a:p>
            <a:pPr marL="457200" indent="-457200">
              <a:buAutoNum type="arabicPeriod"/>
            </a:pPr>
            <a:r>
              <a:rPr lang="en-US" altLang="zh-CN" sz="2300" dirty="0">
                <a:latin typeface="Arial" panose="020B0604020202020204" pitchFamily="34" charset="0"/>
                <a:cs typeface="Arial" panose="020B0604020202020204" pitchFamily="34" charset="0"/>
              </a:rPr>
              <a:t>Students expect to learn from </a:t>
            </a:r>
            <a:r>
              <a:rPr kumimoji="1" lang="en-US" altLang="zh-CN" sz="2300" dirty="0">
                <a:latin typeface="Arial" panose="020B0604020202020204" pitchFamily="34" charset="0"/>
                <a:cs typeface="Arial" panose="020B0604020202020204" pitchFamily="34" charset="0"/>
              </a:rPr>
              <a:t>EAP teachers’/one-to-one consultants’ feedback; students do not trust proofreaders.</a:t>
            </a:r>
          </a:p>
          <a:p>
            <a:pPr marL="457200" indent="-457200">
              <a:buAutoNum type="arabicPeriod"/>
            </a:pPr>
            <a:r>
              <a:rPr kumimoji="1" lang="en-US" altLang="zh-CN" sz="2300" dirty="0">
                <a:latin typeface="Arial" panose="020B0604020202020204" pitchFamily="34" charset="0"/>
                <a:cs typeface="Arial" panose="020B0604020202020204" pitchFamily="34" charset="0"/>
              </a:rPr>
              <a:t>Communication between students and EAP teachers/one-to-one consultants is a dialogue; feedback from proofreading is always a monologue</a:t>
            </a:r>
          </a:p>
          <a:p>
            <a:pPr marL="457200" indent="-457200">
              <a:buAutoNum type="arabicPeriod"/>
            </a:pPr>
            <a:r>
              <a:rPr kumimoji="1" lang="en-US" altLang="zh-CN" sz="2300" dirty="0">
                <a:latin typeface="Arial" panose="020B0604020202020204" pitchFamily="34" charset="0"/>
                <a:cs typeface="Arial" panose="020B0604020202020204" pitchFamily="34" charset="0"/>
              </a:rPr>
              <a:t>Proofreading works on the writing, which is the product, while English language support works on the writer, which is the person, the student. </a:t>
            </a:r>
          </a:p>
          <a:p>
            <a:pPr marL="457200" indent="-457200">
              <a:buAutoNum type="arabicPeriod"/>
            </a:pPr>
            <a:r>
              <a:rPr kumimoji="1" lang="en-US" altLang="zh-CN" sz="2300" dirty="0">
                <a:latin typeface="Arial" panose="020B0604020202020204" pitchFamily="34" charset="0"/>
                <a:cs typeface="Arial" panose="020B0604020202020204" pitchFamily="34" charset="0"/>
              </a:rPr>
              <a:t>Proofreaders as helpers and some students think they can learn from proofreaders</a:t>
            </a:r>
            <a:endParaRPr lang="en-US" altLang="zh-CN" sz="2300" dirty="0">
              <a:latin typeface="Arial" panose="020B0604020202020204" pitchFamily="34" charset="0"/>
              <a:cs typeface="Arial" panose="020B0604020202020204" pitchFamily="34" charset="0"/>
            </a:endParaRPr>
          </a:p>
          <a:p>
            <a:pPr marL="457200" indent="-457200">
              <a:buAutoNum type="arabicPeriod"/>
            </a:pPr>
            <a:endParaRPr lang="en-US" altLang="zh-CN" sz="2400" dirty="0">
              <a:latin typeface="Arial" panose="020B0604020202020204" pitchFamily="34" charset="0"/>
              <a:cs typeface="Arial" panose="020B0604020202020204" pitchFamily="34" charset="0"/>
            </a:endParaRPr>
          </a:p>
          <a:p>
            <a:pPr marL="0" indent="0">
              <a:buNone/>
            </a:pPr>
            <a:endParaRPr kumimoji="1" lang="en-US" altLang="zh-CN" sz="2000" dirty="0">
              <a:latin typeface="Arial" panose="020B0604020202020204" pitchFamily="34" charset="0"/>
              <a:cs typeface="Arial" panose="020B0604020202020204" pitchFamily="34" charset="0"/>
            </a:endParaRP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509797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434530E7-6AAA-AB42-A137-848FE49878B6}"/>
              </a:ext>
            </a:extLst>
          </p:cNvPr>
          <p:cNvSpPr>
            <a:spLocks noGrp="1"/>
          </p:cNvSpPr>
          <p:nvPr>
            <p:ph type="title"/>
          </p:nvPr>
        </p:nvSpPr>
        <p:spPr>
          <a:xfrm>
            <a:off x="280038" y="1153571"/>
            <a:ext cx="3887234" cy="4461163"/>
          </a:xfrm>
        </p:spPr>
        <p:txBody>
          <a:bodyPr>
            <a:normAutofit/>
          </a:bodyPr>
          <a:lstStyle/>
          <a:p>
            <a:r>
              <a:rPr kumimoji="1" lang="en-US" altLang="zh-CN" sz="4800" dirty="0">
                <a:solidFill>
                  <a:srgbClr val="FFFFFF"/>
                </a:solidFill>
                <a:latin typeface="Arial" panose="020B0604020202020204" pitchFamily="34" charset="0"/>
                <a:cs typeface="Arial" panose="020B0604020202020204" pitchFamily="34" charset="0"/>
              </a:rPr>
              <a:t>Conclusion</a:t>
            </a:r>
            <a:endParaRPr kumimoji="1" lang="zh-CN" altLang="en-US" sz="4800" dirty="0">
              <a:solidFill>
                <a:srgbClr val="FFFFFF"/>
              </a:solidFill>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内容占位符 2">
            <a:extLst>
              <a:ext uri="{FF2B5EF4-FFF2-40B4-BE49-F238E27FC236}">
                <a16:creationId xmlns:a16="http://schemas.microsoft.com/office/drawing/2014/main" id="{F4BADAE1-AAD0-0E43-B458-867C4D30FAFF}"/>
              </a:ext>
            </a:extLst>
          </p:cNvPr>
          <p:cNvSpPr>
            <a:spLocks noGrp="1"/>
          </p:cNvSpPr>
          <p:nvPr>
            <p:ph idx="1"/>
          </p:nvPr>
        </p:nvSpPr>
        <p:spPr>
          <a:xfrm>
            <a:off x="4447308" y="591344"/>
            <a:ext cx="6906491" cy="5585619"/>
          </a:xfrm>
        </p:spPr>
        <p:txBody>
          <a:bodyPr anchor="ctr">
            <a:normAutofit/>
          </a:bodyPr>
          <a:lstStyle/>
          <a:p>
            <a:r>
              <a:rPr kumimoji="1" lang="en-US" altLang="zh-CN" dirty="0">
                <a:latin typeface="Arial" panose="020B0604020202020204" pitchFamily="34" charset="0"/>
                <a:cs typeface="Arial" panose="020B0604020202020204" pitchFamily="34" charset="0"/>
              </a:rPr>
              <a:t>Our current study has conducted interviews to attempt to define proofreading;</a:t>
            </a:r>
          </a:p>
          <a:p>
            <a:r>
              <a:rPr kumimoji="1" lang="en-US" altLang="zh-CN" dirty="0">
                <a:latin typeface="Arial" panose="020B0604020202020204" pitchFamily="34" charset="0"/>
                <a:cs typeface="Arial" panose="020B0604020202020204" pitchFamily="34" charset="0"/>
              </a:rPr>
              <a:t>Investigate the reasons that cause the emergence and features of proofreading services;</a:t>
            </a:r>
          </a:p>
          <a:p>
            <a:r>
              <a:rPr kumimoji="1" lang="en-US" altLang="zh-CN" dirty="0">
                <a:latin typeface="Arial" panose="020B0604020202020204" pitchFamily="34" charset="0"/>
                <a:cs typeface="Arial" panose="020B0604020202020204" pitchFamily="34" charset="0"/>
              </a:rPr>
              <a:t>Explore the relationship between proofreading and ethics in academic writing;</a:t>
            </a:r>
          </a:p>
          <a:p>
            <a:r>
              <a:rPr kumimoji="1" lang="en-US" altLang="zh-CN" dirty="0">
                <a:latin typeface="Arial" panose="020B0604020202020204" pitchFamily="34" charset="0"/>
                <a:cs typeface="Arial" panose="020B0604020202020204" pitchFamily="34" charset="0"/>
              </a:rPr>
              <a:t>Hoping to build foundations for providing some possible solutions in terms of proofreading services.</a:t>
            </a:r>
            <a:endParaRPr kumimoji="1" lang="zh-CN"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0070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53BDCCE8-B314-E649-96AD-72D1F9BA5F5B}"/>
              </a:ext>
            </a:extLst>
          </p:cNvPr>
          <p:cNvSpPr>
            <a:spLocks noGrp="1"/>
          </p:cNvSpPr>
          <p:nvPr>
            <p:ph type="title"/>
          </p:nvPr>
        </p:nvSpPr>
        <p:spPr>
          <a:xfrm>
            <a:off x="723970" y="331815"/>
            <a:ext cx="5561273" cy="878804"/>
          </a:xfrm>
        </p:spPr>
        <p:txBody>
          <a:bodyPr>
            <a:normAutofit/>
          </a:bodyPr>
          <a:lstStyle/>
          <a:p>
            <a:r>
              <a:rPr kumimoji="1" lang="en-US" altLang="zh-CN" dirty="0">
                <a:latin typeface="Arial" panose="020B0604020202020204" pitchFamily="34" charset="0"/>
                <a:cs typeface="Arial" panose="020B0604020202020204" pitchFamily="34" charset="0"/>
              </a:rPr>
              <a:t>Specific solutions</a:t>
            </a:r>
            <a:endParaRPr kumimoji="1" lang="zh-CN" altLang="en-US" dirty="0">
              <a:latin typeface="Arial" panose="020B0604020202020204" pitchFamily="34" charset="0"/>
              <a:cs typeface="Arial" panose="020B0604020202020204" pitchFamily="34" charset="0"/>
            </a:endParaRP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内容占位符 2">
            <a:extLst>
              <a:ext uri="{FF2B5EF4-FFF2-40B4-BE49-F238E27FC236}">
                <a16:creationId xmlns:a16="http://schemas.microsoft.com/office/drawing/2014/main" id="{350FC6EF-2313-654B-9E2C-94B36A921857}"/>
              </a:ext>
            </a:extLst>
          </p:cNvPr>
          <p:cNvSpPr>
            <a:spLocks noGrp="1"/>
          </p:cNvSpPr>
          <p:nvPr>
            <p:ph idx="1"/>
          </p:nvPr>
        </p:nvSpPr>
        <p:spPr>
          <a:xfrm>
            <a:off x="715984" y="1289687"/>
            <a:ext cx="10035448" cy="5078776"/>
          </a:xfrm>
        </p:spPr>
        <p:txBody>
          <a:bodyPr>
            <a:normAutofit/>
          </a:bodyPr>
          <a:lstStyle/>
          <a:p>
            <a:r>
              <a:rPr lang="en-GB" sz="2300" u="sng" dirty="0">
                <a:latin typeface="Arial" panose="020B0604020202020204" pitchFamily="34" charset="0"/>
                <a:cs typeface="Arial" panose="020B0604020202020204" pitchFamily="34" charset="0"/>
              </a:rPr>
              <a:t>Three aspects: School</a:t>
            </a:r>
            <a:r>
              <a:rPr lang="en-US" sz="2300" u="sng" dirty="0">
                <a:latin typeface="Arial" panose="020B0604020202020204" pitchFamily="34" charset="0"/>
                <a:cs typeface="Arial" panose="020B0604020202020204" pitchFamily="34" charset="0"/>
              </a:rPr>
              <a:t>,</a:t>
            </a:r>
            <a:r>
              <a:rPr lang="zh-CN" altLang="en-US" sz="2300" u="sng" dirty="0">
                <a:latin typeface="Arial" panose="020B0604020202020204" pitchFamily="34" charset="0"/>
                <a:cs typeface="Arial" panose="020B0604020202020204" pitchFamily="34" charset="0"/>
              </a:rPr>
              <a:t> </a:t>
            </a:r>
            <a:r>
              <a:rPr lang="en-GB" sz="2300" u="sng" dirty="0" err="1">
                <a:latin typeface="Arial" panose="020B0604020202020204" pitchFamily="34" charset="0"/>
                <a:cs typeface="Arial" panose="020B0604020202020204" pitchFamily="34" charset="0"/>
              </a:rPr>
              <a:t>proofreaders</a:t>
            </a:r>
            <a:r>
              <a:rPr lang="en-GB" sz="2300" u="sng" dirty="0">
                <a:latin typeface="Arial" panose="020B0604020202020204" pitchFamily="34" charset="0"/>
                <a:cs typeface="Arial" panose="020B0604020202020204" pitchFamily="34" charset="0"/>
              </a:rPr>
              <a:t> and students</a:t>
            </a:r>
          </a:p>
          <a:p>
            <a:pPr marL="0" indent="0">
              <a:buNone/>
            </a:pPr>
            <a:endParaRPr lang="en-GB" sz="2400" u="sng" dirty="0">
              <a:latin typeface="Arial" panose="020B0604020202020204" pitchFamily="34" charset="0"/>
              <a:cs typeface="Arial" panose="020B0604020202020204" pitchFamily="34" charset="0"/>
            </a:endParaRPr>
          </a:p>
          <a:p>
            <a:r>
              <a:rPr lang="en-GB" sz="2200" b="1" dirty="0">
                <a:latin typeface="Arial" panose="020B0604020202020204" pitchFamily="34" charset="0"/>
                <a:cs typeface="Arial" panose="020B0604020202020204" pitchFamily="34" charset="0"/>
              </a:rPr>
              <a:t>School</a:t>
            </a:r>
            <a:r>
              <a:rPr lang="en-GB" sz="2200" dirty="0">
                <a:latin typeface="Arial" panose="020B0604020202020204" pitchFamily="34" charset="0"/>
                <a:cs typeface="Arial" panose="020B0604020202020204" pitchFamily="34" charset="0"/>
              </a:rPr>
              <a:t>: policy about the permission of proofreading </a:t>
            </a:r>
          </a:p>
          <a:p>
            <a:pPr>
              <a:buFont typeface="Wingdings" pitchFamily="2" charset="2"/>
              <a:buChar char="Ø"/>
            </a:pPr>
            <a:r>
              <a:rPr lang="en-GB" sz="1900" dirty="0">
                <a:latin typeface="Arial" panose="020B0604020202020204" pitchFamily="34" charset="0"/>
                <a:cs typeface="Arial" panose="020B0604020202020204" pitchFamily="34" charset="0"/>
              </a:rPr>
              <a:t>A union of proofreading services; </a:t>
            </a:r>
          </a:p>
          <a:p>
            <a:pPr>
              <a:buFont typeface="Wingdings" pitchFamily="2" charset="2"/>
              <a:buChar char="Ø"/>
            </a:pPr>
            <a:r>
              <a:rPr lang="en-GB" sz="1900" dirty="0">
                <a:latin typeface="Arial" panose="020B0604020202020204" pitchFamily="34" charset="0"/>
                <a:cs typeface="Arial" panose="020B0604020202020204" pitchFamily="34" charset="0"/>
              </a:rPr>
              <a:t>Involve four parties – </a:t>
            </a:r>
            <a:r>
              <a:rPr lang="en-GB" sz="1900" dirty="0" err="1">
                <a:latin typeface="Arial" panose="020B0604020202020204" pitchFamily="34" charset="0"/>
                <a:cs typeface="Arial" panose="020B0604020202020204" pitchFamily="34" charset="0"/>
              </a:rPr>
              <a:t>proofreaders</a:t>
            </a:r>
            <a:r>
              <a:rPr lang="en-GB" sz="1900" dirty="0">
                <a:latin typeface="Arial" panose="020B0604020202020204" pitchFamily="34" charset="0"/>
                <a:cs typeface="Arial" panose="020B0604020202020204" pitchFamily="34" charset="0"/>
              </a:rPr>
              <a:t>, students, supervisors and regulators; </a:t>
            </a:r>
          </a:p>
          <a:p>
            <a:pPr>
              <a:buFont typeface="Wingdings" pitchFamily="2" charset="2"/>
              <a:buChar char="Ø"/>
            </a:pPr>
            <a:r>
              <a:rPr lang="en-GB" sz="1900" dirty="0">
                <a:latin typeface="Arial" panose="020B0604020202020204" pitchFamily="34" charset="0"/>
                <a:cs typeface="Arial" panose="020B0604020202020204" pitchFamily="34" charset="0"/>
              </a:rPr>
              <a:t>Proofreading services as a separate department at universities and recruit qualified </a:t>
            </a:r>
            <a:r>
              <a:rPr lang="en-GB" sz="1900" dirty="0" err="1">
                <a:latin typeface="Arial" panose="020B0604020202020204" pitchFamily="34" charset="0"/>
                <a:cs typeface="Arial" panose="020B0604020202020204" pitchFamily="34" charset="0"/>
              </a:rPr>
              <a:t>proofreaders</a:t>
            </a:r>
            <a:r>
              <a:rPr lang="en-GB" sz="1900" dirty="0">
                <a:latin typeface="Arial" panose="020B0604020202020204" pitchFamily="34" charset="0"/>
                <a:cs typeface="Arial" panose="020B0604020202020204" pitchFamily="34" charset="0"/>
              </a:rPr>
              <a:t>;</a:t>
            </a:r>
          </a:p>
          <a:p>
            <a:pPr>
              <a:buFont typeface="Wingdings" pitchFamily="2" charset="2"/>
              <a:buChar char="Ø"/>
            </a:pPr>
            <a:r>
              <a:rPr lang="en-GB" sz="1900" dirty="0" err="1">
                <a:latin typeface="Arial" panose="020B0604020202020204" pitchFamily="34" charset="0"/>
                <a:cs typeface="Arial" panose="020B0604020202020204" pitchFamily="34" charset="0"/>
              </a:rPr>
              <a:t>Proofreaders</a:t>
            </a:r>
            <a:r>
              <a:rPr lang="en-GB" sz="1900" dirty="0">
                <a:latin typeface="Arial" panose="020B0604020202020204" pitchFamily="34" charset="0"/>
                <a:cs typeface="Arial" panose="020B0604020202020204" pitchFamily="34" charset="0"/>
              </a:rPr>
              <a:t> and one-to-one consultants can work together to develop students' ability in academic writing</a:t>
            </a:r>
          </a:p>
          <a:p>
            <a:pPr>
              <a:buFont typeface="Wingdings" pitchFamily="2" charset="2"/>
              <a:buChar char="Ø"/>
            </a:pPr>
            <a:r>
              <a:rPr lang="en-GB" sz="1900" dirty="0">
                <a:latin typeface="Arial" panose="020B0604020202020204" pitchFamily="34" charset="0"/>
                <a:cs typeface="Arial" panose="020B0604020202020204" pitchFamily="34" charset="0"/>
              </a:rPr>
              <a:t>Pre-sessional courses should be open to all candidates as no one is a native of academic writing</a:t>
            </a:r>
          </a:p>
          <a:p>
            <a:pPr>
              <a:buFont typeface="Wingdings" pitchFamily="2" charset="2"/>
              <a:buChar char="Ø"/>
            </a:pPr>
            <a:r>
              <a:rPr lang="en-GB" sz="1900" dirty="0">
                <a:latin typeface="Arial" panose="020B0604020202020204" pitchFamily="34" charset="0"/>
                <a:cs typeface="Arial" panose="020B0604020202020204" pitchFamily="34" charset="0"/>
              </a:rPr>
              <a:t>One-to-one consultations should have more appointments and more consultants. </a:t>
            </a:r>
          </a:p>
          <a:p>
            <a:pPr>
              <a:buFont typeface="Wingdings" pitchFamily="2" charset="2"/>
              <a:buChar char="Ø"/>
            </a:pPr>
            <a:r>
              <a:rPr lang="en-GB" sz="1900" dirty="0">
                <a:latin typeface="Arial" panose="020B0604020202020204" pitchFamily="34" charset="0"/>
                <a:cs typeface="Arial" panose="020B0604020202020204" pitchFamily="34" charset="0"/>
              </a:rPr>
              <a:t>EAP teachers should not only teach students norms of academic writing, but also focus on basic English language teaching or specific academic literacy if the students need.</a:t>
            </a:r>
          </a:p>
          <a:p>
            <a:pPr>
              <a:buFont typeface="Wingdings" pitchFamily="2" charset="2"/>
              <a:buChar char="Ø"/>
            </a:pPr>
            <a:endParaRPr lang="en-US" sz="1800" dirty="0">
              <a:latin typeface="Arial" panose="020B0604020202020204" pitchFamily="34" charset="0"/>
              <a:cs typeface="Arial" panose="020B0604020202020204" pitchFamily="34" charset="0"/>
            </a:endParaRPr>
          </a:p>
          <a:p>
            <a:endParaRPr kumimoji="1" lang="zh-CN" altLang="en-US" dirty="0"/>
          </a:p>
        </p:txBody>
      </p:sp>
    </p:spTree>
    <p:extLst>
      <p:ext uri="{BB962C8B-B14F-4D97-AF65-F5344CB8AC3E}">
        <p14:creationId xmlns:p14="http://schemas.microsoft.com/office/powerpoint/2010/main" val="3720836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53BDCCE8-B314-E649-96AD-72D1F9BA5F5B}"/>
              </a:ext>
            </a:extLst>
          </p:cNvPr>
          <p:cNvSpPr>
            <a:spLocks noGrp="1"/>
          </p:cNvSpPr>
          <p:nvPr>
            <p:ph type="title"/>
          </p:nvPr>
        </p:nvSpPr>
        <p:spPr>
          <a:xfrm>
            <a:off x="838200" y="365125"/>
            <a:ext cx="5558489" cy="1325563"/>
          </a:xfrm>
        </p:spPr>
        <p:txBody>
          <a:bodyPr>
            <a:normAutofit/>
          </a:bodyPr>
          <a:lstStyle/>
          <a:p>
            <a:r>
              <a:rPr kumimoji="1" lang="en-US" altLang="zh-CN" dirty="0">
                <a:latin typeface="Arial" panose="020B0604020202020204" pitchFamily="34" charset="0"/>
                <a:cs typeface="Arial" panose="020B0604020202020204" pitchFamily="34" charset="0"/>
              </a:rPr>
              <a:t>Specific solutions</a:t>
            </a:r>
            <a:endParaRPr kumimoji="1" lang="zh-CN" altLang="en-US" dirty="0">
              <a:latin typeface="Arial" panose="020B0604020202020204" pitchFamily="34" charset="0"/>
              <a:cs typeface="Arial" panose="020B0604020202020204" pitchFamily="34" charset="0"/>
            </a:endParaRP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内容占位符 2">
            <a:extLst>
              <a:ext uri="{FF2B5EF4-FFF2-40B4-BE49-F238E27FC236}">
                <a16:creationId xmlns:a16="http://schemas.microsoft.com/office/drawing/2014/main" id="{350FC6EF-2313-654B-9E2C-94B36A921857}"/>
              </a:ext>
            </a:extLst>
          </p:cNvPr>
          <p:cNvSpPr>
            <a:spLocks noGrp="1"/>
          </p:cNvSpPr>
          <p:nvPr>
            <p:ph idx="1"/>
          </p:nvPr>
        </p:nvSpPr>
        <p:spPr>
          <a:xfrm>
            <a:off x="838200" y="1825625"/>
            <a:ext cx="5983109" cy="4351338"/>
          </a:xfrm>
        </p:spPr>
        <p:txBody>
          <a:bodyPr>
            <a:normAutofit/>
          </a:bodyPr>
          <a:lstStyle/>
          <a:p>
            <a:r>
              <a:rPr lang="en-GB" sz="2400" b="1" dirty="0" err="1">
                <a:latin typeface="Arial" panose="020B0604020202020204" pitchFamily="34" charset="0"/>
                <a:cs typeface="Arial" panose="020B0604020202020204" pitchFamily="34" charset="0"/>
              </a:rPr>
              <a:t>Proofreaders</a:t>
            </a:r>
            <a:r>
              <a:rPr lang="en-GB" sz="2400" b="1" dirty="0">
                <a:latin typeface="Arial" panose="020B0604020202020204" pitchFamily="34" charset="0"/>
                <a:cs typeface="Arial" panose="020B0604020202020204" pitchFamily="34" charset="0"/>
              </a:rPr>
              <a:t>:</a:t>
            </a:r>
          </a:p>
          <a:p>
            <a:pPr>
              <a:buFont typeface="Wingdings" pitchFamily="2" charset="2"/>
              <a:buChar char="Ø"/>
            </a:pPr>
            <a:r>
              <a:rPr lang="en-US" sz="2000" dirty="0">
                <a:latin typeface="Arial" panose="020B0604020202020204" pitchFamily="34" charset="0"/>
                <a:cs typeface="Arial" panose="020B0604020202020204" pitchFamily="34" charset="0"/>
              </a:rPr>
              <a:t>Get proofreading qualifications or join a professional body</a:t>
            </a:r>
          </a:p>
          <a:p>
            <a:pPr>
              <a:buFont typeface="Wingdings" pitchFamily="2" charset="2"/>
              <a:buChar char="Ø"/>
            </a:pPr>
            <a:r>
              <a:rPr lang="en-US" altLang="zh-CN" sz="2000" dirty="0">
                <a:latin typeface="Arial" panose="020B0604020202020204" pitchFamily="34" charset="0"/>
                <a:cs typeface="Arial" panose="020B0604020202020204" pitchFamily="34" charset="0"/>
              </a:rPr>
              <a:t>EAP teachers can be trained to be proofreaders</a:t>
            </a:r>
          </a:p>
          <a:p>
            <a:pPr marL="0" indent="0">
              <a:buNone/>
            </a:pPr>
            <a:endParaRPr lang="en-US" altLang="zh-CN" sz="2000" dirty="0">
              <a:latin typeface="Arial" panose="020B0604020202020204" pitchFamily="34" charset="0"/>
              <a:cs typeface="Arial" panose="020B0604020202020204" pitchFamily="34" charset="0"/>
            </a:endParaRPr>
          </a:p>
          <a:p>
            <a:r>
              <a:rPr lang="en-US" altLang="zh-CN" sz="2400" b="1" dirty="0">
                <a:latin typeface="Arial" panose="020B0604020202020204" pitchFamily="34" charset="0"/>
                <a:cs typeface="Arial" panose="020B0604020202020204" pitchFamily="34" charset="0"/>
              </a:rPr>
              <a:t>Students:</a:t>
            </a:r>
          </a:p>
          <a:p>
            <a:pPr>
              <a:buFont typeface="Wingdings" pitchFamily="2" charset="2"/>
              <a:buChar char="Ø"/>
            </a:pPr>
            <a:r>
              <a:rPr lang="en-US" altLang="zh-CN" sz="2000" dirty="0">
                <a:latin typeface="Arial" panose="020B0604020202020204" pitchFamily="34" charset="0"/>
                <a:cs typeface="Arial" panose="020B0604020202020204" pitchFamily="34" charset="0"/>
              </a:rPr>
              <a:t>have a clear understanding of proofreading service;</a:t>
            </a:r>
          </a:p>
          <a:p>
            <a:pPr>
              <a:buFont typeface="Wingdings" pitchFamily="2" charset="2"/>
              <a:buChar char="Ø"/>
            </a:pPr>
            <a:r>
              <a:rPr lang="en-US" altLang="zh-CN" sz="2000" dirty="0">
                <a:latin typeface="Arial" panose="020B0604020202020204" pitchFamily="34" charset="0"/>
                <a:cs typeface="Arial" panose="020B0604020202020204" pitchFamily="34" charset="0"/>
              </a:rPr>
              <a:t>Should be aware of relevant university policies</a:t>
            </a:r>
            <a:endParaRPr lang="zh-CN" altLang="en-US" sz="2000" dirty="0">
              <a:latin typeface="Arial" panose="020B0604020202020204" pitchFamily="34" charset="0"/>
              <a:cs typeface="Arial" panose="020B0604020202020204" pitchFamily="34" charset="0"/>
            </a:endParaRP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8803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标题 1">
            <a:extLst>
              <a:ext uri="{FF2B5EF4-FFF2-40B4-BE49-F238E27FC236}">
                <a16:creationId xmlns:a16="http://schemas.microsoft.com/office/drawing/2014/main" id="{5388335F-44C7-9646-A45E-F56EB1EA0D38}"/>
              </a:ext>
            </a:extLst>
          </p:cNvPr>
          <p:cNvSpPr>
            <a:spLocks noGrp="1"/>
          </p:cNvSpPr>
          <p:nvPr>
            <p:ph type="title"/>
          </p:nvPr>
        </p:nvSpPr>
        <p:spPr>
          <a:xfrm>
            <a:off x="838200" y="365126"/>
            <a:ext cx="10505561" cy="477998"/>
          </a:xfrm>
        </p:spPr>
        <p:txBody>
          <a:bodyPr>
            <a:normAutofit fontScale="90000"/>
          </a:bodyPr>
          <a:lstStyle/>
          <a:p>
            <a:r>
              <a:rPr kumimoji="1" lang="en-US" altLang="zh-CN" sz="3600" dirty="0">
                <a:latin typeface="Arial" panose="020B0604020202020204" pitchFamily="34" charset="0"/>
                <a:cs typeface="Arial" panose="020B0604020202020204" pitchFamily="34" charset="0"/>
              </a:rPr>
              <a:t>References</a:t>
            </a:r>
            <a:endParaRPr kumimoji="1" lang="zh-CN" altLang="en-US" sz="3600" dirty="0">
              <a:latin typeface="Arial" panose="020B0604020202020204" pitchFamily="34" charset="0"/>
              <a:cs typeface="Arial" panose="020B06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内容占位符 2">
            <a:extLst>
              <a:ext uri="{FF2B5EF4-FFF2-40B4-BE49-F238E27FC236}">
                <a16:creationId xmlns:a16="http://schemas.microsoft.com/office/drawing/2014/main" id="{B6CD2892-9DD0-A34F-A8E7-F2A21E01500B}"/>
              </a:ext>
            </a:extLst>
          </p:cNvPr>
          <p:cNvSpPr>
            <a:spLocks noGrp="1"/>
          </p:cNvSpPr>
          <p:nvPr>
            <p:ph idx="1"/>
          </p:nvPr>
        </p:nvSpPr>
        <p:spPr>
          <a:xfrm>
            <a:off x="838200" y="843123"/>
            <a:ext cx="10515600" cy="5333840"/>
          </a:xfrm>
        </p:spPr>
        <p:txBody>
          <a:bodyPr>
            <a:normAutofit fontScale="40000" lnSpcReduction="20000"/>
          </a:bodyPr>
          <a:lstStyle/>
          <a:p>
            <a:pPr>
              <a:lnSpc>
                <a:spcPct val="120000"/>
              </a:lnSpc>
            </a:pPr>
            <a:r>
              <a:rPr lang="en-US" dirty="0" err="1">
                <a:latin typeface="Arial" panose="020B0604020202020204" pitchFamily="34" charset="0"/>
                <a:cs typeface="Arial" panose="020B0604020202020204" pitchFamily="34" charset="0"/>
              </a:rPr>
              <a:t>Baty</a:t>
            </a:r>
            <a:r>
              <a:rPr lang="en-US" dirty="0">
                <a:latin typeface="Arial" panose="020B0604020202020204" pitchFamily="34" charset="0"/>
                <a:cs typeface="Arial" panose="020B0604020202020204" pitchFamily="34" charset="0"/>
              </a:rPr>
              <a:t>, P. (2006). Lecturer admits role in tutor ﬁrm. </a:t>
            </a:r>
            <a:r>
              <a:rPr lang="en-US" i="1" dirty="0">
                <a:latin typeface="Arial" panose="020B0604020202020204" pitchFamily="34" charset="0"/>
                <a:cs typeface="Arial" panose="020B0604020202020204" pitchFamily="34" charset="0"/>
              </a:rPr>
              <a:t>Times Higher Education</a:t>
            </a:r>
            <a:r>
              <a:rPr lang="en-US" dirty="0">
                <a:latin typeface="Arial" panose="020B0604020202020204" pitchFamily="34" charset="0"/>
                <a:cs typeface="Arial" panose="020B0604020202020204" pitchFamily="34" charset="0"/>
              </a:rPr>
              <a:t>(20 October),</a:t>
            </a:r>
            <a:r>
              <a:rPr lang="zh-CN" altLang="en-US" dirty="0">
                <a:latin typeface="Arial" panose="020B0604020202020204" pitchFamily="34" charset="0"/>
                <a:cs typeface="Arial" panose="020B0604020202020204" pitchFamily="34" charset="0"/>
              </a:rPr>
              <a:t> </a:t>
            </a:r>
            <a:endParaRPr lang="en-GB" altLang="zh-CN" dirty="0">
              <a:latin typeface="Arial" panose="020B0604020202020204" pitchFamily="34" charset="0"/>
              <a:cs typeface="Arial" panose="020B0604020202020204" pitchFamily="34" charset="0"/>
            </a:endParaRPr>
          </a:p>
          <a:p>
            <a:pPr marL="0" indent="0">
              <a:lnSpc>
                <a:spcPct val="120000"/>
              </a:lnSpc>
              <a:buNone/>
            </a:pPr>
            <a:r>
              <a:rPr lang="en-US" altLang="zh-CN" dirty="0">
                <a:latin typeface="Arial" panose="020B0604020202020204" pitchFamily="34" charset="0"/>
                <a:cs typeface="Arial" panose="020B0604020202020204" pitchFamily="34" charset="0"/>
              </a:rPr>
              <a:t>&lt; https://</a:t>
            </a:r>
            <a:r>
              <a:rPr lang="en-US" altLang="zh-CN" dirty="0" err="1">
                <a:latin typeface="Arial" panose="020B0604020202020204" pitchFamily="34" charset="0"/>
                <a:cs typeface="Arial" panose="020B0604020202020204" pitchFamily="34" charset="0"/>
              </a:rPr>
              <a:t>www.timeshighereducation.com</a:t>
            </a:r>
            <a:r>
              <a:rPr lang="en-US" altLang="zh-CN" dirty="0">
                <a:latin typeface="Arial" panose="020B0604020202020204" pitchFamily="34" charset="0"/>
                <a:cs typeface="Arial" panose="020B0604020202020204" pitchFamily="34" charset="0"/>
              </a:rPr>
              <a:t>/</a:t>
            </a:r>
            <a:r>
              <a:rPr lang="en-US" altLang="zh-CN" dirty="0" err="1">
                <a:latin typeface="Arial" panose="020B0604020202020204" pitchFamily="34" charset="0"/>
                <a:cs typeface="Arial" panose="020B0604020202020204" pitchFamily="34" charset="0"/>
              </a:rPr>
              <a:t>cn</a:t>
            </a:r>
            <a:r>
              <a:rPr lang="en-US" altLang="zh-CN" dirty="0">
                <a:latin typeface="Arial" panose="020B0604020202020204" pitchFamily="34" charset="0"/>
                <a:cs typeface="Arial" panose="020B0604020202020204" pitchFamily="34" charset="0"/>
              </a:rPr>
              <a:t>/news/lecturer-admits-role-in-tutor-firm/206120.article &gt; Accessed 18.11.21</a:t>
            </a:r>
          </a:p>
          <a:p>
            <a:pPr>
              <a:lnSpc>
                <a:spcPct val="120000"/>
              </a:lnSpc>
            </a:pPr>
            <a:r>
              <a:rPr lang="en-US" dirty="0">
                <a:latin typeface="Arial" panose="020B0604020202020204" pitchFamily="34" charset="0"/>
                <a:cs typeface="Arial" panose="020B0604020202020204" pitchFamily="34" charset="0"/>
              </a:rPr>
              <a:t>Buell, M.Z., and S.J. Park. 2008. Positioning expertise: The shared journey of a South Korean and a North American doctoral student. In </a:t>
            </a:r>
            <a:r>
              <a:rPr lang="en-US" i="1" dirty="0">
                <a:latin typeface="Arial" panose="020B0604020202020204" pitchFamily="34" charset="0"/>
                <a:cs typeface="Arial" panose="020B0604020202020204" pitchFamily="34" charset="0"/>
              </a:rPr>
              <a:t>Learning the literacy practices of graduate school: Insiders’ reflections on academic enculturation</a:t>
            </a:r>
            <a:r>
              <a:rPr lang="en-US" dirty="0">
                <a:latin typeface="Arial" panose="020B0604020202020204" pitchFamily="34" charset="0"/>
                <a:cs typeface="Arial" panose="020B0604020202020204" pitchFamily="34" charset="0"/>
              </a:rPr>
              <a:t>, ed. C.P. </a:t>
            </a:r>
            <a:r>
              <a:rPr lang="en-US" dirty="0" err="1">
                <a:latin typeface="Arial" panose="020B0604020202020204" pitchFamily="34" charset="0"/>
                <a:cs typeface="Arial" panose="020B0604020202020204" pitchFamily="34" charset="0"/>
              </a:rPr>
              <a:t>Casanave</a:t>
            </a:r>
            <a:r>
              <a:rPr lang="en-US" dirty="0">
                <a:latin typeface="Arial" panose="020B0604020202020204" pitchFamily="34" charset="0"/>
                <a:cs typeface="Arial" panose="020B0604020202020204" pitchFamily="34" charset="0"/>
              </a:rPr>
              <a:t> and X. Li. Ann Arbor, MI: University of Michigan Press.</a:t>
            </a:r>
          </a:p>
          <a:p>
            <a:pPr>
              <a:lnSpc>
                <a:spcPct val="120000"/>
              </a:lnSpc>
            </a:pPr>
            <a:r>
              <a:rPr lang="en-US" dirty="0">
                <a:latin typeface="Arial" panose="020B0604020202020204" pitchFamily="34" charset="0"/>
                <a:cs typeface="Arial" panose="020B0604020202020204" pitchFamily="34" charset="0"/>
              </a:rPr>
              <a:t>Harwood, N., Austin, L., &amp; Macaulay, R. (2009). Proofreading in a UK university: Proofreaders’ beliefs, practices, and experiences. </a:t>
            </a:r>
            <a:r>
              <a:rPr lang="en-US" i="1" dirty="0">
                <a:latin typeface="Arial" panose="020B0604020202020204" pitchFamily="34" charset="0"/>
                <a:cs typeface="Arial" panose="020B0604020202020204" pitchFamily="34" charset="0"/>
              </a:rPr>
              <a:t>Journal of Second Language Writing</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18</a:t>
            </a:r>
            <a:r>
              <a:rPr lang="en-US" dirty="0">
                <a:latin typeface="Arial" panose="020B0604020202020204" pitchFamily="34" charset="0"/>
                <a:cs typeface="Arial" panose="020B0604020202020204" pitchFamily="34" charset="0"/>
              </a:rPr>
              <a:t>(3), 166-190.</a:t>
            </a:r>
            <a:r>
              <a:rPr lang="en-US" dirty="0">
                <a:solidFill>
                  <a:srgbClr val="222222"/>
                </a:solidFill>
                <a:latin typeface="Arial" panose="020B0604020202020204" pitchFamily="34" charset="0"/>
                <a:cs typeface="Arial" panose="020B0604020202020204" pitchFamily="34" charset="0"/>
              </a:rPr>
              <a:t> </a:t>
            </a:r>
          </a:p>
          <a:p>
            <a:pPr>
              <a:lnSpc>
                <a:spcPct val="120000"/>
              </a:lnSpc>
            </a:pPr>
            <a:r>
              <a:rPr lang="en-US" dirty="0">
                <a:latin typeface="Arial" panose="020B0604020202020204" pitchFamily="34" charset="0"/>
                <a:cs typeface="Arial" panose="020B0604020202020204" pitchFamily="34" charset="0"/>
              </a:rPr>
              <a:t>Harwood, N., Austin, L., &amp; Macaulay, R. (2010). Ethics and integrity in proofreading: Findings from an interview-based study. </a:t>
            </a:r>
            <a:r>
              <a:rPr lang="en-US" i="1" dirty="0">
                <a:latin typeface="Arial" panose="020B0604020202020204" pitchFamily="34" charset="0"/>
                <a:cs typeface="Arial" panose="020B0604020202020204" pitchFamily="34" charset="0"/>
              </a:rPr>
              <a:t>English for Specific Purposes</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29</a:t>
            </a:r>
            <a:r>
              <a:rPr lang="en-US" dirty="0">
                <a:latin typeface="Arial" panose="020B0604020202020204" pitchFamily="34" charset="0"/>
                <a:cs typeface="Arial" panose="020B0604020202020204" pitchFamily="34" charset="0"/>
              </a:rPr>
              <a:t>(1), 54-67.</a:t>
            </a:r>
            <a:endParaRPr lang="en-US" dirty="0">
              <a:solidFill>
                <a:srgbClr val="222222"/>
              </a:solidFill>
              <a:latin typeface="Arial" panose="020B0604020202020204" pitchFamily="34" charset="0"/>
              <a:cs typeface="Arial" panose="020B0604020202020204" pitchFamily="34" charset="0"/>
            </a:endParaRPr>
          </a:p>
          <a:p>
            <a:pPr>
              <a:lnSpc>
                <a:spcPct val="120000"/>
              </a:lnSpc>
            </a:pPr>
            <a:r>
              <a:rPr lang="en-US" dirty="0">
                <a:solidFill>
                  <a:srgbClr val="222222"/>
                </a:solidFill>
                <a:latin typeface="Arial" panose="020B0604020202020204" pitchFamily="34" charset="0"/>
                <a:cs typeface="Arial" panose="020B0604020202020204" pitchFamily="34" charset="0"/>
              </a:rPr>
              <a:t>Harwood, N., Austin, L., &amp; Macaulay, R. (2012). Cleaner, helper, teacher? The role of proofreaders of student writing. </a:t>
            </a:r>
            <a:r>
              <a:rPr lang="en-US" i="1" dirty="0">
                <a:solidFill>
                  <a:srgbClr val="222222"/>
                </a:solidFill>
                <a:latin typeface="Arial" panose="020B0604020202020204" pitchFamily="34" charset="0"/>
                <a:cs typeface="Arial" panose="020B0604020202020204" pitchFamily="34" charset="0"/>
              </a:rPr>
              <a:t>Studies in higher education</a:t>
            </a:r>
            <a:r>
              <a:rPr lang="en-US" dirty="0">
                <a:solidFill>
                  <a:srgbClr val="222222"/>
                </a:solidFill>
                <a:latin typeface="Arial" panose="020B0604020202020204" pitchFamily="34" charset="0"/>
                <a:cs typeface="Arial" panose="020B0604020202020204" pitchFamily="34" charset="0"/>
              </a:rPr>
              <a:t>, </a:t>
            </a:r>
            <a:r>
              <a:rPr lang="en-US" i="1" dirty="0">
                <a:solidFill>
                  <a:srgbClr val="222222"/>
                </a:solidFill>
                <a:latin typeface="Arial" panose="020B0604020202020204" pitchFamily="34" charset="0"/>
                <a:cs typeface="Arial" panose="020B0604020202020204" pitchFamily="34" charset="0"/>
              </a:rPr>
              <a:t>37</a:t>
            </a:r>
            <a:r>
              <a:rPr lang="en-US" dirty="0">
                <a:solidFill>
                  <a:srgbClr val="222222"/>
                </a:solidFill>
                <a:latin typeface="Arial" panose="020B0604020202020204" pitchFamily="34" charset="0"/>
                <a:cs typeface="Arial" panose="020B0604020202020204" pitchFamily="34" charset="0"/>
              </a:rPr>
              <a:t>(5), 569-584.</a:t>
            </a:r>
          </a:p>
          <a:p>
            <a:pPr>
              <a:lnSpc>
                <a:spcPct val="120000"/>
              </a:lnSpc>
            </a:pPr>
            <a:r>
              <a:rPr lang="en-US" dirty="0">
                <a:latin typeface="Arial" panose="020B0604020202020204" pitchFamily="34" charset="0"/>
                <a:cs typeface="Arial" panose="020B0604020202020204" pitchFamily="34" charset="0"/>
              </a:rPr>
              <a:t>Harwood, N. (2019). ‘I Have to Hold Myself Back from Getting into All That’: Investigating Ethical Issues Associated with the Proofreading of Student Writing. </a:t>
            </a:r>
            <a:r>
              <a:rPr lang="en-US" i="1" dirty="0">
                <a:latin typeface="Arial" panose="020B0604020202020204" pitchFamily="34" charset="0"/>
                <a:cs typeface="Arial" panose="020B0604020202020204" pitchFamily="34" charset="0"/>
              </a:rPr>
              <a:t>Journal of Academic Ethics</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17</a:t>
            </a:r>
            <a:r>
              <a:rPr lang="en-US" dirty="0">
                <a:latin typeface="Arial" panose="020B0604020202020204" pitchFamily="34" charset="0"/>
                <a:cs typeface="Arial" panose="020B0604020202020204" pitchFamily="34" charset="0"/>
              </a:rPr>
              <a:t>(1), 17-49.</a:t>
            </a:r>
          </a:p>
          <a:p>
            <a:pPr>
              <a:lnSpc>
                <a:spcPct val="120000"/>
              </a:lnSpc>
            </a:pPr>
            <a:r>
              <a:rPr lang="en-US" dirty="0">
                <a:latin typeface="Arial" panose="020B0604020202020204" pitchFamily="34" charset="0"/>
                <a:cs typeface="Arial" panose="020B0604020202020204" pitchFamily="34" charset="0"/>
              </a:rPr>
              <a:t>McNally, D., &amp; </a:t>
            </a:r>
            <a:r>
              <a:rPr lang="en-US" dirty="0" err="1">
                <a:latin typeface="Arial" panose="020B0604020202020204" pitchFamily="34" charset="0"/>
                <a:cs typeface="Arial" panose="020B0604020202020204" pitchFamily="34" charset="0"/>
              </a:rPr>
              <a:t>Kooyman</a:t>
            </a:r>
            <a:r>
              <a:rPr lang="en-US" dirty="0">
                <a:latin typeface="Arial" panose="020B0604020202020204" pitchFamily="34" charset="0"/>
                <a:cs typeface="Arial" panose="020B0604020202020204" pitchFamily="34" charset="0"/>
              </a:rPr>
              <a:t>, B. (2017). Drawing the line: views from academic staff and skills advisors on acceptable proofreading with low proficiency writers. </a:t>
            </a:r>
            <a:r>
              <a:rPr lang="en-US" i="1" dirty="0">
                <a:latin typeface="Arial" panose="020B0604020202020204" pitchFamily="34" charset="0"/>
                <a:cs typeface="Arial" panose="020B0604020202020204" pitchFamily="34" charset="0"/>
              </a:rPr>
              <a:t>Journal of Academic Language &amp; Learning</a:t>
            </a:r>
            <a:r>
              <a:rPr lang="en-US" dirty="0">
                <a:latin typeface="Arial" panose="020B0604020202020204" pitchFamily="34" charset="0"/>
                <a:cs typeface="Arial" panose="020B0604020202020204" pitchFamily="34" charset="0"/>
              </a:rPr>
              <a:t>, 11, A-145–A-158.</a:t>
            </a:r>
          </a:p>
          <a:p>
            <a:pPr>
              <a:lnSpc>
                <a:spcPct val="120000"/>
              </a:lnSpc>
            </a:pPr>
            <a:r>
              <a:rPr lang="en-US" dirty="0">
                <a:solidFill>
                  <a:srgbClr val="222222"/>
                </a:solidFill>
                <a:latin typeface="Arial" panose="020B0604020202020204" pitchFamily="34" charset="0"/>
                <a:cs typeface="Arial" panose="020B0604020202020204" pitchFamily="34" charset="0"/>
              </a:rPr>
              <a:t>Newman, M. (2007). ‘Appalling’ writing skills drive tutors to seek help. Times Higher Education(16 March), &lt;http://</a:t>
            </a:r>
            <a:r>
              <a:rPr lang="en-US" dirty="0" err="1">
                <a:solidFill>
                  <a:srgbClr val="222222"/>
                </a:solidFill>
                <a:latin typeface="Arial" panose="020B0604020202020204" pitchFamily="34" charset="0"/>
                <a:cs typeface="Arial" panose="020B0604020202020204" pitchFamily="34" charset="0"/>
              </a:rPr>
              <a:t>www.timeshigher-education.co.uk</a:t>
            </a:r>
            <a:r>
              <a:rPr lang="en-US" dirty="0">
                <a:solidFill>
                  <a:srgbClr val="222222"/>
                </a:solidFill>
                <a:latin typeface="Arial" panose="020B0604020202020204" pitchFamily="34" charset="0"/>
                <a:cs typeface="Arial" panose="020B0604020202020204" pitchFamily="34" charset="0"/>
              </a:rPr>
              <a:t>/</a:t>
            </a:r>
            <a:r>
              <a:rPr lang="en-US" dirty="0" err="1">
                <a:solidFill>
                  <a:srgbClr val="222222"/>
                </a:solidFill>
                <a:latin typeface="Arial" panose="020B0604020202020204" pitchFamily="34" charset="0"/>
                <a:cs typeface="Arial" panose="020B0604020202020204" pitchFamily="34" charset="0"/>
              </a:rPr>
              <a:t>story.asp?sectioncode</a:t>
            </a:r>
            <a:r>
              <a:rPr lang="en-US" dirty="0">
                <a:solidFill>
                  <a:srgbClr val="222222"/>
                </a:solidFill>
                <a:latin typeface="Arial" panose="020B0604020202020204" pitchFamily="34" charset="0"/>
                <a:cs typeface="Arial" panose="020B0604020202020204" pitchFamily="34" charset="0"/>
              </a:rPr>
              <a:t>=26&amp;storycode=208242&gt; Accessed 18.11.21.</a:t>
            </a:r>
          </a:p>
          <a:p>
            <a:pPr>
              <a:lnSpc>
                <a:spcPct val="120000"/>
              </a:lnSpc>
            </a:pPr>
            <a:r>
              <a:rPr lang="en-US" dirty="0">
                <a:solidFill>
                  <a:srgbClr val="222222"/>
                </a:solidFill>
                <a:latin typeface="Arial" panose="020B0604020202020204" pitchFamily="34" charset="0"/>
                <a:cs typeface="Arial" panose="020B0604020202020204" pitchFamily="34" charset="0"/>
              </a:rPr>
              <a:t>Society for Editors and Proofreaders. 2005. Code of practice. http://</a:t>
            </a:r>
            <a:r>
              <a:rPr lang="en-US" dirty="0" err="1">
                <a:solidFill>
                  <a:srgbClr val="222222"/>
                </a:solidFill>
                <a:latin typeface="Arial" panose="020B0604020202020204" pitchFamily="34" charset="0"/>
                <a:cs typeface="Arial" panose="020B0604020202020204" pitchFamily="34" charset="0"/>
              </a:rPr>
              <a:t>www.sfep.org.uk</a:t>
            </a:r>
            <a:r>
              <a:rPr lang="en-US" dirty="0">
                <a:solidFill>
                  <a:srgbClr val="222222"/>
                </a:solidFill>
                <a:latin typeface="Arial" panose="020B0604020202020204" pitchFamily="34" charset="0"/>
                <a:cs typeface="Arial" panose="020B0604020202020204" pitchFamily="34" charset="0"/>
              </a:rPr>
              <a:t>/</a:t>
            </a:r>
            <a:r>
              <a:rPr lang="en-US" dirty="0" err="1">
                <a:solidFill>
                  <a:srgbClr val="222222"/>
                </a:solidFill>
                <a:latin typeface="Arial" panose="020B0604020202020204" pitchFamily="34" charset="0"/>
                <a:cs typeface="Arial" panose="020B0604020202020204" pitchFamily="34" charset="0"/>
              </a:rPr>
              <a:t>pdocs</a:t>
            </a:r>
            <a:r>
              <a:rPr lang="en-US" dirty="0">
                <a:solidFill>
                  <a:srgbClr val="222222"/>
                </a:solidFill>
                <a:latin typeface="Arial" panose="020B0604020202020204" pitchFamily="34" charset="0"/>
                <a:cs typeface="Arial" panose="020B0604020202020204" pitchFamily="34" charset="0"/>
              </a:rPr>
              <a:t>/ </a:t>
            </a:r>
            <a:r>
              <a:rPr lang="en-US" dirty="0" err="1">
                <a:solidFill>
                  <a:srgbClr val="222222"/>
                </a:solidFill>
                <a:latin typeface="Arial" panose="020B0604020202020204" pitchFamily="34" charset="0"/>
                <a:cs typeface="Arial" panose="020B0604020202020204" pitchFamily="34" charset="0"/>
              </a:rPr>
              <a:t>sfepcop.pdf</a:t>
            </a:r>
            <a:r>
              <a:rPr lang="en-US" dirty="0">
                <a:solidFill>
                  <a:srgbClr val="222222"/>
                </a:solidFill>
                <a:latin typeface="Arial" panose="020B0604020202020204" pitchFamily="34" charset="0"/>
                <a:cs typeface="Arial" panose="020B0604020202020204" pitchFamily="34" charset="0"/>
              </a:rPr>
              <a:t> (accessed 18.11.21).</a:t>
            </a:r>
          </a:p>
          <a:p>
            <a:pPr>
              <a:lnSpc>
                <a:spcPct val="120000"/>
              </a:lnSpc>
            </a:pPr>
            <a:r>
              <a:rPr lang="en-US" dirty="0">
                <a:solidFill>
                  <a:srgbClr val="222222"/>
                </a:solidFill>
                <a:latin typeface="Arial" panose="020B0604020202020204" pitchFamily="34" charset="0"/>
                <a:cs typeface="Arial" panose="020B0604020202020204" pitchFamily="34" charset="0"/>
              </a:rPr>
              <a:t>Scott, M., &amp; Turner, J. (2008). Proofreading: The contemporary backdrop. Paper presented at </a:t>
            </a:r>
            <a:r>
              <a:rPr lang="en-US" i="1" dirty="0">
                <a:solidFill>
                  <a:srgbClr val="222222"/>
                </a:solidFill>
                <a:latin typeface="Arial" panose="020B0604020202020204" pitchFamily="34" charset="0"/>
                <a:cs typeface="Arial" panose="020B0604020202020204" pitchFamily="34" charset="0"/>
              </a:rPr>
              <a:t>the 3rd International Santa Barbara Conference on Writing Research</a:t>
            </a:r>
            <a:r>
              <a:rPr lang="en-US" dirty="0">
                <a:solidFill>
                  <a:srgbClr val="222222"/>
                </a:solidFill>
                <a:latin typeface="Arial" panose="020B0604020202020204" pitchFamily="34" charset="0"/>
                <a:cs typeface="Arial" panose="020B0604020202020204" pitchFamily="34" charset="0"/>
              </a:rPr>
              <a:t>, Santa Barbara, CA.</a:t>
            </a:r>
          </a:p>
          <a:p>
            <a:pPr>
              <a:lnSpc>
                <a:spcPct val="120000"/>
              </a:lnSpc>
            </a:pPr>
            <a:r>
              <a:rPr lang="en-US" dirty="0">
                <a:solidFill>
                  <a:srgbClr val="222222"/>
                </a:solidFill>
                <a:latin typeface="Arial" panose="020B0604020202020204" pitchFamily="34" charset="0"/>
                <a:cs typeface="Arial" panose="020B0604020202020204" pitchFamily="34" charset="0"/>
              </a:rPr>
              <a:t>Turner, J., &amp; Scott, M. (2007). English as a lingua franca and the rise of proofreading in the academy. Paper presented at </a:t>
            </a:r>
            <a:r>
              <a:rPr lang="en-US" i="1" dirty="0">
                <a:solidFill>
                  <a:srgbClr val="222222"/>
                </a:solidFill>
                <a:latin typeface="Arial" panose="020B0604020202020204" pitchFamily="34" charset="0"/>
                <a:cs typeface="Arial" panose="020B0604020202020204" pitchFamily="34" charset="0"/>
              </a:rPr>
              <a:t>the BALEAP Conference</a:t>
            </a:r>
            <a:r>
              <a:rPr lang="en-US" dirty="0">
                <a:solidFill>
                  <a:srgbClr val="222222"/>
                </a:solidFill>
                <a:latin typeface="Arial" panose="020B0604020202020204" pitchFamily="34" charset="0"/>
                <a:cs typeface="Arial" panose="020B0604020202020204" pitchFamily="34" charset="0"/>
              </a:rPr>
              <a:t>, Durham, UK.</a:t>
            </a:r>
          </a:p>
          <a:p>
            <a:pPr>
              <a:lnSpc>
                <a:spcPct val="120000"/>
              </a:lnSpc>
            </a:pPr>
            <a:r>
              <a:rPr lang="en-US" dirty="0">
                <a:latin typeface="Arial" panose="020B0604020202020204" pitchFamily="34" charset="0"/>
                <a:cs typeface="Arial" panose="020B0604020202020204" pitchFamily="34" charset="0"/>
              </a:rPr>
              <a:t>Turner, J. 2010. Supporting Academic Literacy: Issues of Proofreading and Language Proficiency. In: George Blue, ed. </a:t>
            </a:r>
            <a:r>
              <a:rPr lang="en-US" i="1" dirty="0">
                <a:latin typeface="Arial" panose="020B0604020202020204" pitchFamily="34" charset="0"/>
                <a:cs typeface="Arial" panose="020B0604020202020204" pitchFamily="34" charset="0"/>
              </a:rPr>
              <a:t>Developing Academic Literacy.</a:t>
            </a:r>
            <a:r>
              <a:rPr lang="en-US" dirty="0">
                <a:latin typeface="Arial" panose="020B0604020202020204" pitchFamily="34" charset="0"/>
                <a:cs typeface="Arial" panose="020B0604020202020204" pitchFamily="34" charset="0"/>
              </a:rPr>
              <a:t> Bern: Peter Lang, pp. 39-51.</a:t>
            </a:r>
            <a:endParaRPr lang="en-US" dirty="0">
              <a:solidFill>
                <a:srgbClr val="222222"/>
              </a:solidFill>
              <a:latin typeface="Arial" panose="020B0604020202020204" pitchFamily="34" charset="0"/>
              <a:cs typeface="Arial" panose="020B0604020202020204" pitchFamily="34" charset="0"/>
            </a:endParaRPr>
          </a:p>
          <a:p>
            <a:endParaRPr kumimoji="1" lang="zh-CN" altLang="en-US" dirty="0"/>
          </a:p>
        </p:txBody>
      </p:sp>
    </p:spTree>
    <p:extLst>
      <p:ext uri="{BB962C8B-B14F-4D97-AF65-F5344CB8AC3E}">
        <p14:creationId xmlns:p14="http://schemas.microsoft.com/office/powerpoint/2010/main" val="42279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标题 1">
            <a:extLst>
              <a:ext uri="{FF2B5EF4-FFF2-40B4-BE49-F238E27FC236}">
                <a16:creationId xmlns:a16="http://schemas.microsoft.com/office/drawing/2014/main" id="{9E80DE9A-7F12-6D4F-A08D-B8385D9A74CB}"/>
              </a:ext>
            </a:extLst>
          </p:cNvPr>
          <p:cNvSpPr>
            <a:spLocks noGrp="1"/>
          </p:cNvSpPr>
          <p:nvPr>
            <p:ph type="title"/>
          </p:nvPr>
        </p:nvSpPr>
        <p:spPr>
          <a:xfrm>
            <a:off x="3315031" y="1380754"/>
            <a:ext cx="5561938" cy="2513516"/>
          </a:xfrm>
        </p:spPr>
        <p:txBody>
          <a:bodyPr vert="horz" lIns="91440" tIns="45720" rIns="91440" bIns="45720" rtlCol="0" anchor="b">
            <a:normAutofit/>
          </a:bodyPr>
          <a:lstStyle/>
          <a:p>
            <a:pPr algn="ctr"/>
            <a:r>
              <a:rPr kumimoji="1" lang="en-US" altLang="zh-CN" sz="6000" b="1" kern="1200" dirty="0">
                <a:solidFill>
                  <a:schemeClr val="tx1"/>
                </a:solidFill>
                <a:latin typeface="Arial" panose="020B0604020202020204" pitchFamily="34" charset="0"/>
                <a:cs typeface="Arial" panose="020B0604020202020204" pitchFamily="34" charset="0"/>
              </a:rPr>
              <a:t>Thank you</a:t>
            </a:r>
          </a:p>
        </p:txBody>
      </p:sp>
      <p:sp>
        <p:nvSpPr>
          <p:cNvPr id="16" name="Arc 15">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Oval 17">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633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BF678DD3-AA0A-1049-B2B4-CE2EAC1AB57F}"/>
              </a:ext>
            </a:extLst>
          </p:cNvPr>
          <p:cNvSpPr>
            <a:spLocks noGrp="1"/>
          </p:cNvSpPr>
          <p:nvPr>
            <p:ph type="title"/>
          </p:nvPr>
        </p:nvSpPr>
        <p:spPr>
          <a:xfrm>
            <a:off x="1277112" y="1284731"/>
            <a:ext cx="9637776" cy="808474"/>
          </a:xfrm>
        </p:spPr>
        <p:txBody>
          <a:bodyPr>
            <a:normAutofit/>
          </a:bodyPr>
          <a:lstStyle/>
          <a:p>
            <a:r>
              <a:rPr kumimoji="1" lang="en-US" altLang="zh-CN" sz="4000" dirty="0">
                <a:latin typeface="Arial" panose="020B0604020202020204" pitchFamily="34" charset="0"/>
                <a:cs typeface="Arial" panose="020B0604020202020204" pitchFamily="34" charset="0"/>
              </a:rPr>
              <a:t>Introduction: background information</a:t>
            </a:r>
            <a:endParaRPr kumimoji="1" lang="zh-CN" altLang="en-US" sz="4000"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4E64BBC2-4A01-CD49-AE63-44AB5DE851D0}"/>
              </a:ext>
            </a:extLst>
          </p:cNvPr>
          <p:cNvSpPr>
            <a:spLocks noGrp="1"/>
          </p:cNvSpPr>
          <p:nvPr>
            <p:ph idx="1"/>
          </p:nvPr>
        </p:nvSpPr>
        <p:spPr>
          <a:xfrm>
            <a:off x="1277112" y="2324373"/>
            <a:ext cx="9772806" cy="3260453"/>
          </a:xfrm>
        </p:spPr>
        <p:txBody>
          <a:bodyPr>
            <a:normAutofit lnSpcReduction="10000"/>
          </a:bodyPr>
          <a:lstStyle/>
          <a:p>
            <a:pPr>
              <a:lnSpc>
                <a:spcPct val="100000"/>
              </a:lnSpc>
            </a:pPr>
            <a:r>
              <a:rPr kumimoji="1" lang="en-US" altLang="zh-CN" sz="1800" dirty="0">
                <a:latin typeface="Arial" panose="020B0604020202020204" pitchFamily="34" charset="0"/>
                <a:cs typeface="Arial" panose="020B0604020202020204" pitchFamily="34" charset="0"/>
              </a:rPr>
              <a:t>The recruitment of more and more international students at  UK universities has resulted in an increasing number of students who need various language support. It is still not sure how much help nonnative student writers should be permitted regarding their assessed written assignments (Harwood, Austin &amp; Macaulay, 2009)</a:t>
            </a:r>
          </a:p>
          <a:p>
            <a:pPr marL="0" indent="0">
              <a:lnSpc>
                <a:spcPct val="100000"/>
              </a:lnSpc>
              <a:buNone/>
            </a:pPr>
            <a:endParaRPr kumimoji="1" lang="en-US" altLang="zh-CN" sz="1800" dirty="0">
              <a:latin typeface="Arial" panose="020B0604020202020204" pitchFamily="34" charset="0"/>
              <a:cs typeface="Arial" panose="020B0604020202020204" pitchFamily="34" charset="0"/>
            </a:endParaRPr>
          </a:p>
          <a:p>
            <a:pPr>
              <a:lnSpc>
                <a:spcPct val="100000"/>
              </a:lnSpc>
            </a:pPr>
            <a:r>
              <a:rPr lang="en-US" sz="1800" dirty="0">
                <a:latin typeface="Arial" panose="020B0604020202020204" pitchFamily="34" charset="0"/>
                <a:cs typeface="Arial" panose="020B0604020202020204" pitchFamily="34" charset="0"/>
              </a:rPr>
              <a:t>Students’ writing skills in the UK academic context are not satisfactory (Newman, 2007)</a:t>
            </a:r>
          </a:p>
          <a:p>
            <a:pPr marL="0" indent="0">
              <a:lnSpc>
                <a:spcPct val="100000"/>
              </a:lnSpc>
              <a:buNone/>
            </a:pPr>
            <a:endParaRPr lang="en-US" sz="1800" dirty="0">
              <a:latin typeface="Arial" panose="020B0604020202020204" pitchFamily="34" charset="0"/>
              <a:cs typeface="Arial" panose="020B0604020202020204" pitchFamily="34" charset="0"/>
            </a:endParaRPr>
          </a:p>
          <a:p>
            <a:pPr>
              <a:lnSpc>
                <a:spcPct val="100000"/>
              </a:lnSpc>
            </a:pPr>
            <a:r>
              <a:rPr kumimoji="1" lang="en-US" altLang="zh-CN" sz="1800" dirty="0">
                <a:latin typeface="Arial" panose="020B0604020202020204" pitchFamily="34" charset="0"/>
                <a:cs typeface="Arial" panose="020B0604020202020204" pitchFamily="34" charset="0"/>
              </a:rPr>
              <a:t>Other areas regarding students’ academic writing have been explored, while the area of proofreading services for student writing has not been thoroughly investigated (Harwood, Austin &amp; Macaulay, 2012). </a:t>
            </a:r>
          </a:p>
          <a:p>
            <a:endParaRPr kumimoji="1" lang="zh-CN" altLang="en-US" sz="2000" dirty="0"/>
          </a:p>
        </p:txBody>
      </p:sp>
    </p:spTree>
    <p:extLst>
      <p:ext uri="{BB962C8B-B14F-4D97-AF65-F5344CB8AC3E}">
        <p14:creationId xmlns:p14="http://schemas.microsoft.com/office/powerpoint/2010/main" val="1046950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BF678DD3-AA0A-1049-B2B4-CE2EAC1AB57F}"/>
              </a:ext>
            </a:extLst>
          </p:cNvPr>
          <p:cNvSpPr>
            <a:spLocks noGrp="1"/>
          </p:cNvSpPr>
          <p:nvPr>
            <p:ph type="title"/>
          </p:nvPr>
        </p:nvSpPr>
        <p:spPr>
          <a:xfrm>
            <a:off x="1277112" y="1284731"/>
            <a:ext cx="9637776" cy="808474"/>
          </a:xfrm>
        </p:spPr>
        <p:txBody>
          <a:bodyPr>
            <a:normAutofit/>
          </a:bodyPr>
          <a:lstStyle/>
          <a:p>
            <a:r>
              <a:rPr kumimoji="1" lang="en-US" altLang="zh-CN" sz="4000" dirty="0">
                <a:latin typeface="Arial" panose="020B0604020202020204" pitchFamily="34" charset="0"/>
                <a:cs typeface="Arial" panose="020B0604020202020204" pitchFamily="34" charset="0"/>
              </a:rPr>
              <a:t>Introduction: background information</a:t>
            </a:r>
            <a:endParaRPr kumimoji="1" lang="zh-CN" altLang="en-US" sz="4000"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4E64BBC2-4A01-CD49-AE63-44AB5DE851D0}"/>
              </a:ext>
            </a:extLst>
          </p:cNvPr>
          <p:cNvSpPr>
            <a:spLocks noGrp="1"/>
          </p:cNvSpPr>
          <p:nvPr>
            <p:ph idx="1"/>
          </p:nvPr>
        </p:nvSpPr>
        <p:spPr>
          <a:xfrm>
            <a:off x="1277112" y="2296373"/>
            <a:ext cx="9637776" cy="3398327"/>
          </a:xfrm>
        </p:spPr>
        <p:txBody>
          <a:bodyPr>
            <a:noAutofit/>
          </a:bodyPr>
          <a:lstStyle/>
          <a:p>
            <a:r>
              <a:rPr lang="en-US" sz="1600" dirty="0">
                <a:latin typeface="Arial" panose="020B0604020202020204" pitchFamily="34" charset="0"/>
                <a:cs typeface="Arial" panose="020B0604020202020204" pitchFamily="34" charset="0"/>
              </a:rPr>
              <a:t>One study focusing on proofreading in student writing reveals that in the UK university context, proofreading has been unregulated. Specifically, anyone could claim themselves as a qualified proofreader no matter whether they have relevant qualifications, experience, knowledge, or training. (Harwood, 2019)</a:t>
            </a:r>
          </a:p>
          <a:p>
            <a:pPr marL="0" indent="0">
              <a:buNone/>
            </a:pP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For example, Harwood points out that much proofreading is done by institutional outsiders. These outsiders may have little knowledge of university proofreading policies and specifically, the degree to which the institution permits the proofreaders to intervene (Harwood, 2019).</a:t>
            </a:r>
          </a:p>
          <a:p>
            <a:pPr marL="0" indent="0">
              <a:buNone/>
            </a:pP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He further claims that such variation in proofreaders’ interventions in student writing raises ethical issues: if proofreaders’ interventions are at different levels, student writers may receive help to different extent. This could affect their final grades of their assessed assignments (Harwood, 2019).</a:t>
            </a:r>
          </a:p>
        </p:txBody>
      </p:sp>
    </p:spTree>
    <p:extLst>
      <p:ext uri="{BB962C8B-B14F-4D97-AF65-F5344CB8AC3E}">
        <p14:creationId xmlns:p14="http://schemas.microsoft.com/office/powerpoint/2010/main" val="630962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16">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18">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485660" y="713312"/>
            <a:ext cx="3347304" cy="5431376"/>
          </a:xfrm>
        </p:spPr>
        <p:txBody>
          <a:bodyPr>
            <a:normAutofit/>
          </a:bodyPr>
          <a:lstStyle/>
          <a:p>
            <a:r>
              <a:rPr kumimoji="1" lang="en-US" altLang="zh-CN" sz="3600" dirty="0">
                <a:latin typeface="Arial" panose="020B0604020202020204" pitchFamily="34" charset="0"/>
                <a:cs typeface="Arial" panose="020B0604020202020204" pitchFamily="34" charset="0"/>
              </a:rPr>
              <a:t>Research gaps and the originality of our study</a:t>
            </a:r>
            <a:endParaRPr kumimoji="1" lang="zh-CN" altLang="en-US" sz="3600"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4042285" y="713312"/>
            <a:ext cx="7966101" cy="6318172"/>
          </a:xfrm>
        </p:spPr>
        <p:txBody>
          <a:bodyPr anchor="ctr">
            <a:normAutofit/>
          </a:bodyPr>
          <a:lstStyle/>
          <a:p>
            <a:r>
              <a:rPr kumimoji="1" lang="en-US" altLang="zh-CN" sz="2100" dirty="0">
                <a:latin typeface="Arial" panose="020B0604020202020204" pitchFamily="34" charset="0"/>
                <a:cs typeface="Arial" panose="020B0604020202020204" pitchFamily="34" charset="0"/>
              </a:rPr>
              <a:t>Research on proofreading services has not gained much attention</a:t>
            </a:r>
          </a:p>
          <a:p>
            <a:pPr marL="0" indent="0">
              <a:buNone/>
            </a:pPr>
            <a:endParaRPr kumimoji="1" lang="en-US" altLang="zh-CN" sz="2100" dirty="0">
              <a:latin typeface="Arial" panose="020B0604020202020204" pitchFamily="34" charset="0"/>
              <a:cs typeface="Arial" panose="020B0604020202020204" pitchFamily="34" charset="0"/>
            </a:endParaRPr>
          </a:p>
          <a:p>
            <a:r>
              <a:rPr lang="en-US" altLang="zh-CN" sz="2100" dirty="0">
                <a:latin typeface="Arial" panose="020B0604020202020204" pitchFamily="34" charset="0"/>
                <a:cs typeface="Arial" panose="020B0604020202020204" pitchFamily="34" charset="0"/>
              </a:rPr>
              <a:t>Previous studies have not involved more than three different aspects</a:t>
            </a:r>
          </a:p>
          <a:p>
            <a:pPr marL="0" indent="0">
              <a:buNone/>
            </a:pPr>
            <a:endParaRPr lang="en-US" altLang="zh-CN" sz="2100" dirty="0">
              <a:latin typeface="Arial" panose="020B0604020202020204" pitchFamily="34" charset="0"/>
              <a:cs typeface="Arial" panose="020B0604020202020204" pitchFamily="34" charset="0"/>
            </a:endParaRPr>
          </a:p>
          <a:p>
            <a:r>
              <a:rPr kumimoji="1" lang="en-US" altLang="zh-CN" sz="2100" dirty="0">
                <a:latin typeface="Arial" panose="020B0604020202020204" pitchFamily="34" charset="0"/>
                <a:cs typeface="Arial" panose="020B0604020202020204" pitchFamily="34" charset="0"/>
              </a:rPr>
              <a:t>Our study involves four different perspectives: students, EAP teachers, lecturers and proofreaders</a:t>
            </a:r>
          </a:p>
          <a:p>
            <a:pPr marL="0" indent="0">
              <a:buNone/>
            </a:pPr>
            <a:endParaRPr kumimoji="1" lang="en-US" altLang="zh-CN" sz="2100" dirty="0">
              <a:latin typeface="Arial" panose="020B0604020202020204" pitchFamily="34" charset="0"/>
              <a:cs typeface="Arial" panose="020B0604020202020204" pitchFamily="34" charset="0"/>
            </a:endParaRPr>
          </a:p>
          <a:p>
            <a:r>
              <a:rPr kumimoji="1" lang="en-US" altLang="zh-CN" sz="2100" dirty="0">
                <a:latin typeface="Arial" panose="020B0604020202020204" pitchFamily="34" charset="0"/>
                <a:cs typeface="Arial" panose="020B0604020202020204" pitchFamily="34" charset="0"/>
              </a:rPr>
              <a:t>The uniqueness of our student participants: Chinese students as the largest international sub-group which needs further investigation. Within this sub-group, students have different backgrounds regarding EAP learning experience.</a:t>
            </a:r>
          </a:p>
          <a:p>
            <a:pPr marL="0" indent="0">
              <a:buNone/>
            </a:pPr>
            <a:endParaRPr kumimoji="1" lang="en-US" altLang="zh-CN" sz="2100" dirty="0">
              <a:latin typeface="Arial" panose="020B0604020202020204" pitchFamily="34" charset="0"/>
              <a:cs typeface="Arial" panose="020B0604020202020204" pitchFamily="34" charset="0"/>
            </a:endParaRPr>
          </a:p>
          <a:p>
            <a:r>
              <a:rPr kumimoji="1" lang="en-US" altLang="zh-CN" sz="2100" dirty="0">
                <a:latin typeface="Arial" panose="020B0604020202020204" pitchFamily="34" charset="0"/>
                <a:cs typeface="Arial" panose="020B0604020202020204" pitchFamily="34" charset="0"/>
              </a:rPr>
              <a:t>The dual</a:t>
            </a:r>
            <a:r>
              <a:rPr kumimoji="1" lang="zh-CN" altLang="en-US" sz="2100" dirty="0">
                <a:latin typeface="Arial" panose="020B0604020202020204" pitchFamily="34" charset="0"/>
                <a:cs typeface="Arial" panose="020B0604020202020204" pitchFamily="34" charset="0"/>
              </a:rPr>
              <a:t> </a:t>
            </a:r>
            <a:r>
              <a:rPr kumimoji="1" lang="en-US" altLang="zh-CN" sz="2100" dirty="0">
                <a:latin typeface="Arial" panose="020B0604020202020204" pitchFamily="34" charset="0"/>
                <a:cs typeface="Arial" panose="020B0604020202020204" pitchFamily="34" charset="0"/>
              </a:rPr>
              <a:t>role</a:t>
            </a:r>
            <a:r>
              <a:rPr kumimoji="1" lang="zh-CN" altLang="en-US" sz="2100" dirty="0">
                <a:latin typeface="Arial" panose="020B0604020202020204" pitchFamily="34" charset="0"/>
                <a:cs typeface="Arial" panose="020B0604020202020204" pitchFamily="34" charset="0"/>
              </a:rPr>
              <a:t> </a:t>
            </a:r>
            <a:r>
              <a:rPr kumimoji="1" lang="en-US" altLang="zh-CN" sz="2100" dirty="0">
                <a:latin typeface="Arial" panose="020B0604020202020204" pitchFamily="34" charset="0"/>
                <a:cs typeface="Arial" panose="020B0604020202020204" pitchFamily="34" charset="0"/>
              </a:rPr>
              <a:t>of our EAP teacher and proofreader participants</a:t>
            </a:r>
            <a:endParaRPr kumimoji="1" lang="zh-CN" altLang="en-US" sz="2100" dirty="0">
              <a:latin typeface="Arial" panose="020B0604020202020204" pitchFamily="34" charset="0"/>
              <a:cs typeface="Arial" panose="020B0604020202020204" pitchFamily="34" charset="0"/>
            </a:endParaRPr>
          </a:p>
          <a:p>
            <a:endParaRPr lang="zh-CN" altLang="zh-CN" sz="2400" dirty="0">
              <a:latin typeface="Arial" panose="020B0604020202020204" pitchFamily="34" charset="0"/>
              <a:cs typeface="Arial" panose="020B0604020202020204" pitchFamily="34" charset="0"/>
            </a:endParaRPr>
          </a:p>
          <a:p>
            <a:endParaRPr kumimoji="1" lang="en-US" altLang="zh-C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696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1288064" y="1193368"/>
            <a:ext cx="9637776" cy="1017794"/>
          </a:xfrm>
        </p:spPr>
        <p:txBody>
          <a:bodyPr>
            <a:normAutofit/>
          </a:bodyPr>
          <a:lstStyle/>
          <a:p>
            <a:r>
              <a:rPr kumimoji="1" lang="en-US" altLang="zh-CN" sz="4000" dirty="0">
                <a:latin typeface="Arial" panose="020B0604020202020204" pitchFamily="34" charset="0"/>
                <a:cs typeface="Arial" panose="020B0604020202020204" pitchFamily="34" charset="0"/>
              </a:rPr>
              <a:t>Definition of proofreading</a:t>
            </a:r>
            <a:endParaRPr kumimoji="1" lang="zh-CN" altLang="en-US" sz="4000"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1288064" y="2342367"/>
            <a:ext cx="9637776" cy="3226283"/>
          </a:xfrm>
        </p:spPr>
        <p:txBody>
          <a:bodyPr>
            <a:normAutofit/>
          </a:bodyPr>
          <a:lstStyle/>
          <a:p>
            <a:r>
              <a:rPr kumimoji="1" lang="en-GB" altLang="zh-CN" sz="2000" dirty="0">
                <a:latin typeface="Arial" panose="020B0604020202020204" pitchFamily="34" charset="0"/>
                <a:cs typeface="Arial" panose="020B0604020202020204" pitchFamily="34" charset="0"/>
              </a:rPr>
              <a:t>Definition of proofreading in student writing: “third-party interventions (that entail some level of written alteration) on assessed work in progress”</a:t>
            </a:r>
            <a:r>
              <a:rPr kumimoji="1" lang="en-US" altLang="zh-CN" sz="2000" dirty="0">
                <a:latin typeface="Arial" panose="020B0604020202020204" pitchFamily="34" charset="0"/>
                <a:cs typeface="Arial" panose="020B0604020202020204" pitchFamily="34" charset="0"/>
              </a:rPr>
              <a:t> (Harwood, Austin &amp; Macaulay, 2012). </a:t>
            </a:r>
          </a:p>
          <a:p>
            <a:r>
              <a:rPr kumimoji="1" lang="en-US" altLang="zh-CN" sz="2000" dirty="0">
                <a:latin typeface="Arial" panose="020B0604020202020204" pitchFamily="34" charset="0"/>
                <a:cs typeface="Arial" panose="020B0604020202020204" pitchFamily="34" charset="0"/>
              </a:rPr>
              <a:t>More traditional, restricted definition of proofreading for publication: “a process of identifying typographical, linguistic … or positional errors or omissions” (Society for Editors and Proofreaders 2005, p. 4).</a:t>
            </a:r>
          </a:p>
          <a:p>
            <a:r>
              <a:rPr kumimoji="1" lang="en-US" altLang="zh-CN" sz="2000" dirty="0">
                <a:latin typeface="Arial" panose="020B0604020202020204" pitchFamily="34" charset="0"/>
                <a:cs typeface="Arial" panose="020B0604020202020204" pitchFamily="34" charset="0"/>
              </a:rPr>
              <a:t>Actually,</a:t>
            </a:r>
            <a:r>
              <a:rPr kumimoji="1" lang="zh-CN" altLang="en-US" sz="2000" dirty="0">
                <a:latin typeface="Arial" panose="020B0604020202020204" pitchFamily="34" charset="0"/>
                <a:cs typeface="Arial" panose="020B0604020202020204" pitchFamily="34" charset="0"/>
              </a:rPr>
              <a:t> </a:t>
            </a:r>
            <a:r>
              <a:rPr kumimoji="1" lang="en-US" altLang="zh-CN" sz="2000" dirty="0">
                <a:latin typeface="Arial" panose="020B0604020202020204" pitchFamily="34" charset="0"/>
                <a:cs typeface="Arial" panose="020B0604020202020204" pitchFamily="34" charset="0"/>
              </a:rPr>
              <a:t>there are different terms that proofreaders use to introduce their services, such as ‘proofreading’, ‘editing’ and ‘error correction’, though ‘proofreading’ has been the most popular one (Harwood, Austin &amp; Macaulay, 2012).</a:t>
            </a:r>
            <a:endParaRPr kumimoji="1" lang="zh-CN" altLang="en-US" sz="2000" dirty="0"/>
          </a:p>
        </p:txBody>
      </p:sp>
    </p:spTree>
    <p:extLst>
      <p:ext uri="{BB962C8B-B14F-4D97-AF65-F5344CB8AC3E}">
        <p14:creationId xmlns:p14="http://schemas.microsoft.com/office/powerpoint/2010/main" val="2704885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1288064" y="921622"/>
            <a:ext cx="9637776" cy="1430696"/>
          </a:xfrm>
        </p:spPr>
        <p:txBody>
          <a:bodyPr>
            <a:normAutofit/>
          </a:bodyPr>
          <a:lstStyle/>
          <a:p>
            <a:r>
              <a:rPr kumimoji="1" lang="en-GB" altLang="zh-CN" sz="4000" dirty="0">
                <a:latin typeface="Arial" panose="020B0604020202020204" pitchFamily="34" charset="0"/>
                <a:cs typeface="Arial" panose="020B0604020202020204" pitchFamily="34" charset="0"/>
              </a:rPr>
              <a:t>Review of previous studies</a:t>
            </a:r>
            <a:endParaRPr kumimoji="1" lang="zh-CN" altLang="en-US" sz="4000"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1288064" y="2313831"/>
            <a:ext cx="9637776" cy="3254820"/>
          </a:xfrm>
        </p:spPr>
        <p:txBody>
          <a:bodyPr>
            <a:normAutofit fontScale="62500" lnSpcReduction="20000"/>
          </a:bodyPr>
          <a:lstStyle/>
          <a:p>
            <a:pPr>
              <a:lnSpc>
                <a:spcPct val="120000"/>
              </a:lnSpc>
            </a:pPr>
            <a:r>
              <a:rPr lang="en-US" sz="3200" b="1" dirty="0">
                <a:latin typeface="Arial" panose="020B0604020202020204" pitchFamily="34" charset="0"/>
                <a:cs typeface="Arial" panose="020B0604020202020204" pitchFamily="34" charset="0"/>
              </a:rPr>
              <a:t>Turner &amp; Scott, 2007; Turner &amp; Scott, 2008; Turner, 2010: </a:t>
            </a:r>
          </a:p>
          <a:p>
            <a:pPr>
              <a:lnSpc>
                <a:spcPct val="120000"/>
              </a:lnSpc>
            </a:pPr>
            <a:r>
              <a:rPr lang="en-GB" dirty="0">
                <a:latin typeface="Arial" panose="020B0604020202020204" pitchFamily="34" charset="0"/>
                <a:cs typeface="Arial" panose="020B0604020202020204" pitchFamily="34" charset="0"/>
              </a:rPr>
              <a:t>Ethical issues in proofreading services should be solved by the faculty or the university.</a:t>
            </a:r>
            <a:endParaRPr lang="en-US" dirty="0">
              <a:latin typeface="Arial" panose="020B0604020202020204" pitchFamily="34" charset="0"/>
              <a:cs typeface="Arial" panose="020B0604020202020204" pitchFamily="34" charset="0"/>
            </a:endParaRPr>
          </a:p>
          <a:p>
            <a:pPr>
              <a:lnSpc>
                <a:spcPct val="120000"/>
              </a:lnSpc>
            </a:pPr>
            <a:r>
              <a:rPr lang="en-GB" dirty="0">
                <a:latin typeface="Arial" panose="020B0604020202020204" pitchFamily="34" charset="0"/>
                <a:cs typeface="Arial" panose="020B0604020202020204" pitchFamily="34" charset="0"/>
              </a:rPr>
              <a:t>The term ‘proofreading’ is not related to changing content or meaning, but not all </a:t>
            </a:r>
            <a:r>
              <a:rPr lang="en-GB" dirty="0" err="1">
                <a:latin typeface="Arial" panose="020B0604020202020204" pitchFamily="34" charset="0"/>
                <a:cs typeface="Arial" panose="020B0604020202020204" pitchFamily="34" charset="0"/>
              </a:rPr>
              <a:t>proofreaders</a:t>
            </a:r>
            <a:r>
              <a:rPr lang="en-GB" dirty="0">
                <a:latin typeface="Arial" panose="020B0604020202020204" pitchFamily="34" charset="0"/>
                <a:cs typeface="Arial" panose="020B0604020202020204" pitchFamily="34" charset="0"/>
              </a:rPr>
              <a:t> and students are aware of this restriction. </a:t>
            </a:r>
          </a:p>
          <a:p>
            <a:pPr>
              <a:lnSpc>
                <a:spcPct val="120000"/>
              </a:lnSpc>
            </a:pPr>
            <a:r>
              <a:rPr lang="en-GB" dirty="0">
                <a:latin typeface="Arial" panose="020B0604020202020204" pitchFamily="34" charset="0"/>
                <a:cs typeface="Arial" panose="020B0604020202020204" pitchFamily="34" charset="0"/>
              </a:rPr>
              <a:t>It is challenging for international students to achieve the standards required by lecturers or markers. Some form of collaborative or consultative services or help should be involved. </a:t>
            </a:r>
          </a:p>
          <a:p>
            <a:pPr>
              <a:lnSpc>
                <a:spcPct val="120000"/>
              </a:lnSpc>
            </a:pPr>
            <a:r>
              <a:rPr lang="en-GB" dirty="0">
                <a:latin typeface="Arial" panose="020B0604020202020204" pitchFamily="34" charset="0"/>
                <a:cs typeface="Arial" panose="020B0604020202020204" pitchFamily="34" charset="0"/>
              </a:rPr>
              <a:t>They even suggest that inappropriate interventions may result in students’ loss of ownership of their own work.</a:t>
            </a:r>
            <a:br>
              <a:rPr lang="en-US" sz="2000" dirty="0"/>
            </a:br>
            <a:endParaRPr kumimoji="1" lang="zh-CN" altLang="en-US" sz="2000" dirty="0"/>
          </a:p>
        </p:txBody>
      </p:sp>
    </p:spTree>
    <p:extLst>
      <p:ext uri="{BB962C8B-B14F-4D97-AF65-F5344CB8AC3E}">
        <p14:creationId xmlns:p14="http://schemas.microsoft.com/office/powerpoint/2010/main" val="103566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1138377" y="855696"/>
            <a:ext cx="8252478" cy="946511"/>
          </a:xfrm>
        </p:spPr>
        <p:txBody>
          <a:bodyPr>
            <a:normAutofit/>
          </a:bodyPr>
          <a:lstStyle/>
          <a:p>
            <a:r>
              <a:rPr kumimoji="1" lang="en-GB" altLang="zh-CN" sz="3600" dirty="0">
                <a:latin typeface="Arial" panose="020B0604020202020204" pitchFamily="34" charset="0"/>
                <a:cs typeface="Arial" panose="020B0604020202020204" pitchFamily="34" charset="0"/>
              </a:rPr>
              <a:t>Review of previous studies</a:t>
            </a:r>
            <a:endParaRPr kumimoji="1" lang="zh-CN" altLang="en-US" sz="3600"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1138377" y="1553228"/>
            <a:ext cx="10268143" cy="4664670"/>
          </a:xfrm>
        </p:spPr>
        <p:txBody>
          <a:bodyPr>
            <a:noAutofit/>
          </a:bodyPr>
          <a:lstStyle/>
          <a:p>
            <a:pPr>
              <a:lnSpc>
                <a:spcPct val="120000"/>
              </a:lnSpc>
            </a:pPr>
            <a:r>
              <a:rPr lang="en-US" sz="1600" b="1" dirty="0">
                <a:latin typeface="Arial" panose="020B0604020202020204" pitchFamily="34" charset="0"/>
                <a:cs typeface="Arial" panose="020B0604020202020204" pitchFamily="34" charset="0"/>
              </a:rPr>
              <a:t>BALEAP (lively email exchange) (</a:t>
            </a:r>
            <a:r>
              <a:rPr kumimoji="1" lang="en-US" altLang="zh-CN" sz="1600" b="1" dirty="0">
                <a:latin typeface="Arial" panose="020B0604020202020204" pitchFamily="34" charset="0"/>
                <a:cs typeface="Arial" panose="020B0604020202020204" pitchFamily="34" charset="0"/>
              </a:rPr>
              <a:t>Harwood, Austin &amp; Macaulay, 2010</a:t>
            </a:r>
            <a:r>
              <a:rPr lang="en-US" sz="1600" b="1" dirty="0">
                <a:latin typeface="Arial" panose="020B0604020202020204" pitchFamily="34" charset="0"/>
                <a:cs typeface="Arial" panose="020B0604020202020204" pitchFamily="34" charset="0"/>
              </a:rPr>
              <a:t>):</a:t>
            </a:r>
          </a:p>
          <a:p>
            <a:pPr>
              <a:lnSpc>
                <a:spcPct val="120000"/>
              </a:lnSpc>
            </a:pPr>
            <a:r>
              <a:rPr lang="en-US" sz="1600" b="1" dirty="0">
                <a:latin typeface="Arial" panose="020B0604020202020204" pitchFamily="34" charset="0"/>
                <a:cs typeface="Arial" panose="020B0604020202020204" pitchFamily="34" charset="0"/>
              </a:rPr>
              <a:t>Reservations about the ethics of proofreading: </a:t>
            </a:r>
          </a:p>
          <a:p>
            <a:pPr fontAlgn="base">
              <a:lnSpc>
                <a:spcPct val="120000"/>
              </a:lnSpc>
              <a:buFont typeface="Wingdings" pitchFamily="2" charset="2"/>
              <a:buChar char="Ø"/>
            </a:pPr>
            <a:r>
              <a:rPr lang="en-US" sz="1200" dirty="0">
                <a:latin typeface="Arial" panose="020B0604020202020204" pitchFamily="34" charset="0"/>
                <a:cs typeface="Arial" panose="020B0604020202020204" pitchFamily="34" charset="0"/>
              </a:rPr>
              <a:t>proofreading “serves to </a:t>
            </a:r>
            <a:r>
              <a:rPr lang="en-US" sz="1200" u="sng" dirty="0">
                <a:latin typeface="Arial" panose="020B0604020202020204" pitchFamily="34" charset="0"/>
                <a:cs typeface="Arial" panose="020B0604020202020204" pitchFamily="34" charset="0"/>
              </a:rPr>
              <a:t>mask deﬁciencies</a:t>
            </a:r>
            <a:r>
              <a:rPr lang="en-US" sz="1200" dirty="0">
                <a:latin typeface="Arial" panose="020B0604020202020204" pitchFamily="34" charset="0"/>
                <a:cs typeface="Arial" panose="020B0604020202020204" pitchFamily="34" charset="0"/>
              </a:rPr>
              <a:t>” of students at UK universities while these students are required to communicate proficiently in English.  </a:t>
            </a:r>
          </a:p>
          <a:p>
            <a:pPr fontAlgn="base">
              <a:lnSpc>
                <a:spcPct val="120000"/>
              </a:lnSpc>
              <a:buFont typeface="Wingdings" pitchFamily="2" charset="2"/>
              <a:buChar char="Ø"/>
            </a:pPr>
            <a:r>
              <a:rPr lang="en-US" sz="1200" dirty="0">
                <a:latin typeface="Arial" panose="020B0604020202020204" pitchFamily="34" charset="0"/>
                <a:cs typeface="Arial" panose="020B0604020202020204" pitchFamily="34" charset="0"/>
              </a:rPr>
              <a:t>Students are responsible for identifying and correcting errors in their writing. The predominance of proofreading services may cultivate a “</a:t>
            </a:r>
            <a:r>
              <a:rPr lang="en-US" sz="1200" u="sng" dirty="0">
                <a:latin typeface="Arial" panose="020B0604020202020204" pitchFamily="34" charset="0"/>
                <a:cs typeface="Arial" panose="020B0604020202020204" pitchFamily="34" charset="0"/>
              </a:rPr>
              <a:t>dependency culture</a:t>
            </a:r>
            <a:r>
              <a:rPr lang="en-US" sz="1200" dirty="0">
                <a:latin typeface="Arial" panose="020B0604020202020204" pitchFamily="34" charset="0"/>
                <a:cs typeface="Arial" panose="020B0604020202020204" pitchFamily="34" charset="0"/>
              </a:rPr>
              <a:t>”. Student writers may seek “a false sense of security” from these services.</a:t>
            </a:r>
          </a:p>
          <a:p>
            <a:pPr fontAlgn="base">
              <a:lnSpc>
                <a:spcPct val="120000"/>
              </a:lnSpc>
              <a:buFont typeface="Wingdings" pitchFamily="2" charset="2"/>
              <a:buChar char="Ø"/>
            </a:pPr>
            <a:r>
              <a:rPr lang="en-US" sz="1200" dirty="0">
                <a:latin typeface="Arial" panose="020B0604020202020204" pitchFamily="34" charset="0"/>
                <a:cs typeface="Arial" panose="020B0604020202020204" pitchFamily="34" charset="0"/>
              </a:rPr>
              <a:t>Proofreaders may be “incompetent” or “intervene in an ethically inappropriate manner by altering content” .</a:t>
            </a:r>
          </a:p>
          <a:p>
            <a:pPr fontAlgn="base">
              <a:lnSpc>
                <a:spcPct val="120000"/>
              </a:lnSpc>
              <a:buFont typeface="Wingdings" pitchFamily="2" charset="2"/>
              <a:buChar char="Ø"/>
            </a:pPr>
            <a:r>
              <a:rPr lang="en-US" sz="1200" dirty="0">
                <a:latin typeface="Arial" panose="020B0604020202020204" pitchFamily="34" charset="0"/>
                <a:cs typeface="Arial" panose="020B0604020202020204" pitchFamily="34" charset="0"/>
              </a:rPr>
              <a:t>Focusing on surface-level problems (grammar and syntax) may give students the impression that these problems are more important than problems at the level of content or argumentation.</a:t>
            </a:r>
          </a:p>
          <a:p>
            <a:pPr>
              <a:lnSpc>
                <a:spcPct val="120000"/>
              </a:lnSpc>
            </a:pPr>
            <a:r>
              <a:rPr lang="en-US" sz="1600" b="1" dirty="0">
                <a:latin typeface="Arial" panose="020B0604020202020204" pitchFamily="34" charset="0"/>
                <a:cs typeface="Arial" panose="020B0604020202020204" pitchFamily="34" charset="0"/>
              </a:rPr>
              <a:t>In </a:t>
            </a:r>
            <a:r>
              <a:rPr lang="en-US" sz="1600" b="1" dirty="0" err="1">
                <a:latin typeface="Arial" panose="020B0604020202020204" pitchFamily="34" charset="0"/>
                <a:cs typeface="Arial" panose="020B0604020202020204" pitchFamily="34" charset="0"/>
              </a:rPr>
              <a:t>favour</a:t>
            </a:r>
            <a:r>
              <a:rPr lang="en-US" sz="1600" b="1" dirty="0">
                <a:latin typeface="Arial" panose="020B0604020202020204" pitchFamily="34" charset="0"/>
                <a:cs typeface="Arial" panose="020B0604020202020204" pitchFamily="34" charset="0"/>
              </a:rPr>
              <a:t> of proofreaders:</a:t>
            </a:r>
          </a:p>
          <a:p>
            <a:pPr fontAlgn="base">
              <a:lnSpc>
                <a:spcPct val="120000"/>
              </a:lnSpc>
              <a:buFont typeface="Wingdings" pitchFamily="2" charset="2"/>
              <a:buChar char="Ø"/>
            </a:pPr>
            <a:r>
              <a:rPr lang="en-US" sz="1200" dirty="0">
                <a:latin typeface="Arial" panose="020B0604020202020204" pitchFamily="34" charset="0"/>
                <a:cs typeface="Arial" panose="020B0604020202020204" pitchFamily="34" charset="0"/>
              </a:rPr>
              <a:t>It is understandable for international students to seek proofreading services if universities ask for linguistically perfect or error-free texts.</a:t>
            </a:r>
          </a:p>
          <a:p>
            <a:pPr fontAlgn="base">
              <a:lnSpc>
                <a:spcPct val="120000"/>
              </a:lnSpc>
              <a:buFont typeface="Wingdings" pitchFamily="2" charset="2"/>
              <a:buChar char="Ø"/>
            </a:pPr>
            <a:r>
              <a:rPr lang="en-US" sz="1200" dirty="0">
                <a:latin typeface="Arial" panose="020B0604020202020204" pitchFamily="34" charset="0"/>
                <a:cs typeface="Arial" panose="020B0604020202020204" pitchFamily="34" charset="0"/>
              </a:rPr>
              <a:t>Supervisors may offer their help to their students at different levels.</a:t>
            </a:r>
          </a:p>
          <a:p>
            <a:pPr fontAlgn="base">
              <a:lnSpc>
                <a:spcPct val="120000"/>
              </a:lnSpc>
              <a:buFont typeface="Wingdings" pitchFamily="2" charset="2"/>
              <a:buChar char="Ø"/>
            </a:pPr>
            <a:r>
              <a:rPr lang="en-US" sz="1200" dirty="0">
                <a:latin typeface="Arial" panose="020B0604020202020204" pitchFamily="34" charset="0"/>
                <a:cs typeface="Arial" panose="020B0604020202020204" pitchFamily="34" charset="0"/>
              </a:rPr>
              <a:t>When students are struggling with the language, proofreaders are their only choice for help.</a:t>
            </a:r>
          </a:p>
          <a:p>
            <a:pPr fontAlgn="base">
              <a:lnSpc>
                <a:spcPct val="120000"/>
              </a:lnSpc>
              <a:buFont typeface="Wingdings" pitchFamily="2" charset="2"/>
              <a:buChar char="Ø"/>
            </a:pPr>
            <a:r>
              <a:rPr lang="en-US" sz="1200" dirty="0">
                <a:latin typeface="Arial" panose="020B0604020202020204" pitchFamily="34" charset="0"/>
                <a:cs typeface="Arial" panose="020B0604020202020204" pitchFamily="34" charset="0"/>
              </a:rPr>
              <a:t>Universities should help their students solve linguistic problems or challenges because they accepted these students onto their </a:t>
            </a:r>
            <a:r>
              <a:rPr lang="en-US" sz="1200" dirty="0" err="1">
                <a:latin typeface="Arial" panose="020B0604020202020204" pitchFamily="34" charset="0"/>
                <a:cs typeface="Arial" panose="020B0604020202020204" pitchFamily="34" charset="0"/>
              </a:rPr>
              <a:t>programmes</a:t>
            </a:r>
            <a:r>
              <a:rPr lang="en-US" sz="1200" dirty="0">
                <a:latin typeface="Arial" panose="020B0604020202020204" pitchFamily="34" charset="0"/>
                <a:cs typeface="Arial" panose="020B0604020202020204" pitchFamily="34" charset="0"/>
              </a:rPr>
              <a:t>. </a:t>
            </a:r>
            <a:br>
              <a:rPr lang="en-US" sz="1400" dirty="0"/>
            </a:br>
            <a:endParaRPr kumimoji="1" lang="zh-CN" altLang="en-US" sz="1400" dirty="0"/>
          </a:p>
        </p:txBody>
      </p:sp>
    </p:spTree>
    <p:extLst>
      <p:ext uri="{BB962C8B-B14F-4D97-AF65-F5344CB8AC3E}">
        <p14:creationId xmlns:p14="http://schemas.microsoft.com/office/powerpoint/2010/main" val="2493016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D6CDB20-394C-4D51-9C5B-8751E21338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E24BE586-7956-EF4C-9B65-887925967D2C}"/>
              </a:ext>
            </a:extLst>
          </p:cNvPr>
          <p:cNvSpPr>
            <a:spLocks noGrp="1"/>
          </p:cNvSpPr>
          <p:nvPr>
            <p:ph type="title"/>
          </p:nvPr>
        </p:nvSpPr>
        <p:spPr>
          <a:xfrm>
            <a:off x="1288064" y="887166"/>
            <a:ext cx="9637776" cy="1430696"/>
          </a:xfrm>
        </p:spPr>
        <p:txBody>
          <a:bodyPr>
            <a:normAutofit/>
          </a:bodyPr>
          <a:lstStyle/>
          <a:p>
            <a:r>
              <a:rPr kumimoji="1" lang="en-GB" altLang="zh-CN" sz="4000" dirty="0">
                <a:latin typeface="Arial" panose="020B0604020202020204" pitchFamily="34" charset="0"/>
                <a:cs typeface="Arial" panose="020B0604020202020204" pitchFamily="34" charset="0"/>
              </a:rPr>
              <a:t>Review of previous studies</a:t>
            </a:r>
            <a:endParaRPr kumimoji="1" lang="zh-CN" altLang="en-US" sz="4000" dirty="0">
              <a:latin typeface="Arial" panose="020B0604020202020204" pitchFamily="34" charset="0"/>
              <a:cs typeface="Arial" panose="020B0604020202020204" pitchFamily="34" charset="0"/>
            </a:endParaRPr>
          </a:p>
        </p:txBody>
      </p:sp>
      <p:sp>
        <p:nvSpPr>
          <p:cNvPr id="3" name="内容占位符 2">
            <a:extLst>
              <a:ext uri="{FF2B5EF4-FFF2-40B4-BE49-F238E27FC236}">
                <a16:creationId xmlns:a16="http://schemas.microsoft.com/office/drawing/2014/main" id="{7A934175-7538-9D4D-9B4A-E4DE09CD4D6D}"/>
              </a:ext>
            </a:extLst>
          </p:cNvPr>
          <p:cNvSpPr>
            <a:spLocks noGrp="1"/>
          </p:cNvSpPr>
          <p:nvPr>
            <p:ph idx="1"/>
          </p:nvPr>
        </p:nvSpPr>
        <p:spPr>
          <a:xfrm>
            <a:off x="1288064" y="2317862"/>
            <a:ext cx="9637776" cy="3521189"/>
          </a:xfrm>
        </p:spPr>
        <p:txBody>
          <a:bodyPr>
            <a:normAutofit fontScale="70000" lnSpcReduction="20000"/>
          </a:bodyPr>
          <a:lstStyle/>
          <a:p>
            <a:pPr>
              <a:lnSpc>
                <a:spcPct val="120000"/>
              </a:lnSpc>
            </a:pPr>
            <a:r>
              <a:rPr lang="en-US" b="1" dirty="0" err="1">
                <a:latin typeface="Arial" panose="020B0604020202020204" pitchFamily="34" charset="0"/>
                <a:cs typeface="Arial" panose="020B0604020202020204" pitchFamily="34" charset="0"/>
              </a:rPr>
              <a:t>Baty</a:t>
            </a:r>
            <a:r>
              <a:rPr lang="en-US" b="1" dirty="0">
                <a:latin typeface="Arial" panose="020B0604020202020204" pitchFamily="34" charset="0"/>
                <a:cs typeface="Arial" panose="020B0604020202020204" pitchFamily="34" charset="0"/>
              </a:rPr>
              <a:t> (2006): </a:t>
            </a:r>
          </a:p>
          <a:p>
            <a:pPr fontAlgn="base">
              <a:lnSpc>
                <a:spcPct val="120000"/>
              </a:lnSpc>
            </a:pPr>
            <a:r>
              <a:rPr lang="en-US" dirty="0">
                <a:latin typeface="Arial" panose="020B0604020202020204" pitchFamily="34" charset="0"/>
                <a:cs typeface="Arial" panose="020B0604020202020204" pitchFamily="34" charset="0"/>
              </a:rPr>
              <a:t>reports the case of Sean </a:t>
            </a:r>
            <a:r>
              <a:rPr lang="en-US" dirty="0" err="1">
                <a:latin typeface="Arial" panose="020B0604020202020204" pitchFamily="34" charset="0"/>
                <a:cs typeface="Arial" panose="020B0604020202020204" pitchFamily="34" charset="0"/>
              </a:rPr>
              <a:t>McGeogh</a:t>
            </a:r>
            <a:r>
              <a:rPr lang="en-US" dirty="0">
                <a:latin typeface="Arial" panose="020B0604020202020204" pitchFamily="34" charset="0"/>
                <a:cs typeface="Arial" panose="020B0604020202020204" pitchFamily="34" charset="0"/>
              </a:rPr>
              <a:t>, a politics module leader at Coventry, who owns a business aiming to offer “one-to-one tuition to students and promises to improve their grades”, which has been condemned by university authorities as “inappropriate” and “exploitative”. </a:t>
            </a:r>
          </a:p>
          <a:p>
            <a:pPr fontAlgn="base">
              <a:lnSpc>
                <a:spcPct val="120000"/>
              </a:lnSpc>
            </a:pPr>
            <a:r>
              <a:rPr lang="en-US" dirty="0" err="1">
                <a:latin typeface="Arial" panose="020B0604020202020204" pitchFamily="34" charset="0"/>
                <a:cs typeface="Arial" panose="020B0604020202020204" pitchFamily="34" charset="0"/>
              </a:rPr>
              <a:t>McGeogh</a:t>
            </a:r>
            <a:r>
              <a:rPr lang="en-US" dirty="0">
                <a:latin typeface="Arial" panose="020B0604020202020204" pitchFamily="34" charset="0"/>
                <a:cs typeface="Arial" panose="020B0604020202020204" pitchFamily="34" charset="0"/>
              </a:rPr>
              <a:t> points out that his business “is a legitimate response to the poor-quality teaching oﬀered by overcrowded and underfunded universities, who leave students ‘to drift’ unsupported in their rush to recruit ever-larger numbers”.</a:t>
            </a:r>
            <a:br>
              <a:rPr lang="en-US" sz="2000" dirty="0"/>
            </a:br>
            <a:endParaRPr kumimoji="1" lang="zh-CN" altLang="en-US" sz="2000" dirty="0"/>
          </a:p>
        </p:txBody>
      </p:sp>
    </p:spTree>
    <p:extLst>
      <p:ext uri="{BB962C8B-B14F-4D97-AF65-F5344CB8AC3E}">
        <p14:creationId xmlns:p14="http://schemas.microsoft.com/office/powerpoint/2010/main" val="425111370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1076</TotalTime>
  <Words>2899</Words>
  <Application>Microsoft Macintosh PowerPoint</Application>
  <PresentationFormat>Widescreen</PresentationFormat>
  <Paragraphs>263</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等线</vt:lpstr>
      <vt:lpstr>等线 Light</vt:lpstr>
      <vt:lpstr>Arial</vt:lpstr>
      <vt:lpstr>Wingdings</vt:lpstr>
      <vt:lpstr>Office 主题​​</vt:lpstr>
      <vt:lpstr>“We make ‘the grey’ white”:  A critical lens on proofreading services  in the UK academic settings </vt:lpstr>
      <vt:lpstr>Outline</vt:lpstr>
      <vt:lpstr>Introduction: background information</vt:lpstr>
      <vt:lpstr>Introduction: background information</vt:lpstr>
      <vt:lpstr>Research gaps and the originality of our study</vt:lpstr>
      <vt:lpstr>Definition of proofreading</vt:lpstr>
      <vt:lpstr>Review of previous studies</vt:lpstr>
      <vt:lpstr>Review of previous studies</vt:lpstr>
      <vt:lpstr>Review of previous studies</vt:lpstr>
      <vt:lpstr>Review of previous studies</vt:lpstr>
      <vt:lpstr>Review of previous studies</vt:lpstr>
      <vt:lpstr>Methodology</vt:lpstr>
      <vt:lpstr>Participants</vt:lpstr>
      <vt:lpstr>PowerPoint Presentation</vt:lpstr>
      <vt:lpstr>Findings and discussion (1): definition of proofreading</vt:lpstr>
      <vt:lpstr>Findings and discussion (1):  Grammarly vs Proofreaders</vt:lpstr>
      <vt:lpstr>Findings and discussion (2): The relationship between ethics and proofreading </vt:lpstr>
      <vt:lpstr>Findings and discussion (2): The relationship between ethics and proofreading: </vt:lpstr>
      <vt:lpstr>Findings and discussion (2)</vt:lpstr>
      <vt:lpstr>Findings and discussion (2)</vt:lpstr>
      <vt:lpstr>Findings and discussion (3)</vt:lpstr>
      <vt:lpstr>Conclusion</vt:lpstr>
      <vt:lpstr>Specific solutions</vt:lpstr>
      <vt:lpstr>Specific solutions</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make ‘the grey’ white”:  A critical lens on proofreading services  in the UK academic settings </dc:title>
  <dc:creator>XU, QIONGYUE (Student)</dc:creator>
  <cp:lastModifiedBy>GUO, GRACE X.</cp:lastModifiedBy>
  <cp:revision>61</cp:revision>
  <dcterms:created xsi:type="dcterms:W3CDTF">2021-11-18T09:31:26Z</dcterms:created>
  <dcterms:modified xsi:type="dcterms:W3CDTF">2021-11-19T10:28:04Z</dcterms:modified>
</cp:coreProperties>
</file>