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0" r:id="rId1"/>
  </p:sldMasterIdLst>
  <p:sldIdLst>
    <p:sldId id="256" r:id="rId2"/>
    <p:sldId id="257" r:id="rId3"/>
    <p:sldId id="270" r:id="rId4"/>
    <p:sldId id="271" r:id="rId5"/>
    <p:sldId id="279" r:id="rId6"/>
    <p:sldId id="286" r:id="rId7"/>
    <p:sldId id="275" r:id="rId8"/>
    <p:sldId id="276" r:id="rId9"/>
    <p:sldId id="280" r:id="rId10"/>
    <p:sldId id="274" r:id="rId11"/>
    <p:sldId id="273" r:id="rId12"/>
    <p:sldId id="287" r:id="rId13"/>
    <p:sldId id="288" r:id="rId14"/>
    <p:sldId id="289" r:id="rId15"/>
    <p:sldId id="290" r:id="rId16"/>
    <p:sldId id="291" r:id="rId17"/>
    <p:sldId id="292" r:id="rId18"/>
    <p:sldId id="293" r:id="rId19"/>
    <p:sldId id="294" r:id="rId20"/>
    <p:sldId id="295" r:id="rId21"/>
    <p:sldId id="296" r:id="rId22"/>
    <p:sldId id="297" r:id="rId23"/>
    <p:sldId id="260" r:id="rId24"/>
    <p:sldId id="283" r:id="rId25"/>
    <p:sldId id="282"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4" autoAdjust="0"/>
    <p:restoredTop sz="95903"/>
  </p:normalViewPr>
  <p:slideViewPr>
    <p:cSldViewPr snapToGrid="0">
      <p:cViewPr varScale="1">
        <p:scale>
          <a:sx n="109" d="100"/>
          <a:sy n="109" d="100"/>
        </p:scale>
        <p:origin x="89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02240" y="2386744"/>
            <a:ext cx="6939520" cy="1645920"/>
          </a:xfrm>
          <a:solidFill>
            <a:srgbClr val="FFFFFF"/>
          </a:solidFill>
          <a:ln w="38100">
            <a:solidFill>
              <a:srgbClr val="404040"/>
            </a:solidFill>
          </a:ln>
        </p:spPr>
        <p:txBody>
          <a:bodyPr lIns="274320" rIns="274320" anchor="ctr" anchorCtr="1">
            <a:normAutofit/>
          </a:bodyPr>
          <a:lstStyle>
            <a:lvl1pPr algn="ctr">
              <a:defRPr sz="35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11/18/2021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139540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11/18/2021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745518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11/18/2021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75958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11/18/2021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598889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2386744"/>
            <a:ext cx="6940296" cy="1645920"/>
          </a:xfrm>
          <a:solidFill>
            <a:srgbClr val="FFFFFF"/>
          </a:solidFill>
          <a:ln w="38100">
            <a:solidFill>
              <a:srgbClr val="404040"/>
            </a:solidFill>
          </a:ln>
        </p:spPr>
        <p:txBody>
          <a:bodyPr lIns="274320" rIns="274320" anchor="ctr" anchorCtr="1">
            <a:normAutofit/>
          </a:bodyPr>
          <a:lstStyle>
            <a:lvl1pPr>
              <a:defRPr sz="35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021396" y="4352465"/>
            <a:ext cx="5101209" cy="1265082"/>
          </a:xfrm>
        </p:spPr>
        <p:txBody>
          <a:bodyPr anchor="t"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smtClean="0"/>
              <a:t>11/18/2021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569926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11/18/2021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4015889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2239" y="3143250"/>
            <a:ext cx="3288024"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smtClean="0"/>
              <a:t>11/18/2021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201194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11/18/2021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120909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11/18/2021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412700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4572000" y="0"/>
            <a:ext cx="457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0703" y="2243829"/>
            <a:ext cx="3290594" cy="1141497"/>
          </a:xfrm>
          <a:solidFill>
            <a:srgbClr val="FFFFFF"/>
          </a:solidFill>
          <a:ln>
            <a:solidFill>
              <a:srgbClr val="404040"/>
            </a:solidFill>
          </a:ln>
        </p:spPr>
        <p:txBody>
          <a:bodyPr anchor="ctr" anchorCtr="1">
            <a:normAutofit/>
          </a:bodyPr>
          <a:lstStyle>
            <a:lvl1pPr>
              <a:defRPr sz="21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2965" y="3549918"/>
            <a:ext cx="2846070" cy="2194036"/>
          </a:xfrm>
        </p:spPr>
        <p:txBody>
          <a:bodyPr anchor="t" anchorCtr="1">
            <a:normAutofit/>
          </a:bodyPr>
          <a:lstStyle>
            <a:lvl1pPr marL="0" indent="0" algn="ctr">
              <a:buNone/>
              <a:defRPr sz="1500">
                <a:solidFill>
                  <a:schemeClr val="tx1">
                    <a:lumMod val="85000"/>
                    <a:lumOff val="1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smtClean="0"/>
              <a:t>11/18/2021</a:t>
            </a:fld>
            <a:endParaRPr lang="en-US" dirty="0"/>
          </a:p>
        </p:txBody>
      </p:sp>
      <p:sp>
        <p:nvSpPr>
          <p:cNvPr id="10" name="Footer Placeholder 9"/>
          <p:cNvSpPr>
            <a:spLocks noGrp="1"/>
          </p:cNvSpPr>
          <p:nvPr>
            <p:ph type="ftr" sz="quarter" idx="11"/>
          </p:nvPr>
        </p:nvSpPr>
        <p:spPr>
          <a:xfrm>
            <a:off x="640703" y="6236208"/>
            <a:ext cx="3806398" cy="320040"/>
          </a:xfrm>
        </p:spPr>
        <p:txBody>
          <a:bodyPr>
            <a:normAutofit/>
          </a:bodyPr>
          <a:lstStyle>
            <a:lvl1pPr>
              <a:defRPr>
                <a:solidFill>
                  <a:schemeClr val="tx1">
                    <a:alpha val="70000"/>
                  </a:scheme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753371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0080" y="2243828"/>
            <a:ext cx="3291840" cy="1143000"/>
          </a:xfrm>
          <a:solidFill>
            <a:srgbClr val="FFFFFF"/>
          </a:solidFill>
          <a:ln>
            <a:solidFill>
              <a:srgbClr val="262626"/>
            </a:solidFill>
          </a:ln>
        </p:spPr>
        <p:txBody>
          <a:bodyPr anchor="ctr" anchorCtr="1">
            <a:noAutofit/>
          </a:bodyPr>
          <a:lstStyle>
            <a:lvl1pPr>
              <a:defRPr sz="21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2000" y="0"/>
            <a:ext cx="4576573" cy="6858000"/>
          </a:xfrm>
          <a:solidFill>
            <a:schemeClr val="bg1"/>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2965" y="3549919"/>
            <a:ext cx="2846070" cy="2194037"/>
          </a:xfrm>
        </p:spPr>
        <p:txBody>
          <a:bodyPr anchor="t" anchorCtr="1">
            <a:normAutofit/>
          </a:bodyPr>
          <a:lstStyle>
            <a:lvl1pPr marL="0" indent="0" algn="ctr">
              <a:buNone/>
              <a:defRPr sz="1500">
                <a:solidFill>
                  <a:schemeClr val="tx1">
                    <a:lumMod val="85000"/>
                    <a:lumOff val="1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smtClean="0"/>
              <a:t>11/18/2021</a:t>
            </a:fld>
            <a:endParaRPr lang="en-US" dirty="0"/>
          </a:p>
        </p:txBody>
      </p:sp>
      <p:sp>
        <p:nvSpPr>
          <p:cNvPr id="9" name="Footer Placeholder 8"/>
          <p:cNvSpPr>
            <a:spLocks noGrp="1"/>
          </p:cNvSpPr>
          <p:nvPr>
            <p:ph type="ftr" sz="quarter" idx="11"/>
          </p:nvPr>
        </p:nvSpPr>
        <p:spPr>
          <a:xfrm>
            <a:off x="640080" y="6236208"/>
            <a:ext cx="3803904" cy="320040"/>
          </a:xfrm>
        </p:spPr>
        <p:txBody>
          <a:bodyPr>
            <a:normAutofit/>
          </a:bodyPr>
          <a:lstStyle>
            <a:lvl1pPr>
              <a:defRPr>
                <a:solidFill>
                  <a:schemeClr val="tx1">
                    <a:alpha val="70000"/>
                  </a:scheme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955698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06045" y="964692"/>
            <a:ext cx="5937755"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978943" y="6238816"/>
            <a:ext cx="2065310" cy="323968"/>
          </a:xfrm>
          <a:prstGeom prst="rect">
            <a:avLst/>
          </a:prstGeom>
        </p:spPr>
        <p:txBody>
          <a:bodyPr vert="horz" lIns="91440" tIns="45720" rIns="91440" bIns="45720" rtlCol="0" anchor="ctr"/>
          <a:lstStyle>
            <a:lvl1pPr algn="r">
              <a:defRPr sz="1000">
                <a:solidFill>
                  <a:schemeClr val="tx1">
                    <a:alpha val="70000"/>
                  </a:schemeClr>
                </a:solidFill>
              </a:defRPr>
            </a:lvl1pPr>
          </a:lstStyle>
          <a:p>
            <a:fld id="{1160EA64-D806-43AC-9DF2-F8C432F32B4C}" type="datetimeFigureOut">
              <a:rPr lang="en-US" smtClean="0"/>
              <a:t>11/18/2021</a:t>
            </a:fld>
            <a:endParaRPr lang="en-US" dirty="0"/>
          </a:p>
        </p:txBody>
      </p:sp>
      <p:sp>
        <p:nvSpPr>
          <p:cNvPr id="5" name="Footer Placeholder 4"/>
          <p:cNvSpPr>
            <a:spLocks noGrp="1"/>
          </p:cNvSpPr>
          <p:nvPr>
            <p:ph type="ftr" sz="quarter" idx="3"/>
          </p:nvPr>
        </p:nvSpPr>
        <p:spPr>
          <a:xfrm>
            <a:off x="1102239" y="6236208"/>
            <a:ext cx="4556664" cy="320040"/>
          </a:xfrm>
          <a:prstGeom prst="rect">
            <a:avLst/>
          </a:prstGeom>
        </p:spPr>
        <p:txBody>
          <a:bodyPr vert="horz" lIns="91440" tIns="45720" rIns="91440" bIns="45720" rtlCol="0" anchor="ctr"/>
          <a:lstStyle>
            <a:lvl1pPr algn="l">
              <a:defRPr sz="100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824011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28321681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ctr" defTabSz="914400" rtl="0" eaLnBrk="1" latinLnBrk="0" hangingPunct="1">
        <a:lnSpc>
          <a:spcPct val="90000"/>
        </a:lnSpc>
        <a:spcBef>
          <a:spcPct val="0"/>
        </a:spcBef>
        <a:buNone/>
        <a:defRPr sz="26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oi.org/10.1016/j.system.2018.07.002" TargetMode="External"/><Relationship Id="rId2" Type="http://schemas.openxmlformats.org/officeDocument/2006/relationships/hyperlink" Target="https://doi.org/10.1016/S1060-3743(01)00034-0" TargetMode="External"/><Relationship Id="rId1" Type="http://schemas.openxmlformats.org/officeDocument/2006/relationships/slideLayout" Target="../slideLayouts/slideLayout2.xml"/><Relationship Id="rId4" Type="http://schemas.openxmlformats.org/officeDocument/2006/relationships/hyperlink" Target="https://doi.org/10.1016/j.jeap.2011.03.004"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mailto:irena.kuzborska@York.ac.uk" TargetMode="External"/><Relationship Id="rId2" Type="http://schemas.openxmlformats.org/officeDocument/2006/relationships/hyperlink" Target="mailto:qingyang.sun@xjtlu.edu.cn" TargetMode="External"/><Relationship Id="rId1" Type="http://schemas.openxmlformats.org/officeDocument/2006/relationships/slideLayout" Target="../slideLayouts/slideLayout2.xml"/><Relationship Id="rId4" Type="http://schemas.openxmlformats.org/officeDocument/2006/relationships/hyperlink" Target="mailto:bill.sodden@york.ac.u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2153" y="868502"/>
            <a:ext cx="8579692" cy="2485589"/>
          </a:xfrm>
        </p:spPr>
        <p:txBody>
          <a:bodyPr>
            <a:noAutofit/>
          </a:bodyPr>
          <a:lstStyle/>
          <a:p>
            <a:r>
              <a:rPr lang="en-US" sz="3600" cap="none" dirty="0">
                <a:latin typeface="Calibri" panose="020F0502020204030204" pitchFamily="34" charset="0"/>
                <a:cs typeface="Calibri" panose="020F0502020204030204" pitchFamily="34" charset="0"/>
              </a:rPr>
              <a:t>Designing a theoretical framework for investigating the construction of authorial voice through citations </a:t>
            </a:r>
          </a:p>
        </p:txBody>
      </p:sp>
      <p:sp>
        <p:nvSpPr>
          <p:cNvPr id="3" name="Subtitle 2"/>
          <p:cNvSpPr>
            <a:spLocks noGrp="1"/>
          </p:cNvSpPr>
          <p:nvPr>
            <p:ph type="subTitle" idx="1"/>
          </p:nvPr>
        </p:nvSpPr>
        <p:spPr>
          <a:xfrm>
            <a:off x="400050" y="3825005"/>
            <a:ext cx="7425103" cy="1802071"/>
          </a:xfrm>
        </p:spPr>
        <p:txBody>
          <a:bodyPr>
            <a:noAutofit/>
          </a:bodyPr>
          <a:lstStyle/>
          <a:p>
            <a:pPr>
              <a:spcBef>
                <a:spcPts val="0"/>
              </a:spcBef>
            </a:pPr>
            <a:r>
              <a:rPr lang="en-US" sz="2000" dirty="0"/>
              <a:t>Dr. Qingyang Sun (Xi'an </a:t>
            </a:r>
            <a:r>
              <a:rPr lang="en-US" sz="2000" dirty="0" err="1"/>
              <a:t>Jiaotong</a:t>
            </a:r>
            <a:r>
              <a:rPr lang="en-US" sz="2000" dirty="0"/>
              <a:t>-Liverpool University)</a:t>
            </a:r>
          </a:p>
          <a:p>
            <a:pPr>
              <a:spcBef>
                <a:spcPts val="0"/>
              </a:spcBef>
            </a:pPr>
            <a:r>
              <a:rPr lang="en-US" sz="2000" dirty="0"/>
              <a:t>Dr. Irena Kuzborska (University of York)</a:t>
            </a:r>
          </a:p>
          <a:p>
            <a:pPr>
              <a:spcBef>
                <a:spcPts val="0"/>
              </a:spcBef>
            </a:pPr>
            <a:r>
              <a:rPr lang="en-US" sz="2000" dirty="0"/>
              <a:t>Dr. Bill Soden (University of York)</a:t>
            </a:r>
          </a:p>
        </p:txBody>
      </p:sp>
      <p:pic>
        <p:nvPicPr>
          <p:cNvPr id="4" name="Picture 3"/>
          <p:cNvPicPr>
            <a:picLocks noChangeAspect="1"/>
          </p:cNvPicPr>
          <p:nvPr/>
        </p:nvPicPr>
        <p:blipFill rotWithShape="1">
          <a:blip r:embed="rId2"/>
          <a:srcRect l="6000" t="7334" r="6667"/>
          <a:stretch/>
        </p:blipFill>
        <p:spPr>
          <a:xfrm>
            <a:off x="7249256" y="3503909"/>
            <a:ext cx="1151793" cy="1222131"/>
          </a:xfrm>
          <a:prstGeom prst="rect">
            <a:avLst/>
          </a:prstGeom>
        </p:spPr>
      </p:pic>
      <p:pic>
        <p:nvPicPr>
          <p:cNvPr id="5" name="Picture 4"/>
          <p:cNvPicPr>
            <a:picLocks noChangeAspect="1"/>
          </p:cNvPicPr>
          <p:nvPr/>
        </p:nvPicPr>
        <p:blipFill rotWithShape="1">
          <a:blip r:embed="rId3"/>
          <a:srcRect t="13631" b="19908"/>
          <a:stretch/>
        </p:blipFill>
        <p:spPr>
          <a:xfrm>
            <a:off x="6480595" y="4871114"/>
            <a:ext cx="2381250" cy="949569"/>
          </a:xfrm>
          <a:prstGeom prst="rect">
            <a:avLst/>
          </a:prstGeom>
        </p:spPr>
      </p:pic>
    </p:spTree>
    <p:extLst>
      <p:ext uri="{BB962C8B-B14F-4D97-AF65-F5344CB8AC3E}">
        <p14:creationId xmlns:p14="http://schemas.microsoft.com/office/powerpoint/2010/main" val="1595222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E8823-A27F-644F-A0F2-8E2E9D06FBE3}"/>
              </a:ext>
            </a:extLst>
          </p:cNvPr>
          <p:cNvSpPr>
            <a:spLocks noGrp="1"/>
          </p:cNvSpPr>
          <p:nvPr>
            <p:ph type="title"/>
          </p:nvPr>
        </p:nvSpPr>
        <p:spPr>
          <a:xfrm>
            <a:off x="501805" y="312235"/>
            <a:ext cx="7872762" cy="892097"/>
          </a:xfrm>
        </p:spPr>
        <p:txBody>
          <a:bodyPr>
            <a:normAutofit/>
          </a:bodyPr>
          <a:lstStyle/>
          <a:p>
            <a:r>
              <a:rPr lang="en-US" sz="2800" dirty="0"/>
              <a:t>Authorial and discoursal </a:t>
            </a:r>
            <a:r>
              <a:rPr lang="en-US" sz="2800" i="1" dirty="0"/>
              <a:t>voice</a:t>
            </a:r>
          </a:p>
        </p:txBody>
      </p:sp>
      <p:sp>
        <p:nvSpPr>
          <p:cNvPr id="3" name="Content Placeholder 2">
            <a:extLst>
              <a:ext uri="{FF2B5EF4-FFF2-40B4-BE49-F238E27FC236}">
                <a16:creationId xmlns:a16="http://schemas.microsoft.com/office/drawing/2014/main" id="{42E756FB-79B5-0A4E-9936-DE4D27707892}"/>
              </a:ext>
            </a:extLst>
          </p:cNvPr>
          <p:cNvSpPr>
            <a:spLocks noGrp="1"/>
          </p:cNvSpPr>
          <p:nvPr>
            <p:ph idx="1"/>
          </p:nvPr>
        </p:nvSpPr>
        <p:spPr>
          <a:xfrm>
            <a:off x="423746" y="1471960"/>
            <a:ext cx="8408020" cy="5073805"/>
          </a:xfrm>
        </p:spPr>
        <p:txBody>
          <a:bodyPr>
            <a:normAutofit lnSpcReduction="10000"/>
          </a:bodyPr>
          <a:lstStyle/>
          <a:p>
            <a:r>
              <a:rPr lang="en-GB" sz="2600" b="1" dirty="0"/>
              <a:t>Clark and </a:t>
            </a:r>
            <a:r>
              <a:rPr lang="en-GB" sz="2600" b="1" dirty="0" err="1"/>
              <a:t>Ivanič’s</a:t>
            </a:r>
            <a:r>
              <a:rPr lang="en-GB" sz="2600" b="1" dirty="0"/>
              <a:t> (1997) </a:t>
            </a:r>
            <a:r>
              <a:rPr lang="en-GB" sz="2600" dirty="0"/>
              <a:t>three types of writer’s textual identities: </a:t>
            </a:r>
            <a:r>
              <a:rPr lang="en-GB" sz="2600" i="1" dirty="0"/>
              <a:t>autobiographical self</a:t>
            </a:r>
            <a:r>
              <a:rPr lang="en-GB" sz="2600" dirty="0"/>
              <a:t>, </a:t>
            </a:r>
            <a:r>
              <a:rPr lang="en-GB" sz="2600" i="1" dirty="0"/>
              <a:t>authorial self </a:t>
            </a:r>
            <a:r>
              <a:rPr lang="en-GB" sz="2600" dirty="0"/>
              <a:t>and </a:t>
            </a:r>
            <a:r>
              <a:rPr lang="en-GB" sz="2600" i="1" dirty="0"/>
              <a:t>discoursal self</a:t>
            </a:r>
            <a:r>
              <a:rPr lang="en-GB" sz="2600" dirty="0"/>
              <a:t>.  </a:t>
            </a:r>
          </a:p>
          <a:p>
            <a:pPr lvl="1"/>
            <a:r>
              <a:rPr lang="en-GB" sz="2400" b="1" i="1" dirty="0"/>
              <a:t>authorial self </a:t>
            </a:r>
            <a:r>
              <a:rPr lang="en-GB" sz="2400" dirty="0"/>
              <a:t>involves the textual ‘evidence of writers’ feeling of authoritativeness and sense of themselves as authors.’ (Clark &amp; </a:t>
            </a:r>
            <a:r>
              <a:rPr lang="en-GB" sz="2400" dirty="0" err="1"/>
              <a:t>Ivanič</a:t>
            </a:r>
            <a:r>
              <a:rPr lang="en-GB" sz="2400" dirty="0"/>
              <a:t>, 1997, p.152)</a:t>
            </a:r>
          </a:p>
          <a:p>
            <a:pPr lvl="1"/>
            <a:r>
              <a:rPr lang="en-GB" sz="2400" b="1" i="1" dirty="0"/>
              <a:t>discoursal self </a:t>
            </a:r>
            <a:r>
              <a:rPr lang="en-GB" sz="2400" dirty="0"/>
              <a:t>‘constructed through the discourse characteristics of a text, which relate to values, beliefs and power relations in the social context in which they were written.’ (</a:t>
            </a:r>
            <a:r>
              <a:rPr lang="en-GB" sz="2400" dirty="0" err="1"/>
              <a:t>Ivanič</a:t>
            </a:r>
            <a:r>
              <a:rPr lang="en-GB" sz="2400" dirty="0"/>
              <a:t>, 1998, p. 25)</a:t>
            </a:r>
          </a:p>
          <a:p>
            <a:endParaRPr lang="en-US" sz="2600" b="1" i="1" dirty="0"/>
          </a:p>
          <a:p>
            <a:r>
              <a:rPr lang="en-US" sz="2600" dirty="0"/>
              <a:t>Issues of access, power, and interpersonal relations play a role in the author’s construction of voice.</a:t>
            </a:r>
          </a:p>
          <a:p>
            <a:endParaRPr lang="en-GB" sz="2600" dirty="0"/>
          </a:p>
          <a:p>
            <a:endParaRPr lang="en-GB" sz="2600" dirty="0"/>
          </a:p>
          <a:p>
            <a:endParaRPr lang="en-GB" sz="2600" dirty="0"/>
          </a:p>
          <a:p>
            <a:endParaRPr lang="en-GB" dirty="0"/>
          </a:p>
          <a:p>
            <a:endParaRPr lang="en-US" dirty="0"/>
          </a:p>
        </p:txBody>
      </p:sp>
    </p:spTree>
    <p:extLst>
      <p:ext uri="{BB962C8B-B14F-4D97-AF65-F5344CB8AC3E}">
        <p14:creationId xmlns:p14="http://schemas.microsoft.com/office/powerpoint/2010/main" val="2686997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5354B-170B-8645-9C6D-87A8199290D3}"/>
              </a:ext>
            </a:extLst>
          </p:cNvPr>
          <p:cNvSpPr>
            <a:spLocks noGrp="1"/>
          </p:cNvSpPr>
          <p:nvPr>
            <p:ph type="title"/>
          </p:nvPr>
        </p:nvSpPr>
        <p:spPr>
          <a:xfrm>
            <a:off x="514351" y="329072"/>
            <a:ext cx="8012430" cy="733918"/>
          </a:xfrm>
        </p:spPr>
        <p:txBody>
          <a:bodyPr>
            <a:noAutofit/>
          </a:bodyPr>
          <a:lstStyle/>
          <a:p>
            <a:r>
              <a:rPr lang="en-GB" sz="2800" dirty="0"/>
              <a:t/>
            </a:r>
            <a:br>
              <a:rPr lang="en-GB" sz="2800" dirty="0"/>
            </a:br>
            <a:r>
              <a:rPr lang="en-GB" sz="2800" i="1" dirty="0"/>
              <a:t>Voice</a:t>
            </a:r>
            <a:r>
              <a:rPr lang="en-GB" sz="2800" dirty="0"/>
              <a:t> in our study</a:t>
            </a:r>
            <a:r>
              <a:rPr lang="en-GB" sz="2800" dirty="0">
                <a:highlight>
                  <a:srgbClr val="FFFF00"/>
                </a:highlight>
              </a:rPr>
              <a:t/>
            </a:r>
            <a:br>
              <a:rPr lang="en-GB" sz="2800" dirty="0">
                <a:highlight>
                  <a:srgbClr val="FFFF00"/>
                </a:highlight>
              </a:rPr>
            </a:br>
            <a:endParaRPr lang="en-US" sz="2800" dirty="0"/>
          </a:p>
        </p:txBody>
      </p:sp>
      <p:sp>
        <p:nvSpPr>
          <p:cNvPr id="3" name="Content Placeholder 2">
            <a:extLst>
              <a:ext uri="{FF2B5EF4-FFF2-40B4-BE49-F238E27FC236}">
                <a16:creationId xmlns:a16="http://schemas.microsoft.com/office/drawing/2014/main" id="{E56D4C87-A031-2C47-A45C-81D02AB665DB}"/>
              </a:ext>
            </a:extLst>
          </p:cNvPr>
          <p:cNvSpPr>
            <a:spLocks noGrp="1"/>
          </p:cNvSpPr>
          <p:nvPr>
            <p:ph idx="1"/>
          </p:nvPr>
        </p:nvSpPr>
        <p:spPr>
          <a:xfrm>
            <a:off x="91440" y="1291590"/>
            <a:ext cx="8915400" cy="5477200"/>
          </a:xfrm>
        </p:spPr>
        <p:txBody>
          <a:bodyPr>
            <a:normAutofit fontScale="25000" lnSpcReduction="20000"/>
          </a:bodyPr>
          <a:lstStyle/>
          <a:p>
            <a:r>
              <a:rPr lang="en-GB" sz="9600" dirty="0"/>
              <a:t>The importance of both the authorial self and the discoursal self</a:t>
            </a:r>
          </a:p>
          <a:p>
            <a:pPr lvl="1"/>
            <a:r>
              <a:rPr lang="en-GB" sz="9600" dirty="0"/>
              <a:t>It is a writer’s belief of themselves as authoritative and their active engagement with the voices of other writers as well as their ongoing negotiation of specific disciplinary conventions that are essential for successful academic communication. </a:t>
            </a:r>
          </a:p>
          <a:p>
            <a:endParaRPr lang="en-GB" sz="9600" dirty="0"/>
          </a:p>
          <a:p>
            <a:r>
              <a:rPr lang="en-GB" sz="9600" dirty="0"/>
              <a:t>In line with recent research on expert writing (e.g., Groom, 2000a, 2000b; Hyland &amp; </a:t>
            </a:r>
            <a:r>
              <a:rPr lang="en-GB" sz="9600" dirty="0" err="1"/>
              <a:t>Tse</a:t>
            </a:r>
            <a:r>
              <a:rPr lang="en-GB" sz="9600" dirty="0"/>
              <a:t>, 2005; </a:t>
            </a:r>
            <a:r>
              <a:rPr lang="en-GB" sz="9600" dirty="0" err="1"/>
              <a:t>Mansourizadeh</a:t>
            </a:r>
            <a:r>
              <a:rPr lang="en-GB" sz="9600" dirty="0"/>
              <a:t> &amp; Ahmad, 2011)</a:t>
            </a:r>
          </a:p>
          <a:p>
            <a:endParaRPr lang="en-GB" sz="9600" dirty="0"/>
          </a:p>
          <a:p>
            <a:r>
              <a:rPr lang="en-GB" sz="9600" dirty="0"/>
              <a:t>Issues of power and a sense of self or identity in a specific discourse community</a:t>
            </a:r>
          </a:p>
          <a:p>
            <a:pPr marL="0" indent="0">
              <a:buNone/>
            </a:pPr>
            <a:r>
              <a:rPr lang="en-GB" sz="9600" dirty="0"/>
              <a:t> </a:t>
            </a:r>
          </a:p>
          <a:p>
            <a:endParaRPr lang="en-US" dirty="0"/>
          </a:p>
        </p:txBody>
      </p:sp>
    </p:spTree>
    <p:extLst>
      <p:ext uri="{BB962C8B-B14F-4D97-AF65-F5344CB8AC3E}">
        <p14:creationId xmlns:p14="http://schemas.microsoft.com/office/powerpoint/2010/main" val="1574874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CED70-65E2-4C4C-9AA4-1B2062B3DC3A}"/>
              </a:ext>
            </a:extLst>
          </p:cNvPr>
          <p:cNvSpPr>
            <a:spLocks noGrp="1"/>
          </p:cNvSpPr>
          <p:nvPr>
            <p:ph type="title"/>
          </p:nvPr>
        </p:nvSpPr>
        <p:spPr>
          <a:xfrm>
            <a:off x="323465" y="448408"/>
            <a:ext cx="8428649" cy="947854"/>
          </a:xfrm>
        </p:spPr>
        <p:txBody>
          <a:bodyPr>
            <a:normAutofit fontScale="90000"/>
          </a:bodyPr>
          <a:lstStyle/>
          <a:p>
            <a:r>
              <a:rPr lang="en-US" sz="3100" dirty="0"/>
              <a:t>The construction of Authorial voice</a:t>
            </a:r>
            <a:endParaRPr lang="en-US" dirty="0"/>
          </a:p>
        </p:txBody>
      </p:sp>
      <p:sp>
        <p:nvSpPr>
          <p:cNvPr id="3" name="Content Placeholder 2">
            <a:extLst>
              <a:ext uri="{FF2B5EF4-FFF2-40B4-BE49-F238E27FC236}">
                <a16:creationId xmlns:a16="http://schemas.microsoft.com/office/drawing/2014/main" id="{F7D6C49D-09E2-E84B-8D66-5C93FD6C9C64}"/>
              </a:ext>
            </a:extLst>
          </p:cNvPr>
          <p:cNvSpPr>
            <a:spLocks noGrp="1"/>
          </p:cNvSpPr>
          <p:nvPr>
            <p:ph idx="1"/>
          </p:nvPr>
        </p:nvSpPr>
        <p:spPr>
          <a:xfrm>
            <a:off x="525781" y="1605776"/>
            <a:ext cx="8226333" cy="5084956"/>
          </a:xfrm>
        </p:spPr>
        <p:txBody>
          <a:bodyPr>
            <a:normAutofit fontScale="92500" lnSpcReduction="20000"/>
          </a:bodyPr>
          <a:lstStyle/>
          <a:p>
            <a:r>
              <a:rPr lang="en-US" sz="2200" b="1" dirty="0">
                <a:solidFill>
                  <a:schemeClr val="tx1"/>
                </a:solidFill>
                <a:latin typeface="+mj-lt"/>
              </a:rPr>
              <a:t>Through linguistic means</a:t>
            </a:r>
            <a:r>
              <a:rPr lang="en-US" sz="2200" dirty="0">
                <a:solidFill>
                  <a:schemeClr val="tx1"/>
                </a:solidFill>
                <a:latin typeface="+mj-lt"/>
              </a:rPr>
              <a:t>:</a:t>
            </a:r>
          </a:p>
          <a:p>
            <a:pPr lvl="1"/>
            <a:r>
              <a:rPr lang="en-US" sz="2200" dirty="0">
                <a:solidFill>
                  <a:schemeClr val="tx1"/>
                </a:solidFill>
                <a:latin typeface="+mj-lt"/>
              </a:rPr>
              <a:t>‘the lexical, syntactic, organizational, and even the material aspects of writing construct identity just as much as do the phonetic and prosodic aspects of speech, and thus writing always conveys a representation of the self of the writer. ‘ (</a:t>
            </a:r>
            <a:r>
              <a:rPr lang="en-GB" sz="2200" dirty="0" err="1">
                <a:solidFill>
                  <a:schemeClr val="tx1"/>
                </a:solidFill>
                <a:latin typeface="+mj-lt"/>
              </a:rPr>
              <a:t>Ivanič</a:t>
            </a:r>
            <a:r>
              <a:rPr lang="en-US" sz="2200" dirty="0">
                <a:solidFill>
                  <a:schemeClr val="tx1"/>
                </a:solidFill>
                <a:latin typeface="+mj-lt"/>
              </a:rPr>
              <a:t> &amp; Camps, 2001, p. 3)</a:t>
            </a:r>
          </a:p>
          <a:p>
            <a:endParaRPr lang="en-US" sz="2200" dirty="0">
              <a:solidFill>
                <a:schemeClr val="tx1"/>
              </a:solidFill>
              <a:latin typeface="+mj-lt"/>
            </a:endParaRPr>
          </a:p>
          <a:p>
            <a:r>
              <a:rPr lang="en-US" sz="2200" b="1" dirty="0">
                <a:solidFill>
                  <a:schemeClr val="tx1"/>
                </a:solidFill>
                <a:latin typeface="+mj-lt"/>
              </a:rPr>
              <a:t>Through citation forms</a:t>
            </a:r>
            <a:r>
              <a:rPr lang="en-US" sz="2200" dirty="0">
                <a:solidFill>
                  <a:schemeClr val="tx1"/>
                </a:solidFill>
                <a:latin typeface="+mj-lt"/>
              </a:rPr>
              <a:t>: </a:t>
            </a:r>
          </a:p>
          <a:p>
            <a:pPr lvl="1"/>
            <a:r>
              <a:rPr lang="en-US" sz="2200" dirty="0">
                <a:solidFill>
                  <a:schemeClr val="tx1"/>
                </a:solidFill>
                <a:latin typeface="+mj-lt"/>
              </a:rPr>
              <a:t>integr</a:t>
            </a:r>
            <a:r>
              <a:rPr lang="en-US" altLang="zh-CN" sz="2200" dirty="0">
                <a:solidFill>
                  <a:schemeClr val="tx1"/>
                </a:solidFill>
                <a:latin typeface="+mj-lt"/>
              </a:rPr>
              <a:t>al,</a:t>
            </a:r>
            <a:r>
              <a:rPr lang="zh-CN" altLang="en-US" sz="2200" dirty="0">
                <a:solidFill>
                  <a:schemeClr val="tx1"/>
                </a:solidFill>
                <a:latin typeface="+mj-lt"/>
              </a:rPr>
              <a:t> </a:t>
            </a:r>
            <a:r>
              <a:rPr lang="en-US" altLang="zh-CN" sz="2200" dirty="0">
                <a:solidFill>
                  <a:schemeClr val="tx1"/>
                </a:solidFill>
                <a:latin typeface="+mj-lt"/>
              </a:rPr>
              <a:t>author-prominent</a:t>
            </a:r>
            <a:r>
              <a:rPr lang="zh-CN" altLang="en-US" sz="2200" dirty="0">
                <a:solidFill>
                  <a:schemeClr val="tx1"/>
                </a:solidFill>
                <a:latin typeface="+mj-lt"/>
              </a:rPr>
              <a:t> </a:t>
            </a:r>
            <a:r>
              <a:rPr lang="en-US" altLang="zh-CN" sz="2200" dirty="0">
                <a:solidFill>
                  <a:schemeClr val="tx1"/>
                </a:solidFill>
                <a:latin typeface="+mj-lt"/>
              </a:rPr>
              <a:t>citation </a:t>
            </a:r>
          </a:p>
          <a:p>
            <a:pPr lvl="1"/>
            <a:r>
              <a:rPr lang="en-US" altLang="zh-CN" sz="2200" dirty="0">
                <a:solidFill>
                  <a:schemeClr val="tx1"/>
                </a:solidFill>
                <a:latin typeface="+mj-lt"/>
              </a:rPr>
              <a:t>non-integral,</a:t>
            </a:r>
            <a:r>
              <a:rPr lang="zh-CN" altLang="en-US" sz="2200" dirty="0">
                <a:solidFill>
                  <a:schemeClr val="tx1"/>
                </a:solidFill>
                <a:latin typeface="+mj-lt"/>
              </a:rPr>
              <a:t> </a:t>
            </a:r>
            <a:r>
              <a:rPr lang="en-US" altLang="zh-CN" sz="2200" dirty="0">
                <a:solidFill>
                  <a:schemeClr val="tx1"/>
                </a:solidFill>
                <a:latin typeface="+mj-lt"/>
              </a:rPr>
              <a:t>information-prominent</a:t>
            </a:r>
            <a:r>
              <a:rPr lang="zh-CN" altLang="en-US" sz="2200" dirty="0">
                <a:solidFill>
                  <a:schemeClr val="tx1"/>
                </a:solidFill>
                <a:latin typeface="+mj-lt"/>
              </a:rPr>
              <a:t> </a:t>
            </a:r>
            <a:r>
              <a:rPr lang="en-US" altLang="zh-CN" sz="2200" dirty="0">
                <a:solidFill>
                  <a:schemeClr val="tx1"/>
                </a:solidFill>
                <a:latin typeface="+mj-lt"/>
              </a:rPr>
              <a:t>citation</a:t>
            </a:r>
          </a:p>
          <a:p>
            <a:pPr marL="228600" lvl="1" indent="0">
              <a:buNone/>
            </a:pPr>
            <a:endParaRPr lang="en-US" sz="2200" dirty="0">
              <a:solidFill>
                <a:schemeClr val="tx1"/>
              </a:solidFill>
              <a:latin typeface="+mj-lt"/>
            </a:endParaRPr>
          </a:p>
          <a:p>
            <a:r>
              <a:rPr lang="en-US" sz="2200" b="1" dirty="0">
                <a:solidFill>
                  <a:schemeClr val="tx1"/>
                </a:solidFill>
                <a:latin typeface="+mj-lt"/>
              </a:rPr>
              <a:t>Through reporting verbs</a:t>
            </a:r>
            <a:r>
              <a:rPr lang="en-US" sz="2200" dirty="0">
                <a:solidFill>
                  <a:schemeClr val="tx1"/>
                </a:solidFill>
                <a:latin typeface="+mj-lt"/>
              </a:rPr>
              <a:t>: </a:t>
            </a:r>
          </a:p>
          <a:p>
            <a:pPr lvl="1"/>
            <a:r>
              <a:rPr lang="en-US" sz="2200" dirty="0">
                <a:solidFill>
                  <a:schemeClr val="tx1"/>
                </a:solidFill>
                <a:latin typeface="+mj-lt"/>
              </a:rPr>
              <a:t>i</a:t>
            </a:r>
            <a:r>
              <a:rPr lang="en-US" altLang="zh-CN" sz="2200" dirty="0">
                <a:solidFill>
                  <a:schemeClr val="tx1"/>
                </a:solidFill>
                <a:latin typeface="+mj-lt"/>
              </a:rPr>
              <a:t>ndicating</a:t>
            </a:r>
            <a:r>
              <a:rPr lang="zh-CN" altLang="en-US" sz="2200" dirty="0">
                <a:solidFill>
                  <a:schemeClr val="tx1"/>
                </a:solidFill>
                <a:latin typeface="+mj-lt"/>
              </a:rPr>
              <a:t> </a:t>
            </a:r>
            <a:r>
              <a:rPr lang="en-US" altLang="zh-CN" sz="2200" dirty="0">
                <a:solidFill>
                  <a:schemeClr val="tx1"/>
                </a:solidFill>
                <a:latin typeface="+mj-lt"/>
              </a:rPr>
              <a:t>writer’s</a:t>
            </a:r>
            <a:r>
              <a:rPr lang="zh-CN" altLang="en-US" sz="2200" dirty="0">
                <a:solidFill>
                  <a:schemeClr val="tx1"/>
                </a:solidFill>
                <a:latin typeface="+mj-lt"/>
              </a:rPr>
              <a:t> </a:t>
            </a:r>
            <a:r>
              <a:rPr lang="en-US" altLang="zh-CN" sz="2200" dirty="0">
                <a:solidFill>
                  <a:schemeClr val="tx1"/>
                </a:solidFill>
                <a:latin typeface="+mj-lt"/>
              </a:rPr>
              <a:t>stance</a:t>
            </a:r>
            <a:r>
              <a:rPr lang="zh-CN" altLang="en-US" sz="2200" dirty="0">
                <a:solidFill>
                  <a:schemeClr val="tx1"/>
                </a:solidFill>
                <a:latin typeface="+mj-lt"/>
              </a:rPr>
              <a:t> </a:t>
            </a:r>
            <a:r>
              <a:rPr lang="en-US" altLang="zh-CN" sz="2200" dirty="0">
                <a:solidFill>
                  <a:schemeClr val="tx1"/>
                </a:solidFill>
                <a:latin typeface="+mj-lt"/>
              </a:rPr>
              <a:t>towards</a:t>
            </a:r>
            <a:r>
              <a:rPr lang="zh-CN" altLang="en-US" sz="2200" dirty="0">
                <a:solidFill>
                  <a:schemeClr val="tx1"/>
                </a:solidFill>
                <a:latin typeface="+mj-lt"/>
              </a:rPr>
              <a:t> </a:t>
            </a:r>
            <a:r>
              <a:rPr lang="en-US" altLang="zh-CN" sz="2200" dirty="0">
                <a:solidFill>
                  <a:schemeClr val="tx1"/>
                </a:solidFill>
                <a:latin typeface="+mj-lt"/>
              </a:rPr>
              <a:t>the</a:t>
            </a:r>
            <a:r>
              <a:rPr lang="zh-CN" altLang="en-US" sz="2200" dirty="0">
                <a:solidFill>
                  <a:schemeClr val="tx1"/>
                </a:solidFill>
                <a:latin typeface="+mj-lt"/>
              </a:rPr>
              <a:t> </a:t>
            </a:r>
            <a:r>
              <a:rPr lang="en-US" altLang="zh-CN" sz="2200" dirty="0">
                <a:solidFill>
                  <a:schemeClr val="tx1"/>
                </a:solidFill>
                <a:latin typeface="+mj-lt"/>
              </a:rPr>
              <a:t>content</a:t>
            </a:r>
            <a:r>
              <a:rPr lang="zh-CN" altLang="en-US" sz="2200" dirty="0">
                <a:solidFill>
                  <a:schemeClr val="tx1"/>
                </a:solidFill>
                <a:latin typeface="+mj-lt"/>
              </a:rPr>
              <a:t> </a:t>
            </a:r>
            <a:r>
              <a:rPr lang="en-US" altLang="zh-CN" sz="2200" dirty="0">
                <a:solidFill>
                  <a:schemeClr val="tx1"/>
                </a:solidFill>
                <a:latin typeface="+mj-lt"/>
              </a:rPr>
              <a:t>from</a:t>
            </a:r>
            <a:r>
              <a:rPr lang="zh-CN" altLang="en-US" sz="2200" dirty="0">
                <a:solidFill>
                  <a:schemeClr val="tx1"/>
                </a:solidFill>
                <a:latin typeface="+mj-lt"/>
              </a:rPr>
              <a:t> </a:t>
            </a:r>
            <a:r>
              <a:rPr lang="en-US" altLang="zh-CN" sz="2200" dirty="0">
                <a:solidFill>
                  <a:schemeClr val="tx1"/>
                </a:solidFill>
                <a:latin typeface="+mj-lt"/>
              </a:rPr>
              <a:t>the</a:t>
            </a:r>
            <a:r>
              <a:rPr lang="zh-CN" altLang="en-US" sz="2200" dirty="0">
                <a:solidFill>
                  <a:schemeClr val="tx1"/>
                </a:solidFill>
                <a:latin typeface="+mj-lt"/>
              </a:rPr>
              <a:t> </a:t>
            </a:r>
            <a:r>
              <a:rPr lang="en-US" altLang="zh-CN" sz="2200" dirty="0">
                <a:solidFill>
                  <a:schemeClr val="tx1"/>
                </a:solidFill>
                <a:latin typeface="+mj-lt"/>
              </a:rPr>
              <a:t>source</a:t>
            </a:r>
          </a:p>
          <a:p>
            <a:pPr lvl="1"/>
            <a:endParaRPr lang="en-US" altLang="zh-CN" sz="2200" dirty="0">
              <a:solidFill>
                <a:schemeClr val="tx1"/>
              </a:solidFill>
              <a:latin typeface="+mj-lt"/>
            </a:endParaRPr>
          </a:p>
          <a:p>
            <a:r>
              <a:rPr lang="en-US" altLang="zh-CN" sz="2200" b="1" dirty="0">
                <a:solidFill>
                  <a:schemeClr val="tx1"/>
                </a:solidFill>
                <a:latin typeface="+mj-lt"/>
              </a:rPr>
              <a:t>Through citations </a:t>
            </a:r>
          </a:p>
          <a:p>
            <a:endParaRPr lang="en-US" sz="2600" dirty="0"/>
          </a:p>
          <a:p>
            <a:pPr lvl="1"/>
            <a:endParaRPr lang="en-US" dirty="0"/>
          </a:p>
          <a:p>
            <a:endParaRPr lang="en-US" dirty="0"/>
          </a:p>
        </p:txBody>
      </p:sp>
    </p:spTree>
    <p:extLst>
      <p:ext uri="{BB962C8B-B14F-4D97-AF65-F5344CB8AC3E}">
        <p14:creationId xmlns:p14="http://schemas.microsoft.com/office/powerpoint/2010/main" val="3302754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10F6F-D751-9342-9068-0672E893809E}"/>
              </a:ext>
            </a:extLst>
          </p:cNvPr>
          <p:cNvSpPr>
            <a:spLocks noGrp="1"/>
          </p:cNvSpPr>
          <p:nvPr>
            <p:ph type="title"/>
          </p:nvPr>
        </p:nvSpPr>
        <p:spPr>
          <a:xfrm>
            <a:off x="657225" y="251460"/>
            <a:ext cx="7749540" cy="868680"/>
          </a:xfrm>
        </p:spPr>
        <p:txBody>
          <a:bodyPr>
            <a:noAutofit/>
          </a:bodyPr>
          <a:lstStyle/>
          <a:p>
            <a:r>
              <a:rPr lang="en-US" sz="2800" dirty="0"/>
              <a:t>Some background to the study</a:t>
            </a:r>
            <a:endParaRPr lang="en-US" sz="2800" b="1" dirty="0"/>
          </a:p>
        </p:txBody>
      </p:sp>
      <p:sp>
        <p:nvSpPr>
          <p:cNvPr id="3" name="Content Placeholder 2">
            <a:extLst>
              <a:ext uri="{FF2B5EF4-FFF2-40B4-BE49-F238E27FC236}">
                <a16:creationId xmlns:a16="http://schemas.microsoft.com/office/drawing/2014/main" id="{692D8CE0-901F-9845-A19F-2BEE4AE293D8}"/>
              </a:ext>
            </a:extLst>
          </p:cNvPr>
          <p:cNvSpPr>
            <a:spLocks noGrp="1"/>
          </p:cNvSpPr>
          <p:nvPr>
            <p:ph idx="1"/>
          </p:nvPr>
        </p:nvSpPr>
        <p:spPr>
          <a:xfrm>
            <a:off x="0" y="1120140"/>
            <a:ext cx="9032488" cy="5589270"/>
          </a:xfrm>
        </p:spPr>
        <p:txBody>
          <a:bodyPr>
            <a:noAutofit/>
          </a:bodyPr>
          <a:lstStyle/>
          <a:p>
            <a:pPr marL="0" indent="0">
              <a:buNone/>
            </a:pPr>
            <a:endParaRPr lang="en-GB" sz="1600" dirty="0"/>
          </a:p>
          <a:p>
            <a:r>
              <a:rPr lang="en-GB" sz="1700" b="1" dirty="0">
                <a:latin typeface="+mj-lt"/>
              </a:rPr>
              <a:t>Aims</a:t>
            </a:r>
          </a:p>
          <a:p>
            <a:pPr lvl="1"/>
            <a:r>
              <a:rPr lang="en-GB" sz="1700" dirty="0">
                <a:latin typeface="+mj-lt"/>
              </a:rPr>
              <a:t>To examine students’ rhetorical purposes for source use over time, while also comparing source use by academic score</a:t>
            </a:r>
          </a:p>
          <a:p>
            <a:pPr lvl="2"/>
            <a:r>
              <a:rPr lang="en-GB" sz="1700" dirty="0">
                <a:latin typeface="+mj-lt"/>
              </a:rPr>
              <a:t>with a focus on the extent to which students acknowledge other sources and evaluate them</a:t>
            </a:r>
          </a:p>
          <a:p>
            <a:r>
              <a:rPr lang="en-US" sz="1700" b="1" dirty="0">
                <a:latin typeface="+mj-lt"/>
              </a:rPr>
              <a:t>Study participants</a:t>
            </a:r>
          </a:p>
          <a:p>
            <a:pPr lvl="1"/>
            <a:r>
              <a:rPr lang="en-GB" sz="1700" dirty="0">
                <a:latin typeface="+mj-lt"/>
              </a:rPr>
              <a:t>Ten Chinese master’s students of TESOL in a UK university</a:t>
            </a:r>
          </a:p>
          <a:p>
            <a:pPr lvl="2"/>
            <a:r>
              <a:rPr lang="en-GB" sz="1700" dirty="0">
                <a:latin typeface="+mj-lt"/>
              </a:rPr>
              <a:t>with an overall IELTS score of above 7</a:t>
            </a:r>
          </a:p>
          <a:p>
            <a:pPr lvl="2"/>
            <a:r>
              <a:rPr lang="en-GB" sz="1700" dirty="0">
                <a:latin typeface="+mj-lt"/>
              </a:rPr>
              <a:t>aged from 22 to 27 </a:t>
            </a:r>
          </a:p>
          <a:p>
            <a:r>
              <a:rPr lang="en-GB" sz="1700" b="1" dirty="0">
                <a:latin typeface="+mj-lt"/>
              </a:rPr>
              <a:t>Data collection and analysis</a:t>
            </a:r>
          </a:p>
          <a:p>
            <a:pPr lvl="1"/>
            <a:r>
              <a:rPr lang="en-GB" sz="1700" dirty="0">
                <a:latin typeface="+mj-lt"/>
              </a:rPr>
              <a:t>Students’ course assignments and their dissertation literature review chapters</a:t>
            </a:r>
          </a:p>
          <a:p>
            <a:pPr lvl="2"/>
            <a:r>
              <a:rPr lang="en-US" altLang="zh-CN" sz="1700" dirty="0" err="1">
                <a:latin typeface="+mj-lt"/>
              </a:rPr>
              <a:t>Petric’s</a:t>
            </a:r>
            <a:r>
              <a:rPr lang="zh-CN" altLang="en-US" sz="1700" dirty="0">
                <a:latin typeface="+mj-lt"/>
              </a:rPr>
              <a:t> </a:t>
            </a:r>
            <a:r>
              <a:rPr lang="en-US" altLang="zh-CN" sz="1700" dirty="0">
                <a:latin typeface="+mj-lt"/>
              </a:rPr>
              <a:t>(2007, pp.243-246) adapted rhetorical</a:t>
            </a:r>
            <a:r>
              <a:rPr lang="zh-CN" altLang="en-US" sz="1700" dirty="0">
                <a:latin typeface="+mj-lt"/>
              </a:rPr>
              <a:t> </a:t>
            </a:r>
            <a:r>
              <a:rPr lang="en-US" altLang="zh-CN" sz="1700" dirty="0">
                <a:latin typeface="+mj-lt"/>
              </a:rPr>
              <a:t>functions</a:t>
            </a:r>
            <a:r>
              <a:rPr lang="zh-CN" altLang="en-US" sz="1700" dirty="0">
                <a:latin typeface="+mj-lt"/>
              </a:rPr>
              <a:t> </a:t>
            </a:r>
            <a:r>
              <a:rPr lang="en-US" altLang="zh-CN" sz="1700" dirty="0">
                <a:latin typeface="+mj-lt"/>
              </a:rPr>
              <a:t>of</a:t>
            </a:r>
            <a:r>
              <a:rPr lang="zh-CN" altLang="en-US" sz="1700" dirty="0">
                <a:latin typeface="+mj-lt"/>
              </a:rPr>
              <a:t> </a:t>
            </a:r>
            <a:r>
              <a:rPr lang="en-US" altLang="zh-CN" sz="1700" dirty="0">
                <a:latin typeface="+mj-lt"/>
              </a:rPr>
              <a:t>citations framework </a:t>
            </a:r>
          </a:p>
          <a:p>
            <a:pPr lvl="1"/>
            <a:r>
              <a:rPr lang="en-GB" sz="1700" dirty="0">
                <a:latin typeface="+mj-lt"/>
              </a:rPr>
              <a:t>Discourse-based interviews with students</a:t>
            </a:r>
            <a:endParaRPr lang="en-US" sz="1700" dirty="0">
              <a:latin typeface="+mj-lt"/>
            </a:endParaRPr>
          </a:p>
        </p:txBody>
      </p:sp>
    </p:spTree>
    <p:extLst>
      <p:ext uri="{BB962C8B-B14F-4D97-AF65-F5344CB8AC3E}">
        <p14:creationId xmlns:p14="http://schemas.microsoft.com/office/powerpoint/2010/main" val="886714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206" y="127872"/>
            <a:ext cx="8785429" cy="448904"/>
          </a:xfrm>
        </p:spPr>
        <p:txBody>
          <a:bodyPr>
            <a:noAutofit/>
          </a:bodyPr>
          <a:lstStyle/>
          <a:p>
            <a:r>
              <a:rPr lang="en-GB" sz="2000" b="1" dirty="0"/>
              <a:t>Designing an integrated framework</a:t>
            </a:r>
            <a:endParaRPr lang="en-US" sz="1800" dirty="0"/>
          </a:p>
        </p:txBody>
      </p:sp>
      <p:graphicFrame>
        <p:nvGraphicFramePr>
          <p:cNvPr id="6" name="Table 5">
            <a:extLst>
              <a:ext uri="{FF2B5EF4-FFF2-40B4-BE49-F238E27FC236}">
                <a16:creationId xmlns:a16="http://schemas.microsoft.com/office/drawing/2014/main" id="{C26A9FCC-48C6-4047-B1C8-9DDCF7C07682}"/>
              </a:ext>
            </a:extLst>
          </p:cNvPr>
          <p:cNvGraphicFramePr>
            <a:graphicFrameLocks noGrp="1"/>
          </p:cNvGraphicFramePr>
          <p:nvPr>
            <p:extLst/>
          </p:nvPr>
        </p:nvGraphicFramePr>
        <p:xfrm>
          <a:off x="0" y="685800"/>
          <a:ext cx="9144000" cy="6126520"/>
        </p:xfrm>
        <a:graphic>
          <a:graphicData uri="http://schemas.openxmlformats.org/drawingml/2006/table">
            <a:tbl>
              <a:tblPr firstRow="1" bandRow="1">
                <a:tableStyleId>{21E4AEA4-8DFA-4A89-87EB-49C32662AFE0}</a:tableStyleId>
              </a:tblPr>
              <a:tblGrid>
                <a:gridCol w="844062">
                  <a:extLst>
                    <a:ext uri="{9D8B030D-6E8A-4147-A177-3AD203B41FA5}">
                      <a16:colId xmlns:a16="http://schemas.microsoft.com/office/drawing/2014/main" val="2768356431"/>
                    </a:ext>
                  </a:extLst>
                </a:gridCol>
                <a:gridCol w="2883876">
                  <a:extLst>
                    <a:ext uri="{9D8B030D-6E8A-4147-A177-3AD203B41FA5}">
                      <a16:colId xmlns:a16="http://schemas.microsoft.com/office/drawing/2014/main" val="2370073635"/>
                    </a:ext>
                  </a:extLst>
                </a:gridCol>
                <a:gridCol w="5416062">
                  <a:extLst>
                    <a:ext uri="{9D8B030D-6E8A-4147-A177-3AD203B41FA5}">
                      <a16:colId xmlns:a16="http://schemas.microsoft.com/office/drawing/2014/main" val="719567041"/>
                    </a:ext>
                  </a:extLst>
                </a:gridCol>
              </a:tblGrid>
              <a:tr h="329158">
                <a:tc>
                  <a:txBody>
                    <a:bodyPr/>
                    <a:lstStyle/>
                    <a:p>
                      <a:r>
                        <a:rPr lang="en-US" altLang="zh-CN" sz="1200" dirty="0"/>
                        <a:t>Function</a:t>
                      </a:r>
                      <a:endParaRPr lang="en-US" sz="1200" dirty="0"/>
                    </a:p>
                  </a:txBody>
                  <a:tcPr/>
                </a:tc>
                <a:tc>
                  <a:txBody>
                    <a:bodyPr/>
                    <a:lstStyle/>
                    <a:p>
                      <a:r>
                        <a:rPr lang="en-US" altLang="zh-CN" sz="1200" dirty="0"/>
                        <a:t>explanation</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example</a:t>
                      </a:r>
                      <a:endParaRPr lang="en-US" sz="1200" dirty="0"/>
                    </a:p>
                  </a:txBody>
                  <a:tcPr/>
                </a:tc>
                <a:extLst>
                  <a:ext uri="{0D108BD9-81ED-4DB2-BD59-A6C34878D82A}">
                    <a16:rowId xmlns:a16="http://schemas.microsoft.com/office/drawing/2014/main" val="338398455"/>
                  </a:ext>
                </a:extLst>
              </a:tr>
              <a:tr h="555503">
                <a:tc>
                  <a:txBody>
                    <a:bodyPr/>
                    <a:lstStyle/>
                    <a:p>
                      <a:r>
                        <a:rPr lang="en-US" sz="1200" dirty="0"/>
                        <a:t>Attribution</a:t>
                      </a:r>
                    </a:p>
                  </a:txBody>
                  <a:tcPr/>
                </a:tc>
                <a:tc>
                  <a:txBody>
                    <a:bodyPr/>
                    <a:lstStyle/>
                    <a:p>
                      <a:r>
                        <a:rPr lang="en-US" altLang="zh-CN" sz="1200" dirty="0"/>
                        <a:t>to</a:t>
                      </a:r>
                      <a:r>
                        <a:rPr lang="zh-CN" altLang="en-US" sz="1200" dirty="0"/>
                        <a:t> </a:t>
                      </a:r>
                      <a:r>
                        <a:rPr lang="en-US" sz="1200" dirty="0"/>
                        <a:t>attribute information or activity to an author</a:t>
                      </a:r>
                    </a:p>
                  </a:txBody>
                  <a:tcPr/>
                </a:tc>
                <a:tc>
                  <a:txBody>
                    <a:bodyPr/>
                    <a:lstStyle/>
                    <a:p>
                      <a:r>
                        <a:rPr lang="en-US" sz="1200" dirty="0"/>
                        <a:t>According to feminist film critic Laura Mulvey’s (1975) analysis of the gaze, in binary looking relations men tend to assume the active role of a looking subject while</a:t>
                      </a:r>
                      <a:r>
                        <a:rPr lang="en-US" altLang="zh-CN" sz="1200" dirty="0"/>
                        <a:t>….</a:t>
                      </a:r>
                      <a:endParaRPr lang="en-US" sz="1200" dirty="0"/>
                    </a:p>
                  </a:txBody>
                  <a:tcPr/>
                </a:tc>
                <a:extLst>
                  <a:ext uri="{0D108BD9-81ED-4DB2-BD59-A6C34878D82A}">
                    <a16:rowId xmlns:a16="http://schemas.microsoft.com/office/drawing/2014/main" val="1157689997"/>
                  </a:ext>
                </a:extLst>
              </a:tr>
              <a:tr h="748837">
                <a:tc>
                  <a:txBody>
                    <a:bodyPr/>
                    <a:lstStyle/>
                    <a:p>
                      <a:r>
                        <a:rPr lang="en-US" sz="1200" dirty="0"/>
                        <a:t>Exemplification</a:t>
                      </a:r>
                    </a:p>
                  </a:txBody>
                  <a:tcPr/>
                </a:tc>
                <a:tc>
                  <a:txBody>
                    <a:bodyPr/>
                    <a:lstStyle/>
                    <a:p>
                      <a:r>
                        <a:rPr lang="en-US" sz="1200" dirty="0"/>
                        <a:t>usually preceded by ‘‘for example’’ or ‘‘e.g.,’’ provides information on the</a:t>
                      </a:r>
                      <a:r>
                        <a:rPr lang="zh-CN" altLang="en-US" sz="1200" dirty="0"/>
                        <a:t> </a:t>
                      </a:r>
                      <a:r>
                        <a:rPr lang="en-US" sz="1200" dirty="0"/>
                        <a:t>source(s) illustrating the writer’s statement.</a:t>
                      </a:r>
                    </a:p>
                  </a:txBody>
                  <a:tcPr/>
                </a:tc>
                <a:tc>
                  <a:txBody>
                    <a:bodyPr/>
                    <a:lstStyle/>
                    <a:p>
                      <a:r>
                        <a:rPr lang="en-US" sz="1200" dirty="0"/>
                        <a:t>Many feminist scholars debate the concept of ‘woman’ and gender categories as such. Monique Wittig, for example, argues that woman is defined only in relation to man,</a:t>
                      </a:r>
                      <a:r>
                        <a:rPr lang="en-US" altLang="zh-CN" sz="1200" dirty="0"/>
                        <a:t>…</a:t>
                      </a:r>
                      <a:endParaRPr lang="en-US" sz="1200" dirty="0"/>
                    </a:p>
                  </a:txBody>
                  <a:tcPr/>
                </a:tc>
                <a:extLst>
                  <a:ext uri="{0D108BD9-81ED-4DB2-BD59-A6C34878D82A}">
                    <a16:rowId xmlns:a16="http://schemas.microsoft.com/office/drawing/2014/main" val="1461418400"/>
                  </a:ext>
                </a:extLst>
              </a:tr>
              <a:tr h="748837">
                <a:tc>
                  <a:txBody>
                    <a:bodyPr/>
                    <a:lstStyle/>
                    <a:p>
                      <a:r>
                        <a:rPr lang="en-US" sz="1200" dirty="0"/>
                        <a:t>Further reference</a:t>
                      </a:r>
                    </a:p>
                  </a:txBody>
                  <a:tcPr/>
                </a:tc>
                <a:tc>
                  <a:txBody>
                    <a:bodyPr/>
                    <a:lstStyle/>
                    <a:p>
                      <a:r>
                        <a:rPr lang="en-US" sz="1200" dirty="0"/>
                        <a:t>usually</a:t>
                      </a:r>
                      <a:r>
                        <a:rPr lang="en-US" altLang="zh-CN" sz="1200" dirty="0"/>
                        <a:t>…</a:t>
                      </a:r>
                      <a:r>
                        <a:rPr lang="en-US" sz="1200" dirty="0"/>
                        <a:t>preceded by ‘‘see,’’ refers to works</a:t>
                      </a:r>
                      <a:r>
                        <a:rPr lang="zh-CN" altLang="en-US" sz="1200" dirty="0"/>
                        <a:t> </a:t>
                      </a:r>
                      <a:r>
                        <a:rPr lang="en-US" sz="1200" dirty="0"/>
                        <a:t>providing further information on the issue</a:t>
                      </a:r>
                    </a:p>
                  </a:txBody>
                  <a:tcPr/>
                </a:tc>
                <a:tc>
                  <a:txBody>
                    <a:bodyPr/>
                    <a:lstStyle/>
                    <a:p>
                      <a:r>
                        <a:rPr lang="en-US" sz="1200" dirty="0"/>
                        <a:t>See Trafficking in Women and Prostitution in the Baltic States: Social and Legal Aspects (IOM, Finland, 2001).</a:t>
                      </a:r>
                    </a:p>
                  </a:txBody>
                  <a:tcPr/>
                </a:tc>
                <a:extLst>
                  <a:ext uri="{0D108BD9-81ED-4DB2-BD59-A6C34878D82A}">
                    <a16:rowId xmlns:a16="http://schemas.microsoft.com/office/drawing/2014/main" val="682030453"/>
                  </a:ext>
                </a:extLst>
              </a:tr>
              <a:tr h="534884">
                <a:tc>
                  <a:txBody>
                    <a:bodyPr/>
                    <a:lstStyle/>
                    <a:p>
                      <a:r>
                        <a:rPr lang="en-US" sz="1200" dirty="0"/>
                        <a:t>Statement of use</a:t>
                      </a:r>
                    </a:p>
                  </a:txBody>
                  <a:tcPr/>
                </a:tc>
                <a:tc>
                  <a:txBody>
                    <a:bodyPr/>
                    <a:lstStyle/>
                    <a:p>
                      <a:r>
                        <a:rPr lang="en-US" sz="1200" dirty="0"/>
                        <a:t>to state what works are used in the thesis and for what purposes</a:t>
                      </a:r>
                    </a:p>
                  </a:txBody>
                  <a:tcPr/>
                </a:tc>
                <a:tc>
                  <a:txBody>
                    <a:bodyPr/>
                    <a:lstStyle/>
                    <a:p>
                      <a:r>
                        <a:rPr lang="en-US" sz="1200" dirty="0"/>
                        <a:t>In further analysis I will rely on Rosemary </a:t>
                      </a:r>
                      <a:r>
                        <a:rPr lang="en-US" sz="1200" dirty="0" err="1"/>
                        <a:t>Henessy’s</a:t>
                      </a:r>
                      <a:r>
                        <a:rPr lang="en-US" sz="1200" dirty="0"/>
                        <a:t> (1998) theorization of how queer visibility can be appropriated for commodity purposes.</a:t>
                      </a:r>
                    </a:p>
                  </a:txBody>
                  <a:tcPr/>
                </a:tc>
                <a:extLst>
                  <a:ext uri="{0D108BD9-81ED-4DB2-BD59-A6C34878D82A}">
                    <a16:rowId xmlns:a16="http://schemas.microsoft.com/office/drawing/2014/main" val="2799444014"/>
                  </a:ext>
                </a:extLst>
              </a:tr>
              <a:tr h="748837">
                <a:tc>
                  <a:txBody>
                    <a:bodyPr/>
                    <a:lstStyle/>
                    <a:p>
                      <a:r>
                        <a:rPr lang="en-US" sz="1200" dirty="0"/>
                        <a:t>Application</a:t>
                      </a:r>
                    </a:p>
                  </a:txBody>
                  <a:tcPr/>
                </a:tc>
                <a:tc>
                  <a:txBody>
                    <a:bodyPr/>
                    <a:lstStyle/>
                    <a:p>
                      <a:r>
                        <a:rPr lang="en-US" sz="1200" dirty="0"/>
                        <a:t>makes connections between the cited and the writer’s work</a:t>
                      </a:r>
                    </a:p>
                  </a:txBody>
                  <a:tcPr/>
                </a:tc>
                <a:tc>
                  <a:txBody>
                    <a:bodyPr/>
                    <a:lstStyle/>
                    <a:p>
                      <a:r>
                        <a:rPr lang="en-US" sz="1200" dirty="0"/>
                        <a:t>Having been in contact with high school life </a:t>
                      </a:r>
                      <a:r>
                        <a:rPr lang="en-US" altLang="zh-CN" sz="1200" dirty="0"/>
                        <a:t>…</a:t>
                      </a:r>
                      <a:r>
                        <a:rPr lang="en-US" sz="1200" dirty="0"/>
                        <a:t>helps formulate interview questions in the language of the interviewee now that I became a ‘‘retrospective researcher’’ (</a:t>
                      </a:r>
                      <a:r>
                        <a:rPr lang="en-US" sz="1200" dirty="0" err="1"/>
                        <a:t>Reinhartz</a:t>
                      </a:r>
                      <a:r>
                        <a:rPr lang="en-US" sz="1200" dirty="0"/>
                        <a:t>, 1992, p. 27).</a:t>
                      </a:r>
                    </a:p>
                  </a:txBody>
                  <a:tcPr/>
                </a:tc>
                <a:extLst>
                  <a:ext uri="{0D108BD9-81ED-4DB2-BD59-A6C34878D82A}">
                    <a16:rowId xmlns:a16="http://schemas.microsoft.com/office/drawing/2014/main" val="3477315644"/>
                  </a:ext>
                </a:extLst>
              </a:tr>
              <a:tr h="962790">
                <a:tc>
                  <a:txBody>
                    <a:bodyPr/>
                    <a:lstStyle/>
                    <a:p>
                      <a:r>
                        <a:rPr lang="en-US" sz="1200" dirty="0"/>
                        <a:t>Evaluation</a:t>
                      </a:r>
                    </a:p>
                    <a:p>
                      <a:endParaRPr lang="en-US" sz="1200" dirty="0"/>
                    </a:p>
                  </a:txBody>
                  <a:tcPr/>
                </a:tc>
                <a:tc>
                  <a:txBody>
                    <a:bodyPr/>
                    <a:lstStyle/>
                    <a:p>
                      <a:r>
                        <a:rPr lang="en-US" sz="1200" dirty="0"/>
                        <a:t>the work of another author is evaluated by the use of evaluative language ranging from individual words (e.g., evaluative adverbs) to clauses expressing evaluation.</a:t>
                      </a:r>
                    </a:p>
                  </a:txBody>
                  <a:tcPr/>
                </a:tc>
                <a:tc>
                  <a:txBody>
                    <a:bodyPr/>
                    <a:lstStyle/>
                    <a:p>
                      <a:r>
                        <a:rPr lang="en-US" sz="1200" dirty="0"/>
                        <a:t>Elizabeth Grosz’s concept of ‘‘the body as inscriptive surface’’ is an ingenious way out of the nature/culture impasse.</a:t>
                      </a:r>
                      <a:r>
                        <a:rPr lang="en-US" altLang="zh-CN" sz="1200" dirty="0"/>
                        <a:t>;</a:t>
                      </a:r>
                      <a:r>
                        <a:rPr lang="zh-CN" altLang="en-US" sz="1200" dirty="0"/>
                        <a:t> </a:t>
                      </a:r>
                      <a:r>
                        <a:rPr lang="en-GB" altLang="zh-CN" sz="1200" dirty="0"/>
                        <a:t>﻿The main flaw with </a:t>
                      </a:r>
                      <a:r>
                        <a:rPr lang="en-GB" altLang="zh-CN" sz="1200" dirty="0" err="1"/>
                        <a:t>Gray’s</a:t>
                      </a:r>
                      <a:r>
                        <a:rPr lang="en-GB" altLang="zh-CN" sz="1200" dirty="0"/>
                        <a:t> analysis is that she omits to take into account the very slippery nature of language and in that respect of jokes.</a:t>
                      </a:r>
                      <a:endParaRPr lang="en-US" sz="1200" dirty="0"/>
                    </a:p>
                  </a:txBody>
                  <a:tcPr/>
                </a:tc>
                <a:extLst>
                  <a:ext uri="{0D108BD9-81ED-4DB2-BD59-A6C34878D82A}">
                    <a16:rowId xmlns:a16="http://schemas.microsoft.com/office/drawing/2014/main" val="1353113938"/>
                  </a:ext>
                </a:extLst>
              </a:tr>
              <a:tr h="962790">
                <a:tc>
                  <a:txBody>
                    <a:bodyPr/>
                    <a:lstStyle/>
                    <a:p>
                      <a:r>
                        <a:rPr lang="en-US" sz="1200" dirty="0"/>
                        <a:t>Establishing links between sources</a:t>
                      </a:r>
                    </a:p>
                  </a:txBody>
                  <a:tcPr/>
                </a:tc>
                <a:tc>
                  <a:txBody>
                    <a:bodyPr/>
                    <a:lstStyle/>
                    <a:p>
                      <a:r>
                        <a:rPr lang="en-US" sz="1200" dirty="0"/>
                        <a:t>to point to links, usually comparison and contrast,</a:t>
                      </a:r>
                      <a:r>
                        <a:rPr lang="zh-CN" altLang="en-US" sz="1200" dirty="0"/>
                        <a:t> </a:t>
                      </a:r>
                      <a:r>
                        <a:rPr lang="en-US" sz="1200" dirty="0"/>
                        <a:t>between or among different sources used</a:t>
                      </a:r>
                    </a:p>
                  </a:txBody>
                  <a:tcPr/>
                </a:tc>
                <a:tc>
                  <a:txBody>
                    <a:bodyPr/>
                    <a:lstStyle/>
                    <a:p>
                      <a:r>
                        <a:rPr lang="en-US" sz="1200" dirty="0"/>
                        <a:t>While Rich argues that men enforce compulsory heterosexuality upon women, Suzanne Pharr claims that both homosexual women and men are perceived as a</a:t>
                      </a:r>
                      <a:r>
                        <a:rPr lang="zh-CN" altLang="en-US" sz="1200" dirty="0"/>
                        <a:t> </a:t>
                      </a:r>
                      <a:r>
                        <a:rPr lang="en-GB" altLang="zh-CN" sz="1200" dirty="0"/>
                        <a:t>threat to the normative heterosexual patriarchal order, which is characterized by male dominance and control. </a:t>
                      </a:r>
                      <a:endParaRPr lang="en-US" sz="1200" dirty="0"/>
                    </a:p>
                  </a:txBody>
                  <a:tcPr/>
                </a:tc>
                <a:extLst>
                  <a:ext uri="{0D108BD9-81ED-4DB2-BD59-A6C34878D82A}">
                    <a16:rowId xmlns:a16="http://schemas.microsoft.com/office/drawing/2014/main" val="1377630960"/>
                  </a:ext>
                </a:extLst>
              </a:tr>
              <a:tr h="534884">
                <a:tc gridSpan="2">
                  <a:txBody>
                    <a:bodyPr/>
                    <a:lstStyle/>
                    <a:p>
                      <a:r>
                        <a:rPr lang="en-US" sz="1200" dirty="0"/>
                        <a:t>Comparison of one’s own findings or interpretation with other sources</a:t>
                      </a:r>
                    </a:p>
                  </a:txBody>
                  <a:tcPr/>
                </a:tc>
                <a:tc hMerge="1">
                  <a:txBody>
                    <a:bodyPr/>
                    <a:lstStyle/>
                    <a:p>
                      <a:endParaRPr lang="en-US" sz="1200" dirty="0"/>
                    </a:p>
                  </a:txBody>
                  <a:tcPr/>
                </a:tc>
                <a:tc>
                  <a:txBody>
                    <a:bodyPr/>
                    <a:lstStyle/>
                    <a:p>
                      <a:r>
                        <a:rPr lang="en-US" sz="1200" dirty="0"/>
                        <a:t>This type of citation is used to indicate similarities or differences between one’s own</a:t>
                      </a:r>
                    </a:p>
                    <a:p>
                      <a:r>
                        <a:rPr lang="en-US" sz="1200" dirty="0"/>
                        <a:t>work and the works of other authors, typically when discussing the findings. </a:t>
                      </a:r>
                    </a:p>
                  </a:txBody>
                  <a:tcPr/>
                </a:tc>
                <a:extLst>
                  <a:ext uri="{0D108BD9-81ED-4DB2-BD59-A6C34878D82A}">
                    <a16:rowId xmlns:a16="http://schemas.microsoft.com/office/drawing/2014/main" val="970057082"/>
                  </a:ext>
                </a:extLst>
              </a:tr>
            </a:tbl>
          </a:graphicData>
        </a:graphic>
      </p:graphicFrame>
      <p:sp>
        <p:nvSpPr>
          <p:cNvPr id="7" name="Frame 6">
            <a:extLst>
              <a:ext uri="{FF2B5EF4-FFF2-40B4-BE49-F238E27FC236}">
                <a16:creationId xmlns:a16="http://schemas.microsoft.com/office/drawing/2014/main" id="{6E2D973C-2F49-9244-A598-1A2FD0A148C1}"/>
              </a:ext>
            </a:extLst>
          </p:cNvPr>
          <p:cNvSpPr/>
          <p:nvPr/>
        </p:nvSpPr>
        <p:spPr>
          <a:xfrm>
            <a:off x="-1" y="997030"/>
            <a:ext cx="9144001" cy="576793"/>
          </a:xfrm>
          <a:prstGeom prst="frame">
            <a:avLst>
              <a:gd name="adj1" fmla="val 1524"/>
            </a:avLst>
          </a:prstGeom>
          <a:noFill/>
          <a:ln>
            <a:solidFill>
              <a:srgbClr val="FF0000"/>
            </a:solidFill>
          </a:ln>
        </p:spPr>
        <p:style>
          <a:lnRef idx="2">
            <a:schemeClr val="accent3"/>
          </a:lnRef>
          <a:fillRef idx="1">
            <a:schemeClr val="lt1"/>
          </a:fillRef>
          <a:effectRef idx="0">
            <a:schemeClr val="accent3"/>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MT" panose="020B0502020104020203"/>
              <a:ea typeface="+mn-ea"/>
              <a:cs typeface="+mn-cs"/>
            </a:endParaRPr>
          </a:p>
        </p:txBody>
      </p:sp>
      <p:sp>
        <p:nvSpPr>
          <p:cNvPr id="8" name="Frame 7">
            <a:extLst>
              <a:ext uri="{FF2B5EF4-FFF2-40B4-BE49-F238E27FC236}">
                <a16:creationId xmlns:a16="http://schemas.microsoft.com/office/drawing/2014/main" id="{62E936C2-F686-DB42-8B03-D156D4FAA2D5}"/>
              </a:ext>
            </a:extLst>
          </p:cNvPr>
          <p:cNvSpPr/>
          <p:nvPr/>
        </p:nvSpPr>
        <p:spPr>
          <a:xfrm>
            <a:off x="0" y="4334002"/>
            <a:ext cx="9082454" cy="950175"/>
          </a:xfrm>
          <a:prstGeom prst="frame">
            <a:avLst>
              <a:gd name="adj1" fmla="val 1524"/>
            </a:avLst>
          </a:prstGeom>
          <a:noFill/>
          <a:ln>
            <a:solidFill>
              <a:srgbClr val="FF0000"/>
            </a:solidFill>
          </a:ln>
        </p:spPr>
        <p:style>
          <a:lnRef idx="2">
            <a:schemeClr val="accent3"/>
          </a:lnRef>
          <a:fillRef idx="1">
            <a:schemeClr val="lt1"/>
          </a:fillRef>
          <a:effectRef idx="0">
            <a:schemeClr val="accent3"/>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MT" panose="020B0502020104020203"/>
              <a:ea typeface="+mn-ea"/>
              <a:cs typeface="+mn-cs"/>
            </a:endParaRPr>
          </a:p>
        </p:txBody>
      </p:sp>
      <p:sp>
        <p:nvSpPr>
          <p:cNvPr id="9" name="Frame 8">
            <a:extLst>
              <a:ext uri="{FF2B5EF4-FFF2-40B4-BE49-F238E27FC236}">
                <a16:creationId xmlns:a16="http://schemas.microsoft.com/office/drawing/2014/main" id="{FC2CB318-944C-1948-AE11-292F0D977751}"/>
              </a:ext>
            </a:extLst>
          </p:cNvPr>
          <p:cNvSpPr/>
          <p:nvPr/>
        </p:nvSpPr>
        <p:spPr>
          <a:xfrm>
            <a:off x="0" y="5284177"/>
            <a:ext cx="9082454" cy="1032217"/>
          </a:xfrm>
          <a:prstGeom prst="frame">
            <a:avLst>
              <a:gd name="adj1" fmla="val 1524"/>
            </a:avLst>
          </a:prstGeom>
          <a:noFill/>
          <a:ln>
            <a:solidFill>
              <a:srgbClr val="FF0000"/>
            </a:solidFill>
          </a:ln>
        </p:spPr>
        <p:style>
          <a:lnRef idx="2">
            <a:schemeClr val="accent3"/>
          </a:lnRef>
          <a:fillRef idx="1">
            <a:schemeClr val="lt1"/>
          </a:fillRef>
          <a:effectRef idx="0">
            <a:schemeClr val="accent3"/>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MT" panose="020B0502020104020203"/>
              <a:ea typeface="+mn-ea"/>
              <a:cs typeface="+mn-cs"/>
            </a:endParaRPr>
          </a:p>
        </p:txBody>
      </p:sp>
      <p:sp>
        <p:nvSpPr>
          <p:cNvPr id="4" name="Rectangle 3"/>
          <p:cNvSpPr/>
          <p:nvPr/>
        </p:nvSpPr>
        <p:spPr>
          <a:xfrm>
            <a:off x="7676300" y="627698"/>
            <a:ext cx="1406154" cy="369332"/>
          </a:xfrm>
          <a:prstGeom prst="rect">
            <a:avLst/>
          </a:prstGeom>
          <a:ln w="28575">
            <a:noFill/>
          </a:ln>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0000"/>
                </a:solidFill>
                <a:effectLst/>
                <a:uLnTx/>
                <a:uFillTx/>
                <a:latin typeface="Gill Sans MT" panose="020B0502020104020203"/>
                <a:ea typeface="+mn-ea"/>
                <a:cs typeface="+mn-cs"/>
              </a:rPr>
              <a:t>Petrić,2007</a:t>
            </a:r>
            <a:endParaRPr kumimoji="0" lang="en-US" sz="200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484756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206" y="127872"/>
            <a:ext cx="8785429" cy="448904"/>
          </a:xfrm>
        </p:spPr>
        <p:txBody>
          <a:bodyPr>
            <a:noAutofit/>
          </a:bodyPr>
          <a:lstStyle/>
          <a:p>
            <a:r>
              <a:rPr lang="en-GB" sz="2400" b="1" dirty="0"/>
              <a:t>Our</a:t>
            </a:r>
            <a:r>
              <a:rPr lang="zh-CN" altLang="en-US" sz="2400" b="1" dirty="0"/>
              <a:t> </a:t>
            </a:r>
            <a:r>
              <a:rPr lang="en-US" altLang="zh-CN" sz="2400" b="1" dirty="0"/>
              <a:t>adapted</a:t>
            </a:r>
            <a:r>
              <a:rPr lang="zh-CN" altLang="en-US" sz="2400" b="1" dirty="0"/>
              <a:t> </a:t>
            </a:r>
            <a:r>
              <a:rPr lang="en-US" altLang="zh-CN" sz="2400" b="1" dirty="0"/>
              <a:t>framework</a:t>
            </a:r>
            <a:endParaRPr lang="en-US" sz="2400" dirty="0"/>
          </a:p>
        </p:txBody>
      </p:sp>
      <p:graphicFrame>
        <p:nvGraphicFramePr>
          <p:cNvPr id="10" name="Table 9">
            <a:extLst>
              <a:ext uri="{FF2B5EF4-FFF2-40B4-BE49-F238E27FC236}">
                <a16:creationId xmlns:a16="http://schemas.microsoft.com/office/drawing/2014/main" id="{D097831A-91D0-8042-9888-96BA974E2AE9}"/>
              </a:ext>
            </a:extLst>
          </p:cNvPr>
          <p:cNvGraphicFramePr>
            <a:graphicFrameLocks noGrp="1"/>
          </p:cNvGraphicFramePr>
          <p:nvPr>
            <p:extLst/>
          </p:nvPr>
        </p:nvGraphicFramePr>
        <p:xfrm>
          <a:off x="94532" y="662941"/>
          <a:ext cx="8954934" cy="5962701"/>
        </p:xfrm>
        <a:graphic>
          <a:graphicData uri="http://schemas.openxmlformats.org/drawingml/2006/table">
            <a:tbl>
              <a:tblPr bandRow="1">
                <a:tableStyleId>{5C22544A-7EE6-4342-B048-85BDC9FD1C3A}</a:tableStyleId>
              </a:tblPr>
              <a:tblGrid>
                <a:gridCol w="1035021">
                  <a:extLst>
                    <a:ext uri="{9D8B030D-6E8A-4147-A177-3AD203B41FA5}">
                      <a16:colId xmlns:a16="http://schemas.microsoft.com/office/drawing/2014/main" val="2443537640"/>
                    </a:ext>
                  </a:extLst>
                </a:gridCol>
                <a:gridCol w="881983">
                  <a:extLst>
                    <a:ext uri="{9D8B030D-6E8A-4147-A177-3AD203B41FA5}">
                      <a16:colId xmlns:a16="http://schemas.microsoft.com/office/drawing/2014/main" val="3355544789"/>
                    </a:ext>
                  </a:extLst>
                </a:gridCol>
                <a:gridCol w="2388121">
                  <a:extLst>
                    <a:ext uri="{9D8B030D-6E8A-4147-A177-3AD203B41FA5}">
                      <a16:colId xmlns:a16="http://schemas.microsoft.com/office/drawing/2014/main" val="214301636"/>
                    </a:ext>
                  </a:extLst>
                </a:gridCol>
                <a:gridCol w="4649809">
                  <a:extLst>
                    <a:ext uri="{9D8B030D-6E8A-4147-A177-3AD203B41FA5}">
                      <a16:colId xmlns:a16="http://schemas.microsoft.com/office/drawing/2014/main" val="3328242886"/>
                    </a:ext>
                  </a:extLst>
                </a:gridCol>
              </a:tblGrid>
              <a:tr h="470669">
                <a:tc>
                  <a:txBody>
                    <a:bodyPr/>
                    <a:lstStyle/>
                    <a:p>
                      <a:pPr algn="l">
                        <a:lnSpc>
                          <a:spcPct val="100000"/>
                        </a:lnSpc>
                        <a:spcBef>
                          <a:spcPts val="600"/>
                        </a:spcBef>
                        <a:spcAft>
                          <a:spcPts val="0"/>
                        </a:spcAft>
                      </a:pPr>
                      <a:r>
                        <a:rPr lang="en-GB" sz="1400" b="1">
                          <a:effectLst/>
                        </a:rPr>
                        <a:t>Citation Category</a:t>
                      </a:r>
                      <a:endParaRPr lang="en-GB" sz="1400" b="1">
                        <a:effectLst/>
                        <a:latin typeface="Times New Roman" panose="02020603050405020304" pitchFamily="18" charset="0"/>
                        <a:ea typeface="SimSun" panose="02010600030101010101" pitchFamily="2" charset="-122"/>
                      </a:endParaRPr>
                    </a:p>
                  </a:txBody>
                  <a:tcPr marL="18393" marR="18393" marT="0" marB="0" anchor="ctr"/>
                </a:tc>
                <a:tc>
                  <a:txBody>
                    <a:bodyPr/>
                    <a:lstStyle/>
                    <a:p>
                      <a:pPr algn="just">
                        <a:lnSpc>
                          <a:spcPct val="100000"/>
                        </a:lnSpc>
                        <a:spcBef>
                          <a:spcPts val="600"/>
                        </a:spcBef>
                        <a:spcAft>
                          <a:spcPts val="0"/>
                        </a:spcAft>
                      </a:pPr>
                      <a:r>
                        <a:rPr lang="en-GB" sz="1400" b="1" dirty="0">
                          <a:effectLst/>
                        </a:rPr>
                        <a:t>Sub-category</a:t>
                      </a:r>
                      <a:endParaRPr lang="en-GB" sz="1400" b="1" dirty="0">
                        <a:effectLst/>
                        <a:latin typeface="Times New Roman" panose="02020603050405020304" pitchFamily="18" charset="0"/>
                        <a:ea typeface="SimSun" panose="02010600030101010101" pitchFamily="2" charset="-122"/>
                      </a:endParaRPr>
                    </a:p>
                  </a:txBody>
                  <a:tcPr marL="18393" marR="18393" marT="0" marB="0" anchor="ctr"/>
                </a:tc>
                <a:tc>
                  <a:txBody>
                    <a:bodyPr/>
                    <a:lstStyle/>
                    <a:p>
                      <a:pPr algn="just">
                        <a:lnSpc>
                          <a:spcPct val="100000"/>
                        </a:lnSpc>
                        <a:spcBef>
                          <a:spcPts val="600"/>
                        </a:spcBef>
                        <a:spcAft>
                          <a:spcPts val="0"/>
                        </a:spcAft>
                      </a:pPr>
                      <a:r>
                        <a:rPr lang="en-GB" sz="1400" b="1" dirty="0">
                          <a:effectLst/>
                        </a:rPr>
                        <a:t>Explanation</a:t>
                      </a:r>
                      <a:endParaRPr lang="en-GB" sz="1400" b="1" dirty="0">
                        <a:effectLst/>
                        <a:latin typeface="Times New Roman" panose="02020603050405020304" pitchFamily="18" charset="0"/>
                        <a:ea typeface="SimSun" panose="02010600030101010101" pitchFamily="2" charset="-122"/>
                      </a:endParaRPr>
                    </a:p>
                  </a:txBody>
                  <a:tcPr marL="18393" marR="18393" marT="0" marB="0" anchor="ctr"/>
                </a:tc>
                <a:tc>
                  <a:txBody>
                    <a:bodyPr/>
                    <a:lstStyle/>
                    <a:p>
                      <a:pPr algn="just">
                        <a:lnSpc>
                          <a:spcPct val="100000"/>
                        </a:lnSpc>
                        <a:spcBef>
                          <a:spcPts val="600"/>
                        </a:spcBef>
                        <a:spcAft>
                          <a:spcPts val="0"/>
                        </a:spcAft>
                      </a:pPr>
                      <a:r>
                        <a:rPr lang="en-GB" sz="1400" b="1" dirty="0">
                          <a:effectLst/>
                        </a:rPr>
                        <a:t>Example from students’ texts </a:t>
                      </a:r>
                      <a:endParaRPr lang="en-GB" sz="1400" b="1" dirty="0">
                        <a:effectLst/>
                        <a:latin typeface="Times New Roman" panose="02020603050405020304" pitchFamily="18" charset="0"/>
                        <a:ea typeface="SimSun" panose="02010600030101010101" pitchFamily="2" charset="-122"/>
                      </a:endParaRPr>
                    </a:p>
                  </a:txBody>
                  <a:tcPr marL="18393" marR="18393" marT="0" marB="0" anchor="ctr"/>
                </a:tc>
                <a:extLst>
                  <a:ext uri="{0D108BD9-81ED-4DB2-BD59-A6C34878D82A}">
                    <a16:rowId xmlns:a16="http://schemas.microsoft.com/office/drawing/2014/main" val="3779424995"/>
                  </a:ext>
                </a:extLst>
              </a:tr>
              <a:tr h="773424">
                <a:tc>
                  <a:txBody>
                    <a:bodyPr/>
                    <a:lstStyle/>
                    <a:p>
                      <a:pPr algn="l">
                        <a:lnSpc>
                          <a:spcPct val="100000"/>
                        </a:lnSpc>
                        <a:spcBef>
                          <a:spcPts val="600"/>
                        </a:spcBef>
                        <a:spcAft>
                          <a:spcPts val="0"/>
                        </a:spcAft>
                      </a:pPr>
                      <a:r>
                        <a:rPr lang="en-GB" sz="1400" b="1">
                          <a:effectLst/>
                        </a:rPr>
                        <a:t>Attribution</a:t>
                      </a:r>
                      <a:endParaRPr lang="en-GB" sz="1400" b="1">
                        <a:effectLst/>
                        <a:latin typeface="Times New Roman" panose="02020603050405020304" pitchFamily="18" charset="0"/>
                        <a:ea typeface="SimSun" panose="02010600030101010101" pitchFamily="2" charset="-122"/>
                      </a:endParaRPr>
                    </a:p>
                  </a:txBody>
                  <a:tcPr marL="18393" marR="18393" marT="0" marB="0" anchor="ctr"/>
                </a:tc>
                <a:tc>
                  <a:txBody>
                    <a:bodyPr/>
                    <a:lstStyle/>
                    <a:p>
                      <a:pPr algn="just">
                        <a:lnSpc>
                          <a:spcPct val="100000"/>
                        </a:lnSpc>
                        <a:spcBef>
                          <a:spcPts val="600"/>
                        </a:spcBef>
                        <a:spcAft>
                          <a:spcPts val="0"/>
                        </a:spcAft>
                      </a:pPr>
                      <a:r>
                        <a:rPr lang="en-GB" sz="1400" dirty="0">
                          <a:effectLst/>
                        </a:rPr>
                        <a:t>-</a:t>
                      </a:r>
                      <a:endParaRPr lang="en-GB" sz="1400" dirty="0">
                        <a:effectLst/>
                        <a:latin typeface="Times New Roman" panose="02020603050405020304" pitchFamily="18" charset="0"/>
                        <a:ea typeface="SimSun" panose="02010600030101010101" pitchFamily="2" charset="-122"/>
                      </a:endParaRPr>
                    </a:p>
                  </a:txBody>
                  <a:tcPr marL="18393" marR="18393" marT="0" marB="0" anchor="ctr"/>
                </a:tc>
                <a:tc>
                  <a:txBody>
                    <a:bodyPr/>
                    <a:lstStyle/>
                    <a:p>
                      <a:pPr>
                        <a:lnSpc>
                          <a:spcPct val="100000"/>
                        </a:lnSpc>
                        <a:spcBef>
                          <a:spcPts val="600"/>
                        </a:spcBef>
                        <a:spcAft>
                          <a:spcPts val="0"/>
                        </a:spcAft>
                      </a:pPr>
                      <a:r>
                        <a:rPr lang="en-GB" sz="1400" dirty="0">
                          <a:effectLst/>
                        </a:rPr>
                        <a:t>Simply acknowledging the source; no other citation functions can be recognised. </a:t>
                      </a:r>
                      <a:endParaRPr lang="en-GB" sz="1400" dirty="0">
                        <a:effectLst/>
                        <a:latin typeface="Times New Roman" panose="02020603050405020304" pitchFamily="18" charset="0"/>
                        <a:ea typeface="SimSun" panose="02010600030101010101" pitchFamily="2" charset="-122"/>
                      </a:endParaRPr>
                    </a:p>
                  </a:txBody>
                  <a:tcPr marL="18393" marR="18393" marT="0" marB="0" anchor="ctr"/>
                </a:tc>
                <a:tc>
                  <a:txBody>
                    <a:bodyPr/>
                    <a:lstStyle/>
                    <a:p>
                      <a:pPr>
                        <a:lnSpc>
                          <a:spcPct val="100000"/>
                        </a:lnSpc>
                        <a:spcBef>
                          <a:spcPts val="600"/>
                        </a:spcBef>
                        <a:spcAft>
                          <a:spcPts val="0"/>
                        </a:spcAft>
                      </a:pPr>
                      <a:r>
                        <a:rPr lang="en-GB" sz="1400" dirty="0">
                          <a:effectLst/>
                        </a:rPr>
                        <a:t>English native speakers often use </a:t>
                      </a:r>
                      <a:r>
                        <a:rPr lang="en-GB" sz="1400" dirty="0" err="1">
                          <a:effectLst/>
                        </a:rPr>
                        <a:t>lexico</a:t>
                      </a:r>
                      <a:r>
                        <a:rPr lang="en-GB" sz="1400" dirty="0">
                          <a:effectLst/>
                        </a:rPr>
                        <a:t>-semantic, syntactic and acoustic-phonetic information to help them segment speech in daily life (Sanders and Neville, 2000). </a:t>
                      </a:r>
                      <a:endParaRPr lang="en-GB" sz="1400" dirty="0">
                        <a:effectLst/>
                        <a:latin typeface="Times New Roman" panose="02020603050405020304" pitchFamily="18" charset="0"/>
                        <a:ea typeface="SimSun" panose="02010600030101010101" pitchFamily="2" charset="-122"/>
                      </a:endParaRPr>
                    </a:p>
                  </a:txBody>
                  <a:tcPr marL="18393" marR="18393" marT="0" marB="0" anchor="ctr"/>
                </a:tc>
                <a:extLst>
                  <a:ext uri="{0D108BD9-81ED-4DB2-BD59-A6C34878D82A}">
                    <a16:rowId xmlns:a16="http://schemas.microsoft.com/office/drawing/2014/main" val="595222524"/>
                  </a:ext>
                </a:extLst>
              </a:tr>
              <a:tr h="773424">
                <a:tc rowSpan="3">
                  <a:txBody>
                    <a:bodyPr/>
                    <a:lstStyle/>
                    <a:p>
                      <a:pPr algn="l">
                        <a:lnSpc>
                          <a:spcPct val="100000"/>
                        </a:lnSpc>
                        <a:spcBef>
                          <a:spcPts val="600"/>
                        </a:spcBef>
                        <a:spcAft>
                          <a:spcPts val="0"/>
                        </a:spcAft>
                      </a:pPr>
                      <a:r>
                        <a:rPr lang="en-GB" sz="1400" b="1">
                          <a:effectLst/>
                        </a:rPr>
                        <a:t>Links between sources</a:t>
                      </a:r>
                      <a:endParaRPr lang="en-GB" sz="1400" b="1">
                        <a:effectLst/>
                        <a:latin typeface="Times New Roman" panose="02020603050405020304" pitchFamily="18" charset="0"/>
                        <a:ea typeface="SimSun" panose="02010600030101010101" pitchFamily="2" charset="-122"/>
                      </a:endParaRPr>
                    </a:p>
                  </a:txBody>
                  <a:tcPr marL="18393" marR="18393" marT="0" marB="0" anchor="ctr"/>
                </a:tc>
                <a:tc>
                  <a:txBody>
                    <a:bodyPr/>
                    <a:lstStyle/>
                    <a:p>
                      <a:pPr algn="l">
                        <a:lnSpc>
                          <a:spcPct val="100000"/>
                        </a:lnSpc>
                        <a:spcBef>
                          <a:spcPts val="600"/>
                        </a:spcBef>
                        <a:spcAft>
                          <a:spcPts val="0"/>
                        </a:spcAft>
                      </a:pPr>
                      <a:r>
                        <a:rPr lang="en-GB" sz="1400" dirty="0">
                          <a:effectLst/>
                        </a:rPr>
                        <a:t>Generalisation</a:t>
                      </a:r>
                      <a:endParaRPr lang="en-GB" sz="1400" dirty="0">
                        <a:effectLst/>
                        <a:latin typeface="Times New Roman" panose="02020603050405020304" pitchFamily="18" charset="0"/>
                        <a:ea typeface="SimSun" panose="02010600030101010101" pitchFamily="2" charset="-122"/>
                      </a:endParaRPr>
                    </a:p>
                  </a:txBody>
                  <a:tcPr marL="18393" marR="18393" marT="0" marB="0" anchor="ctr"/>
                </a:tc>
                <a:tc>
                  <a:txBody>
                    <a:bodyPr/>
                    <a:lstStyle/>
                    <a:p>
                      <a:pPr>
                        <a:lnSpc>
                          <a:spcPct val="100000"/>
                        </a:lnSpc>
                        <a:spcBef>
                          <a:spcPts val="600"/>
                        </a:spcBef>
                        <a:spcAft>
                          <a:spcPts val="0"/>
                        </a:spcAft>
                      </a:pPr>
                      <a:r>
                        <a:rPr lang="en-GB" sz="1400">
                          <a:effectLst/>
                        </a:rPr>
                        <a:t>Making a generalisation from multiple sources.</a:t>
                      </a:r>
                      <a:endParaRPr lang="en-GB" sz="1400">
                        <a:effectLst/>
                        <a:latin typeface="Times New Roman" panose="02020603050405020304" pitchFamily="18" charset="0"/>
                        <a:ea typeface="SimSun" panose="02010600030101010101" pitchFamily="2" charset="-122"/>
                      </a:endParaRPr>
                    </a:p>
                  </a:txBody>
                  <a:tcPr marL="18393" marR="18393" marT="0" marB="0" anchor="ctr"/>
                </a:tc>
                <a:tc>
                  <a:txBody>
                    <a:bodyPr/>
                    <a:lstStyle/>
                    <a:p>
                      <a:pPr>
                        <a:lnSpc>
                          <a:spcPct val="100000"/>
                        </a:lnSpc>
                        <a:spcBef>
                          <a:spcPts val="600"/>
                        </a:spcBef>
                        <a:spcAft>
                          <a:spcPts val="0"/>
                        </a:spcAft>
                      </a:pPr>
                      <a:r>
                        <a:rPr lang="en-GB" sz="1400">
                          <a:effectLst/>
                        </a:rPr>
                        <a:t>…, research has been conducted to seek its underlying factors using factor analysis (Aida, 1994; Liu and Jackson, 2008; Mak, 2011; Park, 2014).  </a:t>
                      </a:r>
                      <a:endParaRPr lang="en-GB" sz="1400">
                        <a:effectLst/>
                        <a:latin typeface="Times New Roman" panose="02020603050405020304" pitchFamily="18" charset="0"/>
                        <a:ea typeface="SimSun" panose="02010600030101010101" pitchFamily="2" charset="-122"/>
                      </a:endParaRPr>
                    </a:p>
                  </a:txBody>
                  <a:tcPr marL="18393" marR="18393" marT="0" marB="0" anchor="ctr"/>
                </a:tc>
                <a:extLst>
                  <a:ext uri="{0D108BD9-81ED-4DB2-BD59-A6C34878D82A}">
                    <a16:rowId xmlns:a16="http://schemas.microsoft.com/office/drawing/2014/main" val="1631817112"/>
                  </a:ext>
                </a:extLst>
              </a:tr>
              <a:tr h="885835">
                <a:tc vMerge="1">
                  <a:txBody>
                    <a:bodyPr/>
                    <a:lstStyle/>
                    <a:p>
                      <a:endParaRPr lang="en-US"/>
                    </a:p>
                  </a:txBody>
                  <a:tcPr/>
                </a:tc>
                <a:tc>
                  <a:txBody>
                    <a:bodyPr/>
                    <a:lstStyle/>
                    <a:p>
                      <a:pPr algn="l">
                        <a:lnSpc>
                          <a:spcPct val="100000"/>
                        </a:lnSpc>
                        <a:spcBef>
                          <a:spcPts val="600"/>
                        </a:spcBef>
                        <a:spcAft>
                          <a:spcPts val="0"/>
                        </a:spcAft>
                      </a:pPr>
                      <a:r>
                        <a:rPr lang="en-GB" sz="1400" dirty="0">
                          <a:effectLst/>
                        </a:rPr>
                        <a:t>Compare/</a:t>
                      </a:r>
                    </a:p>
                    <a:p>
                      <a:pPr algn="l">
                        <a:lnSpc>
                          <a:spcPct val="100000"/>
                        </a:lnSpc>
                        <a:spcBef>
                          <a:spcPts val="600"/>
                        </a:spcBef>
                        <a:spcAft>
                          <a:spcPts val="0"/>
                        </a:spcAft>
                      </a:pPr>
                      <a:r>
                        <a:rPr lang="en-GB" sz="1400" dirty="0">
                          <a:effectLst/>
                        </a:rPr>
                        <a:t>Contrast</a:t>
                      </a:r>
                      <a:endParaRPr lang="en-GB" sz="1400" dirty="0">
                        <a:effectLst/>
                        <a:latin typeface="Times New Roman" panose="02020603050405020304" pitchFamily="18" charset="0"/>
                        <a:ea typeface="SimSun" panose="02010600030101010101" pitchFamily="2" charset="-122"/>
                      </a:endParaRPr>
                    </a:p>
                  </a:txBody>
                  <a:tcPr marL="18393" marR="18393" marT="0" marB="0" anchor="ctr"/>
                </a:tc>
                <a:tc>
                  <a:txBody>
                    <a:bodyPr/>
                    <a:lstStyle/>
                    <a:p>
                      <a:pPr>
                        <a:lnSpc>
                          <a:spcPct val="100000"/>
                        </a:lnSpc>
                        <a:spcBef>
                          <a:spcPts val="600"/>
                        </a:spcBef>
                        <a:spcAft>
                          <a:spcPts val="0"/>
                        </a:spcAft>
                      </a:pPr>
                      <a:r>
                        <a:rPr lang="en-GB" sz="1400">
                          <a:effectLst/>
                        </a:rPr>
                        <a:t>Highlighting the similarity or difference between sources.</a:t>
                      </a:r>
                      <a:endParaRPr lang="en-GB" sz="1400">
                        <a:effectLst/>
                        <a:latin typeface="Times New Roman" panose="02020603050405020304" pitchFamily="18" charset="0"/>
                        <a:ea typeface="SimSun" panose="02010600030101010101" pitchFamily="2" charset="-122"/>
                      </a:endParaRPr>
                    </a:p>
                  </a:txBody>
                  <a:tcPr marL="18393" marR="18393" marT="0" marB="0" anchor="ctr"/>
                </a:tc>
                <a:tc>
                  <a:txBody>
                    <a:bodyPr/>
                    <a:lstStyle/>
                    <a:p>
                      <a:pPr>
                        <a:lnSpc>
                          <a:spcPct val="100000"/>
                        </a:lnSpc>
                        <a:spcBef>
                          <a:spcPts val="600"/>
                        </a:spcBef>
                        <a:spcAft>
                          <a:spcPts val="0"/>
                        </a:spcAft>
                      </a:pPr>
                      <a:r>
                        <a:rPr lang="en-GB" sz="1400">
                          <a:effectLst/>
                        </a:rPr>
                        <a:t>MacIntyre (1999) defined FLA in general as … Young (1992) expressed FLA as… </a:t>
                      </a:r>
                      <a:r>
                        <a:rPr lang="en-GB" sz="1400" u="sng">
                          <a:effectLst/>
                        </a:rPr>
                        <a:t>Both of their definitions regard</a:t>
                      </a:r>
                      <a:r>
                        <a:rPr lang="en-GB" sz="1400">
                          <a:effectLst/>
                        </a:rPr>
                        <a:t> FLA as a distinct kind of anxiety specific to foreign language learning…  </a:t>
                      </a:r>
                      <a:endParaRPr lang="en-GB" sz="1400">
                        <a:effectLst/>
                        <a:latin typeface="Times New Roman" panose="02020603050405020304" pitchFamily="18" charset="0"/>
                        <a:ea typeface="SimSun" panose="02010600030101010101" pitchFamily="2" charset="-122"/>
                      </a:endParaRPr>
                    </a:p>
                  </a:txBody>
                  <a:tcPr marL="18393" marR="18393" marT="0" marB="0" anchor="ctr"/>
                </a:tc>
                <a:extLst>
                  <a:ext uri="{0D108BD9-81ED-4DB2-BD59-A6C34878D82A}">
                    <a16:rowId xmlns:a16="http://schemas.microsoft.com/office/drawing/2014/main" val="2401942537"/>
                  </a:ext>
                </a:extLst>
              </a:tr>
              <a:tr h="941338">
                <a:tc vMerge="1">
                  <a:txBody>
                    <a:bodyPr/>
                    <a:lstStyle/>
                    <a:p>
                      <a:endParaRPr lang="en-US"/>
                    </a:p>
                  </a:txBody>
                  <a:tcPr/>
                </a:tc>
                <a:tc>
                  <a:txBody>
                    <a:bodyPr/>
                    <a:lstStyle/>
                    <a:p>
                      <a:pPr algn="l">
                        <a:lnSpc>
                          <a:spcPct val="100000"/>
                        </a:lnSpc>
                        <a:spcBef>
                          <a:spcPts val="600"/>
                        </a:spcBef>
                        <a:spcAft>
                          <a:spcPts val="0"/>
                        </a:spcAft>
                      </a:pPr>
                      <a:r>
                        <a:rPr lang="en-GB" sz="1400" dirty="0">
                          <a:effectLst/>
                        </a:rPr>
                        <a:t>Exemplification/ further reference</a:t>
                      </a:r>
                      <a:endParaRPr lang="en-GB" sz="1400" dirty="0">
                        <a:effectLst/>
                        <a:latin typeface="Times New Roman" panose="02020603050405020304" pitchFamily="18" charset="0"/>
                        <a:ea typeface="SimSun" panose="02010600030101010101" pitchFamily="2" charset="-122"/>
                      </a:endParaRPr>
                    </a:p>
                  </a:txBody>
                  <a:tcPr marL="18393" marR="18393" marT="0" marB="0" anchor="ctr"/>
                </a:tc>
                <a:tc>
                  <a:txBody>
                    <a:bodyPr/>
                    <a:lstStyle/>
                    <a:p>
                      <a:pPr>
                        <a:lnSpc>
                          <a:spcPct val="100000"/>
                        </a:lnSpc>
                        <a:spcBef>
                          <a:spcPts val="600"/>
                        </a:spcBef>
                        <a:spcAft>
                          <a:spcPts val="0"/>
                        </a:spcAft>
                      </a:pPr>
                      <a:r>
                        <a:rPr lang="en-GB" sz="1400" dirty="0">
                          <a:effectLst/>
                        </a:rPr>
                        <a:t>Using a source as an example of a larger body of literature.</a:t>
                      </a:r>
                      <a:endParaRPr lang="en-GB" sz="1400" dirty="0">
                        <a:effectLst/>
                        <a:latin typeface="Times New Roman" panose="02020603050405020304" pitchFamily="18" charset="0"/>
                        <a:ea typeface="SimSun" panose="02010600030101010101" pitchFamily="2" charset="-122"/>
                      </a:endParaRPr>
                    </a:p>
                  </a:txBody>
                  <a:tcPr marL="18393" marR="18393" marT="0" marB="0" anchor="ctr"/>
                </a:tc>
                <a:tc>
                  <a:txBody>
                    <a:bodyPr/>
                    <a:lstStyle/>
                    <a:p>
                      <a:pPr>
                        <a:lnSpc>
                          <a:spcPct val="100000"/>
                        </a:lnSpc>
                        <a:spcBef>
                          <a:spcPts val="600"/>
                        </a:spcBef>
                        <a:spcAft>
                          <a:spcPts val="0"/>
                        </a:spcAft>
                      </a:pPr>
                      <a:r>
                        <a:rPr lang="en-GB" sz="1400">
                          <a:effectLst/>
                        </a:rPr>
                        <a:t>… FLA could play a positive role in Second Language Anxiety. </a:t>
                      </a:r>
                      <a:r>
                        <a:rPr lang="en-GB" sz="1400" u="sng">
                          <a:effectLst/>
                        </a:rPr>
                        <a:t>For example,</a:t>
                      </a:r>
                      <a:r>
                        <a:rPr lang="en-GB" sz="1400">
                          <a:effectLst/>
                        </a:rPr>
                        <a:t> Park and French’s (2013) study showed that…</a:t>
                      </a:r>
                      <a:endParaRPr lang="en-GB" sz="1400">
                        <a:effectLst/>
                        <a:latin typeface="Times New Roman" panose="02020603050405020304" pitchFamily="18" charset="0"/>
                        <a:ea typeface="SimSun" panose="02010600030101010101" pitchFamily="2" charset="-122"/>
                      </a:endParaRPr>
                    </a:p>
                  </a:txBody>
                  <a:tcPr marL="18393" marR="18393" marT="0" marB="0" anchor="ctr"/>
                </a:tc>
                <a:extLst>
                  <a:ext uri="{0D108BD9-81ED-4DB2-BD59-A6C34878D82A}">
                    <a16:rowId xmlns:a16="http://schemas.microsoft.com/office/drawing/2014/main" val="3474775010"/>
                  </a:ext>
                </a:extLst>
              </a:tr>
              <a:tr h="1176673">
                <a:tc rowSpan="2">
                  <a:txBody>
                    <a:bodyPr/>
                    <a:lstStyle/>
                    <a:p>
                      <a:pPr algn="l">
                        <a:lnSpc>
                          <a:spcPct val="100000"/>
                        </a:lnSpc>
                        <a:spcBef>
                          <a:spcPts val="600"/>
                        </a:spcBef>
                        <a:spcAft>
                          <a:spcPts val="0"/>
                        </a:spcAft>
                      </a:pPr>
                      <a:r>
                        <a:rPr lang="en-GB" sz="1400" b="1" dirty="0">
                          <a:effectLst/>
                        </a:rPr>
                        <a:t>Evaluation</a:t>
                      </a:r>
                      <a:endParaRPr lang="en-GB" sz="1400" b="1" dirty="0">
                        <a:effectLst/>
                        <a:latin typeface="Times New Roman" panose="02020603050405020304" pitchFamily="18" charset="0"/>
                        <a:ea typeface="SimSun" panose="02010600030101010101" pitchFamily="2" charset="-122"/>
                      </a:endParaRPr>
                    </a:p>
                  </a:txBody>
                  <a:tcPr marL="18393" marR="18393" marT="0" marB="0" anchor="ctr"/>
                </a:tc>
                <a:tc>
                  <a:txBody>
                    <a:bodyPr/>
                    <a:lstStyle/>
                    <a:p>
                      <a:pPr algn="l">
                        <a:lnSpc>
                          <a:spcPct val="100000"/>
                        </a:lnSpc>
                        <a:spcBef>
                          <a:spcPts val="600"/>
                        </a:spcBef>
                        <a:spcAft>
                          <a:spcPts val="0"/>
                        </a:spcAft>
                      </a:pPr>
                      <a:r>
                        <a:rPr lang="en-GB" sz="1400">
                          <a:effectLst/>
                        </a:rPr>
                        <a:t>Positive evaluation</a:t>
                      </a:r>
                      <a:endParaRPr lang="en-GB" sz="1400">
                        <a:effectLst/>
                        <a:latin typeface="Times New Roman" panose="02020603050405020304" pitchFamily="18" charset="0"/>
                        <a:ea typeface="SimSun" panose="02010600030101010101" pitchFamily="2" charset="-122"/>
                      </a:endParaRPr>
                    </a:p>
                  </a:txBody>
                  <a:tcPr marL="18393" marR="18393" marT="0" marB="0" anchor="ctr"/>
                </a:tc>
                <a:tc>
                  <a:txBody>
                    <a:bodyPr/>
                    <a:lstStyle/>
                    <a:p>
                      <a:pPr>
                        <a:lnSpc>
                          <a:spcPct val="100000"/>
                        </a:lnSpc>
                        <a:spcBef>
                          <a:spcPts val="600"/>
                        </a:spcBef>
                        <a:spcAft>
                          <a:spcPts val="0"/>
                        </a:spcAft>
                      </a:pPr>
                      <a:r>
                        <a:rPr lang="en-GB" sz="1400" dirty="0">
                          <a:effectLst/>
                        </a:rPr>
                        <a:t>Evaluating a proposition positively, using positive evaluative expressions; e.g., demonstrate, point out, usefully, reasonable.</a:t>
                      </a:r>
                      <a:endParaRPr lang="en-GB" sz="1400" dirty="0">
                        <a:effectLst/>
                        <a:latin typeface="Times New Roman" panose="02020603050405020304" pitchFamily="18" charset="0"/>
                        <a:ea typeface="SimSun" panose="02010600030101010101" pitchFamily="2" charset="-122"/>
                      </a:endParaRPr>
                    </a:p>
                  </a:txBody>
                  <a:tcPr marL="18393" marR="18393" marT="0" marB="0" anchor="ctr"/>
                </a:tc>
                <a:tc>
                  <a:txBody>
                    <a:bodyPr/>
                    <a:lstStyle/>
                    <a:p>
                      <a:pPr>
                        <a:lnSpc>
                          <a:spcPct val="100000"/>
                        </a:lnSpc>
                        <a:spcBef>
                          <a:spcPts val="600"/>
                        </a:spcBef>
                        <a:spcAft>
                          <a:spcPts val="0"/>
                        </a:spcAft>
                      </a:pPr>
                      <a:r>
                        <a:rPr lang="en-GB" sz="1400">
                          <a:effectLst/>
                        </a:rPr>
                        <a:t>Reppen (2010) </a:t>
                      </a:r>
                      <a:r>
                        <a:rPr lang="en-GB" sz="1400" u="sng">
                          <a:effectLst/>
                        </a:rPr>
                        <a:t>pointed out</a:t>
                      </a:r>
                      <a:r>
                        <a:rPr lang="en-GB" sz="1400">
                          <a:effectLst/>
                        </a:rPr>
                        <a:t> that the corpus allowed language learners to master the knowledge deeper and longer as they manipulate language when using the corpus. </a:t>
                      </a:r>
                      <a:endParaRPr lang="en-GB" sz="1400">
                        <a:effectLst/>
                        <a:latin typeface="Times New Roman" panose="02020603050405020304" pitchFamily="18" charset="0"/>
                        <a:ea typeface="SimSun" panose="02010600030101010101" pitchFamily="2" charset="-122"/>
                      </a:endParaRPr>
                    </a:p>
                  </a:txBody>
                  <a:tcPr marL="18393" marR="18393" marT="0" marB="0" anchor="ctr"/>
                </a:tc>
                <a:extLst>
                  <a:ext uri="{0D108BD9-81ED-4DB2-BD59-A6C34878D82A}">
                    <a16:rowId xmlns:a16="http://schemas.microsoft.com/office/drawing/2014/main" val="834028671"/>
                  </a:ext>
                </a:extLst>
              </a:tr>
              <a:tr h="941338">
                <a:tc vMerge="1">
                  <a:txBody>
                    <a:bodyPr/>
                    <a:lstStyle/>
                    <a:p>
                      <a:endParaRPr lang="en-US"/>
                    </a:p>
                  </a:txBody>
                  <a:tcPr/>
                </a:tc>
                <a:tc>
                  <a:txBody>
                    <a:bodyPr/>
                    <a:lstStyle/>
                    <a:p>
                      <a:pPr algn="l">
                        <a:lnSpc>
                          <a:spcPct val="100000"/>
                        </a:lnSpc>
                        <a:spcBef>
                          <a:spcPts val="600"/>
                        </a:spcBef>
                        <a:spcAft>
                          <a:spcPts val="0"/>
                        </a:spcAft>
                      </a:pPr>
                      <a:r>
                        <a:rPr lang="en-GB" sz="1400" dirty="0">
                          <a:effectLst/>
                        </a:rPr>
                        <a:t>Negative evaluation</a:t>
                      </a:r>
                      <a:endParaRPr lang="en-GB" sz="1400" dirty="0">
                        <a:effectLst/>
                        <a:latin typeface="Times New Roman" panose="02020603050405020304" pitchFamily="18" charset="0"/>
                        <a:ea typeface="SimSun" panose="02010600030101010101" pitchFamily="2" charset="-122"/>
                      </a:endParaRPr>
                    </a:p>
                  </a:txBody>
                  <a:tcPr marL="18393" marR="18393" marT="0" marB="0" anchor="ctr"/>
                </a:tc>
                <a:tc>
                  <a:txBody>
                    <a:bodyPr/>
                    <a:lstStyle/>
                    <a:p>
                      <a:pPr>
                        <a:lnSpc>
                          <a:spcPct val="100000"/>
                        </a:lnSpc>
                        <a:spcBef>
                          <a:spcPts val="600"/>
                        </a:spcBef>
                        <a:spcAft>
                          <a:spcPts val="0"/>
                        </a:spcAft>
                      </a:pPr>
                      <a:r>
                        <a:rPr lang="en-GB" sz="1400" dirty="0">
                          <a:effectLst/>
                        </a:rPr>
                        <a:t>Evaluating a proposition negatively, using negative evaluative expressions; e.g., neglected, biased.</a:t>
                      </a:r>
                      <a:endParaRPr lang="en-GB" sz="1400" dirty="0">
                        <a:effectLst/>
                        <a:latin typeface="Times New Roman" panose="02020603050405020304" pitchFamily="18" charset="0"/>
                        <a:ea typeface="SimSun" panose="02010600030101010101" pitchFamily="2" charset="-122"/>
                      </a:endParaRPr>
                    </a:p>
                  </a:txBody>
                  <a:tcPr marL="18393" marR="18393" marT="0" marB="0" anchor="ctr"/>
                </a:tc>
                <a:tc>
                  <a:txBody>
                    <a:bodyPr/>
                    <a:lstStyle/>
                    <a:p>
                      <a:pPr>
                        <a:lnSpc>
                          <a:spcPct val="100000"/>
                        </a:lnSpc>
                        <a:spcBef>
                          <a:spcPts val="600"/>
                        </a:spcBef>
                        <a:spcAft>
                          <a:spcPts val="0"/>
                        </a:spcAft>
                      </a:pPr>
                      <a:r>
                        <a:rPr lang="en-GB" sz="1400" dirty="0">
                          <a:effectLst/>
                        </a:rPr>
                        <a:t>Lip (2009) focuses on different reasons for uses of VLSs. However, its interview questions are too specific, which might be </a:t>
                      </a:r>
                      <a:r>
                        <a:rPr lang="en-GB" sz="1400" u="sng" dirty="0">
                          <a:effectLst/>
                        </a:rPr>
                        <a:t>misleading</a:t>
                      </a:r>
                      <a:r>
                        <a:rPr lang="en-GB" sz="1400" dirty="0">
                          <a:effectLst/>
                        </a:rPr>
                        <a:t>. </a:t>
                      </a:r>
                      <a:endParaRPr lang="en-GB" sz="1400" dirty="0">
                        <a:effectLst/>
                        <a:latin typeface="Times New Roman" panose="02020603050405020304" pitchFamily="18" charset="0"/>
                        <a:ea typeface="SimSun" panose="02010600030101010101" pitchFamily="2" charset="-122"/>
                      </a:endParaRPr>
                    </a:p>
                  </a:txBody>
                  <a:tcPr marL="18393" marR="18393" marT="0" marB="0" anchor="ctr"/>
                </a:tc>
                <a:extLst>
                  <a:ext uri="{0D108BD9-81ED-4DB2-BD59-A6C34878D82A}">
                    <a16:rowId xmlns:a16="http://schemas.microsoft.com/office/drawing/2014/main" val="1896095006"/>
                  </a:ext>
                </a:extLst>
              </a:tr>
            </a:tbl>
          </a:graphicData>
        </a:graphic>
      </p:graphicFrame>
      <p:pic>
        <p:nvPicPr>
          <p:cNvPr id="1041" name="Picture 17" descr="page110image3746768">
            <a:extLst>
              <a:ext uri="{FF2B5EF4-FFF2-40B4-BE49-F238E27FC236}">
                <a16:creationId xmlns:a16="http://schemas.microsoft.com/office/drawing/2014/main" id="{BA6E1181-7360-0746-A327-9CCC8B40C4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page110image3745936">
            <a:extLst>
              <a:ext uri="{FF2B5EF4-FFF2-40B4-BE49-F238E27FC236}">
                <a16:creationId xmlns:a16="http://schemas.microsoft.com/office/drawing/2014/main" id="{CA6AFB4B-287A-6640-A73E-2FA7049DF1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page110image7144528">
            <a:extLst>
              <a:ext uri="{FF2B5EF4-FFF2-40B4-BE49-F238E27FC236}">
                <a16:creationId xmlns:a16="http://schemas.microsoft.com/office/drawing/2014/main" id="{F32CA25B-4909-C845-B910-6FF1C917C8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page110image3744480">
            <a:extLst>
              <a:ext uri="{FF2B5EF4-FFF2-40B4-BE49-F238E27FC236}">
                <a16:creationId xmlns:a16="http://schemas.microsoft.com/office/drawing/2014/main" id="{2B8CE768-8453-1544-8E8D-D49F022E76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45" name="Picture 21" descr="page110image3724720">
            <a:extLst>
              <a:ext uri="{FF2B5EF4-FFF2-40B4-BE49-F238E27FC236}">
                <a16:creationId xmlns:a16="http://schemas.microsoft.com/office/drawing/2014/main" id="{0FA1C86A-9FE0-204B-BB64-3D1F415AD2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page110image3723056">
            <a:extLst>
              <a:ext uri="{FF2B5EF4-FFF2-40B4-BE49-F238E27FC236}">
                <a16:creationId xmlns:a16="http://schemas.microsoft.com/office/drawing/2014/main" id="{04B41FC7-F753-1E4F-8A6F-806C13ACF5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47" name="Picture 23" descr="page110image3723888">
            <a:extLst>
              <a:ext uri="{FF2B5EF4-FFF2-40B4-BE49-F238E27FC236}">
                <a16:creationId xmlns:a16="http://schemas.microsoft.com/office/drawing/2014/main" id="{CC4AA45D-650A-7749-A663-B4E23F52EC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page110image3723264">
            <a:extLst>
              <a:ext uri="{FF2B5EF4-FFF2-40B4-BE49-F238E27FC236}">
                <a16:creationId xmlns:a16="http://schemas.microsoft.com/office/drawing/2014/main" id="{0AEE607B-ADFE-C441-9D84-4878951A35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49" name="Picture 25" descr="page110image1703072">
            <a:extLst>
              <a:ext uri="{FF2B5EF4-FFF2-40B4-BE49-F238E27FC236}">
                <a16:creationId xmlns:a16="http://schemas.microsoft.com/office/drawing/2014/main" id="{E97351AD-CEBA-7B4B-80B8-62B28A9A44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page110image1702448">
            <a:extLst>
              <a:ext uri="{FF2B5EF4-FFF2-40B4-BE49-F238E27FC236}">
                <a16:creationId xmlns:a16="http://schemas.microsoft.com/office/drawing/2014/main" id="{7E646ECE-C8EB-3240-B19F-CF26EC7E79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51" name="Picture 27" descr="page110image1702032">
            <a:extLst>
              <a:ext uri="{FF2B5EF4-FFF2-40B4-BE49-F238E27FC236}">
                <a16:creationId xmlns:a16="http://schemas.microsoft.com/office/drawing/2014/main" id="{4B498AA2-A3AA-5948-953B-B5F61E796C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page110image1701408">
            <a:extLst>
              <a:ext uri="{FF2B5EF4-FFF2-40B4-BE49-F238E27FC236}">
                <a16:creationId xmlns:a16="http://schemas.microsoft.com/office/drawing/2014/main" id="{4B66101F-62ED-B443-9BD1-27BAF220EC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53" name="Picture 29" descr="page110image1696832">
            <a:extLst>
              <a:ext uri="{FF2B5EF4-FFF2-40B4-BE49-F238E27FC236}">
                <a16:creationId xmlns:a16="http://schemas.microsoft.com/office/drawing/2014/main" id="{F8FFB67B-D6D3-F542-ADFD-11CE8C53EE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page110image9184000">
            <a:extLst>
              <a:ext uri="{FF2B5EF4-FFF2-40B4-BE49-F238E27FC236}">
                <a16:creationId xmlns:a16="http://schemas.microsoft.com/office/drawing/2014/main" id="{121D1A81-ADB2-2E47-AA0D-C9857DA1EAC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0" cy="520700"/>
          </a:xfrm>
          <a:prstGeom prst="rect">
            <a:avLst/>
          </a:prstGeom>
          <a:noFill/>
          <a:extLst>
            <a:ext uri="{909E8E84-426E-40DD-AFC4-6F175D3DCCD1}">
              <a14:hiddenFill xmlns:a14="http://schemas.microsoft.com/office/drawing/2010/main">
                <a:solidFill>
                  <a:srgbClr val="FFFFFF"/>
                </a:solidFill>
              </a14:hiddenFill>
            </a:ext>
          </a:extLst>
        </p:spPr>
      </p:pic>
      <p:pic>
        <p:nvPicPr>
          <p:cNvPr id="1055" name="Picture 31" descr="page110image3743440">
            <a:extLst>
              <a:ext uri="{FF2B5EF4-FFF2-40B4-BE49-F238E27FC236}">
                <a16:creationId xmlns:a16="http://schemas.microsoft.com/office/drawing/2014/main" id="{332B1752-AD7F-2F49-8B74-435B3BD863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page110image7078896">
            <a:extLst>
              <a:ext uri="{FF2B5EF4-FFF2-40B4-BE49-F238E27FC236}">
                <a16:creationId xmlns:a16="http://schemas.microsoft.com/office/drawing/2014/main" id="{976EA30A-AFAE-C848-A83F-FBF99545951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0" cy="52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6544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F65BF-1A23-D542-8F3B-6EE719D0E8A9}"/>
              </a:ext>
            </a:extLst>
          </p:cNvPr>
          <p:cNvSpPr>
            <a:spLocks noGrp="1"/>
          </p:cNvSpPr>
          <p:nvPr>
            <p:ph type="title"/>
          </p:nvPr>
        </p:nvSpPr>
        <p:spPr>
          <a:xfrm>
            <a:off x="1154431" y="121024"/>
            <a:ext cx="6402816" cy="591671"/>
          </a:xfrm>
        </p:spPr>
        <p:txBody>
          <a:bodyPr>
            <a:noAutofit/>
          </a:bodyPr>
          <a:lstStyle/>
          <a:p>
            <a:r>
              <a:rPr lang="en-US" sz="2800" dirty="0"/>
              <a:t>Example of student text</a:t>
            </a:r>
          </a:p>
        </p:txBody>
      </p:sp>
      <p:sp>
        <p:nvSpPr>
          <p:cNvPr id="3" name="Content Placeholder 2">
            <a:extLst>
              <a:ext uri="{FF2B5EF4-FFF2-40B4-BE49-F238E27FC236}">
                <a16:creationId xmlns:a16="http://schemas.microsoft.com/office/drawing/2014/main" id="{45A7B0E2-924C-C548-8292-F5CA913108EF}"/>
              </a:ext>
            </a:extLst>
          </p:cNvPr>
          <p:cNvSpPr>
            <a:spLocks noGrp="1"/>
          </p:cNvSpPr>
          <p:nvPr>
            <p:ph idx="1"/>
          </p:nvPr>
        </p:nvSpPr>
        <p:spPr>
          <a:xfrm>
            <a:off x="211350" y="822692"/>
            <a:ext cx="8754036" cy="5927732"/>
          </a:xfrm>
        </p:spPr>
        <p:txBody>
          <a:bodyPr>
            <a:normAutofit lnSpcReduction="10000"/>
          </a:bodyPr>
          <a:lstStyle/>
          <a:p>
            <a:r>
              <a:rPr lang="en-US" b="1" dirty="0"/>
              <a:t>1.1 The selection of materials for effective oral pedagogy</a:t>
            </a:r>
          </a:p>
          <a:p>
            <a:r>
              <a:rPr lang="en-US" dirty="0"/>
              <a:t>The first part of this section will be devoted to discussing the appropriate materials for oral instruction with respect to the authenticity and chosen models in the second and foreign language classrooms. As Burns (1998) notes, authentic materials in the second and foreign language classrooms are normally hard to find since many English Language Teaching (ELT) materials are served to achieve certain pre-determined pedagogic goals instead of reflecting the natural functional language use. She further offers various specific problems. For instance, pre-scripted dialogues appearing on the textbooks tend to be short and grammatically perfect. For turn-taking, one person has to wait until the other interlocutor has finished, which is not likely happening in real life because overlaps between two speakers are quite common. McCarthy and O'Keeffe (2004) also express the same concern over the pre-scripted dialogues employed for classroom use and propose that they may not help to equip learners with essential conversational skills outside of the classroom. In addition, Burns (2001) and Carter (1998) both point out that some crucial language features may be omitted in the dialogues on textbooks. To illustrate, discourse markers and hedges are rarely found and responses to questions are largely rigid and fixed. It seems that there is an urgent need to seeking authentic materials for classroom use. Nevertheless, Cook (1998) argues that second and foreign learners may not need to pursue native-like language in that they do not possess enough time as native children. Furthermore, native-like English entails a wealth of idiomatic expressions, which might not be frequently used among foreign language learners. Based on those opposed concerns, it is clear that the problem lies with the degree to which authenticity of the materials should pursue.   (Elsa, Term2)</a:t>
            </a:r>
          </a:p>
        </p:txBody>
      </p:sp>
    </p:spTree>
    <p:extLst>
      <p:ext uri="{BB962C8B-B14F-4D97-AF65-F5344CB8AC3E}">
        <p14:creationId xmlns:p14="http://schemas.microsoft.com/office/powerpoint/2010/main" val="32711634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F65BF-1A23-D542-8F3B-6EE719D0E8A9}"/>
              </a:ext>
            </a:extLst>
          </p:cNvPr>
          <p:cNvSpPr>
            <a:spLocks noGrp="1"/>
          </p:cNvSpPr>
          <p:nvPr>
            <p:ph type="title"/>
          </p:nvPr>
        </p:nvSpPr>
        <p:spPr>
          <a:xfrm>
            <a:off x="1619491" y="121024"/>
            <a:ext cx="5937755" cy="591671"/>
          </a:xfrm>
        </p:spPr>
        <p:txBody>
          <a:bodyPr>
            <a:noAutofit/>
          </a:bodyPr>
          <a:lstStyle/>
          <a:p>
            <a:r>
              <a:rPr lang="en-US" sz="2800" dirty="0"/>
              <a:t>Example of student text</a:t>
            </a:r>
          </a:p>
        </p:txBody>
      </p:sp>
      <p:sp>
        <p:nvSpPr>
          <p:cNvPr id="3" name="Content Placeholder 2">
            <a:extLst>
              <a:ext uri="{FF2B5EF4-FFF2-40B4-BE49-F238E27FC236}">
                <a16:creationId xmlns:a16="http://schemas.microsoft.com/office/drawing/2014/main" id="{45A7B0E2-924C-C548-8292-F5CA913108EF}"/>
              </a:ext>
            </a:extLst>
          </p:cNvPr>
          <p:cNvSpPr>
            <a:spLocks noGrp="1"/>
          </p:cNvSpPr>
          <p:nvPr>
            <p:ph idx="1"/>
          </p:nvPr>
        </p:nvSpPr>
        <p:spPr>
          <a:xfrm>
            <a:off x="211350" y="822692"/>
            <a:ext cx="7033511" cy="6408102"/>
          </a:xfrm>
        </p:spPr>
        <p:txBody>
          <a:bodyPr>
            <a:normAutofit lnSpcReduction="10000"/>
          </a:bodyPr>
          <a:lstStyle/>
          <a:p>
            <a:r>
              <a:rPr lang="en-US" sz="1600" b="1" dirty="0"/>
              <a:t>1.1 The selection of materials for effective oral pedagogy</a:t>
            </a:r>
          </a:p>
          <a:p>
            <a:r>
              <a:rPr lang="en-US" sz="1600" dirty="0"/>
              <a:t>The first part of this section will be devoted to discussing the appropriate materials for oral instruction with respect to the authenticity and chosen models in the second and foreign language classrooms. As Burns (1998) notes, authentic materials in the second and foreign language classrooms are normally hard to find since many English Language Teaching (ELT) materials are served to achieve certain pre-determined pedagogic goals instead of reflecting the natural functional language use. She further offers various specific problems. For instance, pre-scripted dialogues appearing on the textbooks tend to be short and grammatically perfect. For turn-taking, one person has to wait until the other interlocutor has finished, which is not likely happening in real life because overlaps between two speakers are quite common. McCarthy and O'Keeffe (2004) also express the same concern over the pre-scripted dialogues employed for classroom use and propose that they may not help to equip learners with essential conversational skills outside of the classroom. In addition, Burns (2001) and Carter (1998) both point out that some crucial language features may be omitted in the dialogues on textbooks. To illustrate, discourse markers and hedges are rarely found and responses to questions are largely rigid and fixed. It seems that there is an urgent need to seeking authentic materials for classroom use. Nevertheless, Cook (1998) argues that second and foreign learners may not need to pursue native-like language in that they do not possess enough time as native children. Furthermore, native-like English entails a wealth of idiomatic expressions, which might not be frequently used among foreign language learners. Based on those opposed concerns, it is clear that the problem lies with the degree to which authenticity of the materials should pursue.   </a:t>
            </a:r>
          </a:p>
          <a:p>
            <a:r>
              <a:rPr lang="en-US" sz="1600" dirty="0"/>
              <a:t>(Elsa, Term2)</a:t>
            </a:r>
          </a:p>
        </p:txBody>
      </p:sp>
      <p:sp>
        <p:nvSpPr>
          <p:cNvPr id="4" name="TextBox 3">
            <a:extLst>
              <a:ext uri="{FF2B5EF4-FFF2-40B4-BE49-F238E27FC236}">
                <a16:creationId xmlns:a16="http://schemas.microsoft.com/office/drawing/2014/main" id="{802CEEF5-7CA5-3743-BD7F-59A90098AC8F}"/>
              </a:ext>
            </a:extLst>
          </p:cNvPr>
          <p:cNvSpPr txBox="1"/>
          <p:nvPr/>
        </p:nvSpPr>
        <p:spPr>
          <a:xfrm>
            <a:off x="7394641" y="1634013"/>
            <a:ext cx="1608682"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Gill Sans MT" panose="020B0502020104020203"/>
                <a:ea typeface="+mn-ea"/>
                <a:cs typeface="+mn-cs"/>
              </a:rPr>
              <a:t>Attribution</a:t>
            </a:r>
          </a:p>
        </p:txBody>
      </p:sp>
      <p:sp>
        <p:nvSpPr>
          <p:cNvPr id="5" name="TextBox 4">
            <a:extLst>
              <a:ext uri="{FF2B5EF4-FFF2-40B4-BE49-F238E27FC236}">
                <a16:creationId xmlns:a16="http://schemas.microsoft.com/office/drawing/2014/main" id="{4558249C-5C84-AF4B-8993-DC032B4537BF}"/>
              </a:ext>
            </a:extLst>
          </p:cNvPr>
          <p:cNvSpPr txBox="1"/>
          <p:nvPr/>
        </p:nvSpPr>
        <p:spPr>
          <a:xfrm>
            <a:off x="5025476" y="1642501"/>
            <a:ext cx="2022439" cy="262217"/>
          </a:xfrm>
          <a:prstGeom prst="rect">
            <a:avLst/>
          </a:prstGeom>
          <a:solidFill>
            <a:srgbClr val="00B0F0">
              <a:alpha val="57000"/>
            </a:srgb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6" name="TextBox 5">
            <a:extLst>
              <a:ext uri="{FF2B5EF4-FFF2-40B4-BE49-F238E27FC236}">
                <a16:creationId xmlns:a16="http://schemas.microsoft.com/office/drawing/2014/main" id="{0E31D267-3611-BA44-9BAF-5D8BB641B698}"/>
              </a:ext>
            </a:extLst>
          </p:cNvPr>
          <p:cNvSpPr txBox="1"/>
          <p:nvPr/>
        </p:nvSpPr>
        <p:spPr>
          <a:xfrm>
            <a:off x="4769913" y="3398618"/>
            <a:ext cx="2022439" cy="262217"/>
          </a:xfrm>
          <a:prstGeom prst="rect">
            <a:avLst/>
          </a:prstGeom>
          <a:solidFill>
            <a:srgbClr val="00B0F0">
              <a:alpha val="57000"/>
            </a:srgb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7" name="TextBox 6">
            <a:extLst>
              <a:ext uri="{FF2B5EF4-FFF2-40B4-BE49-F238E27FC236}">
                <a16:creationId xmlns:a16="http://schemas.microsoft.com/office/drawing/2014/main" id="{94696B39-E1CA-844C-96DC-D4572299C107}"/>
              </a:ext>
            </a:extLst>
          </p:cNvPr>
          <p:cNvSpPr txBox="1"/>
          <p:nvPr/>
        </p:nvSpPr>
        <p:spPr>
          <a:xfrm>
            <a:off x="468192" y="3655449"/>
            <a:ext cx="1754503" cy="269437"/>
          </a:xfrm>
          <a:prstGeom prst="rect">
            <a:avLst/>
          </a:prstGeom>
          <a:solidFill>
            <a:srgbClr val="00B0F0">
              <a:alpha val="57000"/>
            </a:srgb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8" name="TextBox 7">
            <a:extLst>
              <a:ext uri="{FF2B5EF4-FFF2-40B4-BE49-F238E27FC236}">
                <a16:creationId xmlns:a16="http://schemas.microsoft.com/office/drawing/2014/main" id="{D15E196B-8CF5-2F4D-AD38-A8A09E5428F7}"/>
              </a:ext>
            </a:extLst>
          </p:cNvPr>
          <p:cNvSpPr txBox="1"/>
          <p:nvPr/>
        </p:nvSpPr>
        <p:spPr>
          <a:xfrm>
            <a:off x="7394641" y="3182430"/>
            <a:ext cx="139311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Gill Sans MT" panose="020B0502020104020203"/>
                <a:ea typeface="+mn-ea"/>
                <a:cs typeface="+mn-cs"/>
              </a:rPr>
              <a:t>Compare/Contrast</a:t>
            </a:r>
          </a:p>
        </p:txBody>
      </p:sp>
      <p:sp>
        <p:nvSpPr>
          <p:cNvPr id="9" name="TextBox 8">
            <a:extLst>
              <a:ext uri="{FF2B5EF4-FFF2-40B4-BE49-F238E27FC236}">
                <a16:creationId xmlns:a16="http://schemas.microsoft.com/office/drawing/2014/main" id="{9F648A6E-9F7D-4745-BC70-07AF5BF905F7}"/>
              </a:ext>
            </a:extLst>
          </p:cNvPr>
          <p:cNvSpPr txBox="1"/>
          <p:nvPr/>
        </p:nvSpPr>
        <p:spPr>
          <a:xfrm>
            <a:off x="5025476" y="4065353"/>
            <a:ext cx="2219385" cy="253429"/>
          </a:xfrm>
          <a:prstGeom prst="rect">
            <a:avLst/>
          </a:prstGeom>
          <a:solidFill>
            <a:srgbClr val="00B0F0">
              <a:alpha val="57000"/>
            </a:srgb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10" name="TextBox 9">
            <a:extLst>
              <a:ext uri="{FF2B5EF4-FFF2-40B4-BE49-F238E27FC236}">
                <a16:creationId xmlns:a16="http://schemas.microsoft.com/office/drawing/2014/main" id="{300E5F26-5D84-1647-891B-FC57648EA49B}"/>
              </a:ext>
            </a:extLst>
          </p:cNvPr>
          <p:cNvSpPr txBox="1"/>
          <p:nvPr/>
        </p:nvSpPr>
        <p:spPr>
          <a:xfrm>
            <a:off x="468192" y="4262510"/>
            <a:ext cx="2865851" cy="283505"/>
          </a:xfrm>
          <a:prstGeom prst="rect">
            <a:avLst/>
          </a:prstGeom>
          <a:solidFill>
            <a:srgbClr val="00B0F0">
              <a:alpha val="57000"/>
            </a:srgb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11" name="TextBox 10">
            <a:extLst>
              <a:ext uri="{FF2B5EF4-FFF2-40B4-BE49-F238E27FC236}">
                <a16:creationId xmlns:a16="http://schemas.microsoft.com/office/drawing/2014/main" id="{F0518DB0-B166-9942-BFF5-476B8C6CD7F0}"/>
              </a:ext>
            </a:extLst>
          </p:cNvPr>
          <p:cNvSpPr txBox="1"/>
          <p:nvPr/>
        </p:nvSpPr>
        <p:spPr>
          <a:xfrm>
            <a:off x="7394019" y="4081096"/>
            <a:ext cx="139311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Gill Sans MT" panose="020B0502020104020203"/>
                <a:ea typeface="+mn-ea"/>
                <a:cs typeface="+mn-cs"/>
              </a:rPr>
              <a:t>Compare/Contrast</a:t>
            </a:r>
          </a:p>
        </p:txBody>
      </p:sp>
      <p:sp>
        <p:nvSpPr>
          <p:cNvPr id="12" name="TextBox 11">
            <a:extLst>
              <a:ext uri="{FF2B5EF4-FFF2-40B4-BE49-F238E27FC236}">
                <a16:creationId xmlns:a16="http://schemas.microsoft.com/office/drawing/2014/main" id="{7328E830-1D49-7A43-AA94-2FE79CF42481}"/>
              </a:ext>
            </a:extLst>
          </p:cNvPr>
          <p:cNvSpPr txBox="1"/>
          <p:nvPr/>
        </p:nvSpPr>
        <p:spPr>
          <a:xfrm>
            <a:off x="862254" y="5128846"/>
            <a:ext cx="2865851" cy="283505"/>
          </a:xfrm>
          <a:prstGeom prst="rect">
            <a:avLst/>
          </a:prstGeom>
          <a:solidFill>
            <a:srgbClr val="00B0F0">
              <a:alpha val="57000"/>
            </a:srgb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13" name="TextBox 12">
            <a:extLst>
              <a:ext uri="{FF2B5EF4-FFF2-40B4-BE49-F238E27FC236}">
                <a16:creationId xmlns:a16="http://schemas.microsoft.com/office/drawing/2014/main" id="{1C080C1C-BD6F-1340-9236-F5B56F4A1471}"/>
              </a:ext>
            </a:extLst>
          </p:cNvPr>
          <p:cNvSpPr txBox="1"/>
          <p:nvPr/>
        </p:nvSpPr>
        <p:spPr>
          <a:xfrm>
            <a:off x="7394641" y="5177216"/>
            <a:ext cx="1608682"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Gill Sans MT" panose="020B0502020104020203"/>
                <a:ea typeface="+mn-ea"/>
                <a:cs typeface="+mn-cs"/>
              </a:rPr>
              <a:t>Attribution</a:t>
            </a:r>
          </a:p>
        </p:txBody>
      </p:sp>
      <p:cxnSp>
        <p:nvCxnSpPr>
          <p:cNvPr id="15" name="Straight Connector 14">
            <a:extLst>
              <a:ext uri="{FF2B5EF4-FFF2-40B4-BE49-F238E27FC236}">
                <a16:creationId xmlns:a16="http://schemas.microsoft.com/office/drawing/2014/main" id="{DB23D05D-26C6-0B46-9923-C601F209B71D}"/>
              </a:ext>
            </a:extLst>
          </p:cNvPr>
          <p:cNvCxnSpPr/>
          <p:nvPr/>
        </p:nvCxnSpPr>
        <p:spPr>
          <a:xfrm>
            <a:off x="1195754" y="6246055"/>
            <a:ext cx="6049107"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7770D410-5305-7A4A-AE65-66F62F74922D}"/>
              </a:ext>
            </a:extLst>
          </p:cNvPr>
          <p:cNvCxnSpPr>
            <a:cxnSpLocks/>
          </p:cNvCxnSpPr>
          <p:nvPr/>
        </p:nvCxnSpPr>
        <p:spPr>
          <a:xfrm>
            <a:off x="468192" y="6496929"/>
            <a:ext cx="5398036"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518724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dissolve">
                                      <p:cBhvr>
                                        <p:cTn id="15" dur="500"/>
                                        <p:tgtEl>
                                          <p:spTgt spid="6"/>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dissolve">
                                      <p:cBhvr>
                                        <p:cTn id="18" dur="500"/>
                                        <p:tgtEl>
                                          <p:spTgt spid="7"/>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dissolve">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dissolve">
                                      <p:cBhvr>
                                        <p:cTn id="26" dur="500"/>
                                        <p:tgtEl>
                                          <p:spTgt spid="9"/>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dissolve">
                                      <p:cBhvr>
                                        <p:cTn id="29" dur="500"/>
                                        <p:tgtEl>
                                          <p:spTgt spid="10"/>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dissolv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dissolve">
                                      <p:cBhvr>
                                        <p:cTn id="37" dur="500"/>
                                        <p:tgtEl>
                                          <p:spTgt spid="12"/>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dissolve">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dissolve">
                                      <p:cBhvr>
                                        <p:cTn id="45" dur="500"/>
                                        <p:tgtEl>
                                          <p:spTgt spid="15"/>
                                        </p:tgtEl>
                                      </p:cBhvr>
                                    </p:animEffect>
                                  </p:childTnLst>
                                </p:cTn>
                              </p:par>
                              <p:par>
                                <p:cTn id="46" presetID="9" presetClass="entr" presetSubtype="0" fill="hold" nodeType="with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dissolve">
                                      <p:cBhvr>
                                        <p:cTn id="4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8" grpId="0"/>
      <p:bldP spid="9" grpId="0" animBg="1"/>
      <p:bldP spid="10" grpId="0" animBg="1"/>
      <p:bldP spid="11" grpId="0"/>
      <p:bldP spid="12" grpId="0" animBg="1"/>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F65BF-1A23-D542-8F3B-6EE719D0E8A9}"/>
              </a:ext>
            </a:extLst>
          </p:cNvPr>
          <p:cNvSpPr>
            <a:spLocks noGrp="1"/>
          </p:cNvSpPr>
          <p:nvPr>
            <p:ph type="title"/>
          </p:nvPr>
        </p:nvSpPr>
        <p:spPr>
          <a:xfrm>
            <a:off x="1619491" y="121024"/>
            <a:ext cx="5937755" cy="591671"/>
          </a:xfrm>
        </p:spPr>
        <p:txBody>
          <a:bodyPr>
            <a:noAutofit/>
          </a:bodyPr>
          <a:lstStyle/>
          <a:p>
            <a:r>
              <a:rPr lang="en-US" sz="2800" dirty="0"/>
              <a:t>Example of student text</a:t>
            </a:r>
          </a:p>
        </p:txBody>
      </p:sp>
      <p:sp>
        <p:nvSpPr>
          <p:cNvPr id="3" name="Content Placeholder 2">
            <a:extLst>
              <a:ext uri="{FF2B5EF4-FFF2-40B4-BE49-F238E27FC236}">
                <a16:creationId xmlns:a16="http://schemas.microsoft.com/office/drawing/2014/main" id="{45A7B0E2-924C-C548-8292-F5CA913108EF}"/>
              </a:ext>
            </a:extLst>
          </p:cNvPr>
          <p:cNvSpPr>
            <a:spLocks noGrp="1"/>
          </p:cNvSpPr>
          <p:nvPr>
            <p:ph idx="1"/>
          </p:nvPr>
        </p:nvSpPr>
        <p:spPr>
          <a:xfrm>
            <a:off x="211350" y="822692"/>
            <a:ext cx="7345896" cy="5927732"/>
          </a:xfrm>
        </p:spPr>
        <p:txBody>
          <a:bodyPr>
            <a:normAutofit/>
          </a:bodyPr>
          <a:lstStyle/>
          <a:p>
            <a:pPr>
              <a:lnSpc>
                <a:spcPct val="150000"/>
              </a:lnSpc>
            </a:pPr>
            <a:r>
              <a:rPr lang="en-GB" dirty="0"/>
              <a:t>Nowadays, educational technology is widely used in many fields and is consist of various tools, such as teaching and learning management system </a:t>
            </a:r>
            <a:r>
              <a:rPr lang="en-GB" b="1" dirty="0"/>
              <a:t>(</a:t>
            </a:r>
            <a:r>
              <a:rPr lang="en-GB" b="1" dirty="0" err="1"/>
              <a:t>Meiloudi</a:t>
            </a:r>
            <a:r>
              <a:rPr lang="en-GB" b="1" dirty="0"/>
              <a:t>, 2015; Ravichandran, 2000; Abdullah, 2014)</a:t>
            </a:r>
            <a:r>
              <a:rPr lang="en-GB" dirty="0"/>
              <a:t>, computers and related multimedia devices </a:t>
            </a:r>
            <a:r>
              <a:rPr lang="en-GB" b="1" dirty="0"/>
              <a:t>(Hofstetter, 2001; Mohamad, 2012)</a:t>
            </a:r>
            <a:r>
              <a:rPr lang="en-GB" dirty="0"/>
              <a:t>, mobile learning devices </a:t>
            </a:r>
            <a:r>
              <a:rPr lang="en-GB" b="1" dirty="0"/>
              <a:t>(Kelly and Minges, 2012; Graham, 2013)</a:t>
            </a:r>
            <a:r>
              <a:rPr lang="en-GB" dirty="0"/>
              <a:t>, instant messengers </a:t>
            </a:r>
            <a:r>
              <a:rPr lang="en-GB" b="1" dirty="0"/>
              <a:t>(</a:t>
            </a:r>
            <a:r>
              <a:rPr lang="en-GB" b="1" dirty="0" err="1"/>
              <a:t>Bossa</a:t>
            </a:r>
            <a:r>
              <a:rPr lang="en-GB" b="1" dirty="0"/>
              <a:t>, Stevens and </a:t>
            </a:r>
            <a:r>
              <a:rPr lang="en-GB" b="1" dirty="0" err="1"/>
              <a:t>Tawel</a:t>
            </a:r>
            <a:r>
              <a:rPr lang="en-GB" b="1" dirty="0"/>
              <a:t>, 2012)</a:t>
            </a:r>
            <a:r>
              <a:rPr lang="en-GB" dirty="0"/>
              <a:t>, the Internet </a:t>
            </a:r>
            <a:r>
              <a:rPr lang="en-GB" b="1" dirty="0"/>
              <a:t>(Grace &amp; Kenny, 2003; </a:t>
            </a:r>
            <a:r>
              <a:rPr lang="en-GB" b="1" dirty="0" err="1"/>
              <a:t>Paramskas</a:t>
            </a:r>
            <a:r>
              <a:rPr lang="en-GB" b="1" dirty="0"/>
              <a:t>, 1993) </a:t>
            </a:r>
            <a:r>
              <a:rPr lang="en-GB" dirty="0"/>
              <a:t>and interactive whiteboard </a:t>
            </a:r>
            <a:r>
              <a:rPr lang="en-GB" b="1" dirty="0"/>
              <a:t>(Davis, 2007; </a:t>
            </a:r>
            <a:r>
              <a:rPr lang="en-GB" b="1" dirty="0" err="1"/>
              <a:t>Brozek</a:t>
            </a:r>
            <a:r>
              <a:rPr lang="en-GB" b="1" dirty="0"/>
              <a:t> &amp; Duckworth, 2013)</a:t>
            </a:r>
            <a:r>
              <a:rPr lang="en-GB" dirty="0"/>
              <a:t>, etc.   </a:t>
            </a:r>
          </a:p>
          <a:p>
            <a:pPr>
              <a:lnSpc>
                <a:spcPct val="150000"/>
              </a:lnSpc>
            </a:pPr>
            <a:r>
              <a:rPr lang="en-GB" dirty="0"/>
              <a:t>(Isabel LR)</a:t>
            </a:r>
          </a:p>
        </p:txBody>
      </p:sp>
      <p:sp>
        <p:nvSpPr>
          <p:cNvPr id="4" name="TextBox 3">
            <a:extLst>
              <a:ext uri="{FF2B5EF4-FFF2-40B4-BE49-F238E27FC236}">
                <a16:creationId xmlns:a16="http://schemas.microsoft.com/office/drawing/2014/main" id="{84DE4A61-2A1F-C747-8E73-69D07E88824D}"/>
              </a:ext>
            </a:extLst>
          </p:cNvPr>
          <p:cNvSpPr txBox="1"/>
          <p:nvPr/>
        </p:nvSpPr>
        <p:spPr>
          <a:xfrm>
            <a:off x="7436223" y="1741589"/>
            <a:ext cx="1842247"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srgbClr val="000000"/>
                </a:solidFill>
                <a:effectLst/>
                <a:uLnTx/>
                <a:uFillTx/>
                <a:latin typeface="Gill Sans MT" panose="020B0502020104020203"/>
                <a:ea typeface="+mn-ea"/>
                <a:cs typeface="+mn-cs"/>
              </a:rPr>
              <a:t>Generalisation</a:t>
            </a:r>
            <a:endParaRPr kumimoji="0" lang="en-US" sz="1800" b="1"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5" name="TextBox 4">
            <a:extLst>
              <a:ext uri="{FF2B5EF4-FFF2-40B4-BE49-F238E27FC236}">
                <a16:creationId xmlns:a16="http://schemas.microsoft.com/office/drawing/2014/main" id="{85AD97F3-1B8B-E040-8B31-913FE424D3AB}"/>
              </a:ext>
            </a:extLst>
          </p:cNvPr>
          <p:cNvSpPr txBox="1"/>
          <p:nvPr/>
        </p:nvSpPr>
        <p:spPr>
          <a:xfrm>
            <a:off x="493817" y="1741589"/>
            <a:ext cx="5557359" cy="369332"/>
          </a:xfrm>
          <a:prstGeom prst="rect">
            <a:avLst/>
          </a:prstGeom>
          <a:solidFill>
            <a:srgbClr val="00B0F0">
              <a:alpha val="57000"/>
            </a:srgb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6" name="TextBox 5">
            <a:extLst>
              <a:ext uri="{FF2B5EF4-FFF2-40B4-BE49-F238E27FC236}">
                <a16:creationId xmlns:a16="http://schemas.microsoft.com/office/drawing/2014/main" id="{364C6052-7E8D-C841-89A1-5768F53935D3}"/>
              </a:ext>
            </a:extLst>
          </p:cNvPr>
          <p:cNvSpPr txBox="1"/>
          <p:nvPr/>
        </p:nvSpPr>
        <p:spPr>
          <a:xfrm>
            <a:off x="3438723" y="2220918"/>
            <a:ext cx="3688218" cy="280235"/>
          </a:xfrm>
          <a:prstGeom prst="rect">
            <a:avLst/>
          </a:prstGeom>
          <a:solidFill>
            <a:srgbClr val="00B0F0">
              <a:alpha val="57000"/>
            </a:srgb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7" name="TextBox 6">
            <a:extLst>
              <a:ext uri="{FF2B5EF4-FFF2-40B4-BE49-F238E27FC236}">
                <a16:creationId xmlns:a16="http://schemas.microsoft.com/office/drawing/2014/main" id="{60166663-ADF1-7D46-BF89-8472DA2A64C4}"/>
              </a:ext>
            </a:extLst>
          </p:cNvPr>
          <p:cNvSpPr txBox="1"/>
          <p:nvPr/>
        </p:nvSpPr>
        <p:spPr>
          <a:xfrm>
            <a:off x="2752923" y="2611150"/>
            <a:ext cx="4158865" cy="320309"/>
          </a:xfrm>
          <a:prstGeom prst="rect">
            <a:avLst/>
          </a:prstGeom>
          <a:solidFill>
            <a:srgbClr val="00B0F0">
              <a:alpha val="57000"/>
            </a:srgb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8" name="TextBox 7">
            <a:extLst>
              <a:ext uri="{FF2B5EF4-FFF2-40B4-BE49-F238E27FC236}">
                <a16:creationId xmlns:a16="http://schemas.microsoft.com/office/drawing/2014/main" id="{26454FBD-4B86-4E4F-A105-DE2E739342D8}"/>
              </a:ext>
            </a:extLst>
          </p:cNvPr>
          <p:cNvSpPr txBox="1"/>
          <p:nvPr/>
        </p:nvSpPr>
        <p:spPr>
          <a:xfrm>
            <a:off x="2261276" y="3008033"/>
            <a:ext cx="3507512" cy="326838"/>
          </a:xfrm>
          <a:prstGeom prst="rect">
            <a:avLst/>
          </a:prstGeom>
          <a:solidFill>
            <a:srgbClr val="00B0F0">
              <a:alpha val="57000"/>
            </a:srgb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9" name="TextBox 8">
            <a:extLst>
              <a:ext uri="{FF2B5EF4-FFF2-40B4-BE49-F238E27FC236}">
                <a16:creationId xmlns:a16="http://schemas.microsoft.com/office/drawing/2014/main" id="{E4AAE906-8D8F-044D-92C1-AAFD892239F3}"/>
              </a:ext>
            </a:extLst>
          </p:cNvPr>
          <p:cNvSpPr txBox="1"/>
          <p:nvPr/>
        </p:nvSpPr>
        <p:spPr>
          <a:xfrm>
            <a:off x="493817" y="3444868"/>
            <a:ext cx="4293336" cy="279967"/>
          </a:xfrm>
          <a:prstGeom prst="rect">
            <a:avLst/>
          </a:prstGeom>
          <a:solidFill>
            <a:srgbClr val="00B0F0">
              <a:alpha val="57000"/>
            </a:srgb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10" name="TextBox 9">
            <a:extLst>
              <a:ext uri="{FF2B5EF4-FFF2-40B4-BE49-F238E27FC236}">
                <a16:creationId xmlns:a16="http://schemas.microsoft.com/office/drawing/2014/main" id="{BBFEAACB-7D16-534B-9BD0-BDBEA82DF733}"/>
              </a:ext>
            </a:extLst>
          </p:cNvPr>
          <p:cNvSpPr txBox="1"/>
          <p:nvPr/>
        </p:nvSpPr>
        <p:spPr>
          <a:xfrm>
            <a:off x="493817" y="3834832"/>
            <a:ext cx="4400912" cy="397151"/>
          </a:xfrm>
          <a:prstGeom prst="rect">
            <a:avLst/>
          </a:prstGeom>
          <a:solidFill>
            <a:srgbClr val="00B0F0">
              <a:alpha val="57000"/>
            </a:srgb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11" name="Rectangle 10">
            <a:extLst>
              <a:ext uri="{FF2B5EF4-FFF2-40B4-BE49-F238E27FC236}">
                <a16:creationId xmlns:a16="http://schemas.microsoft.com/office/drawing/2014/main" id="{71825C99-4315-614F-BAEF-A7C23639C0D8}"/>
              </a:ext>
            </a:extLst>
          </p:cNvPr>
          <p:cNvSpPr/>
          <p:nvPr/>
        </p:nvSpPr>
        <p:spPr>
          <a:xfrm>
            <a:off x="493816" y="4988218"/>
            <a:ext cx="8298491" cy="1754326"/>
          </a:xfrm>
          <a:prstGeom prst="rect">
            <a:avLst/>
          </a:prstGeom>
        </p:spPr>
        <p:txBody>
          <a:bodyPr wrap="square">
            <a:spAutoFit/>
          </a:bodyPr>
          <a:lstStyle/>
          <a:p>
            <a:pPr marL="285750" marR="0" lvl="0" indent="-285750" algn="l" defTabSz="4572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merely grouped superficially by the type of technology they focused on</a:t>
            </a:r>
          </a:p>
          <a:p>
            <a:pPr marL="285750" marR="0" lvl="0" indent="-285750" algn="l" defTabSz="4572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no evidence of Isabel’s understanding of any content of these sources, apart from perhaps a reading of the titles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TimesNewRomanPSMT" panose="02020603050405020304" pitchFamily="18" charset="0"/>
                <a:ea typeface="+mn-ea"/>
                <a:cs typeface="+mn-cs"/>
              </a:rPr>
              <a:t> </a:t>
            </a:r>
            <a:endParaRPr kumimoji="0" lang="en-GB"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12561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8" grpId="0" animBg="1"/>
      <p:bldP spid="9" grpId="0" animBg="1"/>
      <p:bldP spid="10" grpId="0" animBg="1"/>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F65BF-1A23-D542-8F3B-6EE719D0E8A9}"/>
              </a:ext>
            </a:extLst>
          </p:cNvPr>
          <p:cNvSpPr>
            <a:spLocks noGrp="1"/>
          </p:cNvSpPr>
          <p:nvPr>
            <p:ph type="title"/>
          </p:nvPr>
        </p:nvSpPr>
        <p:spPr>
          <a:xfrm>
            <a:off x="1619491" y="121024"/>
            <a:ext cx="5937755" cy="591671"/>
          </a:xfrm>
        </p:spPr>
        <p:txBody>
          <a:bodyPr>
            <a:noAutofit/>
          </a:bodyPr>
          <a:lstStyle/>
          <a:p>
            <a:r>
              <a:rPr lang="en-US" sz="2800" dirty="0"/>
              <a:t>Example of student text</a:t>
            </a:r>
          </a:p>
        </p:txBody>
      </p:sp>
      <p:sp>
        <p:nvSpPr>
          <p:cNvPr id="4" name="TextBox 3">
            <a:extLst>
              <a:ext uri="{FF2B5EF4-FFF2-40B4-BE49-F238E27FC236}">
                <a16:creationId xmlns:a16="http://schemas.microsoft.com/office/drawing/2014/main" id="{84DE4A61-2A1F-C747-8E73-69D07E88824D}"/>
              </a:ext>
            </a:extLst>
          </p:cNvPr>
          <p:cNvSpPr txBox="1"/>
          <p:nvPr/>
        </p:nvSpPr>
        <p:spPr>
          <a:xfrm>
            <a:off x="7398984" y="4268560"/>
            <a:ext cx="1842247"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Gill Sans MT" panose="020B0502020104020203"/>
                <a:ea typeface="+mn-ea"/>
                <a:cs typeface="+mn-cs"/>
              </a:rPr>
              <a:t>Evaluation (negative)</a:t>
            </a:r>
          </a:p>
        </p:txBody>
      </p:sp>
      <p:sp>
        <p:nvSpPr>
          <p:cNvPr id="13" name="Rectangle 12"/>
          <p:cNvSpPr/>
          <p:nvPr/>
        </p:nvSpPr>
        <p:spPr>
          <a:xfrm>
            <a:off x="546570" y="1245553"/>
            <a:ext cx="7375299" cy="3730893"/>
          </a:xfrm>
          <a:prstGeom prst="rect">
            <a:avLst/>
          </a:prstGeom>
        </p:spPr>
        <p:txBody>
          <a:bodyPr wrap="square">
            <a:spAutoFit/>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TimesNewRomanPSMT"/>
                <a:ea typeface="+mn-ea"/>
                <a:cs typeface="+mn-cs"/>
              </a:rPr>
              <a:t>A study conducted on sixty Spanish students </a:t>
            </a:r>
            <a:r>
              <a:rPr kumimoji="0" lang="en-US" sz="2000" b="0" i="0" u="none" strike="noStrike" kern="1200" cap="none" spc="0" normalizeH="0" baseline="0" noProof="0" dirty="0" smtClean="0">
                <a:ln>
                  <a:noFill/>
                </a:ln>
                <a:solidFill>
                  <a:srgbClr val="000000"/>
                </a:solidFill>
                <a:effectLst/>
                <a:uLnTx/>
                <a:uFillTx/>
                <a:latin typeface="TimesNewRomanPSMT"/>
                <a:ea typeface="+mn-ea"/>
                <a:cs typeface="+mn-cs"/>
              </a:rPr>
              <a:t>at</a:t>
            </a:r>
            <a:r>
              <a:rPr kumimoji="0" lang="en-US" sz="2000" b="0" i="0" u="none" strike="noStrike" kern="1200" cap="none" spc="0" normalizeH="0" noProof="0" dirty="0" smtClean="0">
                <a:ln>
                  <a:noFill/>
                </a:ln>
                <a:solidFill>
                  <a:srgbClr val="000000"/>
                </a:solidFill>
                <a:effectLst/>
                <a:uLnTx/>
                <a:uFillTx/>
                <a:latin typeface="TimesNewRomanPSMT"/>
                <a:ea typeface="+mn-ea"/>
                <a:cs typeface="+mn-cs"/>
              </a:rPr>
              <a:t> </a:t>
            </a:r>
            <a:r>
              <a:rPr kumimoji="0" lang="en-US" sz="2000" b="0" i="0" u="none" strike="noStrike" kern="1200" cap="none" spc="0" normalizeH="0" baseline="0" noProof="0" dirty="0" smtClean="0">
                <a:ln>
                  <a:noFill/>
                </a:ln>
                <a:solidFill>
                  <a:srgbClr val="000000"/>
                </a:solidFill>
                <a:effectLst/>
                <a:uLnTx/>
                <a:uFillTx/>
                <a:latin typeface="TimesNewRomanPSMT"/>
                <a:ea typeface="+mn-ea"/>
                <a:cs typeface="+mn-cs"/>
              </a:rPr>
              <a:t>intermediate </a:t>
            </a:r>
            <a:r>
              <a:rPr kumimoji="0" lang="en-US" sz="2000" b="0" i="0" u="none" strike="noStrike" kern="1200" cap="none" spc="0" normalizeH="0" baseline="0" noProof="0" dirty="0">
                <a:ln>
                  <a:noFill/>
                </a:ln>
                <a:solidFill>
                  <a:srgbClr val="000000"/>
                </a:solidFill>
                <a:effectLst/>
                <a:uLnTx/>
                <a:uFillTx/>
                <a:latin typeface="TimesNewRomanPSMT"/>
                <a:ea typeface="+mn-ea"/>
                <a:cs typeface="+mn-cs"/>
              </a:rPr>
              <a:t>levels in Wheaton </a:t>
            </a:r>
            <a:r>
              <a:rPr kumimoji="0" lang="en-US" sz="2000" b="0" i="0" u="none" strike="noStrike" kern="1200" cap="none" spc="0" normalizeH="0" baseline="0" noProof="0" dirty="0" smtClean="0">
                <a:ln>
                  <a:noFill/>
                </a:ln>
                <a:solidFill>
                  <a:srgbClr val="000000"/>
                </a:solidFill>
                <a:effectLst/>
                <a:uLnTx/>
                <a:uFillTx/>
                <a:latin typeface="TimesNewRomanPSMT"/>
                <a:ea typeface="+mn-ea"/>
                <a:cs typeface="+mn-cs"/>
              </a:rPr>
              <a:t>College</a:t>
            </a:r>
            <a:r>
              <a:rPr kumimoji="0" lang="en-US" sz="2000" b="0" i="0" u="none" strike="noStrike" kern="1200" cap="none" spc="0" normalizeH="0" noProof="0" dirty="0" smtClean="0">
                <a:ln>
                  <a:noFill/>
                </a:ln>
                <a:solidFill>
                  <a:srgbClr val="000000"/>
                </a:solidFill>
                <a:effectLst/>
                <a:uLnTx/>
                <a:uFillTx/>
                <a:latin typeface="TimesNewRomanPSMT"/>
                <a:ea typeface="+mn-ea"/>
                <a:cs typeface="+mn-cs"/>
              </a:rPr>
              <a:t> </a:t>
            </a:r>
            <a:r>
              <a:rPr kumimoji="0" lang="en-US" sz="2000" b="0" i="0" u="none" strike="noStrike" kern="1200" cap="none" spc="0" normalizeH="0" baseline="0" noProof="0" dirty="0" smtClean="0">
                <a:ln>
                  <a:noFill/>
                </a:ln>
                <a:solidFill>
                  <a:srgbClr val="000000"/>
                </a:solidFill>
                <a:effectLst/>
                <a:uLnTx/>
                <a:uFillTx/>
                <a:latin typeface="TimesNewRomanPSMT"/>
                <a:ea typeface="+mn-ea"/>
                <a:cs typeface="+mn-cs"/>
              </a:rPr>
              <a:t>showed </a:t>
            </a:r>
            <a:r>
              <a:rPr kumimoji="0" lang="en-US" sz="2000" b="0" i="0" u="none" strike="noStrike" kern="1200" cap="none" spc="0" normalizeH="0" baseline="0" noProof="0" dirty="0">
                <a:ln>
                  <a:noFill/>
                </a:ln>
                <a:solidFill>
                  <a:srgbClr val="000000"/>
                </a:solidFill>
                <a:effectLst/>
                <a:uLnTx/>
                <a:uFillTx/>
                <a:latin typeface="TimesNewRomanPSMT"/>
                <a:ea typeface="+mn-ea"/>
                <a:cs typeface="+mn-cs"/>
              </a:rPr>
              <a:t>that the error corrections written feedback neither </a:t>
            </a:r>
            <a:r>
              <a:rPr kumimoji="0" lang="en-US" sz="2000" b="0" i="0" u="none" strike="noStrike" kern="1200" cap="none" spc="0" normalizeH="0" baseline="0" noProof="0" dirty="0" smtClean="0">
                <a:ln>
                  <a:noFill/>
                </a:ln>
                <a:solidFill>
                  <a:srgbClr val="000000"/>
                </a:solidFill>
                <a:effectLst/>
                <a:uLnTx/>
                <a:uFillTx/>
                <a:latin typeface="TimesNewRomanPSMT"/>
                <a:ea typeface="+mn-ea"/>
                <a:cs typeface="+mn-cs"/>
              </a:rPr>
              <a:t>helped</a:t>
            </a:r>
            <a:r>
              <a:rPr kumimoji="0" lang="en-US" sz="2000" b="0" i="0" u="none" strike="noStrike" kern="1200" cap="none" spc="0" normalizeH="0" noProof="0" dirty="0" smtClean="0">
                <a:ln>
                  <a:noFill/>
                </a:ln>
                <a:solidFill>
                  <a:srgbClr val="000000"/>
                </a:solidFill>
                <a:effectLst/>
                <a:uLnTx/>
                <a:uFillTx/>
                <a:latin typeface="TimesNewRomanPSMT"/>
                <a:ea typeface="+mn-ea"/>
                <a:cs typeface="+mn-cs"/>
              </a:rPr>
              <a:t> </a:t>
            </a:r>
            <a:r>
              <a:rPr kumimoji="0" lang="en-US" sz="2000" b="0" i="0" u="none" strike="noStrike" kern="1200" cap="none" spc="0" normalizeH="0" baseline="0" noProof="0" dirty="0" smtClean="0">
                <a:ln>
                  <a:noFill/>
                </a:ln>
                <a:solidFill>
                  <a:srgbClr val="000000"/>
                </a:solidFill>
                <a:effectLst/>
                <a:uLnTx/>
                <a:uFillTx/>
                <a:latin typeface="TimesNewRomanPSMT"/>
                <a:ea typeface="+mn-ea"/>
                <a:cs typeface="+mn-cs"/>
              </a:rPr>
              <a:t>avoid </a:t>
            </a:r>
            <a:r>
              <a:rPr kumimoji="0" lang="en-US" sz="2000" b="0" i="0" u="none" strike="noStrike" kern="1200" cap="none" spc="0" normalizeH="0" baseline="0" noProof="0" dirty="0">
                <a:ln>
                  <a:noFill/>
                </a:ln>
                <a:solidFill>
                  <a:srgbClr val="000000"/>
                </a:solidFill>
                <a:effectLst/>
                <a:uLnTx/>
                <a:uFillTx/>
                <a:latin typeface="TimesNewRomanPSMT"/>
                <a:ea typeface="+mn-ea"/>
                <a:cs typeface="+mn-cs"/>
              </a:rPr>
              <a:t>surface-level errors nor improved to </a:t>
            </a:r>
            <a:r>
              <a:rPr kumimoji="0" lang="en-US" sz="2000" b="0" i="0" u="none" strike="noStrike" kern="1200" cap="none" spc="0" normalizeH="0" baseline="0" noProof="0" dirty="0" smtClean="0">
                <a:ln>
                  <a:noFill/>
                </a:ln>
                <a:solidFill>
                  <a:srgbClr val="000000"/>
                </a:solidFill>
                <a:effectLst/>
                <a:uLnTx/>
                <a:uFillTx/>
                <a:latin typeface="TimesNewRomanPSMT"/>
                <a:ea typeface="+mn-ea"/>
                <a:cs typeface="+mn-cs"/>
              </a:rPr>
              <a:t>a</a:t>
            </a:r>
            <a:r>
              <a:rPr kumimoji="0" lang="en-US" sz="2000" b="0" i="0" u="none" strike="noStrike" kern="1200" cap="none" spc="0" normalizeH="0" noProof="0" dirty="0" smtClean="0">
                <a:ln>
                  <a:noFill/>
                </a:ln>
                <a:solidFill>
                  <a:srgbClr val="000000"/>
                </a:solidFill>
                <a:effectLst/>
                <a:uLnTx/>
                <a:uFillTx/>
                <a:latin typeface="TimesNewRomanPSMT"/>
                <a:ea typeface="+mn-ea"/>
                <a:cs typeface="+mn-cs"/>
              </a:rPr>
              <a:t> </a:t>
            </a:r>
            <a:r>
              <a:rPr kumimoji="0" lang="en-US" sz="2000" b="0" i="0" u="none" strike="noStrike" kern="1200" cap="none" spc="0" normalizeH="0" baseline="0" noProof="0" dirty="0" smtClean="0">
                <a:ln>
                  <a:noFill/>
                </a:ln>
                <a:solidFill>
                  <a:srgbClr val="000000"/>
                </a:solidFill>
                <a:effectLst/>
                <a:uLnTx/>
                <a:uFillTx/>
                <a:latin typeface="TimesNewRomanPSMT"/>
                <a:ea typeface="+mn-ea"/>
                <a:cs typeface="+mn-cs"/>
              </a:rPr>
              <a:t>significant</a:t>
            </a:r>
            <a:r>
              <a:rPr kumimoji="0" lang="en-US" sz="2000" b="0" i="0" u="none" strike="noStrike" kern="1200" cap="none" spc="0" normalizeH="0" noProof="0" dirty="0" smtClean="0">
                <a:ln>
                  <a:noFill/>
                </a:ln>
                <a:solidFill>
                  <a:srgbClr val="000000"/>
                </a:solidFill>
                <a:effectLst/>
                <a:uLnTx/>
                <a:uFillTx/>
                <a:latin typeface="TimesNewRomanPSMT"/>
                <a:ea typeface="+mn-ea"/>
                <a:cs typeface="+mn-cs"/>
              </a:rPr>
              <a:t> </a:t>
            </a:r>
            <a:r>
              <a:rPr kumimoji="0" lang="en-US" sz="2000" b="0" i="0" u="none" strike="noStrike" kern="1200" cap="none" spc="0" normalizeH="0" baseline="0" noProof="0" dirty="0" smtClean="0">
                <a:ln>
                  <a:noFill/>
                </a:ln>
                <a:solidFill>
                  <a:srgbClr val="000000"/>
                </a:solidFill>
                <a:effectLst/>
                <a:uLnTx/>
                <a:uFillTx/>
                <a:latin typeface="TimesNewRomanPSMT"/>
                <a:ea typeface="+mn-ea"/>
                <a:cs typeface="+mn-cs"/>
              </a:rPr>
              <a:t>extent </a:t>
            </a:r>
            <a:r>
              <a:rPr kumimoji="0" lang="en-US" sz="2000" b="0" i="0" u="none" strike="noStrike" kern="1200" cap="none" spc="0" normalizeH="0" baseline="0" noProof="0" dirty="0">
                <a:ln>
                  <a:noFill/>
                </a:ln>
                <a:solidFill>
                  <a:srgbClr val="000000"/>
                </a:solidFill>
                <a:effectLst/>
                <a:uLnTx/>
                <a:uFillTx/>
                <a:latin typeface="TimesNewRomanPSMT"/>
                <a:ea typeface="+mn-ea"/>
                <a:cs typeface="+mn-cs"/>
              </a:rPr>
              <a:t>L2 learners’ level of writing </a:t>
            </a:r>
            <a:r>
              <a:rPr kumimoji="0" lang="en-US" sz="2000" b="1" i="0" u="none" strike="noStrike" kern="1200" cap="none" spc="0" normalizeH="0" baseline="0" noProof="0" dirty="0">
                <a:ln>
                  <a:noFill/>
                </a:ln>
                <a:solidFill>
                  <a:srgbClr val="000000"/>
                </a:solidFill>
                <a:effectLst/>
                <a:uLnTx/>
                <a:uFillTx/>
                <a:latin typeface="TimesNewRomanPS-BoldMT"/>
                <a:ea typeface="+mn-ea"/>
                <a:cs typeface="+mn-cs"/>
              </a:rPr>
              <a:t>(</a:t>
            </a:r>
            <a:r>
              <a:rPr kumimoji="0" lang="en-US" sz="2000" b="1" i="0" u="none" strike="noStrike" kern="1200" cap="none" spc="0" normalizeH="0" baseline="0" noProof="0" dirty="0" err="1">
                <a:ln>
                  <a:noFill/>
                </a:ln>
                <a:solidFill>
                  <a:srgbClr val="000000"/>
                </a:solidFill>
                <a:effectLst/>
                <a:uLnTx/>
                <a:uFillTx/>
                <a:latin typeface="TimesNewRomanPS-BoldMT"/>
                <a:ea typeface="+mn-ea"/>
                <a:cs typeface="+mn-cs"/>
              </a:rPr>
              <a:t>Kepner</a:t>
            </a:r>
            <a:r>
              <a:rPr kumimoji="0" lang="en-US" sz="2000" b="1" i="0" u="none" strike="noStrike" kern="1200" cap="none" spc="0" normalizeH="0" baseline="0" noProof="0" dirty="0">
                <a:ln>
                  <a:noFill/>
                </a:ln>
                <a:solidFill>
                  <a:srgbClr val="000000"/>
                </a:solidFill>
                <a:effectLst/>
                <a:uLnTx/>
                <a:uFillTx/>
                <a:latin typeface="TimesNewRomanPS-BoldMT"/>
                <a:ea typeface="+mn-ea"/>
                <a:cs typeface="+mn-cs"/>
              </a:rPr>
              <a:t>, 1991</a:t>
            </a:r>
            <a:r>
              <a:rPr kumimoji="0" lang="en-US" sz="2000" b="1" i="0" u="none" strike="noStrike" kern="1200" cap="none" spc="0" normalizeH="0" baseline="0" noProof="0" dirty="0" smtClean="0">
                <a:ln>
                  <a:noFill/>
                </a:ln>
                <a:solidFill>
                  <a:srgbClr val="000000"/>
                </a:solidFill>
                <a:effectLst/>
                <a:uLnTx/>
                <a:uFillTx/>
                <a:latin typeface="TimesNewRomanPS-BoldMT"/>
                <a:ea typeface="+mn-ea"/>
                <a:cs typeface="+mn-cs"/>
              </a:rPr>
              <a:t>)</a:t>
            </a:r>
            <a:r>
              <a:rPr kumimoji="0" lang="en-US" sz="2000" b="0" i="0" u="none" strike="noStrike" kern="1200" cap="none" spc="0" normalizeH="0" baseline="0" noProof="0" dirty="0" smtClean="0">
                <a:ln>
                  <a:noFill/>
                </a:ln>
                <a:solidFill>
                  <a:srgbClr val="000000"/>
                </a:solidFill>
                <a:effectLst/>
                <a:uLnTx/>
                <a:uFillTx/>
                <a:latin typeface="TimesNewRomanPSMT"/>
                <a:ea typeface="+mn-ea"/>
                <a:cs typeface="+mn-cs"/>
              </a:rPr>
              <a:t>.</a:t>
            </a:r>
            <a:r>
              <a:rPr kumimoji="0" lang="en-US" sz="2000" b="0" i="0" u="none" strike="noStrike" kern="1200" cap="none" spc="0" normalizeH="0" noProof="0" dirty="0" smtClean="0">
                <a:ln>
                  <a:noFill/>
                </a:ln>
                <a:solidFill>
                  <a:srgbClr val="000000"/>
                </a:solidFill>
                <a:effectLst/>
                <a:uLnTx/>
                <a:uFillTx/>
                <a:latin typeface="TimesNewRomanPSMT"/>
                <a:ea typeface="+mn-ea"/>
                <a:cs typeface="+mn-cs"/>
              </a:rPr>
              <a:t> </a:t>
            </a:r>
            <a:r>
              <a:rPr kumimoji="0" lang="en-US" sz="2000" b="0" i="0" u="none" strike="noStrike" kern="1200" cap="none" spc="0" normalizeH="0" baseline="0" noProof="0" dirty="0" smtClean="0">
                <a:ln>
                  <a:noFill/>
                </a:ln>
                <a:solidFill>
                  <a:srgbClr val="000000"/>
                </a:solidFill>
                <a:effectLst/>
                <a:uLnTx/>
                <a:uFillTx/>
                <a:latin typeface="TimesNewRomanPSMT"/>
                <a:ea typeface="+mn-ea"/>
                <a:cs typeface="+mn-cs"/>
              </a:rPr>
              <a:t>But </a:t>
            </a:r>
            <a:r>
              <a:rPr kumimoji="0" lang="en-US" sz="2000" b="0" i="0" u="none" strike="noStrike" kern="1200" cap="none" spc="0" normalizeH="0" baseline="0" noProof="0" dirty="0">
                <a:ln>
                  <a:noFill/>
                </a:ln>
                <a:solidFill>
                  <a:srgbClr val="000000"/>
                </a:solidFill>
                <a:effectLst/>
                <a:uLnTx/>
                <a:uFillTx/>
                <a:latin typeface="TimesNewRomanPSMT"/>
                <a:ea typeface="+mn-ea"/>
                <a:cs typeface="+mn-cs"/>
              </a:rPr>
              <a:t>this experiment failed to consider other </a:t>
            </a:r>
            <a:r>
              <a:rPr kumimoji="0" lang="en-US" sz="2000" b="0" i="0" u="none" strike="noStrike" kern="1200" cap="none" spc="0" normalizeH="0" baseline="0" noProof="0" dirty="0" smtClean="0">
                <a:ln>
                  <a:noFill/>
                </a:ln>
                <a:solidFill>
                  <a:srgbClr val="000000"/>
                </a:solidFill>
                <a:effectLst/>
                <a:uLnTx/>
                <a:uFillTx/>
                <a:latin typeface="TimesNewRomanPSMT"/>
                <a:ea typeface="+mn-ea"/>
                <a:cs typeface="+mn-cs"/>
              </a:rPr>
              <a:t>forms</a:t>
            </a:r>
            <a:r>
              <a:rPr kumimoji="0" lang="en-US" sz="2000" b="0" i="0" u="none" strike="noStrike" kern="1200" cap="none" spc="0" normalizeH="0" noProof="0" dirty="0" smtClean="0">
                <a:ln>
                  <a:noFill/>
                </a:ln>
                <a:solidFill>
                  <a:srgbClr val="000000"/>
                </a:solidFill>
                <a:effectLst/>
                <a:uLnTx/>
                <a:uFillTx/>
                <a:latin typeface="TimesNewRomanPSMT"/>
                <a:ea typeface="+mn-ea"/>
                <a:cs typeface="+mn-cs"/>
              </a:rPr>
              <a:t> </a:t>
            </a:r>
            <a:r>
              <a:rPr kumimoji="0" lang="en-US" sz="2000" b="0" i="0" u="none" strike="noStrike" kern="1200" cap="none" spc="0" normalizeH="0" baseline="0" noProof="0" dirty="0" smtClean="0">
                <a:ln>
                  <a:noFill/>
                </a:ln>
                <a:solidFill>
                  <a:srgbClr val="000000"/>
                </a:solidFill>
                <a:effectLst/>
                <a:uLnTx/>
                <a:uFillTx/>
                <a:latin typeface="TimesNewRomanPSMT"/>
                <a:ea typeface="+mn-ea"/>
                <a:cs typeface="+mn-cs"/>
              </a:rPr>
              <a:t>of </a:t>
            </a:r>
            <a:r>
              <a:rPr kumimoji="0" lang="en-US" sz="2000" b="0" i="0" u="none" strike="noStrike" kern="1200" cap="none" spc="0" normalizeH="0" baseline="0" noProof="0" dirty="0">
                <a:ln>
                  <a:noFill/>
                </a:ln>
                <a:solidFill>
                  <a:srgbClr val="000000"/>
                </a:solidFill>
                <a:effectLst/>
                <a:uLnTx/>
                <a:uFillTx/>
                <a:latin typeface="TimesNewRomanPSMT"/>
                <a:ea typeface="+mn-ea"/>
                <a:cs typeface="+mn-cs"/>
              </a:rPr>
              <a:t>feedback which may play a positive role in </a:t>
            </a:r>
            <a:r>
              <a:rPr kumimoji="0" lang="en-US" sz="2000" b="0" i="0" u="none" strike="noStrike" kern="1200" cap="none" spc="0" normalizeH="0" baseline="0" noProof="0" dirty="0" smtClean="0">
                <a:ln>
                  <a:noFill/>
                </a:ln>
                <a:solidFill>
                  <a:srgbClr val="000000"/>
                </a:solidFill>
                <a:effectLst/>
                <a:uLnTx/>
                <a:uFillTx/>
                <a:latin typeface="TimesNewRomanPSMT"/>
                <a:ea typeface="+mn-ea"/>
                <a:cs typeface="+mn-cs"/>
              </a:rPr>
              <a:t>the</a:t>
            </a:r>
            <a:r>
              <a:rPr kumimoji="0" lang="en-US" sz="2000" b="0" i="0" u="none" strike="noStrike" kern="1200" cap="none" spc="0" normalizeH="0" noProof="0" dirty="0" smtClean="0">
                <a:ln>
                  <a:noFill/>
                </a:ln>
                <a:solidFill>
                  <a:srgbClr val="000000"/>
                </a:solidFill>
                <a:effectLst/>
                <a:uLnTx/>
                <a:uFillTx/>
                <a:latin typeface="TimesNewRomanPSMT"/>
                <a:ea typeface="+mn-ea"/>
                <a:cs typeface="+mn-cs"/>
              </a:rPr>
              <a:t> </a:t>
            </a:r>
            <a:r>
              <a:rPr kumimoji="0" lang="en-US" sz="2000" b="0" i="0" u="none" strike="noStrike" kern="1200" cap="none" spc="0" normalizeH="0" baseline="0" noProof="0" dirty="0" smtClean="0">
                <a:ln>
                  <a:noFill/>
                </a:ln>
                <a:solidFill>
                  <a:srgbClr val="000000"/>
                </a:solidFill>
                <a:effectLst/>
                <a:uLnTx/>
                <a:uFillTx/>
                <a:latin typeface="TimesNewRomanPSMT"/>
                <a:ea typeface="+mn-ea"/>
                <a:cs typeface="+mn-cs"/>
              </a:rPr>
              <a:t>production </a:t>
            </a:r>
            <a:r>
              <a:rPr kumimoji="0" lang="en-US" sz="2000" b="0" i="0" u="none" strike="noStrike" kern="1200" cap="none" spc="0" normalizeH="0" baseline="0" noProof="0" dirty="0">
                <a:ln>
                  <a:noFill/>
                </a:ln>
                <a:solidFill>
                  <a:srgbClr val="000000"/>
                </a:solidFill>
                <a:effectLst/>
                <a:uLnTx/>
                <a:uFillTx/>
                <a:latin typeface="TimesNewRomanPSMT"/>
                <a:ea typeface="+mn-ea"/>
                <a:cs typeface="+mn-cs"/>
              </a:rPr>
              <a:t>of higher-level writing.</a:t>
            </a:r>
            <a:r>
              <a:rPr kumimoji="0" lang="en-US" sz="2000" b="1" i="0" u="none" strike="noStrike" kern="1200" cap="none" spc="0" normalizeH="0" baseline="0" noProof="0" dirty="0">
                <a:ln>
                  <a:noFill/>
                </a:ln>
                <a:solidFill>
                  <a:srgbClr val="000000"/>
                </a:solidFill>
                <a:effectLst/>
                <a:uLnTx/>
                <a:uFillTx/>
                <a:latin typeface="TimesNewRomanPS-BoldMT"/>
                <a:ea typeface="+mn-ea"/>
                <a:cs typeface="+mn-cs"/>
              </a:rPr>
              <a:t> </a:t>
            </a:r>
          </a:p>
          <a:p>
            <a:pPr marL="0" marR="0" lvl="0" indent="0" algn="l" defTabSz="457200" rtl="0" eaLnBrk="1" fontAlgn="auto" latinLnBrk="0" hangingPunct="1">
              <a:lnSpc>
                <a:spcPct val="15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NewRomanPS-BoldMT"/>
                <a:ea typeface="+mn-ea"/>
                <a:cs typeface="+mn-cs"/>
              </a:rPr>
              <a:t>(Fiona T1)</a:t>
            </a:r>
            <a:endParaRPr kumimoji="0" lang="en-US" sz="200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
        <p:nvSpPr>
          <p:cNvPr id="14" name="TextBox 13">
            <a:extLst>
              <a:ext uri="{FF2B5EF4-FFF2-40B4-BE49-F238E27FC236}">
                <a16:creationId xmlns:a16="http://schemas.microsoft.com/office/drawing/2014/main" id="{BBFEAACB-7D16-534B-9BD0-BDBEA82DF733}"/>
              </a:ext>
            </a:extLst>
          </p:cNvPr>
          <p:cNvSpPr txBox="1"/>
          <p:nvPr/>
        </p:nvSpPr>
        <p:spPr>
          <a:xfrm>
            <a:off x="625701" y="3198138"/>
            <a:ext cx="6100415" cy="397151"/>
          </a:xfrm>
          <a:prstGeom prst="rect">
            <a:avLst/>
          </a:prstGeom>
          <a:solidFill>
            <a:srgbClr val="00B0F0">
              <a:alpha val="57000"/>
            </a:srgb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965176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950" y="516284"/>
            <a:ext cx="6774473" cy="810711"/>
          </a:xfrm>
        </p:spPr>
        <p:txBody>
          <a:bodyPr>
            <a:noAutofit/>
          </a:bodyPr>
          <a:lstStyle/>
          <a:p>
            <a:r>
              <a:rPr lang="en-US" sz="2800" dirty="0"/>
              <a:t>Outline</a:t>
            </a:r>
          </a:p>
        </p:txBody>
      </p:sp>
      <p:sp>
        <p:nvSpPr>
          <p:cNvPr id="3" name="Content Placeholder 2"/>
          <p:cNvSpPr>
            <a:spLocks noGrp="1"/>
          </p:cNvSpPr>
          <p:nvPr>
            <p:ph idx="1"/>
          </p:nvPr>
        </p:nvSpPr>
        <p:spPr>
          <a:xfrm>
            <a:off x="857250" y="1415914"/>
            <a:ext cx="7548196" cy="4447676"/>
          </a:xfrm>
        </p:spPr>
        <p:txBody>
          <a:bodyPr>
            <a:noAutofit/>
          </a:bodyPr>
          <a:lstStyle/>
          <a:p>
            <a:endParaRPr lang="en-US" sz="2400" dirty="0"/>
          </a:p>
          <a:p>
            <a:r>
              <a:rPr lang="en-US" sz="2800" dirty="0"/>
              <a:t>The concept of authorial voice</a:t>
            </a:r>
          </a:p>
          <a:p>
            <a:r>
              <a:rPr lang="en-US" sz="2800" dirty="0"/>
              <a:t>The construction of authorial voice</a:t>
            </a:r>
          </a:p>
          <a:p>
            <a:r>
              <a:rPr lang="en-US" sz="2800" dirty="0"/>
              <a:t>Proposed framework to </a:t>
            </a:r>
            <a:r>
              <a:rPr lang="en-US" sz="2800" dirty="0" err="1"/>
              <a:t>analyse</a:t>
            </a:r>
            <a:r>
              <a:rPr lang="en-US" sz="2800" dirty="0"/>
              <a:t> authorial voice through citations</a:t>
            </a:r>
          </a:p>
          <a:p>
            <a:r>
              <a:rPr lang="en-US" sz="2800" dirty="0"/>
              <a:t>Examples of </a:t>
            </a:r>
            <a:r>
              <a:rPr lang="en-US" sz="2800" dirty="0" err="1"/>
              <a:t>analysing</a:t>
            </a:r>
            <a:r>
              <a:rPr lang="en-US" sz="2800" dirty="0"/>
              <a:t> citation use in students’ writing</a:t>
            </a:r>
          </a:p>
          <a:p>
            <a:r>
              <a:rPr lang="en-US" sz="2800" dirty="0"/>
              <a:t>Implications </a:t>
            </a:r>
          </a:p>
          <a:p>
            <a:endParaRPr lang="en-US" sz="2400" dirty="0"/>
          </a:p>
        </p:txBody>
      </p:sp>
    </p:spTree>
    <p:extLst>
      <p:ext uri="{BB962C8B-B14F-4D97-AF65-F5344CB8AC3E}">
        <p14:creationId xmlns:p14="http://schemas.microsoft.com/office/powerpoint/2010/main" val="39572956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5F9C1-75DA-4E4F-88BB-FBD4508F3708}"/>
              </a:ext>
            </a:extLst>
          </p:cNvPr>
          <p:cNvSpPr>
            <a:spLocks noGrp="1"/>
          </p:cNvSpPr>
          <p:nvPr>
            <p:ph type="title"/>
          </p:nvPr>
        </p:nvSpPr>
        <p:spPr>
          <a:xfrm>
            <a:off x="1045029" y="211019"/>
            <a:ext cx="7104184" cy="602901"/>
          </a:xfrm>
        </p:spPr>
        <p:txBody>
          <a:bodyPr>
            <a:normAutofit fontScale="90000"/>
          </a:bodyPr>
          <a:lstStyle/>
          <a:p>
            <a:r>
              <a:rPr lang="en-US" dirty="0"/>
              <a:t>Summary</a:t>
            </a:r>
          </a:p>
        </p:txBody>
      </p:sp>
      <p:sp>
        <p:nvSpPr>
          <p:cNvPr id="3" name="Content Placeholder 2">
            <a:extLst>
              <a:ext uri="{FF2B5EF4-FFF2-40B4-BE49-F238E27FC236}">
                <a16:creationId xmlns:a16="http://schemas.microsoft.com/office/drawing/2014/main" id="{912AD5E0-DCE5-4E46-8B3B-BFC478AFBD92}"/>
              </a:ext>
            </a:extLst>
          </p:cNvPr>
          <p:cNvSpPr>
            <a:spLocks noGrp="1"/>
          </p:cNvSpPr>
          <p:nvPr>
            <p:ph idx="1"/>
          </p:nvPr>
        </p:nvSpPr>
        <p:spPr>
          <a:xfrm>
            <a:off x="130629" y="994787"/>
            <a:ext cx="8872694" cy="5863214"/>
          </a:xfrm>
        </p:spPr>
        <p:txBody>
          <a:bodyPr>
            <a:noAutofit/>
          </a:bodyPr>
          <a:lstStyle/>
          <a:p>
            <a:r>
              <a:rPr lang="en-US" sz="1900" dirty="0"/>
              <a:t>In our study, we </a:t>
            </a:r>
            <a:r>
              <a:rPr lang="en-US" sz="1900" b="1" dirty="0"/>
              <a:t>defined the construction of voice </a:t>
            </a:r>
          </a:p>
          <a:p>
            <a:pPr lvl="1"/>
            <a:r>
              <a:rPr lang="en-US" sz="1900" dirty="0"/>
              <a:t>as a writer’s attempts to persuade readers [tutors] of their ideas while simultaneously trying to express their self-presence and align with other contributors and with a broader community of practice. </a:t>
            </a:r>
          </a:p>
          <a:p>
            <a:r>
              <a:rPr lang="en-US" sz="1900" dirty="0"/>
              <a:t>We acknowledge though that the construction of voice exerts an effect on the reader and can reveal </a:t>
            </a:r>
            <a:r>
              <a:rPr lang="en-US" sz="1900" b="1" dirty="0"/>
              <a:t>a different writer identity </a:t>
            </a:r>
            <a:r>
              <a:rPr lang="en-US" sz="1900" dirty="0"/>
              <a:t>at a different time and place (or not reveal an authentic writer identity). </a:t>
            </a:r>
          </a:p>
          <a:p>
            <a:pPr lvl="1"/>
            <a:r>
              <a:rPr lang="en-US" sz="1900" dirty="0"/>
              <a:t>’Writers are engaged in a continuous process of self-fashioning, using language to perform identities that will change to meet the demands of different contexts, genres and audiences’ (Cameron, 2012, p. 253)</a:t>
            </a:r>
          </a:p>
          <a:p>
            <a:r>
              <a:rPr lang="en-US" sz="1900" dirty="0"/>
              <a:t>In the case of </a:t>
            </a:r>
            <a:r>
              <a:rPr lang="en-US" sz="1900" b="1" dirty="0"/>
              <a:t>our students</a:t>
            </a:r>
            <a:r>
              <a:rPr lang="en-US" sz="1900" dirty="0"/>
              <a:t>, they can do their best to adopt </a:t>
            </a:r>
            <a:r>
              <a:rPr lang="en-US" sz="1900" b="1" dirty="0"/>
              <a:t>a community voice </a:t>
            </a:r>
            <a:r>
              <a:rPr lang="en-US" sz="1900" dirty="0"/>
              <a:t>and present themselves as competent individuals in line with the expectations of their community members (i.e., tutors).</a:t>
            </a:r>
          </a:p>
          <a:p>
            <a:pPr lvl="1"/>
            <a:r>
              <a:rPr lang="en-US" sz="1900" dirty="0"/>
              <a:t>However, by doing this, students could be </a:t>
            </a:r>
            <a:r>
              <a:rPr lang="en-US" sz="1900" b="1" dirty="0"/>
              <a:t>suppressing their own</a:t>
            </a:r>
            <a:r>
              <a:rPr lang="en-US" sz="1900" dirty="0"/>
              <a:t> social and cultural identities.</a:t>
            </a:r>
          </a:p>
          <a:p>
            <a:r>
              <a:rPr lang="en-US" sz="1900" dirty="0"/>
              <a:t>It is therefore crucial that when investigating students’ citation practices, we also hear their explanations for their specific citation uses. </a:t>
            </a:r>
          </a:p>
        </p:txBody>
      </p:sp>
    </p:spTree>
    <p:extLst>
      <p:ext uri="{BB962C8B-B14F-4D97-AF65-F5344CB8AC3E}">
        <p14:creationId xmlns:p14="http://schemas.microsoft.com/office/powerpoint/2010/main" val="2364640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6CA3-9333-1741-B0AF-EB625FBF12B4}"/>
              </a:ext>
            </a:extLst>
          </p:cNvPr>
          <p:cNvSpPr>
            <a:spLocks noGrp="1"/>
          </p:cNvSpPr>
          <p:nvPr>
            <p:ph type="title"/>
          </p:nvPr>
        </p:nvSpPr>
        <p:spPr>
          <a:xfrm>
            <a:off x="880110" y="393947"/>
            <a:ext cx="7360919" cy="526483"/>
          </a:xfrm>
        </p:spPr>
        <p:txBody>
          <a:bodyPr>
            <a:noAutofit/>
          </a:bodyPr>
          <a:lstStyle/>
          <a:p>
            <a:r>
              <a:rPr lang="en-US" sz="2800" dirty="0"/>
              <a:t>Implications for teaching</a:t>
            </a:r>
          </a:p>
        </p:txBody>
      </p:sp>
      <p:sp>
        <p:nvSpPr>
          <p:cNvPr id="3" name="Content Placeholder 2">
            <a:extLst>
              <a:ext uri="{FF2B5EF4-FFF2-40B4-BE49-F238E27FC236}">
                <a16:creationId xmlns:a16="http://schemas.microsoft.com/office/drawing/2014/main" id="{2929DE1E-4100-A146-97BD-195D8890772C}"/>
              </a:ext>
            </a:extLst>
          </p:cNvPr>
          <p:cNvSpPr>
            <a:spLocks noGrp="1"/>
          </p:cNvSpPr>
          <p:nvPr>
            <p:ph idx="1"/>
          </p:nvPr>
        </p:nvSpPr>
        <p:spPr>
          <a:xfrm>
            <a:off x="331470" y="1135464"/>
            <a:ext cx="8446771" cy="5425356"/>
          </a:xfrm>
        </p:spPr>
        <p:txBody>
          <a:bodyPr>
            <a:normAutofit fontScale="92500" lnSpcReduction="10000"/>
          </a:bodyPr>
          <a:lstStyle/>
          <a:p>
            <a:pPr>
              <a:lnSpc>
                <a:spcPct val="150000"/>
              </a:lnSpc>
              <a:spcBef>
                <a:spcPts val="0"/>
              </a:spcBef>
            </a:pPr>
            <a:r>
              <a:rPr lang="en-US" altLang="zh-CN" sz="2200" dirty="0" smtClean="0">
                <a:latin typeface="+mj-lt"/>
              </a:rPr>
              <a:t>Teach the concept of authorial voice through </a:t>
            </a:r>
            <a:r>
              <a:rPr lang="en-US" altLang="zh-CN" sz="2200" dirty="0" err="1" smtClean="0">
                <a:latin typeface="+mj-lt"/>
              </a:rPr>
              <a:t>analysing</a:t>
            </a:r>
            <a:r>
              <a:rPr lang="en-US" altLang="zh-CN" sz="2200" dirty="0" smtClean="0">
                <a:latin typeface="+mj-lt"/>
              </a:rPr>
              <a:t> rhetorical</a:t>
            </a:r>
            <a:r>
              <a:rPr lang="zh-CN" altLang="en-US" sz="2200" dirty="0" smtClean="0">
                <a:latin typeface="+mj-lt"/>
              </a:rPr>
              <a:t> </a:t>
            </a:r>
            <a:r>
              <a:rPr lang="en-US" altLang="zh-CN" sz="2200" dirty="0">
                <a:latin typeface="+mj-lt"/>
              </a:rPr>
              <a:t>functions</a:t>
            </a:r>
            <a:r>
              <a:rPr lang="zh-CN" altLang="en-US" sz="2200" dirty="0">
                <a:latin typeface="+mj-lt"/>
              </a:rPr>
              <a:t> </a:t>
            </a:r>
            <a:r>
              <a:rPr lang="en-US" altLang="zh-CN" sz="2200" dirty="0">
                <a:latin typeface="+mj-lt"/>
              </a:rPr>
              <a:t>of</a:t>
            </a:r>
            <a:r>
              <a:rPr lang="zh-CN" altLang="en-US" sz="2200" dirty="0">
                <a:latin typeface="+mj-lt"/>
              </a:rPr>
              <a:t> </a:t>
            </a:r>
            <a:r>
              <a:rPr lang="en-US" altLang="zh-CN" sz="2200" dirty="0">
                <a:latin typeface="+mj-lt"/>
              </a:rPr>
              <a:t>citations </a:t>
            </a:r>
            <a:r>
              <a:rPr lang="en-US" altLang="zh-CN" sz="2200" dirty="0" smtClean="0">
                <a:latin typeface="+mj-lt"/>
              </a:rPr>
              <a:t>framework</a:t>
            </a:r>
          </a:p>
          <a:p>
            <a:pPr>
              <a:lnSpc>
                <a:spcPct val="150000"/>
              </a:lnSpc>
              <a:spcBef>
                <a:spcPts val="0"/>
              </a:spcBef>
            </a:pPr>
            <a:endParaRPr lang="en-US" sz="2200" dirty="0">
              <a:latin typeface="+mj-lt"/>
            </a:endParaRPr>
          </a:p>
          <a:p>
            <a:pPr>
              <a:lnSpc>
                <a:spcPct val="150000"/>
              </a:lnSpc>
              <a:spcBef>
                <a:spcPts val="0"/>
              </a:spcBef>
            </a:pPr>
            <a:r>
              <a:rPr lang="en-US" sz="2200" dirty="0" smtClean="0">
                <a:latin typeface="+mj-lt"/>
              </a:rPr>
              <a:t>Demonstrate </a:t>
            </a:r>
            <a:r>
              <a:rPr lang="en-US" sz="2200" dirty="0">
                <a:latin typeface="+mj-lt"/>
              </a:rPr>
              <a:t>successful and unsuccessful excerpts of student texts together with analysis of the citation types used</a:t>
            </a:r>
          </a:p>
          <a:p>
            <a:pPr>
              <a:lnSpc>
                <a:spcPct val="150000"/>
              </a:lnSpc>
              <a:spcBef>
                <a:spcPts val="0"/>
              </a:spcBef>
            </a:pPr>
            <a:endParaRPr lang="en-US" sz="2200" dirty="0">
              <a:latin typeface="+mj-lt"/>
            </a:endParaRPr>
          </a:p>
          <a:p>
            <a:pPr>
              <a:lnSpc>
                <a:spcPct val="150000"/>
              </a:lnSpc>
              <a:spcBef>
                <a:spcPts val="0"/>
              </a:spcBef>
            </a:pPr>
            <a:r>
              <a:rPr lang="en-US" sz="2200" dirty="0">
                <a:latin typeface="+mj-lt"/>
              </a:rPr>
              <a:t>Focus on overall rhetorical effects of the passage, which is then further broken down into each citation function</a:t>
            </a:r>
          </a:p>
          <a:p>
            <a:pPr>
              <a:lnSpc>
                <a:spcPct val="150000"/>
              </a:lnSpc>
              <a:spcBef>
                <a:spcPts val="0"/>
              </a:spcBef>
            </a:pPr>
            <a:endParaRPr lang="en-US" sz="2200" dirty="0">
              <a:latin typeface="+mj-lt"/>
            </a:endParaRPr>
          </a:p>
          <a:p>
            <a:pPr>
              <a:lnSpc>
                <a:spcPct val="150000"/>
              </a:lnSpc>
              <a:spcBef>
                <a:spcPts val="0"/>
              </a:spcBef>
            </a:pPr>
            <a:r>
              <a:rPr lang="en-US" sz="2200" dirty="0">
                <a:latin typeface="+mj-lt"/>
              </a:rPr>
              <a:t>However, teachers should not only encourage students to reflect on different meanings, clarify consequences of inappropriate citation use, </a:t>
            </a:r>
          </a:p>
          <a:p>
            <a:pPr lvl="1">
              <a:lnSpc>
                <a:spcPct val="150000"/>
              </a:lnSpc>
              <a:spcBef>
                <a:spcPts val="0"/>
              </a:spcBef>
            </a:pPr>
            <a:r>
              <a:rPr lang="en-US" sz="2200" dirty="0">
                <a:latin typeface="+mj-lt"/>
              </a:rPr>
              <a:t>but also support them in asserting their identity, their distinctiveness. </a:t>
            </a:r>
          </a:p>
          <a:p>
            <a:endParaRPr lang="en-US" sz="2400" dirty="0"/>
          </a:p>
          <a:p>
            <a:endParaRPr lang="en-US" sz="2400" dirty="0"/>
          </a:p>
        </p:txBody>
      </p:sp>
    </p:spTree>
    <p:extLst>
      <p:ext uri="{BB962C8B-B14F-4D97-AF65-F5344CB8AC3E}">
        <p14:creationId xmlns:p14="http://schemas.microsoft.com/office/powerpoint/2010/main" val="2595129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6CA3-9333-1741-B0AF-EB625FBF12B4}"/>
              </a:ext>
            </a:extLst>
          </p:cNvPr>
          <p:cNvSpPr>
            <a:spLocks noGrp="1"/>
          </p:cNvSpPr>
          <p:nvPr>
            <p:ph type="title"/>
          </p:nvPr>
        </p:nvSpPr>
        <p:spPr>
          <a:xfrm>
            <a:off x="765810" y="655203"/>
            <a:ext cx="7646669" cy="526483"/>
          </a:xfrm>
        </p:spPr>
        <p:txBody>
          <a:bodyPr>
            <a:noAutofit/>
          </a:bodyPr>
          <a:lstStyle/>
          <a:p>
            <a:r>
              <a:rPr lang="en-US" sz="2800" dirty="0"/>
              <a:t>Implications for research</a:t>
            </a:r>
          </a:p>
        </p:txBody>
      </p:sp>
      <p:sp>
        <p:nvSpPr>
          <p:cNvPr id="3" name="Content Placeholder 2">
            <a:extLst>
              <a:ext uri="{FF2B5EF4-FFF2-40B4-BE49-F238E27FC236}">
                <a16:creationId xmlns:a16="http://schemas.microsoft.com/office/drawing/2014/main" id="{2929DE1E-4100-A146-97BD-195D8890772C}"/>
              </a:ext>
            </a:extLst>
          </p:cNvPr>
          <p:cNvSpPr>
            <a:spLocks noGrp="1"/>
          </p:cNvSpPr>
          <p:nvPr>
            <p:ph idx="1"/>
          </p:nvPr>
        </p:nvSpPr>
        <p:spPr>
          <a:xfrm>
            <a:off x="446053" y="1554833"/>
            <a:ext cx="8201466" cy="4788817"/>
          </a:xfrm>
        </p:spPr>
        <p:txBody>
          <a:bodyPr>
            <a:normAutofit lnSpcReduction="10000"/>
          </a:bodyPr>
          <a:lstStyle/>
          <a:p>
            <a:pPr>
              <a:lnSpc>
                <a:spcPct val="150000"/>
              </a:lnSpc>
              <a:spcBef>
                <a:spcPts val="0"/>
              </a:spcBef>
            </a:pPr>
            <a:r>
              <a:rPr lang="en-US" sz="2400" dirty="0"/>
              <a:t>Rhetorical functions of citations need to be </a:t>
            </a:r>
            <a:r>
              <a:rPr lang="en-US" sz="2400" dirty="0" err="1"/>
              <a:t>analysed</a:t>
            </a:r>
            <a:r>
              <a:rPr lang="en-US" sz="2400" dirty="0"/>
              <a:t> through global understanding of the citation within its context</a:t>
            </a:r>
          </a:p>
          <a:p>
            <a:pPr>
              <a:lnSpc>
                <a:spcPct val="150000"/>
              </a:lnSpc>
              <a:spcBef>
                <a:spcPts val="0"/>
              </a:spcBef>
            </a:pPr>
            <a:endParaRPr lang="en-US" sz="2400" dirty="0"/>
          </a:p>
          <a:p>
            <a:pPr>
              <a:lnSpc>
                <a:spcPct val="150000"/>
              </a:lnSpc>
              <a:spcBef>
                <a:spcPts val="0"/>
              </a:spcBef>
            </a:pPr>
            <a:r>
              <a:rPr lang="en-US" sz="2400" dirty="0"/>
              <a:t>Analysis of citation functions needs both the researcher’s interpretation and the writers’ confirmation</a:t>
            </a:r>
          </a:p>
          <a:p>
            <a:pPr>
              <a:lnSpc>
                <a:spcPct val="150000"/>
              </a:lnSpc>
              <a:spcBef>
                <a:spcPts val="0"/>
              </a:spcBef>
            </a:pPr>
            <a:endParaRPr lang="en-US" sz="2400" dirty="0"/>
          </a:p>
          <a:p>
            <a:pPr>
              <a:lnSpc>
                <a:spcPct val="150000"/>
              </a:lnSpc>
              <a:spcBef>
                <a:spcPts val="0"/>
              </a:spcBef>
            </a:pPr>
            <a:r>
              <a:rPr lang="en-US" sz="2400" dirty="0"/>
              <a:t>Future: Can corpus linguistics methods in </a:t>
            </a:r>
            <a:r>
              <a:rPr lang="en-US" sz="2400" dirty="0" err="1"/>
              <a:t>analysing</a:t>
            </a:r>
            <a:r>
              <a:rPr lang="en-US" sz="2400" dirty="0"/>
              <a:t> citation use be used to inform researchers’ interpretation of texts? Can we move beyond manual coding of citations?</a:t>
            </a:r>
          </a:p>
          <a:p>
            <a:pPr>
              <a:lnSpc>
                <a:spcPct val="150000"/>
              </a:lnSpc>
              <a:buFont typeface="Wingdings" pitchFamily="2" charset="2"/>
              <a:buChar char="Ø"/>
            </a:pPr>
            <a:endParaRPr lang="en-US" sz="2400" dirty="0"/>
          </a:p>
          <a:p>
            <a:pPr>
              <a:lnSpc>
                <a:spcPct val="150000"/>
              </a:lnSpc>
              <a:buFont typeface="Wingdings" pitchFamily="2" charset="2"/>
              <a:buChar char="Ø"/>
            </a:pPr>
            <a:endParaRPr lang="en-US" sz="2400" dirty="0"/>
          </a:p>
        </p:txBody>
      </p:sp>
    </p:spTree>
    <p:extLst>
      <p:ext uri="{BB962C8B-B14F-4D97-AF65-F5344CB8AC3E}">
        <p14:creationId xmlns:p14="http://schemas.microsoft.com/office/powerpoint/2010/main" val="1540490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1672" y="162834"/>
            <a:ext cx="5937755" cy="831576"/>
          </a:xfrm>
        </p:spPr>
        <p:txBody>
          <a:bodyPr>
            <a:normAutofit/>
          </a:bodyPr>
          <a:lstStyle/>
          <a:p>
            <a:r>
              <a:rPr lang="en-US" sz="2800" dirty="0"/>
              <a:t>Ref</a:t>
            </a:r>
            <a:r>
              <a:rPr lang="en-US" altLang="zh-CN" sz="2800" dirty="0"/>
              <a:t>erences</a:t>
            </a:r>
            <a:endParaRPr lang="en-US" sz="2800" dirty="0"/>
          </a:p>
        </p:txBody>
      </p:sp>
      <p:sp>
        <p:nvSpPr>
          <p:cNvPr id="3" name="Content Placeholder 2"/>
          <p:cNvSpPr>
            <a:spLocks noGrp="1"/>
          </p:cNvSpPr>
          <p:nvPr>
            <p:ph idx="1"/>
          </p:nvPr>
        </p:nvSpPr>
        <p:spPr>
          <a:xfrm>
            <a:off x="0" y="1223010"/>
            <a:ext cx="9033468" cy="5740498"/>
          </a:xfrm>
        </p:spPr>
        <p:txBody>
          <a:bodyPr>
            <a:normAutofit fontScale="85000" lnSpcReduction="20000"/>
          </a:bodyPr>
          <a:lstStyle/>
          <a:p>
            <a:r>
              <a:rPr lang="en-GB" sz="2100" b="1" dirty="0">
                <a:solidFill>
                  <a:schemeClr val="tx1"/>
                </a:solidFill>
              </a:rPr>
              <a:t>Cameron, D. </a:t>
            </a:r>
            <a:r>
              <a:rPr lang="en-GB" sz="2100" dirty="0">
                <a:solidFill>
                  <a:schemeClr val="tx1"/>
                </a:solidFill>
              </a:rPr>
              <a:t>(2012). </a:t>
            </a:r>
            <a:r>
              <a:rPr lang="en-GB" sz="2100" i="1" dirty="0">
                <a:solidFill>
                  <a:schemeClr val="tx1"/>
                </a:solidFill>
              </a:rPr>
              <a:t>Epilogue</a:t>
            </a:r>
            <a:r>
              <a:rPr lang="en-GB" sz="2100" dirty="0">
                <a:solidFill>
                  <a:schemeClr val="tx1"/>
                </a:solidFill>
              </a:rPr>
              <a:t>. </a:t>
            </a:r>
            <a:r>
              <a:rPr lang="en-US" sz="2100" dirty="0"/>
              <a:t>In K. Hyland &amp; C. S. </a:t>
            </a:r>
            <a:r>
              <a:rPr lang="en-US" sz="2100" dirty="0" err="1"/>
              <a:t>Guinda</a:t>
            </a:r>
            <a:r>
              <a:rPr lang="en-US" sz="2100" dirty="0"/>
              <a:t> (Eds.), </a:t>
            </a:r>
            <a:r>
              <a:rPr lang="en-US" sz="2100" i="1" dirty="0"/>
              <a:t>Stance and voice in written academic genres</a:t>
            </a:r>
            <a:r>
              <a:rPr lang="en-US" sz="2100" dirty="0"/>
              <a:t> (pp. 249-256). </a:t>
            </a:r>
            <a:r>
              <a:rPr lang="en-GB" sz="2100" dirty="0"/>
              <a:t>Palgrave Macmillan.</a:t>
            </a:r>
            <a:endParaRPr lang="en-GB" sz="2100" b="1" dirty="0">
              <a:solidFill>
                <a:schemeClr val="tx1"/>
              </a:solidFill>
            </a:endParaRPr>
          </a:p>
          <a:p>
            <a:r>
              <a:rPr lang="en-GB" sz="2100" b="1" dirty="0">
                <a:solidFill>
                  <a:schemeClr val="tx1"/>
                </a:solidFill>
              </a:rPr>
              <a:t>Clark, R., &amp; </a:t>
            </a:r>
            <a:r>
              <a:rPr lang="en-GB" sz="2100" b="1" dirty="0" err="1">
                <a:solidFill>
                  <a:schemeClr val="tx1"/>
                </a:solidFill>
              </a:rPr>
              <a:t>Ivanič</a:t>
            </a:r>
            <a:r>
              <a:rPr lang="en-GB" sz="2100" b="1" dirty="0">
                <a:solidFill>
                  <a:schemeClr val="tx1"/>
                </a:solidFill>
              </a:rPr>
              <a:t>, R. </a:t>
            </a:r>
            <a:r>
              <a:rPr lang="en-GB" sz="2100" dirty="0">
                <a:solidFill>
                  <a:schemeClr val="tx1"/>
                </a:solidFill>
              </a:rPr>
              <a:t>(1997). </a:t>
            </a:r>
            <a:r>
              <a:rPr lang="en-GB" sz="2100" i="1" dirty="0"/>
              <a:t>The politics of writing. </a:t>
            </a:r>
            <a:r>
              <a:rPr lang="en-GB" sz="2100" dirty="0"/>
              <a:t>New York: Routledge. </a:t>
            </a:r>
          </a:p>
          <a:p>
            <a:r>
              <a:rPr lang="en-GB" sz="2100" b="1" dirty="0"/>
              <a:t>Groom, N. </a:t>
            </a:r>
            <a:r>
              <a:rPr lang="en-GB" sz="2100" dirty="0"/>
              <a:t>(2000a). A workable balance: self and source in argumentative writing. In S. Mitchell &amp; R. Andrews (Eds.), </a:t>
            </a:r>
            <a:r>
              <a:rPr lang="en-GB" sz="2100" i="1" dirty="0"/>
              <a:t>Learning to argue in higher education</a:t>
            </a:r>
            <a:r>
              <a:rPr lang="en-GB" sz="2100" dirty="0"/>
              <a:t> (pp. 65–145). Portsmouth: Boynton/Cook Heinemann.</a:t>
            </a:r>
          </a:p>
          <a:p>
            <a:r>
              <a:rPr lang="en-US" sz="2100" b="1" dirty="0">
                <a:solidFill>
                  <a:schemeClr val="tx1"/>
                </a:solidFill>
              </a:rPr>
              <a:t>Groom, N. </a:t>
            </a:r>
            <a:r>
              <a:rPr lang="en-US" sz="2100" dirty="0">
                <a:solidFill>
                  <a:schemeClr val="tx1"/>
                </a:solidFill>
              </a:rPr>
              <a:t>(2000b). </a:t>
            </a:r>
            <a:r>
              <a:rPr lang="en-US" sz="2100" dirty="0"/>
              <a:t>Attribution and </a:t>
            </a:r>
            <a:r>
              <a:rPr lang="en-US" sz="2100" dirty="0" err="1"/>
              <a:t>averral</a:t>
            </a:r>
            <a:r>
              <a:rPr lang="en-US" sz="2100" dirty="0"/>
              <a:t> revisited: three perspectives on manifest intertextuality in academic writing. In P. Thompson (Ed.), </a:t>
            </a:r>
            <a:r>
              <a:rPr lang="en-US" sz="2100" i="1" dirty="0"/>
              <a:t>Patterns and Perspectives: Insights into EAP writing practice (pp. 14-25). </a:t>
            </a:r>
            <a:r>
              <a:rPr lang="en-US" sz="2100" dirty="0"/>
              <a:t>Centre for Applied Language Studies, Reading.</a:t>
            </a:r>
          </a:p>
          <a:p>
            <a:r>
              <a:rPr lang="en-GB" sz="2100" b="1" dirty="0"/>
              <a:t>Hutchings, C. </a:t>
            </a:r>
            <a:r>
              <a:rPr lang="en-GB" sz="2100" dirty="0"/>
              <a:t>(2014). Referencing and identity, voice and agency: adult learners' transformations within literacy practices. </a:t>
            </a:r>
            <a:r>
              <a:rPr lang="en-GB" sz="2100" i="1" dirty="0"/>
              <a:t>Higher Education Research &amp; Development</a:t>
            </a:r>
            <a:r>
              <a:rPr lang="en-GB" sz="2100" dirty="0"/>
              <a:t>, </a:t>
            </a:r>
            <a:r>
              <a:rPr lang="en-GB" sz="2100" i="1" dirty="0"/>
              <a:t>33</a:t>
            </a:r>
            <a:r>
              <a:rPr lang="en-GB" sz="2100" dirty="0"/>
              <a:t>(2), 312-324. </a:t>
            </a:r>
            <a:r>
              <a:rPr lang="en-US" sz="2100" dirty="0"/>
              <a:t>DOI: 10.1080/07294360.2013.832159</a:t>
            </a:r>
          </a:p>
          <a:p>
            <a:r>
              <a:rPr lang="en-US" sz="2100" b="1" dirty="0"/>
              <a:t>Hyland, K. </a:t>
            </a:r>
            <a:r>
              <a:rPr lang="en-US" sz="2100" dirty="0"/>
              <a:t>(2004). </a:t>
            </a:r>
            <a:r>
              <a:rPr lang="en-US" sz="2100" i="1" dirty="0"/>
              <a:t>Disciplinary discourses</a:t>
            </a:r>
            <a:r>
              <a:rPr lang="en-US" sz="2100" dirty="0"/>
              <a:t>. Ann Arbor: University of Michigan. </a:t>
            </a:r>
          </a:p>
          <a:p>
            <a:r>
              <a:rPr lang="en-US" sz="2100" b="1" dirty="0"/>
              <a:t>Hyland, K. </a:t>
            </a:r>
            <a:r>
              <a:rPr lang="en-US" sz="2100" dirty="0"/>
              <a:t>(2012). Undergraduate understandings: Stance and voice in final year reports. In K. Hyland &amp; C. S. </a:t>
            </a:r>
            <a:r>
              <a:rPr lang="en-US" sz="2100" dirty="0" err="1"/>
              <a:t>Guinda</a:t>
            </a:r>
            <a:r>
              <a:rPr lang="en-US" sz="2100" dirty="0"/>
              <a:t> (Eds.), </a:t>
            </a:r>
            <a:r>
              <a:rPr lang="en-US" sz="2100" i="1" dirty="0"/>
              <a:t>Stance and voice in written academic genres</a:t>
            </a:r>
            <a:r>
              <a:rPr lang="en-US" sz="2100" dirty="0"/>
              <a:t> (pp. 134-150). </a:t>
            </a:r>
            <a:r>
              <a:rPr lang="en-GB" sz="2100" dirty="0"/>
              <a:t>Palgrave Macmillan.</a:t>
            </a:r>
          </a:p>
          <a:p>
            <a:r>
              <a:rPr lang="en-GB" sz="2100" b="1" dirty="0"/>
              <a:t>Hyland, K. &amp; </a:t>
            </a:r>
            <a:r>
              <a:rPr lang="en-GB" sz="2100" b="1" dirty="0" err="1"/>
              <a:t>Guinda</a:t>
            </a:r>
            <a:r>
              <a:rPr lang="en-GB" sz="2100" b="1" dirty="0"/>
              <a:t>, C. S. </a:t>
            </a:r>
            <a:r>
              <a:rPr lang="en-GB" sz="2100" dirty="0"/>
              <a:t>(2012).</a:t>
            </a:r>
            <a:r>
              <a:rPr lang="en-GB" sz="2100" i="1" dirty="0"/>
              <a:t> Stance and Voice in Written Academic Genres</a:t>
            </a:r>
            <a:r>
              <a:rPr lang="en-GB" sz="2100" dirty="0"/>
              <a:t>. Palgrave Macmillan.</a:t>
            </a:r>
          </a:p>
          <a:p>
            <a:r>
              <a:rPr lang="en-GB" sz="2100" b="1" dirty="0"/>
              <a:t>Hyland, K., &amp; </a:t>
            </a:r>
            <a:r>
              <a:rPr lang="en-GB" sz="2100" b="1" dirty="0" err="1"/>
              <a:t>Tse</a:t>
            </a:r>
            <a:r>
              <a:rPr lang="en-GB" sz="2100" b="1" dirty="0"/>
              <a:t>, P. </a:t>
            </a:r>
            <a:r>
              <a:rPr lang="en-GB" sz="2100" dirty="0"/>
              <a:t>(2005). Hooking the reader: A corpus study of evaluative that in abstracts. </a:t>
            </a:r>
            <a:r>
              <a:rPr lang="en-GB" sz="2100" i="1" dirty="0"/>
              <a:t>English for Specific Purposes, 24</a:t>
            </a:r>
            <a:r>
              <a:rPr lang="en-GB" sz="2100" dirty="0"/>
              <a:t>(2), 123–139. </a:t>
            </a:r>
          </a:p>
          <a:p>
            <a:pPr marL="0" indent="0">
              <a:buNone/>
            </a:pPr>
            <a:endParaRPr lang="en-GB" dirty="0"/>
          </a:p>
        </p:txBody>
      </p:sp>
    </p:spTree>
    <p:extLst>
      <p:ext uri="{BB962C8B-B14F-4D97-AF65-F5344CB8AC3E}">
        <p14:creationId xmlns:p14="http://schemas.microsoft.com/office/powerpoint/2010/main" val="14123418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1672" y="162834"/>
            <a:ext cx="5937755" cy="774426"/>
          </a:xfrm>
        </p:spPr>
        <p:txBody>
          <a:bodyPr>
            <a:normAutofit/>
          </a:bodyPr>
          <a:lstStyle/>
          <a:p>
            <a:r>
              <a:rPr lang="en-US" sz="2800" dirty="0"/>
              <a:t>Ref</a:t>
            </a:r>
            <a:r>
              <a:rPr lang="en-US" altLang="zh-CN" sz="2800" dirty="0"/>
              <a:t>erences (2)</a:t>
            </a:r>
            <a:endParaRPr lang="en-US" sz="2800" dirty="0"/>
          </a:p>
        </p:txBody>
      </p:sp>
      <p:sp>
        <p:nvSpPr>
          <p:cNvPr id="3" name="Content Placeholder 2"/>
          <p:cNvSpPr>
            <a:spLocks noGrp="1"/>
          </p:cNvSpPr>
          <p:nvPr>
            <p:ph idx="1"/>
          </p:nvPr>
        </p:nvSpPr>
        <p:spPr>
          <a:xfrm>
            <a:off x="0" y="1131570"/>
            <a:ext cx="9052560" cy="5726431"/>
          </a:xfrm>
        </p:spPr>
        <p:txBody>
          <a:bodyPr>
            <a:normAutofit fontScale="55000" lnSpcReduction="20000"/>
          </a:bodyPr>
          <a:lstStyle/>
          <a:p>
            <a:r>
              <a:rPr lang="en-GB" sz="3200" b="1" dirty="0" err="1"/>
              <a:t>Ivanič</a:t>
            </a:r>
            <a:r>
              <a:rPr lang="en-GB" sz="3200" b="1" dirty="0"/>
              <a:t>, R. </a:t>
            </a:r>
            <a:r>
              <a:rPr lang="en-GB" sz="3200" dirty="0"/>
              <a:t>(1998). </a:t>
            </a:r>
            <a:r>
              <a:rPr lang="en-GB" sz="3200" i="1" dirty="0"/>
              <a:t>Writing and identity: the discoursal construction of identity in academic writing</a:t>
            </a:r>
            <a:r>
              <a:rPr lang="en-GB" sz="3200" dirty="0"/>
              <a:t>. Amsterdam: John </a:t>
            </a:r>
            <a:r>
              <a:rPr lang="en-GB" sz="3200" dirty="0" err="1"/>
              <a:t>Benjamins</a:t>
            </a:r>
            <a:r>
              <a:rPr lang="en-GB" sz="3200" dirty="0"/>
              <a:t> Publishing. </a:t>
            </a:r>
            <a:endParaRPr lang="en-US" sz="3200" dirty="0"/>
          </a:p>
          <a:p>
            <a:r>
              <a:rPr lang="en-GB" sz="3200" b="1" dirty="0" err="1"/>
              <a:t>Ivanič</a:t>
            </a:r>
            <a:r>
              <a:rPr lang="en-GB" sz="3200" b="1" dirty="0"/>
              <a:t>,</a:t>
            </a:r>
            <a:r>
              <a:rPr lang="en-US" sz="3200" b="1" dirty="0"/>
              <a:t> R. &amp; Camps, D. </a:t>
            </a:r>
            <a:r>
              <a:rPr lang="en-US" sz="3200" dirty="0"/>
              <a:t>(2001). I am how I sound: Voice as self-representation in L2 writing. Journal of Second Language Writing, 10(1-2), 3-33. </a:t>
            </a:r>
            <a:r>
              <a:rPr lang="en-US" sz="3200" dirty="0">
                <a:hlinkClick r:id="rId2"/>
              </a:rPr>
              <a:t>https://doi.org/10.1016/S1060-3743(01)00034-0</a:t>
            </a:r>
            <a:endParaRPr lang="en-US" sz="3200" dirty="0"/>
          </a:p>
          <a:p>
            <a:r>
              <a:rPr lang="en-GB" sz="3200" b="1" dirty="0"/>
              <a:t>McKinley, J.</a:t>
            </a:r>
            <a:r>
              <a:rPr lang="en-GB" sz="3200" dirty="0"/>
              <a:t> (2018). Integrating appraisal theory with possible selves in understanding university EFL writing. </a:t>
            </a:r>
            <a:r>
              <a:rPr lang="en-GB" sz="3200" i="1" dirty="0"/>
              <a:t>System</a:t>
            </a:r>
            <a:r>
              <a:rPr lang="en-GB" sz="3200" dirty="0"/>
              <a:t>, </a:t>
            </a:r>
            <a:r>
              <a:rPr lang="en-GB" sz="3200" i="1" dirty="0"/>
              <a:t>78</a:t>
            </a:r>
            <a:r>
              <a:rPr lang="en-GB" sz="3200" dirty="0"/>
              <a:t>, 27-37. </a:t>
            </a:r>
            <a:r>
              <a:rPr lang="en-GB" sz="3200" dirty="0">
                <a:hlinkClick r:id="rId3"/>
              </a:rPr>
              <a:t>https://doi.org/10.1016/j.system.2018.07.002</a:t>
            </a:r>
            <a:r>
              <a:rPr lang="en-GB" sz="3200" dirty="0"/>
              <a:t> </a:t>
            </a:r>
          </a:p>
          <a:p>
            <a:r>
              <a:rPr lang="en-GB" sz="3200" b="1" dirty="0" err="1"/>
              <a:t>Mansourizadeh</a:t>
            </a:r>
            <a:r>
              <a:rPr lang="en-GB" sz="3200" b="1" dirty="0"/>
              <a:t>, K., &amp; Ahmad, U. K.</a:t>
            </a:r>
            <a:r>
              <a:rPr lang="en-GB" sz="3200" dirty="0"/>
              <a:t> (2011). Citation practices among non-native expert and novice scientific writers. </a:t>
            </a:r>
            <a:r>
              <a:rPr lang="en-GB" sz="3200" i="1" dirty="0"/>
              <a:t>Journal of English for Academic Purposes</a:t>
            </a:r>
            <a:r>
              <a:rPr lang="en-GB" sz="3200" dirty="0"/>
              <a:t>, </a:t>
            </a:r>
            <a:r>
              <a:rPr lang="en-GB" sz="3200" i="1" dirty="0"/>
              <a:t>10</a:t>
            </a:r>
            <a:r>
              <a:rPr lang="en-GB" sz="3200" dirty="0"/>
              <a:t>(3), 152–161. </a:t>
            </a:r>
            <a:r>
              <a:rPr lang="en-GB" sz="3200" dirty="0">
                <a:hlinkClick r:id="rId4"/>
              </a:rPr>
              <a:t>https://doi.org/10.1016/j.jeap.2011.03.004</a:t>
            </a:r>
            <a:endParaRPr lang="en-GB" sz="3200" dirty="0"/>
          </a:p>
          <a:p>
            <a:r>
              <a:rPr lang="en-GB" sz="3200" b="1" dirty="0"/>
              <a:t>Matsuda, P. K. </a:t>
            </a:r>
            <a:r>
              <a:rPr lang="en-GB" sz="3200" dirty="0"/>
              <a:t>(2011). </a:t>
            </a:r>
            <a:r>
              <a:rPr lang="en-GB" sz="3200" i="1" dirty="0"/>
              <a:t>Conceptions of voice in writing assessment rubrics</a:t>
            </a:r>
            <a:r>
              <a:rPr lang="en-GB" sz="3200" dirty="0"/>
              <a:t>. Paper presented at the American Association for Applied Linguistics. Chicago, III. </a:t>
            </a:r>
          </a:p>
          <a:p>
            <a:r>
              <a:rPr lang="en-GB" sz="3200" b="1" dirty="0"/>
              <a:t>Matsuda, P. K. </a:t>
            </a:r>
            <a:r>
              <a:rPr lang="en-GB" sz="3200" dirty="0"/>
              <a:t>(2001, April). Voice in Japanese written discourse. </a:t>
            </a:r>
            <a:r>
              <a:rPr lang="en-GB" sz="3200" i="1" dirty="0"/>
              <a:t>Journal of Second Language Writing</a:t>
            </a:r>
            <a:r>
              <a:rPr lang="en-GB" sz="3200" dirty="0"/>
              <a:t>, </a:t>
            </a:r>
            <a:r>
              <a:rPr lang="en-GB" sz="3200" i="1" dirty="0"/>
              <a:t>10</a:t>
            </a:r>
            <a:r>
              <a:rPr lang="en-GB" sz="3200" dirty="0"/>
              <a:t>(1–2), 35–53. https://</a:t>
            </a:r>
            <a:r>
              <a:rPr lang="en-GB" sz="3200" dirty="0" err="1"/>
              <a:t>doi.org</a:t>
            </a:r>
            <a:r>
              <a:rPr lang="en-GB" sz="3200" dirty="0"/>
              <a:t>/10.1016/S1060- 3743(00)00036-9</a:t>
            </a:r>
          </a:p>
          <a:p>
            <a:r>
              <a:rPr lang="en-GB" sz="3200" b="1" dirty="0" err="1"/>
              <a:t>Petric</a:t>
            </a:r>
            <a:r>
              <a:rPr lang="en-GB" sz="3200" b="1" dirty="0"/>
              <a:t>́, B. </a:t>
            </a:r>
            <a:r>
              <a:rPr lang="en-GB" sz="3200" dirty="0"/>
              <a:t>(2007). Rhetorical functions of citations in high- and low-rated master’s theses. </a:t>
            </a:r>
            <a:r>
              <a:rPr lang="en-GB" sz="3200" i="1" dirty="0"/>
              <a:t>Journal of English for Academic Purposes</a:t>
            </a:r>
            <a:r>
              <a:rPr lang="en-GB" sz="3200" dirty="0"/>
              <a:t>, </a:t>
            </a:r>
            <a:r>
              <a:rPr lang="en-GB" sz="3200" i="1" dirty="0"/>
              <a:t>6</a:t>
            </a:r>
            <a:r>
              <a:rPr lang="en-GB" sz="3200" dirty="0"/>
              <a:t>(3), 238–253. https://</a:t>
            </a:r>
            <a:r>
              <a:rPr lang="en-GB" sz="3200" dirty="0" err="1"/>
              <a:t>doi.org</a:t>
            </a:r>
            <a:r>
              <a:rPr lang="en-GB" sz="3200" dirty="0"/>
              <a:t>/10.1016/j.jeap.2007.09.002 </a:t>
            </a:r>
          </a:p>
          <a:p>
            <a:r>
              <a:rPr lang="en-US" sz="3200" b="1" dirty="0"/>
              <a:t>Swales, J. </a:t>
            </a:r>
            <a:r>
              <a:rPr lang="en-US" sz="3200" dirty="0"/>
              <a:t>(2004). </a:t>
            </a:r>
            <a:r>
              <a:rPr lang="en-US" sz="3200" i="1" dirty="0"/>
              <a:t>Research genres</a:t>
            </a:r>
            <a:r>
              <a:rPr lang="en-US" sz="3200" dirty="0"/>
              <a:t>. Cambridge: Cambridge University Press. </a:t>
            </a:r>
          </a:p>
          <a:p>
            <a:r>
              <a:rPr lang="en-GB" sz="3200" b="1" dirty="0"/>
              <a:t>Tardy, C. M. </a:t>
            </a:r>
            <a:r>
              <a:rPr lang="en-GB" sz="3200" dirty="0"/>
              <a:t>(2012). Current conceptions of voice. </a:t>
            </a:r>
            <a:r>
              <a:rPr lang="en-US" sz="3200" dirty="0"/>
              <a:t>In K. Hyland &amp; C. S. </a:t>
            </a:r>
            <a:r>
              <a:rPr lang="en-US" sz="3200" dirty="0" err="1"/>
              <a:t>Guinda</a:t>
            </a:r>
            <a:r>
              <a:rPr lang="en-US" sz="3200" dirty="0"/>
              <a:t> (Eds.), </a:t>
            </a:r>
            <a:r>
              <a:rPr lang="en-US" sz="3200" i="1" dirty="0"/>
              <a:t>Stance and voice in written academic genres</a:t>
            </a:r>
            <a:r>
              <a:rPr lang="en-US" sz="3200" dirty="0"/>
              <a:t> (pp. 34-48). </a:t>
            </a:r>
            <a:r>
              <a:rPr lang="en-GB" sz="3200" dirty="0"/>
              <a:t>Palgrave Macmillan.</a:t>
            </a:r>
          </a:p>
          <a:p>
            <a:endParaRPr lang="en-GB" sz="3200" dirty="0"/>
          </a:p>
          <a:p>
            <a:pPr marL="0" indent="0">
              <a:buNone/>
            </a:pPr>
            <a:endParaRPr lang="en-GB" dirty="0"/>
          </a:p>
        </p:txBody>
      </p:sp>
    </p:spTree>
    <p:extLst>
      <p:ext uri="{BB962C8B-B14F-4D97-AF65-F5344CB8AC3E}">
        <p14:creationId xmlns:p14="http://schemas.microsoft.com/office/powerpoint/2010/main" val="23564636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48E00-EF14-7A4A-8BDC-356908365CC2}"/>
              </a:ext>
            </a:extLst>
          </p:cNvPr>
          <p:cNvSpPr>
            <a:spLocks noGrp="1"/>
          </p:cNvSpPr>
          <p:nvPr>
            <p:ph type="title"/>
          </p:nvPr>
        </p:nvSpPr>
        <p:spPr>
          <a:xfrm>
            <a:off x="811530" y="964692"/>
            <a:ext cx="7578090" cy="5401818"/>
          </a:xfrm>
        </p:spPr>
        <p:txBody>
          <a:bodyPr>
            <a:normAutofit/>
          </a:bodyPr>
          <a:lstStyle/>
          <a:p>
            <a:pPr>
              <a:spcBef>
                <a:spcPts val="0"/>
              </a:spcBef>
            </a:pPr>
            <a:r>
              <a:rPr lang="en-US" sz="4400" b="1" dirty="0"/>
              <a:t/>
            </a:r>
            <a:br>
              <a:rPr lang="en-US" sz="4400" b="1" dirty="0"/>
            </a:br>
            <a:r>
              <a:rPr lang="en-US" sz="4400" b="1" dirty="0"/>
              <a:t>Thank you!</a:t>
            </a:r>
            <a:br>
              <a:rPr lang="en-US" sz="4400" b="1" dirty="0"/>
            </a:br>
            <a:r>
              <a:rPr lang="en-US" sz="4400" b="1" dirty="0"/>
              <a:t/>
            </a:r>
            <a:br>
              <a:rPr lang="en-US" sz="4400" b="1" dirty="0"/>
            </a:br>
            <a:r>
              <a:rPr lang="en-US" dirty="0"/>
              <a:t/>
            </a:r>
            <a:br>
              <a:rPr lang="en-US" dirty="0"/>
            </a:br>
            <a:r>
              <a:rPr lang="en-US" sz="1600" dirty="0"/>
              <a:t>Dr. </a:t>
            </a:r>
            <a:r>
              <a:rPr lang="en-US" sz="1600" dirty="0" err="1"/>
              <a:t>Qingyang</a:t>
            </a:r>
            <a:r>
              <a:rPr lang="en-US" sz="1600" dirty="0"/>
              <a:t> Sun </a:t>
            </a:r>
            <a:br>
              <a:rPr lang="en-US" sz="1600" dirty="0"/>
            </a:br>
            <a:r>
              <a:rPr lang="en-GB" sz="1600" cap="none" dirty="0">
                <a:hlinkClick r:id="rId2"/>
              </a:rPr>
              <a:t>qingyang.sun@xjtlu.edu.cn</a:t>
            </a:r>
            <a:r>
              <a:rPr lang="en-GB" sz="1600" cap="none" dirty="0"/>
              <a:t> </a:t>
            </a:r>
            <a:r>
              <a:rPr lang="en-US" sz="1600" dirty="0"/>
              <a:t/>
            </a:r>
            <a:br>
              <a:rPr lang="en-US" sz="1600" dirty="0"/>
            </a:br>
            <a:r>
              <a:rPr lang="en-US" sz="1600" dirty="0"/>
              <a:t/>
            </a:r>
            <a:br>
              <a:rPr lang="en-US" sz="1600" dirty="0"/>
            </a:br>
            <a:r>
              <a:rPr lang="en-US" sz="1600" dirty="0"/>
              <a:t>Dr. Irena </a:t>
            </a:r>
            <a:r>
              <a:rPr lang="en-US" sz="1600" dirty="0" err="1"/>
              <a:t>Kuzborska</a:t>
            </a:r>
            <a:r>
              <a:rPr lang="en-US" sz="1600" dirty="0"/>
              <a:t/>
            </a:r>
            <a:br>
              <a:rPr lang="en-US" sz="1600" dirty="0"/>
            </a:br>
            <a:r>
              <a:rPr lang="en-US" sz="1600" cap="none" dirty="0">
                <a:hlinkClick r:id="rId3"/>
              </a:rPr>
              <a:t>irena.kuzborska@york.ac.uk</a:t>
            </a:r>
            <a:r>
              <a:rPr lang="en-US" sz="1600" dirty="0"/>
              <a:t/>
            </a:r>
            <a:br>
              <a:rPr lang="en-US" sz="1600" dirty="0"/>
            </a:br>
            <a:r>
              <a:rPr lang="en-US" sz="1600" dirty="0"/>
              <a:t/>
            </a:r>
            <a:br>
              <a:rPr lang="en-US" sz="1600" dirty="0"/>
            </a:br>
            <a:r>
              <a:rPr lang="en-US" sz="1600" dirty="0"/>
              <a:t>Dr. Bill </a:t>
            </a:r>
            <a:r>
              <a:rPr lang="en-US" sz="1600" dirty="0" err="1"/>
              <a:t>Soden</a:t>
            </a:r>
            <a:r>
              <a:rPr lang="en-US" sz="1600" dirty="0"/>
              <a:t> </a:t>
            </a:r>
            <a:br>
              <a:rPr lang="en-US" sz="1600" dirty="0"/>
            </a:br>
            <a:r>
              <a:rPr lang="en-US" sz="1600" cap="none" dirty="0">
                <a:hlinkClick r:id="rId4"/>
              </a:rPr>
              <a:t>bill.sodden@york.ac.uk</a:t>
            </a:r>
            <a:r>
              <a:rPr lang="en-US" sz="1600" cap="none" dirty="0"/>
              <a:t> </a:t>
            </a:r>
            <a:r>
              <a:rPr lang="en-US" sz="1600" dirty="0"/>
              <a:t/>
            </a:r>
            <a:br>
              <a:rPr lang="en-US" sz="1600" dirty="0"/>
            </a:br>
            <a:endParaRPr lang="en-US" sz="1600" dirty="0"/>
          </a:p>
        </p:txBody>
      </p:sp>
    </p:spTree>
    <p:extLst>
      <p:ext uri="{BB962C8B-B14F-4D97-AF65-F5344CB8AC3E}">
        <p14:creationId xmlns:p14="http://schemas.microsoft.com/office/powerpoint/2010/main" val="2893239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E161B-7D23-3340-AD4F-976F939B51EB}"/>
              </a:ext>
            </a:extLst>
          </p:cNvPr>
          <p:cNvSpPr>
            <a:spLocks noGrp="1"/>
          </p:cNvSpPr>
          <p:nvPr>
            <p:ph type="title"/>
          </p:nvPr>
        </p:nvSpPr>
        <p:spPr>
          <a:xfrm>
            <a:off x="925551" y="256477"/>
            <a:ext cx="7359805" cy="1260089"/>
          </a:xfrm>
        </p:spPr>
        <p:txBody>
          <a:bodyPr>
            <a:noAutofit/>
          </a:bodyPr>
          <a:lstStyle/>
          <a:p>
            <a:r>
              <a:rPr lang="en-US" sz="2800" dirty="0"/>
              <a:t>Why studying authorial voice? </a:t>
            </a:r>
          </a:p>
        </p:txBody>
      </p:sp>
      <p:sp>
        <p:nvSpPr>
          <p:cNvPr id="3" name="Content Placeholder 2">
            <a:extLst>
              <a:ext uri="{FF2B5EF4-FFF2-40B4-BE49-F238E27FC236}">
                <a16:creationId xmlns:a16="http://schemas.microsoft.com/office/drawing/2014/main" id="{CD1392FD-69FC-1846-BD93-6E5F9C3DB9FA}"/>
              </a:ext>
            </a:extLst>
          </p:cNvPr>
          <p:cNvSpPr>
            <a:spLocks noGrp="1"/>
          </p:cNvSpPr>
          <p:nvPr>
            <p:ph idx="1"/>
          </p:nvPr>
        </p:nvSpPr>
        <p:spPr>
          <a:xfrm>
            <a:off x="468351" y="1973766"/>
            <a:ext cx="8441473" cy="4627756"/>
          </a:xfrm>
        </p:spPr>
        <p:txBody>
          <a:bodyPr>
            <a:normAutofit/>
          </a:bodyPr>
          <a:lstStyle/>
          <a:p>
            <a:r>
              <a:rPr lang="en-GB" sz="2800" dirty="0"/>
              <a:t>The construction of authorial voice is an important criterion for judging the success of students’ academic writing in many universities (Hyland, 2012; Hyland, 2004; Swales, 2004).</a:t>
            </a:r>
          </a:p>
          <a:p>
            <a:endParaRPr lang="en-GB" sz="2800" dirty="0"/>
          </a:p>
          <a:p>
            <a:r>
              <a:rPr lang="en-GB" sz="2800" dirty="0"/>
              <a:t>However, </a:t>
            </a:r>
            <a:r>
              <a:rPr lang="en-US" sz="2800" dirty="0"/>
              <a:t>‘students do not immediately understand what it means when we say we want to ‘hear’ their ‘voice’ in their writing’ (Hutchings, 2014, p.315)</a:t>
            </a:r>
            <a:endParaRPr lang="en-GB" sz="2800" dirty="0"/>
          </a:p>
          <a:p>
            <a:endParaRPr lang="en-GB" sz="2400" dirty="0"/>
          </a:p>
          <a:p>
            <a:endParaRPr lang="en-GB" sz="2400" dirty="0"/>
          </a:p>
          <a:p>
            <a:endParaRPr lang="en-GB" dirty="0"/>
          </a:p>
          <a:p>
            <a:endParaRPr lang="en-GB" dirty="0"/>
          </a:p>
          <a:p>
            <a:endParaRPr lang="en-GB" dirty="0"/>
          </a:p>
          <a:p>
            <a:endParaRPr lang="en-GB" dirty="0"/>
          </a:p>
          <a:p>
            <a:endParaRPr lang="en-US" dirty="0"/>
          </a:p>
        </p:txBody>
      </p:sp>
    </p:spTree>
    <p:extLst>
      <p:ext uri="{BB962C8B-B14F-4D97-AF65-F5344CB8AC3E}">
        <p14:creationId xmlns:p14="http://schemas.microsoft.com/office/powerpoint/2010/main" val="1842294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4E9C-4595-6048-9803-47EEFF1A13DF}"/>
              </a:ext>
            </a:extLst>
          </p:cNvPr>
          <p:cNvSpPr>
            <a:spLocks noGrp="1"/>
          </p:cNvSpPr>
          <p:nvPr>
            <p:ph type="title"/>
          </p:nvPr>
        </p:nvSpPr>
        <p:spPr>
          <a:xfrm>
            <a:off x="1606045" y="285750"/>
            <a:ext cx="5937755" cy="832223"/>
          </a:xfrm>
        </p:spPr>
        <p:txBody>
          <a:bodyPr>
            <a:noAutofit/>
          </a:bodyPr>
          <a:lstStyle/>
          <a:p>
            <a:r>
              <a:rPr lang="en-US" sz="2800" dirty="0"/>
              <a:t>What is </a:t>
            </a:r>
            <a:r>
              <a:rPr lang="en-US" sz="2800" i="1" dirty="0"/>
              <a:t>voice</a:t>
            </a:r>
            <a:r>
              <a:rPr lang="en-US" sz="2800" dirty="0"/>
              <a:t>?</a:t>
            </a:r>
          </a:p>
        </p:txBody>
      </p:sp>
      <p:sp>
        <p:nvSpPr>
          <p:cNvPr id="3" name="Content Placeholder 2">
            <a:extLst>
              <a:ext uri="{FF2B5EF4-FFF2-40B4-BE49-F238E27FC236}">
                <a16:creationId xmlns:a16="http://schemas.microsoft.com/office/drawing/2014/main" id="{EAAC2943-0225-4D48-A552-80BAA81C4373}"/>
              </a:ext>
            </a:extLst>
          </p:cNvPr>
          <p:cNvSpPr>
            <a:spLocks noGrp="1"/>
          </p:cNvSpPr>
          <p:nvPr>
            <p:ph idx="1"/>
          </p:nvPr>
        </p:nvSpPr>
        <p:spPr>
          <a:xfrm>
            <a:off x="334537" y="1650380"/>
            <a:ext cx="8619892" cy="5073805"/>
          </a:xfrm>
        </p:spPr>
        <p:txBody>
          <a:bodyPr>
            <a:normAutofit/>
          </a:bodyPr>
          <a:lstStyle/>
          <a:p>
            <a:r>
              <a:rPr lang="en-GB" sz="2800" dirty="0"/>
              <a:t>Different explanations of </a:t>
            </a:r>
            <a:r>
              <a:rPr lang="en-GB" sz="2800" i="1" dirty="0"/>
              <a:t>voice</a:t>
            </a:r>
            <a:r>
              <a:rPr lang="en-GB" sz="2800" dirty="0"/>
              <a:t> (Hyland &amp; </a:t>
            </a:r>
            <a:r>
              <a:rPr lang="en-GB" sz="2800" dirty="0" err="1"/>
              <a:t>Guinda</a:t>
            </a:r>
            <a:r>
              <a:rPr lang="en-GB" sz="2800" dirty="0"/>
              <a:t>, 2012).</a:t>
            </a:r>
          </a:p>
          <a:p>
            <a:pPr lvl="1"/>
            <a:r>
              <a:rPr lang="en-GB" sz="2800" dirty="0"/>
              <a:t>Hutchings (2014): </a:t>
            </a:r>
          </a:p>
          <a:p>
            <a:pPr lvl="2"/>
            <a:r>
              <a:rPr lang="en-GB" sz="2800" i="1" dirty="0"/>
              <a:t>Voice</a:t>
            </a:r>
            <a:r>
              <a:rPr lang="en-GB" sz="2800" dirty="0"/>
              <a:t> refers to ‘the student’s own views and to the ability to present other views as other voices’ (p. 315).</a:t>
            </a:r>
          </a:p>
          <a:p>
            <a:pPr lvl="1"/>
            <a:endParaRPr lang="en-GB" sz="2800" dirty="0"/>
          </a:p>
          <a:p>
            <a:r>
              <a:rPr lang="en-GB" sz="2800" dirty="0"/>
              <a:t>Close connections between </a:t>
            </a:r>
            <a:r>
              <a:rPr lang="en-GB" sz="2800" i="1" dirty="0"/>
              <a:t>voice</a:t>
            </a:r>
            <a:r>
              <a:rPr lang="en-GB" sz="2800" dirty="0"/>
              <a:t> and </a:t>
            </a:r>
            <a:r>
              <a:rPr lang="en-GB" sz="2800" i="1" dirty="0"/>
              <a:t>stance</a:t>
            </a:r>
          </a:p>
          <a:p>
            <a:endParaRPr lang="en-GB" sz="2400" dirty="0"/>
          </a:p>
          <a:p>
            <a:endParaRPr lang="en-GB" dirty="0"/>
          </a:p>
          <a:p>
            <a:endParaRPr lang="en-US" dirty="0"/>
          </a:p>
        </p:txBody>
      </p:sp>
    </p:spTree>
    <p:extLst>
      <p:ext uri="{BB962C8B-B14F-4D97-AF65-F5344CB8AC3E}">
        <p14:creationId xmlns:p14="http://schemas.microsoft.com/office/powerpoint/2010/main" val="1653410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95340-262E-3645-946E-9E6ECF235A05}"/>
              </a:ext>
            </a:extLst>
          </p:cNvPr>
          <p:cNvSpPr>
            <a:spLocks noGrp="1"/>
          </p:cNvSpPr>
          <p:nvPr>
            <p:ph type="title"/>
          </p:nvPr>
        </p:nvSpPr>
        <p:spPr>
          <a:xfrm>
            <a:off x="742950" y="320040"/>
            <a:ext cx="7623810" cy="891540"/>
          </a:xfrm>
        </p:spPr>
        <p:txBody>
          <a:bodyPr>
            <a:normAutofit/>
          </a:bodyPr>
          <a:lstStyle/>
          <a:p>
            <a:r>
              <a:rPr lang="en-US" sz="2800" i="1" dirty="0"/>
              <a:t>Voice</a:t>
            </a:r>
            <a:r>
              <a:rPr lang="en-US" sz="2800" dirty="0"/>
              <a:t> and </a:t>
            </a:r>
            <a:r>
              <a:rPr lang="en-US" sz="2800" i="1" dirty="0"/>
              <a:t>stance</a:t>
            </a:r>
          </a:p>
        </p:txBody>
      </p:sp>
      <p:sp>
        <p:nvSpPr>
          <p:cNvPr id="3" name="Content Placeholder 2">
            <a:extLst>
              <a:ext uri="{FF2B5EF4-FFF2-40B4-BE49-F238E27FC236}">
                <a16:creationId xmlns:a16="http://schemas.microsoft.com/office/drawing/2014/main" id="{1374E822-ED46-0048-9AE0-46500CA6E616}"/>
              </a:ext>
            </a:extLst>
          </p:cNvPr>
          <p:cNvSpPr>
            <a:spLocks noGrp="1"/>
          </p:cNvSpPr>
          <p:nvPr>
            <p:ph idx="1"/>
          </p:nvPr>
        </p:nvSpPr>
        <p:spPr>
          <a:xfrm>
            <a:off x="502920" y="1543050"/>
            <a:ext cx="8551870" cy="4857750"/>
          </a:xfrm>
        </p:spPr>
        <p:txBody>
          <a:bodyPr>
            <a:normAutofit/>
          </a:bodyPr>
          <a:lstStyle/>
          <a:p>
            <a:r>
              <a:rPr lang="en-GB" sz="2800" dirty="0"/>
              <a:t>Hyland (2012, p. 134):</a:t>
            </a:r>
          </a:p>
          <a:p>
            <a:pPr lvl="3"/>
            <a:r>
              <a:rPr lang="en-GB" sz="2800" i="1" dirty="0"/>
              <a:t>stance</a:t>
            </a:r>
            <a:r>
              <a:rPr lang="en-GB" sz="2800" dirty="0"/>
              <a:t> refers ‘to a writer’s rhetorically expressed attitude to the propositions in a text’</a:t>
            </a:r>
          </a:p>
          <a:p>
            <a:pPr lvl="3"/>
            <a:r>
              <a:rPr lang="en-GB" sz="2800" i="1" dirty="0"/>
              <a:t>voice</a:t>
            </a:r>
            <a:r>
              <a:rPr lang="en-GB" sz="2800" dirty="0"/>
              <a:t> ‘as his or her attitude to a given community’. </a:t>
            </a:r>
          </a:p>
          <a:p>
            <a:pPr lvl="1"/>
            <a:endParaRPr lang="en-GB" sz="2800" i="1" dirty="0"/>
          </a:p>
          <a:p>
            <a:r>
              <a:rPr lang="en-GB" sz="2800" i="1" dirty="0"/>
              <a:t>Stance</a:t>
            </a:r>
            <a:r>
              <a:rPr lang="en-GB" sz="2800" dirty="0"/>
              <a:t> as an aspect of </a:t>
            </a:r>
            <a:r>
              <a:rPr lang="en-GB" sz="2800" i="1" dirty="0"/>
              <a:t>voice</a:t>
            </a:r>
            <a:r>
              <a:rPr lang="en-GB" sz="2800" dirty="0"/>
              <a:t> contributing to the construction of the writer’s voice</a:t>
            </a:r>
          </a:p>
          <a:p>
            <a:pPr lvl="1"/>
            <a:endParaRPr lang="en-GB" sz="2400" dirty="0"/>
          </a:p>
          <a:p>
            <a:endParaRPr lang="en-US" dirty="0"/>
          </a:p>
        </p:txBody>
      </p:sp>
    </p:spTree>
    <p:extLst>
      <p:ext uri="{BB962C8B-B14F-4D97-AF65-F5344CB8AC3E}">
        <p14:creationId xmlns:p14="http://schemas.microsoft.com/office/powerpoint/2010/main" val="2672066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18BBF-52EA-0B4A-BBA4-CB2F0D2C4586}"/>
              </a:ext>
            </a:extLst>
          </p:cNvPr>
          <p:cNvSpPr>
            <a:spLocks noGrp="1"/>
          </p:cNvSpPr>
          <p:nvPr>
            <p:ph type="title"/>
          </p:nvPr>
        </p:nvSpPr>
        <p:spPr>
          <a:xfrm>
            <a:off x="1606045" y="964691"/>
            <a:ext cx="5937755" cy="3741123"/>
          </a:xfrm>
        </p:spPr>
        <p:txBody>
          <a:bodyPr/>
          <a:lstStyle/>
          <a:p>
            <a:r>
              <a:rPr lang="en-GB" dirty="0"/>
              <a:t>Individual and social voice</a:t>
            </a:r>
            <a:br>
              <a:rPr lang="en-GB" dirty="0"/>
            </a:br>
            <a:endParaRPr lang="en-US" dirty="0"/>
          </a:p>
        </p:txBody>
      </p:sp>
    </p:spTree>
    <p:extLst>
      <p:ext uri="{BB962C8B-B14F-4D97-AF65-F5344CB8AC3E}">
        <p14:creationId xmlns:p14="http://schemas.microsoft.com/office/powerpoint/2010/main" val="2495578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893C4-56BC-CC43-BA8E-DD77654384B2}"/>
              </a:ext>
            </a:extLst>
          </p:cNvPr>
          <p:cNvSpPr>
            <a:spLocks noGrp="1"/>
          </p:cNvSpPr>
          <p:nvPr>
            <p:ph type="title"/>
          </p:nvPr>
        </p:nvSpPr>
        <p:spPr>
          <a:xfrm>
            <a:off x="947855" y="320041"/>
            <a:ext cx="7315200" cy="868680"/>
          </a:xfrm>
        </p:spPr>
        <p:txBody>
          <a:bodyPr>
            <a:normAutofit/>
          </a:bodyPr>
          <a:lstStyle/>
          <a:p>
            <a:r>
              <a:rPr lang="en-US" sz="2800" dirty="0"/>
              <a:t>Individual </a:t>
            </a:r>
            <a:r>
              <a:rPr lang="en-US" sz="2800" i="1" dirty="0"/>
              <a:t>voice</a:t>
            </a:r>
          </a:p>
        </p:txBody>
      </p:sp>
      <p:sp>
        <p:nvSpPr>
          <p:cNvPr id="3" name="Content Placeholder 2">
            <a:extLst>
              <a:ext uri="{FF2B5EF4-FFF2-40B4-BE49-F238E27FC236}">
                <a16:creationId xmlns:a16="http://schemas.microsoft.com/office/drawing/2014/main" id="{E88D7E87-D4DB-8D4A-9226-CD561FD22DFC}"/>
              </a:ext>
            </a:extLst>
          </p:cNvPr>
          <p:cNvSpPr>
            <a:spLocks noGrp="1"/>
          </p:cNvSpPr>
          <p:nvPr>
            <p:ph idx="1"/>
          </p:nvPr>
        </p:nvSpPr>
        <p:spPr>
          <a:xfrm>
            <a:off x="491491" y="1463040"/>
            <a:ext cx="8081010" cy="5223511"/>
          </a:xfrm>
        </p:spPr>
        <p:txBody>
          <a:bodyPr>
            <a:normAutofit/>
          </a:bodyPr>
          <a:lstStyle/>
          <a:p>
            <a:pPr lvl="1"/>
            <a:r>
              <a:rPr lang="en-GB" sz="2800" dirty="0"/>
              <a:t>‘a writer’s unique and recognizable imprint, associated with </a:t>
            </a:r>
            <a:r>
              <a:rPr lang="en-GB" sz="2800" i="1" dirty="0"/>
              <a:t>authenticity</a:t>
            </a:r>
            <a:r>
              <a:rPr lang="en-GB" sz="2800" dirty="0"/>
              <a:t>, </a:t>
            </a:r>
            <a:r>
              <a:rPr lang="en-GB" sz="2800" i="1" dirty="0"/>
              <a:t>resonance</a:t>
            </a:r>
            <a:r>
              <a:rPr lang="en-GB" sz="2800" dirty="0"/>
              <a:t>, </a:t>
            </a:r>
            <a:r>
              <a:rPr lang="en-GB" sz="2800" i="1" dirty="0"/>
              <a:t>authoritativeness</a:t>
            </a:r>
            <a:r>
              <a:rPr lang="en-GB" sz="2800" dirty="0"/>
              <a:t>, and </a:t>
            </a:r>
            <a:r>
              <a:rPr lang="en-GB" sz="2800" i="1" dirty="0"/>
              <a:t>authorial presence</a:t>
            </a:r>
            <a:r>
              <a:rPr lang="en-GB" sz="2800" dirty="0"/>
              <a:t> within a text’ (Tardy, 2012, p 37)</a:t>
            </a:r>
          </a:p>
          <a:p>
            <a:pPr lvl="1"/>
            <a:endParaRPr lang="en-GB" sz="2800" dirty="0"/>
          </a:p>
          <a:p>
            <a:pPr lvl="1"/>
            <a:r>
              <a:rPr lang="en-GB" sz="2800" b="1" i="1" dirty="0"/>
              <a:t>autobiographical self</a:t>
            </a:r>
            <a:r>
              <a:rPr lang="en-GB" sz="2800" dirty="0"/>
              <a:t> </a:t>
            </a:r>
            <a:r>
              <a:rPr lang="en-GB" sz="2800" b="1" dirty="0"/>
              <a:t>(Clark &amp; </a:t>
            </a:r>
            <a:r>
              <a:rPr lang="en-GB" sz="2800" b="1" dirty="0" err="1"/>
              <a:t>Ivanič’s</a:t>
            </a:r>
            <a:r>
              <a:rPr lang="en-GB" sz="2800" b="1" dirty="0"/>
              <a:t>, 1997) </a:t>
            </a:r>
          </a:p>
          <a:p>
            <a:pPr lvl="2"/>
            <a:r>
              <a:rPr lang="en-GB" sz="2800" dirty="0"/>
              <a:t>‘is made apparent by the inclusion of the writer’s own life history, as well as experiences, values, and beliefs.’ (McKinley, 2017, p. 28) </a:t>
            </a:r>
          </a:p>
          <a:p>
            <a:pPr lvl="2"/>
            <a:endParaRPr lang="en-GB" sz="2400" dirty="0"/>
          </a:p>
          <a:p>
            <a:pPr lvl="1"/>
            <a:endParaRPr lang="en-GB" sz="2200" dirty="0"/>
          </a:p>
          <a:p>
            <a:pPr lvl="1"/>
            <a:endParaRPr lang="en-GB" sz="2000" dirty="0"/>
          </a:p>
          <a:p>
            <a:pPr lvl="1"/>
            <a:endParaRPr lang="en-GB" sz="2600" dirty="0"/>
          </a:p>
          <a:p>
            <a:endParaRPr lang="en-GB" sz="2100" dirty="0"/>
          </a:p>
          <a:p>
            <a:endParaRPr lang="en-GB" sz="2100" dirty="0"/>
          </a:p>
          <a:p>
            <a:pPr marL="0" indent="0">
              <a:buNone/>
            </a:pPr>
            <a:endParaRPr lang="en-GB" sz="2000" dirty="0"/>
          </a:p>
          <a:p>
            <a:endParaRPr lang="en-GB" sz="2000" dirty="0"/>
          </a:p>
          <a:p>
            <a:endParaRPr lang="en-GB" sz="2000" dirty="0"/>
          </a:p>
          <a:p>
            <a:endParaRPr lang="en-US" dirty="0"/>
          </a:p>
        </p:txBody>
      </p:sp>
    </p:spTree>
    <p:extLst>
      <p:ext uri="{BB962C8B-B14F-4D97-AF65-F5344CB8AC3E}">
        <p14:creationId xmlns:p14="http://schemas.microsoft.com/office/powerpoint/2010/main" val="1931130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57614-1ACC-A441-8171-A17B6AE619DD}"/>
              </a:ext>
            </a:extLst>
          </p:cNvPr>
          <p:cNvSpPr>
            <a:spLocks noGrp="1"/>
          </p:cNvSpPr>
          <p:nvPr>
            <p:ph type="title"/>
          </p:nvPr>
        </p:nvSpPr>
        <p:spPr>
          <a:xfrm>
            <a:off x="971550" y="457200"/>
            <a:ext cx="7246619" cy="891540"/>
          </a:xfrm>
        </p:spPr>
        <p:txBody>
          <a:bodyPr>
            <a:normAutofit/>
          </a:bodyPr>
          <a:lstStyle/>
          <a:p>
            <a:r>
              <a:rPr lang="en-US" sz="2800" dirty="0"/>
              <a:t>Social </a:t>
            </a:r>
            <a:r>
              <a:rPr lang="en-US" sz="2800" i="1" dirty="0"/>
              <a:t>voice</a:t>
            </a:r>
          </a:p>
        </p:txBody>
      </p:sp>
      <p:sp>
        <p:nvSpPr>
          <p:cNvPr id="3" name="Content Placeholder 2">
            <a:extLst>
              <a:ext uri="{FF2B5EF4-FFF2-40B4-BE49-F238E27FC236}">
                <a16:creationId xmlns:a16="http://schemas.microsoft.com/office/drawing/2014/main" id="{C0A01D9A-9626-4947-9321-58E2923F3EF8}"/>
              </a:ext>
            </a:extLst>
          </p:cNvPr>
          <p:cNvSpPr>
            <a:spLocks noGrp="1"/>
          </p:cNvSpPr>
          <p:nvPr>
            <p:ph idx="1"/>
          </p:nvPr>
        </p:nvSpPr>
        <p:spPr>
          <a:xfrm>
            <a:off x="568712" y="1683834"/>
            <a:ext cx="8196147" cy="4854126"/>
          </a:xfrm>
        </p:spPr>
        <p:txBody>
          <a:bodyPr>
            <a:normAutofit/>
          </a:bodyPr>
          <a:lstStyle/>
          <a:p>
            <a:r>
              <a:rPr lang="en-GB" sz="2800" dirty="0"/>
              <a:t>The influence of social context in constructing voice</a:t>
            </a:r>
          </a:p>
          <a:p>
            <a:endParaRPr lang="en-GB" sz="2800" dirty="0"/>
          </a:p>
          <a:p>
            <a:r>
              <a:rPr lang="en-GB" sz="2800" dirty="0"/>
              <a:t>‘related to </a:t>
            </a:r>
            <a:r>
              <a:rPr lang="en-GB" sz="2800" i="1" dirty="0"/>
              <a:t>self-representation</a:t>
            </a:r>
            <a:r>
              <a:rPr lang="en-GB" sz="2800" dirty="0"/>
              <a:t> and </a:t>
            </a:r>
            <a:r>
              <a:rPr lang="en-GB" sz="2800" i="1" dirty="0"/>
              <a:t>authorial presence </a:t>
            </a:r>
            <a:r>
              <a:rPr lang="en-GB" sz="2800" dirty="0"/>
              <a:t>but always taking into account the social worlds for and out of which a text is produced’ (Tardy, 2012, p 39)</a:t>
            </a:r>
          </a:p>
          <a:p>
            <a:endParaRPr lang="en-GB" sz="2800" dirty="0"/>
          </a:p>
          <a:p>
            <a:pPr marL="457200" lvl="2" indent="0">
              <a:buNone/>
            </a:pPr>
            <a:endParaRPr lang="en-US" sz="2800" dirty="0"/>
          </a:p>
          <a:p>
            <a:pPr marL="457200" lvl="2" indent="0">
              <a:buNone/>
            </a:pPr>
            <a:endParaRPr lang="en-US" dirty="0"/>
          </a:p>
        </p:txBody>
      </p:sp>
    </p:spTree>
    <p:extLst>
      <p:ext uri="{BB962C8B-B14F-4D97-AF65-F5344CB8AC3E}">
        <p14:creationId xmlns:p14="http://schemas.microsoft.com/office/powerpoint/2010/main" val="1000011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979DE-9AD5-1041-B638-E0E49C5F807D}"/>
              </a:ext>
            </a:extLst>
          </p:cNvPr>
          <p:cNvSpPr>
            <a:spLocks noGrp="1"/>
          </p:cNvSpPr>
          <p:nvPr>
            <p:ph type="title"/>
          </p:nvPr>
        </p:nvSpPr>
        <p:spPr>
          <a:xfrm>
            <a:off x="1028700" y="468630"/>
            <a:ext cx="7029449" cy="845820"/>
          </a:xfrm>
        </p:spPr>
        <p:txBody>
          <a:bodyPr>
            <a:normAutofit/>
          </a:bodyPr>
          <a:lstStyle/>
          <a:p>
            <a:r>
              <a:rPr lang="en-US" sz="2800" i="1" dirty="0"/>
              <a:t>Voice</a:t>
            </a:r>
            <a:r>
              <a:rPr lang="en-US" sz="2800" dirty="0"/>
              <a:t> as dialogic</a:t>
            </a:r>
          </a:p>
        </p:txBody>
      </p:sp>
      <p:sp>
        <p:nvSpPr>
          <p:cNvPr id="3" name="Content Placeholder 2">
            <a:extLst>
              <a:ext uri="{FF2B5EF4-FFF2-40B4-BE49-F238E27FC236}">
                <a16:creationId xmlns:a16="http://schemas.microsoft.com/office/drawing/2014/main" id="{929CF86E-2ABC-6944-87D2-DCD93270791C}"/>
              </a:ext>
            </a:extLst>
          </p:cNvPr>
          <p:cNvSpPr>
            <a:spLocks noGrp="1"/>
          </p:cNvSpPr>
          <p:nvPr>
            <p:ph idx="1"/>
          </p:nvPr>
        </p:nvSpPr>
        <p:spPr>
          <a:xfrm>
            <a:off x="594360" y="1588770"/>
            <a:ext cx="8149590" cy="4937760"/>
          </a:xfrm>
        </p:spPr>
        <p:txBody>
          <a:bodyPr>
            <a:normAutofit/>
          </a:bodyPr>
          <a:lstStyle/>
          <a:p>
            <a:r>
              <a:rPr lang="en-US" sz="2400" dirty="0"/>
              <a:t>‘voice is neither controlled solely by writers nor determined by the social worlds within which they write – it is subject to and result of both writer and social context’ (Tardy, 2012, p. 39)</a:t>
            </a:r>
          </a:p>
          <a:p>
            <a:endParaRPr lang="en-US" sz="2400" dirty="0"/>
          </a:p>
          <a:p>
            <a:r>
              <a:rPr lang="en-US" sz="2400" dirty="0"/>
              <a:t>The key role of </a:t>
            </a:r>
            <a:r>
              <a:rPr lang="en-US" sz="2400" b="1" i="1" dirty="0"/>
              <a:t>the reader </a:t>
            </a:r>
            <a:r>
              <a:rPr lang="en-US" sz="2400" dirty="0"/>
              <a:t>in voice construction and the interaction between writers and readers and the resulting co-construction of voice at a particular time and space.</a:t>
            </a:r>
          </a:p>
          <a:p>
            <a:endParaRPr lang="en-US" sz="2400" dirty="0"/>
          </a:p>
          <a:p>
            <a:endParaRPr lang="en-US" dirty="0"/>
          </a:p>
        </p:txBody>
      </p:sp>
    </p:spTree>
    <p:extLst>
      <p:ext uri="{BB962C8B-B14F-4D97-AF65-F5344CB8AC3E}">
        <p14:creationId xmlns:p14="http://schemas.microsoft.com/office/powerpoint/2010/main" val="1672909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docProps/app.xml><?xml version="1.0" encoding="utf-8"?>
<Properties xmlns="http://schemas.openxmlformats.org/officeDocument/2006/extended-properties" xmlns:vt="http://schemas.openxmlformats.org/officeDocument/2006/docPropsVTypes">
  <Template>TM10001115[[fn=Parcel]]</Template>
  <TotalTime>1445</TotalTime>
  <Words>3082</Words>
  <Application>Microsoft Office PowerPoint</Application>
  <PresentationFormat>On-screen Show (4:3)</PresentationFormat>
  <Paragraphs>221</Paragraphs>
  <Slides>25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SimSun</vt:lpstr>
      <vt:lpstr>华文中宋</vt:lpstr>
      <vt:lpstr>TimesNewRomanPS-BoldMT</vt:lpstr>
      <vt:lpstr>TimesNewRomanPSMT</vt:lpstr>
      <vt:lpstr>Arial</vt:lpstr>
      <vt:lpstr>Calibri</vt:lpstr>
      <vt:lpstr>Gill Sans MT</vt:lpstr>
      <vt:lpstr>Times New Roman</vt:lpstr>
      <vt:lpstr>Wingdings</vt:lpstr>
      <vt:lpstr>Parcel</vt:lpstr>
      <vt:lpstr>Designing a theoretical framework for investigating the construction of authorial voice through citations </vt:lpstr>
      <vt:lpstr>Outline</vt:lpstr>
      <vt:lpstr>Why studying authorial voice? </vt:lpstr>
      <vt:lpstr>What is voice?</vt:lpstr>
      <vt:lpstr>Voice and stance</vt:lpstr>
      <vt:lpstr>Individual and social voice </vt:lpstr>
      <vt:lpstr>Individual voice</vt:lpstr>
      <vt:lpstr>Social voice</vt:lpstr>
      <vt:lpstr>Voice as dialogic</vt:lpstr>
      <vt:lpstr>Authorial and discoursal voice</vt:lpstr>
      <vt:lpstr> Voice in our study </vt:lpstr>
      <vt:lpstr>The construction of Authorial voice</vt:lpstr>
      <vt:lpstr>Some background to the study</vt:lpstr>
      <vt:lpstr>Designing an integrated framework</vt:lpstr>
      <vt:lpstr>Our adapted framework</vt:lpstr>
      <vt:lpstr>Example of student text</vt:lpstr>
      <vt:lpstr>Example of student text</vt:lpstr>
      <vt:lpstr>Example of student text</vt:lpstr>
      <vt:lpstr>Example of student text</vt:lpstr>
      <vt:lpstr>Summary</vt:lpstr>
      <vt:lpstr>Implications for teaching</vt:lpstr>
      <vt:lpstr>Implications for research</vt:lpstr>
      <vt:lpstr>References</vt:lpstr>
      <vt:lpstr>References (2)</vt:lpstr>
      <vt:lpstr> Thank you!   Dr. Qingyang Sun  qingyang.sun@xjtlu.edu.cn   Dr. Irena Kuzborska irena.kuzborska@york.ac.uk  Dr. Bill Soden  bill.sodden@york.ac.uk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Designing a theoretical framework for investigating the construction of authorial voice through citations </dc:title>
  <dc:creator>Qingyang Sun</dc:creator>
  <cp:lastModifiedBy>Qingyang Sun</cp:lastModifiedBy>
  <cp:revision>407</cp:revision>
  <cp:lastPrinted>2021-11-17T13:23:36Z</cp:lastPrinted>
  <dcterms:created xsi:type="dcterms:W3CDTF">2021-10-20T06:24:28Z</dcterms:created>
  <dcterms:modified xsi:type="dcterms:W3CDTF">2021-11-18T06:12:22Z</dcterms:modified>
</cp:coreProperties>
</file>