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8250" cx="9144000"/>
  <p:notesSz cx="9144000" cy="6858000"/>
  <p:embeddedFontLst>
    <p:embeddedFont>
      <p:font typeface="Roboto"/>
      <p:regular r:id="rId19"/>
      <p:bold r:id="rId20"/>
      <p:italic r:id="rId21"/>
      <p:boldItalic r:id="rId22"/>
    </p:embeddedFon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2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16188" y="857250"/>
            <a:ext cx="4111625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285e6bd50_0_89:notes"/>
          <p:cNvSpPr/>
          <p:nvPr>
            <p:ph idx="2" type="sldImg"/>
          </p:nvPr>
        </p:nvSpPr>
        <p:spPr>
          <a:xfrm>
            <a:off x="2516188" y="857250"/>
            <a:ext cx="41115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285e6bd50_0_89:notes"/>
          <p:cNvSpPr txBox="1"/>
          <p:nvPr>
            <p:ph idx="1" type="body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10285e6bd50_0_89:notes"/>
          <p:cNvSpPr txBox="1"/>
          <p:nvPr>
            <p:ph idx="12" type="sldNum"/>
          </p:nvPr>
        </p:nvSpPr>
        <p:spPr>
          <a:xfrm>
            <a:off x="5180013" y="6513513"/>
            <a:ext cx="3962400" cy="344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285e6bd50_0_174:notes"/>
          <p:cNvSpPr/>
          <p:nvPr>
            <p:ph idx="2" type="sldImg"/>
          </p:nvPr>
        </p:nvSpPr>
        <p:spPr>
          <a:xfrm>
            <a:off x="2516188" y="857250"/>
            <a:ext cx="41115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0285e6bd50_0_174:notes"/>
          <p:cNvSpPr txBox="1"/>
          <p:nvPr>
            <p:ph idx="1" type="body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10285e6bd50_0_174:notes"/>
          <p:cNvSpPr txBox="1"/>
          <p:nvPr>
            <p:ph idx="12" type="sldNum"/>
          </p:nvPr>
        </p:nvSpPr>
        <p:spPr>
          <a:xfrm>
            <a:off x="5180013" y="6513513"/>
            <a:ext cx="3962400" cy="344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ba90bbcd6_0_113:notes"/>
          <p:cNvSpPr/>
          <p:nvPr>
            <p:ph idx="2" type="sldImg"/>
          </p:nvPr>
        </p:nvSpPr>
        <p:spPr>
          <a:xfrm>
            <a:off x="2516188" y="857250"/>
            <a:ext cx="41115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fba90bbcd6_0_113:notes"/>
          <p:cNvSpPr txBox="1"/>
          <p:nvPr>
            <p:ph idx="1" type="body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fba90bbcd6_0_113:notes"/>
          <p:cNvSpPr txBox="1"/>
          <p:nvPr>
            <p:ph idx="12" type="sldNum"/>
          </p:nvPr>
        </p:nvSpPr>
        <p:spPr>
          <a:xfrm>
            <a:off x="5180013" y="6513513"/>
            <a:ext cx="3962400" cy="344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ba90bbcd6_0_140:notes"/>
          <p:cNvSpPr/>
          <p:nvPr>
            <p:ph idx="2" type="sldImg"/>
          </p:nvPr>
        </p:nvSpPr>
        <p:spPr>
          <a:xfrm>
            <a:off x="2516188" y="857250"/>
            <a:ext cx="41115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ba90bbcd6_0_140:notes"/>
          <p:cNvSpPr txBox="1"/>
          <p:nvPr>
            <p:ph idx="1" type="body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fba90bbcd6_0_140:notes"/>
          <p:cNvSpPr txBox="1"/>
          <p:nvPr>
            <p:ph idx="12" type="sldNum"/>
          </p:nvPr>
        </p:nvSpPr>
        <p:spPr>
          <a:xfrm>
            <a:off x="5180013" y="6513513"/>
            <a:ext cx="3962400" cy="344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ba90bbcd6_0_152:notes"/>
          <p:cNvSpPr/>
          <p:nvPr>
            <p:ph idx="2" type="sldImg"/>
          </p:nvPr>
        </p:nvSpPr>
        <p:spPr>
          <a:xfrm>
            <a:off x="2516188" y="857250"/>
            <a:ext cx="41115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fba90bbcd6_0_152:notes"/>
          <p:cNvSpPr txBox="1"/>
          <p:nvPr>
            <p:ph idx="1" type="body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fba90bbcd6_0_152:notes"/>
          <p:cNvSpPr txBox="1"/>
          <p:nvPr>
            <p:ph idx="12" type="sldNum"/>
          </p:nvPr>
        </p:nvSpPr>
        <p:spPr>
          <a:xfrm>
            <a:off x="5180013" y="6513513"/>
            <a:ext cx="3962400" cy="344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2516188" y="857250"/>
            <a:ext cx="4111625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5bac70c19_0_617:notes"/>
          <p:cNvSpPr/>
          <p:nvPr>
            <p:ph idx="2" type="sldImg"/>
          </p:nvPr>
        </p:nvSpPr>
        <p:spPr>
          <a:xfrm>
            <a:off x="2516188" y="857250"/>
            <a:ext cx="41115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5bac70c19_0_617:notes"/>
          <p:cNvSpPr txBox="1"/>
          <p:nvPr>
            <p:ph idx="1" type="body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75bac70c19_0_617:notes"/>
          <p:cNvSpPr txBox="1"/>
          <p:nvPr>
            <p:ph idx="12" type="sldNum"/>
          </p:nvPr>
        </p:nvSpPr>
        <p:spPr>
          <a:xfrm>
            <a:off x="5180013" y="6513513"/>
            <a:ext cx="3962400" cy="344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ba90bbcd6_0_21:notes"/>
          <p:cNvSpPr/>
          <p:nvPr>
            <p:ph idx="2" type="sldImg"/>
          </p:nvPr>
        </p:nvSpPr>
        <p:spPr>
          <a:xfrm>
            <a:off x="2516188" y="857250"/>
            <a:ext cx="41115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ba90bbcd6_0_21:notes"/>
          <p:cNvSpPr txBox="1"/>
          <p:nvPr>
            <p:ph idx="1" type="body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fba90bbcd6_0_21:notes"/>
          <p:cNvSpPr txBox="1"/>
          <p:nvPr>
            <p:ph idx="12" type="sldNum"/>
          </p:nvPr>
        </p:nvSpPr>
        <p:spPr>
          <a:xfrm>
            <a:off x="5180013" y="6513513"/>
            <a:ext cx="3962400" cy="344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ba90bbcd6_0_248:notes"/>
          <p:cNvSpPr/>
          <p:nvPr>
            <p:ph idx="2" type="sldImg"/>
          </p:nvPr>
        </p:nvSpPr>
        <p:spPr>
          <a:xfrm>
            <a:off x="2516188" y="857250"/>
            <a:ext cx="41115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ba90bbcd6_0_248:notes"/>
          <p:cNvSpPr txBox="1"/>
          <p:nvPr>
            <p:ph idx="1" type="body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fba90bbcd6_0_248:notes"/>
          <p:cNvSpPr txBox="1"/>
          <p:nvPr>
            <p:ph idx="12" type="sldNum"/>
          </p:nvPr>
        </p:nvSpPr>
        <p:spPr>
          <a:xfrm>
            <a:off x="5180013" y="6513513"/>
            <a:ext cx="3962400" cy="344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26bcba113_0_185:notes"/>
          <p:cNvSpPr/>
          <p:nvPr>
            <p:ph idx="2" type="sldImg"/>
          </p:nvPr>
        </p:nvSpPr>
        <p:spPr>
          <a:xfrm>
            <a:off x="2516188" y="857250"/>
            <a:ext cx="41115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026bcba113_0_185:notes"/>
          <p:cNvSpPr txBox="1"/>
          <p:nvPr>
            <p:ph idx="1" type="body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1026bcba113_0_185:notes"/>
          <p:cNvSpPr txBox="1"/>
          <p:nvPr>
            <p:ph idx="12" type="sldNum"/>
          </p:nvPr>
        </p:nvSpPr>
        <p:spPr>
          <a:xfrm>
            <a:off x="5180013" y="6513513"/>
            <a:ext cx="3962400" cy="344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ba90bbcd6_0_15:notes"/>
          <p:cNvSpPr/>
          <p:nvPr>
            <p:ph idx="2" type="sldImg"/>
          </p:nvPr>
        </p:nvSpPr>
        <p:spPr>
          <a:xfrm>
            <a:off x="2516188" y="857250"/>
            <a:ext cx="41115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ba90bbcd6_0_15:notes"/>
          <p:cNvSpPr txBox="1"/>
          <p:nvPr>
            <p:ph idx="1" type="body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fba90bbcd6_0_15:notes"/>
          <p:cNvSpPr txBox="1"/>
          <p:nvPr>
            <p:ph idx="12" type="sldNum"/>
          </p:nvPr>
        </p:nvSpPr>
        <p:spPr>
          <a:xfrm>
            <a:off x="5180013" y="6513513"/>
            <a:ext cx="3962400" cy="344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ba90bbcd6_0_107:notes"/>
          <p:cNvSpPr/>
          <p:nvPr>
            <p:ph idx="2" type="sldImg"/>
          </p:nvPr>
        </p:nvSpPr>
        <p:spPr>
          <a:xfrm>
            <a:off x="2516188" y="857250"/>
            <a:ext cx="41115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ba90bbcd6_0_107:notes"/>
          <p:cNvSpPr txBox="1"/>
          <p:nvPr>
            <p:ph idx="1" type="body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fba90bbcd6_0_107:notes"/>
          <p:cNvSpPr txBox="1"/>
          <p:nvPr>
            <p:ph idx="12" type="sldNum"/>
          </p:nvPr>
        </p:nvSpPr>
        <p:spPr>
          <a:xfrm>
            <a:off x="5180013" y="6513513"/>
            <a:ext cx="3962400" cy="344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285e6bd50_0_2:notes"/>
          <p:cNvSpPr/>
          <p:nvPr>
            <p:ph idx="2" type="sldImg"/>
          </p:nvPr>
        </p:nvSpPr>
        <p:spPr>
          <a:xfrm>
            <a:off x="2516188" y="857250"/>
            <a:ext cx="41115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285e6bd50_0_2:notes"/>
          <p:cNvSpPr txBox="1"/>
          <p:nvPr>
            <p:ph idx="1" type="body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10285e6bd50_0_2:notes"/>
          <p:cNvSpPr txBox="1"/>
          <p:nvPr>
            <p:ph idx="12" type="sldNum"/>
          </p:nvPr>
        </p:nvSpPr>
        <p:spPr>
          <a:xfrm>
            <a:off x="5180013" y="6513513"/>
            <a:ext cx="3962400" cy="344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coal watermark and logo 1">
  <p:cSld name="Charcoal watermark and log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457201" y="1709081"/>
            <a:ext cx="82296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Cambria"/>
              <a:buNone/>
              <a:defRPr sz="4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456923" y="2470263"/>
            <a:ext cx="47781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indent="-22860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1">
  <p:cSld name="Simple 1">
    <p:bg>
      <p:bgPr>
        <a:noFill/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/>
          </p:nvPr>
        </p:nvSpPr>
        <p:spPr>
          <a:xfrm>
            <a:off x="457201" y="1709081"/>
            <a:ext cx="82296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mbria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456923" y="2470263"/>
            <a:ext cx="4778100" cy="10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Clr>
                <a:srgbClr val="25303B"/>
              </a:buClr>
              <a:buSzPts val="1800"/>
              <a:buNone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2">
  <p:cSld name="Simple 2">
    <p:bg>
      <p:bgPr>
        <a:noFill/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/>
          <p:nvPr>
            <p:ph idx="2" type="pic"/>
          </p:nvPr>
        </p:nvSpPr>
        <p:spPr>
          <a:xfrm>
            <a:off x="5675202" y="1388843"/>
            <a:ext cx="3057900" cy="3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25303B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685940" y="2386977"/>
            <a:ext cx="48870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25303B"/>
              </a:buClr>
              <a:buSzPts val="2000"/>
              <a:buNone/>
              <a:defRPr sz="2000" cap="none"/>
            </a:lvl1pPr>
            <a:lvl2pPr indent="-228600" lvl="1" marL="914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3" type="body"/>
          </p:nvPr>
        </p:nvSpPr>
        <p:spPr>
          <a:xfrm>
            <a:off x="685940" y="2751046"/>
            <a:ext cx="48870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indent="-330200" lvl="0" marL="457200" rtl="0" algn="l">
              <a:spcBef>
                <a:spcPts val="400"/>
              </a:spcBef>
              <a:spcAft>
                <a:spcPts val="0"/>
              </a:spcAft>
              <a:buClr>
                <a:srgbClr val="25303B"/>
              </a:buClr>
              <a:buSzPts val="1600"/>
              <a:buFont typeface="Noto Sans Symbols"/>
              <a:buChar char="▪"/>
              <a:defRPr sz="2000" cap="none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type="ctrTitle"/>
          </p:nvPr>
        </p:nvSpPr>
        <p:spPr>
          <a:xfrm>
            <a:off x="685800" y="1344910"/>
            <a:ext cx="48873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mbria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4" type="subTitle"/>
          </p:nvPr>
        </p:nvSpPr>
        <p:spPr>
          <a:xfrm>
            <a:off x="685800" y="1967890"/>
            <a:ext cx="48873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5303B"/>
              </a:buClr>
              <a:buSzPts val="2500"/>
              <a:buFont typeface="Arial"/>
              <a:buNone/>
              <a:defRPr sz="2500">
                <a:solidFill>
                  <a:srgbClr val="25303B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rgbClr val="8A8C8F"/>
              </a:buClr>
              <a:buSzPts val="2500"/>
              <a:buNone/>
              <a:defRPr>
                <a:solidFill>
                  <a:srgbClr val="8A8C8F"/>
                </a:solidFill>
              </a:defRPr>
            </a:lvl2pPr>
            <a:lvl3pPr lvl="2" rtl="0" algn="ctr">
              <a:spcBef>
                <a:spcPts val="420"/>
              </a:spcBef>
              <a:spcAft>
                <a:spcPts val="0"/>
              </a:spcAft>
              <a:buClr>
                <a:srgbClr val="8A8C8F"/>
              </a:buClr>
              <a:buSzPts val="2100"/>
              <a:buNone/>
              <a:defRPr>
                <a:solidFill>
                  <a:srgbClr val="8A8C8F"/>
                </a:solidFill>
              </a:defRPr>
            </a:lvl3pPr>
            <a:lvl4pPr lvl="3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4pPr>
            <a:lvl5pPr lvl="4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5pPr>
            <a:lvl6pPr lvl="5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6pPr>
            <a:lvl7pPr lvl="6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7pPr>
            <a:lvl8pPr lvl="7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8pPr>
            <a:lvl9pPr lvl="8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coal watermark and logo 2">
  <p:cSld name="Charcoal watermark and log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685800" y="1344910"/>
            <a:ext cx="48873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ambria"/>
              <a:buNone/>
              <a:defRPr sz="3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685800" y="1967890"/>
            <a:ext cx="48873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  <a:defRPr sz="2500">
                <a:solidFill>
                  <a:srgbClr val="FFFFFF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rgbClr val="8A8C8F"/>
              </a:buClr>
              <a:buSzPts val="2500"/>
              <a:buNone/>
              <a:defRPr>
                <a:solidFill>
                  <a:srgbClr val="8A8C8F"/>
                </a:solidFill>
              </a:defRPr>
            </a:lvl2pPr>
            <a:lvl3pPr lvl="2" rtl="0" algn="ctr">
              <a:spcBef>
                <a:spcPts val="420"/>
              </a:spcBef>
              <a:spcAft>
                <a:spcPts val="0"/>
              </a:spcAft>
              <a:buClr>
                <a:srgbClr val="8A8C8F"/>
              </a:buClr>
              <a:buSzPts val="2100"/>
              <a:buNone/>
              <a:defRPr>
                <a:solidFill>
                  <a:srgbClr val="8A8C8F"/>
                </a:solidFill>
              </a:defRPr>
            </a:lvl3pPr>
            <a:lvl4pPr lvl="3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4pPr>
            <a:lvl5pPr lvl="4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5pPr>
            <a:lvl6pPr lvl="5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6pPr>
            <a:lvl7pPr lvl="6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7pPr>
            <a:lvl8pPr lvl="7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8pPr>
            <a:lvl9pPr lvl="8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9pPr>
          </a:lstStyle>
          <a:p/>
        </p:txBody>
      </p:sp>
      <p:sp>
        <p:nvSpPr>
          <p:cNvPr id="58" name="Google Shape;58;p13"/>
          <p:cNvSpPr/>
          <p:nvPr>
            <p:ph idx="2" type="pic"/>
          </p:nvPr>
        </p:nvSpPr>
        <p:spPr>
          <a:xfrm>
            <a:off x="5675202" y="1388843"/>
            <a:ext cx="3057900" cy="3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3" type="body"/>
          </p:nvPr>
        </p:nvSpPr>
        <p:spPr>
          <a:xfrm>
            <a:off x="685940" y="2386977"/>
            <a:ext cx="48870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cap="none">
                <a:solidFill>
                  <a:srgbClr val="FFFFFF"/>
                </a:solidFill>
              </a:defRPr>
            </a:lvl1pPr>
            <a:lvl2pPr indent="-228600" lvl="1" marL="914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4" type="body"/>
          </p:nvPr>
        </p:nvSpPr>
        <p:spPr>
          <a:xfrm>
            <a:off x="685940" y="2751046"/>
            <a:ext cx="48870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indent="-330200" lvl="0" marL="457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Symbols"/>
              <a:buChar char="▪"/>
              <a:defRPr sz="2000" cap="none">
                <a:solidFill>
                  <a:srgbClr val="FFFFFF"/>
                </a:solidFill>
              </a:defRPr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–"/>
              <a:defRPr sz="2000">
                <a:solidFill>
                  <a:srgbClr val="FFFFFF"/>
                </a:solidFill>
              </a:defRPr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800">
                <a:solidFill>
                  <a:srgbClr val="FFFFFF"/>
                </a:solidFill>
              </a:defRPr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coal watermark 1">
  <p:cSld name="Charcoal watermark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457201" y="1709081"/>
            <a:ext cx="82296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Cambria"/>
              <a:buNone/>
              <a:defRPr sz="4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456923" y="2470263"/>
            <a:ext cx="47781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indent="-22860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coal watermark 2">
  <p:cSld name="Charcoal watermark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>
            <p:ph idx="2" type="pic"/>
          </p:nvPr>
        </p:nvSpPr>
        <p:spPr>
          <a:xfrm>
            <a:off x="5675202" y="1388843"/>
            <a:ext cx="3057900" cy="3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type="ctrTitle"/>
          </p:nvPr>
        </p:nvSpPr>
        <p:spPr>
          <a:xfrm>
            <a:off x="685800" y="1344910"/>
            <a:ext cx="48873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ambria"/>
              <a:buNone/>
              <a:defRPr sz="3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685800" y="1967890"/>
            <a:ext cx="48873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  <a:defRPr sz="2500">
                <a:solidFill>
                  <a:srgbClr val="FFFFFF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rgbClr val="8A8C8F"/>
              </a:buClr>
              <a:buSzPts val="2500"/>
              <a:buNone/>
              <a:defRPr>
                <a:solidFill>
                  <a:srgbClr val="8A8C8F"/>
                </a:solidFill>
              </a:defRPr>
            </a:lvl2pPr>
            <a:lvl3pPr lvl="2" rtl="0" algn="ctr">
              <a:spcBef>
                <a:spcPts val="420"/>
              </a:spcBef>
              <a:spcAft>
                <a:spcPts val="0"/>
              </a:spcAft>
              <a:buClr>
                <a:srgbClr val="8A8C8F"/>
              </a:buClr>
              <a:buSzPts val="2100"/>
              <a:buNone/>
              <a:defRPr>
                <a:solidFill>
                  <a:srgbClr val="8A8C8F"/>
                </a:solidFill>
              </a:defRPr>
            </a:lvl3pPr>
            <a:lvl4pPr lvl="3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4pPr>
            <a:lvl5pPr lvl="4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5pPr>
            <a:lvl6pPr lvl="5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6pPr>
            <a:lvl7pPr lvl="6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7pPr>
            <a:lvl8pPr lvl="7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8pPr>
            <a:lvl9pPr lvl="8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3" type="body"/>
          </p:nvPr>
        </p:nvSpPr>
        <p:spPr>
          <a:xfrm>
            <a:off x="685940" y="2386977"/>
            <a:ext cx="48870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cap="none">
                <a:solidFill>
                  <a:srgbClr val="FFFFFF"/>
                </a:solidFill>
              </a:defRPr>
            </a:lvl1pPr>
            <a:lvl2pPr indent="-228600" lvl="1" marL="914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4" type="body"/>
          </p:nvPr>
        </p:nvSpPr>
        <p:spPr>
          <a:xfrm>
            <a:off x="685940" y="2751046"/>
            <a:ext cx="48870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indent="-330200" lvl="0" marL="457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Symbols"/>
              <a:buChar char="▪"/>
              <a:defRPr sz="2000" cap="none">
                <a:solidFill>
                  <a:srgbClr val="FFFFFF"/>
                </a:solidFill>
              </a:defRPr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–"/>
              <a:defRPr sz="2000">
                <a:solidFill>
                  <a:srgbClr val="FFFFFF"/>
                </a:solidFill>
              </a:defRPr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800">
                <a:solidFill>
                  <a:srgbClr val="FFFFFF"/>
                </a:solidFill>
              </a:defRPr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coal logo 1">
  <p:cSld name="Charcoal log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457201" y="1709081"/>
            <a:ext cx="82296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Cambria"/>
              <a:buNone/>
              <a:defRPr sz="4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456923" y="2470263"/>
            <a:ext cx="47781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indent="-22860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coal logo 2">
  <p:cSld name="Charcoal log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>
            <p:ph idx="2" type="pic"/>
          </p:nvPr>
        </p:nvSpPr>
        <p:spPr>
          <a:xfrm>
            <a:off x="5675202" y="1388843"/>
            <a:ext cx="3057900" cy="3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type="ctrTitle"/>
          </p:nvPr>
        </p:nvSpPr>
        <p:spPr>
          <a:xfrm>
            <a:off x="685800" y="1344910"/>
            <a:ext cx="48873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ambria"/>
              <a:buNone/>
              <a:defRPr sz="3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subTitle"/>
          </p:nvPr>
        </p:nvSpPr>
        <p:spPr>
          <a:xfrm>
            <a:off x="685800" y="1967890"/>
            <a:ext cx="48873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  <a:defRPr sz="2500">
                <a:solidFill>
                  <a:srgbClr val="FFFFFF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rgbClr val="8A8C8F"/>
              </a:buClr>
              <a:buSzPts val="2500"/>
              <a:buNone/>
              <a:defRPr>
                <a:solidFill>
                  <a:srgbClr val="8A8C8F"/>
                </a:solidFill>
              </a:defRPr>
            </a:lvl2pPr>
            <a:lvl3pPr lvl="2" rtl="0" algn="ctr">
              <a:spcBef>
                <a:spcPts val="420"/>
              </a:spcBef>
              <a:spcAft>
                <a:spcPts val="0"/>
              </a:spcAft>
              <a:buClr>
                <a:srgbClr val="8A8C8F"/>
              </a:buClr>
              <a:buSzPts val="2100"/>
              <a:buNone/>
              <a:defRPr>
                <a:solidFill>
                  <a:srgbClr val="8A8C8F"/>
                </a:solidFill>
              </a:defRPr>
            </a:lvl3pPr>
            <a:lvl4pPr lvl="3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4pPr>
            <a:lvl5pPr lvl="4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5pPr>
            <a:lvl6pPr lvl="5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6pPr>
            <a:lvl7pPr lvl="6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7pPr>
            <a:lvl8pPr lvl="7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8pPr>
            <a:lvl9pPr lvl="8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3" type="body"/>
          </p:nvPr>
        </p:nvSpPr>
        <p:spPr>
          <a:xfrm>
            <a:off x="685940" y="2386977"/>
            <a:ext cx="48870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cap="none">
                <a:solidFill>
                  <a:srgbClr val="FFFFFF"/>
                </a:solidFill>
              </a:defRPr>
            </a:lvl1pPr>
            <a:lvl2pPr indent="-228600" lvl="1" marL="914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4" type="body"/>
          </p:nvPr>
        </p:nvSpPr>
        <p:spPr>
          <a:xfrm>
            <a:off x="685940" y="2751046"/>
            <a:ext cx="48870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indent="-330200" lvl="0" marL="457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Symbols"/>
              <a:buChar char="▪"/>
              <a:defRPr sz="2000" cap="none">
                <a:solidFill>
                  <a:srgbClr val="FFFFFF"/>
                </a:solidFill>
              </a:defRPr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–"/>
              <a:defRPr sz="2000">
                <a:solidFill>
                  <a:srgbClr val="FFFFFF"/>
                </a:solidFill>
              </a:defRPr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800">
                <a:solidFill>
                  <a:srgbClr val="FFFFFF"/>
                </a:solidFill>
              </a:defRPr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coal Simple 1">
  <p:cSld name="Charcoal Simple 1">
    <p:bg>
      <p:bgPr>
        <a:noFill/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457201" y="1709081"/>
            <a:ext cx="82296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Cambria"/>
              <a:buNone/>
              <a:defRPr sz="4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456923" y="2470263"/>
            <a:ext cx="47781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indent="-22860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coal Simple 2">
  <p:cSld name="Charcoal Simple 2">
    <p:bg>
      <p:bgPr>
        <a:noFill/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/>
          <p:nvPr>
            <p:ph idx="2" type="pic"/>
          </p:nvPr>
        </p:nvSpPr>
        <p:spPr>
          <a:xfrm>
            <a:off x="5675202" y="1388843"/>
            <a:ext cx="3057900" cy="3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type="ctrTitle"/>
          </p:nvPr>
        </p:nvSpPr>
        <p:spPr>
          <a:xfrm>
            <a:off x="685800" y="1344910"/>
            <a:ext cx="48873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ambria"/>
              <a:buNone/>
              <a:defRPr sz="3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" type="subTitle"/>
          </p:nvPr>
        </p:nvSpPr>
        <p:spPr>
          <a:xfrm>
            <a:off x="685800" y="1967890"/>
            <a:ext cx="48873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  <a:defRPr sz="2500">
                <a:solidFill>
                  <a:srgbClr val="FFFFFF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rgbClr val="8A8C8F"/>
              </a:buClr>
              <a:buSzPts val="2500"/>
              <a:buNone/>
              <a:defRPr>
                <a:solidFill>
                  <a:srgbClr val="8A8C8F"/>
                </a:solidFill>
              </a:defRPr>
            </a:lvl2pPr>
            <a:lvl3pPr lvl="2" rtl="0" algn="ctr">
              <a:spcBef>
                <a:spcPts val="420"/>
              </a:spcBef>
              <a:spcAft>
                <a:spcPts val="0"/>
              </a:spcAft>
              <a:buClr>
                <a:srgbClr val="8A8C8F"/>
              </a:buClr>
              <a:buSzPts val="2100"/>
              <a:buNone/>
              <a:defRPr>
                <a:solidFill>
                  <a:srgbClr val="8A8C8F"/>
                </a:solidFill>
              </a:defRPr>
            </a:lvl3pPr>
            <a:lvl4pPr lvl="3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4pPr>
            <a:lvl5pPr lvl="4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5pPr>
            <a:lvl6pPr lvl="5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6pPr>
            <a:lvl7pPr lvl="6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7pPr>
            <a:lvl8pPr lvl="7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8pPr>
            <a:lvl9pPr lvl="8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3" type="body"/>
          </p:nvPr>
        </p:nvSpPr>
        <p:spPr>
          <a:xfrm>
            <a:off x="685940" y="2386977"/>
            <a:ext cx="48870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cap="none">
                <a:solidFill>
                  <a:srgbClr val="FFFFFF"/>
                </a:solidFill>
              </a:defRPr>
            </a:lvl1pPr>
            <a:lvl2pPr indent="-228600" lvl="1" marL="914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4" type="body"/>
          </p:nvPr>
        </p:nvSpPr>
        <p:spPr>
          <a:xfrm>
            <a:off x="685940" y="2751046"/>
            <a:ext cx="48870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indent="-330200" lvl="0" marL="457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Symbols"/>
              <a:buChar char="▪"/>
              <a:defRPr sz="2000" cap="none">
                <a:solidFill>
                  <a:srgbClr val="FFFFFF"/>
                </a:solidFill>
              </a:defRPr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–"/>
              <a:defRPr sz="2000">
                <a:solidFill>
                  <a:srgbClr val="FFFFFF"/>
                </a:solidFill>
              </a:defRPr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800">
                <a:solidFill>
                  <a:srgbClr val="FFFFFF"/>
                </a:solidFill>
              </a:defRPr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termark and logo 1">
  <p:cSld name="Watermark and log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57201" y="1709081"/>
            <a:ext cx="82296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mbria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456923" y="2470263"/>
            <a:ext cx="47781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Clr>
                <a:srgbClr val="25303B"/>
              </a:buClr>
              <a:buSzPts val="1800"/>
              <a:buNone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">
  <p:cSld name="Presentatio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457201" y="2195447"/>
            <a:ext cx="82296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mbria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ize image">
  <p:cSld name="Full size imag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>
            <p:ph idx="2" type="pic"/>
          </p:nvPr>
        </p:nvSpPr>
        <p:spPr>
          <a:xfrm>
            <a:off x="0" y="1"/>
            <a:ext cx="9144000" cy="51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303B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termark and logo 2">
  <p:cSld name="Watermark and log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685800" y="1344910"/>
            <a:ext cx="48873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mbria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685800" y="1967890"/>
            <a:ext cx="48873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5303B"/>
              </a:buClr>
              <a:buSzPts val="2500"/>
              <a:buFont typeface="Arial"/>
              <a:buNone/>
              <a:defRPr sz="2500">
                <a:solidFill>
                  <a:srgbClr val="25303B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rgbClr val="8A8C8F"/>
              </a:buClr>
              <a:buSzPts val="2500"/>
              <a:buNone/>
              <a:defRPr>
                <a:solidFill>
                  <a:srgbClr val="8A8C8F"/>
                </a:solidFill>
              </a:defRPr>
            </a:lvl2pPr>
            <a:lvl3pPr lvl="2" rtl="0" algn="ctr">
              <a:spcBef>
                <a:spcPts val="420"/>
              </a:spcBef>
              <a:spcAft>
                <a:spcPts val="0"/>
              </a:spcAft>
              <a:buClr>
                <a:srgbClr val="8A8C8F"/>
              </a:buClr>
              <a:buSzPts val="2100"/>
              <a:buNone/>
              <a:defRPr>
                <a:solidFill>
                  <a:srgbClr val="8A8C8F"/>
                </a:solidFill>
              </a:defRPr>
            </a:lvl3pPr>
            <a:lvl4pPr lvl="3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4pPr>
            <a:lvl5pPr lvl="4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5pPr>
            <a:lvl6pPr lvl="5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6pPr>
            <a:lvl7pPr lvl="6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7pPr>
            <a:lvl8pPr lvl="7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8pPr>
            <a:lvl9pPr lvl="8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685940" y="2386977"/>
            <a:ext cx="48870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25303B"/>
              </a:buClr>
              <a:buSzPts val="2000"/>
              <a:buNone/>
              <a:defRPr sz="2000" cap="none"/>
            </a:lvl1pPr>
            <a:lvl2pPr indent="-228600" lvl="1" marL="914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3" type="body"/>
          </p:nvPr>
        </p:nvSpPr>
        <p:spPr>
          <a:xfrm>
            <a:off x="685940" y="2751046"/>
            <a:ext cx="48870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indent="-330200" lvl="0" marL="457200" rtl="0" algn="l">
              <a:spcBef>
                <a:spcPts val="400"/>
              </a:spcBef>
              <a:spcAft>
                <a:spcPts val="0"/>
              </a:spcAft>
              <a:buClr>
                <a:srgbClr val="25303B"/>
              </a:buClr>
              <a:buSzPts val="1600"/>
              <a:buFont typeface="Noto Sans Symbols"/>
              <a:buChar char="▪"/>
              <a:defRPr sz="2000" cap="none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6"/>
          <p:cNvSpPr/>
          <p:nvPr>
            <p:ph idx="4" type="pic"/>
          </p:nvPr>
        </p:nvSpPr>
        <p:spPr>
          <a:xfrm>
            <a:off x="5675202" y="1388843"/>
            <a:ext cx="3057900" cy="3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25303B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termark 1">
  <p:cSld name="Watermark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57201" y="1709081"/>
            <a:ext cx="82296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mbria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56923" y="2470263"/>
            <a:ext cx="4778100" cy="10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Clr>
                <a:srgbClr val="25303B"/>
              </a:buClr>
              <a:buSzPts val="1800"/>
              <a:buNone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termark 2">
  <p:cSld name="Watermark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ctrTitle"/>
          </p:nvPr>
        </p:nvSpPr>
        <p:spPr>
          <a:xfrm>
            <a:off x="685800" y="1344910"/>
            <a:ext cx="48873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mbria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" type="subTitle"/>
          </p:nvPr>
        </p:nvSpPr>
        <p:spPr>
          <a:xfrm>
            <a:off x="685800" y="1967890"/>
            <a:ext cx="48873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5303B"/>
              </a:buClr>
              <a:buSzPts val="2500"/>
              <a:buFont typeface="Arial"/>
              <a:buNone/>
              <a:defRPr sz="2500">
                <a:solidFill>
                  <a:srgbClr val="25303B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rgbClr val="8A8C8F"/>
              </a:buClr>
              <a:buSzPts val="2500"/>
              <a:buNone/>
              <a:defRPr>
                <a:solidFill>
                  <a:srgbClr val="8A8C8F"/>
                </a:solidFill>
              </a:defRPr>
            </a:lvl2pPr>
            <a:lvl3pPr lvl="2" rtl="0" algn="ctr">
              <a:spcBef>
                <a:spcPts val="420"/>
              </a:spcBef>
              <a:spcAft>
                <a:spcPts val="0"/>
              </a:spcAft>
              <a:buClr>
                <a:srgbClr val="8A8C8F"/>
              </a:buClr>
              <a:buSzPts val="2100"/>
              <a:buNone/>
              <a:defRPr>
                <a:solidFill>
                  <a:srgbClr val="8A8C8F"/>
                </a:solidFill>
              </a:defRPr>
            </a:lvl3pPr>
            <a:lvl4pPr lvl="3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4pPr>
            <a:lvl5pPr lvl="4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5pPr>
            <a:lvl6pPr lvl="5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6pPr>
            <a:lvl7pPr lvl="6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7pPr>
            <a:lvl8pPr lvl="7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8pPr>
            <a:lvl9pPr lvl="8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9pPr>
          </a:lstStyle>
          <a:p/>
        </p:txBody>
      </p:sp>
      <p:sp>
        <p:nvSpPr>
          <p:cNvPr id="34" name="Google Shape;34;p8"/>
          <p:cNvSpPr/>
          <p:nvPr>
            <p:ph idx="2" type="pic"/>
          </p:nvPr>
        </p:nvSpPr>
        <p:spPr>
          <a:xfrm>
            <a:off x="5675202" y="1388843"/>
            <a:ext cx="3057900" cy="3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25303B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3" type="body"/>
          </p:nvPr>
        </p:nvSpPr>
        <p:spPr>
          <a:xfrm>
            <a:off x="685940" y="2386977"/>
            <a:ext cx="48870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25303B"/>
              </a:buClr>
              <a:buSzPts val="2000"/>
              <a:buNone/>
              <a:defRPr sz="2000" cap="none"/>
            </a:lvl1pPr>
            <a:lvl2pPr indent="-228600" lvl="1" marL="914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4" type="body"/>
          </p:nvPr>
        </p:nvSpPr>
        <p:spPr>
          <a:xfrm>
            <a:off x="685940" y="2751046"/>
            <a:ext cx="48870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indent="-330200" lvl="0" marL="457200" rtl="0" algn="l">
              <a:spcBef>
                <a:spcPts val="400"/>
              </a:spcBef>
              <a:spcAft>
                <a:spcPts val="0"/>
              </a:spcAft>
              <a:buClr>
                <a:srgbClr val="25303B"/>
              </a:buClr>
              <a:buSzPts val="1600"/>
              <a:buFont typeface="Noto Sans Symbols"/>
              <a:buChar char="▪"/>
              <a:defRPr sz="2000" cap="none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1">
  <p:cSld name="Log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457201" y="1709081"/>
            <a:ext cx="82296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mbria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456923" y="2470263"/>
            <a:ext cx="4778100" cy="10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Clr>
                <a:srgbClr val="25303B"/>
              </a:buClr>
              <a:buSzPts val="1800"/>
              <a:buNone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2">
  <p:cSld name="Log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/>
          <p:nvPr>
            <p:ph idx="2" type="pic"/>
          </p:nvPr>
        </p:nvSpPr>
        <p:spPr>
          <a:xfrm>
            <a:off x="5675202" y="1388843"/>
            <a:ext cx="3057900" cy="3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25303B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685940" y="2386977"/>
            <a:ext cx="48870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25303B"/>
              </a:buClr>
              <a:buSzPts val="2000"/>
              <a:buNone/>
              <a:defRPr sz="2000" cap="none"/>
            </a:lvl1pPr>
            <a:lvl2pPr indent="-228600" lvl="1" marL="914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3" type="body"/>
          </p:nvPr>
        </p:nvSpPr>
        <p:spPr>
          <a:xfrm>
            <a:off x="685940" y="2751046"/>
            <a:ext cx="48870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indent="-330200" lvl="0" marL="457200" rtl="0" algn="l">
              <a:spcBef>
                <a:spcPts val="400"/>
              </a:spcBef>
              <a:spcAft>
                <a:spcPts val="0"/>
              </a:spcAft>
              <a:buClr>
                <a:srgbClr val="25303B"/>
              </a:buClr>
              <a:buSzPts val="1600"/>
              <a:buFont typeface="Noto Sans Symbols"/>
              <a:buChar char="▪"/>
              <a:defRPr sz="2000" cap="none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type="ctrTitle"/>
          </p:nvPr>
        </p:nvSpPr>
        <p:spPr>
          <a:xfrm>
            <a:off x="685800" y="1344910"/>
            <a:ext cx="48873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mbria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4" type="subTitle"/>
          </p:nvPr>
        </p:nvSpPr>
        <p:spPr>
          <a:xfrm>
            <a:off x="685800" y="1967890"/>
            <a:ext cx="48873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5303B"/>
              </a:buClr>
              <a:buSzPts val="2500"/>
              <a:buFont typeface="Arial"/>
              <a:buNone/>
              <a:defRPr sz="2500">
                <a:solidFill>
                  <a:srgbClr val="25303B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rgbClr val="8A8C8F"/>
              </a:buClr>
              <a:buSzPts val="2500"/>
              <a:buNone/>
              <a:defRPr>
                <a:solidFill>
                  <a:srgbClr val="8A8C8F"/>
                </a:solidFill>
              </a:defRPr>
            </a:lvl2pPr>
            <a:lvl3pPr lvl="2" rtl="0" algn="ctr">
              <a:spcBef>
                <a:spcPts val="420"/>
              </a:spcBef>
              <a:spcAft>
                <a:spcPts val="0"/>
              </a:spcAft>
              <a:buClr>
                <a:srgbClr val="8A8C8F"/>
              </a:buClr>
              <a:buSzPts val="2100"/>
              <a:buNone/>
              <a:defRPr>
                <a:solidFill>
                  <a:srgbClr val="8A8C8F"/>
                </a:solidFill>
              </a:defRPr>
            </a:lvl3pPr>
            <a:lvl4pPr lvl="3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4pPr>
            <a:lvl5pPr lvl="4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5pPr>
            <a:lvl6pPr lvl="5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6pPr>
            <a:lvl7pPr lvl="6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7pPr>
            <a:lvl8pPr lvl="7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8pPr>
            <a:lvl9pPr lvl="8" rtl="0" algn="ctr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1" y="1709081"/>
            <a:ext cx="82296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50" spcFirstLastPara="1" rIns="81650" wrap="square" tIns="408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mbria"/>
              <a:buNone/>
              <a:defRPr b="1" i="0" sz="4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1" y="2668450"/>
            <a:ext cx="82296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50" spcFirstLastPara="1" rIns="81650" wrap="square" tIns="408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25303B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i.org/10.1007/s00146-021-01259-0" TargetMode="External"/><Relationship Id="rId4" Type="http://schemas.openxmlformats.org/officeDocument/2006/relationships/hyperlink" Target="about:blank" TargetMode="External"/><Relationship Id="rId9" Type="http://schemas.openxmlformats.org/officeDocument/2006/relationships/hyperlink" Target="https://developer.nvidia.com/blog/using-deepspeed-and-megatron-to-train-megatron-turing-nlg-530b-the-worlds-largest-and-most-powerful-generative-language-model/" TargetMode="External"/><Relationship Id="rId5" Type="http://schemas.openxmlformats.org/officeDocument/2006/relationships/hyperlink" Target="about:blank" TargetMode="External"/><Relationship Id="rId6" Type="http://schemas.openxmlformats.org/officeDocument/2006/relationships/hyperlink" Target="https://srhe.ac.uk/wp-content/uploads/2021/01/Andrew-M-Cox-FinalReport-SRHE.pdf" TargetMode="External"/><Relationship Id="rId7" Type="http://schemas.openxmlformats.org/officeDocument/2006/relationships/hyperlink" Target="https://www.nature.com/articles/d41586-021-00530-0" TargetMode="External"/><Relationship Id="rId8" Type="http://schemas.openxmlformats.org/officeDocument/2006/relationships/hyperlink" Target="https://repository.jisc.ac.uk/8548/1/a-pathway-towards-responsible-ethical-ai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nottingham.ac.uk/conference/fac-arts/clas/translation-technology-in-education%E2%80%93facilitator-or-risk/videos/conference-videos.aspx#TheelephantintheroomRethinkinglanguageassessmentinthetimesofGoogleTranslateEmanuelleLacoreMartin" TargetMode="External"/><Relationship Id="rId4" Type="http://schemas.openxmlformats.org/officeDocument/2006/relationships/hyperlink" Target="https://www.nottingham.ac.uk/conference/fac-arts/clas/translation-technology-in-education%E2%80%93facilitator-or-risk/videos/conference-videos.aspx#TheelephantintheroomRethinkinglanguageassessmentinthetimesofGoogleTranslateEmanuelleLacoreMartin" TargetMode="External"/><Relationship Id="rId5" Type="http://schemas.openxmlformats.org/officeDocument/2006/relationships/hyperlink" Target="https://blog.rebellionresearch.com/blog/ibm-s-deep-blue-vs-google-s-alphago-gary-kasparov" TargetMode="External"/><Relationship Id="rId6" Type="http://schemas.openxmlformats.org/officeDocument/2006/relationships/hyperlink" Target="https://www.nottingham.ac.uk/conference/fac-arts/clas/translation-technology-in-education%E2%80%93facilitator-or-risk/videos/conference-videos.aspx#TheelephantintheroomRethinkinglanguageassessmentinthetimesofGoogleTranslateEmanuelleLacoreMartin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en.chessbase.com/post/garry-kasparov-on-how-it-all-started" TargetMode="External"/><Relationship Id="rId4" Type="http://schemas.openxmlformats.org/officeDocument/2006/relationships/hyperlink" Target="https://www.pexels.com/@kool-shooters?utm_content=attributionCopyText&amp;utm_medium=referral&amp;utm_source=pexels" TargetMode="External"/><Relationship Id="rId5" Type="http://schemas.openxmlformats.org/officeDocument/2006/relationships/hyperlink" Target="https://www.pexels.com/photo/flowers-desk-pen-letter-6980367/?utm_content=attributionCopyText&amp;utm_medium=referral&amp;utm_source=pexels" TargetMode="External"/><Relationship Id="rId6" Type="http://schemas.openxmlformats.org/officeDocument/2006/relationships/hyperlink" Target="https://www.pexels.com/@rodnae-prod?utm_content=attributionCopyText&amp;utm_medium=referral&amp;utm_source=pexels" TargetMode="External"/><Relationship Id="rId7" Type="http://schemas.openxmlformats.org/officeDocument/2006/relationships/hyperlink" Target="https://www.pexels.com/photo/student-cheating-during-an-exam-7092540/?utm_content=attributionCopyText&amp;utm_medium=referral&amp;utm_source=pexel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spinbot.com/" TargetMode="External"/><Relationship Id="rId4" Type="http://schemas.openxmlformats.org/officeDocument/2006/relationships/hyperlink" Target="https://translate.google.com/?sl=zh-CN&amp;tl=en&amp;op=translate&amp;hl=en" TargetMode="External"/><Relationship Id="rId5" Type="http://schemas.openxmlformats.org/officeDocument/2006/relationships/hyperlink" Target="https://shortlyai.com/write/4250185/" TargetMode="External"/><Relationship Id="rId6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61976" y="201006"/>
            <a:ext cx="8229600" cy="858000"/>
          </a:xfrm>
          <a:prstGeom prst="rect">
            <a:avLst/>
          </a:prstGeom>
        </p:spPr>
        <p:txBody>
          <a:bodyPr anchorCtr="0" anchor="ctr" bIns="40825" lIns="81650" spcFirstLastPara="1" rIns="81650" wrap="square" tIns="40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Nissenbaum, 2004, p.143</a:t>
            </a:r>
            <a:endParaRPr sz="3000"/>
          </a:p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2" y="931072"/>
            <a:ext cx="8923500" cy="3811500"/>
          </a:xfrm>
          <a:prstGeom prst="rect">
            <a:avLst/>
          </a:prstGeom>
        </p:spPr>
        <p:txBody>
          <a:bodyPr anchorCtr="0" anchor="t" bIns="40825" lIns="81650" spcFirstLastPara="1" rIns="81650" wrap="square" tIns="408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“In this era of rapid transformations due to computing and information technologies, changes are thrust upon people and societies frequently </a:t>
            </a:r>
            <a:r>
              <a:rPr b="1" lang="en-US"/>
              <a:t>without the possibility of careful deliberation over potential harms and benefits</a:t>
            </a:r>
            <a:r>
              <a:rPr lang="en-US"/>
              <a:t>, over whether we want or need them. Practices shift almost imperceptibly but, over time, quite dramatically, and in turn bring about shifts in conventional expectations.”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type="title"/>
          </p:nvPr>
        </p:nvSpPr>
        <p:spPr>
          <a:xfrm>
            <a:off x="457201" y="1709081"/>
            <a:ext cx="8229600" cy="858000"/>
          </a:xfrm>
          <a:prstGeom prst="rect">
            <a:avLst/>
          </a:prstGeom>
        </p:spPr>
        <p:txBody>
          <a:bodyPr anchorCtr="0" anchor="ctr" bIns="40825" lIns="81650" spcFirstLastPara="1" rIns="81650" wrap="square" tIns="40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Any questions/comments?</a:t>
            </a:r>
            <a:endParaRPr/>
          </a:p>
        </p:txBody>
      </p:sp>
      <p:sp>
        <p:nvSpPr>
          <p:cNvPr id="164" name="Google Shape;164;p29"/>
          <p:cNvSpPr txBox="1"/>
          <p:nvPr>
            <p:ph idx="1" type="body"/>
          </p:nvPr>
        </p:nvSpPr>
        <p:spPr>
          <a:xfrm>
            <a:off x="456926" y="2470275"/>
            <a:ext cx="8147700" cy="544200"/>
          </a:xfrm>
          <a:prstGeom prst="rect">
            <a:avLst/>
          </a:prstGeom>
        </p:spPr>
        <p:txBody>
          <a:bodyPr anchorCtr="0" anchor="t" bIns="40825" lIns="81650" spcFirstLastPara="1" rIns="81650" wrap="square" tIns="408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>
                <a:solidFill>
                  <a:schemeClr val="lt1"/>
                </a:solidFill>
              </a:rPr>
              <a:t>Thanks to Alison Organ, Maria Muradas-Taylor and Thomas Jochum-Critchley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292250" y="152503"/>
            <a:ext cx="8229600" cy="452100"/>
          </a:xfrm>
          <a:prstGeom prst="rect">
            <a:avLst/>
          </a:prstGeom>
        </p:spPr>
        <p:txBody>
          <a:bodyPr anchorCtr="0" anchor="ctr" bIns="40825" lIns="81650" spcFirstLastPara="1" rIns="81650" wrap="square" tIns="40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References I </a:t>
            </a:r>
            <a:endParaRPr sz="2800"/>
          </a:p>
        </p:txBody>
      </p:sp>
      <p:sp>
        <p:nvSpPr>
          <p:cNvPr id="171" name="Google Shape;171;p30"/>
          <p:cNvSpPr txBox="1"/>
          <p:nvPr>
            <p:ph idx="1" type="body"/>
          </p:nvPr>
        </p:nvSpPr>
        <p:spPr>
          <a:xfrm>
            <a:off x="63425" y="604600"/>
            <a:ext cx="8891400" cy="4346100"/>
          </a:xfrm>
          <a:prstGeom prst="rect">
            <a:avLst/>
          </a:prstGeom>
        </p:spPr>
        <p:txBody>
          <a:bodyPr anchorCtr="0" anchor="t" bIns="40825" lIns="81650" spcFirstLastPara="1" rIns="81650" wrap="square" tIns="408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/>
              <a:t>Bretag, T. (Ed.). (2020). </a:t>
            </a:r>
            <a:r>
              <a:rPr i="1" lang="en-US" sz="1200"/>
              <a:t>A research agenda for academic integrity.</a:t>
            </a:r>
            <a:r>
              <a:rPr lang="en-US" sz="1200"/>
              <a:t> Edward Elgar Publishing.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/>
              <a:t>Chubb, J., Cowling, P. &amp; Reed, D. </a:t>
            </a:r>
            <a:r>
              <a:rPr lang="en-US" sz="1200">
                <a:solidFill>
                  <a:schemeClr val="lt1"/>
                </a:solidFill>
              </a:rPr>
              <a:t>(2021)</a:t>
            </a:r>
            <a:r>
              <a:rPr lang="en-US" sz="1200"/>
              <a:t> Speeding up to keep up: exploring the use of AI in the research process. </a:t>
            </a:r>
            <a:r>
              <a:rPr i="1" lang="en-US" sz="1200"/>
              <a:t>AI &amp; Society</a:t>
            </a:r>
            <a:r>
              <a:rPr lang="en-US" sz="1200"/>
              <a:t>. </a:t>
            </a:r>
            <a:r>
              <a:rPr lang="en-US" sz="1200" u="sng">
                <a:solidFill>
                  <a:schemeClr val="hlink"/>
                </a:solidFill>
                <a:hlinkClick r:id="rId3"/>
              </a:rPr>
              <a:t>https://doi.org/10.1007/s00146-021-01259-0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/>
              <a:t>Cope, B., Kalantzis, M. &amp; Searsmith, D. (2021) Artificial intelligence for education: Knowledge and its assessment in AI-enabled learning ecologies, </a:t>
            </a:r>
            <a:r>
              <a:rPr i="1" lang="en-US" sz="1200"/>
              <a:t>Educational Philosophy and Theory</a:t>
            </a:r>
            <a:r>
              <a:rPr lang="en-US" sz="1200"/>
              <a:t>, 53:12, 1229-1245, </a:t>
            </a:r>
            <a:r>
              <a:rPr lang="en-US" sz="1200">
                <a:solidFill>
                  <a:schemeClr val="lt1"/>
                </a:solidFill>
              </a:rPr>
              <a:t> </a:t>
            </a:r>
            <a:r>
              <a:rPr lang="en-US" sz="1200" u="sng">
                <a:solidFill>
                  <a:schemeClr val="hlink"/>
                </a:solidFill>
                <a:hlinkClick r:id="rId4"/>
              </a:rPr>
              <a:t>https://doi.org</a:t>
            </a:r>
            <a:r>
              <a:rPr lang="en-US" sz="1200" u="sng">
                <a:solidFill>
                  <a:schemeClr val="hlink"/>
                </a:solidFill>
                <a:hlinkClick r:id="rId5"/>
              </a:rPr>
              <a:t>10.1080/00131857.2020.1728732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/>
              <a:t>Cox, A. (2021). </a:t>
            </a:r>
            <a:r>
              <a:rPr i="1" lang="en-US" sz="1200"/>
              <a:t>The coming “intelligent university”? Exploring the potential impact of artificial intelligence (AI) and robots on UK Higher Education. SRHE. </a:t>
            </a:r>
            <a:r>
              <a:rPr i="1" lang="en-US" sz="1200" u="sng">
                <a:solidFill>
                  <a:schemeClr val="hlink"/>
                </a:solidFill>
                <a:hlinkClick r:id="rId6"/>
              </a:rPr>
              <a:t>https://srhe.ac.uk/wp-content/uploads/2021/01/Andrew-M-Cox-FinalReport-SRHE.pdf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/>
              <a:t>Groves, M., &amp; Mundt, K. (2021). A ghostwriter in the machine? Attitudes of academic staff towards machine translation use in internationalised Higher Education. </a:t>
            </a:r>
            <a:r>
              <a:rPr i="1" lang="en-US" sz="1200"/>
              <a:t>Journal of English for Academic Purposes</a:t>
            </a:r>
            <a:r>
              <a:rPr lang="en-US" sz="1200"/>
              <a:t>, 50, 100957.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Hartmann, J. (2012). Garry Kasparov is a cyborg, or What ChessBase teaches us about technology. in B, Hale  (Ed.). </a:t>
            </a:r>
            <a:r>
              <a:rPr i="1" lang="en-US" sz="1200">
                <a:solidFill>
                  <a:schemeClr val="lt1"/>
                </a:solidFill>
              </a:rPr>
              <a:t>Philosophy looks at chess.</a:t>
            </a:r>
            <a:r>
              <a:rPr lang="en-US" sz="1200">
                <a:solidFill>
                  <a:schemeClr val="lt1"/>
                </a:solidFill>
              </a:rPr>
              <a:t> p. 39. Open court.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/>
              <a:t>Hutson, M. (2021). Robo-writers: The rise and risks of language-generating AI. Nature, 591(7848), 22-25. </a:t>
            </a:r>
            <a:r>
              <a:rPr lang="en-US" sz="1200" u="sng">
                <a:solidFill>
                  <a:schemeClr val="hlink"/>
                </a:solidFill>
                <a:hlinkClick r:id="rId7"/>
              </a:rPr>
              <a:t>https://www.nature.com/articles/d41586-021-00530-0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JISC (2021). </a:t>
            </a:r>
            <a:r>
              <a:rPr i="1" lang="en-US" sz="1200">
                <a:solidFill>
                  <a:schemeClr val="lt1"/>
                </a:solidFill>
              </a:rPr>
              <a:t>A pathway towards responsible AI. </a:t>
            </a:r>
            <a:r>
              <a:rPr lang="en-US" sz="1200">
                <a:solidFill>
                  <a:schemeClr val="lt1"/>
                </a:solidFill>
              </a:rPr>
              <a:t>Oct 2021. </a:t>
            </a:r>
            <a:r>
              <a:rPr lang="en-US" sz="1200" u="sng">
                <a:solidFill>
                  <a:schemeClr val="hlink"/>
                </a:solidFill>
                <a:hlinkClick r:id="rId8"/>
              </a:rPr>
              <a:t>https://repository.jisc.ac.uk/8548/1/a-pathway-towards-responsible-ethical-ai.pdf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Kharya, P. &amp; Alvi, A. (2021). </a:t>
            </a:r>
            <a:r>
              <a:rPr i="1" lang="en-US" sz="1200">
                <a:solidFill>
                  <a:schemeClr val="lt1"/>
                </a:solidFill>
              </a:rPr>
              <a:t>Using DeepSpeed and Megatron to Train Megatron-Turing NLG 530B, the World’s Largest and Most Powerful Generative Language Model. IDeveloper blog, NVIDIA, 11/10/21. </a:t>
            </a:r>
            <a:r>
              <a:rPr lang="en-US" sz="1200" u="sng">
                <a:solidFill>
                  <a:schemeClr val="hlink"/>
                </a:solidFill>
                <a:hlinkClick r:id="rId9"/>
              </a:rPr>
              <a:t>https://developer.nvidia.com/blog/using-deepspeed-and-megatron-to-train-megatron-turing-nlg-530b-the-worlds-largest-and-most-powerful-generative-language-model/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>
            <p:ph type="title"/>
          </p:nvPr>
        </p:nvSpPr>
        <p:spPr>
          <a:xfrm>
            <a:off x="212175" y="119552"/>
            <a:ext cx="8229600" cy="587700"/>
          </a:xfrm>
          <a:prstGeom prst="rect">
            <a:avLst/>
          </a:prstGeom>
        </p:spPr>
        <p:txBody>
          <a:bodyPr anchorCtr="0" anchor="ctr" bIns="40825" lIns="81650" spcFirstLastPara="1" rIns="81650" wrap="square" tIns="40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References II</a:t>
            </a:r>
            <a:endParaRPr sz="3000"/>
          </a:p>
        </p:txBody>
      </p:sp>
      <p:sp>
        <p:nvSpPr>
          <p:cNvPr id="178" name="Google Shape;178;p31"/>
          <p:cNvSpPr txBox="1"/>
          <p:nvPr>
            <p:ph idx="1" type="body"/>
          </p:nvPr>
        </p:nvSpPr>
        <p:spPr>
          <a:xfrm>
            <a:off x="278550" y="624050"/>
            <a:ext cx="8586900" cy="4371600"/>
          </a:xfrm>
          <a:prstGeom prst="rect">
            <a:avLst/>
          </a:prstGeom>
        </p:spPr>
        <p:txBody>
          <a:bodyPr anchorCtr="0" anchor="t" bIns="40825" lIns="81650" spcFirstLastPara="1" rIns="81650" wrap="square" tIns="408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/>
              <a:t>Lacore-Martin, E. (2019). </a:t>
            </a:r>
            <a:r>
              <a:rPr i="1" lang="en-US" sz="1200"/>
              <a:t>The elephant in the room: Rethinking language assessment in the times of Google Translate. </a:t>
            </a:r>
            <a:r>
              <a:rPr lang="en-US" sz="1200" u="sng">
                <a:solidFill>
                  <a:schemeClr val="hlink"/>
                </a:solidFill>
                <a:hlinkClick r:id="rId3"/>
              </a:rPr>
              <a:t>Translation Technology in Education – Facilitator or Risk? Conference July, 2019. University of Nottin</a:t>
            </a:r>
            <a:r>
              <a:rPr lang="en-US" sz="1200" u="sng">
                <a:solidFill>
                  <a:schemeClr val="hlink"/>
                </a:solidFill>
                <a:hlinkClick r:id="rId4"/>
              </a:rPr>
              <a:t>gham.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Li, T. (2021). </a:t>
            </a:r>
            <a:r>
              <a:rPr i="1" lang="en-US" sz="1200">
                <a:solidFill>
                  <a:schemeClr val="lt1"/>
                </a:solidFill>
              </a:rPr>
              <a:t>IBM's Deep Blue vs Google's AlphaGo &amp; Gary Kasparov.  </a:t>
            </a:r>
            <a:r>
              <a:rPr i="1" lang="en-US" sz="1200" u="sng">
                <a:solidFill>
                  <a:schemeClr val="hlink"/>
                </a:solidFill>
                <a:hlinkClick r:id="rId5"/>
              </a:rPr>
              <a:t>https://blog.rebellionresearch.com/blog/ibm-s-deep-blue-vs-google-s-alphago-gary-kasparov</a:t>
            </a:r>
            <a:endParaRPr i="1"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Mundt, K., &amp; Groves, M. (2016). A double-edged sword: the merits and the policy implications of Google Translate in higher education. </a:t>
            </a:r>
            <a:r>
              <a:rPr i="1" lang="en-US" sz="1200">
                <a:solidFill>
                  <a:schemeClr val="lt1"/>
                </a:solidFill>
              </a:rPr>
              <a:t>European Journal of Higher </a:t>
            </a:r>
            <a:r>
              <a:rPr i="1" lang="en-US" sz="1200">
                <a:solidFill>
                  <a:schemeClr val="lt1"/>
                </a:solidFill>
              </a:rPr>
              <a:t>Education</a:t>
            </a:r>
            <a:r>
              <a:rPr lang="en-US" sz="1200">
                <a:solidFill>
                  <a:schemeClr val="lt1"/>
                </a:solidFill>
              </a:rPr>
              <a:t>, 6(4), 387-401.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Nissenbaum, H. (2004). </a:t>
            </a:r>
            <a:r>
              <a:rPr i="1" lang="en-US" sz="1200">
                <a:solidFill>
                  <a:schemeClr val="lt1"/>
                </a:solidFill>
              </a:rPr>
              <a:t>Privacy as contextual integrity</a:t>
            </a:r>
            <a:r>
              <a:rPr lang="en-US" sz="1200">
                <a:solidFill>
                  <a:schemeClr val="lt1"/>
                </a:solidFill>
              </a:rPr>
              <a:t>. Wash. L. Rev., 79, 119.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Organ, A. (2019). </a:t>
            </a:r>
            <a:r>
              <a:rPr i="1" lang="en-US" sz="1200">
                <a:solidFill>
                  <a:schemeClr val="lt1"/>
                </a:solidFill>
              </a:rPr>
              <a:t>L’éléphant dans la salle / la pièce / le salon? Student use of Google Translate for L2 production: student and staff attitudes, and implications for university policy. </a:t>
            </a:r>
            <a:r>
              <a:rPr lang="en-US" sz="1200">
                <a:solidFill>
                  <a:schemeClr val="lt1"/>
                </a:solidFill>
              </a:rPr>
              <a:t> Translation Technology in Education - </a:t>
            </a:r>
            <a:r>
              <a:rPr lang="en-US" sz="1200" u="sng">
                <a:solidFill>
                  <a:schemeClr val="hlink"/>
                </a:solidFill>
                <a:hlinkClick r:id="rId6"/>
              </a:rPr>
              <a:t>Facilitator or Risk? Conference July, 2019. University of Nottingham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Ryan, J., &amp; Carroll, J. (2007). ‘Canaries in the coalmine’: International students in Western universities. In </a:t>
            </a:r>
            <a:r>
              <a:rPr i="1" lang="en-US" sz="1200">
                <a:solidFill>
                  <a:schemeClr val="lt1"/>
                </a:solidFill>
              </a:rPr>
              <a:t>Teaching international students</a:t>
            </a:r>
            <a:r>
              <a:rPr lang="en-US" sz="1200">
                <a:solidFill>
                  <a:schemeClr val="lt1"/>
                </a:solidFill>
              </a:rPr>
              <a:t> (pp. 15-22). Routledge.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Sousa-Silva, R. (2017). Detecting translingual plagiarism and the backlash against translation plagiarists. </a:t>
            </a:r>
            <a:r>
              <a:rPr i="1" lang="en-US" sz="1200">
                <a:solidFill>
                  <a:schemeClr val="lt1"/>
                </a:solidFill>
              </a:rPr>
              <a:t>Linguagem e Direito</a:t>
            </a:r>
            <a:r>
              <a:rPr lang="en-US" sz="1200">
                <a:solidFill>
                  <a:schemeClr val="lt1"/>
                </a:solidFill>
              </a:rPr>
              <a:t>, 1(1).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Stapleton, P. and Kin, B.L.K., 2019. </a:t>
            </a:r>
            <a:r>
              <a:rPr i="1" lang="en-US" sz="1200">
                <a:solidFill>
                  <a:schemeClr val="lt1"/>
                </a:solidFill>
              </a:rPr>
              <a:t>Assessing the accuracy and teachers’ impressions of Google Translate: A study of primary L2 writers in Hong Kong.</a:t>
            </a:r>
            <a:r>
              <a:rPr lang="en-US" sz="1200">
                <a:solidFill>
                  <a:schemeClr val="lt1"/>
                </a:solidFill>
              </a:rPr>
              <a:t> English for Specific Purposes, 56, pp.18-34.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Zuboff, S. (2019).</a:t>
            </a:r>
            <a:r>
              <a:rPr i="1" lang="en-US" sz="1200">
                <a:solidFill>
                  <a:schemeClr val="lt1"/>
                </a:solidFill>
              </a:rPr>
              <a:t> The age of surveillance capitalism: The fight for a human future at the new frontier of power. </a:t>
            </a:r>
            <a:r>
              <a:rPr lang="en-US" sz="1200">
                <a:solidFill>
                  <a:schemeClr val="lt1"/>
                </a:solidFill>
              </a:rPr>
              <a:t>Profile Books.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>
            <p:ph type="title"/>
          </p:nvPr>
        </p:nvSpPr>
        <p:spPr>
          <a:xfrm>
            <a:off x="156401" y="186806"/>
            <a:ext cx="8229600" cy="858000"/>
          </a:xfrm>
          <a:prstGeom prst="rect">
            <a:avLst/>
          </a:prstGeom>
        </p:spPr>
        <p:txBody>
          <a:bodyPr anchorCtr="0" anchor="ctr" bIns="40825" lIns="81650" spcFirstLastPara="1" rIns="81650" wrap="square" tIns="40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Images</a:t>
            </a:r>
            <a:endParaRPr/>
          </a:p>
        </p:txBody>
      </p:sp>
      <p:sp>
        <p:nvSpPr>
          <p:cNvPr id="185" name="Google Shape;185;p32"/>
          <p:cNvSpPr txBox="1"/>
          <p:nvPr>
            <p:ph idx="1" type="body"/>
          </p:nvPr>
        </p:nvSpPr>
        <p:spPr>
          <a:xfrm>
            <a:off x="237427" y="1330483"/>
            <a:ext cx="8405400" cy="918300"/>
          </a:xfrm>
          <a:prstGeom prst="rect">
            <a:avLst/>
          </a:prstGeom>
        </p:spPr>
        <p:txBody>
          <a:bodyPr anchorCtr="0" anchor="t" bIns="40825" lIns="81650" spcFirstLastPara="1" rIns="81650" wrap="square" tIns="408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https://en.chessbase.com/post/garry-kasparov-on-how-it-all-started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Slide 3 Photo by Pavel Danilyuk from Pexels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-US" sz="12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KoolShooters</a:t>
            </a: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from </a:t>
            </a:r>
            <a:r>
              <a:rPr lang="en-US" sz="12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Pexels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-US" sz="12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RODNAE Productions</a:t>
            </a: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from </a:t>
            </a:r>
            <a:r>
              <a:rPr lang="en-US" sz="12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Pexels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0" y="800"/>
            <a:ext cx="9144000" cy="51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1"/>
          <p:cNvSpPr/>
          <p:nvPr/>
        </p:nvSpPr>
        <p:spPr>
          <a:xfrm>
            <a:off x="251208" y="129786"/>
            <a:ext cx="8762100" cy="46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BALEAP PIM, Nov 2021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 cap="small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3600" cap="small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sz="3600" cap="small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cap="small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Translation Software and AI: Implications for Assessment, Academic Integrity and Policy.</a:t>
            </a:r>
            <a:endParaRPr b="1" sz="3600" cap="small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4000" cap="small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 Stephen Gow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(stephen.gow@york.ac.uk)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/>
        </p:nvSpPr>
        <p:spPr>
          <a:xfrm>
            <a:off x="100400" y="1186850"/>
            <a:ext cx="63723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Chess: Deep Blue - AlphaGo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Impact on HE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Char char="●"/>
            </a:pPr>
            <a:r>
              <a:rPr lang="en-US" sz="2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Spinning Software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Char char="●"/>
            </a:pPr>
            <a:r>
              <a:rPr lang="en-US" sz="2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Translation software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Char char="●"/>
            </a:pPr>
            <a:r>
              <a:rPr i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 AI</a:t>
            </a: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GPT-3 - </a:t>
            </a:r>
            <a:r>
              <a:rPr lang="en-US" sz="2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ShortlyAI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Bots*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*SRHE - Cox, A. (2021). </a:t>
            </a: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coming “intelligent university”?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2"/>
          <p:cNvSpPr txBox="1"/>
          <p:nvPr/>
        </p:nvSpPr>
        <p:spPr>
          <a:xfrm>
            <a:off x="5999050" y="1986775"/>
            <a:ext cx="733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2"/>
          <p:cNvPicPr preferRelativeResize="0"/>
          <p:nvPr/>
        </p:nvPicPr>
        <p:blipFill rotWithShape="1">
          <a:blip r:embed="rId6">
            <a:alphaModFix amt="54000"/>
          </a:blip>
          <a:srcRect b="0" l="4935" r="50481" t="0"/>
          <a:stretch/>
        </p:blipFill>
        <p:spPr>
          <a:xfrm flipH="1">
            <a:off x="5756040" y="75863"/>
            <a:ext cx="3387960" cy="5072377"/>
          </a:xfrm>
          <a:prstGeom prst="rect">
            <a:avLst/>
          </a:prstGeom>
          <a:noFill/>
          <a:ln>
            <a:noFill/>
          </a:ln>
          <a:effectLst>
            <a:outerShdw blurRad="700088" rotWithShape="0" algn="bl" dir="10080000" dist="352425">
              <a:srgbClr val="000000">
                <a:alpha val="50000"/>
              </a:srgbClr>
            </a:outerShdw>
          </a:effectLst>
        </p:spPr>
      </p:pic>
      <p:sp>
        <p:nvSpPr>
          <p:cNvPr id="109" name="Google Shape;109;p22"/>
          <p:cNvSpPr txBox="1"/>
          <p:nvPr/>
        </p:nvSpPr>
        <p:spPr>
          <a:xfrm>
            <a:off x="120250" y="128750"/>
            <a:ext cx="8296800" cy="10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1" lang="en-US" sz="2500">
                <a:solidFill>
                  <a:schemeClr val="lt1"/>
                </a:solidFill>
              </a:rPr>
              <a:t>What can AI do now?</a:t>
            </a:r>
            <a:endParaRPr b="1" i="1"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1" lang="en-US" sz="1900">
                <a:solidFill>
                  <a:schemeClr val="lt1"/>
                </a:solidFill>
              </a:rPr>
              <a:t>AI doesn’t “know” or “understand”: it calculates.</a:t>
            </a:r>
            <a:r>
              <a:rPr b="1" i="1" lang="en-US" sz="2500">
                <a:solidFill>
                  <a:schemeClr val="lt1"/>
                </a:solidFill>
              </a:rPr>
              <a:t> </a:t>
            </a:r>
            <a:r>
              <a:rPr lang="en-US" sz="1900">
                <a:solidFill>
                  <a:schemeClr val="lt1"/>
                </a:solidFill>
              </a:rPr>
              <a:t>JISC (2021, p. 10)</a:t>
            </a:r>
            <a:endParaRPr i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234426" y="67081"/>
            <a:ext cx="8229600" cy="858000"/>
          </a:xfrm>
          <a:prstGeom prst="rect">
            <a:avLst/>
          </a:prstGeom>
        </p:spPr>
        <p:txBody>
          <a:bodyPr anchorCtr="0" anchor="ctr" bIns="40825" lIns="81650" spcFirstLastPara="1" rIns="81650" wrap="square" tIns="40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Research: Machine Translation</a:t>
            </a:r>
            <a:endParaRPr sz="3000"/>
          </a:p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156950" y="743575"/>
            <a:ext cx="8760600" cy="3254400"/>
          </a:xfrm>
          <a:prstGeom prst="rect">
            <a:avLst/>
          </a:prstGeom>
        </p:spPr>
        <p:txBody>
          <a:bodyPr anchorCtr="0" anchor="t" bIns="40825" lIns="81650" spcFirstLastPara="1" rIns="81650" wrap="square" tIns="40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Increasingly advanced - HK students example </a:t>
            </a:r>
            <a:r>
              <a:rPr lang="en-US" sz="1400"/>
              <a:t>(Stapleton &amp; </a:t>
            </a:r>
            <a:r>
              <a:rPr lang="en-US" sz="1400"/>
              <a:t>Leung</a:t>
            </a:r>
            <a:r>
              <a:rPr lang="en-US" sz="1400"/>
              <a:t> Ka Kin, 2019)</a:t>
            </a:r>
            <a:endParaRPr sz="14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Problems for </a:t>
            </a:r>
            <a:r>
              <a:rPr i="1" lang="en-US" sz="2200"/>
              <a:t>ab initio</a:t>
            </a:r>
            <a:r>
              <a:rPr lang="en-US" sz="2200"/>
              <a:t> and weaker students </a:t>
            </a:r>
            <a:r>
              <a:rPr lang="en-US" sz="1400"/>
              <a:t>(Organ, 2019)</a:t>
            </a:r>
            <a:endParaRPr sz="14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Problems for EMI and EAP</a:t>
            </a:r>
            <a:r>
              <a:rPr lang="en-US" sz="1400"/>
              <a:t> (Groves &amp; Mundt, 2016)</a:t>
            </a:r>
            <a:endParaRPr sz="14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Increasing the gap between high and low performing students </a:t>
            </a:r>
            <a:r>
              <a:rPr lang="en-US" sz="1400"/>
              <a:t>(Lacore-Martin, 2019)</a:t>
            </a:r>
            <a:endParaRPr sz="14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Simplicity of use aids translingual plagiarism </a:t>
            </a:r>
            <a:r>
              <a:rPr lang="en-US" sz="1400"/>
              <a:t>(Sousa-Silva, 2013/2017)</a:t>
            </a:r>
            <a:endParaRPr sz="14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Google is NOT free - we are training it with our intellectual property </a:t>
            </a:r>
            <a:r>
              <a:rPr lang="en-US" sz="1400"/>
              <a:t>(Zuboff, 2018)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/>
            </a:b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5950" y="131550"/>
            <a:ext cx="976200" cy="9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181201" y="144981"/>
            <a:ext cx="8229600" cy="858000"/>
          </a:xfrm>
          <a:prstGeom prst="rect">
            <a:avLst/>
          </a:prstGeom>
        </p:spPr>
        <p:txBody>
          <a:bodyPr anchorCtr="0" anchor="ctr" bIns="40825" lIns="81650" spcFirstLastPara="1" rIns="81650" wrap="square" tIns="40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UoY Policy</a:t>
            </a:r>
            <a:endParaRPr/>
          </a:p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377600" y="1113925"/>
            <a:ext cx="8321100" cy="2998500"/>
          </a:xfrm>
          <a:prstGeom prst="rect">
            <a:avLst/>
          </a:prstGeom>
        </p:spPr>
        <p:txBody>
          <a:bodyPr anchorCtr="0" anchor="t" bIns="40825" lIns="81650" spcFirstLastPara="1" rIns="81650" wrap="square" tIns="40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500">
                <a:solidFill>
                  <a:srgbClr val="000000"/>
                </a:solidFill>
              </a:rPr>
              <a:t>Guide to Assessment 4.1 Language of assessment: </a:t>
            </a:r>
            <a:r>
              <a:rPr i="1" lang="en-US" sz="2900">
                <a:solidFill>
                  <a:srgbClr val="000000"/>
                </a:solidFill>
              </a:rPr>
              <a:t>Assessed work should not be translated prior to marking.</a:t>
            </a:r>
            <a:endParaRPr b="1" sz="3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</a:rPr>
              <a:t>York Academic Misconduct Policy </a:t>
            </a:r>
            <a:r>
              <a:rPr lang="en-US" sz="2400">
                <a:solidFill>
                  <a:srgbClr val="000000"/>
                </a:solidFill>
              </a:rPr>
              <a:t>- </a:t>
            </a:r>
            <a:r>
              <a:rPr i="1" lang="en-US" sz="2400">
                <a:solidFill>
                  <a:srgbClr val="000000"/>
                </a:solidFill>
              </a:rPr>
              <a:t>(a)</a:t>
            </a:r>
            <a:r>
              <a:rPr b="1" i="1" lang="en-US" sz="2400">
                <a:solidFill>
                  <a:srgbClr val="000000"/>
                </a:solidFill>
              </a:rPr>
              <a:t>Breach</a:t>
            </a:r>
            <a:r>
              <a:rPr i="1" lang="en-US" sz="2400">
                <a:solidFill>
                  <a:srgbClr val="000000"/>
                </a:solidFill>
              </a:rPr>
              <a:t> and/or (b) </a:t>
            </a:r>
            <a:r>
              <a:rPr b="1" i="1" lang="en-US" sz="2400">
                <a:solidFill>
                  <a:srgbClr val="000000"/>
                </a:solidFill>
              </a:rPr>
              <a:t>Cheating</a:t>
            </a:r>
            <a:r>
              <a:rPr i="1" lang="en-US" sz="2400">
                <a:solidFill>
                  <a:srgbClr val="000000"/>
                </a:solidFill>
              </a:rPr>
              <a:t> failure to comply with the rules of an assessments e.g. unauthorised access to materials in a closed assessment/</a:t>
            </a:r>
            <a:r>
              <a:rPr b="1" i="1" lang="en-US" sz="2400">
                <a:solidFill>
                  <a:srgbClr val="000000"/>
                </a:solidFill>
              </a:rPr>
              <a:t>use of software in open assessment which has been specifically prohibited in the assessment specifications.</a:t>
            </a:r>
            <a:r>
              <a:rPr b="1" i="1" lang="en-US" sz="1800">
                <a:solidFill>
                  <a:srgbClr val="000000"/>
                </a:solidFill>
              </a:rPr>
              <a:t> </a:t>
            </a:r>
            <a:endParaRPr b="1" i="1"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825" y="77006"/>
            <a:ext cx="3379999" cy="5071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5796" y="77000"/>
            <a:ext cx="3380003" cy="507125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958800" y="201450"/>
            <a:ext cx="2992500" cy="9234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11760000" dist="66675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Academic</a:t>
            </a:r>
            <a:endParaRPr sz="4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" name="Google Shape;133;p25"/>
          <p:cNvSpPr txBox="1"/>
          <p:nvPr/>
        </p:nvSpPr>
        <p:spPr>
          <a:xfrm>
            <a:off x="5363300" y="244000"/>
            <a:ext cx="2992500" cy="9234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11760000" dist="66675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Integrity </a:t>
            </a:r>
            <a:endParaRPr sz="4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25"/>
          <p:cNvSpPr txBox="1"/>
          <p:nvPr/>
        </p:nvSpPr>
        <p:spPr>
          <a:xfrm>
            <a:off x="819050" y="3949125"/>
            <a:ext cx="3132300" cy="9234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11760000" dist="66675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Authorship</a:t>
            </a:r>
            <a:endParaRPr sz="4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5" name="Google Shape;135;p25"/>
          <p:cNvSpPr txBox="1"/>
          <p:nvPr/>
        </p:nvSpPr>
        <p:spPr>
          <a:xfrm>
            <a:off x="5037700" y="3991675"/>
            <a:ext cx="3256200" cy="9234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11760000" dist="66675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Misconduct</a:t>
            </a:r>
            <a:endParaRPr sz="4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217976" y="377831"/>
            <a:ext cx="8229600" cy="858000"/>
          </a:xfrm>
          <a:prstGeom prst="rect">
            <a:avLst/>
          </a:prstGeom>
        </p:spPr>
        <p:txBody>
          <a:bodyPr anchorCtr="0" anchor="ctr" bIns="40825" lIns="81650" spcFirstLastPara="1" rIns="81650" wrap="square" tIns="40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Assessment </a:t>
            </a:r>
            <a:endParaRPr sz="4600"/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217975" y="1378200"/>
            <a:ext cx="8008800" cy="2692200"/>
          </a:xfrm>
          <a:prstGeom prst="rect">
            <a:avLst/>
          </a:prstGeom>
        </p:spPr>
        <p:txBody>
          <a:bodyPr anchorCtr="0" anchor="t" bIns="40825" lIns="81650" spcFirstLastPara="1" rIns="81650" wrap="square" tIns="408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800"/>
              <a:buChar char="●"/>
            </a:pPr>
            <a:r>
              <a:rPr lang="en-US" sz="2300"/>
              <a:t>Covid - rapid shift to online assessment</a:t>
            </a:r>
            <a:endParaRPr sz="2300"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300"/>
              <a:t>Who</a:t>
            </a:r>
            <a:r>
              <a:rPr lang="en-US" sz="2300"/>
              <a:t> or what are you assessing?</a:t>
            </a:r>
            <a:endParaRPr sz="2300"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300"/>
              <a:t>Varied assessment approaches</a:t>
            </a:r>
            <a:r>
              <a:rPr lang="en-US" sz="2300"/>
              <a:t> (Organ, 2019)</a:t>
            </a:r>
            <a:endParaRPr sz="1700"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300"/>
              <a:t>Outdated assessme</a:t>
            </a:r>
            <a:r>
              <a:rPr lang="en-US" sz="2300">
                <a:solidFill>
                  <a:schemeClr val="dk1"/>
                </a:solidFill>
              </a:rPr>
              <a:t>nts (</a:t>
            </a:r>
            <a:r>
              <a:rPr lang="en-US" sz="2100">
                <a:solidFill>
                  <a:schemeClr val="dk1"/>
                </a:solidFill>
              </a:rPr>
              <a:t>Cope, Kalantzis &amp; Searsmith, 2021</a:t>
            </a:r>
            <a:r>
              <a:rPr lang="en-US" sz="2300">
                <a:solidFill>
                  <a:schemeClr val="dk1"/>
                </a:solidFill>
              </a:rPr>
              <a:t>)</a:t>
            </a:r>
            <a:endParaRPr sz="3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144326" y="65556"/>
            <a:ext cx="8229600" cy="858000"/>
          </a:xfrm>
          <a:prstGeom prst="rect">
            <a:avLst/>
          </a:prstGeom>
        </p:spPr>
        <p:txBody>
          <a:bodyPr anchorCtr="0" anchor="ctr" bIns="40825" lIns="81650" spcFirstLastPara="1" rIns="81650" wrap="square" tIns="40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Implications </a:t>
            </a:r>
            <a:endParaRPr sz="4400"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112350" y="1012625"/>
            <a:ext cx="8919300" cy="3724800"/>
          </a:xfrm>
          <a:prstGeom prst="rect">
            <a:avLst/>
          </a:prstGeom>
        </p:spPr>
        <p:txBody>
          <a:bodyPr anchorCtr="0" anchor="t" bIns="40825" lIns="81650" spcFirstLastPara="1" rIns="81650" wrap="square" tIns="408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600"/>
              <a:buChar char="●"/>
            </a:pPr>
            <a:r>
              <a:rPr b="1" lang="en-US" sz="2600"/>
              <a:t>Languages:</a:t>
            </a:r>
            <a:r>
              <a:rPr lang="en-US" sz="2600"/>
              <a:t> the canary in the coalmine </a:t>
            </a:r>
            <a:r>
              <a:rPr lang="en-US" sz="1300"/>
              <a:t>(Ryan and Carroll, 2005)</a:t>
            </a:r>
            <a:endParaRPr sz="1300"/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b="1" lang="en-US" sz="2600"/>
              <a:t>Disruption: </a:t>
            </a:r>
            <a:r>
              <a:rPr lang="en-US" sz="2600"/>
              <a:t>Utopian or Dystopian?</a:t>
            </a:r>
            <a:r>
              <a:rPr lang="en-US" sz="2600"/>
              <a:t>  </a:t>
            </a:r>
            <a:endParaRPr sz="2600"/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b="1" lang="en-US" sz="2600"/>
              <a:t>Impact: </a:t>
            </a:r>
            <a:r>
              <a:rPr lang="en-US" sz="2600"/>
              <a:t>a</a:t>
            </a:r>
            <a:r>
              <a:rPr lang="en-US" sz="2600"/>
              <a:t>dministrative tasks</a:t>
            </a:r>
            <a:r>
              <a:rPr lang="en-US" sz="2600"/>
              <a:t> and specific areas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-US" sz="2600"/>
              <a:t>Integrity: </a:t>
            </a:r>
            <a:r>
              <a:rPr lang="en-US" sz="2600"/>
              <a:t>Lack of trust in assessment and awards...</a:t>
            </a:r>
            <a:endParaRPr sz="2600"/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b="1" lang="en-US" sz="2600"/>
              <a:t>Resource: </a:t>
            </a:r>
            <a:r>
              <a:rPr lang="en-US" sz="2600"/>
              <a:t>Resource implications for development</a:t>
            </a:r>
            <a:endParaRPr sz="2600"/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b="1" lang="en-US" sz="2600"/>
              <a:t>Economics: </a:t>
            </a:r>
            <a:r>
              <a:rPr lang="en-US" sz="2600"/>
              <a:t>Higher education </a:t>
            </a:r>
            <a:r>
              <a:rPr lang="en-US" sz="2600"/>
              <a:t>funding </a:t>
            </a:r>
            <a:r>
              <a:rPr lang="en-US" sz="2600"/>
              <a:t>model </a:t>
            </a:r>
            <a:r>
              <a:rPr lang="en-US" sz="2600"/>
              <a:t>dependent EMI -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○"/>
            </a:pPr>
            <a:r>
              <a:rPr i="1" lang="en-US" sz="2600">
                <a:solidFill>
                  <a:schemeClr val="lt1"/>
                </a:solidFill>
              </a:rPr>
              <a:t>Is it still necessary to speak English to study abroad?</a:t>
            </a:r>
            <a:endParaRPr i="1" sz="2600">
              <a:solidFill>
                <a:schemeClr val="lt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b="1" lang="en-US" sz="2600">
                <a:solidFill>
                  <a:schemeClr val="lt1"/>
                </a:solidFill>
              </a:rPr>
              <a:t>Ethics, inclusivity and </a:t>
            </a:r>
            <a:r>
              <a:rPr b="1" lang="en-US" sz="2600">
                <a:solidFill>
                  <a:schemeClr val="lt1"/>
                </a:solidFill>
              </a:rPr>
              <a:t>equality</a:t>
            </a:r>
            <a:r>
              <a:rPr b="1" lang="en-US" sz="2600">
                <a:solidFill>
                  <a:schemeClr val="lt1"/>
                </a:solidFill>
              </a:rPr>
              <a:t>...</a:t>
            </a:r>
            <a:endParaRPr b="1" sz="2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0200" y="1268875"/>
            <a:ext cx="1433801" cy="165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252026" y="96306"/>
            <a:ext cx="8229600" cy="858000"/>
          </a:xfrm>
          <a:prstGeom prst="rect">
            <a:avLst/>
          </a:prstGeom>
        </p:spPr>
        <p:txBody>
          <a:bodyPr anchorCtr="0" anchor="ctr" bIns="40825" lIns="81650" spcFirstLastPara="1" rIns="81650" wrap="square" tIns="40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Potential solutions</a:t>
            </a:r>
            <a:endParaRPr/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109725" y="937525"/>
            <a:ext cx="8789700" cy="3576300"/>
          </a:xfrm>
          <a:prstGeom prst="rect">
            <a:avLst/>
          </a:prstGeom>
        </p:spPr>
        <p:txBody>
          <a:bodyPr anchorCtr="0" anchor="t" bIns="40825" lIns="81650" spcFirstLastPara="1" rIns="81650" wrap="square" tIns="408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chemeClr val="lt1"/>
                </a:solidFill>
              </a:rPr>
              <a:t>Careful deliberation over potential harms and benefits...</a:t>
            </a:r>
            <a:endParaRPr i="1" sz="2800"/>
          </a:p>
          <a:p>
            <a:pPr indent="-3873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500"/>
              <a:buAutoNum type="arabicPeriod"/>
            </a:pPr>
            <a:r>
              <a:rPr i="1" lang="en-US" sz="2500"/>
              <a:t>Focused</a:t>
            </a:r>
            <a:r>
              <a:rPr lang="en-US" sz="2500"/>
              <a:t> </a:t>
            </a:r>
            <a:r>
              <a:rPr b="1" lang="en-US" sz="2500"/>
              <a:t>reflection</a:t>
            </a:r>
            <a:r>
              <a:rPr lang="en-US" sz="2500"/>
              <a:t> on assessment and new technologies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-US" sz="2500"/>
              <a:t>Dialogue</a:t>
            </a:r>
            <a:r>
              <a:rPr lang="en-US" sz="2500"/>
              <a:t> between students, staff and administration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-US" sz="2500"/>
              <a:t>Guidance and </a:t>
            </a:r>
            <a:r>
              <a:rPr b="1" lang="en-US" sz="2500"/>
              <a:t>Policy: </a:t>
            </a:r>
            <a:r>
              <a:rPr lang="en-US" sz="2500"/>
              <a:t>Institution - Departmental - Module level  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-US" sz="2500"/>
              <a:t>Academic integrity:</a:t>
            </a:r>
            <a:r>
              <a:rPr lang="en-US" sz="2500"/>
              <a:t> Balance between trust and detection 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-US" sz="2500"/>
              <a:t>Curriculum and Assessment development:</a:t>
            </a:r>
            <a:r>
              <a:rPr lang="en-US" sz="2500"/>
              <a:t> long term</a:t>
            </a:r>
            <a:endParaRPr sz="2500"/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2"/>
                </a:solidFill>
              </a:rPr>
              <a:t>Recommend: JISC (2021) </a:t>
            </a:r>
            <a:r>
              <a:rPr i="1" lang="en-US" sz="2100">
                <a:solidFill>
                  <a:schemeClr val="dk2"/>
                </a:solidFill>
              </a:rPr>
              <a:t>A pathway towards responsible AI. </a:t>
            </a:r>
            <a:r>
              <a:rPr i="1" lang="en-US" sz="2000">
                <a:solidFill>
                  <a:schemeClr val="dk2"/>
                </a:solidFill>
              </a:rPr>
              <a:t>&amp; </a:t>
            </a:r>
            <a:r>
              <a:rPr lang="en-US" sz="2000">
                <a:solidFill>
                  <a:schemeClr val="lt1"/>
                </a:solidFill>
              </a:rPr>
              <a:t>Groves, M., &amp; Mundt, K. (2021). A ghostwriter in the machine?</a:t>
            </a:r>
            <a:r>
              <a:rPr lang="en-US" sz="2700">
                <a:solidFill>
                  <a:schemeClr val="lt1"/>
                </a:solidFill>
              </a:rPr>
              <a:t> </a:t>
            </a:r>
            <a:endParaRPr i="1" sz="2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oy-powerpoint-widescreen">
  <a:themeElements>
    <a:clrScheme name="University of York Colour Palette">
      <a:dk1>
        <a:srgbClr val="25303B"/>
      </a:dk1>
      <a:lt1>
        <a:srgbClr val="FFFFFF"/>
      </a:lt1>
      <a:dk2>
        <a:srgbClr val="E3E6E5"/>
      </a:dk2>
      <a:lt2>
        <a:srgbClr val="00627D"/>
      </a:lt2>
      <a:accent1>
        <a:srgbClr val="5AB031"/>
      </a:accent1>
      <a:accent2>
        <a:srgbClr val="9067A9"/>
      </a:accent2>
      <a:accent3>
        <a:srgbClr val="E2388C"/>
      </a:accent3>
      <a:accent4>
        <a:srgbClr val="E62A32"/>
      </a:accent4>
      <a:accent5>
        <a:srgbClr val="F18626"/>
      </a:accent5>
      <a:accent6>
        <a:srgbClr val="00ABAA"/>
      </a:accent6>
      <a:hlink>
        <a:srgbClr val="0096D6"/>
      </a:hlink>
      <a:folHlink>
        <a:srgbClr val="E238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